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43" r:id="rId3"/>
    <p:sldMasterId id="2147483759" r:id="rId4"/>
  </p:sldMasterIdLst>
  <p:notesMasterIdLst>
    <p:notesMasterId r:id="rId27"/>
  </p:notesMasterIdLst>
  <p:handoutMasterIdLst>
    <p:handoutMasterId r:id="rId28"/>
  </p:handoutMasterIdLst>
  <p:sldIdLst>
    <p:sldId id="536" r:id="rId5"/>
    <p:sldId id="530" r:id="rId6"/>
    <p:sldId id="533" r:id="rId7"/>
    <p:sldId id="534" r:id="rId8"/>
    <p:sldId id="493" r:id="rId9"/>
    <p:sldId id="490" r:id="rId10"/>
    <p:sldId id="535" r:id="rId11"/>
    <p:sldId id="488" r:id="rId12"/>
    <p:sldId id="489" r:id="rId13"/>
    <p:sldId id="481" r:id="rId14"/>
    <p:sldId id="482" r:id="rId15"/>
    <p:sldId id="546" r:id="rId16"/>
    <p:sldId id="539" r:id="rId17"/>
    <p:sldId id="540" r:id="rId18"/>
    <p:sldId id="541" r:id="rId19"/>
    <p:sldId id="542" r:id="rId20"/>
    <p:sldId id="543" r:id="rId21"/>
    <p:sldId id="544" r:id="rId22"/>
    <p:sldId id="547" r:id="rId23"/>
    <p:sldId id="545" r:id="rId24"/>
    <p:sldId id="349" r:id="rId25"/>
    <p:sldId id="350" r:id="rId26"/>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m Bernardo" initials="JM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A00"/>
    <a:srgbClr val="FF0066"/>
    <a:srgbClr val="F8F57B"/>
    <a:srgbClr val="000000"/>
    <a:srgbClr val="333333"/>
    <a:srgbClr val="808080"/>
    <a:srgbClr val="FFFFFF"/>
    <a:srgbClr val="292929"/>
    <a:srgbClr val="F6AE1E"/>
    <a:srgbClr val="F3AF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066" autoAdjust="0"/>
    <p:restoredTop sz="93482" autoAdjust="0"/>
  </p:normalViewPr>
  <p:slideViewPr>
    <p:cSldViewPr snapToGrid="0">
      <p:cViewPr>
        <p:scale>
          <a:sx n="69" d="100"/>
          <a:sy n="69" d="100"/>
        </p:scale>
        <p:origin x="-1296" y="-150"/>
      </p:cViewPr>
      <p:guideLst>
        <p:guide orient="horz" pos="144"/>
        <p:guide orient="horz" pos="1200"/>
        <p:guide orient="horz" pos="2736"/>
        <p:guide orient="horz" pos="4176"/>
        <p:guide orient="horz" pos="1488"/>
        <p:guide orient="horz" pos="912"/>
        <p:guide pos="2880"/>
        <p:guide pos="251"/>
        <p:guide pos="5514"/>
        <p:guide pos="5299"/>
        <p:guide pos="467"/>
        <p:guide pos="890"/>
      </p:guideLst>
    </p:cSldViewPr>
  </p:slideViewPr>
  <p:notesTextViewPr>
    <p:cViewPr>
      <p:scale>
        <a:sx n="100" d="100"/>
        <a:sy n="100" d="100"/>
      </p:scale>
      <p:origin x="0" y="0"/>
    </p:cViewPr>
  </p:notesTextViewPr>
  <p:sorterViewPr>
    <p:cViewPr>
      <p:scale>
        <a:sx n="55" d="100"/>
        <a:sy n="55" d="100"/>
      </p:scale>
      <p:origin x="0" y="0"/>
    </p:cViewPr>
  </p:sorterViewPr>
  <p:notesViewPr>
    <p:cSldViewPr snapToGrid="0" showGuides="1">
      <p:cViewPr varScale="1">
        <p:scale>
          <a:sx n="96" d="100"/>
          <a:sy n="96" d="100"/>
        </p:scale>
        <p:origin x="-360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Office 2010</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4/18/2011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66050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Office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4/18/2011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69033122"/>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cap="flat">
            <a:solidFill>
              <a:srgbClr val="000000"/>
            </a:solidFill>
            <a:miter lim="800000"/>
            <a:headEnd type="none" w="med" len="med"/>
            <a:tailEnd type="none" w="med" len="me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zh-TW" smtClean="0">
              <a:cs typeface="Arial" pitchFamily="34" charset="0"/>
            </a:endParaRPr>
          </a:p>
        </p:txBody>
      </p:sp>
      <p:sp>
        <p:nvSpPr>
          <p:cNvPr id="74755" name="Rectangle 7"/>
          <p:cNvSpPr>
            <a:spLocks noGrp="1" noChangeArrowheads="1"/>
          </p:cNvSpPr>
          <p:nvPr>
            <p:ph type="sldNum" sz="quarter" idx="5"/>
          </p:nvPr>
        </p:nvSpPr>
        <p:spPr/>
        <p:txBody>
          <a:bodyPr/>
          <a:lstStyle/>
          <a:p>
            <a:pPr>
              <a:defRPr/>
            </a:pPr>
            <a:fld id="{FB893396-E37D-482D-93C1-61B358A9CBBE}" type="slidenum">
              <a:rPr lang="en-US"/>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zh-TW" b="1" smtClean="0">
                <a:latin typeface="Arial" pitchFamily="34" charset="0"/>
              </a:rPr>
              <a:t>Key Messages</a:t>
            </a:r>
            <a:endParaRPr lang="en-US" altLang="zh-TW" smtClean="0">
              <a:latin typeface="Arial" pitchFamily="34" charset="0"/>
            </a:endParaRPr>
          </a:p>
          <a:p>
            <a:r>
              <a:rPr lang="en-US" altLang="zh-TW" smtClean="0">
                <a:latin typeface="Arial" pitchFamily="34" charset="0"/>
              </a:rPr>
              <a:t>You can easily add a new contact from an e-mail message or call the message sender directly by clicking the e-mail header. </a:t>
            </a:r>
          </a:p>
          <a:p>
            <a:r>
              <a:rPr lang="en-US" altLang="zh-TW" smtClean="0">
                <a:latin typeface="Arial" pitchFamily="34" charset="0"/>
              </a:rPr>
              <a:t>You can synchronize your contacts with your desktop system and call contacts directly from the contact list.</a:t>
            </a:r>
          </a:p>
          <a:p>
            <a:r>
              <a:rPr lang="en-US" altLang="zh-TW" smtClean="0">
                <a:latin typeface="Arial" pitchFamily="34" charset="0"/>
              </a:rPr>
              <a:t>With MSFP you can browse the corporate global address list directly from your mobile device. </a:t>
            </a:r>
            <a:endParaRPr lang="en-US" altLang="zh-TW" b="1" smtClean="0">
              <a:latin typeface="Arial" pitchFamily="34" charset="0"/>
            </a:endParaRPr>
          </a:p>
          <a:p>
            <a:r>
              <a:rPr lang="en-US" altLang="zh-TW" b="1" smtClean="0">
                <a:latin typeface="Arial" pitchFamily="34" charset="0"/>
              </a:rPr>
              <a:t>Speaker Script</a:t>
            </a:r>
            <a:endParaRPr lang="en-US" altLang="zh-TW" smtClean="0">
              <a:latin typeface="Arial" pitchFamily="34" charset="0"/>
            </a:endParaRPr>
          </a:p>
          <a:p>
            <a:r>
              <a:rPr lang="en-US" altLang="zh-TW" smtClean="0">
                <a:latin typeface="Arial" pitchFamily="34" charset="0"/>
              </a:rPr>
              <a:t>In Outlook Mobile, you can easily switch between e-mail messages and your contact list. From an e-mail message you can add the sender or other recipients to your contact list with just a click, you can call a message sender directly by clicking the e-mail header, or you can call a contact directly from the contact list. On devices equipped with voice command software, you can press your voice button, speak the name of a contact on your contact list and, after you confirm the name, the device will dial the number. The new search and filter feature in Outlook Mobile makes it easy to find contacts. You can synchronize your contacts with your desktop system and share contacts between devices.</a:t>
            </a:r>
          </a:p>
          <a:p>
            <a:r>
              <a:rPr lang="en-US" altLang="zh-TW" smtClean="0">
                <a:latin typeface="Arial" pitchFamily="34" charset="0"/>
              </a:rPr>
              <a:t>In addition to your stored contacts, you can now access your corporate global address lists (GAL) over the air from your device powered by Windows Mobile 5.0 with MSFP. The contact chooser interface that enables access to both types of contacts is embedded within the messaging, phone, calendar, and speed-dial menus. You can search for additional contact details not stored locally on your mobile devices, send e-mail messages or meeting invitations to individuals in your company who may not be stored in your personal contacts list, and browse the GAL for additional contact details such as office location. Once a contact has been located, you can store his or her information on your mobile device and add him or her to your mobile device contacts list. </a:t>
            </a:r>
          </a:p>
          <a:p>
            <a:r>
              <a:rPr lang="en-US" altLang="zh-TW" smtClean="0">
                <a:latin typeface="Arial" pitchFamily="34" charset="0"/>
              </a:rPr>
              <a:t>So, imagine that you’re in the field and want to contact an expert but don’t know the contact information. With GAL lookup, you can find the contact information directly from your mobile device and phone or send an e-mail message to that person. </a:t>
            </a:r>
          </a:p>
        </p:txBody>
      </p:sp>
      <p:sp>
        <p:nvSpPr>
          <p:cNvPr id="76804" name="Rectangle 7"/>
          <p:cNvSpPr>
            <a:spLocks noGrp="1" noChangeArrowheads="1"/>
          </p:cNvSpPr>
          <p:nvPr/>
        </p:nvSpPr>
        <p:spPr bwMode="auto">
          <a:xfrm>
            <a:off x="3884027" y="8684926"/>
            <a:ext cx="2972421" cy="457513"/>
          </a:xfrm>
          <a:prstGeom prst="rect">
            <a:avLst/>
          </a:prstGeom>
          <a:noFill/>
          <a:ln w="9525">
            <a:noFill/>
            <a:miter lim="800000"/>
            <a:headEnd/>
            <a:tailEnd/>
          </a:ln>
        </p:spPr>
        <p:txBody>
          <a:bodyPr lIns="89730" tIns="44865" rIns="89730" bIns="44865" anchor="b"/>
          <a:lstStyle/>
          <a:p>
            <a:pPr algn="r"/>
            <a:fld id="{73903C11-85DF-47FF-BF16-7E1ECA0AD6A1}" type="slidenum">
              <a:rPr lang="en-US" altLang="zh-TW" sz="1200"/>
              <a:pPr algn="r"/>
              <a:t>17</a:t>
            </a:fld>
            <a:endParaRPr lang="en-US" altLang="zh-TW"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3353538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4213"/>
            <a:ext cx="4570412"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4/18/2011 12:48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Improved scheduling capabilities in Office Outlook 2007 and Exchange Server 2007 help you schedule meetings easily and in less time. Exchange Server 2007 looks at the attendee list and recommends an ideal meeting time and location.</a:t>
            </a:r>
          </a:p>
          <a:p>
            <a:r>
              <a:rPr lang="en-US" sz="1200" kern="1200" dirty="0" smtClean="0">
                <a:solidFill>
                  <a:schemeClr val="tx1"/>
                </a:solidFill>
                <a:latin typeface="+mn-lt"/>
                <a:ea typeface="+mn-ea"/>
                <a:cs typeface="+mn-cs"/>
              </a:rPr>
              <a:t>A number of other improvements in Office Outlook 2007 make the calendaring experience easier for people using Exchange Server 2003 or Exchange Server 2007. When changes are made to the meeting location or agenda, you receive an informational update rather than having to reaccept the meeting. Additionally, Office Outlook 2007 highlights the changes in the meeting update, making it easier to locate the information that has been modified. All of these changes were designed to make scheduling and updating meetings easier for both the organizer and the attendee.</a:t>
            </a:r>
          </a:p>
        </p:txBody>
      </p:sp>
      <p:sp>
        <p:nvSpPr>
          <p:cNvPr id="4" name="Slide Number Placeholder 3"/>
          <p:cNvSpPr>
            <a:spLocks noGrp="1"/>
          </p:cNvSpPr>
          <p:nvPr>
            <p:ph type="sldNum" sz="quarter" idx="10"/>
          </p:nvPr>
        </p:nvSpPr>
        <p:spPr/>
        <p:txBody>
          <a:bodyPr/>
          <a:lstStyle/>
          <a:p>
            <a:fld id="{90D6C7E1-7155-4F8E-ABCD-91A2A092442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you view calendars in overlay mode, you can navigate multiple calendars on top of one another, making it easier to compare your calendar with a coworker’s or a team calendar to find a free time to meet.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0D6C7E1-7155-4F8E-ABCD-91A2A092442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Outlook Mobile Service is a feature of Outlook that you can use to send and receive text and picture messages between Office Outlook 2007 and any mobile phone. Outlook Mobile Service also enables you to forward Outlook e-mail messages, contacts, appointments, and tasks to yourself or other people as text messages. You can even set Office Outlook 2007 to automatically send e-mail, reminders, and your daily calendar as text messages right to your mobile phone.</a:t>
            </a:r>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0D6C7E1-7155-4F8E-ABCD-91A2A0924422}"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Office Outlook 2007, you can create and share customized Electronic Business Cards, giving you a personalized way to communicate your information. You can share your card either as an attachment or as part of your e-mail signature. You can use Electronic Business Cards to customize your contact information and add logos and photos, making contacts more personally relevant and easier to locate.</a:t>
            </a:r>
          </a:p>
          <a:p>
            <a:r>
              <a:rPr lang="en-US" sz="1200" kern="1200" dirty="0" smtClean="0">
                <a:solidFill>
                  <a:schemeClr val="tx1"/>
                </a:solidFill>
                <a:latin typeface="+mn-lt"/>
                <a:ea typeface="+mn-ea"/>
                <a:cs typeface="+mn-cs"/>
              </a:rPr>
              <a:t>Electronic Business Cards can be exchanged easily through e-mail and saved to your contacts folder. Through improved integration with Windows SharePoint Services, you can connect your team’s SharePoint contacts to Office Outlook 2007. Because of the new, dynamic connection between Office Outlook 2007 and Windows SharePoint Services, any contacts that get added to your team contacts folder on the SharePoint site are replicated to Outlook and vice versa. This way, if a piece of contact information changes, you can modify the contact directly from Outlook and rest assured that anyone else who has connected that contact folder to Outlook also gets the updated information.</a:t>
            </a:r>
          </a:p>
          <a:p>
            <a:endParaRPr lang="en-US" dirty="0"/>
          </a:p>
        </p:txBody>
      </p:sp>
      <p:sp>
        <p:nvSpPr>
          <p:cNvPr id="4" name="Slide Number Placeholder 3"/>
          <p:cNvSpPr>
            <a:spLocks noGrp="1"/>
          </p:cNvSpPr>
          <p:nvPr>
            <p:ph type="sldNum" sz="quarter" idx="10"/>
          </p:nvPr>
        </p:nvSpPr>
        <p:spPr/>
        <p:txBody>
          <a:bodyPr/>
          <a:lstStyle/>
          <a:p>
            <a:fld id="{90D6C7E1-7155-4F8E-ABCD-91A2A0924422}"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p:txBody>
          <a:bodyPr/>
          <a:lstStyle/>
          <a:p>
            <a:pPr>
              <a:defRPr/>
            </a:pPr>
            <a:fld id="{ABC92118-E7BD-4144-97CE-214619A87DAE}" type="slidenum">
              <a:rPr lang="en-US" altLang="zh-TW"/>
              <a:pPr>
                <a:defRPr/>
              </a:pPr>
              <a:t>13</a:t>
            </a:fld>
            <a:endParaRPr lang="en-US" altLang="zh-TW"/>
          </a:p>
        </p:txBody>
      </p:sp>
      <p:sp>
        <p:nvSpPr>
          <p:cNvPr id="72707" name="Shape 3"/>
          <p:cNvSpPr txBox="1">
            <a:spLocks noGrp="1" noChangeArrowheads="1"/>
          </p:cNvSpPr>
          <p:nvPr/>
        </p:nvSpPr>
        <p:spPr bwMode="auto">
          <a:xfrm>
            <a:off x="3884027" y="0"/>
            <a:ext cx="2972421" cy="457513"/>
          </a:xfrm>
          <a:prstGeom prst="rect">
            <a:avLst/>
          </a:prstGeom>
          <a:noFill/>
          <a:ln w="9525">
            <a:noFill/>
            <a:miter lim="800000"/>
            <a:headEnd/>
            <a:tailEnd/>
          </a:ln>
        </p:spPr>
        <p:txBody>
          <a:bodyPr lIns="89725" tIns="44863" rIns="89725" bIns="44863"/>
          <a:lstStyle/>
          <a:p>
            <a:pPr algn="r"/>
            <a:fld id="{00A42845-5C13-4C6E-9F3B-57ADE5FD788A}" type="datetime8">
              <a:rPr lang="en-US" altLang="zh-TW" sz="1200">
                <a:latin typeface="Times New Roman" pitchFamily="18" charset="0"/>
              </a:rPr>
              <a:pPr algn="r"/>
              <a:t>4/18/2011 12:48 PM</a:t>
            </a:fld>
            <a:endParaRPr lang="en-US" altLang="zh-TW" sz="1200">
              <a:latin typeface="Times New Roman" pitchFamily="18" charset="0"/>
            </a:endParaRPr>
          </a:p>
        </p:txBody>
      </p:sp>
      <p:sp>
        <p:nvSpPr>
          <p:cNvPr id="72708" name="Shape 4"/>
          <p:cNvSpPr txBox="1">
            <a:spLocks noGrp="1" noChangeArrowheads="1"/>
          </p:cNvSpPr>
          <p:nvPr/>
        </p:nvSpPr>
        <p:spPr bwMode="auto">
          <a:xfrm>
            <a:off x="5582996" y="8684926"/>
            <a:ext cx="1273451" cy="457513"/>
          </a:xfrm>
          <a:prstGeom prst="rect">
            <a:avLst/>
          </a:prstGeom>
          <a:noFill/>
          <a:ln w="9525">
            <a:noFill/>
            <a:miter lim="800000"/>
            <a:headEnd/>
            <a:tailEnd/>
          </a:ln>
        </p:spPr>
        <p:txBody>
          <a:bodyPr lIns="89725" tIns="44863" rIns="89725" bIns="44863" anchor="b"/>
          <a:lstStyle/>
          <a:p>
            <a:pPr algn="r"/>
            <a:fld id="{0CEE9FEE-FD5C-4DA6-A072-5D0FC69653FF}" type="slidenum">
              <a:rPr lang="en-US" altLang="zh-TW" sz="1200">
                <a:latin typeface="Times New Roman" pitchFamily="18" charset="0"/>
              </a:rPr>
              <a:pPr algn="r"/>
              <a:t>13</a:t>
            </a:fld>
            <a:endParaRPr lang="en-US" altLang="zh-TW" sz="1200">
              <a:latin typeface="Times New Roman" pitchFamily="18" charset="0"/>
            </a:endParaRPr>
          </a:p>
        </p:txBody>
      </p:sp>
      <p:sp>
        <p:nvSpPr>
          <p:cNvPr id="72709" name="Shape 5"/>
          <p:cNvSpPr txBox="1">
            <a:spLocks noGrp="1" noChangeArrowheads="1"/>
          </p:cNvSpPr>
          <p:nvPr/>
        </p:nvSpPr>
        <p:spPr bwMode="auto">
          <a:xfrm>
            <a:off x="0" y="8792669"/>
            <a:ext cx="5666858" cy="349770"/>
          </a:xfrm>
          <a:prstGeom prst="rect">
            <a:avLst/>
          </a:prstGeom>
          <a:noFill/>
          <a:ln w="9525">
            <a:noFill/>
            <a:miter lim="800000"/>
            <a:headEnd/>
            <a:tailEnd/>
          </a:ln>
        </p:spPr>
        <p:txBody>
          <a:bodyPr lIns="89725" tIns="44863" rIns="89725" bIns="44863" anchor="b"/>
          <a:lstStyle/>
          <a:p>
            <a:pPr eaLnBrk="0" hangingPunct="0"/>
            <a:r>
              <a:rPr lang="en-US" altLang="zh-TW" sz="800">
                <a:latin typeface="Segoe" pitchFamily="34" charset="0"/>
                <a:cs typeface="Arial" pitchFamily="34" charset="0"/>
              </a:rPr>
              <a:t>© 2005 Microsoft Corporation. All rights reserved.</a:t>
            </a:r>
          </a:p>
          <a:p>
            <a:pPr eaLnBrk="0" hangingPunct="0"/>
            <a:r>
              <a:rPr lang="en-US" altLang="zh-TW" sz="800">
                <a:latin typeface="Segoe" pitchFamily="34" charset="0"/>
                <a:cs typeface="Arial" pitchFamily="34" charset="0"/>
              </a:rPr>
              <a:t>This presentation is for informational purposes only. Microsoft makes no warranties, express or implied, in this summary.</a:t>
            </a:r>
          </a:p>
        </p:txBody>
      </p:sp>
      <p:sp>
        <p:nvSpPr>
          <p:cNvPr id="72710" name="Rectangle 32771"/>
          <p:cNvSpPr>
            <a:spLocks noGrp="1" noRot="1" noChangeAspect="1" noChangeArrowheads="1" noTextEdit="1"/>
          </p:cNvSpPr>
          <p:nvPr>
            <p:ph type="sldImg"/>
          </p:nvPr>
        </p:nvSpPr>
        <p:spPr bwMode="auto">
          <a:noFill/>
          <a:ln cap="flat" algn="ctr">
            <a:solidFill>
              <a:srgbClr val="000000"/>
            </a:solidFill>
            <a:miter lim="800000"/>
            <a:headEnd type="none" w="med" len="med"/>
            <a:tailEnd type="none" w="med" len="med"/>
          </a:ln>
        </p:spPr>
      </p:sp>
      <p:sp>
        <p:nvSpPr>
          <p:cNvPr id="72711" name="Rectangle 925698"/>
          <p:cNvSpPr>
            <a:spLocks noGrp="1" noChangeArrowheads="1"/>
          </p:cNvSpPr>
          <p:nvPr>
            <p:ph type="body" idx="1"/>
          </p:nvPr>
        </p:nvSpPr>
        <p:spPr bwMode="auto">
          <a:noFill/>
        </p:spPr>
        <p:txBody>
          <a:bodyPr wrap="square" lIns="89725" tIns="44863" rIns="89725" bIns="44863" numCol="1" anchor="t" anchorCtr="0" compatLnSpc="1">
            <a:prstTxWarp prst="textNoShape">
              <a:avLst/>
            </a:prstTxWarp>
          </a:bodyPr>
          <a:lstStyle/>
          <a:p>
            <a:r>
              <a:rPr lang="en-US" altLang="zh-TW" smtClean="0">
                <a:latin typeface="Times New Roman" pitchFamily="18" charset="0"/>
              </a:rPr>
              <a:t>Great, you’ve got it set up.  Now how does this actually work?</a:t>
            </a:r>
            <a:endParaRPr lang="en-US" altLang="zh-TW" smtClean="0"/>
          </a:p>
          <a:p>
            <a:endParaRPr lang="en-US" altLang="zh-TW" smtClean="0">
              <a:latin typeface="Times New Roman" pitchFamily="18" charset="0"/>
            </a:endParaRPr>
          </a:p>
          <a:p>
            <a:r>
              <a:rPr lang="en-US" altLang="zh-TW" smtClean="0">
                <a:latin typeface="Times New Roman" pitchFamily="18" charset="0"/>
              </a:rPr>
              <a:t>When the device starts up, it sets up an HTTP with the server.  The Exchange server and the device hold this connection open while waiting for notifications.  Due to the nature of mobile networks, this connection can remain open without any data being transmitted and without any charges.  When an email arrives the Exchange server uses this connection to notify the device of this new message.  The mobile device will then retrieve this message from the server.  The total transaction to get the message takes only a couple of seconds, often less time even than it takes to see the message in Outlook.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ltLang="zh-TW"/>
              <a:t>© 2006 Microsoft Corporation. All rights reserved. </a:t>
            </a:r>
            <a:br>
              <a:rPr lang="en-US" altLang="zh-TW"/>
            </a:br>
            <a:r>
              <a:rPr lang="en-US" altLang="zh-TW"/>
              <a:t>This presentation is for informational purposes only. Microsoft makes no warranties, express or implied, in this summary.</a:t>
            </a:r>
            <a:endParaRPr lang="en-US" altLang="zh-TW">
              <a:latin typeface="Trebuchet MS" pitchFamily="34" charset="0"/>
            </a:endParaRPr>
          </a:p>
        </p:txBody>
      </p:sp>
      <p:sp>
        <p:nvSpPr>
          <p:cNvPr id="7" name="Rectangle 7"/>
          <p:cNvSpPr>
            <a:spLocks noGrp="1" noChangeArrowheads="1"/>
          </p:cNvSpPr>
          <p:nvPr>
            <p:ph type="sldNum" sz="quarter" idx="5"/>
          </p:nvPr>
        </p:nvSpPr>
        <p:spPr/>
        <p:txBody>
          <a:bodyPr/>
          <a:lstStyle/>
          <a:p>
            <a:pPr>
              <a:defRPr/>
            </a:pPr>
            <a:fld id="{6C38E6E4-1F65-4A18-9991-7ADC64480054}" type="slidenum">
              <a:rPr lang="zh-TW" altLang="en-US"/>
              <a:pPr>
                <a:defRPr/>
              </a:pPr>
              <a:t>14</a:t>
            </a:fld>
            <a:endParaRPr lang="en-US" altLang="zh-TW"/>
          </a:p>
        </p:txBody>
      </p:sp>
      <p:sp>
        <p:nvSpPr>
          <p:cNvPr id="73732" name="Rectangle 2"/>
          <p:cNvSpPr>
            <a:spLocks noGrp="1" noRot="1" noChangeAspect="1" noChangeArrowheads="1" noTextEdit="1"/>
          </p:cNvSpPr>
          <p:nvPr>
            <p:ph type="sldImg"/>
          </p:nvPr>
        </p:nvSpPr>
        <p:spPr bwMode="auto">
          <a:xfrm>
            <a:off x="1152525" y="692150"/>
            <a:ext cx="4554538" cy="3416300"/>
          </a:xfrm>
          <a:noFill/>
          <a:ln>
            <a:solidFill>
              <a:srgbClr val="000000"/>
            </a:solidFill>
            <a:miter lim="800000"/>
            <a:headEnd/>
            <a:tailEnd/>
          </a:ln>
        </p:spPr>
      </p:sp>
      <p:sp>
        <p:nvSpPr>
          <p:cNvPr id="73733" name="Rectangle 3"/>
          <p:cNvSpPr>
            <a:spLocks noGrp="1" noChangeArrowheads="1"/>
          </p:cNvSpPr>
          <p:nvPr>
            <p:ph type="body" idx="1"/>
          </p:nvPr>
        </p:nvSpPr>
        <p:spPr bwMode="auto">
          <a:xfrm>
            <a:off x="914711" y="4344025"/>
            <a:ext cx="5028579" cy="4116049"/>
          </a:xfrm>
          <a:noFill/>
        </p:spPr>
        <p:txBody>
          <a:bodyPr wrap="square" numCol="1" anchor="t" anchorCtr="0" compatLnSpc="1">
            <a:prstTxWarp prst="textNoShape">
              <a:avLst/>
            </a:prstTxWarp>
          </a:bodyPr>
          <a:lstStyle/>
          <a:p>
            <a:r>
              <a:rPr lang="en-US" altLang="zh-TW" smtClean="0">
                <a:latin typeface="Segoe Semibold"/>
              </a:rPr>
              <a:t>Innovate – Exchange / Mobility SI</a:t>
            </a:r>
          </a:p>
          <a:p>
            <a:endParaRPr lang="en-US" altLang="zh-TW" smtClean="0">
              <a:latin typeface="Segoe Semibold"/>
            </a:endParaRPr>
          </a:p>
          <a:p>
            <a:endParaRPr lang="zh-TW" altLang="en-US" smtClean="0">
              <a:latin typeface="Segoe Semibo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7475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zh-TW" b="1" smtClean="0">
                <a:latin typeface="Arial" pitchFamily="34" charset="0"/>
              </a:rPr>
              <a:t>Key Messages</a:t>
            </a:r>
            <a:endParaRPr lang="en-US" altLang="zh-TW" smtClean="0">
              <a:latin typeface="Arial" pitchFamily="34" charset="0"/>
            </a:endParaRPr>
          </a:p>
          <a:p>
            <a:r>
              <a:rPr lang="en-US" altLang="zh-TW" smtClean="0">
                <a:latin typeface="Arial" pitchFamily="34" charset="0"/>
              </a:rPr>
              <a:t>With true Outlook e-mail functionality, you can send and receive e-mail messages and view attachments.  You can access up to six different messaging accounts.</a:t>
            </a:r>
            <a:endParaRPr lang="en-US" altLang="zh-TW" b="1" smtClean="0">
              <a:latin typeface="Arial" pitchFamily="34" charset="0"/>
            </a:endParaRPr>
          </a:p>
          <a:p>
            <a:r>
              <a:rPr lang="en-US" altLang="zh-TW" b="1" smtClean="0">
                <a:latin typeface="Arial" pitchFamily="34" charset="0"/>
              </a:rPr>
              <a:t>Speaker Script</a:t>
            </a:r>
            <a:endParaRPr lang="en-US" altLang="zh-TW" smtClean="0">
              <a:latin typeface="Arial" pitchFamily="34" charset="0"/>
            </a:endParaRPr>
          </a:p>
          <a:p>
            <a:r>
              <a:rPr lang="en-US" altLang="zh-TW" smtClean="0">
                <a:latin typeface="Arial" pitchFamily="34" charset="0"/>
              </a:rPr>
              <a:t>Outlook Mobile gives you the familiar Outlook experience on your device with many of the same features and functionality.  Besides accessing e-mail messages at any time, you can send messages quickly with auto-completing addresses and view and send Office document attachments.  You can also click on live URL hyperlinks and phone numbers in the message body, plus listen to voicemail message .wav files. </a:t>
            </a:r>
          </a:p>
        </p:txBody>
      </p:sp>
      <p:sp>
        <p:nvSpPr>
          <p:cNvPr id="33796" name="Rectangle 7"/>
          <p:cNvSpPr>
            <a:spLocks noGrp="1" noChangeArrowheads="1"/>
          </p:cNvSpPr>
          <p:nvPr>
            <p:ph type="sldNum" sz="quarter" idx="5"/>
          </p:nvPr>
        </p:nvSpPr>
        <p:spPr/>
        <p:txBody>
          <a:bodyPr/>
          <a:lstStyle/>
          <a:p>
            <a:pPr>
              <a:defRPr/>
            </a:pPr>
            <a:fld id="{335C5510-5719-47E6-BBE3-903A6D56D486}" type="slidenum">
              <a:rPr lang="en-US" altLang="zh-TW"/>
              <a:pPr>
                <a:defRPr/>
              </a:pPr>
              <a:t>15</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zh-TW" b="1" smtClean="0">
                <a:latin typeface="Arial" pitchFamily="34" charset="0"/>
              </a:rPr>
              <a:t>Key Messages</a:t>
            </a:r>
            <a:endParaRPr lang="en-US" altLang="zh-TW" smtClean="0">
              <a:latin typeface="Arial" pitchFamily="34" charset="0"/>
            </a:endParaRPr>
          </a:p>
          <a:p>
            <a:r>
              <a:rPr lang="en-US" altLang="zh-TW" smtClean="0">
                <a:latin typeface="Arial" pitchFamily="34" charset="0"/>
              </a:rPr>
              <a:t>You can synchronize your calendar, receive reminders on upcoming meetings, check meeting locations, and see the calendar in day, week, month, and year views. </a:t>
            </a:r>
            <a:endParaRPr lang="en-US" altLang="zh-TW" b="1" smtClean="0">
              <a:latin typeface="Arial" pitchFamily="34" charset="0"/>
            </a:endParaRPr>
          </a:p>
          <a:p>
            <a:r>
              <a:rPr lang="en-US" altLang="zh-TW" b="1" smtClean="0">
                <a:latin typeface="Arial" pitchFamily="34" charset="0"/>
              </a:rPr>
              <a:t>Speaker Script</a:t>
            </a:r>
            <a:endParaRPr lang="en-US" altLang="ja-JP" smtClean="0">
              <a:latin typeface="Arial" pitchFamily="34" charset="0"/>
              <a:ea typeface="新細明體" pitchFamily="18" charset="-120"/>
            </a:endParaRPr>
          </a:p>
          <a:p>
            <a:r>
              <a:rPr lang="en-US" altLang="ja-JP" smtClean="0">
                <a:latin typeface="Arial" pitchFamily="34" charset="0"/>
                <a:ea typeface="新細明體" pitchFamily="18" charset="-120"/>
              </a:rPr>
              <a:t>Imagine that as you’re walking to your car on your way to a meeting, you receive a call on your Windows Mobile–based Smartphone. "Can you shift tomorrow afternoon's meeting from 1:00 P.M. to 2:00 P.M.?" the caller asks. No need to return to the office. You put the caller on hold and quickly open your Outlook calendar. On the Windows Mobile–based Smartphone, you consult your schedule and see that you’re free at 2 P.M. tomorrow. You update the meeting in your schedule and then confirm with the caller. With Direct Push technology, your Outlook calendar is now updated with the meeting change.</a:t>
            </a:r>
          </a:p>
          <a:p>
            <a:r>
              <a:rPr lang="en-US" altLang="ja-JP" smtClean="0">
                <a:latin typeface="Arial" pitchFamily="34" charset="0"/>
                <a:ea typeface="新細明體" pitchFamily="18" charset="-120"/>
              </a:rPr>
              <a:t>After struggling to find a parking spot, you arrive at your meeting building with just a few minutes to spare.  Which room was that meeting in?  Again, you pull out your Smartphone and check your calendar for the meeting location.</a:t>
            </a:r>
          </a:p>
          <a:p>
            <a:r>
              <a:rPr lang="en-US" altLang="ja-JP" smtClean="0">
                <a:latin typeface="Arial" pitchFamily="34" charset="0"/>
                <a:ea typeface="新細明體" pitchFamily="18" charset="-120"/>
              </a:rPr>
              <a:t>As you can see, your Outlook Mobile calendar has much of the same functionality as Outlook on your laptop or desktop. You can receive meeting reminders, accept or decline meetings, and view the meeting attendee list. You can even call a conference bridge from the calendar screen (but you still have to enter the passcode manually). </a:t>
            </a:r>
            <a:endParaRPr lang="en-US" altLang="zh-TW" smtClean="0">
              <a:latin typeface="Arial" pitchFamily="34" charset="0"/>
            </a:endParaRPr>
          </a:p>
        </p:txBody>
      </p:sp>
      <p:sp>
        <p:nvSpPr>
          <p:cNvPr id="34820" name="Rectangle 7"/>
          <p:cNvSpPr>
            <a:spLocks noGrp="1" noChangeArrowheads="1"/>
          </p:cNvSpPr>
          <p:nvPr>
            <p:ph type="sldNum" sz="quarter" idx="5"/>
          </p:nvPr>
        </p:nvSpPr>
        <p:spPr/>
        <p:txBody>
          <a:bodyPr/>
          <a:lstStyle/>
          <a:p>
            <a:pPr>
              <a:defRPr/>
            </a:pPr>
            <a:fld id="{A4063EBB-39E5-4BE1-8598-AADA2AB600F4}" type="slidenum">
              <a:rPr lang="en-US" altLang="zh-TW"/>
              <a:pPr>
                <a:defRPr/>
              </a:pPr>
              <a:t>16</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4.xml"/><Relationship Id="rId4" Type="http://schemas.openxmlformats.org/officeDocument/2006/relationships/image" Target="../media/image2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666387"/>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8F57B"/>
                    </a:gs>
                  </a:gsLst>
                  <a:lin ang="5400000" scaled="0"/>
                  <a:tileRect/>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8F57B"/>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dirty="0"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8" name="Picture 7" descr="Office_Logo_H_R.png"/>
          <p:cNvPicPr>
            <a:picLocks noChangeAspect="1"/>
          </p:cNvPicPr>
          <p:nvPr userDrawn="1"/>
        </p:nvPicPr>
        <p:blipFill>
          <a:blip r:embed="rId3"/>
          <a:stretch>
            <a:fillRect/>
          </a:stretch>
        </p:blipFill>
        <p:spPr>
          <a:xfrm>
            <a:off x="552450" y="1600200"/>
            <a:ext cx="2665309" cy="893112"/>
          </a:xfrm>
          <a:prstGeom prst="rect">
            <a:avLst/>
          </a:prstGeom>
          <a:noFill/>
          <a:ln>
            <a:noFill/>
          </a:ln>
        </p:spPr>
      </p:pic>
      <p:pic>
        <p:nvPicPr>
          <p:cNvPr id="7" name="Picture 6" descr="LargeTemplate_Readycopy.png"/>
          <p:cNvPicPr>
            <a:picLocks noChangeAspect="1"/>
          </p:cNvPicPr>
          <p:nvPr userDrawn="1"/>
        </p:nvPicPr>
        <p:blipFill>
          <a:blip r:embed="rId4" cstate="screen"/>
          <a:stretch>
            <a:fillRect/>
          </a:stretch>
        </p:blipFill>
        <p:spPr>
          <a:xfrm>
            <a:off x="7871089" y="6480048"/>
            <a:ext cx="914402" cy="149352"/>
          </a:xfrm>
          <a:prstGeom prst="rect">
            <a:avLst/>
          </a:prstGeom>
        </p:spPr>
      </p:pic>
      <p:sp>
        <p:nvSpPr>
          <p:cNvPr id="9" name="Title 1"/>
          <p:cNvSpPr>
            <a:spLocks noGrp="1"/>
          </p:cNvSpPr>
          <p:nvPr>
            <p:ph type="ctrTitle"/>
          </p:nvPr>
        </p:nvSpPr>
        <p:spPr>
          <a:xfrm>
            <a:off x="1412875" y="4749800"/>
            <a:ext cx="7683913" cy="618067"/>
          </a:xfrm>
        </p:spPr>
        <p:txBody>
          <a:bodyPr>
            <a:noAutofit/>
          </a:bodyPr>
          <a:lstStyle>
            <a:lvl1pPr algn="l" defTabSz="914363" rtl="0" eaLnBrk="1" latinLnBrk="0" hangingPunct="1">
              <a:lnSpc>
                <a:spcPct val="90000"/>
              </a:lnSpc>
              <a:spcBef>
                <a:spcPct val="0"/>
              </a:spcBef>
              <a:buNone/>
              <a:defRPr lang="en-US" sz="3600" b="0" kern="1200" cap="none" spc="-150" dirty="0">
                <a:ln w="3175">
                  <a:noFill/>
                </a:ln>
                <a:solidFill>
                  <a:schemeClr val="bg1"/>
                </a:solidFill>
                <a:effectLst/>
                <a:latin typeface="+mj-lt"/>
                <a:ea typeface="+mn-ea"/>
                <a:cs typeface="Arial" charset="0"/>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1412875" y="5387211"/>
            <a:ext cx="6999288" cy="463255"/>
          </a:xfrm>
        </p:spPr>
        <p:txBody>
          <a:bodyPr>
            <a:noAutofit/>
          </a:bodyPr>
          <a:lstStyle>
            <a:lvl1pPr marL="0" indent="0" algn="l" defTabSz="914363" rtl="0" eaLnBrk="1" latinLnBrk="0" hangingPunct="1">
              <a:lnSpc>
                <a:spcPct val="90000"/>
              </a:lnSpc>
              <a:spcBef>
                <a:spcPts val="0"/>
              </a:spcBef>
              <a:buFontTx/>
              <a:buNone/>
              <a:defRPr lang="en-US" sz="2400" kern="1200" dirty="0">
                <a:solidFill>
                  <a:schemeClr val="bg1"/>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ALKin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Picture 6" descr="LargeTemplate_Readycopy.png"/>
          <p:cNvPicPr>
            <a:picLocks noChangeAspect="1"/>
          </p:cNvPicPr>
          <p:nvPr userDrawn="1"/>
        </p:nvPicPr>
        <p:blipFill>
          <a:blip r:embed="rId3" cstate="screen"/>
          <a:stretch>
            <a:fillRect/>
          </a:stretch>
        </p:blipFill>
        <p:spPr>
          <a:xfrm>
            <a:off x="7871089" y="6480048"/>
            <a:ext cx="914402" cy="149352"/>
          </a:xfrm>
          <a:prstGeom prst="rect">
            <a:avLst/>
          </a:prstGeom>
        </p:spPr>
      </p:pic>
      <p:sp>
        <p:nvSpPr>
          <p:cNvPr id="6" name="Title 1"/>
          <p:cNvSpPr>
            <a:spLocks noGrp="1"/>
          </p:cNvSpPr>
          <p:nvPr>
            <p:ph type="ctrTitle"/>
          </p:nvPr>
        </p:nvSpPr>
        <p:spPr>
          <a:xfrm>
            <a:off x="1412875" y="4749800"/>
            <a:ext cx="7683913" cy="618067"/>
          </a:xfrm>
        </p:spPr>
        <p:txBody>
          <a:bodyPr>
            <a:noAutofit/>
          </a:bodyPr>
          <a:lstStyle>
            <a:lvl1pPr algn="l" defTabSz="914363" rtl="0" eaLnBrk="1" latinLnBrk="0" hangingPunct="1">
              <a:lnSpc>
                <a:spcPct val="90000"/>
              </a:lnSpc>
              <a:spcBef>
                <a:spcPct val="0"/>
              </a:spcBef>
              <a:buNone/>
              <a:defRPr lang="en-US" sz="3600" b="0" kern="1200" cap="none" spc="-150" dirty="0">
                <a:ln w="3175">
                  <a:noFill/>
                </a:ln>
                <a:solidFill>
                  <a:schemeClr val="bg1"/>
                </a:solidFill>
                <a:effectLst/>
                <a:latin typeface="+mj-lt"/>
                <a:ea typeface="+mn-ea"/>
                <a:cs typeface="Arial"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412875" y="5387211"/>
            <a:ext cx="6999288" cy="463255"/>
          </a:xfrm>
        </p:spPr>
        <p:txBody>
          <a:bodyPr>
            <a:noAutofit/>
          </a:bodyPr>
          <a:lstStyle>
            <a:lvl1pPr marL="0" indent="0" algn="l" defTabSz="914363" rtl="0" eaLnBrk="1" latinLnBrk="0" hangingPunct="1">
              <a:lnSpc>
                <a:spcPct val="90000"/>
              </a:lnSpc>
              <a:spcBef>
                <a:spcPts val="0"/>
              </a:spcBef>
              <a:buFontTx/>
              <a:buNone/>
              <a:defRPr lang="en-US" sz="2400" kern="1200" dirty="0">
                <a:solidFill>
                  <a:schemeClr val="bg1"/>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09839" y="2362201"/>
            <a:ext cx="6994362" cy="649941"/>
          </a:xfrm>
        </p:spPr>
        <p:txBody>
          <a:bodyPr anchor="t" anchorCtr="0">
            <a:noAutofit/>
          </a:bodyPr>
          <a:lstStyle>
            <a:lvl1pPr>
              <a:lnSpc>
                <a:spcPct val="90000"/>
              </a:lnSpc>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409839" y="3881735"/>
            <a:ext cx="6994363" cy="46166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27662" y="1447800"/>
            <a:ext cx="7683914" cy="914400"/>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6000" b="0" i="0" u="none" strike="noStrike" kern="1200" cap="none" spc="-150" normalizeH="0" baseline="0" noProof="0" dirty="0" smtClean="0">
                <a:ln w="11430"/>
                <a:gradFill>
                  <a:gsLst>
                    <a:gs pos="0">
                      <a:schemeClr val="tx1"/>
                    </a:gs>
                    <a:gs pos="88000">
                      <a:schemeClr val="tx1"/>
                    </a:gs>
                  </a:gsLst>
                  <a:lin ang="5400000"/>
                </a:gradFill>
                <a:effectLst/>
                <a:uLnTx/>
                <a:uFillTx/>
                <a:latin typeface="Segoe UI"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175377814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hank you Close">
    <p:spTree>
      <p:nvGrpSpPr>
        <p:cNvPr id="1" name=""/>
        <p:cNvGrpSpPr/>
        <p:nvPr/>
      </p:nvGrpSpPr>
      <p:grpSpPr>
        <a:xfrm>
          <a:off x="0" y="0"/>
          <a:ext cx="0" cy="0"/>
          <a:chOff x="0" y="0"/>
          <a:chExt cx="0" cy="0"/>
        </a:xfrm>
      </p:grpSpPr>
      <p:pic>
        <p:nvPicPr>
          <p:cNvPr id="3" name="Picture 9" descr="S:\White_Whale\1-01107-DeborahZiegenhorn\sf_art\PNGs\101107_handshake_color.png"/>
          <p:cNvPicPr>
            <a:picLocks noChangeAspect="1" noChangeArrowheads="1"/>
          </p:cNvPicPr>
          <p:nvPr userDrawn="1"/>
        </p:nvPicPr>
        <p:blipFill>
          <a:blip r:embed="rId2" cstate="print">
            <a:duotone>
              <a:prstClr val="black"/>
              <a:srgbClr val="D9C3A5">
                <a:tint val="50000"/>
                <a:satMod val="180000"/>
              </a:srgbClr>
            </a:duotone>
          </a:blip>
          <a:srcRect r="6247"/>
          <a:stretch>
            <a:fillRect/>
          </a:stretch>
        </p:blipFill>
        <p:spPr bwMode="auto">
          <a:xfrm>
            <a:off x="3737456" y="498764"/>
            <a:ext cx="5406544" cy="5749636"/>
          </a:xfrm>
          <a:prstGeom prst="rect">
            <a:avLst/>
          </a:prstGeom>
          <a:noFill/>
        </p:spPr>
      </p:pic>
      <p:sp>
        <p:nvSpPr>
          <p:cNvPr id="4" name="Text Placeholder 4"/>
          <p:cNvSpPr txBox="1">
            <a:spLocks/>
          </p:cNvSpPr>
          <p:nvPr userDrawn="1"/>
        </p:nvSpPr>
        <p:spPr>
          <a:xfrm>
            <a:off x="33868" y="4010566"/>
            <a:ext cx="9110132" cy="1329595"/>
          </a:xfrm>
          <a:prstGeom prst="rect">
            <a:avLst/>
          </a:prstGeom>
        </p:spPr>
        <p:txBody>
          <a:bodyPr/>
          <a:lstStyle/>
          <a:p>
            <a:pPr indent="-396875" algn="ctr" defTabSz="914363" rtl="0" fontAlgn="base">
              <a:lnSpc>
                <a:spcPct val="90000"/>
              </a:lnSpc>
              <a:spcBef>
                <a:spcPct val="0"/>
              </a:spcBef>
              <a:spcAft>
                <a:spcPct val="0"/>
              </a:spcAft>
              <a:buClr>
                <a:srgbClr val="EEECE1"/>
              </a:buClr>
              <a:buSzPct val="95000"/>
              <a:buFont typeface="Arial" pitchFamily="34" charset="0"/>
              <a:buNone/>
              <a:defRPr/>
            </a:pPr>
            <a:r>
              <a:rPr lang="en-US" sz="13800" kern="1200" spc="-150" dirty="0">
                <a:ln w="3175">
                  <a:noFill/>
                </a:ln>
                <a:gradFill flip="none" rotWithShape="1">
                  <a:gsLst>
                    <a:gs pos="0">
                      <a:srgbClr val="DCDCDC">
                        <a:alpha val="25000"/>
                      </a:srgbClr>
                    </a:gs>
                    <a:gs pos="36000">
                      <a:srgbClr val="CCCCCC">
                        <a:alpha val="25000"/>
                      </a:srgbClr>
                    </a:gs>
                    <a:gs pos="86000">
                      <a:srgbClr val="8A8A8A">
                        <a:alpha val="25000"/>
                      </a:srgbClr>
                    </a:gs>
                  </a:gsLst>
                  <a:lin ang="16200000" scaled="0"/>
                  <a:tileRect/>
                </a:gradFill>
                <a:latin typeface="Segoe Semibold"/>
                <a:ea typeface="+mn-ea"/>
                <a:cs typeface="Arial" charset="0"/>
              </a:rPr>
              <a:t>Thank you</a:t>
            </a:r>
          </a:p>
        </p:txBody>
      </p:sp>
      <p:sp>
        <p:nvSpPr>
          <p:cNvPr id="5" name="Text Placeholder 4"/>
          <p:cNvSpPr txBox="1">
            <a:spLocks/>
          </p:cNvSpPr>
          <p:nvPr userDrawn="1"/>
        </p:nvSpPr>
        <p:spPr>
          <a:xfrm>
            <a:off x="1664272" y="3626751"/>
            <a:ext cx="6747891" cy="1592744"/>
          </a:xfrm>
          <a:prstGeom prst="rect">
            <a:avLst/>
          </a:prstGeom>
        </p:spPr>
        <p:txBody>
          <a:bodyPr lIns="0" tIns="0" rIns="0" bIns="0" anchor="b">
            <a:spAutoFit/>
            <a:scene3d>
              <a:camera prst="orthographicFront"/>
              <a:lightRig rig="flat" dir="t"/>
            </a:scene3d>
            <a:sp3d>
              <a:extrusionClr>
                <a:srgbClr val="000000"/>
              </a:extrusionClr>
              <a:contourClr>
                <a:srgbClr val="2D8499"/>
              </a:contourClr>
            </a:sp3d>
          </a:bodyPr>
          <a:lstStyle/>
          <a:p>
            <a:pPr algn="r" defTabSz="1095332" rtl="0" fontAlgn="base">
              <a:lnSpc>
                <a:spcPct val="90000"/>
              </a:lnSpc>
              <a:spcBef>
                <a:spcPct val="0"/>
              </a:spcBef>
              <a:spcAft>
                <a:spcPct val="0"/>
              </a:spcAft>
              <a:buClr>
                <a:srgbClr val="EEECE1"/>
              </a:buClr>
              <a:buSzPct val="95000"/>
              <a:buFont typeface="Arial" pitchFamily="34" charset="0"/>
              <a:buNone/>
              <a:defRPr/>
            </a:pPr>
            <a:r>
              <a:rPr lang="en-US" sz="11500" kern="1200" spc="-150" dirty="0">
                <a:ln w="3175">
                  <a:noFill/>
                </a:ln>
                <a:gradFill flip="none" rotWithShape="1">
                  <a:gsLst>
                    <a:gs pos="0">
                      <a:srgbClr val="FFFFB9"/>
                    </a:gs>
                    <a:gs pos="40000">
                      <a:srgbClr val="FFFF99"/>
                    </a:gs>
                    <a:gs pos="79000">
                      <a:srgbClr val="F8801C">
                        <a:alpha val="84000"/>
                      </a:srgbClr>
                    </a:gs>
                  </a:gsLst>
                  <a:lin ang="5400000" scaled="1"/>
                  <a:tileRect/>
                </a:gradFill>
                <a:effectLst>
                  <a:outerShdw blurRad="50800" dist="38100" dir="2700000" algn="tl" rotWithShape="0">
                    <a:prstClr val="black">
                      <a:alpha val="40000"/>
                    </a:prstClr>
                  </a:outerShdw>
                </a:effectLst>
                <a:latin typeface="Segoe Semibold"/>
                <a:ea typeface="+mn-ea"/>
                <a:cs typeface="Arial" charset="0"/>
              </a:rPr>
              <a:t>Thank you</a:t>
            </a:r>
          </a:p>
        </p:txBody>
      </p:sp>
    </p:spTree>
    <p:extLst>
      <p:ext uri="{BB962C8B-B14F-4D97-AF65-F5344CB8AC3E}">
        <p14:creationId xmlns:p14="http://schemas.microsoft.com/office/powerpoint/2010/main" val="215754976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666387"/>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86167714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標題投影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descr="Title_bar_light_YELLOW.png"/>
          <p:cNvPicPr>
            <a:picLocks noChangeAspect="1"/>
          </p:cNvPicPr>
          <p:nvPr/>
        </p:nvPicPr>
        <p:blipFill>
          <a:blip r:embed="rId3" cstate="print"/>
          <a:stretch>
            <a:fillRect/>
          </a:stretch>
        </p:blipFill>
        <p:spPr>
          <a:xfrm>
            <a:off x="0" y="4133850"/>
            <a:ext cx="9144000" cy="2724150"/>
          </a:xfrm>
          <a:prstGeom prst="rect">
            <a:avLst/>
          </a:prstGeom>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n w="3175">
                  <a:noFill/>
                </a:ln>
                <a:solidFill>
                  <a:schemeClr val="accent1"/>
                </a:solidFill>
                <a:effectLst>
                  <a:outerShdw blurRad="38100" dist="38100" dir="2700000" algn="tl">
                    <a:srgbClr val="000000">
                      <a:alpha val="43137"/>
                    </a:srgbClr>
                  </a:outerShdw>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zh-TW" altLang="en-US" smtClean="0"/>
              <a:t>按一下以編輯母片副標題樣式</a:t>
            </a:r>
            <a:endParaRPr lang="en-US" dirty="0"/>
          </a:p>
        </p:txBody>
      </p:sp>
      <p:pic>
        <p:nvPicPr>
          <p:cNvPr id="6" name="Picture 2" descr="W:\TRANSFER\MBupload\SERVER-new\Logo\Exchange\Exchange\Exchange_h_rgb.png"/>
          <p:cNvPicPr>
            <a:picLocks noChangeAspect="1" noChangeArrowheads="1"/>
          </p:cNvPicPr>
          <p:nvPr/>
        </p:nvPicPr>
        <p:blipFill>
          <a:blip r:embed="rId4" cstate="print"/>
          <a:srcRect/>
          <a:stretch>
            <a:fillRect/>
          </a:stretch>
        </p:blipFill>
        <p:spPr bwMode="auto">
          <a:xfrm>
            <a:off x="785812" y="918260"/>
            <a:ext cx="3600150" cy="681940"/>
          </a:xfrm>
          <a:prstGeom prst="rect">
            <a:avLst/>
          </a:prstGeom>
          <a:noFill/>
        </p:spPr>
      </p:pic>
    </p:spTree>
    <p:extLst>
      <p:ext uri="{BB962C8B-B14F-4D97-AF65-F5344CB8AC3E}">
        <p14:creationId xmlns:p14="http://schemas.microsoft.com/office/powerpoint/2010/main" val="298793638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5763" y="141605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2777035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381000" y="228600"/>
            <a:ext cx="8372475" cy="750888"/>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381000" y="1417638"/>
            <a:ext cx="8356600" cy="2357437"/>
          </a:xfrm>
        </p:spPr>
        <p:txBody>
          <a:bodyPr/>
          <a:lstStyle/>
          <a:p>
            <a:pPr lvl="0"/>
            <a:endParaRPr lang="zh-TW" altLang="en-US" noProof="0"/>
          </a:p>
        </p:txBody>
      </p:sp>
    </p:spTree>
    <p:extLst>
      <p:ext uri="{BB962C8B-B14F-4D97-AF65-F5344CB8AC3E}">
        <p14:creationId xmlns:p14="http://schemas.microsoft.com/office/powerpoint/2010/main" val="87605334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7" y="1905000"/>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n w="3175">
                  <a:noFill/>
                </a:ln>
                <a:solidFill>
                  <a:schemeClr val="accent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descr="Title_bar_dark_YELLOW_3.png"/>
          <p:cNvPicPr>
            <a:picLocks noChangeAspect="1"/>
          </p:cNvPicPr>
          <p:nvPr userDrawn="1"/>
        </p:nvPicPr>
        <p:blipFill>
          <a:blip r:embed="rId3"/>
          <a:stretch>
            <a:fillRect/>
          </a:stretch>
        </p:blipFill>
        <p:spPr>
          <a:xfrm>
            <a:off x="730250" y="4117087"/>
            <a:ext cx="8439150" cy="123825"/>
          </a:xfrm>
          <a:prstGeom prst="rect">
            <a:avLst/>
          </a:prstGeom>
        </p:spPr>
      </p:pic>
    </p:spTree>
    <p:extLst>
      <p:ext uri="{BB962C8B-B14F-4D97-AF65-F5344CB8AC3E}">
        <p14:creationId xmlns:p14="http://schemas.microsoft.com/office/powerpoint/2010/main" val="1412238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514" y="649805"/>
            <a:ext cx="7043208" cy="1523494"/>
          </a:xfrm>
        </p:spPr>
        <p:txBody>
          <a:bodyPr anchor="ctr" anchorCtr="0">
            <a:noAutofit/>
          </a:bodyPr>
          <a:lstStyle>
            <a:lvl1pPr>
              <a:lnSpc>
                <a:spcPct val="90000"/>
              </a:lnSpc>
              <a:defRPr sz="5400">
                <a:solidFill>
                  <a:schemeClr val="accent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8" y="2729806"/>
            <a:ext cx="8040951" cy="1384994"/>
          </a:xfrm>
        </p:spPr>
        <p:txBody>
          <a:bodyPr anchor="b"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1"/>
                </a:soli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14" name="Picture 13" descr="Title_bar_dark_YELLOW_3.png"/>
          <p:cNvPicPr>
            <a:picLocks noChangeAspect="1"/>
          </p:cNvPicPr>
          <p:nvPr userDrawn="1"/>
        </p:nvPicPr>
        <p:blipFill>
          <a:blip r:embed="rId3"/>
          <a:stretch>
            <a:fillRect/>
          </a:stretch>
        </p:blipFill>
        <p:spPr>
          <a:xfrm>
            <a:off x="730250" y="4117087"/>
            <a:ext cx="8439150" cy="123825"/>
          </a:xfrm>
          <a:prstGeom prst="rect">
            <a:avLst/>
          </a:prstGeom>
        </p:spPr>
      </p:pic>
    </p:spTree>
    <p:extLst>
      <p:ext uri="{BB962C8B-B14F-4D97-AF65-F5344CB8AC3E}">
        <p14:creationId xmlns:p14="http://schemas.microsoft.com/office/powerpoint/2010/main" val="18841127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03680"/>
          </a:xfrm>
        </p:spPr>
        <p:txBody>
          <a:bodyPr/>
          <a:lstStyle>
            <a:lvl1pPr>
              <a:lnSpc>
                <a:spcPct val="90000"/>
              </a:lnSpc>
              <a:buSzPct val="130000"/>
              <a:buFont typeface="Arial" pitchFamily="34" charset="0"/>
              <a:buChar char="•"/>
              <a:defRPr>
                <a:solidFill>
                  <a:schemeClr val="bg1">
                    <a:lumMod val="75000"/>
                  </a:schemeClr>
                </a:solidFill>
              </a:defRPr>
            </a:lvl1pPr>
            <a:lvl2pPr algn="l" defTabSz="914363" rtl="0" eaLnBrk="1" latinLnBrk="0" hangingPunct="1">
              <a:lnSpc>
                <a:spcPct val="90000"/>
              </a:lnSpc>
              <a:spcBef>
                <a:spcPct val="20000"/>
              </a:spcBef>
              <a:buClr>
                <a:srgbClr val="777777"/>
              </a:buClr>
              <a:buSzPct val="100000"/>
              <a:buFont typeface="Segoe" pitchFamily="34" charset="0"/>
              <a:buChar char="−"/>
              <a:defRPr lang="en-US" sz="2800" kern="1200" dirty="0" smtClean="0">
                <a:solidFill>
                  <a:schemeClr val="bg1">
                    <a:lumMod val="75000"/>
                  </a:schemeClr>
                </a:solidFill>
                <a:latin typeface="+mn-lt"/>
                <a:ea typeface="+mn-ea"/>
                <a:cs typeface="+mn-cs"/>
              </a:defRPr>
            </a:lvl2pPr>
            <a:lvl3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bg1">
                    <a:lumMod val="75000"/>
                  </a:schemeClr>
                </a:solidFill>
                <a:latin typeface="+mn-lt"/>
                <a:ea typeface="+mn-ea"/>
                <a:cs typeface="+mn-cs"/>
              </a:defRPr>
            </a:lvl3pPr>
            <a:lvl4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bg1">
                    <a:lumMod val="75000"/>
                  </a:schemeClr>
                </a:solidFill>
                <a:latin typeface="+mn-lt"/>
                <a:ea typeface="+mn-ea"/>
                <a:cs typeface="+mn-cs"/>
              </a:defRPr>
            </a:lvl4pPr>
            <a:lvl5pPr algn="l" defTabSz="914363" rtl="0" eaLnBrk="1" latinLnBrk="0" hangingPunct="1">
              <a:lnSpc>
                <a:spcPct val="90000"/>
              </a:lnSpc>
              <a:spcBef>
                <a:spcPct val="20000"/>
              </a:spcBef>
              <a:buClr>
                <a:srgbClr val="777777"/>
              </a:buClr>
              <a:buSzPct val="100000"/>
              <a:buFont typeface="Segoe" pitchFamily="34" charset="0"/>
              <a:buChar char="−"/>
              <a:defRPr lang="en-US" sz="2400" kern="1200" dirty="0">
                <a:solidFill>
                  <a:schemeClr val="bg1">
                    <a:lumMod val="75000"/>
                  </a:schemeClr>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458180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225668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51383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702476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1330332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53676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chemeClr val="accent1"/>
                </a:solidFill>
                <a:effectLst>
                  <a:outerShdw blurRad="38100" dist="38100" dir="2700000" algn="tl">
                    <a:srgbClr val="000000">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5638800"/>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5" name="Picture 4" descr="photo_YELLOW_Delores.jpg"/>
          <p:cNvPicPr>
            <a:picLocks noChangeAspect="1"/>
          </p:cNvPicPr>
          <p:nvPr userDrawn="1"/>
        </p:nvPicPr>
        <p:blipFill>
          <a:blip r:embed="rId3"/>
          <a:stretch>
            <a:fillRect/>
          </a:stretch>
        </p:blipFill>
        <p:spPr>
          <a:xfrm>
            <a:off x="0" y="3197225"/>
            <a:ext cx="3338650" cy="2292350"/>
          </a:xfrm>
          <a:prstGeom prst="rect">
            <a:avLst/>
          </a:prstGeom>
        </p:spPr>
      </p:pic>
      <p:pic>
        <p:nvPicPr>
          <p:cNvPr id="6" name="Picture 2" descr="W:\TRANSFER\MBupload\SERVER-new\Logo\Exchange\Exchange\Exchange_h_rgb_r.png"/>
          <p:cNvPicPr>
            <a:picLocks noChangeAspect="1" noChangeArrowheads="1"/>
          </p:cNvPicPr>
          <p:nvPr userDrawn="1"/>
        </p:nvPicPr>
        <p:blipFill>
          <a:blip r:embed="rId4"/>
          <a:srcRect/>
          <a:stretch>
            <a:fillRect/>
          </a:stretch>
        </p:blipFill>
        <p:spPr bwMode="auto">
          <a:xfrm>
            <a:off x="739775" y="914400"/>
            <a:ext cx="2765425" cy="523826"/>
          </a:xfrm>
          <a:prstGeom prst="rect">
            <a:avLst/>
          </a:prstGeom>
          <a:noFill/>
        </p:spPr>
      </p:pic>
    </p:spTree>
    <p:extLst>
      <p:ext uri="{BB962C8B-B14F-4D97-AF65-F5344CB8AC3E}">
        <p14:creationId xmlns:p14="http://schemas.microsoft.com/office/powerpoint/2010/main" val="243877561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chemeClr val="accent1"/>
                </a:solidFill>
                <a:effectLst>
                  <a:outerShdw blurRad="38100" dist="38100" dir="2700000" algn="tl">
                    <a:srgbClr val="000000">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3272135"/>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cxnSp>
        <p:nvCxnSpPr>
          <p:cNvPr id="7" name="Straight Connector 6"/>
          <p:cNvCxnSpPr/>
          <p:nvPr userDrawn="1"/>
        </p:nvCxnSpPr>
        <p:spPr>
          <a:xfrm>
            <a:off x="0" y="3124200"/>
            <a:ext cx="457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2" descr="W:\TRANSFER\MBupload\SERVER-new\Logo\Exchange\Exchange\Exchange_h_rgb_r.png"/>
          <p:cNvPicPr>
            <a:picLocks noChangeAspect="1" noChangeArrowheads="1"/>
          </p:cNvPicPr>
          <p:nvPr userDrawn="1"/>
        </p:nvPicPr>
        <p:blipFill>
          <a:blip r:embed="rId3"/>
          <a:srcRect/>
          <a:stretch>
            <a:fillRect/>
          </a:stretch>
        </p:blipFill>
        <p:spPr bwMode="auto">
          <a:xfrm>
            <a:off x="739775" y="914400"/>
            <a:ext cx="2765425" cy="523826"/>
          </a:xfrm>
          <a:prstGeom prst="rect">
            <a:avLst/>
          </a:prstGeom>
          <a:noFill/>
        </p:spPr>
      </p:pic>
    </p:spTree>
    <p:extLst>
      <p:ext uri="{BB962C8B-B14F-4D97-AF65-F5344CB8AC3E}">
        <p14:creationId xmlns:p14="http://schemas.microsoft.com/office/powerpoint/2010/main" val="390044721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551116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ext uri="{BB962C8B-B14F-4D97-AF65-F5344CB8AC3E}">
        <p14:creationId xmlns:p14="http://schemas.microsoft.com/office/powerpoint/2010/main" val="378814997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535561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fld id="{F75A7C5C-75AD-46E0-8204-EE2C7AE8CC56}" type="datetimeFigureOut">
              <a:rPr lang="en-US" smtClean="0">
                <a:solidFill>
                  <a:prstClr val="white"/>
                </a:solidFill>
              </a:rPr>
              <a:pPr/>
              <a:t>4/18/2011</a:t>
            </a:fld>
            <a:endParaRPr lang="en-US" dirty="0">
              <a:solidFill>
                <a:prstClr val="white"/>
              </a:solidFill>
            </a:endParaRPr>
          </a:p>
        </p:txBody>
      </p:sp>
      <p:sp>
        <p:nvSpPr>
          <p:cNvPr id="5" name="Footer Placeholder 4"/>
          <p:cNvSpPr>
            <a:spLocks noGrp="1"/>
          </p:cNvSpPr>
          <p:nvPr>
            <p:ph type="ftr" sz="quarter" idx="11"/>
          </p:nvPr>
        </p:nvSpPr>
        <p:spPr>
          <a:xfrm>
            <a:off x="3124200" y="6324600"/>
            <a:ext cx="2895600" cy="36512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6629400" y="6096000"/>
            <a:ext cx="2133600" cy="365125"/>
          </a:xfrm>
          <a:prstGeom prst="rect">
            <a:avLst/>
          </a:prstGeom>
        </p:spPr>
        <p:txBody>
          <a:bodyPr/>
          <a:lstStyle/>
          <a:p>
            <a:fld id="{64E1046F-EA70-4B42-8C4B-0948B0F9237A}" type="slidenum">
              <a:rPr lang="en-US" smtClean="0">
                <a:solidFill>
                  <a:prstClr val="white"/>
                </a:solidFill>
              </a:rPr>
              <a:pPr/>
              <a:t>‹#›</a:t>
            </a:fld>
            <a:endParaRPr lang="en-US" dirty="0">
              <a:solidFill>
                <a:prstClr val="white"/>
              </a:solidFill>
            </a:endParaRPr>
          </a:p>
        </p:txBody>
      </p:sp>
      <p:sp>
        <p:nvSpPr>
          <p:cNvPr id="8" name="Text Placeholder 7"/>
          <p:cNvSpPr>
            <a:spLocks noGrp="1"/>
          </p:cNvSpPr>
          <p:nvPr>
            <p:ph type="body" sz="quarter" idx="13"/>
          </p:nvPr>
        </p:nvSpPr>
        <p:spPr>
          <a:xfrm>
            <a:off x="905760" y="1071546"/>
            <a:ext cx="7781040" cy="4948254"/>
          </a:xfrm>
        </p:spPr>
        <p:txBody>
          <a:bodyPr/>
          <a:lstStyle>
            <a:lvl1pPr marL="285750" indent="-285750">
              <a:spcAft>
                <a:spcPts val="0"/>
              </a:spcAft>
              <a:buSzPct val="100000"/>
              <a:buFontTx/>
              <a:buBlip>
                <a:blip r:embed="rId2"/>
              </a:buBlip>
              <a:defRPr sz="1800">
                <a:solidFill>
                  <a:srgbClr val="525353"/>
                </a:solidFill>
                <a:effectLst/>
              </a:defRPr>
            </a:lvl1pPr>
            <a:lvl2pPr marL="569913" indent="-284163">
              <a:buFont typeface="Lucida Grande"/>
              <a:buChar char="-"/>
              <a:defRPr sz="1600">
                <a:solidFill>
                  <a:srgbClr val="525353"/>
                </a:solidFill>
              </a:defRPr>
            </a:lvl2pPr>
            <a:lvl3pPr marL="855663" indent="-285750">
              <a:defRPr sz="1600" baseline="0">
                <a:solidFill>
                  <a:srgbClr val="525353"/>
                </a:solidFill>
              </a:defRPr>
            </a:lvl3pPr>
            <a:lvl4pPr marL="1139825" indent="-284163">
              <a:defRPr sz="1600">
                <a:solidFill>
                  <a:srgbClr val="525353"/>
                </a:solidFill>
              </a:defRPr>
            </a:lvl4pPr>
            <a:lvl5pPr marL="1312863" indent="-344488">
              <a:buFont typeface="Lucida Grande"/>
              <a:buNone/>
              <a:defRPr sz="1800">
                <a:solidFill>
                  <a:srgbClr val="525353"/>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p:txBody>
      </p:sp>
    </p:spTree>
    <p:extLst>
      <p:ext uri="{BB962C8B-B14F-4D97-AF65-F5344CB8AC3E}">
        <p14:creationId xmlns:p14="http://schemas.microsoft.com/office/powerpoint/2010/main" val="17804848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7" y="228600"/>
            <a:ext cx="8397875" cy="66479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563688"/>
            <a:ext cx="8382000" cy="21359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quarter" idx="11"/>
          </p:nvPr>
        </p:nvSpPr>
        <p:spPr>
          <a:xfrm>
            <a:off x="419100" y="786285"/>
            <a:ext cx="8305800" cy="332399"/>
          </a:xfrm>
        </p:spPr>
        <p:txBody>
          <a:bodyPr/>
          <a:lstStyle>
            <a:lvl1pPr marL="0" indent="0">
              <a:buNone/>
              <a:defRPr sz="2400">
                <a:solidFill>
                  <a:schemeClr val="accent3"/>
                </a:solidFill>
              </a:defRPr>
            </a:lvl1pPr>
          </a:lstStyle>
          <a:p>
            <a:pPr lvl="0"/>
            <a:r>
              <a:rPr lang="en-US" smtClean="0"/>
              <a:t>Click to edit Master text styles</a:t>
            </a:r>
          </a:p>
        </p:txBody>
      </p:sp>
      <p:sp>
        <p:nvSpPr>
          <p:cNvPr id="6" name="Slide Number Placeholder 5"/>
          <p:cNvSpPr>
            <a:spLocks noGrp="1"/>
          </p:cNvSpPr>
          <p:nvPr>
            <p:ph type="sldNum" sz="quarter" idx="4"/>
          </p:nvPr>
        </p:nvSpPr>
        <p:spPr>
          <a:xfrm>
            <a:off x="268310" y="6341550"/>
            <a:ext cx="2133600" cy="365125"/>
          </a:xfrm>
          <a:prstGeom prst="rect">
            <a:avLst/>
          </a:prstGeom>
        </p:spPr>
        <p:txBody>
          <a:bodyPr vert="horz" lIns="91440" tIns="45720" rIns="91440" bIns="45720" rtlCol="0" anchor="ctr"/>
          <a:lstStyle>
            <a:lvl1pPr algn="l">
              <a:defRPr sz="1200">
                <a:solidFill>
                  <a:schemeClr val="bg1"/>
                </a:solidFill>
              </a:defRPr>
            </a:lvl1pPr>
          </a:lstStyle>
          <a:p>
            <a:fld id="{DFDE6953-8E5E-49EC-851C-3E79A69A155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351655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666387"/>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4" y="1905008"/>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3" y="4344996"/>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827355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2" y="649805"/>
            <a:ext cx="699521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417212" y="4344996"/>
            <a:ext cx="6994950"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30044" y="2355850"/>
            <a:ext cx="7682119"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37161890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888330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076846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11557"/>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7"/>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744187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60"/>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1"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5" y="1411560"/>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668511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861689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82398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54275" name="Picture 3" descr="C:\Users\ryanc\Pictures\DVD_ART34\Logos\Windows 7 - INTERNAL USE ONLY\Windows 7 v r INTERNAL USE ONLY.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057132" y="3428528"/>
            <a:ext cx="3029739" cy="2438879"/>
          </a:xfrm>
          <a:prstGeom prst="rect">
            <a:avLst/>
          </a:prstGeom>
          <a:noFill/>
          <a:effectLst>
            <a:outerShdw blurRad="50800" dist="38100" dir="2700000" algn="tl" rotWithShape="0">
              <a:prstClr val="black">
                <a:alpha val="40000"/>
              </a:prstClr>
            </a:outerShdw>
          </a:effectLst>
        </p:spPr>
      </p:pic>
      <p:pic>
        <p:nvPicPr>
          <p:cNvPr id="4" name="Picture 3" descr="OEM Ready2Run.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885882" y="1676399"/>
            <a:ext cx="5372236" cy="1371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0242521"/>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38556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9436" y="1447800"/>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7501" y="144780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83"/>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ext uri="{BB962C8B-B14F-4D97-AF65-F5344CB8AC3E}">
        <p14:creationId xmlns:p14="http://schemas.microsoft.com/office/powerpoint/2010/main" val="393145959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9436" y="1447800"/>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7501" y="144780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9436"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2133600"/>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7501"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7501" y="2133601"/>
            <a:ext cx="4115872"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9436"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2133600"/>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7501"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7501" y="2133601"/>
            <a:ext cx="4115872"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2.xml"/><Relationship Id="rId1" Type="http://schemas.openxmlformats.org/officeDocument/2006/relationships/slideLayout" Target="../slideLayouts/slideLayout24.xml"/><Relationship Id="rId4" Type="http://schemas.openxmlformats.org/officeDocument/2006/relationships/image" Target="../media/image1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14.jpeg"/><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21.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6" Type="http://schemas.openxmlformats.org/officeDocument/2006/relationships/image" Target="../media/image23.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22.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1"/>
            <a:ext cx="8363938" cy="666387"/>
          </a:xfrm>
          <a:prstGeom prst="rect">
            <a:avLst/>
          </a:prstGeom>
        </p:spPr>
        <p:txBody>
          <a:bodyPr vert="horz" wrap="square" lIns="0" tIns="0" rIns="0" bIns="0" rtlCol="0" anchor="t">
            <a:spAutoFit/>
            <a:scene3d>
              <a:camera prst="orthographicFront"/>
              <a:lightRig rig="threePt" dir="t"/>
            </a:scene3d>
            <a:sp3d>
              <a:bevelT w="12700" h="12700"/>
              <a:bevelB w="12700" h="127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6" r:id="rId1"/>
    <p:sldLayoutId id="2147483729" r:id="rId2"/>
    <p:sldLayoutId id="2147483730" r:id="rId3"/>
    <p:sldLayoutId id="2147483726" r:id="rId4"/>
    <p:sldLayoutId id="2147483698" r:id="rId5"/>
    <p:sldLayoutId id="2147483727" r:id="rId6"/>
    <p:sldLayoutId id="2147483699" r:id="rId7"/>
    <p:sldLayoutId id="2147483728" r:id="rId8"/>
    <p:sldLayoutId id="2147483700" r:id="rId9"/>
    <p:sldLayoutId id="2147483725" r:id="rId10"/>
    <p:sldLayoutId id="2147483701" r:id="rId11"/>
    <p:sldLayoutId id="2147483724" r:id="rId12"/>
    <p:sldLayoutId id="2147483703" r:id="rId13"/>
    <p:sldLayoutId id="2147483704" r:id="rId14"/>
    <p:sldLayoutId id="2147483731" r:id="rId15"/>
    <p:sldLayoutId id="2147483732" r:id="rId16"/>
    <p:sldLayoutId id="2147483733" r:id="rId17"/>
    <p:sldLayoutId id="2147483735" r:id="rId18"/>
    <p:sldLayoutId id="2147483736" r:id="rId19"/>
    <p:sldLayoutId id="2147483738" r:id="rId20"/>
    <p:sldLayoutId id="2147483739" r:id="rId21"/>
    <p:sldLayoutId id="2147483740" r:id="rId22"/>
    <p:sldLayoutId id="2147483772" r:id="rId2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 typeface="Segoe UI"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 typeface="Segoe UI"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 typeface="Segoe UI"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 typeface="Segoe UI"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66386"/>
          </a:xfrm>
          <a:prstGeom prst="rect">
            <a:avLst/>
          </a:prstGeom>
        </p:spPr>
        <p:txBody>
          <a:bodyPr vert="horz" wrap="square" lIns="0" tIns="0" rIns="0" bIns="0" rtlCol="0" anchor="t">
            <a:spAutoFit/>
            <a:scene3d>
              <a:camera prst="orthographicFront"/>
              <a:lightRig rig="threePt" dir="t"/>
            </a:scene3d>
            <a:sp3d>
              <a:bevelT w="12700" h="12700"/>
              <a:bevelB w="12700" h="127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00"/>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solidFill>
            <a:schemeClr val="tx1"/>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327881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chemeClr val="bg1"/>
          </a:solidFill>
          <a:effectLst/>
          <a:latin typeface="Segoe" pitchFamily="34" charset="0"/>
          <a:ea typeface="+mn-ea"/>
          <a:cs typeface="Arial" charset="0"/>
        </a:defRPr>
      </a:lvl1pPr>
    </p:titleStyle>
    <p:bodyStyle>
      <a:lvl1pPr marL="457200" indent="-457200" algn="l" defTabSz="914363" rtl="0" eaLnBrk="1" latinLnBrk="0" hangingPunct="1">
        <a:lnSpc>
          <a:spcPct val="90000"/>
        </a:lnSpc>
        <a:spcBef>
          <a:spcPct val="20000"/>
        </a:spcBef>
        <a:buClr>
          <a:srgbClr val="777777"/>
        </a:buClr>
        <a:buSzPct val="130000"/>
        <a:buFont typeface="Arial" pitchFamily="34" charset="0"/>
        <a:buChar char="•"/>
        <a:defRPr sz="3200" kern="1200">
          <a:solidFill>
            <a:schemeClr val="bg1">
              <a:lumMod val="75000"/>
            </a:schemeClr>
          </a:solidFill>
          <a:latin typeface="+mn-lt"/>
          <a:ea typeface="+mn-ea"/>
          <a:cs typeface="+mn-cs"/>
        </a:defRPr>
      </a:lvl1pPr>
      <a:lvl2pPr marL="854075" indent="-396875" algn="l" defTabSz="914363" rtl="0" eaLnBrk="1" latinLnBrk="0" hangingPunct="1">
        <a:lnSpc>
          <a:spcPct val="90000"/>
        </a:lnSpc>
        <a:spcBef>
          <a:spcPct val="20000"/>
        </a:spcBef>
        <a:buClr>
          <a:srgbClr val="777777"/>
        </a:buClr>
        <a:buFont typeface="Segoe" pitchFamily="34" charset="0"/>
        <a:buChar char="−"/>
        <a:defRPr sz="2800" kern="1200">
          <a:solidFill>
            <a:schemeClr val="bg1">
              <a:lumMod val="75000"/>
            </a:schemeClr>
          </a:solidFill>
          <a:latin typeface="+mn-lt"/>
          <a:ea typeface="+mn-ea"/>
          <a:cs typeface="+mn-cs"/>
        </a:defRPr>
      </a:lvl2pPr>
      <a:lvl3pPr marL="1258888" indent="-404813"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3pPr>
      <a:lvl4pPr marL="1604963" indent="-346075"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4pPr>
      <a:lvl5pPr marL="1941513" indent="-336550"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7"/>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20"/>
            <a:ext cx="8375946"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3" descr="white rectangle.png"/>
          <p:cNvPicPr>
            <a:picLocks noChangeAspect="1"/>
          </p:cNvPicPr>
          <p:nvPr/>
        </p:nvPicPr>
        <p:blipFill>
          <a:blip r:embed="rId14" cstate="print">
            <a:extLst>
              <a:ext uri="{28A0092B-C50C-407E-A947-70E740481C1C}">
                <a14:useLocalDpi xmlns:a14="http://schemas.microsoft.com/office/drawing/2010/main" val="0"/>
              </a:ext>
            </a:extLst>
          </a:blip>
          <a:srcRect b="10453"/>
          <a:stretch>
            <a:fillRect/>
          </a:stretch>
        </p:blipFill>
        <p:spPr>
          <a:xfrm>
            <a:off x="0" y="1299706"/>
            <a:ext cx="9144000" cy="5558294"/>
          </a:xfrm>
          <a:prstGeom prst="rect">
            <a:avLst/>
          </a:prstGeom>
        </p:spPr>
      </p:pic>
    </p:spTree>
    <p:extLst>
      <p:ext uri="{BB962C8B-B14F-4D97-AF65-F5344CB8AC3E}">
        <p14:creationId xmlns:p14="http://schemas.microsoft.com/office/powerpoint/2010/main" val="2861273764"/>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video" Target="file:///D:\FY07\E12\CustomerReadyPPT_US\demo\Scheduling_Assistant_With_Outlook_Web_Access_1Mbit.wmv" TargetMode="External"/><Relationship Id="rId5" Type="http://schemas.openxmlformats.org/officeDocument/2006/relationships/image" Target="../media/image28.jpeg"/><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1.xml"/><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a:xfrm>
            <a:off x="395288" y="285750"/>
            <a:ext cx="7820025" cy="409575"/>
          </a:xfrm>
        </p:spPr>
        <p:txBody>
          <a:bodyPr anchor="t">
            <a:normAutofit fontScale="90000"/>
          </a:bodyPr>
          <a:lstStyle/>
          <a:p>
            <a:pPr eaLnBrk="1" hangingPunct="1">
              <a:defRPr/>
            </a:pPr>
            <a:r>
              <a:rPr kumimoji="1" lang="zh-TW" altLang="en-US" b="1" dirty="0" smtClean="0">
                <a:effectLst>
                  <a:outerShdw blurRad="38100" dist="38100" dir="2700000" algn="tl">
                    <a:srgbClr val="000000">
                      <a:alpha val="43137"/>
                    </a:srgbClr>
                  </a:outerShdw>
                </a:effectLst>
                <a:sym typeface="Wingdings" pitchFamily="2" charset="2"/>
              </a:rPr>
              <a:t>群組排程助理</a:t>
            </a:r>
            <a:endParaRPr kumimoji="1" lang="en-US" b="1" dirty="0">
              <a:effectLst>
                <a:outerShdw blurRad="38100" dist="38100" dir="2700000" algn="tl">
                  <a:srgbClr val="000000">
                    <a:alpha val="43137"/>
                  </a:srgbClr>
                </a:outerShdw>
              </a:effectLst>
              <a:ea typeface="SimSun" pitchFamily="2" charset="-120"/>
              <a:cs typeface="Times New Roman" pitchFamily="18" charset="0"/>
              <a:sym typeface="Wingdings" pitchFamily="2" charset="2"/>
            </a:endParaRPr>
          </a:p>
        </p:txBody>
      </p:sp>
      <p:pic>
        <p:nvPicPr>
          <p:cNvPr id="28675" name="Picture 2"/>
          <p:cNvPicPr>
            <a:picLocks noChangeArrowheads="1"/>
          </p:cNvPicPr>
          <p:nvPr/>
        </p:nvPicPr>
        <p:blipFill>
          <a:blip r:embed="rId4" cstate="print"/>
          <a:srcRect/>
          <a:stretch>
            <a:fillRect/>
          </a:stretch>
        </p:blipFill>
        <p:spPr bwMode="auto">
          <a:xfrm>
            <a:off x="1219200" y="1095375"/>
            <a:ext cx="6737350" cy="5280025"/>
          </a:xfrm>
          <a:prstGeom prst="rect">
            <a:avLst/>
          </a:prstGeom>
          <a:noFill/>
          <a:ln w="9525">
            <a:noFill/>
            <a:miter lim="800000"/>
            <a:headEnd/>
            <a:tailEnd/>
          </a:ln>
        </p:spPr>
      </p:pic>
      <p:sp>
        <p:nvSpPr>
          <p:cNvPr id="28677" name="Text Box 5"/>
          <p:cNvSpPr>
            <a:spLocks noChangeArrowheads="1"/>
          </p:cNvSpPr>
          <p:nvPr/>
        </p:nvSpPr>
        <p:spPr bwMode="auto">
          <a:xfrm>
            <a:off x="0" y="3960813"/>
            <a:ext cx="1346200" cy="785812"/>
          </a:xfrm>
          <a:prstGeom prst="rect">
            <a:avLst/>
          </a:prstGeom>
          <a:noFill/>
          <a:ln w="9525">
            <a:noFill/>
            <a:miter lim="800000"/>
            <a:headEnd/>
            <a:tailEnd/>
          </a:ln>
        </p:spPr>
        <p:txBody>
          <a:bodyPr/>
          <a:lstStyle/>
          <a:p>
            <a:pPr eaLnBrk="0"/>
            <a:r>
              <a:rPr lang="zh-TW" altLang="en-US" b="1">
                <a:ea typeface="SimSun" pitchFamily="2" charset="-122"/>
                <a:cs typeface="Times New Roman" pitchFamily="18" charset="0"/>
                <a:sym typeface="Wingdings" pitchFamily="2" charset="2"/>
              </a:rPr>
              <a:t>會議室</a:t>
            </a:r>
            <a:endParaRPr lang="en-US" b="1">
              <a:ea typeface="SimSun" pitchFamily="2" charset="-122"/>
              <a:cs typeface="Times New Roman" pitchFamily="18" charset="0"/>
              <a:sym typeface="Wingdings" pitchFamily="2" charset="2"/>
            </a:endParaRPr>
          </a:p>
        </p:txBody>
      </p:sp>
      <p:sp>
        <p:nvSpPr>
          <p:cNvPr id="28678" name="Line 7"/>
          <p:cNvSpPr>
            <a:spLocks/>
          </p:cNvSpPr>
          <p:nvPr/>
        </p:nvSpPr>
        <p:spPr bwMode="auto">
          <a:xfrm>
            <a:off x="766763" y="2263775"/>
            <a:ext cx="585787" cy="285750"/>
          </a:xfrm>
          <a:prstGeom prst="line">
            <a:avLst/>
          </a:prstGeom>
          <a:noFill/>
          <a:ln w="69850" algn="ctr">
            <a:solidFill>
              <a:srgbClr val="339966"/>
            </a:solidFill>
            <a:round/>
            <a:headEnd/>
            <a:tailEnd type="triangle" w="med" len="med"/>
          </a:ln>
        </p:spPr>
        <p:txBody>
          <a:bodyPr/>
          <a:lstStyle/>
          <a:p>
            <a:endParaRPr lang="zh-TW" altLang="en-US"/>
          </a:p>
        </p:txBody>
      </p:sp>
      <p:sp>
        <p:nvSpPr>
          <p:cNvPr id="28679" name="Text Box 5"/>
          <p:cNvSpPr>
            <a:spLocks noChangeArrowheads="1"/>
          </p:cNvSpPr>
          <p:nvPr/>
        </p:nvSpPr>
        <p:spPr bwMode="auto">
          <a:xfrm>
            <a:off x="-4763" y="1563688"/>
            <a:ext cx="1346201" cy="785812"/>
          </a:xfrm>
          <a:prstGeom prst="rect">
            <a:avLst/>
          </a:prstGeom>
          <a:noFill/>
          <a:ln w="9525">
            <a:noFill/>
            <a:miter lim="800000"/>
            <a:headEnd/>
            <a:tailEnd/>
          </a:ln>
        </p:spPr>
        <p:txBody>
          <a:bodyPr/>
          <a:lstStyle/>
          <a:p>
            <a:pPr eaLnBrk="0"/>
            <a:r>
              <a:rPr lang="zh-TW" altLang="en-US" b="1">
                <a:ea typeface="SimSun" pitchFamily="2" charset="-122"/>
                <a:cs typeface="Times New Roman" pitchFamily="18" charset="0"/>
                <a:sym typeface="Wingdings" pitchFamily="2" charset="2"/>
              </a:rPr>
              <a:t>與會人員</a:t>
            </a:r>
            <a:endParaRPr lang="en-US" b="1">
              <a:ea typeface="SimSun" pitchFamily="2" charset="-122"/>
              <a:cs typeface="Times New Roman" pitchFamily="18" charset="0"/>
              <a:sym typeface="Wingdings" pitchFamily="2" charset="2"/>
            </a:endParaRPr>
          </a:p>
        </p:txBody>
      </p:sp>
      <p:sp>
        <p:nvSpPr>
          <p:cNvPr id="28680" name="Line 7"/>
          <p:cNvSpPr>
            <a:spLocks/>
          </p:cNvSpPr>
          <p:nvPr/>
        </p:nvSpPr>
        <p:spPr bwMode="auto">
          <a:xfrm flipV="1">
            <a:off x="812800" y="3195638"/>
            <a:ext cx="533400" cy="847725"/>
          </a:xfrm>
          <a:prstGeom prst="line">
            <a:avLst/>
          </a:prstGeom>
          <a:noFill/>
          <a:ln w="69850" algn="ctr">
            <a:solidFill>
              <a:srgbClr val="339966"/>
            </a:solidFill>
            <a:round/>
            <a:headEnd/>
            <a:tailEnd type="triangle" w="med" len="med"/>
          </a:ln>
        </p:spPr>
        <p:txBody>
          <a:bodyPr/>
          <a:lstStyle/>
          <a:p>
            <a:endParaRPr lang="zh-TW" altLang="en-US"/>
          </a:p>
        </p:txBody>
      </p:sp>
      <p:sp>
        <p:nvSpPr>
          <p:cNvPr id="28681" name="Line 7"/>
          <p:cNvSpPr>
            <a:spLocks/>
          </p:cNvSpPr>
          <p:nvPr/>
        </p:nvSpPr>
        <p:spPr bwMode="auto">
          <a:xfrm flipH="1">
            <a:off x="7688263" y="1944688"/>
            <a:ext cx="415925" cy="479425"/>
          </a:xfrm>
          <a:prstGeom prst="line">
            <a:avLst/>
          </a:prstGeom>
          <a:noFill/>
          <a:ln w="69850" algn="ctr">
            <a:solidFill>
              <a:srgbClr val="339966"/>
            </a:solidFill>
            <a:round/>
            <a:headEnd/>
            <a:tailEnd type="triangle" w="med" len="med"/>
          </a:ln>
        </p:spPr>
        <p:txBody>
          <a:bodyPr/>
          <a:lstStyle/>
          <a:p>
            <a:endParaRPr lang="zh-TW" altLang="en-US"/>
          </a:p>
        </p:txBody>
      </p:sp>
      <p:sp>
        <p:nvSpPr>
          <p:cNvPr id="28682" name="Text Box 5"/>
          <p:cNvSpPr>
            <a:spLocks noChangeArrowheads="1"/>
          </p:cNvSpPr>
          <p:nvPr/>
        </p:nvSpPr>
        <p:spPr bwMode="auto">
          <a:xfrm>
            <a:off x="8108950" y="1290638"/>
            <a:ext cx="1346200" cy="785812"/>
          </a:xfrm>
          <a:prstGeom prst="rect">
            <a:avLst/>
          </a:prstGeom>
          <a:noFill/>
          <a:ln w="9525">
            <a:noFill/>
            <a:miter lim="800000"/>
            <a:headEnd/>
            <a:tailEnd/>
          </a:ln>
        </p:spPr>
        <p:txBody>
          <a:bodyPr/>
          <a:lstStyle/>
          <a:p>
            <a:pPr eaLnBrk="0"/>
            <a:r>
              <a:rPr lang="zh-TW" altLang="en-US" sz="1600" b="1">
                <a:ea typeface="SimSun" pitchFamily="2" charset="-122"/>
                <a:cs typeface="Times New Roman" pitchFamily="18" charset="0"/>
                <a:sym typeface="Wingdings" pitchFamily="2" charset="2"/>
              </a:rPr>
              <a:t>大家都有</a:t>
            </a:r>
            <a:endParaRPr lang="en-US" altLang="zh-TW" sz="1600" b="1">
              <a:ea typeface="SimSun" pitchFamily="2" charset="-122"/>
              <a:cs typeface="Times New Roman" pitchFamily="18" charset="0"/>
              <a:sym typeface="Wingdings" pitchFamily="2" charset="2"/>
            </a:endParaRPr>
          </a:p>
          <a:p>
            <a:pPr eaLnBrk="0"/>
            <a:r>
              <a:rPr lang="zh-TW" altLang="en-US" sz="1600" b="1">
                <a:ea typeface="SimSun" pitchFamily="2" charset="-122"/>
                <a:cs typeface="Times New Roman" pitchFamily="18" charset="0"/>
                <a:sym typeface="Wingdings" pitchFamily="2" charset="2"/>
              </a:rPr>
              <a:t>空檔時間</a:t>
            </a:r>
            <a:endParaRPr lang="en-US" altLang="zh-TW" sz="1600" b="1">
              <a:ea typeface="SimSun" pitchFamily="2" charset="-122"/>
              <a:cs typeface="Times New Roman" pitchFamily="18" charset="0"/>
              <a:sym typeface="Wingdings" pitchFamily="2" charset="2"/>
            </a:endParaRPr>
          </a:p>
          <a:p>
            <a:pPr eaLnBrk="0"/>
            <a:r>
              <a:rPr lang="zh-TW" altLang="en-US" sz="1600" b="1">
                <a:ea typeface="SimSun" pitchFamily="2" charset="-122"/>
                <a:cs typeface="Times New Roman" pitchFamily="18" charset="0"/>
                <a:sym typeface="Wingdings" pitchFamily="2" charset="2"/>
              </a:rPr>
              <a:t>日期</a:t>
            </a:r>
            <a:endParaRPr lang="en-US" altLang="zh-TW" sz="1600" b="1">
              <a:ea typeface="SimSun" pitchFamily="2" charset="-122"/>
              <a:cs typeface="Times New Roman" pitchFamily="18" charset="0"/>
              <a:sym typeface="Wingdings" pitchFamily="2" charset="2"/>
            </a:endParaRPr>
          </a:p>
          <a:p>
            <a:pPr eaLnBrk="0"/>
            <a:endParaRPr lang="en-US" altLang="zh-TW" sz="1600" b="1">
              <a:ea typeface="SimSun" pitchFamily="2" charset="-122"/>
              <a:cs typeface="Times New Roman" pitchFamily="18" charset="0"/>
              <a:sym typeface="Wingdings" pitchFamily="2" charset="2"/>
            </a:endParaRPr>
          </a:p>
        </p:txBody>
      </p:sp>
      <p:sp>
        <p:nvSpPr>
          <p:cNvPr id="28683" name="Line 7"/>
          <p:cNvSpPr>
            <a:spLocks/>
          </p:cNvSpPr>
          <p:nvPr/>
        </p:nvSpPr>
        <p:spPr bwMode="auto">
          <a:xfrm flipH="1" flipV="1">
            <a:off x="7708900" y="4564063"/>
            <a:ext cx="477838" cy="390525"/>
          </a:xfrm>
          <a:prstGeom prst="line">
            <a:avLst/>
          </a:prstGeom>
          <a:noFill/>
          <a:ln w="69850" algn="ctr">
            <a:solidFill>
              <a:srgbClr val="339966"/>
            </a:solidFill>
            <a:round/>
            <a:headEnd/>
            <a:tailEnd type="triangle" w="med" len="med"/>
          </a:ln>
        </p:spPr>
        <p:txBody>
          <a:bodyPr/>
          <a:lstStyle/>
          <a:p>
            <a:endParaRPr lang="zh-TW" altLang="en-US"/>
          </a:p>
        </p:txBody>
      </p:sp>
      <p:sp>
        <p:nvSpPr>
          <p:cNvPr id="28684" name="Text Box 5"/>
          <p:cNvSpPr>
            <a:spLocks noChangeArrowheads="1"/>
          </p:cNvSpPr>
          <p:nvPr/>
        </p:nvSpPr>
        <p:spPr bwMode="auto">
          <a:xfrm>
            <a:off x="8001000" y="3922713"/>
            <a:ext cx="1143000" cy="785812"/>
          </a:xfrm>
          <a:prstGeom prst="rect">
            <a:avLst/>
          </a:prstGeom>
          <a:noFill/>
          <a:ln w="9525">
            <a:noFill/>
            <a:miter lim="800000"/>
            <a:headEnd/>
            <a:tailEnd/>
          </a:ln>
        </p:spPr>
        <p:txBody>
          <a:bodyPr/>
          <a:lstStyle/>
          <a:p>
            <a:pPr eaLnBrk="0"/>
            <a:r>
              <a:rPr lang="zh-TW" altLang="en-US" b="1">
                <a:ea typeface="SimSun" pitchFamily="2" charset="-122"/>
                <a:cs typeface="Times New Roman" pitchFamily="18" charset="0"/>
                <a:sym typeface="Wingdings" pitchFamily="2" charset="2"/>
              </a:rPr>
              <a:t>建議時段</a:t>
            </a:r>
            <a:endParaRPr lang="en-US" altLang="zh-TW" b="1">
              <a:ea typeface="SimSun" pitchFamily="2" charset="-122"/>
              <a:cs typeface="Times New Roman" pitchFamily="18" charset="0"/>
              <a:sym typeface="Wingdings" pitchFamily="2" charset="2"/>
            </a:endParaRPr>
          </a:p>
          <a:p>
            <a:pPr eaLnBrk="0"/>
            <a:r>
              <a:rPr lang="zh-TW" altLang="en-US" b="1">
                <a:ea typeface="SimSun" pitchFamily="2" charset="-122"/>
                <a:cs typeface="Times New Roman" pitchFamily="18" charset="0"/>
                <a:sym typeface="Wingdings" pitchFamily="2" charset="2"/>
              </a:rPr>
              <a:t>越上面越</a:t>
            </a:r>
            <a:endParaRPr lang="en-US" altLang="zh-TW" b="1">
              <a:ea typeface="SimSun" pitchFamily="2" charset="-122"/>
              <a:cs typeface="Times New Roman" pitchFamily="18" charset="0"/>
              <a:sym typeface="Wingdings" pitchFamily="2" charset="2"/>
            </a:endParaRPr>
          </a:p>
          <a:p>
            <a:pPr eaLnBrk="0"/>
            <a:r>
              <a:rPr lang="zh-TW" altLang="en-US" b="1">
                <a:ea typeface="SimSun" pitchFamily="2" charset="-122"/>
                <a:cs typeface="Times New Roman" pitchFamily="18" charset="0"/>
                <a:sym typeface="Wingdings" pitchFamily="2" charset="2"/>
              </a:rPr>
              <a:t>多人有空</a:t>
            </a:r>
            <a:endParaRPr lang="en-US" b="1">
              <a:ea typeface="SimSun" pitchFamily="2" charset="-122"/>
              <a:cs typeface="Times New Roman" pitchFamily="18" charset="0"/>
              <a:sym typeface="Wingdings" pitchFamily="2" charset="2"/>
            </a:endParaRPr>
          </a:p>
        </p:txBody>
      </p:sp>
      <p:sp>
        <p:nvSpPr>
          <p:cNvPr id="14" name="圓角矩形 13"/>
          <p:cNvSpPr/>
          <p:nvPr/>
        </p:nvSpPr>
        <p:spPr>
          <a:xfrm>
            <a:off x="2643188" y="4500563"/>
            <a:ext cx="3143250" cy="1000125"/>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8686" name="文字方塊 14"/>
          <p:cNvSpPr txBox="1">
            <a:spLocks noChangeArrowheads="1"/>
          </p:cNvSpPr>
          <p:nvPr/>
        </p:nvSpPr>
        <p:spPr bwMode="auto">
          <a:xfrm>
            <a:off x="2786063" y="4773613"/>
            <a:ext cx="2949575" cy="646112"/>
          </a:xfrm>
          <a:prstGeom prst="rect">
            <a:avLst/>
          </a:prstGeom>
          <a:noFill/>
          <a:ln w="9525">
            <a:noFill/>
            <a:miter lim="800000"/>
            <a:headEnd/>
            <a:tailEnd/>
          </a:ln>
        </p:spPr>
        <p:txBody>
          <a:bodyPr wrap="none">
            <a:spAutoFit/>
          </a:bodyPr>
          <a:lstStyle/>
          <a:p>
            <a:r>
              <a:rPr lang="en-US" altLang="zh-TW"/>
              <a:t>Video: </a:t>
            </a:r>
            <a:r>
              <a:rPr lang="zh-TW" altLang="en-US"/>
              <a:t>用</a:t>
            </a:r>
            <a:r>
              <a:rPr lang="en-US" altLang="zh-TW"/>
              <a:t>OWA</a:t>
            </a:r>
            <a:r>
              <a:rPr lang="zh-TW" altLang="en-US"/>
              <a:t>預定會議時間</a:t>
            </a:r>
            <a:endParaRPr lang="en-US" altLang="zh-TW"/>
          </a:p>
          <a:p>
            <a:r>
              <a:rPr lang="zh-TW" altLang="en-US"/>
              <a:t>與會議室</a:t>
            </a:r>
          </a:p>
        </p:txBody>
      </p:sp>
      <p:pic>
        <p:nvPicPr>
          <p:cNvPr id="16" name="Scheduling_Assistant_With_Outlook_Web_Access_1Mbit.wmv">
            <a:hlinkClick r:id="" action="ppaction://media"/>
          </p:cNvPr>
          <p:cNvPicPr>
            <a:picLocks noRot="1"/>
          </p:cNvPicPr>
          <p:nvPr>
            <a:videoFile r:link="rId1"/>
          </p:nvPr>
        </p:nvPicPr>
        <p:blipFill>
          <a:blip r:embed="rId5" cstate="print"/>
          <a:srcRect/>
          <a:stretch>
            <a:fillRect/>
          </a:stretch>
        </p:blipFill>
        <p:spPr bwMode="auto">
          <a:xfrm>
            <a:off x="5143500" y="5143500"/>
            <a:ext cx="1357313" cy="1071563"/>
          </a:xfrm>
          <a:prstGeom prst="rect">
            <a:avLst/>
          </a:prstGeom>
          <a:noFill/>
          <a:ln w="9525">
            <a:noFill/>
            <a:miter lim="800000"/>
            <a:headEnd/>
            <a:tailEnd/>
          </a:ln>
        </p:spPr>
      </p:pic>
    </p:spTree>
    <p:extLst>
      <p:ext uri="{BB962C8B-B14F-4D97-AF65-F5344CB8AC3E}">
        <p14:creationId xmlns:p14="http://schemas.microsoft.com/office/powerpoint/2010/main" val="1003963444"/>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6"/>
                                        </p:tgtEl>
                                      </p:cBhvr>
                                    </p:cmd>
                                  </p:childTnLst>
                                </p:cTn>
                              </p:par>
                            </p:childTnLst>
                          </p:cTn>
                        </p:par>
                      </p:childTnLst>
                    </p:cTn>
                  </p:par>
                </p:childTnLst>
              </p:cTn>
              <p:nextCondLst>
                <p:cond evt="onClick" delay="0">
                  <p:tgtEl>
                    <p:spTgt spid="16"/>
                  </p:tgtEl>
                </p:cond>
              </p:nextCondLst>
            </p:seq>
            <p:video>
              <p:cMediaNode vol="100000">
                <p:cTn id="7" fill="hold" display="0">
                  <p:stCondLst>
                    <p:cond delay="indefinite"/>
                  </p:stCondLst>
                  <p:endCondLst>
                    <p:cond evt="onNext" delay="0">
                      <p:tgtEl>
                        <p:sldTgt/>
                      </p:tgtEl>
                    </p:cond>
                    <p:cond evt="onPrev" delay="0">
                      <p:tgtEl>
                        <p:sldTgt/>
                      </p:tgtEl>
                    </p:cond>
                  </p:endCondLst>
                </p:cTn>
                <p:tgtEl>
                  <p:spTgt spid="16"/>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952"/>
            <a:ext cx="9144001" cy="6866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燕尾形向右箭號 1"/>
          <p:cNvSpPr/>
          <p:nvPr/>
        </p:nvSpPr>
        <p:spPr bwMode="auto">
          <a:xfrm>
            <a:off x="2958353" y="519953"/>
            <a:ext cx="1470212" cy="430306"/>
          </a:xfrm>
          <a:prstGeom prst="notchedRightArrow">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TW" altLang="en-US" sz="24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038879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43933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9436" y="588831"/>
            <a:ext cx="8363938" cy="1107996"/>
          </a:xfrm>
        </p:spPr>
        <p:txBody>
          <a:bodyPr/>
          <a:lstStyle/>
          <a:p>
            <a:r>
              <a:rPr lang="zh-TW" altLang="en-US" sz="4000" b="1" dirty="0">
                <a:latin typeface="微軟正黑體" pitchFamily="34" charset="-120"/>
                <a:ea typeface="微軟正黑體" pitchFamily="34" charset="-120"/>
              </a:rPr>
              <a:t>電子郵件如何兼俱安全</a:t>
            </a:r>
            <a:r>
              <a:rPr lang="en-US" altLang="zh-TW" sz="4000" b="1" dirty="0">
                <a:latin typeface="微軟正黑體" pitchFamily="34" charset="-120"/>
                <a:ea typeface="微軟正黑體" pitchFamily="34" charset="-120"/>
              </a:rPr>
              <a:t>, </a:t>
            </a:r>
            <a:r>
              <a:rPr lang="en-US" altLang="zh-TW" sz="4000" b="1" dirty="0" smtClean="0">
                <a:latin typeface="微軟正黑體" pitchFamily="34" charset="-120"/>
                <a:ea typeface="微軟正黑體" pitchFamily="34" charset="-120"/>
              </a:rPr>
              <a:t/>
            </a:r>
            <a:br>
              <a:rPr lang="en-US" altLang="zh-TW" sz="4000" b="1" dirty="0" smtClean="0">
                <a:latin typeface="微軟正黑體" pitchFamily="34" charset="-120"/>
                <a:ea typeface="微軟正黑體" pitchFamily="34" charset="-120"/>
              </a:rPr>
            </a:br>
            <a:r>
              <a:rPr lang="en-US" altLang="zh-TW" sz="4000" b="1" dirty="0">
                <a:latin typeface="微軟正黑體" pitchFamily="34" charset="-120"/>
                <a:ea typeface="微軟正黑體" pitchFamily="34" charset="-120"/>
              </a:rPr>
              <a:t> </a:t>
            </a:r>
            <a:r>
              <a:rPr lang="en-US" altLang="zh-TW" sz="4000" b="1" dirty="0" smtClean="0">
                <a:latin typeface="微軟正黑體" pitchFamily="34" charset="-120"/>
                <a:ea typeface="微軟正黑體" pitchFamily="34" charset="-120"/>
              </a:rPr>
              <a:t>                        </a:t>
            </a:r>
            <a:r>
              <a:rPr lang="zh-TW" altLang="en-US" sz="4000" b="1" dirty="0" smtClean="0">
                <a:latin typeface="微軟正黑體" pitchFamily="34" charset="-120"/>
                <a:ea typeface="微軟正黑體" pitchFamily="34" charset="-120"/>
              </a:rPr>
              <a:t>行動</a:t>
            </a:r>
            <a:r>
              <a:rPr lang="zh-TW" altLang="en-US" sz="4000" b="1" dirty="0">
                <a:latin typeface="微軟正黑體" pitchFamily="34" charset="-120"/>
                <a:ea typeface="微軟正黑體" pitchFamily="34" charset="-120"/>
              </a:rPr>
              <a:t>與科技的功能</a:t>
            </a:r>
          </a:p>
        </p:txBody>
      </p:sp>
      <p:sp>
        <p:nvSpPr>
          <p:cNvPr id="3" name="文字版面配置區 2"/>
          <p:cNvSpPr>
            <a:spLocks noGrp="1"/>
          </p:cNvSpPr>
          <p:nvPr>
            <p:ph type="body" sz="quarter" idx="10"/>
          </p:nvPr>
        </p:nvSpPr>
        <p:spPr>
          <a:xfrm>
            <a:off x="389436" y="2237535"/>
            <a:ext cx="8363938" cy="2068259"/>
          </a:xfrm>
        </p:spPr>
        <p:txBody>
          <a:bodyPr/>
          <a:lstStyle/>
          <a:p>
            <a:pPr>
              <a:buFont typeface="Wingdings" pitchFamily="2" charset="2"/>
              <a:buChar char="Ø"/>
            </a:pPr>
            <a:r>
              <a:rPr lang="en-US" altLang="zh-TW" dirty="0" smtClean="0">
                <a:solidFill>
                  <a:schemeClr val="bg2"/>
                </a:solidFill>
                <a:latin typeface="微軟正黑體" pitchFamily="34" charset="-120"/>
                <a:ea typeface="微軟正黑體" pitchFamily="34" charset="-120"/>
              </a:rPr>
              <a:t>Outlook </a:t>
            </a:r>
            <a:r>
              <a:rPr lang="zh-TW" altLang="zh-TW" dirty="0">
                <a:solidFill>
                  <a:schemeClr val="bg2"/>
                </a:solidFill>
                <a:latin typeface="微軟正黑體" pitchFamily="34" charset="-120"/>
                <a:ea typeface="微軟正黑體" pitchFamily="34" charset="-120"/>
              </a:rPr>
              <a:t>與</a:t>
            </a:r>
            <a:r>
              <a:rPr lang="en-US" altLang="zh-TW" dirty="0">
                <a:solidFill>
                  <a:schemeClr val="bg2"/>
                </a:solidFill>
                <a:latin typeface="微軟正黑體" pitchFamily="34" charset="-120"/>
                <a:ea typeface="微軟正黑體" pitchFamily="34" charset="-120"/>
              </a:rPr>
              <a:t>Outlook Express</a:t>
            </a:r>
            <a:r>
              <a:rPr lang="zh-TW" altLang="zh-TW" dirty="0">
                <a:solidFill>
                  <a:schemeClr val="bg2"/>
                </a:solidFill>
                <a:latin typeface="微軟正黑體" pitchFamily="34" charset="-120"/>
                <a:ea typeface="微軟正黑體" pitchFamily="34" charset="-120"/>
              </a:rPr>
              <a:t>之</a:t>
            </a:r>
            <a:r>
              <a:rPr lang="zh-TW" altLang="zh-TW" dirty="0" smtClean="0">
                <a:solidFill>
                  <a:schemeClr val="bg2"/>
                </a:solidFill>
                <a:latin typeface="微軟正黑體" pitchFamily="34" charset="-120"/>
                <a:ea typeface="微軟正黑體" pitchFamily="34" charset="-120"/>
              </a:rPr>
              <a:t>比較</a:t>
            </a:r>
            <a:r>
              <a:rPr lang="en-US" altLang="zh-TW" dirty="0" smtClean="0">
                <a:solidFill>
                  <a:schemeClr val="bg2"/>
                </a:solidFill>
                <a:latin typeface="微軟正黑體" pitchFamily="34" charset="-120"/>
                <a:ea typeface="微軟正黑體" pitchFamily="34" charset="-120"/>
              </a:rPr>
              <a:t>    </a:t>
            </a:r>
          </a:p>
          <a:p>
            <a:pPr>
              <a:buFont typeface="Wingdings" pitchFamily="2" charset="2"/>
              <a:buChar char="Ø"/>
            </a:pPr>
            <a:r>
              <a:rPr lang="zh-TW" altLang="zh-TW" dirty="0" smtClean="0">
                <a:latin typeface="微軟正黑體" pitchFamily="34" charset="-120"/>
                <a:ea typeface="微軟正黑體" pitchFamily="34" charset="-120"/>
              </a:rPr>
              <a:t>手機與郵件系統完美結合</a:t>
            </a:r>
            <a:endParaRPr lang="en-US" altLang="zh-TW" dirty="0" smtClean="0">
              <a:latin typeface="微軟正黑體" pitchFamily="34" charset="-120"/>
              <a:ea typeface="微軟正黑體" pitchFamily="34" charset="-120"/>
            </a:endParaRPr>
          </a:p>
          <a:p>
            <a:pPr marL="0" indent="0">
              <a:buNone/>
            </a:pPr>
            <a:r>
              <a:rPr lang="en-US" altLang="zh-TW" dirty="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                   -- </a:t>
            </a:r>
            <a:r>
              <a:rPr lang="zh-TW" altLang="zh-TW" dirty="0" smtClean="0">
                <a:latin typeface="微軟正黑體" pitchFamily="34" charset="-120"/>
                <a:ea typeface="微軟正黑體" pitchFamily="34" charset="-120"/>
              </a:rPr>
              <a:t>快速設定與聰明使用</a:t>
            </a:r>
            <a:endParaRPr lang="en-US" altLang="zh-TW" dirty="0" smtClean="0">
              <a:latin typeface="微軟正黑體" pitchFamily="34" charset="-120"/>
              <a:ea typeface="微軟正黑體" pitchFamily="34" charset="-120"/>
            </a:endParaRPr>
          </a:p>
          <a:p>
            <a:pPr>
              <a:buFont typeface="Wingdings" pitchFamily="2" charset="2"/>
              <a:buChar char="Ø"/>
            </a:pPr>
            <a:r>
              <a:rPr lang="en-US" altLang="zh-TW" dirty="0" smtClean="0">
                <a:solidFill>
                  <a:schemeClr val="bg2"/>
                </a:solidFill>
                <a:latin typeface="微軟正黑體" pitchFamily="34" charset="-120"/>
                <a:ea typeface="微軟正黑體" pitchFamily="34" charset="-120"/>
              </a:rPr>
              <a:t>Smart </a:t>
            </a:r>
            <a:r>
              <a:rPr lang="en-US" altLang="zh-TW" dirty="0">
                <a:solidFill>
                  <a:schemeClr val="bg2"/>
                </a:solidFill>
                <a:latin typeface="微軟正黑體" pitchFamily="34" charset="-120"/>
                <a:ea typeface="微軟正黑體" pitchFamily="34" charset="-120"/>
              </a:rPr>
              <a:t>Phone</a:t>
            </a:r>
            <a:r>
              <a:rPr lang="zh-TW" altLang="zh-TW" dirty="0">
                <a:solidFill>
                  <a:schemeClr val="bg2"/>
                </a:solidFill>
                <a:latin typeface="微軟正黑體" pitchFamily="34" charset="-120"/>
                <a:ea typeface="微軟正黑體" pitchFamily="34" charset="-120"/>
              </a:rPr>
              <a:t>的應用介紹</a:t>
            </a:r>
            <a:endParaRPr lang="zh-TW" altLang="en-US" dirty="0">
              <a:solidFill>
                <a:schemeClr val="bg2"/>
              </a:solidFill>
              <a:latin typeface="微軟正黑體" pitchFamily="34" charset="-120"/>
              <a:ea typeface="微軟正黑體" pitchFamily="34" charset="-120"/>
            </a:endParaRPr>
          </a:p>
        </p:txBody>
      </p:sp>
    </p:spTree>
    <p:extLst>
      <p:ext uri="{BB962C8B-B14F-4D97-AF65-F5344CB8AC3E}">
        <p14:creationId xmlns:p14="http://schemas.microsoft.com/office/powerpoint/2010/main" val="56510260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ape 924673"/>
          <p:cNvSpPr>
            <a:spLocks noGrp="1" noChangeArrowheads="1"/>
          </p:cNvSpPr>
          <p:nvPr>
            <p:ph type="title" idx="4294967295"/>
          </p:nvPr>
        </p:nvSpPr>
        <p:spPr>
          <a:xfrm>
            <a:off x="468313" y="428625"/>
            <a:ext cx="7662862" cy="590931"/>
          </a:xfrm>
        </p:spPr>
        <p:txBody>
          <a:bodyPr/>
          <a:lstStyle/>
          <a:p>
            <a:pPr>
              <a:lnSpc>
                <a:spcPct val="80000"/>
              </a:lnSpc>
            </a:pPr>
            <a:r>
              <a:rPr lang="en-US" altLang="zh-TW" dirty="0" smtClean="0">
                <a:latin typeface="微軟正黑體" pitchFamily="34" charset="-120"/>
                <a:ea typeface="微軟正黑體" pitchFamily="34" charset="-120"/>
              </a:rPr>
              <a:t>Direct Push Technology </a:t>
            </a:r>
          </a:p>
        </p:txBody>
      </p:sp>
      <p:grpSp>
        <p:nvGrpSpPr>
          <p:cNvPr id="31747" name="Group 3"/>
          <p:cNvGrpSpPr>
            <a:grpSpLocks/>
          </p:cNvGrpSpPr>
          <p:nvPr/>
        </p:nvGrpSpPr>
        <p:grpSpPr bwMode="auto">
          <a:xfrm>
            <a:off x="0" y="1311275"/>
            <a:ext cx="3068638" cy="4921250"/>
            <a:chOff x="0" y="536"/>
            <a:chExt cx="1933" cy="3299"/>
          </a:xfrm>
        </p:grpSpPr>
        <p:pic>
          <p:nvPicPr>
            <p:cNvPr id="31764" name="Rectangle 9233"/>
            <p:cNvPicPr>
              <a:picLocks noChangeAspect="1" noChangeArrowheads="1"/>
            </p:cNvPicPr>
            <p:nvPr/>
          </p:nvPicPr>
          <p:blipFill>
            <a:blip r:embed="rId3" cstate="print"/>
            <a:srcRect/>
            <a:stretch>
              <a:fillRect/>
            </a:stretch>
          </p:blipFill>
          <p:spPr bwMode="auto">
            <a:xfrm>
              <a:off x="0" y="934"/>
              <a:ext cx="1933" cy="2901"/>
            </a:xfrm>
            <a:prstGeom prst="rect">
              <a:avLst/>
            </a:prstGeom>
            <a:noFill/>
            <a:ln w="9525">
              <a:noFill/>
              <a:miter lim="800000"/>
              <a:headEnd/>
              <a:tailEnd/>
            </a:ln>
          </p:spPr>
        </p:pic>
        <p:pic>
          <p:nvPicPr>
            <p:cNvPr id="31765" name="Rectangle 9234"/>
            <p:cNvPicPr>
              <a:picLocks noChangeAspect="1" noChangeArrowheads="1"/>
            </p:cNvPicPr>
            <p:nvPr/>
          </p:nvPicPr>
          <p:blipFill>
            <a:blip r:embed="rId4" cstate="print"/>
            <a:srcRect/>
            <a:stretch>
              <a:fillRect/>
            </a:stretch>
          </p:blipFill>
          <p:spPr bwMode="auto">
            <a:xfrm>
              <a:off x="0" y="536"/>
              <a:ext cx="1933" cy="483"/>
            </a:xfrm>
            <a:prstGeom prst="rect">
              <a:avLst/>
            </a:prstGeom>
            <a:noFill/>
            <a:ln w="9525">
              <a:noFill/>
              <a:miter lim="800000"/>
              <a:headEnd/>
              <a:tailEnd/>
            </a:ln>
          </p:spPr>
        </p:pic>
        <p:sp>
          <p:nvSpPr>
            <p:cNvPr id="31766" name="Rectangle 9235"/>
            <p:cNvSpPr>
              <a:spLocks noChangeArrowheads="1"/>
            </p:cNvSpPr>
            <p:nvPr/>
          </p:nvSpPr>
          <p:spPr bwMode="auto">
            <a:xfrm>
              <a:off x="79" y="605"/>
              <a:ext cx="1776" cy="336"/>
            </a:xfrm>
            <a:prstGeom prst="rect">
              <a:avLst/>
            </a:prstGeom>
            <a:noFill/>
            <a:ln w="9525">
              <a:noFill/>
              <a:miter lim="800000"/>
              <a:headEnd/>
              <a:tailEnd/>
            </a:ln>
          </p:spPr>
          <p:txBody>
            <a:bodyPr anchor="ctr" anchorCtr="1"/>
            <a:lstStyle/>
            <a:p>
              <a:pPr algn="ctr" eaLnBrk="0" hangingPunct="0"/>
              <a:r>
                <a:rPr lang="en-US" altLang="zh-TW" dirty="0">
                  <a:latin typeface="Segoe" pitchFamily="34" charset="0"/>
                </a:rPr>
                <a:t>Highlights</a:t>
              </a:r>
            </a:p>
          </p:txBody>
        </p:sp>
        <p:sp>
          <p:nvSpPr>
            <p:cNvPr id="31767" name="Rectangle 9236"/>
            <p:cNvSpPr>
              <a:spLocks noChangeArrowheads="1"/>
            </p:cNvSpPr>
            <p:nvPr/>
          </p:nvSpPr>
          <p:spPr bwMode="auto">
            <a:xfrm>
              <a:off x="79" y="1031"/>
              <a:ext cx="1710" cy="2191"/>
            </a:xfrm>
            <a:prstGeom prst="rect">
              <a:avLst/>
            </a:prstGeom>
            <a:noFill/>
            <a:ln w="9525">
              <a:noFill/>
              <a:miter lim="800000"/>
              <a:headEnd/>
              <a:tailEnd/>
            </a:ln>
          </p:spPr>
          <p:txBody>
            <a:bodyPr>
              <a:spAutoFit/>
            </a:bodyPr>
            <a:lstStyle/>
            <a:p>
              <a:pPr marL="288925" indent="-288925">
                <a:lnSpc>
                  <a:spcPct val="90000"/>
                </a:lnSpc>
                <a:spcBef>
                  <a:spcPct val="20000"/>
                </a:spcBef>
                <a:buClr>
                  <a:schemeClr val="tx2"/>
                </a:buClr>
                <a:buSzPct val="95000"/>
                <a:buFont typeface="Wingdings" pitchFamily="2" charset="2"/>
                <a:buBlip>
                  <a:blip r:embed="rId5"/>
                </a:buBlip>
              </a:pPr>
              <a:r>
                <a:rPr lang="en-US" altLang="zh-TW" sz="1600" dirty="0">
                  <a:latin typeface="Segoe" pitchFamily="34" charset="0"/>
                </a:rPr>
                <a:t>Device syncs as soon as mail arrives on the server</a:t>
              </a:r>
            </a:p>
            <a:p>
              <a:pPr marL="288925" indent="-288925">
                <a:lnSpc>
                  <a:spcPct val="90000"/>
                </a:lnSpc>
                <a:spcBef>
                  <a:spcPct val="20000"/>
                </a:spcBef>
                <a:buClr>
                  <a:schemeClr val="tx2"/>
                </a:buClr>
                <a:buSzPct val="95000"/>
                <a:buFont typeface="Wingdings" pitchFamily="2" charset="2"/>
                <a:buNone/>
              </a:pPr>
              <a:endParaRPr lang="en-US" altLang="zh-TW" sz="1600" dirty="0">
                <a:latin typeface="Segoe" pitchFamily="34" charset="0"/>
              </a:endParaRPr>
            </a:p>
            <a:p>
              <a:pPr marL="288925" indent="-288925">
                <a:lnSpc>
                  <a:spcPct val="90000"/>
                </a:lnSpc>
                <a:spcBef>
                  <a:spcPct val="20000"/>
                </a:spcBef>
                <a:buClr>
                  <a:schemeClr val="tx2"/>
                </a:buClr>
                <a:buSzPct val="95000"/>
                <a:buFont typeface="Wingdings" pitchFamily="2" charset="2"/>
                <a:buBlip>
                  <a:blip r:embed="rId5"/>
                </a:buBlip>
              </a:pPr>
              <a:r>
                <a:rPr lang="en-US" altLang="zh-TW" sz="1600" dirty="0">
                  <a:latin typeface="Segoe" pitchFamily="34" charset="0"/>
                </a:rPr>
                <a:t>No reliance on SMS for notifications</a:t>
              </a:r>
            </a:p>
            <a:p>
              <a:pPr marL="288925" indent="-288925">
                <a:lnSpc>
                  <a:spcPct val="90000"/>
                </a:lnSpc>
                <a:spcBef>
                  <a:spcPct val="20000"/>
                </a:spcBef>
                <a:buClr>
                  <a:schemeClr val="tx2"/>
                </a:buClr>
                <a:buSzPct val="95000"/>
                <a:buFont typeface="Wingdings" pitchFamily="2" charset="2"/>
                <a:buBlip>
                  <a:blip r:embed="rId5"/>
                </a:buBlip>
              </a:pPr>
              <a:endParaRPr lang="en-US" altLang="zh-TW" sz="1600" dirty="0">
                <a:latin typeface="Segoe" pitchFamily="34" charset="0"/>
              </a:endParaRPr>
            </a:p>
            <a:p>
              <a:pPr marL="288925" indent="-288925">
                <a:lnSpc>
                  <a:spcPct val="90000"/>
                </a:lnSpc>
                <a:spcBef>
                  <a:spcPct val="20000"/>
                </a:spcBef>
                <a:buClr>
                  <a:schemeClr val="tx2"/>
                </a:buClr>
                <a:buSzPct val="95000"/>
                <a:buFont typeface="Wingdings" pitchFamily="2" charset="2"/>
                <a:buBlip>
                  <a:blip r:embed="rId5"/>
                </a:buBlip>
              </a:pPr>
              <a:r>
                <a:rPr lang="en-US" altLang="zh-TW" sz="1600" dirty="0">
                  <a:latin typeface="Segoe" pitchFamily="34" charset="0"/>
                </a:rPr>
                <a:t>Mobile networks allow HTTP request to remain open without battery drain/data cost</a:t>
              </a:r>
            </a:p>
            <a:p>
              <a:pPr marL="288925" indent="-288925">
                <a:lnSpc>
                  <a:spcPct val="90000"/>
                </a:lnSpc>
                <a:spcBef>
                  <a:spcPct val="20000"/>
                </a:spcBef>
                <a:buClr>
                  <a:schemeClr val="tx2"/>
                </a:buClr>
                <a:buSzPct val="95000"/>
                <a:buFont typeface="Wingdings" pitchFamily="2" charset="2"/>
                <a:buBlip>
                  <a:blip r:embed="rId5"/>
                </a:buBlip>
              </a:pPr>
              <a:endParaRPr lang="en-US" altLang="zh-TW" sz="1600" dirty="0">
                <a:latin typeface="Segoe" pitchFamily="34" charset="0"/>
              </a:endParaRPr>
            </a:p>
            <a:p>
              <a:pPr marL="288925" indent="-288925">
                <a:lnSpc>
                  <a:spcPct val="90000"/>
                </a:lnSpc>
                <a:spcBef>
                  <a:spcPct val="20000"/>
                </a:spcBef>
                <a:buClr>
                  <a:schemeClr val="tx2"/>
                </a:buClr>
                <a:buSzPct val="95000"/>
                <a:buFont typeface="Wingdings" pitchFamily="2" charset="2"/>
                <a:buBlip>
                  <a:blip r:embed="rId5"/>
                </a:buBlip>
              </a:pPr>
              <a:r>
                <a:rPr lang="en-US" altLang="zh-TW" sz="1600" dirty="0">
                  <a:latin typeface="Segoe" pitchFamily="34" charset="0"/>
                </a:rPr>
                <a:t>No need for a store and forward service</a:t>
              </a:r>
            </a:p>
          </p:txBody>
        </p:sp>
      </p:grpSp>
      <p:pic>
        <p:nvPicPr>
          <p:cNvPr id="31748" name="Rectangle 9218"/>
          <p:cNvPicPr>
            <a:picLocks noChangeAspect="1" noChangeArrowheads="1"/>
          </p:cNvPicPr>
          <p:nvPr/>
        </p:nvPicPr>
        <p:blipFill>
          <a:blip r:embed="rId6" cstate="print"/>
          <a:srcRect/>
          <a:stretch>
            <a:fillRect/>
          </a:stretch>
        </p:blipFill>
        <p:spPr bwMode="auto">
          <a:xfrm>
            <a:off x="3097213" y="3519488"/>
            <a:ext cx="704850" cy="685800"/>
          </a:xfrm>
          <a:prstGeom prst="rect">
            <a:avLst/>
          </a:prstGeom>
          <a:noFill/>
          <a:ln w="9525">
            <a:noFill/>
            <a:miter lim="800000"/>
            <a:headEnd/>
            <a:tailEnd/>
          </a:ln>
        </p:spPr>
      </p:pic>
      <p:pic>
        <p:nvPicPr>
          <p:cNvPr id="31749" name="Rectangle 9219"/>
          <p:cNvPicPr>
            <a:picLocks noChangeAspect="1" noChangeArrowheads="1"/>
          </p:cNvPicPr>
          <p:nvPr/>
        </p:nvPicPr>
        <p:blipFill>
          <a:blip r:embed="rId7" cstate="print"/>
          <a:srcRect/>
          <a:stretch>
            <a:fillRect/>
          </a:stretch>
        </p:blipFill>
        <p:spPr bwMode="auto">
          <a:xfrm rot="-305304">
            <a:off x="3300413" y="3789363"/>
            <a:ext cx="5099050" cy="1587500"/>
          </a:xfrm>
          <a:prstGeom prst="rect">
            <a:avLst/>
          </a:prstGeom>
          <a:noFill/>
          <a:ln w="9525">
            <a:noFill/>
            <a:miter lim="800000"/>
            <a:headEnd/>
            <a:tailEnd/>
          </a:ln>
        </p:spPr>
      </p:pic>
      <p:pic>
        <p:nvPicPr>
          <p:cNvPr id="31750" name="Rectangle 9220"/>
          <p:cNvPicPr>
            <a:picLocks noChangeAspect="1" noChangeArrowheads="1"/>
          </p:cNvPicPr>
          <p:nvPr/>
        </p:nvPicPr>
        <p:blipFill>
          <a:blip r:embed="rId8" cstate="print"/>
          <a:srcRect/>
          <a:stretch>
            <a:fillRect/>
          </a:stretch>
        </p:blipFill>
        <p:spPr bwMode="auto">
          <a:xfrm rot="-411325">
            <a:off x="3149600" y="2024063"/>
            <a:ext cx="5097463" cy="1587500"/>
          </a:xfrm>
          <a:prstGeom prst="rect">
            <a:avLst/>
          </a:prstGeom>
          <a:noFill/>
          <a:ln w="9525">
            <a:noFill/>
            <a:miter lim="800000"/>
            <a:headEnd/>
            <a:tailEnd/>
          </a:ln>
        </p:spPr>
      </p:pic>
      <p:pic>
        <p:nvPicPr>
          <p:cNvPr id="31751" name="Rectangle 9221"/>
          <p:cNvPicPr>
            <a:picLocks noChangeAspect="1" noChangeArrowheads="1"/>
          </p:cNvPicPr>
          <p:nvPr/>
        </p:nvPicPr>
        <p:blipFill>
          <a:blip r:embed="rId9" cstate="print"/>
          <a:srcRect/>
          <a:stretch>
            <a:fillRect/>
          </a:stretch>
        </p:blipFill>
        <p:spPr bwMode="auto">
          <a:xfrm>
            <a:off x="8415338" y="3371850"/>
            <a:ext cx="698500" cy="760413"/>
          </a:xfrm>
          <a:prstGeom prst="rect">
            <a:avLst/>
          </a:prstGeom>
          <a:noFill/>
          <a:ln w="9525">
            <a:noFill/>
            <a:miter lim="800000"/>
            <a:headEnd/>
            <a:tailEnd/>
          </a:ln>
        </p:spPr>
      </p:pic>
      <p:pic>
        <p:nvPicPr>
          <p:cNvPr id="31752" name="Rectangle 9222"/>
          <p:cNvPicPr>
            <a:picLocks noChangeAspect="1" noChangeArrowheads="1"/>
          </p:cNvPicPr>
          <p:nvPr/>
        </p:nvPicPr>
        <p:blipFill>
          <a:blip r:embed="rId10" cstate="print"/>
          <a:srcRect/>
          <a:stretch>
            <a:fillRect/>
          </a:stretch>
        </p:blipFill>
        <p:spPr bwMode="auto">
          <a:xfrm>
            <a:off x="8035925" y="2271713"/>
            <a:ext cx="782638" cy="1247775"/>
          </a:xfrm>
          <a:prstGeom prst="rect">
            <a:avLst/>
          </a:prstGeom>
          <a:noFill/>
          <a:ln w="9525">
            <a:noFill/>
            <a:miter lim="800000"/>
            <a:headEnd/>
            <a:tailEnd/>
          </a:ln>
        </p:spPr>
      </p:pic>
      <p:pic>
        <p:nvPicPr>
          <p:cNvPr id="31753" name="Rectangle 9223"/>
          <p:cNvPicPr>
            <a:picLocks noChangeAspect="1" noChangeArrowheads="1"/>
          </p:cNvPicPr>
          <p:nvPr/>
        </p:nvPicPr>
        <p:blipFill>
          <a:blip r:embed="rId11" cstate="print"/>
          <a:srcRect/>
          <a:stretch>
            <a:fillRect/>
          </a:stretch>
        </p:blipFill>
        <p:spPr bwMode="auto">
          <a:xfrm>
            <a:off x="4941888" y="4711700"/>
            <a:ext cx="2176462" cy="741363"/>
          </a:xfrm>
          <a:prstGeom prst="rect">
            <a:avLst/>
          </a:prstGeom>
          <a:noFill/>
          <a:ln w="9525">
            <a:noFill/>
            <a:miter lim="800000"/>
            <a:headEnd/>
            <a:tailEnd/>
          </a:ln>
        </p:spPr>
      </p:pic>
      <p:sp>
        <p:nvSpPr>
          <p:cNvPr id="31754" name="TextBox 9224"/>
          <p:cNvSpPr txBox="1">
            <a:spLocks noChangeArrowheads="1"/>
          </p:cNvSpPr>
          <p:nvPr/>
        </p:nvSpPr>
        <p:spPr bwMode="auto">
          <a:xfrm>
            <a:off x="5195888" y="4832350"/>
            <a:ext cx="1739900" cy="506413"/>
          </a:xfrm>
          <a:prstGeom prst="rect">
            <a:avLst/>
          </a:prstGeom>
          <a:noFill/>
          <a:ln w="9525" algn="ctr">
            <a:noFill/>
            <a:miter lim="800000"/>
            <a:headEnd/>
            <a:tailEnd/>
          </a:ln>
        </p:spPr>
        <p:txBody>
          <a:bodyPr>
            <a:spAutoFit/>
          </a:bodyPr>
          <a:lstStyle/>
          <a:p>
            <a:pPr marL="177800" indent="-177800">
              <a:lnSpc>
                <a:spcPct val="90000"/>
              </a:lnSpc>
              <a:spcBef>
                <a:spcPct val="20000"/>
              </a:spcBef>
              <a:tabLst>
                <a:tab pos="177800" algn="l"/>
              </a:tabLst>
            </a:pPr>
            <a:r>
              <a:rPr lang="en-US" altLang="zh-TW" sz="1000">
                <a:solidFill>
                  <a:srgbClr val="000099"/>
                </a:solidFill>
                <a:latin typeface="Segoe" pitchFamily="34" charset="0"/>
              </a:rPr>
              <a:t>3. 	Exchange notifies device of changes to the mailbox</a:t>
            </a:r>
          </a:p>
        </p:txBody>
      </p:sp>
      <p:pic>
        <p:nvPicPr>
          <p:cNvPr id="31755" name="Rectangle 9225"/>
          <p:cNvPicPr>
            <a:picLocks noChangeAspect="1" noChangeArrowheads="1"/>
          </p:cNvPicPr>
          <p:nvPr/>
        </p:nvPicPr>
        <p:blipFill>
          <a:blip r:embed="rId11" cstate="print"/>
          <a:srcRect/>
          <a:stretch>
            <a:fillRect/>
          </a:stretch>
        </p:blipFill>
        <p:spPr bwMode="auto">
          <a:xfrm>
            <a:off x="4937125" y="1936750"/>
            <a:ext cx="2178050" cy="708025"/>
          </a:xfrm>
          <a:prstGeom prst="rect">
            <a:avLst/>
          </a:prstGeom>
          <a:noFill/>
          <a:ln w="9525">
            <a:noFill/>
            <a:miter lim="800000"/>
            <a:headEnd/>
            <a:tailEnd/>
          </a:ln>
        </p:spPr>
      </p:pic>
      <p:sp>
        <p:nvSpPr>
          <p:cNvPr id="31756" name="TextBox 9226"/>
          <p:cNvSpPr txBox="1">
            <a:spLocks noChangeArrowheads="1"/>
          </p:cNvSpPr>
          <p:nvPr/>
        </p:nvSpPr>
        <p:spPr bwMode="auto">
          <a:xfrm>
            <a:off x="5211763" y="2036763"/>
            <a:ext cx="1668462" cy="506412"/>
          </a:xfrm>
          <a:prstGeom prst="rect">
            <a:avLst/>
          </a:prstGeom>
          <a:noFill/>
          <a:ln w="9525" algn="ctr">
            <a:noFill/>
            <a:miter lim="800000"/>
            <a:headEnd/>
            <a:tailEnd/>
          </a:ln>
        </p:spPr>
        <p:txBody>
          <a:bodyPr>
            <a:spAutoFit/>
          </a:bodyPr>
          <a:lstStyle/>
          <a:p>
            <a:pPr marL="177800" indent="-177800">
              <a:lnSpc>
                <a:spcPct val="90000"/>
              </a:lnSpc>
              <a:spcBef>
                <a:spcPct val="20000"/>
              </a:spcBef>
              <a:tabLst>
                <a:tab pos="177800" algn="l"/>
              </a:tabLst>
            </a:pPr>
            <a:r>
              <a:rPr lang="en-US" altLang="zh-TW" sz="1000">
                <a:solidFill>
                  <a:srgbClr val="000099"/>
                </a:solidFill>
                <a:latin typeface="Segoe" pitchFamily="34" charset="0"/>
              </a:rPr>
              <a:t>1. Device maintains an open HTTP request with the server</a:t>
            </a:r>
          </a:p>
        </p:txBody>
      </p:sp>
      <p:pic>
        <p:nvPicPr>
          <p:cNvPr id="31757" name="Rectangle 9227"/>
          <p:cNvPicPr>
            <a:picLocks noChangeAspect="1" noChangeArrowheads="1"/>
          </p:cNvPicPr>
          <p:nvPr/>
        </p:nvPicPr>
        <p:blipFill>
          <a:blip r:embed="rId11" cstate="print"/>
          <a:srcRect/>
          <a:stretch>
            <a:fillRect/>
          </a:stretch>
        </p:blipFill>
        <p:spPr bwMode="auto">
          <a:xfrm>
            <a:off x="6327775" y="3332163"/>
            <a:ext cx="2270125" cy="850900"/>
          </a:xfrm>
          <a:prstGeom prst="rect">
            <a:avLst/>
          </a:prstGeom>
          <a:noFill/>
          <a:ln w="9525">
            <a:noFill/>
            <a:miter lim="800000"/>
            <a:headEnd/>
            <a:tailEnd/>
          </a:ln>
        </p:spPr>
      </p:pic>
      <p:sp>
        <p:nvSpPr>
          <p:cNvPr id="31758" name="TextBox 9228"/>
          <p:cNvSpPr txBox="1">
            <a:spLocks noChangeArrowheads="1"/>
          </p:cNvSpPr>
          <p:nvPr/>
        </p:nvSpPr>
        <p:spPr bwMode="auto">
          <a:xfrm>
            <a:off x="6530975" y="3435350"/>
            <a:ext cx="1916113" cy="646113"/>
          </a:xfrm>
          <a:prstGeom prst="rect">
            <a:avLst/>
          </a:prstGeom>
          <a:noFill/>
          <a:ln w="9525" algn="ctr">
            <a:noFill/>
            <a:miter lim="800000"/>
            <a:headEnd/>
            <a:tailEnd/>
          </a:ln>
        </p:spPr>
        <p:txBody>
          <a:bodyPr>
            <a:spAutoFit/>
          </a:bodyPr>
          <a:lstStyle/>
          <a:p>
            <a:pPr marL="177800" indent="-177800">
              <a:lnSpc>
                <a:spcPct val="90000"/>
              </a:lnSpc>
              <a:spcBef>
                <a:spcPct val="20000"/>
              </a:spcBef>
              <a:tabLst>
                <a:tab pos="177800" algn="l"/>
              </a:tabLst>
            </a:pPr>
            <a:r>
              <a:rPr lang="en-US" altLang="zh-TW" sz="1000">
                <a:solidFill>
                  <a:srgbClr val="000099"/>
                </a:solidFill>
                <a:latin typeface="Segoe" pitchFamily="34" charset="0"/>
              </a:rPr>
              <a:t>2. 	Exchange holds the request open for delivery of notifications and mailbox changes</a:t>
            </a:r>
          </a:p>
        </p:txBody>
      </p:sp>
      <p:pic>
        <p:nvPicPr>
          <p:cNvPr id="31759" name="Rectangle 9229"/>
          <p:cNvPicPr>
            <a:picLocks noChangeAspect="1" noChangeArrowheads="1"/>
          </p:cNvPicPr>
          <p:nvPr/>
        </p:nvPicPr>
        <p:blipFill>
          <a:blip r:embed="rId11" cstate="print"/>
          <a:srcRect/>
          <a:stretch>
            <a:fillRect/>
          </a:stretch>
        </p:blipFill>
        <p:spPr bwMode="auto">
          <a:xfrm>
            <a:off x="3648075" y="3327400"/>
            <a:ext cx="2143125" cy="836613"/>
          </a:xfrm>
          <a:prstGeom prst="rect">
            <a:avLst/>
          </a:prstGeom>
          <a:noFill/>
          <a:ln w="9525">
            <a:noFill/>
            <a:miter lim="800000"/>
            <a:headEnd/>
            <a:tailEnd/>
          </a:ln>
        </p:spPr>
      </p:pic>
      <p:sp>
        <p:nvSpPr>
          <p:cNvPr id="31760" name="TextBox 9230"/>
          <p:cNvSpPr txBox="1">
            <a:spLocks noChangeArrowheads="1"/>
          </p:cNvSpPr>
          <p:nvPr/>
        </p:nvSpPr>
        <p:spPr bwMode="auto">
          <a:xfrm>
            <a:off x="3841750" y="3413125"/>
            <a:ext cx="1731963" cy="646113"/>
          </a:xfrm>
          <a:prstGeom prst="rect">
            <a:avLst/>
          </a:prstGeom>
          <a:noFill/>
          <a:ln w="9525">
            <a:noFill/>
            <a:miter lim="800000"/>
            <a:headEnd/>
            <a:tailEnd/>
          </a:ln>
        </p:spPr>
        <p:txBody>
          <a:bodyPr>
            <a:spAutoFit/>
          </a:bodyPr>
          <a:lstStyle/>
          <a:p>
            <a:pPr marL="177800" indent="-177800">
              <a:lnSpc>
                <a:spcPct val="90000"/>
              </a:lnSpc>
              <a:spcBef>
                <a:spcPct val="20000"/>
              </a:spcBef>
              <a:tabLst>
                <a:tab pos="177800" algn="l"/>
              </a:tabLst>
            </a:pPr>
            <a:r>
              <a:rPr lang="en-US" altLang="zh-TW" sz="1000">
                <a:solidFill>
                  <a:srgbClr val="000099"/>
                </a:solidFill>
                <a:latin typeface="Segoe" pitchFamily="34" charset="0"/>
              </a:rPr>
              <a:t>4. 	Device requests changes from the server and maintains up-to-date state</a:t>
            </a:r>
          </a:p>
        </p:txBody>
      </p:sp>
      <p:sp>
        <p:nvSpPr>
          <p:cNvPr id="31761" name="TextBox 9231"/>
          <p:cNvSpPr txBox="1">
            <a:spLocks noChangeArrowheads="1"/>
          </p:cNvSpPr>
          <p:nvPr/>
        </p:nvSpPr>
        <p:spPr bwMode="auto">
          <a:xfrm>
            <a:off x="2700338" y="4144963"/>
            <a:ext cx="1487487" cy="646331"/>
          </a:xfrm>
          <a:prstGeom prst="rect">
            <a:avLst/>
          </a:prstGeom>
          <a:noFill/>
          <a:ln w="9525">
            <a:noFill/>
            <a:miter lim="800000"/>
            <a:headEnd/>
            <a:tailEnd/>
          </a:ln>
        </p:spPr>
        <p:txBody>
          <a:bodyPr>
            <a:spAutoFit/>
          </a:bodyPr>
          <a:lstStyle/>
          <a:p>
            <a:pPr>
              <a:spcBef>
                <a:spcPct val="50000"/>
              </a:spcBef>
            </a:pPr>
            <a:r>
              <a:rPr lang="en-US" altLang="zh-TW" sz="1200" i="1" dirty="0">
                <a:latin typeface="Segoe" pitchFamily="34" charset="0"/>
              </a:rPr>
              <a:t>Windows Mobile Device with MSFP or Licensee Device</a:t>
            </a:r>
          </a:p>
        </p:txBody>
      </p:sp>
      <p:sp>
        <p:nvSpPr>
          <p:cNvPr id="31762" name="TextBox 9232"/>
          <p:cNvSpPr txBox="1">
            <a:spLocks noChangeArrowheads="1"/>
          </p:cNvSpPr>
          <p:nvPr/>
        </p:nvSpPr>
        <p:spPr bwMode="auto">
          <a:xfrm>
            <a:off x="7615238" y="1768475"/>
            <a:ext cx="1443037" cy="646331"/>
          </a:xfrm>
          <a:prstGeom prst="rect">
            <a:avLst/>
          </a:prstGeom>
          <a:noFill/>
          <a:ln w="9525">
            <a:noFill/>
            <a:miter lim="800000"/>
            <a:headEnd/>
            <a:tailEnd/>
          </a:ln>
        </p:spPr>
        <p:txBody>
          <a:bodyPr>
            <a:spAutoFit/>
          </a:bodyPr>
          <a:lstStyle/>
          <a:p>
            <a:pPr>
              <a:spcBef>
                <a:spcPct val="50000"/>
              </a:spcBef>
            </a:pPr>
            <a:r>
              <a:rPr lang="en-US" altLang="zh-TW" sz="1200" i="1" dirty="0">
                <a:latin typeface="Segoe" pitchFamily="34" charset="0"/>
              </a:rPr>
              <a:t>Server running Exchange 2003 </a:t>
            </a:r>
            <a:r>
              <a:rPr lang="en-US" altLang="zh-TW" sz="1200" i="1" dirty="0" smtClean="0">
                <a:latin typeface="Segoe" pitchFamily="34" charset="0"/>
              </a:rPr>
              <a:t>SP2 above</a:t>
            </a:r>
            <a:endParaRPr lang="en-US" altLang="zh-TW" sz="1200" i="1" dirty="0">
              <a:latin typeface="Segoe" pitchFamily="34" charset="0"/>
            </a:endParaRPr>
          </a:p>
        </p:txBody>
      </p:sp>
      <p:pic>
        <p:nvPicPr>
          <p:cNvPr id="31763" name="Picture 23"/>
          <p:cNvPicPr>
            <a:picLocks noChangeAspect="1" noChangeArrowheads="1"/>
          </p:cNvPicPr>
          <p:nvPr/>
        </p:nvPicPr>
        <p:blipFill>
          <a:blip r:embed="rId12" cstate="print"/>
          <a:srcRect/>
          <a:stretch>
            <a:fillRect/>
          </a:stretch>
        </p:blipFill>
        <p:spPr bwMode="auto">
          <a:xfrm>
            <a:off x="2916238" y="4792663"/>
            <a:ext cx="962025" cy="1219200"/>
          </a:xfrm>
          <a:prstGeom prst="rect">
            <a:avLst/>
          </a:prstGeom>
          <a:noFill/>
          <a:ln w="9525">
            <a:noFill/>
            <a:miter lim="800000"/>
            <a:headEnd/>
            <a:tailEnd/>
          </a:ln>
        </p:spPr>
      </p:pic>
    </p:spTree>
    <p:extLst>
      <p:ext uri="{BB962C8B-B14F-4D97-AF65-F5344CB8AC3E}">
        <p14:creationId xmlns:p14="http://schemas.microsoft.com/office/powerpoint/2010/main" val="140691080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69850"/>
            <a:ext cx="8372475" cy="585788"/>
          </a:xfrm>
        </p:spPr>
        <p:txBody>
          <a:bodyPr/>
          <a:lstStyle/>
          <a:p>
            <a:r>
              <a:rPr lang="zh-TW" altLang="en-US" sz="3600" smtClean="0">
                <a:latin typeface="微軟正黑體" pitchFamily="34" charset="-120"/>
                <a:ea typeface="微軟正黑體" pitchFamily="34" charset="-120"/>
              </a:rPr>
              <a:t>行動郵件解決方案比較</a:t>
            </a:r>
          </a:p>
        </p:txBody>
      </p:sp>
      <p:graphicFrame>
        <p:nvGraphicFramePr>
          <p:cNvPr id="705014" name="Group 502"/>
          <p:cNvGraphicFramePr>
            <a:graphicFrameLocks noGrp="1"/>
          </p:cNvGraphicFramePr>
          <p:nvPr>
            <p:ph idx="1"/>
            <p:extLst>
              <p:ext uri="{D42A27DB-BD31-4B8C-83A1-F6EECF244321}">
                <p14:modId xmlns:p14="http://schemas.microsoft.com/office/powerpoint/2010/main" val="3211969555"/>
              </p:ext>
            </p:extLst>
          </p:nvPr>
        </p:nvGraphicFramePr>
        <p:xfrm>
          <a:off x="0" y="719138"/>
          <a:ext cx="9143998" cy="6161743"/>
        </p:xfrm>
        <a:graphic>
          <a:graphicData uri="http://schemas.openxmlformats.org/drawingml/2006/table">
            <a:tbl>
              <a:tblPr/>
              <a:tblGrid>
                <a:gridCol w="1036931"/>
                <a:gridCol w="1659417"/>
                <a:gridCol w="1544750"/>
                <a:gridCol w="1598807"/>
                <a:gridCol w="1533283"/>
                <a:gridCol w="1770810"/>
              </a:tblGrid>
              <a:tr h="385284">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zh-TW" altLang="en-US" sz="1400" b="0" i="0" u="none" strike="noStrike" cap="none" normalizeH="0" baseline="0" dirty="0" smtClean="0">
                          <a:ln>
                            <a:noFill/>
                          </a:ln>
                          <a:solidFill>
                            <a:schemeClr val="bg1"/>
                          </a:solidFill>
                          <a:effectLst>
                            <a:outerShdw blurRad="38100" dist="38100" dir="2700000" algn="tl">
                              <a:srgbClr val="FFFFFF"/>
                            </a:outerShdw>
                          </a:effectLst>
                          <a:latin typeface="+mn-ea"/>
                          <a:ea typeface="+mn-ea"/>
                        </a:rPr>
                        <a:t>業者</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DDB7"/>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400" b="0" i="0" u="none" strike="noStrike" cap="none" normalizeH="0" baseline="0" dirty="0" smtClean="0">
                          <a:ln>
                            <a:noFill/>
                          </a:ln>
                          <a:solidFill>
                            <a:schemeClr val="bg1"/>
                          </a:solidFill>
                          <a:effectLst/>
                          <a:latin typeface="+mn-ea"/>
                          <a:ea typeface="+mn-ea"/>
                        </a:rPr>
                        <a:t>Microsoft Exchange</a:t>
                      </a:r>
                      <a:endParaRPr kumimoji="0" lang="zh-TW" altLang="en-US" sz="1400" b="0" i="0" u="none" strike="noStrike" cap="none" normalizeH="0" baseline="0" dirty="0" smtClean="0">
                        <a:ln>
                          <a:noFill/>
                        </a:ln>
                        <a:solidFill>
                          <a:schemeClr val="bg1"/>
                        </a:solidFill>
                        <a:effectLst/>
                        <a:latin typeface="+mn-ea"/>
                        <a:ea typeface="+mn-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400" b="0" i="0" u="none" strike="noStrike" cap="none" normalizeH="0" baseline="0" dirty="0" smtClean="0">
                          <a:ln>
                            <a:noFill/>
                          </a:ln>
                          <a:solidFill>
                            <a:schemeClr val="bg1"/>
                          </a:solidFill>
                          <a:effectLst/>
                          <a:latin typeface="+mn-ea"/>
                          <a:ea typeface="+mn-ea"/>
                        </a:rPr>
                        <a:t>TCC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400" b="0" i="0" u="none" strike="noStrike" cap="none" normalizeH="0" baseline="0" smtClean="0">
                          <a:ln>
                            <a:noFill/>
                          </a:ln>
                          <a:solidFill>
                            <a:schemeClr val="bg1"/>
                          </a:solidFill>
                          <a:effectLst/>
                          <a:latin typeface="+mn-ea"/>
                          <a:ea typeface="+mn-ea"/>
                        </a:rPr>
                        <a:t>RIM Blackberry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400" b="0" i="0" u="none" strike="noStrike" cap="none" normalizeH="0" baseline="0" smtClean="0">
                          <a:ln>
                            <a:noFill/>
                          </a:ln>
                          <a:solidFill>
                            <a:schemeClr val="bg1"/>
                          </a:solidFill>
                          <a:effectLst/>
                          <a:latin typeface="+mn-ea"/>
                          <a:ea typeface="+mn-ea"/>
                        </a:rPr>
                        <a:t>FET</a:t>
                      </a:r>
                      <a:endParaRPr kumimoji="0" lang="zh-TW" altLang="en-US" sz="1400" b="0" i="0" u="none" strike="noStrike" cap="none" normalizeH="0" baseline="0" smtClean="0">
                        <a:ln>
                          <a:noFill/>
                        </a:ln>
                        <a:solidFill>
                          <a:schemeClr val="bg1"/>
                        </a:solidFill>
                        <a:effectLst/>
                        <a:latin typeface="+mn-ea"/>
                        <a:ea typeface="+mn-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400" b="0" i="0" u="none" strike="noStrike" cap="none" normalizeH="0" baseline="0" smtClean="0">
                          <a:ln>
                            <a:noFill/>
                          </a:ln>
                          <a:solidFill>
                            <a:schemeClr val="bg1"/>
                          </a:solidFill>
                          <a:effectLst/>
                          <a:latin typeface="+mn-ea"/>
                          <a:ea typeface="+mn-ea"/>
                        </a:rPr>
                        <a:t>CHT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r>
              <a:tr h="387034">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zh-TW" altLang="en-US" sz="1400" b="0" i="0" u="none" strike="noStrike" cap="none" normalizeH="0" baseline="0" smtClean="0">
                          <a:ln>
                            <a:noFill/>
                          </a:ln>
                          <a:solidFill>
                            <a:schemeClr val="bg1"/>
                          </a:solidFill>
                          <a:effectLst>
                            <a:outerShdw blurRad="38100" dist="38100" dir="2700000" algn="tl">
                              <a:srgbClr val="FFFFFF"/>
                            </a:outerShdw>
                          </a:effectLst>
                          <a:latin typeface="+mn-ea"/>
                          <a:ea typeface="+mn-ea"/>
                        </a:rPr>
                        <a:t>服務名稱</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DDB7"/>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200" b="0" i="0" u="none" strike="noStrike" cap="none" normalizeH="0" baseline="0" dirty="0" smtClean="0">
                          <a:ln>
                            <a:noFill/>
                          </a:ln>
                          <a:solidFill>
                            <a:schemeClr val="bg1"/>
                          </a:solidFill>
                          <a:effectLst/>
                          <a:latin typeface="+mn-ea"/>
                          <a:ea typeface="+mn-ea"/>
                        </a:rPr>
                        <a:t>Push-mail DIY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zh-TW" altLang="en-US" sz="1200" b="0" i="0" u="none" strike="noStrike" cap="none" normalizeH="0" baseline="0" dirty="0" smtClean="0">
                          <a:ln>
                            <a:noFill/>
                          </a:ln>
                          <a:solidFill>
                            <a:schemeClr val="bg1"/>
                          </a:solidFill>
                          <a:effectLst/>
                          <a:latin typeface="+mn-ea"/>
                          <a:ea typeface="+mn-ea"/>
                        </a:rPr>
                        <a:t>即時郵 </a:t>
                      </a:r>
                      <a:r>
                        <a:rPr kumimoji="0" lang="en-US" altLang="zh-TW" sz="1200" b="0" i="0" u="none" strike="noStrike" cap="none" normalizeH="0" baseline="0" dirty="0" smtClean="0">
                          <a:ln>
                            <a:noFill/>
                          </a:ln>
                          <a:solidFill>
                            <a:schemeClr val="bg1"/>
                          </a:solidFill>
                          <a:effectLst/>
                          <a:latin typeface="+mn-ea"/>
                          <a:ea typeface="+mn-ea"/>
                        </a:rPr>
                        <a:t>(M-email)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200" b="0" i="0" u="none" strike="noStrike" cap="none" normalizeH="0" baseline="0" smtClean="0">
                          <a:ln>
                            <a:noFill/>
                          </a:ln>
                          <a:solidFill>
                            <a:schemeClr val="bg1"/>
                          </a:solidFill>
                          <a:effectLst/>
                          <a:latin typeface="+mn-ea"/>
                          <a:ea typeface="+mn-ea"/>
                        </a:rPr>
                        <a:t>Mobile e-mail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zh-TW" altLang="en-US" sz="1200" b="0" i="0" u="none" strike="noStrike" cap="none" normalizeH="0" baseline="0" smtClean="0">
                          <a:ln>
                            <a:noFill/>
                          </a:ln>
                          <a:solidFill>
                            <a:schemeClr val="bg1"/>
                          </a:solidFill>
                          <a:effectLst/>
                          <a:latin typeface="+mn-ea"/>
                          <a:ea typeface="+mn-ea"/>
                        </a:rPr>
                        <a:t>任意郵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zh-TW" altLang="en-US" sz="1200" b="0" i="0" u="none" strike="noStrike" cap="none" normalizeH="0" baseline="0" smtClean="0">
                          <a:ln>
                            <a:noFill/>
                          </a:ln>
                          <a:solidFill>
                            <a:schemeClr val="bg1"/>
                          </a:solidFill>
                          <a:effectLst/>
                          <a:latin typeface="+mn-ea"/>
                          <a:ea typeface="+mn-ea"/>
                        </a:rPr>
                        <a:t>快遞郵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r>
              <a:tr h="387034">
                <a:tc>
                  <a:txBody>
                    <a:bodyPr/>
                    <a:lstStyle/>
                    <a:p>
                      <a:pPr marL="0" marR="0" lvl="0" indent="0" algn="l" defTabSz="914400" rtl="0" eaLnBrk="1" fontAlgn="base" latinLnBrk="0" hangingPunct="1">
                        <a:lnSpc>
                          <a:spcPct val="90000"/>
                        </a:lnSpc>
                        <a:spcBef>
                          <a:spcPct val="30000"/>
                        </a:spcBef>
                        <a:spcAft>
                          <a:spcPct val="0"/>
                        </a:spcAft>
                        <a:buClr>
                          <a:srgbClr val="F4BE96"/>
                        </a:buClr>
                        <a:buSzPct val="80000"/>
                        <a:buFont typeface="Segoe"/>
                        <a:buNone/>
                        <a:tabLst/>
                      </a:pPr>
                      <a:r>
                        <a:rPr kumimoji="0" lang="zh-TW" altLang="en-US" sz="1400" b="0" i="0" u="none" strike="noStrike" cap="none" normalizeH="0" baseline="0" smtClean="0">
                          <a:ln>
                            <a:noFill/>
                          </a:ln>
                          <a:solidFill>
                            <a:schemeClr val="bg1"/>
                          </a:solidFill>
                          <a:effectLst>
                            <a:outerShdw blurRad="38100" dist="38100" dir="2700000" algn="tl">
                              <a:srgbClr val="FFFFFF"/>
                            </a:outerShdw>
                          </a:effectLst>
                          <a:latin typeface="+mn-ea"/>
                          <a:ea typeface="+mn-ea"/>
                        </a:rPr>
                        <a:t>目標客戶</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DDB7"/>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zh-TW" altLang="en-US" sz="1200" b="0" i="0" u="none" strike="noStrike" cap="none" normalizeH="0" baseline="0" dirty="0" smtClean="0">
                          <a:ln>
                            <a:noFill/>
                          </a:ln>
                          <a:solidFill>
                            <a:schemeClr val="bg1"/>
                          </a:solidFill>
                          <a:effectLst/>
                          <a:latin typeface="+mn-ea"/>
                          <a:ea typeface="+mn-ea"/>
                        </a:rPr>
                        <a:t>企業用戶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zh-TW" altLang="en-US" sz="1200" b="0" i="0" u="none" strike="noStrike" cap="none" normalizeH="0" baseline="0" dirty="0" smtClean="0">
                          <a:ln>
                            <a:noFill/>
                          </a:ln>
                          <a:solidFill>
                            <a:schemeClr val="bg1"/>
                          </a:solidFill>
                          <a:effectLst/>
                          <a:latin typeface="+mn-ea"/>
                          <a:ea typeface="+mn-ea"/>
                        </a:rPr>
                        <a:t>企業用戶</a:t>
                      </a:r>
                      <a:endParaRPr kumimoji="0" lang="en-US" altLang="zh-TW" sz="1200" b="0" i="0" u="none" strike="noStrike" cap="none" normalizeH="0" baseline="0" dirty="0" smtClean="0">
                        <a:ln>
                          <a:noFill/>
                        </a:ln>
                        <a:solidFill>
                          <a:schemeClr val="bg1"/>
                        </a:solidFill>
                        <a:effectLst/>
                        <a:latin typeface="+mn-ea"/>
                        <a:ea typeface="+mn-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zh-TW" altLang="en-US" sz="1200" b="0" i="0" u="none" strike="noStrike" cap="none" normalizeH="0" baseline="0" dirty="0" smtClean="0">
                          <a:ln>
                            <a:noFill/>
                          </a:ln>
                          <a:solidFill>
                            <a:schemeClr val="bg1"/>
                          </a:solidFill>
                          <a:effectLst/>
                          <a:latin typeface="+mn-ea"/>
                          <a:ea typeface="+mn-ea"/>
                        </a:rPr>
                        <a:t>企業用戶及個人</a:t>
                      </a:r>
                      <a:endParaRPr kumimoji="0" lang="en-US" altLang="zh-TW" sz="1200" b="0" i="0" u="none" strike="noStrike" cap="none" normalizeH="0" baseline="0" dirty="0" smtClean="0">
                        <a:ln>
                          <a:noFill/>
                        </a:ln>
                        <a:solidFill>
                          <a:schemeClr val="bg1"/>
                        </a:solidFill>
                        <a:effectLst/>
                        <a:latin typeface="+mn-ea"/>
                        <a:ea typeface="+mn-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zh-TW" altLang="en-US" sz="1200" b="0" i="0" u="none" strike="noStrike" cap="none" normalizeH="0" baseline="0" smtClean="0">
                          <a:ln>
                            <a:noFill/>
                          </a:ln>
                          <a:solidFill>
                            <a:schemeClr val="bg1"/>
                          </a:solidFill>
                          <a:effectLst/>
                          <a:latin typeface="+mn-ea"/>
                          <a:ea typeface="+mn-ea"/>
                        </a:rPr>
                        <a:t>企業用戶</a:t>
                      </a:r>
                      <a:endParaRPr kumimoji="0" lang="en-US" altLang="zh-TW" sz="1200" b="0" i="0" u="none" strike="noStrike" cap="none" normalizeH="0" baseline="0" smtClean="0">
                        <a:ln>
                          <a:noFill/>
                        </a:ln>
                        <a:solidFill>
                          <a:schemeClr val="bg1"/>
                        </a:solidFill>
                        <a:effectLst/>
                        <a:latin typeface="+mn-ea"/>
                        <a:ea typeface="+mn-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zh-TW" altLang="en-US" sz="1200" b="0" i="0" u="none" strike="noStrike" cap="none" normalizeH="0" baseline="0" smtClean="0">
                          <a:ln>
                            <a:noFill/>
                          </a:ln>
                          <a:solidFill>
                            <a:schemeClr val="bg1"/>
                          </a:solidFill>
                          <a:effectLst/>
                          <a:latin typeface="+mn-ea"/>
                          <a:ea typeface="+mn-ea"/>
                        </a:rPr>
                        <a:t>企業用戶及個人</a:t>
                      </a:r>
                      <a:endParaRPr kumimoji="0" lang="en-US" altLang="zh-TW" sz="1200" b="0" i="0" u="none" strike="noStrike" cap="none" normalizeH="0" baseline="0" smtClean="0">
                        <a:ln>
                          <a:noFill/>
                        </a:ln>
                        <a:solidFill>
                          <a:schemeClr val="bg1"/>
                        </a:solidFill>
                        <a:effectLst/>
                        <a:latin typeface="+mn-ea"/>
                        <a:ea typeface="+mn-ea"/>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r>
              <a:tr h="387034">
                <a:tc>
                  <a:txBody>
                    <a:bodyPr/>
                    <a:lstStyle/>
                    <a:p>
                      <a:pPr marL="0" marR="0" lvl="0" indent="0" algn="l" defTabSz="914400" rtl="0" eaLnBrk="1" fontAlgn="base" latinLnBrk="0" hangingPunct="1">
                        <a:lnSpc>
                          <a:spcPct val="90000"/>
                        </a:lnSpc>
                        <a:spcBef>
                          <a:spcPct val="30000"/>
                        </a:spcBef>
                        <a:spcAft>
                          <a:spcPct val="0"/>
                        </a:spcAft>
                        <a:buClr>
                          <a:srgbClr val="F4BE96"/>
                        </a:buClr>
                        <a:buSzPct val="80000"/>
                        <a:buFont typeface="Segoe"/>
                        <a:buNone/>
                        <a:tabLst/>
                      </a:pPr>
                      <a:r>
                        <a:rPr kumimoji="0" lang="zh-TW" altLang="en-US" sz="1400" b="0" i="0" u="none" strike="noStrike" cap="none" normalizeH="0" baseline="0" smtClean="0">
                          <a:ln>
                            <a:noFill/>
                          </a:ln>
                          <a:solidFill>
                            <a:schemeClr val="bg1"/>
                          </a:solidFill>
                          <a:effectLst>
                            <a:outerShdw blurRad="38100" dist="38100" dir="2700000" algn="tl">
                              <a:srgbClr val="FFFFFF"/>
                            </a:outerShdw>
                          </a:effectLst>
                          <a:latin typeface="+mn-ea"/>
                          <a:ea typeface="+mn-ea"/>
                        </a:rPr>
                        <a:t>結盟廠商</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DDB7"/>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200" b="0" i="0" u="none" strike="noStrike" cap="none" normalizeH="0" baseline="0" smtClean="0">
                          <a:ln>
                            <a:noFill/>
                          </a:ln>
                          <a:solidFill>
                            <a:schemeClr val="bg1"/>
                          </a:solidFill>
                          <a:effectLst/>
                          <a:latin typeface="+mn-ea"/>
                          <a:ea typeface="+mn-ea"/>
                        </a:rPr>
                        <a:t>Open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200" b="0" i="0" u="none" strike="noStrike" cap="none" normalizeH="0" baseline="0" dirty="0" smtClean="0">
                          <a:ln>
                            <a:noFill/>
                          </a:ln>
                          <a:solidFill>
                            <a:schemeClr val="bg1"/>
                          </a:solidFill>
                          <a:effectLst/>
                          <a:latin typeface="+mn-ea"/>
                          <a:ea typeface="+mn-ea"/>
                        </a:rPr>
                        <a:t>Microsoft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200" b="0" i="0" u="none" strike="noStrike" cap="none" normalizeH="0" baseline="0" dirty="0" smtClean="0">
                          <a:ln>
                            <a:noFill/>
                          </a:ln>
                          <a:solidFill>
                            <a:schemeClr val="bg1"/>
                          </a:solidFill>
                          <a:effectLst/>
                          <a:latin typeface="+mn-ea"/>
                          <a:ea typeface="+mn-ea"/>
                        </a:rPr>
                        <a:t>RIM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200" b="0" i="0" u="none" strike="noStrike" cap="none" normalizeH="0" baseline="0" dirty="0" smtClean="0">
                          <a:ln>
                            <a:noFill/>
                          </a:ln>
                          <a:solidFill>
                            <a:schemeClr val="bg1"/>
                          </a:solidFill>
                          <a:effectLst/>
                          <a:latin typeface="+mn-ea"/>
                          <a:ea typeface="+mn-ea"/>
                        </a:rPr>
                        <a:t>Seven Networks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zh-TW" altLang="en-US" sz="1200" b="0" i="0" u="none" strike="noStrike" cap="none" normalizeH="0" baseline="0" smtClean="0">
                          <a:ln>
                            <a:noFill/>
                          </a:ln>
                          <a:solidFill>
                            <a:schemeClr val="bg1"/>
                          </a:solidFill>
                          <a:effectLst/>
                          <a:latin typeface="+mn-ea"/>
                          <a:ea typeface="+mn-ea"/>
                        </a:rPr>
                        <a:t>卡米爾</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r>
              <a:tr h="387034">
                <a:tc>
                  <a:txBody>
                    <a:bodyPr/>
                    <a:lstStyle/>
                    <a:p>
                      <a:pPr marL="0" marR="0" lvl="0" indent="0" algn="l" defTabSz="914400" rtl="0" eaLnBrk="1" fontAlgn="base" latinLnBrk="0" hangingPunct="1">
                        <a:lnSpc>
                          <a:spcPct val="90000"/>
                        </a:lnSpc>
                        <a:spcBef>
                          <a:spcPct val="30000"/>
                        </a:spcBef>
                        <a:spcAft>
                          <a:spcPct val="0"/>
                        </a:spcAft>
                        <a:buClr>
                          <a:srgbClr val="F4BE96"/>
                        </a:buClr>
                        <a:buSzPct val="80000"/>
                        <a:buFont typeface="Segoe"/>
                        <a:buNone/>
                        <a:tabLst/>
                      </a:pPr>
                      <a:r>
                        <a:rPr kumimoji="0" lang="zh-TW" altLang="en-US" sz="1400" b="0" i="0" u="none" strike="noStrike" cap="none" normalizeH="0" baseline="0" smtClean="0">
                          <a:ln>
                            <a:noFill/>
                          </a:ln>
                          <a:solidFill>
                            <a:schemeClr val="bg1"/>
                          </a:solidFill>
                          <a:effectLst>
                            <a:outerShdw blurRad="38100" dist="38100" dir="2700000" algn="tl">
                              <a:srgbClr val="FFFFFF"/>
                            </a:outerShdw>
                          </a:effectLst>
                          <a:latin typeface="+mn-ea"/>
                          <a:ea typeface="+mn-ea"/>
                        </a:rPr>
                        <a:t>支援功能</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DDB7"/>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200" b="0" i="0" u="none" strike="noStrike" cap="none" normalizeH="0" baseline="0" smtClean="0">
                          <a:ln>
                            <a:noFill/>
                          </a:ln>
                          <a:solidFill>
                            <a:schemeClr val="bg1"/>
                          </a:solidFill>
                          <a:effectLst/>
                          <a:latin typeface="+mn-ea"/>
                          <a:ea typeface="+mn-ea"/>
                        </a:rPr>
                        <a:t>Mobile PIM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200" b="0" i="0" u="none" strike="noStrike" cap="none" normalizeH="0" baseline="0" smtClean="0">
                          <a:ln>
                            <a:noFill/>
                          </a:ln>
                          <a:solidFill>
                            <a:schemeClr val="bg1"/>
                          </a:solidFill>
                          <a:effectLst/>
                          <a:latin typeface="+mn-ea"/>
                          <a:ea typeface="+mn-ea"/>
                        </a:rPr>
                        <a:t>Mobile PIM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200" b="0" i="0" u="none" strike="noStrike" cap="none" normalizeH="0" baseline="0" dirty="0" smtClean="0">
                          <a:ln>
                            <a:noFill/>
                          </a:ln>
                          <a:solidFill>
                            <a:schemeClr val="bg1"/>
                          </a:solidFill>
                          <a:effectLst/>
                          <a:latin typeface="+mn-ea"/>
                          <a:ea typeface="+mn-ea"/>
                        </a:rPr>
                        <a:t>Mobile PIM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200" b="0" i="0" u="none" strike="noStrike" cap="none" normalizeH="0" baseline="0" dirty="0" smtClean="0">
                          <a:ln>
                            <a:noFill/>
                          </a:ln>
                          <a:solidFill>
                            <a:schemeClr val="bg1"/>
                          </a:solidFill>
                          <a:effectLst/>
                          <a:latin typeface="+mn-ea"/>
                          <a:ea typeface="+mn-ea"/>
                        </a:rPr>
                        <a:t>Mobile PIM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200" b="0" i="0" u="none" strike="noStrike" cap="none" normalizeH="0" baseline="0" dirty="0" smtClean="0">
                          <a:ln>
                            <a:noFill/>
                          </a:ln>
                          <a:solidFill>
                            <a:schemeClr val="bg1"/>
                          </a:solidFill>
                          <a:effectLst/>
                          <a:latin typeface="+mn-ea"/>
                          <a:ea typeface="+mn-ea"/>
                        </a:rPr>
                        <a:t>Mobile PIM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r>
              <a:tr h="387034">
                <a:tc>
                  <a:txBody>
                    <a:bodyPr/>
                    <a:lstStyle/>
                    <a:p>
                      <a:pPr marL="0" marR="0" lvl="0" indent="0" algn="l" defTabSz="914400" rtl="0" eaLnBrk="1" fontAlgn="base" latinLnBrk="0" hangingPunct="1">
                        <a:lnSpc>
                          <a:spcPct val="90000"/>
                        </a:lnSpc>
                        <a:spcBef>
                          <a:spcPct val="30000"/>
                        </a:spcBef>
                        <a:spcAft>
                          <a:spcPct val="0"/>
                        </a:spcAft>
                        <a:buClr>
                          <a:srgbClr val="F4BE96"/>
                        </a:buClr>
                        <a:buSzPct val="80000"/>
                        <a:buFont typeface="Segoe"/>
                        <a:buNone/>
                        <a:tabLst/>
                      </a:pPr>
                      <a:r>
                        <a:rPr kumimoji="0" lang="zh-TW" altLang="en-US" sz="1400" b="0" i="0" u="none" strike="noStrike" cap="none" normalizeH="0" baseline="0" smtClean="0">
                          <a:ln>
                            <a:noFill/>
                          </a:ln>
                          <a:solidFill>
                            <a:schemeClr val="bg1"/>
                          </a:solidFill>
                          <a:effectLst>
                            <a:outerShdw blurRad="38100" dist="38100" dir="2700000" algn="tl">
                              <a:srgbClr val="FFFFFF"/>
                            </a:outerShdw>
                          </a:effectLst>
                          <a:latin typeface="+mn-ea"/>
                          <a:ea typeface="+mn-ea"/>
                        </a:rPr>
                        <a:t>終端設備</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DDB7"/>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200" b="0" i="0" u="none" strike="noStrike" cap="none" normalizeH="0" baseline="0" smtClean="0">
                          <a:ln>
                            <a:noFill/>
                          </a:ln>
                          <a:solidFill>
                            <a:schemeClr val="bg1"/>
                          </a:solidFill>
                          <a:effectLst/>
                          <a:latin typeface="+mn-ea"/>
                          <a:ea typeface="+mn-ea"/>
                        </a:rPr>
                        <a:t>WinCE, Symbian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200" b="0" i="0" u="none" strike="noStrike" cap="none" normalizeH="0" baseline="0" smtClean="0">
                          <a:ln>
                            <a:noFill/>
                          </a:ln>
                          <a:solidFill>
                            <a:schemeClr val="bg1"/>
                          </a:solidFill>
                          <a:effectLst/>
                          <a:latin typeface="+mn-ea"/>
                          <a:ea typeface="+mn-ea"/>
                        </a:rPr>
                        <a:t>WinCE, Symbian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200" b="0" i="0" u="none" strike="noStrike" cap="none" normalizeH="0" baseline="0" dirty="0" smtClean="0">
                          <a:ln>
                            <a:noFill/>
                          </a:ln>
                          <a:solidFill>
                            <a:schemeClr val="bg1"/>
                          </a:solidFill>
                          <a:effectLst/>
                          <a:latin typeface="+mn-ea"/>
                          <a:ea typeface="+mn-ea"/>
                        </a:rPr>
                        <a:t>Blackberry Device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200" b="0" i="0" u="none" strike="noStrike" cap="none" normalizeH="0" baseline="0" dirty="0" smtClean="0">
                          <a:ln>
                            <a:noFill/>
                          </a:ln>
                          <a:solidFill>
                            <a:schemeClr val="bg1"/>
                          </a:solidFill>
                          <a:effectLst/>
                          <a:latin typeface="+mn-ea"/>
                          <a:ea typeface="+mn-ea"/>
                        </a:rPr>
                        <a:t>WinCE, Symbian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200" b="0" i="0" u="none" strike="noStrike" cap="none" normalizeH="0" baseline="0" dirty="0" smtClean="0">
                          <a:ln>
                            <a:noFill/>
                          </a:ln>
                          <a:solidFill>
                            <a:schemeClr val="bg1"/>
                          </a:solidFill>
                          <a:effectLst/>
                          <a:latin typeface="+mn-ea"/>
                          <a:ea typeface="+mn-ea"/>
                        </a:rPr>
                        <a:t>Java </a:t>
                      </a:r>
                      <a:r>
                        <a:rPr kumimoji="0" lang="zh-TW" altLang="en-US" sz="1200" b="0" i="0" u="none" strike="noStrike" cap="none" normalizeH="0" baseline="0" dirty="0" smtClean="0">
                          <a:ln>
                            <a:noFill/>
                          </a:ln>
                          <a:solidFill>
                            <a:schemeClr val="bg1"/>
                          </a:solidFill>
                          <a:effectLst/>
                          <a:latin typeface="+mn-ea"/>
                          <a:ea typeface="+mn-ea"/>
                        </a:rPr>
                        <a:t>智慧型手機</a:t>
                      </a:r>
                    </a:p>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zh-TW" altLang="en-US" sz="1200" b="0" i="0" u="none" strike="noStrike" cap="none" normalizeH="0" baseline="0" dirty="0" smtClean="0">
                          <a:ln>
                            <a:noFill/>
                          </a:ln>
                          <a:solidFill>
                            <a:schemeClr val="bg1"/>
                          </a:solidFill>
                          <a:effectLst/>
                          <a:latin typeface="+mn-ea"/>
                          <a:ea typeface="+mn-ea"/>
                        </a:rPr>
                        <a:t>一般手機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r>
              <a:tr h="387034">
                <a:tc>
                  <a:txBody>
                    <a:bodyPr/>
                    <a:lstStyle/>
                    <a:p>
                      <a:pPr marL="0" marR="0" lvl="0" indent="0" algn="l"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400" b="0" i="0" u="none" strike="noStrike" cap="none" normalizeH="0" baseline="0" smtClean="0">
                          <a:ln>
                            <a:noFill/>
                          </a:ln>
                          <a:solidFill>
                            <a:schemeClr val="bg1"/>
                          </a:solidFill>
                          <a:effectLst>
                            <a:outerShdw blurRad="38100" dist="38100" dir="2700000" algn="tl">
                              <a:srgbClr val="FFFFFF"/>
                            </a:outerShdw>
                          </a:effectLst>
                          <a:latin typeface="+mn-ea"/>
                          <a:ea typeface="+mn-ea"/>
                        </a:rPr>
                        <a:t>Push Email</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DDB7"/>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200" b="0" i="0" u="none" strike="noStrike" cap="none" normalizeH="0" baseline="0" smtClean="0">
                          <a:ln>
                            <a:noFill/>
                          </a:ln>
                          <a:solidFill>
                            <a:schemeClr val="bg1"/>
                          </a:solidFill>
                          <a:effectLst/>
                          <a:latin typeface="+mn-ea"/>
                          <a:ea typeface="+mn-ea"/>
                        </a:rPr>
                        <a:t>Wi-Fi &amp; GPRS auto push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200" b="0" i="0" u="none" strike="noStrike" cap="none" normalizeH="0" baseline="0" smtClean="0">
                          <a:ln>
                            <a:noFill/>
                          </a:ln>
                          <a:solidFill>
                            <a:schemeClr val="bg1"/>
                          </a:solidFill>
                          <a:effectLst/>
                          <a:latin typeface="+mn-ea"/>
                          <a:ea typeface="+mn-ea"/>
                        </a:rPr>
                        <a:t>SMS+GPRS (</a:t>
                      </a:r>
                      <a:r>
                        <a:rPr kumimoji="0" lang="zh-TW" altLang="en-US" sz="1200" b="0" i="0" u="none" strike="noStrike" cap="none" normalizeH="0" baseline="0" smtClean="0">
                          <a:ln>
                            <a:noFill/>
                          </a:ln>
                          <a:solidFill>
                            <a:schemeClr val="bg1"/>
                          </a:solidFill>
                          <a:effectLst/>
                          <a:latin typeface="+mn-ea"/>
                          <a:ea typeface="+mn-ea"/>
                        </a:rPr>
                        <a:t>自動下載</a:t>
                      </a:r>
                      <a:r>
                        <a:rPr kumimoji="0" lang="en-US" altLang="zh-TW" sz="1200" b="0" i="0" u="none" strike="noStrike" cap="none" normalizeH="0" baseline="0" smtClean="0">
                          <a:ln>
                            <a:noFill/>
                          </a:ln>
                          <a:solidFill>
                            <a:schemeClr val="bg1"/>
                          </a:solidFill>
                          <a:effectLst/>
                          <a:latin typeface="+mn-ea"/>
                          <a:ea typeface="+mn-ea"/>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200" b="0" i="0" u="none" strike="noStrike" cap="none" normalizeH="0" baseline="0" dirty="0" smtClean="0">
                          <a:ln>
                            <a:noFill/>
                          </a:ln>
                          <a:solidFill>
                            <a:schemeClr val="bg1"/>
                          </a:solidFill>
                          <a:effectLst/>
                          <a:latin typeface="+mn-ea"/>
                          <a:ea typeface="+mn-ea"/>
                        </a:rPr>
                        <a:t>GPRS (Auto Push)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200" b="0" i="0" u="none" strike="noStrike" cap="none" normalizeH="0" baseline="0" smtClean="0">
                          <a:ln>
                            <a:noFill/>
                          </a:ln>
                          <a:solidFill>
                            <a:schemeClr val="bg1"/>
                          </a:solidFill>
                          <a:effectLst/>
                          <a:latin typeface="+mn-ea"/>
                          <a:ea typeface="+mn-ea"/>
                        </a:rPr>
                        <a:t>GPRS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30000"/>
                        </a:spcBef>
                        <a:spcAft>
                          <a:spcPct val="0"/>
                        </a:spcAft>
                        <a:buClr>
                          <a:srgbClr val="F4BE96"/>
                        </a:buClr>
                        <a:buSzPct val="80000"/>
                        <a:buFont typeface="Segoe"/>
                        <a:buNone/>
                        <a:tabLst/>
                      </a:pPr>
                      <a:r>
                        <a:rPr kumimoji="0" lang="en-US" altLang="zh-TW" sz="1200" b="0" i="0" u="none" strike="noStrike" cap="none" normalizeH="0" baseline="0" dirty="0" smtClean="0">
                          <a:ln>
                            <a:noFill/>
                          </a:ln>
                          <a:solidFill>
                            <a:schemeClr val="bg1"/>
                          </a:solidFill>
                          <a:effectLst/>
                          <a:latin typeface="+mn-ea"/>
                          <a:ea typeface="+mn-ea"/>
                        </a:rPr>
                        <a:t>GPRS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r>
              <a:tr h="609313">
                <a:tc>
                  <a:txBody>
                    <a:bodyPr/>
                    <a:lstStyle/>
                    <a:p>
                      <a:pPr marL="0" marR="0" lvl="0" indent="0" algn="l" defTabSz="914400" rtl="0" eaLnBrk="1" fontAlgn="base" latinLnBrk="0" hangingPunct="1">
                        <a:lnSpc>
                          <a:spcPct val="90000"/>
                        </a:lnSpc>
                        <a:spcBef>
                          <a:spcPct val="30000"/>
                        </a:spcBef>
                        <a:spcAft>
                          <a:spcPct val="0"/>
                        </a:spcAft>
                        <a:buClr>
                          <a:srgbClr val="F4BE96"/>
                        </a:buClr>
                        <a:buSzPct val="80000"/>
                        <a:buFont typeface="Segoe"/>
                        <a:buNone/>
                        <a:tabLst/>
                      </a:pPr>
                      <a:r>
                        <a:rPr kumimoji="0" lang="zh-TW" altLang="en-US" sz="1400" b="0" i="0" u="none" strike="noStrike" cap="none" normalizeH="0" baseline="0" smtClean="0">
                          <a:ln>
                            <a:noFill/>
                          </a:ln>
                          <a:solidFill>
                            <a:schemeClr val="bg1"/>
                          </a:solidFill>
                          <a:effectLst>
                            <a:outerShdw blurRad="38100" dist="38100" dir="2700000" algn="tl">
                              <a:srgbClr val="FFFFFF"/>
                            </a:outerShdw>
                          </a:effectLst>
                          <a:latin typeface="+mn-ea"/>
                          <a:ea typeface="+mn-ea"/>
                        </a:rPr>
                        <a:t>系統建置</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DDB7"/>
                    </a:solidFill>
                  </a:tcPr>
                </a:tc>
                <a:tc>
                  <a:txBody>
                    <a:bodyPr/>
                    <a:lstStyle/>
                    <a:p>
                      <a:pPr marL="0" marR="0" lvl="0" indent="0" algn="l" defTabSz="914400" rtl="0" eaLnBrk="1" fontAlgn="base" latinLnBrk="0" hangingPunct="1">
                        <a:lnSpc>
                          <a:spcPct val="90000"/>
                        </a:lnSpc>
                        <a:spcBef>
                          <a:spcPct val="30000"/>
                        </a:spcBef>
                        <a:spcAft>
                          <a:spcPct val="0"/>
                        </a:spcAft>
                        <a:buClr>
                          <a:srgbClr val="F4BE96"/>
                        </a:buClr>
                        <a:buSzPct val="80000"/>
                        <a:buFont typeface="Segoe"/>
                        <a:buNone/>
                        <a:tabLst/>
                      </a:pPr>
                      <a:r>
                        <a:rPr kumimoji="0" lang="zh-TW" altLang="en-US" sz="1200" b="0" i="0" u="none" strike="noStrike" cap="none" normalizeH="0" baseline="0" smtClean="0">
                          <a:ln>
                            <a:noFill/>
                          </a:ln>
                          <a:solidFill>
                            <a:schemeClr val="bg1"/>
                          </a:solidFill>
                          <a:effectLst/>
                          <a:latin typeface="+mn-ea"/>
                          <a:ea typeface="+mn-ea"/>
                        </a:rPr>
                        <a:t>在</a:t>
                      </a:r>
                      <a:r>
                        <a:rPr kumimoji="0" lang="en-US" altLang="zh-TW" sz="1200" b="0" i="0" u="none" strike="noStrike" cap="none" normalizeH="0" baseline="0" smtClean="0">
                          <a:ln>
                            <a:noFill/>
                          </a:ln>
                          <a:solidFill>
                            <a:schemeClr val="bg1"/>
                          </a:solidFill>
                          <a:effectLst/>
                          <a:latin typeface="+mn-ea"/>
                          <a:ea typeface="+mn-ea"/>
                        </a:rPr>
                        <a:t>Exchange Server 2003</a:t>
                      </a:r>
                      <a:r>
                        <a:rPr kumimoji="0" lang="zh-TW" altLang="en-US" sz="1200" b="0" i="0" u="none" strike="noStrike" cap="none" normalizeH="0" baseline="0" smtClean="0">
                          <a:ln>
                            <a:noFill/>
                          </a:ln>
                          <a:solidFill>
                            <a:schemeClr val="bg1"/>
                          </a:solidFill>
                          <a:effectLst/>
                          <a:latin typeface="+mn-ea"/>
                          <a:ea typeface="+mn-ea"/>
                        </a:rPr>
                        <a:t>設定即可</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90000"/>
                        </a:lnSpc>
                        <a:spcBef>
                          <a:spcPct val="30000"/>
                        </a:spcBef>
                        <a:spcAft>
                          <a:spcPct val="0"/>
                        </a:spcAft>
                        <a:buClr>
                          <a:srgbClr val="F4BE96"/>
                        </a:buClr>
                        <a:buSzPct val="80000"/>
                        <a:buFont typeface="Segoe"/>
                        <a:buNone/>
                        <a:tabLst/>
                      </a:pPr>
                      <a:r>
                        <a:rPr kumimoji="0" lang="zh-TW" altLang="en-US" sz="1200" b="0" i="0" u="none" strike="noStrike" cap="none" normalizeH="0" baseline="0" smtClean="0">
                          <a:ln>
                            <a:noFill/>
                          </a:ln>
                          <a:solidFill>
                            <a:schemeClr val="bg1"/>
                          </a:solidFill>
                          <a:effectLst/>
                          <a:latin typeface="+mn-ea"/>
                          <a:ea typeface="+mn-ea"/>
                        </a:rPr>
                        <a:t>在</a:t>
                      </a:r>
                      <a:r>
                        <a:rPr kumimoji="0" lang="en-US" altLang="zh-TW" sz="1200" b="0" i="0" u="none" strike="noStrike" cap="none" normalizeH="0" baseline="0" smtClean="0">
                          <a:ln>
                            <a:noFill/>
                          </a:ln>
                          <a:solidFill>
                            <a:schemeClr val="bg1"/>
                          </a:solidFill>
                          <a:effectLst/>
                          <a:latin typeface="+mn-ea"/>
                          <a:ea typeface="+mn-ea"/>
                        </a:rPr>
                        <a:t>Exchange Server 2003</a:t>
                      </a:r>
                      <a:r>
                        <a:rPr kumimoji="0" lang="zh-TW" altLang="en-US" sz="1200" b="0" i="0" u="none" strike="noStrike" cap="none" normalizeH="0" baseline="0" smtClean="0">
                          <a:ln>
                            <a:noFill/>
                          </a:ln>
                          <a:solidFill>
                            <a:schemeClr val="bg1"/>
                          </a:solidFill>
                          <a:effectLst/>
                          <a:latin typeface="+mn-ea"/>
                          <a:ea typeface="+mn-ea"/>
                        </a:rPr>
                        <a:t>設定即可</a:t>
                      </a:r>
                      <a:endParaRPr kumimoji="0" lang="en-US" altLang="zh-TW" sz="1200" b="0" i="0" u="none" strike="noStrike" cap="none" normalizeH="0" baseline="0" smtClean="0">
                        <a:ln>
                          <a:noFill/>
                        </a:ln>
                        <a:solidFill>
                          <a:schemeClr val="bg1"/>
                        </a:solidFill>
                        <a:effectLst/>
                        <a:latin typeface="+mn-ea"/>
                        <a:ea typeface="+mn-ea"/>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90000"/>
                        </a:lnSpc>
                        <a:spcBef>
                          <a:spcPct val="30000"/>
                        </a:spcBef>
                        <a:spcAft>
                          <a:spcPct val="0"/>
                        </a:spcAft>
                        <a:buClr>
                          <a:srgbClr val="F4BE96"/>
                        </a:buClr>
                        <a:buSzPct val="80000"/>
                        <a:buFont typeface="Segoe"/>
                        <a:buNone/>
                        <a:tabLst/>
                      </a:pPr>
                      <a:r>
                        <a:rPr kumimoji="0" lang="zh-TW" altLang="en-US" sz="1200" b="0" i="0" u="none" strike="noStrike" cap="none" normalizeH="0" baseline="0" smtClean="0">
                          <a:ln>
                            <a:noFill/>
                          </a:ln>
                          <a:solidFill>
                            <a:schemeClr val="bg1"/>
                          </a:solidFill>
                          <a:effectLst/>
                          <a:latin typeface="+mn-ea"/>
                          <a:ea typeface="+mn-ea"/>
                        </a:rPr>
                        <a:t>需建置</a:t>
                      </a:r>
                      <a:r>
                        <a:rPr kumimoji="0" lang="en-US" altLang="zh-TW" sz="1200" b="0" i="0" u="none" strike="noStrike" cap="none" normalizeH="0" baseline="0" smtClean="0">
                          <a:ln>
                            <a:noFill/>
                          </a:ln>
                          <a:solidFill>
                            <a:schemeClr val="bg1"/>
                          </a:solidFill>
                          <a:effectLst/>
                          <a:latin typeface="+mn-ea"/>
                          <a:ea typeface="+mn-ea"/>
                        </a:rPr>
                        <a:t>Blackberry Enterprise Server</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90000"/>
                        </a:lnSpc>
                        <a:spcBef>
                          <a:spcPct val="30000"/>
                        </a:spcBef>
                        <a:spcAft>
                          <a:spcPct val="0"/>
                        </a:spcAft>
                        <a:buClr>
                          <a:srgbClr val="F4BE96"/>
                        </a:buClr>
                        <a:buSzPct val="80000"/>
                        <a:buFont typeface="Segoe"/>
                        <a:buNone/>
                        <a:tabLst/>
                      </a:pPr>
                      <a:r>
                        <a:rPr kumimoji="0" lang="zh-TW" altLang="en-US" sz="1200" b="0" i="0" u="none" strike="noStrike" cap="none" normalizeH="0" baseline="0" smtClean="0">
                          <a:ln>
                            <a:noFill/>
                          </a:ln>
                          <a:solidFill>
                            <a:schemeClr val="bg1"/>
                          </a:solidFill>
                          <a:effectLst/>
                          <a:latin typeface="+mn-ea"/>
                          <a:ea typeface="+mn-ea"/>
                        </a:rPr>
                        <a:t>需在個人</a:t>
                      </a:r>
                      <a:r>
                        <a:rPr kumimoji="0" lang="en-US" altLang="zh-TW" sz="1200" b="0" i="0" u="none" strike="noStrike" cap="none" normalizeH="0" baseline="0" smtClean="0">
                          <a:ln>
                            <a:noFill/>
                          </a:ln>
                          <a:solidFill>
                            <a:schemeClr val="bg1"/>
                          </a:solidFill>
                          <a:effectLst/>
                          <a:latin typeface="+mn-ea"/>
                          <a:ea typeface="+mn-ea"/>
                        </a:rPr>
                        <a:t>PC</a:t>
                      </a:r>
                      <a:r>
                        <a:rPr kumimoji="0" lang="zh-TW" altLang="en-US" sz="1200" b="0" i="0" u="none" strike="noStrike" cap="none" normalizeH="0" baseline="0" smtClean="0">
                          <a:ln>
                            <a:noFill/>
                          </a:ln>
                          <a:solidFill>
                            <a:schemeClr val="bg1"/>
                          </a:solidFill>
                          <a:effectLst/>
                          <a:latin typeface="+mn-ea"/>
                          <a:ea typeface="+mn-ea"/>
                        </a:rPr>
                        <a:t>及手機上加裝</a:t>
                      </a:r>
                      <a:r>
                        <a:rPr kumimoji="0" lang="en-US" altLang="zh-TW" sz="1200" b="0" i="0" u="none" strike="noStrike" cap="none" normalizeH="0" baseline="0" smtClean="0">
                          <a:ln>
                            <a:noFill/>
                          </a:ln>
                          <a:solidFill>
                            <a:schemeClr val="bg1"/>
                          </a:solidFill>
                          <a:effectLst/>
                          <a:latin typeface="+mn-ea"/>
                          <a:ea typeface="+mn-ea"/>
                        </a:rPr>
                        <a:t>agent, </a:t>
                      </a:r>
                      <a:r>
                        <a:rPr kumimoji="0" lang="zh-TW" altLang="en-US" sz="1200" b="0" i="0" u="none" strike="noStrike" cap="none" normalizeH="0" baseline="0" smtClean="0">
                          <a:ln>
                            <a:noFill/>
                          </a:ln>
                          <a:solidFill>
                            <a:schemeClr val="bg1"/>
                          </a:solidFill>
                          <a:effectLst/>
                          <a:latin typeface="+mn-ea"/>
                          <a:ea typeface="+mn-ea"/>
                        </a:rPr>
                        <a:t>並同時開機</a:t>
                      </a:r>
                      <a:endParaRPr kumimoji="0" lang="en-US" altLang="zh-TW" sz="1200" b="0" i="0" u="none" strike="noStrike" cap="none" normalizeH="0" baseline="0" smtClean="0">
                        <a:ln>
                          <a:noFill/>
                        </a:ln>
                        <a:solidFill>
                          <a:schemeClr val="bg1"/>
                        </a:solidFill>
                        <a:effectLst/>
                        <a:latin typeface="+mn-ea"/>
                        <a:ea typeface="+mn-ea"/>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90000"/>
                        </a:lnSpc>
                        <a:spcBef>
                          <a:spcPct val="30000"/>
                        </a:spcBef>
                        <a:spcAft>
                          <a:spcPct val="0"/>
                        </a:spcAft>
                        <a:buClr>
                          <a:srgbClr val="F4BE96"/>
                        </a:buClr>
                        <a:buSzPct val="80000"/>
                        <a:buFont typeface="Segoe"/>
                        <a:buNone/>
                        <a:tabLst/>
                      </a:pPr>
                      <a:r>
                        <a:rPr kumimoji="0" lang="zh-TW" altLang="en-US" sz="1200" b="0" i="0" u="none" strike="noStrike" cap="none" normalizeH="0" baseline="0" dirty="0" smtClean="0">
                          <a:ln>
                            <a:noFill/>
                          </a:ln>
                          <a:solidFill>
                            <a:schemeClr val="bg1"/>
                          </a:solidFill>
                          <a:effectLst/>
                          <a:latin typeface="+mn-ea"/>
                          <a:ea typeface="+mn-ea"/>
                        </a:rPr>
                        <a:t>需建置快遞郵</a:t>
                      </a:r>
                      <a:r>
                        <a:rPr kumimoji="0" lang="en-US" altLang="zh-TW" sz="1200" b="0" i="0" u="none" strike="noStrike" cap="none" normalizeH="0" baseline="0" dirty="0" smtClean="0">
                          <a:ln>
                            <a:noFill/>
                          </a:ln>
                          <a:solidFill>
                            <a:schemeClr val="bg1"/>
                          </a:solidFill>
                          <a:effectLst/>
                          <a:latin typeface="+mn-ea"/>
                          <a:ea typeface="+mn-ea"/>
                        </a:rPr>
                        <a:t>Server, </a:t>
                      </a:r>
                      <a:r>
                        <a:rPr kumimoji="0" lang="zh-TW" altLang="en-US" sz="1200" b="0" i="0" u="none" strike="noStrike" cap="none" normalizeH="0" baseline="0" dirty="0" smtClean="0">
                          <a:ln>
                            <a:noFill/>
                          </a:ln>
                          <a:solidFill>
                            <a:schemeClr val="bg1"/>
                          </a:solidFill>
                          <a:effectLst/>
                          <a:latin typeface="+mn-ea"/>
                          <a:ea typeface="+mn-ea"/>
                        </a:rPr>
                        <a:t>以便於跟</a:t>
                      </a:r>
                      <a:r>
                        <a:rPr kumimoji="0" lang="en-US" altLang="zh-TW" sz="1200" b="0" i="0" u="none" strike="noStrike" cap="none" normalizeH="0" baseline="0" dirty="0" smtClean="0">
                          <a:ln>
                            <a:noFill/>
                          </a:ln>
                          <a:solidFill>
                            <a:schemeClr val="bg1"/>
                          </a:solidFill>
                          <a:effectLst/>
                          <a:latin typeface="+mn-ea"/>
                          <a:ea typeface="+mn-ea"/>
                        </a:rPr>
                        <a:t>CHT Carrier Server </a:t>
                      </a:r>
                      <a:r>
                        <a:rPr kumimoji="0" lang="zh-TW" altLang="en-US" sz="1200" b="0" i="0" u="none" strike="noStrike" cap="none" normalizeH="0" baseline="0" dirty="0" smtClean="0">
                          <a:ln>
                            <a:noFill/>
                          </a:ln>
                          <a:solidFill>
                            <a:schemeClr val="bg1"/>
                          </a:solidFill>
                          <a:effectLst/>
                          <a:latin typeface="+mn-ea"/>
                          <a:ea typeface="+mn-ea"/>
                        </a:rPr>
                        <a:t>串連</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r>
              <a:tr h="963209">
                <a:tc>
                  <a:txBody>
                    <a:bodyPr/>
                    <a:lstStyle/>
                    <a:p>
                      <a:pPr marL="0" marR="0" lvl="0" indent="0" algn="l" defTabSz="914400" rtl="0" eaLnBrk="1" fontAlgn="base" latinLnBrk="0" hangingPunct="1">
                        <a:lnSpc>
                          <a:spcPct val="90000"/>
                        </a:lnSpc>
                        <a:spcBef>
                          <a:spcPct val="30000"/>
                        </a:spcBef>
                        <a:spcAft>
                          <a:spcPct val="0"/>
                        </a:spcAft>
                        <a:buClr>
                          <a:srgbClr val="F4BE96"/>
                        </a:buClr>
                        <a:buSzPct val="80000"/>
                        <a:buFont typeface="Segoe"/>
                        <a:buNone/>
                        <a:tabLst/>
                      </a:pPr>
                      <a:r>
                        <a:rPr kumimoji="0" lang="zh-TW" altLang="en-US" sz="1400" b="0" i="0" u="none" strike="noStrike" cap="none" normalizeH="0" baseline="0" smtClean="0">
                          <a:ln>
                            <a:noFill/>
                          </a:ln>
                          <a:solidFill>
                            <a:schemeClr val="bg1"/>
                          </a:solidFill>
                          <a:effectLst>
                            <a:outerShdw blurRad="38100" dist="38100" dir="2700000" algn="tl">
                              <a:srgbClr val="FFFFFF"/>
                            </a:outerShdw>
                          </a:effectLst>
                          <a:latin typeface="+mn-ea"/>
                          <a:ea typeface="+mn-ea"/>
                        </a:rPr>
                        <a:t>費用</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9DDB7"/>
                    </a:solidFill>
                  </a:tcPr>
                </a:tc>
                <a:tc>
                  <a:txBody>
                    <a:bodyPr/>
                    <a:lstStyle/>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r>
                        <a:rPr kumimoji="0" lang="zh-TW" altLang="en-US" sz="1200" b="0" i="0" u="none" strike="noStrike" cap="none" normalizeH="0" baseline="0" smtClean="0">
                          <a:ln>
                            <a:noFill/>
                          </a:ln>
                          <a:solidFill>
                            <a:schemeClr val="bg1"/>
                          </a:solidFill>
                          <a:effectLst/>
                          <a:latin typeface="+mn-ea"/>
                          <a:ea typeface="+mn-ea"/>
                        </a:rPr>
                        <a:t>手機硬體費用</a:t>
                      </a:r>
                    </a:p>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r>
                        <a:rPr kumimoji="0" lang="en-US" altLang="zh-TW" sz="1200" b="0" i="0" u="none" strike="noStrike" cap="none" normalizeH="0" baseline="0" smtClean="0">
                          <a:ln>
                            <a:noFill/>
                          </a:ln>
                          <a:solidFill>
                            <a:schemeClr val="bg1"/>
                          </a:solidFill>
                          <a:effectLst/>
                          <a:latin typeface="+mn-ea"/>
                          <a:ea typeface="+mn-ea"/>
                        </a:rPr>
                        <a:t>GPRS</a:t>
                      </a:r>
                      <a:r>
                        <a:rPr kumimoji="0" lang="zh-TW" altLang="en-US" sz="1200" b="0" i="0" u="none" strike="noStrike" cap="none" normalizeH="0" baseline="0" smtClean="0">
                          <a:ln>
                            <a:noFill/>
                          </a:ln>
                          <a:solidFill>
                            <a:schemeClr val="bg1"/>
                          </a:solidFill>
                          <a:effectLst/>
                          <a:latin typeface="+mn-ea"/>
                          <a:ea typeface="+mn-ea"/>
                        </a:rPr>
                        <a:t>資費</a:t>
                      </a:r>
                    </a:p>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endParaRPr kumimoji="0" lang="en-US" altLang="zh-TW" sz="1200" b="0" i="0" u="none" strike="noStrike" cap="none" normalizeH="0" baseline="0" smtClean="0">
                        <a:ln>
                          <a:noFill/>
                        </a:ln>
                        <a:solidFill>
                          <a:schemeClr val="bg1"/>
                        </a:solidFill>
                        <a:effectLst/>
                        <a:latin typeface="+mn-ea"/>
                        <a:ea typeface="+mn-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r>
                        <a:rPr kumimoji="0" lang="zh-TW" altLang="en-US" sz="1200" b="0" i="0" u="none" strike="noStrike" cap="none" normalizeH="0" baseline="0" smtClean="0">
                          <a:ln>
                            <a:noFill/>
                          </a:ln>
                          <a:solidFill>
                            <a:schemeClr val="bg1"/>
                          </a:solidFill>
                          <a:effectLst/>
                          <a:latin typeface="+mn-ea"/>
                          <a:ea typeface="+mn-ea"/>
                        </a:rPr>
                        <a:t>手機硬體費用</a:t>
                      </a:r>
                    </a:p>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r>
                        <a:rPr kumimoji="0" lang="en-US" altLang="zh-TW" sz="1200" b="0" i="0" u="none" strike="noStrike" cap="none" normalizeH="0" baseline="0" smtClean="0">
                          <a:ln>
                            <a:noFill/>
                          </a:ln>
                          <a:solidFill>
                            <a:schemeClr val="bg1"/>
                          </a:solidFill>
                          <a:effectLst/>
                          <a:latin typeface="+mn-ea"/>
                          <a:ea typeface="+mn-ea"/>
                        </a:rPr>
                        <a:t>GPRS</a:t>
                      </a:r>
                      <a:r>
                        <a:rPr kumimoji="0" lang="zh-TW" altLang="en-US" sz="1200" b="0" i="0" u="none" strike="noStrike" cap="none" normalizeH="0" baseline="0" smtClean="0">
                          <a:ln>
                            <a:noFill/>
                          </a:ln>
                          <a:solidFill>
                            <a:schemeClr val="bg1"/>
                          </a:solidFill>
                          <a:effectLst/>
                          <a:latin typeface="+mn-ea"/>
                          <a:ea typeface="+mn-ea"/>
                        </a:rPr>
                        <a:t>資費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r>
                        <a:rPr kumimoji="0" lang="en-US" altLang="zh-TW" sz="1200" b="0" i="0" u="none" strike="noStrike" cap="none" normalizeH="0" baseline="0" smtClean="0">
                          <a:ln>
                            <a:noFill/>
                          </a:ln>
                          <a:solidFill>
                            <a:schemeClr val="bg1"/>
                          </a:solidFill>
                          <a:effectLst/>
                          <a:latin typeface="+mn-ea"/>
                          <a:ea typeface="+mn-ea"/>
                        </a:rPr>
                        <a:t>Blackberry</a:t>
                      </a:r>
                      <a:r>
                        <a:rPr kumimoji="0" lang="zh-TW" altLang="en-US" sz="1200" b="0" i="0" u="none" strike="noStrike" cap="none" normalizeH="0" baseline="0" smtClean="0">
                          <a:ln>
                            <a:noFill/>
                          </a:ln>
                          <a:solidFill>
                            <a:schemeClr val="bg1"/>
                          </a:solidFill>
                          <a:effectLst/>
                          <a:latin typeface="+mn-ea"/>
                          <a:ea typeface="+mn-ea"/>
                        </a:rPr>
                        <a:t>手機硬體費用</a:t>
                      </a:r>
                    </a:p>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r>
                        <a:rPr kumimoji="0" lang="en-US" altLang="zh-TW" sz="1200" b="0" i="0" u="none" strike="noStrike" cap="none" normalizeH="0" baseline="0" smtClean="0">
                          <a:ln>
                            <a:noFill/>
                          </a:ln>
                          <a:solidFill>
                            <a:schemeClr val="bg1"/>
                          </a:solidFill>
                          <a:effectLst/>
                          <a:latin typeface="+mn-ea"/>
                          <a:ea typeface="+mn-ea"/>
                        </a:rPr>
                        <a:t>Blackberry server </a:t>
                      </a:r>
                      <a:r>
                        <a:rPr kumimoji="0" lang="zh-TW" altLang="en-US" sz="1200" b="0" i="0" u="none" strike="noStrike" cap="none" normalizeH="0" baseline="0" smtClean="0">
                          <a:ln>
                            <a:noFill/>
                          </a:ln>
                          <a:solidFill>
                            <a:schemeClr val="bg1"/>
                          </a:solidFill>
                          <a:effectLst/>
                          <a:latin typeface="+mn-ea"/>
                          <a:ea typeface="+mn-ea"/>
                        </a:rPr>
                        <a:t>及使用者授權費用</a:t>
                      </a:r>
                    </a:p>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r>
                        <a:rPr kumimoji="0" lang="en-US" altLang="zh-TW" sz="1200" b="0" i="0" u="none" strike="noStrike" cap="none" normalizeH="0" baseline="0" smtClean="0">
                          <a:ln>
                            <a:noFill/>
                          </a:ln>
                          <a:solidFill>
                            <a:schemeClr val="bg1"/>
                          </a:solidFill>
                          <a:effectLst/>
                          <a:latin typeface="+mn-ea"/>
                          <a:ea typeface="+mn-ea"/>
                        </a:rPr>
                        <a:t>GPRS </a:t>
                      </a:r>
                      <a:r>
                        <a:rPr kumimoji="0" lang="zh-TW" altLang="en-US" sz="1200" b="0" i="0" u="none" strike="noStrike" cap="none" normalizeH="0" baseline="0" smtClean="0">
                          <a:ln>
                            <a:noFill/>
                          </a:ln>
                          <a:solidFill>
                            <a:schemeClr val="bg1"/>
                          </a:solidFill>
                          <a:effectLst/>
                          <a:latin typeface="+mn-ea"/>
                          <a:ea typeface="+mn-ea"/>
                        </a:rPr>
                        <a:t>資費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r>
                        <a:rPr kumimoji="0" lang="zh-TW" altLang="en-US" sz="1200" b="0" i="0" u="none" strike="noStrike" cap="none" normalizeH="0" baseline="0" dirty="0" smtClean="0">
                          <a:ln>
                            <a:noFill/>
                          </a:ln>
                          <a:solidFill>
                            <a:schemeClr val="bg1"/>
                          </a:solidFill>
                          <a:effectLst/>
                          <a:latin typeface="+mn-ea"/>
                          <a:ea typeface="+mn-ea"/>
                        </a:rPr>
                        <a:t>服務月租費</a:t>
                      </a:r>
                      <a:r>
                        <a:rPr kumimoji="0" lang="en-US" altLang="zh-TW" sz="1200" b="0" i="0" u="none" strike="noStrike" cap="none" normalizeH="0" baseline="0" dirty="0" smtClean="0">
                          <a:ln>
                            <a:noFill/>
                          </a:ln>
                          <a:solidFill>
                            <a:schemeClr val="bg1"/>
                          </a:solidFill>
                          <a:effectLst/>
                          <a:latin typeface="+mn-ea"/>
                          <a:ea typeface="+mn-ea"/>
                        </a:rPr>
                        <a:t>100/</a:t>
                      </a:r>
                      <a:r>
                        <a:rPr kumimoji="0" lang="zh-TW" altLang="en-US" sz="1200" b="0" i="0" u="none" strike="noStrike" cap="none" normalizeH="0" baseline="0" dirty="0" smtClean="0">
                          <a:ln>
                            <a:noFill/>
                          </a:ln>
                          <a:solidFill>
                            <a:schemeClr val="bg1"/>
                          </a:solidFill>
                          <a:effectLst/>
                          <a:latin typeface="+mn-ea"/>
                          <a:ea typeface="+mn-ea"/>
                        </a:rPr>
                        <a:t>月</a:t>
                      </a:r>
                    </a:p>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r>
                        <a:rPr kumimoji="0" lang="zh-TW" altLang="en-US" sz="1200" b="0" i="0" u="none" strike="noStrike" cap="none" normalizeH="0" baseline="0" dirty="0" smtClean="0">
                          <a:ln>
                            <a:noFill/>
                          </a:ln>
                          <a:solidFill>
                            <a:schemeClr val="bg1"/>
                          </a:solidFill>
                          <a:effectLst/>
                          <a:latin typeface="+mn-ea"/>
                          <a:ea typeface="+mn-ea"/>
                        </a:rPr>
                        <a:t>手機硬體費用</a:t>
                      </a:r>
                    </a:p>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r>
                        <a:rPr kumimoji="0" lang="en-US" altLang="zh-TW" sz="1200" b="0" i="0" u="none" strike="noStrike" cap="none" normalizeH="0" baseline="0" dirty="0" smtClean="0">
                          <a:ln>
                            <a:noFill/>
                          </a:ln>
                          <a:solidFill>
                            <a:schemeClr val="bg1"/>
                          </a:solidFill>
                          <a:effectLst/>
                          <a:latin typeface="+mn-ea"/>
                          <a:ea typeface="+mn-ea"/>
                        </a:rPr>
                        <a:t>GPRS</a:t>
                      </a:r>
                      <a:r>
                        <a:rPr kumimoji="0" lang="zh-TW" altLang="en-US" sz="1200" b="0" i="0" u="none" strike="noStrike" cap="none" normalizeH="0" baseline="0" dirty="0" smtClean="0">
                          <a:ln>
                            <a:noFill/>
                          </a:ln>
                          <a:solidFill>
                            <a:schemeClr val="bg1"/>
                          </a:solidFill>
                          <a:effectLst/>
                          <a:latin typeface="+mn-ea"/>
                          <a:ea typeface="+mn-ea"/>
                        </a:rPr>
                        <a:t>資費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r>
                        <a:rPr kumimoji="0" lang="zh-TW" altLang="en-US" sz="1200" b="0" i="0" u="none" strike="noStrike" cap="none" normalizeH="0" baseline="0" dirty="0" smtClean="0">
                          <a:ln>
                            <a:noFill/>
                          </a:ln>
                          <a:solidFill>
                            <a:schemeClr val="bg1"/>
                          </a:solidFill>
                          <a:effectLst/>
                          <a:latin typeface="+mn-ea"/>
                          <a:ea typeface="+mn-ea"/>
                        </a:rPr>
                        <a:t>手機硬體費用</a:t>
                      </a:r>
                    </a:p>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r>
                        <a:rPr kumimoji="0" lang="en-US" altLang="zh-TW" sz="1200" b="0" i="0" u="none" strike="noStrike" cap="none" normalizeH="0" baseline="0" dirty="0" smtClean="0">
                          <a:ln>
                            <a:noFill/>
                          </a:ln>
                          <a:solidFill>
                            <a:schemeClr val="bg1"/>
                          </a:solidFill>
                          <a:effectLst/>
                          <a:latin typeface="+mn-ea"/>
                          <a:ea typeface="+mn-ea"/>
                        </a:rPr>
                        <a:t>GPRS</a:t>
                      </a:r>
                      <a:r>
                        <a:rPr kumimoji="0" lang="zh-TW" altLang="en-US" sz="1200" b="0" i="0" u="none" strike="noStrike" cap="none" normalizeH="0" baseline="0" dirty="0" smtClean="0">
                          <a:ln>
                            <a:noFill/>
                          </a:ln>
                          <a:solidFill>
                            <a:schemeClr val="bg1"/>
                          </a:solidFill>
                          <a:effectLst/>
                          <a:latin typeface="+mn-ea"/>
                          <a:ea typeface="+mn-ea"/>
                        </a:rPr>
                        <a:t>資費</a:t>
                      </a:r>
                    </a:p>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r>
                        <a:rPr kumimoji="0" lang="en-US" altLang="zh-TW" sz="1200" b="0" i="0" u="none" strike="noStrike" cap="none" normalizeH="0" baseline="0" dirty="0" smtClean="0">
                          <a:ln>
                            <a:noFill/>
                          </a:ln>
                          <a:solidFill>
                            <a:schemeClr val="bg1"/>
                          </a:solidFill>
                          <a:effectLst/>
                          <a:latin typeface="+mn-ea"/>
                          <a:ea typeface="+mn-ea"/>
                        </a:rPr>
                        <a:t>Server </a:t>
                      </a:r>
                      <a:r>
                        <a:rPr kumimoji="0" lang="zh-TW" altLang="en-US" sz="1200" b="0" i="0" u="none" strike="noStrike" cap="none" normalizeH="0" baseline="0" dirty="0" smtClean="0">
                          <a:ln>
                            <a:noFill/>
                          </a:ln>
                          <a:solidFill>
                            <a:schemeClr val="bg1"/>
                          </a:solidFill>
                          <a:effectLst/>
                          <a:latin typeface="+mn-ea"/>
                          <a:ea typeface="+mn-ea"/>
                        </a:rPr>
                        <a:t>設定費及授權費用</a:t>
                      </a:r>
                    </a:p>
                    <a:p>
                      <a:pPr marL="0" marR="0" lvl="0" indent="0" algn="l" defTabSz="914400" rtl="0" eaLnBrk="1" fontAlgn="base" latinLnBrk="0" hangingPunct="1">
                        <a:lnSpc>
                          <a:spcPct val="90000"/>
                        </a:lnSpc>
                        <a:spcBef>
                          <a:spcPct val="30000"/>
                        </a:spcBef>
                        <a:spcAft>
                          <a:spcPct val="0"/>
                        </a:spcAft>
                        <a:buClr>
                          <a:srgbClr val="F4BE96"/>
                        </a:buClr>
                        <a:buSzPct val="80000"/>
                        <a:buFont typeface="Segoe"/>
                        <a:buNone/>
                        <a:tabLst/>
                      </a:pPr>
                      <a:endParaRPr kumimoji="0" lang="zh-TW" altLang="en-US" sz="1200" b="0" i="0" u="none" strike="noStrike" cap="none" normalizeH="0" baseline="0" dirty="0" smtClean="0">
                        <a:ln>
                          <a:noFill/>
                        </a:ln>
                        <a:solidFill>
                          <a:schemeClr val="bg1"/>
                        </a:solidFill>
                        <a:effectLst/>
                        <a:latin typeface="+mn-ea"/>
                        <a:ea typeface="+mn-ea"/>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tr>
              <a:tr h="1496678">
                <a:tc>
                  <a:txBody>
                    <a:bodyPr/>
                    <a:lstStyle/>
                    <a:p>
                      <a:pPr marL="0" marR="0" lvl="0" indent="0" algn="l" defTabSz="914400" rtl="0" eaLnBrk="1" fontAlgn="base" latinLnBrk="0" hangingPunct="1">
                        <a:lnSpc>
                          <a:spcPct val="90000"/>
                        </a:lnSpc>
                        <a:spcBef>
                          <a:spcPct val="30000"/>
                        </a:spcBef>
                        <a:spcAft>
                          <a:spcPct val="0"/>
                        </a:spcAft>
                        <a:buClr>
                          <a:srgbClr val="F4BE96"/>
                        </a:buClr>
                        <a:buSzPct val="80000"/>
                        <a:buFont typeface="Segoe"/>
                        <a:buNone/>
                        <a:tabLst/>
                      </a:pPr>
                      <a:r>
                        <a:rPr kumimoji="0" lang="zh-TW" altLang="en-US" sz="1400" b="0" i="0" u="none" strike="noStrike" cap="none" normalizeH="0" baseline="0" smtClean="0">
                          <a:ln>
                            <a:noFill/>
                          </a:ln>
                          <a:solidFill>
                            <a:schemeClr val="bg1"/>
                          </a:solidFill>
                          <a:effectLst>
                            <a:outerShdw blurRad="38100" dist="38100" dir="2700000" algn="tl">
                              <a:srgbClr val="FFFFFF"/>
                            </a:outerShdw>
                          </a:effectLst>
                          <a:latin typeface="+mn-ea"/>
                          <a:ea typeface="+mn-ea"/>
                        </a:rPr>
                        <a:t>特點</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9DDB7"/>
                    </a:solidFill>
                  </a:tcPr>
                </a:tc>
                <a:tc>
                  <a:txBody>
                    <a:bodyPr/>
                    <a:lstStyle/>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r>
                        <a:rPr kumimoji="0" lang="zh-TW" altLang="en-US" sz="1200" b="0" i="0" u="none" strike="noStrike" cap="none" normalizeH="0" baseline="0" smtClean="0">
                          <a:ln>
                            <a:noFill/>
                          </a:ln>
                          <a:solidFill>
                            <a:schemeClr val="bg1"/>
                          </a:solidFill>
                          <a:effectLst/>
                          <a:latin typeface="+mn-ea"/>
                          <a:ea typeface="+mn-ea"/>
                        </a:rPr>
                        <a:t>毋需在</a:t>
                      </a:r>
                      <a:r>
                        <a:rPr kumimoji="0" lang="en-US" altLang="zh-TW" sz="1200" b="0" i="0" u="none" strike="noStrike" cap="none" normalizeH="0" baseline="0" smtClean="0">
                          <a:ln>
                            <a:noFill/>
                          </a:ln>
                          <a:solidFill>
                            <a:schemeClr val="bg1"/>
                          </a:solidFill>
                          <a:effectLst/>
                          <a:latin typeface="+mn-ea"/>
                          <a:ea typeface="+mn-ea"/>
                        </a:rPr>
                        <a:t>E-mail</a:t>
                      </a:r>
                      <a:r>
                        <a:rPr kumimoji="0" lang="zh-TW" altLang="en-US" sz="1200" b="0" i="0" u="none" strike="noStrike" cap="none" normalizeH="0" baseline="0" smtClean="0">
                          <a:ln>
                            <a:noFill/>
                          </a:ln>
                          <a:solidFill>
                            <a:schemeClr val="bg1"/>
                          </a:solidFill>
                          <a:effectLst/>
                          <a:latin typeface="+mn-ea"/>
                          <a:ea typeface="+mn-ea"/>
                        </a:rPr>
                        <a:t>及終端設備上安裝中介軟體</a:t>
                      </a:r>
                    </a:p>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r>
                        <a:rPr kumimoji="0" lang="zh-TW" altLang="en-US" sz="1200" b="0" i="0" u="none" strike="noStrike" cap="none" normalizeH="0" baseline="0" smtClean="0">
                          <a:ln>
                            <a:noFill/>
                          </a:ln>
                          <a:solidFill>
                            <a:schemeClr val="bg1"/>
                          </a:solidFill>
                          <a:effectLst/>
                          <a:latin typeface="+mn-ea"/>
                          <a:ea typeface="+mn-ea"/>
                        </a:rPr>
                        <a:t>支援各大行動業者及</a:t>
                      </a:r>
                      <a:r>
                        <a:rPr kumimoji="0" lang="en-US" altLang="zh-TW" sz="1200" b="0" i="0" u="none" strike="noStrike" cap="none" normalizeH="0" baseline="0" smtClean="0">
                          <a:ln>
                            <a:noFill/>
                          </a:ln>
                          <a:solidFill>
                            <a:schemeClr val="bg1"/>
                          </a:solidFill>
                          <a:effectLst/>
                          <a:latin typeface="+mn-ea"/>
                          <a:ea typeface="+mn-ea"/>
                        </a:rPr>
                        <a:t>Wi-Fi</a:t>
                      </a:r>
                      <a:r>
                        <a:rPr kumimoji="0" lang="zh-TW" altLang="en-US" sz="1200" b="0" i="0" u="none" strike="noStrike" cap="none" normalizeH="0" baseline="0" smtClean="0">
                          <a:ln>
                            <a:noFill/>
                          </a:ln>
                          <a:solidFill>
                            <a:schemeClr val="bg1"/>
                          </a:solidFill>
                          <a:effectLst/>
                          <a:latin typeface="+mn-ea"/>
                          <a:ea typeface="+mn-ea"/>
                        </a:rPr>
                        <a:t>無線網路</a:t>
                      </a:r>
                    </a:p>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r>
                        <a:rPr kumimoji="0" lang="zh-TW" altLang="en-US" sz="1200" b="0" i="0" u="none" strike="noStrike" cap="none" normalizeH="0" baseline="0" smtClean="0">
                          <a:ln>
                            <a:noFill/>
                          </a:ln>
                          <a:solidFill>
                            <a:schemeClr val="bg1"/>
                          </a:solidFill>
                          <a:effectLst/>
                          <a:latin typeface="+mn-ea"/>
                          <a:ea typeface="+mn-ea"/>
                        </a:rPr>
                        <a:t>與</a:t>
                      </a:r>
                      <a:r>
                        <a:rPr kumimoji="0" lang="en-US" altLang="zh-TW" sz="1200" b="0" i="0" u="none" strike="noStrike" cap="none" normalizeH="0" baseline="0" smtClean="0">
                          <a:ln>
                            <a:noFill/>
                          </a:ln>
                          <a:solidFill>
                            <a:schemeClr val="bg1"/>
                          </a:solidFill>
                          <a:effectLst/>
                          <a:latin typeface="+mn-ea"/>
                          <a:ea typeface="+mn-ea"/>
                        </a:rPr>
                        <a:t>Outlook</a:t>
                      </a:r>
                      <a:r>
                        <a:rPr kumimoji="0" lang="zh-TW" altLang="en-US" sz="1200" b="0" i="0" u="none" strike="noStrike" cap="none" normalizeH="0" baseline="0" smtClean="0">
                          <a:ln>
                            <a:noFill/>
                          </a:ln>
                          <a:solidFill>
                            <a:schemeClr val="bg1"/>
                          </a:solidFill>
                          <a:effectLst/>
                          <a:latin typeface="+mn-ea"/>
                          <a:ea typeface="+mn-ea"/>
                        </a:rPr>
                        <a:t>看齊的使用經驗及安全強化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r>
                        <a:rPr kumimoji="0" lang="zh-TW" altLang="en-US" sz="1200" b="0" i="0" u="none" strike="noStrike" cap="none" normalizeH="0" baseline="0" smtClean="0">
                          <a:ln>
                            <a:noFill/>
                          </a:ln>
                          <a:solidFill>
                            <a:schemeClr val="bg1"/>
                          </a:solidFill>
                          <a:effectLst/>
                          <a:latin typeface="+mn-ea"/>
                          <a:ea typeface="+mn-ea"/>
                        </a:rPr>
                        <a:t>毋需在</a:t>
                      </a:r>
                      <a:r>
                        <a:rPr kumimoji="0" lang="en-US" altLang="zh-TW" sz="1200" b="0" i="0" u="none" strike="noStrike" cap="none" normalizeH="0" baseline="0" smtClean="0">
                          <a:ln>
                            <a:noFill/>
                          </a:ln>
                          <a:solidFill>
                            <a:schemeClr val="bg1"/>
                          </a:solidFill>
                          <a:effectLst/>
                          <a:latin typeface="+mn-ea"/>
                          <a:ea typeface="+mn-ea"/>
                        </a:rPr>
                        <a:t>E-mail</a:t>
                      </a:r>
                      <a:r>
                        <a:rPr kumimoji="0" lang="zh-TW" altLang="en-US" sz="1200" b="0" i="0" u="none" strike="noStrike" cap="none" normalizeH="0" baseline="0" smtClean="0">
                          <a:ln>
                            <a:noFill/>
                          </a:ln>
                          <a:solidFill>
                            <a:schemeClr val="bg1"/>
                          </a:solidFill>
                          <a:effectLst/>
                          <a:latin typeface="+mn-ea"/>
                          <a:ea typeface="+mn-ea"/>
                        </a:rPr>
                        <a:t>及終端設備上安裝中介軟體</a:t>
                      </a:r>
                    </a:p>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r>
                        <a:rPr kumimoji="0" lang="zh-TW" altLang="en-US" sz="1200" b="0" i="0" u="none" strike="noStrike" cap="none" normalizeH="0" baseline="0" smtClean="0">
                          <a:ln>
                            <a:noFill/>
                          </a:ln>
                          <a:solidFill>
                            <a:schemeClr val="bg1"/>
                          </a:solidFill>
                          <a:effectLst/>
                          <a:latin typeface="+mn-ea"/>
                          <a:ea typeface="+mn-ea"/>
                        </a:rPr>
                        <a:t>支援各大行動業者及</a:t>
                      </a:r>
                      <a:r>
                        <a:rPr kumimoji="0" lang="en-US" altLang="zh-TW" sz="1200" b="0" i="0" u="none" strike="noStrike" cap="none" normalizeH="0" baseline="0" smtClean="0">
                          <a:ln>
                            <a:noFill/>
                          </a:ln>
                          <a:solidFill>
                            <a:schemeClr val="bg1"/>
                          </a:solidFill>
                          <a:effectLst/>
                          <a:latin typeface="+mn-ea"/>
                          <a:ea typeface="+mn-ea"/>
                        </a:rPr>
                        <a:t>Wi-Fi</a:t>
                      </a:r>
                      <a:r>
                        <a:rPr kumimoji="0" lang="zh-TW" altLang="en-US" sz="1200" b="0" i="0" u="none" strike="noStrike" cap="none" normalizeH="0" baseline="0" smtClean="0">
                          <a:ln>
                            <a:noFill/>
                          </a:ln>
                          <a:solidFill>
                            <a:schemeClr val="bg1"/>
                          </a:solidFill>
                          <a:effectLst/>
                          <a:latin typeface="+mn-ea"/>
                          <a:ea typeface="+mn-ea"/>
                        </a:rPr>
                        <a:t>無線網路</a:t>
                      </a:r>
                    </a:p>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r>
                        <a:rPr kumimoji="0" lang="zh-TW" altLang="en-US" sz="1200" b="0" i="0" u="none" strike="noStrike" cap="none" normalizeH="0" baseline="0" smtClean="0">
                          <a:ln>
                            <a:noFill/>
                          </a:ln>
                          <a:solidFill>
                            <a:schemeClr val="bg1"/>
                          </a:solidFill>
                          <a:effectLst/>
                          <a:latin typeface="+mn-ea"/>
                          <a:ea typeface="+mn-ea"/>
                        </a:rPr>
                        <a:t>與</a:t>
                      </a:r>
                      <a:r>
                        <a:rPr kumimoji="0" lang="en-US" altLang="zh-TW" sz="1200" b="0" i="0" u="none" strike="noStrike" cap="none" normalizeH="0" baseline="0" smtClean="0">
                          <a:ln>
                            <a:noFill/>
                          </a:ln>
                          <a:solidFill>
                            <a:schemeClr val="bg1"/>
                          </a:solidFill>
                          <a:effectLst/>
                          <a:latin typeface="+mn-ea"/>
                          <a:ea typeface="+mn-ea"/>
                        </a:rPr>
                        <a:t>Outlook</a:t>
                      </a:r>
                      <a:r>
                        <a:rPr kumimoji="0" lang="zh-TW" altLang="en-US" sz="1200" b="0" i="0" u="none" strike="noStrike" cap="none" normalizeH="0" baseline="0" smtClean="0">
                          <a:ln>
                            <a:noFill/>
                          </a:ln>
                          <a:solidFill>
                            <a:schemeClr val="bg1"/>
                          </a:solidFill>
                          <a:effectLst/>
                          <a:latin typeface="+mn-ea"/>
                          <a:ea typeface="+mn-ea"/>
                        </a:rPr>
                        <a:t>看齊的使用經驗</a:t>
                      </a:r>
                      <a:endParaRPr kumimoji="0" lang="en-US" altLang="zh-TW" sz="1200" b="0" i="0" u="none" strike="noStrike" cap="none" normalizeH="0" baseline="0" smtClean="0">
                        <a:ln>
                          <a:noFill/>
                        </a:ln>
                        <a:solidFill>
                          <a:schemeClr val="bg1"/>
                        </a:solidFill>
                        <a:effectLst/>
                        <a:latin typeface="+mn-ea"/>
                        <a:ea typeface="+mn-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r>
                        <a:rPr kumimoji="0" lang="zh-TW" altLang="en-US" sz="1200" b="0" i="0" u="none" strike="noStrike" cap="none" normalizeH="0" baseline="0" dirty="0" smtClean="0">
                          <a:ln>
                            <a:noFill/>
                          </a:ln>
                          <a:solidFill>
                            <a:schemeClr val="bg1"/>
                          </a:solidFill>
                          <a:effectLst/>
                          <a:latin typeface="+mn-ea"/>
                          <a:ea typeface="+mn-ea"/>
                        </a:rPr>
                        <a:t>多配備小鍵盤</a:t>
                      </a:r>
                      <a:r>
                        <a:rPr kumimoji="0" lang="en-US" altLang="zh-TW" sz="1200" b="0" i="0" u="none" strike="noStrike" cap="none" normalizeH="0" baseline="0" dirty="0" smtClean="0">
                          <a:ln>
                            <a:noFill/>
                          </a:ln>
                          <a:solidFill>
                            <a:schemeClr val="bg1"/>
                          </a:solidFill>
                          <a:effectLst/>
                          <a:latin typeface="+mn-ea"/>
                          <a:ea typeface="+mn-ea"/>
                        </a:rPr>
                        <a:t>, </a:t>
                      </a:r>
                      <a:r>
                        <a:rPr kumimoji="0" lang="zh-TW" altLang="en-US" sz="1200" b="0" i="0" u="none" strike="noStrike" cap="none" normalizeH="0" baseline="0" dirty="0" smtClean="0">
                          <a:ln>
                            <a:noFill/>
                          </a:ln>
                          <a:solidFill>
                            <a:schemeClr val="bg1"/>
                          </a:solidFill>
                          <a:effectLst/>
                          <a:latin typeface="+mn-ea"/>
                          <a:ea typeface="+mn-ea"/>
                        </a:rPr>
                        <a:t>對於西方語系使用者而言</a:t>
                      </a:r>
                      <a:r>
                        <a:rPr kumimoji="0" lang="en-US" altLang="zh-TW" sz="1200" b="0" i="0" u="none" strike="noStrike" cap="none" normalizeH="0" baseline="0" dirty="0" smtClean="0">
                          <a:ln>
                            <a:noFill/>
                          </a:ln>
                          <a:solidFill>
                            <a:schemeClr val="bg1"/>
                          </a:solidFill>
                          <a:effectLst/>
                          <a:latin typeface="+mn-ea"/>
                          <a:ea typeface="+mn-ea"/>
                        </a:rPr>
                        <a:t>, e-mail</a:t>
                      </a:r>
                      <a:r>
                        <a:rPr kumimoji="0" lang="zh-TW" altLang="en-US" sz="1200" b="0" i="0" u="none" strike="noStrike" cap="none" normalizeH="0" baseline="0" dirty="0" smtClean="0">
                          <a:ln>
                            <a:noFill/>
                          </a:ln>
                          <a:solidFill>
                            <a:schemeClr val="bg1"/>
                          </a:solidFill>
                          <a:effectLst/>
                          <a:latin typeface="+mn-ea"/>
                          <a:ea typeface="+mn-ea"/>
                        </a:rPr>
                        <a:t>處理功能佳</a:t>
                      </a:r>
                    </a:p>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r>
                        <a:rPr kumimoji="0" lang="zh-TW" altLang="en-US" sz="1200" b="0" i="0" u="none" strike="noStrike" cap="none" normalizeH="0" baseline="0" dirty="0" smtClean="0">
                          <a:ln>
                            <a:noFill/>
                          </a:ln>
                          <a:solidFill>
                            <a:schemeClr val="bg1"/>
                          </a:solidFill>
                          <a:effectLst/>
                          <a:latin typeface="+mn-ea"/>
                          <a:ea typeface="+mn-ea"/>
                        </a:rPr>
                        <a:t>支援各大電信業者</a:t>
                      </a:r>
                    </a:p>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r>
                        <a:rPr kumimoji="0" lang="zh-TW" altLang="en-US" sz="1200" b="0" i="0" u="none" strike="noStrike" cap="none" normalizeH="0" baseline="0" dirty="0" smtClean="0">
                          <a:ln>
                            <a:noFill/>
                          </a:ln>
                          <a:solidFill>
                            <a:schemeClr val="bg1"/>
                          </a:solidFill>
                          <a:effectLst/>
                          <a:latin typeface="+mn-ea"/>
                          <a:ea typeface="+mn-ea"/>
                        </a:rPr>
                        <a:t>支援各主流</a:t>
                      </a:r>
                      <a:r>
                        <a:rPr kumimoji="0" lang="en-US" altLang="zh-TW" sz="1200" b="0" i="0" u="none" strike="noStrike" cap="none" normalizeH="0" baseline="0" dirty="0" smtClean="0">
                          <a:ln>
                            <a:noFill/>
                          </a:ln>
                          <a:solidFill>
                            <a:schemeClr val="bg1"/>
                          </a:solidFill>
                          <a:effectLst/>
                          <a:latin typeface="+mn-ea"/>
                          <a:ea typeface="+mn-ea"/>
                        </a:rPr>
                        <a:t>e-mail server, </a:t>
                      </a:r>
                      <a:r>
                        <a:rPr kumimoji="0" lang="zh-TW" altLang="en-US" sz="1200" b="0" i="0" u="none" strike="noStrike" cap="none" normalizeH="0" baseline="0" dirty="0" smtClean="0">
                          <a:ln>
                            <a:noFill/>
                          </a:ln>
                          <a:solidFill>
                            <a:schemeClr val="bg1"/>
                          </a:solidFill>
                          <a:effectLst/>
                          <a:latin typeface="+mn-ea"/>
                          <a:ea typeface="+mn-ea"/>
                        </a:rPr>
                        <a:t>但相對影響</a:t>
                      </a:r>
                      <a:r>
                        <a:rPr kumimoji="0" lang="en-US" altLang="zh-TW" sz="1200" b="0" i="0" u="none" strike="noStrike" cap="none" normalizeH="0" baseline="0" dirty="0" smtClean="0">
                          <a:ln>
                            <a:noFill/>
                          </a:ln>
                          <a:solidFill>
                            <a:schemeClr val="bg1"/>
                          </a:solidFill>
                          <a:effectLst/>
                          <a:latin typeface="+mn-ea"/>
                          <a:ea typeface="+mn-ea"/>
                        </a:rPr>
                        <a:t>performance</a:t>
                      </a:r>
                      <a:endParaRPr kumimoji="0" lang="zh-TW" altLang="en-US" sz="1200" b="0" i="0" u="none" strike="noStrike" cap="none" normalizeH="0" baseline="0" dirty="0" smtClean="0">
                        <a:ln>
                          <a:noFill/>
                        </a:ln>
                        <a:solidFill>
                          <a:schemeClr val="bg1"/>
                        </a:solidFill>
                        <a:effectLst/>
                        <a:latin typeface="+mn-ea"/>
                        <a:ea typeface="+mn-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r>
                        <a:rPr kumimoji="0" lang="zh-TW" altLang="en-US" sz="1200" b="0" i="0" u="none" strike="noStrike" cap="none" normalizeH="0" baseline="0" smtClean="0">
                          <a:ln>
                            <a:noFill/>
                          </a:ln>
                          <a:solidFill>
                            <a:schemeClr val="bg1"/>
                          </a:solidFill>
                          <a:effectLst/>
                          <a:latin typeface="+mn-ea"/>
                          <a:ea typeface="+mn-ea"/>
                        </a:rPr>
                        <a:t>支援各主流</a:t>
                      </a:r>
                      <a:r>
                        <a:rPr kumimoji="0" lang="en-US" altLang="zh-TW" sz="1200" b="0" i="0" u="none" strike="noStrike" cap="none" normalizeH="0" baseline="0" smtClean="0">
                          <a:ln>
                            <a:noFill/>
                          </a:ln>
                          <a:solidFill>
                            <a:schemeClr val="bg1"/>
                          </a:solidFill>
                          <a:effectLst/>
                          <a:latin typeface="+mn-ea"/>
                          <a:ea typeface="+mn-ea"/>
                        </a:rPr>
                        <a:t>e-mail server</a:t>
                      </a:r>
                    </a:p>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r>
                        <a:rPr kumimoji="0" lang="zh-TW" altLang="en-US" sz="1200" b="0" i="0" u="none" strike="noStrike" cap="none" normalizeH="0" baseline="0" smtClean="0">
                          <a:ln>
                            <a:noFill/>
                          </a:ln>
                          <a:solidFill>
                            <a:schemeClr val="bg1"/>
                          </a:solidFill>
                          <a:effectLst/>
                          <a:latin typeface="+mn-ea"/>
                          <a:ea typeface="+mn-ea"/>
                        </a:rPr>
                        <a:t>個人</a:t>
                      </a:r>
                      <a:r>
                        <a:rPr kumimoji="0" lang="en-US" altLang="zh-TW" sz="1200" b="0" i="0" u="none" strike="noStrike" cap="none" normalizeH="0" baseline="0" smtClean="0">
                          <a:ln>
                            <a:noFill/>
                          </a:ln>
                          <a:solidFill>
                            <a:schemeClr val="bg1"/>
                          </a:solidFill>
                          <a:effectLst/>
                          <a:latin typeface="+mn-ea"/>
                          <a:ea typeface="+mn-ea"/>
                        </a:rPr>
                        <a:t>PC</a:t>
                      </a:r>
                      <a:r>
                        <a:rPr kumimoji="0" lang="zh-TW" altLang="en-US" sz="1200" b="0" i="0" u="none" strike="noStrike" cap="none" normalizeH="0" baseline="0" smtClean="0">
                          <a:ln>
                            <a:noFill/>
                          </a:ln>
                          <a:solidFill>
                            <a:schemeClr val="bg1"/>
                          </a:solidFill>
                          <a:effectLst/>
                          <a:latin typeface="+mn-ea"/>
                          <a:ea typeface="+mn-ea"/>
                        </a:rPr>
                        <a:t>需開機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r>
                        <a:rPr kumimoji="0" lang="zh-TW" altLang="en-US" sz="1200" b="0" i="0" u="none" strike="noStrike" cap="none" normalizeH="0" baseline="0" dirty="0" smtClean="0">
                          <a:ln>
                            <a:noFill/>
                          </a:ln>
                          <a:solidFill>
                            <a:schemeClr val="bg1"/>
                          </a:solidFill>
                          <a:effectLst/>
                          <a:latin typeface="+mn-ea"/>
                          <a:ea typeface="+mn-ea"/>
                        </a:rPr>
                        <a:t>支援各主流</a:t>
                      </a:r>
                      <a:r>
                        <a:rPr kumimoji="0" lang="en-US" altLang="zh-TW" sz="1200" b="0" i="0" u="none" strike="noStrike" cap="none" normalizeH="0" baseline="0" dirty="0" smtClean="0">
                          <a:ln>
                            <a:noFill/>
                          </a:ln>
                          <a:solidFill>
                            <a:schemeClr val="bg1"/>
                          </a:solidFill>
                          <a:effectLst/>
                          <a:latin typeface="+mn-ea"/>
                          <a:ea typeface="+mn-ea"/>
                        </a:rPr>
                        <a:t>e-mail server</a:t>
                      </a:r>
                    </a:p>
                    <a:p>
                      <a:pPr marL="0" marR="0" lvl="0" indent="0" algn="l" defTabSz="914400" rtl="0" eaLnBrk="1" fontAlgn="base" latinLnBrk="0" hangingPunct="1">
                        <a:lnSpc>
                          <a:spcPct val="90000"/>
                        </a:lnSpc>
                        <a:spcBef>
                          <a:spcPct val="30000"/>
                        </a:spcBef>
                        <a:spcAft>
                          <a:spcPct val="0"/>
                        </a:spcAft>
                        <a:buClr>
                          <a:srgbClr val="F4BE96"/>
                        </a:buClr>
                        <a:buSzPct val="80000"/>
                        <a:buFont typeface="Segoe"/>
                        <a:buBlip>
                          <a:blip r:embed="rId3"/>
                        </a:buBlip>
                        <a:tabLst/>
                      </a:pPr>
                      <a:r>
                        <a:rPr kumimoji="0" lang="en-US" altLang="zh-TW" sz="1200" b="0" i="0" u="none" strike="noStrike" cap="none" normalizeH="0" baseline="0" dirty="0" smtClean="0">
                          <a:ln>
                            <a:noFill/>
                          </a:ln>
                          <a:solidFill>
                            <a:schemeClr val="bg1"/>
                          </a:solidFill>
                          <a:effectLst/>
                          <a:latin typeface="+mn-ea"/>
                          <a:ea typeface="+mn-ea"/>
                        </a:rPr>
                        <a:t>Carrier Server </a:t>
                      </a:r>
                      <a:r>
                        <a:rPr kumimoji="0" lang="zh-TW" altLang="en-US" sz="1200" b="0" i="0" u="none" strike="noStrike" cap="none" normalizeH="0" baseline="0" dirty="0" smtClean="0">
                          <a:ln>
                            <a:noFill/>
                          </a:ln>
                          <a:solidFill>
                            <a:schemeClr val="bg1"/>
                          </a:solidFill>
                          <a:effectLst/>
                          <a:latin typeface="+mn-ea"/>
                          <a:ea typeface="+mn-ea"/>
                        </a:rPr>
                        <a:t>會有郵件複本</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tr>
            </a:tbl>
          </a:graphicData>
        </a:graphic>
      </p:graphicFrame>
    </p:spTree>
    <p:extLst>
      <p:ext uri="{BB962C8B-B14F-4D97-AF65-F5344CB8AC3E}">
        <p14:creationId xmlns:p14="http://schemas.microsoft.com/office/powerpoint/2010/main" val="246482194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idx="4294967295"/>
          </p:nvPr>
        </p:nvSpPr>
        <p:spPr>
          <a:xfrm>
            <a:off x="200025" y="364555"/>
            <a:ext cx="8229600" cy="664797"/>
          </a:xfrm>
        </p:spPr>
        <p:txBody>
          <a:bodyPr/>
          <a:lstStyle/>
          <a:p>
            <a:pPr hangingPunct="1"/>
            <a:r>
              <a:rPr lang="en-US" altLang="zh-TW" dirty="0" smtClean="0">
                <a:cs typeface="Arial" pitchFamily="34" charset="0"/>
              </a:rPr>
              <a:t>E-mail Access</a:t>
            </a:r>
          </a:p>
        </p:txBody>
      </p:sp>
      <p:sp>
        <p:nvSpPr>
          <p:cNvPr id="33796" name="Rectangle 8"/>
          <p:cNvSpPr>
            <a:spLocks noGrp="1" noChangeArrowheads="1"/>
          </p:cNvSpPr>
          <p:nvPr>
            <p:ph type="body" idx="4294967295"/>
          </p:nvPr>
        </p:nvSpPr>
        <p:spPr>
          <a:xfrm>
            <a:off x="142875" y="1566863"/>
            <a:ext cx="5072063" cy="3527119"/>
          </a:xfrm>
        </p:spPr>
        <p:txBody>
          <a:bodyPr>
            <a:spAutoFit/>
          </a:bodyPr>
          <a:lstStyle/>
          <a:p>
            <a:pPr hangingPunct="1"/>
            <a:r>
              <a:rPr lang="en-US" altLang="zh-TW" sz="2800" dirty="0" smtClean="0">
                <a:cs typeface="Arial" pitchFamily="34" charset="0"/>
              </a:rPr>
              <a:t>Access e-mail at any time</a:t>
            </a:r>
          </a:p>
          <a:p>
            <a:pPr hangingPunct="1"/>
            <a:r>
              <a:rPr lang="en-US" altLang="zh-TW" sz="2800" dirty="0" smtClean="0">
                <a:cs typeface="Arial" pitchFamily="34" charset="0"/>
              </a:rPr>
              <a:t>View attachments</a:t>
            </a:r>
          </a:p>
          <a:p>
            <a:pPr hangingPunct="1"/>
            <a:r>
              <a:rPr lang="en-US" altLang="zh-TW" sz="2800" dirty="0" smtClean="0">
                <a:cs typeface="Arial" pitchFamily="34" charset="0"/>
              </a:rPr>
              <a:t>Use hotlink URLs, phone numbers </a:t>
            </a:r>
          </a:p>
          <a:p>
            <a:pPr hangingPunct="1"/>
            <a:r>
              <a:rPr lang="en-US" altLang="zh-TW" sz="2800" dirty="0" smtClean="0">
                <a:cs typeface="Arial" pitchFamily="34" charset="0"/>
              </a:rPr>
              <a:t>Listen to internal messages with voicemail .wav</a:t>
            </a:r>
          </a:p>
          <a:p>
            <a:pPr hangingPunct="1"/>
            <a:endParaRPr lang="en-US" altLang="zh-TW" dirty="0" smtClean="0">
              <a:cs typeface="Arial" pitchFamily="34" charset="0"/>
            </a:endParaRPr>
          </a:p>
        </p:txBody>
      </p:sp>
      <p:pic>
        <p:nvPicPr>
          <p:cNvPr id="33797" name="Picture 10"/>
          <p:cNvPicPr>
            <a:picLocks noChangeAspect="1" noChangeArrowheads="1"/>
          </p:cNvPicPr>
          <p:nvPr/>
        </p:nvPicPr>
        <p:blipFill>
          <a:blip r:embed="rId3" cstate="print"/>
          <a:srcRect/>
          <a:stretch>
            <a:fillRect/>
          </a:stretch>
        </p:blipFill>
        <p:spPr bwMode="auto">
          <a:xfrm>
            <a:off x="7391400" y="3276600"/>
            <a:ext cx="1200150" cy="2284413"/>
          </a:xfrm>
          <a:prstGeom prst="rect">
            <a:avLst/>
          </a:prstGeom>
          <a:noFill/>
          <a:ln w="9525">
            <a:noFill/>
            <a:miter lim="800000"/>
            <a:headEnd/>
            <a:tailEnd/>
          </a:ln>
        </p:spPr>
      </p:pic>
      <p:pic>
        <p:nvPicPr>
          <p:cNvPr id="33798" name="Picture 7"/>
          <p:cNvPicPr>
            <a:picLocks noChangeAspect="1" noChangeArrowheads="1"/>
          </p:cNvPicPr>
          <p:nvPr/>
        </p:nvPicPr>
        <p:blipFill>
          <a:blip r:embed="rId4" cstate="print"/>
          <a:srcRect/>
          <a:stretch>
            <a:fillRect/>
          </a:stretch>
        </p:blipFill>
        <p:spPr bwMode="auto">
          <a:xfrm>
            <a:off x="5334000" y="1524000"/>
            <a:ext cx="2286000" cy="3048000"/>
          </a:xfrm>
          <a:prstGeom prst="rect">
            <a:avLst/>
          </a:prstGeom>
          <a:noFill/>
          <a:ln w="9525" algn="ctr">
            <a:noFill/>
            <a:miter lim="800000"/>
            <a:headEnd/>
            <a:tailEnd/>
          </a:ln>
        </p:spPr>
      </p:pic>
    </p:spTree>
    <p:extLst>
      <p:ext uri="{BB962C8B-B14F-4D97-AF65-F5344CB8AC3E}">
        <p14:creationId xmlns:p14="http://schemas.microsoft.com/office/powerpoint/2010/main" val="112607303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idx="4294967295"/>
          </p:nvPr>
        </p:nvSpPr>
        <p:spPr>
          <a:xfrm>
            <a:off x="346103" y="285728"/>
            <a:ext cx="8226425" cy="664797"/>
          </a:xfrm>
        </p:spPr>
        <p:txBody>
          <a:bodyPr/>
          <a:lstStyle/>
          <a:p>
            <a:pPr hangingPunct="1"/>
            <a:r>
              <a:rPr lang="en-US" altLang="zh-TW" dirty="0" smtClean="0">
                <a:cs typeface="Arial" pitchFamily="34" charset="0"/>
              </a:rPr>
              <a:t>Calendar Access</a:t>
            </a:r>
          </a:p>
        </p:txBody>
      </p:sp>
      <p:sp>
        <p:nvSpPr>
          <p:cNvPr id="34820" name="Rectangle 3"/>
          <p:cNvSpPr>
            <a:spLocks noGrp="1" noChangeArrowheads="1"/>
          </p:cNvSpPr>
          <p:nvPr>
            <p:ph type="body" idx="4294967295"/>
          </p:nvPr>
        </p:nvSpPr>
        <p:spPr>
          <a:xfrm>
            <a:off x="215901" y="1571612"/>
            <a:ext cx="4570413" cy="4572032"/>
          </a:xfrm>
        </p:spPr>
        <p:txBody>
          <a:bodyPr/>
          <a:lstStyle/>
          <a:p>
            <a:pPr hangingPunct="1"/>
            <a:r>
              <a:rPr lang="en-US" altLang="zh-TW" sz="2800" dirty="0" smtClean="0">
                <a:cs typeface="Arial" pitchFamily="34" charset="0"/>
              </a:rPr>
              <a:t>Receive meeting reminders</a:t>
            </a:r>
          </a:p>
          <a:p>
            <a:pPr hangingPunct="1"/>
            <a:r>
              <a:rPr lang="en-US" altLang="zh-TW" sz="2800" dirty="0" smtClean="0">
                <a:cs typeface="Arial" pitchFamily="34" charset="0"/>
              </a:rPr>
              <a:t>Check meeting locations</a:t>
            </a:r>
          </a:p>
          <a:p>
            <a:pPr hangingPunct="1"/>
            <a:r>
              <a:rPr lang="en-US" altLang="zh-TW" sz="2800" dirty="0" smtClean="0">
                <a:cs typeface="Arial" pitchFamily="34" charset="0"/>
              </a:rPr>
              <a:t>Change appointments</a:t>
            </a:r>
          </a:p>
          <a:p>
            <a:pPr hangingPunct="1"/>
            <a:r>
              <a:rPr lang="en-US" altLang="zh-TW" sz="2800" dirty="0" smtClean="0">
                <a:cs typeface="Arial" pitchFamily="34" charset="0"/>
              </a:rPr>
              <a:t>Accept or decline meetings</a:t>
            </a:r>
          </a:p>
          <a:p>
            <a:pPr hangingPunct="1"/>
            <a:r>
              <a:rPr lang="en-US" altLang="zh-TW" sz="2800" dirty="0" smtClean="0">
                <a:cs typeface="Arial" pitchFamily="34" charset="0"/>
              </a:rPr>
              <a:t>View attendee lists</a:t>
            </a:r>
          </a:p>
          <a:p>
            <a:pPr hangingPunct="1"/>
            <a:r>
              <a:rPr lang="en-US" altLang="zh-TW" sz="2800" dirty="0" smtClean="0">
                <a:cs typeface="Arial" pitchFamily="34" charset="0"/>
              </a:rPr>
              <a:t>Call a conference bridge</a:t>
            </a:r>
          </a:p>
        </p:txBody>
      </p:sp>
      <p:pic>
        <p:nvPicPr>
          <p:cNvPr id="34821" name="Picture 25"/>
          <p:cNvPicPr>
            <a:picLocks noChangeAspect="1" noChangeArrowheads="1"/>
          </p:cNvPicPr>
          <p:nvPr/>
        </p:nvPicPr>
        <p:blipFill>
          <a:blip r:embed="rId3" cstate="print"/>
          <a:srcRect/>
          <a:stretch>
            <a:fillRect/>
          </a:stretch>
        </p:blipFill>
        <p:spPr bwMode="auto">
          <a:xfrm>
            <a:off x="6781800" y="3429000"/>
            <a:ext cx="1255713" cy="2262188"/>
          </a:xfrm>
          <a:prstGeom prst="rect">
            <a:avLst/>
          </a:prstGeom>
          <a:noFill/>
          <a:ln w="9525">
            <a:noFill/>
            <a:miter lim="800000"/>
            <a:headEnd/>
            <a:tailEnd/>
          </a:ln>
        </p:spPr>
      </p:pic>
      <p:pic>
        <p:nvPicPr>
          <p:cNvPr id="34822" name="Picture 24"/>
          <p:cNvPicPr>
            <a:picLocks noChangeAspect="1" noChangeArrowheads="1"/>
          </p:cNvPicPr>
          <p:nvPr/>
        </p:nvPicPr>
        <p:blipFill>
          <a:blip r:embed="rId4" cstate="print"/>
          <a:srcRect/>
          <a:stretch>
            <a:fillRect/>
          </a:stretch>
        </p:blipFill>
        <p:spPr bwMode="auto">
          <a:xfrm>
            <a:off x="5486400" y="1600200"/>
            <a:ext cx="2019300" cy="2028825"/>
          </a:xfrm>
          <a:prstGeom prst="rect">
            <a:avLst/>
          </a:prstGeom>
          <a:noFill/>
          <a:ln w="9525" algn="ctr">
            <a:noFill/>
            <a:miter lim="800000"/>
            <a:headEnd/>
            <a:tailEnd/>
          </a:ln>
        </p:spPr>
      </p:pic>
    </p:spTree>
    <p:extLst>
      <p:ext uri="{BB962C8B-B14F-4D97-AF65-F5344CB8AC3E}">
        <p14:creationId xmlns:p14="http://schemas.microsoft.com/office/powerpoint/2010/main" val="184626481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4"/>
          <p:cNvSpPr>
            <a:spLocks noGrp="1" noChangeArrowheads="1"/>
          </p:cNvSpPr>
          <p:nvPr>
            <p:ph type="title" idx="4294967295"/>
          </p:nvPr>
        </p:nvSpPr>
        <p:spPr>
          <a:xfrm>
            <a:off x="414366" y="491390"/>
            <a:ext cx="8229600" cy="498598"/>
          </a:xfrm>
          <a:ln>
            <a:noFill/>
          </a:ln>
        </p:spPr>
        <p:txBody>
          <a:bodyPr/>
          <a:lstStyle/>
          <a:p>
            <a:pPr hangingPunct="1"/>
            <a:r>
              <a:rPr lang="en-US" altLang="zh-TW" sz="3600" dirty="0" smtClean="0">
                <a:cs typeface="Arial" pitchFamily="34" charset="0"/>
              </a:rPr>
              <a:t>Global Address List and Contacts Access</a:t>
            </a:r>
          </a:p>
        </p:txBody>
      </p:sp>
      <p:pic>
        <p:nvPicPr>
          <p:cNvPr id="35844" name="Picture 12"/>
          <p:cNvPicPr>
            <a:picLocks noChangeAspect="1" noChangeArrowheads="1"/>
          </p:cNvPicPr>
          <p:nvPr/>
        </p:nvPicPr>
        <p:blipFill>
          <a:blip r:embed="rId3" cstate="print"/>
          <a:srcRect/>
          <a:stretch>
            <a:fillRect/>
          </a:stretch>
        </p:blipFill>
        <p:spPr bwMode="auto">
          <a:xfrm>
            <a:off x="6553200" y="2133600"/>
            <a:ext cx="2092325" cy="3670300"/>
          </a:xfrm>
          <a:prstGeom prst="rect">
            <a:avLst/>
          </a:prstGeom>
          <a:noFill/>
          <a:ln w="9525">
            <a:noFill/>
            <a:miter lim="800000"/>
            <a:headEnd/>
            <a:tailEnd/>
          </a:ln>
        </p:spPr>
      </p:pic>
      <p:pic>
        <p:nvPicPr>
          <p:cNvPr id="35845" name="Picture 14"/>
          <p:cNvPicPr>
            <a:picLocks noChangeAspect="1" noChangeArrowheads="1"/>
          </p:cNvPicPr>
          <p:nvPr/>
        </p:nvPicPr>
        <p:blipFill>
          <a:blip r:embed="rId4" cstate="print"/>
          <a:srcRect/>
          <a:stretch>
            <a:fillRect/>
          </a:stretch>
        </p:blipFill>
        <p:spPr bwMode="auto">
          <a:xfrm>
            <a:off x="4953000" y="1524000"/>
            <a:ext cx="2286000" cy="3048000"/>
          </a:xfrm>
          <a:prstGeom prst="rect">
            <a:avLst/>
          </a:prstGeom>
          <a:noFill/>
          <a:ln w="9525" algn="ctr">
            <a:noFill/>
            <a:miter lim="800000"/>
            <a:headEnd/>
            <a:tailEnd/>
          </a:ln>
        </p:spPr>
      </p:pic>
      <p:sp>
        <p:nvSpPr>
          <p:cNvPr id="35846" name="Rectangle 3"/>
          <p:cNvSpPr>
            <a:spLocks noChangeArrowheads="1"/>
          </p:cNvSpPr>
          <p:nvPr/>
        </p:nvSpPr>
        <p:spPr bwMode="auto">
          <a:xfrm>
            <a:off x="214282" y="1500174"/>
            <a:ext cx="4189412" cy="4357718"/>
          </a:xfrm>
          <a:prstGeom prst="rect">
            <a:avLst/>
          </a:prstGeom>
          <a:noFill/>
          <a:ln w="9525">
            <a:noFill/>
            <a:miter lim="800000"/>
            <a:headEnd/>
            <a:tailEnd/>
          </a:ln>
        </p:spPr>
        <p:txBody>
          <a:bodyPr/>
          <a:lstStyle/>
          <a:p>
            <a:pPr marL="342900" indent="-342900">
              <a:spcBef>
                <a:spcPct val="20000"/>
              </a:spcBef>
              <a:buClr>
                <a:srgbClr val="FF6600"/>
              </a:buClr>
              <a:buSzPct val="80000"/>
              <a:buFont typeface="Wingdings" pitchFamily="2" charset="2"/>
              <a:buChar char="l"/>
            </a:pPr>
            <a:r>
              <a:rPr lang="en-US" altLang="zh-TW" sz="2400" dirty="0">
                <a:latin typeface="+mn-lt"/>
              </a:rPr>
              <a:t>Add new contact from e-mail</a:t>
            </a:r>
          </a:p>
          <a:p>
            <a:pPr marL="342900" indent="-342900">
              <a:spcBef>
                <a:spcPct val="20000"/>
              </a:spcBef>
              <a:buClr>
                <a:srgbClr val="FF6600"/>
              </a:buClr>
              <a:buSzPct val="80000"/>
              <a:buFont typeface="Wingdings" pitchFamily="2" charset="2"/>
              <a:buChar char="l"/>
            </a:pPr>
            <a:r>
              <a:rPr lang="en-US" altLang="zh-TW" sz="2400" dirty="0">
                <a:latin typeface="+mn-lt"/>
              </a:rPr>
              <a:t>Call contact from contact list</a:t>
            </a:r>
          </a:p>
          <a:p>
            <a:pPr marL="342900" indent="-342900">
              <a:spcBef>
                <a:spcPct val="20000"/>
              </a:spcBef>
              <a:buClr>
                <a:srgbClr val="FF6600"/>
              </a:buClr>
              <a:buSzPct val="80000"/>
              <a:buFont typeface="Wingdings" pitchFamily="2" charset="2"/>
              <a:buChar char="l"/>
            </a:pPr>
            <a:r>
              <a:rPr lang="en-US" altLang="zh-TW" sz="2400" dirty="0">
                <a:latin typeface="+mn-lt"/>
              </a:rPr>
              <a:t>Share contacts between devices</a:t>
            </a:r>
          </a:p>
          <a:p>
            <a:pPr marL="342900" indent="-342900">
              <a:spcBef>
                <a:spcPct val="20000"/>
              </a:spcBef>
              <a:buClr>
                <a:srgbClr val="FF6600"/>
              </a:buClr>
              <a:buSzPct val="80000"/>
              <a:buFont typeface="Wingdings" pitchFamily="2" charset="2"/>
              <a:buChar char="l"/>
            </a:pPr>
            <a:r>
              <a:rPr lang="en-US" altLang="zh-TW" sz="2400" dirty="0">
                <a:latin typeface="+mn-lt"/>
              </a:rPr>
              <a:t>Global address list (GAL) lookup</a:t>
            </a:r>
          </a:p>
        </p:txBody>
      </p:sp>
    </p:spTree>
    <p:extLst>
      <p:ext uri="{BB962C8B-B14F-4D97-AF65-F5344CB8AC3E}">
        <p14:creationId xmlns:p14="http://schemas.microsoft.com/office/powerpoint/2010/main" val="125717020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idx="4294967295"/>
          </p:nvPr>
        </p:nvSpPr>
        <p:spPr>
          <a:xfrm>
            <a:off x="2127106" y="386772"/>
            <a:ext cx="4724400" cy="664797"/>
          </a:xfrm>
        </p:spPr>
        <p:txBody>
          <a:bodyPr/>
          <a:lstStyle/>
          <a:p>
            <a:r>
              <a:rPr lang="en-US" altLang="zh-TW" dirty="0" smtClean="0">
                <a:latin typeface="微軟正黑體" pitchFamily="34" charset="-120"/>
                <a:ea typeface="微軟正黑體" pitchFamily="34" charset="-120"/>
              </a:rPr>
              <a:t>Remote Wipe</a:t>
            </a:r>
            <a:endParaRPr lang="zh-TW" altLang="en-US" dirty="0" smtClean="0">
              <a:latin typeface="微軟正黑體" pitchFamily="34" charset="-120"/>
              <a:ea typeface="微軟正黑體" pitchFamily="34" charset="-120"/>
            </a:endParaRPr>
          </a:p>
        </p:txBody>
      </p:sp>
      <p:pic>
        <p:nvPicPr>
          <p:cNvPr id="36869" name="Picture 9"/>
          <p:cNvPicPr>
            <a:picLocks noChangeAspect="1" noChangeArrowheads="1"/>
          </p:cNvPicPr>
          <p:nvPr/>
        </p:nvPicPr>
        <p:blipFill>
          <a:blip r:embed="rId2" cstate="print"/>
          <a:srcRect/>
          <a:stretch>
            <a:fillRect/>
          </a:stretch>
        </p:blipFill>
        <p:spPr bwMode="auto">
          <a:xfrm>
            <a:off x="1109667" y="1278021"/>
            <a:ext cx="6962795" cy="5222813"/>
          </a:xfrm>
          <a:prstGeom prst="rect">
            <a:avLst/>
          </a:prstGeom>
          <a:noFill/>
          <a:ln w="9525">
            <a:noFill/>
            <a:miter lim="800000"/>
            <a:headEnd/>
            <a:tailEnd/>
          </a:ln>
        </p:spPr>
      </p:pic>
      <p:grpSp>
        <p:nvGrpSpPr>
          <p:cNvPr id="36868" name="Group 13"/>
          <p:cNvGrpSpPr>
            <a:grpSpLocks/>
          </p:cNvGrpSpPr>
          <p:nvPr/>
        </p:nvGrpSpPr>
        <p:grpSpPr bwMode="auto">
          <a:xfrm>
            <a:off x="7500958" y="5072074"/>
            <a:ext cx="1123950" cy="971550"/>
            <a:chOff x="3872" y="1493"/>
            <a:chExt cx="836" cy="724"/>
          </a:xfrm>
        </p:grpSpPr>
        <p:pic>
          <p:nvPicPr>
            <p:cNvPr id="13" name="Rectangle 1030169"/>
            <p:cNvPicPr>
              <a:picLocks noChangeAspect="1" noChangeArrowheads="1"/>
            </p:cNvPicPr>
            <p:nvPr/>
          </p:nvPicPr>
          <p:blipFill>
            <a:blip r:embed="rId3" cstate="print"/>
            <a:srcRect/>
            <a:stretch>
              <a:fillRect/>
            </a:stretch>
          </p:blipFill>
          <p:spPr bwMode="auto">
            <a:xfrm rot="292140">
              <a:off x="4402" y="1493"/>
              <a:ext cx="306" cy="724"/>
            </a:xfrm>
            <a:prstGeom prst="rect">
              <a:avLst/>
            </a:prstGeom>
            <a:noFill/>
            <a:ln w="9525" cap="flat" cmpd="sng" algn="ctr">
              <a:noFill/>
              <a:prstDash val="solid"/>
              <a:miter lim="800000"/>
              <a:headEnd type="none" w="med" len="med"/>
              <a:tailEnd type="none" w="med" len="med"/>
            </a:ln>
            <a:effectLst>
              <a:outerShdw dist="35921" dir="2700000" algn="ctr" rotWithShape="0">
                <a:schemeClr val="bg2">
                  <a:alpha val="50000"/>
                </a:schemeClr>
              </a:outerShdw>
            </a:effectLst>
          </p:spPr>
        </p:pic>
        <p:pic>
          <p:nvPicPr>
            <p:cNvPr id="14" name="Rectangle 1030170"/>
            <p:cNvPicPr>
              <a:picLocks noChangeAspect="1" noChangeArrowheads="1"/>
            </p:cNvPicPr>
            <p:nvPr/>
          </p:nvPicPr>
          <p:blipFill>
            <a:blip r:embed="rId4" cstate="print"/>
            <a:srcRect/>
            <a:stretch>
              <a:fillRect/>
            </a:stretch>
          </p:blipFill>
          <p:spPr bwMode="auto">
            <a:xfrm>
              <a:off x="3872" y="1689"/>
              <a:ext cx="403" cy="502"/>
            </a:xfrm>
            <a:prstGeom prst="rect">
              <a:avLst/>
            </a:prstGeom>
            <a:noFill/>
            <a:ln w="9525" cap="flat" cmpd="sng" algn="ctr">
              <a:noFill/>
              <a:prstDash val="solid"/>
              <a:miter lim="800000"/>
              <a:headEnd type="none" w="med" len="med"/>
              <a:tailEnd type="none" w="med" len="med"/>
            </a:ln>
            <a:effectLst>
              <a:outerShdw dist="35921" dir="2700000" algn="ctr" rotWithShape="0">
                <a:schemeClr val="bg2">
                  <a:alpha val="50000"/>
                </a:schemeClr>
              </a:outerShdw>
            </a:effectLst>
          </p:spPr>
        </p:pic>
      </p:grpSp>
    </p:spTree>
    <p:extLst>
      <p:ext uri="{BB962C8B-B14F-4D97-AF65-F5344CB8AC3E}">
        <p14:creationId xmlns:p14="http://schemas.microsoft.com/office/powerpoint/2010/main" val="49630952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9436" y="588831"/>
            <a:ext cx="8363938" cy="1107996"/>
          </a:xfrm>
        </p:spPr>
        <p:txBody>
          <a:bodyPr/>
          <a:lstStyle/>
          <a:p>
            <a:r>
              <a:rPr lang="zh-TW" altLang="en-US" sz="4000" b="1" dirty="0">
                <a:latin typeface="微軟正黑體" pitchFamily="34" charset="-120"/>
                <a:ea typeface="微軟正黑體" pitchFamily="34" charset="-120"/>
              </a:rPr>
              <a:t>電子郵件如何兼俱安全</a:t>
            </a:r>
            <a:r>
              <a:rPr lang="en-US" altLang="zh-TW" sz="4000" b="1" dirty="0">
                <a:latin typeface="微軟正黑體" pitchFamily="34" charset="-120"/>
                <a:ea typeface="微軟正黑體" pitchFamily="34" charset="-120"/>
              </a:rPr>
              <a:t>, </a:t>
            </a:r>
            <a:r>
              <a:rPr lang="en-US" altLang="zh-TW" sz="4000" b="1" dirty="0" smtClean="0">
                <a:latin typeface="微軟正黑體" pitchFamily="34" charset="-120"/>
                <a:ea typeface="微軟正黑體" pitchFamily="34" charset="-120"/>
              </a:rPr>
              <a:t/>
            </a:r>
            <a:br>
              <a:rPr lang="en-US" altLang="zh-TW" sz="4000" b="1" dirty="0" smtClean="0">
                <a:latin typeface="微軟正黑體" pitchFamily="34" charset="-120"/>
                <a:ea typeface="微軟正黑體" pitchFamily="34" charset="-120"/>
              </a:rPr>
            </a:br>
            <a:r>
              <a:rPr lang="en-US" altLang="zh-TW" sz="4000" b="1" dirty="0">
                <a:latin typeface="微軟正黑體" pitchFamily="34" charset="-120"/>
                <a:ea typeface="微軟正黑體" pitchFamily="34" charset="-120"/>
              </a:rPr>
              <a:t> </a:t>
            </a:r>
            <a:r>
              <a:rPr lang="en-US" altLang="zh-TW" sz="4000" b="1" dirty="0" smtClean="0">
                <a:latin typeface="微軟正黑體" pitchFamily="34" charset="-120"/>
                <a:ea typeface="微軟正黑體" pitchFamily="34" charset="-120"/>
              </a:rPr>
              <a:t>                        </a:t>
            </a:r>
            <a:r>
              <a:rPr lang="zh-TW" altLang="en-US" sz="4000" b="1" dirty="0" smtClean="0">
                <a:latin typeface="微軟正黑體" pitchFamily="34" charset="-120"/>
                <a:ea typeface="微軟正黑體" pitchFamily="34" charset="-120"/>
              </a:rPr>
              <a:t>行動</a:t>
            </a:r>
            <a:r>
              <a:rPr lang="zh-TW" altLang="en-US" sz="4000" b="1" dirty="0">
                <a:latin typeface="微軟正黑體" pitchFamily="34" charset="-120"/>
                <a:ea typeface="微軟正黑體" pitchFamily="34" charset="-120"/>
              </a:rPr>
              <a:t>與科技的功能</a:t>
            </a:r>
          </a:p>
        </p:txBody>
      </p:sp>
      <p:sp>
        <p:nvSpPr>
          <p:cNvPr id="3" name="文字版面配置區 2"/>
          <p:cNvSpPr>
            <a:spLocks noGrp="1"/>
          </p:cNvSpPr>
          <p:nvPr>
            <p:ph type="body" sz="quarter" idx="10"/>
          </p:nvPr>
        </p:nvSpPr>
        <p:spPr>
          <a:xfrm>
            <a:off x="389436" y="2237535"/>
            <a:ext cx="8363938" cy="2068259"/>
          </a:xfrm>
        </p:spPr>
        <p:txBody>
          <a:bodyPr/>
          <a:lstStyle/>
          <a:p>
            <a:pPr>
              <a:buFont typeface="Wingdings" pitchFamily="2" charset="2"/>
              <a:buChar char="Ø"/>
            </a:pPr>
            <a:r>
              <a:rPr lang="en-US" altLang="zh-TW" dirty="0" smtClean="0">
                <a:solidFill>
                  <a:schemeClr val="bg2"/>
                </a:solidFill>
                <a:latin typeface="微軟正黑體" pitchFamily="34" charset="-120"/>
                <a:ea typeface="微軟正黑體" pitchFamily="34" charset="-120"/>
              </a:rPr>
              <a:t>Outlook </a:t>
            </a:r>
            <a:r>
              <a:rPr lang="zh-TW" altLang="zh-TW" dirty="0">
                <a:solidFill>
                  <a:schemeClr val="bg2"/>
                </a:solidFill>
                <a:latin typeface="微軟正黑體" pitchFamily="34" charset="-120"/>
                <a:ea typeface="微軟正黑體" pitchFamily="34" charset="-120"/>
              </a:rPr>
              <a:t>與</a:t>
            </a:r>
            <a:r>
              <a:rPr lang="en-US" altLang="zh-TW" dirty="0">
                <a:solidFill>
                  <a:schemeClr val="bg2"/>
                </a:solidFill>
                <a:latin typeface="微軟正黑體" pitchFamily="34" charset="-120"/>
                <a:ea typeface="微軟正黑體" pitchFamily="34" charset="-120"/>
              </a:rPr>
              <a:t>Outlook Express</a:t>
            </a:r>
            <a:r>
              <a:rPr lang="zh-TW" altLang="zh-TW" dirty="0">
                <a:solidFill>
                  <a:schemeClr val="bg2"/>
                </a:solidFill>
                <a:latin typeface="微軟正黑體" pitchFamily="34" charset="-120"/>
                <a:ea typeface="微軟正黑體" pitchFamily="34" charset="-120"/>
              </a:rPr>
              <a:t>之</a:t>
            </a:r>
            <a:r>
              <a:rPr lang="zh-TW" altLang="zh-TW" dirty="0" smtClean="0">
                <a:solidFill>
                  <a:schemeClr val="bg2"/>
                </a:solidFill>
                <a:latin typeface="微軟正黑體" pitchFamily="34" charset="-120"/>
                <a:ea typeface="微軟正黑體" pitchFamily="34" charset="-120"/>
              </a:rPr>
              <a:t>比較</a:t>
            </a:r>
            <a:r>
              <a:rPr lang="en-US" altLang="zh-TW" dirty="0" smtClean="0">
                <a:solidFill>
                  <a:schemeClr val="bg2"/>
                </a:solidFill>
                <a:latin typeface="微軟正黑體" pitchFamily="34" charset="-120"/>
                <a:ea typeface="微軟正黑體" pitchFamily="34" charset="-120"/>
              </a:rPr>
              <a:t>    </a:t>
            </a:r>
          </a:p>
          <a:p>
            <a:pPr>
              <a:buFont typeface="Wingdings" pitchFamily="2" charset="2"/>
              <a:buChar char="Ø"/>
            </a:pPr>
            <a:r>
              <a:rPr lang="zh-TW" altLang="zh-TW" dirty="0" smtClean="0">
                <a:solidFill>
                  <a:schemeClr val="bg2"/>
                </a:solidFill>
                <a:latin typeface="微軟正黑體" pitchFamily="34" charset="-120"/>
                <a:ea typeface="微軟正黑體" pitchFamily="34" charset="-120"/>
              </a:rPr>
              <a:t>手機與郵件系統完美結合</a:t>
            </a:r>
            <a:endParaRPr lang="en-US" altLang="zh-TW" dirty="0" smtClean="0">
              <a:solidFill>
                <a:schemeClr val="bg2"/>
              </a:solidFill>
              <a:latin typeface="微軟正黑體" pitchFamily="34" charset="-120"/>
              <a:ea typeface="微軟正黑體" pitchFamily="34" charset="-120"/>
            </a:endParaRPr>
          </a:p>
          <a:p>
            <a:pPr marL="0" indent="0">
              <a:buNone/>
            </a:pPr>
            <a:r>
              <a:rPr lang="en-US" altLang="zh-TW" dirty="0">
                <a:solidFill>
                  <a:schemeClr val="bg2"/>
                </a:solidFill>
                <a:latin typeface="微軟正黑體" pitchFamily="34" charset="-120"/>
                <a:ea typeface="微軟正黑體" pitchFamily="34" charset="-120"/>
              </a:rPr>
              <a:t> </a:t>
            </a:r>
            <a:r>
              <a:rPr lang="en-US" altLang="zh-TW" dirty="0" smtClean="0">
                <a:solidFill>
                  <a:schemeClr val="bg2"/>
                </a:solidFill>
                <a:latin typeface="微軟正黑體" pitchFamily="34" charset="-120"/>
                <a:ea typeface="微軟正黑體" pitchFamily="34" charset="-120"/>
              </a:rPr>
              <a:t>                   -- </a:t>
            </a:r>
            <a:r>
              <a:rPr lang="zh-TW" altLang="zh-TW" dirty="0" smtClean="0">
                <a:solidFill>
                  <a:schemeClr val="bg2"/>
                </a:solidFill>
                <a:latin typeface="微軟正黑體" pitchFamily="34" charset="-120"/>
                <a:ea typeface="微軟正黑體" pitchFamily="34" charset="-120"/>
              </a:rPr>
              <a:t>快速設定與聰明使用</a:t>
            </a:r>
            <a:endParaRPr lang="en-US" altLang="zh-TW" dirty="0" smtClean="0">
              <a:solidFill>
                <a:schemeClr val="bg2"/>
              </a:solidFill>
              <a:latin typeface="微軟正黑體" pitchFamily="34" charset="-120"/>
              <a:ea typeface="微軟正黑體" pitchFamily="34" charset="-120"/>
            </a:endParaRPr>
          </a:p>
          <a:p>
            <a:pPr>
              <a:buFont typeface="Wingdings" pitchFamily="2" charset="2"/>
              <a:buChar char="Ø"/>
            </a:pPr>
            <a:r>
              <a:rPr lang="en-US" altLang="zh-TW" dirty="0" smtClean="0">
                <a:latin typeface="微軟正黑體" pitchFamily="34" charset="-120"/>
                <a:ea typeface="微軟正黑體" pitchFamily="34" charset="-120"/>
              </a:rPr>
              <a:t>Smart </a:t>
            </a:r>
            <a:r>
              <a:rPr lang="en-US" altLang="zh-TW" dirty="0">
                <a:latin typeface="微軟正黑體" pitchFamily="34" charset="-120"/>
                <a:ea typeface="微軟正黑體" pitchFamily="34" charset="-120"/>
              </a:rPr>
              <a:t>Phone</a:t>
            </a:r>
            <a:r>
              <a:rPr lang="zh-TW" altLang="zh-TW" dirty="0">
                <a:latin typeface="微軟正黑體" pitchFamily="34" charset="-120"/>
                <a:ea typeface="微軟正黑體" pitchFamily="34" charset="-120"/>
              </a:rPr>
              <a:t>的應用介紹</a:t>
            </a: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56510260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323" y="228865"/>
            <a:ext cx="8380677" cy="1495794"/>
          </a:xfrm>
        </p:spPr>
        <p:txBody>
          <a:bodyPr/>
          <a:lstStyle/>
          <a:p>
            <a:r>
              <a:rPr b="1" smtClean="0"/>
              <a:t>Improved Scheduling Capabilities</a:t>
            </a:r>
            <a:endParaRPr lang="en-US" dirty="0"/>
          </a:p>
        </p:txBody>
      </p:sp>
      <p:sp>
        <p:nvSpPr>
          <p:cNvPr id="7" name="TextBox 6"/>
          <p:cNvSpPr txBox="1"/>
          <p:nvPr/>
        </p:nvSpPr>
        <p:spPr>
          <a:xfrm>
            <a:off x="7391400" y="2895600"/>
            <a:ext cx="1524000" cy="1569660"/>
          </a:xfrm>
          <a:prstGeom prst="rect">
            <a:avLst/>
          </a:prstGeom>
          <a:noFill/>
        </p:spPr>
        <p:txBody>
          <a:bodyPr wrap="square" rtlCol="0">
            <a:spAutoFit/>
          </a:bodyPr>
          <a:lstStyle/>
          <a:p>
            <a:r>
              <a:rPr lang="en-US" sz="1600" dirty="0"/>
              <a:t>Exchange Server 2007 provides recommended meeting times. </a:t>
            </a:r>
          </a:p>
          <a:p>
            <a:endParaRPr lang="en-US" sz="1600" dirty="0" smtClean="0">
              <a:solidFill>
                <a:schemeClr val="tx1"/>
              </a:solidFill>
              <a:latin typeface="Segoe" pitchFamily="34" charset="0"/>
            </a:endParaRPr>
          </a:p>
        </p:txBody>
      </p:sp>
      <p:pic>
        <p:nvPicPr>
          <p:cNvPr id="7173" name="Picture 5"/>
          <p:cNvPicPr>
            <a:picLocks noChangeAspect="1" noChangeArrowheads="1"/>
          </p:cNvPicPr>
          <p:nvPr/>
        </p:nvPicPr>
        <p:blipFill>
          <a:blip r:embed="rId3"/>
          <a:srcRect/>
          <a:stretch>
            <a:fillRect/>
          </a:stretch>
        </p:blipFill>
        <p:spPr bwMode="auto">
          <a:xfrm>
            <a:off x="304800" y="1828800"/>
            <a:ext cx="7151318" cy="4724400"/>
          </a:xfrm>
          <a:prstGeom prst="rect">
            <a:avLst/>
          </a:prstGeom>
          <a:noFill/>
          <a:ln w="9525">
            <a:noFill/>
            <a:miter lim="800000"/>
            <a:headEnd/>
            <a:tailEnd/>
          </a:ln>
          <a:effectLst/>
        </p:spPr>
      </p:pic>
    </p:spTree>
    <p:extLst>
      <p:ext uri="{BB962C8B-B14F-4D97-AF65-F5344CB8AC3E}">
        <p14:creationId xmlns:p14="http://schemas.microsoft.com/office/powerpoint/2010/main" val="336558956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01156" y="2485071"/>
            <a:ext cx="5080237"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TW"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rPr>
              <a:t>Movie Show</a:t>
            </a:r>
            <a:endParaRPr lang="zh-TW" alt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endParaRPr>
          </a:p>
        </p:txBody>
      </p:sp>
    </p:spTree>
    <p:extLst>
      <p:ext uri="{BB962C8B-B14F-4D97-AF65-F5344CB8AC3E}">
        <p14:creationId xmlns:p14="http://schemas.microsoft.com/office/powerpoint/2010/main" val="28873128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58917" y="1282262"/>
            <a:ext cx="3560379" cy="1218795"/>
          </a:xfrm>
        </p:spPr>
        <p:txBody>
          <a:bodyPr/>
          <a:lstStyle/>
          <a:p>
            <a:r>
              <a:rPr lang="en-US" sz="8800" dirty="0" smtClean="0">
                <a:latin typeface="Arial Rounded MT Bold" pitchFamily="34" charset="0"/>
              </a:rPr>
              <a:t>Q &amp; A</a:t>
            </a:r>
            <a:endParaRPr lang="en-US" sz="8800" dirty="0">
              <a:latin typeface="Arial Rounded MT Bold" pitchFamily="34" charset="0"/>
            </a:endParaRPr>
          </a:p>
        </p:txBody>
      </p:sp>
    </p:spTree>
    <p:extLst>
      <p:ext uri="{BB962C8B-B14F-4D97-AF65-F5344CB8AC3E}">
        <p14:creationId xmlns:p14="http://schemas.microsoft.com/office/powerpoint/2010/main" val="9835936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screen"/>
          <a:stretch>
            <a:fillRect/>
          </a:stretch>
        </p:blipFill>
        <p:spPr bwMode="black">
          <a:xfrm>
            <a:off x="2608918" y="2362200"/>
            <a:ext cx="3926164" cy="652329"/>
          </a:xfrm>
          <a:prstGeom prst="rect">
            <a:avLst/>
          </a:prstGeom>
          <a:noFill/>
          <a:ln>
            <a:noFill/>
          </a:ln>
        </p:spPr>
      </p:pic>
      <p:sp>
        <p:nvSpPr>
          <p:cNvPr id="5" name="Text Box 3"/>
          <p:cNvSpPr txBox="1">
            <a:spLocks noChangeArrowheads="1"/>
          </p:cNvSpPr>
          <p:nvPr/>
        </p:nvSpPr>
        <p:spPr bwMode="blackWhite">
          <a:xfrm>
            <a:off x="371373" y="5867385"/>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2009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a:t>
            </a:r>
            <a:r>
              <a:rPr lang="en-US" sz="700" dirty="0" smtClean="0">
                <a:gradFill>
                  <a:gsLst>
                    <a:gs pos="0">
                      <a:schemeClr val="tx1"/>
                    </a:gs>
                    <a:gs pos="100000">
                      <a:schemeClr val="tx1"/>
                    </a:gs>
                  </a:gsLst>
                  <a:lin ang="5400000" scaled="0"/>
                </a:gradFill>
                <a:latin typeface="Segoe UI" pitchFamily="34" charset="0"/>
                <a:cs typeface="Arial" charset="0"/>
              </a:rPr>
              <a:t>it </a:t>
            </a:r>
            <a:r>
              <a:rPr lang="en-US" sz="700" dirty="0">
                <a:gradFill>
                  <a:gsLst>
                    <a:gs pos="0">
                      <a:schemeClr val="tx1"/>
                    </a:gs>
                    <a:gs pos="100000">
                      <a:schemeClr val="tx1"/>
                    </a:gs>
                  </a:gsLst>
                  <a:lin ang="5400000" scaled="0"/>
                </a:gradFill>
                <a:latin typeface="Segoe UI" pitchFamily="34" charset="0"/>
                <a:cs typeface="Arial" charset="0"/>
              </a:rPr>
              <a:t>should not be interpreted to be a commitment on the part of Microsoft, and Microsoft cannot guarantee the accuracy of any information provided after the date of this presentation.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MICROSOFT MAKES NO WARRANTIES, EXPRESS, IMPLIED OR STATUTORY, AS TO THE INFORMATION IN THIS PRESENTATION.</a:t>
            </a:r>
          </a:p>
        </p:txBody>
      </p:sp>
    </p:spTree>
    <p:extLst>
      <p:ext uri="{BB962C8B-B14F-4D97-AF65-F5344CB8AC3E}">
        <p14:creationId xmlns:p14="http://schemas.microsoft.com/office/powerpoint/2010/main" val="79133806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323" y="228865"/>
            <a:ext cx="8380677" cy="747897"/>
          </a:xfrm>
        </p:spPr>
        <p:txBody>
          <a:bodyPr/>
          <a:lstStyle/>
          <a:p>
            <a:r>
              <a:rPr b="1" smtClean="0"/>
              <a:t>Calendar Overlay</a:t>
            </a:r>
            <a:endParaRPr b="1"/>
          </a:p>
        </p:txBody>
      </p:sp>
      <p:pic>
        <p:nvPicPr>
          <p:cNvPr id="41986" name="Picture 2" descr="calendar overlay"/>
          <p:cNvPicPr>
            <a:picLocks noChangeAspect="1" noChangeArrowheads="1"/>
          </p:cNvPicPr>
          <p:nvPr/>
        </p:nvPicPr>
        <p:blipFill>
          <a:blip r:embed="rId3"/>
          <a:srcRect/>
          <a:stretch>
            <a:fillRect/>
          </a:stretch>
        </p:blipFill>
        <p:spPr bwMode="auto">
          <a:xfrm>
            <a:off x="304800" y="990600"/>
            <a:ext cx="8077200" cy="5660045"/>
          </a:xfrm>
          <a:prstGeom prst="rect">
            <a:avLst/>
          </a:prstGeom>
          <a:noFill/>
          <a:ln w="9525">
            <a:noFill/>
            <a:miter lim="800000"/>
            <a:headEnd/>
            <a:tailEnd/>
          </a:ln>
        </p:spPr>
      </p:pic>
    </p:spTree>
    <p:extLst>
      <p:ext uri="{BB962C8B-B14F-4D97-AF65-F5344CB8AC3E}">
        <p14:creationId xmlns:p14="http://schemas.microsoft.com/office/powerpoint/2010/main" val="181516674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323" y="228865"/>
            <a:ext cx="8380677" cy="747897"/>
          </a:xfrm>
        </p:spPr>
        <p:txBody>
          <a:bodyPr/>
          <a:lstStyle/>
          <a:p>
            <a:r>
              <a:rPr b="1" smtClean="0"/>
              <a:t>Outlook Mobile Service</a:t>
            </a:r>
            <a:endParaRPr lang="en-US" dirty="0"/>
          </a:p>
        </p:txBody>
      </p:sp>
      <p:pic>
        <p:nvPicPr>
          <p:cNvPr id="39938" name="Picture 2" descr="SMS message"/>
          <p:cNvPicPr>
            <a:picLocks noChangeAspect="1" noChangeArrowheads="1"/>
          </p:cNvPicPr>
          <p:nvPr/>
        </p:nvPicPr>
        <p:blipFill>
          <a:blip r:embed="rId3"/>
          <a:srcRect/>
          <a:stretch>
            <a:fillRect/>
          </a:stretch>
        </p:blipFill>
        <p:spPr bwMode="auto">
          <a:xfrm>
            <a:off x="609600" y="1219200"/>
            <a:ext cx="7646126" cy="5486400"/>
          </a:xfrm>
          <a:prstGeom prst="rect">
            <a:avLst/>
          </a:prstGeom>
          <a:noFill/>
          <a:ln w="9525">
            <a:noFill/>
            <a:miter lim="800000"/>
            <a:headEnd/>
            <a:tailEnd/>
          </a:ln>
        </p:spPr>
      </p:pic>
    </p:spTree>
    <p:extLst>
      <p:ext uri="{BB962C8B-B14F-4D97-AF65-F5344CB8AC3E}">
        <p14:creationId xmlns:p14="http://schemas.microsoft.com/office/powerpoint/2010/main" val="394602527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9436" y="270166"/>
            <a:ext cx="8363938" cy="666387"/>
          </a:xfrm>
        </p:spPr>
        <p:txBody>
          <a:bodyPr/>
          <a:lstStyle/>
          <a:p>
            <a:r>
              <a:rPr lang="zh-TW" altLang="en-US" dirty="0" smtClean="0">
                <a:latin typeface="微軟正黑體" pitchFamily="34" charset="-120"/>
                <a:ea typeface="微軟正黑體" pitchFamily="34" charset="-120"/>
              </a:rPr>
              <a:t>從信件將大附加檔移除</a:t>
            </a:r>
            <a:endParaRPr lang="zh-TW" altLang="en-US" dirty="0">
              <a:latin typeface="微軟正黑體" pitchFamily="34" charset="-120"/>
              <a:ea typeface="微軟正黑體" pitchFamily="34" charset="-12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539143"/>
            <a:ext cx="5905500"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向右箭號 2"/>
          <p:cNvSpPr/>
          <p:nvPr/>
        </p:nvSpPr>
        <p:spPr bwMode="auto">
          <a:xfrm flipH="1">
            <a:off x="5500240" y="5306292"/>
            <a:ext cx="803563" cy="304800"/>
          </a:xfrm>
          <a:prstGeom prst="rightArrow">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TW" altLang="en-US" sz="24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51842242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使用其他帳號名義發送</a:t>
            </a:r>
            <a:r>
              <a:rPr lang="zh-TW" altLang="en-US" dirty="0">
                <a:latin typeface="微軟正黑體" pitchFamily="34" charset="-120"/>
                <a:ea typeface="微軟正黑體" pitchFamily="34" charset="-120"/>
              </a:rPr>
              <a:t>郵</a:t>
            </a:r>
            <a:r>
              <a:rPr lang="zh-TW" altLang="en-US" dirty="0" smtClean="0">
                <a:latin typeface="微軟正黑體" pitchFamily="34" charset="-120"/>
                <a:ea typeface="微軟正黑體" pitchFamily="34" charset="-120"/>
              </a:rPr>
              <a:t>件</a:t>
            </a:r>
            <a:endParaRPr lang="zh-TW" altLang="en-US" dirty="0">
              <a:latin typeface="微軟正黑體" pitchFamily="34" charset="-120"/>
              <a:ea typeface="微軟正黑體" pitchFamily="34" charset="-120"/>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0" y="2403763"/>
            <a:ext cx="904875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2066493"/>
            <a:ext cx="58674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9775" y="1727489"/>
            <a:ext cx="512445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571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subTnLst>
                                    <p:set>
                                      <p:cBhvr override="childStyle">
                                        <p:cTn dur="1" fill="hold" display="0" masterRel="nextClick" afterEffect="1"/>
                                        <p:tgtEl>
                                          <p:spTgt spid="1638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subTnLst>
                                    <p:set>
                                      <p:cBhvr override="childStyle">
                                        <p:cTn dur="1" fill="hold" display="0" masterRel="nextClick" afterEffect="1"/>
                                        <p:tgtEl>
                                          <p:spTgt spid="1638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323" y="228865"/>
            <a:ext cx="8380677" cy="747897"/>
          </a:xfrm>
        </p:spPr>
        <p:txBody>
          <a:bodyPr/>
          <a:lstStyle/>
          <a:p>
            <a:r>
              <a:rPr b="1" smtClean="0"/>
              <a:t>Electronic Business Cards</a:t>
            </a:r>
            <a:endParaRPr lang="en-US" dirty="0"/>
          </a:p>
        </p:txBody>
      </p:sp>
      <p:pic>
        <p:nvPicPr>
          <p:cNvPr id="43010" name="Picture 2" descr="ElectronicBusinessCards"/>
          <p:cNvPicPr>
            <a:picLocks noChangeAspect="1" noChangeArrowheads="1"/>
          </p:cNvPicPr>
          <p:nvPr/>
        </p:nvPicPr>
        <p:blipFill>
          <a:blip r:embed="rId3"/>
          <a:srcRect/>
          <a:stretch>
            <a:fillRect/>
          </a:stretch>
        </p:blipFill>
        <p:spPr bwMode="auto">
          <a:xfrm>
            <a:off x="609600" y="914400"/>
            <a:ext cx="7696200" cy="5768658"/>
          </a:xfrm>
          <a:prstGeom prst="rect">
            <a:avLst/>
          </a:prstGeom>
          <a:noFill/>
          <a:ln w="9525">
            <a:noFill/>
            <a:miter lim="800000"/>
            <a:headEnd/>
            <a:tailEnd/>
          </a:ln>
        </p:spPr>
      </p:pic>
    </p:spTree>
    <p:extLst>
      <p:ext uri="{BB962C8B-B14F-4D97-AF65-F5344CB8AC3E}">
        <p14:creationId xmlns:p14="http://schemas.microsoft.com/office/powerpoint/2010/main" val="278241921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375581" y="214746"/>
            <a:ext cx="8363938" cy="666387"/>
          </a:xfrm>
        </p:spPr>
        <p:txBody>
          <a:bodyPr/>
          <a:lstStyle/>
          <a:p>
            <a:r>
              <a:rPr lang="zh-TW" altLang="en-US" b="1" dirty="0" smtClean="0"/>
              <a:t>社交網路聯繫</a:t>
            </a:r>
            <a:endParaRPr lang="zh-TW" alt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36" y="991899"/>
            <a:ext cx="7991475"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bwMode="auto">
          <a:xfrm>
            <a:off x="3893131" y="3844636"/>
            <a:ext cx="4668982" cy="2852738"/>
          </a:xfrm>
          <a:prstGeom prst="rect">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TW" altLang="en-US" sz="24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28462300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整合通訊的整合應用</a:t>
            </a:r>
            <a:endParaRPr lang="zh-TW" altLang="en-US"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627488"/>
            <a:ext cx="79629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292598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2010_Dark_4x3_Template">
  <a:themeElements>
    <a:clrScheme name="Office 2010 Dark">
      <a:dk1>
        <a:srgbClr val="292929"/>
      </a:dk1>
      <a:lt1>
        <a:srgbClr val="FFFFFF"/>
      </a:lt1>
      <a:dk2>
        <a:srgbClr val="5C5A54"/>
      </a:dk2>
      <a:lt2>
        <a:srgbClr val="FFC200"/>
      </a:lt2>
      <a:accent1>
        <a:srgbClr val="808080"/>
      </a:accent1>
      <a:accent2>
        <a:srgbClr val="FFC200"/>
      </a:accent2>
      <a:accent3>
        <a:srgbClr val="383838"/>
      </a:accent3>
      <a:accent4>
        <a:srgbClr val="3C8EE8"/>
      </a:accent4>
      <a:accent5>
        <a:srgbClr val="C0C0C0"/>
      </a:accent5>
      <a:accent6>
        <a:srgbClr val="FF6A00"/>
      </a:accent6>
      <a:hlink>
        <a:srgbClr val="C0C0C0"/>
      </a:hlink>
      <a:folHlink>
        <a:srgbClr val="C0C0C0"/>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defRPr>
        </a:defPPr>
      </a:lstStyle>
      <a:style>
        <a:lnRef idx="0">
          <a:schemeClr val="accent2"/>
        </a:lnRef>
        <a:fillRef idx="3">
          <a:schemeClr val="accent2"/>
        </a:fillRef>
        <a:effectRef idx="3">
          <a:schemeClr val="accent2"/>
        </a:effectRef>
        <a:fontRef idx="minor">
          <a:schemeClr val="lt1"/>
        </a:fontRef>
      </a:style>
    </a:spDef>
    <a:txDef>
      <a:spPr>
        <a:noFill/>
      </a:spPr>
      <a:bodyPr wrap="square" lIns="0" tIns="0" rIns="0" bIns="0" rtlCol="0">
        <a:spAutoFit/>
      </a:bodyPr>
      <a:lstStyle>
        <a:defPPr>
          <a:defRPr sz="24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Office 2010 Dark">
      <a:dk1>
        <a:srgbClr val="292929"/>
      </a:dk1>
      <a:lt1>
        <a:srgbClr val="FFFFFF"/>
      </a:lt1>
      <a:dk2>
        <a:srgbClr val="5C5A54"/>
      </a:dk2>
      <a:lt2>
        <a:srgbClr val="FFC200"/>
      </a:lt2>
      <a:accent1>
        <a:srgbClr val="808080"/>
      </a:accent1>
      <a:accent2>
        <a:srgbClr val="FFC200"/>
      </a:accent2>
      <a:accent3>
        <a:srgbClr val="383838"/>
      </a:accent3>
      <a:accent4>
        <a:srgbClr val="3C8EE8"/>
      </a:accent4>
      <a:accent5>
        <a:srgbClr val="C0C0C0"/>
      </a:accent5>
      <a:accent6>
        <a:srgbClr val="FF6A00"/>
      </a:accent6>
      <a:hlink>
        <a:srgbClr val="C0C0C0"/>
      </a:hlink>
      <a:folHlink>
        <a:srgbClr val="C0C0C0"/>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Server_ID_Dark_YELLOW_Template">
  <a:themeElements>
    <a:clrScheme name="7-00270 Server ID 2">
      <a:dk1>
        <a:srgbClr val="000000"/>
      </a:dk1>
      <a:lt1>
        <a:srgbClr val="FFFFFF"/>
      </a:lt1>
      <a:dk2>
        <a:srgbClr val="050595"/>
      </a:dk2>
      <a:lt2>
        <a:srgbClr val="FFFF99"/>
      </a:lt2>
      <a:accent1>
        <a:srgbClr val="FFA514"/>
      </a:accent1>
      <a:accent2>
        <a:srgbClr val="5082B9"/>
      </a:accent2>
      <a:accent3>
        <a:srgbClr val="64BE46"/>
      </a:accent3>
      <a:accent4>
        <a:srgbClr val="D70023"/>
      </a:accent4>
      <a:accent5>
        <a:srgbClr val="F3E207"/>
      </a:accent5>
      <a:accent6>
        <a:srgbClr val="691987"/>
      </a:accent6>
      <a:hlink>
        <a:srgbClr val="FFA514"/>
      </a:hlink>
      <a:folHlink>
        <a:srgbClr val="7DDDFF"/>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1">
                <a:lumMod val="50000"/>
              </a:schemeClr>
            </a:gs>
            <a:gs pos="80000">
              <a:schemeClr val="accent1"/>
            </a:gs>
            <a:gs pos="100000">
              <a:schemeClr val="accent1"/>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bodyPr vert="horz" lIns="0" tIns="0" rIns="0" bIns="0" rtlCol="0">
        <a:spAutoFit/>
      </a:bodyPr>
      <a:lstStyle>
        <a:defPPr>
          <a:lnSpc>
            <a:spcPct val="90000"/>
          </a:lnSpc>
          <a:spcBef>
            <a:spcPct val="20000"/>
          </a:spcBef>
          <a:buClr>
            <a:srgbClr val="777777"/>
          </a:buClr>
          <a:buSzPct val="130000"/>
          <a:defRPr sz="2400" dirty="0" err="1" smtClean="0">
            <a:solidFill>
              <a:schemeClr val="bg1">
                <a:lumMod val="75000"/>
              </a:schemeClr>
            </a:solidFill>
          </a:defRPr>
        </a:defPPr>
      </a:lstStyle>
    </a:txDef>
  </a:objectDefaults>
  <a:extraClrSchemeLst/>
</a:theme>
</file>

<file path=ppt/theme/theme4.xml><?xml version="1.0" encoding="utf-8"?>
<a:theme xmlns:a="http://schemas.openxmlformats.org/drawingml/2006/main" name="OEM Ready2Run Windows 7 v2">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自訂 1">
      <a:majorFont>
        <a:latin typeface="Calibri"/>
        <a:ea typeface="微軟正黑體"/>
        <a:cs typeface=""/>
      </a:majorFont>
      <a:minorFont>
        <a:latin typeface="Calibri"/>
        <a:ea typeface="微軟正黑體"/>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Office2010_Dark_4x3_Template.potx</Template>
  <TotalTime>2042</TotalTime>
  <Words>2144</Words>
  <Application>Microsoft Office PowerPoint</Application>
  <PresentationFormat>如螢幕大小 (4:3)</PresentationFormat>
  <Paragraphs>193</Paragraphs>
  <Slides>22</Slides>
  <Notes>12</Notes>
  <HiddenSlides>0</HiddenSlides>
  <MMClips>1</MMClips>
  <ScaleCrop>false</ScaleCrop>
  <HeadingPairs>
    <vt:vector size="4" baseType="variant">
      <vt:variant>
        <vt:lpstr>佈景主題</vt:lpstr>
      </vt:variant>
      <vt:variant>
        <vt:i4>4</vt:i4>
      </vt:variant>
      <vt:variant>
        <vt:lpstr>投影片標題</vt:lpstr>
      </vt:variant>
      <vt:variant>
        <vt:i4>22</vt:i4>
      </vt:variant>
    </vt:vector>
  </HeadingPairs>
  <TitlesOfParts>
    <vt:vector size="26" baseType="lpstr">
      <vt:lpstr>Office2010_Dark_4x3_Template</vt:lpstr>
      <vt:lpstr>White with Consolas font for code slides</vt:lpstr>
      <vt:lpstr>Server_ID_Dark_YELLOW_Template</vt:lpstr>
      <vt:lpstr>OEM Ready2Run Windows 7 v2</vt:lpstr>
      <vt:lpstr>群組排程助理</vt:lpstr>
      <vt:lpstr>Improved Scheduling Capabilities</vt:lpstr>
      <vt:lpstr>Calendar Overlay</vt:lpstr>
      <vt:lpstr>Outlook Mobile Service</vt:lpstr>
      <vt:lpstr>從信件將大附加檔移除</vt:lpstr>
      <vt:lpstr>使用其他帳號名義發送郵件</vt:lpstr>
      <vt:lpstr>Electronic Business Cards</vt:lpstr>
      <vt:lpstr>社交網路聯繫</vt:lpstr>
      <vt:lpstr>整合通訊的整合應用</vt:lpstr>
      <vt:lpstr>PowerPoint 簡報</vt:lpstr>
      <vt:lpstr>PowerPoint 簡報</vt:lpstr>
      <vt:lpstr>電子郵件如何兼俱安全,                           行動與科技的功能</vt:lpstr>
      <vt:lpstr>Direct Push Technology </vt:lpstr>
      <vt:lpstr>行動郵件解決方案比較</vt:lpstr>
      <vt:lpstr>E-mail Access</vt:lpstr>
      <vt:lpstr>Calendar Access</vt:lpstr>
      <vt:lpstr>Global Address List and Contacts Access</vt:lpstr>
      <vt:lpstr>Remote Wipe</vt:lpstr>
      <vt:lpstr>電子郵件如何兼俱安全,                           行動與科技的功能</vt:lpstr>
      <vt:lpstr>PowerPoint 簡報</vt:lpstr>
      <vt:lpstr>Q &amp; A</vt:lpstr>
      <vt:lpstr>PowerPoint 簡報</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&lt;Event Name Here&gt;</dc:subject>
  <dc:creator>Ray Weisgerber</dc:creator>
  <dc:description>Template: Claire Hoover, Silver Fox Productions
Formatting:
Event Date:
Event Location:
Audience Type:</dc:description>
  <cp:lastModifiedBy>Doris Fang (Manpower)</cp:lastModifiedBy>
  <cp:revision>242</cp:revision>
  <dcterms:created xsi:type="dcterms:W3CDTF">2010-03-08T23:19:49Z</dcterms:created>
  <dcterms:modified xsi:type="dcterms:W3CDTF">2011-04-18T04:48:38Z</dcterms:modified>
</cp:coreProperties>
</file>