
<file path=[Content_Types].xml><?xml version="1.0" encoding="utf-8"?>
<Types xmlns="http://schemas.openxmlformats.org/package/2006/content-types">
  <Default Extension="png" ContentType="image/png"/>
  <Default Extension="bin" ContentType="application/vnd.openxmlformats-officedocument.oleObject"/>
  <Default Extension="bmp" ContentType="image/bmp"/>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43" r:id="rId3"/>
    <p:sldMasterId id="2147483759" r:id="rId4"/>
  </p:sldMasterIdLst>
  <p:notesMasterIdLst>
    <p:notesMasterId r:id="rId27"/>
  </p:notesMasterIdLst>
  <p:handoutMasterIdLst>
    <p:handoutMasterId r:id="rId28"/>
  </p:handoutMasterIdLst>
  <p:sldIdLst>
    <p:sldId id="338" r:id="rId5"/>
    <p:sldId id="524" r:id="rId6"/>
    <p:sldId id="494" r:id="rId7"/>
    <p:sldId id="495" r:id="rId8"/>
    <p:sldId id="475" r:id="rId9"/>
    <p:sldId id="472" r:id="rId10"/>
    <p:sldId id="473" r:id="rId11"/>
    <p:sldId id="474" r:id="rId12"/>
    <p:sldId id="476" r:id="rId13"/>
    <p:sldId id="477" r:id="rId14"/>
    <p:sldId id="528" r:id="rId15"/>
    <p:sldId id="462" r:id="rId16"/>
    <p:sldId id="471" r:id="rId17"/>
    <p:sldId id="478" r:id="rId18"/>
    <p:sldId id="479" r:id="rId19"/>
    <p:sldId id="484" r:id="rId20"/>
    <p:sldId id="537" r:id="rId21"/>
    <p:sldId id="538" r:id="rId22"/>
    <p:sldId id="492" r:id="rId23"/>
    <p:sldId id="529" r:id="rId24"/>
    <p:sldId id="531" r:id="rId25"/>
    <p:sldId id="532" r:id="rId26"/>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m Bernardo" initials="JM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A00"/>
    <a:srgbClr val="FF0066"/>
    <a:srgbClr val="F8F57B"/>
    <a:srgbClr val="000000"/>
    <a:srgbClr val="333333"/>
    <a:srgbClr val="808080"/>
    <a:srgbClr val="FFFFFF"/>
    <a:srgbClr val="292929"/>
    <a:srgbClr val="F6AE1E"/>
    <a:srgbClr val="F3A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066" autoAdjust="0"/>
    <p:restoredTop sz="93482" autoAdjust="0"/>
  </p:normalViewPr>
  <p:slideViewPr>
    <p:cSldViewPr snapToGrid="0">
      <p:cViewPr>
        <p:scale>
          <a:sx n="69" d="100"/>
          <a:sy n="69" d="100"/>
        </p:scale>
        <p:origin x="-1296" y="-150"/>
      </p:cViewPr>
      <p:guideLst>
        <p:guide orient="horz" pos="144"/>
        <p:guide orient="horz" pos="1200"/>
        <p:guide orient="horz" pos="2736"/>
        <p:guide orient="horz" pos="4176"/>
        <p:guide orient="horz" pos="1488"/>
        <p:guide orient="horz" pos="912"/>
        <p:guide pos="2880"/>
        <p:guide pos="251"/>
        <p:guide pos="5514"/>
        <p:guide pos="5299"/>
        <p:guide pos="467"/>
        <p:guide pos="890"/>
      </p:guideLst>
    </p:cSldViewPr>
  </p:slideViewPr>
  <p:notesTextViewPr>
    <p:cViewPr>
      <p:scale>
        <a:sx n="100" d="100"/>
        <a:sy n="100" d="100"/>
      </p:scale>
      <p:origin x="0" y="0"/>
    </p:cViewPr>
  </p:notesTextViewPr>
  <p:sorterViewPr>
    <p:cViewPr>
      <p:scale>
        <a:sx n="55" d="100"/>
        <a:sy n="55" d="100"/>
      </p:scale>
      <p:origin x="0" y="0"/>
    </p:cViewPr>
  </p:sorterViewPr>
  <p:notesViewPr>
    <p:cSldViewPr snapToGrid="0" showGuides="1">
      <p:cViewPr varScale="1">
        <p:scale>
          <a:sx n="96" d="100"/>
          <a:sy n="96" d="100"/>
        </p:scale>
        <p:origin x="-360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emf"/><Relationship Id="rId1" Type="http://schemas.openxmlformats.org/officeDocument/2006/relationships/image" Target="../media/image100.emf"/><Relationship Id="rId6" Type="http://schemas.openxmlformats.org/officeDocument/2006/relationships/image" Target="../media/image105.emf"/><Relationship Id="rId5" Type="http://schemas.openxmlformats.org/officeDocument/2006/relationships/image" Target="../media/image104.emf"/><Relationship Id="rId4" Type="http://schemas.openxmlformats.org/officeDocument/2006/relationships/image" Target="../media/image10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Office 2010</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4/18/2011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66050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Office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4/18/2011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69033122"/>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b="1" dirty="0" smtClean="0"/>
              <a:t>Talking Points:</a:t>
            </a:r>
          </a:p>
          <a:p>
            <a:r>
              <a:rPr lang="en-US" dirty="0" smtClean="0"/>
              <a:t>A universal inbox means all of your means of</a:t>
            </a:r>
            <a:r>
              <a:rPr lang="en-US" baseline="0" dirty="0" smtClean="0"/>
              <a:t> communication come into one place.  This makes it easy to see all the ways people have communicated with you at once as well as gives you one place where you can go to find the information you want.  Whether it’s responding to a message you just received, or looking up a customer response you sent nine months ago; a universal inbox means one place to go to find what you want and to receive what you need.</a:t>
            </a:r>
          </a:p>
          <a:p>
            <a:endParaRPr lang="en-US" dirty="0" smtClean="0"/>
          </a:p>
          <a:p>
            <a:r>
              <a:rPr lang="en-US" b="1" dirty="0" smtClean="0"/>
              <a:t>Slide Takeaways:</a:t>
            </a:r>
          </a:p>
          <a:p>
            <a:r>
              <a:rPr lang="en-US" b="0" dirty="0" smtClean="0"/>
              <a:t>Exchange Server 2010 helps unify</a:t>
            </a:r>
            <a:r>
              <a:rPr lang="en-US" b="0" baseline="0" dirty="0" smtClean="0"/>
              <a:t> your communications by placing many of your critical messages in one inbox for easy consumption, production and retention.</a:t>
            </a:r>
            <a:endParaRPr lang="en-US" b="0" dirty="0"/>
          </a:p>
        </p:txBody>
      </p:sp>
      <p:sp>
        <p:nvSpPr>
          <p:cNvPr id="4" name="Slide Number Placeholder 3"/>
          <p:cNvSpPr>
            <a:spLocks noGrp="1"/>
          </p:cNvSpPr>
          <p:nvPr>
            <p:ph type="sldNum" sz="quarter" idx="10"/>
          </p:nvPr>
        </p:nvSpPr>
        <p:spPr/>
        <p:txBody>
          <a:bodyPr/>
          <a:lstStyle/>
          <a:p>
            <a:fld id="{DA33E566-9090-493A-9531-EE3EEA9BC100}"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u="sng" dirty="0" smtClean="0"/>
              <a:t>Slide Objective</a:t>
            </a:r>
            <a:r>
              <a:rPr lang="en-US" i="1" u="none" dirty="0" smtClean="0"/>
              <a:t>:</a:t>
            </a:r>
            <a:endParaRPr lang="en-US" i="0" u="none" dirty="0" smtClean="0"/>
          </a:p>
          <a:p>
            <a:endParaRPr lang="en-US" i="0" u="none" dirty="0" smtClean="0"/>
          </a:p>
          <a:p>
            <a:r>
              <a:rPr lang="en-US" i="1" u="sng" dirty="0" smtClean="0"/>
              <a:t>Instructor</a:t>
            </a:r>
            <a:r>
              <a:rPr lang="en-US" i="1" u="sng" baseline="0" dirty="0" smtClean="0"/>
              <a:t> Notes</a:t>
            </a:r>
            <a:r>
              <a:rPr lang="en-US" i="1" u="none" baseline="0" dirty="0" smtClean="0"/>
              <a:t>:</a:t>
            </a:r>
            <a:endParaRPr lang="en-US" i="0" u="none" baseline="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b="1" u="none" dirty="0" smtClean="0"/>
              <a:t>Situation </a:t>
            </a:r>
            <a:r>
              <a:rPr lang="en-US" b="0" u="none" dirty="0" smtClean="0"/>
              <a:t>(demo slide, can be removed if demo can be done).</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Accessing attachments is often a tedious, multi-step process. In previous releases of Outlook, there was no easy way to gain insight into an attachment without opening it. With Attachment Preview, you can view your attachments in one click directly from within the reading pane. This saves you time because you can view attachments in context with the e-mail message.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0D6C7E1-7155-4F8E-ABCD-91A2A0924422}" type="slidenum">
              <a:rPr lang="en-US" smtClean="0"/>
              <a:pPr/>
              <a:t>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Often tasks are contained within e-mail, so getting tasks into your task list used to mean manually entering the information. With new mail flagging in Office Outlook 2007, that is no longer the case. With Flagging Mail as Tasks, you can create a task from your e-mail in one simple step. Simply right-click to flag your message and designate a date for completion. The item is then added to your To-Do Bar and the due dates are integrated automatically into your calendar.</a:t>
            </a:r>
          </a:p>
        </p:txBody>
      </p:sp>
      <p:sp>
        <p:nvSpPr>
          <p:cNvPr id="4" name="Slide Number Placeholder 3"/>
          <p:cNvSpPr>
            <a:spLocks noGrp="1"/>
          </p:cNvSpPr>
          <p:nvPr>
            <p:ph type="sldNum" sz="quarter" idx="10"/>
          </p:nvPr>
        </p:nvSpPr>
        <p:spPr/>
        <p:txBody>
          <a:bodyPr/>
          <a:lstStyle/>
          <a:p>
            <a:fld id="{90D6C7E1-7155-4F8E-ABCD-91A2A0924422}" type="slidenum">
              <a:rPr lang="en-US" smtClean="0"/>
              <a:pPr/>
              <a:t>21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Previously you may have scheduled fake appointments on your calendar to account for the time your tasks would take. Office Outlook 2007 integrates tasks on the calendar in the Daily Task List so that you see them displayed beneath your daily appointments and meetings. To allot time for working on a task, you simply drag the task onto your calendar. When you complete a task on a given day, the task “sticks” to that day, providing a visual record of the work you performed. Tasks you do not complete roll over to the next day and accumulate until you mark them as complete.</a:t>
            </a:r>
          </a:p>
        </p:txBody>
      </p:sp>
      <p:sp>
        <p:nvSpPr>
          <p:cNvPr id="4" name="Slide Number Placeholder 3"/>
          <p:cNvSpPr>
            <a:spLocks noGrp="1"/>
          </p:cNvSpPr>
          <p:nvPr>
            <p:ph type="sldNum" sz="quarter" idx="10"/>
          </p:nvPr>
        </p:nvSpPr>
        <p:spPr/>
        <p:txBody>
          <a:bodyPr/>
          <a:lstStyle/>
          <a:p>
            <a:fld id="{90D6C7E1-7155-4F8E-ABCD-91A2A0924422}"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Talking points:</a:t>
            </a:r>
          </a:p>
          <a:p>
            <a:r>
              <a:rPr lang="en-US" b="1" dirty="0" smtClean="0"/>
              <a:t>Outlook:</a:t>
            </a:r>
          </a:p>
          <a:p>
            <a:endParaRPr lang="en-US" dirty="0" smtClean="0"/>
          </a:p>
          <a:p>
            <a:r>
              <a:rPr lang="en-US" b="1" dirty="0" smtClean="0"/>
              <a:t>Outlook Web App:</a:t>
            </a:r>
          </a:p>
          <a:p>
            <a:endParaRPr lang="en-US" dirty="0" smtClean="0"/>
          </a:p>
          <a:p>
            <a:r>
              <a:rPr lang="en-US" b="1" dirty="0" smtClean="0"/>
              <a:t>Outlook Mobile:</a:t>
            </a:r>
          </a:p>
          <a:p>
            <a:endParaRPr lang="en-US" dirty="0" smtClean="0"/>
          </a:p>
          <a:p>
            <a:r>
              <a:rPr lang="en-US" b="1" dirty="0" smtClean="0"/>
              <a:t>Slide Takeaways: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4/18/2011 12:46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none" dirty="0" smtClean="0"/>
              <a:t>Situation:</a:t>
            </a:r>
          </a:p>
          <a:p>
            <a:r>
              <a:rPr lang="en-US" b="0" u="none" dirty="0" smtClean="0"/>
              <a:t>Mobile devices are a heterogeneous group these days.  IT </a:t>
            </a:r>
            <a:r>
              <a:rPr lang="en-US" b="0" u="none" dirty="0" err="1" smtClean="0"/>
              <a:t>Admins</a:t>
            </a:r>
            <a:r>
              <a:rPr lang="en-US" b="0" u="none" dirty="0" smtClean="0"/>
              <a:t> need to know which ones they will support.</a:t>
            </a:r>
          </a:p>
          <a:p>
            <a:endParaRPr lang="en-US" b="0" u="none" dirty="0" smtClean="0"/>
          </a:p>
          <a:p>
            <a:r>
              <a:rPr lang="en-US" b="1" u="none" dirty="0" smtClean="0"/>
              <a:t>Talking Points:</a:t>
            </a:r>
          </a:p>
          <a:p>
            <a:r>
              <a:rPr lang="en-US" dirty="0" smtClean="0"/>
              <a:t>Licensees get access to Microsoft’s Exchange ActiveSync Patents and protocol specifications.  Many of the worlds most</a:t>
            </a:r>
            <a:r>
              <a:rPr lang="en-US" baseline="0" dirty="0" smtClean="0"/>
              <a:t> used </a:t>
            </a:r>
            <a:r>
              <a:rPr lang="en-US" baseline="0" dirty="0" err="1" smtClean="0"/>
              <a:t>smartphones</a:t>
            </a:r>
            <a:r>
              <a:rPr lang="en-US" baseline="0" dirty="0" smtClean="0"/>
              <a:t> come with (or have available) Exchange ActiveSync clients that give native connectivity to Microsoft’s Exchange Servers.</a:t>
            </a:r>
          </a:p>
          <a:p>
            <a:endParaRPr lang="en-US" baseline="0" dirty="0" smtClean="0"/>
          </a:p>
          <a:p>
            <a:r>
              <a:rPr lang="en-US" baseline="0" dirty="0" smtClean="0"/>
              <a:t>Not only those listed but:</a:t>
            </a:r>
          </a:p>
          <a:p>
            <a:r>
              <a:rPr lang="en-US" baseline="0" dirty="0" smtClean="0"/>
              <a:t>Apple, Big Bang Systems, DataViz, HTC, </a:t>
            </a:r>
            <a:r>
              <a:rPr lang="en-US" baseline="0" dirty="0" err="1" smtClean="0"/>
              <a:t>NitroDesk</a:t>
            </a:r>
            <a:r>
              <a:rPr lang="en-US" baseline="0" smtClean="0"/>
              <a:t>, Nokia</a:t>
            </a:r>
            <a:r>
              <a:rPr lang="en-US" baseline="0" dirty="0" smtClean="0"/>
              <a:t>, Notify Corp., Palm, </a:t>
            </a:r>
            <a:r>
              <a:rPr lang="en-US" baseline="0" dirty="0" err="1" smtClean="0"/>
              <a:t>Remoba</a:t>
            </a:r>
            <a:r>
              <a:rPr lang="en-US" baseline="0" dirty="0" smtClean="0"/>
              <a:t>, Samsung, Sony Ericsson, Symbian, Virgin Mobile, and others are planned.</a:t>
            </a:r>
          </a:p>
          <a:p>
            <a:endParaRPr lang="en-US" b="0" u="none" dirty="0" smtClean="0"/>
          </a:p>
          <a:p>
            <a:r>
              <a:rPr lang="en-US" b="0" u="none" dirty="0" smtClean="0"/>
              <a:t>No</a:t>
            </a:r>
            <a:r>
              <a:rPr lang="en-US" b="0" u="none" baseline="0" dirty="0" smtClean="0"/>
              <a:t> matter what device users choose, there is almost always an Exchange ActiveSync solution available, either out of the box (in many cases) or from a 3</a:t>
            </a:r>
            <a:r>
              <a:rPr lang="en-US" b="0" u="none" baseline="30000" dirty="0" smtClean="0"/>
              <a:t>rd</a:t>
            </a:r>
            <a:r>
              <a:rPr lang="en-US" b="0" u="none" baseline="0" dirty="0" smtClean="0"/>
              <a:t> party ISV.</a:t>
            </a:r>
            <a:endParaRPr lang="en-US" b="0" u="none" dirty="0" smtClean="0"/>
          </a:p>
          <a:p>
            <a:endParaRPr lang="en-US" b="0" u="none" dirty="0" smtClean="0"/>
          </a:p>
          <a:p>
            <a:r>
              <a:rPr lang="en-US" b="1" u="none" dirty="0" smtClean="0"/>
              <a:t>Slide</a:t>
            </a:r>
            <a:r>
              <a:rPr lang="en-US" b="1" u="none" baseline="0" dirty="0" smtClean="0"/>
              <a:t> Objective:</a:t>
            </a:r>
          </a:p>
          <a:p>
            <a:r>
              <a:rPr lang="en-US" dirty="0" smtClean="0"/>
              <a:t>Allow people to realize that choosing exchange for mobility give them large amounts of freedom in choosing which devices they support.</a:t>
            </a:r>
          </a:p>
          <a:p>
            <a:endParaRPr lang="en-US" dirty="0" smtClean="0"/>
          </a:p>
          <a:p>
            <a:endParaRPr lang="en-US" baseline="0" dirty="0" smtClean="0"/>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35341A48-D02D-439E-9AAA-26AFAC757B57}"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During the development of Outlook 2010, we focused on making everything faster.  We see that falling in to 2 categories: we made Outlook faster, and we made </a:t>
            </a:r>
            <a:r>
              <a:rPr lang="en-US" sz="1200" i="1" dirty="0">
                <a:latin typeface="+mn-lt"/>
              </a:rPr>
              <a:t>you</a:t>
            </a:r>
            <a:r>
              <a:rPr lang="en-US" sz="1200" dirty="0">
                <a:latin typeface="+mn-lt"/>
              </a:rPr>
              <a:t> faster.</a:t>
            </a:r>
          </a:p>
          <a:p>
            <a:r>
              <a:rPr lang="en-US" sz="1200" dirty="0">
                <a:latin typeface="+mn-lt"/>
              </a:rPr>
              <a:t> </a:t>
            </a:r>
          </a:p>
          <a:p>
            <a:r>
              <a:rPr lang="en-US" sz="1200" dirty="0">
                <a:latin typeface="+mn-lt"/>
              </a:rPr>
              <a:t>Let’s break that down.  Making Outlook faster is about making it quick to get the things done you typically do in Outlook.  For instance, we improved startup so that you can get to your Inbox faster.  We improved download time so that you can see new mail right away.  We improved underlying architecture to make common operations quicker such as clicking to read a mail, moving mails to other folders, and switching to those folders.  The mantra during development was to leave the user in control – that is, you’re not waiting on Outlook to perform your next task.  We also wanted to complete the cycle by making shutdown fast as well – Outlook starts up and goes away as fast as you want it to.</a:t>
            </a:r>
          </a:p>
          <a:p>
            <a:endParaRPr lang="en-US" dirty="0" smtClean="0"/>
          </a:p>
          <a:p>
            <a:pPr defTabSz="914350">
              <a:lnSpc>
                <a:spcPct val="100000"/>
              </a:lnSpc>
              <a:spcAft>
                <a:spcPts val="0"/>
              </a:spcAft>
              <a:defRPr/>
            </a:pPr>
            <a:r>
              <a:rPr lang="en-US" sz="1200" dirty="0">
                <a:latin typeface="+mn-lt"/>
              </a:rPr>
              <a:t>Additionally, we know that not everyone can keep their room clean.  Not only did we improve the performance of small Inboxes, but for people with large Inboxes and piles of mail everywhere, Outlook 2010 can handle the volumes.  We’ve increased our maximum supported file size by 2.5x and vastly improved the ability for Outlook 2010 to cut through multi-gigabyte mailboxes and archive files.</a:t>
            </a:r>
          </a:p>
          <a:p>
            <a:pPr defTabSz="914350">
              <a:lnSpc>
                <a:spcPct val="100000"/>
              </a:lnSpc>
              <a:spcAft>
                <a:spcPts val="0"/>
              </a:spcAft>
              <a:defRPr/>
            </a:pPr>
            <a:endParaRPr lang="en-US" sz="1200" dirty="0">
              <a:latin typeface="+mn-lt"/>
            </a:endParaRPr>
          </a:p>
          <a:p>
            <a:pPr defTabSz="914350">
              <a:lnSpc>
                <a:spcPct val="100000"/>
              </a:lnSpc>
              <a:spcAft>
                <a:spcPts val="0"/>
              </a:spcAft>
              <a:defRPr/>
            </a:pPr>
            <a:endParaRPr lang="en-US" sz="1200" dirty="0">
              <a:latin typeface="+mn-lt"/>
            </a:endParaRPr>
          </a:p>
          <a:p>
            <a:pPr defTabSz="914350">
              <a:lnSpc>
                <a:spcPct val="100000"/>
              </a:lnSpc>
              <a:spcAft>
                <a:spcPts val="0"/>
              </a:spcAft>
              <a:defRPr/>
            </a:pPr>
            <a:r>
              <a:rPr lang="en-US" sz="1200" dirty="0">
                <a:latin typeface="+mn-lt"/>
              </a:rPr>
              <a:t>Startup details:  cached exchange, cold boot on a 3GB store:  10.3s (O12 SP2)</a:t>
            </a:r>
            <a:r>
              <a:rPr lang="en-US" sz="1200" dirty="0">
                <a:latin typeface="+mn-lt"/>
                <a:sym typeface="Wingdings" pitchFamily="2" charset="2"/>
              </a:rPr>
              <a:t>7.6s (O14).  Warm boots, obviously, are faster than this raw timing and are also improved over SP2. </a:t>
            </a:r>
          </a:p>
          <a:p>
            <a:pPr defTabSz="914350">
              <a:lnSpc>
                <a:spcPct val="100000"/>
              </a:lnSpc>
              <a:spcAft>
                <a:spcPts val="0"/>
              </a:spcAft>
              <a:defRPr/>
            </a:pPr>
            <a:r>
              <a:rPr lang="en-US" sz="1200" dirty="0">
                <a:latin typeface="+mn-lt"/>
                <a:sym typeface="Wingdings" pitchFamily="2" charset="2"/>
              </a:rPr>
              <a:t>Sync details:  18.6mins (O12 SP2)  12.7mins (O14) on a 1GB store.</a:t>
            </a:r>
          </a:p>
          <a:p>
            <a:pPr defTabSz="914350">
              <a:lnSpc>
                <a:spcPct val="100000"/>
              </a:lnSpc>
              <a:spcAft>
                <a:spcPts val="0"/>
              </a:spcAft>
              <a:defRPr/>
            </a:pPr>
            <a:r>
              <a:rPr lang="en-US" sz="1200" dirty="0">
                <a:latin typeface="+mn-lt"/>
                <a:sym typeface="Wingdings" pitchFamily="2" charset="2"/>
              </a:rPr>
              <a:t>Pauses details:  41 300ms pauses (O12 SP2)  27 300ms pauses (O14) for an 11 minute workflow.  If comparing 1 second pauses, the count went from 6 (O12 SP2) to 4 (O14).</a:t>
            </a:r>
          </a:p>
          <a:p>
            <a:pPr defTabSz="914350">
              <a:lnSpc>
                <a:spcPct val="100000"/>
              </a:lnSpc>
              <a:spcAft>
                <a:spcPts val="0"/>
              </a:spcAft>
              <a:defRPr/>
            </a:pPr>
            <a:r>
              <a:rPr lang="en-US" dirty="0" smtClean="0"/>
              <a:t>Shutdown details:  (</a:t>
            </a:r>
            <a:r>
              <a:rPr lang="en-US" dirty="0" err="1" smtClean="0"/>
              <a:t>PerfTrack</a:t>
            </a:r>
            <a:r>
              <a:rPr lang="en-US" dirty="0" smtClean="0"/>
              <a:t>)  takes less than 4 seconds for 78 of Beta 2 customers.  takes less than 5 seconds for 83% of Beta 2 customers.  92% of Beta 2 customers shut down in less than 10 seconds. (From SQM):  86%</a:t>
            </a:r>
            <a:r>
              <a:rPr lang="en-US" baseline="0" dirty="0" smtClean="0"/>
              <a:t> take less than 4 seconds, 96% take less than 10 seconds.</a:t>
            </a:r>
            <a:endParaRPr lang="en-US" dirty="0" smtClean="0"/>
          </a:p>
          <a:p>
            <a:endParaRPr lang="en-US" dirty="0"/>
          </a:p>
        </p:txBody>
      </p:sp>
      <p:sp>
        <p:nvSpPr>
          <p:cNvPr id="4" name="Slide Number Placeholder 3"/>
          <p:cNvSpPr>
            <a:spLocks noGrp="1"/>
          </p:cNvSpPr>
          <p:nvPr>
            <p:ph type="sldNum" sz="quarter" idx="10"/>
          </p:nvPr>
        </p:nvSpPr>
        <p:spPr/>
        <p:txBody>
          <a:bodyPr/>
          <a:lstStyle/>
          <a:p>
            <a:fld id="{00AE704B-8683-4A08-8E46-DFF06EC31CAE}" type="slidenum">
              <a:rPr lang="en-US" smtClean="0"/>
              <a:t>9</a:t>
            </a:fld>
            <a:endParaRPr lang="en-US"/>
          </a:p>
        </p:txBody>
      </p:sp>
    </p:spTree>
    <p:extLst>
      <p:ext uri="{BB962C8B-B14F-4D97-AF65-F5344CB8AC3E}">
        <p14:creationId xmlns:p14="http://schemas.microsoft.com/office/powerpoint/2010/main" val="142655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normAutofit/>
          </a:bodyPr>
          <a:lstStyle/>
          <a:p>
            <a:r>
              <a:rPr lang="en-US" b="1" u="none" dirty="0" smtClean="0"/>
              <a:t>Situation:</a:t>
            </a:r>
          </a:p>
          <a:p>
            <a:r>
              <a:rPr lang="en-US" b="0" u="none" dirty="0" smtClean="0"/>
              <a:t>OWA users have traditionally</a:t>
            </a:r>
            <a:r>
              <a:rPr lang="en-US" b="0" u="none" baseline="0" dirty="0" smtClean="0"/>
              <a:t> used IE if they wanted to get the OWA premium experience.</a:t>
            </a:r>
            <a:endParaRPr lang="en-US" b="0" u="none" dirty="0" smtClean="0"/>
          </a:p>
          <a:p>
            <a:endParaRPr lang="en-US" b="0" u="none" dirty="0" smtClean="0"/>
          </a:p>
          <a:p>
            <a:r>
              <a:rPr lang="en-US" b="1" u="none" dirty="0" smtClean="0"/>
              <a:t>Talking Points:</a:t>
            </a:r>
          </a:p>
          <a:p>
            <a:r>
              <a:rPr lang="en-US" b="0" u="none" dirty="0" smtClean="0"/>
              <a:t>OWA is now supported on IE,</a:t>
            </a:r>
            <a:r>
              <a:rPr lang="en-US" b="0" u="none" baseline="0" dirty="0" smtClean="0"/>
              <a:t> </a:t>
            </a:r>
            <a:r>
              <a:rPr lang="en-US" b="0" u="none" baseline="0" dirty="0" err="1" smtClean="0"/>
              <a:t>FireFox</a:t>
            </a:r>
            <a:r>
              <a:rPr lang="en-US" b="0" u="none" baseline="0" dirty="0" smtClean="0"/>
              <a:t> (PC &amp; Linux) and Safari (Mac only)</a:t>
            </a:r>
            <a:endParaRPr lang="en-US" b="0" u="none" dirty="0" smtClean="0"/>
          </a:p>
          <a:p>
            <a:r>
              <a:rPr lang="en-US" b="0" u="none" dirty="0" smtClean="0"/>
              <a:t>Only differences are around Active X controls (Inline UM player, S/MIME control)</a:t>
            </a:r>
          </a:p>
          <a:p>
            <a:endParaRPr lang="en-US" b="0" u="none" dirty="0" smtClean="0"/>
          </a:p>
          <a:p>
            <a:r>
              <a:rPr lang="en-US" b="1" u="none" dirty="0" smtClean="0"/>
              <a:t>Slide</a:t>
            </a:r>
            <a:r>
              <a:rPr lang="en-US" b="1" u="none" baseline="0" dirty="0" smtClean="0"/>
              <a:t> Objective:</a:t>
            </a:r>
          </a:p>
          <a:p>
            <a:r>
              <a:rPr lang="en-US" dirty="0" smtClean="0"/>
              <a:t>OWA now supports all three major </a:t>
            </a:r>
            <a:r>
              <a:rPr lang="en-US" dirty="0" err="1" smtClean="0"/>
              <a:t>borwsers</a:t>
            </a: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1"/>
            <a:ext cx="5486400" cy="4114800"/>
          </a:xfrm>
          <a:prstGeom prst="rect">
            <a:avLst/>
          </a:prstGeom>
        </p:spPr>
        <p:txBody>
          <a:bodyPr lIns="91430" tIns="45715" rIns="91430" bIns="45715">
            <a:normAutofit/>
          </a:bodyPr>
          <a:lstStyle/>
          <a:p>
            <a:pPr lvl="0"/>
            <a:r>
              <a:rPr lang="en-US" dirty="0"/>
              <a:t>Exchange simplifies and automates the process of protecting your organization’s communications and meeting regulatory requirements</a:t>
            </a:r>
          </a:p>
          <a:p>
            <a:pPr lvl="0"/>
            <a:endParaRPr lang="en-US" b="1" dirty="0"/>
          </a:p>
          <a:p>
            <a:pPr lvl="0"/>
            <a:r>
              <a:rPr lang="en-US" b="1" dirty="0"/>
              <a:t>Situation:</a:t>
            </a:r>
          </a:p>
          <a:p>
            <a:pPr>
              <a:buFont typeface="Arial" charset="0"/>
              <a:buNone/>
            </a:pPr>
            <a:r>
              <a:rPr lang="en-US" dirty="0"/>
              <a:t>Tighter regulatory requirements and growing email volumes require greater vigilance to prevent data breaches.</a:t>
            </a:r>
            <a:r>
              <a:rPr lang="en-US" b="1" dirty="0" smtClean="0"/>
              <a:t> </a:t>
            </a:r>
          </a:p>
          <a:p>
            <a:pPr>
              <a:buFont typeface="Arial" charset="0"/>
              <a:buNone/>
            </a:pPr>
            <a:endParaRPr lang="en-US" b="1" dirty="0" smtClean="0"/>
          </a:p>
          <a:p>
            <a:pPr>
              <a:buFont typeface="Arial" charset="0"/>
              <a:buNone/>
            </a:pPr>
            <a:r>
              <a:rPr lang="en-US" b="1" dirty="0" smtClean="0"/>
              <a:t>Slide Objective:</a:t>
            </a:r>
          </a:p>
          <a:p>
            <a:pPr defTabSz="914255">
              <a:defRPr/>
            </a:pPr>
            <a:r>
              <a:rPr lang="en-US" dirty="0" smtClean="0"/>
              <a:t>Show how Exchange can help</a:t>
            </a:r>
            <a:r>
              <a:rPr lang="en-US" baseline="0" dirty="0" smtClean="0"/>
              <a:t> customers better manage risk by complying with security and governance needs </a:t>
            </a:r>
            <a:endParaRPr lang="en-US" dirty="0" smtClean="0"/>
          </a:p>
          <a:p>
            <a:pPr lvl="0"/>
            <a:endParaRPr lang="en-US" dirty="0"/>
          </a:p>
          <a:p>
            <a:pPr lvl="0"/>
            <a:r>
              <a:rPr lang="en-US" b="1" dirty="0"/>
              <a:t>Talking Points:</a:t>
            </a:r>
          </a:p>
          <a:p>
            <a:pPr lvl="0">
              <a:buFont typeface="Arial" charset="0"/>
              <a:buChar char="•"/>
            </a:pPr>
            <a:r>
              <a:rPr lang="en-US" b="1" dirty="0"/>
              <a:t>Protect, preserve and discover email data without changing the user or IT pro experience</a:t>
            </a:r>
          </a:p>
          <a:p>
            <a:pPr marL="212955" lvl="1" indent="-105816">
              <a:buFont typeface="Wingdings" pitchFamily="2" charset="2"/>
              <a:buChar char="Ø"/>
            </a:pPr>
            <a:r>
              <a:rPr lang="en-US" dirty="0"/>
              <a:t>Exchange Server 2010 adds integrated information protection, control, and compliance tools to help simplify and automate the process of protecting your company’s communications and meeting regulatory requirements.</a:t>
            </a:r>
          </a:p>
          <a:p>
            <a:pPr marL="212955" lvl="1" indent="-105816">
              <a:buFont typeface="Wingdings" pitchFamily="2" charset="2"/>
              <a:buChar char="Ø"/>
            </a:pPr>
            <a:r>
              <a:rPr lang="en-US" dirty="0"/>
              <a:t>New, integrated email archiving capabilities support preserving and discovering email data without changing the user or IT Pro experience. For example, users can easily “drag and drop” emails from their .PST files into a new Exchange 2010 personal archive, which looks just like another email folder. Users can easily access archived email in both Outlook 2010 and Outlook Web App, helping you eliminate the proliferation of .PST files on your network.</a:t>
            </a:r>
          </a:p>
          <a:p>
            <a:pPr marL="212955" lvl="1" indent="-105816">
              <a:buFont typeface="Wingdings" pitchFamily="2" charset="2"/>
              <a:buChar char="Ø"/>
            </a:pPr>
            <a:r>
              <a:rPr lang="en-US" dirty="0"/>
              <a:t>Users can easily read and author IRM-protected messages natively through Outlook Web App without plug-ins or extra steps.</a:t>
            </a:r>
          </a:p>
          <a:p>
            <a:pPr indent="-105816"/>
            <a:endParaRPr lang="en-US" dirty="0"/>
          </a:p>
          <a:p>
            <a:pPr defTabSz="914255">
              <a:buFont typeface="Arial" charset="0"/>
              <a:buChar char="•"/>
              <a:defRPr/>
            </a:pPr>
            <a:r>
              <a:rPr lang="en-US" b="1" dirty="0">
                <a:solidFill>
                  <a:schemeClr val="tx1">
                    <a:lumMod val="85000"/>
                    <a:lumOff val="15000"/>
                  </a:schemeClr>
                </a:solidFill>
              </a:rPr>
              <a:t>Prevent malicious software and spam from entering into the messaging environment</a:t>
            </a:r>
          </a:p>
          <a:p>
            <a:pPr marL="212955" lvl="1" indent="-105816">
              <a:buFont typeface="Wingdings" pitchFamily="2" charset="2"/>
              <a:buChar char="Ø"/>
            </a:pPr>
            <a:r>
              <a:rPr lang="en-US" dirty="0"/>
              <a:t>Exchange better protects data with automatic encryption at both the network and message levels.</a:t>
            </a:r>
          </a:p>
          <a:p>
            <a:pPr marL="212955" lvl="1" indent="-105816">
              <a:buFont typeface="Wingdings" pitchFamily="2" charset="2"/>
              <a:buChar char="Ø"/>
            </a:pPr>
            <a:r>
              <a:rPr lang="en-US" dirty="0"/>
              <a:t>Exchange isolates spam with built-in, multi-layered filtering and continuous updates. </a:t>
            </a:r>
          </a:p>
          <a:p>
            <a:pPr marL="212955" lvl="1" indent="-105816">
              <a:buFont typeface="Wingdings" pitchFamily="2" charset="2"/>
              <a:buChar char="Ø"/>
            </a:pPr>
            <a:r>
              <a:rPr lang="en-US" dirty="0"/>
              <a:t>Exchange leverages advanced APIs to easily integrate leading anti-virus software.</a:t>
            </a:r>
          </a:p>
          <a:p>
            <a:pPr indent="-105816"/>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11</a:t>
            </a:fld>
            <a:endParaRPr lang="en-US" dirty="0">
              <a:latin typeface="Segoe"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版權共有</a:t>
            </a:r>
            <a:r>
              <a:rPr lang="en-US" altLang="zh-TW" dirty="0" smtClean="0"/>
              <a:t>.</a:t>
            </a:r>
            <a:r>
              <a:rPr lang="zh-TW" altLang="en-US" dirty="0" smtClean="0"/>
              <a:t>中華數位</a:t>
            </a:r>
            <a:r>
              <a:rPr lang="en-US" altLang="zh-TW" smtClean="0"/>
              <a:t>.</a:t>
            </a:r>
            <a:endParaRPr lang="zh-TW" altLang="en-US"/>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322644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i="1" u="sng" dirty="0" smtClean="0"/>
              <a:t>Slide Objective</a:t>
            </a:r>
            <a:r>
              <a:rPr lang="en-US" i="1" u="none" dirty="0" smtClean="0"/>
              <a:t>:</a:t>
            </a:r>
            <a:endParaRPr lang="en-US" i="0" u="none" dirty="0" smtClean="0"/>
          </a:p>
          <a:p>
            <a:endParaRPr lang="en-US" i="0" u="none" dirty="0" smtClean="0"/>
          </a:p>
          <a:p>
            <a:r>
              <a:rPr lang="en-US" i="1" u="sng" dirty="0" smtClean="0"/>
              <a:t>Instructor</a:t>
            </a:r>
            <a:r>
              <a:rPr lang="en-US" i="1" u="sng" baseline="0" dirty="0" smtClean="0"/>
              <a:t> Notes</a:t>
            </a:r>
            <a:r>
              <a:rPr lang="en-US" i="1" u="none" baseline="0" dirty="0" smtClean="0"/>
              <a:t>:</a:t>
            </a:r>
            <a:endParaRPr lang="en-US" i="0" u="none" baseline="0"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B263312-38AA-4E1E-B2B5-0F8F122B24FE}"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
          <p:cNvSpPr>
            <a:spLocks noGrp="1" noChangeArrowheads="1"/>
          </p:cNvSpPr>
          <p:nvPr>
            <p:ph type="sldNum" sz="quarter" idx="5"/>
          </p:nvPr>
        </p:nvSpPr>
        <p:spPr/>
        <p:txBody>
          <a:bodyPr/>
          <a:lstStyle/>
          <a:p>
            <a:pPr>
              <a:defRPr/>
            </a:pPr>
            <a:fld id="{DE8AA5F9-46A3-4319-97D1-BD912D145812}" type="slidenum">
              <a:rPr lang="en-US"/>
              <a:pPr>
                <a:defRPr/>
              </a:pPr>
              <a:t>18</a:t>
            </a:fld>
            <a:endParaRPr lang="en-US"/>
          </a:p>
        </p:txBody>
      </p:sp>
      <p:sp>
        <p:nvSpPr>
          <p:cNvPr id="71683" name="Rectangle 978945"/>
          <p:cNvSpPr>
            <a:spLocks noGrp="1" noRot="1" noChangeAspect="1" noTextEdit="1"/>
          </p:cNvSpPr>
          <p:nvPr>
            <p:ph type="sldImg"/>
          </p:nvPr>
        </p:nvSpPr>
        <p:spPr bwMode="auto">
          <a:xfrm>
            <a:off x="2273300" y="685800"/>
            <a:ext cx="2579688" cy="1936750"/>
          </a:xfrm>
          <a:noFill/>
          <a:ln cap="flat">
            <a:solidFill>
              <a:srgbClr val="000000"/>
            </a:solidFill>
            <a:miter lim="800000"/>
            <a:headEnd type="none" w="med" len="med"/>
            <a:tailEnd type="none" w="med" len="med"/>
          </a:ln>
        </p:spPr>
      </p:sp>
      <p:sp>
        <p:nvSpPr>
          <p:cNvPr id="71684" name="Rectangle 978946"/>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zh-TW" sz="1000">
              <a:cs typeface="Arial" pitchFamily="34" charset="0"/>
            </a:endParaRPr>
          </a:p>
        </p:txBody>
      </p:sp>
      <p:sp>
        <p:nvSpPr>
          <p:cNvPr id="71685" name="Rectangle 978947"/>
          <p:cNvSpPr>
            <a:spLocks noGrp="1" noChangeArrowheads="1"/>
          </p:cNvSpPr>
          <p:nvPr/>
        </p:nvSpPr>
        <p:spPr bwMode="auto">
          <a:xfrm>
            <a:off x="3884027" y="8684926"/>
            <a:ext cx="2972421" cy="457513"/>
          </a:xfrm>
          <a:prstGeom prst="rect">
            <a:avLst/>
          </a:prstGeom>
          <a:noFill/>
          <a:ln w="9525" algn="ctr">
            <a:noFill/>
            <a:miter lim="800000"/>
            <a:headEnd/>
            <a:tailEnd/>
          </a:ln>
        </p:spPr>
        <p:txBody>
          <a:bodyPr lIns="91422" tIns="45712" rIns="91422" bIns="45712" anchor="b"/>
          <a:lstStyle/>
          <a:p>
            <a:pPr algn="r" defTabSz="911322"/>
            <a:fld id="{D249967B-E43C-4C67-A29F-696F49ED7727}" type="slidenum">
              <a:rPr lang="en-US" altLang="zh-TW" sz="1200"/>
              <a:pPr algn="r" defTabSz="911322"/>
              <a:t>18</a:t>
            </a:fld>
            <a:endParaRPr lang="en-US" altLang="zh-TW"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4.xml"/><Relationship Id="rId4" Type="http://schemas.openxmlformats.org/officeDocument/2006/relationships/image" Target="../media/image2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66387"/>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8F57B"/>
                    </a:gs>
                  </a:gsLst>
                  <a:lin ang="5400000" scaled="0"/>
                  <a:tileRect/>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8F57B"/>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8" name="Picture 7" descr="Office_Logo_H_R.png"/>
          <p:cNvPicPr>
            <a:picLocks noChangeAspect="1"/>
          </p:cNvPicPr>
          <p:nvPr userDrawn="1"/>
        </p:nvPicPr>
        <p:blipFill>
          <a:blip r:embed="rId3"/>
          <a:stretch>
            <a:fillRect/>
          </a:stretch>
        </p:blipFill>
        <p:spPr>
          <a:xfrm>
            <a:off x="552450" y="1600200"/>
            <a:ext cx="2665309" cy="893112"/>
          </a:xfrm>
          <a:prstGeom prst="rect">
            <a:avLst/>
          </a:prstGeom>
          <a:noFill/>
          <a:ln>
            <a:noFill/>
          </a:ln>
        </p:spPr>
      </p:pic>
      <p:pic>
        <p:nvPicPr>
          <p:cNvPr id="7" name="Picture 6" descr="LargeTemplate_Readycopy.png"/>
          <p:cNvPicPr>
            <a:picLocks noChangeAspect="1"/>
          </p:cNvPicPr>
          <p:nvPr userDrawn="1"/>
        </p:nvPicPr>
        <p:blipFill>
          <a:blip r:embed="rId4" cstate="screen"/>
          <a:stretch>
            <a:fillRect/>
          </a:stretch>
        </p:blipFill>
        <p:spPr>
          <a:xfrm>
            <a:off x="7871089" y="6480048"/>
            <a:ext cx="914402" cy="149352"/>
          </a:xfrm>
          <a:prstGeom prst="rect">
            <a:avLst/>
          </a:prstGeom>
        </p:spPr>
      </p:pic>
      <p:sp>
        <p:nvSpPr>
          <p:cNvPr id="9" name="Title 1"/>
          <p:cNvSpPr>
            <a:spLocks noGrp="1"/>
          </p:cNvSpPr>
          <p:nvPr>
            <p:ph type="ctrTitle"/>
          </p:nvPr>
        </p:nvSpPr>
        <p:spPr>
          <a:xfrm>
            <a:off x="1412875" y="4749800"/>
            <a:ext cx="7683913" cy="618067"/>
          </a:xfrm>
        </p:spPr>
        <p:txBody>
          <a:bodyPr>
            <a:noAutofit/>
          </a:bodyPr>
          <a:lstStyle>
            <a:lvl1pPr algn="l" defTabSz="914363" rtl="0" eaLnBrk="1" latinLnBrk="0" hangingPunct="1">
              <a:lnSpc>
                <a:spcPct val="90000"/>
              </a:lnSpc>
              <a:spcBef>
                <a:spcPct val="0"/>
              </a:spcBef>
              <a:buNone/>
              <a:defRPr lang="en-US" sz="3600" b="0" kern="1200" cap="none" spc="-150" dirty="0">
                <a:ln w="3175">
                  <a:noFill/>
                </a:ln>
                <a:solidFill>
                  <a:schemeClr val="bg1"/>
                </a:solidFill>
                <a:effectLst/>
                <a:latin typeface="+mj-lt"/>
                <a:ea typeface="+mn-ea"/>
                <a:cs typeface="Arial" charset="0"/>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1412875" y="5387211"/>
            <a:ext cx="6999288" cy="463255"/>
          </a:xfrm>
        </p:spPr>
        <p:txBody>
          <a:bodyPr>
            <a:noAutofit/>
          </a:bodyPr>
          <a:lstStyle>
            <a:lvl1pPr marL="0" indent="0" algn="l" defTabSz="914363" rtl="0" eaLnBrk="1" latinLnBrk="0" hangingPunct="1">
              <a:lnSpc>
                <a:spcPct val="90000"/>
              </a:lnSpc>
              <a:spcBef>
                <a:spcPts val="0"/>
              </a:spcBef>
              <a:buFontTx/>
              <a:buNone/>
              <a:defRPr lang="en-US" sz="2400" kern="1200" dirty="0">
                <a:solidFill>
                  <a:schemeClr val="bg1"/>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ALKin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Picture 6" descr="LargeTemplate_Readycopy.png"/>
          <p:cNvPicPr>
            <a:picLocks noChangeAspect="1"/>
          </p:cNvPicPr>
          <p:nvPr userDrawn="1"/>
        </p:nvPicPr>
        <p:blipFill>
          <a:blip r:embed="rId3" cstate="screen"/>
          <a:stretch>
            <a:fillRect/>
          </a:stretch>
        </p:blipFill>
        <p:spPr>
          <a:xfrm>
            <a:off x="7871089" y="6480048"/>
            <a:ext cx="914402" cy="149352"/>
          </a:xfrm>
          <a:prstGeom prst="rect">
            <a:avLst/>
          </a:prstGeom>
        </p:spPr>
      </p:pic>
      <p:sp>
        <p:nvSpPr>
          <p:cNvPr id="6" name="Title 1"/>
          <p:cNvSpPr>
            <a:spLocks noGrp="1"/>
          </p:cNvSpPr>
          <p:nvPr>
            <p:ph type="ctrTitle"/>
          </p:nvPr>
        </p:nvSpPr>
        <p:spPr>
          <a:xfrm>
            <a:off x="1412875" y="4749800"/>
            <a:ext cx="7683913" cy="618067"/>
          </a:xfrm>
        </p:spPr>
        <p:txBody>
          <a:bodyPr>
            <a:noAutofit/>
          </a:bodyPr>
          <a:lstStyle>
            <a:lvl1pPr algn="l" defTabSz="914363" rtl="0" eaLnBrk="1" latinLnBrk="0" hangingPunct="1">
              <a:lnSpc>
                <a:spcPct val="90000"/>
              </a:lnSpc>
              <a:spcBef>
                <a:spcPct val="0"/>
              </a:spcBef>
              <a:buNone/>
              <a:defRPr lang="en-US" sz="3600" b="0" kern="1200" cap="none" spc="-150" dirty="0">
                <a:ln w="3175">
                  <a:noFill/>
                </a:ln>
                <a:solidFill>
                  <a:schemeClr val="bg1"/>
                </a:solidFill>
                <a:effectLst/>
                <a:latin typeface="+mj-lt"/>
                <a:ea typeface="+mn-ea"/>
                <a:cs typeface="Arial"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412875" y="5387211"/>
            <a:ext cx="6999288" cy="463255"/>
          </a:xfrm>
        </p:spPr>
        <p:txBody>
          <a:bodyPr>
            <a:noAutofit/>
          </a:bodyPr>
          <a:lstStyle>
            <a:lvl1pPr marL="0" indent="0" algn="l" defTabSz="914363" rtl="0" eaLnBrk="1" latinLnBrk="0" hangingPunct="1">
              <a:lnSpc>
                <a:spcPct val="90000"/>
              </a:lnSpc>
              <a:spcBef>
                <a:spcPts val="0"/>
              </a:spcBef>
              <a:buFontTx/>
              <a:buNone/>
              <a:defRPr lang="en-US" sz="2400" kern="1200" dirty="0">
                <a:solidFill>
                  <a:schemeClr val="bg1"/>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09839" y="2362201"/>
            <a:ext cx="6994362" cy="649941"/>
          </a:xfrm>
        </p:spPr>
        <p:txBody>
          <a:bodyPr anchor="t" anchorCtr="0">
            <a:noAutofit/>
          </a:bodyPr>
          <a:lstStyle>
            <a:lvl1pPr>
              <a:lnSpc>
                <a:spcPct val="90000"/>
              </a:lnSpc>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409839" y="3881735"/>
            <a:ext cx="6994363"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7662" y="1447800"/>
            <a:ext cx="7683914" cy="914400"/>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6000" b="0" i="0" u="none" strike="noStrike" kern="1200" cap="none" spc="-150" normalizeH="0" baseline="0" noProof="0" dirty="0" smtClean="0">
                <a:ln w="11430"/>
                <a:gradFill>
                  <a:gsLst>
                    <a:gs pos="0">
                      <a:schemeClr val="tx1"/>
                    </a:gs>
                    <a:gs pos="88000">
                      <a:schemeClr val="tx1"/>
                    </a:gs>
                  </a:gsLst>
                  <a:lin ang="5400000"/>
                </a:gradFill>
                <a:effectLst/>
                <a:uLnTx/>
                <a:uFillTx/>
                <a:latin typeface="Segoe UI"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175377814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8616771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66387"/>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標題投影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descr="Title_bar_light_YELLOW.png"/>
          <p:cNvPicPr>
            <a:picLocks noChangeAspect="1"/>
          </p:cNvPicPr>
          <p:nvPr/>
        </p:nvPicPr>
        <p:blipFill>
          <a:blip r:embed="rId3" cstate="print"/>
          <a:stretch>
            <a:fillRect/>
          </a:stretch>
        </p:blipFill>
        <p:spPr>
          <a:xfrm>
            <a:off x="0" y="4133850"/>
            <a:ext cx="9144000" cy="2724150"/>
          </a:xfrm>
          <a:prstGeom prst="rect">
            <a:avLst/>
          </a:prstGeom>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n w="3175">
                  <a:noFill/>
                </a:ln>
                <a:solidFill>
                  <a:schemeClr val="accent1"/>
                </a:solidFill>
                <a:effectLst>
                  <a:outerShdw blurRad="38100" dist="38100" dir="2700000" algn="tl">
                    <a:srgbClr val="000000">
                      <a:alpha val="43137"/>
                    </a:srgbClr>
                  </a:outerShdw>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zh-TW" altLang="en-US" smtClean="0"/>
              <a:t>按一下以編輯母片副標題樣式</a:t>
            </a:r>
            <a:endParaRPr lang="en-US" dirty="0"/>
          </a:p>
        </p:txBody>
      </p:sp>
      <p:pic>
        <p:nvPicPr>
          <p:cNvPr id="6" name="Picture 2" descr="W:\TRANSFER\MBupload\SERVER-new\Logo\Exchange\Exchange\Exchange_h_rgb.png"/>
          <p:cNvPicPr>
            <a:picLocks noChangeAspect="1" noChangeArrowheads="1"/>
          </p:cNvPicPr>
          <p:nvPr/>
        </p:nvPicPr>
        <p:blipFill>
          <a:blip r:embed="rId4" cstate="print"/>
          <a:srcRect/>
          <a:stretch>
            <a:fillRect/>
          </a:stretch>
        </p:blipFill>
        <p:spPr bwMode="auto">
          <a:xfrm>
            <a:off x="785812" y="918260"/>
            <a:ext cx="3600150" cy="681940"/>
          </a:xfrm>
          <a:prstGeom prst="rect">
            <a:avLst/>
          </a:prstGeom>
          <a:noFill/>
        </p:spPr>
      </p:pic>
    </p:spTree>
    <p:extLst>
      <p:ext uri="{BB962C8B-B14F-4D97-AF65-F5344CB8AC3E}">
        <p14:creationId xmlns:p14="http://schemas.microsoft.com/office/powerpoint/2010/main" val="298793638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5763" y="141605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2777035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Shape 1"/>
          <p:cNvSpPr>
            <a:spLocks noGrp="1"/>
          </p:cNvSpPr>
          <p:nvPr>
            <p:ph type="title"/>
          </p:nvPr>
        </p:nvSpPr>
        <p:spPr>
          <a:xfrm>
            <a:off x="457200" y="-24"/>
            <a:ext cx="8229600" cy="1143000"/>
          </a:xfrm>
        </p:spPr>
        <p:txBody>
          <a:bodyPr>
            <a:normAutofit/>
          </a:bodyPr>
          <a:lstStyle>
            <a:lvl1pPr>
              <a:defRPr sz="3600" b="1" i="0" baseline="0">
                <a:solidFill>
                  <a:schemeClr val="bg1">
                    <a:lumMod val="95000"/>
                  </a:schemeClr>
                </a:solidFill>
                <a:ea typeface="微軟正黑體" pitchFamily="34" charset="-120"/>
              </a:defRPr>
            </a:lvl1pPr>
          </a:lstStyle>
          <a:p>
            <a:r>
              <a:rPr lang="en-US" dirty="0"/>
              <a:t>Click to edit Master title style</a:t>
            </a:r>
          </a:p>
        </p:txBody>
      </p:sp>
      <p:sp>
        <p:nvSpPr>
          <p:cNvPr id="3" name="Shape 2"/>
          <p:cNvSpPr>
            <a:spLocks noGrp="1"/>
          </p:cNvSpPr>
          <p:nvPr>
            <p:ph type="body" idx="1"/>
          </p:nvPr>
        </p:nvSpPr>
        <p:spPr>
          <a:xfrm>
            <a:off x="457200" y="1357298"/>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899902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7" y="1905000"/>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n w="3175">
                  <a:noFill/>
                </a:ln>
                <a:solidFill>
                  <a:schemeClr val="accent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descr="Title_bar_dark_YELLOW_3.png"/>
          <p:cNvPicPr>
            <a:picLocks noChangeAspect="1"/>
          </p:cNvPicPr>
          <p:nvPr userDrawn="1"/>
        </p:nvPicPr>
        <p:blipFill>
          <a:blip r:embed="rId3"/>
          <a:stretch>
            <a:fillRect/>
          </a:stretch>
        </p:blipFill>
        <p:spPr>
          <a:xfrm>
            <a:off x="730250" y="4117087"/>
            <a:ext cx="8439150" cy="123825"/>
          </a:xfrm>
          <a:prstGeom prst="rect">
            <a:avLst/>
          </a:prstGeom>
        </p:spPr>
      </p:pic>
    </p:spTree>
    <p:extLst>
      <p:ext uri="{BB962C8B-B14F-4D97-AF65-F5344CB8AC3E}">
        <p14:creationId xmlns:p14="http://schemas.microsoft.com/office/powerpoint/2010/main" val="1412238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514" y="649805"/>
            <a:ext cx="7043208" cy="1523494"/>
          </a:xfrm>
        </p:spPr>
        <p:txBody>
          <a:bodyPr anchor="ctr" anchorCtr="0">
            <a:noAutofit/>
          </a:bodyPr>
          <a:lstStyle>
            <a:lvl1pPr>
              <a:lnSpc>
                <a:spcPct val="90000"/>
              </a:lnSpc>
              <a:defRPr sz="5400">
                <a:solidFill>
                  <a:schemeClr val="accent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1"/>
                </a:soli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14" name="Picture 13" descr="Title_bar_dark_YELLOW_3.png"/>
          <p:cNvPicPr>
            <a:picLocks noChangeAspect="1"/>
          </p:cNvPicPr>
          <p:nvPr userDrawn="1"/>
        </p:nvPicPr>
        <p:blipFill>
          <a:blip r:embed="rId3"/>
          <a:stretch>
            <a:fillRect/>
          </a:stretch>
        </p:blipFill>
        <p:spPr>
          <a:xfrm>
            <a:off x="730250" y="4117087"/>
            <a:ext cx="8439150" cy="123825"/>
          </a:xfrm>
          <a:prstGeom prst="rect">
            <a:avLst/>
          </a:prstGeom>
        </p:spPr>
      </p:pic>
    </p:spTree>
    <p:extLst>
      <p:ext uri="{BB962C8B-B14F-4D97-AF65-F5344CB8AC3E}">
        <p14:creationId xmlns:p14="http://schemas.microsoft.com/office/powerpoint/2010/main" val="18841127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30000"/>
              <a:buFont typeface="Arial" pitchFamily="34" charset="0"/>
              <a:buChar char="•"/>
              <a:defRPr>
                <a:solidFill>
                  <a:schemeClr val="bg1">
                    <a:lumMod val="75000"/>
                  </a:schemeClr>
                </a:solidFill>
              </a:defRPr>
            </a:lvl1pPr>
            <a:lvl2pPr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bg1">
                    <a:lumMod val="75000"/>
                  </a:schemeClr>
                </a:solidFill>
                <a:latin typeface="+mn-lt"/>
                <a:ea typeface="+mn-ea"/>
                <a:cs typeface="+mn-cs"/>
              </a:defRPr>
            </a:lvl2pPr>
            <a:lvl3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bg1">
                    <a:lumMod val="75000"/>
                  </a:schemeClr>
                </a:solidFill>
                <a:latin typeface="+mn-lt"/>
                <a:ea typeface="+mn-ea"/>
                <a:cs typeface="+mn-cs"/>
              </a:defRPr>
            </a:lvl3pPr>
            <a:lvl4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bg1">
                    <a:lumMod val="75000"/>
                  </a:schemeClr>
                </a:solidFill>
                <a:latin typeface="+mn-lt"/>
                <a:ea typeface="+mn-ea"/>
                <a:cs typeface="+mn-cs"/>
              </a:defRPr>
            </a:lvl4pPr>
            <a:lvl5pPr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bg1">
                    <a:lumMod val="75000"/>
                  </a:schemeClr>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458180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22566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513835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702476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1330332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53676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chemeClr val="accent1"/>
                </a:solidFill>
                <a:effectLst>
                  <a:outerShdw blurRad="38100" dist="38100" dir="2700000" algn="tl">
                    <a:srgbClr val="000000">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5638800"/>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5" name="Picture 4" descr="photo_YELLOW_Delores.jpg"/>
          <p:cNvPicPr>
            <a:picLocks noChangeAspect="1"/>
          </p:cNvPicPr>
          <p:nvPr userDrawn="1"/>
        </p:nvPicPr>
        <p:blipFill>
          <a:blip r:embed="rId3"/>
          <a:stretch>
            <a:fillRect/>
          </a:stretch>
        </p:blipFill>
        <p:spPr>
          <a:xfrm>
            <a:off x="0" y="3197225"/>
            <a:ext cx="3338650" cy="2292350"/>
          </a:xfrm>
          <a:prstGeom prst="rect">
            <a:avLst/>
          </a:prstGeom>
        </p:spPr>
      </p:pic>
      <p:pic>
        <p:nvPicPr>
          <p:cNvPr id="6" name="Picture 2" descr="W:\TRANSFER\MBupload\SERVER-new\Logo\Exchange\Exchange\Exchange_h_rgb_r.png"/>
          <p:cNvPicPr>
            <a:picLocks noChangeAspect="1" noChangeArrowheads="1"/>
          </p:cNvPicPr>
          <p:nvPr userDrawn="1"/>
        </p:nvPicPr>
        <p:blipFill>
          <a:blip r:embed="rId4"/>
          <a:srcRect/>
          <a:stretch>
            <a:fillRect/>
          </a:stretch>
        </p:blipFill>
        <p:spPr bwMode="auto">
          <a:xfrm>
            <a:off x="739775" y="914400"/>
            <a:ext cx="2765425" cy="523826"/>
          </a:xfrm>
          <a:prstGeom prst="rect">
            <a:avLst/>
          </a:prstGeom>
          <a:noFill/>
        </p:spPr>
      </p:pic>
    </p:spTree>
    <p:extLst>
      <p:ext uri="{BB962C8B-B14F-4D97-AF65-F5344CB8AC3E}">
        <p14:creationId xmlns:p14="http://schemas.microsoft.com/office/powerpoint/2010/main" val="243877561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chemeClr val="accent1"/>
                </a:solidFill>
                <a:effectLst>
                  <a:outerShdw blurRad="38100" dist="38100" dir="2700000" algn="tl">
                    <a:srgbClr val="000000">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3272135"/>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7" name="Straight Connector 6"/>
          <p:cNvCxnSpPr/>
          <p:nvPr userDrawn="1"/>
        </p:nvCxnSpPr>
        <p:spPr>
          <a:xfrm>
            <a:off x="0" y="3124200"/>
            <a:ext cx="457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2" descr="W:\TRANSFER\MBupload\SERVER-new\Logo\Exchange\Exchange\Exchange_h_rgb_r.png"/>
          <p:cNvPicPr>
            <a:picLocks noChangeAspect="1" noChangeArrowheads="1"/>
          </p:cNvPicPr>
          <p:nvPr userDrawn="1"/>
        </p:nvPicPr>
        <p:blipFill>
          <a:blip r:embed="rId3"/>
          <a:srcRect/>
          <a:stretch>
            <a:fillRect/>
          </a:stretch>
        </p:blipFill>
        <p:spPr bwMode="auto">
          <a:xfrm>
            <a:off x="739775" y="914400"/>
            <a:ext cx="2765425" cy="523826"/>
          </a:xfrm>
          <a:prstGeom prst="rect">
            <a:avLst/>
          </a:prstGeom>
          <a:noFill/>
        </p:spPr>
      </p:pic>
    </p:spTree>
    <p:extLst>
      <p:ext uri="{BB962C8B-B14F-4D97-AF65-F5344CB8AC3E}">
        <p14:creationId xmlns:p14="http://schemas.microsoft.com/office/powerpoint/2010/main" val="390044721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551116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p14="http://schemas.microsoft.com/office/powerpoint/2010/main" val="378814997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535561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fld id="{F75A7C5C-75AD-46E0-8204-EE2C7AE8CC56}" type="datetimeFigureOut">
              <a:rPr lang="en-US" smtClean="0">
                <a:solidFill>
                  <a:prstClr val="white"/>
                </a:solidFill>
              </a:rPr>
              <a:pPr/>
              <a:t>4/18/2011</a:t>
            </a:fld>
            <a:endParaRPr lang="en-US" dirty="0">
              <a:solidFill>
                <a:prstClr val="white"/>
              </a:solidFill>
            </a:endParaRPr>
          </a:p>
        </p:txBody>
      </p:sp>
      <p:sp>
        <p:nvSpPr>
          <p:cNvPr id="5" name="Footer Placeholder 4"/>
          <p:cNvSpPr>
            <a:spLocks noGrp="1"/>
          </p:cNvSpPr>
          <p:nvPr>
            <p:ph type="ftr" sz="quarter" idx="11"/>
          </p:nvPr>
        </p:nvSpPr>
        <p:spPr>
          <a:xfrm>
            <a:off x="3124200" y="6324600"/>
            <a:ext cx="28956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6629400" y="6096000"/>
            <a:ext cx="2133600" cy="365125"/>
          </a:xfrm>
          <a:prstGeom prst="rect">
            <a:avLst/>
          </a:prstGeom>
        </p:spPr>
        <p:txBody>
          <a:bodyPr/>
          <a:lstStyle/>
          <a:p>
            <a:fld id="{64E1046F-EA70-4B42-8C4B-0948B0F9237A}" type="slidenum">
              <a:rPr lang="en-US" smtClean="0">
                <a:solidFill>
                  <a:prstClr val="white"/>
                </a:solidFill>
              </a:rPr>
              <a:pPr/>
              <a:t>‹#›</a:t>
            </a:fld>
            <a:endParaRPr lang="en-US" dirty="0">
              <a:solidFill>
                <a:prstClr val="white"/>
              </a:solidFill>
            </a:endParaRPr>
          </a:p>
        </p:txBody>
      </p:sp>
      <p:sp>
        <p:nvSpPr>
          <p:cNvPr id="8" name="Text Placeholder 7"/>
          <p:cNvSpPr>
            <a:spLocks noGrp="1"/>
          </p:cNvSpPr>
          <p:nvPr>
            <p:ph type="body" sz="quarter" idx="13"/>
          </p:nvPr>
        </p:nvSpPr>
        <p:spPr>
          <a:xfrm>
            <a:off x="905760" y="1071546"/>
            <a:ext cx="7781040" cy="4948254"/>
          </a:xfrm>
        </p:spPr>
        <p:txBody>
          <a:bodyPr/>
          <a:lstStyle>
            <a:lvl1pPr marL="285750" indent="-285750">
              <a:spcAft>
                <a:spcPts val="0"/>
              </a:spcAft>
              <a:buSzPct val="100000"/>
              <a:buFontTx/>
              <a:buBlip>
                <a:blip r:embed="rId2"/>
              </a:buBlip>
              <a:defRPr sz="1800">
                <a:solidFill>
                  <a:srgbClr val="525353"/>
                </a:solidFill>
                <a:effectLst/>
              </a:defRPr>
            </a:lvl1pPr>
            <a:lvl2pPr marL="569913" indent="-284163">
              <a:buFont typeface="Lucida Grande"/>
              <a:buChar char="-"/>
              <a:defRPr sz="1600">
                <a:solidFill>
                  <a:srgbClr val="525353"/>
                </a:solidFill>
              </a:defRPr>
            </a:lvl2pPr>
            <a:lvl3pPr marL="855663" indent="-285750">
              <a:defRPr sz="1600" baseline="0">
                <a:solidFill>
                  <a:srgbClr val="525353"/>
                </a:solidFill>
              </a:defRPr>
            </a:lvl3pPr>
            <a:lvl4pPr marL="1139825" indent="-284163">
              <a:defRPr sz="1600">
                <a:solidFill>
                  <a:srgbClr val="525353"/>
                </a:solidFill>
              </a:defRPr>
            </a:lvl4pPr>
            <a:lvl5pPr marL="1312863" indent="-344488">
              <a:buFont typeface="Lucida Grande"/>
              <a:buNone/>
              <a:defRPr sz="1800">
                <a:solidFill>
                  <a:srgbClr val="525353"/>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p:txBody>
      </p:sp>
    </p:spTree>
    <p:extLst>
      <p:ext uri="{BB962C8B-B14F-4D97-AF65-F5344CB8AC3E}">
        <p14:creationId xmlns:p14="http://schemas.microsoft.com/office/powerpoint/2010/main" val="1780484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7" y="228600"/>
            <a:ext cx="8397875" cy="6647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563688"/>
            <a:ext cx="8382000" cy="21359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quarter" idx="11"/>
          </p:nvPr>
        </p:nvSpPr>
        <p:spPr>
          <a:xfrm>
            <a:off x="419100" y="786285"/>
            <a:ext cx="8305800" cy="332399"/>
          </a:xfrm>
        </p:spPr>
        <p:txBody>
          <a:bodyPr/>
          <a:lstStyle>
            <a:lvl1pPr marL="0" indent="0">
              <a:buNone/>
              <a:defRPr sz="2400">
                <a:solidFill>
                  <a:schemeClr val="accent3"/>
                </a:solidFill>
              </a:defRPr>
            </a:lvl1pPr>
          </a:lstStyle>
          <a:p>
            <a:pPr lvl="0"/>
            <a:r>
              <a:rPr lang="en-US" smtClean="0"/>
              <a:t>Click to edit Master text styles</a:t>
            </a:r>
          </a:p>
        </p:txBody>
      </p:sp>
      <p:sp>
        <p:nvSpPr>
          <p:cNvPr id="6" name="Slide Number Placeholder 5"/>
          <p:cNvSpPr>
            <a:spLocks noGrp="1"/>
          </p:cNvSpPr>
          <p:nvPr>
            <p:ph type="sldNum" sz="quarter" idx="4"/>
          </p:nvPr>
        </p:nvSpPr>
        <p:spPr>
          <a:xfrm>
            <a:off x="268310" y="6341550"/>
            <a:ext cx="2133600" cy="365125"/>
          </a:xfrm>
          <a:prstGeom prst="rect">
            <a:avLst/>
          </a:prstGeom>
        </p:spPr>
        <p:txBody>
          <a:bodyPr vert="horz" lIns="91440" tIns="45720" rIns="91440" bIns="45720" rtlCol="0" anchor="ctr"/>
          <a:lstStyle>
            <a:lvl1pPr algn="l">
              <a:defRPr sz="1200">
                <a:solidFill>
                  <a:schemeClr val="bg1"/>
                </a:solidFill>
              </a:defRPr>
            </a:lvl1pPr>
          </a:lstStyle>
          <a:p>
            <a:fld id="{DFDE6953-8E5E-49EC-851C-3E79A69A155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351655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4" y="1905008"/>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3" y="4344996"/>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827355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66387"/>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2" y="649805"/>
            <a:ext cx="699521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417212" y="4344996"/>
            <a:ext cx="6994950"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30044" y="2355850"/>
            <a:ext cx="7682119"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371618900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888330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076846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557"/>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7"/>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744187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60"/>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5" y="1411560"/>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668511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861689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82398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54275" name="Picture 3" descr="C:\Users\ryanc\Pictures\DVD_ART34\Logos\Windows 7 - INTERNAL USE ONLY\Windows 7 v r INTERNAL USE ONLY.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057132" y="3428528"/>
            <a:ext cx="3029739" cy="2438879"/>
          </a:xfrm>
          <a:prstGeom prst="rect">
            <a:avLst/>
          </a:prstGeom>
          <a:noFill/>
          <a:effectLst>
            <a:outerShdw blurRad="50800" dist="38100" dir="2700000" algn="tl" rotWithShape="0">
              <a:prstClr val="black">
                <a:alpha val="40000"/>
              </a:prstClr>
            </a:outerShdw>
          </a:effectLst>
        </p:spPr>
      </p:pic>
      <p:pic>
        <p:nvPicPr>
          <p:cNvPr id="4" name="Picture 3" descr="OEM Ready2Run.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885882" y="1676399"/>
            <a:ext cx="5372236" cy="1371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024252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38556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83"/>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p14="http://schemas.microsoft.com/office/powerpoint/2010/main" val="39314595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9436"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2133600"/>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7501"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7501" y="2133601"/>
            <a:ext cx="4115872"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9436"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2133600"/>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7501"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7501" y="2133601"/>
            <a:ext cx="4115872"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2.xml"/><Relationship Id="rId1" Type="http://schemas.openxmlformats.org/officeDocument/2006/relationships/slideLayout" Target="../slideLayouts/slideLayout23.xml"/><Relationship Id="rId4"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3.jpeg"/><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20.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image" Target="../media/image22.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2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8363938" cy="666387"/>
          </a:xfrm>
          <a:prstGeom prst="rect">
            <a:avLst/>
          </a:prstGeom>
        </p:spPr>
        <p:txBody>
          <a:bodyPr vert="horz" wrap="square" lIns="0" tIns="0" rIns="0" bIns="0" rtlCol="0" anchor="t">
            <a:spAutoFit/>
            <a:scene3d>
              <a:camera prst="orthographicFront"/>
              <a:lightRig rig="threePt" dir="t"/>
            </a:scene3d>
            <a:sp3d>
              <a:bevelT w="12700" h="12700"/>
              <a:bevelB w="12700" h="127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6" r:id="rId1"/>
    <p:sldLayoutId id="2147483729" r:id="rId2"/>
    <p:sldLayoutId id="2147483730" r:id="rId3"/>
    <p:sldLayoutId id="2147483726" r:id="rId4"/>
    <p:sldLayoutId id="2147483698" r:id="rId5"/>
    <p:sldLayoutId id="2147483727" r:id="rId6"/>
    <p:sldLayoutId id="2147483699" r:id="rId7"/>
    <p:sldLayoutId id="2147483728" r:id="rId8"/>
    <p:sldLayoutId id="2147483700" r:id="rId9"/>
    <p:sldLayoutId id="2147483725" r:id="rId10"/>
    <p:sldLayoutId id="2147483701" r:id="rId11"/>
    <p:sldLayoutId id="2147483724" r:id="rId12"/>
    <p:sldLayoutId id="2147483703" r:id="rId13"/>
    <p:sldLayoutId id="2147483704" r:id="rId14"/>
    <p:sldLayoutId id="2147483731" r:id="rId15"/>
    <p:sldLayoutId id="2147483732" r:id="rId16"/>
    <p:sldLayoutId id="2147483733" r:id="rId17"/>
    <p:sldLayoutId id="2147483735" r:id="rId18"/>
    <p:sldLayoutId id="2147483738" r:id="rId19"/>
    <p:sldLayoutId id="2147483739" r:id="rId20"/>
    <p:sldLayoutId id="2147483740" r:id="rId21"/>
    <p:sldLayoutId id="2147483771" r:id="rId2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 typeface="Segoe UI"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 typeface="Segoe UI"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 typeface="Segoe UI"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 typeface="Segoe UI"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66386"/>
          </a:xfrm>
          <a:prstGeom prst="rect">
            <a:avLst/>
          </a:prstGeom>
        </p:spPr>
        <p:txBody>
          <a:bodyPr vert="horz" wrap="square" lIns="0" tIns="0" rIns="0" bIns="0" rtlCol="0" anchor="t">
            <a:spAutoFit/>
            <a:scene3d>
              <a:camera prst="orthographicFront"/>
              <a:lightRig rig="threePt" dir="t"/>
            </a:scene3d>
            <a:sp3d>
              <a:bevelT w="12700" h="12700"/>
              <a:bevelB w="12700" h="127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0"/>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solidFill>
            <a:schemeClr val="tx1"/>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327881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bg1"/>
          </a:solidFill>
          <a:effectLst/>
          <a:latin typeface="Segoe" pitchFamily="34" charset="0"/>
          <a:ea typeface="+mn-ea"/>
          <a:cs typeface="Arial" charset="0"/>
        </a:defRPr>
      </a:lvl1pPr>
    </p:titleStyle>
    <p:body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bg1">
              <a:lumMod val="75000"/>
            </a:schemeClr>
          </a:solidFill>
          <a:latin typeface="+mn-lt"/>
          <a:ea typeface="+mn-ea"/>
          <a:cs typeface="+mn-cs"/>
        </a:defRPr>
      </a:lvl1pPr>
      <a:lvl2pPr marL="854075" indent="-396875" algn="l" defTabSz="914363" rtl="0" eaLnBrk="1" latinLnBrk="0" hangingPunct="1">
        <a:lnSpc>
          <a:spcPct val="90000"/>
        </a:lnSpc>
        <a:spcBef>
          <a:spcPct val="20000"/>
        </a:spcBef>
        <a:buClr>
          <a:srgbClr val="777777"/>
        </a:buClr>
        <a:buFont typeface="Segoe" pitchFamily="34" charset="0"/>
        <a:buChar char="−"/>
        <a:defRPr sz="2800" kern="1200">
          <a:solidFill>
            <a:schemeClr val="bg1">
              <a:lumMod val="75000"/>
            </a:schemeClr>
          </a:solidFill>
          <a:latin typeface="+mn-lt"/>
          <a:ea typeface="+mn-ea"/>
          <a:cs typeface="+mn-cs"/>
        </a:defRPr>
      </a:lvl2pPr>
      <a:lvl3pPr marL="1258888" indent="-404813"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3pPr>
      <a:lvl4pPr marL="1604963" indent="-346075"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4pPr>
      <a:lvl5pPr marL="1941513" indent="-336550"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7"/>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20"/>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white rectangle.png"/>
          <p:cNvPicPr>
            <a:picLocks noChangeAspect="1"/>
          </p:cNvPicPr>
          <p:nvPr/>
        </p:nvPicPr>
        <p:blipFill>
          <a:blip r:embed="rId14" cstate="print">
            <a:extLst>
              <a:ext uri="{28A0092B-C50C-407E-A947-70E740481C1C}">
                <a14:useLocalDpi xmlns:a14="http://schemas.microsoft.com/office/drawing/2010/main" val="0"/>
              </a:ext>
            </a:extLst>
          </a:blip>
          <a:srcRect b="10453"/>
          <a:stretch>
            <a:fillRect/>
          </a:stretch>
        </p:blipFill>
        <p:spPr>
          <a:xfrm>
            <a:off x="0" y="1299706"/>
            <a:ext cx="9144000" cy="5558294"/>
          </a:xfrm>
          <a:prstGeom prst="rect">
            <a:avLst/>
          </a:prstGeom>
        </p:spPr>
      </p:pic>
    </p:spTree>
    <p:extLst>
      <p:ext uri="{BB962C8B-B14F-4D97-AF65-F5344CB8AC3E}">
        <p14:creationId xmlns:p14="http://schemas.microsoft.com/office/powerpoint/2010/main" val="2861273764"/>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21.pn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4.png"/><Relationship Id="rId11" Type="http://schemas.openxmlformats.org/officeDocument/2006/relationships/image" Target="../media/image87.png"/><Relationship Id="rId5" Type="http://schemas.openxmlformats.org/officeDocument/2006/relationships/image" Target="../media/image83.png"/><Relationship Id="rId10" Type="http://schemas.openxmlformats.org/officeDocument/2006/relationships/image" Target="../media/image86.png"/><Relationship Id="rId4" Type="http://schemas.openxmlformats.org/officeDocument/2006/relationships/image" Target="../media/image46.png"/><Relationship Id="rId9" Type="http://schemas.openxmlformats.org/officeDocument/2006/relationships/image" Target="../media/image85.png"/></Relationships>
</file>

<file path=ppt/slides/_rels/slide11.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1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99.png"/><Relationship Id="rId4" Type="http://schemas.openxmlformats.org/officeDocument/2006/relationships/image" Target="../media/image98.jpeg"/></Relationships>
</file>

<file path=ppt/slides/_rels/slide13.xml.rels><?xml version="1.0" encoding="UTF-8" standalone="yes"?>
<Relationships xmlns="http://schemas.openxmlformats.org/package/2006/relationships"><Relationship Id="rId8" Type="http://schemas.openxmlformats.org/officeDocument/2006/relationships/image" Target="../media/image101.emf"/><Relationship Id="rId13" Type="http://schemas.openxmlformats.org/officeDocument/2006/relationships/oleObject" Target="../embeddings/oleObject5.bin"/><Relationship Id="rId3" Type="http://schemas.openxmlformats.org/officeDocument/2006/relationships/image" Target="../media/image106.png"/><Relationship Id="rId7" Type="http://schemas.openxmlformats.org/officeDocument/2006/relationships/oleObject" Target="../embeddings/oleObject2.bin"/><Relationship Id="rId12" Type="http://schemas.openxmlformats.org/officeDocument/2006/relationships/image" Target="../media/image103.emf"/><Relationship Id="rId17" Type="http://schemas.openxmlformats.org/officeDocument/2006/relationships/image" Target="../media/image107.png"/><Relationship Id="rId2" Type="http://schemas.openxmlformats.org/officeDocument/2006/relationships/slideLayout" Target="../slideLayouts/slideLayout11.xml"/><Relationship Id="rId16" Type="http://schemas.openxmlformats.org/officeDocument/2006/relationships/image" Target="../media/image105.emf"/><Relationship Id="rId1" Type="http://schemas.openxmlformats.org/officeDocument/2006/relationships/vmlDrawing" Target="../drawings/vmlDrawing1.vml"/><Relationship Id="rId6" Type="http://schemas.openxmlformats.org/officeDocument/2006/relationships/image" Target="../media/image100.e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102.emf"/><Relationship Id="rId4" Type="http://schemas.openxmlformats.org/officeDocument/2006/relationships/image" Target="../media/image79.png"/><Relationship Id="rId9" Type="http://schemas.openxmlformats.org/officeDocument/2006/relationships/oleObject" Target="../embeddings/oleObject3.bin"/><Relationship Id="rId14" Type="http://schemas.openxmlformats.org/officeDocument/2006/relationships/image" Target="../media/image104.emf"/></Relationships>
</file>

<file path=ppt/slides/_rels/slide14.xml.rels><?xml version="1.0" encoding="UTF-8" standalone="yes"?>
<Relationships xmlns="http://schemas.openxmlformats.org/package/2006/relationships"><Relationship Id="rId2" Type="http://schemas.openxmlformats.org/officeDocument/2006/relationships/image" Target="../media/image108.bmp"/><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9.bmp"/><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1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1.xml"/><Relationship Id="rId16" Type="http://schemas.openxmlformats.org/officeDocument/2006/relationships/image" Target="../media/image39.png"/><Relationship Id="rId1" Type="http://schemas.openxmlformats.org/officeDocument/2006/relationships/slideLayout" Target="../slideLayouts/slideLayout2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notesSlide" Target="../notesSlides/notesSlide2.xml"/><Relationship Id="rId16"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jpeg"/><Relationship Id="rId19" Type="http://schemas.openxmlformats.org/officeDocument/2006/relationships/image" Target="../media/image29.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8.xml.rels><?xml version="1.0" encoding="UTF-8" standalone="yes"?>
<Relationships xmlns="http://schemas.openxmlformats.org/package/2006/relationships"><Relationship Id="rId8" Type="http://schemas.openxmlformats.org/officeDocument/2006/relationships/image" Target="../media/image62.gif"/><Relationship Id="rId13" Type="http://schemas.openxmlformats.org/officeDocument/2006/relationships/image" Target="../media/image67.jpeg"/><Relationship Id="rId18" Type="http://schemas.openxmlformats.org/officeDocument/2006/relationships/hyperlink" Target="http://www.palm.com/us/products/smartphones/treo755p/" TargetMode="External"/><Relationship Id="rId26" Type="http://schemas.openxmlformats.org/officeDocument/2006/relationships/image" Target="../media/image78.png"/><Relationship Id="rId3" Type="http://schemas.openxmlformats.org/officeDocument/2006/relationships/image" Target="../media/image57.png"/><Relationship Id="rId21" Type="http://schemas.openxmlformats.org/officeDocument/2006/relationships/image" Target="../media/image73.png"/><Relationship Id="rId7" Type="http://schemas.openxmlformats.org/officeDocument/2006/relationships/image" Target="../media/image61.gif"/><Relationship Id="rId12" Type="http://schemas.openxmlformats.org/officeDocument/2006/relationships/image" Target="../media/image66.jpeg"/><Relationship Id="rId17" Type="http://schemas.openxmlformats.org/officeDocument/2006/relationships/image" Target="../media/image70.gif"/><Relationship Id="rId25" Type="http://schemas.openxmlformats.org/officeDocument/2006/relationships/image" Target="../media/image77.png"/><Relationship Id="rId2" Type="http://schemas.openxmlformats.org/officeDocument/2006/relationships/notesSlide" Target="../notesSlides/notesSlide3.xml"/><Relationship Id="rId16" Type="http://schemas.openxmlformats.org/officeDocument/2006/relationships/hyperlink" Target="http://www.palm.com/us/products/smartphones/centro/" TargetMode="External"/><Relationship Id="rId20" Type="http://schemas.openxmlformats.org/officeDocument/2006/relationships/image" Target="../media/image72.gif"/><Relationship Id="rId1" Type="http://schemas.openxmlformats.org/officeDocument/2006/relationships/slideLayout" Target="../slideLayouts/slideLayout1.xml"/><Relationship Id="rId6" Type="http://schemas.openxmlformats.org/officeDocument/2006/relationships/image" Target="../media/image60.jpeg"/><Relationship Id="rId11" Type="http://schemas.openxmlformats.org/officeDocument/2006/relationships/image" Target="../media/image65.jpeg"/><Relationship Id="rId24" Type="http://schemas.openxmlformats.org/officeDocument/2006/relationships/image" Target="../media/image76.png"/><Relationship Id="rId5" Type="http://schemas.openxmlformats.org/officeDocument/2006/relationships/image" Target="../media/image59.jpeg"/><Relationship Id="rId15" Type="http://schemas.openxmlformats.org/officeDocument/2006/relationships/image" Target="../media/image69.gif"/><Relationship Id="rId23" Type="http://schemas.openxmlformats.org/officeDocument/2006/relationships/image" Target="../media/image75.png"/><Relationship Id="rId10" Type="http://schemas.openxmlformats.org/officeDocument/2006/relationships/image" Target="../media/image64.gif"/><Relationship Id="rId19" Type="http://schemas.openxmlformats.org/officeDocument/2006/relationships/image" Target="../media/image71.gif"/><Relationship Id="rId4" Type="http://schemas.openxmlformats.org/officeDocument/2006/relationships/image" Target="../media/image58.gif"/><Relationship Id="rId9" Type="http://schemas.openxmlformats.org/officeDocument/2006/relationships/image" Target="../media/image63.jpeg"/><Relationship Id="rId14" Type="http://schemas.openxmlformats.org/officeDocument/2006/relationships/image" Target="../media/image68.jpeg"/><Relationship Id="rId22" Type="http://schemas.openxmlformats.org/officeDocument/2006/relationships/image" Target="../media/image74.png"/></Relationships>
</file>

<file path=ppt/slides/_rels/slide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71053" y="1388895"/>
            <a:ext cx="8146473" cy="1302327"/>
          </a:xfrm>
          <a:prstGeom prst="rect">
            <a:avLst/>
          </a:prstGeom>
          <a:solidFill>
            <a:srgbClr val="0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4000" b="1" dirty="0">
                <a:gradFill>
                  <a:gsLst>
                    <a:gs pos="0">
                      <a:srgbClr val="FFFFFF"/>
                    </a:gs>
                    <a:gs pos="100000">
                      <a:srgbClr val="FFFFFF"/>
                    </a:gs>
                  </a:gsLst>
                  <a:lin ang="5400000" scaled="0"/>
                </a:gradFill>
                <a:latin typeface="微軟正黑體" pitchFamily="34" charset="-120"/>
                <a:ea typeface="微軟正黑體" pitchFamily="34" charset="-120"/>
              </a:rPr>
              <a:t>電子郵件如何兼俱安全</a:t>
            </a:r>
            <a:r>
              <a:rPr lang="en-US" altLang="zh-TW" sz="4000" b="1" dirty="0">
                <a:gradFill>
                  <a:gsLst>
                    <a:gs pos="0">
                      <a:srgbClr val="FFFFFF"/>
                    </a:gs>
                    <a:gs pos="100000">
                      <a:srgbClr val="FFFFFF"/>
                    </a:gs>
                  </a:gsLst>
                  <a:lin ang="5400000" scaled="0"/>
                </a:gradFill>
                <a:latin typeface="微軟正黑體" pitchFamily="34" charset="-120"/>
                <a:ea typeface="微軟正黑體" pitchFamily="34" charset="-120"/>
              </a:rPr>
              <a:t>, </a:t>
            </a:r>
            <a:endParaRPr lang="en-US" altLang="zh-TW" sz="4000" b="1" dirty="0" smtClean="0">
              <a:gradFill>
                <a:gsLst>
                  <a:gs pos="0">
                    <a:srgbClr val="FFFFFF"/>
                  </a:gs>
                  <a:gs pos="100000">
                    <a:srgbClr val="FFFFFF"/>
                  </a:gs>
                </a:gsLst>
                <a:lin ang="5400000" scaled="0"/>
              </a:gradFill>
              <a:latin typeface="微軟正黑體" pitchFamily="34" charset="-120"/>
              <a:ea typeface="微軟正黑體" pitchFamily="34" charset="-120"/>
            </a:endParaRPr>
          </a:p>
          <a:p>
            <a:pPr algn="ctr" defTabSz="914099" fontAlgn="base">
              <a:spcBef>
                <a:spcPct val="0"/>
              </a:spcBef>
              <a:spcAft>
                <a:spcPct val="0"/>
              </a:spcAft>
            </a:pPr>
            <a:r>
              <a:rPr lang="zh-TW" altLang="en-US" sz="4000" b="1" dirty="0" smtClean="0">
                <a:gradFill>
                  <a:gsLst>
                    <a:gs pos="0">
                      <a:srgbClr val="FFFFFF"/>
                    </a:gs>
                    <a:gs pos="100000">
                      <a:srgbClr val="FFFFFF"/>
                    </a:gs>
                  </a:gsLst>
                  <a:lin ang="5400000" scaled="0"/>
                </a:gradFill>
                <a:latin typeface="微軟正黑體" pitchFamily="34" charset="-120"/>
                <a:ea typeface="微軟正黑體" pitchFamily="34" charset="-120"/>
              </a:rPr>
              <a:t>行動</a:t>
            </a:r>
            <a:r>
              <a:rPr lang="zh-TW" altLang="en-US" sz="4000" b="1" dirty="0">
                <a:gradFill>
                  <a:gsLst>
                    <a:gs pos="0">
                      <a:srgbClr val="FFFFFF"/>
                    </a:gs>
                    <a:gs pos="100000">
                      <a:srgbClr val="FFFFFF"/>
                    </a:gs>
                  </a:gsLst>
                  <a:lin ang="5400000" scaled="0"/>
                </a:gradFill>
                <a:latin typeface="微軟正黑體" pitchFamily="34" charset="-120"/>
                <a:ea typeface="微軟正黑體" pitchFamily="34" charset="-120"/>
              </a:rPr>
              <a:t>與科技的功能</a:t>
            </a:r>
            <a:endParaRPr lang="zh-TW" altLang="en-US" sz="4000" b="1" dirty="0" smtClean="0">
              <a:gradFill>
                <a:gsLst>
                  <a:gs pos="0">
                    <a:srgbClr val="FFFFFF"/>
                  </a:gs>
                  <a:gs pos="100000">
                    <a:srgbClr val="FFFFFF"/>
                  </a:gs>
                </a:gsLst>
                <a:lin ang="5400000" scaled="0"/>
              </a:gradFill>
              <a:latin typeface="微軟正黑體" pitchFamily="34" charset="-120"/>
              <a:ea typeface="微軟正黑體" pitchFamily="34" charset="-120"/>
            </a:endParaRPr>
          </a:p>
        </p:txBody>
      </p:sp>
      <p:sp>
        <p:nvSpPr>
          <p:cNvPr id="9" name="矩形 8"/>
          <p:cNvSpPr/>
          <p:nvPr/>
        </p:nvSpPr>
        <p:spPr>
          <a:xfrm>
            <a:off x="4190998" y="4770884"/>
            <a:ext cx="4572000" cy="1077218"/>
          </a:xfrm>
          <a:prstGeom prst="rect">
            <a:avLst/>
          </a:prstGeom>
        </p:spPr>
        <p:txBody>
          <a:bodyPr>
            <a:spAutoFit/>
          </a:bodyPr>
          <a:lstStyle/>
          <a:p>
            <a:r>
              <a:rPr lang="zh-TW" altLang="en-US" sz="3200" b="1" dirty="0">
                <a:solidFill>
                  <a:schemeClr val="bg1"/>
                </a:solidFill>
                <a:latin typeface="微軟正黑體" pitchFamily="34" charset="-120"/>
                <a:ea typeface="微軟正黑體" pitchFamily="34" charset="-120"/>
              </a:rPr>
              <a:t>台灣微軟</a:t>
            </a:r>
            <a:endParaRPr lang="en-US" altLang="zh-TW" sz="3200" b="1" dirty="0">
              <a:solidFill>
                <a:schemeClr val="bg1"/>
              </a:solidFill>
              <a:latin typeface="微軟正黑體" pitchFamily="34" charset="-120"/>
              <a:ea typeface="微軟正黑體" pitchFamily="34" charset="-120"/>
            </a:endParaRPr>
          </a:p>
          <a:p>
            <a:r>
              <a:rPr lang="zh-TW" altLang="en-US" sz="3200" b="1" dirty="0" smtClean="0">
                <a:solidFill>
                  <a:schemeClr val="bg1"/>
                </a:solidFill>
                <a:latin typeface="微軟正黑體" pitchFamily="34" charset="-120"/>
                <a:ea typeface="微軟正黑體" pitchFamily="34" charset="-120"/>
              </a:rPr>
              <a:t>技術</a:t>
            </a:r>
            <a:r>
              <a:rPr lang="zh-TW" altLang="en-US" sz="3200" b="1" dirty="0">
                <a:solidFill>
                  <a:schemeClr val="bg1"/>
                </a:solidFill>
                <a:latin typeface="微軟正黑體" pitchFamily="34" charset="-120"/>
                <a:ea typeface="微軟正黑體" pitchFamily="34" charset="-120"/>
              </a:rPr>
              <a:t>經理 </a:t>
            </a:r>
            <a:r>
              <a:rPr lang="en-US" altLang="zh-TW" sz="3200" b="1" dirty="0">
                <a:solidFill>
                  <a:schemeClr val="bg1"/>
                </a:solidFill>
                <a:latin typeface="微軟正黑體" pitchFamily="34" charset="-120"/>
                <a:ea typeface="微軟正黑體" pitchFamily="34" charset="-120"/>
              </a:rPr>
              <a:t>Tom </a:t>
            </a:r>
            <a:r>
              <a:rPr lang="en-US" altLang="zh-TW" sz="3200" b="1" dirty="0" err="1">
                <a:solidFill>
                  <a:schemeClr val="bg1"/>
                </a:solidFill>
                <a:latin typeface="微軟正黑體" pitchFamily="34" charset="-120"/>
                <a:ea typeface="微軟正黑體" pitchFamily="34" charset="-120"/>
              </a:rPr>
              <a:t>Charng</a:t>
            </a:r>
            <a:endParaRPr lang="zh-TW" altLang="en-US" sz="3200" b="1"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36498338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876800" y="1704974"/>
            <a:ext cx="4124325" cy="460057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dirty="0" smtClean="0"/>
              <a:t>OWA Browser Support</a:t>
            </a:r>
            <a:endParaRPr lang="en-US" dirty="0"/>
          </a:p>
        </p:txBody>
      </p:sp>
      <p:sp>
        <p:nvSpPr>
          <p:cNvPr id="5" name="Footer Placeholder 4"/>
          <p:cNvSpPr>
            <a:spLocks noGrp="1"/>
          </p:cNvSpPr>
          <p:nvPr>
            <p:ph type="ftr" sz="quarter" idx="4294967295"/>
          </p:nvPr>
        </p:nvSpPr>
        <p:spPr>
          <a:xfrm>
            <a:off x="0" y="8480425"/>
            <a:ext cx="2895600" cy="365125"/>
          </a:xfrm>
          <a:prstGeom prst="rect">
            <a:avLst/>
          </a:prstGeom>
        </p:spPr>
        <p:txBody>
          <a:bodyPr/>
          <a:lstStyle/>
          <a:p>
            <a:r>
              <a:rPr lang="en-US" smtClean="0"/>
              <a:t>Microsoft Confidential</a:t>
            </a:r>
            <a:endParaRPr lang="en-US"/>
          </a:p>
        </p:txBody>
      </p:sp>
      <p:sp>
        <p:nvSpPr>
          <p:cNvPr id="7" name="Rounded Rectangle 6"/>
          <p:cNvSpPr/>
          <p:nvPr/>
        </p:nvSpPr>
        <p:spPr bwMode="auto">
          <a:xfrm>
            <a:off x="457199" y="1704975"/>
            <a:ext cx="3933825" cy="4591050"/>
          </a:xfrm>
          <a:prstGeom prst="roundRect">
            <a:avLst>
              <a:gd name="adj" fmla="val 19593"/>
            </a:avLst>
          </a:prstGeom>
          <a:gradFill flip="none" rotWithShape="1">
            <a:gsLst>
              <a:gs pos="0">
                <a:srgbClr val="FFFFFF">
                  <a:alpha val="73000"/>
                </a:srgbClr>
              </a:gs>
              <a:gs pos="5000">
                <a:schemeClr val="bg1">
                  <a:alpha val="3000"/>
                </a:schemeClr>
              </a:gs>
              <a:gs pos="19000">
                <a:schemeClr val="bg1">
                  <a:alpha val="16000"/>
                </a:schemeClr>
              </a:gs>
              <a:gs pos="78000">
                <a:schemeClr val="bg1"/>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6197" tIns="304788" rIns="76197" bIns="38098" rtlCol="0" anchor="t"/>
          <a:lstStyle/>
          <a:p>
            <a:pPr marL="145509" indent="-145509">
              <a:lnSpc>
                <a:spcPct val="85000"/>
              </a:lnSpc>
              <a:spcBef>
                <a:spcPct val="15000"/>
              </a:spcBef>
              <a:buClr>
                <a:srgbClr val="FFFFFF"/>
              </a:buClr>
              <a:buSzPct val="95000"/>
              <a:buBlip>
                <a:blip r:embed="rId3"/>
              </a:buBlip>
            </a:pPr>
            <a:endParaRPr lang="en-US" sz="1100" dirty="0" smtClean="0">
              <a:solidFill>
                <a:srgbClr val="FFFFFF"/>
              </a:solidFill>
            </a:endParaRPr>
          </a:p>
        </p:txBody>
      </p:sp>
      <p:sp>
        <p:nvSpPr>
          <p:cNvPr id="8" name="Text Box 52"/>
          <p:cNvSpPr txBox="1">
            <a:spLocks noChangeArrowheads="1"/>
          </p:cNvSpPr>
          <p:nvPr/>
        </p:nvSpPr>
        <p:spPr bwMode="auto">
          <a:xfrm>
            <a:off x="745709" y="1793430"/>
            <a:ext cx="3356804" cy="503980"/>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37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OWA Premium</a:t>
            </a:r>
            <a:endParaRPr lang="en-US" sz="23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pic>
        <p:nvPicPr>
          <p:cNvPr id="9" name="Picture 7" descr="\\eventsql\dvd\Online_ART\DVD_ART34\Logos\Internet Explorer 7\IE Internet Explorer 7 logo bug.png"/>
          <p:cNvPicPr>
            <a:picLocks noChangeAspect="1" noChangeArrowheads="1"/>
          </p:cNvPicPr>
          <p:nvPr/>
        </p:nvPicPr>
        <p:blipFill>
          <a:blip r:embed="rId4" cstate="print"/>
          <a:srcRect/>
          <a:stretch>
            <a:fillRect/>
          </a:stretch>
        </p:blipFill>
        <p:spPr bwMode="auto">
          <a:xfrm>
            <a:off x="5019674" y="3168240"/>
            <a:ext cx="1611923" cy="1550221"/>
          </a:xfrm>
          <a:prstGeom prst="rect">
            <a:avLst/>
          </a:prstGeom>
          <a:noFill/>
        </p:spPr>
      </p:pic>
      <p:pic>
        <p:nvPicPr>
          <p:cNvPr id="10" name="Picture 9" descr="\\eventsql\dvd\Online_ART\DVD_ART34\Logos\Microsoft Office 2007 - all products\Office Outlook Web Access\Office Outlook Web Access logo rev v.png"/>
          <p:cNvPicPr>
            <a:picLocks noChangeAspect="1" noChangeArrowheads="1"/>
          </p:cNvPicPr>
          <p:nvPr/>
        </p:nvPicPr>
        <p:blipFill>
          <a:blip r:embed="rId5" cstate="print"/>
          <a:srcRect/>
          <a:stretch>
            <a:fillRect/>
          </a:stretch>
        </p:blipFill>
        <p:spPr bwMode="auto">
          <a:xfrm>
            <a:off x="6666856" y="201929"/>
            <a:ext cx="2306147" cy="640080"/>
          </a:xfrm>
          <a:prstGeom prst="rect">
            <a:avLst/>
          </a:prstGeom>
          <a:noFill/>
        </p:spPr>
      </p:pic>
      <p:pic>
        <p:nvPicPr>
          <p:cNvPr id="11" name="Picture 4" descr="http://www.mozilla.com/img/press/firefox-logo.png"/>
          <p:cNvPicPr>
            <a:picLocks noChangeAspect="1" noChangeArrowheads="1"/>
          </p:cNvPicPr>
          <p:nvPr/>
        </p:nvPicPr>
        <p:blipFill>
          <a:blip r:embed="rId6" cstate="print"/>
          <a:srcRect l="14130" t="13098" r="12826" b="14511"/>
          <a:stretch>
            <a:fillRect/>
          </a:stretch>
        </p:blipFill>
        <p:spPr bwMode="auto">
          <a:xfrm>
            <a:off x="7106526" y="2555576"/>
            <a:ext cx="1569873" cy="1555855"/>
          </a:xfrm>
          <a:prstGeom prst="rect">
            <a:avLst/>
          </a:prstGeom>
          <a:noFill/>
        </p:spPr>
      </p:pic>
      <p:pic>
        <p:nvPicPr>
          <p:cNvPr id="12" name="Picture 6" descr="http://blog.tice.de/a_icons/icons/512%20Safari%20Leopard.png"/>
          <p:cNvPicPr>
            <a:picLocks noChangeAspect="1" noChangeArrowheads="1"/>
          </p:cNvPicPr>
          <p:nvPr/>
        </p:nvPicPr>
        <p:blipFill>
          <a:blip r:embed="rId7" cstate="print"/>
          <a:srcRect/>
          <a:stretch>
            <a:fillRect/>
          </a:stretch>
        </p:blipFill>
        <p:spPr bwMode="auto">
          <a:xfrm>
            <a:off x="7053262" y="4229100"/>
            <a:ext cx="1676400" cy="1676400"/>
          </a:xfrm>
          <a:prstGeom prst="rect">
            <a:avLst/>
          </a:prstGeom>
          <a:noFill/>
        </p:spPr>
      </p:pic>
      <p:sp>
        <p:nvSpPr>
          <p:cNvPr id="14" name="Text Box 52"/>
          <p:cNvSpPr txBox="1">
            <a:spLocks noChangeArrowheads="1"/>
          </p:cNvSpPr>
          <p:nvPr/>
        </p:nvSpPr>
        <p:spPr bwMode="auto">
          <a:xfrm>
            <a:off x="5607671" y="1888680"/>
            <a:ext cx="2738783" cy="505199"/>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37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OWA </a:t>
            </a:r>
            <a:r>
              <a:rPr lang="en-US" sz="3700" spc="-104" dirty="0" err="1"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Lite</a:t>
            </a:r>
            <a:endParaRPr lang="en-US" sz="23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pic>
        <p:nvPicPr>
          <p:cNvPr id="15" name="Picture 7" descr="\\eventsql\dvd\Online_ART\DVD_ART34\Logos\Internet Explorer 7\IE Internet Explorer 7 logo bug.png"/>
          <p:cNvPicPr>
            <a:picLocks noChangeAspect="1" noChangeArrowheads="1"/>
          </p:cNvPicPr>
          <p:nvPr/>
        </p:nvPicPr>
        <p:blipFill>
          <a:blip r:embed="rId4" cstate="print"/>
          <a:srcRect/>
          <a:stretch>
            <a:fillRect/>
          </a:stretch>
        </p:blipFill>
        <p:spPr bwMode="auto">
          <a:xfrm>
            <a:off x="1128711" y="2764211"/>
            <a:ext cx="2590801" cy="2491629"/>
          </a:xfrm>
          <a:prstGeom prst="rect">
            <a:avLst/>
          </a:prstGeom>
          <a:noFill/>
        </p:spPr>
      </p:pic>
      <p:pic>
        <p:nvPicPr>
          <p:cNvPr id="16" name="Picture 4" descr="http://www.mozilla.com/img/press/firefox-logo.png"/>
          <p:cNvPicPr>
            <a:picLocks noChangeAspect="1" noChangeArrowheads="1"/>
          </p:cNvPicPr>
          <p:nvPr/>
        </p:nvPicPr>
        <p:blipFill>
          <a:blip r:embed="rId6" cstate="print"/>
          <a:srcRect l="14130" t="13098" r="12826" b="14511"/>
          <a:stretch>
            <a:fillRect/>
          </a:stretch>
        </p:blipFill>
        <p:spPr bwMode="auto">
          <a:xfrm>
            <a:off x="7106526" y="2555576"/>
            <a:ext cx="1569873" cy="1555855"/>
          </a:xfrm>
          <a:prstGeom prst="rect">
            <a:avLst/>
          </a:prstGeom>
          <a:noFill/>
        </p:spPr>
      </p:pic>
      <p:pic>
        <p:nvPicPr>
          <p:cNvPr id="17" name="Picture 6" descr="http://blog.tice.de/a_icons/icons/512%20Safari%20Leopard.png"/>
          <p:cNvPicPr>
            <a:picLocks noChangeAspect="1" noChangeArrowheads="1"/>
          </p:cNvPicPr>
          <p:nvPr/>
        </p:nvPicPr>
        <p:blipFill>
          <a:blip r:embed="rId7" cstate="print"/>
          <a:srcRect/>
          <a:stretch>
            <a:fillRect/>
          </a:stretch>
        </p:blipFill>
        <p:spPr bwMode="auto">
          <a:xfrm>
            <a:off x="7053262" y="4238625"/>
            <a:ext cx="1676400" cy="1676400"/>
          </a:xfrm>
          <a:prstGeom prst="rect">
            <a:avLst/>
          </a:prstGeom>
          <a:noFill/>
        </p:spPr>
      </p:pic>
      <p:pic>
        <p:nvPicPr>
          <p:cNvPr id="21" name="Picture 2"/>
          <p:cNvPicPr>
            <a:picLocks noChangeAspect="1" noChangeArrowheads="1"/>
          </p:cNvPicPr>
          <p:nvPr/>
        </p:nvPicPr>
        <p:blipFill>
          <a:blip r:embed="rId8"/>
          <a:srcRect/>
          <a:stretch>
            <a:fillRect/>
          </a:stretch>
        </p:blipFill>
        <p:spPr bwMode="auto">
          <a:xfrm>
            <a:off x="-409575" y="904875"/>
            <a:ext cx="10172700" cy="6362701"/>
          </a:xfrm>
          <a:prstGeom prst="rect">
            <a:avLst/>
          </a:prstGeom>
          <a:noFill/>
          <a:ln w="9525">
            <a:noFill/>
            <a:miter lim="800000"/>
            <a:headEnd/>
            <a:tailEnd/>
          </a:ln>
          <a:effectLst>
            <a:softEdge rad="635000"/>
          </a:effectLst>
        </p:spPr>
      </p:pic>
      <p:pic>
        <p:nvPicPr>
          <p:cNvPr id="1027" name="Picture 3"/>
          <p:cNvPicPr>
            <a:picLocks noChangeAspect="1" noChangeArrowheads="1"/>
          </p:cNvPicPr>
          <p:nvPr/>
        </p:nvPicPr>
        <p:blipFill>
          <a:blip r:embed="rId9"/>
          <a:srcRect/>
          <a:stretch>
            <a:fillRect/>
          </a:stretch>
        </p:blipFill>
        <p:spPr bwMode="auto">
          <a:xfrm>
            <a:off x="2347912" y="1995702"/>
            <a:ext cx="5486400" cy="4566891"/>
          </a:xfrm>
          <a:prstGeom prst="rect">
            <a:avLst/>
          </a:prstGeom>
          <a:noFill/>
          <a:ln w="9525">
            <a:noFill/>
            <a:miter lim="800000"/>
            <a:headEnd/>
            <a:tailEnd/>
          </a:ln>
          <a:effectLst/>
        </p:spPr>
      </p:pic>
      <p:pic>
        <p:nvPicPr>
          <p:cNvPr id="1026" name="Picture 2"/>
          <p:cNvPicPr>
            <a:picLocks noChangeAspect="1" noChangeArrowheads="1"/>
          </p:cNvPicPr>
          <p:nvPr/>
        </p:nvPicPr>
        <p:blipFill>
          <a:blip r:embed="rId10"/>
          <a:srcRect/>
          <a:stretch>
            <a:fillRect/>
          </a:stretch>
        </p:blipFill>
        <p:spPr bwMode="auto">
          <a:xfrm>
            <a:off x="2677293" y="1995702"/>
            <a:ext cx="4827639" cy="4296239"/>
          </a:xfrm>
          <a:prstGeom prst="rect">
            <a:avLst/>
          </a:prstGeom>
          <a:noFill/>
          <a:ln w="9525">
            <a:noFill/>
            <a:miter lim="800000"/>
            <a:headEnd/>
            <a:tailEnd/>
          </a:ln>
          <a:effectLst/>
        </p:spPr>
      </p:pic>
      <p:pic>
        <p:nvPicPr>
          <p:cNvPr id="19" name="Picture 4" descr="http://www.mozilla.com/img/press/firefox-logo.png"/>
          <p:cNvPicPr>
            <a:picLocks noChangeAspect="1" noChangeArrowheads="1"/>
          </p:cNvPicPr>
          <p:nvPr/>
        </p:nvPicPr>
        <p:blipFill>
          <a:blip r:embed="rId6" cstate="print"/>
          <a:srcRect l="14130" t="13098" r="12826" b="14511"/>
          <a:stretch>
            <a:fillRect/>
          </a:stretch>
        </p:blipFill>
        <p:spPr bwMode="auto">
          <a:xfrm>
            <a:off x="0" y="1176792"/>
            <a:ext cx="1916315" cy="1899204"/>
          </a:xfrm>
          <a:prstGeom prst="rect">
            <a:avLst/>
          </a:prstGeom>
          <a:noFill/>
        </p:spPr>
      </p:pic>
      <p:pic>
        <p:nvPicPr>
          <p:cNvPr id="20" name="Picture 6" descr="http://blog.tice.de/a_icons/icons/512%20Safari%20Leopard.png"/>
          <p:cNvPicPr>
            <a:picLocks noChangeAspect="1" noChangeArrowheads="1"/>
          </p:cNvPicPr>
          <p:nvPr/>
        </p:nvPicPr>
        <p:blipFill>
          <a:blip r:embed="rId7" cstate="print"/>
          <a:srcRect/>
          <a:stretch>
            <a:fillRect/>
          </a:stretch>
        </p:blipFill>
        <p:spPr bwMode="auto">
          <a:xfrm>
            <a:off x="0" y="1176792"/>
            <a:ext cx="2046351" cy="2046351"/>
          </a:xfrm>
          <a:prstGeom prst="rect">
            <a:avLst/>
          </a:prstGeom>
          <a:noFill/>
        </p:spPr>
      </p:pic>
      <p:pic>
        <p:nvPicPr>
          <p:cNvPr id="18" name="Picture 7" descr="\\eventsql\dvd\Online_ART\DVD_ART34\Logos\Internet Explorer 7\IE Internet Explorer 7 logo bug.png"/>
          <p:cNvPicPr>
            <a:picLocks noChangeAspect="1" noChangeArrowheads="1"/>
          </p:cNvPicPr>
          <p:nvPr/>
        </p:nvPicPr>
        <p:blipFill>
          <a:blip r:embed="rId4" cstate="print"/>
          <a:srcRect/>
          <a:stretch>
            <a:fillRect/>
          </a:stretch>
        </p:blipFill>
        <p:spPr bwMode="auto">
          <a:xfrm>
            <a:off x="0" y="1176792"/>
            <a:ext cx="1967645" cy="1892326"/>
          </a:xfrm>
          <a:prstGeom prst="rect">
            <a:avLst/>
          </a:prstGeom>
          <a:noFill/>
        </p:spPr>
      </p:pic>
      <p:pic>
        <p:nvPicPr>
          <p:cNvPr id="1028" name="Picture 4"/>
          <p:cNvPicPr>
            <a:picLocks noGrp="1" noChangeAspect="1" noChangeArrowheads="1"/>
          </p:cNvPicPr>
          <p:nvPr>
            <p:ph sz="half" idx="1"/>
          </p:nvPr>
        </p:nvPicPr>
        <p:blipFill>
          <a:blip r:embed="rId11"/>
          <a:stretch>
            <a:fillRect/>
          </a:stretch>
        </p:blipFill>
        <p:spPr bwMode="auto">
          <a:xfrm>
            <a:off x="2308698" y="1982788"/>
            <a:ext cx="5818478" cy="4208462"/>
          </a:xfrm>
          <a:prstGeom prst="rect">
            <a:avLst/>
          </a:prstGeom>
          <a:noFill/>
          <a:ln w="9525">
            <a:noFill/>
            <a:miter lim="800000"/>
            <a:headEnd/>
            <a:tailEnd/>
          </a:ln>
          <a:effectLst/>
        </p:spPr>
      </p:pic>
    </p:spTree>
    <p:extLst>
      <p:ext uri="{BB962C8B-B14F-4D97-AF65-F5344CB8AC3E}">
        <p14:creationId xmlns:p14="http://schemas.microsoft.com/office/powerpoint/2010/main" val="2498653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2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2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2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15"/>
                                        </p:tgtEl>
                                      </p:cBhvr>
                                      <p:by x="65000" y="65000"/>
                                    </p:animScale>
                                  </p:childTnLst>
                                </p:cTn>
                              </p:par>
                              <p:par>
                                <p:cTn id="27" presetID="0" presetClass="path" presetSubtype="0" accel="50000" decel="50000" fill="hold" nodeType="withEffect">
                                  <p:stCondLst>
                                    <p:cond delay="0"/>
                                  </p:stCondLst>
                                  <p:childTnLst>
                                    <p:animMotion origin="layout" path="M -4.16667E-6 -2.22222E-6 L -0.1177 -2.22222E-6 " pathEditMode="relative" rAng="0" ptsTypes="AA">
                                      <p:cBhvr>
                                        <p:cTn id="28" dur="2000" fill="hold"/>
                                        <p:tgtEl>
                                          <p:spTgt spid="15"/>
                                        </p:tgtEl>
                                        <p:attrNameLst>
                                          <p:attrName>ppt_x</p:attrName>
                                          <p:attrName>ppt_y</p:attrName>
                                        </p:attrNameLst>
                                      </p:cBhvr>
                                      <p:rCtr x="-59" y="0"/>
                                    </p:animMotion>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0" presetClass="path" presetSubtype="0" accel="50000" decel="50000" fill="hold" nodeType="withEffect">
                                  <p:stCondLst>
                                    <p:cond delay="0"/>
                                  </p:stCondLst>
                                  <p:childTnLst>
                                    <p:animMotion origin="layout" path="M 5.83333E-6 5.55556E-6 L -0.49895 0.00139 " pathEditMode="relative" ptsTypes="AA">
                                      <p:cBhvr>
                                        <p:cTn id="32" dur="2000" fill="hold"/>
                                        <p:tgtEl>
                                          <p:spTgt spid="16"/>
                                        </p:tgtEl>
                                        <p:attrNameLst>
                                          <p:attrName>ppt_x</p:attrName>
                                          <p:attrName>ppt_y</p:attrName>
                                        </p:attrNameLst>
                                      </p:cBhvr>
                                    </p:animMotion>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0" presetClass="path" presetSubtype="0" accel="50000" decel="50000" fill="hold" nodeType="withEffect">
                                  <p:stCondLst>
                                    <p:cond delay="0"/>
                                  </p:stCondLst>
                                  <p:childTnLst>
                                    <p:animMotion origin="layout" path="M 8.33333E-7 -5.55556E-6 L -0.50104 -5.55556E-6 " pathEditMode="relative" ptsTypes="AA">
                                      <p:cBhvr>
                                        <p:cTn id="36" dur="2000" fill="hold"/>
                                        <p:tgtEl>
                                          <p:spTgt spid="17"/>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nodeType="with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fade">
                                      <p:cBhvr>
                                        <p:cTn id="47" dur="500"/>
                                        <p:tgtEl>
                                          <p:spTgt spid="10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027"/>
                                        </p:tgtEl>
                                      </p:cBhvr>
                                    </p:animEffect>
                                    <p:set>
                                      <p:cBhvr>
                                        <p:cTn id="52" dur="1" fill="hold">
                                          <p:stCondLst>
                                            <p:cond delay="499"/>
                                          </p:stCondLst>
                                        </p:cTn>
                                        <p:tgtEl>
                                          <p:spTgt spid="1027"/>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fade">
                                      <p:cBhvr>
                                        <p:cTn id="59" dur="500"/>
                                        <p:tgtEl>
                                          <p:spTgt spid="1026"/>
                                        </p:tgtEl>
                                      </p:cBhvr>
                                    </p:animEffect>
                                  </p:childTnLst>
                                </p:cTn>
                              </p:par>
                              <p:par>
                                <p:cTn id="60" presetID="10"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026"/>
                                        </p:tgtEl>
                                      </p:cBhvr>
                                    </p:animEffect>
                                    <p:set>
                                      <p:cBhvr>
                                        <p:cTn id="67" dur="1" fill="hold">
                                          <p:stCondLst>
                                            <p:cond delay="499"/>
                                          </p:stCondLst>
                                        </p:cTn>
                                        <p:tgtEl>
                                          <p:spTgt spid="1026"/>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9"/>
                                        </p:tgtEl>
                                      </p:cBhvr>
                                    </p:animEffect>
                                    <p:set>
                                      <p:cBhvr>
                                        <p:cTn id="70" dur="1" fill="hold">
                                          <p:stCondLst>
                                            <p:cond delay="499"/>
                                          </p:stCondLst>
                                        </p:cTn>
                                        <p:tgtEl>
                                          <p:spTgt spid="19"/>
                                        </p:tgtEl>
                                        <p:attrNameLst>
                                          <p:attrName>style.visibility</p:attrName>
                                        </p:attrNameLst>
                                      </p:cBhvr>
                                      <p:to>
                                        <p:strVal val="hidden"/>
                                      </p:to>
                                    </p:se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1028"/>
                                        </p:tgtEl>
                                        <p:attrNameLst>
                                          <p:attrName>style.visibility</p:attrName>
                                        </p:attrNameLst>
                                      </p:cBhvr>
                                      <p:to>
                                        <p:strVal val="visible"/>
                                      </p:to>
                                    </p:set>
                                    <p:animEffect transition="in" filter="fade">
                                      <p:cBhvr>
                                        <p:cTn id="74" dur="500"/>
                                        <p:tgtEl>
                                          <p:spTgt spid="1028"/>
                                        </p:tgtEl>
                                      </p:cBhvr>
                                    </p:animEffect>
                                  </p:childTnLst>
                                </p:cTn>
                              </p:par>
                              <p:par>
                                <p:cTn id="75" presetID="10"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91"/>
            <a:ext cx="8382000" cy="664797"/>
          </a:xfrm>
        </p:spPr>
        <p:txBody>
          <a:bodyPr/>
          <a:lstStyle/>
          <a:p>
            <a:r>
              <a:rPr lang="zh-TW" altLang="en-US" dirty="0" smtClean="0">
                <a:latin typeface="標楷體" pitchFamily="65" charset="-120"/>
                <a:ea typeface="標楷體" pitchFamily="65" charset="-120"/>
              </a:rPr>
              <a:t>最佳風險控管</a:t>
            </a:r>
            <a:endParaRPr lang="en-US" dirty="0">
              <a:latin typeface="標楷體" pitchFamily="65" charset="-120"/>
              <a:ea typeface="標楷體" pitchFamily="65" charset="-120"/>
            </a:endParaRPr>
          </a:p>
        </p:txBody>
      </p:sp>
      <p:sp>
        <p:nvSpPr>
          <p:cNvPr id="12" name="Rectangle 11"/>
          <p:cNvSpPr/>
          <p:nvPr/>
        </p:nvSpPr>
        <p:spPr>
          <a:xfrm>
            <a:off x="184789" y="1114038"/>
            <a:ext cx="4844531" cy="684813"/>
          </a:xfrm>
          <a:prstGeom prst="rect">
            <a:avLst/>
          </a:prstGeom>
        </p:spPr>
        <p:txBody>
          <a:bodyPr wrap="square" lIns="68589" tIns="34295" rIns="68589" bIns="34295">
            <a:spAutoFit/>
          </a:bodyPr>
          <a:lstStyle/>
          <a:p>
            <a:r>
              <a:rPr lang="zh-TW" altLang="en-US" sz="2000" dirty="0">
                <a:latin typeface="標楷體" pitchFamily="65" charset="-120"/>
                <a:ea typeface="標楷體" pitchFamily="65" charset="-120"/>
              </a:rPr>
              <a:t>在不</a:t>
            </a:r>
            <a:r>
              <a:rPr lang="zh-TW" altLang="en-US" sz="2000" dirty="0" smtClean="0">
                <a:latin typeface="標楷體" pitchFamily="65" charset="-120"/>
                <a:ea typeface="標楷體" pitchFamily="65" charset="-120"/>
              </a:rPr>
              <a:t>改變使用者及</a:t>
            </a:r>
            <a:r>
              <a:rPr lang="en-US" altLang="zh-TW" sz="2000" dirty="0" smtClean="0">
                <a:latin typeface="標楷體" pitchFamily="65" charset="-120"/>
                <a:ea typeface="標楷體" pitchFamily="65" charset="-120"/>
              </a:rPr>
              <a:t>IT</a:t>
            </a:r>
            <a:r>
              <a:rPr lang="zh-TW" altLang="en-US" sz="2000" dirty="0">
                <a:latin typeface="標楷體" pitchFamily="65" charset="-120"/>
                <a:ea typeface="標楷體" pitchFamily="65" charset="-120"/>
              </a:rPr>
              <a:t>專業人士的</a:t>
            </a:r>
            <a:r>
              <a:rPr lang="zh-TW" altLang="en-US" sz="2000" dirty="0" smtClean="0">
                <a:latin typeface="標楷體" pitchFamily="65" charset="-120"/>
                <a:ea typeface="標楷體" pitchFamily="65" charset="-120"/>
              </a:rPr>
              <a:t>經驗下</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提供電子郵件</a:t>
            </a:r>
            <a:r>
              <a:rPr lang="zh-TW" altLang="zh-TW" sz="2000" dirty="0" smtClean="0">
                <a:latin typeface="標楷體" pitchFamily="65" charset="-120"/>
                <a:ea typeface="標楷體" pitchFamily="65" charset="-120"/>
              </a:rPr>
              <a:t>保護</a:t>
            </a:r>
            <a:r>
              <a:rPr lang="zh-TW" altLang="zh-TW" sz="2000" dirty="0">
                <a:latin typeface="標楷體" pitchFamily="65" charset="-120"/>
                <a:ea typeface="標楷體" pitchFamily="65" charset="-120"/>
              </a:rPr>
              <a:t>，保存</a:t>
            </a:r>
            <a:r>
              <a:rPr lang="zh-TW" altLang="zh-TW" sz="2000" dirty="0" smtClean="0">
                <a:latin typeface="標楷體" pitchFamily="65" charset="-120"/>
                <a:ea typeface="標楷體" pitchFamily="65" charset="-120"/>
              </a:rPr>
              <a:t>和</a:t>
            </a:r>
            <a:r>
              <a:rPr lang="zh-TW" altLang="en-US" sz="2000" dirty="0" smtClean="0">
                <a:latin typeface="標楷體" pitchFamily="65" charset="-120"/>
                <a:ea typeface="標楷體" pitchFamily="65" charset="-120"/>
              </a:rPr>
              <a:t>收搜尋等功能</a:t>
            </a:r>
            <a:endParaRPr lang="zh-TW" altLang="en-US" sz="2000" dirty="0">
              <a:effectLst/>
              <a:latin typeface="標楷體" pitchFamily="65" charset="-120"/>
              <a:ea typeface="標楷體" pitchFamily="65" charset="-120"/>
            </a:endParaRPr>
          </a:p>
        </p:txBody>
      </p:sp>
      <p:sp>
        <p:nvSpPr>
          <p:cNvPr id="17" name="Rounded Rectangle 16"/>
          <p:cNvSpPr/>
          <p:nvPr/>
        </p:nvSpPr>
        <p:spPr bwMode="auto">
          <a:xfrm>
            <a:off x="6458442" y="1981201"/>
            <a:ext cx="2515255" cy="1453009"/>
          </a:xfrm>
          <a:prstGeom prst="roundRect">
            <a:avLst>
              <a:gd name="adj" fmla="val 7464"/>
            </a:avLst>
          </a:prstGeom>
          <a:gradFill flip="none" rotWithShape="1">
            <a:gsLst>
              <a:gs pos="0">
                <a:schemeClr val="accent2">
                  <a:lumMod val="50000"/>
                </a:schemeClr>
              </a:gs>
              <a:gs pos="50000">
                <a:schemeClr val="accent2">
                  <a:lumMod val="75000"/>
                </a:schemeClr>
              </a:gs>
              <a:gs pos="100000">
                <a:schemeClr val="accent2"/>
              </a:gs>
            </a:gsLst>
            <a:lin ang="13500000" scaled="1"/>
            <a:tileRect/>
          </a:gradFill>
          <a:ln>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666" fontAlgn="base">
              <a:lnSpc>
                <a:spcPct val="85000"/>
              </a:lnSpc>
              <a:spcBef>
                <a:spcPct val="0"/>
              </a:spcBef>
              <a:spcAft>
                <a:spcPct val="0"/>
              </a:spcAft>
              <a:defRPr/>
            </a:pPr>
            <a:endParaRPr lang="en-US" dirty="0">
              <a:gradFill>
                <a:gsLst>
                  <a:gs pos="0">
                    <a:schemeClr val="bg1"/>
                  </a:gs>
                  <a:gs pos="100000">
                    <a:schemeClr val="bg1"/>
                  </a:gs>
                </a:gsLst>
                <a:lin ang="13500000" scaled="1"/>
              </a:gradFill>
              <a:latin typeface="Segoe Semibold" pitchFamily="34" charset="0"/>
            </a:endParaRPr>
          </a:p>
        </p:txBody>
      </p:sp>
      <p:sp>
        <p:nvSpPr>
          <p:cNvPr id="28" name="Text Box 125"/>
          <p:cNvSpPr txBox="1">
            <a:spLocks noChangeArrowheads="1"/>
          </p:cNvSpPr>
          <p:nvPr/>
        </p:nvSpPr>
        <p:spPr bwMode="auto">
          <a:xfrm>
            <a:off x="6877650" y="1981201"/>
            <a:ext cx="1581562" cy="284703"/>
          </a:xfrm>
          <a:prstGeom prst="rect">
            <a:avLst/>
          </a:prstGeom>
          <a:noFill/>
          <a:ln w="50800">
            <a:noFill/>
            <a:miter lim="800000"/>
            <a:headEnd/>
            <a:tailEnd/>
          </a:ln>
          <a:effectLst/>
        </p:spPr>
        <p:txBody>
          <a:bodyPr lIns="68589" tIns="34295" rIns="68589" bIns="3429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91">
              <a:spcBef>
                <a:spcPct val="50000"/>
              </a:spcBef>
              <a:defRPr/>
            </a:pPr>
            <a:r>
              <a:rPr lang="en-US" sz="1400" dirty="0">
                <a:solidFill>
                  <a:srgbClr val="FFFFFF"/>
                </a:solidFill>
                <a:effectLst>
                  <a:outerShdw blurRad="38100" dist="38100" dir="2700000" algn="tl">
                    <a:srgbClr val="000000">
                      <a:alpha val="43137"/>
                    </a:srgbClr>
                  </a:outerShdw>
                </a:effectLst>
                <a:latin typeface="+mj-lt"/>
              </a:rPr>
              <a:t>Hosted Service</a:t>
            </a:r>
          </a:p>
        </p:txBody>
      </p:sp>
      <p:pic>
        <p:nvPicPr>
          <p:cNvPr id="45" name="Picture 44" descr="C:\Documents and Settings\justin\Desktop\JC015\cloud illustration icon.png"/>
          <p:cNvPicPr>
            <a:picLocks noChangeAspect="1" noChangeArrowheads="1"/>
          </p:cNvPicPr>
          <p:nvPr/>
        </p:nvPicPr>
        <p:blipFill>
          <a:blip r:embed="rId3" cstate="screen"/>
          <a:srcRect/>
          <a:stretch>
            <a:fillRect/>
          </a:stretch>
        </p:blipFill>
        <p:spPr bwMode="auto">
          <a:xfrm>
            <a:off x="6858596" y="2245217"/>
            <a:ext cx="1512189" cy="726585"/>
          </a:xfrm>
          <a:prstGeom prst="rect">
            <a:avLst/>
          </a:prstGeom>
          <a:noFill/>
        </p:spPr>
      </p:pic>
      <p:sp>
        <p:nvSpPr>
          <p:cNvPr id="52" name="Rectangle 51"/>
          <p:cNvSpPr/>
          <p:nvPr/>
        </p:nvSpPr>
        <p:spPr>
          <a:xfrm>
            <a:off x="5715299" y="1140932"/>
            <a:ext cx="3327885" cy="684813"/>
          </a:xfrm>
          <a:prstGeom prst="rect">
            <a:avLst/>
          </a:prstGeom>
        </p:spPr>
        <p:txBody>
          <a:bodyPr wrap="square" lIns="68589" tIns="34295" rIns="68589" bIns="34295">
            <a:spAutoFit/>
          </a:bodyPr>
          <a:lstStyle/>
          <a:p>
            <a:r>
              <a:rPr lang="zh-TW" altLang="en-US" sz="2000" dirty="0">
                <a:latin typeface="標楷體" pitchFamily="65" charset="-120"/>
                <a:ea typeface="標楷體" pitchFamily="65" charset="-120"/>
              </a:rPr>
              <a:t>防止惡意軟件和垃圾郵件進入</a:t>
            </a:r>
            <a:r>
              <a:rPr lang="zh-TW" altLang="en-US" sz="2000" dirty="0" smtClean="0">
                <a:latin typeface="標楷體" pitchFamily="65" charset="-120"/>
                <a:ea typeface="標楷體" pitchFamily="65" charset="-120"/>
              </a:rPr>
              <a:t>到郵件訊息</a:t>
            </a:r>
            <a:r>
              <a:rPr lang="zh-TW" altLang="en-US" sz="2000" dirty="0">
                <a:latin typeface="標楷體" pitchFamily="65" charset="-120"/>
                <a:ea typeface="標楷體" pitchFamily="65" charset="-120"/>
              </a:rPr>
              <a:t>環境</a:t>
            </a:r>
            <a:endParaRPr lang="zh-TW" altLang="en-US" sz="2000" dirty="0">
              <a:effectLst/>
              <a:latin typeface="標楷體" pitchFamily="65" charset="-120"/>
              <a:ea typeface="標楷體" pitchFamily="65" charset="-120"/>
            </a:endParaRPr>
          </a:p>
        </p:txBody>
      </p:sp>
      <p:sp>
        <p:nvSpPr>
          <p:cNvPr id="15" name="Rounded Rectangle 14"/>
          <p:cNvSpPr/>
          <p:nvPr/>
        </p:nvSpPr>
        <p:spPr bwMode="auto">
          <a:xfrm>
            <a:off x="6458442" y="3962400"/>
            <a:ext cx="2515255" cy="2590800"/>
          </a:xfrm>
          <a:prstGeom prst="roundRect">
            <a:avLst>
              <a:gd name="adj" fmla="val 6118"/>
            </a:avLst>
          </a:prstGeom>
          <a:gradFill flip="none" rotWithShape="1">
            <a:gsLst>
              <a:gs pos="0">
                <a:schemeClr val="accent2">
                  <a:lumMod val="50000"/>
                </a:schemeClr>
              </a:gs>
              <a:gs pos="50000">
                <a:schemeClr val="accent2">
                  <a:lumMod val="75000"/>
                </a:schemeClr>
              </a:gs>
              <a:gs pos="100000">
                <a:schemeClr val="accent2"/>
              </a:gs>
            </a:gsLst>
            <a:lin ang="13500000" scaled="1"/>
            <a:tileRect/>
          </a:gradFill>
          <a:ln>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666" fontAlgn="base">
              <a:lnSpc>
                <a:spcPct val="85000"/>
              </a:lnSpc>
              <a:spcBef>
                <a:spcPct val="0"/>
              </a:spcBef>
              <a:spcAft>
                <a:spcPct val="0"/>
              </a:spcAft>
              <a:defRPr/>
            </a:pPr>
            <a:endParaRPr lang="en-US" dirty="0">
              <a:gradFill>
                <a:gsLst>
                  <a:gs pos="0">
                    <a:schemeClr val="bg1"/>
                  </a:gs>
                  <a:gs pos="100000">
                    <a:schemeClr val="bg1"/>
                  </a:gs>
                </a:gsLst>
                <a:lin ang="13500000" scaled="1"/>
              </a:gradFill>
              <a:latin typeface="Segoe Semibold" pitchFamily="34" charset="0"/>
            </a:endParaRPr>
          </a:p>
        </p:txBody>
      </p:sp>
      <p:sp>
        <p:nvSpPr>
          <p:cNvPr id="16" name="Rounded Rectangle 15"/>
          <p:cNvSpPr/>
          <p:nvPr/>
        </p:nvSpPr>
        <p:spPr bwMode="auto">
          <a:xfrm>
            <a:off x="6458442" y="4471245"/>
            <a:ext cx="2515255" cy="1156396"/>
          </a:xfrm>
          <a:prstGeom prst="roundRect">
            <a:avLst>
              <a:gd name="adj" fmla="val 7683"/>
            </a:avLst>
          </a:prstGeom>
          <a:solidFill>
            <a:srgbClr val="FFFFFF">
              <a:alpha val="25000"/>
            </a:srgbClr>
          </a:solidFill>
          <a:ln w="9525" cap="flat" cmpd="sng" algn="ctr">
            <a:noFill/>
            <a:prstDash val="solid"/>
          </a:ln>
          <a:effectLst/>
        </p:spPr>
        <p:txBody>
          <a:bodyPr lIns="68589" tIns="34295" rIns="68589" bIns="3429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22832">
              <a:defRPr/>
            </a:pPr>
            <a:endParaRPr lang="en-US" sz="1400" dirty="0">
              <a:solidFill>
                <a:srgbClr val="373737"/>
              </a:solidFill>
              <a:latin typeface="Arial"/>
            </a:endParaRPr>
          </a:p>
        </p:txBody>
      </p:sp>
      <p:sp>
        <p:nvSpPr>
          <p:cNvPr id="26" name="Text Box 156"/>
          <p:cNvSpPr txBox="1">
            <a:spLocks noChangeArrowheads="1"/>
          </p:cNvSpPr>
          <p:nvPr/>
        </p:nvSpPr>
        <p:spPr bwMode="auto">
          <a:xfrm>
            <a:off x="6629936" y="4126469"/>
            <a:ext cx="2229431" cy="284703"/>
          </a:xfrm>
          <a:prstGeom prst="rect">
            <a:avLst/>
          </a:prstGeom>
          <a:noFill/>
          <a:ln w="50800">
            <a:noFill/>
            <a:miter lim="800000"/>
            <a:headEnd/>
            <a:tailEnd/>
          </a:ln>
          <a:effectLst/>
        </p:spPr>
        <p:txBody>
          <a:bodyPr lIns="68589" tIns="34295" rIns="68589" bIns="3429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91">
              <a:spcBef>
                <a:spcPct val="50000"/>
              </a:spcBef>
              <a:defRPr/>
            </a:pPr>
            <a:r>
              <a:rPr lang="en-US" sz="1400" dirty="0">
                <a:solidFill>
                  <a:srgbClr val="FFFFFF"/>
                </a:solidFill>
                <a:effectLst>
                  <a:outerShdw blurRad="38100" dist="38100" dir="2700000" algn="tl">
                    <a:srgbClr val="000000">
                      <a:alpha val="43137"/>
                    </a:srgbClr>
                  </a:outerShdw>
                </a:effectLst>
                <a:latin typeface="+mj-lt"/>
              </a:rPr>
              <a:t>On-Premises Software</a:t>
            </a:r>
          </a:p>
        </p:txBody>
      </p:sp>
      <p:pic>
        <p:nvPicPr>
          <p:cNvPr id="50" name="Picture 49" descr="F:\LIAB and VLE\Forefront-Protect10-ExchSrvr_h_bL_r.png"/>
          <p:cNvPicPr>
            <a:picLocks noChangeAspect="1" noChangeArrowheads="1"/>
          </p:cNvPicPr>
          <p:nvPr/>
        </p:nvPicPr>
        <p:blipFill>
          <a:blip r:embed="rId4" cstate="print"/>
          <a:srcRect/>
          <a:stretch>
            <a:fillRect/>
          </a:stretch>
        </p:blipFill>
        <p:spPr bwMode="auto">
          <a:xfrm>
            <a:off x="7030091" y="5703569"/>
            <a:ext cx="1206411" cy="773433"/>
          </a:xfrm>
          <a:prstGeom prst="rect">
            <a:avLst/>
          </a:prstGeom>
          <a:noFill/>
        </p:spPr>
      </p:pic>
      <p:grpSp>
        <p:nvGrpSpPr>
          <p:cNvPr id="3" name="群組 2"/>
          <p:cNvGrpSpPr/>
          <p:nvPr/>
        </p:nvGrpSpPr>
        <p:grpSpPr>
          <a:xfrm>
            <a:off x="184789" y="3269920"/>
            <a:ext cx="6068703" cy="3442360"/>
            <a:chOff x="46749" y="1981201"/>
            <a:chExt cx="6068703" cy="3442360"/>
          </a:xfrm>
        </p:grpSpPr>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9" y="1981201"/>
              <a:ext cx="6068703" cy="344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73643" y="3429683"/>
              <a:ext cx="1052601" cy="572620"/>
            </a:xfrm>
            <a:prstGeom prst="wedgeRoundRectCallout">
              <a:avLst>
                <a:gd name="adj1" fmla="val -1388"/>
                <a:gd name="adj2" fmla="val 164033"/>
                <a:gd name="adj3" fmla="val 16667"/>
              </a:avLst>
            </a:prstGeom>
            <a:solidFill>
              <a:schemeClr val="accent5">
                <a:lumMod val="20000"/>
                <a:lumOff val="80000"/>
              </a:schemeClr>
            </a:solidFill>
            <a:ln>
              <a:solidFill>
                <a:srgbClr val="FF99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6" rIns="91432" bIns="45716" numCol="1" rtlCol="0" anchor="ctr" anchorCtr="0" compatLnSpc="1">
              <a:prstTxWarp prst="textNoShape">
                <a:avLst/>
              </a:prstTxWarp>
              <a:sp3d>
                <a:bevelT w="12700" h="12700"/>
              </a:sp3d>
            </a:bodyPr>
            <a:lstStyle>
              <a:defPPr>
                <a:defRPr lang="en-US"/>
              </a:defPPr>
              <a:lvl1pPr algn="ctr" defTabSz="914400" fontAlgn="base">
                <a:spcBef>
                  <a:spcPct val="0"/>
                </a:spcBef>
                <a:spcAft>
                  <a:spcPct val="0"/>
                </a:spcAft>
                <a:defRPr sz="1200">
                  <a:solidFill>
                    <a:srgbClr val="FFFFFF"/>
                  </a:solidFill>
                  <a:effectLst>
                    <a:outerShdw blurRad="38100" dist="38100" dir="2700000" algn="tl">
                      <a:srgbClr val="000000">
                        <a:alpha val="43137"/>
                      </a:srgbClr>
                    </a:outerShdw>
                  </a:effectLst>
                </a:defRPr>
              </a:lvl1pPr>
            </a:lstStyle>
            <a:p>
              <a:r>
                <a:rPr lang="zh-TW" altLang="en-US" sz="1400" b="1" dirty="0" smtClean="0">
                  <a:solidFill>
                    <a:schemeClr val="bg1"/>
                  </a:solidFill>
                  <a:effectLst/>
                  <a:latin typeface="標楷體" pitchFamily="65" charset="-120"/>
                  <a:ea typeface="標楷體" pitchFamily="65" charset="-120"/>
                </a:rPr>
                <a:t>線上信箱</a:t>
              </a:r>
              <a:endParaRPr lang="en-US" altLang="zh-TW" sz="1400" b="1" dirty="0" smtClean="0">
                <a:solidFill>
                  <a:schemeClr val="bg1"/>
                </a:solidFill>
                <a:effectLst/>
                <a:latin typeface="標楷體" pitchFamily="65" charset="-120"/>
                <a:ea typeface="標楷體" pitchFamily="65" charset="-120"/>
              </a:endParaRPr>
            </a:p>
            <a:p>
              <a:r>
                <a:rPr lang="zh-TW" altLang="en-US" sz="1400" b="1" dirty="0" smtClean="0">
                  <a:solidFill>
                    <a:schemeClr val="bg1"/>
                  </a:solidFill>
                  <a:effectLst/>
                  <a:latin typeface="標楷體" pitchFamily="65" charset="-120"/>
                  <a:ea typeface="標楷體" pitchFamily="65" charset="-120"/>
                </a:rPr>
                <a:t>封存</a:t>
              </a:r>
              <a:endParaRPr lang="en-US" sz="1400" b="1" dirty="0">
                <a:solidFill>
                  <a:schemeClr val="bg1"/>
                </a:solidFill>
                <a:effectLst/>
                <a:latin typeface="標楷體" pitchFamily="65" charset="-120"/>
                <a:ea typeface="標楷體" pitchFamily="65" charset="-120"/>
              </a:endParaRPr>
            </a:p>
          </p:txBody>
        </p:sp>
        <p:sp>
          <p:nvSpPr>
            <p:cNvPr id="53" name="TextBox 52"/>
            <p:cNvSpPr txBox="1"/>
            <p:nvPr/>
          </p:nvSpPr>
          <p:spPr>
            <a:xfrm flipH="1">
              <a:off x="3402561" y="4590815"/>
              <a:ext cx="1438380" cy="720508"/>
            </a:xfrm>
            <a:prstGeom prst="wedgeRoundRectCallout">
              <a:avLst>
                <a:gd name="adj1" fmla="val -72978"/>
                <a:gd name="adj2" fmla="val -127105"/>
                <a:gd name="adj3" fmla="val 16667"/>
              </a:avLst>
            </a:prstGeom>
            <a:solidFill>
              <a:schemeClr val="accent5">
                <a:lumMod val="20000"/>
                <a:lumOff val="80000"/>
              </a:schemeClr>
            </a:solidFill>
            <a:ln>
              <a:solidFill>
                <a:srgbClr val="FF99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6" rIns="91432" bIns="45716" numCol="1" rtlCol="0" anchor="ctr" anchorCtr="0" compatLnSpc="1">
              <a:prstTxWarp prst="textNoShape">
                <a:avLst/>
              </a:prstTxWarp>
              <a:sp3d>
                <a:bevelT w="12700" h="12700"/>
              </a:sp3d>
            </a:bodyPr>
            <a:lstStyle>
              <a:defPPr>
                <a:defRPr lang="en-US"/>
              </a:defPPr>
              <a:lvl1pPr algn="ctr" defTabSz="914400" fontAlgn="base">
                <a:spcBef>
                  <a:spcPct val="0"/>
                </a:spcBef>
                <a:spcAft>
                  <a:spcPct val="0"/>
                </a:spcAft>
                <a:defRPr sz="1200">
                  <a:solidFill>
                    <a:srgbClr val="FFFFFF"/>
                  </a:solidFill>
                  <a:effectLst>
                    <a:outerShdw blurRad="38100" dist="38100" dir="2700000" algn="tl">
                      <a:srgbClr val="000000">
                        <a:alpha val="43137"/>
                      </a:srgbClr>
                    </a:outerShdw>
                  </a:effectLst>
                </a:defRPr>
              </a:lvl1pPr>
            </a:lstStyle>
            <a:p>
              <a:r>
                <a:rPr lang="zh-TW" altLang="en-US" sz="1400" b="1" dirty="0" smtClean="0">
                  <a:solidFill>
                    <a:schemeClr val="bg1"/>
                  </a:solidFill>
                  <a:effectLst/>
                  <a:latin typeface="標楷體" pitchFamily="65" charset="-120"/>
                  <a:ea typeface="標楷體" pitchFamily="65" charset="-120"/>
                </a:rPr>
                <a:t>郵件保留規則</a:t>
              </a:r>
              <a:endParaRPr lang="en-US" sz="1400" b="1" dirty="0">
                <a:solidFill>
                  <a:schemeClr val="bg1"/>
                </a:solidFill>
                <a:effectLst/>
                <a:latin typeface="標楷體" pitchFamily="65" charset="-120"/>
                <a:ea typeface="標楷體" pitchFamily="65" charset="-120"/>
              </a:endParaRPr>
            </a:p>
          </p:txBody>
        </p:sp>
      </p:grpSp>
      <p:pic>
        <p:nvPicPr>
          <p:cNvPr id="25" name="Picture 24" descr="malicious email.png"/>
          <p:cNvPicPr>
            <a:picLocks noChangeAspect="1"/>
          </p:cNvPicPr>
          <p:nvPr/>
        </p:nvPicPr>
        <p:blipFill>
          <a:blip r:embed="rId6"/>
          <a:stretch>
            <a:fillRect/>
          </a:stretch>
        </p:blipFill>
        <p:spPr>
          <a:xfrm>
            <a:off x="7805189" y="2473813"/>
            <a:ext cx="381000" cy="345587"/>
          </a:xfrm>
          <a:prstGeom prst="rect">
            <a:avLst/>
          </a:prstGeom>
        </p:spPr>
      </p:pic>
      <p:pic>
        <p:nvPicPr>
          <p:cNvPr id="29" name="Picture 28" descr="malicious email.png"/>
          <p:cNvPicPr>
            <a:picLocks noChangeAspect="1"/>
          </p:cNvPicPr>
          <p:nvPr/>
        </p:nvPicPr>
        <p:blipFill>
          <a:blip r:embed="rId6"/>
          <a:stretch>
            <a:fillRect/>
          </a:stretch>
        </p:blipFill>
        <p:spPr>
          <a:xfrm>
            <a:off x="6992079" y="2419060"/>
            <a:ext cx="381000" cy="345587"/>
          </a:xfrm>
          <a:prstGeom prst="rect">
            <a:avLst/>
          </a:prstGeom>
        </p:spPr>
      </p:pic>
      <p:pic>
        <p:nvPicPr>
          <p:cNvPr id="30" name="Picture 29" descr="malicious email.png"/>
          <p:cNvPicPr>
            <a:picLocks noChangeAspect="1"/>
          </p:cNvPicPr>
          <p:nvPr/>
        </p:nvPicPr>
        <p:blipFill>
          <a:blip r:embed="rId6"/>
          <a:stretch>
            <a:fillRect/>
          </a:stretch>
        </p:blipFill>
        <p:spPr>
          <a:xfrm>
            <a:off x="7373079" y="2419060"/>
            <a:ext cx="381000" cy="345587"/>
          </a:xfrm>
          <a:prstGeom prst="rect">
            <a:avLst/>
          </a:prstGeom>
        </p:spPr>
      </p:pic>
      <p:pic>
        <p:nvPicPr>
          <p:cNvPr id="31" name="Picture 2" descr="\\eventsql\dvd\Online_ART\DVD_ART34\Artwork_Imagery\Icons - Illustrations\_WINDOWS SERVER ICONS\Hardware\Virtual Servers 2.png"/>
          <p:cNvPicPr>
            <a:picLocks noChangeAspect="1" noChangeArrowheads="1"/>
          </p:cNvPicPr>
          <p:nvPr/>
        </p:nvPicPr>
        <p:blipFill>
          <a:blip r:embed="rId7" cstate="email"/>
          <a:srcRect/>
          <a:stretch>
            <a:fillRect/>
          </a:stretch>
        </p:blipFill>
        <p:spPr bwMode="auto">
          <a:xfrm>
            <a:off x="7433895" y="4604751"/>
            <a:ext cx="567998" cy="927492"/>
          </a:xfrm>
          <a:prstGeom prst="rect">
            <a:avLst/>
          </a:prstGeom>
          <a:noFill/>
        </p:spPr>
      </p:pic>
      <p:pic>
        <p:nvPicPr>
          <p:cNvPr id="33" name="Rectangle 1024082"/>
          <p:cNvPicPr>
            <a:picLocks noChangeAspect="1" noChangeArrowheads="1"/>
          </p:cNvPicPr>
          <p:nvPr/>
        </p:nvPicPr>
        <p:blipFill>
          <a:blip r:embed="rId8" cstate="print"/>
          <a:srcRect/>
          <a:stretch>
            <a:fillRect/>
          </a:stretch>
        </p:blipFill>
        <p:spPr bwMode="gray">
          <a:xfrm>
            <a:off x="7428717" y="3276601"/>
            <a:ext cx="458847" cy="766043"/>
          </a:xfrm>
          <a:prstGeom prst="rect">
            <a:avLst/>
          </a:prstGeom>
          <a:noFill/>
          <a:ln w="9525">
            <a:noFill/>
            <a:miter lim="800000"/>
            <a:headEnd/>
            <a:tailEnd/>
          </a:ln>
          <a:scene3d>
            <a:camera prst="orthographicFront">
              <a:rot lat="0" lon="20999984" rev="0"/>
            </a:camera>
            <a:lightRig rig="threePt" dir="t"/>
          </a:scene3d>
        </p:spPr>
      </p:pic>
      <p:pic>
        <p:nvPicPr>
          <p:cNvPr id="36" name="Picture 192" descr="Orange_shield_Ffrnt"/>
          <p:cNvPicPr>
            <a:picLocks noChangeAspect="1" noChangeArrowheads="1"/>
          </p:cNvPicPr>
          <p:nvPr/>
        </p:nvPicPr>
        <p:blipFill>
          <a:blip r:embed="rId9" cstate="email"/>
          <a:srcRect/>
          <a:stretch>
            <a:fillRect/>
          </a:stretch>
        </p:blipFill>
        <p:spPr bwMode="auto">
          <a:xfrm>
            <a:off x="7684193" y="4991100"/>
            <a:ext cx="526093" cy="533400"/>
          </a:xfrm>
          <a:prstGeom prst="rect">
            <a:avLst/>
          </a:prstGeom>
          <a:noFill/>
        </p:spPr>
      </p:pic>
      <p:pic>
        <p:nvPicPr>
          <p:cNvPr id="51" name="Picture 50" descr="C:\Users\ianhamer\Desktop\Forefront-OPExch_h_bL_r.png"/>
          <p:cNvPicPr>
            <a:picLocks noChangeAspect="1" noChangeArrowheads="1"/>
          </p:cNvPicPr>
          <p:nvPr/>
        </p:nvPicPr>
        <p:blipFill>
          <a:blip r:embed="rId10" cstate="print"/>
          <a:srcRect/>
          <a:stretch>
            <a:fillRect/>
          </a:stretch>
        </p:blipFill>
        <p:spPr bwMode="auto">
          <a:xfrm>
            <a:off x="6718856" y="2819400"/>
            <a:ext cx="1904400" cy="530637"/>
          </a:xfrm>
          <a:prstGeom prst="rect">
            <a:avLst/>
          </a:prstGeom>
          <a:noFill/>
        </p:spPr>
      </p:pic>
      <p:grpSp>
        <p:nvGrpSpPr>
          <p:cNvPr id="4" name="群組 3"/>
          <p:cNvGrpSpPr/>
          <p:nvPr/>
        </p:nvGrpSpPr>
        <p:grpSpPr>
          <a:xfrm>
            <a:off x="1008154" y="1994326"/>
            <a:ext cx="4640030" cy="3093353"/>
            <a:chOff x="3028401" y="2141845"/>
            <a:chExt cx="4640030" cy="3093353"/>
          </a:xfrm>
        </p:grpSpPr>
        <p:pic>
          <p:nvPicPr>
            <p:cNvPr id="307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28401" y="2141845"/>
              <a:ext cx="4640030" cy="3093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TextBox 53"/>
            <p:cNvSpPr txBox="1"/>
            <p:nvPr/>
          </p:nvSpPr>
          <p:spPr>
            <a:xfrm flipH="1">
              <a:off x="3899191" y="4217898"/>
              <a:ext cx="982091" cy="710356"/>
            </a:xfrm>
            <a:prstGeom prst="wedgeRoundRectCallout">
              <a:avLst>
                <a:gd name="adj1" fmla="val -66308"/>
                <a:gd name="adj2" fmla="val -136010"/>
                <a:gd name="adj3" fmla="val 16667"/>
              </a:avLst>
            </a:prstGeom>
            <a:solidFill>
              <a:schemeClr val="accent5">
                <a:lumMod val="20000"/>
                <a:lumOff val="80000"/>
              </a:schemeClr>
            </a:solidFill>
            <a:ln>
              <a:solidFill>
                <a:srgbClr val="FF99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6" rIns="91432" bIns="45716" numCol="1" rtlCol="0" anchor="ctr" anchorCtr="0" compatLnSpc="1">
              <a:prstTxWarp prst="textNoShape">
                <a:avLst/>
              </a:prstTxWarp>
              <a:sp3d>
                <a:bevelT w="12700" h="12700"/>
              </a:sp3d>
            </a:bodyPr>
            <a:lstStyle>
              <a:defPPr>
                <a:defRPr lang="en-US"/>
              </a:defPPr>
              <a:lvl1pPr algn="ctr" defTabSz="914400" fontAlgn="base">
                <a:spcBef>
                  <a:spcPct val="0"/>
                </a:spcBef>
                <a:spcAft>
                  <a:spcPct val="0"/>
                </a:spcAft>
                <a:defRPr sz="1200">
                  <a:solidFill>
                    <a:srgbClr val="FFFFFF"/>
                  </a:solidFill>
                  <a:effectLst>
                    <a:outerShdw blurRad="38100" dist="38100" dir="2700000" algn="tl">
                      <a:srgbClr val="000000">
                        <a:alpha val="43137"/>
                      </a:srgbClr>
                    </a:outerShdw>
                  </a:effectLst>
                </a:defRPr>
              </a:lvl1pPr>
            </a:lstStyle>
            <a:p>
              <a:r>
                <a:rPr lang="zh-TW" altLang="en-US" dirty="0" smtClean="0">
                  <a:solidFill>
                    <a:schemeClr val="bg1"/>
                  </a:solidFill>
                  <a:effectLst/>
                  <a:latin typeface="標楷體" pitchFamily="65" charset="-120"/>
                  <a:ea typeface="標楷體" pitchFamily="65" charset="-120"/>
                </a:rPr>
                <a:t>數位資訊版權保護</a:t>
              </a:r>
              <a:endParaRPr lang="en-US" dirty="0">
                <a:solidFill>
                  <a:schemeClr val="bg1"/>
                </a:solidFill>
                <a:effectLst/>
                <a:latin typeface="標楷體" pitchFamily="65" charset="-120"/>
                <a:ea typeface="標楷體" pitchFamily="65" charset="-120"/>
              </a:endParaRPr>
            </a:p>
          </p:txBody>
        </p:sp>
      </p:grpSp>
    </p:spTree>
    <p:extLst>
      <p:ext uri="{BB962C8B-B14F-4D97-AF65-F5344CB8AC3E}">
        <p14:creationId xmlns:p14="http://schemas.microsoft.com/office/powerpoint/2010/main" val="2283396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41018" y="177421"/>
            <a:ext cx="8229600" cy="553998"/>
          </a:xfrm>
        </p:spPr>
        <p:txBody>
          <a:bodyPr anchor="t"/>
          <a:lstStyle/>
          <a:p>
            <a:pPr eaLnBrk="1" hangingPunct="1"/>
            <a:r>
              <a:rPr lang="zh-TW" altLang="en-US" sz="4000" dirty="0" smtClean="0">
                <a:solidFill>
                  <a:schemeClr val="tx1"/>
                </a:solidFill>
                <a:latin typeface="微軟正黑體" pitchFamily="34" charset="-120"/>
                <a:ea typeface="微軟正黑體" pitchFamily="34" charset="-120"/>
              </a:rPr>
              <a:t>郵件生命週期</a:t>
            </a:r>
          </a:p>
        </p:txBody>
      </p:sp>
      <p:sp>
        <p:nvSpPr>
          <p:cNvPr id="21507" name="投影片編號版面配置區 4"/>
          <p:cNvSpPr txBox="1">
            <a:spLocks/>
          </p:cNvSpPr>
          <p:nvPr/>
        </p:nvSpPr>
        <p:spPr bwMode="auto">
          <a:xfrm>
            <a:off x="6858000" y="6076950"/>
            <a:ext cx="2133600" cy="476250"/>
          </a:xfrm>
          <a:prstGeom prst="rect">
            <a:avLst/>
          </a:prstGeom>
          <a:noFill/>
          <a:ln w="9525">
            <a:noFill/>
            <a:miter lim="800000"/>
            <a:headEnd/>
            <a:tailEnd/>
          </a:ln>
        </p:spPr>
        <p:txBody>
          <a:bodyPr/>
          <a:lstStyle/>
          <a:p>
            <a:pPr algn="r"/>
            <a:fld id="{C7E2589B-16DE-43B4-9EAD-3646EF01D243}" type="slidenum">
              <a:rPr kumimoji="0" lang="en-US" altLang="zh-TW" sz="1400"/>
              <a:pPr algn="r"/>
              <a:t>12</a:t>
            </a:fld>
            <a:endParaRPr kumimoji="0" lang="en-US" altLang="zh-TW" sz="1400"/>
          </a:p>
        </p:txBody>
      </p:sp>
      <p:pic>
        <p:nvPicPr>
          <p:cNvPr id="21508" name="Picture 2" descr="MAE_MLM運行架構"/>
          <p:cNvPicPr>
            <a:picLocks noChangeAspect="1" noChangeArrowheads="1"/>
          </p:cNvPicPr>
          <p:nvPr/>
        </p:nvPicPr>
        <p:blipFill>
          <a:blip r:embed="rId3"/>
          <a:srcRect/>
          <a:stretch>
            <a:fillRect/>
          </a:stretch>
        </p:blipFill>
        <p:spPr bwMode="auto">
          <a:xfrm>
            <a:off x="0" y="836613"/>
            <a:ext cx="5651500" cy="2290762"/>
          </a:xfrm>
          <a:prstGeom prst="rect">
            <a:avLst/>
          </a:prstGeom>
          <a:noFill/>
          <a:ln w="9525">
            <a:noFill/>
            <a:miter lim="800000"/>
            <a:headEnd/>
            <a:tailEnd/>
          </a:ln>
        </p:spPr>
      </p:pic>
      <p:pic>
        <p:nvPicPr>
          <p:cNvPr id="21509" name="Picture 3" descr="14"/>
          <p:cNvPicPr>
            <a:picLocks noChangeAspect="1" noChangeArrowheads="1"/>
          </p:cNvPicPr>
          <p:nvPr/>
        </p:nvPicPr>
        <p:blipFill>
          <a:blip r:embed="rId4"/>
          <a:srcRect/>
          <a:stretch>
            <a:fillRect/>
          </a:stretch>
        </p:blipFill>
        <p:spPr bwMode="auto">
          <a:xfrm>
            <a:off x="5076825" y="2174875"/>
            <a:ext cx="4067175" cy="4149725"/>
          </a:xfrm>
          <a:prstGeom prst="rect">
            <a:avLst/>
          </a:prstGeom>
          <a:noFill/>
          <a:ln w="9525">
            <a:noFill/>
            <a:miter lim="800000"/>
            <a:headEnd/>
            <a:tailEnd/>
          </a:ln>
        </p:spPr>
      </p:pic>
      <p:sp>
        <p:nvSpPr>
          <p:cNvPr id="7" name="矩形 79"/>
          <p:cNvSpPr>
            <a:spLocks noChangeArrowheads="1"/>
          </p:cNvSpPr>
          <p:nvPr/>
        </p:nvSpPr>
        <p:spPr bwMode="auto">
          <a:xfrm>
            <a:off x="250825" y="3284538"/>
            <a:ext cx="4681538" cy="2939266"/>
          </a:xfrm>
          <a:prstGeom prst="rect">
            <a:avLst/>
          </a:prstGeom>
          <a:noFill/>
          <a:ln w="9525">
            <a:noFill/>
            <a:miter lim="800000"/>
            <a:headEnd/>
            <a:tailEnd/>
          </a:ln>
        </p:spPr>
        <p:txBody>
          <a:bodyPr>
            <a:spAutoFit/>
          </a:bodyPr>
          <a:lstStyle/>
          <a:p>
            <a:pPr marL="514350" indent="-514350">
              <a:spcBef>
                <a:spcPts val="600"/>
              </a:spcBef>
              <a:buFontTx/>
              <a:buBlip>
                <a:blip r:embed="rId5"/>
              </a:buBlip>
              <a:defRPr/>
            </a:pPr>
            <a:r>
              <a:rPr kumimoji="0" lang="zh-TW" altLang="en-US" sz="2000" b="1" dirty="0">
                <a:latin typeface="微軟正黑體" pitchFamily="34" charset="-120"/>
                <a:ea typeface="微軟正黑體" pitchFamily="34" charset="-120"/>
              </a:rPr>
              <a:t>依據個資法第</a:t>
            </a:r>
            <a:r>
              <a:rPr kumimoji="0" lang="en-US" altLang="zh-TW" sz="2000" b="1" dirty="0">
                <a:latin typeface="微軟正黑體" pitchFamily="34" charset="-120"/>
                <a:ea typeface="微軟正黑體" pitchFamily="34" charset="-120"/>
              </a:rPr>
              <a:t>30</a:t>
            </a:r>
            <a:r>
              <a:rPr kumimoji="0" lang="zh-TW" altLang="en-US" sz="2000" b="1" dirty="0">
                <a:latin typeface="微軟正黑體" pitchFamily="34" charset="-120"/>
                <a:ea typeface="微軟正黑體" pitchFamily="34" charset="-120"/>
              </a:rPr>
              <a:t>條損害賠償請求權，自請求權人知有損害及賠償義務人時起，因二年間不行使而消滅；自損害發生時起，逾五年者，亦同</a:t>
            </a:r>
            <a:endParaRPr kumimoji="0" lang="en-US" altLang="zh-TW" sz="2000" b="1" dirty="0">
              <a:latin typeface="微軟正黑體" pitchFamily="34" charset="-120"/>
              <a:ea typeface="微軟正黑體" pitchFamily="34" charset="-120"/>
            </a:endParaRPr>
          </a:p>
          <a:p>
            <a:pPr marL="514350" indent="-514350">
              <a:spcBef>
                <a:spcPts val="600"/>
              </a:spcBef>
              <a:buFontTx/>
              <a:buBlip>
                <a:blip r:embed="rId5"/>
              </a:buBlip>
              <a:defRPr/>
            </a:pPr>
            <a:r>
              <a:rPr kumimoji="0" lang="zh-TW" altLang="en-US" sz="2000" b="1" dirty="0">
                <a:latin typeface="微軟正黑體" pitchFamily="34" charset="-120"/>
                <a:ea typeface="微軟正黑體" pitchFamily="34" charset="-120"/>
              </a:rPr>
              <a:t>依據個資法第</a:t>
            </a:r>
            <a:r>
              <a:rPr kumimoji="0" lang="en-US" altLang="zh-TW" sz="2000" b="1" dirty="0">
                <a:latin typeface="微軟正黑體" pitchFamily="34" charset="-120"/>
                <a:ea typeface="微軟正黑體" pitchFamily="34" charset="-120"/>
              </a:rPr>
              <a:t>29</a:t>
            </a:r>
            <a:r>
              <a:rPr kumimoji="0" lang="zh-TW" altLang="en-US" sz="2000" b="1" dirty="0">
                <a:latin typeface="微軟正黑體" pitchFamily="34" charset="-120"/>
                <a:ea typeface="微軟正黑體" pitchFamily="34" charset="-120"/>
              </a:rPr>
              <a:t>條非公務機關違反本法規定，侵害當事人權利者，負損害賠償責任。但能證明其無故意或過失者，不在此限</a:t>
            </a:r>
            <a:endParaRPr kumimoji="0" lang="zh-TW" altLang="en-US" b="1" dirty="0">
              <a:latin typeface="微軟正黑體" pitchFamily="34" charset="-120"/>
              <a:ea typeface="微軟正黑體" pitchFamily="34" charset="-120"/>
            </a:endParaRPr>
          </a:p>
        </p:txBody>
      </p:sp>
      <p:sp>
        <p:nvSpPr>
          <p:cNvPr id="8" name="爆炸 1 7"/>
          <p:cNvSpPr/>
          <p:nvPr/>
        </p:nvSpPr>
        <p:spPr>
          <a:xfrm>
            <a:off x="2951163" y="908050"/>
            <a:ext cx="6192837" cy="288131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2800" b="1" dirty="0">
                <a:latin typeface="微軟正黑體" pitchFamily="34" charset="-120"/>
                <a:ea typeface="微軟正黑體" pitchFamily="34" charset="-120"/>
              </a:rPr>
              <a:t>記錄資料需保留</a:t>
            </a:r>
            <a:endParaRPr kumimoji="0" lang="en-US" altLang="zh-TW" sz="2800" b="1" dirty="0">
              <a:latin typeface="微軟正黑體" pitchFamily="34" charset="-120"/>
              <a:ea typeface="微軟正黑體" pitchFamily="34" charset="-120"/>
            </a:endParaRPr>
          </a:p>
          <a:p>
            <a:pPr algn="ctr">
              <a:defRPr/>
            </a:pPr>
            <a:r>
              <a:rPr kumimoji="0" lang="zh-TW" altLang="en-US" sz="2800" b="1" dirty="0">
                <a:latin typeface="微軟正黑體" pitchFamily="34" charset="-120"/>
                <a:ea typeface="微軟正黑體" pitchFamily="34" charset="-120"/>
              </a:rPr>
              <a:t>至少二年、最多五年</a:t>
            </a:r>
            <a:endParaRPr lang="zh-TW" altLang="en-US" sz="2800" dirty="0">
              <a:latin typeface="微軟正黑體" pitchFamily="34" charset="-120"/>
              <a:ea typeface="微軟正黑體" pitchFamily="34" charset="-120"/>
            </a:endParaRPr>
          </a:p>
        </p:txBody>
      </p:sp>
      <p:sp>
        <p:nvSpPr>
          <p:cNvPr id="9" name="投影片編號版面配置區 6"/>
          <p:cNvSpPr txBox="1">
            <a:spLocks/>
          </p:cNvSpPr>
          <p:nvPr/>
        </p:nvSpPr>
        <p:spPr bwMode="auto">
          <a:xfrm>
            <a:off x="7010400" y="6381750"/>
            <a:ext cx="2133600" cy="476250"/>
          </a:xfrm>
          <a:prstGeom prst="rect">
            <a:avLst/>
          </a:prstGeom>
          <a:noFill/>
          <a:ln w="9525">
            <a:noFill/>
            <a:miter lim="800000"/>
            <a:headEnd/>
            <a:tailEnd/>
          </a:ln>
        </p:spPr>
        <p:txBody>
          <a:bodyPr/>
          <a:lstStyle/>
          <a:p>
            <a:pPr algn="r"/>
            <a:r>
              <a:rPr lang="en-US" altLang="zh-TW" sz="1600" b="1" dirty="0">
                <a:solidFill>
                  <a:srgbClr val="002060"/>
                </a:solidFill>
                <a:latin typeface="Times New Roman" pitchFamily="18" charset="0"/>
              </a:rPr>
              <a:t>P.</a:t>
            </a:r>
            <a:fld id="{D6854EE8-D48E-4B7C-A885-21E316B4C222}" type="slidenum">
              <a:rPr lang="en-US" altLang="zh-TW" sz="1600" b="1">
                <a:solidFill>
                  <a:srgbClr val="002060"/>
                </a:solidFill>
                <a:latin typeface="Times New Roman" pitchFamily="18" charset="0"/>
              </a:rPr>
              <a:pPr algn="r"/>
              <a:t>12</a:t>
            </a:fld>
            <a:endParaRPr lang="en-US" altLang="zh-TW" sz="1600" b="1" dirty="0">
              <a:solidFill>
                <a:srgbClr val="002060"/>
              </a:solidFill>
              <a:latin typeface="Times New Roman" pitchFamily="18" charset="0"/>
            </a:endParaRPr>
          </a:p>
        </p:txBody>
      </p:sp>
    </p:spTree>
    <p:extLst>
      <p:ext uri="{BB962C8B-B14F-4D97-AF65-F5344CB8AC3E}">
        <p14:creationId xmlns:p14="http://schemas.microsoft.com/office/powerpoint/2010/main" val="933939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線單箭頭接點 15"/>
          <p:cNvCxnSpPr/>
          <p:nvPr/>
        </p:nvCxnSpPr>
        <p:spPr>
          <a:xfrm flipV="1">
            <a:off x="4667003" y="1916832"/>
            <a:ext cx="0" cy="747781"/>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3" name="Group 303"/>
          <p:cNvGrpSpPr/>
          <p:nvPr/>
        </p:nvGrpSpPr>
        <p:grpSpPr>
          <a:xfrm>
            <a:off x="4174290" y="5517232"/>
            <a:ext cx="1023871" cy="940159"/>
            <a:chOff x="610372" y="546902"/>
            <a:chExt cx="1357325" cy="1357325"/>
          </a:xfrm>
        </p:grpSpPr>
        <p:pic>
          <p:nvPicPr>
            <p:cNvPr id="14" name="Picture 51" descr="Computer.png"/>
            <p:cNvPicPr>
              <a:picLocks noChangeAspect="1"/>
            </p:cNvPicPr>
            <p:nvPr/>
          </p:nvPicPr>
          <p:blipFill>
            <a:blip r:embed="rId3" cstate="print"/>
            <a:stretch>
              <a:fillRect/>
            </a:stretch>
          </p:blipFill>
          <p:spPr>
            <a:xfrm>
              <a:off x="610372" y="546902"/>
              <a:ext cx="1357325" cy="1357325"/>
            </a:xfrm>
            <a:prstGeom prst="rect">
              <a:avLst/>
            </a:prstGeom>
          </p:spPr>
        </p:pic>
        <p:pic>
          <p:nvPicPr>
            <p:cNvPr id="15" name="Picture 52" descr="Outlook.png"/>
            <p:cNvPicPr>
              <a:picLocks noChangeAspect="1"/>
            </p:cNvPicPr>
            <p:nvPr/>
          </p:nvPicPr>
          <p:blipFill>
            <a:blip r:embed="rId4" cstate="print"/>
            <a:stretch>
              <a:fillRect/>
            </a:stretch>
          </p:blipFill>
          <p:spPr>
            <a:xfrm>
              <a:off x="1013632" y="847846"/>
              <a:ext cx="664698" cy="664698"/>
            </a:xfrm>
            <a:prstGeom prst="rect">
              <a:avLst/>
            </a:prstGeom>
          </p:spPr>
        </p:pic>
      </p:grpSp>
      <p:graphicFrame>
        <p:nvGraphicFramePr>
          <p:cNvPr id="2" name="物件 1"/>
          <p:cNvGraphicFramePr>
            <a:graphicFrameLocks noChangeAspect="1"/>
          </p:cNvGraphicFramePr>
          <p:nvPr>
            <p:extLst>
              <p:ext uri="{D42A27DB-BD31-4B8C-83A1-F6EECF244321}">
                <p14:modId xmlns:p14="http://schemas.microsoft.com/office/powerpoint/2010/main" val="2471182645"/>
              </p:ext>
            </p:extLst>
          </p:nvPr>
        </p:nvGraphicFramePr>
        <p:xfrm>
          <a:off x="1926373" y="1052736"/>
          <a:ext cx="557395" cy="1368152"/>
        </p:xfrm>
        <a:graphic>
          <a:graphicData uri="http://schemas.openxmlformats.org/presentationml/2006/ole">
            <mc:AlternateContent xmlns:mc="http://schemas.openxmlformats.org/markup-compatibility/2006">
              <mc:Choice xmlns:v="urn:schemas-microsoft-com:vml" Requires="v">
                <p:oleObj spid="_x0000_s10620" name="Visio" r:id="rId5" imgW="638192" imgH="1246491" progId="Visio.Drawing.11">
                  <p:embed/>
                </p:oleObj>
              </mc:Choice>
              <mc:Fallback>
                <p:oleObj name="Visio" r:id="rId5" imgW="638192" imgH="124649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6373" y="1052736"/>
                        <a:ext cx="557395" cy="1368152"/>
                      </a:xfrm>
                      <a:prstGeom prst="rect">
                        <a:avLst/>
                      </a:prstGeom>
                      <a:noFill/>
                      <a:ln>
                        <a:noFill/>
                      </a:ln>
                      <a:effectLst/>
                    </p:spPr>
                  </p:pic>
                </p:oleObj>
              </mc:Fallback>
            </mc:AlternateContent>
          </a:graphicData>
        </a:graphic>
      </p:graphicFrame>
      <p:graphicFrame>
        <p:nvGraphicFramePr>
          <p:cNvPr id="3" name="物件 2"/>
          <p:cNvGraphicFramePr>
            <a:graphicFrameLocks noChangeAspect="1"/>
          </p:cNvGraphicFramePr>
          <p:nvPr>
            <p:extLst>
              <p:ext uri="{D42A27DB-BD31-4B8C-83A1-F6EECF244321}">
                <p14:modId xmlns:p14="http://schemas.microsoft.com/office/powerpoint/2010/main" val="1145488466"/>
              </p:ext>
            </p:extLst>
          </p:nvPr>
        </p:nvGraphicFramePr>
        <p:xfrm>
          <a:off x="2987551" y="1196307"/>
          <a:ext cx="709583" cy="792038"/>
        </p:xfrm>
        <a:graphic>
          <a:graphicData uri="http://schemas.openxmlformats.org/presentationml/2006/ole">
            <mc:AlternateContent xmlns:mc="http://schemas.openxmlformats.org/markup-compatibility/2006">
              <mc:Choice xmlns:v="urn:schemas-microsoft-com:vml" Requires="v">
                <p:oleObj spid="_x0000_s10621" name="Visio" r:id="rId7" imgW="969426" imgH="1081932" progId="Visio.Drawing.11">
                  <p:embed/>
                </p:oleObj>
              </mc:Choice>
              <mc:Fallback>
                <p:oleObj name="Visio" r:id="rId7" imgW="969426" imgH="1081932"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551" y="1196307"/>
                        <a:ext cx="709583" cy="792038"/>
                      </a:xfrm>
                      <a:prstGeom prst="rect">
                        <a:avLst/>
                      </a:prstGeom>
                      <a:noFill/>
                      <a:ln>
                        <a:noFill/>
                      </a:ln>
                      <a:effectLst/>
                    </p:spPr>
                  </p:pic>
                </p:oleObj>
              </mc:Fallback>
            </mc:AlternateContent>
          </a:graphicData>
        </a:graphic>
      </p:graphicFrame>
      <p:graphicFrame>
        <p:nvGraphicFramePr>
          <p:cNvPr id="4" name="物件 3"/>
          <p:cNvGraphicFramePr>
            <a:graphicFrameLocks noChangeAspect="1"/>
          </p:cNvGraphicFramePr>
          <p:nvPr>
            <p:extLst>
              <p:ext uri="{D42A27DB-BD31-4B8C-83A1-F6EECF244321}">
                <p14:modId xmlns:p14="http://schemas.microsoft.com/office/powerpoint/2010/main" val="352084583"/>
              </p:ext>
            </p:extLst>
          </p:nvPr>
        </p:nvGraphicFramePr>
        <p:xfrm>
          <a:off x="4460184" y="4126403"/>
          <a:ext cx="759888" cy="792583"/>
        </p:xfrm>
        <a:graphic>
          <a:graphicData uri="http://schemas.openxmlformats.org/presentationml/2006/ole">
            <mc:AlternateContent xmlns:mc="http://schemas.openxmlformats.org/markup-compatibility/2006">
              <mc:Choice xmlns:v="urn:schemas-microsoft-com:vml" Requires="v">
                <p:oleObj spid="_x0000_s10622" name="Visio" r:id="rId9" imgW="1070576" imgH="1115438" progId="Visio.Drawing.11">
                  <p:embed/>
                </p:oleObj>
              </mc:Choice>
              <mc:Fallback>
                <p:oleObj name="Visio" r:id="rId9" imgW="1070576" imgH="1115438"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0184" y="4126403"/>
                        <a:ext cx="759888" cy="792583"/>
                      </a:xfrm>
                      <a:prstGeom prst="rect">
                        <a:avLst/>
                      </a:prstGeom>
                      <a:noFill/>
                      <a:ln>
                        <a:noFill/>
                      </a:ln>
                      <a:effectLst/>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2810732058"/>
              </p:ext>
            </p:extLst>
          </p:nvPr>
        </p:nvGraphicFramePr>
        <p:xfrm>
          <a:off x="4427984" y="2639046"/>
          <a:ext cx="770177" cy="933474"/>
        </p:xfrm>
        <a:graphic>
          <a:graphicData uri="http://schemas.openxmlformats.org/presentationml/2006/ole">
            <mc:AlternateContent xmlns:mc="http://schemas.openxmlformats.org/markup-compatibility/2006">
              <mc:Choice xmlns:v="urn:schemas-microsoft-com:vml" Requires="v">
                <p:oleObj spid="_x0000_s10623" name="Visio" r:id="rId11" imgW="1003143" imgH="1216768" progId="Visio.Drawing.11">
                  <p:embed/>
                </p:oleObj>
              </mc:Choice>
              <mc:Fallback>
                <p:oleObj name="Visio" r:id="rId11" imgW="1003143" imgH="1216768"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27984" y="2639046"/>
                        <a:ext cx="770177" cy="933474"/>
                      </a:xfrm>
                      <a:prstGeom prst="rect">
                        <a:avLst/>
                      </a:prstGeom>
                      <a:noFill/>
                      <a:ln>
                        <a:noFill/>
                      </a:ln>
                      <a:effectLst/>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39863323"/>
              </p:ext>
            </p:extLst>
          </p:nvPr>
        </p:nvGraphicFramePr>
        <p:xfrm>
          <a:off x="4427984" y="1196258"/>
          <a:ext cx="800218" cy="792088"/>
        </p:xfrm>
        <a:graphic>
          <a:graphicData uri="http://schemas.openxmlformats.org/presentationml/2006/ole">
            <mc:AlternateContent xmlns:mc="http://schemas.openxmlformats.org/markup-compatibility/2006">
              <mc:Choice xmlns:v="urn:schemas-microsoft-com:vml" Requires="v">
                <p:oleObj spid="_x0000_s10624" name="Visio" r:id="rId13" imgW="1093504" imgH="1081932" progId="Visio.Drawing.11">
                  <p:embed/>
                </p:oleObj>
              </mc:Choice>
              <mc:Fallback>
                <p:oleObj name="Visio" r:id="rId13" imgW="1093504" imgH="1081932" progId="Visio.Drawing.11">
                  <p:embed/>
                  <p:pic>
                    <p:nvPicPr>
                      <p:cNvPr id="0" name=""/>
                      <p:cNvPicPr>
                        <a:picLocks noChangeAspect="1" noChangeArrowheads="1"/>
                      </p:cNvPicPr>
                      <p:nvPr/>
                    </p:nvPicPr>
                    <p:blipFill>
                      <a:blip r:embed="rId14"/>
                      <a:srcRect/>
                      <a:stretch>
                        <a:fillRect/>
                      </a:stretch>
                    </p:blipFill>
                    <p:spPr bwMode="auto">
                      <a:xfrm>
                        <a:off x="4427984" y="1196258"/>
                        <a:ext cx="800218" cy="792088"/>
                      </a:xfrm>
                      <a:prstGeom prst="rect">
                        <a:avLst/>
                      </a:prstGeom>
                      <a:noFill/>
                      <a:ln>
                        <a:noFill/>
                      </a:ln>
                      <a:effectLst/>
                    </p:spPr>
                  </p:pic>
                </p:oleObj>
              </mc:Fallback>
            </mc:AlternateContent>
          </a:graphicData>
        </a:graphic>
      </p:graphicFrame>
      <p:graphicFrame>
        <p:nvGraphicFramePr>
          <p:cNvPr id="10" name="物件 9"/>
          <p:cNvGraphicFramePr>
            <a:graphicFrameLocks noChangeAspect="1"/>
          </p:cNvGraphicFramePr>
          <p:nvPr>
            <p:extLst>
              <p:ext uri="{D42A27DB-BD31-4B8C-83A1-F6EECF244321}">
                <p14:modId xmlns:p14="http://schemas.microsoft.com/office/powerpoint/2010/main" val="3600758175"/>
              </p:ext>
            </p:extLst>
          </p:nvPr>
        </p:nvGraphicFramePr>
        <p:xfrm>
          <a:off x="4729182" y="5786040"/>
          <a:ext cx="687388" cy="800100"/>
        </p:xfrm>
        <a:graphic>
          <a:graphicData uri="http://schemas.openxmlformats.org/presentationml/2006/ole">
            <mc:AlternateContent xmlns:mc="http://schemas.openxmlformats.org/markup-compatibility/2006">
              <mc:Choice xmlns:v="urn:schemas-microsoft-com:vml" Requires="v">
                <p:oleObj spid="_x0000_s10625" name="Visio" r:id="rId15" imgW="688093" imgH="800370" progId="Visio.Drawing.11">
                  <p:embed/>
                </p:oleObj>
              </mc:Choice>
              <mc:Fallback>
                <p:oleObj name="Visio" r:id="rId15" imgW="688093" imgH="80037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29182" y="5786040"/>
                        <a:ext cx="687388"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文字方塊 10"/>
          <p:cNvSpPr txBox="1"/>
          <p:nvPr/>
        </p:nvSpPr>
        <p:spPr>
          <a:xfrm>
            <a:off x="2820545" y="2022056"/>
            <a:ext cx="887359" cy="166199"/>
          </a:xfrm>
          <a:prstGeom prst="rect">
            <a:avLst/>
          </a:prstGeom>
        </p:spPr>
        <p:txBody>
          <a:bodyPr vert="horz" wrap="none" lIns="0" tIns="0" rIns="0" bIns="0" rtlCol="0">
            <a:spAutoFit/>
          </a:bodyPr>
          <a:lstStyle/>
          <a:p>
            <a:pPr>
              <a:lnSpc>
                <a:spcPct val="90000"/>
              </a:lnSpc>
              <a:spcBef>
                <a:spcPct val="20000"/>
              </a:spcBef>
              <a:buClr>
                <a:srgbClr val="777777"/>
              </a:buClr>
              <a:buSzPct val="130000"/>
            </a:pPr>
            <a:r>
              <a:rPr lang="en-US" altLang="zh-TW" sz="1200" b="1" dirty="0" smtClean="0"/>
              <a:t>Edge Server</a:t>
            </a:r>
            <a:endParaRPr lang="zh-TW" altLang="en-US" sz="1200" b="1" dirty="0" err="1" smtClean="0"/>
          </a:p>
        </p:txBody>
      </p:sp>
      <p:sp>
        <p:nvSpPr>
          <p:cNvPr id="17" name="文字方塊 16"/>
          <p:cNvSpPr txBox="1"/>
          <p:nvPr/>
        </p:nvSpPr>
        <p:spPr>
          <a:xfrm>
            <a:off x="4860032" y="1907540"/>
            <a:ext cx="1241045" cy="369332"/>
          </a:xfrm>
          <a:prstGeom prst="rect">
            <a:avLst/>
          </a:prstGeom>
        </p:spPr>
        <p:txBody>
          <a:bodyPr vert="horz" wrap="none" lIns="0" tIns="0" rIns="0" bIns="0" rtlCol="0">
            <a:spAutoFit/>
          </a:bodyPr>
          <a:lstStyle/>
          <a:p>
            <a:pPr algn="ctr">
              <a:lnSpc>
                <a:spcPct val="90000"/>
              </a:lnSpc>
              <a:spcBef>
                <a:spcPct val="20000"/>
              </a:spcBef>
              <a:buClr>
                <a:srgbClr val="777777"/>
              </a:buClr>
              <a:buSzPct val="130000"/>
            </a:pPr>
            <a:r>
              <a:rPr lang="en-US" altLang="zh-TW" sz="1200" b="1" dirty="0" smtClean="0"/>
              <a:t>HUB Transporter</a:t>
            </a:r>
          </a:p>
          <a:p>
            <a:pPr algn="ctr">
              <a:lnSpc>
                <a:spcPct val="90000"/>
              </a:lnSpc>
              <a:spcBef>
                <a:spcPct val="20000"/>
              </a:spcBef>
              <a:buClr>
                <a:srgbClr val="777777"/>
              </a:buClr>
              <a:buSzPct val="130000"/>
            </a:pPr>
            <a:r>
              <a:rPr lang="en-US" altLang="zh-TW" sz="1200" b="1" dirty="0" smtClean="0"/>
              <a:t> Server</a:t>
            </a:r>
            <a:endParaRPr lang="zh-TW" altLang="en-US" sz="1200" b="1" dirty="0" err="1" smtClean="0"/>
          </a:p>
        </p:txBody>
      </p:sp>
      <p:sp>
        <p:nvSpPr>
          <p:cNvPr id="18" name="文字方塊 17"/>
          <p:cNvSpPr txBox="1"/>
          <p:nvPr/>
        </p:nvSpPr>
        <p:spPr>
          <a:xfrm>
            <a:off x="3203848" y="3068959"/>
            <a:ext cx="1154611" cy="166199"/>
          </a:xfrm>
          <a:prstGeom prst="rect">
            <a:avLst/>
          </a:prstGeom>
        </p:spPr>
        <p:txBody>
          <a:bodyPr vert="horz" wrap="none" lIns="0" tIns="0" rIns="0" bIns="0" rtlCol="0">
            <a:spAutoFit/>
          </a:bodyPr>
          <a:lstStyle/>
          <a:p>
            <a:pPr>
              <a:lnSpc>
                <a:spcPct val="90000"/>
              </a:lnSpc>
              <a:spcBef>
                <a:spcPct val="20000"/>
              </a:spcBef>
              <a:buClr>
                <a:srgbClr val="777777"/>
              </a:buClr>
              <a:buSzPct val="130000"/>
            </a:pPr>
            <a:r>
              <a:rPr lang="en-US" altLang="zh-TW" sz="1200" b="1" dirty="0" smtClean="0"/>
              <a:t>Mail Box Server</a:t>
            </a:r>
            <a:endParaRPr lang="zh-TW" altLang="en-US" sz="1200" b="1" dirty="0" err="1" smtClean="0"/>
          </a:p>
        </p:txBody>
      </p:sp>
      <p:sp>
        <p:nvSpPr>
          <p:cNvPr id="19" name="文字方塊 18"/>
          <p:cNvSpPr txBox="1"/>
          <p:nvPr/>
        </p:nvSpPr>
        <p:spPr>
          <a:xfrm>
            <a:off x="4989327" y="4918985"/>
            <a:ext cx="1483676" cy="166199"/>
          </a:xfrm>
          <a:prstGeom prst="rect">
            <a:avLst/>
          </a:prstGeom>
        </p:spPr>
        <p:txBody>
          <a:bodyPr vert="horz" wrap="none" lIns="0" tIns="0" rIns="0" bIns="0" rtlCol="0">
            <a:spAutoFit/>
          </a:bodyPr>
          <a:lstStyle/>
          <a:p>
            <a:pPr>
              <a:lnSpc>
                <a:spcPct val="90000"/>
              </a:lnSpc>
              <a:spcBef>
                <a:spcPct val="20000"/>
              </a:spcBef>
              <a:buClr>
                <a:srgbClr val="777777"/>
              </a:buClr>
              <a:buSzPct val="130000"/>
            </a:pPr>
            <a:r>
              <a:rPr lang="en-US" altLang="zh-TW" sz="1200" b="1" dirty="0" smtClean="0"/>
              <a:t>Client Access Server</a:t>
            </a:r>
            <a:endParaRPr lang="zh-TW" altLang="en-US" sz="1200" b="1" dirty="0" err="1" smtClean="0"/>
          </a:p>
        </p:txBody>
      </p:sp>
      <p:cxnSp>
        <p:nvCxnSpPr>
          <p:cNvPr id="22" name="直線單箭頭接點 21"/>
          <p:cNvCxnSpPr/>
          <p:nvPr/>
        </p:nvCxnSpPr>
        <p:spPr>
          <a:xfrm flipV="1">
            <a:off x="4644008" y="3429000"/>
            <a:ext cx="0" cy="747781"/>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flipV="1">
            <a:off x="4644008" y="4869160"/>
            <a:ext cx="0" cy="747781"/>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V="1">
            <a:off x="3707904" y="1628800"/>
            <a:ext cx="708448" cy="1"/>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a:off x="1536305" y="1628800"/>
            <a:ext cx="1451519" cy="0"/>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1" name="Picture 3" descr="C:\Program Files\Microsoft Resource DVD Artwork\DVD_ART\Artwork_Imagery\Shapes and Graphics\Internet Cloud\cloud 2.png"/>
          <p:cNvPicPr>
            <a:picLocks noChangeAspect="1" noChangeArrowheads="1"/>
          </p:cNvPicPr>
          <p:nvPr/>
        </p:nvPicPr>
        <p:blipFill>
          <a:blip r:embed="rId17" cstate="print"/>
          <a:srcRect/>
          <a:stretch>
            <a:fillRect/>
          </a:stretch>
        </p:blipFill>
        <p:spPr bwMode="auto">
          <a:xfrm>
            <a:off x="2482" y="1084175"/>
            <a:ext cx="2008786" cy="1104080"/>
          </a:xfrm>
          <a:prstGeom prst="rect">
            <a:avLst/>
          </a:prstGeom>
          <a:noFill/>
          <a:ln w="9525">
            <a:noFill/>
            <a:miter lim="800000"/>
            <a:headEnd/>
            <a:tailEnd/>
          </a:ln>
        </p:spPr>
      </p:pic>
      <p:sp>
        <p:nvSpPr>
          <p:cNvPr id="29" name="文字方塊 28"/>
          <p:cNvSpPr txBox="1"/>
          <p:nvPr/>
        </p:nvSpPr>
        <p:spPr>
          <a:xfrm>
            <a:off x="1030826" y="282714"/>
            <a:ext cx="6925550" cy="553998"/>
          </a:xfrm>
          <a:prstGeom prst="rect">
            <a:avLst/>
          </a:prstGeom>
        </p:spPr>
        <p:txBody>
          <a:bodyPr vert="horz" wrap="none" lIns="0" tIns="0" rIns="0" bIns="0" rtlCol="0">
            <a:spAutoFit/>
          </a:bodyPr>
          <a:lstStyle/>
          <a:p>
            <a:pPr>
              <a:lnSpc>
                <a:spcPct val="90000"/>
              </a:lnSpc>
              <a:spcBef>
                <a:spcPct val="20000"/>
              </a:spcBef>
              <a:buClr>
                <a:srgbClr val="777777"/>
              </a:buClr>
              <a:buSzPct val="130000"/>
            </a:pPr>
            <a:r>
              <a:rPr lang="en-US" altLang="zh-TW" sz="4000" b="1" dirty="0" smtClean="0"/>
              <a:t>Exchange 2010 </a:t>
            </a:r>
            <a:r>
              <a:rPr lang="zh-TW" altLang="en-US" sz="4000" b="1" dirty="0" smtClean="0"/>
              <a:t>個人信箱封存</a:t>
            </a:r>
          </a:p>
        </p:txBody>
      </p:sp>
      <p:grpSp>
        <p:nvGrpSpPr>
          <p:cNvPr id="8" name="群組 7"/>
          <p:cNvGrpSpPr/>
          <p:nvPr/>
        </p:nvGrpSpPr>
        <p:grpSpPr>
          <a:xfrm>
            <a:off x="5198161" y="3111348"/>
            <a:ext cx="2160472" cy="428080"/>
            <a:chOff x="5198161" y="3111348"/>
            <a:chExt cx="2160472" cy="428080"/>
          </a:xfrm>
        </p:grpSpPr>
        <p:pic>
          <p:nvPicPr>
            <p:cNvPr id="25" name="Picture 52" descr="Outlook.png"/>
            <p:cNvPicPr>
              <a:picLocks noChangeAspect="1"/>
            </p:cNvPicPr>
            <p:nvPr/>
          </p:nvPicPr>
          <p:blipFill>
            <a:blip r:embed="rId4" cstate="print"/>
            <a:stretch>
              <a:fillRect/>
            </a:stretch>
          </p:blipFill>
          <p:spPr>
            <a:xfrm>
              <a:off x="5198161" y="3111348"/>
              <a:ext cx="466196" cy="428080"/>
            </a:xfrm>
            <a:prstGeom prst="rect">
              <a:avLst/>
            </a:prstGeom>
          </p:spPr>
        </p:pic>
        <p:sp>
          <p:nvSpPr>
            <p:cNvPr id="28" name="文字方塊 27"/>
            <p:cNvSpPr txBox="1"/>
            <p:nvPr/>
          </p:nvSpPr>
          <p:spPr>
            <a:xfrm>
              <a:off x="5717158" y="3262801"/>
              <a:ext cx="1641475" cy="221599"/>
            </a:xfrm>
            <a:prstGeom prst="rect">
              <a:avLst/>
            </a:prstGeom>
          </p:spPr>
          <p:txBody>
            <a:bodyPr vert="horz" wrap="none" lIns="0" tIns="0" rIns="0" bIns="0" rtlCol="0">
              <a:spAutoFit/>
            </a:bodyPr>
            <a:lstStyle/>
            <a:p>
              <a:pPr>
                <a:lnSpc>
                  <a:spcPct val="90000"/>
                </a:lnSpc>
                <a:spcBef>
                  <a:spcPct val="20000"/>
                </a:spcBef>
                <a:buClr>
                  <a:srgbClr val="777777"/>
                </a:buClr>
                <a:buSzPct val="130000"/>
              </a:pPr>
              <a:r>
                <a:rPr lang="zh-TW" altLang="en-US" sz="1600" b="1" dirty="0" smtClean="0"/>
                <a:t>個人信箱線上封存</a:t>
              </a:r>
            </a:p>
          </p:txBody>
        </p:sp>
      </p:grpSp>
      <p:grpSp>
        <p:nvGrpSpPr>
          <p:cNvPr id="7" name="群組 6"/>
          <p:cNvGrpSpPr/>
          <p:nvPr/>
        </p:nvGrpSpPr>
        <p:grpSpPr>
          <a:xfrm>
            <a:off x="5656910" y="5872696"/>
            <a:ext cx="2436247" cy="566130"/>
            <a:chOff x="5656910" y="5872696"/>
            <a:chExt cx="2436247" cy="566130"/>
          </a:xfrm>
        </p:grpSpPr>
        <p:pic>
          <p:nvPicPr>
            <p:cNvPr id="27" name="Picture 52" descr="Outlook.png"/>
            <p:cNvPicPr>
              <a:picLocks noChangeAspect="1"/>
            </p:cNvPicPr>
            <p:nvPr/>
          </p:nvPicPr>
          <p:blipFill>
            <a:blip r:embed="rId4" cstate="print"/>
            <a:stretch>
              <a:fillRect/>
            </a:stretch>
          </p:blipFill>
          <p:spPr>
            <a:xfrm>
              <a:off x="5656910" y="5872696"/>
              <a:ext cx="616538" cy="566130"/>
            </a:xfrm>
            <a:prstGeom prst="rect">
              <a:avLst/>
            </a:prstGeom>
          </p:spPr>
        </p:pic>
        <p:sp>
          <p:nvSpPr>
            <p:cNvPr id="30" name="文字方塊 29"/>
            <p:cNvSpPr txBox="1"/>
            <p:nvPr/>
          </p:nvSpPr>
          <p:spPr>
            <a:xfrm>
              <a:off x="6307412" y="6143402"/>
              <a:ext cx="1785745" cy="221599"/>
            </a:xfrm>
            <a:prstGeom prst="rect">
              <a:avLst/>
            </a:prstGeom>
          </p:spPr>
          <p:txBody>
            <a:bodyPr vert="horz" wrap="none" lIns="0" tIns="0" rIns="0" bIns="0" rtlCol="0">
              <a:spAutoFit/>
            </a:bodyPr>
            <a:lstStyle/>
            <a:p>
              <a:pPr>
                <a:lnSpc>
                  <a:spcPct val="90000"/>
                </a:lnSpc>
                <a:spcBef>
                  <a:spcPct val="20000"/>
                </a:spcBef>
                <a:buClr>
                  <a:srgbClr val="777777"/>
                </a:buClr>
                <a:buSzPct val="130000"/>
              </a:pPr>
              <a:r>
                <a:rPr lang="zh-TW" altLang="en-US" sz="1600" b="1" dirty="0" smtClean="0"/>
                <a:t>個人信箱封存</a:t>
              </a:r>
              <a:r>
                <a:rPr lang="en-US" altLang="zh-TW" sz="1600" b="1" dirty="0" smtClean="0"/>
                <a:t>(</a:t>
              </a:r>
              <a:r>
                <a:rPr lang="zh-TW" altLang="en-US" sz="1600" b="1" dirty="0" smtClean="0"/>
                <a:t>本地</a:t>
              </a:r>
              <a:r>
                <a:rPr lang="en-US" altLang="zh-TW" sz="1600" b="1" dirty="0" smtClean="0"/>
                <a:t>)</a:t>
              </a:r>
              <a:endParaRPr lang="zh-TW" altLang="en-US" sz="1600" b="1" dirty="0" smtClean="0"/>
            </a:p>
          </p:txBody>
        </p:sp>
      </p:grpSp>
    </p:spTree>
    <p:extLst>
      <p:ext uri="{BB962C8B-B14F-4D97-AF65-F5344CB8AC3E}">
        <p14:creationId xmlns:p14="http://schemas.microsoft.com/office/powerpoint/2010/main" val="1580139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291078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408204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123825" y="5086350"/>
            <a:ext cx="8913297" cy="1606550"/>
          </a:xfrm>
          <a:prstGeom prst="roundRect">
            <a:avLst/>
          </a:prstGeom>
          <a:solidFill>
            <a:schemeClr val="accent4"/>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123825" y="976499"/>
            <a:ext cx="8913297" cy="4048125"/>
          </a:xfrm>
          <a:prstGeom prst="roundRect">
            <a:avLst/>
          </a:prstGeom>
          <a:gradFill>
            <a:gsLst>
              <a:gs pos="0">
                <a:schemeClr val="accent1">
                  <a:lumMod val="50000"/>
                </a:schemeClr>
              </a:gs>
              <a:gs pos="80000">
                <a:schemeClr val="accent1"/>
              </a:gs>
              <a:gs pos="100000">
                <a:schemeClr val="accent1"/>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1037" name="Picture 13" descr="C:\Users\aglick\AppData\Local\Microsoft\Windows\Temporary Internet Files\Content.IE5\NW4PPRZI\MCj04315870000[1].png"/>
          <p:cNvPicPr>
            <a:picLocks noChangeAspect="1" noChangeArrowheads="1"/>
          </p:cNvPicPr>
          <p:nvPr/>
        </p:nvPicPr>
        <p:blipFill>
          <a:blip r:embed="rId3"/>
          <a:srcRect/>
          <a:stretch>
            <a:fillRect/>
          </a:stretch>
        </p:blipFill>
        <p:spPr bwMode="auto">
          <a:xfrm>
            <a:off x="6667614" y="-18936"/>
            <a:ext cx="1828572" cy="1828572"/>
          </a:xfrm>
          <a:prstGeom prst="rect">
            <a:avLst/>
          </a:prstGeom>
          <a:noFill/>
        </p:spPr>
      </p:pic>
      <p:sp>
        <p:nvSpPr>
          <p:cNvPr id="2" name="Title 1"/>
          <p:cNvSpPr>
            <a:spLocks noGrp="1"/>
          </p:cNvSpPr>
          <p:nvPr>
            <p:ph type="title"/>
          </p:nvPr>
        </p:nvSpPr>
        <p:spPr/>
        <p:txBody>
          <a:bodyPr/>
          <a:lstStyle/>
          <a:p>
            <a:r>
              <a:rPr lang="zh-TW" altLang="en-US" dirty="0" smtClean="0">
                <a:latin typeface="微軟正黑體" pitchFamily="34" charset="-120"/>
                <a:ea typeface="微軟正黑體" pitchFamily="34" charset="-120"/>
              </a:rPr>
              <a:t>郵件提示</a:t>
            </a:r>
            <a:r>
              <a:rPr lang="en-US" altLang="zh-TW" dirty="0" smtClean="0"/>
              <a:t>(</a:t>
            </a:r>
            <a:r>
              <a:rPr dirty="0" smtClean="0"/>
              <a:t>MailTips)</a:t>
            </a:r>
            <a:endParaRPr lang="en-US" dirty="0"/>
          </a:p>
        </p:txBody>
      </p:sp>
      <p:sp>
        <p:nvSpPr>
          <p:cNvPr id="3" name="Content Placeholder 2"/>
          <p:cNvSpPr>
            <a:spLocks noGrp="1"/>
          </p:cNvSpPr>
          <p:nvPr>
            <p:ph idx="1"/>
          </p:nvPr>
        </p:nvSpPr>
        <p:spPr>
          <a:xfrm>
            <a:off x="431800" y="1232195"/>
            <a:ext cx="3530600" cy="5333768"/>
          </a:xfrm>
        </p:spPr>
        <p:txBody>
          <a:bodyPr/>
          <a:lstStyle/>
          <a:p>
            <a:pPr>
              <a:buNone/>
            </a:pPr>
            <a:r>
              <a:rPr lang="zh-TW" altLang="en-US" sz="2800" b="1" dirty="0" smtClean="0">
                <a:solidFill>
                  <a:schemeClr val="tx2"/>
                </a:solidFill>
                <a:latin typeface="微軟正黑體" pitchFamily="34" charset="-120"/>
                <a:ea typeface="微軟正黑體" pitchFamily="34" charset="-120"/>
              </a:rPr>
              <a:t>使用者部份</a:t>
            </a:r>
            <a:r>
              <a:rPr lang="en-US" altLang="zh-TW" sz="2800" b="1" dirty="0" smtClean="0">
                <a:solidFill>
                  <a:schemeClr val="tx2"/>
                </a:solidFill>
                <a:latin typeface="微軟正黑體" pitchFamily="34" charset="-120"/>
                <a:ea typeface="微軟正黑體" pitchFamily="34" charset="-120"/>
              </a:rPr>
              <a:t>:</a:t>
            </a:r>
            <a:r>
              <a:rPr lang="en-US" sz="2800" b="1" dirty="0" smtClean="0">
                <a:solidFill>
                  <a:schemeClr val="tx2"/>
                </a:solidFill>
                <a:latin typeface="微軟正黑體" pitchFamily="34" charset="-120"/>
                <a:ea typeface="微軟正黑體" pitchFamily="34" charset="-120"/>
              </a:rPr>
              <a:t> </a:t>
            </a:r>
          </a:p>
          <a:p>
            <a:pPr lvl="0"/>
            <a:r>
              <a:rPr lang="zh-TW" altLang="en-US" sz="2000" dirty="0" smtClean="0">
                <a:solidFill>
                  <a:schemeClr val="tx1"/>
                </a:solidFill>
                <a:latin typeface="微軟正黑體" pitchFamily="34" charset="-120"/>
                <a:ea typeface="微軟正黑體" pitchFamily="34" charset="-120"/>
              </a:rPr>
              <a:t>早期預警系統</a:t>
            </a:r>
            <a:endParaRPr lang="en-US" sz="2000" dirty="0" smtClean="0">
              <a:solidFill>
                <a:schemeClr val="tx1"/>
              </a:solidFill>
              <a:latin typeface="微軟正黑體" pitchFamily="34" charset="-120"/>
              <a:ea typeface="微軟正黑體" pitchFamily="34" charset="-120"/>
            </a:endParaRPr>
          </a:p>
          <a:p>
            <a:pPr lvl="1"/>
            <a:r>
              <a:rPr lang="zh-TW" altLang="en-US" sz="1600" dirty="0" smtClean="0">
                <a:latin typeface="微軟正黑體" pitchFamily="34" charset="-120"/>
                <a:ea typeface="微軟正黑體" pitchFamily="34" charset="-120"/>
              </a:rPr>
              <a:t>不在辦公室</a:t>
            </a:r>
            <a:r>
              <a:rPr lang="en-US" sz="1600" dirty="0" smtClean="0">
                <a:latin typeface="微軟正黑體" pitchFamily="34" charset="-120"/>
                <a:ea typeface="微軟正黑體" pitchFamily="34" charset="-120"/>
              </a:rPr>
              <a:t> (</a:t>
            </a:r>
            <a:r>
              <a:rPr lang="en-US" sz="1600" dirty="0" smtClean="0">
                <a:solidFill>
                  <a:schemeClr val="tx1"/>
                </a:solidFill>
                <a:latin typeface="微軟正黑體" pitchFamily="34" charset="-120"/>
                <a:ea typeface="微軟正黑體" pitchFamily="34" charset="-120"/>
              </a:rPr>
              <a:t>OOF)</a:t>
            </a:r>
          </a:p>
          <a:p>
            <a:pPr lvl="1"/>
            <a:r>
              <a:rPr lang="zh-TW" altLang="en-US" sz="1600" dirty="0" smtClean="0">
                <a:solidFill>
                  <a:schemeClr val="tx1"/>
                </a:solidFill>
                <a:latin typeface="微軟正黑體" pitchFamily="34" charset="-120"/>
                <a:ea typeface="微軟正黑體" pitchFamily="34" charset="-120"/>
              </a:rPr>
              <a:t>外部收件者</a:t>
            </a:r>
            <a:endParaRPr lang="en-US" sz="1600" dirty="0" smtClean="0">
              <a:solidFill>
                <a:schemeClr val="tx1"/>
              </a:solidFill>
              <a:latin typeface="微軟正黑體" pitchFamily="34" charset="-120"/>
              <a:ea typeface="微軟正黑體" pitchFamily="34" charset="-120"/>
            </a:endParaRPr>
          </a:p>
          <a:p>
            <a:pPr lvl="1"/>
            <a:r>
              <a:rPr lang="zh-TW" altLang="en-US" sz="1600" dirty="0" smtClean="0">
                <a:solidFill>
                  <a:schemeClr val="tx1"/>
                </a:solidFill>
                <a:latin typeface="微軟正黑體" pitchFamily="34" charset="-120"/>
                <a:ea typeface="微軟正黑體" pitchFamily="34" charset="-120"/>
              </a:rPr>
              <a:t>回覆自己在郵件副本的信件</a:t>
            </a:r>
            <a:r>
              <a:rPr lang="en-US" sz="1600" dirty="0" smtClean="0">
                <a:latin typeface="微軟正黑體" pitchFamily="34" charset="-120"/>
                <a:ea typeface="微軟正黑體" pitchFamily="34" charset="-120"/>
              </a:rPr>
              <a:t> (</a:t>
            </a:r>
            <a:r>
              <a:rPr lang="en-US" sz="1600" dirty="0" smtClean="0">
                <a:solidFill>
                  <a:schemeClr val="tx1"/>
                </a:solidFill>
                <a:latin typeface="微軟正黑體" pitchFamily="34" charset="-120"/>
                <a:ea typeface="微軟正黑體" pitchFamily="34" charset="-120"/>
              </a:rPr>
              <a:t>BCC)</a:t>
            </a:r>
          </a:p>
          <a:p>
            <a:pPr lvl="1"/>
            <a:r>
              <a:rPr lang="zh-TW" altLang="en-US" sz="1600" dirty="0" smtClean="0">
                <a:solidFill>
                  <a:schemeClr val="tx1"/>
                </a:solidFill>
                <a:latin typeface="微軟正黑體" pitchFamily="34" charset="-120"/>
                <a:ea typeface="微軟正黑體" pitchFamily="34" charset="-120"/>
              </a:rPr>
              <a:t>郵件仲裁群組</a:t>
            </a:r>
            <a:r>
              <a:rPr lang="en-US" sz="1600" dirty="0" smtClean="0">
                <a:latin typeface="微軟正黑體" pitchFamily="34" charset="-120"/>
                <a:ea typeface="微軟正黑體" pitchFamily="34" charset="-120"/>
              </a:rPr>
              <a:t> (</a:t>
            </a:r>
            <a:r>
              <a:rPr lang="en-US" sz="1600" dirty="0" smtClean="0">
                <a:solidFill>
                  <a:schemeClr val="tx1"/>
                </a:solidFill>
                <a:latin typeface="微軟正黑體" pitchFamily="34" charset="-120"/>
                <a:ea typeface="微軟正黑體" pitchFamily="34" charset="-120"/>
              </a:rPr>
              <a:t>DL)</a:t>
            </a:r>
          </a:p>
          <a:p>
            <a:pPr lvl="1"/>
            <a:r>
              <a:rPr lang="zh-TW" altLang="en-US" sz="1600" dirty="0" smtClean="0">
                <a:solidFill>
                  <a:schemeClr val="tx1"/>
                </a:solidFill>
                <a:latin typeface="微軟正黑體" pitchFamily="34" charset="-120"/>
                <a:ea typeface="微軟正黑體" pitchFamily="34" charset="-120"/>
              </a:rPr>
              <a:t>限制收件人</a:t>
            </a:r>
            <a:endParaRPr lang="en-US" sz="1600" dirty="0" smtClean="0">
              <a:solidFill>
                <a:schemeClr val="tx1"/>
              </a:solidFill>
              <a:latin typeface="微軟正黑體" pitchFamily="34" charset="-120"/>
              <a:ea typeface="微軟正黑體" pitchFamily="34" charset="-120"/>
            </a:endParaRPr>
          </a:p>
          <a:p>
            <a:pPr lvl="0"/>
            <a:r>
              <a:rPr lang="zh-TW" altLang="en-US" sz="2000" dirty="0" smtClean="0">
                <a:solidFill>
                  <a:schemeClr val="tx1"/>
                </a:solidFill>
                <a:latin typeface="微軟正黑體" pitchFamily="34" charset="-120"/>
                <a:ea typeface="微軟正黑體" pitchFamily="34" charset="-120"/>
              </a:rPr>
              <a:t>提示不能執行的作為</a:t>
            </a:r>
            <a:endParaRPr lang="en-US" sz="2000" dirty="0" smtClean="0">
              <a:solidFill>
                <a:schemeClr val="tx1"/>
              </a:solidFill>
              <a:latin typeface="微軟正黑體" pitchFamily="34" charset="-120"/>
              <a:ea typeface="微軟正黑體" pitchFamily="34" charset="-120"/>
            </a:endParaRPr>
          </a:p>
          <a:p>
            <a:pPr lvl="1"/>
            <a:r>
              <a:rPr lang="zh-TW" altLang="en-US" sz="1600" dirty="0" smtClean="0">
                <a:solidFill>
                  <a:schemeClr val="tx1"/>
                </a:solidFill>
                <a:latin typeface="微軟正黑體" pitchFamily="34" charset="-120"/>
                <a:ea typeface="微軟正黑體" pitchFamily="34" charset="-120"/>
              </a:rPr>
              <a:t>發送大量使用者的通訊群組</a:t>
            </a:r>
            <a:r>
              <a:rPr lang="en-US" sz="1600" dirty="0" smtClean="0">
                <a:solidFill>
                  <a:schemeClr val="tx1"/>
                </a:solidFill>
                <a:latin typeface="微軟正黑體" pitchFamily="34" charset="-120"/>
                <a:ea typeface="微軟正黑體" pitchFamily="34" charset="-120"/>
              </a:rPr>
              <a:t>L</a:t>
            </a:r>
            <a:r>
              <a:rPr lang="zh-TW" altLang="en-US" sz="1600" dirty="0" smtClean="0">
                <a:solidFill>
                  <a:schemeClr val="tx1"/>
                </a:solidFill>
                <a:latin typeface="微軟正黑體" pitchFamily="34" charset="-120"/>
                <a:ea typeface="微軟正黑體" pitchFamily="34" charset="-120"/>
              </a:rPr>
              <a:t>發送受限制的通訊群組</a:t>
            </a:r>
            <a:endParaRPr lang="en-US" sz="1600" dirty="0" smtClean="0">
              <a:solidFill>
                <a:schemeClr val="tx1"/>
              </a:solidFill>
              <a:latin typeface="微軟正黑體" pitchFamily="34" charset="-120"/>
              <a:ea typeface="微軟正黑體" pitchFamily="34" charset="-120"/>
            </a:endParaRPr>
          </a:p>
          <a:p>
            <a:pPr lvl="1"/>
            <a:r>
              <a:rPr lang="zh-TW" altLang="en-US" sz="1600" dirty="0" smtClean="0">
                <a:solidFill>
                  <a:schemeClr val="tx1"/>
                </a:solidFill>
                <a:latin typeface="微軟正黑體" pitchFamily="34" charset="-120"/>
                <a:ea typeface="微軟正黑體" pitchFamily="34" charset="-120"/>
              </a:rPr>
              <a:t>郵件大小</a:t>
            </a:r>
            <a:endParaRPr lang="en-US" sz="1600" dirty="0" smtClean="0">
              <a:solidFill>
                <a:schemeClr val="tx1"/>
              </a:solidFill>
              <a:latin typeface="微軟正黑體" pitchFamily="34" charset="-120"/>
              <a:ea typeface="微軟正黑體" pitchFamily="34" charset="-120"/>
            </a:endParaRPr>
          </a:p>
          <a:p>
            <a:pPr lvl="1"/>
            <a:r>
              <a:rPr lang="zh-TW" altLang="en-US" sz="1600" dirty="0" smtClean="0">
                <a:solidFill>
                  <a:schemeClr val="tx1"/>
                </a:solidFill>
                <a:latin typeface="微軟正黑體" pitchFamily="34" charset="-120"/>
                <a:ea typeface="微軟正黑體" pitchFamily="34" charset="-120"/>
              </a:rPr>
              <a:t>郵件信箱已滿</a:t>
            </a:r>
            <a:endParaRPr lang="en-US" sz="1600" dirty="0" smtClean="0">
              <a:solidFill>
                <a:schemeClr val="tx1"/>
              </a:solidFill>
              <a:latin typeface="微軟正黑體" pitchFamily="34" charset="-120"/>
              <a:ea typeface="微軟正黑體" pitchFamily="34" charset="-120"/>
            </a:endParaRPr>
          </a:p>
          <a:p>
            <a:pPr lvl="0">
              <a:buNone/>
            </a:pPr>
            <a:endParaRPr lang="en-US" sz="1200" b="1" dirty="0" smtClean="0">
              <a:solidFill>
                <a:schemeClr val="tx2">
                  <a:lumMod val="50000"/>
                </a:schemeClr>
              </a:solidFill>
              <a:latin typeface="微軟正黑體" pitchFamily="34" charset="-120"/>
              <a:ea typeface="微軟正黑體" pitchFamily="34" charset="-120"/>
            </a:endParaRPr>
          </a:p>
          <a:p>
            <a:pPr lvl="0">
              <a:buNone/>
            </a:pPr>
            <a:r>
              <a:rPr lang="zh-TW" altLang="en-US" sz="2800" b="1" dirty="0" smtClean="0">
                <a:solidFill>
                  <a:schemeClr val="bg1"/>
                </a:solidFill>
                <a:latin typeface="微軟正黑體" pitchFamily="34" charset="-120"/>
                <a:ea typeface="微軟正黑體" pitchFamily="34" charset="-120"/>
              </a:rPr>
              <a:t>系統部份</a:t>
            </a:r>
            <a:r>
              <a:rPr lang="en-US" altLang="zh-TW" sz="2800" b="1" dirty="0" smtClean="0">
                <a:solidFill>
                  <a:schemeClr val="bg1"/>
                </a:solidFill>
                <a:latin typeface="微軟正黑體" pitchFamily="34" charset="-120"/>
                <a:ea typeface="微軟正黑體" pitchFamily="34" charset="-120"/>
              </a:rPr>
              <a:t>:</a:t>
            </a:r>
            <a:r>
              <a:rPr lang="en-US" sz="2800" b="1" dirty="0" smtClean="0">
                <a:solidFill>
                  <a:schemeClr val="bg1"/>
                </a:solidFill>
                <a:latin typeface="微軟正黑體" pitchFamily="34" charset="-120"/>
                <a:ea typeface="微軟正黑體" pitchFamily="34" charset="-120"/>
              </a:rPr>
              <a:t> </a:t>
            </a:r>
          </a:p>
          <a:p>
            <a:pPr lvl="0"/>
            <a:r>
              <a:rPr lang="zh-TW" altLang="en-US" sz="1800" dirty="0">
                <a:solidFill>
                  <a:schemeClr val="tx1"/>
                </a:solidFill>
                <a:latin typeface="微軟正黑體" pitchFamily="34" charset="-120"/>
                <a:ea typeface="微軟正黑體" pitchFamily="34" charset="-120"/>
              </a:rPr>
              <a:t>避免不必要</a:t>
            </a:r>
            <a:r>
              <a:rPr lang="zh-TW" altLang="en-US" sz="1800" dirty="0" smtClean="0">
                <a:solidFill>
                  <a:schemeClr val="tx1"/>
                </a:solidFill>
                <a:latin typeface="微軟正黑體" pitchFamily="34" charset="-120"/>
                <a:ea typeface="微軟正黑體" pitchFamily="34" charset="-120"/>
              </a:rPr>
              <a:t>的</a:t>
            </a:r>
            <a:r>
              <a:rPr lang="zh-TW" altLang="en-US" sz="1800" dirty="0">
                <a:solidFill>
                  <a:schemeClr val="tx1"/>
                </a:solidFill>
                <a:latin typeface="微軟正黑體" pitchFamily="34" charset="-120"/>
                <a:ea typeface="微軟正黑體" pitchFamily="34" charset="-120"/>
              </a:rPr>
              <a:t>伺</a:t>
            </a:r>
            <a:r>
              <a:rPr lang="zh-TW" altLang="en-US" sz="1800" dirty="0" smtClean="0">
                <a:solidFill>
                  <a:schemeClr val="tx1"/>
                </a:solidFill>
                <a:latin typeface="微軟正黑體" pitchFamily="34" charset="-120"/>
                <a:ea typeface="微軟正黑體" pitchFamily="34" charset="-120"/>
              </a:rPr>
              <a:t>務</a:t>
            </a:r>
            <a:r>
              <a:rPr lang="zh-TW" altLang="en-US" sz="1800" dirty="0">
                <a:solidFill>
                  <a:schemeClr val="tx1"/>
                </a:solidFill>
                <a:latin typeface="微軟正黑體" pitchFamily="34" charset="-120"/>
                <a:ea typeface="微軟正黑體" pitchFamily="34" charset="-120"/>
              </a:rPr>
              <a:t>器</a:t>
            </a:r>
            <a:r>
              <a:rPr lang="zh-TW" altLang="en-US" sz="1800" dirty="0" smtClean="0">
                <a:solidFill>
                  <a:schemeClr val="tx1"/>
                </a:solidFill>
                <a:latin typeface="微軟正黑體" pitchFamily="34" charset="-120"/>
                <a:ea typeface="微軟正黑體" pitchFamily="34" charset="-120"/>
              </a:rPr>
              <a:t>負載</a:t>
            </a:r>
            <a:endParaRPr lang="en-US" sz="1800" dirty="0" smtClean="0">
              <a:solidFill>
                <a:schemeClr val="tx1"/>
              </a:solidFill>
              <a:latin typeface="微軟正黑體" pitchFamily="34" charset="-120"/>
              <a:ea typeface="微軟正黑體" pitchFamily="34" charset="-120"/>
            </a:endParaRPr>
          </a:p>
          <a:p>
            <a:r>
              <a:rPr lang="zh-TW" altLang="en-US" sz="1800" dirty="0" smtClean="0">
                <a:solidFill>
                  <a:schemeClr val="tx1"/>
                </a:solidFill>
                <a:latin typeface="微軟正黑體" pitchFamily="34" charset="-120"/>
                <a:ea typeface="微軟正黑體" pitchFamily="34" charset="-120"/>
              </a:rPr>
              <a:t>避免違反政規定</a:t>
            </a:r>
            <a:endParaRPr lang="en-US" sz="1800" dirty="0" smtClean="0">
              <a:solidFill>
                <a:schemeClr val="tx1"/>
              </a:solidFill>
              <a:latin typeface="微軟正黑體" pitchFamily="34" charset="-120"/>
              <a:ea typeface="微軟正黑體" pitchFamily="34" charset="-120"/>
            </a:endParaRPr>
          </a:p>
          <a:p>
            <a:r>
              <a:rPr lang="zh-TW" altLang="en-US" sz="1800" dirty="0" smtClean="0">
                <a:solidFill>
                  <a:schemeClr val="tx1"/>
                </a:solidFill>
                <a:latin typeface="微軟正黑體" pitchFamily="34" charset="-120"/>
                <a:ea typeface="微軟正黑體" pitchFamily="34" charset="-120"/>
              </a:rPr>
              <a:t>可客製化的郵件提示</a:t>
            </a:r>
            <a:endParaRPr lang="en-US" dirty="0"/>
          </a:p>
        </p:txBody>
      </p:sp>
      <p:pic>
        <p:nvPicPr>
          <p:cNvPr id="1036" name="Picture 12" descr="C:\Users\aglick\AppData\Local\Microsoft\Windows\Temporary Internet Files\Content.IE5\LKS4RBZB\MCj04347500000[1].png"/>
          <p:cNvPicPr>
            <a:picLocks noChangeAspect="1" noChangeArrowheads="1"/>
          </p:cNvPicPr>
          <p:nvPr/>
        </p:nvPicPr>
        <p:blipFill>
          <a:blip r:embed="rId4"/>
          <a:srcRect/>
          <a:stretch>
            <a:fillRect/>
          </a:stretch>
        </p:blipFill>
        <p:spPr bwMode="auto">
          <a:xfrm>
            <a:off x="6467475" y="-28575"/>
            <a:ext cx="990600" cy="990600"/>
          </a:xfrm>
          <a:prstGeom prst="rect">
            <a:avLst/>
          </a:prstGeom>
          <a:noFill/>
        </p:spPr>
      </p:pic>
      <p:pic>
        <p:nvPicPr>
          <p:cNvPr id="10" name="Picture 1"/>
          <p:cNvPicPr>
            <a:picLocks noChangeAspect="1" noChangeArrowheads="1"/>
          </p:cNvPicPr>
          <p:nvPr/>
        </p:nvPicPr>
        <p:blipFill>
          <a:blip r:embed="rId5"/>
          <a:srcRect/>
          <a:stretch>
            <a:fillRect/>
          </a:stretch>
        </p:blipFill>
        <p:spPr bwMode="auto">
          <a:xfrm>
            <a:off x="4087439" y="1563972"/>
            <a:ext cx="4678183" cy="1729013"/>
          </a:xfrm>
          <a:prstGeom prst="rect">
            <a:avLst/>
          </a:prstGeom>
          <a:noFill/>
          <a:ln w="9525">
            <a:noFill/>
            <a:miter lim="800000"/>
            <a:headEnd/>
            <a:tailEnd/>
          </a:ln>
        </p:spPr>
      </p:pic>
      <p:pic>
        <p:nvPicPr>
          <p:cNvPr id="11" name="Picture 2"/>
          <p:cNvPicPr>
            <a:picLocks noChangeAspect="1" noChangeArrowheads="1"/>
          </p:cNvPicPr>
          <p:nvPr/>
        </p:nvPicPr>
        <p:blipFill>
          <a:blip r:embed="rId6"/>
          <a:srcRect/>
          <a:stretch>
            <a:fillRect/>
          </a:stretch>
        </p:blipFill>
        <p:spPr bwMode="auto">
          <a:xfrm>
            <a:off x="4087439" y="2988822"/>
            <a:ext cx="4678183" cy="1642597"/>
          </a:xfrm>
          <a:prstGeom prst="rect">
            <a:avLst/>
          </a:prstGeom>
          <a:noFill/>
          <a:ln w="9525">
            <a:noFill/>
            <a:miter lim="800000"/>
            <a:headEnd/>
            <a:tailEnd/>
          </a:ln>
        </p:spPr>
      </p:pic>
    </p:spTree>
    <p:extLst>
      <p:ext uri="{BB962C8B-B14F-4D97-AF65-F5344CB8AC3E}">
        <p14:creationId xmlns:p14="http://schemas.microsoft.com/office/powerpoint/2010/main" val="2333129148"/>
      </p:ext>
    </p:extLst>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00166" y="1239556"/>
            <a:ext cx="6098471" cy="5189840"/>
          </a:xfrm>
          <a:prstGeom prst="rect">
            <a:avLst/>
          </a:prstGeom>
          <a:noFill/>
          <a:ln w="9525">
            <a:noFill/>
            <a:miter lim="800000"/>
            <a:headEnd/>
            <a:tailEnd/>
          </a:ln>
          <a:effectLst/>
        </p:spPr>
      </p:pic>
      <p:sp>
        <p:nvSpPr>
          <p:cNvPr id="5" name="標題 4"/>
          <p:cNvSpPr>
            <a:spLocks noGrp="1"/>
          </p:cNvSpPr>
          <p:nvPr>
            <p:ph type="title"/>
          </p:nvPr>
        </p:nvSpPr>
        <p:spPr>
          <a:xfrm>
            <a:off x="457200" y="346364"/>
            <a:ext cx="8229600" cy="796612"/>
          </a:xfrm>
        </p:spPr>
        <p:txBody>
          <a:bodyPr/>
          <a:lstStyle/>
          <a:p>
            <a:r>
              <a:rPr lang="zh-TW" altLang="en-US" sz="2800" b="1" dirty="0" smtClean="0">
                <a:latin typeface="+mj-ea"/>
              </a:rPr>
              <a:t>整合</a:t>
            </a:r>
            <a:r>
              <a:rPr lang="en-US" altLang="zh-TW" sz="2800" b="1" dirty="0" smtClean="0">
                <a:latin typeface="+mj-ea"/>
              </a:rPr>
              <a:t>RMS(Windows Rights Management Services)</a:t>
            </a:r>
            <a:endParaRPr lang="zh-TW" altLang="en-US" sz="4000" b="1" u="sng" dirty="0" err="1" smtClean="0">
              <a:latin typeface="+mj-ea"/>
            </a:endParaRPr>
          </a:p>
        </p:txBody>
      </p:sp>
    </p:spTree>
    <p:extLst>
      <p:ext uri="{BB962C8B-B14F-4D97-AF65-F5344CB8AC3E}">
        <p14:creationId xmlns:p14="http://schemas.microsoft.com/office/powerpoint/2010/main" val="426636649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hape 18"/>
          <p:cNvSpPr>
            <a:spLocks noGrp="1"/>
          </p:cNvSpPr>
          <p:nvPr>
            <p:ph type="sldNum" sz="quarter" idx="4294967295"/>
          </p:nvPr>
        </p:nvSpPr>
        <p:spPr>
          <a:xfrm>
            <a:off x="7016750" y="6553200"/>
            <a:ext cx="1974850" cy="228600"/>
          </a:xfrm>
          <a:prstGeom prst="rect">
            <a:avLst/>
          </a:prstGeom>
        </p:spPr>
        <p:txBody>
          <a:bodyPr/>
          <a:lstStyle/>
          <a:p>
            <a:pPr algn="l">
              <a:defRPr/>
            </a:pPr>
            <a:fld id="{55044F75-9F67-42E8-9688-BC1DCC0D3853}" type="datetime3">
              <a:rPr lang="en-US"/>
              <a:pPr algn="l">
                <a:defRPr/>
              </a:pPr>
              <a:t>18 April 2011</a:t>
            </a:fld>
            <a:r>
              <a:rPr lang="en-US"/>
              <a:t> | Page </a:t>
            </a:r>
            <a:fld id="{C7633C1D-13DB-4B1B-8C4D-01951E46E953}" type="slidenum">
              <a:rPr lang="en-US"/>
              <a:pPr algn="l">
                <a:defRPr/>
              </a:pPr>
              <a:t>18</a:t>
            </a:fld>
            <a:r>
              <a:rPr lang="en-US"/>
              <a:t> </a:t>
            </a:r>
          </a:p>
        </p:txBody>
      </p:sp>
      <p:sp>
        <p:nvSpPr>
          <p:cNvPr id="29700" name="Rectangle 977921"/>
          <p:cNvSpPr>
            <a:spLocks noGrp="1" noChangeArrowheads="1"/>
          </p:cNvSpPr>
          <p:nvPr/>
        </p:nvSpPr>
        <p:spPr bwMode="auto">
          <a:xfrm>
            <a:off x="7010400" y="6248400"/>
            <a:ext cx="2133600" cy="476250"/>
          </a:xfrm>
          <a:prstGeom prst="rect">
            <a:avLst/>
          </a:prstGeom>
          <a:noFill/>
          <a:ln w="9525">
            <a:noFill/>
            <a:miter lim="800000"/>
            <a:headEnd/>
            <a:tailEnd/>
          </a:ln>
        </p:spPr>
        <p:txBody>
          <a:bodyPr/>
          <a:lstStyle/>
          <a:p>
            <a:pPr algn="r"/>
            <a:endParaRPr lang="en-US" altLang="zh-TW">
              <a:ea typeface="SimSun" pitchFamily="2" charset="-122"/>
              <a:cs typeface="Times New Roman" pitchFamily="18" charset="0"/>
              <a:sym typeface="Wingdings" pitchFamily="2" charset="2"/>
            </a:endParaRPr>
          </a:p>
        </p:txBody>
      </p:sp>
      <p:sp>
        <p:nvSpPr>
          <p:cNvPr id="977923" name="Rectangle 977922"/>
          <p:cNvSpPr>
            <a:spLocks noChangeArrowheads="1"/>
          </p:cNvSpPr>
          <p:nvPr/>
        </p:nvSpPr>
        <p:spPr bwMode="auto">
          <a:xfrm>
            <a:off x="142875" y="437000"/>
            <a:ext cx="8839200" cy="487363"/>
          </a:xfrm>
          <a:prstGeom prst="rect">
            <a:avLst/>
          </a:prstGeom>
          <a:noFill/>
          <a:ln w="9525">
            <a:noFill/>
            <a:miter lim="800000"/>
            <a:headEnd/>
            <a:tailEnd/>
          </a:ln>
          <a:effectLst>
            <a:outerShdw dist="35921" dir="2700000" algn="ctr" rotWithShape="0">
              <a:srgbClr val="000000">
                <a:alpha val="40999"/>
              </a:srgbClr>
            </a:outerShdw>
          </a:effectLst>
        </p:spPr>
        <p:txBody>
          <a:bodyPr anchor="ctr"/>
          <a:lstStyle/>
          <a:p>
            <a:pPr algn="ctr">
              <a:defRPr/>
            </a:pPr>
            <a:r>
              <a:rPr lang="zh-TW" altLang="en-US" sz="4000" dirty="0">
                <a:latin typeface="微軟正黑體" pitchFamily="34" charset="-120"/>
                <a:ea typeface="微軟正黑體" pitchFamily="34" charset="-120"/>
              </a:rPr>
              <a:t>郵件答錄機</a:t>
            </a:r>
            <a:endParaRPr lang="en-US" altLang="zh-TW" sz="4000" dirty="0">
              <a:latin typeface="微軟正黑體" pitchFamily="34" charset="-120"/>
              <a:ea typeface="微軟正黑體" pitchFamily="34" charset="-120"/>
            </a:endParaRPr>
          </a:p>
        </p:txBody>
      </p:sp>
      <p:pic>
        <p:nvPicPr>
          <p:cNvPr id="977924" name="Rectangle 977923"/>
          <p:cNvPicPr>
            <a:picLocks noChangeArrowheads="1"/>
          </p:cNvPicPr>
          <p:nvPr/>
        </p:nvPicPr>
        <p:blipFill>
          <a:blip r:embed="rId3" cstate="print"/>
          <a:srcRect/>
          <a:stretch>
            <a:fillRect/>
          </a:stretch>
        </p:blipFill>
        <p:spPr bwMode="auto">
          <a:xfrm>
            <a:off x="2813050" y="1782763"/>
            <a:ext cx="4125913" cy="4106862"/>
          </a:xfrm>
          <a:prstGeom prst="rect">
            <a:avLst/>
          </a:prstGeom>
          <a:noFill/>
          <a:ln w="9525" cap="flat" cmpd="sng" algn="ctr">
            <a:noFill/>
            <a:prstDash val="solid"/>
            <a:miter lim="800000"/>
            <a:headEnd type="none" w="med" len="med"/>
            <a:tailEnd type="none" w="med" len="med"/>
          </a:ln>
          <a:effectLst>
            <a:outerShdw dist="71842" dir="2700000" algn="ctr" rotWithShape="0">
              <a:schemeClr val="bg2">
                <a:alpha val="50000"/>
              </a:schemeClr>
            </a:outerShdw>
          </a:effectLst>
        </p:spPr>
      </p:pic>
      <p:sp>
        <p:nvSpPr>
          <p:cNvPr id="977925" name="Rectangle 977924"/>
          <p:cNvSpPr>
            <a:spLocks noChangeArrowheads="1"/>
          </p:cNvSpPr>
          <p:nvPr/>
        </p:nvSpPr>
        <p:spPr bwMode="auto">
          <a:xfrm>
            <a:off x="2843213" y="3078163"/>
            <a:ext cx="2255837" cy="258762"/>
          </a:xfrm>
          <a:prstGeom prst="rect">
            <a:avLst/>
          </a:prstGeom>
          <a:noFill/>
          <a:ln w="28575" algn="ctr">
            <a:solidFill>
              <a:srgbClr val="FF0000"/>
            </a:solidFill>
            <a:miter lim="800000"/>
            <a:headEnd/>
            <a:tailEnd/>
          </a:ln>
        </p:spPr>
        <p:txBody>
          <a:bodyPr wrap="none" anchor="ctr"/>
          <a:lstStyle/>
          <a:p>
            <a:endParaRPr lang="en-US" altLang="zh-TW">
              <a:solidFill>
                <a:srgbClr val="000000"/>
              </a:solidFill>
            </a:endParaRPr>
          </a:p>
        </p:txBody>
      </p:sp>
      <p:sp>
        <p:nvSpPr>
          <p:cNvPr id="977926" name="Rectangle 977925"/>
          <p:cNvSpPr>
            <a:spLocks noChangeArrowheads="1"/>
          </p:cNvSpPr>
          <p:nvPr/>
        </p:nvSpPr>
        <p:spPr bwMode="auto">
          <a:xfrm>
            <a:off x="3154363" y="2514600"/>
            <a:ext cx="2517775" cy="395288"/>
          </a:xfrm>
          <a:prstGeom prst="rect">
            <a:avLst/>
          </a:prstGeom>
          <a:noFill/>
          <a:ln w="28575" algn="ctr">
            <a:solidFill>
              <a:srgbClr val="FF0000"/>
            </a:solidFill>
            <a:miter lim="800000"/>
            <a:headEnd/>
            <a:tailEnd/>
          </a:ln>
        </p:spPr>
        <p:txBody>
          <a:bodyPr wrap="none" anchor="ctr"/>
          <a:lstStyle/>
          <a:p>
            <a:endParaRPr lang="en-US" altLang="zh-TW">
              <a:solidFill>
                <a:srgbClr val="000000"/>
              </a:solidFill>
            </a:endParaRPr>
          </a:p>
        </p:txBody>
      </p:sp>
      <p:grpSp>
        <p:nvGrpSpPr>
          <p:cNvPr id="2" name="Group 7"/>
          <p:cNvGrpSpPr>
            <a:grpSpLocks/>
          </p:cNvGrpSpPr>
          <p:nvPr/>
        </p:nvGrpSpPr>
        <p:grpSpPr bwMode="auto">
          <a:xfrm>
            <a:off x="5700713" y="1371600"/>
            <a:ext cx="3228975" cy="1352550"/>
            <a:chOff x="3591" y="864"/>
            <a:chExt cx="1765" cy="852"/>
          </a:xfrm>
        </p:grpSpPr>
        <p:sp>
          <p:nvSpPr>
            <p:cNvPr id="29715" name="Rounded Rectangle 977927"/>
            <p:cNvSpPr>
              <a:spLocks noChangeArrowheads="1"/>
            </p:cNvSpPr>
            <p:nvPr/>
          </p:nvSpPr>
          <p:spPr bwMode="auto">
            <a:xfrm>
              <a:off x="4656" y="864"/>
              <a:ext cx="672" cy="672"/>
            </a:xfrm>
            <a:prstGeom prst="roundRect">
              <a:avLst>
                <a:gd name="adj" fmla="val 16667"/>
              </a:avLst>
            </a:prstGeom>
            <a:gradFill rotWithShape="1">
              <a:gsLst>
                <a:gs pos="0">
                  <a:srgbClr val="FF6600">
                    <a:alpha val="50000"/>
                  </a:srgbClr>
                </a:gs>
                <a:gs pos="100000">
                  <a:schemeClr val="bg1">
                    <a:alpha val="0"/>
                  </a:schemeClr>
                </a:gs>
              </a:gsLst>
              <a:lin ang="5400000" scaled="1"/>
            </a:gradFill>
            <a:ln w="19050" algn="ctr">
              <a:solidFill>
                <a:srgbClr val="FF0000">
                  <a:alpha val="70195"/>
                </a:srgbClr>
              </a:solidFill>
              <a:round/>
              <a:headEnd/>
              <a:tailEnd/>
            </a:ln>
          </p:spPr>
          <p:txBody>
            <a:bodyPr wrap="none" anchor="ctr"/>
            <a:lstStyle/>
            <a:p>
              <a:endParaRPr lang="en-US" altLang="zh-TW">
                <a:solidFill>
                  <a:srgbClr val="000000"/>
                </a:solidFill>
              </a:endParaRPr>
            </a:p>
          </p:txBody>
        </p:sp>
        <p:sp>
          <p:nvSpPr>
            <p:cNvPr id="29716" name="TextBox 977928"/>
            <p:cNvSpPr txBox="1">
              <a:spLocks noChangeArrowheads="1"/>
            </p:cNvSpPr>
            <p:nvPr/>
          </p:nvSpPr>
          <p:spPr bwMode="auto">
            <a:xfrm>
              <a:off x="4704" y="960"/>
              <a:ext cx="652" cy="756"/>
            </a:xfrm>
            <a:prstGeom prst="rect">
              <a:avLst/>
            </a:prstGeom>
            <a:noFill/>
            <a:ln w="9525">
              <a:noFill/>
              <a:miter lim="800000"/>
              <a:headEnd/>
              <a:tailEnd/>
            </a:ln>
          </p:spPr>
          <p:txBody>
            <a:bodyPr>
              <a:spAutoFit/>
            </a:bodyPr>
            <a:lstStyle/>
            <a:p>
              <a:r>
                <a:rPr lang="zh-TW" altLang="en-US"/>
                <a:t>可設定啟始與結束時間</a:t>
              </a:r>
              <a:endParaRPr lang="en-US" altLang="zh-TW"/>
            </a:p>
          </p:txBody>
        </p:sp>
        <p:sp>
          <p:nvSpPr>
            <p:cNvPr id="29717" name="Shape 977929"/>
            <p:cNvSpPr>
              <a:spLocks/>
            </p:cNvSpPr>
            <p:nvPr/>
          </p:nvSpPr>
          <p:spPr bwMode="auto">
            <a:xfrm flipH="1">
              <a:off x="3591" y="1536"/>
              <a:ext cx="1401" cy="155"/>
            </a:xfrm>
            <a:custGeom>
              <a:avLst/>
              <a:gdLst>
                <a:gd name="T0" fmla="*/ 0 w 336"/>
                <a:gd name="T1" fmla="*/ 0 h 317"/>
                <a:gd name="T2" fmla="*/ 0 w 336"/>
                <a:gd name="T3" fmla="*/ 0 h 317"/>
                <a:gd name="T4" fmla="*/ 2147483647 w 336"/>
                <a:gd name="T5" fmla="*/ 0 h 317"/>
                <a:gd name="T6" fmla="*/ 0 60000 65536"/>
                <a:gd name="T7" fmla="*/ 0 60000 65536"/>
                <a:gd name="T8" fmla="*/ 0 60000 65536"/>
                <a:gd name="T9" fmla="*/ 0 w 336"/>
                <a:gd name="T10" fmla="*/ 0 h 317"/>
                <a:gd name="T11" fmla="*/ 336 w 336"/>
                <a:gd name="T12" fmla="*/ 317 h 317"/>
              </a:gdLst>
              <a:ahLst/>
              <a:cxnLst>
                <a:cxn ang="T6">
                  <a:pos x="T0" y="T1"/>
                </a:cxn>
                <a:cxn ang="T7">
                  <a:pos x="T2" y="T3"/>
                </a:cxn>
                <a:cxn ang="T8">
                  <a:pos x="T4" y="T5"/>
                </a:cxn>
              </a:cxnLst>
              <a:rect l="T9" t="T10" r="T11" b="T12"/>
              <a:pathLst>
                <a:path w="336" h="317">
                  <a:moveTo>
                    <a:pt x="0" y="0"/>
                  </a:moveTo>
                  <a:lnTo>
                    <a:pt x="0" y="317"/>
                  </a:lnTo>
                  <a:lnTo>
                    <a:pt x="336" y="317"/>
                  </a:lnTo>
                </a:path>
              </a:pathLst>
            </a:custGeom>
            <a:noFill/>
            <a:ln w="28575" algn="ctr">
              <a:solidFill>
                <a:srgbClr val="FF0000"/>
              </a:solidFill>
              <a:round/>
              <a:headEnd/>
              <a:tailEnd type="triangle" w="med" len="med"/>
            </a:ln>
          </p:spPr>
          <p:txBody>
            <a:bodyPr/>
            <a:lstStyle/>
            <a:p>
              <a:endParaRPr lang="en-US" altLang="zh-TW">
                <a:solidFill>
                  <a:srgbClr val="000000"/>
                </a:solidFill>
              </a:endParaRPr>
            </a:p>
          </p:txBody>
        </p:sp>
      </p:grpSp>
      <p:sp>
        <p:nvSpPr>
          <p:cNvPr id="977931" name="Rectangle 977930"/>
          <p:cNvSpPr>
            <a:spLocks noChangeArrowheads="1"/>
          </p:cNvSpPr>
          <p:nvPr/>
        </p:nvSpPr>
        <p:spPr bwMode="auto">
          <a:xfrm>
            <a:off x="2965450" y="3611563"/>
            <a:ext cx="3810000" cy="1828800"/>
          </a:xfrm>
          <a:prstGeom prst="rect">
            <a:avLst/>
          </a:prstGeom>
          <a:noFill/>
          <a:ln w="28575" algn="ctr">
            <a:solidFill>
              <a:srgbClr val="FF0000"/>
            </a:solidFill>
            <a:miter lim="800000"/>
            <a:headEnd/>
            <a:tailEnd/>
          </a:ln>
        </p:spPr>
        <p:txBody>
          <a:bodyPr wrap="none" anchor="ctr"/>
          <a:lstStyle/>
          <a:p>
            <a:endParaRPr lang="en-US" altLang="zh-TW">
              <a:solidFill>
                <a:srgbClr val="000000"/>
              </a:solidFill>
            </a:endParaRPr>
          </a:p>
        </p:txBody>
      </p:sp>
      <p:grpSp>
        <p:nvGrpSpPr>
          <p:cNvPr id="3" name="Group 12"/>
          <p:cNvGrpSpPr>
            <a:grpSpLocks/>
          </p:cNvGrpSpPr>
          <p:nvPr/>
        </p:nvGrpSpPr>
        <p:grpSpPr bwMode="auto">
          <a:xfrm>
            <a:off x="214313" y="1651000"/>
            <a:ext cx="2786062" cy="1843088"/>
            <a:chOff x="528" y="1040"/>
            <a:chExt cx="1244" cy="1161"/>
          </a:xfrm>
        </p:grpSpPr>
        <p:sp>
          <p:nvSpPr>
            <p:cNvPr id="29712" name="Shape 977932"/>
            <p:cNvSpPr>
              <a:spLocks/>
            </p:cNvSpPr>
            <p:nvPr/>
          </p:nvSpPr>
          <p:spPr bwMode="auto">
            <a:xfrm>
              <a:off x="984" y="1872"/>
              <a:ext cx="788" cy="135"/>
            </a:xfrm>
            <a:custGeom>
              <a:avLst/>
              <a:gdLst>
                <a:gd name="T0" fmla="*/ 0 w 336"/>
                <a:gd name="T1" fmla="*/ 0 h 317"/>
                <a:gd name="T2" fmla="*/ 0 w 336"/>
                <a:gd name="T3" fmla="*/ 0 h 317"/>
                <a:gd name="T4" fmla="*/ 9301593 w 336"/>
                <a:gd name="T5" fmla="*/ 0 h 317"/>
                <a:gd name="T6" fmla="*/ 0 60000 65536"/>
                <a:gd name="T7" fmla="*/ 0 60000 65536"/>
                <a:gd name="T8" fmla="*/ 0 60000 65536"/>
                <a:gd name="T9" fmla="*/ 0 w 336"/>
                <a:gd name="T10" fmla="*/ 0 h 317"/>
                <a:gd name="T11" fmla="*/ 336 w 336"/>
                <a:gd name="T12" fmla="*/ 317 h 317"/>
              </a:gdLst>
              <a:ahLst/>
              <a:cxnLst>
                <a:cxn ang="T6">
                  <a:pos x="T0" y="T1"/>
                </a:cxn>
                <a:cxn ang="T7">
                  <a:pos x="T2" y="T3"/>
                </a:cxn>
                <a:cxn ang="T8">
                  <a:pos x="T4" y="T5"/>
                </a:cxn>
              </a:cxnLst>
              <a:rect l="T9" t="T10" r="T11" b="T12"/>
              <a:pathLst>
                <a:path w="336" h="317">
                  <a:moveTo>
                    <a:pt x="0" y="0"/>
                  </a:moveTo>
                  <a:lnTo>
                    <a:pt x="0" y="317"/>
                  </a:lnTo>
                  <a:lnTo>
                    <a:pt x="336" y="317"/>
                  </a:lnTo>
                </a:path>
              </a:pathLst>
            </a:custGeom>
            <a:noFill/>
            <a:ln w="28575" algn="ctr">
              <a:solidFill>
                <a:srgbClr val="FF0000"/>
              </a:solidFill>
              <a:round/>
              <a:headEnd/>
              <a:tailEnd type="triangle" w="med" len="med"/>
            </a:ln>
          </p:spPr>
          <p:txBody>
            <a:bodyPr/>
            <a:lstStyle/>
            <a:p>
              <a:endParaRPr lang="en-US" altLang="zh-TW">
                <a:solidFill>
                  <a:srgbClr val="000000"/>
                </a:solidFill>
              </a:endParaRPr>
            </a:p>
          </p:txBody>
        </p:sp>
        <p:sp>
          <p:nvSpPr>
            <p:cNvPr id="29713" name="Rounded Rectangle 977933"/>
            <p:cNvSpPr>
              <a:spLocks noChangeArrowheads="1"/>
            </p:cNvSpPr>
            <p:nvPr/>
          </p:nvSpPr>
          <p:spPr bwMode="auto">
            <a:xfrm>
              <a:off x="528" y="1040"/>
              <a:ext cx="864" cy="832"/>
            </a:xfrm>
            <a:prstGeom prst="roundRect">
              <a:avLst>
                <a:gd name="adj" fmla="val 16667"/>
              </a:avLst>
            </a:prstGeom>
            <a:gradFill rotWithShape="1">
              <a:gsLst>
                <a:gs pos="0">
                  <a:srgbClr val="FF6600">
                    <a:alpha val="50000"/>
                  </a:srgbClr>
                </a:gs>
                <a:gs pos="100000">
                  <a:schemeClr val="bg1">
                    <a:alpha val="21001"/>
                  </a:schemeClr>
                </a:gs>
              </a:gsLst>
              <a:lin ang="5400000" scaled="1"/>
            </a:gradFill>
            <a:ln w="19050" algn="ctr">
              <a:solidFill>
                <a:srgbClr val="FF0000">
                  <a:alpha val="70195"/>
                </a:srgbClr>
              </a:solidFill>
              <a:round/>
              <a:headEnd/>
              <a:tailEnd/>
            </a:ln>
          </p:spPr>
          <p:txBody>
            <a:bodyPr wrap="none" anchor="ctr"/>
            <a:lstStyle/>
            <a:p>
              <a:endParaRPr lang="en-US" altLang="zh-TW">
                <a:solidFill>
                  <a:srgbClr val="000000"/>
                </a:solidFill>
              </a:endParaRPr>
            </a:p>
          </p:txBody>
        </p:sp>
        <p:sp>
          <p:nvSpPr>
            <p:cNvPr id="29714" name="TextBox 977934"/>
            <p:cNvSpPr txBox="1">
              <a:spLocks noChangeArrowheads="1"/>
            </p:cNvSpPr>
            <p:nvPr/>
          </p:nvSpPr>
          <p:spPr bwMode="auto">
            <a:xfrm>
              <a:off x="624" y="1096"/>
              <a:ext cx="720" cy="1105"/>
            </a:xfrm>
            <a:prstGeom prst="rect">
              <a:avLst/>
            </a:prstGeom>
            <a:noFill/>
            <a:ln w="9525">
              <a:noFill/>
              <a:miter lim="800000"/>
              <a:headEnd/>
              <a:tailEnd/>
            </a:ln>
          </p:spPr>
          <p:txBody>
            <a:bodyPr>
              <a:spAutoFit/>
            </a:bodyPr>
            <a:lstStyle/>
            <a:p>
              <a:r>
                <a:rPr lang="zh-TW" altLang="en-US"/>
                <a:t>可設定對內部同事與對外部來信不同的回應訊息</a:t>
              </a:r>
              <a:endParaRPr lang="en-US" altLang="zh-TW"/>
            </a:p>
          </p:txBody>
        </p:sp>
      </p:grpSp>
      <p:grpSp>
        <p:nvGrpSpPr>
          <p:cNvPr id="4" name="Group 16"/>
          <p:cNvGrpSpPr>
            <a:grpSpLocks/>
          </p:cNvGrpSpPr>
          <p:nvPr/>
        </p:nvGrpSpPr>
        <p:grpSpPr bwMode="auto">
          <a:xfrm>
            <a:off x="3886200" y="4343400"/>
            <a:ext cx="1943100" cy="685800"/>
            <a:chOff x="2448" y="2736"/>
            <a:chExt cx="1224" cy="432"/>
          </a:xfrm>
        </p:grpSpPr>
        <p:sp>
          <p:nvSpPr>
            <p:cNvPr id="29710" name="Rounded Rectangle 977936"/>
            <p:cNvSpPr>
              <a:spLocks noChangeArrowheads="1"/>
            </p:cNvSpPr>
            <p:nvPr/>
          </p:nvSpPr>
          <p:spPr bwMode="auto">
            <a:xfrm>
              <a:off x="2448" y="2736"/>
              <a:ext cx="1224" cy="432"/>
            </a:xfrm>
            <a:prstGeom prst="roundRect">
              <a:avLst>
                <a:gd name="adj" fmla="val 22222"/>
              </a:avLst>
            </a:prstGeom>
            <a:gradFill rotWithShape="1">
              <a:gsLst>
                <a:gs pos="0">
                  <a:srgbClr val="FF6600">
                    <a:alpha val="49001"/>
                  </a:srgbClr>
                </a:gs>
                <a:gs pos="100000">
                  <a:schemeClr val="bg1">
                    <a:alpha val="21001"/>
                  </a:schemeClr>
                </a:gs>
              </a:gsLst>
              <a:lin ang="5400000" scaled="1"/>
            </a:gradFill>
            <a:ln w="19050" algn="ctr">
              <a:solidFill>
                <a:srgbClr val="FF0000">
                  <a:alpha val="70195"/>
                </a:srgbClr>
              </a:solidFill>
              <a:round/>
              <a:headEnd/>
              <a:tailEnd/>
            </a:ln>
          </p:spPr>
          <p:txBody>
            <a:bodyPr wrap="none" anchor="ctr"/>
            <a:lstStyle/>
            <a:p>
              <a:endParaRPr lang="en-US" altLang="zh-TW">
                <a:solidFill>
                  <a:srgbClr val="000000"/>
                </a:solidFill>
              </a:endParaRPr>
            </a:p>
          </p:txBody>
        </p:sp>
        <p:sp>
          <p:nvSpPr>
            <p:cNvPr id="29711" name="TextBox 977937"/>
            <p:cNvSpPr txBox="1">
              <a:spLocks noChangeArrowheads="1"/>
            </p:cNvSpPr>
            <p:nvPr/>
          </p:nvSpPr>
          <p:spPr bwMode="auto">
            <a:xfrm>
              <a:off x="2573" y="2794"/>
              <a:ext cx="1075" cy="326"/>
            </a:xfrm>
            <a:prstGeom prst="rect">
              <a:avLst/>
            </a:prstGeom>
            <a:noFill/>
            <a:ln w="9525">
              <a:noFill/>
              <a:miter lim="800000"/>
              <a:headEnd/>
              <a:tailEnd/>
            </a:ln>
          </p:spPr>
          <p:txBody>
            <a:bodyPr>
              <a:spAutoFit/>
            </a:bodyPr>
            <a:lstStyle/>
            <a:p>
              <a:r>
                <a:rPr lang="en-US" altLang="zh-TW" sz="1400">
                  <a:sym typeface="Wingdings" pitchFamily="2" charset="2"/>
                </a:rPr>
                <a:t>Rich HTML Out of Office messages</a:t>
              </a:r>
            </a:p>
          </p:txBody>
        </p:sp>
      </p:grpSp>
    </p:spTree>
    <p:extLst>
      <p:ext uri="{BB962C8B-B14F-4D97-AF65-F5344CB8AC3E}">
        <p14:creationId xmlns:p14="http://schemas.microsoft.com/office/powerpoint/2010/main" val="2696214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7925"/>
                                        </p:tgtEl>
                                        <p:attrNameLst>
                                          <p:attrName>style.visibility</p:attrName>
                                        </p:attrNameLst>
                                      </p:cBhvr>
                                      <p:to>
                                        <p:strVal val="visible"/>
                                      </p:to>
                                    </p:set>
                                    <p:animEffect transition="in" filter="fade">
                                      <p:cBhvr>
                                        <p:cTn id="7" dur="1000"/>
                                        <p:tgtEl>
                                          <p:spTgt spid="97792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977926"/>
                                        </p:tgtEl>
                                        <p:attrNameLst>
                                          <p:attrName>style.visibility</p:attrName>
                                        </p:attrNameLst>
                                      </p:cBhvr>
                                      <p:to>
                                        <p:strVal val="visible"/>
                                      </p:to>
                                    </p:set>
                                    <p:animEffect transition="in" filter="fade">
                                      <p:cBhvr>
                                        <p:cTn id="15" dur="1000"/>
                                        <p:tgtEl>
                                          <p:spTgt spid="977926"/>
                                        </p:tgtEl>
                                      </p:cBhvr>
                                    </p:animEffect>
                                  </p:childTnLst>
                                </p:cTn>
                              </p:par>
                            </p:childTnLst>
                          </p:cTn>
                        </p:par>
                        <p:par>
                          <p:cTn id="16" fill="hold">
                            <p:stCondLst>
                              <p:cond delay="2500"/>
                            </p:stCondLst>
                            <p:childTnLst>
                              <p:par>
                                <p:cTn id="17" presetID="2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977931"/>
                                        </p:tgtEl>
                                        <p:attrNameLst>
                                          <p:attrName>style.visibility</p:attrName>
                                        </p:attrNameLst>
                                      </p:cBhvr>
                                      <p:to>
                                        <p:strVal val="visible"/>
                                      </p:to>
                                    </p:set>
                                    <p:animEffect transition="in" filter="fade">
                                      <p:cBhvr>
                                        <p:cTn id="23" dur="1000"/>
                                        <p:tgtEl>
                                          <p:spTgt spid="977931"/>
                                        </p:tgtEl>
                                      </p:cBhvr>
                                    </p:animEffect>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5" grpId="0" animBg="1"/>
      <p:bldP spid="977926" grpId="0" animBg="1"/>
      <p:bldP spid="9779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srcRect/>
          <a:stretch>
            <a:fillRect/>
          </a:stretch>
        </p:blipFill>
        <p:spPr bwMode="auto">
          <a:xfrm>
            <a:off x="276226" y="1898650"/>
            <a:ext cx="8553450" cy="4581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bwMode="auto">
          <a:xfrm>
            <a:off x="1628775" y="4765675"/>
            <a:ext cx="152400" cy="1266825"/>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4276725" y="3365500"/>
            <a:ext cx="104775" cy="2838450"/>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2933699" y="5194301"/>
            <a:ext cx="838201" cy="180974"/>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2933699" y="4756151"/>
            <a:ext cx="838201" cy="180974"/>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bwMode="auto">
          <a:xfrm>
            <a:off x="2933699" y="5527676"/>
            <a:ext cx="838201" cy="180974"/>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4629149" y="3432176"/>
            <a:ext cx="1971676" cy="171449"/>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Rectangle 14"/>
          <p:cNvSpPr/>
          <p:nvPr/>
        </p:nvSpPr>
        <p:spPr bwMode="auto">
          <a:xfrm>
            <a:off x="4533899" y="5918201"/>
            <a:ext cx="4114801" cy="314324"/>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Rectangle 15"/>
          <p:cNvSpPr/>
          <p:nvPr/>
        </p:nvSpPr>
        <p:spPr bwMode="auto">
          <a:xfrm>
            <a:off x="5534024" y="2593975"/>
            <a:ext cx="619125" cy="200025"/>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TextBox 12"/>
          <p:cNvSpPr txBox="1"/>
          <p:nvPr/>
        </p:nvSpPr>
        <p:spPr>
          <a:xfrm>
            <a:off x="238125" y="990600"/>
            <a:ext cx="5711820"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Identify the reply trail and message forks</a:t>
            </a:r>
          </a:p>
        </p:txBody>
      </p:sp>
      <p:sp>
        <p:nvSpPr>
          <p:cNvPr id="17" name="TextBox 16"/>
          <p:cNvSpPr txBox="1"/>
          <p:nvPr/>
        </p:nvSpPr>
        <p:spPr>
          <a:xfrm>
            <a:off x="238125" y="990600"/>
            <a:ext cx="4842992"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Duplicated information is removed</a:t>
            </a:r>
          </a:p>
        </p:txBody>
      </p:sp>
      <p:sp>
        <p:nvSpPr>
          <p:cNvPr id="18" name="TextBox 17"/>
          <p:cNvSpPr txBox="1"/>
          <p:nvPr/>
        </p:nvSpPr>
        <p:spPr>
          <a:xfrm>
            <a:off x="238125" y="990600"/>
            <a:ext cx="4054315"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Move an entire conversation</a:t>
            </a:r>
          </a:p>
        </p:txBody>
      </p:sp>
      <p:sp>
        <p:nvSpPr>
          <p:cNvPr id="19" name="TextBox 18"/>
          <p:cNvSpPr txBox="1"/>
          <p:nvPr/>
        </p:nvSpPr>
        <p:spPr>
          <a:xfrm>
            <a:off x="238125" y="990600"/>
            <a:ext cx="6657592"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See all messages in a conversation in one view</a:t>
            </a:r>
          </a:p>
        </p:txBody>
      </p:sp>
      <p:sp>
        <p:nvSpPr>
          <p:cNvPr id="20" name="TextBox 19"/>
          <p:cNvSpPr txBox="1"/>
          <p:nvPr/>
        </p:nvSpPr>
        <p:spPr>
          <a:xfrm>
            <a:off x="238125" y="990600"/>
            <a:ext cx="9087744"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Conversation view consists of the list view and the reading pane</a:t>
            </a:r>
          </a:p>
        </p:txBody>
      </p:sp>
      <p:sp>
        <p:nvSpPr>
          <p:cNvPr id="21" name="Rectangle 20"/>
          <p:cNvSpPr/>
          <p:nvPr/>
        </p:nvSpPr>
        <p:spPr bwMode="auto">
          <a:xfrm>
            <a:off x="1628774" y="3070225"/>
            <a:ext cx="2524126" cy="3371850"/>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Rectangle 21"/>
          <p:cNvSpPr/>
          <p:nvPr/>
        </p:nvSpPr>
        <p:spPr bwMode="auto">
          <a:xfrm>
            <a:off x="4324348" y="3003549"/>
            <a:ext cx="4400551" cy="3476625"/>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TextBox 22"/>
          <p:cNvSpPr txBox="1"/>
          <p:nvPr/>
        </p:nvSpPr>
        <p:spPr>
          <a:xfrm>
            <a:off x="238125" y="990600"/>
            <a:ext cx="8252580"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Expand or collapse conversations and individual messages</a:t>
            </a:r>
          </a:p>
        </p:txBody>
      </p:sp>
      <p:sp>
        <p:nvSpPr>
          <p:cNvPr id="24" name="Rectangle 23"/>
          <p:cNvSpPr/>
          <p:nvPr/>
        </p:nvSpPr>
        <p:spPr bwMode="auto">
          <a:xfrm>
            <a:off x="4352924" y="3622675"/>
            <a:ext cx="171451" cy="142875"/>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Rectangle 24"/>
          <p:cNvSpPr/>
          <p:nvPr/>
        </p:nvSpPr>
        <p:spPr bwMode="auto">
          <a:xfrm>
            <a:off x="4352924" y="5413375"/>
            <a:ext cx="171451" cy="142875"/>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1600199" y="3927475"/>
            <a:ext cx="171451" cy="142875"/>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Rectangle 26"/>
          <p:cNvSpPr/>
          <p:nvPr/>
        </p:nvSpPr>
        <p:spPr bwMode="auto">
          <a:xfrm>
            <a:off x="1600199" y="4594225"/>
            <a:ext cx="171451" cy="142875"/>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Rectangle 27"/>
          <p:cNvSpPr/>
          <p:nvPr/>
        </p:nvSpPr>
        <p:spPr bwMode="auto">
          <a:xfrm>
            <a:off x="3390899" y="3908426"/>
            <a:ext cx="219076" cy="152400"/>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TextBox 28"/>
          <p:cNvSpPr txBox="1"/>
          <p:nvPr/>
        </p:nvSpPr>
        <p:spPr>
          <a:xfrm>
            <a:off x="238125" y="990600"/>
            <a:ext cx="5251759"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See the number of unread messages</a:t>
            </a:r>
          </a:p>
        </p:txBody>
      </p:sp>
      <p:sp>
        <p:nvSpPr>
          <p:cNvPr id="30" name="Rectangle 29"/>
          <p:cNvSpPr/>
          <p:nvPr/>
        </p:nvSpPr>
        <p:spPr bwMode="auto">
          <a:xfrm>
            <a:off x="4305299" y="3013076"/>
            <a:ext cx="1790701" cy="247649"/>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Rectangle 30"/>
          <p:cNvSpPr/>
          <p:nvPr/>
        </p:nvSpPr>
        <p:spPr bwMode="auto">
          <a:xfrm>
            <a:off x="4533899" y="3860801"/>
            <a:ext cx="3781426" cy="314324"/>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TextBox 31"/>
          <p:cNvSpPr txBox="1"/>
          <p:nvPr/>
        </p:nvSpPr>
        <p:spPr>
          <a:xfrm>
            <a:off x="238125" y="990600"/>
            <a:ext cx="3884397"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No paging through e-mails</a:t>
            </a:r>
          </a:p>
        </p:txBody>
      </p:sp>
      <p:sp>
        <p:nvSpPr>
          <p:cNvPr id="33" name="Rectangle 32"/>
          <p:cNvSpPr/>
          <p:nvPr/>
        </p:nvSpPr>
        <p:spPr bwMode="auto">
          <a:xfrm>
            <a:off x="1619250" y="6308726"/>
            <a:ext cx="2628900" cy="190500"/>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 name="Slide Number Placeholder 33"/>
          <p:cNvSpPr>
            <a:spLocks noGrp="1"/>
          </p:cNvSpPr>
          <p:nvPr>
            <p:ph type="sldNum" sz="quarter" idx="4294967295"/>
          </p:nvPr>
        </p:nvSpPr>
        <p:spPr>
          <a:xfrm>
            <a:off x="8458200" y="6305550"/>
            <a:ext cx="509239" cy="365125"/>
          </a:xfrm>
          <a:prstGeom prst="rect">
            <a:avLst/>
          </a:prstGeom>
        </p:spPr>
        <p:txBody>
          <a:bodyPr/>
          <a:lstStyle/>
          <a:p>
            <a:fld id="{0686800F-65A3-4649-8B73-7EFFA3F0CB78}" type="slidenum">
              <a:rPr lang="en-US" smtClean="0"/>
              <a:pPr/>
              <a:t>19</a:t>
            </a:fld>
            <a:endParaRPr lang="en-US" dirty="0"/>
          </a:p>
        </p:txBody>
      </p:sp>
      <p:sp>
        <p:nvSpPr>
          <p:cNvPr id="35" name="標題 1"/>
          <p:cNvSpPr>
            <a:spLocks noGrp="1"/>
          </p:cNvSpPr>
          <p:nvPr>
            <p:ph type="title"/>
          </p:nvPr>
        </p:nvSpPr>
        <p:spPr>
          <a:xfrm>
            <a:off x="389436" y="228601"/>
            <a:ext cx="8363938" cy="666387"/>
          </a:xfrm>
        </p:spPr>
        <p:txBody>
          <a:bodyPr/>
          <a:lstStyle/>
          <a:p>
            <a:r>
              <a:rPr lang="zh-TW" altLang="en-US" dirty="0" smtClean="0">
                <a:latin typeface="微軟正黑體" pitchFamily="34" charset="-120"/>
                <a:ea typeface="微軟正黑體" pitchFamily="34" charset="-120"/>
              </a:rPr>
              <a:t>電子郵件交談示檢視</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3677236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30"/>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31"/>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2" nodeType="clickEffect">
                                  <p:stCondLst>
                                    <p:cond delay="0"/>
                                  </p:stCondLst>
                                  <p:childTnLst>
                                    <p:set>
                                      <p:cBhvr>
                                        <p:cTn id="62" dur="1" fill="hold">
                                          <p:stCondLst>
                                            <p:cond delay="0"/>
                                          </p:stCondLst>
                                        </p:cTn>
                                        <p:tgtEl>
                                          <p:spTgt spid="21"/>
                                        </p:tgtEl>
                                        <p:attrNameLst>
                                          <p:attrName>style.visibility</p:attrName>
                                        </p:attrNameLst>
                                      </p:cBhvr>
                                      <p:to>
                                        <p:strVal val="hidden"/>
                                      </p:to>
                                    </p:set>
                                  </p:childTnLst>
                                </p:cTn>
                              </p:par>
                              <p:par>
                                <p:cTn id="63" presetID="1" presetClass="entr" presetSubtype="0" fill="hold" grpId="1"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2" nodeType="clickEffect">
                                  <p:stCondLst>
                                    <p:cond delay="0"/>
                                  </p:stCondLst>
                                  <p:childTnLst>
                                    <p:set>
                                      <p:cBhvr>
                                        <p:cTn id="68" dur="1" fill="hold">
                                          <p:stCondLst>
                                            <p:cond delay="0"/>
                                          </p:stCondLst>
                                        </p:cTn>
                                        <p:tgtEl>
                                          <p:spTgt spid="22"/>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hidden"/>
                                      </p:to>
                                    </p:set>
                                  </p:childTnLst>
                                </p:cTn>
                              </p:par>
                              <p:par>
                                <p:cTn id="71" presetID="1" presetClass="entr" presetSubtype="0" fill="hold" grpId="1"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28"/>
                                        </p:tgtEl>
                                        <p:attrNameLst>
                                          <p:attrName>style.visibility</p:attrName>
                                        </p:attrNameLst>
                                      </p:cBhvr>
                                      <p:to>
                                        <p:strVal val="hidden"/>
                                      </p:to>
                                    </p:set>
                                  </p:childTnLst>
                                </p:cTn>
                              </p:par>
                              <p:par>
                                <p:cTn id="79" presetID="1" presetClass="exit" presetSubtype="0" fill="hold" grpId="2" nodeType="withEffect">
                                  <p:stCondLst>
                                    <p:cond delay="0"/>
                                  </p:stCondLst>
                                  <p:childTnLst>
                                    <p:set>
                                      <p:cBhvr>
                                        <p:cTn id="80" dur="1" fill="hold">
                                          <p:stCondLst>
                                            <p:cond delay="0"/>
                                          </p:stCondLst>
                                        </p:cTn>
                                        <p:tgtEl>
                                          <p:spTgt spid="29"/>
                                        </p:tgtEl>
                                        <p:attrNameLst>
                                          <p:attrName>style.visibility</p:attrName>
                                        </p:attrNameLst>
                                      </p:cBhvr>
                                      <p:to>
                                        <p:strVal val="hidden"/>
                                      </p:to>
                                    </p:set>
                                  </p:childTnLst>
                                </p:cTn>
                              </p:par>
                              <p:par>
                                <p:cTn id="81" presetID="1" presetClass="entr" presetSubtype="0" fill="hold" grpId="1" nodeType="with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26"/>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26"/>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27"/>
                                        </p:tgtEl>
                                        <p:attrNameLst>
                                          <p:attrName>style.visibility</p:attrName>
                                        </p:attrNameLst>
                                      </p:cBhvr>
                                      <p:to>
                                        <p:strVal val="hidden"/>
                                      </p:to>
                                    </p:set>
                                  </p:childTnLst>
                                </p:cTn>
                              </p:par>
                              <p:par>
                                <p:cTn id="93" presetID="1" presetClass="entr" presetSubtype="0" fill="hold" grpId="1" nodeType="withEffect">
                                  <p:stCondLst>
                                    <p:cond delay="0"/>
                                  </p:stCondLst>
                                  <p:childTnLst>
                                    <p:set>
                                      <p:cBhvr>
                                        <p:cTn id="94" dur="1" fill="hold">
                                          <p:stCondLst>
                                            <p:cond delay="0"/>
                                          </p:stCondLst>
                                        </p:cTn>
                                        <p:tgtEl>
                                          <p:spTgt spid="24"/>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2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2" nodeType="clickEffect">
                                  <p:stCondLst>
                                    <p:cond delay="0"/>
                                  </p:stCondLst>
                                  <p:childTnLst>
                                    <p:set>
                                      <p:cBhvr>
                                        <p:cTn id="100" dur="1" fill="hold">
                                          <p:stCondLst>
                                            <p:cond delay="0"/>
                                          </p:stCondLst>
                                        </p:cTn>
                                        <p:tgtEl>
                                          <p:spTgt spid="24"/>
                                        </p:tgtEl>
                                        <p:attrNameLst>
                                          <p:attrName>style.visibility</p:attrName>
                                        </p:attrNameLst>
                                      </p:cBhvr>
                                      <p:to>
                                        <p:strVal val="hidden"/>
                                      </p:to>
                                    </p:set>
                                  </p:childTnLst>
                                </p:cTn>
                              </p:par>
                              <p:par>
                                <p:cTn id="101" presetID="1" presetClass="exit" presetSubtype="0" fill="hold" grpId="2" nodeType="withEffect">
                                  <p:stCondLst>
                                    <p:cond delay="0"/>
                                  </p:stCondLst>
                                  <p:childTnLst>
                                    <p:set>
                                      <p:cBhvr>
                                        <p:cTn id="102" dur="1" fill="hold">
                                          <p:stCondLst>
                                            <p:cond delay="0"/>
                                          </p:stCondLst>
                                        </p:cTn>
                                        <p:tgtEl>
                                          <p:spTgt spid="25"/>
                                        </p:tgtEl>
                                        <p:attrNameLst>
                                          <p:attrName>style.visibility</p:attrName>
                                        </p:attrNameLst>
                                      </p:cBhvr>
                                      <p:to>
                                        <p:strVal val="hidden"/>
                                      </p:to>
                                    </p:set>
                                  </p:childTnLst>
                                </p:cTn>
                              </p:par>
                              <p:par>
                                <p:cTn id="103" presetID="1" presetClass="exit" presetSubtype="0" fill="hold" grpId="2" nodeType="withEffect">
                                  <p:stCondLst>
                                    <p:cond delay="0"/>
                                  </p:stCondLst>
                                  <p:childTnLst>
                                    <p:set>
                                      <p:cBhvr>
                                        <p:cTn id="104" dur="1" fill="hold">
                                          <p:stCondLst>
                                            <p:cond delay="0"/>
                                          </p:stCondLst>
                                        </p:cTn>
                                        <p:tgtEl>
                                          <p:spTgt spid="23"/>
                                        </p:tgtEl>
                                        <p:attrNameLst>
                                          <p:attrName>style.visibility</p:attrName>
                                        </p:attrNameLst>
                                      </p:cBhvr>
                                      <p:to>
                                        <p:strVal val="hidden"/>
                                      </p:to>
                                    </p:set>
                                  </p:childTnLst>
                                </p:cTn>
                              </p:par>
                              <p:par>
                                <p:cTn id="105" presetID="1" presetClass="entr" presetSubtype="0" fill="hold" grpId="1" nodeType="withEffect">
                                  <p:stCondLst>
                                    <p:cond delay="0"/>
                                  </p:stCondLst>
                                  <p:childTnLst>
                                    <p:set>
                                      <p:cBhvr>
                                        <p:cTn id="106" dur="1" fill="hold">
                                          <p:stCondLst>
                                            <p:cond delay="0"/>
                                          </p:stCondLst>
                                        </p:cTn>
                                        <p:tgtEl>
                                          <p:spTgt spid="19"/>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11"/>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10"/>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12"/>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2" nodeType="clickEffect">
                                  <p:stCondLst>
                                    <p:cond delay="0"/>
                                  </p:stCondLst>
                                  <p:childTnLst>
                                    <p:set>
                                      <p:cBhvr>
                                        <p:cTn id="116" dur="1" fill="hold">
                                          <p:stCondLst>
                                            <p:cond delay="0"/>
                                          </p:stCondLst>
                                        </p:cTn>
                                        <p:tgtEl>
                                          <p:spTgt spid="12"/>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10"/>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11"/>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19"/>
                                        </p:tgtEl>
                                        <p:attrNameLst>
                                          <p:attrName>style.visibility</p:attrName>
                                        </p:attrNameLst>
                                      </p:cBhvr>
                                      <p:to>
                                        <p:strVal val="hidden"/>
                                      </p:to>
                                    </p:set>
                                  </p:childTnLst>
                                </p:cTn>
                              </p:par>
                              <p:par>
                                <p:cTn id="123" presetID="1" presetClass="entr" presetSubtype="0" fill="hold" grpId="1" nodeType="withEffect">
                                  <p:stCondLst>
                                    <p:cond delay="0"/>
                                  </p:stCondLst>
                                  <p:childTnLst>
                                    <p:set>
                                      <p:cBhvr>
                                        <p:cTn id="124" dur="1" fill="hold">
                                          <p:stCondLst>
                                            <p:cond delay="0"/>
                                          </p:stCondLst>
                                        </p:cTn>
                                        <p:tgtEl>
                                          <p:spTgt spid="17"/>
                                        </p:tgtEl>
                                        <p:attrNameLst>
                                          <p:attrName>style.visibility</p:attrName>
                                        </p:attrNameLst>
                                      </p:cBhvr>
                                      <p:to>
                                        <p:strVal val="visible"/>
                                      </p:to>
                                    </p:set>
                                  </p:childTnLst>
                                </p:cTn>
                              </p:par>
                              <p:par>
                                <p:cTn id="125" presetID="1" presetClass="entr" presetSubtype="0" fill="hold" grpId="1" nodeType="withEffect">
                                  <p:stCondLst>
                                    <p:cond delay="0"/>
                                  </p:stCondLst>
                                  <p:childTnLst>
                                    <p:set>
                                      <p:cBhvr>
                                        <p:cTn id="126" dur="1" fill="hold">
                                          <p:stCondLst>
                                            <p:cond delay="0"/>
                                          </p:stCondLst>
                                        </p:cTn>
                                        <p:tgtEl>
                                          <p:spTgt spid="15"/>
                                        </p:tgtEl>
                                        <p:attrNameLst>
                                          <p:attrName>style.visibility</p:attrName>
                                        </p:attrNameLst>
                                      </p:cBhvr>
                                      <p:to>
                                        <p:strVal val="visible"/>
                                      </p:to>
                                    </p:set>
                                  </p:childTnLst>
                                </p:cTn>
                              </p:par>
                              <p:par>
                                <p:cTn id="127" presetID="1" presetClass="entr" presetSubtype="0" fill="hold" grpId="1" nodeType="withEffect">
                                  <p:stCondLst>
                                    <p:cond delay="0"/>
                                  </p:stCondLst>
                                  <p:childTnLst>
                                    <p:set>
                                      <p:cBhvr>
                                        <p:cTn id="128" dur="1" fill="hold">
                                          <p:stCondLst>
                                            <p:cond delay="0"/>
                                          </p:stCondLst>
                                        </p:cTn>
                                        <p:tgtEl>
                                          <p:spTgt spid="31"/>
                                        </p:tgtEl>
                                        <p:attrNameLst>
                                          <p:attrName>style.visibility</p:attrName>
                                        </p:attrNameLst>
                                      </p:cBhvr>
                                      <p:to>
                                        <p:strVal val="visible"/>
                                      </p:to>
                                    </p:set>
                                  </p:childTnLst>
                                </p:cTn>
                              </p:par>
                              <p:par>
                                <p:cTn id="129" presetID="1" presetClass="entr" presetSubtype="0" fill="hold" grpId="1" nodeType="withEffect">
                                  <p:stCondLst>
                                    <p:cond delay="0"/>
                                  </p:stCondLst>
                                  <p:childTnLst>
                                    <p:set>
                                      <p:cBhvr>
                                        <p:cTn id="130" dur="1" fill="hold">
                                          <p:stCondLst>
                                            <p:cond delay="0"/>
                                          </p:stCondLst>
                                        </p:cTn>
                                        <p:tgtEl>
                                          <p:spTgt spid="3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2" nodeType="clickEffect">
                                  <p:stCondLst>
                                    <p:cond delay="0"/>
                                  </p:stCondLst>
                                  <p:childTnLst>
                                    <p:set>
                                      <p:cBhvr>
                                        <p:cTn id="134" dur="1" fill="hold">
                                          <p:stCondLst>
                                            <p:cond delay="0"/>
                                          </p:stCondLst>
                                        </p:cTn>
                                        <p:tgtEl>
                                          <p:spTgt spid="15"/>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17"/>
                                        </p:tgtEl>
                                        <p:attrNameLst>
                                          <p:attrName>style.visibility</p:attrName>
                                        </p:attrNameLst>
                                      </p:cBhvr>
                                      <p:to>
                                        <p:strVal val="hidden"/>
                                      </p:to>
                                    </p:set>
                                  </p:childTnLst>
                                </p:cTn>
                              </p:par>
                              <p:par>
                                <p:cTn id="137" presetID="1" presetClass="exit" presetSubtype="0" fill="hold" grpId="0" nodeType="withEffect">
                                  <p:stCondLst>
                                    <p:cond delay="0"/>
                                  </p:stCondLst>
                                  <p:childTnLst>
                                    <p:set>
                                      <p:cBhvr>
                                        <p:cTn id="138" dur="1" fill="hold">
                                          <p:stCondLst>
                                            <p:cond delay="0"/>
                                          </p:stCondLst>
                                        </p:cTn>
                                        <p:tgtEl>
                                          <p:spTgt spid="31"/>
                                        </p:tgtEl>
                                        <p:attrNameLst>
                                          <p:attrName>style.visibility</p:attrName>
                                        </p:attrNameLst>
                                      </p:cBhvr>
                                      <p:to>
                                        <p:strVal val="hidden"/>
                                      </p:to>
                                    </p:set>
                                  </p:childTnLst>
                                </p:cTn>
                              </p:par>
                              <p:par>
                                <p:cTn id="139" presetID="1" presetClass="exit" presetSubtype="0" fill="hold" grpId="0" nodeType="withEffect">
                                  <p:stCondLst>
                                    <p:cond delay="0"/>
                                  </p:stCondLst>
                                  <p:childTnLst>
                                    <p:set>
                                      <p:cBhvr>
                                        <p:cTn id="140" dur="1" fill="hold">
                                          <p:stCondLst>
                                            <p:cond delay="0"/>
                                          </p:stCondLst>
                                        </p:cTn>
                                        <p:tgtEl>
                                          <p:spTgt spid="30"/>
                                        </p:tgtEl>
                                        <p:attrNameLst>
                                          <p:attrName>style.visibility</p:attrName>
                                        </p:attrNameLst>
                                      </p:cBhvr>
                                      <p:to>
                                        <p:strVal val="hidden"/>
                                      </p:to>
                                    </p:set>
                                  </p:childTnLst>
                                </p:cTn>
                              </p:par>
                              <p:par>
                                <p:cTn id="141" presetID="1" presetClass="entr" presetSubtype="0" fill="hold" grpId="1" nodeType="withEffect">
                                  <p:stCondLst>
                                    <p:cond delay="0"/>
                                  </p:stCondLst>
                                  <p:childTnLst>
                                    <p:set>
                                      <p:cBhvr>
                                        <p:cTn id="142" dur="1" fill="hold">
                                          <p:stCondLst>
                                            <p:cond delay="0"/>
                                          </p:stCondLst>
                                        </p:cTn>
                                        <p:tgtEl>
                                          <p:spTgt spid="13"/>
                                        </p:tgtEl>
                                        <p:attrNameLst>
                                          <p:attrName>style.visibility</p:attrName>
                                        </p:attrNameLst>
                                      </p:cBhvr>
                                      <p:to>
                                        <p:strVal val="visible"/>
                                      </p:to>
                                    </p:set>
                                  </p:childTnLst>
                                </p:cTn>
                              </p:par>
                              <p:par>
                                <p:cTn id="143" presetID="1" presetClass="entr" presetSubtype="0" fill="hold" grpId="1" nodeType="withEffect">
                                  <p:stCondLst>
                                    <p:cond delay="0"/>
                                  </p:stCondLst>
                                  <p:childTnLst>
                                    <p:set>
                                      <p:cBhvr>
                                        <p:cTn id="144" dur="1" fill="hold">
                                          <p:stCondLst>
                                            <p:cond delay="0"/>
                                          </p:stCondLst>
                                        </p:cTn>
                                        <p:tgtEl>
                                          <p:spTgt spid="7"/>
                                        </p:tgtEl>
                                        <p:attrNameLst>
                                          <p:attrName>style.visibility</p:attrName>
                                        </p:attrNameLst>
                                      </p:cBhvr>
                                      <p:to>
                                        <p:strVal val="visible"/>
                                      </p:to>
                                    </p:set>
                                  </p:childTnLst>
                                </p:cTn>
                              </p:par>
                              <p:par>
                                <p:cTn id="145" presetID="1" presetClass="entr" presetSubtype="0" fill="hold" grpId="1" nodeType="withEffect">
                                  <p:stCondLst>
                                    <p:cond delay="0"/>
                                  </p:stCondLst>
                                  <p:childTnLst>
                                    <p:set>
                                      <p:cBhvr>
                                        <p:cTn id="146" dur="1" fill="hold">
                                          <p:stCondLst>
                                            <p:cond delay="0"/>
                                          </p:stCondLst>
                                        </p:cTn>
                                        <p:tgtEl>
                                          <p:spTgt spid="9"/>
                                        </p:tgtEl>
                                        <p:attrNameLst>
                                          <p:attrName>style.visibility</p:attrName>
                                        </p:attrNameLst>
                                      </p:cBhvr>
                                      <p:to>
                                        <p:strVal val="visible"/>
                                      </p:to>
                                    </p:set>
                                  </p:childTnLst>
                                </p:cTn>
                              </p:par>
                              <p:par>
                                <p:cTn id="147" presetID="1" presetClass="entr" presetSubtype="0" fill="hold" grpId="1" nodeType="withEffect">
                                  <p:stCondLst>
                                    <p:cond delay="0"/>
                                  </p:stCondLst>
                                  <p:childTnLst>
                                    <p:set>
                                      <p:cBhvr>
                                        <p:cTn id="148" dur="1" fill="hold">
                                          <p:stCondLst>
                                            <p:cond delay="0"/>
                                          </p:stCondLst>
                                        </p:cTn>
                                        <p:tgtEl>
                                          <p:spTgt spid="14"/>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xit" presetSubtype="0" fill="hold" grpId="2" nodeType="clickEffect">
                                  <p:stCondLst>
                                    <p:cond delay="0"/>
                                  </p:stCondLst>
                                  <p:childTnLst>
                                    <p:set>
                                      <p:cBhvr>
                                        <p:cTn id="152" dur="1" fill="hold">
                                          <p:stCondLst>
                                            <p:cond delay="0"/>
                                          </p:stCondLst>
                                        </p:cTn>
                                        <p:tgtEl>
                                          <p:spTgt spid="7"/>
                                        </p:tgtEl>
                                        <p:attrNameLst>
                                          <p:attrName>style.visibility</p:attrName>
                                        </p:attrNameLst>
                                      </p:cBhvr>
                                      <p:to>
                                        <p:strVal val="hidden"/>
                                      </p:to>
                                    </p:set>
                                  </p:childTnLst>
                                </p:cTn>
                              </p:par>
                              <p:par>
                                <p:cTn id="153" presetID="1" presetClass="exit" presetSubtype="0" fill="hold" grpId="2" nodeType="withEffect">
                                  <p:stCondLst>
                                    <p:cond delay="0"/>
                                  </p:stCondLst>
                                  <p:childTnLst>
                                    <p:set>
                                      <p:cBhvr>
                                        <p:cTn id="154" dur="1" fill="hold">
                                          <p:stCondLst>
                                            <p:cond delay="0"/>
                                          </p:stCondLst>
                                        </p:cTn>
                                        <p:tgtEl>
                                          <p:spTgt spid="9"/>
                                        </p:tgtEl>
                                        <p:attrNameLst>
                                          <p:attrName>style.visibility</p:attrName>
                                        </p:attrNameLst>
                                      </p:cBhvr>
                                      <p:to>
                                        <p:strVal val="hidden"/>
                                      </p:to>
                                    </p:set>
                                  </p:childTnLst>
                                </p:cTn>
                              </p:par>
                              <p:par>
                                <p:cTn id="155" presetID="1" presetClass="exit" presetSubtype="0" fill="hold" grpId="2" nodeType="withEffect">
                                  <p:stCondLst>
                                    <p:cond delay="0"/>
                                  </p:stCondLst>
                                  <p:childTnLst>
                                    <p:set>
                                      <p:cBhvr>
                                        <p:cTn id="156" dur="1" fill="hold">
                                          <p:stCondLst>
                                            <p:cond delay="0"/>
                                          </p:stCondLst>
                                        </p:cTn>
                                        <p:tgtEl>
                                          <p:spTgt spid="14"/>
                                        </p:tgtEl>
                                        <p:attrNameLst>
                                          <p:attrName>style.visibility</p:attrName>
                                        </p:attrNameLst>
                                      </p:cBhvr>
                                      <p:to>
                                        <p:strVal val="hidden"/>
                                      </p:to>
                                    </p:set>
                                  </p:childTnLst>
                                </p:cTn>
                              </p:par>
                              <p:par>
                                <p:cTn id="157" presetID="1" presetClass="exit" presetSubtype="0" fill="hold" grpId="2" nodeType="withEffect">
                                  <p:stCondLst>
                                    <p:cond delay="0"/>
                                  </p:stCondLst>
                                  <p:childTnLst>
                                    <p:set>
                                      <p:cBhvr>
                                        <p:cTn id="158" dur="1" fill="hold">
                                          <p:stCondLst>
                                            <p:cond delay="0"/>
                                          </p:stCondLst>
                                        </p:cTn>
                                        <p:tgtEl>
                                          <p:spTgt spid="13"/>
                                        </p:tgtEl>
                                        <p:attrNameLst>
                                          <p:attrName>style.visibility</p:attrName>
                                        </p:attrNameLst>
                                      </p:cBhvr>
                                      <p:to>
                                        <p:strVal val="hidden"/>
                                      </p:to>
                                    </p:set>
                                  </p:childTnLst>
                                </p:cTn>
                              </p:par>
                              <p:par>
                                <p:cTn id="159" presetID="1" presetClass="entr" presetSubtype="0" fill="hold" grpId="1" nodeType="withEffect">
                                  <p:stCondLst>
                                    <p:cond delay="0"/>
                                  </p:stCondLst>
                                  <p:childTnLst>
                                    <p:set>
                                      <p:cBhvr>
                                        <p:cTn id="160" dur="1" fill="hold">
                                          <p:stCondLst>
                                            <p:cond delay="0"/>
                                          </p:stCondLst>
                                        </p:cTn>
                                        <p:tgtEl>
                                          <p:spTgt spid="18"/>
                                        </p:tgtEl>
                                        <p:attrNameLst>
                                          <p:attrName>style.visibility</p:attrName>
                                        </p:attrNameLst>
                                      </p:cBhvr>
                                      <p:to>
                                        <p:strVal val="visible"/>
                                      </p:to>
                                    </p:set>
                                  </p:childTnLst>
                                </p:cTn>
                              </p:par>
                              <p:par>
                                <p:cTn id="161" presetID="1" presetClass="entr" presetSubtype="0" fill="hold" grpId="1" nodeType="withEffect">
                                  <p:stCondLst>
                                    <p:cond delay="0"/>
                                  </p:stCondLst>
                                  <p:childTnLst>
                                    <p:set>
                                      <p:cBhvr>
                                        <p:cTn id="162" dur="1" fill="hold">
                                          <p:stCondLst>
                                            <p:cond delay="0"/>
                                          </p:stCondLst>
                                        </p:cTn>
                                        <p:tgtEl>
                                          <p:spTgt spid="16"/>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1" nodeType="clickEffect">
                                  <p:stCondLst>
                                    <p:cond delay="0"/>
                                  </p:stCondLst>
                                  <p:childTnLst>
                                    <p:set>
                                      <p:cBhvr>
                                        <p:cTn id="166" dur="1" fill="hold">
                                          <p:stCondLst>
                                            <p:cond delay="0"/>
                                          </p:stCondLst>
                                        </p:cTn>
                                        <p:tgtEl>
                                          <p:spTgt spid="33"/>
                                        </p:tgtEl>
                                        <p:attrNameLst>
                                          <p:attrName>style.visibility</p:attrName>
                                        </p:attrNameLst>
                                      </p:cBhvr>
                                      <p:to>
                                        <p:strVal val="visible"/>
                                      </p:to>
                                    </p:set>
                                  </p:childTnLst>
                                </p:cTn>
                              </p:par>
                              <p:par>
                                <p:cTn id="167" presetID="1" presetClass="entr" presetSubtype="0" fill="hold" grpId="1" nodeType="withEffect">
                                  <p:stCondLst>
                                    <p:cond delay="0"/>
                                  </p:stCondLst>
                                  <p:childTnLst>
                                    <p:set>
                                      <p:cBhvr>
                                        <p:cTn id="168" dur="1" fill="hold">
                                          <p:stCondLst>
                                            <p:cond delay="0"/>
                                          </p:stCondLst>
                                        </p:cTn>
                                        <p:tgtEl>
                                          <p:spTgt spid="32"/>
                                        </p:tgtEl>
                                        <p:attrNameLst>
                                          <p:attrName>style.visibility</p:attrName>
                                        </p:attrNameLst>
                                      </p:cBhvr>
                                      <p:to>
                                        <p:strVal val="visible"/>
                                      </p:to>
                                    </p:set>
                                  </p:childTnLst>
                                </p:cTn>
                              </p:par>
                              <p:par>
                                <p:cTn id="169" presetID="1" presetClass="exit" presetSubtype="0" fill="hold" grpId="2" nodeType="withEffect">
                                  <p:stCondLst>
                                    <p:cond delay="0"/>
                                  </p:stCondLst>
                                  <p:childTnLst>
                                    <p:set>
                                      <p:cBhvr>
                                        <p:cTn id="170" dur="1" fill="hold">
                                          <p:stCondLst>
                                            <p:cond delay="0"/>
                                          </p:stCondLst>
                                        </p:cTn>
                                        <p:tgtEl>
                                          <p:spTgt spid="16"/>
                                        </p:tgtEl>
                                        <p:attrNameLst>
                                          <p:attrName>style.visibility</p:attrName>
                                        </p:attrNameLst>
                                      </p:cBhvr>
                                      <p:to>
                                        <p:strVal val="hidden"/>
                                      </p:to>
                                    </p:set>
                                  </p:childTnLst>
                                </p:cTn>
                              </p:par>
                              <p:par>
                                <p:cTn id="171" presetID="1" presetClass="exit" presetSubtype="0" fill="hold" grpId="2" nodeType="withEffect">
                                  <p:stCondLst>
                                    <p:cond delay="0"/>
                                  </p:stCondLst>
                                  <p:childTnLst>
                                    <p:set>
                                      <p:cBhvr>
                                        <p:cTn id="17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4" grpId="0" animBg="1"/>
      <p:bldP spid="14" grpId="1" animBg="1"/>
      <p:bldP spid="14" grpId="2" animBg="1"/>
      <p:bldP spid="15" grpId="0" animBg="1"/>
      <p:bldP spid="15" grpId="1" animBg="1"/>
      <p:bldP spid="15" grpId="2" animBg="1"/>
      <p:bldP spid="16" grpId="0" animBg="1"/>
      <p:bldP spid="16" grpId="1" animBg="1"/>
      <p:bldP spid="16" grpId="2" animBg="1"/>
      <p:bldP spid="13" grpId="0"/>
      <p:bldP spid="13" grpId="1"/>
      <p:bldP spid="13" grpId="2"/>
      <p:bldP spid="17" grpId="0"/>
      <p:bldP spid="17" grpId="1"/>
      <p:bldP spid="17" grpId="2"/>
      <p:bldP spid="18" grpId="0"/>
      <p:bldP spid="18" grpId="1"/>
      <p:bldP spid="18" grpId="2"/>
      <p:bldP spid="19" grpId="0"/>
      <p:bldP spid="19" grpId="1"/>
      <p:bldP spid="19" grpId="2"/>
      <p:bldP spid="20" grpId="0"/>
      <p:bldP spid="21" grpId="0" animBg="1"/>
      <p:bldP spid="21" grpId="1" animBg="1"/>
      <p:bldP spid="21" grpId="2" animBg="1"/>
      <p:bldP spid="22" grpId="0" animBg="1"/>
      <p:bldP spid="22" grpId="1" animBg="1"/>
      <p:bldP spid="22" grpId="2" animBg="1"/>
      <p:bldP spid="23" grpId="0"/>
      <p:bldP spid="23" grpId="1"/>
      <p:bldP spid="23" grpId="2"/>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p:bldP spid="29" grpId="1"/>
      <p:bldP spid="29" grpId="2"/>
      <p:bldP spid="30" grpId="0" animBg="1"/>
      <p:bldP spid="30" grpId="1" animBg="1"/>
      <p:bldP spid="30" grpId="2" animBg="1"/>
      <p:bldP spid="31" grpId="0" animBg="1"/>
      <p:bldP spid="31" grpId="1" animBg="1"/>
      <p:bldP spid="31" grpId="2" animBg="1"/>
      <p:bldP spid="32" grpId="0"/>
      <p:bldP spid="32" grpId="1"/>
      <p:bldP spid="33" grpId="0" animBg="1"/>
      <p:bldP spid="3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9436" y="588831"/>
            <a:ext cx="8363938" cy="1107996"/>
          </a:xfrm>
        </p:spPr>
        <p:txBody>
          <a:bodyPr/>
          <a:lstStyle/>
          <a:p>
            <a:r>
              <a:rPr lang="zh-TW" altLang="en-US" sz="4000" b="1" dirty="0">
                <a:latin typeface="微軟正黑體" pitchFamily="34" charset="-120"/>
                <a:ea typeface="微軟正黑體" pitchFamily="34" charset="-120"/>
              </a:rPr>
              <a:t>電子郵件如何兼俱安全</a:t>
            </a:r>
            <a:r>
              <a:rPr lang="en-US" altLang="zh-TW" sz="4000" b="1" dirty="0">
                <a:latin typeface="微軟正黑體" pitchFamily="34" charset="-120"/>
                <a:ea typeface="微軟正黑體" pitchFamily="34" charset="-120"/>
              </a:rPr>
              <a:t>, </a:t>
            </a:r>
            <a:r>
              <a:rPr lang="en-US" altLang="zh-TW" sz="4000" b="1" dirty="0" smtClean="0">
                <a:latin typeface="微軟正黑體" pitchFamily="34" charset="-120"/>
                <a:ea typeface="微軟正黑體" pitchFamily="34" charset="-120"/>
              </a:rPr>
              <a:t/>
            </a:r>
            <a:br>
              <a:rPr lang="en-US" altLang="zh-TW" sz="4000" b="1" dirty="0" smtClean="0">
                <a:latin typeface="微軟正黑體" pitchFamily="34" charset="-120"/>
                <a:ea typeface="微軟正黑體" pitchFamily="34" charset="-120"/>
              </a:rPr>
            </a:br>
            <a:r>
              <a:rPr lang="en-US" altLang="zh-TW" sz="4000" b="1" dirty="0">
                <a:latin typeface="微軟正黑體" pitchFamily="34" charset="-120"/>
                <a:ea typeface="微軟正黑體" pitchFamily="34" charset="-120"/>
              </a:rPr>
              <a:t> </a:t>
            </a:r>
            <a:r>
              <a:rPr lang="en-US" altLang="zh-TW" sz="4000" b="1" dirty="0" smtClean="0">
                <a:latin typeface="微軟正黑體" pitchFamily="34" charset="-120"/>
                <a:ea typeface="微軟正黑體" pitchFamily="34" charset="-120"/>
              </a:rPr>
              <a:t>                        </a:t>
            </a:r>
            <a:r>
              <a:rPr lang="zh-TW" altLang="en-US" sz="4000" b="1" dirty="0" smtClean="0">
                <a:latin typeface="微軟正黑體" pitchFamily="34" charset="-120"/>
                <a:ea typeface="微軟正黑體" pitchFamily="34" charset="-120"/>
              </a:rPr>
              <a:t>行動</a:t>
            </a:r>
            <a:r>
              <a:rPr lang="zh-TW" altLang="en-US" sz="4000" b="1" dirty="0">
                <a:latin typeface="微軟正黑體" pitchFamily="34" charset="-120"/>
                <a:ea typeface="微軟正黑體" pitchFamily="34" charset="-120"/>
              </a:rPr>
              <a:t>與科技的功能</a:t>
            </a:r>
          </a:p>
        </p:txBody>
      </p:sp>
      <p:sp>
        <p:nvSpPr>
          <p:cNvPr id="3" name="文字版面配置區 2"/>
          <p:cNvSpPr>
            <a:spLocks noGrp="1"/>
          </p:cNvSpPr>
          <p:nvPr>
            <p:ph type="body" sz="quarter" idx="10"/>
          </p:nvPr>
        </p:nvSpPr>
        <p:spPr>
          <a:xfrm>
            <a:off x="389436" y="2237535"/>
            <a:ext cx="8363938" cy="2068259"/>
          </a:xfrm>
        </p:spPr>
        <p:txBody>
          <a:bodyPr/>
          <a:lstStyle/>
          <a:p>
            <a:pPr>
              <a:buFont typeface="Wingdings" pitchFamily="2" charset="2"/>
              <a:buChar char="Ø"/>
            </a:pPr>
            <a:r>
              <a:rPr lang="en-US" altLang="zh-TW" dirty="0" smtClean="0">
                <a:latin typeface="微軟正黑體" pitchFamily="34" charset="-120"/>
                <a:ea typeface="微軟正黑體" pitchFamily="34" charset="-120"/>
              </a:rPr>
              <a:t>Outlook </a:t>
            </a:r>
            <a:r>
              <a:rPr lang="zh-TW" altLang="zh-TW" dirty="0">
                <a:latin typeface="微軟正黑體" pitchFamily="34" charset="-120"/>
                <a:ea typeface="微軟正黑體" pitchFamily="34" charset="-120"/>
              </a:rPr>
              <a:t>與</a:t>
            </a:r>
            <a:r>
              <a:rPr lang="en-US" altLang="zh-TW" dirty="0">
                <a:latin typeface="微軟正黑體" pitchFamily="34" charset="-120"/>
                <a:ea typeface="微軟正黑體" pitchFamily="34" charset="-120"/>
              </a:rPr>
              <a:t>Outlook Express</a:t>
            </a:r>
            <a:r>
              <a:rPr lang="zh-TW" altLang="zh-TW" dirty="0">
                <a:latin typeface="微軟正黑體" pitchFamily="34" charset="-120"/>
                <a:ea typeface="微軟正黑體" pitchFamily="34" charset="-120"/>
              </a:rPr>
              <a:t>之</a:t>
            </a:r>
            <a:r>
              <a:rPr lang="zh-TW" altLang="zh-TW" dirty="0" smtClean="0">
                <a:latin typeface="微軟正黑體" pitchFamily="34" charset="-120"/>
                <a:ea typeface="微軟正黑體" pitchFamily="34" charset="-120"/>
              </a:rPr>
              <a:t>比較</a:t>
            </a:r>
            <a:r>
              <a:rPr lang="en-US" altLang="zh-TW" dirty="0" smtClean="0">
                <a:latin typeface="微軟正黑體" pitchFamily="34" charset="-120"/>
                <a:ea typeface="微軟正黑體" pitchFamily="34" charset="-120"/>
              </a:rPr>
              <a:t>    </a:t>
            </a:r>
          </a:p>
          <a:p>
            <a:pPr>
              <a:buFont typeface="Wingdings" pitchFamily="2" charset="2"/>
              <a:buChar char="Ø"/>
            </a:pPr>
            <a:r>
              <a:rPr lang="zh-TW" altLang="zh-TW" dirty="0" smtClean="0">
                <a:solidFill>
                  <a:schemeClr val="bg2"/>
                </a:solidFill>
                <a:latin typeface="微軟正黑體" pitchFamily="34" charset="-120"/>
                <a:ea typeface="微軟正黑體" pitchFamily="34" charset="-120"/>
              </a:rPr>
              <a:t>手機與郵件系統完美結合</a:t>
            </a:r>
            <a:endParaRPr lang="en-US" altLang="zh-TW" dirty="0" smtClean="0">
              <a:solidFill>
                <a:schemeClr val="bg2"/>
              </a:solidFill>
              <a:latin typeface="微軟正黑體" pitchFamily="34" charset="-120"/>
              <a:ea typeface="微軟正黑體" pitchFamily="34" charset="-120"/>
            </a:endParaRPr>
          </a:p>
          <a:p>
            <a:pPr marL="0" indent="0">
              <a:buNone/>
            </a:pPr>
            <a:r>
              <a:rPr lang="en-US" altLang="zh-TW" dirty="0">
                <a:solidFill>
                  <a:schemeClr val="bg2"/>
                </a:solidFill>
                <a:latin typeface="微軟正黑體" pitchFamily="34" charset="-120"/>
                <a:ea typeface="微軟正黑體" pitchFamily="34" charset="-120"/>
              </a:rPr>
              <a:t> </a:t>
            </a:r>
            <a:r>
              <a:rPr lang="en-US" altLang="zh-TW" dirty="0" smtClean="0">
                <a:solidFill>
                  <a:schemeClr val="bg2"/>
                </a:solidFill>
                <a:latin typeface="微軟正黑體" pitchFamily="34" charset="-120"/>
                <a:ea typeface="微軟正黑體" pitchFamily="34" charset="-120"/>
              </a:rPr>
              <a:t>                   -- </a:t>
            </a:r>
            <a:r>
              <a:rPr lang="zh-TW" altLang="zh-TW" dirty="0" smtClean="0">
                <a:solidFill>
                  <a:schemeClr val="bg2"/>
                </a:solidFill>
                <a:latin typeface="微軟正黑體" pitchFamily="34" charset="-120"/>
                <a:ea typeface="微軟正黑體" pitchFamily="34" charset="-120"/>
              </a:rPr>
              <a:t>快速設定與聰明使用</a:t>
            </a:r>
            <a:endParaRPr lang="en-US" altLang="zh-TW" dirty="0" smtClean="0">
              <a:solidFill>
                <a:schemeClr val="bg2"/>
              </a:solidFill>
              <a:latin typeface="微軟正黑體" pitchFamily="34" charset="-120"/>
              <a:ea typeface="微軟正黑體" pitchFamily="34" charset="-120"/>
            </a:endParaRPr>
          </a:p>
          <a:p>
            <a:pPr>
              <a:buFont typeface="Wingdings" pitchFamily="2" charset="2"/>
              <a:buChar char="Ø"/>
            </a:pPr>
            <a:r>
              <a:rPr lang="en-US" altLang="zh-TW" dirty="0" smtClean="0">
                <a:solidFill>
                  <a:schemeClr val="bg2"/>
                </a:solidFill>
                <a:latin typeface="微軟正黑體" pitchFamily="34" charset="-120"/>
                <a:ea typeface="微軟正黑體" pitchFamily="34" charset="-120"/>
              </a:rPr>
              <a:t>Smart </a:t>
            </a:r>
            <a:r>
              <a:rPr lang="en-US" altLang="zh-TW" dirty="0">
                <a:solidFill>
                  <a:schemeClr val="bg2"/>
                </a:solidFill>
                <a:latin typeface="微軟正黑體" pitchFamily="34" charset="-120"/>
                <a:ea typeface="微軟正黑體" pitchFamily="34" charset="-120"/>
              </a:rPr>
              <a:t>Phone</a:t>
            </a:r>
            <a:r>
              <a:rPr lang="zh-TW" altLang="zh-TW" dirty="0">
                <a:solidFill>
                  <a:schemeClr val="bg2"/>
                </a:solidFill>
                <a:latin typeface="微軟正黑體" pitchFamily="34" charset="-120"/>
                <a:ea typeface="微軟正黑體" pitchFamily="34" charset="-120"/>
              </a:rPr>
              <a:t>的應用介紹</a:t>
            </a:r>
            <a:endParaRPr lang="zh-TW" altLang="en-US" dirty="0">
              <a:solidFill>
                <a:schemeClr val="bg2"/>
              </a:solidFill>
              <a:latin typeface="微軟正黑體" pitchFamily="34" charset="-120"/>
              <a:ea typeface="微軟正黑體" pitchFamily="34" charset="-120"/>
            </a:endParaRPr>
          </a:p>
        </p:txBody>
      </p:sp>
    </p:spTree>
    <p:extLst>
      <p:ext uri="{BB962C8B-B14F-4D97-AF65-F5344CB8AC3E}">
        <p14:creationId xmlns:p14="http://schemas.microsoft.com/office/powerpoint/2010/main" val="166361939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0677" cy="747897"/>
          </a:xfrm>
        </p:spPr>
        <p:txBody>
          <a:bodyPr/>
          <a:lstStyle/>
          <a:p>
            <a:r>
              <a:rPr smtClean="0"/>
              <a:t>Attachment Preview</a:t>
            </a:r>
            <a:endParaRPr lang="en-US" dirty="0"/>
          </a:p>
        </p:txBody>
      </p:sp>
      <p:pic>
        <p:nvPicPr>
          <p:cNvPr id="3074" name="Picture 2" descr="Inbox-attachment preview"/>
          <p:cNvPicPr>
            <a:picLocks noChangeAspect="1" noChangeArrowheads="1"/>
          </p:cNvPicPr>
          <p:nvPr/>
        </p:nvPicPr>
        <p:blipFill>
          <a:blip r:embed="rId3"/>
          <a:srcRect/>
          <a:stretch>
            <a:fillRect/>
          </a:stretch>
        </p:blipFill>
        <p:spPr bwMode="auto">
          <a:xfrm>
            <a:off x="990600" y="838200"/>
            <a:ext cx="7239000" cy="5777669"/>
          </a:xfrm>
          <a:prstGeom prst="rect">
            <a:avLst/>
          </a:prstGeom>
          <a:noFill/>
          <a:ln w="9525">
            <a:noFill/>
            <a:miter lim="800000"/>
            <a:headEnd/>
            <a:tailEnd/>
          </a:ln>
        </p:spPr>
      </p:pic>
    </p:spTree>
    <p:extLst>
      <p:ext uri="{BB962C8B-B14F-4D97-AF65-F5344CB8AC3E}">
        <p14:creationId xmlns:p14="http://schemas.microsoft.com/office/powerpoint/2010/main" val="246802138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323" y="228865"/>
            <a:ext cx="8380677" cy="747897"/>
          </a:xfrm>
        </p:spPr>
        <p:txBody>
          <a:bodyPr/>
          <a:lstStyle/>
          <a:p>
            <a:r>
              <a:rPr smtClean="0"/>
              <a:t>Flagging Mail as Tasks</a:t>
            </a:r>
            <a:endParaRPr lang="en-US" dirty="0"/>
          </a:p>
        </p:txBody>
      </p:sp>
      <p:pic>
        <p:nvPicPr>
          <p:cNvPr id="5122" name="Picture 2" descr="inbox while Flagging"/>
          <p:cNvPicPr>
            <a:picLocks noChangeAspect="1" noChangeArrowheads="1"/>
          </p:cNvPicPr>
          <p:nvPr/>
        </p:nvPicPr>
        <p:blipFill>
          <a:blip r:embed="rId3"/>
          <a:srcRect/>
          <a:stretch>
            <a:fillRect/>
          </a:stretch>
        </p:blipFill>
        <p:spPr bwMode="auto">
          <a:xfrm>
            <a:off x="457200" y="1011131"/>
            <a:ext cx="7315200" cy="5846869"/>
          </a:xfrm>
          <a:prstGeom prst="rect">
            <a:avLst/>
          </a:prstGeom>
          <a:noFill/>
          <a:ln w="9525">
            <a:noFill/>
            <a:miter lim="800000"/>
            <a:headEnd/>
            <a:tailEnd/>
          </a:ln>
        </p:spPr>
      </p:pic>
    </p:spTree>
    <p:extLst>
      <p:ext uri="{BB962C8B-B14F-4D97-AF65-F5344CB8AC3E}">
        <p14:creationId xmlns:p14="http://schemas.microsoft.com/office/powerpoint/2010/main" val="366956017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323" y="228865"/>
            <a:ext cx="8380677" cy="1447535"/>
          </a:xfrm>
        </p:spPr>
        <p:txBody>
          <a:bodyPr/>
          <a:lstStyle/>
          <a:p>
            <a:r>
              <a:rPr b="1" smtClean="0"/>
              <a:t>Task Integration on the Calendar</a:t>
            </a:r>
            <a:br>
              <a:rPr b="1" smtClean="0"/>
            </a:br>
            <a:endParaRPr lang="en-US" dirty="0"/>
          </a:p>
        </p:txBody>
      </p:sp>
      <p:pic>
        <p:nvPicPr>
          <p:cNvPr id="6146" name="Picture 2"/>
          <p:cNvPicPr>
            <a:picLocks noChangeAspect="1" noChangeArrowheads="1"/>
          </p:cNvPicPr>
          <p:nvPr/>
        </p:nvPicPr>
        <p:blipFill>
          <a:blip r:embed="rId3"/>
          <a:srcRect/>
          <a:stretch>
            <a:fillRect/>
          </a:stretch>
        </p:blipFill>
        <p:spPr bwMode="auto">
          <a:xfrm>
            <a:off x="609600" y="1676399"/>
            <a:ext cx="7543800" cy="4971723"/>
          </a:xfrm>
          <a:prstGeom prst="rect">
            <a:avLst/>
          </a:prstGeom>
          <a:noFill/>
          <a:ln w="9525">
            <a:noFill/>
            <a:miter lim="800000"/>
            <a:headEnd/>
            <a:tailEnd/>
          </a:ln>
          <a:effectLst/>
        </p:spPr>
      </p:pic>
    </p:spTree>
    <p:extLst>
      <p:ext uri="{BB962C8B-B14F-4D97-AF65-F5344CB8AC3E}">
        <p14:creationId xmlns:p14="http://schemas.microsoft.com/office/powerpoint/2010/main" val="333088192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9436" y="602686"/>
            <a:ext cx="8363938" cy="498598"/>
          </a:xfrm>
        </p:spPr>
        <p:txBody>
          <a:bodyPr/>
          <a:lstStyle/>
          <a:p>
            <a:pPr algn="ctr"/>
            <a:r>
              <a:rPr lang="en-US" altLang="zh-TW" sz="3600" b="1" dirty="0">
                <a:latin typeface="微軟正黑體" pitchFamily="34" charset="-120"/>
                <a:ea typeface="微軟正黑體" pitchFamily="34" charset="-120"/>
              </a:rPr>
              <a:t>Outlook </a:t>
            </a:r>
            <a:r>
              <a:rPr lang="en-US" altLang="zh-TW" sz="3600" b="1" dirty="0" smtClean="0">
                <a:latin typeface="微軟正黑體" pitchFamily="34" charset="-120"/>
                <a:ea typeface="微軟正黑體" pitchFamily="34" charset="-120"/>
              </a:rPr>
              <a:t>Express </a:t>
            </a:r>
            <a:r>
              <a:rPr lang="zh-TW" altLang="zh-TW" sz="3600" b="1" dirty="0" smtClean="0">
                <a:latin typeface="微軟正黑體" pitchFamily="34" charset="-120"/>
                <a:ea typeface="微軟正黑體" pitchFamily="34" charset="-120"/>
              </a:rPr>
              <a:t>與</a:t>
            </a:r>
            <a:r>
              <a:rPr lang="en-US" altLang="zh-TW" sz="3600" b="1" dirty="0" smtClean="0">
                <a:latin typeface="微軟正黑體" pitchFamily="34" charset="-120"/>
                <a:ea typeface="微軟正黑體" pitchFamily="34" charset="-120"/>
              </a:rPr>
              <a:t> </a:t>
            </a:r>
            <a:r>
              <a:rPr lang="en-US" altLang="zh-TW" sz="3600" b="1" dirty="0" err="1" smtClean="0">
                <a:latin typeface="微軟正黑體" pitchFamily="34" charset="-120"/>
                <a:ea typeface="微軟正黑體" pitchFamily="34" charset="-120"/>
              </a:rPr>
              <a:t>MicroSoft</a:t>
            </a:r>
            <a:r>
              <a:rPr lang="en-US" altLang="zh-TW" sz="3600" b="1" dirty="0" smtClean="0">
                <a:latin typeface="微軟正黑體" pitchFamily="34" charset="-120"/>
                <a:ea typeface="微軟正黑體" pitchFamily="34" charset="-120"/>
              </a:rPr>
              <a:t>  Outlook</a:t>
            </a:r>
            <a:endParaRPr lang="zh-TW" altLang="en-US" sz="3600" dirty="0">
              <a:latin typeface="微軟正黑體" pitchFamily="34" charset="-120"/>
              <a:ea typeface="微軟正黑體" pitchFamily="34" charset="-120"/>
            </a:endParaRPr>
          </a:p>
        </p:txBody>
      </p:sp>
      <p:sp>
        <p:nvSpPr>
          <p:cNvPr id="5" name="內容版面配置區 4"/>
          <p:cNvSpPr>
            <a:spLocks noGrp="1"/>
          </p:cNvSpPr>
          <p:nvPr>
            <p:ph idx="1"/>
          </p:nvPr>
        </p:nvSpPr>
        <p:spPr>
          <a:xfrm>
            <a:off x="385763" y="1831700"/>
            <a:ext cx="8363938" cy="2757678"/>
          </a:xfrm>
        </p:spPr>
        <p:txBody>
          <a:bodyPr/>
          <a:lstStyle/>
          <a:p>
            <a:pPr>
              <a:buFont typeface="Wingdings" pitchFamily="2" charset="2"/>
              <a:buChar char="Ø"/>
            </a:pPr>
            <a:r>
              <a:rPr lang="en-US" altLang="zh-TW" dirty="0">
                <a:latin typeface="微軟正黑體" pitchFamily="34" charset="-120"/>
                <a:ea typeface="微軟正黑體" pitchFamily="34" charset="-120"/>
              </a:rPr>
              <a:t>Outlook Express</a:t>
            </a:r>
            <a:r>
              <a:rPr lang="zh-TW" altLang="zh-TW" dirty="0">
                <a:latin typeface="微軟正黑體" pitchFamily="34" charset="-120"/>
                <a:ea typeface="微軟正黑體" pitchFamily="34" charset="-120"/>
              </a:rPr>
              <a:t>是屬於</a:t>
            </a:r>
            <a:r>
              <a:rPr lang="en-US" altLang="zh-TW" dirty="0">
                <a:latin typeface="微軟正黑體" pitchFamily="34" charset="-120"/>
                <a:ea typeface="微軟正黑體" pitchFamily="34" charset="-120"/>
              </a:rPr>
              <a:t>Windows XP</a:t>
            </a:r>
            <a:r>
              <a:rPr lang="zh-TW" altLang="zh-TW" dirty="0">
                <a:latin typeface="微軟正黑體" pitchFamily="34" charset="-120"/>
                <a:ea typeface="微軟正黑體" pitchFamily="34" charset="-120"/>
              </a:rPr>
              <a:t>作業系統所附贈的軟體，功能比較簡單</a:t>
            </a:r>
            <a:r>
              <a:rPr lang="zh-TW" altLang="zh-TW"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a:buFont typeface="Wingdings" pitchFamily="2" charset="2"/>
              <a:buChar char="Ø"/>
            </a:pPr>
            <a:r>
              <a:rPr lang="en-US" altLang="zh-TW" dirty="0" err="1">
                <a:latin typeface="微軟正黑體" pitchFamily="34" charset="-120"/>
                <a:ea typeface="微軟正黑體" pitchFamily="34" charset="-120"/>
              </a:rPr>
              <a:t>MicroSoft</a:t>
            </a:r>
            <a:r>
              <a:rPr lang="en-US" altLang="zh-TW" dirty="0">
                <a:latin typeface="微軟正黑體" pitchFamily="34" charset="-120"/>
                <a:ea typeface="微軟正黑體" pitchFamily="34" charset="-120"/>
              </a:rPr>
              <a:t> Outlook</a:t>
            </a:r>
            <a:r>
              <a:rPr lang="zh-TW" altLang="zh-TW" dirty="0">
                <a:latin typeface="微軟正黑體" pitchFamily="34" charset="-120"/>
                <a:ea typeface="微軟正黑體" pitchFamily="34" charset="-120"/>
              </a:rPr>
              <a:t>是屬於</a:t>
            </a:r>
            <a:r>
              <a:rPr lang="en-US" altLang="zh-TW" dirty="0">
                <a:latin typeface="微軟正黑體" pitchFamily="34" charset="-120"/>
                <a:ea typeface="微軟正黑體" pitchFamily="34" charset="-120"/>
              </a:rPr>
              <a:t>Office</a:t>
            </a:r>
            <a:r>
              <a:rPr lang="zh-TW" altLang="zh-TW" dirty="0">
                <a:latin typeface="微軟正黑體" pitchFamily="34" charset="-120"/>
                <a:ea typeface="微軟正黑體" pitchFamily="34" charset="-120"/>
              </a:rPr>
              <a:t>軟體內建軟體的版本，它的功能比</a:t>
            </a:r>
            <a:r>
              <a:rPr lang="en-US" altLang="zh-TW" dirty="0">
                <a:latin typeface="微軟正黑體" pitchFamily="34" charset="-120"/>
                <a:ea typeface="微軟正黑體" pitchFamily="34" charset="-120"/>
              </a:rPr>
              <a:t>Outlook Express</a:t>
            </a:r>
            <a:r>
              <a:rPr lang="zh-TW" altLang="zh-TW" dirty="0">
                <a:latin typeface="微軟正黑體" pitchFamily="34" charset="-120"/>
                <a:ea typeface="微軟正黑體" pitchFamily="34" charset="-120"/>
              </a:rPr>
              <a:t>多，而且也比較強，比較適合辦公室的人使用這套</a:t>
            </a:r>
            <a:r>
              <a:rPr lang="zh-TW" altLang="zh-TW" dirty="0" smtClean="0">
                <a:latin typeface="微軟正黑體" pitchFamily="34" charset="-120"/>
                <a:ea typeface="微軟正黑體" pitchFamily="34" charset="-120"/>
              </a:rPr>
              <a:t>軟體</a:t>
            </a:r>
            <a:r>
              <a:rPr lang="zh-TW" altLang="zh-TW" dirty="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248219265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9436" y="436426"/>
            <a:ext cx="8363938" cy="498598"/>
          </a:xfrm>
        </p:spPr>
        <p:txBody>
          <a:bodyPr/>
          <a:lstStyle/>
          <a:p>
            <a:pPr algn="ctr"/>
            <a:r>
              <a:rPr lang="en-US" altLang="zh-TW" sz="3600" b="1" dirty="0">
                <a:latin typeface="微軟正黑體" pitchFamily="34" charset="-120"/>
                <a:ea typeface="微軟正黑體" pitchFamily="34" charset="-120"/>
              </a:rPr>
              <a:t>Outlook Express </a:t>
            </a:r>
            <a:r>
              <a:rPr lang="zh-TW" altLang="zh-TW" sz="3600" b="1" dirty="0">
                <a:latin typeface="微軟正黑體" pitchFamily="34" charset="-120"/>
                <a:ea typeface="微軟正黑體" pitchFamily="34" charset="-120"/>
              </a:rPr>
              <a:t>與</a:t>
            </a:r>
            <a:r>
              <a:rPr lang="en-US" altLang="zh-TW" sz="3600" b="1" dirty="0">
                <a:latin typeface="微軟正黑體" pitchFamily="34" charset="-120"/>
                <a:ea typeface="微軟正黑體" pitchFamily="34" charset="-120"/>
              </a:rPr>
              <a:t> </a:t>
            </a:r>
            <a:r>
              <a:rPr lang="en-US" altLang="zh-TW" sz="3600" b="1" dirty="0" smtClean="0">
                <a:latin typeface="微軟正黑體" pitchFamily="34" charset="-120"/>
                <a:ea typeface="微軟正黑體" pitchFamily="34" charset="-120"/>
              </a:rPr>
              <a:t>Microsoft  </a:t>
            </a:r>
            <a:r>
              <a:rPr lang="en-US" altLang="zh-TW" sz="3600" b="1" dirty="0">
                <a:latin typeface="微軟正黑體" pitchFamily="34" charset="-120"/>
                <a:ea typeface="微軟正黑體" pitchFamily="34" charset="-120"/>
              </a:rPr>
              <a:t>Outlook</a:t>
            </a:r>
            <a:endParaRPr lang="zh-TW"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val="384143774"/>
              </p:ext>
            </p:extLst>
          </p:nvPr>
        </p:nvGraphicFramePr>
        <p:xfrm>
          <a:off x="609600" y="1233054"/>
          <a:ext cx="8091055" cy="4073237"/>
        </p:xfrm>
        <a:graphic>
          <a:graphicData uri="http://schemas.openxmlformats.org/drawingml/2006/table">
            <a:tbl>
              <a:tblPr firstRow="1" firstCol="1" bandRow="1">
                <a:tableStyleId>{5C22544A-7EE6-4342-B048-85BDC9FD1C3A}</a:tableStyleId>
              </a:tblPr>
              <a:tblGrid>
                <a:gridCol w="2483111"/>
                <a:gridCol w="2974760"/>
                <a:gridCol w="2633184"/>
              </a:tblGrid>
              <a:tr h="581891">
                <a:tc>
                  <a:txBody>
                    <a:bodyPr/>
                    <a:lstStyle/>
                    <a:p>
                      <a:pPr marL="306070" indent="-306070" algn="ctr">
                        <a:spcAft>
                          <a:spcPts val="0"/>
                        </a:spcAft>
                      </a:pPr>
                      <a:r>
                        <a:rPr lang="zh-TW" sz="2000" kern="100" dirty="0">
                          <a:effectLst/>
                          <a:latin typeface="微軟正黑體" pitchFamily="34" charset="-120"/>
                          <a:ea typeface="微軟正黑體" pitchFamily="34" charset="-120"/>
                        </a:rPr>
                        <a:t>功能</a:t>
                      </a:r>
                      <a:endParaRPr lang="zh-TW" sz="2000" kern="100" dirty="0">
                        <a:effectLst/>
                        <a:latin typeface="微軟正黑體" pitchFamily="34" charset="-120"/>
                        <a:ea typeface="微軟正黑體" pitchFamily="34" charset="-120"/>
                        <a:cs typeface="Times New Roman"/>
                      </a:endParaRPr>
                    </a:p>
                  </a:txBody>
                  <a:tcPr marL="68580" marR="68580" marT="0" marB="0" anchor="ctr">
                    <a:solidFill>
                      <a:schemeClr val="accent4"/>
                    </a:solidFill>
                  </a:tcPr>
                </a:tc>
                <a:tc>
                  <a:txBody>
                    <a:bodyPr/>
                    <a:lstStyle/>
                    <a:p>
                      <a:pPr marL="306070" indent="-306070" algn="ctr">
                        <a:spcAft>
                          <a:spcPts val="0"/>
                        </a:spcAft>
                      </a:pPr>
                      <a:r>
                        <a:rPr lang="en-US" sz="2000" kern="100" dirty="0">
                          <a:effectLst/>
                          <a:latin typeface="微軟正黑體" pitchFamily="34" charset="-120"/>
                          <a:ea typeface="微軟正黑體" pitchFamily="34" charset="-120"/>
                        </a:rPr>
                        <a:t>Outlook Express</a:t>
                      </a:r>
                      <a:endParaRPr lang="zh-TW" sz="2000" kern="100" dirty="0">
                        <a:effectLst/>
                        <a:latin typeface="微軟正黑體" pitchFamily="34" charset="-120"/>
                        <a:ea typeface="微軟正黑體" pitchFamily="34" charset="-120"/>
                        <a:cs typeface="Times New Roman"/>
                      </a:endParaRPr>
                    </a:p>
                  </a:txBody>
                  <a:tcPr marL="68580" marR="68580" marT="0" marB="0" anchor="ctr">
                    <a:solidFill>
                      <a:schemeClr val="accent4"/>
                    </a:solidFill>
                  </a:tcPr>
                </a:tc>
                <a:tc>
                  <a:txBody>
                    <a:bodyPr/>
                    <a:lstStyle/>
                    <a:p>
                      <a:pPr marL="306070" indent="-306070" algn="ctr">
                        <a:spcAft>
                          <a:spcPts val="0"/>
                        </a:spcAft>
                      </a:pPr>
                      <a:r>
                        <a:rPr lang="en-US" sz="2000" kern="100" dirty="0" smtClean="0">
                          <a:effectLst/>
                          <a:latin typeface="微軟正黑體" pitchFamily="34" charset="-120"/>
                          <a:ea typeface="微軟正黑體" pitchFamily="34" charset="-120"/>
                        </a:rPr>
                        <a:t>Microsoft </a:t>
                      </a:r>
                      <a:r>
                        <a:rPr lang="en-US" sz="2000" kern="100" dirty="0">
                          <a:effectLst/>
                          <a:latin typeface="微軟正黑體" pitchFamily="34" charset="-120"/>
                          <a:ea typeface="微軟正黑體" pitchFamily="34" charset="-120"/>
                        </a:rPr>
                        <a:t>Outlook</a:t>
                      </a:r>
                      <a:endParaRPr lang="zh-TW" sz="2000" kern="100" dirty="0">
                        <a:effectLst/>
                        <a:latin typeface="微軟正黑體" pitchFamily="34" charset="-120"/>
                        <a:ea typeface="微軟正黑體" pitchFamily="34" charset="-120"/>
                        <a:cs typeface="Times New Roman"/>
                      </a:endParaRPr>
                    </a:p>
                  </a:txBody>
                  <a:tcPr marL="68580" marR="68580" marT="0" marB="0" anchor="ctr">
                    <a:solidFill>
                      <a:schemeClr val="accent4"/>
                    </a:solidFill>
                  </a:tcPr>
                </a:tc>
              </a:tr>
              <a:tr h="581891">
                <a:tc>
                  <a:txBody>
                    <a:bodyPr/>
                    <a:lstStyle/>
                    <a:p>
                      <a:pPr marL="306070" indent="-306070" algn="ctr">
                        <a:spcAft>
                          <a:spcPts val="0"/>
                        </a:spcAft>
                      </a:pPr>
                      <a:r>
                        <a:rPr lang="zh-TW" sz="2000" kern="100" dirty="0">
                          <a:effectLst/>
                          <a:latin typeface="微軟正黑體" pitchFamily="34" charset="-120"/>
                          <a:ea typeface="微軟正黑體" pitchFamily="34" charset="-120"/>
                        </a:rPr>
                        <a:t>收發電子郵件</a:t>
                      </a:r>
                      <a:endParaRPr lang="zh-TW" sz="2000" kern="100" dirty="0">
                        <a:effectLst/>
                        <a:latin typeface="微軟正黑體" pitchFamily="34" charset="-120"/>
                        <a:ea typeface="微軟正黑體" pitchFamily="34" charset="-120"/>
                        <a:cs typeface="Times New Roman"/>
                      </a:endParaRPr>
                    </a:p>
                  </a:txBody>
                  <a:tcPr marL="68580" marR="68580" marT="0" marB="0" anchor="ctr">
                    <a:solidFill>
                      <a:schemeClr val="accent4"/>
                    </a:solidFill>
                  </a:tcPr>
                </a:tc>
                <a:tc>
                  <a:txBody>
                    <a:bodyPr/>
                    <a:lstStyle/>
                    <a:p>
                      <a:pPr marL="306070" indent="-306070" algn="ctr">
                        <a:spcAft>
                          <a:spcPts val="0"/>
                        </a:spcAft>
                      </a:pPr>
                      <a:r>
                        <a:rPr lang="en-US" sz="2400" b="1" kern="100" dirty="0">
                          <a:solidFill>
                            <a:srgbClr val="FF0000"/>
                          </a:solidFill>
                          <a:effectLst/>
                          <a:latin typeface="微軟正黑體" pitchFamily="34" charset="-120"/>
                          <a:ea typeface="微軟正黑體" pitchFamily="34" charset="-120"/>
                          <a:sym typeface="Wingdings"/>
                        </a:rPr>
                        <a:t></a:t>
                      </a:r>
                      <a:endParaRPr lang="zh-TW" sz="2400" b="1" kern="100" dirty="0">
                        <a:solidFill>
                          <a:srgbClr val="FF0000"/>
                        </a:solidFill>
                        <a:effectLst/>
                        <a:latin typeface="微軟正黑體" pitchFamily="34" charset="-120"/>
                        <a:ea typeface="微軟正黑體" pitchFamily="34" charset="-120"/>
                        <a:cs typeface="Times New Roman"/>
                      </a:endParaRPr>
                    </a:p>
                  </a:txBody>
                  <a:tcPr marL="68580" marR="68580" marT="0" marB="0" anchor="ctr"/>
                </a:tc>
                <a:tc>
                  <a:txBody>
                    <a:bodyPr/>
                    <a:lstStyle/>
                    <a:p>
                      <a:pPr marL="306070" indent="-306070" algn="ctr">
                        <a:spcAft>
                          <a:spcPts val="0"/>
                        </a:spcAft>
                      </a:pPr>
                      <a:r>
                        <a:rPr lang="en-US" sz="2400" b="1" kern="100">
                          <a:solidFill>
                            <a:srgbClr val="FF0000"/>
                          </a:solidFill>
                          <a:effectLst/>
                          <a:latin typeface="微軟正黑體" pitchFamily="34" charset="-120"/>
                          <a:ea typeface="微軟正黑體" pitchFamily="34" charset="-120"/>
                          <a:sym typeface="Wingdings"/>
                        </a:rPr>
                        <a:t></a:t>
                      </a:r>
                      <a:endParaRPr lang="zh-TW" sz="2400" b="1" kern="100">
                        <a:solidFill>
                          <a:srgbClr val="FF0000"/>
                        </a:solidFill>
                        <a:effectLst/>
                        <a:latin typeface="微軟正黑體" pitchFamily="34" charset="-120"/>
                        <a:ea typeface="微軟正黑體" pitchFamily="34" charset="-120"/>
                        <a:cs typeface="Times New Roman"/>
                      </a:endParaRPr>
                    </a:p>
                  </a:txBody>
                  <a:tcPr marL="68580" marR="68580" marT="0" marB="0" anchor="ctr"/>
                </a:tc>
              </a:tr>
              <a:tr h="581891">
                <a:tc>
                  <a:txBody>
                    <a:bodyPr/>
                    <a:lstStyle/>
                    <a:p>
                      <a:pPr marL="306070" indent="-306070" algn="ctr">
                        <a:spcAft>
                          <a:spcPts val="0"/>
                        </a:spcAft>
                      </a:pPr>
                      <a:r>
                        <a:rPr lang="zh-TW" sz="2000" kern="100" dirty="0">
                          <a:effectLst/>
                          <a:latin typeface="微軟正黑體" pitchFamily="34" charset="-120"/>
                          <a:ea typeface="微軟正黑體" pitchFamily="34" charset="-120"/>
                        </a:rPr>
                        <a:t>個人通訊錄</a:t>
                      </a:r>
                      <a:endParaRPr lang="zh-TW" sz="2000" kern="100" dirty="0">
                        <a:effectLst/>
                        <a:latin typeface="微軟正黑體" pitchFamily="34" charset="-120"/>
                        <a:ea typeface="微軟正黑體" pitchFamily="34" charset="-120"/>
                        <a:cs typeface="Times New Roman"/>
                      </a:endParaRPr>
                    </a:p>
                  </a:txBody>
                  <a:tcPr marL="68580" marR="68580" marT="0" marB="0" anchor="ctr">
                    <a:solidFill>
                      <a:schemeClr val="accent4"/>
                    </a:solidFill>
                  </a:tcPr>
                </a:tc>
                <a:tc>
                  <a:txBody>
                    <a:bodyPr/>
                    <a:lstStyle/>
                    <a:p>
                      <a:pPr marL="306070" indent="-306070" algn="ctr">
                        <a:spcAft>
                          <a:spcPts val="0"/>
                        </a:spcAft>
                      </a:pPr>
                      <a:r>
                        <a:rPr lang="en-US" sz="2400" b="1" kern="100">
                          <a:solidFill>
                            <a:srgbClr val="FF0000"/>
                          </a:solidFill>
                          <a:effectLst/>
                          <a:latin typeface="微軟正黑體" pitchFamily="34" charset="-120"/>
                          <a:ea typeface="微軟正黑體" pitchFamily="34" charset="-120"/>
                          <a:sym typeface="Wingdings"/>
                        </a:rPr>
                        <a:t></a:t>
                      </a:r>
                      <a:endParaRPr lang="zh-TW" sz="2400" b="1" kern="100">
                        <a:solidFill>
                          <a:srgbClr val="FF0000"/>
                        </a:solidFill>
                        <a:effectLst/>
                        <a:latin typeface="微軟正黑體" pitchFamily="34" charset="-120"/>
                        <a:ea typeface="微軟正黑體" pitchFamily="34" charset="-120"/>
                        <a:cs typeface="Times New Roman"/>
                      </a:endParaRPr>
                    </a:p>
                  </a:txBody>
                  <a:tcPr marL="68580" marR="68580" marT="0" marB="0" anchor="ctr"/>
                </a:tc>
                <a:tc>
                  <a:txBody>
                    <a:bodyPr/>
                    <a:lstStyle/>
                    <a:p>
                      <a:pPr marL="306070" indent="-306070" algn="ctr">
                        <a:spcAft>
                          <a:spcPts val="0"/>
                        </a:spcAft>
                      </a:pPr>
                      <a:r>
                        <a:rPr lang="en-US" sz="2400" b="1" kern="100" dirty="0">
                          <a:solidFill>
                            <a:srgbClr val="FF0000"/>
                          </a:solidFill>
                          <a:effectLst/>
                          <a:latin typeface="微軟正黑體" pitchFamily="34" charset="-120"/>
                          <a:ea typeface="微軟正黑體" pitchFamily="34" charset="-120"/>
                          <a:sym typeface="Wingdings"/>
                        </a:rPr>
                        <a:t></a:t>
                      </a:r>
                      <a:endParaRPr lang="zh-TW" sz="2400" b="1" kern="100" dirty="0">
                        <a:solidFill>
                          <a:srgbClr val="FF0000"/>
                        </a:solidFill>
                        <a:effectLst/>
                        <a:latin typeface="微軟正黑體" pitchFamily="34" charset="-120"/>
                        <a:ea typeface="微軟正黑體" pitchFamily="34" charset="-120"/>
                        <a:cs typeface="Times New Roman"/>
                      </a:endParaRPr>
                    </a:p>
                  </a:txBody>
                  <a:tcPr marL="68580" marR="68580" marT="0" marB="0" anchor="ctr"/>
                </a:tc>
              </a:tr>
              <a:tr h="581891">
                <a:tc>
                  <a:txBody>
                    <a:bodyPr/>
                    <a:lstStyle/>
                    <a:p>
                      <a:pPr marL="306070" indent="-306070" algn="ctr">
                        <a:spcAft>
                          <a:spcPts val="0"/>
                        </a:spcAft>
                      </a:pPr>
                      <a:r>
                        <a:rPr lang="zh-TW" sz="2000" kern="100" dirty="0">
                          <a:effectLst/>
                          <a:latin typeface="微軟正黑體" pitchFamily="34" charset="-120"/>
                          <a:ea typeface="微軟正黑體" pitchFamily="34" charset="-120"/>
                        </a:rPr>
                        <a:t>行事曆</a:t>
                      </a:r>
                      <a:endParaRPr lang="zh-TW" sz="2000" kern="100" dirty="0">
                        <a:effectLst/>
                        <a:latin typeface="微軟正黑體" pitchFamily="34" charset="-120"/>
                        <a:ea typeface="微軟正黑體" pitchFamily="34" charset="-120"/>
                        <a:cs typeface="Times New Roman"/>
                      </a:endParaRPr>
                    </a:p>
                  </a:txBody>
                  <a:tcPr marL="68580" marR="68580" marT="0" marB="0" anchor="ctr">
                    <a:solidFill>
                      <a:schemeClr val="accent4"/>
                    </a:solidFill>
                  </a:tcPr>
                </a:tc>
                <a:tc>
                  <a:txBody>
                    <a:bodyPr/>
                    <a:lstStyle/>
                    <a:p>
                      <a:pPr marL="306070" indent="-306070" algn="ctr">
                        <a:spcAft>
                          <a:spcPts val="0"/>
                        </a:spcAft>
                      </a:pPr>
                      <a:r>
                        <a:rPr lang="en-US" sz="2400" b="1" kern="100">
                          <a:solidFill>
                            <a:srgbClr val="FF0000"/>
                          </a:solidFill>
                          <a:effectLst/>
                          <a:latin typeface="微軟正黑體" pitchFamily="34" charset="-120"/>
                          <a:ea typeface="微軟正黑體" pitchFamily="34" charset="-120"/>
                        </a:rPr>
                        <a:t> </a:t>
                      </a:r>
                      <a:endParaRPr lang="zh-TW" sz="2400" b="1" kern="100">
                        <a:solidFill>
                          <a:srgbClr val="FF0000"/>
                        </a:solidFill>
                        <a:effectLst/>
                        <a:latin typeface="微軟正黑體" pitchFamily="34" charset="-120"/>
                        <a:ea typeface="微軟正黑體" pitchFamily="34" charset="-120"/>
                        <a:cs typeface="Times New Roman"/>
                      </a:endParaRPr>
                    </a:p>
                  </a:txBody>
                  <a:tcPr marL="68580" marR="68580" marT="0" marB="0" anchor="ctr"/>
                </a:tc>
                <a:tc>
                  <a:txBody>
                    <a:bodyPr/>
                    <a:lstStyle/>
                    <a:p>
                      <a:pPr marL="306070" indent="-306070" algn="ctr">
                        <a:spcAft>
                          <a:spcPts val="0"/>
                        </a:spcAft>
                      </a:pPr>
                      <a:r>
                        <a:rPr lang="en-US" sz="2400" b="1" kern="100" dirty="0">
                          <a:solidFill>
                            <a:srgbClr val="FF0000"/>
                          </a:solidFill>
                          <a:effectLst/>
                          <a:latin typeface="微軟正黑體" pitchFamily="34" charset="-120"/>
                          <a:ea typeface="微軟正黑體" pitchFamily="34" charset="-120"/>
                          <a:sym typeface="Wingdings"/>
                        </a:rPr>
                        <a:t></a:t>
                      </a:r>
                      <a:endParaRPr lang="zh-TW" sz="2400" b="1" kern="100" dirty="0">
                        <a:solidFill>
                          <a:srgbClr val="FF0000"/>
                        </a:solidFill>
                        <a:effectLst/>
                        <a:latin typeface="微軟正黑體" pitchFamily="34" charset="-120"/>
                        <a:ea typeface="微軟正黑體" pitchFamily="34" charset="-120"/>
                        <a:cs typeface="Times New Roman"/>
                      </a:endParaRPr>
                    </a:p>
                  </a:txBody>
                  <a:tcPr marL="68580" marR="68580" marT="0" marB="0" anchor="ctr"/>
                </a:tc>
              </a:tr>
              <a:tr h="581891">
                <a:tc>
                  <a:txBody>
                    <a:bodyPr/>
                    <a:lstStyle/>
                    <a:p>
                      <a:pPr marL="306070" indent="-306070" algn="ctr">
                        <a:spcAft>
                          <a:spcPts val="0"/>
                        </a:spcAft>
                      </a:pPr>
                      <a:r>
                        <a:rPr lang="zh-TW" sz="2000" kern="100" dirty="0">
                          <a:effectLst/>
                          <a:latin typeface="微軟正黑體" pitchFamily="34" charset="-120"/>
                          <a:ea typeface="微軟正黑體" pitchFamily="34" charset="-120"/>
                        </a:rPr>
                        <a:t>工作管理</a:t>
                      </a:r>
                      <a:endParaRPr lang="zh-TW" sz="2000" kern="100" dirty="0">
                        <a:effectLst/>
                        <a:latin typeface="微軟正黑體" pitchFamily="34" charset="-120"/>
                        <a:ea typeface="微軟正黑體" pitchFamily="34" charset="-120"/>
                        <a:cs typeface="Times New Roman"/>
                      </a:endParaRPr>
                    </a:p>
                  </a:txBody>
                  <a:tcPr marL="68580" marR="68580" marT="0" marB="0" anchor="ctr">
                    <a:solidFill>
                      <a:schemeClr val="accent4"/>
                    </a:solidFill>
                  </a:tcPr>
                </a:tc>
                <a:tc>
                  <a:txBody>
                    <a:bodyPr/>
                    <a:lstStyle/>
                    <a:p>
                      <a:pPr marL="306070" indent="-306070" algn="ctr">
                        <a:spcAft>
                          <a:spcPts val="0"/>
                        </a:spcAft>
                      </a:pPr>
                      <a:r>
                        <a:rPr lang="en-US" sz="2400" b="1" kern="100">
                          <a:solidFill>
                            <a:srgbClr val="FF0000"/>
                          </a:solidFill>
                          <a:effectLst/>
                          <a:latin typeface="微軟正黑體" pitchFamily="34" charset="-120"/>
                          <a:ea typeface="微軟正黑體" pitchFamily="34" charset="-120"/>
                        </a:rPr>
                        <a:t> </a:t>
                      </a:r>
                      <a:endParaRPr lang="zh-TW" sz="2400" b="1" kern="100">
                        <a:solidFill>
                          <a:srgbClr val="FF0000"/>
                        </a:solidFill>
                        <a:effectLst/>
                        <a:latin typeface="微軟正黑體" pitchFamily="34" charset="-120"/>
                        <a:ea typeface="微軟正黑體" pitchFamily="34" charset="-120"/>
                        <a:cs typeface="Times New Roman"/>
                      </a:endParaRPr>
                    </a:p>
                  </a:txBody>
                  <a:tcPr marL="68580" marR="68580" marT="0" marB="0" anchor="ctr"/>
                </a:tc>
                <a:tc>
                  <a:txBody>
                    <a:bodyPr/>
                    <a:lstStyle/>
                    <a:p>
                      <a:pPr marL="306070" indent="-306070" algn="ctr">
                        <a:spcAft>
                          <a:spcPts val="0"/>
                        </a:spcAft>
                      </a:pPr>
                      <a:r>
                        <a:rPr lang="en-US" sz="2400" b="1" kern="100" dirty="0">
                          <a:solidFill>
                            <a:srgbClr val="FF0000"/>
                          </a:solidFill>
                          <a:effectLst/>
                          <a:latin typeface="微軟正黑體" pitchFamily="34" charset="-120"/>
                          <a:ea typeface="微軟正黑體" pitchFamily="34" charset="-120"/>
                          <a:sym typeface="Wingdings"/>
                        </a:rPr>
                        <a:t></a:t>
                      </a:r>
                      <a:endParaRPr lang="zh-TW" sz="2400" b="1" kern="100" dirty="0">
                        <a:solidFill>
                          <a:srgbClr val="FF0000"/>
                        </a:solidFill>
                        <a:effectLst/>
                        <a:latin typeface="微軟正黑體" pitchFamily="34" charset="-120"/>
                        <a:ea typeface="微軟正黑體" pitchFamily="34" charset="-120"/>
                        <a:cs typeface="Times New Roman"/>
                      </a:endParaRPr>
                    </a:p>
                  </a:txBody>
                  <a:tcPr marL="68580" marR="68580" marT="0" marB="0" anchor="ctr"/>
                </a:tc>
              </a:tr>
              <a:tr h="581891">
                <a:tc>
                  <a:txBody>
                    <a:bodyPr/>
                    <a:lstStyle/>
                    <a:p>
                      <a:pPr marL="306070" indent="-306070" algn="ctr">
                        <a:spcAft>
                          <a:spcPts val="0"/>
                        </a:spcAft>
                      </a:pPr>
                      <a:r>
                        <a:rPr lang="zh-TW" sz="2000" kern="100" dirty="0">
                          <a:effectLst/>
                          <a:latin typeface="微軟正黑體" pitchFamily="34" charset="-120"/>
                          <a:ea typeface="微軟正黑體" pitchFamily="34" charset="-120"/>
                        </a:rPr>
                        <a:t>郵件規則</a:t>
                      </a:r>
                      <a:endParaRPr lang="zh-TW" sz="2000" kern="100" dirty="0">
                        <a:effectLst/>
                        <a:latin typeface="微軟正黑體" pitchFamily="34" charset="-120"/>
                        <a:ea typeface="微軟正黑體" pitchFamily="34" charset="-120"/>
                        <a:cs typeface="Times New Roman"/>
                      </a:endParaRPr>
                    </a:p>
                  </a:txBody>
                  <a:tcPr marL="68580" marR="68580" marT="0" marB="0" anchor="ctr">
                    <a:solidFill>
                      <a:schemeClr val="accent4"/>
                    </a:solidFill>
                  </a:tcPr>
                </a:tc>
                <a:tc>
                  <a:txBody>
                    <a:bodyPr/>
                    <a:lstStyle/>
                    <a:p>
                      <a:pPr marL="306070" indent="-306070" algn="ctr">
                        <a:spcAft>
                          <a:spcPts val="0"/>
                        </a:spcAft>
                      </a:pPr>
                      <a:r>
                        <a:rPr lang="zh-TW" sz="2400" b="1" kern="100" dirty="0">
                          <a:solidFill>
                            <a:srgbClr val="FF0000"/>
                          </a:solidFill>
                          <a:effectLst/>
                          <a:latin typeface="微軟正黑體" pitchFamily="34" charset="-120"/>
                          <a:ea typeface="微軟正黑體" pitchFamily="34" charset="-120"/>
                        </a:rPr>
                        <a:t>簡單</a:t>
                      </a:r>
                      <a:endParaRPr lang="zh-TW" sz="2400" b="1" kern="100" dirty="0">
                        <a:solidFill>
                          <a:srgbClr val="FF0000"/>
                        </a:solidFill>
                        <a:effectLst/>
                        <a:latin typeface="微軟正黑體" pitchFamily="34" charset="-120"/>
                        <a:ea typeface="微軟正黑體" pitchFamily="34" charset="-120"/>
                        <a:cs typeface="Times New Roman"/>
                      </a:endParaRPr>
                    </a:p>
                  </a:txBody>
                  <a:tcPr marL="68580" marR="68580" marT="0" marB="0" anchor="ctr"/>
                </a:tc>
                <a:tc>
                  <a:txBody>
                    <a:bodyPr/>
                    <a:lstStyle/>
                    <a:p>
                      <a:pPr marL="306070" indent="-306070" algn="ctr">
                        <a:spcAft>
                          <a:spcPts val="0"/>
                        </a:spcAft>
                      </a:pPr>
                      <a:r>
                        <a:rPr lang="zh-TW" sz="2400" b="1" kern="100" dirty="0">
                          <a:solidFill>
                            <a:srgbClr val="FF0000"/>
                          </a:solidFill>
                          <a:effectLst/>
                          <a:latin typeface="微軟正黑體" pitchFamily="34" charset="-120"/>
                          <a:ea typeface="微軟正黑體" pitchFamily="34" charset="-120"/>
                        </a:rPr>
                        <a:t>完整</a:t>
                      </a:r>
                      <a:endParaRPr lang="zh-TW" sz="2400" b="1" kern="100" dirty="0">
                        <a:solidFill>
                          <a:srgbClr val="FF0000"/>
                        </a:solidFill>
                        <a:effectLst/>
                        <a:latin typeface="微軟正黑體" pitchFamily="34" charset="-120"/>
                        <a:ea typeface="微軟正黑體" pitchFamily="34" charset="-120"/>
                        <a:cs typeface="Times New Roman"/>
                      </a:endParaRPr>
                    </a:p>
                  </a:txBody>
                  <a:tcPr marL="68580" marR="68580" marT="0" marB="0" anchor="ctr"/>
                </a:tc>
              </a:tr>
              <a:tr h="581891">
                <a:tc>
                  <a:txBody>
                    <a:bodyPr/>
                    <a:lstStyle/>
                    <a:p>
                      <a:pPr marL="306070" indent="-306070" algn="ctr">
                        <a:spcAft>
                          <a:spcPts val="0"/>
                        </a:spcAft>
                      </a:pPr>
                      <a:r>
                        <a:rPr lang="zh-TW" sz="2000" kern="100" dirty="0">
                          <a:effectLst/>
                          <a:latin typeface="微軟正黑體" pitchFamily="34" charset="-120"/>
                          <a:ea typeface="微軟正黑體" pitchFamily="34" charset="-120"/>
                        </a:rPr>
                        <a:t>安全性要求</a:t>
                      </a:r>
                      <a:r>
                        <a:rPr lang="en-US" sz="2000" kern="100" dirty="0">
                          <a:effectLst/>
                          <a:latin typeface="微軟正黑體" pitchFamily="34" charset="-120"/>
                          <a:ea typeface="微軟正黑體" pitchFamily="34" charset="-120"/>
                        </a:rPr>
                        <a:t>*</a:t>
                      </a:r>
                      <a:endParaRPr lang="zh-TW" sz="2000" kern="100" dirty="0">
                        <a:effectLst/>
                        <a:latin typeface="微軟正黑體" pitchFamily="34" charset="-120"/>
                        <a:ea typeface="微軟正黑體" pitchFamily="34" charset="-120"/>
                        <a:cs typeface="Times New Roman"/>
                      </a:endParaRPr>
                    </a:p>
                  </a:txBody>
                  <a:tcPr marL="68580" marR="68580" marT="0" marB="0" anchor="ctr">
                    <a:solidFill>
                      <a:schemeClr val="accent4"/>
                    </a:solidFill>
                  </a:tcPr>
                </a:tc>
                <a:tc>
                  <a:txBody>
                    <a:bodyPr/>
                    <a:lstStyle/>
                    <a:p>
                      <a:pPr marL="306070" indent="-306070" algn="ctr">
                        <a:spcAft>
                          <a:spcPts val="0"/>
                        </a:spcAft>
                      </a:pPr>
                      <a:r>
                        <a:rPr lang="zh-TW" sz="2400" b="1" kern="100">
                          <a:solidFill>
                            <a:srgbClr val="FF0000"/>
                          </a:solidFill>
                          <a:effectLst/>
                          <a:latin typeface="微軟正黑體" pitchFamily="34" charset="-120"/>
                          <a:ea typeface="微軟正黑體" pitchFamily="34" charset="-120"/>
                        </a:rPr>
                        <a:t>低</a:t>
                      </a:r>
                      <a:endParaRPr lang="zh-TW" sz="2400" b="1" kern="100">
                        <a:solidFill>
                          <a:srgbClr val="FF0000"/>
                        </a:solidFill>
                        <a:effectLst/>
                        <a:latin typeface="微軟正黑體" pitchFamily="34" charset="-120"/>
                        <a:ea typeface="微軟正黑體" pitchFamily="34" charset="-120"/>
                        <a:cs typeface="Times New Roman"/>
                      </a:endParaRPr>
                    </a:p>
                  </a:txBody>
                  <a:tcPr marL="68580" marR="68580" marT="0" marB="0" anchor="ctr"/>
                </a:tc>
                <a:tc>
                  <a:txBody>
                    <a:bodyPr/>
                    <a:lstStyle/>
                    <a:p>
                      <a:pPr marL="306070" indent="-306070" algn="ctr">
                        <a:spcAft>
                          <a:spcPts val="0"/>
                        </a:spcAft>
                      </a:pPr>
                      <a:r>
                        <a:rPr lang="zh-TW" sz="2400" b="1" kern="100" dirty="0">
                          <a:solidFill>
                            <a:srgbClr val="FF0000"/>
                          </a:solidFill>
                          <a:effectLst/>
                          <a:latin typeface="微軟正黑體" pitchFamily="34" charset="-120"/>
                          <a:ea typeface="微軟正黑體" pitchFamily="34" charset="-120"/>
                        </a:rPr>
                        <a:t>高</a:t>
                      </a:r>
                      <a:endParaRPr lang="zh-TW" sz="2400" b="1" kern="100" dirty="0">
                        <a:solidFill>
                          <a:srgbClr val="FF0000"/>
                        </a:solidFill>
                        <a:effectLst/>
                        <a:latin typeface="微軟正黑體" pitchFamily="34" charset="-120"/>
                        <a:ea typeface="微軟正黑體" pitchFamily="34" charset="-120"/>
                        <a:cs typeface="Times New Roman"/>
                      </a:endParaRPr>
                    </a:p>
                  </a:txBody>
                  <a:tcPr marL="68580" marR="68580" marT="0" marB="0" anchor="ctr"/>
                </a:tc>
              </a:tr>
            </a:tbl>
          </a:graphicData>
        </a:graphic>
      </p:graphicFrame>
      <p:sp>
        <p:nvSpPr>
          <p:cNvPr id="5" name="矩形 4"/>
          <p:cNvSpPr/>
          <p:nvPr/>
        </p:nvSpPr>
        <p:spPr>
          <a:xfrm>
            <a:off x="346365" y="5712905"/>
            <a:ext cx="8548253" cy="369332"/>
          </a:xfrm>
          <a:prstGeom prst="rect">
            <a:avLst/>
          </a:prstGeom>
        </p:spPr>
        <p:txBody>
          <a:bodyPr wrap="square">
            <a:spAutoFit/>
          </a:bodyPr>
          <a:lstStyle/>
          <a:p>
            <a:r>
              <a:rPr lang="zh-TW" altLang="zh-TW" b="1" dirty="0">
                <a:latin typeface="微軟正黑體" pitchFamily="34" charset="-120"/>
                <a:ea typeface="微軟正黑體" pitchFamily="34" charset="-120"/>
              </a:rPr>
              <a:t>註：安全性要求是指</a:t>
            </a:r>
            <a:r>
              <a:rPr lang="en-US" altLang="zh-TW" b="1" dirty="0">
                <a:latin typeface="微軟正黑體" pitchFamily="34" charset="-120"/>
                <a:ea typeface="微軟正黑體" pitchFamily="34" charset="-120"/>
              </a:rPr>
              <a:t>MS Outlook</a:t>
            </a:r>
            <a:r>
              <a:rPr lang="zh-TW" altLang="zh-TW" b="1" dirty="0">
                <a:latin typeface="微軟正黑體" pitchFamily="34" charset="-120"/>
                <a:ea typeface="微軟正黑體" pitchFamily="34" charset="-120"/>
              </a:rPr>
              <a:t>會限制</a:t>
            </a:r>
            <a:r>
              <a:rPr lang="zh-TW" altLang="zh-TW" b="1" dirty="0" smtClean="0">
                <a:latin typeface="微軟正黑體" pitchFamily="34" charset="-120"/>
                <a:ea typeface="微軟正黑體" pitchFamily="34" charset="-120"/>
              </a:rPr>
              <a:t>一些不安</a:t>
            </a:r>
            <a:r>
              <a:rPr lang="zh-TW" altLang="zh-TW" b="1" dirty="0">
                <a:latin typeface="微軟正黑體" pitchFamily="34" charset="-120"/>
                <a:ea typeface="微軟正黑體" pitchFamily="34" charset="-120"/>
              </a:rPr>
              <a:t>全的行為，如傳送</a:t>
            </a:r>
            <a:r>
              <a:rPr lang="en-US" altLang="zh-TW" b="1" dirty="0">
                <a:latin typeface="微軟正黑體" pitchFamily="34" charset="-120"/>
                <a:ea typeface="微軟正黑體" pitchFamily="34" charset="-120"/>
              </a:rPr>
              <a:t>.exe</a:t>
            </a:r>
            <a:r>
              <a:rPr lang="zh-TW" altLang="zh-TW" b="1" dirty="0">
                <a:latin typeface="微軟正黑體" pitchFamily="34" charset="-120"/>
                <a:ea typeface="微軟正黑體" pitchFamily="34" charset="-120"/>
              </a:rPr>
              <a:t>的附檔。</a:t>
            </a:r>
            <a:endParaRPr lang="zh-TW" alt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84047556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a:spLocks noChangeArrowheads="1"/>
          </p:cNvSpPr>
          <p:nvPr/>
        </p:nvSpPr>
        <p:spPr bwMode="gray">
          <a:xfrm>
            <a:off x="329184" y="1066800"/>
            <a:ext cx="8438769" cy="4876800"/>
          </a:xfrm>
          <a:prstGeom prst="roundRect">
            <a:avLst>
              <a:gd name="adj" fmla="val 2906"/>
            </a:avLst>
          </a:prstGeom>
          <a:gradFill flip="none" rotWithShape="1">
            <a:gsLst>
              <a:gs pos="0">
                <a:schemeClr val="bg1">
                  <a:lumMod val="85000"/>
                  <a:alpha val="67000"/>
                </a:schemeClr>
              </a:gs>
              <a:gs pos="50000">
                <a:schemeClr val="tx1">
                  <a:lumMod val="20000"/>
                  <a:lumOff val="80000"/>
                  <a:alpha val="41000"/>
                </a:schemeClr>
              </a:gs>
              <a:gs pos="100000">
                <a:schemeClr val="bg1">
                  <a:lumMod val="95000"/>
                  <a:alpha val="60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523854" algn="ctr" defTabSz="914099">
              <a:lnSpc>
                <a:spcPct val="85000"/>
              </a:lnSpc>
              <a:spcBef>
                <a:spcPct val="50000"/>
              </a:spcBef>
              <a:buClr>
                <a:srgbClr val="FFC000"/>
              </a:buClr>
              <a:buSzPct val="76000"/>
              <a:defRPr/>
            </a:pPr>
            <a:endParaRPr lang="en-US" sz="2300" dirty="0">
              <a:gradFill>
                <a:gsLst>
                  <a:gs pos="0">
                    <a:srgbClr val="000000"/>
                  </a:gs>
                  <a:gs pos="50000">
                    <a:srgbClr val="000000"/>
                  </a:gs>
                </a:gsLst>
                <a:lin ang="5400000" scaled="0"/>
              </a:gradFill>
            </a:endParaRPr>
          </a:p>
        </p:txBody>
      </p:sp>
      <p:sp>
        <p:nvSpPr>
          <p:cNvPr id="2" name="Title 1"/>
          <p:cNvSpPr>
            <a:spLocks noGrp="1"/>
          </p:cNvSpPr>
          <p:nvPr>
            <p:ph type="title"/>
          </p:nvPr>
        </p:nvSpPr>
        <p:spPr/>
        <p:txBody>
          <a:bodyPr/>
          <a:lstStyle/>
          <a:p>
            <a:r>
              <a:rPr lang="en-US" sz="4000" dirty="0" smtClean="0"/>
              <a:t>Version/Feature Matrix</a:t>
            </a:r>
            <a:endParaRPr lang="en-US" sz="4000" dirty="0"/>
          </a:p>
        </p:txBody>
      </p:sp>
      <p:graphicFrame>
        <p:nvGraphicFramePr>
          <p:cNvPr id="12" name="Table 11"/>
          <p:cNvGraphicFramePr>
            <a:graphicFrameLocks noGrp="1"/>
          </p:cNvGraphicFramePr>
          <p:nvPr>
            <p:extLst>
              <p:ext uri="{D42A27DB-BD31-4B8C-83A1-F6EECF244321}">
                <p14:modId xmlns:p14="http://schemas.microsoft.com/office/powerpoint/2010/main" val="3580634173"/>
              </p:ext>
            </p:extLst>
          </p:nvPr>
        </p:nvGraphicFramePr>
        <p:xfrm>
          <a:off x="838201" y="1295400"/>
          <a:ext cx="7086599" cy="2807468"/>
        </p:xfrm>
        <a:graphic>
          <a:graphicData uri="http://schemas.openxmlformats.org/drawingml/2006/table">
            <a:tbl>
              <a:tblPr/>
              <a:tblGrid>
                <a:gridCol w="1109013"/>
                <a:gridCol w="1741152"/>
                <a:gridCol w="1741152"/>
                <a:gridCol w="2495282"/>
              </a:tblGrid>
              <a:tr h="140176">
                <a:tc>
                  <a:txBody>
                    <a:bodyPr/>
                    <a:lstStyle/>
                    <a:p>
                      <a:pPr algn="l" fontAlgn="b"/>
                      <a:endParaRPr lang="en-US" sz="400" b="0" i="0" u="none" strike="noStrike" dirty="0">
                        <a:solidFill>
                          <a:srgbClr val="000000"/>
                        </a:solidFill>
                        <a:latin typeface="Calibri"/>
                      </a:endParaRPr>
                    </a:p>
                  </a:txBody>
                  <a:tcPr marL="2884" marR="2884" marT="2884"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tx1"/>
                          </a:solidFill>
                          <a:latin typeface="Calibri"/>
                        </a:rPr>
                        <a:t>Exchange 2003 (SP2)</a:t>
                      </a:r>
                    </a:p>
                  </a:txBody>
                  <a:tcPr marL="2884" marR="2884" marT="2884"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chemeClr val="tx1"/>
                          </a:solidFill>
                          <a:latin typeface="Calibri"/>
                        </a:rPr>
                        <a:t>Exchange 2007 (SP1)</a:t>
                      </a:r>
                    </a:p>
                  </a:txBody>
                  <a:tcPr marL="2884" marR="2884" marT="288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chemeClr val="tx1"/>
                          </a:solidFill>
                          <a:latin typeface="Calibri"/>
                        </a:rPr>
                        <a:t>Exchange 2010 (RTM)</a:t>
                      </a:r>
                    </a:p>
                  </a:txBody>
                  <a:tcPr marL="2884" marR="2884" marT="2884"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346">
                <a:tc rowSpan="16">
                  <a:txBody>
                    <a:bodyPr/>
                    <a:lstStyle/>
                    <a:p>
                      <a:pPr algn="ctr" fontAlgn="ctr"/>
                      <a:r>
                        <a:rPr lang="en-US" sz="1400" b="1" i="0" u="none" strike="noStrike" dirty="0">
                          <a:solidFill>
                            <a:schemeClr val="tx1"/>
                          </a:solidFill>
                          <a:latin typeface="Calibri"/>
                        </a:rPr>
                        <a:t>Outlook 2007</a:t>
                      </a:r>
                    </a:p>
                  </a:txBody>
                  <a:tcPr marL="2884" marR="2884" marT="28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fontAlgn="b"/>
                      <a:r>
                        <a:rPr lang="en-US" sz="1000" b="0" i="0" u="none" strike="noStrike" dirty="0">
                          <a:solidFill>
                            <a:schemeClr val="bg1"/>
                          </a:solidFill>
                          <a:latin typeface="Calibri"/>
                        </a:rPr>
                        <a:t>Outlook Anywhere</a:t>
                      </a:r>
                    </a:p>
                  </a:txBody>
                  <a:tcPr marL="2884" marR="2884" marT="28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r>
              <a:tr h="101239">
                <a:tc vMerge="1">
                  <a:txBody>
                    <a:bodyPr/>
                    <a:lstStyle/>
                    <a:p>
                      <a:endParaRPr lang="en-US"/>
                    </a:p>
                  </a:txBody>
                  <a:tcPr/>
                </a:tc>
                <a:tc gridSpan="3">
                  <a:txBody>
                    <a:bodyPr/>
                    <a:lstStyle/>
                    <a:p>
                      <a:pPr algn="ctr" fontAlgn="b"/>
                      <a:r>
                        <a:rPr lang="en-US" sz="1000" b="0" i="0" u="none" strike="noStrike" dirty="0">
                          <a:solidFill>
                            <a:schemeClr val="bg1"/>
                          </a:solidFill>
                          <a:latin typeface="Calibri"/>
                        </a:rPr>
                        <a:t>RMS </a:t>
                      </a:r>
                      <a:r>
                        <a:rPr lang="en-US" sz="1000" b="0" i="0" u="none" strike="noStrike" dirty="0" smtClean="0">
                          <a:solidFill>
                            <a:schemeClr val="bg1"/>
                          </a:solidFill>
                          <a:latin typeface="Calibri"/>
                        </a:rPr>
                        <a:t>email</a:t>
                      </a:r>
                      <a:endParaRPr lang="en-US" sz="1000" b="0" i="0" u="none" strike="noStrike" dirty="0">
                        <a:solidFill>
                          <a:schemeClr val="bg1"/>
                        </a:solidFill>
                        <a:latin typeface="Calibri"/>
                      </a:endParaRPr>
                    </a:p>
                  </a:txBody>
                  <a:tcPr marL="2884" marR="2884" marT="28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r>
              <a:tr h="97346">
                <a:tc vMerge="1">
                  <a:txBody>
                    <a:bodyPr/>
                    <a:lstStyle/>
                    <a:p>
                      <a:endParaRPr lang="en-US"/>
                    </a:p>
                  </a:txBody>
                  <a:tcPr/>
                </a:tc>
                <a:tc>
                  <a:txBody>
                    <a:bodyPr/>
                    <a:lstStyle/>
                    <a:p>
                      <a:pPr algn="l" fontAlgn="b"/>
                      <a:r>
                        <a:rPr lang="en-US" sz="1000" b="0" i="0" u="none" strike="noStrike">
                          <a:solidFill>
                            <a:srgbClr val="000000"/>
                          </a:solidFill>
                          <a:latin typeface="Calibri"/>
                        </a:rPr>
                        <a:t> </a:t>
                      </a:r>
                    </a:p>
                  </a:txBody>
                  <a:tcPr marL="2884" marR="2884" marT="2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t"/>
                      <a:r>
                        <a:rPr lang="en-US" sz="1000" b="0" i="0" u="none" strike="noStrike" dirty="0">
                          <a:solidFill>
                            <a:schemeClr val="bg1"/>
                          </a:solidFill>
                          <a:latin typeface="Calibri"/>
                        </a:rPr>
                        <a:t>Managed Folders</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r>
              <a:tr h="93452">
                <a:tc vMerge="1">
                  <a:txBody>
                    <a:bodyPr/>
                    <a:lstStyle/>
                    <a:p>
                      <a:endParaRPr lang="en-US"/>
                    </a:p>
                  </a:txBody>
                  <a:tcPr/>
                </a:tc>
                <a:tc>
                  <a:txBody>
                    <a:bodyPr/>
                    <a:lstStyle/>
                    <a:p>
                      <a:pPr algn="l" fontAlgn="b"/>
                      <a:r>
                        <a:rPr lang="en-US" sz="1000" b="0" i="0" u="none" strike="noStrike">
                          <a:solidFill>
                            <a:srgbClr val="000000"/>
                          </a:solidFill>
                          <a:latin typeface="Calibri"/>
                        </a:rPr>
                        <a:t> </a:t>
                      </a:r>
                    </a:p>
                  </a:txBody>
                  <a:tcPr marL="2884" marR="2884" marT="2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t"/>
                      <a:r>
                        <a:rPr lang="en-US" sz="1000" b="0" i="0" u="none" strike="noStrike" dirty="0">
                          <a:solidFill>
                            <a:schemeClr val="bg1"/>
                          </a:solidFill>
                          <a:latin typeface="Calibri"/>
                        </a:rPr>
                        <a:t>Sender ID Anti-Spam</a:t>
                      </a:r>
                    </a:p>
                  </a:txBody>
                  <a:tcPr marL="2884" marR="2884" marT="288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r>
              <a:tr h="93452">
                <a:tc vMerge="1">
                  <a:txBody>
                    <a:bodyPr/>
                    <a:lstStyle/>
                    <a:p>
                      <a:endParaRPr lang="en-US"/>
                    </a:p>
                  </a:txBody>
                  <a:tcPr/>
                </a:tc>
                <a:tc>
                  <a:txBody>
                    <a:bodyPr/>
                    <a:lstStyle/>
                    <a:p>
                      <a:pPr algn="l" fontAlgn="b"/>
                      <a:r>
                        <a:rPr lang="en-US" sz="1000" b="0" i="0" u="none" strike="noStrike">
                          <a:solidFill>
                            <a:srgbClr val="000000"/>
                          </a:solidFill>
                          <a:latin typeface="Calibri"/>
                        </a:rPr>
                        <a:t> </a:t>
                      </a:r>
                    </a:p>
                  </a:txBody>
                  <a:tcPr marL="2884" marR="2884" marT="2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100" b="1" i="0" u="none" strike="noStrike" dirty="0" err="1">
                          <a:solidFill>
                            <a:schemeClr val="bg1"/>
                          </a:solidFill>
                          <a:latin typeface="Calibri"/>
                        </a:rPr>
                        <a:t>AutoDiscover</a:t>
                      </a:r>
                      <a:r>
                        <a:rPr lang="en-US" sz="1100" b="1" i="0" u="none" strike="noStrike" dirty="0">
                          <a:solidFill>
                            <a:schemeClr val="bg1"/>
                          </a:solidFill>
                          <a:latin typeface="Calibri"/>
                        </a:rPr>
                        <a:t> Settings</a:t>
                      </a:r>
                    </a:p>
                  </a:txBody>
                  <a:tcPr marL="2884" marR="2884" marT="2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r>
              <a:tr h="93452">
                <a:tc vMerge="1">
                  <a:txBody>
                    <a:bodyPr/>
                    <a:lstStyle/>
                    <a:p>
                      <a:endParaRPr lang="en-US"/>
                    </a:p>
                  </a:txBody>
                  <a:tcPr/>
                </a:tc>
                <a:tc gridSpan="3">
                  <a:txBody>
                    <a:bodyPr/>
                    <a:lstStyle/>
                    <a:p>
                      <a:pPr algn="ctr" fontAlgn="b"/>
                      <a:r>
                        <a:rPr lang="en-US" sz="1000" b="0" i="0" u="none" strike="noStrike" dirty="0">
                          <a:solidFill>
                            <a:srgbClr val="000000"/>
                          </a:solidFill>
                          <a:latin typeface="Calibri"/>
                        </a:rPr>
                        <a:t>Cached mode</a:t>
                      </a:r>
                    </a:p>
                  </a:txBody>
                  <a:tcPr marL="2884" marR="2884" marT="28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93452">
                <a:tc vMerge="1">
                  <a:txBody>
                    <a:bodyPr/>
                    <a:lstStyle/>
                    <a:p>
                      <a:endParaRPr lang="en-US"/>
                    </a:p>
                  </a:txBody>
                  <a:tcPr/>
                </a:tc>
                <a:tc gridSpan="3">
                  <a:txBody>
                    <a:bodyPr/>
                    <a:lstStyle/>
                    <a:p>
                      <a:pPr algn="ctr" fontAlgn="b"/>
                      <a:r>
                        <a:rPr lang="en-US" sz="1000" b="0" i="0" u="none" strike="noStrike" dirty="0">
                          <a:solidFill>
                            <a:srgbClr val="000000"/>
                          </a:solidFill>
                          <a:latin typeface="Calibri"/>
                        </a:rPr>
                        <a:t>Reduced Network traffic (50-70%)</a:t>
                      </a:r>
                    </a:p>
                  </a:txBody>
                  <a:tcPr marL="2884" marR="2884" marT="28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93452">
                <a:tc vMerge="1">
                  <a:txBody>
                    <a:bodyPr/>
                    <a:lstStyle/>
                    <a:p>
                      <a:endParaRPr lang="en-US"/>
                    </a:p>
                  </a:txBody>
                  <a:tcPr/>
                </a:tc>
                <a:tc>
                  <a:txBody>
                    <a:bodyPr/>
                    <a:lstStyle/>
                    <a:p>
                      <a:pPr algn="l" fontAlgn="b"/>
                      <a:r>
                        <a:rPr lang="en-US" sz="1000" b="0" i="0" u="none" strike="noStrike" dirty="0">
                          <a:solidFill>
                            <a:srgbClr val="000000"/>
                          </a:solidFill>
                          <a:latin typeface="Calibri"/>
                        </a:rPr>
                        <a:t> </a:t>
                      </a:r>
                    </a:p>
                  </a:txBody>
                  <a:tcPr marL="2884" marR="2884" marT="2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100" b="1" i="0" u="none" strike="noStrike" dirty="0">
                          <a:solidFill>
                            <a:srgbClr val="000000"/>
                          </a:solidFill>
                          <a:latin typeface="Calibri"/>
                        </a:rPr>
                        <a:t>Server Search</a:t>
                      </a:r>
                    </a:p>
                  </a:txBody>
                  <a:tcPr marL="2884" marR="2884" marT="2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r>
              <a:tr h="93452">
                <a:tc vMerge="1">
                  <a:txBody>
                    <a:bodyPr/>
                    <a:lstStyle/>
                    <a:p>
                      <a:endParaRPr lang="en-US"/>
                    </a:p>
                  </a:txBody>
                  <a:tcPr/>
                </a:tc>
                <a:tc gridSpan="3">
                  <a:txBody>
                    <a:bodyPr/>
                    <a:lstStyle/>
                    <a:p>
                      <a:pPr algn="ctr" fontAlgn="b"/>
                      <a:r>
                        <a:rPr lang="en-US" sz="1000" b="0" i="0" u="none" strike="noStrike" dirty="0">
                          <a:solidFill>
                            <a:srgbClr val="000000"/>
                          </a:solidFill>
                          <a:latin typeface="Calibri"/>
                        </a:rPr>
                        <a:t>Search Folders</a:t>
                      </a:r>
                    </a:p>
                  </a:txBody>
                  <a:tcPr marL="2884" marR="2884" marT="28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r>
              <a:tr h="93452">
                <a:tc vMerge="1">
                  <a:txBody>
                    <a:bodyPr/>
                    <a:lstStyle/>
                    <a:p>
                      <a:endParaRPr lang="en-US"/>
                    </a:p>
                  </a:txBody>
                  <a:tcPr/>
                </a:tc>
                <a:tc>
                  <a:txBody>
                    <a:bodyPr/>
                    <a:lstStyle/>
                    <a:p>
                      <a:pPr algn="l" fontAlgn="b"/>
                      <a:r>
                        <a:rPr lang="en-US" sz="1000" b="0" i="0" u="none" strike="noStrike">
                          <a:solidFill>
                            <a:srgbClr val="000000"/>
                          </a:solidFill>
                          <a:latin typeface="Calibri"/>
                        </a:rPr>
                        <a:t> </a:t>
                      </a:r>
                    </a:p>
                  </a:txBody>
                  <a:tcPr marL="2884" marR="2884" marT="288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t"/>
                      <a:r>
                        <a:rPr lang="en-US" sz="1000" b="0" i="0" u="none" strike="noStrike" dirty="0">
                          <a:solidFill>
                            <a:srgbClr val="000000"/>
                          </a:solidFill>
                          <a:latin typeface="Calibri"/>
                        </a:rPr>
                        <a:t>Resource Booking Attendant</a:t>
                      </a:r>
                    </a:p>
                  </a:txBody>
                  <a:tcPr marL="2884" marR="2884" marT="288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r>
              <a:tr h="93452">
                <a:tc vMerge="1">
                  <a:txBody>
                    <a:bodyPr/>
                    <a:lstStyle/>
                    <a:p>
                      <a:endParaRPr lang="en-US"/>
                    </a:p>
                  </a:txBody>
                  <a:tcPr/>
                </a:tc>
                <a:tc>
                  <a:txBody>
                    <a:bodyPr/>
                    <a:lstStyle/>
                    <a:p>
                      <a:pPr algn="l" fontAlgn="b"/>
                      <a:r>
                        <a:rPr lang="en-US" sz="1000" b="0" i="0" u="none" strike="noStrike" dirty="0">
                          <a:solidFill>
                            <a:srgbClr val="000000"/>
                          </a:solidFill>
                          <a:latin typeface="Calibri"/>
                        </a:rPr>
                        <a:t> </a:t>
                      </a:r>
                    </a:p>
                  </a:txBody>
                  <a:tcPr marL="2884" marR="2884" marT="288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t"/>
                      <a:r>
                        <a:rPr lang="en-US" sz="1000" b="0" i="0" u="none" strike="noStrike" dirty="0" smtClean="0">
                          <a:solidFill>
                            <a:srgbClr val="000000"/>
                          </a:solidFill>
                          <a:latin typeface="Calibri"/>
                        </a:rPr>
                        <a:t>Schedulable </a:t>
                      </a:r>
                      <a:r>
                        <a:rPr lang="en-US" sz="1000" b="0" i="0" u="none" strike="noStrike" dirty="0">
                          <a:solidFill>
                            <a:srgbClr val="000000"/>
                          </a:solidFill>
                          <a:latin typeface="Calibri"/>
                        </a:rPr>
                        <a:t>OOF</a:t>
                      </a:r>
                    </a:p>
                  </a:txBody>
                  <a:tcPr marL="2884" marR="2884" marT="288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r>
              <a:tr h="93452">
                <a:tc vMerge="1">
                  <a:txBody>
                    <a:bodyPr/>
                    <a:lstStyle/>
                    <a:p>
                      <a:endParaRPr lang="en-US"/>
                    </a:p>
                  </a:txBody>
                  <a:tcPr/>
                </a:tc>
                <a:tc>
                  <a:txBody>
                    <a:bodyPr/>
                    <a:lstStyle/>
                    <a:p>
                      <a:pPr algn="l" fontAlgn="b"/>
                      <a:r>
                        <a:rPr lang="en-US" sz="1000" b="0" i="0" u="none" strike="noStrike">
                          <a:solidFill>
                            <a:srgbClr val="000000"/>
                          </a:solidFill>
                          <a:latin typeface="Calibri"/>
                        </a:rPr>
                        <a:t> </a:t>
                      </a:r>
                    </a:p>
                  </a:txBody>
                  <a:tcPr marL="2884" marR="2884" marT="2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t"/>
                      <a:r>
                        <a:rPr lang="en-US" sz="1100" b="1" i="0" u="none" strike="noStrike" dirty="0">
                          <a:solidFill>
                            <a:srgbClr val="000000"/>
                          </a:solidFill>
                          <a:latin typeface="Calibri"/>
                        </a:rPr>
                        <a:t>Internal/External OOF</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r>
              <a:tr h="93452">
                <a:tc vMerge="1">
                  <a:txBody>
                    <a:bodyPr/>
                    <a:lstStyle/>
                    <a:p>
                      <a:endParaRPr lang="en-US"/>
                    </a:p>
                  </a:txBody>
                  <a:tcPr/>
                </a:tc>
                <a:tc>
                  <a:txBody>
                    <a:bodyPr/>
                    <a:lstStyle/>
                    <a:p>
                      <a:pPr algn="l" fontAlgn="b"/>
                      <a:r>
                        <a:rPr lang="en-US" sz="1000" b="0" i="0" u="none" strike="noStrike">
                          <a:solidFill>
                            <a:srgbClr val="000000"/>
                          </a:solidFill>
                          <a:latin typeface="Calibri"/>
                        </a:rPr>
                        <a:t> </a:t>
                      </a:r>
                    </a:p>
                  </a:txBody>
                  <a:tcPr marL="2884" marR="2884" marT="2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t"/>
                      <a:r>
                        <a:rPr lang="en-US" sz="1100" b="1" i="0" u="none" strike="noStrike" dirty="0" smtClean="0">
                          <a:solidFill>
                            <a:srgbClr val="000000"/>
                          </a:solidFill>
                          <a:latin typeface="Calibri"/>
                        </a:rPr>
                        <a:t>Voicemail</a:t>
                      </a:r>
                      <a:endParaRPr lang="en-US" sz="1100" b="1" i="0" u="none" strike="noStrike" dirty="0">
                        <a:solidFill>
                          <a:srgbClr val="000000"/>
                        </a:solidFill>
                        <a:latin typeface="Calibri"/>
                      </a:endParaRP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r>
              <a:tr h="93452">
                <a:tc vMerge="1">
                  <a:txBody>
                    <a:bodyPr/>
                    <a:lstStyle/>
                    <a:p>
                      <a:endParaRPr lang="en-US"/>
                    </a:p>
                  </a:txBody>
                  <a:tcPr/>
                </a:tc>
                <a:tc>
                  <a:txBody>
                    <a:bodyPr/>
                    <a:lstStyle/>
                    <a:p>
                      <a:pPr algn="l" fontAlgn="b"/>
                      <a:r>
                        <a:rPr lang="en-US" sz="1000" b="0" i="0" u="none" strike="noStrike">
                          <a:solidFill>
                            <a:srgbClr val="000000"/>
                          </a:solidFill>
                          <a:latin typeface="Calibri"/>
                        </a:rPr>
                        <a:t> </a:t>
                      </a:r>
                    </a:p>
                  </a:txBody>
                  <a:tcPr marL="2884" marR="2884" marT="2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t"/>
                      <a:r>
                        <a:rPr lang="en-US" sz="1100" b="1" i="0" u="none" strike="noStrike" dirty="0">
                          <a:solidFill>
                            <a:srgbClr val="000000"/>
                          </a:solidFill>
                          <a:latin typeface="Calibri"/>
                        </a:rPr>
                        <a:t>Scheduling Assistant</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r>
              <a:tr h="93452">
                <a:tc vMerge="1">
                  <a:txBody>
                    <a:bodyPr/>
                    <a:lstStyle/>
                    <a:p>
                      <a:endParaRPr lang="en-US"/>
                    </a:p>
                  </a:txBody>
                  <a:tcPr/>
                </a:tc>
                <a:tc>
                  <a:txBody>
                    <a:bodyPr/>
                    <a:lstStyle/>
                    <a:p>
                      <a:pPr algn="l" fontAlgn="b"/>
                      <a:r>
                        <a:rPr lang="en-US" sz="1000" b="0" i="0" u="none" strike="noStrike">
                          <a:solidFill>
                            <a:srgbClr val="000000"/>
                          </a:solidFill>
                          <a:latin typeface="Calibri"/>
                        </a:rPr>
                        <a:t> </a:t>
                      </a:r>
                    </a:p>
                  </a:txBody>
                  <a:tcPr marL="2884" marR="2884" marT="2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t"/>
                      <a:r>
                        <a:rPr lang="en-US" sz="1100" b="1" i="0" u="none" strike="noStrike" dirty="0">
                          <a:solidFill>
                            <a:srgbClr val="000000"/>
                          </a:solidFill>
                          <a:latin typeface="Calibri"/>
                        </a:rPr>
                        <a:t>Share Calendar Information</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r>
              <a:tr h="97346">
                <a:tc vMerge="1">
                  <a:txBody>
                    <a:bodyPr/>
                    <a:lstStyle/>
                    <a:p>
                      <a:endParaRPr lang="en-US"/>
                    </a:p>
                  </a:txBody>
                  <a:tcPr/>
                </a:tc>
                <a:tc>
                  <a:txBody>
                    <a:bodyPr/>
                    <a:lstStyle/>
                    <a:p>
                      <a:pPr algn="l" fontAlgn="b"/>
                      <a:r>
                        <a:rPr lang="en-US" sz="1000" b="0" i="0" u="none" strike="noStrike" dirty="0">
                          <a:solidFill>
                            <a:srgbClr val="000000"/>
                          </a:solidFill>
                          <a:latin typeface="Calibri"/>
                        </a:rPr>
                        <a:t> </a:t>
                      </a:r>
                    </a:p>
                  </a:txBody>
                  <a:tcPr marL="2884" marR="2884" marT="2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t"/>
                      <a:r>
                        <a:rPr lang="en-US" sz="1100" b="1" i="0" u="none" strike="noStrike" dirty="0">
                          <a:solidFill>
                            <a:srgbClr val="000000"/>
                          </a:solidFill>
                          <a:latin typeface="Calibri"/>
                        </a:rPr>
                        <a:t>Calendar Attendant</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055370451"/>
              </p:ext>
            </p:extLst>
          </p:nvPr>
        </p:nvGraphicFramePr>
        <p:xfrm>
          <a:off x="838201" y="4495800"/>
          <a:ext cx="7086599" cy="1053624"/>
        </p:xfrm>
        <a:graphic>
          <a:graphicData uri="http://schemas.openxmlformats.org/drawingml/2006/table">
            <a:tbl>
              <a:tblPr/>
              <a:tblGrid>
                <a:gridCol w="1109013"/>
                <a:gridCol w="1741152"/>
                <a:gridCol w="1741152"/>
                <a:gridCol w="2495282"/>
              </a:tblGrid>
              <a:tr h="140176">
                <a:tc>
                  <a:txBody>
                    <a:bodyPr/>
                    <a:lstStyle/>
                    <a:p>
                      <a:pPr algn="l" fontAlgn="b"/>
                      <a:endParaRPr lang="en-US" sz="400" b="0" i="0" u="none" strike="noStrike" dirty="0">
                        <a:solidFill>
                          <a:srgbClr val="000000"/>
                        </a:solidFill>
                        <a:latin typeface="Calibri"/>
                      </a:endParaRPr>
                    </a:p>
                  </a:txBody>
                  <a:tcPr marL="2884" marR="2884" marT="2884"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tx1"/>
                          </a:solidFill>
                          <a:latin typeface="Calibri"/>
                        </a:rPr>
                        <a:t>Exchange 2003 (SP2)</a:t>
                      </a:r>
                    </a:p>
                  </a:txBody>
                  <a:tcPr marL="2884" marR="2884" marT="2884"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chemeClr val="tx1"/>
                          </a:solidFill>
                          <a:latin typeface="Calibri"/>
                        </a:rPr>
                        <a:t>Exchange 2007 (SP1)</a:t>
                      </a:r>
                    </a:p>
                  </a:txBody>
                  <a:tcPr marL="2884" marR="2884" marT="288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chemeClr val="tx1"/>
                          </a:solidFill>
                          <a:latin typeface="Calibri"/>
                        </a:rPr>
                        <a:t>Exchange 2010 (RTM)</a:t>
                      </a:r>
                    </a:p>
                  </a:txBody>
                  <a:tcPr marL="2884" marR="2884" marT="2884"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452">
                <a:tc rowSpan="5">
                  <a:txBody>
                    <a:bodyPr/>
                    <a:lstStyle/>
                    <a:p>
                      <a:pPr algn="ctr" fontAlgn="ctr"/>
                      <a:r>
                        <a:rPr lang="en-US" sz="1400" b="1" i="0" u="none" strike="noStrike" dirty="0">
                          <a:solidFill>
                            <a:schemeClr val="tx1"/>
                          </a:solidFill>
                          <a:latin typeface="Calibri"/>
                        </a:rPr>
                        <a:t>Outlook 2003</a:t>
                      </a:r>
                    </a:p>
                  </a:txBody>
                  <a:tcPr marL="2884" marR="2884" marT="28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fontAlgn="b"/>
                      <a:r>
                        <a:rPr lang="en-US" sz="1100" b="1" i="0" u="none" strike="noStrike" dirty="0">
                          <a:solidFill>
                            <a:schemeClr val="bg1"/>
                          </a:solidFill>
                          <a:latin typeface="Calibri"/>
                        </a:rPr>
                        <a:t>Outlook Anywhere</a:t>
                      </a:r>
                    </a:p>
                  </a:txBody>
                  <a:tcPr marL="2884" marR="2884" marT="2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r>
              <a:tr h="93452">
                <a:tc vMerge="1">
                  <a:txBody>
                    <a:bodyPr/>
                    <a:lstStyle/>
                    <a:p>
                      <a:endParaRPr lang="en-US"/>
                    </a:p>
                  </a:txBody>
                  <a:tcPr/>
                </a:tc>
                <a:tc gridSpan="3">
                  <a:txBody>
                    <a:bodyPr/>
                    <a:lstStyle/>
                    <a:p>
                      <a:pPr algn="ctr" fontAlgn="b"/>
                      <a:r>
                        <a:rPr lang="en-US" sz="1100" b="1" i="0" u="none" strike="noStrike" dirty="0">
                          <a:solidFill>
                            <a:schemeClr val="bg1"/>
                          </a:solidFill>
                          <a:latin typeface="Calibri"/>
                        </a:rPr>
                        <a:t>RMS </a:t>
                      </a:r>
                      <a:r>
                        <a:rPr lang="en-US" sz="1100" b="1" i="0" u="none" strike="noStrike" dirty="0" smtClean="0">
                          <a:solidFill>
                            <a:schemeClr val="bg1"/>
                          </a:solidFill>
                          <a:latin typeface="Calibri"/>
                        </a:rPr>
                        <a:t>email</a:t>
                      </a:r>
                      <a:endParaRPr lang="en-US" sz="1100" b="1" i="0" u="none" strike="noStrike" dirty="0">
                        <a:solidFill>
                          <a:schemeClr val="bg1"/>
                        </a:solidFill>
                        <a:latin typeface="Calibri"/>
                      </a:endParaRPr>
                    </a:p>
                  </a:txBody>
                  <a:tcPr marL="2884" marR="2884" marT="2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r>
              <a:tr h="93452">
                <a:tc vMerge="1">
                  <a:txBody>
                    <a:bodyPr/>
                    <a:lstStyle/>
                    <a:p>
                      <a:endParaRPr lang="en-US"/>
                    </a:p>
                  </a:txBody>
                  <a:tcPr/>
                </a:tc>
                <a:tc gridSpan="3">
                  <a:txBody>
                    <a:bodyPr/>
                    <a:lstStyle/>
                    <a:p>
                      <a:pPr algn="ctr" fontAlgn="b"/>
                      <a:r>
                        <a:rPr lang="en-US" sz="1100" b="1" i="0" u="none" strike="noStrike" dirty="0">
                          <a:solidFill>
                            <a:srgbClr val="000000"/>
                          </a:solidFill>
                          <a:latin typeface="Calibri"/>
                        </a:rPr>
                        <a:t>Cached mode</a:t>
                      </a:r>
                    </a:p>
                  </a:txBody>
                  <a:tcPr marL="2884" marR="2884" marT="2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93452">
                <a:tc vMerge="1">
                  <a:txBody>
                    <a:bodyPr/>
                    <a:lstStyle/>
                    <a:p>
                      <a:endParaRPr lang="en-US"/>
                    </a:p>
                  </a:txBody>
                  <a:tcPr/>
                </a:tc>
                <a:tc gridSpan="3">
                  <a:txBody>
                    <a:bodyPr/>
                    <a:lstStyle/>
                    <a:p>
                      <a:pPr algn="ctr" fontAlgn="b"/>
                      <a:r>
                        <a:rPr lang="en-US" sz="1100" b="1" i="0" u="none" strike="noStrike" dirty="0">
                          <a:solidFill>
                            <a:srgbClr val="000000"/>
                          </a:solidFill>
                          <a:latin typeface="Calibri"/>
                        </a:rPr>
                        <a:t>Reduced Network traffic (50-70%)</a:t>
                      </a:r>
                    </a:p>
                  </a:txBody>
                  <a:tcPr marL="2884" marR="2884" marT="2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97346">
                <a:tc vMerge="1">
                  <a:txBody>
                    <a:bodyPr/>
                    <a:lstStyle/>
                    <a:p>
                      <a:endParaRPr lang="en-US"/>
                    </a:p>
                  </a:txBody>
                  <a:tcPr/>
                </a:tc>
                <a:tc gridSpan="3">
                  <a:txBody>
                    <a:bodyPr/>
                    <a:lstStyle/>
                    <a:p>
                      <a:pPr algn="ctr" fontAlgn="b"/>
                      <a:r>
                        <a:rPr lang="en-US" sz="1000" b="0" i="0" u="none" strike="noStrike" dirty="0">
                          <a:solidFill>
                            <a:srgbClr val="000000"/>
                          </a:solidFill>
                          <a:latin typeface="Calibri"/>
                        </a:rPr>
                        <a:t>Search Folders</a:t>
                      </a:r>
                    </a:p>
                  </a:txBody>
                  <a:tcPr marL="2884" marR="2884" marT="28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r>
            </a:tbl>
          </a:graphicData>
        </a:graphic>
      </p:graphicFrame>
      <p:grpSp>
        <p:nvGrpSpPr>
          <p:cNvPr id="3" name="Group 10"/>
          <p:cNvGrpSpPr/>
          <p:nvPr/>
        </p:nvGrpSpPr>
        <p:grpSpPr>
          <a:xfrm>
            <a:off x="838200" y="5791200"/>
            <a:ext cx="3276600" cy="838200"/>
            <a:chOff x="76200" y="5943600"/>
            <a:chExt cx="3276600" cy="838200"/>
          </a:xfrm>
        </p:grpSpPr>
        <p:sp>
          <p:nvSpPr>
            <p:cNvPr id="19" name="Rounded Rectangle 18"/>
            <p:cNvSpPr/>
            <p:nvPr/>
          </p:nvSpPr>
          <p:spPr bwMode="auto">
            <a:xfrm>
              <a:off x="76200" y="5943600"/>
              <a:ext cx="3276600" cy="838200"/>
            </a:xfrm>
            <a:prstGeom prst="round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indent="-523854" algn="ctr" defTabSz="914099">
                <a:lnSpc>
                  <a:spcPct val="85000"/>
                </a:lnSpc>
                <a:spcBef>
                  <a:spcPct val="50000"/>
                </a:spcBef>
                <a:buClr>
                  <a:srgbClr val="FFC000"/>
                </a:buClr>
                <a:buSzPct val="76000"/>
                <a:defRPr/>
              </a:pPr>
              <a:endParaRPr lang="en-US" dirty="0" err="1" smtClean="0">
                <a:gradFill>
                  <a:gsLst>
                    <a:gs pos="0">
                      <a:srgbClr val="FFFFFF"/>
                    </a:gs>
                    <a:gs pos="100000">
                      <a:srgbClr val="FFFFFF"/>
                    </a:gs>
                  </a:gsLst>
                  <a:lin ang="13500000" scaled="1"/>
                </a:gradFill>
                <a:latin typeface="Segoe Semibold" pitchFamily="34" charset="0"/>
              </a:endParaRPr>
            </a:p>
          </p:txBody>
        </p:sp>
        <p:sp>
          <p:nvSpPr>
            <p:cNvPr id="20" name="Rounded Rectangle 19"/>
            <p:cNvSpPr/>
            <p:nvPr/>
          </p:nvSpPr>
          <p:spPr bwMode="auto">
            <a:xfrm>
              <a:off x="1219200" y="6477000"/>
              <a:ext cx="2057400" cy="228600"/>
            </a:xfrm>
            <a:prstGeom prst="roundRect">
              <a:avLst/>
            </a:prstGeom>
            <a:solidFill>
              <a:srgbClr val="00B0F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b="1"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Productivity</a:t>
              </a:r>
            </a:p>
          </p:txBody>
        </p:sp>
        <p:sp>
          <p:nvSpPr>
            <p:cNvPr id="21" name="Rounded Rectangle 20"/>
            <p:cNvSpPr/>
            <p:nvPr/>
          </p:nvSpPr>
          <p:spPr bwMode="auto">
            <a:xfrm>
              <a:off x="1219200" y="6248400"/>
              <a:ext cx="2057400" cy="228600"/>
            </a:xfrm>
            <a:prstGeom prst="roundRect">
              <a:avLst/>
            </a:prstGeom>
            <a:solidFill>
              <a:srgbClr val="92D05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b="1"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Performance</a:t>
              </a:r>
            </a:p>
          </p:txBody>
        </p:sp>
        <p:sp>
          <p:nvSpPr>
            <p:cNvPr id="22" name="Rounded Rectangle 21"/>
            <p:cNvSpPr/>
            <p:nvPr/>
          </p:nvSpPr>
          <p:spPr bwMode="auto">
            <a:xfrm>
              <a:off x="1219200" y="6019800"/>
              <a:ext cx="2057400" cy="228600"/>
            </a:xfrm>
            <a:prstGeom prst="roundRect">
              <a:avLst/>
            </a:prstGeom>
            <a:solidFill>
              <a:srgbClr val="FF00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b="1"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Security and Control</a:t>
              </a:r>
            </a:p>
          </p:txBody>
        </p:sp>
        <p:sp>
          <p:nvSpPr>
            <p:cNvPr id="23" name="TextBox 22"/>
            <p:cNvSpPr txBox="1"/>
            <p:nvPr/>
          </p:nvSpPr>
          <p:spPr>
            <a:xfrm>
              <a:off x="152400" y="6172200"/>
              <a:ext cx="997261" cy="307777"/>
            </a:xfrm>
            <a:prstGeom prst="rect">
              <a:avLst/>
            </a:prstGeom>
            <a:noFill/>
          </p:spPr>
          <p:txBody>
            <a:bodyPr wrap="none" rtlCol="0">
              <a:spAutoFit/>
            </a:bodyPr>
            <a:lstStyle/>
            <a:p>
              <a:pPr defTabSz="914400"/>
              <a:r>
                <a:rPr lang="en-US" sz="1400" b="1" i="1" dirty="0" smtClean="0">
                  <a:solidFill>
                    <a:srgbClr val="FFFFFF"/>
                  </a:solidFill>
                  <a:effectLst>
                    <a:outerShdw blurRad="38100" dist="38100" dir="2700000" algn="tl">
                      <a:srgbClr val="000000">
                        <a:alpha val="43137"/>
                      </a:srgbClr>
                    </a:outerShdw>
                  </a:effectLst>
                </a:rPr>
                <a:t>Color Key</a:t>
              </a:r>
              <a:endParaRPr lang="en-US" sz="2400" b="1" i="1" dirty="0" smtClean="0">
                <a:solidFill>
                  <a:srgbClr val="FFFFFF"/>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2567801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G:\Documents\Clipart\Artwork_Imagery\Shapes\Arrows\Curved\up green arrow.png"/>
          <p:cNvPicPr>
            <a:picLocks noChangeAspect="1" noChangeArrowheads="1"/>
          </p:cNvPicPr>
          <p:nvPr/>
        </p:nvPicPr>
        <p:blipFill>
          <a:blip r:embed="rId3" cstate="print"/>
          <a:srcRect/>
          <a:stretch>
            <a:fillRect/>
          </a:stretch>
        </p:blipFill>
        <p:spPr bwMode="auto">
          <a:xfrm rot="5400000">
            <a:off x="1780327" y="2341272"/>
            <a:ext cx="5029199" cy="2646165"/>
          </a:xfrm>
          <a:prstGeom prst="rect">
            <a:avLst/>
          </a:prstGeom>
          <a:noFill/>
        </p:spPr>
      </p:pic>
      <p:sp>
        <p:nvSpPr>
          <p:cNvPr id="2" name="Title 1"/>
          <p:cNvSpPr>
            <a:spLocks noGrp="1"/>
          </p:cNvSpPr>
          <p:nvPr>
            <p:ph type="title"/>
          </p:nvPr>
        </p:nvSpPr>
        <p:spPr>
          <a:xfrm>
            <a:off x="381000" y="321623"/>
            <a:ext cx="8382000" cy="609398"/>
          </a:xfrm>
          <a:effectLst>
            <a:outerShdw blurRad="50800" dist="38100" dir="2700000" algn="tl" rotWithShape="0">
              <a:prstClr val="black">
                <a:alpha val="40000"/>
              </a:prstClr>
            </a:outerShdw>
          </a:effectLst>
        </p:spPr>
        <p:txBody>
          <a:bodyPr/>
          <a:lstStyle/>
          <a:p>
            <a:pPr lvl="0" algn="ctr" defTabSz="912813" fontAlgn="base">
              <a:spcAft>
                <a:spcPct val="0"/>
              </a:spcAft>
              <a:defRPr/>
            </a:pPr>
            <a:r>
              <a:rPr lang="zh-TW" altLang="en-US" sz="4400" b="1" dirty="0" smtClean="0">
                <a:effectLst/>
                <a:latin typeface="微軟正黑體" pitchFamily="34" charset="-120"/>
                <a:ea typeface="微軟正黑體" pitchFamily="34" charset="-120"/>
              </a:rPr>
              <a:t>微軟智慧型電子郵件解決方案</a:t>
            </a:r>
            <a:endParaRPr lang="en-US" sz="4400" b="1" dirty="0">
              <a:effectLst/>
              <a:latin typeface="微軟正黑體" pitchFamily="34" charset="-120"/>
              <a:ea typeface="微軟正黑體" pitchFamily="34" charset="-120"/>
            </a:endParaRPr>
          </a:p>
        </p:txBody>
      </p:sp>
      <p:pic>
        <p:nvPicPr>
          <p:cNvPr id="2050" name="Picture 2" descr="G:\Documents\Clipart\Artwork_Imagery\Hardware Photos\OEM HW\SERVERS\HP Compaq ProLiant Enterprise Server and blade.png"/>
          <p:cNvPicPr>
            <a:picLocks noChangeAspect="1" noChangeArrowheads="1"/>
          </p:cNvPicPr>
          <p:nvPr/>
        </p:nvPicPr>
        <p:blipFill>
          <a:blip r:embed="rId4" cstate="print"/>
          <a:srcRect/>
          <a:stretch>
            <a:fillRect/>
          </a:stretch>
        </p:blipFill>
        <p:spPr bwMode="auto">
          <a:xfrm>
            <a:off x="6116790" y="1687807"/>
            <a:ext cx="2992080" cy="4098740"/>
          </a:xfrm>
          <a:prstGeom prst="rect">
            <a:avLst/>
          </a:prstGeom>
          <a:noFill/>
        </p:spPr>
      </p:pic>
      <p:sp>
        <p:nvSpPr>
          <p:cNvPr id="28" name="Rounded Rectangle 27"/>
          <p:cNvSpPr/>
          <p:nvPr/>
        </p:nvSpPr>
        <p:spPr>
          <a:xfrm>
            <a:off x="1661736" y="6308871"/>
            <a:ext cx="6374744" cy="53340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834457" y="6434013"/>
            <a:ext cx="6154249" cy="400110"/>
          </a:xfrm>
          <a:prstGeom prst="rect">
            <a:avLst/>
          </a:prstGeom>
          <a:noFill/>
        </p:spPr>
        <p:txBody>
          <a:bodyPr wrap="none" rtlCol="0">
            <a:spAutoFit/>
          </a:bodyPr>
          <a:lstStyle/>
          <a:p>
            <a:r>
              <a:rPr lang="zh-TW" altLang="en-US" sz="2000" b="1" dirty="0" smtClean="0">
                <a:solidFill>
                  <a:srgbClr val="002060"/>
                </a:solidFill>
                <a:latin typeface="微軟正黑體" pitchFamily="34" charset="-120"/>
                <a:ea typeface="微軟正黑體" pitchFamily="34" charset="-120"/>
              </a:rPr>
              <a:t>提供一個讓您一次就可以讀取屬於您所有訊息的地方</a:t>
            </a:r>
            <a:r>
              <a:rPr lang="en-US" altLang="zh-TW" sz="2000" b="1" dirty="0" smtClean="0">
                <a:solidFill>
                  <a:srgbClr val="002060"/>
                </a:solidFill>
                <a:latin typeface="微軟正黑體" pitchFamily="34" charset="-120"/>
                <a:ea typeface="微軟正黑體" pitchFamily="34" charset="-120"/>
              </a:rPr>
              <a:t>.</a:t>
            </a:r>
            <a:endParaRPr lang="en-US" sz="2000" b="1" dirty="0">
              <a:solidFill>
                <a:srgbClr val="002060"/>
              </a:solidFill>
              <a:latin typeface="微軟正黑體" pitchFamily="34" charset="-120"/>
              <a:ea typeface="微軟正黑體" pitchFamily="34" charset="-120"/>
            </a:endParaRPr>
          </a:p>
        </p:txBody>
      </p:sp>
      <p:pic>
        <p:nvPicPr>
          <p:cNvPr id="22"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1567" y="3400589"/>
            <a:ext cx="1828801" cy="415637"/>
          </a:xfrm>
          <a:prstGeom prst="rect">
            <a:avLst/>
          </a:prstGeom>
        </p:spPr>
      </p:pic>
      <p:pic>
        <p:nvPicPr>
          <p:cNvPr id="23" name="Picture 31"/>
          <p:cNvPicPr>
            <a:picLocks noChangeAspect="1"/>
          </p:cNvPicPr>
          <p:nvPr/>
        </p:nvPicPr>
        <p:blipFill rotWithShape="1">
          <a:blip r:embed="rId6">
            <a:extLst>
              <a:ext uri="{28A0092B-C50C-407E-A947-70E740481C1C}">
                <a14:useLocalDpi xmlns:a14="http://schemas.microsoft.com/office/drawing/2010/main" val="0"/>
              </a:ext>
            </a:extLst>
          </a:blip>
          <a:srcRect r="41895"/>
          <a:stretch/>
        </p:blipFill>
        <p:spPr>
          <a:xfrm>
            <a:off x="5452250" y="2703711"/>
            <a:ext cx="1925045" cy="535443"/>
          </a:xfrm>
          <a:prstGeom prst="rect">
            <a:avLst/>
          </a:prstGeom>
        </p:spPr>
      </p:pic>
      <p:grpSp>
        <p:nvGrpSpPr>
          <p:cNvPr id="24" name="群組 23"/>
          <p:cNvGrpSpPr/>
          <p:nvPr/>
        </p:nvGrpSpPr>
        <p:grpSpPr>
          <a:xfrm>
            <a:off x="152451" y="1108277"/>
            <a:ext cx="2971799" cy="5070677"/>
            <a:chOff x="457201" y="1295400"/>
            <a:chExt cx="2971799" cy="5257800"/>
          </a:xfrm>
        </p:grpSpPr>
        <p:sp>
          <p:nvSpPr>
            <p:cNvPr id="29" name="Rounded Rectangle 74"/>
            <p:cNvSpPr>
              <a:spLocks noChangeArrowheads="1"/>
            </p:cNvSpPr>
            <p:nvPr/>
          </p:nvSpPr>
          <p:spPr bwMode="gray">
            <a:xfrm>
              <a:off x="457201" y="1295400"/>
              <a:ext cx="2971799" cy="5257800"/>
            </a:xfrm>
            <a:prstGeom prst="roundRect">
              <a:avLst>
                <a:gd name="adj" fmla="val 2906"/>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523854" algn="ctr" defTabSz="914099">
                <a:lnSpc>
                  <a:spcPct val="85000"/>
                </a:lnSpc>
                <a:spcBef>
                  <a:spcPct val="50000"/>
                </a:spcBef>
                <a:buClr>
                  <a:srgbClr val="FFC000"/>
                </a:buClr>
                <a:buSzPct val="76000"/>
                <a:defRPr/>
              </a:pPr>
              <a:endParaRPr lang="en-US" sz="1400" dirty="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ndParaRPr>
            </a:p>
          </p:txBody>
        </p:sp>
        <p:grpSp>
          <p:nvGrpSpPr>
            <p:cNvPr id="30" name="Group 22"/>
            <p:cNvGrpSpPr/>
            <p:nvPr/>
          </p:nvGrpSpPr>
          <p:grpSpPr>
            <a:xfrm>
              <a:off x="551215" y="1497017"/>
              <a:ext cx="800219" cy="1036633"/>
              <a:chOff x="544622" y="2133600"/>
              <a:chExt cx="800219" cy="1036633"/>
            </a:xfrm>
          </p:grpSpPr>
          <p:pic>
            <p:nvPicPr>
              <p:cNvPr id="66" name="Picture 3" descr="C:\Users\aglick\AppData\Local\Microsoft\Windows\Temporary Internet Files\Content.IE5\D0CGLY1K\MCj04315870000[1].png"/>
              <p:cNvPicPr>
                <a:picLocks noChangeAspect="1" noChangeArrowheads="1"/>
              </p:cNvPicPr>
              <p:nvPr/>
            </p:nvPicPr>
            <p:blipFill>
              <a:blip r:embed="rId7" cstate="print"/>
              <a:stretch>
                <a:fillRect/>
              </a:stretch>
            </p:blipFill>
            <p:spPr bwMode="auto">
              <a:xfrm>
                <a:off x="685800" y="2133600"/>
                <a:ext cx="634103" cy="1036633"/>
              </a:xfrm>
              <a:prstGeom prst="rect">
                <a:avLst/>
              </a:prstGeom>
              <a:noFill/>
            </p:spPr>
          </p:pic>
          <p:sp>
            <p:nvSpPr>
              <p:cNvPr id="67" name="TextBox 45"/>
              <p:cNvSpPr txBox="1"/>
              <p:nvPr/>
            </p:nvSpPr>
            <p:spPr>
              <a:xfrm>
                <a:off x="544622" y="2791781"/>
                <a:ext cx="800219" cy="276999"/>
              </a:xfrm>
              <a:prstGeom prst="rect">
                <a:avLst/>
              </a:prstGeom>
              <a:noFill/>
            </p:spPr>
            <p:txBody>
              <a:bodyPr wrap="none" rtlCol="0">
                <a:spAutoFit/>
              </a:bodyPr>
              <a:lstStyle/>
              <a:p>
                <a:pPr algn="ctr"/>
                <a:r>
                  <a:rPr lang="zh-TW" altLang="en-US" sz="1200" b="1" dirty="0" smtClean="0">
                    <a:solidFill>
                      <a:schemeClr val="tx1">
                        <a:lumMod val="75000"/>
                        <a:lumOff val="25000"/>
                      </a:schemeClr>
                    </a:solidFill>
                    <a:latin typeface="Segoe UI" pitchFamily="34" charset="0"/>
                    <a:ea typeface="Segoe UI" pitchFamily="34" charset="0"/>
                    <a:cs typeface="Segoe UI" pitchFamily="34" charset="0"/>
                  </a:rPr>
                  <a:t>電子郵件</a:t>
                </a:r>
                <a:endParaRPr lang="en-US" sz="1200" b="1" dirty="0">
                  <a:solidFill>
                    <a:schemeClr val="tx1">
                      <a:lumMod val="75000"/>
                      <a:lumOff val="25000"/>
                    </a:schemeClr>
                  </a:solidFill>
                  <a:latin typeface="Segoe UI" pitchFamily="34" charset="0"/>
                  <a:ea typeface="Segoe UI" pitchFamily="34" charset="0"/>
                  <a:cs typeface="Segoe UI" pitchFamily="34" charset="0"/>
                </a:endParaRPr>
              </a:p>
            </p:txBody>
          </p:sp>
        </p:grpSp>
        <p:grpSp>
          <p:nvGrpSpPr>
            <p:cNvPr id="31" name="Group 37"/>
            <p:cNvGrpSpPr/>
            <p:nvPr/>
          </p:nvGrpSpPr>
          <p:grpSpPr>
            <a:xfrm>
              <a:off x="1423205" y="1437935"/>
              <a:ext cx="954107" cy="1343805"/>
              <a:chOff x="467678" y="3304393"/>
              <a:chExt cx="954107" cy="1343805"/>
            </a:xfrm>
          </p:grpSpPr>
          <p:pic>
            <p:nvPicPr>
              <p:cNvPr id="64" name="Picture 6" descr="H:\Designer Resources\icons\Shapes and Graphics\MSN Illustration Icon\MSN icon calendar.png"/>
              <p:cNvPicPr>
                <a:picLocks noChangeAspect="1" noChangeArrowheads="1"/>
              </p:cNvPicPr>
              <p:nvPr/>
            </p:nvPicPr>
            <p:blipFill>
              <a:blip r:embed="rId8" cstate="print"/>
              <a:srcRect/>
              <a:stretch>
                <a:fillRect/>
              </a:stretch>
            </p:blipFill>
            <p:spPr bwMode="auto">
              <a:xfrm>
                <a:off x="533400" y="3304393"/>
                <a:ext cx="822000" cy="1343805"/>
              </a:xfrm>
              <a:prstGeom prst="rect">
                <a:avLst/>
              </a:prstGeom>
              <a:noFill/>
            </p:spPr>
          </p:pic>
          <p:sp>
            <p:nvSpPr>
              <p:cNvPr id="65" name="TextBox 29"/>
              <p:cNvSpPr txBox="1"/>
              <p:nvPr/>
            </p:nvSpPr>
            <p:spPr>
              <a:xfrm>
                <a:off x="467678" y="4059380"/>
                <a:ext cx="954107" cy="276999"/>
              </a:xfrm>
              <a:prstGeom prst="rect">
                <a:avLst/>
              </a:prstGeom>
              <a:noFill/>
            </p:spPr>
            <p:txBody>
              <a:bodyPr wrap="none" rtlCol="0">
                <a:spAutoFit/>
              </a:bodyPr>
              <a:lstStyle/>
              <a:p>
                <a:pPr algn="ctr"/>
                <a:r>
                  <a:rPr lang="zh-TW" altLang="en-US" sz="1200" b="1" dirty="0" smtClean="0">
                    <a:solidFill>
                      <a:schemeClr val="tx1">
                        <a:lumMod val="75000"/>
                        <a:lumOff val="25000"/>
                      </a:schemeClr>
                    </a:solidFill>
                    <a:latin typeface="Segoe UI" pitchFamily="34" charset="0"/>
                    <a:ea typeface="Segoe UI" pitchFamily="34" charset="0"/>
                    <a:cs typeface="Segoe UI" pitchFamily="34" charset="0"/>
                  </a:rPr>
                  <a:t>群組行事曆</a:t>
                </a:r>
                <a:endParaRPr lang="en-US" sz="1200" b="1" dirty="0">
                  <a:solidFill>
                    <a:schemeClr val="tx1">
                      <a:lumMod val="75000"/>
                      <a:lumOff val="25000"/>
                    </a:schemeClr>
                  </a:solidFill>
                  <a:latin typeface="Segoe UI" pitchFamily="34" charset="0"/>
                  <a:ea typeface="Segoe UI" pitchFamily="34" charset="0"/>
                  <a:cs typeface="Segoe UI" pitchFamily="34" charset="0"/>
                </a:endParaRPr>
              </a:p>
            </p:txBody>
          </p:sp>
        </p:grpSp>
        <p:grpSp>
          <p:nvGrpSpPr>
            <p:cNvPr id="32" name="Group 47"/>
            <p:cNvGrpSpPr/>
            <p:nvPr/>
          </p:nvGrpSpPr>
          <p:grpSpPr>
            <a:xfrm>
              <a:off x="2430178" y="1497017"/>
              <a:ext cx="975360" cy="990600"/>
              <a:chOff x="440182" y="4416137"/>
              <a:chExt cx="975360" cy="990600"/>
            </a:xfrm>
          </p:grpSpPr>
          <p:pic>
            <p:nvPicPr>
              <p:cNvPr id="62" name="Picture 9" descr="C:\Users\roseh\Desktop\Windows_Contacts_Icon.png"/>
              <p:cNvPicPr>
                <a:picLocks noChangeAspect="1" noChangeArrowheads="1"/>
              </p:cNvPicPr>
              <p:nvPr/>
            </p:nvPicPr>
            <p:blipFill>
              <a:blip r:embed="rId9" cstate="print"/>
              <a:srcRect/>
              <a:stretch>
                <a:fillRect/>
              </a:stretch>
            </p:blipFill>
            <p:spPr bwMode="auto">
              <a:xfrm>
                <a:off x="440182" y="4416137"/>
                <a:ext cx="975360" cy="762000"/>
              </a:xfrm>
              <a:prstGeom prst="rect">
                <a:avLst/>
              </a:prstGeom>
              <a:noFill/>
            </p:spPr>
          </p:pic>
          <p:sp>
            <p:nvSpPr>
              <p:cNvPr id="63" name="TextBox 46"/>
              <p:cNvSpPr txBox="1"/>
              <p:nvPr/>
            </p:nvSpPr>
            <p:spPr>
              <a:xfrm>
                <a:off x="621565" y="5129738"/>
                <a:ext cx="646331" cy="276999"/>
              </a:xfrm>
              <a:prstGeom prst="rect">
                <a:avLst/>
              </a:prstGeom>
              <a:noFill/>
            </p:spPr>
            <p:txBody>
              <a:bodyPr wrap="none" rtlCol="0">
                <a:spAutoFit/>
              </a:bodyPr>
              <a:lstStyle/>
              <a:p>
                <a:pPr algn="ctr"/>
                <a:r>
                  <a:rPr lang="zh-TW" altLang="en-US" sz="1200" b="1" dirty="0" smtClean="0">
                    <a:solidFill>
                      <a:schemeClr val="tx1">
                        <a:lumMod val="75000"/>
                        <a:lumOff val="25000"/>
                      </a:schemeClr>
                    </a:solidFill>
                    <a:latin typeface="Segoe UI" pitchFamily="34" charset="0"/>
                    <a:ea typeface="Segoe UI" pitchFamily="34" charset="0"/>
                    <a:cs typeface="Segoe UI" pitchFamily="34" charset="0"/>
                  </a:rPr>
                  <a:t>連絡人</a:t>
                </a:r>
                <a:endParaRPr lang="en-US" sz="1200" b="1" dirty="0">
                  <a:solidFill>
                    <a:schemeClr val="tx1">
                      <a:lumMod val="75000"/>
                      <a:lumOff val="25000"/>
                    </a:schemeClr>
                  </a:solidFill>
                  <a:latin typeface="Segoe UI" pitchFamily="34" charset="0"/>
                  <a:ea typeface="Segoe UI" pitchFamily="34" charset="0"/>
                  <a:cs typeface="Segoe UI" pitchFamily="34" charset="0"/>
                </a:endParaRPr>
              </a:p>
            </p:txBody>
          </p:sp>
        </p:grpSp>
        <p:grpSp>
          <p:nvGrpSpPr>
            <p:cNvPr id="33" name="Group 51"/>
            <p:cNvGrpSpPr/>
            <p:nvPr/>
          </p:nvGrpSpPr>
          <p:grpSpPr>
            <a:xfrm>
              <a:off x="506880" y="3886200"/>
              <a:ext cx="981605" cy="1025009"/>
              <a:chOff x="1045376" y="1285875"/>
              <a:chExt cx="981605" cy="1025009"/>
            </a:xfrm>
          </p:grpSpPr>
          <p:grpSp>
            <p:nvGrpSpPr>
              <p:cNvPr id="58" name="Group 48"/>
              <p:cNvGrpSpPr/>
              <p:nvPr/>
            </p:nvGrpSpPr>
            <p:grpSpPr>
              <a:xfrm>
                <a:off x="1045376" y="1285875"/>
                <a:ext cx="981605" cy="1025009"/>
                <a:chOff x="440182" y="4406612"/>
                <a:chExt cx="981605" cy="1025009"/>
              </a:xfrm>
            </p:grpSpPr>
            <p:pic>
              <p:nvPicPr>
                <p:cNvPr id="60" name="Picture 9" descr="C:\Users\roseh\Desktop\Windows_Contacts_Icon.png"/>
                <p:cNvPicPr>
                  <a:picLocks noChangeAspect="1" noChangeArrowheads="1"/>
                </p:cNvPicPr>
                <p:nvPr/>
              </p:nvPicPr>
              <p:blipFill>
                <a:blip r:embed="rId9" cstate="print"/>
                <a:srcRect/>
                <a:stretch>
                  <a:fillRect/>
                </a:stretch>
              </p:blipFill>
              <p:spPr bwMode="auto">
                <a:xfrm>
                  <a:off x="440182" y="4406612"/>
                  <a:ext cx="975360" cy="762000"/>
                </a:xfrm>
                <a:prstGeom prst="rect">
                  <a:avLst/>
                </a:prstGeom>
                <a:noFill/>
              </p:spPr>
            </p:pic>
            <p:sp>
              <p:nvSpPr>
                <p:cNvPr id="61" name="TextBox 50"/>
                <p:cNvSpPr txBox="1"/>
                <p:nvPr/>
              </p:nvSpPr>
              <p:spPr>
                <a:xfrm>
                  <a:off x="467680" y="5154622"/>
                  <a:ext cx="954107" cy="276999"/>
                </a:xfrm>
                <a:prstGeom prst="rect">
                  <a:avLst/>
                </a:prstGeom>
                <a:noFill/>
              </p:spPr>
              <p:txBody>
                <a:bodyPr wrap="none" rtlCol="0">
                  <a:spAutoFit/>
                </a:bodyPr>
                <a:lstStyle/>
                <a:p>
                  <a:pPr algn="ctr"/>
                  <a:r>
                    <a:rPr lang="zh-TW" altLang="en-US" sz="1200" b="1" dirty="0" smtClean="0">
                      <a:solidFill>
                        <a:schemeClr val="tx1">
                          <a:lumMod val="75000"/>
                          <a:lumOff val="25000"/>
                        </a:schemeClr>
                      </a:solidFill>
                      <a:latin typeface="Segoe UI" pitchFamily="34" charset="0"/>
                      <a:ea typeface="Segoe UI" pitchFamily="34" charset="0"/>
                      <a:cs typeface="Segoe UI" pitchFamily="34" charset="0"/>
                    </a:rPr>
                    <a:t>組織通訊錄</a:t>
                  </a:r>
                  <a:endParaRPr lang="en-US" sz="1200" b="1" dirty="0">
                    <a:solidFill>
                      <a:schemeClr val="tx1">
                        <a:lumMod val="75000"/>
                        <a:lumOff val="25000"/>
                      </a:schemeClr>
                    </a:solidFill>
                    <a:latin typeface="Segoe UI" pitchFamily="34" charset="0"/>
                    <a:ea typeface="Segoe UI" pitchFamily="34" charset="0"/>
                    <a:cs typeface="Segoe UI" pitchFamily="34" charset="0"/>
                  </a:endParaRPr>
                </a:p>
              </p:txBody>
            </p:sp>
          </p:grpSp>
          <p:pic>
            <p:nvPicPr>
              <p:cNvPr id="59" name="Picture 3" descr="H:\Designer Resources\icons\Windows Server Icons\Search\Globe 2.png"/>
              <p:cNvPicPr>
                <a:picLocks noChangeAspect="1" noChangeArrowheads="1"/>
              </p:cNvPicPr>
              <p:nvPr/>
            </p:nvPicPr>
            <p:blipFill>
              <a:blip r:embed="rId10" cstate="print"/>
              <a:srcRect/>
              <a:stretch>
                <a:fillRect/>
              </a:stretch>
            </p:blipFill>
            <p:spPr bwMode="auto">
              <a:xfrm>
                <a:off x="1676400" y="1371600"/>
                <a:ext cx="323850" cy="354560"/>
              </a:xfrm>
              <a:prstGeom prst="rect">
                <a:avLst/>
              </a:prstGeom>
              <a:noFill/>
            </p:spPr>
          </p:pic>
        </p:grpSp>
        <p:grpSp>
          <p:nvGrpSpPr>
            <p:cNvPr id="34" name="Group 53"/>
            <p:cNvGrpSpPr/>
            <p:nvPr/>
          </p:nvGrpSpPr>
          <p:grpSpPr>
            <a:xfrm>
              <a:off x="2671715" y="2753537"/>
              <a:ext cx="492444" cy="886599"/>
              <a:chOff x="516223" y="1295400"/>
              <a:chExt cx="492444" cy="886599"/>
            </a:xfrm>
          </p:grpSpPr>
          <p:pic>
            <p:nvPicPr>
              <p:cNvPr id="56" name="Picture 4" descr="H:\Designer Resources\icons\Windows Server Icons\Documents\Notebook Open White.png"/>
              <p:cNvPicPr>
                <a:picLocks noChangeAspect="1" noChangeArrowheads="1"/>
              </p:cNvPicPr>
              <p:nvPr/>
            </p:nvPicPr>
            <p:blipFill>
              <a:blip r:embed="rId11" cstate="print"/>
              <a:srcRect/>
              <a:stretch>
                <a:fillRect/>
              </a:stretch>
            </p:blipFill>
            <p:spPr bwMode="auto">
              <a:xfrm>
                <a:off x="533400" y="1295400"/>
                <a:ext cx="457200" cy="668923"/>
              </a:xfrm>
              <a:prstGeom prst="rect">
                <a:avLst/>
              </a:prstGeom>
              <a:noFill/>
            </p:spPr>
          </p:pic>
          <p:sp>
            <p:nvSpPr>
              <p:cNvPr id="57" name="TextBox 52"/>
              <p:cNvSpPr txBox="1"/>
              <p:nvPr/>
            </p:nvSpPr>
            <p:spPr>
              <a:xfrm>
                <a:off x="516223" y="1905000"/>
                <a:ext cx="492444" cy="276999"/>
              </a:xfrm>
              <a:prstGeom prst="rect">
                <a:avLst/>
              </a:prstGeom>
              <a:noFill/>
            </p:spPr>
            <p:txBody>
              <a:bodyPr wrap="none" rtlCol="0">
                <a:spAutoFit/>
              </a:bodyPr>
              <a:lstStyle/>
              <a:p>
                <a:pPr algn="ctr"/>
                <a:r>
                  <a:rPr lang="zh-TW" altLang="en-US" sz="1200" b="1" dirty="0" smtClean="0">
                    <a:solidFill>
                      <a:schemeClr val="tx1">
                        <a:lumMod val="75000"/>
                        <a:lumOff val="25000"/>
                      </a:schemeClr>
                    </a:solidFill>
                    <a:latin typeface="Segoe UI" pitchFamily="34" charset="0"/>
                    <a:ea typeface="Segoe UI" pitchFamily="34" charset="0"/>
                    <a:cs typeface="Segoe UI" pitchFamily="34" charset="0"/>
                  </a:rPr>
                  <a:t>記事</a:t>
                </a:r>
                <a:endParaRPr lang="en-US" sz="1200" b="1" dirty="0">
                  <a:solidFill>
                    <a:schemeClr val="tx1">
                      <a:lumMod val="75000"/>
                      <a:lumOff val="25000"/>
                    </a:schemeClr>
                  </a:solidFill>
                  <a:latin typeface="Segoe UI" pitchFamily="34" charset="0"/>
                  <a:ea typeface="Segoe UI" pitchFamily="34" charset="0"/>
                  <a:cs typeface="Segoe UI" pitchFamily="34" charset="0"/>
                </a:endParaRPr>
              </a:p>
            </p:txBody>
          </p:sp>
        </p:grpSp>
        <p:grpSp>
          <p:nvGrpSpPr>
            <p:cNvPr id="35" name="Group 55"/>
            <p:cNvGrpSpPr/>
            <p:nvPr/>
          </p:nvGrpSpPr>
          <p:grpSpPr>
            <a:xfrm>
              <a:off x="611322" y="2753537"/>
              <a:ext cx="800219" cy="886599"/>
              <a:chOff x="438536" y="2438400"/>
              <a:chExt cx="800219" cy="886599"/>
            </a:xfrm>
          </p:grpSpPr>
          <p:pic>
            <p:nvPicPr>
              <p:cNvPr id="54" name="Picture 5" descr="H:\Designer Resources\icons\Windows Server Icons\Documents\Check list.png"/>
              <p:cNvPicPr>
                <a:picLocks noChangeAspect="1" noChangeArrowheads="1"/>
              </p:cNvPicPr>
              <p:nvPr/>
            </p:nvPicPr>
            <p:blipFill>
              <a:blip r:embed="rId12" cstate="print"/>
              <a:srcRect/>
              <a:stretch>
                <a:fillRect/>
              </a:stretch>
            </p:blipFill>
            <p:spPr bwMode="auto">
              <a:xfrm>
                <a:off x="609600" y="2438400"/>
                <a:ext cx="472751" cy="609600"/>
              </a:xfrm>
              <a:prstGeom prst="rect">
                <a:avLst/>
              </a:prstGeom>
              <a:noFill/>
            </p:spPr>
          </p:pic>
          <p:sp>
            <p:nvSpPr>
              <p:cNvPr id="55" name="TextBox 54"/>
              <p:cNvSpPr txBox="1"/>
              <p:nvPr/>
            </p:nvSpPr>
            <p:spPr>
              <a:xfrm>
                <a:off x="438536" y="3048000"/>
                <a:ext cx="800219" cy="276999"/>
              </a:xfrm>
              <a:prstGeom prst="rect">
                <a:avLst/>
              </a:prstGeom>
              <a:noFill/>
            </p:spPr>
            <p:txBody>
              <a:bodyPr wrap="none" rtlCol="0">
                <a:spAutoFit/>
              </a:bodyPr>
              <a:lstStyle/>
              <a:p>
                <a:pPr algn="ctr"/>
                <a:r>
                  <a:rPr lang="zh-TW" altLang="en-US" sz="1200" b="1" dirty="0" smtClean="0">
                    <a:solidFill>
                      <a:schemeClr val="tx1">
                        <a:lumMod val="75000"/>
                        <a:lumOff val="25000"/>
                      </a:schemeClr>
                    </a:solidFill>
                    <a:latin typeface="Segoe UI" pitchFamily="34" charset="0"/>
                    <a:ea typeface="Segoe UI" pitchFamily="34" charset="0"/>
                    <a:cs typeface="Segoe UI" pitchFamily="34" charset="0"/>
                  </a:rPr>
                  <a:t>待辦事項</a:t>
                </a:r>
                <a:endParaRPr lang="en-US" sz="1200" b="1" dirty="0">
                  <a:solidFill>
                    <a:schemeClr val="tx1">
                      <a:lumMod val="75000"/>
                      <a:lumOff val="25000"/>
                    </a:schemeClr>
                  </a:solidFill>
                  <a:latin typeface="Segoe UI" pitchFamily="34" charset="0"/>
                  <a:ea typeface="Segoe UI" pitchFamily="34" charset="0"/>
                  <a:cs typeface="Segoe UI" pitchFamily="34" charset="0"/>
                </a:endParaRPr>
              </a:p>
            </p:txBody>
          </p:sp>
        </p:grpSp>
        <p:grpSp>
          <p:nvGrpSpPr>
            <p:cNvPr id="36" name="Group 59"/>
            <p:cNvGrpSpPr/>
            <p:nvPr/>
          </p:nvGrpSpPr>
          <p:grpSpPr>
            <a:xfrm>
              <a:off x="1451196" y="2753537"/>
              <a:ext cx="866188" cy="1036633"/>
              <a:chOff x="1873692" y="2133600"/>
              <a:chExt cx="866188" cy="1036633"/>
            </a:xfrm>
          </p:grpSpPr>
          <p:pic>
            <p:nvPicPr>
              <p:cNvPr id="51" name="Picture 3" descr="C:\Users\aglick\AppData\Local\Microsoft\Windows\Temporary Internet Files\Content.IE5\D0CGLY1K\MCj04315870000[1].png"/>
              <p:cNvPicPr>
                <a:picLocks noChangeAspect="1" noChangeArrowheads="1"/>
              </p:cNvPicPr>
              <p:nvPr/>
            </p:nvPicPr>
            <p:blipFill>
              <a:blip r:embed="rId7" cstate="print"/>
              <a:stretch>
                <a:fillRect/>
              </a:stretch>
            </p:blipFill>
            <p:spPr bwMode="auto">
              <a:xfrm>
                <a:off x="2005703" y="2133600"/>
                <a:ext cx="634103" cy="1036633"/>
              </a:xfrm>
              <a:prstGeom prst="rect">
                <a:avLst/>
              </a:prstGeom>
              <a:noFill/>
            </p:spPr>
          </p:pic>
          <p:pic>
            <p:nvPicPr>
              <p:cNvPr id="52" name="Picture 11" descr="C:\Users\aglick\Documents\Clipart\phone.png"/>
              <p:cNvPicPr>
                <a:picLocks noChangeAspect="1" noChangeArrowheads="1"/>
              </p:cNvPicPr>
              <p:nvPr/>
            </p:nvPicPr>
            <p:blipFill>
              <a:blip r:embed="rId13" cstate="print"/>
              <a:srcRect/>
              <a:stretch>
                <a:fillRect/>
              </a:stretch>
            </p:blipFill>
            <p:spPr bwMode="auto">
              <a:xfrm>
                <a:off x="2286000" y="2306780"/>
                <a:ext cx="453880" cy="453170"/>
              </a:xfrm>
              <a:prstGeom prst="rect">
                <a:avLst/>
              </a:prstGeom>
              <a:noFill/>
            </p:spPr>
          </p:pic>
          <p:sp>
            <p:nvSpPr>
              <p:cNvPr id="53" name="TextBox 58"/>
              <p:cNvSpPr txBox="1"/>
              <p:nvPr/>
            </p:nvSpPr>
            <p:spPr>
              <a:xfrm>
                <a:off x="1873692" y="2740834"/>
                <a:ext cx="800219" cy="276999"/>
              </a:xfrm>
              <a:prstGeom prst="rect">
                <a:avLst/>
              </a:prstGeom>
              <a:noFill/>
            </p:spPr>
            <p:txBody>
              <a:bodyPr wrap="none" rtlCol="0">
                <a:spAutoFit/>
              </a:bodyPr>
              <a:lstStyle/>
              <a:p>
                <a:r>
                  <a:rPr lang="zh-TW" altLang="en-US" sz="1200" b="1" dirty="0" smtClean="0">
                    <a:solidFill>
                      <a:schemeClr val="tx1">
                        <a:lumMod val="75000"/>
                        <a:lumOff val="25000"/>
                      </a:schemeClr>
                    </a:solidFill>
                    <a:latin typeface="Segoe UI" pitchFamily="34" charset="0"/>
                    <a:ea typeface="Segoe UI" pitchFamily="34" charset="0"/>
                    <a:cs typeface="Segoe UI" pitchFamily="34" charset="0"/>
                  </a:rPr>
                  <a:t>語音信箱</a:t>
                </a:r>
                <a:endParaRPr lang="en-US" sz="1200" b="1" dirty="0">
                  <a:solidFill>
                    <a:schemeClr val="tx1">
                      <a:lumMod val="75000"/>
                      <a:lumOff val="25000"/>
                    </a:schemeClr>
                  </a:solidFill>
                  <a:latin typeface="Segoe UI" pitchFamily="34" charset="0"/>
                  <a:ea typeface="Segoe UI" pitchFamily="34" charset="0"/>
                  <a:cs typeface="Segoe UI" pitchFamily="34" charset="0"/>
                </a:endParaRPr>
              </a:p>
            </p:txBody>
          </p:sp>
        </p:grpSp>
        <p:grpSp>
          <p:nvGrpSpPr>
            <p:cNvPr id="37" name="Group 64"/>
            <p:cNvGrpSpPr/>
            <p:nvPr/>
          </p:nvGrpSpPr>
          <p:grpSpPr>
            <a:xfrm>
              <a:off x="2057400" y="5329444"/>
              <a:ext cx="818073" cy="1036633"/>
              <a:chOff x="1851033" y="5437908"/>
              <a:chExt cx="818073" cy="1036633"/>
            </a:xfrm>
          </p:grpSpPr>
          <p:grpSp>
            <p:nvGrpSpPr>
              <p:cNvPr id="47" name="Group 60"/>
              <p:cNvGrpSpPr/>
              <p:nvPr/>
            </p:nvGrpSpPr>
            <p:grpSpPr>
              <a:xfrm>
                <a:off x="1998833" y="5437908"/>
                <a:ext cx="670273" cy="1036633"/>
                <a:chOff x="2081961" y="5516567"/>
                <a:chExt cx="670273" cy="1036633"/>
              </a:xfrm>
            </p:grpSpPr>
            <p:pic>
              <p:nvPicPr>
                <p:cNvPr id="49" name="Picture 3" descr="C:\Users\aglick\AppData\Local\Microsoft\Windows\Temporary Internet Files\Content.IE5\D0CGLY1K\MCj04315870000[1].png"/>
                <p:cNvPicPr>
                  <a:picLocks noChangeAspect="1" noChangeArrowheads="1"/>
                </p:cNvPicPr>
                <p:nvPr/>
              </p:nvPicPr>
              <p:blipFill>
                <a:blip r:embed="rId7" cstate="print"/>
                <a:stretch>
                  <a:fillRect/>
                </a:stretch>
              </p:blipFill>
              <p:spPr bwMode="auto">
                <a:xfrm>
                  <a:off x="2118131" y="5516567"/>
                  <a:ext cx="634103" cy="1036633"/>
                </a:xfrm>
                <a:prstGeom prst="rect">
                  <a:avLst/>
                </a:prstGeom>
                <a:noFill/>
              </p:spPr>
            </p:pic>
            <p:pic>
              <p:nvPicPr>
                <p:cNvPr id="50" name="Picture 2" descr="H:\Designer Resources\icons\Windows Vista Illustration Icons\Cell phone smart phone.png"/>
                <p:cNvPicPr>
                  <a:picLocks noChangeAspect="1" noChangeArrowheads="1"/>
                </p:cNvPicPr>
                <p:nvPr/>
              </p:nvPicPr>
              <p:blipFill>
                <a:blip r:embed="rId14" cstate="print"/>
                <a:srcRect/>
                <a:stretch>
                  <a:fillRect/>
                </a:stretch>
              </p:blipFill>
              <p:spPr bwMode="auto">
                <a:xfrm rot="995940">
                  <a:off x="2081961" y="5661628"/>
                  <a:ext cx="564439" cy="564439"/>
                </a:xfrm>
                <a:prstGeom prst="rect">
                  <a:avLst/>
                </a:prstGeom>
                <a:noFill/>
              </p:spPr>
            </p:pic>
          </p:grpSp>
          <p:sp>
            <p:nvSpPr>
              <p:cNvPr id="48" name="TextBox 63"/>
              <p:cNvSpPr txBox="1"/>
              <p:nvPr/>
            </p:nvSpPr>
            <p:spPr>
              <a:xfrm>
                <a:off x="1851033" y="6123799"/>
                <a:ext cx="800219" cy="276999"/>
              </a:xfrm>
              <a:prstGeom prst="rect">
                <a:avLst/>
              </a:prstGeom>
              <a:noFill/>
            </p:spPr>
            <p:txBody>
              <a:bodyPr wrap="none" rtlCol="0">
                <a:spAutoFit/>
              </a:bodyPr>
              <a:lstStyle/>
              <a:p>
                <a:r>
                  <a:rPr lang="zh-TW" altLang="en-US" sz="1200" b="1" dirty="0" smtClean="0">
                    <a:solidFill>
                      <a:srgbClr val="FF0000"/>
                    </a:solidFill>
                    <a:latin typeface="Segoe UI" pitchFamily="34" charset="0"/>
                    <a:ea typeface="Segoe UI" pitchFamily="34" charset="0"/>
                    <a:cs typeface="Segoe UI" pitchFamily="34" charset="0"/>
                  </a:rPr>
                  <a:t>手機簡訊</a:t>
                </a:r>
                <a:endParaRPr lang="en-US" sz="1200" b="1" dirty="0">
                  <a:solidFill>
                    <a:srgbClr val="FF0000"/>
                  </a:solidFill>
                  <a:latin typeface="Segoe UI" pitchFamily="34" charset="0"/>
                  <a:ea typeface="Segoe UI" pitchFamily="34" charset="0"/>
                  <a:cs typeface="Segoe UI" pitchFamily="34" charset="0"/>
                </a:endParaRPr>
              </a:p>
            </p:txBody>
          </p:sp>
        </p:grpSp>
        <p:grpSp>
          <p:nvGrpSpPr>
            <p:cNvPr id="38" name="Group 67"/>
            <p:cNvGrpSpPr/>
            <p:nvPr/>
          </p:nvGrpSpPr>
          <p:grpSpPr>
            <a:xfrm>
              <a:off x="990600" y="5334000"/>
              <a:ext cx="717026" cy="954747"/>
              <a:chOff x="4505325" y="5562600"/>
              <a:chExt cx="717026" cy="954747"/>
            </a:xfrm>
          </p:grpSpPr>
          <p:pic>
            <p:nvPicPr>
              <p:cNvPr id="45" name="Picture 14"/>
              <p:cNvPicPr>
                <a:picLocks noChangeAspect="1" noChangeArrowheads="1"/>
              </p:cNvPicPr>
              <p:nvPr/>
            </p:nvPicPr>
            <p:blipFill>
              <a:blip r:embed="rId15" cstate="print">
                <a:clrChange>
                  <a:clrFrom>
                    <a:srgbClr val="A8E61D"/>
                  </a:clrFrom>
                  <a:clrTo>
                    <a:srgbClr val="A8E61D">
                      <a:alpha val="0"/>
                    </a:srgbClr>
                  </a:clrTo>
                </a:clrChange>
              </a:blip>
              <a:srcRect/>
              <a:stretch>
                <a:fillRect/>
              </a:stretch>
            </p:blipFill>
            <p:spPr bwMode="auto">
              <a:xfrm>
                <a:off x="4505325" y="5562600"/>
                <a:ext cx="717026" cy="696344"/>
              </a:xfrm>
              <a:prstGeom prst="rect">
                <a:avLst/>
              </a:prstGeom>
              <a:noFill/>
              <a:ln w="9525">
                <a:noFill/>
                <a:miter lim="800000"/>
                <a:headEnd/>
                <a:tailEnd/>
              </a:ln>
              <a:effectLst/>
            </p:spPr>
          </p:pic>
          <p:sp>
            <p:nvSpPr>
              <p:cNvPr id="46" name="TextBox 66"/>
              <p:cNvSpPr txBox="1"/>
              <p:nvPr/>
            </p:nvSpPr>
            <p:spPr>
              <a:xfrm>
                <a:off x="4664923" y="6240348"/>
                <a:ext cx="458780" cy="276999"/>
              </a:xfrm>
              <a:prstGeom prst="rect">
                <a:avLst/>
              </a:prstGeom>
              <a:noFill/>
            </p:spPr>
            <p:txBody>
              <a:bodyPr wrap="none" rtlCol="0">
                <a:spAutoFit/>
              </a:bodyPr>
              <a:lstStyle/>
              <a:p>
                <a:pPr algn="ctr"/>
                <a:r>
                  <a:rPr lang="en-US" sz="1200" b="1" dirty="0" smtClean="0">
                    <a:solidFill>
                      <a:schemeClr val="tx1">
                        <a:lumMod val="75000"/>
                        <a:lumOff val="25000"/>
                      </a:schemeClr>
                    </a:solidFill>
                    <a:latin typeface="Segoe UI" pitchFamily="34" charset="0"/>
                    <a:ea typeface="Segoe UI" pitchFamily="34" charset="0"/>
                    <a:cs typeface="Segoe UI" pitchFamily="34" charset="0"/>
                  </a:rPr>
                  <a:t>RSS</a:t>
                </a:r>
                <a:endParaRPr lang="en-US" sz="1200" b="1" dirty="0">
                  <a:solidFill>
                    <a:schemeClr val="tx1">
                      <a:lumMod val="75000"/>
                      <a:lumOff val="25000"/>
                    </a:schemeClr>
                  </a:solidFill>
                  <a:latin typeface="Segoe UI" pitchFamily="34" charset="0"/>
                  <a:ea typeface="Segoe UI" pitchFamily="34" charset="0"/>
                  <a:cs typeface="Segoe UI" pitchFamily="34" charset="0"/>
                </a:endParaRPr>
              </a:p>
            </p:txBody>
          </p:sp>
        </p:grpSp>
        <p:grpSp>
          <p:nvGrpSpPr>
            <p:cNvPr id="39" name="Group 70"/>
            <p:cNvGrpSpPr/>
            <p:nvPr/>
          </p:nvGrpSpPr>
          <p:grpSpPr>
            <a:xfrm>
              <a:off x="2514600" y="3962400"/>
              <a:ext cx="803368" cy="1111671"/>
              <a:chOff x="1981200" y="4416137"/>
              <a:chExt cx="803368" cy="1111671"/>
            </a:xfrm>
          </p:grpSpPr>
          <p:pic>
            <p:nvPicPr>
              <p:cNvPr id="43" name="Picture 4" descr="H:\Designer Resources\icons\Shapes and Graphics\MSN Illustration Icon\MSN icon messenger.png"/>
              <p:cNvPicPr>
                <a:picLocks noChangeAspect="1" noChangeArrowheads="1"/>
              </p:cNvPicPr>
              <p:nvPr/>
            </p:nvPicPr>
            <p:blipFill>
              <a:blip r:embed="rId16" cstate="print"/>
              <a:srcRect/>
              <a:stretch>
                <a:fillRect/>
              </a:stretch>
            </p:blipFill>
            <p:spPr bwMode="auto">
              <a:xfrm>
                <a:off x="1981200" y="4416137"/>
                <a:ext cx="680005" cy="1111671"/>
              </a:xfrm>
              <a:prstGeom prst="rect">
                <a:avLst/>
              </a:prstGeom>
              <a:noFill/>
            </p:spPr>
          </p:pic>
          <p:sp>
            <p:nvSpPr>
              <p:cNvPr id="44" name="TextBox 69"/>
              <p:cNvSpPr txBox="1"/>
              <p:nvPr/>
            </p:nvSpPr>
            <p:spPr>
              <a:xfrm>
                <a:off x="1984349" y="5077781"/>
                <a:ext cx="800219" cy="276999"/>
              </a:xfrm>
              <a:prstGeom prst="rect">
                <a:avLst/>
              </a:prstGeom>
              <a:noFill/>
            </p:spPr>
            <p:txBody>
              <a:bodyPr wrap="none" rtlCol="0">
                <a:spAutoFit/>
              </a:bodyPr>
              <a:lstStyle/>
              <a:p>
                <a:pPr algn="ctr"/>
                <a:r>
                  <a:rPr lang="zh-TW" altLang="en-US" sz="1200" b="1" dirty="0" smtClean="0">
                    <a:solidFill>
                      <a:srgbClr val="FF0000"/>
                    </a:solidFill>
                    <a:latin typeface="Segoe UI" pitchFamily="34" charset="0"/>
                    <a:ea typeface="Segoe UI" pitchFamily="34" charset="0"/>
                    <a:cs typeface="Segoe UI" pitchFamily="34" charset="0"/>
                  </a:rPr>
                  <a:t>即時訊息</a:t>
                </a:r>
                <a:endParaRPr lang="en-US" sz="1200" b="1" dirty="0">
                  <a:solidFill>
                    <a:srgbClr val="FF0000"/>
                  </a:solidFill>
                  <a:latin typeface="Segoe UI" pitchFamily="34" charset="0"/>
                  <a:ea typeface="Segoe UI" pitchFamily="34" charset="0"/>
                  <a:cs typeface="Segoe UI" pitchFamily="34" charset="0"/>
                </a:endParaRPr>
              </a:p>
            </p:txBody>
          </p:sp>
        </p:grpSp>
        <p:grpSp>
          <p:nvGrpSpPr>
            <p:cNvPr id="40" name="Group 73"/>
            <p:cNvGrpSpPr/>
            <p:nvPr/>
          </p:nvGrpSpPr>
          <p:grpSpPr>
            <a:xfrm>
              <a:off x="1370054" y="4003349"/>
              <a:ext cx="1107997" cy="905312"/>
              <a:chOff x="2179092" y="5765474"/>
              <a:chExt cx="1107997" cy="905312"/>
            </a:xfrm>
          </p:grpSpPr>
          <p:pic>
            <p:nvPicPr>
              <p:cNvPr id="41" name="Picture 21" descr="G:\Documents\Clipart\Artwork_Imagery\Icons - Illustrations\_WINDOWS SERVER ICONS\Hardware\Hard Drive storage 2.png"/>
              <p:cNvPicPr>
                <a:picLocks noChangeAspect="1" noChangeArrowheads="1"/>
              </p:cNvPicPr>
              <p:nvPr/>
            </p:nvPicPr>
            <p:blipFill>
              <a:blip r:embed="rId17" cstate="print"/>
              <a:srcRect/>
              <a:stretch>
                <a:fillRect/>
              </a:stretch>
            </p:blipFill>
            <p:spPr bwMode="auto">
              <a:xfrm>
                <a:off x="2619509" y="5765474"/>
                <a:ext cx="440944" cy="639980"/>
              </a:xfrm>
              <a:prstGeom prst="rect">
                <a:avLst/>
              </a:prstGeom>
              <a:noFill/>
            </p:spPr>
          </p:pic>
          <p:sp>
            <p:nvSpPr>
              <p:cNvPr id="42" name="TextBox 72"/>
              <p:cNvSpPr txBox="1"/>
              <p:nvPr/>
            </p:nvSpPr>
            <p:spPr>
              <a:xfrm>
                <a:off x="2179092" y="6393787"/>
                <a:ext cx="1107997" cy="276999"/>
              </a:xfrm>
              <a:prstGeom prst="rect">
                <a:avLst/>
              </a:prstGeom>
              <a:noFill/>
            </p:spPr>
            <p:txBody>
              <a:bodyPr wrap="none" rtlCol="0">
                <a:spAutoFit/>
              </a:bodyPr>
              <a:lstStyle/>
              <a:p>
                <a:pPr algn="ctr"/>
                <a:r>
                  <a:rPr lang="zh-TW" altLang="en-US" sz="1200" b="1" dirty="0" smtClean="0">
                    <a:solidFill>
                      <a:srgbClr val="FF0000"/>
                    </a:solidFill>
                    <a:latin typeface="Segoe UI" pitchFamily="34" charset="0"/>
                    <a:ea typeface="Segoe UI" pitchFamily="34" charset="0"/>
                    <a:cs typeface="Segoe UI" pitchFamily="34" charset="0"/>
                  </a:rPr>
                  <a:t>線上信箱封存</a:t>
                </a:r>
                <a:endParaRPr lang="en-US" sz="1200" b="1" dirty="0">
                  <a:solidFill>
                    <a:srgbClr val="FF0000"/>
                  </a:solidFill>
                  <a:latin typeface="Segoe UI" pitchFamily="34" charset="0"/>
                  <a:ea typeface="Segoe UI" pitchFamily="34" charset="0"/>
                  <a:cs typeface="Segoe UI" pitchFamily="34" charset="0"/>
                </a:endParaRPr>
              </a:p>
            </p:txBody>
          </p:sp>
        </p:grpSp>
      </p:grpSp>
    </p:spTree>
    <p:extLst>
      <p:ext uri="{BB962C8B-B14F-4D97-AF65-F5344CB8AC3E}">
        <p14:creationId xmlns:p14="http://schemas.microsoft.com/office/powerpoint/2010/main" val="15462284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5" descr="C:\Users\mollie\Pictures\DVD_ART34\Artwork_Imagery\Shapes\Arrows\Curved\3 white curved arrows.png"/>
          <p:cNvPicPr>
            <a:picLocks noChangeAspect="1" noChangeArrowheads="1"/>
          </p:cNvPicPr>
          <p:nvPr/>
        </p:nvPicPr>
        <p:blipFill>
          <a:blip r:embed="rId3">
            <a:lum/>
          </a:blip>
          <a:srcRect/>
          <a:stretch>
            <a:fillRect/>
          </a:stretch>
        </p:blipFill>
        <p:spPr bwMode="auto">
          <a:xfrm rot="21354898">
            <a:off x="2491543" y="1522344"/>
            <a:ext cx="3557619" cy="4114045"/>
          </a:xfrm>
          <a:prstGeom prst="rect">
            <a:avLst/>
          </a:prstGeom>
          <a:noFill/>
          <a:effectLst>
            <a:outerShdw blurRad="139700" dist="127000" dir="5400000" algn="ctr" rotWithShape="0">
              <a:srgbClr val="000000">
                <a:alpha val="43137"/>
              </a:srgbClr>
            </a:outerShdw>
          </a:effectLst>
        </p:spPr>
      </p:pic>
      <p:sp>
        <p:nvSpPr>
          <p:cNvPr id="57" name="Rectangle 56"/>
          <p:cNvSpPr/>
          <p:nvPr/>
        </p:nvSpPr>
        <p:spPr>
          <a:xfrm>
            <a:off x="4125563" y="5272268"/>
            <a:ext cx="3431826" cy="1400534"/>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smtClean="0">
              <a:gradFill>
                <a:gsLst>
                  <a:gs pos="0">
                    <a:schemeClr val="tx1"/>
                  </a:gs>
                  <a:gs pos="50000">
                    <a:schemeClr val="tx1"/>
                  </a:gs>
                </a:gsLst>
                <a:lin ang="5400000" scaled="0"/>
              </a:gradFill>
              <a:latin typeface="Segoe" pitchFamily="34" charset="0"/>
            </a:endParaRPr>
          </a:p>
        </p:txBody>
      </p:sp>
      <p:sp>
        <p:nvSpPr>
          <p:cNvPr id="58" name="Rectangle 57"/>
          <p:cNvSpPr/>
          <p:nvPr/>
        </p:nvSpPr>
        <p:spPr>
          <a:xfrm>
            <a:off x="325209" y="1928031"/>
            <a:ext cx="2556075" cy="2685345"/>
          </a:xfrm>
          <a:prstGeom prst="rect">
            <a:avLst/>
          </a:prstGeom>
          <a:gradFill flip="none" rotWithShape="1">
            <a:gsLst>
              <a:gs pos="0">
                <a:schemeClr val="bg1">
                  <a:lumMod val="85000"/>
                  <a:alpha val="67000"/>
                </a:schemeClr>
              </a:gs>
              <a:gs pos="50000">
                <a:schemeClr val="tx1">
                  <a:lumMod val="20000"/>
                  <a:lumOff val="80000"/>
                  <a:alpha val="41000"/>
                </a:schemeClr>
              </a:gs>
              <a:gs pos="100000">
                <a:schemeClr val="bg1">
                  <a:lumMod val="95000"/>
                  <a:alpha val="60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smtClean="0">
              <a:gradFill>
                <a:gsLst>
                  <a:gs pos="0">
                    <a:schemeClr val="tx1"/>
                  </a:gs>
                  <a:gs pos="50000">
                    <a:schemeClr val="tx1"/>
                  </a:gs>
                </a:gsLst>
                <a:lin ang="5400000" scaled="0"/>
              </a:gradFill>
              <a:latin typeface="Segoe" pitchFamily="34" charset="0"/>
            </a:endParaRPr>
          </a:p>
        </p:txBody>
      </p:sp>
      <p:sp>
        <p:nvSpPr>
          <p:cNvPr id="56" name="Rectangle 55"/>
          <p:cNvSpPr/>
          <p:nvPr/>
        </p:nvSpPr>
        <p:spPr>
          <a:xfrm>
            <a:off x="4870523" y="1597508"/>
            <a:ext cx="4104797" cy="1312435"/>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smtClean="0">
              <a:gradFill>
                <a:gsLst>
                  <a:gs pos="0">
                    <a:schemeClr val="tx1"/>
                  </a:gs>
                  <a:gs pos="50000">
                    <a:schemeClr val="tx1"/>
                  </a:gs>
                </a:gsLst>
                <a:lin ang="5400000" scaled="0"/>
              </a:gradFill>
              <a:latin typeface="Segoe" pitchFamily="34" charset="0"/>
            </a:endParaRPr>
          </a:p>
        </p:txBody>
      </p:sp>
      <p:pic>
        <p:nvPicPr>
          <p:cNvPr id="1031" name="Picture 7" descr="C:\Program Files\Microsoft Resource DVD Artwork\DVD_ART\Artwork_Imagery\Photos_for_PPT\Soft-edge_photos\FY06 Brand - Windows Mobile\Win Mobile_Abby caucasian woman standing phone.png"/>
          <p:cNvPicPr>
            <a:picLocks noChangeAspect="1" noChangeArrowheads="1"/>
          </p:cNvPicPr>
          <p:nvPr/>
        </p:nvPicPr>
        <p:blipFill>
          <a:blip r:embed="rId4"/>
          <a:srcRect l="50000"/>
          <a:stretch>
            <a:fillRect/>
          </a:stretch>
        </p:blipFill>
        <p:spPr bwMode="auto">
          <a:xfrm>
            <a:off x="333487" y="1772003"/>
            <a:ext cx="1327409" cy="2840657"/>
          </a:xfrm>
          <a:prstGeom prst="rect">
            <a:avLst/>
          </a:prstGeom>
          <a:noFill/>
        </p:spPr>
      </p:pic>
      <p:pic>
        <p:nvPicPr>
          <p:cNvPr id="23" name="Picture 13" descr="G:\Documents\Clipart\Artwork_Imagery\Brand Photos\Scenarios\FY09 Windows Consumer\US\man sitting laptop.png"/>
          <p:cNvPicPr>
            <a:picLocks noChangeAspect="1" noChangeArrowheads="1"/>
          </p:cNvPicPr>
          <p:nvPr/>
        </p:nvPicPr>
        <p:blipFill>
          <a:blip r:embed="rId5" cstate="print"/>
          <a:srcRect r="25510"/>
          <a:stretch>
            <a:fillRect/>
          </a:stretch>
        </p:blipFill>
        <p:spPr bwMode="auto">
          <a:xfrm>
            <a:off x="5834797" y="5190261"/>
            <a:ext cx="1716601" cy="1516314"/>
          </a:xfrm>
          <a:prstGeom prst="rect">
            <a:avLst/>
          </a:prstGeom>
          <a:noFill/>
        </p:spPr>
      </p:pic>
      <p:sp>
        <p:nvSpPr>
          <p:cNvPr id="2" name="Title 1"/>
          <p:cNvSpPr>
            <a:spLocks noGrp="1"/>
          </p:cNvSpPr>
          <p:nvPr>
            <p:ph type="title"/>
          </p:nvPr>
        </p:nvSpPr>
        <p:spPr>
          <a:xfrm>
            <a:off x="381000" y="228600"/>
            <a:ext cx="8382000" cy="664797"/>
          </a:xfrm>
        </p:spPr>
        <p:txBody>
          <a:bodyPr/>
          <a:lstStyle/>
          <a:p>
            <a:r>
              <a:rPr lang="zh-TW" altLang="en-US" b="1" dirty="0" smtClean="0">
                <a:latin typeface="微軟正黑體" pitchFamily="34" charset="-120"/>
                <a:ea typeface="微軟正黑體" pitchFamily="34" charset="-120"/>
              </a:rPr>
              <a:t>工欲善其事必先利其器</a:t>
            </a:r>
            <a:endParaRPr lang="en-US" b="1" dirty="0">
              <a:latin typeface="微軟正黑體" pitchFamily="34" charset="-120"/>
              <a:ea typeface="微軟正黑體" pitchFamily="34" charset="-120"/>
            </a:endParaRPr>
          </a:p>
        </p:txBody>
      </p:sp>
      <p:pic>
        <p:nvPicPr>
          <p:cNvPr id="28" name="Picture 4" descr="http://www.mozilla.com/img/press/firefox-logo.png"/>
          <p:cNvPicPr>
            <a:picLocks noChangeAspect="1" noChangeArrowheads="1"/>
          </p:cNvPicPr>
          <p:nvPr/>
        </p:nvPicPr>
        <p:blipFill>
          <a:blip r:embed="rId6" cstate="print"/>
          <a:srcRect l="14130" t="13098" r="12826" b="14511"/>
          <a:stretch>
            <a:fillRect/>
          </a:stretch>
        </p:blipFill>
        <p:spPr bwMode="auto">
          <a:xfrm>
            <a:off x="5088525" y="6025088"/>
            <a:ext cx="475040" cy="470799"/>
          </a:xfrm>
          <a:prstGeom prst="rect">
            <a:avLst/>
          </a:prstGeom>
          <a:noFill/>
        </p:spPr>
      </p:pic>
      <p:pic>
        <p:nvPicPr>
          <p:cNvPr id="29" name="Picture 6" descr="http://blog.tice.de/a_icons/icons/512%20Safari%20Leopard.png"/>
          <p:cNvPicPr>
            <a:picLocks noChangeAspect="1" noChangeArrowheads="1"/>
          </p:cNvPicPr>
          <p:nvPr/>
        </p:nvPicPr>
        <p:blipFill>
          <a:blip r:embed="rId7" cstate="print"/>
          <a:srcRect/>
          <a:stretch>
            <a:fillRect/>
          </a:stretch>
        </p:blipFill>
        <p:spPr bwMode="auto">
          <a:xfrm>
            <a:off x="5835453" y="5995108"/>
            <a:ext cx="470799" cy="470799"/>
          </a:xfrm>
          <a:prstGeom prst="rect">
            <a:avLst/>
          </a:prstGeom>
          <a:noFill/>
        </p:spPr>
      </p:pic>
      <p:pic>
        <p:nvPicPr>
          <p:cNvPr id="30" name="Picture 7" descr="\\eventsql\dvd\Online_ART\DVD_ART34\Logos\Internet Explorer 7\IE Internet Explorer 7 logo bug.png"/>
          <p:cNvPicPr>
            <a:picLocks noChangeAspect="1" noChangeArrowheads="1"/>
          </p:cNvPicPr>
          <p:nvPr/>
        </p:nvPicPr>
        <p:blipFill>
          <a:blip r:embed="rId8" cstate="print"/>
          <a:srcRect/>
          <a:stretch>
            <a:fillRect/>
          </a:stretch>
        </p:blipFill>
        <p:spPr bwMode="auto">
          <a:xfrm>
            <a:off x="4271815" y="5978869"/>
            <a:ext cx="533241" cy="512828"/>
          </a:xfrm>
          <a:prstGeom prst="rect">
            <a:avLst/>
          </a:prstGeom>
          <a:noFill/>
        </p:spPr>
      </p:pic>
      <p:grpSp>
        <p:nvGrpSpPr>
          <p:cNvPr id="3" name="Group 40"/>
          <p:cNvGrpSpPr/>
          <p:nvPr/>
        </p:nvGrpSpPr>
        <p:grpSpPr>
          <a:xfrm>
            <a:off x="1025947" y="2957584"/>
            <a:ext cx="1691615" cy="539727"/>
            <a:chOff x="380998" y="6303282"/>
            <a:chExt cx="1691615" cy="539727"/>
          </a:xfrm>
        </p:grpSpPr>
        <p:pic>
          <p:nvPicPr>
            <p:cNvPr id="32" name="Picture 7" descr="G:\Documents\Clipart\Logos\Exchange ActiveSync\Exchange ActiveSync logo bl.png"/>
            <p:cNvPicPr>
              <a:picLocks noChangeAspect="1" noChangeArrowheads="1"/>
            </p:cNvPicPr>
            <p:nvPr/>
          </p:nvPicPr>
          <p:blipFill>
            <a:blip r:embed="rId9" cstate="print"/>
            <a:srcRect/>
            <a:stretch>
              <a:fillRect/>
            </a:stretch>
          </p:blipFill>
          <p:spPr bwMode="auto">
            <a:xfrm>
              <a:off x="978107" y="6309610"/>
              <a:ext cx="1094506" cy="533399"/>
            </a:xfrm>
            <a:prstGeom prst="rect">
              <a:avLst/>
            </a:prstGeom>
            <a:noFill/>
          </p:spPr>
        </p:pic>
        <p:pic>
          <p:nvPicPr>
            <p:cNvPr id="33" name="Picture 8" descr="C:\Users\Public\Documents\Mobile\Partner\Logo Program\ninjaStar.jpg"/>
            <p:cNvPicPr>
              <a:picLocks noChangeAspect="1" noChangeArrowheads="1"/>
            </p:cNvPicPr>
            <p:nvPr/>
          </p:nvPicPr>
          <p:blipFill>
            <a:blip r:embed="rId10" cstate="print"/>
            <a:srcRect/>
            <a:stretch>
              <a:fillRect/>
            </a:stretch>
          </p:blipFill>
          <p:spPr bwMode="auto">
            <a:xfrm>
              <a:off x="380998" y="6303282"/>
              <a:ext cx="507167" cy="492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26" name="Picture 4" descr="G:\Documents\Clipart\Logos\Microsoft Office 2007 - all products\Outlook 2007\Office Outlook 2007 Product Icon.png"/>
          <p:cNvPicPr>
            <a:picLocks noChangeAspect="1" noChangeArrowheads="1"/>
          </p:cNvPicPr>
          <p:nvPr/>
        </p:nvPicPr>
        <p:blipFill>
          <a:blip r:embed="rId11" cstate="print"/>
          <a:srcRect/>
          <a:stretch>
            <a:fillRect/>
          </a:stretch>
        </p:blipFill>
        <p:spPr bwMode="auto">
          <a:xfrm>
            <a:off x="5024575" y="1767009"/>
            <a:ext cx="457200" cy="427046"/>
          </a:xfrm>
          <a:prstGeom prst="rect">
            <a:avLst/>
          </a:prstGeom>
          <a:noFill/>
        </p:spPr>
      </p:pic>
      <p:pic>
        <p:nvPicPr>
          <p:cNvPr id="35" name="Picture 10" descr="G:\Documents\Clipart\Logos\Microsoft Office for Mac - all products\Office 2008 for MAC\Entourage 2008 for Mac\Entourage Mac 2008 icon.png"/>
          <p:cNvPicPr>
            <a:picLocks noChangeAspect="1" noChangeArrowheads="1"/>
          </p:cNvPicPr>
          <p:nvPr/>
        </p:nvPicPr>
        <p:blipFill>
          <a:blip r:embed="rId12" cstate="print"/>
          <a:srcRect/>
          <a:stretch>
            <a:fillRect/>
          </a:stretch>
        </p:blipFill>
        <p:spPr bwMode="auto">
          <a:xfrm>
            <a:off x="4916102" y="2410384"/>
            <a:ext cx="552175" cy="381000"/>
          </a:xfrm>
          <a:prstGeom prst="rect">
            <a:avLst/>
          </a:prstGeom>
          <a:noFill/>
        </p:spPr>
      </p:pic>
      <p:pic>
        <p:nvPicPr>
          <p:cNvPr id="1026" name="Picture 2" descr="C:\Documents and Settings\justin\Desktop\771\ofc-Outlook-VA_rgb.png"/>
          <p:cNvPicPr>
            <a:picLocks noChangeAspect="1" noChangeArrowheads="1"/>
          </p:cNvPicPr>
          <p:nvPr/>
        </p:nvPicPr>
        <p:blipFill>
          <a:blip r:embed="rId13"/>
          <a:srcRect/>
          <a:stretch>
            <a:fillRect/>
          </a:stretch>
        </p:blipFill>
        <p:spPr bwMode="auto">
          <a:xfrm>
            <a:off x="563445" y="2092983"/>
            <a:ext cx="2068910" cy="558757"/>
          </a:xfrm>
          <a:prstGeom prst="rect">
            <a:avLst/>
          </a:prstGeom>
          <a:noFill/>
        </p:spPr>
      </p:pic>
      <p:pic>
        <p:nvPicPr>
          <p:cNvPr id="21" name="Picture 12" descr="G:\Documents\Clipart\Artwork_Imagery\Brand Photos\Scenarios\FY08 Brand - Business\man windows laptop sitting desk casual copy.png"/>
          <p:cNvPicPr>
            <a:picLocks noChangeAspect="1" noChangeArrowheads="1"/>
          </p:cNvPicPr>
          <p:nvPr/>
        </p:nvPicPr>
        <p:blipFill>
          <a:blip r:embed="rId14" cstate="print"/>
          <a:srcRect t="7387" r="40075" b="22746"/>
          <a:stretch>
            <a:fillRect/>
          </a:stretch>
        </p:blipFill>
        <p:spPr bwMode="auto">
          <a:xfrm>
            <a:off x="7237206" y="1382358"/>
            <a:ext cx="1742739" cy="1516828"/>
          </a:xfrm>
          <a:prstGeom prst="rect">
            <a:avLst/>
          </a:prstGeom>
          <a:ln>
            <a:noFill/>
          </a:ln>
          <a:effectLst>
            <a:softEdge rad="112500"/>
          </a:effectLst>
        </p:spPr>
      </p:pic>
      <p:sp>
        <p:nvSpPr>
          <p:cNvPr id="36" name="Round Same Side Corner Rectangle 35"/>
          <p:cNvSpPr/>
          <p:nvPr/>
        </p:nvSpPr>
        <p:spPr>
          <a:xfrm>
            <a:off x="314575" y="1592132"/>
            <a:ext cx="2579231" cy="335172"/>
          </a:xfrm>
          <a:prstGeom prst="round2SameRect">
            <a:avLst/>
          </a:prstGeom>
          <a:solidFill>
            <a:schemeClr val="tx2">
              <a:lumMod val="60000"/>
              <a:lumOff val="40000"/>
            </a:schemeClr>
          </a:solidFill>
          <a:ln>
            <a:headEnd type="none" w="med" len="med"/>
            <a:tailEnd type="none" w="med" len="med"/>
          </a:ln>
          <a:effectLst>
            <a:outerShdw blurRad="1016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85000"/>
              </a:lnSpc>
            </a:pPr>
            <a:r>
              <a:rPr lang="zh-TW" altLang="en-US" sz="2400" b="1" dirty="0" smtClean="0">
                <a:solidFill>
                  <a:schemeClr val="bg1"/>
                </a:solidFill>
                <a:latin typeface="標楷體" pitchFamily="65" charset="-120"/>
                <a:ea typeface="標楷體" pitchFamily="65" charset="-120"/>
              </a:rPr>
              <a:t>電話</a:t>
            </a:r>
            <a:endParaRPr lang="en-US" sz="2400" b="1" dirty="0" smtClean="0">
              <a:solidFill>
                <a:schemeClr val="bg1"/>
              </a:solidFill>
              <a:latin typeface="標楷體" pitchFamily="65" charset="-120"/>
              <a:ea typeface="標楷體" pitchFamily="65" charset="-120"/>
            </a:endParaRPr>
          </a:p>
        </p:txBody>
      </p:sp>
      <p:sp>
        <p:nvSpPr>
          <p:cNvPr id="37" name="Round Same Side Corner Rectangle 36"/>
          <p:cNvSpPr/>
          <p:nvPr/>
        </p:nvSpPr>
        <p:spPr>
          <a:xfrm>
            <a:off x="4114806" y="4943160"/>
            <a:ext cx="3463962" cy="335172"/>
          </a:xfrm>
          <a:prstGeom prst="round2SameRect">
            <a:avLst/>
          </a:prstGeom>
          <a:solidFill>
            <a:schemeClr val="tx2">
              <a:lumMod val="60000"/>
              <a:lumOff val="40000"/>
            </a:schemeClr>
          </a:soli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85000"/>
              </a:lnSpc>
            </a:pPr>
            <a:r>
              <a:rPr lang="zh-TW" altLang="en-US" sz="2000" b="1" dirty="0" smtClean="0">
                <a:solidFill>
                  <a:schemeClr val="bg1"/>
                </a:solidFill>
                <a:latin typeface="標楷體" pitchFamily="65" charset="-120"/>
                <a:ea typeface="標楷體" pitchFamily="65" charset="-120"/>
              </a:rPr>
              <a:t>瀏覽器</a:t>
            </a:r>
            <a:endParaRPr lang="en-US" sz="2000" b="1" dirty="0" smtClean="0">
              <a:solidFill>
                <a:schemeClr val="bg1"/>
              </a:solidFill>
              <a:latin typeface="標楷體" pitchFamily="65" charset="-120"/>
              <a:ea typeface="標楷體" pitchFamily="65" charset="-120"/>
            </a:endParaRPr>
          </a:p>
        </p:txBody>
      </p:sp>
      <p:sp>
        <p:nvSpPr>
          <p:cNvPr id="38" name="Round Same Side Corner Rectangle 37"/>
          <p:cNvSpPr/>
          <p:nvPr/>
        </p:nvSpPr>
        <p:spPr>
          <a:xfrm>
            <a:off x="4870399" y="1264045"/>
            <a:ext cx="4120304" cy="335172"/>
          </a:xfrm>
          <a:prstGeom prst="round2SameRect">
            <a:avLst/>
          </a:prstGeom>
          <a:solidFill>
            <a:schemeClr val="tx2">
              <a:lumMod val="60000"/>
              <a:lumOff val="40000"/>
            </a:schemeClr>
          </a:soli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a:lnSpc>
                <a:spcPct val="85000"/>
              </a:lnSpc>
              <a:buClr>
                <a:srgbClr val="FFFF99"/>
              </a:buClr>
              <a:buSzPct val="80000"/>
              <a:tabLst>
                <a:tab pos="424590" algn="l"/>
              </a:tabLst>
              <a:defRPr/>
            </a:pPr>
            <a:r>
              <a:rPr lang="en-US" altLang="zh-CN" b="1" dirty="0" smtClean="0">
                <a:solidFill>
                  <a:schemeClr val="bg1"/>
                </a:solidFill>
                <a:latin typeface="Segoe Semibold" pitchFamily="34" charset="0"/>
              </a:rPr>
              <a:t>PC &amp; MAC</a:t>
            </a:r>
          </a:p>
        </p:txBody>
      </p:sp>
      <p:pic>
        <p:nvPicPr>
          <p:cNvPr id="6" name="Picture 2" descr="C:\Users\aglick\Desktop\Core Content\Final\Outlook2010_bL.png"/>
          <p:cNvPicPr>
            <a:picLocks noChangeAspect="1" noChangeArrowheads="1"/>
          </p:cNvPicPr>
          <p:nvPr/>
        </p:nvPicPr>
        <p:blipFill>
          <a:blip r:embed="rId15"/>
          <a:srcRect/>
          <a:stretch>
            <a:fillRect/>
          </a:stretch>
        </p:blipFill>
        <p:spPr bwMode="auto">
          <a:xfrm>
            <a:off x="5535705" y="1768385"/>
            <a:ext cx="1866900" cy="424295"/>
          </a:xfrm>
          <a:prstGeom prst="rect">
            <a:avLst/>
          </a:prstGeom>
          <a:noFill/>
        </p:spPr>
      </p:pic>
      <p:pic>
        <p:nvPicPr>
          <p:cNvPr id="1027" name="Picture 3" descr="C:\Users\aglick\Desktop\Core Content\Final\OutlookWebApp_h_bL.png"/>
          <p:cNvPicPr>
            <a:picLocks noChangeAspect="1" noChangeArrowheads="1"/>
          </p:cNvPicPr>
          <p:nvPr/>
        </p:nvPicPr>
        <p:blipFill>
          <a:blip r:embed="rId16"/>
          <a:srcRect/>
          <a:stretch>
            <a:fillRect/>
          </a:stretch>
        </p:blipFill>
        <p:spPr bwMode="auto">
          <a:xfrm>
            <a:off x="4174196" y="5490882"/>
            <a:ext cx="1905000" cy="347681"/>
          </a:xfrm>
          <a:prstGeom prst="rect">
            <a:avLst/>
          </a:prstGeom>
          <a:noFill/>
        </p:spPr>
      </p:pic>
      <p:pic>
        <p:nvPicPr>
          <p:cNvPr id="7" name="Picture 4" descr="C:\Users\aglick\Desktop\Core Content\Final\WPhone_h_cL.png"/>
          <p:cNvPicPr>
            <a:picLocks noChangeAspect="1" noChangeArrowheads="1"/>
          </p:cNvPicPr>
          <p:nvPr/>
        </p:nvPicPr>
        <p:blipFill>
          <a:blip r:embed="rId17"/>
          <a:srcRect/>
          <a:stretch>
            <a:fillRect/>
          </a:stretch>
        </p:blipFill>
        <p:spPr bwMode="auto">
          <a:xfrm>
            <a:off x="352425" y="3867149"/>
            <a:ext cx="2505296" cy="371475"/>
          </a:xfrm>
          <a:prstGeom prst="rect">
            <a:avLst/>
          </a:prstGeom>
          <a:noFill/>
        </p:spPr>
      </p:pic>
      <p:pic>
        <p:nvPicPr>
          <p:cNvPr id="1030" name="Picture 6" descr="C:\Users\aglick\Desktop\screenshot.1.png"/>
          <p:cNvPicPr>
            <a:picLocks noChangeAspect="1" noChangeArrowheads="1"/>
          </p:cNvPicPr>
          <p:nvPr/>
        </p:nvPicPr>
        <p:blipFill>
          <a:blip r:embed="rId18">
            <a:clrChange>
              <a:clrFrom>
                <a:srgbClr val="FFFFFF"/>
              </a:clrFrom>
              <a:clrTo>
                <a:srgbClr val="FFFFFF">
                  <a:alpha val="0"/>
                </a:srgbClr>
              </a:clrTo>
            </a:clrChange>
          </a:blip>
          <a:srcRect/>
          <a:stretch>
            <a:fillRect/>
          </a:stretch>
        </p:blipFill>
        <p:spPr bwMode="auto">
          <a:xfrm>
            <a:off x="5445639" y="2362759"/>
            <a:ext cx="2088136" cy="476250"/>
          </a:xfrm>
          <a:prstGeom prst="rect">
            <a:avLst/>
          </a:prstGeom>
          <a:noFill/>
        </p:spPr>
      </p:pic>
      <p:pic>
        <p:nvPicPr>
          <p:cNvPr id="27" name="Picture 31"/>
          <p:cNvPicPr>
            <a:picLocks noChangeAspect="1"/>
          </p:cNvPicPr>
          <p:nvPr/>
        </p:nvPicPr>
        <p:blipFill rotWithShape="1">
          <a:blip r:embed="rId19">
            <a:extLst>
              <a:ext uri="{28A0092B-C50C-407E-A947-70E740481C1C}">
                <a14:useLocalDpi xmlns:a14="http://schemas.microsoft.com/office/drawing/2010/main" val="0"/>
              </a:ext>
            </a:extLst>
          </a:blip>
          <a:srcRect r="41895"/>
          <a:stretch/>
        </p:blipFill>
        <p:spPr>
          <a:xfrm>
            <a:off x="3125034" y="3292448"/>
            <a:ext cx="2141538" cy="595659"/>
          </a:xfrm>
          <a:prstGeom prst="rect">
            <a:avLst/>
          </a:prstGeom>
        </p:spPr>
      </p:pic>
      <p:sp>
        <p:nvSpPr>
          <p:cNvPr id="4" name="文字方塊 3"/>
          <p:cNvSpPr txBox="1"/>
          <p:nvPr/>
        </p:nvSpPr>
        <p:spPr>
          <a:xfrm>
            <a:off x="3308510" y="3941895"/>
            <a:ext cx="2061462" cy="369332"/>
          </a:xfrm>
          <a:prstGeom prst="rect">
            <a:avLst/>
          </a:prstGeom>
          <a:noFill/>
        </p:spPr>
        <p:txBody>
          <a:bodyPr wrap="none" lIns="0" tIns="0" rIns="0" bIns="0" rtlCol="0">
            <a:spAutoFit/>
          </a:bodyPr>
          <a:lstStyle/>
          <a:p>
            <a:r>
              <a:rPr lang="en-US" altLang="zh-TW" sz="2400" b="1" dirty="0" smtClean="0">
                <a:gradFill>
                  <a:gsLst>
                    <a:gs pos="0">
                      <a:schemeClr val="tx1"/>
                    </a:gs>
                    <a:gs pos="86000">
                      <a:schemeClr val="tx1"/>
                    </a:gs>
                  </a:gsLst>
                  <a:lin ang="5400000" scaled="0"/>
                </a:gradFill>
                <a:latin typeface="微軟正黑體" pitchFamily="34" charset="-120"/>
                <a:ea typeface="微軟正黑體" pitchFamily="34" charset="-120"/>
              </a:rPr>
              <a:t>(</a:t>
            </a:r>
            <a:r>
              <a:rPr lang="zh-TW" altLang="en-US" sz="2400" b="1" dirty="0" smtClean="0">
                <a:gradFill>
                  <a:gsLst>
                    <a:gs pos="0">
                      <a:schemeClr val="tx1"/>
                    </a:gs>
                    <a:gs pos="86000">
                      <a:schemeClr val="tx1"/>
                    </a:gs>
                  </a:gsLst>
                  <a:lin ang="5400000" scaled="0"/>
                </a:gradFill>
                <a:latin typeface="微軟正黑體" pitchFamily="34" charset="-120"/>
                <a:ea typeface="微軟正黑體" pitchFamily="34" charset="-120"/>
              </a:rPr>
              <a:t>企業訊息中心</a:t>
            </a:r>
            <a:r>
              <a:rPr lang="en-US" altLang="zh-TW" sz="2400" b="1" dirty="0" smtClean="0">
                <a:gradFill>
                  <a:gsLst>
                    <a:gs pos="0">
                      <a:schemeClr val="tx1"/>
                    </a:gs>
                    <a:gs pos="86000">
                      <a:schemeClr val="tx1"/>
                    </a:gs>
                  </a:gsLst>
                  <a:lin ang="5400000" scaled="0"/>
                </a:gradFill>
                <a:latin typeface="微軟正黑體" pitchFamily="34" charset="-120"/>
                <a:ea typeface="微軟正黑體" pitchFamily="34" charset="-120"/>
              </a:rPr>
              <a:t>)</a:t>
            </a:r>
            <a:endParaRPr lang="zh-TW" altLang="en-US" sz="2400" b="1" dirty="0" smtClean="0">
              <a:gradFill>
                <a:gsLst>
                  <a:gs pos="0">
                    <a:schemeClr val="tx1"/>
                  </a:gs>
                  <a:gs pos="86000">
                    <a:schemeClr val="tx1"/>
                  </a:gs>
                </a:gsLst>
                <a:lin ang="5400000" scaled="0"/>
              </a:gradFill>
              <a:latin typeface="微軟正黑體" pitchFamily="34" charset="-120"/>
              <a:ea typeface="微軟正黑體" pitchFamily="34" charset="-120"/>
            </a:endParaRPr>
          </a:p>
        </p:txBody>
      </p:sp>
    </p:spTree>
    <p:extLst>
      <p:ext uri="{BB962C8B-B14F-4D97-AF65-F5344CB8AC3E}">
        <p14:creationId xmlns:p14="http://schemas.microsoft.com/office/powerpoint/2010/main" val="313240801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81" name="Picture 9" descr="F:\DVD\Shapes\Boxes\Rectangles misc\white shadow rectangle.png"/>
          <p:cNvPicPr>
            <a:picLocks noChangeAspect="1" noChangeArrowheads="1"/>
          </p:cNvPicPr>
          <p:nvPr/>
        </p:nvPicPr>
        <p:blipFill>
          <a:blip r:embed="rId3" cstate="print"/>
          <a:srcRect/>
          <a:stretch>
            <a:fillRect/>
          </a:stretch>
        </p:blipFill>
        <p:spPr bwMode="auto">
          <a:xfrm>
            <a:off x="152400" y="1066800"/>
            <a:ext cx="8839200" cy="5511800"/>
          </a:xfrm>
          <a:prstGeom prst="rect">
            <a:avLst/>
          </a:prstGeom>
          <a:noFill/>
        </p:spPr>
      </p:pic>
      <p:pic>
        <p:nvPicPr>
          <p:cNvPr id="15" name="Picture 14" descr="Symbian.gif"/>
          <p:cNvPicPr>
            <a:picLocks noChangeAspect="1"/>
          </p:cNvPicPr>
          <p:nvPr/>
        </p:nvPicPr>
        <p:blipFill>
          <a:blip r:embed="rId4" cstate="print"/>
          <a:stretch>
            <a:fillRect/>
          </a:stretch>
        </p:blipFill>
        <p:spPr>
          <a:xfrm>
            <a:off x="3643306" y="3643314"/>
            <a:ext cx="1914525" cy="657225"/>
          </a:xfrm>
          <a:prstGeom prst="rect">
            <a:avLst/>
          </a:prstGeom>
        </p:spPr>
      </p:pic>
      <p:grpSp>
        <p:nvGrpSpPr>
          <p:cNvPr id="2" name="Group 31"/>
          <p:cNvGrpSpPr/>
          <p:nvPr/>
        </p:nvGrpSpPr>
        <p:grpSpPr>
          <a:xfrm>
            <a:off x="6302025" y="4495800"/>
            <a:ext cx="2590800" cy="1447800"/>
            <a:chOff x="5486400" y="4267200"/>
            <a:chExt cx="3048000" cy="1828800"/>
          </a:xfrm>
        </p:grpSpPr>
        <p:pic>
          <p:nvPicPr>
            <p:cNvPr id="2050" name="Picture 2" descr="http://download.dataviz.com/materials/imagegallery/company/DataViz_Logo_LoRes.jpg"/>
            <p:cNvPicPr>
              <a:picLocks noChangeAspect="1" noChangeArrowheads="1"/>
            </p:cNvPicPr>
            <p:nvPr/>
          </p:nvPicPr>
          <p:blipFill>
            <a:blip r:embed="rId5" cstate="print"/>
            <a:srcRect/>
            <a:stretch>
              <a:fillRect/>
            </a:stretch>
          </p:blipFill>
          <p:spPr bwMode="auto">
            <a:xfrm>
              <a:off x="5791200" y="4267200"/>
              <a:ext cx="2554606" cy="914400"/>
            </a:xfrm>
            <a:prstGeom prst="rect">
              <a:avLst/>
            </a:prstGeom>
            <a:noFill/>
          </p:spPr>
        </p:pic>
        <p:pic>
          <p:nvPicPr>
            <p:cNvPr id="156683" name="Picture 11" descr="DataVis"/>
            <p:cNvPicPr>
              <a:picLocks noChangeAspect="1" noChangeArrowheads="1"/>
            </p:cNvPicPr>
            <p:nvPr/>
          </p:nvPicPr>
          <p:blipFill>
            <a:blip r:embed="rId6" cstate="print"/>
            <a:srcRect/>
            <a:stretch>
              <a:fillRect/>
            </a:stretch>
          </p:blipFill>
          <p:spPr bwMode="auto">
            <a:xfrm>
              <a:off x="5486400" y="5181600"/>
              <a:ext cx="3048000" cy="914400"/>
            </a:xfrm>
            <a:prstGeom prst="rect">
              <a:avLst/>
            </a:prstGeom>
            <a:noFill/>
          </p:spPr>
        </p:pic>
      </p:grpSp>
      <p:grpSp>
        <p:nvGrpSpPr>
          <p:cNvPr id="3" name="Group 30"/>
          <p:cNvGrpSpPr/>
          <p:nvPr/>
        </p:nvGrpSpPr>
        <p:grpSpPr>
          <a:xfrm>
            <a:off x="5867400" y="1524000"/>
            <a:ext cx="2933700" cy="2175510"/>
            <a:chOff x="5867400" y="1524000"/>
            <a:chExt cx="2933700" cy="2175510"/>
          </a:xfrm>
        </p:grpSpPr>
        <p:grpSp>
          <p:nvGrpSpPr>
            <p:cNvPr id="4" name="Group 11"/>
            <p:cNvGrpSpPr/>
            <p:nvPr/>
          </p:nvGrpSpPr>
          <p:grpSpPr>
            <a:xfrm>
              <a:off x="6553200" y="1524000"/>
              <a:ext cx="1676400" cy="1141958"/>
              <a:chOff x="5791200" y="4342358"/>
              <a:chExt cx="2133600" cy="1296442"/>
            </a:xfrm>
          </p:grpSpPr>
          <p:pic>
            <p:nvPicPr>
              <p:cNvPr id="10" name="Picture 9" descr="Sony Ericsson.gif"/>
              <p:cNvPicPr>
                <a:picLocks noChangeAspect="1"/>
              </p:cNvPicPr>
              <p:nvPr/>
            </p:nvPicPr>
            <p:blipFill>
              <a:blip r:embed="rId7" cstate="print"/>
              <a:stretch>
                <a:fillRect/>
              </a:stretch>
            </p:blipFill>
            <p:spPr>
              <a:xfrm>
                <a:off x="6400800" y="4342358"/>
                <a:ext cx="914400" cy="912614"/>
              </a:xfrm>
              <a:prstGeom prst="rect">
                <a:avLst/>
              </a:prstGeom>
            </p:spPr>
          </p:pic>
          <p:pic>
            <p:nvPicPr>
              <p:cNvPr id="11" name="Picture 10" descr="Sony Ericsson Name.gif"/>
              <p:cNvPicPr>
                <a:picLocks noChangeAspect="1"/>
              </p:cNvPicPr>
              <p:nvPr/>
            </p:nvPicPr>
            <p:blipFill>
              <a:blip r:embed="rId8" cstate="print"/>
              <a:stretch>
                <a:fillRect/>
              </a:stretch>
            </p:blipFill>
            <p:spPr>
              <a:xfrm>
                <a:off x="5791200" y="5361274"/>
                <a:ext cx="2133600" cy="277526"/>
              </a:xfrm>
              <a:prstGeom prst="rect">
                <a:avLst/>
              </a:prstGeom>
            </p:spPr>
          </p:pic>
        </p:grpSp>
        <p:pic>
          <p:nvPicPr>
            <p:cNvPr id="156687" name="Picture 15" descr="Sony Ericsson"/>
            <p:cNvPicPr>
              <a:picLocks noChangeAspect="1" noChangeArrowheads="1"/>
            </p:cNvPicPr>
            <p:nvPr/>
          </p:nvPicPr>
          <p:blipFill>
            <a:blip r:embed="rId9" cstate="print"/>
            <a:srcRect/>
            <a:stretch>
              <a:fillRect/>
            </a:stretch>
          </p:blipFill>
          <p:spPr bwMode="auto">
            <a:xfrm>
              <a:off x="5867400" y="2819400"/>
              <a:ext cx="2933700" cy="880110"/>
            </a:xfrm>
            <a:prstGeom prst="rect">
              <a:avLst/>
            </a:prstGeom>
            <a:noFill/>
          </p:spPr>
        </p:pic>
      </p:grpSp>
      <p:grpSp>
        <p:nvGrpSpPr>
          <p:cNvPr id="5" name="Group 29"/>
          <p:cNvGrpSpPr/>
          <p:nvPr/>
        </p:nvGrpSpPr>
        <p:grpSpPr>
          <a:xfrm>
            <a:off x="2895600" y="1524000"/>
            <a:ext cx="2904882" cy="2209800"/>
            <a:chOff x="2438400" y="2362200"/>
            <a:chExt cx="2904882" cy="2209800"/>
          </a:xfrm>
        </p:grpSpPr>
        <p:pic>
          <p:nvPicPr>
            <p:cNvPr id="13" name="Picture 12" descr="Nokia.gif"/>
            <p:cNvPicPr>
              <a:picLocks noChangeAspect="1"/>
            </p:cNvPicPr>
            <p:nvPr/>
          </p:nvPicPr>
          <p:blipFill>
            <a:blip r:embed="rId10" cstate="print"/>
            <a:stretch>
              <a:fillRect/>
            </a:stretch>
          </p:blipFill>
          <p:spPr>
            <a:xfrm>
              <a:off x="2819400" y="2362200"/>
              <a:ext cx="2133600" cy="750316"/>
            </a:xfrm>
            <a:prstGeom prst="rect">
              <a:avLst/>
            </a:prstGeom>
          </p:spPr>
        </p:pic>
        <p:pic>
          <p:nvPicPr>
            <p:cNvPr id="156693" name="Picture 21" descr="http://nds3.nokia.com/pressphotos/public/global/devices/e71/E71_01_lowres.jpg"/>
            <p:cNvPicPr>
              <a:picLocks noChangeAspect="1" noChangeArrowheads="1"/>
            </p:cNvPicPr>
            <p:nvPr/>
          </p:nvPicPr>
          <p:blipFill>
            <a:blip r:embed="rId11" cstate="print"/>
            <a:srcRect/>
            <a:stretch>
              <a:fillRect/>
            </a:stretch>
          </p:blipFill>
          <p:spPr bwMode="auto">
            <a:xfrm>
              <a:off x="2438400" y="3124200"/>
              <a:ext cx="796082" cy="1295400"/>
            </a:xfrm>
            <a:prstGeom prst="rect">
              <a:avLst/>
            </a:prstGeom>
            <a:noFill/>
          </p:spPr>
        </p:pic>
        <p:pic>
          <p:nvPicPr>
            <p:cNvPr id="156695" name="Picture 23" descr="http://nds3.nokia.com/pressphotos/public/global/devices/e66/E66_01_lowres.jpg"/>
            <p:cNvPicPr>
              <a:picLocks noChangeAspect="1" noChangeArrowheads="1"/>
            </p:cNvPicPr>
            <p:nvPr/>
          </p:nvPicPr>
          <p:blipFill>
            <a:blip r:embed="rId12" cstate="print"/>
            <a:srcRect/>
            <a:stretch>
              <a:fillRect/>
            </a:stretch>
          </p:blipFill>
          <p:spPr bwMode="auto">
            <a:xfrm>
              <a:off x="4572000" y="3124200"/>
              <a:ext cx="771282" cy="1447800"/>
            </a:xfrm>
            <a:prstGeom prst="rect">
              <a:avLst/>
            </a:prstGeom>
            <a:noFill/>
          </p:spPr>
        </p:pic>
        <p:pic>
          <p:nvPicPr>
            <p:cNvPr id="156697" name="Picture 25" descr="http://nds3.nokia.com/pressphotos/public/global/devices/e90_communicator/02_E90_lo.jpg"/>
            <p:cNvPicPr>
              <a:picLocks noChangeAspect="1" noChangeArrowheads="1"/>
            </p:cNvPicPr>
            <p:nvPr/>
          </p:nvPicPr>
          <p:blipFill>
            <a:blip r:embed="rId13" cstate="print"/>
            <a:srcRect l="4667" t="13333" r="6667" b="13333"/>
            <a:stretch>
              <a:fillRect/>
            </a:stretch>
          </p:blipFill>
          <p:spPr bwMode="auto">
            <a:xfrm>
              <a:off x="3276600" y="3352800"/>
              <a:ext cx="1316182" cy="762000"/>
            </a:xfrm>
            <a:prstGeom prst="rect">
              <a:avLst/>
            </a:prstGeom>
            <a:noFill/>
          </p:spPr>
        </p:pic>
      </p:grpSp>
      <p:pic>
        <p:nvPicPr>
          <p:cNvPr id="156699" name="Picture 27" descr="http://digitaldaily.allthingsd.com/files/2007/06/iphone_email_jenny.jpg"/>
          <p:cNvPicPr>
            <a:picLocks noChangeAspect="1" noChangeArrowheads="1"/>
          </p:cNvPicPr>
          <p:nvPr/>
        </p:nvPicPr>
        <p:blipFill>
          <a:blip r:embed="rId14" cstate="print"/>
          <a:srcRect l="12500" r="12500"/>
          <a:stretch>
            <a:fillRect/>
          </a:stretch>
        </p:blipFill>
        <p:spPr bwMode="auto">
          <a:xfrm>
            <a:off x="357158" y="1857364"/>
            <a:ext cx="914400" cy="1625600"/>
          </a:xfrm>
          <a:prstGeom prst="rect">
            <a:avLst/>
          </a:prstGeom>
          <a:noFill/>
        </p:spPr>
      </p:pic>
      <p:grpSp>
        <p:nvGrpSpPr>
          <p:cNvPr id="6" name="Group 35"/>
          <p:cNvGrpSpPr/>
          <p:nvPr/>
        </p:nvGrpSpPr>
        <p:grpSpPr>
          <a:xfrm>
            <a:off x="1928794" y="3786190"/>
            <a:ext cx="1724164" cy="2590800"/>
            <a:chOff x="533400" y="1371600"/>
            <a:chExt cx="1724164" cy="2590800"/>
          </a:xfrm>
        </p:grpSpPr>
        <p:pic>
          <p:nvPicPr>
            <p:cNvPr id="7" name="Picture 6" descr="Palm.gif"/>
            <p:cNvPicPr>
              <a:picLocks noChangeAspect="1"/>
            </p:cNvPicPr>
            <p:nvPr/>
          </p:nvPicPr>
          <p:blipFill>
            <a:blip r:embed="rId15" cstate="print"/>
            <a:stretch>
              <a:fillRect/>
            </a:stretch>
          </p:blipFill>
          <p:spPr>
            <a:xfrm>
              <a:off x="533400" y="1371600"/>
              <a:ext cx="1724164" cy="1294332"/>
            </a:xfrm>
            <a:prstGeom prst="rect">
              <a:avLst/>
            </a:prstGeom>
          </p:spPr>
        </p:pic>
        <p:pic>
          <p:nvPicPr>
            <p:cNvPr id="156701" name="Picture 29" descr="http://www.palm.com/us/images/products/smartphones/Front_Centro.gif">
              <a:hlinkClick r:id="rId16"/>
            </p:cNvPr>
            <p:cNvPicPr>
              <a:picLocks noChangeAspect="1" noChangeArrowheads="1"/>
            </p:cNvPicPr>
            <p:nvPr/>
          </p:nvPicPr>
          <p:blipFill>
            <a:blip r:embed="rId17" cstate="print"/>
            <a:srcRect/>
            <a:stretch>
              <a:fillRect/>
            </a:stretch>
          </p:blipFill>
          <p:spPr bwMode="auto">
            <a:xfrm>
              <a:off x="609600" y="2524125"/>
              <a:ext cx="685800" cy="1438275"/>
            </a:xfrm>
            <a:prstGeom prst="rect">
              <a:avLst/>
            </a:prstGeom>
            <a:noFill/>
          </p:spPr>
        </p:pic>
        <p:pic>
          <p:nvPicPr>
            <p:cNvPr id="156703" name="Picture 31" descr="http://www.palm.com/us/images/products/smartphones/Front_Treo755p.gif">
              <a:hlinkClick r:id="rId18"/>
            </p:cNvPr>
            <p:cNvPicPr>
              <a:picLocks noChangeAspect="1" noChangeArrowheads="1"/>
            </p:cNvPicPr>
            <p:nvPr/>
          </p:nvPicPr>
          <p:blipFill>
            <a:blip r:embed="rId19" cstate="print"/>
            <a:srcRect/>
            <a:stretch>
              <a:fillRect/>
            </a:stretch>
          </p:blipFill>
          <p:spPr bwMode="auto">
            <a:xfrm>
              <a:off x="1371600" y="2514600"/>
              <a:ext cx="685800" cy="1438275"/>
            </a:xfrm>
            <a:prstGeom prst="rect">
              <a:avLst/>
            </a:prstGeom>
            <a:noFill/>
          </p:spPr>
        </p:pic>
      </p:grpSp>
      <p:sp>
        <p:nvSpPr>
          <p:cNvPr id="26" name="TextBox 25"/>
          <p:cNvSpPr txBox="1"/>
          <p:nvPr/>
        </p:nvSpPr>
        <p:spPr>
          <a:xfrm>
            <a:off x="571472" y="1357298"/>
            <a:ext cx="774571" cy="369332"/>
          </a:xfrm>
          <a:prstGeom prst="rect">
            <a:avLst/>
          </a:prstGeom>
          <a:noFill/>
        </p:spPr>
        <p:txBody>
          <a:bodyPr wrap="none" rtlCol="0">
            <a:spAutoFit/>
          </a:bodyPr>
          <a:lstStyle/>
          <a:p>
            <a:r>
              <a:rPr lang="en-US" dirty="0" smtClean="0"/>
              <a:t>Apple</a:t>
            </a:r>
            <a:endParaRPr lang="en-US" dirty="0"/>
          </a:p>
        </p:txBody>
      </p:sp>
      <p:pic>
        <p:nvPicPr>
          <p:cNvPr id="21506" name="Picture 2" descr="http://www.hitano.com.tw/images/samsungLogo.gif"/>
          <p:cNvPicPr>
            <a:picLocks noChangeAspect="1" noChangeArrowheads="1"/>
          </p:cNvPicPr>
          <p:nvPr/>
        </p:nvPicPr>
        <p:blipFill>
          <a:blip r:embed="rId20" cstate="print"/>
          <a:srcRect/>
          <a:stretch>
            <a:fillRect/>
          </a:stretch>
        </p:blipFill>
        <p:spPr bwMode="auto">
          <a:xfrm>
            <a:off x="357158" y="3786190"/>
            <a:ext cx="1714500" cy="457200"/>
          </a:xfrm>
          <a:prstGeom prst="rect">
            <a:avLst/>
          </a:prstGeom>
          <a:noFill/>
        </p:spPr>
      </p:pic>
      <p:pic>
        <p:nvPicPr>
          <p:cNvPr id="21507" name="Picture 3"/>
          <p:cNvPicPr>
            <a:picLocks noChangeAspect="1" noChangeArrowheads="1"/>
          </p:cNvPicPr>
          <p:nvPr/>
        </p:nvPicPr>
        <p:blipFill>
          <a:blip r:embed="rId21" cstate="print"/>
          <a:srcRect/>
          <a:stretch>
            <a:fillRect/>
          </a:stretch>
        </p:blipFill>
        <p:spPr bwMode="auto">
          <a:xfrm>
            <a:off x="571472" y="4286256"/>
            <a:ext cx="839213" cy="1562100"/>
          </a:xfrm>
          <a:prstGeom prst="rect">
            <a:avLst/>
          </a:prstGeom>
          <a:noFill/>
          <a:ln w="9525">
            <a:noFill/>
            <a:miter lim="800000"/>
            <a:headEnd/>
            <a:tailEnd/>
          </a:ln>
          <a:effectLst/>
        </p:spPr>
      </p:pic>
      <p:pic>
        <p:nvPicPr>
          <p:cNvPr id="21508" name="Picture 4"/>
          <p:cNvPicPr>
            <a:picLocks noChangeAspect="1" noChangeArrowheads="1"/>
          </p:cNvPicPr>
          <p:nvPr/>
        </p:nvPicPr>
        <p:blipFill>
          <a:blip r:embed="rId22" cstate="print"/>
          <a:srcRect/>
          <a:stretch>
            <a:fillRect/>
          </a:stretch>
        </p:blipFill>
        <p:spPr bwMode="auto">
          <a:xfrm>
            <a:off x="4351872" y="4834470"/>
            <a:ext cx="2020529" cy="457200"/>
          </a:xfrm>
          <a:prstGeom prst="rect">
            <a:avLst/>
          </a:prstGeom>
          <a:noFill/>
          <a:ln w="9525">
            <a:noFill/>
            <a:miter lim="800000"/>
            <a:headEnd/>
            <a:tailEnd/>
          </a:ln>
          <a:effectLst/>
        </p:spPr>
      </p:pic>
      <p:pic>
        <p:nvPicPr>
          <p:cNvPr id="21509" name="Picture 5"/>
          <p:cNvPicPr>
            <a:picLocks noChangeAspect="1" noChangeArrowheads="1"/>
          </p:cNvPicPr>
          <p:nvPr/>
        </p:nvPicPr>
        <p:blipFill>
          <a:blip r:embed="rId23" cstate="print"/>
          <a:srcRect/>
          <a:stretch>
            <a:fillRect/>
          </a:stretch>
        </p:blipFill>
        <p:spPr bwMode="auto">
          <a:xfrm>
            <a:off x="4656671" y="5288848"/>
            <a:ext cx="1409700" cy="371475"/>
          </a:xfrm>
          <a:prstGeom prst="rect">
            <a:avLst/>
          </a:prstGeom>
          <a:noFill/>
          <a:ln w="9525">
            <a:noFill/>
            <a:miter lim="800000"/>
            <a:headEnd/>
            <a:tailEnd/>
          </a:ln>
          <a:effectLst/>
        </p:spPr>
      </p:pic>
      <p:pic>
        <p:nvPicPr>
          <p:cNvPr id="1026" name="Picture 2"/>
          <p:cNvPicPr>
            <a:picLocks noChangeAspect="1" noChangeArrowheads="1"/>
          </p:cNvPicPr>
          <p:nvPr/>
        </p:nvPicPr>
        <p:blipFill>
          <a:blip r:embed="rId24" cstate="print">
            <a:clrChange>
              <a:clrFrom>
                <a:srgbClr val="000000"/>
              </a:clrFrom>
              <a:clrTo>
                <a:srgbClr val="000000">
                  <a:alpha val="0"/>
                </a:srgbClr>
              </a:clrTo>
            </a:clrChange>
            <a:extLst/>
          </a:blip>
          <a:srcRect/>
          <a:stretch>
            <a:fillRect/>
          </a:stretch>
        </p:blipFill>
        <p:spPr bwMode="auto">
          <a:xfrm>
            <a:off x="4247269" y="5861055"/>
            <a:ext cx="2078831" cy="314325"/>
          </a:xfrm>
          <a:prstGeom prst="rect">
            <a:avLst/>
          </a:prstGeom>
          <a:extLst/>
        </p:spPr>
      </p:pic>
      <p:pic>
        <p:nvPicPr>
          <p:cNvPr id="1027" name="Picture 3"/>
          <p:cNvPicPr>
            <a:picLocks noChangeAspect="1" noChangeArrowheads="1"/>
          </p:cNvPicPr>
          <p:nvPr/>
        </p:nvPicPr>
        <p:blipFill>
          <a:blip r:embed="rId25" cstate="print">
            <a:clrChange>
              <a:clrFrom>
                <a:srgbClr val="FFFFFF"/>
              </a:clrFrom>
              <a:clrTo>
                <a:srgbClr val="FFFFFF">
                  <a:alpha val="0"/>
                </a:srgbClr>
              </a:clrTo>
            </a:clrChange>
            <a:extLst/>
          </a:blip>
          <a:srcRect/>
          <a:stretch>
            <a:fillRect/>
          </a:stretch>
        </p:blipFill>
        <p:spPr bwMode="auto">
          <a:xfrm>
            <a:off x="1428728" y="1428736"/>
            <a:ext cx="1247775" cy="485775"/>
          </a:xfrm>
          <a:prstGeom prst="rect">
            <a:avLst/>
          </a:prstGeom>
          <a:extLst/>
        </p:spPr>
      </p:pic>
      <p:pic>
        <p:nvPicPr>
          <p:cNvPr id="1028" name="Picture 4"/>
          <p:cNvPicPr>
            <a:picLocks noChangeAspect="1" noChangeArrowheads="1"/>
          </p:cNvPicPr>
          <p:nvPr/>
        </p:nvPicPr>
        <p:blipFill rotWithShape="1">
          <a:blip r:embed="rId26" cstate="print">
            <a:clrChange>
              <a:clrFrom>
                <a:srgbClr val="FFFFFF"/>
              </a:clrFrom>
              <a:clrTo>
                <a:srgbClr val="FFFFFF">
                  <a:alpha val="0"/>
                </a:srgbClr>
              </a:clrTo>
            </a:clrChange>
            <a:extLst/>
          </a:blip>
          <a:srcRect l="73848"/>
          <a:stretch/>
        </p:blipFill>
        <p:spPr bwMode="auto">
          <a:xfrm>
            <a:off x="1428728" y="1857364"/>
            <a:ext cx="1061156" cy="1638300"/>
          </a:xfrm>
          <a:prstGeom prst="rect">
            <a:avLst/>
          </a:prstGeom>
          <a:extLst/>
        </p:spPr>
      </p:pic>
      <p:sp>
        <p:nvSpPr>
          <p:cNvPr id="32" name="Title 1"/>
          <p:cNvSpPr>
            <a:spLocks noGrp="1"/>
          </p:cNvSpPr>
          <p:nvPr>
            <p:ph type="title"/>
          </p:nvPr>
        </p:nvSpPr>
        <p:spPr>
          <a:xfrm>
            <a:off x="381000" y="230188"/>
            <a:ext cx="8382000" cy="609398"/>
          </a:xfrm>
        </p:spPr>
        <p:txBody>
          <a:bodyPr/>
          <a:lstStyle/>
          <a:p>
            <a:r>
              <a:rPr lang="zh-TW" altLang="en-US" sz="4400" b="1" dirty="0" smtClean="0">
                <a:effectLst>
                  <a:outerShdw blurRad="38100" dist="38100" dir="2700000" algn="tl">
                    <a:srgbClr val="000000">
                      <a:alpha val="43137"/>
                    </a:srgbClr>
                  </a:outerShdw>
                </a:effectLst>
                <a:latin typeface="微軟正黑體" pitchFamily="34" charset="-120"/>
                <a:ea typeface="微軟正黑體" pitchFamily="34" charset="-120"/>
              </a:rPr>
              <a:t>支援更多行動裝置</a:t>
            </a:r>
            <a:endParaRPr lang="en-US" sz="44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197127377"/>
      </p:ext>
    </p:extLst>
  </p:cSld>
  <p:clrMapOvr>
    <a:masterClrMapping/>
  </p:clrMapOvr>
  <p:transition advTm="49531">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363071"/>
            <a:ext cx="8363938" cy="666387"/>
          </a:xfrm>
        </p:spPr>
        <p:txBody>
          <a:bodyPr/>
          <a:lstStyle/>
          <a:p>
            <a:r>
              <a:rPr lang="en-US" dirty="0" smtClean="0">
                <a:latin typeface="微軟正黑體" pitchFamily="34" charset="-120"/>
                <a:ea typeface="微軟正黑體" pitchFamily="34" charset="-120"/>
              </a:rPr>
              <a:t>Outlook 2010 </a:t>
            </a:r>
            <a:r>
              <a:rPr lang="zh-TW" altLang="en-US" b="1" dirty="0" smtClean="0">
                <a:latin typeface="微軟正黑體" pitchFamily="34" charset="-120"/>
                <a:ea typeface="微軟正黑體" pitchFamily="34" charset="-120"/>
              </a:rPr>
              <a:t>效能</a:t>
            </a:r>
            <a:r>
              <a:rPr lang="zh-TW" altLang="en-US" b="1" dirty="0">
                <a:latin typeface="微軟正黑體" pitchFamily="34" charset="-120"/>
                <a:ea typeface="微軟正黑體" pitchFamily="34" charset="-120"/>
              </a:rPr>
              <a:t>更好更快</a:t>
            </a:r>
            <a:endParaRPr lang="en-US" dirty="0">
              <a:latin typeface="微軟正黑體" pitchFamily="34" charset="-120"/>
              <a:ea typeface="微軟正黑體" pitchFamily="34" charset="-120"/>
            </a:endParaRPr>
          </a:p>
        </p:txBody>
      </p:sp>
      <p:sp>
        <p:nvSpPr>
          <p:cNvPr id="3" name="Content Placeholder 2"/>
          <p:cNvSpPr>
            <a:spLocks noGrp="1"/>
          </p:cNvSpPr>
          <p:nvPr>
            <p:ph idx="1"/>
          </p:nvPr>
        </p:nvSpPr>
        <p:spPr>
          <a:xfrm>
            <a:off x="385763" y="1631202"/>
            <a:ext cx="8363938" cy="2000548"/>
          </a:xfrm>
        </p:spPr>
        <p:txBody>
          <a:bodyPr>
            <a:noAutofit/>
          </a:bodyPr>
          <a:lstStyle/>
          <a:p>
            <a:r>
              <a:rPr lang="en-US" b="1" dirty="0" smtClean="0">
                <a:latin typeface="微軟正黑體" pitchFamily="34" charset="-120"/>
                <a:ea typeface="微軟正黑體" pitchFamily="34" charset="-120"/>
              </a:rPr>
              <a:t>Outlook </a:t>
            </a:r>
            <a:r>
              <a:rPr lang="zh-TW" altLang="en-US" b="1" dirty="0" smtClean="0">
                <a:latin typeface="微軟正黑體" pitchFamily="34" charset="-120"/>
                <a:ea typeface="微軟正黑體" pitchFamily="34" charset="-120"/>
              </a:rPr>
              <a:t>效能更好更快</a:t>
            </a:r>
            <a:endParaRPr lang="en-US" b="1" dirty="0" smtClean="0">
              <a:latin typeface="微軟正黑體" pitchFamily="34" charset="-120"/>
              <a:ea typeface="微軟正黑體" pitchFamily="34" charset="-120"/>
            </a:endParaRPr>
          </a:p>
          <a:p>
            <a:pPr lvl="1"/>
            <a:r>
              <a:rPr lang="zh-TW" altLang="en-US" sz="2400" dirty="0">
                <a:latin typeface="微軟正黑體" pitchFamily="34" charset="-120"/>
                <a:ea typeface="微軟正黑體" pitchFamily="34" charset="-120"/>
              </a:rPr>
              <a:t>啟動至少</a:t>
            </a:r>
            <a:r>
              <a:rPr lang="zh-TW" altLang="en-US" sz="2400" dirty="0" smtClean="0">
                <a:latin typeface="微軟正黑體" pitchFamily="34" charset="-120"/>
                <a:ea typeface="微軟正黑體" pitchFamily="34" charset="-120"/>
              </a:rPr>
              <a:t>快提升</a:t>
            </a:r>
            <a:r>
              <a:rPr lang="en-US" altLang="zh-TW" sz="2400" dirty="0" smtClean="0">
                <a:latin typeface="微軟正黑體" pitchFamily="34" charset="-120"/>
                <a:ea typeface="微軟正黑體" pitchFamily="34" charset="-120"/>
              </a:rPr>
              <a:t>25</a:t>
            </a:r>
            <a:r>
              <a:rPr lang="zh-TW" altLang="en-US" sz="2400" dirty="0" smtClean="0">
                <a:latin typeface="微軟正黑體" pitchFamily="34" charset="-120"/>
                <a:ea typeface="微軟正黑體" pitchFamily="34" charset="-120"/>
              </a:rPr>
              <a:t>％</a:t>
            </a:r>
            <a:r>
              <a:rPr lang="en-US" sz="2400" dirty="0" smtClean="0">
                <a:latin typeface="微軟正黑體" pitchFamily="34" charset="-120"/>
                <a:ea typeface="微軟正黑體" pitchFamily="34" charset="-120"/>
              </a:rPr>
              <a:t> </a:t>
            </a:r>
          </a:p>
          <a:p>
            <a:pPr lvl="1"/>
            <a:r>
              <a:rPr lang="zh-TW" altLang="en-US" sz="2400" dirty="0">
                <a:latin typeface="微軟正黑體" pitchFamily="34" charset="-120"/>
                <a:ea typeface="微軟正黑體" pitchFamily="34" charset="-120"/>
              </a:rPr>
              <a:t>下載新</a:t>
            </a:r>
            <a:r>
              <a:rPr lang="zh-TW" altLang="en-US" sz="2400" dirty="0" smtClean="0">
                <a:latin typeface="微軟正黑體" pitchFamily="34" charset="-120"/>
                <a:ea typeface="微軟正黑體" pitchFamily="34" charset="-120"/>
              </a:rPr>
              <a:t>郵件速度提升</a:t>
            </a:r>
            <a:r>
              <a:rPr lang="en-US" altLang="zh-TW" sz="2400" dirty="0" smtClean="0">
                <a:latin typeface="微軟正黑體" pitchFamily="34" charset="-120"/>
                <a:ea typeface="微軟正黑體" pitchFamily="34" charset="-120"/>
              </a:rPr>
              <a:t>30</a:t>
            </a:r>
            <a:r>
              <a:rPr lang="zh-TW" altLang="en-US" sz="2400" dirty="0" smtClean="0">
                <a:latin typeface="微軟正黑體" pitchFamily="34" charset="-120"/>
                <a:ea typeface="微軟正黑體" pitchFamily="34" charset="-120"/>
              </a:rPr>
              <a:t>％</a:t>
            </a:r>
            <a:endParaRPr lang="en-US" sz="2400" dirty="0" smtClean="0">
              <a:latin typeface="微軟正黑體" pitchFamily="34" charset="-120"/>
              <a:ea typeface="微軟正黑體" pitchFamily="34" charset="-120"/>
            </a:endParaRPr>
          </a:p>
          <a:p>
            <a:pPr lvl="1"/>
            <a:r>
              <a:rPr lang="zh-TW" altLang="en-US" sz="2400" dirty="0" smtClean="0">
                <a:latin typeface="微軟正黑體" pitchFamily="34" charset="-120"/>
                <a:ea typeface="微軟正黑體" pitchFamily="34" charset="-120"/>
              </a:rPr>
              <a:t>讀信，</a:t>
            </a:r>
            <a:r>
              <a:rPr lang="zh-TW" altLang="en-US" sz="2400" dirty="0">
                <a:latin typeface="微軟正黑體" pitchFamily="34" charset="-120"/>
                <a:ea typeface="微軟正黑體" pitchFamily="34" charset="-120"/>
              </a:rPr>
              <a:t>文件，</a:t>
            </a:r>
            <a:r>
              <a:rPr lang="zh-TW" altLang="en-US" sz="2400" dirty="0" smtClean="0">
                <a:latin typeface="微軟正黑體" pitchFamily="34" charset="-120"/>
                <a:ea typeface="微軟正黑體" pitchFamily="34" charset="-120"/>
              </a:rPr>
              <a:t>法規 </a:t>
            </a:r>
            <a:r>
              <a:rPr lang="en-US" altLang="zh-TW" sz="2400" dirty="0">
                <a:latin typeface="微軟正黑體" pitchFamily="34" charset="-120"/>
                <a:ea typeface="微軟正黑體" pitchFamily="34" charset="-120"/>
              </a:rPr>
              <a:t>- </a:t>
            </a:r>
            <a:r>
              <a:rPr lang="zh-TW" altLang="en-US" sz="2400" dirty="0">
                <a:latin typeface="微軟正黑體" pitchFamily="34" charset="-120"/>
                <a:ea typeface="微軟正黑體" pitchFamily="34" charset="-120"/>
              </a:rPr>
              <a:t>減少工作流程中的</a:t>
            </a:r>
            <a:r>
              <a:rPr lang="zh-TW" altLang="en-US" sz="2400" dirty="0" smtClean="0">
                <a:latin typeface="微軟正黑體" pitchFamily="34" charset="-120"/>
                <a:ea typeface="微軟正黑體" pitchFamily="34" charset="-120"/>
              </a:rPr>
              <a:t>停頓</a:t>
            </a:r>
            <a:r>
              <a:rPr lang="en-US" altLang="zh-TW" sz="2400" dirty="0" smtClean="0">
                <a:latin typeface="微軟正黑體" pitchFamily="34" charset="-120"/>
                <a:ea typeface="微軟正黑體" pitchFamily="34" charset="-120"/>
              </a:rPr>
              <a:t>34</a:t>
            </a:r>
            <a:r>
              <a:rPr lang="zh-TW" altLang="en-US" sz="2400" dirty="0" smtClean="0">
                <a:latin typeface="微軟正黑體" pitchFamily="34" charset="-120"/>
                <a:ea typeface="微軟正黑體" pitchFamily="34" charset="-120"/>
              </a:rPr>
              <a:t>％</a:t>
            </a:r>
            <a:endParaRPr lang="en-US" sz="2400" dirty="0" smtClean="0">
              <a:latin typeface="微軟正黑體" pitchFamily="34" charset="-120"/>
              <a:ea typeface="微軟正黑體" pitchFamily="34" charset="-120"/>
            </a:endParaRPr>
          </a:p>
          <a:p>
            <a:pPr lvl="1"/>
            <a:r>
              <a:rPr lang="zh-TW" altLang="en-US" sz="2400" dirty="0">
                <a:latin typeface="微軟正黑體" pitchFamily="34" charset="-120"/>
                <a:ea typeface="微軟正黑體" pitchFamily="34" charset="-120"/>
              </a:rPr>
              <a:t>關機時間少於 </a:t>
            </a:r>
            <a:r>
              <a:rPr lang="en-US" altLang="zh-TW" sz="2400" dirty="0">
                <a:latin typeface="微軟正黑體" pitchFamily="34" charset="-120"/>
                <a:ea typeface="微軟正黑體" pitchFamily="34" charset="-120"/>
              </a:rPr>
              <a:t>10</a:t>
            </a:r>
            <a:r>
              <a:rPr lang="zh-TW" altLang="en-US" sz="2400" dirty="0" smtClean="0">
                <a:latin typeface="微軟正黑體" pitchFamily="34" charset="-120"/>
                <a:ea typeface="微軟正黑體" pitchFamily="34" charset="-120"/>
              </a:rPr>
              <a:t>秒在</a:t>
            </a:r>
            <a:r>
              <a:rPr lang="en-US" altLang="zh-TW" sz="2400" dirty="0" smtClean="0">
                <a:latin typeface="微軟正黑體" pitchFamily="34" charset="-120"/>
                <a:ea typeface="微軟正黑體" pitchFamily="34" charset="-120"/>
              </a:rPr>
              <a:t>96</a:t>
            </a:r>
            <a:r>
              <a:rPr lang="zh-TW" altLang="en-US" sz="2400" dirty="0">
                <a:latin typeface="微軟正黑體" pitchFamily="34" charset="-120"/>
                <a:ea typeface="微軟正黑體" pitchFamily="34" charset="-120"/>
              </a:rPr>
              <a:t>％的</a:t>
            </a:r>
            <a:r>
              <a:rPr lang="en-US" altLang="zh-TW" sz="2400" dirty="0">
                <a:latin typeface="微軟正黑體" pitchFamily="34" charset="-120"/>
                <a:ea typeface="微軟正黑體" pitchFamily="34" charset="-120"/>
              </a:rPr>
              <a:t>Beta </a:t>
            </a:r>
            <a:r>
              <a:rPr lang="en-US" altLang="zh-TW" sz="2400" dirty="0" smtClean="0">
                <a:latin typeface="微軟正黑體" pitchFamily="34" charset="-120"/>
                <a:ea typeface="微軟正黑體" pitchFamily="34" charset="-120"/>
              </a:rPr>
              <a:t>2</a:t>
            </a:r>
            <a:r>
              <a:rPr lang="zh-TW" altLang="en-US" sz="2400" dirty="0" smtClean="0">
                <a:latin typeface="微軟正黑體" pitchFamily="34" charset="-120"/>
                <a:ea typeface="微軟正黑體" pitchFamily="34" charset="-120"/>
              </a:rPr>
              <a:t>使用客戶</a:t>
            </a:r>
            <a:r>
              <a:rPr lang="en-US" sz="2400" dirty="0" smtClean="0">
                <a:latin typeface="微軟正黑體" pitchFamily="34" charset="-120"/>
                <a:ea typeface="微軟正黑體" pitchFamily="34" charset="-120"/>
              </a:rPr>
              <a:t>.</a:t>
            </a:r>
          </a:p>
          <a:p>
            <a:r>
              <a:rPr lang="zh-TW" altLang="en-US" b="1" dirty="0" smtClean="0">
                <a:latin typeface="微軟正黑體" pitchFamily="34" charset="-120"/>
                <a:ea typeface="微軟正黑體" pitchFamily="34" charset="-120"/>
              </a:rPr>
              <a:t>可以使用大的儲存設備</a:t>
            </a:r>
            <a:endParaRPr lang="en-US" b="1" dirty="0" smtClean="0">
              <a:latin typeface="微軟正黑體" pitchFamily="34" charset="-120"/>
              <a:ea typeface="微軟正黑體" pitchFamily="34" charset="-120"/>
            </a:endParaRPr>
          </a:p>
          <a:p>
            <a:pPr lvl="1"/>
            <a:r>
              <a:rPr lang="zh-TW" altLang="en-US" sz="2400" dirty="0" smtClean="0">
                <a:latin typeface="微軟正黑體" pitchFamily="34" charset="-120"/>
                <a:ea typeface="微軟正黑體" pitchFamily="34" charset="-120"/>
              </a:rPr>
              <a:t>提升最大檔案大小</a:t>
            </a:r>
            <a:r>
              <a:rPr lang="en-US" altLang="zh-TW" sz="2400" dirty="0" smtClean="0">
                <a:latin typeface="微軟正黑體" pitchFamily="34" charset="-120"/>
                <a:ea typeface="微軟正黑體" pitchFamily="34" charset="-120"/>
              </a:rPr>
              <a:t>2.5</a:t>
            </a:r>
            <a:r>
              <a:rPr lang="zh-TW" altLang="en-US" sz="2400" dirty="0">
                <a:latin typeface="微軟正黑體" pitchFamily="34" charset="-120"/>
                <a:ea typeface="微軟正黑體" pitchFamily="34" charset="-120"/>
              </a:rPr>
              <a:t>倍（</a:t>
            </a:r>
            <a:r>
              <a:rPr lang="en-US" altLang="zh-TW" sz="2400" dirty="0">
                <a:latin typeface="微軟正黑體" pitchFamily="34" charset="-120"/>
                <a:ea typeface="微軟正黑體" pitchFamily="34" charset="-120"/>
              </a:rPr>
              <a:t>20GB</a:t>
            </a:r>
            <a:r>
              <a:rPr lang="zh-TW" altLang="en-US" sz="2400" dirty="0">
                <a:latin typeface="微軟正黑體" pitchFamily="34" charset="-120"/>
                <a:ea typeface="微軟正黑體" pitchFamily="34" charset="-120"/>
              </a:rPr>
              <a:t>到</a:t>
            </a:r>
            <a:r>
              <a:rPr lang="en-US" altLang="zh-TW" sz="2400" dirty="0">
                <a:latin typeface="微軟正黑體" pitchFamily="34" charset="-120"/>
                <a:ea typeface="微軟正黑體" pitchFamily="34" charset="-120"/>
              </a:rPr>
              <a:t>50GB</a:t>
            </a:r>
            <a:r>
              <a:rPr lang="zh-TW" altLang="en-US" sz="2400" dirty="0" smtClean="0">
                <a:latin typeface="微軟正黑體" pitchFamily="34" charset="-120"/>
                <a:ea typeface="微軟正黑體" pitchFamily="34" charset="-120"/>
              </a:rPr>
              <a:t>的）</a:t>
            </a:r>
            <a:endParaRPr lang="en-US" sz="2400" dirty="0" smtClean="0">
              <a:latin typeface="微軟正黑體" pitchFamily="34" charset="-120"/>
              <a:ea typeface="微軟正黑體" pitchFamily="34" charset="-120"/>
            </a:endParaRPr>
          </a:p>
          <a:p>
            <a:pPr lvl="1"/>
            <a:r>
              <a:rPr lang="zh-TW" altLang="en-US" sz="2400" dirty="0">
                <a:latin typeface="微軟正黑體" pitchFamily="34" charset="-120"/>
                <a:ea typeface="微軟正黑體" pitchFamily="34" charset="-120"/>
              </a:rPr>
              <a:t>大大提高</a:t>
            </a:r>
            <a:r>
              <a:rPr lang="zh-TW" altLang="en-US" sz="2400" dirty="0" smtClean="0">
                <a:latin typeface="微軟正黑體" pitchFamily="34" charset="-120"/>
                <a:ea typeface="微軟正黑體" pitchFamily="34" charset="-120"/>
              </a:rPr>
              <a:t>處理 </a:t>
            </a:r>
            <a:r>
              <a:rPr lang="en-US" altLang="zh-TW" sz="2400" dirty="0" smtClean="0">
                <a:latin typeface="微軟正黑體" pitchFamily="34" charset="-120"/>
                <a:ea typeface="微軟正黑體" pitchFamily="34" charset="-120"/>
              </a:rPr>
              <a:t>multi-gigabyte</a:t>
            </a:r>
            <a:r>
              <a:rPr lang="zh-TW" altLang="en-US" sz="2400" dirty="0" smtClean="0">
                <a:latin typeface="微軟正黑體" pitchFamily="34" charset="-120"/>
                <a:ea typeface="微軟正黑體" pitchFamily="34" charset="-120"/>
              </a:rPr>
              <a:t> </a:t>
            </a:r>
            <a:r>
              <a:rPr lang="zh-TW" altLang="en-US" sz="2400" dirty="0">
                <a:latin typeface="微軟正黑體" pitchFamily="34" charset="-120"/>
                <a:ea typeface="微軟正黑體" pitchFamily="34" charset="-120"/>
              </a:rPr>
              <a:t>信</a:t>
            </a:r>
            <a:r>
              <a:rPr lang="zh-TW" altLang="en-US" sz="2400" dirty="0" smtClean="0">
                <a:latin typeface="微軟正黑體" pitchFamily="34" charset="-120"/>
                <a:ea typeface="微軟正黑體" pitchFamily="34" charset="-120"/>
              </a:rPr>
              <a:t>箱</a:t>
            </a:r>
            <a:r>
              <a:rPr lang="zh-TW" altLang="en-US" sz="2400" dirty="0">
                <a:latin typeface="微軟正黑體" pitchFamily="34" charset="-120"/>
                <a:ea typeface="微軟正黑體" pitchFamily="34" charset="-120"/>
              </a:rPr>
              <a:t>和歸檔文件</a:t>
            </a:r>
            <a:r>
              <a:rPr lang="zh-TW" altLang="en-US" sz="2400" dirty="0" smtClean="0">
                <a:latin typeface="微軟正黑體" pitchFamily="34" charset="-120"/>
                <a:ea typeface="微軟正黑體" pitchFamily="34" charset="-120"/>
              </a:rPr>
              <a:t>能力</a:t>
            </a:r>
            <a:endParaRPr lang="en-US" sz="2400" dirty="0">
              <a:latin typeface="微軟正黑體" pitchFamily="34" charset="-120"/>
              <a:ea typeface="微軟正黑體" pitchFamily="34" charset="-120"/>
            </a:endParaRPr>
          </a:p>
        </p:txBody>
      </p:sp>
      <p:pic>
        <p:nvPicPr>
          <p:cNvPr id="6" name="Picture 52" descr="Outlook.png"/>
          <p:cNvPicPr>
            <a:picLocks noChangeAspect="1"/>
          </p:cNvPicPr>
          <p:nvPr/>
        </p:nvPicPr>
        <p:blipFill>
          <a:blip r:embed="rId3" cstate="print"/>
          <a:stretch>
            <a:fillRect/>
          </a:stretch>
        </p:blipFill>
        <p:spPr>
          <a:xfrm>
            <a:off x="7456043" y="1706752"/>
            <a:ext cx="676657" cy="621333"/>
          </a:xfrm>
          <a:prstGeom prst="rect">
            <a:avLst/>
          </a:prstGeom>
        </p:spPr>
      </p:pic>
      <p:pic>
        <p:nvPicPr>
          <p:cNvPr id="7" name="Picture 2" descr="C:\Documents and Settings\Captain\Desktop\Mesh\Clip Art\Arrows - arrow\Curved\2 arrow virtuous cycle orange blue.png"/>
          <p:cNvPicPr>
            <a:picLocks noChangeAspect="1" noChangeArrowheads="1"/>
          </p:cNvPicPr>
          <p:nvPr/>
        </p:nvPicPr>
        <p:blipFill>
          <a:blip r:embed="rId4"/>
          <a:srcRect/>
          <a:stretch>
            <a:fillRect/>
          </a:stretch>
        </p:blipFill>
        <p:spPr bwMode="auto">
          <a:xfrm>
            <a:off x="6734162" y="1021315"/>
            <a:ext cx="2120420" cy="1992209"/>
          </a:xfrm>
          <a:prstGeom prst="rect">
            <a:avLst/>
          </a:prstGeom>
          <a:noFill/>
        </p:spPr>
      </p:pic>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5927" y="5307104"/>
            <a:ext cx="1402977" cy="1402977"/>
          </a:xfrm>
          <a:prstGeom prst="rect">
            <a:avLst/>
          </a:prstGeom>
        </p:spPr>
      </p:pic>
      <p:pic>
        <p:nvPicPr>
          <p:cNvPr id="5" name="圖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3280" y="5658963"/>
            <a:ext cx="1219200" cy="1219200"/>
          </a:xfrm>
          <a:prstGeom prst="rect">
            <a:avLst/>
          </a:prstGeom>
        </p:spPr>
      </p:pic>
      <p:pic>
        <p:nvPicPr>
          <p:cNvPr id="8" name="圖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3901" y="5147979"/>
            <a:ext cx="1219200" cy="1219200"/>
          </a:xfrm>
          <a:prstGeom prst="rect">
            <a:avLst/>
          </a:prstGeom>
        </p:spPr>
      </p:pic>
      <p:pic>
        <p:nvPicPr>
          <p:cNvPr id="9" name="圖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5947" y="5683620"/>
            <a:ext cx="1219200" cy="1219200"/>
          </a:xfrm>
          <a:prstGeom prst="rect">
            <a:avLst/>
          </a:prstGeom>
        </p:spPr>
      </p:pic>
      <p:pic>
        <p:nvPicPr>
          <p:cNvPr id="10" name="圖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0089" y="5396748"/>
            <a:ext cx="1219200" cy="1219200"/>
          </a:xfrm>
          <a:prstGeom prst="rect">
            <a:avLst/>
          </a:prstGeom>
        </p:spPr>
      </p:pic>
      <p:pic>
        <p:nvPicPr>
          <p:cNvPr id="11" name="圖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7042" y="5683620"/>
            <a:ext cx="1219200" cy="1219200"/>
          </a:xfrm>
          <a:prstGeom prst="rect">
            <a:avLst/>
          </a:prstGeom>
        </p:spPr>
      </p:pic>
      <p:pic>
        <p:nvPicPr>
          <p:cNvPr id="12" name="圖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1338" y="5490883"/>
            <a:ext cx="1219200" cy="1219200"/>
          </a:xfrm>
          <a:prstGeom prst="rect">
            <a:avLst/>
          </a:prstGeom>
        </p:spPr>
      </p:pic>
    </p:spTree>
    <p:extLst>
      <p:ext uri="{BB962C8B-B14F-4D97-AF65-F5344CB8AC3E}">
        <p14:creationId xmlns:p14="http://schemas.microsoft.com/office/powerpoint/2010/main" val="662342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4000" fill="hold" nodeType="withEffect">
                                  <p:stCondLst>
                                    <p:cond delay="0"/>
                                  </p:stCondLst>
                                  <p:childTnLst>
                                    <p:animRot by="21600000">
                                      <p:cBhvr>
                                        <p:cTn id="6" dur="5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2010_Dark_4x3_Template">
  <a:themeElements>
    <a:clrScheme name="Office 2010 Dark">
      <a:dk1>
        <a:srgbClr val="292929"/>
      </a:dk1>
      <a:lt1>
        <a:srgbClr val="FFFFFF"/>
      </a:lt1>
      <a:dk2>
        <a:srgbClr val="5C5A54"/>
      </a:dk2>
      <a:lt2>
        <a:srgbClr val="FFC200"/>
      </a:lt2>
      <a:accent1>
        <a:srgbClr val="808080"/>
      </a:accent1>
      <a:accent2>
        <a:srgbClr val="FFC200"/>
      </a:accent2>
      <a:accent3>
        <a:srgbClr val="383838"/>
      </a:accent3>
      <a:accent4>
        <a:srgbClr val="3C8EE8"/>
      </a:accent4>
      <a:accent5>
        <a:srgbClr val="C0C0C0"/>
      </a:accent5>
      <a:accent6>
        <a:srgbClr val="FF6A00"/>
      </a:accent6>
      <a:hlink>
        <a:srgbClr val="C0C0C0"/>
      </a:hlink>
      <a:folHlink>
        <a:srgbClr val="C0C0C0"/>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sz="24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Office 2010 Dark">
      <a:dk1>
        <a:srgbClr val="292929"/>
      </a:dk1>
      <a:lt1>
        <a:srgbClr val="FFFFFF"/>
      </a:lt1>
      <a:dk2>
        <a:srgbClr val="5C5A54"/>
      </a:dk2>
      <a:lt2>
        <a:srgbClr val="FFC200"/>
      </a:lt2>
      <a:accent1>
        <a:srgbClr val="808080"/>
      </a:accent1>
      <a:accent2>
        <a:srgbClr val="FFC200"/>
      </a:accent2>
      <a:accent3>
        <a:srgbClr val="383838"/>
      </a:accent3>
      <a:accent4>
        <a:srgbClr val="3C8EE8"/>
      </a:accent4>
      <a:accent5>
        <a:srgbClr val="C0C0C0"/>
      </a:accent5>
      <a:accent6>
        <a:srgbClr val="FF6A00"/>
      </a:accent6>
      <a:hlink>
        <a:srgbClr val="C0C0C0"/>
      </a:hlink>
      <a:folHlink>
        <a:srgbClr val="C0C0C0"/>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Server_ID_Dark_YELLOW_Template">
  <a:themeElements>
    <a:clrScheme name="7-00270 Server ID 2">
      <a:dk1>
        <a:srgbClr val="000000"/>
      </a:dk1>
      <a:lt1>
        <a:srgbClr val="FFFFFF"/>
      </a:lt1>
      <a:dk2>
        <a:srgbClr val="050595"/>
      </a:dk2>
      <a:lt2>
        <a:srgbClr val="FFFF99"/>
      </a:lt2>
      <a:accent1>
        <a:srgbClr val="FFA514"/>
      </a:accent1>
      <a:accent2>
        <a:srgbClr val="5082B9"/>
      </a:accent2>
      <a:accent3>
        <a:srgbClr val="64BE46"/>
      </a:accent3>
      <a:accent4>
        <a:srgbClr val="D70023"/>
      </a:accent4>
      <a:accent5>
        <a:srgbClr val="F3E207"/>
      </a:accent5>
      <a:accent6>
        <a:srgbClr val="691987"/>
      </a:accent6>
      <a:hlink>
        <a:srgbClr val="FFA514"/>
      </a:hlink>
      <a:folHlink>
        <a:srgbClr val="7DDDFF"/>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lumMod val="50000"/>
              </a:schemeClr>
            </a:gs>
            <a:gs pos="80000">
              <a:schemeClr val="accent1"/>
            </a:gs>
            <a:gs pos="100000">
              <a:schemeClr val="accent1"/>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bodyPr vert="horz" lIns="0" tIns="0" rIns="0" bIns="0" rtlCol="0">
        <a:spAutoFit/>
      </a:bodyPr>
      <a:lstStyle>
        <a:defPPr>
          <a:lnSpc>
            <a:spcPct val="90000"/>
          </a:lnSpc>
          <a:spcBef>
            <a:spcPct val="20000"/>
          </a:spcBef>
          <a:buClr>
            <a:srgbClr val="777777"/>
          </a:buClr>
          <a:buSzPct val="130000"/>
          <a:defRPr sz="2400" dirty="0" err="1" smtClean="0">
            <a:solidFill>
              <a:schemeClr val="bg1">
                <a:lumMod val="75000"/>
              </a:schemeClr>
            </a:solidFill>
          </a:defRPr>
        </a:defPPr>
      </a:lstStyle>
    </a:txDef>
  </a:objectDefaults>
  <a:extraClrSchemeLst/>
</a:theme>
</file>

<file path=ppt/theme/theme4.xml><?xml version="1.0" encoding="utf-8"?>
<a:theme xmlns:a="http://schemas.openxmlformats.org/drawingml/2006/main" name="OEM Ready2Run Windows 7 v2">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自訂 1">
      <a:majorFont>
        <a:latin typeface="Calibri"/>
        <a:ea typeface="微軟正黑體"/>
        <a:cs typeface=""/>
      </a:majorFont>
      <a:minorFont>
        <a:latin typeface="Calibri"/>
        <a:ea typeface="微軟正黑體"/>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0_MSN Design Template_2.0blue 16">
    <a:dk1>
      <a:srgbClr val="000000"/>
    </a:dk1>
    <a:lt1>
      <a:srgbClr val="FFFFFF"/>
    </a:lt1>
    <a:dk2>
      <a:srgbClr val="FFFFFF"/>
    </a:dk2>
    <a:lt2>
      <a:srgbClr val="787880"/>
    </a:lt2>
    <a:accent1>
      <a:srgbClr val="008FDE"/>
    </a:accent1>
    <a:accent2>
      <a:srgbClr val="00732E"/>
    </a:accent2>
    <a:accent3>
      <a:srgbClr val="FFFFFF"/>
    </a:accent3>
    <a:accent4>
      <a:srgbClr val="000000"/>
    </a:accent4>
    <a:accent5>
      <a:srgbClr val="AAC6EC"/>
    </a:accent5>
    <a:accent6>
      <a:srgbClr val="006829"/>
    </a:accent6>
    <a:hlink>
      <a:srgbClr val="D64300"/>
    </a:hlink>
    <a:folHlink>
      <a:srgbClr val="FFCC00"/>
    </a:folHlink>
  </a:clrScheme>
</a:themeOverride>
</file>

<file path=docProps/app.xml><?xml version="1.0" encoding="utf-8"?>
<Properties xmlns="http://schemas.openxmlformats.org/officeDocument/2006/extended-properties" xmlns:vt="http://schemas.openxmlformats.org/officeDocument/2006/docPropsVTypes">
  <Template>Office2010_Dark_4x3_Template.potx</Template>
  <TotalTime>2043</TotalTime>
  <Words>1820</Words>
  <Application>Microsoft Office PowerPoint</Application>
  <PresentationFormat>如螢幕大小 (4:3)</PresentationFormat>
  <Paragraphs>267</Paragraphs>
  <Slides>22</Slides>
  <Notes>13</Notes>
  <HiddenSlides>0</HiddenSlides>
  <MMClips>0</MMClips>
  <ScaleCrop>false</ScaleCrop>
  <HeadingPairs>
    <vt:vector size="6" baseType="variant">
      <vt:variant>
        <vt:lpstr>佈景主題</vt:lpstr>
      </vt:variant>
      <vt:variant>
        <vt:i4>4</vt:i4>
      </vt:variant>
      <vt:variant>
        <vt:lpstr>內嵌 OLE 伺服程式</vt:lpstr>
      </vt:variant>
      <vt:variant>
        <vt:i4>1</vt:i4>
      </vt:variant>
      <vt:variant>
        <vt:lpstr>投影片標題</vt:lpstr>
      </vt:variant>
      <vt:variant>
        <vt:i4>22</vt:i4>
      </vt:variant>
    </vt:vector>
  </HeadingPairs>
  <TitlesOfParts>
    <vt:vector size="27" baseType="lpstr">
      <vt:lpstr>Office2010_Dark_4x3_Template</vt:lpstr>
      <vt:lpstr>White with Consolas font for code slides</vt:lpstr>
      <vt:lpstr>Server_ID_Dark_YELLOW_Template</vt:lpstr>
      <vt:lpstr>OEM Ready2Run Windows 7 v2</vt:lpstr>
      <vt:lpstr>Visio</vt:lpstr>
      <vt:lpstr>PowerPoint 簡報</vt:lpstr>
      <vt:lpstr>電子郵件如何兼俱安全,                           行動與科技的功能</vt:lpstr>
      <vt:lpstr>Outlook Express 與 MicroSoft  Outlook</vt:lpstr>
      <vt:lpstr>Outlook Express 與 Microsoft  Outlook</vt:lpstr>
      <vt:lpstr>Version/Feature Matrix</vt:lpstr>
      <vt:lpstr>微軟智慧型電子郵件解決方案</vt:lpstr>
      <vt:lpstr>工欲善其事必先利其器</vt:lpstr>
      <vt:lpstr>支援更多行動裝置</vt:lpstr>
      <vt:lpstr>Outlook 2010 效能更好更快</vt:lpstr>
      <vt:lpstr>OWA Browser Support</vt:lpstr>
      <vt:lpstr>最佳風險控管</vt:lpstr>
      <vt:lpstr>郵件生命週期</vt:lpstr>
      <vt:lpstr>PowerPoint 簡報</vt:lpstr>
      <vt:lpstr>PowerPoint 簡報</vt:lpstr>
      <vt:lpstr>PowerPoint 簡報</vt:lpstr>
      <vt:lpstr>郵件提示(MailTips)</vt:lpstr>
      <vt:lpstr>整合RMS(Windows Rights Management Services)</vt:lpstr>
      <vt:lpstr>PowerPoint 簡報</vt:lpstr>
      <vt:lpstr>電子郵件交談示檢視</vt:lpstr>
      <vt:lpstr>Attachment Preview</vt:lpstr>
      <vt:lpstr>Flagging Mail as Tasks</vt:lpstr>
      <vt:lpstr>Task Integration on the Calendar </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&lt;Event Name Here&gt;</dc:subject>
  <dc:creator>Ray Weisgerber</dc:creator>
  <dc:description>Template: Claire Hoover, Silver Fox Productions
Formatting:
Event Date:
Event Location:
Audience Type:</dc:description>
  <cp:lastModifiedBy>Doris Fang (Manpower)</cp:lastModifiedBy>
  <cp:revision>242</cp:revision>
  <dcterms:created xsi:type="dcterms:W3CDTF">2010-03-08T23:19:49Z</dcterms:created>
  <dcterms:modified xsi:type="dcterms:W3CDTF">2011-04-18T04:48:01Z</dcterms:modified>
</cp:coreProperties>
</file>