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79514" y="188607"/>
            <a:ext cx="720077" cy="7200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55573" y="195579"/>
            <a:ext cx="2376246" cy="929132"/>
          </a:xfrm>
          <a:custGeom>
            <a:avLst/>
            <a:gdLst/>
            <a:ahLst/>
            <a:cxnLst/>
            <a:rect l="l" t="t" r="r" b="b"/>
            <a:pathLst>
              <a:path w="2376246" h="929132">
                <a:moveTo>
                  <a:pt x="1980260" y="0"/>
                </a:moveTo>
                <a:lnTo>
                  <a:pt x="0" y="0"/>
                </a:lnTo>
                <a:lnTo>
                  <a:pt x="32482" y="1539"/>
                </a:lnTo>
                <a:lnTo>
                  <a:pt x="64241" y="6077"/>
                </a:lnTo>
                <a:lnTo>
                  <a:pt x="125182" y="23674"/>
                </a:lnTo>
                <a:lnTo>
                  <a:pt x="182007" y="51836"/>
                </a:lnTo>
                <a:lnTo>
                  <a:pt x="233901" y="89607"/>
                </a:lnTo>
                <a:lnTo>
                  <a:pt x="280049" y="136032"/>
                </a:lnTo>
                <a:lnTo>
                  <a:pt x="319634" y="190158"/>
                </a:lnTo>
                <a:lnTo>
                  <a:pt x="351843" y="251029"/>
                </a:lnTo>
                <a:lnTo>
                  <a:pt x="375858" y="317691"/>
                </a:lnTo>
                <a:lnTo>
                  <a:pt x="390865" y="389188"/>
                </a:lnTo>
                <a:lnTo>
                  <a:pt x="396049" y="464566"/>
                </a:lnTo>
                <a:lnTo>
                  <a:pt x="394736" y="502663"/>
                </a:lnTo>
                <a:lnTo>
                  <a:pt x="384539" y="576195"/>
                </a:lnTo>
                <a:lnTo>
                  <a:pt x="364925" y="645382"/>
                </a:lnTo>
                <a:lnTo>
                  <a:pt x="336712" y="709265"/>
                </a:lnTo>
                <a:lnTo>
                  <a:pt x="300713" y="766887"/>
                </a:lnTo>
                <a:lnTo>
                  <a:pt x="257744" y="817291"/>
                </a:lnTo>
                <a:lnTo>
                  <a:pt x="208621" y="859521"/>
                </a:lnTo>
                <a:lnTo>
                  <a:pt x="154160" y="892619"/>
                </a:lnTo>
                <a:lnTo>
                  <a:pt x="95175" y="915628"/>
                </a:lnTo>
                <a:lnTo>
                  <a:pt x="32482" y="927591"/>
                </a:lnTo>
                <a:lnTo>
                  <a:pt x="0" y="929132"/>
                </a:lnTo>
                <a:lnTo>
                  <a:pt x="1980260" y="929132"/>
                </a:lnTo>
                <a:lnTo>
                  <a:pt x="2044490" y="923050"/>
                </a:lnTo>
                <a:lnTo>
                  <a:pt x="2105421" y="905444"/>
                </a:lnTo>
                <a:lnTo>
                  <a:pt x="2162237" y="877271"/>
                </a:lnTo>
                <a:lnTo>
                  <a:pt x="2214123" y="839488"/>
                </a:lnTo>
                <a:lnTo>
                  <a:pt x="2260263" y="793051"/>
                </a:lnTo>
                <a:lnTo>
                  <a:pt x="2299843" y="738918"/>
                </a:lnTo>
                <a:lnTo>
                  <a:pt x="2332046" y="678046"/>
                </a:lnTo>
                <a:lnTo>
                  <a:pt x="2356058" y="611392"/>
                </a:lnTo>
                <a:lnTo>
                  <a:pt x="2371063" y="539913"/>
                </a:lnTo>
                <a:lnTo>
                  <a:pt x="2376246" y="464566"/>
                </a:lnTo>
                <a:lnTo>
                  <a:pt x="2374933" y="426451"/>
                </a:lnTo>
                <a:lnTo>
                  <a:pt x="2364737" y="352894"/>
                </a:lnTo>
                <a:lnTo>
                  <a:pt x="2345127" y="283696"/>
                </a:lnTo>
                <a:lnTo>
                  <a:pt x="2316917" y="219810"/>
                </a:lnTo>
                <a:lnTo>
                  <a:pt x="2280924" y="162192"/>
                </a:lnTo>
                <a:lnTo>
                  <a:pt x="2237962" y="111797"/>
                </a:lnTo>
                <a:lnTo>
                  <a:pt x="2188847" y="69580"/>
                </a:lnTo>
                <a:lnTo>
                  <a:pt x="2134394" y="36494"/>
                </a:lnTo>
                <a:lnTo>
                  <a:pt x="2075419" y="13496"/>
                </a:lnTo>
                <a:lnTo>
                  <a:pt x="2012736" y="1539"/>
                </a:lnTo>
                <a:lnTo>
                  <a:pt x="1980260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55573" y="195579"/>
            <a:ext cx="2376246" cy="929132"/>
          </a:xfrm>
          <a:custGeom>
            <a:avLst/>
            <a:gdLst/>
            <a:ahLst/>
            <a:cxnLst/>
            <a:rect l="l" t="t" r="r" b="b"/>
            <a:pathLst>
              <a:path w="2376246" h="929132">
                <a:moveTo>
                  <a:pt x="1980260" y="0"/>
                </a:moveTo>
                <a:lnTo>
                  <a:pt x="0" y="0"/>
                </a:lnTo>
                <a:lnTo>
                  <a:pt x="32482" y="1539"/>
                </a:lnTo>
                <a:lnTo>
                  <a:pt x="64241" y="6077"/>
                </a:lnTo>
                <a:lnTo>
                  <a:pt x="125182" y="23674"/>
                </a:lnTo>
                <a:lnTo>
                  <a:pt x="182007" y="51836"/>
                </a:lnTo>
                <a:lnTo>
                  <a:pt x="233901" y="89607"/>
                </a:lnTo>
                <a:lnTo>
                  <a:pt x="280049" y="136032"/>
                </a:lnTo>
                <a:lnTo>
                  <a:pt x="319634" y="190158"/>
                </a:lnTo>
                <a:lnTo>
                  <a:pt x="351843" y="251029"/>
                </a:lnTo>
                <a:lnTo>
                  <a:pt x="375858" y="317691"/>
                </a:lnTo>
                <a:lnTo>
                  <a:pt x="390865" y="389188"/>
                </a:lnTo>
                <a:lnTo>
                  <a:pt x="396049" y="464566"/>
                </a:lnTo>
                <a:lnTo>
                  <a:pt x="394736" y="502663"/>
                </a:lnTo>
                <a:lnTo>
                  <a:pt x="384539" y="576195"/>
                </a:lnTo>
                <a:lnTo>
                  <a:pt x="364925" y="645382"/>
                </a:lnTo>
                <a:lnTo>
                  <a:pt x="336712" y="709265"/>
                </a:lnTo>
                <a:lnTo>
                  <a:pt x="300713" y="766887"/>
                </a:lnTo>
                <a:lnTo>
                  <a:pt x="257744" y="817291"/>
                </a:lnTo>
                <a:lnTo>
                  <a:pt x="208621" y="859521"/>
                </a:lnTo>
                <a:lnTo>
                  <a:pt x="154160" y="892619"/>
                </a:lnTo>
                <a:lnTo>
                  <a:pt x="95175" y="915628"/>
                </a:lnTo>
                <a:lnTo>
                  <a:pt x="32482" y="927591"/>
                </a:lnTo>
                <a:lnTo>
                  <a:pt x="0" y="929132"/>
                </a:lnTo>
                <a:lnTo>
                  <a:pt x="1980260" y="929132"/>
                </a:lnTo>
                <a:lnTo>
                  <a:pt x="2044490" y="923050"/>
                </a:lnTo>
                <a:lnTo>
                  <a:pt x="2105421" y="905444"/>
                </a:lnTo>
                <a:lnTo>
                  <a:pt x="2162237" y="877271"/>
                </a:lnTo>
                <a:lnTo>
                  <a:pt x="2214123" y="839488"/>
                </a:lnTo>
                <a:lnTo>
                  <a:pt x="2260263" y="793051"/>
                </a:lnTo>
                <a:lnTo>
                  <a:pt x="2299843" y="738918"/>
                </a:lnTo>
                <a:lnTo>
                  <a:pt x="2332046" y="678046"/>
                </a:lnTo>
                <a:lnTo>
                  <a:pt x="2356058" y="611392"/>
                </a:lnTo>
                <a:lnTo>
                  <a:pt x="2371063" y="539913"/>
                </a:lnTo>
                <a:lnTo>
                  <a:pt x="2376246" y="464566"/>
                </a:lnTo>
                <a:lnTo>
                  <a:pt x="2374933" y="426451"/>
                </a:lnTo>
                <a:lnTo>
                  <a:pt x="2364737" y="352894"/>
                </a:lnTo>
                <a:lnTo>
                  <a:pt x="2345127" y="283696"/>
                </a:lnTo>
                <a:lnTo>
                  <a:pt x="2316917" y="219810"/>
                </a:lnTo>
                <a:lnTo>
                  <a:pt x="2280924" y="162192"/>
                </a:lnTo>
                <a:lnTo>
                  <a:pt x="2237962" y="111797"/>
                </a:lnTo>
                <a:lnTo>
                  <a:pt x="2188847" y="69580"/>
                </a:lnTo>
                <a:lnTo>
                  <a:pt x="2134394" y="36494"/>
                </a:lnTo>
                <a:lnTo>
                  <a:pt x="2075419" y="13496"/>
                </a:lnTo>
                <a:lnTo>
                  <a:pt x="2012736" y="1539"/>
                </a:lnTo>
                <a:lnTo>
                  <a:pt x="1980260" y="0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135380" y="0"/>
            <a:ext cx="2577084" cy="1658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584960" y="0"/>
            <a:ext cx="1510284" cy="16581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5/2/2016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5/2/2016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4488" y="768095"/>
            <a:ext cx="9047988" cy="3310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23532" y="6093297"/>
            <a:ext cx="720077" cy="7200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337177" y="2967736"/>
            <a:ext cx="2470213" cy="24293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092794" y="3927983"/>
            <a:ext cx="1248823" cy="7733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5455411" y="2527579"/>
            <a:ext cx="352107" cy="3502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5314060" y="1464436"/>
            <a:ext cx="352107" cy="350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292727" y="2078482"/>
            <a:ext cx="352107" cy="350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5199760" y="1324355"/>
            <a:ext cx="352107" cy="350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979034" y="1286408"/>
            <a:ext cx="352107" cy="3502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460938" y="2068474"/>
            <a:ext cx="352107" cy="3502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5375783" y="1718208"/>
            <a:ext cx="352107" cy="3502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744211" y="1302638"/>
            <a:ext cx="352107" cy="350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4552315" y="1460398"/>
            <a:ext cx="352107" cy="3502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4335335" y="1814702"/>
            <a:ext cx="352107" cy="3502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043233" y="1915160"/>
            <a:ext cx="352107" cy="3502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199760" y="1834032"/>
            <a:ext cx="352107" cy="3502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4792598" y="2007133"/>
            <a:ext cx="352107" cy="3502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637278" y="2045461"/>
            <a:ext cx="352107" cy="350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417885" y="1601850"/>
            <a:ext cx="352107" cy="3502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440554" y="2498725"/>
            <a:ext cx="352107" cy="350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376356" y="2338857"/>
            <a:ext cx="352107" cy="3502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766500" y="2746400"/>
            <a:ext cx="352107" cy="3502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5358384" y="2609214"/>
            <a:ext cx="352107" cy="350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552378" y="2689098"/>
            <a:ext cx="352107" cy="35024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5144642" y="2689123"/>
            <a:ext cx="352107" cy="3502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942585" y="2736976"/>
            <a:ext cx="352107" cy="35024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2556510" y="3058286"/>
            <a:ext cx="2487422" cy="224828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5/2/2016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17777" y="-100584"/>
            <a:ext cx="6708444" cy="111849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5/2/2016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1491" y="6646773"/>
            <a:ext cx="128221" cy="2032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dirty="0" smtClean="0">
                <a:latin typeface="Calibri"/>
                <a:cs typeface="Calibri"/>
              </a:rPr>
              <a:t>‹#›</a:t>
            </a:fld>
            <a:endParaRPr sz="12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yu.edu.tw/careercenter/itemize.aspx?itemize_sn=113467&amp;pages=0&amp;site_content_sn=31217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ncyu.edu.tw/careercenter/itemize.aspx?itemize_sn=113421&amp;pages=0&amp;site_content_sn=3121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ncyu.edu.tw/careercenter/itemize.aspx?itemize_sn=113439&amp;pages=0&amp;site_content_sn=31217" TargetMode="External"/><Relationship Id="rId11" Type="http://schemas.openxmlformats.org/officeDocument/2006/relationships/hyperlink" Target="http://www.104.com.tw/job/?jobno=4s97f&amp;jobsource=tip" TargetMode="External"/><Relationship Id="rId5" Type="http://schemas.openxmlformats.org/officeDocument/2006/relationships/image" Target="../media/image13.png"/><Relationship Id="rId10" Type="http://schemas.openxmlformats.org/officeDocument/2006/relationships/hyperlink" Target="http://www.ncyu.edu.tw/careercenter/itemize.aspx?itemize_sn=113466&amp;pages=0&amp;site_content_sn=31217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://www.ncyu.edu.tw/careercenter/itemize.aspx?itemize_sn=113660&amp;pages=0&amp;site_content_sn=3121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yu.edu.tw/careercenter/itemize.aspx?itemize_sn=113750&amp;pages=0&amp;site_content_sn=31217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sanfar168.blogspot.tw/2016/04/blog-post_14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ncyu.edu.tw/files/list/careercenter/%E6%BC%81%E6%A5%AD%E7%BD%B2.pdf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hyperlink" Target="http://www.ncyu.edu.tw/careercenter/itemize.aspx?itemize_sn=113276&amp;pages=0&amp;site_content_sn=312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0442" y="1183894"/>
            <a:ext cx="6630670" cy="36525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5092700" algn="l"/>
              </a:tabLst>
            </a:pPr>
            <a:r>
              <a:rPr sz="12000" spc="-5" dirty="0" smtClean="0">
                <a:solidFill>
                  <a:srgbClr val="17375E"/>
                </a:solidFill>
                <a:latin typeface="華康行楷體W5(P)"/>
                <a:cs typeface="華康行楷體W5(P)"/>
              </a:rPr>
              <a:t>職</a:t>
            </a:r>
            <a:r>
              <a:rPr sz="12000" spc="0" dirty="0" smtClean="0">
                <a:solidFill>
                  <a:srgbClr val="17375E"/>
                </a:solidFill>
                <a:latin typeface="華康行楷體W5(P)"/>
                <a:cs typeface="華康行楷體W5(P)"/>
              </a:rPr>
              <a:t>涯	報</a:t>
            </a:r>
            <a:endParaRPr sz="12000">
              <a:latin typeface="華康行楷體W5(P)"/>
              <a:cs typeface="華康行楷體W5(P)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R="1181100" algn="ctr">
              <a:lnSpc>
                <a:spcPct val="100000"/>
              </a:lnSpc>
              <a:tabLst>
                <a:tab pos="1316355" algn="l"/>
              </a:tabLst>
            </a:pPr>
            <a:r>
              <a:rPr sz="3200" spc="-5" dirty="0" smtClean="0">
                <a:solidFill>
                  <a:srgbClr val="585858"/>
                </a:solidFill>
                <a:latin typeface="標楷體"/>
                <a:cs typeface="標楷體"/>
              </a:rPr>
              <a:t>徵</a:t>
            </a:r>
            <a:r>
              <a:rPr sz="3200" spc="0" dirty="0" smtClean="0">
                <a:solidFill>
                  <a:srgbClr val="585858"/>
                </a:solidFill>
                <a:latin typeface="標楷體"/>
                <a:cs typeface="標楷體"/>
              </a:rPr>
              <a:t>才	</a:t>
            </a:r>
            <a:r>
              <a:rPr sz="3200" spc="-5" dirty="0" smtClean="0">
                <a:solidFill>
                  <a:srgbClr val="585858"/>
                </a:solidFill>
                <a:latin typeface="標楷體"/>
                <a:cs typeface="標楷體"/>
              </a:rPr>
              <a:t>實習</a:t>
            </a:r>
            <a:endParaRPr sz="3200">
              <a:latin typeface="標楷體"/>
              <a:cs typeface="標楷體"/>
            </a:endParaRPr>
          </a:p>
          <a:p>
            <a:pPr>
              <a:lnSpc>
                <a:spcPts val="550"/>
              </a:lnSpc>
              <a:spcBef>
                <a:spcPts val="34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R="1205230" algn="ctr">
              <a:lnSpc>
                <a:spcPct val="100000"/>
              </a:lnSpc>
            </a:pPr>
            <a:r>
              <a:rPr sz="3200" dirty="0" smtClean="0">
                <a:solidFill>
                  <a:srgbClr val="585858"/>
                </a:solidFill>
                <a:latin typeface="標楷體"/>
                <a:cs typeface="標楷體"/>
              </a:rPr>
              <a:t>家教</a:t>
            </a:r>
            <a:endParaRPr sz="3200">
              <a:latin typeface="標楷體"/>
              <a:cs typeface="標楷體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7673" y="6306515"/>
            <a:ext cx="4980305" cy="3175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dirty="0" smtClean="0">
                <a:solidFill>
                  <a:srgbClr val="252525"/>
                </a:solidFill>
                <a:latin typeface="標楷體"/>
                <a:cs typeface="標楷體"/>
              </a:rPr>
              <a:t>國立嘉</a:t>
            </a:r>
            <a:r>
              <a:rPr sz="2000" spc="-15" dirty="0" smtClean="0">
                <a:solidFill>
                  <a:srgbClr val="252525"/>
                </a:solidFill>
                <a:latin typeface="標楷體"/>
                <a:cs typeface="標楷體"/>
              </a:rPr>
              <a:t>義</a:t>
            </a:r>
            <a:r>
              <a:rPr sz="2000" spc="0" dirty="0" smtClean="0">
                <a:solidFill>
                  <a:srgbClr val="252525"/>
                </a:solidFill>
                <a:latin typeface="標楷體"/>
                <a:cs typeface="標楷體"/>
              </a:rPr>
              <a:t>大學</a:t>
            </a:r>
            <a:r>
              <a:rPr sz="2000" spc="-15" dirty="0" smtClean="0">
                <a:solidFill>
                  <a:srgbClr val="252525"/>
                </a:solidFill>
                <a:latin typeface="標楷體"/>
                <a:cs typeface="標楷體"/>
              </a:rPr>
              <a:t> </a:t>
            </a:r>
            <a:r>
              <a:rPr sz="2000" spc="0" dirty="0" smtClean="0">
                <a:solidFill>
                  <a:srgbClr val="252525"/>
                </a:solidFill>
                <a:latin typeface="標楷體"/>
                <a:cs typeface="標楷體"/>
              </a:rPr>
              <a:t>學生事務</a:t>
            </a:r>
            <a:r>
              <a:rPr sz="2000" spc="-15" dirty="0" smtClean="0">
                <a:solidFill>
                  <a:srgbClr val="252525"/>
                </a:solidFill>
                <a:latin typeface="標楷體"/>
                <a:cs typeface="標楷體"/>
              </a:rPr>
              <a:t>處</a:t>
            </a:r>
            <a:r>
              <a:rPr sz="2000" spc="0" dirty="0" smtClean="0">
                <a:solidFill>
                  <a:srgbClr val="252525"/>
                </a:solidFill>
                <a:latin typeface="標楷體"/>
                <a:cs typeface="標楷體"/>
              </a:rPr>
              <a:t>學生職</a:t>
            </a:r>
            <a:r>
              <a:rPr sz="2000" spc="-15" dirty="0" smtClean="0">
                <a:solidFill>
                  <a:srgbClr val="252525"/>
                </a:solidFill>
                <a:latin typeface="標楷體"/>
                <a:cs typeface="標楷體"/>
              </a:rPr>
              <a:t>涯</a:t>
            </a:r>
            <a:r>
              <a:rPr sz="2000" spc="0" dirty="0" smtClean="0">
                <a:solidFill>
                  <a:srgbClr val="252525"/>
                </a:solidFill>
                <a:latin typeface="標楷體"/>
                <a:cs typeface="標楷體"/>
              </a:rPr>
              <a:t>發</a:t>
            </a:r>
            <a:r>
              <a:rPr sz="2000" spc="-15" dirty="0" smtClean="0">
                <a:solidFill>
                  <a:srgbClr val="252525"/>
                </a:solidFill>
                <a:latin typeface="標楷體"/>
                <a:cs typeface="標楷體"/>
              </a:rPr>
              <a:t>展</a:t>
            </a:r>
            <a:r>
              <a:rPr sz="2000" spc="0" dirty="0" smtClean="0">
                <a:solidFill>
                  <a:srgbClr val="252525"/>
                </a:solidFill>
                <a:latin typeface="標楷體"/>
                <a:cs typeface="標楷體"/>
              </a:rPr>
              <a:t>中心</a:t>
            </a:r>
            <a:endParaRPr sz="2000">
              <a:latin typeface="標楷體"/>
              <a:cs typeface="標楷體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02269" y="7239"/>
            <a:ext cx="1053465" cy="316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 smtClean="0">
                <a:solidFill>
                  <a:srgbClr val="001F5F"/>
                </a:solidFill>
                <a:latin typeface="Georgia"/>
                <a:cs typeface="Georgia"/>
              </a:rPr>
              <a:t>NO.0</a:t>
            </a:r>
            <a:r>
              <a:rPr sz="2000" b="1" spc="-10" dirty="0" smtClean="0">
                <a:solidFill>
                  <a:srgbClr val="001F5F"/>
                </a:solidFill>
                <a:latin typeface="Georgia"/>
                <a:cs typeface="Georgia"/>
              </a:rPr>
              <a:t>0</a:t>
            </a:r>
            <a:r>
              <a:rPr sz="2000" b="1" spc="0" dirty="0" smtClean="0">
                <a:solidFill>
                  <a:srgbClr val="001F5F"/>
                </a:solidFill>
                <a:latin typeface="Georgia"/>
                <a:cs typeface="Georgia"/>
              </a:rPr>
              <a:t>4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77251" y="2275204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8889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00110" y="2926333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800" y="0"/>
                </a:lnTo>
              </a:path>
            </a:pathLst>
          </a:custGeom>
          <a:ln w="8890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9514" y="188607"/>
            <a:ext cx="720077" cy="7200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5573" y="195579"/>
            <a:ext cx="2376246" cy="929132"/>
          </a:xfrm>
          <a:custGeom>
            <a:avLst/>
            <a:gdLst/>
            <a:ahLst/>
            <a:cxnLst/>
            <a:rect l="l" t="t" r="r" b="b"/>
            <a:pathLst>
              <a:path w="2376246" h="929132">
                <a:moveTo>
                  <a:pt x="1980260" y="0"/>
                </a:moveTo>
                <a:lnTo>
                  <a:pt x="0" y="0"/>
                </a:lnTo>
                <a:lnTo>
                  <a:pt x="32482" y="1539"/>
                </a:lnTo>
                <a:lnTo>
                  <a:pt x="64241" y="6077"/>
                </a:lnTo>
                <a:lnTo>
                  <a:pt x="125182" y="23674"/>
                </a:lnTo>
                <a:lnTo>
                  <a:pt x="182007" y="51836"/>
                </a:lnTo>
                <a:lnTo>
                  <a:pt x="233901" y="89607"/>
                </a:lnTo>
                <a:lnTo>
                  <a:pt x="280049" y="136032"/>
                </a:lnTo>
                <a:lnTo>
                  <a:pt x="319634" y="190158"/>
                </a:lnTo>
                <a:lnTo>
                  <a:pt x="351843" y="251029"/>
                </a:lnTo>
                <a:lnTo>
                  <a:pt x="375858" y="317691"/>
                </a:lnTo>
                <a:lnTo>
                  <a:pt x="390865" y="389188"/>
                </a:lnTo>
                <a:lnTo>
                  <a:pt x="396049" y="464566"/>
                </a:lnTo>
                <a:lnTo>
                  <a:pt x="394736" y="502663"/>
                </a:lnTo>
                <a:lnTo>
                  <a:pt x="384539" y="576195"/>
                </a:lnTo>
                <a:lnTo>
                  <a:pt x="364925" y="645382"/>
                </a:lnTo>
                <a:lnTo>
                  <a:pt x="336712" y="709265"/>
                </a:lnTo>
                <a:lnTo>
                  <a:pt x="300713" y="766887"/>
                </a:lnTo>
                <a:lnTo>
                  <a:pt x="257744" y="817291"/>
                </a:lnTo>
                <a:lnTo>
                  <a:pt x="208621" y="859521"/>
                </a:lnTo>
                <a:lnTo>
                  <a:pt x="154160" y="892619"/>
                </a:lnTo>
                <a:lnTo>
                  <a:pt x="95175" y="915628"/>
                </a:lnTo>
                <a:lnTo>
                  <a:pt x="32482" y="927591"/>
                </a:lnTo>
                <a:lnTo>
                  <a:pt x="0" y="929132"/>
                </a:lnTo>
                <a:lnTo>
                  <a:pt x="1980260" y="929132"/>
                </a:lnTo>
                <a:lnTo>
                  <a:pt x="2044490" y="923050"/>
                </a:lnTo>
                <a:lnTo>
                  <a:pt x="2105421" y="905444"/>
                </a:lnTo>
                <a:lnTo>
                  <a:pt x="2162237" y="877271"/>
                </a:lnTo>
                <a:lnTo>
                  <a:pt x="2214123" y="839488"/>
                </a:lnTo>
                <a:lnTo>
                  <a:pt x="2260263" y="793051"/>
                </a:lnTo>
                <a:lnTo>
                  <a:pt x="2299843" y="738918"/>
                </a:lnTo>
                <a:lnTo>
                  <a:pt x="2332046" y="678046"/>
                </a:lnTo>
                <a:lnTo>
                  <a:pt x="2356058" y="611392"/>
                </a:lnTo>
                <a:lnTo>
                  <a:pt x="2371063" y="539913"/>
                </a:lnTo>
                <a:lnTo>
                  <a:pt x="2376246" y="464566"/>
                </a:lnTo>
                <a:lnTo>
                  <a:pt x="2374933" y="426451"/>
                </a:lnTo>
                <a:lnTo>
                  <a:pt x="2364737" y="352894"/>
                </a:lnTo>
                <a:lnTo>
                  <a:pt x="2345127" y="283696"/>
                </a:lnTo>
                <a:lnTo>
                  <a:pt x="2316917" y="219810"/>
                </a:lnTo>
                <a:lnTo>
                  <a:pt x="2280924" y="162192"/>
                </a:lnTo>
                <a:lnTo>
                  <a:pt x="2237962" y="111797"/>
                </a:lnTo>
                <a:lnTo>
                  <a:pt x="2188847" y="69580"/>
                </a:lnTo>
                <a:lnTo>
                  <a:pt x="2134394" y="36494"/>
                </a:lnTo>
                <a:lnTo>
                  <a:pt x="2075419" y="13496"/>
                </a:lnTo>
                <a:lnTo>
                  <a:pt x="2012736" y="1539"/>
                </a:lnTo>
                <a:lnTo>
                  <a:pt x="1980260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5573" y="195579"/>
            <a:ext cx="2376246" cy="929132"/>
          </a:xfrm>
          <a:custGeom>
            <a:avLst/>
            <a:gdLst/>
            <a:ahLst/>
            <a:cxnLst/>
            <a:rect l="l" t="t" r="r" b="b"/>
            <a:pathLst>
              <a:path w="2376246" h="929132">
                <a:moveTo>
                  <a:pt x="1980260" y="0"/>
                </a:moveTo>
                <a:lnTo>
                  <a:pt x="0" y="0"/>
                </a:lnTo>
                <a:lnTo>
                  <a:pt x="32482" y="1539"/>
                </a:lnTo>
                <a:lnTo>
                  <a:pt x="64241" y="6077"/>
                </a:lnTo>
                <a:lnTo>
                  <a:pt x="125182" y="23674"/>
                </a:lnTo>
                <a:lnTo>
                  <a:pt x="182007" y="51836"/>
                </a:lnTo>
                <a:lnTo>
                  <a:pt x="233901" y="89607"/>
                </a:lnTo>
                <a:lnTo>
                  <a:pt x="280049" y="136032"/>
                </a:lnTo>
                <a:lnTo>
                  <a:pt x="319634" y="190158"/>
                </a:lnTo>
                <a:lnTo>
                  <a:pt x="351843" y="251029"/>
                </a:lnTo>
                <a:lnTo>
                  <a:pt x="375858" y="317691"/>
                </a:lnTo>
                <a:lnTo>
                  <a:pt x="390865" y="389188"/>
                </a:lnTo>
                <a:lnTo>
                  <a:pt x="396049" y="464566"/>
                </a:lnTo>
                <a:lnTo>
                  <a:pt x="394736" y="502663"/>
                </a:lnTo>
                <a:lnTo>
                  <a:pt x="384539" y="576195"/>
                </a:lnTo>
                <a:lnTo>
                  <a:pt x="364925" y="645382"/>
                </a:lnTo>
                <a:lnTo>
                  <a:pt x="336712" y="709265"/>
                </a:lnTo>
                <a:lnTo>
                  <a:pt x="300713" y="766887"/>
                </a:lnTo>
                <a:lnTo>
                  <a:pt x="257744" y="817291"/>
                </a:lnTo>
                <a:lnTo>
                  <a:pt x="208621" y="859521"/>
                </a:lnTo>
                <a:lnTo>
                  <a:pt x="154160" y="892619"/>
                </a:lnTo>
                <a:lnTo>
                  <a:pt x="95175" y="915628"/>
                </a:lnTo>
                <a:lnTo>
                  <a:pt x="32482" y="927591"/>
                </a:lnTo>
                <a:lnTo>
                  <a:pt x="0" y="929132"/>
                </a:lnTo>
                <a:lnTo>
                  <a:pt x="1980260" y="929132"/>
                </a:lnTo>
                <a:lnTo>
                  <a:pt x="2044490" y="923050"/>
                </a:lnTo>
                <a:lnTo>
                  <a:pt x="2105421" y="905444"/>
                </a:lnTo>
                <a:lnTo>
                  <a:pt x="2162237" y="877271"/>
                </a:lnTo>
                <a:lnTo>
                  <a:pt x="2214123" y="839488"/>
                </a:lnTo>
                <a:lnTo>
                  <a:pt x="2260263" y="793051"/>
                </a:lnTo>
                <a:lnTo>
                  <a:pt x="2299843" y="738918"/>
                </a:lnTo>
                <a:lnTo>
                  <a:pt x="2332046" y="678046"/>
                </a:lnTo>
                <a:lnTo>
                  <a:pt x="2356058" y="611392"/>
                </a:lnTo>
                <a:lnTo>
                  <a:pt x="2371063" y="539913"/>
                </a:lnTo>
                <a:lnTo>
                  <a:pt x="2376246" y="464566"/>
                </a:lnTo>
                <a:lnTo>
                  <a:pt x="2374933" y="426451"/>
                </a:lnTo>
                <a:lnTo>
                  <a:pt x="2364737" y="352894"/>
                </a:lnTo>
                <a:lnTo>
                  <a:pt x="2345127" y="283696"/>
                </a:lnTo>
                <a:lnTo>
                  <a:pt x="2316917" y="219810"/>
                </a:lnTo>
                <a:lnTo>
                  <a:pt x="2280924" y="162192"/>
                </a:lnTo>
                <a:lnTo>
                  <a:pt x="2237962" y="111797"/>
                </a:lnTo>
                <a:lnTo>
                  <a:pt x="2188847" y="69580"/>
                </a:lnTo>
                <a:lnTo>
                  <a:pt x="2134394" y="36494"/>
                </a:lnTo>
                <a:lnTo>
                  <a:pt x="2075419" y="13496"/>
                </a:lnTo>
                <a:lnTo>
                  <a:pt x="2012736" y="1539"/>
                </a:lnTo>
                <a:lnTo>
                  <a:pt x="1980260" y="0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35380" y="0"/>
            <a:ext cx="2577084" cy="1658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84960" y="0"/>
            <a:ext cx="1510284" cy="1658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spc="10" dirty="0" smtClean="0">
                <a:latin typeface="標楷體"/>
                <a:cs typeface="標楷體"/>
              </a:rPr>
              <a:t>職涯</a:t>
            </a:r>
            <a:r>
              <a:rPr sz="7200" b="1" spc="-5" dirty="0" smtClean="0">
                <a:solidFill>
                  <a:srgbClr val="030DDF"/>
                </a:solidFill>
                <a:latin typeface="Script MT Bold"/>
                <a:cs typeface="Script MT Bold"/>
              </a:rPr>
              <a:t>e</a:t>
            </a:r>
            <a:r>
              <a:rPr sz="3600" spc="0" dirty="0" smtClean="0">
                <a:latin typeface="標楷體"/>
                <a:cs typeface="標楷體"/>
              </a:rPr>
              <a:t>報</a:t>
            </a:r>
            <a:endParaRPr sz="3600">
              <a:latin typeface="標楷體"/>
              <a:cs typeface="標楷體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69022" y="914019"/>
            <a:ext cx="1045718" cy="501650"/>
          </a:xfrm>
          <a:custGeom>
            <a:avLst/>
            <a:gdLst/>
            <a:ahLst/>
            <a:cxnLst/>
            <a:rect l="l" t="t" r="r" b="b"/>
            <a:pathLst>
              <a:path w="1045718" h="501650">
                <a:moveTo>
                  <a:pt x="0" y="83565"/>
                </a:moveTo>
                <a:lnTo>
                  <a:pt x="10704" y="42664"/>
                </a:lnTo>
                <a:lnTo>
                  <a:pt x="38979" y="12923"/>
                </a:lnTo>
                <a:lnTo>
                  <a:pt x="79068" y="125"/>
                </a:lnTo>
                <a:lnTo>
                  <a:pt x="962025" y="0"/>
                </a:lnTo>
                <a:lnTo>
                  <a:pt x="976578" y="1260"/>
                </a:lnTo>
                <a:lnTo>
                  <a:pt x="1014468" y="18451"/>
                </a:lnTo>
                <a:lnTo>
                  <a:pt x="1039226" y="51260"/>
                </a:lnTo>
                <a:lnTo>
                  <a:pt x="1045718" y="418083"/>
                </a:lnTo>
                <a:lnTo>
                  <a:pt x="1044457" y="432600"/>
                </a:lnTo>
                <a:lnTo>
                  <a:pt x="1027256" y="470424"/>
                </a:lnTo>
                <a:lnTo>
                  <a:pt x="994403" y="495160"/>
                </a:lnTo>
                <a:lnTo>
                  <a:pt x="83693" y="501650"/>
                </a:lnTo>
                <a:lnTo>
                  <a:pt x="69139" y="500389"/>
                </a:lnTo>
                <a:lnTo>
                  <a:pt x="31249" y="483198"/>
                </a:lnTo>
                <a:lnTo>
                  <a:pt x="6491" y="450389"/>
                </a:lnTo>
                <a:lnTo>
                  <a:pt x="0" y="83565"/>
                </a:lnTo>
                <a:close/>
              </a:path>
            </a:pathLst>
          </a:custGeom>
          <a:ln w="28575">
            <a:solidFill>
              <a:srgbClr val="D967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357364" y="946911"/>
            <a:ext cx="687070" cy="408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dirty="0" smtClean="0">
                <a:latin typeface="標楷體"/>
                <a:cs typeface="標楷體"/>
              </a:rPr>
              <a:t>實習</a:t>
            </a:r>
            <a:endParaRPr sz="2600">
              <a:latin typeface="標楷體"/>
              <a:cs typeface="標楷體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664959" y="826046"/>
            <a:ext cx="612355" cy="6123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28889" y="826681"/>
            <a:ext cx="612355" cy="6123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25488" y="1445513"/>
          <a:ext cx="8856965" cy="42940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40"/>
                <a:gridCol w="1127760"/>
                <a:gridCol w="750951"/>
                <a:gridCol w="1505711"/>
                <a:gridCol w="1656080"/>
                <a:gridCol w="1512189"/>
                <a:gridCol w="1080134"/>
              </a:tblGrid>
              <a:tr h="355853"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廠 商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實習職缺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申請條件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實習時間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申請截止時間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相 關 連 結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5114">
                <a:tc>
                  <a:txBody>
                    <a:bodyPr/>
                    <a:lstStyle/>
                    <a:p>
                      <a:pPr marL="224154" marR="72390" indent="-1524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國家發展委員會 檔案管理局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30名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230" marR="1238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國內各大學校院圖書、檔案管 理應用、典藏、修護及資訊化 處理 等相關系所之本國籍在校 學生。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7/1~8/31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4/29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6"/>
                        </a:rPr>
                        <a:t>點我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270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木工職人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2名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大三以上在學生（含研究所）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2016/6/23-2016/8/31</a:t>
                      </a:r>
                      <a:endParaRPr sz="1200">
                        <a:latin typeface="標楷體"/>
                        <a:cs typeface="標楷體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（每週至少四天）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4/30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</a:pPr>
                      <a:r>
                        <a:rPr sz="120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7"/>
                        </a:rPr>
                        <a:t>點我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003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中國信託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不限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升大四或碩二之在校準畢業生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7/1~8/31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4/30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8"/>
                        </a:rPr>
                        <a:t>點我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76224">
                <a:tc>
                  <a:txBody>
                    <a:bodyPr/>
                    <a:lstStyle/>
                    <a:p>
                      <a:pPr marL="1479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國泰金融集團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不限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230" marR="200025" algn="just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準研一及研究所在學生，或具 </a:t>
                      </a:r>
                      <a:r>
                        <a:rPr sz="1200" spc="0" dirty="0" smtClean="0">
                          <a:latin typeface="標楷體"/>
                          <a:cs typeface="標楷體"/>
                        </a:rPr>
                        <a:t>有資訊、法律、會計及不動產 相關背景大三及大四在學生。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7/1~8/31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5/2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9"/>
                        </a:rPr>
                        <a:t>點我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33845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德商DHL</a:t>
                      </a:r>
                      <a:endParaRPr sz="1200">
                        <a:latin typeface="標楷體"/>
                        <a:cs typeface="標楷體"/>
                      </a:endParaRPr>
                    </a:p>
                    <a:p>
                      <a:pPr marL="33845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Express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不限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專院</a:t>
                      </a:r>
                      <a:r>
                        <a:rPr sz="1200" spc="0" dirty="0" smtClean="0">
                          <a:latin typeface="標楷體"/>
                          <a:cs typeface="標楷體"/>
                        </a:rPr>
                        <a:t>校</a:t>
                      </a: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 (含研究所)之在學學生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7/</a:t>
                      </a:r>
                      <a:r>
                        <a:rPr sz="1200" spc="0" dirty="0" smtClean="0">
                          <a:latin typeface="標楷體"/>
                          <a:cs typeface="標楷體"/>
                        </a:rPr>
                        <a:t>4</a:t>
                      </a: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~8/26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5/13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10"/>
                        </a:rPr>
                        <a:t>點我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585"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願境網訊股份有</a:t>
                      </a:r>
                      <a:endParaRPr sz="1200">
                        <a:latin typeface="標楷體"/>
                        <a:cs typeface="標楷體"/>
                      </a:endParaRPr>
                    </a:p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限公司 KKBOX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不限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在學學生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7/1~12/31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5/15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11"/>
                        </a:rPr>
                        <a:t>點我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1919" y="3166998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2000" y="0"/>
                </a:lnTo>
              </a:path>
            </a:pathLst>
          </a:custGeom>
          <a:ln w="8890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514" y="188607"/>
            <a:ext cx="720077" cy="7200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573" y="195579"/>
            <a:ext cx="2376246" cy="929132"/>
          </a:xfrm>
          <a:custGeom>
            <a:avLst/>
            <a:gdLst/>
            <a:ahLst/>
            <a:cxnLst/>
            <a:rect l="l" t="t" r="r" b="b"/>
            <a:pathLst>
              <a:path w="2376246" h="929132">
                <a:moveTo>
                  <a:pt x="1980260" y="0"/>
                </a:moveTo>
                <a:lnTo>
                  <a:pt x="0" y="0"/>
                </a:lnTo>
                <a:lnTo>
                  <a:pt x="32482" y="1539"/>
                </a:lnTo>
                <a:lnTo>
                  <a:pt x="64241" y="6077"/>
                </a:lnTo>
                <a:lnTo>
                  <a:pt x="125182" y="23674"/>
                </a:lnTo>
                <a:lnTo>
                  <a:pt x="182007" y="51836"/>
                </a:lnTo>
                <a:lnTo>
                  <a:pt x="233901" y="89607"/>
                </a:lnTo>
                <a:lnTo>
                  <a:pt x="280049" y="136032"/>
                </a:lnTo>
                <a:lnTo>
                  <a:pt x="319634" y="190158"/>
                </a:lnTo>
                <a:lnTo>
                  <a:pt x="351843" y="251029"/>
                </a:lnTo>
                <a:lnTo>
                  <a:pt x="375858" y="317691"/>
                </a:lnTo>
                <a:lnTo>
                  <a:pt x="390865" y="389188"/>
                </a:lnTo>
                <a:lnTo>
                  <a:pt x="396049" y="464566"/>
                </a:lnTo>
                <a:lnTo>
                  <a:pt x="394736" y="502663"/>
                </a:lnTo>
                <a:lnTo>
                  <a:pt x="384539" y="576195"/>
                </a:lnTo>
                <a:lnTo>
                  <a:pt x="364925" y="645382"/>
                </a:lnTo>
                <a:lnTo>
                  <a:pt x="336712" y="709265"/>
                </a:lnTo>
                <a:lnTo>
                  <a:pt x="300713" y="766887"/>
                </a:lnTo>
                <a:lnTo>
                  <a:pt x="257744" y="817291"/>
                </a:lnTo>
                <a:lnTo>
                  <a:pt x="208621" y="859521"/>
                </a:lnTo>
                <a:lnTo>
                  <a:pt x="154160" y="892619"/>
                </a:lnTo>
                <a:lnTo>
                  <a:pt x="95175" y="915628"/>
                </a:lnTo>
                <a:lnTo>
                  <a:pt x="32482" y="927591"/>
                </a:lnTo>
                <a:lnTo>
                  <a:pt x="0" y="929132"/>
                </a:lnTo>
                <a:lnTo>
                  <a:pt x="1980260" y="929132"/>
                </a:lnTo>
                <a:lnTo>
                  <a:pt x="2044490" y="923050"/>
                </a:lnTo>
                <a:lnTo>
                  <a:pt x="2105421" y="905444"/>
                </a:lnTo>
                <a:lnTo>
                  <a:pt x="2162237" y="877271"/>
                </a:lnTo>
                <a:lnTo>
                  <a:pt x="2214123" y="839488"/>
                </a:lnTo>
                <a:lnTo>
                  <a:pt x="2260263" y="793051"/>
                </a:lnTo>
                <a:lnTo>
                  <a:pt x="2299843" y="738918"/>
                </a:lnTo>
                <a:lnTo>
                  <a:pt x="2332046" y="678046"/>
                </a:lnTo>
                <a:lnTo>
                  <a:pt x="2356058" y="611392"/>
                </a:lnTo>
                <a:lnTo>
                  <a:pt x="2371063" y="539913"/>
                </a:lnTo>
                <a:lnTo>
                  <a:pt x="2376246" y="464566"/>
                </a:lnTo>
                <a:lnTo>
                  <a:pt x="2374933" y="426451"/>
                </a:lnTo>
                <a:lnTo>
                  <a:pt x="2364737" y="352894"/>
                </a:lnTo>
                <a:lnTo>
                  <a:pt x="2345127" y="283696"/>
                </a:lnTo>
                <a:lnTo>
                  <a:pt x="2316917" y="219810"/>
                </a:lnTo>
                <a:lnTo>
                  <a:pt x="2280924" y="162192"/>
                </a:lnTo>
                <a:lnTo>
                  <a:pt x="2237962" y="111797"/>
                </a:lnTo>
                <a:lnTo>
                  <a:pt x="2188847" y="69580"/>
                </a:lnTo>
                <a:lnTo>
                  <a:pt x="2134394" y="36494"/>
                </a:lnTo>
                <a:lnTo>
                  <a:pt x="2075419" y="13496"/>
                </a:lnTo>
                <a:lnTo>
                  <a:pt x="2012736" y="1539"/>
                </a:lnTo>
                <a:lnTo>
                  <a:pt x="1980260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5573" y="195579"/>
            <a:ext cx="2376246" cy="929132"/>
          </a:xfrm>
          <a:custGeom>
            <a:avLst/>
            <a:gdLst/>
            <a:ahLst/>
            <a:cxnLst/>
            <a:rect l="l" t="t" r="r" b="b"/>
            <a:pathLst>
              <a:path w="2376246" h="929132">
                <a:moveTo>
                  <a:pt x="1980260" y="0"/>
                </a:moveTo>
                <a:lnTo>
                  <a:pt x="0" y="0"/>
                </a:lnTo>
                <a:lnTo>
                  <a:pt x="32482" y="1539"/>
                </a:lnTo>
                <a:lnTo>
                  <a:pt x="64241" y="6077"/>
                </a:lnTo>
                <a:lnTo>
                  <a:pt x="125182" y="23674"/>
                </a:lnTo>
                <a:lnTo>
                  <a:pt x="182007" y="51836"/>
                </a:lnTo>
                <a:lnTo>
                  <a:pt x="233901" y="89607"/>
                </a:lnTo>
                <a:lnTo>
                  <a:pt x="280049" y="136032"/>
                </a:lnTo>
                <a:lnTo>
                  <a:pt x="319634" y="190158"/>
                </a:lnTo>
                <a:lnTo>
                  <a:pt x="351843" y="251029"/>
                </a:lnTo>
                <a:lnTo>
                  <a:pt x="375858" y="317691"/>
                </a:lnTo>
                <a:lnTo>
                  <a:pt x="390865" y="389188"/>
                </a:lnTo>
                <a:lnTo>
                  <a:pt x="396049" y="464566"/>
                </a:lnTo>
                <a:lnTo>
                  <a:pt x="394736" y="502663"/>
                </a:lnTo>
                <a:lnTo>
                  <a:pt x="384539" y="576195"/>
                </a:lnTo>
                <a:lnTo>
                  <a:pt x="364925" y="645382"/>
                </a:lnTo>
                <a:lnTo>
                  <a:pt x="336712" y="709265"/>
                </a:lnTo>
                <a:lnTo>
                  <a:pt x="300713" y="766887"/>
                </a:lnTo>
                <a:lnTo>
                  <a:pt x="257744" y="817291"/>
                </a:lnTo>
                <a:lnTo>
                  <a:pt x="208621" y="859521"/>
                </a:lnTo>
                <a:lnTo>
                  <a:pt x="154160" y="892619"/>
                </a:lnTo>
                <a:lnTo>
                  <a:pt x="95175" y="915628"/>
                </a:lnTo>
                <a:lnTo>
                  <a:pt x="32482" y="927591"/>
                </a:lnTo>
                <a:lnTo>
                  <a:pt x="0" y="929132"/>
                </a:lnTo>
                <a:lnTo>
                  <a:pt x="1980260" y="929132"/>
                </a:lnTo>
                <a:lnTo>
                  <a:pt x="2044490" y="923050"/>
                </a:lnTo>
                <a:lnTo>
                  <a:pt x="2105421" y="905444"/>
                </a:lnTo>
                <a:lnTo>
                  <a:pt x="2162237" y="877271"/>
                </a:lnTo>
                <a:lnTo>
                  <a:pt x="2214123" y="839488"/>
                </a:lnTo>
                <a:lnTo>
                  <a:pt x="2260263" y="793051"/>
                </a:lnTo>
                <a:lnTo>
                  <a:pt x="2299843" y="738918"/>
                </a:lnTo>
                <a:lnTo>
                  <a:pt x="2332046" y="678046"/>
                </a:lnTo>
                <a:lnTo>
                  <a:pt x="2356058" y="611392"/>
                </a:lnTo>
                <a:lnTo>
                  <a:pt x="2371063" y="539913"/>
                </a:lnTo>
                <a:lnTo>
                  <a:pt x="2376246" y="464566"/>
                </a:lnTo>
                <a:lnTo>
                  <a:pt x="2374933" y="426451"/>
                </a:lnTo>
                <a:lnTo>
                  <a:pt x="2364737" y="352894"/>
                </a:lnTo>
                <a:lnTo>
                  <a:pt x="2345127" y="283696"/>
                </a:lnTo>
                <a:lnTo>
                  <a:pt x="2316917" y="219810"/>
                </a:lnTo>
                <a:lnTo>
                  <a:pt x="2280924" y="162192"/>
                </a:lnTo>
                <a:lnTo>
                  <a:pt x="2237962" y="111797"/>
                </a:lnTo>
                <a:lnTo>
                  <a:pt x="2188847" y="69580"/>
                </a:lnTo>
                <a:lnTo>
                  <a:pt x="2134394" y="36494"/>
                </a:lnTo>
                <a:lnTo>
                  <a:pt x="2075419" y="13496"/>
                </a:lnTo>
                <a:lnTo>
                  <a:pt x="2012736" y="1539"/>
                </a:lnTo>
                <a:lnTo>
                  <a:pt x="1980260" y="0"/>
                </a:lnTo>
                <a:close/>
              </a:path>
            </a:pathLst>
          </a:custGeom>
          <a:ln w="25400">
            <a:solidFill>
              <a:srgbClr val="E36C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35380" y="0"/>
            <a:ext cx="2577084" cy="1658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4960" y="0"/>
            <a:ext cx="1510284" cy="1658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69022" y="914019"/>
            <a:ext cx="1045718" cy="501650"/>
          </a:xfrm>
          <a:custGeom>
            <a:avLst/>
            <a:gdLst/>
            <a:ahLst/>
            <a:cxnLst/>
            <a:rect l="l" t="t" r="r" b="b"/>
            <a:pathLst>
              <a:path w="1045718" h="501650">
                <a:moveTo>
                  <a:pt x="0" y="83565"/>
                </a:moveTo>
                <a:lnTo>
                  <a:pt x="10704" y="42664"/>
                </a:lnTo>
                <a:lnTo>
                  <a:pt x="38979" y="12923"/>
                </a:lnTo>
                <a:lnTo>
                  <a:pt x="79068" y="125"/>
                </a:lnTo>
                <a:lnTo>
                  <a:pt x="962025" y="0"/>
                </a:lnTo>
                <a:lnTo>
                  <a:pt x="976578" y="1260"/>
                </a:lnTo>
                <a:lnTo>
                  <a:pt x="1014468" y="18451"/>
                </a:lnTo>
                <a:lnTo>
                  <a:pt x="1039226" y="51260"/>
                </a:lnTo>
                <a:lnTo>
                  <a:pt x="1045718" y="418083"/>
                </a:lnTo>
                <a:lnTo>
                  <a:pt x="1044457" y="432600"/>
                </a:lnTo>
                <a:lnTo>
                  <a:pt x="1027256" y="470424"/>
                </a:lnTo>
                <a:lnTo>
                  <a:pt x="994403" y="495160"/>
                </a:lnTo>
                <a:lnTo>
                  <a:pt x="83693" y="501650"/>
                </a:lnTo>
                <a:lnTo>
                  <a:pt x="69139" y="500389"/>
                </a:lnTo>
                <a:lnTo>
                  <a:pt x="31249" y="483198"/>
                </a:lnTo>
                <a:lnTo>
                  <a:pt x="6491" y="450389"/>
                </a:lnTo>
                <a:lnTo>
                  <a:pt x="0" y="83565"/>
                </a:lnTo>
                <a:close/>
              </a:path>
            </a:pathLst>
          </a:custGeom>
          <a:ln w="28575">
            <a:solidFill>
              <a:srgbClr val="D9670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spc="10" dirty="0" smtClean="0">
                <a:latin typeface="標楷體"/>
                <a:cs typeface="標楷體"/>
              </a:rPr>
              <a:t>職涯</a:t>
            </a:r>
            <a:r>
              <a:rPr sz="7200" b="1" spc="-5" dirty="0" smtClean="0">
                <a:solidFill>
                  <a:srgbClr val="030DDF"/>
                </a:solidFill>
                <a:latin typeface="Script MT Bold"/>
                <a:cs typeface="Script MT Bold"/>
              </a:rPr>
              <a:t>e</a:t>
            </a:r>
            <a:r>
              <a:rPr sz="3600" spc="0" dirty="0" smtClean="0">
                <a:latin typeface="標楷體"/>
                <a:cs typeface="標楷體"/>
              </a:rPr>
              <a:t>報</a:t>
            </a:r>
            <a:endParaRPr sz="3600">
              <a:latin typeface="標楷體"/>
              <a:cs typeface="標楷體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57364" y="946911"/>
            <a:ext cx="687070" cy="4089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600" dirty="0" smtClean="0">
                <a:latin typeface="標楷體"/>
                <a:cs typeface="標楷體"/>
              </a:rPr>
              <a:t>實習</a:t>
            </a:r>
            <a:endParaRPr sz="2600">
              <a:latin typeface="標楷體"/>
              <a:cs typeface="標楷體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64959" y="826046"/>
            <a:ext cx="612355" cy="6123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28889" y="826681"/>
            <a:ext cx="612355" cy="6123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200" dirty="0" smtClean="0"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25488" y="1432813"/>
          <a:ext cx="8856966" cy="25060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40"/>
                <a:gridCol w="1127760"/>
                <a:gridCol w="2256663"/>
                <a:gridCol w="1656080"/>
                <a:gridCol w="1512189"/>
                <a:gridCol w="1080134"/>
              </a:tblGrid>
              <a:tr h="355853"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廠 商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實習職缺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申請條件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實習時間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申請截止時間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相 關 連 結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85114">
                <a:tc>
                  <a:txBody>
                    <a:bodyPr/>
                    <a:lstStyle/>
                    <a:p>
                      <a:pPr marL="300355" marR="72390" indent="-228600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行政院農業委員 會漁業署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3名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9620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各相關學系學生。 詳見相關連結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7/11~8/5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5/24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6"/>
                        </a:rPr>
                        <a:t>點我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32840">
                <a:tc>
                  <a:txBody>
                    <a:bodyPr/>
                    <a:lstStyle/>
                    <a:p>
                      <a:pPr marL="109855" marR="110489" indent="0" algn="ctr">
                        <a:lnSpc>
                          <a:spcPct val="100099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三發地產 &amp; 金 革唱片（Jingo </a:t>
                      </a: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Records</a:t>
                      </a:r>
                      <a:r>
                        <a:rPr sz="1200" spc="0" dirty="0" smtClean="0">
                          <a:latin typeface="標楷體"/>
                          <a:cs typeface="標楷體"/>
                        </a:rPr>
                        <a:t>）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4名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59690" algn="just">
                        <a:lnSpc>
                          <a:spcPct val="100099"/>
                        </a:lnSpc>
                      </a:pPr>
                      <a:r>
                        <a:rPr sz="1200" spc="90" dirty="0" smtClean="0">
                          <a:latin typeface="標楷體"/>
                          <a:cs typeface="標楷體"/>
                        </a:rPr>
                        <a:t>全國</a:t>
                      </a:r>
                      <a:r>
                        <a:rPr sz="1200" spc="80" dirty="0" smtClean="0">
                          <a:latin typeface="標楷體"/>
                          <a:cs typeface="標楷體"/>
                        </a:rPr>
                        <a:t>各</a:t>
                      </a:r>
                      <a:r>
                        <a:rPr sz="1200" spc="90" dirty="0" smtClean="0">
                          <a:latin typeface="標楷體"/>
                          <a:cs typeface="標楷體"/>
                        </a:rPr>
                        <a:t>大</a:t>
                      </a:r>
                      <a:r>
                        <a:rPr sz="1200" spc="80" dirty="0" smtClean="0">
                          <a:latin typeface="標楷體"/>
                          <a:cs typeface="標楷體"/>
                        </a:rPr>
                        <a:t>專</a:t>
                      </a:r>
                      <a:r>
                        <a:rPr sz="1200" spc="90" dirty="0" smtClean="0">
                          <a:latin typeface="標楷體"/>
                          <a:cs typeface="標楷體"/>
                        </a:rPr>
                        <a:t>院校</a:t>
                      </a:r>
                      <a:r>
                        <a:rPr sz="1200" spc="80" dirty="0" smtClean="0">
                          <a:latin typeface="標楷體"/>
                          <a:cs typeface="標楷體"/>
                        </a:rPr>
                        <a:t>學生</a:t>
                      </a:r>
                      <a:r>
                        <a:rPr sz="1200" spc="90" dirty="0" smtClean="0">
                          <a:latin typeface="標楷體"/>
                          <a:cs typeface="標楷體"/>
                        </a:rPr>
                        <a:t>或是自</a:t>
                      </a:r>
                      <a:r>
                        <a:rPr sz="1200" spc="0" dirty="0" smtClean="0">
                          <a:latin typeface="標楷體"/>
                          <a:cs typeface="標楷體"/>
                        </a:rPr>
                        <a:t>學 </a:t>
                      </a:r>
                      <a:r>
                        <a:rPr sz="1200" spc="90" dirty="0" smtClean="0">
                          <a:latin typeface="標楷體"/>
                          <a:cs typeface="標楷體"/>
                        </a:rPr>
                        <a:t>生都</a:t>
                      </a:r>
                      <a:r>
                        <a:rPr sz="1200" spc="80" dirty="0" smtClean="0">
                          <a:latin typeface="標楷體"/>
                          <a:cs typeface="標楷體"/>
                        </a:rPr>
                        <a:t>歡</a:t>
                      </a:r>
                      <a:r>
                        <a:rPr sz="1200" spc="100" dirty="0" smtClean="0">
                          <a:latin typeface="標楷體"/>
                          <a:cs typeface="標楷體"/>
                        </a:rPr>
                        <a:t>迎</a:t>
                      </a:r>
                      <a:r>
                        <a:rPr sz="1200" spc="80" dirty="0" smtClean="0">
                          <a:latin typeface="標楷體"/>
                          <a:cs typeface="標楷體"/>
                        </a:rPr>
                        <a:t>（</a:t>
                      </a:r>
                      <a:r>
                        <a:rPr sz="1200" spc="95" dirty="0" smtClean="0">
                          <a:latin typeface="標楷體"/>
                          <a:cs typeface="標楷體"/>
                        </a:rPr>
                        <a:t>需年滿</a:t>
                      </a:r>
                      <a:r>
                        <a:rPr sz="1200" spc="-15" dirty="0" smtClean="0">
                          <a:latin typeface="標楷體"/>
                          <a:cs typeface="標楷體"/>
                        </a:rPr>
                        <a:t>1</a:t>
                      </a:r>
                      <a:r>
                        <a:rPr sz="1200" spc="80" dirty="0" smtClean="0">
                          <a:latin typeface="標楷體"/>
                          <a:cs typeface="標楷體"/>
                        </a:rPr>
                        <a:t>8</a:t>
                      </a:r>
                      <a:r>
                        <a:rPr sz="1200" spc="95" dirty="0" smtClean="0">
                          <a:latin typeface="標楷體"/>
                          <a:cs typeface="標楷體"/>
                        </a:rPr>
                        <a:t>歲），</a:t>
                      </a:r>
                      <a:r>
                        <a:rPr sz="1200" spc="0" dirty="0" smtClean="0">
                          <a:latin typeface="標楷體"/>
                          <a:cs typeface="標楷體"/>
                        </a:rPr>
                        <a:t>不 </a:t>
                      </a: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分科系。</a:t>
                      </a:r>
                      <a:r>
                        <a:rPr sz="1200" spc="-5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7"/>
                        </a:rPr>
                        <a:t>詳細點此</a:t>
                      </a:r>
                      <a:r>
                        <a:rPr sz="1200" spc="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7"/>
                        </a:rPr>
                        <a:t>。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7/1~8/31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5/27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</a:rPr>
                        <a:t> </a:t>
                      </a:r>
                      <a:r>
                        <a:rPr sz="1200" u="sng" spc="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8"/>
                        </a:rPr>
                        <a:t>點我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228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晟德大藥廠實習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不限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在校或應屆大學、碩士生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8425" marR="96520" indent="0" algn="ctr">
                        <a:lnSpc>
                          <a:spcPct val="100099"/>
                        </a:lnSpc>
                      </a:pPr>
                      <a:r>
                        <a:rPr sz="1200" dirty="0" smtClean="0">
                          <a:latin typeface="標楷體"/>
                          <a:cs typeface="標楷體"/>
                        </a:rPr>
                        <a:t>8/1~8/26， </a:t>
                      </a: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另永昕實習時間為 </a:t>
                      </a:r>
                      <a:r>
                        <a:rPr sz="1200" spc="0" dirty="0" smtClean="0">
                          <a:latin typeface="標楷體"/>
                          <a:cs typeface="標楷體"/>
                        </a:rPr>
                        <a:t>7/1~7/31與8/10~8/31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標楷體"/>
                          <a:cs typeface="標楷體"/>
                        </a:rPr>
                        <a:t>5/31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u="sng" spc="10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</a:rPr>
                        <a:t> </a:t>
                      </a:r>
                      <a:r>
                        <a:rPr sz="1200" u="sng" spc="-5" dirty="0" smtClean="0">
                          <a:solidFill>
                            <a:srgbClr val="0000FF"/>
                          </a:solidFill>
                          <a:latin typeface="標楷體"/>
                          <a:cs typeface="標楷體"/>
                          <a:hlinkClick r:id="rId9"/>
                        </a:rPr>
                        <a:t>點我</a:t>
                      </a:r>
                      <a:endParaRPr sz="1200">
                        <a:latin typeface="標楷體"/>
                        <a:cs typeface="標楷體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162</Words>
  <Application>Microsoft Office PowerPoint</Application>
  <PresentationFormat>如螢幕大小 (4:3)</PresentationFormat>
  <Paragraphs>87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Theme</vt:lpstr>
      <vt:lpstr>PowerPoint 簡報</vt:lpstr>
      <vt:lpstr>職涯e報</vt:lpstr>
      <vt:lpstr>職涯e報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ncyu</dc:creator>
  <cp:lastModifiedBy>USER</cp:lastModifiedBy>
  <cp:revision>1</cp:revision>
  <dcterms:created xsi:type="dcterms:W3CDTF">2016-04-27T12:53:56Z</dcterms:created>
  <dcterms:modified xsi:type="dcterms:W3CDTF">2016-05-02T08:29:35Z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2016-04-22T00:00:00Z</vt:filetime>
  </property>
  <property fmtid="{D5CDD505-2E9C-101B-9397-08002B2CF9AE}" pid="3" name="LastSaved">
    <vt:filetime>2016-04-27T00:00:00Z</vt:filetime>
  </property>
</Properties>
</file>