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xls" ContentType="application/vnd.ms-excel"/>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5.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10.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1.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2.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3.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4.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5.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6.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7.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7.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8.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notesSlides/notesSlide41.xml" ContentType="application/vnd.openxmlformats-officedocument.presentationml.notesSl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7.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7.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97" r:id="rId3"/>
    <p:sldMasterId id="2147483721" r:id="rId4"/>
    <p:sldMasterId id="2147483735" r:id="rId5"/>
    <p:sldMasterId id="2147483749" r:id="rId6"/>
    <p:sldMasterId id="2147483755" r:id="rId7"/>
    <p:sldMasterId id="2147483762" r:id="rId8"/>
    <p:sldMasterId id="2147483769" r:id="rId9"/>
    <p:sldMasterId id="2147483776" r:id="rId10"/>
    <p:sldMasterId id="2147483783" r:id="rId11"/>
    <p:sldMasterId id="2147483790" r:id="rId12"/>
    <p:sldMasterId id="2147483797" r:id="rId13"/>
    <p:sldMasterId id="2147483804" r:id="rId14"/>
    <p:sldMasterId id="2147483818" r:id="rId15"/>
    <p:sldMasterId id="2147483828" r:id="rId16"/>
    <p:sldMasterId id="2147483898" r:id="rId17"/>
    <p:sldMasterId id="2147483913" r:id="rId18"/>
  </p:sldMasterIdLst>
  <p:notesMasterIdLst>
    <p:notesMasterId r:id="rId161"/>
  </p:notesMasterIdLst>
  <p:sldIdLst>
    <p:sldId id="281" r:id="rId19"/>
    <p:sldId id="310" r:id="rId20"/>
    <p:sldId id="271" r:id="rId21"/>
    <p:sldId id="272" r:id="rId22"/>
    <p:sldId id="273" r:id="rId23"/>
    <p:sldId id="274" r:id="rId24"/>
    <p:sldId id="282" r:id="rId25"/>
    <p:sldId id="276" r:id="rId26"/>
    <p:sldId id="277" r:id="rId27"/>
    <p:sldId id="278" r:id="rId28"/>
    <p:sldId id="283" r:id="rId29"/>
    <p:sldId id="284" r:id="rId30"/>
    <p:sldId id="285" r:id="rId31"/>
    <p:sldId id="286" r:id="rId32"/>
    <p:sldId id="287" r:id="rId33"/>
    <p:sldId id="288" r:id="rId34"/>
    <p:sldId id="290" r:id="rId35"/>
    <p:sldId id="291" r:id="rId36"/>
    <p:sldId id="294" r:id="rId37"/>
    <p:sldId id="293" r:id="rId38"/>
    <p:sldId id="295" r:id="rId39"/>
    <p:sldId id="296" r:id="rId40"/>
    <p:sldId id="297" r:id="rId41"/>
    <p:sldId id="442" r:id="rId42"/>
    <p:sldId id="299" r:id="rId43"/>
    <p:sldId id="300" r:id="rId44"/>
    <p:sldId id="301" r:id="rId45"/>
    <p:sldId id="304" r:id="rId46"/>
    <p:sldId id="306" r:id="rId47"/>
    <p:sldId id="307" r:id="rId48"/>
    <p:sldId id="308" r:id="rId49"/>
    <p:sldId id="309" r:id="rId50"/>
    <p:sldId id="311" r:id="rId51"/>
    <p:sldId id="313" r:id="rId52"/>
    <p:sldId id="314" r:id="rId53"/>
    <p:sldId id="315" r:id="rId54"/>
    <p:sldId id="316" r:id="rId55"/>
    <p:sldId id="317" r:id="rId56"/>
    <p:sldId id="318" r:id="rId57"/>
    <p:sldId id="319" r:id="rId58"/>
    <p:sldId id="372" r:id="rId59"/>
    <p:sldId id="321" r:id="rId60"/>
    <p:sldId id="322" r:id="rId61"/>
    <p:sldId id="323" r:id="rId62"/>
    <p:sldId id="324" r:id="rId63"/>
    <p:sldId id="325" r:id="rId64"/>
    <p:sldId id="326" r:id="rId65"/>
    <p:sldId id="327" r:id="rId66"/>
    <p:sldId id="328" r:id="rId67"/>
    <p:sldId id="329" r:id="rId68"/>
    <p:sldId id="330" r:id="rId69"/>
    <p:sldId id="332" r:id="rId70"/>
    <p:sldId id="333" r:id="rId71"/>
    <p:sldId id="334" r:id="rId72"/>
    <p:sldId id="335" r:id="rId73"/>
    <p:sldId id="336" r:id="rId74"/>
    <p:sldId id="337" r:id="rId75"/>
    <p:sldId id="373" r:id="rId76"/>
    <p:sldId id="374" r:id="rId77"/>
    <p:sldId id="340" r:id="rId78"/>
    <p:sldId id="341" r:id="rId79"/>
    <p:sldId id="443" r:id="rId80"/>
    <p:sldId id="342" r:id="rId81"/>
    <p:sldId id="343" r:id="rId82"/>
    <p:sldId id="344" r:id="rId83"/>
    <p:sldId id="345" r:id="rId84"/>
    <p:sldId id="346" r:id="rId85"/>
    <p:sldId id="347" r:id="rId86"/>
    <p:sldId id="348" r:id="rId87"/>
    <p:sldId id="349" r:id="rId88"/>
    <p:sldId id="350" r:id="rId89"/>
    <p:sldId id="351" r:id="rId90"/>
    <p:sldId id="352" r:id="rId91"/>
    <p:sldId id="353" r:id="rId92"/>
    <p:sldId id="354" r:id="rId93"/>
    <p:sldId id="355" r:id="rId94"/>
    <p:sldId id="356" r:id="rId95"/>
    <p:sldId id="357" r:id="rId96"/>
    <p:sldId id="358" r:id="rId97"/>
    <p:sldId id="359" r:id="rId98"/>
    <p:sldId id="361" r:id="rId99"/>
    <p:sldId id="363" r:id="rId100"/>
    <p:sldId id="364" r:id="rId101"/>
    <p:sldId id="360" r:id="rId102"/>
    <p:sldId id="444" r:id="rId103"/>
    <p:sldId id="365" r:id="rId104"/>
    <p:sldId id="366" r:id="rId105"/>
    <p:sldId id="367" r:id="rId106"/>
    <p:sldId id="368" r:id="rId107"/>
    <p:sldId id="369" r:id="rId108"/>
    <p:sldId id="370" r:id="rId109"/>
    <p:sldId id="376" r:id="rId110"/>
    <p:sldId id="377" r:id="rId111"/>
    <p:sldId id="378" r:id="rId112"/>
    <p:sldId id="379" r:id="rId113"/>
    <p:sldId id="381" r:id="rId114"/>
    <p:sldId id="382" r:id="rId115"/>
    <p:sldId id="383" r:id="rId116"/>
    <p:sldId id="384" r:id="rId117"/>
    <p:sldId id="446" r:id="rId118"/>
    <p:sldId id="445" r:id="rId119"/>
    <p:sldId id="389" r:id="rId120"/>
    <p:sldId id="390" r:id="rId121"/>
    <p:sldId id="391" r:id="rId122"/>
    <p:sldId id="392" r:id="rId123"/>
    <p:sldId id="393" r:id="rId124"/>
    <p:sldId id="394" r:id="rId125"/>
    <p:sldId id="395" r:id="rId126"/>
    <p:sldId id="396" r:id="rId127"/>
    <p:sldId id="460" r:id="rId128"/>
    <p:sldId id="397" r:id="rId129"/>
    <p:sldId id="398" r:id="rId130"/>
    <p:sldId id="399" r:id="rId131"/>
    <p:sldId id="404" r:id="rId132"/>
    <p:sldId id="405" r:id="rId133"/>
    <p:sldId id="406" r:id="rId134"/>
    <p:sldId id="407" r:id="rId135"/>
    <p:sldId id="408" r:id="rId136"/>
    <p:sldId id="463" r:id="rId137"/>
    <p:sldId id="461" r:id="rId138"/>
    <p:sldId id="462" r:id="rId139"/>
    <p:sldId id="410" r:id="rId140"/>
    <p:sldId id="413" r:id="rId141"/>
    <p:sldId id="414" r:id="rId142"/>
    <p:sldId id="415" r:id="rId143"/>
    <p:sldId id="416" r:id="rId144"/>
    <p:sldId id="417" r:id="rId145"/>
    <p:sldId id="418" r:id="rId146"/>
    <p:sldId id="419" r:id="rId147"/>
    <p:sldId id="420" r:id="rId148"/>
    <p:sldId id="421" r:id="rId149"/>
    <p:sldId id="459" r:id="rId150"/>
    <p:sldId id="449" r:id="rId151"/>
    <p:sldId id="450" r:id="rId152"/>
    <p:sldId id="454" r:id="rId153"/>
    <p:sldId id="452" r:id="rId154"/>
    <p:sldId id="455" r:id="rId155"/>
    <p:sldId id="456" r:id="rId156"/>
    <p:sldId id="457" r:id="rId157"/>
    <p:sldId id="458" r:id="rId158"/>
    <p:sldId id="438" r:id="rId159"/>
    <p:sldId id="441" r:id="rId160"/>
  </p:sldIdLst>
  <p:sldSz cx="9144000" cy="6858000" type="screen4x3"/>
  <p:notesSz cx="6858000" cy="9144000"/>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A6A6A6"/>
    <a:srgbClr val="0070C0"/>
    <a:srgbClr val="000066"/>
    <a:srgbClr val="003399"/>
    <a:srgbClr val="00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A111915-BE36-4E01-A7E5-04B1672EAD32}" styleName="淺色樣式 2 - 輔色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DBED569-4797-4DF1-A0F4-6AAB3CD982D8}" styleName="淺色樣式 3 - 輔色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BC89EF96-8CEA-46FF-86C4-4CE0E7609802}" styleName="淺色樣式 3 - 輔色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494" autoAdjust="0"/>
  </p:normalViewPr>
  <p:slideViewPr>
    <p:cSldViewPr snapToGrid="0">
      <p:cViewPr varScale="1">
        <p:scale>
          <a:sx n="88" d="100"/>
          <a:sy n="88" d="100"/>
        </p:scale>
        <p:origin x="852" y="96"/>
      </p:cViewPr>
      <p:guideLst/>
    </p:cSldViewPr>
  </p:slideViewPr>
  <p:notesTextViewPr>
    <p:cViewPr>
      <p:scale>
        <a:sx n="1" d="1"/>
        <a:sy n="1" d="1"/>
      </p:scale>
      <p:origin x="0" y="0"/>
    </p:cViewPr>
  </p:notesTextViewPr>
  <p:notesViewPr>
    <p:cSldViewPr snapToGrid="0">
      <p:cViewPr varScale="1">
        <p:scale>
          <a:sx n="67" d="100"/>
          <a:sy n="67" d="100"/>
        </p:scale>
        <p:origin x="3228" y="8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42" Type="http://schemas.openxmlformats.org/officeDocument/2006/relationships/slide" Target="slides/slide24.xml"/><Relationship Id="rId63" Type="http://schemas.openxmlformats.org/officeDocument/2006/relationships/slide" Target="slides/slide45.xml"/><Relationship Id="rId84" Type="http://schemas.openxmlformats.org/officeDocument/2006/relationships/slide" Target="slides/slide66.xml"/><Relationship Id="rId138" Type="http://schemas.openxmlformats.org/officeDocument/2006/relationships/slide" Target="slides/slide120.xml"/><Relationship Id="rId159" Type="http://schemas.openxmlformats.org/officeDocument/2006/relationships/slide" Target="slides/slide141.xml"/><Relationship Id="rId107" Type="http://schemas.openxmlformats.org/officeDocument/2006/relationships/slide" Target="slides/slide89.xml"/><Relationship Id="rId11" Type="http://schemas.openxmlformats.org/officeDocument/2006/relationships/slideMaster" Target="slideMasters/slideMaster11.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5.xml"/><Relationship Id="rId95" Type="http://schemas.openxmlformats.org/officeDocument/2006/relationships/slide" Target="slides/slide77.xml"/><Relationship Id="rId160" Type="http://schemas.openxmlformats.org/officeDocument/2006/relationships/slide" Target="slides/slide142.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5.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08" Type="http://schemas.openxmlformats.org/officeDocument/2006/relationships/slide" Target="slides/slide90.xml"/><Relationship Id="rId124" Type="http://schemas.openxmlformats.org/officeDocument/2006/relationships/slide" Target="slides/slide106.xml"/><Relationship Id="rId129" Type="http://schemas.openxmlformats.org/officeDocument/2006/relationships/slide" Target="slides/slide111.xml"/><Relationship Id="rId54" Type="http://schemas.openxmlformats.org/officeDocument/2006/relationships/slide" Target="slides/slide36.xml"/><Relationship Id="rId70" Type="http://schemas.openxmlformats.org/officeDocument/2006/relationships/slide" Target="slides/slide52.xml"/><Relationship Id="rId75" Type="http://schemas.openxmlformats.org/officeDocument/2006/relationships/slide" Target="slides/slide57.xml"/><Relationship Id="rId91" Type="http://schemas.openxmlformats.org/officeDocument/2006/relationships/slide" Target="slides/slide73.xml"/><Relationship Id="rId96" Type="http://schemas.openxmlformats.org/officeDocument/2006/relationships/slide" Target="slides/slide78.xml"/><Relationship Id="rId140" Type="http://schemas.openxmlformats.org/officeDocument/2006/relationships/slide" Target="slides/slide122.xml"/><Relationship Id="rId145" Type="http://schemas.openxmlformats.org/officeDocument/2006/relationships/slide" Target="slides/slide127.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5.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119" Type="http://schemas.openxmlformats.org/officeDocument/2006/relationships/slide" Target="slides/slide101.xml"/><Relationship Id="rId44" Type="http://schemas.openxmlformats.org/officeDocument/2006/relationships/slide" Target="slides/slide26.xml"/><Relationship Id="rId60" Type="http://schemas.openxmlformats.org/officeDocument/2006/relationships/slide" Target="slides/slide42.xml"/><Relationship Id="rId65" Type="http://schemas.openxmlformats.org/officeDocument/2006/relationships/slide" Target="slides/slide47.xml"/><Relationship Id="rId81" Type="http://schemas.openxmlformats.org/officeDocument/2006/relationships/slide" Target="slides/slide63.xml"/><Relationship Id="rId86" Type="http://schemas.openxmlformats.org/officeDocument/2006/relationships/slide" Target="slides/slide68.xml"/><Relationship Id="rId130" Type="http://schemas.openxmlformats.org/officeDocument/2006/relationships/slide" Target="slides/slide112.xml"/><Relationship Id="rId135" Type="http://schemas.openxmlformats.org/officeDocument/2006/relationships/slide" Target="slides/slide117.xml"/><Relationship Id="rId151" Type="http://schemas.openxmlformats.org/officeDocument/2006/relationships/slide" Target="slides/slide133.xml"/><Relationship Id="rId156" Type="http://schemas.openxmlformats.org/officeDocument/2006/relationships/slide" Target="slides/slide138.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1.xml"/><Relationship Id="rId109" Type="http://schemas.openxmlformats.org/officeDocument/2006/relationships/slide" Target="slides/slide91.xml"/><Relationship Id="rId34" Type="http://schemas.openxmlformats.org/officeDocument/2006/relationships/slide" Target="slides/slide16.xml"/><Relationship Id="rId50" Type="http://schemas.openxmlformats.org/officeDocument/2006/relationships/slide" Target="slides/slide32.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04" Type="http://schemas.openxmlformats.org/officeDocument/2006/relationships/slide" Target="slides/slide86.xml"/><Relationship Id="rId120" Type="http://schemas.openxmlformats.org/officeDocument/2006/relationships/slide" Target="slides/slide102.xml"/><Relationship Id="rId125" Type="http://schemas.openxmlformats.org/officeDocument/2006/relationships/slide" Target="slides/slide107.xml"/><Relationship Id="rId141" Type="http://schemas.openxmlformats.org/officeDocument/2006/relationships/slide" Target="slides/slide123.xml"/><Relationship Id="rId146" Type="http://schemas.openxmlformats.org/officeDocument/2006/relationships/slide" Target="slides/slide128.xml"/><Relationship Id="rId7" Type="http://schemas.openxmlformats.org/officeDocument/2006/relationships/slideMaster" Target="slideMasters/slideMaster7.xml"/><Relationship Id="rId71" Type="http://schemas.openxmlformats.org/officeDocument/2006/relationships/slide" Target="slides/slide53.xml"/><Relationship Id="rId92" Type="http://schemas.openxmlformats.org/officeDocument/2006/relationships/slide" Target="slides/slide74.xml"/><Relationship Id="rId16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11.xml"/><Relationship Id="rId24" Type="http://schemas.openxmlformats.org/officeDocument/2006/relationships/slide" Target="slides/slide6.xml"/><Relationship Id="rId40" Type="http://schemas.openxmlformats.org/officeDocument/2006/relationships/slide" Target="slides/slide22.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15" Type="http://schemas.openxmlformats.org/officeDocument/2006/relationships/slide" Target="slides/slide97.xml"/><Relationship Id="rId131" Type="http://schemas.openxmlformats.org/officeDocument/2006/relationships/slide" Target="slides/slide113.xml"/><Relationship Id="rId136" Type="http://schemas.openxmlformats.org/officeDocument/2006/relationships/slide" Target="slides/slide118.xml"/><Relationship Id="rId157" Type="http://schemas.openxmlformats.org/officeDocument/2006/relationships/slide" Target="slides/slide139.xml"/><Relationship Id="rId61" Type="http://schemas.openxmlformats.org/officeDocument/2006/relationships/slide" Target="slides/slide43.xml"/><Relationship Id="rId82" Type="http://schemas.openxmlformats.org/officeDocument/2006/relationships/slide" Target="slides/slide64.xml"/><Relationship Id="rId152" Type="http://schemas.openxmlformats.org/officeDocument/2006/relationships/slide" Target="slides/slide134.xml"/><Relationship Id="rId19" Type="http://schemas.openxmlformats.org/officeDocument/2006/relationships/slide" Target="slides/slide1.xml"/><Relationship Id="rId14" Type="http://schemas.openxmlformats.org/officeDocument/2006/relationships/slideMaster" Target="slideMasters/slideMaster14.xml"/><Relationship Id="rId30" Type="http://schemas.openxmlformats.org/officeDocument/2006/relationships/slide" Target="slides/slide12.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8" Type="http://schemas.openxmlformats.org/officeDocument/2006/relationships/slideMaster" Target="slideMasters/slideMaster8.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5" Type="http://schemas.openxmlformats.org/officeDocument/2006/relationships/slideMaster" Target="slideMasters/slideMaster15.xml"/><Relationship Id="rId36" Type="http://schemas.openxmlformats.org/officeDocument/2006/relationships/slide" Target="slides/slide18.xml"/><Relationship Id="rId57" Type="http://schemas.openxmlformats.org/officeDocument/2006/relationships/slide" Target="slides/slide39.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10.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78" Type="http://schemas.openxmlformats.org/officeDocument/2006/relationships/slide" Target="slides/slide60.xml"/><Relationship Id="rId94" Type="http://schemas.openxmlformats.org/officeDocument/2006/relationships/slide" Target="slides/slide76.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48" Type="http://schemas.openxmlformats.org/officeDocument/2006/relationships/slide" Target="slides/slide130.xml"/><Relationship Id="rId164"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 Target="slides/slide8.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6" Type="http://schemas.openxmlformats.org/officeDocument/2006/relationships/slideMaster" Target="slideMasters/slideMaster16.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tableStyles" Target="tableStyles.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___1.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oleObject" Target="&#27963;&#38913;&#31807;2" TargetMode="External"/><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oleObject" Target="http://60.251.44.31:9010/ucanfile/ucanExcel/graduateReport23.xlsx" TargetMode="External"/><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oleObject" Target="http://60.251.44.31:9010/ucanfile/ucanExcel/graduateReport23.xlsx" TargetMode="External"/><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oleObject" Target="file:///\\23-000B000-01\itrifile\Project\&#25945;&#32946;&#37096;UCAN&#24179;&#21488;\&#25945;&#32946;&#37096;103&#24180;UCAN&#24179;&#21488;(2014.6&#20013;~2015.12)\&#20108;&#20998;&#38917;%20&#24179;&#21488;&#25033;&#29992;&#25512;&#24291;\2-2&#35215;&#21123;&#22519;&#34892;&#34892;&#37559;&#27963;&#21205;&#21450;&#20419;&#20351;&#21508;&#26657;&#36914;&#34892;&#24291;&#23459;\3.&#25512;&#24291;&#30740;&#32722;&#35611;&#32681;&amp;&#21839;&#21367;\&#31532;&#20108;&#26399;&#25945;&#32887;&#21729;&#25512;&#24291;&#35611;&#32681;&amp;&#21839;&#21367;\&#30050;&#26989;&#29983;&#27969;&#21521;\&#25976;&#25818;.xlsx" TargetMode="External"/><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oleObject" Target="../embeddings/oleObject1.bin"/><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___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30"/>
      <c:rotY val="0"/>
      <c:rAngAx val="0"/>
    </c:view3D>
    <c:floor>
      <c:thickness val="0"/>
    </c:floor>
    <c:sideWall>
      <c:thickness val="0"/>
    </c:sideWall>
    <c:backWall>
      <c:thickness val="0"/>
    </c:backWall>
    <c:plotArea>
      <c:layout>
        <c:manualLayout>
          <c:layoutTarget val="inner"/>
          <c:xMode val="edge"/>
          <c:yMode val="edge"/>
          <c:x val="0.20557015901656872"/>
          <c:y val="6.753296156739913E-2"/>
          <c:w val="0.61110053300857847"/>
          <c:h val="0.93125000000000002"/>
        </c:manualLayout>
      </c:layout>
      <c:pie3DChart>
        <c:varyColors val="1"/>
        <c:ser>
          <c:idx val="0"/>
          <c:order val="0"/>
          <c:tx>
            <c:strRef>
              <c:f>工作表1!$B$1</c:f>
              <c:strCache>
                <c:ptCount val="1"/>
                <c:pt idx="0">
                  <c:v>欄1</c:v>
                </c:pt>
              </c:strCache>
            </c:strRef>
          </c:tx>
          <c:dLbls>
            <c:spPr>
              <a:noFill/>
              <a:ln>
                <a:noFill/>
              </a:ln>
              <a:effectLst/>
            </c:spPr>
            <c:txPr>
              <a:bodyPr/>
              <a:lstStyle/>
              <a:p>
                <a:pPr>
                  <a:defRPr b="1">
                    <a:solidFill>
                      <a:schemeClr val="bg1"/>
                    </a:solidFill>
                  </a:defRPr>
                </a:pPr>
                <a:endParaRPr lang="zh-TW"/>
              </a:p>
            </c:txPr>
            <c:showLegendKey val="0"/>
            <c:showVal val="1"/>
            <c:showCatName val="0"/>
            <c:showSerName val="0"/>
            <c:showPercent val="0"/>
            <c:showBubbleSize val="0"/>
            <c:showLeaderLines val="1"/>
            <c:extLst>
              <c:ext xmlns:c15="http://schemas.microsoft.com/office/drawing/2012/chart" uri="{CE6537A1-D6FC-4f65-9D91-7224C49458BB}">
                <c15:layout/>
              </c:ext>
            </c:extLst>
          </c:dLbls>
          <c:cat>
            <c:strRef>
              <c:f>工作表1!$A$2:$A$6</c:f>
              <c:strCache>
                <c:ptCount val="5"/>
                <c:pt idx="0">
                  <c:v>資訊科技類</c:v>
                </c:pt>
                <c:pt idx="1">
                  <c:v>金融財務類</c:v>
                </c:pt>
                <c:pt idx="2">
                  <c:v>企業經營管理類</c:v>
                </c:pt>
                <c:pt idx="3">
                  <c:v>行銷與銷售類</c:v>
                </c:pt>
                <c:pt idx="4">
                  <c:v>休閒與觀光旅遊類</c:v>
                </c:pt>
              </c:strCache>
            </c:strRef>
          </c:cat>
          <c:val>
            <c:numRef>
              <c:f>工作表1!$B$2:$B$6</c:f>
              <c:numCache>
                <c:formatCode>General</c:formatCode>
                <c:ptCount val="5"/>
                <c:pt idx="0">
                  <c:v>4</c:v>
                </c:pt>
                <c:pt idx="1">
                  <c:v>3</c:v>
                </c:pt>
                <c:pt idx="2">
                  <c:v>4.8</c:v>
                </c:pt>
                <c:pt idx="3">
                  <c:v>4</c:v>
                </c:pt>
                <c:pt idx="4">
                  <c:v>3.8</c:v>
                </c:pt>
              </c:numCache>
            </c:numRef>
          </c:val>
        </c:ser>
        <c:dLbls>
          <c:showLegendKey val="0"/>
          <c:showVal val="0"/>
          <c:showCatName val="0"/>
          <c:showSerName val="0"/>
          <c:showPercent val="0"/>
          <c:showBubbleSize val="0"/>
          <c:showLeaderLines val="1"/>
        </c:dLbls>
      </c:pie3DChart>
    </c:plotArea>
    <c:legend>
      <c:legendPos val="b"/>
      <c:layout>
        <c:manualLayout>
          <c:xMode val="edge"/>
          <c:yMode val="edge"/>
          <c:x val="2.1892625585860047E-2"/>
          <c:y val="9.4655359787462978E-2"/>
          <c:w val="0.97810737441413997"/>
          <c:h val="0.21424168773860119"/>
        </c:manualLayout>
      </c:layout>
      <c:overlay val="0"/>
      <c:txPr>
        <a:bodyPr/>
        <a:lstStyle/>
        <a:p>
          <a:pPr>
            <a:defRPr sz="1400">
              <a:latin typeface="微軟正黑體" panose="020B0604030504040204" pitchFamily="34" charset="-120"/>
              <a:ea typeface="微軟正黑體" panose="020B0604030504040204" pitchFamily="34" charset="-120"/>
            </a:defRPr>
          </a:pPr>
          <a:endParaRPr lang="zh-TW"/>
        </a:p>
      </c:txPr>
    </c:legend>
    <c:plotVisOnly val="1"/>
    <c:dispBlanksAs val="gap"/>
    <c:showDLblsOverMax val="0"/>
  </c:chart>
  <c:txPr>
    <a:bodyPr/>
    <a:lstStyle/>
    <a:p>
      <a:pPr>
        <a:defRPr sz="1800"/>
      </a:pPr>
      <a:endParaRPr lang="zh-TW"/>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30"/>
      <c:rotY val="0"/>
      <c:rAngAx val="0"/>
    </c:view3D>
    <c:floor>
      <c:thickness val="0"/>
    </c:floor>
    <c:sideWall>
      <c:thickness val="0"/>
    </c:sideWall>
    <c:backWall>
      <c:thickness val="0"/>
    </c:backWall>
    <c:plotArea>
      <c:layout>
        <c:manualLayout>
          <c:layoutTarget val="inner"/>
          <c:xMode val="edge"/>
          <c:yMode val="edge"/>
          <c:x val="6.3126703660436193E-4"/>
          <c:y val="0.29450460964865172"/>
          <c:w val="0.95233578944379538"/>
          <c:h val="0.63683184604371834"/>
        </c:manualLayout>
      </c:layout>
      <c:pie3DChart>
        <c:varyColors val="1"/>
        <c:ser>
          <c:idx val="0"/>
          <c:order val="0"/>
          <c:dLbls>
            <c:spPr>
              <a:noFill/>
              <a:ln>
                <a:noFill/>
              </a:ln>
              <a:effectLst/>
            </c:spPr>
            <c:txPr>
              <a:bodyPr/>
              <a:lstStyle/>
              <a:p>
                <a:pPr>
                  <a:defRPr sz="1600" b="1">
                    <a:solidFill>
                      <a:schemeClr val="bg1"/>
                    </a:solidFill>
                  </a:defRPr>
                </a:pPr>
                <a:endParaRPr lang="zh-TW"/>
              </a:p>
            </c:txPr>
            <c:showLegendKey val="0"/>
            <c:showVal val="0"/>
            <c:showCatName val="0"/>
            <c:showSerName val="0"/>
            <c:showPercent val="1"/>
            <c:showBubbleSize val="0"/>
            <c:showLeaderLines val="0"/>
            <c:extLst>
              <c:ext xmlns:c15="http://schemas.microsoft.com/office/drawing/2012/chart" uri="{CE6537A1-D6FC-4f65-9D91-7224C49458BB}">
                <c15:layout/>
              </c:ext>
            </c:extLst>
          </c:dLbls>
          <c:cat>
            <c:strRef>
              <c:f>工作表1!$A$3:$A$7</c:f>
              <c:strCache>
                <c:ptCount val="5"/>
                <c:pt idx="0">
                  <c:v>資訊科技類</c:v>
                </c:pt>
                <c:pt idx="1">
                  <c:v>金融財務類</c:v>
                </c:pt>
                <c:pt idx="2">
                  <c:v>企業經營管理類</c:v>
                </c:pt>
                <c:pt idx="3">
                  <c:v>行銷與銷售類</c:v>
                </c:pt>
                <c:pt idx="4">
                  <c:v>其他</c:v>
                </c:pt>
              </c:strCache>
            </c:strRef>
          </c:cat>
          <c:val>
            <c:numRef>
              <c:f>工作表1!$B$3:$B$7</c:f>
              <c:numCache>
                <c:formatCode>General</c:formatCode>
                <c:ptCount val="5"/>
                <c:pt idx="0">
                  <c:v>10.64</c:v>
                </c:pt>
                <c:pt idx="1">
                  <c:v>4.26</c:v>
                </c:pt>
                <c:pt idx="2">
                  <c:v>32.979999999999997</c:v>
                </c:pt>
                <c:pt idx="3">
                  <c:v>17.02</c:v>
                </c:pt>
                <c:pt idx="4">
                  <c:v>35.1</c:v>
                </c:pt>
              </c:numCache>
            </c:numRef>
          </c:val>
        </c:ser>
        <c:dLbls>
          <c:showLegendKey val="0"/>
          <c:showVal val="0"/>
          <c:showCatName val="0"/>
          <c:showSerName val="0"/>
          <c:showPercent val="1"/>
          <c:showBubbleSize val="0"/>
          <c:showLeaderLines val="0"/>
        </c:dLbls>
      </c:pie3DChart>
    </c:plotArea>
    <c:legend>
      <c:legendPos val="t"/>
      <c:layout>
        <c:manualLayout>
          <c:xMode val="edge"/>
          <c:yMode val="edge"/>
          <c:x val="0.10334576599818275"/>
          <c:y val="3.9280593483703979E-3"/>
          <c:w val="0.81973753280839901"/>
          <c:h val="0.27281594061126052"/>
        </c:manualLayout>
      </c:layout>
      <c:overlay val="0"/>
      <c:txPr>
        <a:bodyPr/>
        <a:lstStyle/>
        <a:p>
          <a:pPr>
            <a:defRPr sz="1400">
              <a:latin typeface="微軟正黑體" panose="020B0604030504040204" pitchFamily="34" charset="-120"/>
              <a:ea typeface="微軟正黑體" panose="020B0604030504040204" pitchFamily="34" charset="-120"/>
            </a:defRPr>
          </a:pPr>
          <a:endParaRPr lang="zh-TW"/>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6"/>
    </mc:Choice>
    <mc:Fallback>
      <c:style val="26"/>
    </mc:Fallback>
  </mc:AlternateContent>
  <c:clrMapOvr bg1="lt1" tx1="dk1" bg2="lt2" tx2="dk2" accent1="accent1" accent2="accent2" accent3="accent3" accent4="accent4" accent5="accent5" accent6="accent6" hlink="hlink" folHlink="folHlink"/>
  <c:chart>
    <c:title>
      <c:tx>
        <c:rich>
          <a:bodyPr/>
          <a:lstStyle/>
          <a:p>
            <a:pPr>
              <a:defRPr sz="1200">
                <a:latin typeface="微軟正黑體" panose="020B0604030504040204" pitchFamily="34" charset="-120"/>
                <a:ea typeface="微軟正黑體" panose="020B0604030504040204" pitchFamily="34" charset="-120"/>
              </a:defRPr>
            </a:pPr>
            <a:r>
              <a:rPr lang="zh-TW" sz="1200" dirty="0">
                <a:solidFill>
                  <a:srgbClr val="FF0000"/>
                </a:solidFill>
                <a:latin typeface="微軟正黑體" panose="020B0604030504040204" pitchFamily="34" charset="-120"/>
                <a:ea typeface="微軟正黑體" panose="020B0604030504040204" pitchFamily="34" charset="-120"/>
              </a:rPr>
              <a:t>本校有全職工作之畢業生</a:t>
            </a:r>
            <a:r>
              <a:rPr lang="en-US" sz="1200" dirty="0">
                <a:solidFill>
                  <a:srgbClr val="FF0000"/>
                </a:solidFill>
                <a:latin typeface="微軟正黑體" panose="020B0604030504040204" pitchFamily="34" charset="-120"/>
                <a:ea typeface="微軟正黑體" panose="020B0604030504040204" pitchFamily="34" charset="-120"/>
              </a:rPr>
              <a:t>-</a:t>
            </a:r>
            <a:r>
              <a:rPr lang="zh-TW" sz="1200" dirty="0">
                <a:solidFill>
                  <a:srgbClr val="FF0000"/>
                </a:solidFill>
                <a:latin typeface="微軟正黑體" panose="020B0604030504040204" pitchFamily="34" charset="-120"/>
                <a:ea typeface="微軟正黑體" panose="020B0604030504040204" pitchFamily="34" charset="-120"/>
              </a:rPr>
              <a:t>就業機構分布比例</a:t>
            </a:r>
          </a:p>
        </c:rich>
      </c:tx>
      <c:layout>
        <c:manualLayout>
          <c:xMode val="edge"/>
          <c:yMode val="edge"/>
          <c:x val="0.19109384808719052"/>
          <c:y val="0.23021363904363784"/>
        </c:manualLayout>
      </c:layout>
      <c:overlay val="0"/>
    </c:title>
    <c:autoTitleDeleted val="0"/>
    <c:plotArea>
      <c:layout>
        <c:manualLayout>
          <c:layoutTarget val="inner"/>
          <c:xMode val="edge"/>
          <c:yMode val="edge"/>
          <c:x val="0.19236230606309346"/>
          <c:y val="0.40535232968442519"/>
          <c:w val="0.42994720254562774"/>
          <c:h val="0.50501722879467947"/>
        </c:manualLayout>
      </c:layout>
      <c:pieChart>
        <c:varyColors val="1"/>
        <c:ser>
          <c:idx val="0"/>
          <c:order val="0"/>
          <c:explosion val="25"/>
          <c:dPt>
            <c:idx val="0"/>
            <c:bubble3D val="0"/>
            <c:explosion val="53"/>
          </c:dPt>
          <c:dPt>
            <c:idx val="3"/>
            <c:bubble3D val="0"/>
            <c:explosion val="27"/>
          </c:dPt>
          <c:dLbls>
            <c:dLbl>
              <c:idx val="0"/>
              <c:layout>
                <c:manualLayout>
                  <c:x val="0.21998715770573554"/>
                  <c:y val="-7.6954337629834973E-2"/>
                </c:manualLayout>
              </c:layout>
              <c:tx>
                <c:rich>
                  <a:bodyPr/>
                  <a:lstStyle/>
                  <a:p>
                    <a:r>
                      <a:rPr lang="en-US" altLang="zh-TW">
                        <a:solidFill>
                          <a:schemeClr val="bg1"/>
                        </a:solidFill>
                      </a:rPr>
                      <a:t>(1)</a:t>
                    </a:r>
                    <a:r>
                      <a:rPr lang="zh-TW" altLang="en-US">
                        <a:solidFill>
                          <a:schemeClr val="bg1"/>
                        </a:solidFill>
                      </a:rPr>
                      <a:t>私人企業
</a:t>
                    </a:r>
                    <a:r>
                      <a:rPr lang="en-US" altLang="zh-TW">
                        <a:solidFill>
                          <a:schemeClr val="bg1"/>
                        </a:solidFill>
                      </a:rPr>
                      <a:t>93%</a:t>
                    </a:r>
                  </a:p>
                </c:rich>
              </c:tx>
              <c:showLegendKey val="0"/>
              <c:showVal val="0"/>
              <c:showCatName val="1"/>
              <c:showSerName val="0"/>
              <c:showPercent val="1"/>
              <c:showBubbleSize val="0"/>
              <c:extLst>
                <c:ext xmlns:c15="http://schemas.microsoft.com/office/drawing/2012/chart" uri="{CE6537A1-D6FC-4f65-9D91-7224C49458BB}">
                  <c15:layout/>
                </c:ext>
              </c:extLst>
            </c:dLbl>
            <c:dLbl>
              <c:idx val="1"/>
              <c:layout>
                <c:manualLayout>
                  <c:x val="-0.13521113914814703"/>
                  <c:y val="-0.12878244296071492"/>
                </c:manualLayout>
              </c:layout>
              <c:showLegendKey val="0"/>
              <c:showVal val="0"/>
              <c:showCatName val="1"/>
              <c:showSerName val="0"/>
              <c:showPercent val="1"/>
              <c:showBubbleSize val="0"/>
              <c:extLst>
                <c:ext xmlns:c15="http://schemas.microsoft.com/office/drawing/2012/chart" uri="{CE6537A1-D6FC-4f65-9D91-7224C49458BB}">
                  <c15:layout/>
                </c:ext>
              </c:extLst>
            </c:dLbl>
            <c:dLbl>
              <c:idx val="2"/>
              <c:layout>
                <c:manualLayout>
                  <c:x val="8.0275843897891136E-2"/>
                  <c:y val="-0.14430645114445195"/>
                </c:manualLayout>
              </c:layout>
              <c:showLegendKey val="0"/>
              <c:showVal val="0"/>
              <c:showCatName val="1"/>
              <c:showSerName val="0"/>
              <c:showPercent val="1"/>
              <c:showBubbleSize val="0"/>
              <c:extLst>
                <c:ext xmlns:c15="http://schemas.microsoft.com/office/drawing/2012/chart" uri="{CE6537A1-D6FC-4f65-9D91-7224C49458BB}">
                  <c15:layout/>
                </c:ext>
              </c:extLst>
            </c:dLbl>
            <c:dLbl>
              <c:idx val="3"/>
              <c:layout>
                <c:manualLayout>
                  <c:x val="0.10260298543763111"/>
                  <c:y val="-7.805689097032123E-2"/>
                </c:manualLayout>
              </c:layout>
              <c:showLegendKey val="0"/>
              <c:showVal val="0"/>
              <c:showCatName val="1"/>
              <c:showSerName val="0"/>
              <c:showPercent val="1"/>
              <c:showBubbleSize val="0"/>
              <c:extLst>
                <c:ext xmlns:c15="http://schemas.microsoft.com/office/drawing/2012/chart" uri="{CE6537A1-D6FC-4f65-9D91-7224C49458BB}">
                  <c15:layout/>
                </c:ext>
              </c:extLst>
            </c:dLbl>
            <c:dLbl>
              <c:idx val="4"/>
              <c:layout>
                <c:manualLayout>
                  <c:x val="-7.079520465347237E-3"/>
                  <c:y val="0.11252971651645532"/>
                </c:manualLayout>
              </c:layout>
              <c:showLegendKey val="0"/>
              <c:showVal val="0"/>
              <c:showCatName val="1"/>
              <c:showSerName val="0"/>
              <c:showPercent val="1"/>
              <c:showBubbleSize val="0"/>
              <c:extLst>
                <c:ext xmlns:c15="http://schemas.microsoft.com/office/drawing/2012/chart" uri="{CE6537A1-D6FC-4f65-9D91-7224C49458BB}">
                  <c15:layout/>
                </c:ext>
              </c:extLst>
            </c:dLbl>
            <c:dLbl>
              <c:idx val="5"/>
              <c:layout>
                <c:manualLayout>
                  <c:x val="0.15122184051317919"/>
                  <c:y val="0.16090461051782562"/>
                </c:manualLayout>
              </c:layout>
              <c:showLegendKey val="0"/>
              <c:showVal val="0"/>
              <c:showCatName val="1"/>
              <c:showSerName val="0"/>
              <c:showPercent val="1"/>
              <c:showBubbleSize val="0"/>
              <c:extLst>
                <c:ext xmlns:c15="http://schemas.microsoft.com/office/drawing/2012/chart" uri="{CE6537A1-D6FC-4f65-9D91-7224C49458BB}">
                  <c15:layout/>
                </c:ext>
              </c:extLst>
            </c:dLbl>
            <c:dLbl>
              <c:idx val="6"/>
              <c:layout>
                <c:manualLayout>
                  <c:x val="0.20752804548080139"/>
                  <c:y val="1.5779928513714712E-2"/>
                </c:manualLayout>
              </c:layou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a:latin typeface="微軟正黑體" panose="020B0604030504040204" pitchFamily="34" charset="-120"/>
                    <a:ea typeface="微軟正黑體" panose="020B0604030504040204" pitchFamily="34" charset="-120"/>
                  </a:defRPr>
                </a:pPr>
                <a:endParaRPr lang="zh-TW"/>
              </a:p>
            </c:txPr>
            <c:showLegendKey val="0"/>
            <c:showVal val="0"/>
            <c:showCatName val="1"/>
            <c:showSerName val="0"/>
            <c:showPercent val="1"/>
            <c:showBubbleSize val="0"/>
            <c:showLeaderLines val="1"/>
            <c:extLst>
              <c:ext xmlns:c15="http://schemas.microsoft.com/office/drawing/2012/chart" uri="{CE6537A1-D6FC-4f65-9D91-7224C49458BB}"/>
            </c:extLst>
          </c:dLbls>
          <c:cat>
            <c:strRef>
              <c:f>工作表1!$A$38:$A$44</c:f>
              <c:strCache>
                <c:ptCount val="7"/>
                <c:pt idx="0">
                  <c:v>(1)私人企業</c:v>
                </c:pt>
                <c:pt idx="1">
                  <c:v>(2)政府部門（含職業軍人）</c:v>
                </c:pt>
                <c:pt idx="2">
                  <c:v>(3)學校</c:v>
                </c:pt>
                <c:pt idx="3">
                  <c:v>(4)非營利機構</c:v>
                </c:pt>
                <c:pt idx="4">
                  <c:v>(5)創業</c:v>
                </c:pt>
                <c:pt idx="5">
                  <c:v>(6)自由工作者</c:v>
                </c:pt>
                <c:pt idx="6">
                  <c:v>(7)其他</c:v>
                </c:pt>
              </c:strCache>
            </c:strRef>
          </c:cat>
          <c:val>
            <c:numRef>
              <c:f>工作表1!$K$38:$K$44</c:f>
              <c:numCache>
                <c:formatCode>0.00</c:formatCode>
                <c:ptCount val="7"/>
                <c:pt idx="0">
                  <c:v>92.75</c:v>
                </c:pt>
                <c:pt idx="1">
                  <c:v>2.9</c:v>
                </c:pt>
                <c:pt idx="2">
                  <c:v>2.17</c:v>
                </c:pt>
                <c:pt idx="3">
                  <c:v>2.17</c:v>
                </c:pt>
                <c:pt idx="4">
                  <c:v>0</c:v>
                </c:pt>
                <c:pt idx="5">
                  <c:v>0</c:v>
                </c:pt>
                <c:pt idx="6">
                  <c:v>0</c:v>
                </c:pt>
              </c:numCache>
            </c:numRef>
          </c:val>
        </c:ser>
        <c:dLbls>
          <c:showLegendKey val="0"/>
          <c:showVal val="0"/>
          <c:showCatName val="1"/>
          <c:showSerName val="0"/>
          <c:showPercent val="1"/>
          <c:showBubbleSize val="0"/>
          <c:showLeaderLines val="1"/>
        </c:dLbls>
        <c:firstSliceAng val="101"/>
      </c:pieChart>
    </c:plotArea>
    <c:plotVisOnly val="1"/>
    <c:dispBlanksAs val="gap"/>
    <c:showDLblsOverMax val="0"/>
  </c:chart>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800" b="1" i="0" u="none" strike="noStrike" kern="1200" baseline="0">
                <a:solidFill>
                  <a:sysClr val="windowText" lastClr="000000"/>
                </a:solidFill>
                <a:latin typeface="微軟正黑體" panose="020B0604030504040204" pitchFamily="34" charset="-120"/>
                <a:ea typeface="微軟正黑體" panose="020B0604030504040204" pitchFamily="34" charset="-120"/>
                <a:cs typeface="+mn-cs"/>
              </a:defRPr>
            </a:pPr>
            <a:r>
              <a:rPr lang="zh-TW" altLang="en-US" sz="1200" dirty="0">
                <a:solidFill>
                  <a:srgbClr val="FF0000"/>
                </a:solidFill>
                <a:latin typeface="微軟正黑體" panose="020B0604030504040204" pitchFamily="34" charset="-120"/>
                <a:ea typeface="微軟正黑體" panose="020B0604030504040204" pitchFamily="34" charset="-120"/>
              </a:rPr>
              <a:t>本校</a:t>
            </a:r>
            <a:r>
              <a:rPr kumimoji="1" lang="zh-TW" altLang="zh-TW" sz="1200" b="1" dirty="0">
                <a:solidFill>
                  <a:srgbClr val="FF0000"/>
                </a:solidFill>
                <a:effectLst/>
                <a:latin typeface="微軟正黑體" panose="020B0604030504040204" pitchFamily="34" charset="-120"/>
                <a:ea typeface="微軟正黑體" panose="020B0604030504040204" pitchFamily="34" charset="-120"/>
              </a:rPr>
              <a:t>畢業生工作狀況分布比例</a:t>
            </a:r>
            <a:endParaRPr lang="zh-TW" altLang="zh-TW" sz="1200" dirty="0">
              <a:solidFill>
                <a:srgbClr val="FF0000"/>
              </a:solidFill>
              <a:effectLst/>
              <a:latin typeface="微軟正黑體" panose="020B0604030504040204" pitchFamily="34" charset="-120"/>
              <a:ea typeface="微軟正黑體" panose="020B0604030504040204" pitchFamily="34" charset="-120"/>
            </a:endParaRPr>
          </a:p>
        </c:rich>
      </c:tx>
      <c:layout>
        <c:manualLayout>
          <c:xMode val="edge"/>
          <c:yMode val="edge"/>
          <c:x val="0.28510022554438808"/>
          <c:y val="0.1132427611349512"/>
        </c:manualLayout>
      </c:layout>
      <c:overlay val="0"/>
    </c:title>
    <c:autoTitleDeleted val="0"/>
    <c:plotArea>
      <c:layout>
        <c:manualLayout>
          <c:layoutTarget val="inner"/>
          <c:xMode val="edge"/>
          <c:yMode val="edge"/>
          <c:x val="0.24000182632014011"/>
          <c:y val="0.18669979799309055"/>
          <c:w val="0.53348138560360681"/>
          <c:h val="0.64820833772794328"/>
        </c:manualLayout>
      </c:layout>
      <c:pieChart>
        <c:varyColors val="1"/>
        <c:ser>
          <c:idx val="9"/>
          <c:order val="9"/>
          <c:explosion val="18"/>
          <c:dLbls>
            <c:dLbl>
              <c:idx val="0"/>
              <c:layout>
                <c:manualLayout>
                  <c:x val="-0.14584912555285548"/>
                  <c:y val="-1.3724741239597384E-2"/>
                </c:manualLayout>
              </c:layout>
              <c:tx>
                <c:rich>
                  <a:bodyPr/>
                  <a:lstStyle/>
                  <a:p>
                    <a:r>
                      <a:rPr lang="en-US" altLang="zh-TW">
                        <a:solidFill>
                          <a:schemeClr val="bg1"/>
                        </a:solidFill>
                      </a:rPr>
                      <a:t>1</a:t>
                    </a:r>
                    <a:r>
                      <a:rPr lang="zh-TW" altLang="en-US">
                        <a:solidFill>
                          <a:schemeClr val="bg1"/>
                        </a:solidFill>
                      </a:rPr>
                      <a:t>全時工作
</a:t>
                    </a:r>
                    <a:r>
                      <a:rPr lang="en-US" altLang="zh-TW">
                        <a:solidFill>
                          <a:schemeClr val="bg1"/>
                        </a:solidFill>
                      </a:rPr>
                      <a:t>55%</a:t>
                    </a:r>
                  </a:p>
                </c:rich>
              </c:tx>
              <c:showLegendKey val="0"/>
              <c:showVal val="0"/>
              <c:showCatName val="1"/>
              <c:showSerName val="0"/>
              <c:showPercent val="1"/>
              <c:showBubbleSize val="0"/>
              <c:extLst>
                <c:ext xmlns:c15="http://schemas.microsoft.com/office/drawing/2012/chart" uri="{CE6537A1-D6FC-4f65-9D91-7224C49458BB}">
                  <c15:layout/>
                </c:ext>
              </c:extLst>
            </c:dLbl>
            <c:dLbl>
              <c:idx val="3"/>
              <c:layout>
                <c:manualLayout>
                  <c:x val="0.16252373762291641"/>
                  <c:y val="5.6107839205639533E-2"/>
                </c:manualLayout>
              </c:layout>
              <c:tx>
                <c:rich>
                  <a:bodyPr/>
                  <a:lstStyle/>
                  <a:p>
                    <a:r>
                      <a:rPr lang="en-US" altLang="zh-TW">
                        <a:solidFill>
                          <a:schemeClr val="bg1"/>
                        </a:solidFill>
                      </a:rPr>
                      <a:t>4</a:t>
                    </a:r>
                    <a:r>
                      <a:rPr lang="zh-TW" altLang="en-US">
                        <a:solidFill>
                          <a:schemeClr val="bg1"/>
                        </a:solidFill>
                      </a:rPr>
                      <a:t>目前未就業
</a:t>
                    </a:r>
                    <a:r>
                      <a:rPr lang="en-US" altLang="zh-TW">
                        <a:solidFill>
                          <a:schemeClr val="bg1"/>
                        </a:solidFill>
                      </a:rPr>
                      <a:t>44%</a:t>
                    </a:r>
                  </a:p>
                </c:rich>
              </c:tx>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a:latin typeface="微軟正黑體" panose="020B0604030504040204" pitchFamily="34" charset="-120"/>
                    <a:ea typeface="微軟正黑體" panose="020B0604030504040204" pitchFamily="34" charset="-120"/>
                  </a:defRPr>
                </a:pPr>
                <a:endParaRPr lang="zh-TW"/>
              </a:p>
            </c:txPr>
            <c:showLegendKey val="0"/>
            <c:showVal val="0"/>
            <c:showCatName val="1"/>
            <c:showSerName val="0"/>
            <c:showPercent val="1"/>
            <c:showBubbleSize val="0"/>
            <c:showLeaderLines val="1"/>
            <c:extLst>
              <c:ext xmlns:c15="http://schemas.microsoft.com/office/drawing/2012/chart" uri="{CE6537A1-D6FC-4f65-9D91-7224C49458BB}">
                <c15:layout/>
              </c:ext>
            </c:extLst>
          </c:dLbls>
          <c:cat>
            <c:strRef>
              <c:f>工作表1!$A$4:$A$14</c:f>
              <c:strCache>
                <c:ptCount val="4"/>
                <c:pt idx="0">
                  <c:v>1全時工作</c:v>
                </c:pt>
                <c:pt idx="1">
                  <c:v>2部分工時</c:v>
                </c:pt>
                <c:pt idx="2">
                  <c:v>3家管/料理家務者</c:v>
                </c:pt>
                <c:pt idx="3">
                  <c:v>4目前未就業</c:v>
                </c:pt>
              </c:strCache>
            </c:strRef>
          </c:cat>
          <c:val>
            <c:numRef>
              <c:f>工作表1!$K$4:$K$14</c:f>
              <c:numCache>
                <c:formatCode>0.00</c:formatCode>
                <c:ptCount val="4"/>
                <c:pt idx="0">
                  <c:v>54.98</c:v>
                </c:pt>
                <c:pt idx="1">
                  <c:v>1.2</c:v>
                </c:pt>
                <c:pt idx="2">
                  <c:v>0</c:v>
                </c:pt>
                <c:pt idx="3">
                  <c:v>43.82</c:v>
                </c:pt>
              </c:numCache>
            </c:numRef>
          </c:val>
        </c:ser>
        <c:ser>
          <c:idx val="8"/>
          <c:order val="8"/>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工作表1!$J$4:$J$14</c:f>
              <c:numCache>
                <c:formatCode>General</c:formatCode>
                <c:ptCount val="4"/>
                <c:pt idx="0">
                  <c:v>138</c:v>
                </c:pt>
                <c:pt idx="1">
                  <c:v>3</c:v>
                </c:pt>
                <c:pt idx="2">
                  <c:v>0</c:v>
                </c:pt>
                <c:pt idx="3">
                  <c:v>110</c:v>
                </c:pt>
              </c:numCache>
            </c:numRef>
          </c:val>
        </c:ser>
        <c:ser>
          <c:idx val="7"/>
          <c:order val="7"/>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工作表1!$I$4:$I$14</c:f>
              <c:numCache>
                <c:formatCode>0.00</c:formatCode>
                <c:ptCount val="4"/>
                <c:pt idx="0">
                  <c:v>4.01</c:v>
                </c:pt>
                <c:pt idx="1">
                  <c:v>3.94</c:v>
                </c:pt>
                <c:pt idx="3">
                  <c:v>4</c:v>
                </c:pt>
              </c:numCache>
            </c:numRef>
          </c:val>
        </c:ser>
        <c:ser>
          <c:idx val="6"/>
          <c:order val="6"/>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工作表1!$H$4:$H$14</c:f>
              <c:numCache>
                <c:formatCode>0.00</c:formatCode>
                <c:ptCount val="4"/>
                <c:pt idx="0">
                  <c:v>4.1500000000000004</c:v>
                </c:pt>
                <c:pt idx="1">
                  <c:v>4.29</c:v>
                </c:pt>
                <c:pt idx="3">
                  <c:v>4</c:v>
                </c:pt>
              </c:numCache>
            </c:numRef>
          </c:val>
        </c:ser>
        <c:ser>
          <c:idx val="5"/>
          <c:order val="5"/>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工作表1!$G$4:$G$14</c:f>
              <c:numCache>
                <c:formatCode>0.00</c:formatCode>
                <c:ptCount val="4"/>
                <c:pt idx="0">
                  <c:v>3.76</c:v>
                </c:pt>
                <c:pt idx="1">
                  <c:v>3.95</c:v>
                </c:pt>
                <c:pt idx="3">
                  <c:v>3.75</c:v>
                </c:pt>
              </c:numCache>
            </c:numRef>
          </c:val>
        </c:ser>
        <c:ser>
          <c:idx val="4"/>
          <c:order val="4"/>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工作表1!$F$4:$F$14</c:f>
              <c:numCache>
                <c:formatCode>0.00</c:formatCode>
                <c:ptCount val="4"/>
                <c:pt idx="0">
                  <c:v>3.77</c:v>
                </c:pt>
                <c:pt idx="1">
                  <c:v>3.5</c:v>
                </c:pt>
                <c:pt idx="3">
                  <c:v>3.78</c:v>
                </c:pt>
              </c:numCache>
            </c:numRef>
          </c:val>
        </c:ser>
        <c:ser>
          <c:idx val="3"/>
          <c:order val="3"/>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工作表1!$E$4:$E$14</c:f>
              <c:numCache>
                <c:formatCode>0.00</c:formatCode>
                <c:ptCount val="4"/>
                <c:pt idx="0">
                  <c:v>3.97</c:v>
                </c:pt>
                <c:pt idx="1">
                  <c:v>3.62</c:v>
                </c:pt>
                <c:pt idx="3">
                  <c:v>3.99</c:v>
                </c:pt>
              </c:numCache>
            </c:numRef>
          </c:val>
        </c:ser>
        <c:ser>
          <c:idx val="2"/>
          <c:order val="2"/>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工作表1!$D$4:$D$14</c:f>
              <c:numCache>
                <c:formatCode>0.00</c:formatCode>
                <c:ptCount val="4"/>
                <c:pt idx="0">
                  <c:v>4.03</c:v>
                </c:pt>
                <c:pt idx="1">
                  <c:v>3.55</c:v>
                </c:pt>
                <c:pt idx="3">
                  <c:v>3.99</c:v>
                </c:pt>
              </c:numCache>
            </c:numRef>
          </c:val>
        </c:ser>
        <c:ser>
          <c:idx val="1"/>
          <c:order val="1"/>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工作表1!$C$4:$C$14</c:f>
              <c:numCache>
                <c:formatCode>0.00</c:formatCode>
                <c:ptCount val="4"/>
                <c:pt idx="0">
                  <c:v>3.72</c:v>
                </c:pt>
                <c:pt idx="1">
                  <c:v>3.86</c:v>
                </c:pt>
                <c:pt idx="3">
                  <c:v>3.72</c:v>
                </c:pt>
              </c:numCache>
            </c:numRef>
          </c:val>
        </c:ser>
        <c:ser>
          <c:idx val="0"/>
          <c:order val="0"/>
          <c:explosion val="25"/>
          <c:dLbls>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工作表1!$A$4:$A$14</c:f>
              <c:strCache>
                <c:ptCount val="4"/>
                <c:pt idx="0">
                  <c:v>1全時工作</c:v>
                </c:pt>
                <c:pt idx="1">
                  <c:v>2部分工時</c:v>
                </c:pt>
                <c:pt idx="2">
                  <c:v>3家管/料理家務者</c:v>
                </c:pt>
                <c:pt idx="3">
                  <c:v>4目前未就業</c:v>
                </c:pt>
              </c:strCache>
            </c:strRef>
          </c:cat>
          <c:val>
            <c:numRef>
              <c:f>工作表1!$B$4:$B$14</c:f>
              <c:numCache>
                <c:formatCode>0.00</c:formatCode>
                <c:ptCount val="4"/>
                <c:pt idx="0">
                  <c:v>3.8</c:v>
                </c:pt>
                <c:pt idx="1">
                  <c:v>3.57</c:v>
                </c:pt>
                <c:pt idx="3">
                  <c:v>3.78</c:v>
                </c:pt>
              </c:numCache>
            </c:numRef>
          </c:val>
        </c:ser>
        <c:dLbls>
          <c:showLegendKey val="0"/>
          <c:showVal val="0"/>
          <c:showCatName val="1"/>
          <c:showSerName val="0"/>
          <c:showPercent val="1"/>
          <c:showBubbleSize val="0"/>
          <c:showLeaderLines val="1"/>
        </c:dLbls>
        <c:firstSliceAng val="0"/>
      </c:pieChart>
    </c:plotArea>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'http://60.251.44.31:9010/ucanfile/ucanExcel/[graduateReport23.xlsx]工作表1'!$B$67</c:f>
              <c:strCache>
                <c:ptCount val="1"/>
                <c:pt idx="0">
                  <c:v>溝通表達</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'http://60.251.44.31:9010/ucanfile/ucanExcel/[graduateReport23.xlsx]工作表1'!$B$68:$B$71</c:f>
              <c:numCache>
                <c:formatCode>General</c:formatCode>
                <c:ptCount val="4"/>
                <c:pt idx="0">
                  <c:v>3.78</c:v>
                </c:pt>
                <c:pt idx="1">
                  <c:v>3.64</c:v>
                </c:pt>
                <c:pt idx="2">
                  <c:v>4.43</c:v>
                </c:pt>
                <c:pt idx="3">
                  <c:v>4.0999999999999996</c:v>
                </c:pt>
              </c:numCache>
            </c:numRef>
          </c:val>
        </c:ser>
        <c:ser>
          <c:idx val="1"/>
          <c:order val="1"/>
          <c:tx>
            <c:strRef>
              <c:f>'http://60.251.44.31:9010/ucanfile/ucanExcel/[graduateReport23.xlsx]工作表1'!$C$67</c:f>
              <c:strCache>
                <c:ptCount val="1"/>
                <c:pt idx="0">
                  <c:v>持續學習</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'http://60.251.44.31:9010/ucanfile/ucanExcel/[graduateReport23.xlsx]工作表1'!$C$68:$C$71</c:f>
              <c:numCache>
                <c:formatCode>General</c:formatCode>
                <c:ptCount val="4"/>
                <c:pt idx="0">
                  <c:v>3.72</c:v>
                </c:pt>
                <c:pt idx="1">
                  <c:v>3.57</c:v>
                </c:pt>
                <c:pt idx="2">
                  <c:v>3.62</c:v>
                </c:pt>
                <c:pt idx="3">
                  <c:v>4.0999999999999996</c:v>
                </c:pt>
              </c:numCache>
            </c:numRef>
          </c:val>
        </c:ser>
        <c:ser>
          <c:idx val="2"/>
          <c:order val="2"/>
          <c:tx>
            <c:strRef>
              <c:f>'http://60.251.44.31:9010/ucanfile/ucanExcel/[graduateReport23.xlsx]工作表1'!$D$67</c:f>
              <c:strCache>
                <c:ptCount val="1"/>
                <c:pt idx="0">
                  <c:v>人際互動</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'http://60.251.44.31:9010/ucanfile/ucanExcel/[graduateReport23.xlsx]工作表1'!$D$68:$D$71</c:f>
              <c:numCache>
                <c:formatCode>General</c:formatCode>
                <c:ptCount val="4"/>
                <c:pt idx="0">
                  <c:v>4.01</c:v>
                </c:pt>
                <c:pt idx="1">
                  <c:v>4</c:v>
                </c:pt>
                <c:pt idx="2">
                  <c:v>4.6100000000000003</c:v>
                </c:pt>
                <c:pt idx="3">
                  <c:v>4.33</c:v>
                </c:pt>
              </c:numCache>
            </c:numRef>
          </c:val>
        </c:ser>
        <c:ser>
          <c:idx val="3"/>
          <c:order val="3"/>
          <c:tx>
            <c:strRef>
              <c:f>'http://60.251.44.31:9010/ucanfile/ucanExcel/[graduateReport23.xlsx]工作表1'!$E$67</c:f>
              <c:strCache>
                <c:ptCount val="1"/>
                <c:pt idx="0">
                  <c:v>團隊合作</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'http://60.251.44.31:9010/ucanfile/ucanExcel/[graduateReport23.xlsx]工作表1'!$E$68:$E$71</c:f>
              <c:numCache>
                <c:formatCode>General</c:formatCode>
                <c:ptCount val="4"/>
                <c:pt idx="0">
                  <c:v>3.97</c:v>
                </c:pt>
                <c:pt idx="1">
                  <c:v>3.86</c:v>
                </c:pt>
                <c:pt idx="2">
                  <c:v>3.9</c:v>
                </c:pt>
                <c:pt idx="3">
                  <c:v>4.4800000000000004</c:v>
                </c:pt>
              </c:numCache>
            </c:numRef>
          </c:val>
        </c:ser>
        <c:ser>
          <c:idx val="4"/>
          <c:order val="4"/>
          <c:tx>
            <c:strRef>
              <c:f>'http://60.251.44.31:9010/ucanfile/ucanExcel/[graduateReport23.xlsx]工作表1'!$F$67</c:f>
              <c:strCache>
                <c:ptCount val="1"/>
                <c:pt idx="0">
                  <c:v>問題解決</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'http://60.251.44.31:9010/ucanfile/ucanExcel/[graduateReport23.xlsx]工作表1'!$F$68:$F$71</c:f>
              <c:numCache>
                <c:formatCode>General</c:formatCode>
                <c:ptCount val="4"/>
                <c:pt idx="0">
                  <c:v>3.78</c:v>
                </c:pt>
                <c:pt idx="1">
                  <c:v>3.38</c:v>
                </c:pt>
                <c:pt idx="2">
                  <c:v>3.67</c:v>
                </c:pt>
                <c:pt idx="3">
                  <c:v>4.22</c:v>
                </c:pt>
              </c:numCache>
            </c:numRef>
          </c:val>
        </c:ser>
        <c:ser>
          <c:idx val="5"/>
          <c:order val="5"/>
          <c:tx>
            <c:strRef>
              <c:f>'http://60.251.44.31:9010/ucanfile/ucanExcel/[graduateReport23.xlsx]工作表1'!$G$67</c:f>
              <c:strCache>
                <c:ptCount val="1"/>
                <c:pt idx="0">
                  <c:v>創新</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'http://60.251.44.31:9010/ucanfile/ucanExcel/[graduateReport23.xlsx]工作表1'!$G$68:$G$71</c:f>
              <c:numCache>
                <c:formatCode>General</c:formatCode>
                <c:ptCount val="4"/>
                <c:pt idx="0">
                  <c:v>3.77</c:v>
                </c:pt>
                <c:pt idx="1">
                  <c:v>3.29</c:v>
                </c:pt>
                <c:pt idx="2">
                  <c:v>3.5</c:v>
                </c:pt>
                <c:pt idx="3">
                  <c:v>4.33</c:v>
                </c:pt>
              </c:numCache>
            </c:numRef>
          </c:val>
        </c:ser>
        <c:ser>
          <c:idx val="6"/>
          <c:order val="6"/>
          <c:tx>
            <c:strRef>
              <c:f>'http://60.251.44.31:9010/ucanfile/ucanExcel/[graduateReport23.xlsx]工作表1'!$H$67</c:f>
              <c:strCache>
                <c:ptCount val="1"/>
                <c:pt idx="0">
                  <c:v>工作責任及紀律</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'http://60.251.44.31:9010/ucanfile/ucanExcel/[graduateReport23.xlsx]工作表1'!$H$68:$H$71</c:f>
              <c:numCache>
                <c:formatCode>General</c:formatCode>
                <c:ptCount val="4"/>
                <c:pt idx="0">
                  <c:v>4.1500000000000004</c:v>
                </c:pt>
                <c:pt idx="1">
                  <c:v>3.5</c:v>
                </c:pt>
                <c:pt idx="2">
                  <c:v>4.53</c:v>
                </c:pt>
                <c:pt idx="3">
                  <c:v>4.5199999999999996</c:v>
                </c:pt>
              </c:numCache>
            </c:numRef>
          </c:val>
        </c:ser>
        <c:ser>
          <c:idx val="7"/>
          <c:order val="7"/>
          <c:tx>
            <c:strRef>
              <c:f>'http://60.251.44.31:9010/ucanfile/ucanExcel/[graduateReport23.xlsx]工作表1'!$I$67</c:f>
              <c:strCache>
                <c:ptCount val="1"/>
                <c:pt idx="0">
                  <c:v>資訊科技應用</c:v>
                </c:pt>
              </c:strCache>
            </c:strRef>
          </c:tx>
          <c:invertIfNegative val="0"/>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'http://60.251.44.31:9010/ucanfile/ucanExcel/[graduateReport23.xlsx]工作表1'!$I$68:$I$71</c:f>
              <c:numCache>
                <c:formatCode>General</c:formatCode>
                <c:ptCount val="4"/>
                <c:pt idx="0">
                  <c:v>4.01</c:v>
                </c:pt>
                <c:pt idx="1">
                  <c:v>3.83</c:v>
                </c:pt>
                <c:pt idx="2">
                  <c:v>4.28</c:v>
                </c:pt>
                <c:pt idx="3">
                  <c:v>3.83</c:v>
                </c:pt>
              </c:numCache>
            </c:numRef>
          </c:val>
        </c:ser>
        <c:dLbls>
          <c:showLegendKey val="0"/>
          <c:showVal val="0"/>
          <c:showCatName val="0"/>
          <c:showSerName val="0"/>
          <c:showPercent val="0"/>
          <c:showBubbleSize val="0"/>
        </c:dLbls>
        <c:gapWidth val="150"/>
        <c:axId val="942089760"/>
        <c:axId val="942090320"/>
      </c:barChart>
      <c:lineChart>
        <c:grouping val="standard"/>
        <c:varyColors val="0"/>
        <c:ser>
          <c:idx val="8"/>
          <c:order val="8"/>
          <c:tx>
            <c:strRef>
              <c:f>'http://60.251.44.31:9010/ucanfile/ucanExcel/[graduateReport23.xlsx]工作表1'!$J$67</c:f>
              <c:strCache>
                <c:ptCount val="1"/>
                <c:pt idx="0">
                  <c:v>人數</c:v>
                </c:pt>
              </c:strCache>
            </c:strRef>
          </c:tx>
          <c:spPr>
            <a:ln>
              <a:solidFill>
                <a:srgbClr val="FFFF00"/>
              </a:solidFill>
            </a:ln>
          </c:spPr>
          <c:marker>
            <c:symbol val="none"/>
          </c:marker>
          <c:cat>
            <c:strRef>
              <c:f>'http://60.251.44.31:9010/ucanfile/ucanExcel/[graduateReport23.xlsx]工作表1'!$A$68:$A$71</c:f>
              <c:strCache>
                <c:ptCount val="4"/>
                <c:pt idx="0">
                  <c:v>(1)私人企業</c:v>
                </c:pt>
                <c:pt idx="1">
                  <c:v>(2)政府部門</c:v>
                </c:pt>
                <c:pt idx="2">
                  <c:v>(3)學校</c:v>
                </c:pt>
                <c:pt idx="3">
                  <c:v>(4)非營利機構</c:v>
                </c:pt>
              </c:strCache>
            </c:strRef>
          </c:cat>
          <c:val>
            <c:numRef>
              <c:f>'http://60.251.44.31:9010/ucanfile/ucanExcel/[graduateReport23.xlsx]工作表1'!$J$68:$J$71</c:f>
              <c:numCache>
                <c:formatCode>General</c:formatCode>
                <c:ptCount val="4"/>
                <c:pt idx="0">
                  <c:v>128</c:v>
                </c:pt>
                <c:pt idx="1">
                  <c:v>4</c:v>
                </c:pt>
                <c:pt idx="2">
                  <c:v>3</c:v>
                </c:pt>
                <c:pt idx="3">
                  <c:v>3</c:v>
                </c:pt>
              </c:numCache>
            </c:numRef>
          </c:val>
          <c:smooth val="0"/>
        </c:ser>
        <c:dLbls>
          <c:showLegendKey val="0"/>
          <c:showVal val="0"/>
          <c:showCatName val="0"/>
          <c:showSerName val="0"/>
          <c:showPercent val="0"/>
          <c:showBubbleSize val="0"/>
        </c:dLbls>
        <c:marker val="1"/>
        <c:smooth val="0"/>
        <c:axId val="942091440"/>
        <c:axId val="942090880"/>
      </c:lineChart>
      <c:catAx>
        <c:axId val="942089760"/>
        <c:scaling>
          <c:orientation val="minMax"/>
        </c:scaling>
        <c:delete val="0"/>
        <c:axPos val="b"/>
        <c:numFmt formatCode="General" sourceLinked="0"/>
        <c:majorTickMark val="out"/>
        <c:minorTickMark val="none"/>
        <c:tickLblPos val="nextTo"/>
        <c:crossAx val="942090320"/>
        <c:crosses val="autoZero"/>
        <c:auto val="1"/>
        <c:lblAlgn val="ctr"/>
        <c:lblOffset val="100"/>
        <c:noMultiLvlLbl val="0"/>
      </c:catAx>
      <c:valAx>
        <c:axId val="942090320"/>
        <c:scaling>
          <c:orientation val="minMax"/>
        </c:scaling>
        <c:delete val="0"/>
        <c:axPos val="l"/>
        <c:majorGridlines/>
        <c:numFmt formatCode="#,##0.0_);[Red]\(#,##0.0\)" sourceLinked="0"/>
        <c:majorTickMark val="out"/>
        <c:minorTickMark val="none"/>
        <c:tickLblPos val="nextTo"/>
        <c:crossAx val="942089760"/>
        <c:crosses val="autoZero"/>
        <c:crossBetween val="between"/>
      </c:valAx>
      <c:valAx>
        <c:axId val="942090880"/>
        <c:scaling>
          <c:orientation val="minMax"/>
          <c:min val="0"/>
        </c:scaling>
        <c:delete val="0"/>
        <c:axPos val="r"/>
        <c:numFmt formatCode="#,##0_);[Red]\(#,##0\)" sourceLinked="0"/>
        <c:majorTickMark val="out"/>
        <c:minorTickMark val="none"/>
        <c:tickLblPos val="nextTo"/>
        <c:crossAx val="942091440"/>
        <c:crosses val="max"/>
        <c:crossBetween val="between"/>
      </c:valAx>
      <c:catAx>
        <c:axId val="942091440"/>
        <c:scaling>
          <c:orientation val="minMax"/>
        </c:scaling>
        <c:delete val="1"/>
        <c:axPos val="b"/>
        <c:numFmt formatCode="General" sourceLinked="1"/>
        <c:majorTickMark val="out"/>
        <c:minorTickMark val="none"/>
        <c:tickLblPos val="nextTo"/>
        <c:crossAx val="942090880"/>
        <c:crosses val="autoZero"/>
        <c:auto val="1"/>
        <c:lblAlgn val="ctr"/>
        <c:lblOffset val="100"/>
        <c:noMultiLvlLbl val="0"/>
      </c:catAx>
    </c:plotArea>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3303193944657568E-2"/>
          <c:y val="5.9844521408613682E-2"/>
          <c:w val="0.92061177021633966"/>
          <c:h val="0.53918760294522239"/>
        </c:manualLayout>
      </c:layout>
      <c:barChart>
        <c:barDir val="col"/>
        <c:grouping val="clustered"/>
        <c:varyColors val="0"/>
        <c:ser>
          <c:idx val="0"/>
          <c:order val="0"/>
          <c:tx>
            <c:v>101學年度全時工作者</c:v>
          </c:tx>
          <c:spPr>
            <a:solidFill>
              <a:schemeClr val="accent1"/>
            </a:solidFill>
            <a:ln>
              <a:noFill/>
            </a:ln>
            <a:effectLst/>
          </c:spPr>
          <c:invertIfNegative val="0"/>
          <c:cat>
            <c:strRef>
              <c:f>(跨年度2!$C$3,跨年度2!$D$3,跨年度2!$E$3,跨年度2!$F$3,跨年度2!$G$3,跨年度2!$H$3,跨年度2!$I$3,跨年度2!$J$3)</c:f>
              <c:strCache>
                <c:ptCount val="8"/>
                <c:pt idx="0">
                  <c:v>溝通表達</c:v>
                </c:pt>
                <c:pt idx="1">
                  <c:v>持續學習</c:v>
                </c:pt>
                <c:pt idx="2">
                  <c:v>人際互動</c:v>
                </c:pt>
                <c:pt idx="3">
                  <c:v>團體合作</c:v>
                </c:pt>
                <c:pt idx="4">
                  <c:v>問題解決</c:v>
                </c:pt>
                <c:pt idx="5">
                  <c:v>創新</c:v>
                </c:pt>
                <c:pt idx="6">
                  <c:v>工作責任及紀律</c:v>
                </c:pt>
                <c:pt idx="7">
                  <c:v>資訊科技應用</c:v>
                </c:pt>
              </c:strCache>
            </c:strRef>
          </c:cat>
          <c:val>
            <c:numRef>
              <c:f>跨年度2!$C$4:$J$4</c:f>
              <c:numCache>
                <c:formatCode>#,##0.00</c:formatCode>
                <c:ptCount val="8"/>
                <c:pt idx="0">
                  <c:v>3.63</c:v>
                </c:pt>
                <c:pt idx="1">
                  <c:v>3.67</c:v>
                </c:pt>
                <c:pt idx="2">
                  <c:v>3.88</c:v>
                </c:pt>
                <c:pt idx="3">
                  <c:v>3.89</c:v>
                </c:pt>
                <c:pt idx="4">
                  <c:v>3.59</c:v>
                </c:pt>
                <c:pt idx="5">
                  <c:v>3.59</c:v>
                </c:pt>
                <c:pt idx="6">
                  <c:v>3.97</c:v>
                </c:pt>
                <c:pt idx="7">
                  <c:v>3.8</c:v>
                </c:pt>
              </c:numCache>
            </c:numRef>
          </c:val>
        </c:ser>
        <c:ser>
          <c:idx val="1"/>
          <c:order val="1"/>
          <c:tx>
            <c:v>102學年度全時工作者</c:v>
          </c:tx>
          <c:spPr>
            <a:solidFill>
              <a:schemeClr val="accent2"/>
            </a:solidFill>
            <a:ln>
              <a:noFill/>
            </a:ln>
            <a:effectLst/>
          </c:spPr>
          <c:invertIfNegative val="0"/>
          <c:cat>
            <c:strRef>
              <c:f>(跨年度2!$C$3,跨年度2!$D$3,跨年度2!$E$3,跨年度2!$F$3,跨年度2!$G$3,跨年度2!$H$3,跨年度2!$I$3,跨年度2!$J$3)</c:f>
              <c:strCache>
                <c:ptCount val="8"/>
                <c:pt idx="0">
                  <c:v>溝通表達</c:v>
                </c:pt>
                <c:pt idx="1">
                  <c:v>持續學習</c:v>
                </c:pt>
                <c:pt idx="2">
                  <c:v>人際互動</c:v>
                </c:pt>
                <c:pt idx="3">
                  <c:v>團體合作</c:v>
                </c:pt>
                <c:pt idx="4">
                  <c:v>問題解決</c:v>
                </c:pt>
                <c:pt idx="5">
                  <c:v>創新</c:v>
                </c:pt>
                <c:pt idx="6">
                  <c:v>工作責任及紀律</c:v>
                </c:pt>
                <c:pt idx="7">
                  <c:v>資訊科技應用</c:v>
                </c:pt>
              </c:strCache>
            </c:strRef>
          </c:cat>
          <c:val>
            <c:numRef>
              <c:f>跨年度2!$C$5:$J$5</c:f>
              <c:numCache>
                <c:formatCode>#,##0.00</c:formatCode>
                <c:ptCount val="8"/>
                <c:pt idx="0">
                  <c:v>3.6510099498106938</c:v>
                </c:pt>
                <c:pt idx="1">
                  <c:v>3.6782081535616817</c:v>
                </c:pt>
                <c:pt idx="2">
                  <c:v>3.8882213612749661</c:v>
                </c:pt>
                <c:pt idx="3">
                  <c:v>3.8883965836048255</c:v>
                </c:pt>
                <c:pt idx="4">
                  <c:v>3.6028493440169109</c:v>
                </c:pt>
                <c:pt idx="5">
                  <c:v>3.6009139737606786</c:v>
                </c:pt>
                <c:pt idx="6">
                  <c:v>3.9710957999471805</c:v>
                </c:pt>
                <c:pt idx="7">
                  <c:v>3.8048577969534056</c:v>
                </c:pt>
              </c:numCache>
            </c:numRef>
          </c:val>
        </c:ser>
        <c:ser>
          <c:idx val="2"/>
          <c:order val="2"/>
          <c:tx>
            <c:v>103學年度全時工作者</c:v>
          </c:tx>
          <c:spPr>
            <a:solidFill>
              <a:schemeClr val="accent3"/>
            </a:solidFill>
            <a:ln>
              <a:noFill/>
            </a:ln>
            <a:effectLst/>
          </c:spPr>
          <c:invertIfNegative val="0"/>
          <c:cat>
            <c:strRef>
              <c:f>(跨年度2!$C$3,跨年度2!$D$3,跨年度2!$E$3,跨年度2!$F$3,跨年度2!$G$3,跨年度2!$H$3,跨年度2!$I$3,跨年度2!$J$3)</c:f>
              <c:strCache>
                <c:ptCount val="8"/>
                <c:pt idx="0">
                  <c:v>溝通表達</c:v>
                </c:pt>
                <c:pt idx="1">
                  <c:v>持續學習</c:v>
                </c:pt>
                <c:pt idx="2">
                  <c:v>人際互動</c:v>
                </c:pt>
                <c:pt idx="3">
                  <c:v>團體合作</c:v>
                </c:pt>
                <c:pt idx="4">
                  <c:v>問題解決</c:v>
                </c:pt>
                <c:pt idx="5">
                  <c:v>創新</c:v>
                </c:pt>
                <c:pt idx="6">
                  <c:v>工作責任及紀律</c:v>
                </c:pt>
                <c:pt idx="7">
                  <c:v>資訊科技應用</c:v>
                </c:pt>
              </c:strCache>
            </c:strRef>
          </c:cat>
          <c:val>
            <c:numRef>
              <c:f>跨年度2!$C$6:$J$6</c:f>
              <c:numCache>
                <c:formatCode>#,##0.00</c:formatCode>
                <c:ptCount val="8"/>
                <c:pt idx="0">
                  <c:v>3.6583803933224663</c:v>
                </c:pt>
                <c:pt idx="1">
                  <c:v>3.7015111210184637</c:v>
                </c:pt>
                <c:pt idx="2">
                  <c:v>3.9030821816020107</c:v>
                </c:pt>
                <c:pt idx="3">
                  <c:v>3.9057584088769874</c:v>
                </c:pt>
                <c:pt idx="4">
                  <c:v>3.6077106553722542</c:v>
                </c:pt>
                <c:pt idx="5">
                  <c:v>3.6159379798880171</c:v>
                </c:pt>
                <c:pt idx="6">
                  <c:v>3.9764868479714832</c:v>
                </c:pt>
                <c:pt idx="7">
                  <c:v>3.8025508990934878</c:v>
                </c:pt>
              </c:numCache>
            </c:numRef>
          </c:val>
        </c:ser>
        <c:dLbls>
          <c:showLegendKey val="0"/>
          <c:showVal val="0"/>
          <c:showCatName val="0"/>
          <c:showSerName val="0"/>
          <c:showPercent val="0"/>
          <c:showBubbleSize val="0"/>
        </c:dLbls>
        <c:gapWidth val="199"/>
        <c:axId val="992639280"/>
        <c:axId val="992619120"/>
      </c:barChart>
      <c:lineChart>
        <c:grouping val="standard"/>
        <c:varyColors val="0"/>
        <c:ser>
          <c:idx val="3"/>
          <c:order val="3"/>
          <c:tx>
            <c:v>103學年度尋找工作者</c:v>
          </c:tx>
          <c:spPr>
            <a:ln w="38100" cap="rnd">
              <a:solidFill>
                <a:schemeClr val="tx1"/>
              </a:solidFill>
              <a:round/>
            </a:ln>
            <a:effectLst/>
          </c:spPr>
          <c:marker>
            <c:symbol val="none"/>
          </c:marker>
          <c:dLbls>
            <c:spPr>
              <a:noFill/>
              <a:ln>
                <a:noFill/>
              </a:ln>
              <a:effectLst/>
            </c:spPr>
            <c:txPr>
              <a:bodyPr rot="0" vert="horz"/>
              <a:lstStyle/>
              <a:p>
                <a:pPr>
                  <a:defRPr/>
                </a:pPr>
                <a:endParaRPr lang="zh-TW"/>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跨年度2!$C$16:$J$16</c:f>
              <c:numCache>
                <c:formatCode>#,##0.00</c:formatCode>
                <c:ptCount val="8"/>
                <c:pt idx="0">
                  <c:v>3.5895569412536958</c:v>
                </c:pt>
                <c:pt idx="1">
                  <c:v>3.6199803085001605</c:v>
                </c:pt>
                <c:pt idx="2">
                  <c:v>3.8036429274696459</c:v>
                </c:pt>
                <c:pt idx="3">
                  <c:v>3.8292845421726254</c:v>
                </c:pt>
                <c:pt idx="4">
                  <c:v>3.5749458483754513</c:v>
                </c:pt>
                <c:pt idx="5">
                  <c:v>3.5499113882507451</c:v>
                </c:pt>
                <c:pt idx="6">
                  <c:v>3.9056383327863453</c:v>
                </c:pt>
                <c:pt idx="7">
                  <c:v>3.7548802100426686</c:v>
                </c:pt>
              </c:numCache>
            </c:numRef>
          </c:val>
          <c:smooth val="0"/>
        </c:ser>
        <c:dLbls>
          <c:showLegendKey val="0"/>
          <c:showVal val="0"/>
          <c:showCatName val="0"/>
          <c:showSerName val="0"/>
          <c:showPercent val="0"/>
          <c:showBubbleSize val="0"/>
        </c:dLbls>
        <c:marker val="1"/>
        <c:smooth val="0"/>
        <c:axId val="992639280"/>
        <c:axId val="992619120"/>
      </c:lineChart>
      <c:catAx>
        <c:axId val="992639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zh-TW"/>
          </a:p>
        </c:txPr>
        <c:crossAx val="992619120"/>
        <c:crosses val="autoZero"/>
        <c:auto val="1"/>
        <c:lblAlgn val="ctr"/>
        <c:lblOffset val="100"/>
        <c:noMultiLvlLbl val="0"/>
      </c:catAx>
      <c:valAx>
        <c:axId val="992619120"/>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vert="horz"/>
          <a:lstStyle/>
          <a:p>
            <a:pPr>
              <a:defRPr/>
            </a:pPr>
            <a:endParaRPr lang="zh-TW"/>
          </a:p>
        </c:txPr>
        <c:crossAx val="992639280"/>
        <c:crosses val="autoZero"/>
        <c:crossBetween val="between"/>
      </c:valAx>
      <c:spPr>
        <a:noFill/>
        <a:ln>
          <a:noFill/>
        </a:ln>
        <a:effectLst/>
      </c:spPr>
    </c:plotArea>
    <c:legend>
      <c:legendPos val="b"/>
      <c:layout/>
      <c:overlay val="0"/>
      <c:spPr>
        <a:noFill/>
        <a:ln>
          <a:noFill/>
        </a:ln>
        <a:effectLst/>
      </c:spPr>
      <c:txPr>
        <a:bodyPr rot="0" vert="horz"/>
        <a:lstStyle/>
        <a:p>
          <a:pPr>
            <a:defRPr/>
          </a:pPr>
          <a:endParaRPr lang="zh-TW"/>
        </a:p>
      </c:txPr>
    </c:legend>
    <c:plotVisOnly val="1"/>
    <c:dispBlanksAs val="gap"/>
    <c:showDLblsOverMax val="0"/>
  </c:chart>
  <c:spPr>
    <a:noFill/>
    <a:ln w="9525" cap="flat" cmpd="sng" algn="ctr">
      <a:solidFill>
        <a:schemeClr val="tx1">
          <a:lumMod val="15000"/>
          <a:lumOff val="85000"/>
        </a:schemeClr>
      </a:solidFill>
      <a:round/>
    </a:ln>
    <a:effectLst/>
  </c:spPr>
  <c:txPr>
    <a:bodyPr/>
    <a:lstStyle/>
    <a:p>
      <a:pPr>
        <a:defRPr sz="1200" b="1">
          <a:solidFill>
            <a:schemeClr val="tx1"/>
          </a:solidFill>
          <a:latin typeface="微軟正黑體" panose="020B0604030504040204" pitchFamily="34" charset="-120"/>
          <a:ea typeface="微軟正黑體" panose="020B0604030504040204" pitchFamily="34" charset="-120"/>
        </a:defRPr>
      </a:pPr>
      <a:endParaRPr lang="zh-TW"/>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1" i="0" u="none" strike="noStrike" kern="1200" cap="all" spc="120" normalizeH="0" baseline="0">
                <a:solidFill>
                  <a:sysClr val="windowText" lastClr="000000"/>
                </a:solidFill>
                <a:latin typeface="微軟正黑體" panose="020B0604030504040204" pitchFamily="34" charset="-120"/>
                <a:ea typeface="微軟正黑體" panose="020B0604030504040204" pitchFamily="34" charset="-120"/>
                <a:cs typeface="+mn-cs"/>
              </a:defRPr>
            </a:pPr>
            <a:r>
              <a:rPr lang="en-US" altLang="zh-TW" sz="1200">
                <a:solidFill>
                  <a:sysClr val="windowText" lastClr="000000"/>
                </a:solidFill>
              </a:rPr>
              <a:t>104-105</a:t>
            </a:r>
            <a:r>
              <a:rPr lang="zh-TW" altLang="en-US" sz="1200">
                <a:solidFill>
                  <a:sysClr val="windowText" lastClr="000000"/>
                </a:solidFill>
              </a:rPr>
              <a:t>學年度新生興趣類型比較</a:t>
            </a:r>
            <a:endParaRPr lang="zh-TW" sz="1200">
              <a:solidFill>
                <a:sysClr val="windowText" lastClr="000000"/>
              </a:solidFill>
            </a:endParaRPr>
          </a:p>
        </c:rich>
      </c:tx>
      <c:layout>
        <c:manualLayout>
          <c:xMode val="edge"/>
          <c:yMode val="edge"/>
          <c:x val="0.14587862329890686"/>
          <c:y val="4.1391358005914293E-2"/>
        </c:manualLayout>
      </c:layout>
      <c:overlay val="0"/>
      <c:spPr>
        <a:noFill/>
        <a:ln>
          <a:noFill/>
        </a:ln>
        <a:effectLst/>
      </c:spPr>
      <c:txPr>
        <a:bodyPr rot="0" spcFirstLastPara="1" vertOverflow="ellipsis" vert="horz" wrap="square" anchor="ctr" anchorCtr="1"/>
        <a:lstStyle/>
        <a:p>
          <a:pPr>
            <a:defRPr sz="1200" b="1" i="0" u="none" strike="noStrike" kern="1200" cap="all" spc="120" normalizeH="0" baseline="0">
              <a:solidFill>
                <a:sysClr val="windowText" lastClr="000000"/>
              </a:solidFill>
              <a:latin typeface="微軟正黑體" panose="020B0604030504040204" pitchFamily="34" charset="-120"/>
              <a:ea typeface="微軟正黑體" panose="020B0604030504040204" pitchFamily="34" charset="-120"/>
              <a:cs typeface="+mn-cs"/>
            </a:defRPr>
          </a:pPr>
          <a:endParaRPr lang="zh-TW"/>
        </a:p>
      </c:txPr>
    </c:title>
    <c:autoTitleDeleted val="0"/>
    <c:plotArea>
      <c:layout>
        <c:manualLayout>
          <c:layoutTarget val="inner"/>
          <c:xMode val="edge"/>
          <c:yMode val="edge"/>
          <c:x val="0.10489433900167836"/>
          <c:y val="0.26952799366708607"/>
          <c:w val="0.85723355809897772"/>
          <c:h val="0.61059024873200496"/>
        </c:manualLayout>
      </c:layout>
      <c:lineChart>
        <c:grouping val="standard"/>
        <c:varyColors val="0"/>
        <c:ser>
          <c:idx val="0"/>
          <c:order val="0"/>
          <c:tx>
            <c:strRef>
              <c:f>工作表2!$A$2</c:f>
              <c:strCache>
                <c:ptCount val="1"/>
                <c:pt idx="0">
                  <c:v>104學年度</c:v>
                </c:pt>
              </c:strCache>
            </c:strRef>
          </c:tx>
          <c:spPr>
            <a:ln w="22225" cap="rnd">
              <a:solidFill>
                <a:schemeClr val="accent1"/>
              </a:solidFill>
              <a:round/>
            </a:ln>
            <a:effectLst/>
          </c:spPr>
          <c:marker>
            <c:symbol val="diamond"/>
            <c:size val="6"/>
            <c:spPr>
              <a:solidFill>
                <a:schemeClr val="accent1"/>
              </a:solidFill>
              <a:ln w="9525">
                <a:solidFill>
                  <a:schemeClr val="accent1"/>
                </a:solidFill>
                <a:round/>
              </a:ln>
              <a:effectLst/>
            </c:spPr>
          </c:marker>
          <c:cat>
            <c:strRef>
              <c:f>工作表2!$B$1:$F$1</c:f>
              <c:strCache>
                <c:ptCount val="5"/>
                <c:pt idx="0">
                  <c:v>人文社會</c:v>
                </c:pt>
                <c:pt idx="1">
                  <c:v>工程研究</c:v>
                </c:pt>
                <c:pt idx="2">
                  <c:v>藝文傳播</c:v>
                </c:pt>
                <c:pt idx="3">
                  <c:v>組織管理</c:v>
                </c:pt>
                <c:pt idx="4">
                  <c:v>身心保健</c:v>
                </c:pt>
              </c:strCache>
            </c:strRef>
          </c:cat>
          <c:val>
            <c:numRef>
              <c:f>工作表2!$B$2:$F$2</c:f>
              <c:numCache>
                <c:formatCode>General</c:formatCode>
                <c:ptCount val="5"/>
                <c:pt idx="0">
                  <c:v>2</c:v>
                </c:pt>
                <c:pt idx="1">
                  <c:v>1.8</c:v>
                </c:pt>
                <c:pt idx="2">
                  <c:v>1.6</c:v>
                </c:pt>
                <c:pt idx="3">
                  <c:v>2</c:v>
                </c:pt>
                <c:pt idx="4">
                  <c:v>2.2000000000000002</c:v>
                </c:pt>
              </c:numCache>
            </c:numRef>
          </c:val>
          <c:smooth val="0"/>
        </c:ser>
        <c:ser>
          <c:idx val="1"/>
          <c:order val="1"/>
          <c:tx>
            <c:strRef>
              <c:f>工作表2!$A$3</c:f>
              <c:strCache>
                <c:ptCount val="1"/>
                <c:pt idx="0">
                  <c:v>105學年度</c:v>
                </c:pt>
              </c:strCache>
            </c:strRef>
          </c:tx>
          <c:spPr>
            <a:ln w="22225" cap="rnd">
              <a:solidFill>
                <a:schemeClr val="accent2"/>
              </a:solidFill>
              <a:round/>
            </a:ln>
            <a:effectLst/>
          </c:spPr>
          <c:marker>
            <c:symbol val="square"/>
            <c:size val="6"/>
            <c:spPr>
              <a:solidFill>
                <a:schemeClr val="accent2"/>
              </a:solidFill>
              <a:ln w="9525">
                <a:solidFill>
                  <a:schemeClr val="accent2"/>
                </a:solidFill>
                <a:round/>
              </a:ln>
              <a:effectLst/>
            </c:spPr>
          </c:marker>
          <c:cat>
            <c:strRef>
              <c:f>工作表2!$B$1:$F$1</c:f>
              <c:strCache>
                <c:ptCount val="5"/>
                <c:pt idx="0">
                  <c:v>人文社會</c:v>
                </c:pt>
                <c:pt idx="1">
                  <c:v>工程研究</c:v>
                </c:pt>
                <c:pt idx="2">
                  <c:v>藝文傳播</c:v>
                </c:pt>
                <c:pt idx="3">
                  <c:v>組織管理</c:v>
                </c:pt>
                <c:pt idx="4">
                  <c:v>身心保健</c:v>
                </c:pt>
              </c:strCache>
            </c:strRef>
          </c:cat>
          <c:val>
            <c:numRef>
              <c:f>工作表2!$B$3:$F$3</c:f>
              <c:numCache>
                <c:formatCode>General</c:formatCode>
                <c:ptCount val="5"/>
                <c:pt idx="0">
                  <c:v>2.5</c:v>
                </c:pt>
                <c:pt idx="1">
                  <c:v>2.6</c:v>
                </c:pt>
                <c:pt idx="2">
                  <c:v>2.1</c:v>
                </c:pt>
                <c:pt idx="3">
                  <c:v>2.5</c:v>
                </c:pt>
                <c:pt idx="4">
                  <c:v>2.8</c:v>
                </c:pt>
              </c:numCache>
            </c:numRef>
          </c:val>
          <c:smooth val="0"/>
        </c:ser>
        <c:dLbls>
          <c:showLegendKey val="0"/>
          <c:showVal val="0"/>
          <c:showCatName val="0"/>
          <c:showSerName val="0"/>
          <c:showPercent val="0"/>
          <c:showBubbleSize val="0"/>
        </c:dLbls>
        <c:marker val="1"/>
        <c:smooth val="0"/>
        <c:axId val="397624032"/>
        <c:axId val="397628512"/>
      </c:lineChart>
      <c:catAx>
        <c:axId val="3976240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1" i="0" u="none" strike="noStrike" kern="1200" cap="all" spc="120" normalizeH="0" baseline="0">
                <a:solidFill>
                  <a:schemeClr val="tx1">
                    <a:lumMod val="85000"/>
                    <a:lumOff val="15000"/>
                  </a:schemeClr>
                </a:solidFill>
                <a:latin typeface="微軟正黑體" panose="020B0604030504040204" pitchFamily="34" charset="-120"/>
                <a:ea typeface="微軟正黑體" panose="020B0604030504040204" pitchFamily="34" charset="-120"/>
                <a:cs typeface="+mn-cs"/>
              </a:defRPr>
            </a:pPr>
            <a:endParaRPr lang="zh-TW"/>
          </a:p>
        </c:txPr>
        <c:crossAx val="397628512"/>
        <c:crosses val="autoZero"/>
        <c:auto val="1"/>
        <c:lblAlgn val="ctr"/>
        <c:lblOffset val="100"/>
        <c:noMultiLvlLbl val="0"/>
      </c:catAx>
      <c:valAx>
        <c:axId val="397628512"/>
        <c:scaling>
          <c:orientation val="minMax"/>
        </c:scaling>
        <c:delete val="0"/>
        <c:axPos val="l"/>
        <c:majorGridlines>
          <c:spPr>
            <a:ln w="9525" cap="flat" cmpd="sng" algn="ctr">
              <a:solidFill>
                <a:schemeClr val="tx1">
                  <a:lumMod val="15000"/>
                  <a:lumOff val="85000"/>
                </a:schemeClr>
              </a:solidFill>
              <a:round/>
            </a:ln>
            <a:effectLst/>
          </c:spPr>
        </c:majorGridlines>
        <c:numFmt formatCode="#,##0.0_);[Red]\(#,##0.0\)" sourceLinked="0"/>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微軟正黑體" panose="020B0604030504040204" pitchFamily="34" charset="-120"/>
                <a:ea typeface="微軟正黑體" panose="020B0604030504040204" pitchFamily="34" charset="-120"/>
                <a:cs typeface="+mn-cs"/>
              </a:defRPr>
            </a:pPr>
            <a:endParaRPr lang="zh-TW"/>
          </a:p>
        </c:txPr>
        <c:crossAx val="3976240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微軟正黑體" panose="020B0604030504040204" pitchFamily="34" charset="-120"/>
              <a:ea typeface="微軟正黑體" panose="020B0604030504040204" pitchFamily="34" charset="-120"/>
              <a:cs typeface="+mn-cs"/>
            </a:defRPr>
          </a:pPr>
          <a:endParaRPr lang="zh-TW"/>
        </a:p>
      </c:txPr>
    </c:legend>
    <c:plotVisOnly val="1"/>
    <c:dispBlanksAs val="gap"/>
    <c:showDLblsOverMax val="0"/>
  </c:chart>
  <c:spPr>
    <a:solidFill>
      <a:sysClr val="window" lastClr="FFFFFF"/>
    </a:solidFill>
    <a:ln>
      <a:solidFill>
        <a:sysClr val="window" lastClr="FFFFFF">
          <a:lumMod val="75000"/>
        </a:sysClr>
      </a:solidFill>
    </a:ln>
    <a:effectLst/>
  </c:spPr>
  <c:txPr>
    <a:bodyPr/>
    <a:lstStyle/>
    <a:p>
      <a:pPr>
        <a:defRPr>
          <a:latin typeface="微軟正黑體" panose="020B0604030504040204" pitchFamily="34" charset="-120"/>
          <a:ea typeface="微軟正黑體" panose="020B0604030504040204" pitchFamily="34" charset="-120"/>
        </a:defRPr>
      </a:pPr>
      <a:endParaRPr lang="zh-TW"/>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3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800"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50000"/>
        <a:lumOff val="50000"/>
      </a:schemeClr>
    </cs:fontRef>
    <cs:defRPr sz="900"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8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900"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1#8">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5_3">
  <dgm:title val=""/>
  <dgm:desc val=""/>
  <dgm:catLst>
    <dgm:cat type="accent5" pri="11300"/>
  </dgm:catLst>
  <dgm:styleLbl name="node0">
    <dgm:fillClrLst meth="repeat">
      <a:schemeClr val="accent5">
        <a:shade val="80000"/>
      </a:schemeClr>
    </dgm:fillClrLst>
    <dgm:linClrLst meth="repeat">
      <a:schemeClr val="lt1"/>
    </dgm:linClrLst>
    <dgm:effectClrLst/>
    <dgm:txLinClrLst/>
    <dgm:txFillClrLst/>
    <dgm:txEffectClrLst/>
  </dgm:styleLbl>
  <dgm:styleLbl name="node1">
    <dgm:fillClrLst>
      <a:schemeClr val="accent5">
        <a:shade val="80000"/>
      </a:schemeClr>
      <a:schemeClr val="accent5">
        <a:tint val="70000"/>
      </a:schemeClr>
    </dgm:fillClrLst>
    <dgm:linClrLst meth="repeat">
      <a:schemeClr val="lt1"/>
    </dgm:linClrLst>
    <dgm:effectClrLst/>
    <dgm:txLinClrLst/>
    <dgm:txFillClrLst/>
    <dgm:txEffectClrLst/>
  </dgm:styleLbl>
  <dgm:styleLbl name="alignNode1">
    <dgm:fillClrLst>
      <a:schemeClr val="accent5">
        <a:shade val="80000"/>
      </a:schemeClr>
      <a:schemeClr val="accent5">
        <a:tint val="70000"/>
      </a:schemeClr>
    </dgm:fillClrLst>
    <dgm:linClrLst>
      <a:schemeClr val="accent5">
        <a:shade val="80000"/>
      </a:schemeClr>
      <a:schemeClr val="accent5">
        <a:tint val="70000"/>
      </a:schemeClr>
    </dgm:linClrLst>
    <dgm:effectClrLst/>
    <dgm:txLinClrLst/>
    <dgm:txFillClrLst/>
    <dgm:txEffectClrLst/>
  </dgm:styleLbl>
  <dgm:styleLbl name="lnNode1">
    <dgm:fillClrLst>
      <a:schemeClr val="accent5">
        <a:shade val="80000"/>
      </a:schemeClr>
      <a:schemeClr val="accent5">
        <a:tint val="7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tint val="70000"/>
        <a:alpha val="50000"/>
      </a:schemeClr>
    </dgm:fillClrLst>
    <dgm:linClrLst meth="repeat">
      <a:schemeClr val="lt1"/>
    </dgm:linClrLst>
    <dgm:effectClrLst/>
    <dgm:txLinClrLst/>
    <dgm:txFillClrLst/>
    <dgm:txEffectClrLst/>
  </dgm:styleLbl>
  <dgm:styleLbl name="node2">
    <dgm:fillClrLst>
      <a:schemeClr val="accent5">
        <a:tint val="99000"/>
      </a:schemeClr>
    </dgm:fillClrLst>
    <dgm:linClrLst meth="repeat">
      <a:schemeClr val="lt1"/>
    </dgm:linClrLst>
    <dgm:effectClrLst/>
    <dgm:txLinClrLst/>
    <dgm:txFillClrLst/>
    <dgm:txEffectClrLst/>
  </dgm:styleLbl>
  <dgm:styleLbl name="node3">
    <dgm:fillClrLst>
      <a:schemeClr val="accent5">
        <a:tint val="80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dgm:txEffectClrLst/>
  </dgm:styleLbl>
  <dgm:styleLbl name="f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b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sibTrans1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9000"/>
      </a:schemeClr>
    </dgm:fillClrLst>
    <dgm:linClrLst meth="repeat">
      <a:schemeClr val="lt1"/>
    </dgm:linClrLst>
    <dgm:effectClrLst/>
    <dgm:txLinClrLst/>
    <dgm:txFillClrLst/>
    <dgm:txEffectClrLst/>
  </dgm:styleLbl>
  <dgm:styleLbl name="asst3">
    <dgm:fillClrLst>
      <a:schemeClr val="accent5">
        <a:tint val="80000"/>
      </a:schemeClr>
    </dgm:fillClrLst>
    <dgm:linClrLst meth="repeat">
      <a:schemeClr val="lt1"/>
    </dgm:linClrLst>
    <dgm:effectClrLst/>
    <dgm:txLinClrLst/>
    <dgm:txFillClrLst/>
    <dgm:txEffectClrLst/>
  </dgm:styleLbl>
  <dgm:styleLbl name="asst4">
    <dgm:fillClrLst>
      <a:schemeClr val="accent5">
        <a:tint val="7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lt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9000"/>
      </a:schemeClr>
    </dgm:fillClrLst>
    <dgm:linClrLst meth="repeat">
      <a:schemeClr val="accent5">
        <a:tint val="99000"/>
      </a:schemeClr>
    </dgm:linClrLst>
    <dgm:effectClrLst/>
    <dgm:txLinClrLst/>
    <dgm:txFillClrLst meth="repeat">
      <a:schemeClr val="tx1"/>
    </dgm:txFillClrLst>
    <dgm:txEffectClrLst/>
  </dgm:styleLbl>
  <dgm:styleLbl name="parChTrans1D3">
    <dgm:fillClrLst meth="repeat">
      <a:schemeClr val="accent5">
        <a:tint val="80000"/>
      </a:schemeClr>
    </dgm:fillClrLst>
    <dgm:linClrLst meth="repeat">
      <a:schemeClr val="accent5">
        <a:tint val="80000"/>
      </a:schemeClr>
    </dgm:linClrLst>
    <dgm:effectClrLst/>
    <dgm:txLinClrLst/>
    <dgm:txFillClrLst meth="repeat">
      <a:schemeClr val="tx1"/>
    </dgm:txFillClrLst>
    <dgm:txEffectClrLst/>
  </dgm:styleLbl>
  <dgm:styleLbl name="parChTrans1D4">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5_3">
  <dgm:title val=""/>
  <dgm:desc val=""/>
  <dgm:catLst>
    <dgm:cat type="accent5" pri="11300"/>
  </dgm:catLst>
  <dgm:styleLbl name="node0">
    <dgm:fillClrLst meth="repeat">
      <a:schemeClr val="accent5">
        <a:shade val="80000"/>
      </a:schemeClr>
    </dgm:fillClrLst>
    <dgm:linClrLst meth="repeat">
      <a:schemeClr val="lt1"/>
    </dgm:linClrLst>
    <dgm:effectClrLst/>
    <dgm:txLinClrLst/>
    <dgm:txFillClrLst/>
    <dgm:txEffectClrLst/>
  </dgm:styleLbl>
  <dgm:styleLbl name="node1">
    <dgm:fillClrLst>
      <a:schemeClr val="accent5">
        <a:shade val="80000"/>
      </a:schemeClr>
      <a:schemeClr val="accent5">
        <a:tint val="70000"/>
      </a:schemeClr>
    </dgm:fillClrLst>
    <dgm:linClrLst meth="repeat">
      <a:schemeClr val="lt1"/>
    </dgm:linClrLst>
    <dgm:effectClrLst/>
    <dgm:txLinClrLst/>
    <dgm:txFillClrLst/>
    <dgm:txEffectClrLst/>
  </dgm:styleLbl>
  <dgm:styleLbl name="alignNode1">
    <dgm:fillClrLst>
      <a:schemeClr val="accent5">
        <a:shade val="80000"/>
      </a:schemeClr>
      <a:schemeClr val="accent5">
        <a:tint val="70000"/>
      </a:schemeClr>
    </dgm:fillClrLst>
    <dgm:linClrLst>
      <a:schemeClr val="accent5">
        <a:shade val="80000"/>
      </a:schemeClr>
      <a:schemeClr val="accent5">
        <a:tint val="70000"/>
      </a:schemeClr>
    </dgm:linClrLst>
    <dgm:effectClrLst/>
    <dgm:txLinClrLst/>
    <dgm:txFillClrLst/>
    <dgm:txEffectClrLst/>
  </dgm:styleLbl>
  <dgm:styleLbl name="lnNode1">
    <dgm:fillClrLst>
      <a:schemeClr val="accent5">
        <a:shade val="80000"/>
      </a:schemeClr>
      <a:schemeClr val="accent5">
        <a:tint val="7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tint val="70000"/>
        <a:alpha val="50000"/>
      </a:schemeClr>
    </dgm:fillClrLst>
    <dgm:linClrLst meth="repeat">
      <a:schemeClr val="lt1"/>
    </dgm:linClrLst>
    <dgm:effectClrLst/>
    <dgm:txLinClrLst/>
    <dgm:txFillClrLst/>
    <dgm:txEffectClrLst/>
  </dgm:styleLbl>
  <dgm:styleLbl name="node2">
    <dgm:fillClrLst>
      <a:schemeClr val="accent5">
        <a:tint val="99000"/>
      </a:schemeClr>
    </dgm:fillClrLst>
    <dgm:linClrLst meth="repeat">
      <a:schemeClr val="lt1"/>
    </dgm:linClrLst>
    <dgm:effectClrLst/>
    <dgm:txLinClrLst/>
    <dgm:txFillClrLst/>
    <dgm:txEffectClrLst/>
  </dgm:styleLbl>
  <dgm:styleLbl name="node3">
    <dgm:fillClrLst>
      <a:schemeClr val="accent5">
        <a:tint val="80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dgm:txEffectClrLst/>
  </dgm:styleLbl>
  <dgm:styleLbl name="f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b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sibTrans1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9000"/>
      </a:schemeClr>
    </dgm:fillClrLst>
    <dgm:linClrLst meth="repeat">
      <a:schemeClr val="lt1"/>
    </dgm:linClrLst>
    <dgm:effectClrLst/>
    <dgm:txLinClrLst/>
    <dgm:txFillClrLst/>
    <dgm:txEffectClrLst/>
  </dgm:styleLbl>
  <dgm:styleLbl name="asst3">
    <dgm:fillClrLst>
      <a:schemeClr val="accent5">
        <a:tint val="80000"/>
      </a:schemeClr>
    </dgm:fillClrLst>
    <dgm:linClrLst meth="repeat">
      <a:schemeClr val="lt1"/>
    </dgm:linClrLst>
    <dgm:effectClrLst/>
    <dgm:txLinClrLst/>
    <dgm:txFillClrLst/>
    <dgm:txEffectClrLst/>
  </dgm:styleLbl>
  <dgm:styleLbl name="asst4">
    <dgm:fillClrLst>
      <a:schemeClr val="accent5">
        <a:tint val="7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lt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9000"/>
      </a:schemeClr>
    </dgm:fillClrLst>
    <dgm:linClrLst meth="repeat">
      <a:schemeClr val="accent5">
        <a:tint val="99000"/>
      </a:schemeClr>
    </dgm:linClrLst>
    <dgm:effectClrLst/>
    <dgm:txLinClrLst/>
    <dgm:txFillClrLst meth="repeat">
      <a:schemeClr val="tx1"/>
    </dgm:txFillClrLst>
    <dgm:txEffectClrLst/>
  </dgm:styleLbl>
  <dgm:styleLbl name="parChTrans1D3">
    <dgm:fillClrLst meth="repeat">
      <a:schemeClr val="accent5">
        <a:tint val="80000"/>
      </a:schemeClr>
    </dgm:fillClrLst>
    <dgm:linClrLst meth="repeat">
      <a:schemeClr val="accent5">
        <a:tint val="80000"/>
      </a:schemeClr>
    </dgm:linClrLst>
    <dgm:effectClrLst/>
    <dgm:txLinClrLst/>
    <dgm:txFillClrLst meth="repeat">
      <a:schemeClr val="tx1"/>
    </dgm:txFillClrLst>
    <dgm:txEffectClrLst/>
  </dgm:styleLbl>
  <dgm:styleLbl name="parChTrans1D4">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5">
  <dgm:title val=""/>
  <dgm:desc val=""/>
  <dgm:catLst>
    <dgm:cat type="accent2" pri="11500"/>
  </dgm:catLst>
  <dgm:styleLbl name="node0">
    <dgm:fillClrLst meth="cycle">
      <a:schemeClr val="accent2">
        <a:alpha val="80000"/>
      </a:schemeClr>
    </dgm:fillClrLst>
    <dgm:linClrLst meth="repeat">
      <a:schemeClr val="lt1"/>
    </dgm:linClrLst>
    <dgm:effectClrLst/>
    <dgm:txLinClrLst/>
    <dgm:txFillClrLst/>
    <dgm:txEffectClrLst/>
  </dgm:styleLbl>
  <dgm:styleLbl name="node1">
    <dgm:fillClrLst>
      <a:schemeClr val="accent2">
        <a:alpha val="90000"/>
      </a:schemeClr>
      <a:schemeClr val="accent2">
        <a:alpha val="50000"/>
      </a:schemeClr>
    </dgm:fillClrLst>
    <dgm:linClrLst meth="repeat">
      <a:schemeClr val="lt1"/>
    </dgm:linClrLst>
    <dgm:effectClrLst/>
    <dgm:txLinClrLst/>
    <dgm:txFillClrLst/>
    <dgm:txEffectClrLst/>
  </dgm:styleLbl>
  <dgm:styleLbl name="alignNode1">
    <dgm:fillClrLst>
      <a:schemeClr val="accent2">
        <a:alpha val="90000"/>
      </a:schemeClr>
      <a:schemeClr val="accent2">
        <a:alpha val="50000"/>
      </a:schemeClr>
    </dgm:fillClrLst>
    <dgm:linClrLst>
      <a:schemeClr val="accent2">
        <a:alpha val="90000"/>
      </a:schemeClr>
      <a:schemeClr val="accent2">
        <a:alpha val="50000"/>
      </a:schemeClr>
    </dgm:linClrLst>
    <dgm:effectClrLst/>
    <dgm:txLinClrLst/>
    <dgm:txFillClrLst/>
    <dgm:txEffectClrLst/>
  </dgm:styleLbl>
  <dgm:styleLbl name="lnNode1">
    <dgm:fillClrLst>
      <a:schemeClr val="accent2">
        <a:shade val="90000"/>
      </a:schemeClr>
      <a:schemeClr val="accent2">
        <a:alpha val="50000"/>
        <a:tint val="5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alpha val="20000"/>
      </a:schemeClr>
    </dgm:fillClrLst>
    <dgm:linClrLst meth="repeat">
      <a:schemeClr val="lt1"/>
    </dgm:linClrLst>
    <dgm:effectClrLst/>
    <dgm:txLinClrLst/>
    <dgm:txFillClrLst/>
    <dgm:txEffectClrLst/>
  </dgm:styleLbl>
  <dgm:styleLbl name="node2">
    <dgm:fillClrLst>
      <a:schemeClr val="accent2">
        <a:alpha val="70000"/>
      </a:schemeClr>
    </dgm:fillClrLst>
    <dgm:linClrLst meth="repeat">
      <a:schemeClr val="lt1"/>
    </dgm:linClrLst>
    <dgm:effectClrLst/>
    <dgm:txLinClrLst/>
    <dgm:txFillClrLst/>
    <dgm:txEffectClrLst/>
  </dgm:styleLbl>
  <dgm:styleLbl name="node3">
    <dgm:fillClrLst>
      <a:schemeClr val="accent2">
        <a:alpha val="50000"/>
      </a:schemeClr>
    </dgm:fillClrLst>
    <dgm:linClrLst meth="repeat">
      <a:schemeClr val="lt1"/>
    </dgm:linClrLst>
    <dgm:effectClrLst/>
    <dgm:txLinClrLst/>
    <dgm:txFillClrLst/>
    <dgm:txEffectClrLst/>
  </dgm:styleLbl>
  <dgm:styleLbl name="node4">
    <dgm:fillClrLst>
      <a:schemeClr val="accent2">
        <a:alpha val="30000"/>
      </a:schemeClr>
    </dgm:fillClrLst>
    <dgm:linClrLst meth="repeat">
      <a:schemeClr val="lt1"/>
    </dgm:linClrLst>
    <dgm:effectClrLst/>
    <dgm:txLinClrLst/>
    <dgm:txFillClrLst/>
    <dgm:txEffectClrLst/>
  </dgm:styleLbl>
  <dgm:styleLbl name="fgImgPlace1">
    <dgm:fillClrLst>
      <a:schemeClr val="accent2">
        <a:tint val="50000"/>
        <a:alpha val="90000"/>
      </a:schemeClr>
      <a:schemeClr val="accent2">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f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b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sibTrans1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alpha val="90000"/>
      </a:schemeClr>
    </dgm:fillClrLst>
    <dgm:linClrLst meth="repeat">
      <a:schemeClr val="lt1"/>
    </dgm:linClrLst>
    <dgm:effectClrLst/>
    <dgm:txLinClrLst/>
    <dgm:txFillClrLst/>
    <dgm:txEffectClrLst/>
  </dgm:styleLbl>
  <dgm:styleLbl name="asst1">
    <dgm:fillClrLst meth="repeat">
      <a:schemeClr val="accent2">
        <a:alpha val="90000"/>
      </a:schemeClr>
    </dgm:fillClrLst>
    <dgm:linClrLst meth="repeat">
      <a:schemeClr val="lt1"/>
    </dgm:linClrLst>
    <dgm:effectClrLst/>
    <dgm:txLinClrLst/>
    <dgm:txFillClrLst/>
    <dgm:txEffectClrLst/>
  </dgm:styleLbl>
  <dgm:styleLbl name="asst2">
    <dgm:fillClrLst>
      <a:schemeClr val="accent2">
        <a:alpha val="90000"/>
      </a:schemeClr>
    </dgm:fillClrLst>
    <dgm:linClrLst meth="repeat">
      <a:schemeClr val="lt1"/>
    </dgm:linClrLst>
    <dgm:effectClrLst/>
    <dgm:txLinClrLst/>
    <dgm:txFillClrLst/>
    <dgm:txEffectClrLst/>
  </dgm:styleLbl>
  <dgm:styleLbl name="asst3">
    <dgm:fillClrLst>
      <a:schemeClr val="accent2">
        <a:alpha val="70000"/>
      </a:schemeClr>
    </dgm:fillClrLst>
    <dgm:linClrLst meth="repeat">
      <a:schemeClr val="lt1"/>
    </dgm:linClrLst>
    <dgm:effectClrLst/>
    <dgm:txLinClrLst/>
    <dgm:txFillClrLst/>
    <dgm:txEffectClrLst/>
  </dgm:styleLbl>
  <dgm:styleLbl name="asst4">
    <dgm:fillClrLst>
      <a:schemeClr val="accent2">
        <a:alpha val="50000"/>
      </a:schemeClr>
    </dgm:fillClrLst>
    <dgm:linClrLst meth="repeat">
      <a:schemeClr val="lt1"/>
    </dgm:linClrLst>
    <dgm:effectClrLst/>
    <dgm:txLinClrLst/>
    <dgm:txFillClrLst/>
    <dgm:txEffectClrLst/>
  </dgm:styleLbl>
  <dgm:styleLbl name="parChTrans2D1">
    <dgm:fillClrLst meth="repeat">
      <a:schemeClr val="accent2">
        <a:shade val="8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a:schemeClr val="accent2">
        <a:alpha val="90000"/>
        <a:tint val="40000"/>
      </a:schemeClr>
      <a:schemeClr val="accent2">
        <a:alpha val="5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430B936-41DB-4619-9424-B298BB862508}" type="doc">
      <dgm:prSet loTypeId="urn:microsoft.com/office/officeart/2008/layout/RadialCluster" loCatId="relationship" qsTypeId="urn:microsoft.com/office/officeart/2005/8/quickstyle/simple2" qsCatId="simple" csTypeId="urn:microsoft.com/office/officeart/2005/8/colors/accent3_2" csCatId="accent3" phldr="1"/>
      <dgm:spPr/>
      <dgm:t>
        <a:bodyPr/>
        <a:lstStyle/>
        <a:p>
          <a:endParaRPr lang="zh-TW" altLang="en-US"/>
        </a:p>
      </dgm:t>
    </dgm:pt>
    <dgm:pt modelId="{8E7725B7-11AD-4AFA-8D33-FEB73DEF6369}">
      <dgm:prSet phldrT="[文字]" custT="1"/>
      <dgm:spPr>
        <a:xfrm>
          <a:off x="2098758" y="1244750"/>
          <a:ext cx="1063942" cy="1063942"/>
        </a:xfrm>
        <a:solidFill>
          <a:srgbClr val="9BBB59">
            <a:hueOff val="0"/>
            <a:satOff val="0"/>
            <a:lumOff val="0"/>
            <a:alphaOff val="0"/>
          </a:srgbClr>
        </a:solidFill>
        <a:ln w="38100" cap="flat" cmpd="sng" algn="ctr">
          <a:solidFill>
            <a:sysClr val="window" lastClr="FFFFFF">
              <a:hueOff val="0"/>
              <a:satOff val="0"/>
              <a:lumOff val="0"/>
              <a:alphaOff val="0"/>
            </a:sysClr>
          </a:solidFill>
          <a:prstDash val="solid"/>
        </a:ln>
        <a:effectLst>
          <a:outerShdw blurRad="40000" dist="20000" dir="5400000" rotWithShape="0">
            <a:srgbClr val="000000">
              <a:alpha val="38000"/>
            </a:srgbClr>
          </a:outerShdw>
        </a:effectLst>
      </dgm:spPr>
      <dgm:t>
        <a:bodyPr/>
        <a:lstStyle/>
        <a:p>
          <a:endParaRPr lang="zh-TW" altLang="en-US" sz="6000" dirty="0">
            <a:solidFill>
              <a:sysClr val="window" lastClr="FFFFFF"/>
            </a:solidFill>
            <a:effectLst>
              <a:outerShdw blurRad="38100" dist="38100" dir="2700000" algn="tl">
                <a:srgbClr val="000000">
                  <a:alpha val="43137"/>
                </a:srgbClr>
              </a:outerShdw>
            </a:effectLst>
            <a:latin typeface="標楷體" pitchFamily="65" charset="-120"/>
            <a:ea typeface="標楷體" pitchFamily="65" charset="-120"/>
            <a:cs typeface="+mn-cs"/>
          </a:endParaRPr>
        </a:p>
      </dgm:t>
    </dgm:pt>
    <dgm:pt modelId="{3063097E-5636-4012-9A22-D9A7DDAFD1F8}" type="sibTrans" cxnId="{8A7A5CAE-42F9-4E0A-8F3B-EB46426B2FE2}">
      <dgm:prSet/>
      <dgm:spPr/>
      <dgm:t>
        <a:bodyPr/>
        <a:lstStyle/>
        <a:p>
          <a:endParaRPr lang="zh-TW" altLang="en-US" sz="1600">
            <a:effectLst>
              <a:outerShdw blurRad="38100" dist="38100" dir="2700000" algn="tl">
                <a:srgbClr val="000000">
                  <a:alpha val="43137"/>
                </a:srgbClr>
              </a:outerShdw>
            </a:effectLst>
            <a:latin typeface="標楷體" pitchFamily="65" charset="-120"/>
            <a:ea typeface="標楷體" pitchFamily="65" charset="-120"/>
          </a:endParaRPr>
        </a:p>
      </dgm:t>
    </dgm:pt>
    <dgm:pt modelId="{E5144042-46EE-424F-9551-2E295ED44AE8}" type="parTrans" cxnId="{8A7A5CAE-42F9-4E0A-8F3B-EB46426B2FE2}">
      <dgm:prSet/>
      <dgm:spPr/>
      <dgm:t>
        <a:bodyPr/>
        <a:lstStyle/>
        <a:p>
          <a:endParaRPr lang="zh-TW" altLang="en-US" sz="1600">
            <a:effectLst>
              <a:outerShdw blurRad="38100" dist="38100" dir="2700000" algn="tl">
                <a:srgbClr val="000000">
                  <a:alpha val="43137"/>
                </a:srgbClr>
              </a:outerShdw>
            </a:effectLst>
            <a:latin typeface="標楷體" pitchFamily="65" charset="-120"/>
            <a:ea typeface="標楷體" pitchFamily="65" charset="-120"/>
          </a:endParaRPr>
        </a:p>
      </dgm:t>
    </dgm:pt>
    <dgm:pt modelId="{C4D4FE3C-F30E-44E6-A477-DABE401C0493}">
      <dgm:prSet custT="1">
        <dgm:style>
          <a:lnRef idx="3">
            <a:schemeClr val="lt1"/>
          </a:lnRef>
          <a:fillRef idx="1">
            <a:schemeClr val="accent3"/>
          </a:fillRef>
          <a:effectRef idx="1">
            <a:schemeClr val="accent3"/>
          </a:effectRef>
          <a:fontRef idx="minor">
            <a:schemeClr val="lt1"/>
          </a:fontRef>
        </dgm:style>
      </dgm:prSet>
      <dgm:spPr>
        <a:xfrm>
          <a:off x="2231062" y="4915"/>
          <a:ext cx="872361" cy="712841"/>
        </a:xfrm>
        <a:solidFill>
          <a:srgbClr val="9BBB59"/>
        </a:solidFill>
        <a:ln w="38100" cap="flat" cmpd="sng" algn="ctr">
          <a:solidFill>
            <a:sysClr val="window" lastClr="FFFFFF"/>
          </a:solidFill>
          <a:prstDash val="solid"/>
        </a:ln>
        <a:effectLst>
          <a:outerShdw blurRad="40000" dist="20000" dir="5400000" rotWithShape="0">
            <a:srgbClr val="000000">
              <a:alpha val="38000"/>
            </a:srgbClr>
          </a:outerShdw>
        </a:effectLst>
      </dgm:spPr>
      <dgm:t>
        <a:bodyPr/>
        <a:lstStyle/>
        <a:p>
          <a:r>
            <a:rPr lang="zh-TW" altLang="en-US" sz="1400" b="1" dirty="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品質管理</a:t>
          </a:r>
          <a:endParaRPr lang="zh-TW" altLang="en-US" sz="1400" b="1"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1E60E9D7-2D08-454F-96C1-5810B84FB670}" type="sibTrans" cxnId="{1708938C-F744-4977-A427-1858693C016A}">
      <dgm:prSet/>
      <dgm:spPr>
        <a:xfrm>
          <a:off x="1555018" y="571819"/>
          <a:ext cx="3823648" cy="3823648"/>
        </a:xfrm>
      </dgm:spPr>
      <dgm:t>
        <a:bodyPr/>
        <a:lstStyle/>
        <a:p>
          <a:endParaRPr lang="zh-TW" altLang="en-US" sz="1600"/>
        </a:p>
      </dgm:t>
    </dgm:pt>
    <dgm:pt modelId="{27733FCF-D08C-4AB8-B17B-EC790E2E3F28}" type="parTrans" cxnId="{1708938C-F744-4977-A427-1858693C016A}">
      <dgm:prSet/>
      <dgm:spPr>
        <a:xfrm rot="16288666">
          <a:off x="2387666" y="981254"/>
          <a:ext cx="527169" cy="0"/>
        </a:xfrm>
        <a:noFill/>
        <a:ln w="25400" cap="flat" cmpd="sng" algn="ctr">
          <a:solidFill>
            <a:srgbClr val="9BBB59">
              <a:shade val="60000"/>
              <a:hueOff val="0"/>
              <a:satOff val="0"/>
              <a:lumOff val="0"/>
              <a:alphaOff val="0"/>
            </a:srgbClr>
          </a:solidFill>
          <a:prstDash val="solid"/>
        </a:ln>
        <a:effectLst/>
      </dgm:spPr>
      <dgm:t>
        <a:bodyPr/>
        <a:lstStyle/>
        <a:p>
          <a:endParaRPr lang="zh-TW" altLang="en-US" sz="1600"/>
        </a:p>
      </dgm:t>
    </dgm:pt>
    <dgm:pt modelId="{D8E010BC-D48A-4918-BF78-DF7C863C4473}">
      <dgm:prSet phldrT="[文字]" custT="1">
        <dgm:style>
          <a:lnRef idx="3">
            <a:schemeClr val="lt1"/>
          </a:lnRef>
          <a:fillRef idx="1">
            <a:schemeClr val="accent3"/>
          </a:fillRef>
          <a:effectRef idx="1">
            <a:schemeClr val="accent3"/>
          </a:effectRef>
          <a:fontRef idx="minor">
            <a:schemeClr val="lt1"/>
          </a:fontRef>
        </dgm:style>
      </dgm:prSet>
      <dgm:spPr>
        <a:xfrm>
          <a:off x="2162346" y="2833328"/>
          <a:ext cx="941071" cy="712841"/>
        </a:xfrm>
        <a:solidFill>
          <a:srgbClr val="9BBB59"/>
        </a:solidFill>
        <a:ln w="38100" cap="flat" cmpd="sng" algn="ctr">
          <a:solidFill>
            <a:sysClr val="window" lastClr="FFFFFF"/>
          </a:solidFill>
          <a:prstDash val="solid"/>
        </a:ln>
        <a:effectLst>
          <a:outerShdw blurRad="40000" dist="20000" dir="5400000" rotWithShape="0">
            <a:srgbClr val="000000">
              <a:alpha val="38000"/>
            </a:srgbClr>
          </a:outerShdw>
        </a:effectLst>
      </dgm:spPr>
      <dgm:t>
        <a:bodyPr/>
        <a:lstStyle/>
        <a:p>
          <a:r>
            <a:rPr lang="zh-TW" altLang="en-US" sz="1400" b="1" dirty="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品質管理</a:t>
          </a:r>
        </a:p>
      </dgm:t>
    </dgm:pt>
    <dgm:pt modelId="{5870D003-6EE1-4436-AFC8-090B4D0084A7}" type="sibTrans" cxnId="{97630FB0-3DBD-4417-A103-A6BD614C31BC}">
      <dgm:prSet/>
      <dgm:spPr>
        <a:xfrm>
          <a:off x="1555018" y="571819"/>
          <a:ext cx="3823648" cy="3823648"/>
        </a:xfrm>
      </dgm:spPr>
      <dgm:t>
        <a:bodyPr/>
        <a:lstStyle/>
        <a:p>
          <a:endParaRPr lang="zh-TW" altLang="en-US" sz="1600">
            <a:effectLst>
              <a:outerShdw blurRad="38100" dist="38100" dir="2700000" algn="tl">
                <a:srgbClr val="000000">
                  <a:alpha val="43137"/>
                </a:srgbClr>
              </a:outerShdw>
            </a:effectLst>
            <a:latin typeface="標楷體" pitchFamily="65" charset="-120"/>
            <a:ea typeface="標楷體" pitchFamily="65" charset="-120"/>
          </a:endParaRPr>
        </a:p>
      </dgm:t>
    </dgm:pt>
    <dgm:pt modelId="{5CA8D5D5-9EB2-409E-A72E-10F457283293}" type="parTrans" cxnId="{97630FB0-3DBD-4417-A103-A6BD614C31BC}">
      <dgm:prSet/>
      <dgm:spPr>
        <a:xfrm rot="5394762">
          <a:off x="2369621" y="2571011"/>
          <a:ext cx="524635" cy="0"/>
        </a:xfrm>
        <a:noFill/>
        <a:ln w="25400" cap="flat" cmpd="sng" algn="ctr">
          <a:solidFill>
            <a:srgbClr val="9BBB59">
              <a:shade val="60000"/>
              <a:hueOff val="0"/>
              <a:satOff val="0"/>
              <a:lumOff val="0"/>
              <a:alphaOff val="0"/>
            </a:srgbClr>
          </a:solidFill>
          <a:prstDash val="solid"/>
        </a:ln>
        <a:effectLst/>
      </dgm:spPr>
      <dgm:t>
        <a:bodyPr/>
        <a:lstStyle/>
        <a:p>
          <a:endParaRPr lang="zh-TW" altLang="en-US" sz="1600">
            <a:effectLst>
              <a:outerShdw blurRad="38100" dist="38100" dir="2700000" algn="tl">
                <a:srgbClr val="000000">
                  <a:alpha val="43137"/>
                </a:srgbClr>
              </a:outerShdw>
            </a:effectLst>
            <a:latin typeface="標楷體" pitchFamily="65" charset="-120"/>
            <a:ea typeface="標楷體" pitchFamily="65" charset="-120"/>
          </a:endParaRPr>
        </a:p>
      </dgm:t>
    </dgm:pt>
    <dgm:pt modelId="{AD789655-4639-470A-A857-0DB5FCB217F6}" type="pres">
      <dgm:prSet presAssocID="{0430B936-41DB-4619-9424-B298BB862508}" presName="Name0" presStyleCnt="0">
        <dgm:presLayoutVars>
          <dgm:chMax val="1"/>
          <dgm:chPref val="1"/>
          <dgm:dir/>
          <dgm:animOne val="branch"/>
          <dgm:animLvl val="lvl"/>
        </dgm:presLayoutVars>
      </dgm:prSet>
      <dgm:spPr/>
      <dgm:t>
        <a:bodyPr/>
        <a:lstStyle/>
        <a:p>
          <a:endParaRPr lang="zh-TW" altLang="en-US"/>
        </a:p>
      </dgm:t>
    </dgm:pt>
    <dgm:pt modelId="{7B86F5C1-02EF-442D-B7EF-6F1C27407A81}" type="pres">
      <dgm:prSet presAssocID="{8E7725B7-11AD-4AFA-8D33-FEB73DEF6369}" presName="singleCycle" presStyleCnt="0"/>
      <dgm:spPr/>
      <dgm:t>
        <a:bodyPr/>
        <a:lstStyle/>
        <a:p>
          <a:endParaRPr lang="zh-TW" altLang="en-US"/>
        </a:p>
      </dgm:t>
    </dgm:pt>
    <dgm:pt modelId="{3718C3D2-E7BA-4365-8D0B-3910089A0863}" type="pres">
      <dgm:prSet presAssocID="{8E7725B7-11AD-4AFA-8D33-FEB73DEF6369}" presName="singleCenter" presStyleLbl="node1" presStyleIdx="0" presStyleCnt="3" custLinFactNeighborX="-76" custLinFactNeighborY="123">
        <dgm:presLayoutVars>
          <dgm:chMax val="7"/>
          <dgm:chPref val="7"/>
        </dgm:presLayoutVars>
      </dgm:prSet>
      <dgm:spPr>
        <a:prstGeom prst="roundRect">
          <a:avLst/>
        </a:prstGeom>
      </dgm:spPr>
      <dgm:t>
        <a:bodyPr/>
        <a:lstStyle/>
        <a:p>
          <a:endParaRPr lang="zh-TW" altLang="en-US"/>
        </a:p>
      </dgm:t>
    </dgm:pt>
    <dgm:pt modelId="{2A10D72C-C1C0-4A24-A653-D4A0F190507B}" type="pres">
      <dgm:prSet presAssocID="{27733FCF-D08C-4AB8-B17B-EC790E2E3F28}" presName="Name56" presStyleLbl="parChTrans1D2" presStyleIdx="0" presStyleCnt="2"/>
      <dgm:spPr>
        <a:custGeom>
          <a:avLst/>
          <a:gdLst/>
          <a:ahLst/>
          <a:cxnLst/>
          <a:rect l="0" t="0" r="0" b="0"/>
          <a:pathLst>
            <a:path>
              <a:moveTo>
                <a:pt x="0" y="0"/>
              </a:moveTo>
              <a:lnTo>
                <a:pt x="527169" y="0"/>
              </a:lnTo>
            </a:path>
          </a:pathLst>
        </a:custGeom>
      </dgm:spPr>
      <dgm:t>
        <a:bodyPr/>
        <a:lstStyle/>
        <a:p>
          <a:endParaRPr lang="zh-TW" altLang="en-US"/>
        </a:p>
      </dgm:t>
    </dgm:pt>
    <dgm:pt modelId="{D3BF85E4-38F8-4B0C-B26C-9E8D10CDE560}" type="pres">
      <dgm:prSet presAssocID="{C4D4FE3C-F30E-44E6-A477-DABE401C0493}" presName="text0" presStyleLbl="node1" presStyleIdx="1" presStyleCnt="3" custScaleX="122378" custRadScaleRad="99704" custRadScaleInc="1549">
        <dgm:presLayoutVars>
          <dgm:bulletEnabled val="1"/>
        </dgm:presLayoutVars>
      </dgm:prSet>
      <dgm:spPr>
        <a:prstGeom prst="roundRect">
          <a:avLst/>
        </a:prstGeom>
      </dgm:spPr>
      <dgm:t>
        <a:bodyPr/>
        <a:lstStyle/>
        <a:p>
          <a:endParaRPr lang="zh-TW" altLang="en-US"/>
        </a:p>
      </dgm:t>
    </dgm:pt>
    <dgm:pt modelId="{CA3F9C50-B74D-45FC-9BFD-25AEED9D6CC7}" type="pres">
      <dgm:prSet presAssocID="{5CA8D5D5-9EB2-409E-A72E-10F457283293}" presName="Name56" presStyleLbl="parChTrans1D2" presStyleIdx="1" presStyleCnt="2"/>
      <dgm:spPr>
        <a:custGeom>
          <a:avLst/>
          <a:gdLst/>
          <a:ahLst/>
          <a:cxnLst/>
          <a:rect l="0" t="0" r="0" b="0"/>
          <a:pathLst>
            <a:path>
              <a:moveTo>
                <a:pt x="0" y="0"/>
              </a:moveTo>
              <a:lnTo>
                <a:pt x="524635" y="0"/>
              </a:lnTo>
            </a:path>
          </a:pathLst>
        </a:custGeom>
      </dgm:spPr>
      <dgm:t>
        <a:bodyPr/>
        <a:lstStyle/>
        <a:p>
          <a:endParaRPr lang="zh-TW" altLang="en-US"/>
        </a:p>
      </dgm:t>
    </dgm:pt>
    <dgm:pt modelId="{3BEB67F9-6B33-4FF0-9558-AC53944317CA}" type="pres">
      <dgm:prSet presAssocID="{D8E010BC-D48A-4918-BF78-DF7C863C4473}" presName="text0" presStyleLbl="node1" presStyleIdx="2" presStyleCnt="3" custScaleX="132017">
        <dgm:presLayoutVars>
          <dgm:bulletEnabled val="1"/>
        </dgm:presLayoutVars>
      </dgm:prSet>
      <dgm:spPr>
        <a:prstGeom prst="roundRect">
          <a:avLst/>
        </a:prstGeom>
      </dgm:spPr>
      <dgm:t>
        <a:bodyPr/>
        <a:lstStyle/>
        <a:p>
          <a:endParaRPr lang="zh-TW" altLang="en-US"/>
        </a:p>
      </dgm:t>
    </dgm:pt>
  </dgm:ptLst>
  <dgm:cxnLst>
    <dgm:cxn modelId="{D148BDF9-8139-4F5F-A2FD-5D230D1E04B0}" type="presOf" srcId="{0430B936-41DB-4619-9424-B298BB862508}" destId="{AD789655-4639-470A-A857-0DB5FCB217F6}" srcOrd="0" destOrd="0" presId="urn:microsoft.com/office/officeart/2008/layout/RadialCluster"/>
    <dgm:cxn modelId="{1708938C-F744-4977-A427-1858693C016A}" srcId="{8E7725B7-11AD-4AFA-8D33-FEB73DEF6369}" destId="{C4D4FE3C-F30E-44E6-A477-DABE401C0493}" srcOrd="0" destOrd="0" parTransId="{27733FCF-D08C-4AB8-B17B-EC790E2E3F28}" sibTransId="{1E60E9D7-2D08-454F-96C1-5810B84FB670}"/>
    <dgm:cxn modelId="{8A7A5CAE-42F9-4E0A-8F3B-EB46426B2FE2}" srcId="{0430B936-41DB-4619-9424-B298BB862508}" destId="{8E7725B7-11AD-4AFA-8D33-FEB73DEF6369}" srcOrd="0" destOrd="0" parTransId="{E5144042-46EE-424F-9551-2E295ED44AE8}" sibTransId="{3063097E-5636-4012-9A22-D9A7DDAFD1F8}"/>
    <dgm:cxn modelId="{61CD1ECC-BBEA-4F9C-AF76-BA0533EAF4F5}" type="presOf" srcId="{5CA8D5D5-9EB2-409E-A72E-10F457283293}" destId="{CA3F9C50-B74D-45FC-9BFD-25AEED9D6CC7}" srcOrd="0" destOrd="0" presId="urn:microsoft.com/office/officeart/2008/layout/RadialCluster"/>
    <dgm:cxn modelId="{CA75B307-FF00-497D-9D9A-803638F74ADD}" type="presOf" srcId="{8E7725B7-11AD-4AFA-8D33-FEB73DEF6369}" destId="{3718C3D2-E7BA-4365-8D0B-3910089A0863}" srcOrd="0" destOrd="0" presId="urn:microsoft.com/office/officeart/2008/layout/RadialCluster"/>
    <dgm:cxn modelId="{222BE5A0-A95A-4EA3-A7C4-15010126E9E2}" type="presOf" srcId="{D8E010BC-D48A-4918-BF78-DF7C863C4473}" destId="{3BEB67F9-6B33-4FF0-9558-AC53944317CA}" srcOrd="0" destOrd="0" presId="urn:microsoft.com/office/officeart/2008/layout/RadialCluster"/>
    <dgm:cxn modelId="{224DCEF0-5C01-4FBC-8465-46DA458A04E1}" type="presOf" srcId="{27733FCF-D08C-4AB8-B17B-EC790E2E3F28}" destId="{2A10D72C-C1C0-4A24-A653-D4A0F190507B}" srcOrd="0" destOrd="0" presId="urn:microsoft.com/office/officeart/2008/layout/RadialCluster"/>
    <dgm:cxn modelId="{77209EB5-EF76-495F-B311-ECFFB64173C9}" type="presOf" srcId="{C4D4FE3C-F30E-44E6-A477-DABE401C0493}" destId="{D3BF85E4-38F8-4B0C-B26C-9E8D10CDE560}" srcOrd="0" destOrd="0" presId="urn:microsoft.com/office/officeart/2008/layout/RadialCluster"/>
    <dgm:cxn modelId="{97630FB0-3DBD-4417-A103-A6BD614C31BC}" srcId="{8E7725B7-11AD-4AFA-8D33-FEB73DEF6369}" destId="{D8E010BC-D48A-4918-BF78-DF7C863C4473}" srcOrd="1" destOrd="0" parTransId="{5CA8D5D5-9EB2-409E-A72E-10F457283293}" sibTransId="{5870D003-6EE1-4436-AFC8-090B4D0084A7}"/>
    <dgm:cxn modelId="{DCDE4F1B-327C-4007-BED6-BC3C958340D2}" type="presParOf" srcId="{AD789655-4639-470A-A857-0DB5FCB217F6}" destId="{7B86F5C1-02EF-442D-B7EF-6F1C27407A81}" srcOrd="0" destOrd="0" presId="urn:microsoft.com/office/officeart/2008/layout/RadialCluster"/>
    <dgm:cxn modelId="{826A0F66-6FE5-4873-8F5D-DA549691DBB7}" type="presParOf" srcId="{7B86F5C1-02EF-442D-B7EF-6F1C27407A81}" destId="{3718C3D2-E7BA-4365-8D0B-3910089A0863}" srcOrd="0" destOrd="0" presId="urn:microsoft.com/office/officeart/2008/layout/RadialCluster"/>
    <dgm:cxn modelId="{3D827D68-673B-4B37-ABC5-225A3BFD2898}" type="presParOf" srcId="{7B86F5C1-02EF-442D-B7EF-6F1C27407A81}" destId="{2A10D72C-C1C0-4A24-A653-D4A0F190507B}" srcOrd="1" destOrd="0" presId="urn:microsoft.com/office/officeart/2008/layout/RadialCluster"/>
    <dgm:cxn modelId="{67B17066-30FD-459F-90B4-EDE6245DDBE1}" type="presParOf" srcId="{7B86F5C1-02EF-442D-B7EF-6F1C27407A81}" destId="{D3BF85E4-38F8-4B0C-B26C-9E8D10CDE560}" srcOrd="2" destOrd="0" presId="urn:microsoft.com/office/officeart/2008/layout/RadialCluster"/>
    <dgm:cxn modelId="{52889E7F-103C-49AC-B51A-8F8257C4FF19}" type="presParOf" srcId="{7B86F5C1-02EF-442D-B7EF-6F1C27407A81}" destId="{CA3F9C50-B74D-45FC-9BFD-25AEED9D6CC7}" srcOrd="3" destOrd="0" presId="urn:microsoft.com/office/officeart/2008/layout/RadialCluster"/>
    <dgm:cxn modelId="{C5FFE9C4-1D85-493F-A654-C5E32FB061D9}" type="presParOf" srcId="{7B86F5C1-02EF-442D-B7EF-6F1C27407A81}" destId="{3BEB67F9-6B33-4FF0-9558-AC53944317CA}" srcOrd="4" destOrd="0" presId="urn:microsoft.com/office/officeart/2008/layout/RadialCluster"/>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CB9D381-F5EC-4C99-BB1C-31836C01CBA9}" type="doc">
      <dgm:prSet loTypeId="urn:microsoft.com/office/officeart/2005/8/layout/process2" loCatId="process" qsTypeId="urn:microsoft.com/office/officeart/2005/8/quickstyle/simple4" qsCatId="simple" csTypeId="urn:microsoft.com/office/officeart/2005/8/colors/accent5_2" csCatId="accent5" phldr="1"/>
      <dgm:spPr/>
    </dgm:pt>
    <dgm:pt modelId="{C9F6475B-7784-4194-8138-6993C9325AC2}">
      <dgm:prSet phldrT="[文字]" custT="1"/>
      <dgm:spPr>
        <a:xfrm>
          <a:off x="-16287" y="0"/>
          <a:ext cx="3848999" cy="596540"/>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具體能力指標／職能 </a:t>
          </a:r>
          <a:r>
            <a:rPr lang="en-US" altLang="zh-TW"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知識</a:t>
          </a:r>
          <a:r>
            <a:rPr lang="en-US" altLang="zh-TW"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技能</a:t>
          </a:r>
          <a:r>
            <a:rPr lang="en-US" altLang="zh-TW"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態度特質</a:t>
          </a:r>
          <a:r>
            <a:rPr lang="en-US" altLang="zh-TW"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18F42643-4755-4EAE-B384-9C3EC7679C72}" type="parTrans" cxnId="{C73F7F3E-1F7C-425D-A330-27EB98E65501}">
      <dgm:prSet/>
      <dgm:spPr/>
      <dgm:t>
        <a:bodyPr/>
        <a:lstStyle/>
        <a:p>
          <a:endParaRPr lang="zh-TW" altLang="en-US" sz="200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F86B2B8D-A9D2-471B-8462-1E688D721B01}" type="sibTrans" cxnId="{C73F7F3E-1F7C-425D-A330-27EB98E65501}">
      <dgm:prSet custT="1"/>
      <dgm:spPr>
        <a:xfrm rot="5400000">
          <a:off x="1795157" y="613058"/>
          <a:ext cx="226109" cy="268443"/>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050" b="1">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6B9763FB-B494-409A-AC17-F4CF143A0308}">
      <dgm:prSet phldrT="[文字]" custT="1"/>
      <dgm:spPr>
        <a:xfrm>
          <a:off x="-16287" y="898019"/>
          <a:ext cx="3848999" cy="596540"/>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課程地圖</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0C30801E-D4E0-42DE-97F3-1535863BBCFB}" type="parTrans" cxnId="{93B4396A-C5D2-43FC-8223-5F8216A74B7A}">
      <dgm:prSet/>
      <dgm:spPr/>
      <dgm:t>
        <a:bodyPr/>
        <a:lstStyle/>
        <a:p>
          <a:endParaRPr lang="zh-TW" altLang="en-US" sz="200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6A634761-B533-419D-B0D1-88F67024CE5B}" type="sibTrans" cxnId="{93B4396A-C5D2-43FC-8223-5F8216A74B7A}">
      <dgm:prSet custT="1"/>
      <dgm:spPr>
        <a:xfrm rot="5400000">
          <a:off x="1796360" y="1509473"/>
          <a:ext cx="223702" cy="268443"/>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050" b="1">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DD4CCAAE-AC7D-4324-AE8E-B1C3F1764657}">
      <dgm:prSet phldrT="[文字]" custT="1"/>
      <dgm:spPr>
        <a:xfrm>
          <a:off x="-16287" y="1792830"/>
          <a:ext cx="3848999" cy="596540"/>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課程活動</a:t>
          </a:r>
          <a:r>
            <a:rPr lang="en-US" altLang="zh-TW"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學習成果評量</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0088CA11-3AB6-4223-AFCA-AD6076DE768A}" type="parTrans" cxnId="{81D2705B-56D3-4000-944B-BF8BBD3FAC2B}">
      <dgm:prSet/>
      <dgm:spPr/>
      <dgm:t>
        <a:bodyPr/>
        <a:lstStyle/>
        <a:p>
          <a:endParaRPr lang="zh-TW" altLang="en-US" sz="200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631527E0-2144-4642-BD88-7231CFAFC9E0}" type="sibTrans" cxnId="{81D2705B-56D3-4000-944B-BF8BBD3FAC2B}">
      <dgm:prSet custT="1"/>
      <dgm:spPr>
        <a:xfrm rot="5400000">
          <a:off x="1796360" y="2404284"/>
          <a:ext cx="223702" cy="268443"/>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050" b="1">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D0BAFA28-D9B9-4DE5-B886-DFE484B6F411}">
      <dgm:prSet phldrT="[文字]" custT="1"/>
      <dgm:spPr>
        <a:xfrm>
          <a:off x="0" y="2687640"/>
          <a:ext cx="3816424" cy="596540"/>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b="1"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具體學習成效</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1D4D049C-AE24-4EC0-8C88-F6909A3B06A1}" type="parTrans" cxnId="{C0CB267E-450D-4D33-B3E0-ACAA01084D9D}">
      <dgm:prSet/>
      <dgm:spPr/>
      <dgm:t>
        <a:bodyPr/>
        <a:lstStyle/>
        <a:p>
          <a:endParaRPr lang="zh-TW" altLang="en-US" sz="200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13B793C0-3D47-4276-A28D-948318701332}" type="sibTrans" cxnId="{C0CB267E-450D-4D33-B3E0-ACAA01084D9D}">
      <dgm:prSet/>
      <dgm:spPr/>
      <dgm:t>
        <a:bodyPr/>
        <a:lstStyle/>
        <a:p>
          <a:endParaRPr lang="zh-TW" altLang="en-US" sz="200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CF5E43EA-951C-43B9-85CD-B19F6BFE36A8}" type="pres">
      <dgm:prSet presAssocID="{BCB9D381-F5EC-4C99-BB1C-31836C01CBA9}" presName="linearFlow" presStyleCnt="0">
        <dgm:presLayoutVars>
          <dgm:resizeHandles val="exact"/>
        </dgm:presLayoutVars>
      </dgm:prSet>
      <dgm:spPr/>
    </dgm:pt>
    <dgm:pt modelId="{612021A2-9E86-4982-A513-C11B4D379EC9}" type="pres">
      <dgm:prSet presAssocID="{C9F6475B-7784-4194-8138-6993C9325AC2}" presName="node" presStyleLbl="node1" presStyleIdx="0" presStyleCnt="4" custScaleX="178535" custLinFactNeighborX="-413" custLinFactNeighborY="-1076">
        <dgm:presLayoutVars>
          <dgm:bulletEnabled val="1"/>
        </dgm:presLayoutVars>
      </dgm:prSet>
      <dgm:spPr>
        <a:prstGeom prst="roundRect">
          <a:avLst>
            <a:gd name="adj" fmla="val 10000"/>
          </a:avLst>
        </a:prstGeom>
      </dgm:spPr>
      <dgm:t>
        <a:bodyPr/>
        <a:lstStyle/>
        <a:p>
          <a:endParaRPr lang="zh-TW" altLang="en-US"/>
        </a:p>
      </dgm:t>
    </dgm:pt>
    <dgm:pt modelId="{9CB1BDEE-B2EA-4875-8054-D9DA86E54B72}" type="pres">
      <dgm:prSet presAssocID="{F86B2B8D-A9D2-471B-8462-1E688D721B01}" presName="sibTrans" presStyleLbl="sibTrans2D1" presStyleIdx="0" presStyleCnt="3"/>
      <dgm:spPr>
        <a:prstGeom prst="rightArrow">
          <a:avLst>
            <a:gd name="adj1" fmla="val 60000"/>
            <a:gd name="adj2" fmla="val 50000"/>
          </a:avLst>
        </a:prstGeom>
      </dgm:spPr>
      <dgm:t>
        <a:bodyPr/>
        <a:lstStyle/>
        <a:p>
          <a:endParaRPr lang="zh-TW" altLang="en-US"/>
        </a:p>
      </dgm:t>
    </dgm:pt>
    <dgm:pt modelId="{DDE74E55-EAEF-40CC-AB21-DA474B034622}" type="pres">
      <dgm:prSet presAssocID="{F86B2B8D-A9D2-471B-8462-1E688D721B01}" presName="connectorText" presStyleLbl="sibTrans2D1" presStyleIdx="0" presStyleCnt="3"/>
      <dgm:spPr/>
      <dgm:t>
        <a:bodyPr/>
        <a:lstStyle/>
        <a:p>
          <a:endParaRPr lang="zh-TW" altLang="en-US"/>
        </a:p>
      </dgm:t>
    </dgm:pt>
    <dgm:pt modelId="{D7060196-4985-4DFD-B1A2-285152732161}" type="pres">
      <dgm:prSet presAssocID="{6B9763FB-B494-409A-AC17-F4CF143A0308}" presName="node" presStyleLbl="node1" presStyleIdx="1" presStyleCnt="4" custScaleX="178535">
        <dgm:presLayoutVars>
          <dgm:bulletEnabled val="1"/>
        </dgm:presLayoutVars>
      </dgm:prSet>
      <dgm:spPr>
        <a:prstGeom prst="roundRect">
          <a:avLst>
            <a:gd name="adj" fmla="val 10000"/>
          </a:avLst>
        </a:prstGeom>
      </dgm:spPr>
      <dgm:t>
        <a:bodyPr/>
        <a:lstStyle/>
        <a:p>
          <a:endParaRPr lang="zh-TW" altLang="en-US"/>
        </a:p>
      </dgm:t>
    </dgm:pt>
    <dgm:pt modelId="{3E17B45D-7459-4551-9AD1-6932F7876613}" type="pres">
      <dgm:prSet presAssocID="{6A634761-B533-419D-B0D1-88F67024CE5B}" presName="sibTrans" presStyleLbl="sibTrans2D1" presStyleIdx="1" presStyleCnt="3"/>
      <dgm:spPr>
        <a:prstGeom prst="rightArrow">
          <a:avLst>
            <a:gd name="adj1" fmla="val 60000"/>
            <a:gd name="adj2" fmla="val 50000"/>
          </a:avLst>
        </a:prstGeom>
      </dgm:spPr>
      <dgm:t>
        <a:bodyPr/>
        <a:lstStyle/>
        <a:p>
          <a:endParaRPr lang="zh-TW" altLang="en-US"/>
        </a:p>
      </dgm:t>
    </dgm:pt>
    <dgm:pt modelId="{0EEE4FF1-0CF6-4B6B-83AC-3C3AC9765362}" type="pres">
      <dgm:prSet presAssocID="{6A634761-B533-419D-B0D1-88F67024CE5B}" presName="connectorText" presStyleLbl="sibTrans2D1" presStyleIdx="1" presStyleCnt="3"/>
      <dgm:spPr/>
      <dgm:t>
        <a:bodyPr/>
        <a:lstStyle/>
        <a:p>
          <a:endParaRPr lang="zh-TW" altLang="en-US"/>
        </a:p>
      </dgm:t>
    </dgm:pt>
    <dgm:pt modelId="{75315DD1-02F2-48F6-AD80-786EBAF21106}" type="pres">
      <dgm:prSet presAssocID="{DD4CCAAE-AC7D-4324-AE8E-B1C3F1764657}" presName="node" presStyleLbl="node1" presStyleIdx="2" presStyleCnt="4" custScaleX="178535">
        <dgm:presLayoutVars>
          <dgm:bulletEnabled val="1"/>
        </dgm:presLayoutVars>
      </dgm:prSet>
      <dgm:spPr>
        <a:prstGeom prst="roundRect">
          <a:avLst>
            <a:gd name="adj" fmla="val 10000"/>
          </a:avLst>
        </a:prstGeom>
      </dgm:spPr>
      <dgm:t>
        <a:bodyPr/>
        <a:lstStyle/>
        <a:p>
          <a:endParaRPr lang="zh-TW" altLang="en-US"/>
        </a:p>
      </dgm:t>
    </dgm:pt>
    <dgm:pt modelId="{F9F3550D-1C9B-4757-859A-6066CCD4185D}" type="pres">
      <dgm:prSet presAssocID="{631527E0-2144-4642-BD88-7231CFAFC9E0}" presName="sibTrans" presStyleLbl="sibTrans2D1" presStyleIdx="2" presStyleCnt="3"/>
      <dgm:spPr>
        <a:prstGeom prst="rightArrow">
          <a:avLst>
            <a:gd name="adj1" fmla="val 60000"/>
            <a:gd name="adj2" fmla="val 50000"/>
          </a:avLst>
        </a:prstGeom>
      </dgm:spPr>
      <dgm:t>
        <a:bodyPr/>
        <a:lstStyle/>
        <a:p>
          <a:endParaRPr lang="zh-TW" altLang="en-US"/>
        </a:p>
      </dgm:t>
    </dgm:pt>
    <dgm:pt modelId="{78AFABB4-2CE2-4B95-9A8A-29F9C53CDAA3}" type="pres">
      <dgm:prSet presAssocID="{631527E0-2144-4642-BD88-7231CFAFC9E0}" presName="connectorText" presStyleLbl="sibTrans2D1" presStyleIdx="2" presStyleCnt="3"/>
      <dgm:spPr/>
      <dgm:t>
        <a:bodyPr/>
        <a:lstStyle/>
        <a:p>
          <a:endParaRPr lang="zh-TW" altLang="en-US"/>
        </a:p>
      </dgm:t>
    </dgm:pt>
    <dgm:pt modelId="{DF5C7211-EA80-455E-9135-601D3E8FEA9D}" type="pres">
      <dgm:prSet presAssocID="{D0BAFA28-D9B9-4DE5-B886-DFE484B6F411}" presName="node" presStyleLbl="node1" presStyleIdx="3" presStyleCnt="4" custScaleX="177024">
        <dgm:presLayoutVars>
          <dgm:bulletEnabled val="1"/>
        </dgm:presLayoutVars>
      </dgm:prSet>
      <dgm:spPr>
        <a:prstGeom prst="roundRect">
          <a:avLst>
            <a:gd name="adj" fmla="val 10000"/>
          </a:avLst>
        </a:prstGeom>
      </dgm:spPr>
      <dgm:t>
        <a:bodyPr/>
        <a:lstStyle/>
        <a:p>
          <a:endParaRPr lang="zh-TW" altLang="en-US"/>
        </a:p>
      </dgm:t>
    </dgm:pt>
  </dgm:ptLst>
  <dgm:cxnLst>
    <dgm:cxn modelId="{270953E3-D3FB-4EDC-BD84-BE30D294AFA7}" type="presOf" srcId="{6B9763FB-B494-409A-AC17-F4CF143A0308}" destId="{D7060196-4985-4DFD-B1A2-285152732161}" srcOrd="0" destOrd="0" presId="urn:microsoft.com/office/officeart/2005/8/layout/process2"/>
    <dgm:cxn modelId="{93B4396A-C5D2-43FC-8223-5F8216A74B7A}" srcId="{BCB9D381-F5EC-4C99-BB1C-31836C01CBA9}" destId="{6B9763FB-B494-409A-AC17-F4CF143A0308}" srcOrd="1" destOrd="0" parTransId="{0C30801E-D4E0-42DE-97F3-1535863BBCFB}" sibTransId="{6A634761-B533-419D-B0D1-88F67024CE5B}"/>
    <dgm:cxn modelId="{44D88D3C-F935-4171-B084-516F1B3F8D5E}" type="presOf" srcId="{F86B2B8D-A9D2-471B-8462-1E688D721B01}" destId="{9CB1BDEE-B2EA-4875-8054-D9DA86E54B72}" srcOrd="0" destOrd="0" presId="urn:microsoft.com/office/officeart/2005/8/layout/process2"/>
    <dgm:cxn modelId="{6B3CD5ED-39C9-4A44-9194-C041FD53015A}" type="presOf" srcId="{F86B2B8D-A9D2-471B-8462-1E688D721B01}" destId="{DDE74E55-EAEF-40CC-AB21-DA474B034622}" srcOrd="1" destOrd="0" presId="urn:microsoft.com/office/officeart/2005/8/layout/process2"/>
    <dgm:cxn modelId="{C0CB267E-450D-4D33-B3E0-ACAA01084D9D}" srcId="{BCB9D381-F5EC-4C99-BB1C-31836C01CBA9}" destId="{D0BAFA28-D9B9-4DE5-B886-DFE484B6F411}" srcOrd="3" destOrd="0" parTransId="{1D4D049C-AE24-4EC0-8C88-F6909A3B06A1}" sibTransId="{13B793C0-3D47-4276-A28D-948318701332}"/>
    <dgm:cxn modelId="{D62B26FF-30F1-4B6F-BEE2-A42BA48048A4}" type="presOf" srcId="{631527E0-2144-4642-BD88-7231CFAFC9E0}" destId="{F9F3550D-1C9B-4757-859A-6066CCD4185D}" srcOrd="0" destOrd="0" presId="urn:microsoft.com/office/officeart/2005/8/layout/process2"/>
    <dgm:cxn modelId="{C73F7F3E-1F7C-425D-A330-27EB98E65501}" srcId="{BCB9D381-F5EC-4C99-BB1C-31836C01CBA9}" destId="{C9F6475B-7784-4194-8138-6993C9325AC2}" srcOrd="0" destOrd="0" parTransId="{18F42643-4755-4EAE-B384-9C3EC7679C72}" sibTransId="{F86B2B8D-A9D2-471B-8462-1E688D721B01}"/>
    <dgm:cxn modelId="{81D2705B-56D3-4000-944B-BF8BBD3FAC2B}" srcId="{BCB9D381-F5EC-4C99-BB1C-31836C01CBA9}" destId="{DD4CCAAE-AC7D-4324-AE8E-B1C3F1764657}" srcOrd="2" destOrd="0" parTransId="{0088CA11-3AB6-4223-AFCA-AD6076DE768A}" sibTransId="{631527E0-2144-4642-BD88-7231CFAFC9E0}"/>
    <dgm:cxn modelId="{FDD94976-9226-4F28-86AD-A208EFEBBB9F}" type="presOf" srcId="{6A634761-B533-419D-B0D1-88F67024CE5B}" destId="{3E17B45D-7459-4551-9AD1-6932F7876613}" srcOrd="0" destOrd="0" presId="urn:microsoft.com/office/officeart/2005/8/layout/process2"/>
    <dgm:cxn modelId="{E99998CA-D304-4D47-B4D4-E5208C64F7B2}" type="presOf" srcId="{DD4CCAAE-AC7D-4324-AE8E-B1C3F1764657}" destId="{75315DD1-02F2-48F6-AD80-786EBAF21106}" srcOrd="0" destOrd="0" presId="urn:microsoft.com/office/officeart/2005/8/layout/process2"/>
    <dgm:cxn modelId="{DA848F40-DB9F-439E-9C7B-E2BFE0B6515C}" type="presOf" srcId="{D0BAFA28-D9B9-4DE5-B886-DFE484B6F411}" destId="{DF5C7211-EA80-455E-9135-601D3E8FEA9D}" srcOrd="0" destOrd="0" presId="urn:microsoft.com/office/officeart/2005/8/layout/process2"/>
    <dgm:cxn modelId="{4CCA4D9E-DD5D-4F1C-BF39-F0EB022E317B}" type="presOf" srcId="{BCB9D381-F5EC-4C99-BB1C-31836C01CBA9}" destId="{CF5E43EA-951C-43B9-85CD-B19F6BFE36A8}" srcOrd="0" destOrd="0" presId="urn:microsoft.com/office/officeart/2005/8/layout/process2"/>
    <dgm:cxn modelId="{3D746BE7-4AA1-47E0-84EB-B223F14FE027}" type="presOf" srcId="{631527E0-2144-4642-BD88-7231CFAFC9E0}" destId="{78AFABB4-2CE2-4B95-9A8A-29F9C53CDAA3}" srcOrd="1" destOrd="0" presId="urn:microsoft.com/office/officeart/2005/8/layout/process2"/>
    <dgm:cxn modelId="{B7D53F5A-7295-4701-8466-4641C1A09305}" type="presOf" srcId="{C9F6475B-7784-4194-8138-6993C9325AC2}" destId="{612021A2-9E86-4982-A513-C11B4D379EC9}" srcOrd="0" destOrd="0" presId="urn:microsoft.com/office/officeart/2005/8/layout/process2"/>
    <dgm:cxn modelId="{35A610B2-7749-45AB-BC92-8685B5E1B5E2}" type="presOf" srcId="{6A634761-B533-419D-B0D1-88F67024CE5B}" destId="{0EEE4FF1-0CF6-4B6B-83AC-3C3AC9765362}" srcOrd="1" destOrd="0" presId="urn:microsoft.com/office/officeart/2005/8/layout/process2"/>
    <dgm:cxn modelId="{B8CC8087-7F7F-45E1-A52C-C78D59B3B3C6}" type="presParOf" srcId="{CF5E43EA-951C-43B9-85CD-B19F6BFE36A8}" destId="{612021A2-9E86-4982-A513-C11B4D379EC9}" srcOrd="0" destOrd="0" presId="urn:microsoft.com/office/officeart/2005/8/layout/process2"/>
    <dgm:cxn modelId="{7AB9D0F0-65C4-499B-93D5-3D324FCE8B0F}" type="presParOf" srcId="{CF5E43EA-951C-43B9-85CD-B19F6BFE36A8}" destId="{9CB1BDEE-B2EA-4875-8054-D9DA86E54B72}" srcOrd="1" destOrd="0" presId="urn:microsoft.com/office/officeart/2005/8/layout/process2"/>
    <dgm:cxn modelId="{7FEE1B70-3952-496B-8EAE-C183809DA0E7}" type="presParOf" srcId="{9CB1BDEE-B2EA-4875-8054-D9DA86E54B72}" destId="{DDE74E55-EAEF-40CC-AB21-DA474B034622}" srcOrd="0" destOrd="0" presId="urn:microsoft.com/office/officeart/2005/8/layout/process2"/>
    <dgm:cxn modelId="{D5942DE6-78AC-44E4-85E6-93ACB1408B8C}" type="presParOf" srcId="{CF5E43EA-951C-43B9-85CD-B19F6BFE36A8}" destId="{D7060196-4985-4DFD-B1A2-285152732161}" srcOrd="2" destOrd="0" presId="urn:microsoft.com/office/officeart/2005/8/layout/process2"/>
    <dgm:cxn modelId="{F3C7017D-C607-4391-9567-4E9BF067FE8D}" type="presParOf" srcId="{CF5E43EA-951C-43B9-85CD-B19F6BFE36A8}" destId="{3E17B45D-7459-4551-9AD1-6932F7876613}" srcOrd="3" destOrd="0" presId="urn:microsoft.com/office/officeart/2005/8/layout/process2"/>
    <dgm:cxn modelId="{C17E9C84-9749-4ECD-8822-1922E092E8C5}" type="presParOf" srcId="{3E17B45D-7459-4551-9AD1-6932F7876613}" destId="{0EEE4FF1-0CF6-4B6B-83AC-3C3AC9765362}" srcOrd="0" destOrd="0" presId="urn:microsoft.com/office/officeart/2005/8/layout/process2"/>
    <dgm:cxn modelId="{12207148-D02F-447F-9447-573A3180B9C4}" type="presParOf" srcId="{CF5E43EA-951C-43B9-85CD-B19F6BFE36A8}" destId="{75315DD1-02F2-48F6-AD80-786EBAF21106}" srcOrd="4" destOrd="0" presId="urn:microsoft.com/office/officeart/2005/8/layout/process2"/>
    <dgm:cxn modelId="{8B7FF5CA-374B-42F4-BBC1-12B60441B8AB}" type="presParOf" srcId="{CF5E43EA-951C-43B9-85CD-B19F6BFE36A8}" destId="{F9F3550D-1C9B-4757-859A-6066CCD4185D}" srcOrd="5" destOrd="0" presId="urn:microsoft.com/office/officeart/2005/8/layout/process2"/>
    <dgm:cxn modelId="{4DF3DB37-33B4-48B8-8865-FC83EFA420DF}" type="presParOf" srcId="{F9F3550D-1C9B-4757-859A-6066CCD4185D}" destId="{78AFABB4-2CE2-4B95-9A8A-29F9C53CDAA3}" srcOrd="0" destOrd="0" presId="urn:microsoft.com/office/officeart/2005/8/layout/process2"/>
    <dgm:cxn modelId="{B94C2E95-1089-48E4-BCE8-7D7502787F9C}" type="presParOf" srcId="{CF5E43EA-951C-43B9-85CD-B19F6BFE36A8}" destId="{DF5C7211-EA80-455E-9135-601D3E8FEA9D}" srcOrd="6" destOrd="0" presId="urn:microsoft.com/office/officeart/2005/8/layout/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6859972D-7D54-425D-84D1-EEF43BBE14A9}" type="doc">
      <dgm:prSet loTypeId="urn:microsoft.com/office/officeart/2005/8/layout/process2" loCatId="process" qsTypeId="urn:microsoft.com/office/officeart/2005/8/quickstyle/simple4" qsCatId="simple" csTypeId="urn:microsoft.com/office/officeart/2005/8/colors/accent5_2" csCatId="accent5" phldr="1"/>
      <dgm:spPr/>
    </dgm:pt>
    <dgm:pt modelId="{3855A55A-42F2-4471-BF33-A8B6DDBA77EF}">
      <dgm:prSet phldrT="[文字]" custT="1"/>
      <dgm:spPr>
        <a:xfrm>
          <a:off x="409854" y="0"/>
          <a:ext cx="3212738"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itchFamily="34" charset="-120"/>
              <a:ea typeface="微軟正黑體" pitchFamily="34" charset="-120"/>
              <a:cs typeface="+mn-cs"/>
            </a:rPr>
            <a:t>確認系所</a:t>
          </a:r>
          <a:r>
            <a:rPr lang="en-US" altLang="zh-TW" sz="1600" dirty="0" smtClean="0">
              <a:solidFill>
                <a:sysClr val="window" lastClr="FFFFFF"/>
              </a:solidFill>
              <a:latin typeface="微軟正黑體" pitchFamily="34" charset="-120"/>
              <a:ea typeface="微軟正黑體" pitchFamily="34" charset="-120"/>
              <a:cs typeface="+mn-cs"/>
            </a:rPr>
            <a:t>/</a:t>
          </a:r>
          <a:r>
            <a:rPr lang="zh-TW" altLang="en-US" sz="1600" dirty="0" smtClean="0">
              <a:solidFill>
                <a:sysClr val="window" lastClr="FFFFFF"/>
              </a:solidFill>
              <a:latin typeface="微軟正黑體" pitchFamily="34" charset="-120"/>
              <a:ea typeface="微軟正黑體" pitchFamily="34" charset="-120"/>
              <a:cs typeface="+mn-cs"/>
            </a:rPr>
            <a:t>學程的定位及教學目標</a:t>
          </a:r>
          <a:endParaRPr lang="zh-TW" altLang="en-US" sz="16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AD44C912-80C7-4CB9-92D1-EF4675EB17D7}" type="parTrans" cxnId="{515FEBA8-F81F-41B2-9AF8-7878A540C811}">
      <dgm:prSet/>
      <dgm:spPr/>
      <dgm:t>
        <a:bodyPr/>
        <a:lstStyle/>
        <a:p>
          <a:endParaRPr lang="zh-TW" altLang="en-US">
            <a:latin typeface="微軟正黑體" panose="020B0604030504040204" pitchFamily="34" charset="-120"/>
            <a:ea typeface="微軟正黑體" panose="020B0604030504040204" pitchFamily="34" charset="-120"/>
          </a:endParaRPr>
        </a:p>
      </dgm:t>
    </dgm:pt>
    <dgm:pt modelId="{44DB2B44-549E-4F6B-A5FA-01A95DA0E5B0}" type="sibTrans" cxnId="{515FEBA8-F81F-41B2-9AF8-7878A540C811}">
      <dgm:prSet/>
      <dgm:spPr>
        <a:xfrm rot="5400000">
          <a:off x="1860956" y="848794"/>
          <a:ext cx="310534" cy="372641"/>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微軟正黑體" panose="020B0604030504040204" pitchFamily="34" charset="-120"/>
            <a:ea typeface="微軟正黑體" panose="020B0604030504040204" pitchFamily="34" charset="-120"/>
            <a:cs typeface="+mn-cs"/>
          </a:endParaRPr>
        </a:p>
      </dgm:t>
    </dgm:pt>
    <dgm:pt modelId="{D4A1C03C-F94E-4454-9261-B638E1EBEEE6}">
      <dgm:prSet phldrT="[文字]" custT="1"/>
      <dgm:spPr>
        <a:xfrm>
          <a:off x="409854" y="1242138"/>
          <a:ext cx="3212738"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500" dirty="0" smtClean="0">
              <a:solidFill>
                <a:sysClr val="window" lastClr="FFFFFF"/>
              </a:solidFill>
              <a:latin typeface="微軟正黑體" panose="020B0604030504040204" pitchFamily="34" charset="-120"/>
              <a:ea typeface="微軟正黑體" panose="020B0604030504040204" pitchFamily="34" charset="-120"/>
              <a:cs typeface="+mn-cs"/>
            </a:rPr>
            <a:t>參考「教育部學類學系與</a:t>
          </a:r>
          <a:r>
            <a:rPr lang="en-US" altLang="en-US" sz="1500" dirty="0" smtClean="0">
              <a:solidFill>
                <a:sysClr val="window" lastClr="FFFFFF"/>
              </a:solidFill>
              <a:latin typeface="微軟正黑體" panose="020B0604030504040204" pitchFamily="34" charset="-120"/>
              <a:ea typeface="微軟正黑體" panose="020B0604030504040204" pitchFamily="34" charset="-120"/>
              <a:cs typeface="+mn-cs"/>
            </a:rPr>
            <a:t>UCAN</a:t>
          </a:r>
          <a:r>
            <a:rPr lang="zh-TW" altLang="en-US" sz="1500" dirty="0" smtClean="0">
              <a:solidFill>
                <a:sysClr val="window" lastClr="FFFFFF"/>
              </a:solidFill>
              <a:latin typeface="微軟正黑體" panose="020B0604030504040204" pitchFamily="34" charset="-120"/>
              <a:ea typeface="微軟正黑體" panose="020B0604030504040204" pitchFamily="34" charset="-120"/>
              <a:cs typeface="+mn-cs"/>
            </a:rPr>
            <a:t>就業途徑建議對應表」及</a:t>
          </a:r>
          <a:r>
            <a:rPr lang="en-US" altLang="zh-TW" sz="1500" dirty="0" smtClean="0">
              <a:solidFill>
                <a:sysClr val="window" lastClr="FFFFFF"/>
              </a:solidFill>
              <a:latin typeface="微軟正黑體" panose="020B0604030504040204" pitchFamily="34" charset="-120"/>
              <a:ea typeface="微軟正黑體" panose="020B0604030504040204" pitchFamily="34" charset="-120"/>
              <a:cs typeface="+mn-cs"/>
            </a:rPr>
            <a:t>UCAN</a:t>
          </a:r>
          <a:r>
            <a:rPr lang="zh-TW" altLang="en-US" sz="1500" dirty="0" smtClean="0">
              <a:solidFill>
                <a:sysClr val="window" lastClr="FFFFFF"/>
              </a:solidFill>
              <a:latin typeface="微軟正黑體" panose="020B0604030504040204" pitchFamily="34" charset="-120"/>
              <a:ea typeface="微軟正黑體" panose="020B0604030504040204" pitchFamily="34" charset="-120"/>
              <a:cs typeface="+mn-cs"/>
            </a:rPr>
            <a:t>就業途徑</a:t>
          </a:r>
          <a:endParaRPr lang="zh-TW" altLang="en-US" sz="15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3BCFF5B2-B4F8-4473-8F66-089B88725785}" type="parTrans" cxnId="{E15B1A61-B6E5-4807-932F-9574E365B70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294B9E71-AD40-4CF0-984E-9995B0A8FF0F}" type="sibTrans" cxnId="{E15B1A61-B6E5-4807-932F-9574E365B70F}">
      <dgm:prSet/>
      <dgm:spPr>
        <a:xfrm rot="5400000">
          <a:off x="1860956" y="2090932"/>
          <a:ext cx="310534" cy="372641"/>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微軟正黑體" panose="020B0604030504040204" pitchFamily="34" charset="-120"/>
            <a:ea typeface="微軟正黑體" panose="020B0604030504040204" pitchFamily="34" charset="-120"/>
            <a:cs typeface="+mn-cs"/>
          </a:endParaRPr>
        </a:p>
      </dgm:t>
    </dgm:pt>
    <dgm:pt modelId="{F65C1B40-B531-43FB-B414-C1469726F964}">
      <dgm:prSet phldrT="[文字]" custT="1"/>
      <dgm:spPr>
        <a:xfrm>
          <a:off x="409854" y="2484276"/>
          <a:ext cx="3212738"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找出與系所</a:t>
          </a:r>
          <a:r>
            <a:rPr lang="en-US" altLang="en-US" sz="16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學程定位及教育目標相符的就業途徑</a:t>
          </a:r>
        </a:p>
      </dgm:t>
    </dgm:pt>
    <dgm:pt modelId="{EC6E9D43-82AA-4F24-AC58-B7B3CAAD7EF7}" type="parTrans" cxnId="{F2A09F07-631E-440F-B121-842B36308AE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4CE6740-1B95-43E1-A1E1-1C942A57136F}" type="sibTrans" cxnId="{F2A09F07-631E-440F-B121-842B36308AE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9891F571-D0AD-49CB-8737-C0C1D59C814D}" type="pres">
      <dgm:prSet presAssocID="{6859972D-7D54-425D-84D1-EEF43BBE14A9}" presName="linearFlow" presStyleCnt="0">
        <dgm:presLayoutVars>
          <dgm:resizeHandles val="exact"/>
        </dgm:presLayoutVars>
      </dgm:prSet>
      <dgm:spPr/>
    </dgm:pt>
    <dgm:pt modelId="{7F1D73DD-3641-4398-B82D-C29B42F259C0}" type="pres">
      <dgm:prSet presAssocID="{3855A55A-42F2-4471-BF33-A8B6DDBA77EF}" presName="node" presStyleLbl="node1" presStyleIdx="0" presStyleCnt="3">
        <dgm:presLayoutVars>
          <dgm:bulletEnabled val="1"/>
        </dgm:presLayoutVars>
      </dgm:prSet>
      <dgm:spPr>
        <a:prstGeom prst="roundRect">
          <a:avLst>
            <a:gd name="adj" fmla="val 10000"/>
          </a:avLst>
        </a:prstGeom>
      </dgm:spPr>
      <dgm:t>
        <a:bodyPr/>
        <a:lstStyle/>
        <a:p>
          <a:endParaRPr lang="zh-TW" altLang="en-US"/>
        </a:p>
      </dgm:t>
    </dgm:pt>
    <dgm:pt modelId="{CC8E1D53-D7CA-4E1E-B8B3-8B2B5FC592A4}" type="pres">
      <dgm:prSet presAssocID="{44DB2B44-549E-4F6B-A5FA-01A95DA0E5B0}" presName="sibTrans" presStyleLbl="sibTrans2D1" presStyleIdx="0" presStyleCnt="2"/>
      <dgm:spPr>
        <a:prstGeom prst="rightArrow">
          <a:avLst>
            <a:gd name="adj1" fmla="val 60000"/>
            <a:gd name="adj2" fmla="val 50000"/>
          </a:avLst>
        </a:prstGeom>
      </dgm:spPr>
      <dgm:t>
        <a:bodyPr/>
        <a:lstStyle/>
        <a:p>
          <a:endParaRPr lang="zh-TW" altLang="en-US"/>
        </a:p>
      </dgm:t>
    </dgm:pt>
    <dgm:pt modelId="{D261BCEC-E9C5-4005-A67A-B5E2023BC471}" type="pres">
      <dgm:prSet presAssocID="{44DB2B44-549E-4F6B-A5FA-01A95DA0E5B0}" presName="connectorText" presStyleLbl="sibTrans2D1" presStyleIdx="0" presStyleCnt="2"/>
      <dgm:spPr/>
      <dgm:t>
        <a:bodyPr/>
        <a:lstStyle/>
        <a:p>
          <a:endParaRPr lang="zh-TW" altLang="en-US"/>
        </a:p>
      </dgm:t>
    </dgm:pt>
    <dgm:pt modelId="{95D54756-5CF2-4471-8ACC-65D32A32F298}" type="pres">
      <dgm:prSet presAssocID="{D4A1C03C-F94E-4454-9261-B638E1EBEEE6}" presName="node" presStyleLbl="node1" presStyleIdx="1" presStyleCnt="3">
        <dgm:presLayoutVars>
          <dgm:bulletEnabled val="1"/>
        </dgm:presLayoutVars>
      </dgm:prSet>
      <dgm:spPr>
        <a:prstGeom prst="roundRect">
          <a:avLst>
            <a:gd name="adj" fmla="val 10000"/>
          </a:avLst>
        </a:prstGeom>
      </dgm:spPr>
      <dgm:t>
        <a:bodyPr/>
        <a:lstStyle/>
        <a:p>
          <a:endParaRPr lang="zh-TW" altLang="en-US"/>
        </a:p>
      </dgm:t>
    </dgm:pt>
    <dgm:pt modelId="{728849E8-91B6-41B5-B882-E69B3AD42F04}" type="pres">
      <dgm:prSet presAssocID="{294B9E71-AD40-4CF0-984E-9995B0A8FF0F}" presName="sibTrans" presStyleLbl="sibTrans2D1" presStyleIdx="1" presStyleCnt="2"/>
      <dgm:spPr>
        <a:prstGeom prst="rightArrow">
          <a:avLst>
            <a:gd name="adj1" fmla="val 60000"/>
            <a:gd name="adj2" fmla="val 50000"/>
          </a:avLst>
        </a:prstGeom>
      </dgm:spPr>
      <dgm:t>
        <a:bodyPr/>
        <a:lstStyle/>
        <a:p>
          <a:endParaRPr lang="zh-TW" altLang="en-US"/>
        </a:p>
      </dgm:t>
    </dgm:pt>
    <dgm:pt modelId="{5C8BB35C-3987-40C6-BCB8-966B84343C8D}" type="pres">
      <dgm:prSet presAssocID="{294B9E71-AD40-4CF0-984E-9995B0A8FF0F}" presName="connectorText" presStyleLbl="sibTrans2D1" presStyleIdx="1" presStyleCnt="2"/>
      <dgm:spPr/>
      <dgm:t>
        <a:bodyPr/>
        <a:lstStyle/>
        <a:p>
          <a:endParaRPr lang="zh-TW" altLang="en-US"/>
        </a:p>
      </dgm:t>
    </dgm:pt>
    <dgm:pt modelId="{2510FF61-0B43-4B3A-A9C4-62824CF79939}" type="pres">
      <dgm:prSet presAssocID="{F65C1B40-B531-43FB-B414-C1469726F964}" presName="node" presStyleLbl="node1" presStyleIdx="2" presStyleCnt="3">
        <dgm:presLayoutVars>
          <dgm:bulletEnabled val="1"/>
        </dgm:presLayoutVars>
      </dgm:prSet>
      <dgm:spPr>
        <a:prstGeom prst="roundRect">
          <a:avLst>
            <a:gd name="adj" fmla="val 10000"/>
          </a:avLst>
        </a:prstGeom>
      </dgm:spPr>
      <dgm:t>
        <a:bodyPr/>
        <a:lstStyle/>
        <a:p>
          <a:endParaRPr lang="zh-TW" altLang="en-US"/>
        </a:p>
      </dgm:t>
    </dgm:pt>
  </dgm:ptLst>
  <dgm:cxnLst>
    <dgm:cxn modelId="{06604AF2-83BD-4212-B3E5-D9EB5B8378F2}" type="presOf" srcId="{6859972D-7D54-425D-84D1-EEF43BBE14A9}" destId="{9891F571-D0AD-49CB-8737-C0C1D59C814D}" srcOrd="0" destOrd="0" presId="urn:microsoft.com/office/officeart/2005/8/layout/process2"/>
    <dgm:cxn modelId="{A8087B8C-12F2-4BA1-9388-59DCB84C283E}" type="presOf" srcId="{F65C1B40-B531-43FB-B414-C1469726F964}" destId="{2510FF61-0B43-4B3A-A9C4-62824CF79939}" srcOrd="0" destOrd="0" presId="urn:microsoft.com/office/officeart/2005/8/layout/process2"/>
    <dgm:cxn modelId="{EAAE5FA5-5CC9-453A-99C4-0DD79F351699}" type="presOf" srcId="{3855A55A-42F2-4471-BF33-A8B6DDBA77EF}" destId="{7F1D73DD-3641-4398-B82D-C29B42F259C0}" srcOrd="0" destOrd="0" presId="urn:microsoft.com/office/officeart/2005/8/layout/process2"/>
    <dgm:cxn modelId="{F1F9B9C1-9BE3-4845-92BD-E8DE6E897F11}" type="presOf" srcId="{294B9E71-AD40-4CF0-984E-9995B0A8FF0F}" destId="{5C8BB35C-3987-40C6-BCB8-966B84343C8D}" srcOrd="1" destOrd="0" presId="urn:microsoft.com/office/officeart/2005/8/layout/process2"/>
    <dgm:cxn modelId="{2624A5C8-1309-4416-BF5B-4F072C86CE4E}" type="presOf" srcId="{44DB2B44-549E-4F6B-A5FA-01A95DA0E5B0}" destId="{D261BCEC-E9C5-4005-A67A-B5E2023BC471}" srcOrd="1" destOrd="0" presId="urn:microsoft.com/office/officeart/2005/8/layout/process2"/>
    <dgm:cxn modelId="{803F7C2E-58B7-4980-8BE6-A0EE806DB578}" type="presOf" srcId="{44DB2B44-549E-4F6B-A5FA-01A95DA0E5B0}" destId="{CC8E1D53-D7CA-4E1E-B8B3-8B2B5FC592A4}" srcOrd="0" destOrd="0" presId="urn:microsoft.com/office/officeart/2005/8/layout/process2"/>
    <dgm:cxn modelId="{ADCF9B19-3251-47B9-9BB7-C5B348CD4683}" type="presOf" srcId="{D4A1C03C-F94E-4454-9261-B638E1EBEEE6}" destId="{95D54756-5CF2-4471-8ACC-65D32A32F298}" srcOrd="0" destOrd="0" presId="urn:microsoft.com/office/officeart/2005/8/layout/process2"/>
    <dgm:cxn modelId="{62F6BD6F-6BF8-4FB5-894A-2316806F6DFD}" type="presOf" srcId="{294B9E71-AD40-4CF0-984E-9995B0A8FF0F}" destId="{728849E8-91B6-41B5-B882-E69B3AD42F04}" srcOrd="0" destOrd="0" presId="urn:microsoft.com/office/officeart/2005/8/layout/process2"/>
    <dgm:cxn modelId="{F2A09F07-631E-440F-B121-842B36308AEF}" srcId="{6859972D-7D54-425D-84D1-EEF43BBE14A9}" destId="{F65C1B40-B531-43FB-B414-C1469726F964}" srcOrd="2" destOrd="0" parTransId="{EC6E9D43-82AA-4F24-AC58-B7B3CAAD7EF7}" sibTransId="{34CE6740-1B95-43E1-A1E1-1C942A57136F}"/>
    <dgm:cxn modelId="{E15B1A61-B6E5-4807-932F-9574E365B70F}" srcId="{6859972D-7D54-425D-84D1-EEF43BBE14A9}" destId="{D4A1C03C-F94E-4454-9261-B638E1EBEEE6}" srcOrd="1" destOrd="0" parTransId="{3BCFF5B2-B4F8-4473-8F66-089B88725785}" sibTransId="{294B9E71-AD40-4CF0-984E-9995B0A8FF0F}"/>
    <dgm:cxn modelId="{515FEBA8-F81F-41B2-9AF8-7878A540C811}" srcId="{6859972D-7D54-425D-84D1-EEF43BBE14A9}" destId="{3855A55A-42F2-4471-BF33-A8B6DDBA77EF}" srcOrd="0" destOrd="0" parTransId="{AD44C912-80C7-4CB9-92D1-EF4675EB17D7}" sibTransId="{44DB2B44-549E-4F6B-A5FA-01A95DA0E5B0}"/>
    <dgm:cxn modelId="{8F70FD43-513D-4453-8F03-D868716C066D}" type="presParOf" srcId="{9891F571-D0AD-49CB-8737-C0C1D59C814D}" destId="{7F1D73DD-3641-4398-B82D-C29B42F259C0}" srcOrd="0" destOrd="0" presId="urn:microsoft.com/office/officeart/2005/8/layout/process2"/>
    <dgm:cxn modelId="{2C26844D-445F-47FA-A2BB-49254E11DDA1}" type="presParOf" srcId="{9891F571-D0AD-49CB-8737-C0C1D59C814D}" destId="{CC8E1D53-D7CA-4E1E-B8B3-8B2B5FC592A4}" srcOrd="1" destOrd="0" presId="urn:microsoft.com/office/officeart/2005/8/layout/process2"/>
    <dgm:cxn modelId="{3726C8C2-3ECD-422B-B3BA-739651185815}" type="presParOf" srcId="{CC8E1D53-D7CA-4E1E-B8B3-8B2B5FC592A4}" destId="{D261BCEC-E9C5-4005-A67A-B5E2023BC471}" srcOrd="0" destOrd="0" presId="urn:microsoft.com/office/officeart/2005/8/layout/process2"/>
    <dgm:cxn modelId="{B71E788D-7573-4ECB-8579-F59D77FBF824}" type="presParOf" srcId="{9891F571-D0AD-49CB-8737-C0C1D59C814D}" destId="{95D54756-5CF2-4471-8ACC-65D32A32F298}" srcOrd="2" destOrd="0" presId="urn:microsoft.com/office/officeart/2005/8/layout/process2"/>
    <dgm:cxn modelId="{F849B28A-E99D-44ED-A18C-2E76EF09B360}" type="presParOf" srcId="{9891F571-D0AD-49CB-8737-C0C1D59C814D}" destId="{728849E8-91B6-41B5-B882-E69B3AD42F04}" srcOrd="3" destOrd="0" presId="urn:microsoft.com/office/officeart/2005/8/layout/process2"/>
    <dgm:cxn modelId="{B0086D29-BAB0-48A1-88D9-B46F48103A8E}" type="presParOf" srcId="{728849E8-91B6-41B5-B882-E69B3AD42F04}" destId="{5C8BB35C-3987-40C6-BCB8-966B84343C8D}" srcOrd="0" destOrd="0" presId="urn:microsoft.com/office/officeart/2005/8/layout/process2"/>
    <dgm:cxn modelId="{6263130D-0DD0-48CE-AFD7-9092ECFFA6BD}" type="presParOf" srcId="{9891F571-D0AD-49CB-8737-C0C1D59C814D}" destId="{2510FF61-0B43-4B3A-A9C4-62824CF79939}" srcOrd="4" destOrd="0" presId="urn:microsoft.com/office/officeart/2005/8/layout/process2"/>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3627C1E3-9D76-4A52-B147-0161EE312DF3}" type="doc">
      <dgm:prSet loTypeId="urn:microsoft.com/office/officeart/2005/8/layout/hProcess7" loCatId="list" qsTypeId="urn:microsoft.com/office/officeart/2005/8/quickstyle/simple3" qsCatId="simple" csTypeId="urn:microsoft.com/office/officeart/2005/8/colors/colorful3" csCatId="colorful" phldr="1"/>
      <dgm:spPr/>
      <dgm:t>
        <a:bodyPr/>
        <a:lstStyle/>
        <a:p>
          <a:endParaRPr lang="zh-TW" altLang="en-US"/>
        </a:p>
      </dgm:t>
    </dgm:pt>
    <dgm:pt modelId="{E6BB1185-2D06-4544-8929-467419623D8A}">
      <dgm:prSet phldrT="[文字]"/>
      <dgm:spPr>
        <a:xfrm>
          <a:off x="0" y="1316852"/>
          <a:ext cx="2794135" cy="3996463"/>
        </a:xfrm>
        <a:gradFill rotWithShape="0">
          <a:gsLst>
            <a:gs pos="0">
              <a:srgbClr val="9BBB59">
                <a:hueOff val="0"/>
                <a:satOff val="0"/>
                <a:lumOff val="0"/>
                <a:alphaOff val="0"/>
                <a:tint val="50000"/>
                <a:satMod val="300000"/>
              </a:srgbClr>
            </a:gs>
            <a:gs pos="35000">
              <a:srgbClr val="9BBB59">
                <a:hueOff val="0"/>
                <a:satOff val="0"/>
                <a:lumOff val="0"/>
                <a:alphaOff val="0"/>
                <a:tint val="37000"/>
                <a:satMod val="300000"/>
              </a:srgbClr>
            </a:gs>
            <a:gs pos="100000">
              <a:srgbClr val="9BBB59">
                <a:hueOff val="0"/>
                <a:satOff val="0"/>
                <a:lumOff val="0"/>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dirty="0">
            <a:solidFill>
              <a:sysClr val="windowText" lastClr="000000"/>
            </a:solidFill>
            <a:latin typeface="Calibri"/>
            <a:ea typeface="新細明體"/>
            <a:cs typeface="+mn-cs"/>
          </a:endParaRPr>
        </a:p>
      </dgm:t>
    </dgm:pt>
    <dgm:pt modelId="{F5D2089B-8D03-461C-86E2-09A7B08D1420}" type="parTrans" cxnId="{D9A8C777-2DA2-41CD-90D1-CACC904D7CA5}">
      <dgm:prSet/>
      <dgm:spPr/>
      <dgm:t>
        <a:bodyPr/>
        <a:lstStyle/>
        <a:p>
          <a:endParaRPr lang="zh-TW" altLang="en-US"/>
        </a:p>
      </dgm:t>
    </dgm:pt>
    <dgm:pt modelId="{B6F283FF-0421-40C9-A373-B36172B760DB}" type="sibTrans" cxnId="{D9A8C777-2DA2-41CD-90D1-CACC904D7CA5}">
      <dgm:prSet/>
      <dgm:spPr/>
      <dgm:t>
        <a:bodyPr/>
        <a:lstStyle/>
        <a:p>
          <a:endParaRPr lang="zh-TW" altLang="en-US"/>
        </a:p>
      </dgm:t>
    </dgm:pt>
    <dgm:pt modelId="{DD6A7727-AC5D-40B8-AB13-F03A060D4C35}">
      <dgm:prSet phldrT="[文字]"/>
      <dgm:spPr>
        <a:xfrm>
          <a:off x="5731841" y="1316852"/>
          <a:ext cx="2794135" cy="3996463"/>
        </a:xfrm>
        <a:gradFill rotWithShape="0">
          <a:gsLst>
            <a:gs pos="0">
              <a:srgbClr val="9BBB59">
                <a:hueOff val="11250264"/>
                <a:satOff val="-16880"/>
                <a:lumOff val="-2745"/>
                <a:alphaOff val="0"/>
                <a:tint val="50000"/>
                <a:satMod val="300000"/>
              </a:srgbClr>
            </a:gs>
            <a:gs pos="35000">
              <a:srgbClr val="9BBB59">
                <a:hueOff val="11250264"/>
                <a:satOff val="-16880"/>
                <a:lumOff val="-2745"/>
                <a:alphaOff val="0"/>
                <a:tint val="37000"/>
                <a:satMod val="300000"/>
              </a:srgbClr>
            </a:gs>
            <a:gs pos="100000">
              <a:srgbClr val="9BBB59">
                <a:hueOff val="11250264"/>
                <a:satOff val="-16880"/>
                <a:lumOff val="-2745"/>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a:solidFill>
              <a:sysClr val="windowText" lastClr="000000"/>
            </a:solidFill>
            <a:latin typeface="Calibri"/>
            <a:ea typeface="新細明體"/>
            <a:cs typeface="+mn-cs"/>
          </a:endParaRPr>
        </a:p>
      </dgm:t>
    </dgm:pt>
    <dgm:pt modelId="{D6109EC4-A3FA-4405-BA2C-E8689A74634D}" type="parTrans" cxnId="{6B337726-DB52-4F40-AA85-92D510902A18}">
      <dgm:prSet/>
      <dgm:spPr/>
      <dgm:t>
        <a:bodyPr/>
        <a:lstStyle/>
        <a:p>
          <a:endParaRPr lang="zh-TW" altLang="en-US"/>
        </a:p>
      </dgm:t>
    </dgm:pt>
    <dgm:pt modelId="{9D1F5A36-CF65-47DF-8D44-8CE4ED87C7E5}" type="sibTrans" cxnId="{6B337726-DB52-4F40-AA85-92D510902A18}">
      <dgm:prSet/>
      <dgm:spPr/>
      <dgm:t>
        <a:bodyPr/>
        <a:lstStyle/>
        <a:p>
          <a:endParaRPr lang="zh-TW" altLang="en-US"/>
        </a:p>
      </dgm:t>
    </dgm:pt>
    <dgm:pt modelId="{48AA226D-E85F-4A1F-95E2-5F70718D5424}">
      <dgm:prSet phldrT="[文字]"/>
      <dgm:spPr>
        <a:xfrm>
          <a:off x="2863353" y="1360642"/>
          <a:ext cx="2794135" cy="3996463"/>
        </a:xfrm>
        <a:gradFill rotWithShape="0">
          <a:gsLst>
            <a:gs pos="0">
              <a:srgbClr val="9BBB59">
                <a:hueOff val="5625132"/>
                <a:satOff val="-8440"/>
                <a:lumOff val="-1373"/>
                <a:alphaOff val="0"/>
                <a:tint val="50000"/>
                <a:satMod val="300000"/>
              </a:srgbClr>
            </a:gs>
            <a:gs pos="35000">
              <a:srgbClr val="9BBB59">
                <a:hueOff val="5625132"/>
                <a:satOff val="-8440"/>
                <a:lumOff val="-1373"/>
                <a:alphaOff val="0"/>
                <a:tint val="37000"/>
                <a:satMod val="300000"/>
              </a:srgbClr>
            </a:gs>
            <a:gs pos="100000">
              <a:srgbClr val="9BBB59">
                <a:hueOff val="5625132"/>
                <a:satOff val="-8440"/>
                <a:lumOff val="-1373"/>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dirty="0">
            <a:solidFill>
              <a:sysClr val="windowText" lastClr="000000"/>
            </a:solidFill>
            <a:latin typeface="Calibri"/>
            <a:ea typeface="新細明體"/>
            <a:cs typeface="+mn-cs"/>
          </a:endParaRPr>
        </a:p>
      </dgm:t>
    </dgm:pt>
    <dgm:pt modelId="{10EC01C4-5261-417D-A3A3-ED7DDA5DAC5C}" type="sibTrans" cxnId="{0B5F108B-63DD-4F9E-92AD-AE8A707C29A5}">
      <dgm:prSet/>
      <dgm:spPr/>
      <dgm:t>
        <a:bodyPr/>
        <a:lstStyle/>
        <a:p>
          <a:endParaRPr lang="zh-TW" altLang="en-US"/>
        </a:p>
      </dgm:t>
    </dgm:pt>
    <dgm:pt modelId="{6DD84A31-6417-4139-88D9-4BAFA9A15525}" type="parTrans" cxnId="{0B5F108B-63DD-4F9E-92AD-AE8A707C29A5}">
      <dgm:prSet/>
      <dgm:spPr/>
      <dgm:t>
        <a:bodyPr/>
        <a:lstStyle/>
        <a:p>
          <a:endParaRPr lang="zh-TW" altLang="en-US"/>
        </a:p>
      </dgm:t>
    </dgm:pt>
    <dgm:pt modelId="{71CB18F1-C97E-4801-BF2D-E29A08362268}" type="pres">
      <dgm:prSet presAssocID="{3627C1E3-9D76-4A52-B147-0161EE312DF3}" presName="Name0" presStyleCnt="0">
        <dgm:presLayoutVars>
          <dgm:dir/>
          <dgm:animLvl val="lvl"/>
          <dgm:resizeHandles val="exact"/>
        </dgm:presLayoutVars>
      </dgm:prSet>
      <dgm:spPr/>
      <dgm:t>
        <a:bodyPr/>
        <a:lstStyle/>
        <a:p>
          <a:endParaRPr lang="zh-TW" altLang="en-US"/>
        </a:p>
      </dgm:t>
    </dgm:pt>
    <dgm:pt modelId="{B23A9BD4-DB72-44F7-B65E-24521D89076E}" type="pres">
      <dgm:prSet presAssocID="{E6BB1185-2D06-4544-8929-467419623D8A}" presName="compositeNode" presStyleCnt="0">
        <dgm:presLayoutVars>
          <dgm:bulletEnabled val="1"/>
        </dgm:presLayoutVars>
      </dgm:prSet>
      <dgm:spPr/>
    </dgm:pt>
    <dgm:pt modelId="{FD118DE6-47AB-4535-9143-0779A1885235}" type="pres">
      <dgm:prSet presAssocID="{E6BB1185-2D06-4544-8929-467419623D8A}" presName="bgRect" presStyleLbl="node1" presStyleIdx="0" presStyleCnt="3" custScaleY="119192" custLinFactNeighborX="-2612" custLinFactNeighborY="5450"/>
      <dgm:spPr>
        <a:prstGeom prst="roundRect">
          <a:avLst>
            <a:gd name="adj" fmla="val 5000"/>
          </a:avLst>
        </a:prstGeom>
      </dgm:spPr>
      <dgm:t>
        <a:bodyPr/>
        <a:lstStyle/>
        <a:p>
          <a:endParaRPr lang="zh-TW" altLang="en-US"/>
        </a:p>
      </dgm:t>
    </dgm:pt>
    <dgm:pt modelId="{83E450B4-A93D-419F-87F7-8BEF3D571279}" type="pres">
      <dgm:prSet presAssocID="{E6BB1185-2D06-4544-8929-467419623D8A}" presName="parentNode" presStyleLbl="node1" presStyleIdx="0" presStyleCnt="3">
        <dgm:presLayoutVars>
          <dgm:chMax val="0"/>
          <dgm:bulletEnabled val="1"/>
        </dgm:presLayoutVars>
      </dgm:prSet>
      <dgm:spPr/>
      <dgm:t>
        <a:bodyPr/>
        <a:lstStyle/>
        <a:p>
          <a:endParaRPr lang="zh-TW" altLang="en-US"/>
        </a:p>
      </dgm:t>
    </dgm:pt>
    <dgm:pt modelId="{E5BF45CB-1151-4F53-87C5-2B468A932E1E}" type="pres">
      <dgm:prSet presAssocID="{B6F283FF-0421-40C9-A373-B36172B760DB}" presName="hSp" presStyleCnt="0"/>
      <dgm:spPr/>
    </dgm:pt>
    <dgm:pt modelId="{6AEF23A6-ED48-4A17-8DE5-C64E45DD95B1}" type="pres">
      <dgm:prSet presAssocID="{B6F283FF-0421-40C9-A373-B36172B760DB}" presName="vProcSp" presStyleCnt="0"/>
      <dgm:spPr/>
    </dgm:pt>
    <dgm:pt modelId="{21796527-ED46-44F0-BE4C-BCDFD525638D}" type="pres">
      <dgm:prSet presAssocID="{B6F283FF-0421-40C9-A373-B36172B760DB}" presName="vSp1" presStyleCnt="0"/>
      <dgm:spPr/>
    </dgm:pt>
    <dgm:pt modelId="{7225E902-AB56-4F1B-B2E8-560A56A877D1}" type="pres">
      <dgm:prSet presAssocID="{B6F283FF-0421-40C9-A373-B36172B760DB}" presName="simulatedConn" presStyleLbl="solidFgAcc1" presStyleIdx="0" presStyleCnt="2" custLinFactY="-400000" custLinFactNeighborX="45152" custLinFactNeighborY="-450764"/>
      <dgm:spPr>
        <a:xfrm rot="5400000">
          <a:off x="2849302" y="791337"/>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0"/>
              <a:satOff val="0"/>
              <a:lumOff val="0"/>
              <a:alphaOff val="0"/>
            </a:srgbClr>
          </a:solidFill>
          <a:prstDash val="solid"/>
        </a:ln>
        <a:effectLst/>
      </dgm:spPr>
      <dgm:t>
        <a:bodyPr/>
        <a:lstStyle/>
        <a:p>
          <a:endParaRPr lang="zh-TW" altLang="en-US"/>
        </a:p>
      </dgm:t>
    </dgm:pt>
    <dgm:pt modelId="{E67985A6-FF7E-47DB-B7C8-45A8DA71B0A3}" type="pres">
      <dgm:prSet presAssocID="{B6F283FF-0421-40C9-A373-B36172B760DB}" presName="vSp2" presStyleCnt="0"/>
      <dgm:spPr/>
    </dgm:pt>
    <dgm:pt modelId="{80DF5A94-DC78-4513-B4BA-B2E506C829DB}" type="pres">
      <dgm:prSet presAssocID="{B6F283FF-0421-40C9-A373-B36172B760DB}" presName="sibTrans" presStyleCnt="0"/>
      <dgm:spPr/>
    </dgm:pt>
    <dgm:pt modelId="{1D8824FB-3B15-45D7-BC17-CE835C00D516}" type="pres">
      <dgm:prSet presAssocID="{48AA226D-E85F-4A1F-95E2-5F70718D5424}" presName="compositeNode" presStyleCnt="0">
        <dgm:presLayoutVars>
          <dgm:bulletEnabled val="1"/>
        </dgm:presLayoutVars>
      </dgm:prSet>
      <dgm:spPr/>
    </dgm:pt>
    <dgm:pt modelId="{2D2F1337-8FC5-4EC7-88EF-CC4201B899C8}" type="pres">
      <dgm:prSet presAssocID="{48AA226D-E85F-4A1F-95E2-5F70718D5424}" presName="bgRect" presStyleLbl="node1" presStyleIdx="1" presStyleCnt="3" custScaleY="119192" custLinFactNeighborX="-1046" custLinFactNeighborY="6756"/>
      <dgm:spPr>
        <a:prstGeom prst="ellipse">
          <a:avLst/>
        </a:prstGeom>
      </dgm:spPr>
      <dgm:t>
        <a:bodyPr/>
        <a:lstStyle/>
        <a:p>
          <a:endParaRPr lang="zh-TW" altLang="en-US"/>
        </a:p>
      </dgm:t>
    </dgm:pt>
    <dgm:pt modelId="{8EA61BC8-F568-4E16-BAF9-8B21E2BE08FB}" type="pres">
      <dgm:prSet presAssocID="{48AA226D-E85F-4A1F-95E2-5F70718D5424}" presName="parentNode" presStyleLbl="node1" presStyleIdx="1" presStyleCnt="3">
        <dgm:presLayoutVars>
          <dgm:chMax val="0"/>
          <dgm:bulletEnabled val="1"/>
        </dgm:presLayoutVars>
      </dgm:prSet>
      <dgm:spPr/>
      <dgm:t>
        <a:bodyPr/>
        <a:lstStyle/>
        <a:p>
          <a:endParaRPr lang="zh-TW" altLang="en-US"/>
        </a:p>
      </dgm:t>
    </dgm:pt>
    <dgm:pt modelId="{B6029E19-699E-4224-82B9-62604201E836}" type="pres">
      <dgm:prSet presAssocID="{10EC01C4-5261-417D-A3A3-ED7DDA5DAC5C}" presName="hSp" presStyleCnt="0"/>
      <dgm:spPr/>
    </dgm:pt>
    <dgm:pt modelId="{AB751135-02CB-4FA1-959C-FF1B60081CDE}" type="pres">
      <dgm:prSet presAssocID="{10EC01C4-5261-417D-A3A3-ED7DDA5DAC5C}" presName="vProcSp" presStyleCnt="0"/>
      <dgm:spPr/>
    </dgm:pt>
    <dgm:pt modelId="{009AA123-0379-4176-90C2-FBE7DD3DD2DC}" type="pres">
      <dgm:prSet presAssocID="{10EC01C4-5261-417D-A3A3-ED7DDA5DAC5C}" presName="vSp1" presStyleCnt="0"/>
      <dgm:spPr/>
    </dgm:pt>
    <dgm:pt modelId="{253B1E98-F3E1-4F2B-936B-212A1DBC413F}" type="pres">
      <dgm:prSet presAssocID="{10EC01C4-5261-417D-A3A3-ED7DDA5DAC5C}" presName="simulatedConn" presStyleLbl="solidFgAcc1" presStyleIdx="1" presStyleCnt="2" custAng="10800000" custLinFactY="-400000" custLinFactNeighborX="-96821" custLinFactNeighborY="-455138"/>
      <dgm:spPr>
        <a:xfrm rot="16200000">
          <a:off x="5146195" y="781274"/>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11250264"/>
              <a:satOff val="-16880"/>
              <a:lumOff val="-2745"/>
              <a:alphaOff val="0"/>
            </a:srgbClr>
          </a:solidFill>
          <a:prstDash val="solid"/>
        </a:ln>
        <a:effectLst/>
      </dgm:spPr>
      <dgm:t>
        <a:bodyPr/>
        <a:lstStyle/>
        <a:p>
          <a:endParaRPr lang="zh-TW" altLang="en-US"/>
        </a:p>
      </dgm:t>
    </dgm:pt>
    <dgm:pt modelId="{2F1E5C9E-5A27-47F7-8F7E-6F44FEEBBF5E}" type="pres">
      <dgm:prSet presAssocID="{10EC01C4-5261-417D-A3A3-ED7DDA5DAC5C}" presName="vSp2" presStyleCnt="0"/>
      <dgm:spPr/>
    </dgm:pt>
    <dgm:pt modelId="{D38CB63F-2B06-47A6-87A4-800BF941E5EB}" type="pres">
      <dgm:prSet presAssocID="{10EC01C4-5261-417D-A3A3-ED7DDA5DAC5C}" presName="sibTrans" presStyleCnt="0"/>
      <dgm:spPr/>
    </dgm:pt>
    <dgm:pt modelId="{B7CA05C8-B27C-4B16-BA1B-06F5671C35F0}" type="pres">
      <dgm:prSet presAssocID="{DD6A7727-AC5D-40B8-AB13-F03A060D4C35}" presName="compositeNode" presStyleCnt="0">
        <dgm:presLayoutVars>
          <dgm:bulletEnabled val="1"/>
        </dgm:presLayoutVars>
      </dgm:prSet>
      <dgm:spPr/>
    </dgm:pt>
    <dgm:pt modelId="{56EF2998-CCAB-4B94-8DF1-6FD3BF37419C}" type="pres">
      <dgm:prSet presAssocID="{DD6A7727-AC5D-40B8-AB13-F03A060D4C35}" presName="bgRect" presStyleLbl="node1" presStyleIdx="2" presStyleCnt="3" custScaleY="119192" custLinFactNeighborX="-1885" custLinFactNeighborY="5450"/>
      <dgm:spPr>
        <a:prstGeom prst="roundRect">
          <a:avLst>
            <a:gd name="adj" fmla="val 5000"/>
          </a:avLst>
        </a:prstGeom>
      </dgm:spPr>
      <dgm:t>
        <a:bodyPr/>
        <a:lstStyle/>
        <a:p>
          <a:endParaRPr lang="zh-TW" altLang="en-US"/>
        </a:p>
      </dgm:t>
    </dgm:pt>
    <dgm:pt modelId="{6794503C-D570-4890-AAC5-04CCECA91597}" type="pres">
      <dgm:prSet presAssocID="{DD6A7727-AC5D-40B8-AB13-F03A060D4C35}" presName="parentNode" presStyleLbl="node1" presStyleIdx="2" presStyleCnt="3">
        <dgm:presLayoutVars>
          <dgm:chMax val="0"/>
          <dgm:bulletEnabled val="1"/>
        </dgm:presLayoutVars>
      </dgm:prSet>
      <dgm:spPr/>
      <dgm:t>
        <a:bodyPr/>
        <a:lstStyle/>
        <a:p>
          <a:endParaRPr lang="zh-TW" altLang="en-US"/>
        </a:p>
      </dgm:t>
    </dgm:pt>
  </dgm:ptLst>
  <dgm:cxnLst>
    <dgm:cxn modelId="{6B337726-DB52-4F40-AA85-92D510902A18}" srcId="{3627C1E3-9D76-4A52-B147-0161EE312DF3}" destId="{DD6A7727-AC5D-40B8-AB13-F03A060D4C35}" srcOrd="2" destOrd="0" parTransId="{D6109EC4-A3FA-4405-BA2C-E8689A74634D}" sibTransId="{9D1F5A36-CF65-47DF-8D44-8CE4ED87C7E5}"/>
    <dgm:cxn modelId="{0B5F108B-63DD-4F9E-92AD-AE8A707C29A5}" srcId="{3627C1E3-9D76-4A52-B147-0161EE312DF3}" destId="{48AA226D-E85F-4A1F-95E2-5F70718D5424}" srcOrd="1" destOrd="0" parTransId="{6DD84A31-6417-4139-88D9-4BAFA9A15525}" sibTransId="{10EC01C4-5261-417D-A3A3-ED7DDA5DAC5C}"/>
    <dgm:cxn modelId="{5E81AE28-1BA4-4978-8138-3ACD417CDAE5}" type="presOf" srcId="{E6BB1185-2D06-4544-8929-467419623D8A}" destId="{83E450B4-A93D-419F-87F7-8BEF3D571279}" srcOrd="1" destOrd="0" presId="urn:microsoft.com/office/officeart/2005/8/layout/hProcess7"/>
    <dgm:cxn modelId="{927803C3-67C6-48E3-8CB0-1906E3A08755}" type="presOf" srcId="{DD6A7727-AC5D-40B8-AB13-F03A060D4C35}" destId="{6794503C-D570-4890-AAC5-04CCECA91597}" srcOrd="1" destOrd="0" presId="urn:microsoft.com/office/officeart/2005/8/layout/hProcess7"/>
    <dgm:cxn modelId="{843F927F-EE99-40E3-B19E-CE2639F9DB09}" type="presOf" srcId="{E6BB1185-2D06-4544-8929-467419623D8A}" destId="{FD118DE6-47AB-4535-9143-0779A1885235}" srcOrd="0" destOrd="0" presId="urn:microsoft.com/office/officeart/2005/8/layout/hProcess7"/>
    <dgm:cxn modelId="{C4802EB3-1DF9-4EDB-978F-5C9C6DE5A458}" type="presOf" srcId="{3627C1E3-9D76-4A52-B147-0161EE312DF3}" destId="{71CB18F1-C97E-4801-BF2D-E29A08362268}" srcOrd="0" destOrd="0" presId="urn:microsoft.com/office/officeart/2005/8/layout/hProcess7"/>
    <dgm:cxn modelId="{44F8D153-9319-48F4-AF11-0B3CB82721BB}" type="presOf" srcId="{48AA226D-E85F-4A1F-95E2-5F70718D5424}" destId="{8EA61BC8-F568-4E16-BAF9-8B21E2BE08FB}" srcOrd="1" destOrd="0" presId="urn:microsoft.com/office/officeart/2005/8/layout/hProcess7"/>
    <dgm:cxn modelId="{DE99A05D-1AB2-44A7-9724-736333224892}" type="presOf" srcId="{48AA226D-E85F-4A1F-95E2-5F70718D5424}" destId="{2D2F1337-8FC5-4EC7-88EF-CC4201B899C8}" srcOrd="0" destOrd="0" presId="urn:microsoft.com/office/officeart/2005/8/layout/hProcess7"/>
    <dgm:cxn modelId="{D9A8C777-2DA2-41CD-90D1-CACC904D7CA5}" srcId="{3627C1E3-9D76-4A52-B147-0161EE312DF3}" destId="{E6BB1185-2D06-4544-8929-467419623D8A}" srcOrd="0" destOrd="0" parTransId="{F5D2089B-8D03-461C-86E2-09A7B08D1420}" sibTransId="{B6F283FF-0421-40C9-A373-B36172B760DB}"/>
    <dgm:cxn modelId="{BB05726B-C036-4293-91FB-E9102F5FD85E}" type="presOf" srcId="{DD6A7727-AC5D-40B8-AB13-F03A060D4C35}" destId="{56EF2998-CCAB-4B94-8DF1-6FD3BF37419C}" srcOrd="0" destOrd="0" presId="urn:microsoft.com/office/officeart/2005/8/layout/hProcess7"/>
    <dgm:cxn modelId="{BD3AC508-460F-4C42-8793-409448D7AD96}" type="presParOf" srcId="{71CB18F1-C97E-4801-BF2D-E29A08362268}" destId="{B23A9BD4-DB72-44F7-B65E-24521D89076E}" srcOrd="0" destOrd="0" presId="urn:microsoft.com/office/officeart/2005/8/layout/hProcess7"/>
    <dgm:cxn modelId="{2BC747B2-E14E-480D-ABEE-BE2648105859}" type="presParOf" srcId="{B23A9BD4-DB72-44F7-B65E-24521D89076E}" destId="{FD118DE6-47AB-4535-9143-0779A1885235}" srcOrd="0" destOrd="0" presId="urn:microsoft.com/office/officeart/2005/8/layout/hProcess7"/>
    <dgm:cxn modelId="{B2F78548-AB36-440A-9C39-E492B1E830FE}" type="presParOf" srcId="{B23A9BD4-DB72-44F7-B65E-24521D89076E}" destId="{83E450B4-A93D-419F-87F7-8BEF3D571279}" srcOrd="1" destOrd="0" presId="urn:microsoft.com/office/officeart/2005/8/layout/hProcess7"/>
    <dgm:cxn modelId="{F1527D29-3109-42BF-9BC8-E91382864003}" type="presParOf" srcId="{71CB18F1-C97E-4801-BF2D-E29A08362268}" destId="{E5BF45CB-1151-4F53-87C5-2B468A932E1E}" srcOrd="1" destOrd="0" presId="urn:microsoft.com/office/officeart/2005/8/layout/hProcess7"/>
    <dgm:cxn modelId="{75B04DE1-4B53-4679-8946-FCAF5AB35447}" type="presParOf" srcId="{71CB18F1-C97E-4801-BF2D-E29A08362268}" destId="{6AEF23A6-ED48-4A17-8DE5-C64E45DD95B1}" srcOrd="2" destOrd="0" presId="urn:microsoft.com/office/officeart/2005/8/layout/hProcess7"/>
    <dgm:cxn modelId="{3CDA327A-8296-4969-9DEC-471F4C891D01}" type="presParOf" srcId="{6AEF23A6-ED48-4A17-8DE5-C64E45DD95B1}" destId="{21796527-ED46-44F0-BE4C-BCDFD525638D}" srcOrd="0" destOrd="0" presId="urn:microsoft.com/office/officeart/2005/8/layout/hProcess7"/>
    <dgm:cxn modelId="{A2D60FD4-5F68-4A3C-BDBC-9AC959270FB1}" type="presParOf" srcId="{6AEF23A6-ED48-4A17-8DE5-C64E45DD95B1}" destId="{7225E902-AB56-4F1B-B2E8-560A56A877D1}" srcOrd="1" destOrd="0" presId="urn:microsoft.com/office/officeart/2005/8/layout/hProcess7"/>
    <dgm:cxn modelId="{44447345-5B54-418D-82F9-C271A9BB4090}" type="presParOf" srcId="{6AEF23A6-ED48-4A17-8DE5-C64E45DD95B1}" destId="{E67985A6-FF7E-47DB-B7C8-45A8DA71B0A3}" srcOrd="2" destOrd="0" presId="urn:microsoft.com/office/officeart/2005/8/layout/hProcess7"/>
    <dgm:cxn modelId="{3C911224-2C23-41FF-A95B-3ACE69C84E26}" type="presParOf" srcId="{71CB18F1-C97E-4801-BF2D-E29A08362268}" destId="{80DF5A94-DC78-4513-B4BA-B2E506C829DB}" srcOrd="3" destOrd="0" presId="urn:microsoft.com/office/officeart/2005/8/layout/hProcess7"/>
    <dgm:cxn modelId="{6C05DD79-1761-4F1B-A395-FB59E2A24BAC}" type="presParOf" srcId="{71CB18F1-C97E-4801-BF2D-E29A08362268}" destId="{1D8824FB-3B15-45D7-BC17-CE835C00D516}" srcOrd="4" destOrd="0" presId="urn:microsoft.com/office/officeart/2005/8/layout/hProcess7"/>
    <dgm:cxn modelId="{2044BFAB-1C85-4CD5-A73C-41DA9CB5EAE2}" type="presParOf" srcId="{1D8824FB-3B15-45D7-BC17-CE835C00D516}" destId="{2D2F1337-8FC5-4EC7-88EF-CC4201B899C8}" srcOrd="0" destOrd="0" presId="urn:microsoft.com/office/officeart/2005/8/layout/hProcess7"/>
    <dgm:cxn modelId="{A6DF5B39-7DE4-4F4E-94EF-A567F00C5D2C}" type="presParOf" srcId="{1D8824FB-3B15-45D7-BC17-CE835C00D516}" destId="{8EA61BC8-F568-4E16-BAF9-8B21E2BE08FB}" srcOrd="1" destOrd="0" presId="urn:microsoft.com/office/officeart/2005/8/layout/hProcess7"/>
    <dgm:cxn modelId="{CB930D69-DE10-45F7-A136-C6C05B628046}" type="presParOf" srcId="{71CB18F1-C97E-4801-BF2D-E29A08362268}" destId="{B6029E19-699E-4224-82B9-62604201E836}" srcOrd="5" destOrd="0" presId="urn:microsoft.com/office/officeart/2005/8/layout/hProcess7"/>
    <dgm:cxn modelId="{ED518723-3E84-4302-8141-8B9763C14FFF}" type="presParOf" srcId="{71CB18F1-C97E-4801-BF2D-E29A08362268}" destId="{AB751135-02CB-4FA1-959C-FF1B60081CDE}" srcOrd="6" destOrd="0" presId="urn:microsoft.com/office/officeart/2005/8/layout/hProcess7"/>
    <dgm:cxn modelId="{603A8E7D-2967-41EA-9BED-32383C0F2C6E}" type="presParOf" srcId="{AB751135-02CB-4FA1-959C-FF1B60081CDE}" destId="{009AA123-0379-4176-90C2-FBE7DD3DD2DC}" srcOrd="0" destOrd="0" presId="urn:microsoft.com/office/officeart/2005/8/layout/hProcess7"/>
    <dgm:cxn modelId="{49D3551B-B78F-421F-A1DE-9C146C317788}" type="presParOf" srcId="{AB751135-02CB-4FA1-959C-FF1B60081CDE}" destId="{253B1E98-F3E1-4F2B-936B-212A1DBC413F}" srcOrd="1" destOrd="0" presId="urn:microsoft.com/office/officeart/2005/8/layout/hProcess7"/>
    <dgm:cxn modelId="{CF29A863-EB77-417B-B6C2-F65EF517A416}" type="presParOf" srcId="{AB751135-02CB-4FA1-959C-FF1B60081CDE}" destId="{2F1E5C9E-5A27-47F7-8F7E-6F44FEEBBF5E}" srcOrd="2" destOrd="0" presId="urn:microsoft.com/office/officeart/2005/8/layout/hProcess7"/>
    <dgm:cxn modelId="{E0D801C6-ADDC-4330-A16F-1B73B3CF6ABF}" type="presParOf" srcId="{71CB18F1-C97E-4801-BF2D-E29A08362268}" destId="{D38CB63F-2B06-47A6-87A4-800BF941E5EB}" srcOrd="7" destOrd="0" presId="urn:microsoft.com/office/officeart/2005/8/layout/hProcess7"/>
    <dgm:cxn modelId="{984EC849-D371-4252-8C4A-F952D6F4D164}" type="presParOf" srcId="{71CB18F1-C97E-4801-BF2D-E29A08362268}" destId="{B7CA05C8-B27C-4B16-BA1B-06F5671C35F0}" srcOrd="8" destOrd="0" presId="urn:microsoft.com/office/officeart/2005/8/layout/hProcess7"/>
    <dgm:cxn modelId="{C81086D2-746F-4D81-9831-567730A6D14A}" type="presParOf" srcId="{B7CA05C8-B27C-4B16-BA1B-06F5671C35F0}" destId="{56EF2998-CCAB-4B94-8DF1-6FD3BF37419C}" srcOrd="0" destOrd="0" presId="urn:microsoft.com/office/officeart/2005/8/layout/hProcess7"/>
    <dgm:cxn modelId="{4A94082C-9B87-40E2-BA97-9D8CDCB12E64}" type="presParOf" srcId="{B7CA05C8-B27C-4B16-BA1B-06F5671C35F0}" destId="{6794503C-D570-4890-AAC5-04CCECA91597}" srcOrd="1"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EF14CBD-CB3E-4CE3-817A-3399619EAEDE}" type="doc">
      <dgm:prSet loTypeId="urn:microsoft.com/office/officeart/2005/8/layout/orgChart1" loCatId="hierarchy" qsTypeId="urn:microsoft.com/office/officeart/2005/8/quickstyle/simple1#6" qsCatId="simple" csTypeId="urn:microsoft.com/office/officeart/2005/8/colors/colorful2" csCatId="colorful" phldr="1"/>
      <dgm:spPr/>
      <dgm:t>
        <a:bodyPr/>
        <a:lstStyle/>
        <a:p>
          <a:endParaRPr lang="zh-TW" altLang="en-US"/>
        </a:p>
      </dgm:t>
    </dgm:pt>
    <dgm:pt modelId="{7ED74329-1E75-4FE2-B40C-2FC2B35F8550}">
      <dgm:prSet phldrT="[文字]" custT="1"/>
      <dgm:spPr>
        <a:xfrm>
          <a:off x="1933283" y="625"/>
          <a:ext cx="3518986" cy="569107"/>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400" dirty="0" smtClean="0">
              <a:solidFill>
                <a:sysClr val="window" lastClr="FFFFFF"/>
              </a:solidFill>
              <a:latin typeface="微軟正黑體" pitchFamily="34" charset="-120"/>
              <a:ea typeface="微軟正黑體" pitchFamily="34" charset="-120"/>
              <a:cs typeface="+mn-cs"/>
            </a:rPr>
            <a:t>資管系職涯發展方向</a:t>
          </a:r>
          <a:endParaRPr lang="zh-TW" altLang="en-US" sz="2400" dirty="0">
            <a:solidFill>
              <a:sysClr val="window" lastClr="FFFFFF"/>
            </a:solidFill>
            <a:latin typeface="微軟正黑體" pitchFamily="34" charset="-120"/>
            <a:ea typeface="微軟正黑體" pitchFamily="34" charset="-120"/>
            <a:cs typeface="+mn-cs"/>
          </a:endParaRPr>
        </a:p>
      </dgm:t>
    </dgm:pt>
    <dgm:pt modelId="{7D914B5C-244C-4D1B-B041-A0EA4335E3D5}" type="parTrans" cxnId="{D553527B-1728-4A79-9CA5-FD4366F7DC4B}">
      <dgm:prSet/>
      <dgm:spPr/>
      <dgm:t>
        <a:bodyPr/>
        <a:lstStyle/>
        <a:p>
          <a:endParaRPr lang="zh-TW" altLang="en-US" sz="2400">
            <a:solidFill>
              <a:schemeClr val="tx1"/>
            </a:solidFill>
            <a:latin typeface="微軟正黑體" pitchFamily="34" charset="-120"/>
            <a:ea typeface="微軟正黑體" pitchFamily="34" charset="-120"/>
          </a:endParaRPr>
        </a:p>
      </dgm:t>
    </dgm:pt>
    <dgm:pt modelId="{E63F6624-4E0E-4263-94E5-2B73C012F301}" type="sibTrans" cxnId="{D553527B-1728-4A79-9CA5-FD4366F7DC4B}">
      <dgm:prSet custT="1"/>
      <dgm:spPr/>
      <dgm:t>
        <a:bodyPr/>
        <a:lstStyle/>
        <a:p>
          <a:endParaRPr lang="zh-TW" altLang="en-US" sz="2400">
            <a:solidFill>
              <a:schemeClr val="tx1"/>
            </a:solidFill>
            <a:latin typeface="微軟正黑體" pitchFamily="34" charset="-120"/>
            <a:ea typeface="微軟正黑體" pitchFamily="34" charset="-120"/>
          </a:endParaRPr>
        </a:p>
      </dgm:t>
    </dgm:pt>
    <dgm:pt modelId="{EC3E3DDE-EEB7-43D0-9DDB-FEDD8F1220AD}">
      <dgm:prSet phldrT="[文字]" custT="1"/>
      <dgm:spPr>
        <a:xfrm>
          <a:off x="239664" y="808758"/>
          <a:ext cx="2226873" cy="569107"/>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企業管理相關</a:t>
          </a:r>
          <a:endParaRPr lang="zh-TW" altLang="en-US" sz="2000" dirty="0">
            <a:solidFill>
              <a:sysClr val="window" lastClr="FFFFFF"/>
            </a:solidFill>
            <a:latin typeface="微軟正黑體" pitchFamily="34" charset="-120"/>
            <a:ea typeface="微軟正黑體" pitchFamily="34" charset="-120"/>
            <a:cs typeface="+mn-cs"/>
          </a:endParaRPr>
        </a:p>
      </dgm:t>
    </dgm:pt>
    <dgm:pt modelId="{50C2342C-E457-4192-BF1B-51A696DBA982}" type="parTrans" cxnId="{12380939-D272-49DB-9ED0-6826AC06DC9F}">
      <dgm:prSet custT="1"/>
      <dgm:spPr>
        <a:xfrm>
          <a:off x="1353100" y="569733"/>
          <a:ext cx="2339676" cy="239025"/>
        </a:xfrm>
        <a:noFill/>
        <a:ln w="25400" cap="flat" cmpd="sng" algn="ctr">
          <a:solidFill>
            <a:srgbClr val="9BBB59">
              <a:hueOff val="0"/>
              <a:satOff val="0"/>
              <a:lumOff val="0"/>
              <a:alphaOff val="0"/>
            </a:srgbClr>
          </a:solidFill>
          <a:prstDash val="solid"/>
        </a:ln>
        <a:effectLst/>
      </dgm:spPr>
      <dgm:t>
        <a:bodyPr/>
        <a:lstStyle/>
        <a:p>
          <a:endParaRPr lang="zh-TW" altLang="en-US" sz="2400">
            <a:solidFill>
              <a:schemeClr val="tx1"/>
            </a:solidFill>
          </a:endParaRPr>
        </a:p>
      </dgm:t>
    </dgm:pt>
    <dgm:pt modelId="{CCECB1DD-46BF-4B72-83A2-898494617BD2}" type="sibTrans" cxnId="{12380939-D272-49DB-9ED0-6826AC06DC9F}">
      <dgm:prSet custT="1"/>
      <dgm:spPr/>
      <dgm:t>
        <a:bodyPr/>
        <a:lstStyle/>
        <a:p>
          <a:endParaRPr lang="zh-TW" altLang="en-US" sz="2400">
            <a:solidFill>
              <a:schemeClr val="tx1"/>
            </a:solidFill>
          </a:endParaRPr>
        </a:p>
      </dgm:t>
    </dgm:pt>
    <dgm:pt modelId="{A0094A98-89C1-401B-ABDF-5E4C3FF52A2C}">
      <dgm:prSet phldrT="[文字]" custT="1"/>
      <dgm:spPr>
        <a:xfrm>
          <a:off x="2705562" y="808758"/>
          <a:ext cx="2261463" cy="569107"/>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網路管理相關</a:t>
          </a:r>
          <a:endParaRPr lang="zh-TW" altLang="en-US" sz="2000" dirty="0">
            <a:solidFill>
              <a:sysClr val="window" lastClr="FFFFFF"/>
            </a:solidFill>
            <a:latin typeface="微軟正黑體" pitchFamily="34" charset="-120"/>
            <a:ea typeface="微軟正黑體" pitchFamily="34" charset="-120"/>
            <a:cs typeface="+mn-cs"/>
          </a:endParaRPr>
        </a:p>
      </dgm:t>
    </dgm:pt>
    <dgm:pt modelId="{8DDF3E61-A93A-4A39-BD68-07C72CE12652}" type="parTrans" cxnId="{44A9D854-07AA-4303-9D5A-4586B3E3ADF7}">
      <dgm:prSet custT="1"/>
      <dgm:spPr>
        <a:xfrm>
          <a:off x="3692777" y="569733"/>
          <a:ext cx="143517" cy="239025"/>
        </a:xfrm>
        <a:noFill/>
        <a:ln w="25400" cap="flat" cmpd="sng" algn="ctr">
          <a:solidFill>
            <a:srgbClr val="9BBB59">
              <a:hueOff val="0"/>
              <a:satOff val="0"/>
              <a:lumOff val="0"/>
              <a:alphaOff val="0"/>
            </a:srgbClr>
          </a:solidFill>
          <a:prstDash val="solid"/>
        </a:ln>
        <a:effectLst/>
      </dgm:spPr>
      <dgm:t>
        <a:bodyPr/>
        <a:lstStyle/>
        <a:p>
          <a:endParaRPr lang="zh-TW" altLang="en-US" sz="2400">
            <a:solidFill>
              <a:schemeClr val="tx1"/>
            </a:solidFill>
          </a:endParaRPr>
        </a:p>
      </dgm:t>
    </dgm:pt>
    <dgm:pt modelId="{DEBA1B5E-962D-4972-BAED-A534652C6DE0}" type="sibTrans" cxnId="{44A9D854-07AA-4303-9D5A-4586B3E3ADF7}">
      <dgm:prSet custT="1"/>
      <dgm:spPr/>
      <dgm:t>
        <a:bodyPr/>
        <a:lstStyle/>
        <a:p>
          <a:endParaRPr lang="zh-TW" altLang="en-US" sz="2400">
            <a:solidFill>
              <a:schemeClr val="tx1"/>
            </a:solidFill>
          </a:endParaRPr>
        </a:p>
      </dgm:t>
    </dgm:pt>
    <dgm:pt modelId="{6B315569-714B-4D0A-A80A-897DB36BCA9D}">
      <dgm:prSet custT="1"/>
      <dgm:spPr>
        <a:xfrm>
          <a:off x="5206051" y="808758"/>
          <a:ext cx="1939838" cy="569107"/>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系統開發相關</a:t>
          </a:r>
          <a:endParaRPr lang="zh-TW" altLang="en-US" sz="2000" dirty="0">
            <a:solidFill>
              <a:sysClr val="window" lastClr="FFFFFF"/>
            </a:solidFill>
            <a:latin typeface="微軟正黑體" pitchFamily="34" charset="-120"/>
            <a:ea typeface="微軟正黑體" pitchFamily="34" charset="-120"/>
            <a:cs typeface="+mn-cs"/>
          </a:endParaRPr>
        </a:p>
      </dgm:t>
    </dgm:pt>
    <dgm:pt modelId="{5803219C-BAD7-403F-BE5E-275F52BB1C40}" type="parTrans" cxnId="{6C1471B6-CDA3-41CE-8156-7F658EAD303E}">
      <dgm:prSet/>
      <dgm:spPr>
        <a:xfrm>
          <a:off x="3692777" y="569733"/>
          <a:ext cx="2483193" cy="239025"/>
        </a:xfrm>
        <a:noFill/>
        <a:ln w="25400" cap="flat" cmpd="sng" algn="ctr">
          <a:solidFill>
            <a:srgbClr val="9BBB59">
              <a:hueOff val="0"/>
              <a:satOff val="0"/>
              <a:lumOff val="0"/>
              <a:alphaOff val="0"/>
            </a:srgbClr>
          </a:solidFill>
          <a:prstDash val="solid"/>
        </a:ln>
        <a:effectLst/>
      </dgm:spPr>
      <dgm:t>
        <a:bodyPr/>
        <a:lstStyle/>
        <a:p>
          <a:endParaRPr lang="zh-TW" altLang="en-US"/>
        </a:p>
      </dgm:t>
    </dgm:pt>
    <dgm:pt modelId="{CEB40375-1ED1-4502-B228-001CCF5DF2F6}" type="sibTrans" cxnId="{6C1471B6-CDA3-41CE-8156-7F658EAD303E}">
      <dgm:prSet/>
      <dgm:spPr/>
      <dgm:t>
        <a:bodyPr/>
        <a:lstStyle/>
        <a:p>
          <a:endParaRPr lang="zh-TW" altLang="en-US"/>
        </a:p>
      </dgm:t>
    </dgm:pt>
    <dgm:pt modelId="{C3D5C4CA-189F-408E-A26C-E4B7D80D4B55}" type="pres">
      <dgm:prSet presAssocID="{1EF14CBD-CB3E-4CE3-817A-3399619EAEDE}" presName="hierChild1" presStyleCnt="0">
        <dgm:presLayoutVars>
          <dgm:orgChart val="1"/>
          <dgm:chPref val="1"/>
          <dgm:dir/>
          <dgm:animOne val="branch"/>
          <dgm:animLvl val="lvl"/>
          <dgm:resizeHandles/>
        </dgm:presLayoutVars>
      </dgm:prSet>
      <dgm:spPr/>
      <dgm:t>
        <a:bodyPr/>
        <a:lstStyle/>
        <a:p>
          <a:endParaRPr lang="zh-TW" altLang="en-US"/>
        </a:p>
      </dgm:t>
    </dgm:pt>
    <dgm:pt modelId="{1624A588-AD94-4DF5-8600-918449F56754}" type="pres">
      <dgm:prSet presAssocID="{7ED74329-1E75-4FE2-B40C-2FC2B35F8550}" presName="hierRoot1" presStyleCnt="0">
        <dgm:presLayoutVars>
          <dgm:hierBranch val="init"/>
        </dgm:presLayoutVars>
      </dgm:prSet>
      <dgm:spPr/>
    </dgm:pt>
    <dgm:pt modelId="{1B1F13DE-6270-491C-823C-93760425AFBA}" type="pres">
      <dgm:prSet presAssocID="{7ED74329-1E75-4FE2-B40C-2FC2B35F8550}" presName="rootComposite1" presStyleCnt="0"/>
      <dgm:spPr/>
    </dgm:pt>
    <dgm:pt modelId="{58328123-382D-4234-AFA9-AE1A38C83954}" type="pres">
      <dgm:prSet presAssocID="{7ED74329-1E75-4FE2-B40C-2FC2B35F8550}" presName="rootText1" presStyleLbl="node0" presStyleIdx="0" presStyleCnt="1" custScaleX="309167">
        <dgm:presLayoutVars>
          <dgm:chPref val="3"/>
        </dgm:presLayoutVars>
      </dgm:prSet>
      <dgm:spPr>
        <a:prstGeom prst="rect">
          <a:avLst/>
        </a:prstGeom>
      </dgm:spPr>
      <dgm:t>
        <a:bodyPr/>
        <a:lstStyle/>
        <a:p>
          <a:endParaRPr lang="zh-TW" altLang="en-US"/>
        </a:p>
      </dgm:t>
    </dgm:pt>
    <dgm:pt modelId="{55E40194-4E72-46A6-B50F-FF555E373FCD}" type="pres">
      <dgm:prSet presAssocID="{7ED74329-1E75-4FE2-B40C-2FC2B35F8550}" presName="rootConnector1" presStyleLbl="node1" presStyleIdx="0" presStyleCnt="0"/>
      <dgm:spPr/>
      <dgm:t>
        <a:bodyPr/>
        <a:lstStyle/>
        <a:p>
          <a:endParaRPr lang="zh-TW" altLang="en-US"/>
        </a:p>
      </dgm:t>
    </dgm:pt>
    <dgm:pt modelId="{D7E04DCD-CCE9-4B85-9644-02AE0BADE62C}" type="pres">
      <dgm:prSet presAssocID="{7ED74329-1E75-4FE2-B40C-2FC2B35F8550}" presName="hierChild2" presStyleCnt="0"/>
      <dgm:spPr/>
    </dgm:pt>
    <dgm:pt modelId="{93BE3A1E-7C8B-4886-BF48-9540F1B70E30}" type="pres">
      <dgm:prSet presAssocID="{50C2342C-E457-4192-BF1B-51A696DBA982}" presName="Name37" presStyleLbl="parChTrans1D2" presStyleIdx="0" presStyleCnt="3"/>
      <dgm:spPr>
        <a:custGeom>
          <a:avLst/>
          <a:gdLst/>
          <a:ahLst/>
          <a:cxnLst/>
          <a:rect l="0" t="0" r="0" b="0"/>
          <a:pathLst>
            <a:path>
              <a:moveTo>
                <a:pt x="2339676" y="0"/>
              </a:moveTo>
              <a:lnTo>
                <a:pt x="2339676" y="119512"/>
              </a:lnTo>
              <a:lnTo>
                <a:pt x="0" y="119512"/>
              </a:lnTo>
              <a:lnTo>
                <a:pt x="0" y="239025"/>
              </a:lnTo>
            </a:path>
          </a:pathLst>
        </a:custGeom>
      </dgm:spPr>
      <dgm:t>
        <a:bodyPr/>
        <a:lstStyle/>
        <a:p>
          <a:endParaRPr lang="zh-TW" altLang="en-US"/>
        </a:p>
      </dgm:t>
    </dgm:pt>
    <dgm:pt modelId="{C5C815C6-DECA-4AFD-822B-767981D83285}" type="pres">
      <dgm:prSet presAssocID="{EC3E3DDE-EEB7-43D0-9DDB-FEDD8F1220AD}" presName="hierRoot2" presStyleCnt="0">
        <dgm:presLayoutVars>
          <dgm:hierBranch val="init"/>
        </dgm:presLayoutVars>
      </dgm:prSet>
      <dgm:spPr/>
    </dgm:pt>
    <dgm:pt modelId="{125B8A28-BA9D-40A3-A0F2-B5A42AC82691}" type="pres">
      <dgm:prSet presAssocID="{EC3E3DDE-EEB7-43D0-9DDB-FEDD8F1220AD}" presName="rootComposite" presStyleCnt="0"/>
      <dgm:spPr/>
    </dgm:pt>
    <dgm:pt modelId="{A2B07AD5-0980-4609-8E39-BE873290A225}" type="pres">
      <dgm:prSet presAssocID="{EC3E3DDE-EEB7-43D0-9DDB-FEDD8F1220AD}" presName="rootText" presStyleLbl="node2" presStyleIdx="0" presStyleCnt="3" custScaleX="195646">
        <dgm:presLayoutVars>
          <dgm:chPref val="3"/>
        </dgm:presLayoutVars>
      </dgm:prSet>
      <dgm:spPr>
        <a:prstGeom prst="rect">
          <a:avLst/>
        </a:prstGeom>
      </dgm:spPr>
      <dgm:t>
        <a:bodyPr/>
        <a:lstStyle/>
        <a:p>
          <a:endParaRPr lang="zh-TW" altLang="en-US"/>
        </a:p>
      </dgm:t>
    </dgm:pt>
    <dgm:pt modelId="{AADCC632-AAED-4773-861D-6F0208591A6E}" type="pres">
      <dgm:prSet presAssocID="{EC3E3DDE-EEB7-43D0-9DDB-FEDD8F1220AD}" presName="rootConnector" presStyleLbl="node2" presStyleIdx="0" presStyleCnt="3"/>
      <dgm:spPr/>
      <dgm:t>
        <a:bodyPr/>
        <a:lstStyle/>
        <a:p>
          <a:endParaRPr lang="zh-TW" altLang="en-US"/>
        </a:p>
      </dgm:t>
    </dgm:pt>
    <dgm:pt modelId="{BED7C380-5E9C-4D8E-A303-87A5DB24C725}" type="pres">
      <dgm:prSet presAssocID="{EC3E3DDE-EEB7-43D0-9DDB-FEDD8F1220AD}" presName="hierChild4" presStyleCnt="0"/>
      <dgm:spPr/>
    </dgm:pt>
    <dgm:pt modelId="{7B1CEB60-C8E1-4774-A842-760B23D0B685}" type="pres">
      <dgm:prSet presAssocID="{EC3E3DDE-EEB7-43D0-9DDB-FEDD8F1220AD}" presName="hierChild5" presStyleCnt="0"/>
      <dgm:spPr/>
    </dgm:pt>
    <dgm:pt modelId="{F355CAB0-8D9B-42BE-827F-977A5411940A}" type="pres">
      <dgm:prSet presAssocID="{8DDF3E61-A93A-4A39-BD68-07C72CE12652}" presName="Name37" presStyleLbl="parChTrans1D2" presStyleIdx="1" presStyleCnt="3"/>
      <dgm:spPr>
        <a:custGeom>
          <a:avLst/>
          <a:gdLst/>
          <a:ahLst/>
          <a:cxnLst/>
          <a:rect l="0" t="0" r="0" b="0"/>
          <a:pathLst>
            <a:path>
              <a:moveTo>
                <a:pt x="0" y="0"/>
              </a:moveTo>
              <a:lnTo>
                <a:pt x="0" y="119512"/>
              </a:lnTo>
              <a:lnTo>
                <a:pt x="143517" y="119512"/>
              </a:lnTo>
              <a:lnTo>
                <a:pt x="143517" y="239025"/>
              </a:lnTo>
            </a:path>
          </a:pathLst>
        </a:custGeom>
      </dgm:spPr>
      <dgm:t>
        <a:bodyPr/>
        <a:lstStyle/>
        <a:p>
          <a:endParaRPr lang="zh-TW" altLang="en-US"/>
        </a:p>
      </dgm:t>
    </dgm:pt>
    <dgm:pt modelId="{E90C5546-54C3-45CF-98BE-B4903C5CD327}" type="pres">
      <dgm:prSet presAssocID="{A0094A98-89C1-401B-ABDF-5E4C3FF52A2C}" presName="hierRoot2" presStyleCnt="0">
        <dgm:presLayoutVars>
          <dgm:hierBranch val="init"/>
        </dgm:presLayoutVars>
      </dgm:prSet>
      <dgm:spPr/>
    </dgm:pt>
    <dgm:pt modelId="{1B0CB058-343F-4C33-A0E5-7448B53574F0}" type="pres">
      <dgm:prSet presAssocID="{A0094A98-89C1-401B-ABDF-5E4C3FF52A2C}" presName="rootComposite" presStyleCnt="0"/>
      <dgm:spPr/>
    </dgm:pt>
    <dgm:pt modelId="{2A247EA3-955E-46FA-AF16-AA9B3610FB5D}" type="pres">
      <dgm:prSet presAssocID="{A0094A98-89C1-401B-ABDF-5E4C3FF52A2C}" presName="rootText" presStyleLbl="node2" presStyleIdx="1" presStyleCnt="3" custScaleX="198685">
        <dgm:presLayoutVars>
          <dgm:chPref val="3"/>
        </dgm:presLayoutVars>
      </dgm:prSet>
      <dgm:spPr>
        <a:prstGeom prst="rect">
          <a:avLst/>
        </a:prstGeom>
      </dgm:spPr>
      <dgm:t>
        <a:bodyPr/>
        <a:lstStyle/>
        <a:p>
          <a:endParaRPr lang="zh-TW" altLang="en-US"/>
        </a:p>
      </dgm:t>
    </dgm:pt>
    <dgm:pt modelId="{C1013136-6619-4D73-895A-B106E0D3F6A3}" type="pres">
      <dgm:prSet presAssocID="{A0094A98-89C1-401B-ABDF-5E4C3FF52A2C}" presName="rootConnector" presStyleLbl="node2" presStyleIdx="1" presStyleCnt="3"/>
      <dgm:spPr/>
      <dgm:t>
        <a:bodyPr/>
        <a:lstStyle/>
        <a:p>
          <a:endParaRPr lang="zh-TW" altLang="en-US"/>
        </a:p>
      </dgm:t>
    </dgm:pt>
    <dgm:pt modelId="{F888E800-3D8B-4024-A549-C1E8A049C36A}" type="pres">
      <dgm:prSet presAssocID="{A0094A98-89C1-401B-ABDF-5E4C3FF52A2C}" presName="hierChild4" presStyleCnt="0"/>
      <dgm:spPr/>
    </dgm:pt>
    <dgm:pt modelId="{A0146B1D-E3B2-43EF-97DC-7BF9112C75DD}" type="pres">
      <dgm:prSet presAssocID="{A0094A98-89C1-401B-ABDF-5E4C3FF52A2C}" presName="hierChild5" presStyleCnt="0"/>
      <dgm:spPr/>
    </dgm:pt>
    <dgm:pt modelId="{A0BF83C0-945E-4470-8577-34D0270C5361}" type="pres">
      <dgm:prSet presAssocID="{5803219C-BAD7-403F-BE5E-275F52BB1C40}" presName="Name37" presStyleLbl="parChTrans1D2" presStyleIdx="2" presStyleCnt="3"/>
      <dgm:spPr>
        <a:custGeom>
          <a:avLst/>
          <a:gdLst/>
          <a:ahLst/>
          <a:cxnLst/>
          <a:rect l="0" t="0" r="0" b="0"/>
          <a:pathLst>
            <a:path>
              <a:moveTo>
                <a:pt x="0" y="0"/>
              </a:moveTo>
              <a:lnTo>
                <a:pt x="0" y="119512"/>
              </a:lnTo>
              <a:lnTo>
                <a:pt x="2483193" y="119512"/>
              </a:lnTo>
              <a:lnTo>
                <a:pt x="2483193" y="239025"/>
              </a:lnTo>
            </a:path>
          </a:pathLst>
        </a:custGeom>
      </dgm:spPr>
      <dgm:t>
        <a:bodyPr/>
        <a:lstStyle/>
        <a:p>
          <a:endParaRPr lang="zh-TW" altLang="en-US"/>
        </a:p>
      </dgm:t>
    </dgm:pt>
    <dgm:pt modelId="{F2286CBA-40D5-4630-B1C4-6EDDBA54E151}" type="pres">
      <dgm:prSet presAssocID="{6B315569-714B-4D0A-A80A-897DB36BCA9D}" presName="hierRoot2" presStyleCnt="0">
        <dgm:presLayoutVars>
          <dgm:hierBranch val="init"/>
        </dgm:presLayoutVars>
      </dgm:prSet>
      <dgm:spPr/>
    </dgm:pt>
    <dgm:pt modelId="{481C254C-A871-49E5-91A6-9914072A51C3}" type="pres">
      <dgm:prSet presAssocID="{6B315569-714B-4D0A-A80A-897DB36BCA9D}" presName="rootComposite" presStyleCnt="0"/>
      <dgm:spPr/>
    </dgm:pt>
    <dgm:pt modelId="{A62D60C8-C455-4B19-B690-FBB05CDB8A25}" type="pres">
      <dgm:prSet presAssocID="{6B315569-714B-4D0A-A80A-897DB36BCA9D}" presName="rootText" presStyleLbl="node2" presStyleIdx="2" presStyleCnt="3" custScaleX="170428">
        <dgm:presLayoutVars>
          <dgm:chPref val="3"/>
        </dgm:presLayoutVars>
      </dgm:prSet>
      <dgm:spPr>
        <a:prstGeom prst="rect">
          <a:avLst/>
        </a:prstGeom>
      </dgm:spPr>
      <dgm:t>
        <a:bodyPr/>
        <a:lstStyle/>
        <a:p>
          <a:endParaRPr lang="zh-TW" altLang="en-US"/>
        </a:p>
      </dgm:t>
    </dgm:pt>
    <dgm:pt modelId="{F70098C4-001A-4719-8EBF-78D7C75D1FAB}" type="pres">
      <dgm:prSet presAssocID="{6B315569-714B-4D0A-A80A-897DB36BCA9D}" presName="rootConnector" presStyleLbl="node2" presStyleIdx="2" presStyleCnt="3"/>
      <dgm:spPr/>
      <dgm:t>
        <a:bodyPr/>
        <a:lstStyle/>
        <a:p>
          <a:endParaRPr lang="zh-TW" altLang="en-US"/>
        </a:p>
      </dgm:t>
    </dgm:pt>
    <dgm:pt modelId="{92F8A683-4C4F-47DF-B88C-417D781A9C07}" type="pres">
      <dgm:prSet presAssocID="{6B315569-714B-4D0A-A80A-897DB36BCA9D}" presName="hierChild4" presStyleCnt="0"/>
      <dgm:spPr/>
    </dgm:pt>
    <dgm:pt modelId="{C880D720-C144-4330-A35A-6F7A854AD5DF}" type="pres">
      <dgm:prSet presAssocID="{6B315569-714B-4D0A-A80A-897DB36BCA9D}" presName="hierChild5" presStyleCnt="0"/>
      <dgm:spPr/>
    </dgm:pt>
    <dgm:pt modelId="{BC1F2738-38A2-477A-A1FD-682ECEDD3070}" type="pres">
      <dgm:prSet presAssocID="{7ED74329-1E75-4FE2-B40C-2FC2B35F8550}" presName="hierChild3" presStyleCnt="0"/>
      <dgm:spPr/>
    </dgm:pt>
  </dgm:ptLst>
  <dgm:cxnLst>
    <dgm:cxn modelId="{046E8095-FA8A-486B-85C0-CDCD74D183A5}" type="presOf" srcId="{EC3E3DDE-EEB7-43D0-9DDB-FEDD8F1220AD}" destId="{AADCC632-AAED-4773-861D-6F0208591A6E}" srcOrd="1" destOrd="0" presId="urn:microsoft.com/office/officeart/2005/8/layout/orgChart1"/>
    <dgm:cxn modelId="{561E2580-CF72-4775-BBA9-3ECC72E9EB48}" type="presOf" srcId="{EC3E3DDE-EEB7-43D0-9DDB-FEDD8F1220AD}" destId="{A2B07AD5-0980-4609-8E39-BE873290A225}" srcOrd="0" destOrd="0" presId="urn:microsoft.com/office/officeart/2005/8/layout/orgChart1"/>
    <dgm:cxn modelId="{D553527B-1728-4A79-9CA5-FD4366F7DC4B}" srcId="{1EF14CBD-CB3E-4CE3-817A-3399619EAEDE}" destId="{7ED74329-1E75-4FE2-B40C-2FC2B35F8550}" srcOrd="0" destOrd="0" parTransId="{7D914B5C-244C-4D1B-B041-A0EA4335E3D5}" sibTransId="{E63F6624-4E0E-4263-94E5-2B73C012F301}"/>
    <dgm:cxn modelId="{5D89EA29-8511-47AA-BB4D-19AC3D97A984}" type="presOf" srcId="{A0094A98-89C1-401B-ABDF-5E4C3FF52A2C}" destId="{C1013136-6619-4D73-895A-B106E0D3F6A3}" srcOrd="1" destOrd="0" presId="urn:microsoft.com/office/officeart/2005/8/layout/orgChart1"/>
    <dgm:cxn modelId="{1D9C612A-1392-429D-BC8D-DF42A4812B70}" type="presOf" srcId="{A0094A98-89C1-401B-ABDF-5E4C3FF52A2C}" destId="{2A247EA3-955E-46FA-AF16-AA9B3610FB5D}" srcOrd="0" destOrd="0" presId="urn:microsoft.com/office/officeart/2005/8/layout/orgChart1"/>
    <dgm:cxn modelId="{892EC177-6AA6-488F-A95C-944369C175B7}" type="presOf" srcId="{50C2342C-E457-4192-BF1B-51A696DBA982}" destId="{93BE3A1E-7C8B-4886-BF48-9540F1B70E30}" srcOrd="0" destOrd="0" presId="urn:microsoft.com/office/officeart/2005/8/layout/orgChart1"/>
    <dgm:cxn modelId="{766C1412-DE11-4FD6-B69B-657323AF0318}" type="presOf" srcId="{7ED74329-1E75-4FE2-B40C-2FC2B35F8550}" destId="{55E40194-4E72-46A6-B50F-FF555E373FCD}" srcOrd="1" destOrd="0" presId="urn:microsoft.com/office/officeart/2005/8/layout/orgChart1"/>
    <dgm:cxn modelId="{EF46599E-9394-4AA4-BA69-3CB21A77C487}" type="presOf" srcId="{1EF14CBD-CB3E-4CE3-817A-3399619EAEDE}" destId="{C3D5C4CA-189F-408E-A26C-E4B7D80D4B55}" srcOrd="0" destOrd="0" presId="urn:microsoft.com/office/officeart/2005/8/layout/orgChart1"/>
    <dgm:cxn modelId="{B337B187-AA4D-4287-A112-A122F8DD377B}" type="presOf" srcId="{7ED74329-1E75-4FE2-B40C-2FC2B35F8550}" destId="{58328123-382D-4234-AFA9-AE1A38C83954}" srcOrd="0" destOrd="0" presId="urn:microsoft.com/office/officeart/2005/8/layout/orgChart1"/>
    <dgm:cxn modelId="{CD600910-463D-4B14-8F42-47FDDFAEC62E}" type="presOf" srcId="{8DDF3E61-A93A-4A39-BD68-07C72CE12652}" destId="{F355CAB0-8D9B-42BE-827F-977A5411940A}" srcOrd="0" destOrd="0" presId="urn:microsoft.com/office/officeart/2005/8/layout/orgChart1"/>
    <dgm:cxn modelId="{6C1471B6-CDA3-41CE-8156-7F658EAD303E}" srcId="{7ED74329-1E75-4FE2-B40C-2FC2B35F8550}" destId="{6B315569-714B-4D0A-A80A-897DB36BCA9D}" srcOrd="2" destOrd="0" parTransId="{5803219C-BAD7-403F-BE5E-275F52BB1C40}" sibTransId="{CEB40375-1ED1-4502-B228-001CCF5DF2F6}"/>
    <dgm:cxn modelId="{12380939-D272-49DB-9ED0-6826AC06DC9F}" srcId="{7ED74329-1E75-4FE2-B40C-2FC2B35F8550}" destId="{EC3E3DDE-EEB7-43D0-9DDB-FEDD8F1220AD}" srcOrd="0" destOrd="0" parTransId="{50C2342C-E457-4192-BF1B-51A696DBA982}" sibTransId="{CCECB1DD-46BF-4B72-83A2-898494617BD2}"/>
    <dgm:cxn modelId="{FBA030A7-DB3C-4E1D-B391-61833FADFEDC}" type="presOf" srcId="{5803219C-BAD7-403F-BE5E-275F52BB1C40}" destId="{A0BF83C0-945E-4470-8577-34D0270C5361}" srcOrd="0" destOrd="0" presId="urn:microsoft.com/office/officeart/2005/8/layout/orgChart1"/>
    <dgm:cxn modelId="{8644179B-002E-4D21-A622-88D3C70EF07C}" type="presOf" srcId="{6B315569-714B-4D0A-A80A-897DB36BCA9D}" destId="{A62D60C8-C455-4B19-B690-FBB05CDB8A25}" srcOrd="0" destOrd="0" presId="urn:microsoft.com/office/officeart/2005/8/layout/orgChart1"/>
    <dgm:cxn modelId="{49783F63-3F19-484F-9957-0E23BAE22AF6}" type="presOf" srcId="{6B315569-714B-4D0A-A80A-897DB36BCA9D}" destId="{F70098C4-001A-4719-8EBF-78D7C75D1FAB}" srcOrd="1" destOrd="0" presId="urn:microsoft.com/office/officeart/2005/8/layout/orgChart1"/>
    <dgm:cxn modelId="{44A9D854-07AA-4303-9D5A-4586B3E3ADF7}" srcId="{7ED74329-1E75-4FE2-B40C-2FC2B35F8550}" destId="{A0094A98-89C1-401B-ABDF-5E4C3FF52A2C}" srcOrd="1" destOrd="0" parTransId="{8DDF3E61-A93A-4A39-BD68-07C72CE12652}" sibTransId="{DEBA1B5E-962D-4972-BAED-A534652C6DE0}"/>
    <dgm:cxn modelId="{FC80BB0A-B8A2-473B-9E16-1382E8C0D684}" type="presParOf" srcId="{C3D5C4CA-189F-408E-A26C-E4B7D80D4B55}" destId="{1624A588-AD94-4DF5-8600-918449F56754}" srcOrd="0" destOrd="0" presId="urn:microsoft.com/office/officeart/2005/8/layout/orgChart1"/>
    <dgm:cxn modelId="{571E93A9-BEF9-48F0-854C-F8F1D364F0FD}" type="presParOf" srcId="{1624A588-AD94-4DF5-8600-918449F56754}" destId="{1B1F13DE-6270-491C-823C-93760425AFBA}" srcOrd="0" destOrd="0" presId="urn:microsoft.com/office/officeart/2005/8/layout/orgChart1"/>
    <dgm:cxn modelId="{32394599-348C-43EF-BE3A-911DC04EE548}" type="presParOf" srcId="{1B1F13DE-6270-491C-823C-93760425AFBA}" destId="{58328123-382D-4234-AFA9-AE1A38C83954}" srcOrd="0" destOrd="0" presId="urn:microsoft.com/office/officeart/2005/8/layout/orgChart1"/>
    <dgm:cxn modelId="{5036B437-81F9-4623-B0D5-E3552C20B222}" type="presParOf" srcId="{1B1F13DE-6270-491C-823C-93760425AFBA}" destId="{55E40194-4E72-46A6-B50F-FF555E373FCD}" srcOrd="1" destOrd="0" presId="urn:microsoft.com/office/officeart/2005/8/layout/orgChart1"/>
    <dgm:cxn modelId="{35510F92-FB25-49B7-BC06-C6EAA8293602}" type="presParOf" srcId="{1624A588-AD94-4DF5-8600-918449F56754}" destId="{D7E04DCD-CCE9-4B85-9644-02AE0BADE62C}" srcOrd="1" destOrd="0" presId="urn:microsoft.com/office/officeart/2005/8/layout/orgChart1"/>
    <dgm:cxn modelId="{ADD7F2FD-C6E1-4F22-92B9-9E1DC030E906}" type="presParOf" srcId="{D7E04DCD-CCE9-4B85-9644-02AE0BADE62C}" destId="{93BE3A1E-7C8B-4886-BF48-9540F1B70E30}" srcOrd="0" destOrd="0" presId="urn:microsoft.com/office/officeart/2005/8/layout/orgChart1"/>
    <dgm:cxn modelId="{3D4FB262-3555-4198-B137-D61D499B3409}" type="presParOf" srcId="{D7E04DCD-CCE9-4B85-9644-02AE0BADE62C}" destId="{C5C815C6-DECA-4AFD-822B-767981D83285}" srcOrd="1" destOrd="0" presId="urn:microsoft.com/office/officeart/2005/8/layout/orgChart1"/>
    <dgm:cxn modelId="{302539B9-89BD-4A9D-BD1D-925F9C56AB28}" type="presParOf" srcId="{C5C815C6-DECA-4AFD-822B-767981D83285}" destId="{125B8A28-BA9D-40A3-A0F2-B5A42AC82691}" srcOrd="0" destOrd="0" presId="urn:microsoft.com/office/officeart/2005/8/layout/orgChart1"/>
    <dgm:cxn modelId="{D94F91E0-A12F-4EA3-AB6C-452EE6123D16}" type="presParOf" srcId="{125B8A28-BA9D-40A3-A0F2-B5A42AC82691}" destId="{A2B07AD5-0980-4609-8E39-BE873290A225}" srcOrd="0" destOrd="0" presId="urn:microsoft.com/office/officeart/2005/8/layout/orgChart1"/>
    <dgm:cxn modelId="{6D71AA45-5A30-44C3-A3CF-339E1DD96846}" type="presParOf" srcId="{125B8A28-BA9D-40A3-A0F2-B5A42AC82691}" destId="{AADCC632-AAED-4773-861D-6F0208591A6E}" srcOrd="1" destOrd="0" presId="urn:microsoft.com/office/officeart/2005/8/layout/orgChart1"/>
    <dgm:cxn modelId="{60A0859B-941B-44EE-9ECC-484ECC54DEA3}" type="presParOf" srcId="{C5C815C6-DECA-4AFD-822B-767981D83285}" destId="{BED7C380-5E9C-4D8E-A303-87A5DB24C725}" srcOrd="1" destOrd="0" presId="urn:microsoft.com/office/officeart/2005/8/layout/orgChart1"/>
    <dgm:cxn modelId="{BDD37F2A-DB40-40FF-BD8E-D7206B8403EA}" type="presParOf" srcId="{C5C815C6-DECA-4AFD-822B-767981D83285}" destId="{7B1CEB60-C8E1-4774-A842-760B23D0B685}" srcOrd="2" destOrd="0" presId="urn:microsoft.com/office/officeart/2005/8/layout/orgChart1"/>
    <dgm:cxn modelId="{6C294A75-4713-4870-B5CC-FE222DA82C80}" type="presParOf" srcId="{D7E04DCD-CCE9-4B85-9644-02AE0BADE62C}" destId="{F355CAB0-8D9B-42BE-827F-977A5411940A}" srcOrd="2" destOrd="0" presId="urn:microsoft.com/office/officeart/2005/8/layout/orgChart1"/>
    <dgm:cxn modelId="{53422A53-C856-494A-86D5-D0B6FC21F51A}" type="presParOf" srcId="{D7E04DCD-CCE9-4B85-9644-02AE0BADE62C}" destId="{E90C5546-54C3-45CF-98BE-B4903C5CD327}" srcOrd="3" destOrd="0" presId="urn:microsoft.com/office/officeart/2005/8/layout/orgChart1"/>
    <dgm:cxn modelId="{D2C39A2A-19F4-431E-8396-58838111B16C}" type="presParOf" srcId="{E90C5546-54C3-45CF-98BE-B4903C5CD327}" destId="{1B0CB058-343F-4C33-A0E5-7448B53574F0}" srcOrd="0" destOrd="0" presId="urn:microsoft.com/office/officeart/2005/8/layout/orgChart1"/>
    <dgm:cxn modelId="{554CB918-FC8E-46B2-8422-0333223DB82D}" type="presParOf" srcId="{1B0CB058-343F-4C33-A0E5-7448B53574F0}" destId="{2A247EA3-955E-46FA-AF16-AA9B3610FB5D}" srcOrd="0" destOrd="0" presId="urn:microsoft.com/office/officeart/2005/8/layout/orgChart1"/>
    <dgm:cxn modelId="{D125D5F4-8262-4FF2-90B9-49E01AA5BEB4}" type="presParOf" srcId="{1B0CB058-343F-4C33-A0E5-7448B53574F0}" destId="{C1013136-6619-4D73-895A-B106E0D3F6A3}" srcOrd="1" destOrd="0" presId="urn:microsoft.com/office/officeart/2005/8/layout/orgChart1"/>
    <dgm:cxn modelId="{5D895A71-15FF-4727-B4E6-3464204B2883}" type="presParOf" srcId="{E90C5546-54C3-45CF-98BE-B4903C5CD327}" destId="{F888E800-3D8B-4024-A549-C1E8A049C36A}" srcOrd="1" destOrd="0" presId="urn:microsoft.com/office/officeart/2005/8/layout/orgChart1"/>
    <dgm:cxn modelId="{7200C670-D260-4D2F-8EC6-A9CA4572CB99}" type="presParOf" srcId="{E90C5546-54C3-45CF-98BE-B4903C5CD327}" destId="{A0146B1D-E3B2-43EF-97DC-7BF9112C75DD}" srcOrd="2" destOrd="0" presId="urn:microsoft.com/office/officeart/2005/8/layout/orgChart1"/>
    <dgm:cxn modelId="{E2211F05-602D-4620-9156-8F5E035E4B98}" type="presParOf" srcId="{D7E04DCD-CCE9-4B85-9644-02AE0BADE62C}" destId="{A0BF83C0-945E-4470-8577-34D0270C5361}" srcOrd="4" destOrd="0" presId="urn:microsoft.com/office/officeart/2005/8/layout/orgChart1"/>
    <dgm:cxn modelId="{305759BD-4DDB-4D50-ACFD-C4BFC098615A}" type="presParOf" srcId="{D7E04DCD-CCE9-4B85-9644-02AE0BADE62C}" destId="{F2286CBA-40D5-4630-B1C4-6EDDBA54E151}" srcOrd="5" destOrd="0" presId="urn:microsoft.com/office/officeart/2005/8/layout/orgChart1"/>
    <dgm:cxn modelId="{8E039A57-F194-41D8-AFC9-54FDE7573091}" type="presParOf" srcId="{F2286CBA-40D5-4630-B1C4-6EDDBA54E151}" destId="{481C254C-A871-49E5-91A6-9914072A51C3}" srcOrd="0" destOrd="0" presId="urn:microsoft.com/office/officeart/2005/8/layout/orgChart1"/>
    <dgm:cxn modelId="{BD1599AA-2A72-4200-A1F7-CF1BA840A6C1}" type="presParOf" srcId="{481C254C-A871-49E5-91A6-9914072A51C3}" destId="{A62D60C8-C455-4B19-B690-FBB05CDB8A25}" srcOrd="0" destOrd="0" presId="urn:microsoft.com/office/officeart/2005/8/layout/orgChart1"/>
    <dgm:cxn modelId="{EA5F8D01-354B-4032-A874-28DC119564C2}" type="presParOf" srcId="{481C254C-A871-49E5-91A6-9914072A51C3}" destId="{F70098C4-001A-4719-8EBF-78D7C75D1FAB}" srcOrd="1" destOrd="0" presId="urn:microsoft.com/office/officeart/2005/8/layout/orgChart1"/>
    <dgm:cxn modelId="{484216B0-588F-4DDA-A1FD-8B2ADE1003FC}" type="presParOf" srcId="{F2286CBA-40D5-4630-B1C4-6EDDBA54E151}" destId="{92F8A683-4C4F-47DF-B88C-417D781A9C07}" srcOrd="1" destOrd="0" presId="urn:microsoft.com/office/officeart/2005/8/layout/orgChart1"/>
    <dgm:cxn modelId="{86D5E91B-422C-46ED-AF0F-FC11E54916C1}" type="presParOf" srcId="{F2286CBA-40D5-4630-B1C4-6EDDBA54E151}" destId="{C880D720-C144-4330-A35A-6F7A854AD5DF}" srcOrd="2" destOrd="0" presId="urn:microsoft.com/office/officeart/2005/8/layout/orgChart1"/>
    <dgm:cxn modelId="{80453414-FD92-49CB-94DC-2C0CC8F2362F}" type="presParOf" srcId="{1624A588-AD94-4DF5-8600-918449F56754}" destId="{BC1F2738-38A2-477A-A1FD-682ECEDD3070}" srcOrd="2" destOrd="0" presId="urn:microsoft.com/office/officeart/2005/8/layout/orgChar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1EF14CBD-CB3E-4CE3-817A-3399619EAEDE}" type="doc">
      <dgm:prSet loTypeId="urn:microsoft.com/office/officeart/2005/8/layout/orgChart1" loCatId="hierarchy" qsTypeId="urn:microsoft.com/office/officeart/2005/8/quickstyle/simple1#6" qsCatId="simple" csTypeId="urn:microsoft.com/office/officeart/2005/8/colors/colorful2" csCatId="colorful" phldr="1"/>
      <dgm:spPr/>
      <dgm:t>
        <a:bodyPr/>
        <a:lstStyle/>
        <a:p>
          <a:endParaRPr lang="zh-TW" altLang="en-US"/>
        </a:p>
      </dgm:t>
    </dgm:pt>
    <dgm:pt modelId="{7ED74329-1E75-4FE2-B40C-2FC2B35F8550}">
      <dgm:prSet phldrT="[文字]" custT="1"/>
      <dgm:spPr>
        <a:xfrm>
          <a:off x="2143105" y="231"/>
          <a:ext cx="3126117" cy="505571"/>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400" dirty="0" smtClean="0">
              <a:solidFill>
                <a:sysClr val="window" lastClr="FFFFFF"/>
              </a:solidFill>
              <a:latin typeface="微軟正黑體" pitchFamily="34" charset="-120"/>
              <a:ea typeface="微軟正黑體" pitchFamily="34" charset="-120"/>
              <a:cs typeface="+mn-cs"/>
            </a:rPr>
            <a:t>外文系職涯發展方向</a:t>
          </a:r>
          <a:r>
            <a:rPr lang="en-US" altLang="zh-TW" sz="2400" dirty="0" smtClean="0">
              <a:solidFill>
                <a:sysClr val="window" lastClr="FFFFFF"/>
              </a:solidFill>
              <a:latin typeface="微軟正黑體" pitchFamily="34" charset="-120"/>
              <a:ea typeface="微軟正黑體" pitchFamily="34" charset="-120"/>
              <a:cs typeface="+mn-cs"/>
            </a:rPr>
            <a:t>(</a:t>
          </a:r>
          <a:r>
            <a:rPr lang="zh-TW" altLang="en-US" sz="2400" dirty="0" smtClean="0">
              <a:solidFill>
                <a:sysClr val="window" lastClr="FFFFFF"/>
              </a:solidFill>
              <a:latin typeface="微軟正黑體" pitchFamily="34" charset="-120"/>
              <a:ea typeface="微軟正黑體" pitchFamily="34" charset="-120"/>
              <a:cs typeface="+mn-cs"/>
            </a:rPr>
            <a:t>示例</a:t>
          </a:r>
          <a:r>
            <a:rPr lang="en-US" altLang="zh-TW" sz="2400" dirty="0" smtClean="0">
              <a:solidFill>
                <a:sysClr val="window" lastClr="FFFFFF"/>
              </a:solidFill>
              <a:latin typeface="微軟正黑體" pitchFamily="34" charset="-120"/>
              <a:ea typeface="微軟正黑體" pitchFamily="34" charset="-120"/>
              <a:cs typeface="+mn-cs"/>
            </a:rPr>
            <a:t>)</a:t>
          </a:r>
          <a:endParaRPr lang="zh-TW" altLang="en-US" sz="2400" dirty="0">
            <a:solidFill>
              <a:sysClr val="window" lastClr="FFFFFF"/>
            </a:solidFill>
            <a:latin typeface="微軟正黑體" pitchFamily="34" charset="-120"/>
            <a:ea typeface="微軟正黑體" pitchFamily="34" charset="-120"/>
            <a:cs typeface="+mn-cs"/>
          </a:endParaRPr>
        </a:p>
      </dgm:t>
    </dgm:pt>
    <dgm:pt modelId="{7D914B5C-244C-4D1B-B041-A0EA4335E3D5}" type="parTrans" cxnId="{D553527B-1728-4A79-9CA5-FD4366F7DC4B}">
      <dgm:prSet/>
      <dgm:spPr/>
      <dgm:t>
        <a:bodyPr/>
        <a:lstStyle/>
        <a:p>
          <a:endParaRPr lang="zh-TW" altLang="en-US" sz="2400">
            <a:solidFill>
              <a:schemeClr val="tx1"/>
            </a:solidFill>
            <a:latin typeface="微軟正黑體" pitchFamily="34" charset="-120"/>
            <a:ea typeface="微軟正黑體" pitchFamily="34" charset="-120"/>
          </a:endParaRPr>
        </a:p>
      </dgm:t>
    </dgm:pt>
    <dgm:pt modelId="{E63F6624-4E0E-4263-94E5-2B73C012F301}" type="sibTrans" cxnId="{D553527B-1728-4A79-9CA5-FD4366F7DC4B}">
      <dgm:prSet custT="1"/>
      <dgm:spPr/>
      <dgm:t>
        <a:bodyPr/>
        <a:lstStyle/>
        <a:p>
          <a:endParaRPr lang="zh-TW" altLang="en-US" sz="2400">
            <a:solidFill>
              <a:schemeClr val="tx1"/>
            </a:solidFill>
            <a:latin typeface="微軟正黑體" pitchFamily="34" charset="-120"/>
            <a:ea typeface="微軟正黑體" pitchFamily="34" charset="-120"/>
          </a:endParaRPr>
        </a:p>
      </dgm:t>
    </dgm:pt>
    <dgm:pt modelId="{EC3E3DDE-EEB7-43D0-9DDB-FEDD8F1220AD}">
      <dgm:prSet phldrT="[文字]" custT="1"/>
      <dgm:spPr>
        <a:xfrm>
          <a:off x="1741949" y="718142"/>
          <a:ext cx="1178617" cy="505571"/>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教育相關</a:t>
          </a:r>
          <a:endParaRPr lang="zh-TW" altLang="en-US" sz="2000" dirty="0">
            <a:solidFill>
              <a:sysClr val="window" lastClr="FFFFFF"/>
            </a:solidFill>
            <a:latin typeface="微軟正黑體" pitchFamily="34" charset="-120"/>
            <a:ea typeface="微軟正黑體" pitchFamily="34" charset="-120"/>
            <a:cs typeface="+mn-cs"/>
          </a:endParaRPr>
        </a:p>
      </dgm:t>
    </dgm:pt>
    <dgm:pt modelId="{50C2342C-E457-4192-BF1B-51A696DBA982}" type="parTrans" cxnId="{12380939-D272-49DB-9ED0-6826AC06DC9F}">
      <dgm:prSet custT="1"/>
      <dgm:spPr>
        <a:xfrm>
          <a:off x="2331258" y="505803"/>
          <a:ext cx="1374905" cy="212339"/>
        </a:xfrm>
        <a:noFill/>
        <a:ln w="25400" cap="flat" cmpd="sng" algn="ctr">
          <a:solidFill>
            <a:srgbClr val="9BBB59">
              <a:hueOff val="0"/>
              <a:satOff val="0"/>
              <a:lumOff val="0"/>
              <a:alphaOff val="0"/>
            </a:srgbClr>
          </a:solidFill>
          <a:prstDash val="solid"/>
        </a:ln>
        <a:effectLst/>
      </dgm:spPr>
      <dgm:t>
        <a:bodyPr/>
        <a:lstStyle/>
        <a:p>
          <a:endParaRPr lang="zh-TW" altLang="en-US" sz="2400">
            <a:solidFill>
              <a:schemeClr val="tx1"/>
            </a:solidFill>
          </a:endParaRPr>
        </a:p>
      </dgm:t>
    </dgm:pt>
    <dgm:pt modelId="{CCECB1DD-46BF-4B72-83A2-898494617BD2}" type="sibTrans" cxnId="{12380939-D272-49DB-9ED0-6826AC06DC9F}">
      <dgm:prSet custT="1"/>
      <dgm:spPr/>
      <dgm:t>
        <a:bodyPr/>
        <a:lstStyle/>
        <a:p>
          <a:endParaRPr lang="zh-TW" altLang="en-US" sz="2400">
            <a:solidFill>
              <a:schemeClr val="tx1"/>
            </a:solidFill>
          </a:endParaRPr>
        </a:p>
      </dgm:t>
    </dgm:pt>
    <dgm:pt modelId="{758B8B40-B1DF-4A47-B79B-1592D563A106}">
      <dgm:prSet phldrT="[文字]" custT="1"/>
      <dgm:spPr>
        <a:xfrm>
          <a:off x="3132907" y="718142"/>
          <a:ext cx="1226485" cy="505571"/>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新聞相關</a:t>
          </a:r>
          <a:endParaRPr lang="zh-TW" altLang="en-US" sz="2000" dirty="0">
            <a:solidFill>
              <a:sysClr val="window" lastClr="FFFFFF"/>
            </a:solidFill>
            <a:latin typeface="微軟正黑體" pitchFamily="34" charset="-120"/>
            <a:ea typeface="微軟正黑體" pitchFamily="34" charset="-120"/>
            <a:cs typeface="+mn-cs"/>
          </a:endParaRPr>
        </a:p>
      </dgm:t>
    </dgm:pt>
    <dgm:pt modelId="{0B3A2103-184C-4F95-8B0E-A967F10F4D7A}" type="parTrans" cxnId="{A6167486-EE14-435A-A591-059A7FA21A6F}">
      <dgm:prSet custT="1"/>
      <dgm:spPr>
        <a:xfrm>
          <a:off x="3660444" y="505803"/>
          <a:ext cx="91440" cy="212339"/>
        </a:xfrm>
        <a:noFill/>
        <a:ln w="25400" cap="flat" cmpd="sng" algn="ctr">
          <a:solidFill>
            <a:srgbClr val="9BBB59">
              <a:hueOff val="0"/>
              <a:satOff val="0"/>
              <a:lumOff val="0"/>
              <a:alphaOff val="0"/>
            </a:srgbClr>
          </a:solidFill>
          <a:prstDash val="solid"/>
        </a:ln>
        <a:effectLst/>
      </dgm:spPr>
      <dgm:t>
        <a:bodyPr/>
        <a:lstStyle/>
        <a:p>
          <a:endParaRPr lang="zh-TW" altLang="en-US" sz="2400">
            <a:solidFill>
              <a:schemeClr val="tx1"/>
            </a:solidFill>
          </a:endParaRPr>
        </a:p>
      </dgm:t>
    </dgm:pt>
    <dgm:pt modelId="{9043E777-D61A-4C77-8778-1F05DDBA00B4}" type="sibTrans" cxnId="{A6167486-EE14-435A-A591-059A7FA21A6F}">
      <dgm:prSet custT="1"/>
      <dgm:spPr/>
      <dgm:t>
        <a:bodyPr/>
        <a:lstStyle/>
        <a:p>
          <a:endParaRPr lang="zh-TW" altLang="en-US" sz="2400">
            <a:solidFill>
              <a:schemeClr val="tx1"/>
            </a:solidFill>
          </a:endParaRPr>
        </a:p>
      </dgm:t>
    </dgm:pt>
    <dgm:pt modelId="{A0094A98-89C1-401B-ABDF-5E4C3FF52A2C}">
      <dgm:prSet phldrT="[文字]" custT="1"/>
      <dgm:spPr>
        <a:xfrm>
          <a:off x="4571732" y="718142"/>
          <a:ext cx="1098646" cy="505571"/>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銷售相關</a:t>
          </a:r>
          <a:endParaRPr lang="zh-TW" altLang="en-US" sz="2000" dirty="0">
            <a:solidFill>
              <a:sysClr val="window" lastClr="FFFFFF"/>
            </a:solidFill>
            <a:latin typeface="微軟正黑體" pitchFamily="34" charset="-120"/>
            <a:ea typeface="微軟正黑體" pitchFamily="34" charset="-120"/>
            <a:cs typeface="+mn-cs"/>
          </a:endParaRPr>
        </a:p>
      </dgm:t>
    </dgm:pt>
    <dgm:pt modelId="{8DDF3E61-A93A-4A39-BD68-07C72CE12652}" type="parTrans" cxnId="{44A9D854-07AA-4303-9D5A-4586B3E3ADF7}">
      <dgm:prSet custT="1"/>
      <dgm:spPr>
        <a:xfrm>
          <a:off x="3706164" y="505803"/>
          <a:ext cx="1414891" cy="212339"/>
        </a:xfrm>
        <a:noFill/>
        <a:ln w="25400" cap="flat" cmpd="sng" algn="ctr">
          <a:solidFill>
            <a:srgbClr val="9BBB59">
              <a:hueOff val="0"/>
              <a:satOff val="0"/>
              <a:lumOff val="0"/>
              <a:alphaOff val="0"/>
            </a:srgbClr>
          </a:solidFill>
          <a:prstDash val="solid"/>
        </a:ln>
        <a:effectLst/>
      </dgm:spPr>
      <dgm:t>
        <a:bodyPr/>
        <a:lstStyle/>
        <a:p>
          <a:endParaRPr lang="zh-TW" altLang="en-US" sz="2400">
            <a:solidFill>
              <a:schemeClr val="tx1"/>
            </a:solidFill>
          </a:endParaRPr>
        </a:p>
      </dgm:t>
    </dgm:pt>
    <dgm:pt modelId="{DEBA1B5E-962D-4972-BAED-A534652C6DE0}" type="sibTrans" cxnId="{44A9D854-07AA-4303-9D5A-4586B3E3ADF7}">
      <dgm:prSet custT="1"/>
      <dgm:spPr/>
      <dgm:t>
        <a:bodyPr/>
        <a:lstStyle/>
        <a:p>
          <a:endParaRPr lang="zh-TW" altLang="en-US" sz="2400">
            <a:solidFill>
              <a:schemeClr val="tx1"/>
            </a:solidFill>
          </a:endParaRPr>
        </a:p>
      </dgm:t>
    </dgm:pt>
    <dgm:pt modelId="{C3D5C4CA-189F-408E-A26C-E4B7D80D4B55}" type="pres">
      <dgm:prSet presAssocID="{1EF14CBD-CB3E-4CE3-817A-3399619EAEDE}" presName="hierChild1" presStyleCnt="0">
        <dgm:presLayoutVars>
          <dgm:orgChart val="1"/>
          <dgm:chPref val="1"/>
          <dgm:dir/>
          <dgm:animOne val="branch"/>
          <dgm:animLvl val="lvl"/>
          <dgm:resizeHandles/>
        </dgm:presLayoutVars>
      </dgm:prSet>
      <dgm:spPr/>
      <dgm:t>
        <a:bodyPr/>
        <a:lstStyle/>
        <a:p>
          <a:endParaRPr lang="zh-TW" altLang="en-US"/>
        </a:p>
      </dgm:t>
    </dgm:pt>
    <dgm:pt modelId="{1624A588-AD94-4DF5-8600-918449F56754}" type="pres">
      <dgm:prSet presAssocID="{7ED74329-1E75-4FE2-B40C-2FC2B35F8550}" presName="hierRoot1" presStyleCnt="0">
        <dgm:presLayoutVars>
          <dgm:hierBranch val="init"/>
        </dgm:presLayoutVars>
      </dgm:prSet>
      <dgm:spPr/>
    </dgm:pt>
    <dgm:pt modelId="{1B1F13DE-6270-491C-823C-93760425AFBA}" type="pres">
      <dgm:prSet presAssocID="{7ED74329-1E75-4FE2-B40C-2FC2B35F8550}" presName="rootComposite1" presStyleCnt="0"/>
      <dgm:spPr/>
    </dgm:pt>
    <dgm:pt modelId="{58328123-382D-4234-AFA9-AE1A38C83954}" type="pres">
      <dgm:prSet presAssocID="{7ED74329-1E75-4FE2-B40C-2FC2B35F8550}" presName="rootText1" presStyleLbl="node0" presStyleIdx="0" presStyleCnt="1" custScaleX="380436">
        <dgm:presLayoutVars>
          <dgm:chPref val="3"/>
        </dgm:presLayoutVars>
      </dgm:prSet>
      <dgm:spPr>
        <a:prstGeom prst="rect">
          <a:avLst/>
        </a:prstGeom>
      </dgm:spPr>
      <dgm:t>
        <a:bodyPr/>
        <a:lstStyle/>
        <a:p>
          <a:endParaRPr lang="zh-TW" altLang="en-US"/>
        </a:p>
      </dgm:t>
    </dgm:pt>
    <dgm:pt modelId="{55E40194-4E72-46A6-B50F-FF555E373FCD}" type="pres">
      <dgm:prSet presAssocID="{7ED74329-1E75-4FE2-B40C-2FC2B35F8550}" presName="rootConnector1" presStyleLbl="node1" presStyleIdx="0" presStyleCnt="0"/>
      <dgm:spPr/>
      <dgm:t>
        <a:bodyPr/>
        <a:lstStyle/>
        <a:p>
          <a:endParaRPr lang="zh-TW" altLang="en-US"/>
        </a:p>
      </dgm:t>
    </dgm:pt>
    <dgm:pt modelId="{D7E04DCD-CCE9-4B85-9644-02AE0BADE62C}" type="pres">
      <dgm:prSet presAssocID="{7ED74329-1E75-4FE2-B40C-2FC2B35F8550}" presName="hierChild2" presStyleCnt="0"/>
      <dgm:spPr/>
    </dgm:pt>
    <dgm:pt modelId="{93BE3A1E-7C8B-4886-BF48-9540F1B70E30}" type="pres">
      <dgm:prSet presAssocID="{50C2342C-E457-4192-BF1B-51A696DBA982}" presName="Name37" presStyleLbl="parChTrans1D2" presStyleIdx="0" presStyleCnt="3"/>
      <dgm:spPr>
        <a:custGeom>
          <a:avLst/>
          <a:gdLst/>
          <a:ahLst/>
          <a:cxnLst/>
          <a:rect l="0" t="0" r="0" b="0"/>
          <a:pathLst>
            <a:path>
              <a:moveTo>
                <a:pt x="1374905" y="0"/>
              </a:moveTo>
              <a:lnTo>
                <a:pt x="1374905" y="106169"/>
              </a:lnTo>
              <a:lnTo>
                <a:pt x="0" y="106169"/>
              </a:lnTo>
              <a:lnTo>
                <a:pt x="0" y="212339"/>
              </a:lnTo>
            </a:path>
          </a:pathLst>
        </a:custGeom>
      </dgm:spPr>
      <dgm:t>
        <a:bodyPr/>
        <a:lstStyle/>
        <a:p>
          <a:endParaRPr lang="zh-TW" altLang="en-US"/>
        </a:p>
      </dgm:t>
    </dgm:pt>
    <dgm:pt modelId="{C5C815C6-DECA-4AFD-822B-767981D83285}" type="pres">
      <dgm:prSet presAssocID="{EC3E3DDE-EEB7-43D0-9DDB-FEDD8F1220AD}" presName="hierRoot2" presStyleCnt="0">
        <dgm:presLayoutVars>
          <dgm:hierBranch val="init"/>
        </dgm:presLayoutVars>
      </dgm:prSet>
      <dgm:spPr/>
    </dgm:pt>
    <dgm:pt modelId="{125B8A28-BA9D-40A3-A0F2-B5A42AC82691}" type="pres">
      <dgm:prSet presAssocID="{EC3E3DDE-EEB7-43D0-9DDB-FEDD8F1220AD}" presName="rootComposite" presStyleCnt="0"/>
      <dgm:spPr/>
    </dgm:pt>
    <dgm:pt modelId="{A2B07AD5-0980-4609-8E39-BE873290A225}" type="pres">
      <dgm:prSet presAssocID="{EC3E3DDE-EEB7-43D0-9DDB-FEDD8F1220AD}" presName="rootText" presStyleLbl="node2" presStyleIdx="0" presStyleCnt="3" custScaleX="116563">
        <dgm:presLayoutVars>
          <dgm:chPref val="3"/>
        </dgm:presLayoutVars>
      </dgm:prSet>
      <dgm:spPr>
        <a:prstGeom prst="rect">
          <a:avLst/>
        </a:prstGeom>
      </dgm:spPr>
      <dgm:t>
        <a:bodyPr/>
        <a:lstStyle/>
        <a:p>
          <a:endParaRPr lang="zh-TW" altLang="en-US"/>
        </a:p>
      </dgm:t>
    </dgm:pt>
    <dgm:pt modelId="{AADCC632-AAED-4773-861D-6F0208591A6E}" type="pres">
      <dgm:prSet presAssocID="{EC3E3DDE-EEB7-43D0-9DDB-FEDD8F1220AD}" presName="rootConnector" presStyleLbl="node2" presStyleIdx="0" presStyleCnt="3"/>
      <dgm:spPr/>
      <dgm:t>
        <a:bodyPr/>
        <a:lstStyle/>
        <a:p>
          <a:endParaRPr lang="zh-TW" altLang="en-US"/>
        </a:p>
      </dgm:t>
    </dgm:pt>
    <dgm:pt modelId="{BED7C380-5E9C-4D8E-A303-87A5DB24C725}" type="pres">
      <dgm:prSet presAssocID="{EC3E3DDE-EEB7-43D0-9DDB-FEDD8F1220AD}" presName="hierChild4" presStyleCnt="0"/>
      <dgm:spPr/>
    </dgm:pt>
    <dgm:pt modelId="{7B1CEB60-C8E1-4774-A842-760B23D0B685}" type="pres">
      <dgm:prSet presAssocID="{EC3E3DDE-EEB7-43D0-9DDB-FEDD8F1220AD}" presName="hierChild5" presStyleCnt="0"/>
      <dgm:spPr/>
    </dgm:pt>
    <dgm:pt modelId="{5CD15093-A8C7-49EB-BA21-03F17B6DB1CA}" type="pres">
      <dgm:prSet presAssocID="{0B3A2103-184C-4F95-8B0E-A967F10F4D7A}" presName="Name37" presStyleLbl="parChTrans1D2" presStyleIdx="1" presStyleCnt="3"/>
      <dgm:spPr>
        <a:custGeom>
          <a:avLst/>
          <a:gdLst/>
          <a:ahLst/>
          <a:cxnLst/>
          <a:rect l="0" t="0" r="0" b="0"/>
          <a:pathLst>
            <a:path>
              <a:moveTo>
                <a:pt x="45720" y="0"/>
              </a:moveTo>
              <a:lnTo>
                <a:pt x="45720" y="106169"/>
              </a:lnTo>
              <a:lnTo>
                <a:pt x="85705" y="106169"/>
              </a:lnTo>
              <a:lnTo>
                <a:pt x="85705" y="212339"/>
              </a:lnTo>
            </a:path>
          </a:pathLst>
        </a:custGeom>
      </dgm:spPr>
      <dgm:t>
        <a:bodyPr/>
        <a:lstStyle/>
        <a:p>
          <a:endParaRPr lang="zh-TW" altLang="en-US"/>
        </a:p>
      </dgm:t>
    </dgm:pt>
    <dgm:pt modelId="{D0C15119-1509-42BF-B581-0340C45425CF}" type="pres">
      <dgm:prSet presAssocID="{758B8B40-B1DF-4A47-B79B-1592D563A106}" presName="hierRoot2" presStyleCnt="0">
        <dgm:presLayoutVars>
          <dgm:hierBranch val="init"/>
        </dgm:presLayoutVars>
      </dgm:prSet>
      <dgm:spPr/>
    </dgm:pt>
    <dgm:pt modelId="{FC6C2759-8992-4101-B28A-5A18924E6D14}" type="pres">
      <dgm:prSet presAssocID="{758B8B40-B1DF-4A47-B79B-1592D563A106}" presName="rootComposite" presStyleCnt="0"/>
      <dgm:spPr/>
    </dgm:pt>
    <dgm:pt modelId="{D8C224A5-0A77-4C1E-A9E3-A391E45464DB}" type="pres">
      <dgm:prSet presAssocID="{758B8B40-B1DF-4A47-B79B-1592D563A106}" presName="rootText" presStyleLbl="node2" presStyleIdx="1" presStyleCnt="3" custScaleX="121297">
        <dgm:presLayoutVars>
          <dgm:chPref val="3"/>
        </dgm:presLayoutVars>
      </dgm:prSet>
      <dgm:spPr>
        <a:prstGeom prst="rect">
          <a:avLst/>
        </a:prstGeom>
      </dgm:spPr>
      <dgm:t>
        <a:bodyPr/>
        <a:lstStyle/>
        <a:p>
          <a:endParaRPr lang="zh-TW" altLang="en-US"/>
        </a:p>
      </dgm:t>
    </dgm:pt>
    <dgm:pt modelId="{D978C263-DFF5-4695-A4CE-0EA80267A205}" type="pres">
      <dgm:prSet presAssocID="{758B8B40-B1DF-4A47-B79B-1592D563A106}" presName="rootConnector" presStyleLbl="node2" presStyleIdx="1" presStyleCnt="3"/>
      <dgm:spPr/>
      <dgm:t>
        <a:bodyPr/>
        <a:lstStyle/>
        <a:p>
          <a:endParaRPr lang="zh-TW" altLang="en-US"/>
        </a:p>
      </dgm:t>
    </dgm:pt>
    <dgm:pt modelId="{CE51440E-5881-4B47-A809-825409EDD1EC}" type="pres">
      <dgm:prSet presAssocID="{758B8B40-B1DF-4A47-B79B-1592D563A106}" presName="hierChild4" presStyleCnt="0"/>
      <dgm:spPr/>
    </dgm:pt>
    <dgm:pt modelId="{23DEC939-0A25-4F62-9E6C-692D33B20312}" type="pres">
      <dgm:prSet presAssocID="{758B8B40-B1DF-4A47-B79B-1592D563A106}" presName="hierChild5" presStyleCnt="0"/>
      <dgm:spPr/>
    </dgm:pt>
    <dgm:pt modelId="{F355CAB0-8D9B-42BE-827F-977A5411940A}" type="pres">
      <dgm:prSet presAssocID="{8DDF3E61-A93A-4A39-BD68-07C72CE12652}" presName="Name37" presStyleLbl="parChTrans1D2" presStyleIdx="2" presStyleCnt="3"/>
      <dgm:spPr>
        <a:custGeom>
          <a:avLst/>
          <a:gdLst/>
          <a:ahLst/>
          <a:cxnLst/>
          <a:rect l="0" t="0" r="0" b="0"/>
          <a:pathLst>
            <a:path>
              <a:moveTo>
                <a:pt x="0" y="0"/>
              </a:moveTo>
              <a:lnTo>
                <a:pt x="0" y="106169"/>
              </a:lnTo>
              <a:lnTo>
                <a:pt x="1414891" y="106169"/>
              </a:lnTo>
              <a:lnTo>
                <a:pt x="1414891" y="212339"/>
              </a:lnTo>
            </a:path>
          </a:pathLst>
        </a:custGeom>
      </dgm:spPr>
      <dgm:t>
        <a:bodyPr/>
        <a:lstStyle/>
        <a:p>
          <a:endParaRPr lang="zh-TW" altLang="en-US"/>
        </a:p>
      </dgm:t>
    </dgm:pt>
    <dgm:pt modelId="{E90C5546-54C3-45CF-98BE-B4903C5CD327}" type="pres">
      <dgm:prSet presAssocID="{A0094A98-89C1-401B-ABDF-5E4C3FF52A2C}" presName="hierRoot2" presStyleCnt="0">
        <dgm:presLayoutVars>
          <dgm:hierBranch val="init"/>
        </dgm:presLayoutVars>
      </dgm:prSet>
      <dgm:spPr/>
    </dgm:pt>
    <dgm:pt modelId="{1B0CB058-343F-4C33-A0E5-7448B53574F0}" type="pres">
      <dgm:prSet presAssocID="{A0094A98-89C1-401B-ABDF-5E4C3FF52A2C}" presName="rootComposite" presStyleCnt="0"/>
      <dgm:spPr/>
    </dgm:pt>
    <dgm:pt modelId="{2A247EA3-955E-46FA-AF16-AA9B3610FB5D}" type="pres">
      <dgm:prSet presAssocID="{A0094A98-89C1-401B-ABDF-5E4C3FF52A2C}" presName="rootText" presStyleLbl="node2" presStyleIdx="2" presStyleCnt="3" custScaleX="108654">
        <dgm:presLayoutVars>
          <dgm:chPref val="3"/>
        </dgm:presLayoutVars>
      </dgm:prSet>
      <dgm:spPr>
        <a:prstGeom prst="rect">
          <a:avLst/>
        </a:prstGeom>
      </dgm:spPr>
      <dgm:t>
        <a:bodyPr/>
        <a:lstStyle/>
        <a:p>
          <a:endParaRPr lang="zh-TW" altLang="en-US"/>
        </a:p>
      </dgm:t>
    </dgm:pt>
    <dgm:pt modelId="{C1013136-6619-4D73-895A-B106E0D3F6A3}" type="pres">
      <dgm:prSet presAssocID="{A0094A98-89C1-401B-ABDF-5E4C3FF52A2C}" presName="rootConnector" presStyleLbl="node2" presStyleIdx="2" presStyleCnt="3"/>
      <dgm:spPr/>
      <dgm:t>
        <a:bodyPr/>
        <a:lstStyle/>
        <a:p>
          <a:endParaRPr lang="zh-TW" altLang="en-US"/>
        </a:p>
      </dgm:t>
    </dgm:pt>
    <dgm:pt modelId="{F888E800-3D8B-4024-A549-C1E8A049C36A}" type="pres">
      <dgm:prSet presAssocID="{A0094A98-89C1-401B-ABDF-5E4C3FF52A2C}" presName="hierChild4" presStyleCnt="0"/>
      <dgm:spPr/>
    </dgm:pt>
    <dgm:pt modelId="{A0146B1D-E3B2-43EF-97DC-7BF9112C75DD}" type="pres">
      <dgm:prSet presAssocID="{A0094A98-89C1-401B-ABDF-5E4C3FF52A2C}" presName="hierChild5" presStyleCnt="0"/>
      <dgm:spPr/>
    </dgm:pt>
    <dgm:pt modelId="{BC1F2738-38A2-477A-A1FD-682ECEDD3070}" type="pres">
      <dgm:prSet presAssocID="{7ED74329-1E75-4FE2-B40C-2FC2B35F8550}" presName="hierChild3" presStyleCnt="0"/>
      <dgm:spPr/>
    </dgm:pt>
  </dgm:ptLst>
  <dgm:cxnLst>
    <dgm:cxn modelId="{8FDDF903-BE43-4C9B-8B08-5849F07C02A2}" type="presOf" srcId="{EC3E3DDE-EEB7-43D0-9DDB-FEDD8F1220AD}" destId="{AADCC632-AAED-4773-861D-6F0208591A6E}" srcOrd="1" destOrd="0" presId="urn:microsoft.com/office/officeart/2005/8/layout/orgChart1"/>
    <dgm:cxn modelId="{290C9537-9397-45C7-B898-05F6EC684163}" type="presOf" srcId="{7ED74329-1E75-4FE2-B40C-2FC2B35F8550}" destId="{58328123-382D-4234-AFA9-AE1A38C83954}" srcOrd="0" destOrd="0" presId="urn:microsoft.com/office/officeart/2005/8/layout/orgChart1"/>
    <dgm:cxn modelId="{D7D6B45F-E138-45C4-A0BA-42A843EFC95C}" type="presOf" srcId="{8DDF3E61-A93A-4A39-BD68-07C72CE12652}" destId="{F355CAB0-8D9B-42BE-827F-977A5411940A}" srcOrd="0" destOrd="0" presId="urn:microsoft.com/office/officeart/2005/8/layout/orgChart1"/>
    <dgm:cxn modelId="{20A65999-419A-4928-B341-3807DBB26791}" type="presOf" srcId="{0B3A2103-184C-4F95-8B0E-A967F10F4D7A}" destId="{5CD15093-A8C7-49EB-BA21-03F17B6DB1CA}" srcOrd="0" destOrd="0" presId="urn:microsoft.com/office/officeart/2005/8/layout/orgChart1"/>
    <dgm:cxn modelId="{C8A21F5A-728A-4D37-81CF-D4AF6647A39F}" type="presOf" srcId="{A0094A98-89C1-401B-ABDF-5E4C3FF52A2C}" destId="{C1013136-6619-4D73-895A-B106E0D3F6A3}" srcOrd="1" destOrd="0" presId="urn:microsoft.com/office/officeart/2005/8/layout/orgChart1"/>
    <dgm:cxn modelId="{7C71D78E-44E6-47BD-ABC1-6DE33DA90DC7}" type="presOf" srcId="{50C2342C-E457-4192-BF1B-51A696DBA982}" destId="{93BE3A1E-7C8B-4886-BF48-9540F1B70E30}" srcOrd="0" destOrd="0" presId="urn:microsoft.com/office/officeart/2005/8/layout/orgChart1"/>
    <dgm:cxn modelId="{12380939-D272-49DB-9ED0-6826AC06DC9F}" srcId="{7ED74329-1E75-4FE2-B40C-2FC2B35F8550}" destId="{EC3E3DDE-EEB7-43D0-9DDB-FEDD8F1220AD}" srcOrd="0" destOrd="0" parTransId="{50C2342C-E457-4192-BF1B-51A696DBA982}" sibTransId="{CCECB1DD-46BF-4B72-83A2-898494617BD2}"/>
    <dgm:cxn modelId="{BBCD53BD-6CB5-4C78-A12D-9BCAA2A38C22}" type="presOf" srcId="{EC3E3DDE-EEB7-43D0-9DDB-FEDD8F1220AD}" destId="{A2B07AD5-0980-4609-8E39-BE873290A225}" srcOrd="0" destOrd="0" presId="urn:microsoft.com/office/officeart/2005/8/layout/orgChart1"/>
    <dgm:cxn modelId="{3F8C4633-9C3F-48FE-8EA6-7F0424EB0772}" type="presOf" srcId="{758B8B40-B1DF-4A47-B79B-1592D563A106}" destId="{D978C263-DFF5-4695-A4CE-0EA80267A205}" srcOrd="1" destOrd="0" presId="urn:microsoft.com/office/officeart/2005/8/layout/orgChart1"/>
    <dgm:cxn modelId="{21DF5C63-C107-4BE8-B0B3-32E311B47D7A}" type="presOf" srcId="{758B8B40-B1DF-4A47-B79B-1592D563A106}" destId="{D8C224A5-0A77-4C1E-A9E3-A391E45464DB}" srcOrd="0" destOrd="0" presId="urn:microsoft.com/office/officeart/2005/8/layout/orgChart1"/>
    <dgm:cxn modelId="{C20F7953-EF99-4CB5-A07A-C8D2285B8921}" type="presOf" srcId="{A0094A98-89C1-401B-ABDF-5E4C3FF52A2C}" destId="{2A247EA3-955E-46FA-AF16-AA9B3610FB5D}" srcOrd="0" destOrd="0" presId="urn:microsoft.com/office/officeart/2005/8/layout/orgChart1"/>
    <dgm:cxn modelId="{DB349F13-AED0-4C19-8E16-B053A1278FD8}" type="presOf" srcId="{7ED74329-1E75-4FE2-B40C-2FC2B35F8550}" destId="{55E40194-4E72-46A6-B50F-FF555E373FCD}" srcOrd="1" destOrd="0" presId="urn:microsoft.com/office/officeart/2005/8/layout/orgChart1"/>
    <dgm:cxn modelId="{A6167486-EE14-435A-A591-059A7FA21A6F}" srcId="{7ED74329-1E75-4FE2-B40C-2FC2B35F8550}" destId="{758B8B40-B1DF-4A47-B79B-1592D563A106}" srcOrd="1" destOrd="0" parTransId="{0B3A2103-184C-4F95-8B0E-A967F10F4D7A}" sibTransId="{9043E777-D61A-4C77-8778-1F05DDBA00B4}"/>
    <dgm:cxn modelId="{64AFF174-7AD6-49C9-99C5-0ACED9A6A18D}" type="presOf" srcId="{1EF14CBD-CB3E-4CE3-817A-3399619EAEDE}" destId="{C3D5C4CA-189F-408E-A26C-E4B7D80D4B55}" srcOrd="0" destOrd="0" presId="urn:microsoft.com/office/officeart/2005/8/layout/orgChart1"/>
    <dgm:cxn modelId="{44A9D854-07AA-4303-9D5A-4586B3E3ADF7}" srcId="{7ED74329-1E75-4FE2-B40C-2FC2B35F8550}" destId="{A0094A98-89C1-401B-ABDF-5E4C3FF52A2C}" srcOrd="2" destOrd="0" parTransId="{8DDF3E61-A93A-4A39-BD68-07C72CE12652}" sibTransId="{DEBA1B5E-962D-4972-BAED-A534652C6DE0}"/>
    <dgm:cxn modelId="{D553527B-1728-4A79-9CA5-FD4366F7DC4B}" srcId="{1EF14CBD-CB3E-4CE3-817A-3399619EAEDE}" destId="{7ED74329-1E75-4FE2-B40C-2FC2B35F8550}" srcOrd="0" destOrd="0" parTransId="{7D914B5C-244C-4D1B-B041-A0EA4335E3D5}" sibTransId="{E63F6624-4E0E-4263-94E5-2B73C012F301}"/>
    <dgm:cxn modelId="{DA583198-8F14-4BEC-9C87-A6B129081AD4}" type="presParOf" srcId="{C3D5C4CA-189F-408E-A26C-E4B7D80D4B55}" destId="{1624A588-AD94-4DF5-8600-918449F56754}" srcOrd="0" destOrd="0" presId="urn:microsoft.com/office/officeart/2005/8/layout/orgChart1"/>
    <dgm:cxn modelId="{AE840C99-00C5-4F58-9E5A-9F6381EC93F9}" type="presParOf" srcId="{1624A588-AD94-4DF5-8600-918449F56754}" destId="{1B1F13DE-6270-491C-823C-93760425AFBA}" srcOrd="0" destOrd="0" presId="urn:microsoft.com/office/officeart/2005/8/layout/orgChart1"/>
    <dgm:cxn modelId="{C0A80D1A-EF78-4B97-BBAB-E4D75DDFE509}" type="presParOf" srcId="{1B1F13DE-6270-491C-823C-93760425AFBA}" destId="{58328123-382D-4234-AFA9-AE1A38C83954}" srcOrd="0" destOrd="0" presId="urn:microsoft.com/office/officeart/2005/8/layout/orgChart1"/>
    <dgm:cxn modelId="{55676D3E-B614-4F34-858D-FE20E07D14F5}" type="presParOf" srcId="{1B1F13DE-6270-491C-823C-93760425AFBA}" destId="{55E40194-4E72-46A6-B50F-FF555E373FCD}" srcOrd="1" destOrd="0" presId="urn:microsoft.com/office/officeart/2005/8/layout/orgChart1"/>
    <dgm:cxn modelId="{871AAB78-75AE-4F4F-8B29-01280D163DFD}" type="presParOf" srcId="{1624A588-AD94-4DF5-8600-918449F56754}" destId="{D7E04DCD-CCE9-4B85-9644-02AE0BADE62C}" srcOrd="1" destOrd="0" presId="urn:microsoft.com/office/officeart/2005/8/layout/orgChart1"/>
    <dgm:cxn modelId="{619D352E-21D6-4C1F-9739-CFA675D3A8BB}" type="presParOf" srcId="{D7E04DCD-CCE9-4B85-9644-02AE0BADE62C}" destId="{93BE3A1E-7C8B-4886-BF48-9540F1B70E30}" srcOrd="0" destOrd="0" presId="urn:microsoft.com/office/officeart/2005/8/layout/orgChart1"/>
    <dgm:cxn modelId="{BE1179B9-0938-4646-A2A3-22B3ADC526AE}" type="presParOf" srcId="{D7E04DCD-CCE9-4B85-9644-02AE0BADE62C}" destId="{C5C815C6-DECA-4AFD-822B-767981D83285}" srcOrd="1" destOrd="0" presId="urn:microsoft.com/office/officeart/2005/8/layout/orgChart1"/>
    <dgm:cxn modelId="{BA6436AE-7345-4043-8CD2-288D29234B35}" type="presParOf" srcId="{C5C815C6-DECA-4AFD-822B-767981D83285}" destId="{125B8A28-BA9D-40A3-A0F2-B5A42AC82691}" srcOrd="0" destOrd="0" presId="urn:microsoft.com/office/officeart/2005/8/layout/orgChart1"/>
    <dgm:cxn modelId="{3A275B0B-8C82-48D6-994D-5EFB92926F30}" type="presParOf" srcId="{125B8A28-BA9D-40A3-A0F2-B5A42AC82691}" destId="{A2B07AD5-0980-4609-8E39-BE873290A225}" srcOrd="0" destOrd="0" presId="urn:microsoft.com/office/officeart/2005/8/layout/orgChart1"/>
    <dgm:cxn modelId="{5F3CB333-8F17-4768-88F6-CFC9D6CC5C44}" type="presParOf" srcId="{125B8A28-BA9D-40A3-A0F2-B5A42AC82691}" destId="{AADCC632-AAED-4773-861D-6F0208591A6E}" srcOrd="1" destOrd="0" presId="urn:microsoft.com/office/officeart/2005/8/layout/orgChart1"/>
    <dgm:cxn modelId="{AFE50CB5-6CD1-49C5-AACF-8DDDA772E677}" type="presParOf" srcId="{C5C815C6-DECA-4AFD-822B-767981D83285}" destId="{BED7C380-5E9C-4D8E-A303-87A5DB24C725}" srcOrd="1" destOrd="0" presId="urn:microsoft.com/office/officeart/2005/8/layout/orgChart1"/>
    <dgm:cxn modelId="{F791805C-E478-410F-82D2-10BD91BA5A0A}" type="presParOf" srcId="{C5C815C6-DECA-4AFD-822B-767981D83285}" destId="{7B1CEB60-C8E1-4774-A842-760B23D0B685}" srcOrd="2" destOrd="0" presId="urn:microsoft.com/office/officeart/2005/8/layout/orgChart1"/>
    <dgm:cxn modelId="{5D1C9299-DF48-4FC5-8B95-4BB4D693F48D}" type="presParOf" srcId="{D7E04DCD-CCE9-4B85-9644-02AE0BADE62C}" destId="{5CD15093-A8C7-49EB-BA21-03F17B6DB1CA}" srcOrd="2" destOrd="0" presId="urn:microsoft.com/office/officeart/2005/8/layout/orgChart1"/>
    <dgm:cxn modelId="{6AD34A71-D1D7-425C-9DE9-6CD0D5EBFDEF}" type="presParOf" srcId="{D7E04DCD-CCE9-4B85-9644-02AE0BADE62C}" destId="{D0C15119-1509-42BF-B581-0340C45425CF}" srcOrd="3" destOrd="0" presId="urn:microsoft.com/office/officeart/2005/8/layout/orgChart1"/>
    <dgm:cxn modelId="{E5CC45D7-6E8C-4E0E-95A5-45B4ABECE8D4}" type="presParOf" srcId="{D0C15119-1509-42BF-B581-0340C45425CF}" destId="{FC6C2759-8992-4101-B28A-5A18924E6D14}" srcOrd="0" destOrd="0" presId="urn:microsoft.com/office/officeart/2005/8/layout/orgChart1"/>
    <dgm:cxn modelId="{94649179-D9A4-415D-9673-37DD43C7C4DF}" type="presParOf" srcId="{FC6C2759-8992-4101-B28A-5A18924E6D14}" destId="{D8C224A5-0A77-4C1E-A9E3-A391E45464DB}" srcOrd="0" destOrd="0" presId="urn:microsoft.com/office/officeart/2005/8/layout/orgChart1"/>
    <dgm:cxn modelId="{00631CF6-55E2-43FC-9963-A041DBA9EFA3}" type="presParOf" srcId="{FC6C2759-8992-4101-B28A-5A18924E6D14}" destId="{D978C263-DFF5-4695-A4CE-0EA80267A205}" srcOrd="1" destOrd="0" presId="urn:microsoft.com/office/officeart/2005/8/layout/orgChart1"/>
    <dgm:cxn modelId="{C27FDBAB-1F78-4875-A490-F01F76CD2B59}" type="presParOf" srcId="{D0C15119-1509-42BF-B581-0340C45425CF}" destId="{CE51440E-5881-4B47-A809-825409EDD1EC}" srcOrd="1" destOrd="0" presId="urn:microsoft.com/office/officeart/2005/8/layout/orgChart1"/>
    <dgm:cxn modelId="{81370A06-F1B8-453C-B858-EE8136294C79}" type="presParOf" srcId="{D0C15119-1509-42BF-B581-0340C45425CF}" destId="{23DEC939-0A25-4F62-9E6C-692D33B20312}" srcOrd="2" destOrd="0" presId="urn:microsoft.com/office/officeart/2005/8/layout/orgChart1"/>
    <dgm:cxn modelId="{85620326-50B7-49F7-8229-B0D1024BF019}" type="presParOf" srcId="{D7E04DCD-CCE9-4B85-9644-02AE0BADE62C}" destId="{F355CAB0-8D9B-42BE-827F-977A5411940A}" srcOrd="4" destOrd="0" presId="urn:microsoft.com/office/officeart/2005/8/layout/orgChart1"/>
    <dgm:cxn modelId="{A4C33CB2-9CFB-4EA6-9F4D-A48D4BF46AFF}" type="presParOf" srcId="{D7E04DCD-CCE9-4B85-9644-02AE0BADE62C}" destId="{E90C5546-54C3-45CF-98BE-B4903C5CD327}" srcOrd="5" destOrd="0" presId="urn:microsoft.com/office/officeart/2005/8/layout/orgChart1"/>
    <dgm:cxn modelId="{2C14F608-A0A0-4101-A9EC-C3B5E97D76AF}" type="presParOf" srcId="{E90C5546-54C3-45CF-98BE-B4903C5CD327}" destId="{1B0CB058-343F-4C33-A0E5-7448B53574F0}" srcOrd="0" destOrd="0" presId="urn:microsoft.com/office/officeart/2005/8/layout/orgChart1"/>
    <dgm:cxn modelId="{D9204645-1CED-4BB0-B94C-2F788EFC7871}" type="presParOf" srcId="{1B0CB058-343F-4C33-A0E5-7448B53574F0}" destId="{2A247EA3-955E-46FA-AF16-AA9B3610FB5D}" srcOrd="0" destOrd="0" presId="urn:microsoft.com/office/officeart/2005/8/layout/orgChart1"/>
    <dgm:cxn modelId="{2CC5DEBE-8AF1-4D97-B10F-4840A159D69F}" type="presParOf" srcId="{1B0CB058-343F-4C33-A0E5-7448B53574F0}" destId="{C1013136-6619-4D73-895A-B106E0D3F6A3}" srcOrd="1" destOrd="0" presId="urn:microsoft.com/office/officeart/2005/8/layout/orgChart1"/>
    <dgm:cxn modelId="{63EBB534-D37D-46EF-8E19-04E086BC5BC0}" type="presParOf" srcId="{E90C5546-54C3-45CF-98BE-B4903C5CD327}" destId="{F888E800-3D8B-4024-A549-C1E8A049C36A}" srcOrd="1" destOrd="0" presId="urn:microsoft.com/office/officeart/2005/8/layout/orgChart1"/>
    <dgm:cxn modelId="{A56FE0D5-EF66-4D4F-8450-50ECBE74F587}" type="presParOf" srcId="{E90C5546-54C3-45CF-98BE-B4903C5CD327}" destId="{A0146B1D-E3B2-43EF-97DC-7BF9112C75DD}" srcOrd="2" destOrd="0" presId="urn:microsoft.com/office/officeart/2005/8/layout/orgChart1"/>
    <dgm:cxn modelId="{DB29213D-53EF-4B26-8369-5AAB88659477}" type="presParOf" srcId="{1624A588-AD94-4DF5-8600-918449F56754}" destId="{BC1F2738-38A2-477A-A1FD-682ECEDD3070}"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1EF14CBD-CB3E-4CE3-817A-3399619EAEDE}" type="doc">
      <dgm:prSet loTypeId="urn:microsoft.com/office/officeart/2005/8/layout/orgChart1" loCatId="hierarchy" qsTypeId="urn:microsoft.com/office/officeart/2005/8/quickstyle/simple1#6" qsCatId="simple" csTypeId="urn:microsoft.com/office/officeart/2005/8/colors/colorful2" csCatId="colorful" phldr="1"/>
      <dgm:spPr/>
      <dgm:t>
        <a:bodyPr/>
        <a:lstStyle/>
        <a:p>
          <a:endParaRPr lang="zh-TW" altLang="en-US"/>
        </a:p>
      </dgm:t>
    </dgm:pt>
    <dgm:pt modelId="{7ED74329-1E75-4FE2-B40C-2FC2B35F8550}">
      <dgm:prSet phldrT="[文字]" custT="1"/>
      <dgm:spPr>
        <a:xfrm>
          <a:off x="2381528" y="19355"/>
          <a:ext cx="3528454" cy="574393"/>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2400" dirty="0" smtClean="0">
              <a:solidFill>
                <a:sysClr val="window" lastClr="FFFFFF"/>
              </a:solidFill>
              <a:latin typeface="微軟正黑體" pitchFamily="34" charset="-120"/>
              <a:ea typeface="微軟正黑體" pitchFamily="34" charset="-120"/>
              <a:cs typeface="+mn-cs"/>
            </a:rPr>
            <a:t>會計資訊系職涯發展方向</a:t>
          </a:r>
          <a:r>
            <a:rPr lang="en-US" altLang="zh-TW" sz="2400" dirty="0" smtClean="0">
              <a:solidFill>
                <a:sysClr val="window" lastClr="FFFFFF"/>
              </a:solidFill>
              <a:latin typeface="微軟正黑體" pitchFamily="34" charset="-120"/>
              <a:ea typeface="微軟正黑體" pitchFamily="34" charset="-120"/>
              <a:cs typeface="+mn-cs"/>
            </a:rPr>
            <a:t>(</a:t>
          </a:r>
          <a:r>
            <a:rPr lang="zh-TW" altLang="en-US" sz="2400" dirty="0" smtClean="0">
              <a:solidFill>
                <a:sysClr val="window" lastClr="FFFFFF"/>
              </a:solidFill>
              <a:latin typeface="微軟正黑體" pitchFamily="34" charset="-120"/>
              <a:ea typeface="微軟正黑體" pitchFamily="34" charset="-120"/>
              <a:cs typeface="+mn-cs"/>
            </a:rPr>
            <a:t>示例</a:t>
          </a:r>
          <a:r>
            <a:rPr lang="en-US" altLang="zh-TW" sz="2400" dirty="0" smtClean="0">
              <a:solidFill>
                <a:sysClr val="window" lastClr="FFFFFF"/>
              </a:solidFill>
              <a:latin typeface="微軟正黑體" pitchFamily="34" charset="-120"/>
              <a:ea typeface="微軟正黑體" pitchFamily="34" charset="-120"/>
              <a:cs typeface="+mn-cs"/>
            </a:rPr>
            <a:t>)</a:t>
          </a:r>
          <a:endParaRPr lang="zh-TW" altLang="en-US" sz="2400" dirty="0">
            <a:solidFill>
              <a:sysClr val="window" lastClr="FFFFFF"/>
            </a:solidFill>
            <a:latin typeface="微軟正黑體" pitchFamily="34" charset="-120"/>
            <a:ea typeface="微軟正黑體" pitchFamily="34" charset="-120"/>
            <a:cs typeface="+mn-cs"/>
          </a:endParaRPr>
        </a:p>
      </dgm:t>
    </dgm:pt>
    <dgm:pt modelId="{7D914B5C-244C-4D1B-B041-A0EA4335E3D5}" type="parTrans" cxnId="{D553527B-1728-4A79-9CA5-FD4366F7DC4B}">
      <dgm:prSet/>
      <dgm:spPr/>
      <dgm:t>
        <a:bodyPr/>
        <a:lstStyle/>
        <a:p>
          <a:endParaRPr lang="zh-TW" altLang="en-US" sz="2000">
            <a:solidFill>
              <a:schemeClr val="tx1"/>
            </a:solidFill>
            <a:latin typeface="微軟正黑體" pitchFamily="34" charset="-120"/>
            <a:ea typeface="微軟正黑體" pitchFamily="34" charset="-120"/>
          </a:endParaRPr>
        </a:p>
      </dgm:t>
    </dgm:pt>
    <dgm:pt modelId="{E63F6624-4E0E-4263-94E5-2B73C012F301}" type="sibTrans" cxnId="{D553527B-1728-4A79-9CA5-FD4366F7DC4B}">
      <dgm:prSet custT="1"/>
      <dgm:spPr/>
      <dgm:t>
        <a:bodyPr/>
        <a:lstStyle/>
        <a:p>
          <a:endParaRPr lang="zh-TW" altLang="en-US" sz="2000">
            <a:solidFill>
              <a:schemeClr val="tx1"/>
            </a:solidFill>
            <a:latin typeface="微軟正黑體" pitchFamily="34" charset="-120"/>
            <a:ea typeface="微軟正黑體" pitchFamily="34" charset="-120"/>
          </a:endParaRPr>
        </a:p>
      </dgm:t>
    </dgm:pt>
    <dgm:pt modelId="{EC3E3DDE-EEB7-43D0-9DDB-FEDD8F1220AD}">
      <dgm:prSet phldrT="[文字]" custT="1"/>
      <dgm:spPr>
        <a:xfrm>
          <a:off x="2876345" y="815947"/>
          <a:ext cx="1148787" cy="574393"/>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會計相關</a:t>
          </a:r>
          <a:endParaRPr lang="zh-TW" altLang="en-US" sz="2000" dirty="0">
            <a:solidFill>
              <a:sysClr val="window" lastClr="FFFFFF"/>
            </a:solidFill>
            <a:latin typeface="微軟正黑體" pitchFamily="34" charset="-120"/>
            <a:ea typeface="微軟正黑體" pitchFamily="34" charset="-120"/>
            <a:cs typeface="+mn-cs"/>
          </a:endParaRPr>
        </a:p>
      </dgm:t>
    </dgm:pt>
    <dgm:pt modelId="{50C2342C-E457-4192-BF1B-51A696DBA982}" type="parTrans" cxnId="{12380939-D272-49DB-9ED0-6826AC06DC9F}">
      <dgm:prSet custT="1"/>
      <dgm:spPr>
        <a:xfrm>
          <a:off x="3450739" y="593749"/>
          <a:ext cx="695016" cy="222198"/>
        </a:xfrm>
        <a:noFill/>
        <a:ln w="25400" cap="flat" cmpd="sng" algn="ctr">
          <a:solidFill>
            <a:srgbClr val="9BBB59">
              <a:hueOff val="0"/>
              <a:satOff val="0"/>
              <a:lumOff val="0"/>
              <a:alphaOff val="0"/>
            </a:srgbClr>
          </a:solidFill>
          <a:prstDash val="solid"/>
        </a:ln>
        <a:effectLst/>
      </dgm:spPr>
      <dgm:t>
        <a:bodyPr/>
        <a:lstStyle/>
        <a:p>
          <a:endParaRPr lang="zh-TW" altLang="en-US" sz="2000">
            <a:solidFill>
              <a:schemeClr val="tx1"/>
            </a:solidFill>
          </a:endParaRPr>
        </a:p>
      </dgm:t>
    </dgm:pt>
    <dgm:pt modelId="{CCECB1DD-46BF-4B72-83A2-898494617BD2}" type="sibTrans" cxnId="{12380939-D272-49DB-9ED0-6826AC06DC9F}">
      <dgm:prSet custT="1"/>
      <dgm:spPr/>
      <dgm:t>
        <a:bodyPr/>
        <a:lstStyle/>
        <a:p>
          <a:endParaRPr lang="zh-TW" altLang="en-US" sz="2000">
            <a:solidFill>
              <a:schemeClr val="tx1"/>
            </a:solidFill>
          </a:endParaRPr>
        </a:p>
      </dgm:t>
    </dgm:pt>
    <dgm:pt modelId="{A0094A98-89C1-401B-ABDF-5E4C3FF52A2C}">
      <dgm:prSet phldrT="[文字]" custT="1"/>
      <dgm:spPr>
        <a:xfrm>
          <a:off x="4266378" y="815947"/>
          <a:ext cx="1148787" cy="574393"/>
        </a:xfrm>
        <a:solidFill>
          <a:srgbClr val="9BBB59">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2000" dirty="0" smtClean="0">
              <a:solidFill>
                <a:sysClr val="window" lastClr="FFFFFF"/>
              </a:solidFill>
              <a:latin typeface="微軟正黑體" pitchFamily="34" charset="-120"/>
              <a:ea typeface="微軟正黑體" pitchFamily="34" charset="-120"/>
              <a:cs typeface="+mn-cs"/>
            </a:rPr>
            <a:t>資訊相關</a:t>
          </a:r>
          <a:endParaRPr lang="zh-TW" altLang="en-US" sz="2000" dirty="0">
            <a:solidFill>
              <a:sysClr val="window" lastClr="FFFFFF"/>
            </a:solidFill>
            <a:latin typeface="微軟正黑體" pitchFamily="34" charset="-120"/>
            <a:ea typeface="微軟正黑體" pitchFamily="34" charset="-120"/>
            <a:cs typeface="+mn-cs"/>
          </a:endParaRPr>
        </a:p>
      </dgm:t>
    </dgm:pt>
    <dgm:pt modelId="{8DDF3E61-A93A-4A39-BD68-07C72CE12652}" type="parTrans" cxnId="{44A9D854-07AA-4303-9D5A-4586B3E3ADF7}">
      <dgm:prSet custT="1"/>
      <dgm:spPr>
        <a:xfrm>
          <a:off x="4145756" y="593749"/>
          <a:ext cx="695016" cy="222198"/>
        </a:xfrm>
        <a:noFill/>
        <a:ln w="25400" cap="flat" cmpd="sng" algn="ctr">
          <a:solidFill>
            <a:srgbClr val="9BBB59">
              <a:hueOff val="0"/>
              <a:satOff val="0"/>
              <a:lumOff val="0"/>
              <a:alphaOff val="0"/>
            </a:srgbClr>
          </a:solidFill>
          <a:prstDash val="solid"/>
        </a:ln>
        <a:effectLst/>
      </dgm:spPr>
      <dgm:t>
        <a:bodyPr/>
        <a:lstStyle/>
        <a:p>
          <a:endParaRPr lang="zh-TW" altLang="en-US" sz="2000">
            <a:solidFill>
              <a:schemeClr val="tx1"/>
            </a:solidFill>
          </a:endParaRPr>
        </a:p>
      </dgm:t>
    </dgm:pt>
    <dgm:pt modelId="{DEBA1B5E-962D-4972-BAED-A534652C6DE0}" type="sibTrans" cxnId="{44A9D854-07AA-4303-9D5A-4586B3E3ADF7}">
      <dgm:prSet custT="1"/>
      <dgm:spPr/>
      <dgm:t>
        <a:bodyPr/>
        <a:lstStyle/>
        <a:p>
          <a:endParaRPr lang="zh-TW" altLang="en-US" sz="2000">
            <a:solidFill>
              <a:schemeClr val="tx1"/>
            </a:solidFill>
          </a:endParaRPr>
        </a:p>
      </dgm:t>
    </dgm:pt>
    <dgm:pt modelId="{C3D5C4CA-189F-408E-A26C-E4B7D80D4B55}" type="pres">
      <dgm:prSet presAssocID="{1EF14CBD-CB3E-4CE3-817A-3399619EAEDE}" presName="hierChild1" presStyleCnt="0">
        <dgm:presLayoutVars>
          <dgm:orgChart val="1"/>
          <dgm:chPref val="1"/>
          <dgm:dir/>
          <dgm:animOne val="branch"/>
          <dgm:animLvl val="lvl"/>
          <dgm:resizeHandles/>
        </dgm:presLayoutVars>
      </dgm:prSet>
      <dgm:spPr/>
      <dgm:t>
        <a:bodyPr/>
        <a:lstStyle/>
        <a:p>
          <a:endParaRPr lang="zh-TW" altLang="en-US"/>
        </a:p>
      </dgm:t>
    </dgm:pt>
    <dgm:pt modelId="{1624A588-AD94-4DF5-8600-918449F56754}" type="pres">
      <dgm:prSet presAssocID="{7ED74329-1E75-4FE2-B40C-2FC2B35F8550}" presName="hierRoot1" presStyleCnt="0">
        <dgm:presLayoutVars>
          <dgm:hierBranch val="init"/>
        </dgm:presLayoutVars>
      </dgm:prSet>
      <dgm:spPr/>
    </dgm:pt>
    <dgm:pt modelId="{1B1F13DE-6270-491C-823C-93760425AFBA}" type="pres">
      <dgm:prSet presAssocID="{7ED74329-1E75-4FE2-B40C-2FC2B35F8550}" presName="rootComposite1" presStyleCnt="0"/>
      <dgm:spPr/>
    </dgm:pt>
    <dgm:pt modelId="{58328123-382D-4234-AFA9-AE1A38C83954}" type="pres">
      <dgm:prSet presAssocID="{7ED74329-1E75-4FE2-B40C-2FC2B35F8550}" presName="rootText1" presStyleLbl="node0" presStyleIdx="0" presStyleCnt="1" custScaleX="368914" custLinFactNeighborY="3316">
        <dgm:presLayoutVars>
          <dgm:chPref val="3"/>
        </dgm:presLayoutVars>
      </dgm:prSet>
      <dgm:spPr>
        <a:prstGeom prst="rect">
          <a:avLst/>
        </a:prstGeom>
      </dgm:spPr>
      <dgm:t>
        <a:bodyPr/>
        <a:lstStyle/>
        <a:p>
          <a:endParaRPr lang="zh-TW" altLang="en-US"/>
        </a:p>
      </dgm:t>
    </dgm:pt>
    <dgm:pt modelId="{55E40194-4E72-46A6-B50F-FF555E373FCD}" type="pres">
      <dgm:prSet presAssocID="{7ED74329-1E75-4FE2-B40C-2FC2B35F8550}" presName="rootConnector1" presStyleLbl="node1" presStyleIdx="0" presStyleCnt="0"/>
      <dgm:spPr/>
      <dgm:t>
        <a:bodyPr/>
        <a:lstStyle/>
        <a:p>
          <a:endParaRPr lang="zh-TW" altLang="en-US"/>
        </a:p>
      </dgm:t>
    </dgm:pt>
    <dgm:pt modelId="{D7E04DCD-CCE9-4B85-9644-02AE0BADE62C}" type="pres">
      <dgm:prSet presAssocID="{7ED74329-1E75-4FE2-B40C-2FC2B35F8550}" presName="hierChild2" presStyleCnt="0"/>
      <dgm:spPr/>
    </dgm:pt>
    <dgm:pt modelId="{93BE3A1E-7C8B-4886-BF48-9540F1B70E30}" type="pres">
      <dgm:prSet presAssocID="{50C2342C-E457-4192-BF1B-51A696DBA982}" presName="Name37" presStyleLbl="parChTrans1D2" presStyleIdx="0" presStyleCnt="2"/>
      <dgm:spPr>
        <a:custGeom>
          <a:avLst/>
          <a:gdLst/>
          <a:ahLst/>
          <a:cxnLst/>
          <a:rect l="0" t="0" r="0" b="0"/>
          <a:pathLst>
            <a:path>
              <a:moveTo>
                <a:pt x="695016" y="0"/>
              </a:moveTo>
              <a:lnTo>
                <a:pt x="695016" y="101575"/>
              </a:lnTo>
              <a:lnTo>
                <a:pt x="0" y="101575"/>
              </a:lnTo>
              <a:lnTo>
                <a:pt x="0" y="222198"/>
              </a:lnTo>
            </a:path>
          </a:pathLst>
        </a:custGeom>
      </dgm:spPr>
      <dgm:t>
        <a:bodyPr/>
        <a:lstStyle/>
        <a:p>
          <a:endParaRPr lang="zh-TW" altLang="en-US"/>
        </a:p>
      </dgm:t>
    </dgm:pt>
    <dgm:pt modelId="{C5C815C6-DECA-4AFD-822B-767981D83285}" type="pres">
      <dgm:prSet presAssocID="{EC3E3DDE-EEB7-43D0-9DDB-FEDD8F1220AD}" presName="hierRoot2" presStyleCnt="0">
        <dgm:presLayoutVars>
          <dgm:hierBranch val="init"/>
        </dgm:presLayoutVars>
      </dgm:prSet>
      <dgm:spPr/>
    </dgm:pt>
    <dgm:pt modelId="{125B8A28-BA9D-40A3-A0F2-B5A42AC82691}" type="pres">
      <dgm:prSet presAssocID="{EC3E3DDE-EEB7-43D0-9DDB-FEDD8F1220AD}" presName="rootComposite" presStyleCnt="0"/>
      <dgm:spPr/>
    </dgm:pt>
    <dgm:pt modelId="{A2B07AD5-0980-4609-8E39-BE873290A225}" type="pres">
      <dgm:prSet presAssocID="{EC3E3DDE-EEB7-43D0-9DDB-FEDD8F1220AD}" presName="rootText" presStyleLbl="node2" presStyleIdx="0" presStyleCnt="2">
        <dgm:presLayoutVars>
          <dgm:chPref val="3"/>
        </dgm:presLayoutVars>
      </dgm:prSet>
      <dgm:spPr>
        <a:prstGeom prst="rect">
          <a:avLst/>
        </a:prstGeom>
      </dgm:spPr>
      <dgm:t>
        <a:bodyPr/>
        <a:lstStyle/>
        <a:p>
          <a:endParaRPr lang="zh-TW" altLang="en-US"/>
        </a:p>
      </dgm:t>
    </dgm:pt>
    <dgm:pt modelId="{AADCC632-AAED-4773-861D-6F0208591A6E}" type="pres">
      <dgm:prSet presAssocID="{EC3E3DDE-EEB7-43D0-9DDB-FEDD8F1220AD}" presName="rootConnector" presStyleLbl="node2" presStyleIdx="0" presStyleCnt="2"/>
      <dgm:spPr/>
      <dgm:t>
        <a:bodyPr/>
        <a:lstStyle/>
        <a:p>
          <a:endParaRPr lang="zh-TW" altLang="en-US"/>
        </a:p>
      </dgm:t>
    </dgm:pt>
    <dgm:pt modelId="{BED7C380-5E9C-4D8E-A303-87A5DB24C725}" type="pres">
      <dgm:prSet presAssocID="{EC3E3DDE-EEB7-43D0-9DDB-FEDD8F1220AD}" presName="hierChild4" presStyleCnt="0"/>
      <dgm:spPr/>
    </dgm:pt>
    <dgm:pt modelId="{7B1CEB60-C8E1-4774-A842-760B23D0B685}" type="pres">
      <dgm:prSet presAssocID="{EC3E3DDE-EEB7-43D0-9DDB-FEDD8F1220AD}" presName="hierChild5" presStyleCnt="0"/>
      <dgm:spPr/>
    </dgm:pt>
    <dgm:pt modelId="{F355CAB0-8D9B-42BE-827F-977A5411940A}" type="pres">
      <dgm:prSet presAssocID="{8DDF3E61-A93A-4A39-BD68-07C72CE12652}" presName="Name37" presStyleLbl="parChTrans1D2" presStyleIdx="1" presStyleCnt="2"/>
      <dgm:spPr>
        <a:custGeom>
          <a:avLst/>
          <a:gdLst/>
          <a:ahLst/>
          <a:cxnLst/>
          <a:rect l="0" t="0" r="0" b="0"/>
          <a:pathLst>
            <a:path>
              <a:moveTo>
                <a:pt x="0" y="0"/>
              </a:moveTo>
              <a:lnTo>
                <a:pt x="0" y="101575"/>
              </a:lnTo>
              <a:lnTo>
                <a:pt x="695016" y="101575"/>
              </a:lnTo>
              <a:lnTo>
                <a:pt x="695016" y="222198"/>
              </a:lnTo>
            </a:path>
          </a:pathLst>
        </a:custGeom>
      </dgm:spPr>
      <dgm:t>
        <a:bodyPr/>
        <a:lstStyle/>
        <a:p>
          <a:endParaRPr lang="zh-TW" altLang="en-US"/>
        </a:p>
      </dgm:t>
    </dgm:pt>
    <dgm:pt modelId="{E90C5546-54C3-45CF-98BE-B4903C5CD327}" type="pres">
      <dgm:prSet presAssocID="{A0094A98-89C1-401B-ABDF-5E4C3FF52A2C}" presName="hierRoot2" presStyleCnt="0">
        <dgm:presLayoutVars>
          <dgm:hierBranch val="init"/>
        </dgm:presLayoutVars>
      </dgm:prSet>
      <dgm:spPr/>
    </dgm:pt>
    <dgm:pt modelId="{1B0CB058-343F-4C33-A0E5-7448B53574F0}" type="pres">
      <dgm:prSet presAssocID="{A0094A98-89C1-401B-ABDF-5E4C3FF52A2C}" presName="rootComposite" presStyleCnt="0"/>
      <dgm:spPr/>
    </dgm:pt>
    <dgm:pt modelId="{2A247EA3-955E-46FA-AF16-AA9B3610FB5D}" type="pres">
      <dgm:prSet presAssocID="{A0094A98-89C1-401B-ABDF-5E4C3FF52A2C}" presName="rootText" presStyleLbl="node2" presStyleIdx="1" presStyleCnt="2">
        <dgm:presLayoutVars>
          <dgm:chPref val="3"/>
        </dgm:presLayoutVars>
      </dgm:prSet>
      <dgm:spPr>
        <a:prstGeom prst="rect">
          <a:avLst/>
        </a:prstGeom>
      </dgm:spPr>
      <dgm:t>
        <a:bodyPr/>
        <a:lstStyle/>
        <a:p>
          <a:endParaRPr lang="zh-TW" altLang="en-US"/>
        </a:p>
      </dgm:t>
    </dgm:pt>
    <dgm:pt modelId="{C1013136-6619-4D73-895A-B106E0D3F6A3}" type="pres">
      <dgm:prSet presAssocID="{A0094A98-89C1-401B-ABDF-5E4C3FF52A2C}" presName="rootConnector" presStyleLbl="node2" presStyleIdx="1" presStyleCnt="2"/>
      <dgm:spPr/>
      <dgm:t>
        <a:bodyPr/>
        <a:lstStyle/>
        <a:p>
          <a:endParaRPr lang="zh-TW" altLang="en-US"/>
        </a:p>
      </dgm:t>
    </dgm:pt>
    <dgm:pt modelId="{F888E800-3D8B-4024-A549-C1E8A049C36A}" type="pres">
      <dgm:prSet presAssocID="{A0094A98-89C1-401B-ABDF-5E4C3FF52A2C}" presName="hierChild4" presStyleCnt="0"/>
      <dgm:spPr/>
    </dgm:pt>
    <dgm:pt modelId="{A0146B1D-E3B2-43EF-97DC-7BF9112C75DD}" type="pres">
      <dgm:prSet presAssocID="{A0094A98-89C1-401B-ABDF-5E4C3FF52A2C}" presName="hierChild5" presStyleCnt="0"/>
      <dgm:spPr/>
    </dgm:pt>
    <dgm:pt modelId="{BC1F2738-38A2-477A-A1FD-682ECEDD3070}" type="pres">
      <dgm:prSet presAssocID="{7ED74329-1E75-4FE2-B40C-2FC2B35F8550}" presName="hierChild3" presStyleCnt="0"/>
      <dgm:spPr/>
    </dgm:pt>
  </dgm:ptLst>
  <dgm:cxnLst>
    <dgm:cxn modelId="{8F14857E-4E18-4069-8FB6-D2B683056E86}" type="presOf" srcId="{1EF14CBD-CB3E-4CE3-817A-3399619EAEDE}" destId="{C3D5C4CA-189F-408E-A26C-E4B7D80D4B55}" srcOrd="0" destOrd="0" presId="urn:microsoft.com/office/officeart/2005/8/layout/orgChart1"/>
    <dgm:cxn modelId="{51FA2215-4EFF-437C-94AC-8A5ACC0C93A7}" type="presOf" srcId="{7ED74329-1E75-4FE2-B40C-2FC2B35F8550}" destId="{55E40194-4E72-46A6-B50F-FF555E373FCD}" srcOrd="1" destOrd="0" presId="urn:microsoft.com/office/officeart/2005/8/layout/orgChart1"/>
    <dgm:cxn modelId="{D553527B-1728-4A79-9CA5-FD4366F7DC4B}" srcId="{1EF14CBD-CB3E-4CE3-817A-3399619EAEDE}" destId="{7ED74329-1E75-4FE2-B40C-2FC2B35F8550}" srcOrd="0" destOrd="0" parTransId="{7D914B5C-244C-4D1B-B041-A0EA4335E3D5}" sibTransId="{E63F6624-4E0E-4263-94E5-2B73C012F301}"/>
    <dgm:cxn modelId="{98C96541-8FEB-4B03-9E7E-0F8960985F94}" type="presOf" srcId="{EC3E3DDE-EEB7-43D0-9DDB-FEDD8F1220AD}" destId="{A2B07AD5-0980-4609-8E39-BE873290A225}" srcOrd="0" destOrd="0" presId="urn:microsoft.com/office/officeart/2005/8/layout/orgChart1"/>
    <dgm:cxn modelId="{41738FC4-C668-4D81-8D34-EBD09FE17F14}" type="presOf" srcId="{A0094A98-89C1-401B-ABDF-5E4C3FF52A2C}" destId="{2A247EA3-955E-46FA-AF16-AA9B3610FB5D}" srcOrd="0" destOrd="0" presId="urn:microsoft.com/office/officeart/2005/8/layout/orgChart1"/>
    <dgm:cxn modelId="{FBF78B7A-0416-42C5-9929-DF84A09E40E7}" type="presOf" srcId="{7ED74329-1E75-4FE2-B40C-2FC2B35F8550}" destId="{58328123-382D-4234-AFA9-AE1A38C83954}" srcOrd="0" destOrd="0" presId="urn:microsoft.com/office/officeart/2005/8/layout/orgChart1"/>
    <dgm:cxn modelId="{12380939-D272-49DB-9ED0-6826AC06DC9F}" srcId="{7ED74329-1E75-4FE2-B40C-2FC2B35F8550}" destId="{EC3E3DDE-EEB7-43D0-9DDB-FEDD8F1220AD}" srcOrd="0" destOrd="0" parTransId="{50C2342C-E457-4192-BF1B-51A696DBA982}" sibTransId="{CCECB1DD-46BF-4B72-83A2-898494617BD2}"/>
    <dgm:cxn modelId="{C8A70FDF-4197-433D-B950-3C5812C49794}" type="presOf" srcId="{A0094A98-89C1-401B-ABDF-5E4C3FF52A2C}" destId="{C1013136-6619-4D73-895A-B106E0D3F6A3}" srcOrd="1" destOrd="0" presId="urn:microsoft.com/office/officeart/2005/8/layout/orgChart1"/>
    <dgm:cxn modelId="{AA2BDB46-0A1E-4684-89E8-11B87B43C07D}" type="presOf" srcId="{8DDF3E61-A93A-4A39-BD68-07C72CE12652}" destId="{F355CAB0-8D9B-42BE-827F-977A5411940A}" srcOrd="0" destOrd="0" presId="urn:microsoft.com/office/officeart/2005/8/layout/orgChart1"/>
    <dgm:cxn modelId="{4A17FAB1-39F7-439E-9B4A-0BB2D3CB0E8B}" type="presOf" srcId="{EC3E3DDE-EEB7-43D0-9DDB-FEDD8F1220AD}" destId="{AADCC632-AAED-4773-861D-6F0208591A6E}" srcOrd="1" destOrd="0" presId="urn:microsoft.com/office/officeart/2005/8/layout/orgChart1"/>
    <dgm:cxn modelId="{A6DCD407-1798-4657-802A-A4ABAAE9A2FC}" type="presOf" srcId="{50C2342C-E457-4192-BF1B-51A696DBA982}" destId="{93BE3A1E-7C8B-4886-BF48-9540F1B70E30}" srcOrd="0" destOrd="0" presId="urn:microsoft.com/office/officeart/2005/8/layout/orgChart1"/>
    <dgm:cxn modelId="{44A9D854-07AA-4303-9D5A-4586B3E3ADF7}" srcId="{7ED74329-1E75-4FE2-B40C-2FC2B35F8550}" destId="{A0094A98-89C1-401B-ABDF-5E4C3FF52A2C}" srcOrd="1" destOrd="0" parTransId="{8DDF3E61-A93A-4A39-BD68-07C72CE12652}" sibTransId="{DEBA1B5E-962D-4972-BAED-A534652C6DE0}"/>
    <dgm:cxn modelId="{FAF23B8A-9720-44A6-BFDE-3ED7009370EF}" type="presParOf" srcId="{C3D5C4CA-189F-408E-A26C-E4B7D80D4B55}" destId="{1624A588-AD94-4DF5-8600-918449F56754}" srcOrd="0" destOrd="0" presId="urn:microsoft.com/office/officeart/2005/8/layout/orgChart1"/>
    <dgm:cxn modelId="{DD827BBD-D9FD-443E-9373-89E881A78755}" type="presParOf" srcId="{1624A588-AD94-4DF5-8600-918449F56754}" destId="{1B1F13DE-6270-491C-823C-93760425AFBA}" srcOrd="0" destOrd="0" presId="urn:microsoft.com/office/officeart/2005/8/layout/orgChart1"/>
    <dgm:cxn modelId="{73130925-9759-45DE-AEA7-637903E02BD4}" type="presParOf" srcId="{1B1F13DE-6270-491C-823C-93760425AFBA}" destId="{58328123-382D-4234-AFA9-AE1A38C83954}" srcOrd="0" destOrd="0" presId="urn:microsoft.com/office/officeart/2005/8/layout/orgChart1"/>
    <dgm:cxn modelId="{3D7CAF25-6690-4402-827E-E832012E2149}" type="presParOf" srcId="{1B1F13DE-6270-491C-823C-93760425AFBA}" destId="{55E40194-4E72-46A6-B50F-FF555E373FCD}" srcOrd="1" destOrd="0" presId="urn:microsoft.com/office/officeart/2005/8/layout/orgChart1"/>
    <dgm:cxn modelId="{F80C155F-48D7-496B-A244-25B0D7F8F2FC}" type="presParOf" srcId="{1624A588-AD94-4DF5-8600-918449F56754}" destId="{D7E04DCD-CCE9-4B85-9644-02AE0BADE62C}" srcOrd="1" destOrd="0" presId="urn:microsoft.com/office/officeart/2005/8/layout/orgChart1"/>
    <dgm:cxn modelId="{32FFAC9E-A1C7-46E3-B325-EA4CBF7ED4B2}" type="presParOf" srcId="{D7E04DCD-CCE9-4B85-9644-02AE0BADE62C}" destId="{93BE3A1E-7C8B-4886-BF48-9540F1B70E30}" srcOrd="0" destOrd="0" presId="urn:microsoft.com/office/officeart/2005/8/layout/orgChart1"/>
    <dgm:cxn modelId="{FB0E7FEE-0522-4C57-A151-E98F232BA734}" type="presParOf" srcId="{D7E04DCD-CCE9-4B85-9644-02AE0BADE62C}" destId="{C5C815C6-DECA-4AFD-822B-767981D83285}" srcOrd="1" destOrd="0" presId="urn:microsoft.com/office/officeart/2005/8/layout/orgChart1"/>
    <dgm:cxn modelId="{B08C5E91-EE27-48C7-B9C7-C55D1F64D22B}" type="presParOf" srcId="{C5C815C6-DECA-4AFD-822B-767981D83285}" destId="{125B8A28-BA9D-40A3-A0F2-B5A42AC82691}" srcOrd="0" destOrd="0" presId="urn:microsoft.com/office/officeart/2005/8/layout/orgChart1"/>
    <dgm:cxn modelId="{99DAB51F-7C1D-487F-8602-3BB8A9A1FBF1}" type="presParOf" srcId="{125B8A28-BA9D-40A3-A0F2-B5A42AC82691}" destId="{A2B07AD5-0980-4609-8E39-BE873290A225}" srcOrd="0" destOrd="0" presId="urn:microsoft.com/office/officeart/2005/8/layout/orgChart1"/>
    <dgm:cxn modelId="{3D8A81D8-55B8-43F5-9EF6-D8044033EF3B}" type="presParOf" srcId="{125B8A28-BA9D-40A3-A0F2-B5A42AC82691}" destId="{AADCC632-AAED-4773-861D-6F0208591A6E}" srcOrd="1" destOrd="0" presId="urn:microsoft.com/office/officeart/2005/8/layout/orgChart1"/>
    <dgm:cxn modelId="{B82952C0-162D-49FC-ADEF-7D08BC9A5428}" type="presParOf" srcId="{C5C815C6-DECA-4AFD-822B-767981D83285}" destId="{BED7C380-5E9C-4D8E-A303-87A5DB24C725}" srcOrd="1" destOrd="0" presId="urn:microsoft.com/office/officeart/2005/8/layout/orgChart1"/>
    <dgm:cxn modelId="{D4040CB7-5E87-4771-B89B-97BE2DAC51FA}" type="presParOf" srcId="{C5C815C6-DECA-4AFD-822B-767981D83285}" destId="{7B1CEB60-C8E1-4774-A842-760B23D0B685}" srcOrd="2" destOrd="0" presId="urn:microsoft.com/office/officeart/2005/8/layout/orgChart1"/>
    <dgm:cxn modelId="{0A13A60C-EEDF-4C1D-8AA1-B9DA1AC58E85}" type="presParOf" srcId="{D7E04DCD-CCE9-4B85-9644-02AE0BADE62C}" destId="{F355CAB0-8D9B-42BE-827F-977A5411940A}" srcOrd="2" destOrd="0" presId="urn:microsoft.com/office/officeart/2005/8/layout/orgChart1"/>
    <dgm:cxn modelId="{68578C24-9FDA-4D38-AEA6-D4BFFA510475}" type="presParOf" srcId="{D7E04DCD-CCE9-4B85-9644-02AE0BADE62C}" destId="{E90C5546-54C3-45CF-98BE-B4903C5CD327}" srcOrd="3" destOrd="0" presId="urn:microsoft.com/office/officeart/2005/8/layout/orgChart1"/>
    <dgm:cxn modelId="{67EB33E9-741C-4491-A5A6-CD8D10B3A199}" type="presParOf" srcId="{E90C5546-54C3-45CF-98BE-B4903C5CD327}" destId="{1B0CB058-343F-4C33-A0E5-7448B53574F0}" srcOrd="0" destOrd="0" presId="urn:microsoft.com/office/officeart/2005/8/layout/orgChart1"/>
    <dgm:cxn modelId="{705B4F85-53B6-416E-AC44-8F2B73064C1C}" type="presParOf" srcId="{1B0CB058-343F-4C33-A0E5-7448B53574F0}" destId="{2A247EA3-955E-46FA-AF16-AA9B3610FB5D}" srcOrd="0" destOrd="0" presId="urn:microsoft.com/office/officeart/2005/8/layout/orgChart1"/>
    <dgm:cxn modelId="{919ABF53-2401-4F5F-B3E8-4C307111E4C9}" type="presParOf" srcId="{1B0CB058-343F-4C33-A0E5-7448B53574F0}" destId="{C1013136-6619-4D73-895A-B106E0D3F6A3}" srcOrd="1" destOrd="0" presId="urn:microsoft.com/office/officeart/2005/8/layout/orgChart1"/>
    <dgm:cxn modelId="{72144716-0903-44B5-AB97-411847FA0D05}" type="presParOf" srcId="{E90C5546-54C3-45CF-98BE-B4903C5CD327}" destId="{F888E800-3D8B-4024-A549-C1E8A049C36A}" srcOrd="1" destOrd="0" presId="urn:microsoft.com/office/officeart/2005/8/layout/orgChart1"/>
    <dgm:cxn modelId="{E9882587-AFEC-423F-8BB7-869BBCA95EDD}" type="presParOf" srcId="{E90C5546-54C3-45CF-98BE-B4903C5CD327}" destId="{A0146B1D-E3B2-43EF-97DC-7BF9112C75DD}" srcOrd="2" destOrd="0" presId="urn:microsoft.com/office/officeart/2005/8/layout/orgChart1"/>
    <dgm:cxn modelId="{00E0396E-210B-4F59-BC41-361C4952A4D1}" type="presParOf" srcId="{1624A588-AD94-4DF5-8600-918449F56754}" destId="{BC1F2738-38A2-477A-A1FD-682ECEDD3070}" srcOrd="2" destOrd="0" presId="urn:microsoft.com/office/officeart/2005/8/layout/orgChart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6859972D-7D54-425D-84D1-EEF43BBE14A9}" type="doc">
      <dgm:prSet loTypeId="urn:microsoft.com/office/officeart/2005/8/layout/process2" loCatId="process" qsTypeId="urn:microsoft.com/office/officeart/2005/8/quickstyle/simple5" qsCatId="simple" csTypeId="urn:microsoft.com/office/officeart/2005/8/colors/accent5_2" csCatId="accent5" phldr="1"/>
      <dgm:spPr/>
    </dgm:pt>
    <dgm:pt modelId="{3855A55A-42F2-4471-BF33-A8B6DDBA77EF}">
      <dgm:prSet phldrT="[文字]"/>
      <dgm:spPr>
        <a:xfrm>
          <a:off x="957818" y="0"/>
          <a:ext cx="2116810"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dirty="0" smtClean="0">
              <a:solidFill>
                <a:sysClr val="window" lastClr="FFFFFF"/>
              </a:solidFill>
              <a:latin typeface="微軟正黑體" pitchFamily="34" charset="-120"/>
              <a:ea typeface="微軟正黑體" pitchFamily="34" charset="-120"/>
              <a:cs typeface="+mn-cs"/>
            </a:rPr>
            <a:t>找出與系所</a:t>
          </a:r>
          <a:r>
            <a:rPr lang="en-US" altLang="zh-TW" dirty="0" smtClean="0">
              <a:solidFill>
                <a:sysClr val="window" lastClr="FFFFFF"/>
              </a:solidFill>
              <a:latin typeface="微軟正黑體" pitchFamily="34" charset="-120"/>
              <a:ea typeface="微軟正黑體" pitchFamily="34" charset="-120"/>
              <a:cs typeface="+mn-cs"/>
            </a:rPr>
            <a:t>/</a:t>
          </a:r>
          <a:r>
            <a:rPr lang="zh-TW" altLang="en-US" dirty="0" smtClean="0">
              <a:solidFill>
                <a:sysClr val="window" lastClr="FFFFFF"/>
              </a:solidFill>
              <a:latin typeface="微軟正黑體" pitchFamily="34" charset="-120"/>
              <a:ea typeface="微軟正黑體" pitchFamily="34" charset="-120"/>
              <a:cs typeface="+mn-cs"/>
            </a:rPr>
            <a:t>學程定位及教育目標相符的就業途徑</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AD44C912-80C7-4CB9-92D1-EF4675EB17D7}" type="parTrans" cxnId="{515FEBA8-F81F-41B2-9AF8-7878A540C811}">
      <dgm:prSet/>
      <dgm:spPr/>
      <dgm:t>
        <a:bodyPr/>
        <a:lstStyle/>
        <a:p>
          <a:endParaRPr lang="zh-TW" altLang="en-US">
            <a:latin typeface="微軟正黑體" panose="020B0604030504040204" pitchFamily="34" charset="-120"/>
            <a:ea typeface="微軟正黑體" panose="020B0604030504040204" pitchFamily="34" charset="-120"/>
          </a:endParaRPr>
        </a:p>
      </dgm:t>
    </dgm:pt>
    <dgm:pt modelId="{44DB2B44-549E-4F6B-A5FA-01A95DA0E5B0}" type="sibTrans" cxnId="{515FEBA8-F81F-41B2-9AF8-7878A540C811}">
      <dgm:prSet/>
      <dgm:spPr>
        <a:xfrm rot="5400000">
          <a:off x="1860956" y="848794"/>
          <a:ext cx="310534" cy="372641"/>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solidFill>
              <a:sysClr val="window" lastClr="FFFFFF"/>
            </a:solidFill>
            <a:latin typeface="微軟正黑體" panose="020B0604030504040204" pitchFamily="34" charset="-120"/>
            <a:ea typeface="微軟正黑體" panose="020B0604030504040204" pitchFamily="34" charset="-120"/>
            <a:cs typeface="+mn-cs"/>
          </a:endParaRPr>
        </a:p>
      </dgm:t>
    </dgm:pt>
    <dgm:pt modelId="{D4A1C03C-F94E-4454-9261-B638E1EBEEE6}">
      <dgm:prSet phldrT="[文字]"/>
      <dgm:spPr>
        <a:xfrm>
          <a:off x="957818" y="1242138"/>
          <a:ext cx="2116810"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篩選評估欲涵蓋的</a:t>
          </a:r>
        </a:p>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專業職能</a:t>
          </a:r>
        </a:p>
      </dgm:t>
    </dgm:pt>
    <dgm:pt modelId="{3BCFF5B2-B4F8-4473-8F66-089B88725785}" type="parTrans" cxnId="{E15B1A61-B6E5-4807-932F-9574E365B70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294B9E71-AD40-4CF0-984E-9995B0A8FF0F}" type="sibTrans" cxnId="{E15B1A61-B6E5-4807-932F-9574E365B70F}">
      <dgm:prSet/>
      <dgm:spPr>
        <a:xfrm rot="5400000">
          <a:off x="1860956" y="2090932"/>
          <a:ext cx="310534" cy="372641"/>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solidFill>
              <a:sysClr val="window" lastClr="FFFFFF"/>
            </a:solidFill>
            <a:latin typeface="微軟正黑體" panose="020B0604030504040204" pitchFamily="34" charset="-120"/>
            <a:ea typeface="微軟正黑體" panose="020B0604030504040204" pitchFamily="34" charset="-120"/>
            <a:cs typeface="+mn-cs"/>
          </a:endParaRPr>
        </a:p>
      </dgm:t>
    </dgm:pt>
    <dgm:pt modelId="{F65C1B40-B531-43FB-B414-C1469726F964}">
      <dgm:prSet phldrT="[文字]"/>
      <dgm:spPr>
        <a:xfrm>
          <a:off x="957818" y="2484276"/>
          <a:ext cx="2116810" cy="82809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建立核心能力與專業職能的對應及關連</a:t>
          </a:r>
        </a:p>
      </dgm:t>
    </dgm:pt>
    <dgm:pt modelId="{EC6E9D43-82AA-4F24-AC58-B7B3CAAD7EF7}" type="parTrans" cxnId="{F2A09F07-631E-440F-B121-842B36308AE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4CE6740-1B95-43E1-A1E1-1C942A57136F}" type="sibTrans" cxnId="{F2A09F07-631E-440F-B121-842B36308AEF}">
      <dgm:prSet/>
      <dgm:spPr/>
      <dgm:t>
        <a:bodyPr/>
        <a:lstStyle/>
        <a:p>
          <a:endParaRPr lang="zh-TW" altLang="en-US">
            <a:latin typeface="微軟正黑體" panose="020B0604030504040204" pitchFamily="34" charset="-120"/>
            <a:ea typeface="微軟正黑體" panose="020B0604030504040204" pitchFamily="34" charset="-120"/>
          </a:endParaRPr>
        </a:p>
      </dgm:t>
    </dgm:pt>
    <dgm:pt modelId="{9891F571-D0AD-49CB-8737-C0C1D59C814D}" type="pres">
      <dgm:prSet presAssocID="{6859972D-7D54-425D-84D1-EEF43BBE14A9}" presName="linearFlow" presStyleCnt="0">
        <dgm:presLayoutVars>
          <dgm:resizeHandles val="exact"/>
        </dgm:presLayoutVars>
      </dgm:prSet>
      <dgm:spPr/>
    </dgm:pt>
    <dgm:pt modelId="{7F1D73DD-3641-4398-B82D-C29B42F259C0}" type="pres">
      <dgm:prSet presAssocID="{3855A55A-42F2-4471-BF33-A8B6DDBA77EF}" presName="node" presStyleLbl="node1" presStyleIdx="0" presStyleCnt="3">
        <dgm:presLayoutVars>
          <dgm:bulletEnabled val="1"/>
        </dgm:presLayoutVars>
      </dgm:prSet>
      <dgm:spPr>
        <a:prstGeom prst="roundRect">
          <a:avLst>
            <a:gd name="adj" fmla="val 10000"/>
          </a:avLst>
        </a:prstGeom>
      </dgm:spPr>
      <dgm:t>
        <a:bodyPr/>
        <a:lstStyle/>
        <a:p>
          <a:endParaRPr lang="zh-TW" altLang="en-US"/>
        </a:p>
      </dgm:t>
    </dgm:pt>
    <dgm:pt modelId="{CC8E1D53-D7CA-4E1E-B8B3-8B2B5FC592A4}" type="pres">
      <dgm:prSet presAssocID="{44DB2B44-549E-4F6B-A5FA-01A95DA0E5B0}" presName="sibTrans" presStyleLbl="sibTrans2D1" presStyleIdx="0" presStyleCnt="2"/>
      <dgm:spPr>
        <a:prstGeom prst="rightArrow">
          <a:avLst>
            <a:gd name="adj1" fmla="val 60000"/>
            <a:gd name="adj2" fmla="val 50000"/>
          </a:avLst>
        </a:prstGeom>
      </dgm:spPr>
      <dgm:t>
        <a:bodyPr/>
        <a:lstStyle/>
        <a:p>
          <a:endParaRPr lang="zh-TW" altLang="en-US"/>
        </a:p>
      </dgm:t>
    </dgm:pt>
    <dgm:pt modelId="{D261BCEC-E9C5-4005-A67A-B5E2023BC471}" type="pres">
      <dgm:prSet presAssocID="{44DB2B44-549E-4F6B-A5FA-01A95DA0E5B0}" presName="connectorText" presStyleLbl="sibTrans2D1" presStyleIdx="0" presStyleCnt="2"/>
      <dgm:spPr/>
      <dgm:t>
        <a:bodyPr/>
        <a:lstStyle/>
        <a:p>
          <a:endParaRPr lang="zh-TW" altLang="en-US"/>
        </a:p>
      </dgm:t>
    </dgm:pt>
    <dgm:pt modelId="{95D54756-5CF2-4471-8ACC-65D32A32F298}" type="pres">
      <dgm:prSet presAssocID="{D4A1C03C-F94E-4454-9261-B638E1EBEEE6}" presName="node" presStyleLbl="node1" presStyleIdx="1" presStyleCnt="3">
        <dgm:presLayoutVars>
          <dgm:bulletEnabled val="1"/>
        </dgm:presLayoutVars>
      </dgm:prSet>
      <dgm:spPr>
        <a:prstGeom prst="roundRect">
          <a:avLst>
            <a:gd name="adj" fmla="val 10000"/>
          </a:avLst>
        </a:prstGeom>
      </dgm:spPr>
      <dgm:t>
        <a:bodyPr/>
        <a:lstStyle/>
        <a:p>
          <a:endParaRPr lang="zh-TW" altLang="en-US"/>
        </a:p>
      </dgm:t>
    </dgm:pt>
    <dgm:pt modelId="{728849E8-91B6-41B5-B882-E69B3AD42F04}" type="pres">
      <dgm:prSet presAssocID="{294B9E71-AD40-4CF0-984E-9995B0A8FF0F}" presName="sibTrans" presStyleLbl="sibTrans2D1" presStyleIdx="1" presStyleCnt="2"/>
      <dgm:spPr>
        <a:prstGeom prst="rightArrow">
          <a:avLst>
            <a:gd name="adj1" fmla="val 60000"/>
            <a:gd name="adj2" fmla="val 50000"/>
          </a:avLst>
        </a:prstGeom>
      </dgm:spPr>
      <dgm:t>
        <a:bodyPr/>
        <a:lstStyle/>
        <a:p>
          <a:endParaRPr lang="zh-TW" altLang="en-US"/>
        </a:p>
      </dgm:t>
    </dgm:pt>
    <dgm:pt modelId="{5C8BB35C-3987-40C6-BCB8-966B84343C8D}" type="pres">
      <dgm:prSet presAssocID="{294B9E71-AD40-4CF0-984E-9995B0A8FF0F}" presName="connectorText" presStyleLbl="sibTrans2D1" presStyleIdx="1" presStyleCnt="2"/>
      <dgm:spPr/>
      <dgm:t>
        <a:bodyPr/>
        <a:lstStyle/>
        <a:p>
          <a:endParaRPr lang="zh-TW" altLang="en-US"/>
        </a:p>
      </dgm:t>
    </dgm:pt>
    <dgm:pt modelId="{2510FF61-0B43-4B3A-A9C4-62824CF79939}" type="pres">
      <dgm:prSet presAssocID="{F65C1B40-B531-43FB-B414-C1469726F964}" presName="node" presStyleLbl="node1" presStyleIdx="2" presStyleCnt="3">
        <dgm:presLayoutVars>
          <dgm:bulletEnabled val="1"/>
        </dgm:presLayoutVars>
      </dgm:prSet>
      <dgm:spPr>
        <a:prstGeom prst="roundRect">
          <a:avLst>
            <a:gd name="adj" fmla="val 10000"/>
          </a:avLst>
        </a:prstGeom>
      </dgm:spPr>
      <dgm:t>
        <a:bodyPr/>
        <a:lstStyle/>
        <a:p>
          <a:endParaRPr lang="zh-TW" altLang="en-US"/>
        </a:p>
      </dgm:t>
    </dgm:pt>
  </dgm:ptLst>
  <dgm:cxnLst>
    <dgm:cxn modelId="{540FA2CD-BF73-4778-8D3D-F93BA6B507F8}" type="presOf" srcId="{44DB2B44-549E-4F6B-A5FA-01A95DA0E5B0}" destId="{D261BCEC-E9C5-4005-A67A-B5E2023BC471}" srcOrd="1" destOrd="0" presId="urn:microsoft.com/office/officeart/2005/8/layout/process2"/>
    <dgm:cxn modelId="{515FEBA8-F81F-41B2-9AF8-7878A540C811}" srcId="{6859972D-7D54-425D-84D1-EEF43BBE14A9}" destId="{3855A55A-42F2-4471-BF33-A8B6DDBA77EF}" srcOrd="0" destOrd="0" parTransId="{AD44C912-80C7-4CB9-92D1-EF4675EB17D7}" sibTransId="{44DB2B44-549E-4F6B-A5FA-01A95DA0E5B0}"/>
    <dgm:cxn modelId="{B5F4C283-F9B4-49F0-8C96-29CB8F337191}" type="presOf" srcId="{294B9E71-AD40-4CF0-984E-9995B0A8FF0F}" destId="{728849E8-91B6-41B5-B882-E69B3AD42F04}" srcOrd="0" destOrd="0" presId="urn:microsoft.com/office/officeart/2005/8/layout/process2"/>
    <dgm:cxn modelId="{A79884C7-74CB-4323-BCD7-BAE6B6237623}" type="presOf" srcId="{3855A55A-42F2-4471-BF33-A8B6DDBA77EF}" destId="{7F1D73DD-3641-4398-B82D-C29B42F259C0}" srcOrd="0" destOrd="0" presId="urn:microsoft.com/office/officeart/2005/8/layout/process2"/>
    <dgm:cxn modelId="{E15B1A61-B6E5-4807-932F-9574E365B70F}" srcId="{6859972D-7D54-425D-84D1-EEF43BBE14A9}" destId="{D4A1C03C-F94E-4454-9261-B638E1EBEEE6}" srcOrd="1" destOrd="0" parTransId="{3BCFF5B2-B4F8-4473-8F66-089B88725785}" sibTransId="{294B9E71-AD40-4CF0-984E-9995B0A8FF0F}"/>
    <dgm:cxn modelId="{8FA61801-33B5-4D1B-AF11-474F0C8F4E18}" type="presOf" srcId="{D4A1C03C-F94E-4454-9261-B638E1EBEEE6}" destId="{95D54756-5CF2-4471-8ACC-65D32A32F298}" srcOrd="0" destOrd="0" presId="urn:microsoft.com/office/officeart/2005/8/layout/process2"/>
    <dgm:cxn modelId="{F2A09F07-631E-440F-B121-842B36308AEF}" srcId="{6859972D-7D54-425D-84D1-EEF43BBE14A9}" destId="{F65C1B40-B531-43FB-B414-C1469726F964}" srcOrd="2" destOrd="0" parTransId="{EC6E9D43-82AA-4F24-AC58-B7B3CAAD7EF7}" sibTransId="{34CE6740-1B95-43E1-A1E1-1C942A57136F}"/>
    <dgm:cxn modelId="{2B1DCE85-B138-43AD-9F0E-4C85D745F399}" type="presOf" srcId="{F65C1B40-B531-43FB-B414-C1469726F964}" destId="{2510FF61-0B43-4B3A-A9C4-62824CF79939}" srcOrd="0" destOrd="0" presId="urn:microsoft.com/office/officeart/2005/8/layout/process2"/>
    <dgm:cxn modelId="{CB86886B-88A7-4DAB-94AE-67A4FE30628F}" type="presOf" srcId="{294B9E71-AD40-4CF0-984E-9995B0A8FF0F}" destId="{5C8BB35C-3987-40C6-BCB8-966B84343C8D}" srcOrd="1" destOrd="0" presId="urn:microsoft.com/office/officeart/2005/8/layout/process2"/>
    <dgm:cxn modelId="{4328DDD1-A4D3-4656-B3E5-377C298A8CFD}" type="presOf" srcId="{44DB2B44-549E-4F6B-A5FA-01A95DA0E5B0}" destId="{CC8E1D53-D7CA-4E1E-B8B3-8B2B5FC592A4}" srcOrd="0" destOrd="0" presId="urn:microsoft.com/office/officeart/2005/8/layout/process2"/>
    <dgm:cxn modelId="{FABE7F84-4E27-4104-AF27-5DC554D923B7}" type="presOf" srcId="{6859972D-7D54-425D-84D1-EEF43BBE14A9}" destId="{9891F571-D0AD-49CB-8737-C0C1D59C814D}" srcOrd="0" destOrd="0" presId="urn:microsoft.com/office/officeart/2005/8/layout/process2"/>
    <dgm:cxn modelId="{8E47E27F-C37A-4D18-9535-E25E28B74A97}" type="presParOf" srcId="{9891F571-D0AD-49CB-8737-C0C1D59C814D}" destId="{7F1D73DD-3641-4398-B82D-C29B42F259C0}" srcOrd="0" destOrd="0" presId="urn:microsoft.com/office/officeart/2005/8/layout/process2"/>
    <dgm:cxn modelId="{520F0C82-F30B-40DD-ADA3-3AFAFA05093E}" type="presParOf" srcId="{9891F571-D0AD-49CB-8737-C0C1D59C814D}" destId="{CC8E1D53-D7CA-4E1E-B8B3-8B2B5FC592A4}" srcOrd="1" destOrd="0" presId="urn:microsoft.com/office/officeart/2005/8/layout/process2"/>
    <dgm:cxn modelId="{7E5A0104-7895-42E8-B909-335C42013BED}" type="presParOf" srcId="{CC8E1D53-D7CA-4E1E-B8B3-8B2B5FC592A4}" destId="{D261BCEC-E9C5-4005-A67A-B5E2023BC471}" srcOrd="0" destOrd="0" presId="urn:microsoft.com/office/officeart/2005/8/layout/process2"/>
    <dgm:cxn modelId="{B3BB8B4F-A684-4C04-890E-A623FC6C530A}" type="presParOf" srcId="{9891F571-D0AD-49CB-8737-C0C1D59C814D}" destId="{95D54756-5CF2-4471-8ACC-65D32A32F298}" srcOrd="2" destOrd="0" presId="urn:microsoft.com/office/officeart/2005/8/layout/process2"/>
    <dgm:cxn modelId="{EA7DF784-5DD5-486B-94A2-21C55509A9A7}" type="presParOf" srcId="{9891F571-D0AD-49CB-8737-C0C1D59C814D}" destId="{728849E8-91B6-41B5-B882-E69B3AD42F04}" srcOrd="3" destOrd="0" presId="urn:microsoft.com/office/officeart/2005/8/layout/process2"/>
    <dgm:cxn modelId="{66B3C945-88BF-45A8-9193-9EFC3C21F943}" type="presParOf" srcId="{728849E8-91B6-41B5-B882-E69B3AD42F04}" destId="{5C8BB35C-3987-40C6-BCB8-966B84343C8D}" srcOrd="0" destOrd="0" presId="urn:microsoft.com/office/officeart/2005/8/layout/process2"/>
    <dgm:cxn modelId="{5172648D-6242-49EB-80B8-002EEBFC0C26}" type="presParOf" srcId="{9891F571-D0AD-49CB-8737-C0C1D59C814D}" destId="{2510FF61-0B43-4B3A-A9C4-62824CF79939}" srcOrd="4" destOrd="0" presId="urn:microsoft.com/office/officeart/2005/8/layout/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CFBEAA1-8FD2-4505-901F-3330EE5903F1}" type="doc">
      <dgm:prSet loTypeId="urn:microsoft.com/office/officeart/2008/layout/VerticalCurvedList" loCatId="list" qsTypeId="urn:microsoft.com/office/officeart/2005/8/quickstyle/simple1" qsCatId="simple" csTypeId="urn:microsoft.com/office/officeart/2005/8/colors/accent6_2" csCatId="accent6" phldr="1"/>
      <dgm:spPr/>
    </dgm:pt>
    <dgm:pt modelId="{6998AC04-0035-4A5D-8B08-16D9B8E149ED}">
      <dgm:prSet phldrT="[文字]"/>
      <dgm:spPr>
        <a:xfrm>
          <a:off x="335480" y="226111"/>
          <a:ext cx="4091564" cy="452459"/>
        </a:xfrm>
        <a:solidFill>
          <a:srgbClr val="F7964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原核心能力已涵蓋此項目</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F9AD7CC8-D139-4E17-900D-C40139CFE924}" type="parTrans" cxnId="{6E43CFAE-FE5B-4912-9E61-547482DD0535}">
      <dgm:prSet/>
      <dgm:spPr/>
      <dgm:t>
        <a:bodyPr/>
        <a:lstStyle/>
        <a:p>
          <a:endParaRPr lang="zh-TW" altLang="en-US">
            <a:latin typeface="微軟正黑體" panose="020B0604030504040204" pitchFamily="34" charset="-120"/>
            <a:ea typeface="微軟正黑體" panose="020B0604030504040204" pitchFamily="34" charset="-120"/>
          </a:endParaRPr>
        </a:p>
      </dgm:t>
    </dgm:pt>
    <dgm:pt modelId="{6EE5B7CF-1BC9-41BA-8EAA-111E25E1AC94}" type="sibTrans" cxnId="{6E43CFAE-FE5B-4912-9E61-547482DD0535}">
      <dgm:prSet/>
      <dgm:spPr>
        <a:xfrm>
          <a:off x="-3323909" y="-511269"/>
          <a:ext cx="3963641" cy="3963641"/>
        </a:xfrm>
        <a:noFill/>
        <a:ln w="25400" cap="flat" cmpd="sng" algn="ctr">
          <a:solidFill>
            <a:srgbClr val="F79646">
              <a:shade val="60000"/>
              <a:hueOff val="0"/>
              <a:satOff val="0"/>
              <a:lumOff val="0"/>
              <a:alphaOff val="0"/>
            </a:srgbClr>
          </a:solidFill>
          <a:prstDash val="solid"/>
        </a:ln>
        <a:effectLst/>
      </dgm:spPr>
      <dgm:t>
        <a:bodyPr/>
        <a:lstStyle/>
        <a:p>
          <a:endParaRPr lang="zh-TW" altLang="en-US">
            <a:latin typeface="微軟正黑體" panose="020B0604030504040204" pitchFamily="34" charset="-120"/>
            <a:ea typeface="微軟正黑體" panose="020B0604030504040204" pitchFamily="34" charset="-120"/>
          </a:endParaRPr>
        </a:p>
      </dgm:t>
    </dgm:pt>
    <dgm:pt modelId="{7514EE86-AE95-4A2F-B5EF-D9569A3B7221}">
      <dgm:prSet phldrT="[文字]"/>
      <dgm:spPr>
        <a:xfrm>
          <a:off x="594885" y="904918"/>
          <a:ext cx="3832159" cy="452459"/>
        </a:xfrm>
        <a:solidFill>
          <a:srgbClr val="F7964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職能項目可供新增作為核心能力</a:t>
          </a:r>
        </a:p>
      </dgm:t>
    </dgm:pt>
    <dgm:pt modelId="{76DB8036-0DBD-4222-A4AD-E7755640ED1C}" type="parTrans" cxnId="{E9B39664-7062-4D20-B5CC-842A5E37D1D6}">
      <dgm:prSet/>
      <dgm:spPr/>
      <dgm:t>
        <a:bodyPr/>
        <a:lstStyle/>
        <a:p>
          <a:endParaRPr lang="zh-TW" altLang="en-US">
            <a:latin typeface="微軟正黑體" panose="020B0604030504040204" pitchFamily="34" charset="-120"/>
            <a:ea typeface="微軟正黑體" panose="020B0604030504040204" pitchFamily="34" charset="-120"/>
          </a:endParaRPr>
        </a:p>
      </dgm:t>
    </dgm:pt>
    <dgm:pt modelId="{B623FA2E-0602-4C35-A824-16A614182488}" type="sibTrans" cxnId="{E9B39664-7062-4D20-B5CC-842A5E37D1D6}">
      <dgm:prSet/>
      <dgm:spPr/>
      <dgm:t>
        <a:bodyPr/>
        <a:lstStyle/>
        <a:p>
          <a:endParaRPr lang="zh-TW" altLang="en-US">
            <a:latin typeface="微軟正黑體" panose="020B0604030504040204" pitchFamily="34" charset="-120"/>
            <a:ea typeface="微軟正黑體" panose="020B0604030504040204" pitchFamily="34" charset="-120"/>
          </a:endParaRPr>
        </a:p>
      </dgm:t>
    </dgm:pt>
    <dgm:pt modelId="{70199CEB-962D-4812-B77D-A331F4198B92}">
      <dgm:prSet phldrT="[文字]"/>
      <dgm:spPr>
        <a:xfrm>
          <a:off x="594885" y="1583724"/>
          <a:ext cx="3832159" cy="452459"/>
        </a:xfrm>
        <a:solidFill>
          <a:srgbClr val="F7964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職能細項可作為核心能力內涵說明</a:t>
          </a:r>
        </a:p>
      </dgm:t>
    </dgm:pt>
    <dgm:pt modelId="{F2E64BBC-5116-4524-B0B7-1AD4D077596B}" type="parTrans" cxnId="{708A6255-44E7-4773-86BD-9ECF97E6235C}">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C2DF765-817F-4D5D-A417-17D0983AC75A}" type="sibTrans" cxnId="{708A6255-44E7-4773-86BD-9ECF97E6235C}">
      <dgm:prSet/>
      <dgm:spPr/>
      <dgm:t>
        <a:bodyPr/>
        <a:lstStyle/>
        <a:p>
          <a:endParaRPr lang="zh-TW" altLang="en-US">
            <a:latin typeface="微軟正黑體" panose="020B0604030504040204" pitchFamily="34" charset="-120"/>
            <a:ea typeface="微軟正黑體" panose="020B0604030504040204" pitchFamily="34" charset="-120"/>
          </a:endParaRPr>
        </a:p>
      </dgm:t>
    </dgm:pt>
    <dgm:pt modelId="{64FEEF7F-42F2-4484-93B6-5DCBAB11A20B}">
      <dgm:prSet phldrT="[文字]"/>
      <dgm:spPr>
        <a:xfrm>
          <a:off x="335480" y="2262530"/>
          <a:ext cx="4091564" cy="452459"/>
        </a:xfrm>
        <a:solidFill>
          <a:srgbClr val="F79646">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適合用於檢視未來欲養成的職能</a:t>
          </a:r>
        </a:p>
      </dgm:t>
    </dgm:pt>
    <dgm:pt modelId="{A95B4591-83CF-4D1D-9469-0BDAF21C0B3E}" type="parTrans" cxnId="{FC8CC505-1B54-4D2D-9E94-795CE3F54E00}">
      <dgm:prSet/>
      <dgm:spPr/>
      <dgm:t>
        <a:bodyPr/>
        <a:lstStyle/>
        <a:p>
          <a:endParaRPr lang="zh-TW" altLang="en-US">
            <a:latin typeface="微軟正黑體" panose="020B0604030504040204" pitchFamily="34" charset="-120"/>
            <a:ea typeface="微軟正黑體" panose="020B0604030504040204" pitchFamily="34" charset="-120"/>
          </a:endParaRPr>
        </a:p>
      </dgm:t>
    </dgm:pt>
    <dgm:pt modelId="{D22E4501-BE4E-45F0-994D-312CC9579C8B}" type="sibTrans" cxnId="{FC8CC505-1B54-4D2D-9E94-795CE3F54E00}">
      <dgm:prSet/>
      <dgm:spPr/>
      <dgm:t>
        <a:bodyPr/>
        <a:lstStyle/>
        <a:p>
          <a:endParaRPr lang="zh-TW" altLang="en-US">
            <a:latin typeface="微軟正黑體" panose="020B0604030504040204" pitchFamily="34" charset="-120"/>
            <a:ea typeface="微軟正黑體" panose="020B0604030504040204" pitchFamily="34" charset="-120"/>
          </a:endParaRPr>
        </a:p>
      </dgm:t>
    </dgm:pt>
    <dgm:pt modelId="{46D7ED93-234E-44CC-BE41-A2B2FFF15108}" type="pres">
      <dgm:prSet presAssocID="{1CFBEAA1-8FD2-4505-901F-3330EE5903F1}" presName="Name0" presStyleCnt="0">
        <dgm:presLayoutVars>
          <dgm:chMax val="7"/>
          <dgm:chPref val="7"/>
          <dgm:dir/>
        </dgm:presLayoutVars>
      </dgm:prSet>
      <dgm:spPr/>
    </dgm:pt>
    <dgm:pt modelId="{41381D6C-F890-426B-9E97-3215BFFA8007}" type="pres">
      <dgm:prSet presAssocID="{1CFBEAA1-8FD2-4505-901F-3330EE5903F1}" presName="Name1" presStyleCnt="0"/>
      <dgm:spPr/>
    </dgm:pt>
    <dgm:pt modelId="{BE445EF9-E0F8-4200-BF4E-4578128CD0C0}" type="pres">
      <dgm:prSet presAssocID="{1CFBEAA1-8FD2-4505-901F-3330EE5903F1}" presName="cycle" presStyleCnt="0"/>
      <dgm:spPr/>
    </dgm:pt>
    <dgm:pt modelId="{D5A3F500-AD58-4AE3-867F-10859FDD712F}" type="pres">
      <dgm:prSet presAssocID="{1CFBEAA1-8FD2-4505-901F-3330EE5903F1}" presName="srcNode" presStyleLbl="node1" presStyleIdx="0" presStyleCnt="4"/>
      <dgm:spPr/>
    </dgm:pt>
    <dgm:pt modelId="{2CF5FA43-BA35-4080-BD06-8A34738EC179}" type="pres">
      <dgm:prSet presAssocID="{1CFBEAA1-8FD2-4505-901F-3330EE5903F1}" presName="conn" presStyleLbl="parChTrans1D2" presStyleIdx="0" presStyleCnt="1"/>
      <dgm:spPr>
        <a:prstGeom prst="blockArc">
          <a:avLst>
            <a:gd name="adj1" fmla="val 18900000"/>
            <a:gd name="adj2" fmla="val 2700000"/>
            <a:gd name="adj3" fmla="val 545"/>
          </a:avLst>
        </a:prstGeom>
      </dgm:spPr>
      <dgm:t>
        <a:bodyPr/>
        <a:lstStyle/>
        <a:p>
          <a:endParaRPr lang="zh-TW" altLang="en-US"/>
        </a:p>
      </dgm:t>
    </dgm:pt>
    <dgm:pt modelId="{64F03F98-2C7A-4D2B-ABEB-7EB7585BABC1}" type="pres">
      <dgm:prSet presAssocID="{1CFBEAA1-8FD2-4505-901F-3330EE5903F1}" presName="extraNode" presStyleLbl="node1" presStyleIdx="0" presStyleCnt="4"/>
      <dgm:spPr/>
    </dgm:pt>
    <dgm:pt modelId="{BE792929-A51F-4C31-A66F-1A882FACA8BE}" type="pres">
      <dgm:prSet presAssocID="{1CFBEAA1-8FD2-4505-901F-3330EE5903F1}" presName="dstNode" presStyleLbl="node1" presStyleIdx="0" presStyleCnt="4"/>
      <dgm:spPr/>
    </dgm:pt>
    <dgm:pt modelId="{D1C840DC-1259-4E95-BB49-31CC8D19B72F}" type="pres">
      <dgm:prSet presAssocID="{6998AC04-0035-4A5D-8B08-16D9B8E149ED}" presName="text_1" presStyleLbl="node1" presStyleIdx="0" presStyleCnt="4">
        <dgm:presLayoutVars>
          <dgm:bulletEnabled val="1"/>
        </dgm:presLayoutVars>
      </dgm:prSet>
      <dgm:spPr>
        <a:prstGeom prst="rect">
          <a:avLst/>
        </a:prstGeom>
      </dgm:spPr>
      <dgm:t>
        <a:bodyPr/>
        <a:lstStyle/>
        <a:p>
          <a:endParaRPr lang="zh-TW" altLang="en-US"/>
        </a:p>
      </dgm:t>
    </dgm:pt>
    <dgm:pt modelId="{308311C9-CFD4-479C-9C76-3421B17CBC8E}" type="pres">
      <dgm:prSet presAssocID="{6998AC04-0035-4A5D-8B08-16D9B8E149ED}" presName="accent_1" presStyleCnt="0"/>
      <dgm:spPr/>
    </dgm:pt>
    <dgm:pt modelId="{EF0B43D3-E403-45C8-A7C7-7B153D6A25E7}" type="pres">
      <dgm:prSet presAssocID="{6998AC04-0035-4A5D-8B08-16D9B8E149ED}" presName="accentRepeatNode" presStyleLbl="solidFgAcc1" presStyleIdx="0" presStyleCnt="4"/>
      <dgm:spPr>
        <a:xfrm>
          <a:off x="52693" y="169554"/>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ln>
        <a:effectLst/>
      </dgm:spPr>
    </dgm:pt>
    <dgm:pt modelId="{7A9C8439-9F88-4A08-9F50-BF2190E9AFED}" type="pres">
      <dgm:prSet presAssocID="{7514EE86-AE95-4A2F-B5EF-D9569A3B7221}" presName="text_2" presStyleLbl="node1" presStyleIdx="1" presStyleCnt="4">
        <dgm:presLayoutVars>
          <dgm:bulletEnabled val="1"/>
        </dgm:presLayoutVars>
      </dgm:prSet>
      <dgm:spPr>
        <a:prstGeom prst="rect">
          <a:avLst/>
        </a:prstGeom>
      </dgm:spPr>
      <dgm:t>
        <a:bodyPr/>
        <a:lstStyle/>
        <a:p>
          <a:endParaRPr lang="zh-TW" altLang="en-US"/>
        </a:p>
      </dgm:t>
    </dgm:pt>
    <dgm:pt modelId="{34DE9823-11C9-4B4F-8BC2-06C2389B8F39}" type="pres">
      <dgm:prSet presAssocID="{7514EE86-AE95-4A2F-B5EF-D9569A3B7221}" presName="accent_2" presStyleCnt="0"/>
      <dgm:spPr/>
    </dgm:pt>
    <dgm:pt modelId="{499B8839-9205-427D-B1F8-27759DB92AEE}" type="pres">
      <dgm:prSet presAssocID="{7514EE86-AE95-4A2F-B5EF-D9569A3B7221}" presName="accentRepeatNode" presStyleLbl="solidFgAcc1" presStyleIdx="1" presStyleCnt="4"/>
      <dgm:spPr>
        <a:xfrm>
          <a:off x="312098" y="848360"/>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ln>
        <a:effectLst/>
      </dgm:spPr>
    </dgm:pt>
    <dgm:pt modelId="{708F118A-7DCC-451C-8DAD-52287BE9C3BF}" type="pres">
      <dgm:prSet presAssocID="{70199CEB-962D-4812-B77D-A331F4198B92}" presName="text_3" presStyleLbl="node1" presStyleIdx="2" presStyleCnt="4">
        <dgm:presLayoutVars>
          <dgm:bulletEnabled val="1"/>
        </dgm:presLayoutVars>
      </dgm:prSet>
      <dgm:spPr>
        <a:prstGeom prst="rect">
          <a:avLst/>
        </a:prstGeom>
      </dgm:spPr>
      <dgm:t>
        <a:bodyPr/>
        <a:lstStyle/>
        <a:p>
          <a:endParaRPr lang="zh-TW" altLang="en-US"/>
        </a:p>
      </dgm:t>
    </dgm:pt>
    <dgm:pt modelId="{A0AF81BE-0516-4C62-A8DA-FD3C6EA01E60}" type="pres">
      <dgm:prSet presAssocID="{70199CEB-962D-4812-B77D-A331F4198B92}" presName="accent_3" presStyleCnt="0"/>
      <dgm:spPr/>
    </dgm:pt>
    <dgm:pt modelId="{E5C57997-6CE1-4691-A7AF-E735CAB89A44}" type="pres">
      <dgm:prSet presAssocID="{70199CEB-962D-4812-B77D-A331F4198B92}" presName="accentRepeatNode" presStyleLbl="solidFgAcc1" presStyleIdx="2" presStyleCnt="4"/>
      <dgm:spPr>
        <a:xfrm>
          <a:off x="312098" y="1527167"/>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ln>
        <a:effectLst/>
      </dgm:spPr>
    </dgm:pt>
    <dgm:pt modelId="{2D8C01DD-3B28-47CB-BC27-DD532EC8B8D3}" type="pres">
      <dgm:prSet presAssocID="{64FEEF7F-42F2-4484-93B6-5DCBAB11A20B}" presName="text_4" presStyleLbl="node1" presStyleIdx="3" presStyleCnt="4">
        <dgm:presLayoutVars>
          <dgm:bulletEnabled val="1"/>
        </dgm:presLayoutVars>
      </dgm:prSet>
      <dgm:spPr>
        <a:prstGeom prst="rect">
          <a:avLst/>
        </a:prstGeom>
      </dgm:spPr>
      <dgm:t>
        <a:bodyPr/>
        <a:lstStyle/>
        <a:p>
          <a:endParaRPr lang="zh-TW" altLang="en-US"/>
        </a:p>
      </dgm:t>
    </dgm:pt>
    <dgm:pt modelId="{98225BB3-6EC0-4D34-B10B-FCDD6903FE9A}" type="pres">
      <dgm:prSet presAssocID="{64FEEF7F-42F2-4484-93B6-5DCBAB11A20B}" presName="accent_4" presStyleCnt="0"/>
      <dgm:spPr/>
    </dgm:pt>
    <dgm:pt modelId="{96A7D610-B6C4-45DC-B007-8FFB821B97E8}" type="pres">
      <dgm:prSet presAssocID="{64FEEF7F-42F2-4484-93B6-5DCBAB11A20B}" presName="accentRepeatNode" presStyleLbl="solidFgAcc1" presStyleIdx="3" presStyleCnt="4"/>
      <dgm:spPr>
        <a:xfrm>
          <a:off x="52693" y="2205973"/>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ln>
        <a:effectLst/>
      </dgm:spPr>
    </dgm:pt>
  </dgm:ptLst>
  <dgm:cxnLst>
    <dgm:cxn modelId="{5342948A-3635-4104-96F2-DFF4565DEC90}" type="presOf" srcId="{7514EE86-AE95-4A2F-B5EF-D9569A3B7221}" destId="{7A9C8439-9F88-4A08-9F50-BF2190E9AFED}" srcOrd="0" destOrd="0" presId="urn:microsoft.com/office/officeart/2008/layout/VerticalCurvedList"/>
    <dgm:cxn modelId="{FC8CC505-1B54-4D2D-9E94-795CE3F54E00}" srcId="{1CFBEAA1-8FD2-4505-901F-3330EE5903F1}" destId="{64FEEF7F-42F2-4484-93B6-5DCBAB11A20B}" srcOrd="3" destOrd="0" parTransId="{A95B4591-83CF-4D1D-9469-0BDAF21C0B3E}" sibTransId="{D22E4501-BE4E-45F0-994D-312CC9579C8B}"/>
    <dgm:cxn modelId="{B54DDED8-411D-4E0D-9288-F27420A8F9B2}" type="presOf" srcId="{6EE5B7CF-1BC9-41BA-8EAA-111E25E1AC94}" destId="{2CF5FA43-BA35-4080-BD06-8A34738EC179}" srcOrd="0" destOrd="0" presId="urn:microsoft.com/office/officeart/2008/layout/VerticalCurvedList"/>
    <dgm:cxn modelId="{6E43CFAE-FE5B-4912-9E61-547482DD0535}" srcId="{1CFBEAA1-8FD2-4505-901F-3330EE5903F1}" destId="{6998AC04-0035-4A5D-8B08-16D9B8E149ED}" srcOrd="0" destOrd="0" parTransId="{F9AD7CC8-D139-4E17-900D-C40139CFE924}" sibTransId="{6EE5B7CF-1BC9-41BA-8EAA-111E25E1AC94}"/>
    <dgm:cxn modelId="{708A6255-44E7-4773-86BD-9ECF97E6235C}" srcId="{1CFBEAA1-8FD2-4505-901F-3330EE5903F1}" destId="{70199CEB-962D-4812-B77D-A331F4198B92}" srcOrd="2" destOrd="0" parTransId="{F2E64BBC-5116-4524-B0B7-1AD4D077596B}" sibTransId="{3C2DF765-817F-4D5D-A417-17D0983AC75A}"/>
    <dgm:cxn modelId="{E9B39664-7062-4D20-B5CC-842A5E37D1D6}" srcId="{1CFBEAA1-8FD2-4505-901F-3330EE5903F1}" destId="{7514EE86-AE95-4A2F-B5EF-D9569A3B7221}" srcOrd="1" destOrd="0" parTransId="{76DB8036-0DBD-4222-A4AD-E7755640ED1C}" sibTransId="{B623FA2E-0602-4C35-A824-16A614182488}"/>
    <dgm:cxn modelId="{CC26D7DD-04C7-4725-8E43-0E6CA1DADF62}" type="presOf" srcId="{70199CEB-962D-4812-B77D-A331F4198B92}" destId="{708F118A-7DCC-451C-8DAD-52287BE9C3BF}" srcOrd="0" destOrd="0" presId="urn:microsoft.com/office/officeart/2008/layout/VerticalCurvedList"/>
    <dgm:cxn modelId="{2D41B871-ADD5-4BCC-AAB3-0C16BE2AF9F7}" type="presOf" srcId="{6998AC04-0035-4A5D-8B08-16D9B8E149ED}" destId="{D1C840DC-1259-4E95-BB49-31CC8D19B72F}" srcOrd="0" destOrd="0" presId="urn:microsoft.com/office/officeart/2008/layout/VerticalCurvedList"/>
    <dgm:cxn modelId="{31DF18E3-5A15-4B4B-967D-0A173CFCF833}" type="presOf" srcId="{64FEEF7F-42F2-4484-93B6-5DCBAB11A20B}" destId="{2D8C01DD-3B28-47CB-BC27-DD532EC8B8D3}" srcOrd="0" destOrd="0" presId="urn:microsoft.com/office/officeart/2008/layout/VerticalCurvedList"/>
    <dgm:cxn modelId="{D8C541CC-B7BE-437D-9F69-CAA96696F851}" type="presOf" srcId="{1CFBEAA1-8FD2-4505-901F-3330EE5903F1}" destId="{46D7ED93-234E-44CC-BE41-A2B2FFF15108}" srcOrd="0" destOrd="0" presId="urn:microsoft.com/office/officeart/2008/layout/VerticalCurvedList"/>
    <dgm:cxn modelId="{BD21A2B5-082E-440C-943F-E02922FF7009}" type="presParOf" srcId="{46D7ED93-234E-44CC-BE41-A2B2FFF15108}" destId="{41381D6C-F890-426B-9E97-3215BFFA8007}" srcOrd="0" destOrd="0" presId="urn:microsoft.com/office/officeart/2008/layout/VerticalCurvedList"/>
    <dgm:cxn modelId="{E222B89B-0FB8-4836-8BD4-3FE0C10845E9}" type="presParOf" srcId="{41381D6C-F890-426B-9E97-3215BFFA8007}" destId="{BE445EF9-E0F8-4200-BF4E-4578128CD0C0}" srcOrd="0" destOrd="0" presId="urn:microsoft.com/office/officeart/2008/layout/VerticalCurvedList"/>
    <dgm:cxn modelId="{77D9C1A0-254E-4FD7-9BE4-AA5F5910BFCE}" type="presParOf" srcId="{BE445EF9-E0F8-4200-BF4E-4578128CD0C0}" destId="{D5A3F500-AD58-4AE3-867F-10859FDD712F}" srcOrd="0" destOrd="0" presId="urn:microsoft.com/office/officeart/2008/layout/VerticalCurvedList"/>
    <dgm:cxn modelId="{93BFB9EC-CEB7-47DC-8F86-96F7D69C08F5}" type="presParOf" srcId="{BE445EF9-E0F8-4200-BF4E-4578128CD0C0}" destId="{2CF5FA43-BA35-4080-BD06-8A34738EC179}" srcOrd="1" destOrd="0" presId="urn:microsoft.com/office/officeart/2008/layout/VerticalCurvedList"/>
    <dgm:cxn modelId="{86ECCB18-2373-40DF-9785-D8E9CC2F43A9}" type="presParOf" srcId="{BE445EF9-E0F8-4200-BF4E-4578128CD0C0}" destId="{64F03F98-2C7A-4D2B-ABEB-7EB7585BABC1}" srcOrd="2" destOrd="0" presId="urn:microsoft.com/office/officeart/2008/layout/VerticalCurvedList"/>
    <dgm:cxn modelId="{0052995C-4E05-47EF-AA4E-26FC524A0C99}" type="presParOf" srcId="{BE445EF9-E0F8-4200-BF4E-4578128CD0C0}" destId="{BE792929-A51F-4C31-A66F-1A882FACA8BE}" srcOrd="3" destOrd="0" presId="urn:microsoft.com/office/officeart/2008/layout/VerticalCurvedList"/>
    <dgm:cxn modelId="{96C265B1-29F7-4874-8173-03BFC2BDE014}" type="presParOf" srcId="{41381D6C-F890-426B-9E97-3215BFFA8007}" destId="{D1C840DC-1259-4E95-BB49-31CC8D19B72F}" srcOrd="1" destOrd="0" presId="urn:microsoft.com/office/officeart/2008/layout/VerticalCurvedList"/>
    <dgm:cxn modelId="{B37610AB-0EDF-42E9-9667-42A65E83F6BD}" type="presParOf" srcId="{41381D6C-F890-426B-9E97-3215BFFA8007}" destId="{308311C9-CFD4-479C-9C76-3421B17CBC8E}" srcOrd="2" destOrd="0" presId="urn:microsoft.com/office/officeart/2008/layout/VerticalCurvedList"/>
    <dgm:cxn modelId="{AF95B122-BC4B-429C-B70F-6F807F5D14C6}" type="presParOf" srcId="{308311C9-CFD4-479C-9C76-3421B17CBC8E}" destId="{EF0B43D3-E403-45C8-A7C7-7B153D6A25E7}" srcOrd="0" destOrd="0" presId="urn:microsoft.com/office/officeart/2008/layout/VerticalCurvedList"/>
    <dgm:cxn modelId="{DFA519BD-7F00-4196-A64F-3888FC23EFB8}" type="presParOf" srcId="{41381D6C-F890-426B-9E97-3215BFFA8007}" destId="{7A9C8439-9F88-4A08-9F50-BF2190E9AFED}" srcOrd="3" destOrd="0" presId="urn:microsoft.com/office/officeart/2008/layout/VerticalCurvedList"/>
    <dgm:cxn modelId="{CE8300BE-030B-4373-820A-9FE990299B1C}" type="presParOf" srcId="{41381D6C-F890-426B-9E97-3215BFFA8007}" destId="{34DE9823-11C9-4B4F-8BC2-06C2389B8F39}" srcOrd="4" destOrd="0" presId="urn:microsoft.com/office/officeart/2008/layout/VerticalCurvedList"/>
    <dgm:cxn modelId="{1189AF50-B537-4F4A-87FF-F3F219380109}" type="presParOf" srcId="{34DE9823-11C9-4B4F-8BC2-06C2389B8F39}" destId="{499B8839-9205-427D-B1F8-27759DB92AEE}" srcOrd="0" destOrd="0" presId="urn:microsoft.com/office/officeart/2008/layout/VerticalCurvedList"/>
    <dgm:cxn modelId="{C49D648A-BA61-413D-86EF-0EF842036981}" type="presParOf" srcId="{41381D6C-F890-426B-9E97-3215BFFA8007}" destId="{708F118A-7DCC-451C-8DAD-52287BE9C3BF}" srcOrd="5" destOrd="0" presId="urn:microsoft.com/office/officeart/2008/layout/VerticalCurvedList"/>
    <dgm:cxn modelId="{C5AC2D61-6821-4CE0-A7BF-E49B9A0F5969}" type="presParOf" srcId="{41381D6C-F890-426B-9E97-3215BFFA8007}" destId="{A0AF81BE-0516-4C62-A8DA-FD3C6EA01E60}" srcOrd="6" destOrd="0" presId="urn:microsoft.com/office/officeart/2008/layout/VerticalCurvedList"/>
    <dgm:cxn modelId="{7D5F2F09-5664-489A-B6C5-E93F02A2661A}" type="presParOf" srcId="{A0AF81BE-0516-4C62-A8DA-FD3C6EA01E60}" destId="{E5C57997-6CE1-4691-A7AF-E735CAB89A44}" srcOrd="0" destOrd="0" presId="urn:microsoft.com/office/officeart/2008/layout/VerticalCurvedList"/>
    <dgm:cxn modelId="{86345E22-ED3C-4F48-B8EC-6ABF3B747853}" type="presParOf" srcId="{41381D6C-F890-426B-9E97-3215BFFA8007}" destId="{2D8C01DD-3B28-47CB-BC27-DD532EC8B8D3}" srcOrd="7" destOrd="0" presId="urn:microsoft.com/office/officeart/2008/layout/VerticalCurvedList"/>
    <dgm:cxn modelId="{616231FF-6FAE-4E0A-ACFB-BC62FDBB8434}" type="presParOf" srcId="{41381D6C-F890-426B-9E97-3215BFFA8007}" destId="{98225BB3-6EC0-4D34-B10B-FCDD6903FE9A}" srcOrd="8" destOrd="0" presId="urn:microsoft.com/office/officeart/2008/layout/VerticalCurvedList"/>
    <dgm:cxn modelId="{50B4A917-4819-4501-89E3-3EE5C48A1304}" type="presParOf" srcId="{98225BB3-6EC0-4D34-B10B-FCDD6903FE9A}" destId="{96A7D610-B6C4-45DC-B007-8FFB821B97E8}" srcOrd="0" destOrd="0" presId="urn:microsoft.com/office/officeart/2008/layout/VerticalCurvedLis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3627C1E3-9D76-4A52-B147-0161EE312DF3}" type="doc">
      <dgm:prSet loTypeId="urn:microsoft.com/office/officeart/2005/8/layout/hProcess7" loCatId="list" qsTypeId="urn:microsoft.com/office/officeart/2005/8/quickstyle/simple3" qsCatId="simple" csTypeId="urn:microsoft.com/office/officeart/2005/8/colors/colorful3" csCatId="colorful" phldr="1"/>
      <dgm:spPr/>
      <dgm:t>
        <a:bodyPr/>
        <a:lstStyle/>
        <a:p>
          <a:endParaRPr lang="zh-TW" altLang="en-US"/>
        </a:p>
      </dgm:t>
    </dgm:pt>
    <dgm:pt modelId="{E6BB1185-2D06-4544-8929-467419623D8A}">
      <dgm:prSet phldrT="[文字]"/>
      <dgm:spPr>
        <a:xfrm>
          <a:off x="0" y="1316852"/>
          <a:ext cx="2794135" cy="3996463"/>
        </a:xfrm>
        <a:gradFill rotWithShape="0">
          <a:gsLst>
            <a:gs pos="0">
              <a:srgbClr val="9BBB59">
                <a:hueOff val="0"/>
                <a:satOff val="0"/>
                <a:lumOff val="0"/>
                <a:alphaOff val="0"/>
                <a:tint val="50000"/>
                <a:satMod val="300000"/>
              </a:srgbClr>
            </a:gs>
            <a:gs pos="35000">
              <a:srgbClr val="9BBB59">
                <a:hueOff val="0"/>
                <a:satOff val="0"/>
                <a:lumOff val="0"/>
                <a:alphaOff val="0"/>
                <a:tint val="37000"/>
                <a:satMod val="300000"/>
              </a:srgbClr>
            </a:gs>
            <a:gs pos="100000">
              <a:srgbClr val="9BBB59">
                <a:hueOff val="0"/>
                <a:satOff val="0"/>
                <a:lumOff val="0"/>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dirty="0">
            <a:solidFill>
              <a:sysClr val="windowText" lastClr="000000"/>
            </a:solidFill>
            <a:latin typeface="Calibri"/>
            <a:ea typeface="新細明體"/>
            <a:cs typeface="+mn-cs"/>
          </a:endParaRPr>
        </a:p>
      </dgm:t>
    </dgm:pt>
    <dgm:pt modelId="{F5D2089B-8D03-461C-86E2-09A7B08D1420}" type="parTrans" cxnId="{D9A8C777-2DA2-41CD-90D1-CACC904D7CA5}">
      <dgm:prSet/>
      <dgm:spPr/>
      <dgm:t>
        <a:bodyPr/>
        <a:lstStyle/>
        <a:p>
          <a:endParaRPr lang="zh-TW" altLang="en-US"/>
        </a:p>
      </dgm:t>
    </dgm:pt>
    <dgm:pt modelId="{B6F283FF-0421-40C9-A373-B36172B760DB}" type="sibTrans" cxnId="{D9A8C777-2DA2-41CD-90D1-CACC904D7CA5}">
      <dgm:prSet/>
      <dgm:spPr/>
      <dgm:t>
        <a:bodyPr/>
        <a:lstStyle/>
        <a:p>
          <a:endParaRPr lang="zh-TW" altLang="en-US"/>
        </a:p>
      </dgm:t>
    </dgm:pt>
    <dgm:pt modelId="{DD6A7727-AC5D-40B8-AB13-F03A060D4C35}">
      <dgm:prSet phldrT="[文字]"/>
      <dgm:spPr>
        <a:xfrm>
          <a:off x="5731841" y="1316852"/>
          <a:ext cx="2794135" cy="3996463"/>
        </a:xfrm>
        <a:gradFill rotWithShape="0">
          <a:gsLst>
            <a:gs pos="0">
              <a:srgbClr val="9BBB59">
                <a:hueOff val="11250264"/>
                <a:satOff val="-16880"/>
                <a:lumOff val="-2745"/>
                <a:alphaOff val="0"/>
                <a:tint val="50000"/>
                <a:satMod val="300000"/>
              </a:srgbClr>
            </a:gs>
            <a:gs pos="35000">
              <a:srgbClr val="9BBB59">
                <a:hueOff val="11250264"/>
                <a:satOff val="-16880"/>
                <a:lumOff val="-2745"/>
                <a:alphaOff val="0"/>
                <a:tint val="37000"/>
                <a:satMod val="300000"/>
              </a:srgbClr>
            </a:gs>
            <a:gs pos="100000">
              <a:srgbClr val="9BBB59">
                <a:hueOff val="11250264"/>
                <a:satOff val="-16880"/>
                <a:lumOff val="-2745"/>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a:solidFill>
              <a:sysClr val="windowText" lastClr="000000"/>
            </a:solidFill>
            <a:latin typeface="Calibri"/>
            <a:ea typeface="新細明體"/>
            <a:cs typeface="+mn-cs"/>
          </a:endParaRPr>
        </a:p>
      </dgm:t>
    </dgm:pt>
    <dgm:pt modelId="{D6109EC4-A3FA-4405-BA2C-E8689A74634D}" type="parTrans" cxnId="{6B337726-DB52-4F40-AA85-92D510902A18}">
      <dgm:prSet/>
      <dgm:spPr/>
      <dgm:t>
        <a:bodyPr/>
        <a:lstStyle/>
        <a:p>
          <a:endParaRPr lang="zh-TW" altLang="en-US"/>
        </a:p>
      </dgm:t>
    </dgm:pt>
    <dgm:pt modelId="{9D1F5A36-CF65-47DF-8D44-8CE4ED87C7E5}" type="sibTrans" cxnId="{6B337726-DB52-4F40-AA85-92D510902A18}">
      <dgm:prSet/>
      <dgm:spPr/>
      <dgm:t>
        <a:bodyPr/>
        <a:lstStyle/>
        <a:p>
          <a:endParaRPr lang="zh-TW" altLang="en-US"/>
        </a:p>
      </dgm:t>
    </dgm:pt>
    <dgm:pt modelId="{48AA226D-E85F-4A1F-95E2-5F70718D5424}">
      <dgm:prSet phldrT="[文字]"/>
      <dgm:spPr>
        <a:xfrm>
          <a:off x="2863353" y="1360642"/>
          <a:ext cx="2794135" cy="3996463"/>
        </a:xfrm>
        <a:gradFill rotWithShape="0">
          <a:gsLst>
            <a:gs pos="0">
              <a:srgbClr val="9BBB59">
                <a:hueOff val="5625132"/>
                <a:satOff val="-8440"/>
                <a:lumOff val="-1373"/>
                <a:alphaOff val="0"/>
                <a:tint val="50000"/>
                <a:satMod val="300000"/>
              </a:srgbClr>
            </a:gs>
            <a:gs pos="35000">
              <a:srgbClr val="9BBB59">
                <a:hueOff val="5625132"/>
                <a:satOff val="-8440"/>
                <a:lumOff val="-1373"/>
                <a:alphaOff val="0"/>
                <a:tint val="37000"/>
                <a:satMod val="300000"/>
              </a:srgbClr>
            </a:gs>
            <a:gs pos="100000">
              <a:srgbClr val="9BBB59">
                <a:hueOff val="5625132"/>
                <a:satOff val="-8440"/>
                <a:lumOff val="-1373"/>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a:lstStyle/>
        <a:p>
          <a:endParaRPr lang="zh-TW" altLang="en-US" dirty="0">
            <a:solidFill>
              <a:sysClr val="windowText" lastClr="000000"/>
            </a:solidFill>
            <a:latin typeface="Calibri"/>
            <a:ea typeface="新細明體"/>
            <a:cs typeface="+mn-cs"/>
          </a:endParaRPr>
        </a:p>
      </dgm:t>
    </dgm:pt>
    <dgm:pt modelId="{10EC01C4-5261-417D-A3A3-ED7DDA5DAC5C}" type="sibTrans" cxnId="{0B5F108B-63DD-4F9E-92AD-AE8A707C29A5}">
      <dgm:prSet/>
      <dgm:spPr/>
      <dgm:t>
        <a:bodyPr/>
        <a:lstStyle/>
        <a:p>
          <a:endParaRPr lang="zh-TW" altLang="en-US"/>
        </a:p>
      </dgm:t>
    </dgm:pt>
    <dgm:pt modelId="{6DD84A31-6417-4139-88D9-4BAFA9A15525}" type="parTrans" cxnId="{0B5F108B-63DD-4F9E-92AD-AE8A707C29A5}">
      <dgm:prSet/>
      <dgm:spPr/>
      <dgm:t>
        <a:bodyPr/>
        <a:lstStyle/>
        <a:p>
          <a:endParaRPr lang="zh-TW" altLang="en-US"/>
        </a:p>
      </dgm:t>
    </dgm:pt>
    <dgm:pt modelId="{71CB18F1-C97E-4801-BF2D-E29A08362268}" type="pres">
      <dgm:prSet presAssocID="{3627C1E3-9D76-4A52-B147-0161EE312DF3}" presName="Name0" presStyleCnt="0">
        <dgm:presLayoutVars>
          <dgm:dir/>
          <dgm:animLvl val="lvl"/>
          <dgm:resizeHandles val="exact"/>
        </dgm:presLayoutVars>
      </dgm:prSet>
      <dgm:spPr/>
      <dgm:t>
        <a:bodyPr/>
        <a:lstStyle/>
        <a:p>
          <a:endParaRPr lang="zh-TW" altLang="en-US"/>
        </a:p>
      </dgm:t>
    </dgm:pt>
    <dgm:pt modelId="{B23A9BD4-DB72-44F7-B65E-24521D89076E}" type="pres">
      <dgm:prSet presAssocID="{E6BB1185-2D06-4544-8929-467419623D8A}" presName="compositeNode" presStyleCnt="0">
        <dgm:presLayoutVars>
          <dgm:bulletEnabled val="1"/>
        </dgm:presLayoutVars>
      </dgm:prSet>
      <dgm:spPr/>
    </dgm:pt>
    <dgm:pt modelId="{FD118DE6-47AB-4535-9143-0779A1885235}" type="pres">
      <dgm:prSet presAssocID="{E6BB1185-2D06-4544-8929-467419623D8A}" presName="bgRect" presStyleLbl="node1" presStyleIdx="0" presStyleCnt="3" custScaleY="119192" custLinFactNeighborX="-2612" custLinFactNeighborY="5450"/>
      <dgm:spPr>
        <a:prstGeom prst="roundRect">
          <a:avLst>
            <a:gd name="adj" fmla="val 5000"/>
          </a:avLst>
        </a:prstGeom>
      </dgm:spPr>
      <dgm:t>
        <a:bodyPr/>
        <a:lstStyle/>
        <a:p>
          <a:endParaRPr lang="zh-TW" altLang="en-US"/>
        </a:p>
      </dgm:t>
    </dgm:pt>
    <dgm:pt modelId="{83E450B4-A93D-419F-87F7-8BEF3D571279}" type="pres">
      <dgm:prSet presAssocID="{E6BB1185-2D06-4544-8929-467419623D8A}" presName="parentNode" presStyleLbl="node1" presStyleIdx="0" presStyleCnt="3">
        <dgm:presLayoutVars>
          <dgm:chMax val="0"/>
          <dgm:bulletEnabled val="1"/>
        </dgm:presLayoutVars>
      </dgm:prSet>
      <dgm:spPr/>
      <dgm:t>
        <a:bodyPr/>
        <a:lstStyle/>
        <a:p>
          <a:endParaRPr lang="zh-TW" altLang="en-US"/>
        </a:p>
      </dgm:t>
    </dgm:pt>
    <dgm:pt modelId="{E5BF45CB-1151-4F53-87C5-2B468A932E1E}" type="pres">
      <dgm:prSet presAssocID="{B6F283FF-0421-40C9-A373-B36172B760DB}" presName="hSp" presStyleCnt="0"/>
      <dgm:spPr/>
    </dgm:pt>
    <dgm:pt modelId="{6AEF23A6-ED48-4A17-8DE5-C64E45DD95B1}" type="pres">
      <dgm:prSet presAssocID="{B6F283FF-0421-40C9-A373-B36172B760DB}" presName="vProcSp" presStyleCnt="0"/>
      <dgm:spPr/>
    </dgm:pt>
    <dgm:pt modelId="{21796527-ED46-44F0-BE4C-BCDFD525638D}" type="pres">
      <dgm:prSet presAssocID="{B6F283FF-0421-40C9-A373-B36172B760DB}" presName="vSp1" presStyleCnt="0"/>
      <dgm:spPr/>
    </dgm:pt>
    <dgm:pt modelId="{7225E902-AB56-4F1B-B2E8-560A56A877D1}" type="pres">
      <dgm:prSet presAssocID="{B6F283FF-0421-40C9-A373-B36172B760DB}" presName="simulatedConn" presStyleLbl="solidFgAcc1" presStyleIdx="0" presStyleCnt="2" custLinFactY="-400000" custLinFactNeighborX="45152" custLinFactNeighborY="-450764"/>
      <dgm:spPr>
        <a:xfrm rot="5400000">
          <a:off x="2849302" y="791337"/>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0"/>
              <a:satOff val="0"/>
              <a:lumOff val="0"/>
              <a:alphaOff val="0"/>
            </a:srgbClr>
          </a:solidFill>
          <a:prstDash val="solid"/>
        </a:ln>
        <a:effectLst/>
      </dgm:spPr>
      <dgm:t>
        <a:bodyPr/>
        <a:lstStyle/>
        <a:p>
          <a:endParaRPr lang="zh-TW" altLang="en-US"/>
        </a:p>
      </dgm:t>
    </dgm:pt>
    <dgm:pt modelId="{E67985A6-FF7E-47DB-B7C8-45A8DA71B0A3}" type="pres">
      <dgm:prSet presAssocID="{B6F283FF-0421-40C9-A373-B36172B760DB}" presName="vSp2" presStyleCnt="0"/>
      <dgm:spPr/>
    </dgm:pt>
    <dgm:pt modelId="{80DF5A94-DC78-4513-B4BA-B2E506C829DB}" type="pres">
      <dgm:prSet presAssocID="{B6F283FF-0421-40C9-A373-B36172B760DB}" presName="sibTrans" presStyleCnt="0"/>
      <dgm:spPr/>
    </dgm:pt>
    <dgm:pt modelId="{1D8824FB-3B15-45D7-BC17-CE835C00D516}" type="pres">
      <dgm:prSet presAssocID="{48AA226D-E85F-4A1F-95E2-5F70718D5424}" presName="compositeNode" presStyleCnt="0">
        <dgm:presLayoutVars>
          <dgm:bulletEnabled val="1"/>
        </dgm:presLayoutVars>
      </dgm:prSet>
      <dgm:spPr/>
    </dgm:pt>
    <dgm:pt modelId="{2D2F1337-8FC5-4EC7-88EF-CC4201B899C8}" type="pres">
      <dgm:prSet presAssocID="{48AA226D-E85F-4A1F-95E2-5F70718D5424}" presName="bgRect" presStyleLbl="node1" presStyleIdx="1" presStyleCnt="3" custScaleY="119192" custLinFactNeighborX="-1046" custLinFactNeighborY="6756"/>
      <dgm:spPr>
        <a:prstGeom prst="ellipse">
          <a:avLst/>
        </a:prstGeom>
      </dgm:spPr>
      <dgm:t>
        <a:bodyPr/>
        <a:lstStyle/>
        <a:p>
          <a:endParaRPr lang="zh-TW" altLang="en-US"/>
        </a:p>
      </dgm:t>
    </dgm:pt>
    <dgm:pt modelId="{8EA61BC8-F568-4E16-BAF9-8B21E2BE08FB}" type="pres">
      <dgm:prSet presAssocID="{48AA226D-E85F-4A1F-95E2-5F70718D5424}" presName="parentNode" presStyleLbl="node1" presStyleIdx="1" presStyleCnt="3">
        <dgm:presLayoutVars>
          <dgm:chMax val="0"/>
          <dgm:bulletEnabled val="1"/>
        </dgm:presLayoutVars>
      </dgm:prSet>
      <dgm:spPr/>
      <dgm:t>
        <a:bodyPr/>
        <a:lstStyle/>
        <a:p>
          <a:endParaRPr lang="zh-TW" altLang="en-US"/>
        </a:p>
      </dgm:t>
    </dgm:pt>
    <dgm:pt modelId="{B6029E19-699E-4224-82B9-62604201E836}" type="pres">
      <dgm:prSet presAssocID="{10EC01C4-5261-417D-A3A3-ED7DDA5DAC5C}" presName="hSp" presStyleCnt="0"/>
      <dgm:spPr/>
    </dgm:pt>
    <dgm:pt modelId="{AB751135-02CB-4FA1-959C-FF1B60081CDE}" type="pres">
      <dgm:prSet presAssocID="{10EC01C4-5261-417D-A3A3-ED7DDA5DAC5C}" presName="vProcSp" presStyleCnt="0"/>
      <dgm:spPr/>
    </dgm:pt>
    <dgm:pt modelId="{009AA123-0379-4176-90C2-FBE7DD3DD2DC}" type="pres">
      <dgm:prSet presAssocID="{10EC01C4-5261-417D-A3A3-ED7DDA5DAC5C}" presName="vSp1" presStyleCnt="0"/>
      <dgm:spPr/>
    </dgm:pt>
    <dgm:pt modelId="{253B1E98-F3E1-4F2B-936B-212A1DBC413F}" type="pres">
      <dgm:prSet presAssocID="{10EC01C4-5261-417D-A3A3-ED7DDA5DAC5C}" presName="simulatedConn" presStyleLbl="solidFgAcc1" presStyleIdx="1" presStyleCnt="2" custAng="10800000" custLinFactY="-400000" custLinFactNeighborX="-96821" custLinFactNeighborY="-455138"/>
      <dgm:spPr>
        <a:xfrm rot="16200000">
          <a:off x="5146195" y="781274"/>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11250264"/>
              <a:satOff val="-16880"/>
              <a:lumOff val="-2745"/>
              <a:alphaOff val="0"/>
            </a:srgbClr>
          </a:solidFill>
          <a:prstDash val="solid"/>
        </a:ln>
        <a:effectLst/>
      </dgm:spPr>
      <dgm:t>
        <a:bodyPr/>
        <a:lstStyle/>
        <a:p>
          <a:endParaRPr lang="zh-TW" altLang="en-US"/>
        </a:p>
      </dgm:t>
    </dgm:pt>
    <dgm:pt modelId="{2F1E5C9E-5A27-47F7-8F7E-6F44FEEBBF5E}" type="pres">
      <dgm:prSet presAssocID="{10EC01C4-5261-417D-A3A3-ED7DDA5DAC5C}" presName="vSp2" presStyleCnt="0"/>
      <dgm:spPr/>
    </dgm:pt>
    <dgm:pt modelId="{D38CB63F-2B06-47A6-87A4-800BF941E5EB}" type="pres">
      <dgm:prSet presAssocID="{10EC01C4-5261-417D-A3A3-ED7DDA5DAC5C}" presName="sibTrans" presStyleCnt="0"/>
      <dgm:spPr/>
    </dgm:pt>
    <dgm:pt modelId="{B7CA05C8-B27C-4B16-BA1B-06F5671C35F0}" type="pres">
      <dgm:prSet presAssocID="{DD6A7727-AC5D-40B8-AB13-F03A060D4C35}" presName="compositeNode" presStyleCnt="0">
        <dgm:presLayoutVars>
          <dgm:bulletEnabled val="1"/>
        </dgm:presLayoutVars>
      </dgm:prSet>
      <dgm:spPr/>
    </dgm:pt>
    <dgm:pt modelId="{56EF2998-CCAB-4B94-8DF1-6FD3BF37419C}" type="pres">
      <dgm:prSet presAssocID="{DD6A7727-AC5D-40B8-AB13-F03A060D4C35}" presName="bgRect" presStyleLbl="node1" presStyleIdx="2" presStyleCnt="3" custScaleY="119192" custLinFactNeighborX="-1885" custLinFactNeighborY="5450"/>
      <dgm:spPr>
        <a:prstGeom prst="roundRect">
          <a:avLst>
            <a:gd name="adj" fmla="val 5000"/>
          </a:avLst>
        </a:prstGeom>
      </dgm:spPr>
      <dgm:t>
        <a:bodyPr/>
        <a:lstStyle/>
        <a:p>
          <a:endParaRPr lang="zh-TW" altLang="en-US"/>
        </a:p>
      </dgm:t>
    </dgm:pt>
    <dgm:pt modelId="{6794503C-D570-4890-AAC5-04CCECA91597}" type="pres">
      <dgm:prSet presAssocID="{DD6A7727-AC5D-40B8-AB13-F03A060D4C35}" presName="parentNode" presStyleLbl="node1" presStyleIdx="2" presStyleCnt="3">
        <dgm:presLayoutVars>
          <dgm:chMax val="0"/>
          <dgm:bulletEnabled val="1"/>
        </dgm:presLayoutVars>
      </dgm:prSet>
      <dgm:spPr/>
      <dgm:t>
        <a:bodyPr/>
        <a:lstStyle/>
        <a:p>
          <a:endParaRPr lang="zh-TW" altLang="en-US"/>
        </a:p>
      </dgm:t>
    </dgm:pt>
  </dgm:ptLst>
  <dgm:cxnLst>
    <dgm:cxn modelId="{23CF050C-B726-47A3-91D2-F9FD658C43D7}" type="presOf" srcId="{E6BB1185-2D06-4544-8929-467419623D8A}" destId="{83E450B4-A93D-419F-87F7-8BEF3D571279}" srcOrd="1" destOrd="0" presId="urn:microsoft.com/office/officeart/2005/8/layout/hProcess7"/>
    <dgm:cxn modelId="{6B337726-DB52-4F40-AA85-92D510902A18}" srcId="{3627C1E3-9D76-4A52-B147-0161EE312DF3}" destId="{DD6A7727-AC5D-40B8-AB13-F03A060D4C35}" srcOrd="2" destOrd="0" parTransId="{D6109EC4-A3FA-4405-BA2C-E8689A74634D}" sibTransId="{9D1F5A36-CF65-47DF-8D44-8CE4ED87C7E5}"/>
    <dgm:cxn modelId="{650F9CA9-B941-4083-A9EB-42BE85675A31}" type="presOf" srcId="{E6BB1185-2D06-4544-8929-467419623D8A}" destId="{FD118DE6-47AB-4535-9143-0779A1885235}" srcOrd="0" destOrd="0" presId="urn:microsoft.com/office/officeart/2005/8/layout/hProcess7"/>
    <dgm:cxn modelId="{9CB8553A-7A32-4EB9-BB8F-358336905E57}" type="presOf" srcId="{DD6A7727-AC5D-40B8-AB13-F03A060D4C35}" destId="{6794503C-D570-4890-AAC5-04CCECA91597}" srcOrd="1" destOrd="0" presId="urn:microsoft.com/office/officeart/2005/8/layout/hProcess7"/>
    <dgm:cxn modelId="{D9A8C777-2DA2-41CD-90D1-CACC904D7CA5}" srcId="{3627C1E3-9D76-4A52-B147-0161EE312DF3}" destId="{E6BB1185-2D06-4544-8929-467419623D8A}" srcOrd="0" destOrd="0" parTransId="{F5D2089B-8D03-461C-86E2-09A7B08D1420}" sibTransId="{B6F283FF-0421-40C9-A373-B36172B760DB}"/>
    <dgm:cxn modelId="{B993AB2D-F0A8-445A-B02D-2A160281B13F}" type="presOf" srcId="{48AA226D-E85F-4A1F-95E2-5F70718D5424}" destId="{2D2F1337-8FC5-4EC7-88EF-CC4201B899C8}" srcOrd="0" destOrd="0" presId="urn:microsoft.com/office/officeart/2005/8/layout/hProcess7"/>
    <dgm:cxn modelId="{4F005D1A-3D87-470F-81DE-FC7EE6703C3F}" type="presOf" srcId="{3627C1E3-9D76-4A52-B147-0161EE312DF3}" destId="{71CB18F1-C97E-4801-BF2D-E29A08362268}" srcOrd="0" destOrd="0" presId="urn:microsoft.com/office/officeart/2005/8/layout/hProcess7"/>
    <dgm:cxn modelId="{FA2766B2-3232-4DEF-9817-0B46398A64F9}" type="presOf" srcId="{DD6A7727-AC5D-40B8-AB13-F03A060D4C35}" destId="{56EF2998-CCAB-4B94-8DF1-6FD3BF37419C}" srcOrd="0" destOrd="0" presId="urn:microsoft.com/office/officeart/2005/8/layout/hProcess7"/>
    <dgm:cxn modelId="{4C1EF0BC-4786-4051-8564-29FFCA48EE26}" type="presOf" srcId="{48AA226D-E85F-4A1F-95E2-5F70718D5424}" destId="{8EA61BC8-F568-4E16-BAF9-8B21E2BE08FB}" srcOrd="1" destOrd="0" presId="urn:microsoft.com/office/officeart/2005/8/layout/hProcess7"/>
    <dgm:cxn modelId="{0B5F108B-63DD-4F9E-92AD-AE8A707C29A5}" srcId="{3627C1E3-9D76-4A52-B147-0161EE312DF3}" destId="{48AA226D-E85F-4A1F-95E2-5F70718D5424}" srcOrd="1" destOrd="0" parTransId="{6DD84A31-6417-4139-88D9-4BAFA9A15525}" sibTransId="{10EC01C4-5261-417D-A3A3-ED7DDA5DAC5C}"/>
    <dgm:cxn modelId="{E8582F23-246B-458B-930E-4E1730D6F632}" type="presParOf" srcId="{71CB18F1-C97E-4801-BF2D-E29A08362268}" destId="{B23A9BD4-DB72-44F7-B65E-24521D89076E}" srcOrd="0" destOrd="0" presId="urn:microsoft.com/office/officeart/2005/8/layout/hProcess7"/>
    <dgm:cxn modelId="{EF88E36C-C948-4582-ADB2-85CE7462C4E7}" type="presParOf" srcId="{B23A9BD4-DB72-44F7-B65E-24521D89076E}" destId="{FD118DE6-47AB-4535-9143-0779A1885235}" srcOrd="0" destOrd="0" presId="urn:microsoft.com/office/officeart/2005/8/layout/hProcess7"/>
    <dgm:cxn modelId="{E3E368F3-5881-4E1F-AAC4-B0B260699F7B}" type="presParOf" srcId="{B23A9BD4-DB72-44F7-B65E-24521D89076E}" destId="{83E450B4-A93D-419F-87F7-8BEF3D571279}" srcOrd="1" destOrd="0" presId="urn:microsoft.com/office/officeart/2005/8/layout/hProcess7"/>
    <dgm:cxn modelId="{37EC27D2-87C5-4474-87BD-D72D12270E21}" type="presParOf" srcId="{71CB18F1-C97E-4801-BF2D-E29A08362268}" destId="{E5BF45CB-1151-4F53-87C5-2B468A932E1E}" srcOrd="1" destOrd="0" presId="urn:microsoft.com/office/officeart/2005/8/layout/hProcess7"/>
    <dgm:cxn modelId="{2B470B2A-381F-4477-B930-8BF9DF5D1E79}" type="presParOf" srcId="{71CB18F1-C97E-4801-BF2D-E29A08362268}" destId="{6AEF23A6-ED48-4A17-8DE5-C64E45DD95B1}" srcOrd="2" destOrd="0" presId="urn:microsoft.com/office/officeart/2005/8/layout/hProcess7"/>
    <dgm:cxn modelId="{AD575D5C-20F7-4769-82D9-719074CDD648}" type="presParOf" srcId="{6AEF23A6-ED48-4A17-8DE5-C64E45DD95B1}" destId="{21796527-ED46-44F0-BE4C-BCDFD525638D}" srcOrd="0" destOrd="0" presId="urn:microsoft.com/office/officeart/2005/8/layout/hProcess7"/>
    <dgm:cxn modelId="{9B9E4DD0-5549-4C23-B455-C1FC22B44378}" type="presParOf" srcId="{6AEF23A6-ED48-4A17-8DE5-C64E45DD95B1}" destId="{7225E902-AB56-4F1B-B2E8-560A56A877D1}" srcOrd="1" destOrd="0" presId="urn:microsoft.com/office/officeart/2005/8/layout/hProcess7"/>
    <dgm:cxn modelId="{D7D2B5BE-3E16-4E94-8A45-7A8E2803526E}" type="presParOf" srcId="{6AEF23A6-ED48-4A17-8DE5-C64E45DD95B1}" destId="{E67985A6-FF7E-47DB-B7C8-45A8DA71B0A3}" srcOrd="2" destOrd="0" presId="urn:microsoft.com/office/officeart/2005/8/layout/hProcess7"/>
    <dgm:cxn modelId="{040F3A12-9452-4965-8BE2-55D9FDB02AF1}" type="presParOf" srcId="{71CB18F1-C97E-4801-BF2D-E29A08362268}" destId="{80DF5A94-DC78-4513-B4BA-B2E506C829DB}" srcOrd="3" destOrd="0" presId="urn:microsoft.com/office/officeart/2005/8/layout/hProcess7"/>
    <dgm:cxn modelId="{1112D7E5-3EF8-4052-BADE-2D4947E64F75}" type="presParOf" srcId="{71CB18F1-C97E-4801-BF2D-E29A08362268}" destId="{1D8824FB-3B15-45D7-BC17-CE835C00D516}" srcOrd="4" destOrd="0" presId="urn:microsoft.com/office/officeart/2005/8/layout/hProcess7"/>
    <dgm:cxn modelId="{C6499B3D-CC32-44D8-9AB6-0CFA5A96E283}" type="presParOf" srcId="{1D8824FB-3B15-45D7-BC17-CE835C00D516}" destId="{2D2F1337-8FC5-4EC7-88EF-CC4201B899C8}" srcOrd="0" destOrd="0" presId="urn:microsoft.com/office/officeart/2005/8/layout/hProcess7"/>
    <dgm:cxn modelId="{8A4473D9-4EF3-4269-82F5-6BB5697D12F4}" type="presParOf" srcId="{1D8824FB-3B15-45D7-BC17-CE835C00D516}" destId="{8EA61BC8-F568-4E16-BAF9-8B21E2BE08FB}" srcOrd="1" destOrd="0" presId="urn:microsoft.com/office/officeart/2005/8/layout/hProcess7"/>
    <dgm:cxn modelId="{1A92DE6B-3E06-46DB-974B-27930D96CAFC}" type="presParOf" srcId="{71CB18F1-C97E-4801-BF2D-E29A08362268}" destId="{B6029E19-699E-4224-82B9-62604201E836}" srcOrd="5" destOrd="0" presId="urn:microsoft.com/office/officeart/2005/8/layout/hProcess7"/>
    <dgm:cxn modelId="{FAC24876-3369-4C6F-AD5D-0DF8A389C9CE}" type="presParOf" srcId="{71CB18F1-C97E-4801-BF2D-E29A08362268}" destId="{AB751135-02CB-4FA1-959C-FF1B60081CDE}" srcOrd="6" destOrd="0" presId="urn:microsoft.com/office/officeart/2005/8/layout/hProcess7"/>
    <dgm:cxn modelId="{5C409729-F6DE-4738-8409-2D1A8670DFCF}" type="presParOf" srcId="{AB751135-02CB-4FA1-959C-FF1B60081CDE}" destId="{009AA123-0379-4176-90C2-FBE7DD3DD2DC}" srcOrd="0" destOrd="0" presId="urn:microsoft.com/office/officeart/2005/8/layout/hProcess7"/>
    <dgm:cxn modelId="{5341FD87-1CBA-4D49-A88A-8B300C2A7AFA}" type="presParOf" srcId="{AB751135-02CB-4FA1-959C-FF1B60081CDE}" destId="{253B1E98-F3E1-4F2B-936B-212A1DBC413F}" srcOrd="1" destOrd="0" presId="urn:microsoft.com/office/officeart/2005/8/layout/hProcess7"/>
    <dgm:cxn modelId="{A2D2CD19-E15F-464D-A132-8287A2FAEA1F}" type="presParOf" srcId="{AB751135-02CB-4FA1-959C-FF1B60081CDE}" destId="{2F1E5C9E-5A27-47F7-8F7E-6F44FEEBBF5E}" srcOrd="2" destOrd="0" presId="urn:microsoft.com/office/officeart/2005/8/layout/hProcess7"/>
    <dgm:cxn modelId="{0CFAD134-32AF-4E0B-9556-0F0EC64E5E74}" type="presParOf" srcId="{71CB18F1-C97E-4801-BF2D-E29A08362268}" destId="{D38CB63F-2B06-47A6-87A4-800BF941E5EB}" srcOrd="7" destOrd="0" presId="urn:microsoft.com/office/officeart/2005/8/layout/hProcess7"/>
    <dgm:cxn modelId="{0B2D5EBA-39EE-45AF-99BA-289DB7506A37}" type="presParOf" srcId="{71CB18F1-C97E-4801-BF2D-E29A08362268}" destId="{B7CA05C8-B27C-4B16-BA1B-06F5671C35F0}" srcOrd="8" destOrd="0" presId="urn:microsoft.com/office/officeart/2005/8/layout/hProcess7"/>
    <dgm:cxn modelId="{79D6105B-BB04-4DBF-96CE-5312F203717A}" type="presParOf" srcId="{B7CA05C8-B27C-4B16-BA1B-06F5671C35F0}" destId="{56EF2998-CCAB-4B94-8DF1-6FD3BF37419C}" srcOrd="0" destOrd="0" presId="urn:microsoft.com/office/officeart/2005/8/layout/hProcess7"/>
    <dgm:cxn modelId="{8DDF0D85-56E5-4DF6-B7E1-B84B524F4A6E}" type="presParOf" srcId="{B7CA05C8-B27C-4B16-BA1B-06F5671C35F0}" destId="{6794503C-D570-4890-AAC5-04CCECA91597}" srcOrd="1"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D60692CA-7EB1-4544-92F2-51618EA29CBA}" type="doc">
      <dgm:prSet loTypeId="urn:microsoft.com/office/officeart/2008/layout/LinedList" loCatId="list" qsTypeId="urn:microsoft.com/office/officeart/2005/8/quickstyle/simple3" qsCatId="simple" csTypeId="urn:microsoft.com/office/officeart/2005/8/colors/accent1_5" csCatId="accent1" phldr="1"/>
      <dgm:spPr/>
      <dgm:t>
        <a:bodyPr/>
        <a:lstStyle/>
        <a:p>
          <a:endParaRPr lang="zh-TW" altLang="en-US"/>
        </a:p>
      </dgm:t>
    </dgm:pt>
    <dgm:pt modelId="{864E69A3-096B-4A9F-B8E7-A739AB62D180}">
      <dgm:prSet phldrT="[文字]"/>
      <dgm:spPr>
        <a:xfrm>
          <a:off x="0" y="1207"/>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1.</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瞭解企業經營的實務與制度</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DE033E91-764B-4E94-AA11-5A54F011495B}" type="parTrans" cxnId="{E7EFFBB4-D6CB-46A2-A519-78E4FF4F29AF}">
      <dgm:prSet/>
      <dgm:spPr/>
      <dgm:t>
        <a:bodyPr/>
        <a:lstStyle/>
        <a:p>
          <a:endParaRPr lang="zh-TW" altLang="en-US">
            <a:latin typeface="微軟正黑體" pitchFamily="34" charset="-120"/>
            <a:ea typeface="微軟正黑體" pitchFamily="34" charset="-120"/>
          </a:endParaRPr>
        </a:p>
      </dgm:t>
    </dgm:pt>
    <dgm:pt modelId="{797DEF97-EE0E-4BD6-85EC-2E552ED9248D}" type="sibTrans" cxnId="{E7EFFBB4-D6CB-46A2-A519-78E4FF4F29AF}">
      <dgm:prSet/>
      <dgm:spPr/>
      <dgm:t>
        <a:bodyPr/>
        <a:lstStyle/>
        <a:p>
          <a:endParaRPr lang="zh-TW" altLang="en-US">
            <a:latin typeface="微軟正黑體" pitchFamily="34" charset="-120"/>
            <a:ea typeface="微軟正黑體" pitchFamily="34" charset="-120"/>
          </a:endParaRPr>
        </a:p>
      </dgm:t>
    </dgm:pt>
    <dgm:pt modelId="{24775134-76AE-4524-AB53-606C40BAB38E}">
      <dgm:prSet/>
      <dgm:spPr>
        <a:xfrm>
          <a:off x="0" y="437764"/>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2.</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瞭解企業管理的技術與方法</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7ACE1691-65F6-4168-8BBC-B5322AD67205}" type="parTrans" cxnId="{414A7C16-6FCC-491B-808B-72ACB2DF524F}">
      <dgm:prSet/>
      <dgm:spPr/>
      <dgm:t>
        <a:bodyPr/>
        <a:lstStyle/>
        <a:p>
          <a:endParaRPr lang="zh-TW" altLang="en-US">
            <a:latin typeface="微軟正黑體" pitchFamily="34" charset="-120"/>
            <a:ea typeface="微軟正黑體" pitchFamily="34" charset="-120"/>
          </a:endParaRPr>
        </a:p>
      </dgm:t>
    </dgm:pt>
    <dgm:pt modelId="{CE94F2F3-E6AA-4C3C-B691-CDF7EF1A9287}" type="sibTrans" cxnId="{414A7C16-6FCC-491B-808B-72ACB2DF524F}">
      <dgm:prSet/>
      <dgm:spPr/>
      <dgm:t>
        <a:bodyPr/>
        <a:lstStyle/>
        <a:p>
          <a:endParaRPr lang="zh-TW" altLang="en-US">
            <a:latin typeface="微軟正黑體" pitchFamily="34" charset="-120"/>
            <a:ea typeface="微軟正黑體" pitchFamily="34" charset="-120"/>
          </a:endParaRPr>
        </a:p>
      </dgm:t>
    </dgm:pt>
    <dgm:pt modelId="{8C541B6A-B3A0-4D12-B489-71916913F0B6}">
      <dgm:prSet/>
      <dgm:spPr>
        <a:xfrm>
          <a:off x="0" y="874322"/>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3.</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瞭解人的行為</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1906CA31-5BC2-4B12-8D9A-CEDAB61F05DE}" type="parTrans" cxnId="{DE457300-D693-4A29-B00B-D24EA8A521A9}">
      <dgm:prSet/>
      <dgm:spPr/>
      <dgm:t>
        <a:bodyPr/>
        <a:lstStyle/>
        <a:p>
          <a:endParaRPr lang="zh-TW" altLang="en-US">
            <a:latin typeface="微軟正黑體" pitchFamily="34" charset="-120"/>
            <a:ea typeface="微軟正黑體" pitchFamily="34" charset="-120"/>
          </a:endParaRPr>
        </a:p>
      </dgm:t>
    </dgm:pt>
    <dgm:pt modelId="{94196C91-DB93-4147-8F6A-C9837F5763B9}" type="sibTrans" cxnId="{DE457300-D693-4A29-B00B-D24EA8A521A9}">
      <dgm:prSet/>
      <dgm:spPr/>
      <dgm:t>
        <a:bodyPr/>
        <a:lstStyle/>
        <a:p>
          <a:endParaRPr lang="zh-TW" altLang="en-US">
            <a:latin typeface="微軟正黑體" pitchFamily="34" charset="-120"/>
            <a:ea typeface="微軟正黑體" pitchFamily="34" charset="-120"/>
          </a:endParaRPr>
        </a:p>
      </dgm:t>
    </dgm:pt>
    <dgm:pt modelId="{B7DCF1B3-0276-409A-92AF-2C4C0CF4CA0E}">
      <dgm:prSet/>
      <dgm:spPr>
        <a:xfrm>
          <a:off x="0" y="1310879"/>
          <a:ext cx="2805569" cy="465566"/>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4.</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分析與邏輯思考能力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A2EA9E77-1295-46F6-B77A-D0FD42D0E63D}" type="parTrans" cxnId="{B08BF896-8F74-4E3F-83FB-71BD991EAA66}">
      <dgm:prSet/>
      <dgm:spPr/>
      <dgm:t>
        <a:bodyPr/>
        <a:lstStyle/>
        <a:p>
          <a:endParaRPr lang="zh-TW" altLang="en-US">
            <a:latin typeface="微軟正黑體" pitchFamily="34" charset="-120"/>
            <a:ea typeface="微軟正黑體" pitchFamily="34" charset="-120"/>
          </a:endParaRPr>
        </a:p>
      </dgm:t>
    </dgm:pt>
    <dgm:pt modelId="{2DD9955D-40ED-4920-A71C-141D970288B6}" type="sibTrans" cxnId="{B08BF896-8F74-4E3F-83FB-71BD991EAA66}">
      <dgm:prSet/>
      <dgm:spPr/>
      <dgm:t>
        <a:bodyPr/>
        <a:lstStyle/>
        <a:p>
          <a:endParaRPr lang="zh-TW" altLang="en-US">
            <a:latin typeface="微軟正黑體" pitchFamily="34" charset="-120"/>
            <a:ea typeface="微軟正黑體" pitchFamily="34" charset="-120"/>
          </a:endParaRPr>
        </a:p>
      </dgm:t>
    </dgm:pt>
    <dgm:pt modelId="{03884412-EBDD-4231-9618-ED3FE80A6BA1}">
      <dgm:prSet/>
      <dgm:spPr>
        <a:xfrm>
          <a:off x="0" y="1776445"/>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5.</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外語能力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A828D430-7398-40DB-8461-9CBBD609A5DF}" type="parTrans" cxnId="{A25B93DC-111B-44CC-AEF3-F4FAD54A2C79}">
      <dgm:prSet/>
      <dgm:spPr/>
      <dgm:t>
        <a:bodyPr/>
        <a:lstStyle/>
        <a:p>
          <a:endParaRPr lang="zh-TW" altLang="en-US">
            <a:latin typeface="微軟正黑體" pitchFamily="34" charset="-120"/>
            <a:ea typeface="微軟正黑體" pitchFamily="34" charset="-120"/>
          </a:endParaRPr>
        </a:p>
      </dgm:t>
    </dgm:pt>
    <dgm:pt modelId="{F0F704B3-3FDE-4C3C-A62E-DC99B520B9B8}" type="sibTrans" cxnId="{A25B93DC-111B-44CC-AEF3-F4FAD54A2C79}">
      <dgm:prSet/>
      <dgm:spPr/>
      <dgm:t>
        <a:bodyPr/>
        <a:lstStyle/>
        <a:p>
          <a:endParaRPr lang="zh-TW" altLang="en-US">
            <a:latin typeface="微軟正黑體" pitchFamily="34" charset="-120"/>
            <a:ea typeface="微軟正黑體" pitchFamily="34" charset="-120"/>
          </a:endParaRPr>
        </a:p>
      </dgm:t>
    </dgm:pt>
    <dgm:pt modelId="{F887E5FD-1E96-40E1-B177-C6B1E42D03E0}">
      <dgm:prSet/>
      <dgm:spPr>
        <a:xfrm>
          <a:off x="0" y="2213003"/>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6.</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團隊合作能力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ED80817C-8E02-44DA-88D1-D0711F506E2B}" type="parTrans" cxnId="{BBAC0459-93B1-49F1-8E68-80CC8F65394E}">
      <dgm:prSet/>
      <dgm:spPr/>
      <dgm:t>
        <a:bodyPr/>
        <a:lstStyle/>
        <a:p>
          <a:endParaRPr lang="zh-TW" altLang="en-US">
            <a:latin typeface="微軟正黑體" pitchFamily="34" charset="-120"/>
            <a:ea typeface="微軟正黑體" pitchFamily="34" charset="-120"/>
          </a:endParaRPr>
        </a:p>
      </dgm:t>
    </dgm:pt>
    <dgm:pt modelId="{B5A1C7BC-2769-477A-B296-16E60E72A079}" type="sibTrans" cxnId="{BBAC0459-93B1-49F1-8E68-80CC8F65394E}">
      <dgm:prSet/>
      <dgm:spPr/>
      <dgm:t>
        <a:bodyPr/>
        <a:lstStyle/>
        <a:p>
          <a:endParaRPr lang="zh-TW" altLang="en-US">
            <a:latin typeface="微軟正黑體" pitchFamily="34" charset="-120"/>
            <a:ea typeface="微軟正黑體" pitchFamily="34" charset="-120"/>
          </a:endParaRPr>
        </a:p>
      </dgm:t>
    </dgm:pt>
    <dgm:pt modelId="{4BFA7875-04A5-44E2-9A1F-A87DAB84BF5A}">
      <dgm:prSet/>
      <dgm:spPr>
        <a:xfrm>
          <a:off x="0" y="2649560"/>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7.</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發掘與解決問題的能力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5B024922-2FCE-486A-AACB-64ECEBB18F56}" type="parTrans" cxnId="{B5538E37-A5A0-4ED3-83B8-1B321DDFA574}">
      <dgm:prSet/>
      <dgm:spPr/>
      <dgm:t>
        <a:bodyPr/>
        <a:lstStyle/>
        <a:p>
          <a:endParaRPr lang="zh-TW" altLang="en-US">
            <a:latin typeface="微軟正黑體" pitchFamily="34" charset="-120"/>
            <a:ea typeface="微軟正黑體" pitchFamily="34" charset="-120"/>
          </a:endParaRPr>
        </a:p>
      </dgm:t>
    </dgm:pt>
    <dgm:pt modelId="{679C7D2C-0EB7-43E1-94EB-7620645F6C9F}" type="sibTrans" cxnId="{B5538E37-A5A0-4ED3-83B8-1B321DDFA574}">
      <dgm:prSet/>
      <dgm:spPr/>
      <dgm:t>
        <a:bodyPr/>
        <a:lstStyle/>
        <a:p>
          <a:endParaRPr lang="zh-TW" altLang="en-US">
            <a:latin typeface="微軟正黑體" pitchFamily="34" charset="-120"/>
            <a:ea typeface="微軟正黑體" pitchFamily="34" charset="-120"/>
          </a:endParaRPr>
        </a:p>
      </dgm:t>
    </dgm:pt>
    <dgm:pt modelId="{0A3F0E49-C2EB-4D66-9ADE-FC9FC2D43EE0}">
      <dgm:prSet/>
      <dgm:spPr>
        <a:xfrm>
          <a:off x="0" y="3086117"/>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8.</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表達能力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738F0A6F-CAA2-4816-B425-C0B189A6801D}" type="parTrans" cxnId="{5C38C386-FFEC-4F1A-97E8-870F349DDD93}">
      <dgm:prSet/>
      <dgm:spPr/>
      <dgm:t>
        <a:bodyPr/>
        <a:lstStyle/>
        <a:p>
          <a:endParaRPr lang="zh-TW" altLang="en-US">
            <a:latin typeface="微軟正黑體" pitchFamily="34" charset="-120"/>
            <a:ea typeface="微軟正黑體" pitchFamily="34" charset="-120"/>
          </a:endParaRPr>
        </a:p>
      </dgm:t>
    </dgm:pt>
    <dgm:pt modelId="{CC8551CD-0499-4681-AEB6-BC5A41AE989B}" type="sibTrans" cxnId="{5C38C386-FFEC-4F1A-97E8-870F349DDD93}">
      <dgm:prSet/>
      <dgm:spPr/>
      <dgm:t>
        <a:bodyPr/>
        <a:lstStyle/>
        <a:p>
          <a:endParaRPr lang="zh-TW" altLang="en-US">
            <a:latin typeface="微軟正黑體" pitchFamily="34" charset="-120"/>
            <a:ea typeface="微軟正黑體" pitchFamily="34" charset="-120"/>
          </a:endParaRPr>
        </a:p>
      </dgm:t>
    </dgm:pt>
    <dgm:pt modelId="{E5EF41C9-AC75-4A3B-9AAE-CA9752C8B57B}">
      <dgm:prSet/>
      <dgm:spPr>
        <a:xfrm>
          <a:off x="0" y="3522675"/>
          <a:ext cx="2808312" cy="436557"/>
        </a:xfrm>
        <a:noFill/>
        <a:ln>
          <a:noFill/>
        </a:ln>
        <a:effectLst/>
      </dgm:spPr>
      <dgm:t>
        <a:bodyPr/>
        <a:lstStyle/>
        <a:p>
          <a:r>
            <a:rPr lang="en-US" altLang="zh-TW" dirty="0" smtClean="0">
              <a:solidFill>
                <a:sysClr val="windowText" lastClr="000000">
                  <a:hueOff val="0"/>
                  <a:satOff val="0"/>
                  <a:lumOff val="0"/>
                  <a:alphaOff val="0"/>
                </a:sysClr>
              </a:solidFill>
              <a:latin typeface="微軟正黑體" pitchFamily="34" charset="-120"/>
              <a:ea typeface="微軟正黑體" pitchFamily="34" charset="-120"/>
              <a:cs typeface="+mn-cs"/>
            </a:rPr>
            <a:t>9.</a:t>
          </a:r>
          <a:r>
            <a:rPr lang="zh-TW" altLang="en-US" dirty="0" smtClean="0">
              <a:solidFill>
                <a:sysClr val="windowText" lastClr="000000">
                  <a:hueOff val="0"/>
                  <a:satOff val="0"/>
                  <a:lumOff val="0"/>
                  <a:alphaOff val="0"/>
                </a:sysClr>
              </a:solidFill>
              <a:latin typeface="微軟正黑體" pitchFamily="34" charset="-120"/>
              <a:ea typeface="微軟正黑體" pitchFamily="34" charset="-120"/>
              <a:cs typeface="+mn-cs"/>
            </a:rPr>
            <a:t>創造力</a:t>
          </a:r>
          <a:endParaRPr lang="zh-TW" altLang="en-US" dirty="0">
            <a:solidFill>
              <a:sysClr val="windowText" lastClr="000000">
                <a:hueOff val="0"/>
                <a:satOff val="0"/>
                <a:lumOff val="0"/>
                <a:alphaOff val="0"/>
              </a:sysClr>
            </a:solidFill>
            <a:latin typeface="微軟正黑體" pitchFamily="34" charset="-120"/>
            <a:ea typeface="微軟正黑體" pitchFamily="34" charset="-120"/>
            <a:cs typeface="+mn-cs"/>
          </a:endParaRPr>
        </a:p>
      </dgm:t>
    </dgm:pt>
    <dgm:pt modelId="{0FD6E5CB-1B78-4F91-A807-DF125A539A7D}" type="parTrans" cxnId="{3E1C3A33-0CAC-4D1A-8B72-E0D417F0AE3D}">
      <dgm:prSet/>
      <dgm:spPr/>
      <dgm:t>
        <a:bodyPr/>
        <a:lstStyle/>
        <a:p>
          <a:endParaRPr lang="zh-TW" altLang="en-US">
            <a:latin typeface="微軟正黑體" pitchFamily="34" charset="-120"/>
            <a:ea typeface="微軟正黑體" pitchFamily="34" charset="-120"/>
          </a:endParaRPr>
        </a:p>
      </dgm:t>
    </dgm:pt>
    <dgm:pt modelId="{C8F87B58-F62C-435A-96C6-06E5CAE9DBD8}" type="sibTrans" cxnId="{3E1C3A33-0CAC-4D1A-8B72-E0D417F0AE3D}">
      <dgm:prSet/>
      <dgm:spPr/>
      <dgm:t>
        <a:bodyPr/>
        <a:lstStyle/>
        <a:p>
          <a:endParaRPr lang="zh-TW" altLang="en-US">
            <a:latin typeface="微軟正黑體" pitchFamily="34" charset="-120"/>
            <a:ea typeface="微軟正黑體" pitchFamily="34" charset="-120"/>
          </a:endParaRPr>
        </a:p>
      </dgm:t>
    </dgm:pt>
    <dgm:pt modelId="{43946AD9-DA46-4834-A6BF-AF36FF0FC64C}" type="pres">
      <dgm:prSet presAssocID="{D60692CA-7EB1-4544-92F2-51618EA29CBA}" presName="vert0" presStyleCnt="0">
        <dgm:presLayoutVars>
          <dgm:dir/>
          <dgm:animOne val="branch"/>
          <dgm:animLvl val="lvl"/>
        </dgm:presLayoutVars>
      </dgm:prSet>
      <dgm:spPr/>
      <dgm:t>
        <a:bodyPr/>
        <a:lstStyle/>
        <a:p>
          <a:endParaRPr lang="zh-TW" altLang="en-US"/>
        </a:p>
      </dgm:t>
    </dgm:pt>
    <dgm:pt modelId="{10307087-CE9B-47E6-9BC7-B460053A0671}" type="pres">
      <dgm:prSet presAssocID="{864E69A3-096B-4A9F-B8E7-A739AB62D180}" presName="thickLine" presStyleLbl="alignNode1" presStyleIdx="0" presStyleCnt="9" custLinFactNeighborX="2932" custLinFactNeighborY="-110"/>
      <dgm:spPr>
        <a:xfrm>
          <a:off x="0" y="727"/>
          <a:ext cx="2808312" cy="0"/>
        </a:xfrm>
        <a:prstGeom prst="line">
          <a:avLst/>
        </a:prstGeom>
        <a:gradFill rotWithShape="0">
          <a:gsLst>
            <a:gs pos="0">
              <a:srgbClr val="4F81BD">
                <a:alpha val="90000"/>
                <a:hueOff val="0"/>
                <a:satOff val="0"/>
                <a:lumOff val="0"/>
                <a:alphaOff val="0"/>
                <a:tint val="50000"/>
                <a:satMod val="300000"/>
              </a:srgbClr>
            </a:gs>
            <a:gs pos="35000">
              <a:srgbClr val="4F81BD">
                <a:alpha val="90000"/>
                <a:hueOff val="0"/>
                <a:satOff val="0"/>
                <a:lumOff val="0"/>
                <a:alphaOff val="0"/>
                <a:tint val="37000"/>
                <a:satMod val="300000"/>
              </a:srgbClr>
            </a:gs>
            <a:gs pos="100000">
              <a:srgbClr val="4F81BD">
                <a:alpha val="90000"/>
                <a:hueOff val="0"/>
                <a:satOff val="0"/>
                <a:lumOff val="0"/>
                <a:alphaOff val="0"/>
                <a:tint val="15000"/>
                <a:satMod val="350000"/>
              </a:srgbClr>
            </a:gs>
          </a:gsLst>
          <a:lin ang="16200000" scaled="1"/>
        </a:gradFill>
        <a:ln w="9525" cap="flat" cmpd="sng" algn="ctr">
          <a:solidFill>
            <a:srgbClr val="4F81BD">
              <a:alpha val="90000"/>
              <a:hueOff val="0"/>
              <a:satOff val="0"/>
              <a:lumOff val="0"/>
              <a:alphaOff val="0"/>
            </a:srgbClr>
          </a:solidFill>
          <a:prstDash val="solid"/>
        </a:ln>
        <a:effectLst>
          <a:outerShdw blurRad="40000" dist="20000" dir="5400000" rotWithShape="0">
            <a:srgbClr val="000000">
              <a:alpha val="38000"/>
            </a:srgbClr>
          </a:outerShdw>
        </a:effectLst>
      </dgm:spPr>
      <dgm:t>
        <a:bodyPr/>
        <a:lstStyle/>
        <a:p>
          <a:endParaRPr lang="zh-TW" altLang="en-US"/>
        </a:p>
      </dgm:t>
    </dgm:pt>
    <dgm:pt modelId="{79BC8561-E93B-41CF-9930-F4BED3A36BF6}" type="pres">
      <dgm:prSet presAssocID="{864E69A3-096B-4A9F-B8E7-A739AB62D180}" presName="horz1" presStyleCnt="0"/>
      <dgm:spPr/>
    </dgm:pt>
    <dgm:pt modelId="{94009170-9569-4CE0-844A-1BC48FA5F814}" type="pres">
      <dgm:prSet presAssocID="{864E69A3-096B-4A9F-B8E7-A739AB62D180}" presName="tx1" presStyleLbl="revTx" presStyleIdx="0" presStyleCnt="9"/>
      <dgm:spPr>
        <a:prstGeom prst="rect">
          <a:avLst/>
        </a:prstGeom>
      </dgm:spPr>
      <dgm:t>
        <a:bodyPr/>
        <a:lstStyle/>
        <a:p>
          <a:endParaRPr lang="zh-TW" altLang="en-US"/>
        </a:p>
      </dgm:t>
    </dgm:pt>
    <dgm:pt modelId="{869D22E6-EE42-480F-A015-BD40A9D92D23}" type="pres">
      <dgm:prSet presAssocID="{864E69A3-096B-4A9F-B8E7-A739AB62D180}" presName="vert1" presStyleCnt="0"/>
      <dgm:spPr/>
    </dgm:pt>
    <dgm:pt modelId="{0F67AA42-65BD-44F1-A953-3F99826D6F9A}" type="pres">
      <dgm:prSet presAssocID="{24775134-76AE-4524-AB53-606C40BAB38E}" presName="thickLine" presStyleLbl="alignNode1" presStyleIdx="1" presStyleCnt="9"/>
      <dgm:spPr>
        <a:xfrm>
          <a:off x="0" y="437764"/>
          <a:ext cx="2808312" cy="0"/>
        </a:xfrm>
        <a:prstGeom prst="line">
          <a:avLst/>
        </a:prstGeom>
        <a:gradFill rotWithShape="0">
          <a:gsLst>
            <a:gs pos="0">
              <a:srgbClr val="4F81BD">
                <a:alpha val="90000"/>
                <a:hueOff val="0"/>
                <a:satOff val="0"/>
                <a:lumOff val="0"/>
                <a:alphaOff val="-5000"/>
                <a:tint val="50000"/>
                <a:satMod val="300000"/>
              </a:srgbClr>
            </a:gs>
            <a:gs pos="35000">
              <a:srgbClr val="4F81BD">
                <a:alpha val="90000"/>
                <a:hueOff val="0"/>
                <a:satOff val="0"/>
                <a:lumOff val="0"/>
                <a:alphaOff val="-5000"/>
                <a:tint val="37000"/>
                <a:satMod val="300000"/>
              </a:srgbClr>
            </a:gs>
            <a:gs pos="100000">
              <a:srgbClr val="4F81BD">
                <a:alpha val="90000"/>
                <a:hueOff val="0"/>
                <a:satOff val="0"/>
                <a:lumOff val="0"/>
                <a:alphaOff val="-5000"/>
                <a:tint val="15000"/>
                <a:satMod val="350000"/>
              </a:srgbClr>
            </a:gs>
          </a:gsLst>
          <a:lin ang="16200000" scaled="1"/>
        </a:gradFill>
        <a:ln w="9525" cap="flat" cmpd="sng" algn="ctr">
          <a:solidFill>
            <a:srgbClr val="4F81BD">
              <a:alpha val="90000"/>
              <a:hueOff val="0"/>
              <a:satOff val="0"/>
              <a:lumOff val="0"/>
              <a:alphaOff val="-5000"/>
            </a:srgbClr>
          </a:solidFill>
          <a:prstDash val="solid"/>
        </a:ln>
        <a:effectLst>
          <a:outerShdw blurRad="40000" dist="20000" dir="5400000" rotWithShape="0">
            <a:srgbClr val="000000">
              <a:alpha val="38000"/>
            </a:srgbClr>
          </a:outerShdw>
        </a:effectLst>
      </dgm:spPr>
      <dgm:t>
        <a:bodyPr/>
        <a:lstStyle/>
        <a:p>
          <a:endParaRPr lang="zh-TW" altLang="en-US"/>
        </a:p>
      </dgm:t>
    </dgm:pt>
    <dgm:pt modelId="{6DD10F3B-3F0B-43E9-B4B0-06B3065D2BAF}" type="pres">
      <dgm:prSet presAssocID="{24775134-76AE-4524-AB53-606C40BAB38E}" presName="horz1" presStyleCnt="0"/>
      <dgm:spPr/>
    </dgm:pt>
    <dgm:pt modelId="{981E8618-9AEE-4A83-81A8-03995C726BB3}" type="pres">
      <dgm:prSet presAssocID="{24775134-76AE-4524-AB53-606C40BAB38E}" presName="tx1" presStyleLbl="revTx" presStyleIdx="1" presStyleCnt="9"/>
      <dgm:spPr>
        <a:prstGeom prst="rect">
          <a:avLst/>
        </a:prstGeom>
      </dgm:spPr>
      <dgm:t>
        <a:bodyPr/>
        <a:lstStyle/>
        <a:p>
          <a:endParaRPr lang="zh-TW" altLang="en-US"/>
        </a:p>
      </dgm:t>
    </dgm:pt>
    <dgm:pt modelId="{D69DE478-628C-4E7C-929C-55F4E73AB764}" type="pres">
      <dgm:prSet presAssocID="{24775134-76AE-4524-AB53-606C40BAB38E}" presName="vert1" presStyleCnt="0"/>
      <dgm:spPr/>
    </dgm:pt>
    <dgm:pt modelId="{5DC7BA64-9319-4C14-8672-8D350688224F}" type="pres">
      <dgm:prSet presAssocID="{8C541B6A-B3A0-4D12-B489-71916913F0B6}" presName="thickLine" presStyleLbl="alignNode1" presStyleIdx="2" presStyleCnt="9"/>
      <dgm:spPr>
        <a:xfrm>
          <a:off x="0" y="874322"/>
          <a:ext cx="2808312" cy="0"/>
        </a:xfrm>
        <a:prstGeom prst="line">
          <a:avLst/>
        </a:prstGeom>
        <a:gradFill rotWithShape="0">
          <a:gsLst>
            <a:gs pos="0">
              <a:srgbClr val="4F81BD">
                <a:alpha val="90000"/>
                <a:hueOff val="0"/>
                <a:satOff val="0"/>
                <a:lumOff val="0"/>
                <a:alphaOff val="-10000"/>
                <a:tint val="50000"/>
                <a:satMod val="300000"/>
              </a:srgbClr>
            </a:gs>
            <a:gs pos="35000">
              <a:srgbClr val="4F81BD">
                <a:alpha val="90000"/>
                <a:hueOff val="0"/>
                <a:satOff val="0"/>
                <a:lumOff val="0"/>
                <a:alphaOff val="-10000"/>
                <a:tint val="37000"/>
                <a:satMod val="300000"/>
              </a:srgbClr>
            </a:gs>
            <a:gs pos="100000">
              <a:srgbClr val="4F81BD">
                <a:alpha val="90000"/>
                <a:hueOff val="0"/>
                <a:satOff val="0"/>
                <a:lumOff val="0"/>
                <a:alphaOff val="-10000"/>
                <a:tint val="15000"/>
                <a:satMod val="350000"/>
              </a:srgbClr>
            </a:gs>
          </a:gsLst>
          <a:lin ang="16200000" scaled="1"/>
        </a:gradFill>
        <a:ln w="9525" cap="flat" cmpd="sng" algn="ctr">
          <a:solidFill>
            <a:srgbClr val="4F81BD">
              <a:alpha val="90000"/>
              <a:hueOff val="0"/>
              <a:satOff val="0"/>
              <a:lumOff val="0"/>
              <a:alphaOff val="-10000"/>
            </a:srgbClr>
          </a:solidFill>
          <a:prstDash val="solid"/>
        </a:ln>
        <a:effectLst>
          <a:outerShdw blurRad="40000" dist="20000" dir="5400000" rotWithShape="0">
            <a:srgbClr val="000000">
              <a:alpha val="38000"/>
            </a:srgbClr>
          </a:outerShdw>
        </a:effectLst>
      </dgm:spPr>
      <dgm:t>
        <a:bodyPr/>
        <a:lstStyle/>
        <a:p>
          <a:endParaRPr lang="zh-TW" altLang="en-US"/>
        </a:p>
      </dgm:t>
    </dgm:pt>
    <dgm:pt modelId="{CDD5E7AB-D25E-4CBF-A9E3-7B773434BCFF}" type="pres">
      <dgm:prSet presAssocID="{8C541B6A-B3A0-4D12-B489-71916913F0B6}" presName="horz1" presStyleCnt="0"/>
      <dgm:spPr/>
    </dgm:pt>
    <dgm:pt modelId="{5699384C-BA28-42B7-91E5-407A81CC973F}" type="pres">
      <dgm:prSet presAssocID="{8C541B6A-B3A0-4D12-B489-71916913F0B6}" presName="tx1" presStyleLbl="revTx" presStyleIdx="2" presStyleCnt="9"/>
      <dgm:spPr>
        <a:prstGeom prst="rect">
          <a:avLst/>
        </a:prstGeom>
      </dgm:spPr>
      <dgm:t>
        <a:bodyPr/>
        <a:lstStyle/>
        <a:p>
          <a:endParaRPr lang="zh-TW" altLang="en-US"/>
        </a:p>
      </dgm:t>
    </dgm:pt>
    <dgm:pt modelId="{37342731-41DF-4082-94F9-662E09BDE1DC}" type="pres">
      <dgm:prSet presAssocID="{8C541B6A-B3A0-4D12-B489-71916913F0B6}" presName="vert1" presStyleCnt="0"/>
      <dgm:spPr/>
    </dgm:pt>
    <dgm:pt modelId="{00F03DCA-427B-406D-929C-20B67A9049E9}" type="pres">
      <dgm:prSet presAssocID="{B7DCF1B3-0276-409A-92AF-2C4C0CF4CA0E}" presName="thickLine" presStyleLbl="alignNode1" presStyleIdx="3" presStyleCnt="9"/>
      <dgm:spPr>
        <a:xfrm>
          <a:off x="0" y="1310879"/>
          <a:ext cx="2808312" cy="0"/>
        </a:xfrm>
        <a:prstGeom prst="line">
          <a:avLst/>
        </a:prstGeom>
        <a:gradFill rotWithShape="0">
          <a:gsLst>
            <a:gs pos="0">
              <a:srgbClr val="4F81BD">
                <a:alpha val="90000"/>
                <a:hueOff val="0"/>
                <a:satOff val="0"/>
                <a:lumOff val="0"/>
                <a:alphaOff val="-15000"/>
                <a:tint val="50000"/>
                <a:satMod val="300000"/>
              </a:srgbClr>
            </a:gs>
            <a:gs pos="35000">
              <a:srgbClr val="4F81BD">
                <a:alpha val="90000"/>
                <a:hueOff val="0"/>
                <a:satOff val="0"/>
                <a:lumOff val="0"/>
                <a:alphaOff val="-15000"/>
                <a:tint val="37000"/>
                <a:satMod val="300000"/>
              </a:srgbClr>
            </a:gs>
            <a:gs pos="100000">
              <a:srgbClr val="4F81BD">
                <a:alpha val="90000"/>
                <a:hueOff val="0"/>
                <a:satOff val="0"/>
                <a:lumOff val="0"/>
                <a:alphaOff val="-15000"/>
                <a:tint val="15000"/>
                <a:satMod val="350000"/>
              </a:srgbClr>
            </a:gs>
          </a:gsLst>
          <a:lin ang="16200000" scaled="1"/>
        </a:gradFill>
        <a:ln w="9525" cap="flat" cmpd="sng" algn="ctr">
          <a:solidFill>
            <a:srgbClr val="4F81BD">
              <a:alpha val="90000"/>
              <a:hueOff val="0"/>
              <a:satOff val="0"/>
              <a:lumOff val="0"/>
              <a:alphaOff val="-15000"/>
            </a:srgbClr>
          </a:solidFill>
          <a:prstDash val="solid"/>
        </a:ln>
        <a:effectLst>
          <a:outerShdw blurRad="40000" dist="20000" dir="5400000" rotWithShape="0">
            <a:srgbClr val="000000">
              <a:alpha val="38000"/>
            </a:srgbClr>
          </a:outerShdw>
        </a:effectLst>
      </dgm:spPr>
      <dgm:t>
        <a:bodyPr/>
        <a:lstStyle/>
        <a:p>
          <a:endParaRPr lang="zh-TW" altLang="en-US"/>
        </a:p>
      </dgm:t>
    </dgm:pt>
    <dgm:pt modelId="{F94DD1C6-583D-4D81-8212-22484E9FCF34}" type="pres">
      <dgm:prSet presAssocID="{B7DCF1B3-0276-409A-92AF-2C4C0CF4CA0E}" presName="horz1" presStyleCnt="0"/>
      <dgm:spPr/>
    </dgm:pt>
    <dgm:pt modelId="{43C8C1D6-3BF4-4E3B-A73E-2E01A261A0B0}" type="pres">
      <dgm:prSet presAssocID="{B7DCF1B3-0276-409A-92AF-2C4C0CF4CA0E}" presName="tx1" presStyleLbl="revTx" presStyleIdx="3" presStyleCnt="9" custScaleY="106645"/>
      <dgm:spPr>
        <a:prstGeom prst="rect">
          <a:avLst/>
        </a:prstGeom>
      </dgm:spPr>
      <dgm:t>
        <a:bodyPr/>
        <a:lstStyle/>
        <a:p>
          <a:endParaRPr lang="zh-TW" altLang="en-US"/>
        </a:p>
      </dgm:t>
    </dgm:pt>
    <dgm:pt modelId="{96441F15-D08A-426A-B253-61ED2B3FF40A}" type="pres">
      <dgm:prSet presAssocID="{B7DCF1B3-0276-409A-92AF-2C4C0CF4CA0E}" presName="vert1" presStyleCnt="0"/>
      <dgm:spPr/>
    </dgm:pt>
    <dgm:pt modelId="{CB2A9822-6DEF-4507-BED8-9804276BBE9C}" type="pres">
      <dgm:prSet presAssocID="{03884412-EBDD-4231-9618-ED3FE80A6BA1}" presName="thickLine" presStyleLbl="alignNode1" presStyleIdx="4" presStyleCnt="9"/>
      <dgm:spPr>
        <a:xfrm>
          <a:off x="0" y="1776445"/>
          <a:ext cx="2808312" cy="0"/>
        </a:xfrm>
        <a:prstGeom prst="line">
          <a:avLst/>
        </a:prstGeom>
        <a:gradFill rotWithShape="0">
          <a:gsLst>
            <a:gs pos="0">
              <a:srgbClr val="4F81BD">
                <a:alpha val="90000"/>
                <a:hueOff val="0"/>
                <a:satOff val="0"/>
                <a:lumOff val="0"/>
                <a:alphaOff val="-20000"/>
                <a:tint val="50000"/>
                <a:satMod val="300000"/>
              </a:srgbClr>
            </a:gs>
            <a:gs pos="35000">
              <a:srgbClr val="4F81BD">
                <a:alpha val="90000"/>
                <a:hueOff val="0"/>
                <a:satOff val="0"/>
                <a:lumOff val="0"/>
                <a:alphaOff val="-20000"/>
                <a:tint val="37000"/>
                <a:satMod val="300000"/>
              </a:srgbClr>
            </a:gs>
            <a:gs pos="100000">
              <a:srgbClr val="4F81BD">
                <a:alpha val="90000"/>
                <a:hueOff val="0"/>
                <a:satOff val="0"/>
                <a:lumOff val="0"/>
                <a:alphaOff val="-20000"/>
                <a:tint val="15000"/>
                <a:satMod val="350000"/>
              </a:srgbClr>
            </a:gs>
          </a:gsLst>
          <a:lin ang="16200000" scaled="1"/>
        </a:gradFill>
        <a:ln w="9525" cap="flat" cmpd="sng" algn="ctr">
          <a:solidFill>
            <a:srgbClr val="4F81BD">
              <a:alpha val="90000"/>
              <a:hueOff val="0"/>
              <a:satOff val="0"/>
              <a:lumOff val="0"/>
              <a:alphaOff val="-20000"/>
            </a:srgbClr>
          </a:solidFill>
          <a:prstDash val="solid"/>
        </a:ln>
        <a:effectLst>
          <a:outerShdw blurRad="40000" dist="20000" dir="5400000" rotWithShape="0">
            <a:srgbClr val="000000">
              <a:alpha val="38000"/>
            </a:srgbClr>
          </a:outerShdw>
        </a:effectLst>
      </dgm:spPr>
      <dgm:t>
        <a:bodyPr/>
        <a:lstStyle/>
        <a:p>
          <a:endParaRPr lang="zh-TW" altLang="en-US"/>
        </a:p>
      </dgm:t>
    </dgm:pt>
    <dgm:pt modelId="{C5E3B883-9F3F-4067-9B5F-5B749B17791E}" type="pres">
      <dgm:prSet presAssocID="{03884412-EBDD-4231-9618-ED3FE80A6BA1}" presName="horz1" presStyleCnt="0"/>
      <dgm:spPr/>
    </dgm:pt>
    <dgm:pt modelId="{7BB91C9E-91D9-4614-931D-2D3086DE02E7}" type="pres">
      <dgm:prSet presAssocID="{03884412-EBDD-4231-9618-ED3FE80A6BA1}" presName="tx1" presStyleLbl="revTx" presStyleIdx="4" presStyleCnt="9"/>
      <dgm:spPr>
        <a:prstGeom prst="rect">
          <a:avLst/>
        </a:prstGeom>
      </dgm:spPr>
      <dgm:t>
        <a:bodyPr/>
        <a:lstStyle/>
        <a:p>
          <a:endParaRPr lang="zh-TW" altLang="en-US"/>
        </a:p>
      </dgm:t>
    </dgm:pt>
    <dgm:pt modelId="{B043ADE4-6933-494E-B2CB-8CFDEA74DAC7}" type="pres">
      <dgm:prSet presAssocID="{03884412-EBDD-4231-9618-ED3FE80A6BA1}" presName="vert1" presStyleCnt="0"/>
      <dgm:spPr/>
    </dgm:pt>
    <dgm:pt modelId="{4E2FD992-96BC-40DD-8DC2-A9D79DC45987}" type="pres">
      <dgm:prSet presAssocID="{F887E5FD-1E96-40E1-B177-C6B1E42D03E0}" presName="thickLine" presStyleLbl="alignNode1" presStyleIdx="5" presStyleCnt="9"/>
      <dgm:spPr>
        <a:xfrm>
          <a:off x="0" y="2213003"/>
          <a:ext cx="2808312" cy="0"/>
        </a:xfrm>
        <a:prstGeom prst="line">
          <a:avLst/>
        </a:prstGeom>
        <a:gradFill rotWithShape="0">
          <a:gsLst>
            <a:gs pos="0">
              <a:srgbClr val="4F81BD">
                <a:alpha val="90000"/>
                <a:hueOff val="0"/>
                <a:satOff val="0"/>
                <a:lumOff val="0"/>
                <a:alphaOff val="-25000"/>
                <a:tint val="50000"/>
                <a:satMod val="300000"/>
              </a:srgbClr>
            </a:gs>
            <a:gs pos="35000">
              <a:srgbClr val="4F81BD">
                <a:alpha val="90000"/>
                <a:hueOff val="0"/>
                <a:satOff val="0"/>
                <a:lumOff val="0"/>
                <a:alphaOff val="-25000"/>
                <a:tint val="37000"/>
                <a:satMod val="300000"/>
              </a:srgbClr>
            </a:gs>
            <a:gs pos="100000">
              <a:srgbClr val="4F81BD">
                <a:alpha val="90000"/>
                <a:hueOff val="0"/>
                <a:satOff val="0"/>
                <a:lumOff val="0"/>
                <a:alphaOff val="-25000"/>
                <a:tint val="15000"/>
                <a:satMod val="350000"/>
              </a:srgbClr>
            </a:gs>
          </a:gsLst>
          <a:lin ang="16200000" scaled="1"/>
        </a:gradFill>
        <a:ln w="9525" cap="flat" cmpd="sng" algn="ctr">
          <a:solidFill>
            <a:srgbClr val="4F81BD">
              <a:alpha val="90000"/>
              <a:hueOff val="0"/>
              <a:satOff val="0"/>
              <a:lumOff val="0"/>
              <a:alphaOff val="-25000"/>
            </a:srgbClr>
          </a:solidFill>
          <a:prstDash val="solid"/>
        </a:ln>
        <a:effectLst>
          <a:outerShdw blurRad="40000" dist="20000" dir="5400000" rotWithShape="0">
            <a:srgbClr val="000000">
              <a:alpha val="38000"/>
            </a:srgbClr>
          </a:outerShdw>
        </a:effectLst>
      </dgm:spPr>
      <dgm:t>
        <a:bodyPr/>
        <a:lstStyle/>
        <a:p>
          <a:endParaRPr lang="zh-TW" altLang="en-US"/>
        </a:p>
      </dgm:t>
    </dgm:pt>
    <dgm:pt modelId="{BDD451D6-B667-4364-A504-FBE0E1637191}" type="pres">
      <dgm:prSet presAssocID="{F887E5FD-1E96-40E1-B177-C6B1E42D03E0}" presName="horz1" presStyleCnt="0"/>
      <dgm:spPr/>
    </dgm:pt>
    <dgm:pt modelId="{49910C83-722C-4C9F-A3A1-DDE1D08D1BDE}" type="pres">
      <dgm:prSet presAssocID="{F887E5FD-1E96-40E1-B177-C6B1E42D03E0}" presName="tx1" presStyleLbl="revTx" presStyleIdx="5" presStyleCnt="9"/>
      <dgm:spPr>
        <a:prstGeom prst="rect">
          <a:avLst/>
        </a:prstGeom>
      </dgm:spPr>
      <dgm:t>
        <a:bodyPr/>
        <a:lstStyle/>
        <a:p>
          <a:endParaRPr lang="zh-TW" altLang="en-US"/>
        </a:p>
      </dgm:t>
    </dgm:pt>
    <dgm:pt modelId="{D6323024-568D-422F-9264-5DEBE33ADFE4}" type="pres">
      <dgm:prSet presAssocID="{F887E5FD-1E96-40E1-B177-C6B1E42D03E0}" presName="vert1" presStyleCnt="0"/>
      <dgm:spPr/>
    </dgm:pt>
    <dgm:pt modelId="{9B2B691D-8597-4F2E-82AD-EBE7881691DB}" type="pres">
      <dgm:prSet presAssocID="{4BFA7875-04A5-44E2-9A1F-A87DAB84BF5A}" presName="thickLine" presStyleLbl="alignNode1" presStyleIdx="6" presStyleCnt="9"/>
      <dgm:spPr>
        <a:xfrm>
          <a:off x="0" y="2649560"/>
          <a:ext cx="2808312" cy="0"/>
        </a:xfrm>
        <a:prstGeom prst="line">
          <a:avLst/>
        </a:prstGeom>
        <a:gradFill rotWithShape="0">
          <a:gsLst>
            <a:gs pos="0">
              <a:srgbClr val="4F81BD">
                <a:alpha val="90000"/>
                <a:hueOff val="0"/>
                <a:satOff val="0"/>
                <a:lumOff val="0"/>
                <a:alphaOff val="-30000"/>
                <a:tint val="50000"/>
                <a:satMod val="300000"/>
              </a:srgbClr>
            </a:gs>
            <a:gs pos="35000">
              <a:srgbClr val="4F81BD">
                <a:alpha val="90000"/>
                <a:hueOff val="0"/>
                <a:satOff val="0"/>
                <a:lumOff val="0"/>
                <a:alphaOff val="-30000"/>
                <a:tint val="37000"/>
                <a:satMod val="300000"/>
              </a:srgbClr>
            </a:gs>
            <a:gs pos="100000">
              <a:srgbClr val="4F81BD">
                <a:alpha val="90000"/>
                <a:hueOff val="0"/>
                <a:satOff val="0"/>
                <a:lumOff val="0"/>
                <a:alphaOff val="-30000"/>
                <a:tint val="15000"/>
                <a:satMod val="350000"/>
              </a:srgbClr>
            </a:gs>
          </a:gsLst>
          <a:lin ang="16200000" scaled="1"/>
        </a:gradFill>
        <a:ln w="9525" cap="flat" cmpd="sng" algn="ctr">
          <a:solidFill>
            <a:srgbClr val="4F81BD">
              <a:alpha val="90000"/>
              <a:hueOff val="0"/>
              <a:satOff val="0"/>
              <a:lumOff val="0"/>
              <a:alphaOff val="-30000"/>
            </a:srgbClr>
          </a:solidFill>
          <a:prstDash val="solid"/>
        </a:ln>
        <a:effectLst>
          <a:outerShdw blurRad="40000" dist="20000" dir="5400000" rotWithShape="0">
            <a:srgbClr val="000000">
              <a:alpha val="38000"/>
            </a:srgbClr>
          </a:outerShdw>
        </a:effectLst>
      </dgm:spPr>
      <dgm:t>
        <a:bodyPr/>
        <a:lstStyle/>
        <a:p>
          <a:endParaRPr lang="zh-TW" altLang="en-US"/>
        </a:p>
      </dgm:t>
    </dgm:pt>
    <dgm:pt modelId="{C7EC5A1B-049E-4979-8B27-C5A8D103921A}" type="pres">
      <dgm:prSet presAssocID="{4BFA7875-04A5-44E2-9A1F-A87DAB84BF5A}" presName="horz1" presStyleCnt="0"/>
      <dgm:spPr/>
    </dgm:pt>
    <dgm:pt modelId="{B998787D-7FC8-4985-8A72-85CE0D895718}" type="pres">
      <dgm:prSet presAssocID="{4BFA7875-04A5-44E2-9A1F-A87DAB84BF5A}" presName="tx1" presStyleLbl="revTx" presStyleIdx="6" presStyleCnt="9"/>
      <dgm:spPr>
        <a:prstGeom prst="rect">
          <a:avLst/>
        </a:prstGeom>
      </dgm:spPr>
      <dgm:t>
        <a:bodyPr/>
        <a:lstStyle/>
        <a:p>
          <a:endParaRPr lang="zh-TW" altLang="en-US"/>
        </a:p>
      </dgm:t>
    </dgm:pt>
    <dgm:pt modelId="{18D4E145-B5AC-4411-9FB0-E984A2F86CD4}" type="pres">
      <dgm:prSet presAssocID="{4BFA7875-04A5-44E2-9A1F-A87DAB84BF5A}" presName="vert1" presStyleCnt="0"/>
      <dgm:spPr/>
    </dgm:pt>
    <dgm:pt modelId="{730B56D3-7AF4-4057-9451-3900055C7D80}" type="pres">
      <dgm:prSet presAssocID="{0A3F0E49-C2EB-4D66-9ADE-FC9FC2D43EE0}" presName="thickLine" presStyleLbl="alignNode1" presStyleIdx="7" presStyleCnt="9"/>
      <dgm:spPr>
        <a:xfrm>
          <a:off x="0" y="3086117"/>
          <a:ext cx="2808312" cy="0"/>
        </a:xfrm>
        <a:prstGeom prst="line">
          <a:avLst/>
        </a:prstGeom>
        <a:gradFill rotWithShape="0">
          <a:gsLst>
            <a:gs pos="0">
              <a:srgbClr val="4F81BD">
                <a:alpha val="90000"/>
                <a:hueOff val="0"/>
                <a:satOff val="0"/>
                <a:lumOff val="0"/>
                <a:alphaOff val="-35000"/>
                <a:tint val="50000"/>
                <a:satMod val="300000"/>
              </a:srgbClr>
            </a:gs>
            <a:gs pos="35000">
              <a:srgbClr val="4F81BD">
                <a:alpha val="90000"/>
                <a:hueOff val="0"/>
                <a:satOff val="0"/>
                <a:lumOff val="0"/>
                <a:alphaOff val="-35000"/>
                <a:tint val="37000"/>
                <a:satMod val="300000"/>
              </a:srgbClr>
            </a:gs>
            <a:gs pos="100000">
              <a:srgbClr val="4F81BD">
                <a:alpha val="90000"/>
                <a:hueOff val="0"/>
                <a:satOff val="0"/>
                <a:lumOff val="0"/>
                <a:alphaOff val="-35000"/>
                <a:tint val="15000"/>
                <a:satMod val="350000"/>
              </a:srgbClr>
            </a:gs>
          </a:gsLst>
          <a:lin ang="16200000" scaled="1"/>
        </a:gradFill>
        <a:ln w="9525" cap="flat" cmpd="sng" algn="ctr">
          <a:solidFill>
            <a:srgbClr val="4F81BD">
              <a:alpha val="90000"/>
              <a:hueOff val="0"/>
              <a:satOff val="0"/>
              <a:lumOff val="0"/>
              <a:alphaOff val="-35000"/>
            </a:srgbClr>
          </a:solidFill>
          <a:prstDash val="solid"/>
        </a:ln>
        <a:effectLst>
          <a:outerShdw blurRad="40000" dist="20000" dir="5400000" rotWithShape="0">
            <a:srgbClr val="000000">
              <a:alpha val="38000"/>
            </a:srgbClr>
          </a:outerShdw>
        </a:effectLst>
      </dgm:spPr>
      <dgm:t>
        <a:bodyPr/>
        <a:lstStyle/>
        <a:p>
          <a:endParaRPr lang="zh-TW" altLang="en-US"/>
        </a:p>
      </dgm:t>
    </dgm:pt>
    <dgm:pt modelId="{4E00BCCE-8CCB-4694-AAAF-63BCBE8CC813}" type="pres">
      <dgm:prSet presAssocID="{0A3F0E49-C2EB-4D66-9ADE-FC9FC2D43EE0}" presName="horz1" presStyleCnt="0"/>
      <dgm:spPr/>
    </dgm:pt>
    <dgm:pt modelId="{5FE1C6C5-CA07-4571-8B75-9854783FEE82}" type="pres">
      <dgm:prSet presAssocID="{0A3F0E49-C2EB-4D66-9ADE-FC9FC2D43EE0}" presName="tx1" presStyleLbl="revTx" presStyleIdx="7" presStyleCnt="9"/>
      <dgm:spPr>
        <a:prstGeom prst="rect">
          <a:avLst/>
        </a:prstGeom>
      </dgm:spPr>
      <dgm:t>
        <a:bodyPr/>
        <a:lstStyle/>
        <a:p>
          <a:endParaRPr lang="zh-TW" altLang="en-US"/>
        </a:p>
      </dgm:t>
    </dgm:pt>
    <dgm:pt modelId="{3A3B1700-B890-44FD-A743-DBF5061F8FC1}" type="pres">
      <dgm:prSet presAssocID="{0A3F0E49-C2EB-4D66-9ADE-FC9FC2D43EE0}" presName="vert1" presStyleCnt="0"/>
      <dgm:spPr/>
    </dgm:pt>
    <dgm:pt modelId="{BA02FFEA-0294-4EDE-A927-709B2DF25D09}" type="pres">
      <dgm:prSet presAssocID="{E5EF41C9-AC75-4A3B-9AAE-CA9752C8B57B}" presName="thickLine" presStyleLbl="alignNode1" presStyleIdx="8" presStyleCnt="9"/>
      <dgm:spPr>
        <a:xfrm>
          <a:off x="0" y="3522675"/>
          <a:ext cx="2808312" cy="0"/>
        </a:xfrm>
        <a:prstGeom prst="line">
          <a:avLst/>
        </a:prstGeom>
        <a:gradFill rotWithShape="0">
          <a:gsLst>
            <a:gs pos="0">
              <a:srgbClr val="4F81BD">
                <a:alpha val="90000"/>
                <a:hueOff val="0"/>
                <a:satOff val="0"/>
                <a:lumOff val="0"/>
                <a:alphaOff val="-40000"/>
                <a:tint val="50000"/>
                <a:satMod val="300000"/>
              </a:srgbClr>
            </a:gs>
            <a:gs pos="35000">
              <a:srgbClr val="4F81BD">
                <a:alpha val="90000"/>
                <a:hueOff val="0"/>
                <a:satOff val="0"/>
                <a:lumOff val="0"/>
                <a:alphaOff val="-40000"/>
                <a:tint val="37000"/>
                <a:satMod val="300000"/>
              </a:srgbClr>
            </a:gs>
            <a:gs pos="100000">
              <a:srgbClr val="4F81BD">
                <a:alpha val="90000"/>
                <a:hueOff val="0"/>
                <a:satOff val="0"/>
                <a:lumOff val="0"/>
                <a:alphaOff val="-40000"/>
                <a:tint val="15000"/>
                <a:satMod val="350000"/>
              </a:srgbClr>
            </a:gs>
          </a:gsLst>
          <a:lin ang="16200000" scaled="1"/>
        </a:gradFill>
        <a:ln w="9525" cap="flat" cmpd="sng" algn="ctr">
          <a:solidFill>
            <a:srgbClr val="4F81BD">
              <a:alpha val="90000"/>
              <a:hueOff val="0"/>
              <a:satOff val="0"/>
              <a:lumOff val="0"/>
              <a:alphaOff val="-40000"/>
            </a:srgbClr>
          </a:solidFill>
          <a:prstDash val="solid"/>
        </a:ln>
        <a:effectLst>
          <a:outerShdw blurRad="40000" dist="20000" dir="5400000" rotWithShape="0">
            <a:srgbClr val="000000">
              <a:alpha val="38000"/>
            </a:srgbClr>
          </a:outerShdw>
        </a:effectLst>
      </dgm:spPr>
      <dgm:t>
        <a:bodyPr/>
        <a:lstStyle/>
        <a:p>
          <a:endParaRPr lang="zh-TW" altLang="en-US"/>
        </a:p>
      </dgm:t>
    </dgm:pt>
    <dgm:pt modelId="{8717AD1C-A509-48C4-AC61-9B59E1CD154A}" type="pres">
      <dgm:prSet presAssocID="{E5EF41C9-AC75-4A3B-9AAE-CA9752C8B57B}" presName="horz1" presStyleCnt="0"/>
      <dgm:spPr/>
    </dgm:pt>
    <dgm:pt modelId="{5D491F3C-D5FE-49C2-852D-45F297454407}" type="pres">
      <dgm:prSet presAssocID="{E5EF41C9-AC75-4A3B-9AAE-CA9752C8B57B}" presName="tx1" presStyleLbl="revTx" presStyleIdx="8" presStyleCnt="9"/>
      <dgm:spPr>
        <a:prstGeom prst="rect">
          <a:avLst/>
        </a:prstGeom>
      </dgm:spPr>
      <dgm:t>
        <a:bodyPr/>
        <a:lstStyle/>
        <a:p>
          <a:endParaRPr lang="zh-TW" altLang="en-US"/>
        </a:p>
      </dgm:t>
    </dgm:pt>
    <dgm:pt modelId="{09ACF42D-C9BD-4A90-8C9A-7E37CD410CE4}" type="pres">
      <dgm:prSet presAssocID="{E5EF41C9-AC75-4A3B-9AAE-CA9752C8B57B}" presName="vert1" presStyleCnt="0"/>
      <dgm:spPr/>
    </dgm:pt>
  </dgm:ptLst>
  <dgm:cxnLst>
    <dgm:cxn modelId="{7341822C-F653-413D-BE6F-9AD632D1B727}" type="presOf" srcId="{03884412-EBDD-4231-9618-ED3FE80A6BA1}" destId="{7BB91C9E-91D9-4614-931D-2D3086DE02E7}" srcOrd="0" destOrd="0" presId="urn:microsoft.com/office/officeart/2008/layout/LinedList"/>
    <dgm:cxn modelId="{BAB7F283-4D6A-4957-9555-A9D75F44CABB}" type="presOf" srcId="{D60692CA-7EB1-4544-92F2-51618EA29CBA}" destId="{43946AD9-DA46-4834-A6BF-AF36FF0FC64C}" srcOrd="0" destOrd="0" presId="urn:microsoft.com/office/officeart/2008/layout/LinedList"/>
    <dgm:cxn modelId="{B5538E37-A5A0-4ED3-83B8-1B321DDFA574}" srcId="{D60692CA-7EB1-4544-92F2-51618EA29CBA}" destId="{4BFA7875-04A5-44E2-9A1F-A87DAB84BF5A}" srcOrd="6" destOrd="0" parTransId="{5B024922-2FCE-486A-AACB-64ECEBB18F56}" sibTransId="{679C7D2C-0EB7-43E1-94EB-7620645F6C9F}"/>
    <dgm:cxn modelId="{854110DB-5E1C-4FEA-BED6-A43C65DCCD72}" type="presOf" srcId="{4BFA7875-04A5-44E2-9A1F-A87DAB84BF5A}" destId="{B998787D-7FC8-4985-8A72-85CE0D895718}" srcOrd="0" destOrd="0" presId="urn:microsoft.com/office/officeart/2008/layout/LinedList"/>
    <dgm:cxn modelId="{7ADB553D-6B8D-4FC5-9B4D-B9763A7A8E95}" type="presOf" srcId="{8C541B6A-B3A0-4D12-B489-71916913F0B6}" destId="{5699384C-BA28-42B7-91E5-407A81CC973F}" srcOrd="0" destOrd="0" presId="urn:microsoft.com/office/officeart/2008/layout/LinedList"/>
    <dgm:cxn modelId="{908F625A-926A-40C1-974A-B0156731158E}" type="presOf" srcId="{F887E5FD-1E96-40E1-B177-C6B1E42D03E0}" destId="{49910C83-722C-4C9F-A3A1-DDE1D08D1BDE}" srcOrd="0" destOrd="0" presId="urn:microsoft.com/office/officeart/2008/layout/LinedList"/>
    <dgm:cxn modelId="{A25B93DC-111B-44CC-AEF3-F4FAD54A2C79}" srcId="{D60692CA-7EB1-4544-92F2-51618EA29CBA}" destId="{03884412-EBDD-4231-9618-ED3FE80A6BA1}" srcOrd="4" destOrd="0" parTransId="{A828D430-7398-40DB-8461-9CBBD609A5DF}" sibTransId="{F0F704B3-3FDE-4C3C-A62E-DC99B520B9B8}"/>
    <dgm:cxn modelId="{43DF5DC9-21CF-4227-A7E7-70CD1ED181A6}" type="presOf" srcId="{24775134-76AE-4524-AB53-606C40BAB38E}" destId="{981E8618-9AEE-4A83-81A8-03995C726BB3}" srcOrd="0" destOrd="0" presId="urn:microsoft.com/office/officeart/2008/layout/LinedList"/>
    <dgm:cxn modelId="{3CA648BF-05D0-4D61-BFBB-71715D6B60D0}" type="presOf" srcId="{E5EF41C9-AC75-4A3B-9AAE-CA9752C8B57B}" destId="{5D491F3C-D5FE-49C2-852D-45F297454407}" srcOrd="0" destOrd="0" presId="urn:microsoft.com/office/officeart/2008/layout/LinedList"/>
    <dgm:cxn modelId="{E7EFFBB4-D6CB-46A2-A519-78E4FF4F29AF}" srcId="{D60692CA-7EB1-4544-92F2-51618EA29CBA}" destId="{864E69A3-096B-4A9F-B8E7-A739AB62D180}" srcOrd="0" destOrd="0" parTransId="{DE033E91-764B-4E94-AA11-5A54F011495B}" sibTransId="{797DEF97-EE0E-4BD6-85EC-2E552ED9248D}"/>
    <dgm:cxn modelId="{5C38C386-FFEC-4F1A-97E8-870F349DDD93}" srcId="{D60692CA-7EB1-4544-92F2-51618EA29CBA}" destId="{0A3F0E49-C2EB-4D66-9ADE-FC9FC2D43EE0}" srcOrd="7" destOrd="0" parTransId="{738F0A6F-CAA2-4816-B425-C0B189A6801D}" sibTransId="{CC8551CD-0499-4681-AEB6-BC5A41AE989B}"/>
    <dgm:cxn modelId="{414A7C16-6FCC-491B-808B-72ACB2DF524F}" srcId="{D60692CA-7EB1-4544-92F2-51618EA29CBA}" destId="{24775134-76AE-4524-AB53-606C40BAB38E}" srcOrd="1" destOrd="0" parTransId="{7ACE1691-65F6-4168-8BBC-B5322AD67205}" sibTransId="{CE94F2F3-E6AA-4C3C-B691-CDF7EF1A9287}"/>
    <dgm:cxn modelId="{3E1C3A33-0CAC-4D1A-8B72-E0D417F0AE3D}" srcId="{D60692CA-7EB1-4544-92F2-51618EA29CBA}" destId="{E5EF41C9-AC75-4A3B-9AAE-CA9752C8B57B}" srcOrd="8" destOrd="0" parTransId="{0FD6E5CB-1B78-4F91-A807-DF125A539A7D}" sibTransId="{C8F87B58-F62C-435A-96C6-06E5CAE9DBD8}"/>
    <dgm:cxn modelId="{BBAC0459-93B1-49F1-8E68-80CC8F65394E}" srcId="{D60692CA-7EB1-4544-92F2-51618EA29CBA}" destId="{F887E5FD-1E96-40E1-B177-C6B1E42D03E0}" srcOrd="5" destOrd="0" parTransId="{ED80817C-8E02-44DA-88D1-D0711F506E2B}" sibTransId="{B5A1C7BC-2769-477A-B296-16E60E72A079}"/>
    <dgm:cxn modelId="{41F1D762-AEAA-40E7-AB76-449BC50172C7}" type="presOf" srcId="{B7DCF1B3-0276-409A-92AF-2C4C0CF4CA0E}" destId="{43C8C1D6-3BF4-4E3B-A73E-2E01A261A0B0}" srcOrd="0" destOrd="0" presId="urn:microsoft.com/office/officeart/2008/layout/LinedList"/>
    <dgm:cxn modelId="{AD3A4CDA-D1CB-4325-8A0B-BBB922D3A238}" type="presOf" srcId="{864E69A3-096B-4A9F-B8E7-A739AB62D180}" destId="{94009170-9569-4CE0-844A-1BC48FA5F814}" srcOrd="0" destOrd="0" presId="urn:microsoft.com/office/officeart/2008/layout/LinedList"/>
    <dgm:cxn modelId="{5A845251-F750-4799-9926-2F67F9FA119B}" type="presOf" srcId="{0A3F0E49-C2EB-4D66-9ADE-FC9FC2D43EE0}" destId="{5FE1C6C5-CA07-4571-8B75-9854783FEE82}" srcOrd="0" destOrd="0" presId="urn:microsoft.com/office/officeart/2008/layout/LinedList"/>
    <dgm:cxn modelId="{DE457300-D693-4A29-B00B-D24EA8A521A9}" srcId="{D60692CA-7EB1-4544-92F2-51618EA29CBA}" destId="{8C541B6A-B3A0-4D12-B489-71916913F0B6}" srcOrd="2" destOrd="0" parTransId="{1906CA31-5BC2-4B12-8D9A-CEDAB61F05DE}" sibTransId="{94196C91-DB93-4147-8F6A-C9837F5763B9}"/>
    <dgm:cxn modelId="{B08BF896-8F74-4E3F-83FB-71BD991EAA66}" srcId="{D60692CA-7EB1-4544-92F2-51618EA29CBA}" destId="{B7DCF1B3-0276-409A-92AF-2C4C0CF4CA0E}" srcOrd="3" destOrd="0" parTransId="{A2EA9E77-1295-46F6-B77A-D0FD42D0E63D}" sibTransId="{2DD9955D-40ED-4920-A71C-141D970288B6}"/>
    <dgm:cxn modelId="{C77E3EF2-118D-4F90-A8E0-F87C95EAE52B}" type="presParOf" srcId="{43946AD9-DA46-4834-A6BF-AF36FF0FC64C}" destId="{10307087-CE9B-47E6-9BC7-B460053A0671}" srcOrd="0" destOrd="0" presId="urn:microsoft.com/office/officeart/2008/layout/LinedList"/>
    <dgm:cxn modelId="{9C5C637F-B3B2-4D47-ACEB-AB371886CAB5}" type="presParOf" srcId="{43946AD9-DA46-4834-A6BF-AF36FF0FC64C}" destId="{79BC8561-E93B-41CF-9930-F4BED3A36BF6}" srcOrd="1" destOrd="0" presId="urn:microsoft.com/office/officeart/2008/layout/LinedList"/>
    <dgm:cxn modelId="{40B07A52-1B21-4DE0-A659-FD13C73BAA62}" type="presParOf" srcId="{79BC8561-E93B-41CF-9930-F4BED3A36BF6}" destId="{94009170-9569-4CE0-844A-1BC48FA5F814}" srcOrd="0" destOrd="0" presId="urn:microsoft.com/office/officeart/2008/layout/LinedList"/>
    <dgm:cxn modelId="{6480CA1F-755A-4ACE-ADF3-1DE09818DF81}" type="presParOf" srcId="{79BC8561-E93B-41CF-9930-F4BED3A36BF6}" destId="{869D22E6-EE42-480F-A015-BD40A9D92D23}" srcOrd="1" destOrd="0" presId="urn:microsoft.com/office/officeart/2008/layout/LinedList"/>
    <dgm:cxn modelId="{686DF4E8-BFC5-429E-97BD-D3AC542E3953}" type="presParOf" srcId="{43946AD9-DA46-4834-A6BF-AF36FF0FC64C}" destId="{0F67AA42-65BD-44F1-A953-3F99826D6F9A}" srcOrd="2" destOrd="0" presId="urn:microsoft.com/office/officeart/2008/layout/LinedList"/>
    <dgm:cxn modelId="{F8FDFE23-B02D-4697-A524-09833D2DAD2F}" type="presParOf" srcId="{43946AD9-DA46-4834-A6BF-AF36FF0FC64C}" destId="{6DD10F3B-3F0B-43E9-B4B0-06B3065D2BAF}" srcOrd="3" destOrd="0" presId="urn:microsoft.com/office/officeart/2008/layout/LinedList"/>
    <dgm:cxn modelId="{9E0C6A84-1E7D-4B4F-9A60-4A0F49680D5F}" type="presParOf" srcId="{6DD10F3B-3F0B-43E9-B4B0-06B3065D2BAF}" destId="{981E8618-9AEE-4A83-81A8-03995C726BB3}" srcOrd="0" destOrd="0" presId="urn:microsoft.com/office/officeart/2008/layout/LinedList"/>
    <dgm:cxn modelId="{EF2409D8-F680-4BF9-9282-8E8D40B8571C}" type="presParOf" srcId="{6DD10F3B-3F0B-43E9-B4B0-06B3065D2BAF}" destId="{D69DE478-628C-4E7C-929C-55F4E73AB764}" srcOrd="1" destOrd="0" presId="urn:microsoft.com/office/officeart/2008/layout/LinedList"/>
    <dgm:cxn modelId="{418CB15B-567C-4105-8C65-1594746080E7}" type="presParOf" srcId="{43946AD9-DA46-4834-A6BF-AF36FF0FC64C}" destId="{5DC7BA64-9319-4C14-8672-8D350688224F}" srcOrd="4" destOrd="0" presId="urn:microsoft.com/office/officeart/2008/layout/LinedList"/>
    <dgm:cxn modelId="{0D917F06-BF9F-47C0-8C4A-56B2E6F6F892}" type="presParOf" srcId="{43946AD9-DA46-4834-A6BF-AF36FF0FC64C}" destId="{CDD5E7AB-D25E-4CBF-A9E3-7B773434BCFF}" srcOrd="5" destOrd="0" presId="urn:microsoft.com/office/officeart/2008/layout/LinedList"/>
    <dgm:cxn modelId="{AFF13536-F7DB-4434-93E8-3773D8F81E8D}" type="presParOf" srcId="{CDD5E7AB-D25E-4CBF-A9E3-7B773434BCFF}" destId="{5699384C-BA28-42B7-91E5-407A81CC973F}" srcOrd="0" destOrd="0" presId="urn:microsoft.com/office/officeart/2008/layout/LinedList"/>
    <dgm:cxn modelId="{DE649A54-DA35-4FB8-A9FC-AF582BAA8B8F}" type="presParOf" srcId="{CDD5E7AB-D25E-4CBF-A9E3-7B773434BCFF}" destId="{37342731-41DF-4082-94F9-662E09BDE1DC}" srcOrd="1" destOrd="0" presId="urn:microsoft.com/office/officeart/2008/layout/LinedList"/>
    <dgm:cxn modelId="{00F20681-5869-4C5B-A349-30BF260801A0}" type="presParOf" srcId="{43946AD9-DA46-4834-A6BF-AF36FF0FC64C}" destId="{00F03DCA-427B-406D-929C-20B67A9049E9}" srcOrd="6" destOrd="0" presId="urn:microsoft.com/office/officeart/2008/layout/LinedList"/>
    <dgm:cxn modelId="{BB00C15C-C73A-4408-BDB6-F90D6BEE0B63}" type="presParOf" srcId="{43946AD9-DA46-4834-A6BF-AF36FF0FC64C}" destId="{F94DD1C6-583D-4D81-8212-22484E9FCF34}" srcOrd="7" destOrd="0" presId="urn:microsoft.com/office/officeart/2008/layout/LinedList"/>
    <dgm:cxn modelId="{2510E082-39AF-40B0-8396-05845FF3484E}" type="presParOf" srcId="{F94DD1C6-583D-4D81-8212-22484E9FCF34}" destId="{43C8C1D6-3BF4-4E3B-A73E-2E01A261A0B0}" srcOrd="0" destOrd="0" presId="urn:microsoft.com/office/officeart/2008/layout/LinedList"/>
    <dgm:cxn modelId="{566DC492-1DBF-4CCB-B9A5-2A17627B512F}" type="presParOf" srcId="{F94DD1C6-583D-4D81-8212-22484E9FCF34}" destId="{96441F15-D08A-426A-B253-61ED2B3FF40A}" srcOrd="1" destOrd="0" presId="urn:microsoft.com/office/officeart/2008/layout/LinedList"/>
    <dgm:cxn modelId="{A78FF278-AB8A-4DFC-AF49-B0C3BC434933}" type="presParOf" srcId="{43946AD9-DA46-4834-A6BF-AF36FF0FC64C}" destId="{CB2A9822-6DEF-4507-BED8-9804276BBE9C}" srcOrd="8" destOrd="0" presId="urn:microsoft.com/office/officeart/2008/layout/LinedList"/>
    <dgm:cxn modelId="{79B5407E-C1C8-44AA-92D5-6BE1F8FB2B98}" type="presParOf" srcId="{43946AD9-DA46-4834-A6BF-AF36FF0FC64C}" destId="{C5E3B883-9F3F-4067-9B5F-5B749B17791E}" srcOrd="9" destOrd="0" presId="urn:microsoft.com/office/officeart/2008/layout/LinedList"/>
    <dgm:cxn modelId="{BED3C52C-8BFD-455C-A5EF-DE501953E783}" type="presParOf" srcId="{C5E3B883-9F3F-4067-9B5F-5B749B17791E}" destId="{7BB91C9E-91D9-4614-931D-2D3086DE02E7}" srcOrd="0" destOrd="0" presId="urn:microsoft.com/office/officeart/2008/layout/LinedList"/>
    <dgm:cxn modelId="{7C45A090-3703-4CAC-90F2-BBBEC1C0C1D1}" type="presParOf" srcId="{C5E3B883-9F3F-4067-9B5F-5B749B17791E}" destId="{B043ADE4-6933-494E-B2CB-8CFDEA74DAC7}" srcOrd="1" destOrd="0" presId="urn:microsoft.com/office/officeart/2008/layout/LinedList"/>
    <dgm:cxn modelId="{6DABC9A1-D7EC-4C5A-9609-DD3B6A851CF1}" type="presParOf" srcId="{43946AD9-DA46-4834-A6BF-AF36FF0FC64C}" destId="{4E2FD992-96BC-40DD-8DC2-A9D79DC45987}" srcOrd="10" destOrd="0" presId="urn:microsoft.com/office/officeart/2008/layout/LinedList"/>
    <dgm:cxn modelId="{365073A2-5734-4125-B308-DB0ACC7BE624}" type="presParOf" srcId="{43946AD9-DA46-4834-A6BF-AF36FF0FC64C}" destId="{BDD451D6-B667-4364-A504-FBE0E1637191}" srcOrd="11" destOrd="0" presId="urn:microsoft.com/office/officeart/2008/layout/LinedList"/>
    <dgm:cxn modelId="{0B533B00-C937-4BBB-A453-64B3A87BBF49}" type="presParOf" srcId="{BDD451D6-B667-4364-A504-FBE0E1637191}" destId="{49910C83-722C-4C9F-A3A1-DDE1D08D1BDE}" srcOrd="0" destOrd="0" presId="urn:microsoft.com/office/officeart/2008/layout/LinedList"/>
    <dgm:cxn modelId="{BB5E3B32-DB90-4F24-9A8C-FEE2EB6A7F62}" type="presParOf" srcId="{BDD451D6-B667-4364-A504-FBE0E1637191}" destId="{D6323024-568D-422F-9264-5DEBE33ADFE4}" srcOrd="1" destOrd="0" presId="urn:microsoft.com/office/officeart/2008/layout/LinedList"/>
    <dgm:cxn modelId="{C44BD308-5CC4-4D5F-A0F2-16D0838C0E6B}" type="presParOf" srcId="{43946AD9-DA46-4834-A6BF-AF36FF0FC64C}" destId="{9B2B691D-8597-4F2E-82AD-EBE7881691DB}" srcOrd="12" destOrd="0" presId="urn:microsoft.com/office/officeart/2008/layout/LinedList"/>
    <dgm:cxn modelId="{578369EA-D605-4AE0-90AD-309F0E9AEDD0}" type="presParOf" srcId="{43946AD9-DA46-4834-A6BF-AF36FF0FC64C}" destId="{C7EC5A1B-049E-4979-8B27-C5A8D103921A}" srcOrd="13" destOrd="0" presId="urn:microsoft.com/office/officeart/2008/layout/LinedList"/>
    <dgm:cxn modelId="{E45790C8-DD31-4D8D-85C0-B2EF1156C7BA}" type="presParOf" srcId="{C7EC5A1B-049E-4979-8B27-C5A8D103921A}" destId="{B998787D-7FC8-4985-8A72-85CE0D895718}" srcOrd="0" destOrd="0" presId="urn:microsoft.com/office/officeart/2008/layout/LinedList"/>
    <dgm:cxn modelId="{FBCE6FEB-FD2E-41BE-BED8-3592DF1B47E1}" type="presParOf" srcId="{C7EC5A1B-049E-4979-8B27-C5A8D103921A}" destId="{18D4E145-B5AC-4411-9FB0-E984A2F86CD4}" srcOrd="1" destOrd="0" presId="urn:microsoft.com/office/officeart/2008/layout/LinedList"/>
    <dgm:cxn modelId="{2A488DBD-7A8B-4E5C-BE58-B962BD86F9AF}" type="presParOf" srcId="{43946AD9-DA46-4834-A6BF-AF36FF0FC64C}" destId="{730B56D3-7AF4-4057-9451-3900055C7D80}" srcOrd="14" destOrd="0" presId="urn:microsoft.com/office/officeart/2008/layout/LinedList"/>
    <dgm:cxn modelId="{7C669163-6095-4F75-B679-9E601C0A096F}" type="presParOf" srcId="{43946AD9-DA46-4834-A6BF-AF36FF0FC64C}" destId="{4E00BCCE-8CCB-4694-AAAF-63BCBE8CC813}" srcOrd="15" destOrd="0" presId="urn:microsoft.com/office/officeart/2008/layout/LinedList"/>
    <dgm:cxn modelId="{70723FC0-E8C2-4E24-87B8-8EF64CFAEC4B}" type="presParOf" srcId="{4E00BCCE-8CCB-4694-AAAF-63BCBE8CC813}" destId="{5FE1C6C5-CA07-4571-8B75-9854783FEE82}" srcOrd="0" destOrd="0" presId="urn:microsoft.com/office/officeart/2008/layout/LinedList"/>
    <dgm:cxn modelId="{668442BF-EC9A-4127-8B59-B2B28EB593C5}" type="presParOf" srcId="{4E00BCCE-8CCB-4694-AAAF-63BCBE8CC813}" destId="{3A3B1700-B890-44FD-A743-DBF5061F8FC1}" srcOrd="1" destOrd="0" presId="urn:microsoft.com/office/officeart/2008/layout/LinedList"/>
    <dgm:cxn modelId="{34BEEBD5-6F0F-48BA-9DED-E6B4826CF727}" type="presParOf" srcId="{43946AD9-DA46-4834-A6BF-AF36FF0FC64C}" destId="{BA02FFEA-0294-4EDE-A927-709B2DF25D09}" srcOrd="16" destOrd="0" presId="urn:microsoft.com/office/officeart/2008/layout/LinedList"/>
    <dgm:cxn modelId="{10202524-42AB-459B-AE3E-EC5CEFE9485B}" type="presParOf" srcId="{43946AD9-DA46-4834-A6BF-AF36FF0FC64C}" destId="{8717AD1C-A509-48C4-AC61-9B59E1CD154A}" srcOrd="17" destOrd="0" presId="urn:microsoft.com/office/officeart/2008/layout/LinedList"/>
    <dgm:cxn modelId="{7ADADBB4-E837-4B9C-ABC1-EAA8621B1981}" type="presParOf" srcId="{8717AD1C-A509-48C4-AC61-9B59E1CD154A}" destId="{5D491F3C-D5FE-49C2-852D-45F297454407}" srcOrd="0" destOrd="0" presId="urn:microsoft.com/office/officeart/2008/layout/LinedList"/>
    <dgm:cxn modelId="{445EAEA8-E8B7-4E39-8125-D426389CF6E1}" type="presParOf" srcId="{8717AD1C-A509-48C4-AC61-9B59E1CD154A}" destId="{09ACF42D-C9BD-4A90-8C9A-7E37CD410CE4}"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F33142-27B3-4118-8097-AB206FBBF4DD}" type="doc">
      <dgm:prSet loTypeId="urn:microsoft.com/office/officeart/2005/8/layout/default" loCatId="list" qsTypeId="urn:microsoft.com/office/officeart/2005/8/quickstyle/3d1" qsCatId="3D" csTypeId="urn:microsoft.com/office/officeart/2005/8/colors/colorful1" csCatId="colorful" phldr="1"/>
      <dgm:spPr/>
      <dgm:t>
        <a:bodyPr/>
        <a:lstStyle/>
        <a:p>
          <a:endParaRPr lang="zh-TW" altLang="en-US"/>
        </a:p>
      </dgm:t>
    </dgm:pt>
    <dgm:pt modelId="{63B33433-9525-4F27-8A2C-9D8B62CAA0F9}">
      <dgm:prSet custT="1"/>
      <dgm:spPr>
        <a:xfrm>
          <a:off x="1223924" y="23395"/>
          <a:ext cx="940914" cy="564548"/>
        </a:xfrm>
      </dgm:spPr>
      <dgm:t>
        <a:bodyPr/>
        <a:lstStyle/>
        <a:p>
          <a:r>
            <a:rPr lang="zh-TW" altLang="en-US" sz="1400" b="1" smtClean="0">
              <a:effectLst/>
              <a:latin typeface="微軟正黑體" panose="020B0604030504040204" pitchFamily="34" charset="-120"/>
              <a:ea typeface="微軟正黑體" panose="020B0604030504040204" pitchFamily="34" charset="-120"/>
              <a:cs typeface="Times New Roman"/>
            </a:rPr>
            <a:t>職業興趣探索</a:t>
          </a:r>
          <a:endParaRPr lang="en-US" altLang="zh-TW" sz="1400" b="1" dirty="0" smtClean="0">
            <a:effectLst/>
            <a:latin typeface="微軟正黑體" panose="020B0604030504040204" pitchFamily="34" charset="-120"/>
            <a:ea typeface="微軟正黑體" panose="020B0604030504040204" pitchFamily="34" charset="-120"/>
            <a:cs typeface="Times New Roman"/>
          </a:endParaRPr>
        </a:p>
      </dgm:t>
    </dgm:pt>
    <dgm:pt modelId="{DAE12D3C-6A75-41AD-B8DD-D8948222C10D}" type="parTrans" cxnId="{ECB3D5F4-A5ED-4D19-983C-5AA9FD8B47AA}">
      <dgm:prSet/>
      <dgm:spPr/>
      <dgm:t>
        <a:bodyPr/>
        <a:lstStyle/>
        <a:p>
          <a:endParaRPr lang="zh-TW" altLang="en-US" sz="2400" b="1"/>
        </a:p>
      </dgm:t>
    </dgm:pt>
    <dgm:pt modelId="{520A41D4-1E48-4CAC-B0F9-4A60E73CFB8C}" type="sibTrans" cxnId="{ECB3D5F4-A5ED-4D19-983C-5AA9FD8B47AA}">
      <dgm:prSet/>
      <dgm:spPr/>
      <dgm:t>
        <a:bodyPr/>
        <a:lstStyle/>
        <a:p>
          <a:endParaRPr lang="zh-TW" altLang="en-US" sz="2400" b="1"/>
        </a:p>
      </dgm:t>
    </dgm:pt>
    <dgm:pt modelId="{A5539B3B-A825-4E7D-937F-F13921D4989E}">
      <dgm:prSet custT="1"/>
      <dgm:spPr>
        <a:xfrm>
          <a:off x="2258929" y="23395"/>
          <a:ext cx="940914" cy="564548"/>
        </a:xfrm>
      </dgm:spPr>
      <dgm:t>
        <a:bodyPr/>
        <a:lstStyle/>
        <a:p>
          <a:r>
            <a:rPr lang="zh-TW" altLang="en-US" sz="1400" b="1" smtClean="0">
              <a:effectLst/>
              <a:latin typeface="微軟正黑體" panose="020B0604030504040204" pitchFamily="34" charset="-120"/>
              <a:ea typeface="微軟正黑體" panose="020B0604030504040204" pitchFamily="34" charset="-120"/>
              <a:cs typeface="Times New Roman"/>
            </a:rPr>
            <a:t>職能診斷</a:t>
          </a:r>
          <a:endParaRPr lang="en-US" altLang="zh-TW" sz="1400" b="1" dirty="0" smtClean="0">
            <a:effectLst/>
            <a:latin typeface="微軟正黑體" panose="020B0604030504040204" pitchFamily="34" charset="-120"/>
            <a:ea typeface="微軟正黑體" panose="020B0604030504040204" pitchFamily="34" charset="-120"/>
            <a:cs typeface="Times New Roman"/>
          </a:endParaRPr>
        </a:p>
      </dgm:t>
    </dgm:pt>
    <dgm:pt modelId="{B9FF5779-E16B-48E4-ACD5-7366C1453B23}" type="parTrans" cxnId="{0745E209-A8CB-4BCF-9A36-2442BBC5883F}">
      <dgm:prSet/>
      <dgm:spPr/>
      <dgm:t>
        <a:bodyPr/>
        <a:lstStyle/>
        <a:p>
          <a:endParaRPr lang="zh-TW" altLang="en-US" sz="2400" b="1"/>
        </a:p>
      </dgm:t>
    </dgm:pt>
    <dgm:pt modelId="{FC834BCA-1FB8-4F48-9BBE-D4499FD93C80}" type="sibTrans" cxnId="{0745E209-A8CB-4BCF-9A36-2442BBC5883F}">
      <dgm:prSet/>
      <dgm:spPr/>
      <dgm:t>
        <a:bodyPr/>
        <a:lstStyle/>
        <a:p>
          <a:endParaRPr lang="zh-TW" altLang="en-US" sz="2400" b="1"/>
        </a:p>
      </dgm:t>
    </dgm:pt>
    <dgm:pt modelId="{F9529295-C656-4E95-96F7-2A8487CED2C9}">
      <dgm:prSet custT="1"/>
      <dgm:spPr>
        <a:xfrm>
          <a:off x="3293935" y="23395"/>
          <a:ext cx="940914" cy="564548"/>
        </a:xfrm>
      </dgm:spPr>
      <dgm:t>
        <a:bodyPr/>
        <a:lstStyle/>
        <a:p>
          <a:r>
            <a:rPr lang="zh-TW" altLang="en-US" sz="1400" b="1" smtClean="0">
              <a:effectLst/>
              <a:latin typeface="微軟正黑體" panose="020B0604030504040204" pitchFamily="34" charset="-120"/>
              <a:ea typeface="微軟正黑體" panose="020B0604030504040204" pitchFamily="34" charset="-120"/>
              <a:cs typeface="Times New Roman"/>
            </a:rPr>
            <a:t>教學回饋功能</a:t>
          </a:r>
          <a:endParaRPr lang="en-US" altLang="zh-TW" sz="1400" b="1" dirty="0" smtClean="0">
            <a:effectLst/>
            <a:latin typeface="微軟正黑體" panose="020B0604030504040204" pitchFamily="34" charset="-120"/>
            <a:ea typeface="微軟正黑體" panose="020B0604030504040204" pitchFamily="34" charset="-120"/>
            <a:cs typeface="Times New Roman"/>
          </a:endParaRPr>
        </a:p>
      </dgm:t>
    </dgm:pt>
    <dgm:pt modelId="{6831AFA7-127B-4737-B399-6706BF749793}" type="parTrans" cxnId="{7BC8BD9E-5106-4951-A011-E855065170A7}">
      <dgm:prSet/>
      <dgm:spPr/>
      <dgm:t>
        <a:bodyPr/>
        <a:lstStyle/>
        <a:p>
          <a:endParaRPr lang="zh-TW" altLang="en-US" sz="2400" b="1"/>
        </a:p>
      </dgm:t>
    </dgm:pt>
    <dgm:pt modelId="{98BC955F-D613-4798-BDE6-402D08D135CA}" type="sibTrans" cxnId="{7BC8BD9E-5106-4951-A011-E855065170A7}">
      <dgm:prSet/>
      <dgm:spPr/>
      <dgm:t>
        <a:bodyPr/>
        <a:lstStyle/>
        <a:p>
          <a:endParaRPr lang="zh-TW" altLang="en-US" sz="2400" b="1"/>
        </a:p>
      </dgm:t>
    </dgm:pt>
    <dgm:pt modelId="{B8ABFAD3-9890-46D0-B94C-00689EDDCF90}">
      <dgm:prSet custT="1"/>
      <dgm:spPr>
        <a:xfrm>
          <a:off x="4328940" y="23395"/>
          <a:ext cx="940914" cy="564548"/>
        </a:xfrm>
      </dgm:spPr>
      <dgm:t>
        <a:bodyPr/>
        <a:lstStyle/>
        <a:p>
          <a:r>
            <a:rPr lang="zh-TW" altLang="en-US" sz="1400" b="1" smtClean="0">
              <a:effectLst/>
              <a:latin typeface="微軟正黑體" panose="020B0604030504040204" pitchFamily="34" charset="-120"/>
              <a:ea typeface="微軟正黑體" panose="020B0604030504040204" pitchFamily="34" charset="-120"/>
              <a:cs typeface="Times New Roman"/>
            </a:rPr>
            <a:t>能力養成計畫</a:t>
          </a:r>
          <a:endParaRPr lang="en-US" altLang="zh-TW" sz="1400" b="1" dirty="0" smtClean="0">
            <a:effectLst/>
            <a:latin typeface="微軟正黑體" panose="020B0604030504040204" pitchFamily="34" charset="-120"/>
            <a:ea typeface="微軟正黑體" panose="020B0604030504040204" pitchFamily="34" charset="-120"/>
            <a:cs typeface="Times New Roman"/>
          </a:endParaRPr>
        </a:p>
      </dgm:t>
    </dgm:pt>
    <dgm:pt modelId="{42C3DE25-A9A5-4D7A-833C-B622B6F292EC}" type="parTrans" cxnId="{0AEB52EF-8C1C-406D-B4E7-75EE48948FEB}">
      <dgm:prSet/>
      <dgm:spPr/>
      <dgm:t>
        <a:bodyPr/>
        <a:lstStyle/>
        <a:p>
          <a:endParaRPr lang="zh-TW" altLang="en-US" sz="2400" b="1"/>
        </a:p>
      </dgm:t>
    </dgm:pt>
    <dgm:pt modelId="{AB1A5EAF-CE31-42F6-BCCD-F5CD8DD3179B}" type="sibTrans" cxnId="{0AEB52EF-8C1C-406D-B4E7-75EE48948FEB}">
      <dgm:prSet/>
      <dgm:spPr/>
      <dgm:t>
        <a:bodyPr/>
        <a:lstStyle/>
        <a:p>
          <a:endParaRPr lang="zh-TW" altLang="en-US" sz="2400" b="1"/>
        </a:p>
      </dgm:t>
    </dgm:pt>
    <dgm:pt modelId="{661B3D0F-95D0-4F32-88EF-2C38C71D67B7}">
      <dgm:prSet phldrT="[文字]" custT="1"/>
      <dgm:spPr>
        <a:xfrm>
          <a:off x="2805" y="23395"/>
          <a:ext cx="1127026" cy="564548"/>
        </a:xfrm>
      </dgm:spPr>
      <dgm:t>
        <a:bodyPr/>
        <a:lstStyle/>
        <a:p>
          <a:r>
            <a:rPr lang="zh-TW" altLang="en-US" sz="1400" b="1" dirty="0" smtClean="0">
              <a:effectLst/>
              <a:latin typeface="微軟正黑體" panose="020B0604030504040204" pitchFamily="34" charset="-120"/>
              <a:ea typeface="微軟正黑體" panose="020B0604030504040204" pitchFamily="34" charset="-120"/>
              <a:cs typeface="Times New Roman"/>
            </a:rPr>
            <a:t>職能與職業查詢</a:t>
          </a:r>
          <a:endParaRPr lang="zh-TW" altLang="en-US" sz="1400" b="1" dirty="0">
            <a:latin typeface="Arial"/>
            <a:ea typeface="微軟正黑體"/>
            <a:cs typeface="+mn-cs"/>
          </a:endParaRPr>
        </a:p>
      </dgm:t>
    </dgm:pt>
    <dgm:pt modelId="{3F8B122A-6E0A-4EDD-B160-BE1CA8A876B6}" type="parTrans" cxnId="{7475D02D-0CE5-4889-A50D-F209DF2C89AF}">
      <dgm:prSet/>
      <dgm:spPr/>
      <dgm:t>
        <a:bodyPr/>
        <a:lstStyle/>
        <a:p>
          <a:endParaRPr lang="zh-TW" altLang="en-US" sz="2400" b="1"/>
        </a:p>
      </dgm:t>
    </dgm:pt>
    <dgm:pt modelId="{81623BBB-C441-4BD6-82B4-7F9CC870648A}" type="sibTrans" cxnId="{7475D02D-0CE5-4889-A50D-F209DF2C89AF}">
      <dgm:prSet/>
      <dgm:spPr/>
      <dgm:t>
        <a:bodyPr/>
        <a:lstStyle/>
        <a:p>
          <a:endParaRPr lang="zh-TW" altLang="en-US" sz="2400" b="1"/>
        </a:p>
      </dgm:t>
    </dgm:pt>
    <dgm:pt modelId="{E4A59DF6-7B1F-4083-A50A-583CC302BB53}">
      <dgm:prSet custT="1"/>
      <dgm:spPr>
        <a:xfrm>
          <a:off x="5363945" y="23395"/>
          <a:ext cx="940914" cy="564548"/>
        </a:xfrm>
      </dgm:spPr>
      <dgm:t>
        <a:bodyPr/>
        <a:lstStyle/>
        <a:p>
          <a:r>
            <a:rPr lang="zh-TW" altLang="en-US" sz="1400" b="1" smtClean="0">
              <a:effectLst/>
              <a:latin typeface="微軟正黑體" panose="020B0604030504040204" pitchFamily="34" charset="-120"/>
              <a:ea typeface="微軟正黑體" panose="020B0604030504040204" pitchFamily="34" charset="-120"/>
              <a:cs typeface="Times New Roman"/>
            </a:rPr>
            <a:t>診斷報表</a:t>
          </a:r>
          <a:endParaRPr lang="en-US" altLang="zh-TW" sz="1400" b="1" dirty="0" smtClean="0">
            <a:effectLst/>
            <a:latin typeface="微軟正黑體" panose="020B0604030504040204" pitchFamily="34" charset="-120"/>
            <a:ea typeface="微軟正黑體" panose="020B0604030504040204" pitchFamily="34" charset="-120"/>
            <a:cs typeface="Times New Roman"/>
          </a:endParaRPr>
        </a:p>
      </dgm:t>
    </dgm:pt>
    <dgm:pt modelId="{91F1D58F-2BB7-4C8F-BECB-F78607DD3900}" type="parTrans" cxnId="{F149EE71-1DE8-42EC-9E4B-6AB4826A018C}">
      <dgm:prSet/>
      <dgm:spPr/>
      <dgm:t>
        <a:bodyPr/>
        <a:lstStyle/>
        <a:p>
          <a:endParaRPr lang="zh-TW" altLang="en-US" sz="2400" b="1"/>
        </a:p>
      </dgm:t>
    </dgm:pt>
    <dgm:pt modelId="{02E05D7E-9C2A-422E-BE22-783DA09B1A12}" type="sibTrans" cxnId="{F149EE71-1DE8-42EC-9E4B-6AB4826A018C}">
      <dgm:prSet/>
      <dgm:spPr/>
      <dgm:t>
        <a:bodyPr/>
        <a:lstStyle/>
        <a:p>
          <a:endParaRPr lang="zh-TW" altLang="en-US" sz="2400" b="1"/>
        </a:p>
      </dgm:t>
    </dgm:pt>
    <dgm:pt modelId="{4788103B-CA58-4541-9CBE-EDAD4FABD9E9}" type="pres">
      <dgm:prSet presAssocID="{14F33142-27B3-4118-8097-AB206FBBF4DD}" presName="diagram" presStyleCnt="0">
        <dgm:presLayoutVars>
          <dgm:dir/>
          <dgm:resizeHandles val="exact"/>
        </dgm:presLayoutVars>
      </dgm:prSet>
      <dgm:spPr/>
      <dgm:t>
        <a:bodyPr/>
        <a:lstStyle/>
        <a:p>
          <a:endParaRPr lang="zh-TW" altLang="en-US"/>
        </a:p>
      </dgm:t>
    </dgm:pt>
    <dgm:pt modelId="{68A655E4-7B37-4CB2-AA03-7033BF91A086}" type="pres">
      <dgm:prSet presAssocID="{661B3D0F-95D0-4F32-88EF-2C38C71D67B7}" presName="node" presStyleLbl="node1" presStyleIdx="0" presStyleCnt="6" custScaleX="119780">
        <dgm:presLayoutVars>
          <dgm:bulletEnabled val="1"/>
        </dgm:presLayoutVars>
      </dgm:prSet>
      <dgm:spPr>
        <a:prstGeom prst="rect">
          <a:avLst/>
        </a:prstGeom>
      </dgm:spPr>
      <dgm:t>
        <a:bodyPr/>
        <a:lstStyle/>
        <a:p>
          <a:endParaRPr lang="zh-TW" altLang="en-US"/>
        </a:p>
      </dgm:t>
    </dgm:pt>
    <dgm:pt modelId="{AEB5B96B-C794-4B83-AE06-366E165A72B0}" type="pres">
      <dgm:prSet presAssocID="{81623BBB-C441-4BD6-82B4-7F9CC870648A}" presName="sibTrans" presStyleCnt="0"/>
      <dgm:spPr/>
      <dgm:t>
        <a:bodyPr/>
        <a:lstStyle/>
        <a:p>
          <a:endParaRPr lang="zh-TW" altLang="en-US"/>
        </a:p>
      </dgm:t>
    </dgm:pt>
    <dgm:pt modelId="{87E25CF1-3B3B-4F63-83D8-041F3C213915}" type="pres">
      <dgm:prSet presAssocID="{63B33433-9525-4F27-8A2C-9D8B62CAA0F9}" presName="node" presStyleLbl="node1" presStyleIdx="1" presStyleCnt="6">
        <dgm:presLayoutVars>
          <dgm:bulletEnabled val="1"/>
        </dgm:presLayoutVars>
      </dgm:prSet>
      <dgm:spPr>
        <a:prstGeom prst="rect">
          <a:avLst/>
        </a:prstGeom>
      </dgm:spPr>
      <dgm:t>
        <a:bodyPr/>
        <a:lstStyle/>
        <a:p>
          <a:endParaRPr lang="zh-TW" altLang="en-US"/>
        </a:p>
      </dgm:t>
    </dgm:pt>
    <dgm:pt modelId="{288D47A6-3435-43EE-9581-DD1F1E1D04BE}" type="pres">
      <dgm:prSet presAssocID="{520A41D4-1E48-4CAC-B0F9-4A60E73CFB8C}" presName="sibTrans" presStyleCnt="0"/>
      <dgm:spPr/>
      <dgm:t>
        <a:bodyPr/>
        <a:lstStyle/>
        <a:p>
          <a:endParaRPr lang="zh-TW" altLang="en-US"/>
        </a:p>
      </dgm:t>
    </dgm:pt>
    <dgm:pt modelId="{A9EB5F8D-614E-41F4-8C4C-FD44EA28A52F}" type="pres">
      <dgm:prSet presAssocID="{A5539B3B-A825-4E7D-937F-F13921D4989E}" presName="node" presStyleLbl="node1" presStyleIdx="2" presStyleCnt="6">
        <dgm:presLayoutVars>
          <dgm:bulletEnabled val="1"/>
        </dgm:presLayoutVars>
      </dgm:prSet>
      <dgm:spPr>
        <a:prstGeom prst="rect">
          <a:avLst/>
        </a:prstGeom>
      </dgm:spPr>
      <dgm:t>
        <a:bodyPr/>
        <a:lstStyle/>
        <a:p>
          <a:endParaRPr lang="zh-TW" altLang="en-US"/>
        </a:p>
      </dgm:t>
    </dgm:pt>
    <dgm:pt modelId="{D951F32E-3137-4FDF-8343-1AD973E4A70E}" type="pres">
      <dgm:prSet presAssocID="{FC834BCA-1FB8-4F48-9BBE-D4499FD93C80}" presName="sibTrans" presStyleCnt="0"/>
      <dgm:spPr/>
      <dgm:t>
        <a:bodyPr/>
        <a:lstStyle/>
        <a:p>
          <a:endParaRPr lang="zh-TW" altLang="en-US"/>
        </a:p>
      </dgm:t>
    </dgm:pt>
    <dgm:pt modelId="{E408F6D4-AB54-4EFB-B0B0-7F595B5E7A53}" type="pres">
      <dgm:prSet presAssocID="{F9529295-C656-4E95-96F7-2A8487CED2C9}" presName="node" presStyleLbl="node1" presStyleIdx="3" presStyleCnt="6">
        <dgm:presLayoutVars>
          <dgm:bulletEnabled val="1"/>
        </dgm:presLayoutVars>
      </dgm:prSet>
      <dgm:spPr>
        <a:prstGeom prst="rect">
          <a:avLst/>
        </a:prstGeom>
      </dgm:spPr>
      <dgm:t>
        <a:bodyPr/>
        <a:lstStyle/>
        <a:p>
          <a:endParaRPr lang="zh-TW" altLang="en-US"/>
        </a:p>
      </dgm:t>
    </dgm:pt>
    <dgm:pt modelId="{65FA5AAA-F0EB-4FB0-AC74-226118552D81}" type="pres">
      <dgm:prSet presAssocID="{98BC955F-D613-4798-BDE6-402D08D135CA}" presName="sibTrans" presStyleCnt="0"/>
      <dgm:spPr/>
      <dgm:t>
        <a:bodyPr/>
        <a:lstStyle/>
        <a:p>
          <a:endParaRPr lang="zh-TW" altLang="en-US"/>
        </a:p>
      </dgm:t>
    </dgm:pt>
    <dgm:pt modelId="{2A78BA31-BD8B-4D1C-B6C7-8624FF5CF189}" type="pres">
      <dgm:prSet presAssocID="{B8ABFAD3-9890-46D0-B94C-00689EDDCF90}" presName="node" presStyleLbl="node1" presStyleIdx="4" presStyleCnt="6">
        <dgm:presLayoutVars>
          <dgm:bulletEnabled val="1"/>
        </dgm:presLayoutVars>
      </dgm:prSet>
      <dgm:spPr>
        <a:prstGeom prst="rect">
          <a:avLst/>
        </a:prstGeom>
      </dgm:spPr>
      <dgm:t>
        <a:bodyPr/>
        <a:lstStyle/>
        <a:p>
          <a:endParaRPr lang="zh-TW" altLang="en-US"/>
        </a:p>
      </dgm:t>
    </dgm:pt>
    <dgm:pt modelId="{DC43D734-46BA-4A50-8DE3-C1DAB507ADEE}" type="pres">
      <dgm:prSet presAssocID="{AB1A5EAF-CE31-42F6-BCCD-F5CD8DD3179B}" presName="sibTrans" presStyleCnt="0"/>
      <dgm:spPr/>
      <dgm:t>
        <a:bodyPr/>
        <a:lstStyle/>
        <a:p>
          <a:endParaRPr lang="zh-TW" altLang="en-US"/>
        </a:p>
      </dgm:t>
    </dgm:pt>
    <dgm:pt modelId="{F270C482-3854-4B79-B92D-668297E3D370}" type="pres">
      <dgm:prSet presAssocID="{E4A59DF6-7B1F-4083-A50A-583CC302BB53}" presName="node" presStyleLbl="node1" presStyleIdx="5" presStyleCnt="6">
        <dgm:presLayoutVars>
          <dgm:bulletEnabled val="1"/>
        </dgm:presLayoutVars>
      </dgm:prSet>
      <dgm:spPr>
        <a:prstGeom prst="rect">
          <a:avLst/>
        </a:prstGeom>
      </dgm:spPr>
      <dgm:t>
        <a:bodyPr/>
        <a:lstStyle/>
        <a:p>
          <a:endParaRPr lang="zh-TW" altLang="en-US"/>
        </a:p>
      </dgm:t>
    </dgm:pt>
  </dgm:ptLst>
  <dgm:cxnLst>
    <dgm:cxn modelId="{D2EB9160-2882-4252-BDA4-BD34B46A64C0}" type="presOf" srcId="{E4A59DF6-7B1F-4083-A50A-583CC302BB53}" destId="{F270C482-3854-4B79-B92D-668297E3D370}" srcOrd="0" destOrd="0" presId="urn:microsoft.com/office/officeart/2005/8/layout/default"/>
    <dgm:cxn modelId="{F149EE71-1DE8-42EC-9E4B-6AB4826A018C}" srcId="{14F33142-27B3-4118-8097-AB206FBBF4DD}" destId="{E4A59DF6-7B1F-4083-A50A-583CC302BB53}" srcOrd="5" destOrd="0" parTransId="{91F1D58F-2BB7-4C8F-BECB-F78607DD3900}" sibTransId="{02E05D7E-9C2A-422E-BE22-783DA09B1A12}"/>
    <dgm:cxn modelId="{ECB3D5F4-A5ED-4D19-983C-5AA9FD8B47AA}" srcId="{14F33142-27B3-4118-8097-AB206FBBF4DD}" destId="{63B33433-9525-4F27-8A2C-9D8B62CAA0F9}" srcOrd="1" destOrd="0" parTransId="{DAE12D3C-6A75-41AD-B8DD-D8948222C10D}" sibTransId="{520A41D4-1E48-4CAC-B0F9-4A60E73CFB8C}"/>
    <dgm:cxn modelId="{07086CB1-C842-40A0-AC56-9890C230B160}" type="presOf" srcId="{F9529295-C656-4E95-96F7-2A8487CED2C9}" destId="{E408F6D4-AB54-4EFB-B0B0-7F595B5E7A53}" srcOrd="0" destOrd="0" presId="urn:microsoft.com/office/officeart/2005/8/layout/default"/>
    <dgm:cxn modelId="{DABBE336-7C80-4FAB-A30A-EDB75AC12BD7}" type="presOf" srcId="{B8ABFAD3-9890-46D0-B94C-00689EDDCF90}" destId="{2A78BA31-BD8B-4D1C-B6C7-8624FF5CF189}" srcOrd="0" destOrd="0" presId="urn:microsoft.com/office/officeart/2005/8/layout/default"/>
    <dgm:cxn modelId="{7BC8BD9E-5106-4951-A011-E855065170A7}" srcId="{14F33142-27B3-4118-8097-AB206FBBF4DD}" destId="{F9529295-C656-4E95-96F7-2A8487CED2C9}" srcOrd="3" destOrd="0" parTransId="{6831AFA7-127B-4737-B399-6706BF749793}" sibTransId="{98BC955F-D613-4798-BDE6-402D08D135CA}"/>
    <dgm:cxn modelId="{56424D05-269F-4576-957E-3B027F2F413F}" type="presOf" srcId="{661B3D0F-95D0-4F32-88EF-2C38C71D67B7}" destId="{68A655E4-7B37-4CB2-AA03-7033BF91A086}" srcOrd="0" destOrd="0" presId="urn:microsoft.com/office/officeart/2005/8/layout/default"/>
    <dgm:cxn modelId="{7475D02D-0CE5-4889-A50D-F209DF2C89AF}" srcId="{14F33142-27B3-4118-8097-AB206FBBF4DD}" destId="{661B3D0F-95D0-4F32-88EF-2C38C71D67B7}" srcOrd="0" destOrd="0" parTransId="{3F8B122A-6E0A-4EDD-B160-BE1CA8A876B6}" sibTransId="{81623BBB-C441-4BD6-82B4-7F9CC870648A}"/>
    <dgm:cxn modelId="{67862404-6A2F-4A9C-877B-40699B90C8E1}" type="presOf" srcId="{14F33142-27B3-4118-8097-AB206FBBF4DD}" destId="{4788103B-CA58-4541-9CBE-EDAD4FABD9E9}" srcOrd="0" destOrd="0" presId="urn:microsoft.com/office/officeart/2005/8/layout/default"/>
    <dgm:cxn modelId="{0AEB52EF-8C1C-406D-B4E7-75EE48948FEB}" srcId="{14F33142-27B3-4118-8097-AB206FBBF4DD}" destId="{B8ABFAD3-9890-46D0-B94C-00689EDDCF90}" srcOrd="4" destOrd="0" parTransId="{42C3DE25-A9A5-4D7A-833C-B622B6F292EC}" sibTransId="{AB1A5EAF-CE31-42F6-BCCD-F5CD8DD3179B}"/>
    <dgm:cxn modelId="{A76CFBEC-AA63-4CBA-B11F-D29143F7B905}" type="presOf" srcId="{A5539B3B-A825-4E7D-937F-F13921D4989E}" destId="{A9EB5F8D-614E-41F4-8C4C-FD44EA28A52F}" srcOrd="0" destOrd="0" presId="urn:microsoft.com/office/officeart/2005/8/layout/default"/>
    <dgm:cxn modelId="{9ED93871-3092-4209-B771-78597CE3D1C4}" type="presOf" srcId="{63B33433-9525-4F27-8A2C-9D8B62CAA0F9}" destId="{87E25CF1-3B3B-4F63-83D8-041F3C213915}" srcOrd="0" destOrd="0" presId="urn:microsoft.com/office/officeart/2005/8/layout/default"/>
    <dgm:cxn modelId="{0745E209-A8CB-4BCF-9A36-2442BBC5883F}" srcId="{14F33142-27B3-4118-8097-AB206FBBF4DD}" destId="{A5539B3B-A825-4E7D-937F-F13921D4989E}" srcOrd="2" destOrd="0" parTransId="{B9FF5779-E16B-48E4-ACD5-7366C1453B23}" sibTransId="{FC834BCA-1FB8-4F48-9BBE-D4499FD93C80}"/>
    <dgm:cxn modelId="{F23815EB-98E7-46B4-98C3-67930A08C7A4}" type="presParOf" srcId="{4788103B-CA58-4541-9CBE-EDAD4FABD9E9}" destId="{68A655E4-7B37-4CB2-AA03-7033BF91A086}" srcOrd="0" destOrd="0" presId="urn:microsoft.com/office/officeart/2005/8/layout/default"/>
    <dgm:cxn modelId="{3370A4DF-0C0A-431D-9265-47B2954CD112}" type="presParOf" srcId="{4788103B-CA58-4541-9CBE-EDAD4FABD9E9}" destId="{AEB5B96B-C794-4B83-AE06-366E165A72B0}" srcOrd="1" destOrd="0" presId="urn:microsoft.com/office/officeart/2005/8/layout/default"/>
    <dgm:cxn modelId="{468AC42D-C18E-4893-A78C-1CB27EAFB9D5}" type="presParOf" srcId="{4788103B-CA58-4541-9CBE-EDAD4FABD9E9}" destId="{87E25CF1-3B3B-4F63-83D8-041F3C213915}" srcOrd="2" destOrd="0" presId="urn:microsoft.com/office/officeart/2005/8/layout/default"/>
    <dgm:cxn modelId="{B9974917-9B6D-4DBE-AB08-B5CEA73E5EEA}" type="presParOf" srcId="{4788103B-CA58-4541-9CBE-EDAD4FABD9E9}" destId="{288D47A6-3435-43EE-9581-DD1F1E1D04BE}" srcOrd="3" destOrd="0" presId="urn:microsoft.com/office/officeart/2005/8/layout/default"/>
    <dgm:cxn modelId="{19054C5E-3538-4309-AD4F-73CC140A7504}" type="presParOf" srcId="{4788103B-CA58-4541-9CBE-EDAD4FABD9E9}" destId="{A9EB5F8D-614E-41F4-8C4C-FD44EA28A52F}" srcOrd="4" destOrd="0" presId="urn:microsoft.com/office/officeart/2005/8/layout/default"/>
    <dgm:cxn modelId="{4E6A0851-EDA6-4B65-BC8B-E94E0C6E8F55}" type="presParOf" srcId="{4788103B-CA58-4541-9CBE-EDAD4FABD9E9}" destId="{D951F32E-3137-4FDF-8343-1AD973E4A70E}" srcOrd="5" destOrd="0" presId="urn:microsoft.com/office/officeart/2005/8/layout/default"/>
    <dgm:cxn modelId="{57C1E5E6-7E77-411E-9D43-7F9A45562991}" type="presParOf" srcId="{4788103B-CA58-4541-9CBE-EDAD4FABD9E9}" destId="{E408F6D4-AB54-4EFB-B0B0-7F595B5E7A53}" srcOrd="6" destOrd="0" presId="urn:microsoft.com/office/officeart/2005/8/layout/default"/>
    <dgm:cxn modelId="{3D0A861E-4AD6-46BC-88D0-4CD16C11DB17}" type="presParOf" srcId="{4788103B-CA58-4541-9CBE-EDAD4FABD9E9}" destId="{65FA5AAA-F0EB-4FB0-AC74-226118552D81}" srcOrd="7" destOrd="0" presId="urn:microsoft.com/office/officeart/2005/8/layout/default"/>
    <dgm:cxn modelId="{76BD0732-0471-4614-B9C8-8E66BB4F1571}" type="presParOf" srcId="{4788103B-CA58-4541-9CBE-EDAD4FABD9E9}" destId="{2A78BA31-BD8B-4D1C-B6C7-8624FF5CF189}" srcOrd="8" destOrd="0" presId="urn:microsoft.com/office/officeart/2005/8/layout/default"/>
    <dgm:cxn modelId="{CD0730F2-3D9F-41EC-A07E-4F5E49C44042}" type="presParOf" srcId="{4788103B-CA58-4541-9CBE-EDAD4FABD9E9}" destId="{DC43D734-46BA-4A50-8DE3-C1DAB507ADEE}" srcOrd="9" destOrd="0" presId="urn:microsoft.com/office/officeart/2005/8/layout/default"/>
    <dgm:cxn modelId="{AD33F219-E2B3-46E3-B80A-221A4BC4E90E}" type="presParOf" srcId="{4788103B-CA58-4541-9CBE-EDAD4FABD9E9}" destId="{F270C482-3854-4B79-B92D-668297E3D370}" srcOrd="10" destOrd="0" presId="urn:microsoft.com/office/officeart/2005/8/layout/defaul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BC74B266-19CB-4F9F-926E-1004A074911D}" type="doc">
      <dgm:prSet loTypeId="urn:microsoft.com/office/officeart/2005/8/layout/vProcess5" loCatId="process" qsTypeId="urn:microsoft.com/office/officeart/2005/8/quickstyle/simple2" qsCatId="simple" csTypeId="urn:microsoft.com/office/officeart/2005/8/colors/colorful2" csCatId="colorful" phldr="1"/>
      <dgm:spPr/>
      <dgm:t>
        <a:bodyPr/>
        <a:lstStyle/>
        <a:p>
          <a:endParaRPr lang="zh-TW" altLang="en-US"/>
        </a:p>
      </dgm:t>
    </dgm:pt>
    <dgm:pt modelId="{701E8197-9B32-4181-B1E2-670546917D6B}">
      <dgm:prSet phldrT="[文字]" custT="1"/>
      <dgm:spPr>
        <a:xfrm>
          <a:off x="0" y="0"/>
          <a:ext cx="6279097" cy="887138"/>
        </a:xfrm>
        <a:solidFill>
          <a:srgbClr val="C0504D">
            <a:hueOff val="0"/>
            <a:satOff val="0"/>
            <a:lumOff val="0"/>
            <a:alphaOff val="0"/>
          </a:srgbClr>
        </a:solidFill>
        <a:ln w="38100" cap="flat" cmpd="sng" algn="ctr">
          <a:solidFill>
            <a:sysClr val="window" lastClr="FFFFFF">
              <a:hueOff val="0"/>
              <a:satOff val="0"/>
              <a:lumOff val="0"/>
              <a:alphaOff val="0"/>
            </a:sysClr>
          </a:solidFill>
          <a:prstDash val="solid"/>
        </a:ln>
        <a:effectLst>
          <a:outerShdw blurRad="40000" dist="20000" dir="5400000" rotWithShape="0">
            <a:srgbClr val="000000">
              <a:alpha val="38000"/>
            </a:srgbClr>
          </a:outerShdw>
        </a:effectLst>
      </dgm:spPr>
      <dgm:t>
        <a:bodyPr/>
        <a:lstStyle/>
        <a:p>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核心能力</a:t>
          </a:r>
          <a:endParaRPr lang="zh-TW" altLang="en-US" sz="2400" b="1"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8924F879-E82A-42EB-8763-C5DA34C991E7}" type="parTrans" cxnId="{9683F4D2-B234-4565-A25F-508F4ED225CC}">
      <dgm:prSet/>
      <dgm:spPr/>
      <dgm:t>
        <a:bodyPr/>
        <a:lstStyle/>
        <a:p>
          <a:endParaRPr lang="zh-TW" altLang="en-US" sz="2000" b="1">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dgm:t>
    </dgm:pt>
    <dgm:pt modelId="{B870A407-4D04-425F-86C2-1CB42D4012CD}" type="sibTrans" cxnId="{9683F4D2-B234-4565-A25F-508F4ED225CC}">
      <dgm:prSet custT="1"/>
      <dgm:spPr>
        <a:xfrm>
          <a:off x="5702457" y="679467"/>
          <a:ext cx="576640" cy="576640"/>
        </a:xfrm>
        <a:solidFill>
          <a:srgbClr val="C0504D">
            <a:tint val="40000"/>
            <a:alpha val="90000"/>
            <a:hueOff val="0"/>
            <a:satOff val="0"/>
            <a:lumOff val="0"/>
            <a:alphaOff val="0"/>
          </a:srgbClr>
        </a:solidFill>
        <a:ln w="25400" cap="flat" cmpd="sng" algn="ctr">
          <a:solidFill>
            <a:srgbClr val="C0504D">
              <a:tint val="40000"/>
              <a:alpha val="90000"/>
              <a:hueOff val="0"/>
              <a:satOff val="0"/>
              <a:lumOff val="0"/>
              <a:alphaOff val="0"/>
            </a:srgbClr>
          </a:solidFill>
          <a:prstDash val="solid"/>
        </a:ln>
        <a:effectLst/>
      </dgm:spPr>
      <dgm:t>
        <a:bodyPr/>
        <a:lstStyle/>
        <a:p>
          <a:endParaRPr lang="zh-TW" altLang="en-US" sz="3200" b="1">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1EC92398-084E-4B5E-AC16-AC84E9AFFA8A}">
      <dgm:prSet phldrT="[文字]" custT="1"/>
      <dgm:spPr>
        <a:xfrm>
          <a:off x="525874" y="1048436"/>
          <a:ext cx="6279097" cy="887138"/>
        </a:xfrm>
        <a:solidFill>
          <a:srgbClr val="C0504D">
            <a:hueOff val="1560506"/>
            <a:satOff val="-1946"/>
            <a:lumOff val="458"/>
            <a:alphaOff val="0"/>
          </a:srgbClr>
        </a:solidFill>
        <a:ln w="38100" cap="flat" cmpd="sng" algn="ctr">
          <a:solidFill>
            <a:sysClr val="window" lastClr="FFFFFF">
              <a:hueOff val="0"/>
              <a:satOff val="0"/>
              <a:lumOff val="0"/>
              <a:alphaOff val="0"/>
            </a:sysClr>
          </a:solidFill>
          <a:prstDash val="solid"/>
        </a:ln>
        <a:effectLst>
          <a:outerShdw blurRad="40000" dist="20000" dir="5400000" rotWithShape="0">
            <a:srgbClr val="000000">
              <a:alpha val="38000"/>
            </a:srgbClr>
          </a:outerShdw>
        </a:effectLst>
      </dgm:spPr>
      <dgm:t>
        <a:bodyPr/>
        <a:lstStyle/>
        <a:p>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具體職能</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r>
          <a:b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b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可勝任的工作任務</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活動</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46416A81-6E29-4783-AF04-C5FC6FDD3B58}" type="parTrans" cxnId="{1372E50A-5B69-4D7B-A5C7-3AE880D788AF}">
      <dgm:prSet/>
      <dgm:spPr/>
      <dgm:t>
        <a:bodyPr/>
        <a:lstStyle/>
        <a:p>
          <a:endParaRPr lang="zh-TW" altLang="en-US" sz="2000" b="1">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dgm:t>
    </dgm:pt>
    <dgm:pt modelId="{C995D545-11FF-45C3-B6E3-53B9FC638C07}" type="sibTrans" cxnId="{1372E50A-5B69-4D7B-A5C7-3AE880D788AF}">
      <dgm:prSet custT="1"/>
      <dgm:spPr>
        <a:xfrm>
          <a:off x="6228331" y="1727903"/>
          <a:ext cx="576640" cy="576640"/>
        </a:xfrm>
        <a:solidFill>
          <a:srgbClr val="C0504D">
            <a:tint val="40000"/>
            <a:alpha val="90000"/>
            <a:hueOff val="2512910"/>
            <a:satOff val="-2189"/>
            <a:lumOff val="-3"/>
            <a:alphaOff val="0"/>
          </a:srgbClr>
        </a:solidFill>
        <a:ln w="25400" cap="flat" cmpd="sng" algn="ctr">
          <a:solidFill>
            <a:srgbClr val="C0504D">
              <a:tint val="40000"/>
              <a:alpha val="90000"/>
              <a:hueOff val="2512910"/>
              <a:satOff val="-2189"/>
              <a:lumOff val="-3"/>
              <a:alphaOff val="0"/>
            </a:srgbClr>
          </a:solidFill>
          <a:prstDash val="solid"/>
        </a:ln>
        <a:effectLst/>
      </dgm:spPr>
      <dgm:t>
        <a:bodyPr/>
        <a:lstStyle/>
        <a:p>
          <a:endParaRPr lang="zh-TW" altLang="en-US" sz="3200" b="1">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233DEAAE-A700-406D-AB38-C784DE72CDEA}">
      <dgm:prSet phldrT="[文字]" custT="1"/>
      <dgm:spPr>
        <a:xfrm>
          <a:off x="1043899" y="2096872"/>
          <a:ext cx="6279097" cy="887138"/>
        </a:xfrm>
        <a:solidFill>
          <a:srgbClr val="C0504D">
            <a:hueOff val="3121013"/>
            <a:satOff val="-3893"/>
            <a:lumOff val="915"/>
            <a:alphaOff val="0"/>
          </a:srgbClr>
        </a:solidFill>
        <a:ln w="38100" cap="flat" cmpd="sng" algn="ctr">
          <a:solidFill>
            <a:sysClr val="window" lastClr="FFFFFF">
              <a:hueOff val="0"/>
              <a:satOff val="0"/>
              <a:lumOff val="0"/>
              <a:alphaOff val="0"/>
            </a:sysClr>
          </a:solidFill>
          <a:prstDash val="solid"/>
        </a:ln>
        <a:effectLst>
          <a:outerShdw blurRad="40000" dist="20000" dir="5400000" rotWithShape="0">
            <a:srgbClr val="000000">
              <a:alpha val="38000"/>
            </a:srgbClr>
          </a:outerShdw>
        </a:effectLst>
      </dgm:spPr>
      <dgm:t>
        <a:bodyPr/>
        <a:lstStyle/>
        <a:p>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具體能力指標</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行為指標</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4B191C20-2673-4191-B3DB-9B45E4AB05D8}" type="parTrans" cxnId="{785C6EC2-8003-4947-AD3E-3791546F3E94}">
      <dgm:prSet/>
      <dgm:spPr/>
      <dgm:t>
        <a:bodyPr/>
        <a:lstStyle/>
        <a:p>
          <a:endParaRPr lang="zh-TW" altLang="en-US" sz="2000" b="1">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dgm:t>
    </dgm:pt>
    <dgm:pt modelId="{5C643785-79B2-4506-A1C1-FB8BE4D1444C}" type="sibTrans" cxnId="{785C6EC2-8003-4947-AD3E-3791546F3E94}">
      <dgm:prSet custT="1"/>
      <dgm:spPr>
        <a:xfrm>
          <a:off x="6746357" y="2776340"/>
          <a:ext cx="576640" cy="576640"/>
        </a:xfrm>
        <a:solidFill>
          <a:srgbClr val="C0504D">
            <a:tint val="40000"/>
            <a:alpha val="90000"/>
            <a:hueOff val="5025821"/>
            <a:satOff val="-4378"/>
            <a:lumOff val="-6"/>
            <a:alphaOff val="0"/>
          </a:srgbClr>
        </a:solidFill>
        <a:ln w="25400" cap="flat" cmpd="sng" algn="ctr">
          <a:solidFill>
            <a:srgbClr val="C0504D">
              <a:tint val="40000"/>
              <a:alpha val="90000"/>
              <a:hueOff val="5025821"/>
              <a:satOff val="-4378"/>
              <a:lumOff val="-6"/>
              <a:alphaOff val="0"/>
            </a:srgbClr>
          </a:solidFill>
          <a:prstDash val="solid"/>
        </a:ln>
        <a:effectLst/>
      </dgm:spPr>
      <dgm:t>
        <a:bodyPr/>
        <a:lstStyle/>
        <a:p>
          <a:endParaRPr lang="zh-TW" altLang="en-US" sz="3200" b="1">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A7B98618-D0BA-43C7-8A9D-F0E3C93EEBAA}">
      <dgm:prSet phldrT="[文字]" custT="1"/>
      <dgm:spPr>
        <a:xfrm>
          <a:off x="1569774" y="3145309"/>
          <a:ext cx="6279097" cy="887138"/>
        </a:xfrm>
        <a:solidFill>
          <a:srgbClr val="C0504D">
            <a:hueOff val="4681519"/>
            <a:satOff val="-5839"/>
            <a:lumOff val="1373"/>
            <a:alphaOff val="0"/>
          </a:srgbClr>
        </a:solidFill>
        <a:ln w="38100" cap="flat" cmpd="sng" algn="ctr">
          <a:solidFill>
            <a:sysClr val="window" lastClr="FFFFFF">
              <a:hueOff val="0"/>
              <a:satOff val="0"/>
              <a:lumOff val="0"/>
              <a:alphaOff val="0"/>
            </a:sysClr>
          </a:solidFill>
          <a:prstDash val="solid"/>
        </a:ln>
        <a:effectLst>
          <a:outerShdw blurRad="40000" dist="20000" dir="5400000" rotWithShape="0">
            <a:srgbClr val="000000">
              <a:alpha val="38000"/>
            </a:srgbClr>
          </a:outerShdw>
        </a:effectLst>
      </dgm:spPr>
      <dgm:t>
        <a:bodyPr/>
        <a:lstStyle/>
        <a:p>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具體能力內涵</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r>
          <a:b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b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知識</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技能</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態度特質</a:t>
          </a:r>
          <a:r>
            <a:rPr lang="en-US" altLang="zh-TW" sz="2400" b="1"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gm:t>
    </dgm:pt>
    <dgm:pt modelId="{DE75FD20-BBA8-4C39-97CE-4C2D1CE76BD0}" type="parTrans" cxnId="{CFBF164D-82F6-445C-8991-9AE80B5E173E}">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ED1BA36C-8D6B-45AF-BCDC-075BE24AD41D}" type="sibTrans" cxnId="{CFBF164D-82F6-445C-8991-9AE80B5E173E}">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87DA0CC7-BE42-4201-856A-0732B316DC31}" type="pres">
      <dgm:prSet presAssocID="{BC74B266-19CB-4F9F-926E-1004A074911D}" presName="outerComposite" presStyleCnt="0">
        <dgm:presLayoutVars>
          <dgm:chMax val="5"/>
          <dgm:dir/>
          <dgm:resizeHandles val="exact"/>
        </dgm:presLayoutVars>
      </dgm:prSet>
      <dgm:spPr/>
      <dgm:t>
        <a:bodyPr/>
        <a:lstStyle/>
        <a:p>
          <a:endParaRPr lang="zh-TW" altLang="en-US"/>
        </a:p>
      </dgm:t>
    </dgm:pt>
    <dgm:pt modelId="{D0F072EC-9694-4D03-BB2B-E337B9553375}" type="pres">
      <dgm:prSet presAssocID="{BC74B266-19CB-4F9F-926E-1004A074911D}" presName="dummyMaxCanvas" presStyleCnt="0">
        <dgm:presLayoutVars/>
      </dgm:prSet>
      <dgm:spPr/>
      <dgm:t>
        <a:bodyPr/>
        <a:lstStyle/>
        <a:p>
          <a:endParaRPr lang="zh-TW" altLang="en-US"/>
        </a:p>
      </dgm:t>
    </dgm:pt>
    <dgm:pt modelId="{B1D96E29-C26E-47C6-B55D-37125B9AF0EA}" type="pres">
      <dgm:prSet presAssocID="{BC74B266-19CB-4F9F-926E-1004A074911D}" presName="FourNodes_1" presStyleLbl="node1" presStyleIdx="0" presStyleCnt="4">
        <dgm:presLayoutVars>
          <dgm:bulletEnabled val="1"/>
        </dgm:presLayoutVars>
      </dgm:prSet>
      <dgm:spPr>
        <a:prstGeom prst="roundRect">
          <a:avLst>
            <a:gd name="adj" fmla="val 10000"/>
          </a:avLst>
        </a:prstGeom>
      </dgm:spPr>
      <dgm:t>
        <a:bodyPr/>
        <a:lstStyle/>
        <a:p>
          <a:endParaRPr lang="zh-TW" altLang="en-US"/>
        </a:p>
      </dgm:t>
    </dgm:pt>
    <dgm:pt modelId="{BA33AAFA-2230-4731-95AE-4866C2744C21}" type="pres">
      <dgm:prSet presAssocID="{BC74B266-19CB-4F9F-926E-1004A074911D}" presName="FourNodes_2" presStyleLbl="node1" presStyleIdx="1" presStyleCnt="4">
        <dgm:presLayoutVars>
          <dgm:bulletEnabled val="1"/>
        </dgm:presLayoutVars>
      </dgm:prSet>
      <dgm:spPr>
        <a:prstGeom prst="roundRect">
          <a:avLst>
            <a:gd name="adj" fmla="val 10000"/>
          </a:avLst>
        </a:prstGeom>
      </dgm:spPr>
      <dgm:t>
        <a:bodyPr/>
        <a:lstStyle/>
        <a:p>
          <a:endParaRPr lang="zh-TW" altLang="en-US"/>
        </a:p>
      </dgm:t>
    </dgm:pt>
    <dgm:pt modelId="{FF1E461E-3DFE-4B8A-85AF-8DD6931A1283}" type="pres">
      <dgm:prSet presAssocID="{BC74B266-19CB-4F9F-926E-1004A074911D}" presName="FourNodes_3" presStyleLbl="node1" presStyleIdx="2" presStyleCnt="4">
        <dgm:presLayoutVars>
          <dgm:bulletEnabled val="1"/>
        </dgm:presLayoutVars>
      </dgm:prSet>
      <dgm:spPr>
        <a:prstGeom prst="roundRect">
          <a:avLst>
            <a:gd name="adj" fmla="val 10000"/>
          </a:avLst>
        </a:prstGeom>
      </dgm:spPr>
      <dgm:t>
        <a:bodyPr/>
        <a:lstStyle/>
        <a:p>
          <a:endParaRPr lang="zh-TW" altLang="en-US"/>
        </a:p>
      </dgm:t>
    </dgm:pt>
    <dgm:pt modelId="{43BA0545-75EC-4AEB-A4E3-3E0723050373}" type="pres">
      <dgm:prSet presAssocID="{BC74B266-19CB-4F9F-926E-1004A074911D}" presName="FourNodes_4" presStyleLbl="node1" presStyleIdx="3" presStyleCnt="4">
        <dgm:presLayoutVars>
          <dgm:bulletEnabled val="1"/>
        </dgm:presLayoutVars>
      </dgm:prSet>
      <dgm:spPr>
        <a:prstGeom prst="roundRect">
          <a:avLst>
            <a:gd name="adj" fmla="val 10000"/>
          </a:avLst>
        </a:prstGeom>
      </dgm:spPr>
      <dgm:t>
        <a:bodyPr/>
        <a:lstStyle/>
        <a:p>
          <a:endParaRPr lang="zh-TW" altLang="en-US"/>
        </a:p>
      </dgm:t>
    </dgm:pt>
    <dgm:pt modelId="{1DDE896E-8C2B-4A3A-9A7B-E0908FC06CE7}" type="pres">
      <dgm:prSet presAssocID="{BC74B266-19CB-4F9F-926E-1004A074911D}" presName="FourConn_1-2" presStyleLbl="fgAccFollowNode1" presStyleIdx="0" presStyleCnt="3">
        <dgm:presLayoutVars>
          <dgm:bulletEnabled val="1"/>
        </dgm:presLayoutVars>
      </dgm:prSet>
      <dgm:spPr>
        <a:prstGeom prst="downArrow">
          <a:avLst>
            <a:gd name="adj1" fmla="val 55000"/>
            <a:gd name="adj2" fmla="val 45000"/>
          </a:avLst>
        </a:prstGeom>
      </dgm:spPr>
      <dgm:t>
        <a:bodyPr/>
        <a:lstStyle/>
        <a:p>
          <a:endParaRPr lang="zh-TW" altLang="en-US"/>
        </a:p>
      </dgm:t>
    </dgm:pt>
    <dgm:pt modelId="{7CF61000-BF90-47D0-91F6-C755FAB73170}" type="pres">
      <dgm:prSet presAssocID="{BC74B266-19CB-4F9F-926E-1004A074911D}" presName="FourConn_2-3" presStyleLbl="fgAccFollowNode1" presStyleIdx="1" presStyleCnt="3">
        <dgm:presLayoutVars>
          <dgm:bulletEnabled val="1"/>
        </dgm:presLayoutVars>
      </dgm:prSet>
      <dgm:spPr>
        <a:prstGeom prst="downArrow">
          <a:avLst>
            <a:gd name="adj1" fmla="val 55000"/>
            <a:gd name="adj2" fmla="val 45000"/>
          </a:avLst>
        </a:prstGeom>
      </dgm:spPr>
      <dgm:t>
        <a:bodyPr/>
        <a:lstStyle/>
        <a:p>
          <a:endParaRPr lang="zh-TW" altLang="en-US"/>
        </a:p>
      </dgm:t>
    </dgm:pt>
    <dgm:pt modelId="{5C55F320-1C67-4AEE-B4E1-453C98E0FE61}" type="pres">
      <dgm:prSet presAssocID="{BC74B266-19CB-4F9F-926E-1004A074911D}" presName="FourConn_3-4" presStyleLbl="fgAccFollowNode1" presStyleIdx="2" presStyleCnt="3">
        <dgm:presLayoutVars>
          <dgm:bulletEnabled val="1"/>
        </dgm:presLayoutVars>
      </dgm:prSet>
      <dgm:spPr>
        <a:prstGeom prst="downArrow">
          <a:avLst>
            <a:gd name="adj1" fmla="val 55000"/>
            <a:gd name="adj2" fmla="val 45000"/>
          </a:avLst>
        </a:prstGeom>
      </dgm:spPr>
      <dgm:t>
        <a:bodyPr/>
        <a:lstStyle/>
        <a:p>
          <a:endParaRPr lang="zh-TW" altLang="en-US"/>
        </a:p>
      </dgm:t>
    </dgm:pt>
    <dgm:pt modelId="{FB2EEEB8-665D-4A6F-89D5-B2D74DAC9704}" type="pres">
      <dgm:prSet presAssocID="{BC74B266-19CB-4F9F-926E-1004A074911D}" presName="FourNodes_1_text" presStyleLbl="node1" presStyleIdx="3" presStyleCnt="4">
        <dgm:presLayoutVars>
          <dgm:bulletEnabled val="1"/>
        </dgm:presLayoutVars>
      </dgm:prSet>
      <dgm:spPr/>
      <dgm:t>
        <a:bodyPr/>
        <a:lstStyle/>
        <a:p>
          <a:endParaRPr lang="zh-TW" altLang="en-US"/>
        </a:p>
      </dgm:t>
    </dgm:pt>
    <dgm:pt modelId="{F8BAD597-A74D-4381-B38C-8EFF142AD60E}" type="pres">
      <dgm:prSet presAssocID="{BC74B266-19CB-4F9F-926E-1004A074911D}" presName="FourNodes_2_text" presStyleLbl="node1" presStyleIdx="3" presStyleCnt="4">
        <dgm:presLayoutVars>
          <dgm:bulletEnabled val="1"/>
        </dgm:presLayoutVars>
      </dgm:prSet>
      <dgm:spPr/>
      <dgm:t>
        <a:bodyPr/>
        <a:lstStyle/>
        <a:p>
          <a:endParaRPr lang="zh-TW" altLang="en-US"/>
        </a:p>
      </dgm:t>
    </dgm:pt>
    <dgm:pt modelId="{41C177CD-7F9C-4070-84E6-6F86D7375450}" type="pres">
      <dgm:prSet presAssocID="{BC74B266-19CB-4F9F-926E-1004A074911D}" presName="FourNodes_3_text" presStyleLbl="node1" presStyleIdx="3" presStyleCnt="4">
        <dgm:presLayoutVars>
          <dgm:bulletEnabled val="1"/>
        </dgm:presLayoutVars>
      </dgm:prSet>
      <dgm:spPr/>
      <dgm:t>
        <a:bodyPr/>
        <a:lstStyle/>
        <a:p>
          <a:endParaRPr lang="zh-TW" altLang="en-US"/>
        </a:p>
      </dgm:t>
    </dgm:pt>
    <dgm:pt modelId="{591AF4BC-98BF-4E67-BF13-6D283BAF5BC0}" type="pres">
      <dgm:prSet presAssocID="{BC74B266-19CB-4F9F-926E-1004A074911D}" presName="FourNodes_4_text" presStyleLbl="node1" presStyleIdx="3" presStyleCnt="4">
        <dgm:presLayoutVars>
          <dgm:bulletEnabled val="1"/>
        </dgm:presLayoutVars>
      </dgm:prSet>
      <dgm:spPr/>
      <dgm:t>
        <a:bodyPr/>
        <a:lstStyle/>
        <a:p>
          <a:endParaRPr lang="zh-TW" altLang="en-US"/>
        </a:p>
      </dgm:t>
    </dgm:pt>
  </dgm:ptLst>
  <dgm:cxnLst>
    <dgm:cxn modelId="{126FFD4D-6422-4522-B131-04E7EB5428F7}" type="presOf" srcId="{C995D545-11FF-45C3-B6E3-53B9FC638C07}" destId="{7CF61000-BF90-47D0-91F6-C755FAB73170}" srcOrd="0" destOrd="0" presId="urn:microsoft.com/office/officeart/2005/8/layout/vProcess5"/>
    <dgm:cxn modelId="{CFBF164D-82F6-445C-8991-9AE80B5E173E}" srcId="{BC74B266-19CB-4F9F-926E-1004A074911D}" destId="{A7B98618-D0BA-43C7-8A9D-F0E3C93EEBAA}" srcOrd="3" destOrd="0" parTransId="{DE75FD20-BBA8-4C39-97CE-4C2D1CE76BD0}" sibTransId="{ED1BA36C-8D6B-45AF-BCDC-075BE24AD41D}"/>
    <dgm:cxn modelId="{5A37B9E2-639A-456D-B217-E79FD7EB1E94}" type="presOf" srcId="{701E8197-9B32-4181-B1E2-670546917D6B}" destId="{FB2EEEB8-665D-4A6F-89D5-B2D74DAC9704}" srcOrd="1" destOrd="0" presId="urn:microsoft.com/office/officeart/2005/8/layout/vProcess5"/>
    <dgm:cxn modelId="{E045856C-35F8-4858-83E9-5E7BBDBFC8B7}" type="presOf" srcId="{A7B98618-D0BA-43C7-8A9D-F0E3C93EEBAA}" destId="{591AF4BC-98BF-4E67-BF13-6D283BAF5BC0}" srcOrd="1" destOrd="0" presId="urn:microsoft.com/office/officeart/2005/8/layout/vProcess5"/>
    <dgm:cxn modelId="{327D40A1-EAF5-4169-ACFC-84649835DB6A}" type="presOf" srcId="{BC74B266-19CB-4F9F-926E-1004A074911D}" destId="{87DA0CC7-BE42-4201-856A-0732B316DC31}" srcOrd="0" destOrd="0" presId="urn:microsoft.com/office/officeart/2005/8/layout/vProcess5"/>
    <dgm:cxn modelId="{CE2628D6-B9A7-4276-B1CA-B67E25C23ECF}" type="presOf" srcId="{B870A407-4D04-425F-86C2-1CB42D4012CD}" destId="{1DDE896E-8C2B-4A3A-9A7B-E0908FC06CE7}" srcOrd="0" destOrd="0" presId="urn:microsoft.com/office/officeart/2005/8/layout/vProcess5"/>
    <dgm:cxn modelId="{A24439FC-CE7A-4B82-8CA6-9BE80AEFF2AE}" type="presOf" srcId="{A7B98618-D0BA-43C7-8A9D-F0E3C93EEBAA}" destId="{43BA0545-75EC-4AEB-A4E3-3E0723050373}" srcOrd="0" destOrd="0" presId="urn:microsoft.com/office/officeart/2005/8/layout/vProcess5"/>
    <dgm:cxn modelId="{36BD04DE-5140-4E72-A817-78DD59AA43A4}" type="presOf" srcId="{233DEAAE-A700-406D-AB38-C784DE72CDEA}" destId="{41C177CD-7F9C-4070-84E6-6F86D7375450}" srcOrd="1" destOrd="0" presId="urn:microsoft.com/office/officeart/2005/8/layout/vProcess5"/>
    <dgm:cxn modelId="{A002736C-4EFA-428A-9097-2A756AAAE8F2}" type="presOf" srcId="{233DEAAE-A700-406D-AB38-C784DE72CDEA}" destId="{FF1E461E-3DFE-4B8A-85AF-8DD6931A1283}" srcOrd="0" destOrd="0" presId="urn:microsoft.com/office/officeart/2005/8/layout/vProcess5"/>
    <dgm:cxn modelId="{785C6EC2-8003-4947-AD3E-3791546F3E94}" srcId="{BC74B266-19CB-4F9F-926E-1004A074911D}" destId="{233DEAAE-A700-406D-AB38-C784DE72CDEA}" srcOrd="2" destOrd="0" parTransId="{4B191C20-2673-4191-B3DB-9B45E4AB05D8}" sibTransId="{5C643785-79B2-4506-A1C1-FB8BE4D1444C}"/>
    <dgm:cxn modelId="{1372E50A-5B69-4D7B-A5C7-3AE880D788AF}" srcId="{BC74B266-19CB-4F9F-926E-1004A074911D}" destId="{1EC92398-084E-4B5E-AC16-AC84E9AFFA8A}" srcOrd="1" destOrd="0" parTransId="{46416A81-6E29-4783-AF04-C5FC6FDD3B58}" sibTransId="{C995D545-11FF-45C3-B6E3-53B9FC638C07}"/>
    <dgm:cxn modelId="{64A6CB0B-5B63-4A99-98A5-D6888DFF22BA}" type="presOf" srcId="{1EC92398-084E-4B5E-AC16-AC84E9AFFA8A}" destId="{BA33AAFA-2230-4731-95AE-4866C2744C21}" srcOrd="0" destOrd="0" presId="urn:microsoft.com/office/officeart/2005/8/layout/vProcess5"/>
    <dgm:cxn modelId="{1DDDBE0F-510F-41AF-8EEF-B232B73CDD39}" type="presOf" srcId="{701E8197-9B32-4181-B1E2-670546917D6B}" destId="{B1D96E29-C26E-47C6-B55D-37125B9AF0EA}" srcOrd="0" destOrd="0" presId="urn:microsoft.com/office/officeart/2005/8/layout/vProcess5"/>
    <dgm:cxn modelId="{48BD395D-2555-4CFB-9147-36C450AB4AF4}" type="presOf" srcId="{1EC92398-084E-4B5E-AC16-AC84E9AFFA8A}" destId="{F8BAD597-A74D-4381-B38C-8EFF142AD60E}" srcOrd="1" destOrd="0" presId="urn:microsoft.com/office/officeart/2005/8/layout/vProcess5"/>
    <dgm:cxn modelId="{9683F4D2-B234-4565-A25F-508F4ED225CC}" srcId="{BC74B266-19CB-4F9F-926E-1004A074911D}" destId="{701E8197-9B32-4181-B1E2-670546917D6B}" srcOrd="0" destOrd="0" parTransId="{8924F879-E82A-42EB-8763-C5DA34C991E7}" sibTransId="{B870A407-4D04-425F-86C2-1CB42D4012CD}"/>
    <dgm:cxn modelId="{C166A934-E43A-4FE5-99C0-2A39FF097B95}" type="presOf" srcId="{5C643785-79B2-4506-A1C1-FB8BE4D1444C}" destId="{5C55F320-1C67-4AEE-B4E1-453C98E0FE61}" srcOrd="0" destOrd="0" presId="urn:microsoft.com/office/officeart/2005/8/layout/vProcess5"/>
    <dgm:cxn modelId="{86E7C9A6-CCB9-4182-8188-5901730909A8}" type="presParOf" srcId="{87DA0CC7-BE42-4201-856A-0732B316DC31}" destId="{D0F072EC-9694-4D03-BB2B-E337B9553375}" srcOrd="0" destOrd="0" presId="urn:microsoft.com/office/officeart/2005/8/layout/vProcess5"/>
    <dgm:cxn modelId="{63EE2438-AD74-4E8C-A972-857FAC0CD357}" type="presParOf" srcId="{87DA0CC7-BE42-4201-856A-0732B316DC31}" destId="{B1D96E29-C26E-47C6-B55D-37125B9AF0EA}" srcOrd="1" destOrd="0" presId="urn:microsoft.com/office/officeart/2005/8/layout/vProcess5"/>
    <dgm:cxn modelId="{CF8CDB97-FABC-40DF-8BE6-799BE5D6B283}" type="presParOf" srcId="{87DA0CC7-BE42-4201-856A-0732B316DC31}" destId="{BA33AAFA-2230-4731-95AE-4866C2744C21}" srcOrd="2" destOrd="0" presId="urn:microsoft.com/office/officeart/2005/8/layout/vProcess5"/>
    <dgm:cxn modelId="{B95EBBCB-909A-46FD-ABC8-EEA1067BFEA2}" type="presParOf" srcId="{87DA0CC7-BE42-4201-856A-0732B316DC31}" destId="{FF1E461E-3DFE-4B8A-85AF-8DD6931A1283}" srcOrd="3" destOrd="0" presId="urn:microsoft.com/office/officeart/2005/8/layout/vProcess5"/>
    <dgm:cxn modelId="{11B2E813-27FA-4003-83E3-1F289B618C28}" type="presParOf" srcId="{87DA0CC7-BE42-4201-856A-0732B316DC31}" destId="{43BA0545-75EC-4AEB-A4E3-3E0723050373}" srcOrd="4" destOrd="0" presId="urn:microsoft.com/office/officeart/2005/8/layout/vProcess5"/>
    <dgm:cxn modelId="{E88E5871-200A-4B48-A1D2-84A889F33CF8}" type="presParOf" srcId="{87DA0CC7-BE42-4201-856A-0732B316DC31}" destId="{1DDE896E-8C2B-4A3A-9A7B-E0908FC06CE7}" srcOrd="5" destOrd="0" presId="urn:microsoft.com/office/officeart/2005/8/layout/vProcess5"/>
    <dgm:cxn modelId="{239EF659-E56D-471F-BF4E-B0DDFD49848B}" type="presParOf" srcId="{87DA0CC7-BE42-4201-856A-0732B316DC31}" destId="{7CF61000-BF90-47D0-91F6-C755FAB73170}" srcOrd="6" destOrd="0" presId="urn:microsoft.com/office/officeart/2005/8/layout/vProcess5"/>
    <dgm:cxn modelId="{85C3062E-7257-420E-976D-5A3E64121849}" type="presParOf" srcId="{87DA0CC7-BE42-4201-856A-0732B316DC31}" destId="{5C55F320-1C67-4AEE-B4E1-453C98E0FE61}" srcOrd="7" destOrd="0" presId="urn:microsoft.com/office/officeart/2005/8/layout/vProcess5"/>
    <dgm:cxn modelId="{D0324BAB-C339-4669-8470-E59DBA2D8398}" type="presParOf" srcId="{87DA0CC7-BE42-4201-856A-0732B316DC31}" destId="{FB2EEEB8-665D-4A6F-89D5-B2D74DAC9704}" srcOrd="8" destOrd="0" presId="urn:microsoft.com/office/officeart/2005/8/layout/vProcess5"/>
    <dgm:cxn modelId="{E57F2EB0-04F3-4E82-9EE8-26E36B0A6CB8}" type="presParOf" srcId="{87DA0CC7-BE42-4201-856A-0732B316DC31}" destId="{F8BAD597-A74D-4381-B38C-8EFF142AD60E}" srcOrd="9" destOrd="0" presId="urn:microsoft.com/office/officeart/2005/8/layout/vProcess5"/>
    <dgm:cxn modelId="{E5663A85-9265-439C-BAAC-2260CFFC2572}" type="presParOf" srcId="{87DA0CC7-BE42-4201-856A-0732B316DC31}" destId="{41C177CD-7F9C-4070-84E6-6F86D7375450}" srcOrd="10" destOrd="0" presId="urn:microsoft.com/office/officeart/2005/8/layout/vProcess5"/>
    <dgm:cxn modelId="{893F90F8-44FD-4961-AFBC-0DAB6F0CAA1D}" type="presParOf" srcId="{87DA0CC7-BE42-4201-856A-0732B316DC31}" destId="{591AF4BC-98BF-4E67-BF13-6D283BAF5BC0}"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987F02C4-2866-4FD1-81DF-304DCB4E1FF7}" type="doc">
      <dgm:prSet loTypeId="urn:microsoft.com/office/officeart/2005/8/layout/process4" loCatId="list" qsTypeId="urn:microsoft.com/office/officeart/2005/8/quickstyle/simple1" qsCatId="simple" csTypeId="urn:microsoft.com/office/officeart/2005/8/colors/colorful5" csCatId="colorful" phldr="1"/>
      <dgm:spPr/>
      <dgm:t>
        <a:bodyPr/>
        <a:lstStyle/>
        <a:p>
          <a:endParaRPr lang="zh-TW" altLang="en-US"/>
        </a:p>
      </dgm:t>
    </dgm:pt>
    <dgm:pt modelId="{E798101E-8231-403C-B841-98816FC8CAAD}">
      <dgm:prSet phldrT="[文字]" custT="1"/>
      <dgm:spPr/>
      <dgm:t>
        <a:bodyPr/>
        <a:lstStyle/>
        <a:p>
          <a:r>
            <a:rPr lang="zh-TW" altLang="en-US" sz="2000" b="1" dirty="0" smtClean="0">
              <a:latin typeface="微軟正黑體" panose="020B0604030504040204" pitchFamily="34" charset="-120"/>
              <a:ea typeface="微軟正黑體" panose="020B0604030504040204" pitchFamily="34" charset="-120"/>
            </a:rPr>
            <a:t>彙整相關就業途徑（可能不只一項）的所有職能項目</a:t>
          </a:r>
          <a:endParaRPr lang="zh-TW" altLang="en-US" sz="2000" b="1" dirty="0">
            <a:latin typeface="微軟正黑體" panose="020B0604030504040204" pitchFamily="34" charset="-120"/>
            <a:ea typeface="微軟正黑體" panose="020B0604030504040204" pitchFamily="34" charset="-120"/>
          </a:endParaRPr>
        </a:p>
      </dgm:t>
    </dgm:pt>
    <dgm:pt modelId="{A51881F7-DE8E-4D94-A89B-7AB8FB7A0565}" type="parTrans" cxnId="{3FA50508-CD7B-464D-8FF6-0D1D2535EE45}">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B9675E37-9840-4D15-BF59-BE82062654EB}" type="sibTrans" cxnId="{3FA50508-CD7B-464D-8FF6-0D1D2535EE45}">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026FB14C-9201-4FF5-8DD8-0ED9B2757CC1}">
      <dgm:prSet custT="1"/>
      <dgm:spPr/>
      <dgm:t>
        <a:bodyPr/>
        <a:lstStyle/>
        <a:p>
          <a:r>
            <a:rPr lang="zh-TW" altLang="en-US" sz="2000" b="1" dirty="0" smtClean="0">
              <a:latin typeface="微軟正黑體" panose="020B0604030504040204" pitchFamily="34" charset="-120"/>
              <a:ea typeface="微軟正黑體" panose="020B0604030504040204" pitchFamily="34" charset="-120"/>
            </a:rPr>
            <a:t>篩選符合系所的定位及核心能力的職能項目</a:t>
          </a:r>
          <a:endParaRPr lang="en-US" altLang="zh-TW" sz="2000" b="1" dirty="0" smtClean="0">
            <a:latin typeface="微軟正黑體" panose="020B0604030504040204" pitchFamily="34" charset="-120"/>
            <a:ea typeface="微軟正黑體" panose="020B0604030504040204" pitchFamily="34" charset="-120"/>
          </a:endParaRPr>
        </a:p>
      </dgm:t>
    </dgm:pt>
    <dgm:pt modelId="{CCF4E5B3-9EAE-4701-A806-49DA13D5AA94}" type="parTrans" cxnId="{B5682472-0012-4249-8B4B-0FACA9D5C48E}">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97F4C4C1-0C32-4195-BF5C-B77FA8945771}" type="sibTrans" cxnId="{B5682472-0012-4249-8B4B-0FACA9D5C48E}">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695F9A8B-EF12-4263-866C-5FAEF9FFAE28}">
      <dgm:prSet custT="1"/>
      <dgm:spPr/>
      <dgm:t>
        <a:bodyPr/>
        <a:lstStyle/>
        <a:p>
          <a:r>
            <a:rPr lang="zh-TW" altLang="en-US" sz="2000" b="1" dirty="0" smtClean="0">
              <a:latin typeface="微軟正黑體" panose="020B0604030504040204" pitchFamily="34" charset="-120"/>
              <a:ea typeface="微軟正黑體" panose="020B0604030504040204" pitchFamily="34" charset="-120"/>
            </a:rPr>
            <a:t>刪除不適合在學校教育養成的職能項目</a:t>
          </a:r>
          <a:endParaRPr lang="en-US" altLang="zh-TW" sz="2000" b="1" dirty="0" smtClean="0">
            <a:latin typeface="微軟正黑體" panose="020B0604030504040204" pitchFamily="34" charset="-120"/>
            <a:ea typeface="微軟正黑體" panose="020B0604030504040204" pitchFamily="34" charset="-120"/>
          </a:endParaRPr>
        </a:p>
      </dgm:t>
    </dgm:pt>
    <dgm:pt modelId="{86CF5F84-EE9A-4C6C-B637-7DDFE347265D}" type="parTrans" cxnId="{7FDD2AEA-6C43-47AE-8B5B-99BE9229E32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20E621BF-8B14-4BB7-A4B2-E155F705CD61}" type="sibTrans" cxnId="{7FDD2AEA-6C43-47AE-8B5B-99BE9229E32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E68DC398-E245-43D4-8A17-D37FAC37F78B}">
      <dgm:prSet custT="1"/>
      <dgm:spPr>
        <a:solidFill>
          <a:schemeClr val="tx1">
            <a:lumMod val="95000"/>
            <a:alpha val="90000"/>
          </a:schemeClr>
        </a:solidFill>
      </dgm:spPr>
      <dgm:t>
        <a:bodyPr/>
        <a:lstStyle/>
        <a:p>
          <a:r>
            <a:rPr lang="zh-TW" altLang="en-US" sz="1600" dirty="0" smtClean="0">
              <a:latin typeface="微軟正黑體" panose="020B0604030504040204" pitchFamily="34" charset="-120"/>
              <a:ea typeface="微軟正黑體" panose="020B0604030504040204" pitchFamily="34" charset="-120"/>
            </a:rPr>
            <a:t>需在職場情境方能養成的職能</a:t>
          </a:r>
          <a:endParaRPr lang="en-US" altLang="zh-TW" sz="1600" dirty="0" smtClean="0">
            <a:latin typeface="微軟正黑體" panose="020B0604030504040204" pitchFamily="34" charset="-120"/>
            <a:ea typeface="微軟正黑體" panose="020B0604030504040204" pitchFamily="34" charset="-120"/>
          </a:endParaRPr>
        </a:p>
      </dgm:t>
    </dgm:pt>
    <dgm:pt modelId="{9101B95A-84AE-444F-B48C-A4A6143A7DA7}" type="parTrans" cxnId="{958DC1E2-A7D0-474F-9131-A022D21F2728}">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2BB25DBC-557B-4638-90B4-0A10231FAED3}" type="sibTrans" cxnId="{958DC1E2-A7D0-474F-9131-A022D21F2728}">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EF39A0B1-281E-4678-B8DD-E1EB14B720CE}">
      <dgm:prSet custT="1"/>
      <dgm:spPr>
        <a:solidFill>
          <a:schemeClr val="tx1">
            <a:lumMod val="95000"/>
            <a:alpha val="90000"/>
          </a:schemeClr>
        </a:solidFill>
      </dgm:spPr>
      <dgm:t>
        <a:bodyPr/>
        <a:lstStyle/>
        <a:p>
          <a:r>
            <a:rPr lang="zh-TW" altLang="en-US" sz="1600" dirty="0" smtClean="0">
              <a:latin typeface="微軟正黑體" panose="020B0604030504040204" pitchFamily="34" charset="-120"/>
              <a:ea typeface="微軟正黑體" panose="020B0604030504040204" pitchFamily="34" charset="-120"/>
            </a:rPr>
            <a:t>為了勝任特定技術設備的職能（但實習、產學合作、建教合作、產學訓專案、契合式專班可能可培養）</a:t>
          </a:r>
          <a:endParaRPr lang="en-US" altLang="zh-TW" sz="1600" dirty="0" smtClean="0">
            <a:latin typeface="微軟正黑體" panose="020B0604030504040204" pitchFamily="34" charset="-120"/>
            <a:ea typeface="微軟正黑體" panose="020B0604030504040204" pitchFamily="34" charset="-120"/>
          </a:endParaRPr>
        </a:p>
      </dgm:t>
    </dgm:pt>
    <dgm:pt modelId="{F5FB877D-B162-4127-BAB0-E2ACA7820763}" type="parTrans" cxnId="{BFCAC0EB-5EAD-412B-9D75-1AAC7F833A2F}">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C6F86B58-5422-4674-9624-C9AA14493C19}" type="sibTrans" cxnId="{BFCAC0EB-5EAD-412B-9D75-1AAC7F833A2F}">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2826DB95-36D3-4A6B-90E1-5D8AE0A9CA31}" type="pres">
      <dgm:prSet presAssocID="{987F02C4-2866-4FD1-81DF-304DCB4E1FF7}" presName="Name0" presStyleCnt="0">
        <dgm:presLayoutVars>
          <dgm:dir/>
          <dgm:animLvl val="lvl"/>
          <dgm:resizeHandles val="exact"/>
        </dgm:presLayoutVars>
      </dgm:prSet>
      <dgm:spPr/>
      <dgm:t>
        <a:bodyPr/>
        <a:lstStyle/>
        <a:p>
          <a:endParaRPr lang="zh-TW" altLang="en-US"/>
        </a:p>
      </dgm:t>
    </dgm:pt>
    <dgm:pt modelId="{34D8CEDC-668F-4DB8-A60C-3F5982386B7D}" type="pres">
      <dgm:prSet presAssocID="{695F9A8B-EF12-4263-866C-5FAEF9FFAE28}" presName="boxAndChildren" presStyleCnt="0"/>
      <dgm:spPr/>
      <dgm:t>
        <a:bodyPr/>
        <a:lstStyle/>
        <a:p>
          <a:endParaRPr lang="zh-TW" altLang="en-US"/>
        </a:p>
      </dgm:t>
    </dgm:pt>
    <dgm:pt modelId="{66C9A2B1-A064-4C7D-8D18-0D460197E25E}" type="pres">
      <dgm:prSet presAssocID="{695F9A8B-EF12-4263-866C-5FAEF9FFAE28}" presName="parentTextBox" presStyleLbl="node1" presStyleIdx="0" presStyleCnt="3"/>
      <dgm:spPr/>
      <dgm:t>
        <a:bodyPr/>
        <a:lstStyle/>
        <a:p>
          <a:endParaRPr lang="zh-TW" altLang="en-US"/>
        </a:p>
      </dgm:t>
    </dgm:pt>
    <dgm:pt modelId="{60BD1BE3-3ABE-40AE-BD35-43F82AC29D74}" type="pres">
      <dgm:prSet presAssocID="{695F9A8B-EF12-4263-866C-5FAEF9FFAE28}" presName="entireBox" presStyleLbl="node1" presStyleIdx="0" presStyleCnt="3"/>
      <dgm:spPr/>
      <dgm:t>
        <a:bodyPr/>
        <a:lstStyle/>
        <a:p>
          <a:endParaRPr lang="zh-TW" altLang="en-US"/>
        </a:p>
      </dgm:t>
    </dgm:pt>
    <dgm:pt modelId="{68D387E8-2CB6-401B-9C50-330062871720}" type="pres">
      <dgm:prSet presAssocID="{695F9A8B-EF12-4263-866C-5FAEF9FFAE28}" presName="descendantBox" presStyleCnt="0"/>
      <dgm:spPr/>
      <dgm:t>
        <a:bodyPr/>
        <a:lstStyle/>
        <a:p>
          <a:endParaRPr lang="zh-TW" altLang="en-US"/>
        </a:p>
      </dgm:t>
    </dgm:pt>
    <dgm:pt modelId="{E4F2403C-C5E4-4F8E-8CAF-EED616E99C0E}" type="pres">
      <dgm:prSet presAssocID="{E68DC398-E245-43D4-8A17-D37FAC37F78B}" presName="childTextBox" presStyleLbl="fgAccFollowNode1" presStyleIdx="0" presStyleCnt="2">
        <dgm:presLayoutVars>
          <dgm:bulletEnabled val="1"/>
        </dgm:presLayoutVars>
      </dgm:prSet>
      <dgm:spPr/>
      <dgm:t>
        <a:bodyPr/>
        <a:lstStyle/>
        <a:p>
          <a:endParaRPr lang="zh-TW" altLang="en-US"/>
        </a:p>
      </dgm:t>
    </dgm:pt>
    <dgm:pt modelId="{9531F9B1-03FA-4D3F-9C73-2431012B2FD2}" type="pres">
      <dgm:prSet presAssocID="{EF39A0B1-281E-4678-B8DD-E1EB14B720CE}" presName="childTextBox" presStyleLbl="fgAccFollowNode1" presStyleIdx="1" presStyleCnt="2" custScaleX="143709">
        <dgm:presLayoutVars>
          <dgm:bulletEnabled val="1"/>
        </dgm:presLayoutVars>
      </dgm:prSet>
      <dgm:spPr/>
      <dgm:t>
        <a:bodyPr/>
        <a:lstStyle/>
        <a:p>
          <a:endParaRPr lang="zh-TW" altLang="en-US"/>
        </a:p>
      </dgm:t>
    </dgm:pt>
    <dgm:pt modelId="{1E9B08B5-5DA6-4084-B31A-4FFD42948EC6}" type="pres">
      <dgm:prSet presAssocID="{97F4C4C1-0C32-4195-BF5C-B77FA8945771}" presName="sp" presStyleCnt="0"/>
      <dgm:spPr/>
      <dgm:t>
        <a:bodyPr/>
        <a:lstStyle/>
        <a:p>
          <a:endParaRPr lang="zh-TW" altLang="en-US"/>
        </a:p>
      </dgm:t>
    </dgm:pt>
    <dgm:pt modelId="{918460C8-387B-4E26-9441-7DECB84BF56A}" type="pres">
      <dgm:prSet presAssocID="{026FB14C-9201-4FF5-8DD8-0ED9B2757CC1}" presName="arrowAndChildren" presStyleCnt="0"/>
      <dgm:spPr/>
      <dgm:t>
        <a:bodyPr/>
        <a:lstStyle/>
        <a:p>
          <a:endParaRPr lang="zh-TW" altLang="en-US"/>
        </a:p>
      </dgm:t>
    </dgm:pt>
    <dgm:pt modelId="{CCDF99C1-1551-4EE8-B415-78338128B3C2}" type="pres">
      <dgm:prSet presAssocID="{026FB14C-9201-4FF5-8DD8-0ED9B2757CC1}" presName="parentTextArrow" presStyleLbl="node1" presStyleIdx="1" presStyleCnt="3"/>
      <dgm:spPr/>
      <dgm:t>
        <a:bodyPr/>
        <a:lstStyle/>
        <a:p>
          <a:endParaRPr lang="zh-TW" altLang="en-US"/>
        </a:p>
      </dgm:t>
    </dgm:pt>
    <dgm:pt modelId="{A2A8D16C-09D8-475F-964A-A6EBC97AD53D}" type="pres">
      <dgm:prSet presAssocID="{B9675E37-9840-4D15-BF59-BE82062654EB}" presName="sp" presStyleCnt="0"/>
      <dgm:spPr/>
      <dgm:t>
        <a:bodyPr/>
        <a:lstStyle/>
        <a:p>
          <a:endParaRPr lang="zh-TW" altLang="en-US"/>
        </a:p>
      </dgm:t>
    </dgm:pt>
    <dgm:pt modelId="{FD1098E4-92ED-4C03-B8F6-E693254A3848}" type="pres">
      <dgm:prSet presAssocID="{E798101E-8231-403C-B841-98816FC8CAAD}" presName="arrowAndChildren" presStyleCnt="0"/>
      <dgm:spPr/>
      <dgm:t>
        <a:bodyPr/>
        <a:lstStyle/>
        <a:p>
          <a:endParaRPr lang="zh-TW" altLang="en-US"/>
        </a:p>
      </dgm:t>
    </dgm:pt>
    <dgm:pt modelId="{42D0BB40-DEBB-4E8F-9315-A8B92C2AA5C7}" type="pres">
      <dgm:prSet presAssocID="{E798101E-8231-403C-B841-98816FC8CAAD}" presName="parentTextArrow" presStyleLbl="node1" presStyleIdx="2" presStyleCnt="3"/>
      <dgm:spPr/>
      <dgm:t>
        <a:bodyPr/>
        <a:lstStyle/>
        <a:p>
          <a:endParaRPr lang="zh-TW" altLang="en-US"/>
        </a:p>
      </dgm:t>
    </dgm:pt>
  </dgm:ptLst>
  <dgm:cxnLst>
    <dgm:cxn modelId="{3FA50508-CD7B-464D-8FF6-0D1D2535EE45}" srcId="{987F02C4-2866-4FD1-81DF-304DCB4E1FF7}" destId="{E798101E-8231-403C-B841-98816FC8CAAD}" srcOrd="0" destOrd="0" parTransId="{A51881F7-DE8E-4D94-A89B-7AB8FB7A0565}" sibTransId="{B9675E37-9840-4D15-BF59-BE82062654EB}"/>
    <dgm:cxn modelId="{B5187C3C-07BC-4B89-BF68-B48A7EE50A6D}" type="presOf" srcId="{026FB14C-9201-4FF5-8DD8-0ED9B2757CC1}" destId="{CCDF99C1-1551-4EE8-B415-78338128B3C2}" srcOrd="0" destOrd="0" presId="urn:microsoft.com/office/officeart/2005/8/layout/process4"/>
    <dgm:cxn modelId="{B5682472-0012-4249-8B4B-0FACA9D5C48E}" srcId="{987F02C4-2866-4FD1-81DF-304DCB4E1FF7}" destId="{026FB14C-9201-4FF5-8DD8-0ED9B2757CC1}" srcOrd="1" destOrd="0" parTransId="{CCF4E5B3-9EAE-4701-A806-49DA13D5AA94}" sibTransId="{97F4C4C1-0C32-4195-BF5C-B77FA8945771}"/>
    <dgm:cxn modelId="{6ECADB20-C416-4D9B-98EE-BC3C8DDFEB15}" type="presOf" srcId="{695F9A8B-EF12-4263-866C-5FAEF9FFAE28}" destId="{66C9A2B1-A064-4C7D-8D18-0D460197E25E}" srcOrd="0" destOrd="0" presId="urn:microsoft.com/office/officeart/2005/8/layout/process4"/>
    <dgm:cxn modelId="{AE7625E8-0DC3-4C3D-94E0-6F73D36C4B10}" type="presOf" srcId="{EF39A0B1-281E-4678-B8DD-E1EB14B720CE}" destId="{9531F9B1-03FA-4D3F-9C73-2431012B2FD2}" srcOrd="0" destOrd="0" presId="urn:microsoft.com/office/officeart/2005/8/layout/process4"/>
    <dgm:cxn modelId="{DBFC8A92-5111-4609-A0F7-953884DE20A9}" type="presOf" srcId="{E68DC398-E245-43D4-8A17-D37FAC37F78B}" destId="{E4F2403C-C5E4-4F8E-8CAF-EED616E99C0E}" srcOrd="0" destOrd="0" presId="urn:microsoft.com/office/officeart/2005/8/layout/process4"/>
    <dgm:cxn modelId="{52360717-AA0A-4120-A00F-F02AB203E666}" type="presOf" srcId="{E798101E-8231-403C-B841-98816FC8CAAD}" destId="{42D0BB40-DEBB-4E8F-9315-A8B92C2AA5C7}" srcOrd="0" destOrd="0" presId="urn:microsoft.com/office/officeart/2005/8/layout/process4"/>
    <dgm:cxn modelId="{958DC1E2-A7D0-474F-9131-A022D21F2728}" srcId="{695F9A8B-EF12-4263-866C-5FAEF9FFAE28}" destId="{E68DC398-E245-43D4-8A17-D37FAC37F78B}" srcOrd="0" destOrd="0" parTransId="{9101B95A-84AE-444F-B48C-A4A6143A7DA7}" sibTransId="{2BB25DBC-557B-4638-90B4-0A10231FAED3}"/>
    <dgm:cxn modelId="{BFCAC0EB-5EAD-412B-9D75-1AAC7F833A2F}" srcId="{695F9A8B-EF12-4263-866C-5FAEF9FFAE28}" destId="{EF39A0B1-281E-4678-B8DD-E1EB14B720CE}" srcOrd="1" destOrd="0" parTransId="{F5FB877D-B162-4127-BAB0-E2ACA7820763}" sibTransId="{C6F86B58-5422-4674-9624-C9AA14493C19}"/>
    <dgm:cxn modelId="{C69FBFB3-4D37-4727-A08D-A8C48922AEB5}" type="presOf" srcId="{695F9A8B-EF12-4263-866C-5FAEF9FFAE28}" destId="{60BD1BE3-3ABE-40AE-BD35-43F82AC29D74}" srcOrd="1" destOrd="0" presId="urn:microsoft.com/office/officeart/2005/8/layout/process4"/>
    <dgm:cxn modelId="{7FDD2AEA-6C43-47AE-8B5B-99BE9229E32D}" srcId="{987F02C4-2866-4FD1-81DF-304DCB4E1FF7}" destId="{695F9A8B-EF12-4263-866C-5FAEF9FFAE28}" srcOrd="2" destOrd="0" parTransId="{86CF5F84-EE9A-4C6C-B637-7DDFE347265D}" sibTransId="{20E621BF-8B14-4BB7-A4B2-E155F705CD61}"/>
    <dgm:cxn modelId="{6D4EAA52-9C6D-4916-A603-4295E174445F}" type="presOf" srcId="{987F02C4-2866-4FD1-81DF-304DCB4E1FF7}" destId="{2826DB95-36D3-4A6B-90E1-5D8AE0A9CA31}" srcOrd="0" destOrd="0" presId="urn:microsoft.com/office/officeart/2005/8/layout/process4"/>
    <dgm:cxn modelId="{6D668695-F41F-4A87-8C15-00761A5372A4}" type="presParOf" srcId="{2826DB95-36D3-4A6B-90E1-5D8AE0A9CA31}" destId="{34D8CEDC-668F-4DB8-A60C-3F5982386B7D}" srcOrd="0" destOrd="0" presId="urn:microsoft.com/office/officeart/2005/8/layout/process4"/>
    <dgm:cxn modelId="{673F2692-A280-4A84-8102-F4972D77CED1}" type="presParOf" srcId="{34D8CEDC-668F-4DB8-A60C-3F5982386B7D}" destId="{66C9A2B1-A064-4C7D-8D18-0D460197E25E}" srcOrd="0" destOrd="0" presId="urn:microsoft.com/office/officeart/2005/8/layout/process4"/>
    <dgm:cxn modelId="{F137D40C-8F20-4D32-BE24-0FFA40D5FDEC}" type="presParOf" srcId="{34D8CEDC-668F-4DB8-A60C-3F5982386B7D}" destId="{60BD1BE3-3ABE-40AE-BD35-43F82AC29D74}" srcOrd="1" destOrd="0" presId="urn:microsoft.com/office/officeart/2005/8/layout/process4"/>
    <dgm:cxn modelId="{63A278A9-99E5-4BD0-AA4B-56A09FAD94BC}" type="presParOf" srcId="{34D8CEDC-668F-4DB8-A60C-3F5982386B7D}" destId="{68D387E8-2CB6-401B-9C50-330062871720}" srcOrd="2" destOrd="0" presId="urn:microsoft.com/office/officeart/2005/8/layout/process4"/>
    <dgm:cxn modelId="{D1B4AAE7-CEFC-4CE9-B84C-1AD113A2D2B0}" type="presParOf" srcId="{68D387E8-2CB6-401B-9C50-330062871720}" destId="{E4F2403C-C5E4-4F8E-8CAF-EED616E99C0E}" srcOrd="0" destOrd="0" presId="urn:microsoft.com/office/officeart/2005/8/layout/process4"/>
    <dgm:cxn modelId="{102F7731-651B-44DB-B169-26F4199E3005}" type="presParOf" srcId="{68D387E8-2CB6-401B-9C50-330062871720}" destId="{9531F9B1-03FA-4D3F-9C73-2431012B2FD2}" srcOrd="1" destOrd="0" presId="urn:microsoft.com/office/officeart/2005/8/layout/process4"/>
    <dgm:cxn modelId="{87DAF785-FAD1-4F56-BC5F-F8A23361FEA2}" type="presParOf" srcId="{2826DB95-36D3-4A6B-90E1-5D8AE0A9CA31}" destId="{1E9B08B5-5DA6-4084-B31A-4FFD42948EC6}" srcOrd="1" destOrd="0" presId="urn:microsoft.com/office/officeart/2005/8/layout/process4"/>
    <dgm:cxn modelId="{CC871534-F80A-4F68-812C-8D7D01B773C8}" type="presParOf" srcId="{2826DB95-36D3-4A6B-90E1-5D8AE0A9CA31}" destId="{918460C8-387B-4E26-9441-7DECB84BF56A}" srcOrd="2" destOrd="0" presId="urn:microsoft.com/office/officeart/2005/8/layout/process4"/>
    <dgm:cxn modelId="{CFD71B76-4D39-460F-A988-FC78606FB25D}" type="presParOf" srcId="{918460C8-387B-4E26-9441-7DECB84BF56A}" destId="{CCDF99C1-1551-4EE8-B415-78338128B3C2}" srcOrd="0" destOrd="0" presId="urn:microsoft.com/office/officeart/2005/8/layout/process4"/>
    <dgm:cxn modelId="{C0AF03B4-1ABB-47D3-BA2C-D38770DCE9FA}" type="presParOf" srcId="{2826DB95-36D3-4A6B-90E1-5D8AE0A9CA31}" destId="{A2A8D16C-09D8-475F-964A-A6EBC97AD53D}" srcOrd="3" destOrd="0" presId="urn:microsoft.com/office/officeart/2005/8/layout/process4"/>
    <dgm:cxn modelId="{6F72B5D0-E2E4-49DD-B18D-1DF07D9EF1D6}" type="presParOf" srcId="{2826DB95-36D3-4A6B-90E1-5D8AE0A9CA31}" destId="{FD1098E4-92ED-4C03-B8F6-E693254A3848}" srcOrd="4" destOrd="0" presId="urn:microsoft.com/office/officeart/2005/8/layout/process4"/>
    <dgm:cxn modelId="{D1787256-8D8B-4752-BE19-E1D2C02F57A1}" type="presParOf" srcId="{FD1098E4-92ED-4C03-B8F6-E693254A3848}" destId="{42D0BB40-DEBB-4E8F-9315-A8B92C2AA5C7}"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5F74F5C7-B0C1-46AE-9FC1-F4A420FC8D8B}" type="doc">
      <dgm:prSet loTypeId="urn:microsoft.com/office/officeart/2005/8/layout/process2" loCatId="process" qsTypeId="urn:microsoft.com/office/officeart/2005/8/quickstyle/simple4" qsCatId="simple" csTypeId="urn:microsoft.com/office/officeart/2005/8/colors/accent5_2" csCatId="accent5" phldr="1"/>
      <dgm:spPr/>
    </dgm:pt>
    <dgm:pt modelId="{E8D6E014-F02A-49FF-92CC-06467CECFFC9}">
      <dgm:prSet phldrT="[文字]"/>
      <dgm:spPr>
        <a:xfrm>
          <a:off x="2102020" y="571"/>
          <a:ext cx="2286157" cy="668482"/>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dirty="0" smtClean="0">
              <a:solidFill>
                <a:sysClr val="window" lastClr="FFFFFF"/>
              </a:solidFill>
              <a:latin typeface="微軟正黑體" pitchFamily="34" charset="-120"/>
              <a:ea typeface="微軟正黑體" pitchFamily="34" charset="-120"/>
              <a:cs typeface="+mn-cs"/>
            </a:rPr>
            <a:t>找出與系所</a:t>
          </a:r>
          <a:r>
            <a:rPr lang="en-US" altLang="zh-TW" dirty="0" smtClean="0">
              <a:solidFill>
                <a:sysClr val="window" lastClr="FFFFFF"/>
              </a:solidFill>
              <a:latin typeface="微軟正黑體" pitchFamily="34" charset="-120"/>
              <a:ea typeface="微軟正黑體" pitchFamily="34" charset="-120"/>
              <a:cs typeface="+mn-cs"/>
            </a:rPr>
            <a:t>/</a:t>
          </a:r>
          <a:r>
            <a:rPr lang="zh-TW" altLang="en-US" dirty="0" smtClean="0">
              <a:solidFill>
                <a:sysClr val="window" lastClr="FFFFFF"/>
              </a:solidFill>
              <a:latin typeface="微軟正黑體" pitchFamily="34" charset="-120"/>
              <a:ea typeface="微軟正黑體" pitchFamily="34" charset="-120"/>
              <a:cs typeface="+mn-cs"/>
            </a:rPr>
            <a:t>學程定位及教育目標相符的就業途徑</a:t>
          </a:r>
          <a:endParaRPr lang="zh-TW" altLang="en-US" dirty="0">
            <a:solidFill>
              <a:sysClr val="window" lastClr="FFFFFF"/>
            </a:solidFill>
            <a:latin typeface="Calibri"/>
            <a:ea typeface="新細明體"/>
            <a:cs typeface="+mn-cs"/>
          </a:endParaRPr>
        </a:p>
      </dgm:t>
    </dgm:pt>
    <dgm:pt modelId="{2C16BB37-92BF-422D-B9FB-485D4115C7A3}" type="parTrans" cxnId="{DF69A1B6-2D26-40BF-87E4-FCB030866A6A}">
      <dgm:prSet/>
      <dgm:spPr/>
      <dgm:t>
        <a:bodyPr/>
        <a:lstStyle/>
        <a:p>
          <a:endParaRPr lang="zh-TW" altLang="en-US"/>
        </a:p>
      </dgm:t>
    </dgm:pt>
    <dgm:pt modelId="{F48D124F-7059-47EF-A538-41423C38B4A5}" type="sibTrans" cxnId="{DF69A1B6-2D26-40BF-87E4-FCB030866A6A}">
      <dgm:prSet/>
      <dgm:spPr>
        <a:xfrm rot="5396247">
          <a:off x="3119421" y="686947"/>
          <a:ext cx="252453" cy="300817"/>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Calibri"/>
            <a:ea typeface="新細明體"/>
            <a:cs typeface="+mn-cs"/>
          </a:endParaRPr>
        </a:p>
      </dgm:t>
    </dgm:pt>
    <dgm:pt modelId="{1AA86955-4C02-4EF7-9366-244DB44FC654}">
      <dgm:prSet phldrT="[文字]"/>
      <dgm:spPr>
        <a:xfrm>
          <a:off x="2103117" y="1005658"/>
          <a:ext cx="2286157" cy="668482"/>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確認教學需涵蓋之</a:t>
          </a:r>
          <a:r>
            <a:rPr lang="en-US" altLang="zh-TW"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專業職能</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35816B19-B88A-44A1-ABB6-D27289215037}" type="parTrans" cxnId="{3C1E82D7-FDFA-473B-A4A9-90842F746584}">
      <dgm:prSet/>
      <dgm:spPr/>
      <dgm:t>
        <a:bodyPr/>
        <a:lstStyle/>
        <a:p>
          <a:endParaRPr lang="zh-TW" altLang="en-US"/>
        </a:p>
      </dgm:t>
    </dgm:pt>
    <dgm:pt modelId="{802E1359-17B0-4546-97E9-55C23AC2DE1C}" type="sibTrans" cxnId="{3C1E82D7-FDFA-473B-A4A9-90842F746584}">
      <dgm:prSet/>
      <dgm:spPr>
        <a:xfrm rot="5336606">
          <a:off x="3130945" y="1689671"/>
          <a:ext cx="248950" cy="300817"/>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Calibri"/>
            <a:ea typeface="新細明體"/>
            <a:cs typeface="+mn-cs"/>
          </a:endParaRPr>
        </a:p>
      </dgm:t>
    </dgm:pt>
    <dgm:pt modelId="{CD79898F-A9D5-49E4-8D5F-5A549D6CBB98}">
      <dgm:prSet phldrT="[文字]"/>
      <dgm:spPr>
        <a:xfrm>
          <a:off x="2121567" y="2006018"/>
          <a:ext cx="2286157" cy="668482"/>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運用專業職能</a:t>
          </a:r>
          <a:r>
            <a:rPr lang="en-US" altLang="en-US"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或其下的相關知識技能與課程進行雙向對應</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54D981AE-B4D8-4F54-A886-07EDB9D9131B}" type="parTrans" cxnId="{022A2CD0-4FCB-4D93-B28B-376A3ACBCD57}">
      <dgm:prSet/>
      <dgm:spPr/>
      <dgm:t>
        <a:bodyPr/>
        <a:lstStyle/>
        <a:p>
          <a:endParaRPr lang="zh-TW" altLang="en-US"/>
        </a:p>
      </dgm:t>
    </dgm:pt>
    <dgm:pt modelId="{B40499AB-6AB4-4F7E-84AA-5A85754484C4}" type="sibTrans" cxnId="{022A2CD0-4FCB-4D93-B28B-376A3ACBCD57}">
      <dgm:prSet/>
      <dgm:spPr>
        <a:xfrm rot="5400000">
          <a:off x="3139305" y="2691213"/>
          <a:ext cx="250680" cy="300817"/>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Calibri"/>
            <a:ea typeface="新細明體"/>
            <a:cs typeface="+mn-cs"/>
          </a:endParaRPr>
        </a:p>
      </dgm:t>
    </dgm:pt>
    <dgm:pt modelId="{927940A2-0922-4A2F-ABA9-C36D29A17B89}">
      <dgm:prSet phldrT="[文字]"/>
      <dgm:spPr>
        <a:xfrm>
          <a:off x="2121567" y="3008742"/>
          <a:ext cx="2286157" cy="668482"/>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依對應結果評估課程是否增刪調整</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410D38D3-A380-4AAD-B438-E0492D1D05FC}" type="parTrans" cxnId="{0B97252B-81B9-441B-8DD7-D42FF905BB92}">
      <dgm:prSet/>
      <dgm:spPr/>
      <dgm:t>
        <a:bodyPr/>
        <a:lstStyle/>
        <a:p>
          <a:endParaRPr lang="zh-TW" altLang="en-US"/>
        </a:p>
      </dgm:t>
    </dgm:pt>
    <dgm:pt modelId="{0BFAFEA8-829F-4EA6-970D-D97F4811ABC7}" type="sibTrans" cxnId="{0B97252B-81B9-441B-8DD7-D42FF905BB92}">
      <dgm:prSet/>
      <dgm:spPr>
        <a:xfrm rot="5400000">
          <a:off x="3139305" y="3693937"/>
          <a:ext cx="250680" cy="300817"/>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a:solidFill>
              <a:sysClr val="window" lastClr="FFFFFF"/>
            </a:solidFill>
            <a:latin typeface="Calibri"/>
            <a:ea typeface="新細明體"/>
            <a:cs typeface="+mn-cs"/>
          </a:endParaRPr>
        </a:p>
      </dgm:t>
    </dgm:pt>
    <dgm:pt modelId="{9C2A7C91-E6DE-4DE7-8C94-C5279839802D}">
      <dgm:prSet phldrT="[文字]"/>
      <dgm:spPr>
        <a:xfrm>
          <a:off x="2121567" y="4011466"/>
          <a:ext cx="2286157" cy="668482"/>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dirty="0" smtClean="0">
              <a:solidFill>
                <a:sysClr val="window" lastClr="FFFFFF"/>
              </a:solidFill>
              <a:latin typeface="微軟正黑體" panose="020B0604030504040204" pitchFamily="34" charset="-120"/>
              <a:ea typeface="微軟正黑體" panose="020B0604030504040204" pitchFamily="34" charset="-120"/>
              <a:cs typeface="+mn-cs"/>
            </a:rPr>
            <a:t>調整後之課程依教學順序及必要性展開課程地圖</a:t>
          </a:r>
          <a:endParaRPr lang="zh-TW" altLang="en-US"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7CD873D8-4545-4FD2-BC34-553940A1CADC}" type="parTrans" cxnId="{99333B4C-55CC-4001-B4DB-A80A4BE742A1}">
      <dgm:prSet/>
      <dgm:spPr/>
      <dgm:t>
        <a:bodyPr/>
        <a:lstStyle/>
        <a:p>
          <a:endParaRPr lang="zh-TW" altLang="en-US"/>
        </a:p>
      </dgm:t>
    </dgm:pt>
    <dgm:pt modelId="{B2E480FD-8178-4F93-866E-E24DACA0D5E1}" type="sibTrans" cxnId="{99333B4C-55CC-4001-B4DB-A80A4BE742A1}">
      <dgm:prSet/>
      <dgm:spPr/>
      <dgm:t>
        <a:bodyPr/>
        <a:lstStyle/>
        <a:p>
          <a:endParaRPr lang="zh-TW" altLang="en-US"/>
        </a:p>
      </dgm:t>
    </dgm:pt>
    <dgm:pt modelId="{E23295C8-5D49-465B-9FBC-616B210C0F89}" type="pres">
      <dgm:prSet presAssocID="{5F74F5C7-B0C1-46AE-9FC1-F4A420FC8D8B}" presName="linearFlow" presStyleCnt="0">
        <dgm:presLayoutVars>
          <dgm:resizeHandles val="exact"/>
        </dgm:presLayoutVars>
      </dgm:prSet>
      <dgm:spPr/>
    </dgm:pt>
    <dgm:pt modelId="{576066CD-36BA-44A8-9483-49A111566F09}" type="pres">
      <dgm:prSet presAssocID="{E8D6E014-F02A-49FF-92CC-06467CECFFC9}" presName="node" presStyleLbl="node1" presStyleIdx="0" presStyleCnt="5" custLinFactNeighborX="-855">
        <dgm:presLayoutVars>
          <dgm:bulletEnabled val="1"/>
        </dgm:presLayoutVars>
      </dgm:prSet>
      <dgm:spPr>
        <a:prstGeom prst="roundRect">
          <a:avLst>
            <a:gd name="adj" fmla="val 10000"/>
          </a:avLst>
        </a:prstGeom>
      </dgm:spPr>
      <dgm:t>
        <a:bodyPr/>
        <a:lstStyle/>
        <a:p>
          <a:endParaRPr lang="zh-TW" altLang="en-US"/>
        </a:p>
      </dgm:t>
    </dgm:pt>
    <dgm:pt modelId="{45010C78-6675-4425-995B-3BF2448088B4}" type="pres">
      <dgm:prSet presAssocID="{F48D124F-7059-47EF-A538-41423C38B4A5}" presName="sibTrans" presStyleLbl="sibTrans2D1" presStyleIdx="0" presStyleCnt="4"/>
      <dgm:spPr>
        <a:prstGeom prst="rightArrow">
          <a:avLst>
            <a:gd name="adj1" fmla="val 60000"/>
            <a:gd name="adj2" fmla="val 50000"/>
          </a:avLst>
        </a:prstGeom>
      </dgm:spPr>
      <dgm:t>
        <a:bodyPr/>
        <a:lstStyle/>
        <a:p>
          <a:endParaRPr lang="zh-TW" altLang="en-US"/>
        </a:p>
      </dgm:t>
    </dgm:pt>
    <dgm:pt modelId="{72982665-BFAA-4F29-B2B2-8BD5BB89AC85}" type="pres">
      <dgm:prSet presAssocID="{F48D124F-7059-47EF-A538-41423C38B4A5}" presName="connectorText" presStyleLbl="sibTrans2D1" presStyleIdx="0" presStyleCnt="4"/>
      <dgm:spPr/>
      <dgm:t>
        <a:bodyPr/>
        <a:lstStyle/>
        <a:p>
          <a:endParaRPr lang="zh-TW" altLang="en-US"/>
        </a:p>
      </dgm:t>
    </dgm:pt>
    <dgm:pt modelId="{82BE56C4-4637-4965-B936-42C4EB5AD462}" type="pres">
      <dgm:prSet presAssocID="{1AA86955-4C02-4EF7-9366-244DB44FC654}" presName="node" presStyleLbl="node1" presStyleIdx="1" presStyleCnt="5" custLinFactNeighborX="-807" custLinFactNeighborY="707">
        <dgm:presLayoutVars>
          <dgm:bulletEnabled val="1"/>
        </dgm:presLayoutVars>
      </dgm:prSet>
      <dgm:spPr>
        <a:prstGeom prst="roundRect">
          <a:avLst>
            <a:gd name="adj" fmla="val 10000"/>
          </a:avLst>
        </a:prstGeom>
      </dgm:spPr>
      <dgm:t>
        <a:bodyPr/>
        <a:lstStyle/>
        <a:p>
          <a:endParaRPr lang="zh-TW" altLang="en-US"/>
        </a:p>
      </dgm:t>
    </dgm:pt>
    <dgm:pt modelId="{620427C6-BF32-4548-BD06-33E95BB0C224}" type="pres">
      <dgm:prSet presAssocID="{802E1359-17B0-4546-97E9-55C23AC2DE1C}" presName="sibTrans" presStyleLbl="sibTrans2D1" presStyleIdx="1" presStyleCnt="4"/>
      <dgm:spPr>
        <a:prstGeom prst="rightArrow">
          <a:avLst>
            <a:gd name="adj1" fmla="val 60000"/>
            <a:gd name="adj2" fmla="val 50000"/>
          </a:avLst>
        </a:prstGeom>
      </dgm:spPr>
      <dgm:t>
        <a:bodyPr/>
        <a:lstStyle/>
        <a:p>
          <a:endParaRPr lang="zh-TW" altLang="en-US"/>
        </a:p>
      </dgm:t>
    </dgm:pt>
    <dgm:pt modelId="{8093E359-0C51-41D6-BF69-ECC4CD4CBB5A}" type="pres">
      <dgm:prSet presAssocID="{802E1359-17B0-4546-97E9-55C23AC2DE1C}" presName="connectorText" presStyleLbl="sibTrans2D1" presStyleIdx="1" presStyleCnt="4"/>
      <dgm:spPr/>
      <dgm:t>
        <a:bodyPr/>
        <a:lstStyle/>
        <a:p>
          <a:endParaRPr lang="zh-TW" altLang="en-US"/>
        </a:p>
      </dgm:t>
    </dgm:pt>
    <dgm:pt modelId="{A1A7D673-F5C6-4725-ABE6-E98CB78D2EDB}" type="pres">
      <dgm:prSet presAssocID="{CD79898F-A9D5-49E4-8D5F-5A549D6CBB98}" presName="node" presStyleLbl="node1" presStyleIdx="2" presStyleCnt="5">
        <dgm:presLayoutVars>
          <dgm:bulletEnabled val="1"/>
        </dgm:presLayoutVars>
      </dgm:prSet>
      <dgm:spPr>
        <a:prstGeom prst="roundRect">
          <a:avLst>
            <a:gd name="adj" fmla="val 10000"/>
          </a:avLst>
        </a:prstGeom>
      </dgm:spPr>
      <dgm:t>
        <a:bodyPr/>
        <a:lstStyle/>
        <a:p>
          <a:endParaRPr lang="zh-TW" altLang="en-US"/>
        </a:p>
      </dgm:t>
    </dgm:pt>
    <dgm:pt modelId="{057CB3D8-223C-4DBA-80AE-CF222D7A9928}" type="pres">
      <dgm:prSet presAssocID="{B40499AB-6AB4-4F7E-84AA-5A85754484C4}" presName="sibTrans" presStyleLbl="sibTrans2D1" presStyleIdx="2" presStyleCnt="4"/>
      <dgm:spPr>
        <a:prstGeom prst="rightArrow">
          <a:avLst>
            <a:gd name="adj1" fmla="val 60000"/>
            <a:gd name="adj2" fmla="val 50000"/>
          </a:avLst>
        </a:prstGeom>
      </dgm:spPr>
      <dgm:t>
        <a:bodyPr/>
        <a:lstStyle/>
        <a:p>
          <a:endParaRPr lang="zh-TW" altLang="en-US"/>
        </a:p>
      </dgm:t>
    </dgm:pt>
    <dgm:pt modelId="{3734B46C-E3D4-4B45-A067-B6F8554FE040}" type="pres">
      <dgm:prSet presAssocID="{B40499AB-6AB4-4F7E-84AA-5A85754484C4}" presName="connectorText" presStyleLbl="sibTrans2D1" presStyleIdx="2" presStyleCnt="4"/>
      <dgm:spPr/>
      <dgm:t>
        <a:bodyPr/>
        <a:lstStyle/>
        <a:p>
          <a:endParaRPr lang="zh-TW" altLang="en-US"/>
        </a:p>
      </dgm:t>
    </dgm:pt>
    <dgm:pt modelId="{8069AA78-EE05-48CC-8F9B-14ED51D812B1}" type="pres">
      <dgm:prSet presAssocID="{927940A2-0922-4A2F-ABA9-C36D29A17B89}" presName="node" presStyleLbl="node1" presStyleIdx="3" presStyleCnt="5">
        <dgm:presLayoutVars>
          <dgm:bulletEnabled val="1"/>
        </dgm:presLayoutVars>
      </dgm:prSet>
      <dgm:spPr>
        <a:prstGeom prst="roundRect">
          <a:avLst>
            <a:gd name="adj" fmla="val 10000"/>
          </a:avLst>
        </a:prstGeom>
      </dgm:spPr>
      <dgm:t>
        <a:bodyPr/>
        <a:lstStyle/>
        <a:p>
          <a:endParaRPr lang="zh-TW" altLang="en-US"/>
        </a:p>
      </dgm:t>
    </dgm:pt>
    <dgm:pt modelId="{0946EB32-933D-4506-BC49-BD609E1446A9}" type="pres">
      <dgm:prSet presAssocID="{0BFAFEA8-829F-4EA6-970D-D97F4811ABC7}" presName="sibTrans" presStyleLbl="sibTrans2D1" presStyleIdx="3" presStyleCnt="4"/>
      <dgm:spPr>
        <a:prstGeom prst="rightArrow">
          <a:avLst>
            <a:gd name="adj1" fmla="val 60000"/>
            <a:gd name="adj2" fmla="val 50000"/>
          </a:avLst>
        </a:prstGeom>
      </dgm:spPr>
      <dgm:t>
        <a:bodyPr/>
        <a:lstStyle/>
        <a:p>
          <a:endParaRPr lang="zh-TW" altLang="en-US"/>
        </a:p>
      </dgm:t>
    </dgm:pt>
    <dgm:pt modelId="{6BA9751E-3C57-4E3C-B712-8BBA6A8FE63E}" type="pres">
      <dgm:prSet presAssocID="{0BFAFEA8-829F-4EA6-970D-D97F4811ABC7}" presName="connectorText" presStyleLbl="sibTrans2D1" presStyleIdx="3" presStyleCnt="4"/>
      <dgm:spPr/>
      <dgm:t>
        <a:bodyPr/>
        <a:lstStyle/>
        <a:p>
          <a:endParaRPr lang="zh-TW" altLang="en-US"/>
        </a:p>
      </dgm:t>
    </dgm:pt>
    <dgm:pt modelId="{2D5B24B8-968A-454F-9FCE-DA34F459D219}" type="pres">
      <dgm:prSet presAssocID="{9C2A7C91-E6DE-4DE7-8C94-C5279839802D}" presName="node" presStyleLbl="node1" presStyleIdx="4" presStyleCnt="5">
        <dgm:presLayoutVars>
          <dgm:bulletEnabled val="1"/>
        </dgm:presLayoutVars>
      </dgm:prSet>
      <dgm:spPr>
        <a:prstGeom prst="roundRect">
          <a:avLst>
            <a:gd name="adj" fmla="val 10000"/>
          </a:avLst>
        </a:prstGeom>
      </dgm:spPr>
      <dgm:t>
        <a:bodyPr/>
        <a:lstStyle/>
        <a:p>
          <a:endParaRPr lang="zh-TW" altLang="en-US"/>
        </a:p>
      </dgm:t>
    </dgm:pt>
  </dgm:ptLst>
  <dgm:cxnLst>
    <dgm:cxn modelId="{DF69A1B6-2D26-40BF-87E4-FCB030866A6A}" srcId="{5F74F5C7-B0C1-46AE-9FC1-F4A420FC8D8B}" destId="{E8D6E014-F02A-49FF-92CC-06467CECFFC9}" srcOrd="0" destOrd="0" parTransId="{2C16BB37-92BF-422D-B9FB-485D4115C7A3}" sibTransId="{F48D124F-7059-47EF-A538-41423C38B4A5}"/>
    <dgm:cxn modelId="{7159CD68-C817-4196-80D9-34CB801DD1E8}" type="presOf" srcId="{802E1359-17B0-4546-97E9-55C23AC2DE1C}" destId="{620427C6-BF32-4548-BD06-33E95BB0C224}" srcOrd="0" destOrd="0" presId="urn:microsoft.com/office/officeart/2005/8/layout/process2"/>
    <dgm:cxn modelId="{A3D312F6-01A8-4586-861A-39D686DCCB95}" type="presOf" srcId="{5F74F5C7-B0C1-46AE-9FC1-F4A420FC8D8B}" destId="{E23295C8-5D49-465B-9FBC-616B210C0F89}" srcOrd="0" destOrd="0" presId="urn:microsoft.com/office/officeart/2005/8/layout/process2"/>
    <dgm:cxn modelId="{94FEDD69-4C11-4F53-97EA-2CA6A6E202A7}" type="presOf" srcId="{B40499AB-6AB4-4F7E-84AA-5A85754484C4}" destId="{3734B46C-E3D4-4B45-A067-B6F8554FE040}" srcOrd="1" destOrd="0" presId="urn:microsoft.com/office/officeart/2005/8/layout/process2"/>
    <dgm:cxn modelId="{C7FA206D-1218-4C2F-8892-D058569C18BB}" type="presOf" srcId="{1AA86955-4C02-4EF7-9366-244DB44FC654}" destId="{82BE56C4-4637-4965-B936-42C4EB5AD462}" srcOrd="0" destOrd="0" presId="urn:microsoft.com/office/officeart/2005/8/layout/process2"/>
    <dgm:cxn modelId="{0B97252B-81B9-441B-8DD7-D42FF905BB92}" srcId="{5F74F5C7-B0C1-46AE-9FC1-F4A420FC8D8B}" destId="{927940A2-0922-4A2F-ABA9-C36D29A17B89}" srcOrd="3" destOrd="0" parTransId="{410D38D3-A380-4AAD-B438-E0492D1D05FC}" sibTransId="{0BFAFEA8-829F-4EA6-970D-D97F4811ABC7}"/>
    <dgm:cxn modelId="{E4B22B06-8BDC-414F-A165-974B23EB989E}" type="presOf" srcId="{F48D124F-7059-47EF-A538-41423C38B4A5}" destId="{72982665-BFAA-4F29-B2B2-8BD5BB89AC85}" srcOrd="1" destOrd="0" presId="urn:microsoft.com/office/officeart/2005/8/layout/process2"/>
    <dgm:cxn modelId="{99333B4C-55CC-4001-B4DB-A80A4BE742A1}" srcId="{5F74F5C7-B0C1-46AE-9FC1-F4A420FC8D8B}" destId="{9C2A7C91-E6DE-4DE7-8C94-C5279839802D}" srcOrd="4" destOrd="0" parTransId="{7CD873D8-4545-4FD2-BC34-553940A1CADC}" sibTransId="{B2E480FD-8178-4F93-866E-E24DACA0D5E1}"/>
    <dgm:cxn modelId="{022A2CD0-4FCB-4D93-B28B-376A3ACBCD57}" srcId="{5F74F5C7-B0C1-46AE-9FC1-F4A420FC8D8B}" destId="{CD79898F-A9D5-49E4-8D5F-5A549D6CBB98}" srcOrd="2" destOrd="0" parTransId="{54D981AE-B4D8-4F54-A886-07EDB9D9131B}" sibTransId="{B40499AB-6AB4-4F7E-84AA-5A85754484C4}"/>
    <dgm:cxn modelId="{F58EB42E-62B3-4F94-BB88-082898D59435}" type="presOf" srcId="{B40499AB-6AB4-4F7E-84AA-5A85754484C4}" destId="{057CB3D8-223C-4DBA-80AE-CF222D7A9928}" srcOrd="0" destOrd="0" presId="urn:microsoft.com/office/officeart/2005/8/layout/process2"/>
    <dgm:cxn modelId="{C237D360-9B30-4B7C-A665-10528F656817}" type="presOf" srcId="{802E1359-17B0-4546-97E9-55C23AC2DE1C}" destId="{8093E359-0C51-41D6-BF69-ECC4CD4CBB5A}" srcOrd="1" destOrd="0" presId="urn:microsoft.com/office/officeart/2005/8/layout/process2"/>
    <dgm:cxn modelId="{B892DB37-E089-4D62-AA84-C01C731CD9C8}" type="presOf" srcId="{0BFAFEA8-829F-4EA6-970D-D97F4811ABC7}" destId="{6BA9751E-3C57-4E3C-B712-8BBA6A8FE63E}" srcOrd="1" destOrd="0" presId="urn:microsoft.com/office/officeart/2005/8/layout/process2"/>
    <dgm:cxn modelId="{3C1E82D7-FDFA-473B-A4A9-90842F746584}" srcId="{5F74F5C7-B0C1-46AE-9FC1-F4A420FC8D8B}" destId="{1AA86955-4C02-4EF7-9366-244DB44FC654}" srcOrd="1" destOrd="0" parTransId="{35816B19-B88A-44A1-ABB6-D27289215037}" sibTransId="{802E1359-17B0-4546-97E9-55C23AC2DE1C}"/>
    <dgm:cxn modelId="{16D213B0-402F-4574-BD6C-D55062D01DAF}" type="presOf" srcId="{0BFAFEA8-829F-4EA6-970D-D97F4811ABC7}" destId="{0946EB32-933D-4506-BC49-BD609E1446A9}" srcOrd="0" destOrd="0" presId="urn:microsoft.com/office/officeart/2005/8/layout/process2"/>
    <dgm:cxn modelId="{C079723E-D452-4DEA-BB0B-ECDA8BDF224E}" type="presOf" srcId="{927940A2-0922-4A2F-ABA9-C36D29A17B89}" destId="{8069AA78-EE05-48CC-8F9B-14ED51D812B1}" srcOrd="0" destOrd="0" presId="urn:microsoft.com/office/officeart/2005/8/layout/process2"/>
    <dgm:cxn modelId="{5FE2C0B8-A6A0-406B-8D90-3E6A88E994C8}" type="presOf" srcId="{F48D124F-7059-47EF-A538-41423C38B4A5}" destId="{45010C78-6675-4425-995B-3BF2448088B4}" srcOrd="0" destOrd="0" presId="urn:microsoft.com/office/officeart/2005/8/layout/process2"/>
    <dgm:cxn modelId="{ACD74B36-808A-408E-BB25-643A5586A5FC}" type="presOf" srcId="{9C2A7C91-E6DE-4DE7-8C94-C5279839802D}" destId="{2D5B24B8-968A-454F-9FCE-DA34F459D219}" srcOrd="0" destOrd="0" presId="urn:microsoft.com/office/officeart/2005/8/layout/process2"/>
    <dgm:cxn modelId="{A4DBB943-F4AF-4010-A43D-1DCD81292F1B}" type="presOf" srcId="{CD79898F-A9D5-49E4-8D5F-5A549D6CBB98}" destId="{A1A7D673-F5C6-4725-ABE6-E98CB78D2EDB}" srcOrd="0" destOrd="0" presId="urn:microsoft.com/office/officeart/2005/8/layout/process2"/>
    <dgm:cxn modelId="{AA6226DE-5078-4C27-83F0-A371BD7E2589}" type="presOf" srcId="{E8D6E014-F02A-49FF-92CC-06467CECFFC9}" destId="{576066CD-36BA-44A8-9483-49A111566F09}" srcOrd="0" destOrd="0" presId="urn:microsoft.com/office/officeart/2005/8/layout/process2"/>
    <dgm:cxn modelId="{BE24D09E-CB62-4FA4-A74B-B64333F6B8F3}" type="presParOf" srcId="{E23295C8-5D49-465B-9FBC-616B210C0F89}" destId="{576066CD-36BA-44A8-9483-49A111566F09}" srcOrd="0" destOrd="0" presId="urn:microsoft.com/office/officeart/2005/8/layout/process2"/>
    <dgm:cxn modelId="{E442BDA8-10B5-49FB-918D-8701FC4BDAD0}" type="presParOf" srcId="{E23295C8-5D49-465B-9FBC-616B210C0F89}" destId="{45010C78-6675-4425-995B-3BF2448088B4}" srcOrd="1" destOrd="0" presId="urn:microsoft.com/office/officeart/2005/8/layout/process2"/>
    <dgm:cxn modelId="{9B8982E0-040A-4901-9354-DD05F77A5702}" type="presParOf" srcId="{45010C78-6675-4425-995B-3BF2448088B4}" destId="{72982665-BFAA-4F29-B2B2-8BD5BB89AC85}" srcOrd="0" destOrd="0" presId="urn:microsoft.com/office/officeart/2005/8/layout/process2"/>
    <dgm:cxn modelId="{4E82BB6B-724A-49F6-A828-935ACE4EB6AB}" type="presParOf" srcId="{E23295C8-5D49-465B-9FBC-616B210C0F89}" destId="{82BE56C4-4637-4965-B936-42C4EB5AD462}" srcOrd="2" destOrd="0" presId="urn:microsoft.com/office/officeart/2005/8/layout/process2"/>
    <dgm:cxn modelId="{FF44848A-A893-46EB-98AE-FDAA22F23427}" type="presParOf" srcId="{E23295C8-5D49-465B-9FBC-616B210C0F89}" destId="{620427C6-BF32-4548-BD06-33E95BB0C224}" srcOrd="3" destOrd="0" presId="urn:microsoft.com/office/officeart/2005/8/layout/process2"/>
    <dgm:cxn modelId="{382DC8EF-5735-4C84-BE2A-EDBA563033F7}" type="presParOf" srcId="{620427C6-BF32-4548-BD06-33E95BB0C224}" destId="{8093E359-0C51-41D6-BF69-ECC4CD4CBB5A}" srcOrd="0" destOrd="0" presId="urn:microsoft.com/office/officeart/2005/8/layout/process2"/>
    <dgm:cxn modelId="{2E879233-FBDD-42AE-9991-A4B29F440A40}" type="presParOf" srcId="{E23295C8-5D49-465B-9FBC-616B210C0F89}" destId="{A1A7D673-F5C6-4725-ABE6-E98CB78D2EDB}" srcOrd="4" destOrd="0" presId="urn:microsoft.com/office/officeart/2005/8/layout/process2"/>
    <dgm:cxn modelId="{BF4AEEA9-70F4-4A1A-A87C-90D18AF98B36}" type="presParOf" srcId="{E23295C8-5D49-465B-9FBC-616B210C0F89}" destId="{057CB3D8-223C-4DBA-80AE-CF222D7A9928}" srcOrd="5" destOrd="0" presId="urn:microsoft.com/office/officeart/2005/8/layout/process2"/>
    <dgm:cxn modelId="{A6F7D6CE-9456-47B7-83B6-F9C0E0741687}" type="presParOf" srcId="{057CB3D8-223C-4DBA-80AE-CF222D7A9928}" destId="{3734B46C-E3D4-4B45-A067-B6F8554FE040}" srcOrd="0" destOrd="0" presId="urn:microsoft.com/office/officeart/2005/8/layout/process2"/>
    <dgm:cxn modelId="{DC892899-1934-4D0F-83F7-35D65D99E9C5}" type="presParOf" srcId="{E23295C8-5D49-465B-9FBC-616B210C0F89}" destId="{8069AA78-EE05-48CC-8F9B-14ED51D812B1}" srcOrd="6" destOrd="0" presId="urn:microsoft.com/office/officeart/2005/8/layout/process2"/>
    <dgm:cxn modelId="{5066657A-857D-4495-B487-954ECACFA065}" type="presParOf" srcId="{E23295C8-5D49-465B-9FBC-616B210C0F89}" destId="{0946EB32-933D-4506-BC49-BD609E1446A9}" srcOrd="7" destOrd="0" presId="urn:microsoft.com/office/officeart/2005/8/layout/process2"/>
    <dgm:cxn modelId="{C45E90AA-FBF0-4D33-A3B8-5FE752F09ABD}" type="presParOf" srcId="{0946EB32-933D-4506-BC49-BD609E1446A9}" destId="{6BA9751E-3C57-4E3C-B712-8BBA6A8FE63E}" srcOrd="0" destOrd="0" presId="urn:microsoft.com/office/officeart/2005/8/layout/process2"/>
    <dgm:cxn modelId="{0F628416-EA0B-4AF1-9AE5-B88F2CEE12C3}" type="presParOf" srcId="{E23295C8-5D49-465B-9FBC-616B210C0F89}" destId="{2D5B24B8-968A-454F-9FCE-DA34F459D219}" srcOrd="8"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7AFDA0F5-93EA-44D5-9CFF-CA2008B0026E}" type="doc">
      <dgm:prSet loTypeId="urn:microsoft.com/office/officeart/2008/layout/VerticalCurvedList" loCatId="list" qsTypeId="urn:microsoft.com/office/officeart/2005/8/quickstyle/simple1" qsCatId="simple" csTypeId="urn:microsoft.com/office/officeart/2005/8/colors/colorful5" csCatId="colorful" phldr="1"/>
      <dgm:spPr/>
      <dgm:t>
        <a:bodyPr/>
        <a:lstStyle/>
        <a:p>
          <a:endParaRPr lang="zh-TW" altLang="en-US"/>
        </a:p>
      </dgm:t>
    </dgm:pt>
    <dgm:pt modelId="{4B31E403-CE9F-4029-86BA-76BFA86480C9}">
      <dgm:prSet phldrT="[文字]" custT="1"/>
      <dgm:spPr/>
      <dgm:t>
        <a:bodyPr/>
        <a:lstStyle/>
        <a:p>
          <a:r>
            <a:rPr lang="zh-TW" altLang="en-US" sz="2000" dirty="0" smtClean="0">
              <a:latin typeface="微軟正黑體" panose="020B0604030504040204" pitchFamily="34" charset="-120"/>
              <a:ea typeface="微軟正黑體" panose="020B0604030504040204" pitchFamily="34" charset="-120"/>
            </a:rPr>
            <a:t>增、刪或調整</a:t>
          </a:r>
          <a:r>
            <a:rPr lang="zh-TW" altLang="en-US" sz="2000" u="sng" dirty="0" smtClean="0">
              <a:latin typeface="微軟正黑體" panose="020B0604030504040204" pitchFamily="34" charset="-120"/>
              <a:ea typeface="微軟正黑體" panose="020B0604030504040204" pitchFamily="34" charset="-120"/>
            </a:rPr>
            <a:t>原有開課地圖</a:t>
          </a:r>
          <a:r>
            <a:rPr lang="zh-TW" altLang="en-US" sz="2000" dirty="0" smtClean="0">
              <a:latin typeface="微軟正黑體" panose="020B0604030504040204" pitchFamily="34" charset="-120"/>
              <a:ea typeface="微軟正黑體" panose="020B0604030504040204" pitchFamily="34" charset="-120"/>
            </a:rPr>
            <a:t>，檢視開課資源配置</a:t>
          </a:r>
        </a:p>
      </dgm:t>
    </dgm:pt>
    <dgm:pt modelId="{65DD035C-B7D2-40CF-B7C9-8DDE83544785}" type="parTrans" cxnId="{D83EF3BE-4DE7-4E79-9BDF-5DA14FAF1516}">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1E2FBA90-2C69-4285-B397-5961F133242F}" type="sibTrans" cxnId="{D83EF3BE-4DE7-4E79-9BDF-5DA14FAF1516}">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975AE3D8-E785-4A92-8E2C-87FC4E23F5CC}">
      <dgm:prSet phldrT="[文字]" custT="1"/>
      <dgm:spPr/>
      <dgm:t>
        <a:bodyPr/>
        <a:lstStyle/>
        <a:p>
          <a:r>
            <a:rPr lang="zh-TW" altLang="en-US" sz="2000" dirty="0" smtClean="0">
              <a:latin typeface="微軟正黑體" panose="020B0604030504040204" pitchFamily="34" charset="-120"/>
              <a:ea typeface="微軟正黑體" panose="020B0604030504040204" pitchFamily="34" charset="-120"/>
            </a:rPr>
            <a:t>檢視、調整</a:t>
          </a:r>
          <a:r>
            <a:rPr lang="zh-TW" altLang="en-US" sz="2000" u="sng" dirty="0" smtClean="0">
              <a:latin typeface="微軟正黑體" panose="020B0604030504040204" pitchFamily="34" charset="-120"/>
              <a:ea typeface="微軟正黑體" panose="020B0604030504040204" pitchFamily="34" charset="-120"/>
            </a:rPr>
            <a:t>原有課程</a:t>
          </a:r>
          <a:r>
            <a:rPr lang="zh-TW" altLang="en-US" sz="2000" dirty="0" smtClean="0">
              <a:latin typeface="微軟正黑體" panose="020B0604030504040204" pitchFamily="34" charset="-120"/>
              <a:ea typeface="微軟正黑體" panose="020B0604030504040204" pitchFamily="34" charset="-120"/>
            </a:rPr>
            <a:t>對應核心能力的權重</a:t>
          </a:r>
        </a:p>
      </dgm:t>
    </dgm:pt>
    <dgm:pt modelId="{C798399E-CBF7-43A8-B17B-C2ABBF962735}" type="parTrans" cxnId="{40A7206F-3653-4676-AF5E-493D8A75DEA5}">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90ADE3B9-8C6E-45BE-A0E8-4BD86B6F18AC}" type="sibTrans" cxnId="{40A7206F-3653-4676-AF5E-493D8A75DEA5}">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B781B389-D173-4986-ABD4-E57C8CE08A2D}">
      <dgm:prSet phldrT="[文字]" custT="1"/>
      <dgm:spPr/>
      <dgm:t>
        <a:bodyPr/>
        <a:lstStyle/>
        <a:p>
          <a:r>
            <a:rPr lang="zh-TW" altLang="en-US" sz="2000" dirty="0" smtClean="0">
              <a:latin typeface="微軟正黑體" panose="020B0604030504040204" pitchFamily="34" charset="-120"/>
              <a:ea typeface="微軟正黑體" panose="020B0604030504040204" pitchFamily="34" charset="-120"/>
            </a:rPr>
            <a:t>新增、調整或整併</a:t>
          </a:r>
          <a:r>
            <a:rPr lang="zh-TW" altLang="en-US" sz="2000" u="sng" dirty="0" smtClean="0">
              <a:latin typeface="微軟正黑體" panose="020B0604030504040204" pitchFamily="34" charset="-120"/>
              <a:ea typeface="微軟正黑體" panose="020B0604030504040204" pitchFamily="34" charset="-120"/>
            </a:rPr>
            <a:t>原有課程</a:t>
          </a:r>
          <a:r>
            <a:rPr lang="zh-TW" altLang="en-US" sz="2000" dirty="0" smtClean="0">
              <a:latin typeface="微軟正黑體" panose="020B0604030504040204" pitchFamily="34" charset="-120"/>
              <a:ea typeface="微軟正黑體" panose="020B0604030504040204" pitchFamily="34" charset="-120"/>
            </a:rPr>
            <a:t>內含之課程目標、核心能力及能力指標</a:t>
          </a:r>
        </a:p>
      </dgm:t>
    </dgm:pt>
    <dgm:pt modelId="{8E015D4E-3F53-410D-BF51-3112F0F1F83B}" type="parTrans" cxnId="{90C2C7BB-BCCE-4857-B522-DF5F6C824A7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237C9D8C-7263-4C18-A4E9-DBD4C8FC9F98}" type="sibTrans" cxnId="{90C2C7BB-BCCE-4857-B522-DF5F6C824A7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7029EE40-1FAD-45AE-BA0A-8B3FBECA8E52}">
      <dgm:prSet phldrT="[文字]" custT="1"/>
      <dgm:spPr/>
      <dgm:t>
        <a:bodyPr/>
        <a:lstStyle/>
        <a:p>
          <a:r>
            <a:rPr lang="zh-TW" altLang="en-US" sz="2000" dirty="0" smtClean="0">
              <a:latin typeface="微軟正黑體" panose="020B0604030504040204" pitchFamily="34" charset="-120"/>
              <a:ea typeface="微軟正黑體" panose="020B0604030504040204" pitchFamily="34" charset="-120"/>
            </a:rPr>
            <a:t>強化</a:t>
          </a:r>
          <a:r>
            <a:rPr lang="zh-TW" altLang="en-US" sz="2000" u="sng" dirty="0" smtClean="0">
              <a:latin typeface="微軟正黑體" panose="020B0604030504040204" pitchFamily="34" charset="-120"/>
              <a:ea typeface="微軟正黑體" panose="020B0604030504040204" pitchFamily="34" charset="-120"/>
            </a:rPr>
            <a:t>能力與課程的關聯</a:t>
          </a:r>
          <a:r>
            <a:rPr lang="zh-TW" altLang="en-US" sz="2000" dirty="0" smtClean="0">
              <a:latin typeface="微軟正黑體" panose="020B0604030504040204" pitchFamily="34" charset="-120"/>
              <a:ea typeface="微軟正黑體" panose="020B0604030504040204" pitchFamily="34" charset="-120"/>
            </a:rPr>
            <a:t>，據以設計、實施和評量課程</a:t>
          </a:r>
        </a:p>
      </dgm:t>
    </dgm:pt>
    <dgm:pt modelId="{6C4C2ED4-B291-49BA-A7AA-45623F7D1B4C}" type="parTrans" cxnId="{9E5A914C-3EDD-41EE-80D7-8F4644FD039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BE55D8A7-865E-44B6-BB06-56497CA8A774}" type="sibTrans" cxnId="{9E5A914C-3EDD-41EE-80D7-8F4644FD039D}">
      <dgm:prSet/>
      <dgm:spPr/>
      <dgm:t>
        <a:bodyPr/>
        <a:lstStyle/>
        <a:p>
          <a:endParaRPr lang="zh-TW" altLang="en-US" sz="2000">
            <a:latin typeface="微軟正黑體" panose="020B0604030504040204" pitchFamily="34" charset="-120"/>
            <a:ea typeface="微軟正黑體" panose="020B0604030504040204" pitchFamily="34" charset="-120"/>
          </a:endParaRPr>
        </a:p>
      </dgm:t>
    </dgm:pt>
    <dgm:pt modelId="{CF587270-79F2-4DB5-BD40-F8C251A4A9BA}" type="pres">
      <dgm:prSet presAssocID="{7AFDA0F5-93EA-44D5-9CFF-CA2008B0026E}" presName="Name0" presStyleCnt="0">
        <dgm:presLayoutVars>
          <dgm:chMax val="7"/>
          <dgm:chPref val="7"/>
          <dgm:dir/>
        </dgm:presLayoutVars>
      </dgm:prSet>
      <dgm:spPr/>
      <dgm:t>
        <a:bodyPr/>
        <a:lstStyle/>
        <a:p>
          <a:endParaRPr lang="zh-TW" altLang="en-US"/>
        </a:p>
      </dgm:t>
    </dgm:pt>
    <dgm:pt modelId="{507D3A81-C9A2-476F-8F4C-88569C75F54F}" type="pres">
      <dgm:prSet presAssocID="{7AFDA0F5-93EA-44D5-9CFF-CA2008B0026E}" presName="Name1" presStyleCnt="0"/>
      <dgm:spPr/>
    </dgm:pt>
    <dgm:pt modelId="{24115DC6-2815-496E-A675-2C03868E7FAE}" type="pres">
      <dgm:prSet presAssocID="{7AFDA0F5-93EA-44D5-9CFF-CA2008B0026E}" presName="cycle" presStyleCnt="0"/>
      <dgm:spPr/>
    </dgm:pt>
    <dgm:pt modelId="{1C6AED8A-65E3-4AF2-A621-D15ED3B55144}" type="pres">
      <dgm:prSet presAssocID="{7AFDA0F5-93EA-44D5-9CFF-CA2008B0026E}" presName="srcNode" presStyleLbl="node1" presStyleIdx="0" presStyleCnt="4"/>
      <dgm:spPr/>
    </dgm:pt>
    <dgm:pt modelId="{476E9094-B86C-496D-9A61-5F049C4161A0}" type="pres">
      <dgm:prSet presAssocID="{7AFDA0F5-93EA-44D5-9CFF-CA2008B0026E}" presName="conn" presStyleLbl="parChTrans1D2" presStyleIdx="0" presStyleCnt="1"/>
      <dgm:spPr/>
      <dgm:t>
        <a:bodyPr/>
        <a:lstStyle/>
        <a:p>
          <a:endParaRPr lang="zh-TW" altLang="en-US"/>
        </a:p>
      </dgm:t>
    </dgm:pt>
    <dgm:pt modelId="{FE560E8C-B2E5-4FC2-8A3B-3347CEE0A7D4}" type="pres">
      <dgm:prSet presAssocID="{7AFDA0F5-93EA-44D5-9CFF-CA2008B0026E}" presName="extraNode" presStyleLbl="node1" presStyleIdx="0" presStyleCnt="4"/>
      <dgm:spPr/>
    </dgm:pt>
    <dgm:pt modelId="{05B1790D-EBA6-44DC-9EEA-D510CF204206}" type="pres">
      <dgm:prSet presAssocID="{7AFDA0F5-93EA-44D5-9CFF-CA2008B0026E}" presName="dstNode" presStyleLbl="node1" presStyleIdx="0" presStyleCnt="4"/>
      <dgm:spPr/>
    </dgm:pt>
    <dgm:pt modelId="{5F7FBF23-D8CF-458F-A77B-74DC9338C6BB}" type="pres">
      <dgm:prSet presAssocID="{4B31E403-CE9F-4029-86BA-76BFA86480C9}" presName="text_1" presStyleLbl="node1" presStyleIdx="0" presStyleCnt="4">
        <dgm:presLayoutVars>
          <dgm:bulletEnabled val="1"/>
        </dgm:presLayoutVars>
      </dgm:prSet>
      <dgm:spPr/>
      <dgm:t>
        <a:bodyPr/>
        <a:lstStyle/>
        <a:p>
          <a:endParaRPr lang="zh-TW" altLang="en-US"/>
        </a:p>
      </dgm:t>
    </dgm:pt>
    <dgm:pt modelId="{BE58F1B3-7995-4004-8289-C4A64DD968D9}" type="pres">
      <dgm:prSet presAssocID="{4B31E403-CE9F-4029-86BA-76BFA86480C9}" presName="accent_1" presStyleCnt="0"/>
      <dgm:spPr/>
    </dgm:pt>
    <dgm:pt modelId="{1D6D5146-4434-4869-A4E6-5A5F16800FCE}" type="pres">
      <dgm:prSet presAssocID="{4B31E403-CE9F-4029-86BA-76BFA86480C9}" presName="accentRepeatNode" presStyleLbl="solidFgAcc1" presStyleIdx="0" presStyleCnt="4"/>
      <dgm:spPr/>
    </dgm:pt>
    <dgm:pt modelId="{C0DAEEAF-1D85-4C07-8D2A-C3B5DF305FDD}" type="pres">
      <dgm:prSet presAssocID="{975AE3D8-E785-4A92-8E2C-87FC4E23F5CC}" presName="text_2" presStyleLbl="node1" presStyleIdx="1" presStyleCnt="4">
        <dgm:presLayoutVars>
          <dgm:bulletEnabled val="1"/>
        </dgm:presLayoutVars>
      </dgm:prSet>
      <dgm:spPr/>
      <dgm:t>
        <a:bodyPr/>
        <a:lstStyle/>
        <a:p>
          <a:endParaRPr lang="zh-TW" altLang="en-US"/>
        </a:p>
      </dgm:t>
    </dgm:pt>
    <dgm:pt modelId="{4009DA43-EA21-4519-901E-5E5FCD2AF321}" type="pres">
      <dgm:prSet presAssocID="{975AE3D8-E785-4A92-8E2C-87FC4E23F5CC}" presName="accent_2" presStyleCnt="0"/>
      <dgm:spPr/>
    </dgm:pt>
    <dgm:pt modelId="{F0BA122B-EE75-4673-B859-1DC008BDC34F}" type="pres">
      <dgm:prSet presAssocID="{975AE3D8-E785-4A92-8E2C-87FC4E23F5CC}" presName="accentRepeatNode" presStyleLbl="solidFgAcc1" presStyleIdx="1" presStyleCnt="4"/>
      <dgm:spPr/>
    </dgm:pt>
    <dgm:pt modelId="{142405C2-D268-4921-87CA-10E39B63CEF5}" type="pres">
      <dgm:prSet presAssocID="{B781B389-D173-4986-ABD4-E57C8CE08A2D}" presName="text_3" presStyleLbl="node1" presStyleIdx="2" presStyleCnt="4">
        <dgm:presLayoutVars>
          <dgm:bulletEnabled val="1"/>
        </dgm:presLayoutVars>
      </dgm:prSet>
      <dgm:spPr/>
      <dgm:t>
        <a:bodyPr/>
        <a:lstStyle/>
        <a:p>
          <a:endParaRPr lang="zh-TW" altLang="en-US"/>
        </a:p>
      </dgm:t>
    </dgm:pt>
    <dgm:pt modelId="{B5C1FB8F-5EB8-40E8-935E-C9E2ECF05F1F}" type="pres">
      <dgm:prSet presAssocID="{B781B389-D173-4986-ABD4-E57C8CE08A2D}" presName="accent_3" presStyleCnt="0"/>
      <dgm:spPr/>
    </dgm:pt>
    <dgm:pt modelId="{300B5072-1FAD-4616-90B3-C856994B8ED1}" type="pres">
      <dgm:prSet presAssocID="{B781B389-D173-4986-ABD4-E57C8CE08A2D}" presName="accentRepeatNode" presStyleLbl="solidFgAcc1" presStyleIdx="2" presStyleCnt="4"/>
      <dgm:spPr/>
    </dgm:pt>
    <dgm:pt modelId="{A4382344-45B7-4426-9B03-DEBFA0A68AC4}" type="pres">
      <dgm:prSet presAssocID="{7029EE40-1FAD-45AE-BA0A-8B3FBECA8E52}" presName="text_4" presStyleLbl="node1" presStyleIdx="3" presStyleCnt="4">
        <dgm:presLayoutVars>
          <dgm:bulletEnabled val="1"/>
        </dgm:presLayoutVars>
      </dgm:prSet>
      <dgm:spPr/>
      <dgm:t>
        <a:bodyPr/>
        <a:lstStyle/>
        <a:p>
          <a:endParaRPr lang="zh-TW" altLang="en-US"/>
        </a:p>
      </dgm:t>
    </dgm:pt>
    <dgm:pt modelId="{0CF16E23-8F04-405E-8385-29DB1CED54A6}" type="pres">
      <dgm:prSet presAssocID="{7029EE40-1FAD-45AE-BA0A-8B3FBECA8E52}" presName="accent_4" presStyleCnt="0"/>
      <dgm:spPr/>
    </dgm:pt>
    <dgm:pt modelId="{97FD79BC-275C-4B9C-9A21-1F546F68F619}" type="pres">
      <dgm:prSet presAssocID="{7029EE40-1FAD-45AE-BA0A-8B3FBECA8E52}" presName="accentRepeatNode" presStyleLbl="solidFgAcc1" presStyleIdx="3" presStyleCnt="4"/>
      <dgm:spPr/>
    </dgm:pt>
  </dgm:ptLst>
  <dgm:cxnLst>
    <dgm:cxn modelId="{9E5A914C-3EDD-41EE-80D7-8F4644FD039D}" srcId="{7AFDA0F5-93EA-44D5-9CFF-CA2008B0026E}" destId="{7029EE40-1FAD-45AE-BA0A-8B3FBECA8E52}" srcOrd="3" destOrd="0" parTransId="{6C4C2ED4-B291-49BA-A7AA-45623F7D1B4C}" sibTransId="{BE55D8A7-865E-44B6-BB06-56497CA8A774}"/>
    <dgm:cxn modelId="{4B5DFAE0-CB63-4D5F-AF5F-B277F7E0090F}" type="presOf" srcId="{7AFDA0F5-93EA-44D5-9CFF-CA2008B0026E}" destId="{CF587270-79F2-4DB5-BD40-F8C251A4A9BA}" srcOrd="0" destOrd="0" presId="urn:microsoft.com/office/officeart/2008/layout/VerticalCurvedList"/>
    <dgm:cxn modelId="{E26B494F-18DA-4D43-860A-5FC287FA6B2A}" type="presOf" srcId="{1E2FBA90-2C69-4285-B397-5961F133242F}" destId="{476E9094-B86C-496D-9A61-5F049C4161A0}" srcOrd="0" destOrd="0" presId="urn:microsoft.com/office/officeart/2008/layout/VerticalCurvedList"/>
    <dgm:cxn modelId="{90C2C7BB-BCCE-4857-B522-DF5F6C824A7D}" srcId="{7AFDA0F5-93EA-44D5-9CFF-CA2008B0026E}" destId="{B781B389-D173-4986-ABD4-E57C8CE08A2D}" srcOrd="2" destOrd="0" parTransId="{8E015D4E-3F53-410D-BF51-3112F0F1F83B}" sibTransId="{237C9D8C-7263-4C18-A4E9-DBD4C8FC9F98}"/>
    <dgm:cxn modelId="{6DAE1E05-2857-48B2-8A1C-3D67E8BE85A3}" type="presOf" srcId="{B781B389-D173-4986-ABD4-E57C8CE08A2D}" destId="{142405C2-D268-4921-87CA-10E39B63CEF5}" srcOrd="0" destOrd="0" presId="urn:microsoft.com/office/officeart/2008/layout/VerticalCurvedList"/>
    <dgm:cxn modelId="{D83EF3BE-4DE7-4E79-9BDF-5DA14FAF1516}" srcId="{7AFDA0F5-93EA-44D5-9CFF-CA2008B0026E}" destId="{4B31E403-CE9F-4029-86BA-76BFA86480C9}" srcOrd="0" destOrd="0" parTransId="{65DD035C-B7D2-40CF-B7C9-8DDE83544785}" sibTransId="{1E2FBA90-2C69-4285-B397-5961F133242F}"/>
    <dgm:cxn modelId="{40A7206F-3653-4676-AF5E-493D8A75DEA5}" srcId="{7AFDA0F5-93EA-44D5-9CFF-CA2008B0026E}" destId="{975AE3D8-E785-4A92-8E2C-87FC4E23F5CC}" srcOrd="1" destOrd="0" parTransId="{C798399E-CBF7-43A8-B17B-C2ABBF962735}" sibTransId="{90ADE3B9-8C6E-45BE-A0E8-4BD86B6F18AC}"/>
    <dgm:cxn modelId="{7D4EE7C7-BF1B-4FD3-90F3-FA2134090391}" type="presOf" srcId="{4B31E403-CE9F-4029-86BA-76BFA86480C9}" destId="{5F7FBF23-D8CF-458F-A77B-74DC9338C6BB}" srcOrd="0" destOrd="0" presId="urn:microsoft.com/office/officeart/2008/layout/VerticalCurvedList"/>
    <dgm:cxn modelId="{EC79077C-17E1-44AE-8C61-51365826D493}" type="presOf" srcId="{975AE3D8-E785-4A92-8E2C-87FC4E23F5CC}" destId="{C0DAEEAF-1D85-4C07-8D2A-C3B5DF305FDD}" srcOrd="0" destOrd="0" presId="urn:microsoft.com/office/officeart/2008/layout/VerticalCurvedList"/>
    <dgm:cxn modelId="{5FBC1734-059B-42FD-8E0A-7BF8C12CAD52}" type="presOf" srcId="{7029EE40-1FAD-45AE-BA0A-8B3FBECA8E52}" destId="{A4382344-45B7-4426-9B03-DEBFA0A68AC4}" srcOrd="0" destOrd="0" presId="urn:microsoft.com/office/officeart/2008/layout/VerticalCurvedList"/>
    <dgm:cxn modelId="{0411BC62-71C9-4E6B-A325-BD23F5FBE46F}" type="presParOf" srcId="{CF587270-79F2-4DB5-BD40-F8C251A4A9BA}" destId="{507D3A81-C9A2-476F-8F4C-88569C75F54F}" srcOrd="0" destOrd="0" presId="urn:microsoft.com/office/officeart/2008/layout/VerticalCurvedList"/>
    <dgm:cxn modelId="{BC00364E-CABA-44D3-BED3-1B87AE575F4D}" type="presParOf" srcId="{507D3A81-C9A2-476F-8F4C-88569C75F54F}" destId="{24115DC6-2815-496E-A675-2C03868E7FAE}" srcOrd="0" destOrd="0" presId="urn:microsoft.com/office/officeart/2008/layout/VerticalCurvedList"/>
    <dgm:cxn modelId="{28C94021-0892-4682-B242-AA166BFE41ED}" type="presParOf" srcId="{24115DC6-2815-496E-A675-2C03868E7FAE}" destId="{1C6AED8A-65E3-4AF2-A621-D15ED3B55144}" srcOrd="0" destOrd="0" presId="urn:microsoft.com/office/officeart/2008/layout/VerticalCurvedList"/>
    <dgm:cxn modelId="{BE03E4AA-84FA-4EAC-AEDD-F7F39741C328}" type="presParOf" srcId="{24115DC6-2815-496E-A675-2C03868E7FAE}" destId="{476E9094-B86C-496D-9A61-5F049C4161A0}" srcOrd="1" destOrd="0" presId="urn:microsoft.com/office/officeart/2008/layout/VerticalCurvedList"/>
    <dgm:cxn modelId="{1B82D8E3-C904-4022-A934-52DAE54187C8}" type="presParOf" srcId="{24115DC6-2815-496E-A675-2C03868E7FAE}" destId="{FE560E8C-B2E5-4FC2-8A3B-3347CEE0A7D4}" srcOrd="2" destOrd="0" presId="urn:microsoft.com/office/officeart/2008/layout/VerticalCurvedList"/>
    <dgm:cxn modelId="{0558A2EB-DC0B-483B-8B3F-D2A8D99C5A11}" type="presParOf" srcId="{24115DC6-2815-496E-A675-2C03868E7FAE}" destId="{05B1790D-EBA6-44DC-9EEA-D510CF204206}" srcOrd="3" destOrd="0" presId="urn:microsoft.com/office/officeart/2008/layout/VerticalCurvedList"/>
    <dgm:cxn modelId="{76070044-3FB0-4B3F-A8DC-20697EE81644}" type="presParOf" srcId="{507D3A81-C9A2-476F-8F4C-88569C75F54F}" destId="{5F7FBF23-D8CF-458F-A77B-74DC9338C6BB}" srcOrd="1" destOrd="0" presId="urn:microsoft.com/office/officeart/2008/layout/VerticalCurvedList"/>
    <dgm:cxn modelId="{02BB4346-33F5-48B4-983B-1E571DDC7E48}" type="presParOf" srcId="{507D3A81-C9A2-476F-8F4C-88569C75F54F}" destId="{BE58F1B3-7995-4004-8289-C4A64DD968D9}" srcOrd="2" destOrd="0" presId="urn:microsoft.com/office/officeart/2008/layout/VerticalCurvedList"/>
    <dgm:cxn modelId="{2CD4CE43-D98A-43DD-9A53-BE8EF5B159CE}" type="presParOf" srcId="{BE58F1B3-7995-4004-8289-C4A64DD968D9}" destId="{1D6D5146-4434-4869-A4E6-5A5F16800FCE}" srcOrd="0" destOrd="0" presId="urn:microsoft.com/office/officeart/2008/layout/VerticalCurvedList"/>
    <dgm:cxn modelId="{B572EFA7-94AF-4DB8-8450-2504AAC95C45}" type="presParOf" srcId="{507D3A81-C9A2-476F-8F4C-88569C75F54F}" destId="{C0DAEEAF-1D85-4C07-8D2A-C3B5DF305FDD}" srcOrd="3" destOrd="0" presId="urn:microsoft.com/office/officeart/2008/layout/VerticalCurvedList"/>
    <dgm:cxn modelId="{FBF917B7-FC64-4909-BB34-0463CF8CE70D}" type="presParOf" srcId="{507D3A81-C9A2-476F-8F4C-88569C75F54F}" destId="{4009DA43-EA21-4519-901E-5E5FCD2AF321}" srcOrd="4" destOrd="0" presId="urn:microsoft.com/office/officeart/2008/layout/VerticalCurvedList"/>
    <dgm:cxn modelId="{9E3CBD2F-1703-444B-8932-B3CB118ADBD8}" type="presParOf" srcId="{4009DA43-EA21-4519-901E-5E5FCD2AF321}" destId="{F0BA122B-EE75-4673-B859-1DC008BDC34F}" srcOrd="0" destOrd="0" presId="urn:microsoft.com/office/officeart/2008/layout/VerticalCurvedList"/>
    <dgm:cxn modelId="{18B377A7-023E-40EA-B75B-416CFC536958}" type="presParOf" srcId="{507D3A81-C9A2-476F-8F4C-88569C75F54F}" destId="{142405C2-D268-4921-87CA-10E39B63CEF5}" srcOrd="5" destOrd="0" presId="urn:microsoft.com/office/officeart/2008/layout/VerticalCurvedList"/>
    <dgm:cxn modelId="{F7288F5D-36E7-4ADD-A5A0-40886E5BD21D}" type="presParOf" srcId="{507D3A81-C9A2-476F-8F4C-88569C75F54F}" destId="{B5C1FB8F-5EB8-40E8-935E-C9E2ECF05F1F}" srcOrd="6" destOrd="0" presId="urn:microsoft.com/office/officeart/2008/layout/VerticalCurvedList"/>
    <dgm:cxn modelId="{94244899-4DB7-447A-8A5C-DFB0133EEBDF}" type="presParOf" srcId="{B5C1FB8F-5EB8-40E8-935E-C9E2ECF05F1F}" destId="{300B5072-1FAD-4616-90B3-C856994B8ED1}" srcOrd="0" destOrd="0" presId="urn:microsoft.com/office/officeart/2008/layout/VerticalCurvedList"/>
    <dgm:cxn modelId="{D1A5755A-65A2-4183-B062-035F4129ECED}" type="presParOf" srcId="{507D3A81-C9A2-476F-8F4C-88569C75F54F}" destId="{A4382344-45B7-4426-9B03-DEBFA0A68AC4}" srcOrd="7" destOrd="0" presId="urn:microsoft.com/office/officeart/2008/layout/VerticalCurvedList"/>
    <dgm:cxn modelId="{4F21EB19-70D2-41EB-BA41-C58DF7E6BA41}" type="presParOf" srcId="{507D3A81-C9A2-476F-8F4C-88569C75F54F}" destId="{0CF16E23-8F04-405E-8385-29DB1CED54A6}" srcOrd="8" destOrd="0" presId="urn:microsoft.com/office/officeart/2008/layout/VerticalCurvedList"/>
    <dgm:cxn modelId="{DB31B587-D31E-4982-9BEA-5BD86BD67999}" type="presParOf" srcId="{0CF16E23-8F04-405E-8385-29DB1CED54A6}" destId="{97FD79BC-275C-4B9C-9A21-1F546F68F61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5F74F5C7-B0C1-46AE-9FC1-F4A420FC8D8B}" type="doc">
      <dgm:prSet loTypeId="urn:microsoft.com/office/officeart/2005/8/layout/process2" loCatId="process" qsTypeId="urn:microsoft.com/office/officeart/2005/8/quickstyle/simple4" qsCatId="simple" csTypeId="urn:microsoft.com/office/officeart/2005/8/colors/accent5_2" csCatId="accent5" phldr="1"/>
      <dgm:spPr/>
    </dgm:pt>
    <dgm:pt modelId="{E8D6E014-F02A-49FF-92CC-06467CECFFC9}">
      <dgm:prSet phldrT="[文字]" custT="1"/>
      <dgm:spPr>
        <a:xfrm>
          <a:off x="595800" y="3755"/>
          <a:ext cx="2793085" cy="69827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itchFamily="34" charset="-120"/>
              <a:ea typeface="微軟正黑體" pitchFamily="34" charset="-120"/>
              <a:cs typeface="+mn-cs"/>
            </a:rPr>
            <a:t>確認課程對應的專業職能項目及其職能內涵</a:t>
          </a:r>
        </a:p>
      </dgm:t>
    </dgm:pt>
    <dgm:pt modelId="{2C16BB37-92BF-422D-B9FB-485D4115C7A3}" type="parTrans" cxnId="{DF69A1B6-2D26-40BF-87E4-FCB030866A6A}">
      <dgm:prSet/>
      <dgm:spPr/>
      <dgm:t>
        <a:bodyPr/>
        <a:lstStyle/>
        <a:p>
          <a:endParaRPr lang="zh-TW" altLang="en-US" sz="1600"/>
        </a:p>
      </dgm:t>
    </dgm:pt>
    <dgm:pt modelId="{F48D124F-7059-47EF-A538-41423C38B4A5}" type="sibTrans" cxnId="{DF69A1B6-2D26-40BF-87E4-FCB030866A6A}">
      <dgm:prSet custT="1"/>
      <dgm:spPr>
        <a:xfrm rot="5395610">
          <a:off x="1861161" y="720718"/>
          <a:ext cx="263703" cy="314222"/>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600">
            <a:solidFill>
              <a:sysClr val="window" lastClr="FFFFFF"/>
            </a:solidFill>
            <a:latin typeface="Calibri"/>
            <a:ea typeface="新細明體"/>
            <a:cs typeface="+mn-cs"/>
          </a:endParaRPr>
        </a:p>
      </dgm:t>
    </dgm:pt>
    <dgm:pt modelId="{1AA86955-4C02-4EF7-9366-244DB44FC654}">
      <dgm:prSet phldrT="[文字]" custT="1"/>
      <dgm:spPr>
        <a:xfrm>
          <a:off x="597141" y="1053631"/>
          <a:ext cx="2793085" cy="69827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運用職能及其相關知識技能，轉化為具體教學目標。</a:t>
          </a:r>
          <a:endParaRPr lang="zh-TW" altLang="en-US" sz="16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35816B19-B88A-44A1-ABB6-D27289215037}" type="parTrans" cxnId="{3C1E82D7-FDFA-473B-A4A9-90842F746584}">
      <dgm:prSet/>
      <dgm:spPr/>
      <dgm:t>
        <a:bodyPr/>
        <a:lstStyle/>
        <a:p>
          <a:endParaRPr lang="zh-TW" altLang="en-US" sz="1600"/>
        </a:p>
      </dgm:t>
    </dgm:pt>
    <dgm:pt modelId="{802E1359-17B0-4546-97E9-55C23AC2DE1C}" type="sibTrans" cxnId="{3C1E82D7-FDFA-473B-A4A9-90842F746584}">
      <dgm:prSet custT="1"/>
      <dgm:spPr>
        <a:xfrm rot="5325856">
          <a:off x="1874923" y="1768125"/>
          <a:ext cx="260060" cy="314222"/>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600">
            <a:solidFill>
              <a:sysClr val="window" lastClr="FFFFFF"/>
            </a:solidFill>
            <a:latin typeface="Calibri"/>
            <a:ea typeface="新細明體"/>
            <a:cs typeface="+mn-cs"/>
          </a:endParaRPr>
        </a:p>
      </dgm:t>
    </dgm:pt>
    <dgm:pt modelId="{CD79898F-A9D5-49E4-8D5F-5A549D6CBB98}">
      <dgm:prSet phldrT="[文字]" custT="1"/>
      <dgm:spPr>
        <a:xfrm>
          <a:off x="619681" y="2098569"/>
          <a:ext cx="2793085" cy="69827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依教學目標設計評量方式及內容</a:t>
          </a:r>
        </a:p>
      </dgm:t>
    </dgm:pt>
    <dgm:pt modelId="{54D981AE-B4D8-4F54-A886-07EDB9D9131B}" type="parTrans" cxnId="{022A2CD0-4FCB-4D93-B28B-376A3ACBCD57}">
      <dgm:prSet/>
      <dgm:spPr/>
      <dgm:t>
        <a:bodyPr/>
        <a:lstStyle/>
        <a:p>
          <a:endParaRPr lang="zh-TW" altLang="en-US" sz="1600"/>
        </a:p>
      </dgm:t>
    </dgm:pt>
    <dgm:pt modelId="{B40499AB-6AB4-4F7E-84AA-5A85754484C4}" type="sibTrans" cxnId="{022A2CD0-4FCB-4D93-B28B-376A3ACBCD57}">
      <dgm:prSet/>
      <dgm:spPr>
        <a:xfrm rot="5400000">
          <a:off x="1885298" y="2814297"/>
          <a:ext cx="261851" cy="314222"/>
        </a:xfr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endParaRPr lang="zh-TW" altLang="en-US" sz="1600">
            <a:solidFill>
              <a:sysClr val="window" lastClr="FFFFFF"/>
            </a:solidFill>
            <a:latin typeface="Calibri"/>
            <a:ea typeface="新細明體"/>
            <a:cs typeface="+mn-cs"/>
          </a:endParaRPr>
        </a:p>
      </dgm:t>
    </dgm:pt>
    <dgm:pt modelId="{370FB7A2-ECCB-43DE-B5BE-522162F2D6E5}">
      <dgm:prSet phldrT="[文字]" custT="1"/>
      <dgm:spPr>
        <a:xfrm>
          <a:off x="619681" y="3145976"/>
          <a:ext cx="2793085" cy="698271"/>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gm:spPr>
      <dgm:t>
        <a:bodyPr/>
        <a:lstStyle/>
        <a:p>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評估確認評量結果確實可證明學生具備所對應的職能</a:t>
          </a:r>
        </a:p>
      </dgm:t>
    </dgm:pt>
    <dgm:pt modelId="{CC609C8C-8DD4-45D1-9E3D-41468BEB4908}" type="parTrans" cxnId="{76A1754D-A066-4B89-B7CB-FFA14D906D1E}">
      <dgm:prSet/>
      <dgm:spPr/>
      <dgm:t>
        <a:bodyPr/>
        <a:lstStyle/>
        <a:p>
          <a:endParaRPr lang="zh-TW" altLang="en-US"/>
        </a:p>
      </dgm:t>
    </dgm:pt>
    <dgm:pt modelId="{AD936F0A-FC56-45DD-AC80-A043243B13B3}" type="sibTrans" cxnId="{76A1754D-A066-4B89-B7CB-FFA14D906D1E}">
      <dgm:prSet/>
      <dgm:spPr/>
      <dgm:t>
        <a:bodyPr/>
        <a:lstStyle/>
        <a:p>
          <a:endParaRPr lang="zh-TW" altLang="en-US"/>
        </a:p>
      </dgm:t>
    </dgm:pt>
    <dgm:pt modelId="{E23295C8-5D49-465B-9FBC-616B210C0F89}" type="pres">
      <dgm:prSet presAssocID="{5F74F5C7-B0C1-46AE-9FC1-F4A420FC8D8B}" presName="linearFlow" presStyleCnt="0">
        <dgm:presLayoutVars>
          <dgm:resizeHandles val="exact"/>
        </dgm:presLayoutVars>
      </dgm:prSet>
      <dgm:spPr/>
    </dgm:pt>
    <dgm:pt modelId="{576066CD-36BA-44A8-9483-49A111566F09}" type="pres">
      <dgm:prSet presAssocID="{E8D6E014-F02A-49FF-92CC-06467CECFFC9}" presName="node" presStyleLbl="node1" presStyleIdx="0" presStyleCnt="4" custLinFactNeighborX="-855">
        <dgm:presLayoutVars>
          <dgm:bulletEnabled val="1"/>
        </dgm:presLayoutVars>
      </dgm:prSet>
      <dgm:spPr>
        <a:prstGeom prst="roundRect">
          <a:avLst>
            <a:gd name="adj" fmla="val 10000"/>
          </a:avLst>
        </a:prstGeom>
      </dgm:spPr>
      <dgm:t>
        <a:bodyPr/>
        <a:lstStyle/>
        <a:p>
          <a:endParaRPr lang="zh-TW" altLang="en-US"/>
        </a:p>
      </dgm:t>
    </dgm:pt>
    <dgm:pt modelId="{45010C78-6675-4425-995B-3BF2448088B4}" type="pres">
      <dgm:prSet presAssocID="{F48D124F-7059-47EF-A538-41423C38B4A5}" presName="sibTrans" presStyleLbl="sibTrans2D1" presStyleIdx="0" presStyleCnt="3"/>
      <dgm:spPr>
        <a:prstGeom prst="rightArrow">
          <a:avLst>
            <a:gd name="adj1" fmla="val 60000"/>
            <a:gd name="adj2" fmla="val 50000"/>
          </a:avLst>
        </a:prstGeom>
      </dgm:spPr>
      <dgm:t>
        <a:bodyPr/>
        <a:lstStyle/>
        <a:p>
          <a:endParaRPr lang="zh-TW" altLang="en-US"/>
        </a:p>
      </dgm:t>
    </dgm:pt>
    <dgm:pt modelId="{72982665-BFAA-4F29-B2B2-8BD5BB89AC85}" type="pres">
      <dgm:prSet presAssocID="{F48D124F-7059-47EF-A538-41423C38B4A5}" presName="connectorText" presStyleLbl="sibTrans2D1" presStyleIdx="0" presStyleCnt="3"/>
      <dgm:spPr/>
      <dgm:t>
        <a:bodyPr/>
        <a:lstStyle/>
        <a:p>
          <a:endParaRPr lang="zh-TW" altLang="en-US"/>
        </a:p>
      </dgm:t>
    </dgm:pt>
    <dgm:pt modelId="{82BE56C4-4637-4965-B936-42C4EB5AD462}" type="pres">
      <dgm:prSet presAssocID="{1AA86955-4C02-4EF7-9366-244DB44FC654}" presName="node" presStyleLbl="node1" presStyleIdx="1" presStyleCnt="4" custLinFactNeighborX="-807" custLinFactNeighborY="707">
        <dgm:presLayoutVars>
          <dgm:bulletEnabled val="1"/>
        </dgm:presLayoutVars>
      </dgm:prSet>
      <dgm:spPr>
        <a:prstGeom prst="roundRect">
          <a:avLst>
            <a:gd name="adj" fmla="val 10000"/>
          </a:avLst>
        </a:prstGeom>
      </dgm:spPr>
      <dgm:t>
        <a:bodyPr/>
        <a:lstStyle/>
        <a:p>
          <a:endParaRPr lang="zh-TW" altLang="en-US"/>
        </a:p>
      </dgm:t>
    </dgm:pt>
    <dgm:pt modelId="{620427C6-BF32-4548-BD06-33E95BB0C224}" type="pres">
      <dgm:prSet presAssocID="{802E1359-17B0-4546-97E9-55C23AC2DE1C}" presName="sibTrans" presStyleLbl="sibTrans2D1" presStyleIdx="1" presStyleCnt="3"/>
      <dgm:spPr>
        <a:prstGeom prst="rightArrow">
          <a:avLst>
            <a:gd name="adj1" fmla="val 60000"/>
            <a:gd name="adj2" fmla="val 50000"/>
          </a:avLst>
        </a:prstGeom>
      </dgm:spPr>
      <dgm:t>
        <a:bodyPr/>
        <a:lstStyle/>
        <a:p>
          <a:endParaRPr lang="zh-TW" altLang="en-US"/>
        </a:p>
      </dgm:t>
    </dgm:pt>
    <dgm:pt modelId="{8093E359-0C51-41D6-BF69-ECC4CD4CBB5A}" type="pres">
      <dgm:prSet presAssocID="{802E1359-17B0-4546-97E9-55C23AC2DE1C}" presName="connectorText" presStyleLbl="sibTrans2D1" presStyleIdx="1" presStyleCnt="3"/>
      <dgm:spPr/>
      <dgm:t>
        <a:bodyPr/>
        <a:lstStyle/>
        <a:p>
          <a:endParaRPr lang="zh-TW" altLang="en-US"/>
        </a:p>
      </dgm:t>
    </dgm:pt>
    <dgm:pt modelId="{A1A7D673-F5C6-4725-ABE6-E98CB78D2EDB}" type="pres">
      <dgm:prSet presAssocID="{CD79898F-A9D5-49E4-8D5F-5A549D6CBB98}" presName="node" presStyleLbl="node1" presStyleIdx="2" presStyleCnt="4">
        <dgm:presLayoutVars>
          <dgm:bulletEnabled val="1"/>
        </dgm:presLayoutVars>
      </dgm:prSet>
      <dgm:spPr>
        <a:prstGeom prst="roundRect">
          <a:avLst>
            <a:gd name="adj" fmla="val 10000"/>
          </a:avLst>
        </a:prstGeom>
      </dgm:spPr>
      <dgm:t>
        <a:bodyPr/>
        <a:lstStyle/>
        <a:p>
          <a:endParaRPr lang="zh-TW" altLang="en-US"/>
        </a:p>
      </dgm:t>
    </dgm:pt>
    <dgm:pt modelId="{6EAC5F31-0944-442C-BF9E-4B8E2F3BF8D3}" type="pres">
      <dgm:prSet presAssocID="{B40499AB-6AB4-4F7E-84AA-5A85754484C4}" presName="sibTrans" presStyleLbl="sibTrans2D1" presStyleIdx="2" presStyleCnt="3"/>
      <dgm:spPr>
        <a:prstGeom prst="rightArrow">
          <a:avLst>
            <a:gd name="adj1" fmla="val 60000"/>
            <a:gd name="adj2" fmla="val 50000"/>
          </a:avLst>
        </a:prstGeom>
      </dgm:spPr>
      <dgm:t>
        <a:bodyPr/>
        <a:lstStyle/>
        <a:p>
          <a:endParaRPr lang="zh-TW" altLang="en-US"/>
        </a:p>
      </dgm:t>
    </dgm:pt>
    <dgm:pt modelId="{499D6BC6-557B-4184-8320-7C3A12A109C9}" type="pres">
      <dgm:prSet presAssocID="{B40499AB-6AB4-4F7E-84AA-5A85754484C4}" presName="connectorText" presStyleLbl="sibTrans2D1" presStyleIdx="2" presStyleCnt="3"/>
      <dgm:spPr/>
      <dgm:t>
        <a:bodyPr/>
        <a:lstStyle/>
        <a:p>
          <a:endParaRPr lang="zh-TW" altLang="en-US"/>
        </a:p>
      </dgm:t>
    </dgm:pt>
    <dgm:pt modelId="{A2B8880F-760E-48F5-B4EE-074323D14266}" type="pres">
      <dgm:prSet presAssocID="{370FB7A2-ECCB-43DE-B5BE-522162F2D6E5}" presName="node" presStyleLbl="node1" presStyleIdx="3" presStyleCnt="4">
        <dgm:presLayoutVars>
          <dgm:bulletEnabled val="1"/>
        </dgm:presLayoutVars>
      </dgm:prSet>
      <dgm:spPr>
        <a:prstGeom prst="roundRect">
          <a:avLst>
            <a:gd name="adj" fmla="val 10000"/>
          </a:avLst>
        </a:prstGeom>
      </dgm:spPr>
      <dgm:t>
        <a:bodyPr/>
        <a:lstStyle/>
        <a:p>
          <a:endParaRPr lang="zh-TW" altLang="en-US"/>
        </a:p>
      </dgm:t>
    </dgm:pt>
  </dgm:ptLst>
  <dgm:cxnLst>
    <dgm:cxn modelId="{D3C35253-4725-42A3-9CF6-ABC48A6D1017}" type="presOf" srcId="{F48D124F-7059-47EF-A538-41423C38B4A5}" destId="{45010C78-6675-4425-995B-3BF2448088B4}" srcOrd="0" destOrd="0" presId="urn:microsoft.com/office/officeart/2005/8/layout/process2"/>
    <dgm:cxn modelId="{DF69A1B6-2D26-40BF-87E4-FCB030866A6A}" srcId="{5F74F5C7-B0C1-46AE-9FC1-F4A420FC8D8B}" destId="{E8D6E014-F02A-49FF-92CC-06467CECFFC9}" srcOrd="0" destOrd="0" parTransId="{2C16BB37-92BF-422D-B9FB-485D4115C7A3}" sibTransId="{F48D124F-7059-47EF-A538-41423C38B4A5}"/>
    <dgm:cxn modelId="{33B0B524-4D41-4FCC-86B1-FE4242AE6FA2}" type="presOf" srcId="{802E1359-17B0-4546-97E9-55C23AC2DE1C}" destId="{8093E359-0C51-41D6-BF69-ECC4CD4CBB5A}" srcOrd="1" destOrd="0" presId="urn:microsoft.com/office/officeart/2005/8/layout/process2"/>
    <dgm:cxn modelId="{022A2CD0-4FCB-4D93-B28B-376A3ACBCD57}" srcId="{5F74F5C7-B0C1-46AE-9FC1-F4A420FC8D8B}" destId="{CD79898F-A9D5-49E4-8D5F-5A549D6CBB98}" srcOrd="2" destOrd="0" parTransId="{54D981AE-B4D8-4F54-A886-07EDB9D9131B}" sibTransId="{B40499AB-6AB4-4F7E-84AA-5A85754484C4}"/>
    <dgm:cxn modelId="{6070CEE8-048B-477E-B049-E500006D79DC}" type="presOf" srcId="{370FB7A2-ECCB-43DE-B5BE-522162F2D6E5}" destId="{A2B8880F-760E-48F5-B4EE-074323D14266}" srcOrd="0" destOrd="0" presId="urn:microsoft.com/office/officeart/2005/8/layout/process2"/>
    <dgm:cxn modelId="{76A1754D-A066-4B89-B7CB-FFA14D906D1E}" srcId="{5F74F5C7-B0C1-46AE-9FC1-F4A420FC8D8B}" destId="{370FB7A2-ECCB-43DE-B5BE-522162F2D6E5}" srcOrd="3" destOrd="0" parTransId="{CC609C8C-8DD4-45D1-9E3D-41468BEB4908}" sibTransId="{AD936F0A-FC56-45DD-AC80-A043243B13B3}"/>
    <dgm:cxn modelId="{413463E3-5040-4269-B946-025995D5A04F}" type="presOf" srcId="{E8D6E014-F02A-49FF-92CC-06467CECFFC9}" destId="{576066CD-36BA-44A8-9483-49A111566F09}" srcOrd="0" destOrd="0" presId="urn:microsoft.com/office/officeart/2005/8/layout/process2"/>
    <dgm:cxn modelId="{7F54499C-94D9-4155-B604-158B6C1CA4A8}" type="presOf" srcId="{1AA86955-4C02-4EF7-9366-244DB44FC654}" destId="{82BE56C4-4637-4965-B936-42C4EB5AD462}" srcOrd="0" destOrd="0" presId="urn:microsoft.com/office/officeart/2005/8/layout/process2"/>
    <dgm:cxn modelId="{87046EE5-688A-434E-A0D4-F86F23AEB5EF}" type="presOf" srcId="{B40499AB-6AB4-4F7E-84AA-5A85754484C4}" destId="{499D6BC6-557B-4184-8320-7C3A12A109C9}" srcOrd="1" destOrd="0" presId="urn:microsoft.com/office/officeart/2005/8/layout/process2"/>
    <dgm:cxn modelId="{511B5831-3535-4120-8178-9B30F8DDFD11}" type="presOf" srcId="{F48D124F-7059-47EF-A538-41423C38B4A5}" destId="{72982665-BFAA-4F29-B2B2-8BD5BB89AC85}" srcOrd="1" destOrd="0" presId="urn:microsoft.com/office/officeart/2005/8/layout/process2"/>
    <dgm:cxn modelId="{3C1E82D7-FDFA-473B-A4A9-90842F746584}" srcId="{5F74F5C7-B0C1-46AE-9FC1-F4A420FC8D8B}" destId="{1AA86955-4C02-4EF7-9366-244DB44FC654}" srcOrd="1" destOrd="0" parTransId="{35816B19-B88A-44A1-ABB6-D27289215037}" sibTransId="{802E1359-17B0-4546-97E9-55C23AC2DE1C}"/>
    <dgm:cxn modelId="{F401F23B-B20F-4FDC-8FFC-55BB80C2B83D}" type="presOf" srcId="{CD79898F-A9D5-49E4-8D5F-5A549D6CBB98}" destId="{A1A7D673-F5C6-4725-ABE6-E98CB78D2EDB}" srcOrd="0" destOrd="0" presId="urn:microsoft.com/office/officeart/2005/8/layout/process2"/>
    <dgm:cxn modelId="{8ACC63B3-8ACD-499D-8C53-0F3402EAF00F}" type="presOf" srcId="{802E1359-17B0-4546-97E9-55C23AC2DE1C}" destId="{620427C6-BF32-4548-BD06-33E95BB0C224}" srcOrd="0" destOrd="0" presId="urn:microsoft.com/office/officeart/2005/8/layout/process2"/>
    <dgm:cxn modelId="{DF164C7D-66CF-4BE3-B66E-027DBA71B51E}" type="presOf" srcId="{5F74F5C7-B0C1-46AE-9FC1-F4A420FC8D8B}" destId="{E23295C8-5D49-465B-9FBC-616B210C0F89}" srcOrd="0" destOrd="0" presId="urn:microsoft.com/office/officeart/2005/8/layout/process2"/>
    <dgm:cxn modelId="{48FF6793-2B05-4B6C-AC20-F545359CD43F}" type="presOf" srcId="{B40499AB-6AB4-4F7E-84AA-5A85754484C4}" destId="{6EAC5F31-0944-442C-BF9E-4B8E2F3BF8D3}" srcOrd="0" destOrd="0" presId="urn:microsoft.com/office/officeart/2005/8/layout/process2"/>
    <dgm:cxn modelId="{232ADE7F-C3CB-427A-8137-C3C328E483B9}" type="presParOf" srcId="{E23295C8-5D49-465B-9FBC-616B210C0F89}" destId="{576066CD-36BA-44A8-9483-49A111566F09}" srcOrd="0" destOrd="0" presId="urn:microsoft.com/office/officeart/2005/8/layout/process2"/>
    <dgm:cxn modelId="{D59FA8D2-4D97-4C46-99B8-33543949CA22}" type="presParOf" srcId="{E23295C8-5D49-465B-9FBC-616B210C0F89}" destId="{45010C78-6675-4425-995B-3BF2448088B4}" srcOrd="1" destOrd="0" presId="urn:microsoft.com/office/officeart/2005/8/layout/process2"/>
    <dgm:cxn modelId="{0E9C8B1E-DF23-4548-8013-E7946EE3AEDF}" type="presParOf" srcId="{45010C78-6675-4425-995B-3BF2448088B4}" destId="{72982665-BFAA-4F29-B2B2-8BD5BB89AC85}" srcOrd="0" destOrd="0" presId="urn:microsoft.com/office/officeart/2005/8/layout/process2"/>
    <dgm:cxn modelId="{26C96400-C145-4197-931B-E290DC5894EA}" type="presParOf" srcId="{E23295C8-5D49-465B-9FBC-616B210C0F89}" destId="{82BE56C4-4637-4965-B936-42C4EB5AD462}" srcOrd="2" destOrd="0" presId="urn:microsoft.com/office/officeart/2005/8/layout/process2"/>
    <dgm:cxn modelId="{82828F32-881B-4E27-9DC0-5C1222F5C435}" type="presParOf" srcId="{E23295C8-5D49-465B-9FBC-616B210C0F89}" destId="{620427C6-BF32-4548-BD06-33E95BB0C224}" srcOrd="3" destOrd="0" presId="urn:microsoft.com/office/officeart/2005/8/layout/process2"/>
    <dgm:cxn modelId="{9DAAB4BA-CEAD-408E-AD48-9D3699B34A3D}" type="presParOf" srcId="{620427C6-BF32-4548-BD06-33E95BB0C224}" destId="{8093E359-0C51-41D6-BF69-ECC4CD4CBB5A}" srcOrd="0" destOrd="0" presId="urn:microsoft.com/office/officeart/2005/8/layout/process2"/>
    <dgm:cxn modelId="{EEE694B2-17A9-4F08-85E1-4D3BF6073A3F}" type="presParOf" srcId="{E23295C8-5D49-465B-9FBC-616B210C0F89}" destId="{A1A7D673-F5C6-4725-ABE6-E98CB78D2EDB}" srcOrd="4" destOrd="0" presId="urn:microsoft.com/office/officeart/2005/8/layout/process2"/>
    <dgm:cxn modelId="{1597EF25-D957-44BE-8F38-7E4C3B946FAC}" type="presParOf" srcId="{E23295C8-5D49-465B-9FBC-616B210C0F89}" destId="{6EAC5F31-0944-442C-BF9E-4B8E2F3BF8D3}" srcOrd="5" destOrd="0" presId="urn:microsoft.com/office/officeart/2005/8/layout/process2"/>
    <dgm:cxn modelId="{6EEB7EB1-B316-4F3F-BD94-60DA7455EF0C}" type="presParOf" srcId="{6EAC5F31-0944-442C-BF9E-4B8E2F3BF8D3}" destId="{499D6BC6-557B-4184-8320-7C3A12A109C9}" srcOrd="0" destOrd="0" presId="urn:microsoft.com/office/officeart/2005/8/layout/process2"/>
    <dgm:cxn modelId="{D2888D25-187F-4C5D-A62C-CACC54FB1980}" type="presParOf" srcId="{E23295C8-5D49-465B-9FBC-616B210C0F89}" destId="{A2B8880F-760E-48F5-B4EE-074323D14266}" srcOrd="6"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2893A9A8-81CB-4F95-AA8D-D51924144BE0}" type="doc">
      <dgm:prSet loTypeId="urn:microsoft.com/office/officeart/2005/8/layout/radial6" loCatId="relationship" qsTypeId="urn:microsoft.com/office/officeart/2005/8/quickstyle/simple5" qsCatId="simple" csTypeId="urn:microsoft.com/office/officeart/2005/8/colors/colorful1#8" csCatId="colorful" phldr="1"/>
      <dgm:spPr/>
      <dgm:t>
        <a:bodyPr/>
        <a:lstStyle/>
        <a:p>
          <a:endParaRPr lang="zh-TW" altLang="en-US"/>
        </a:p>
      </dgm:t>
    </dgm:pt>
    <dgm:pt modelId="{299AED26-4A44-44DA-B331-B405B0C74704}">
      <dgm:prSet phldrT="[文字]" custT="1"/>
      <dgm:spPr>
        <a:xfrm>
          <a:off x="3351925" y="1462007"/>
          <a:ext cx="1601948" cy="1601948"/>
        </a:xfrm>
        <a:gradFill rotWithShape="0">
          <a:gsLst>
            <a:gs pos="0">
              <a:srgbClr val="4F81BD">
                <a:hueOff val="0"/>
                <a:satOff val="0"/>
                <a:lumOff val="0"/>
                <a:alphaOff val="0"/>
                <a:shade val="51000"/>
                <a:satMod val="130000"/>
              </a:srgbClr>
            </a:gs>
            <a:gs pos="80000">
              <a:srgbClr val="4F81BD">
                <a:hueOff val="0"/>
                <a:satOff val="0"/>
                <a:lumOff val="0"/>
                <a:alphaOff val="0"/>
                <a:shade val="93000"/>
                <a:satMod val="130000"/>
              </a:srgbClr>
            </a:gs>
            <a:gs pos="100000">
              <a:srgbClr val="4F81B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成果評量</a:t>
          </a:r>
          <a:endParaRPr lang="zh-TW" altLang="en-US" sz="18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D7D70FDB-FCDE-43BA-82A4-3545D9D19444}" type="parTrans" cxnId="{D03F18D1-8B69-4BFF-926F-A29B20BCDD65}">
      <dgm:prSet/>
      <dgm:spPr/>
      <dgm:t>
        <a:bodyPr/>
        <a:lstStyle/>
        <a:p>
          <a:endParaRPr lang="zh-TW" altLang="en-US">
            <a:latin typeface="微軟正黑體" panose="020B0604030504040204" pitchFamily="34" charset="-120"/>
            <a:ea typeface="微軟正黑體" panose="020B0604030504040204" pitchFamily="34" charset="-120"/>
          </a:endParaRPr>
        </a:p>
      </dgm:t>
    </dgm:pt>
    <dgm:pt modelId="{244E3128-976C-4F8B-8ED7-3011389136AE}" type="sibTrans" cxnId="{D03F18D1-8B69-4BFF-926F-A29B20BCDD65}">
      <dgm:prSet/>
      <dgm:spPr/>
      <dgm:t>
        <a:bodyPr/>
        <a:lstStyle/>
        <a:p>
          <a:endParaRPr lang="zh-TW" altLang="en-US">
            <a:latin typeface="微軟正黑體" panose="020B0604030504040204" pitchFamily="34" charset="-120"/>
            <a:ea typeface="微軟正黑體" panose="020B0604030504040204" pitchFamily="34" charset="-120"/>
          </a:endParaRPr>
        </a:p>
      </dgm:t>
    </dgm:pt>
    <dgm:pt modelId="{031329F0-F9B4-4D80-A66A-9AFA034CC8D8}">
      <dgm:prSet phldrT="[文字]" custT="1"/>
      <dgm:spPr>
        <a:xfrm>
          <a:off x="3592217" y="698"/>
          <a:ext cx="1121364" cy="1121364"/>
        </a:xfr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教學／訓練</a:t>
          </a:r>
          <a: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目標</a:t>
          </a:r>
          <a:endParaRPr lang="zh-TW" altLang="en-US" sz="18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CCEB3A57-A74E-4A6C-BF6D-F445A3291792}" type="parTrans" cxnId="{BE4376B2-2F76-45D0-8E9E-38B1F3821BAC}">
      <dgm:prSet/>
      <dgm:spPr/>
      <dgm:t>
        <a:bodyPr/>
        <a:lstStyle/>
        <a:p>
          <a:endParaRPr lang="zh-TW" altLang="en-US">
            <a:latin typeface="微軟正黑體" panose="020B0604030504040204" pitchFamily="34" charset="-120"/>
            <a:ea typeface="微軟正黑體" panose="020B0604030504040204" pitchFamily="34" charset="-120"/>
          </a:endParaRPr>
        </a:p>
      </dgm:t>
    </dgm:pt>
    <dgm:pt modelId="{C32A9692-D409-450C-ADC1-FA3548CD072E}" type="sibTrans" cxnId="{BE4376B2-2F76-45D0-8E9E-38B1F3821BAC}">
      <dgm:prSet/>
      <dgm:spPr>
        <a:xfrm>
          <a:off x="2410930" y="521011"/>
          <a:ext cx="3483939" cy="3483939"/>
        </a:xfr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latin typeface="微軟正黑體" panose="020B0604030504040204" pitchFamily="34" charset="-120"/>
            <a:ea typeface="微軟正黑體" panose="020B0604030504040204" pitchFamily="34" charset="-120"/>
          </a:endParaRPr>
        </a:p>
      </dgm:t>
    </dgm:pt>
    <dgm:pt modelId="{1F12B4C2-B1C5-4F21-96B7-3D252ABEEA85}">
      <dgm:prSet phldrT="[文字]" custT="1"/>
      <dgm:spPr>
        <a:xfrm>
          <a:off x="5293818" y="1702299"/>
          <a:ext cx="1121364" cy="1121364"/>
        </a:xfr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主要</a:t>
          </a:r>
          <a: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對象</a:t>
          </a:r>
          <a:endParaRPr lang="zh-TW" altLang="en-US" sz="18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FE917D31-0F00-429B-8801-2057E3640CAC}" type="parTrans" cxnId="{FD3C96FA-5482-4588-965E-E483DD0876D6}">
      <dgm:prSet/>
      <dgm:spPr/>
      <dgm:t>
        <a:bodyPr/>
        <a:lstStyle/>
        <a:p>
          <a:endParaRPr lang="zh-TW" altLang="en-US">
            <a:latin typeface="微軟正黑體" panose="020B0604030504040204" pitchFamily="34" charset="-120"/>
            <a:ea typeface="微軟正黑體" panose="020B0604030504040204" pitchFamily="34" charset="-120"/>
          </a:endParaRPr>
        </a:p>
      </dgm:t>
    </dgm:pt>
    <dgm:pt modelId="{ED426559-18B4-4274-A7E5-EE7D75E7E46B}" type="sibTrans" cxnId="{FD3C96FA-5482-4588-965E-E483DD0876D6}">
      <dgm:prSet/>
      <dgm:spPr>
        <a:xfrm>
          <a:off x="2410930" y="521011"/>
          <a:ext cx="3483939" cy="3483939"/>
        </a:xfr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latin typeface="微軟正黑體" panose="020B0604030504040204" pitchFamily="34" charset="-120"/>
            <a:ea typeface="微軟正黑體" panose="020B0604030504040204" pitchFamily="34" charset="-120"/>
          </a:endParaRPr>
        </a:p>
      </dgm:t>
    </dgm:pt>
    <dgm:pt modelId="{AAAF6218-4B97-4E9F-8BAA-05519500308F}">
      <dgm:prSet phldrT="[文字]" custT="1"/>
      <dgm:spPr>
        <a:xfrm>
          <a:off x="3592217" y="3403899"/>
          <a:ext cx="1121364" cy="1121364"/>
        </a:xfr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課程</a:t>
          </a:r>
          <a: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內容</a:t>
          </a:r>
          <a:endParaRPr lang="zh-TW" altLang="en-US" sz="18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7F805CDA-29F2-4CE2-AB46-4209536B4513}" type="parTrans" cxnId="{C3840F50-1946-48CE-91A6-3E1F7BD731F8}">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4490B63-4444-4BE7-B43D-FD20AA3C4D29}" type="sibTrans" cxnId="{C3840F50-1946-48CE-91A6-3E1F7BD731F8}">
      <dgm:prSet/>
      <dgm:spPr>
        <a:xfrm>
          <a:off x="2410930" y="521011"/>
          <a:ext cx="3483939" cy="3483939"/>
        </a:xfr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latin typeface="微軟正黑體" panose="020B0604030504040204" pitchFamily="34" charset="-120"/>
            <a:ea typeface="微軟正黑體" panose="020B0604030504040204" pitchFamily="34" charset="-120"/>
          </a:endParaRPr>
        </a:p>
      </dgm:t>
    </dgm:pt>
    <dgm:pt modelId="{47C3D8DA-2B7C-4756-9D19-2E8414E6C600}">
      <dgm:prSet phldrT="[文字]" custT="1"/>
      <dgm:spPr>
        <a:xfrm>
          <a:off x="1890617" y="1702299"/>
          <a:ext cx="1121364" cy="1121364"/>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教學</a:t>
          </a:r>
          <a: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dirty="0" smtClean="0">
              <a:solidFill>
                <a:sysClr val="window" lastClr="FFFFFF"/>
              </a:solidFill>
              <a:latin typeface="微軟正黑體" panose="020B0604030504040204" pitchFamily="34" charset="-120"/>
              <a:ea typeface="微軟正黑體" panose="020B0604030504040204" pitchFamily="34" charset="-120"/>
              <a:cs typeface="+mn-cs"/>
            </a:rPr>
            <a:t>方法</a:t>
          </a:r>
          <a:endParaRPr lang="zh-TW" altLang="en-US" sz="18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B8038166-5428-4469-938B-908A1B4E2940}" type="parTrans" cxnId="{E9AE21D6-C1B3-417B-9FCC-49B4386720EE}">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FB6BAD2-0FF9-4BDD-B5F3-52E585DC7AAF}" type="sibTrans" cxnId="{E9AE21D6-C1B3-417B-9FCC-49B4386720EE}">
      <dgm:prSet/>
      <dgm:spPr>
        <a:xfrm>
          <a:off x="2410930" y="521011"/>
          <a:ext cx="3483939" cy="3483939"/>
        </a:xfr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endParaRPr lang="zh-TW" altLang="en-US">
            <a:latin typeface="微軟正黑體" panose="020B0604030504040204" pitchFamily="34" charset="-120"/>
            <a:ea typeface="微軟正黑體" panose="020B0604030504040204" pitchFamily="34" charset="-120"/>
          </a:endParaRPr>
        </a:p>
      </dgm:t>
    </dgm:pt>
    <dgm:pt modelId="{03AD2F95-7856-44EC-A3E9-88C002420B4A}" type="pres">
      <dgm:prSet presAssocID="{2893A9A8-81CB-4F95-AA8D-D51924144BE0}" presName="Name0" presStyleCnt="0">
        <dgm:presLayoutVars>
          <dgm:chMax val="1"/>
          <dgm:dir/>
          <dgm:animLvl val="ctr"/>
          <dgm:resizeHandles val="exact"/>
        </dgm:presLayoutVars>
      </dgm:prSet>
      <dgm:spPr/>
      <dgm:t>
        <a:bodyPr/>
        <a:lstStyle/>
        <a:p>
          <a:endParaRPr lang="zh-TW" altLang="en-US"/>
        </a:p>
      </dgm:t>
    </dgm:pt>
    <dgm:pt modelId="{78AC4439-1329-42E8-B76D-46BD635F8C90}" type="pres">
      <dgm:prSet presAssocID="{299AED26-4A44-44DA-B331-B405B0C74704}" presName="centerShape" presStyleLbl="node0" presStyleIdx="0" presStyleCnt="1"/>
      <dgm:spPr>
        <a:prstGeom prst="ellipse">
          <a:avLst/>
        </a:prstGeom>
      </dgm:spPr>
      <dgm:t>
        <a:bodyPr/>
        <a:lstStyle/>
        <a:p>
          <a:endParaRPr lang="zh-TW" altLang="en-US"/>
        </a:p>
      </dgm:t>
    </dgm:pt>
    <dgm:pt modelId="{458687B9-6FA4-462C-AF09-E92036198F15}" type="pres">
      <dgm:prSet presAssocID="{031329F0-F9B4-4D80-A66A-9AFA034CC8D8}" presName="node" presStyleLbl="node1" presStyleIdx="0" presStyleCnt="4">
        <dgm:presLayoutVars>
          <dgm:bulletEnabled val="1"/>
        </dgm:presLayoutVars>
      </dgm:prSet>
      <dgm:spPr>
        <a:prstGeom prst="ellipse">
          <a:avLst/>
        </a:prstGeom>
      </dgm:spPr>
      <dgm:t>
        <a:bodyPr/>
        <a:lstStyle/>
        <a:p>
          <a:endParaRPr lang="zh-TW" altLang="en-US"/>
        </a:p>
      </dgm:t>
    </dgm:pt>
    <dgm:pt modelId="{71FC2E84-BDF1-4B49-BF6D-2E264148D60E}" type="pres">
      <dgm:prSet presAssocID="{031329F0-F9B4-4D80-A66A-9AFA034CC8D8}" presName="dummy" presStyleCnt="0"/>
      <dgm:spPr/>
      <dgm:t>
        <a:bodyPr/>
        <a:lstStyle/>
        <a:p>
          <a:endParaRPr lang="zh-TW" altLang="en-US"/>
        </a:p>
      </dgm:t>
    </dgm:pt>
    <dgm:pt modelId="{BC586D69-19C4-481D-BEFB-AB95728D6A6D}" type="pres">
      <dgm:prSet presAssocID="{C32A9692-D409-450C-ADC1-FA3548CD072E}" presName="sibTrans" presStyleLbl="sibTrans2D1" presStyleIdx="0" presStyleCnt="4"/>
      <dgm:spPr>
        <a:prstGeom prst="blockArc">
          <a:avLst>
            <a:gd name="adj1" fmla="val 16200000"/>
            <a:gd name="adj2" fmla="val 0"/>
            <a:gd name="adj3" fmla="val 4635"/>
          </a:avLst>
        </a:prstGeom>
      </dgm:spPr>
      <dgm:t>
        <a:bodyPr/>
        <a:lstStyle/>
        <a:p>
          <a:endParaRPr lang="zh-TW" altLang="en-US"/>
        </a:p>
      </dgm:t>
    </dgm:pt>
    <dgm:pt modelId="{9A91DE8B-9AC3-4F43-ADAE-8B97E2E586B9}" type="pres">
      <dgm:prSet presAssocID="{1F12B4C2-B1C5-4F21-96B7-3D252ABEEA85}" presName="node" presStyleLbl="node1" presStyleIdx="1" presStyleCnt="4">
        <dgm:presLayoutVars>
          <dgm:bulletEnabled val="1"/>
        </dgm:presLayoutVars>
      </dgm:prSet>
      <dgm:spPr>
        <a:prstGeom prst="ellipse">
          <a:avLst/>
        </a:prstGeom>
      </dgm:spPr>
      <dgm:t>
        <a:bodyPr/>
        <a:lstStyle/>
        <a:p>
          <a:endParaRPr lang="zh-TW" altLang="en-US"/>
        </a:p>
      </dgm:t>
    </dgm:pt>
    <dgm:pt modelId="{C1B74FD7-F202-4AA3-A9BB-0AF43FC3B8B5}" type="pres">
      <dgm:prSet presAssocID="{1F12B4C2-B1C5-4F21-96B7-3D252ABEEA85}" presName="dummy" presStyleCnt="0"/>
      <dgm:spPr/>
      <dgm:t>
        <a:bodyPr/>
        <a:lstStyle/>
        <a:p>
          <a:endParaRPr lang="zh-TW" altLang="en-US"/>
        </a:p>
      </dgm:t>
    </dgm:pt>
    <dgm:pt modelId="{2CC63090-91DF-48F4-A65E-CD4D55EB17D9}" type="pres">
      <dgm:prSet presAssocID="{ED426559-18B4-4274-A7E5-EE7D75E7E46B}" presName="sibTrans" presStyleLbl="sibTrans2D1" presStyleIdx="1" presStyleCnt="4"/>
      <dgm:spPr>
        <a:prstGeom prst="blockArc">
          <a:avLst>
            <a:gd name="adj1" fmla="val 0"/>
            <a:gd name="adj2" fmla="val 5400000"/>
            <a:gd name="adj3" fmla="val 4635"/>
          </a:avLst>
        </a:prstGeom>
      </dgm:spPr>
      <dgm:t>
        <a:bodyPr/>
        <a:lstStyle/>
        <a:p>
          <a:endParaRPr lang="zh-TW" altLang="en-US"/>
        </a:p>
      </dgm:t>
    </dgm:pt>
    <dgm:pt modelId="{B3C3210C-4489-457F-B9FB-2477A974A25B}" type="pres">
      <dgm:prSet presAssocID="{AAAF6218-4B97-4E9F-8BAA-05519500308F}" presName="node" presStyleLbl="node1" presStyleIdx="2" presStyleCnt="4">
        <dgm:presLayoutVars>
          <dgm:bulletEnabled val="1"/>
        </dgm:presLayoutVars>
      </dgm:prSet>
      <dgm:spPr>
        <a:prstGeom prst="ellipse">
          <a:avLst/>
        </a:prstGeom>
      </dgm:spPr>
      <dgm:t>
        <a:bodyPr/>
        <a:lstStyle/>
        <a:p>
          <a:endParaRPr lang="zh-TW" altLang="en-US"/>
        </a:p>
      </dgm:t>
    </dgm:pt>
    <dgm:pt modelId="{29D6111E-A77B-4F6B-83E9-C4EBE8BF9D96}" type="pres">
      <dgm:prSet presAssocID="{AAAF6218-4B97-4E9F-8BAA-05519500308F}" presName="dummy" presStyleCnt="0"/>
      <dgm:spPr/>
      <dgm:t>
        <a:bodyPr/>
        <a:lstStyle/>
        <a:p>
          <a:endParaRPr lang="zh-TW" altLang="en-US"/>
        </a:p>
      </dgm:t>
    </dgm:pt>
    <dgm:pt modelId="{F267532A-01EA-446B-998B-1F177003B5FB}" type="pres">
      <dgm:prSet presAssocID="{34490B63-4444-4BE7-B43D-FD20AA3C4D29}" presName="sibTrans" presStyleLbl="sibTrans2D1" presStyleIdx="2" presStyleCnt="4"/>
      <dgm:spPr>
        <a:prstGeom prst="blockArc">
          <a:avLst>
            <a:gd name="adj1" fmla="val 5400000"/>
            <a:gd name="adj2" fmla="val 10800000"/>
            <a:gd name="adj3" fmla="val 4635"/>
          </a:avLst>
        </a:prstGeom>
      </dgm:spPr>
      <dgm:t>
        <a:bodyPr/>
        <a:lstStyle/>
        <a:p>
          <a:endParaRPr lang="zh-TW" altLang="en-US"/>
        </a:p>
      </dgm:t>
    </dgm:pt>
    <dgm:pt modelId="{15AACCD2-50F8-44C6-9298-BF7C79A08223}" type="pres">
      <dgm:prSet presAssocID="{47C3D8DA-2B7C-4756-9D19-2E8414E6C600}" presName="node" presStyleLbl="node1" presStyleIdx="3" presStyleCnt="4">
        <dgm:presLayoutVars>
          <dgm:bulletEnabled val="1"/>
        </dgm:presLayoutVars>
      </dgm:prSet>
      <dgm:spPr>
        <a:prstGeom prst="ellipse">
          <a:avLst/>
        </a:prstGeom>
      </dgm:spPr>
      <dgm:t>
        <a:bodyPr/>
        <a:lstStyle/>
        <a:p>
          <a:endParaRPr lang="zh-TW" altLang="en-US"/>
        </a:p>
      </dgm:t>
    </dgm:pt>
    <dgm:pt modelId="{65F66F6D-0B4D-40E5-A172-B3DB1ADC869C}" type="pres">
      <dgm:prSet presAssocID="{47C3D8DA-2B7C-4756-9D19-2E8414E6C600}" presName="dummy" presStyleCnt="0"/>
      <dgm:spPr/>
      <dgm:t>
        <a:bodyPr/>
        <a:lstStyle/>
        <a:p>
          <a:endParaRPr lang="zh-TW" altLang="en-US"/>
        </a:p>
      </dgm:t>
    </dgm:pt>
    <dgm:pt modelId="{561B0134-524B-4252-B377-64448AC9C22E}" type="pres">
      <dgm:prSet presAssocID="{3FB6BAD2-0FF9-4BDD-B5F3-52E585DC7AAF}" presName="sibTrans" presStyleLbl="sibTrans2D1" presStyleIdx="3" presStyleCnt="4"/>
      <dgm:spPr>
        <a:prstGeom prst="blockArc">
          <a:avLst>
            <a:gd name="adj1" fmla="val 10800000"/>
            <a:gd name="adj2" fmla="val 16200000"/>
            <a:gd name="adj3" fmla="val 4635"/>
          </a:avLst>
        </a:prstGeom>
      </dgm:spPr>
      <dgm:t>
        <a:bodyPr/>
        <a:lstStyle/>
        <a:p>
          <a:endParaRPr lang="zh-TW" altLang="en-US"/>
        </a:p>
      </dgm:t>
    </dgm:pt>
  </dgm:ptLst>
  <dgm:cxnLst>
    <dgm:cxn modelId="{A181AE33-49A1-41FF-A008-A2AF1C0EA746}" type="presOf" srcId="{C32A9692-D409-450C-ADC1-FA3548CD072E}" destId="{BC586D69-19C4-481D-BEFB-AB95728D6A6D}" srcOrd="0" destOrd="0" presId="urn:microsoft.com/office/officeart/2005/8/layout/radial6"/>
    <dgm:cxn modelId="{C3840F50-1946-48CE-91A6-3E1F7BD731F8}" srcId="{299AED26-4A44-44DA-B331-B405B0C74704}" destId="{AAAF6218-4B97-4E9F-8BAA-05519500308F}" srcOrd="2" destOrd="0" parTransId="{7F805CDA-29F2-4CE2-AB46-4209536B4513}" sibTransId="{34490B63-4444-4BE7-B43D-FD20AA3C4D29}"/>
    <dgm:cxn modelId="{AB94ADB9-62B3-4E6F-A2E2-FA5B45DE937F}" type="presOf" srcId="{299AED26-4A44-44DA-B331-B405B0C74704}" destId="{78AC4439-1329-42E8-B76D-46BD635F8C90}" srcOrd="0" destOrd="0" presId="urn:microsoft.com/office/officeart/2005/8/layout/radial6"/>
    <dgm:cxn modelId="{E9AE21D6-C1B3-417B-9FCC-49B4386720EE}" srcId="{299AED26-4A44-44DA-B331-B405B0C74704}" destId="{47C3D8DA-2B7C-4756-9D19-2E8414E6C600}" srcOrd="3" destOrd="0" parTransId="{B8038166-5428-4469-938B-908A1B4E2940}" sibTransId="{3FB6BAD2-0FF9-4BDD-B5F3-52E585DC7AAF}"/>
    <dgm:cxn modelId="{CA5E8086-CEED-45AA-A077-87534E18675F}" type="presOf" srcId="{1F12B4C2-B1C5-4F21-96B7-3D252ABEEA85}" destId="{9A91DE8B-9AC3-4F43-ADAE-8B97E2E586B9}" srcOrd="0" destOrd="0" presId="urn:microsoft.com/office/officeart/2005/8/layout/radial6"/>
    <dgm:cxn modelId="{FD3C96FA-5482-4588-965E-E483DD0876D6}" srcId="{299AED26-4A44-44DA-B331-B405B0C74704}" destId="{1F12B4C2-B1C5-4F21-96B7-3D252ABEEA85}" srcOrd="1" destOrd="0" parTransId="{FE917D31-0F00-429B-8801-2057E3640CAC}" sibTransId="{ED426559-18B4-4274-A7E5-EE7D75E7E46B}"/>
    <dgm:cxn modelId="{370A3C14-9B95-48F6-8C0A-2E0470E20D04}" type="presOf" srcId="{031329F0-F9B4-4D80-A66A-9AFA034CC8D8}" destId="{458687B9-6FA4-462C-AF09-E92036198F15}" srcOrd="0" destOrd="0" presId="urn:microsoft.com/office/officeart/2005/8/layout/radial6"/>
    <dgm:cxn modelId="{871403A6-322A-4B9B-A47D-CD6C5A9B5165}" type="presOf" srcId="{3FB6BAD2-0FF9-4BDD-B5F3-52E585DC7AAF}" destId="{561B0134-524B-4252-B377-64448AC9C22E}" srcOrd="0" destOrd="0" presId="urn:microsoft.com/office/officeart/2005/8/layout/radial6"/>
    <dgm:cxn modelId="{BE4376B2-2F76-45D0-8E9E-38B1F3821BAC}" srcId="{299AED26-4A44-44DA-B331-B405B0C74704}" destId="{031329F0-F9B4-4D80-A66A-9AFA034CC8D8}" srcOrd="0" destOrd="0" parTransId="{CCEB3A57-A74E-4A6C-BF6D-F445A3291792}" sibTransId="{C32A9692-D409-450C-ADC1-FA3548CD072E}"/>
    <dgm:cxn modelId="{4D136652-B84C-417A-9F1A-CE3EAAE0160C}" type="presOf" srcId="{AAAF6218-4B97-4E9F-8BAA-05519500308F}" destId="{B3C3210C-4489-457F-B9FB-2477A974A25B}" srcOrd="0" destOrd="0" presId="urn:microsoft.com/office/officeart/2005/8/layout/radial6"/>
    <dgm:cxn modelId="{3F647979-D632-431A-8D52-8FAC56FD1CBB}" type="presOf" srcId="{ED426559-18B4-4274-A7E5-EE7D75E7E46B}" destId="{2CC63090-91DF-48F4-A65E-CD4D55EB17D9}" srcOrd="0" destOrd="0" presId="urn:microsoft.com/office/officeart/2005/8/layout/radial6"/>
    <dgm:cxn modelId="{A78C2B54-7151-42B1-BCD5-7AA0BA8B56FE}" type="presOf" srcId="{47C3D8DA-2B7C-4756-9D19-2E8414E6C600}" destId="{15AACCD2-50F8-44C6-9298-BF7C79A08223}" srcOrd="0" destOrd="0" presId="urn:microsoft.com/office/officeart/2005/8/layout/radial6"/>
    <dgm:cxn modelId="{D03F18D1-8B69-4BFF-926F-A29B20BCDD65}" srcId="{2893A9A8-81CB-4F95-AA8D-D51924144BE0}" destId="{299AED26-4A44-44DA-B331-B405B0C74704}" srcOrd="0" destOrd="0" parTransId="{D7D70FDB-FCDE-43BA-82A4-3545D9D19444}" sibTransId="{244E3128-976C-4F8B-8ED7-3011389136AE}"/>
    <dgm:cxn modelId="{F17A0674-7371-484E-B0B6-CC034E10255D}" type="presOf" srcId="{34490B63-4444-4BE7-B43D-FD20AA3C4D29}" destId="{F267532A-01EA-446B-998B-1F177003B5FB}" srcOrd="0" destOrd="0" presId="urn:microsoft.com/office/officeart/2005/8/layout/radial6"/>
    <dgm:cxn modelId="{E02EDE9F-35D7-4C9F-BB0C-3AE496C3B2E5}" type="presOf" srcId="{2893A9A8-81CB-4F95-AA8D-D51924144BE0}" destId="{03AD2F95-7856-44EC-A3E9-88C002420B4A}" srcOrd="0" destOrd="0" presId="urn:microsoft.com/office/officeart/2005/8/layout/radial6"/>
    <dgm:cxn modelId="{80CD0960-5AD0-42F4-B8B3-D311F08E38B2}" type="presParOf" srcId="{03AD2F95-7856-44EC-A3E9-88C002420B4A}" destId="{78AC4439-1329-42E8-B76D-46BD635F8C90}" srcOrd="0" destOrd="0" presId="urn:microsoft.com/office/officeart/2005/8/layout/radial6"/>
    <dgm:cxn modelId="{B9F6AC39-A64B-4877-B08B-221353C34683}" type="presParOf" srcId="{03AD2F95-7856-44EC-A3E9-88C002420B4A}" destId="{458687B9-6FA4-462C-AF09-E92036198F15}" srcOrd="1" destOrd="0" presId="urn:microsoft.com/office/officeart/2005/8/layout/radial6"/>
    <dgm:cxn modelId="{427A0EAF-5E5E-4697-8F11-AB625AEF9ED4}" type="presParOf" srcId="{03AD2F95-7856-44EC-A3E9-88C002420B4A}" destId="{71FC2E84-BDF1-4B49-BF6D-2E264148D60E}" srcOrd="2" destOrd="0" presId="urn:microsoft.com/office/officeart/2005/8/layout/radial6"/>
    <dgm:cxn modelId="{04C63F8F-98B6-4E54-81C1-F08E13FCA26C}" type="presParOf" srcId="{03AD2F95-7856-44EC-A3E9-88C002420B4A}" destId="{BC586D69-19C4-481D-BEFB-AB95728D6A6D}" srcOrd="3" destOrd="0" presId="urn:microsoft.com/office/officeart/2005/8/layout/radial6"/>
    <dgm:cxn modelId="{0C64DCA0-E584-4D41-9B05-441E3837824F}" type="presParOf" srcId="{03AD2F95-7856-44EC-A3E9-88C002420B4A}" destId="{9A91DE8B-9AC3-4F43-ADAE-8B97E2E586B9}" srcOrd="4" destOrd="0" presId="urn:microsoft.com/office/officeart/2005/8/layout/radial6"/>
    <dgm:cxn modelId="{986C3847-2349-46C7-A931-A804CACCA65D}" type="presParOf" srcId="{03AD2F95-7856-44EC-A3E9-88C002420B4A}" destId="{C1B74FD7-F202-4AA3-A9BB-0AF43FC3B8B5}" srcOrd="5" destOrd="0" presId="urn:microsoft.com/office/officeart/2005/8/layout/radial6"/>
    <dgm:cxn modelId="{E7696123-C3AA-43E0-A5EF-806B1AF570E3}" type="presParOf" srcId="{03AD2F95-7856-44EC-A3E9-88C002420B4A}" destId="{2CC63090-91DF-48F4-A65E-CD4D55EB17D9}" srcOrd="6" destOrd="0" presId="urn:microsoft.com/office/officeart/2005/8/layout/radial6"/>
    <dgm:cxn modelId="{03EF7237-CB8D-4888-ADF0-EF2A3AEE4F1D}" type="presParOf" srcId="{03AD2F95-7856-44EC-A3E9-88C002420B4A}" destId="{B3C3210C-4489-457F-B9FB-2477A974A25B}" srcOrd="7" destOrd="0" presId="urn:microsoft.com/office/officeart/2005/8/layout/radial6"/>
    <dgm:cxn modelId="{6ED255C9-7FB2-439B-856D-B7532698B85F}" type="presParOf" srcId="{03AD2F95-7856-44EC-A3E9-88C002420B4A}" destId="{29D6111E-A77B-4F6B-83E9-C4EBE8BF9D96}" srcOrd="8" destOrd="0" presId="urn:microsoft.com/office/officeart/2005/8/layout/radial6"/>
    <dgm:cxn modelId="{720150C3-70B9-4E28-8D38-D9600DF0868D}" type="presParOf" srcId="{03AD2F95-7856-44EC-A3E9-88C002420B4A}" destId="{F267532A-01EA-446B-998B-1F177003B5FB}" srcOrd="9" destOrd="0" presId="urn:microsoft.com/office/officeart/2005/8/layout/radial6"/>
    <dgm:cxn modelId="{2288A2DC-D7C0-4B49-A997-AEF89ADA41CF}" type="presParOf" srcId="{03AD2F95-7856-44EC-A3E9-88C002420B4A}" destId="{15AACCD2-50F8-44C6-9298-BF7C79A08223}" srcOrd="10" destOrd="0" presId="urn:microsoft.com/office/officeart/2005/8/layout/radial6"/>
    <dgm:cxn modelId="{C0C22F29-4898-411D-9015-E05D5F7DC69D}" type="presParOf" srcId="{03AD2F95-7856-44EC-A3E9-88C002420B4A}" destId="{65F66F6D-0B4D-40E5-A172-B3DB1ADC869C}" srcOrd="11" destOrd="0" presId="urn:microsoft.com/office/officeart/2005/8/layout/radial6"/>
    <dgm:cxn modelId="{FF304DF5-0939-4F1A-84BD-AFBB8EFDFF9F}" type="presParOf" srcId="{03AD2F95-7856-44EC-A3E9-88C002420B4A}" destId="{561B0134-524B-4252-B377-64448AC9C22E}"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188FDE4D-45CF-4772-95AE-E75CACBD979F}" type="doc">
      <dgm:prSet loTypeId="urn:microsoft.com/office/officeart/2005/8/layout/chevron1" loCatId="process" qsTypeId="urn:microsoft.com/office/officeart/2005/8/quickstyle/simple1#8" qsCatId="simple" csTypeId="urn:microsoft.com/office/officeart/2005/8/colors/accent5_3" csCatId="accent5" phldr="1"/>
      <dgm:spPr/>
    </dgm:pt>
    <dgm:pt modelId="{3DD8DD21-5FE0-469D-92C6-62562B62B4CA}" type="pres">
      <dgm:prSet presAssocID="{188FDE4D-45CF-4772-95AE-E75CACBD979F}" presName="Name0" presStyleCnt="0">
        <dgm:presLayoutVars>
          <dgm:dir/>
          <dgm:animLvl val="lvl"/>
          <dgm:resizeHandles val="exact"/>
        </dgm:presLayoutVars>
      </dgm:prSet>
      <dgm:spPr/>
    </dgm:pt>
  </dgm:ptLst>
  <dgm:cxnLst>
    <dgm:cxn modelId="{4C8365B0-2E1E-4459-AAE3-4624405E85BE}" type="presOf" srcId="{188FDE4D-45CF-4772-95AE-E75CACBD979F}" destId="{3DD8DD21-5FE0-469D-92C6-62562B62B4CA}"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525F852A-8D96-49CD-A75E-90FAD5B2E35A}"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zh-TW" altLang="en-US"/>
        </a:p>
      </dgm:t>
    </dgm:pt>
    <dgm:pt modelId="{87ED2275-7E67-402C-8B49-1D353E1CB381}">
      <dgm:prSet phldrT="[文字]" custT="1"/>
      <dgm:spPr/>
      <dgm:t>
        <a:bodyPr/>
        <a:lstStyle/>
        <a:p>
          <a:r>
            <a:rPr lang="en-US" altLang="zh-TW" sz="1200" b="1" dirty="0" smtClean="0">
              <a:solidFill>
                <a:srgbClr val="FFFF00"/>
              </a:solidFill>
              <a:latin typeface="微軟正黑體" panose="020B0604030504040204" pitchFamily="34" charset="-120"/>
              <a:ea typeface="微軟正黑體" panose="020B0604030504040204" pitchFamily="34" charset="-120"/>
            </a:rPr>
            <a:t>I. </a:t>
          </a:r>
          <a:r>
            <a:rPr lang="zh-TW" altLang="zh-TW" sz="1200" b="1" dirty="0" smtClean="0">
              <a:solidFill>
                <a:srgbClr val="FFFF00"/>
              </a:solidFill>
              <a:latin typeface="微軟正黑體" panose="020B0604030504040204" pitchFamily="34" charset="-120"/>
              <a:ea typeface="微軟正黑體" panose="020B0604030504040204" pitchFamily="34" charset="-120"/>
            </a:rPr>
            <a:t>繼續保持</a:t>
          </a:r>
          <a:r>
            <a:rPr lang="en-US" altLang="zh-TW" sz="1200" b="1" dirty="0" smtClean="0">
              <a:solidFill>
                <a:schemeClr val="bg1"/>
              </a:solidFill>
              <a:latin typeface="微軟正黑體" panose="020B0604030504040204" pitchFamily="34" charset="-120"/>
              <a:ea typeface="微軟正黑體" panose="020B0604030504040204" pitchFamily="34" charset="-120"/>
            </a:rPr>
            <a:t/>
          </a:r>
          <a:br>
            <a:rPr lang="en-US" altLang="zh-TW" sz="1200" b="1" dirty="0" smtClean="0">
              <a:solidFill>
                <a:schemeClr val="bg1"/>
              </a:solidFill>
              <a:latin typeface="微軟正黑體" panose="020B0604030504040204" pitchFamily="34" charset="-120"/>
              <a:ea typeface="微軟正黑體" panose="020B0604030504040204" pitchFamily="34" charset="-120"/>
            </a:rPr>
          </a:br>
          <a:r>
            <a:rPr kumimoji="0" lang="zh-TW" altLang="en-US" sz="1200" b="1" dirty="0" smtClean="0">
              <a:solidFill>
                <a:schemeClr val="bg1"/>
              </a:solidFill>
              <a:latin typeface="微軟正黑體" panose="020B0604030504040204" pitchFamily="34" charset="-120"/>
              <a:ea typeface="微軟正黑體" panose="020B0604030504040204" pitchFamily="34" charset="-120"/>
            </a:rPr>
            <a:t>優勢職能</a:t>
          </a:r>
          <a:r>
            <a:rPr kumimoji="0" lang="en-US" altLang="zh-TW" sz="1200" b="1"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dirty="0" smtClean="0">
              <a:solidFill>
                <a:schemeClr val="bg1"/>
              </a:solidFill>
              <a:latin typeface="微軟正黑體" panose="020B0604030504040204" pitchFamily="34" charset="-120"/>
              <a:ea typeface="微軟正黑體" panose="020B0604030504040204" pitchFamily="34" charset="-120"/>
            </a:rPr>
            <a:t>課程充足</a:t>
          </a:r>
          <a:endParaRPr lang="zh-TW" altLang="en-US" sz="1200" b="1" dirty="0">
            <a:solidFill>
              <a:schemeClr val="bg1"/>
            </a:solidFill>
            <a:latin typeface="微軟正黑體" panose="020B0604030504040204" pitchFamily="34" charset="-120"/>
            <a:ea typeface="微軟正黑體" panose="020B0604030504040204" pitchFamily="34" charset="-120"/>
          </a:endParaRPr>
        </a:p>
      </dgm:t>
    </dgm:pt>
    <dgm:pt modelId="{58BEA7CC-7C7B-4B1A-989A-0EC5B8D05BCE}" type="parTrans" cxnId="{CB5D354B-F352-4B3E-AC2A-B7A0350F1509}">
      <dgm:prSet/>
      <dgm:spPr/>
      <dgm:t>
        <a:bodyPr/>
        <a:lstStyle/>
        <a:p>
          <a:endParaRPr lang="zh-TW" altLang="en-US" sz="1100"/>
        </a:p>
      </dgm:t>
    </dgm:pt>
    <dgm:pt modelId="{E70D8710-58EF-4F7D-B6E5-D276CA8147E3}" type="sibTrans" cxnId="{CB5D354B-F352-4B3E-AC2A-B7A0350F1509}">
      <dgm:prSet/>
      <dgm:spPr/>
      <dgm:t>
        <a:bodyPr/>
        <a:lstStyle/>
        <a:p>
          <a:endParaRPr lang="zh-TW" altLang="en-US" sz="1100"/>
        </a:p>
      </dgm:t>
    </dgm:pt>
    <dgm:pt modelId="{B8948575-1F64-4638-A378-DFBA78D4A46F}">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dirty="0" smtClean="0">
              <a:solidFill>
                <a:srgbClr val="000000"/>
              </a:solidFill>
              <a:effectLst/>
              <a:latin typeface="微軟正黑體" panose="020B0604030504040204" pitchFamily="34" charset="-120"/>
              <a:ea typeface="微軟正黑體" panose="020B0604030504040204" pitchFamily="34" charset="-120"/>
            </a:rPr>
            <a:t>團隊合作</a:t>
          </a:r>
          <a:r>
            <a:rPr lang="zh-TW" altLang="en-US" sz="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dirty="0" smtClean="0">
              <a:solidFill>
                <a:srgbClr val="000000"/>
              </a:solidFill>
              <a:effectLst/>
              <a:latin typeface="微軟正黑體" panose="020B0604030504040204" pitchFamily="34" charset="-120"/>
              <a:ea typeface="微軟正黑體" panose="020B0604030504040204" pitchFamily="34" charset="-120"/>
            </a:rPr>
            <a:t>工作責任及紀律</a:t>
          </a:r>
          <a:r>
            <a:rPr lang="zh-TW" altLang="en-US" sz="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dirty="0" smtClean="0">
              <a:solidFill>
                <a:srgbClr val="000000"/>
              </a:solidFill>
              <a:effectLst/>
              <a:latin typeface="微軟正黑體" panose="020B0604030504040204" pitchFamily="34" charset="-120"/>
              <a:ea typeface="微軟正黑體" panose="020B0604030504040204" pitchFamily="34" charset="-120"/>
            </a:rPr>
            <a:t>資訊科技應用</a:t>
          </a:r>
          <a:endParaRPr lang="zh-TW" altLang="en-US" sz="1200" dirty="0">
            <a:solidFill>
              <a:schemeClr val="tx1"/>
            </a:solidFill>
            <a:latin typeface="微軟正黑體" panose="020B0604030504040204" pitchFamily="34" charset="-120"/>
            <a:ea typeface="微軟正黑體" panose="020B0604030504040204" pitchFamily="34" charset="-120"/>
          </a:endParaRPr>
        </a:p>
      </dgm:t>
    </dgm:pt>
    <dgm:pt modelId="{AF33EC64-B98B-4C2C-9124-BF650D669DFA}" type="parTrans" cxnId="{ED0C6708-2695-4DF4-B455-93FB4041CD2C}">
      <dgm:prSet/>
      <dgm:spPr/>
      <dgm:t>
        <a:bodyPr/>
        <a:lstStyle/>
        <a:p>
          <a:endParaRPr lang="zh-TW" altLang="en-US" sz="1100"/>
        </a:p>
      </dgm:t>
    </dgm:pt>
    <dgm:pt modelId="{7E365FB2-8878-4EDB-8D19-644B24413BA4}" type="sibTrans" cxnId="{ED0C6708-2695-4DF4-B455-93FB4041CD2C}">
      <dgm:prSet/>
      <dgm:spPr/>
      <dgm:t>
        <a:bodyPr/>
        <a:lstStyle/>
        <a:p>
          <a:endParaRPr lang="zh-TW" altLang="en-US" sz="1100"/>
        </a:p>
      </dgm:t>
    </dgm:pt>
    <dgm:pt modelId="{FE72CA0B-1BBD-447C-B5F1-3D830A33C191}">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如何保持</a:t>
          </a:r>
          <a:r>
            <a:rPr lang="en-US" altLang="zh-TW" sz="1200" b="1" u="sng" dirty="0" smtClean="0">
              <a:solidFill>
                <a:schemeClr val="tx1"/>
              </a:solidFill>
              <a:latin typeface="微軟正黑體" panose="020B0604030504040204" pitchFamily="34" charset="-120"/>
              <a:ea typeface="微軟正黑體" panose="020B0604030504040204" pitchFamily="34" charset="-120"/>
            </a:rPr>
            <a:t>(how)</a:t>
          </a:r>
          <a:r>
            <a:rPr lang="zh-TW" altLang="en-US" sz="1200" u="sng" dirty="0" smtClean="0">
              <a:solidFill>
                <a:schemeClr val="tx1"/>
              </a:solidFill>
              <a:latin typeface="微軟正黑體" panose="020B0604030504040204" pitchFamily="34" charset="-120"/>
              <a:ea typeface="微軟正黑體" panose="020B0604030504040204" pitchFamily="34" charset="-120"/>
            </a:rPr>
            <a:t>：</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1. </a:t>
          </a:r>
          <a:r>
            <a:rPr lang="zh-TW" altLang="en-US" sz="1200" dirty="0" smtClean="0">
              <a:solidFill>
                <a:schemeClr val="tx1"/>
              </a:solidFill>
              <a:latin typeface="微軟正黑體" panose="020B0604030504040204" pitchFamily="34" charset="-120"/>
              <a:ea typeface="微軟正黑體" panose="020B0604030504040204" pitchFamily="34" charset="-120"/>
            </a:rPr>
            <a:t>深度了解學生學習，分析成績狀況，了解職能優勢是否確實</a:t>
          </a:r>
          <a:endParaRPr lang="zh-TW" altLang="en-US" sz="1200" dirty="0">
            <a:solidFill>
              <a:schemeClr val="tx1"/>
            </a:solidFill>
            <a:latin typeface="微軟正黑體" panose="020B0604030504040204" pitchFamily="34" charset="-120"/>
            <a:ea typeface="微軟正黑體" panose="020B0604030504040204" pitchFamily="34" charset="-120"/>
          </a:endParaRPr>
        </a:p>
      </dgm:t>
    </dgm:pt>
    <dgm:pt modelId="{5420587B-C455-4DC7-93D1-E90EAB9EFE27}" type="parTrans" cxnId="{8BA50414-BFE7-4660-875C-574928BCB8A6}">
      <dgm:prSet/>
      <dgm:spPr/>
      <dgm:t>
        <a:bodyPr/>
        <a:lstStyle/>
        <a:p>
          <a:endParaRPr lang="zh-TW" altLang="en-US" sz="1100"/>
        </a:p>
      </dgm:t>
    </dgm:pt>
    <dgm:pt modelId="{8E3762BA-4CC8-422A-B05E-A86D5CE09B15}" type="sibTrans" cxnId="{8BA50414-BFE7-4660-875C-574928BCB8A6}">
      <dgm:prSet/>
      <dgm:spPr/>
      <dgm:t>
        <a:bodyPr/>
        <a:lstStyle/>
        <a:p>
          <a:endParaRPr lang="zh-TW" altLang="en-US" sz="1100"/>
        </a:p>
      </dgm:t>
    </dgm:pt>
    <dgm:pt modelId="{9699F3EB-A042-45BB-B1B8-75C24EAAA2BA}">
      <dgm:prSet phldrT="[文字]" custT="1"/>
      <dgm:spPr/>
      <dgm:t>
        <a:bodyPr/>
        <a:lstStyle/>
        <a:p>
          <a:r>
            <a:rPr lang="en-US" altLang="zh-TW" sz="1200" b="1" dirty="0" smtClean="0">
              <a:solidFill>
                <a:srgbClr val="FFFF00"/>
              </a:solidFill>
              <a:latin typeface="微軟正黑體" panose="020B0604030504040204" pitchFamily="34" charset="-120"/>
              <a:ea typeface="微軟正黑體" panose="020B0604030504040204" pitchFamily="34" charset="-120"/>
            </a:rPr>
            <a:t>II. </a:t>
          </a:r>
          <a:r>
            <a:rPr lang="zh-TW" altLang="en-US" sz="1200" b="1" dirty="0" smtClean="0">
              <a:solidFill>
                <a:srgbClr val="FFFF00"/>
              </a:solidFill>
              <a:latin typeface="微軟正黑體" panose="020B0604030504040204" pitchFamily="34" charset="-120"/>
              <a:ea typeface="微軟正黑體" panose="020B0604030504040204" pitchFamily="34" charset="-120"/>
            </a:rPr>
            <a:t>後續改善</a:t>
          </a:r>
          <a:r>
            <a:rPr lang="en-US" altLang="zh-TW" sz="1200" b="1" dirty="0" smtClean="0">
              <a:solidFill>
                <a:schemeClr val="bg1"/>
              </a:solidFill>
              <a:latin typeface="微軟正黑體" panose="020B0604030504040204" pitchFamily="34" charset="-120"/>
              <a:ea typeface="微軟正黑體" panose="020B0604030504040204" pitchFamily="34" charset="-120"/>
            </a:rPr>
            <a:t/>
          </a:r>
          <a:br>
            <a:rPr lang="en-US" altLang="zh-TW" sz="1200" b="1" dirty="0" smtClean="0">
              <a:solidFill>
                <a:schemeClr val="bg1"/>
              </a:solidFill>
              <a:latin typeface="微軟正黑體" panose="020B0604030504040204" pitchFamily="34" charset="-120"/>
              <a:ea typeface="微軟正黑體" panose="020B0604030504040204" pitchFamily="34" charset="-120"/>
            </a:rPr>
          </a:br>
          <a:r>
            <a:rPr kumimoji="0" lang="zh-TW" altLang="en-US" sz="1200" b="1" dirty="0" smtClean="0">
              <a:solidFill>
                <a:schemeClr val="bg1"/>
              </a:solidFill>
              <a:latin typeface="微軟正黑體" panose="020B0604030504040204" pitchFamily="34" charset="-120"/>
              <a:ea typeface="微軟正黑體" panose="020B0604030504040204" pitchFamily="34" charset="-120"/>
            </a:rPr>
            <a:t>優勢職能</a:t>
          </a:r>
          <a:r>
            <a:rPr kumimoji="0" lang="en-US" altLang="zh-TW" sz="1200" b="1"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dirty="0" smtClean="0">
              <a:solidFill>
                <a:schemeClr val="bg1"/>
              </a:solidFill>
              <a:latin typeface="微軟正黑體" panose="020B0604030504040204" pitchFamily="34" charset="-120"/>
              <a:ea typeface="微軟正黑體" panose="020B0604030504040204" pitchFamily="34" charset="-120"/>
            </a:rPr>
            <a:t>課程不充足</a:t>
          </a:r>
          <a:endParaRPr lang="zh-TW" altLang="en-US" sz="1200" b="1" dirty="0">
            <a:solidFill>
              <a:schemeClr val="bg1"/>
            </a:solidFill>
            <a:latin typeface="微軟正黑體" panose="020B0604030504040204" pitchFamily="34" charset="-120"/>
            <a:ea typeface="微軟正黑體" panose="020B0604030504040204" pitchFamily="34" charset="-120"/>
          </a:endParaRPr>
        </a:p>
      </dgm:t>
    </dgm:pt>
    <dgm:pt modelId="{67A295D1-5C26-4B41-8F32-23A82BF80079}" type="parTrans" cxnId="{97E58399-CF81-4039-921E-A5C798311095}">
      <dgm:prSet/>
      <dgm:spPr/>
      <dgm:t>
        <a:bodyPr/>
        <a:lstStyle/>
        <a:p>
          <a:endParaRPr lang="zh-TW" altLang="en-US" sz="1100"/>
        </a:p>
      </dgm:t>
    </dgm:pt>
    <dgm:pt modelId="{B5F19F68-CE69-4745-8BC7-FC2C2CDC44BF}" type="sibTrans" cxnId="{97E58399-CF81-4039-921E-A5C798311095}">
      <dgm:prSet/>
      <dgm:spPr/>
      <dgm:t>
        <a:bodyPr/>
        <a:lstStyle/>
        <a:p>
          <a:endParaRPr lang="zh-TW" altLang="en-US" sz="1100"/>
        </a:p>
      </dgm:t>
    </dgm:pt>
    <dgm:pt modelId="{B5821071-8BEF-46E5-AA64-1921D8CA4B22}">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dirty="0" smtClean="0">
              <a:solidFill>
                <a:schemeClr val="tx1"/>
              </a:solidFill>
              <a:latin typeface="微軟正黑體" panose="020B0604030504040204" pitchFamily="34" charset="-120"/>
              <a:ea typeface="微軟正黑體" panose="020B0604030504040204" pitchFamily="34" charset="-120"/>
            </a:rPr>
            <a:t>：</a:t>
          </a:r>
          <a:r>
            <a:rPr lang="zh-TW" altLang="en-US" sz="1200" b="0" u="none" dirty="0" smtClean="0">
              <a:solidFill>
                <a:schemeClr val="tx1"/>
              </a:solidFill>
              <a:latin typeface="微軟正黑體" panose="020B0604030504040204" pitchFamily="34" charset="-120"/>
              <a:ea typeface="微軟正黑體" panose="020B0604030504040204" pitchFamily="34" charset="-120"/>
            </a:rPr>
            <a:t>人際互動</a:t>
          </a:r>
          <a:endParaRPr lang="zh-TW" altLang="en-US" sz="1200" b="0" u="none" dirty="0">
            <a:solidFill>
              <a:schemeClr val="tx1"/>
            </a:solidFill>
            <a:latin typeface="微軟正黑體" panose="020B0604030504040204" pitchFamily="34" charset="-120"/>
            <a:ea typeface="微軟正黑體" panose="020B0604030504040204" pitchFamily="34" charset="-120"/>
          </a:endParaRPr>
        </a:p>
      </dgm:t>
    </dgm:pt>
    <dgm:pt modelId="{7FA15F00-35A8-404B-AD38-2E7069E2AA5E}" type="parTrans" cxnId="{0AC124EF-799C-4619-884A-BB1DACA81DA8}">
      <dgm:prSet/>
      <dgm:spPr/>
      <dgm:t>
        <a:bodyPr/>
        <a:lstStyle/>
        <a:p>
          <a:endParaRPr lang="zh-TW" altLang="en-US" sz="1100"/>
        </a:p>
      </dgm:t>
    </dgm:pt>
    <dgm:pt modelId="{67BBFCCE-0C55-4C56-87F5-4B6E3EF4E0FA}" type="sibTrans" cxnId="{0AC124EF-799C-4619-884A-BB1DACA81DA8}">
      <dgm:prSet/>
      <dgm:spPr/>
      <dgm:t>
        <a:bodyPr/>
        <a:lstStyle/>
        <a:p>
          <a:endParaRPr lang="zh-TW" altLang="en-US" sz="1100"/>
        </a:p>
      </dgm:t>
    </dgm:pt>
    <dgm:pt modelId="{61090A20-14B3-484B-92D9-E7FF8C0C2A2E}">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如何改善</a:t>
          </a:r>
          <a:r>
            <a:rPr lang="en-US" altLang="zh-TW" sz="1200" b="1" u="sng" dirty="0" smtClean="0">
              <a:solidFill>
                <a:schemeClr val="tx1"/>
              </a:solidFill>
              <a:latin typeface="微軟正黑體" panose="020B0604030504040204" pitchFamily="34" charset="-120"/>
              <a:ea typeface="微軟正黑體" panose="020B0604030504040204" pitchFamily="34" charset="-120"/>
            </a:rPr>
            <a:t>(how)</a:t>
          </a:r>
          <a:r>
            <a:rPr lang="zh-TW" altLang="en-US" sz="1200" u="sng" dirty="0" smtClean="0">
              <a:solidFill>
                <a:schemeClr val="tx1"/>
              </a:solidFill>
              <a:latin typeface="微軟正黑體" panose="020B0604030504040204" pitchFamily="34" charset="-120"/>
              <a:ea typeface="微軟正黑體" panose="020B0604030504040204" pitchFamily="34" charset="-120"/>
            </a:rPr>
            <a:t>：</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1. </a:t>
          </a:r>
          <a:r>
            <a:rPr lang="zh-TW" altLang="en-US" sz="1200" dirty="0" smtClean="0">
              <a:solidFill>
                <a:schemeClr val="tx1"/>
              </a:solidFill>
              <a:latin typeface="微軟正黑體" panose="020B0604030504040204" pitchFamily="34" charset="-120"/>
              <a:ea typeface="微軟正黑體" panose="020B0604030504040204" pitchFamily="34" charset="-120"/>
            </a:rPr>
            <a:t>深度了解學生學習，分析成績狀況，了解職能優勢是否確實</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2.</a:t>
          </a:r>
          <a:r>
            <a:rPr lang="zh-TW" altLang="en-US" sz="1200" dirty="0" smtClean="0">
              <a:solidFill>
                <a:schemeClr val="tx1"/>
              </a:solidFill>
              <a:latin typeface="微軟正黑體" panose="020B0604030504040204" pitchFamily="34" charset="-120"/>
              <a:ea typeface="微軟正黑體" panose="020B0604030504040204" pitchFamily="34" charset="-120"/>
            </a:rPr>
            <a:t>課程對應職能盤點 </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3.</a:t>
          </a:r>
          <a:r>
            <a:rPr lang="zh-TW" altLang="en-US" sz="1200" dirty="0" smtClean="0">
              <a:solidFill>
                <a:schemeClr val="tx1"/>
              </a:solidFill>
              <a:latin typeface="微軟正黑體" panose="020B0604030504040204" pitchFamily="34" charset="-120"/>
              <a:ea typeface="微軟正黑體" panose="020B0604030504040204" pitchFamily="34" charset="-120"/>
            </a:rPr>
            <a:t>調整課程</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endParaRPr lang="zh-TW" altLang="en-US" sz="1200" dirty="0">
            <a:solidFill>
              <a:schemeClr val="tx1"/>
            </a:solidFill>
            <a:latin typeface="微軟正黑體" panose="020B0604030504040204" pitchFamily="34" charset="-120"/>
            <a:ea typeface="微軟正黑體" panose="020B0604030504040204" pitchFamily="34" charset="-120"/>
          </a:endParaRPr>
        </a:p>
      </dgm:t>
    </dgm:pt>
    <dgm:pt modelId="{FE002108-8FCB-4D05-A54D-7D4F195E3A20}" type="parTrans" cxnId="{875C113D-C8B0-4393-862A-BD0E0FBB4A46}">
      <dgm:prSet/>
      <dgm:spPr/>
      <dgm:t>
        <a:bodyPr/>
        <a:lstStyle/>
        <a:p>
          <a:endParaRPr lang="zh-TW" altLang="en-US" sz="1100"/>
        </a:p>
      </dgm:t>
    </dgm:pt>
    <dgm:pt modelId="{4E102FD6-2DF7-445A-8513-B8116088C3F7}" type="sibTrans" cxnId="{875C113D-C8B0-4393-862A-BD0E0FBB4A46}">
      <dgm:prSet/>
      <dgm:spPr/>
      <dgm:t>
        <a:bodyPr/>
        <a:lstStyle/>
        <a:p>
          <a:endParaRPr lang="zh-TW" altLang="en-US" sz="1100"/>
        </a:p>
      </dgm:t>
    </dgm:pt>
    <dgm:pt modelId="{C47A8BBD-62CF-4AF9-B6C1-F8F1A1CA5BC6}">
      <dgm:prSet phldrT="[文字]" custT="1"/>
      <dgm:spPr/>
      <dgm:t>
        <a:bodyPr/>
        <a:lstStyle/>
        <a:p>
          <a:r>
            <a:rPr lang="en-US" altLang="zh-TW" sz="1200" b="1" dirty="0" smtClean="0">
              <a:solidFill>
                <a:srgbClr val="FFFF00"/>
              </a:solidFill>
              <a:latin typeface="微軟正黑體" panose="020B0604030504040204" pitchFamily="34" charset="-120"/>
              <a:ea typeface="微軟正黑體" panose="020B0604030504040204" pitchFamily="34" charset="-120"/>
            </a:rPr>
            <a:t>IV. </a:t>
          </a:r>
          <a:r>
            <a:rPr lang="zh-TW" altLang="zh-TW" sz="1200" b="1" dirty="0" smtClean="0">
              <a:solidFill>
                <a:srgbClr val="FFFF00"/>
              </a:solidFill>
              <a:latin typeface="微軟正黑體" panose="020B0604030504040204" pitchFamily="34" charset="-120"/>
              <a:ea typeface="微軟正黑體" panose="020B0604030504040204" pitchFamily="34" charset="-120"/>
            </a:rPr>
            <a:t>優化調整</a:t>
          </a:r>
          <a:r>
            <a:rPr lang="en-US" altLang="zh-TW" sz="1200" b="1" dirty="0" smtClean="0">
              <a:solidFill>
                <a:schemeClr val="bg1"/>
              </a:solidFill>
              <a:latin typeface="微軟正黑體" panose="020B0604030504040204" pitchFamily="34" charset="-120"/>
              <a:ea typeface="微軟正黑體" panose="020B0604030504040204" pitchFamily="34" charset="-120"/>
            </a:rPr>
            <a:t/>
          </a:r>
          <a:br>
            <a:rPr lang="en-US" altLang="zh-TW" sz="1200" b="1" dirty="0" smtClean="0">
              <a:solidFill>
                <a:schemeClr val="bg1"/>
              </a:solidFill>
              <a:latin typeface="微軟正黑體" panose="020B0604030504040204" pitchFamily="34" charset="-120"/>
              <a:ea typeface="微軟正黑體" panose="020B0604030504040204" pitchFamily="34" charset="-120"/>
            </a:rPr>
          </a:br>
          <a:r>
            <a:rPr kumimoji="0" lang="zh-TW" altLang="en-US" sz="1200" b="1" dirty="0" smtClean="0">
              <a:solidFill>
                <a:schemeClr val="bg1"/>
              </a:solidFill>
              <a:latin typeface="微軟正黑體" panose="020B0604030504040204" pitchFamily="34" charset="-120"/>
              <a:ea typeface="微軟正黑體" panose="020B0604030504040204" pitchFamily="34" charset="-120"/>
            </a:rPr>
            <a:t>劣勢職能</a:t>
          </a:r>
          <a:r>
            <a:rPr kumimoji="0" lang="en-US" altLang="zh-TW" sz="1200" b="1"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dirty="0" smtClean="0">
              <a:solidFill>
                <a:schemeClr val="bg1"/>
              </a:solidFill>
              <a:latin typeface="微軟正黑體" panose="020B0604030504040204" pitchFamily="34" charset="-120"/>
              <a:ea typeface="微軟正黑體" panose="020B0604030504040204" pitchFamily="34" charset="-120"/>
            </a:rPr>
            <a:t>課程充足</a:t>
          </a:r>
          <a:endParaRPr lang="zh-TW" altLang="en-US" sz="1200" b="1" dirty="0">
            <a:solidFill>
              <a:schemeClr val="bg1"/>
            </a:solidFill>
            <a:latin typeface="微軟正黑體" panose="020B0604030504040204" pitchFamily="34" charset="-120"/>
            <a:ea typeface="微軟正黑體" panose="020B0604030504040204" pitchFamily="34" charset="-120"/>
          </a:endParaRPr>
        </a:p>
      </dgm:t>
    </dgm:pt>
    <dgm:pt modelId="{2036E197-F52B-4155-8AF7-F23E57451D8D}" type="parTrans" cxnId="{4D08EE49-4A2A-48F2-80FF-0AF140A55582}">
      <dgm:prSet/>
      <dgm:spPr/>
      <dgm:t>
        <a:bodyPr/>
        <a:lstStyle/>
        <a:p>
          <a:endParaRPr lang="zh-TW" altLang="en-US" sz="1100"/>
        </a:p>
      </dgm:t>
    </dgm:pt>
    <dgm:pt modelId="{532E1CA0-C0D7-46F0-8127-4EFD063484E4}" type="sibTrans" cxnId="{4D08EE49-4A2A-48F2-80FF-0AF140A55582}">
      <dgm:prSet/>
      <dgm:spPr/>
      <dgm:t>
        <a:bodyPr/>
        <a:lstStyle/>
        <a:p>
          <a:endParaRPr lang="zh-TW" altLang="en-US" sz="1100"/>
        </a:p>
      </dgm:t>
    </dgm:pt>
    <dgm:pt modelId="{DB74BF85-8354-4EDF-B657-F916721F1CE9}">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dirty="0" smtClean="0">
              <a:solidFill>
                <a:srgbClr val="000000"/>
              </a:solidFill>
              <a:effectLst/>
              <a:latin typeface="微軟正黑體" panose="020B0604030504040204" pitchFamily="34" charset="-120"/>
              <a:ea typeface="微軟正黑體" panose="020B0604030504040204" pitchFamily="34" charset="-120"/>
            </a:rPr>
            <a:t>持續學習</a:t>
          </a:r>
          <a:endParaRPr lang="zh-TW" altLang="en-US" sz="1200" dirty="0">
            <a:latin typeface="微軟正黑體" panose="020B0604030504040204" pitchFamily="34" charset="-120"/>
            <a:ea typeface="微軟正黑體" panose="020B0604030504040204" pitchFamily="34" charset="-120"/>
          </a:endParaRPr>
        </a:p>
      </dgm:t>
    </dgm:pt>
    <dgm:pt modelId="{D922849C-0D6B-4601-8B8F-EC8263019FEB}" type="parTrans" cxnId="{2F1AD419-F677-48CE-8B5E-1E2A4F712C02}">
      <dgm:prSet/>
      <dgm:spPr/>
      <dgm:t>
        <a:bodyPr/>
        <a:lstStyle/>
        <a:p>
          <a:endParaRPr lang="zh-TW" altLang="en-US" sz="1100"/>
        </a:p>
      </dgm:t>
    </dgm:pt>
    <dgm:pt modelId="{CB0D7DA3-356E-4002-A428-1D5FCE9FA29A}" type="sibTrans" cxnId="{2F1AD419-F677-48CE-8B5E-1E2A4F712C02}">
      <dgm:prSet/>
      <dgm:spPr/>
      <dgm:t>
        <a:bodyPr/>
        <a:lstStyle/>
        <a:p>
          <a:endParaRPr lang="zh-TW" altLang="en-US" sz="1100"/>
        </a:p>
      </dgm:t>
    </dgm:pt>
    <dgm:pt modelId="{5D6A2C46-98F5-4D17-BD19-CE99488E14D8}">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如何因應</a:t>
          </a:r>
          <a:r>
            <a:rPr lang="en-US" altLang="zh-TW" sz="1200" b="1" u="sng" dirty="0" smtClean="0">
              <a:solidFill>
                <a:schemeClr val="tx1"/>
              </a:solidFill>
              <a:latin typeface="微軟正黑體" panose="020B0604030504040204" pitchFamily="34" charset="-120"/>
              <a:ea typeface="微軟正黑體" panose="020B0604030504040204" pitchFamily="34" charset="-120"/>
            </a:rPr>
            <a:t>(how)</a:t>
          </a:r>
          <a:r>
            <a:rPr lang="zh-TW" altLang="en-US" sz="1200" u="sng" dirty="0" smtClean="0">
              <a:solidFill>
                <a:schemeClr val="tx1"/>
              </a:solidFill>
              <a:latin typeface="微軟正黑體" panose="020B0604030504040204" pitchFamily="34" charset="-120"/>
              <a:ea typeface="微軟正黑體" panose="020B0604030504040204" pitchFamily="34" charset="-120"/>
            </a:rPr>
            <a:t>：</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1.</a:t>
          </a:r>
          <a:r>
            <a:rPr lang="zh-TW" altLang="en-US" sz="1200" dirty="0" smtClean="0">
              <a:solidFill>
                <a:schemeClr val="tx1"/>
              </a:solidFill>
              <a:latin typeface="微軟正黑體" panose="020B0604030504040204" pitchFamily="34" charset="-120"/>
              <a:ea typeface="微軟正黑體" panose="020B0604030504040204" pitchFamily="34" charset="-120"/>
            </a:rPr>
            <a:t>分析學生成績狀況，了解職能劣勢是否確實</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2.</a:t>
          </a:r>
          <a:r>
            <a:rPr lang="zh-TW" altLang="en-US" sz="1200" dirty="0" smtClean="0">
              <a:solidFill>
                <a:schemeClr val="tx1"/>
              </a:solidFill>
              <a:latin typeface="微軟正黑體" panose="020B0604030504040204" pitchFamily="34" charset="-120"/>
              <a:ea typeface="微軟正黑體" panose="020B0604030504040204" pitchFamily="34" charset="-120"/>
            </a:rPr>
            <a:t>調整課程的教學策略及成果評量，使其與能力養成目標相符</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3.</a:t>
          </a:r>
          <a:r>
            <a:rPr lang="zh-TW" altLang="en-US" sz="1200" dirty="0" smtClean="0">
              <a:solidFill>
                <a:schemeClr val="tx1"/>
              </a:solidFill>
              <a:latin typeface="微軟正黑體" panose="020B0604030504040204" pitchFamily="34" charset="-120"/>
              <a:ea typeface="微軟正黑體" panose="020B0604030504040204" pitchFamily="34" charset="-120"/>
            </a:rPr>
            <a:t>強化學習輔導機制</a:t>
          </a:r>
          <a:endParaRPr lang="zh-TW" altLang="en-US" sz="1200" dirty="0">
            <a:latin typeface="微軟正黑體" panose="020B0604030504040204" pitchFamily="34" charset="-120"/>
            <a:ea typeface="微軟正黑體" panose="020B0604030504040204" pitchFamily="34" charset="-120"/>
          </a:endParaRPr>
        </a:p>
      </dgm:t>
    </dgm:pt>
    <dgm:pt modelId="{52A114D8-1A49-45E6-A71E-18EAFEA14D73}" type="parTrans" cxnId="{EEF9E60B-2B97-419E-A976-3E00A871B095}">
      <dgm:prSet/>
      <dgm:spPr/>
      <dgm:t>
        <a:bodyPr/>
        <a:lstStyle/>
        <a:p>
          <a:endParaRPr lang="zh-TW" altLang="en-US" sz="1100"/>
        </a:p>
      </dgm:t>
    </dgm:pt>
    <dgm:pt modelId="{167B02BA-9526-4E62-9690-E1923C873B8A}" type="sibTrans" cxnId="{EEF9E60B-2B97-419E-A976-3E00A871B095}">
      <dgm:prSet/>
      <dgm:spPr/>
      <dgm:t>
        <a:bodyPr/>
        <a:lstStyle/>
        <a:p>
          <a:endParaRPr lang="zh-TW" altLang="en-US" sz="1100"/>
        </a:p>
      </dgm:t>
    </dgm:pt>
    <dgm:pt modelId="{A49BA974-2AFC-43D5-B0F6-1446C0E5BB82}">
      <dgm:prSet phldrT="[文字]" custT="1"/>
      <dgm:spPr/>
      <dgm:t>
        <a:bodyPr/>
        <a:lstStyle/>
        <a:p>
          <a:r>
            <a:rPr lang="en-US" altLang="zh-TW" sz="1200" b="1" dirty="0" smtClean="0">
              <a:solidFill>
                <a:srgbClr val="FFFF00"/>
              </a:solidFill>
              <a:latin typeface="微軟正黑體" panose="020B0604030504040204" pitchFamily="34" charset="-120"/>
              <a:ea typeface="微軟正黑體" panose="020B0604030504040204" pitchFamily="34" charset="-120"/>
            </a:rPr>
            <a:t>III. </a:t>
          </a:r>
          <a:r>
            <a:rPr lang="zh-TW" altLang="en-US" sz="1200" b="1" dirty="0" smtClean="0">
              <a:solidFill>
                <a:srgbClr val="FFFF00"/>
              </a:solidFill>
              <a:latin typeface="微軟正黑體" panose="020B0604030504040204" pitchFamily="34" charset="-120"/>
              <a:ea typeface="微軟正黑體" panose="020B0604030504040204" pitchFamily="34" charset="-120"/>
            </a:rPr>
            <a:t>優先改善</a:t>
          </a:r>
          <a:r>
            <a:rPr lang="en-US" altLang="zh-TW" sz="1200" b="1" dirty="0" smtClean="0">
              <a:solidFill>
                <a:schemeClr val="bg1"/>
              </a:solidFill>
              <a:latin typeface="微軟正黑體" panose="020B0604030504040204" pitchFamily="34" charset="-120"/>
              <a:ea typeface="微軟正黑體" panose="020B0604030504040204" pitchFamily="34" charset="-120"/>
            </a:rPr>
            <a:t/>
          </a:r>
          <a:br>
            <a:rPr lang="en-US" altLang="zh-TW" sz="1200" b="1" dirty="0" smtClean="0">
              <a:solidFill>
                <a:schemeClr val="bg1"/>
              </a:solidFill>
              <a:latin typeface="微軟正黑體" panose="020B0604030504040204" pitchFamily="34" charset="-120"/>
              <a:ea typeface="微軟正黑體" panose="020B0604030504040204" pitchFamily="34" charset="-120"/>
            </a:rPr>
          </a:br>
          <a:r>
            <a:rPr kumimoji="0" lang="zh-TW" altLang="en-US" sz="1200" b="1" dirty="0" smtClean="0">
              <a:solidFill>
                <a:schemeClr val="bg1"/>
              </a:solidFill>
              <a:latin typeface="微軟正黑體" panose="020B0604030504040204" pitchFamily="34" charset="-120"/>
              <a:ea typeface="微軟正黑體" panose="020B0604030504040204" pitchFamily="34" charset="-120"/>
            </a:rPr>
            <a:t>劣勢職能</a:t>
          </a:r>
          <a:r>
            <a:rPr kumimoji="0" lang="en-US" altLang="zh-TW" sz="1200" b="1"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dirty="0" smtClean="0">
              <a:solidFill>
                <a:schemeClr val="bg1"/>
              </a:solidFill>
              <a:latin typeface="微軟正黑體" panose="020B0604030504040204" pitchFamily="34" charset="-120"/>
              <a:ea typeface="微軟正黑體" panose="020B0604030504040204" pitchFamily="34" charset="-120"/>
            </a:rPr>
            <a:t>課程不充足</a:t>
          </a:r>
          <a:endParaRPr lang="zh-TW" altLang="en-US" sz="1200" b="1" dirty="0">
            <a:solidFill>
              <a:schemeClr val="bg1"/>
            </a:solidFill>
            <a:latin typeface="微軟正黑體" panose="020B0604030504040204" pitchFamily="34" charset="-120"/>
            <a:ea typeface="微軟正黑體" panose="020B0604030504040204" pitchFamily="34" charset="-120"/>
          </a:endParaRPr>
        </a:p>
      </dgm:t>
    </dgm:pt>
    <dgm:pt modelId="{1BBB6AAC-556A-48FD-B7F6-5122691DABEC}" type="parTrans" cxnId="{4762D46E-2DFB-480C-9400-962A21E3F27D}">
      <dgm:prSet/>
      <dgm:spPr/>
      <dgm:t>
        <a:bodyPr/>
        <a:lstStyle/>
        <a:p>
          <a:endParaRPr lang="zh-TW" altLang="en-US"/>
        </a:p>
      </dgm:t>
    </dgm:pt>
    <dgm:pt modelId="{21167306-5255-4252-A06D-3D08DD84FC4A}" type="sibTrans" cxnId="{4762D46E-2DFB-480C-9400-962A21E3F27D}">
      <dgm:prSet/>
      <dgm:spPr/>
      <dgm:t>
        <a:bodyPr/>
        <a:lstStyle/>
        <a:p>
          <a:endParaRPr lang="zh-TW" altLang="en-US"/>
        </a:p>
      </dgm:t>
    </dgm:pt>
    <dgm:pt modelId="{03AE5795-86ED-4D90-8966-418127F71573}">
      <dgm:prSet phldrT="[文字]"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dirty="0" smtClean="0">
              <a:solidFill>
                <a:schemeClr val="tx1"/>
              </a:solidFill>
              <a:latin typeface="微軟正黑體" panose="020B0604030504040204" pitchFamily="34" charset="-120"/>
              <a:ea typeface="微軟正黑體" panose="020B0604030504040204" pitchFamily="34" charset="-120"/>
            </a:rPr>
            <a:t>：</a:t>
          </a:r>
          <a:r>
            <a:rPr lang="zh-TW" altLang="en-US" sz="1200" dirty="0" smtClean="0">
              <a:solidFill>
                <a:schemeClr val="tx1"/>
              </a:solidFill>
              <a:latin typeface="微軟正黑體" panose="020B0604030504040204" pitchFamily="34" charset="-120"/>
              <a:ea typeface="微軟正黑體" panose="020B0604030504040204" pitchFamily="34" charset="-120"/>
            </a:rPr>
            <a:t>溝通表達、</a:t>
          </a:r>
          <a:r>
            <a:rPr lang="zh-TW" altLang="en-US" sz="1200" b="0" dirty="0" smtClean="0">
              <a:solidFill>
                <a:schemeClr val="tx1"/>
              </a:solidFill>
              <a:latin typeface="微軟正黑體" panose="020B0604030504040204" pitchFamily="34" charset="-120"/>
              <a:ea typeface="微軟正黑體" panose="020B0604030504040204" pitchFamily="34" charset="-120"/>
            </a:rPr>
            <a:t>創新</a:t>
          </a:r>
          <a:endParaRPr lang="zh-TW" altLang="en-US" sz="1200" b="0" dirty="0">
            <a:solidFill>
              <a:schemeClr val="tx1"/>
            </a:solidFill>
            <a:latin typeface="微軟正黑體" panose="020B0604030504040204" pitchFamily="34" charset="-120"/>
            <a:ea typeface="微軟正黑體" panose="020B0604030504040204" pitchFamily="34" charset="-120"/>
          </a:endParaRPr>
        </a:p>
      </dgm:t>
    </dgm:pt>
    <dgm:pt modelId="{2AC59101-B3A2-46F6-8BF8-6D19B30AE564}" type="parTrans" cxnId="{3E22F9C9-3347-48EA-9ADF-06B7FD5D4E1D}">
      <dgm:prSet/>
      <dgm:spPr/>
      <dgm:t>
        <a:bodyPr/>
        <a:lstStyle/>
        <a:p>
          <a:endParaRPr lang="zh-TW" altLang="en-US"/>
        </a:p>
      </dgm:t>
    </dgm:pt>
    <dgm:pt modelId="{D4AF0DE1-413F-4E3E-90FC-46EACC05D9A8}" type="sibTrans" cxnId="{3E22F9C9-3347-48EA-9ADF-06B7FD5D4E1D}">
      <dgm:prSet/>
      <dgm:spPr/>
      <dgm:t>
        <a:bodyPr/>
        <a:lstStyle/>
        <a:p>
          <a:endParaRPr lang="zh-TW" altLang="en-US"/>
        </a:p>
      </dgm:t>
    </dgm:pt>
    <dgm:pt modelId="{3D4479E6-13F7-4815-959C-5AF36903775C}">
      <dgm:prSet custT="1"/>
      <dgm:spPr/>
      <dgm:t>
        <a:bodyPr/>
        <a:lstStyle/>
        <a:p>
          <a:r>
            <a:rPr lang="zh-TW" altLang="en-US" sz="1200" b="1" u="sng" dirty="0" smtClean="0">
              <a:solidFill>
                <a:schemeClr val="tx1"/>
              </a:solidFill>
              <a:latin typeface="微軟正黑體" panose="020B0604030504040204" pitchFamily="34" charset="-120"/>
              <a:ea typeface="微軟正黑體" panose="020B0604030504040204" pitchFamily="34" charset="-120"/>
            </a:rPr>
            <a:t>如何改善</a:t>
          </a:r>
          <a:r>
            <a:rPr lang="en-US" altLang="zh-TW" sz="1200" b="1" u="sng" dirty="0" smtClean="0">
              <a:solidFill>
                <a:schemeClr val="tx1"/>
              </a:solidFill>
              <a:latin typeface="微軟正黑體" panose="020B0604030504040204" pitchFamily="34" charset="-120"/>
              <a:ea typeface="微軟正黑體" panose="020B0604030504040204" pitchFamily="34" charset="-120"/>
            </a:rPr>
            <a:t>(how)</a:t>
          </a:r>
          <a:r>
            <a:rPr lang="zh-TW" altLang="en-US" sz="1200" u="sng" dirty="0" smtClean="0">
              <a:solidFill>
                <a:schemeClr val="tx1"/>
              </a:solidFill>
              <a:latin typeface="微軟正黑體" panose="020B0604030504040204" pitchFamily="34" charset="-120"/>
              <a:ea typeface="微軟正黑體" panose="020B0604030504040204" pitchFamily="34" charset="-120"/>
            </a:rPr>
            <a:t>：</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1.</a:t>
          </a:r>
          <a:r>
            <a:rPr lang="zh-TW" altLang="en-US" sz="1200" dirty="0" smtClean="0">
              <a:solidFill>
                <a:schemeClr val="tx1"/>
              </a:solidFill>
              <a:latin typeface="微軟正黑體" panose="020B0604030504040204" pitchFamily="34" charset="-120"/>
              <a:ea typeface="微軟正黑體" panose="020B0604030504040204" pitchFamily="34" charset="-120"/>
            </a:rPr>
            <a:t>分析學生成績狀況，了解職能劣勢是否確實</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2.</a:t>
          </a:r>
          <a:r>
            <a:rPr lang="zh-TW" altLang="en-US" sz="1200" dirty="0" smtClean="0">
              <a:solidFill>
                <a:schemeClr val="tx1"/>
              </a:solidFill>
              <a:latin typeface="微軟正黑體" panose="020B0604030504040204" pitchFamily="34" charset="-120"/>
              <a:ea typeface="微軟正黑體" panose="020B0604030504040204" pitchFamily="34" charset="-120"/>
            </a:rPr>
            <a:t>課程對應職能盤點 </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3.</a:t>
          </a:r>
          <a:r>
            <a:rPr lang="zh-TW" altLang="en-US" sz="1200" dirty="0" smtClean="0">
              <a:solidFill>
                <a:schemeClr val="tx1"/>
              </a:solidFill>
              <a:latin typeface="微軟正黑體" panose="020B0604030504040204" pitchFamily="34" charset="-120"/>
              <a:ea typeface="微軟正黑體" panose="020B0604030504040204" pitchFamily="34" charset="-120"/>
            </a:rPr>
            <a:t>調整課程</a:t>
          </a:r>
          <a:r>
            <a:rPr lang="en-US" altLang="zh-TW" sz="1200" dirty="0" smtClean="0">
              <a:solidFill>
                <a:schemeClr val="tx1"/>
              </a:solidFill>
              <a:latin typeface="微軟正黑體" panose="020B0604030504040204" pitchFamily="34" charset="-120"/>
              <a:ea typeface="微軟正黑體" panose="020B0604030504040204" pitchFamily="34" charset="-120"/>
            </a:rPr>
            <a:t/>
          </a:r>
          <a:br>
            <a:rPr lang="en-US" altLang="zh-TW" sz="1200" dirty="0" smtClean="0">
              <a:solidFill>
                <a:schemeClr val="tx1"/>
              </a:solidFill>
              <a:latin typeface="微軟正黑體" panose="020B0604030504040204" pitchFamily="34" charset="-120"/>
              <a:ea typeface="微軟正黑體" panose="020B0604030504040204" pitchFamily="34" charset="-120"/>
            </a:rPr>
          </a:br>
          <a:r>
            <a:rPr lang="en-US" altLang="zh-TW" sz="1200" dirty="0" smtClean="0">
              <a:solidFill>
                <a:schemeClr val="tx1"/>
              </a:solidFill>
              <a:latin typeface="微軟正黑體" panose="020B0604030504040204" pitchFamily="34" charset="-120"/>
              <a:ea typeface="微軟正黑體" panose="020B0604030504040204" pitchFamily="34" charset="-120"/>
            </a:rPr>
            <a:t>4.</a:t>
          </a:r>
          <a:r>
            <a:rPr lang="zh-TW" altLang="en-US" sz="1200" dirty="0" smtClean="0">
              <a:solidFill>
                <a:schemeClr val="tx1"/>
              </a:solidFill>
              <a:latin typeface="微軟正黑體" panose="020B0604030504040204" pitchFamily="34" charset="-120"/>
              <a:ea typeface="微軟正黑體" panose="020B0604030504040204" pitchFamily="34" charset="-120"/>
            </a:rPr>
            <a:t>強化學習輔導機制</a:t>
          </a:r>
          <a:endParaRPr lang="zh-TW" altLang="en-US" sz="1200" dirty="0">
            <a:solidFill>
              <a:schemeClr val="tx1"/>
            </a:solidFill>
            <a:latin typeface="微軟正黑體" panose="020B0604030504040204" pitchFamily="34" charset="-120"/>
            <a:ea typeface="微軟正黑體" panose="020B0604030504040204" pitchFamily="34" charset="-120"/>
          </a:endParaRPr>
        </a:p>
      </dgm:t>
    </dgm:pt>
    <dgm:pt modelId="{D356C978-8F0D-4D42-B89C-34720354A303}" type="parTrans" cxnId="{2C14CCBD-D842-4042-9B86-066138A1101E}">
      <dgm:prSet/>
      <dgm:spPr/>
      <dgm:t>
        <a:bodyPr/>
        <a:lstStyle/>
        <a:p>
          <a:endParaRPr lang="zh-TW" altLang="en-US"/>
        </a:p>
      </dgm:t>
    </dgm:pt>
    <dgm:pt modelId="{EB4DEE59-B396-4624-8FEE-AA3A5CA92F4D}" type="sibTrans" cxnId="{2C14CCBD-D842-4042-9B86-066138A1101E}">
      <dgm:prSet/>
      <dgm:spPr/>
      <dgm:t>
        <a:bodyPr/>
        <a:lstStyle/>
        <a:p>
          <a:endParaRPr lang="zh-TW" altLang="en-US"/>
        </a:p>
      </dgm:t>
    </dgm:pt>
    <dgm:pt modelId="{EFF63960-B24C-4520-9916-E8BD0F7C446D}">
      <dgm:prSet phldrT="[文字]" custT="1"/>
      <dgm:spPr/>
      <dgm:t>
        <a:bodyPr/>
        <a:lstStyle/>
        <a:p>
          <a:r>
            <a:rPr lang="zh-TW" altLang="en-US" sz="1200" dirty="0" smtClean="0">
              <a:solidFill>
                <a:schemeClr val="tx1"/>
              </a:solidFill>
              <a:latin typeface="微軟正黑體" panose="020B0604030504040204" pitchFamily="34" charset="-120"/>
              <a:ea typeface="微軟正黑體" panose="020B0604030504040204" pitchFamily="34" charset="-120"/>
            </a:rPr>
            <a:t>持續維持學生認為最有幫助的學習經驗的實施品質並定期檢視</a:t>
          </a:r>
          <a:endParaRPr lang="zh-TW" altLang="en-US" sz="1200" dirty="0">
            <a:solidFill>
              <a:schemeClr val="tx1"/>
            </a:solidFill>
            <a:latin typeface="微軟正黑體" panose="020B0604030504040204" pitchFamily="34" charset="-120"/>
            <a:ea typeface="微軟正黑體" panose="020B0604030504040204" pitchFamily="34" charset="-120"/>
          </a:endParaRPr>
        </a:p>
      </dgm:t>
    </dgm:pt>
    <dgm:pt modelId="{5B5861C1-9025-44BD-996A-F8780119301B}" type="parTrans" cxnId="{CE038509-6A37-4577-A3BD-0F1EA440CC04}">
      <dgm:prSet/>
      <dgm:spPr/>
      <dgm:t>
        <a:bodyPr/>
        <a:lstStyle/>
        <a:p>
          <a:endParaRPr lang="zh-TW" altLang="en-US"/>
        </a:p>
      </dgm:t>
    </dgm:pt>
    <dgm:pt modelId="{8617F5B8-A3E4-425A-90EE-09A4647197B8}" type="sibTrans" cxnId="{CE038509-6A37-4577-A3BD-0F1EA440CC04}">
      <dgm:prSet/>
      <dgm:spPr/>
      <dgm:t>
        <a:bodyPr/>
        <a:lstStyle/>
        <a:p>
          <a:endParaRPr lang="zh-TW" altLang="en-US"/>
        </a:p>
      </dgm:t>
    </dgm:pt>
    <dgm:pt modelId="{E1B63997-A018-4324-B317-547611EFE69A}" type="pres">
      <dgm:prSet presAssocID="{525F852A-8D96-49CD-A75E-90FAD5B2E35A}" presName="Name0" presStyleCnt="0">
        <dgm:presLayoutVars>
          <dgm:dir/>
          <dgm:animLvl val="lvl"/>
          <dgm:resizeHandles val="exact"/>
        </dgm:presLayoutVars>
      </dgm:prSet>
      <dgm:spPr/>
      <dgm:t>
        <a:bodyPr/>
        <a:lstStyle/>
        <a:p>
          <a:endParaRPr lang="zh-TW" altLang="en-US"/>
        </a:p>
      </dgm:t>
    </dgm:pt>
    <dgm:pt modelId="{B355C8B6-B538-4F65-B4E3-7F0F1CF79C01}" type="pres">
      <dgm:prSet presAssocID="{87ED2275-7E67-402C-8B49-1D353E1CB381}" presName="composite" presStyleCnt="0"/>
      <dgm:spPr/>
    </dgm:pt>
    <dgm:pt modelId="{1FD4AEA6-6B98-4FF7-881A-569DAD1305A4}" type="pres">
      <dgm:prSet presAssocID="{87ED2275-7E67-402C-8B49-1D353E1CB381}" presName="parTx" presStyleLbl="alignNode1" presStyleIdx="0" presStyleCnt="4">
        <dgm:presLayoutVars>
          <dgm:chMax val="0"/>
          <dgm:chPref val="0"/>
          <dgm:bulletEnabled val="1"/>
        </dgm:presLayoutVars>
      </dgm:prSet>
      <dgm:spPr/>
      <dgm:t>
        <a:bodyPr/>
        <a:lstStyle/>
        <a:p>
          <a:endParaRPr lang="zh-TW" altLang="en-US"/>
        </a:p>
      </dgm:t>
    </dgm:pt>
    <dgm:pt modelId="{02E92772-326E-492E-BA8C-2B2C38D4FE96}" type="pres">
      <dgm:prSet presAssocID="{87ED2275-7E67-402C-8B49-1D353E1CB381}" presName="desTx" presStyleLbl="alignAccFollowNode1" presStyleIdx="0" presStyleCnt="4">
        <dgm:presLayoutVars>
          <dgm:bulletEnabled val="1"/>
        </dgm:presLayoutVars>
      </dgm:prSet>
      <dgm:spPr/>
      <dgm:t>
        <a:bodyPr/>
        <a:lstStyle/>
        <a:p>
          <a:endParaRPr lang="zh-TW" altLang="en-US"/>
        </a:p>
      </dgm:t>
    </dgm:pt>
    <dgm:pt modelId="{7CCC4C4C-3478-4038-BC84-6C7EAE10732F}" type="pres">
      <dgm:prSet presAssocID="{E70D8710-58EF-4F7D-B6E5-D276CA8147E3}" presName="space" presStyleCnt="0"/>
      <dgm:spPr/>
    </dgm:pt>
    <dgm:pt modelId="{74590D5F-225C-4DE0-9EE1-64ADDB99936B}" type="pres">
      <dgm:prSet presAssocID="{9699F3EB-A042-45BB-B1B8-75C24EAAA2BA}" presName="composite" presStyleCnt="0"/>
      <dgm:spPr/>
    </dgm:pt>
    <dgm:pt modelId="{858F5A3C-EA59-4B77-B7CD-45D6580C504A}" type="pres">
      <dgm:prSet presAssocID="{9699F3EB-A042-45BB-B1B8-75C24EAAA2BA}" presName="parTx" presStyleLbl="alignNode1" presStyleIdx="1" presStyleCnt="4">
        <dgm:presLayoutVars>
          <dgm:chMax val="0"/>
          <dgm:chPref val="0"/>
          <dgm:bulletEnabled val="1"/>
        </dgm:presLayoutVars>
      </dgm:prSet>
      <dgm:spPr/>
      <dgm:t>
        <a:bodyPr/>
        <a:lstStyle/>
        <a:p>
          <a:endParaRPr lang="zh-TW" altLang="en-US"/>
        </a:p>
      </dgm:t>
    </dgm:pt>
    <dgm:pt modelId="{BA1F1CE7-ED99-4880-B1F0-40120E64F35B}" type="pres">
      <dgm:prSet presAssocID="{9699F3EB-A042-45BB-B1B8-75C24EAAA2BA}" presName="desTx" presStyleLbl="alignAccFollowNode1" presStyleIdx="1" presStyleCnt="4">
        <dgm:presLayoutVars>
          <dgm:bulletEnabled val="1"/>
        </dgm:presLayoutVars>
      </dgm:prSet>
      <dgm:spPr/>
      <dgm:t>
        <a:bodyPr/>
        <a:lstStyle/>
        <a:p>
          <a:endParaRPr lang="zh-TW" altLang="en-US"/>
        </a:p>
      </dgm:t>
    </dgm:pt>
    <dgm:pt modelId="{3D266D1E-5D8F-43AF-A4F8-90ECA5C578C9}" type="pres">
      <dgm:prSet presAssocID="{B5F19F68-CE69-4745-8BC7-FC2C2CDC44BF}" presName="space" presStyleCnt="0"/>
      <dgm:spPr/>
    </dgm:pt>
    <dgm:pt modelId="{5BFCFC99-0476-44D0-8B7F-06A095DD5D2E}" type="pres">
      <dgm:prSet presAssocID="{A49BA974-2AFC-43D5-B0F6-1446C0E5BB82}" presName="composite" presStyleCnt="0"/>
      <dgm:spPr/>
    </dgm:pt>
    <dgm:pt modelId="{4338F6DC-1465-4F4A-8EC0-D108879632F3}" type="pres">
      <dgm:prSet presAssocID="{A49BA974-2AFC-43D5-B0F6-1446C0E5BB82}" presName="parTx" presStyleLbl="alignNode1" presStyleIdx="2" presStyleCnt="4">
        <dgm:presLayoutVars>
          <dgm:chMax val="0"/>
          <dgm:chPref val="0"/>
          <dgm:bulletEnabled val="1"/>
        </dgm:presLayoutVars>
      </dgm:prSet>
      <dgm:spPr/>
      <dgm:t>
        <a:bodyPr/>
        <a:lstStyle/>
        <a:p>
          <a:endParaRPr lang="zh-TW" altLang="en-US"/>
        </a:p>
      </dgm:t>
    </dgm:pt>
    <dgm:pt modelId="{F3A40A4A-964C-452C-A085-0722C76C7856}" type="pres">
      <dgm:prSet presAssocID="{A49BA974-2AFC-43D5-B0F6-1446C0E5BB82}" presName="desTx" presStyleLbl="alignAccFollowNode1" presStyleIdx="2" presStyleCnt="4">
        <dgm:presLayoutVars>
          <dgm:bulletEnabled val="1"/>
        </dgm:presLayoutVars>
      </dgm:prSet>
      <dgm:spPr/>
      <dgm:t>
        <a:bodyPr/>
        <a:lstStyle/>
        <a:p>
          <a:endParaRPr lang="zh-TW" altLang="en-US"/>
        </a:p>
      </dgm:t>
    </dgm:pt>
    <dgm:pt modelId="{E8145214-D073-4B32-9F06-C5F3C38C50AF}" type="pres">
      <dgm:prSet presAssocID="{21167306-5255-4252-A06D-3D08DD84FC4A}" presName="space" presStyleCnt="0"/>
      <dgm:spPr/>
    </dgm:pt>
    <dgm:pt modelId="{0854B1A5-C486-49C0-A19B-E2342BACA1D8}" type="pres">
      <dgm:prSet presAssocID="{C47A8BBD-62CF-4AF9-B6C1-F8F1A1CA5BC6}" presName="composite" presStyleCnt="0"/>
      <dgm:spPr/>
    </dgm:pt>
    <dgm:pt modelId="{04D69B4A-B2D8-41A8-8530-11781635F60C}" type="pres">
      <dgm:prSet presAssocID="{C47A8BBD-62CF-4AF9-B6C1-F8F1A1CA5BC6}" presName="parTx" presStyleLbl="alignNode1" presStyleIdx="3" presStyleCnt="4">
        <dgm:presLayoutVars>
          <dgm:chMax val="0"/>
          <dgm:chPref val="0"/>
          <dgm:bulletEnabled val="1"/>
        </dgm:presLayoutVars>
      </dgm:prSet>
      <dgm:spPr/>
      <dgm:t>
        <a:bodyPr/>
        <a:lstStyle/>
        <a:p>
          <a:endParaRPr lang="zh-TW" altLang="en-US"/>
        </a:p>
      </dgm:t>
    </dgm:pt>
    <dgm:pt modelId="{40A4F1B4-77C2-4337-AFB8-3B6DC7A7A808}" type="pres">
      <dgm:prSet presAssocID="{C47A8BBD-62CF-4AF9-B6C1-F8F1A1CA5BC6}" presName="desTx" presStyleLbl="alignAccFollowNode1" presStyleIdx="3" presStyleCnt="4" custLinFactNeighborX="2902" custLinFactNeighborY="-2440">
        <dgm:presLayoutVars>
          <dgm:bulletEnabled val="1"/>
        </dgm:presLayoutVars>
      </dgm:prSet>
      <dgm:spPr/>
      <dgm:t>
        <a:bodyPr/>
        <a:lstStyle/>
        <a:p>
          <a:endParaRPr lang="zh-TW" altLang="en-US"/>
        </a:p>
      </dgm:t>
    </dgm:pt>
  </dgm:ptLst>
  <dgm:cxnLst>
    <dgm:cxn modelId="{2C14CCBD-D842-4042-9B86-066138A1101E}" srcId="{A49BA974-2AFC-43D5-B0F6-1446C0E5BB82}" destId="{3D4479E6-13F7-4815-959C-5AF36903775C}" srcOrd="1" destOrd="0" parTransId="{D356C978-8F0D-4D42-B89C-34720354A303}" sibTransId="{EB4DEE59-B396-4624-8FEE-AA3A5CA92F4D}"/>
    <dgm:cxn modelId="{A58DDFA1-5E35-410D-959D-3DFCC7190025}" type="presOf" srcId="{B5821071-8BEF-46E5-AA64-1921D8CA4B22}" destId="{BA1F1CE7-ED99-4880-B1F0-40120E64F35B}" srcOrd="0" destOrd="0" presId="urn:microsoft.com/office/officeart/2005/8/layout/hList1"/>
    <dgm:cxn modelId="{4762D46E-2DFB-480C-9400-962A21E3F27D}" srcId="{525F852A-8D96-49CD-A75E-90FAD5B2E35A}" destId="{A49BA974-2AFC-43D5-B0F6-1446C0E5BB82}" srcOrd="2" destOrd="0" parTransId="{1BBB6AAC-556A-48FD-B7F6-5122691DABEC}" sibTransId="{21167306-5255-4252-A06D-3D08DD84FC4A}"/>
    <dgm:cxn modelId="{CE038509-6A37-4577-A3BD-0F1EA440CC04}" srcId="{87ED2275-7E67-402C-8B49-1D353E1CB381}" destId="{EFF63960-B24C-4520-9916-E8BD0F7C446D}" srcOrd="2" destOrd="0" parTransId="{5B5861C1-9025-44BD-996A-F8780119301B}" sibTransId="{8617F5B8-A3E4-425A-90EE-09A4647197B8}"/>
    <dgm:cxn modelId="{909791EA-5493-4F11-AE78-F867B21F2898}" type="presOf" srcId="{EFF63960-B24C-4520-9916-E8BD0F7C446D}" destId="{02E92772-326E-492E-BA8C-2B2C38D4FE96}" srcOrd="0" destOrd="2" presId="urn:microsoft.com/office/officeart/2005/8/layout/hList1"/>
    <dgm:cxn modelId="{AC9CF6D9-4660-4694-878B-4ECF84F6573F}" type="presOf" srcId="{3D4479E6-13F7-4815-959C-5AF36903775C}" destId="{F3A40A4A-964C-452C-A085-0722C76C7856}" srcOrd="0" destOrd="1" presId="urn:microsoft.com/office/officeart/2005/8/layout/hList1"/>
    <dgm:cxn modelId="{8BA50414-BFE7-4660-875C-574928BCB8A6}" srcId="{87ED2275-7E67-402C-8B49-1D353E1CB381}" destId="{FE72CA0B-1BBD-447C-B5F1-3D830A33C191}" srcOrd="1" destOrd="0" parTransId="{5420587B-C455-4DC7-93D1-E90EAB9EFE27}" sibTransId="{8E3762BA-4CC8-422A-B05E-A86D5CE09B15}"/>
    <dgm:cxn modelId="{2F1AD419-F677-48CE-8B5E-1E2A4F712C02}" srcId="{C47A8BBD-62CF-4AF9-B6C1-F8F1A1CA5BC6}" destId="{DB74BF85-8354-4EDF-B657-F916721F1CE9}" srcOrd="0" destOrd="0" parTransId="{D922849C-0D6B-4601-8B8F-EC8263019FEB}" sibTransId="{CB0D7DA3-356E-4002-A428-1D5FCE9FA29A}"/>
    <dgm:cxn modelId="{875C113D-C8B0-4393-862A-BD0E0FBB4A46}" srcId="{9699F3EB-A042-45BB-B1B8-75C24EAAA2BA}" destId="{61090A20-14B3-484B-92D9-E7FF8C0C2A2E}" srcOrd="1" destOrd="0" parTransId="{FE002108-8FCB-4D05-A54D-7D4F195E3A20}" sibTransId="{4E102FD6-2DF7-445A-8513-B8116088C3F7}"/>
    <dgm:cxn modelId="{B3D74C8D-8524-411E-8104-D8EDCCC5E27D}" type="presOf" srcId="{A49BA974-2AFC-43D5-B0F6-1446C0E5BB82}" destId="{4338F6DC-1465-4F4A-8EC0-D108879632F3}" srcOrd="0" destOrd="0" presId="urn:microsoft.com/office/officeart/2005/8/layout/hList1"/>
    <dgm:cxn modelId="{EEF9E60B-2B97-419E-A976-3E00A871B095}" srcId="{C47A8BBD-62CF-4AF9-B6C1-F8F1A1CA5BC6}" destId="{5D6A2C46-98F5-4D17-BD19-CE99488E14D8}" srcOrd="1" destOrd="0" parTransId="{52A114D8-1A49-45E6-A71E-18EAFEA14D73}" sibTransId="{167B02BA-9526-4E62-9690-E1923C873B8A}"/>
    <dgm:cxn modelId="{4D08EE49-4A2A-48F2-80FF-0AF140A55582}" srcId="{525F852A-8D96-49CD-A75E-90FAD5B2E35A}" destId="{C47A8BBD-62CF-4AF9-B6C1-F8F1A1CA5BC6}" srcOrd="3" destOrd="0" parTransId="{2036E197-F52B-4155-8AF7-F23E57451D8D}" sibTransId="{532E1CA0-C0D7-46F0-8127-4EFD063484E4}"/>
    <dgm:cxn modelId="{BEC89994-366C-49AC-B43E-0A1E99BB5072}" type="presOf" srcId="{03AE5795-86ED-4D90-8966-418127F71573}" destId="{F3A40A4A-964C-452C-A085-0722C76C7856}" srcOrd="0" destOrd="0" presId="urn:microsoft.com/office/officeart/2005/8/layout/hList1"/>
    <dgm:cxn modelId="{0AC124EF-799C-4619-884A-BB1DACA81DA8}" srcId="{9699F3EB-A042-45BB-B1B8-75C24EAAA2BA}" destId="{B5821071-8BEF-46E5-AA64-1921D8CA4B22}" srcOrd="0" destOrd="0" parTransId="{7FA15F00-35A8-404B-AD38-2E7069E2AA5E}" sibTransId="{67BBFCCE-0C55-4C56-87F5-4B6E3EF4E0FA}"/>
    <dgm:cxn modelId="{97E58399-CF81-4039-921E-A5C798311095}" srcId="{525F852A-8D96-49CD-A75E-90FAD5B2E35A}" destId="{9699F3EB-A042-45BB-B1B8-75C24EAAA2BA}" srcOrd="1" destOrd="0" parTransId="{67A295D1-5C26-4B41-8F32-23A82BF80079}" sibTransId="{B5F19F68-CE69-4745-8BC7-FC2C2CDC44BF}"/>
    <dgm:cxn modelId="{B1374584-9585-4E28-8AA5-A2D016F960C5}" type="presOf" srcId="{DB74BF85-8354-4EDF-B657-F916721F1CE9}" destId="{40A4F1B4-77C2-4337-AFB8-3B6DC7A7A808}" srcOrd="0" destOrd="0" presId="urn:microsoft.com/office/officeart/2005/8/layout/hList1"/>
    <dgm:cxn modelId="{ED0C6708-2695-4DF4-B455-93FB4041CD2C}" srcId="{87ED2275-7E67-402C-8B49-1D353E1CB381}" destId="{B8948575-1F64-4638-A378-DFBA78D4A46F}" srcOrd="0" destOrd="0" parTransId="{AF33EC64-B98B-4C2C-9124-BF650D669DFA}" sibTransId="{7E365FB2-8878-4EDB-8D19-644B24413BA4}"/>
    <dgm:cxn modelId="{19EBE455-958A-4C3B-9FAF-E96CC76A8ED4}" type="presOf" srcId="{FE72CA0B-1BBD-447C-B5F1-3D830A33C191}" destId="{02E92772-326E-492E-BA8C-2B2C38D4FE96}" srcOrd="0" destOrd="1" presId="urn:microsoft.com/office/officeart/2005/8/layout/hList1"/>
    <dgm:cxn modelId="{92C94551-734A-45E4-A243-67CD4A5AD53C}" type="presOf" srcId="{B8948575-1F64-4638-A378-DFBA78D4A46F}" destId="{02E92772-326E-492E-BA8C-2B2C38D4FE96}" srcOrd="0" destOrd="0" presId="urn:microsoft.com/office/officeart/2005/8/layout/hList1"/>
    <dgm:cxn modelId="{3E22F9C9-3347-48EA-9ADF-06B7FD5D4E1D}" srcId="{A49BA974-2AFC-43D5-B0F6-1446C0E5BB82}" destId="{03AE5795-86ED-4D90-8966-418127F71573}" srcOrd="0" destOrd="0" parTransId="{2AC59101-B3A2-46F6-8BF8-6D19B30AE564}" sibTransId="{D4AF0DE1-413F-4E3E-90FC-46EACC05D9A8}"/>
    <dgm:cxn modelId="{EB1B243F-C05B-49BE-AA81-9A58A3DE62E2}" type="presOf" srcId="{C47A8BBD-62CF-4AF9-B6C1-F8F1A1CA5BC6}" destId="{04D69B4A-B2D8-41A8-8530-11781635F60C}" srcOrd="0" destOrd="0" presId="urn:microsoft.com/office/officeart/2005/8/layout/hList1"/>
    <dgm:cxn modelId="{0CC3EADA-0A7B-4004-BE63-A982E56B3C87}" type="presOf" srcId="{9699F3EB-A042-45BB-B1B8-75C24EAAA2BA}" destId="{858F5A3C-EA59-4B77-B7CD-45D6580C504A}" srcOrd="0" destOrd="0" presId="urn:microsoft.com/office/officeart/2005/8/layout/hList1"/>
    <dgm:cxn modelId="{7D7B5C3A-F49E-4258-988D-5232B740A772}" type="presOf" srcId="{61090A20-14B3-484B-92D9-E7FF8C0C2A2E}" destId="{BA1F1CE7-ED99-4880-B1F0-40120E64F35B}" srcOrd="0" destOrd="1" presId="urn:microsoft.com/office/officeart/2005/8/layout/hList1"/>
    <dgm:cxn modelId="{CC0A1CC9-B50A-41FD-A769-D01D81B4C13C}" type="presOf" srcId="{5D6A2C46-98F5-4D17-BD19-CE99488E14D8}" destId="{40A4F1B4-77C2-4337-AFB8-3B6DC7A7A808}" srcOrd="0" destOrd="1" presId="urn:microsoft.com/office/officeart/2005/8/layout/hList1"/>
    <dgm:cxn modelId="{E6894447-EF10-4565-9E41-6FBACB67378B}" type="presOf" srcId="{87ED2275-7E67-402C-8B49-1D353E1CB381}" destId="{1FD4AEA6-6B98-4FF7-881A-569DAD1305A4}" srcOrd="0" destOrd="0" presId="urn:microsoft.com/office/officeart/2005/8/layout/hList1"/>
    <dgm:cxn modelId="{A4139DD9-B1B3-4686-A4CE-2815A970D3CD}" type="presOf" srcId="{525F852A-8D96-49CD-A75E-90FAD5B2E35A}" destId="{E1B63997-A018-4324-B317-547611EFE69A}" srcOrd="0" destOrd="0" presId="urn:microsoft.com/office/officeart/2005/8/layout/hList1"/>
    <dgm:cxn modelId="{CB5D354B-F352-4B3E-AC2A-B7A0350F1509}" srcId="{525F852A-8D96-49CD-A75E-90FAD5B2E35A}" destId="{87ED2275-7E67-402C-8B49-1D353E1CB381}" srcOrd="0" destOrd="0" parTransId="{58BEA7CC-7C7B-4B1A-989A-0EC5B8D05BCE}" sibTransId="{E70D8710-58EF-4F7D-B6E5-D276CA8147E3}"/>
    <dgm:cxn modelId="{F786BB5A-FA51-48C1-A1EA-A4A353EFB86A}" type="presParOf" srcId="{E1B63997-A018-4324-B317-547611EFE69A}" destId="{B355C8B6-B538-4F65-B4E3-7F0F1CF79C01}" srcOrd="0" destOrd="0" presId="urn:microsoft.com/office/officeart/2005/8/layout/hList1"/>
    <dgm:cxn modelId="{24682F66-FB7F-4DD0-A881-39EAAE7BE242}" type="presParOf" srcId="{B355C8B6-B538-4F65-B4E3-7F0F1CF79C01}" destId="{1FD4AEA6-6B98-4FF7-881A-569DAD1305A4}" srcOrd="0" destOrd="0" presId="urn:microsoft.com/office/officeart/2005/8/layout/hList1"/>
    <dgm:cxn modelId="{A20B67AF-17D9-4986-9D2B-4A91EB19460B}" type="presParOf" srcId="{B355C8B6-B538-4F65-B4E3-7F0F1CF79C01}" destId="{02E92772-326E-492E-BA8C-2B2C38D4FE96}" srcOrd="1" destOrd="0" presId="urn:microsoft.com/office/officeart/2005/8/layout/hList1"/>
    <dgm:cxn modelId="{60C8E1CE-CE41-4F63-ADD3-FC906B215DCC}" type="presParOf" srcId="{E1B63997-A018-4324-B317-547611EFE69A}" destId="{7CCC4C4C-3478-4038-BC84-6C7EAE10732F}" srcOrd="1" destOrd="0" presId="urn:microsoft.com/office/officeart/2005/8/layout/hList1"/>
    <dgm:cxn modelId="{21671768-1B19-4019-9B8E-457FEFB95FC0}" type="presParOf" srcId="{E1B63997-A018-4324-B317-547611EFE69A}" destId="{74590D5F-225C-4DE0-9EE1-64ADDB99936B}" srcOrd="2" destOrd="0" presId="urn:microsoft.com/office/officeart/2005/8/layout/hList1"/>
    <dgm:cxn modelId="{21431DAC-7707-479F-9E02-FBF2025E0E3B}" type="presParOf" srcId="{74590D5F-225C-4DE0-9EE1-64ADDB99936B}" destId="{858F5A3C-EA59-4B77-B7CD-45D6580C504A}" srcOrd="0" destOrd="0" presId="urn:microsoft.com/office/officeart/2005/8/layout/hList1"/>
    <dgm:cxn modelId="{797B143F-1C4F-4BD0-8A40-9CA8428543C5}" type="presParOf" srcId="{74590D5F-225C-4DE0-9EE1-64ADDB99936B}" destId="{BA1F1CE7-ED99-4880-B1F0-40120E64F35B}" srcOrd="1" destOrd="0" presId="urn:microsoft.com/office/officeart/2005/8/layout/hList1"/>
    <dgm:cxn modelId="{E35057F7-4CB9-4E46-86A4-4AFD83978B1A}" type="presParOf" srcId="{E1B63997-A018-4324-B317-547611EFE69A}" destId="{3D266D1E-5D8F-43AF-A4F8-90ECA5C578C9}" srcOrd="3" destOrd="0" presId="urn:microsoft.com/office/officeart/2005/8/layout/hList1"/>
    <dgm:cxn modelId="{0482CB4E-6292-47DD-A396-766E096BC20C}" type="presParOf" srcId="{E1B63997-A018-4324-B317-547611EFE69A}" destId="{5BFCFC99-0476-44D0-8B7F-06A095DD5D2E}" srcOrd="4" destOrd="0" presId="urn:microsoft.com/office/officeart/2005/8/layout/hList1"/>
    <dgm:cxn modelId="{F27E160B-BF6C-4B47-AAE0-5FDAD02906EE}" type="presParOf" srcId="{5BFCFC99-0476-44D0-8B7F-06A095DD5D2E}" destId="{4338F6DC-1465-4F4A-8EC0-D108879632F3}" srcOrd="0" destOrd="0" presId="urn:microsoft.com/office/officeart/2005/8/layout/hList1"/>
    <dgm:cxn modelId="{92309C2C-D9F2-47E8-96A0-B978F4EA4BD5}" type="presParOf" srcId="{5BFCFC99-0476-44D0-8B7F-06A095DD5D2E}" destId="{F3A40A4A-964C-452C-A085-0722C76C7856}" srcOrd="1" destOrd="0" presId="urn:microsoft.com/office/officeart/2005/8/layout/hList1"/>
    <dgm:cxn modelId="{E3057E40-D2F5-4306-A151-A6F241FC5772}" type="presParOf" srcId="{E1B63997-A018-4324-B317-547611EFE69A}" destId="{E8145214-D073-4B32-9F06-C5F3C38C50AF}" srcOrd="5" destOrd="0" presId="urn:microsoft.com/office/officeart/2005/8/layout/hList1"/>
    <dgm:cxn modelId="{2521B9CF-8380-4982-BA5A-0F2D088BD44F}" type="presParOf" srcId="{E1B63997-A018-4324-B317-547611EFE69A}" destId="{0854B1A5-C486-49C0-A19B-E2342BACA1D8}" srcOrd="6" destOrd="0" presId="urn:microsoft.com/office/officeart/2005/8/layout/hList1"/>
    <dgm:cxn modelId="{0CAF3C51-B620-4C8C-9E7D-65B64E2E21E2}" type="presParOf" srcId="{0854B1A5-C486-49C0-A19B-E2342BACA1D8}" destId="{04D69B4A-B2D8-41A8-8530-11781635F60C}" srcOrd="0" destOrd="0" presId="urn:microsoft.com/office/officeart/2005/8/layout/hList1"/>
    <dgm:cxn modelId="{2616F735-98A9-4A65-9AA8-19BD78833284}" type="presParOf" srcId="{0854B1A5-C486-49C0-A19B-E2342BACA1D8}" destId="{40A4F1B4-77C2-4337-AFB8-3B6DC7A7A808}"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88FDE4D-45CF-4772-95AE-E75CACBD979F}" type="doc">
      <dgm:prSet loTypeId="urn:microsoft.com/office/officeart/2005/8/layout/chevron1" loCatId="process" qsTypeId="urn:microsoft.com/office/officeart/2005/8/quickstyle/simple1#8" qsCatId="simple" csTypeId="urn:microsoft.com/office/officeart/2005/8/colors/accent5_3" csCatId="accent5" phldr="1"/>
      <dgm:spPr/>
    </dgm:pt>
    <dgm:pt modelId="{F2DE835C-BAA7-4B3B-9BC5-B7DAD5F79F59}">
      <dgm:prSet phldrT="[文字]" custT="1"/>
      <dgm:spPr>
        <a:xfrm>
          <a:off x="2522481" y="0"/>
          <a:ext cx="1400739" cy="456784"/>
        </a:xfrm>
        <a:solidFill>
          <a:srgbClr val="FF8C00">
            <a:shade val="80000"/>
            <a:hueOff val="-751437"/>
            <a:satOff val="0"/>
            <a:lumOff val="33875"/>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學習輔導</a:t>
          </a:r>
          <a:endParaRPr lang="zh-TW" altLang="en-US" sz="16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9C826A64-EDD1-4DA3-851A-41E666B57505}" type="parTrans" cxnId="{8F6E2845-4071-4170-9F0A-B173218B0A88}">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805E0338-1484-4157-BE7D-985DA9B48A54}" type="sibTrans" cxnId="{8F6E2845-4071-4170-9F0A-B173218B0A88}">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2D5E602B-10CC-4057-A945-F86A43294E38}">
      <dgm:prSet phldrT="[文字]" custT="1"/>
      <dgm:spPr>
        <a:xfrm>
          <a:off x="1149" y="0"/>
          <a:ext cx="1400739" cy="456784"/>
        </a:xfrm>
        <a:solidFill>
          <a:srgbClr val="FF8C00">
            <a:shade val="80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教學規劃</a:t>
          </a:r>
          <a:endParaRPr lang="zh-TW" altLang="en-US" sz="16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F1354F05-DC66-4912-A088-B1EA1282FA26}" type="parTrans" cxnId="{34CBAABA-EF3C-421C-852B-279C679B1884}">
      <dgm:prSet/>
      <dgm:spPr/>
      <dgm:t>
        <a:bodyPr/>
        <a:lstStyle/>
        <a:p>
          <a:endParaRPr lang="zh-TW" altLang="en-US">
            <a:latin typeface="微軟正黑體" panose="020B0604030504040204" pitchFamily="34" charset="-120"/>
            <a:ea typeface="微軟正黑體" panose="020B0604030504040204" pitchFamily="34" charset="-120"/>
          </a:endParaRPr>
        </a:p>
      </dgm:t>
    </dgm:pt>
    <dgm:pt modelId="{C0866F07-13F0-4EDF-BFA1-881C0684A7F8}" type="sibTrans" cxnId="{34CBAABA-EF3C-421C-852B-279C679B1884}">
      <dgm:prSet/>
      <dgm:spPr/>
      <dgm:t>
        <a:bodyPr/>
        <a:lstStyle/>
        <a:p>
          <a:endParaRPr lang="zh-TW" altLang="en-US">
            <a:latin typeface="微軟正黑體" panose="020B0604030504040204" pitchFamily="34" charset="-120"/>
            <a:ea typeface="微軟正黑體" panose="020B0604030504040204" pitchFamily="34" charset="-120"/>
          </a:endParaRPr>
        </a:p>
      </dgm:t>
    </dgm:pt>
    <dgm:pt modelId="{1FA7DD70-5A72-4BF3-9323-06E0C87B12C6}">
      <dgm:prSet phldrT="[文字]" custT="1"/>
      <dgm:spPr>
        <a:xfrm>
          <a:off x="1261815" y="0"/>
          <a:ext cx="1400739" cy="456784"/>
        </a:xfrm>
        <a:solidFill>
          <a:srgbClr val="FF8C00">
            <a:shade val="80000"/>
            <a:hueOff val="-375718"/>
            <a:satOff val="0"/>
            <a:lumOff val="16938"/>
            <a:alphaOff val="0"/>
          </a:srgbClr>
        </a:solidFill>
        <a:ln w="12700" cap="flat" cmpd="sng" algn="ctr">
          <a:solidFill>
            <a:sysClr val="window" lastClr="FFFFFF">
              <a:hueOff val="0"/>
              <a:satOff val="0"/>
              <a:lumOff val="0"/>
              <a:alphaOff val="0"/>
            </a:sysClr>
          </a:solidFill>
          <a:prstDash val="solid"/>
          <a:miter lim="800000"/>
        </a:ln>
        <a:effectLst/>
      </dgm:spPr>
      <dgm:t>
        <a:bodyPr/>
        <a:lstStyle/>
        <a:p>
          <a:pPr rtl="0"/>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教學回饋</a:t>
          </a:r>
          <a:endParaRPr lang="zh-TW" altLang="en-US" sz="1600"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5B3380AB-062C-48FA-841E-C23DFF77D2BF}" type="parTrans" cxnId="{AA193807-F7DE-47DD-86B2-E0A84ADE8BEF}">
      <dgm:prSet/>
      <dgm:spPr/>
      <dgm:t>
        <a:bodyPr/>
        <a:lstStyle/>
        <a:p>
          <a:endParaRPr lang="zh-TW" altLang="en-US"/>
        </a:p>
      </dgm:t>
    </dgm:pt>
    <dgm:pt modelId="{001E96BF-F1C4-4253-BCAB-D5871B57A290}" type="sibTrans" cxnId="{AA193807-F7DE-47DD-86B2-E0A84ADE8BEF}">
      <dgm:prSet/>
      <dgm:spPr/>
      <dgm:t>
        <a:bodyPr/>
        <a:lstStyle/>
        <a:p>
          <a:endParaRPr lang="zh-TW" altLang="en-US"/>
        </a:p>
      </dgm:t>
    </dgm:pt>
    <dgm:pt modelId="{3DD8DD21-5FE0-469D-92C6-62562B62B4CA}" type="pres">
      <dgm:prSet presAssocID="{188FDE4D-45CF-4772-95AE-E75CACBD979F}" presName="Name0" presStyleCnt="0">
        <dgm:presLayoutVars>
          <dgm:dir/>
          <dgm:animLvl val="lvl"/>
          <dgm:resizeHandles val="exact"/>
        </dgm:presLayoutVars>
      </dgm:prSet>
      <dgm:spPr/>
    </dgm:pt>
    <dgm:pt modelId="{A1EFFC61-9644-4CFC-85E6-DCC4F2E4B93A}" type="pres">
      <dgm:prSet presAssocID="{2D5E602B-10CC-4057-A945-F86A43294E38}" presName="parTxOnly" presStyleLbl="node1" presStyleIdx="0" presStyleCnt="3">
        <dgm:presLayoutVars>
          <dgm:chMax val="0"/>
          <dgm:chPref val="0"/>
          <dgm:bulletEnabled val="1"/>
        </dgm:presLayoutVars>
      </dgm:prSet>
      <dgm:spPr>
        <a:prstGeom prst="chevron">
          <a:avLst/>
        </a:prstGeom>
      </dgm:spPr>
      <dgm:t>
        <a:bodyPr/>
        <a:lstStyle/>
        <a:p>
          <a:endParaRPr lang="zh-TW" altLang="en-US"/>
        </a:p>
      </dgm:t>
    </dgm:pt>
    <dgm:pt modelId="{686BC4DD-C879-4F20-8BD0-2884A8A894F5}" type="pres">
      <dgm:prSet presAssocID="{C0866F07-13F0-4EDF-BFA1-881C0684A7F8}" presName="parTxOnlySpace" presStyleCnt="0"/>
      <dgm:spPr/>
    </dgm:pt>
    <dgm:pt modelId="{3509C337-E4BA-453B-8F6E-B36B84A6138C}" type="pres">
      <dgm:prSet presAssocID="{1FA7DD70-5A72-4BF3-9323-06E0C87B12C6}" presName="parTxOnly" presStyleLbl="node1" presStyleIdx="1" presStyleCnt="3">
        <dgm:presLayoutVars>
          <dgm:chMax val="0"/>
          <dgm:chPref val="0"/>
          <dgm:bulletEnabled val="1"/>
        </dgm:presLayoutVars>
      </dgm:prSet>
      <dgm:spPr>
        <a:prstGeom prst="chevron">
          <a:avLst/>
        </a:prstGeom>
      </dgm:spPr>
      <dgm:t>
        <a:bodyPr/>
        <a:lstStyle/>
        <a:p>
          <a:endParaRPr lang="zh-TW" altLang="en-US"/>
        </a:p>
      </dgm:t>
    </dgm:pt>
    <dgm:pt modelId="{E7969681-AC04-4CE1-B745-574911CF5A72}" type="pres">
      <dgm:prSet presAssocID="{001E96BF-F1C4-4253-BCAB-D5871B57A290}" presName="parTxOnlySpace" presStyleCnt="0"/>
      <dgm:spPr/>
    </dgm:pt>
    <dgm:pt modelId="{0A386873-41E3-4105-BEB8-A854BCDF0FCA}" type="pres">
      <dgm:prSet presAssocID="{F2DE835C-BAA7-4B3B-9BC5-B7DAD5F79F59}" presName="parTxOnly" presStyleLbl="node1" presStyleIdx="2" presStyleCnt="3">
        <dgm:presLayoutVars>
          <dgm:chMax val="0"/>
          <dgm:chPref val="0"/>
          <dgm:bulletEnabled val="1"/>
        </dgm:presLayoutVars>
      </dgm:prSet>
      <dgm:spPr>
        <a:prstGeom prst="chevron">
          <a:avLst/>
        </a:prstGeom>
      </dgm:spPr>
      <dgm:t>
        <a:bodyPr/>
        <a:lstStyle/>
        <a:p>
          <a:endParaRPr lang="zh-TW" altLang="en-US"/>
        </a:p>
      </dgm:t>
    </dgm:pt>
  </dgm:ptLst>
  <dgm:cxnLst>
    <dgm:cxn modelId="{A4CA7247-B892-437C-932E-BFEF15688C63}" type="presOf" srcId="{188FDE4D-45CF-4772-95AE-E75CACBD979F}" destId="{3DD8DD21-5FE0-469D-92C6-62562B62B4CA}" srcOrd="0" destOrd="0" presId="urn:microsoft.com/office/officeart/2005/8/layout/chevron1"/>
    <dgm:cxn modelId="{EC5F43D0-EEAD-4042-AE13-D28F2D0902EB}" type="presOf" srcId="{F2DE835C-BAA7-4B3B-9BC5-B7DAD5F79F59}" destId="{0A386873-41E3-4105-BEB8-A854BCDF0FCA}" srcOrd="0" destOrd="0" presId="urn:microsoft.com/office/officeart/2005/8/layout/chevron1"/>
    <dgm:cxn modelId="{AA193807-F7DE-47DD-86B2-E0A84ADE8BEF}" srcId="{188FDE4D-45CF-4772-95AE-E75CACBD979F}" destId="{1FA7DD70-5A72-4BF3-9323-06E0C87B12C6}" srcOrd="1" destOrd="0" parTransId="{5B3380AB-062C-48FA-841E-C23DFF77D2BF}" sibTransId="{001E96BF-F1C4-4253-BCAB-D5871B57A290}"/>
    <dgm:cxn modelId="{91919D4B-AB04-4A3A-AD84-F8A0B101100E}" type="presOf" srcId="{2D5E602B-10CC-4057-A945-F86A43294E38}" destId="{A1EFFC61-9644-4CFC-85E6-DCC4F2E4B93A}" srcOrd="0" destOrd="0" presId="urn:microsoft.com/office/officeart/2005/8/layout/chevron1"/>
    <dgm:cxn modelId="{A525BF50-24B9-4E9A-A214-E6D7E8FD0399}" type="presOf" srcId="{1FA7DD70-5A72-4BF3-9323-06E0C87B12C6}" destId="{3509C337-E4BA-453B-8F6E-B36B84A6138C}" srcOrd="0" destOrd="0" presId="urn:microsoft.com/office/officeart/2005/8/layout/chevron1"/>
    <dgm:cxn modelId="{8F6E2845-4071-4170-9F0A-B173218B0A88}" srcId="{188FDE4D-45CF-4772-95AE-E75CACBD979F}" destId="{F2DE835C-BAA7-4B3B-9BC5-B7DAD5F79F59}" srcOrd="2" destOrd="0" parTransId="{9C826A64-EDD1-4DA3-851A-41E666B57505}" sibTransId="{805E0338-1484-4157-BE7D-985DA9B48A54}"/>
    <dgm:cxn modelId="{34CBAABA-EF3C-421C-852B-279C679B1884}" srcId="{188FDE4D-45CF-4772-95AE-E75CACBD979F}" destId="{2D5E602B-10CC-4057-A945-F86A43294E38}" srcOrd="0" destOrd="0" parTransId="{F1354F05-DC66-4912-A088-B1EA1282FA26}" sibTransId="{C0866F07-13F0-4EDF-BFA1-881C0684A7F8}"/>
    <dgm:cxn modelId="{7133A719-0B35-48B2-858D-9730C6DE7CF8}" type="presParOf" srcId="{3DD8DD21-5FE0-469D-92C6-62562B62B4CA}" destId="{A1EFFC61-9644-4CFC-85E6-DCC4F2E4B93A}" srcOrd="0" destOrd="0" presId="urn:microsoft.com/office/officeart/2005/8/layout/chevron1"/>
    <dgm:cxn modelId="{6370777F-128E-480F-982D-6E57AC975405}" type="presParOf" srcId="{3DD8DD21-5FE0-469D-92C6-62562B62B4CA}" destId="{686BC4DD-C879-4F20-8BD0-2884A8A894F5}" srcOrd="1" destOrd="0" presId="urn:microsoft.com/office/officeart/2005/8/layout/chevron1"/>
    <dgm:cxn modelId="{F77A8A56-2065-466C-8FD5-EAAD0838A947}" type="presParOf" srcId="{3DD8DD21-5FE0-469D-92C6-62562B62B4CA}" destId="{3509C337-E4BA-453B-8F6E-B36B84A6138C}" srcOrd="2" destOrd="0" presId="urn:microsoft.com/office/officeart/2005/8/layout/chevron1"/>
    <dgm:cxn modelId="{856C886E-D948-4F13-8D96-73BC37F3ED7D}" type="presParOf" srcId="{3DD8DD21-5FE0-469D-92C6-62562B62B4CA}" destId="{E7969681-AC04-4CE1-B745-574911CF5A72}" srcOrd="3" destOrd="0" presId="urn:microsoft.com/office/officeart/2005/8/layout/chevron1"/>
    <dgm:cxn modelId="{A7B283FD-B544-43A7-8E0F-01BB348FED53}" type="presParOf" srcId="{3DD8DD21-5FE0-469D-92C6-62562B62B4CA}" destId="{0A386873-41E3-4105-BEB8-A854BCDF0FCA}" srcOrd="4"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88FDE4D-45CF-4772-95AE-E75CACBD979F}" type="doc">
      <dgm:prSet loTypeId="urn:microsoft.com/office/officeart/2005/8/layout/chevron1" loCatId="process" qsTypeId="urn:microsoft.com/office/officeart/2005/8/quickstyle/simple1#8" qsCatId="simple" csTypeId="urn:microsoft.com/office/officeart/2005/8/colors/accent6_4" csCatId="accent6" phldr="1"/>
      <dgm:spPr/>
    </dgm:pt>
    <dgm:pt modelId="{31EC9584-4BCF-4F47-981A-C928C012D05B}">
      <dgm:prSet custT="1"/>
      <dgm:spPr>
        <a:xfrm>
          <a:off x="0" y="0"/>
          <a:ext cx="2086461" cy="639281"/>
        </a:xfrm>
        <a:solidFill>
          <a:srgbClr val="F79646">
            <a:shade val="5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gm:spPr>
      <dgm:t>
        <a:bodyPr/>
        <a:lstStyle/>
        <a:p>
          <a:pPr rtl="0"/>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校務研究</a:t>
          </a:r>
          <a:r>
            <a:rPr lang="en-US" altLang="zh-TW" sz="16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600" dirty="0" smtClean="0">
              <a:solidFill>
                <a:sysClr val="window" lastClr="FFFFFF"/>
              </a:solidFill>
              <a:latin typeface="微軟正黑體" panose="020B0604030504040204" pitchFamily="34" charset="-120"/>
              <a:ea typeface="微軟正黑體" panose="020B0604030504040204" pitchFamily="34" charset="-120"/>
              <a:cs typeface="+mn-cs"/>
            </a:rPr>
            <a:t>管理</a:t>
          </a:r>
          <a:endParaRPr lang="en-US" altLang="zh-TW" sz="1600" dirty="0" smtClean="0">
            <a:solidFill>
              <a:sysClr val="window" lastClr="FFFFFF"/>
            </a:solidFill>
            <a:latin typeface="微軟正黑體" panose="020B0604030504040204" pitchFamily="34" charset="-120"/>
            <a:ea typeface="微軟正黑體" panose="020B0604030504040204" pitchFamily="34" charset="-120"/>
            <a:cs typeface="+mn-cs"/>
          </a:endParaRPr>
        </a:p>
      </dgm:t>
    </dgm:pt>
    <dgm:pt modelId="{3EEA3FB4-50C4-4552-BF45-1B8520E8EF96}" type="parTrans" cxnId="{BFC815D7-95BC-493C-9681-401B585CE6DD}">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9D34B712-C85E-49E0-9D50-D5ABB08ACEBB}" type="sibTrans" cxnId="{BFC815D7-95BC-493C-9681-401B585CE6DD}">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3DD8DD21-5FE0-469D-92C6-62562B62B4CA}" type="pres">
      <dgm:prSet presAssocID="{188FDE4D-45CF-4772-95AE-E75CACBD979F}" presName="Name0" presStyleCnt="0">
        <dgm:presLayoutVars>
          <dgm:dir/>
          <dgm:animLvl val="lvl"/>
          <dgm:resizeHandles val="exact"/>
        </dgm:presLayoutVars>
      </dgm:prSet>
      <dgm:spPr/>
    </dgm:pt>
    <dgm:pt modelId="{381F022B-3B12-4F46-A03C-B3D5B1155C0D}" type="pres">
      <dgm:prSet presAssocID="{31EC9584-4BCF-4F47-981A-C928C012D05B}" presName="parTxOnly" presStyleLbl="node1" presStyleIdx="0" presStyleCnt="1" custLinFactNeighborX="2596" custLinFactNeighborY="11540">
        <dgm:presLayoutVars>
          <dgm:chMax val="0"/>
          <dgm:chPref val="0"/>
          <dgm:bulletEnabled val="1"/>
        </dgm:presLayoutVars>
      </dgm:prSet>
      <dgm:spPr>
        <a:prstGeom prst="chevron">
          <a:avLst/>
        </a:prstGeom>
      </dgm:spPr>
      <dgm:t>
        <a:bodyPr/>
        <a:lstStyle/>
        <a:p>
          <a:endParaRPr lang="zh-TW" altLang="en-US"/>
        </a:p>
      </dgm:t>
    </dgm:pt>
  </dgm:ptLst>
  <dgm:cxnLst>
    <dgm:cxn modelId="{BFC815D7-95BC-493C-9681-401B585CE6DD}" srcId="{188FDE4D-45CF-4772-95AE-E75CACBD979F}" destId="{31EC9584-4BCF-4F47-981A-C928C012D05B}" srcOrd="0" destOrd="0" parTransId="{3EEA3FB4-50C4-4552-BF45-1B8520E8EF96}" sibTransId="{9D34B712-C85E-49E0-9D50-D5ABB08ACEBB}"/>
    <dgm:cxn modelId="{C37019D3-5FF2-455C-B2F2-DC956DE520AE}" type="presOf" srcId="{188FDE4D-45CF-4772-95AE-E75CACBD979F}" destId="{3DD8DD21-5FE0-469D-92C6-62562B62B4CA}" srcOrd="0" destOrd="0" presId="urn:microsoft.com/office/officeart/2005/8/layout/chevron1"/>
    <dgm:cxn modelId="{B226F206-39DD-48D4-9986-ED6DD0300A66}" type="presOf" srcId="{31EC9584-4BCF-4F47-981A-C928C012D05B}" destId="{381F022B-3B12-4F46-A03C-B3D5B1155C0D}" srcOrd="0" destOrd="0" presId="urn:microsoft.com/office/officeart/2005/8/layout/chevron1"/>
    <dgm:cxn modelId="{AA09FD33-6B1C-4A28-86B4-D7871ED35844}" type="presParOf" srcId="{3DD8DD21-5FE0-469D-92C6-62562B62B4CA}" destId="{381F022B-3B12-4F46-A03C-B3D5B1155C0D}" srcOrd="0" destOrd="0" presId="urn:microsoft.com/office/officeart/2005/8/layout/chevron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88FDE4D-45CF-4772-95AE-E75CACBD979F}" type="doc">
      <dgm:prSet loTypeId="urn:microsoft.com/office/officeart/2005/8/layout/chevron1" loCatId="process" qsTypeId="urn:microsoft.com/office/officeart/2005/8/quickstyle/simple1#8" qsCatId="simple" csTypeId="urn:microsoft.com/office/officeart/2005/8/colors/accent2_5" csCatId="accent2" phldr="1"/>
      <dgm:spPr/>
    </dgm:pt>
    <dgm:pt modelId="{F2DE835C-BAA7-4B3B-9BC5-B7DAD5F79F59}">
      <dgm:prSet phldrT="[文字]" custT="1"/>
      <dgm:spPr>
        <a:xfrm>
          <a:off x="1628026" y="0"/>
          <a:ext cx="1805472" cy="495245"/>
        </a:xfrm>
      </dgm:spPr>
      <dgm:t>
        <a:bodyPr/>
        <a:lstStyle/>
        <a:p>
          <a:pPr rtl="0"/>
          <a:r>
            <a:rPr lang="zh-TW" altLang="en-US" sz="1600" dirty="0" smtClean="0">
              <a:latin typeface="微軟正黑體" panose="020B0604030504040204" pitchFamily="34" charset="-120"/>
              <a:ea typeface="微軟正黑體" panose="020B0604030504040204" pitchFamily="34" charset="-120"/>
              <a:cs typeface="+mn-cs"/>
            </a:rPr>
            <a:t>探索職涯方向</a:t>
          </a:r>
          <a:endParaRPr lang="zh-TW" altLang="en-US" sz="1600" dirty="0">
            <a:latin typeface="微軟正黑體" panose="020B0604030504040204" pitchFamily="34" charset="-120"/>
            <a:ea typeface="微軟正黑體" panose="020B0604030504040204" pitchFamily="34" charset="-120"/>
            <a:cs typeface="+mn-cs"/>
          </a:endParaRPr>
        </a:p>
      </dgm:t>
    </dgm:pt>
    <dgm:pt modelId="{9C826A64-EDD1-4DA3-851A-41E666B57505}" type="parTrans" cxnId="{8F6E2845-4071-4170-9F0A-B173218B0A88}">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805E0338-1484-4157-BE7D-985DA9B48A54}" type="sibTrans" cxnId="{8F6E2845-4071-4170-9F0A-B173218B0A88}">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31EC9584-4BCF-4F47-981A-C928C012D05B}">
      <dgm:prSet custT="1"/>
      <dgm:spPr>
        <a:xfrm>
          <a:off x="3252951" y="0"/>
          <a:ext cx="1805472" cy="495245"/>
        </a:xfrm>
      </dgm:spPr>
      <dgm:t>
        <a:bodyPr/>
        <a:lstStyle/>
        <a:p>
          <a:pPr rtl="0"/>
          <a:r>
            <a:rPr lang="zh-TW" altLang="en-US" sz="1600" dirty="0" smtClean="0">
              <a:latin typeface="微軟正黑體" panose="020B0604030504040204" pitchFamily="34" charset="-120"/>
              <a:ea typeface="微軟正黑體" panose="020B0604030504040204" pitchFamily="34" charset="-120"/>
              <a:cs typeface="+mn-cs"/>
            </a:rPr>
            <a:t>了解能力強弱</a:t>
          </a:r>
          <a:endParaRPr lang="en-US" altLang="zh-TW" sz="1600" dirty="0" smtClean="0">
            <a:latin typeface="微軟正黑體" panose="020B0604030504040204" pitchFamily="34" charset="-120"/>
            <a:ea typeface="微軟正黑體" panose="020B0604030504040204" pitchFamily="34" charset="-120"/>
            <a:cs typeface="+mn-cs"/>
          </a:endParaRPr>
        </a:p>
      </dgm:t>
    </dgm:pt>
    <dgm:pt modelId="{3EEA3FB4-50C4-4552-BF45-1B8520E8EF96}" type="parTrans" cxnId="{BFC815D7-95BC-493C-9681-401B585CE6DD}">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9D34B712-C85E-49E0-9D50-D5ABB08ACEBB}" type="sibTrans" cxnId="{BFC815D7-95BC-493C-9681-401B585CE6DD}">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B31FAF5F-75C3-4E8C-806F-5FCF41AFBC01}">
      <dgm:prSet custT="1"/>
      <dgm:spPr>
        <a:xfrm>
          <a:off x="4877877" y="0"/>
          <a:ext cx="1805472" cy="495245"/>
        </a:xfrm>
      </dgm:spPr>
      <dgm:t>
        <a:bodyPr/>
        <a:lstStyle/>
        <a:p>
          <a:pPr rtl="0"/>
          <a:r>
            <a:rPr lang="zh-TW" altLang="en-US" sz="1600" dirty="0" smtClean="0">
              <a:latin typeface="微軟正黑體" panose="020B0604030504040204" pitchFamily="34" charset="-120"/>
              <a:ea typeface="微軟正黑體" panose="020B0604030504040204" pitchFamily="34" charset="-120"/>
              <a:cs typeface="+mn-cs"/>
            </a:rPr>
            <a:t>規劃學習方向</a:t>
          </a:r>
        </a:p>
      </dgm:t>
    </dgm:pt>
    <dgm:pt modelId="{95E327CD-BF25-4F44-B620-FA7ABFFA2D70}" type="parTrans" cxnId="{3AF66693-AACB-47C9-9361-ABC90FF9B39A}">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C7EA26CC-4877-4963-A30A-B2D523E39682}" type="sibTrans" cxnId="{3AF66693-AACB-47C9-9361-ABC90FF9B39A}">
      <dgm:prSet/>
      <dgm:spPr/>
      <dgm:t>
        <a:bodyPr/>
        <a:lstStyle/>
        <a:p>
          <a:endParaRPr lang="zh-TW" altLang="en-US" sz="1600">
            <a:latin typeface="微軟正黑體" panose="020B0604030504040204" pitchFamily="34" charset="-120"/>
            <a:ea typeface="微軟正黑體" panose="020B0604030504040204" pitchFamily="34" charset="-120"/>
          </a:endParaRPr>
        </a:p>
      </dgm:t>
    </dgm:pt>
    <dgm:pt modelId="{2D5E602B-10CC-4057-A945-F86A43294E38}">
      <dgm:prSet phldrT="[文字]" custT="1"/>
      <dgm:spPr>
        <a:xfrm>
          <a:off x="3101" y="0"/>
          <a:ext cx="1805472" cy="495245"/>
        </a:xfrm>
      </dgm:spPr>
      <dgm:t>
        <a:bodyPr/>
        <a:lstStyle/>
        <a:p>
          <a:pPr rtl="0"/>
          <a:r>
            <a:rPr lang="zh-TW" altLang="en-US" sz="1600" dirty="0" smtClean="0">
              <a:latin typeface="微軟正黑體" panose="020B0604030504040204" pitchFamily="34" charset="-120"/>
              <a:ea typeface="微軟正黑體" panose="020B0604030504040204" pitchFamily="34" charset="-120"/>
              <a:cs typeface="+mn-cs"/>
            </a:rPr>
            <a:t>認識工作世界</a:t>
          </a:r>
          <a:endParaRPr lang="zh-TW" altLang="en-US" sz="1600" dirty="0">
            <a:latin typeface="微軟正黑體" panose="020B0604030504040204" pitchFamily="34" charset="-120"/>
            <a:ea typeface="微軟正黑體" panose="020B0604030504040204" pitchFamily="34" charset="-120"/>
            <a:cs typeface="+mn-cs"/>
          </a:endParaRPr>
        </a:p>
      </dgm:t>
    </dgm:pt>
    <dgm:pt modelId="{F1354F05-DC66-4912-A088-B1EA1282FA26}" type="parTrans" cxnId="{34CBAABA-EF3C-421C-852B-279C679B1884}">
      <dgm:prSet/>
      <dgm:spPr/>
      <dgm:t>
        <a:bodyPr/>
        <a:lstStyle/>
        <a:p>
          <a:endParaRPr lang="zh-TW" altLang="en-US">
            <a:latin typeface="微軟正黑體" panose="020B0604030504040204" pitchFamily="34" charset="-120"/>
            <a:ea typeface="微軟正黑體" panose="020B0604030504040204" pitchFamily="34" charset="-120"/>
          </a:endParaRPr>
        </a:p>
      </dgm:t>
    </dgm:pt>
    <dgm:pt modelId="{C0866F07-13F0-4EDF-BFA1-881C0684A7F8}" type="sibTrans" cxnId="{34CBAABA-EF3C-421C-852B-279C679B1884}">
      <dgm:prSet/>
      <dgm:spPr/>
      <dgm:t>
        <a:bodyPr/>
        <a:lstStyle/>
        <a:p>
          <a:endParaRPr lang="zh-TW" altLang="en-US">
            <a:latin typeface="微軟正黑體" panose="020B0604030504040204" pitchFamily="34" charset="-120"/>
            <a:ea typeface="微軟正黑體" panose="020B0604030504040204" pitchFamily="34" charset="-120"/>
          </a:endParaRPr>
        </a:p>
      </dgm:t>
    </dgm:pt>
    <dgm:pt modelId="{3DD8DD21-5FE0-469D-92C6-62562B62B4CA}" type="pres">
      <dgm:prSet presAssocID="{188FDE4D-45CF-4772-95AE-E75CACBD979F}" presName="Name0" presStyleCnt="0">
        <dgm:presLayoutVars>
          <dgm:dir/>
          <dgm:animLvl val="lvl"/>
          <dgm:resizeHandles val="exact"/>
        </dgm:presLayoutVars>
      </dgm:prSet>
      <dgm:spPr/>
    </dgm:pt>
    <dgm:pt modelId="{A1EFFC61-9644-4CFC-85E6-DCC4F2E4B93A}" type="pres">
      <dgm:prSet presAssocID="{2D5E602B-10CC-4057-A945-F86A43294E38}" presName="parTxOnly" presStyleLbl="node1" presStyleIdx="0" presStyleCnt="4">
        <dgm:presLayoutVars>
          <dgm:chMax val="0"/>
          <dgm:chPref val="0"/>
          <dgm:bulletEnabled val="1"/>
        </dgm:presLayoutVars>
      </dgm:prSet>
      <dgm:spPr>
        <a:prstGeom prst="chevron">
          <a:avLst/>
        </a:prstGeom>
      </dgm:spPr>
      <dgm:t>
        <a:bodyPr/>
        <a:lstStyle/>
        <a:p>
          <a:endParaRPr lang="zh-TW" altLang="en-US"/>
        </a:p>
      </dgm:t>
    </dgm:pt>
    <dgm:pt modelId="{686BC4DD-C879-4F20-8BD0-2884A8A894F5}" type="pres">
      <dgm:prSet presAssocID="{C0866F07-13F0-4EDF-BFA1-881C0684A7F8}" presName="parTxOnlySpace" presStyleCnt="0"/>
      <dgm:spPr/>
    </dgm:pt>
    <dgm:pt modelId="{0A386873-41E3-4105-BEB8-A854BCDF0FCA}" type="pres">
      <dgm:prSet presAssocID="{F2DE835C-BAA7-4B3B-9BC5-B7DAD5F79F59}" presName="parTxOnly" presStyleLbl="node1" presStyleIdx="1" presStyleCnt="4">
        <dgm:presLayoutVars>
          <dgm:chMax val="0"/>
          <dgm:chPref val="0"/>
          <dgm:bulletEnabled val="1"/>
        </dgm:presLayoutVars>
      </dgm:prSet>
      <dgm:spPr>
        <a:prstGeom prst="chevron">
          <a:avLst/>
        </a:prstGeom>
      </dgm:spPr>
      <dgm:t>
        <a:bodyPr/>
        <a:lstStyle/>
        <a:p>
          <a:endParaRPr lang="zh-TW" altLang="en-US"/>
        </a:p>
      </dgm:t>
    </dgm:pt>
    <dgm:pt modelId="{D39966E1-D39B-4971-A8AD-5231C33BD461}" type="pres">
      <dgm:prSet presAssocID="{805E0338-1484-4157-BE7D-985DA9B48A54}" presName="parTxOnlySpace" presStyleCnt="0"/>
      <dgm:spPr/>
    </dgm:pt>
    <dgm:pt modelId="{381F022B-3B12-4F46-A03C-B3D5B1155C0D}" type="pres">
      <dgm:prSet presAssocID="{31EC9584-4BCF-4F47-981A-C928C012D05B}" presName="parTxOnly" presStyleLbl="node1" presStyleIdx="2" presStyleCnt="4">
        <dgm:presLayoutVars>
          <dgm:chMax val="0"/>
          <dgm:chPref val="0"/>
          <dgm:bulletEnabled val="1"/>
        </dgm:presLayoutVars>
      </dgm:prSet>
      <dgm:spPr>
        <a:prstGeom prst="chevron">
          <a:avLst/>
        </a:prstGeom>
      </dgm:spPr>
      <dgm:t>
        <a:bodyPr/>
        <a:lstStyle/>
        <a:p>
          <a:endParaRPr lang="zh-TW" altLang="en-US"/>
        </a:p>
      </dgm:t>
    </dgm:pt>
    <dgm:pt modelId="{3E85C8FE-A3A1-41E0-9D89-5E8CCDB8C73E}" type="pres">
      <dgm:prSet presAssocID="{9D34B712-C85E-49E0-9D50-D5ABB08ACEBB}" presName="parTxOnlySpace" presStyleCnt="0"/>
      <dgm:spPr/>
    </dgm:pt>
    <dgm:pt modelId="{AFF93210-66E2-4B1D-87DE-5A0731DCDC55}" type="pres">
      <dgm:prSet presAssocID="{B31FAF5F-75C3-4E8C-806F-5FCF41AFBC01}" presName="parTxOnly" presStyleLbl="node1" presStyleIdx="3" presStyleCnt="4">
        <dgm:presLayoutVars>
          <dgm:chMax val="0"/>
          <dgm:chPref val="0"/>
          <dgm:bulletEnabled val="1"/>
        </dgm:presLayoutVars>
      </dgm:prSet>
      <dgm:spPr>
        <a:prstGeom prst="chevron">
          <a:avLst/>
        </a:prstGeom>
      </dgm:spPr>
      <dgm:t>
        <a:bodyPr/>
        <a:lstStyle/>
        <a:p>
          <a:endParaRPr lang="zh-TW" altLang="en-US"/>
        </a:p>
      </dgm:t>
    </dgm:pt>
  </dgm:ptLst>
  <dgm:cxnLst>
    <dgm:cxn modelId="{FD6337EA-F150-46FF-8E1F-86257162FADE}" type="presOf" srcId="{2D5E602B-10CC-4057-A945-F86A43294E38}" destId="{A1EFFC61-9644-4CFC-85E6-DCC4F2E4B93A}" srcOrd="0" destOrd="0" presId="urn:microsoft.com/office/officeart/2005/8/layout/chevron1"/>
    <dgm:cxn modelId="{8E4ACE07-1B2E-4676-AE94-14B0BE3E83DF}" type="presOf" srcId="{F2DE835C-BAA7-4B3B-9BC5-B7DAD5F79F59}" destId="{0A386873-41E3-4105-BEB8-A854BCDF0FCA}" srcOrd="0" destOrd="0" presId="urn:microsoft.com/office/officeart/2005/8/layout/chevron1"/>
    <dgm:cxn modelId="{BFC815D7-95BC-493C-9681-401B585CE6DD}" srcId="{188FDE4D-45CF-4772-95AE-E75CACBD979F}" destId="{31EC9584-4BCF-4F47-981A-C928C012D05B}" srcOrd="2" destOrd="0" parTransId="{3EEA3FB4-50C4-4552-BF45-1B8520E8EF96}" sibTransId="{9D34B712-C85E-49E0-9D50-D5ABB08ACEBB}"/>
    <dgm:cxn modelId="{880DFDAC-F5E7-4496-87EB-E9F0F0D3BCDB}" type="presOf" srcId="{B31FAF5F-75C3-4E8C-806F-5FCF41AFBC01}" destId="{AFF93210-66E2-4B1D-87DE-5A0731DCDC55}" srcOrd="0" destOrd="0" presId="urn:microsoft.com/office/officeart/2005/8/layout/chevron1"/>
    <dgm:cxn modelId="{8F6E2845-4071-4170-9F0A-B173218B0A88}" srcId="{188FDE4D-45CF-4772-95AE-E75CACBD979F}" destId="{F2DE835C-BAA7-4B3B-9BC5-B7DAD5F79F59}" srcOrd="1" destOrd="0" parTransId="{9C826A64-EDD1-4DA3-851A-41E666B57505}" sibTransId="{805E0338-1484-4157-BE7D-985DA9B48A54}"/>
    <dgm:cxn modelId="{F6AF98B0-473C-4626-B23E-0AD8B951843B}" type="presOf" srcId="{188FDE4D-45CF-4772-95AE-E75CACBD979F}" destId="{3DD8DD21-5FE0-469D-92C6-62562B62B4CA}" srcOrd="0" destOrd="0" presId="urn:microsoft.com/office/officeart/2005/8/layout/chevron1"/>
    <dgm:cxn modelId="{34CBAABA-EF3C-421C-852B-279C679B1884}" srcId="{188FDE4D-45CF-4772-95AE-E75CACBD979F}" destId="{2D5E602B-10CC-4057-A945-F86A43294E38}" srcOrd="0" destOrd="0" parTransId="{F1354F05-DC66-4912-A088-B1EA1282FA26}" sibTransId="{C0866F07-13F0-4EDF-BFA1-881C0684A7F8}"/>
    <dgm:cxn modelId="{6F08971B-12E0-48A3-BFDE-CFD51A7278B8}" type="presOf" srcId="{31EC9584-4BCF-4F47-981A-C928C012D05B}" destId="{381F022B-3B12-4F46-A03C-B3D5B1155C0D}" srcOrd="0" destOrd="0" presId="urn:microsoft.com/office/officeart/2005/8/layout/chevron1"/>
    <dgm:cxn modelId="{3AF66693-AACB-47C9-9361-ABC90FF9B39A}" srcId="{188FDE4D-45CF-4772-95AE-E75CACBD979F}" destId="{B31FAF5F-75C3-4E8C-806F-5FCF41AFBC01}" srcOrd="3" destOrd="0" parTransId="{95E327CD-BF25-4F44-B620-FA7ABFFA2D70}" sibTransId="{C7EA26CC-4877-4963-A30A-B2D523E39682}"/>
    <dgm:cxn modelId="{A5147B9A-E44B-41FB-A87C-3B362482F243}" type="presParOf" srcId="{3DD8DD21-5FE0-469D-92C6-62562B62B4CA}" destId="{A1EFFC61-9644-4CFC-85E6-DCC4F2E4B93A}" srcOrd="0" destOrd="0" presId="urn:microsoft.com/office/officeart/2005/8/layout/chevron1"/>
    <dgm:cxn modelId="{18AE1B1F-EEC0-4DEE-A21B-2D4A8127023A}" type="presParOf" srcId="{3DD8DD21-5FE0-469D-92C6-62562B62B4CA}" destId="{686BC4DD-C879-4F20-8BD0-2884A8A894F5}" srcOrd="1" destOrd="0" presId="urn:microsoft.com/office/officeart/2005/8/layout/chevron1"/>
    <dgm:cxn modelId="{A50A0C2B-340E-4DB0-B5A5-9958C855F1D6}" type="presParOf" srcId="{3DD8DD21-5FE0-469D-92C6-62562B62B4CA}" destId="{0A386873-41E3-4105-BEB8-A854BCDF0FCA}" srcOrd="2" destOrd="0" presId="urn:microsoft.com/office/officeart/2005/8/layout/chevron1"/>
    <dgm:cxn modelId="{E0DB08DA-9397-4366-882F-F4086DD97975}" type="presParOf" srcId="{3DD8DD21-5FE0-469D-92C6-62562B62B4CA}" destId="{D39966E1-D39B-4971-A8AD-5231C33BD461}" srcOrd="3" destOrd="0" presId="urn:microsoft.com/office/officeart/2005/8/layout/chevron1"/>
    <dgm:cxn modelId="{E39855CC-BF8C-411B-B0B2-6C63C097B1CF}" type="presParOf" srcId="{3DD8DD21-5FE0-469D-92C6-62562B62B4CA}" destId="{381F022B-3B12-4F46-A03C-B3D5B1155C0D}" srcOrd="4" destOrd="0" presId="urn:microsoft.com/office/officeart/2005/8/layout/chevron1"/>
    <dgm:cxn modelId="{A5BCE4F1-7803-4F48-B8C9-D8EC6C806970}" type="presParOf" srcId="{3DD8DD21-5FE0-469D-92C6-62562B62B4CA}" destId="{3E85C8FE-A3A1-41E0-9D89-5E8CCDB8C73E}" srcOrd="5" destOrd="0" presId="urn:microsoft.com/office/officeart/2005/8/layout/chevron1"/>
    <dgm:cxn modelId="{E84B8672-4738-4455-B15F-8EFEEB38646A}" type="presParOf" srcId="{3DD8DD21-5FE0-469D-92C6-62562B62B4CA}" destId="{AFF93210-66E2-4B1D-87DE-5A0731DCDC55}" srcOrd="6" destOrd="0" presId="urn:microsoft.com/office/officeart/2005/8/layout/chevron1"/>
  </dgm:cxnLst>
  <dgm:bg/>
  <dgm:whole/>
  <dgm:extLst>
    <a:ext uri="http://schemas.microsoft.com/office/drawing/2008/diagram">
      <dsp:dataModelExt xmlns:dsp="http://schemas.microsoft.com/office/drawing/2008/diagram" relId="rId19"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1877826F-4DE1-4426-8A08-987BA8AD9663}" type="doc">
      <dgm:prSet loTypeId="urn:microsoft.com/office/officeart/2005/8/layout/process2" loCatId="process" qsTypeId="urn:microsoft.com/office/officeart/2005/8/quickstyle/simple1" qsCatId="simple" csTypeId="urn:microsoft.com/office/officeart/2005/8/colors/colorful2" csCatId="colorful" phldr="1"/>
      <dgm:spPr/>
    </dgm:pt>
    <dgm:pt modelId="{E00ECFFD-D671-4DA8-B545-BF94D7B2A7E0}">
      <dgm:prSet phldrT="[文字]" custT="1"/>
      <dgm:spPr>
        <a:xfrm>
          <a:off x="246447" y="646"/>
          <a:ext cx="1569585" cy="756426"/>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1500</a:t>
          </a: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專業職能</a:t>
          </a:r>
          <a:endParaRPr lang="zh-TW" altLang="en-US" sz="15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204FE97C-ADA4-40D1-8422-30279462B4F3}" type="parTrans" cxnId="{858D754C-8B2B-425F-9BB0-AC93BF18309E}">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F2015D67-7AAF-4999-9339-17DA6E669570}" type="sibTrans" cxnId="{858D754C-8B2B-425F-9BB0-AC93BF18309E}">
      <dgm:prSet custT="1"/>
      <dgm:spPr>
        <a:xfrm rot="5400000">
          <a:off x="889410" y="775983"/>
          <a:ext cx="283659" cy="340391"/>
        </a:xfrm>
        <a:solidFill>
          <a:srgbClr val="C0504D">
            <a:hueOff val="0"/>
            <a:satOff val="0"/>
            <a:lumOff val="0"/>
            <a:alphaOff val="0"/>
          </a:srgbClr>
        </a:solidFill>
        <a:ln>
          <a:noFill/>
        </a:ln>
        <a:effectLst/>
      </dgm:spPr>
      <dgm:t>
        <a:bodyPr/>
        <a:lstStyle/>
        <a:p>
          <a:endParaRPr lang="zh-TW" altLang="en-US" sz="1400" b="1">
            <a:solidFill>
              <a:sysClr val="window" lastClr="FFFFFF"/>
            </a:solidFill>
            <a:latin typeface="微軟正黑體" panose="020B0604030504040204" pitchFamily="34" charset="-120"/>
            <a:ea typeface="微軟正黑體" panose="020B0604030504040204" pitchFamily="34" charset="-120"/>
            <a:cs typeface="+mn-cs"/>
          </a:endParaRPr>
        </a:p>
      </dgm:t>
    </dgm:pt>
    <dgm:pt modelId="{ECD73CAC-074B-43D2-B557-68EDA30DBA39}">
      <dgm:prSet phldrT="[文字]" custT="1"/>
      <dgm:spPr>
        <a:xfrm>
          <a:off x="246447" y="1135286"/>
          <a:ext cx="1569585" cy="756426"/>
        </a:xfrm>
        <a:solidFill>
          <a:srgbClr val="C0504D">
            <a:hueOff val="1170380"/>
            <a:satOff val="-1460"/>
            <a:lumOff val="343"/>
            <a:alphaOff val="0"/>
          </a:srgbClr>
        </a:solidFill>
        <a:ln w="25400" cap="flat" cmpd="sng" algn="ctr">
          <a:solidFill>
            <a:sysClr val="window" lastClr="FFFFFF">
              <a:hueOff val="0"/>
              <a:satOff val="0"/>
              <a:lumOff val="0"/>
              <a:alphaOff val="0"/>
            </a:sysClr>
          </a:solidFill>
          <a:prstDash val="solid"/>
        </a:ln>
        <a:effectLst/>
      </dgm:spPr>
      <dgm:t>
        <a:bodyPr/>
        <a:lstStyle/>
        <a:p>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2500</a:t>
          </a: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知識技能</a:t>
          </a:r>
          <a:endParaRPr lang="zh-TW" altLang="en-US" sz="15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1EA6B12C-F6D3-406D-BBC0-1F2EAD976851}" type="parTrans" cxnId="{37625A85-9D31-4444-8634-D80C65B32172}">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2E199925-F865-4016-9D22-EE67AE558187}" type="sibTrans" cxnId="{37625A85-9D31-4444-8634-D80C65B32172}">
      <dgm:prSet custT="1"/>
      <dgm:spPr>
        <a:xfrm rot="5400000">
          <a:off x="889410" y="1910623"/>
          <a:ext cx="283659" cy="340391"/>
        </a:xfrm>
        <a:solidFill>
          <a:srgbClr val="C0504D">
            <a:hueOff val="1560506"/>
            <a:satOff val="-1946"/>
            <a:lumOff val="458"/>
            <a:alphaOff val="0"/>
          </a:srgbClr>
        </a:solidFill>
        <a:ln>
          <a:noFill/>
        </a:ln>
        <a:effectLst/>
      </dgm:spPr>
      <dgm:t>
        <a:bodyPr/>
        <a:lstStyle/>
        <a:p>
          <a:endParaRPr lang="zh-TW" altLang="en-US" sz="1400" b="1">
            <a:solidFill>
              <a:sysClr val="window" lastClr="FFFFFF"/>
            </a:solidFill>
            <a:latin typeface="微軟正黑體" panose="020B0604030504040204" pitchFamily="34" charset="-120"/>
            <a:ea typeface="微軟正黑體" panose="020B0604030504040204" pitchFamily="34" charset="-120"/>
            <a:cs typeface="+mn-cs"/>
          </a:endParaRPr>
        </a:p>
      </dgm:t>
    </dgm:pt>
    <dgm:pt modelId="{372EF8D0-EE4D-45AD-AFE1-FE70F4CD3F00}">
      <dgm:prSet phldrT="[文字]" custT="1"/>
      <dgm:spPr>
        <a:xfrm>
          <a:off x="246447" y="2269926"/>
          <a:ext cx="1569585" cy="756426"/>
        </a:xfrm>
        <a:solidFill>
          <a:srgbClr val="C0504D">
            <a:hueOff val="2340759"/>
            <a:satOff val="-2919"/>
            <a:lumOff val="686"/>
            <a:alphaOff val="0"/>
          </a:srgbClr>
        </a:solidFill>
        <a:ln w="25400" cap="flat" cmpd="sng" algn="ctr">
          <a:solidFill>
            <a:sysClr val="window" lastClr="FFFFFF">
              <a:hueOff val="0"/>
              <a:satOff val="0"/>
              <a:lumOff val="0"/>
              <a:alphaOff val="0"/>
            </a:sysClr>
          </a:solidFill>
          <a:prstDash val="solid"/>
        </a:ln>
        <a:effectLst/>
      </dgm:spPr>
      <dgm:t>
        <a:bodyPr/>
        <a:lstStyle/>
        <a:p>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1000</a:t>
          </a: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相關職業</a:t>
          </a:r>
          <a:endParaRPr lang="zh-TW" altLang="en-US" sz="15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144817E5-EAA1-4FB6-9249-9CC7A7A48E56}" type="parTrans" cxnId="{A07A66FD-4C84-432F-AD22-7BD409C8FBFF}">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2764BBBA-C569-4C11-9F81-4CAAA277CA57}" type="sibTrans" cxnId="{A07A66FD-4C84-432F-AD22-7BD409C8FBFF}">
      <dgm:prSet custT="1"/>
      <dgm:spPr>
        <a:xfrm rot="5400000">
          <a:off x="889410" y="3045263"/>
          <a:ext cx="283659" cy="340391"/>
        </a:xfrm>
        <a:solidFill>
          <a:srgbClr val="C0504D">
            <a:hueOff val="3121013"/>
            <a:satOff val="-3893"/>
            <a:lumOff val="915"/>
            <a:alphaOff val="0"/>
          </a:srgbClr>
        </a:solidFill>
        <a:ln>
          <a:noFill/>
        </a:ln>
        <a:effectLst/>
      </dgm:spPr>
      <dgm:t>
        <a:bodyPr/>
        <a:lstStyle/>
        <a:p>
          <a:endParaRPr lang="zh-TW" altLang="en-US" sz="1400" b="1">
            <a:solidFill>
              <a:sysClr val="window" lastClr="FFFFFF"/>
            </a:solidFill>
            <a:latin typeface="微軟正黑體" panose="020B0604030504040204" pitchFamily="34" charset="-120"/>
            <a:ea typeface="微軟正黑體" panose="020B0604030504040204" pitchFamily="34" charset="-120"/>
            <a:cs typeface="+mn-cs"/>
          </a:endParaRPr>
        </a:p>
      </dgm:t>
    </dgm:pt>
    <dgm:pt modelId="{770E1AA5-8237-4BAB-A266-FF975ED2F08A}">
      <dgm:prSet phldrT="[文字]" custT="1"/>
      <dgm:spPr>
        <a:xfrm>
          <a:off x="246447" y="3404566"/>
          <a:ext cx="1569585" cy="756426"/>
        </a:xfrm>
        <a:solidFill>
          <a:srgbClr val="C0504D">
            <a:hueOff val="3511139"/>
            <a:satOff val="-4379"/>
            <a:lumOff val="1030"/>
            <a:alphaOff val="0"/>
          </a:srgbClr>
        </a:solidFill>
        <a:ln w="25400" cap="flat" cmpd="sng" algn="ctr">
          <a:solidFill>
            <a:sysClr val="window" lastClr="FFFFFF">
              <a:hueOff val="0"/>
              <a:satOff val="0"/>
              <a:lumOff val="0"/>
              <a:alphaOff val="0"/>
            </a:sysClr>
          </a:solidFill>
          <a:prstDash val="solid"/>
        </a:ln>
        <a:effectLst/>
      </dgm:spPr>
      <dgm:t>
        <a:bodyPr/>
        <a:lstStyle/>
        <a:p>
          <a:pPr algn="ctr">
            <a:lnSpc>
              <a:spcPct val="100000"/>
            </a:lnSpc>
            <a:spcAft>
              <a:spcPts val="0"/>
            </a:spcAft>
          </a:pPr>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連結勞動部近</a:t>
          </a:r>
          <a:r>
            <a:rPr lang="en-US" altLang="zh-TW" sz="1400" b="1" dirty="0" smtClean="0">
              <a:solidFill>
                <a:sysClr val="window" lastClr="FFFFFF"/>
              </a:solidFill>
              <a:latin typeface="微軟正黑體" panose="020B0604030504040204" pitchFamily="34" charset="-120"/>
              <a:ea typeface="微軟正黑體" panose="020B0604030504040204" pitchFamily="34" charset="-120"/>
              <a:cs typeface="+mn-cs"/>
            </a:rPr>
            <a:t>400</a:t>
          </a:r>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項職業職能基準</a:t>
          </a:r>
          <a:endParaRPr lang="zh-TW" altLang="en-US" sz="14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770F599A-1FE3-4C19-8257-1182703E4DCF}" type="parTrans" cxnId="{9F104D5E-0837-4B98-8B1A-322337D1036F}">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7ECE1F75-7334-49E8-B10F-263B4A9AAF03}" type="sibTrans" cxnId="{9F104D5E-0837-4B98-8B1A-322337D1036F}">
      <dgm:prSet custT="1"/>
      <dgm:spPr>
        <a:xfrm rot="5400000">
          <a:off x="889410" y="4179903"/>
          <a:ext cx="283659" cy="340391"/>
        </a:xfrm>
        <a:solidFill>
          <a:srgbClr val="C0504D">
            <a:hueOff val="4681519"/>
            <a:satOff val="-5839"/>
            <a:lumOff val="1373"/>
            <a:alphaOff val="0"/>
          </a:srgbClr>
        </a:solidFill>
        <a:ln>
          <a:noFill/>
        </a:ln>
        <a:effectLst/>
      </dgm:spPr>
      <dgm:t>
        <a:bodyPr/>
        <a:lstStyle/>
        <a:p>
          <a:endParaRPr lang="zh-TW" altLang="en-US" sz="1400" b="1">
            <a:solidFill>
              <a:sysClr val="window" lastClr="FFFFFF"/>
            </a:solidFill>
            <a:latin typeface="微軟正黑體" panose="020B0604030504040204" pitchFamily="34" charset="-120"/>
            <a:ea typeface="微軟正黑體" panose="020B0604030504040204" pitchFamily="34" charset="-120"/>
            <a:cs typeface="+mn-cs"/>
          </a:endParaRPr>
        </a:p>
      </dgm:t>
    </dgm:pt>
    <dgm:pt modelId="{1CF603D8-B3ED-47A2-88C9-305AEDA08719}">
      <dgm:prSet phldrT="[文字]" custT="1"/>
      <dgm:spPr>
        <a:xfrm>
          <a:off x="246447" y="4539205"/>
          <a:ext cx="1569585" cy="756426"/>
        </a:xfrm>
        <a:solidFill>
          <a:srgbClr val="C0504D">
            <a:hueOff val="4681519"/>
            <a:satOff val="-5839"/>
            <a:lumOff val="1373"/>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連結技能檢定</a:t>
          </a:r>
          <a:r>
            <a:rPr lang="en-US" altLang="zh-TW" sz="1500" b="1"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500" b="1" dirty="0" smtClean="0">
              <a:solidFill>
                <a:sysClr val="window" lastClr="FFFFFF"/>
              </a:solidFill>
              <a:latin typeface="微軟正黑體" panose="020B0604030504040204" pitchFamily="34" charset="-120"/>
              <a:ea typeface="微軟正黑體" panose="020B0604030504040204" pitchFamily="34" charset="-120"/>
              <a:cs typeface="+mn-cs"/>
            </a:rPr>
            <a:t>民間證照資訊</a:t>
          </a:r>
          <a:endParaRPr lang="zh-TW" altLang="en-US" sz="15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D61374A8-6DC5-4E95-B1BA-C5D150CBB07E}" type="parTrans" cxnId="{46BBC0D1-439A-4F11-AC49-6E0602418C78}">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E11B56C4-387B-4154-BCAD-BC00A182F417}" type="sibTrans" cxnId="{46BBC0D1-439A-4F11-AC49-6E0602418C78}">
      <dgm:prSet/>
      <dgm:spPr/>
      <dgm:t>
        <a:bodyPr/>
        <a:lstStyle/>
        <a:p>
          <a:endParaRPr lang="zh-TW" altLang="en-US" sz="1400" b="1">
            <a:latin typeface="微軟正黑體" panose="020B0604030504040204" pitchFamily="34" charset="-120"/>
            <a:ea typeface="微軟正黑體" panose="020B0604030504040204" pitchFamily="34" charset="-120"/>
          </a:endParaRPr>
        </a:p>
      </dgm:t>
    </dgm:pt>
    <dgm:pt modelId="{134166B8-10DE-497F-8A9F-F7053AD2815E}" type="pres">
      <dgm:prSet presAssocID="{1877826F-4DE1-4426-8A08-987BA8AD9663}" presName="linearFlow" presStyleCnt="0">
        <dgm:presLayoutVars>
          <dgm:resizeHandles val="exact"/>
        </dgm:presLayoutVars>
      </dgm:prSet>
      <dgm:spPr/>
    </dgm:pt>
    <dgm:pt modelId="{AEED106C-43C7-4749-9387-D7A6A0A55108}" type="pres">
      <dgm:prSet presAssocID="{E00ECFFD-D671-4DA8-B545-BF94D7B2A7E0}" presName="node" presStyleLbl="node1" presStyleIdx="0" presStyleCnt="5" custLinFactNeighborY="-3714">
        <dgm:presLayoutVars>
          <dgm:bulletEnabled val="1"/>
        </dgm:presLayoutVars>
      </dgm:prSet>
      <dgm:spPr>
        <a:prstGeom prst="roundRect">
          <a:avLst>
            <a:gd name="adj" fmla="val 10000"/>
          </a:avLst>
        </a:prstGeom>
      </dgm:spPr>
      <dgm:t>
        <a:bodyPr/>
        <a:lstStyle/>
        <a:p>
          <a:endParaRPr lang="zh-TW" altLang="en-US"/>
        </a:p>
      </dgm:t>
    </dgm:pt>
    <dgm:pt modelId="{FB4FFE39-BCA5-4E2D-9386-6736F4FE3662}" type="pres">
      <dgm:prSet presAssocID="{F2015D67-7AAF-4999-9339-17DA6E669570}" presName="sibTrans" presStyleLbl="sibTrans2D1" presStyleIdx="0" presStyleCnt="4"/>
      <dgm:spPr>
        <a:prstGeom prst="rightArrow">
          <a:avLst>
            <a:gd name="adj1" fmla="val 60000"/>
            <a:gd name="adj2" fmla="val 50000"/>
          </a:avLst>
        </a:prstGeom>
      </dgm:spPr>
      <dgm:t>
        <a:bodyPr/>
        <a:lstStyle/>
        <a:p>
          <a:endParaRPr lang="zh-TW" altLang="en-US"/>
        </a:p>
      </dgm:t>
    </dgm:pt>
    <dgm:pt modelId="{4E9E1145-C636-4F63-AC9E-0457C3AEE1DE}" type="pres">
      <dgm:prSet presAssocID="{F2015D67-7AAF-4999-9339-17DA6E669570}" presName="connectorText" presStyleLbl="sibTrans2D1" presStyleIdx="0" presStyleCnt="4"/>
      <dgm:spPr/>
      <dgm:t>
        <a:bodyPr/>
        <a:lstStyle/>
        <a:p>
          <a:endParaRPr lang="zh-TW" altLang="en-US"/>
        </a:p>
      </dgm:t>
    </dgm:pt>
    <dgm:pt modelId="{74BF4EFF-B20D-4B6A-BEE5-E84E67F65F5C}" type="pres">
      <dgm:prSet presAssocID="{ECD73CAC-074B-43D2-B557-68EDA30DBA39}" presName="node" presStyleLbl="node1" presStyleIdx="1" presStyleCnt="5">
        <dgm:presLayoutVars>
          <dgm:bulletEnabled val="1"/>
        </dgm:presLayoutVars>
      </dgm:prSet>
      <dgm:spPr>
        <a:prstGeom prst="roundRect">
          <a:avLst>
            <a:gd name="adj" fmla="val 10000"/>
          </a:avLst>
        </a:prstGeom>
      </dgm:spPr>
      <dgm:t>
        <a:bodyPr/>
        <a:lstStyle/>
        <a:p>
          <a:endParaRPr lang="zh-TW" altLang="en-US"/>
        </a:p>
      </dgm:t>
    </dgm:pt>
    <dgm:pt modelId="{A32104FE-CD67-4C5D-93A7-6AAC4ADB066D}" type="pres">
      <dgm:prSet presAssocID="{2E199925-F865-4016-9D22-EE67AE558187}" presName="sibTrans" presStyleLbl="sibTrans2D1" presStyleIdx="1" presStyleCnt="4"/>
      <dgm:spPr>
        <a:prstGeom prst="rightArrow">
          <a:avLst>
            <a:gd name="adj1" fmla="val 60000"/>
            <a:gd name="adj2" fmla="val 50000"/>
          </a:avLst>
        </a:prstGeom>
      </dgm:spPr>
      <dgm:t>
        <a:bodyPr/>
        <a:lstStyle/>
        <a:p>
          <a:endParaRPr lang="zh-TW" altLang="en-US"/>
        </a:p>
      </dgm:t>
    </dgm:pt>
    <dgm:pt modelId="{F9EBB76C-6FBC-46BC-833A-D49BBCAFAE27}" type="pres">
      <dgm:prSet presAssocID="{2E199925-F865-4016-9D22-EE67AE558187}" presName="connectorText" presStyleLbl="sibTrans2D1" presStyleIdx="1" presStyleCnt="4"/>
      <dgm:spPr/>
      <dgm:t>
        <a:bodyPr/>
        <a:lstStyle/>
        <a:p>
          <a:endParaRPr lang="zh-TW" altLang="en-US"/>
        </a:p>
      </dgm:t>
    </dgm:pt>
    <dgm:pt modelId="{6E526C1F-115D-42C8-93ED-8A9564B38361}" type="pres">
      <dgm:prSet presAssocID="{372EF8D0-EE4D-45AD-AFE1-FE70F4CD3F00}" presName="node" presStyleLbl="node1" presStyleIdx="2" presStyleCnt="5">
        <dgm:presLayoutVars>
          <dgm:bulletEnabled val="1"/>
        </dgm:presLayoutVars>
      </dgm:prSet>
      <dgm:spPr>
        <a:prstGeom prst="roundRect">
          <a:avLst>
            <a:gd name="adj" fmla="val 10000"/>
          </a:avLst>
        </a:prstGeom>
      </dgm:spPr>
      <dgm:t>
        <a:bodyPr/>
        <a:lstStyle/>
        <a:p>
          <a:endParaRPr lang="zh-TW" altLang="en-US"/>
        </a:p>
      </dgm:t>
    </dgm:pt>
    <dgm:pt modelId="{FA570E37-B422-430C-A66E-13CCD147767D}" type="pres">
      <dgm:prSet presAssocID="{2764BBBA-C569-4C11-9F81-4CAAA277CA57}" presName="sibTrans" presStyleLbl="sibTrans2D1" presStyleIdx="2" presStyleCnt="4"/>
      <dgm:spPr>
        <a:prstGeom prst="rightArrow">
          <a:avLst>
            <a:gd name="adj1" fmla="val 60000"/>
            <a:gd name="adj2" fmla="val 50000"/>
          </a:avLst>
        </a:prstGeom>
      </dgm:spPr>
      <dgm:t>
        <a:bodyPr/>
        <a:lstStyle/>
        <a:p>
          <a:endParaRPr lang="zh-TW" altLang="en-US"/>
        </a:p>
      </dgm:t>
    </dgm:pt>
    <dgm:pt modelId="{74E3EA19-5D8A-4404-81A5-DA9979B6122B}" type="pres">
      <dgm:prSet presAssocID="{2764BBBA-C569-4C11-9F81-4CAAA277CA57}" presName="connectorText" presStyleLbl="sibTrans2D1" presStyleIdx="2" presStyleCnt="4"/>
      <dgm:spPr/>
      <dgm:t>
        <a:bodyPr/>
        <a:lstStyle/>
        <a:p>
          <a:endParaRPr lang="zh-TW" altLang="en-US"/>
        </a:p>
      </dgm:t>
    </dgm:pt>
    <dgm:pt modelId="{393FB13C-0F83-452B-924F-CFFA0925930C}" type="pres">
      <dgm:prSet presAssocID="{770E1AA5-8237-4BAB-A266-FF975ED2F08A}" presName="node" presStyleLbl="node1" presStyleIdx="3" presStyleCnt="5">
        <dgm:presLayoutVars>
          <dgm:bulletEnabled val="1"/>
        </dgm:presLayoutVars>
      </dgm:prSet>
      <dgm:spPr>
        <a:prstGeom prst="roundRect">
          <a:avLst>
            <a:gd name="adj" fmla="val 10000"/>
          </a:avLst>
        </a:prstGeom>
      </dgm:spPr>
      <dgm:t>
        <a:bodyPr/>
        <a:lstStyle/>
        <a:p>
          <a:endParaRPr lang="zh-TW" altLang="en-US"/>
        </a:p>
      </dgm:t>
    </dgm:pt>
    <dgm:pt modelId="{95EA651F-4645-4BF0-8FEE-CA32EBA57F8F}" type="pres">
      <dgm:prSet presAssocID="{7ECE1F75-7334-49E8-B10F-263B4A9AAF03}" presName="sibTrans" presStyleLbl="sibTrans2D1" presStyleIdx="3" presStyleCnt="4"/>
      <dgm:spPr>
        <a:prstGeom prst="rightArrow">
          <a:avLst>
            <a:gd name="adj1" fmla="val 60000"/>
            <a:gd name="adj2" fmla="val 50000"/>
          </a:avLst>
        </a:prstGeom>
      </dgm:spPr>
      <dgm:t>
        <a:bodyPr/>
        <a:lstStyle/>
        <a:p>
          <a:endParaRPr lang="zh-TW" altLang="en-US"/>
        </a:p>
      </dgm:t>
    </dgm:pt>
    <dgm:pt modelId="{CB893743-4BCA-4518-BF63-C42DF7AD0D72}" type="pres">
      <dgm:prSet presAssocID="{7ECE1F75-7334-49E8-B10F-263B4A9AAF03}" presName="connectorText" presStyleLbl="sibTrans2D1" presStyleIdx="3" presStyleCnt="4"/>
      <dgm:spPr/>
      <dgm:t>
        <a:bodyPr/>
        <a:lstStyle/>
        <a:p>
          <a:endParaRPr lang="zh-TW" altLang="en-US"/>
        </a:p>
      </dgm:t>
    </dgm:pt>
    <dgm:pt modelId="{2437E995-1B9B-4A5F-A947-F3EDA9C25F2E}" type="pres">
      <dgm:prSet presAssocID="{1CF603D8-B3ED-47A2-88C9-305AEDA08719}" presName="node" presStyleLbl="node1" presStyleIdx="4" presStyleCnt="5">
        <dgm:presLayoutVars>
          <dgm:bulletEnabled val="1"/>
        </dgm:presLayoutVars>
      </dgm:prSet>
      <dgm:spPr>
        <a:prstGeom prst="roundRect">
          <a:avLst>
            <a:gd name="adj" fmla="val 10000"/>
          </a:avLst>
        </a:prstGeom>
      </dgm:spPr>
      <dgm:t>
        <a:bodyPr/>
        <a:lstStyle/>
        <a:p>
          <a:endParaRPr lang="zh-TW" altLang="en-US"/>
        </a:p>
      </dgm:t>
    </dgm:pt>
  </dgm:ptLst>
  <dgm:cxnLst>
    <dgm:cxn modelId="{CAAA9D84-5F70-4964-ABEE-E52362D3261D}" type="presOf" srcId="{2E199925-F865-4016-9D22-EE67AE558187}" destId="{F9EBB76C-6FBC-46BC-833A-D49BBCAFAE27}" srcOrd="1" destOrd="0" presId="urn:microsoft.com/office/officeart/2005/8/layout/process2"/>
    <dgm:cxn modelId="{945E89E1-03F3-4FD3-AA3E-0965E696007F}" type="presOf" srcId="{ECD73CAC-074B-43D2-B557-68EDA30DBA39}" destId="{74BF4EFF-B20D-4B6A-BEE5-E84E67F65F5C}" srcOrd="0" destOrd="0" presId="urn:microsoft.com/office/officeart/2005/8/layout/process2"/>
    <dgm:cxn modelId="{CBDD31EF-8570-4A93-8680-449ABC8A81F3}" type="presOf" srcId="{2764BBBA-C569-4C11-9F81-4CAAA277CA57}" destId="{74E3EA19-5D8A-4404-81A5-DA9979B6122B}" srcOrd="1" destOrd="0" presId="urn:microsoft.com/office/officeart/2005/8/layout/process2"/>
    <dgm:cxn modelId="{C2A92AEF-2EF6-4230-9F70-8D244EAF500A}" type="presOf" srcId="{F2015D67-7AAF-4999-9339-17DA6E669570}" destId="{FB4FFE39-BCA5-4E2D-9386-6736F4FE3662}" srcOrd="0" destOrd="0" presId="urn:microsoft.com/office/officeart/2005/8/layout/process2"/>
    <dgm:cxn modelId="{11534C8D-DD39-42C3-9879-92F70241A65F}" type="presOf" srcId="{2E199925-F865-4016-9D22-EE67AE558187}" destId="{A32104FE-CD67-4C5D-93A7-6AAC4ADB066D}" srcOrd="0" destOrd="0" presId="urn:microsoft.com/office/officeart/2005/8/layout/process2"/>
    <dgm:cxn modelId="{46BBC0D1-439A-4F11-AC49-6E0602418C78}" srcId="{1877826F-4DE1-4426-8A08-987BA8AD9663}" destId="{1CF603D8-B3ED-47A2-88C9-305AEDA08719}" srcOrd="4" destOrd="0" parTransId="{D61374A8-6DC5-4E95-B1BA-C5D150CBB07E}" sibTransId="{E11B56C4-387B-4154-BCAD-BC00A182F417}"/>
    <dgm:cxn modelId="{CB1E2179-6743-4601-BA18-AC9E55D0BE56}" type="presOf" srcId="{2764BBBA-C569-4C11-9F81-4CAAA277CA57}" destId="{FA570E37-B422-430C-A66E-13CCD147767D}" srcOrd="0" destOrd="0" presId="urn:microsoft.com/office/officeart/2005/8/layout/process2"/>
    <dgm:cxn modelId="{9F104D5E-0837-4B98-8B1A-322337D1036F}" srcId="{1877826F-4DE1-4426-8A08-987BA8AD9663}" destId="{770E1AA5-8237-4BAB-A266-FF975ED2F08A}" srcOrd="3" destOrd="0" parTransId="{770F599A-1FE3-4C19-8257-1182703E4DCF}" sibTransId="{7ECE1F75-7334-49E8-B10F-263B4A9AAF03}"/>
    <dgm:cxn modelId="{C1BF6B46-AAF5-4BFA-97D6-BEB38C2AC3C7}" type="presOf" srcId="{E00ECFFD-D671-4DA8-B545-BF94D7B2A7E0}" destId="{AEED106C-43C7-4749-9387-D7A6A0A55108}" srcOrd="0" destOrd="0" presId="urn:microsoft.com/office/officeart/2005/8/layout/process2"/>
    <dgm:cxn modelId="{50F032BE-9DED-4446-B975-5226565EC761}" type="presOf" srcId="{7ECE1F75-7334-49E8-B10F-263B4A9AAF03}" destId="{CB893743-4BCA-4518-BF63-C42DF7AD0D72}" srcOrd="1" destOrd="0" presId="urn:microsoft.com/office/officeart/2005/8/layout/process2"/>
    <dgm:cxn modelId="{8D576714-507C-4A75-A73E-EB040402F138}" type="presOf" srcId="{1CF603D8-B3ED-47A2-88C9-305AEDA08719}" destId="{2437E995-1B9B-4A5F-A947-F3EDA9C25F2E}" srcOrd="0" destOrd="0" presId="urn:microsoft.com/office/officeart/2005/8/layout/process2"/>
    <dgm:cxn modelId="{38317526-9859-42D6-8531-59A73735982B}" type="presOf" srcId="{372EF8D0-EE4D-45AD-AFE1-FE70F4CD3F00}" destId="{6E526C1F-115D-42C8-93ED-8A9564B38361}" srcOrd="0" destOrd="0" presId="urn:microsoft.com/office/officeart/2005/8/layout/process2"/>
    <dgm:cxn modelId="{F5BB4AB6-4EFD-47A0-A483-57C3C1E61FA7}" type="presOf" srcId="{1877826F-4DE1-4426-8A08-987BA8AD9663}" destId="{134166B8-10DE-497F-8A9F-F7053AD2815E}" srcOrd="0" destOrd="0" presId="urn:microsoft.com/office/officeart/2005/8/layout/process2"/>
    <dgm:cxn modelId="{2258EEA4-8B75-45AC-8248-ABCB00EE4E13}" type="presOf" srcId="{F2015D67-7AAF-4999-9339-17DA6E669570}" destId="{4E9E1145-C636-4F63-AC9E-0457C3AEE1DE}" srcOrd="1" destOrd="0" presId="urn:microsoft.com/office/officeart/2005/8/layout/process2"/>
    <dgm:cxn modelId="{858D754C-8B2B-425F-9BB0-AC93BF18309E}" srcId="{1877826F-4DE1-4426-8A08-987BA8AD9663}" destId="{E00ECFFD-D671-4DA8-B545-BF94D7B2A7E0}" srcOrd="0" destOrd="0" parTransId="{204FE97C-ADA4-40D1-8422-30279462B4F3}" sibTransId="{F2015D67-7AAF-4999-9339-17DA6E669570}"/>
    <dgm:cxn modelId="{A07A66FD-4C84-432F-AD22-7BD409C8FBFF}" srcId="{1877826F-4DE1-4426-8A08-987BA8AD9663}" destId="{372EF8D0-EE4D-45AD-AFE1-FE70F4CD3F00}" srcOrd="2" destOrd="0" parTransId="{144817E5-EAA1-4FB6-9249-9CC7A7A48E56}" sibTransId="{2764BBBA-C569-4C11-9F81-4CAAA277CA57}"/>
    <dgm:cxn modelId="{37625A85-9D31-4444-8634-D80C65B32172}" srcId="{1877826F-4DE1-4426-8A08-987BA8AD9663}" destId="{ECD73CAC-074B-43D2-B557-68EDA30DBA39}" srcOrd="1" destOrd="0" parTransId="{1EA6B12C-F6D3-406D-BBC0-1F2EAD976851}" sibTransId="{2E199925-F865-4016-9D22-EE67AE558187}"/>
    <dgm:cxn modelId="{D3EDE9D0-34CA-446F-B835-B04E7F57175C}" type="presOf" srcId="{770E1AA5-8237-4BAB-A266-FF975ED2F08A}" destId="{393FB13C-0F83-452B-924F-CFFA0925930C}" srcOrd="0" destOrd="0" presId="urn:microsoft.com/office/officeart/2005/8/layout/process2"/>
    <dgm:cxn modelId="{616D1AD5-068D-4418-98D0-64F268B84F60}" type="presOf" srcId="{7ECE1F75-7334-49E8-B10F-263B4A9AAF03}" destId="{95EA651F-4645-4BF0-8FEE-CA32EBA57F8F}" srcOrd="0" destOrd="0" presId="urn:microsoft.com/office/officeart/2005/8/layout/process2"/>
    <dgm:cxn modelId="{A09190EB-D9E7-4053-9D62-90BDA06B1AA2}" type="presParOf" srcId="{134166B8-10DE-497F-8A9F-F7053AD2815E}" destId="{AEED106C-43C7-4749-9387-D7A6A0A55108}" srcOrd="0" destOrd="0" presId="urn:microsoft.com/office/officeart/2005/8/layout/process2"/>
    <dgm:cxn modelId="{8325A741-BDEE-47F8-874A-8AF83B5954EF}" type="presParOf" srcId="{134166B8-10DE-497F-8A9F-F7053AD2815E}" destId="{FB4FFE39-BCA5-4E2D-9386-6736F4FE3662}" srcOrd="1" destOrd="0" presId="urn:microsoft.com/office/officeart/2005/8/layout/process2"/>
    <dgm:cxn modelId="{C88529CC-4B23-4093-ABE4-61F3F2E2EA40}" type="presParOf" srcId="{FB4FFE39-BCA5-4E2D-9386-6736F4FE3662}" destId="{4E9E1145-C636-4F63-AC9E-0457C3AEE1DE}" srcOrd="0" destOrd="0" presId="urn:microsoft.com/office/officeart/2005/8/layout/process2"/>
    <dgm:cxn modelId="{6A3A9633-C0E4-475F-9E50-E6B39CA7B3D9}" type="presParOf" srcId="{134166B8-10DE-497F-8A9F-F7053AD2815E}" destId="{74BF4EFF-B20D-4B6A-BEE5-E84E67F65F5C}" srcOrd="2" destOrd="0" presId="urn:microsoft.com/office/officeart/2005/8/layout/process2"/>
    <dgm:cxn modelId="{E372679C-E29A-41B8-A095-9E00F7007030}" type="presParOf" srcId="{134166B8-10DE-497F-8A9F-F7053AD2815E}" destId="{A32104FE-CD67-4C5D-93A7-6AAC4ADB066D}" srcOrd="3" destOrd="0" presId="urn:microsoft.com/office/officeart/2005/8/layout/process2"/>
    <dgm:cxn modelId="{D0D61EA4-987A-4F9E-90E8-D74128B056F3}" type="presParOf" srcId="{A32104FE-CD67-4C5D-93A7-6AAC4ADB066D}" destId="{F9EBB76C-6FBC-46BC-833A-D49BBCAFAE27}" srcOrd="0" destOrd="0" presId="urn:microsoft.com/office/officeart/2005/8/layout/process2"/>
    <dgm:cxn modelId="{EB83CA0E-B0E1-4934-A200-D5ACBDF6AF84}" type="presParOf" srcId="{134166B8-10DE-497F-8A9F-F7053AD2815E}" destId="{6E526C1F-115D-42C8-93ED-8A9564B38361}" srcOrd="4" destOrd="0" presId="urn:microsoft.com/office/officeart/2005/8/layout/process2"/>
    <dgm:cxn modelId="{8A502827-6617-4B09-B862-CA784846DEC3}" type="presParOf" srcId="{134166B8-10DE-497F-8A9F-F7053AD2815E}" destId="{FA570E37-B422-430C-A66E-13CCD147767D}" srcOrd="5" destOrd="0" presId="urn:microsoft.com/office/officeart/2005/8/layout/process2"/>
    <dgm:cxn modelId="{08D07F14-A49E-43BC-8DBB-0B1565220C90}" type="presParOf" srcId="{FA570E37-B422-430C-A66E-13CCD147767D}" destId="{74E3EA19-5D8A-4404-81A5-DA9979B6122B}" srcOrd="0" destOrd="0" presId="urn:microsoft.com/office/officeart/2005/8/layout/process2"/>
    <dgm:cxn modelId="{597B0F92-6DAF-4449-97E6-8FFAE7CA20BF}" type="presParOf" srcId="{134166B8-10DE-497F-8A9F-F7053AD2815E}" destId="{393FB13C-0F83-452B-924F-CFFA0925930C}" srcOrd="6" destOrd="0" presId="urn:microsoft.com/office/officeart/2005/8/layout/process2"/>
    <dgm:cxn modelId="{C7C553D2-8B62-4355-8507-867DAA3B9EB9}" type="presParOf" srcId="{134166B8-10DE-497F-8A9F-F7053AD2815E}" destId="{95EA651F-4645-4BF0-8FEE-CA32EBA57F8F}" srcOrd="7" destOrd="0" presId="urn:microsoft.com/office/officeart/2005/8/layout/process2"/>
    <dgm:cxn modelId="{C6D7ED69-5FF8-4D2F-996B-1BC289D65CCC}" type="presParOf" srcId="{95EA651F-4645-4BF0-8FEE-CA32EBA57F8F}" destId="{CB893743-4BCA-4518-BF63-C42DF7AD0D72}" srcOrd="0" destOrd="0" presId="urn:microsoft.com/office/officeart/2005/8/layout/process2"/>
    <dgm:cxn modelId="{C32C02E3-55CB-4E1F-9664-C21EF20D63C7}" type="presParOf" srcId="{134166B8-10DE-497F-8A9F-F7053AD2815E}" destId="{2437E995-1B9B-4A5F-A947-F3EDA9C25F2E}" srcOrd="8" destOrd="0" presId="urn:microsoft.com/office/officeart/2005/8/layout/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3F4A3A4-1D14-40E1-B64C-2045A5FFC2D6}"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zh-TW" altLang="en-US"/>
        </a:p>
      </dgm:t>
    </dgm:pt>
    <dgm:pt modelId="{E48558D2-D71D-436B-8015-623411A1E889}">
      <dgm:prSet phldrT="[文字]" custT="1"/>
      <dgm:spPr>
        <a:xfrm>
          <a:off x="2654663" y="9112"/>
          <a:ext cx="1029055" cy="484297"/>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600" b="1" dirty="0" smtClean="0">
              <a:solidFill>
                <a:sysClr val="window" lastClr="FFFFFF"/>
              </a:solidFill>
              <a:latin typeface="微軟正黑體" panose="020B0604030504040204" pitchFamily="34" charset="-120"/>
              <a:ea typeface="微軟正黑體" panose="020B0604030504040204" pitchFamily="34" charset="-120"/>
              <a:cs typeface="+mn-cs"/>
            </a:rPr>
            <a:t>工作任務</a:t>
          </a:r>
          <a:endParaRPr lang="zh-TW" altLang="en-US" sz="16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8EE0695B-9CC4-45DA-AAFB-181826920DC7}" type="parTrans" cxnId="{4DA5CD2C-543D-4875-89D1-2F052A1789CE}">
      <dgm:prSet/>
      <dgm:spPr/>
      <dgm:t>
        <a:bodyPr/>
        <a:lstStyle/>
        <a:p>
          <a:endParaRPr lang="zh-TW" altLang="en-US"/>
        </a:p>
      </dgm:t>
    </dgm:pt>
    <dgm:pt modelId="{E6682FCF-71EC-48FE-B6C3-CE834AF55E03}" type="sibTrans" cxnId="{4DA5CD2C-543D-4875-89D1-2F052A1789CE}">
      <dgm:prSet/>
      <dgm:spPr/>
      <dgm:t>
        <a:bodyPr/>
        <a:lstStyle/>
        <a:p>
          <a:endParaRPr lang="zh-TW" altLang="en-US"/>
        </a:p>
      </dgm:t>
    </dgm:pt>
    <dgm:pt modelId="{1A8125C1-B1EE-4A40-BBC4-5B2A5582415E}">
      <dgm:prSet phldrT="[文字]" custT="1"/>
      <dgm:spPr>
        <a:xfrm>
          <a:off x="3309231" y="553139"/>
          <a:ext cx="1014526" cy="484297"/>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600" b="1" dirty="0" smtClean="0">
              <a:solidFill>
                <a:sysClr val="window" lastClr="FFFFFF"/>
              </a:solidFill>
              <a:latin typeface="微軟正黑體" panose="020B0604030504040204" pitchFamily="34" charset="-120"/>
              <a:ea typeface="微軟正黑體" panose="020B0604030504040204" pitchFamily="34" charset="-120"/>
              <a:cs typeface="+mn-cs"/>
            </a:rPr>
            <a:t>工作活動</a:t>
          </a:r>
          <a:endParaRPr lang="zh-TW" altLang="en-US" sz="16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0DBA02C1-E58B-48AF-B252-B53E761A539B}" type="parTrans" cxnId="{2ABF9947-E513-47EC-89BA-0094195C2CFB}">
      <dgm:prSet/>
      <dgm:spPr/>
      <dgm:t>
        <a:bodyPr/>
        <a:lstStyle/>
        <a:p>
          <a:endParaRPr lang="zh-TW" altLang="en-US"/>
        </a:p>
      </dgm:t>
    </dgm:pt>
    <dgm:pt modelId="{772D9E9F-57C3-4833-AFC1-66313797CC86}" type="sibTrans" cxnId="{2ABF9947-E513-47EC-89BA-0094195C2CFB}">
      <dgm:prSet/>
      <dgm:spPr/>
      <dgm:t>
        <a:bodyPr/>
        <a:lstStyle/>
        <a:p>
          <a:endParaRPr lang="zh-TW" altLang="en-US"/>
        </a:p>
      </dgm:t>
    </dgm:pt>
    <dgm:pt modelId="{60BA80A3-DCC9-4E55-A584-2142FDD93DF8}">
      <dgm:prSet phldrT="[文字]" custT="1"/>
      <dgm:spPr>
        <a:xfrm>
          <a:off x="3963799" y="1097165"/>
          <a:ext cx="1153394" cy="484297"/>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600" b="1" dirty="0" smtClean="0">
              <a:solidFill>
                <a:sysClr val="window" lastClr="FFFFFF"/>
              </a:solidFill>
              <a:latin typeface="微軟正黑體" panose="020B0604030504040204" pitchFamily="34" charset="-120"/>
              <a:ea typeface="微軟正黑體" panose="020B0604030504040204" pitchFamily="34" charset="-120"/>
              <a:cs typeface="+mn-cs"/>
            </a:rPr>
            <a:t>行為指標</a:t>
          </a:r>
          <a:endParaRPr lang="zh-TW" altLang="en-US" sz="16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D3FA663E-2342-4DFF-9CFF-870F9F337B9B}" type="parTrans" cxnId="{0FE7DFA2-B181-4BF2-841A-C5D5A06F8099}">
      <dgm:prSet/>
      <dgm:spPr/>
      <dgm:t>
        <a:bodyPr/>
        <a:lstStyle/>
        <a:p>
          <a:endParaRPr lang="zh-TW" altLang="en-US"/>
        </a:p>
      </dgm:t>
    </dgm:pt>
    <dgm:pt modelId="{93A086B1-9EE6-4BCD-869D-C775247C474B}" type="sibTrans" cxnId="{0FE7DFA2-B181-4BF2-841A-C5D5A06F8099}">
      <dgm:prSet/>
      <dgm:spPr/>
      <dgm:t>
        <a:bodyPr/>
        <a:lstStyle/>
        <a:p>
          <a:endParaRPr lang="zh-TW" altLang="en-US"/>
        </a:p>
      </dgm:t>
    </dgm:pt>
    <dgm:pt modelId="{8C67964B-0379-4907-9F9E-5961F6B89C31}" type="pres">
      <dgm:prSet presAssocID="{C3F4A3A4-1D14-40E1-B64C-2045A5FFC2D6}" presName="rootnode" presStyleCnt="0">
        <dgm:presLayoutVars>
          <dgm:chMax/>
          <dgm:chPref/>
          <dgm:dir/>
          <dgm:animLvl val="lvl"/>
        </dgm:presLayoutVars>
      </dgm:prSet>
      <dgm:spPr/>
      <dgm:t>
        <a:bodyPr/>
        <a:lstStyle/>
        <a:p>
          <a:endParaRPr lang="zh-TW" altLang="en-US"/>
        </a:p>
      </dgm:t>
    </dgm:pt>
    <dgm:pt modelId="{0B37F31C-0C21-4685-865B-BDCEAB3358B0}" type="pres">
      <dgm:prSet presAssocID="{E48558D2-D71D-436B-8015-623411A1E889}" presName="composite" presStyleCnt="0"/>
      <dgm:spPr/>
    </dgm:pt>
    <dgm:pt modelId="{086AC246-4A3F-4CF8-8935-EAE4C1DFCAAE}" type="pres">
      <dgm:prSet presAssocID="{E48558D2-D71D-436B-8015-623411A1E889}" presName="bentUpArrow1" presStyleLbl="alignImgPlace1" presStyleIdx="0" presStyleCnt="2"/>
      <dgm:spPr>
        <a:xfrm rot="5400000">
          <a:off x="2932139" y="464717"/>
          <a:ext cx="411002" cy="467911"/>
        </a:xfrm>
        <a:prstGeom prst="bentUpArrow">
          <a:avLst>
            <a:gd name="adj1" fmla="val 32840"/>
            <a:gd name="adj2" fmla="val 25000"/>
            <a:gd name="adj3" fmla="val 35780"/>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endParaRPr lang="zh-TW" altLang="en-US"/>
        </a:p>
      </dgm:t>
    </dgm:pt>
    <dgm:pt modelId="{D4DC6C0A-4A8F-4762-9078-B320E3C734E3}" type="pres">
      <dgm:prSet presAssocID="{E48558D2-D71D-436B-8015-623411A1E889}" presName="ParentText" presStyleLbl="node1" presStyleIdx="0" presStyleCnt="3" custScaleX="148732">
        <dgm:presLayoutVars>
          <dgm:chMax val="1"/>
          <dgm:chPref val="1"/>
          <dgm:bulletEnabled val="1"/>
        </dgm:presLayoutVars>
      </dgm:prSet>
      <dgm:spPr>
        <a:prstGeom prst="roundRect">
          <a:avLst>
            <a:gd name="adj" fmla="val 16670"/>
          </a:avLst>
        </a:prstGeom>
      </dgm:spPr>
      <dgm:t>
        <a:bodyPr/>
        <a:lstStyle/>
        <a:p>
          <a:endParaRPr lang="zh-TW" altLang="en-US"/>
        </a:p>
      </dgm:t>
    </dgm:pt>
    <dgm:pt modelId="{2E963DA2-E094-4DF9-B16D-89289E06DC1B}" type="pres">
      <dgm:prSet presAssocID="{E48558D2-D71D-436B-8015-623411A1E889}" presName="ChildText" presStyleLbl="revTx" presStyleIdx="0" presStyleCnt="2">
        <dgm:presLayoutVars>
          <dgm:chMax val="0"/>
          <dgm:chPref val="0"/>
          <dgm:bulletEnabled val="1"/>
        </dgm:presLayoutVars>
      </dgm:prSet>
      <dgm:spPr>
        <a:xfrm>
          <a:off x="3515134" y="55301"/>
          <a:ext cx="503211" cy="391430"/>
        </a:xfrm>
        <a:prstGeom prst="rect">
          <a:avLst/>
        </a:prstGeom>
        <a:noFill/>
        <a:ln>
          <a:noFill/>
        </a:ln>
        <a:effectLst/>
      </dgm:spPr>
      <dgm:t>
        <a:bodyPr/>
        <a:lstStyle/>
        <a:p>
          <a:endParaRPr lang="zh-TW" altLang="en-US"/>
        </a:p>
      </dgm:t>
    </dgm:pt>
    <dgm:pt modelId="{E0761957-2882-4960-A2B6-AA5104686B13}" type="pres">
      <dgm:prSet presAssocID="{E6682FCF-71EC-48FE-B6C3-CE834AF55E03}" presName="sibTrans" presStyleCnt="0"/>
      <dgm:spPr/>
    </dgm:pt>
    <dgm:pt modelId="{56A89356-4238-42CF-80EB-3BFBFC82DA35}" type="pres">
      <dgm:prSet presAssocID="{1A8125C1-B1EE-4A40-BBC4-5B2A5582415E}" presName="composite" presStyleCnt="0"/>
      <dgm:spPr/>
    </dgm:pt>
    <dgm:pt modelId="{04893EAF-A859-4ADC-AFD3-EA581F952BF3}" type="pres">
      <dgm:prSet presAssocID="{1A8125C1-B1EE-4A40-BBC4-5B2A5582415E}" presName="bentUpArrow1" presStyleLbl="alignImgPlace1" presStyleIdx="1" presStyleCnt="2"/>
      <dgm:spPr>
        <a:xfrm rot="5400000">
          <a:off x="3579442" y="1008743"/>
          <a:ext cx="411002" cy="467911"/>
        </a:xfrm>
        <a:prstGeom prst="bentUpArrow">
          <a:avLst>
            <a:gd name="adj1" fmla="val 32840"/>
            <a:gd name="adj2" fmla="val 25000"/>
            <a:gd name="adj3" fmla="val 35780"/>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endParaRPr lang="zh-TW" altLang="en-US"/>
        </a:p>
      </dgm:t>
    </dgm:pt>
    <dgm:pt modelId="{BBB7D4E7-6CCF-4CB6-A789-3D47A08C9562}" type="pres">
      <dgm:prSet presAssocID="{1A8125C1-B1EE-4A40-BBC4-5B2A5582415E}" presName="ParentText" presStyleLbl="node1" presStyleIdx="1" presStyleCnt="3" custScaleX="146632">
        <dgm:presLayoutVars>
          <dgm:chMax val="1"/>
          <dgm:chPref val="1"/>
          <dgm:bulletEnabled val="1"/>
        </dgm:presLayoutVars>
      </dgm:prSet>
      <dgm:spPr>
        <a:prstGeom prst="roundRect">
          <a:avLst>
            <a:gd name="adj" fmla="val 16670"/>
          </a:avLst>
        </a:prstGeom>
      </dgm:spPr>
      <dgm:t>
        <a:bodyPr/>
        <a:lstStyle/>
        <a:p>
          <a:endParaRPr lang="zh-TW" altLang="en-US"/>
        </a:p>
      </dgm:t>
    </dgm:pt>
    <dgm:pt modelId="{E253F066-7E23-4820-ABF0-2618B5CDEF7B}" type="pres">
      <dgm:prSet presAssocID="{1A8125C1-B1EE-4A40-BBC4-5B2A5582415E}" presName="ChildText" presStyleLbl="revTx" presStyleIdx="1" presStyleCnt="2">
        <dgm:presLayoutVars>
          <dgm:chMax val="0"/>
          <dgm:chPref val="0"/>
          <dgm:bulletEnabled val="1"/>
        </dgm:presLayoutVars>
      </dgm:prSet>
      <dgm:spPr>
        <a:xfrm>
          <a:off x="4162437" y="599327"/>
          <a:ext cx="503211" cy="391430"/>
        </a:xfrm>
        <a:prstGeom prst="rect">
          <a:avLst/>
        </a:prstGeom>
        <a:noFill/>
        <a:ln>
          <a:noFill/>
        </a:ln>
        <a:effectLst/>
      </dgm:spPr>
      <dgm:t>
        <a:bodyPr/>
        <a:lstStyle/>
        <a:p>
          <a:endParaRPr lang="zh-TW" altLang="en-US"/>
        </a:p>
      </dgm:t>
    </dgm:pt>
    <dgm:pt modelId="{0741BB09-CE19-4323-8CF0-AFAD2AE151EF}" type="pres">
      <dgm:prSet presAssocID="{772D9E9F-57C3-4833-AFC1-66313797CC86}" presName="sibTrans" presStyleCnt="0"/>
      <dgm:spPr/>
    </dgm:pt>
    <dgm:pt modelId="{61B2A9F4-C4D2-42E3-B125-E116903474BC}" type="pres">
      <dgm:prSet presAssocID="{60BA80A3-DCC9-4E55-A584-2142FDD93DF8}" presName="composite" presStyleCnt="0"/>
      <dgm:spPr/>
    </dgm:pt>
    <dgm:pt modelId="{7BE5EC12-A709-4AFE-909A-10033662B175}" type="pres">
      <dgm:prSet presAssocID="{60BA80A3-DCC9-4E55-A584-2142FDD93DF8}" presName="ParentText" presStyleLbl="node1" presStyleIdx="2" presStyleCnt="3" custScaleX="166703">
        <dgm:presLayoutVars>
          <dgm:chMax val="1"/>
          <dgm:chPref val="1"/>
          <dgm:bulletEnabled val="1"/>
        </dgm:presLayoutVars>
      </dgm:prSet>
      <dgm:spPr>
        <a:prstGeom prst="roundRect">
          <a:avLst>
            <a:gd name="adj" fmla="val 16670"/>
          </a:avLst>
        </a:prstGeom>
      </dgm:spPr>
      <dgm:t>
        <a:bodyPr/>
        <a:lstStyle/>
        <a:p>
          <a:endParaRPr lang="zh-TW" altLang="en-US"/>
        </a:p>
      </dgm:t>
    </dgm:pt>
  </dgm:ptLst>
  <dgm:cxnLst>
    <dgm:cxn modelId="{4DA5CD2C-543D-4875-89D1-2F052A1789CE}" srcId="{C3F4A3A4-1D14-40E1-B64C-2045A5FFC2D6}" destId="{E48558D2-D71D-436B-8015-623411A1E889}" srcOrd="0" destOrd="0" parTransId="{8EE0695B-9CC4-45DA-AAFB-181826920DC7}" sibTransId="{E6682FCF-71EC-48FE-B6C3-CE834AF55E03}"/>
    <dgm:cxn modelId="{43776D83-5D0A-4D79-A038-FE691726D896}" type="presOf" srcId="{60BA80A3-DCC9-4E55-A584-2142FDD93DF8}" destId="{7BE5EC12-A709-4AFE-909A-10033662B175}" srcOrd="0" destOrd="0" presId="urn:microsoft.com/office/officeart/2005/8/layout/StepDownProcess"/>
    <dgm:cxn modelId="{DD5D342D-3F59-4E2E-82CF-D5859E41B533}" type="presOf" srcId="{1A8125C1-B1EE-4A40-BBC4-5B2A5582415E}" destId="{BBB7D4E7-6CCF-4CB6-A789-3D47A08C9562}" srcOrd="0" destOrd="0" presId="urn:microsoft.com/office/officeart/2005/8/layout/StepDownProcess"/>
    <dgm:cxn modelId="{2ABF9947-E513-47EC-89BA-0094195C2CFB}" srcId="{C3F4A3A4-1D14-40E1-B64C-2045A5FFC2D6}" destId="{1A8125C1-B1EE-4A40-BBC4-5B2A5582415E}" srcOrd="1" destOrd="0" parTransId="{0DBA02C1-E58B-48AF-B252-B53E761A539B}" sibTransId="{772D9E9F-57C3-4833-AFC1-66313797CC86}"/>
    <dgm:cxn modelId="{C2B03861-3313-4BCF-BB65-0A29BD1A92E6}" type="presOf" srcId="{C3F4A3A4-1D14-40E1-B64C-2045A5FFC2D6}" destId="{8C67964B-0379-4907-9F9E-5961F6B89C31}" srcOrd="0" destOrd="0" presId="urn:microsoft.com/office/officeart/2005/8/layout/StepDownProcess"/>
    <dgm:cxn modelId="{0FE7DFA2-B181-4BF2-841A-C5D5A06F8099}" srcId="{C3F4A3A4-1D14-40E1-B64C-2045A5FFC2D6}" destId="{60BA80A3-DCC9-4E55-A584-2142FDD93DF8}" srcOrd="2" destOrd="0" parTransId="{D3FA663E-2342-4DFF-9CFF-870F9F337B9B}" sibTransId="{93A086B1-9EE6-4BCD-869D-C775247C474B}"/>
    <dgm:cxn modelId="{A3566DD7-AC5C-4568-8500-095367D344A0}" type="presOf" srcId="{E48558D2-D71D-436B-8015-623411A1E889}" destId="{D4DC6C0A-4A8F-4762-9078-B320E3C734E3}" srcOrd="0" destOrd="0" presId="urn:microsoft.com/office/officeart/2005/8/layout/StepDownProcess"/>
    <dgm:cxn modelId="{4EB24368-C3EB-4259-B415-3818F594DFC3}" type="presParOf" srcId="{8C67964B-0379-4907-9F9E-5961F6B89C31}" destId="{0B37F31C-0C21-4685-865B-BDCEAB3358B0}" srcOrd="0" destOrd="0" presId="urn:microsoft.com/office/officeart/2005/8/layout/StepDownProcess"/>
    <dgm:cxn modelId="{CC432C0C-7C12-4B79-8A49-AC289BCB87CD}" type="presParOf" srcId="{0B37F31C-0C21-4685-865B-BDCEAB3358B0}" destId="{086AC246-4A3F-4CF8-8935-EAE4C1DFCAAE}" srcOrd="0" destOrd="0" presId="urn:microsoft.com/office/officeart/2005/8/layout/StepDownProcess"/>
    <dgm:cxn modelId="{EF6AF03C-F1EA-425B-A791-0C2EE4C265F8}" type="presParOf" srcId="{0B37F31C-0C21-4685-865B-BDCEAB3358B0}" destId="{D4DC6C0A-4A8F-4762-9078-B320E3C734E3}" srcOrd="1" destOrd="0" presId="urn:microsoft.com/office/officeart/2005/8/layout/StepDownProcess"/>
    <dgm:cxn modelId="{7AE68019-C856-44D9-87BA-0F1A03674A74}" type="presParOf" srcId="{0B37F31C-0C21-4685-865B-BDCEAB3358B0}" destId="{2E963DA2-E094-4DF9-B16D-89289E06DC1B}" srcOrd="2" destOrd="0" presId="urn:microsoft.com/office/officeart/2005/8/layout/StepDownProcess"/>
    <dgm:cxn modelId="{830D19EA-1D6E-4E50-8EFF-46D2C3BA14FA}" type="presParOf" srcId="{8C67964B-0379-4907-9F9E-5961F6B89C31}" destId="{E0761957-2882-4960-A2B6-AA5104686B13}" srcOrd="1" destOrd="0" presId="urn:microsoft.com/office/officeart/2005/8/layout/StepDownProcess"/>
    <dgm:cxn modelId="{71E305C8-D698-45C0-9912-D7BE6D0905C3}" type="presParOf" srcId="{8C67964B-0379-4907-9F9E-5961F6B89C31}" destId="{56A89356-4238-42CF-80EB-3BFBFC82DA35}" srcOrd="2" destOrd="0" presId="urn:microsoft.com/office/officeart/2005/8/layout/StepDownProcess"/>
    <dgm:cxn modelId="{8967782F-73B1-410F-B6A3-ED8F0CD6FBA2}" type="presParOf" srcId="{56A89356-4238-42CF-80EB-3BFBFC82DA35}" destId="{04893EAF-A859-4ADC-AFD3-EA581F952BF3}" srcOrd="0" destOrd="0" presId="urn:microsoft.com/office/officeart/2005/8/layout/StepDownProcess"/>
    <dgm:cxn modelId="{6AB1AF04-AA30-414B-BB57-5263A15AAE39}" type="presParOf" srcId="{56A89356-4238-42CF-80EB-3BFBFC82DA35}" destId="{BBB7D4E7-6CCF-4CB6-A789-3D47A08C9562}" srcOrd="1" destOrd="0" presId="urn:microsoft.com/office/officeart/2005/8/layout/StepDownProcess"/>
    <dgm:cxn modelId="{402369EB-DFA0-4D2B-BFE0-815EA2C7B76B}" type="presParOf" srcId="{56A89356-4238-42CF-80EB-3BFBFC82DA35}" destId="{E253F066-7E23-4820-ABF0-2618B5CDEF7B}" srcOrd="2" destOrd="0" presId="urn:microsoft.com/office/officeart/2005/8/layout/StepDownProcess"/>
    <dgm:cxn modelId="{7D70B30D-F2F1-4D03-88BE-62D04DA6CF7F}" type="presParOf" srcId="{8C67964B-0379-4907-9F9E-5961F6B89C31}" destId="{0741BB09-CE19-4323-8CF0-AFAD2AE151EF}" srcOrd="3" destOrd="0" presId="urn:microsoft.com/office/officeart/2005/8/layout/StepDownProcess"/>
    <dgm:cxn modelId="{17B07AB8-B72B-44B0-B1DB-F5DDCCC713A8}" type="presParOf" srcId="{8C67964B-0379-4907-9F9E-5961F6B89C31}" destId="{61B2A9F4-C4D2-42E3-B125-E116903474BC}" srcOrd="4" destOrd="0" presId="urn:microsoft.com/office/officeart/2005/8/layout/StepDownProcess"/>
    <dgm:cxn modelId="{99081BBA-8943-4AF2-AC6E-8F77EB764BA1}" type="presParOf" srcId="{61B2A9F4-C4D2-42E3-B125-E116903474BC}" destId="{7BE5EC12-A709-4AFE-909A-10033662B175}" srcOrd="0" destOrd="0" presId="urn:microsoft.com/office/officeart/2005/8/layout/StepDown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2264BE3-5D5A-4BCF-B6AB-E21F253B4062}" type="doc">
      <dgm:prSet loTypeId="urn:microsoft.com/office/officeart/2005/8/layout/process1" loCatId="process" qsTypeId="urn:microsoft.com/office/officeart/2005/8/quickstyle/simple1" qsCatId="simple" csTypeId="urn:microsoft.com/office/officeart/2005/8/colors/accent2_2" csCatId="accent2" phldr="1"/>
      <dgm:spPr/>
    </dgm:pt>
    <dgm:pt modelId="{CA2EDDE7-FF5B-492B-9861-3BA8265C6D29}">
      <dgm:prSet phldrT="[文字]" custT="1"/>
      <dgm:spPr>
        <a:xfrm>
          <a:off x="2075" y="20438"/>
          <a:ext cx="938807" cy="722413"/>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知識技能</a:t>
          </a:r>
          <a:r>
            <a:rPr lang="en-US" altLang="zh-TW" sz="1400" b="1" dirty="0" smtClean="0">
              <a:solidFill>
                <a:sysClr val="window" lastClr="FFFFFF"/>
              </a:solidFill>
              <a:latin typeface="微軟正黑體" panose="020B0604030504040204" pitchFamily="34" charset="-120"/>
              <a:ea typeface="微軟正黑體" panose="020B0604030504040204" pitchFamily="34" charset="-120"/>
              <a:cs typeface="+mn-cs"/>
            </a:rPr>
            <a:t>(2,500</a:t>
          </a:r>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400" b="1" dirty="0" smtClean="0">
              <a:solidFill>
                <a:sysClr val="window" lastClr="FFFFFF"/>
              </a:solidFill>
              <a:latin typeface="微軟正黑體" panose="020B0604030504040204" pitchFamily="34" charset="-120"/>
              <a:ea typeface="微軟正黑體" panose="020B0604030504040204" pitchFamily="34" charset="-120"/>
              <a:cs typeface="+mn-cs"/>
            </a:rPr>
            <a:t>)</a:t>
          </a:r>
          <a:endParaRPr lang="zh-TW" altLang="en-US" sz="14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855FCEA1-BD55-42E6-B0E7-396D6109CAA8}" type="parTrans" cxnId="{A4CA0696-5A7E-46C3-BB93-2DCB1A2827E0}">
      <dgm:prSet/>
      <dgm:spPr/>
      <dgm:t>
        <a:bodyPr/>
        <a:lstStyle/>
        <a:p>
          <a:endParaRPr lang="zh-TW" altLang="en-US"/>
        </a:p>
      </dgm:t>
    </dgm:pt>
    <dgm:pt modelId="{9454C967-ED1A-4F7A-B6D6-9C0091A16F02}" type="sibTrans" cxnId="{A4CA0696-5A7E-46C3-BB93-2DCB1A2827E0}">
      <dgm:prSet/>
      <dgm:spPr>
        <a:xfrm>
          <a:off x="1034763" y="265233"/>
          <a:ext cx="199027" cy="232824"/>
        </a:xfrm>
        <a:solidFill>
          <a:srgbClr val="C0504D">
            <a:tint val="60000"/>
            <a:hueOff val="0"/>
            <a:satOff val="0"/>
            <a:lumOff val="0"/>
            <a:alphaOff val="0"/>
          </a:srgbClr>
        </a:solidFill>
        <a:ln>
          <a:noFill/>
        </a:ln>
        <a:effectLst/>
      </dgm:spPr>
      <dgm:t>
        <a:bodyPr/>
        <a:lstStyle/>
        <a:p>
          <a:endParaRPr lang="zh-TW" altLang="en-US">
            <a:solidFill>
              <a:sysClr val="window" lastClr="FFFFFF"/>
            </a:solidFill>
            <a:latin typeface="Calibri"/>
            <a:ea typeface="新細明體"/>
            <a:cs typeface="+mn-cs"/>
          </a:endParaRPr>
        </a:p>
      </dgm:t>
    </dgm:pt>
    <dgm:pt modelId="{D90E3B63-CE5F-4A81-BAA3-64AA7A2A9EFA}">
      <dgm:prSet phldrT="[文字]" custT="1"/>
      <dgm:spPr>
        <a:xfrm>
          <a:off x="1316406" y="20438"/>
          <a:ext cx="938807" cy="722413"/>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相關職業</a:t>
          </a:r>
          <a:r>
            <a:rPr lang="en-US" altLang="zh-TW" sz="1400" b="1" dirty="0" smtClean="0">
              <a:solidFill>
                <a:sysClr val="window" lastClr="FFFFFF"/>
              </a:solidFill>
              <a:latin typeface="微軟正黑體" panose="020B0604030504040204" pitchFamily="34" charset="-120"/>
              <a:ea typeface="微軟正黑體" panose="020B0604030504040204" pitchFamily="34" charset="-120"/>
              <a:cs typeface="+mn-cs"/>
            </a:rPr>
            <a:t>(1,000</a:t>
          </a:r>
          <a:r>
            <a:rPr lang="zh-TW" altLang="en-US" sz="14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400" b="1" dirty="0" smtClean="0">
              <a:solidFill>
                <a:sysClr val="window" lastClr="FFFFFF"/>
              </a:solidFill>
              <a:latin typeface="微軟正黑體" panose="020B0604030504040204" pitchFamily="34" charset="-120"/>
              <a:ea typeface="微軟正黑體" panose="020B0604030504040204" pitchFamily="34" charset="-120"/>
              <a:cs typeface="+mn-cs"/>
            </a:rPr>
            <a:t>)</a:t>
          </a:r>
        </a:p>
      </dgm:t>
    </dgm:pt>
    <dgm:pt modelId="{8EF31C60-BDED-44F6-8626-0C723B2D18A4}" type="parTrans" cxnId="{9B924D48-4E97-48EC-A34C-A2EE3EAFE110}">
      <dgm:prSet/>
      <dgm:spPr/>
      <dgm:t>
        <a:bodyPr/>
        <a:lstStyle/>
        <a:p>
          <a:endParaRPr lang="zh-TW" altLang="en-US"/>
        </a:p>
      </dgm:t>
    </dgm:pt>
    <dgm:pt modelId="{38EF8DEE-218F-4977-9C0C-75CC4063990A}" type="sibTrans" cxnId="{9B924D48-4E97-48EC-A34C-A2EE3EAFE110}">
      <dgm:prSet/>
      <dgm:spPr>
        <a:xfrm>
          <a:off x="2349094" y="265233"/>
          <a:ext cx="199027" cy="232824"/>
        </a:xfrm>
        <a:solidFill>
          <a:srgbClr val="C0504D">
            <a:tint val="60000"/>
            <a:hueOff val="0"/>
            <a:satOff val="0"/>
            <a:lumOff val="0"/>
            <a:alphaOff val="0"/>
          </a:srgbClr>
        </a:solidFill>
        <a:ln>
          <a:noFill/>
        </a:ln>
        <a:effectLst/>
      </dgm:spPr>
      <dgm:t>
        <a:bodyPr/>
        <a:lstStyle/>
        <a:p>
          <a:endParaRPr lang="zh-TW" altLang="en-US">
            <a:solidFill>
              <a:sysClr val="window" lastClr="FFFFFF"/>
            </a:solidFill>
            <a:latin typeface="Calibri"/>
            <a:ea typeface="新細明體"/>
            <a:cs typeface="+mn-cs"/>
          </a:endParaRPr>
        </a:p>
      </dgm:t>
    </dgm:pt>
    <dgm:pt modelId="{A59CC888-0B1F-4B20-8B17-B7E16925FDD7}">
      <dgm:prSet phldrT="[文字]" custT="1"/>
      <dgm:spPr>
        <a:xfrm>
          <a:off x="2630737" y="20438"/>
          <a:ext cx="1610975" cy="722413"/>
        </a:xfrm>
        <a:solidFill>
          <a:srgbClr val="C0504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a:spcAft>
              <a:spcPts val="0"/>
            </a:spcAft>
          </a:pPr>
          <a:r>
            <a:rPr lang="zh-TW" altLang="en-US" sz="1200" b="1" dirty="0" smtClean="0">
              <a:solidFill>
                <a:sysClr val="window" lastClr="FFFFFF"/>
              </a:solidFill>
              <a:latin typeface="微軟正黑體" panose="020B0604030504040204" pitchFamily="34" charset="-120"/>
              <a:ea typeface="微軟正黑體" panose="020B0604030504040204" pitchFamily="34" charset="-120"/>
              <a:cs typeface="+mn-cs"/>
            </a:rPr>
            <a:t>執業資格、勞動部技能檢定、教育部彙整各主管機關所轄產業證照 </a:t>
          </a:r>
          <a:r>
            <a:rPr lang="en-US" altLang="zh-TW" sz="1200" b="1" dirty="0" smtClean="0">
              <a:solidFill>
                <a:sysClr val="window" lastClr="FFFFFF"/>
              </a:solidFill>
              <a:latin typeface="微軟正黑體" panose="020B0604030504040204" pitchFamily="34" charset="-120"/>
              <a:ea typeface="微軟正黑體" panose="020B0604030504040204" pitchFamily="34" charset="-120"/>
              <a:cs typeface="+mn-cs"/>
            </a:rPr>
            <a:t>(300</a:t>
          </a:r>
          <a:r>
            <a:rPr lang="zh-TW" altLang="en-US" sz="1200" b="1"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200" b="1" dirty="0" smtClean="0">
              <a:solidFill>
                <a:sysClr val="window" lastClr="FFFFFF"/>
              </a:solidFill>
              <a:latin typeface="微軟正黑體" panose="020B0604030504040204" pitchFamily="34" charset="-120"/>
              <a:ea typeface="微軟正黑體" panose="020B0604030504040204" pitchFamily="34" charset="-120"/>
              <a:cs typeface="+mn-cs"/>
            </a:rPr>
            <a:t>)</a:t>
          </a:r>
          <a:endParaRPr lang="zh-TW" altLang="en-US" sz="1200" b="1" dirty="0">
            <a:solidFill>
              <a:sysClr val="window" lastClr="FFFFFF"/>
            </a:solidFill>
            <a:latin typeface="微軟正黑體" panose="020B0604030504040204" pitchFamily="34" charset="-120"/>
            <a:ea typeface="微軟正黑體" panose="020B0604030504040204" pitchFamily="34" charset="-120"/>
            <a:cs typeface="+mn-cs"/>
          </a:endParaRPr>
        </a:p>
      </dgm:t>
    </dgm:pt>
    <dgm:pt modelId="{FD9BE578-9A2B-4C86-9C7F-4ACF72F1DBD2}" type="parTrans" cxnId="{C1714804-89EA-4C72-BEA4-9A24BF8D6000}">
      <dgm:prSet/>
      <dgm:spPr/>
      <dgm:t>
        <a:bodyPr/>
        <a:lstStyle/>
        <a:p>
          <a:endParaRPr lang="zh-TW" altLang="en-US"/>
        </a:p>
      </dgm:t>
    </dgm:pt>
    <dgm:pt modelId="{CA459F0C-418C-47DB-9DBC-0E573CF0D646}" type="sibTrans" cxnId="{C1714804-89EA-4C72-BEA4-9A24BF8D6000}">
      <dgm:prSet/>
      <dgm:spPr/>
      <dgm:t>
        <a:bodyPr/>
        <a:lstStyle/>
        <a:p>
          <a:endParaRPr lang="zh-TW" altLang="en-US"/>
        </a:p>
      </dgm:t>
    </dgm:pt>
    <dgm:pt modelId="{7CE8CC0A-FDF0-4FC1-BBD1-C6BD551C05EB}" type="pres">
      <dgm:prSet presAssocID="{82264BE3-5D5A-4BCF-B6AB-E21F253B4062}" presName="Name0" presStyleCnt="0">
        <dgm:presLayoutVars>
          <dgm:dir/>
          <dgm:resizeHandles val="exact"/>
        </dgm:presLayoutVars>
      </dgm:prSet>
      <dgm:spPr/>
    </dgm:pt>
    <dgm:pt modelId="{F2E995A4-787B-4A49-B34D-94B66F1001E5}" type="pres">
      <dgm:prSet presAssocID="{CA2EDDE7-FF5B-492B-9861-3BA8265C6D29}" presName="node" presStyleLbl="node1" presStyleIdx="0" presStyleCnt="3">
        <dgm:presLayoutVars>
          <dgm:bulletEnabled val="1"/>
        </dgm:presLayoutVars>
      </dgm:prSet>
      <dgm:spPr>
        <a:prstGeom prst="roundRect">
          <a:avLst>
            <a:gd name="adj" fmla="val 10000"/>
          </a:avLst>
        </a:prstGeom>
      </dgm:spPr>
      <dgm:t>
        <a:bodyPr/>
        <a:lstStyle/>
        <a:p>
          <a:endParaRPr lang="zh-TW" altLang="en-US"/>
        </a:p>
      </dgm:t>
    </dgm:pt>
    <dgm:pt modelId="{2CCF01A5-E41F-4390-82DB-5F65B5502BDB}" type="pres">
      <dgm:prSet presAssocID="{9454C967-ED1A-4F7A-B6D6-9C0091A16F02}" presName="sibTrans" presStyleLbl="sibTrans2D1" presStyleIdx="0" presStyleCnt="2"/>
      <dgm:spPr>
        <a:prstGeom prst="rightArrow">
          <a:avLst>
            <a:gd name="adj1" fmla="val 60000"/>
            <a:gd name="adj2" fmla="val 50000"/>
          </a:avLst>
        </a:prstGeom>
      </dgm:spPr>
      <dgm:t>
        <a:bodyPr/>
        <a:lstStyle/>
        <a:p>
          <a:endParaRPr lang="zh-TW" altLang="en-US"/>
        </a:p>
      </dgm:t>
    </dgm:pt>
    <dgm:pt modelId="{9CFBBB41-6840-4623-945B-EC197C333506}" type="pres">
      <dgm:prSet presAssocID="{9454C967-ED1A-4F7A-B6D6-9C0091A16F02}" presName="connectorText" presStyleLbl="sibTrans2D1" presStyleIdx="0" presStyleCnt="2"/>
      <dgm:spPr/>
      <dgm:t>
        <a:bodyPr/>
        <a:lstStyle/>
        <a:p>
          <a:endParaRPr lang="zh-TW" altLang="en-US"/>
        </a:p>
      </dgm:t>
    </dgm:pt>
    <dgm:pt modelId="{2CC9E5C8-4704-45C6-9F30-AEA075D13FF5}" type="pres">
      <dgm:prSet presAssocID="{D90E3B63-CE5F-4A81-BAA3-64AA7A2A9EFA}" presName="node" presStyleLbl="node1" presStyleIdx="1" presStyleCnt="3">
        <dgm:presLayoutVars>
          <dgm:bulletEnabled val="1"/>
        </dgm:presLayoutVars>
      </dgm:prSet>
      <dgm:spPr>
        <a:prstGeom prst="roundRect">
          <a:avLst>
            <a:gd name="adj" fmla="val 10000"/>
          </a:avLst>
        </a:prstGeom>
      </dgm:spPr>
      <dgm:t>
        <a:bodyPr/>
        <a:lstStyle/>
        <a:p>
          <a:endParaRPr lang="zh-TW" altLang="en-US"/>
        </a:p>
      </dgm:t>
    </dgm:pt>
    <dgm:pt modelId="{EC1A1367-BE47-47F1-AAA0-4EA97AE7A5D8}" type="pres">
      <dgm:prSet presAssocID="{38EF8DEE-218F-4977-9C0C-75CC4063990A}" presName="sibTrans" presStyleLbl="sibTrans2D1" presStyleIdx="1" presStyleCnt="2"/>
      <dgm:spPr>
        <a:prstGeom prst="rightArrow">
          <a:avLst>
            <a:gd name="adj1" fmla="val 60000"/>
            <a:gd name="adj2" fmla="val 50000"/>
          </a:avLst>
        </a:prstGeom>
      </dgm:spPr>
      <dgm:t>
        <a:bodyPr/>
        <a:lstStyle/>
        <a:p>
          <a:endParaRPr lang="zh-TW" altLang="en-US"/>
        </a:p>
      </dgm:t>
    </dgm:pt>
    <dgm:pt modelId="{3BD9F57A-E809-4749-BAFF-08BCE004897A}" type="pres">
      <dgm:prSet presAssocID="{38EF8DEE-218F-4977-9C0C-75CC4063990A}" presName="connectorText" presStyleLbl="sibTrans2D1" presStyleIdx="1" presStyleCnt="2"/>
      <dgm:spPr/>
      <dgm:t>
        <a:bodyPr/>
        <a:lstStyle/>
        <a:p>
          <a:endParaRPr lang="zh-TW" altLang="en-US"/>
        </a:p>
      </dgm:t>
    </dgm:pt>
    <dgm:pt modelId="{94E2CC33-71ED-42E7-8591-67844152DA43}" type="pres">
      <dgm:prSet presAssocID="{A59CC888-0B1F-4B20-8B17-B7E16925FDD7}" presName="node" presStyleLbl="node1" presStyleIdx="2" presStyleCnt="3" custScaleX="171598">
        <dgm:presLayoutVars>
          <dgm:bulletEnabled val="1"/>
        </dgm:presLayoutVars>
      </dgm:prSet>
      <dgm:spPr>
        <a:prstGeom prst="roundRect">
          <a:avLst>
            <a:gd name="adj" fmla="val 10000"/>
          </a:avLst>
        </a:prstGeom>
      </dgm:spPr>
      <dgm:t>
        <a:bodyPr/>
        <a:lstStyle/>
        <a:p>
          <a:endParaRPr lang="zh-TW" altLang="en-US"/>
        </a:p>
      </dgm:t>
    </dgm:pt>
  </dgm:ptLst>
  <dgm:cxnLst>
    <dgm:cxn modelId="{0256D234-699F-4B26-8FA4-C00795E32F70}" type="presOf" srcId="{9454C967-ED1A-4F7A-B6D6-9C0091A16F02}" destId="{9CFBBB41-6840-4623-945B-EC197C333506}" srcOrd="1" destOrd="0" presId="urn:microsoft.com/office/officeart/2005/8/layout/process1"/>
    <dgm:cxn modelId="{8264C80D-AE36-44DB-8D7A-CD660D436E5C}" type="presOf" srcId="{D90E3B63-CE5F-4A81-BAA3-64AA7A2A9EFA}" destId="{2CC9E5C8-4704-45C6-9F30-AEA075D13FF5}" srcOrd="0" destOrd="0" presId="urn:microsoft.com/office/officeart/2005/8/layout/process1"/>
    <dgm:cxn modelId="{E48D9CA7-E6DE-434B-9E2A-5366B6FC1212}" type="presOf" srcId="{82264BE3-5D5A-4BCF-B6AB-E21F253B4062}" destId="{7CE8CC0A-FDF0-4FC1-BBD1-C6BD551C05EB}" srcOrd="0" destOrd="0" presId="urn:microsoft.com/office/officeart/2005/8/layout/process1"/>
    <dgm:cxn modelId="{C1714804-89EA-4C72-BEA4-9A24BF8D6000}" srcId="{82264BE3-5D5A-4BCF-B6AB-E21F253B4062}" destId="{A59CC888-0B1F-4B20-8B17-B7E16925FDD7}" srcOrd="2" destOrd="0" parTransId="{FD9BE578-9A2B-4C86-9C7F-4ACF72F1DBD2}" sibTransId="{CA459F0C-418C-47DB-9DBC-0E573CF0D646}"/>
    <dgm:cxn modelId="{04A246E6-9DB5-4288-B694-5C190A7E9458}" type="presOf" srcId="{CA2EDDE7-FF5B-492B-9861-3BA8265C6D29}" destId="{F2E995A4-787B-4A49-B34D-94B66F1001E5}" srcOrd="0" destOrd="0" presId="urn:microsoft.com/office/officeart/2005/8/layout/process1"/>
    <dgm:cxn modelId="{AAA70CB2-4B87-4104-969A-B27FA7620D98}" type="presOf" srcId="{A59CC888-0B1F-4B20-8B17-B7E16925FDD7}" destId="{94E2CC33-71ED-42E7-8591-67844152DA43}" srcOrd="0" destOrd="0" presId="urn:microsoft.com/office/officeart/2005/8/layout/process1"/>
    <dgm:cxn modelId="{A4CA0696-5A7E-46C3-BB93-2DCB1A2827E0}" srcId="{82264BE3-5D5A-4BCF-B6AB-E21F253B4062}" destId="{CA2EDDE7-FF5B-492B-9861-3BA8265C6D29}" srcOrd="0" destOrd="0" parTransId="{855FCEA1-BD55-42E6-B0E7-396D6109CAA8}" sibTransId="{9454C967-ED1A-4F7A-B6D6-9C0091A16F02}"/>
    <dgm:cxn modelId="{51D9D771-1B51-4562-BEB5-51E60601E362}" type="presOf" srcId="{9454C967-ED1A-4F7A-B6D6-9C0091A16F02}" destId="{2CCF01A5-E41F-4390-82DB-5F65B5502BDB}" srcOrd="0" destOrd="0" presId="urn:microsoft.com/office/officeart/2005/8/layout/process1"/>
    <dgm:cxn modelId="{CC44D998-9A93-4B11-A5C5-F357150B1771}" type="presOf" srcId="{38EF8DEE-218F-4977-9C0C-75CC4063990A}" destId="{3BD9F57A-E809-4749-BAFF-08BCE004897A}" srcOrd="1" destOrd="0" presId="urn:microsoft.com/office/officeart/2005/8/layout/process1"/>
    <dgm:cxn modelId="{840689E0-EE24-4614-9868-BF0965E9E6C7}" type="presOf" srcId="{38EF8DEE-218F-4977-9C0C-75CC4063990A}" destId="{EC1A1367-BE47-47F1-AAA0-4EA97AE7A5D8}" srcOrd="0" destOrd="0" presId="urn:microsoft.com/office/officeart/2005/8/layout/process1"/>
    <dgm:cxn modelId="{9B924D48-4E97-48EC-A34C-A2EE3EAFE110}" srcId="{82264BE3-5D5A-4BCF-B6AB-E21F253B4062}" destId="{D90E3B63-CE5F-4A81-BAA3-64AA7A2A9EFA}" srcOrd="1" destOrd="0" parTransId="{8EF31C60-BDED-44F6-8626-0C723B2D18A4}" sibTransId="{38EF8DEE-218F-4977-9C0C-75CC4063990A}"/>
    <dgm:cxn modelId="{E0FECB92-DDFD-48D2-A012-28348BD2AA62}" type="presParOf" srcId="{7CE8CC0A-FDF0-4FC1-BBD1-C6BD551C05EB}" destId="{F2E995A4-787B-4A49-B34D-94B66F1001E5}" srcOrd="0" destOrd="0" presId="urn:microsoft.com/office/officeart/2005/8/layout/process1"/>
    <dgm:cxn modelId="{3A5C88D6-081C-49CF-9A11-5C01EA030466}" type="presParOf" srcId="{7CE8CC0A-FDF0-4FC1-BBD1-C6BD551C05EB}" destId="{2CCF01A5-E41F-4390-82DB-5F65B5502BDB}" srcOrd="1" destOrd="0" presId="urn:microsoft.com/office/officeart/2005/8/layout/process1"/>
    <dgm:cxn modelId="{D1AFCE0B-F7F9-4B6F-8766-E689B308558F}" type="presParOf" srcId="{2CCF01A5-E41F-4390-82DB-5F65B5502BDB}" destId="{9CFBBB41-6840-4623-945B-EC197C333506}" srcOrd="0" destOrd="0" presId="urn:microsoft.com/office/officeart/2005/8/layout/process1"/>
    <dgm:cxn modelId="{07E46379-F854-4B18-BEA4-AD3702FB98CD}" type="presParOf" srcId="{7CE8CC0A-FDF0-4FC1-BBD1-C6BD551C05EB}" destId="{2CC9E5C8-4704-45C6-9F30-AEA075D13FF5}" srcOrd="2" destOrd="0" presId="urn:microsoft.com/office/officeart/2005/8/layout/process1"/>
    <dgm:cxn modelId="{2D583773-35FF-42BF-959C-FABEF9DEAB18}" type="presParOf" srcId="{7CE8CC0A-FDF0-4FC1-BBD1-C6BD551C05EB}" destId="{EC1A1367-BE47-47F1-AAA0-4EA97AE7A5D8}" srcOrd="3" destOrd="0" presId="urn:microsoft.com/office/officeart/2005/8/layout/process1"/>
    <dgm:cxn modelId="{1F9EDA74-D267-49FB-8C16-9824C3C05205}" type="presParOf" srcId="{EC1A1367-BE47-47F1-AAA0-4EA97AE7A5D8}" destId="{3BD9F57A-E809-4749-BAFF-08BCE004897A}" srcOrd="0" destOrd="0" presId="urn:microsoft.com/office/officeart/2005/8/layout/process1"/>
    <dgm:cxn modelId="{403C21B8-B3D6-481E-B329-52B8690949BA}" type="presParOf" srcId="{7CE8CC0A-FDF0-4FC1-BBD1-C6BD551C05EB}" destId="{94E2CC33-71ED-42E7-8591-67844152DA43}" srcOrd="4" destOrd="0" presId="urn:microsoft.com/office/officeart/2005/8/layout/process1"/>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B785DE4-DDF5-4539-AE76-8F9F24F58229}" type="doc">
      <dgm:prSet loTypeId="urn:microsoft.com/office/officeart/2005/8/layout/chevron1" loCatId="process" qsTypeId="urn:microsoft.com/office/officeart/2005/8/quickstyle/simple5" qsCatId="simple" csTypeId="urn:microsoft.com/office/officeart/2005/8/colors/colorful1#13" csCatId="colorful" phldr="1"/>
      <dgm:spPr/>
    </dgm:pt>
    <dgm:pt modelId="{470E7396-8DFE-4AA8-8034-08F557F1A49E}">
      <dgm:prSet phldrT="[文字]" custT="1"/>
      <dgm:spPr>
        <a:xfrm>
          <a:off x="1278" y="185688"/>
          <a:ext cx="1557365" cy="622946"/>
        </a:xfr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pPr algn="ctr"/>
          <a:r>
            <a:rPr lang="zh-TW" altLang="en-US"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系所定位</a:t>
          </a:r>
          <a:r>
            <a:rPr lang="en-US" altLang="zh-TW"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
          </a:r>
          <a:br>
            <a:rPr lang="en-US" altLang="zh-TW"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br>
          <a:r>
            <a:rPr lang="zh-TW" altLang="en-US"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教育目標</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9EF57146-5AAB-40DF-9CFE-5E95818C2F3E}" type="parTrans" cxnId="{C2C271B7-7F91-43B3-A02F-F9D9476C402F}">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9CEDFD37-6414-4141-ABB4-5E68B6970E8C}" type="sibTrans" cxnId="{C2C271B7-7F91-43B3-A02F-F9D9476C402F}">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2DC8746B-D6C7-4822-8394-348ADC5FF46B}">
      <dgm:prSet phldrT="[文字]" custT="1"/>
      <dgm:spPr>
        <a:xfrm>
          <a:off x="1402907" y="185688"/>
          <a:ext cx="1557365" cy="622946"/>
        </a:xfr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pPr algn="ctr"/>
          <a:r>
            <a:rPr lang="zh-TW" altLang="en-US"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核心能力</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6772A37B-1AF2-46A8-900E-0B52DA236331}" type="parTrans" cxnId="{A26BB6E4-6712-4EA5-BB18-D1D88B98926E}">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EBCA1560-12AD-420F-873A-63F5CEBC7E82}" type="sibTrans" cxnId="{A26BB6E4-6712-4EA5-BB18-D1D88B98926E}">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1B0B71BA-7433-44C4-A74D-1D11B0E1BBF8}">
      <dgm:prSet phldrT="[文字]" custT="1"/>
      <dgm:spPr>
        <a:xfrm>
          <a:off x="2804536" y="185688"/>
          <a:ext cx="1557365" cy="622946"/>
        </a:xfr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gm:spPr>
      <dgm:t>
        <a:bodyPr/>
        <a:lstStyle/>
        <a:p>
          <a:pPr algn="ctr"/>
          <a:r>
            <a:rPr lang="zh-TW" altLang="en-US" sz="1600" b="1"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職涯進路</a:t>
          </a:r>
          <a:endParaRPr lang="zh-TW" altLang="en-US" sz="1600" b="1"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gm:t>
    </dgm:pt>
    <dgm:pt modelId="{05E0914E-5FAE-4261-80BD-9E9A72BC321B}" type="parTrans" cxnId="{B5646888-13A6-4171-8109-510483702963}">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1B6980C3-E633-4F79-A18F-C5FBDF6F21CD}" type="sibTrans" cxnId="{B5646888-13A6-4171-8109-510483702963}">
      <dgm:prSet/>
      <dgm:spPr/>
      <dgm:t>
        <a:bodyPr/>
        <a:lstStyle/>
        <a:p>
          <a:pPr algn="ctr"/>
          <a:endParaRPr lang="zh-TW" altLang="en-US" sz="1050" b="1">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dgm:t>
    </dgm:pt>
    <dgm:pt modelId="{73641B88-4796-43BD-B022-D116C547279A}" type="pres">
      <dgm:prSet presAssocID="{EB785DE4-DDF5-4539-AE76-8F9F24F58229}" presName="Name0" presStyleCnt="0">
        <dgm:presLayoutVars>
          <dgm:dir/>
          <dgm:animLvl val="lvl"/>
          <dgm:resizeHandles val="exact"/>
        </dgm:presLayoutVars>
      </dgm:prSet>
      <dgm:spPr/>
    </dgm:pt>
    <dgm:pt modelId="{60FACF5A-EB70-4758-BE30-44AF516DADD7}" type="pres">
      <dgm:prSet presAssocID="{470E7396-8DFE-4AA8-8034-08F557F1A49E}" presName="parTxOnly" presStyleLbl="node1" presStyleIdx="0" presStyleCnt="3">
        <dgm:presLayoutVars>
          <dgm:chMax val="0"/>
          <dgm:chPref val="0"/>
          <dgm:bulletEnabled val="1"/>
        </dgm:presLayoutVars>
      </dgm:prSet>
      <dgm:spPr>
        <a:prstGeom prst="chevron">
          <a:avLst/>
        </a:prstGeom>
      </dgm:spPr>
      <dgm:t>
        <a:bodyPr/>
        <a:lstStyle/>
        <a:p>
          <a:endParaRPr lang="zh-TW" altLang="en-US"/>
        </a:p>
      </dgm:t>
    </dgm:pt>
    <dgm:pt modelId="{4DD90D35-7BA4-4FA5-8E75-935C8076831A}" type="pres">
      <dgm:prSet presAssocID="{9CEDFD37-6414-4141-ABB4-5E68B6970E8C}" presName="parTxOnlySpace" presStyleCnt="0"/>
      <dgm:spPr/>
    </dgm:pt>
    <dgm:pt modelId="{8CCC9C1B-E9CD-41C6-90B4-A8C7C6EA6B54}" type="pres">
      <dgm:prSet presAssocID="{2DC8746B-D6C7-4822-8394-348ADC5FF46B}" presName="parTxOnly" presStyleLbl="node1" presStyleIdx="1" presStyleCnt="3">
        <dgm:presLayoutVars>
          <dgm:chMax val="0"/>
          <dgm:chPref val="0"/>
          <dgm:bulletEnabled val="1"/>
        </dgm:presLayoutVars>
      </dgm:prSet>
      <dgm:spPr>
        <a:prstGeom prst="chevron">
          <a:avLst/>
        </a:prstGeom>
      </dgm:spPr>
      <dgm:t>
        <a:bodyPr/>
        <a:lstStyle/>
        <a:p>
          <a:endParaRPr lang="zh-TW" altLang="en-US"/>
        </a:p>
      </dgm:t>
    </dgm:pt>
    <dgm:pt modelId="{34193DB0-04EE-46C8-AE21-1532B83D38F0}" type="pres">
      <dgm:prSet presAssocID="{EBCA1560-12AD-420F-873A-63F5CEBC7E82}" presName="parTxOnlySpace" presStyleCnt="0"/>
      <dgm:spPr/>
    </dgm:pt>
    <dgm:pt modelId="{7AB8195D-6F14-44ED-8ECE-3994A2E3DFBD}" type="pres">
      <dgm:prSet presAssocID="{1B0B71BA-7433-44C4-A74D-1D11B0E1BBF8}" presName="parTxOnly" presStyleLbl="node1" presStyleIdx="2" presStyleCnt="3">
        <dgm:presLayoutVars>
          <dgm:chMax val="0"/>
          <dgm:chPref val="0"/>
          <dgm:bulletEnabled val="1"/>
        </dgm:presLayoutVars>
      </dgm:prSet>
      <dgm:spPr>
        <a:prstGeom prst="chevron">
          <a:avLst/>
        </a:prstGeom>
      </dgm:spPr>
      <dgm:t>
        <a:bodyPr/>
        <a:lstStyle/>
        <a:p>
          <a:endParaRPr lang="zh-TW" altLang="en-US"/>
        </a:p>
      </dgm:t>
    </dgm:pt>
  </dgm:ptLst>
  <dgm:cxnLst>
    <dgm:cxn modelId="{A26BB6E4-6712-4EA5-BB18-D1D88B98926E}" srcId="{EB785DE4-DDF5-4539-AE76-8F9F24F58229}" destId="{2DC8746B-D6C7-4822-8394-348ADC5FF46B}" srcOrd="1" destOrd="0" parTransId="{6772A37B-1AF2-46A8-900E-0B52DA236331}" sibTransId="{EBCA1560-12AD-420F-873A-63F5CEBC7E82}"/>
    <dgm:cxn modelId="{A7CDD707-5711-4AA0-B2BD-A7254B88FEFD}" type="presOf" srcId="{EB785DE4-DDF5-4539-AE76-8F9F24F58229}" destId="{73641B88-4796-43BD-B022-D116C547279A}" srcOrd="0" destOrd="0" presId="urn:microsoft.com/office/officeart/2005/8/layout/chevron1"/>
    <dgm:cxn modelId="{B5646888-13A6-4171-8109-510483702963}" srcId="{EB785DE4-DDF5-4539-AE76-8F9F24F58229}" destId="{1B0B71BA-7433-44C4-A74D-1D11B0E1BBF8}" srcOrd="2" destOrd="0" parTransId="{05E0914E-5FAE-4261-80BD-9E9A72BC321B}" sibTransId="{1B6980C3-E633-4F79-A18F-C5FBDF6F21CD}"/>
    <dgm:cxn modelId="{E13EAE32-A427-49C0-AA2D-7CBC86DCA6D5}" type="presOf" srcId="{470E7396-8DFE-4AA8-8034-08F557F1A49E}" destId="{60FACF5A-EB70-4758-BE30-44AF516DADD7}" srcOrd="0" destOrd="0" presId="urn:microsoft.com/office/officeart/2005/8/layout/chevron1"/>
    <dgm:cxn modelId="{55B0FC69-1EBE-42E1-9D28-6C479B36A8C1}" type="presOf" srcId="{2DC8746B-D6C7-4822-8394-348ADC5FF46B}" destId="{8CCC9C1B-E9CD-41C6-90B4-A8C7C6EA6B54}" srcOrd="0" destOrd="0" presId="urn:microsoft.com/office/officeart/2005/8/layout/chevron1"/>
    <dgm:cxn modelId="{0E8F2018-12D1-410E-A832-6BA41AA3E827}" type="presOf" srcId="{1B0B71BA-7433-44C4-A74D-1D11B0E1BBF8}" destId="{7AB8195D-6F14-44ED-8ECE-3994A2E3DFBD}" srcOrd="0" destOrd="0" presId="urn:microsoft.com/office/officeart/2005/8/layout/chevron1"/>
    <dgm:cxn modelId="{C2C271B7-7F91-43B3-A02F-F9D9476C402F}" srcId="{EB785DE4-DDF5-4539-AE76-8F9F24F58229}" destId="{470E7396-8DFE-4AA8-8034-08F557F1A49E}" srcOrd="0" destOrd="0" parTransId="{9EF57146-5AAB-40DF-9CFE-5E95818C2F3E}" sibTransId="{9CEDFD37-6414-4141-ABB4-5E68B6970E8C}"/>
    <dgm:cxn modelId="{3229CD7E-9E18-4BD9-8964-0A92E72BAA64}" type="presParOf" srcId="{73641B88-4796-43BD-B022-D116C547279A}" destId="{60FACF5A-EB70-4758-BE30-44AF516DADD7}" srcOrd="0" destOrd="0" presId="urn:microsoft.com/office/officeart/2005/8/layout/chevron1"/>
    <dgm:cxn modelId="{A0770838-D921-412E-9591-4777778289C1}" type="presParOf" srcId="{73641B88-4796-43BD-B022-D116C547279A}" destId="{4DD90D35-7BA4-4FA5-8E75-935C8076831A}" srcOrd="1" destOrd="0" presId="urn:microsoft.com/office/officeart/2005/8/layout/chevron1"/>
    <dgm:cxn modelId="{2673E52A-EC86-491E-A7C8-23A202298417}" type="presParOf" srcId="{73641B88-4796-43BD-B022-D116C547279A}" destId="{8CCC9C1B-E9CD-41C6-90B4-A8C7C6EA6B54}" srcOrd="2" destOrd="0" presId="urn:microsoft.com/office/officeart/2005/8/layout/chevron1"/>
    <dgm:cxn modelId="{51551ADB-7156-4F63-B3BF-A8C5C0C72034}" type="presParOf" srcId="{73641B88-4796-43BD-B022-D116C547279A}" destId="{34193DB0-04EE-46C8-AE21-1532B83D38F0}" srcOrd="3" destOrd="0" presId="urn:microsoft.com/office/officeart/2005/8/layout/chevron1"/>
    <dgm:cxn modelId="{B6A3B3A0-81BC-43C6-B120-B167E360CF36}" type="presParOf" srcId="{73641B88-4796-43BD-B022-D116C547279A}" destId="{7AB8195D-6F14-44ED-8ECE-3994A2E3DFBD}" srcOrd="4"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18C3D2-E7BA-4365-8D0B-3910089A0863}">
      <dsp:nvSpPr>
        <dsp:cNvPr id="0" name=""/>
        <dsp:cNvSpPr/>
      </dsp:nvSpPr>
      <dsp:spPr>
        <a:xfrm>
          <a:off x="2098758" y="1244750"/>
          <a:ext cx="1063942" cy="1063942"/>
        </a:xfrm>
        <a:prstGeom prst="roundRect">
          <a:avLst/>
        </a:prstGeom>
        <a:solidFill>
          <a:srgbClr val="9BBB59">
            <a:hueOff val="0"/>
            <a:satOff val="0"/>
            <a:lumOff val="0"/>
            <a:alphaOff val="0"/>
          </a:srgbClr>
        </a:solidFill>
        <a:ln w="38100" cap="flat" cmpd="sng" algn="ctr">
          <a:solidFill>
            <a:sysClr val="window" lastClr="FFFFFF">
              <a:hueOff val="0"/>
              <a:satOff val="0"/>
              <a:lumOff val="0"/>
              <a:alphaOff val="0"/>
            </a:sysClr>
          </a:solidFill>
          <a:prstDash val="solid"/>
          <a:miter lim="800000"/>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52400" tIns="152400" rIns="152400" bIns="152400" numCol="1" spcCol="1270" anchor="ctr" anchorCtr="0">
          <a:noAutofit/>
        </a:bodyPr>
        <a:lstStyle/>
        <a:p>
          <a:pPr lvl="0" algn="ctr" defTabSz="2667000">
            <a:lnSpc>
              <a:spcPct val="90000"/>
            </a:lnSpc>
            <a:spcBef>
              <a:spcPct val="0"/>
            </a:spcBef>
            <a:spcAft>
              <a:spcPct val="35000"/>
            </a:spcAft>
          </a:pPr>
          <a:endParaRPr lang="zh-TW" altLang="en-US" sz="6000" kern="1200" dirty="0">
            <a:solidFill>
              <a:sysClr val="window" lastClr="FFFFFF"/>
            </a:solidFill>
            <a:effectLst>
              <a:outerShdw blurRad="38100" dist="38100" dir="2700000" algn="tl">
                <a:srgbClr val="000000">
                  <a:alpha val="43137"/>
                </a:srgbClr>
              </a:outerShdw>
            </a:effectLst>
            <a:latin typeface="標楷體" pitchFamily="65" charset="-120"/>
            <a:ea typeface="標楷體" pitchFamily="65" charset="-120"/>
            <a:cs typeface="+mn-cs"/>
          </a:endParaRPr>
        </a:p>
      </dsp:txBody>
      <dsp:txXfrm>
        <a:off x="2150695" y="1296687"/>
        <a:ext cx="960068" cy="960068"/>
      </dsp:txXfrm>
    </dsp:sp>
    <dsp:sp modelId="{2A10D72C-C1C0-4A24-A653-D4A0F190507B}">
      <dsp:nvSpPr>
        <dsp:cNvPr id="0" name=""/>
        <dsp:cNvSpPr/>
      </dsp:nvSpPr>
      <dsp:spPr>
        <a:xfrm rot="16288666">
          <a:off x="2387666" y="981254"/>
          <a:ext cx="527169" cy="0"/>
        </a:xfrm>
        <a:custGeom>
          <a:avLst/>
          <a:gdLst/>
          <a:ahLst/>
          <a:cxnLst/>
          <a:rect l="0" t="0" r="0" b="0"/>
          <a:pathLst>
            <a:path>
              <a:moveTo>
                <a:pt x="0" y="0"/>
              </a:moveTo>
              <a:lnTo>
                <a:pt x="527169" y="0"/>
              </a:lnTo>
            </a:path>
          </a:pathLst>
        </a:custGeom>
        <a:noFill/>
        <a:ln w="25400" cap="flat" cmpd="sng" algn="ctr">
          <a:solidFill>
            <a:srgbClr val="9BBB59">
              <a:shade val="60000"/>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D3BF85E4-38F8-4B0C-B26C-9E8D10CDE560}">
      <dsp:nvSpPr>
        <dsp:cNvPr id="0" name=""/>
        <dsp:cNvSpPr/>
      </dsp:nvSpPr>
      <dsp:spPr>
        <a:xfrm>
          <a:off x="2231062" y="4915"/>
          <a:ext cx="872361" cy="712841"/>
        </a:xfrm>
        <a:prstGeom prst="roundRect">
          <a:avLst/>
        </a:prstGeom>
        <a:solidFill>
          <a:srgbClr val="9BBB59"/>
        </a:solidFill>
        <a:ln w="38100" cap="flat" cmpd="sng" algn="ctr">
          <a:solidFill>
            <a:sysClr val="window" lastClr="FFFFFF"/>
          </a:solidFill>
          <a:prstDash val="solid"/>
          <a:miter lim="800000"/>
        </a:ln>
        <a:effectLst>
          <a:outerShdw blurRad="40000" dist="20000" dir="5400000" rotWithShape="0">
            <a:srgbClr val="000000">
              <a:alpha val="38000"/>
            </a:srgbClr>
          </a:outerShdw>
        </a:effectLst>
      </dsp:spPr>
      <dsp:style>
        <a:lnRef idx="3">
          <a:schemeClr val="lt1"/>
        </a:lnRef>
        <a:fillRef idx="1">
          <a:schemeClr val="accent3"/>
        </a:fillRef>
        <a:effectRef idx="1">
          <a:schemeClr val="accent3"/>
        </a:effectRef>
        <a:fontRef idx="minor">
          <a:schemeClr val="lt1"/>
        </a:fontRef>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zh-TW" altLang="en-US" sz="1400" b="1" kern="1200" dirty="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品質管理</a:t>
          </a:r>
          <a:endParaRPr lang="zh-TW" altLang="en-US" sz="1400" b="1" kern="1200"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2265860" y="39713"/>
        <a:ext cx="802765" cy="643245"/>
      </dsp:txXfrm>
    </dsp:sp>
    <dsp:sp modelId="{CA3F9C50-B74D-45FC-9BFD-25AEED9D6CC7}">
      <dsp:nvSpPr>
        <dsp:cNvPr id="0" name=""/>
        <dsp:cNvSpPr/>
      </dsp:nvSpPr>
      <dsp:spPr>
        <a:xfrm rot="5394762">
          <a:off x="2369621" y="2571011"/>
          <a:ext cx="524635" cy="0"/>
        </a:xfrm>
        <a:custGeom>
          <a:avLst/>
          <a:gdLst/>
          <a:ahLst/>
          <a:cxnLst/>
          <a:rect l="0" t="0" r="0" b="0"/>
          <a:pathLst>
            <a:path>
              <a:moveTo>
                <a:pt x="0" y="0"/>
              </a:moveTo>
              <a:lnTo>
                <a:pt x="524635" y="0"/>
              </a:lnTo>
            </a:path>
          </a:pathLst>
        </a:custGeom>
        <a:noFill/>
        <a:ln w="25400" cap="flat" cmpd="sng" algn="ctr">
          <a:solidFill>
            <a:srgbClr val="9BBB59">
              <a:shade val="60000"/>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3BEB67F9-6B33-4FF0-9558-AC53944317CA}">
      <dsp:nvSpPr>
        <dsp:cNvPr id="0" name=""/>
        <dsp:cNvSpPr/>
      </dsp:nvSpPr>
      <dsp:spPr>
        <a:xfrm>
          <a:off x="2162346" y="2833328"/>
          <a:ext cx="941071" cy="712841"/>
        </a:xfrm>
        <a:prstGeom prst="roundRect">
          <a:avLst/>
        </a:prstGeom>
        <a:solidFill>
          <a:srgbClr val="9BBB59"/>
        </a:solidFill>
        <a:ln w="38100" cap="flat" cmpd="sng" algn="ctr">
          <a:solidFill>
            <a:sysClr val="window" lastClr="FFFFFF"/>
          </a:solidFill>
          <a:prstDash val="solid"/>
          <a:miter lim="800000"/>
        </a:ln>
        <a:effectLst>
          <a:outerShdw blurRad="40000" dist="20000" dir="5400000" rotWithShape="0">
            <a:srgbClr val="000000">
              <a:alpha val="38000"/>
            </a:srgbClr>
          </a:outerShdw>
        </a:effectLst>
      </dsp:spPr>
      <dsp:style>
        <a:lnRef idx="3">
          <a:schemeClr val="lt1"/>
        </a:lnRef>
        <a:fillRef idx="1">
          <a:schemeClr val="accent3"/>
        </a:fillRef>
        <a:effectRef idx="1">
          <a:schemeClr val="accent3"/>
        </a:effectRef>
        <a:fontRef idx="minor">
          <a:schemeClr val="lt1"/>
        </a:fontRef>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zh-TW" altLang="en-US" sz="1400" b="1" kern="1200" dirty="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品質管理</a:t>
          </a:r>
        </a:p>
      </dsp:txBody>
      <dsp:txXfrm>
        <a:off x="2197144" y="2868126"/>
        <a:ext cx="871475" cy="64324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2021A2-9E86-4982-A513-C11B4D379EC9}">
      <dsp:nvSpPr>
        <dsp:cNvPr id="0" name=""/>
        <dsp:cNvSpPr/>
      </dsp:nvSpPr>
      <dsp:spPr>
        <a:xfrm>
          <a:off x="-16287" y="0"/>
          <a:ext cx="3848999" cy="596540"/>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具體能力指標／職能 </a:t>
          </a:r>
          <a:r>
            <a:rPr lang="en-US" altLang="zh-TW"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知識</a:t>
          </a:r>
          <a:r>
            <a:rPr lang="en-US" altLang="zh-TW"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技能</a:t>
          </a:r>
          <a:r>
            <a:rPr lang="en-US" altLang="zh-TW"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態度特質</a:t>
          </a:r>
          <a:r>
            <a:rPr lang="en-US" altLang="zh-TW"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1185" y="17472"/>
        <a:ext cx="3814055" cy="561596"/>
      </dsp:txXfrm>
    </dsp:sp>
    <dsp:sp modelId="{9CB1BDEE-B2EA-4875-8054-D9DA86E54B72}">
      <dsp:nvSpPr>
        <dsp:cNvPr id="0" name=""/>
        <dsp:cNvSpPr/>
      </dsp:nvSpPr>
      <dsp:spPr>
        <a:xfrm rot="5400000">
          <a:off x="1795157" y="613058"/>
          <a:ext cx="226109" cy="268443"/>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66725">
            <a:lnSpc>
              <a:spcPct val="90000"/>
            </a:lnSpc>
            <a:spcBef>
              <a:spcPct val="0"/>
            </a:spcBef>
            <a:spcAft>
              <a:spcPct val="35000"/>
            </a:spcAft>
          </a:pPr>
          <a:endParaRPr lang="zh-TW" altLang="en-US" sz="1050" b="1" kern="120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rot="-5400000">
        <a:off x="1827680" y="634225"/>
        <a:ext cx="161065" cy="158276"/>
      </dsp:txXfrm>
    </dsp:sp>
    <dsp:sp modelId="{D7060196-4985-4DFD-B1A2-285152732161}">
      <dsp:nvSpPr>
        <dsp:cNvPr id="0" name=""/>
        <dsp:cNvSpPr/>
      </dsp:nvSpPr>
      <dsp:spPr>
        <a:xfrm>
          <a:off x="-16287" y="898019"/>
          <a:ext cx="3848999" cy="596540"/>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課程地圖</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1185" y="915491"/>
        <a:ext cx="3814055" cy="561596"/>
      </dsp:txXfrm>
    </dsp:sp>
    <dsp:sp modelId="{3E17B45D-7459-4551-9AD1-6932F7876613}">
      <dsp:nvSpPr>
        <dsp:cNvPr id="0" name=""/>
        <dsp:cNvSpPr/>
      </dsp:nvSpPr>
      <dsp:spPr>
        <a:xfrm rot="5400000">
          <a:off x="1796360" y="1509473"/>
          <a:ext cx="223702" cy="268443"/>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66725">
            <a:lnSpc>
              <a:spcPct val="90000"/>
            </a:lnSpc>
            <a:spcBef>
              <a:spcPct val="0"/>
            </a:spcBef>
            <a:spcAft>
              <a:spcPct val="35000"/>
            </a:spcAft>
          </a:pPr>
          <a:endParaRPr lang="zh-TW" altLang="en-US" sz="1050" b="1" kern="120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rot="-5400000">
        <a:off x="1827679" y="1531844"/>
        <a:ext cx="161065" cy="156591"/>
      </dsp:txXfrm>
    </dsp:sp>
    <dsp:sp modelId="{75315DD1-02F2-48F6-AD80-786EBAF21106}">
      <dsp:nvSpPr>
        <dsp:cNvPr id="0" name=""/>
        <dsp:cNvSpPr/>
      </dsp:nvSpPr>
      <dsp:spPr>
        <a:xfrm>
          <a:off x="-16287" y="1792830"/>
          <a:ext cx="3848999" cy="596540"/>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課程活動</a:t>
          </a:r>
          <a:r>
            <a:rPr lang="en-US" altLang="zh-TW"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a:t>
          </a: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學習成果評量</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1185" y="1810302"/>
        <a:ext cx="3814055" cy="561596"/>
      </dsp:txXfrm>
    </dsp:sp>
    <dsp:sp modelId="{F9F3550D-1C9B-4757-859A-6066CCD4185D}">
      <dsp:nvSpPr>
        <dsp:cNvPr id="0" name=""/>
        <dsp:cNvSpPr/>
      </dsp:nvSpPr>
      <dsp:spPr>
        <a:xfrm rot="5400000">
          <a:off x="1796360" y="2404284"/>
          <a:ext cx="223702" cy="268443"/>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66725">
            <a:lnSpc>
              <a:spcPct val="90000"/>
            </a:lnSpc>
            <a:spcBef>
              <a:spcPct val="0"/>
            </a:spcBef>
            <a:spcAft>
              <a:spcPct val="35000"/>
            </a:spcAft>
          </a:pPr>
          <a:endParaRPr lang="zh-TW" altLang="en-US" sz="1050" b="1" kern="120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rot="-5400000">
        <a:off x="1827679" y="2426655"/>
        <a:ext cx="161065" cy="156591"/>
      </dsp:txXfrm>
    </dsp:sp>
    <dsp:sp modelId="{DF5C7211-EA80-455E-9135-601D3E8FEA9D}">
      <dsp:nvSpPr>
        <dsp:cNvPr id="0" name=""/>
        <dsp:cNvSpPr/>
      </dsp:nvSpPr>
      <dsp:spPr>
        <a:xfrm>
          <a:off x="0" y="2687640"/>
          <a:ext cx="3816424" cy="596540"/>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具體學習成效</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17472" y="2705112"/>
        <a:ext cx="3781480" cy="56159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1D73DD-3641-4398-B82D-C29B42F259C0}">
      <dsp:nvSpPr>
        <dsp:cNvPr id="0" name=""/>
        <dsp:cNvSpPr/>
      </dsp:nvSpPr>
      <dsp:spPr>
        <a:xfrm>
          <a:off x="409854" y="0"/>
          <a:ext cx="3212738"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itchFamily="34" charset="-120"/>
              <a:ea typeface="微軟正黑體" pitchFamily="34" charset="-120"/>
              <a:cs typeface="+mn-cs"/>
            </a:rPr>
            <a:t>確認系所</a:t>
          </a:r>
          <a:r>
            <a:rPr lang="en-US" altLang="zh-TW" sz="1600" kern="1200" dirty="0" smtClean="0">
              <a:solidFill>
                <a:sysClr val="window" lastClr="FFFFFF"/>
              </a:solidFill>
              <a:latin typeface="微軟正黑體" pitchFamily="34" charset="-120"/>
              <a:ea typeface="微軟正黑體" pitchFamily="34" charset="-120"/>
              <a:cs typeface="+mn-cs"/>
            </a:rPr>
            <a:t>/</a:t>
          </a:r>
          <a:r>
            <a:rPr lang="zh-TW" altLang="en-US" sz="1600" kern="1200" dirty="0" smtClean="0">
              <a:solidFill>
                <a:sysClr val="window" lastClr="FFFFFF"/>
              </a:solidFill>
              <a:latin typeface="微軟正黑體" pitchFamily="34" charset="-120"/>
              <a:ea typeface="微軟正黑體" pitchFamily="34" charset="-120"/>
              <a:cs typeface="+mn-cs"/>
            </a:rPr>
            <a:t>學程的定位及教學目標</a:t>
          </a:r>
          <a:endParaRPr lang="zh-TW" altLang="en-US" sz="16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434108" y="24254"/>
        <a:ext cx="3164230" cy="779583"/>
      </dsp:txXfrm>
    </dsp:sp>
    <dsp:sp modelId="{CC8E1D53-D7CA-4E1E-B8B3-8B2B5FC592A4}">
      <dsp:nvSpPr>
        <dsp:cNvPr id="0" name=""/>
        <dsp:cNvSpPr/>
      </dsp:nvSpPr>
      <dsp:spPr>
        <a:xfrm rot="5400000">
          <a:off x="1860956" y="848794"/>
          <a:ext cx="310534" cy="372641"/>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zh-TW" altLang="en-US" sz="1000"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1904431" y="879847"/>
        <a:ext cx="223585" cy="217374"/>
      </dsp:txXfrm>
    </dsp:sp>
    <dsp:sp modelId="{95D54756-5CF2-4471-8ACC-65D32A32F298}">
      <dsp:nvSpPr>
        <dsp:cNvPr id="0" name=""/>
        <dsp:cNvSpPr/>
      </dsp:nvSpPr>
      <dsp:spPr>
        <a:xfrm>
          <a:off x="409854" y="1242138"/>
          <a:ext cx="3212738"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zh-TW" altLang="en-US" sz="1500" kern="1200" dirty="0" smtClean="0">
              <a:solidFill>
                <a:sysClr val="window" lastClr="FFFFFF"/>
              </a:solidFill>
              <a:latin typeface="微軟正黑體" panose="020B0604030504040204" pitchFamily="34" charset="-120"/>
              <a:ea typeface="微軟正黑體" panose="020B0604030504040204" pitchFamily="34" charset="-120"/>
              <a:cs typeface="+mn-cs"/>
            </a:rPr>
            <a:t>參考「教育部學類學系與</a:t>
          </a:r>
          <a:r>
            <a:rPr lang="en-US" altLang="en-US" sz="1500" kern="1200" dirty="0" smtClean="0">
              <a:solidFill>
                <a:sysClr val="window" lastClr="FFFFFF"/>
              </a:solidFill>
              <a:latin typeface="微軟正黑體" panose="020B0604030504040204" pitchFamily="34" charset="-120"/>
              <a:ea typeface="微軟正黑體" panose="020B0604030504040204" pitchFamily="34" charset="-120"/>
              <a:cs typeface="+mn-cs"/>
            </a:rPr>
            <a:t>UCAN</a:t>
          </a:r>
          <a:r>
            <a:rPr lang="zh-TW" altLang="en-US" sz="1500" kern="1200" dirty="0" smtClean="0">
              <a:solidFill>
                <a:sysClr val="window" lastClr="FFFFFF"/>
              </a:solidFill>
              <a:latin typeface="微軟正黑體" panose="020B0604030504040204" pitchFamily="34" charset="-120"/>
              <a:ea typeface="微軟正黑體" panose="020B0604030504040204" pitchFamily="34" charset="-120"/>
              <a:cs typeface="+mn-cs"/>
            </a:rPr>
            <a:t>就業途徑建議對應表」及</a:t>
          </a:r>
          <a:r>
            <a:rPr lang="en-US" altLang="zh-TW" sz="1500" kern="1200" dirty="0" smtClean="0">
              <a:solidFill>
                <a:sysClr val="window" lastClr="FFFFFF"/>
              </a:solidFill>
              <a:latin typeface="微軟正黑體" panose="020B0604030504040204" pitchFamily="34" charset="-120"/>
              <a:ea typeface="微軟正黑體" panose="020B0604030504040204" pitchFamily="34" charset="-120"/>
              <a:cs typeface="+mn-cs"/>
            </a:rPr>
            <a:t>UCAN</a:t>
          </a:r>
          <a:r>
            <a:rPr lang="zh-TW" altLang="en-US" sz="1500" kern="1200" dirty="0" smtClean="0">
              <a:solidFill>
                <a:sysClr val="window" lastClr="FFFFFF"/>
              </a:solidFill>
              <a:latin typeface="微軟正黑體" panose="020B0604030504040204" pitchFamily="34" charset="-120"/>
              <a:ea typeface="微軟正黑體" panose="020B0604030504040204" pitchFamily="34" charset="-120"/>
              <a:cs typeface="+mn-cs"/>
            </a:rPr>
            <a:t>就業途徑</a:t>
          </a:r>
          <a:endParaRPr lang="zh-TW" altLang="en-US" sz="15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434108" y="1266392"/>
        <a:ext cx="3164230" cy="779583"/>
      </dsp:txXfrm>
    </dsp:sp>
    <dsp:sp modelId="{728849E8-91B6-41B5-B882-E69B3AD42F04}">
      <dsp:nvSpPr>
        <dsp:cNvPr id="0" name=""/>
        <dsp:cNvSpPr/>
      </dsp:nvSpPr>
      <dsp:spPr>
        <a:xfrm rot="5400000">
          <a:off x="1860956" y="2090932"/>
          <a:ext cx="310534" cy="372641"/>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zh-TW" altLang="en-US" sz="1000"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1904431" y="2121985"/>
        <a:ext cx="223585" cy="217374"/>
      </dsp:txXfrm>
    </dsp:sp>
    <dsp:sp modelId="{2510FF61-0B43-4B3A-A9C4-62824CF79939}">
      <dsp:nvSpPr>
        <dsp:cNvPr id="0" name=""/>
        <dsp:cNvSpPr/>
      </dsp:nvSpPr>
      <dsp:spPr>
        <a:xfrm>
          <a:off x="409854" y="2484276"/>
          <a:ext cx="3212738"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找出與系所</a:t>
          </a:r>
          <a:r>
            <a:rPr lang="en-US"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學程定位及教育目標相符的就業途徑</a:t>
          </a:r>
        </a:p>
      </dsp:txBody>
      <dsp:txXfrm>
        <a:off x="434108" y="2508530"/>
        <a:ext cx="3164230" cy="77958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118DE6-47AB-4535-9143-0779A1885235}">
      <dsp:nvSpPr>
        <dsp:cNvPr id="0" name=""/>
        <dsp:cNvSpPr/>
      </dsp:nvSpPr>
      <dsp:spPr>
        <a:xfrm>
          <a:off x="0" y="1316852"/>
          <a:ext cx="2794135" cy="3996463"/>
        </a:xfrm>
        <a:prstGeom prst="roundRect">
          <a:avLst>
            <a:gd name="adj" fmla="val 5000"/>
          </a:avLst>
        </a:prstGeom>
        <a:gradFill rotWithShape="0">
          <a:gsLst>
            <a:gs pos="0">
              <a:srgbClr val="9BBB59">
                <a:hueOff val="0"/>
                <a:satOff val="0"/>
                <a:lumOff val="0"/>
                <a:alphaOff val="0"/>
                <a:tint val="50000"/>
                <a:satMod val="300000"/>
              </a:srgbClr>
            </a:gs>
            <a:gs pos="35000">
              <a:srgbClr val="9BBB59">
                <a:hueOff val="0"/>
                <a:satOff val="0"/>
                <a:lumOff val="0"/>
                <a:alphaOff val="0"/>
                <a:tint val="37000"/>
                <a:satMod val="300000"/>
              </a:srgbClr>
            </a:gs>
            <a:gs pos="100000">
              <a:srgbClr val="9BBB59">
                <a:hueOff val="0"/>
                <a:satOff val="0"/>
                <a:lumOff val="0"/>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dirty="0">
            <a:solidFill>
              <a:sysClr val="windowText" lastClr="000000"/>
            </a:solidFill>
            <a:latin typeface="Calibri"/>
            <a:ea typeface="新細明體"/>
            <a:cs typeface="+mn-cs"/>
          </a:endParaRPr>
        </a:p>
      </dsp:txBody>
      <dsp:txXfrm rot="16200000">
        <a:off x="-1359136" y="2675989"/>
        <a:ext cx="3277100" cy="558827"/>
      </dsp:txXfrm>
    </dsp:sp>
    <dsp:sp modelId="{2D2F1337-8FC5-4EC7-88EF-CC4201B899C8}">
      <dsp:nvSpPr>
        <dsp:cNvPr id="0" name=""/>
        <dsp:cNvSpPr/>
      </dsp:nvSpPr>
      <dsp:spPr>
        <a:xfrm>
          <a:off x="2863353" y="1360642"/>
          <a:ext cx="2794135" cy="3996463"/>
        </a:xfrm>
        <a:prstGeom prst="ellipse">
          <a:avLst/>
        </a:prstGeom>
        <a:gradFill rotWithShape="0">
          <a:gsLst>
            <a:gs pos="0">
              <a:srgbClr val="9BBB59">
                <a:hueOff val="5625132"/>
                <a:satOff val="-8440"/>
                <a:lumOff val="-1373"/>
                <a:alphaOff val="0"/>
                <a:tint val="50000"/>
                <a:satMod val="300000"/>
              </a:srgbClr>
            </a:gs>
            <a:gs pos="35000">
              <a:srgbClr val="9BBB59">
                <a:hueOff val="5625132"/>
                <a:satOff val="-8440"/>
                <a:lumOff val="-1373"/>
                <a:alphaOff val="0"/>
                <a:tint val="37000"/>
                <a:satMod val="300000"/>
              </a:srgbClr>
            </a:gs>
            <a:gs pos="100000">
              <a:srgbClr val="9BBB59">
                <a:hueOff val="5625132"/>
                <a:satOff val="-8440"/>
                <a:lumOff val="-1373"/>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dirty="0">
            <a:solidFill>
              <a:sysClr val="windowText" lastClr="000000"/>
            </a:solidFill>
            <a:latin typeface="Calibri"/>
            <a:ea typeface="新細明體"/>
            <a:cs typeface="+mn-cs"/>
          </a:endParaRPr>
        </a:p>
      </dsp:txBody>
      <dsp:txXfrm rot="16200000">
        <a:off x="1504216" y="2719778"/>
        <a:ext cx="3277100" cy="558827"/>
      </dsp:txXfrm>
    </dsp:sp>
    <dsp:sp modelId="{7225E902-AB56-4F1B-B2E8-560A56A877D1}">
      <dsp:nvSpPr>
        <dsp:cNvPr id="0" name=""/>
        <dsp:cNvSpPr/>
      </dsp:nvSpPr>
      <dsp:spPr>
        <a:xfrm rot="5400000">
          <a:off x="2849302" y="791337"/>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0"/>
              <a:satOff val="0"/>
              <a:lumOff val="0"/>
              <a:alphaOff val="0"/>
            </a:srgbClr>
          </a:solidFill>
          <a:prstDash val="solid"/>
          <a:miter lim="800000"/>
        </a:ln>
        <a:effectLst/>
      </dsp:spPr>
      <dsp:style>
        <a:lnRef idx="1">
          <a:scrgbClr r="0" g="0" b="0"/>
        </a:lnRef>
        <a:fillRef idx="2">
          <a:scrgbClr r="0" g="0" b="0"/>
        </a:fillRef>
        <a:effectRef idx="0">
          <a:scrgbClr r="0" g="0" b="0"/>
        </a:effectRef>
        <a:fontRef idx="minor"/>
      </dsp:style>
    </dsp:sp>
    <dsp:sp modelId="{56EF2998-CCAB-4B94-8DF1-6FD3BF37419C}">
      <dsp:nvSpPr>
        <dsp:cNvPr id="0" name=""/>
        <dsp:cNvSpPr/>
      </dsp:nvSpPr>
      <dsp:spPr>
        <a:xfrm>
          <a:off x="5731841" y="1316852"/>
          <a:ext cx="2794135" cy="3996463"/>
        </a:xfrm>
        <a:prstGeom prst="roundRect">
          <a:avLst>
            <a:gd name="adj" fmla="val 5000"/>
          </a:avLst>
        </a:prstGeom>
        <a:gradFill rotWithShape="0">
          <a:gsLst>
            <a:gs pos="0">
              <a:srgbClr val="9BBB59">
                <a:hueOff val="11250264"/>
                <a:satOff val="-16880"/>
                <a:lumOff val="-2745"/>
                <a:alphaOff val="0"/>
                <a:tint val="50000"/>
                <a:satMod val="300000"/>
              </a:srgbClr>
            </a:gs>
            <a:gs pos="35000">
              <a:srgbClr val="9BBB59">
                <a:hueOff val="11250264"/>
                <a:satOff val="-16880"/>
                <a:lumOff val="-2745"/>
                <a:alphaOff val="0"/>
                <a:tint val="37000"/>
                <a:satMod val="300000"/>
              </a:srgbClr>
            </a:gs>
            <a:gs pos="100000">
              <a:srgbClr val="9BBB59">
                <a:hueOff val="11250264"/>
                <a:satOff val="-16880"/>
                <a:lumOff val="-2745"/>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a:solidFill>
              <a:sysClr val="windowText" lastClr="000000"/>
            </a:solidFill>
            <a:latin typeface="Calibri"/>
            <a:ea typeface="新細明體"/>
            <a:cs typeface="+mn-cs"/>
          </a:endParaRPr>
        </a:p>
      </dsp:txBody>
      <dsp:txXfrm rot="16200000">
        <a:off x="4372704" y="2675989"/>
        <a:ext cx="3277100" cy="558827"/>
      </dsp:txXfrm>
    </dsp:sp>
    <dsp:sp modelId="{253B1E98-F3E1-4F2B-936B-212A1DBC413F}">
      <dsp:nvSpPr>
        <dsp:cNvPr id="0" name=""/>
        <dsp:cNvSpPr/>
      </dsp:nvSpPr>
      <dsp:spPr>
        <a:xfrm rot="16200000">
          <a:off x="5146195" y="781274"/>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11250264"/>
              <a:satOff val="-16880"/>
              <a:lumOff val="-2745"/>
              <a:alphaOff val="0"/>
            </a:srgb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BF83C0-945E-4470-8577-34D0270C5361}">
      <dsp:nvSpPr>
        <dsp:cNvPr id="0" name=""/>
        <dsp:cNvSpPr/>
      </dsp:nvSpPr>
      <dsp:spPr>
        <a:xfrm>
          <a:off x="3692777" y="569733"/>
          <a:ext cx="2483193" cy="239025"/>
        </a:xfrm>
        <a:custGeom>
          <a:avLst/>
          <a:gdLst/>
          <a:ahLst/>
          <a:cxnLst/>
          <a:rect l="0" t="0" r="0" b="0"/>
          <a:pathLst>
            <a:path>
              <a:moveTo>
                <a:pt x="0" y="0"/>
              </a:moveTo>
              <a:lnTo>
                <a:pt x="0" y="119512"/>
              </a:lnTo>
              <a:lnTo>
                <a:pt x="2483193" y="119512"/>
              </a:lnTo>
              <a:lnTo>
                <a:pt x="2483193" y="239025"/>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F355CAB0-8D9B-42BE-827F-977A5411940A}">
      <dsp:nvSpPr>
        <dsp:cNvPr id="0" name=""/>
        <dsp:cNvSpPr/>
      </dsp:nvSpPr>
      <dsp:spPr>
        <a:xfrm>
          <a:off x="3692777" y="569733"/>
          <a:ext cx="143517" cy="239025"/>
        </a:xfrm>
        <a:custGeom>
          <a:avLst/>
          <a:gdLst/>
          <a:ahLst/>
          <a:cxnLst/>
          <a:rect l="0" t="0" r="0" b="0"/>
          <a:pathLst>
            <a:path>
              <a:moveTo>
                <a:pt x="0" y="0"/>
              </a:moveTo>
              <a:lnTo>
                <a:pt x="0" y="119512"/>
              </a:lnTo>
              <a:lnTo>
                <a:pt x="143517" y="119512"/>
              </a:lnTo>
              <a:lnTo>
                <a:pt x="143517" y="239025"/>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93BE3A1E-7C8B-4886-BF48-9540F1B70E30}">
      <dsp:nvSpPr>
        <dsp:cNvPr id="0" name=""/>
        <dsp:cNvSpPr/>
      </dsp:nvSpPr>
      <dsp:spPr>
        <a:xfrm>
          <a:off x="1353100" y="569733"/>
          <a:ext cx="2339676" cy="239025"/>
        </a:xfrm>
        <a:custGeom>
          <a:avLst/>
          <a:gdLst/>
          <a:ahLst/>
          <a:cxnLst/>
          <a:rect l="0" t="0" r="0" b="0"/>
          <a:pathLst>
            <a:path>
              <a:moveTo>
                <a:pt x="2339676" y="0"/>
              </a:moveTo>
              <a:lnTo>
                <a:pt x="2339676" y="119512"/>
              </a:lnTo>
              <a:lnTo>
                <a:pt x="0" y="119512"/>
              </a:lnTo>
              <a:lnTo>
                <a:pt x="0" y="239025"/>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58328123-382D-4234-AFA9-AE1A38C83954}">
      <dsp:nvSpPr>
        <dsp:cNvPr id="0" name=""/>
        <dsp:cNvSpPr/>
      </dsp:nvSpPr>
      <dsp:spPr>
        <a:xfrm>
          <a:off x="1933283" y="625"/>
          <a:ext cx="3518986" cy="569107"/>
        </a:xfrm>
        <a:prstGeom prst="rect">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kern="1200" dirty="0" smtClean="0">
              <a:solidFill>
                <a:sysClr val="window" lastClr="FFFFFF"/>
              </a:solidFill>
              <a:latin typeface="微軟正黑體" pitchFamily="34" charset="-120"/>
              <a:ea typeface="微軟正黑體" pitchFamily="34" charset="-120"/>
              <a:cs typeface="+mn-cs"/>
            </a:rPr>
            <a:t>資管系職涯發展方向</a:t>
          </a:r>
          <a:endParaRPr lang="zh-TW" altLang="en-US" sz="2400" kern="1200" dirty="0">
            <a:solidFill>
              <a:sysClr val="window" lastClr="FFFFFF"/>
            </a:solidFill>
            <a:latin typeface="微軟正黑體" pitchFamily="34" charset="-120"/>
            <a:ea typeface="微軟正黑體" pitchFamily="34" charset="-120"/>
            <a:cs typeface="+mn-cs"/>
          </a:endParaRPr>
        </a:p>
      </dsp:txBody>
      <dsp:txXfrm>
        <a:off x="1933283" y="625"/>
        <a:ext cx="3518986" cy="569107"/>
      </dsp:txXfrm>
    </dsp:sp>
    <dsp:sp modelId="{A2B07AD5-0980-4609-8E39-BE873290A225}">
      <dsp:nvSpPr>
        <dsp:cNvPr id="0" name=""/>
        <dsp:cNvSpPr/>
      </dsp:nvSpPr>
      <dsp:spPr>
        <a:xfrm>
          <a:off x="239664" y="808758"/>
          <a:ext cx="2226873" cy="569107"/>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企業管理相關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239664" y="808758"/>
        <a:ext cx="2226873" cy="569107"/>
      </dsp:txXfrm>
    </dsp:sp>
    <dsp:sp modelId="{2A247EA3-955E-46FA-AF16-AA9B3610FB5D}">
      <dsp:nvSpPr>
        <dsp:cNvPr id="0" name=""/>
        <dsp:cNvSpPr/>
      </dsp:nvSpPr>
      <dsp:spPr>
        <a:xfrm>
          <a:off x="2705562" y="808758"/>
          <a:ext cx="2261463" cy="569107"/>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網路管理相關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2705562" y="808758"/>
        <a:ext cx="2261463" cy="569107"/>
      </dsp:txXfrm>
    </dsp:sp>
    <dsp:sp modelId="{A62D60C8-C455-4B19-B690-FBB05CDB8A25}">
      <dsp:nvSpPr>
        <dsp:cNvPr id="0" name=""/>
        <dsp:cNvSpPr/>
      </dsp:nvSpPr>
      <dsp:spPr>
        <a:xfrm>
          <a:off x="5206051" y="808758"/>
          <a:ext cx="1939838" cy="569107"/>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系統開發相關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5206051" y="808758"/>
        <a:ext cx="1939838" cy="569107"/>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CAB0-8D9B-42BE-827F-977A5411940A}">
      <dsp:nvSpPr>
        <dsp:cNvPr id="0" name=""/>
        <dsp:cNvSpPr/>
      </dsp:nvSpPr>
      <dsp:spPr>
        <a:xfrm>
          <a:off x="3706164" y="505803"/>
          <a:ext cx="1414891" cy="212339"/>
        </a:xfrm>
        <a:custGeom>
          <a:avLst/>
          <a:gdLst/>
          <a:ahLst/>
          <a:cxnLst/>
          <a:rect l="0" t="0" r="0" b="0"/>
          <a:pathLst>
            <a:path>
              <a:moveTo>
                <a:pt x="0" y="0"/>
              </a:moveTo>
              <a:lnTo>
                <a:pt x="0" y="106169"/>
              </a:lnTo>
              <a:lnTo>
                <a:pt x="1414891" y="106169"/>
              </a:lnTo>
              <a:lnTo>
                <a:pt x="1414891" y="212339"/>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5CD15093-A8C7-49EB-BA21-03F17B6DB1CA}">
      <dsp:nvSpPr>
        <dsp:cNvPr id="0" name=""/>
        <dsp:cNvSpPr/>
      </dsp:nvSpPr>
      <dsp:spPr>
        <a:xfrm>
          <a:off x="3660444" y="505803"/>
          <a:ext cx="91440" cy="212339"/>
        </a:xfrm>
        <a:custGeom>
          <a:avLst/>
          <a:gdLst/>
          <a:ahLst/>
          <a:cxnLst/>
          <a:rect l="0" t="0" r="0" b="0"/>
          <a:pathLst>
            <a:path>
              <a:moveTo>
                <a:pt x="45720" y="0"/>
              </a:moveTo>
              <a:lnTo>
                <a:pt x="45720" y="106169"/>
              </a:lnTo>
              <a:lnTo>
                <a:pt x="85705" y="106169"/>
              </a:lnTo>
              <a:lnTo>
                <a:pt x="85705" y="212339"/>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93BE3A1E-7C8B-4886-BF48-9540F1B70E30}">
      <dsp:nvSpPr>
        <dsp:cNvPr id="0" name=""/>
        <dsp:cNvSpPr/>
      </dsp:nvSpPr>
      <dsp:spPr>
        <a:xfrm>
          <a:off x="2331258" y="505803"/>
          <a:ext cx="1374905" cy="212339"/>
        </a:xfrm>
        <a:custGeom>
          <a:avLst/>
          <a:gdLst/>
          <a:ahLst/>
          <a:cxnLst/>
          <a:rect l="0" t="0" r="0" b="0"/>
          <a:pathLst>
            <a:path>
              <a:moveTo>
                <a:pt x="1374905" y="0"/>
              </a:moveTo>
              <a:lnTo>
                <a:pt x="1374905" y="106169"/>
              </a:lnTo>
              <a:lnTo>
                <a:pt x="0" y="106169"/>
              </a:lnTo>
              <a:lnTo>
                <a:pt x="0" y="212339"/>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58328123-382D-4234-AFA9-AE1A38C83954}">
      <dsp:nvSpPr>
        <dsp:cNvPr id="0" name=""/>
        <dsp:cNvSpPr/>
      </dsp:nvSpPr>
      <dsp:spPr>
        <a:xfrm>
          <a:off x="1782789" y="231"/>
          <a:ext cx="3846748" cy="505571"/>
        </a:xfrm>
        <a:prstGeom prst="rect">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kern="1200" dirty="0" smtClean="0">
              <a:solidFill>
                <a:sysClr val="window" lastClr="FFFFFF"/>
              </a:solidFill>
              <a:latin typeface="微軟正黑體" pitchFamily="34" charset="-120"/>
              <a:ea typeface="微軟正黑體" pitchFamily="34" charset="-120"/>
              <a:cs typeface="+mn-cs"/>
            </a:rPr>
            <a:t>外文系職涯發展方向</a:t>
          </a:r>
          <a:r>
            <a:rPr lang="en-US" altLang="zh-TW" sz="2400" kern="1200" dirty="0" smtClean="0">
              <a:solidFill>
                <a:sysClr val="window" lastClr="FFFFFF"/>
              </a:solidFill>
              <a:latin typeface="微軟正黑體" pitchFamily="34" charset="-120"/>
              <a:ea typeface="微軟正黑體" pitchFamily="34" charset="-120"/>
              <a:cs typeface="+mn-cs"/>
            </a:rPr>
            <a:t>(</a:t>
          </a:r>
          <a:r>
            <a:rPr lang="zh-TW" altLang="en-US" sz="2400" kern="1200" dirty="0" smtClean="0">
              <a:solidFill>
                <a:sysClr val="window" lastClr="FFFFFF"/>
              </a:solidFill>
              <a:latin typeface="微軟正黑體" pitchFamily="34" charset="-120"/>
              <a:ea typeface="微軟正黑體" pitchFamily="34" charset="-120"/>
              <a:cs typeface="+mn-cs"/>
            </a:rPr>
            <a:t>示例</a:t>
          </a:r>
          <a:r>
            <a:rPr lang="en-US" altLang="zh-TW" sz="2400" kern="1200" dirty="0" smtClean="0">
              <a:solidFill>
                <a:sysClr val="window" lastClr="FFFFFF"/>
              </a:solidFill>
              <a:latin typeface="微軟正黑體" pitchFamily="34" charset="-120"/>
              <a:ea typeface="微軟正黑體" pitchFamily="34" charset="-120"/>
              <a:cs typeface="+mn-cs"/>
            </a:rPr>
            <a:t>)</a:t>
          </a:r>
          <a:endParaRPr lang="zh-TW" altLang="en-US" sz="2400" kern="1200" dirty="0">
            <a:solidFill>
              <a:sysClr val="window" lastClr="FFFFFF"/>
            </a:solidFill>
            <a:latin typeface="微軟正黑體" pitchFamily="34" charset="-120"/>
            <a:ea typeface="微軟正黑體" pitchFamily="34" charset="-120"/>
            <a:cs typeface="+mn-cs"/>
          </a:endParaRPr>
        </a:p>
      </dsp:txBody>
      <dsp:txXfrm>
        <a:off x="1782789" y="231"/>
        <a:ext cx="3846748" cy="505571"/>
      </dsp:txXfrm>
    </dsp:sp>
    <dsp:sp modelId="{A2B07AD5-0980-4609-8E39-BE873290A225}">
      <dsp:nvSpPr>
        <dsp:cNvPr id="0" name=""/>
        <dsp:cNvSpPr/>
      </dsp:nvSpPr>
      <dsp:spPr>
        <a:xfrm>
          <a:off x="1741949" y="718142"/>
          <a:ext cx="1178617" cy="505571"/>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教育相關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1741949" y="718142"/>
        <a:ext cx="1178617" cy="505571"/>
      </dsp:txXfrm>
    </dsp:sp>
    <dsp:sp modelId="{D8C224A5-0A77-4C1E-A9E3-A391E45464DB}">
      <dsp:nvSpPr>
        <dsp:cNvPr id="0" name=""/>
        <dsp:cNvSpPr/>
      </dsp:nvSpPr>
      <dsp:spPr>
        <a:xfrm>
          <a:off x="3132907" y="718142"/>
          <a:ext cx="1226485" cy="505571"/>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新聞相關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3132907" y="718142"/>
        <a:ext cx="1226485" cy="505571"/>
      </dsp:txXfrm>
    </dsp:sp>
    <dsp:sp modelId="{2A247EA3-955E-46FA-AF16-AA9B3610FB5D}">
      <dsp:nvSpPr>
        <dsp:cNvPr id="0" name=""/>
        <dsp:cNvSpPr/>
      </dsp:nvSpPr>
      <dsp:spPr>
        <a:xfrm>
          <a:off x="4571732" y="718142"/>
          <a:ext cx="1098646" cy="505571"/>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銷售相關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4571732" y="718142"/>
        <a:ext cx="1098646" cy="505571"/>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CAB0-8D9B-42BE-827F-977A5411940A}">
      <dsp:nvSpPr>
        <dsp:cNvPr id="0" name=""/>
        <dsp:cNvSpPr/>
      </dsp:nvSpPr>
      <dsp:spPr>
        <a:xfrm>
          <a:off x="4145756" y="593749"/>
          <a:ext cx="695016" cy="222198"/>
        </a:xfrm>
        <a:custGeom>
          <a:avLst/>
          <a:gdLst/>
          <a:ahLst/>
          <a:cxnLst/>
          <a:rect l="0" t="0" r="0" b="0"/>
          <a:pathLst>
            <a:path>
              <a:moveTo>
                <a:pt x="0" y="0"/>
              </a:moveTo>
              <a:lnTo>
                <a:pt x="0" y="101575"/>
              </a:lnTo>
              <a:lnTo>
                <a:pt x="695016" y="101575"/>
              </a:lnTo>
              <a:lnTo>
                <a:pt x="695016" y="222198"/>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93BE3A1E-7C8B-4886-BF48-9540F1B70E30}">
      <dsp:nvSpPr>
        <dsp:cNvPr id="0" name=""/>
        <dsp:cNvSpPr/>
      </dsp:nvSpPr>
      <dsp:spPr>
        <a:xfrm>
          <a:off x="3450739" y="593749"/>
          <a:ext cx="695016" cy="222198"/>
        </a:xfrm>
        <a:custGeom>
          <a:avLst/>
          <a:gdLst/>
          <a:ahLst/>
          <a:cxnLst/>
          <a:rect l="0" t="0" r="0" b="0"/>
          <a:pathLst>
            <a:path>
              <a:moveTo>
                <a:pt x="695016" y="0"/>
              </a:moveTo>
              <a:lnTo>
                <a:pt x="695016" y="101575"/>
              </a:lnTo>
              <a:lnTo>
                <a:pt x="0" y="101575"/>
              </a:lnTo>
              <a:lnTo>
                <a:pt x="0" y="222198"/>
              </a:lnTo>
            </a:path>
          </a:pathLst>
        </a:custGeom>
        <a:noFill/>
        <a:ln w="25400" cap="flat" cmpd="sng" algn="ctr">
          <a:solidFill>
            <a:srgbClr val="9BBB59">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58328123-382D-4234-AFA9-AE1A38C83954}">
      <dsp:nvSpPr>
        <dsp:cNvPr id="0" name=""/>
        <dsp:cNvSpPr/>
      </dsp:nvSpPr>
      <dsp:spPr>
        <a:xfrm>
          <a:off x="2026737" y="19355"/>
          <a:ext cx="4238037" cy="574393"/>
        </a:xfrm>
        <a:prstGeom prst="rect">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zh-TW" altLang="en-US" sz="2400" kern="1200" dirty="0" smtClean="0">
              <a:solidFill>
                <a:sysClr val="window" lastClr="FFFFFF"/>
              </a:solidFill>
              <a:latin typeface="微軟正黑體" pitchFamily="34" charset="-120"/>
              <a:ea typeface="微軟正黑體" pitchFamily="34" charset="-120"/>
              <a:cs typeface="+mn-cs"/>
            </a:rPr>
            <a:t>會計資訊系職涯發展方向</a:t>
          </a:r>
          <a:r>
            <a:rPr lang="en-US" altLang="zh-TW" sz="2400" kern="1200" dirty="0" smtClean="0">
              <a:solidFill>
                <a:sysClr val="window" lastClr="FFFFFF"/>
              </a:solidFill>
              <a:latin typeface="微軟正黑體" pitchFamily="34" charset="-120"/>
              <a:ea typeface="微軟正黑體" pitchFamily="34" charset="-120"/>
              <a:cs typeface="+mn-cs"/>
            </a:rPr>
            <a:t>(</a:t>
          </a:r>
          <a:r>
            <a:rPr lang="zh-TW" altLang="en-US" sz="2400" kern="1200" dirty="0" smtClean="0">
              <a:solidFill>
                <a:sysClr val="window" lastClr="FFFFFF"/>
              </a:solidFill>
              <a:latin typeface="微軟正黑體" pitchFamily="34" charset="-120"/>
              <a:ea typeface="微軟正黑體" pitchFamily="34" charset="-120"/>
              <a:cs typeface="+mn-cs"/>
            </a:rPr>
            <a:t>示例</a:t>
          </a:r>
          <a:r>
            <a:rPr lang="en-US" altLang="zh-TW" sz="2400" kern="1200" dirty="0" smtClean="0">
              <a:solidFill>
                <a:sysClr val="window" lastClr="FFFFFF"/>
              </a:solidFill>
              <a:latin typeface="微軟正黑體" pitchFamily="34" charset="-120"/>
              <a:ea typeface="微軟正黑體" pitchFamily="34" charset="-120"/>
              <a:cs typeface="+mn-cs"/>
            </a:rPr>
            <a:t>)</a:t>
          </a:r>
          <a:endParaRPr lang="zh-TW" altLang="en-US" sz="2400" kern="1200" dirty="0">
            <a:solidFill>
              <a:sysClr val="window" lastClr="FFFFFF"/>
            </a:solidFill>
            <a:latin typeface="微軟正黑體" pitchFamily="34" charset="-120"/>
            <a:ea typeface="微軟正黑體" pitchFamily="34" charset="-120"/>
            <a:cs typeface="+mn-cs"/>
          </a:endParaRPr>
        </a:p>
      </dsp:txBody>
      <dsp:txXfrm>
        <a:off x="2026737" y="19355"/>
        <a:ext cx="4238037" cy="574393"/>
      </dsp:txXfrm>
    </dsp:sp>
    <dsp:sp modelId="{A2B07AD5-0980-4609-8E39-BE873290A225}">
      <dsp:nvSpPr>
        <dsp:cNvPr id="0" name=""/>
        <dsp:cNvSpPr/>
      </dsp:nvSpPr>
      <dsp:spPr>
        <a:xfrm>
          <a:off x="2876345" y="815947"/>
          <a:ext cx="1148787" cy="574393"/>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會計相關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2876345" y="815947"/>
        <a:ext cx="1148787" cy="574393"/>
      </dsp:txXfrm>
    </dsp:sp>
    <dsp:sp modelId="{2A247EA3-955E-46FA-AF16-AA9B3610FB5D}">
      <dsp:nvSpPr>
        <dsp:cNvPr id="0" name=""/>
        <dsp:cNvSpPr/>
      </dsp:nvSpPr>
      <dsp:spPr>
        <a:xfrm>
          <a:off x="4266378" y="815947"/>
          <a:ext cx="1148787" cy="574393"/>
        </a:xfrm>
        <a:prstGeom prst="rect">
          <a:avLst/>
        </a:prstGeom>
        <a:solidFill>
          <a:srgbClr val="9BBB59">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zh-TW" altLang="en-US" sz="2000" kern="1200" dirty="0" smtClean="0">
              <a:solidFill>
                <a:sysClr val="window" lastClr="FFFFFF"/>
              </a:solidFill>
              <a:latin typeface="微軟正黑體" pitchFamily="34" charset="-120"/>
              <a:ea typeface="微軟正黑體" pitchFamily="34" charset="-120"/>
              <a:cs typeface="+mn-cs"/>
            </a:rPr>
            <a:t>資訊相關</a:t>
          </a:r>
          <a:endParaRPr lang="zh-TW" altLang="en-US" sz="2000" kern="1200" dirty="0">
            <a:solidFill>
              <a:sysClr val="window" lastClr="FFFFFF"/>
            </a:solidFill>
            <a:latin typeface="微軟正黑體" pitchFamily="34" charset="-120"/>
            <a:ea typeface="微軟正黑體" pitchFamily="34" charset="-120"/>
            <a:cs typeface="+mn-cs"/>
          </a:endParaRPr>
        </a:p>
      </dsp:txBody>
      <dsp:txXfrm>
        <a:off x="4266378" y="815947"/>
        <a:ext cx="1148787" cy="574393"/>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1D73DD-3641-4398-B82D-C29B42F259C0}">
      <dsp:nvSpPr>
        <dsp:cNvPr id="0" name=""/>
        <dsp:cNvSpPr/>
      </dsp:nvSpPr>
      <dsp:spPr>
        <a:xfrm>
          <a:off x="957818" y="0"/>
          <a:ext cx="2116810"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kern="1200" dirty="0" smtClean="0">
              <a:solidFill>
                <a:sysClr val="window" lastClr="FFFFFF"/>
              </a:solidFill>
              <a:latin typeface="微軟正黑體" pitchFamily="34" charset="-120"/>
              <a:ea typeface="微軟正黑體" pitchFamily="34" charset="-120"/>
              <a:cs typeface="+mn-cs"/>
            </a:rPr>
            <a:t>找出與系所</a:t>
          </a:r>
          <a:r>
            <a:rPr lang="en-US" altLang="zh-TW" sz="1400" kern="1200" dirty="0" smtClean="0">
              <a:solidFill>
                <a:sysClr val="window" lastClr="FFFFFF"/>
              </a:solidFill>
              <a:latin typeface="微軟正黑體" pitchFamily="34" charset="-120"/>
              <a:ea typeface="微軟正黑體" pitchFamily="34" charset="-120"/>
              <a:cs typeface="+mn-cs"/>
            </a:rPr>
            <a:t>/</a:t>
          </a:r>
          <a:r>
            <a:rPr lang="zh-TW" altLang="en-US" sz="1400" kern="1200" dirty="0" smtClean="0">
              <a:solidFill>
                <a:sysClr val="window" lastClr="FFFFFF"/>
              </a:solidFill>
              <a:latin typeface="微軟正黑體" pitchFamily="34" charset="-120"/>
              <a:ea typeface="微軟正黑體" pitchFamily="34" charset="-120"/>
              <a:cs typeface="+mn-cs"/>
            </a:rPr>
            <a:t>學程定位及教育目標相符的就業途徑</a:t>
          </a:r>
          <a:endParaRPr lang="zh-TW" altLang="en-US" sz="14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982072" y="24254"/>
        <a:ext cx="2068302" cy="779583"/>
      </dsp:txXfrm>
    </dsp:sp>
    <dsp:sp modelId="{CC8E1D53-D7CA-4E1E-B8B3-8B2B5FC592A4}">
      <dsp:nvSpPr>
        <dsp:cNvPr id="0" name=""/>
        <dsp:cNvSpPr/>
      </dsp:nvSpPr>
      <dsp:spPr>
        <a:xfrm rot="5400000">
          <a:off x="1860956" y="848794"/>
          <a:ext cx="310534" cy="372641"/>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zh-TW" altLang="en-US" sz="1000"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1904431" y="879847"/>
        <a:ext cx="223585" cy="217374"/>
      </dsp:txXfrm>
    </dsp:sp>
    <dsp:sp modelId="{95D54756-5CF2-4471-8ACC-65D32A32F298}">
      <dsp:nvSpPr>
        <dsp:cNvPr id="0" name=""/>
        <dsp:cNvSpPr/>
      </dsp:nvSpPr>
      <dsp:spPr>
        <a:xfrm>
          <a:off x="957818" y="1242138"/>
          <a:ext cx="2116810"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kern="1200" dirty="0" smtClean="0">
              <a:solidFill>
                <a:sysClr val="window" lastClr="FFFFFF"/>
              </a:solidFill>
              <a:latin typeface="微軟正黑體" panose="020B0604030504040204" pitchFamily="34" charset="-120"/>
              <a:ea typeface="微軟正黑體" panose="020B0604030504040204" pitchFamily="34" charset="-120"/>
              <a:cs typeface="+mn-cs"/>
            </a:rPr>
            <a:t>篩選評估欲涵蓋的</a:t>
          </a:r>
        </a:p>
        <a:p>
          <a:pPr lvl="0" algn="ctr" defTabSz="622300">
            <a:lnSpc>
              <a:spcPct val="90000"/>
            </a:lnSpc>
            <a:spcBef>
              <a:spcPct val="0"/>
            </a:spcBef>
            <a:spcAft>
              <a:spcPct val="35000"/>
            </a:spcAft>
          </a:pPr>
          <a:r>
            <a:rPr lang="zh-TW" altLang="en-US" sz="1400" kern="1200" dirty="0" smtClean="0">
              <a:solidFill>
                <a:sysClr val="window" lastClr="FFFFFF"/>
              </a:solidFill>
              <a:latin typeface="微軟正黑體" panose="020B0604030504040204" pitchFamily="34" charset="-120"/>
              <a:ea typeface="微軟正黑體" panose="020B0604030504040204" pitchFamily="34" charset="-120"/>
              <a:cs typeface="+mn-cs"/>
            </a:rPr>
            <a:t>專業職能</a:t>
          </a:r>
        </a:p>
      </dsp:txBody>
      <dsp:txXfrm>
        <a:off x="982072" y="1266392"/>
        <a:ext cx="2068302" cy="779583"/>
      </dsp:txXfrm>
    </dsp:sp>
    <dsp:sp modelId="{728849E8-91B6-41B5-B882-E69B3AD42F04}">
      <dsp:nvSpPr>
        <dsp:cNvPr id="0" name=""/>
        <dsp:cNvSpPr/>
      </dsp:nvSpPr>
      <dsp:spPr>
        <a:xfrm rot="5400000">
          <a:off x="1860956" y="2090932"/>
          <a:ext cx="310534" cy="372641"/>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zh-TW" altLang="en-US" sz="1000"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1904431" y="2121985"/>
        <a:ext cx="223585" cy="217374"/>
      </dsp:txXfrm>
    </dsp:sp>
    <dsp:sp modelId="{2510FF61-0B43-4B3A-A9C4-62824CF79939}">
      <dsp:nvSpPr>
        <dsp:cNvPr id="0" name=""/>
        <dsp:cNvSpPr/>
      </dsp:nvSpPr>
      <dsp:spPr>
        <a:xfrm>
          <a:off x="957818" y="2484276"/>
          <a:ext cx="2116810" cy="82809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kern="1200" dirty="0" smtClean="0">
              <a:solidFill>
                <a:sysClr val="window" lastClr="FFFFFF"/>
              </a:solidFill>
              <a:latin typeface="微軟正黑體" panose="020B0604030504040204" pitchFamily="34" charset="-120"/>
              <a:ea typeface="微軟正黑體" panose="020B0604030504040204" pitchFamily="34" charset="-120"/>
              <a:cs typeface="+mn-cs"/>
            </a:rPr>
            <a:t>建立核心能力與專業職能的對應及關連</a:t>
          </a:r>
        </a:p>
      </dsp:txBody>
      <dsp:txXfrm>
        <a:off x="982072" y="2508530"/>
        <a:ext cx="2068302" cy="77958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F5FA43-BA35-4080-BD06-8A34738EC179}">
      <dsp:nvSpPr>
        <dsp:cNvPr id="0" name=""/>
        <dsp:cNvSpPr/>
      </dsp:nvSpPr>
      <dsp:spPr>
        <a:xfrm>
          <a:off x="-3323909" y="-511269"/>
          <a:ext cx="3963641" cy="3963641"/>
        </a:xfrm>
        <a:prstGeom prst="blockArc">
          <a:avLst>
            <a:gd name="adj1" fmla="val 18900000"/>
            <a:gd name="adj2" fmla="val 2700000"/>
            <a:gd name="adj3" fmla="val 545"/>
          </a:avLst>
        </a:prstGeom>
        <a:noFill/>
        <a:ln w="25400" cap="flat" cmpd="sng" algn="ctr">
          <a:solidFill>
            <a:srgbClr val="F79646">
              <a:shade val="60000"/>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D1C840DC-1259-4E95-BB49-31CC8D19B72F}">
      <dsp:nvSpPr>
        <dsp:cNvPr id="0" name=""/>
        <dsp:cNvSpPr/>
      </dsp:nvSpPr>
      <dsp:spPr>
        <a:xfrm>
          <a:off x="335480" y="226111"/>
          <a:ext cx="4091564" cy="452459"/>
        </a:xfrm>
        <a:prstGeom prst="rect">
          <a:avLst/>
        </a:prstGeom>
        <a:solidFill>
          <a:srgbClr val="F7964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9139" tIns="43180" rIns="43180" bIns="43180" numCol="1" spcCol="1270" anchor="ctr" anchorCtr="0">
          <a:noAutofit/>
        </a:bodyPr>
        <a:lstStyle/>
        <a:p>
          <a:pPr lvl="0" algn="l" defTabSz="755650">
            <a:lnSpc>
              <a:spcPct val="90000"/>
            </a:lnSpc>
            <a:spcBef>
              <a:spcPct val="0"/>
            </a:spcBef>
            <a:spcAft>
              <a:spcPct val="35000"/>
            </a:spcAft>
          </a:pPr>
          <a:r>
            <a:rPr lang="zh-TW" altLang="en-US" sz="1700" kern="1200" dirty="0" smtClean="0">
              <a:solidFill>
                <a:sysClr val="window" lastClr="FFFFFF"/>
              </a:solidFill>
              <a:latin typeface="微軟正黑體" panose="020B0604030504040204" pitchFamily="34" charset="-120"/>
              <a:ea typeface="微軟正黑體" panose="020B0604030504040204" pitchFamily="34" charset="-120"/>
              <a:cs typeface="+mn-cs"/>
            </a:rPr>
            <a:t>原核心能力已涵蓋此項目</a:t>
          </a:r>
          <a:endParaRPr lang="zh-TW" altLang="en-US" sz="17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35480" y="226111"/>
        <a:ext cx="4091564" cy="452459"/>
      </dsp:txXfrm>
    </dsp:sp>
    <dsp:sp modelId="{EF0B43D3-E403-45C8-A7C7-7B153D6A25E7}">
      <dsp:nvSpPr>
        <dsp:cNvPr id="0" name=""/>
        <dsp:cNvSpPr/>
      </dsp:nvSpPr>
      <dsp:spPr>
        <a:xfrm>
          <a:off x="52693" y="169554"/>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7A9C8439-9F88-4A08-9F50-BF2190E9AFED}">
      <dsp:nvSpPr>
        <dsp:cNvPr id="0" name=""/>
        <dsp:cNvSpPr/>
      </dsp:nvSpPr>
      <dsp:spPr>
        <a:xfrm>
          <a:off x="594885" y="904918"/>
          <a:ext cx="3832159" cy="452459"/>
        </a:xfrm>
        <a:prstGeom prst="rect">
          <a:avLst/>
        </a:prstGeom>
        <a:solidFill>
          <a:srgbClr val="F7964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9139" tIns="43180" rIns="43180" bIns="43180" numCol="1" spcCol="1270" anchor="ctr" anchorCtr="0">
          <a:noAutofit/>
        </a:bodyPr>
        <a:lstStyle/>
        <a:p>
          <a:pPr lvl="0" algn="l" defTabSz="755650">
            <a:lnSpc>
              <a:spcPct val="90000"/>
            </a:lnSpc>
            <a:spcBef>
              <a:spcPct val="0"/>
            </a:spcBef>
            <a:spcAft>
              <a:spcPct val="35000"/>
            </a:spcAft>
          </a:pPr>
          <a:r>
            <a:rPr lang="zh-TW" altLang="en-US" sz="1700" kern="1200" dirty="0" smtClean="0">
              <a:solidFill>
                <a:sysClr val="window" lastClr="FFFFFF"/>
              </a:solidFill>
              <a:latin typeface="微軟正黑體" panose="020B0604030504040204" pitchFamily="34" charset="-120"/>
              <a:ea typeface="微軟正黑體" panose="020B0604030504040204" pitchFamily="34" charset="-120"/>
              <a:cs typeface="+mn-cs"/>
            </a:rPr>
            <a:t>職能項目可供新增作為核心能力</a:t>
          </a:r>
        </a:p>
      </dsp:txBody>
      <dsp:txXfrm>
        <a:off x="594885" y="904918"/>
        <a:ext cx="3832159" cy="452459"/>
      </dsp:txXfrm>
    </dsp:sp>
    <dsp:sp modelId="{499B8839-9205-427D-B1F8-27759DB92AEE}">
      <dsp:nvSpPr>
        <dsp:cNvPr id="0" name=""/>
        <dsp:cNvSpPr/>
      </dsp:nvSpPr>
      <dsp:spPr>
        <a:xfrm>
          <a:off x="312098" y="848360"/>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708F118A-7DCC-451C-8DAD-52287BE9C3BF}">
      <dsp:nvSpPr>
        <dsp:cNvPr id="0" name=""/>
        <dsp:cNvSpPr/>
      </dsp:nvSpPr>
      <dsp:spPr>
        <a:xfrm>
          <a:off x="594885" y="1583724"/>
          <a:ext cx="3832159" cy="452459"/>
        </a:xfrm>
        <a:prstGeom prst="rect">
          <a:avLst/>
        </a:prstGeom>
        <a:solidFill>
          <a:srgbClr val="F7964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9139" tIns="43180" rIns="43180" bIns="43180" numCol="1" spcCol="1270" anchor="ctr" anchorCtr="0">
          <a:noAutofit/>
        </a:bodyPr>
        <a:lstStyle/>
        <a:p>
          <a:pPr lvl="0" algn="l" defTabSz="755650">
            <a:lnSpc>
              <a:spcPct val="90000"/>
            </a:lnSpc>
            <a:spcBef>
              <a:spcPct val="0"/>
            </a:spcBef>
            <a:spcAft>
              <a:spcPct val="35000"/>
            </a:spcAft>
          </a:pPr>
          <a:r>
            <a:rPr lang="zh-TW" altLang="en-US" sz="1700" kern="1200" dirty="0" smtClean="0">
              <a:solidFill>
                <a:sysClr val="window" lastClr="FFFFFF"/>
              </a:solidFill>
              <a:latin typeface="微軟正黑體" panose="020B0604030504040204" pitchFamily="34" charset="-120"/>
              <a:ea typeface="微軟正黑體" panose="020B0604030504040204" pitchFamily="34" charset="-120"/>
              <a:cs typeface="+mn-cs"/>
            </a:rPr>
            <a:t>職能細項可作為核心能力內涵說明</a:t>
          </a:r>
        </a:p>
      </dsp:txBody>
      <dsp:txXfrm>
        <a:off x="594885" y="1583724"/>
        <a:ext cx="3832159" cy="452459"/>
      </dsp:txXfrm>
    </dsp:sp>
    <dsp:sp modelId="{E5C57997-6CE1-4691-A7AF-E735CAB89A44}">
      <dsp:nvSpPr>
        <dsp:cNvPr id="0" name=""/>
        <dsp:cNvSpPr/>
      </dsp:nvSpPr>
      <dsp:spPr>
        <a:xfrm>
          <a:off x="312098" y="1527167"/>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2D8C01DD-3B28-47CB-BC27-DD532EC8B8D3}">
      <dsp:nvSpPr>
        <dsp:cNvPr id="0" name=""/>
        <dsp:cNvSpPr/>
      </dsp:nvSpPr>
      <dsp:spPr>
        <a:xfrm>
          <a:off x="335480" y="2262530"/>
          <a:ext cx="4091564" cy="452459"/>
        </a:xfrm>
        <a:prstGeom prst="rect">
          <a:avLst/>
        </a:prstGeom>
        <a:solidFill>
          <a:srgbClr val="F79646">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9139" tIns="43180" rIns="43180" bIns="43180" numCol="1" spcCol="1270" anchor="ctr" anchorCtr="0">
          <a:noAutofit/>
        </a:bodyPr>
        <a:lstStyle/>
        <a:p>
          <a:pPr lvl="0" algn="l" defTabSz="755650">
            <a:lnSpc>
              <a:spcPct val="90000"/>
            </a:lnSpc>
            <a:spcBef>
              <a:spcPct val="0"/>
            </a:spcBef>
            <a:spcAft>
              <a:spcPct val="35000"/>
            </a:spcAft>
          </a:pPr>
          <a:r>
            <a:rPr lang="zh-TW" altLang="en-US" sz="1700" kern="1200" dirty="0" smtClean="0">
              <a:solidFill>
                <a:sysClr val="window" lastClr="FFFFFF"/>
              </a:solidFill>
              <a:latin typeface="微軟正黑體" panose="020B0604030504040204" pitchFamily="34" charset="-120"/>
              <a:ea typeface="微軟正黑體" panose="020B0604030504040204" pitchFamily="34" charset="-120"/>
              <a:cs typeface="+mn-cs"/>
            </a:rPr>
            <a:t>適合用於檢視未來欲養成的職能</a:t>
          </a:r>
        </a:p>
      </dsp:txBody>
      <dsp:txXfrm>
        <a:off x="335480" y="2262530"/>
        <a:ext cx="4091564" cy="452459"/>
      </dsp:txXfrm>
    </dsp:sp>
    <dsp:sp modelId="{96A7D610-B6C4-45DC-B007-8FFB821B97E8}">
      <dsp:nvSpPr>
        <dsp:cNvPr id="0" name=""/>
        <dsp:cNvSpPr/>
      </dsp:nvSpPr>
      <dsp:spPr>
        <a:xfrm>
          <a:off x="52693" y="2205973"/>
          <a:ext cx="565573" cy="565573"/>
        </a:xfrm>
        <a:prstGeom prst="ellipse">
          <a:avLst/>
        </a:prstGeom>
        <a:solidFill>
          <a:sysClr val="window" lastClr="FFFFFF">
            <a:hueOff val="0"/>
            <a:satOff val="0"/>
            <a:lumOff val="0"/>
            <a:alphaOff val="0"/>
          </a:sysClr>
        </a:solidFill>
        <a:ln w="25400" cap="flat" cmpd="sng" algn="ctr">
          <a:solidFill>
            <a:srgbClr val="F79646">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118DE6-47AB-4535-9143-0779A1885235}">
      <dsp:nvSpPr>
        <dsp:cNvPr id="0" name=""/>
        <dsp:cNvSpPr/>
      </dsp:nvSpPr>
      <dsp:spPr>
        <a:xfrm>
          <a:off x="0" y="1316852"/>
          <a:ext cx="2794135" cy="3996463"/>
        </a:xfrm>
        <a:prstGeom prst="roundRect">
          <a:avLst>
            <a:gd name="adj" fmla="val 5000"/>
          </a:avLst>
        </a:prstGeom>
        <a:gradFill rotWithShape="0">
          <a:gsLst>
            <a:gs pos="0">
              <a:srgbClr val="9BBB59">
                <a:hueOff val="0"/>
                <a:satOff val="0"/>
                <a:lumOff val="0"/>
                <a:alphaOff val="0"/>
                <a:tint val="50000"/>
                <a:satMod val="300000"/>
              </a:srgbClr>
            </a:gs>
            <a:gs pos="35000">
              <a:srgbClr val="9BBB59">
                <a:hueOff val="0"/>
                <a:satOff val="0"/>
                <a:lumOff val="0"/>
                <a:alphaOff val="0"/>
                <a:tint val="37000"/>
                <a:satMod val="300000"/>
              </a:srgbClr>
            </a:gs>
            <a:gs pos="100000">
              <a:srgbClr val="9BBB59">
                <a:hueOff val="0"/>
                <a:satOff val="0"/>
                <a:lumOff val="0"/>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dirty="0">
            <a:solidFill>
              <a:sysClr val="windowText" lastClr="000000"/>
            </a:solidFill>
            <a:latin typeface="Calibri"/>
            <a:ea typeface="新細明體"/>
            <a:cs typeface="+mn-cs"/>
          </a:endParaRPr>
        </a:p>
      </dsp:txBody>
      <dsp:txXfrm rot="16200000">
        <a:off x="-1359136" y="2675989"/>
        <a:ext cx="3277100" cy="558827"/>
      </dsp:txXfrm>
    </dsp:sp>
    <dsp:sp modelId="{2D2F1337-8FC5-4EC7-88EF-CC4201B899C8}">
      <dsp:nvSpPr>
        <dsp:cNvPr id="0" name=""/>
        <dsp:cNvSpPr/>
      </dsp:nvSpPr>
      <dsp:spPr>
        <a:xfrm>
          <a:off x="2863353" y="1360642"/>
          <a:ext cx="2794135" cy="3996463"/>
        </a:xfrm>
        <a:prstGeom prst="ellipse">
          <a:avLst/>
        </a:prstGeom>
        <a:gradFill rotWithShape="0">
          <a:gsLst>
            <a:gs pos="0">
              <a:srgbClr val="9BBB59">
                <a:hueOff val="5625132"/>
                <a:satOff val="-8440"/>
                <a:lumOff val="-1373"/>
                <a:alphaOff val="0"/>
                <a:tint val="50000"/>
                <a:satMod val="300000"/>
              </a:srgbClr>
            </a:gs>
            <a:gs pos="35000">
              <a:srgbClr val="9BBB59">
                <a:hueOff val="5625132"/>
                <a:satOff val="-8440"/>
                <a:lumOff val="-1373"/>
                <a:alphaOff val="0"/>
                <a:tint val="37000"/>
                <a:satMod val="300000"/>
              </a:srgbClr>
            </a:gs>
            <a:gs pos="100000">
              <a:srgbClr val="9BBB59">
                <a:hueOff val="5625132"/>
                <a:satOff val="-8440"/>
                <a:lumOff val="-1373"/>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dirty="0">
            <a:solidFill>
              <a:sysClr val="windowText" lastClr="000000"/>
            </a:solidFill>
            <a:latin typeface="Calibri"/>
            <a:ea typeface="新細明體"/>
            <a:cs typeface="+mn-cs"/>
          </a:endParaRPr>
        </a:p>
      </dsp:txBody>
      <dsp:txXfrm rot="16200000">
        <a:off x="1504216" y="2719778"/>
        <a:ext cx="3277100" cy="558827"/>
      </dsp:txXfrm>
    </dsp:sp>
    <dsp:sp modelId="{7225E902-AB56-4F1B-B2E8-560A56A877D1}">
      <dsp:nvSpPr>
        <dsp:cNvPr id="0" name=""/>
        <dsp:cNvSpPr/>
      </dsp:nvSpPr>
      <dsp:spPr>
        <a:xfrm rot="5400000">
          <a:off x="2849302" y="791337"/>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0"/>
              <a:satOff val="0"/>
              <a:lumOff val="0"/>
              <a:alphaOff val="0"/>
            </a:srgbClr>
          </a:solidFill>
          <a:prstDash val="solid"/>
          <a:miter lim="800000"/>
        </a:ln>
        <a:effectLst/>
      </dsp:spPr>
      <dsp:style>
        <a:lnRef idx="1">
          <a:scrgbClr r="0" g="0" b="0"/>
        </a:lnRef>
        <a:fillRef idx="2">
          <a:scrgbClr r="0" g="0" b="0"/>
        </a:fillRef>
        <a:effectRef idx="0">
          <a:scrgbClr r="0" g="0" b="0"/>
        </a:effectRef>
        <a:fontRef idx="minor"/>
      </dsp:style>
    </dsp:sp>
    <dsp:sp modelId="{56EF2998-CCAB-4B94-8DF1-6FD3BF37419C}">
      <dsp:nvSpPr>
        <dsp:cNvPr id="0" name=""/>
        <dsp:cNvSpPr/>
      </dsp:nvSpPr>
      <dsp:spPr>
        <a:xfrm>
          <a:off x="5731841" y="1316852"/>
          <a:ext cx="2794135" cy="3996463"/>
        </a:xfrm>
        <a:prstGeom prst="roundRect">
          <a:avLst>
            <a:gd name="adj" fmla="val 5000"/>
          </a:avLst>
        </a:prstGeom>
        <a:gradFill rotWithShape="0">
          <a:gsLst>
            <a:gs pos="0">
              <a:srgbClr val="9BBB59">
                <a:hueOff val="11250264"/>
                <a:satOff val="-16880"/>
                <a:lumOff val="-2745"/>
                <a:alphaOff val="0"/>
                <a:tint val="50000"/>
                <a:satMod val="300000"/>
              </a:srgbClr>
            </a:gs>
            <a:gs pos="35000">
              <a:srgbClr val="9BBB59">
                <a:hueOff val="11250264"/>
                <a:satOff val="-16880"/>
                <a:lumOff val="-2745"/>
                <a:alphaOff val="0"/>
                <a:tint val="37000"/>
                <a:satMod val="300000"/>
              </a:srgbClr>
            </a:gs>
            <a:gs pos="100000">
              <a:srgbClr val="9BBB59">
                <a:hueOff val="11250264"/>
                <a:satOff val="-16880"/>
                <a:lumOff val="-2745"/>
                <a:alphaOff val="0"/>
                <a:tint val="15000"/>
                <a:satMod val="350000"/>
              </a:srgb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0" tIns="109728" rIns="142240" bIns="0" numCol="1" spcCol="1270" anchor="t" anchorCtr="0">
          <a:noAutofit/>
        </a:bodyPr>
        <a:lstStyle/>
        <a:p>
          <a:pPr lvl="0" algn="r" defTabSz="1422400">
            <a:lnSpc>
              <a:spcPct val="90000"/>
            </a:lnSpc>
            <a:spcBef>
              <a:spcPct val="0"/>
            </a:spcBef>
            <a:spcAft>
              <a:spcPct val="35000"/>
            </a:spcAft>
          </a:pPr>
          <a:endParaRPr lang="zh-TW" altLang="en-US" sz="3200" kern="1200">
            <a:solidFill>
              <a:sysClr val="windowText" lastClr="000000"/>
            </a:solidFill>
            <a:latin typeface="Calibri"/>
            <a:ea typeface="新細明體"/>
            <a:cs typeface="+mn-cs"/>
          </a:endParaRPr>
        </a:p>
      </dsp:txBody>
      <dsp:txXfrm rot="16200000">
        <a:off x="4372704" y="2675989"/>
        <a:ext cx="3277100" cy="558827"/>
      </dsp:txXfrm>
    </dsp:sp>
    <dsp:sp modelId="{253B1E98-F3E1-4F2B-936B-212A1DBC413F}">
      <dsp:nvSpPr>
        <dsp:cNvPr id="0" name=""/>
        <dsp:cNvSpPr/>
      </dsp:nvSpPr>
      <dsp:spPr>
        <a:xfrm rot="16200000">
          <a:off x="5146195" y="781274"/>
          <a:ext cx="492977" cy="419120"/>
        </a:xfrm>
        <a:prstGeom prst="flowChartExtract">
          <a:avLst/>
        </a:prstGeom>
        <a:gradFill rotWithShape="0">
          <a:gsLst>
            <a:gs pos="0">
              <a:sysClr val="window" lastClr="FFFFFF">
                <a:hueOff val="0"/>
                <a:satOff val="0"/>
                <a:lumOff val="0"/>
                <a:alphaOff val="0"/>
                <a:tint val="50000"/>
                <a:satMod val="300000"/>
              </a:sysClr>
            </a:gs>
            <a:gs pos="35000">
              <a:sysClr val="window" lastClr="FFFFFF">
                <a:hueOff val="0"/>
                <a:satOff val="0"/>
                <a:lumOff val="0"/>
                <a:alphaOff val="0"/>
                <a:tint val="37000"/>
                <a:satMod val="300000"/>
              </a:sysClr>
            </a:gs>
            <a:gs pos="100000">
              <a:sysClr val="window" lastClr="FFFFFF">
                <a:hueOff val="0"/>
                <a:satOff val="0"/>
                <a:lumOff val="0"/>
                <a:alphaOff val="0"/>
                <a:tint val="15000"/>
                <a:satMod val="350000"/>
              </a:sysClr>
            </a:gs>
          </a:gsLst>
          <a:lin ang="16200000" scaled="1"/>
        </a:gradFill>
        <a:ln w="9525" cap="flat" cmpd="sng" algn="ctr">
          <a:solidFill>
            <a:srgbClr val="9BBB59">
              <a:hueOff val="11250264"/>
              <a:satOff val="-16880"/>
              <a:lumOff val="-2745"/>
              <a:alphaOff val="0"/>
            </a:srgb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307087-CE9B-47E6-9BC7-B460053A0671}">
      <dsp:nvSpPr>
        <dsp:cNvPr id="0" name=""/>
        <dsp:cNvSpPr/>
      </dsp:nvSpPr>
      <dsp:spPr>
        <a:xfrm>
          <a:off x="0" y="727"/>
          <a:ext cx="2808312" cy="0"/>
        </a:xfrm>
        <a:prstGeom prst="line">
          <a:avLst/>
        </a:prstGeom>
        <a:gradFill rotWithShape="0">
          <a:gsLst>
            <a:gs pos="0">
              <a:srgbClr val="4F81BD">
                <a:alpha val="90000"/>
                <a:hueOff val="0"/>
                <a:satOff val="0"/>
                <a:lumOff val="0"/>
                <a:alphaOff val="0"/>
                <a:tint val="50000"/>
                <a:satMod val="300000"/>
              </a:srgbClr>
            </a:gs>
            <a:gs pos="35000">
              <a:srgbClr val="4F81BD">
                <a:alpha val="90000"/>
                <a:hueOff val="0"/>
                <a:satOff val="0"/>
                <a:lumOff val="0"/>
                <a:alphaOff val="0"/>
                <a:tint val="37000"/>
                <a:satMod val="300000"/>
              </a:srgbClr>
            </a:gs>
            <a:gs pos="100000">
              <a:srgbClr val="4F81BD">
                <a:alpha val="90000"/>
                <a:hueOff val="0"/>
                <a:satOff val="0"/>
                <a:lumOff val="0"/>
                <a:alphaOff val="0"/>
                <a:tint val="15000"/>
                <a:satMod val="350000"/>
              </a:srgbClr>
            </a:gs>
          </a:gsLst>
          <a:lin ang="16200000" scaled="1"/>
        </a:gradFill>
        <a:ln w="9525" cap="flat" cmpd="sng" algn="ctr">
          <a:solidFill>
            <a:srgbClr val="4F81BD">
              <a:alpha val="90000"/>
              <a:hueOff val="0"/>
              <a:satOff val="0"/>
              <a:lumOff val="0"/>
              <a:alphaOff val="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94009170-9569-4CE0-844A-1BC48FA5F814}">
      <dsp:nvSpPr>
        <dsp:cNvPr id="0" name=""/>
        <dsp:cNvSpPr/>
      </dsp:nvSpPr>
      <dsp:spPr>
        <a:xfrm>
          <a:off x="0" y="1207"/>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1.</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瞭解企業經營的實務與制度</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1207"/>
        <a:ext cx="2808312" cy="436557"/>
      </dsp:txXfrm>
    </dsp:sp>
    <dsp:sp modelId="{0F67AA42-65BD-44F1-A953-3F99826D6F9A}">
      <dsp:nvSpPr>
        <dsp:cNvPr id="0" name=""/>
        <dsp:cNvSpPr/>
      </dsp:nvSpPr>
      <dsp:spPr>
        <a:xfrm>
          <a:off x="0" y="437764"/>
          <a:ext cx="2808312" cy="0"/>
        </a:xfrm>
        <a:prstGeom prst="line">
          <a:avLst/>
        </a:prstGeom>
        <a:gradFill rotWithShape="0">
          <a:gsLst>
            <a:gs pos="0">
              <a:srgbClr val="4F81BD">
                <a:alpha val="90000"/>
                <a:hueOff val="0"/>
                <a:satOff val="0"/>
                <a:lumOff val="0"/>
                <a:alphaOff val="-5000"/>
                <a:tint val="50000"/>
                <a:satMod val="300000"/>
              </a:srgbClr>
            </a:gs>
            <a:gs pos="35000">
              <a:srgbClr val="4F81BD">
                <a:alpha val="90000"/>
                <a:hueOff val="0"/>
                <a:satOff val="0"/>
                <a:lumOff val="0"/>
                <a:alphaOff val="-5000"/>
                <a:tint val="37000"/>
                <a:satMod val="300000"/>
              </a:srgbClr>
            </a:gs>
            <a:gs pos="100000">
              <a:srgbClr val="4F81BD">
                <a:alpha val="90000"/>
                <a:hueOff val="0"/>
                <a:satOff val="0"/>
                <a:lumOff val="0"/>
                <a:alphaOff val="-5000"/>
                <a:tint val="15000"/>
                <a:satMod val="350000"/>
              </a:srgbClr>
            </a:gs>
          </a:gsLst>
          <a:lin ang="16200000" scaled="1"/>
        </a:gradFill>
        <a:ln w="9525" cap="flat" cmpd="sng" algn="ctr">
          <a:solidFill>
            <a:srgbClr val="4F81BD">
              <a:alpha val="90000"/>
              <a:hueOff val="0"/>
              <a:satOff val="0"/>
              <a:lumOff val="0"/>
              <a:alphaOff val="-5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981E8618-9AEE-4A83-81A8-03995C726BB3}">
      <dsp:nvSpPr>
        <dsp:cNvPr id="0" name=""/>
        <dsp:cNvSpPr/>
      </dsp:nvSpPr>
      <dsp:spPr>
        <a:xfrm>
          <a:off x="0" y="437764"/>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2.</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瞭解企業管理的技術與方法</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437764"/>
        <a:ext cx="2808312" cy="436557"/>
      </dsp:txXfrm>
    </dsp:sp>
    <dsp:sp modelId="{5DC7BA64-9319-4C14-8672-8D350688224F}">
      <dsp:nvSpPr>
        <dsp:cNvPr id="0" name=""/>
        <dsp:cNvSpPr/>
      </dsp:nvSpPr>
      <dsp:spPr>
        <a:xfrm>
          <a:off x="0" y="874322"/>
          <a:ext cx="2808312" cy="0"/>
        </a:xfrm>
        <a:prstGeom prst="line">
          <a:avLst/>
        </a:prstGeom>
        <a:gradFill rotWithShape="0">
          <a:gsLst>
            <a:gs pos="0">
              <a:srgbClr val="4F81BD">
                <a:alpha val="90000"/>
                <a:hueOff val="0"/>
                <a:satOff val="0"/>
                <a:lumOff val="0"/>
                <a:alphaOff val="-10000"/>
                <a:tint val="50000"/>
                <a:satMod val="300000"/>
              </a:srgbClr>
            </a:gs>
            <a:gs pos="35000">
              <a:srgbClr val="4F81BD">
                <a:alpha val="90000"/>
                <a:hueOff val="0"/>
                <a:satOff val="0"/>
                <a:lumOff val="0"/>
                <a:alphaOff val="-10000"/>
                <a:tint val="37000"/>
                <a:satMod val="300000"/>
              </a:srgbClr>
            </a:gs>
            <a:gs pos="100000">
              <a:srgbClr val="4F81BD">
                <a:alpha val="90000"/>
                <a:hueOff val="0"/>
                <a:satOff val="0"/>
                <a:lumOff val="0"/>
                <a:alphaOff val="-10000"/>
                <a:tint val="15000"/>
                <a:satMod val="350000"/>
              </a:srgbClr>
            </a:gs>
          </a:gsLst>
          <a:lin ang="16200000" scaled="1"/>
        </a:gradFill>
        <a:ln w="9525" cap="flat" cmpd="sng" algn="ctr">
          <a:solidFill>
            <a:srgbClr val="4F81BD">
              <a:alpha val="90000"/>
              <a:hueOff val="0"/>
              <a:satOff val="0"/>
              <a:lumOff val="0"/>
              <a:alphaOff val="-10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5699384C-BA28-42B7-91E5-407A81CC973F}">
      <dsp:nvSpPr>
        <dsp:cNvPr id="0" name=""/>
        <dsp:cNvSpPr/>
      </dsp:nvSpPr>
      <dsp:spPr>
        <a:xfrm>
          <a:off x="0" y="874322"/>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3.</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瞭解人的行為</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874322"/>
        <a:ext cx="2808312" cy="436557"/>
      </dsp:txXfrm>
    </dsp:sp>
    <dsp:sp modelId="{00F03DCA-427B-406D-929C-20B67A9049E9}">
      <dsp:nvSpPr>
        <dsp:cNvPr id="0" name=""/>
        <dsp:cNvSpPr/>
      </dsp:nvSpPr>
      <dsp:spPr>
        <a:xfrm>
          <a:off x="0" y="1310879"/>
          <a:ext cx="2808312" cy="0"/>
        </a:xfrm>
        <a:prstGeom prst="line">
          <a:avLst/>
        </a:prstGeom>
        <a:gradFill rotWithShape="0">
          <a:gsLst>
            <a:gs pos="0">
              <a:srgbClr val="4F81BD">
                <a:alpha val="90000"/>
                <a:hueOff val="0"/>
                <a:satOff val="0"/>
                <a:lumOff val="0"/>
                <a:alphaOff val="-15000"/>
                <a:tint val="50000"/>
                <a:satMod val="300000"/>
              </a:srgbClr>
            </a:gs>
            <a:gs pos="35000">
              <a:srgbClr val="4F81BD">
                <a:alpha val="90000"/>
                <a:hueOff val="0"/>
                <a:satOff val="0"/>
                <a:lumOff val="0"/>
                <a:alphaOff val="-15000"/>
                <a:tint val="37000"/>
                <a:satMod val="300000"/>
              </a:srgbClr>
            </a:gs>
            <a:gs pos="100000">
              <a:srgbClr val="4F81BD">
                <a:alpha val="90000"/>
                <a:hueOff val="0"/>
                <a:satOff val="0"/>
                <a:lumOff val="0"/>
                <a:alphaOff val="-15000"/>
                <a:tint val="15000"/>
                <a:satMod val="350000"/>
              </a:srgbClr>
            </a:gs>
          </a:gsLst>
          <a:lin ang="16200000" scaled="1"/>
        </a:gradFill>
        <a:ln w="9525" cap="flat" cmpd="sng" algn="ctr">
          <a:solidFill>
            <a:srgbClr val="4F81BD">
              <a:alpha val="90000"/>
              <a:hueOff val="0"/>
              <a:satOff val="0"/>
              <a:lumOff val="0"/>
              <a:alphaOff val="-15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43C8C1D6-3BF4-4E3B-A73E-2E01A261A0B0}">
      <dsp:nvSpPr>
        <dsp:cNvPr id="0" name=""/>
        <dsp:cNvSpPr/>
      </dsp:nvSpPr>
      <dsp:spPr>
        <a:xfrm>
          <a:off x="0" y="1310879"/>
          <a:ext cx="2805569" cy="465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4.</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分析與邏輯思考能力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1310879"/>
        <a:ext cx="2805569" cy="465566"/>
      </dsp:txXfrm>
    </dsp:sp>
    <dsp:sp modelId="{CB2A9822-6DEF-4507-BED8-9804276BBE9C}">
      <dsp:nvSpPr>
        <dsp:cNvPr id="0" name=""/>
        <dsp:cNvSpPr/>
      </dsp:nvSpPr>
      <dsp:spPr>
        <a:xfrm>
          <a:off x="0" y="1776445"/>
          <a:ext cx="2808312" cy="0"/>
        </a:xfrm>
        <a:prstGeom prst="line">
          <a:avLst/>
        </a:prstGeom>
        <a:gradFill rotWithShape="0">
          <a:gsLst>
            <a:gs pos="0">
              <a:srgbClr val="4F81BD">
                <a:alpha val="90000"/>
                <a:hueOff val="0"/>
                <a:satOff val="0"/>
                <a:lumOff val="0"/>
                <a:alphaOff val="-20000"/>
                <a:tint val="50000"/>
                <a:satMod val="300000"/>
              </a:srgbClr>
            </a:gs>
            <a:gs pos="35000">
              <a:srgbClr val="4F81BD">
                <a:alpha val="90000"/>
                <a:hueOff val="0"/>
                <a:satOff val="0"/>
                <a:lumOff val="0"/>
                <a:alphaOff val="-20000"/>
                <a:tint val="37000"/>
                <a:satMod val="300000"/>
              </a:srgbClr>
            </a:gs>
            <a:gs pos="100000">
              <a:srgbClr val="4F81BD">
                <a:alpha val="90000"/>
                <a:hueOff val="0"/>
                <a:satOff val="0"/>
                <a:lumOff val="0"/>
                <a:alphaOff val="-20000"/>
                <a:tint val="15000"/>
                <a:satMod val="350000"/>
              </a:srgbClr>
            </a:gs>
          </a:gsLst>
          <a:lin ang="16200000" scaled="1"/>
        </a:gradFill>
        <a:ln w="9525" cap="flat" cmpd="sng" algn="ctr">
          <a:solidFill>
            <a:srgbClr val="4F81BD">
              <a:alpha val="90000"/>
              <a:hueOff val="0"/>
              <a:satOff val="0"/>
              <a:lumOff val="0"/>
              <a:alphaOff val="-20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7BB91C9E-91D9-4614-931D-2D3086DE02E7}">
      <dsp:nvSpPr>
        <dsp:cNvPr id="0" name=""/>
        <dsp:cNvSpPr/>
      </dsp:nvSpPr>
      <dsp:spPr>
        <a:xfrm>
          <a:off x="0" y="1776445"/>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5.</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外語能力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1776445"/>
        <a:ext cx="2808312" cy="436557"/>
      </dsp:txXfrm>
    </dsp:sp>
    <dsp:sp modelId="{4E2FD992-96BC-40DD-8DC2-A9D79DC45987}">
      <dsp:nvSpPr>
        <dsp:cNvPr id="0" name=""/>
        <dsp:cNvSpPr/>
      </dsp:nvSpPr>
      <dsp:spPr>
        <a:xfrm>
          <a:off x="0" y="2213003"/>
          <a:ext cx="2808312" cy="0"/>
        </a:xfrm>
        <a:prstGeom prst="line">
          <a:avLst/>
        </a:prstGeom>
        <a:gradFill rotWithShape="0">
          <a:gsLst>
            <a:gs pos="0">
              <a:srgbClr val="4F81BD">
                <a:alpha val="90000"/>
                <a:hueOff val="0"/>
                <a:satOff val="0"/>
                <a:lumOff val="0"/>
                <a:alphaOff val="-25000"/>
                <a:tint val="50000"/>
                <a:satMod val="300000"/>
              </a:srgbClr>
            </a:gs>
            <a:gs pos="35000">
              <a:srgbClr val="4F81BD">
                <a:alpha val="90000"/>
                <a:hueOff val="0"/>
                <a:satOff val="0"/>
                <a:lumOff val="0"/>
                <a:alphaOff val="-25000"/>
                <a:tint val="37000"/>
                <a:satMod val="300000"/>
              </a:srgbClr>
            </a:gs>
            <a:gs pos="100000">
              <a:srgbClr val="4F81BD">
                <a:alpha val="90000"/>
                <a:hueOff val="0"/>
                <a:satOff val="0"/>
                <a:lumOff val="0"/>
                <a:alphaOff val="-25000"/>
                <a:tint val="15000"/>
                <a:satMod val="350000"/>
              </a:srgbClr>
            </a:gs>
          </a:gsLst>
          <a:lin ang="16200000" scaled="1"/>
        </a:gradFill>
        <a:ln w="9525" cap="flat" cmpd="sng" algn="ctr">
          <a:solidFill>
            <a:srgbClr val="4F81BD">
              <a:alpha val="90000"/>
              <a:hueOff val="0"/>
              <a:satOff val="0"/>
              <a:lumOff val="0"/>
              <a:alphaOff val="-25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49910C83-722C-4C9F-A3A1-DDE1D08D1BDE}">
      <dsp:nvSpPr>
        <dsp:cNvPr id="0" name=""/>
        <dsp:cNvSpPr/>
      </dsp:nvSpPr>
      <dsp:spPr>
        <a:xfrm>
          <a:off x="0" y="2213003"/>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6.</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團隊合作能力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2213003"/>
        <a:ext cx="2808312" cy="436557"/>
      </dsp:txXfrm>
    </dsp:sp>
    <dsp:sp modelId="{9B2B691D-8597-4F2E-82AD-EBE7881691DB}">
      <dsp:nvSpPr>
        <dsp:cNvPr id="0" name=""/>
        <dsp:cNvSpPr/>
      </dsp:nvSpPr>
      <dsp:spPr>
        <a:xfrm>
          <a:off x="0" y="2649560"/>
          <a:ext cx="2808312" cy="0"/>
        </a:xfrm>
        <a:prstGeom prst="line">
          <a:avLst/>
        </a:prstGeom>
        <a:gradFill rotWithShape="0">
          <a:gsLst>
            <a:gs pos="0">
              <a:srgbClr val="4F81BD">
                <a:alpha val="90000"/>
                <a:hueOff val="0"/>
                <a:satOff val="0"/>
                <a:lumOff val="0"/>
                <a:alphaOff val="-30000"/>
                <a:tint val="50000"/>
                <a:satMod val="300000"/>
              </a:srgbClr>
            </a:gs>
            <a:gs pos="35000">
              <a:srgbClr val="4F81BD">
                <a:alpha val="90000"/>
                <a:hueOff val="0"/>
                <a:satOff val="0"/>
                <a:lumOff val="0"/>
                <a:alphaOff val="-30000"/>
                <a:tint val="37000"/>
                <a:satMod val="300000"/>
              </a:srgbClr>
            </a:gs>
            <a:gs pos="100000">
              <a:srgbClr val="4F81BD">
                <a:alpha val="90000"/>
                <a:hueOff val="0"/>
                <a:satOff val="0"/>
                <a:lumOff val="0"/>
                <a:alphaOff val="-30000"/>
                <a:tint val="15000"/>
                <a:satMod val="350000"/>
              </a:srgbClr>
            </a:gs>
          </a:gsLst>
          <a:lin ang="16200000" scaled="1"/>
        </a:gradFill>
        <a:ln w="9525" cap="flat" cmpd="sng" algn="ctr">
          <a:solidFill>
            <a:srgbClr val="4F81BD">
              <a:alpha val="90000"/>
              <a:hueOff val="0"/>
              <a:satOff val="0"/>
              <a:lumOff val="0"/>
              <a:alphaOff val="-30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B998787D-7FC8-4985-8A72-85CE0D895718}">
      <dsp:nvSpPr>
        <dsp:cNvPr id="0" name=""/>
        <dsp:cNvSpPr/>
      </dsp:nvSpPr>
      <dsp:spPr>
        <a:xfrm>
          <a:off x="0" y="2649560"/>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7.</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發掘與解決問題的能力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2649560"/>
        <a:ext cx="2808312" cy="436557"/>
      </dsp:txXfrm>
    </dsp:sp>
    <dsp:sp modelId="{730B56D3-7AF4-4057-9451-3900055C7D80}">
      <dsp:nvSpPr>
        <dsp:cNvPr id="0" name=""/>
        <dsp:cNvSpPr/>
      </dsp:nvSpPr>
      <dsp:spPr>
        <a:xfrm>
          <a:off x="0" y="3086117"/>
          <a:ext cx="2808312" cy="0"/>
        </a:xfrm>
        <a:prstGeom prst="line">
          <a:avLst/>
        </a:prstGeom>
        <a:gradFill rotWithShape="0">
          <a:gsLst>
            <a:gs pos="0">
              <a:srgbClr val="4F81BD">
                <a:alpha val="90000"/>
                <a:hueOff val="0"/>
                <a:satOff val="0"/>
                <a:lumOff val="0"/>
                <a:alphaOff val="-35000"/>
                <a:tint val="50000"/>
                <a:satMod val="300000"/>
              </a:srgbClr>
            </a:gs>
            <a:gs pos="35000">
              <a:srgbClr val="4F81BD">
                <a:alpha val="90000"/>
                <a:hueOff val="0"/>
                <a:satOff val="0"/>
                <a:lumOff val="0"/>
                <a:alphaOff val="-35000"/>
                <a:tint val="37000"/>
                <a:satMod val="300000"/>
              </a:srgbClr>
            </a:gs>
            <a:gs pos="100000">
              <a:srgbClr val="4F81BD">
                <a:alpha val="90000"/>
                <a:hueOff val="0"/>
                <a:satOff val="0"/>
                <a:lumOff val="0"/>
                <a:alphaOff val="-35000"/>
                <a:tint val="15000"/>
                <a:satMod val="350000"/>
              </a:srgbClr>
            </a:gs>
          </a:gsLst>
          <a:lin ang="16200000" scaled="1"/>
        </a:gradFill>
        <a:ln w="9525" cap="flat" cmpd="sng" algn="ctr">
          <a:solidFill>
            <a:srgbClr val="4F81BD">
              <a:alpha val="90000"/>
              <a:hueOff val="0"/>
              <a:satOff val="0"/>
              <a:lumOff val="0"/>
              <a:alphaOff val="-35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5FE1C6C5-CA07-4571-8B75-9854783FEE82}">
      <dsp:nvSpPr>
        <dsp:cNvPr id="0" name=""/>
        <dsp:cNvSpPr/>
      </dsp:nvSpPr>
      <dsp:spPr>
        <a:xfrm>
          <a:off x="0" y="3086117"/>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8.</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表達能力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3086117"/>
        <a:ext cx="2808312" cy="436557"/>
      </dsp:txXfrm>
    </dsp:sp>
    <dsp:sp modelId="{BA02FFEA-0294-4EDE-A927-709B2DF25D09}">
      <dsp:nvSpPr>
        <dsp:cNvPr id="0" name=""/>
        <dsp:cNvSpPr/>
      </dsp:nvSpPr>
      <dsp:spPr>
        <a:xfrm>
          <a:off x="0" y="3522675"/>
          <a:ext cx="2808312" cy="0"/>
        </a:xfrm>
        <a:prstGeom prst="line">
          <a:avLst/>
        </a:prstGeom>
        <a:gradFill rotWithShape="0">
          <a:gsLst>
            <a:gs pos="0">
              <a:srgbClr val="4F81BD">
                <a:alpha val="90000"/>
                <a:hueOff val="0"/>
                <a:satOff val="0"/>
                <a:lumOff val="0"/>
                <a:alphaOff val="-40000"/>
                <a:tint val="50000"/>
                <a:satMod val="300000"/>
              </a:srgbClr>
            </a:gs>
            <a:gs pos="35000">
              <a:srgbClr val="4F81BD">
                <a:alpha val="90000"/>
                <a:hueOff val="0"/>
                <a:satOff val="0"/>
                <a:lumOff val="0"/>
                <a:alphaOff val="-40000"/>
                <a:tint val="37000"/>
                <a:satMod val="300000"/>
              </a:srgbClr>
            </a:gs>
            <a:gs pos="100000">
              <a:srgbClr val="4F81BD">
                <a:alpha val="90000"/>
                <a:hueOff val="0"/>
                <a:satOff val="0"/>
                <a:lumOff val="0"/>
                <a:alphaOff val="-40000"/>
                <a:tint val="15000"/>
                <a:satMod val="350000"/>
              </a:srgbClr>
            </a:gs>
          </a:gsLst>
          <a:lin ang="16200000" scaled="1"/>
        </a:gradFill>
        <a:ln w="9525" cap="flat" cmpd="sng" algn="ctr">
          <a:solidFill>
            <a:srgbClr val="4F81BD">
              <a:alpha val="90000"/>
              <a:hueOff val="0"/>
              <a:satOff val="0"/>
              <a:lumOff val="0"/>
              <a:alphaOff val="-40000"/>
            </a:srgbClr>
          </a:solidFill>
          <a:prstDash val="solid"/>
          <a:miter lim="800000"/>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sp>
    <dsp:sp modelId="{5D491F3C-D5FE-49C2-852D-45F297454407}">
      <dsp:nvSpPr>
        <dsp:cNvPr id="0" name=""/>
        <dsp:cNvSpPr/>
      </dsp:nvSpPr>
      <dsp:spPr>
        <a:xfrm>
          <a:off x="0" y="3522675"/>
          <a:ext cx="2808312" cy="4365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7150" tIns="57150" rIns="57150" bIns="57150" numCol="1" spcCol="1270" anchor="t" anchorCtr="0">
          <a:noAutofit/>
        </a:bodyPr>
        <a:lstStyle/>
        <a:p>
          <a:pPr lvl="0" algn="l" defTabSz="666750">
            <a:lnSpc>
              <a:spcPct val="90000"/>
            </a:lnSpc>
            <a:spcBef>
              <a:spcPct val="0"/>
            </a:spcBef>
            <a:spcAft>
              <a:spcPct val="35000"/>
            </a:spcAft>
          </a:pPr>
          <a:r>
            <a:rPr lang="en-US" altLang="zh-TW"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9.</a:t>
          </a:r>
          <a:r>
            <a:rPr lang="zh-TW" altLang="en-US" sz="1500" kern="1200" dirty="0" smtClean="0">
              <a:solidFill>
                <a:sysClr val="windowText" lastClr="000000">
                  <a:hueOff val="0"/>
                  <a:satOff val="0"/>
                  <a:lumOff val="0"/>
                  <a:alphaOff val="0"/>
                </a:sysClr>
              </a:solidFill>
              <a:latin typeface="微軟正黑體" pitchFamily="34" charset="-120"/>
              <a:ea typeface="微軟正黑體" pitchFamily="34" charset="-120"/>
              <a:cs typeface="+mn-cs"/>
            </a:rPr>
            <a:t>創造力</a:t>
          </a:r>
          <a:endParaRPr lang="zh-TW" altLang="en-US" sz="1500" kern="1200" dirty="0">
            <a:solidFill>
              <a:sysClr val="windowText" lastClr="000000">
                <a:hueOff val="0"/>
                <a:satOff val="0"/>
                <a:lumOff val="0"/>
                <a:alphaOff val="0"/>
              </a:sysClr>
            </a:solidFill>
            <a:latin typeface="微軟正黑體" pitchFamily="34" charset="-120"/>
            <a:ea typeface="微軟正黑體" pitchFamily="34" charset="-120"/>
            <a:cs typeface="+mn-cs"/>
          </a:endParaRPr>
        </a:p>
      </dsp:txBody>
      <dsp:txXfrm>
        <a:off x="0" y="3522675"/>
        <a:ext cx="2808312" cy="43655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655E4-7B37-4CB2-AA03-7033BF91A086}">
      <dsp:nvSpPr>
        <dsp:cNvPr id="0" name=""/>
        <dsp:cNvSpPr/>
      </dsp:nvSpPr>
      <dsp:spPr>
        <a:xfrm>
          <a:off x="2805" y="23395"/>
          <a:ext cx="1127026" cy="564548"/>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dirty="0" smtClean="0">
              <a:effectLst/>
              <a:latin typeface="微軟正黑體" panose="020B0604030504040204" pitchFamily="34" charset="-120"/>
              <a:ea typeface="微軟正黑體" panose="020B0604030504040204" pitchFamily="34" charset="-120"/>
              <a:cs typeface="Times New Roman"/>
            </a:rPr>
            <a:t>職能與職業查詢</a:t>
          </a:r>
          <a:endParaRPr lang="zh-TW" altLang="en-US" sz="1400" b="1" kern="1200" dirty="0">
            <a:latin typeface="Arial"/>
            <a:ea typeface="微軟正黑體"/>
            <a:cs typeface="+mn-cs"/>
          </a:endParaRPr>
        </a:p>
      </dsp:txBody>
      <dsp:txXfrm>
        <a:off x="2805" y="23395"/>
        <a:ext cx="1127026" cy="564548"/>
      </dsp:txXfrm>
    </dsp:sp>
    <dsp:sp modelId="{87E25CF1-3B3B-4F63-83D8-041F3C213915}">
      <dsp:nvSpPr>
        <dsp:cNvPr id="0" name=""/>
        <dsp:cNvSpPr/>
      </dsp:nvSpPr>
      <dsp:spPr>
        <a:xfrm>
          <a:off x="1223924" y="23395"/>
          <a:ext cx="940914" cy="564548"/>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smtClean="0">
              <a:effectLst/>
              <a:latin typeface="微軟正黑體" panose="020B0604030504040204" pitchFamily="34" charset="-120"/>
              <a:ea typeface="微軟正黑體" panose="020B0604030504040204" pitchFamily="34" charset="-120"/>
              <a:cs typeface="Times New Roman"/>
            </a:rPr>
            <a:t>職業興趣探索</a:t>
          </a:r>
          <a:endParaRPr lang="en-US" altLang="zh-TW" sz="1400" b="1" kern="1200" dirty="0" smtClean="0">
            <a:effectLst/>
            <a:latin typeface="微軟正黑體" panose="020B0604030504040204" pitchFamily="34" charset="-120"/>
            <a:ea typeface="微軟正黑體" panose="020B0604030504040204" pitchFamily="34" charset="-120"/>
            <a:cs typeface="Times New Roman"/>
          </a:endParaRPr>
        </a:p>
      </dsp:txBody>
      <dsp:txXfrm>
        <a:off x="1223924" y="23395"/>
        <a:ext cx="940914" cy="564548"/>
      </dsp:txXfrm>
    </dsp:sp>
    <dsp:sp modelId="{A9EB5F8D-614E-41F4-8C4C-FD44EA28A52F}">
      <dsp:nvSpPr>
        <dsp:cNvPr id="0" name=""/>
        <dsp:cNvSpPr/>
      </dsp:nvSpPr>
      <dsp:spPr>
        <a:xfrm>
          <a:off x="2258929" y="23395"/>
          <a:ext cx="940914" cy="564548"/>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smtClean="0">
              <a:effectLst/>
              <a:latin typeface="微軟正黑體" panose="020B0604030504040204" pitchFamily="34" charset="-120"/>
              <a:ea typeface="微軟正黑體" panose="020B0604030504040204" pitchFamily="34" charset="-120"/>
              <a:cs typeface="Times New Roman"/>
            </a:rPr>
            <a:t>職能診斷</a:t>
          </a:r>
          <a:endParaRPr lang="en-US" altLang="zh-TW" sz="1400" b="1" kern="1200" dirty="0" smtClean="0">
            <a:effectLst/>
            <a:latin typeface="微軟正黑體" panose="020B0604030504040204" pitchFamily="34" charset="-120"/>
            <a:ea typeface="微軟正黑體" panose="020B0604030504040204" pitchFamily="34" charset="-120"/>
            <a:cs typeface="Times New Roman"/>
          </a:endParaRPr>
        </a:p>
      </dsp:txBody>
      <dsp:txXfrm>
        <a:off x="2258929" y="23395"/>
        <a:ext cx="940914" cy="564548"/>
      </dsp:txXfrm>
    </dsp:sp>
    <dsp:sp modelId="{E408F6D4-AB54-4EFB-B0B0-7F595B5E7A53}">
      <dsp:nvSpPr>
        <dsp:cNvPr id="0" name=""/>
        <dsp:cNvSpPr/>
      </dsp:nvSpPr>
      <dsp:spPr>
        <a:xfrm>
          <a:off x="3293935" y="23395"/>
          <a:ext cx="940914" cy="564548"/>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smtClean="0">
              <a:effectLst/>
              <a:latin typeface="微軟正黑體" panose="020B0604030504040204" pitchFamily="34" charset="-120"/>
              <a:ea typeface="微軟正黑體" panose="020B0604030504040204" pitchFamily="34" charset="-120"/>
              <a:cs typeface="Times New Roman"/>
            </a:rPr>
            <a:t>教學回饋功能</a:t>
          </a:r>
          <a:endParaRPr lang="en-US" altLang="zh-TW" sz="1400" b="1" kern="1200" dirty="0" smtClean="0">
            <a:effectLst/>
            <a:latin typeface="微軟正黑體" panose="020B0604030504040204" pitchFamily="34" charset="-120"/>
            <a:ea typeface="微軟正黑體" panose="020B0604030504040204" pitchFamily="34" charset="-120"/>
            <a:cs typeface="Times New Roman"/>
          </a:endParaRPr>
        </a:p>
      </dsp:txBody>
      <dsp:txXfrm>
        <a:off x="3293935" y="23395"/>
        <a:ext cx="940914" cy="564548"/>
      </dsp:txXfrm>
    </dsp:sp>
    <dsp:sp modelId="{2A78BA31-BD8B-4D1C-B6C7-8624FF5CF189}">
      <dsp:nvSpPr>
        <dsp:cNvPr id="0" name=""/>
        <dsp:cNvSpPr/>
      </dsp:nvSpPr>
      <dsp:spPr>
        <a:xfrm>
          <a:off x="4328940" y="23395"/>
          <a:ext cx="940914" cy="564548"/>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smtClean="0">
              <a:effectLst/>
              <a:latin typeface="微軟正黑體" panose="020B0604030504040204" pitchFamily="34" charset="-120"/>
              <a:ea typeface="微軟正黑體" panose="020B0604030504040204" pitchFamily="34" charset="-120"/>
              <a:cs typeface="Times New Roman"/>
            </a:rPr>
            <a:t>能力養成計畫</a:t>
          </a:r>
          <a:endParaRPr lang="en-US" altLang="zh-TW" sz="1400" b="1" kern="1200" dirty="0" smtClean="0">
            <a:effectLst/>
            <a:latin typeface="微軟正黑體" panose="020B0604030504040204" pitchFamily="34" charset="-120"/>
            <a:ea typeface="微軟正黑體" panose="020B0604030504040204" pitchFamily="34" charset="-120"/>
            <a:cs typeface="Times New Roman"/>
          </a:endParaRPr>
        </a:p>
      </dsp:txBody>
      <dsp:txXfrm>
        <a:off x="4328940" y="23395"/>
        <a:ext cx="940914" cy="564548"/>
      </dsp:txXfrm>
    </dsp:sp>
    <dsp:sp modelId="{F270C482-3854-4B79-B92D-668297E3D370}">
      <dsp:nvSpPr>
        <dsp:cNvPr id="0" name=""/>
        <dsp:cNvSpPr/>
      </dsp:nvSpPr>
      <dsp:spPr>
        <a:xfrm>
          <a:off x="5363945" y="23395"/>
          <a:ext cx="940914" cy="564548"/>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smtClean="0">
              <a:effectLst/>
              <a:latin typeface="微軟正黑體" panose="020B0604030504040204" pitchFamily="34" charset="-120"/>
              <a:ea typeface="微軟正黑體" panose="020B0604030504040204" pitchFamily="34" charset="-120"/>
              <a:cs typeface="Times New Roman"/>
            </a:rPr>
            <a:t>診斷報表</a:t>
          </a:r>
          <a:endParaRPr lang="en-US" altLang="zh-TW" sz="1400" b="1" kern="1200" dirty="0" smtClean="0">
            <a:effectLst/>
            <a:latin typeface="微軟正黑體" panose="020B0604030504040204" pitchFamily="34" charset="-120"/>
            <a:ea typeface="微軟正黑體" panose="020B0604030504040204" pitchFamily="34" charset="-120"/>
            <a:cs typeface="Times New Roman"/>
          </a:endParaRPr>
        </a:p>
      </dsp:txBody>
      <dsp:txXfrm>
        <a:off x="5363945" y="23395"/>
        <a:ext cx="940914" cy="564548"/>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D96E29-C26E-47C6-B55D-37125B9AF0EA}">
      <dsp:nvSpPr>
        <dsp:cNvPr id="0" name=""/>
        <dsp:cNvSpPr/>
      </dsp:nvSpPr>
      <dsp:spPr>
        <a:xfrm>
          <a:off x="0" y="0"/>
          <a:ext cx="6279097" cy="887138"/>
        </a:xfrm>
        <a:prstGeom prst="roundRect">
          <a:avLst>
            <a:gd name="adj" fmla="val 10000"/>
          </a:avLst>
        </a:prstGeom>
        <a:solidFill>
          <a:srgbClr val="C0504D">
            <a:hueOff val="0"/>
            <a:satOff val="0"/>
            <a:lumOff val="0"/>
            <a:alphaOff val="0"/>
          </a:srgbClr>
        </a:solidFill>
        <a:ln w="38100" cap="flat" cmpd="sng" algn="ctr">
          <a:solidFill>
            <a:sysClr val="window" lastClr="FFFFFF">
              <a:hueOff val="0"/>
              <a:satOff val="0"/>
              <a:lumOff val="0"/>
              <a:alphaOff val="0"/>
            </a:sysClr>
          </a:solidFill>
          <a:prstDash val="solid"/>
          <a:miter lim="800000"/>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核心能力</a:t>
          </a:r>
          <a:endParaRPr lang="zh-TW" altLang="en-US" sz="2400" b="1" kern="1200"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25983" y="25983"/>
        <a:ext cx="5246843" cy="835172"/>
      </dsp:txXfrm>
    </dsp:sp>
    <dsp:sp modelId="{BA33AAFA-2230-4731-95AE-4866C2744C21}">
      <dsp:nvSpPr>
        <dsp:cNvPr id="0" name=""/>
        <dsp:cNvSpPr/>
      </dsp:nvSpPr>
      <dsp:spPr>
        <a:xfrm>
          <a:off x="525874" y="1048436"/>
          <a:ext cx="6279097" cy="887138"/>
        </a:xfrm>
        <a:prstGeom prst="roundRect">
          <a:avLst>
            <a:gd name="adj" fmla="val 10000"/>
          </a:avLst>
        </a:prstGeom>
        <a:solidFill>
          <a:srgbClr val="C0504D">
            <a:hueOff val="1560506"/>
            <a:satOff val="-1946"/>
            <a:lumOff val="458"/>
            <a:alphaOff val="0"/>
          </a:srgbClr>
        </a:solidFill>
        <a:ln w="38100" cap="flat" cmpd="sng" algn="ctr">
          <a:solidFill>
            <a:sysClr val="window" lastClr="FFFFFF">
              <a:hueOff val="0"/>
              <a:satOff val="0"/>
              <a:lumOff val="0"/>
              <a:alphaOff val="0"/>
            </a:sysClr>
          </a:solidFill>
          <a:prstDash val="solid"/>
          <a:miter lim="800000"/>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具體職能</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r>
          <a:b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b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可勝任的工作任務</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活動</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kern="1200"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551857" y="1074419"/>
        <a:ext cx="5124617" cy="835172"/>
      </dsp:txXfrm>
    </dsp:sp>
    <dsp:sp modelId="{FF1E461E-3DFE-4B8A-85AF-8DD6931A1283}">
      <dsp:nvSpPr>
        <dsp:cNvPr id="0" name=""/>
        <dsp:cNvSpPr/>
      </dsp:nvSpPr>
      <dsp:spPr>
        <a:xfrm>
          <a:off x="1043899" y="2096872"/>
          <a:ext cx="6279097" cy="887138"/>
        </a:xfrm>
        <a:prstGeom prst="roundRect">
          <a:avLst>
            <a:gd name="adj" fmla="val 10000"/>
          </a:avLst>
        </a:prstGeom>
        <a:solidFill>
          <a:srgbClr val="C0504D">
            <a:hueOff val="3121013"/>
            <a:satOff val="-3893"/>
            <a:lumOff val="915"/>
            <a:alphaOff val="0"/>
          </a:srgbClr>
        </a:solidFill>
        <a:ln w="38100" cap="flat" cmpd="sng" algn="ctr">
          <a:solidFill>
            <a:sysClr val="window" lastClr="FFFFFF">
              <a:hueOff val="0"/>
              <a:satOff val="0"/>
              <a:lumOff val="0"/>
              <a:alphaOff val="0"/>
            </a:sysClr>
          </a:solidFill>
          <a:prstDash val="solid"/>
          <a:miter lim="800000"/>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具體能力指標</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行為指標</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kern="1200"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1069882" y="2122855"/>
        <a:ext cx="5132465" cy="835172"/>
      </dsp:txXfrm>
    </dsp:sp>
    <dsp:sp modelId="{43BA0545-75EC-4AEB-A4E3-3E0723050373}">
      <dsp:nvSpPr>
        <dsp:cNvPr id="0" name=""/>
        <dsp:cNvSpPr/>
      </dsp:nvSpPr>
      <dsp:spPr>
        <a:xfrm>
          <a:off x="1569774" y="3145309"/>
          <a:ext cx="6279097" cy="887138"/>
        </a:xfrm>
        <a:prstGeom prst="roundRect">
          <a:avLst>
            <a:gd name="adj" fmla="val 10000"/>
          </a:avLst>
        </a:prstGeom>
        <a:solidFill>
          <a:srgbClr val="C0504D">
            <a:hueOff val="4681519"/>
            <a:satOff val="-5839"/>
            <a:lumOff val="1373"/>
            <a:alphaOff val="0"/>
          </a:srgbClr>
        </a:solidFill>
        <a:ln w="38100" cap="flat" cmpd="sng" algn="ctr">
          <a:solidFill>
            <a:sysClr val="window" lastClr="FFFFFF">
              <a:hueOff val="0"/>
              <a:satOff val="0"/>
              <a:lumOff val="0"/>
              <a:alphaOff val="0"/>
            </a:sysClr>
          </a:solidFill>
          <a:prstDash val="solid"/>
          <a:miter lim="800000"/>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具體能力內涵</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r>
          <a:b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b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 </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知識</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技能</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r>
            <a:rPr lang="zh-TW" altLang="en-US"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態度特質</a:t>
          </a:r>
          <a:r>
            <a:rPr lang="en-US" altLang="zh-TW" sz="2400" b="1" kern="1200" smtClean="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rPr>
            <a:t>)</a:t>
          </a:r>
          <a:endParaRPr lang="zh-TW" altLang="en-US" sz="2400" b="1" kern="1200" dirty="0">
            <a:solidFill>
              <a:sysClr val="window" lastClr="FFFFFF"/>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1595757" y="3171292"/>
        <a:ext cx="5124617" cy="835172"/>
      </dsp:txXfrm>
    </dsp:sp>
    <dsp:sp modelId="{1DDE896E-8C2B-4A3A-9A7B-E0908FC06CE7}">
      <dsp:nvSpPr>
        <dsp:cNvPr id="0" name=""/>
        <dsp:cNvSpPr/>
      </dsp:nvSpPr>
      <dsp:spPr>
        <a:xfrm>
          <a:off x="5702457" y="679467"/>
          <a:ext cx="576640" cy="576640"/>
        </a:xfrm>
        <a:prstGeom prst="downArrow">
          <a:avLst>
            <a:gd name="adj1" fmla="val 55000"/>
            <a:gd name="adj2" fmla="val 45000"/>
          </a:avLst>
        </a:prstGeom>
        <a:solidFill>
          <a:srgbClr val="C0504D">
            <a:tint val="40000"/>
            <a:alpha val="90000"/>
            <a:hueOff val="0"/>
            <a:satOff val="0"/>
            <a:lumOff val="0"/>
            <a:alphaOff val="0"/>
          </a:srgbClr>
        </a:solidFill>
        <a:ln w="25400" cap="flat" cmpd="sng" algn="ctr">
          <a:solidFill>
            <a:srgbClr val="C0504D">
              <a:tint val="40000"/>
              <a:alpha val="9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zh-TW" altLang="en-US" sz="3200" b="1" kern="1200">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5832201" y="679467"/>
        <a:ext cx="317152" cy="433922"/>
      </dsp:txXfrm>
    </dsp:sp>
    <dsp:sp modelId="{7CF61000-BF90-47D0-91F6-C755FAB73170}">
      <dsp:nvSpPr>
        <dsp:cNvPr id="0" name=""/>
        <dsp:cNvSpPr/>
      </dsp:nvSpPr>
      <dsp:spPr>
        <a:xfrm>
          <a:off x="6228331" y="1727903"/>
          <a:ext cx="576640" cy="576640"/>
        </a:xfrm>
        <a:prstGeom prst="downArrow">
          <a:avLst>
            <a:gd name="adj1" fmla="val 55000"/>
            <a:gd name="adj2" fmla="val 45000"/>
          </a:avLst>
        </a:prstGeom>
        <a:solidFill>
          <a:srgbClr val="C0504D">
            <a:tint val="40000"/>
            <a:alpha val="90000"/>
            <a:hueOff val="2512910"/>
            <a:satOff val="-2189"/>
            <a:lumOff val="-3"/>
            <a:alphaOff val="0"/>
          </a:srgbClr>
        </a:solidFill>
        <a:ln w="25400" cap="flat" cmpd="sng" algn="ctr">
          <a:solidFill>
            <a:srgbClr val="C0504D">
              <a:tint val="40000"/>
              <a:alpha val="90000"/>
              <a:hueOff val="2512910"/>
              <a:satOff val="-2189"/>
              <a:lumOff val="-3"/>
              <a:alphaOff val="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zh-TW" altLang="en-US" sz="3200" b="1" kern="1200">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6358075" y="1727903"/>
        <a:ext cx="317152" cy="433922"/>
      </dsp:txXfrm>
    </dsp:sp>
    <dsp:sp modelId="{5C55F320-1C67-4AEE-B4E1-453C98E0FE61}">
      <dsp:nvSpPr>
        <dsp:cNvPr id="0" name=""/>
        <dsp:cNvSpPr/>
      </dsp:nvSpPr>
      <dsp:spPr>
        <a:xfrm>
          <a:off x="6746357" y="2776340"/>
          <a:ext cx="576640" cy="576640"/>
        </a:xfrm>
        <a:prstGeom prst="downArrow">
          <a:avLst>
            <a:gd name="adj1" fmla="val 55000"/>
            <a:gd name="adj2" fmla="val 45000"/>
          </a:avLst>
        </a:prstGeom>
        <a:solidFill>
          <a:srgbClr val="C0504D">
            <a:tint val="40000"/>
            <a:alpha val="90000"/>
            <a:hueOff val="5025821"/>
            <a:satOff val="-4378"/>
            <a:lumOff val="-6"/>
            <a:alphaOff val="0"/>
          </a:srgbClr>
        </a:solidFill>
        <a:ln w="25400" cap="flat" cmpd="sng" algn="ctr">
          <a:solidFill>
            <a:srgbClr val="C0504D">
              <a:tint val="40000"/>
              <a:alpha val="90000"/>
              <a:hueOff val="5025821"/>
              <a:satOff val="-4378"/>
              <a:lumOff val="-6"/>
              <a:alphaOff val="0"/>
            </a:srgb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zh-TW" altLang="en-US" sz="3200" b="1" kern="1200">
            <a:solidFill>
              <a:sysClr val="windowText" lastClr="000000">
                <a:hueOff val="0"/>
                <a:satOff val="0"/>
                <a:lumOff val="0"/>
                <a:alphaOff val="0"/>
              </a:sys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n-cs"/>
          </a:endParaRPr>
        </a:p>
      </dsp:txBody>
      <dsp:txXfrm>
        <a:off x="6876101" y="2776340"/>
        <a:ext cx="317152" cy="433922"/>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BD1BE3-3ABE-40AE-BD35-43F82AC29D74}">
      <dsp:nvSpPr>
        <dsp:cNvPr id="0" name=""/>
        <dsp:cNvSpPr/>
      </dsp:nvSpPr>
      <dsp:spPr>
        <a:xfrm>
          <a:off x="0" y="3577479"/>
          <a:ext cx="8568952" cy="1174208"/>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zh-TW" altLang="en-US" sz="2000" b="1" kern="1200" dirty="0" smtClean="0">
              <a:latin typeface="微軟正黑體" panose="020B0604030504040204" pitchFamily="34" charset="-120"/>
              <a:ea typeface="微軟正黑體" panose="020B0604030504040204" pitchFamily="34" charset="-120"/>
            </a:rPr>
            <a:t>刪除不適合在學校教育養成的職能項目</a:t>
          </a:r>
          <a:endParaRPr lang="en-US" altLang="zh-TW" sz="2000" b="1" kern="1200" dirty="0" smtClean="0">
            <a:latin typeface="微軟正黑體" panose="020B0604030504040204" pitchFamily="34" charset="-120"/>
            <a:ea typeface="微軟正黑體" panose="020B0604030504040204" pitchFamily="34" charset="-120"/>
          </a:endParaRPr>
        </a:p>
      </dsp:txBody>
      <dsp:txXfrm>
        <a:off x="0" y="3577479"/>
        <a:ext cx="8568952" cy="634072"/>
      </dsp:txXfrm>
    </dsp:sp>
    <dsp:sp modelId="{E4F2403C-C5E4-4F8E-8CAF-EED616E99C0E}">
      <dsp:nvSpPr>
        <dsp:cNvPr id="0" name=""/>
        <dsp:cNvSpPr/>
      </dsp:nvSpPr>
      <dsp:spPr>
        <a:xfrm>
          <a:off x="1766" y="4188067"/>
          <a:ext cx="3514609" cy="540135"/>
        </a:xfrm>
        <a:prstGeom prst="rect">
          <a:avLst/>
        </a:prstGeom>
        <a:solidFill>
          <a:schemeClr val="tx1">
            <a:lumMod val="95000"/>
            <a:alpha val="9000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lvl="0" algn="ctr" defTabSz="71120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rPr>
            <a:t>需在職場情境方能養成的職能</a:t>
          </a:r>
          <a:endParaRPr lang="en-US" altLang="zh-TW" sz="1600" kern="1200" dirty="0" smtClean="0">
            <a:latin typeface="微軟正黑體" panose="020B0604030504040204" pitchFamily="34" charset="-120"/>
            <a:ea typeface="微軟正黑體" panose="020B0604030504040204" pitchFamily="34" charset="-120"/>
          </a:endParaRPr>
        </a:p>
      </dsp:txBody>
      <dsp:txXfrm>
        <a:off x="1766" y="4188067"/>
        <a:ext cx="3514609" cy="540135"/>
      </dsp:txXfrm>
    </dsp:sp>
    <dsp:sp modelId="{9531F9B1-03FA-4D3F-9C73-2431012B2FD2}">
      <dsp:nvSpPr>
        <dsp:cNvPr id="0" name=""/>
        <dsp:cNvSpPr/>
      </dsp:nvSpPr>
      <dsp:spPr>
        <a:xfrm>
          <a:off x="3516375" y="4188067"/>
          <a:ext cx="5050809" cy="540135"/>
        </a:xfrm>
        <a:prstGeom prst="rect">
          <a:avLst/>
        </a:prstGeom>
        <a:solidFill>
          <a:schemeClr val="tx1">
            <a:lumMod val="95000"/>
            <a:alpha val="9000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lvl="0" algn="ctr" defTabSz="71120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rPr>
            <a:t>為了勝任特定技術設備的職能（但實習、產學合作、建教合作、產學訓專案、契合式專班可能可培養）</a:t>
          </a:r>
          <a:endParaRPr lang="en-US" altLang="zh-TW" sz="1600" kern="1200" dirty="0" smtClean="0">
            <a:latin typeface="微軟正黑體" panose="020B0604030504040204" pitchFamily="34" charset="-120"/>
            <a:ea typeface="微軟正黑體" panose="020B0604030504040204" pitchFamily="34" charset="-120"/>
          </a:endParaRPr>
        </a:p>
      </dsp:txBody>
      <dsp:txXfrm>
        <a:off x="3516375" y="4188067"/>
        <a:ext cx="5050809" cy="540135"/>
      </dsp:txXfrm>
    </dsp:sp>
    <dsp:sp modelId="{CCDF99C1-1551-4EE8-B415-78338128B3C2}">
      <dsp:nvSpPr>
        <dsp:cNvPr id="0" name=""/>
        <dsp:cNvSpPr/>
      </dsp:nvSpPr>
      <dsp:spPr>
        <a:xfrm rot="10800000">
          <a:off x="0" y="1789159"/>
          <a:ext cx="8568952" cy="1805932"/>
        </a:xfrm>
        <a:prstGeom prst="upArrowCallout">
          <a:avLst/>
        </a:prstGeom>
        <a:solidFill>
          <a:schemeClr val="accent5">
            <a:hueOff val="4316191"/>
            <a:satOff val="-3295"/>
            <a:lumOff val="-1313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zh-TW" altLang="en-US" sz="2000" b="1" kern="1200" dirty="0" smtClean="0">
              <a:latin typeface="微軟正黑體" panose="020B0604030504040204" pitchFamily="34" charset="-120"/>
              <a:ea typeface="微軟正黑體" panose="020B0604030504040204" pitchFamily="34" charset="-120"/>
            </a:rPr>
            <a:t>篩選符合系所的定位及核心能力的職能項目</a:t>
          </a:r>
          <a:endParaRPr lang="en-US" altLang="zh-TW" sz="2000" b="1" kern="1200" dirty="0" smtClean="0">
            <a:latin typeface="微軟正黑體" panose="020B0604030504040204" pitchFamily="34" charset="-120"/>
            <a:ea typeface="微軟正黑體" panose="020B0604030504040204" pitchFamily="34" charset="-120"/>
          </a:endParaRPr>
        </a:p>
      </dsp:txBody>
      <dsp:txXfrm rot="10800000">
        <a:off x="0" y="1789159"/>
        <a:ext cx="8568952" cy="1173440"/>
      </dsp:txXfrm>
    </dsp:sp>
    <dsp:sp modelId="{42D0BB40-DEBB-4E8F-9315-A8B92C2AA5C7}">
      <dsp:nvSpPr>
        <dsp:cNvPr id="0" name=""/>
        <dsp:cNvSpPr/>
      </dsp:nvSpPr>
      <dsp:spPr>
        <a:xfrm rot="10800000">
          <a:off x="0" y="840"/>
          <a:ext cx="8568952" cy="1805932"/>
        </a:xfrm>
        <a:prstGeom prst="upArrowCallout">
          <a:avLst/>
        </a:prstGeom>
        <a:solidFill>
          <a:schemeClr val="accent5">
            <a:hueOff val="8632382"/>
            <a:satOff val="-6590"/>
            <a:lumOff val="-2627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a:lnSpc>
              <a:spcPct val="90000"/>
            </a:lnSpc>
            <a:spcBef>
              <a:spcPct val="0"/>
            </a:spcBef>
            <a:spcAft>
              <a:spcPct val="35000"/>
            </a:spcAft>
          </a:pPr>
          <a:r>
            <a:rPr lang="zh-TW" altLang="en-US" sz="2000" b="1" kern="1200" dirty="0" smtClean="0">
              <a:latin typeface="微軟正黑體" panose="020B0604030504040204" pitchFamily="34" charset="-120"/>
              <a:ea typeface="微軟正黑體" panose="020B0604030504040204" pitchFamily="34" charset="-120"/>
            </a:rPr>
            <a:t>彙整相關就業途徑（可能不只一項）的所有職能項目</a:t>
          </a:r>
          <a:endParaRPr lang="zh-TW" altLang="en-US" sz="2000" b="1" kern="1200" dirty="0">
            <a:latin typeface="微軟正黑體" panose="020B0604030504040204" pitchFamily="34" charset="-120"/>
            <a:ea typeface="微軟正黑體" panose="020B0604030504040204" pitchFamily="34" charset="-120"/>
          </a:endParaRPr>
        </a:p>
      </dsp:txBody>
      <dsp:txXfrm rot="10800000">
        <a:off x="0" y="840"/>
        <a:ext cx="8568952" cy="1173440"/>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6066CD-36BA-44A8-9483-49A111566F09}">
      <dsp:nvSpPr>
        <dsp:cNvPr id="0" name=""/>
        <dsp:cNvSpPr/>
      </dsp:nvSpPr>
      <dsp:spPr>
        <a:xfrm>
          <a:off x="2102020" y="571"/>
          <a:ext cx="2286157" cy="668482"/>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zh-TW" altLang="en-US" sz="1300" kern="1200" dirty="0" smtClean="0">
              <a:solidFill>
                <a:sysClr val="window" lastClr="FFFFFF"/>
              </a:solidFill>
              <a:latin typeface="微軟正黑體" pitchFamily="34" charset="-120"/>
              <a:ea typeface="微軟正黑體" pitchFamily="34" charset="-120"/>
              <a:cs typeface="+mn-cs"/>
            </a:rPr>
            <a:t>找出與系所</a:t>
          </a:r>
          <a:r>
            <a:rPr lang="en-US" altLang="zh-TW" sz="1300" kern="1200" dirty="0" smtClean="0">
              <a:solidFill>
                <a:sysClr val="window" lastClr="FFFFFF"/>
              </a:solidFill>
              <a:latin typeface="微軟正黑體" pitchFamily="34" charset="-120"/>
              <a:ea typeface="微軟正黑體" pitchFamily="34" charset="-120"/>
              <a:cs typeface="+mn-cs"/>
            </a:rPr>
            <a:t>/</a:t>
          </a:r>
          <a:r>
            <a:rPr lang="zh-TW" altLang="en-US" sz="1300" kern="1200" dirty="0" smtClean="0">
              <a:solidFill>
                <a:sysClr val="window" lastClr="FFFFFF"/>
              </a:solidFill>
              <a:latin typeface="微軟正黑體" pitchFamily="34" charset="-120"/>
              <a:ea typeface="微軟正黑體" pitchFamily="34" charset="-120"/>
              <a:cs typeface="+mn-cs"/>
            </a:rPr>
            <a:t>學程定位及教育目標相符的就業途徑</a:t>
          </a:r>
          <a:endParaRPr lang="zh-TW" altLang="en-US" sz="1300" kern="1200" dirty="0">
            <a:solidFill>
              <a:sysClr val="window" lastClr="FFFFFF"/>
            </a:solidFill>
            <a:latin typeface="Calibri"/>
            <a:ea typeface="新細明體"/>
            <a:cs typeface="+mn-cs"/>
          </a:endParaRPr>
        </a:p>
      </dsp:txBody>
      <dsp:txXfrm>
        <a:off x="2121599" y="20150"/>
        <a:ext cx="2246999" cy="629324"/>
      </dsp:txXfrm>
    </dsp:sp>
    <dsp:sp modelId="{45010C78-6675-4425-995B-3BF2448088B4}">
      <dsp:nvSpPr>
        <dsp:cNvPr id="0" name=""/>
        <dsp:cNvSpPr/>
      </dsp:nvSpPr>
      <dsp:spPr>
        <a:xfrm rot="5396247">
          <a:off x="3119421" y="686947"/>
          <a:ext cx="252453" cy="300817"/>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zh-TW" altLang="en-US" sz="1100" kern="1200">
            <a:solidFill>
              <a:sysClr val="window" lastClr="FFFFFF"/>
            </a:solidFill>
            <a:latin typeface="Calibri"/>
            <a:ea typeface="新細明體"/>
            <a:cs typeface="+mn-cs"/>
          </a:endParaRPr>
        </a:p>
      </dsp:txBody>
      <dsp:txXfrm rot="-5400000">
        <a:off x="3155361" y="711129"/>
        <a:ext cx="180491" cy="176717"/>
      </dsp:txXfrm>
    </dsp:sp>
    <dsp:sp modelId="{82BE56C4-4637-4965-B936-42C4EB5AD462}">
      <dsp:nvSpPr>
        <dsp:cNvPr id="0" name=""/>
        <dsp:cNvSpPr/>
      </dsp:nvSpPr>
      <dsp:spPr>
        <a:xfrm>
          <a:off x="2103117" y="1005658"/>
          <a:ext cx="2286157" cy="668482"/>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確認教學需涵蓋之</a:t>
          </a:r>
          <a:r>
            <a:rPr lang="en-US" altLang="zh-TW" sz="1300"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300"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專業職能</a:t>
          </a:r>
          <a:endParaRPr lang="zh-TW" altLang="en-US" sz="13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122696" y="1025237"/>
        <a:ext cx="2246999" cy="629324"/>
      </dsp:txXfrm>
    </dsp:sp>
    <dsp:sp modelId="{620427C6-BF32-4548-BD06-33E95BB0C224}">
      <dsp:nvSpPr>
        <dsp:cNvPr id="0" name=""/>
        <dsp:cNvSpPr/>
      </dsp:nvSpPr>
      <dsp:spPr>
        <a:xfrm rot="5336606">
          <a:off x="3130945" y="1689671"/>
          <a:ext cx="248950" cy="300817"/>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zh-TW" altLang="en-US" sz="1100" kern="1200">
            <a:solidFill>
              <a:sysClr val="window" lastClr="FFFFFF"/>
            </a:solidFill>
            <a:latin typeface="Calibri"/>
            <a:ea typeface="新細明體"/>
            <a:cs typeface="+mn-cs"/>
          </a:endParaRPr>
        </a:p>
      </dsp:txBody>
      <dsp:txXfrm rot="-5400000">
        <a:off x="3164486" y="1715611"/>
        <a:ext cx="180491" cy="174265"/>
      </dsp:txXfrm>
    </dsp:sp>
    <dsp:sp modelId="{A1A7D673-F5C6-4725-ABE6-E98CB78D2EDB}">
      <dsp:nvSpPr>
        <dsp:cNvPr id="0" name=""/>
        <dsp:cNvSpPr/>
      </dsp:nvSpPr>
      <dsp:spPr>
        <a:xfrm>
          <a:off x="2121567" y="2006018"/>
          <a:ext cx="2286157" cy="668482"/>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運用專業職能</a:t>
          </a:r>
          <a:r>
            <a:rPr lang="en-US"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或其下的相關知識技能與課程進行雙向對應</a:t>
          </a:r>
          <a:endParaRPr lang="zh-TW" altLang="en-US" sz="13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141146" y="2025597"/>
        <a:ext cx="2246999" cy="629324"/>
      </dsp:txXfrm>
    </dsp:sp>
    <dsp:sp modelId="{057CB3D8-223C-4DBA-80AE-CF222D7A9928}">
      <dsp:nvSpPr>
        <dsp:cNvPr id="0" name=""/>
        <dsp:cNvSpPr/>
      </dsp:nvSpPr>
      <dsp:spPr>
        <a:xfrm rot="5400000">
          <a:off x="3139305" y="2691213"/>
          <a:ext cx="250680" cy="300817"/>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zh-TW" altLang="en-US" sz="1100" kern="1200">
            <a:solidFill>
              <a:sysClr val="window" lastClr="FFFFFF"/>
            </a:solidFill>
            <a:latin typeface="Calibri"/>
            <a:ea typeface="新細明體"/>
            <a:cs typeface="+mn-cs"/>
          </a:endParaRPr>
        </a:p>
      </dsp:txBody>
      <dsp:txXfrm rot="-5400000">
        <a:off x="3174400" y="2716281"/>
        <a:ext cx="180491" cy="175476"/>
      </dsp:txXfrm>
    </dsp:sp>
    <dsp:sp modelId="{8069AA78-EE05-48CC-8F9B-14ED51D812B1}">
      <dsp:nvSpPr>
        <dsp:cNvPr id="0" name=""/>
        <dsp:cNvSpPr/>
      </dsp:nvSpPr>
      <dsp:spPr>
        <a:xfrm>
          <a:off x="2121567" y="3008742"/>
          <a:ext cx="2286157" cy="668482"/>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依對應結果評估課程是否增刪調整</a:t>
          </a:r>
          <a:endParaRPr lang="zh-TW" altLang="en-US" sz="13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141146" y="3028321"/>
        <a:ext cx="2246999" cy="629324"/>
      </dsp:txXfrm>
    </dsp:sp>
    <dsp:sp modelId="{0946EB32-933D-4506-BC49-BD609E1446A9}">
      <dsp:nvSpPr>
        <dsp:cNvPr id="0" name=""/>
        <dsp:cNvSpPr/>
      </dsp:nvSpPr>
      <dsp:spPr>
        <a:xfrm rot="5400000">
          <a:off x="3139305" y="3693937"/>
          <a:ext cx="250680" cy="300817"/>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zh-TW" altLang="en-US" sz="1100" kern="1200">
            <a:solidFill>
              <a:sysClr val="window" lastClr="FFFFFF"/>
            </a:solidFill>
            <a:latin typeface="Calibri"/>
            <a:ea typeface="新細明體"/>
            <a:cs typeface="+mn-cs"/>
          </a:endParaRPr>
        </a:p>
      </dsp:txBody>
      <dsp:txXfrm rot="-5400000">
        <a:off x="3174400" y="3719005"/>
        <a:ext cx="180491" cy="175476"/>
      </dsp:txXfrm>
    </dsp:sp>
    <dsp:sp modelId="{2D5B24B8-968A-454F-9FCE-DA34F459D219}">
      <dsp:nvSpPr>
        <dsp:cNvPr id="0" name=""/>
        <dsp:cNvSpPr/>
      </dsp:nvSpPr>
      <dsp:spPr>
        <a:xfrm>
          <a:off x="2121567" y="4011466"/>
          <a:ext cx="2286157" cy="668482"/>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zh-TW" altLang="en-US" sz="1300" kern="1200" dirty="0" smtClean="0">
              <a:solidFill>
                <a:sysClr val="window" lastClr="FFFFFF"/>
              </a:solidFill>
              <a:latin typeface="微軟正黑體" panose="020B0604030504040204" pitchFamily="34" charset="-120"/>
              <a:ea typeface="微軟正黑體" panose="020B0604030504040204" pitchFamily="34" charset="-120"/>
              <a:cs typeface="+mn-cs"/>
            </a:rPr>
            <a:t>調整後之課程依教學順序及必要性展開課程地圖</a:t>
          </a:r>
          <a:endParaRPr lang="zh-TW" altLang="en-US" sz="13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141146" y="4031045"/>
        <a:ext cx="2246999" cy="62932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6E9094-B86C-496D-9A61-5F049C4161A0}">
      <dsp:nvSpPr>
        <dsp:cNvPr id="0" name=""/>
        <dsp:cNvSpPr/>
      </dsp:nvSpPr>
      <dsp:spPr>
        <a:xfrm>
          <a:off x="-5454792" y="-835220"/>
          <a:ext cx="6494976" cy="6494976"/>
        </a:xfrm>
        <a:prstGeom prst="blockArc">
          <a:avLst>
            <a:gd name="adj1" fmla="val 18900000"/>
            <a:gd name="adj2" fmla="val 2700000"/>
            <a:gd name="adj3" fmla="val 333"/>
          </a:avLst>
        </a:pr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F7FBF23-D8CF-458F-A77B-74DC9338C6BB}">
      <dsp:nvSpPr>
        <dsp:cNvPr id="0" name=""/>
        <dsp:cNvSpPr/>
      </dsp:nvSpPr>
      <dsp:spPr>
        <a:xfrm>
          <a:off x="544552" y="370910"/>
          <a:ext cx="6805072" cy="742206"/>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89127" tIns="50800" rIns="50800" bIns="50800" numCol="1" spcCol="1270" anchor="ctr" anchorCtr="0">
          <a:noAutofit/>
        </a:bodyPr>
        <a:lstStyle/>
        <a:p>
          <a:pPr lvl="0" algn="l" defTabSz="889000">
            <a:lnSpc>
              <a:spcPct val="90000"/>
            </a:lnSpc>
            <a:spcBef>
              <a:spcPct val="0"/>
            </a:spcBef>
            <a:spcAft>
              <a:spcPct val="35000"/>
            </a:spcAft>
          </a:pPr>
          <a:r>
            <a:rPr lang="zh-TW" altLang="en-US" sz="2000" kern="1200" dirty="0" smtClean="0">
              <a:latin typeface="微軟正黑體" panose="020B0604030504040204" pitchFamily="34" charset="-120"/>
              <a:ea typeface="微軟正黑體" panose="020B0604030504040204" pitchFamily="34" charset="-120"/>
            </a:rPr>
            <a:t>增、刪或調整</a:t>
          </a:r>
          <a:r>
            <a:rPr lang="zh-TW" altLang="en-US" sz="2000" u="sng" kern="1200" dirty="0" smtClean="0">
              <a:latin typeface="微軟正黑體" panose="020B0604030504040204" pitchFamily="34" charset="-120"/>
              <a:ea typeface="微軟正黑體" panose="020B0604030504040204" pitchFamily="34" charset="-120"/>
            </a:rPr>
            <a:t>原有開課地圖</a:t>
          </a:r>
          <a:r>
            <a:rPr lang="zh-TW" altLang="en-US" sz="2000" kern="1200" dirty="0" smtClean="0">
              <a:latin typeface="微軟正黑體" panose="020B0604030504040204" pitchFamily="34" charset="-120"/>
              <a:ea typeface="微軟正黑體" panose="020B0604030504040204" pitchFamily="34" charset="-120"/>
            </a:rPr>
            <a:t>，檢視開課資源配置</a:t>
          </a:r>
        </a:p>
      </dsp:txBody>
      <dsp:txXfrm>
        <a:off x="544552" y="370910"/>
        <a:ext cx="6805072" cy="742206"/>
      </dsp:txXfrm>
    </dsp:sp>
    <dsp:sp modelId="{1D6D5146-4434-4869-A4E6-5A5F16800FCE}">
      <dsp:nvSpPr>
        <dsp:cNvPr id="0" name=""/>
        <dsp:cNvSpPr/>
      </dsp:nvSpPr>
      <dsp:spPr>
        <a:xfrm>
          <a:off x="80673" y="278134"/>
          <a:ext cx="927758" cy="927758"/>
        </a:xfrm>
        <a:prstGeom prst="ellipse">
          <a:avLst/>
        </a:prstGeom>
        <a:solidFill>
          <a:schemeClr val="lt1">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0DAEEAF-1D85-4C07-8D2A-C3B5DF305FDD}">
      <dsp:nvSpPr>
        <dsp:cNvPr id="0" name=""/>
        <dsp:cNvSpPr/>
      </dsp:nvSpPr>
      <dsp:spPr>
        <a:xfrm>
          <a:off x="970076" y="1484413"/>
          <a:ext cx="6379548" cy="742206"/>
        </a:xfrm>
        <a:prstGeom prst="rect">
          <a:avLst/>
        </a:prstGeom>
        <a:solidFill>
          <a:schemeClr val="accent5">
            <a:hueOff val="2877461"/>
            <a:satOff val="-2197"/>
            <a:lumOff val="-875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89127" tIns="50800" rIns="50800" bIns="50800" numCol="1" spcCol="1270" anchor="ctr" anchorCtr="0">
          <a:noAutofit/>
        </a:bodyPr>
        <a:lstStyle/>
        <a:p>
          <a:pPr lvl="0" algn="l" defTabSz="889000">
            <a:lnSpc>
              <a:spcPct val="90000"/>
            </a:lnSpc>
            <a:spcBef>
              <a:spcPct val="0"/>
            </a:spcBef>
            <a:spcAft>
              <a:spcPct val="35000"/>
            </a:spcAft>
          </a:pPr>
          <a:r>
            <a:rPr lang="zh-TW" altLang="en-US" sz="2000" kern="1200" dirty="0" smtClean="0">
              <a:latin typeface="微軟正黑體" panose="020B0604030504040204" pitchFamily="34" charset="-120"/>
              <a:ea typeface="微軟正黑體" panose="020B0604030504040204" pitchFamily="34" charset="-120"/>
            </a:rPr>
            <a:t>檢視、調整</a:t>
          </a:r>
          <a:r>
            <a:rPr lang="zh-TW" altLang="en-US" sz="2000" u="sng" kern="1200" dirty="0" smtClean="0">
              <a:latin typeface="微軟正黑體" panose="020B0604030504040204" pitchFamily="34" charset="-120"/>
              <a:ea typeface="微軟正黑體" panose="020B0604030504040204" pitchFamily="34" charset="-120"/>
            </a:rPr>
            <a:t>原有課程</a:t>
          </a:r>
          <a:r>
            <a:rPr lang="zh-TW" altLang="en-US" sz="2000" kern="1200" dirty="0" smtClean="0">
              <a:latin typeface="微軟正黑體" panose="020B0604030504040204" pitchFamily="34" charset="-120"/>
              <a:ea typeface="微軟正黑體" panose="020B0604030504040204" pitchFamily="34" charset="-120"/>
            </a:rPr>
            <a:t>對應核心能力的權重</a:t>
          </a:r>
        </a:p>
      </dsp:txBody>
      <dsp:txXfrm>
        <a:off x="970076" y="1484413"/>
        <a:ext cx="6379548" cy="742206"/>
      </dsp:txXfrm>
    </dsp:sp>
    <dsp:sp modelId="{F0BA122B-EE75-4673-B859-1DC008BDC34F}">
      <dsp:nvSpPr>
        <dsp:cNvPr id="0" name=""/>
        <dsp:cNvSpPr/>
      </dsp:nvSpPr>
      <dsp:spPr>
        <a:xfrm>
          <a:off x="506197" y="1391637"/>
          <a:ext cx="927758" cy="927758"/>
        </a:xfrm>
        <a:prstGeom prst="ellipse">
          <a:avLst/>
        </a:prstGeom>
        <a:solidFill>
          <a:schemeClr val="lt1">
            <a:hueOff val="0"/>
            <a:satOff val="0"/>
            <a:lumOff val="0"/>
            <a:alphaOff val="0"/>
          </a:schemeClr>
        </a:solidFill>
        <a:ln w="12700" cap="flat" cmpd="sng" algn="ctr">
          <a:solidFill>
            <a:schemeClr val="accent5">
              <a:hueOff val="2877461"/>
              <a:satOff val="-2197"/>
              <a:lumOff val="-8759"/>
              <a:alphaOff val="0"/>
            </a:schemeClr>
          </a:solidFill>
          <a:prstDash val="solid"/>
          <a:miter lim="800000"/>
        </a:ln>
        <a:effectLst/>
      </dsp:spPr>
      <dsp:style>
        <a:lnRef idx="2">
          <a:scrgbClr r="0" g="0" b="0"/>
        </a:lnRef>
        <a:fillRef idx="1">
          <a:scrgbClr r="0" g="0" b="0"/>
        </a:fillRef>
        <a:effectRef idx="0">
          <a:scrgbClr r="0" g="0" b="0"/>
        </a:effectRef>
        <a:fontRef idx="minor"/>
      </dsp:style>
    </dsp:sp>
    <dsp:sp modelId="{142405C2-D268-4921-87CA-10E39B63CEF5}">
      <dsp:nvSpPr>
        <dsp:cNvPr id="0" name=""/>
        <dsp:cNvSpPr/>
      </dsp:nvSpPr>
      <dsp:spPr>
        <a:xfrm>
          <a:off x="970076" y="2597916"/>
          <a:ext cx="6379548" cy="742206"/>
        </a:xfrm>
        <a:prstGeom prst="rect">
          <a:avLst/>
        </a:prstGeom>
        <a:solidFill>
          <a:schemeClr val="accent5">
            <a:hueOff val="5754922"/>
            <a:satOff val="-4393"/>
            <a:lumOff val="-1751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89127" tIns="50800" rIns="50800" bIns="50800" numCol="1" spcCol="1270" anchor="ctr" anchorCtr="0">
          <a:noAutofit/>
        </a:bodyPr>
        <a:lstStyle/>
        <a:p>
          <a:pPr lvl="0" algn="l" defTabSz="889000">
            <a:lnSpc>
              <a:spcPct val="90000"/>
            </a:lnSpc>
            <a:spcBef>
              <a:spcPct val="0"/>
            </a:spcBef>
            <a:spcAft>
              <a:spcPct val="35000"/>
            </a:spcAft>
          </a:pPr>
          <a:r>
            <a:rPr lang="zh-TW" altLang="en-US" sz="2000" kern="1200" dirty="0" smtClean="0">
              <a:latin typeface="微軟正黑體" panose="020B0604030504040204" pitchFamily="34" charset="-120"/>
              <a:ea typeface="微軟正黑體" panose="020B0604030504040204" pitchFamily="34" charset="-120"/>
            </a:rPr>
            <a:t>新增、調整或整併</a:t>
          </a:r>
          <a:r>
            <a:rPr lang="zh-TW" altLang="en-US" sz="2000" u="sng" kern="1200" dirty="0" smtClean="0">
              <a:latin typeface="微軟正黑體" panose="020B0604030504040204" pitchFamily="34" charset="-120"/>
              <a:ea typeface="微軟正黑體" panose="020B0604030504040204" pitchFamily="34" charset="-120"/>
            </a:rPr>
            <a:t>原有課程</a:t>
          </a:r>
          <a:r>
            <a:rPr lang="zh-TW" altLang="en-US" sz="2000" kern="1200" dirty="0" smtClean="0">
              <a:latin typeface="微軟正黑體" panose="020B0604030504040204" pitchFamily="34" charset="-120"/>
              <a:ea typeface="微軟正黑體" panose="020B0604030504040204" pitchFamily="34" charset="-120"/>
            </a:rPr>
            <a:t>內含之課程目標、核心能力及能力指標</a:t>
          </a:r>
        </a:p>
      </dsp:txBody>
      <dsp:txXfrm>
        <a:off x="970076" y="2597916"/>
        <a:ext cx="6379548" cy="742206"/>
      </dsp:txXfrm>
    </dsp:sp>
    <dsp:sp modelId="{300B5072-1FAD-4616-90B3-C856994B8ED1}">
      <dsp:nvSpPr>
        <dsp:cNvPr id="0" name=""/>
        <dsp:cNvSpPr/>
      </dsp:nvSpPr>
      <dsp:spPr>
        <a:xfrm>
          <a:off x="506197" y="2505140"/>
          <a:ext cx="927758" cy="927758"/>
        </a:xfrm>
        <a:prstGeom prst="ellipse">
          <a:avLst/>
        </a:prstGeom>
        <a:solidFill>
          <a:schemeClr val="lt1">
            <a:hueOff val="0"/>
            <a:satOff val="0"/>
            <a:lumOff val="0"/>
            <a:alphaOff val="0"/>
          </a:schemeClr>
        </a:solidFill>
        <a:ln w="12700" cap="flat" cmpd="sng" algn="ctr">
          <a:solidFill>
            <a:schemeClr val="accent5">
              <a:hueOff val="5754922"/>
              <a:satOff val="-4393"/>
              <a:lumOff val="-17518"/>
              <a:alphaOff val="0"/>
            </a:schemeClr>
          </a:solidFill>
          <a:prstDash val="solid"/>
          <a:miter lim="800000"/>
        </a:ln>
        <a:effectLst/>
      </dsp:spPr>
      <dsp:style>
        <a:lnRef idx="2">
          <a:scrgbClr r="0" g="0" b="0"/>
        </a:lnRef>
        <a:fillRef idx="1">
          <a:scrgbClr r="0" g="0" b="0"/>
        </a:fillRef>
        <a:effectRef idx="0">
          <a:scrgbClr r="0" g="0" b="0"/>
        </a:effectRef>
        <a:fontRef idx="minor"/>
      </dsp:style>
    </dsp:sp>
    <dsp:sp modelId="{A4382344-45B7-4426-9B03-DEBFA0A68AC4}">
      <dsp:nvSpPr>
        <dsp:cNvPr id="0" name=""/>
        <dsp:cNvSpPr/>
      </dsp:nvSpPr>
      <dsp:spPr>
        <a:xfrm>
          <a:off x="544552" y="3711419"/>
          <a:ext cx="6805072" cy="742206"/>
        </a:xfrm>
        <a:prstGeom prst="rect">
          <a:avLst/>
        </a:prstGeom>
        <a:solidFill>
          <a:schemeClr val="accent5">
            <a:hueOff val="8632382"/>
            <a:satOff val="-6590"/>
            <a:lumOff val="-2627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89127" tIns="50800" rIns="50800" bIns="50800" numCol="1" spcCol="1270" anchor="ctr" anchorCtr="0">
          <a:noAutofit/>
        </a:bodyPr>
        <a:lstStyle/>
        <a:p>
          <a:pPr lvl="0" algn="l" defTabSz="889000">
            <a:lnSpc>
              <a:spcPct val="90000"/>
            </a:lnSpc>
            <a:spcBef>
              <a:spcPct val="0"/>
            </a:spcBef>
            <a:spcAft>
              <a:spcPct val="35000"/>
            </a:spcAft>
          </a:pPr>
          <a:r>
            <a:rPr lang="zh-TW" altLang="en-US" sz="2000" kern="1200" dirty="0" smtClean="0">
              <a:latin typeface="微軟正黑體" panose="020B0604030504040204" pitchFamily="34" charset="-120"/>
              <a:ea typeface="微軟正黑體" panose="020B0604030504040204" pitchFamily="34" charset="-120"/>
            </a:rPr>
            <a:t>強化</a:t>
          </a:r>
          <a:r>
            <a:rPr lang="zh-TW" altLang="en-US" sz="2000" u="sng" kern="1200" dirty="0" smtClean="0">
              <a:latin typeface="微軟正黑體" panose="020B0604030504040204" pitchFamily="34" charset="-120"/>
              <a:ea typeface="微軟正黑體" panose="020B0604030504040204" pitchFamily="34" charset="-120"/>
            </a:rPr>
            <a:t>能力與課程的關聯</a:t>
          </a:r>
          <a:r>
            <a:rPr lang="zh-TW" altLang="en-US" sz="2000" kern="1200" dirty="0" smtClean="0">
              <a:latin typeface="微軟正黑體" panose="020B0604030504040204" pitchFamily="34" charset="-120"/>
              <a:ea typeface="微軟正黑體" panose="020B0604030504040204" pitchFamily="34" charset="-120"/>
            </a:rPr>
            <a:t>，據以設計、實施和評量課程</a:t>
          </a:r>
        </a:p>
      </dsp:txBody>
      <dsp:txXfrm>
        <a:off x="544552" y="3711419"/>
        <a:ext cx="6805072" cy="742206"/>
      </dsp:txXfrm>
    </dsp:sp>
    <dsp:sp modelId="{97FD79BC-275C-4B9C-9A21-1F546F68F619}">
      <dsp:nvSpPr>
        <dsp:cNvPr id="0" name=""/>
        <dsp:cNvSpPr/>
      </dsp:nvSpPr>
      <dsp:spPr>
        <a:xfrm>
          <a:off x="80673" y="3618643"/>
          <a:ext cx="927758" cy="927758"/>
        </a:xfrm>
        <a:prstGeom prst="ellipse">
          <a:avLst/>
        </a:prstGeom>
        <a:solidFill>
          <a:schemeClr val="lt1">
            <a:hueOff val="0"/>
            <a:satOff val="0"/>
            <a:lumOff val="0"/>
            <a:alphaOff val="0"/>
          </a:schemeClr>
        </a:solidFill>
        <a:ln w="12700" cap="flat" cmpd="sng" algn="ctr">
          <a:solidFill>
            <a:schemeClr val="accent5">
              <a:hueOff val="8632382"/>
              <a:satOff val="-6590"/>
              <a:lumOff val="-26277"/>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6066CD-36BA-44A8-9483-49A111566F09}">
      <dsp:nvSpPr>
        <dsp:cNvPr id="0" name=""/>
        <dsp:cNvSpPr/>
      </dsp:nvSpPr>
      <dsp:spPr>
        <a:xfrm>
          <a:off x="595800" y="3755"/>
          <a:ext cx="2793085" cy="69827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itchFamily="34" charset="-120"/>
              <a:ea typeface="微軟正黑體" pitchFamily="34" charset="-120"/>
              <a:cs typeface="+mn-cs"/>
            </a:rPr>
            <a:t>確認課程對應的專業職能項目及其職能內涵</a:t>
          </a:r>
        </a:p>
      </dsp:txBody>
      <dsp:txXfrm>
        <a:off x="616252" y="24207"/>
        <a:ext cx="2752181" cy="657367"/>
      </dsp:txXfrm>
    </dsp:sp>
    <dsp:sp modelId="{45010C78-6675-4425-995B-3BF2448088B4}">
      <dsp:nvSpPr>
        <dsp:cNvPr id="0" name=""/>
        <dsp:cNvSpPr/>
      </dsp:nvSpPr>
      <dsp:spPr>
        <a:xfrm rot="5395610">
          <a:off x="1861161" y="720718"/>
          <a:ext cx="263703" cy="314222"/>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TW" altLang="en-US" sz="1600" kern="1200">
            <a:solidFill>
              <a:sysClr val="window" lastClr="FFFFFF"/>
            </a:solidFill>
            <a:latin typeface="Calibri"/>
            <a:ea typeface="新細明體"/>
            <a:cs typeface="+mn-cs"/>
          </a:endParaRPr>
        </a:p>
      </dsp:txBody>
      <dsp:txXfrm rot="-5400000">
        <a:off x="1898695" y="745978"/>
        <a:ext cx="188534" cy="184592"/>
      </dsp:txXfrm>
    </dsp:sp>
    <dsp:sp modelId="{82BE56C4-4637-4965-B936-42C4EB5AD462}">
      <dsp:nvSpPr>
        <dsp:cNvPr id="0" name=""/>
        <dsp:cNvSpPr/>
      </dsp:nvSpPr>
      <dsp:spPr>
        <a:xfrm>
          <a:off x="597141" y="1053631"/>
          <a:ext cx="2793085" cy="69827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運用職能及其相關知識技能，轉化為具體教學目標。</a:t>
          </a:r>
          <a:endParaRPr lang="zh-TW" altLang="en-US" sz="16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617593" y="1074083"/>
        <a:ext cx="2752181" cy="657367"/>
      </dsp:txXfrm>
    </dsp:sp>
    <dsp:sp modelId="{620427C6-BF32-4548-BD06-33E95BB0C224}">
      <dsp:nvSpPr>
        <dsp:cNvPr id="0" name=""/>
        <dsp:cNvSpPr/>
      </dsp:nvSpPr>
      <dsp:spPr>
        <a:xfrm rot="5325856">
          <a:off x="1874923" y="1768125"/>
          <a:ext cx="260060" cy="314222"/>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TW" altLang="en-US" sz="1600" kern="1200">
            <a:solidFill>
              <a:sysClr val="window" lastClr="FFFFFF"/>
            </a:solidFill>
            <a:latin typeface="Calibri"/>
            <a:ea typeface="新細明體"/>
            <a:cs typeface="+mn-cs"/>
          </a:endParaRPr>
        </a:p>
      </dsp:txBody>
      <dsp:txXfrm rot="-5400000">
        <a:off x="1909845" y="1795215"/>
        <a:ext cx="188534" cy="182042"/>
      </dsp:txXfrm>
    </dsp:sp>
    <dsp:sp modelId="{A1A7D673-F5C6-4725-ABE6-E98CB78D2EDB}">
      <dsp:nvSpPr>
        <dsp:cNvPr id="0" name=""/>
        <dsp:cNvSpPr/>
      </dsp:nvSpPr>
      <dsp:spPr>
        <a:xfrm>
          <a:off x="619681" y="2098569"/>
          <a:ext cx="2793085" cy="69827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依教學目標設計評量方式及內容</a:t>
          </a:r>
        </a:p>
      </dsp:txBody>
      <dsp:txXfrm>
        <a:off x="640133" y="2119021"/>
        <a:ext cx="2752181" cy="657367"/>
      </dsp:txXfrm>
    </dsp:sp>
    <dsp:sp modelId="{6EAC5F31-0944-442C-BF9E-4B8E2F3BF8D3}">
      <dsp:nvSpPr>
        <dsp:cNvPr id="0" name=""/>
        <dsp:cNvSpPr/>
      </dsp:nvSpPr>
      <dsp:spPr>
        <a:xfrm rot="5400000">
          <a:off x="1885298" y="2814297"/>
          <a:ext cx="261851" cy="314222"/>
        </a:xfrm>
        <a:prstGeom prst="rightArrow">
          <a:avLst>
            <a:gd name="adj1" fmla="val 60000"/>
            <a:gd name="adj2" fmla="val 50000"/>
          </a:avLst>
        </a:prstGeom>
        <a:gradFill rotWithShape="0">
          <a:gsLst>
            <a:gs pos="0">
              <a:srgbClr val="4BACC6">
                <a:tint val="60000"/>
                <a:hueOff val="0"/>
                <a:satOff val="0"/>
                <a:lumOff val="0"/>
                <a:alphaOff val="0"/>
                <a:shade val="51000"/>
                <a:satMod val="130000"/>
              </a:srgbClr>
            </a:gs>
            <a:gs pos="80000">
              <a:srgbClr val="4BACC6">
                <a:tint val="60000"/>
                <a:hueOff val="0"/>
                <a:satOff val="0"/>
                <a:lumOff val="0"/>
                <a:alphaOff val="0"/>
                <a:shade val="93000"/>
                <a:satMod val="130000"/>
              </a:srgbClr>
            </a:gs>
            <a:gs pos="100000">
              <a:srgbClr val="4BACC6">
                <a:tint val="6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zh-TW" altLang="en-US" sz="1300" kern="1200">
            <a:solidFill>
              <a:sysClr val="window" lastClr="FFFFFF"/>
            </a:solidFill>
            <a:latin typeface="Calibri"/>
            <a:ea typeface="新細明體"/>
            <a:cs typeface="+mn-cs"/>
          </a:endParaRPr>
        </a:p>
      </dsp:txBody>
      <dsp:txXfrm rot="-5400000">
        <a:off x="1921957" y="2840483"/>
        <a:ext cx="188534" cy="183296"/>
      </dsp:txXfrm>
    </dsp:sp>
    <dsp:sp modelId="{A2B8880F-760E-48F5-B4EE-074323D14266}">
      <dsp:nvSpPr>
        <dsp:cNvPr id="0" name=""/>
        <dsp:cNvSpPr/>
      </dsp:nvSpPr>
      <dsp:spPr>
        <a:xfrm>
          <a:off x="619681" y="3145976"/>
          <a:ext cx="2793085" cy="698271"/>
        </a:xfrm>
        <a:prstGeom prst="roundRect">
          <a:avLst>
            <a:gd name="adj" fmla="val 10000"/>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評估確認評量結果確實可證明學生具備所對應的職能</a:t>
          </a:r>
        </a:p>
      </dsp:txBody>
      <dsp:txXfrm>
        <a:off x="640133" y="3166428"/>
        <a:ext cx="2752181" cy="657367"/>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1B0134-524B-4252-B377-64448AC9C22E}">
      <dsp:nvSpPr>
        <dsp:cNvPr id="0" name=""/>
        <dsp:cNvSpPr/>
      </dsp:nvSpPr>
      <dsp:spPr>
        <a:xfrm>
          <a:off x="2410930" y="521011"/>
          <a:ext cx="3483939" cy="3483939"/>
        </a:xfrm>
        <a:prstGeom prst="blockArc">
          <a:avLst>
            <a:gd name="adj1" fmla="val 10800000"/>
            <a:gd name="adj2" fmla="val 16200000"/>
            <a:gd name="adj3" fmla="val 4635"/>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267532A-01EA-446B-998B-1F177003B5FB}">
      <dsp:nvSpPr>
        <dsp:cNvPr id="0" name=""/>
        <dsp:cNvSpPr/>
      </dsp:nvSpPr>
      <dsp:spPr>
        <a:xfrm>
          <a:off x="2410930" y="521011"/>
          <a:ext cx="3483939" cy="3483939"/>
        </a:xfrm>
        <a:prstGeom prst="blockArc">
          <a:avLst>
            <a:gd name="adj1" fmla="val 5400000"/>
            <a:gd name="adj2" fmla="val 10800000"/>
            <a:gd name="adj3" fmla="val 4635"/>
          </a:avLst>
        </a:prstGeo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2CC63090-91DF-48F4-A65E-CD4D55EB17D9}">
      <dsp:nvSpPr>
        <dsp:cNvPr id="0" name=""/>
        <dsp:cNvSpPr/>
      </dsp:nvSpPr>
      <dsp:spPr>
        <a:xfrm>
          <a:off x="2410930" y="521011"/>
          <a:ext cx="3483939" cy="3483939"/>
        </a:xfrm>
        <a:prstGeom prst="blockArc">
          <a:avLst>
            <a:gd name="adj1" fmla="val 0"/>
            <a:gd name="adj2" fmla="val 5400000"/>
            <a:gd name="adj3" fmla="val 4635"/>
          </a:avLst>
        </a:prstGeo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BC586D69-19C4-481D-BEFB-AB95728D6A6D}">
      <dsp:nvSpPr>
        <dsp:cNvPr id="0" name=""/>
        <dsp:cNvSpPr/>
      </dsp:nvSpPr>
      <dsp:spPr>
        <a:xfrm>
          <a:off x="2410930" y="521011"/>
          <a:ext cx="3483939" cy="3483939"/>
        </a:xfrm>
        <a:prstGeom prst="blockArc">
          <a:avLst>
            <a:gd name="adj1" fmla="val 16200000"/>
            <a:gd name="adj2" fmla="val 0"/>
            <a:gd name="adj3" fmla="val 4635"/>
          </a:avLst>
        </a:prstGeo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78AC4439-1329-42E8-B76D-46BD635F8C90}">
      <dsp:nvSpPr>
        <dsp:cNvPr id="0" name=""/>
        <dsp:cNvSpPr/>
      </dsp:nvSpPr>
      <dsp:spPr>
        <a:xfrm>
          <a:off x="3351925" y="1462007"/>
          <a:ext cx="1601948" cy="1601948"/>
        </a:xfrm>
        <a:prstGeom prst="ellipse">
          <a:avLst/>
        </a:prstGeom>
        <a:gradFill rotWithShape="0">
          <a:gsLst>
            <a:gs pos="0">
              <a:srgbClr val="4F81BD">
                <a:hueOff val="0"/>
                <a:satOff val="0"/>
                <a:lumOff val="0"/>
                <a:alphaOff val="0"/>
                <a:shade val="51000"/>
                <a:satMod val="130000"/>
              </a:srgbClr>
            </a:gs>
            <a:gs pos="80000">
              <a:srgbClr val="4F81BD">
                <a:hueOff val="0"/>
                <a:satOff val="0"/>
                <a:lumOff val="0"/>
                <a:alphaOff val="0"/>
                <a:shade val="93000"/>
                <a:satMod val="130000"/>
              </a:srgbClr>
            </a:gs>
            <a:gs pos="100000">
              <a:srgbClr val="4F81B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成果評量</a:t>
          </a:r>
          <a:endParaRPr lang="zh-TW" altLang="en-US" sz="18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586525" y="1696607"/>
        <a:ext cx="1132748" cy="1132748"/>
      </dsp:txXfrm>
    </dsp:sp>
    <dsp:sp modelId="{458687B9-6FA4-462C-AF09-E92036198F15}">
      <dsp:nvSpPr>
        <dsp:cNvPr id="0" name=""/>
        <dsp:cNvSpPr/>
      </dsp:nvSpPr>
      <dsp:spPr>
        <a:xfrm>
          <a:off x="3592217" y="698"/>
          <a:ext cx="1121364" cy="1121364"/>
        </a:xfrm>
        <a:prstGeom prst="ellipse">
          <a:avLst/>
        </a:prstGeo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教學／訓練</a:t>
          </a:r>
          <a: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目標</a:t>
          </a:r>
          <a:endParaRPr lang="zh-TW" altLang="en-US" sz="18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756437" y="164918"/>
        <a:ext cx="792924" cy="792924"/>
      </dsp:txXfrm>
    </dsp:sp>
    <dsp:sp modelId="{9A91DE8B-9AC3-4F43-ADAE-8B97E2E586B9}">
      <dsp:nvSpPr>
        <dsp:cNvPr id="0" name=""/>
        <dsp:cNvSpPr/>
      </dsp:nvSpPr>
      <dsp:spPr>
        <a:xfrm>
          <a:off x="5293818" y="1702299"/>
          <a:ext cx="1121364" cy="1121364"/>
        </a:xfrm>
        <a:prstGeom prst="ellipse">
          <a:avLst/>
        </a:prstGeo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主要</a:t>
          </a:r>
          <a: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對象</a:t>
          </a:r>
          <a:endParaRPr lang="zh-TW" altLang="en-US" sz="18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5458038" y="1866519"/>
        <a:ext cx="792924" cy="792924"/>
      </dsp:txXfrm>
    </dsp:sp>
    <dsp:sp modelId="{B3C3210C-4489-457F-B9FB-2477A974A25B}">
      <dsp:nvSpPr>
        <dsp:cNvPr id="0" name=""/>
        <dsp:cNvSpPr/>
      </dsp:nvSpPr>
      <dsp:spPr>
        <a:xfrm>
          <a:off x="3592217" y="3403899"/>
          <a:ext cx="1121364" cy="1121364"/>
        </a:xfrm>
        <a:prstGeom prst="ellipse">
          <a:avLst/>
        </a:prstGeo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課程</a:t>
          </a:r>
          <a: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內容</a:t>
          </a:r>
          <a:endParaRPr lang="zh-TW" altLang="en-US" sz="18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756437" y="3568119"/>
        <a:ext cx="792924" cy="792924"/>
      </dsp:txXfrm>
    </dsp:sp>
    <dsp:sp modelId="{15AACCD2-50F8-44C6-9298-BF7C79A08223}">
      <dsp:nvSpPr>
        <dsp:cNvPr id="0" name=""/>
        <dsp:cNvSpPr/>
      </dsp:nvSpPr>
      <dsp:spPr>
        <a:xfrm>
          <a:off x="1890617" y="1702299"/>
          <a:ext cx="1121364" cy="1121364"/>
        </a:xfrm>
        <a:prstGeom prst="ellipse">
          <a:avLst/>
        </a:prstGeom>
        <a:gradFill rotWithShape="0">
          <a:gsLst>
            <a:gs pos="0">
              <a:srgbClr val="4BACC6">
                <a:hueOff val="0"/>
                <a:satOff val="0"/>
                <a:lumOff val="0"/>
                <a:alphaOff val="0"/>
                <a:shade val="51000"/>
                <a:satMod val="130000"/>
              </a:srgbClr>
            </a:gs>
            <a:gs pos="80000">
              <a:srgbClr val="4BACC6">
                <a:hueOff val="0"/>
                <a:satOff val="0"/>
                <a:lumOff val="0"/>
                <a:alphaOff val="0"/>
                <a:shade val="93000"/>
                <a:satMod val="130000"/>
              </a:srgbClr>
            </a:gs>
            <a:gs pos="100000">
              <a:srgbClr val="4BACC6">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教學</a:t>
          </a:r>
          <a: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800"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800" kern="1200" dirty="0" smtClean="0">
              <a:solidFill>
                <a:sysClr val="window" lastClr="FFFFFF"/>
              </a:solidFill>
              <a:latin typeface="微軟正黑體" panose="020B0604030504040204" pitchFamily="34" charset="-120"/>
              <a:ea typeface="微軟正黑體" panose="020B0604030504040204" pitchFamily="34" charset="-120"/>
              <a:cs typeface="+mn-cs"/>
            </a:rPr>
            <a:t>方法</a:t>
          </a:r>
          <a:endParaRPr lang="zh-TW" altLang="en-US" sz="18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054837" y="1866519"/>
        <a:ext cx="792924" cy="79292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D4AEA6-6B98-4FF7-881A-569DAD1305A4}">
      <dsp:nvSpPr>
        <dsp:cNvPr id="0" name=""/>
        <dsp:cNvSpPr/>
      </dsp:nvSpPr>
      <dsp:spPr>
        <a:xfrm>
          <a:off x="3078" y="18818"/>
          <a:ext cx="1850826" cy="740330"/>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8768" rIns="85344" bIns="48768" numCol="1" spcCol="1270" anchor="ctr" anchorCtr="0">
          <a:noAutofit/>
        </a:bodyPr>
        <a:lstStyle/>
        <a:p>
          <a:pPr lvl="0" algn="ctr" defTabSz="533400">
            <a:lnSpc>
              <a:spcPct val="90000"/>
            </a:lnSpc>
            <a:spcBef>
              <a:spcPct val="0"/>
            </a:spcBef>
            <a:spcAft>
              <a:spcPct val="35000"/>
            </a:spcAft>
          </a:pPr>
          <a:r>
            <a:rPr lang="en-US" altLang="zh-TW" sz="1200" b="1" kern="1200" dirty="0" smtClean="0">
              <a:solidFill>
                <a:srgbClr val="FFFF00"/>
              </a:solidFill>
              <a:latin typeface="微軟正黑體" panose="020B0604030504040204" pitchFamily="34" charset="-120"/>
              <a:ea typeface="微軟正黑體" panose="020B0604030504040204" pitchFamily="34" charset="-120"/>
            </a:rPr>
            <a:t>I. </a:t>
          </a:r>
          <a:r>
            <a:rPr lang="zh-TW" altLang="zh-TW" sz="1200" b="1" kern="1200" dirty="0" smtClean="0">
              <a:solidFill>
                <a:srgbClr val="FFFF00"/>
              </a:solidFill>
              <a:latin typeface="微軟正黑體" panose="020B0604030504040204" pitchFamily="34" charset="-120"/>
              <a:ea typeface="微軟正黑體" panose="020B0604030504040204" pitchFamily="34" charset="-120"/>
            </a:rPr>
            <a:t>繼續保持</a:t>
          </a:r>
          <a:r>
            <a:rPr lang="en-US" altLang="zh-TW" sz="1200" b="1" kern="1200" dirty="0" smtClean="0">
              <a:solidFill>
                <a:schemeClr val="bg1"/>
              </a:solidFill>
              <a:latin typeface="微軟正黑體" panose="020B0604030504040204" pitchFamily="34" charset="-120"/>
              <a:ea typeface="微軟正黑體" panose="020B0604030504040204" pitchFamily="34" charset="-120"/>
            </a:rPr>
            <a:t/>
          </a:r>
          <a:br>
            <a:rPr lang="en-US" altLang="zh-TW" sz="1200" b="1" kern="1200" dirty="0" smtClean="0">
              <a:solidFill>
                <a:schemeClr val="bg1"/>
              </a:solidFill>
              <a:latin typeface="微軟正黑體" panose="020B0604030504040204" pitchFamily="34" charset="-120"/>
              <a:ea typeface="微軟正黑體" panose="020B0604030504040204" pitchFamily="34" charset="-120"/>
            </a:rPr>
          </a:b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優勢職能</a:t>
          </a:r>
          <a:r>
            <a:rPr kumimoji="0" lang="en-US" altLang="zh-TW" sz="1200" b="1" kern="1200"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課程充足</a:t>
          </a:r>
          <a:endParaRPr lang="zh-TW" altLang="en-US" sz="1200" b="1" kern="1200" dirty="0">
            <a:solidFill>
              <a:schemeClr val="bg1"/>
            </a:solidFill>
            <a:latin typeface="微軟正黑體" panose="020B0604030504040204" pitchFamily="34" charset="-120"/>
            <a:ea typeface="微軟正黑體" panose="020B0604030504040204" pitchFamily="34" charset="-120"/>
          </a:endParaRPr>
        </a:p>
      </dsp:txBody>
      <dsp:txXfrm>
        <a:off x="3078" y="18818"/>
        <a:ext cx="1850826" cy="740330"/>
      </dsp:txXfrm>
    </dsp:sp>
    <dsp:sp modelId="{02E92772-326E-492E-BA8C-2B2C38D4FE96}">
      <dsp:nvSpPr>
        <dsp:cNvPr id="0" name=""/>
        <dsp:cNvSpPr/>
      </dsp:nvSpPr>
      <dsp:spPr>
        <a:xfrm>
          <a:off x="3078" y="759149"/>
          <a:ext cx="1850826" cy="272304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kern="1200" dirty="0" smtClean="0">
              <a:solidFill>
                <a:srgbClr val="000000"/>
              </a:solidFill>
              <a:effectLst/>
              <a:latin typeface="微軟正黑體" panose="020B0604030504040204" pitchFamily="34" charset="-120"/>
              <a:ea typeface="微軟正黑體" panose="020B0604030504040204" pitchFamily="34" charset="-120"/>
            </a:rPr>
            <a:t>團隊合作</a:t>
          </a:r>
          <a:r>
            <a:rPr lang="zh-TW" altLang="en-US" sz="1200"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kern="1200" dirty="0" smtClean="0">
              <a:solidFill>
                <a:srgbClr val="000000"/>
              </a:solidFill>
              <a:effectLst/>
              <a:latin typeface="微軟正黑體" panose="020B0604030504040204" pitchFamily="34" charset="-120"/>
              <a:ea typeface="微軟正黑體" panose="020B0604030504040204" pitchFamily="34" charset="-120"/>
            </a:rPr>
            <a:t>工作責任及紀律</a:t>
          </a:r>
          <a:r>
            <a:rPr lang="zh-TW" altLang="en-US" sz="1200"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kern="1200" dirty="0" smtClean="0">
              <a:solidFill>
                <a:srgbClr val="000000"/>
              </a:solidFill>
              <a:effectLst/>
              <a:latin typeface="微軟正黑體" panose="020B0604030504040204" pitchFamily="34" charset="-120"/>
              <a:ea typeface="微軟正黑體" panose="020B0604030504040204" pitchFamily="34" charset="-120"/>
            </a:rPr>
            <a:t>資訊科技應用</a:t>
          </a:r>
          <a:endParaRPr lang="zh-TW" altLang="en-US" sz="1200" kern="1200" dirty="0">
            <a:solidFill>
              <a:schemeClr val="tx1"/>
            </a:solidFill>
            <a:latin typeface="微軟正黑體" panose="020B0604030504040204" pitchFamily="34" charset="-120"/>
            <a:ea typeface="微軟正黑體" panose="020B0604030504040204" pitchFamily="34" charset="-120"/>
          </a:endParaRPr>
        </a:p>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如何保持</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(how)</a:t>
          </a:r>
          <a:r>
            <a:rPr lang="zh-TW" altLang="en-US" sz="1200" u="sng" kern="1200" dirty="0" smtClean="0">
              <a:solidFill>
                <a:schemeClr val="tx1"/>
              </a:solidFill>
              <a:latin typeface="微軟正黑體" panose="020B0604030504040204" pitchFamily="34" charset="-120"/>
              <a:ea typeface="微軟正黑體" panose="020B0604030504040204" pitchFamily="34" charset="-120"/>
            </a:rPr>
            <a:t>：</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1. </a:t>
          </a:r>
          <a:r>
            <a:rPr lang="zh-TW" altLang="en-US" sz="1200" kern="1200" dirty="0" smtClean="0">
              <a:solidFill>
                <a:schemeClr val="tx1"/>
              </a:solidFill>
              <a:latin typeface="微軟正黑體" panose="020B0604030504040204" pitchFamily="34" charset="-120"/>
              <a:ea typeface="微軟正黑體" panose="020B0604030504040204" pitchFamily="34" charset="-120"/>
            </a:rPr>
            <a:t>深度了解學生學習，分析成績狀況，了解職能優勢是否確實</a:t>
          </a:r>
          <a:endParaRPr lang="zh-TW" altLang="en-US" sz="1200" kern="1200" dirty="0">
            <a:solidFill>
              <a:schemeClr val="tx1"/>
            </a:solidFill>
            <a:latin typeface="微軟正黑體" panose="020B0604030504040204" pitchFamily="34" charset="-120"/>
            <a:ea typeface="微軟正黑體" panose="020B0604030504040204" pitchFamily="34" charset="-120"/>
          </a:endParaRPr>
        </a:p>
        <a:p>
          <a:pPr marL="114300" lvl="1" indent="-114300" algn="l" defTabSz="533400">
            <a:lnSpc>
              <a:spcPct val="90000"/>
            </a:lnSpc>
            <a:spcBef>
              <a:spcPct val="0"/>
            </a:spcBef>
            <a:spcAft>
              <a:spcPct val="15000"/>
            </a:spcAft>
            <a:buChar char="••"/>
          </a:pPr>
          <a:r>
            <a:rPr lang="zh-TW" altLang="en-US" sz="1200" kern="1200" dirty="0" smtClean="0">
              <a:solidFill>
                <a:schemeClr val="tx1"/>
              </a:solidFill>
              <a:latin typeface="微軟正黑體" panose="020B0604030504040204" pitchFamily="34" charset="-120"/>
              <a:ea typeface="微軟正黑體" panose="020B0604030504040204" pitchFamily="34" charset="-120"/>
            </a:rPr>
            <a:t>持續維持學生認為最有幫助的學習經驗的實施品質並定期檢視</a:t>
          </a:r>
          <a:endParaRPr lang="zh-TW" altLang="en-US" sz="1200" kern="1200" dirty="0">
            <a:solidFill>
              <a:schemeClr val="tx1"/>
            </a:solidFill>
            <a:latin typeface="微軟正黑體" panose="020B0604030504040204" pitchFamily="34" charset="-120"/>
            <a:ea typeface="微軟正黑體" panose="020B0604030504040204" pitchFamily="34" charset="-120"/>
          </a:endParaRPr>
        </a:p>
      </dsp:txBody>
      <dsp:txXfrm>
        <a:off x="3078" y="759149"/>
        <a:ext cx="1850826" cy="2723040"/>
      </dsp:txXfrm>
    </dsp:sp>
    <dsp:sp modelId="{858F5A3C-EA59-4B77-B7CD-45D6580C504A}">
      <dsp:nvSpPr>
        <dsp:cNvPr id="0" name=""/>
        <dsp:cNvSpPr/>
      </dsp:nvSpPr>
      <dsp:spPr>
        <a:xfrm>
          <a:off x="2113020" y="18818"/>
          <a:ext cx="1850826" cy="740330"/>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8768" rIns="85344" bIns="48768" numCol="1" spcCol="1270" anchor="ctr" anchorCtr="0">
          <a:noAutofit/>
        </a:bodyPr>
        <a:lstStyle/>
        <a:p>
          <a:pPr lvl="0" algn="ctr" defTabSz="533400">
            <a:lnSpc>
              <a:spcPct val="90000"/>
            </a:lnSpc>
            <a:spcBef>
              <a:spcPct val="0"/>
            </a:spcBef>
            <a:spcAft>
              <a:spcPct val="35000"/>
            </a:spcAft>
          </a:pPr>
          <a:r>
            <a:rPr lang="en-US" altLang="zh-TW" sz="1200" b="1" kern="1200" dirty="0" smtClean="0">
              <a:solidFill>
                <a:srgbClr val="FFFF00"/>
              </a:solidFill>
              <a:latin typeface="微軟正黑體" panose="020B0604030504040204" pitchFamily="34" charset="-120"/>
              <a:ea typeface="微軟正黑體" panose="020B0604030504040204" pitchFamily="34" charset="-120"/>
            </a:rPr>
            <a:t>II. </a:t>
          </a:r>
          <a:r>
            <a:rPr lang="zh-TW" altLang="en-US" sz="1200" b="1" kern="1200" dirty="0" smtClean="0">
              <a:solidFill>
                <a:srgbClr val="FFFF00"/>
              </a:solidFill>
              <a:latin typeface="微軟正黑體" panose="020B0604030504040204" pitchFamily="34" charset="-120"/>
              <a:ea typeface="微軟正黑體" panose="020B0604030504040204" pitchFamily="34" charset="-120"/>
            </a:rPr>
            <a:t>後續改善</a:t>
          </a:r>
          <a:r>
            <a:rPr lang="en-US" altLang="zh-TW" sz="1200" b="1" kern="1200" dirty="0" smtClean="0">
              <a:solidFill>
                <a:schemeClr val="bg1"/>
              </a:solidFill>
              <a:latin typeface="微軟正黑體" panose="020B0604030504040204" pitchFamily="34" charset="-120"/>
              <a:ea typeface="微軟正黑體" panose="020B0604030504040204" pitchFamily="34" charset="-120"/>
            </a:rPr>
            <a:t/>
          </a:r>
          <a:br>
            <a:rPr lang="en-US" altLang="zh-TW" sz="1200" b="1" kern="1200" dirty="0" smtClean="0">
              <a:solidFill>
                <a:schemeClr val="bg1"/>
              </a:solidFill>
              <a:latin typeface="微軟正黑體" panose="020B0604030504040204" pitchFamily="34" charset="-120"/>
              <a:ea typeface="微軟正黑體" panose="020B0604030504040204" pitchFamily="34" charset="-120"/>
            </a:rPr>
          </a:b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優勢職能</a:t>
          </a:r>
          <a:r>
            <a:rPr kumimoji="0" lang="en-US" altLang="zh-TW" sz="1200" b="1" kern="1200"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課程不充足</a:t>
          </a:r>
          <a:endParaRPr lang="zh-TW" altLang="en-US" sz="1200" b="1" kern="1200" dirty="0">
            <a:solidFill>
              <a:schemeClr val="bg1"/>
            </a:solidFill>
            <a:latin typeface="微軟正黑體" panose="020B0604030504040204" pitchFamily="34" charset="-120"/>
            <a:ea typeface="微軟正黑體" panose="020B0604030504040204" pitchFamily="34" charset="-120"/>
          </a:endParaRPr>
        </a:p>
      </dsp:txBody>
      <dsp:txXfrm>
        <a:off x="2113020" y="18818"/>
        <a:ext cx="1850826" cy="740330"/>
      </dsp:txXfrm>
    </dsp:sp>
    <dsp:sp modelId="{BA1F1CE7-ED99-4880-B1F0-40120E64F35B}">
      <dsp:nvSpPr>
        <dsp:cNvPr id="0" name=""/>
        <dsp:cNvSpPr/>
      </dsp:nvSpPr>
      <dsp:spPr>
        <a:xfrm>
          <a:off x="2113020" y="759149"/>
          <a:ext cx="1850826" cy="272304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0" u="none" kern="1200" dirty="0" smtClean="0">
              <a:solidFill>
                <a:schemeClr val="tx1"/>
              </a:solidFill>
              <a:latin typeface="微軟正黑體" panose="020B0604030504040204" pitchFamily="34" charset="-120"/>
              <a:ea typeface="微軟正黑體" panose="020B0604030504040204" pitchFamily="34" charset="-120"/>
            </a:rPr>
            <a:t>人際互動</a:t>
          </a:r>
          <a:endParaRPr lang="zh-TW" altLang="en-US" sz="1200" b="0" u="none" kern="1200" dirty="0">
            <a:solidFill>
              <a:schemeClr val="tx1"/>
            </a:solidFill>
            <a:latin typeface="微軟正黑體" panose="020B0604030504040204" pitchFamily="34" charset="-120"/>
            <a:ea typeface="微軟正黑體" panose="020B0604030504040204" pitchFamily="34" charset="-120"/>
          </a:endParaRPr>
        </a:p>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如何改善</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(how)</a:t>
          </a:r>
          <a:r>
            <a:rPr lang="zh-TW" altLang="en-US" sz="1200" u="sng" kern="1200" dirty="0" smtClean="0">
              <a:solidFill>
                <a:schemeClr val="tx1"/>
              </a:solidFill>
              <a:latin typeface="微軟正黑體" panose="020B0604030504040204" pitchFamily="34" charset="-120"/>
              <a:ea typeface="微軟正黑體" panose="020B0604030504040204" pitchFamily="34" charset="-120"/>
            </a:rPr>
            <a:t>：</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1. </a:t>
          </a:r>
          <a:r>
            <a:rPr lang="zh-TW" altLang="en-US" sz="1200" kern="1200" dirty="0" smtClean="0">
              <a:solidFill>
                <a:schemeClr val="tx1"/>
              </a:solidFill>
              <a:latin typeface="微軟正黑體" panose="020B0604030504040204" pitchFamily="34" charset="-120"/>
              <a:ea typeface="微軟正黑體" panose="020B0604030504040204" pitchFamily="34" charset="-120"/>
            </a:rPr>
            <a:t>深度了解學生學習，分析成績狀況，了解職能優勢是否確實</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2.</a:t>
          </a:r>
          <a:r>
            <a:rPr lang="zh-TW" altLang="en-US" sz="1200" kern="1200" dirty="0" smtClean="0">
              <a:solidFill>
                <a:schemeClr val="tx1"/>
              </a:solidFill>
              <a:latin typeface="微軟正黑體" panose="020B0604030504040204" pitchFamily="34" charset="-120"/>
              <a:ea typeface="微軟正黑體" panose="020B0604030504040204" pitchFamily="34" charset="-120"/>
            </a:rPr>
            <a:t>課程對應職能盤點 </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3.</a:t>
          </a:r>
          <a:r>
            <a:rPr lang="zh-TW" altLang="en-US" sz="1200" kern="1200" dirty="0" smtClean="0">
              <a:solidFill>
                <a:schemeClr val="tx1"/>
              </a:solidFill>
              <a:latin typeface="微軟正黑體" panose="020B0604030504040204" pitchFamily="34" charset="-120"/>
              <a:ea typeface="微軟正黑體" panose="020B0604030504040204" pitchFamily="34" charset="-120"/>
            </a:rPr>
            <a:t>調整課程</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endParaRPr lang="zh-TW" altLang="en-US" sz="1200" kern="1200" dirty="0">
            <a:solidFill>
              <a:schemeClr val="tx1"/>
            </a:solidFill>
            <a:latin typeface="微軟正黑體" panose="020B0604030504040204" pitchFamily="34" charset="-120"/>
            <a:ea typeface="微軟正黑體" panose="020B0604030504040204" pitchFamily="34" charset="-120"/>
          </a:endParaRPr>
        </a:p>
      </dsp:txBody>
      <dsp:txXfrm>
        <a:off x="2113020" y="759149"/>
        <a:ext cx="1850826" cy="2723040"/>
      </dsp:txXfrm>
    </dsp:sp>
    <dsp:sp modelId="{4338F6DC-1465-4F4A-8EC0-D108879632F3}">
      <dsp:nvSpPr>
        <dsp:cNvPr id="0" name=""/>
        <dsp:cNvSpPr/>
      </dsp:nvSpPr>
      <dsp:spPr>
        <a:xfrm>
          <a:off x="4222963" y="18818"/>
          <a:ext cx="1850826" cy="740330"/>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8768" rIns="85344" bIns="48768" numCol="1" spcCol="1270" anchor="ctr" anchorCtr="0">
          <a:noAutofit/>
        </a:bodyPr>
        <a:lstStyle/>
        <a:p>
          <a:pPr lvl="0" algn="ctr" defTabSz="533400">
            <a:lnSpc>
              <a:spcPct val="90000"/>
            </a:lnSpc>
            <a:spcBef>
              <a:spcPct val="0"/>
            </a:spcBef>
            <a:spcAft>
              <a:spcPct val="35000"/>
            </a:spcAft>
          </a:pPr>
          <a:r>
            <a:rPr lang="en-US" altLang="zh-TW" sz="1200" b="1" kern="1200" dirty="0" smtClean="0">
              <a:solidFill>
                <a:srgbClr val="FFFF00"/>
              </a:solidFill>
              <a:latin typeface="微軟正黑體" panose="020B0604030504040204" pitchFamily="34" charset="-120"/>
              <a:ea typeface="微軟正黑體" panose="020B0604030504040204" pitchFamily="34" charset="-120"/>
            </a:rPr>
            <a:t>III. </a:t>
          </a:r>
          <a:r>
            <a:rPr lang="zh-TW" altLang="en-US" sz="1200" b="1" kern="1200" dirty="0" smtClean="0">
              <a:solidFill>
                <a:srgbClr val="FFFF00"/>
              </a:solidFill>
              <a:latin typeface="微軟正黑體" panose="020B0604030504040204" pitchFamily="34" charset="-120"/>
              <a:ea typeface="微軟正黑體" panose="020B0604030504040204" pitchFamily="34" charset="-120"/>
            </a:rPr>
            <a:t>優先改善</a:t>
          </a:r>
          <a:r>
            <a:rPr lang="en-US" altLang="zh-TW" sz="1200" b="1" kern="1200" dirty="0" smtClean="0">
              <a:solidFill>
                <a:schemeClr val="bg1"/>
              </a:solidFill>
              <a:latin typeface="微軟正黑體" panose="020B0604030504040204" pitchFamily="34" charset="-120"/>
              <a:ea typeface="微軟正黑體" panose="020B0604030504040204" pitchFamily="34" charset="-120"/>
            </a:rPr>
            <a:t/>
          </a:r>
          <a:br>
            <a:rPr lang="en-US" altLang="zh-TW" sz="1200" b="1" kern="1200" dirty="0" smtClean="0">
              <a:solidFill>
                <a:schemeClr val="bg1"/>
              </a:solidFill>
              <a:latin typeface="微軟正黑體" panose="020B0604030504040204" pitchFamily="34" charset="-120"/>
              <a:ea typeface="微軟正黑體" panose="020B0604030504040204" pitchFamily="34" charset="-120"/>
            </a:rPr>
          </a:b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劣勢職能</a:t>
          </a:r>
          <a:r>
            <a:rPr kumimoji="0" lang="en-US" altLang="zh-TW" sz="1200" b="1" kern="1200"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課程不充足</a:t>
          </a:r>
          <a:endParaRPr lang="zh-TW" altLang="en-US" sz="1200" b="1" kern="1200" dirty="0">
            <a:solidFill>
              <a:schemeClr val="bg1"/>
            </a:solidFill>
            <a:latin typeface="微軟正黑體" panose="020B0604030504040204" pitchFamily="34" charset="-120"/>
            <a:ea typeface="微軟正黑體" panose="020B0604030504040204" pitchFamily="34" charset="-120"/>
          </a:endParaRPr>
        </a:p>
      </dsp:txBody>
      <dsp:txXfrm>
        <a:off x="4222963" y="18818"/>
        <a:ext cx="1850826" cy="740330"/>
      </dsp:txXfrm>
    </dsp:sp>
    <dsp:sp modelId="{F3A40A4A-964C-452C-A085-0722C76C7856}">
      <dsp:nvSpPr>
        <dsp:cNvPr id="0" name=""/>
        <dsp:cNvSpPr/>
      </dsp:nvSpPr>
      <dsp:spPr>
        <a:xfrm>
          <a:off x="4222963" y="759149"/>
          <a:ext cx="1850826" cy="272304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a:t>
          </a:r>
          <a:r>
            <a:rPr lang="zh-TW" altLang="en-US" sz="1200" kern="1200" dirty="0" smtClean="0">
              <a:solidFill>
                <a:schemeClr val="tx1"/>
              </a:solidFill>
              <a:latin typeface="微軟正黑體" panose="020B0604030504040204" pitchFamily="34" charset="-120"/>
              <a:ea typeface="微軟正黑體" panose="020B0604030504040204" pitchFamily="34" charset="-120"/>
            </a:rPr>
            <a:t>溝通表達、</a:t>
          </a:r>
          <a:r>
            <a:rPr lang="zh-TW" altLang="en-US" sz="1200" b="0" kern="1200" dirty="0" smtClean="0">
              <a:solidFill>
                <a:schemeClr val="tx1"/>
              </a:solidFill>
              <a:latin typeface="微軟正黑體" panose="020B0604030504040204" pitchFamily="34" charset="-120"/>
              <a:ea typeface="微軟正黑體" panose="020B0604030504040204" pitchFamily="34" charset="-120"/>
            </a:rPr>
            <a:t>創新</a:t>
          </a:r>
          <a:endParaRPr lang="zh-TW" altLang="en-US" sz="1200" b="0" kern="1200" dirty="0">
            <a:solidFill>
              <a:schemeClr val="tx1"/>
            </a:solidFill>
            <a:latin typeface="微軟正黑體" panose="020B0604030504040204" pitchFamily="34" charset="-120"/>
            <a:ea typeface="微軟正黑體" panose="020B0604030504040204" pitchFamily="34" charset="-120"/>
          </a:endParaRPr>
        </a:p>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如何改善</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(how)</a:t>
          </a:r>
          <a:r>
            <a:rPr lang="zh-TW" altLang="en-US" sz="1200" u="sng" kern="1200" dirty="0" smtClean="0">
              <a:solidFill>
                <a:schemeClr val="tx1"/>
              </a:solidFill>
              <a:latin typeface="微軟正黑體" panose="020B0604030504040204" pitchFamily="34" charset="-120"/>
              <a:ea typeface="微軟正黑體" panose="020B0604030504040204" pitchFamily="34" charset="-120"/>
            </a:rPr>
            <a:t>：</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1.</a:t>
          </a:r>
          <a:r>
            <a:rPr lang="zh-TW" altLang="en-US" sz="1200" kern="1200" dirty="0" smtClean="0">
              <a:solidFill>
                <a:schemeClr val="tx1"/>
              </a:solidFill>
              <a:latin typeface="微軟正黑體" panose="020B0604030504040204" pitchFamily="34" charset="-120"/>
              <a:ea typeface="微軟正黑體" panose="020B0604030504040204" pitchFamily="34" charset="-120"/>
            </a:rPr>
            <a:t>分析學生成績狀況，了解職能劣勢是否確實</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2.</a:t>
          </a:r>
          <a:r>
            <a:rPr lang="zh-TW" altLang="en-US" sz="1200" kern="1200" dirty="0" smtClean="0">
              <a:solidFill>
                <a:schemeClr val="tx1"/>
              </a:solidFill>
              <a:latin typeface="微軟正黑體" panose="020B0604030504040204" pitchFamily="34" charset="-120"/>
              <a:ea typeface="微軟正黑體" panose="020B0604030504040204" pitchFamily="34" charset="-120"/>
            </a:rPr>
            <a:t>課程對應職能盤點 </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3.</a:t>
          </a:r>
          <a:r>
            <a:rPr lang="zh-TW" altLang="en-US" sz="1200" kern="1200" dirty="0" smtClean="0">
              <a:solidFill>
                <a:schemeClr val="tx1"/>
              </a:solidFill>
              <a:latin typeface="微軟正黑體" panose="020B0604030504040204" pitchFamily="34" charset="-120"/>
              <a:ea typeface="微軟正黑體" panose="020B0604030504040204" pitchFamily="34" charset="-120"/>
            </a:rPr>
            <a:t>調整課程</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4.</a:t>
          </a:r>
          <a:r>
            <a:rPr lang="zh-TW" altLang="en-US" sz="1200" kern="1200" dirty="0" smtClean="0">
              <a:solidFill>
                <a:schemeClr val="tx1"/>
              </a:solidFill>
              <a:latin typeface="微軟正黑體" panose="020B0604030504040204" pitchFamily="34" charset="-120"/>
              <a:ea typeface="微軟正黑體" panose="020B0604030504040204" pitchFamily="34" charset="-120"/>
            </a:rPr>
            <a:t>強化學習輔導機制</a:t>
          </a:r>
          <a:endParaRPr lang="zh-TW" altLang="en-US" sz="1200" kern="1200" dirty="0">
            <a:solidFill>
              <a:schemeClr val="tx1"/>
            </a:solidFill>
            <a:latin typeface="微軟正黑體" panose="020B0604030504040204" pitchFamily="34" charset="-120"/>
            <a:ea typeface="微軟正黑體" panose="020B0604030504040204" pitchFamily="34" charset="-120"/>
          </a:endParaRPr>
        </a:p>
      </dsp:txBody>
      <dsp:txXfrm>
        <a:off x="4222963" y="759149"/>
        <a:ext cx="1850826" cy="2723040"/>
      </dsp:txXfrm>
    </dsp:sp>
    <dsp:sp modelId="{04D69B4A-B2D8-41A8-8530-11781635F60C}">
      <dsp:nvSpPr>
        <dsp:cNvPr id="0" name=""/>
        <dsp:cNvSpPr/>
      </dsp:nvSpPr>
      <dsp:spPr>
        <a:xfrm>
          <a:off x="6332906" y="18818"/>
          <a:ext cx="1850826" cy="740330"/>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8768" rIns="85344" bIns="48768" numCol="1" spcCol="1270" anchor="ctr" anchorCtr="0">
          <a:noAutofit/>
        </a:bodyPr>
        <a:lstStyle/>
        <a:p>
          <a:pPr lvl="0" algn="ctr" defTabSz="533400">
            <a:lnSpc>
              <a:spcPct val="90000"/>
            </a:lnSpc>
            <a:spcBef>
              <a:spcPct val="0"/>
            </a:spcBef>
            <a:spcAft>
              <a:spcPct val="35000"/>
            </a:spcAft>
          </a:pPr>
          <a:r>
            <a:rPr lang="en-US" altLang="zh-TW" sz="1200" b="1" kern="1200" dirty="0" smtClean="0">
              <a:solidFill>
                <a:srgbClr val="FFFF00"/>
              </a:solidFill>
              <a:latin typeface="微軟正黑體" panose="020B0604030504040204" pitchFamily="34" charset="-120"/>
              <a:ea typeface="微軟正黑體" panose="020B0604030504040204" pitchFamily="34" charset="-120"/>
            </a:rPr>
            <a:t>IV. </a:t>
          </a:r>
          <a:r>
            <a:rPr lang="zh-TW" altLang="zh-TW" sz="1200" b="1" kern="1200" dirty="0" smtClean="0">
              <a:solidFill>
                <a:srgbClr val="FFFF00"/>
              </a:solidFill>
              <a:latin typeface="微軟正黑體" panose="020B0604030504040204" pitchFamily="34" charset="-120"/>
              <a:ea typeface="微軟正黑體" panose="020B0604030504040204" pitchFamily="34" charset="-120"/>
            </a:rPr>
            <a:t>優化調整</a:t>
          </a:r>
          <a:r>
            <a:rPr lang="en-US" altLang="zh-TW" sz="1200" b="1" kern="1200" dirty="0" smtClean="0">
              <a:solidFill>
                <a:schemeClr val="bg1"/>
              </a:solidFill>
              <a:latin typeface="微軟正黑體" panose="020B0604030504040204" pitchFamily="34" charset="-120"/>
              <a:ea typeface="微軟正黑體" panose="020B0604030504040204" pitchFamily="34" charset="-120"/>
            </a:rPr>
            <a:t/>
          </a:r>
          <a:br>
            <a:rPr lang="en-US" altLang="zh-TW" sz="1200" b="1" kern="1200" dirty="0" smtClean="0">
              <a:solidFill>
                <a:schemeClr val="bg1"/>
              </a:solidFill>
              <a:latin typeface="微軟正黑體" panose="020B0604030504040204" pitchFamily="34" charset="-120"/>
              <a:ea typeface="微軟正黑體" panose="020B0604030504040204" pitchFamily="34" charset="-120"/>
            </a:rPr>
          </a:b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劣勢職能</a:t>
          </a:r>
          <a:r>
            <a:rPr kumimoji="0" lang="en-US" altLang="zh-TW" sz="1200" b="1" kern="1200" dirty="0" smtClean="0">
              <a:solidFill>
                <a:schemeClr val="bg1"/>
              </a:solidFill>
              <a:latin typeface="微軟正黑體" panose="020B0604030504040204" pitchFamily="34" charset="-120"/>
              <a:ea typeface="微軟正黑體" panose="020B0604030504040204" pitchFamily="34" charset="-120"/>
            </a:rPr>
            <a:t>/</a:t>
          </a:r>
          <a:r>
            <a:rPr kumimoji="0" lang="zh-TW" altLang="en-US" sz="1200" b="1" kern="1200" dirty="0" smtClean="0">
              <a:solidFill>
                <a:schemeClr val="bg1"/>
              </a:solidFill>
              <a:latin typeface="微軟正黑體" panose="020B0604030504040204" pitchFamily="34" charset="-120"/>
              <a:ea typeface="微軟正黑體" panose="020B0604030504040204" pitchFamily="34" charset="-120"/>
            </a:rPr>
            <a:t>課程充足</a:t>
          </a:r>
          <a:endParaRPr lang="zh-TW" altLang="en-US" sz="1200" b="1" kern="1200" dirty="0">
            <a:solidFill>
              <a:schemeClr val="bg1"/>
            </a:solidFill>
            <a:latin typeface="微軟正黑體" panose="020B0604030504040204" pitchFamily="34" charset="-120"/>
            <a:ea typeface="微軟正黑體" panose="020B0604030504040204" pitchFamily="34" charset="-120"/>
          </a:endParaRPr>
        </a:p>
      </dsp:txBody>
      <dsp:txXfrm>
        <a:off x="6332906" y="18818"/>
        <a:ext cx="1850826" cy="740330"/>
      </dsp:txXfrm>
    </dsp:sp>
    <dsp:sp modelId="{40A4F1B4-77C2-4337-AFB8-3B6DC7A7A808}">
      <dsp:nvSpPr>
        <dsp:cNvPr id="0" name=""/>
        <dsp:cNvSpPr/>
      </dsp:nvSpPr>
      <dsp:spPr>
        <a:xfrm>
          <a:off x="6335984" y="692707"/>
          <a:ext cx="1850826" cy="272304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項目</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(what)</a:t>
          </a: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0" i="0" u="none" strike="noStrike" kern="1200" dirty="0" smtClean="0">
              <a:solidFill>
                <a:srgbClr val="000000"/>
              </a:solidFill>
              <a:effectLst/>
              <a:latin typeface="微軟正黑體" panose="020B0604030504040204" pitchFamily="34" charset="-120"/>
              <a:ea typeface="微軟正黑體" panose="020B0604030504040204" pitchFamily="34" charset="-120"/>
            </a:rPr>
            <a:t>持續學習</a:t>
          </a:r>
          <a:endParaRPr lang="zh-TW" altLang="en-US" sz="1200" kern="1200" dirty="0">
            <a:latin typeface="微軟正黑體" panose="020B0604030504040204" pitchFamily="34" charset="-120"/>
            <a:ea typeface="微軟正黑體" panose="020B0604030504040204" pitchFamily="34" charset="-120"/>
          </a:endParaRPr>
        </a:p>
        <a:p>
          <a:pPr marL="114300" lvl="1" indent="-114300" algn="l" defTabSz="533400">
            <a:lnSpc>
              <a:spcPct val="90000"/>
            </a:lnSpc>
            <a:spcBef>
              <a:spcPct val="0"/>
            </a:spcBef>
            <a:spcAft>
              <a:spcPct val="15000"/>
            </a:spcAft>
            <a:buChar char="••"/>
          </a:pPr>
          <a:r>
            <a:rPr lang="zh-TW" altLang="en-US" sz="1200" b="1" u="sng" kern="1200" dirty="0" smtClean="0">
              <a:solidFill>
                <a:schemeClr val="tx1"/>
              </a:solidFill>
              <a:latin typeface="微軟正黑體" panose="020B0604030504040204" pitchFamily="34" charset="-120"/>
              <a:ea typeface="微軟正黑體" panose="020B0604030504040204" pitchFamily="34" charset="-120"/>
            </a:rPr>
            <a:t>如何因應</a:t>
          </a:r>
          <a:r>
            <a:rPr lang="en-US" altLang="zh-TW" sz="1200" b="1" u="sng" kern="1200" dirty="0" smtClean="0">
              <a:solidFill>
                <a:schemeClr val="tx1"/>
              </a:solidFill>
              <a:latin typeface="微軟正黑體" panose="020B0604030504040204" pitchFamily="34" charset="-120"/>
              <a:ea typeface="微軟正黑體" panose="020B0604030504040204" pitchFamily="34" charset="-120"/>
            </a:rPr>
            <a:t>(how)</a:t>
          </a:r>
          <a:r>
            <a:rPr lang="zh-TW" altLang="en-US" sz="1200" u="sng" kern="1200" dirty="0" smtClean="0">
              <a:solidFill>
                <a:schemeClr val="tx1"/>
              </a:solidFill>
              <a:latin typeface="微軟正黑體" panose="020B0604030504040204" pitchFamily="34" charset="-120"/>
              <a:ea typeface="微軟正黑體" panose="020B0604030504040204" pitchFamily="34" charset="-120"/>
            </a:rPr>
            <a:t>：</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1.</a:t>
          </a:r>
          <a:r>
            <a:rPr lang="zh-TW" altLang="en-US" sz="1200" kern="1200" dirty="0" smtClean="0">
              <a:solidFill>
                <a:schemeClr val="tx1"/>
              </a:solidFill>
              <a:latin typeface="微軟正黑體" panose="020B0604030504040204" pitchFamily="34" charset="-120"/>
              <a:ea typeface="微軟正黑體" panose="020B0604030504040204" pitchFamily="34" charset="-120"/>
            </a:rPr>
            <a:t>分析學生成績狀況，了解職能劣勢是否確實</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2.</a:t>
          </a:r>
          <a:r>
            <a:rPr lang="zh-TW" altLang="en-US" sz="1200" kern="1200" dirty="0" smtClean="0">
              <a:solidFill>
                <a:schemeClr val="tx1"/>
              </a:solidFill>
              <a:latin typeface="微軟正黑體" panose="020B0604030504040204" pitchFamily="34" charset="-120"/>
              <a:ea typeface="微軟正黑體" panose="020B0604030504040204" pitchFamily="34" charset="-120"/>
            </a:rPr>
            <a:t>調整課程的教學策略及成果評量，使其與能力養成目標相符</a:t>
          </a:r>
          <a:r>
            <a:rPr lang="en-US" altLang="zh-TW" sz="1200" kern="1200" dirty="0" smtClean="0">
              <a:solidFill>
                <a:schemeClr val="tx1"/>
              </a:solidFill>
              <a:latin typeface="微軟正黑體" panose="020B0604030504040204" pitchFamily="34" charset="-120"/>
              <a:ea typeface="微軟正黑體" panose="020B0604030504040204" pitchFamily="34" charset="-120"/>
            </a:rPr>
            <a:t/>
          </a:r>
          <a:br>
            <a:rPr lang="en-US" altLang="zh-TW" sz="1200" kern="1200" dirty="0" smtClean="0">
              <a:solidFill>
                <a:schemeClr val="tx1"/>
              </a:solidFill>
              <a:latin typeface="微軟正黑體" panose="020B0604030504040204" pitchFamily="34" charset="-120"/>
              <a:ea typeface="微軟正黑體" panose="020B0604030504040204" pitchFamily="34" charset="-120"/>
            </a:rPr>
          </a:br>
          <a:r>
            <a:rPr lang="en-US" altLang="zh-TW" sz="1200" kern="1200" dirty="0" smtClean="0">
              <a:solidFill>
                <a:schemeClr val="tx1"/>
              </a:solidFill>
              <a:latin typeface="微軟正黑體" panose="020B0604030504040204" pitchFamily="34" charset="-120"/>
              <a:ea typeface="微軟正黑體" panose="020B0604030504040204" pitchFamily="34" charset="-120"/>
            </a:rPr>
            <a:t>3.</a:t>
          </a:r>
          <a:r>
            <a:rPr lang="zh-TW" altLang="en-US" sz="1200" kern="1200" dirty="0" smtClean="0">
              <a:solidFill>
                <a:schemeClr val="tx1"/>
              </a:solidFill>
              <a:latin typeface="微軟正黑體" panose="020B0604030504040204" pitchFamily="34" charset="-120"/>
              <a:ea typeface="微軟正黑體" panose="020B0604030504040204" pitchFamily="34" charset="-120"/>
            </a:rPr>
            <a:t>強化學習輔導機制</a:t>
          </a:r>
          <a:endParaRPr lang="zh-TW" altLang="en-US" sz="1200" kern="1200" dirty="0">
            <a:latin typeface="微軟正黑體" panose="020B0604030504040204" pitchFamily="34" charset="-120"/>
            <a:ea typeface="微軟正黑體" panose="020B0604030504040204" pitchFamily="34" charset="-120"/>
          </a:endParaRPr>
        </a:p>
      </dsp:txBody>
      <dsp:txXfrm>
        <a:off x="6335984" y="692707"/>
        <a:ext cx="1850826" cy="27230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EFFC61-9644-4CFC-85E6-DCC4F2E4B93A}">
      <dsp:nvSpPr>
        <dsp:cNvPr id="0" name=""/>
        <dsp:cNvSpPr/>
      </dsp:nvSpPr>
      <dsp:spPr>
        <a:xfrm>
          <a:off x="1178" y="0"/>
          <a:ext cx="1435594" cy="429229"/>
        </a:xfrm>
        <a:prstGeom prst="chevron">
          <a:avLst/>
        </a:prstGeom>
        <a:solidFill>
          <a:srgbClr val="FF8C00">
            <a:shade val="80000"/>
            <a:hueOff val="0"/>
            <a:satOff val="0"/>
            <a:lumOff val="0"/>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教學規劃</a:t>
          </a:r>
          <a:endParaRPr lang="zh-TW" altLang="en-US" sz="16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15793" y="0"/>
        <a:ext cx="1006365" cy="429229"/>
      </dsp:txXfrm>
    </dsp:sp>
    <dsp:sp modelId="{3509C337-E4BA-453B-8F6E-B36B84A6138C}">
      <dsp:nvSpPr>
        <dsp:cNvPr id="0" name=""/>
        <dsp:cNvSpPr/>
      </dsp:nvSpPr>
      <dsp:spPr>
        <a:xfrm>
          <a:off x="1293213" y="0"/>
          <a:ext cx="1435594" cy="429229"/>
        </a:xfrm>
        <a:prstGeom prst="chevron">
          <a:avLst/>
        </a:prstGeom>
        <a:solidFill>
          <a:srgbClr val="FF8C00">
            <a:shade val="80000"/>
            <a:hueOff val="-375718"/>
            <a:satOff val="0"/>
            <a:lumOff val="16938"/>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教學回饋</a:t>
          </a:r>
          <a:endParaRPr lang="zh-TW" altLang="en-US" sz="16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1507828" y="0"/>
        <a:ext cx="1006365" cy="429229"/>
      </dsp:txXfrm>
    </dsp:sp>
    <dsp:sp modelId="{0A386873-41E3-4105-BEB8-A854BCDF0FCA}">
      <dsp:nvSpPr>
        <dsp:cNvPr id="0" name=""/>
        <dsp:cNvSpPr/>
      </dsp:nvSpPr>
      <dsp:spPr>
        <a:xfrm>
          <a:off x="2585248" y="0"/>
          <a:ext cx="1435594" cy="429229"/>
        </a:xfrm>
        <a:prstGeom prst="chevron">
          <a:avLst/>
        </a:prstGeom>
        <a:solidFill>
          <a:srgbClr val="FF8C00">
            <a:shade val="80000"/>
            <a:hueOff val="-751437"/>
            <a:satOff val="0"/>
            <a:lumOff val="33875"/>
            <a:alphaOff val="0"/>
          </a:srgbClr>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學習輔導</a:t>
          </a:r>
          <a:endParaRPr lang="zh-TW" altLang="en-US" sz="1600"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799863" y="0"/>
        <a:ext cx="1006365" cy="42922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1F022B-3B12-4F46-A03C-B3D5B1155C0D}">
      <dsp:nvSpPr>
        <dsp:cNvPr id="0" name=""/>
        <dsp:cNvSpPr/>
      </dsp:nvSpPr>
      <dsp:spPr>
        <a:xfrm>
          <a:off x="2017" y="0"/>
          <a:ext cx="2064279" cy="563765"/>
        </a:xfrm>
        <a:prstGeom prst="chevron">
          <a:avLst/>
        </a:prstGeom>
        <a:solidFill>
          <a:srgbClr val="F79646">
            <a:shade val="5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校務研究</a:t>
          </a:r>
          <a:r>
            <a:rPr lang="en-US" altLang="zh-TW" sz="1600" kern="12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600" kern="1200" dirty="0" smtClean="0">
              <a:solidFill>
                <a:sysClr val="window" lastClr="FFFFFF"/>
              </a:solidFill>
              <a:latin typeface="微軟正黑體" panose="020B0604030504040204" pitchFamily="34" charset="-120"/>
              <a:ea typeface="微軟正黑體" panose="020B0604030504040204" pitchFamily="34" charset="-120"/>
              <a:cs typeface="+mn-cs"/>
            </a:rPr>
            <a:t>管理</a:t>
          </a:r>
          <a:endParaRPr lang="en-US" altLang="zh-TW" sz="1600" kern="1200" dirty="0" smtClean="0">
            <a:solidFill>
              <a:sysClr val="window" lastClr="FFFFFF"/>
            </a:solidFill>
            <a:latin typeface="微軟正黑體" panose="020B0604030504040204" pitchFamily="34" charset="-120"/>
            <a:ea typeface="微軟正黑體" panose="020B0604030504040204" pitchFamily="34" charset="-120"/>
            <a:cs typeface="+mn-cs"/>
          </a:endParaRPr>
        </a:p>
      </dsp:txBody>
      <dsp:txXfrm>
        <a:off x="283900" y="0"/>
        <a:ext cx="1500514" cy="56376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EFFC61-9644-4CFC-85E6-DCC4F2E4B93A}">
      <dsp:nvSpPr>
        <dsp:cNvPr id="0" name=""/>
        <dsp:cNvSpPr/>
      </dsp:nvSpPr>
      <dsp:spPr>
        <a:xfrm>
          <a:off x="3160" y="0"/>
          <a:ext cx="1839617" cy="428384"/>
        </a:xfrm>
        <a:prstGeom prst="chevron">
          <a:avLst/>
        </a:prstGeom>
        <a:solidFill>
          <a:schemeClr val="accent2">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cs typeface="+mn-cs"/>
            </a:rPr>
            <a:t>認識工作世界</a:t>
          </a:r>
          <a:endParaRPr lang="zh-TW" altLang="en-US" sz="1600" kern="1200" dirty="0">
            <a:latin typeface="微軟正黑體" panose="020B0604030504040204" pitchFamily="34" charset="-120"/>
            <a:ea typeface="微軟正黑體" panose="020B0604030504040204" pitchFamily="34" charset="-120"/>
            <a:cs typeface="+mn-cs"/>
          </a:endParaRPr>
        </a:p>
      </dsp:txBody>
      <dsp:txXfrm>
        <a:off x="217352" y="0"/>
        <a:ext cx="1411233" cy="428384"/>
      </dsp:txXfrm>
    </dsp:sp>
    <dsp:sp modelId="{0A386873-41E3-4105-BEB8-A854BCDF0FCA}">
      <dsp:nvSpPr>
        <dsp:cNvPr id="0" name=""/>
        <dsp:cNvSpPr/>
      </dsp:nvSpPr>
      <dsp:spPr>
        <a:xfrm>
          <a:off x="1658815" y="0"/>
          <a:ext cx="1839617" cy="428384"/>
        </a:xfrm>
        <a:prstGeom prst="chevron">
          <a:avLst/>
        </a:prstGeom>
        <a:solidFill>
          <a:schemeClr val="accent2">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cs typeface="+mn-cs"/>
            </a:rPr>
            <a:t>探索職涯方向</a:t>
          </a:r>
          <a:endParaRPr lang="zh-TW" altLang="en-US" sz="1600" kern="1200" dirty="0">
            <a:latin typeface="微軟正黑體" panose="020B0604030504040204" pitchFamily="34" charset="-120"/>
            <a:ea typeface="微軟正黑體" panose="020B0604030504040204" pitchFamily="34" charset="-120"/>
            <a:cs typeface="+mn-cs"/>
          </a:endParaRPr>
        </a:p>
      </dsp:txBody>
      <dsp:txXfrm>
        <a:off x="1873007" y="0"/>
        <a:ext cx="1411233" cy="428384"/>
      </dsp:txXfrm>
    </dsp:sp>
    <dsp:sp modelId="{381F022B-3B12-4F46-A03C-B3D5B1155C0D}">
      <dsp:nvSpPr>
        <dsp:cNvPr id="0" name=""/>
        <dsp:cNvSpPr/>
      </dsp:nvSpPr>
      <dsp:spPr>
        <a:xfrm>
          <a:off x="3314471" y="0"/>
          <a:ext cx="1839617" cy="428384"/>
        </a:xfrm>
        <a:prstGeom prst="chevron">
          <a:avLst/>
        </a:prstGeom>
        <a:solidFill>
          <a:schemeClr val="accent2">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cs typeface="+mn-cs"/>
            </a:rPr>
            <a:t>了解能力強弱</a:t>
          </a:r>
          <a:endParaRPr lang="en-US" altLang="zh-TW" sz="1600" kern="1200" dirty="0" smtClean="0">
            <a:latin typeface="微軟正黑體" panose="020B0604030504040204" pitchFamily="34" charset="-120"/>
            <a:ea typeface="微軟正黑體" panose="020B0604030504040204" pitchFamily="34" charset="-120"/>
            <a:cs typeface="+mn-cs"/>
          </a:endParaRPr>
        </a:p>
      </dsp:txBody>
      <dsp:txXfrm>
        <a:off x="3528663" y="0"/>
        <a:ext cx="1411233" cy="428384"/>
      </dsp:txXfrm>
    </dsp:sp>
    <dsp:sp modelId="{AFF93210-66E2-4B1D-87DE-5A0731DCDC55}">
      <dsp:nvSpPr>
        <dsp:cNvPr id="0" name=""/>
        <dsp:cNvSpPr/>
      </dsp:nvSpPr>
      <dsp:spPr>
        <a:xfrm>
          <a:off x="4970127" y="0"/>
          <a:ext cx="1839617" cy="428384"/>
        </a:xfrm>
        <a:prstGeom prst="chevron">
          <a:avLst/>
        </a:prstGeom>
        <a:solidFill>
          <a:schemeClr val="accent2">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rtl="0">
            <a:lnSpc>
              <a:spcPct val="90000"/>
            </a:lnSpc>
            <a:spcBef>
              <a:spcPct val="0"/>
            </a:spcBef>
            <a:spcAft>
              <a:spcPct val="35000"/>
            </a:spcAft>
          </a:pPr>
          <a:r>
            <a:rPr lang="zh-TW" altLang="en-US" sz="1600" kern="1200" dirty="0" smtClean="0">
              <a:latin typeface="微軟正黑體" panose="020B0604030504040204" pitchFamily="34" charset="-120"/>
              <a:ea typeface="微軟正黑體" panose="020B0604030504040204" pitchFamily="34" charset="-120"/>
              <a:cs typeface="+mn-cs"/>
            </a:rPr>
            <a:t>規劃學習方向</a:t>
          </a:r>
        </a:p>
      </dsp:txBody>
      <dsp:txXfrm>
        <a:off x="5184319" y="0"/>
        <a:ext cx="1411233" cy="42838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ED106C-43C7-4749-9387-D7A6A0A55108}">
      <dsp:nvSpPr>
        <dsp:cNvPr id="0" name=""/>
        <dsp:cNvSpPr/>
      </dsp:nvSpPr>
      <dsp:spPr>
        <a:xfrm>
          <a:off x="0" y="0"/>
          <a:ext cx="1546860" cy="773865"/>
        </a:xfrm>
        <a:prstGeom prst="roundRect">
          <a:avLst>
            <a:gd name="adj" fmla="val 10000"/>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1500</a:t>
          </a: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專業職能</a:t>
          </a:r>
          <a:endParaRPr lang="zh-TW" altLang="en-US" sz="15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2666" y="22666"/>
        <a:ext cx="1501528" cy="728533"/>
      </dsp:txXfrm>
    </dsp:sp>
    <dsp:sp modelId="{FB4FFE39-BCA5-4E2D-9386-6736F4FE3662}">
      <dsp:nvSpPr>
        <dsp:cNvPr id="0" name=""/>
        <dsp:cNvSpPr/>
      </dsp:nvSpPr>
      <dsp:spPr>
        <a:xfrm rot="5400000">
          <a:off x="628082" y="793543"/>
          <a:ext cx="290695" cy="348239"/>
        </a:xfrm>
        <a:prstGeom prst="rightArrow">
          <a:avLst>
            <a:gd name="adj1" fmla="val 60000"/>
            <a:gd name="adj2" fmla="val 50000"/>
          </a:avLst>
        </a:prstGeom>
        <a:solidFill>
          <a:srgbClr val="C0504D">
            <a:hueOff val="0"/>
            <a:satOff val="0"/>
            <a:lumOff val="0"/>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zh-TW" altLang="en-US" sz="1400" b="1"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668958" y="822315"/>
        <a:ext cx="208943" cy="203487"/>
      </dsp:txXfrm>
    </dsp:sp>
    <dsp:sp modelId="{74BF4EFF-B20D-4B6A-BEE5-E84E67F65F5C}">
      <dsp:nvSpPr>
        <dsp:cNvPr id="0" name=""/>
        <dsp:cNvSpPr/>
      </dsp:nvSpPr>
      <dsp:spPr>
        <a:xfrm>
          <a:off x="0" y="1161460"/>
          <a:ext cx="1546860" cy="773865"/>
        </a:xfrm>
        <a:prstGeom prst="roundRect">
          <a:avLst>
            <a:gd name="adj" fmla="val 10000"/>
          </a:avLst>
        </a:prstGeom>
        <a:solidFill>
          <a:srgbClr val="C0504D">
            <a:hueOff val="1170380"/>
            <a:satOff val="-1460"/>
            <a:lumOff val="343"/>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2500</a:t>
          </a: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知識技能</a:t>
          </a:r>
          <a:endParaRPr lang="zh-TW" altLang="en-US" sz="15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2666" y="1184126"/>
        <a:ext cx="1501528" cy="728533"/>
      </dsp:txXfrm>
    </dsp:sp>
    <dsp:sp modelId="{A32104FE-CD67-4C5D-93A7-6AAC4ADB066D}">
      <dsp:nvSpPr>
        <dsp:cNvPr id="0" name=""/>
        <dsp:cNvSpPr/>
      </dsp:nvSpPr>
      <dsp:spPr>
        <a:xfrm rot="5400000">
          <a:off x="628330" y="1954672"/>
          <a:ext cx="290199" cy="348239"/>
        </a:xfrm>
        <a:prstGeom prst="rightArrow">
          <a:avLst>
            <a:gd name="adj1" fmla="val 60000"/>
            <a:gd name="adj2" fmla="val 50000"/>
          </a:avLst>
        </a:prstGeom>
        <a:solidFill>
          <a:srgbClr val="C0504D">
            <a:hueOff val="1560506"/>
            <a:satOff val="-1946"/>
            <a:lumOff val="458"/>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zh-TW" altLang="en-US" sz="1400" b="1"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668958" y="1983692"/>
        <a:ext cx="208943" cy="203139"/>
      </dsp:txXfrm>
    </dsp:sp>
    <dsp:sp modelId="{6E526C1F-115D-42C8-93ED-8A9564B38361}">
      <dsp:nvSpPr>
        <dsp:cNvPr id="0" name=""/>
        <dsp:cNvSpPr/>
      </dsp:nvSpPr>
      <dsp:spPr>
        <a:xfrm>
          <a:off x="0" y="2322258"/>
          <a:ext cx="1546860" cy="773865"/>
        </a:xfrm>
        <a:prstGeom prst="roundRect">
          <a:avLst>
            <a:gd name="adj" fmla="val 10000"/>
          </a:avLst>
        </a:prstGeom>
        <a:solidFill>
          <a:srgbClr val="C0504D">
            <a:hueOff val="2340759"/>
            <a:satOff val="-2919"/>
            <a:lumOff val="686"/>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1000</a:t>
          </a: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
          </a:r>
          <a:b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b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相關職業</a:t>
          </a:r>
          <a:endParaRPr lang="zh-TW" altLang="en-US" sz="15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2666" y="2344924"/>
        <a:ext cx="1501528" cy="728533"/>
      </dsp:txXfrm>
    </dsp:sp>
    <dsp:sp modelId="{FA570E37-B422-430C-A66E-13CCD147767D}">
      <dsp:nvSpPr>
        <dsp:cNvPr id="0" name=""/>
        <dsp:cNvSpPr/>
      </dsp:nvSpPr>
      <dsp:spPr>
        <a:xfrm rot="5400000">
          <a:off x="628330" y="3115471"/>
          <a:ext cx="290199" cy="348239"/>
        </a:xfrm>
        <a:prstGeom prst="rightArrow">
          <a:avLst>
            <a:gd name="adj1" fmla="val 60000"/>
            <a:gd name="adj2" fmla="val 50000"/>
          </a:avLst>
        </a:prstGeom>
        <a:solidFill>
          <a:srgbClr val="C0504D">
            <a:hueOff val="3121013"/>
            <a:satOff val="-3893"/>
            <a:lumOff val="915"/>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zh-TW" altLang="en-US" sz="1400" b="1"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668958" y="3144491"/>
        <a:ext cx="208943" cy="203139"/>
      </dsp:txXfrm>
    </dsp:sp>
    <dsp:sp modelId="{393FB13C-0F83-452B-924F-CFFA0925930C}">
      <dsp:nvSpPr>
        <dsp:cNvPr id="0" name=""/>
        <dsp:cNvSpPr/>
      </dsp:nvSpPr>
      <dsp:spPr>
        <a:xfrm>
          <a:off x="0" y="3483057"/>
          <a:ext cx="1546860" cy="773865"/>
        </a:xfrm>
        <a:prstGeom prst="roundRect">
          <a:avLst>
            <a:gd name="adj" fmla="val 10000"/>
          </a:avLst>
        </a:prstGeom>
        <a:solidFill>
          <a:srgbClr val="C0504D">
            <a:hueOff val="3511139"/>
            <a:satOff val="-4379"/>
            <a:lumOff val="103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100000"/>
            </a:lnSpc>
            <a:spcBef>
              <a:spcPct val="0"/>
            </a:spcBef>
            <a:spcAft>
              <a:spcPts val="0"/>
            </a:spcAft>
          </a:pP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連結勞動部近</a:t>
          </a:r>
          <a:r>
            <a:rPr lang="en-US" altLang="zh-TW" sz="1400" b="1" kern="1200" dirty="0" smtClean="0">
              <a:solidFill>
                <a:sysClr val="window" lastClr="FFFFFF"/>
              </a:solidFill>
              <a:latin typeface="微軟正黑體" panose="020B0604030504040204" pitchFamily="34" charset="-120"/>
              <a:ea typeface="微軟正黑體" panose="020B0604030504040204" pitchFamily="34" charset="-120"/>
              <a:cs typeface="+mn-cs"/>
            </a:rPr>
            <a:t>400</a:t>
          </a: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項職業職能基準</a:t>
          </a:r>
          <a:endParaRPr lang="zh-TW" altLang="en-US" sz="14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2666" y="3505723"/>
        <a:ext cx="1501528" cy="728533"/>
      </dsp:txXfrm>
    </dsp:sp>
    <dsp:sp modelId="{95EA651F-4645-4BF0-8FEE-CA32EBA57F8F}">
      <dsp:nvSpPr>
        <dsp:cNvPr id="0" name=""/>
        <dsp:cNvSpPr/>
      </dsp:nvSpPr>
      <dsp:spPr>
        <a:xfrm rot="5400000">
          <a:off x="628330" y="4276269"/>
          <a:ext cx="290199" cy="348239"/>
        </a:xfrm>
        <a:prstGeom prst="rightArrow">
          <a:avLst>
            <a:gd name="adj1" fmla="val 60000"/>
            <a:gd name="adj2" fmla="val 50000"/>
          </a:avLst>
        </a:prstGeom>
        <a:solidFill>
          <a:srgbClr val="C0504D">
            <a:hueOff val="4681519"/>
            <a:satOff val="-5839"/>
            <a:lumOff val="1373"/>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zh-TW" altLang="en-US" sz="1400" b="1" kern="1200">
            <a:solidFill>
              <a:sysClr val="window" lastClr="FFFFFF"/>
            </a:solidFill>
            <a:latin typeface="微軟正黑體" panose="020B0604030504040204" pitchFamily="34" charset="-120"/>
            <a:ea typeface="微軟正黑體" panose="020B0604030504040204" pitchFamily="34" charset="-120"/>
            <a:cs typeface="+mn-cs"/>
          </a:endParaRPr>
        </a:p>
      </dsp:txBody>
      <dsp:txXfrm rot="-5400000">
        <a:off x="668958" y="4305289"/>
        <a:ext cx="208943" cy="203139"/>
      </dsp:txXfrm>
    </dsp:sp>
    <dsp:sp modelId="{2437E995-1B9B-4A5F-A947-F3EDA9C25F2E}">
      <dsp:nvSpPr>
        <dsp:cNvPr id="0" name=""/>
        <dsp:cNvSpPr/>
      </dsp:nvSpPr>
      <dsp:spPr>
        <a:xfrm>
          <a:off x="0" y="4643855"/>
          <a:ext cx="1546860" cy="773865"/>
        </a:xfrm>
        <a:prstGeom prst="roundRect">
          <a:avLst>
            <a:gd name="adj" fmla="val 10000"/>
          </a:avLst>
        </a:prstGeom>
        <a:solidFill>
          <a:srgbClr val="C0504D">
            <a:hueOff val="4681519"/>
            <a:satOff val="-5839"/>
            <a:lumOff val="1373"/>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連結技能檢定</a:t>
          </a:r>
          <a:r>
            <a:rPr lang="en-US" altLang="zh-TW" sz="1500" b="1" kern="1200" dirty="0" smtClean="0">
              <a:solidFill>
                <a:sysClr val="window" lastClr="FFFFFF"/>
              </a:solidFill>
              <a:latin typeface="微軟正黑體" panose="020B0604030504040204" pitchFamily="34" charset="-120"/>
              <a:ea typeface="微軟正黑體" panose="020B0604030504040204" pitchFamily="34" charset="-120"/>
              <a:cs typeface="+mn-cs"/>
            </a:rPr>
            <a:t>/</a:t>
          </a:r>
          <a:r>
            <a:rPr lang="zh-TW" altLang="en-US" sz="1500" b="1" kern="1200" dirty="0" smtClean="0">
              <a:solidFill>
                <a:sysClr val="window" lastClr="FFFFFF"/>
              </a:solidFill>
              <a:latin typeface="微軟正黑體" panose="020B0604030504040204" pitchFamily="34" charset="-120"/>
              <a:ea typeface="微軟正黑體" panose="020B0604030504040204" pitchFamily="34" charset="-120"/>
              <a:cs typeface="+mn-cs"/>
            </a:rPr>
            <a:t>民間證照資訊</a:t>
          </a:r>
          <a:endParaRPr lang="zh-TW" altLang="en-US" sz="15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2666" y="4666521"/>
        <a:ext cx="1501528" cy="72853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AC246-4A3F-4CF8-8935-EAE4C1DFCAAE}">
      <dsp:nvSpPr>
        <dsp:cNvPr id="0" name=""/>
        <dsp:cNvSpPr/>
      </dsp:nvSpPr>
      <dsp:spPr>
        <a:xfrm rot="5400000">
          <a:off x="2932139" y="464717"/>
          <a:ext cx="411002" cy="467911"/>
        </a:xfrm>
        <a:prstGeom prst="bentUpArrow">
          <a:avLst>
            <a:gd name="adj1" fmla="val 32840"/>
            <a:gd name="adj2" fmla="val 25000"/>
            <a:gd name="adj3" fmla="val 35780"/>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D4DC6C0A-4A8F-4762-9078-B320E3C734E3}">
      <dsp:nvSpPr>
        <dsp:cNvPr id="0" name=""/>
        <dsp:cNvSpPr/>
      </dsp:nvSpPr>
      <dsp:spPr>
        <a:xfrm>
          <a:off x="2654663" y="9112"/>
          <a:ext cx="1029055" cy="484297"/>
        </a:xfrm>
        <a:prstGeom prst="roundRect">
          <a:avLst>
            <a:gd name="adj" fmla="val 1667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latin typeface="微軟正黑體" panose="020B0604030504040204" pitchFamily="34" charset="-120"/>
              <a:ea typeface="微軟正黑體" panose="020B0604030504040204" pitchFamily="34" charset="-120"/>
              <a:cs typeface="+mn-cs"/>
            </a:rPr>
            <a:t>工作任務</a:t>
          </a:r>
          <a:endParaRPr lang="zh-TW" altLang="en-US" sz="16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678309" y="32758"/>
        <a:ext cx="981763" cy="437005"/>
      </dsp:txXfrm>
    </dsp:sp>
    <dsp:sp modelId="{2E963DA2-E094-4DF9-B16D-89289E06DC1B}">
      <dsp:nvSpPr>
        <dsp:cNvPr id="0" name=""/>
        <dsp:cNvSpPr/>
      </dsp:nvSpPr>
      <dsp:spPr>
        <a:xfrm>
          <a:off x="3515134" y="55301"/>
          <a:ext cx="503211" cy="391430"/>
        </a:xfrm>
        <a:prstGeom prst="rect">
          <a:avLst/>
        </a:prstGeom>
        <a:noFill/>
        <a:ln>
          <a:noFill/>
        </a:ln>
        <a:effectLst/>
      </dsp:spPr>
      <dsp:style>
        <a:lnRef idx="0">
          <a:scrgbClr r="0" g="0" b="0"/>
        </a:lnRef>
        <a:fillRef idx="0">
          <a:scrgbClr r="0" g="0" b="0"/>
        </a:fillRef>
        <a:effectRef idx="0">
          <a:scrgbClr r="0" g="0" b="0"/>
        </a:effectRef>
        <a:fontRef idx="minor"/>
      </dsp:style>
    </dsp:sp>
    <dsp:sp modelId="{04893EAF-A859-4ADC-AFD3-EA581F952BF3}">
      <dsp:nvSpPr>
        <dsp:cNvPr id="0" name=""/>
        <dsp:cNvSpPr/>
      </dsp:nvSpPr>
      <dsp:spPr>
        <a:xfrm rot="5400000">
          <a:off x="3579442" y="1008743"/>
          <a:ext cx="411002" cy="467911"/>
        </a:xfrm>
        <a:prstGeom prst="bentUpArrow">
          <a:avLst>
            <a:gd name="adj1" fmla="val 32840"/>
            <a:gd name="adj2" fmla="val 25000"/>
            <a:gd name="adj3" fmla="val 35780"/>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BBB7D4E7-6CCF-4CB6-A789-3D47A08C9562}">
      <dsp:nvSpPr>
        <dsp:cNvPr id="0" name=""/>
        <dsp:cNvSpPr/>
      </dsp:nvSpPr>
      <dsp:spPr>
        <a:xfrm>
          <a:off x="3309231" y="553139"/>
          <a:ext cx="1014526" cy="484297"/>
        </a:xfrm>
        <a:prstGeom prst="roundRect">
          <a:avLst>
            <a:gd name="adj" fmla="val 1667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latin typeface="微軟正黑體" panose="020B0604030504040204" pitchFamily="34" charset="-120"/>
              <a:ea typeface="微軟正黑體" panose="020B0604030504040204" pitchFamily="34" charset="-120"/>
              <a:cs typeface="+mn-cs"/>
            </a:rPr>
            <a:t>工作活動</a:t>
          </a:r>
          <a:endParaRPr lang="zh-TW" altLang="en-US" sz="16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332877" y="576785"/>
        <a:ext cx="967234" cy="437005"/>
      </dsp:txXfrm>
    </dsp:sp>
    <dsp:sp modelId="{E253F066-7E23-4820-ABF0-2618B5CDEF7B}">
      <dsp:nvSpPr>
        <dsp:cNvPr id="0" name=""/>
        <dsp:cNvSpPr/>
      </dsp:nvSpPr>
      <dsp:spPr>
        <a:xfrm>
          <a:off x="4162437" y="599327"/>
          <a:ext cx="503211" cy="391430"/>
        </a:xfrm>
        <a:prstGeom prst="rect">
          <a:avLst/>
        </a:prstGeom>
        <a:noFill/>
        <a:ln>
          <a:noFill/>
        </a:ln>
        <a:effectLst/>
      </dsp:spPr>
      <dsp:style>
        <a:lnRef idx="0">
          <a:scrgbClr r="0" g="0" b="0"/>
        </a:lnRef>
        <a:fillRef idx="0">
          <a:scrgbClr r="0" g="0" b="0"/>
        </a:fillRef>
        <a:effectRef idx="0">
          <a:scrgbClr r="0" g="0" b="0"/>
        </a:effectRef>
        <a:fontRef idx="minor"/>
      </dsp:style>
    </dsp:sp>
    <dsp:sp modelId="{7BE5EC12-A709-4AFE-909A-10033662B175}">
      <dsp:nvSpPr>
        <dsp:cNvPr id="0" name=""/>
        <dsp:cNvSpPr/>
      </dsp:nvSpPr>
      <dsp:spPr>
        <a:xfrm>
          <a:off x="3963799" y="1097165"/>
          <a:ext cx="1153394" cy="484297"/>
        </a:xfrm>
        <a:prstGeom prst="roundRect">
          <a:avLst>
            <a:gd name="adj" fmla="val 1667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latin typeface="微軟正黑體" panose="020B0604030504040204" pitchFamily="34" charset="-120"/>
              <a:ea typeface="微軟正黑體" panose="020B0604030504040204" pitchFamily="34" charset="-120"/>
              <a:cs typeface="+mn-cs"/>
            </a:rPr>
            <a:t>行為指標</a:t>
          </a:r>
          <a:endParaRPr lang="zh-TW" altLang="en-US" sz="16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3987445" y="1120811"/>
        <a:ext cx="1106102" cy="43700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E995A4-787B-4A49-B34D-94B66F1001E5}">
      <dsp:nvSpPr>
        <dsp:cNvPr id="0" name=""/>
        <dsp:cNvSpPr/>
      </dsp:nvSpPr>
      <dsp:spPr>
        <a:xfrm>
          <a:off x="1976" y="0"/>
          <a:ext cx="894277" cy="917167"/>
        </a:xfrm>
        <a:prstGeom prst="roundRect">
          <a:avLst>
            <a:gd name="adj" fmla="val 10000"/>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知識技能</a:t>
          </a:r>
          <a:r>
            <a:rPr lang="en-US" altLang="zh-TW" sz="1400" b="1" kern="1200" dirty="0" smtClean="0">
              <a:solidFill>
                <a:sysClr val="window" lastClr="FFFFFF"/>
              </a:solidFill>
              <a:latin typeface="微軟正黑體" panose="020B0604030504040204" pitchFamily="34" charset="-120"/>
              <a:ea typeface="微軟正黑體" panose="020B0604030504040204" pitchFamily="34" charset="-120"/>
              <a:cs typeface="+mn-cs"/>
            </a:rPr>
            <a:t>(2,500</a:t>
          </a: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400" b="1" kern="1200" dirty="0" smtClean="0">
              <a:solidFill>
                <a:sysClr val="window" lastClr="FFFFFF"/>
              </a:solidFill>
              <a:latin typeface="微軟正黑體" panose="020B0604030504040204" pitchFamily="34" charset="-120"/>
              <a:ea typeface="微軟正黑體" panose="020B0604030504040204" pitchFamily="34" charset="-120"/>
              <a:cs typeface="+mn-cs"/>
            </a:rPr>
            <a:t>)</a:t>
          </a:r>
          <a:endParaRPr lang="zh-TW" altLang="en-US" sz="14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8168" y="26192"/>
        <a:ext cx="841893" cy="864783"/>
      </dsp:txXfrm>
    </dsp:sp>
    <dsp:sp modelId="{2CCF01A5-E41F-4390-82DB-5F65B5502BDB}">
      <dsp:nvSpPr>
        <dsp:cNvPr id="0" name=""/>
        <dsp:cNvSpPr/>
      </dsp:nvSpPr>
      <dsp:spPr>
        <a:xfrm>
          <a:off x="985682" y="347693"/>
          <a:ext cx="189586" cy="221780"/>
        </a:xfrm>
        <a:prstGeom prst="rightArrow">
          <a:avLst>
            <a:gd name="adj1" fmla="val 60000"/>
            <a:gd name="adj2" fmla="val 50000"/>
          </a:avLst>
        </a:prstGeom>
        <a:solidFill>
          <a:srgbClr val="C0504D">
            <a:tint val="60000"/>
            <a:hueOff val="0"/>
            <a:satOff val="0"/>
            <a:lumOff val="0"/>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00050">
            <a:lnSpc>
              <a:spcPct val="90000"/>
            </a:lnSpc>
            <a:spcBef>
              <a:spcPct val="0"/>
            </a:spcBef>
            <a:spcAft>
              <a:spcPct val="35000"/>
            </a:spcAft>
          </a:pPr>
          <a:endParaRPr lang="zh-TW" altLang="en-US" sz="900" kern="1200">
            <a:solidFill>
              <a:sysClr val="window" lastClr="FFFFFF"/>
            </a:solidFill>
            <a:latin typeface="Calibri"/>
            <a:ea typeface="新細明體"/>
            <a:cs typeface="+mn-cs"/>
          </a:endParaRPr>
        </a:p>
      </dsp:txBody>
      <dsp:txXfrm>
        <a:off x="985682" y="392049"/>
        <a:ext cx="132710" cy="133068"/>
      </dsp:txXfrm>
    </dsp:sp>
    <dsp:sp modelId="{2CC9E5C8-4704-45C6-9F30-AEA075D13FF5}">
      <dsp:nvSpPr>
        <dsp:cNvPr id="0" name=""/>
        <dsp:cNvSpPr/>
      </dsp:nvSpPr>
      <dsp:spPr>
        <a:xfrm>
          <a:off x="1253965" y="0"/>
          <a:ext cx="894277" cy="917167"/>
        </a:xfrm>
        <a:prstGeom prst="roundRect">
          <a:avLst>
            <a:gd name="adj" fmla="val 10000"/>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相關職業</a:t>
          </a:r>
          <a:r>
            <a:rPr lang="en-US" altLang="zh-TW" sz="1400" b="1" kern="1200" dirty="0" smtClean="0">
              <a:solidFill>
                <a:sysClr val="window" lastClr="FFFFFF"/>
              </a:solidFill>
              <a:latin typeface="微軟正黑體" panose="020B0604030504040204" pitchFamily="34" charset="-120"/>
              <a:ea typeface="微軟正黑體" panose="020B0604030504040204" pitchFamily="34" charset="-120"/>
              <a:cs typeface="+mn-cs"/>
            </a:rPr>
            <a:t>(1,000</a:t>
          </a:r>
          <a:r>
            <a:rPr lang="zh-TW" altLang="en-US" sz="14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400" b="1" kern="1200" dirty="0" smtClean="0">
              <a:solidFill>
                <a:sysClr val="window" lastClr="FFFFFF"/>
              </a:solidFill>
              <a:latin typeface="微軟正黑體" panose="020B0604030504040204" pitchFamily="34" charset="-120"/>
              <a:ea typeface="微軟正黑體" panose="020B0604030504040204" pitchFamily="34" charset="-120"/>
              <a:cs typeface="+mn-cs"/>
            </a:rPr>
            <a:t>)</a:t>
          </a:r>
        </a:p>
      </dsp:txBody>
      <dsp:txXfrm>
        <a:off x="1280157" y="26192"/>
        <a:ext cx="841893" cy="864783"/>
      </dsp:txXfrm>
    </dsp:sp>
    <dsp:sp modelId="{EC1A1367-BE47-47F1-AAA0-4EA97AE7A5D8}">
      <dsp:nvSpPr>
        <dsp:cNvPr id="0" name=""/>
        <dsp:cNvSpPr/>
      </dsp:nvSpPr>
      <dsp:spPr>
        <a:xfrm>
          <a:off x="2237671" y="347693"/>
          <a:ext cx="189586" cy="221780"/>
        </a:xfrm>
        <a:prstGeom prst="rightArrow">
          <a:avLst>
            <a:gd name="adj1" fmla="val 60000"/>
            <a:gd name="adj2" fmla="val 50000"/>
          </a:avLst>
        </a:prstGeom>
        <a:solidFill>
          <a:srgbClr val="C0504D">
            <a:tint val="60000"/>
            <a:hueOff val="0"/>
            <a:satOff val="0"/>
            <a:lumOff val="0"/>
            <a:alphaOff val="0"/>
          </a:srgb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00050">
            <a:lnSpc>
              <a:spcPct val="90000"/>
            </a:lnSpc>
            <a:spcBef>
              <a:spcPct val="0"/>
            </a:spcBef>
            <a:spcAft>
              <a:spcPct val="35000"/>
            </a:spcAft>
          </a:pPr>
          <a:endParaRPr lang="zh-TW" altLang="en-US" sz="900" kern="1200">
            <a:solidFill>
              <a:sysClr val="window" lastClr="FFFFFF"/>
            </a:solidFill>
            <a:latin typeface="Calibri"/>
            <a:ea typeface="新細明體"/>
            <a:cs typeface="+mn-cs"/>
          </a:endParaRPr>
        </a:p>
      </dsp:txBody>
      <dsp:txXfrm>
        <a:off x="2237671" y="392049"/>
        <a:ext cx="132710" cy="133068"/>
      </dsp:txXfrm>
    </dsp:sp>
    <dsp:sp modelId="{94E2CC33-71ED-42E7-8591-67844152DA43}">
      <dsp:nvSpPr>
        <dsp:cNvPr id="0" name=""/>
        <dsp:cNvSpPr/>
      </dsp:nvSpPr>
      <dsp:spPr>
        <a:xfrm>
          <a:off x="2505955" y="0"/>
          <a:ext cx="1534563" cy="917167"/>
        </a:xfrm>
        <a:prstGeom prst="roundRect">
          <a:avLst>
            <a:gd name="adj" fmla="val 10000"/>
          </a:avLst>
        </a:prstGeom>
        <a:solidFill>
          <a:srgbClr val="C0504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ts val="0"/>
            </a:spcAft>
          </a:pPr>
          <a:r>
            <a:rPr lang="zh-TW" altLang="en-US" sz="1200" b="1" kern="1200" dirty="0" smtClean="0">
              <a:solidFill>
                <a:sysClr val="window" lastClr="FFFFFF"/>
              </a:solidFill>
              <a:latin typeface="微軟正黑體" panose="020B0604030504040204" pitchFamily="34" charset="-120"/>
              <a:ea typeface="微軟正黑體" panose="020B0604030504040204" pitchFamily="34" charset="-120"/>
              <a:cs typeface="+mn-cs"/>
            </a:rPr>
            <a:t>執業資格、勞動部技能檢定、教育部彙整各主管機關所轄產業證照 </a:t>
          </a:r>
          <a:r>
            <a:rPr lang="en-US" altLang="zh-TW" sz="1200" b="1" kern="1200" dirty="0" smtClean="0">
              <a:solidFill>
                <a:sysClr val="window" lastClr="FFFFFF"/>
              </a:solidFill>
              <a:latin typeface="微軟正黑體" panose="020B0604030504040204" pitchFamily="34" charset="-120"/>
              <a:ea typeface="微軟正黑體" panose="020B0604030504040204" pitchFamily="34" charset="-120"/>
              <a:cs typeface="+mn-cs"/>
            </a:rPr>
            <a:t>(300</a:t>
          </a:r>
          <a:r>
            <a:rPr lang="zh-TW" altLang="en-US" sz="1200" b="1" kern="1200" dirty="0" smtClean="0">
              <a:solidFill>
                <a:sysClr val="window" lastClr="FFFFFF"/>
              </a:solidFill>
              <a:latin typeface="微軟正黑體" panose="020B0604030504040204" pitchFamily="34" charset="-120"/>
              <a:ea typeface="微軟正黑體" panose="020B0604030504040204" pitchFamily="34" charset="-120"/>
              <a:cs typeface="+mn-cs"/>
            </a:rPr>
            <a:t>項</a:t>
          </a:r>
          <a:r>
            <a:rPr lang="en-US" altLang="zh-TW" sz="1200" b="1" kern="1200" dirty="0" smtClean="0">
              <a:solidFill>
                <a:sysClr val="window" lastClr="FFFFFF"/>
              </a:solidFill>
              <a:latin typeface="微軟正黑體" panose="020B0604030504040204" pitchFamily="34" charset="-120"/>
              <a:ea typeface="微軟正黑體" panose="020B0604030504040204" pitchFamily="34" charset="-120"/>
              <a:cs typeface="+mn-cs"/>
            </a:rPr>
            <a:t>)</a:t>
          </a:r>
          <a:endParaRPr lang="zh-TW" altLang="en-US" sz="1200" b="1" kern="1200" dirty="0">
            <a:solidFill>
              <a:sysClr val="window" lastClr="FFFFFF"/>
            </a:solidFill>
            <a:latin typeface="微軟正黑體" panose="020B0604030504040204" pitchFamily="34" charset="-120"/>
            <a:ea typeface="微軟正黑體" panose="020B0604030504040204" pitchFamily="34" charset="-120"/>
            <a:cs typeface="+mn-cs"/>
          </a:endParaRPr>
        </a:p>
      </dsp:txBody>
      <dsp:txXfrm>
        <a:off x="2532818" y="26863"/>
        <a:ext cx="1480837" cy="86344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FACF5A-EB70-4758-BE30-44AF516DADD7}">
      <dsp:nvSpPr>
        <dsp:cNvPr id="0" name=""/>
        <dsp:cNvSpPr/>
      </dsp:nvSpPr>
      <dsp:spPr>
        <a:xfrm>
          <a:off x="1278" y="185688"/>
          <a:ext cx="1557365" cy="622946"/>
        </a:xfrm>
        <a:prstGeom prst="chevron">
          <a:avLst/>
        </a:prstGeo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系所定位</a:t>
          </a:r>
          <a:r>
            <a:rPr lang="en-US" altLang="zh-TW"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
          </a:r>
          <a:br>
            <a:rPr lang="en-US" altLang="zh-TW"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br>
          <a:r>
            <a:rPr lang="zh-TW" altLang="en-US"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教育目標</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312751" y="185688"/>
        <a:ext cx="934419" cy="622946"/>
      </dsp:txXfrm>
    </dsp:sp>
    <dsp:sp modelId="{8CCC9C1B-E9CD-41C6-90B4-A8C7C6EA6B54}">
      <dsp:nvSpPr>
        <dsp:cNvPr id="0" name=""/>
        <dsp:cNvSpPr/>
      </dsp:nvSpPr>
      <dsp:spPr>
        <a:xfrm>
          <a:off x="1402907" y="185688"/>
          <a:ext cx="1557365" cy="622946"/>
        </a:xfrm>
        <a:prstGeom prst="chevron">
          <a:avLst/>
        </a:prstGeom>
        <a:gradFill rotWithShape="0">
          <a:gsLst>
            <a:gs pos="0">
              <a:srgbClr val="9BBB59">
                <a:hueOff val="0"/>
                <a:satOff val="0"/>
                <a:lumOff val="0"/>
                <a:alphaOff val="0"/>
                <a:shade val="51000"/>
                <a:satMod val="130000"/>
              </a:srgbClr>
            </a:gs>
            <a:gs pos="80000">
              <a:srgbClr val="9BBB59">
                <a:hueOff val="0"/>
                <a:satOff val="0"/>
                <a:lumOff val="0"/>
                <a:alphaOff val="0"/>
                <a:shade val="93000"/>
                <a:satMod val="130000"/>
              </a:srgbClr>
            </a:gs>
            <a:gs pos="100000">
              <a:srgbClr val="9BBB59">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核心能力</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1714380" y="185688"/>
        <a:ext cx="934419" cy="622946"/>
      </dsp:txXfrm>
    </dsp:sp>
    <dsp:sp modelId="{7AB8195D-6F14-44ED-8ECE-3994A2E3DFBD}">
      <dsp:nvSpPr>
        <dsp:cNvPr id="0" name=""/>
        <dsp:cNvSpPr/>
      </dsp:nvSpPr>
      <dsp:spPr>
        <a:xfrm>
          <a:off x="2804536" y="185688"/>
          <a:ext cx="1557365" cy="622946"/>
        </a:xfrm>
        <a:prstGeom prst="chevron">
          <a:avLst/>
        </a:prstGeom>
        <a:gradFill rotWithShape="0">
          <a:gsLst>
            <a:gs pos="0">
              <a:srgbClr val="8064A2">
                <a:hueOff val="0"/>
                <a:satOff val="0"/>
                <a:lumOff val="0"/>
                <a:alphaOff val="0"/>
                <a:shade val="51000"/>
                <a:satMod val="130000"/>
              </a:srgbClr>
            </a:gs>
            <a:gs pos="80000">
              <a:srgbClr val="8064A2">
                <a:hueOff val="0"/>
                <a:satOff val="0"/>
                <a:lumOff val="0"/>
                <a:alphaOff val="0"/>
                <a:shade val="93000"/>
                <a:satMod val="130000"/>
              </a:srgbClr>
            </a:gs>
            <a:gs pos="100000">
              <a:srgbClr val="8064A2">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zh-TW" altLang="en-US" sz="1600" b="1" kern="1200" dirty="0" smtClean="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rPr>
            <a:t>職涯進路</a:t>
          </a:r>
          <a:endParaRPr lang="zh-TW" altLang="en-US" sz="1600" b="1" kern="1200" dirty="0">
            <a:solidFill>
              <a:sysClr val="window" lastClr="FFFFFF"/>
            </a:solidFill>
            <a:effectLst>
              <a:outerShdw blurRad="38100" dist="38100" dir="2700000" algn="tl">
                <a:srgbClr val="000000">
                  <a:alpha val="43137"/>
                </a:srgbClr>
              </a:outerShdw>
            </a:effectLst>
            <a:latin typeface="+mn-lt"/>
            <a:ea typeface="微軟正黑體 Light" pitchFamily="34" charset="-120"/>
            <a:cs typeface="+mn-cs"/>
          </a:endParaRPr>
        </a:p>
      </dsp:txBody>
      <dsp:txXfrm>
        <a:off x="3116009" y="185688"/>
        <a:ext cx="934419" cy="622946"/>
      </dsp:txXfrm>
    </dsp:sp>
  </dsp:spTree>
</dsp:drawing>
</file>

<file path=ppt/diagrams/layout1.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8.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4.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7.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4.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5.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6">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6">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6">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8">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8">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8">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8">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3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37.png"/></Relationships>
</file>

<file path=ppt/drawings/drawing1.xml><?xml version="1.0" encoding="utf-8"?>
<c:userShapes xmlns:c="http://schemas.openxmlformats.org/drawingml/2006/chart">
  <cdr:relSizeAnchor xmlns:cdr="http://schemas.openxmlformats.org/drawingml/2006/chartDrawing">
    <cdr:from>
      <cdr:x>0.19859</cdr:x>
      <cdr:y>0</cdr:y>
    </cdr:from>
    <cdr:to>
      <cdr:x>0.89836</cdr:x>
      <cdr:y>0.10502</cdr:y>
    </cdr:to>
    <cdr:sp macro="" textlink="">
      <cdr:nvSpPr>
        <cdr:cNvPr id="2" name="文字方塊 1"/>
        <cdr:cNvSpPr txBox="1"/>
      </cdr:nvSpPr>
      <cdr:spPr>
        <a:xfrm xmlns:a="http://schemas.openxmlformats.org/drawingml/2006/main">
          <a:off x="932440" y="-2426211"/>
          <a:ext cx="3285584" cy="41079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altLang="zh-TW" sz="1600" b="1" dirty="0" smtClean="0">
              <a:solidFill>
                <a:srgbClr val="FF0000"/>
              </a:solidFill>
              <a:latin typeface="微軟正黑體" pitchFamily="34" charset="-120"/>
              <a:ea typeface="微軟正黑體" pitchFamily="34" charset="-120"/>
            </a:rPr>
            <a:t>16</a:t>
          </a:r>
          <a:r>
            <a:rPr lang="zh-TW" altLang="en-US" sz="1600" b="1" dirty="0" smtClean="0">
              <a:solidFill>
                <a:srgbClr val="FF0000"/>
              </a:solidFill>
              <a:latin typeface="微軟正黑體" pitchFamily="34" charset="-120"/>
              <a:ea typeface="微軟正黑體" pitchFamily="34" charset="-120"/>
            </a:rPr>
            <a:t>職類興趣診斷平均分數</a:t>
          </a:r>
          <a:r>
            <a:rPr lang="en-US" altLang="zh-TW" sz="1600" b="1" dirty="0" smtClean="0">
              <a:solidFill>
                <a:srgbClr val="FF0000"/>
              </a:solidFill>
              <a:latin typeface="微軟正黑體" pitchFamily="34" charset="-120"/>
              <a:ea typeface="微軟正黑體" pitchFamily="34" charset="-120"/>
            </a:rPr>
            <a:t>(</a:t>
          </a:r>
          <a:r>
            <a:rPr lang="zh-TW" altLang="en-US" sz="1600" b="1" dirty="0" smtClean="0">
              <a:solidFill>
                <a:srgbClr val="FF0000"/>
              </a:solidFill>
              <a:latin typeface="微軟正黑體" pitchFamily="34" charset="-120"/>
              <a:ea typeface="微軟正黑體" pitchFamily="34" charset="-120"/>
            </a:rPr>
            <a:t>前五名</a:t>
          </a:r>
          <a:r>
            <a:rPr lang="en-US" altLang="zh-TW" sz="1600" b="1" dirty="0" smtClean="0">
              <a:solidFill>
                <a:srgbClr val="FF0000"/>
              </a:solidFill>
              <a:latin typeface="微軟正黑體" pitchFamily="34" charset="-120"/>
              <a:ea typeface="微軟正黑體" pitchFamily="34" charset="-120"/>
            </a:rPr>
            <a:t>)</a:t>
          </a:r>
          <a:endParaRPr lang="zh-TW" altLang="en-US" sz="1600" b="1" dirty="0">
            <a:solidFill>
              <a:srgbClr val="FF0000"/>
            </a:solidFill>
            <a:latin typeface="微軟正黑體" pitchFamily="34" charset="-120"/>
            <a:ea typeface="微軟正黑體" pitchFamily="34" charset="-12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81D178D-0D18-4F40-BAA4-E306C1E3F168}" type="datetimeFigureOut">
              <a:rPr lang="zh-TW" altLang="en-US" smtClean="0"/>
              <a:t>2018/8/19</a:t>
            </a:fld>
            <a:endParaRPr lang="zh-TW" altLang="en-US"/>
          </a:p>
        </p:txBody>
      </p:sp>
      <p:sp>
        <p:nvSpPr>
          <p:cNvPr id="4" name="投影片圖像版面配置區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D9131D4-FE56-4E51-A14F-8FDAF2A265E9}" type="slidenum">
              <a:rPr lang="zh-TW" altLang="en-US" smtClean="0"/>
              <a:t>‹#›</a:t>
            </a:fld>
            <a:endParaRPr lang="zh-TW" altLang="en-US"/>
          </a:p>
        </p:txBody>
      </p:sp>
    </p:spTree>
    <p:extLst>
      <p:ext uri="{BB962C8B-B14F-4D97-AF65-F5344CB8AC3E}">
        <p14:creationId xmlns:p14="http://schemas.microsoft.com/office/powerpoint/2010/main" val="42312359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43000" y="685800"/>
            <a:ext cx="4572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7102206-C2DE-44CB-965D-718740AB89CE}" type="slidenum">
              <a:rPr lang="zh-CN" altLang="en-US" smtClean="0">
                <a:solidFill>
                  <a:prstClr val="black"/>
                </a:solidFill>
              </a:rPr>
              <a:pPr/>
              <a:t>1</a:t>
            </a:fld>
            <a:endParaRPr lang="zh-CN" altLang="en-US">
              <a:solidFill>
                <a:prstClr val="black"/>
              </a:solidFill>
            </a:endParaRPr>
          </a:p>
        </p:txBody>
      </p:sp>
    </p:spTree>
    <p:extLst>
      <p:ext uri="{BB962C8B-B14F-4D97-AF65-F5344CB8AC3E}">
        <p14:creationId xmlns:p14="http://schemas.microsoft.com/office/powerpoint/2010/main" val="32794071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zh-TW" kern="100" dirty="0" smtClean="0">
                <a:latin typeface="Times New Roman" panose="02020603050405020304" pitchFamily="18" charset="0"/>
                <a:ea typeface="標楷體" panose="03000509000000000000" pitchFamily="65" charset="-120"/>
                <a:cs typeface="Times New Roman" panose="02020603050405020304" pitchFamily="18" charset="0"/>
              </a:rPr>
              <a:t>「</a:t>
            </a:r>
            <a:r>
              <a:rPr lang="zh-TW" altLang="en-US" kern="100" dirty="0" smtClean="0">
                <a:latin typeface="Times New Roman" panose="02020603050405020304" pitchFamily="18" charset="0"/>
                <a:ea typeface="標楷體" panose="03000509000000000000" pitchFamily="65" charset="-120"/>
                <a:cs typeface="Times New Roman" panose="02020603050405020304" pitchFamily="18" charset="0"/>
              </a:rPr>
              <a:t>應用</a:t>
            </a:r>
            <a:r>
              <a:rPr lang="en-US" altLang="zh-TW" kern="100" dirty="0" smtClean="0">
                <a:latin typeface="Times New Roman" panose="02020603050405020304" pitchFamily="18" charset="0"/>
                <a:ea typeface="標楷體" panose="03000509000000000000" pitchFamily="65" charset="-120"/>
                <a:cs typeface="Times New Roman" panose="02020603050405020304" pitchFamily="18" charset="0"/>
              </a:rPr>
              <a:t>UCAN</a:t>
            </a:r>
            <a:r>
              <a:rPr lang="zh-TW" altLang="zh-TW" kern="100" dirty="0" smtClean="0">
                <a:latin typeface="Times New Roman" panose="02020603050405020304" pitchFamily="18" charset="0"/>
                <a:ea typeface="標楷體" panose="03000509000000000000" pitchFamily="65" charset="-120"/>
                <a:cs typeface="Times New Roman" panose="02020603050405020304" pitchFamily="18" charset="0"/>
              </a:rPr>
              <a:t>平台職能資源發展職能導向課程並送品質認證申請」</a:t>
            </a:r>
            <a:r>
              <a:rPr lang="zh-TW" altLang="en-US" kern="100" dirty="0" smtClean="0">
                <a:latin typeface="Times New Roman" panose="02020603050405020304" pitchFamily="18" charset="0"/>
                <a:ea typeface="標楷體" panose="03000509000000000000" pitchFamily="65" charset="-120"/>
                <a:cs typeface="Times New Roman" panose="02020603050405020304" pitchFamily="18" charset="0"/>
              </a:rPr>
              <a:t>，可作為</a:t>
            </a:r>
            <a:r>
              <a:rPr lang="zh-TW" altLang="zh-TW" kern="100" dirty="0" smtClean="0">
                <a:latin typeface="Times New Roman" panose="02020603050405020304" pitchFamily="18" charset="0"/>
                <a:ea typeface="標楷體" panose="03000509000000000000" pitchFamily="65" charset="-120"/>
                <a:cs typeface="Times New Roman" panose="02020603050405020304" pitchFamily="18" charset="0"/>
              </a:rPr>
              <a:t>學校申請「高教技職深耕」補助計畫的參考依據。</a:t>
            </a:r>
            <a:endParaRPr lang="en-US" altLang="zh-TW" kern="100" dirty="0" smtClean="0">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13</a:t>
            </a:fld>
            <a:endParaRPr lang="zh-TW" altLang="en-US">
              <a:solidFill>
                <a:prstClr val="black"/>
              </a:solidFill>
            </a:endParaRPr>
          </a:p>
        </p:txBody>
      </p:sp>
    </p:spTree>
    <p:extLst>
      <p:ext uri="{BB962C8B-B14F-4D97-AF65-F5344CB8AC3E}">
        <p14:creationId xmlns:p14="http://schemas.microsoft.com/office/powerpoint/2010/main" val="36120361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smtClean="0"/>
              <a:t>1.</a:t>
            </a:r>
            <a:r>
              <a:rPr lang="zh-TW" altLang="en-US" dirty="0" smtClean="0"/>
              <a:t>簡單帶一下</a:t>
            </a:r>
            <a:r>
              <a:rPr lang="en-US" altLang="zh-TW" dirty="0" smtClean="0"/>
              <a:t>UCAN</a:t>
            </a:r>
            <a:r>
              <a:rPr lang="zh-TW" altLang="en-US" dirty="0" smtClean="0"/>
              <a:t>建置的過程，</a:t>
            </a:r>
            <a:r>
              <a:rPr lang="en-US" altLang="zh-TW" dirty="0" smtClean="0"/>
              <a:t>98~99</a:t>
            </a:r>
            <a:r>
              <a:rPr lang="zh-TW" altLang="en-US" dirty="0" smtClean="0"/>
              <a:t>由工研院開發建置，到</a:t>
            </a:r>
            <a:r>
              <a:rPr lang="en-US" altLang="zh-TW" dirty="0" smtClean="0"/>
              <a:t>99~100</a:t>
            </a:r>
            <a:r>
              <a:rPr lang="zh-TW" altLang="en-US" dirty="0" smtClean="0"/>
              <a:t>年之間驗證</a:t>
            </a:r>
            <a:r>
              <a:rPr lang="en-US" altLang="zh-TW" dirty="0" smtClean="0"/>
              <a:t>model</a:t>
            </a:r>
            <a:r>
              <a:rPr lang="zh-TW" altLang="en-US" dirty="0" smtClean="0"/>
              <a:t>到應用推廣，之後</a:t>
            </a:r>
            <a:r>
              <a:rPr lang="en-US" altLang="zh-TW" dirty="0" smtClean="0"/>
              <a:t>100~103</a:t>
            </a:r>
            <a:r>
              <a:rPr lang="zh-TW" altLang="en-US" dirty="0" smtClean="0"/>
              <a:t>年擴大推廣服務時交由其他計畫執行單位，一直到</a:t>
            </a:r>
            <a:r>
              <a:rPr lang="en-US" altLang="zh-TW" dirty="0" smtClean="0"/>
              <a:t>103</a:t>
            </a:r>
            <a:r>
              <a:rPr lang="zh-TW" altLang="en-US" dirty="0" smtClean="0"/>
              <a:t>年工研院接回來後，繼續研發平台精進功能，並做深入教務應用推動</a:t>
            </a:r>
            <a:endParaRPr lang="en-US" altLang="zh-TW" dirty="0" smtClean="0"/>
          </a:p>
          <a:p>
            <a:r>
              <a:rPr lang="en-US" altLang="zh-TW" dirty="0" smtClean="0"/>
              <a:t>2.</a:t>
            </a:r>
            <a:r>
              <a:rPr lang="zh-TW" altLang="en-US" dirty="0" smtClean="0"/>
              <a:t>平台使用情形，使用率達</a:t>
            </a:r>
            <a:r>
              <a:rPr lang="en-US" altLang="zh-TW" dirty="0" smtClean="0"/>
              <a:t>8</a:t>
            </a:r>
            <a:r>
              <a:rPr lang="zh-TW" altLang="en-US" dirty="0" smtClean="0"/>
              <a:t>成，平均每個活躍帳號數在平台上有</a:t>
            </a:r>
            <a:r>
              <a:rPr lang="en-US" altLang="zh-TW" dirty="0" smtClean="0"/>
              <a:t>2.5</a:t>
            </a:r>
            <a:r>
              <a:rPr lang="zh-TW" altLang="en-US" dirty="0" smtClean="0"/>
              <a:t>次診斷。顯示單一帳號使用率提高</a:t>
            </a:r>
            <a:endParaRPr lang="en-US" altLang="zh-TW" dirty="0" smtClean="0"/>
          </a:p>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15</a:t>
            </a:fld>
            <a:endParaRPr lang="zh-TW" altLang="en-US">
              <a:solidFill>
                <a:prstClr val="black"/>
              </a:solidFill>
            </a:endParaRPr>
          </a:p>
        </p:txBody>
      </p:sp>
    </p:spTree>
    <p:extLst>
      <p:ext uri="{BB962C8B-B14F-4D97-AF65-F5344CB8AC3E}">
        <p14:creationId xmlns:p14="http://schemas.microsoft.com/office/powerpoint/2010/main" val="37686931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以職能為出發，結合</a:t>
            </a:r>
            <a:r>
              <a:rPr lang="en-US" altLang="zh-TW" dirty="0" smtClean="0"/>
              <a:t>UCAN</a:t>
            </a:r>
            <a:r>
              <a:rPr lang="zh-TW" altLang="en-US" dirty="0" smtClean="0"/>
              <a:t>功能，推動職能的應用（教學、學習、資料分析、教學回饋、校務研究）</a:t>
            </a:r>
            <a:endParaRPr lang="en-US" altLang="zh-TW" dirty="0" smtClean="0"/>
          </a:p>
          <a:p>
            <a:r>
              <a:rPr lang="zh-TW" altLang="en-US" dirty="0" smtClean="0"/>
              <a:t>達到強化就業力、縮小學用落差</a:t>
            </a:r>
            <a:endParaRPr lang="zh-TW" altLang="en-US" dirty="0"/>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16</a:t>
            </a:fld>
            <a:endParaRPr lang="en-US">
              <a:solidFill>
                <a:prstClr val="black"/>
              </a:solidFill>
            </a:endParaRPr>
          </a:p>
        </p:txBody>
      </p:sp>
    </p:spTree>
    <p:extLst>
      <p:ext uri="{BB962C8B-B14F-4D97-AF65-F5344CB8AC3E}">
        <p14:creationId xmlns:p14="http://schemas.microsoft.com/office/powerpoint/2010/main" val="14152231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Font typeface="+mj-lt"/>
              <a:buAutoNum type="arabicPeriod"/>
            </a:pPr>
            <a:r>
              <a:rPr lang="en-US" altLang="zh-TW" dirty="0" smtClean="0"/>
              <a:t>UCAN</a:t>
            </a:r>
            <a:r>
              <a:rPr lang="zh-TW" altLang="en-US" dirty="0" smtClean="0"/>
              <a:t>平台提供五大功能供學校使用，分別是圖內的五個圈圈，職能及職業查詢、職業興趣探索、職能診斷、能力養成計畫，以及後台管理。</a:t>
            </a:r>
            <a:endParaRPr lang="en-US" altLang="zh-TW" dirty="0" smtClean="0"/>
          </a:p>
          <a:p>
            <a:pPr marL="228600" indent="-228600">
              <a:buFont typeface="+mj-lt"/>
              <a:buAutoNum type="arabicPeriod"/>
            </a:pPr>
            <a:r>
              <a:rPr lang="zh-TW" altLang="en-US" dirty="0" smtClean="0"/>
              <a:t>依據不同功能及使用目的，可提供學校：</a:t>
            </a:r>
            <a:endParaRPr lang="en-US" altLang="zh-TW" dirty="0" smtClean="0"/>
          </a:p>
          <a:p>
            <a:pPr marL="228600" indent="-228600">
              <a:buFont typeface="+mj-lt"/>
              <a:buAutoNum type="arabicParenBoth"/>
            </a:pPr>
            <a:r>
              <a:rPr lang="zh-TW" altLang="en-US" dirty="0" smtClean="0"/>
              <a:t>進行學生輔導</a:t>
            </a:r>
            <a:r>
              <a:rPr kumimoji="0" lang="zh-TW" altLang="en-US" sz="1200" dirty="0" smtClean="0">
                <a:solidFill>
                  <a:prstClr val="white"/>
                </a:solidFill>
                <a:latin typeface="微軟正黑體" panose="020B0604030504040204" pitchFamily="34" charset="-120"/>
                <a:ea typeface="微軟正黑體" panose="020B0604030504040204" pitchFamily="34" charset="-120"/>
              </a:rPr>
              <a:t>：增加學生對職場的暸解、協助學生了解職業興趣與自我能力強弱，規劃職涯發展、有計畫的學習</a:t>
            </a:r>
            <a:endParaRPr kumimoji="0" lang="en-US" altLang="zh-TW" sz="1200" dirty="0" smtClean="0">
              <a:solidFill>
                <a:prstClr val="white"/>
              </a:solidFill>
              <a:latin typeface="微軟正黑體" panose="020B0604030504040204" pitchFamily="34" charset="-120"/>
              <a:ea typeface="微軟正黑體" panose="020B0604030504040204" pitchFamily="34" charset="-120"/>
            </a:endParaRPr>
          </a:p>
          <a:p>
            <a:pPr marL="228600" indent="-228600">
              <a:buFont typeface="+mj-lt"/>
              <a:buAutoNum type="arabicParenBoth"/>
            </a:pPr>
            <a:r>
              <a:rPr lang="zh-TW" altLang="en-US" dirty="0" smtClean="0"/>
              <a:t>教師教學</a:t>
            </a:r>
            <a:r>
              <a:rPr kumimoji="0" lang="zh-TW" altLang="en-US" sz="1200" dirty="0" smtClean="0">
                <a:solidFill>
                  <a:prstClr val="white"/>
                </a:solidFill>
                <a:latin typeface="微軟正黑體" panose="020B0604030504040204" pitchFamily="34" charset="-120"/>
                <a:ea typeface="微軟正黑體" panose="020B0604030504040204" pitchFamily="34" charset="-120"/>
              </a:rPr>
              <a:t>：以貼近產業需求的職能為依據，</a:t>
            </a:r>
            <a:r>
              <a:rPr lang="zh-TW" altLang="en-US" dirty="0" smtClean="0"/>
              <a:t>提供管理機制分析觀察學生能力，以反饋至相關學習規劃</a:t>
            </a:r>
            <a:endParaRPr kumimoji="0" lang="en-US" altLang="zh-TW" sz="1200" dirty="0" smtClean="0">
              <a:solidFill>
                <a:prstClr val="white"/>
              </a:solidFill>
              <a:latin typeface="微軟正黑體" panose="020B0604030504040204" pitchFamily="34" charset="-120"/>
              <a:ea typeface="微軟正黑體" panose="020B0604030504040204" pitchFamily="34" charset="-120"/>
            </a:endParaRPr>
          </a:p>
          <a:p>
            <a:pPr marL="228600" indent="-228600">
              <a:buFont typeface="+mj-lt"/>
              <a:buAutoNum type="arabicParenBoth"/>
            </a:pPr>
            <a:r>
              <a:rPr lang="zh-TW" altLang="en-US" dirty="0" smtClean="0"/>
              <a:t>以及校務研究發展：</a:t>
            </a:r>
            <a:r>
              <a:rPr kumimoji="0" lang="zh-TW" altLang="en-US" sz="1200" dirty="0" smtClean="0">
                <a:solidFill>
                  <a:prstClr val="white"/>
                </a:solidFill>
                <a:latin typeface="微軟正黑體" panose="020B0604030504040204" pitchFamily="34" charset="-120"/>
                <a:ea typeface="微軟正黑體" panose="020B0604030504040204" pitchFamily="34" charset="-120"/>
              </a:rPr>
              <a:t>透過數據分析瞭解學生整體表現，反饋系所或校務規劃</a:t>
            </a:r>
            <a:r>
              <a:rPr lang="zh-TW" altLang="en-US" dirty="0" smtClean="0"/>
              <a:t>等用途。</a:t>
            </a:r>
            <a:endParaRPr lang="en-US" altLang="zh-TW" dirty="0" smtClean="0"/>
          </a:p>
          <a:p>
            <a:pPr marL="0" indent="0">
              <a:buFont typeface="+mj-lt"/>
              <a:buNone/>
            </a:pPr>
            <a:endParaRPr lang="zh-TW" altLang="en-US" dirty="0"/>
          </a:p>
        </p:txBody>
      </p:sp>
      <p:sp>
        <p:nvSpPr>
          <p:cNvPr id="4" name="投影片編號版面配置區 3"/>
          <p:cNvSpPr>
            <a:spLocks noGrp="1"/>
          </p:cNvSpPr>
          <p:nvPr>
            <p:ph type="sldNum" sz="quarter" idx="10"/>
          </p:nvPr>
        </p:nvSpPr>
        <p:spPr/>
        <p:txBody>
          <a:bodyPr/>
          <a:lstStyle/>
          <a:p>
            <a:fld id="{EE1A3878-0237-433D-B0A1-BB5DC4E06A52}" type="slidenum">
              <a:rPr lang="zh-TW" altLang="en-US" smtClean="0">
                <a:solidFill>
                  <a:prstClr val="black"/>
                </a:solidFill>
              </a:rPr>
              <a:pPr/>
              <a:t>17</a:t>
            </a:fld>
            <a:endParaRPr lang="zh-TW" altLang="en-US">
              <a:solidFill>
                <a:prstClr val="black"/>
              </a:solidFill>
            </a:endParaRPr>
          </a:p>
        </p:txBody>
      </p:sp>
    </p:spTree>
    <p:extLst>
      <p:ext uri="{BB962C8B-B14F-4D97-AF65-F5344CB8AC3E}">
        <p14:creationId xmlns:p14="http://schemas.microsoft.com/office/powerpoint/2010/main" val="36018428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a:xfrm>
            <a:off x="1166813" y="1243013"/>
            <a:ext cx="4473575" cy="3354387"/>
          </a:xfrm>
        </p:spPr>
      </p:sp>
      <p:sp>
        <p:nvSpPr>
          <p:cNvPr id="3" name="備忘稿版面配置區 2"/>
          <p:cNvSpPr>
            <a:spLocks noGrp="1"/>
          </p:cNvSpPr>
          <p:nvPr>
            <p:ph type="body" idx="1"/>
          </p:nvPr>
        </p:nvSpPr>
        <p:spPr/>
        <p: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altLang="zh-TW" dirty="0" smtClean="0"/>
              <a:t>UCAN</a:t>
            </a:r>
            <a:r>
              <a:rPr lang="zh-TW" altLang="en-US" dirty="0" smtClean="0"/>
              <a:t>平台提供</a:t>
            </a:r>
            <a:r>
              <a:rPr lang="zh-TW" altLang="en-US" b="0" dirty="0" smtClean="0">
                <a:latin typeface="微軟正黑體" panose="020B0604030504040204" pitchFamily="34" charset="-120"/>
                <a:ea typeface="微軟正黑體" panose="020B0604030504040204" pitchFamily="34" charset="-120"/>
              </a:rPr>
              <a:t>全方位的職能資源</a:t>
            </a:r>
            <a:r>
              <a:rPr lang="en-US" altLang="zh-TW" b="0" dirty="0" smtClean="0">
                <a:latin typeface="微軟正黑體" panose="020B0604030504040204" pitchFamily="34" charset="-120"/>
                <a:ea typeface="微軟正黑體" panose="020B0604030504040204" pitchFamily="34" charset="-120"/>
              </a:rPr>
              <a:t>(</a:t>
            </a:r>
            <a:r>
              <a:rPr lang="zh-TW" altLang="en-US" dirty="0" smtClean="0"/>
              <a:t>近</a:t>
            </a:r>
            <a:r>
              <a:rPr lang="en-US" altLang="zh-TW" dirty="0" smtClean="0"/>
              <a:t>1500</a:t>
            </a:r>
            <a:r>
              <a:rPr lang="zh-TW" altLang="en-US" dirty="0" smtClean="0"/>
              <a:t>條專業職能、</a:t>
            </a:r>
            <a:r>
              <a:rPr lang="en-US" altLang="zh-TW" dirty="0" smtClean="0"/>
              <a:t>2500</a:t>
            </a:r>
            <a:r>
              <a:rPr lang="zh-TW" altLang="en-US" dirty="0" smtClean="0"/>
              <a:t>項知識技能、</a:t>
            </a:r>
            <a:r>
              <a:rPr lang="en-US" altLang="zh-TW" dirty="0" smtClean="0"/>
              <a:t>1000</a:t>
            </a:r>
            <a:r>
              <a:rPr lang="zh-TW" altLang="en-US" dirty="0" smtClean="0"/>
              <a:t>項相關職業</a:t>
            </a:r>
            <a:r>
              <a:rPr lang="en-US" altLang="zh-TW" dirty="0" smtClean="0"/>
              <a:t>)</a:t>
            </a:r>
            <a:r>
              <a:rPr lang="zh-TW" altLang="en-US" dirty="0" smtClean="0"/>
              <a:t> ，並整合連結跨部會職能資源</a:t>
            </a:r>
            <a:r>
              <a:rPr lang="en-US" altLang="zh-TW" dirty="0" smtClean="0"/>
              <a:t>-</a:t>
            </a:r>
            <a:r>
              <a:rPr lang="zh-TW" altLang="en-US" dirty="0" smtClean="0"/>
              <a:t>職能基準、技能檢定、相關證照等</a:t>
            </a:r>
            <a:r>
              <a:rPr lang="zh-TW" altLang="en-US" b="0" dirty="0" smtClean="0">
                <a:latin typeface="微軟正黑體" panose="020B0604030504040204" pitchFamily="34" charset="-120"/>
                <a:ea typeface="微軟正黑體" panose="020B0604030504040204" pitchFamily="34" charset="-120"/>
              </a:rPr>
              <a:t>，連結實務、產業、社會發展需要</a:t>
            </a:r>
            <a:r>
              <a:rPr lang="zh-TW" altLang="en-US" dirty="0" smtClean="0"/>
              <a:t>，</a:t>
            </a:r>
            <a:r>
              <a:rPr lang="zh-TW" altLang="en-US" sz="1200" b="0" dirty="0" smtClean="0">
                <a:solidFill>
                  <a:prstClr val="white"/>
                </a:solidFill>
                <a:latin typeface="微軟正黑體" panose="020B0604030504040204" pitchFamily="34" charset="-120"/>
                <a:ea typeface="微軟正黑體" panose="020B0604030504040204" pitchFamily="34" charset="-120"/>
              </a:rPr>
              <a:t>提供認識工作世界及教學應用，</a:t>
            </a:r>
            <a:r>
              <a:rPr lang="zh-TW" altLang="en-US" b="0" dirty="0" smtClean="0">
                <a:latin typeface="微軟正黑體" panose="020B0604030504040204" pitchFamily="34" charset="-120"/>
                <a:ea typeface="微軟正黑體" panose="020B0604030504040204" pitchFamily="34" charset="-120"/>
              </a:rPr>
              <a:t>協助學校系所與教師進行教學規劃發展</a:t>
            </a:r>
            <a:r>
              <a:rPr lang="zh-TW" altLang="en-US" dirty="0" smtClean="0"/>
              <a:t>。</a:t>
            </a:r>
            <a:endParaRPr lang="zh-TW" altLang="en-US" dirty="0"/>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18</a:t>
            </a:fld>
            <a:endParaRPr lang="en-US">
              <a:solidFill>
                <a:prstClr val="black"/>
              </a:solidFill>
            </a:endParaRPr>
          </a:p>
        </p:txBody>
      </p:sp>
    </p:spTree>
    <p:extLst>
      <p:ext uri="{BB962C8B-B14F-4D97-AF65-F5344CB8AC3E}">
        <p14:creationId xmlns:p14="http://schemas.microsoft.com/office/powerpoint/2010/main" val="7734117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再次強調是職類的概念，相似的工作組合，不是產業或行業</a:t>
            </a:r>
            <a:endParaRPr lang="en-US" altLang="zh-TW" dirty="0" smtClean="0"/>
          </a:p>
          <a:p>
            <a:r>
              <a:rPr lang="zh-TW" altLang="en-US" dirty="0" smtClean="0"/>
              <a:t>簡單來說，就是行銷管理是個職類，但可以到製造業或服務業去</a:t>
            </a:r>
          </a:p>
          <a:p>
            <a:endParaRPr lang="zh-TW" altLang="en-US" dirty="0"/>
          </a:p>
        </p:txBody>
      </p:sp>
      <p:sp>
        <p:nvSpPr>
          <p:cNvPr id="4" name="投影片編號版面配置區 3"/>
          <p:cNvSpPr>
            <a:spLocks noGrp="1"/>
          </p:cNvSpPr>
          <p:nvPr>
            <p:ph type="sldNum" sz="quarter" idx="10"/>
          </p:nvPr>
        </p:nvSpPr>
        <p:spPr/>
        <p:txBody>
          <a:bodyPr/>
          <a:lstStyle/>
          <a:p>
            <a:fld id="{9D9131D4-FE56-4E51-A14F-8FDAF2A265E9}" type="slidenum">
              <a:rPr lang="zh-TW" altLang="en-US" smtClean="0"/>
              <a:t>20</a:t>
            </a:fld>
            <a:endParaRPr lang="zh-TW" altLang="en-US"/>
          </a:p>
        </p:txBody>
      </p:sp>
    </p:spTree>
    <p:extLst>
      <p:ext uri="{BB962C8B-B14F-4D97-AF65-F5344CB8AC3E}">
        <p14:creationId xmlns:p14="http://schemas.microsoft.com/office/powerpoint/2010/main" val="26501006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再次強調是職類的概念，相似的工作組合，不是產業或行業</a:t>
            </a:r>
            <a:endParaRPr lang="en-US" altLang="zh-TW" dirty="0" smtClean="0"/>
          </a:p>
          <a:p>
            <a:r>
              <a:rPr lang="zh-TW" altLang="en-US" dirty="0" smtClean="0"/>
              <a:t>簡單來說，就是行銷管理是個職類，但可以到製造業或服務業去</a:t>
            </a:r>
          </a:p>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21</a:t>
            </a:fld>
            <a:endParaRPr lang="zh-TW" altLang="en-US">
              <a:solidFill>
                <a:prstClr val="black"/>
              </a:solidFill>
            </a:endParaRPr>
          </a:p>
        </p:txBody>
      </p:sp>
    </p:spTree>
    <p:extLst>
      <p:ext uri="{BB962C8B-B14F-4D97-AF65-F5344CB8AC3E}">
        <p14:creationId xmlns:p14="http://schemas.microsoft.com/office/powerpoint/2010/main" val="38309887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778607A3-3CFB-40AC-9D3B-36014445A4E6}" type="slidenum">
              <a:rPr lang="zh-TW" altLang="en-US" smtClean="0">
                <a:solidFill>
                  <a:prstClr val="black"/>
                </a:solidFill>
              </a:rPr>
              <a:pPr/>
              <a:t>28</a:t>
            </a:fld>
            <a:endParaRPr lang="zh-TW" altLang="en-US">
              <a:solidFill>
                <a:prstClr val="black"/>
              </a:solidFill>
            </a:endParaRPr>
          </a:p>
        </p:txBody>
      </p:sp>
    </p:spTree>
    <p:extLst>
      <p:ext uri="{BB962C8B-B14F-4D97-AF65-F5344CB8AC3E}">
        <p14:creationId xmlns:p14="http://schemas.microsoft.com/office/powerpoint/2010/main" val="20711274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8" tIns="45718" rIns="91438" bIns="45718" numCol="1" anchor="t" anchorCtr="0" compatLnSpc="1">
            <a:prstTxWarp prst="textNoShape">
              <a:avLst/>
            </a:prstTxWarp>
          </a:bodyPr>
          <a:lstStyle/>
          <a:p>
            <a:pPr eaLnBrk="1" hangingPunct="1"/>
            <a:endParaRPr lang="zh-TW" altLang="en-US" smtClean="0"/>
          </a:p>
        </p:txBody>
      </p:sp>
      <p:sp>
        <p:nvSpPr>
          <p:cNvPr id="37892" name="投影片編號版面配置區 3"/>
          <p:cNvSpPr txBox="1">
            <a:spLocks noGrp="1"/>
          </p:cNvSpPr>
          <p:nvPr/>
        </p:nvSpPr>
        <p:spPr bwMode="auto">
          <a:xfrm>
            <a:off x="3848100" y="9431340"/>
            <a:ext cx="2947988" cy="49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8" rIns="91438" bIns="45718" anchor="b"/>
          <a:lstStyle>
            <a:lvl1pPr defTabSz="947738">
              <a:defRPr kumimoji="1">
                <a:solidFill>
                  <a:schemeClr val="tx1"/>
                </a:solidFill>
                <a:latin typeface="Arial" pitchFamily="34" charset="0"/>
                <a:ea typeface="新細明體" pitchFamily="18" charset="-120"/>
              </a:defRPr>
            </a:lvl1pPr>
            <a:lvl2pPr marL="742950" indent="-285750" defTabSz="947738">
              <a:defRPr kumimoji="1">
                <a:solidFill>
                  <a:schemeClr val="tx1"/>
                </a:solidFill>
                <a:latin typeface="Arial" pitchFamily="34" charset="0"/>
                <a:ea typeface="新細明體" pitchFamily="18" charset="-120"/>
              </a:defRPr>
            </a:lvl2pPr>
            <a:lvl3pPr marL="1143000" indent="-228600" defTabSz="947738">
              <a:defRPr kumimoji="1">
                <a:solidFill>
                  <a:schemeClr val="tx1"/>
                </a:solidFill>
                <a:latin typeface="Arial" pitchFamily="34" charset="0"/>
                <a:ea typeface="新細明體" pitchFamily="18" charset="-120"/>
              </a:defRPr>
            </a:lvl3pPr>
            <a:lvl4pPr marL="1600200" indent="-228600" defTabSz="947738">
              <a:defRPr kumimoji="1">
                <a:solidFill>
                  <a:schemeClr val="tx1"/>
                </a:solidFill>
                <a:latin typeface="Arial" pitchFamily="34" charset="0"/>
                <a:ea typeface="新細明體" pitchFamily="18" charset="-120"/>
              </a:defRPr>
            </a:lvl4pPr>
            <a:lvl5pPr marL="2057400" indent="-228600" defTabSz="947738">
              <a:defRPr kumimoji="1">
                <a:solidFill>
                  <a:schemeClr val="tx1"/>
                </a:solidFill>
                <a:latin typeface="Arial" pitchFamily="34" charset="0"/>
                <a:ea typeface="新細明體" pitchFamily="18" charset="-120"/>
              </a:defRPr>
            </a:lvl5pPr>
            <a:lvl6pPr marL="2514600" indent="-228600" defTabSz="947738"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47738"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47738"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47738"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r" eaLnBrk="1" hangingPunct="1"/>
            <a:fld id="{6C45FD14-4794-4163-8BDA-C4AF881B7FC3}" type="slidenum">
              <a:rPr lang="en-US" altLang="zh-TW" sz="1200">
                <a:solidFill>
                  <a:prstClr val="black"/>
                </a:solidFill>
              </a:rPr>
              <a:pPr algn="r" eaLnBrk="1" hangingPunct="1"/>
              <a:t>32</a:t>
            </a:fld>
            <a:endParaRPr lang="en-US" altLang="zh-TW" sz="1200">
              <a:solidFill>
                <a:prstClr val="black"/>
              </a:solidFill>
            </a:endParaRPr>
          </a:p>
        </p:txBody>
      </p:sp>
    </p:spTree>
    <p:extLst>
      <p:ext uri="{BB962C8B-B14F-4D97-AF65-F5344CB8AC3E}">
        <p14:creationId xmlns:p14="http://schemas.microsoft.com/office/powerpoint/2010/main" val="17332115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33566352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smtClean="0"/>
              <a:t>1.</a:t>
            </a:r>
            <a:r>
              <a:rPr lang="zh-TW" altLang="en-US" dirty="0" smtClean="0"/>
              <a:t>職能的定義</a:t>
            </a:r>
            <a:r>
              <a:rPr lang="en-US" altLang="zh-TW" dirty="0" smtClean="0"/>
              <a:t>: </a:t>
            </a:r>
            <a:r>
              <a:rPr lang="zh-TW" altLang="en-US" dirty="0" smtClean="0"/>
              <a:t>執行一特定功能或工作所包含必須的知識、個人價值、技能及態度</a:t>
            </a:r>
          </a:p>
          <a:p>
            <a:r>
              <a:rPr lang="en-US" altLang="zh-TW" dirty="0" smtClean="0"/>
              <a:t>2.</a:t>
            </a:r>
            <a:r>
              <a:rPr lang="zh-TW" altLang="en-US" dirty="0" smtClean="0"/>
              <a:t>職能的由來：哈佛大學</a:t>
            </a:r>
            <a:r>
              <a:rPr lang="en-US" altLang="zh-TW" dirty="0" smtClean="0"/>
              <a:t>McClelland</a:t>
            </a:r>
            <a:r>
              <a:rPr lang="zh-TW" altLang="en-US" dirty="0" smtClean="0"/>
              <a:t>教授</a:t>
            </a:r>
            <a:r>
              <a:rPr lang="en-US" altLang="zh-TW" dirty="0" smtClean="0"/>
              <a:t>(1973)</a:t>
            </a:r>
            <a:r>
              <a:rPr lang="zh-TW" altLang="en-US" dirty="0" smtClean="0"/>
              <a:t>，針對卓越的工作者做了一連串的研究後，發現智力並非決定工作績效的唯一要素。他找出一些產生卓越績效行為背後的因素，例如：</a:t>
            </a:r>
            <a:r>
              <a:rPr lang="zh-TW" altLang="en-US" u="sng" dirty="0" smtClean="0"/>
              <a:t>態度、認知，以及個人特質等，他將這些因素統稱為 </a:t>
            </a:r>
            <a:r>
              <a:rPr lang="en-US" altLang="zh-TW" u="sng" dirty="0" smtClean="0"/>
              <a:t>competence</a:t>
            </a:r>
            <a:r>
              <a:rPr lang="zh-TW" altLang="en-US" dirty="0" smtClean="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dirty="0" smtClean="0"/>
              <a:t>3.</a:t>
            </a:r>
            <a:r>
              <a:rPr lang="zh-TW" altLang="en-US" dirty="0" smtClean="0"/>
              <a:t>常見的職能理論：</a:t>
            </a:r>
            <a:r>
              <a:rPr lang="en-US" altLang="zh-TW" dirty="0" smtClean="0"/>
              <a:t>Spencer &amp; Spencer (1993)</a:t>
            </a:r>
            <a:r>
              <a:rPr lang="zh-TW" altLang="en-US" dirty="0" smtClean="0"/>
              <a:t>的冰山理論</a:t>
            </a:r>
            <a:r>
              <a:rPr lang="en-US" altLang="zh-TW" dirty="0" smtClean="0">
                <a:sym typeface="Wingdings" panose="05000000000000000000" pitchFamily="2" charset="2"/>
              </a:rPr>
              <a:t></a:t>
            </a:r>
            <a:r>
              <a:rPr lang="zh-TW" altLang="en-US" dirty="0" smtClean="0"/>
              <a:t>指一個人所具有之潛在基本特質</a:t>
            </a:r>
            <a:r>
              <a:rPr lang="en-US" altLang="zh-TW" dirty="0" smtClean="0"/>
              <a:t>(</a:t>
            </a:r>
            <a:r>
              <a:rPr lang="zh-TW" altLang="en-US" dirty="0" smtClean="0"/>
              <a:t>內在特徵：是指個人特性中最深層與長久不變的部分，</a:t>
            </a:r>
            <a:r>
              <a:rPr lang="en-US" altLang="zh-TW" dirty="0" smtClean="0"/>
              <a:t>e.g.</a:t>
            </a:r>
            <a:r>
              <a:rPr lang="zh-TW" altLang="en-US" dirty="0" smtClean="0"/>
              <a:t>自我概念、態度、特質、價值觀及動機</a:t>
            </a:r>
            <a:r>
              <a:rPr lang="en-US" altLang="zh-TW" dirty="0" smtClean="0"/>
              <a:t>)</a:t>
            </a:r>
            <a:r>
              <a:rPr lang="zh-TW" altLang="en-US" dirty="0" smtClean="0"/>
              <a:t>，可以被改變及訓練的外顯行為：</a:t>
            </a:r>
            <a:r>
              <a:rPr lang="en-US" altLang="zh-TW" dirty="0" smtClean="0"/>
              <a:t>e.g.</a:t>
            </a:r>
            <a:r>
              <a:rPr lang="zh-TW" altLang="en-US" dirty="0" smtClean="0"/>
              <a:t>知識、技能、能力</a:t>
            </a:r>
          </a:p>
        </p:txBody>
      </p:sp>
      <p:sp>
        <p:nvSpPr>
          <p:cNvPr id="4" name="投影片編號版面配置區 3"/>
          <p:cNvSpPr>
            <a:spLocks noGrp="1"/>
          </p:cNvSpPr>
          <p:nvPr>
            <p:ph type="sldNum" sz="quarter" idx="10"/>
          </p:nvPr>
        </p:nvSpPr>
        <p:spPr/>
        <p:txBody>
          <a:bodyPr/>
          <a:lstStyle/>
          <a:p>
            <a:fld id="{9D9131D4-FE56-4E51-A14F-8FDAF2A265E9}" type="slidenum">
              <a:rPr lang="zh-TW" altLang="en-US" smtClean="0"/>
              <a:t>4</a:t>
            </a:fld>
            <a:endParaRPr lang="zh-TW" altLang="en-US"/>
          </a:p>
        </p:txBody>
      </p:sp>
    </p:spTree>
    <p:extLst>
      <p:ext uri="{BB962C8B-B14F-4D97-AF65-F5344CB8AC3E}">
        <p14:creationId xmlns:p14="http://schemas.microsoft.com/office/powerpoint/2010/main" val="24969765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1127785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23107122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41073520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教育目標係指學生畢業三到五年應達成之職涯與專業成就，屬較廣泛的敘述</a:t>
            </a:r>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43</a:t>
            </a:fld>
            <a:endParaRPr lang="zh-TW" altLang="en-US">
              <a:solidFill>
                <a:prstClr val="black"/>
              </a:solidFill>
            </a:endParaRPr>
          </a:p>
        </p:txBody>
      </p:sp>
    </p:spTree>
    <p:extLst>
      <p:ext uri="{BB962C8B-B14F-4D97-AF65-F5344CB8AC3E}">
        <p14:creationId xmlns:p14="http://schemas.microsoft.com/office/powerpoint/2010/main" val="16312954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TW" altLang="en-US" smtClean="0"/>
          </a:p>
        </p:txBody>
      </p:sp>
      <p:sp>
        <p:nvSpPr>
          <p:cNvPr id="2970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新細明體" panose="02020500000000000000" pitchFamily="18" charset="-120"/>
              </a:defRPr>
            </a:lvl1pPr>
            <a:lvl2pPr marL="715963" indent="-274638">
              <a:spcBef>
                <a:spcPct val="30000"/>
              </a:spcBef>
              <a:defRPr sz="1200">
                <a:solidFill>
                  <a:schemeClr val="tx1"/>
                </a:solidFill>
                <a:latin typeface="Calibri" panose="020F0502020204030204" pitchFamily="34" charset="0"/>
                <a:ea typeface="新細明體" panose="02020500000000000000" pitchFamily="18" charset="-120"/>
              </a:defRPr>
            </a:lvl2pPr>
            <a:lvl3pPr marL="1101725" indent="-219075">
              <a:spcBef>
                <a:spcPct val="30000"/>
              </a:spcBef>
              <a:defRPr sz="1200">
                <a:solidFill>
                  <a:schemeClr val="tx1"/>
                </a:solidFill>
                <a:latin typeface="Calibri" panose="020F0502020204030204" pitchFamily="34" charset="0"/>
                <a:ea typeface="新細明體" panose="02020500000000000000" pitchFamily="18" charset="-120"/>
              </a:defRPr>
            </a:lvl3pPr>
            <a:lvl4pPr marL="1543050" indent="-219075">
              <a:spcBef>
                <a:spcPct val="30000"/>
              </a:spcBef>
              <a:defRPr sz="1200">
                <a:solidFill>
                  <a:schemeClr val="tx1"/>
                </a:solidFill>
                <a:latin typeface="Calibri" panose="020F0502020204030204" pitchFamily="34" charset="0"/>
                <a:ea typeface="新細明體" panose="02020500000000000000" pitchFamily="18" charset="-120"/>
              </a:defRPr>
            </a:lvl4pPr>
            <a:lvl5pPr marL="1984375" indent="-219075">
              <a:spcBef>
                <a:spcPct val="30000"/>
              </a:spcBef>
              <a:defRPr sz="1200">
                <a:solidFill>
                  <a:schemeClr val="tx1"/>
                </a:solidFill>
                <a:latin typeface="Calibri" panose="020F0502020204030204" pitchFamily="34" charset="0"/>
                <a:ea typeface="新細明體" panose="02020500000000000000" pitchFamily="18" charset="-120"/>
              </a:defRPr>
            </a:lvl5pPr>
            <a:lvl6pPr marL="24415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6pPr>
            <a:lvl7pPr marL="28987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7pPr>
            <a:lvl8pPr marL="33559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8pPr>
            <a:lvl9pPr marL="38131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9pPr>
          </a:lstStyle>
          <a:p>
            <a:pPr>
              <a:spcBef>
                <a:spcPct val="0"/>
              </a:spcBef>
            </a:pPr>
            <a:fld id="{3F775286-F4D6-4A9C-9779-3871A576F9DB}" type="slidenum">
              <a:rPr lang="zh-TW" altLang="en-US" sz="1300">
                <a:solidFill>
                  <a:prstClr val="black"/>
                </a:solidFill>
              </a:rPr>
              <a:pPr>
                <a:spcBef>
                  <a:spcPct val="0"/>
                </a:spcBef>
              </a:pPr>
              <a:t>47</a:t>
            </a:fld>
            <a:endParaRPr lang="en-US" altLang="zh-TW" sz="1300">
              <a:solidFill>
                <a:prstClr val="black"/>
              </a:solidFill>
            </a:endParaRPr>
          </a:p>
        </p:txBody>
      </p:sp>
      <p:sp>
        <p:nvSpPr>
          <p:cNvPr id="5" name="頁尾版面配置區 4"/>
          <p:cNvSpPr>
            <a:spLocks noGrp="1"/>
          </p:cNvSpPr>
          <p:nvPr>
            <p:ph type="ftr" sz="quarter" idx="4"/>
          </p:nvPr>
        </p:nvSpPr>
        <p:spPr/>
        <p:txBody>
          <a:bodyPr/>
          <a:lstStyle/>
          <a:p>
            <a:pPr>
              <a:defRPr/>
            </a:pPr>
            <a:r>
              <a:rPr lang="zh-TW" altLang="en-US">
                <a:solidFill>
                  <a:prstClr val="black"/>
                </a:solidFill>
              </a:rPr>
              <a:t>教育部大專校院就業職能平台</a:t>
            </a:r>
            <a:r>
              <a:rPr lang="en-US" altLang="zh-TW">
                <a:solidFill>
                  <a:prstClr val="black"/>
                </a:solidFill>
              </a:rPr>
              <a:t>https://ucan.moe.edu.tw</a:t>
            </a:r>
            <a:endParaRPr lang="zh-TW" altLang="en-US">
              <a:solidFill>
                <a:prstClr val="black"/>
              </a:solidFill>
            </a:endParaRPr>
          </a:p>
        </p:txBody>
      </p:sp>
    </p:spTree>
    <p:extLst>
      <p:ext uri="{BB962C8B-B14F-4D97-AF65-F5344CB8AC3E}">
        <p14:creationId xmlns:p14="http://schemas.microsoft.com/office/powerpoint/2010/main" val="29599779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TW" altLang="en-US" smtClean="0"/>
          </a:p>
        </p:txBody>
      </p:sp>
      <p:sp>
        <p:nvSpPr>
          <p:cNvPr id="3174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新細明體" panose="02020500000000000000" pitchFamily="18" charset="-120"/>
              </a:defRPr>
            </a:lvl1pPr>
            <a:lvl2pPr marL="715963" indent="-274638">
              <a:spcBef>
                <a:spcPct val="30000"/>
              </a:spcBef>
              <a:defRPr sz="1200">
                <a:solidFill>
                  <a:schemeClr val="tx1"/>
                </a:solidFill>
                <a:latin typeface="Calibri" panose="020F0502020204030204" pitchFamily="34" charset="0"/>
                <a:ea typeface="新細明體" panose="02020500000000000000" pitchFamily="18" charset="-120"/>
              </a:defRPr>
            </a:lvl2pPr>
            <a:lvl3pPr marL="1101725" indent="-219075">
              <a:spcBef>
                <a:spcPct val="30000"/>
              </a:spcBef>
              <a:defRPr sz="1200">
                <a:solidFill>
                  <a:schemeClr val="tx1"/>
                </a:solidFill>
                <a:latin typeface="Calibri" panose="020F0502020204030204" pitchFamily="34" charset="0"/>
                <a:ea typeface="新細明體" panose="02020500000000000000" pitchFamily="18" charset="-120"/>
              </a:defRPr>
            </a:lvl3pPr>
            <a:lvl4pPr marL="1543050" indent="-219075">
              <a:spcBef>
                <a:spcPct val="30000"/>
              </a:spcBef>
              <a:defRPr sz="1200">
                <a:solidFill>
                  <a:schemeClr val="tx1"/>
                </a:solidFill>
                <a:latin typeface="Calibri" panose="020F0502020204030204" pitchFamily="34" charset="0"/>
                <a:ea typeface="新細明體" panose="02020500000000000000" pitchFamily="18" charset="-120"/>
              </a:defRPr>
            </a:lvl4pPr>
            <a:lvl5pPr marL="1984375" indent="-219075">
              <a:spcBef>
                <a:spcPct val="30000"/>
              </a:spcBef>
              <a:defRPr sz="1200">
                <a:solidFill>
                  <a:schemeClr val="tx1"/>
                </a:solidFill>
                <a:latin typeface="Calibri" panose="020F0502020204030204" pitchFamily="34" charset="0"/>
                <a:ea typeface="新細明體" panose="02020500000000000000" pitchFamily="18" charset="-120"/>
              </a:defRPr>
            </a:lvl5pPr>
            <a:lvl6pPr marL="24415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6pPr>
            <a:lvl7pPr marL="28987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7pPr>
            <a:lvl8pPr marL="33559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8pPr>
            <a:lvl9pPr marL="38131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9pPr>
          </a:lstStyle>
          <a:p>
            <a:pPr>
              <a:spcBef>
                <a:spcPct val="0"/>
              </a:spcBef>
            </a:pPr>
            <a:fld id="{208A958D-B511-4210-9388-A18510ACD56B}" type="slidenum">
              <a:rPr lang="zh-TW" altLang="en-US" sz="1300">
                <a:solidFill>
                  <a:prstClr val="black"/>
                </a:solidFill>
              </a:rPr>
              <a:pPr>
                <a:spcBef>
                  <a:spcPct val="0"/>
                </a:spcBef>
              </a:pPr>
              <a:t>48</a:t>
            </a:fld>
            <a:endParaRPr lang="en-US" altLang="zh-TW" sz="1300">
              <a:solidFill>
                <a:prstClr val="black"/>
              </a:solidFill>
            </a:endParaRPr>
          </a:p>
        </p:txBody>
      </p:sp>
      <p:sp>
        <p:nvSpPr>
          <p:cNvPr id="5" name="頁尾版面配置區 4"/>
          <p:cNvSpPr>
            <a:spLocks noGrp="1"/>
          </p:cNvSpPr>
          <p:nvPr>
            <p:ph type="ftr" sz="quarter" idx="4"/>
          </p:nvPr>
        </p:nvSpPr>
        <p:spPr/>
        <p:txBody>
          <a:bodyPr/>
          <a:lstStyle/>
          <a:p>
            <a:pPr>
              <a:defRPr/>
            </a:pPr>
            <a:r>
              <a:rPr lang="zh-TW" altLang="en-US">
                <a:solidFill>
                  <a:prstClr val="black"/>
                </a:solidFill>
              </a:rPr>
              <a:t>教育部大專校院就業職能平台</a:t>
            </a:r>
            <a:r>
              <a:rPr lang="en-US" altLang="zh-TW">
                <a:solidFill>
                  <a:prstClr val="black"/>
                </a:solidFill>
              </a:rPr>
              <a:t>https://ucan.moe.edu.tw</a:t>
            </a:r>
            <a:endParaRPr lang="zh-TW" altLang="en-US">
              <a:solidFill>
                <a:prstClr val="black"/>
              </a:solidFill>
            </a:endParaRPr>
          </a:p>
        </p:txBody>
      </p:sp>
    </p:spTree>
    <p:extLst>
      <p:ext uri="{BB962C8B-B14F-4D97-AF65-F5344CB8AC3E}">
        <p14:creationId xmlns:p14="http://schemas.microsoft.com/office/powerpoint/2010/main" val="18271399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50</a:t>
            </a:fld>
            <a:endParaRPr lang="zh-TW" altLang="en-US">
              <a:solidFill>
                <a:prstClr val="black"/>
              </a:solidFill>
            </a:endParaRPr>
          </a:p>
        </p:txBody>
      </p:sp>
    </p:spTree>
    <p:extLst>
      <p:ext uri="{BB962C8B-B14F-4D97-AF65-F5344CB8AC3E}">
        <p14:creationId xmlns:p14="http://schemas.microsoft.com/office/powerpoint/2010/main" val="32607138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學生完成學系課程之後，預期學生可具備的知識與能力，即核心能力</a:t>
            </a:r>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61</a:t>
            </a:fld>
            <a:endParaRPr lang="zh-TW" altLang="en-US">
              <a:solidFill>
                <a:prstClr val="black"/>
              </a:solidFill>
            </a:endParaRPr>
          </a:p>
        </p:txBody>
      </p:sp>
    </p:spTree>
    <p:extLst>
      <p:ext uri="{BB962C8B-B14F-4D97-AF65-F5344CB8AC3E}">
        <p14:creationId xmlns:p14="http://schemas.microsoft.com/office/powerpoint/2010/main" val="21157757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2F2642F-FDAD-4697-9B6F-4650C9BB887E}" type="slidenum">
              <a:rPr lang="en-US" smtClean="0">
                <a:solidFill>
                  <a:prstClr val="black"/>
                </a:solidFill>
              </a:rPr>
              <a:pPr/>
              <a:t>71</a:t>
            </a:fld>
            <a:endParaRPr lang="en-US">
              <a:solidFill>
                <a:prstClr val="black"/>
              </a:solidFill>
            </a:endParaRPr>
          </a:p>
        </p:txBody>
      </p:sp>
    </p:spTree>
    <p:extLst>
      <p:ext uri="{BB962C8B-B14F-4D97-AF65-F5344CB8AC3E}">
        <p14:creationId xmlns:p14="http://schemas.microsoft.com/office/powerpoint/2010/main" val="18562816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78</a:t>
            </a:fld>
            <a:endParaRPr lang="zh-TW" altLang="en-US">
              <a:solidFill>
                <a:prstClr val="black"/>
              </a:solidFill>
            </a:endParaRPr>
          </a:p>
        </p:txBody>
      </p:sp>
    </p:spTree>
    <p:extLst>
      <p:ext uri="{BB962C8B-B14F-4D97-AF65-F5344CB8AC3E}">
        <p14:creationId xmlns:p14="http://schemas.microsoft.com/office/powerpoint/2010/main" val="24534462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a:defRPr kumimoji="1">
                <a:solidFill>
                  <a:schemeClr val="tx1"/>
                </a:solidFill>
                <a:latin typeface="Arial" panose="020B0604020202020204" pitchFamily="34" charset="0"/>
                <a:ea typeface="新細明體" panose="02020500000000000000" pitchFamily="18" charset="-120"/>
              </a:defRPr>
            </a:lvl1pPr>
            <a:lvl2pPr marL="742950" indent="-285750" defTabSz="915988">
              <a:defRPr kumimoji="1">
                <a:solidFill>
                  <a:schemeClr val="tx1"/>
                </a:solidFill>
                <a:latin typeface="Arial" panose="020B0604020202020204" pitchFamily="34" charset="0"/>
                <a:ea typeface="新細明體" panose="02020500000000000000" pitchFamily="18" charset="-120"/>
              </a:defRPr>
            </a:lvl2pPr>
            <a:lvl3pPr marL="1143000" indent="-228600" defTabSz="915988">
              <a:defRPr kumimoji="1">
                <a:solidFill>
                  <a:schemeClr val="tx1"/>
                </a:solidFill>
                <a:latin typeface="Arial" panose="020B0604020202020204" pitchFamily="34" charset="0"/>
                <a:ea typeface="新細明體" panose="02020500000000000000" pitchFamily="18" charset="-120"/>
              </a:defRPr>
            </a:lvl3pPr>
            <a:lvl4pPr marL="1600200" indent="-228600" defTabSz="915988">
              <a:defRPr kumimoji="1">
                <a:solidFill>
                  <a:schemeClr val="tx1"/>
                </a:solidFill>
                <a:latin typeface="Arial" panose="020B0604020202020204" pitchFamily="34" charset="0"/>
                <a:ea typeface="新細明體" panose="02020500000000000000" pitchFamily="18" charset="-120"/>
              </a:defRPr>
            </a:lvl4pPr>
            <a:lvl5pPr marL="2057400" indent="-228600" defTabSz="915988">
              <a:defRPr kumimoji="1">
                <a:solidFill>
                  <a:schemeClr val="tx1"/>
                </a:solidFill>
                <a:latin typeface="Arial" panose="020B0604020202020204" pitchFamily="34" charset="0"/>
                <a:ea typeface="新細明體" panose="02020500000000000000" pitchFamily="18" charset="-120"/>
              </a:defRPr>
            </a:lvl5pPr>
            <a:lvl6pPr marL="2514600" indent="-228600" defTabSz="91598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defTabSz="91598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defTabSz="91598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defTabSz="91598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fld id="{742C4801-CCB7-4A5C-9541-85B5C532A373}" type="slidenum">
              <a:rPr lang="en-US" altLang="zh-TW" smtClean="0">
                <a:solidFill>
                  <a:prstClr val="black"/>
                </a:solidFill>
              </a:rPr>
              <a:pPr/>
              <a:t>6</a:t>
            </a:fld>
            <a:endParaRPr lang="en-US" altLang="zh-TW" smtClean="0">
              <a:solidFill>
                <a:prstClr val="black"/>
              </a:solidFill>
            </a:endParaRPr>
          </a:p>
        </p:txBody>
      </p:sp>
      <p:sp>
        <p:nvSpPr>
          <p:cNvPr id="174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zh-TW" dirty="0" smtClean="0"/>
              <a:t>1.</a:t>
            </a:r>
            <a:r>
              <a:rPr lang="zh-TW" altLang="en-US" dirty="0" smtClean="0"/>
              <a:t>產學落差的議題</a:t>
            </a:r>
            <a:r>
              <a:rPr lang="en-US" altLang="zh-TW" dirty="0" smtClean="0"/>
              <a:t>…</a:t>
            </a:r>
            <a:r>
              <a:rPr lang="zh-TW" altLang="en-US" dirty="0" smtClean="0"/>
              <a:t>，職能試圖縮短學用落差</a:t>
            </a:r>
            <a:endParaRPr lang="en-US" altLang="zh-TW" dirty="0" smtClean="0"/>
          </a:p>
          <a:p>
            <a:r>
              <a:rPr lang="en-US" altLang="zh-TW" dirty="0" smtClean="0"/>
              <a:t>2.</a:t>
            </a:r>
            <a:r>
              <a:rPr lang="zh-TW" altLang="en-US" dirty="0" smtClean="0"/>
              <a:t>產品開發要開規格，職能就是把</a:t>
            </a:r>
            <a:r>
              <a:rPr lang="en-US" altLang="zh-TW" dirty="0" smtClean="0"/>
              <a:t>“</a:t>
            </a:r>
            <a:r>
              <a:rPr lang="zh-TW" altLang="en-US" dirty="0" smtClean="0"/>
              <a:t>能力</a:t>
            </a:r>
            <a:r>
              <a:rPr lang="en-US" altLang="zh-TW" dirty="0" smtClean="0"/>
              <a:t>”</a:t>
            </a:r>
            <a:r>
              <a:rPr lang="zh-TW" altLang="en-US" dirty="0" smtClean="0"/>
              <a:t>規格化，讓業界與學校對於人才培育有相同的語言</a:t>
            </a:r>
            <a:r>
              <a:rPr lang="en-US" altLang="zh-TW" dirty="0" smtClean="0"/>
              <a:t>…</a:t>
            </a:r>
            <a:endParaRPr lang="zh-TW" altLang="zh-TW" dirty="0" smtClean="0"/>
          </a:p>
          <a:p>
            <a:endParaRPr lang="zh-TW" altLang="zh-TW" dirty="0" smtClean="0"/>
          </a:p>
        </p:txBody>
      </p:sp>
    </p:spTree>
    <p:extLst>
      <p:ext uri="{BB962C8B-B14F-4D97-AF65-F5344CB8AC3E}">
        <p14:creationId xmlns:p14="http://schemas.microsoft.com/office/powerpoint/2010/main" val="25275077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TW" altLang="en-US" dirty="0" smtClean="0"/>
              <a:t>加開員工關係課程、或是在勞資協商裡加入溝通與談判等</a:t>
            </a:r>
          </a:p>
          <a:p>
            <a:r>
              <a:rPr lang="zh-TW" altLang="en-US" dirty="0" smtClean="0"/>
              <a:t>縱向思考：依據該課程所要培育的核心能力，規劃相對應的評量專案與權重配置。</a:t>
            </a:r>
          </a:p>
          <a:p>
            <a:r>
              <a:rPr lang="zh-TW" altLang="en-US" dirty="0" smtClean="0"/>
              <a:t>橫向整合：藉由課程能力指標（績效標準），將學習成果具體化及可評量化，各教學評量依據時間序列方式放置，與教師傳統評量方式一致，不僅明確指引能力指標的評量基準，並強化能力與學習評量活動的關聯，進行以成果導向之能力指標檢核機制。</a:t>
            </a:r>
          </a:p>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79</a:t>
            </a:fld>
            <a:endParaRPr lang="zh-TW" altLang="en-US">
              <a:solidFill>
                <a:prstClr val="black"/>
              </a:solidFill>
            </a:endParaRPr>
          </a:p>
        </p:txBody>
      </p:sp>
    </p:spTree>
    <p:extLst>
      <p:ext uri="{BB962C8B-B14F-4D97-AF65-F5344CB8AC3E}">
        <p14:creationId xmlns:p14="http://schemas.microsoft.com/office/powerpoint/2010/main" val="22434042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77035256-97B5-41F6-BA32-685AF25A9145}" type="slidenum">
              <a:rPr lang="zh-TW" altLang="en-US" smtClean="0">
                <a:solidFill>
                  <a:prstClr val="black"/>
                </a:solidFill>
              </a:rPr>
              <a:pPr/>
              <a:t>95</a:t>
            </a:fld>
            <a:endParaRPr lang="zh-TW" altLang="en-US">
              <a:solidFill>
                <a:prstClr val="black"/>
              </a:solidFill>
            </a:endParaRPr>
          </a:p>
        </p:txBody>
      </p:sp>
    </p:spTree>
    <p:extLst>
      <p:ext uri="{BB962C8B-B14F-4D97-AF65-F5344CB8AC3E}">
        <p14:creationId xmlns:p14="http://schemas.microsoft.com/office/powerpoint/2010/main" val="307201537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投影片圖像版面配置區 1"/>
          <p:cNvSpPr>
            <a:spLocks noGrp="1" noRot="1" noChangeAspect="1" noTextEdit="1"/>
          </p:cNvSpPr>
          <p:nvPr>
            <p:ph type="sldImg"/>
          </p:nvPr>
        </p:nvSpPr>
        <p:spPr bwMode="auto">
          <a:xfrm>
            <a:off x="917575" y="744538"/>
            <a:ext cx="4962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dirty="0" smtClean="0"/>
          </a:p>
        </p:txBody>
      </p:sp>
      <p:sp>
        <p:nvSpPr>
          <p:cNvPr id="6554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fld id="{909634E0-1FA5-4790-A453-E51691773310}" type="slidenum">
              <a:rPr kumimoji="0" lang="zh-CN" altLang="en-US">
                <a:solidFill>
                  <a:prstClr val="black"/>
                </a:solidFill>
                <a:latin typeface="Calibri" pitchFamily="34" charset="0"/>
                <a:ea typeface="Microsoft YaHei" pitchFamily="34" charset="-122"/>
              </a:rPr>
              <a:pPr/>
              <a:t>96</a:t>
            </a:fld>
            <a:endParaRPr kumimoji="0" lang="zh-CN" altLang="en-US">
              <a:solidFill>
                <a:prstClr val="black"/>
              </a:solidFill>
              <a:latin typeface="Calibri" pitchFamily="34" charset="0"/>
              <a:ea typeface="Microsoft YaHei" pitchFamily="34" charset="-122"/>
            </a:endParaRPr>
          </a:p>
        </p:txBody>
      </p:sp>
    </p:spTree>
    <p:extLst>
      <p:ext uri="{BB962C8B-B14F-4D97-AF65-F5344CB8AC3E}">
        <p14:creationId xmlns:p14="http://schemas.microsoft.com/office/powerpoint/2010/main" val="27438163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備忘稿版面配置區 2"/>
          <p:cNvSpPr>
            <a:spLocks noGrp="1"/>
          </p:cNvSpPr>
          <p:nvPr>
            <p:ph type="body" idx="1"/>
          </p:nvPr>
        </p:nvSpPr>
        <p:spPr/>
        <p:txBody>
          <a:bodyPr/>
          <a:lstStyle/>
          <a:p>
            <a:pPr eaLnBrk="1" fontAlgn="auto" hangingPunct="1">
              <a:spcBef>
                <a:spcPts val="0"/>
              </a:spcBef>
              <a:spcAft>
                <a:spcPts val="0"/>
              </a:spcAft>
              <a:defRPr/>
            </a:pPr>
            <a:endParaRPr lang="zh-TW" altLang="en-US" sz="2400" dirty="0">
              <a:latin typeface="+mj-ea"/>
              <a:ea typeface="微软雅黑" pitchFamily="34" charset="-122"/>
            </a:endParaRPr>
          </a:p>
        </p:txBody>
      </p:sp>
      <p:sp>
        <p:nvSpPr>
          <p:cNvPr id="1741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071E1809-7BDA-4C5D-9CEB-90541E8E4F5B}" type="slidenum">
              <a:rPr kumimoji="0" lang="zh-TW" altLang="en-US" smtClean="0">
                <a:solidFill>
                  <a:prstClr val="black"/>
                </a:solidFill>
                <a:ea typeface="Microsoft YaHei" panose="020B0503020204020204" pitchFamily="34" charset="-122"/>
              </a:rPr>
              <a:pPr/>
              <a:t>99</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35708355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TW" altLang="en-US" dirty="0" smtClean="0"/>
          </a:p>
        </p:txBody>
      </p:sp>
      <p:sp>
        <p:nvSpPr>
          <p:cNvPr id="3379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新細明體" panose="02020500000000000000" pitchFamily="18" charset="-120"/>
              </a:defRPr>
            </a:lvl1pPr>
            <a:lvl2pPr marL="715963" indent="-274638">
              <a:spcBef>
                <a:spcPct val="30000"/>
              </a:spcBef>
              <a:defRPr sz="1200">
                <a:solidFill>
                  <a:schemeClr val="tx1"/>
                </a:solidFill>
                <a:latin typeface="Calibri" panose="020F0502020204030204" pitchFamily="34" charset="0"/>
                <a:ea typeface="新細明體" panose="02020500000000000000" pitchFamily="18" charset="-120"/>
              </a:defRPr>
            </a:lvl2pPr>
            <a:lvl3pPr marL="1101725" indent="-219075">
              <a:spcBef>
                <a:spcPct val="30000"/>
              </a:spcBef>
              <a:defRPr sz="1200">
                <a:solidFill>
                  <a:schemeClr val="tx1"/>
                </a:solidFill>
                <a:latin typeface="Calibri" panose="020F0502020204030204" pitchFamily="34" charset="0"/>
                <a:ea typeface="新細明體" panose="02020500000000000000" pitchFamily="18" charset="-120"/>
              </a:defRPr>
            </a:lvl3pPr>
            <a:lvl4pPr marL="1543050" indent="-219075">
              <a:spcBef>
                <a:spcPct val="30000"/>
              </a:spcBef>
              <a:defRPr sz="1200">
                <a:solidFill>
                  <a:schemeClr val="tx1"/>
                </a:solidFill>
                <a:latin typeface="Calibri" panose="020F0502020204030204" pitchFamily="34" charset="0"/>
                <a:ea typeface="新細明體" panose="02020500000000000000" pitchFamily="18" charset="-120"/>
              </a:defRPr>
            </a:lvl4pPr>
            <a:lvl5pPr marL="1984375" indent="-219075">
              <a:spcBef>
                <a:spcPct val="30000"/>
              </a:spcBef>
              <a:defRPr sz="1200">
                <a:solidFill>
                  <a:schemeClr val="tx1"/>
                </a:solidFill>
                <a:latin typeface="Calibri" panose="020F0502020204030204" pitchFamily="34" charset="0"/>
                <a:ea typeface="新細明體" panose="02020500000000000000" pitchFamily="18" charset="-120"/>
              </a:defRPr>
            </a:lvl5pPr>
            <a:lvl6pPr marL="24415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6pPr>
            <a:lvl7pPr marL="28987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7pPr>
            <a:lvl8pPr marL="33559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8pPr>
            <a:lvl9pPr marL="3813175" indent="-219075" eaLnBrk="0" fontAlgn="base" hangingPunct="0">
              <a:spcBef>
                <a:spcPct val="30000"/>
              </a:spcBef>
              <a:spcAft>
                <a:spcPct val="0"/>
              </a:spcAft>
              <a:defRPr sz="1200">
                <a:solidFill>
                  <a:schemeClr val="tx1"/>
                </a:solidFill>
                <a:latin typeface="Calibri" panose="020F0502020204030204" pitchFamily="34" charset="0"/>
                <a:ea typeface="新細明體" panose="02020500000000000000" pitchFamily="18" charset="-120"/>
              </a:defRPr>
            </a:lvl9pPr>
          </a:lstStyle>
          <a:p>
            <a:pPr>
              <a:spcBef>
                <a:spcPct val="0"/>
              </a:spcBef>
            </a:pPr>
            <a:fld id="{B5FF1B94-61E7-4720-9741-994E883CAF34}" type="slidenum">
              <a:rPr lang="zh-TW" altLang="en-US" sz="1300">
                <a:solidFill>
                  <a:prstClr val="black"/>
                </a:solidFill>
              </a:rPr>
              <a:pPr>
                <a:spcBef>
                  <a:spcPct val="0"/>
                </a:spcBef>
              </a:pPr>
              <a:t>104</a:t>
            </a:fld>
            <a:endParaRPr lang="en-US" altLang="zh-TW" sz="1300">
              <a:solidFill>
                <a:prstClr val="black"/>
              </a:solidFill>
            </a:endParaRPr>
          </a:p>
        </p:txBody>
      </p:sp>
      <p:sp>
        <p:nvSpPr>
          <p:cNvPr id="5" name="頁尾版面配置區 4"/>
          <p:cNvSpPr>
            <a:spLocks noGrp="1"/>
          </p:cNvSpPr>
          <p:nvPr>
            <p:ph type="ftr" sz="quarter" idx="4"/>
          </p:nvPr>
        </p:nvSpPr>
        <p:spPr/>
        <p:txBody>
          <a:bodyPr/>
          <a:lstStyle/>
          <a:p>
            <a:pPr>
              <a:defRPr/>
            </a:pPr>
            <a:r>
              <a:rPr lang="zh-TW" altLang="en-US">
                <a:solidFill>
                  <a:prstClr val="black"/>
                </a:solidFill>
              </a:rPr>
              <a:t>教育部大專校院就業職能平台</a:t>
            </a:r>
            <a:r>
              <a:rPr lang="en-US" altLang="zh-TW">
                <a:solidFill>
                  <a:prstClr val="black"/>
                </a:solidFill>
              </a:rPr>
              <a:t>https://ucan.moe.edu.tw</a:t>
            </a:r>
            <a:endParaRPr lang="zh-TW" altLang="en-US">
              <a:solidFill>
                <a:prstClr val="black"/>
              </a:solidFill>
            </a:endParaRPr>
          </a:p>
        </p:txBody>
      </p:sp>
    </p:spTree>
    <p:extLst>
      <p:ext uri="{BB962C8B-B14F-4D97-AF65-F5344CB8AC3E}">
        <p14:creationId xmlns:p14="http://schemas.microsoft.com/office/powerpoint/2010/main" val="13968317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3686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icrosoft YaHei" panose="020B0503020204020204" pitchFamily="34" charset="-122"/>
              </a:defRPr>
            </a:lvl1pPr>
            <a:lvl2pPr marL="742950" indent="-285750">
              <a:spcBef>
                <a:spcPct val="30000"/>
              </a:spcBef>
              <a:defRPr sz="1200">
                <a:solidFill>
                  <a:schemeClr val="tx1"/>
                </a:solidFill>
                <a:latin typeface="Calibri" panose="020F0502020204030204" pitchFamily="34" charset="0"/>
                <a:ea typeface="Microsoft YaHei" panose="020B0503020204020204" pitchFamily="34" charset="-122"/>
              </a:defRPr>
            </a:lvl2pPr>
            <a:lvl3pPr marL="1143000" indent="-228600">
              <a:spcBef>
                <a:spcPct val="30000"/>
              </a:spcBef>
              <a:defRPr sz="1200">
                <a:solidFill>
                  <a:schemeClr val="tx1"/>
                </a:solidFill>
                <a:latin typeface="Calibri" panose="020F0502020204030204" pitchFamily="34" charset="0"/>
                <a:ea typeface="Microsoft YaHei" panose="020B0503020204020204" pitchFamily="34" charset="-122"/>
              </a:defRPr>
            </a:lvl3pPr>
            <a:lvl4pPr marL="1600200" indent="-228600">
              <a:spcBef>
                <a:spcPct val="30000"/>
              </a:spcBef>
              <a:defRPr sz="1200">
                <a:solidFill>
                  <a:schemeClr val="tx1"/>
                </a:solidFill>
                <a:latin typeface="Calibri" panose="020F0502020204030204" pitchFamily="34" charset="0"/>
                <a:ea typeface="Microsoft YaHei" panose="020B0503020204020204" pitchFamily="34" charset="-122"/>
              </a:defRPr>
            </a:lvl4pPr>
            <a:lvl5pPr marL="2057400" indent="-228600">
              <a:spcBef>
                <a:spcPct val="30000"/>
              </a:spcBef>
              <a:defRPr sz="1200">
                <a:solidFill>
                  <a:schemeClr val="tx1"/>
                </a:solidFill>
                <a:latin typeface="Calibri" panose="020F0502020204030204" pitchFamily="34" charset="0"/>
                <a:ea typeface="Microsoft YaHei" panose="020B0503020204020204" pitchFamily="34" charset="-122"/>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Microsoft YaHei" panose="020B0503020204020204" pitchFamily="34" charset="-122"/>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Microsoft YaHei" panose="020B0503020204020204" pitchFamily="34" charset="-122"/>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Microsoft YaHei" panose="020B0503020204020204" pitchFamily="34" charset="-122"/>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Microsoft YaHei" panose="020B0503020204020204" pitchFamily="34" charset="-122"/>
              </a:defRPr>
            </a:lvl9pPr>
          </a:lstStyle>
          <a:p>
            <a:pPr>
              <a:spcBef>
                <a:spcPct val="0"/>
              </a:spcBef>
            </a:pPr>
            <a:fld id="{0BA85C57-FAEB-4D08-B991-D0927EBC8CBB}" type="slidenum">
              <a:rPr lang="zh-TW" altLang="en-US" smtClean="0">
                <a:solidFill>
                  <a:prstClr val="black"/>
                </a:solidFill>
              </a:rPr>
              <a:pPr>
                <a:spcBef>
                  <a:spcPct val="0"/>
                </a:spcBef>
              </a:pPr>
              <a:t>105</a:t>
            </a:fld>
            <a:endParaRPr lang="zh-TW" altLang="en-US" smtClean="0">
              <a:solidFill>
                <a:prstClr val="black"/>
              </a:solidFill>
            </a:endParaRPr>
          </a:p>
        </p:txBody>
      </p:sp>
    </p:spTree>
    <p:extLst>
      <p:ext uri="{BB962C8B-B14F-4D97-AF65-F5344CB8AC3E}">
        <p14:creationId xmlns:p14="http://schemas.microsoft.com/office/powerpoint/2010/main" val="33180823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4198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61E551E8-B72D-4E0D-A8DC-D5716017DFC0}" type="slidenum">
              <a:rPr kumimoji="0" lang="zh-TW" altLang="en-US" smtClean="0">
                <a:solidFill>
                  <a:prstClr val="black"/>
                </a:solidFill>
                <a:ea typeface="Microsoft YaHei" panose="020B0503020204020204" pitchFamily="34" charset="-122"/>
              </a:rPr>
              <a:pPr/>
              <a:t>109</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15949217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111</a:t>
            </a:fld>
            <a:endParaRPr lang="zh-TW" altLang="en-US">
              <a:solidFill>
                <a:prstClr val="black"/>
              </a:solidFill>
            </a:endParaRPr>
          </a:p>
        </p:txBody>
      </p:sp>
    </p:spTree>
    <p:extLst>
      <p:ext uri="{BB962C8B-B14F-4D97-AF65-F5344CB8AC3E}">
        <p14:creationId xmlns:p14="http://schemas.microsoft.com/office/powerpoint/2010/main" val="29411762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6758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F83FAD8F-0F67-433C-89CA-88D972E02A86}" type="slidenum">
              <a:rPr kumimoji="0" lang="zh-TW" altLang="en-US" smtClean="0">
                <a:solidFill>
                  <a:prstClr val="black"/>
                </a:solidFill>
                <a:ea typeface="Microsoft YaHei" panose="020B0503020204020204" pitchFamily="34" charset="-122"/>
              </a:rPr>
              <a:pPr/>
              <a:t>115</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135933534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7066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6B1957DA-6706-40A7-B0AF-A7B395786C9C}" type="slidenum">
              <a:rPr kumimoji="0" lang="zh-CN" altLang="en-US" smtClean="0">
                <a:solidFill>
                  <a:prstClr val="black"/>
                </a:solidFill>
                <a:ea typeface="Microsoft YaHei" panose="020B0503020204020204" pitchFamily="34" charset="-122"/>
              </a:rPr>
              <a:pPr/>
              <a:t>116</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13841418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smtClean="0"/>
              <a:t>包含 </a:t>
            </a:r>
            <a:r>
              <a:rPr lang="en-US" altLang="zh-TW" dirty="0" smtClean="0"/>
              <a:t>career pathway, KS,</a:t>
            </a:r>
            <a:r>
              <a:rPr lang="en-US" altLang="zh-TW" baseline="0" dirty="0" smtClean="0"/>
              <a:t> work activities, detailed work activities</a:t>
            </a:r>
            <a:r>
              <a:rPr lang="zh-TW" altLang="en-US" baseline="0" dirty="0" smtClean="0"/>
              <a:t>等</a:t>
            </a:r>
            <a:r>
              <a:rPr lang="en-US" altLang="zh-TW" baseline="0" dirty="0" smtClean="0"/>
              <a:t>,</a:t>
            </a:r>
            <a:r>
              <a:rPr lang="zh-TW" altLang="en-US" baseline="0" dirty="0" smtClean="0"/>
              <a:t> 另連動勞動部網站</a:t>
            </a:r>
            <a:r>
              <a:rPr lang="en-US" altLang="zh-TW" baseline="0" dirty="0" smtClean="0"/>
              <a:t>,</a:t>
            </a:r>
            <a:r>
              <a:rPr lang="zh-TW" altLang="en-US" baseline="0" dirty="0" smtClean="0"/>
              <a:t> 即時得知包含全國薪資中位數</a:t>
            </a:r>
            <a:r>
              <a:rPr lang="en-US" altLang="zh-TW" baseline="0" dirty="0" smtClean="0"/>
              <a:t>,</a:t>
            </a:r>
            <a:r>
              <a:rPr lang="zh-TW" altLang="en-US" baseline="0" dirty="0" smtClean="0"/>
              <a:t> 職缺資訊等</a:t>
            </a:r>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7</a:t>
            </a:fld>
            <a:endParaRPr lang="zh-TW" altLang="en-US">
              <a:solidFill>
                <a:prstClr val="black"/>
              </a:solidFill>
            </a:endParaRPr>
          </a:p>
        </p:txBody>
      </p:sp>
    </p:spTree>
    <p:extLst>
      <p:ext uri="{BB962C8B-B14F-4D97-AF65-F5344CB8AC3E}">
        <p14:creationId xmlns:p14="http://schemas.microsoft.com/office/powerpoint/2010/main" val="26979083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7680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06D216F1-156D-48F0-A4D1-6933069039B0}" type="slidenum">
              <a:rPr kumimoji="0" lang="zh-CN" altLang="en-US" smtClean="0">
                <a:solidFill>
                  <a:prstClr val="black"/>
                </a:solidFill>
                <a:ea typeface="Microsoft YaHei" panose="020B0503020204020204" pitchFamily="34" charset="-122"/>
              </a:rPr>
              <a:pPr/>
              <a:t>118</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164413067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7885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D508FF8F-E533-4200-BD41-DFE7A686E955}" type="slidenum">
              <a:rPr kumimoji="0" lang="zh-CN" altLang="en-US" smtClean="0">
                <a:solidFill>
                  <a:prstClr val="black"/>
                </a:solidFill>
                <a:ea typeface="Microsoft YaHei" panose="020B0503020204020204" pitchFamily="34" charset="-122"/>
              </a:rPr>
              <a:pPr/>
              <a:t>119</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18806916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8090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3F9B8241-79F2-4232-869F-146F75E8B9D3}" type="slidenum">
              <a:rPr kumimoji="0" lang="zh-CN" altLang="en-US" smtClean="0">
                <a:solidFill>
                  <a:prstClr val="black"/>
                </a:solidFill>
                <a:ea typeface="Microsoft YaHei" panose="020B0503020204020204" pitchFamily="34" charset="-122"/>
              </a:rPr>
              <a:pPr/>
              <a:t>122</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334586881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8704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60728E3D-42DE-4346-8598-8E60A38F82BF}" type="slidenum">
              <a:rPr kumimoji="0" lang="zh-TW" altLang="en-US" smtClean="0">
                <a:solidFill>
                  <a:prstClr val="black"/>
                </a:solidFill>
                <a:ea typeface="Microsoft YaHei" panose="020B0503020204020204" pitchFamily="34" charset="-122"/>
              </a:rPr>
              <a:pPr/>
              <a:t>124</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90754594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9728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6EA612B2-4987-474B-AE12-FC902F210B87}" type="slidenum">
              <a:rPr kumimoji="0" lang="zh-CN" altLang="en-US" smtClean="0">
                <a:solidFill>
                  <a:prstClr val="black"/>
                </a:solidFill>
                <a:ea typeface="Microsoft YaHei" panose="020B0503020204020204" pitchFamily="34" charset="-122"/>
              </a:rPr>
              <a:pPr/>
              <a:t>125</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23720886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10035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9AD7FEF8-83E6-443A-8B95-07074243655B}" type="slidenum">
              <a:rPr kumimoji="0" lang="zh-TW" altLang="en-US" smtClean="0">
                <a:solidFill>
                  <a:prstClr val="black"/>
                </a:solidFill>
                <a:ea typeface="Microsoft YaHei" panose="020B0503020204020204" pitchFamily="34" charset="-122"/>
              </a:rPr>
              <a:pPr/>
              <a:t>127</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54166328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10240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ACD6579D-42A3-4951-8A05-521E3BE5A253}" type="slidenum">
              <a:rPr kumimoji="0" lang="zh-CN" altLang="en-US" smtClean="0">
                <a:solidFill>
                  <a:prstClr val="black"/>
                </a:solidFill>
                <a:ea typeface="Microsoft YaHei" panose="020B0503020204020204" pitchFamily="34" charset="-122"/>
              </a:rPr>
              <a:pPr/>
              <a:t>128</a:t>
            </a:fld>
            <a:endParaRPr kumimoji="0" lang="zh-CN"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23170146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10547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fld id="{0BC9DF4E-60D8-46F2-AE2B-B51E132C0F2F}" type="slidenum">
              <a:rPr kumimoji="0" lang="zh-TW" altLang="en-US" smtClean="0">
                <a:solidFill>
                  <a:prstClr val="black"/>
                </a:solidFill>
                <a:ea typeface="Microsoft YaHei" panose="020B0503020204020204" pitchFamily="34" charset="-122"/>
              </a:rPr>
              <a:pPr/>
              <a:t>130</a:t>
            </a:fld>
            <a:endParaRPr kumimoji="0" lang="zh-TW" altLang="en-US" smtClean="0">
              <a:solidFill>
                <a:prstClr val="black"/>
              </a:solidFill>
              <a:ea typeface="Microsoft YaHei" panose="020B0503020204020204" pitchFamily="34" charset="-122"/>
            </a:endParaRPr>
          </a:p>
        </p:txBody>
      </p:sp>
    </p:spTree>
    <p:extLst>
      <p:ext uri="{BB962C8B-B14F-4D97-AF65-F5344CB8AC3E}">
        <p14:creationId xmlns:p14="http://schemas.microsoft.com/office/powerpoint/2010/main" val="32980966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Shape 1375"/>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376" name="Shape 137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endParaRPr/>
          </a:p>
        </p:txBody>
      </p:sp>
    </p:spTree>
    <p:extLst>
      <p:ext uri="{BB962C8B-B14F-4D97-AF65-F5344CB8AC3E}">
        <p14:creationId xmlns:p14="http://schemas.microsoft.com/office/powerpoint/2010/main" val="33989372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nSpc>
                <a:spcPct val="120000"/>
              </a:lnSpc>
              <a:defRPr/>
            </a:pPr>
            <a:r>
              <a:rPr lang="zh-TW" altLang="zh-TW" dirty="0" smtClean="0"/>
              <a:t>再以</a:t>
            </a:r>
            <a:r>
              <a:rPr lang="zh-TW" altLang="zh-TW" u="sng" dirty="0" smtClean="0">
                <a:solidFill>
                  <a:schemeClr val="tx2">
                    <a:lumMod val="60000"/>
                    <a:lumOff val="40000"/>
                  </a:schemeClr>
                </a:solidFill>
              </a:rPr>
              <a:t>訓練套件（</a:t>
            </a:r>
            <a:r>
              <a:rPr lang="en-US" altLang="zh-TW" u="sng" dirty="0" smtClean="0">
                <a:solidFill>
                  <a:schemeClr val="tx2">
                    <a:lumMod val="60000"/>
                    <a:lumOff val="40000"/>
                  </a:schemeClr>
                </a:solidFill>
              </a:rPr>
              <a:t>Training Packages</a:t>
            </a:r>
            <a:r>
              <a:rPr lang="zh-TW" altLang="zh-TW" u="sng" dirty="0" smtClean="0">
                <a:solidFill>
                  <a:schemeClr val="tx2">
                    <a:lumMod val="60000"/>
                    <a:lumOff val="40000"/>
                  </a:schemeClr>
                </a:solidFill>
              </a:rPr>
              <a:t>）規範職業的教育及訓練課程內容</a:t>
            </a:r>
            <a:r>
              <a:rPr lang="zh-TW" altLang="zh-TW" dirty="0" smtClean="0"/>
              <a:t>，包括工作之職能單元、對照的資歷層次、產業導向的評量指引等</a:t>
            </a:r>
            <a:r>
              <a:rPr lang="zh-TW" altLang="en-US" dirty="0" smtClean="0"/>
              <a:t>。</a:t>
            </a:r>
            <a:r>
              <a:rPr lang="zh-TW" altLang="zh-TW" dirty="0" smtClean="0"/>
              <a:t>就是以產業界的技能需求出發，由產業技能委員會所發展出來的「職能標準」，</a:t>
            </a:r>
            <a:r>
              <a:rPr lang="zh-TW" altLang="zh-TW" u="sng" dirty="0" smtClean="0"/>
              <a:t>供全國已立案的職業教育與訓練機構據以提供教育與訓練課程</a:t>
            </a:r>
            <a:r>
              <a:rPr lang="zh-TW" altLang="zh-TW" dirty="0" smtClean="0"/>
              <a:t>。</a:t>
            </a:r>
            <a:endParaRPr lang="en-US" altLang="zh-TW" dirty="0" smtClean="0"/>
          </a:p>
          <a:p>
            <a:pPr>
              <a:lnSpc>
                <a:spcPct val="120000"/>
              </a:lnSpc>
              <a:defRPr/>
            </a:pPr>
            <a:r>
              <a:rPr lang="zh-TW" altLang="zh-TW" dirty="0" smtClean="0"/>
              <a:t>以澳洲</a:t>
            </a:r>
            <a:r>
              <a:rPr lang="zh-TW" altLang="zh-TW" u="sng" dirty="0" smtClean="0">
                <a:solidFill>
                  <a:schemeClr val="tx2">
                    <a:lumMod val="60000"/>
                    <a:lumOff val="40000"/>
                  </a:schemeClr>
                </a:solidFill>
              </a:rPr>
              <a:t>品質訓練架構（</a:t>
            </a:r>
            <a:r>
              <a:rPr lang="en-US" altLang="zh-TW" u="sng" dirty="0" smtClean="0">
                <a:solidFill>
                  <a:schemeClr val="tx2">
                    <a:lumMod val="60000"/>
                    <a:lumOff val="40000"/>
                  </a:schemeClr>
                </a:solidFill>
              </a:rPr>
              <a:t>Australian Quality Training Framework, AQTF </a:t>
            </a:r>
            <a:r>
              <a:rPr lang="zh-TW" altLang="zh-TW" u="sng" dirty="0" smtClean="0">
                <a:solidFill>
                  <a:schemeClr val="tx2">
                    <a:lumMod val="60000"/>
                    <a:lumOff val="40000"/>
                  </a:schemeClr>
                </a:solidFill>
              </a:rPr>
              <a:t>）</a:t>
            </a:r>
            <a:r>
              <a:rPr lang="zh-TW" altLang="zh-TW" dirty="0" smtClean="0"/>
              <a:t>確保訓練套件的</a:t>
            </a:r>
            <a:r>
              <a:rPr lang="zh-TW" altLang="en-US" dirty="0" smtClean="0"/>
              <a:t>運用</a:t>
            </a:r>
            <a:r>
              <a:rPr lang="zh-TW" altLang="zh-TW" dirty="0" smtClean="0"/>
              <a:t>實施具有品質水準。</a:t>
            </a:r>
          </a:p>
          <a:p>
            <a:endParaRPr lang="zh-TW" altLang="en-US" dirty="0" smtClean="0"/>
          </a:p>
        </p:txBody>
      </p:sp>
      <p:sp>
        <p:nvSpPr>
          <p:cNvPr id="2560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fld id="{34BE68AA-1CCD-49B3-90D3-64FD0F26939A}" type="slidenum">
              <a:rPr kumimoji="0" lang="en-US" altLang="zh-TW" smtClean="0">
                <a:solidFill>
                  <a:prstClr val="black"/>
                </a:solidFill>
                <a:latin typeface="Calibri" panose="020F0502020204030204" pitchFamily="34" charset="0"/>
              </a:rPr>
              <a:pPr/>
              <a:t>8</a:t>
            </a:fld>
            <a:endParaRPr kumimoji="0" lang="en-US" altLang="zh-TW" smtClean="0">
              <a:solidFill>
                <a:prstClr val="black"/>
              </a:solidFill>
              <a:latin typeface="Calibri" panose="020F0502020204030204" pitchFamily="34" charset="0"/>
            </a:endParaRPr>
          </a:p>
        </p:txBody>
      </p:sp>
    </p:spTree>
    <p:extLst>
      <p:ext uri="{BB962C8B-B14F-4D97-AF65-F5344CB8AC3E}">
        <p14:creationId xmlns:p14="http://schemas.microsoft.com/office/powerpoint/2010/main" val="33114577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zh-TW" altLang="en-US" dirty="0" smtClean="0">
                <a:latin typeface="Arial" pitchFamily="34" charset="0"/>
              </a:rPr>
              <a:t>看完國外的，來看國內的職能資源</a:t>
            </a:r>
            <a:r>
              <a:rPr lang="en-US" altLang="zh-TW" dirty="0" smtClean="0">
                <a:latin typeface="Arial" pitchFamily="34" charset="0"/>
              </a:rPr>
              <a:t>…</a:t>
            </a:r>
            <a:endParaRPr lang="zh-TW" altLang="en-US" dirty="0" smtClean="0">
              <a:latin typeface="Arial" pitchFamily="34" charset="0"/>
            </a:endParaRPr>
          </a:p>
          <a:p>
            <a:pPr>
              <a:spcBef>
                <a:spcPct val="0"/>
              </a:spcBef>
            </a:pPr>
            <a:endParaRPr lang="zh-TW" altLang="en-US" dirty="0" smtClean="0">
              <a:latin typeface="Arial" pitchFamily="34" charset="0"/>
            </a:endParaRPr>
          </a:p>
        </p:txBody>
      </p:sp>
    </p:spTree>
    <p:extLst>
      <p:ext uri="{BB962C8B-B14F-4D97-AF65-F5344CB8AC3E}">
        <p14:creationId xmlns:p14="http://schemas.microsoft.com/office/powerpoint/2010/main" val="28760716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dirty="0" smtClean="0">
                <a:latin typeface="微軟正黑體" panose="020B0604030504040204" pitchFamily="34" charset="-120"/>
                <a:ea typeface="微軟正黑體" panose="020B0604030504040204" pitchFamily="34" charset="-120"/>
              </a:rPr>
              <a:t>106</a:t>
            </a:r>
            <a:r>
              <a:rPr lang="zh-TW" altLang="en-US" dirty="0" smtClean="0">
                <a:latin typeface="微軟正黑體" panose="020B0604030504040204" pitchFamily="34" charset="-120"/>
                <a:ea typeface="微軟正黑體" panose="020B0604030504040204" pitchFamily="34" charset="-120"/>
              </a:rPr>
              <a:t>年</a:t>
            </a:r>
            <a:r>
              <a:rPr lang="en-US" altLang="zh-TW" dirty="0" smtClean="0">
                <a:latin typeface="微軟正黑體" panose="020B0604030504040204" pitchFamily="34" charset="-120"/>
                <a:ea typeface="微軟正黑體" panose="020B0604030504040204" pitchFamily="34" charset="-120"/>
              </a:rPr>
              <a:t>1</a:t>
            </a:r>
            <a:r>
              <a:rPr lang="zh-TW" altLang="en-US" dirty="0" smtClean="0">
                <a:latin typeface="微軟正黑體" panose="020B0604030504040204" pitchFamily="34" charset="-120"/>
                <a:ea typeface="微軟正黑體" panose="020B0604030504040204" pitchFamily="34" charset="-120"/>
              </a:rPr>
              <a:t>月</a:t>
            </a:r>
            <a:r>
              <a:rPr lang="en-US" altLang="zh-TW" dirty="0" smtClean="0">
                <a:latin typeface="微軟正黑體" panose="020B0604030504040204" pitchFamily="34" charset="-120"/>
                <a:ea typeface="微軟正黑體" panose="020B0604030504040204" pitchFamily="34" charset="-120"/>
              </a:rPr>
              <a:t>19</a:t>
            </a:r>
            <a:r>
              <a:rPr lang="zh-TW" altLang="en-US" dirty="0" smtClean="0">
                <a:latin typeface="微軟正黑體" panose="020B0604030504040204" pitchFamily="34" charset="-120"/>
                <a:ea typeface="微軟正黑體" panose="020B0604030504040204" pitchFamily="34" charset="-120"/>
              </a:rPr>
              <a:t>日教育部函送各技專校院「技專校院辦理職能專業課程方案」，依據職能基準（含</a:t>
            </a:r>
            <a:r>
              <a:rPr lang="en-US" altLang="zh-TW" dirty="0" err="1" smtClean="0">
                <a:latin typeface="微軟正黑體" panose="020B0604030504040204" pitchFamily="34" charset="-120"/>
                <a:ea typeface="微軟正黑體" panose="020B0604030504040204" pitchFamily="34" charset="-120"/>
              </a:rPr>
              <a:t>iC</a:t>
            </a:r>
            <a:r>
              <a:rPr lang="zh-TW" altLang="en-US" dirty="0" smtClean="0">
                <a:latin typeface="微軟正黑體" panose="020B0604030504040204" pitchFamily="34" charset="-120"/>
                <a:ea typeface="微軟正黑體" panose="020B0604030504040204" pitchFamily="34" charset="-120"/>
              </a:rPr>
              <a:t>Ａ</a:t>
            </a:r>
            <a:r>
              <a:rPr lang="en-US" altLang="zh-TW" dirty="0" smtClean="0">
                <a:latin typeface="微軟正黑體" panose="020B0604030504040204" pitchFamily="34" charset="-120"/>
                <a:ea typeface="微軟正黑體" panose="020B0604030504040204" pitchFamily="34" charset="-120"/>
              </a:rPr>
              <a:t>P</a:t>
            </a:r>
            <a:r>
              <a:rPr lang="zh-TW" altLang="en-US" dirty="0" smtClean="0">
                <a:latin typeface="微軟正黑體" panose="020B0604030504040204" pitchFamily="34" charset="-120"/>
                <a:ea typeface="微軟正黑體" panose="020B0604030504040204" pitchFamily="34" charset="-120"/>
              </a:rPr>
              <a:t>、</a:t>
            </a:r>
            <a:r>
              <a:rPr lang="en-US" altLang="zh-TW" dirty="0" smtClean="0">
                <a:latin typeface="微軟正黑體" panose="020B0604030504040204" pitchFamily="34" charset="-120"/>
                <a:ea typeface="微軟正黑體" panose="020B0604030504040204" pitchFamily="34" charset="-120"/>
              </a:rPr>
              <a:t>UCAN</a:t>
            </a:r>
            <a:r>
              <a:rPr lang="zh-TW" altLang="en-US" dirty="0" smtClean="0">
                <a:latin typeface="微軟正黑體" panose="020B0604030504040204" pitchFamily="34" charset="-120"/>
                <a:ea typeface="微軟正黑體" panose="020B0604030504040204" pitchFamily="34" charset="-120"/>
              </a:rPr>
              <a:t>、</a:t>
            </a:r>
            <a:r>
              <a:rPr lang="en-US" altLang="zh-TW" dirty="0" err="1" smtClean="0">
                <a:latin typeface="微軟正黑體" panose="020B0604030504040204" pitchFamily="34" charset="-120"/>
                <a:ea typeface="微軟正黑體" panose="020B0604030504040204" pitchFamily="34" charset="-120"/>
              </a:rPr>
              <a:t>iPAS</a:t>
            </a:r>
            <a:r>
              <a:rPr lang="zh-TW" altLang="en-US" dirty="0" smtClean="0">
                <a:latin typeface="微軟正黑體" panose="020B0604030504040204" pitchFamily="34" charset="-120"/>
                <a:ea typeface="微軟正黑體" panose="020B0604030504040204" pitchFamily="34" charset="-120"/>
              </a:rPr>
              <a:t>）發展學校以就業銜接為導向之專業課程，於</a:t>
            </a:r>
            <a:r>
              <a:rPr lang="en-US" altLang="zh-TW" dirty="0" smtClean="0">
                <a:latin typeface="微軟正黑體" panose="020B0604030504040204" pitchFamily="34" charset="-120"/>
                <a:ea typeface="微軟正黑體" panose="020B0604030504040204" pitchFamily="34" charset="-120"/>
              </a:rPr>
              <a:t>8/1</a:t>
            </a:r>
            <a:r>
              <a:rPr lang="zh-TW" altLang="en-US" dirty="0" smtClean="0">
                <a:latin typeface="微軟正黑體" panose="020B0604030504040204" pitchFamily="34" charset="-120"/>
                <a:ea typeface="微軟正黑體" panose="020B0604030504040204" pitchFamily="34" charset="-120"/>
              </a:rPr>
              <a:t>起至少需辦理</a:t>
            </a:r>
            <a:r>
              <a:rPr lang="en-US" altLang="zh-TW" dirty="0" smtClean="0">
                <a:latin typeface="微軟正黑體" panose="020B0604030504040204" pitchFamily="34" charset="-120"/>
                <a:ea typeface="微軟正黑體" panose="020B0604030504040204" pitchFamily="34" charset="-120"/>
              </a:rPr>
              <a:t>1</a:t>
            </a:r>
            <a:r>
              <a:rPr lang="zh-TW" altLang="en-US" dirty="0" smtClean="0">
                <a:latin typeface="微軟正黑體" panose="020B0604030504040204" pitchFamily="34" charset="-120"/>
                <a:ea typeface="微軟正黑體" panose="020B0604030504040204" pitchFamily="34" charset="-120"/>
              </a:rPr>
              <a:t>項職能專業課程，並在</a:t>
            </a:r>
            <a:r>
              <a:rPr lang="en-US" altLang="zh-TW" dirty="0" smtClean="0">
                <a:latin typeface="微軟正黑體" panose="020B0604030504040204" pitchFamily="34" charset="-120"/>
                <a:ea typeface="微軟正黑體" panose="020B0604030504040204" pitchFamily="34" charset="-120"/>
              </a:rPr>
              <a:t>10</a:t>
            </a:r>
            <a:r>
              <a:rPr lang="zh-TW" altLang="en-US" dirty="0" smtClean="0">
                <a:latin typeface="微軟正黑體" panose="020B0604030504040204" pitchFamily="34" charset="-120"/>
                <a:ea typeface="微軟正黑體" panose="020B0604030504040204" pitchFamily="34" charset="-120"/>
              </a:rPr>
              <a:t>月提報成果</a:t>
            </a:r>
            <a:endParaRPr lang="zh-TW" altLang="en-US" dirty="0" smtClean="0"/>
          </a:p>
          <a:p>
            <a:endParaRPr lang="zh-TW" altLang="en-US" dirty="0"/>
          </a:p>
        </p:txBody>
      </p:sp>
      <p:sp>
        <p:nvSpPr>
          <p:cNvPr id="4" name="投影片編號版面配置區 3"/>
          <p:cNvSpPr>
            <a:spLocks noGrp="1"/>
          </p:cNvSpPr>
          <p:nvPr>
            <p:ph type="sldNum" sz="quarter" idx="10"/>
          </p:nvPr>
        </p:nvSpPr>
        <p:spPr/>
        <p:txBody>
          <a:bodyPr/>
          <a:lstStyle/>
          <a:p>
            <a:fld id="{9D9131D4-FE56-4E51-A14F-8FDAF2A265E9}" type="slidenum">
              <a:rPr lang="zh-TW" altLang="en-US" smtClean="0"/>
              <a:t>10</a:t>
            </a:fld>
            <a:endParaRPr lang="zh-TW" altLang="en-US"/>
          </a:p>
        </p:txBody>
      </p:sp>
    </p:spTree>
    <p:extLst>
      <p:ext uri="{BB962C8B-B14F-4D97-AF65-F5344CB8AC3E}">
        <p14:creationId xmlns:p14="http://schemas.microsoft.com/office/powerpoint/2010/main" val="8049436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pPr>
              <a:defRPr/>
            </a:pPr>
            <a:fld id="{B43830B8-8516-4DC7-9EE8-1CA9E796138F}" type="slidenum">
              <a:rPr lang="zh-TW" altLang="en-US" smtClean="0">
                <a:solidFill>
                  <a:prstClr val="black"/>
                </a:solidFill>
              </a:rPr>
              <a:pPr>
                <a:defRPr/>
              </a:pPr>
              <a:t>11</a:t>
            </a:fld>
            <a:endParaRPr lang="zh-TW" altLang="en-US">
              <a:solidFill>
                <a:prstClr val="black"/>
              </a:solidFill>
            </a:endParaRPr>
          </a:p>
        </p:txBody>
      </p:sp>
    </p:spTree>
    <p:extLst>
      <p:ext uri="{BB962C8B-B14F-4D97-AF65-F5344CB8AC3E}">
        <p14:creationId xmlns:p14="http://schemas.microsoft.com/office/powerpoint/2010/main" val="4718688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頁尾版面配置區 3"/>
          <p:cNvSpPr>
            <a:spLocks noGrp="1"/>
          </p:cNvSpPr>
          <p:nvPr>
            <p:ph type="ftr" sz="quarter" idx="10"/>
          </p:nvPr>
        </p:nvSpPr>
        <p:spPr/>
        <p:txBody>
          <a:bodyPr/>
          <a:lstStyle/>
          <a:p>
            <a:pPr>
              <a:defRPr/>
            </a:pPr>
            <a:r>
              <a:rPr lang="zh-TW" altLang="en-US" smtClean="0">
                <a:solidFill>
                  <a:prstClr val="black"/>
                </a:solidFill>
              </a:rPr>
              <a:t>教育部大專校院就業職能平台</a:t>
            </a:r>
            <a:r>
              <a:rPr lang="en-US" altLang="zh-TW" smtClean="0">
                <a:solidFill>
                  <a:prstClr val="black"/>
                </a:solidFill>
              </a:rPr>
              <a:t>https://ucan.moe.edu.tw</a:t>
            </a:r>
            <a:endParaRPr lang="zh-TW" altLang="en-US">
              <a:solidFill>
                <a:prstClr val="black"/>
              </a:solidFill>
            </a:endParaRPr>
          </a:p>
        </p:txBody>
      </p:sp>
      <p:sp>
        <p:nvSpPr>
          <p:cNvPr id="5" name="投影片編號版面配置區 4"/>
          <p:cNvSpPr>
            <a:spLocks noGrp="1"/>
          </p:cNvSpPr>
          <p:nvPr>
            <p:ph type="sldNum" sz="quarter" idx="11"/>
          </p:nvPr>
        </p:nvSpPr>
        <p:spPr/>
        <p:txBody>
          <a:bodyPr/>
          <a:lstStyle/>
          <a:p>
            <a:fld id="{B4A8E1A0-835B-4BA5-B7AC-81B7A6FB327A}" type="slidenum">
              <a:rPr lang="zh-TW" altLang="en-US" smtClean="0">
                <a:solidFill>
                  <a:prstClr val="black"/>
                </a:solidFill>
              </a:rPr>
              <a:pPr/>
              <a:t>12</a:t>
            </a:fld>
            <a:endParaRPr lang="zh-TW" altLang="en-US">
              <a:solidFill>
                <a:prstClr val="black"/>
              </a:solidFill>
            </a:endParaRPr>
          </a:p>
        </p:txBody>
      </p:sp>
    </p:spTree>
    <p:extLst>
      <p:ext uri="{BB962C8B-B14F-4D97-AF65-F5344CB8AC3E}">
        <p14:creationId xmlns:p14="http://schemas.microsoft.com/office/powerpoint/2010/main" val="9705301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png"/><Relationship Id="rId1" Type="http://schemas.openxmlformats.org/officeDocument/2006/relationships/slideMaster" Target="../slideMasters/slideMaster16.xml"/><Relationship Id="rId4" Type="http://schemas.openxmlformats.org/officeDocument/2006/relationships/image" Target="../media/image1.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smtClean="0"/>
              <a:t>按一下以編輯母片副標題樣式</a:t>
            </a:r>
            <a:endParaRPr lang="en-US" dirty="0"/>
          </a:p>
        </p:txBody>
      </p:sp>
      <p:sp>
        <p:nvSpPr>
          <p:cNvPr id="4" name="Date Placeholder 3"/>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11"/>
          </p:nvPr>
        </p:nvSpPr>
        <p:spPr/>
        <p:txBody>
          <a:bodyPr/>
          <a:lstStyle/>
          <a:p>
            <a:endParaRPr lang="zh-TW" altLang="en-US"/>
          </a:p>
        </p:txBody>
      </p:sp>
      <p:sp>
        <p:nvSpPr>
          <p:cNvPr id="6" name="Slide Number Placeholder 5"/>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9089818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11"/>
          </p:nvPr>
        </p:nvSpPr>
        <p:spPr/>
        <p:txBody>
          <a:bodyPr/>
          <a:lstStyle/>
          <a:p>
            <a:endParaRPr lang="zh-TW" altLang="en-US"/>
          </a:p>
        </p:txBody>
      </p:sp>
      <p:sp>
        <p:nvSpPr>
          <p:cNvPr id="6" name="Slide Number Placeholder 5"/>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5744532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11393114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88042491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86257676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51060304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870078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115984738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89989924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6734380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8492759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613059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11"/>
          </p:nvPr>
        </p:nvSpPr>
        <p:spPr/>
        <p:txBody>
          <a:bodyPr/>
          <a:lstStyle/>
          <a:p>
            <a:endParaRPr lang="zh-TW" altLang="en-US"/>
          </a:p>
        </p:txBody>
      </p:sp>
      <p:sp>
        <p:nvSpPr>
          <p:cNvPr id="6" name="Slide Number Placeholder 5"/>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39159424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6004825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119903284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6066049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3672295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689298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5337426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20313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35381841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223993964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176797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35086723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自訂版面配置">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pic>
        <p:nvPicPr>
          <p:cNvPr id="6"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136172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_自訂版面配置">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pic>
        <p:nvPicPr>
          <p:cNvPr id="6"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53437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38698513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278033394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219200" y="5377201"/>
            <a:ext cx="7772400" cy="860425"/>
          </a:xfrm>
        </p:spPr>
        <p:txBody>
          <a:bodyPr anchor="b" anchorCtr="0"/>
          <a:lstStyle>
            <a:lvl1pPr algn="r">
              <a:defRPr>
                <a:solidFill>
                  <a:schemeClr val="tx2"/>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237800" y="6096000"/>
            <a:ext cx="7753800" cy="1752600"/>
          </a:xfrm>
        </p:spPr>
        <p:txBody>
          <a:bodyPr>
            <a:normAutofit/>
          </a:bodyPr>
          <a:lstStyle>
            <a:lvl1pPr marL="0" indent="0" algn="r">
              <a:buNone/>
              <a:defRPr sz="240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pic>
        <p:nvPicPr>
          <p:cNvPr id="4" name="圖片 0" descr="logo.jpg"/>
          <p:cNvPicPr>
            <a:picLocks noChangeAspect="1" noChangeArrowheads="1"/>
          </p:cNvPicPr>
          <p:nvPr userDrawn="1"/>
        </p:nvPicPr>
        <p:blipFill>
          <a:blip r:embed="rId3" cstate="print"/>
          <a:srcRect r="41378" b="56847"/>
          <a:stretch>
            <a:fillRect/>
          </a:stretch>
        </p:blipFill>
        <p:spPr bwMode="auto">
          <a:xfrm>
            <a:off x="8182936" y="260648"/>
            <a:ext cx="961064" cy="43137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descr="G:\工研院\教育部UCAN平台\前期計畫\各類設計圖檔\logo\教育部\教育部.png"/>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22081" y="0"/>
            <a:ext cx="517471" cy="517472"/>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447199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41671273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sz="4000" b="1" i="0" baseline="0"/>
            </a:lvl1pPr>
          </a:lstStyle>
          <a:p>
            <a:r>
              <a:rPr lang="zh-TW" altLang="en-US" dirty="0" smtClean="0"/>
              <a:t>按一下以編輯母片標題樣式</a:t>
            </a:r>
            <a:endParaRPr lang="zh-TW" altLang="en-US" dirty="0"/>
          </a:p>
        </p:txBody>
      </p:sp>
      <p:sp>
        <p:nvSpPr>
          <p:cNvPr id="9" name="Rectangle 7"/>
          <p:cNvSpPr/>
          <p:nvPr userDrawn="1"/>
        </p:nvSpPr>
        <p:spPr>
          <a:xfrm>
            <a:off x="0" y="6730902"/>
            <a:ext cx="1828801" cy="136524"/>
          </a:xfrm>
          <a:prstGeom prst="rect">
            <a:avLst/>
          </a:prstGeom>
          <a:solidFill>
            <a:srgbClr val="2E0927"/>
          </a:solidFill>
          <a:ln w="12700" cap="flat" cmpd="sng" algn="ctr">
            <a:noFill/>
            <a:prstDash val="solid"/>
            <a:miter lim="800000"/>
          </a:ln>
          <a:effectLst/>
        </p:spPr>
        <p:txBody>
          <a:bodyPr rtlCol="0" anchor="ctr"/>
          <a:lstStyle/>
          <a:p>
            <a:pPr algn="ctr" defTabSz="457200"/>
            <a:endParaRPr lang="en-US" sz="1350" kern="0" smtClean="0">
              <a:solidFill>
                <a:prstClr val="white"/>
              </a:solidFill>
              <a:latin typeface="Open Sans"/>
              <a:ea typeface="新細明體" pitchFamily="18" charset="-120"/>
            </a:endParaRPr>
          </a:p>
        </p:txBody>
      </p:sp>
      <p:sp>
        <p:nvSpPr>
          <p:cNvPr id="10" name="Rectangle 8"/>
          <p:cNvSpPr/>
          <p:nvPr userDrawn="1"/>
        </p:nvSpPr>
        <p:spPr>
          <a:xfrm>
            <a:off x="1828801" y="6730902"/>
            <a:ext cx="1828801" cy="136524"/>
          </a:xfrm>
          <a:prstGeom prst="rect">
            <a:avLst/>
          </a:prstGeom>
          <a:solidFill>
            <a:srgbClr val="D90000"/>
          </a:solidFill>
          <a:ln w="12700" cap="flat" cmpd="sng" algn="ctr">
            <a:noFill/>
            <a:prstDash val="solid"/>
            <a:miter lim="800000"/>
          </a:ln>
          <a:effectLst/>
        </p:spPr>
        <p:txBody>
          <a:bodyPr rtlCol="0" anchor="ctr"/>
          <a:lstStyle/>
          <a:p>
            <a:pPr algn="ctr" defTabSz="457200"/>
            <a:endParaRPr lang="en-US" sz="1350" kern="0" smtClean="0">
              <a:solidFill>
                <a:prstClr val="white"/>
              </a:solidFill>
              <a:latin typeface="Open Sans"/>
              <a:ea typeface="新細明體" pitchFamily="18" charset="-120"/>
            </a:endParaRPr>
          </a:p>
        </p:txBody>
      </p:sp>
      <p:sp>
        <p:nvSpPr>
          <p:cNvPr id="11" name="Rectangle 9"/>
          <p:cNvSpPr/>
          <p:nvPr userDrawn="1"/>
        </p:nvSpPr>
        <p:spPr>
          <a:xfrm>
            <a:off x="3657600" y="6730902"/>
            <a:ext cx="1828801" cy="136524"/>
          </a:xfrm>
          <a:prstGeom prst="rect">
            <a:avLst/>
          </a:prstGeom>
          <a:solidFill>
            <a:srgbClr val="FF2D00"/>
          </a:solidFill>
          <a:ln w="12700" cap="flat" cmpd="sng" algn="ctr">
            <a:noFill/>
            <a:prstDash val="solid"/>
            <a:miter lim="800000"/>
          </a:ln>
          <a:effectLst/>
        </p:spPr>
        <p:txBody>
          <a:bodyPr rtlCol="0" anchor="ctr"/>
          <a:lstStyle/>
          <a:p>
            <a:pPr algn="ctr" defTabSz="457200"/>
            <a:endParaRPr lang="en-US" sz="1350" kern="0" smtClean="0">
              <a:solidFill>
                <a:prstClr val="white"/>
              </a:solidFill>
              <a:latin typeface="Open Sans"/>
              <a:ea typeface="新細明體" pitchFamily="18" charset="-120"/>
            </a:endParaRPr>
          </a:p>
        </p:txBody>
      </p:sp>
      <p:sp>
        <p:nvSpPr>
          <p:cNvPr id="12" name="Rectangle 10"/>
          <p:cNvSpPr/>
          <p:nvPr userDrawn="1"/>
        </p:nvSpPr>
        <p:spPr>
          <a:xfrm>
            <a:off x="5486400" y="6730902"/>
            <a:ext cx="1828801" cy="136524"/>
          </a:xfrm>
          <a:prstGeom prst="rect">
            <a:avLst/>
          </a:prstGeom>
          <a:solidFill>
            <a:srgbClr val="FF8C00"/>
          </a:solidFill>
          <a:ln w="12700" cap="flat" cmpd="sng" algn="ctr">
            <a:noFill/>
            <a:prstDash val="solid"/>
            <a:miter lim="800000"/>
          </a:ln>
          <a:effectLst/>
        </p:spPr>
        <p:txBody>
          <a:bodyPr rtlCol="0" anchor="ctr"/>
          <a:lstStyle/>
          <a:p>
            <a:pPr algn="ctr" defTabSz="457200"/>
            <a:endParaRPr lang="en-US" sz="1350" kern="0" smtClean="0">
              <a:solidFill>
                <a:prstClr val="white"/>
              </a:solidFill>
              <a:latin typeface="Open Sans"/>
              <a:ea typeface="新細明體" pitchFamily="18" charset="-120"/>
            </a:endParaRPr>
          </a:p>
        </p:txBody>
      </p:sp>
      <p:sp>
        <p:nvSpPr>
          <p:cNvPr id="13" name="Rectangle 11"/>
          <p:cNvSpPr/>
          <p:nvPr userDrawn="1"/>
        </p:nvSpPr>
        <p:spPr>
          <a:xfrm>
            <a:off x="7315200" y="6730901"/>
            <a:ext cx="1828801" cy="136524"/>
          </a:xfrm>
          <a:prstGeom prst="rect">
            <a:avLst/>
          </a:prstGeom>
          <a:solidFill>
            <a:srgbClr val="04756F"/>
          </a:solidFill>
          <a:ln w="12700" cap="flat" cmpd="sng" algn="ctr">
            <a:noFill/>
            <a:prstDash val="solid"/>
            <a:miter lim="800000"/>
          </a:ln>
          <a:effectLst/>
        </p:spPr>
        <p:txBody>
          <a:bodyPr rtlCol="0" anchor="ctr"/>
          <a:lstStyle/>
          <a:p>
            <a:pPr algn="ctr" defTabSz="457200"/>
            <a:endParaRPr lang="en-US" sz="1350" kern="0" smtClean="0">
              <a:solidFill>
                <a:prstClr val="white"/>
              </a:solidFill>
              <a:latin typeface="Open Sans"/>
              <a:ea typeface="新細明體" pitchFamily="18" charset="-120"/>
            </a:endParaRPr>
          </a:p>
        </p:txBody>
      </p:sp>
      <p:pic>
        <p:nvPicPr>
          <p:cNvPr id="14"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5338633"/>
      </p:ext>
    </p:extLst>
  </p:cSld>
  <p:clrMapOvr>
    <a:masterClrMapping/>
  </p:clrMapOvr>
  <p:hf hdr="0" dt="0"/>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1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749471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99347778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368428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41005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1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83244923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1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0745875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175409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2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11525457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2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499726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2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2244601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2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22642188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2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26987593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2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1826160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2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718248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76323495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2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8090826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93135322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3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6347696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3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6507105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3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8220615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3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736217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3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2741560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3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8574094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3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8602558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3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8905009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4"/>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C6D4949-4BA6-46F2-A3D6-7B1CD4D441DE}" type="datetime1">
              <a:rPr lang="en-US" altLang="zh-TW"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16515569"/>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3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0760526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3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9727345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4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73071850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4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0258856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78265817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4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35527901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4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96712261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4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4565690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4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6457378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4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4891482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46"/>
            <a:ext cx="8229600" cy="919161"/>
          </a:xfrm>
        </p:spPr>
        <p:txBody>
          <a:bodyPr>
            <a:normAutofit/>
          </a:bodyPr>
          <a:lstStyle>
            <a:lvl1pPr>
              <a:defRPr sz="2700" b="1">
                <a:latin typeface="微軟正黑體" panose="020B0604030504040204" pitchFamily="34" charset="-120"/>
                <a:ea typeface="微軟正黑體" panose="020B0604030504040204" pitchFamily="34" charset="-120"/>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4978400"/>
          </a:xfrm>
        </p:spPr>
        <p:txBody>
          <a:bodyPr>
            <a:normAutofit/>
          </a:bodyPr>
          <a:lstStyle>
            <a:lvl1pPr>
              <a:defRPr sz="2400" b="1">
                <a:latin typeface="微軟正黑體" panose="020B0604030504040204" pitchFamily="34" charset="-120"/>
                <a:ea typeface="微軟正黑體" panose="020B0604030504040204" pitchFamily="34" charset="-120"/>
              </a:defRPr>
            </a:lvl1pPr>
            <a:lvl2pPr>
              <a:defRPr sz="2100" b="1">
                <a:latin typeface="微軟正黑體" panose="020B0604030504040204" pitchFamily="34" charset="-120"/>
                <a:ea typeface="微軟正黑體" panose="020B0604030504040204" pitchFamily="34" charset="-120"/>
              </a:defRPr>
            </a:lvl2pPr>
            <a:lvl3pPr>
              <a:defRPr sz="1800" b="1">
                <a:latin typeface="微軟正黑體" panose="020B0604030504040204" pitchFamily="34" charset="-120"/>
                <a:ea typeface="微軟正黑體" panose="020B0604030504040204" pitchFamily="34" charset="-120"/>
              </a:defRPr>
            </a:lvl3pPr>
            <a:lvl4pPr>
              <a:defRPr sz="1500" b="1">
                <a:latin typeface="微軟正黑體" panose="020B0604030504040204" pitchFamily="34" charset="-120"/>
                <a:ea typeface="微軟正黑體" panose="020B0604030504040204" pitchFamily="34" charset="-120"/>
              </a:defRPr>
            </a:lvl4pPr>
            <a:lvl5pPr>
              <a:defRPr sz="1500" b="1">
                <a:latin typeface="微軟正黑體" panose="020B0604030504040204" pitchFamily="34" charset="-120"/>
                <a:ea typeface="微軟正黑體" panose="020B0604030504040204" pitchFamily="34" charset="-12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CC3C166-3591-44C9-896F-4C9D7CA10C22}" type="datetime1">
              <a:rPr lang="en-US" altLang="zh-TW"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6506831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4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82069224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4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750349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5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643366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5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13995146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5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2542296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5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1388258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5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54407216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5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00369005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5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58334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5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3889838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3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892" indent="0">
              <a:buNone/>
              <a:defRPr sz="1425">
                <a:solidFill>
                  <a:schemeClr val="tx1">
                    <a:tint val="75000"/>
                  </a:schemeClr>
                </a:solidFill>
              </a:defRPr>
            </a:lvl2pPr>
            <a:lvl3pPr marL="685783" indent="0">
              <a:buNone/>
              <a:defRPr sz="1200">
                <a:solidFill>
                  <a:schemeClr val="tx1">
                    <a:tint val="75000"/>
                  </a:schemeClr>
                </a:solidFill>
              </a:defRPr>
            </a:lvl3pPr>
            <a:lvl4pPr marL="1028675" indent="0">
              <a:buNone/>
              <a:defRPr sz="1125">
                <a:solidFill>
                  <a:schemeClr val="tx1">
                    <a:tint val="75000"/>
                  </a:schemeClr>
                </a:solidFill>
              </a:defRPr>
            </a:lvl4pPr>
            <a:lvl5pPr marL="1371566" indent="0">
              <a:buNone/>
              <a:defRPr sz="1125">
                <a:solidFill>
                  <a:schemeClr val="tx1">
                    <a:tint val="75000"/>
                  </a:schemeClr>
                </a:solidFill>
              </a:defRPr>
            </a:lvl5pPr>
            <a:lvl6pPr marL="1714457" indent="0">
              <a:buNone/>
              <a:defRPr sz="1125">
                <a:solidFill>
                  <a:schemeClr val="tx1">
                    <a:tint val="75000"/>
                  </a:schemeClr>
                </a:solidFill>
              </a:defRPr>
            </a:lvl6pPr>
            <a:lvl7pPr marL="2057348" indent="0">
              <a:buNone/>
              <a:defRPr sz="1125">
                <a:solidFill>
                  <a:schemeClr val="tx1">
                    <a:tint val="75000"/>
                  </a:schemeClr>
                </a:solidFill>
              </a:defRPr>
            </a:lvl7pPr>
            <a:lvl8pPr marL="2400240" indent="0">
              <a:buNone/>
              <a:defRPr sz="1125">
                <a:solidFill>
                  <a:schemeClr val="tx1">
                    <a:tint val="75000"/>
                  </a:schemeClr>
                </a:solidFill>
              </a:defRPr>
            </a:lvl8pPr>
            <a:lvl9pPr marL="2743132" indent="0">
              <a:buNone/>
              <a:defRPr sz="1125">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C4CDEC9-2C8E-4450-9C0D-86185048A0D9}" type="datetime1">
              <a:rPr lang="en-US" altLang="zh-TW"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375246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5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32815452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5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07962427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6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02770553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6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03499611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6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3784062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6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109286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6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89348390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65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28294684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6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15056087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6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855106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1600206"/>
            <a:ext cx="4038600" cy="4525963"/>
          </a:xfrm>
        </p:spPr>
        <p:txBody>
          <a:bodyPr/>
          <a:lstStyle>
            <a:lvl1pPr>
              <a:defRPr sz="2100"/>
            </a:lvl1pPr>
            <a:lvl2pPr>
              <a:defRPr sz="1800"/>
            </a:lvl2pPr>
            <a:lvl3pPr>
              <a:defRPr sz="1500"/>
            </a:lvl3pPr>
            <a:lvl4pPr>
              <a:defRPr sz="1425"/>
            </a:lvl4pPr>
            <a:lvl5pPr>
              <a:defRPr sz="1425"/>
            </a:lvl5pPr>
            <a:lvl6pPr>
              <a:defRPr sz="1425"/>
            </a:lvl6pPr>
            <a:lvl7pPr>
              <a:defRPr sz="1425"/>
            </a:lvl7pPr>
            <a:lvl8pPr>
              <a:defRPr sz="1425"/>
            </a:lvl8pPr>
            <a:lvl9pPr>
              <a:defRPr sz="1425"/>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6"/>
            <a:ext cx="4038600" cy="4525963"/>
          </a:xfrm>
        </p:spPr>
        <p:txBody>
          <a:bodyPr/>
          <a:lstStyle>
            <a:lvl1pPr>
              <a:defRPr sz="2100"/>
            </a:lvl1pPr>
            <a:lvl2pPr>
              <a:defRPr sz="1800"/>
            </a:lvl2pPr>
            <a:lvl3pPr>
              <a:defRPr sz="1500"/>
            </a:lvl3pPr>
            <a:lvl4pPr>
              <a:defRPr sz="1425"/>
            </a:lvl4pPr>
            <a:lvl5pPr>
              <a:defRPr sz="1425"/>
            </a:lvl5pPr>
            <a:lvl6pPr>
              <a:defRPr sz="1425"/>
            </a:lvl6pPr>
            <a:lvl7pPr>
              <a:defRPr sz="1425"/>
            </a:lvl7pPr>
            <a:lvl8pPr>
              <a:defRPr sz="1425"/>
            </a:lvl8pPr>
            <a:lvl9pPr>
              <a:defRPr sz="1425"/>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733A0EF8-2A55-43E7-AE69-CF317D3FC310}" type="datetime1">
              <a:rPr lang="en-US" altLang="zh-TW"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
        <p:nvSpPr>
          <p:cNvPr id="8" name="Title 1"/>
          <p:cNvSpPr>
            <a:spLocks noGrp="1"/>
          </p:cNvSpPr>
          <p:nvPr>
            <p:ph type="title"/>
          </p:nvPr>
        </p:nvSpPr>
        <p:spPr>
          <a:xfrm>
            <a:off x="457200" y="274646"/>
            <a:ext cx="8229600" cy="919161"/>
          </a:xfrm>
        </p:spPr>
        <p:txBody>
          <a:bodyPr>
            <a:normAutofit/>
          </a:bodyPr>
          <a:lstStyle>
            <a:lvl1pPr>
              <a:defRPr sz="2700" b="1">
                <a:latin typeface="微軟正黑體" panose="020B0604030504040204" pitchFamily="34" charset="-120"/>
                <a:ea typeface="微軟正黑體" panose="020B0604030504040204" pitchFamily="34" charset="-12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8497174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6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882185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6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90426947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7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087123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7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28568157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7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82518595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979416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7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034930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20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0706635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4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70760152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6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9160707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57200" y="1535117"/>
            <a:ext cx="4040188" cy="639763"/>
          </a:xfrm>
        </p:spPr>
        <p:txBody>
          <a:bodyPr anchor="b"/>
          <a:lstStyle>
            <a:lvl1pPr marL="0" indent="0">
              <a:buNone/>
              <a:defRPr sz="1800" b="1"/>
            </a:lvl1pPr>
            <a:lvl2pPr marL="342892" indent="0">
              <a:buNone/>
              <a:defRPr sz="1500" b="1"/>
            </a:lvl2pPr>
            <a:lvl3pPr marL="685783" indent="0">
              <a:buNone/>
              <a:defRPr sz="1425"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425"/>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2" y="1535117"/>
            <a:ext cx="4041775" cy="639763"/>
          </a:xfrm>
        </p:spPr>
        <p:txBody>
          <a:bodyPr anchor="b"/>
          <a:lstStyle>
            <a:lvl1pPr marL="0" indent="0">
              <a:buNone/>
              <a:defRPr sz="1800" b="1"/>
            </a:lvl1pPr>
            <a:lvl2pPr marL="342892" indent="0">
              <a:buNone/>
              <a:defRPr sz="1500" b="1"/>
            </a:lvl2pPr>
            <a:lvl3pPr marL="685783" indent="0">
              <a:buNone/>
              <a:defRPr sz="1425"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1800"/>
            </a:lvl1pPr>
            <a:lvl2pPr>
              <a:defRPr sz="1500"/>
            </a:lvl2pPr>
            <a:lvl3pPr>
              <a:defRPr sz="1425"/>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865CB62-6965-494F-9441-19A33744DEA4}" type="datetime1">
              <a:rPr lang="en-US" altLang="zh-TW" smtClean="0">
                <a:solidFill>
                  <a:prstClr val="black">
                    <a:tint val="75000"/>
                  </a:prstClr>
                </a:solidFill>
              </a:rPr>
              <a:pPr/>
              <a:t>8/19/2018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
        <p:nvSpPr>
          <p:cNvPr id="10" name="Title 1"/>
          <p:cNvSpPr>
            <a:spLocks noGrp="1"/>
          </p:cNvSpPr>
          <p:nvPr>
            <p:ph type="title"/>
          </p:nvPr>
        </p:nvSpPr>
        <p:spPr>
          <a:xfrm>
            <a:off x="457200" y="274646"/>
            <a:ext cx="8229600" cy="919161"/>
          </a:xfrm>
        </p:spPr>
        <p:txBody>
          <a:bodyPr>
            <a:normAutofit/>
          </a:bodyPr>
          <a:lstStyle>
            <a:lvl1pPr>
              <a:defRPr sz="2700" b="1">
                <a:latin typeface="微軟正黑體" panose="020B0604030504040204" pitchFamily="34" charset="-120"/>
                <a:ea typeface="微軟正黑體" panose="020B0604030504040204" pitchFamily="34" charset="-12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9257557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日期版面配置區 6"/>
          <p:cNvSpPr>
            <a:spLocks noGrp="1"/>
          </p:cNvSpPr>
          <p:nvPr>
            <p:ph type="dt" sz="half" idx="10"/>
          </p:nvPr>
        </p:nvSpPr>
        <p:spPr>
          <a:xfrm>
            <a:off x="457200" y="6356350"/>
            <a:ext cx="2133600" cy="365125"/>
          </a:xfrm>
          <a:prstGeom prst="rect">
            <a:avLst/>
          </a:prstGeom>
        </p:spPr>
        <p:txBody>
          <a:bodyPr/>
          <a:lstStyle>
            <a:lvl1pPr eaLnBrk="0" fontAlgn="base" hangingPunct="0">
              <a:spcBef>
                <a:spcPct val="0"/>
              </a:spcBef>
              <a:spcAft>
                <a:spcPct val="0"/>
              </a:spcAft>
              <a:defRPr kumimoji="1" b="1">
                <a:latin typeface="Times New Roman" panose="02020603050405020304" pitchFamily="18" charset="0"/>
                <a:ea typeface="新細明體" panose="02020500000000000000" pitchFamily="18" charset="-120"/>
              </a:defRPr>
            </a:lvl1pPr>
          </a:lstStyle>
          <a:p>
            <a:pPr>
              <a:defRPr/>
            </a:pPr>
            <a:endParaRPr lang="zh-TW" altLang="en-US">
              <a:solidFill>
                <a:prstClr val="black"/>
              </a:solidFill>
            </a:endParaRPr>
          </a:p>
        </p:txBody>
      </p:sp>
      <p:sp>
        <p:nvSpPr>
          <p:cNvPr id="8" name="頁尾版面配置區 7"/>
          <p:cNvSpPr>
            <a:spLocks noGrp="1"/>
          </p:cNvSpPr>
          <p:nvPr>
            <p:ph type="ftr" sz="quarter" idx="11"/>
          </p:nvPr>
        </p:nvSpPr>
        <p:spPr>
          <a:xfrm>
            <a:off x="3124200" y="6356350"/>
            <a:ext cx="2895600" cy="365125"/>
          </a:xfrm>
          <a:prstGeom prst="rect">
            <a:avLst/>
          </a:prstGeom>
        </p:spPr>
        <p:txBody>
          <a:bodyPr/>
          <a:lstStyle>
            <a:lvl1pPr eaLnBrk="0" fontAlgn="base" hangingPunct="0">
              <a:spcBef>
                <a:spcPct val="0"/>
              </a:spcBef>
              <a:spcAft>
                <a:spcPct val="0"/>
              </a:spcAft>
              <a:defRPr kumimoji="1" b="1">
                <a:latin typeface="Times New Roman" panose="02020603050405020304" pitchFamily="18" charset="0"/>
                <a:ea typeface="新細明體" panose="02020500000000000000" pitchFamily="18" charset="-120"/>
              </a:defRPr>
            </a:lvl1pPr>
          </a:lstStyle>
          <a:p>
            <a:pPr>
              <a:defRPr/>
            </a:pPr>
            <a:endParaRPr lang="zh-TW" altLang="en-US">
              <a:solidFill>
                <a:prstClr val="black"/>
              </a:solidFill>
            </a:endParaRPr>
          </a:p>
        </p:txBody>
      </p:sp>
      <p:sp>
        <p:nvSpPr>
          <p:cNvPr id="9" name="投影片編號版面配置區 8"/>
          <p:cNvSpPr>
            <a:spLocks noGrp="1"/>
          </p:cNvSpPr>
          <p:nvPr>
            <p:ph type="sldNum" sz="quarter" idx="12"/>
          </p:nvPr>
        </p:nvSpPr>
        <p:spPr/>
        <p:txBody>
          <a:bodyPr/>
          <a:lstStyle>
            <a:lvl1pPr eaLnBrk="0" hangingPunct="0">
              <a:defRPr kumimoji="1" b="1" smtClean="0">
                <a:latin typeface="Times New Roman" pitchFamily="18" charset="0"/>
                <a:ea typeface="新細明體" pitchFamily="18" charset="-120"/>
              </a:defRPr>
            </a:lvl1pPr>
          </a:lstStyle>
          <a:p>
            <a:pPr>
              <a:defRPr/>
            </a:pPr>
            <a:fld id="{6BC675BA-5E4D-40D1-A514-B87D3D4D30ED}" type="slidenum">
              <a:rPr lang="zh-TW" altLang="en-US"/>
              <a:pPr>
                <a:defRPr/>
              </a:pPr>
              <a:t>‹#›</a:t>
            </a:fld>
            <a:endParaRPr lang="zh-TW" altLang="en-US"/>
          </a:p>
        </p:txBody>
      </p:sp>
    </p:spTree>
    <p:extLst>
      <p:ext uri="{BB962C8B-B14F-4D97-AF65-F5344CB8AC3E}">
        <p14:creationId xmlns:p14="http://schemas.microsoft.com/office/powerpoint/2010/main" val="352606551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7213761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a:xfrm>
            <a:off x="628650" y="6356351"/>
            <a:ext cx="2057400" cy="365125"/>
          </a:xfrm>
          <a:prstGeom prst="rect">
            <a:avLst/>
          </a:prstGeom>
        </p:spPr>
        <p:txBody>
          <a:bodyPr/>
          <a:lstStyle/>
          <a:p>
            <a:pPr defTabSz="457200"/>
            <a:endParaRPr lang="en-US">
              <a:solidFill>
                <a:prstClr val="black"/>
              </a:solidFill>
            </a:endParaRPr>
          </a:p>
        </p:txBody>
      </p:sp>
      <p:sp>
        <p:nvSpPr>
          <p:cNvPr id="45" name="Footer Placeholder 44"/>
          <p:cNvSpPr>
            <a:spLocks noGrp="1"/>
          </p:cNvSpPr>
          <p:nvPr>
            <p:ph type="ftr" sz="quarter" idx="27"/>
          </p:nvPr>
        </p:nvSpPr>
        <p:spPr>
          <a:xfrm>
            <a:off x="3028950" y="6356351"/>
            <a:ext cx="3086100" cy="365125"/>
          </a:xfrm>
          <a:prstGeom prst="rect">
            <a:avLst/>
          </a:prstGeom>
        </p:spPr>
        <p:txBody>
          <a:bodyPr/>
          <a:lstStyle/>
          <a:p>
            <a:pPr defTabSz="457200"/>
            <a:endParaRPr lang="en-US">
              <a:solidFill>
                <a:prstClr val="black"/>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pPr/>
              <a:t>‹#›</a:t>
            </a:fld>
            <a:endParaRPr lang="en-US"/>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16148259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a:prstGeom prst="rect">
            <a:avLst/>
          </a:prstGeom>
        </p:spPr>
        <p:txBody>
          <a:bodyPr anchor="b"/>
          <a:lstStyle>
            <a:lvl1pPr algn="ctr">
              <a:defRPr sz="4500"/>
            </a:lvl1pPr>
          </a:lstStyle>
          <a:p>
            <a:r>
              <a:rPr lang="en-US" smtClean="0"/>
              <a:t>Click to edit Master title style</a:t>
            </a:r>
            <a:endParaRPr lang="en-US"/>
          </a:p>
        </p:txBody>
      </p:sp>
      <p:sp>
        <p:nvSpPr>
          <p:cNvPr id="3" name="Subtitle 2"/>
          <p:cNvSpPr>
            <a:spLocks noGrp="1"/>
          </p:cNvSpPr>
          <p:nvPr>
            <p:ph type="subTitle" idx="1"/>
          </p:nvPr>
        </p:nvSpPr>
        <p:spPr>
          <a:xfrm>
            <a:off x="1143000" y="3602038"/>
            <a:ext cx="6858000" cy="1655762"/>
          </a:xfrm>
          <a:prstGeom prst="rect">
            <a:avLst/>
          </a:prstGeo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0122201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lumMod val="9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7886700" cy="1325563"/>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628650" y="1825625"/>
            <a:ext cx="7886700" cy="4351338"/>
          </a:xfrm>
          <a:prstGeom prst="rect">
            <a:avLst/>
          </a:prstGeo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0591454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grpSp>
        <p:nvGrpSpPr>
          <p:cNvPr id="25" name="Group 24"/>
          <p:cNvGrpSpPr/>
          <p:nvPr userDrawn="1"/>
        </p:nvGrpSpPr>
        <p:grpSpPr>
          <a:xfrm>
            <a:off x="3111304" y="1460593"/>
            <a:ext cx="2921396" cy="3936814"/>
            <a:chOff x="2827338" y="125413"/>
            <a:chExt cx="6537325" cy="6607175"/>
          </a:xfrm>
          <a:solidFill>
            <a:schemeClr val="bg1">
              <a:lumMod val="85000"/>
            </a:schemeClr>
          </a:solidFill>
        </p:grpSpPr>
        <p:sp>
          <p:nvSpPr>
            <p:cNvPr id="10" name="Freeform 5"/>
            <p:cNvSpPr>
              <a:spLocks noEditPoints="1"/>
            </p:cNvSpPr>
            <p:nvPr userDrawn="1"/>
          </p:nvSpPr>
          <p:spPr bwMode="auto">
            <a:xfrm>
              <a:off x="4203701" y="1441451"/>
              <a:ext cx="3784600" cy="3975100"/>
            </a:xfrm>
            <a:custGeom>
              <a:avLst/>
              <a:gdLst>
                <a:gd name="T0" fmla="*/ 891 w 1186"/>
                <a:gd name="T1" fmla="*/ 705 h 1232"/>
                <a:gd name="T2" fmla="*/ 980 w 1186"/>
                <a:gd name="T3" fmla="*/ 804 h 1232"/>
                <a:gd name="T4" fmla="*/ 1032 w 1186"/>
                <a:gd name="T5" fmla="*/ 835 h 1232"/>
                <a:gd name="T6" fmla="*/ 818 w 1186"/>
                <a:gd name="T7" fmla="*/ 924 h 1232"/>
                <a:gd name="T8" fmla="*/ 718 w 1186"/>
                <a:gd name="T9" fmla="*/ 835 h 1232"/>
                <a:gd name="T10" fmla="*/ 875 w 1186"/>
                <a:gd name="T11" fmla="*/ 1021 h 1232"/>
                <a:gd name="T12" fmla="*/ 750 w 1186"/>
                <a:gd name="T13" fmla="*/ 1170 h 1232"/>
                <a:gd name="T14" fmla="*/ 624 w 1186"/>
                <a:gd name="T15" fmla="*/ 1044 h 1232"/>
                <a:gd name="T16" fmla="*/ 750 w 1186"/>
                <a:gd name="T17" fmla="*/ 62 h 1232"/>
                <a:gd name="T18" fmla="*/ 875 w 1186"/>
                <a:gd name="T19" fmla="*/ 211 h 1232"/>
                <a:gd name="T20" fmla="*/ 781 w 1186"/>
                <a:gd name="T21" fmla="*/ 397 h 1232"/>
                <a:gd name="T22" fmla="*/ 1032 w 1186"/>
                <a:gd name="T23" fmla="*/ 397 h 1232"/>
                <a:gd name="T24" fmla="*/ 847 w 1186"/>
                <a:gd name="T25" fmla="*/ 483 h 1232"/>
                <a:gd name="T26" fmla="*/ 1068 w 1186"/>
                <a:gd name="T27" fmla="*/ 527 h 1232"/>
                <a:gd name="T28" fmla="*/ 436 w 1186"/>
                <a:gd name="T29" fmla="*/ 1170 h 1232"/>
                <a:gd name="T30" fmla="*/ 311 w 1186"/>
                <a:gd name="T31" fmla="*/ 1021 h 1232"/>
                <a:gd name="T32" fmla="*/ 405 w 1186"/>
                <a:gd name="T33" fmla="*/ 835 h 1232"/>
                <a:gd name="T34" fmla="*/ 154 w 1186"/>
                <a:gd name="T35" fmla="*/ 835 h 1232"/>
                <a:gd name="T36" fmla="*/ 206 w 1186"/>
                <a:gd name="T37" fmla="*/ 804 h 1232"/>
                <a:gd name="T38" fmla="*/ 295 w 1186"/>
                <a:gd name="T39" fmla="*/ 705 h 1232"/>
                <a:gd name="T40" fmla="*/ 118 w 1186"/>
                <a:gd name="T41" fmla="*/ 527 h 1232"/>
                <a:gd name="T42" fmla="*/ 339 w 1186"/>
                <a:gd name="T43" fmla="*/ 483 h 1232"/>
                <a:gd name="T44" fmla="*/ 154 w 1186"/>
                <a:gd name="T45" fmla="*/ 397 h 1232"/>
                <a:gd name="T46" fmla="*/ 368 w 1186"/>
                <a:gd name="T47" fmla="*/ 308 h 1232"/>
                <a:gd name="T48" fmla="*/ 468 w 1186"/>
                <a:gd name="T49" fmla="*/ 397 h 1232"/>
                <a:gd name="T50" fmla="*/ 311 w 1186"/>
                <a:gd name="T51" fmla="*/ 211 h 1232"/>
                <a:gd name="T52" fmla="*/ 436 w 1186"/>
                <a:gd name="T53" fmla="*/ 62 h 1232"/>
                <a:gd name="T54" fmla="*/ 562 w 1186"/>
                <a:gd name="T55" fmla="*/ 188 h 1232"/>
                <a:gd name="T56" fmla="*/ 436 w 1186"/>
                <a:gd name="T57" fmla="*/ 1170 h 1232"/>
                <a:gd name="T58" fmla="*/ 1095 w 1186"/>
                <a:gd name="T59" fmla="*/ 397 h 1232"/>
                <a:gd name="T60" fmla="*/ 938 w 1186"/>
                <a:gd name="T61" fmla="*/ 188 h 1232"/>
                <a:gd name="T62" fmla="*/ 593 w 1186"/>
                <a:gd name="T63" fmla="*/ 84 h 1232"/>
                <a:gd name="T64" fmla="*/ 436 w 1186"/>
                <a:gd name="T65" fmla="*/ 0 h 1232"/>
                <a:gd name="T66" fmla="*/ 248 w 1186"/>
                <a:gd name="T67" fmla="*/ 211 h 1232"/>
                <a:gd name="T68" fmla="*/ 91 w 1186"/>
                <a:gd name="T69" fmla="*/ 467 h 1232"/>
                <a:gd name="T70" fmla="*/ 73 w 1186"/>
                <a:gd name="T71" fmla="*/ 749 h 1232"/>
                <a:gd name="T72" fmla="*/ 91 w 1186"/>
                <a:gd name="T73" fmla="*/ 835 h 1232"/>
                <a:gd name="T74" fmla="*/ 248 w 1186"/>
                <a:gd name="T75" fmla="*/ 1044 h 1232"/>
                <a:gd name="T76" fmla="*/ 593 w 1186"/>
                <a:gd name="T77" fmla="*/ 1148 h 1232"/>
                <a:gd name="T78" fmla="*/ 750 w 1186"/>
                <a:gd name="T79" fmla="*/ 1232 h 1232"/>
                <a:gd name="T80" fmla="*/ 938 w 1186"/>
                <a:gd name="T81" fmla="*/ 1021 h 1232"/>
                <a:gd name="T82" fmla="*/ 1095 w 1186"/>
                <a:gd name="T83" fmla="*/ 765 h 1232"/>
                <a:gd name="T84" fmla="*/ 1113 w 1186"/>
                <a:gd name="T85" fmla="*/ 483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6" h="1232">
                  <a:moveTo>
                    <a:pt x="1068" y="705"/>
                  </a:moveTo>
                  <a:cubicBezTo>
                    <a:pt x="1019" y="754"/>
                    <a:pt x="940" y="754"/>
                    <a:pt x="891" y="705"/>
                  </a:cubicBezTo>
                  <a:cubicBezTo>
                    <a:pt x="847" y="749"/>
                    <a:pt x="847" y="749"/>
                    <a:pt x="847" y="749"/>
                  </a:cubicBezTo>
                  <a:cubicBezTo>
                    <a:pt x="883" y="786"/>
                    <a:pt x="931" y="804"/>
                    <a:pt x="980" y="804"/>
                  </a:cubicBezTo>
                  <a:cubicBezTo>
                    <a:pt x="997" y="804"/>
                    <a:pt x="1015" y="801"/>
                    <a:pt x="1032" y="797"/>
                  </a:cubicBezTo>
                  <a:cubicBezTo>
                    <a:pt x="1032" y="835"/>
                    <a:pt x="1032" y="835"/>
                    <a:pt x="1032" y="835"/>
                  </a:cubicBezTo>
                  <a:cubicBezTo>
                    <a:pt x="1032" y="905"/>
                    <a:pt x="976" y="961"/>
                    <a:pt x="906" y="961"/>
                  </a:cubicBezTo>
                  <a:cubicBezTo>
                    <a:pt x="873" y="961"/>
                    <a:pt x="841" y="948"/>
                    <a:pt x="818" y="924"/>
                  </a:cubicBezTo>
                  <a:cubicBezTo>
                    <a:pt x="794" y="900"/>
                    <a:pt x="781" y="869"/>
                    <a:pt x="781" y="835"/>
                  </a:cubicBezTo>
                  <a:cubicBezTo>
                    <a:pt x="718" y="835"/>
                    <a:pt x="718" y="835"/>
                    <a:pt x="718" y="835"/>
                  </a:cubicBezTo>
                  <a:cubicBezTo>
                    <a:pt x="718" y="886"/>
                    <a:pt x="738" y="933"/>
                    <a:pt x="773" y="968"/>
                  </a:cubicBezTo>
                  <a:cubicBezTo>
                    <a:pt x="802" y="996"/>
                    <a:pt x="837" y="1014"/>
                    <a:pt x="875" y="1021"/>
                  </a:cubicBezTo>
                  <a:cubicBezTo>
                    <a:pt x="875" y="1044"/>
                    <a:pt x="875" y="1044"/>
                    <a:pt x="875" y="1044"/>
                  </a:cubicBezTo>
                  <a:cubicBezTo>
                    <a:pt x="875" y="1114"/>
                    <a:pt x="819" y="1170"/>
                    <a:pt x="750" y="1170"/>
                  </a:cubicBezTo>
                  <a:cubicBezTo>
                    <a:pt x="716" y="1170"/>
                    <a:pt x="685" y="1157"/>
                    <a:pt x="661" y="1133"/>
                  </a:cubicBezTo>
                  <a:cubicBezTo>
                    <a:pt x="637" y="1109"/>
                    <a:pt x="624" y="1078"/>
                    <a:pt x="624" y="1044"/>
                  </a:cubicBezTo>
                  <a:cubicBezTo>
                    <a:pt x="624" y="188"/>
                    <a:pt x="624" y="188"/>
                    <a:pt x="624" y="188"/>
                  </a:cubicBezTo>
                  <a:cubicBezTo>
                    <a:pt x="624" y="118"/>
                    <a:pt x="681" y="62"/>
                    <a:pt x="750" y="62"/>
                  </a:cubicBezTo>
                  <a:cubicBezTo>
                    <a:pt x="819" y="62"/>
                    <a:pt x="875" y="118"/>
                    <a:pt x="875" y="188"/>
                  </a:cubicBezTo>
                  <a:cubicBezTo>
                    <a:pt x="875" y="211"/>
                    <a:pt x="875" y="211"/>
                    <a:pt x="875" y="211"/>
                  </a:cubicBezTo>
                  <a:cubicBezTo>
                    <a:pt x="786" y="226"/>
                    <a:pt x="718" y="304"/>
                    <a:pt x="718" y="397"/>
                  </a:cubicBezTo>
                  <a:cubicBezTo>
                    <a:pt x="781" y="397"/>
                    <a:pt x="781" y="397"/>
                    <a:pt x="781" y="397"/>
                  </a:cubicBezTo>
                  <a:cubicBezTo>
                    <a:pt x="781" y="327"/>
                    <a:pt x="837" y="271"/>
                    <a:pt x="906" y="271"/>
                  </a:cubicBezTo>
                  <a:cubicBezTo>
                    <a:pt x="976" y="271"/>
                    <a:pt x="1032" y="327"/>
                    <a:pt x="1032" y="397"/>
                  </a:cubicBezTo>
                  <a:cubicBezTo>
                    <a:pt x="1032" y="435"/>
                    <a:pt x="1032" y="435"/>
                    <a:pt x="1032" y="435"/>
                  </a:cubicBezTo>
                  <a:cubicBezTo>
                    <a:pt x="968" y="417"/>
                    <a:pt x="897" y="433"/>
                    <a:pt x="847" y="483"/>
                  </a:cubicBezTo>
                  <a:cubicBezTo>
                    <a:pt x="891" y="527"/>
                    <a:pt x="891" y="527"/>
                    <a:pt x="891" y="527"/>
                  </a:cubicBezTo>
                  <a:cubicBezTo>
                    <a:pt x="940" y="478"/>
                    <a:pt x="1019" y="478"/>
                    <a:pt x="1068" y="527"/>
                  </a:cubicBezTo>
                  <a:cubicBezTo>
                    <a:pt x="1117" y="576"/>
                    <a:pt x="1117" y="656"/>
                    <a:pt x="1068" y="705"/>
                  </a:cubicBezTo>
                  <a:close/>
                  <a:moveTo>
                    <a:pt x="436" y="1170"/>
                  </a:moveTo>
                  <a:cubicBezTo>
                    <a:pt x="367" y="1170"/>
                    <a:pt x="311" y="1114"/>
                    <a:pt x="311" y="1044"/>
                  </a:cubicBezTo>
                  <a:cubicBezTo>
                    <a:pt x="311" y="1021"/>
                    <a:pt x="311" y="1021"/>
                    <a:pt x="311" y="1021"/>
                  </a:cubicBezTo>
                  <a:cubicBezTo>
                    <a:pt x="400" y="1006"/>
                    <a:pt x="468" y="928"/>
                    <a:pt x="468" y="835"/>
                  </a:cubicBezTo>
                  <a:cubicBezTo>
                    <a:pt x="405" y="835"/>
                    <a:pt x="405" y="835"/>
                    <a:pt x="405" y="835"/>
                  </a:cubicBezTo>
                  <a:cubicBezTo>
                    <a:pt x="405" y="905"/>
                    <a:pt x="349" y="961"/>
                    <a:pt x="280" y="961"/>
                  </a:cubicBezTo>
                  <a:cubicBezTo>
                    <a:pt x="210" y="961"/>
                    <a:pt x="154" y="905"/>
                    <a:pt x="154" y="835"/>
                  </a:cubicBezTo>
                  <a:cubicBezTo>
                    <a:pt x="154" y="797"/>
                    <a:pt x="154" y="797"/>
                    <a:pt x="154" y="797"/>
                  </a:cubicBezTo>
                  <a:cubicBezTo>
                    <a:pt x="171" y="802"/>
                    <a:pt x="189" y="804"/>
                    <a:pt x="206" y="804"/>
                  </a:cubicBezTo>
                  <a:cubicBezTo>
                    <a:pt x="255" y="804"/>
                    <a:pt x="303" y="786"/>
                    <a:pt x="339" y="749"/>
                  </a:cubicBezTo>
                  <a:cubicBezTo>
                    <a:pt x="295" y="705"/>
                    <a:pt x="295" y="705"/>
                    <a:pt x="295" y="705"/>
                  </a:cubicBezTo>
                  <a:cubicBezTo>
                    <a:pt x="246" y="754"/>
                    <a:pt x="167" y="754"/>
                    <a:pt x="118" y="705"/>
                  </a:cubicBezTo>
                  <a:cubicBezTo>
                    <a:pt x="69" y="656"/>
                    <a:pt x="69" y="576"/>
                    <a:pt x="118" y="527"/>
                  </a:cubicBezTo>
                  <a:cubicBezTo>
                    <a:pt x="167" y="478"/>
                    <a:pt x="246" y="478"/>
                    <a:pt x="295" y="527"/>
                  </a:cubicBezTo>
                  <a:cubicBezTo>
                    <a:pt x="339" y="483"/>
                    <a:pt x="339" y="483"/>
                    <a:pt x="339" y="483"/>
                  </a:cubicBezTo>
                  <a:cubicBezTo>
                    <a:pt x="289" y="433"/>
                    <a:pt x="218" y="417"/>
                    <a:pt x="154" y="435"/>
                  </a:cubicBezTo>
                  <a:cubicBezTo>
                    <a:pt x="154" y="397"/>
                    <a:pt x="154" y="397"/>
                    <a:pt x="154" y="397"/>
                  </a:cubicBezTo>
                  <a:cubicBezTo>
                    <a:pt x="154" y="327"/>
                    <a:pt x="210" y="271"/>
                    <a:pt x="280" y="271"/>
                  </a:cubicBezTo>
                  <a:cubicBezTo>
                    <a:pt x="313" y="271"/>
                    <a:pt x="345" y="284"/>
                    <a:pt x="368" y="308"/>
                  </a:cubicBezTo>
                  <a:cubicBezTo>
                    <a:pt x="392" y="332"/>
                    <a:pt x="405" y="363"/>
                    <a:pt x="405" y="397"/>
                  </a:cubicBezTo>
                  <a:cubicBezTo>
                    <a:pt x="468" y="397"/>
                    <a:pt x="468" y="397"/>
                    <a:pt x="468" y="397"/>
                  </a:cubicBezTo>
                  <a:cubicBezTo>
                    <a:pt x="468" y="346"/>
                    <a:pt x="448" y="299"/>
                    <a:pt x="413" y="264"/>
                  </a:cubicBezTo>
                  <a:cubicBezTo>
                    <a:pt x="384" y="236"/>
                    <a:pt x="349" y="218"/>
                    <a:pt x="311" y="211"/>
                  </a:cubicBezTo>
                  <a:cubicBezTo>
                    <a:pt x="311" y="188"/>
                    <a:pt x="311" y="188"/>
                    <a:pt x="311" y="188"/>
                  </a:cubicBezTo>
                  <a:cubicBezTo>
                    <a:pt x="311" y="118"/>
                    <a:pt x="367" y="62"/>
                    <a:pt x="436" y="62"/>
                  </a:cubicBezTo>
                  <a:cubicBezTo>
                    <a:pt x="470" y="62"/>
                    <a:pt x="501" y="75"/>
                    <a:pt x="525" y="99"/>
                  </a:cubicBezTo>
                  <a:cubicBezTo>
                    <a:pt x="549" y="123"/>
                    <a:pt x="562" y="154"/>
                    <a:pt x="562" y="188"/>
                  </a:cubicBezTo>
                  <a:cubicBezTo>
                    <a:pt x="562" y="1044"/>
                    <a:pt x="562" y="1044"/>
                    <a:pt x="562" y="1044"/>
                  </a:cubicBezTo>
                  <a:cubicBezTo>
                    <a:pt x="562" y="1114"/>
                    <a:pt x="505" y="1170"/>
                    <a:pt x="436" y="1170"/>
                  </a:cubicBezTo>
                  <a:close/>
                  <a:moveTo>
                    <a:pt x="1095" y="467"/>
                  </a:moveTo>
                  <a:cubicBezTo>
                    <a:pt x="1095" y="397"/>
                    <a:pt x="1095" y="397"/>
                    <a:pt x="1095" y="397"/>
                  </a:cubicBezTo>
                  <a:cubicBezTo>
                    <a:pt x="1095" y="304"/>
                    <a:pt x="1027" y="226"/>
                    <a:pt x="938" y="211"/>
                  </a:cubicBezTo>
                  <a:cubicBezTo>
                    <a:pt x="938" y="188"/>
                    <a:pt x="938" y="188"/>
                    <a:pt x="938" y="188"/>
                  </a:cubicBezTo>
                  <a:cubicBezTo>
                    <a:pt x="938" y="84"/>
                    <a:pt x="853" y="0"/>
                    <a:pt x="750" y="0"/>
                  </a:cubicBezTo>
                  <a:cubicBezTo>
                    <a:pt x="684" y="0"/>
                    <a:pt x="627" y="33"/>
                    <a:pt x="593" y="84"/>
                  </a:cubicBezTo>
                  <a:cubicBezTo>
                    <a:pt x="586" y="73"/>
                    <a:pt x="578" y="64"/>
                    <a:pt x="569" y="55"/>
                  </a:cubicBezTo>
                  <a:cubicBezTo>
                    <a:pt x="534" y="19"/>
                    <a:pt x="486" y="0"/>
                    <a:pt x="436" y="0"/>
                  </a:cubicBezTo>
                  <a:cubicBezTo>
                    <a:pt x="333" y="0"/>
                    <a:pt x="248" y="84"/>
                    <a:pt x="248" y="188"/>
                  </a:cubicBezTo>
                  <a:cubicBezTo>
                    <a:pt x="248" y="211"/>
                    <a:pt x="248" y="211"/>
                    <a:pt x="248" y="211"/>
                  </a:cubicBezTo>
                  <a:cubicBezTo>
                    <a:pt x="159" y="226"/>
                    <a:pt x="91" y="304"/>
                    <a:pt x="91" y="397"/>
                  </a:cubicBezTo>
                  <a:cubicBezTo>
                    <a:pt x="91" y="467"/>
                    <a:pt x="91" y="467"/>
                    <a:pt x="91" y="467"/>
                  </a:cubicBezTo>
                  <a:cubicBezTo>
                    <a:pt x="85" y="472"/>
                    <a:pt x="79" y="477"/>
                    <a:pt x="73" y="483"/>
                  </a:cubicBezTo>
                  <a:cubicBezTo>
                    <a:pt x="0" y="556"/>
                    <a:pt x="0" y="676"/>
                    <a:pt x="73" y="749"/>
                  </a:cubicBezTo>
                  <a:cubicBezTo>
                    <a:pt x="79" y="755"/>
                    <a:pt x="85" y="760"/>
                    <a:pt x="91" y="765"/>
                  </a:cubicBezTo>
                  <a:cubicBezTo>
                    <a:pt x="91" y="835"/>
                    <a:pt x="91" y="835"/>
                    <a:pt x="91" y="835"/>
                  </a:cubicBezTo>
                  <a:cubicBezTo>
                    <a:pt x="91" y="928"/>
                    <a:pt x="159" y="1006"/>
                    <a:pt x="248" y="1021"/>
                  </a:cubicBezTo>
                  <a:cubicBezTo>
                    <a:pt x="248" y="1044"/>
                    <a:pt x="248" y="1044"/>
                    <a:pt x="248" y="1044"/>
                  </a:cubicBezTo>
                  <a:cubicBezTo>
                    <a:pt x="248" y="1148"/>
                    <a:pt x="333" y="1232"/>
                    <a:pt x="436" y="1232"/>
                  </a:cubicBezTo>
                  <a:cubicBezTo>
                    <a:pt x="502" y="1232"/>
                    <a:pt x="559" y="1199"/>
                    <a:pt x="593" y="1148"/>
                  </a:cubicBezTo>
                  <a:cubicBezTo>
                    <a:pt x="600" y="1159"/>
                    <a:pt x="608" y="1168"/>
                    <a:pt x="617" y="1177"/>
                  </a:cubicBezTo>
                  <a:cubicBezTo>
                    <a:pt x="652" y="1213"/>
                    <a:pt x="700" y="1232"/>
                    <a:pt x="750" y="1232"/>
                  </a:cubicBezTo>
                  <a:cubicBezTo>
                    <a:pt x="853" y="1232"/>
                    <a:pt x="938" y="1148"/>
                    <a:pt x="938" y="1044"/>
                  </a:cubicBezTo>
                  <a:cubicBezTo>
                    <a:pt x="938" y="1021"/>
                    <a:pt x="938" y="1021"/>
                    <a:pt x="938" y="1021"/>
                  </a:cubicBezTo>
                  <a:cubicBezTo>
                    <a:pt x="1027" y="1006"/>
                    <a:pt x="1095" y="928"/>
                    <a:pt x="1095" y="835"/>
                  </a:cubicBezTo>
                  <a:cubicBezTo>
                    <a:pt x="1095" y="765"/>
                    <a:pt x="1095" y="765"/>
                    <a:pt x="1095" y="765"/>
                  </a:cubicBezTo>
                  <a:cubicBezTo>
                    <a:pt x="1101" y="760"/>
                    <a:pt x="1107" y="755"/>
                    <a:pt x="1113" y="749"/>
                  </a:cubicBezTo>
                  <a:cubicBezTo>
                    <a:pt x="1186" y="676"/>
                    <a:pt x="1186" y="556"/>
                    <a:pt x="1113" y="483"/>
                  </a:cubicBezTo>
                  <a:cubicBezTo>
                    <a:pt x="1107" y="477"/>
                    <a:pt x="1101" y="472"/>
                    <a:pt x="1095" y="467"/>
                  </a:cubicBezTo>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1" name="Rectangle 6"/>
            <p:cNvSpPr>
              <a:spLocks noChangeArrowheads="1"/>
            </p:cNvSpPr>
            <p:nvPr userDrawn="1"/>
          </p:nvSpPr>
          <p:spPr bwMode="auto">
            <a:xfrm>
              <a:off x="3743326" y="2722563"/>
              <a:ext cx="201613" cy="200025"/>
            </a:xfrm>
            <a:prstGeom prst="rect">
              <a:avLst/>
            </a:prstGeom>
            <a:solidFill>
              <a:schemeClr val="accent5">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2" name="Rectangle 7"/>
            <p:cNvSpPr>
              <a:spLocks noChangeArrowheads="1"/>
            </p:cNvSpPr>
            <p:nvPr userDrawn="1"/>
          </p:nvSpPr>
          <p:spPr bwMode="auto">
            <a:xfrm>
              <a:off x="3743326" y="3125788"/>
              <a:ext cx="201613" cy="203200"/>
            </a:xfrm>
            <a:prstGeom prst="rect">
              <a:avLst/>
            </a:prstGeom>
            <a:solidFill>
              <a:schemeClr val="accent5">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3" name="Rectangle 8"/>
            <p:cNvSpPr>
              <a:spLocks noChangeArrowheads="1"/>
            </p:cNvSpPr>
            <p:nvPr userDrawn="1"/>
          </p:nvSpPr>
          <p:spPr bwMode="auto">
            <a:xfrm>
              <a:off x="3743326" y="3529013"/>
              <a:ext cx="201613" cy="203200"/>
            </a:xfrm>
            <a:prstGeom prst="rect">
              <a:avLst/>
            </a:prstGeom>
            <a:solidFill>
              <a:schemeClr val="accent5">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4" name="Rectangle 9"/>
            <p:cNvSpPr>
              <a:spLocks noChangeArrowheads="1"/>
            </p:cNvSpPr>
            <p:nvPr userDrawn="1"/>
          </p:nvSpPr>
          <p:spPr bwMode="auto">
            <a:xfrm>
              <a:off x="3743326" y="3935413"/>
              <a:ext cx="201613" cy="200025"/>
            </a:xfrm>
            <a:prstGeom prst="rect">
              <a:avLst/>
            </a:prstGeom>
            <a:solidFill>
              <a:schemeClr val="accent5">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5" name="Rectangle 10"/>
            <p:cNvSpPr>
              <a:spLocks noChangeArrowheads="1"/>
            </p:cNvSpPr>
            <p:nvPr userDrawn="1"/>
          </p:nvSpPr>
          <p:spPr bwMode="auto">
            <a:xfrm>
              <a:off x="8247063" y="2722563"/>
              <a:ext cx="201613" cy="200025"/>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6" name="Rectangle 11"/>
            <p:cNvSpPr>
              <a:spLocks noChangeArrowheads="1"/>
            </p:cNvSpPr>
            <p:nvPr userDrawn="1"/>
          </p:nvSpPr>
          <p:spPr bwMode="auto">
            <a:xfrm>
              <a:off x="8247063" y="3125788"/>
              <a:ext cx="201613" cy="20320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7" name="Rectangle 12"/>
            <p:cNvSpPr>
              <a:spLocks noChangeArrowheads="1"/>
            </p:cNvSpPr>
            <p:nvPr userDrawn="1"/>
          </p:nvSpPr>
          <p:spPr bwMode="auto">
            <a:xfrm>
              <a:off x="8247063" y="3529013"/>
              <a:ext cx="201613" cy="20320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8" name="Rectangle 13"/>
            <p:cNvSpPr>
              <a:spLocks noChangeArrowheads="1"/>
            </p:cNvSpPr>
            <p:nvPr userDrawn="1"/>
          </p:nvSpPr>
          <p:spPr bwMode="auto">
            <a:xfrm>
              <a:off x="8247063" y="3935413"/>
              <a:ext cx="201613" cy="200025"/>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9" name="Freeform 14"/>
            <p:cNvSpPr>
              <a:spLocks noEditPoints="1"/>
            </p:cNvSpPr>
            <p:nvPr userDrawn="1"/>
          </p:nvSpPr>
          <p:spPr bwMode="auto">
            <a:xfrm>
              <a:off x="4487863" y="1025526"/>
              <a:ext cx="600075" cy="606425"/>
            </a:xfrm>
            <a:custGeom>
              <a:avLst/>
              <a:gdLst>
                <a:gd name="T0" fmla="*/ 94 w 188"/>
                <a:gd name="T1" fmla="*/ 63 h 188"/>
                <a:gd name="T2" fmla="*/ 126 w 188"/>
                <a:gd name="T3" fmla="*/ 94 h 188"/>
                <a:gd name="T4" fmla="*/ 94 w 188"/>
                <a:gd name="T5" fmla="*/ 125 h 188"/>
                <a:gd name="T6" fmla="*/ 63 w 188"/>
                <a:gd name="T7" fmla="*/ 94 h 188"/>
                <a:gd name="T8" fmla="*/ 94 w 188"/>
                <a:gd name="T9" fmla="*/ 63 h 188"/>
                <a:gd name="T10" fmla="*/ 94 w 188"/>
                <a:gd name="T11" fmla="*/ 188 h 188"/>
                <a:gd name="T12" fmla="*/ 188 w 188"/>
                <a:gd name="T13" fmla="*/ 94 h 188"/>
                <a:gd name="T14" fmla="*/ 94 w 188"/>
                <a:gd name="T15" fmla="*/ 0 h 188"/>
                <a:gd name="T16" fmla="*/ 0 w 188"/>
                <a:gd name="T17" fmla="*/ 94 h 188"/>
                <a:gd name="T18" fmla="*/ 94 w 188"/>
                <a:gd name="T1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88">
                  <a:moveTo>
                    <a:pt x="94" y="63"/>
                  </a:moveTo>
                  <a:cubicBezTo>
                    <a:pt x="112" y="63"/>
                    <a:pt x="126" y="77"/>
                    <a:pt x="126" y="94"/>
                  </a:cubicBezTo>
                  <a:cubicBezTo>
                    <a:pt x="126" y="111"/>
                    <a:pt x="112" y="125"/>
                    <a:pt x="94" y="125"/>
                  </a:cubicBezTo>
                  <a:cubicBezTo>
                    <a:pt x="77" y="125"/>
                    <a:pt x="63" y="111"/>
                    <a:pt x="63" y="94"/>
                  </a:cubicBezTo>
                  <a:cubicBezTo>
                    <a:pt x="63" y="77"/>
                    <a:pt x="77" y="63"/>
                    <a:pt x="94" y="63"/>
                  </a:cubicBezTo>
                  <a:close/>
                  <a:moveTo>
                    <a:pt x="94" y="188"/>
                  </a:moveTo>
                  <a:cubicBezTo>
                    <a:pt x="146" y="188"/>
                    <a:pt x="188" y="146"/>
                    <a:pt x="188" y="94"/>
                  </a:cubicBezTo>
                  <a:cubicBezTo>
                    <a:pt x="188" y="42"/>
                    <a:pt x="146" y="0"/>
                    <a:pt x="94" y="0"/>
                  </a:cubicBezTo>
                  <a:cubicBezTo>
                    <a:pt x="43" y="0"/>
                    <a:pt x="0" y="42"/>
                    <a:pt x="0" y="94"/>
                  </a:cubicBezTo>
                  <a:cubicBezTo>
                    <a:pt x="0" y="146"/>
                    <a:pt x="43" y="188"/>
                    <a:pt x="94" y="18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20" name="Freeform 15"/>
            <p:cNvSpPr>
              <a:spLocks/>
            </p:cNvSpPr>
            <p:nvPr userDrawn="1"/>
          </p:nvSpPr>
          <p:spPr bwMode="auto">
            <a:xfrm>
              <a:off x="4062413" y="4594226"/>
              <a:ext cx="565150" cy="569913"/>
            </a:xfrm>
            <a:custGeom>
              <a:avLst/>
              <a:gdLst>
                <a:gd name="T0" fmla="*/ 241 w 356"/>
                <a:gd name="T1" fmla="*/ 0 h 359"/>
                <a:gd name="T2" fmla="*/ 115 w 356"/>
                <a:gd name="T3" fmla="*/ 0 h 359"/>
                <a:gd name="T4" fmla="*/ 115 w 356"/>
                <a:gd name="T5" fmla="*/ 116 h 359"/>
                <a:gd name="T6" fmla="*/ 0 w 356"/>
                <a:gd name="T7" fmla="*/ 116 h 359"/>
                <a:gd name="T8" fmla="*/ 0 w 356"/>
                <a:gd name="T9" fmla="*/ 244 h 359"/>
                <a:gd name="T10" fmla="*/ 115 w 356"/>
                <a:gd name="T11" fmla="*/ 244 h 359"/>
                <a:gd name="T12" fmla="*/ 115 w 356"/>
                <a:gd name="T13" fmla="*/ 359 h 359"/>
                <a:gd name="T14" fmla="*/ 241 w 356"/>
                <a:gd name="T15" fmla="*/ 359 h 359"/>
                <a:gd name="T16" fmla="*/ 241 w 356"/>
                <a:gd name="T17" fmla="*/ 244 h 359"/>
                <a:gd name="T18" fmla="*/ 356 w 356"/>
                <a:gd name="T19" fmla="*/ 244 h 359"/>
                <a:gd name="T20" fmla="*/ 356 w 356"/>
                <a:gd name="T21" fmla="*/ 116 h 359"/>
                <a:gd name="T22" fmla="*/ 241 w 356"/>
                <a:gd name="T23" fmla="*/ 116 h 359"/>
                <a:gd name="T24" fmla="*/ 241 w 356"/>
                <a:gd name="T2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6" h="359">
                  <a:moveTo>
                    <a:pt x="241" y="0"/>
                  </a:moveTo>
                  <a:lnTo>
                    <a:pt x="115" y="0"/>
                  </a:lnTo>
                  <a:lnTo>
                    <a:pt x="115" y="116"/>
                  </a:lnTo>
                  <a:lnTo>
                    <a:pt x="0" y="116"/>
                  </a:lnTo>
                  <a:lnTo>
                    <a:pt x="0" y="244"/>
                  </a:lnTo>
                  <a:lnTo>
                    <a:pt x="115" y="244"/>
                  </a:lnTo>
                  <a:lnTo>
                    <a:pt x="115" y="359"/>
                  </a:lnTo>
                  <a:lnTo>
                    <a:pt x="241" y="359"/>
                  </a:lnTo>
                  <a:lnTo>
                    <a:pt x="241" y="244"/>
                  </a:lnTo>
                  <a:lnTo>
                    <a:pt x="356" y="244"/>
                  </a:lnTo>
                  <a:lnTo>
                    <a:pt x="356" y="116"/>
                  </a:lnTo>
                  <a:lnTo>
                    <a:pt x="241" y="116"/>
                  </a:lnTo>
                  <a:lnTo>
                    <a:pt x="2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21" name="Freeform 16"/>
            <p:cNvSpPr>
              <a:spLocks/>
            </p:cNvSpPr>
            <p:nvPr userDrawn="1"/>
          </p:nvSpPr>
          <p:spPr bwMode="auto">
            <a:xfrm>
              <a:off x="4062413" y="4594226"/>
              <a:ext cx="565150" cy="569913"/>
            </a:xfrm>
            <a:custGeom>
              <a:avLst/>
              <a:gdLst>
                <a:gd name="T0" fmla="*/ 241 w 356"/>
                <a:gd name="T1" fmla="*/ 0 h 359"/>
                <a:gd name="T2" fmla="*/ 115 w 356"/>
                <a:gd name="T3" fmla="*/ 0 h 359"/>
                <a:gd name="T4" fmla="*/ 115 w 356"/>
                <a:gd name="T5" fmla="*/ 116 h 359"/>
                <a:gd name="T6" fmla="*/ 0 w 356"/>
                <a:gd name="T7" fmla="*/ 116 h 359"/>
                <a:gd name="T8" fmla="*/ 0 w 356"/>
                <a:gd name="T9" fmla="*/ 244 h 359"/>
                <a:gd name="T10" fmla="*/ 115 w 356"/>
                <a:gd name="T11" fmla="*/ 244 h 359"/>
                <a:gd name="T12" fmla="*/ 115 w 356"/>
                <a:gd name="T13" fmla="*/ 359 h 359"/>
                <a:gd name="T14" fmla="*/ 241 w 356"/>
                <a:gd name="T15" fmla="*/ 359 h 359"/>
                <a:gd name="T16" fmla="*/ 241 w 356"/>
                <a:gd name="T17" fmla="*/ 244 h 359"/>
                <a:gd name="T18" fmla="*/ 356 w 356"/>
                <a:gd name="T19" fmla="*/ 244 h 359"/>
                <a:gd name="T20" fmla="*/ 356 w 356"/>
                <a:gd name="T21" fmla="*/ 116 h 359"/>
                <a:gd name="T22" fmla="*/ 241 w 356"/>
                <a:gd name="T23" fmla="*/ 116 h 359"/>
                <a:gd name="T24" fmla="*/ 241 w 356"/>
                <a:gd name="T2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6" h="359">
                  <a:moveTo>
                    <a:pt x="241" y="0"/>
                  </a:moveTo>
                  <a:lnTo>
                    <a:pt x="115" y="0"/>
                  </a:lnTo>
                  <a:lnTo>
                    <a:pt x="115" y="116"/>
                  </a:lnTo>
                  <a:lnTo>
                    <a:pt x="0" y="116"/>
                  </a:lnTo>
                  <a:lnTo>
                    <a:pt x="0" y="244"/>
                  </a:lnTo>
                  <a:lnTo>
                    <a:pt x="115" y="244"/>
                  </a:lnTo>
                  <a:lnTo>
                    <a:pt x="115" y="359"/>
                  </a:lnTo>
                  <a:lnTo>
                    <a:pt x="241" y="359"/>
                  </a:lnTo>
                  <a:lnTo>
                    <a:pt x="241" y="244"/>
                  </a:lnTo>
                  <a:lnTo>
                    <a:pt x="356" y="244"/>
                  </a:lnTo>
                  <a:lnTo>
                    <a:pt x="356" y="116"/>
                  </a:lnTo>
                  <a:lnTo>
                    <a:pt x="241" y="116"/>
                  </a:lnTo>
                  <a:lnTo>
                    <a:pt x="241" y="0"/>
                  </a:lnTo>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22" name="Freeform 17"/>
            <p:cNvSpPr>
              <a:spLocks/>
            </p:cNvSpPr>
            <p:nvPr userDrawn="1"/>
          </p:nvSpPr>
          <p:spPr bwMode="auto">
            <a:xfrm>
              <a:off x="7267576" y="5078413"/>
              <a:ext cx="539750" cy="544513"/>
            </a:xfrm>
            <a:custGeom>
              <a:avLst/>
              <a:gdLst>
                <a:gd name="T0" fmla="*/ 251 w 340"/>
                <a:gd name="T1" fmla="*/ 0 h 343"/>
                <a:gd name="T2" fmla="*/ 169 w 340"/>
                <a:gd name="T3" fmla="*/ 81 h 343"/>
                <a:gd name="T4" fmla="*/ 88 w 340"/>
                <a:gd name="T5" fmla="*/ 0 h 343"/>
                <a:gd name="T6" fmla="*/ 0 w 340"/>
                <a:gd name="T7" fmla="*/ 89 h 343"/>
                <a:gd name="T8" fmla="*/ 80 w 340"/>
                <a:gd name="T9" fmla="*/ 172 h 343"/>
                <a:gd name="T10" fmla="*/ 0 w 340"/>
                <a:gd name="T11" fmla="*/ 254 h 343"/>
                <a:gd name="T12" fmla="*/ 88 w 340"/>
                <a:gd name="T13" fmla="*/ 343 h 343"/>
                <a:gd name="T14" fmla="*/ 169 w 340"/>
                <a:gd name="T15" fmla="*/ 262 h 343"/>
                <a:gd name="T16" fmla="*/ 251 w 340"/>
                <a:gd name="T17" fmla="*/ 343 h 343"/>
                <a:gd name="T18" fmla="*/ 340 w 340"/>
                <a:gd name="T19" fmla="*/ 254 h 343"/>
                <a:gd name="T20" fmla="*/ 259 w 340"/>
                <a:gd name="T21" fmla="*/ 172 h 343"/>
                <a:gd name="T22" fmla="*/ 340 w 340"/>
                <a:gd name="T23" fmla="*/ 89 h 343"/>
                <a:gd name="T24" fmla="*/ 251 w 340"/>
                <a:gd name="T2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3">
                  <a:moveTo>
                    <a:pt x="251" y="0"/>
                  </a:moveTo>
                  <a:lnTo>
                    <a:pt x="169" y="81"/>
                  </a:lnTo>
                  <a:lnTo>
                    <a:pt x="88" y="0"/>
                  </a:lnTo>
                  <a:lnTo>
                    <a:pt x="0" y="89"/>
                  </a:lnTo>
                  <a:lnTo>
                    <a:pt x="80" y="172"/>
                  </a:lnTo>
                  <a:lnTo>
                    <a:pt x="0" y="254"/>
                  </a:lnTo>
                  <a:lnTo>
                    <a:pt x="88" y="343"/>
                  </a:lnTo>
                  <a:lnTo>
                    <a:pt x="169" y="262"/>
                  </a:lnTo>
                  <a:lnTo>
                    <a:pt x="251" y="343"/>
                  </a:lnTo>
                  <a:lnTo>
                    <a:pt x="340" y="254"/>
                  </a:lnTo>
                  <a:lnTo>
                    <a:pt x="259" y="172"/>
                  </a:lnTo>
                  <a:lnTo>
                    <a:pt x="340" y="89"/>
                  </a:lnTo>
                  <a:lnTo>
                    <a:pt x="2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23" name="Freeform 18"/>
            <p:cNvSpPr>
              <a:spLocks/>
            </p:cNvSpPr>
            <p:nvPr userDrawn="1"/>
          </p:nvSpPr>
          <p:spPr bwMode="auto">
            <a:xfrm>
              <a:off x="7267576" y="5078413"/>
              <a:ext cx="539750" cy="544513"/>
            </a:xfrm>
            <a:custGeom>
              <a:avLst/>
              <a:gdLst>
                <a:gd name="T0" fmla="*/ 251 w 340"/>
                <a:gd name="T1" fmla="*/ 0 h 343"/>
                <a:gd name="T2" fmla="*/ 169 w 340"/>
                <a:gd name="T3" fmla="*/ 81 h 343"/>
                <a:gd name="T4" fmla="*/ 88 w 340"/>
                <a:gd name="T5" fmla="*/ 0 h 343"/>
                <a:gd name="T6" fmla="*/ 0 w 340"/>
                <a:gd name="T7" fmla="*/ 89 h 343"/>
                <a:gd name="T8" fmla="*/ 80 w 340"/>
                <a:gd name="T9" fmla="*/ 172 h 343"/>
                <a:gd name="T10" fmla="*/ 0 w 340"/>
                <a:gd name="T11" fmla="*/ 254 h 343"/>
                <a:gd name="T12" fmla="*/ 88 w 340"/>
                <a:gd name="T13" fmla="*/ 343 h 343"/>
                <a:gd name="T14" fmla="*/ 169 w 340"/>
                <a:gd name="T15" fmla="*/ 262 h 343"/>
                <a:gd name="T16" fmla="*/ 251 w 340"/>
                <a:gd name="T17" fmla="*/ 343 h 343"/>
                <a:gd name="T18" fmla="*/ 340 w 340"/>
                <a:gd name="T19" fmla="*/ 254 h 343"/>
                <a:gd name="T20" fmla="*/ 259 w 340"/>
                <a:gd name="T21" fmla="*/ 172 h 343"/>
                <a:gd name="T22" fmla="*/ 340 w 340"/>
                <a:gd name="T23" fmla="*/ 89 h 343"/>
                <a:gd name="T24" fmla="*/ 251 w 340"/>
                <a:gd name="T25"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3">
                  <a:moveTo>
                    <a:pt x="251" y="0"/>
                  </a:moveTo>
                  <a:lnTo>
                    <a:pt x="169" y="81"/>
                  </a:lnTo>
                  <a:lnTo>
                    <a:pt x="88" y="0"/>
                  </a:lnTo>
                  <a:lnTo>
                    <a:pt x="0" y="89"/>
                  </a:lnTo>
                  <a:lnTo>
                    <a:pt x="80" y="172"/>
                  </a:lnTo>
                  <a:lnTo>
                    <a:pt x="0" y="254"/>
                  </a:lnTo>
                  <a:lnTo>
                    <a:pt x="88" y="343"/>
                  </a:lnTo>
                  <a:lnTo>
                    <a:pt x="169" y="262"/>
                  </a:lnTo>
                  <a:lnTo>
                    <a:pt x="251" y="343"/>
                  </a:lnTo>
                  <a:lnTo>
                    <a:pt x="340" y="254"/>
                  </a:lnTo>
                  <a:lnTo>
                    <a:pt x="259" y="172"/>
                  </a:lnTo>
                  <a:lnTo>
                    <a:pt x="340" y="89"/>
                  </a:lnTo>
                  <a:lnTo>
                    <a:pt x="251" y="0"/>
                  </a:lnTo>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24" name="Freeform 19"/>
            <p:cNvSpPr>
              <a:spLocks noEditPoints="1"/>
            </p:cNvSpPr>
            <p:nvPr userDrawn="1"/>
          </p:nvSpPr>
          <p:spPr bwMode="auto">
            <a:xfrm>
              <a:off x="2827338" y="125413"/>
              <a:ext cx="6537325" cy="6607175"/>
            </a:xfrm>
            <a:custGeom>
              <a:avLst/>
              <a:gdLst>
                <a:gd name="T0" fmla="*/ 1923 w 2048"/>
                <a:gd name="T1" fmla="*/ 1055 h 2048"/>
                <a:gd name="T2" fmla="*/ 1985 w 2048"/>
                <a:gd name="T3" fmla="*/ 993 h 2048"/>
                <a:gd name="T4" fmla="*/ 1954 w 2048"/>
                <a:gd name="T5" fmla="*/ 1985 h 2048"/>
                <a:gd name="T6" fmla="*/ 1954 w 2048"/>
                <a:gd name="T7" fmla="*/ 1923 h 2048"/>
                <a:gd name="T8" fmla="*/ 1954 w 2048"/>
                <a:gd name="T9" fmla="*/ 1985 h 2048"/>
                <a:gd name="T10" fmla="*/ 1118 w 2048"/>
                <a:gd name="T11" fmla="*/ 1918 h 2048"/>
                <a:gd name="T12" fmla="*/ 930 w 2048"/>
                <a:gd name="T13" fmla="*/ 1860 h 2048"/>
                <a:gd name="T14" fmla="*/ 389 w 2048"/>
                <a:gd name="T15" fmla="*/ 1659 h 2048"/>
                <a:gd name="T16" fmla="*/ 188 w 2048"/>
                <a:gd name="T17" fmla="*/ 1118 h 2048"/>
                <a:gd name="T18" fmla="*/ 130 w 2048"/>
                <a:gd name="T19" fmla="*/ 930 h 2048"/>
                <a:gd name="T20" fmla="*/ 930 w 2048"/>
                <a:gd name="T21" fmla="*/ 130 h 2048"/>
                <a:gd name="T22" fmla="*/ 1118 w 2048"/>
                <a:gd name="T23" fmla="*/ 188 h 2048"/>
                <a:gd name="T24" fmla="*/ 1659 w 2048"/>
                <a:gd name="T25" fmla="*/ 389 h 2048"/>
                <a:gd name="T26" fmla="*/ 1860 w 2048"/>
                <a:gd name="T27" fmla="*/ 930 h 2048"/>
                <a:gd name="T28" fmla="*/ 1918 w 2048"/>
                <a:gd name="T29" fmla="*/ 1118 h 2048"/>
                <a:gd name="T30" fmla="*/ 1055 w 2048"/>
                <a:gd name="T31" fmla="*/ 1985 h 2048"/>
                <a:gd name="T32" fmla="*/ 993 w 2048"/>
                <a:gd name="T33" fmla="*/ 1923 h 2048"/>
                <a:gd name="T34" fmla="*/ 1055 w 2048"/>
                <a:gd name="T35" fmla="*/ 1985 h 2048"/>
                <a:gd name="T36" fmla="*/ 63 w 2048"/>
                <a:gd name="T37" fmla="*/ 1954 h 2048"/>
                <a:gd name="T38" fmla="*/ 125 w 2048"/>
                <a:gd name="T39" fmla="*/ 1954 h 2048"/>
                <a:gd name="T40" fmla="*/ 63 w 2048"/>
                <a:gd name="T41" fmla="*/ 993 h 2048"/>
                <a:gd name="T42" fmla="*/ 125 w 2048"/>
                <a:gd name="T43" fmla="*/ 1055 h 2048"/>
                <a:gd name="T44" fmla="*/ 63 w 2048"/>
                <a:gd name="T45" fmla="*/ 993 h 2048"/>
                <a:gd name="T46" fmla="*/ 125 w 2048"/>
                <a:gd name="T47" fmla="*/ 94 h 2048"/>
                <a:gd name="T48" fmla="*/ 63 w 2048"/>
                <a:gd name="T49" fmla="*/ 94 h 2048"/>
                <a:gd name="T50" fmla="*/ 993 w 2048"/>
                <a:gd name="T51" fmla="*/ 63 h 2048"/>
                <a:gd name="T52" fmla="*/ 1055 w 2048"/>
                <a:gd name="T53" fmla="*/ 125 h 2048"/>
                <a:gd name="T54" fmla="*/ 993 w 2048"/>
                <a:gd name="T55" fmla="*/ 63 h 2048"/>
                <a:gd name="T56" fmla="*/ 1985 w 2048"/>
                <a:gd name="T57" fmla="*/ 94 h 2048"/>
                <a:gd name="T58" fmla="*/ 1923 w 2048"/>
                <a:gd name="T59" fmla="*/ 94 h 2048"/>
                <a:gd name="T60" fmla="*/ 1985 w 2048"/>
                <a:gd name="T61" fmla="*/ 183 h 2048"/>
                <a:gd name="T62" fmla="*/ 1954 w 2048"/>
                <a:gd name="T63" fmla="*/ 0 h 2048"/>
                <a:gd name="T64" fmla="*/ 1923 w 2048"/>
                <a:gd name="T65" fmla="*/ 183 h 2048"/>
                <a:gd name="T66" fmla="*/ 1704 w 2048"/>
                <a:gd name="T67" fmla="*/ 344 h 2048"/>
                <a:gd name="T68" fmla="*/ 1118 w 2048"/>
                <a:gd name="T69" fmla="*/ 0 h 2048"/>
                <a:gd name="T70" fmla="*/ 930 w 2048"/>
                <a:gd name="T71" fmla="*/ 67 h 2048"/>
                <a:gd name="T72" fmla="*/ 125 w 2048"/>
                <a:gd name="T73" fmla="*/ 682 h 2048"/>
                <a:gd name="T74" fmla="*/ 188 w 2048"/>
                <a:gd name="T75" fmla="*/ 94 h 2048"/>
                <a:gd name="T76" fmla="*/ 0 w 2048"/>
                <a:gd name="T77" fmla="*/ 94 h 2048"/>
                <a:gd name="T78" fmla="*/ 63 w 2048"/>
                <a:gd name="T79" fmla="*/ 930 h 2048"/>
                <a:gd name="T80" fmla="*/ 0 w 2048"/>
                <a:gd name="T81" fmla="*/ 1118 h 2048"/>
                <a:gd name="T82" fmla="*/ 63 w 2048"/>
                <a:gd name="T83" fmla="*/ 1865 h 2048"/>
                <a:gd name="T84" fmla="*/ 94 w 2048"/>
                <a:gd name="T85" fmla="*/ 2048 h 2048"/>
                <a:gd name="T86" fmla="*/ 125 w 2048"/>
                <a:gd name="T87" fmla="*/ 1865 h 2048"/>
                <a:gd name="T88" fmla="*/ 344 w 2048"/>
                <a:gd name="T89" fmla="*/ 1704 h 2048"/>
                <a:gd name="T90" fmla="*/ 930 w 2048"/>
                <a:gd name="T91" fmla="*/ 2048 h 2048"/>
                <a:gd name="T92" fmla="*/ 1118 w 2048"/>
                <a:gd name="T93" fmla="*/ 1981 h 2048"/>
                <a:gd name="T94" fmla="*/ 1923 w 2048"/>
                <a:gd name="T95" fmla="*/ 1366 h 2048"/>
                <a:gd name="T96" fmla="*/ 1860 w 2048"/>
                <a:gd name="T97" fmla="*/ 1954 h 2048"/>
                <a:gd name="T98" fmla="*/ 2048 w 2048"/>
                <a:gd name="T99" fmla="*/ 1954 h 2048"/>
                <a:gd name="T100" fmla="*/ 1985 w 2048"/>
                <a:gd name="T101" fmla="*/ 1118 h 2048"/>
                <a:gd name="T102" fmla="*/ 2048 w 2048"/>
                <a:gd name="T103" fmla="*/ 930 h 2048"/>
                <a:gd name="T104" fmla="*/ 1985 w 2048"/>
                <a:gd name="T105" fmla="*/ 183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8" h="2048">
                  <a:moveTo>
                    <a:pt x="1985" y="1055"/>
                  </a:moveTo>
                  <a:cubicBezTo>
                    <a:pt x="1923" y="1055"/>
                    <a:pt x="1923" y="1055"/>
                    <a:pt x="1923" y="1055"/>
                  </a:cubicBezTo>
                  <a:cubicBezTo>
                    <a:pt x="1923" y="993"/>
                    <a:pt x="1923" y="993"/>
                    <a:pt x="1923" y="993"/>
                  </a:cubicBezTo>
                  <a:cubicBezTo>
                    <a:pt x="1985" y="993"/>
                    <a:pt x="1985" y="993"/>
                    <a:pt x="1985" y="993"/>
                  </a:cubicBezTo>
                  <a:lnTo>
                    <a:pt x="1985" y="1055"/>
                  </a:lnTo>
                  <a:close/>
                  <a:moveTo>
                    <a:pt x="1954" y="1985"/>
                  </a:moveTo>
                  <a:cubicBezTo>
                    <a:pt x="1937" y="1985"/>
                    <a:pt x="1923" y="1971"/>
                    <a:pt x="1923" y="1954"/>
                  </a:cubicBezTo>
                  <a:cubicBezTo>
                    <a:pt x="1923" y="1937"/>
                    <a:pt x="1937" y="1923"/>
                    <a:pt x="1954" y="1923"/>
                  </a:cubicBezTo>
                  <a:cubicBezTo>
                    <a:pt x="1971" y="1923"/>
                    <a:pt x="1985" y="1937"/>
                    <a:pt x="1985" y="1954"/>
                  </a:cubicBezTo>
                  <a:cubicBezTo>
                    <a:pt x="1985" y="1971"/>
                    <a:pt x="1971" y="1985"/>
                    <a:pt x="1954" y="1985"/>
                  </a:cubicBezTo>
                  <a:close/>
                  <a:moveTo>
                    <a:pt x="1659" y="1659"/>
                  </a:moveTo>
                  <a:cubicBezTo>
                    <a:pt x="1513" y="1805"/>
                    <a:pt x="1322" y="1896"/>
                    <a:pt x="1118" y="1918"/>
                  </a:cubicBezTo>
                  <a:cubicBezTo>
                    <a:pt x="1118" y="1860"/>
                    <a:pt x="1118" y="1860"/>
                    <a:pt x="1118" y="1860"/>
                  </a:cubicBezTo>
                  <a:cubicBezTo>
                    <a:pt x="930" y="1860"/>
                    <a:pt x="930" y="1860"/>
                    <a:pt x="930" y="1860"/>
                  </a:cubicBezTo>
                  <a:cubicBezTo>
                    <a:pt x="930" y="1918"/>
                    <a:pt x="930" y="1918"/>
                    <a:pt x="930" y="1918"/>
                  </a:cubicBezTo>
                  <a:cubicBezTo>
                    <a:pt x="726" y="1896"/>
                    <a:pt x="535" y="1805"/>
                    <a:pt x="389" y="1659"/>
                  </a:cubicBezTo>
                  <a:cubicBezTo>
                    <a:pt x="243" y="1513"/>
                    <a:pt x="152" y="1322"/>
                    <a:pt x="130" y="1118"/>
                  </a:cubicBezTo>
                  <a:cubicBezTo>
                    <a:pt x="188" y="1118"/>
                    <a:pt x="188" y="1118"/>
                    <a:pt x="188" y="1118"/>
                  </a:cubicBezTo>
                  <a:cubicBezTo>
                    <a:pt x="188" y="930"/>
                    <a:pt x="188" y="930"/>
                    <a:pt x="188" y="930"/>
                  </a:cubicBezTo>
                  <a:cubicBezTo>
                    <a:pt x="130" y="930"/>
                    <a:pt x="130" y="930"/>
                    <a:pt x="130" y="930"/>
                  </a:cubicBezTo>
                  <a:cubicBezTo>
                    <a:pt x="152" y="726"/>
                    <a:pt x="243" y="535"/>
                    <a:pt x="389" y="389"/>
                  </a:cubicBezTo>
                  <a:cubicBezTo>
                    <a:pt x="535" y="243"/>
                    <a:pt x="726" y="152"/>
                    <a:pt x="930" y="130"/>
                  </a:cubicBezTo>
                  <a:cubicBezTo>
                    <a:pt x="930" y="188"/>
                    <a:pt x="930" y="188"/>
                    <a:pt x="930" y="188"/>
                  </a:cubicBezTo>
                  <a:cubicBezTo>
                    <a:pt x="1118" y="188"/>
                    <a:pt x="1118" y="188"/>
                    <a:pt x="1118" y="188"/>
                  </a:cubicBezTo>
                  <a:cubicBezTo>
                    <a:pt x="1118" y="130"/>
                    <a:pt x="1118" y="130"/>
                    <a:pt x="1118" y="130"/>
                  </a:cubicBezTo>
                  <a:cubicBezTo>
                    <a:pt x="1322" y="152"/>
                    <a:pt x="1513" y="243"/>
                    <a:pt x="1659" y="389"/>
                  </a:cubicBezTo>
                  <a:cubicBezTo>
                    <a:pt x="1805" y="535"/>
                    <a:pt x="1896" y="726"/>
                    <a:pt x="1918" y="930"/>
                  </a:cubicBezTo>
                  <a:cubicBezTo>
                    <a:pt x="1860" y="930"/>
                    <a:pt x="1860" y="930"/>
                    <a:pt x="1860" y="930"/>
                  </a:cubicBezTo>
                  <a:cubicBezTo>
                    <a:pt x="1860" y="1118"/>
                    <a:pt x="1860" y="1118"/>
                    <a:pt x="1860" y="1118"/>
                  </a:cubicBezTo>
                  <a:cubicBezTo>
                    <a:pt x="1918" y="1118"/>
                    <a:pt x="1918" y="1118"/>
                    <a:pt x="1918" y="1118"/>
                  </a:cubicBezTo>
                  <a:cubicBezTo>
                    <a:pt x="1896" y="1322"/>
                    <a:pt x="1805" y="1513"/>
                    <a:pt x="1659" y="1659"/>
                  </a:cubicBezTo>
                  <a:close/>
                  <a:moveTo>
                    <a:pt x="1055" y="1985"/>
                  </a:moveTo>
                  <a:cubicBezTo>
                    <a:pt x="993" y="1985"/>
                    <a:pt x="993" y="1985"/>
                    <a:pt x="993" y="1985"/>
                  </a:cubicBezTo>
                  <a:cubicBezTo>
                    <a:pt x="993" y="1923"/>
                    <a:pt x="993" y="1923"/>
                    <a:pt x="993" y="1923"/>
                  </a:cubicBezTo>
                  <a:cubicBezTo>
                    <a:pt x="1055" y="1923"/>
                    <a:pt x="1055" y="1923"/>
                    <a:pt x="1055" y="1923"/>
                  </a:cubicBezTo>
                  <a:lnTo>
                    <a:pt x="1055" y="1985"/>
                  </a:lnTo>
                  <a:close/>
                  <a:moveTo>
                    <a:pt x="94" y="1985"/>
                  </a:moveTo>
                  <a:cubicBezTo>
                    <a:pt x="77" y="1985"/>
                    <a:pt x="63" y="1971"/>
                    <a:pt x="63" y="1954"/>
                  </a:cubicBezTo>
                  <a:cubicBezTo>
                    <a:pt x="63" y="1937"/>
                    <a:pt x="77" y="1923"/>
                    <a:pt x="94" y="1923"/>
                  </a:cubicBezTo>
                  <a:cubicBezTo>
                    <a:pt x="111" y="1923"/>
                    <a:pt x="125" y="1937"/>
                    <a:pt x="125" y="1954"/>
                  </a:cubicBezTo>
                  <a:cubicBezTo>
                    <a:pt x="125" y="1971"/>
                    <a:pt x="111" y="1985"/>
                    <a:pt x="94" y="1985"/>
                  </a:cubicBezTo>
                  <a:close/>
                  <a:moveTo>
                    <a:pt x="63" y="993"/>
                  </a:moveTo>
                  <a:cubicBezTo>
                    <a:pt x="125" y="993"/>
                    <a:pt x="125" y="993"/>
                    <a:pt x="125" y="993"/>
                  </a:cubicBezTo>
                  <a:cubicBezTo>
                    <a:pt x="125" y="1055"/>
                    <a:pt x="125" y="1055"/>
                    <a:pt x="125" y="1055"/>
                  </a:cubicBezTo>
                  <a:cubicBezTo>
                    <a:pt x="63" y="1055"/>
                    <a:pt x="63" y="1055"/>
                    <a:pt x="63" y="1055"/>
                  </a:cubicBezTo>
                  <a:lnTo>
                    <a:pt x="63" y="993"/>
                  </a:lnTo>
                  <a:close/>
                  <a:moveTo>
                    <a:pt x="94" y="63"/>
                  </a:moveTo>
                  <a:cubicBezTo>
                    <a:pt x="111" y="63"/>
                    <a:pt x="125" y="77"/>
                    <a:pt x="125" y="94"/>
                  </a:cubicBezTo>
                  <a:cubicBezTo>
                    <a:pt x="125" y="111"/>
                    <a:pt x="111" y="125"/>
                    <a:pt x="94" y="125"/>
                  </a:cubicBezTo>
                  <a:cubicBezTo>
                    <a:pt x="77" y="125"/>
                    <a:pt x="63" y="111"/>
                    <a:pt x="63" y="94"/>
                  </a:cubicBezTo>
                  <a:cubicBezTo>
                    <a:pt x="63" y="77"/>
                    <a:pt x="77" y="63"/>
                    <a:pt x="94" y="63"/>
                  </a:cubicBezTo>
                  <a:close/>
                  <a:moveTo>
                    <a:pt x="993" y="63"/>
                  </a:moveTo>
                  <a:cubicBezTo>
                    <a:pt x="1055" y="63"/>
                    <a:pt x="1055" y="63"/>
                    <a:pt x="1055" y="63"/>
                  </a:cubicBezTo>
                  <a:cubicBezTo>
                    <a:pt x="1055" y="125"/>
                    <a:pt x="1055" y="125"/>
                    <a:pt x="1055" y="125"/>
                  </a:cubicBezTo>
                  <a:cubicBezTo>
                    <a:pt x="993" y="125"/>
                    <a:pt x="993" y="125"/>
                    <a:pt x="993" y="125"/>
                  </a:cubicBezTo>
                  <a:lnTo>
                    <a:pt x="993" y="63"/>
                  </a:lnTo>
                  <a:close/>
                  <a:moveTo>
                    <a:pt x="1954" y="63"/>
                  </a:moveTo>
                  <a:cubicBezTo>
                    <a:pt x="1971" y="63"/>
                    <a:pt x="1985" y="77"/>
                    <a:pt x="1985" y="94"/>
                  </a:cubicBezTo>
                  <a:cubicBezTo>
                    <a:pt x="1985" y="111"/>
                    <a:pt x="1971" y="125"/>
                    <a:pt x="1954" y="125"/>
                  </a:cubicBezTo>
                  <a:cubicBezTo>
                    <a:pt x="1937" y="125"/>
                    <a:pt x="1923" y="111"/>
                    <a:pt x="1923" y="94"/>
                  </a:cubicBezTo>
                  <a:cubicBezTo>
                    <a:pt x="1923" y="77"/>
                    <a:pt x="1937" y="63"/>
                    <a:pt x="1954" y="63"/>
                  </a:cubicBezTo>
                  <a:close/>
                  <a:moveTo>
                    <a:pt x="1985" y="183"/>
                  </a:moveTo>
                  <a:cubicBezTo>
                    <a:pt x="2022" y="170"/>
                    <a:pt x="2048" y="135"/>
                    <a:pt x="2048" y="94"/>
                  </a:cubicBezTo>
                  <a:cubicBezTo>
                    <a:pt x="2048" y="42"/>
                    <a:pt x="2006" y="0"/>
                    <a:pt x="1954" y="0"/>
                  </a:cubicBezTo>
                  <a:cubicBezTo>
                    <a:pt x="1902" y="0"/>
                    <a:pt x="1860" y="42"/>
                    <a:pt x="1860" y="94"/>
                  </a:cubicBezTo>
                  <a:cubicBezTo>
                    <a:pt x="1860" y="135"/>
                    <a:pt x="1886" y="170"/>
                    <a:pt x="1923" y="183"/>
                  </a:cubicBezTo>
                  <a:cubicBezTo>
                    <a:pt x="1923" y="682"/>
                    <a:pt x="1923" y="682"/>
                    <a:pt x="1923" y="682"/>
                  </a:cubicBezTo>
                  <a:cubicBezTo>
                    <a:pt x="1875" y="557"/>
                    <a:pt x="1801" y="441"/>
                    <a:pt x="1704" y="344"/>
                  </a:cubicBezTo>
                  <a:cubicBezTo>
                    <a:pt x="1546" y="186"/>
                    <a:pt x="1339" y="89"/>
                    <a:pt x="1118" y="67"/>
                  </a:cubicBezTo>
                  <a:cubicBezTo>
                    <a:pt x="1118" y="0"/>
                    <a:pt x="1118" y="0"/>
                    <a:pt x="1118" y="0"/>
                  </a:cubicBezTo>
                  <a:cubicBezTo>
                    <a:pt x="930" y="0"/>
                    <a:pt x="930" y="0"/>
                    <a:pt x="930" y="0"/>
                  </a:cubicBezTo>
                  <a:cubicBezTo>
                    <a:pt x="930" y="67"/>
                    <a:pt x="930" y="67"/>
                    <a:pt x="930" y="67"/>
                  </a:cubicBezTo>
                  <a:cubicBezTo>
                    <a:pt x="709" y="89"/>
                    <a:pt x="502" y="186"/>
                    <a:pt x="344" y="344"/>
                  </a:cubicBezTo>
                  <a:cubicBezTo>
                    <a:pt x="247" y="441"/>
                    <a:pt x="173" y="557"/>
                    <a:pt x="125" y="682"/>
                  </a:cubicBezTo>
                  <a:cubicBezTo>
                    <a:pt x="125" y="183"/>
                    <a:pt x="125" y="183"/>
                    <a:pt x="125" y="183"/>
                  </a:cubicBezTo>
                  <a:cubicBezTo>
                    <a:pt x="162" y="170"/>
                    <a:pt x="188" y="135"/>
                    <a:pt x="188" y="94"/>
                  </a:cubicBezTo>
                  <a:cubicBezTo>
                    <a:pt x="188" y="42"/>
                    <a:pt x="146" y="0"/>
                    <a:pt x="94" y="0"/>
                  </a:cubicBezTo>
                  <a:cubicBezTo>
                    <a:pt x="42" y="0"/>
                    <a:pt x="0" y="42"/>
                    <a:pt x="0" y="94"/>
                  </a:cubicBezTo>
                  <a:cubicBezTo>
                    <a:pt x="0" y="135"/>
                    <a:pt x="26" y="170"/>
                    <a:pt x="63" y="183"/>
                  </a:cubicBezTo>
                  <a:cubicBezTo>
                    <a:pt x="63" y="930"/>
                    <a:pt x="63" y="930"/>
                    <a:pt x="63" y="930"/>
                  </a:cubicBezTo>
                  <a:cubicBezTo>
                    <a:pt x="0" y="930"/>
                    <a:pt x="0" y="930"/>
                    <a:pt x="0" y="930"/>
                  </a:cubicBezTo>
                  <a:cubicBezTo>
                    <a:pt x="0" y="1118"/>
                    <a:pt x="0" y="1118"/>
                    <a:pt x="0" y="1118"/>
                  </a:cubicBezTo>
                  <a:cubicBezTo>
                    <a:pt x="63" y="1118"/>
                    <a:pt x="63" y="1118"/>
                    <a:pt x="63" y="1118"/>
                  </a:cubicBezTo>
                  <a:cubicBezTo>
                    <a:pt x="63" y="1865"/>
                    <a:pt x="63" y="1865"/>
                    <a:pt x="63" y="1865"/>
                  </a:cubicBezTo>
                  <a:cubicBezTo>
                    <a:pt x="26" y="1878"/>
                    <a:pt x="0" y="1913"/>
                    <a:pt x="0" y="1954"/>
                  </a:cubicBezTo>
                  <a:cubicBezTo>
                    <a:pt x="0" y="2006"/>
                    <a:pt x="42" y="2048"/>
                    <a:pt x="94" y="2048"/>
                  </a:cubicBezTo>
                  <a:cubicBezTo>
                    <a:pt x="146" y="2048"/>
                    <a:pt x="188" y="2006"/>
                    <a:pt x="188" y="1954"/>
                  </a:cubicBezTo>
                  <a:cubicBezTo>
                    <a:pt x="188" y="1913"/>
                    <a:pt x="162" y="1878"/>
                    <a:pt x="125" y="1865"/>
                  </a:cubicBezTo>
                  <a:cubicBezTo>
                    <a:pt x="125" y="1366"/>
                    <a:pt x="125" y="1366"/>
                    <a:pt x="125" y="1366"/>
                  </a:cubicBezTo>
                  <a:cubicBezTo>
                    <a:pt x="173" y="1491"/>
                    <a:pt x="247" y="1607"/>
                    <a:pt x="344" y="1704"/>
                  </a:cubicBezTo>
                  <a:cubicBezTo>
                    <a:pt x="502" y="1862"/>
                    <a:pt x="709" y="1959"/>
                    <a:pt x="930" y="1981"/>
                  </a:cubicBezTo>
                  <a:cubicBezTo>
                    <a:pt x="930" y="2048"/>
                    <a:pt x="930" y="2048"/>
                    <a:pt x="930" y="2048"/>
                  </a:cubicBezTo>
                  <a:cubicBezTo>
                    <a:pt x="1118" y="2048"/>
                    <a:pt x="1118" y="2048"/>
                    <a:pt x="1118" y="2048"/>
                  </a:cubicBezTo>
                  <a:cubicBezTo>
                    <a:pt x="1118" y="1981"/>
                    <a:pt x="1118" y="1981"/>
                    <a:pt x="1118" y="1981"/>
                  </a:cubicBezTo>
                  <a:cubicBezTo>
                    <a:pt x="1339" y="1959"/>
                    <a:pt x="1546" y="1862"/>
                    <a:pt x="1704" y="1704"/>
                  </a:cubicBezTo>
                  <a:cubicBezTo>
                    <a:pt x="1801" y="1607"/>
                    <a:pt x="1875" y="1491"/>
                    <a:pt x="1923" y="1366"/>
                  </a:cubicBezTo>
                  <a:cubicBezTo>
                    <a:pt x="1923" y="1865"/>
                    <a:pt x="1923" y="1865"/>
                    <a:pt x="1923" y="1865"/>
                  </a:cubicBezTo>
                  <a:cubicBezTo>
                    <a:pt x="1886" y="1878"/>
                    <a:pt x="1860" y="1913"/>
                    <a:pt x="1860" y="1954"/>
                  </a:cubicBezTo>
                  <a:cubicBezTo>
                    <a:pt x="1860" y="2006"/>
                    <a:pt x="1902" y="2048"/>
                    <a:pt x="1954" y="2048"/>
                  </a:cubicBezTo>
                  <a:cubicBezTo>
                    <a:pt x="2006" y="2048"/>
                    <a:pt x="2048" y="2006"/>
                    <a:pt x="2048" y="1954"/>
                  </a:cubicBezTo>
                  <a:cubicBezTo>
                    <a:pt x="2048" y="1913"/>
                    <a:pt x="2022" y="1878"/>
                    <a:pt x="1985" y="1865"/>
                  </a:cubicBezTo>
                  <a:cubicBezTo>
                    <a:pt x="1985" y="1118"/>
                    <a:pt x="1985" y="1118"/>
                    <a:pt x="1985" y="1118"/>
                  </a:cubicBezTo>
                  <a:cubicBezTo>
                    <a:pt x="2048" y="1118"/>
                    <a:pt x="2048" y="1118"/>
                    <a:pt x="2048" y="1118"/>
                  </a:cubicBezTo>
                  <a:cubicBezTo>
                    <a:pt x="2048" y="930"/>
                    <a:pt x="2048" y="930"/>
                    <a:pt x="2048" y="930"/>
                  </a:cubicBezTo>
                  <a:cubicBezTo>
                    <a:pt x="1985" y="930"/>
                    <a:pt x="1985" y="930"/>
                    <a:pt x="1985" y="930"/>
                  </a:cubicBezTo>
                  <a:cubicBezTo>
                    <a:pt x="1985" y="183"/>
                    <a:pt x="1985" y="183"/>
                    <a:pt x="1985" y="1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spTree>
    <p:extLst>
      <p:ext uri="{BB962C8B-B14F-4D97-AF65-F5344CB8AC3E}">
        <p14:creationId xmlns:p14="http://schemas.microsoft.com/office/powerpoint/2010/main" val="28436168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7886700" cy="1325563"/>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28650" y="1825625"/>
            <a:ext cx="3886200" cy="4351338"/>
          </a:xfrm>
          <a:prstGeom prst="rect">
            <a:avLst/>
          </a:prstGeo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9150" y="1825625"/>
            <a:ext cx="3886200" cy="4351338"/>
          </a:xfrm>
          <a:prstGeom prst="rect">
            <a:avLst/>
          </a:prstGeo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791201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8"/>
            <a:ext cx="7886700" cy="1325563"/>
          </a:xfrm>
          <a:prstGeom prst="rect">
            <a:avLst/>
          </a:prstGeom>
        </p:spPr>
        <p:txBody>
          <a:bodyPr/>
          <a:lstStyle/>
          <a:p>
            <a:r>
              <a:rPr lang="en-US" smtClean="0"/>
              <a:t>Click to edit Master title style</a:t>
            </a:r>
            <a:endParaRPr lang="en-US"/>
          </a:p>
        </p:txBody>
      </p:sp>
      <p:sp>
        <p:nvSpPr>
          <p:cNvPr id="3" name="Text Placeholder 2"/>
          <p:cNvSpPr>
            <a:spLocks noGrp="1"/>
          </p:cNvSpPr>
          <p:nvPr>
            <p:ph type="body" idx="1"/>
          </p:nvPr>
        </p:nvSpPr>
        <p:spPr>
          <a:xfrm>
            <a:off x="629842" y="1681163"/>
            <a:ext cx="3868340" cy="823912"/>
          </a:xfrm>
          <a:prstGeom prst="rect">
            <a:avLst/>
          </a:prstGeo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a:prstGeom prst="rect">
            <a:avLst/>
          </a:prstGeo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1" y="1681163"/>
            <a:ext cx="3887391" cy="823912"/>
          </a:xfrm>
          <a:prstGeom prst="rect">
            <a:avLst/>
          </a:prstGeo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Edit Master text styles</a:t>
            </a:r>
          </a:p>
        </p:txBody>
      </p:sp>
      <p:sp>
        <p:nvSpPr>
          <p:cNvPr id="6" name="Content Placeholder 5"/>
          <p:cNvSpPr>
            <a:spLocks noGrp="1"/>
          </p:cNvSpPr>
          <p:nvPr>
            <p:ph sz="quarter" idx="4"/>
          </p:nvPr>
        </p:nvSpPr>
        <p:spPr>
          <a:xfrm>
            <a:off x="4629151" y="2505075"/>
            <a:ext cx="3887391" cy="3684588"/>
          </a:xfrm>
          <a:prstGeom prst="rect">
            <a:avLst/>
          </a:prstGeo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0714747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7886700" cy="1325563"/>
          </a:xfrm>
          <a:prstGeom prst="rect">
            <a:avLst/>
          </a:prstGeom>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3215768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131977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11"/>
          </p:nvPr>
        </p:nvSpPr>
        <p:spPr/>
        <p:txBody>
          <a:bodyPr/>
          <a:lstStyle/>
          <a:p>
            <a:endParaRPr lang="zh-TW" altLang="en-US"/>
          </a:p>
        </p:txBody>
      </p:sp>
      <p:sp>
        <p:nvSpPr>
          <p:cNvPr id="6" name="Slide Number Placeholder 5"/>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41392700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4D693E1F-C7DE-4EBF-A0AE-868D021797C3}" type="datetime1">
              <a:rPr lang="en-US" altLang="zh-TW" smtClean="0">
                <a:solidFill>
                  <a:prstClr val="black">
                    <a:tint val="75000"/>
                  </a:prstClr>
                </a:solidFill>
              </a:rPr>
              <a:pPr/>
              <a:t>8/19/2018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33086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a:prstGeom prst="rect">
            <a:avLst/>
          </a:prstGeom>
        </p:spPr>
        <p:txBody>
          <a:bodyPr anchor="b"/>
          <a:lstStyle>
            <a:lvl1pPr>
              <a:defRPr sz="2400"/>
            </a:lvl1pPr>
          </a:lstStyle>
          <a:p>
            <a:r>
              <a:rPr lang="en-US" smtClean="0"/>
              <a:t>Click to edit Master title style</a:t>
            </a:r>
            <a:endParaRPr lang="en-US"/>
          </a:p>
        </p:txBody>
      </p:sp>
      <p:sp>
        <p:nvSpPr>
          <p:cNvPr id="3" name="Content Placeholder 2"/>
          <p:cNvSpPr>
            <a:spLocks noGrp="1"/>
          </p:cNvSpPr>
          <p:nvPr>
            <p:ph idx="1"/>
          </p:nvPr>
        </p:nvSpPr>
        <p:spPr>
          <a:xfrm>
            <a:off x="3887391" y="987428"/>
            <a:ext cx="4629150" cy="4873625"/>
          </a:xfrm>
          <a:prstGeom prst="rect">
            <a:avLst/>
          </a:prstGeo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29841" y="2057400"/>
            <a:ext cx="2949178" cy="3811588"/>
          </a:xfrm>
          <a:prstGeom prst="rect">
            <a:avLst/>
          </a:prstGeo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8172653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a:prstGeom prst="rect">
            <a:avLst/>
          </a:prstGeom>
        </p:spPr>
        <p:txBody>
          <a:bodyPr anchor="b"/>
          <a:lstStyle>
            <a:lvl1pPr>
              <a:defRPr sz="2400"/>
            </a:lvl1pPr>
          </a:lstStyle>
          <a:p>
            <a:r>
              <a:rPr lang="en-US" smtClean="0"/>
              <a:t>Click to edit Master title style</a:t>
            </a:r>
            <a:endParaRPr lang="en-US"/>
          </a:p>
        </p:txBody>
      </p:sp>
      <p:sp>
        <p:nvSpPr>
          <p:cNvPr id="3" name="Picture Placeholder 2"/>
          <p:cNvSpPr>
            <a:spLocks noGrp="1"/>
          </p:cNvSpPr>
          <p:nvPr>
            <p:ph type="pic" idx="1"/>
          </p:nvPr>
        </p:nvSpPr>
        <p:spPr>
          <a:xfrm>
            <a:off x="3887391" y="987428"/>
            <a:ext cx="4629150" cy="4873625"/>
          </a:xfrm>
          <a:prstGeom prst="rect">
            <a:avLst/>
          </a:prstGeo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2057400"/>
            <a:ext cx="2949178" cy="3811588"/>
          </a:xfrm>
          <a:prstGeom prst="rect">
            <a:avLst/>
          </a:prstGeo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764683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7886700" cy="1325563"/>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628650" y="1825625"/>
            <a:ext cx="7886700" cy="4351338"/>
          </a:xfrm>
          <a:prstGeom prst="rect">
            <a:avLst/>
          </a:prstGeo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4550746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28651" y="365125"/>
            <a:ext cx="5800725" cy="5811838"/>
          </a:xfrm>
          <a:prstGeom prst="rect">
            <a:avLst/>
          </a:prstGeo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676328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標題與內文">
  <p:cSld name="標題與內文">
    <p:bg>
      <p:bgPr>
        <a:solidFill>
          <a:srgbClr val="FFFFFF"/>
        </a:solidFill>
        <a:effectLst/>
      </p:bgPr>
    </p:bg>
    <p:spTree>
      <p:nvGrpSpPr>
        <p:cNvPr id="1" name="Shape 112"/>
        <p:cNvGrpSpPr/>
        <p:nvPr/>
      </p:nvGrpSpPr>
      <p:grpSpPr>
        <a:xfrm>
          <a:off x="0" y="0"/>
          <a:ext cx="0" cy="0"/>
          <a:chOff x="0" y="0"/>
          <a:chExt cx="0" cy="0"/>
        </a:xfrm>
      </p:grpSpPr>
      <p:sp>
        <p:nvSpPr>
          <p:cNvPr id="138" name="Shape 138"/>
          <p:cNvSpPr txBox="1">
            <a:spLocks noGrp="1"/>
          </p:cNvSpPr>
          <p:nvPr>
            <p:ph type="title"/>
          </p:nvPr>
        </p:nvSpPr>
        <p:spPr>
          <a:xfrm>
            <a:off x="644100" y="743233"/>
            <a:ext cx="7855800" cy="992800"/>
          </a:xfrm>
          <a:prstGeom prst="rect">
            <a:avLst/>
          </a:prstGeom>
          <a:noFill/>
        </p:spPr>
        <p:txBody>
          <a:bodyPr spcFirstLastPara="1" wrap="square" lIns="91425" tIns="91425" rIns="91425" bIns="91425" anchor="b" anchorCtr="0"/>
          <a:lstStyle>
            <a:lvl1pPr lvl="0" algn="l" rtl="0">
              <a:lnSpc>
                <a:spcPct val="100000"/>
              </a:lnSpc>
              <a:spcBef>
                <a:spcPts val="0"/>
              </a:spcBef>
              <a:spcAft>
                <a:spcPts val="0"/>
              </a:spcAft>
              <a:buNone/>
              <a:defRPr sz="3600">
                <a:solidFill>
                  <a:srgbClr val="666666"/>
                </a:solidFill>
              </a:defRPr>
            </a:lvl1pPr>
            <a:lvl2pPr lvl="1" algn="l" rtl="0">
              <a:lnSpc>
                <a:spcPct val="100000"/>
              </a:lnSpc>
              <a:spcBef>
                <a:spcPts val="0"/>
              </a:spcBef>
              <a:spcAft>
                <a:spcPts val="0"/>
              </a:spcAft>
              <a:buNone/>
              <a:defRPr sz="2800">
                <a:solidFill>
                  <a:srgbClr val="666666"/>
                </a:solidFill>
              </a:defRPr>
            </a:lvl2pPr>
            <a:lvl3pPr lvl="2" algn="l" rtl="0">
              <a:lnSpc>
                <a:spcPct val="100000"/>
              </a:lnSpc>
              <a:spcBef>
                <a:spcPts val="0"/>
              </a:spcBef>
              <a:spcAft>
                <a:spcPts val="0"/>
              </a:spcAft>
              <a:buNone/>
              <a:defRPr sz="2800">
                <a:solidFill>
                  <a:srgbClr val="666666"/>
                </a:solidFill>
              </a:defRPr>
            </a:lvl3pPr>
            <a:lvl4pPr lvl="3" algn="l" rtl="0">
              <a:lnSpc>
                <a:spcPct val="100000"/>
              </a:lnSpc>
              <a:spcBef>
                <a:spcPts val="0"/>
              </a:spcBef>
              <a:spcAft>
                <a:spcPts val="0"/>
              </a:spcAft>
              <a:buNone/>
              <a:defRPr sz="2800">
                <a:solidFill>
                  <a:srgbClr val="666666"/>
                </a:solidFill>
              </a:defRPr>
            </a:lvl4pPr>
            <a:lvl5pPr lvl="4" algn="l" rtl="0">
              <a:lnSpc>
                <a:spcPct val="100000"/>
              </a:lnSpc>
              <a:spcBef>
                <a:spcPts val="0"/>
              </a:spcBef>
              <a:spcAft>
                <a:spcPts val="0"/>
              </a:spcAft>
              <a:buNone/>
              <a:defRPr sz="2800">
                <a:solidFill>
                  <a:srgbClr val="666666"/>
                </a:solidFill>
              </a:defRPr>
            </a:lvl5pPr>
            <a:lvl6pPr lvl="5" algn="l" rtl="0">
              <a:lnSpc>
                <a:spcPct val="100000"/>
              </a:lnSpc>
              <a:spcBef>
                <a:spcPts val="0"/>
              </a:spcBef>
              <a:spcAft>
                <a:spcPts val="0"/>
              </a:spcAft>
              <a:buNone/>
              <a:defRPr sz="2800">
                <a:solidFill>
                  <a:srgbClr val="666666"/>
                </a:solidFill>
              </a:defRPr>
            </a:lvl6pPr>
            <a:lvl7pPr lvl="6" algn="l" rtl="0">
              <a:lnSpc>
                <a:spcPct val="100000"/>
              </a:lnSpc>
              <a:spcBef>
                <a:spcPts val="0"/>
              </a:spcBef>
              <a:spcAft>
                <a:spcPts val="0"/>
              </a:spcAft>
              <a:buNone/>
              <a:defRPr sz="2800">
                <a:solidFill>
                  <a:srgbClr val="666666"/>
                </a:solidFill>
              </a:defRPr>
            </a:lvl7pPr>
            <a:lvl8pPr lvl="7" algn="l" rtl="0">
              <a:lnSpc>
                <a:spcPct val="100000"/>
              </a:lnSpc>
              <a:spcBef>
                <a:spcPts val="0"/>
              </a:spcBef>
              <a:spcAft>
                <a:spcPts val="0"/>
              </a:spcAft>
              <a:buNone/>
              <a:defRPr sz="2800">
                <a:solidFill>
                  <a:srgbClr val="666666"/>
                </a:solidFill>
              </a:defRPr>
            </a:lvl8pPr>
            <a:lvl9pPr lvl="8" algn="l" rtl="0">
              <a:lnSpc>
                <a:spcPct val="100000"/>
              </a:lnSpc>
              <a:spcBef>
                <a:spcPts val="0"/>
              </a:spcBef>
              <a:spcAft>
                <a:spcPts val="0"/>
              </a:spcAft>
              <a:buNone/>
              <a:defRPr sz="2800">
                <a:solidFill>
                  <a:srgbClr val="666666"/>
                </a:solidFill>
              </a:defRPr>
            </a:lvl9pPr>
          </a:lstStyle>
          <a:p>
            <a:endParaRPr/>
          </a:p>
        </p:txBody>
      </p:sp>
      <p:sp>
        <p:nvSpPr>
          <p:cNvPr id="139" name="Shape 139"/>
          <p:cNvSpPr txBox="1">
            <a:spLocks noGrp="1"/>
          </p:cNvSpPr>
          <p:nvPr>
            <p:ph type="body" idx="1"/>
          </p:nvPr>
        </p:nvSpPr>
        <p:spPr>
          <a:xfrm>
            <a:off x="644100" y="1669600"/>
            <a:ext cx="7855800" cy="4504800"/>
          </a:xfrm>
          <a:prstGeom prst="rect">
            <a:avLst/>
          </a:prstGeom>
          <a:noFill/>
        </p:spPr>
        <p:txBody>
          <a:bodyPr spcFirstLastPara="1" wrap="square" lIns="91425" tIns="91425" rIns="91425" bIns="91425" anchor="t" anchorCtr="0"/>
          <a:lstStyle>
            <a:lvl1pPr marL="457200" lvl="0" indent="-419100" algn="l" rtl="0">
              <a:lnSpc>
                <a:spcPct val="115000"/>
              </a:lnSpc>
              <a:spcBef>
                <a:spcPts val="0"/>
              </a:spcBef>
              <a:spcAft>
                <a:spcPts val="0"/>
              </a:spcAft>
              <a:buClr>
                <a:schemeClr val="dk2"/>
              </a:buClr>
              <a:buSzPts val="3000"/>
              <a:buFont typeface="DFKai-SB"/>
              <a:buChar char="●"/>
              <a:defRPr sz="3000">
                <a:solidFill>
                  <a:schemeClr val="dk2"/>
                </a:solidFill>
                <a:latin typeface="DFKai-SB"/>
                <a:ea typeface="DFKai-SB"/>
                <a:cs typeface="DFKai-SB"/>
                <a:sym typeface="DFKai-SB"/>
              </a:defRPr>
            </a:lvl1pPr>
            <a:lvl2pPr marL="914400" lvl="1" indent="-381000" algn="l" rtl="0">
              <a:lnSpc>
                <a:spcPct val="115000"/>
              </a:lnSpc>
              <a:spcBef>
                <a:spcPts val="0"/>
              </a:spcBef>
              <a:spcAft>
                <a:spcPts val="0"/>
              </a:spcAft>
              <a:buClr>
                <a:schemeClr val="dk2"/>
              </a:buClr>
              <a:buSzPts val="2400"/>
              <a:buFont typeface="DFKai-SB"/>
              <a:buChar char="○"/>
              <a:defRPr sz="2400">
                <a:solidFill>
                  <a:schemeClr val="dk2"/>
                </a:solidFill>
                <a:latin typeface="DFKai-SB"/>
                <a:ea typeface="DFKai-SB"/>
                <a:cs typeface="DFKai-SB"/>
                <a:sym typeface="DFKai-SB"/>
              </a:defRPr>
            </a:lvl2pPr>
            <a:lvl3pPr marL="1371600" lvl="2" indent="-355600" algn="l" rtl="0">
              <a:lnSpc>
                <a:spcPct val="115000"/>
              </a:lnSpc>
              <a:spcBef>
                <a:spcPts val="0"/>
              </a:spcBef>
              <a:spcAft>
                <a:spcPts val="0"/>
              </a:spcAft>
              <a:buClr>
                <a:schemeClr val="dk2"/>
              </a:buClr>
              <a:buSzPts val="2000"/>
              <a:buFont typeface="DFKai-SB"/>
              <a:buChar char="■"/>
              <a:defRPr sz="2000">
                <a:solidFill>
                  <a:schemeClr val="dk2"/>
                </a:solidFill>
                <a:latin typeface="DFKai-SB"/>
                <a:ea typeface="DFKai-SB"/>
                <a:cs typeface="DFKai-SB"/>
                <a:sym typeface="DFKai-SB"/>
              </a:defRPr>
            </a:lvl3pPr>
            <a:lvl4pPr marL="1828800" lvl="3" indent="-342900" algn="l" rtl="0">
              <a:lnSpc>
                <a:spcPct val="115000"/>
              </a:lnSpc>
              <a:spcBef>
                <a:spcPts val="0"/>
              </a:spcBef>
              <a:spcAft>
                <a:spcPts val="0"/>
              </a:spcAft>
              <a:buClr>
                <a:schemeClr val="dk2"/>
              </a:buClr>
              <a:buSzPts val="1800"/>
              <a:buFont typeface="DFKai-SB"/>
              <a:buChar char="●"/>
              <a:defRPr sz="1800">
                <a:solidFill>
                  <a:schemeClr val="dk2"/>
                </a:solidFill>
                <a:latin typeface="DFKai-SB"/>
                <a:ea typeface="DFKai-SB"/>
                <a:cs typeface="DFKai-SB"/>
                <a:sym typeface="DFKai-SB"/>
              </a:defRPr>
            </a:lvl4pPr>
            <a:lvl5pPr marL="2286000" lvl="4" indent="-317500" algn="l" rtl="0">
              <a:lnSpc>
                <a:spcPct val="115000"/>
              </a:lnSpc>
              <a:spcBef>
                <a:spcPts val="0"/>
              </a:spcBef>
              <a:spcAft>
                <a:spcPts val="0"/>
              </a:spcAft>
              <a:buClr>
                <a:schemeClr val="dk2"/>
              </a:buClr>
              <a:buSzPts val="1400"/>
              <a:buFont typeface="DFKai-SB"/>
              <a:buChar char="○"/>
              <a:defRPr sz="1400">
                <a:solidFill>
                  <a:schemeClr val="dk2"/>
                </a:solidFill>
                <a:latin typeface="DFKai-SB"/>
                <a:ea typeface="DFKai-SB"/>
                <a:cs typeface="DFKai-SB"/>
                <a:sym typeface="DFKai-SB"/>
              </a:defRPr>
            </a:lvl5pPr>
            <a:lvl6pPr marL="2743200" lvl="5" indent="-317500" algn="l" rtl="0">
              <a:lnSpc>
                <a:spcPct val="115000"/>
              </a:lnSpc>
              <a:spcBef>
                <a:spcPts val="0"/>
              </a:spcBef>
              <a:spcAft>
                <a:spcPts val="0"/>
              </a:spcAft>
              <a:buClr>
                <a:schemeClr val="dk2"/>
              </a:buClr>
              <a:buSzPts val="1400"/>
              <a:buFont typeface="DFKai-SB"/>
              <a:buChar char="■"/>
              <a:defRPr sz="1400">
                <a:solidFill>
                  <a:schemeClr val="dk2"/>
                </a:solidFill>
                <a:latin typeface="DFKai-SB"/>
                <a:ea typeface="DFKai-SB"/>
                <a:cs typeface="DFKai-SB"/>
                <a:sym typeface="DFKai-SB"/>
              </a:defRPr>
            </a:lvl6pPr>
            <a:lvl7pPr marL="3200400" lvl="6" indent="-317500" algn="l" rtl="0">
              <a:lnSpc>
                <a:spcPct val="115000"/>
              </a:lnSpc>
              <a:spcBef>
                <a:spcPts val="0"/>
              </a:spcBef>
              <a:spcAft>
                <a:spcPts val="0"/>
              </a:spcAft>
              <a:buClr>
                <a:schemeClr val="dk2"/>
              </a:buClr>
              <a:buSzPts val="1400"/>
              <a:buFont typeface="DFKai-SB"/>
              <a:buChar char="●"/>
              <a:defRPr sz="1400">
                <a:solidFill>
                  <a:schemeClr val="dk2"/>
                </a:solidFill>
                <a:latin typeface="DFKai-SB"/>
                <a:ea typeface="DFKai-SB"/>
                <a:cs typeface="DFKai-SB"/>
                <a:sym typeface="DFKai-SB"/>
              </a:defRPr>
            </a:lvl7pPr>
            <a:lvl8pPr marL="3657600" lvl="7" indent="-317500" algn="l" rtl="0">
              <a:lnSpc>
                <a:spcPct val="115000"/>
              </a:lnSpc>
              <a:spcBef>
                <a:spcPts val="0"/>
              </a:spcBef>
              <a:spcAft>
                <a:spcPts val="0"/>
              </a:spcAft>
              <a:buClr>
                <a:schemeClr val="dk2"/>
              </a:buClr>
              <a:buSzPts val="1400"/>
              <a:buFont typeface="DFKai-SB"/>
              <a:buChar char="○"/>
              <a:defRPr sz="1400">
                <a:solidFill>
                  <a:schemeClr val="dk2"/>
                </a:solidFill>
                <a:latin typeface="DFKai-SB"/>
                <a:ea typeface="DFKai-SB"/>
                <a:cs typeface="DFKai-SB"/>
                <a:sym typeface="DFKai-SB"/>
              </a:defRPr>
            </a:lvl8pPr>
            <a:lvl9pPr marL="4114800" lvl="8" indent="-317500" algn="l" rtl="0">
              <a:lnSpc>
                <a:spcPct val="115000"/>
              </a:lnSpc>
              <a:spcBef>
                <a:spcPts val="0"/>
              </a:spcBef>
              <a:spcAft>
                <a:spcPts val="0"/>
              </a:spcAft>
              <a:buClr>
                <a:schemeClr val="dk2"/>
              </a:buClr>
              <a:buSzPts val="1400"/>
              <a:buFont typeface="DFKai-SB"/>
              <a:buChar char="■"/>
              <a:defRPr sz="1400">
                <a:solidFill>
                  <a:schemeClr val="dk2"/>
                </a:solidFill>
                <a:latin typeface="DFKai-SB"/>
                <a:ea typeface="DFKai-SB"/>
                <a:cs typeface="DFKai-SB"/>
                <a:sym typeface="DFKai-SB"/>
              </a:defRPr>
            </a:lvl9pPr>
          </a:lstStyle>
          <a:p>
            <a:endParaRPr/>
          </a:p>
        </p:txBody>
      </p:sp>
      <p:sp>
        <p:nvSpPr>
          <p:cNvPr id="140" name="Shape 140"/>
          <p:cNvSpPr txBox="1">
            <a:spLocks noGrp="1"/>
          </p:cNvSpPr>
          <p:nvPr>
            <p:ph type="sldNum" idx="12"/>
          </p:nvPr>
        </p:nvSpPr>
        <p:spPr>
          <a:xfrm>
            <a:off x="7102330" y="6319233"/>
            <a:ext cx="394800" cy="524800"/>
          </a:xfrm>
          <a:prstGeom prst="rect">
            <a:avLst/>
          </a:prstGeom>
          <a:noFill/>
        </p:spPr>
        <p:txBody>
          <a:bodyPr spcFirstLastPara="1" wrap="square" lIns="91425" tIns="91425" rIns="91425" bIns="91425" anchor="ctr" anchorCtr="0">
            <a:noAutofit/>
          </a:bodyPr>
          <a:lstStyle>
            <a:lvl1pPr lvl="0" algn="r" rtl="0">
              <a:lnSpc>
                <a:spcPct val="100000"/>
              </a:lnSpc>
              <a:spcAft>
                <a:spcPts val="0"/>
              </a:spcAft>
              <a:buNone/>
              <a:defRPr sz="1000">
                <a:solidFill>
                  <a:schemeClr val="dk2"/>
                </a:solidFill>
              </a:defRPr>
            </a:lvl1pPr>
            <a:lvl2pPr lvl="1" algn="r" rtl="0">
              <a:lnSpc>
                <a:spcPct val="100000"/>
              </a:lnSpc>
              <a:spcAft>
                <a:spcPts val="0"/>
              </a:spcAft>
              <a:buNone/>
              <a:defRPr sz="1000">
                <a:solidFill>
                  <a:schemeClr val="dk2"/>
                </a:solidFill>
              </a:defRPr>
            </a:lvl2pPr>
            <a:lvl3pPr lvl="2" algn="r" rtl="0">
              <a:lnSpc>
                <a:spcPct val="100000"/>
              </a:lnSpc>
              <a:spcAft>
                <a:spcPts val="0"/>
              </a:spcAft>
              <a:buNone/>
              <a:defRPr sz="1000">
                <a:solidFill>
                  <a:schemeClr val="dk2"/>
                </a:solidFill>
              </a:defRPr>
            </a:lvl3pPr>
            <a:lvl4pPr lvl="3" algn="r" rtl="0">
              <a:lnSpc>
                <a:spcPct val="100000"/>
              </a:lnSpc>
              <a:spcAft>
                <a:spcPts val="0"/>
              </a:spcAft>
              <a:buNone/>
              <a:defRPr sz="1000">
                <a:solidFill>
                  <a:schemeClr val="dk2"/>
                </a:solidFill>
              </a:defRPr>
            </a:lvl4pPr>
            <a:lvl5pPr lvl="4" algn="r" rtl="0">
              <a:lnSpc>
                <a:spcPct val="100000"/>
              </a:lnSpc>
              <a:spcAft>
                <a:spcPts val="0"/>
              </a:spcAft>
              <a:buNone/>
              <a:defRPr sz="1000">
                <a:solidFill>
                  <a:schemeClr val="dk2"/>
                </a:solidFill>
              </a:defRPr>
            </a:lvl5pPr>
            <a:lvl6pPr lvl="5" algn="r" rtl="0">
              <a:lnSpc>
                <a:spcPct val="100000"/>
              </a:lnSpc>
              <a:spcAft>
                <a:spcPts val="0"/>
              </a:spcAft>
              <a:buNone/>
              <a:defRPr sz="1000">
                <a:solidFill>
                  <a:schemeClr val="dk2"/>
                </a:solidFill>
              </a:defRPr>
            </a:lvl6pPr>
            <a:lvl7pPr lvl="6" algn="r" rtl="0">
              <a:lnSpc>
                <a:spcPct val="100000"/>
              </a:lnSpc>
              <a:spcAft>
                <a:spcPts val="0"/>
              </a:spcAft>
              <a:buNone/>
              <a:defRPr sz="1000">
                <a:solidFill>
                  <a:schemeClr val="dk2"/>
                </a:solidFill>
              </a:defRPr>
            </a:lvl7pPr>
            <a:lvl8pPr lvl="7" algn="r" rtl="0">
              <a:lnSpc>
                <a:spcPct val="100000"/>
              </a:lnSpc>
              <a:spcAft>
                <a:spcPts val="0"/>
              </a:spcAft>
              <a:buNone/>
              <a:defRPr sz="1000">
                <a:solidFill>
                  <a:schemeClr val="dk2"/>
                </a:solidFill>
              </a:defRPr>
            </a:lvl8pPr>
            <a:lvl9pPr lvl="8" algn="r" rtl="0">
              <a:lnSpc>
                <a:spcPct val="100000"/>
              </a:lnSpc>
              <a:spcAft>
                <a:spcPts val="0"/>
              </a:spcAft>
              <a:buNone/>
              <a:defRPr sz="1000">
                <a:solidFill>
                  <a:schemeClr val="dk2"/>
                </a:solidFill>
              </a:defRPr>
            </a:lvl9pPr>
          </a:lstStyle>
          <a:p>
            <a:fld id="{00000000-1234-1234-1234-123412341234}" type="slidenum">
              <a:rPr lang="en-US" altLang="zh-TW" smtClean="0">
                <a:solidFill>
                  <a:srgbClr val="44546A"/>
                </a:solidFill>
              </a:rPr>
              <a:pPr/>
              <a:t>‹#›</a:t>
            </a:fld>
            <a:endParaRPr lang="zh-TW" altLang="en-US">
              <a:solidFill>
                <a:srgbClr val="44546A"/>
              </a:solidFill>
            </a:endParaRPr>
          </a:p>
        </p:txBody>
      </p:sp>
    </p:spTree>
    <p:extLst>
      <p:ext uri="{BB962C8B-B14F-4D97-AF65-F5344CB8AC3E}">
        <p14:creationId xmlns:p14="http://schemas.microsoft.com/office/powerpoint/2010/main" val="2207592630"/>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68924C78-60E2-4934-866A-96D02A439385}" type="datetime1">
              <a:rPr lang="en-US" altLang="zh-TW" smtClean="0">
                <a:solidFill>
                  <a:prstClr val="black">
                    <a:tint val="75000"/>
                  </a:prstClr>
                </a:solidFill>
              </a:rPr>
              <a:pPr/>
              <a:t>8/19/2018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7010400" y="6477005"/>
            <a:ext cx="2133600" cy="365125"/>
          </a:xfrm>
          <a:prstGeom prst="rect">
            <a:avLst/>
          </a:prstGeom>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48307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1C47DF3F-D33D-44BC-9A22-7E77EE031241}" type="datetime1">
              <a:rPr lang="en-US" altLang="zh-TW" smtClean="0">
                <a:solidFill>
                  <a:prstClr val="black">
                    <a:tint val="75000"/>
                  </a:prstClr>
                </a:solidFill>
              </a:rPr>
              <a:pPr/>
              <a:t>8/19/2018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97259464"/>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3658780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128638991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532775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2AFC126-0DF2-4F34-A8B2-FB96D21373F5}" type="datetime1">
              <a:rPr lang="en-US" altLang="zh-TW" smtClean="0">
                <a:solidFill>
                  <a:prstClr val="black">
                    <a:tint val="75000"/>
                  </a:prstClr>
                </a:solidFill>
              </a:rPr>
              <a:pPr/>
              <a:t>8/19/2018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2819765"/>
      </p:ext>
    </p:extLst>
  </p:cSld>
  <p:clrMapOvr>
    <a:masterClrMapping/>
  </p:clrMapOvr>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419497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54155418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218822133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kumimoji="0" lang="zh-TW" altLang="en-US"/>
              <a:t>按一下以編輯母片標題樣式</a:t>
            </a:r>
            <a:endParaRPr kumimoji="0" lang="en-US"/>
          </a:p>
        </p:txBody>
      </p:sp>
      <p:sp>
        <p:nvSpPr>
          <p:cNvPr id="3" name="日期版面配置區 2"/>
          <p:cNvSpPr>
            <a:spLocks noGrp="1"/>
          </p:cNvSpPr>
          <p:nvPr>
            <p:ph type="dt" sz="half" idx="10"/>
          </p:nvPr>
        </p:nvSpPr>
        <p:spPr/>
        <p:txBody>
          <a:bodyPr/>
          <a:lstStyle/>
          <a:p>
            <a:fld id="{8775E4B3-B568-438C-9EC3-EBC61344B4DF}" type="datetime1">
              <a:rPr lang="zh-TW" altLang="en-US" smtClean="0">
                <a:solidFill>
                  <a:prstClr val="white">
                    <a:tint val="75000"/>
                  </a:prstClr>
                </a:solidFill>
              </a:rPr>
              <a:pPr/>
              <a:t>2018/8/19</a:t>
            </a:fld>
            <a:endParaRPr lang="zh-TW" alt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zh-TW" altLang="en-US">
              <a:solidFill>
                <a:prstClr val="white">
                  <a:tint val="75000"/>
                </a:prstClr>
              </a:solidFill>
            </a:endParaRPr>
          </a:p>
        </p:txBody>
      </p:sp>
      <p:sp>
        <p:nvSpPr>
          <p:cNvPr id="5" name="投影片編號版面配置區 4"/>
          <p:cNvSpPr>
            <a:spLocks noGrp="1"/>
          </p:cNvSpPr>
          <p:nvPr>
            <p:ph type="sldNum" sz="quarter" idx="12"/>
          </p:nvPr>
        </p:nvSpPr>
        <p:spPr>
          <a:xfrm>
            <a:off x="4343400" y="1036020"/>
            <a:ext cx="457200" cy="441325"/>
          </a:xfrm>
        </p:spPr>
        <p:txBody>
          <a:bodyPr/>
          <a:lstStyle/>
          <a:p>
            <a:fld id="{DFF4BEED-2C92-4AAF-BC50-39300A3A1A0C}" type="slidenum">
              <a:rPr lang="zh-TW" altLang="en-US" smtClean="0">
                <a:solidFill>
                  <a:prstClr val="white">
                    <a:tint val="75000"/>
                  </a:prstClr>
                </a:solidFill>
              </a:rPr>
              <a:pPr/>
              <a:t>‹#›</a:t>
            </a:fld>
            <a:endParaRPr lang="zh-TW" altLang="en-US">
              <a:solidFill>
                <a:prstClr val="white">
                  <a:tint val="75000"/>
                </a:prstClr>
              </a:solidFill>
            </a:endParaRPr>
          </a:p>
        </p:txBody>
      </p:sp>
    </p:spTree>
    <p:extLst>
      <p:ext uri="{BB962C8B-B14F-4D97-AF65-F5344CB8AC3E}">
        <p14:creationId xmlns:p14="http://schemas.microsoft.com/office/powerpoint/2010/main" val="20753144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blank">
  <p:cSld name="空白">
    <p:spTree>
      <p:nvGrpSpPr>
        <p:cNvPr id="1" name=""/>
        <p:cNvGrpSpPr/>
        <p:nvPr/>
      </p:nvGrpSpPr>
      <p:grpSpPr>
        <a:xfrm>
          <a:off x="0" y="0"/>
          <a:ext cx="0" cy="0"/>
          <a:chOff x="0" y="0"/>
          <a:chExt cx="0" cy="0"/>
        </a:xfrm>
      </p:grpSpPr>
      <p:sp>
        <p:nvSpPr>
          <p:cNvPr id="7" name="矩形 6"/>
          <p:cNvSpPr>
            <a:spLocks noChangeArrowheads="1"/>
          </p:cNvSpPr>
          <p:nvPr/>
        </p:nvSpPr>
        <p:spPr bwMode="white">
          <a:xfrm>
            <a:off x="0" y="6705600"/>
            <a:ext cx="9144000" cy="152400"/>
          </a:xfrm>
          <a:prstGeom prst="rect">
            <a:avLst/>
          </a:prstGeom>
          <a:solidFill>
            <a:srgbClr val="FFFFFF"/>
          </a:solidFill>
          <a:ln w="9525" cap="flat" cmpd="sng" algn="ctr">
            <a:noFill/>
            <a:prstDash val="solid"/>
            <a:miter lim="800000"/>
            <a:headEnd type="none" w="med" len="med"/>
            <a:tailEnd type="none" w="med" len="med"/>
          </a:ln>
          <a:effectLst/>
        </p:spPr>
        <p:txBody>
          <a:bodyPr vert="horz" wrap="none" lIns="91440" tIns="45720" rIns="91440" bIns="45720" anchor="ctr" compatLnSpc="1"/>
          <a:lstStyle/>
          <a:p>
            <a:pPr defTabSz="457200"/>
            <a:endParaRPr lang="en-US">
              <a:solidFill>
                <a:prstClr val="white"/>
              </a:solidFill>
            </a:endParaRPr>
          </a:p>
        </p:txBody>
      </p:sp>
      <p:sp>
        <p:nvSpPr>
          <p:cNvPr id="8" name="矩形 7"/>
          <p:cNvSpPr>
            <a:spLocks noChangeArrowheads="1"/>
          </p:cNvSpPr>
          <p:nvPr/>
        </p:nvSpPr>
        <p:spPr bwMode="white">
          <a:xfrm>
            <a:off x="0" y="0"/>
            <a:ext cx="9144000" cy="155448"/>
          </a:xfrm>
          <a:prstGeom prst="rect">
            <a:avLst/>
          </a:prstGeom>
          <a:solidFill>
            <a:srgbClr val="FFFFFF"/>
          </a:solidFill>
          <a:ln w="9525" cap="flat" cmpd="sng" algn="ctr">
            <a:noFill/>
            <a:prstDash val="solid"/>
            <a:miter lim="800000"/>
            <a:headEnd type="none" w="med" len="med"/>
            <a:tailEnd type="none" w="med" len="med"/>
          </a:ln>
          <a:effectLst/>
        </p:spPr>
        <p:txBody>
          <a:bodyPr vert="horz" wrap="none" lIns="91440" tIns="45720" rIns="91440" bIns="45720" anchor="ctr" compatLnSpc="1"/>
          <a:lstStyle/>
          <a:p>
            <a:pPr defTabSz="457200"/>
            <a:endParaRPr lang="en-US">
              <a:solidFill>
                <a:prstClr val="white"/>
              </a:solidFill>
            </a:endParaRPr>
          </a:p>
        </p:txBody>
      </p:sp>
      <p:sp>
        <p:nvSpPr>
          <p:cNvPr id="10" name="矩形 9"/>
          <p:cNvSpPr>
            <a:spLocks noChangeArrowheads="1"/>
          </p:cNvSpPr>
          <p:nvPr/>
        </p:nvSpPr>
        <p:spPr bwMode="white">
          <a:xfrm>
            <a:off x="8991600" y="0"/>
            <a:ext cx="152400" cy="6858000"/>
          </a:xfrm>
          <a:prstGeom prst="rect">
            <a:avLst/>
          </a:prstGeom>
          <a:solidFill>
            <a:srgbClr val="FFFFFF"/>
          </a:solidFill>
          <a:ln w="9525" cap="flat" cmpd="sng" algn="ctr">
            <a:noFill/>
            <a:prstDash val="solid"/>
            <a:miter lim="800000"/>
            <a:headEnd type="none" w="med" len="med"/>
            <a:tailEnd type="none" w="med" len="med"/>
          </a:ln>
          <a:effectLst/>
        </p:spPr>
        <p:txBody>
          <a:bodyPr vert="horz" wrap="none" lIns="91440" tIns="45720" rIns="91440" bIns="45720" anchor="ctr" compatLnSpc="1"/>
          <a:lstStyle/>
          <a:p>
            <a:pPr defTabSz="457200"/>
            <a:endParaRPr lang="en-US">
              <a:solidFill>
                <a:prstClr val="white"/>
              </a:solidFill>
            </a:endParaRPr>
          </a:p>
        </p:txBody>
      </p:sp>
      <p:sp>
        <p:nvSpPr>
          <p:cNvPr id="9" name="矩形 8"/>
          <p:cNvSpPr>
            <a:spLocks noChangeArrowheads="1"/>
          </p:cNvSpPr>
          <p:nvPr/>
        </p:nvSpPr>
        <p:spPr bwMode="white">
          <a:xfrm>
            <a:off x="0" y="0"/>
            <a:ext cx="152400" cy="6858000"/>
          </a:xfrm>
          <a:prstGeom prst="rect">
            <a:avLst/>
          </a:prstGeom>
          <a:solidFill>
            <a:srgbClr val="FFFFFF"/>
          </a:solidFill>
          <a:ln w="9525" cap="flat" cmpd="sng" algn="ctr">
            <a:noFill/>
            <a:prstDash val="solid"/>
            <a:miter lim="800000"/>
            <a:headEnd type="none" w="med" len="med"/>
            <a:tailEnd type="none" w="med" len="med"/>
          </a:ln>
          <a:effectLst/>
        </p:spPr>
        <p:txBody>
          <a:bodyPr vert="horz" wrap="none" lIns="91440" tIns="45720" rIns="91440" bIns="45720" anchor="ctr" compatLnSpc="1"/>
          <a:lstStyle/>
          <a:p>
            <a:pPr defTabSz="457200"/>
            <a:endParaRPr lang="en-US">
              <a:solidFill>
                <a:prstClr val="white"/>
              </a:solidFill>
            </a:endParaRPr>
          </a:p>
        </p:txBody>
      </p:sp>
      <p:sp>
        <p:nvSpPr>
          <p:cNvPr id="5" name="矩形 4"/>
          <p:cNvSpPr>
            <a:spLocks noChangeArrowheads="1"/>
          </p:cNvSpPr>
          <p:nvPr/>
        </p:nvSpPr>
        <p:spPr bwMode="auto">
          <a:xfrm>
            <a:off x="146304" y="6391656"/>
            <a:ext cx="8833104" cy="309563"/>
          </a:xfrm>
          <a:prstGeom prst="rect">
            <a:avLst/>
          </a:prstGeom>
          <a:solidFill>
            <a:schemeClr val="accent3"/>
          </a:solidFill>
          <a:ln w="9525" cap="flat" cmpd="sng" algn="ctr">
            <a:noFill/>
            <a:prstDash val="solid"/>
            <a:miter lim="800000"/>
            <a:headEnd type="none" w="med" len="med"/>
            <a:tailEnd type="none" w="med" len="med"/>
          </a:ln>
          <a:effectLst/>
        </p:spPr>
        <p:txBody>
          <a:bodyPr vert="horz" wrap="none" lIns="91440" tIns="45720" rIns="91440" bIns="45720" anchor="ctr" compatLnSpc="1"/>
          <a:lstStyle/>
          <a:p>
            <a:pPr defTabSz="457200"/>
            <a:endParaRPr lang="en-US">
              <a:solidFill>
                <a:prstClr val="white"/>
              </a:solidFill>
            </a:endParaRPr>
          </a:p>
        </p:txBody>
      </p:sp>
      <p:sp>
        <p:nvSpPr>
          <p:cNvPr id="6" name="矩形 5"/>
          <p:cNvSpPr>
            <a:spLocks noChangeArrowheads="1"/>
          </p:cNvSpPr>
          <p:nvPr/>
        </p:nvSpPr>
        <p:spPr bwMode="auto">
          <a:xfrm>
            <a:off x="152400" y="158496"/>
            <a:ext cx="8833104" cy="6547104"/>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vert="horz" wrap="none" lIns="91440" tIns="45720" rIns="91440" bIns="45720" anchor="ctr" compatLnSpc="1"/>
          <a:lstStyle/>
          <a:p>
            <a:pPr defTabSz="457200"/>
            <a:endParaRPr lang="en-US" dirty="0">
              <a:solidFill>
                <a:prstClr val="white"/>
              </a:solidFill>
            </a:endParaRPr>
          </a:p>
        </p:txBody>
      </p:sp>
      <p:sp>
        <p:nvSpPr>
          <p:cNvPr id="2" name="日期版面配置區 1"/>
          <p:cNvSpPr>
            <a:spLocks noGrp="1"/>
          </p:cNvSpPr>
          <p:nvPr>
            <p:ph type="dt" sz="half" idx="10"/>
          </p:nvPr>
        </p:nvSpPr>
        <p:spPr/>
        <p:txBody>
          <a:bodyPr/>
          <a:lstStyle/>
          <a:p>
            <a:fld id="{E356AFEA-1A93-4251-9F87-5949E246E465}" type="datetime1">
              <a:rPr lang="zh-TW" altLang="en-US" smtClean="0">
                <a:solidFill>
                  <a:prstClr val="white">
                    <a:tint val="75000"/>
                  </a:prstClr>
                </a:solidFill>
              </a:rPr>
              <a:pPr/>
              <a:t>2018/8/19</a:t>
            </a:fld>
            <a:endParaRPr lang="zh-TW" altLang="en-US">
              <a:solidFill>
                <a:prstClr val="white">
                  <a:tint val="75000"/>
                </a:prstClr>
              </a:solidFill>
            </a:endParaRPr>
          </a:p>
        </p:txBody>
      </p:sp>
      <p:sp>
        <p:nvSpPr>
          <p:cNvPr id="3" name="頁尾版面配置區 2"/>
          <p:cNvSpPr>
            <a:spLocks noGrp="1"/>
          </p:cNvSpPr>
          <p:nvPr>
            <p:ph type="ftr" sz="quarter" idx="11"/>
          </p:nvPr>
        </p:nvSpPr>
        <p:spPr/>
        <p:txBody>
          <a:bodyPr/>
          <a:lstStyle/>
          <a:p>
            <a:endParaRPr lang="zh-TW" altLang="en-US">
              <a:solidFill>
                <a:prstClr val="white">
                  <a:tint val="75000"/>
                </a:prstClr>
              </a:solidFill>
            </a:endParaRPr>
          </a:p>
        </p:txBody>
      </p:sp>
      <p:sp>
        <p:nvSpPr>
          <p:cNvPr id="4" name="投影片編號版面配置區 3"/>
          <p:cNvSpPr>
            <a:spLocks noGrp="1"/>
          </p:cNvSpPr>
          <p:nvPr>
            <p:ph type="sldNum" sz="quarter" idx="12"/>
          </p:nvPr>
        </p:nvSpPr>
        <p:spPr>
          <a:xfrm>
            <a:off x="4267200" y="6324600"/>
            <a:ext cx="609600" cy="441324"/>
          </a:xfrm>
        </p:spPr>
        <p:txBody>
          <a:bodyPr/>
          <a:lstStyle>
            <a:lvl1pPr>
              <a:defRPr>
                <a:solidFill>
                  <a:srgbClr val="FFFFFF"/>
                </a:solidFill>
              </a:defRPr>
            </a:lvl1pPr>
          </a:lstStyle>
          <a:p>
            <a:fld id="{DFF4BEED-2C92-4AAF-BC50-39300A3A1A0C}" type="slidenum">
              <a:rPr lang="zh-TW" altLang="en-US" smtClean="0"/>
              <a:pPr/>
              <a:t>‹#›</a:t>
            </a:fld>
            <a:endParaRPr lang="zh-TW" altLang="en-US"/>
          </a:p>
        </p:txBody>
      </p:sp>
      <p:pic>
        <p:nvPicPr>
          <p:cNvPr id="11" name="Picture 3" descr="C:\Users\A40191\Pictures\logo.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172400" y="212304"/>
            <a:ext cx="703169" cy="7105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14239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4"/>
            <a:ext cx="3008313" cy="1162051"/>
          </a:xfrm>
        </p:spPr>
        <p:txBody>
          <a:bodyPr anchor="b"/>
          <a:lstStyle>
            <a:lvl1pPr algn="l">
              <a:defRPr sz="15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125"/>
            </a:lvl1pPr>
            <a:lvl2pPr marL="342892" indent="0">
              <a:buNone/>
              <a:defRPr sz="900"/>
            </a:lvl2pPr>
            <a:lvl3pPr marL="685783" indent="0">
              <a:buNone/>
              <a:defRPr sz="825"/>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F5E6558-EF4B-4D29-9211-049B955E747F}" type="datetime1">
              <a:rPr lang="en-US" altLang="zh-TW"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71863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6"/>
            <a:ext cx="5486400" cy="566739"/>
          </a:xfrm>
        </p:spPr>
        <p:txBody>
          <a:bodyPr anchor="b"/>
          <a:lstStyle>
            <a:lvl1pPr algn="l">
              <a:defRPr sz="15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1792288" y="5367344"/>
            <a:ext cx="5486400" cy="804863"/>
          </a:xfrm>
        </p:spPr>
        <p:txBody>
          <a:bodyPr/>
          <a:lstStyle>
            <a:lvl1pPr marL="0" indent="0">
              <a:buNone/>
              <a:defRPr sz="1125"/>
            </a:lvl1pPr>
            <a:lvl2pPr marL="342892" indent="0">
              <a:buNone/>
              <a:defRPr sz="900"/>
            </a:lvl2pPr>
            <a:lvl3pPr marL="685783" indent="0">
              <a:buNone/>
              <a:defRPr sz="825"/>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00E657C-563D-4850-A5C2-2D6C9017004B}" type="datetime1">
              <a:rPr lang="en-US" altLang="zh-TW" smtClean="0">
                <a:solidFill>
                  <a:prstClr val="black">
                    <a:tint val="75000"/>
                  </a:prstClr>
                </a:solidFill>
              </a:rPr>
              <a:pPr/>
              <a:t>8/19/2018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5122200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17F7E38-7D7F-45F9-863F-87D30838C0C0}" type="datetime1">
              <a:rPr lang="en-US" altLang="zh-TW"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3363527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4"/>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4"/>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4A55D8F-ADA0-4BE0-80D9-E0E1574C24D4}" type="datetime1">
              <a:rPr lang="en-US" altLang="zh-TW"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025498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標題及表格">
    <p:spTree>
      <p:nvGrpSpPr>
        <p:cNvPr id="1" name=""/>
        <p:cNvGrpSpPr/>
        <p:nvPr/>
      </p:nvGrpSpPr>
      <p:grpSpPr>
        <a:xfrm>
          <a:off x="0" y="0"/>
          <a:ext cx="0" cy="0"/>
          <a:chOff x="0" y="0"/>
          <a:chExt cx="0" cy="0"/>
        </a:xfrm>
      </p:grpSpPr>
      <p:sp>
        <p:nvSpPr>
          <p:cNvPr id="4" name="Rectangle 2"/>
          <p:cNvSpPr txBox="1">
            <a:spLocks noChangeArrowheads="1"/>
          </p:cNvSpPr>
          <p:nvPr userDrawn="1"/>
        </p:nvSpPr>
        <p:spPr bwMode="auto">
          <a:xfrm>
            <a:off x="1258894" y="188640"/>
            <a:ext cx="2852737"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9" tIns="34289" rIns="68579" bIns="34289" anchor="ctr"/>
          <a:lstStyle>
            <a:lvl1pPr eaLnBrk="0" hangingPunct="0">
              <a:defRPr kumimoji="1">
                <a:solidFill>
                  <a:schemeClr val="tx1"/>
                </a:solidFill>
                <a:latin typeface="Arial" charset="0"/>
                <a:ea typeface="新細明體" pitchFamily="18" charset="-120"/>
              </a:defRPr>
            </a:lvl1pPr>
            <a:lvl2pPr marL="742950" indent="-285750" eaLnBrk="0" hangingPunct="0">
              <a:defRPr kumimoji="1">
                <a:solidFill>
                  <a:schemeClr val="tx1"/>
                </a:solidFill>
                <a:latin typeface="Arial" charset="0"/>
                <a:ea typeface="新細明體" pitchFamily="18" charset="-120"/>
              </a:defRPr>
            </a:lvl2pPr>
            <a:lvl3pPr marL="1143000" indent="-228600" eaLnBrk="0" hangingPunct="0">
              <a:defRPr kumimoji="1">
                <a:solidFill>
                  <a:schemeClr val="tx1"/>
                </a:solidFill>
                <a:latin typeface="Arial" charset="0"/>
                <a:ea typeface="新細明體" pitchFamily="18" charset="-120"/>
              </a:defRPr>
            </a:lvl3pPr>
            <a:lvl4pPr marL="1600200" indent="-228600" eaLnBrk="0" hangingPunct="0">
              <a:defRPr kumimoji="1">
                <a:solidFill>
                  <a:schemeClr val="tx1"/>
                </a:solidFill>
                <a:latin typeface="Arial" charset="0"/>
                <a:ea typeface="新細明體" pitchFamily="18" charset="-120"/>
              </a:defRPr>
            </a:lvl4pPr>
            <a:lvl5pPr marL="2057400" indent="-228600" eaLnBrk="0" hangingPunct="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defTabSz="342892" eaLnBrk="1" fontAlgn="base" hangingPunct="1">
              <a:spcBef>
                <a:spcPct val="0"/>
              </a:spcBef>
              <a:spcAft>
                <a:spcPct val="0"/>
              </a:spcAft>
              <a:defRPr/>
            </a:pPr>
            <a:r>
              <a:rPr lang="zh-TW" altLang="en-US" sz="2100" b="1" dirty="0" smtClean="0">
                <a:solidFill>
                  <a:prstClr val="white"/>
                </a:solidFill>
                <a:latin typeface="Times New Roman" pitchFamily="18" charset="0"/>
                <a:ea typeface="標楷體" pitchFamily="65" charset="-120"/>
                <a:cs typeface="Times New Roman" pitchFamily="18" charset="0"/>
              </a:rPr>
              <a:t>前 程 規 劃 處 </a:t>
            </a:r>
          </a:p>
        </p:txBody>
      </p:sp>
      <p:sp>
        <p:nvSpPr>
          <p:cNvPr id="2" name="標題 1"/>
          <p:cNvSpPr>
            <a:spLocks noGrp="1"/>
          </p:cNvSpPr>
          <p:nvPr>
            <p:ph type="title"/>
          </p:nvPr>
        </p:nvSpPr>
        <p:spPr>
          <a:xfrm>
            <a:off x="468313" y="908059"/>
            <a:ext cx="8229600" cy="790575"/>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971551" y="1844682"/>
            <a:ext cx="7416800" cy="4321175"/>
          </a:xfrm>
        </p:spPr>
        <p:txBody>
          <a:bodyPr/>
          <a:lstStyle/>
          <a:p>
            <a:pPr lvl="0"/>
            <a:r>
              <a:rPr lang="zh-TW" altLang="en-US" noProof="0" smtClean="0"/>
              <a:t>按一下圖示以新增表格</a:t>
            </a:r>
            <a:endParaRPr lang="zh-TW" altLang="en-US" noProof="0"/>
          </a:p>
        </p:txBody>
      </p:sp>
      <p:sp>
        <p:nvSpPr>
          <p:cNvPr id="5" name="日期版面配置區 3"/>
          <p:cNvSpPr>
            <a:spLocks noGrp="1"/>
          </p:cNvSpPr>
          <p:nvPr>
            <p:ph type="dt" sz="half" idx="10"/>
          </p:nvPr>
        </p:nvSpPr>
        <p:spPr/>
        <p:txBody>
          <a:bodyPr/>
          <a:lstStyle>
            <a:lvl1pPr>
              <a:defRPr/>
            </a:lvl1pPr>
          </a:lstStyle>
          <a:p>
            <a:pPr>
              <a:defRPr/>
            </a:pPr>
            <a:fld id="{67519294-1994-4337-961C-834F0D3C8F9E}" type="datetime1">
              <a:rPr lang="zh-TW" altLang="en-US" smtClean="0">
                <a:solidFill>
                  <a:prstClr val="black">
                    <a:tint val="75000"/>
                  </a:prstClr>
                </a:solidFill>
              </a:rPr>
              <a:pPr>
                <a:defRPr/>
              </a:pPr>
              <a:t>2018/8/19</a:t>
            </a:fld>
            <a:endParaRPr lang="zh-TW" altLang="en-US">
              <a:solidFill>
                <a:prstClr val="black">
                  <a:tint val="75000"/>
                </a:prstClr>
              </a:solidFill>
            </a:endParaRPr>
          </a:p>
        </p:txBody>
      </p:sp>
      <p:sp>
        <p:nvSpPr>
          <p:cNvPr id="6" name="頁尾版面配置區 4"/>
          <p:cNvSpPr>
            <a:spLocks noGrp="1"/>
          </p:cNvSpPr>
          <p:nvPr>
            <p:ph type="ftr" sz="quarter" idx="11"/>
          </p:nvPr>
        </p:nvSpPr>
        <p:spPr/>
        <p:txBody>
          <a:bodyPr/>
          <a:lstStyle>
            <a:lvl1pPr>
              <a:defRPr/>
            </a:lvl1pPr>
          </a:lstStyle>
          <a:p>
            <a:pPr>
              <a:defRPr/>
            </a:pPr>
            <a:endParaRPr lang="zh-TW" altLang="en-US">
              <a:solidFill>
                <a:prstClr val="black">
                  <a:tint val="75000"/>
                </a:prstClr>
              </a:solidFill>
            </a:endParaRPr>
          </a:p>
        </p:txBody>
      </p:sp>
      <p:sp>
        <p:nvSpPr>
          <p:cNvPr id="7" name="投影片編號版面配置區 5"/>
          <p:cNvSpPr>
            <a:spLocks noGrp="1"/>
          </p:cNvSpPr>
          <p:nvPr>
            <p:ph type="sldNum" sz="quarter" idx="12"/>
          </p:nvPr>
        </p:nvSpPr>
        <p:spPr>
          <a:xfrm>
            <a:off x="6948264" y="6478741"/>
            <a:ext cx="2133600" cy="365125"/>
          </a:xfrm>
        </p:spPr>
        <p:txBody>
          <a:bodyPr/>
          <a:lstStyle>
            <a:lvl1pPr>
              <a:defRPr>
                <a:latin typeface="Times New Roman" panose="02020603050405020304" pitchFamily="18" charset="0"/>
                <a:cs typeface="Times New Roman" panose="02020603050405020304" pitchFamily="18" charset="0"/>
              </a:defRPr>
            </a:lvl1pPr>
          </a:lstStyle>
          <a:p>
            <a:pPr>
              <a:defRPr/>
            </a:pPr>
            <a:fld id="{C97AB0F0-1A28-462F-B6CA-DD474B8D05E4}" type="slidenum">
              <a:rPr lang="zh-TW" altLang="en-US" smtClean="0">
                <a:solidFill>
                  <a:prstClr val="black">
                    <a:tint val="75000"/>
                  </a:prstClr>
                </a:solidFill>
              </a:rPr>
              <a:pPr>
                <a:defRPr/>
              </a:pPr>
              <a:t>‹#›</a:t>
            </a:fld>
            <a:endParaRPr lang="zh-TW" altLang="en-US" dirty="0">
              <a:solidFill>
                <a:prstClr val="black">
                  <a:tint val="75000"/>
                </a:prstClr>
              </a:solidFill>
            </a:endParaRPr>
          </a:p>
        </p:txBody>
      </p:sp>
    </p:spTree>
    <p:extLst>
      <p:ext uri="{BB962C8B-B14F-4D97-AF65-F5344CB8AC3E}">
        <p14:creationId xmlns:p14="http://schemas.microsoft.com/office/powerpoint/2010/main" val="1474590334"/>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Blank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9386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7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black">
                    <a:tint val="75000"/>
                  </a:prstClr>
                </a:solidFill>
              </a:rPr>
              <a:pPr/>
              <a:t>‹#›</a:t>
            </a:fld>
            <a:endParaRPr lang="en-US" dirty="0">
              <a:solidFill>
                <a:prstClr val="black">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212697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8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black">
                    <a:tint val="75000"/>
                  </a:prstClr>
                </a:solidFill>
              </a:rPr>
              <a:pPr/>
              <a:t>‹#›</a:t>
            </a:fld>
            <a:endParaRPr lang="en-US" dirty="0">
              <a:solidFill>
                <a:prstClr val="black">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27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26006659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11"/>
          </p:nvPr>
        </p:nvSpPr>
        <p:spPr/>
        <p:txBody>
          <a:bodyPr/>
          <a:lstStyle/>
          <a:p>
            <a:endParaRPr lang="zh-TW" altLang="en-US"/>
          </a:p>
        </p:txBody>
      </p:sp>
      <p:sp>
        <p:nvSpPr>
          <p:cNvPr id="6" name="Slide Number Placeholder 5"/>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67228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9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black">
                    <a:tint val="75000"/>
                  </a:prstClr>
                </a:solidFill>
              </a:rPr>
              <a:pPr/>
              <a:t>‹#›</a:t>
            </a:fld>
            <a:endParaRPr lang="en-US" dirty="0">
              <a:solidFill>
                <a:prstClr val="black">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27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273425501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black">
                    <a:tint val="75000"/>
                  </a:prstClr>
                </a:solidFill>
              </a:rPr>
              <a:pPr/>
              <a:t>8/19/2018</a:t>
            </a:fld>
            <a:endParaRPr lang="en-US">
              <a:solidFill>
                <a:prstClr val="black">
                  <a:tint val="75000"/>
                </a:prstClr>
              </a:solidFill>
            </a:endParaRPr>
          </a:p>
        </p:txBody>
      </p:sp>
      <p:sp>
        <p:nvSpPr>
          <p:cNvPr id="4" name="頁尾版面配置區 3"/>
          <p:cNvSpPr>
            <a:spLocks noGrp="1"/>
          </p:cNvSpPr>
          <p:nvPr>
            <p:ph type="ftr" sz="quarter" idx="11"/>
          </p:nvPr>
        </p:nvSpPr>
        <p:spPr/>
        <p:txBody>
          <a:bodyPr/>
          <a:lstStyle/>
          <a:p>
            <a:endParaRPr lang="en-US">
              <a:solidFill>
                <a:prstClr val="black">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96942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8"/>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7"/>
            <a:ext cx="2133600" cy="365125"/>
          </a:xfrm>
          <a:prstGeom prst="rect">
            <a:avLst/>
          </a:prstGeom>
        </p:spPr>
        <p:txBody>
          <a:bodyPr vert="horz" wrap="square" lIns="68579" tIns="34289" rIns="68579" bIns="34289"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defTabSz="685783">
              <a:defRPr/>
            </a:pPr>
            <a:fld id="{89C28674-5CFB-4F3E-86F3-463FAAE44102}" type="slidenum">
              <a:rPr lang="en-US" sz="900" smtClean="0"/>
              <a:pPr defTabSz="685783">
                <a:defRPr/>
              </a:pPr>
              <a:t>‹#›</a:t>
            </a:fld>
            <a:endParaRPr lang="en-US" sz="900" dirty="0"/>
          </a:p>
        </p:txBody>
      </p:sp>
    </p:spTree>
    <p:extLst>
      <p:ext uri="{BB962C8B-B14F-4D97-AF65-F5344CB8AC3E}">
        <p14:creationId xmlns:p14="http://schemas.microsoft.com/office/powerpoint/2010/main" val="27559810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3344695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4" y="4162140"/>
            <a:ext cx="1619249" cy="1674695"/>
          </a:xfrm>
          <a:prstGeom prst="rect">
            <a:avLst/>
          </a:prstGeom>
        </p:spPr>
        <p:txBody>
          <a:bodyPr/>
          <a:lstStyle>
            <a:lvl1pPr marL="0" indent="0">
              <a:lnSpc>
                <a:spcPct val="150000"/>
              </a:lnSpc>
              <a:buNone/>
              <a:defRPr sz="675">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4" y="3680321"/>
            <a:ext cx="1619249" cy="410267"/>
          </a:xfrm>
          <a:prstGeom prst="rect">
            <a:avLst/>
          </a:prstGeom>
        </p:spPr>
        <p:txBody>
          <a:bodyPr/>
          <a:lstStyle>
            <a:lvl1pPr marL="0" indent="0" algn="ctr">
              <a:buNone/>
              <a:defRPr sz="1425" b="0">
                <a:solidFill>
                  <a:schemeClr val="accent2"/>
                </a:solidFill>
                <a:latin typeface="+mj-lt"/>
              </a:defRPr>
            </a:lvl1pPr>
            <a:lvl2pPr marL="257168" indent="0">
              <a:buNone/>
              <a:defRPr>
                <a:latin typeface="+mj-lt"/>
              </a:defRPr>
            </a:lvl2pPr>
            <a:lvl3pPr marL="514337" indent="0">
              <a:buNone/>
              <a:defRPr>
                <a:latin typeface="+mj-lt"/>
              </a:defRPr>
            </a:lvl3pPr>
            <a:lvl4pPr marL="771506" indent="0">
              <a:buNone/>
              <a:defRPr>
                <a:latin typeface="+mj-lt"/>
              </a:defRPr>
            </a:lvl4pPr>
            <a:lvl5pPr marL="1028675"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5" y="4162140"/>
            <a:ext cx="1619249" cy="1674695"/>
          </a:xfrm>
          <a:prstGeom prst="rect">
            <a:avLst/>
          </a:prstGeom>
        </p:spPr>
        <p:txBody>
          <a:bodyPr/>
          <a:lstStyle>
            <a:lvl1pPr marL="0" indent="0">
              <a:lnSpc>
                <a:spcPct val="150000"/>
              </a:lnSpc>
              <a:buNone/>
              <a:defRPr sz="675">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5" y="3680321"/>
            <a:ext cx="1619249" cy="410267"/>
          </a:xfrm>
          <a:prstGeom prst="rect">
            <a:avLst/>
          </a:prstGeom>
        </p:spPr>
        <p:txBody>
          <a:bodyPr/>
          <a:lstStyle>
            <a:lvl1pPr marL="0" indent="0" algn="ctr">
              <a:buNone/>
              <a:defRPr sz="1425" b="0">
                <a:solidFill>
                  <a:schemeClr val="accent3"/>
                </a:solidFill>
                <a:latin typeface="+mj-lt"/>
              </a:defRPr>
            </a:lvl1pPr>
            <a:lvl2pPr marL="257168" indent="0">
              <a:buNone/>
              <a:defRPr>
                <a:latin typeface="+mj-lt"/>
              </a:defRPr>
            </a:lvl2pPr>
            <a:lvl3pPr marL="514337" indent="0">
              <a:buNone/>
              <a:defRPr>
                <a:latin typeface="+mj-lt"/>
              </a:defRPr>
            </a:lvl3pPr>
            <a:lvl4pPr marL="771506" indent="0">
              <a:buNone/>
              <a:defRPr>
                <a:latin typeface="+mj-lt"/>
              </a:defRPr>
            </a:lvl4pPr>
            <a:lvl5pPr marL="1028675"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5" y="4162140"/>
            <a:ext cx="1619249" cy="1674695"/>
          </a:xfrm>
          <a:prstGeom prst="rect">
            <a:avLst/>
          </a:prstGeom>
        </p:spPr>
        <p:txBody>
          <a:bodyPr/>
          <a:lstStyle>
            <a:lvl1pPr marL="0" indent="0">
              <a:lnSpc>
                <a:spcPct val="150000"/>
              </a:lnSpc>
              <a:buNone/>
              <a:defRPr sz="675">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5" y="3680321"/>
            <a:ext cx="1619249" cy="410267"/>
          </a:xfrm>
          <a:prstGeom prst="rect">
            <a:avLst/>
          </a:prstGeom>
        </p:spPr>
        <p:txBody>
          <a:bodyPr/>
          <a:lstStyle>
            <a:lvl1pPr marL="0" indent="0" algn="ctr">
              <a:buNone/>
              <a:defRPr sz="1425" b="0">
                <a:solidFill>
                  <a:schemeClr val="accent5"/>
                </a:solidFill>
                <a:latin typeface="+mj-lt"/>
              </a:defRPr>
            </a:lvl1pPr>
            <a:lvl2pPr marL="257168" indent="0">
              <a:buNone/>
              <a:defRPr>
                <a:latin typeface="+mj-lt"/>
              </a:defRPr>
            </a:lvl2pPr>
            <a:lvl3pPr marL="514337" indent="0">
              <a:buNone/>
              <a:defRPr>
                <a:latin typeface="+mj-lt"/>
              </a:defRPr>
            </a:lvl3pPr>
            <a:lvl4pPr marL="771506" indent="0">
              <a:buNone/>
              <a:defRPr>
                <a:latin typeface="+mj-lt"/>
              </a:defRPr>
            </a:lvl4pPr>
            <a:lvl5pPr marL="1028675"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6" y="4162140"/>
            <a:ext cx="1619249" cy="1674695"/>
          </a:xfrm>
          <a:prstGeom prst="rect">
            <a:avLst/>
          </a:prstGeom>
        </p:spPr>
        <p:txBody>
          <a:bodyPr/>
          <a:lstStyle>
            <a:lvl1pPr marL="0" indent="0">
              <a:lnSpc>
                <a:spcPct val="150000"/>
              </a:lnSpc>
              <a:buNone/>
              <a:defRPr sz="675">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6" y="3680321"/>
            <a:ext cx="1619249" cy="410267"/>
          </a:xfrm>
          <a:prstGeom prst="rect">
            <a:avLst/>
          </a:prstGeom>
        </p:spPr>
        <p:txBody>
          <a:bodyPr/>
          <a:lstStyle>
            <a:lvl1pPr marL="0" indent="0" algn="ctr">
              <a:buNone/>
              <a:defRPr sz="1425" b="0">
                <a:solidFill>
                  <a:schemeClr val="accent6"/>
                </a:solidFill>
                <a:latin typeface="+mj-lt"/>
              </a:defRPr>
            </a:lvl1pPr>
            <a:lvl2pPr marL="257168" indent="0">
              <a:buNone/>
              <a:defRPr>
                <a:latin typeface="+mj-lt"/>
              </a:defRPr>
            </a:lvl2pPr>
            <a:lvl3pPr marL="514337" indent="0">
              <a:buNone/>
              <a:defRPr>
                <a:latin typeface="+mj-lt"/>
              </a:defRPr>
            </a:lvl3pPr>
            <a:lvl4pPr marL="771506" indent="0">
              <a:buNone/>
              <a:defRPr>
                <a:latin typeface="+mj-lt"/>
              </a:defRPr>
            </a:lvl4pPr>
            <a:lvl5pPr marL="1028675"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7"/>
            <a:ext cx="4171803" cy="490751"/>
          </a:xfrm>
          <a:prstGeom prst="rect">
            <a:avLst/>
          </a:prstGeom>
        </p:spPr>
        <p:txBody>
          <a:bodyPr/>
          <a:lstStyle>
            <a:lvl1pPr marL="0" indent="0" algn="ctr">
              <a:buNone/>
              <a:defRPr>
                <a:latin typeface="+mj-lt"/>
              </a:defRPr>
            </a:lvl1pPr>
          </a:lstStyle>
          <a:p>
            <a:pPr algn="ctr"/>
            <a:r>
              <a:rPr lang="en-US" sz="1575"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738499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3345535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27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0250568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143000" y="1122363"/>
            <a:ext cx="6858000" cy="2387600"/>
          </a:xfrm>
        </p:spPr>
        <p:txBody>
          <a:bodyPr anchor="b"/>
          <a:lstStyle>
            <a:lvl1pPr algn="ctr">
              <a:defRPr sz="4500"/>
            </a:lvl1pPr>
          </a:lstStyle>
          <a:p>
            <a:r>
              <a:rPr lang="zh-TW" altLang="en-US"/>
              <a:t>按一下以編輯母片標題樣式</a:t>
            </a:r>
          </a:p>
        </p:txBody>
      </p:sp>
      <p:sp>
        <p:nvSpPr>
          <p:cNvPr id="3" name="副標題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TW" altLang="en-US"/>
              <a:t>按一下以編輯母片副標題樣式</a:t>
            </a:r>
          </a:p>
        </p:txBody>
      </p:sp>
      <p:sp>
        <p:nvSpPr>
          <p:cNvPr id="4" name="日期版面配置區 3"/>
          <p:cNvSpPr>
            <a:spLocks noGrp="1"/>
          </p:cNvSpPr>
          <p:nvPr>
            <p:ph type="dt" sz="half" idx="10"/>
          </p:nvPr>
        </p:nvSpPr>
        <p:spPr/>
        <p:txBody>
          <a:bodyPr/>
          <a:lstStyle/>
          <a:p>
            <a:pPr defTabSz="342892"/>
            <a:fld id="{4EC52FAE-A462-4E83-96B5-49540C618D26}"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11"/>
          </p:nvPr>
        </p:nvSpPr>
        <p:spPr/>
        <p:txBody>
          <a:bodyPr/>
          <a:lstStyle/>
          <a:p>
            <a:pPr defTabSz="342892"/>
            <a:endParaRPr lang="en-US">
              <a:solidFill>
                <a:prstClr val="black">
                  <a:tint val="75000"/>
                </a:prstClr>
              </a:solidFill>
            </a:endParaRPr>
          </a:p>
        </p:txBody>
      </p:sp>
      <p:sp>
        <p:nvSpPr>
          <p:cNvPr id="6" name="投影片編號版面配置區 5"/>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80446890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pPr defTabSz="342892"/>
            <a:fld id="{DDA569E1-CED3-4B33-936C-F970BD5C0E30}"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11"/>
          </p:nvPr>
        </p:nvSpPr>
        <p:spPr/>
        <p:txBody>
          <a:bodyPr/>
          <a:lstStyle/>
          <a:p>
            <a:pPr defTabSz="342892"/>
            <a:endParaRPr lang="en-US">
              <a:solidFill>
                <a:prstClr val="black">
                  <a:tint val="75000"/>
                </a:prstClr>
              </a:solidFill>
            </a:endParaRPr>
          </a:p>
        </p:txBody>
      </p:sp>
      <p:sp>
        <p:nvSpPr>
          <p:cNvPr id="6" name="投影片編號版面配置區 5"/>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31760483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623888" y="1709739"/>
            <a:ext cx="7886700" cy="2852737"/>
          </a:xfrm>
        </p:spPr>
        <p:txBody>
          <a:bodyPr anchor="b"/>
          <a:lstStyle>
            <a:lvl1pPr>
              <a:defRPr sz="4500"/>
            </a:lvl1pPr>
          </a:lstStyle>
          <a:p>
            <a:r>
              <a:rPr lang="zh-TW" altLang="en-US"/>
              <a:t>按一下以編輯母片標題樣式</a:t>
            </a:r>
          </a:p>
        </p:txBody>
      </p:sp>
      <p:sp>
        <p:nvSpPr>
          <p:cNvPr id="3" name="文字版面配置區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TW" altLang="en-US"/>
              <a:t>按一下以編輯母片文字樣式</a:t>
            </a:r>
          </a:p>
        </p:txBody>
      </p:sp>
      <p:sp>
        <p:nvSpPr>
          <p:cNvPr id="4" name="日期版面配置區 3"/>
          <p:cNvSpPr>
            <a:spLocks noGrp="1"/>
          </p:cNvSpPr>
          <p:nvPr>
            <p:ph type="dt" sz="half" idx="10"/>
          </p:nvPr>
        </p:nvSpPr>
        <p:spPr/>
        <p:txBody>
          <a:bodyPr/>
          <a:lstStyle/>
          <a:p>
            <a:pPr defTabSz="342892"/>
            <a:fld id="{09A524DD-4DC6-4C98-BB1F-B34DBE164A48}"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11"/>
          </p:nvPr>
        </p:nvSpPr>
        <p:spPr/>
        <p:txBody>
          <a:bodyPr/>
          <a:lstStyle/>
          <a:p>
            <a:pPr defTabSz="342892"/>
            <a:endParaRPr lang="en-US">
              <a:solidFill>
                <a:prstClr val="black">
                  <a:tint val="75000"/>
                </a:prstClr>
              </a:solidFill>
            </a:endParaRPr>
          </a:p>
        </p:txBody>
      </p:sp>
      <p:sp>
        <p:nvSpPr>
          <p:cNvPr id="6" name="投影片編號版面配置區 5"/>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7786045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6" name="Footer Placeholder 5"/>
          <p:cNvSpPr>
            <a:spLocks noGrp="1"/>
          </p:cNvSpPr>
          <p:nvPr>
            <p:ph type="ftr" sz="quarter" idx="11"/>
          </p:nvPr>
        </p:nvSpPr>
        <p:spPr/>
        <p:txBody>
          <a:bodyPr/>
          <a:lstStyle/>
          <a:p>
            <a:endParaRPr lang="zh-TW" altLang="en-US"/>
          </a:p>
        </p:txBody>
      </p:sp>
      <p:sp>
        <p:nvSpPr>
          <p:cNvPr id="7" name="Slide Number Placeholder 6"/>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37177825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sz="half" idx="1"/>
          </p:nvPr>
        </p:nvSpPr>
        <p:spPr>
          <a:xfrm>
            <a:off x="628650" y="1825625"/>
            <a:ext cx="38862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4629150" y="1825625"/>
            <a:ext cx="38862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p:cNvSpPr>
            <a:spLocks noGrp="1"/>
          </p:cNvSpPr>
          <p:nvPr>
            <p:ph type="dt" sz="half" idx="10"/>
          </p:nvPr>
        </p:nvSpPr>
        <p:spPr/>
        <p:txBody>
          <a:bodyPr/>
          <a:lstStyle/>
          <a:p>
            <a:pPr defTabSz="342892"/>
            <a:fld id="{D6A643EC-8B3D-45ED-A4EB-F0F97E05DA77}"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6" name="頁尾版面配置區 5"/>
          <p:cNvSpPr>
            <a:spLocks noGrp="1"/>
          </p:cNvSpPr>
          <p:nvPr>
            <p:ph type="ftr" sz="quarter" idx="11"/>
          </p:nvPr>
        </p:nvSpPr>
        <p:spPr/>
        <p:txBody>
          <a:bodyPr/>
          <a:lstStyle/>
          <a:p>
            <a:pPr defTabSz="342892"/>
            <a:endParaRPr lang="en-US">
              <a:solidFill>
                <a:prstClr val="black">
                  <a:tint val="75000"/>
                </a:prstClr>
              </a:solidFill>
            </a:endParaRPr>
          </a:p>
        </p:txBody>
      </p:sp>
      <p:sp>
        <p:nvSpPr>
          <p:cNvPr id="7" name="投影片編號版面配置區 6"/>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94483403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629841" y="365126"/>
            <a:ext cx="7886700" cy="1325563"/>
          </a:xfrm>
        </p:spPr>
        <p:txBody>
          <a:bodyPr/>
          <a:lstStyle/>
          <a:p>
            <a:r>
              <a:rPr lang="zh-TW" altLang="en-US"/>
              <a:t>按一下以編輯母片標題樣式</a:t>
            </a:r>
          </a:p>
        </p:txBody>
      </p:sp>
      <p:sp>
        <p:nvSpPr>
          <p:cNvPr id="3" name="文字版面配置區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TW" altLang="en-US"/>
              <a:t>按一下以編輯母片文字樣式</a:t>
            </a:r>
          </a:p>
        </p:txBody>
      </p:sp>
      <p:sp>
        <p:nvSpPr>
          <p:cNvPr id="4" name="內容版面配置區 3"/>
          <p:cNvSpPr>
            <a:spLocks noGrp="1"/>
          </p:cNvSpPr>
          <p:nvPr>
            <p:ph sz="half" idx="2"/>
          </p:nvPr>
        </p:nvSpPr>
        <p:spPr>
          <a:xfrm>
            <a:off x="629842" y="2505075"/>
            <a:ext cx="3868340"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TW" altLang="en-US"/>
              <a:t>按一下以編輯母片文字樣式</a:t>
            </a:r>
          </a:p>
        </p:txBody>
      </p:sp>
      <p:sp>
        <p:nvSpPr>
          <p:cNvPr id="6" name="內容版面配置區 5"/>
          <p:cNvSpPr>
            <a:spLocks noGrp="1"/>
          </p:cNvSpPr>
          <p:nvPr>
            <p:ph sz="quarter" idx="4"/>
          </p:nvPr>
        </p:nvSpPr>
        <p:spPr>
          <a:xfrm>
            <a:off x="4629150" y="2505075"/>
            <a:ext cx="3887391"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p:cNvSpPr>
            <a:spLocks noGrp="1"/>
          </p:cNvSpPr>
          <p:nvPr>
            <p:ph type="dt" sz="half" idx="10"/>
          </p:nvPr>
        </p:nvSpPr>
        <p:spPr/>
        <p:txBody>
          <a:bodyPr/>
          <a:lstStyle/>
          <a:p>
            <a:pPr defTabSz="342892"/>
            <a:fld id="{2F5AC079-15C2-46F0-BAF2-ACFD90E3BFD1}"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8" name="頁尾版面配置區 7"/>
          <p:cNvSpPr>
            <a:spLocks noGrp="1"/>
          </p:cNvSpPr>
          <p:nvPr>
            <p:ph type="ftr" sz="quarter" idx="11"/>
          </p:nvPr>
        </p:nvSpPr>
        <p:spPr/>
        <p:txBody>
          <a:bodyPr/>
          <a:lstStyle/>
          <a:p>
            <a:pPr defTabSz="342892"/>
            <a:endParaRPr lang="en-US">
              <a:solidFill>
                <a:prstClr val="black">
                  <a:tint val="75000"/>
                </a:prstClr>
              </a:solidFill>
            </a:endParaRPr>
          </a:p>
        </p:txBody>
      </p:sp>
      <p:sp>
        <p:nvSpPr>
          <p:cNvPr id="9" name="投影片編號版面配置區 8"/>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38343050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日期版面配置區 2"/>
          <p:cNvSpPr>
            <a:spLocks noGrp="1"/>
          </p:cNvSpPr>
          <p:nvPr>
            <p:ph type="dt" sz="half" idx="10"/>
          </p:nvPr>
        </p:nvSpPr>
        <p:spPr/>
        <p:txBody>
          <a:bodyPr/>
          <a:lstStyle/>
          <a:p>
            <a:pPr defTabSz="342892"/>
            <a:fld id="{ED22354D-9C3B-485E-94E5-6BEAFCB1CEC1}"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4" name="頁尾版面配置區 3"/>
          <p:cNvSpPr>
            <a:spLocks noGrp="1"/>
          </p:cNvSpPr>
          <p:nvPr>
            <p:ph type="ftr" sz="quarter" idx="11"/>
          </p:nvPr>
        </p:nvSpPr>
        <p:spPr/>
        <p:txBody>
          <a:bodyPr/>
          <a:lstStyle/>
          <a:p>
            <a:pPr defTabSz="342892"/>
            <a:endParaRPr lang="en-US">
              <a:solidFill>
                <a:prstClr val="black">
                  <a:tint val="75000"/>
                </a:prstClr>
              </a:solidFill>
            </a:endParaRPr>
          </a:p>
        </p:txBody>
      </p:sp>
      <p:sp>
        <p:nvSpPr>
          <p:cNvPr id="5" name="投影片編號版面配置區 4"/>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31266789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pPr defTabSz="342892"/>
            <a:fld id="{0446171A-5F8F-42A3-925E-CACF4F463200}"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3" name="頁尾版面配置區 2"/>
          <p:cNvSpPr>
            <a:spLocks noGrp="1"/>
          </p:cNvSpPr>
          <p:nvPr>
            <p:ph type="ftr" sz="quarter" idx="11"/>
          </p:nvPr>
        </p:nvSpPr>
        <p:spPr/>
        <p:txBody>
          <a:bodyPr/>
          <a:lstStyle/>
          <a:p>
            <a:pPr defTabSz="342892"/>
            <a:endParaRPr lang="en-US">
              <a:solidFill>
                <a:prstClr val="black">
                  <a:tint val="75000"/>
                </a:prstClr>
              </a:solidFill>
            </a:endParaRPr>
          </a:p>
        </p:txBody>
      </p:sp>
      <p:sp>
        <p:nvSpPr>
          <p:cNvPr id="4" name="投影片編號版面配置區 3"/>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38838357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629841" y="457200"/>
            <a:ext cx="2949178" cy="1600200"/>
          </a:xfrm>
        </p:spPr>
        <p:txBody>
          <a:bodyPr anchor="b"/>
          <a:lstStyle>
            <a:lvl1pPr>
              <a:defRPr sz="2400"/>
            </a:lvl1pPr>
          </a:lstStyle>
          <a:p>
            <a:r>
              <a:rPr lang="zh-TW" altLang="en-US"/>
              <a:t>按一下以編輯母片標題樣式</a:t>
            </a:r>
          </a:p>
        </p:txBody>
      </p:sp>
      <p:sp>
        <p:nvSpPr>
          <p:cNvPr id="3" name="內容版面配置區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TW" altLang="en-US"/>
              <a:t>按一下以編輯母片文字樣式</a:t>
            </a:r>
          </a:p>
        </p:txBody>
      </p:sp>
      <p:sp>
        <p:nvSpPr>
          <p:cNvPr id="5" name="日期版面配置區 4"/>
          <p:cNvSpPr>
            <a:spLocks noGrp="1"/>
          </p:cNvSpPr>
          <p:nvPr>
            <p:ph type="dt" sz="half" idx="10"/>
          </p:nvPr>
        </p:nvSpPr>
        <p:spPr/>
        <p:txBody>
          <a:bodyPr/>
          <a:lstStyle/>
          <a:p>
            <a:pPr defTabSz="342892"/>
            <a:fld id="{B59D22BA-C389-4DDA-8CD6-6CF3851FCD26}"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6" name="頁尾版面配置區 5"/>
          <p:cNvSpPr>
            <a:spLocks noGrp="1"/>
          </p:cNvSpPr>
          <p:nvPr>
            <p:ph type="ftr" sz="quarter" idx="11"/>
          </p:nvPr>
        </p:nvSpPr>
        <p:spPr/>
        <p:txBody>
          <a:bodyPr/>
          <a:lstStyle/>
          <a:p>
            <a:pPr defTabSz="342892"/>
            <a:endParaRPr lang="en-US">
              <a:solidFill>
                <a:prstClr val="black">
                  <a:tint val="75000"/>
                </a:prstClr>
              </a:solidFill>
            </a:endParaRPr>
          </a:p>
        </p:txBody>
      </p:sp>
      <p:sp>
        <p:nvSpPr>
          <p:cNvPr id="7" name="投影片編號版面配置區 6"/>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20808491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629841" y="457200"/>
            <a:ext cx="2949178" cy="1600200"/>
          </a:xfrm>
        </p:spPr>
        <p:txBody>
          <a:bodyPr anchor="b"/>
          <a:lstStyle>
            <a:lvl1pPr>
              <a:defRPr sz="2400"/>
            </a:lvl1pPr>
          </a:lstStyle>
          <a:p>
            <a:r>
              <a:rPr lang="zh-TW" altLang="en-US"/>
              <a:t>按一下以編輯母片標題樣式</a:t>
            </a:r>
          </a:p>
        </p:txBody>
      </p:sp>
      <p:sp>
        <p:nvSpPr>
          <p:cNvPr id="3" name="圖片版面配置區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TW" altLang="en-US"/>
          </a:p>
        </p:txBody>
      </p:sp>
      <p:sp>
        <p:nvSpPr>
          <p:cNvPr id="4" name="文字版面配置區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TW" altLang="en-US"/>
              <a:t>按一下以編輯母片文字樣式</a:t>
            </a:r>
          </a:p>
        </p:txBody>
      </p:sp>
      <p:sp>
        <p:nvSpPr>
          <p:cNvPr id="5" name="日期版面配置區 4"/>
          <p:cNvSpPr>
            <a:spLocks noGrp="1"/>
          </p:cNvSpPr>
          <p:nvPr>
            <p:ph type="dt" sz="half" idx="10"/>
          </p:nvPr>
        </p:nvSpPr>
        <p:spPr/>
        <p:txBody>
          <a:bodyPr/>
          <a:lstStyle/>
          <a:p>
            <a:pPr defTabSz="342892"/>
            <a:fld id="{BAAA0482-56BC-4041-AFE9-54809C67F415}"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6" name="頁尾版面配置區 5"/>
          <p:cNvSpPr>
            <a:spLocks noGrp="1"/>
          </p:cNvSpPr>
          <p:nvPr>
            <p:ph type="ftr" sz="quarter" idx="11"/>
          </p:nvPr>
        </p:nvSpPr>
        <p:spPr/>
        <p:txBody>
          <a:bodyPr/>
          <a:lstStyle/>
          <a:p>
            <a:pPr defTabSz="342892"/>
            <a:endParaRPr lang="en-US">
              <a:solidFill>
                <a:prstClr val="black">
                  <a:tint val="75000"/>
                </a:prstClr>
              </a:solidFill>
            </a:endParaRPr>
          </a:p>
        </p:txBody>
      </p:sp>
      <p:sp>
        <p:nvSpPr>
          <p:cNvPr id="7" name="投影片編號版面配置區 6"/>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146769466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直排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pPr defTabSz="342892"/>
            <a:fld id="{CBA4229E-D4EF-46C3-87CD-D243FE2C6E7A}"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11"/>
          </p:nvPr>
        </p:nvSpPr>
        <p:spPr/>
        <p:txBody>
          <a:bodyPr/>
          <a:lstStyle/>
          <a:p>
            <a:pPr defTabSz="342892"/>
            <a:endParaRPr lang="en-US">
              <a:solidFill>
                <a:prstClr val="black">
                  <a:tint val="75000"/>
                </a:prstClr>
              </a:solidFill>
            </a:endParaRPr>
          </a:p>
        </p:txBody>
      </p:sp>
      <p:sp>
        <p:nvSpPr>
          <p:cNvPr id="6" name="投影片編號版面配置區 5"/>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20396944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543675" y="365125"/>
            <a:ext cx="1971675" cy="5811838"/>
          </a:xfrm>
        </p:spPr>
        <p:txBody>
          <a:bodyPr vert="eaVert"/>
          <a:lstStyle/>
          <a:p>
            <a:r>
              <a:rPr lang="zh-TW" altLang="en-US"/>
              <a:t>按一下以編輯母片標題樣式</a:t>
            </a:r>
          </a:p>
        </p:txBody>
      </p:sp>
      <p:sp>
        <p:nvSpPr>
          <p:cNvPr id="3" name="直排文字版面配置區 2"/>
          <p:cNvSpPr>
            <a:spLocks noGrp="1"/>
          </p:cNvSpPr>
          <p:nvPr>
            <p:ph type="body" orient="vert" idx="1"/>
          </p:nvPr>
        </p:nvSpPr>
        <p:spPr>
          <a:xfrm>
            <a:off x="628650" y="365125"/>
            <a:ext cx="5800725" cy="5811838"/>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pPr defTabSz="342892"/>
            <a:fld id="{0548A5DC-F5D8-482B-BA7A-13C5BB1D38B9}"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11"/>
          </p:nvPr>
        </p:nvSpPr>
        <p:spPr/>
        <p:txBody>
          <a:bodyPr/>
          <a:lstStyle/>
          <a:p>
            <a:pPr defTabSz="342892"/>
            <a:endParaRPr lang="en-US">
              <a:solidFill>
                <a:prstClr val="black">
                  <a:tint val="75000"/>
                </a:prstClr>
              </a:solidFill>
            </a:endParaRPr>
          </a:p>
        </p:txBody>
      </p:sp>
      <p:sp>
        <p:nvSpPr>
          <p:cNvPr id="6" name="投影片編號版面配置區 5"/>
          <p:cNvSpPr>
            <a:spLocks noGrp="1"/>
          </p:cNvSpPr>
          <p:nvPr>
            <p:ph type="sldNum" sz="quarter" idx="12"/>
          </p:nvPr>
        </p:nvSpPr>
        <p:spPr/>
        <p:txBody>
          <a:body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spTree>
    <p:extLst>
      <p:ext uri="{BB962C8B-B14F-4D97-AF65-F5344CB8AC3E}">
        <p14:creationId xmlns:p14="http://schemas.microsoft.com/office/powerpoint/2010/main" val="36693674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C878D31F-D6F5-487F-A944-A7F1378DA96A}" type="datetime1">
              <a:rPr lang="en-US" altLang="zh-TW" smtClean="0">
                <a:solidFill>
                  <a:prstClr val="black">
                    <a:tint val="75000"/>
                  </a:prstClr>
                </a:solidFill>
              </a:rPr>
              <a:pPr/>
              <a:t>8/19/2018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D7CCB52-5D48-470B-B8DA-D8134110C94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86690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5"/>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4"/>
            <a:ext cx="2133600" cy="365125"/>
          </a:xfrm>
          <a:prstGeom prst="rect">
            <a:avLst/>
          </a:prstGeom>
        </p:spPr>
        <p:txBody>
          <a:bodyPr vert="horz" wrap="square" lIns="68580" tIns="34290" rIns="68580" bIns="3429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z="900" smtClean="0"/>
              <a:pPr>
                <a:defRPr/>
              </a:pPr>
              <a:t>‹#›</a:t>
            </a:fld>
            <a:endParaRPr lang="en-US" sz="900" dirty="0"/>
          </a:p>
        </p:txBody>
      </p:sp>
    </p:spTree>
    <p:extLst>
      <p:ext uri="{BB962C8B-B14F-4D97-AF65-F5344CB8AC3E}">
        <p14:creationId xmlns:p14="http://schemas.microsoft.com/office/powerpoint/2010/main" val="1794300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629842" y="2505075"/>
            <a:ext cx="3868340"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4629150" y="2505075"/>
            <a:ext cx="3887391"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7" name="Date Placeholder 6"/>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8" name="Footer Placeholder 7"/>
          <p:cNvSpPr>
            <a:spLocks noGrp="1"/>
          </p:cNvSpPr>
          <p:nvPr>
            <p:ph type="ftr" sz="quarter" idx="11"/>
          </p:nvPr>
        </p:nvSpPr>
        <p:spPr/>
        <p:txBody>
          <a:bodyPr/>
          <a:lstStyle/>
          <a:p>
            <a:endParaRPr lang="zh-TW" altLang="en-US"/>
          </a:p>
        </p:txBody>
      </p:sp>
      <p:sp>
        <p:nvSpPr>
          <p:cNvPr id="9" name="Slide Number Placeholder 8"/>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28176184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3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black">
                    <a:tint val="75000"/>
                  </a:prstClr>
                </a:solidFill>
              </a:rPr>
              <a:pPr/>
              <a:t>‹#›</a:t>
            </a:fld>
            <a:endParaRPr lang="en-US" dirty="0">
              <a:solidFill>
                <a:prstClr val="black">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27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8764926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83442745"/>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79083882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17695683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9140645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399749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0396108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777936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26094101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4332999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Date Placeholder 2"/>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4" name="Footer Placeholder 3"/>
          <p:cNvSpPr>
            <a:spLocks noGrp="1"/>
          </p:cNvSpPr>
          <p:nvPr>
            <p:ph type="ftr" sz="quarter" idx="11"/>
          </p:nvPr>
        </p:nvSpPr>
        <p:spPr/>
        <p:txBody>
          <a:bodyPr/>
          <a:lstStyle/>
          <a:p>
            <a:endParaRPr lang="zh-TW" altLang="en-US"/>
          </a:p>
        </p:txBody>
      </p:sp>
      <p:sp>
        <p:nvSpPr>
          <p:cNvPr id="5" name="Slide Number Placeholder 4"/>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5379952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962688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58363960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83700421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57655676"/>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339445447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16367508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284562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2693438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82960857"/>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2734374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3" name="Footer Placeholder 2"/>
          <p:cNvSpPr>
            <a:spLocks noGrp="1"/>
          </p:cNvSpPr>
          <p:nvPr>
            <p:ph type="ftr" sz="quarter" idx="11"/>
          </p:nvPr>
        </p:nvSpPr>
        <p:spPr/>
        <p:txBody>
          <a:bodyPr/>
          <a:lstStyle/>
          <a:p>
            <a:endParaRPr lang="zh-TW" altLang="en-US"/>
          </a:p>
        </p:txBody>
      </p:sp>
      <p:sp>
        <p:nvSpPr>
          <p:cNvPr id="4" name="Slide Number Placeholder 3"/>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379996779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409099683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1550240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3717696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97381663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4837035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8913186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38588121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6409776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1535958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1023158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Date Placeholder 4"/>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6" name="Footer Placeholder 5"/>
          <p:cNvSpPr>
            <a:spLocks noGrp="1"/>
          </p:cNvSpPr>
          <p:nvPr>
            <p:ph type="ftr" sz="quarter" idx="11"/>
          </p:nvPr>
        </p:nvSpPr>
        <p:spPr/>
        <p:txBody>
          <a:bodyPr/>
          <a:lstStyle/>
          <a:p>
            <a:endParaRPr lang="zh-TW" altLang="en-US"/>
          </a:p>
        </p:txBody>
      </p:sp>
      <p:sp>
        <p:nvSpPr>
          <p:cNvPr id="7" name="Slide Number Placeholder 6"/>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287719236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3930645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3431119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59826876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84194727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16768936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34238275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20277937"/>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8744666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25423826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708407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TW" altLang="en-US" smtClean="0"/>
              <a:t>按一下圖示以新增圖片</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Date Placeholder 4"/>
          <p:cNvSpPr>
            <a:spLocks noGrp="1"/>
          </p:cNvSpPr>
          <p:nvPr>
            <p:ph type="dt" sz="half" idx="10"/>
          </p:nvPr>
        </p:nvSpPr>
        <p:spPr/>
        <p:txBody>
          <a:bodyPr/>
          <a:lstStyle/>
          <a:p>
            <a:fld id="{4BEC2528-6F2A-4EDB-B258-14D446D0DD86}" type="datetimeFigureOut">
              <a:rPr lang="zh-TW" altLang="en-US" smtClean="0"/>
              <a:t>2018/8/19</a:t>
            </a:fld>
            <a:endParaRPr lang="zh-TW" altLang="en-US"/>
          </a:p>
        </p:txBody>
      </p:sp>
      <p:sp>
        <p:nvSpPr>
          <p:cNvPr id="6" name="Footer Placeholder 5"/>
          <p:cNvSpPr>
            <a:spLocks noGrp="1"/>
          </p:cNvSpPr>
          <p:nvPr>
            <p:ph type="ftr" sz="quarter" idx="11"/>
          </p:nvPr>
        </p:nvSpPr>
        <p:spPr/>
        <p:txBody>
          <a:bodyPr/>
          <a:lstStyle/>
          <a:p>
            <a:endParaRPr lang="zh-TW" altLang="en-US"/>
          </a:p>
        </p:txBody>
      </p:sp>
      <p:sp>
        <p:nvSpPr>
          <p:cNvPr id="7" name="Slide Number Placeholder 6"/>
          <p:cNvSpPr>
            <a:spLocks noGrp="1"/>
          </p:cNvSpPr>
          <p:nvPr>
            <p:ph type="sldNum" sz="quarter" idx="12"/>
          </p:nvPr>
        </p:nvSpPr>
        <p:spPr/>
        <p:txBody>
          <a:body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393474694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0192131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9595552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66094992"/>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77389602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Image/Portflio Samples">
    <p:spTree>
      <p:nvGrpSpPr>
        <p:cNvPr id="1" name=""/>
        <p:cNvGrpSpPr/>
        <p:nvPr/>
      </p:nvGrpSpPr>
      <p:grpSpPr>
        <a:xfrm>
          <a:off x="0" y="0"/>
          <a:ext cx="0" cy="0"/>
          <a:chOff x="0" y="0"/>
          <a:chExt cx="0" cy="0"/>
        </a:xfrm>
      </p:grpSpPr>
      <p:sp>
        <p:nvSpPr>
          <p:cNvPr id="11" name="Picture Placeholder 10"/>
          <p:cNvSpPr>
            <a:spLocks noGrp="1"/>
          </p:cNvSpPr>
          <p:nvPr>
            <p:ph type="pic" sz="quarter" idx="13" hasCustomPrompt="1"/>
          </p:nvPr>
        </p:nvSpPr>
        <p:spPr>
          <a:xfrm>
            <a:off x="628650" y="1724479"/>
            <a:ext cx="1619250" cy="1645920"/>
          </a:xfrm>
          <a:prstGeom prst="ellipse">
            <a:avLst/>
          </a:prstGeom>
        </p:spPr>
        <p:txBody>
          <a:bodyPr/>
          <a:lstStyle>
            <a:lvl1pPr marL="0" indent="0" algn="ctr">
              <a:buNone/>
              <a:defRPr/>
            </a:lvl1pPr>
          </a:lstStyle>
          <a:p>
            <a:r>
              <a:rPr lang="en-US" dirty="0"/>
              <a:t>Image 1</a:t>
            </a:r>
          </a:p>
        </p:txBody>
      </p:sp>
      <p:sp>
        <p:nvSpPr>
          <p:cNvPr id="12" name="Picture Placeholder 10"/>
          <p:cNvSpPr>
            <a:spLocks noGrp="1"/>
          </p:cNvSpPr>
          <p:nvPr>
            <p:ph type="pic" sz="quarter" idx="14" hasCustomPrompt="1"/>
          </p:nvPr>
        </p:nvSpPr>
        <p:spPr>
          <a:xfrm>
            <a:off x="2776391" y="1724479"/>
            <a:ext cx="1619250" cy="1645920"/>
          </a:xfrm>
          <a:prstGeom prst="ellipse">
            <a:avLst/>
          </a:prstGeom>
        </p:spPr>
        <p:txBody>
          <a:bodyPr/>
          <a:lstStyle>
            <a:lvl1pPr marL="0" indent="0" algn="ctr">
              <a:buNone/>
              <a:defRPr/>
            </a:lvl1pPr>
          </a:lstStyle>
          <a:p>
            <a:r>
              <a:rPr lang="en-US" dirty="0"/>
              <a:t>Image 2</a:t>
            </a:r>
          </a:p>
        </p:txBody>
      </p:sp>
      <p:sp>
        <p:nvSpPr>
          <p:cNvPr id="13" name="Picture Placeholder 10"/>
          <p:cNvSpPr>
            <a:spLocks noGrp="1"/>
          </p:cNvSpPr>
          <p:nvPr>
            <p:ph type="pic" sz="quarter" idx="15" hasCustomPrompt="1"/>
          </p:nvPr>
        </p:nvSpPr>
        <p:spPr>
          <a:xfrm>
            <a:off x="4924131" y="1724479"/>
            <a:ext cx="1619250" cy="1645920"/>
          </a:xfrm>
          <a:prstGeom prst="ellipse">
            <a:avLst/>
          </a:prstGeom>
        </p:spPr>
        <p:txBody>
          <a:bodyPr/>
          <a:lstStyle>
            <a:lvl1pPr marL="0" indent="0" algn="ctr">
              <a:buNone/>
              <a:defRPr/>
            </a:lvl1pPr>
          </a:lstStyle>
          <a:p>
            <a:r>
              <a:rPr lang="en-US" dirty="0"/>
              <a:t>Image 3</a:t>
            </a:r>
          </a:p>
        </p:txBody>
      </p:sp>
      <p:sp>
        <p:nvSpPr>
          <p:cNvPr id="14" name="Picture Placeholder 10"/>
          <p:cNvSpPr>
            <a:spLocks noGrp="1"/>
          </p:cNvSpPr>
          <p:nvPr>
            <p:ph type="pic" sz="quarter" idx="16" hasCustomPrompt="1"/>
          </p:nvPr>
        </p:nvSpPr>
        <p:spPr>
          <a:xfrm>
            <a:off x="7071871" y="1724479"/>
            <a:ext cx="1619250" cy="1645920"/>
          </a:xfrm>
          <a:prstGeom prst="ellipse">
            <a:avLst/>
          </a:prstGeom>
        </p:spPr>
        <p:txBody>
          <a:bodyPr/>
          <a:lstStyle>
            <a:lvl1pPr marL="0" indent="0" algn="ctr">
              <a:buNone/>
              <a:defRPr/>
            </a:lvl1pPr>
          </a:lstStyle>
          <a:p>
            <a:r>
              <a:rPr lang="en-US" dirty="0"/>
              <a:t>Image 4</a:t>
            </a:r>
          </a:p>
        </p:txBody>
      </p:sp>
      <p:sp>
        <p:nvSpPr>
          <p:cNvPr id="33" name="Text Placeholder 32"/>
          <p:cNvSpPr>
            <a:spLocks noGrp="1"/>
          </p:cNvSpPr>
          <p:nvPr>
            <p:ph type="body" sz="quarter" idx="18" hasCustomPrompt="1"/>
          </p:nvPr>
        </p:nvSpPr>
        <p:spPr>
          <a:xfrm>
            <a:off x="628651"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35" name="Text Placeholder 34"/>
          <p:cNvSpPr>
            <a:spLocks noGrp="1"/>
          </p:cNvSpPr>
          <p:nvPr>
            <p:ph type="body" sz="quarter" idx="19" hasCustomPrompt="1"/>
          </p:nvPr>
        </p:nvSpPr>
        <p:spPr>
          <a:xfrm>
            <a:off x="628651" y="3680321"/>
            <a:ext cx="1619249" cy="410266"/>
          </a:xfrm>
          <a:prstGeom prst="rect">
            <a:avLst/>
          </a:prstGeom>
        </p:spPr>
        <p:txBody>
          <a:bodyPr/>
          <a:lstStyle>
            <a:lvl1pPr marL="0" indent="0" algn="ctr">
              <a:buNone/>
              <a:defRPr sz="1800" b="0">
                <a:solidFill>
                  <a:schemeClr val="accent2"/>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44" name="Date Placeholder 43"/>
          <p:cNvSpPr>
            <a:spLocks noGrp="1"/>
          </p:cNvSpPr>
          <p:nvPr>
            <p:ph type="dt" sz="half" idx="26"/>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5" name="Footer Placeholder 44"/>
          <p:cNvSpPr>
            <a:spLocks noGrp="1"/>
          </p:cNvSpPr>
          <p:nvPr>
            <p:ph type="ftr" sz="quarter" idx="27"/>
          </p:nvPr>
        </p:nvSpPr>
        <p:spPr/>
        <p:txBody>
          <a:bodyPr/>
          <a:lstStyle/>
          <a:p>
            <a:endParaRPr lang="en-US">
              <a:solidFill>
                <a:prstClr val="white">
                  <a:tint val="75000"/>
                </a:prstClr>
              </a:solidFill>
            </a:endParaRPr>
          </a:p>
        </p:txBody>
      </p:sp>
      <p:sp>
        <p:nvSpPr>
          <p:cNvPr id="46" name="Slide Number Placeholder 45"/>
          <p:cNvSpPr>
            <a:spLocks noGrp="1"/>
          </p:cNvSpPr>
          <p:nvPr>
            <p:ph type="sldNum" sz="quarter" idx="28"/>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
        <p:nvSpPr>
          <p:cNvPr id="47" name="Text Placeholder 32"/>
          <p:cNvSpPr>
            <a:spLocks noGrp="1"/>
          </p:cNvSpPr>
          <p:nvPr>
            <p:ph type="body" sz="quarter" idx="29" hasCustomPrompt="1"/>
          </p:nvPr>
        </p:nvSpPr>
        <p:spPr>
          <a:xfrm>
            <a:off x="277639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48" name="Text Placeholder 34"/>
          <p:cNvSpPr>
            <a:spLocks noGrp="1"/>
          </p:cNvSpPr>
          <p:nvPr>
            <p:ph type="body" sz="quarter" idx="30" hasCustomPrompt="1"/>
          </p:nvPr>
        </p:nvSpPr>
        <p:spPr>
          <a:xfrm>
            <a:off x="2776392" y="3680321"/>
            <a:ext cx="1619249" cy="410266"/>
          </a:xfrm>
          <a:prstGeom prst="rect">
            <a:avLst/>
          </a:prstGeom>
        </p:spPr>
        <p:txBody>
          <a:bodyPr/>
          <a:lstStyle>
            <a:lvl1pPr marL="0" indent="0" algn="ctr">
              <a:buNone/>
              <a:defRPr sz="1800" b="0">
                <a:solidFill>
                  <a:schemeClr val="accent3"/>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2</a:t>
            </a:r>
          </a:p>
        </p:txBody>
      </p:sp>
      <p:sp>
        <p:nvSpPr>
          <p:cNvPr id="49" name="Text Placeholder 32"/>
          <p:cNvSpPr>
            <a:spLocks noGrp="1"/>
          </p:cNvSpPr>
          <p:nvPr>
            <p:ph type="body" sz="quarter" idx="31" hasCustomPrompt="1"/>
          </p:nvPr>
        </p:nvSpPr>
        <p:spPr>
          <a:xfrm>
            <a:off x="4924132"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0" name="Text Placeholder 34"/>
          <p:cNvSpPr>
            <a:spLocks noGrp="1"/>
          </p:cNvSpPr>
          <p:nvPr>
            <p:ph type="body" sz="quarter" idx="32" hasCustomPrompt="1"/>
          </p:nvPr>
        </p:nvSpPr>
        <p:spPr>
          <a:xfrm>
            <a:off x="4924132" y="3680321"/>
            <a:ext cx="1619249" cy="410266"/>
          </a:xfrm>
          <a:prstGeom prst="rect">
            <a:avLst/>
          </a:prstGeom>
        </p:spPr>
        <p:txBody>
          <a:bodyPr/>
          <a:lstStyle>
            <a:lvl1pPr marL="0" indent="0" algn="ctr">
              <a:buNone/>
              <a:defRPr sz="1800" b="0">
                <a:solidFill>
                  <a:schemeClr val="accent5"/>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1" name="Text Placeholder 32"/>
          <p:cNvSpPr>
            <a:spLocks noGrp="1"/>
          </p:cNvSpPr>
          <p:nvPr>
            <p:ph type="body" sz="quarter" idx="33" hasCustomPrompt="1"/>
          </p:nvPr>
        </p:nvSpPr>
        <p:spPr>
          <a:xfrm>
            <a:off x="7070783" y="4162135"/>
            <a:ext cx="1619249" cy="1674695"/>
          </a:xfrm>
          <a:prstGeom prst="rect">
            <a:avLst/>
          </a:prstGeom>
        </p:spPr>
        <p:txBody>
          <a:bodyPr/>
          <a:lstStyle>
            <a:lvl1pPr marL="0" indent="0">
              <a:lnSpc>
                <a:spcPct val="150000"/>
              </a:lnSpc>
              <a:buNone/>
              <a:defRPr sz="900">
                <a:solidFill>
                  <a:schemeClr val="tx2">
                    <a:lumMod val="75000"/>
                  </a:schemeClr>
                </a:solidFill>
              </a:defRPr>
            </a:lvl1pPr>
          </a:lstStyle>
          <a:p>
            <a:pPr lvl="0"/>
            <a:r>
              <a:rPr lang="en-US" dirty="0"/>
              <a:t>Lorem Ipsum is simply dummy text of the printing and typesetting industry. Lorem Ipsum has been the industry's standard dummy text.</a:t>
            </a:r>
          </a:p>
        </p:txBody>
      </p:sp>
      <p:sp>
        <p:nvSpPr>
          <p:cNvPr id="52" name="Text Placeholder 34"/>
          <p:cNvSpPr>
            <a:spLocks noGrp="1"/>
          </p:cNvSpPr>
          <p:nvPr>
            <p:ph type="body" sz="quarter" idx="34" hasCustomPrompt="1"/>
          </p:nvPr>
        </p:nvSpPr>
        <p:spPr>
          <a:xfrm>
            <a:off x="7070783" y="3680321"/>
            <a:ext cx="1619249" cy="410266"/>
          </a:xfrm>
          <a:prstGeom prst="rect">
            <a:avLst/>
          </a:prstGeom>
        </p:spPr>
        <p:txBody>
          <a:bodyPr/>
          <a:lstStyle>
            <a:lvl1pPr marL="0" indent="0" algn="ctr">
              <a:buNone/>
              <a:defRPr sz="1800" b="0">
                <a:solidFill>
                  <a:schemeClr val="accent6"/>
                </a:solidFill>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a:r>
              <a:rPr lang="en-US" dirty="0"/>
              <a:t>Image 1</a:t>
            </a:r>
          </a:p>
        </p:txBody>
      </p:sp>
      <p:sp>
        <p:nvSpPr>
          <p:cNvPr id="54" name="Text Placeholder 53"/>
          <p:cNvSpPr>
            <a:spLocks noGrp="1"/>
          </p:cNvSpPr>
          <p:nvPr>
            <p:ph type="body" sz="quarter" idx="35" hasCustomPrompt="1"/>
          </p:nvPr>
        </p:nvSpPr>
        <p:spPr>
          <a:xfrm>
            <a:off x="2486099" y="555625"/>
            <a:ext cx="4171803" cy="490750"/>
          </a:xfrm>
          <a:prstGeom prst="rect">
            <a:avLst/>
          </a:prstGeom>
        </p:spPr>
        <p:txBody>
          <a:bodyPr/>
          <a:lstStyle>
            <a:lvl1pPr marL="0" indent="0" algn="ctr">
              <a:buNone/>
              <a:defRPr>
                <a:latin typeface="+mj-lt"/>
              </a:defRPr>
            </a:lvl1pPr>
          </a:lstStyle>
          <a:p>
            <a:pPr algn="ctr"/>
            <a:r>
              <a:rPr lang="en-US" sz="2100" b="1" dirty="0">
                <a:latin typeface="Open Sans" panose="020B0606030504020204" pitchFamily="34" charset="0"/>
                <a:ea typeface="Open Sans" panose="020B0606030504020204" pitchFamily="34" charset="0"/>
                <a:cs typeface="Open Sans" panose="020B0606030504020204" pitchFamily="34" charset="0"/>
              </a:rPr>
              <a:t>Image/Portfolio Samples</a:t>
            </a:r>
          </a:p>
        </p:txBody>
      </p:sp>
    </p:spTree>
    <p:extLst>
      <p:ext uri="{BB962C8B-B14F-4D97-AF65-F5344CB8AC3E}">
        <p14:creationId xmlns:p14="http://schemas.microsoft.com/office/powerpoint/2010/main" val="31291202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0F3D1FF-27BA-46AA-8D9F-4771FB60075A}" type="datetimeFigureOut">
              <a:rPr lang="en-US" smtClean="0">
                <a:solidFill>
                  <a:prstClr val="white">
                    <a:tint val="75000"/>
                  </a:prstClr>
                </a:solidFill>
              </a:rPr>
              <a:pPr/>
              <a:t>8/19/2018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1E02F69B-FF2D-45A0-AFCC-277A9388C910}"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55562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1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855303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_Title and Conten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81582BD6-FC20-4557-852B-8433F8572D30}" type="slidenum">
              <a:rPr lang="en-US" smtClean="0">
                <a:solidFill>
                  <a:prstClr val="white">
                    <a:tint val="75000"/>
                  </a:prstClr>
                </a:solidFill>
              </a:rPr>
              <a:pPr/>
              <a:t>‹#›</a:t>
            </a:fld>
            <a:endParaRPr lang="en-US" dirty="0">
              <a:solidFill>
                <a:prstClr val="white">
                  <a:tint val="75000"/>
                </a:prstClr>
              </a:solidFill>
            </a:endParaRPr>
          </a:p>
        </p:txBody>
      </p:sp>
      <p:pic>
        <p:nvPicPr>
          <p:cNvPr id="3" name="圖片 0" descr="logo.jpg"/>
          <p:cNvPicPr>
            <a:picLocks noChangeAspect="1" noChangeArrowheads="1"/>
          </p:cNvPicPr>
          <p:nvPr userDrawn="1"/>
        </p:nvPicPr>
        <p:blipFill>
          <a:blip r:embed="rId3" cstate="print"/>
          <a:srcRect r="41378" b="56847"/>
          <a:stretch>
            <a:fillRect/>
          </a:stretch>
        </p:blipFill>
        <p:spPr bwMode="auto">
          <a:xfrm>
            <a:off x="8341858" y="188640"/>
            <a:ext cx="802142" cy="3600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標題 1"/>
          <p:cNvSpPr>
            <a:spLocks noGrp="1"/>
          </p:cNvSpPr>
          <p:nvPr>
            <p:ph type="title"/>
          </p:nvPr>
        </p:nvSpPr>
        <p:spPr>
          <a:xfrm>
            <a:off x="457200" y="404664"/>
            <a:ext cx="8229600" cy="720080"/>
          </a:xfrm>
        </p:spPr>
        <p:txBody>
          <a:bodyPr/>
          <a:lstStyle>
            <a:lvl1pPr>
              <a:defRPr sz="3600" b="1"/>
            </a:lvl1pPr>
          </a:lstStyle>
          <a:p>
            <a:r>
              <a:rPr lang="zh-TW" altLang="en-US" dirty="0" smtClean="0"/>
              <a:t>按一下以編輯母片標題樣式</a:t>
            </a:r>
            <a:endParaRPr lang="zh-TW" altLang="en-US" dirty="0"/>
          </a:p>
        </p:txBody>
      </p:sp>
      <p:sp>
        <p:nvSpPr>
          <p:cNvPr id="8" name="內容版面配置區 2"/>
          <p:cNvSpPr>
            <a:spLocks noGrp="1"/>
          </p:cNvSpPr>
          <p:nvPr>
            <p:ph idx="1"/>
          </p:nvPr>
        </p:nvSpPr>
        <p:spPr>
          <a:xfrm>
            <a:off x="457200" y="1340768"/>
            <a:ext cx="8229600" cy="4785395"/>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12413517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rcRect t="1330" b="14295"/>
          <a:stretch>
            <a:fillRect/>
          </a:stretch>
        </p:blipFill>
        <p:spPr>
          <a:xfrm>
            <a:off x="0" y="-136524"/>
            <a:ext cx="9144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2" name="標題 1"/>
          <p:cNvSpPr>
            <a:spLocks noGrp="1"/>
          </p:cNvSpPr>
          <p:nvPr>
            <p:ph type="title"/>
          </p:nvPr>
        </p:nvSpPr>
        <p:spPr/>
        <p:txBody>
          <a:bodyPr/>
          <a:lstStyle>
            <a:lvl1pPr>
              <a:defRPr>
                <a:solidFill>
                  <a:schemeClr val="bg1"/>
                </a:solidFill>
                <a:latin typeface="微軟正黑體" panose="020B0604030504040204" pitchFamily="34" charset="-120"/>
                <a:ea typeface="微軟正黑體" panose="020B0604030504040204" pitchFamily="34" charset="-120"/>
              </a:defRPr>
            </a:lvl1pPr>
          </a:lstStyle>
          <a:p>
            <a:r>
              <a:rPr lang="zh-TW" altLang="en-US" dirty="0" smtClean="0"/>
              <a:t>按一下以編輯母片標題樣式</a:t>
            </a:r>
            <a:endParaRPr lang="zh-TW" altLang="en-US" dirty="0"/>
          </a:p>
        </p:txBody>
      </p:sp>
      <p:sp>
        <p:nvSpPr>
          <p:cNvPr id="3" name="日期版面配置區 2"/>
          <p:cNvSpPr>
            <a:spLocks noGrp="1"/>
          </p:cNvSpPr>
          <p:nvPr>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4" name="頁尾版面配置區 3"/>
          <p:cNvSpPr>
            <a:spLocks noGrp="1"/>
          </p:cNvSpPr>
          <p:nvPr>
            <p:ph type="ftr" sz="quarter" idx="11"/>
          </p:nvPr>
        </p:nvSpPr>
        <p:spPr/>
        <p:txBody>
          <a:bodyPr/>
          <a:lstStyle/>
          <a:p>
            <a:endParaRPr lang="en-US">
              <a:solidFill>
                <a:prstClr val="white">
                  <a:tint val="75000"/>
                </a:prstClr>
              </a:solidFill>
            </a:endParaRPr>
          </a:p>
        </p:txBody>
      </p:sp>
      <p:sp>
        <p:nvSpPr>
          <p:cNvPr id="5" name="投影片編號版面配置區 4"/>
          <p:cNvSpPr>
            <a:spLocks noGrp="1"/>
          </p:cNvSpPr>
          <p:nvPr>
            <p:ph type="sldNum" sz="quarter" idx="12"/>
          </p:nvPr>
        </p:nvSpPr>
        <p:spPr/>
        <p:txBody>
          <a:bodyPr/>
          <a:lstStyle/>
          <a:p>
            <a:fld id="{D7A0A5A0-BACD-4D5E-80EC-5B570C7D1447}"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96208110"/>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4" name="Date Placeholder 3"/>
          <p:cNvSpPr>
            <a:spLocks noGrp="1"/>
          </p:cNvSpPr>
          <p:nvPr userDrawn="1">
            <p:ph type="dt" sz="half" idx="10"/>
          </p:nvPr>
        </p:nvSpPr>
        <p:spPr/>
        <p:txBody>
          <a:bodyPr/>
          <a:lstStyle/>
          <a:p>
            <a:fld id="{500BC8D4-639C-4EEF-A03B-A0F4F01C8734}" type="datetimeFigureOut">
              <a:rPr lang="en-US" smtClean="0">
                <a:solidFill>
                  <a:prstClr val="white">
                    <a:tint val="75000"/>
                  </a:prstClr>
                </a:solidFill>
              </a:rPr>
              <a:pPr/>
              <a:t>8/19/2018</a:t>
            </a:fld>
            <a:endParaRPr lang="en-US">
              <a:solidFill>
                <a:prstClr val="white">
                  <a:tint val="75000"/>
                </a:prstClr>
              </a:solidFill>
            </a:endParaRPr>
          </a:p>
        </p:txBody>
      </p:sp>
      <p:sp>
        <p:nvSpPr>
          <p:cNvPr id="6" name="Slide Number Placeholder 5"/>
          <p:cNvSpPr>
            <a:spLocks noGrp="1"/>
          </p:cNvSpPr>
          <p:nvPr userDrawn="1">
            <p:ph type="sldNum" sz="quarter" idx="12"/>
          </p:nvPr>
        </p:nvSpPr>
        <p:spPr/>
        <p:txBody>
          <a:bodyPr/>
          <a:lstStyle>
            <a:lvl1pPr>
              <a:defRPr/>
            </a:lvl1pPr>
          </a:lstStyle>
          <a:p>
            <a:fld id="{E7535FAD-13AA-4F2B-84A6-73AF313AAC7C}" type="slidenum">
              <a:rPr lang="en-US" smtClean="0">
                <a:solidFill>
                  <a:prstClr val="white">
                    <a:tint val="75000"/>
                  </a:prstClr>
                </a:solidFill>
              </a:rPr>
              <a:pPr/>
              <a:t>‹#›</a:t>
            </a:fld>
            <a:endParaRPr lang="en-US" dirty="0">
              <a:solidFill>
                <a:prstClr val="white">
                  <a:tint val="75000"/>
                </a:prstClr>
              </a:solidFill>
            </a:endParaRPr>
          </a:p>
        </p:txBody>
      </p:sp>
      <p:sp>
        <p:nvSpPr>
          <p:cNvPr id="2" name="Footer Placeholder 1"/>
          <p:cNvSpPr>
            <a:spLocks noGrp="1"/>
          </p:cNvSpPr>
          <p:nvPr>
            <p:ph type="ftr" sz="quarter" idx="13"/>
          </p:nvPr>
        </p:nvSpPr>
        <p:spPr/>
        <p:txBody>
          <a:bodyPr/>
          <a:lstStyle/>
          <a:p>
            <a:endParaRPr lang="en-US">
              <a:solidFill>
                <a:prstClr val="white">
                  <a:tint val="75000"/>
                </a:prstClr>
              </a:solidFill>
            </a:endParaRPr>
          </a:p>
        </p:txBody>
      </p:sp>
      <p:pic>
        <p:nvPicPr>
          <p:cNvPr id="5" name="Picture 4" descr="G:\工研院\教育部UCAN平台\前期計畫\各類設計圖檔\logo\教育部\教育部.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7" name="投影片編號版面配置區 3"/>
          <p:cNvSpPr txBox="1">
            <a:spLocks/>
          </p:cNvSpPr>
          <p:nvPr userDrawn="1"/>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9C28674-5CFB-4F3E-86F3-463FAAE44102}" type="slidenum">
              <a:rPr lang="en-US" smtClean="0"/>
              <a:pPr>
                <a:defRPr/>
              </a:pPr>
              <a:t>‹#›</a:t>
            </a:fld>
            <a:endParaRPr lang="en-US" dirty="0"/>
          </a:p>
        </p:txBody>
      </p:sp>
    </p:spTree>
    <p:extLst>
      <p:ext uri="{BB962C8B-B14F-4D97-AF65-F5344CB8AC3E}">
        <p14:creationId xmlns:p14="http://schemas.microsoft.com/office/powerpoint/2010/main" val="7412315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88.xml"/><Relationship Id="rId7"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5" Type="http://schemas.openxmlformats.org/officeDocument/2006/relationships/slideLayout" Target="../slideLayouts/slideLayout90.xml"/><Relationship Id="rId4" Type="http://schemas.openxmlformats.org/officeDocument/2006/relationships/slideLayout" Target="../slideLayouts/slideLayout89.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94.xml"/><Relationship Id="rId7" Type="http://schemas.openxmlformats.org/officeDocument/2006/relationships/theme" Target="../theme/theme11.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5" Type="http://schemas.openxmlformats.org/officeDocument/2006/relationships/slideLayout" Target="../slideLayouts/slideLayout96.xml"/><Relationship Id="rId4" Type="http://schemas.openxmlformats.org/officeDocument/2006/relationships/slideLayout" Target="../slideLayouts/slideLayout95.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00.xml"/><Relationship Id="rId7" Type="http://schemas.openxmlformats.org/officeDocument/2006/relationships/theme" Target="../theme/theme12.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5" Type="http://schemas.openxmlformats.org/officeDocument/2006/relationships/slideLayout" Target="../slideLayouts/slideLayout102.xml"/><Relationship Id="rId4" Type="http://schemas.openxmlformats.org/officeDocument/2006/relationships/slideLayout" Target="../slideLayouts/slideLayout101.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06.xml"/><Relationship Id="rId7" Type="http://schemas.openxmlformats.org/officeDocument/2006/relationships/theme" Target="../theme/theme13.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5" Type="http://schemas.openxmlformats.org/officeDocument/2006/relationships/slideLayout" Target="../slideLayouts/slideLayout108.xml"/><Relationship Id="rId4" Type="http://schemas.openxmlformats.org/officeDocument/2006/relationships/slideLayout" Target="../slideLayouts/slideLayout107.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2.xml"/><Relationship Id="rId7" Type="http://schemas.openxmlformats.org/officeDocument/2006/relationships/theme" Target="../theme/theme14.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5" Type="http://schemas.openxmlformats.org/officeDocument/2006/relationships/slideLayout" Target="../slideLayouts/slideLayout114.xml"/><Relationship Id="rId4" Type="http://schemas.openxmlformats.org/officeDocument/2006/relationships/slideLayout" Target="../slideLayouts/slideLayout11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5" Type="http://schemas.openxmlformats.org/officeDocument/2006/relationships/slideLayout" Target="../slideLayouts/slideLayout120.xml"/><Relationship Id="rId10" Type="http://schemas.openxmlformats.org/officeDocument/2006/relationships/image" Target="../media/image1.png"/><Relationship Id="rId4" Type="http://schemas.openxmlformats.org/officeDocument/2006/relationships/slideLayout" Target="../slideLayouts/slideLayout119.xml"/><Relationship Id="rId9"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26" Type="http://schemas.openxmlformats.org/officeDocument/2006/relationships/slideLayout" Target="../slideLayouts/slideLayout149.xml"/><Relationship Id="rId21" Type="http://schemas.openxmlformats.org/officeDocument/2006/relationships/slideLayout" Target="../slideLayouts/slideLayout144.xml"/><Relationship Id="rId42" Type="http://schemas.openxmlformats.org/officeDocument/2006/relationships/slideLayout" Target="../slideLayouts/slideLayout165.xml"/><Relationship Id="rId47" Type="http://schemas.openxmlformats.org/officeDocument/2006/relationships/slideLayout" Target="../slideLayouts/slideLayout170.xml"/><Relationship Id="rId63" Type="http://schemas.openxmlformats.org/officeDocument/2006/relationships/slideLayout" Target="../slideLayouts/slideLayout186.xml"/><Relationship Id="rId68" Type="http://schemas.openxmlformats.org/officeDocument/2006/relationships/slideLayout" Target="../slideLayouts/slideLayout191.xml"/><Relationship Id="rId7" Type="http://schemas.openxmlformats.org/officeDocument/2006/relationships/slideLayout" Target="../slideLayouts/slideLayout130.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9" Type="http://schemas.openxmlformats.org/officeDocument/2006/relationships/slideLayout" Target="../slideLayouts/slideLayout152.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32" Type="http://schemas.openxmlformats.org/officeDocument/2006/relationships/slideLayout" Target="../slideLayouts/slideLayout155.xml"/><Relationship Id="rId37" Type="http://schemas.openxmlformats.org/officeDocument/2006/relationships/slideLayout" Target="../slideLayouts/slideLayout160.xml"/><Relationship Id="rId40" Type="http://schemas.openxmlformats.org/officeDocument/2006/relationships/slideLayout" Target="../slideLayouts/slideLayout163.xml"/><Relationship Id="rId45" Type="http://schemas.openxmlformats.org/officeDocument/2006/relationships/slideLayout" Target="../slideLayouts/slideLayout168.xml"/><Relationship Id="rId53" Type="http://schemas.openxmlformats.org/officeDocument/2006/relationships/slideLayout" Target="../slideLayouts/slideLayout176.xml"/><Relationship Id="rId58" Type="http://schemas.openxmlformats.org/officeDocument/2006/relationships/slideLayout" Target="../slideLayouts/slideLayout181.xml"/><Relationship Id="rId66" Type="http://schemas.openxmlformats.org/officeDocument/2006/relationships/slideLayout" Target="../slideLayouts/slideLayout189.xml"/><Relationship Id="rId5" Type="http://schemas.openxmlformats.org/officeDocument/2006/relationships/slideLayout" Target="../slideLayouts/slideLayout128.xml"/><Relationship Id="rId61" Type="http://schemas.openxmlformats.org/officeDocument/2006/relationships/slideLayout" Target="../slideLayouts/slideLayout184.xml"/><Relationship Id="rId19" Type="http://schemas.openxmlformats.org/officeDocument/2006/relationships/slideLayout" Target="../slideLayouts/slideLayout14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slideLayout" Target="../slideLayouts/slideLayout150.xml"/><Relationship Id="rId30" Type="http://schemas.openxmlformats.org/officeDocument/2006/relationships/slideLayout" Target="../slideLayouts/slideLayout153.xml"/><Relationship Id="rId35" Type="http://schemas.openxmlformats.org/officeDocument/2006/relationships/slideLayout" Target="../slideLayouts/slideLayout158.xml"/><Relationship Id="rId43" Type="http://schemas.openxmlformats.org/officeDocument/2006/relationships/slideLayout" Target="../slideLayouts/slideLayout166.xml"/><Relationship Id="rId48" Type="http://schemas.openxmlformats.org/officeDocument/2006/relationships/slideLayout" Target="../slideLayouts/slideLayout171.xml"/><Relationship Id="rId56" Type="http://schemas.openxmlformats.org/officeDocument/2006/relationships/slideLayout" Target="../slideLayouts/slideLayout179.xml"/><Relationship Id="rId64" Type="http://schemas.openxmlformats.org/officeDocument/2006/relationships/slideLayout" Target="../slideLayouts/slideLayout187.xml"/><Relationship Id="rId69" Type="http://schemas.openxmlformats.org/officeDocument/2006/relationships/slideLayout" Target="../slideLayouts/slideLayout192.xml"/><Relationship Id="rId8" Type="http://schemas.openxmlformats.org/officeDocument/2006/relationships/slideLayout" Target="../slideLayouts/slideLayout131.xml"/><Relationship Id="rId51" Type="http://schemas.openxmlformats.org/officeDocument/2006/relationships/slideLayout" Target="../slideLayouts/slideLayout174.xml"/><Relationship Id="rId3" Type="http://schemas.openxmlformats.org/officeDocument/2006/relationships/slideLayout" Target="../slideLayouts/slideLayout126.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33" Type="http://schemas.openxmlformats.org/officeDocument/2006/relationships/slideLayout" Target="../slideLayouts/slideLayout156.xml"/><Relationship Id="rId38" Type="http://schemas.openxmlformats.org/officeDocument/2006/relationships/slideLayout" Target="../slideLayouts/slideLayout161.xml"/><Relationship Id="rId46" Type="http://schemas.openxmlformats.org/officeDocument/2006/relationships/slideLayout" Target="../slideLayouts/slideLayout169.xml"/><Relationship Id="rId59" Type="http://schemas.openxmlformats.org/officeDocument/2006/relationships/slideLayout" Target="../slideLayouts/slideLayout182.xml"/><Relationship Id="rId67" Type="http://schemas.openxmlformats.org/officeDocument/2006/relationships/slideLayout" Target="../slideLayouts/slideLayout190.xml"/><Relationship Id="rId20" Type="http://schemas.openxmlformats.org/officeDocument/2006/relationships/slideLayout" Target="../slideLayouts/slideLayout143.xml"/><Relationship Id="rId41" Type="http://schemas.openxmlformats.org/officeDocument/2006/relationships/slideLayout" Target="../slideLayouts/slideLayout164.xml"/><Relationship Id="rId54" Type="http://schemas.openxmlformats.org/officeDocument/2006/relationships/slideLayout" Target="../slideLayouts/slideLayout177.xml"/><Relationship Id="rId62" Type="http://schemas.openxmlformats.org/officeDocument/2006/relationships/slideLayout" Target="../slideLayouts/slideLayout185.xml"/><Relationship Id="rId70" Type="http://schemas.openxmlformats.org/officeDocument/2006/relationships/theme" Target="../theme/theme16.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28" Type="http://schemas.openxmlformats.org/officeDocument/2006/relationships/slideLayout" Target="../slideLayouts/slideLayout151.xml"/><Relationship Id="rId36" Type="http://schemas.openxmlformats.org/officeDocument/2006/relationships/slideLayout" Target="../slideLayouts/slideLayout159.xml"/><Relationship Id="rId49" Type="http://schemas.openxmlformats.org/officeDocument/2006/relationships/slideLayout" Target="../slideLayouts/slideLayout172.xml"/><Relationship Id="rId57" Type="http://schemas.openxmlformats.org/officeDocument/2006/relationships/slideLayout" Target="../slideLayouts/slideLayout180.xml"/><Relationship Id="rId10" Type="http://schemas.openxmlformats.org/officeDocument/2006/relationships/slideLayout" Target="../slideLayouts/slideLayout133.xml"/><Relationship Id="rId31" Type="http://schemas.openxmlformats.org/officeDocument/2006/relationships/slideLayout" Target="../slideLayouts/slideLayout154.xml"/><Relationship Id="rId44" Type="http://schemas.openxmlformats.org/officeDocument/2006/relationships/slideLayout" Target="../slideLayouts/slideLayout167.xml"/><Relationship Id="rId52" Type="http://schemas.openxmlformats.org/officeDocument/2006/relationships/slideLayout" Target="../slideLayouts/slideLayout175.xml"/><Relationship Id="rId60" Type="http://schemas.openxmlformats.org/officeDocument/2006/relationships/slideLayout" Target="../slideLayouts/slideLayout183.xml"/><Relationship Id="rId65" Type="http://schemas.openxmlformats.org/officeDocument/2006/relationships/slideLayout" Target="../slideLayouts/slideLayout188.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39" Type="http://schemas.openxmlformats.org/officeDocument/2006/relationships/slideLayout" Target="../slideLayouts/slideLayout162.xml"/><Relationship Id="rId34" Type="http://schemas.openxmlformats.org/officeDocument/2006/relationships/slideLayout" Target="../slideLayouts/slideLayout157.xml"/><Relationship Id="rId50" Type="http://schemas.openxmlformats.org/officeDocument/2006/relationships/slideLayout" Target="../slideLayouts/slideLayout173.xml"/><Relationship Id="rId55" Type="http://schemas.openxmlformats.org/officeDocument/2006/relationships/slideLayout" Target="../slideLayouts/slideLayout17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slideLayout" Target="../slideLayouts/slideLayout205.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slideLayout" Target="../slideLayouts/slideLayout204.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5" Type="http://schemas.openxmlformats.org/officeDocument/2006/relationships/theme" Target="../theme/theme1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slideLayout" Target="../slideLayouts/slideLayout20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5" Type="http://schemas.openxmlformats.org/officeDocument/2006/relationships/slideLayout" Target="../slideLayouts/slideLayout211.xml"/><Relationship Id="rId4" Type="http://schemas.openxmlformats.org/officeDocument/2006/relationships/slideLayout" Target="../slideLayouts/slideLayout210.xml"/><Relationship Id="rId9" Type="http://schemas.openxmlformats.org/officeDocument/2006/relationships/theme" Target="../theme/theme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18" Type="http://schemas.openxmlformats.org/officeDocument/2006/relationships/slideLayout" Target="../slideLayouts/slideLayout32.xml"/><Relationship Id="rId3" Type="http://schemas.openxmlformats.org/officeDocument/2006/relationships/slideLayout" Target="../slideLayouts/slideLayout17.xml"/><Relationship Id="rId21" Type="http://schemas.openxmlformats.org/officeDocument/2006/relationships/slideLayout" Target="../slideLayouts/slideLayout35.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0" Type="http://schemas.openxmlformats.org/officeDocument/2006/relationships/slideLayout" Target="../slideLayouts/slideLayout34.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image" Target="../media/image4.png"/><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theme" Target="../theme/theme2.xml"/><Relationship Id="rId10" Type="http://schemas.openxmlformats.org/officeDocument/2006/relationships/slideLayout" Target="../slideLayouts/slideLayout24.xml"/><Relationship Id="rId19" Type="http://schemas.openxmlformats.org/officeDocument/2006/relationships/slideLayout" Target="../slideLayouts/slideLayout33.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slideLayout" Target="../slideLayouts/slideLayout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6" Type="http://schemas.openxmlformats.org/officeDocument/2006/relationships/image" Target="../media/image4.png"/><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theme" Target="../theme/theme3.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53.xml"/><Relationship Id="rId7" Type="http://schemas.openxmlformats.org/officeDocument/2006/relationships/theme" Target="../theme/theme4.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5" Type="http://schemas.openxmlformats.org/officeDocument/2006/relationships/slideLayout" Target="../slideLayouts/slideLayout55.xml"/><Relationship Id="rId4"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59.xml"/><Relationship Id="rId7" Type="http://schemas.openxmlformats.org/officeDocument/2006/relationships/theme" Target="../theme/theme5.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5" Type="http://schemas.openxmlformats.org/officeDocument/2006/relationships/slideLayout" Target="../slideLayouts/slideLayout61.xml"/><Relationship Id="rId4" Type="http://schemas.openxmlformats.org/officeDocument/2006/relationships/slideLayout" Target="../slideLayouts/slideLayout60.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5.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theme" Target="../theme/theme6.xml"/><Relationship Id="rId5" Type="http://schemas.openxmlformats.org/officeDocument/2006/relationships/slideLayout" Target="../slideLayouts/slideLayout67.xml"/><Relationship Id="rId4"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0.xml"/><Relationship Id="rId7"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5" Type="http://schemas.openxmlformats.org/officeDocument/2006/relationships/slideLayout" Target="../slideLayouts/slideLayout72.xml"/><Relationship Id="rId4" Type="http://schemas.openxmlformats.org/officeDocument/2006/relationships/slideLayout" Target="../slideLayouts/slideLayout71.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76.xml"/><Relationship Id="rId7"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5" Type="http://schemas.openxmlformats.org/officeDocument/2006/relationships/slideLayout" Target="../slideLayouts/slideLayout78.xml"/><Relationship Id="rId4"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2.xml"/><Relationship Id="rId7"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5" Type="http://schemas.openxmlformats.org/officeDocument/2006/relationships/slideLayout" Target="../slideLayouts/slideLayout84.xml"/><Relationship Id="rId4"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EC2528-6F2A-4EDB-B258-14D446D0DD86}" type="datetimeFigureOut">
              <a:rPr lang="zh-TW" altLang="en-US" smtClean="0"/>
              <a:t>2018/8/19</a:t>
            </a:fld>
            <a:endParaRPr lang="zh-TW"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BB5F886-AACB-437A-8090-9F8DFB8D5EBF}" type="slidenum">
              <a:rPr lang="zh-TW" altLang="en-US" smtClean="0"/>
              <a:t>‹#›</a:t>
            </a:fld>
            <a:endParaRPr lang="zh-TW" altLang="en-US"/>
          </a:p>
        </p:txBody>
      </p:sp>
    </p:spTree>
    <p:extLst>
      <p:ext uri="{BB962C8B-B14F-4D97-AF65-F5344CB8AC3E}">
        <p14:creationId xmlns:p14="http://schemas.microsoft.com/office/powerpoint/2010/main" val="428089512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96" r:id="rId12"/>
    <p:sldLayoutId id="2147483712" r:id="rId13"/>
    <p:sldLayoutId id="2147483720"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1463562497"/>
      </p:ext>
    </p:extLst>
  </p:cSld>
  <p:clrMap bg1="dk1" tx1="lt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2983410569"/>
      </p:ext>
    </p:extLst>
  </p:cSld>
  <p:clrMap bg1="dk1" tx1="lt1" bg2="dk2" tx2="lt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4035898798"/>
      </p:ext>
    </p:extLst>
  </p:cSld>
  <p:clrMap bg1="dk1" tx1="lt1" bg2="dk2" tx2="lt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35954483"/>
      </p:ext>
    </p:extLst>
  </p:cSld>
  <p:clrMap bg1="dk1" tx1="lt1" bg2="dk2" tx2="lt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1316204816"/>
      </p:ext>
    </p:extLst>
  </p:cSld>
  <p:clrMap bg1="dk1" tx1="lt1" bg2="dk2" tx2="lt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endParaRPr lang="en-US">
              <a:solidFill>
                <a:prstClr val="white">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rPr>
              <a:pPr defTabSz="457200"/>
              <a:t>‹#›</a:t>
            </a:fld>
            <a:endParaRPr lang="en-US">
              <a:solidFill>
                <a:prstClr val="white">
                  <a:tint val="75000"/>
                </a:prstClr>
              </a:solidFill>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pic>
        <p:nvPicPr>
          <p:cNvPr id="13" name="Picture 4" descr="G:\工研院\教育部UCAN平台\前期計畫\各類設計圖檔\logo\教育部\教育部.png"/>
          <p:cNvPicPr>
            <a:picLocks noChangeAspect="1" noChangeArrowheads="1"/>
          </p:cNvPicPr>
          <p:nvPr userDrawn="1"/>
        </p:nvPicPr>
        <p:blipFill>
          <a:blip r:embed="rId10" cstate="print">
            <a:extLst>
              <a:ext uri="{28A0092B-C50C-407E-A947-70E740481C1C}">
                <a14:useLocalDpi xmlns:a14="http://schemas.microsoft.com/office/drawing/2010/main" val="0"/>
              </a:ext>
            </a:extLst>
          </a:blip>
          <a:srcRect/>
          <a:stretch>
            <a:fillRect/>
          </a:stretch>
        </p:blipFill>
        <p:spPr bwMode="auto">
          <a:xfrm>
            <a:off x="8590348" y="93133"/>
            <a:ext cx="468986" cy="46898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0227238"/>
      </p:ext>
    </p:extLst>
  </p:cSld>
  <p:clrMap bg1="dk1" tx1="lt1" bg2="dk2" tx2="lt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標題版面配置區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p>
        </p:txBody>
      </p:sp>
      <p:sp>
        <p:nvSpPr>
          <p:cNvPr id="1027" name="文字版面配置區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p>
        </p:txBody>
      </p:sp>
      <p:sp>
        <p:nvSpPr>
          <p:cNvPr id="6" name="投影片編號版面配置區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kumimoji="0" sz="1200">
                <a:solidFill>
                  <a:srgbClr val="898989"/>
                </a:solidFill>
                <a:latin typeface="Calibri" pitchFamily="34" charset="0"/>
              </a:defRPr>
            </a:lvl1pPr>
          </a:lstStyle>
          <a:p>
            <a:pPr fontAlgn="base">
              <a:spcBef>
                <a:spcPct val="0"/>
              </a:spcBef>
              <a:spcAft>
                <a:spcPct val="0"/>
              </a:spcAft>
            </a:pPr>
            <a:fld id="{97B5139B-06B2-48AE-815E-F781C14E89E3}" type="slidenum">
              <a:rPr lang="zh-TW" altLang="en-US"/>
              <a:pPr fontAlgn="base">
                <a:spcBef>
                  <a:spcPct val="0"/>
                </a:spcBef>
                <a:spcAft>
                  <a:spcPct val="0"/>
                </a:spcAft>
              </a:pPr>
              <a:t>‹#›</a:t>
            </a:fld>
            <a:endParaRPr lang="zh-TW" altLang="en-US"/>
          </a:p>
        </p:txBody>
      </p:sp>
    </p:spTree>
    <p:extLst>
      <p:ext uri="{BB962C8B-B14F-4D97-AF65-F5344CB8AC3E}">
        <p14:creationId xmlns:p14="http://schemas.microsoft.com/office/powerpoint/2010/main" val="4057214883"/>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 id="2147483841" r:id="rId13"/>
    <p:sldLayoutId id="2147483842" r:id="rId14"/>
    <p:sldLayoutId id="2147483843" r:id="rId15"/>
    <p:sldLayoutId id="2147483844" r:id="rId16"/>
    <p:sldLayoutId id="2147483845" r:id="rId17"/>
    <p:sldLayoutId id="2147483846" r:id="rId18"/>
    <p:sldLayoutId id="2147483847" r:id="rId19"/>
    <p:sldLayoutId id="2147483848" r:id="rId20"/>
    <p:sldLayoutId id="2147483849" r:id="rId21"/>
    <p:sldLayoutId id="2147483850" r:id="rId22"/>
    <p:sldLayoutId id="2147483851" r:id="rId23"/>
    <p:sldLayoutId id="2147483852" r:id="rId24"/>
    <p:sldLayoutId id="2147483853" r:id="rId25"/>
    <p:sldLayoutId id="2147483854" r:id="rId26"/>
    <p:sldLayoutId id="2147483855" r:id="rId27"/>
    <p:sldLayoutId id="2147483856" r:id="rId28"/>
    <p:sldLayoutId id="2147483857" r:id="rId29"/>
    <p:sldLayoutId id="2147483858" r:id="rId30"/>
    <p:sldLayoutId id="2147483859" r:id="rId31"/>
    <p:sldLayoutId id="2147483860" r:id="rId32"/>
    <p:sldLayoutId id="2147483861" r:id="rId33"/>
    <p:sldLayoutId id="2147483862" r:id="rId34"/>
    <p:sldLayoutId id="2147483863" r:id="rId35"/>
    <p:sldLayoutId id="2147483864" r:id="rId36"/>
    <p:sldLayoutId id="2147483865" r:id="rId37"/>
    <p:sldLayoutId id="2147483866" r:id="rId38"/>
    <p:sldLayoutId id="2147483867" r:id="rId39"/>
    <p:sldLayoutId id="2147483868" r:id="rId40"/>
    <p:sldLayoutId id="2147483869" r:id="rId41"/>
    <p:sldLayoutId id="2147483870" r:id="rId42"/>
    <p:sldLayoutId id="2147483871" r:id="rId43"/>
    <p:sldLayoutId id="2147483872" r:id="rId44"/>
    <p:sldLayoutId id="2147483873" r:id="rId45"/>
    <p:sldLayoutId id="2147483874" r:id="rId46"/>
    <p:sldLayoutId id="2147483875" r:id="rId47"/>
    <p:sldLayoutId id="2147483876" r:id="rId48"/>
    <p:sldLayoutId id="2147483877" r:id="rId49"/>
    <p:sldLayoutId id="2147483878" r:id="rId50"/>
    <p:sldLayoutId id="2147483879" r:id="rId51"/>
    <p:sldLayoutId id="2147483880" r:id="rId52"/>
    <p:sldLayoutId id="2147483881" r:id="rId53"/>
    <p:sldLayoutId id="2147483882" r:id="rId54"/>
    <p:sldLayoutId id="2147483883" r:id="rId55"/>
    <p:sldLayoutId id="2147483884" r:id="rId56"/>
    <p:sldLayoutId id="2147483885" r:id="rId57"/>
    <p:sldLayoutId id="2147483886" r:id="rId58"/>
    <p:sldLayoutId id="2147483887" r:id="rId59"/>
    <p:sldLayoutId id="2147483888" r:id="rId60"/>
    <p:sldLayoutId id="2147483889" r:id="rId61"/>
    <p:sldLayoutId id="2147483890" r:id="rId62"/>
    <p:sldLayoutId id="2147483891" r:id="rId63"/>
    <p:sldLayoutId id="2147483892" r:id="rId64"/>
    <p:sldLayoutId id="2147483893" r:id="rId65"/>
    <p:sldLayoutId id="2147483894" r:id="rId66"/>
    <p:sldLayoutId id="2147483895" r:id="rId67"/>
    <p:sldLayoutId id="2147483896" r:id="rId68"/>
    <p:sldLayoutId id="2147483897" r:id="rId69"/>
  </p:sldLayoutIdLst>
  <p:hf hdr="0" dt="0"/>
  <p:txStyles>
    <p:title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628650" y="6356353"/>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D15A4C25-DA16-4F03-8415-3AF55BF54E9B}" type="datetimeFigureOut">
              <a:rPr lang="en-US" smtClean="0">
                <a:solidFill>
                  <a:prstClr val="black">
                    <a:tint val="75000"/>
                  </a:prstClr>
                </a:solidFill>
              </a:rPr>
              <a:pPr/>
              <a:t>8/19/2018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3"/>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3"/>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8307A4B-34AE-4E6C-AD74-7DB0E0437C32}" type="slidenum">
              <a:rPr lang="en-US" smtClean="0">
                <a:solidFill>
                  <a:prstClr val="black">
                    <a:tint val="75000"/>
                  </a:prstClr>
                </a:solidFill>
              </a:rPr>
              <a:pPr/>
              <a:t>‹#›</a:t>
            </a:fld>
            <a:endParaRPr lang="en-US">
              <a:solidFill>
                <a:prstClr val="black">
                  <a:tint val="75000"/>
                </a:prstClr>
              </a:solidFill>
            </a:endParaRPr>
          </a:p>
        </p:txBody>
      </p:sp>
      <p:grpSp>
        <p:nvGrpSpPr>
          <p:cNvPr id="7" name="Group 6"/>
          <p:cNvGrpSpPr/>
          <p:nvPr userDrawn="1"/>
        </p:nvGrpSpPr>
        <p:grpSpPr>
          <a:xfrm rot="5400000">
            <a:off x="-263467" y="524727"/>
            <a:ext cx="1619251" cy="1092314"/>
            <a:chOff x="-14288" y="88900"/>
            <a:chExt cx="1619251" cy="1831976"/>
          </a:xfrm>
          <a:solidFill>
            <a:schemeClr val="tx2">
              <a:lumMod val="20000"/>
              <a:lumOff val="80000"/>
            </a:schemeClr>
          </a:solidFill>
        </p:grpSpPr>
        <p:sp>
          <p:nvSpPr>
            <p:cNvPr id="8" name="Freeform 87"/>
            <p:cNvSpPr>
              <a:spLocks noEditPoints="1"/>
            </p:cNvSpPr>
            <p:nvPr/>
          </p:nvSpPr>
          <p:spPr bwMode="auto">
            <a:xfrm>
              <a:off x="968375" y="1100138"/>
              <a:ext cx="636588" cy="820738"/>
            </a:xfrm>
            <a:custGeom>
              <a:avLst/>
              <a:gdLst>
                <a:gd name="T0" fmla="*/ 205 w 282"/>
                <a:gd name="T1" fmla="*/ 0 h 281"/>
                <a:gd name="T2" fmla="*/ 129 w 282"/>
                <a:gd name="T3" fmla="*/ 64 h 281"/>
                <a:gd name="T4" fmla="*/ 77 w 282"/>
                <a:gd name="T5" fmla="*/ 64 h 281"/>
                <a:gd name="T6" fmla="*/ 0 w 282"/>
                <a:gd name="T7" fmla="*/ 140 h 281"/>
                <a:gd name="T8" fmla="*/ 0 w 282"/>
                <a:gd name="T9" fmla="*/ 281 h 281"/>
                <a:gd name="T10" fmla="*/ 26 w 282"/>
                <a:gd name="T11" fmla="*/ 281 h 281"/>
                <a:gd name="T12" fmla="*/ 26 w 282"/>
                <a:gd name="T13" fmla="*/ 140 h 281"/>
                <a:gd name="T14" fmla="*/ 77 w 282"/>
                <a:gd name="T15" fmla="*/ 89 h 281"/>
                <a:gd name="T16" fmla="*/ 129 w 282"/>
                <a:gd name="T17" fmla="*/ 89 h 281"/>
                <a:gd name="T18" fmla="*/ 205 w 282"/>
                <a:gd name="T19" fmla="*/ 153 h 281"/>
                <a:gd name="T20" fmla="*/ 282 w 282"/>
                <a:gd name="T21" fmla="*/ 76 h 281"/>
                <a:gd name="T22" fmla="*/ 205 w 282"/>
                <a:gd name="T23" fmla="*/ 0 h 281"/>
                <a:gd name="T24" fmla="*/ 205 w 282"/>
                <a:gd name="T25" fmla="*/ 128 h 281"/>
                <a:gd name="T26" fmla="*/ 154 w 282"/>
                <a:gd name="T27" fmla="*/ 76 h 281"/>
                <a:gd name="T28" fmla="*/ 205 w 282"/>
                <a:gd name="T29" fmla="*/ 25 h 281"/>
                <a:gd name="T30" fmla="*/ 256 w 282"/>
                <a:gd name="T31" fmla="*/ 76 h 281"/>
                <a:gd name="T32" fmla="*/ 205 w 282"/>
                <a:gd name="T33" fmla="*/ 128 h 281"/>
                <a:gd name="T34" fmla="*/ 205 w 282"/>
                <a:gd name="T35" fmla="*/ 128 h 281"/>
                <a:gd name="T36" fmla="*/ 205 w 282"/>
                <a:gd name="T37" fmla="*/ 12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81">
                  <a:moveTo>
                    <a:pt x="205" y="0"/>
                  </a:moveTo>
                  <a:cubicBezTo>
                    <a:pt x="167" y="0"/>
                    <a:pt x="135" y="27"/>
                    <a:pt x="129" y="64"/>
                  </a:cubicBezTo>
                  <a:cubicBezTo>
                    <a:pt x="77" y="64"/>
                    <a:pt x="77" y="64"/>
                    <a:pt x="77" y="64"/>
                  </a:cubicBezTo>
                  <a:cubicBezTo>
                    <a:pt x="35" y="64"/>
                    <a:pt x="0" y="98"/>
                    <a:pt x="0" y="140"/>
                  </a:cubicBezTo>
                  <a:cubicBezTo>
                    <a:pt x="0" y="281"/>
                    <a:pt x="0" y="281"/>
                    <a:pt x="0" y="281"/>
                  </a:cubicBezTo>
                  <a:cubicBezTo>
                    <a:pt x="26" y="281"/>
                    <a:pt x="26" y="281"/>
                    <a:pt x="26" y="281"/>
                  </a:cubicBezTo>
                  <a:cubicBezTo>
                    <a:pt x="26" y="140"/>
                    <a:pt x="26" y="140"/>
                    <a:pt x="26" y="140"/>
                  </a:cubicBezTo>
                  <a:cubicBezTo>
                    <a:pt x="26" y="112"/>
                    <a:pt x="49" y="89"/>
                    <a:pt x="77" y="89"/>
                  </a:cubicBezTo>
                  <a:cubicBezTo>
                    <a:pt x="129" y="89"/>
                    <a:pt x="129" y="89"/>
                    <a:pt x="129" y="89"/>
                  </a:cubicBezTo>
                  <a:cubicBezTo>
                    <a:pt x="135" y="125"/>
                    <a:pt x="167" y="153"/>
                    <a:pt x="205" y="153"/>
                  </a:cubicBezTo>
                  <a:cubicBezTo>
                    <a:pt x="247" y="153"/>
                    <a:pt x="282" y="119"/>
                    <a:pt x="282" y="76"/>
                  </a:cubicBezTo>
                  <a:cubicBezTo>
                    <a:pt x="282" y="34"/>
                    <a:pt x="247" y="0"/>
                    <a:pt x="205" y="0"/>
                  </a:cubicBezTo>
                  <a:close/>
                  <a:moveTo>
                    <a:pt x="205" y="128"/>
                  </a:moveTo>
                  <a:cubicBezTo>
                    <a:pt x="177" y="128"/>
                    <a:pt x="154" y="105"/>
                    <a:pt x="154" y="76"/>
                  </a:cubicBezTo>
                  <a:cubicBezTo>
                    <a:pt x="154" y="48"/>
                    <a:pt x="177" y="25"/>
                    <a:pt x="205" y="25"/>
                  </a:cubicBezTo>
                  <a:cubicBezTo>
                    <a:pt x="233" y="25"/>
                    <a:pt x="256" y="48"/>
                    <a:pt x="256" y="76"/>
                  </a:cubicBezTo>
                  <a:cubicBezTo>
                    <a:pt x="256" y="105"/>
                    <a:pt x="233" y="128"/>
                    <a:pt x="205" y="128"/>
                  </a:cubicBezTo>
                  <a:close/>
                  <a:moveTo>
                    <a:pt x="205" y="128"/>
                  </a:moveTo>
                  <a:cubicBezTo>
                    <a:pt x="205" y="128"/>
                    <a:pt x="205" y="128"/>
                    <a:pt x="205"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9" name="Freeform 88"/>
            <p:cNvSpPr>
              <a:spLocks noEditPoints="1"/>
            </p:cNvSpPr>
            <p:nvPr/>
          </p:nvSpPr>
          <p:spPr bwMode="auto">
            <a:xfrm>
              <a:off x="188912" y="314325"/>
              <a:ext cx="635000" cy="1606550"/>
            </a:xfrm>
            <a:custGeom>
              <a:avLst/>
              <a:gdLst>
                <a:gd name="T0" fmla="*/ 204 w 281"/>
                <a:gd name="T1" fmla="*/ 77 h 550"/>
                <a:gd name="T2" fmla="*/ 153 w 281"/>
                <a:gd name="T3" fmla="*/ 77 h 550"/>
                <a:gd name="T4" fmla="*/ 76 w 281"/>
                <a:gd name="T5" fmla="*/ 0 h 550"/>
                <a:gd name="T6" fmla="*/ 0 w 281"/>
                <a:gd name="T7" fmla="*/ 77 h 550"/>
                <a:gd name="T8" fmla="*/ 76 w 281"/>
                <a:gd name="T9" fmla="*/ 153 h 550"/>
                <a:gd name="T10" fmla="*/ 149 w 281"/>
                <a:gd name="T11" fmla="*/ 102 h 550"/>
                <a:gd name="T12" fmla="*/ 204 w 281"/>
                <a:gd name="T13" fmla="*/ 102 h 550"/>
                <a:gd name="T14" fmla="*/ 256 w 281"/>
                <a:gd name="T15" fmla="*/ 153 h 550"/>
                <a:gd name="T16" fmla="*/ 256 w 281"/>
                <a:gd name="T17" fmla="*/ 550 h 550"/>
                <a:gd name="T18" fmla="*/ 281 w 281"/>
                <a:gd name="T19" fmla="*/ 550 h 550"/>
                <a:gd name="T20" fmla="*/ 281 w 281"/>
                <a:gd name="T21" fmla="*/ 153 h 550"/>
                <a:gd name="T22" fmla="*/ 204 w 281"/>
                <a:gd name="T23" fmla="*/ 77 h 550"/>
                <a:gd name="T24" fmla="*/ 76 w 281"/>
                <a:gd name="T25" fmla="*/ 128 h 550"/>
                <a:gd name="T26" fmla="*/ 25 w 281"/>
                <a:gd name="T27" fmla="*/ 77 h 550"/>
                <a:gd name="T28" fmla="*/ 76 w 281"/>
                <a:gd name="T29" fmla="*/ 25 h 550"/>
                <a:gd name="T30" fmla="*/ 128 w 281"/>
                <a:gd name="T31" fmla="*/ 77 h 550"/>
                <a:gd name="T32" fmla="*/ 76 w 281"/>
                <a:gd name="T33" fmla="*/ 128 h 550"/>
                <a:gd name="T34" fmla="*/ 76 w 281"/>
                <a:gd name="T35" fmla="*/ 128 h 550"/>
                <a:gd name="T36" fmla="*/ 76 w 281"/>
                <a:gd name="T37" fmla="*/ 12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550">
                  <a:moveTo>
                    <a:pt x="204" y="77"/>
                  </a:moveTo>
                  <a:cubicBezTo>
                    <a:pt x="153" y="77"/>
                    <a:pt x="153" y="77"/>
                    <a:pt x="153" y="77"/>
                  </a:cubicBezTo>
                  <a:cubicBezTo>
                    <a:pt x="153" y="34"/>
                    <a:pt x="119" y="0"/>
                    <a:pt x="76" y="0"/>
                  </a:cubicBezTo>
                  <a:cubicBezTo>
                    <a:pt x="34" y="0"/>
                    <a:pt x="0" y="34"/>
                    <a:pt x="0" y="77"/>
                  </a:cubicBezTo>
                  <a:cubicBezTo>
                    <a:pt x="0" y="119"/>
                    <a:pt x="34" y="153"/>
                    <a:pt x="76" y="153"/>
                  </a:cubicBezTo>
                  <a:cubicBezTo>
                    <a:pt x="110" y="153"/>
                    <a:pt x="138" y="132"/>
                    <a:pt x="149" y="102"/>
                  </a:cubicBezTo>
                  <a:cubicBezTo>
                    <a:pt x="204" y="102"/>
                    <a:pt x="204" y="102"/>
                    <a:pt x="204" y="102"/>
                  </a:cubicBezTo>
                  <a:cubicBezTo>
                    <a:pt x="233" y="102"/>
                    <a:pt x="256" y="125"/>
                    <a:pt x="256" y="153"/>
                  </a:cubicBezTo>
                  <a:cubicBezTo>
                    <a:pt x="256" y="550"/>
                    <a:pt x="256" y="550"/>
                    <a:pt x="256" y="550"/>
                  </a:cubicBezTo>
                  <a:cubicBezTo>
                    <a:pt x="281" y="550"/>
                    <a:pt x="281" y="550"/>
                    <a:pt x="281" y="550"/>
                  </a:cubicBezTo>
                  <a:cubicBezTo>
                    <a:pt x="281" y="153"/>
                    <a:pt x="281" y="153"/>
                    <a:pt x="281" y="153"/>
                  </a:cubicBezTo>
                  <a:cubicBezTo>
                    <a:pt x="281" y="111"/>
                    <a:pt x="247" y="77"/>
                    <a:pt x="204" y="77"/>
                  </a:cubicBezTo>
                  <a:close/>
                  <a:moveTo>
                    <a:pt x="76" y="128"/>
                  </a:moveTo>
                  <a:cubicBezTo>
                    <a:pt x="48" y="128"/>
                    <a:pt x="25" y="105"/>
                    <a:pt x="25" y="77"/>
                  </a:cubicBezTo>
                  <a:cubicBezTo>
                    <a:pt x="25" y="48"/>
                    <a:pt x="48" y="25"/>
                    <a:pt x="76" y="25"/>
                  </a:cubicBezTo>
                  <a:cubicBezTo>
                    <a:pt x="105" y="25"/>
                    <a:pt x="128" y="48"/>
                    <a:pt x="128" y="77"/>
                  </a:cubicBezTo>
                  <a:cubicBezTo>
                    <a:pt x="128" y="105"/>
                    <a:pt x="105" y="128"/>
                    <a:pt x="76" y="128"/>
                  </a:cubicBezTo>
                  <a:close/>
                  <a:moveTo>
                    <a:pt x="76" y="128"/>
                  </a:moveTo>
                  <a:cubicBezTo>
                    <a:pt x="76" y="128"/>
                    <a:pt x="76" y="128"/>
                    <a:pt x="76"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0" name="Freeform 89"/>
            <p:cNvSpPr>
              <a:spLocks noEditPoints="1"/>
            </p:cNvSpPr>
            <p:nvPr/>
          </p:nvSpPr>
          <p:spPr bwMode="auto">
            <a:xfrm>
              <a:off x="-14288" y="912813"/>
              <a:ext cx="636588" cy="1008063"/>
            </a:xfrm>
            <a:custGeom>
              <a:avLst/>
              <a:gdLst>
                <a:gd name="T0" fmla="*/ 205 w 282"/>
                <a:gd name="T1" fmla="*/ 64 h 345"/>
                <a:gd name="T2" fmla="*/ 152 w 282"/>
                <a:gd name="T3" fmla="*/ 64 h 345"/>
                <a:gd name="T4" fmla="*/ 77 w 282"/>
                <a:gd name="T5" fmla="*/ 0 h 345"/>
                <a:gd name="T6" fmla="*/ 0 w 282"/>
                <a:gd name="T7" fmla="*/ 76 h 345"/>
                <a:gd name="T8" fmla="*/ 77 w 282"/>
                <a:gd name="T9" fmla="*/ 153 h 345"/>
                <a:gd name="T10" fmla="*/ 152 w 282"/>
                <a:gd name="T11" fmla="*/ 89 h 345"/>
                <a:gd name="T12" fmla="*/ 205 w 282"/>
                <a:gd name="T13" fmla="*/ 89 h 345"/>
                <a:gd name="T14" fmla="*/ 256 w 282"/>
                <a:gd name="T15" fmla="*/ 140 h 345"/>
                <a:gd name="T16" fmla="*/ 256 w 282"/>
                <a:gd name="T17" fmla="*/ 345 h 345"/>
                <a:gd name="T18" fmla="*/ 282 w 282"/>
                <a:gd name="T19" fmla="*/ 345 h 345"/>
                <a:gd name="T20" fmla="*/ 282 w 282"/>
                <a:gd name="T21" fmla="*/ 140 h 345"/>
                <a:gd name="T22" fmla="*/ 205 w 282"/>
                <a:gd name="T23" fmla="*/ 64 h 345"/>
                <a:gd name="T24" fmla="*/ 77 w 282"/>
                <a:gd name="T25" fmla="*/ 128 h 345"/>
                <a:gd name="T26" fmla="*/ 26 w 282"/>
                <a:gd name="T27" fmla="*/ 76 h 345"/>
                <a:gd name="T28" fmla="*/ 77 w 282"/>
                <a:gd name="T29" fmla="*/ 25 h 345"/>
                <a:gd name="T30" fmla="*/ 128 w 282"/>
                <a:gd name="T31" fmla="*/ 76 h 345"/>
                <a:gd name="T32" fmla="*/ 77 w 282"/>
                <a:gd name="T33" fmla="*/ 128 h 345"/>
                <a:gd name="T34" fmla="*/ 77 w 282"/>
                <a:gd name="T35" fmla="*/ 128 h 345"/>
                <a:gd name="T36" fmla="*/ 77 w 282"/>
                <a:gd name="T37" fmla="*/ 12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345">
                  <a:moveTo>
                    <a:pt x="205" y="64"/>
                  </a:moveTo>
                  <a:cubicBezTo>
                    <a:pt x="152" y="64"/>
                    <a:pt x="152" y="64"/>
                    <a:pt x="152" y="64"/>
                  </a:cubicBezTo>
                  <a:cubicBezTo>
                    <a:pt x="146" y="27"/>
                    <a:pt x="115" y="0"/>
                    <a:pt x="77" y="0"/>
                  </a:cubicBezTo>
                  <a:cubicBezTo>
                    <a:pt x="34" y="0"/>
                    <a:pt x="0" y="34"/>
                    <a:pt x="0" y="76"/>
                  </a:cubicBezTo>
                  <a:cubicBezTo>
                    <a:pt x="0" y="119"/>
                    <a:pt x="34" y="153"/>
                    <a:pt x="77" y="153"/>
                  </a:cubicBezTo>
                  <a:cubicBezTo>
                    <a:pt x="115" y="153"/>
                    <a:pt x="146" y="125"/>
                    <a:pt x="152" y="89"/>
                  </a:cubicBezTo>
                  <a:cubicBezTo>
                    <a:pt x="205" y="89"/>
                    <a:pt x="205" y="89"/>
                    <a:pt x="205" y="89"/>
                  </a:cubicBezTo>
                  <a:cubicBezTo>
                    <a:pt x="233" y="89"/>
                    <a:pt x="256" y="112"/>
                    <a:pt x="256" y="140"/>
                  </a:cubicBezTo>
                  <a:cubicBezTo>
                    <a:pt x="256" y="345"/>
                    <a:pt x="256" y="345"/>
                    <a:pt x="256" y="345"/>
                  </a:cubicBezTo>
                  <a:cubicBezTo>
                    <a:pt x="282" y="345"/>
                    <a:pt x="282" y="345"/>
                    <a:pt x="282" y="345"/>
                  </a:cubicBezTo>
                  <a:cubicBezTo>
                    <a:pt x="282" y="140"/>
                    <a:pt x="282" y="140"/>
                    <a:pt x="282" y="140"/>
                  </a:cubicBezTo>
                  <a:cubicBezTo>
                    <a:pt x="282" y="98"/>
                    <a:pt x="247" y="64"/>
                    <a:pt x="205" y="64"/>
                  </a:cubicBezTo>
                  <a:close/>
                  <a:moveTo>
                    <a:pt x="77" y="128"/>
                  </a:moveTo>
                  <a:cubicBezTo>
                    <a:pt x="49" y="128"/>
                    <a:pt x="26" y="105"/>
                    <a:pt x="26" y="76"/>
                  </a:cubicBezTo>
                  <a:cubicBezTo>
                    <a:pt x="26" y="48"/>
                    <a:pt x="49" y="25"/>
                    <a:pt x="77" y="25"/>
                  </a:cubicBezTo>
                  <a:cubicBezTo>
                    <a:pt x="105" y="25"/>
                    <a:pt x="128" y="48"/>
                    <a:pt x="128" y="76"/>
                  </a:cubicBezTo>
                  <a:cubicBezTo>
                    <a:pt x="128" y="105"/>
                    <a:pt x="105" y="128"/>
                    <a:pt x="77" y="128"/>
                  </a:cubicBezTo>
                  <a:close/>
                  <a:moveTo>
                    <a:pt x="77" y="128"/>
                  </a:moveTo>
                  <a:cubicBezTo>
                    <a:pt x="77" y="128"/>
                    <a:pt x="77" y="128"/>
                    <a:pt x="77"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1" name="Freeform 90"/>
            <p:cNvSpPr>
              <a:spLocks noEditPoints="1"/>
            </p:cNvSpPr>
            <p:nvPr/>
          </p:nvSpPr>
          <p:spPr bwMode="auto">
            <a:xfrm>
              <a:off x="1027113" y="88900"/>
              <a:ext cx="577850" cy="935038"/>
            </a:xfrm>
            <a:custGeom>
              <a:avLst/>
              <a:gdLst>
                <a:gd name="T0" fmla="*/ 62 w 256"/>
                <a:gd name="T1" fmla="*/ 256 h 320"/>
                <a:gd name="T2" fmla="*/ 103 w 256"/>
                <a:gd name="T3" fmla="*/ 256 h 320"/>
                <a:gd name="T4" fmla="*/ 179 w 256"/>
                <a:gd name="T5" fmla="*/ 320 h 320"/>
                <a:gd name="T6" fmla="*/ 256 w 256"/>
                <a:gd name="T7" fmla="*/ 243 h 320"/>
                <a:gd name="T8" fmla="*/ 179 w 256"/>
                <a:gd name="T9" fmla="*/ 166 h 320"/>
                <a:gd name="T10" fmla="*/ 103 w 256"/>
                <a:gd name="T11" fmla="*/ 230 h 320"/>
                <a:gd name="T12" fmla="*/ 62 w 256"/>
                <a:gd name="T13" fmla="*/ 230 h 320"/>
                <a:gd name="T14" fmla="*/ 26 w 256"/>
                <a:gd name="T15" fmla="*/ 194 h 320"/>
                <a:gd name="T16" fmla="*/ 26 w 256"/>
                <a:gd name="T17" fmla="*/ 0 h 320"/>
                <a:gd name="T18" fmla="*/ 0 w 256"/>
                <a:gd name="T19" fmla="*/ 0 h 320"/>
                <a:gd name="T20" fmla="*/ 0 w 256"/>
                <a:gd name="T21" fmla="*/ 194 h 320"/>
                <a:gd name="T22" fmla="*/ 62 w 256"/>
                <a:gd name="T23" fmla="*/ 256 h 320"/>
                <a:gd name="T24" fmla="*/ 179 w 256"/>
                <a:gd name="T25" fmla="*/ 192 h 320"/>
                <a:gd name="T26" fmla="*/ 230 w 256"/>
                <a:gd name="T27" fmla="*/ 243 h 320"/>
                <a:gd name="T28" fmla="*/ 179 w 256"/>
                <a:gd name="T29" fmla="*/ 294 h 320"/>
                <a:gd name="T30" fmla="*/ 128 w 256"/>
                <a:gd name="T31" fmla="*/ 243 h 320"/>
                <a:gd name="T32" fmla="*/ 179 w 256"/>
                <a:gd name="T33" fmla="*/ 192 h 320"/>
                <a:gd name="T34" fmla="*/ 179 w 256"/>
                <a:gd name="T35" fmla="*/ 192 h 320"/>
                <a:gd name="T36" fmla="*/ 179 w 256"/>
                <a:gd name="T37" fmla="*/ 19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20">
                  <a:moveTo>
                    <a:pt x="62" y="256"/>
                  </a:moveTo>
                  <a:cubicBezTo>
                    <a:pt x="103" y="256"/>
                    <a:pt x="103" y="256"/>
                    <a:pt x="103" y="256"/>
                  </a:cubicBezTo>
                  <a:cubicBezTo>
                    <a:pt x="109" y="292"/>
                    <a:pt x="141" y="320"/>
                    <a:pt x="179" y="320"/>
                  </a:cubicBezTo>
                  <a:cubicBezTo>
                    <a:pt x="221" y="320"/>
                    <a:pt x="256" y="286"/>
                    <a:pt x="256" y="243"/>
                  </a:cubicBezTo>
                  <a:cubicBezTo>
                    <a:pt x="256" y="201"/>
                    <a:pt x="221" y="166"/>
                    <a:pt x="179" y="166"/>
                  </a:cubicBezTo>
                  <a:cubicBezTo>
                    <a:pt x="141" y="166"/>
                    <a:pt x="109" y="194"/>
                    <a:pt x="103" y="230"/>
                  </a:cubicBezTo>
                  <a:cubicBezTo>
                    <a:pt x="62" y="230"/>
                    <a:pt x="62" y="230"/>
                    <a:pt x="62" y="230"/>
                  </a:cubicBezTo>
                  <a:cubicBezTo>
                    <a:pt x="42" y="230"/>
                    <a:pt x="26" y="214"/>
                    <a:pt x="26" y="194"/>
                  </a:cubicBezTo>
                  <a:cubicBezTo>
                    <a:pt x="26" y="0"/>
                    <a:pt x="26" y="0"/>
                    <a:pt x="26" y="0"/>
                  </a:cubicBezTo>
                  <a:cubicBezTo>
                    <a:pt x="0" y="0"/>
                    <a:pt x="0" y="0"/>
                    <a:pt x="0" y="0"/>
                  </a:cubicBezTo>
                  <a:cubicBezTo>
                    <a:pt x="0" y="194"/>
                    <a:pt x="0" y="194"/>
                    <a:pt x="0" y="194"/>
                  </a:cubicBezTo>
                  <a:cubicBezTo>
                    <a:pt x="0" y="228"/>
                    <a:pt x="28" y="256"/>
                    <a:pt x="62" y="256"/>
                  </a:cubicBezTo>
                  <a:close/>
                  <a:moveTo>
                    <a:pt x="179" y="192"/>
                  </a:moveTo>
                  <a:cubicBezTo>
                    <a:pt x="207" y="192"/>
                    <a:pt x="230" y="215"/>
                    <a:pt x="230" y="243"/>
                  </a:cubicBezTo>
                  <a:cubicBezTo>
                    <a:pt x="230" y="271"/>
                    <a:pt x="207" y="294"/>
                    <a:pt x="179" y="294"/>
                  </a:cubicBezTo>
                  <a:cubicBezTo>
                    <a:pt x="151" y="294"/>
                    <a:pt x="128" y="271"/>
                    <a:pt x="128" y="243"/>
                  </a:cubicBezTo>
                  <a:cubicBezTo>
                    <a:pt x="128" y="215"/>
                    <a:pt x="151" y="192"/>
                    <a:pt x="179" y="192"/>
                  </a:cubicBezTo>
                  <a:close/>
                  <a:moveTo>
                    <a:pt x="179" y="192"/>
                  </a:moveTo>
                  <a:cubicBezTo>
                    <a:pt x="179" y="192"/>
                    <a:pt x="179" y="192"/>
                    <a:pt x="179" y="1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grpSp>
        <p:nvGrpSpPr>
          <p:cNvPr id="12" name="Group 11"/>
          <p:cNvGrpSpPr/>
          <p:nvPr userDrawn="1"/>
        </p:nvGrpSpPr>
        <p:grpSpPr>
          <a:xfrm>
            <a:off x="7833031" y="5401584"/>
            <a:ext cx="1214438" cy="1456419"/>
            <a:chOff x="-14288" y="88900"/>
            <a:chExt cx="1619251" cy="1831976"/>
          </a:xfrm>
          <a:solidFill>
            <a:schemeClr val="tx2">
              <a:lumMod val="20000"/>
              <a:lumOff val="80000"/>
            </a:schemeClr>
          </a:solidFill>
        </p:grpSpPr>
        <p:sp>
          <p:nvSpPr>
            <p:cNvPr id="13" name="Freeform 87"/>
            <p:cNvSpPr>
              <a:spLocks noEditPoints="1"/>
            </p:cNvSpPr>
            <p:nvPr/>
          </p:nvSpPr>
          <p:spPr bwMode="auto">
            <a:xfrm>
              <a:off x="968375" y="1100138"/>
              <a:ext cx="636588" cy="820738"/>
            </a:xfrm>
            <a:custGeom>
              <a:avLst/>
              <a:gdLst>
                <a:gd name="T0" fmla="*/ 205 w 282"/>
                <a:gd name="T1" fmla="*/ 0 h 281"/>
                <a:gd name="T2" fmla="*/ 129 w 282"/>
                <a:gd name="T3" fmla="*/ 64 h 281"/>
                <a:gd name="T4" fmla="*/ 77 w 282"/>
                <a:gd name="T5" fmla="*/ 64 h 281"/>
                <a:gd name="T6" fmla="*/ 0 w 282"/>
                <a:gd name="T7" fmla="*/ 140 h 281"/>
                <a:gd name="T8" fmla="*/ 0 w 282"/>
                <a:gd name="T9" fmla="*/ 281 h 281"/>
                <a:gd name="T10" fmla="*/ 26 w 282"/>
                <a:gd name="T11" fmla="*/ 281 h 281"/>
                <a:gd name="T12" fmla="*/ 26 w 282"/>
                <a:gd name="T13" fmla="*/ 140 h 281"/>
                <a:gd name="T14" fmla="*/ 77 w 282"/>
                <a:gd name="T15" fmla="*/ 89 h 281"/>
                <a:gd name="T16" fmla="*/ 129 w 282"/>
                <a:gd name="T17" fmla="*/ 89 h 281"/>
                <a:gd name="T18" fmla="*/ 205 w 282"/>
                <a:gd name="T19" fmla="*/ 153 h 281"/>
                <a:gd name="T20" fmla="*/ 282 w 282"/>
                <a:gd name="T21" fmla="*/ 76 h 281"/>
                <a:gd name="T22" fmla="*/ 205 w 282"/>
                <a:gd name="T23" fmla="*/ 0 h 281"/>
                <a:gd name="T24" fmla="*/ 205 w 282"/>
                <a:gd name="T25" fmla="*/ 128 h 281"/>
                <a:gd name="T26" fmla="*/ 154 w 282"/>
                <a:gd name="T27" fmla="*/ 76 h 281"/>
                <a:gd name="T28" fmla="*/ 205 w 282"/>
                <a:gd name="T29" fmla="*/ 25 h 281"/>
                <a:gd name="T30" fmla="*/ 256 w 282"/>
                <a:gd name="T31" fmla="*/ 76 h 281"/>
                <a:gd name="T32" fmla="*/ 205 w 282"/>
                <a:gd name="T33" fmla="*/ 128 h 281"/>
                <a:gd name="T34" fmla="*/ 205 w 282"/>
                <a:gd name="T35" fmla="*/ 128 h 281"/>
                <a:gd name="T36" fmla="*/ 205 w 282"/>
                <a:gd name="T37" fmla="*/ 12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81">
                  <a:moveTo>
                    <a:pt x="205" y="0"/>
                  </a:moveTo>
                  <a:cubicBezTo>
                    <a:pt x="167" y="0"/>
                    <a:pt x="135" y="27"/>
                    <a:pt x="129" y="64"/>
                  </a:cubicBezTo>
                  <a:cubicBezTo>
                    <a:pt x="77" y="64"/>
                    <a:pt x="77" y="64"/>
                    <a:pt x="77" y="64"/>
                  </a:cubicBezTo>
                  <a:cubicBezTo>
                    <a:pt x="35" y="64"/>
                    <a:pt x="0" y="98"/>
                    <a:pt x="0" y="140"/>
                  </a:cubicBezTo>
                  <a:cubicBezTo>
                    <a:pt x="0" y="281"/>
                    <a:pt x="0" y="281"/>
                    <a:pt x="0" y="281"/>
                  </a:cubicBezTo>
                  <a:cubicBezTo>
                    <a:pt x="26" y="281"/>
                    <a:pt x="26" y="281"/>
                    <a:pt x="26" y="281"/>
                  </a:cubicBezTo>
                  <a:cubicBezTo>
                    <a:pt x="26" y="140"/>
                    <a:pt x="26" y="140"/>
                    <a:pt x="26" y="140"/>
                  </a:cubicBezTo>
                  <a:cubicBezTo>
                    <a:pt x="26" y="112"/>
                    <a:pt x="49" y="89"/>
                    <a:pt x="77" y="89"/>
                  </a:cubicBezTo>
                  <a:cubicBezTo>
                    <a:pt x="129" y="89"/>
                    <a:pt x="129" y="89"/>
                    <a:pt x="129" y="89"/>
                  </a:cubicBezTo>
                  <a:cubicBezTo>
                    <a:pt x="135" y="125"/>
                    <a:pt x="167" y="153"/>
                    <a:pt x="205" y="153"/>
                  </a:cubicBezTo>
                  <a:cubicBezTo>
                    <a:pt x="247" y="153"/>
                    <a:pt x="282" y="119"/>
                    <a:pt x="282" y="76"/>
                  </a:cubicBezTo>
                  <a:cubicBezTo>
                    <a:pt x="282" y="34"/>
                    <a:pt x="247" y="0"/>
                    <a:pt x="205" y="0"/>
                  </a:cubicBezTo>
                  <a:close/>
                  <a:moveTo>
                    <a:pt x="205" y="128"/>
                  </a:moveTo>
                  <a:cubicBezTo>
                    <a:pt x="177" y="128"/>
                    <a:pt x="154" y="105"/>
                    <a:pt x="154" y="76"/>
                  </a:cubicBezTo>
                  <a:cubicBezTo>
                    <a:pt x="154" y="48"/>
                    <a:pt x="177" y="25"/>
                    <a:pt x="205" y="25"/>
                  </a:cubicBezTo>
                  <a:cubicBezTo>
                    <a:pt x="233" y="25"/>
                    <a:pt x="256" y="48"/>
                    <a:pt x="256" y="76"/>
                  </a:cubicBezTo>
                  <a:cubicBezTo>
                    <a:pt x="256" y="105"/>
                    <a:pt x="233" y="128"/>
                    <a:pt x="205" y="128"/>
                  </a:cubicBezTo>
                  <a:close/>
                  <a:moveTo>
                    <a:pt x="205" y="128"/>
                  </a:moveTo>
                  <a:cubicBezTo>
                    <a:pt x="205" y="128"/>
                    <a:pt x="205" y="128"/>
                    <a:pt x="205"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4" name="Freeform 88"/>
            <p:cNvSpPr>
              <a:spLocks noEditPoints="1"/>
            </p:cNvSpPr>
            <p:nvPr/>
          </p:nvSpPr>
          <p:spPr bwMode="auto">
            <a:xfrm>
              <a:off x="188912" y="314325"/>
              <a:ext cx="635000" cy="1606550"/>
            </a:xfrm>
            <a:custGeom>
              <a:avLst/>
              <a:gdLst>
                <a:gd name="T0" fmla="*/ 204 w 281"/>
                <a:gd name="T1" fmla="*/ 77 h 550"/>
                <a:gd name="T2" fmla="*/ 153 w 281"/>
                <a:gd name="T3" fmla="*/ 77 h 550"/>
                <a:gd name="T4" fmla="*/ 76 w 281"/>
                <a:gd name="T5" fmla="*/ 0 h 550"/>
                <a:gd name="T6" fmla="*/ 0 w 281"/>
                <a:gd name="T7" fmla="*/ 77 h 550"/>
                <a:gd name="T8" fmla="*/ 76 w 281"/>
                <a:gd name="T9" fmla="*/ 153 h 550"/>
                <a:gd name="T10" fmla="*/ 149 w 281"/>
                <a:gd name="T11" fmla="*/ 102 h 550"/>
                <a:gd name="T12" fmla="*/ 204 w 281"/>
                <a:gd name="T13" fmla="*/ 102 h 550"/>
                <a:gd name="T14" fmla="*/ 256 w 281"/>
                <a:gd name="T15" fmla="*/ 153 h 550"/>
                <a:gd name="T16" fmla="*/ 256 w 281"/>
                <a:gd name="T17" fmla="*/ 550 h 550"/>
                <a:gd name="T18" fmla="*/ 281 w 281"/>
                <a:gd name="T19" fmla="*/ 550 h 550"/>
                <a:gd name="T20" fmla="*/ 281 w 281"/>
                <a:gd name="T21" fmla="*/ 153 h 550"/>
                <a:gd name="T22" fmla="*/ 204 w 281"/>
                <a:gd name="T23" fmla="*/ 77 h 550"/>
                <a:gd name="T24" fmla="*/ 76 w 281"/>
                <a:gd name="T25" fmla="*/ 128 h 550"/>
                <a:gd name="T26" fmla="*/ 25 w 281"/>
                <a:gd name="T27" fmla="*/ 77 h 550"/>
                <a:gd name="T28" fmla="*/ 76 w 281"/>
                <a:gd name="T29" fmla="*/ 25 h 550"/>
                <a:gd name="T30" fmla="*/ 128 w 281"/>
                <a:gd name="T31" fmla="*/ 77 h 550"/>
                <a:gd name="T32" fmla="*/ 76 w 281"/>
                <a:gd name="T33" fmla="*/ 128 h 550"/>
                <a:gd name="T34" fmla="*/ 76 w 281"/>
                <a:gd name="T35" fmla="*/ 128 h 550"/>
                <a:gd name="T36" fmla="*/ 76 w 281"/>
                <a:gd name="T37" fmla="*/ 12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550">
                  <a:moveTo>
                    <a:pt x="204" y="77"/>
                  </a:moveTo>
                  <a:cubicBezTo>
                    <a:pt x="153" y="77"/>
                    <a:pt x="153" y="77"/>
                    <a:pt x="153" y="77"/>
                  </a:cubicBezTo>
                  <a:cubicBezTo>
                    <a:pt x="153" y="34"/>
                    <a:pt x="119" y="0"/>
                    <a:pt x="76" y="0"/>
                  </a:cubicBezTo>
                  <a:cubicBezTo>
                    <a:pt x="34" y="0"/>
                    <a:pt x="0" y="34"/>
                    <a:pt x="0" y="77"/>
                  </a:cubicBezTo>
                  <a:cubicBezTo>
                    <a:pt x="0" y="119"/>
                    <a:pt x="34" y="153"/>
                    <a:pt x="76" y="153"/>
                  </a:cubicBezTo>
                  <a:cubicBezTo>
                    <a:pt x="110" y="153"/>
                    <a:pt x="138" y="132"/>
                    <a:pt x="149" y="102"/>
                  </a:cubicBezTo>
                  <a:cubicBezTo>
                    <a:pt x="204" y="102"/>
                    <a:pt x="204" y="102"/>
                    <a:pt x="204" y="102"/>
                  </a:cubicBezTo>
                  <a:cubicBezTo>
                    <a:pt x="233" y="102"/>
                    <a:pt x="256" y="125"/>
                    <a:pt x="256" y="153"/>
                  </a:cubicBezTo>
                  <a:cubicBezTo>
                    <a:pt x="256" y="550"/>
                    <a:pt x="256" y="550"/>
                    <a:pt x="256" y="550"/>
                  </a:cubicBezTo>
                  <a:cubicBezTo>
                    <a:pt x="281" y="550"/>
                    <a:pt x="281" y="550"/>
                    <a:pt x="281" y="550"/>
                  </a:cubicBezTo>
                  <a:cubicBezTo>
                    <a:pt x="281" y="153"/>
                    <a:pt x="281" y="153"/>
                    <a:pt x="281" y="153"/>
                  </a:cubicBezTo>
                  <a:cubicBezTo>
                    <a:pt x="281" y="111"/>
                    <a:pt x="247" y="77"/>
                    <a:pt x="204" y="77"/>
                  </a:cubicBezTo>
                  <a:close/>
                  <a:moveTo>
                    <a:pt x="76" y="128"/>
                  </a:moveTo>
                  <a:cubicBezTo>
                    <a:pt x="48" y="128"/>
                    <a:pt x="25" y="105"/>
                    <a:pt x="25" y="77"/>
                  </a:cubicBezTo>
                  <a:cubicBezTo>
                    <a:pt x="25" y="48"/>
                    <a:pt x="48" y="25"/>
                    <a:pt x="76" y="25"/>
                  </a:cubicBezTo>
                  <a:cubicBezTo>
                    <a:pt x="105" y="25"/>
                    <a:pt x="128" y="48"/>
                    <a:pt x="128" y="77"/>
                  </a:cubicBezTo>
                  <a:cubicBezTo>
                    <a:pt x="128" y="105"/>
                    <a:pt x="105" y="128"/>
                    <a:pt x="76" y="128"/>
                  </a:cubicBezTo>
                  <a:close/>
                  <a:moveTo>
                    <a:pt x="76" y="128"/>
                  </a:moveTo>
                  <a:cubicBezTo>
                    <a:pt x="76" y="128"/>
                    <a:pt x="76" y="128"/>
                    <a:pt x="76"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5" name="Freeform 89"/>
            <p:cNvSpPr>
              <a:spLocks noEditPoints="1"/>
            </p:cNvSpPr>
            <p:nvPr/>
          </p:nvSpPr>
          <p:spPr bwMode="auto">
            <a:xfrm>
              <a:off x="-14288" y="912813"/>
              <a:ext cx="636588" cy="1008063"/>
            </a:xfrm>
            <a:custGeom>
              <a:avLst/>
              <a:gdLst>
                <a:gd name="T0" fmla="*/ 205 w 282"/>
                <a:gd name="T1" fmla="*/ 64 h 345"/>
                <a:gd name="T2" fmla="*/ 152 w 282"/>
                <a:gd name="T3" fmla="*/ 64 h 345"/>
                <a:gd name="T4" fmla="*/ 77 w 282"/>
                <a:gd name="T5" fmla="*/ 0 h 345"/>
                <a:gd name="T6" fmla="*/ 0 w 282"/>
                <a:gd name="T7" fmla="*/ 76 h 345"/>
                <a:gd name="T8" fmla="*/ 77 w 282"/>
                <a:gd name="T9" fmla="*/ 153 h 345"/>
                <a:gd name="T10" fmla="*/ 152 w 282"/>
                <a:gd name="T11" fmla="*/ 89 h 345"/>
                <a:gd name="T12" fmla="*/ 205 w 282"/>
                <a:gd name="T13" fmla="*/ 89 h 345"/>
                <a:gd name="T14" fmla="*/ 256 w 282"/>
                <a:gd name="T15" fmla="*/ 140 h 345"/>
                <a:gd name="T16" fmla="*/ 256 w 282"/>
                <a:gd name="T17" fmla="*/ 345 h 345"/>
                <a:gd name="T18" fmla="*/ 282 w 282"/>
                <a:gd name="T19" fmla="*/ 345 h 345"/>
                <a:gd name="T20" fmla="*/ 282 w 282"/>
                <a:gd name="T21" fmla="*/ 140 h 345"/>
                <a:gd name="T22" fmla="*/ 205 w 282"/>
                <a:gd name="T23" fmla="*/ 64 h 345"/>
                <a:gd name="T24" fmla="*/ 77 w 282"/>
                <a:gd name="T25" fmla="*/ 128 h 345"/>
                <a:gd name="T26" fmla="*/ 26 w 282"/>
                <a:gd name="T27" fmla="*/ 76 h 345"/>
                <a:gd name="T28" fmla="*/ 77 w 282"/>
                <a:gd name="T29" fmla="*/ 25 h 345"/>
                <a:gd name="T30" fmla="*/ 128 w 282"/>
                <a:gd name="T31" fmla="*/ 76 h 345"/>
                <a:gd name="T32" fmla="*/ 77 w 282"/>
                <a:gd name="T33" fmla="*/ 128 h 345"/>
                <a:gd name="T34" fmla="*/ 77 w 282"/>
                <a:gd name="T35" fmla="*/ 128 h 345"/>
                <a:gd name="T36" fmla="*/ 77 w 282"/>
                <a:gd name="T37" fmla="*/ 12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345">
                  <a:moveTo>
                    <a:pt x="205" y="64"/>
                  </a:moveTo>
                  <a:cubicBezTo>
                    <a:pt x="152" y="64"/>
                    <a:pt x="152" y="64"/>
                    <a:pt x="152" y="64"/>
                  </a:cubicBezTo>
                  <a:cubicBezTo>
                    <a:pt x="146" y="27"/>
                    <a:pt x="115" y="0"/>
                    <a:pt x="77" y="0"/>
                  </a:cubicBezTo>
                  <a:cubicBezTo>
                    <a:pt x="34" y="0"/>
                    <a:pt x="0" y="34"/>
                    <a:pt x="0" y="76"/>
                  </a:cubicBezTo>
                  <a:cubicBezTo>
                    <a:pt x="0" y="119"/>
                    <a:pt x="34" y="153"/>
                    <a:pt x="77" y="153"/>
                  </a:cubicBezTo>
                  <a:cubicBezTo>
                    <a:pt x="115" y="153"/>
                    <a:pt x="146" y="125"/>
                    <a:pt x="152" y="89"/>
                  </a:cubicBezTo>
                  <a:cubicBezTo>
                    <a:pt x="205" y="89"/>
                    <a:pt x="205" y="89"/>
                    <a:pt x="205" y="89"/>
                  </a:cubicBezTo>
                  <a:cubicBezTo>
                    <a:pt x="233" y="89"/>
                    <a:pt x="256" y="112"/>
                    <a:pt x="256" y="140"/>
                  </a:cubicBezTo>
                  <a:cubicBezTo>
                    <a:pt x="256" y="345"/>
                    <a:pt x="256" y="345"/>
                    <a:pt x="256" y="345"/>
                  </a:cubicBezTo>
                  <a:cubicBezTo>
                    <a:pt x="282" y="345"/>
                    <a:pt x="282" y="345"/>
                    <a:pt x="282" y="345"/>
                  </a:cubicBezTo>
                  <a:cubicBezTo>
                    <a:pt x="282" y="140"/>
                    <a:pt x="282" y="140"/>
                    <a:pt x="282" y="140"/>
                  </a:cubicBezTo>
                  <a:cubicBezTo>
                    <a:pt x="282" y="98"/>
                    <a:pt x="247" y="64"/>
                    <a:pt x="205" y="64"/>
                  </a:cubicBezTo>
                  <a:close/>
                  <a:moveTo>
                    <a:pt x="77" y="128"/>
                  </a:moveTo>
                  <a:cubicBezTo>
                    <a:pt x="49" y="128"/>
                    <a:pt x="26" y="105"/>
                    <a:pt x="26" y="76"/>
                  </a:cubicBezTo>
                  <a:cubicBezTo>
                    <a:pt x="26" y="48"/>
                    <a:pt x="49" y="25"/>
                    <a:pt x="77" y="25"/>
                  </a:cubicBezTo>
                  <a:cubicBezTo>
                    <a:pt x="105" y="25"/>
                    <a:pt x="128" y="48"/>
                    <a:pt x="128" y="76"/>
                  </a:cubicBezTo>
                  <a:cubicBezTo>
                    <a:pt x="128" y="105"/>
                    <a:pt x="105" y="128"/>
                    <a:pt x="77" y="128"/>
                  </a:cubicBezTo>
                  <a:close/>
                  <a:moveTo>
                    <a:pt x="77" y="128"/>
                  </a:moveTo>
                  <a:cubicBezTo>
                    <a:pt x="77" y="128"/>
                    <a:pt x="77" y="128"/>
                    <a:pt x="77"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6" name="Freeform 90"/>
            <p:cNvSpPr>
              <a:spLocks noEditPoints="1"/>
            </p:cNvSpPr>
            <p:nvPr/>
          </p:nvSpPr>
          <p:spPr bwMode="auto">
            <a:xfrm>
              <a:off x="1027113" y="88900"/>
              <a:ext cx="577850" cy="935038"/>
            </a:xfrm>
            <a:custGeom>
              <a:avLst/>
              <a:gdLst>
                <a:gd name="T0" fmla="*/ 62 w 256"/>
                <a:gd name="T1" fmla="*/ 256 h 320"/>
                <a:gd name="T2" fmla="*/ 103 w 256"/>
                <a:gd name="T3" fmla="*/ 256 h 320"/>
                <a:gd name="T4" fmla="*/ 179 w 256"/>
                <a:gd name="T5" fmla="*/ 320 h 320"/>
                <a:gd name="T6" fmla="*/ 256 w 256"/>
                <a:gd name="T7" fmla="*/ 243 h 320"/>
                <a:gd name="T8" fmla="*/ 179 w 256"/>
                <a:gd name="T9" fmla="*/ 166 h 320"/>
                <a:gd name="T10" fmla="*/ 103 w 256"/>
                <a:gd name="T11" fmla="*/ 230 h 320"/>
                <a:gd name="T12" fmla="*/ 62 w 256"/>
                <a:gd name="T13" fmla="*/ 230 h 320"/>
                <a:gd name="T14" fmla="*/ 26 w 256"/>
                <a:gd name="T15" fmla="*/ 194 h 320"/>
                <a:gd name="T16" fmla="*/ 26 w 256"/>
                <a:gd name="T17" fmla="*/ 0 h 320"/>
                <a:gd name="T18" fmla="*/ 0 w 256"/>
                <a:gd name="T19" fmla="*/ 0 h 320"/>
                <a:gd name="T20" fmla="*/ 0 w 256"/>
                <a:gd name="T21" fmla="*/ 194 h 320"/>
                <a:gd name="T22" fmla="*/ 62 w 256"/>
                <a:gd name="T23" fmla="*/ 256 h 320"/>
                <a:gd name="T24" fmla="*/ 179 w 256"/>
                <a:gd name="T25" fmla="*/ 192 h 320"/>
                <a:gd name="T26" fmla="*/ 230 w 256"/>
                <a:gd name="T27" fmla="*/ 243 h 320"/>
                <a:gd name="T28" fmla="*/ 179 w 256"/>
                <a:gd name="T29" fmla="*/ 294 h 320"/>
                <a:gd name="T30" fmla="*/ 128 w 256"/>
                <a:gd name="T31" fmla="*/ 243 h 320"/>
                <a:gd name="T32" fmla="*/ 179 w 256"/>
                <a:gd name="T33" fmla="*/ 192 h 320"/>
                <a:gd name="T34" fmla="*/ 179 w 256"/>
                <a:gd name="T35" fmla="*/ 192 h 320"/>
                <a:gd name="T36" fmla="*/ 179 w 256"/>
                <a:gd name="T37" fmla="*/ 19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20">
                  <a:moveTo>
                    <a:pt x="62" y="256"/>
                  </a:moveTo>
                  <a:cubicBezTo>
                    <a:pt x="103" y="256"/>
                    <a:pt x="103" y="256"/>
                    <a:pt x="103" y="256"/>
                  </a:cubicBezTo>
                  <a:cubicBezTo>
                    <a:pt x="109" y="292"/>
                    <a:pt x="141" y="320"/>
                    <a:pt x="179" y="320"/>
                  </a:cubicBezTo>
                  <a:cubicBezTo>
                    <a:pt x="221" y="320"/>
                    <a:pt x="256" y="286"/>
                    <a:pt x="256" y="243"/>
                  </a:cubicBezTo>
                  <a:cubicBezTo>
                    <a:pt x="256" y="201"/>
                    <a:pt x="221" y="166"/>
                    <a:pt x="179" y="166"/>
                  </a:cubicBezTo>
                  <a:cubicBezTo>
                    <a:pt x="141" y="166"/>
                    <a:pt x="109" y="194"/>
                    <a:pt x="103" y="230"/>
                  </a:cubicBezTo>
                  <a:cubicBezTo>
                    <a:pt x="62" y="230"/>
                    <a:pt x="62" y="230"/>
                    <a:pt x="62" y="230"/>
                  </a:cubicBezTo>
                  <a:cubicBezTo>
                    <a:pt x="42" y="230"/>
                    <a:pt x="26" y="214"/>
                    <a:pt x="26" y="194"/>
                  </a:cubicBezTo>
                  <a:cubicBezTo>
                    <a:pt x="26" y="0"/>
                    <a:pt x="26" y="0"/>
                    <a:pt x="26" y="0"/>
                  </a:cubicBezTo>
                  <a:cubicBezTo>
                    <a:pt x="0" y="0"/>
                    <a:pt x="0" y="0"/>
                    <a:pt x="0" y="0"/>
                  </a:cubicBezTo>
                  <a:cubicBezTo>
                    <a:pt x="0" y="194"/>
                    <a:pt x="0" y="194"/>
                    <a:pt x="0" y="194"/>
                  </a:cubicBezTo>
                  <a:cubicBezTo>
                    <a:pt x="0" y="228"/>
                    <a:pt x="28" y="256"/>
                    <a:pt x="62" y="256"/>
                  </a:cubicBezTo>
                  <a:close/>
                  <a:moveTo>
                    <a:pt x="179" y="192"/>
                  </a:moveTo>
                  <a:cubicBezTo>
                    <a:pt x="207" y="192"/>
                    <a:pt x="230" y="215"/>
                    <a:pt x="230" y="243"/>
                  </a:cubicBezTo>
                  <a:cubicBezTo>
                    <a:pt x="230" y="271"/>
                    <a:pt x="207" y="294"/>
                    <a:pt x="179" y="294"/>
                  </a:cubicBezTo>
                  <a:cubicBezTo>
                    <a:pt x="151" y="294"/>
                    <a:pt x="128" y="271"/>
                    <a:pt x="128" y="243"/>
                  </a:cubicBezTo>
                  <a:cubicBezTo>
                    <a:pt x="128" y="215"/>
                    <a:pt x="151" y="192"/>
                    <a:pt x="179" y="192"/>
                  </a:cubicBezTo>
                  <a:close/>
                  <a:moveTo>
                    <a:pt x="179" y="192"/>
                  </a:moveTo>
                  <a:cubicBezTo>
                    <a:pt x="179" y="192"/>
                    <a:pt x="179" y="192"/>
                    <a:pt x="179" y="1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sp>
        <p:nvSpPr>
          <p:cNvPr id="17" name="Freeform 90"/>
          <p:cNvSpPr>
            <a:spLocks noEditPoints="1"/>
          </p:cNvSpPr>
          <p:nvPr userDrawn="1"/>
        </p:nvSpPr>
        <p:spPr bwMode="auto">
          <a:xfrm rot="16200000">
            <a:off x="1075697" y="792125"/>
            <a:ext cx="577850" cy="557516"/>
          </a:xfrm>
          <a:custGeom>
            <a:avLst/>
            <a:gdLst>
              <a:gd name="T0" fmla="*/ 62 w 256"/>
              <a:gd name="T1" fmla="*/ 256 h 320"/>
              <a:gd name="T2" fmla="*/ 103 w 256"/>
              <a:gd name="T3" fmla="*/ 256 h 320"/>
              <a:gd name="T4" fmla="*/ 179 w 256"/>
              <a:gd name="T5" fmla="*/ 320 h 320"/>
              <a:gd name="T6" fmla="*/ 256 w 256"/>
              <a:gd name="T7" fmla="*/ 243 h 320"/>
              <a:gd name="T8" fmla="*/ 179 w 256"/>
              <a:gd name="T9" fmla="*/ 166 h 320"/>
              <a:gd name="T10" fmla="*/ 103 w 256"/>
              <a:gd name="T11" fmla="*/ 230 h 320"/>
              <a:gd name="T12" fmla="*/ 62 w 256"/>
              <a:gd name="T13" fmla="*/ 230 h 320"/>
              <a:gd name="T14" fmla="*/ 26 w 256"/>
              <a:gd name="T15" fmla="*/ 194 h 320"/>
              <a:gd name="T16" fmla="*/ 26 w 256"/>
              <a:gd name="T17" fmla="*/ 0 h 320"/>
              <a:gd name="T18" fmla="*/ 0 w 256"/>
              <a:gd name="T19" fmla="*/ 0 h 320"/>
              <a:gd name="T20" fmla="*/ 0 w 256"/>
              <a:gd name="T21" fmla="*/ 194 h 320"/>
              <a:gd name="T22" fmla="*/ 62 w 256"/>
              <a:gd name="T23" fmla="*/ 256 h 320"/>
              <a:gd name="T24" fmla="*/ 179 w 256"/>
              <a:gd name="T25" fmla="*/ 192 h 320"/>
              <a:gd name="T26" fmla="*/ 230 w 256"/>
              <a:gd name="T27" fmla="*/ 243 h 320"/>
              <a:gd name="T28" fmla="*/ 179 w 256"/>
              <a:gd name="T29" fmla="*/ 294 h 320"/>
              <a:gd name="T30" fmla="*/ 128 w 256"/>
              <a:gd name="T31" fmla="*/ 243 h 320"/>
              <a:gd name="T32" fmla="*/ 179 w 256"/>
              <a:gd name="T33" fmla="*/ 192 h 320"/>
              <a:gd name="T34" fmla="*/ 179 w 256"/>
              <a:gd name="T35" fmla="*/ 192 h 320"/>
              <a:gd name="T36" fmla="*/ 179 w 256"/>
              <a:gd name="T37" fmla="*/ 19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20">
                <a:moveTo>
                  <a:pt x="62" y="256"/>
                </a:moveTo>
                <a:cubicBezTo>
                  <a:pt x="103" y="256"/>
                  <a:pt x="103" y="256"/>
                  <a:pt x="103" y="256"/>
                </a:cubicBezTo>
                <a:cubicBezTo>
                  <a:pt x="109" y="292"/>
                  <a:pt x="141" y="320"/>
                  <a:pt x="179" y="320"/>
                </a:cubicBezTo>
                <a:cubicBezTo>
                  <a:pt x="221" y="320"/>
                  <a:pt x="256" y="286"/>
                  <a:pt x="256" y="243"/>
                </a:cubicBezTo>
                <a:cubicBezTo>
                  <a:pt x="256" y="201"/>
                  <a:pt x="221" y="166"/>
                  <a:pt x="179" y="166"/>
                </a:cubicBezTo>
                <a:cubicBezTo>
                  <a:pt x="141" y="166"/>
                  <a:pt x="109" y="194"/>
                  <a:pt x="103" y="230"/>
                </a:cubicBezTo>
                <a:cubicBezTo>
                  <a:pt x="62" y="230"/>
                  <a:pt x="62" y="230"/>
                  <a:pt x="62" y="230"/>
                </a:cubicBezTo>
                <a:cubicBezTo>
                  <a:pt x="42" y="230"/>
                  <a:pt x="26" y="214"/>
                  <a:pt x="26" y="194"/>
                </a:cubicBezTo>
                <a:cubicBezTo>
                  <a:pt x="26" y="0"/>
                  <a:pt x="26" y="0"/>
                  <a:pt x="26" y="0"/>
                </a:cubicBezTo>
                <a:cubicBezTo>
                  <a:pt x="0" y="0"/>
                  <a:pt x="0" y="0"/>
                  <a:pt x="0" y="0"/>
                </a:cubicBezTo>
                <a:cubicBezTo>
                  <a:pt x="0" y="194"/>
                  <a:pt x="0" y="194"/>
                  <a:pt x="0" y="194"/>
                </a:cubicBezTo>
                <a:cubicBezTo>
                  <a:pt x="0" y="228"/>
                  <a:pt x="28" y="256"/>
                  <a:pt x="62" y="256"/>
                </a:cubicBezTo>
                <a:close/>
                <a:moveTo>
                  <a:pt x="179" y="192"/>
                </a:moveTo>
                <a:cubicBezTo>
                  <a:pt x="207" y="192"/>
                  <a:pt x="230" y="215"/>
                  <a:pt x="230" y="243"/>
                </a:cubicBezTo>
                <a:cubicBezTo>
                  <a:pt x="230" y="271"/>
                  <a:pt x="207" y="294"/>
                  <a:pt x="179" y="294"/>
                </a:cubicBezTo>
                <a:cubicBezTo>
                  <a:pt x="151" y="294"/>
                  <a:pt x="128" y="271"/>
                  <a:pt x="128" y="243"/>
                </a:cubicBezTo>
                <a:cubicBezTo>
                  <a:pt x="128" y="215"/>
                  <a:pt x="151" y="192"/>
                  <a:pt x="179" y="192"/>
                </a:cubicBezTo>
                <a:close/>
                <a:moveTo>
                  <a:pt x="179" y="192"/>
                </a:moveTo>
                <a:cubicBezTo>
                  <a:pt x="179" y="192"/>
                  <a:pt x="179" y="192"/>
                  <a:pt x="179" y="192"/>
                </a:cubicBezTo>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sp>
        <p:nvSpPr>
          <p:cNvPr id="18" name="Freeform 88"/>
          <p:cNvSpPr>
            <a:spLocks noEditPoints="1"/>
          </p:cNvSpPr>
          <p:nvPr userDrawn="1"/>
        </p:nvSpPr>
        <p:spPr bwMode="auto">
          <a:xfrm>
            <a:off x="8180178" y="4138512"/>
            <a:ext cx="476250" cy="1277206"/>
          </a:xfrm>
          <a:custGeom>
            <a:avLst/>
            <a:gdLst>
              <a:gd name="T0" fmla="*/ 204 w 281"/>
              <a:gd name="T1" fmla="*/ 77 h 550"/>
              <a:gd name="T2" fmla="*/ 153 w 281"/>
              <a:gd name="T3" fmla="*/ 77 h 550"/>
              <a:gd name="T4" fmla="*/ 76 w 281"/>
              <a:gd name="T5" fmla="*/ 0 h 550"/>
              <a:gd name="T6" fmla="*/ 0 w 281"/>
              <a:gd name="T7" fmla="*/ 77 h 550"/>
              <a:gd name="T8" fmla="*/ 76 w 281"/>
              <a:gd name="T9" fmla="*/ 153 h 550"/>
              <a:gd name="T10" fmla="*/ 149 w 281"/>
              <a:gd name="T11" fmla="*/ 102 h 550"/>
              <a:gd name="T12" fmla="*/ 204 w 281"/>
              <a:gd name="T13" fmla="*/ 102 h 550"/>
              <a:gd name="T14" fmla="*/ 256 w 281"/>
              <a:gd name="T15" fmla="*/ 153 h 550"/>
              <a:gd name="T16" fmla="*/ 256 w 281"/>
              <a:gd name="T17" fmla="*/ 550 h 550"/>
              <a:gd name="T18" fmla="*/ 281 w 281"/>
              <a:gd name="T19" fmla="*/ 550 h 550"/>
              <a:gd name="T20" fmla="*/ 281 w 281"/>
              <a:gd name="T21" fmla="*/ 153 h 550"/>
              <a:gd name="T22" fmla="*/ 204 w 281"/>
              <a:gd name="T23" fmla="*/ 77 h 550"/>
              <a:gd name="T24" fmla="*/ 76 w 281"/>
              <a:gd name="T25" fmla="*/ 128 h 550"/>
              <a:gd name="T26" fmla="*/ 25 w 281"/>
              <a:gd name="T27" fmla="*/ 77 h 550"/>
              <a:gd name="T28" fmla="*/ 76 w 281"/>
              <a:gd name="T29" fmla="*/ 25 h 550"/>
              <a:gd name="T30" fmla="*/ 128 w 281"/>
              <a:gd name="T31" fmla="*/ 77 h 550"/>
              <a:gd name="T32" fmla="*/ 76 w 281"/>
              <a:gd name="T33" fmla="*/ 128 h 550"/>
              <a:gd name="T34" fmla="*/ 76 w 281"/>
              <a:gd name="T35" fmla="*/ 128 h 550"/>
              <a:gd name="T36" fmla="*/ 76 w 281"/>
              <a:gd name="T37" fmla="*/ 12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550">
                <a:moveTo>
                  <a:pt x="204" y="77"/>
                </a:moveTo>
                <a:cubicBezTo>
                  <a:pt x="153" y="77"/>
                  <a:pt x="153" y="77"/>
                  <a:pt x="153" y="77"/>
                </a:cubicBezTo>
                <a:cubicBezTo>
                  <a:pt x="153" y="34"/>
                  <a:pt x="119" y="0"/>
                  <a:pt x="76" y="0"/>
                </a:cubicBezTo>
                <a:cubicBezTo>
                  <a:pt x="34" y="0"/>
                  <a:pt x="0" y="34"/>
                  <a:pt x="0" y="77"/>
                </a:cubicBezTo>
                <a:cubicBezTo>
                  <a:pt x="0" y="119"/>
                  <a:pt x="34" y="153"/>
                  <a:pt x="76" y="153"/>
                </a:cubicBezTo>
                <a:cubicBezTo>
                  <a:pt x="110" y="153"/>
                  <a:pt x="138" y="132"/>
                  <a:pt x="149" y="102"/>
                </a:cubicBezTo>
                <a:cubicBezTo>
                  <a:pt x="204" y="102"/>
                  <a:pt x="204" y="102"/>
                  <a:pt x="204" y="102"/>
                </a:cubicBezTo>
                <a:cubicBezTo>
                  <a:pt x="233" y="102"/>
                  <a:pt x="256" y="125"/>
                  <a:pt x="256" y="153"/>
                </a:cubicBezTo>
                <a:cubicBezTo>
                  <a:pt x="256" y="550"/>
                  <a:pt x="256" y="550"/>
                  <a:pt x="256" y="550"/>
                </a:cubicBezTo>
                <a:cubicBezTo>
                  <a:pt x="281" y="550"/>
                  <a:pt x="281" y="550"/>
                  <a:pt x="281" y="550"/>
                </a:cubicBezTo>
                <a:cubicBezTo>
                  <a:pt x="281" y="153"/>
                  <a:pt x="281" y="153"/>
                  <a:pt x="281" y="153"/>
                </a:cubicBezTo>
                <a:cubicBezTo>
                  <a:pt x="281" y="111"/>
                  <a:pt x="247" y="77"/>
                  <a:pt x="204" y="77"/>
                </a:cubicBezTo>
                <a:close/>
                <a:moveTo>
                  <a:pt x="76" y="128"/>
                </a:moveTo>
                <a:cubicBezTo>
                  <a:pt x="48" y="128"/>
                  <a:pt x="25" y="105"/>
                  <a:pt x="25" y="77"/>
                </a:cubicBezTo>
                <a:cubicBezTo>
                  <a:pt x="25" y="48"/>
                  <a:pt x="48" y="25"/>
                  <a:pt x="76" y="25"/>
                </a:cubicBezTo>
                <a:cubicBezTo>
                  <a:pt x="105" y="25"/>
                  <a:pt x="128" y="48"/>
                  <a:pt x="128" y="77"/>
                </a:cubicBezTo>
                <a:cubicBezTo>
                  <a:pt x="128" y="105"/>
                  <a:pt x="105" y="128"/>
                  <a:pt x="76" y="128"/>
                </a:cubicBezTo>
                <a:close/>
                <a:moveTo>
                  <a:pt x="76" y="128"/>
                </a:moveTo>
                <a:cubicBezTo>
                  <a:pt x="76" y="128"/>
                  <a:pt x="76" y="128"/>
                  <a:pt x="76" y="128"/>
                </a:cubicBezTo>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spTree>
    <p:extLst>
      <p:ext uri="{BB962C8B-B14F-4D97-AF65-F5344CB8AC3E}">
        <p14:creationId xmlns:p14="http://schemas.microsoft.com/office/powerpoint/2010/main" val="3460210825"/>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rPr>
              <a:pPr defTabSz="457200"/>
              <a:t>8/19/2018</a:t>
            </a:fld>
            <a:endParaRPr lang="en-US">
              <a:solidFill>
                <a:prstClr val="white">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rPr>
              <a:pPr defTabSz="457200"/>
              <a:t>‹#›</a:t>
            </a:fld>
            <a:endParaRPr lang="en-US">
              <a:solidFill>
                <a:prstClr val="white">
                  <a:tint val="75000"/>
                </a:prstClr>
              </a:solidFill>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3043393498"/>
      </p:ext>
    </p:extLst>
  </p:cSld>
  <p:clrMap bg1="dk1" tx1="lt1" bg2="dk2" tx2="lt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46"/>
            <a:ext cx="8229600" cy="919161"/>
          </a:xfrm>
          <a:prstGeom prst="rect">
            <a:avLst/>
          </a:prstGeom>
        </p:spPr>
        <p:txBody>
          <a:bodyPr vert="horz" lIns="91438" tIns="45719" rIns="91438" bIns="45719"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978400"/>
          </a:xfrm>
          <a:prstGeom prst="rect">
            <a:avLst/>
          </a:prstGeom>
        </p:spPr>
        <p:txBody>
          <a:bodyPr vert="horz" lIns="91438" tIns="45719" rIns="91438" bIns="45719"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0" y="6477005"/>
            <a:ext cx="2438400" cy="365125"/>
          </a:xfrm>
          <a:prstGeom prst="rect">
            <a:avLst/>
          </a:prstGeom>
        </p:spPr>
        <p:txBody>
          <a:bodyPr vert="horz" lIns="91438" tIns="45719" rIns="91438" bIns="45719" rtlCol="0" anchor="ctr"/>
          <a:lstStyle>
            <a:lvl1pPr algn="l">
              <a:defRPr sz="900">
                <a:solidFill>
                  <a:schemeClr val="tx1">
                    <a:tint val="75000"/>
                  </a:schemeClr>
                </a:solidFill>
              </a:defRPr>
            </a:lvl1pPr>
          </a:lstStyle>
          <a:p>
            <a:pPr defTabSz="342892"/>
            <a:fld id="{F3F1113E-E423-4446-8BDE-03684157A442}"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6"/>
            <a:ext cx="2895600" cy="365125"/>
          </a:xfrm>
          <a:prstGeom prst="rect">
            <a:avLst/>
          </a:prstGeom>
        </p:spPr>
        <p:txBody>
          <a:bodyPr vert="horz" lIns="91438" tIns="45719" rIns="91438" bIns="45719" rtlCol="0" anchor="ctr"/>
          <a:lstStyle>
            <a:lvl1pPr algn="ctr">
              <a:defRPr sz="900">
                <a:solidFill>
                  <a:schemeClr val="tx1">
                    <a:tint val="75000"/>
                  </a:schemeClr>
                </a:solidFill>
              </a:defRPr>
            </a:lvl1pPr>
          </a:lstStyle>
          <a:p>
            <a:pPr defTabSz="342892"/>
            <a:endParaRPr lang="en-US">
              <a:solidFill>
                <a:prstClr val="black">
                  <a:tint val="75000"/>
                </a:prstClr>
              </a:solidFill>
            </a:endParaRPr>
          </a:p>
        </p:txBody>
      </p:sp>
      <p:sp>
        <p:nvSpPr>
          <p:cNvPr id="6" name="Slide Number Placeholder 5"/>
          <p:cNvSpPr>
            <a:spLocks noGrp="1"/>
          </p:cNvSpPr>
          <p:nvPr>
            <p:ph type="sldNum" sz="quarter" idx="4"/>
          </p:nvPr>
        </p:nvSpPr>
        <p:spPr>
          <a:xfrm>
            <a:off x="7010400" y="6477005"/>
            <a:ext cx="2133600" cy="365125"/>
          </a:xfrm>
          <a:prstGeom prst="rect">
            <a:avLst/>
          </a:prstGeom>
        </p:spPr>
        <p:txBody>
          <a:bodyPr vert="horz" lIns="91438" tIns="45719" rIns="91438" bIns="45719" rtlCol="0" anchor="ctr"/>
          <a:lstStyle>
            <a:lvl1pPr algn="r">
              <a:defRPr sz="900">
                <a:solidFill>
                  <a:schemeClr val="tx1">
                    <a:tint val="75000"/>
                  </a:schemeClr>
                </a:solidFill>
              </a:defRPr>
            </a:lvl1p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pic>
        <p:nvPicPr>
          <p:cNvPr id="9" name="圖片 8"/>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8433995" y="92958"/>
            <a:ext cx="610541" cy="630553"/>
          </a:xfrm>
          <a:prstGeom prst="rect">
            <a:avLst/>
          </a:prstGeom>
        </p:spPr>
      </p:pic>
    </p:spTree>
    <p:extLst>
      <p:ext uri="{BB962C8B-B14F-4D97-AF65-F5344CB8AC3E}">
        <p14:creationId xmlns:p14="http://schemas.microsoft.com/office/powerpoint/2010/main" val="418828536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Lst>
  <p:timing>
    <p:tnLst>
      <p:par>
        <p:cTn id="1" dur="indefinite" restart="never" nodeType="tmRoot"/>
      </p:par>
    </p:tnLst>
  </p:timing>
  <p:hf hdr="0" ftr="0" dt="0"/>
  <p:txStyles>
    <p:titleStyle>
      <a:lvl1pPr algn="ctr" defTabSz="685783" rtl="0" eaLnBrk="1" latinLnBrk="0" hangingPunct="1">
        <a:spcBef>
          <a:spcPct val="0"/>
        </a:spcBef>
        <a:buNone/>
        <a:defRPr sz="2700" b="1" kern="1200">
          <a:solidFill>
            <a:schemeClr val="tx1"/>
          </a:solidFill>
          <a:latin typeface="微軟正黑體" panose="020B0604030504040204" pitchFamily="34" charset="-120"/>
          <a:ea typeface="微軟正黑體" panose="020B0604030504040204" pitchFamily="34" charset="-120"/>
          <a:cs typeface="+mj-cs"/>
        </a:defRPr>
      </a:lvl1pPr>
    </p:titleStyle>
    <p:bodyStyle>
      <a:lvl1pPr marL="257168" indent="-257168" algn="l" defTabSz="685783" rtl="0" eaLnBrk="1" latinLnBrk="0" hangingPunct="1">
        <a:spcBef>
          <a:spcPct val="20000"/>
        </a:spcBef>
        <a:buFont typeface="Arial" panose="020B0604020202020204" pitchFamily="34" charset="0"/>
        <a:buChar char="•"/>
        <a:defRPr sz="2400" b="1" kern="1200">
          <a:solidFill>
            <a:schemeClr val="tx1"/>
          </a:solidFill>
          <a:latin typeface="微軟正黑體" panose="020B0604030504040204" pitchFamily="34" charset="-120"/>
          <a:ea typeface="微軟正黑體" panose="020B0604030504040204" pitchFamily="34" charset="-120"/>
          <a:cs typeface="+mn-cs"/>
        </a:defRPr>
      </a:lvl1pPr>
      <a:lvl2pPr marL="557199" indent="-214308" algn="l" defTabSz="685783" rtl="0" eaLnBrk="1" latinLnBrk="0" hangingPunct="1">
        <a:spcBef>
          <a:spcPct val="20000"/>
        </a:spcBef>
        <a:buFont typeface="Arial" panose="020B0604020202020204" pitchFamily="34" charset="0"/>
        <a:buChar char="–"/>
        <a:defRPr sz="2100" b="1" kern="1200">
          <a:solidFill>
            <a:schemeClr val="tx1"/>
          </a:solidFill>
          <a:latin typeface="微軟正黑體" panose="020B0604030504040204" pitchFamily="34" charset="-120"/>
          <a:ea typeface="微軟正黑體" panose="020B0604030504040204" pitchFamily="34" charset="-120"/>
          <a:cs typeface="+mn-cs"/>
        </a:defRPr>
      </a:lvl2pPr>
      <a:lvl3pPr marL="857228" indent="-171446" algn="l" defTabSz="685783" rtl="0" eaLnBrk="1" latinLnBrk="0" hangingPunct="1">
        <a:spcBef>
          <a:spcPct val="20000"/>
        </a:spcBef>
        <a:buFont typeface="Arial" panose="020B0604020202020204" pitchFamily="34" charset="0"/>
        <a:buChar char="•"/>
        <a:defRPr sz="1800" b="1" kern="1200">
          <a:solidFill>
            <a:schemeClr val="tx1"/>
          </a:solidFill>
          <a:latin typeface="微軟正黑體" panose="020B0604030504040204" pitchFamily="34" charset="-120"/>
          <a:ea typeface="微軟正黑體" panose="020B0604030504040204" pitchFamily="34" charset="-120"/>
          <a:cs typeface="+mn-cs"/>
        </a:defRPr>
      </a:lvl3pPr>
      <a:lvl4pPr marL="1200120" indent="-171446" algn="l" defTabSz="685783" rtl="0" eaLnBrk="1" latinLnBrk="0" hangingPunct="1">
        <a:spcBef>
          <a:spcPct val="20000"/>
        </a:spcBef>
        <a:buFont typeface="Arial" panose="020B0604020202020204" pitchFamily="34" charset="0"/>
        <a:buChar char="–"/>
        <a:defRPr sz="1500" b="1" kern="1200">
          <a:solidFill>
            <a:schemeClr val="tx1"/>
          </a:solidFill>
          <a:latin typeface="微軟正黑體" panose="020B0604030504040204" pitchFamily="34" charset="-120"/>
          <a:ea typeface="微軟正黑體" panose="020B0604030504040204" pitchFamily="34" charset="-120"/>
          <a:cs typeface="+mn-cs"/>
        </a:defRPr>
      </a:lvl4pPr>
      <a:lvl5pPr marL="1543012" indent="-171446" algn="l" defTabSz="685783" rtl="0" eaLnBrk="1" latinLnBrk="0" hangingPunct="1">
        <a:spcBef>
          <a:spcPct val="20000"/>
        </a:spcBef>
        <a:buFont typeface="Arial" panose="020B0604020202020204" pitchFamily="34" charset="0"/>
        <a:buChar char="»"/>
        <a:defRPr sz="1500" b="1" kern="1200">
          <a:solidFill>
            <a:schemeClr val="tx1"/>
          </a:solidFill>
          <a:latin typeface="微軟正黑體" panose="020B0604030504040204" pitchFamily="34" charset="-120"/>
          <a:ea typeface="微軟正黑體" panose="020B0604030504040204" pitchFamily="34" charset="-120"/>
          <a:cs typeface="+mn-cs"/>
        </a:defRPr>
      </a:lvl5pPr>
      <a:lvl6pPr marL="1885903"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95"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86"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77" indent="-171446" algn="l" defTabSz="68578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783" rtl="0" eaLnBrk="1" latinLnBrk="0" hangingPunct="1">
        <a:defRPr sz="1425" kern="1200">
          <a:solidFill>
            <a:schemeClr val="tx1"/>
          </a:solidFill>
          <a:latin typeface="+mn-lt"/>
          <a:ea typeface="+mn-ea"/>
          <a:cs typeface="+mn-cs"/>
        </a:defRPr>
      </a:lvl1pPr>
      <a:lvl2pPr marL="342892" algn="l" defTabSz="685783" rtl="0" eaLnBrk="1" latinLnBrk="0" hangingPunct="1">
        <a:defRPr sz="1425" kern="1200">
          <a:solidFill>
            <a:schemeClr val="tx1"/>
          </a:solidFill>
          <a:latin typeface="+mn-lt"/>
          <a:ea typeface="+mn-ea"/>
          <a:cs typeface="+mn-cs"/>
        </a:defRPr>
      </a:lvl2pPr>
      <a:lvl3pPr marL="685783" algn="l" defTabSz="685783" rtl="0" eaLnBrk="1" latinLnBrk="0" hangingPunct="1">
        <a:defRPr sz="1425" kern="1200">
          <a:solidFill>
            <a:schemeClr val="tx1"/>
          </a:solidFill>
          <a:latin typeface="+mn-lt"/>
          <a:ea typeface="+mn-ea"/>
          <a:cs typeface="+mn-cs"/>
        </a:defRPr>
      </a:lvl3pPr>
      <a:lvl4pPr marL="1028675" algn="l" defTabSz="685783" rtl="0" eaLnBrk="1" latinLnBrk="0" hangingPunct="1">
        <a:defRPr sz="1425" kern="1200">
          <a:solidFill>
            <a:schemeClr val="tx1"/>
          </a:solidFill>
          <a:latin typeface="+mn-lt"/>
          <a:ea typeface="+mn-ea"/>
          <a:cs typeface="+mn-cs"/>
        </a:defRPr>
      </a:lvl4pPr>
      <a:lvl5pPr marL="1371566" algn="l" defTabSz="685783" rtl="0" eaLnBrk="1" latinLnBrk="0" hangingPunct="1">
        <a:defRPr sz="1425" kern="1200">
          <a:solidFill>
            <a:schemeClr val="tx1"/>
          </a:solidFill>
          <a:latin typeface="+mn-lt"/>
          <a:ea typeface="+mn-ea"/>
          <a:cs typeface="+mn-cs"/>
        </a:defRPr>
      </a:lvl5pPr>
      <a:lvl6pPr marL="1714457" algn="l" defTabSz="685783" rtl="0" eaLnBrk="1" latinLnBrk="0" hangingPunct="1">
        <a:defRPr sz="1425" kern="1200">
          <a:solidFill>
            <a:schemeClr val="tx1"/>
          </a:solidFill>
          <a:latin typeface="+mn-lt"/>
          <a:ea typeface="+mn-ea"/>
          <a:cs typeface="+mn-cs"/>
        </a:defRPr>
      </a:lvl6pPr>
      <a:lvl7pPr marL="2057348" algn="l" defTabSz="685783" rtl="0" eaLnBrk="1" latinLnBrk="0" hangingPunct="1">
        <a:defRPr sz="1425" kern="1200">
          <a:solidFill>
            <a:schemeClr val="tx1"/>
          </a:solidFill>
          <a:latin typeface="+mn-lt"/>
          <a:ea typeface="+mn-ea"/>
          <a:cs typeface="+mn-cs"/>
        </a:defRPr>
      </a:lvl7pPr>
      <a:lvl8pPr marL="2400240" algn="l" defTabSz="685783" rtl="0" eaLnBrk="1" latinLnBrk="0" hangingPunct="1">
        <a:defRPr sz="1425" kern="1200">
          <a:solidFill>
            <a:schemeClr val="tx1"/>
          </a:solidFill>
          <a:latin typeface="+mn-lt"/>
          <a:ea typeface="+mn-ea"/>
          <a:cs typeface="+mn-cs"/>
        </a:defRPr>
      </a:lvl8pPr>
      <a:lvl9pPr marL="2743132" algn="l" defTabSz="685783" rtl="0" eaLnBrk="1" latinLnBrk="0" hangingPunct="1">
        <a:defRPr sz="1425"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342892"/>
            <a:fld id="{8077ADAB-3CFD-4376-98BD-C69E2D9B9A96}" type="datetime1">
              <a:rPr lang="en-US" altLang="zh-TW" smtClean="0">
                <a:solidFill>
                  <a:prstClr val="black">
                    <a:tint val="75000"/>
                  </a:prstClr>
                </a:solidFill>
              </a:rPr>
              <a:pPr defTabSz="342892"/>
              <a:t>8/19/2018</a:t>
            </a:fld>
            <a:endParaRPr lang="en-US" dirty="0">
              <a:solidFill>
                <a:prstClr val="black">
                  <a:tint val="75000"/>
                </a:prstClr>
              </a:solidFill>
            </a:endParaRPr>
          </a:p>
        </p:txBody>
      </p:sp>
      <p:sp>
        <p:nvSpPr>
          <p:cNvPr id="5" name="頁尾版面配置區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342892"/>
            <a:endParaRPr lang="en-US">
              <a:solidFill>
                <a:prstClr val="black">
                  <a:tint val="75000"/>
                </a:prstClr>
              </a:solidFill>
            </a:endParaRPr>
          </a:p>
        </p:txBody>
      </p:sp>
      <p:sp>
        <p:nvSpPr>
          <p:cNvPr id="6" name="投影片編號版面配置區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342892"/>
            <a:fld id="{5D7CCB52-5D48-470B-B8DA-D8134110C94D}" type="slidenum">
              <a:rPr lang="en-US" smtClean="0">
                <a:solidFill>
                  <a:prstClr val="black">
                    <a:tint val="75000"/>
                  </a:prstClr>
                </a:solidFill>
              </a:rPr>
              <a:pPr defTabSz="342892"/>
              <a:t>‹#›</a:t>
            </a:fld>
            <a:endParaRPr lang="en-US">
              <a:solidFill>
                <a:prstClr val="black">
                  <a:tint val="75000"/>
                </a:prstClr>
              </a:solidFill>
            </a:endParaRPr>
          </a:p>
        </p:txBody>
      </p:sp>
      <p:pic>
        <p:nvPicPr>
          <p:cNvPr id="7" name="圖片 6"/>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8347934" y="163589"/>
            <a:ext cx="656166" cy="648543"/>
          </a:xfrm>
          <a:prstGeom prst="rect">
            <a:avLst/>
          </a:prstGeom>
        </p:spPr>
      </p:pic>
    </p:spTree>
    <p:extLst>
      <p:ext uri="{BB962C8B-B14F-4D97-AF65-F5344CB8AC3E}">
        <p14:creationId xmlns:p14="http://schemas.microsoft.com/office/powerpoint/2010/main" val="2165027080"/>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TW"/>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586631981"/>
      </p:ext>
    </p:extLst>
  </p:cSld>
  <p:clrMap bg1="dk1" tx1="lt1" bg2="dk2" tx2="lt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3166036333"/>
      </p:ext>
    </p:extLst>
  </p:cSld>
  <p:clrMap bg1="dk1" tx1="lt1" bg2="dk2"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968006229"/>
      </p:ext>
    </p:extLst>
  </p:cSld>
  <p:clrMap bg1="dk1" tx1="lt1" bg2="dk2"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1980366595"/>
      </p:ext>
    </p:extLst>
  </p:cSld>
  <p:clrMap bg1="dk1" tx1="lt1" bg2="dk2" tx2="lt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2947415164"/>
      </p:ext>
    </p:extLst>
  </p:cSld>
  <p:clrMap bg1="dk1" tx1="lt1" bg2="dk2" tx2="lt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500BC8D4-639C-4EEF-A03B-A0F4F01C8734}" type="datetimeFigureOut">
              <a:rPr lang="en-US" smtClean="0">
                <a:solidFill>
                  <a:prstClr val="white">
                    <a:tint val="75000"/>
                  </a:prstClr>
                </a:solidFill>
                <a:ea typeface="新細明體" pitchFamily="18" charset="-120"/>
              </a:rPr>
              <a:pPr defTabSz="457200"/>
              <a:t>8/19/2018</a:t>
            </a:fld>
            <a:endParaRPr lang="en-US">
              <a:solidFill>
                <a:prstClr val="white">
                  <a:tint val="75000"/>
                </a:prstClr>
              </a:solidFill>
              <a:ea typeface="新細明體" pitchFamily="18" charset="-12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white">
                  <a:tint val="75000"/>
                </a:prstClr>
              </a:solidFill>
              <a:ea typeface="新細明體" pitchFamily="18" charset="-12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D7A0A5A0-BACD-4D5E-80EC-5B570C7D1447}" type="slidenum">
              <a:rPr lang="en-US" smtClean="0">
                <a:solidFill>
                  <a:prstClr val="white">
                    <a:tint val="75000"/>
                  </a:prstClr>
                </a:solidFill>
                <a:ea typeface="新細明體" pitchFamily="18" charset="-120"/>
              </a:rPr>
              <a:pPr defTabSz="457200"/>
              <a:t>‹#›</a:t>
            </a:fld>
            <a:endParaRPr lang="en-US">
              <a:solidFill>
                <a:prstClr val="white">
                  <a:tint val="75000"/>
                </a:prstClr>
              </a:solidFill>
              <a:ea typeface="新細明體" pitchFamily="18" charset="-120"/>
            </a:endParaRPr>
          </a:p>
        </p:txBody>
      </p:sp>
      <p:sp>
        <p:nvSpPr>
          <p:cNvPr id="8" name="Rectangle 7"/>
          <p:cNvSpPr/>
          <p:nvPr userDrawn="1"/>
        </p:nvSpPr>
        <p:spPr>
          <a:xfrm>
            <a:off x="0" y="6730902"/>
            <a:ext cx="1828801" cy="1365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9" name="Rectangle 8"/>
          <p:cNvSpPr/>
          <p:nvPr userDrawn="1"/>
        </p:nvSpPr>
        <p:spPr>
          <a:xfrm>
            <a:off x="1828801" y="6730902"/>
            <a:ext cx="1828801" cy="136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0" name="Rectangle 9"/>
          <p:cNvSpPr/>
          <p:nvPr userDrawn="1"/>
        </p:nvSpPr>
        <p:spPr>
          <a:xfrm>
            <a:off x="3657600" y="6730902"/>
            <a:ext cx="1828801" cy="136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1" name="Rectangle 10"/>
          <p:cNvSpPr/>
          <p:nvPr userDrawn="1"/>
        </p:nvSpPr>
        <p:spPr>
          <a:xfrm>
            <a:off x="5486400" y="6730902"/>
            <a:ext cx="1828801" cy="1365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
        <p:nvSpPr>
          <p:cNvPr id="12" name="Rectangle 11"/>
          <p:cNvSpPr/>
          <p:nvPr userDrawn="1"/>
        </p:nvSpPr>
        <p:spPr>
          <a:xfrm>
            <a:off x="7315200" y="6730901"/>
            <a:ext cx="1828801" cy="136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sz="1350">
              <a:solidFill>
                <a:prstClr val="white"/>
              </a:solidFill>
            </a:endParaRPr>
          </a:p>
        </p:txBody>
      </p:sp>
    </p:spTree>
    <p:extLst>
      <p:ext uri="{BB962C8B-B14F-4D97-AF65-F5344CB8AC3E}">
        <p14:creationId xmlns:p14="http://schemas.microsoft.com/office/powerpoint/2010/main" val="1438999247"/>
      </p:ext>
    </p:extLst>
  </p:cSld>
  <p:clrMap bg1="dk1" tx1="lt1" bg2="dk2" tx2="lt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48.xml"/><Relationship Id="rId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0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125.png"/><Relationship Id="rId1" Type="http://schemas.openxmlformats.org/officeDocument/2006/relationships/slideLayout" Target="../slideLayouts/slideLayout126.xml"/><Relationship Id="rId4" Type="http://schemas.openxmlformats.org/officeDocument/2006/relationships/image" Target="../media/image127.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6.xml"/></Relationships>
</file>

<file path=ppt/slides/_rels/slide105.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5.xml"/><Relationship Id="rId1" Type="http://schemas.openxmlformats.org/officeDocument/2006/relationships/slideLayout" Target="../slideLayouts/slideLayout126.xml"/></Relationships>
</file>

<file path=ppt/slides/_rels/slide106.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126.xml"/></Relationships>
</file>

<file path=ppt/slides/_rels/slide10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26.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126.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26.xml"/><Relationship Id="rId1" Type="http://schemas.openxmlformats.org/officeDocument/2006/relationships/vmlDrawing" Target="../drawings/vmlDrawing1.vml"/><Relationship Id="rId5" Type="http://schemas.openxmlformats.org/officeDocument/2006/relationships/image" Target="../media/image132.png"/><Relationship Id="rId4" Type="http://schemas.openxmlformats.org/officeDocument/2006/relationships/oleObject" Target="../embeddings/Microsoft_Excel_97-2003____1.xls"/></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hyperlink" Target="http://icap.wda.gov.tw/" TargetMode="External"/><Relationship Id="rId5" Type="http://schemas.openxmlformats.org/officeDocument/2006/relationships/image" Target="../media/image17.png"/><Relationship Id="rId4" Type="http://schemas.openxmlformats.org/officeDocument/2006/relationships/image" Target="../media/image16.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1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126.xml"/></Relationships>
</file>

<file path=ppt/slides/_rels/slide11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2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1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192.xml"/></Relationships>
</file>

<file path=ppt/slides/_rels/slide11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38.xml"/><Relationship Id="rId1" Type="http://schemas.openxmlformats.org/officeDocument/2006/relationships/slideLayout" Target="../slideLayouts/slideLayout126.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6.xml"/></Relationships>
</file>

<file path=ppt/slides/_rels/slide11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26.xml"/></Relationships>
</file>

<file path=ppt/slides/_rels/slide11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0.xml"/><Relationship Id="rId1" Type="http://schemas.openxmlformats.org/officeDocument/2006/relationships/slideLayout" Target="../slideLayouts/slideLayout126.xml"/><Relationship Id="rId4" Type="http://schemas.openxmlformats.org/officeDocument/2006/relationships/chart" Target="../charts/chart4.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26.xml"/><Relationship Id="rId1" Type="http://schemas.openxmlformats.org/officeDocument/2006/relationships/vmlDrawing" Target="../drawings/vmlDrawing2.vml"/><Relationship Id="rId6" Type="http://schemas.openxmlformats.org/officeDocument/2006/relationships/chart" Target="../charts/chart5.xml"/><Relationship Id="rId5" Type="http://schemas.openxmlformats.org/officeDocument/2006/relationships/image" Target="../media/image137.png"/><Relationship Id="rId4" Type="http://schemas.openxmlformats.org/officeDocument/2006/relationships/oleObject" Target="../embeddings/Microsoft_Excel_97-2003____2.xls"/></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2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26.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26.xml"/></Relationships>
</file>

<file path=ppt/slides/_rels/slide123.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26.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6.xml"/></Relationships>
</file>

<file path=ppt/slides/_rels/slide12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26.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6.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6.xml"/></Relationships>
</file>

<file path=ppt/slides/_rels/slide129.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26.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6.xml"/></Relationships>
</file>

<file path=ppt/slides/_rels/slide131.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118.xml"/></Relationships>
</file>

<file path=ppt/slides/_rels/slide13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3.jpeg"/><Relationship Id="rId1" Type="http://schemas.openxmlformats.org/officeDocument/2006/relationships/slideLayout" Target="../slideLayouts/slideLayout117.xml"/><Relationship Id="rId6" Type="http://schemas.openxmlformats.org/officeDocument/2006/relationships/image" Target="../media/image145.jpeg"/><Relationship Id="rId5" Type="http://schemas.openxmlformats.org/officeDocument/2006/relationships/image" Target="../media/image144.jpeg"/><Relationship Id="rId4" Type="http://schemas.openxmlformats.org/officeDocument/2006/relationships/image" Target="../media/image143.jpg"/></Relationships>
</file>

<file path=ppt/slides/_rels/slide133.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48.xml"/><Relationship Id="rId1" Type="http://schemas.openxmlformats.org/officeDocument/2006/relationships/slideLayout" Target="../slideLayouts/slideLayout204.xml"/><Relationship Id="rId4" Type="http://schemas.openxmlformats.org/officeDocument/2006/relationships/image" Target="../media/image147.png"/></Relationships>
</file>

<file path=ppt/slides/_rels/slide13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64.xml"/><Relationship Id="rId4" Type="http://schemas.openxmlformats.org/officeDocument/2006/relationships/image" Target="../media/image150.png"/></Relationships>
</file>

<file path=ppt/slides/_rels/slide1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chart" Target="../charts/chart7.xml"/><Relationship Id="rId1" Type="http://schemas.openxmlformats.org/officeDocument/2006/relationships/slideLayout" Target="../slideLayouts/slideLayout208.xml"/></Relationships>
</file>

<file path=ppt/slides/_rels/slide13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3.jpeg"/><Relationship Id="rId1" Type="http://schemas.openxmlformats.org/officeDocument/2006/relationships/slideLayout" Target="../slideLayouts/slideLayout208.xml"/><Relationship Id="rId4" Type="http://schemas.openxmlformats.org/officeDocument/2006/relationships/image" Target="../media/image152.png"/></Relationships>
</file>

<file path=ppt/slides/_rels/slide137.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17.xml"/></Relationships>
</file>

<file path=ppt/slides/_rels/slide13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4.png"/><Relationship Id="rId1" Type="http://schemas.openxmlformats.org/officeDocument/2006/relationships/slideLayout" Target="../slideLayouts/slideLayout117.xml"/></Relationships>
</file>

<file path=ppt/slides/_rels/slide139.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55.png"/><Relationship Id="rId1" Type="http://schemas.openxmlformats.org/officeDocument/2006/relationships/slideLayout" Target="../slideLayouts/slideLayout117.xml"/><Relationship Id="rId4" Type="http://schemas.openxmlformats.org/officeDocument/2006/relationships/image" Target="../media/image15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jpeg"/><Relationship Id="rId1" Type="http://schemas.openxmlformats.org/officeDocument/2006/relationships/slideLayout" Target="../slideLayouts/slideLayout117.xml"/><Relationship Id="rId4" Type="http://schemas.openxmlformats.org/officeDocument/2006/relationships/image" Target="../media/image160.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142.xml.rels><?xml version="1.0" encoding="UTF-8" standalone="yes"?>
<Relationships xmlns="http://schemas.openxmlformats.org/package/2006/relationships"><Relationship Id="rId2" Type="http://schemas.openxmlformats.org/officeDocument/2006/relationships/hyperlink" Target="mailto:ucan@itri.org.tw" TargetMode="External"/><Relationship Id="rId1" Type="http://schemas.openxmlformats.org/officeDocument/2006/relationships/slideLayout" Target="../slideLayouts/slideLayout117.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jpeg"/><Relationship Id="rId7" Type="http://schemas.openxmlformats.org/officeDocument/2006/relationships/diagramColors" Target="../diagrams/colors2.xml"/><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21.png"/></Relationships>
</file>

<file path=ppt/slides/_rels/slide17.xml.rels><?xml version="1.0" encoding="UTF-8" standalone="yes"?>
<Relationships xmlns="http://schemas.openxmlformats.org/package/2006/relationships"><Relationship Id="rId8" Type="http://schemas.openxmlformats.org/officeDocument/2006/relationships/diagramData" Target="../diagrams/data4.xml"/><Relationship Id="rId13" Type="http://schemas.openxmlformats.org/officeDocument/2006/relationships/image" Target="../media/image22.png"/><Relationship Id="rId18" Type="http://schemas.openxmlformats.org/officeDocument/2006/relationships/diagramColors" Target="../diagrams/colors5.xml"/><Relationship Id="rId3" Type="http://schemas.openxmlformats.org/officeDocument/2006/relationships/diagramData" Target="../diagrams/data3.xml"/><Relationship Id="rId7" Type="http://schemas.microsoft.com/office/2007/relationships/diagramDrawing" Target="../diagrams/drawing3.xml"/><Relationship Id="rId12" Type="http://schemas.microsoft.com/office/2007/relationships/diagramDrawing" Target="../diagrams/drawing4.xml"/><Relationship Id="rId17" Type="http://schemas.openxmlformats.org/officeDocument/2006/relationships/diagramQuickStyle" Target="../diagrams/quickStyle5.xml"/><Relationship Id="rId2" Type="http://schemas.openxmlformats.org/officeDocument/2006/relationships/notesSlide" Target="../notesSlides/notesSlide13.xml"/><Relationship Id="rId16" Type="http://schemas.openxmlformats.org/officeDocument/2006/relationships/diagramLayout" Target="../diagrams/layout5.xml"/><Relationship Id="rId20" Type="http://schemas.openxmlformats.org/officeDocument/2006/relationships/image" Target="../media/image24.png"/><Relationship Id="rId1" Type="http://schemas.openxmlformats.org/officeDocument/2006/relationships/slideLayout" Target="../slideLayouts/slideLayout7.xml"/><Relationship Id="rId6" Type="http://schemas.openxmlformats.org/officeDocument/2006/relationships/diagramColors" Target="../diagrams/colors3.xml"/><Relationship Id="rId11" Type="http://schemas.openxmlformats.org/officeDocument/2006/relationships/diagramColors" Target="../diagrams/colors4.xml"/><Relationship Id="rId5" Type="http://schemas.openxmlformats.org/officeDocument/2006/relationships/diagramQuickStyle" Target="../diagrams/quickStyle3.xml"/><Relationship Id="rId15" Type="http://schemas.openxmlformats.org/officeDocument/2006/relationships/diagramData" Target="../diagrams/data5.xml"/><Relationship Id="rId10" Type="http://schemas.openxmlformats.org/officeDocument/2006/relationships/diagramQuickStyle" Target="../diagrams/quickStyle4.xml"/><Relationship Id="rId19" Type="http://schemas.microsoft.com/office/2007/relationships/diagramDrawing" Target="../diagrams/drawing5.xml"/><Relationship Id="rId4" Type="http://schemas.openxmlformats.org/officeDocument/2006/relationships/diagramLayout" Target="../diagrams/layout3.xml"/><Relationship Id="rId9" Type="http://schemas.openxmlformats.org/officeDocument/2006/relationships/diagramLayout" Target="../diagrams/layout4.xml"/><Relationship Id="rId14" Type="http://schemas.openxmlformats.org/officeDocument/2006/relationships/image" Target="../media/image23.png"/></Relationships>
</file>

<file path=ppt/slides/_rels/slide1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5.png"/><Relationship Id="rId7" Type="http://schemas.openxmlformats.org/officeDocument/2006/relationships/diagramColors" Target="../diagrams/colors6.xml"/><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diagramColors" Target="../diagrams/colors8.xml"/><Relationship Id="rId3" Type="http://schemas.openxmlformats.org/officeDocument/2006/relationships/diagramData" Target="../diagrams/data7.xml"/><Relationship Id="rId7" Type="http://schemas.microsoft.com/office/2007/relationships/diagramDrawing" Target="../diagrams/drawing7.xml"/><Relationship Id="rId12" Type="http://schemas.openxmlformats.org/officeDocument/2006/relationships/diagramQuickStyle" Target="../diagrams/quickStyle8.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Colors" Target="../diagrams/colors7.xml"/><Relationship Id="rId11" Type="http://schemas.openxmlformats.org/officeDocument/2006/relationships/diagramLayout" Target="../diagrams/layout8.xml"/><Relationship Id="rId5" Type="http://schemas.openxmlformats.org/officeDocument/2006/relationships/diagramQuickStyle" Target="../diagrams/quickStyle7.xml"/><Relationship Id="rId10" Type="http://schemas.openxmlformats.org/officeDocument/2006/relationships/diagramData" Target="../diagrams/data8.xml"/><Relationship Id="rId4" Type="http://schemas.openxmlformats.org/officeDocument/2006/relationships/diagramLayout" Target="../diagrams/layout7.xml"/><Relationship Id="rId9" Type="http://schemas.openxmlformats.org/officeDocument/2006/relationships/image" Target="../media/image28.png"/><Relationship Id="rId14" Type="http://schemas.microsoft.com/office/2007/relationships/diagramDrawing" Target="../diagrams/drawing8.xml"/></Relationships>
</file>

<file path=ppt/slides/_rels/slide21.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2.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2.xml"/><Relationship Id="rId5" Type="http://schemas.openxmlformats.org/officeDocument/2006/relationships/image" Target="../media/image53.png"/><Relationship Id="rId4" Type="http://schemas.openxmlformats.org/officeDocument/2006/relationships/image" Target="../media/image52.png"/></Relationships>
</file>

<file path=ppt/slides/_rels/slide2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8" Type="http://schemas.openxmlformats.org/officeDocument/2006/relationships/diagramLayout" Target="../diagrams/layout10.xml"/><Relationship Id="rId13" Type="http://schemas.openxmlformats.org/officeDocument/2006/relationships/image" Target="../media/image58.png"/><Relationship Id="rId3" Type="http://schemas.openxmlformats.org/officeDocument/2006/relationships/diagramLayout" Target="../diagrams/layout9.xml"/><Relationship Id="rId7" Type="http://schemas.openxmlformats.org/officeDocument/2006/relationships/diagramData" Target="../diagrams/data10.xml"/><Relationship Id="rId12" Type="http://schemas.openxmlformats.org/officeDocument/2006/relationships/image" Target="../media/image3.jpeg"/><Relationship Id="rId2" Type="http://schemas.openxmlformats.org/officeDocument/2006/relationships/diagramData" Target="../diagrams/data9.xml"/><Relationship Id="rId1" Type="http://schemas.openxmlformats.org/officeDocument/2006/relationships/slideLayout" Target="../slideLayouts/slideLayout52.xml"/><Relationship Id="rId6" Type="http://schemas.microsoft.com/office/2007/relationships/diagramDrawing" Target="../diagrams/drawing9.xml"/><Relationship Id="rId11" Type="http://schemas.microsoft.com/office/2007/relationships/diagramDrawing" Target="../diagrams/drawing10.xml"/><Relationship Id="rId5" Type="http://schemas.openxmlformats.org/officeDocument/2006/relationships/diagramColors" Target="../diagrams/colors9.xml"/><Relationship Id="rId10" Type="http://schemas.openxmlformats.org/officeDocument/2006/relationships/diagramColors" Target="../diagrams/colors10.xml"/><Relationship Id="rId4" Type="http://schemas.openxmlformats.org/officeDocument/2006/relationships/diagramQuickStyle" Target="../diagrams/quickStyle9.xml"/><Relationship Id="rId9" Type="http://schemas.openxmlformats.org/officeDocument/2006/relationships/diagramQuickStyle" Target="../diagrams/quickStyle1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3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58.xml"/></Relationships>
</file>

<file path=ppt/slides/_rels/slide3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58.xml"/><Relationship Id="rId5" Type="http://schemas.openxmlformats.org/officeDocument/2006/relationships/image" Target="../media/image63.png"/><Relationship Id="rId4" Type="http://schemas.openxmlformats.org/officeDocument/2006/relationships/image" Target="../media/image62.png"/></Relationships>
</file>

<file path=ppt/slides/_rels/slide3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0.xml"/><Relationship Id="rId1" Type="http://schemas.openxmlformats.org/officeDocument/2006/relationships/slideLayout" Target="../slideLayouts/slideLayout58.xml"/><Relationship Id="rId6" Type="http://schemas.openxmlformats.org/officeDocument/2006/relationships/image" Target="../media/image63.png"/><Relationship Id="rId5" Type="http://schemas.openxmlformats.org/officeDocument/2006/relationships/image" Target="../media/image66.png"/><Relationship Id="rId4" Type="http://schemas.openxmlformats.org/officeDocument/2006/relationships/image" Target="../media/image65.jpeg"/></Relationships>
</file>

<file path=ppt/slides/_rels/slide39.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71.png"/><Relationship Id="rId2" Type="http://schemas.openxmlformats.org/officeDocument/2006/relationships/notesSlide" Target="../notesSlides/notesSlide21.xml"/><Relationship Id="rId1" Type="http://schemas.openxmlformats.org/officeDocument/2006/relationships/slideLayout" Target="../slideLayouts/slideLayout58.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2.xml"/><Relationship Id="rId1" Type="http://schemas.openxmlformats.org/officeDocument/2006/relationships/slideLayout" Target="../slideLayouts/slideLayout58.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4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3.xml"/><Relationship Id="rId1" Type="http://schemas.openxmlformats.org/officeDocument/2006/relationships/slideLayout" Target="../slideLayouts/slideLayout64.xml"/></Relationships>
</file>

<file path=ppt/slides/_rels/slide4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4.xml"/></Relationships>
</file>

<file path=ppt/slides/_rels/slide4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chart" Target="../charts/chart1.xml"/><Relationship Id="rId1" Type="http://schemas.openxmlformats.org/officeDocument/2006/relationships/slideLayout" Target="../slideLayouts/slideLayout66.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64.xml"/></Relationships>
</file>

<file path=ppt/slides/_rels/slide4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24.xml"/><Relationship Id="rId1" Type="http://schemas.openxmlformats.org/officeDocument/2006/relationships/slideLayout" Target="../slideLayouts/slideLayout69.xml"/></Relationships>
</file>

<file path=ppt/slides/_rels/slide4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25.xml"/><Relationship Id="rId1" Type="http://schemas.openxmlformats.org/officeDocument/2006/relationships/slideLayout" Target="../slideLayouts/slideLayout7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13" Type="http://schemas.openxmlformats.org/officeDocument/2006/relationships/diagramQuickStyle" Target="../diagrams/quickStyle11.xml"/><Relationship Id="rId3" Type="http://schemas.openxmlformats.org/officeDocument/2006/relationships/image" Target="../media/image27.png"/><Relationship Id="rId12" Type="http://schemas.openxmlformats.org/officeDocument/2006/relationships/diagramLayout" Target="../diagrams/layout11.xml"/><Relationship Id="rId2" Type="http://schemas.openxmlformats.org/officeDocument/2006/relationships/notesSlide" Target="../notesSlides/notesSlide26.xml"/><Relationship Id="rId16" Type="http://schemas.openxmlformats.org/officeDocument/2006/relationships/image" Target="../media/image890.png"/><Relationship Id="rId1" Type="http://schemas.openxmlformats.org/officeDocument/2006/relationships/slideLayout" Target="../slideLayouts/slideLayout69.xml"/><Relationship Id="rId11" Type="http://schemas.openxmlformats.org/officeDocument/2006/relationships/diagramData" Target="../diagrams/data11.xml"/><Relationship Id="rId5" Type="http://schemas.openxmlformats.org/officeDocument/2006/relationships/image" Target="../media/image81.png"/><Relationship Id="rId15" Type="http://schemas.microsoft.com/office/2007/relationships/diagramDrawing" Target="../diagrams/drawing11.xml"/><Relationship Id="rId10" Type="http://schemas.openxmlformats.org/officeDocument/2006/relationships/image" Target="../media/image190.png"/><Relationship Id="rId4" Type="http://schemas.openxmlformats.org/officeDocument/2006/relationships/image" Target="../media/image870.png"/><Relationship Id="rId14" Type="http://schemas.openxmlformats.org/officeDocument/2006/relationships/diagramColors" Target="../diagrams/colors11.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69.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52.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82.png"/><Relationship Id="rId7" Type="http://schemas.openxmlformats.org/officeDocument/2006/relationships/diagramColors" Target="../diagrams/colors13.xml"/><Relationship Id="rId2" Type="http://schemas.openxmlformats.org/officeDocument/2006/relationships/image" Target="../media/image27.png"/><Relationship Id="rId1" Type="http://schemas.openxmlformats.org/officeDocument/2006/relationships/slideLayout" Target="../slideLayouts/slideLayout81.xml"/><Relationship Id="rId6" Type="http://schemas.openxmlformats.org/officeDocument/2006/relationships/diagramQuickStyle" Target="../diagrams/quickStyle13.xml"/><Relationship Id="rId5" Type="http://schemas.openxmlformats.org/officeDocument/2006/relationships/diagramLayout" Target="../diagrams/layout13.xml"/><Relationship Id="rId10" Type="http://schemas.openxmlformats.org/officeDocument/2006/relationships/image" Target="../media/image84.png"/><Relationship Id="rId4" Type="http://schemas.openxmlformats.org/officeDocument/2006/relationships/diagramData" Target="../diagrams/data13.xml"/><Relationship Id="rId9" Type="http://schemas.openxmlformats.org/officeDocument/2006/relationships/image" Target="../media/image83.png"/></Relationships>
</file>

<file path=ppt/slides/_rels/slide53.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diagramLayout" Target="../diagrams/layout14.xml"/><Relationship Id="rId7" Type="http://schemas.openxmlformats.org/officeDocument/2006/relationships/image" Target="../media/image27.png"/><Relationship Id="rId2" Type="http://schemas.openxmlformats.org/officeDocument/2006/relationships/diagramData" Target="../diagrams/data14.xml"/><Relationship Id="rId1" Type="http://schemas.openxmlformats.org/officeDocument/2006/relationships/slideLayout" Target="../slideLayouts/slideLayout81.xml"/><Relationship Id="rId6" Type="http://schemas.microsoft.com/office/2007/relationships/diagramDrawing" Target="../diagrams/drawing14.xml"/><Relationship Id="rId11" Type="http://schemas.openxmlformats.org/officeDocument/2006/relationships/image" Target="../media/image83.png"/><Relationship Id="rId5" Type="http://schemas.openxmlformats.org/officeDocument/2006/relationships/diagramColors" Target="../diagrams/colors14.xml"/><Relationship Id="rId10" Type="http://schemas.openxmlformats.org/officeDocument/2006/relationships/image" Target="../media/image87.png"/><Relationship Id="rId4" Type="http://schemas.openxmlformats.org/officeDocument/2006/relationships/diagramQuickStyle" Target="../diagrams/quickStyle14.xml"/><Relationship Id="rId9" Type="http://schemas.openxmlformats.org/officeDocument/2006/relationships/image" Target="../media/image86.png"/></Relationships>
</file>

<file path=ppt/slides/_rels/slide54.xml.rels><?xml version="1.0" encoding="UTF-8" standalone="yes"?>
<Relationships xmlns="http://schemas.openxmlformats.org/package/2006/relationships"><Relationship Id="rId8" Type="http://schemas.openxmlformats.org/officeDocument/2006/relationships/diagramQuickStyle" Target="../diagrams/quickStyle15.xml"/><Relationship Id="rId3" Type="http://schemas.openxmlformats.org/officeDocument/2006/relationships/image" Target="../media/image27.png"/><Relationship Id="rId7" Type="http://schemas.openxmlformats.org/officeDocument/2006/relationships/diagramLayout" Target="../diagrams/layout15.xml"/><Relationship Id="rId2" Type="http://schemas.openxmlformats.org/officeDocument/2006/relationships/image" Target="../media/image88.png"/><Relationship Id="rId1" Type="http://schemas.openxmlformats.org/officeDocument/2006/relationships/slideLayout" Target="../slideLayouts/slideLayout64.xml"/><Relationship Id="rId6" Type="http://schemas.openxmlformats.org/officeDocument/2006/relationships/diagramData" Target="../diagrams/data15.xml"/><Relationship Id="rId5" Type="http://schemas.openxmlformats.org/officeDocument/2006/relationships/image" Target="../media/image89.png"/><Relationship Id="rId10" Type="http://schemas.microsoft.com/office/2007/relationships/diagramDrawing" Target="../diagrams/drawing15.xml"/><Relationship Id="rId4" Type="http://schemas.openxmlformats.org/officeDocument/2006/relationships/image" Target="../media/image83.png"/><Relationship Id="rId9" Type="http://schemas.openxmlformats.org/officeDocument/2006/relationships/diagramColors" Target="../diagrams/colors15.xml"/></Relationships>
</file>

<file path=ppt/slides/_rels/slide55.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64.xml"/></Relationships>
</file>

<file path=ppt/slides/_rels/slide5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64.xml"/></Relationships>
</file>

<file path=ppt/slides/_rels/slide5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6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1.xml.rels><?xml version="1.0" encoding="UTF-8" standalone="yes"?>
<Relationships xmlns="http://schemas.openxmlformats.org/package/2006/relationships"><Relationship Id="rId8" Type="http://schemas.openxmlformats.org/officeDocument/2006/relationships/diagramData" Target="../diagrams/data17.xml"/><Relationship Id="rId3" Type="http://schemas.openxmlformats.org/officeDocument/2006/relationships/diagramData" Target="../diagrams/data16.xml"/><Relationship Id="rId7" Type="http://schemas.microsoft.com/office/2007/relationships/diagramDrawing" Target="../diagrams/drawing16.xml"/><Relationship Id="rId12" Type="http://schemas.microsoft.com/office/2007/relationships/diagramDrawing" Target="../diagrams/drawing17.xml"/><Relationship Id="rId2" Type="http://schemas.openxmlformats.org/officeDocument/2006/relationships/notesSlide" Target="../notesSlides/notesSlide27.xml"/><Relationship Id="rId1" Type="http://schemas.openxmlformats.org/officeDocument/2006/relationships/slideLayout" Target="../slideLayouts/slideLayout87.xml"/><Relationship Id="rId6" Type="http://schemas.openxmlformats.org/officeDocument/2006/relationships/diagramColors" Target="../diagrams/colors16.xml"/><Relationship Id="rId11" Type="http://schemas.openxmlformats.org/officeDocument/2006/relationships/diagramColors" Target="../diagrams/colors17.xml"/><Relationship Id="rId5" Type="http://schemas.openxmlformats.org/officeDocument/2006/relationships/diagramQuickStyle" Target="../diagrams/quickStyle16.xml"/><Relationship Id="rId10" Type="http://schemas.openxmlformats.org/officeDocument/2006/relationships/diagramQuickStyle" Target="../diagrams/quickStyle17.xml"/><Relationship Id="rId4" Type="http://schemas.openxmlformats.org/officeDocument/2006/relationships/diagramLayout" Target="../diagrams/layout16.xml"/><Relationship Id="rId9" Type="http://schemas.openxmlformats.org/officeDocument/2006/relationships/diagramLayout" Target="../diagrams/layout1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87.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6.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diagramLayout" Target="../diagrams/layout19.xml"/><Relationship Id="rId7" Type="http://schemas.openxmlformats.org/officeDocument/2006/relationships/image" Target="../media/image3.jpeg"/><Relationship Id="rId12" Type="http://schemas.openxmlformats.org/officeDocument/2006/relationships/image" Target="../media/image96.png"/><Relationship Id="rId2" Type="http://schemas.openxmlformats.org/officeDocument/2006/relationships/diagramData" Target="../diagrams/data19.xml"/><Relationship Id="rId1" Type="http://schemas.openxmlformats.org/officeDocument/2006/relationships/slideLayout" Target="../slideLayouts/slideLayout87.xml"/><Relationship Id="rId6" Type="http://schemas.microsoft.com/office/2007/relationships/diagramDrawing" Target="../diagrams/drawing19.xml"/><Relationship Id="rId11" Type="http://schemas.openxmlformats.org/officeDocument/2006/relationships/image" Target="../media/image95.png"/><Relationship Id="rId5" Type="http://schemas.openxmlformats.org/officeDocument/2006/relationships/diagramColors" Target="../diagrams/colors19.xml"/><Relationship Id="rId10" Type="http://schemas.openxmlformats.org/officeDocument/2006/relationships/image" Target="../media/image94.png"/><Relationship Id="rId4" Type="http://schemas.openxmlformats.org/officeDocument/2006/relationships/diagramQuickStyle" Target="../diagrams/quickStyle19.xml"/><Relationship Id="rId9" Type="http://schemas.openxmlformats.org/officeDocument/2006/relationships/image" Target="../media/image93.png"/></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87.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93.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9.xml"/></Relationships>
</file>

<file path=ppt/slides/_rels/slide71.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7.png"/><Relationship Id="rId7" Type="http://schemas.openxmlformats.org/officeDocument/2006/relationships/image" Target="../media/image101.png"/><Relationship Id="rId2" Type="http://schemas.openxmlformats.org/officeDocument/2006/relationships/notesSlide" Target="../notesSlides/notesSlide28.xml"/><Relationship Id="rId1" Type="http://schemas.openxmlformats.org/officeDocument/2006/relationships/slideLayout" Target="../slideLayouts/slideLayout99.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98.png"/></Relationships>
</file>

<file path=ppt/slides/_rels/slide72.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9.xml"/></Relationships>
</file>

<file path=ppt/slides/_rels/slide73.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87.xml"/></Relationships>
</file>

<file path=ppt/slides/_rels/slide7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05.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105.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78.xml.rels><?xml version="1.0" encoding="UTF-8" standalone="yes"?>
<Relationships xmlns="http://schemas.openxmlformats.org/package/2006/relationships"><Relationship Id="rId3" Type="http://schemas.openxmlformats.org/officeDocument/2006/relationships/image" Target="../media/image1170.png"/><Relationship Id="rId2" Type="http://schemas.openxmlformats.org/officeDocument/2006/relationships/notesSlide" Target="../notesSlides/notesSlide29.xml"/><Relationship Id="rId1" Type="http://schemas.openxmlformats.org/officeDocument/2006/relationships/slideLayout" Target="../slideLayouts/slideLayout87.xml"/><Relationship Id="rId5" Type="http://schemas.openxmlformats.org/officeDocument/2006/relationships/image" Target="../media/image1190.png"/><Relationship Id="rId4" Type="http://schemas.openxmlformats.org/officeDocument/2006/relationships/image" Target="../media/image1180.png"/></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7.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14.png"/><Relationship Id="rId4"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87.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8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64.xml"/></Relationships>
</file>

<file path=ppt/slides/_rels/slide8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64.xml"/></Relationships>
</file>

<file path=ppt/slides/_rels/slide8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64.xml"/></Relationships>
</file>

<file path=ppt/slides/_rels/slide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11.png"/><Relationship Id="rId1" Type="http://schemas.openxmlformats.org/officeDocument/2006/relationships/slideLayout" Target="../slideLayouts/slideLayout111.xml"/><Relationship Id="rId5" Type="http://schemas.openxmlformats.org/officeDocument/2006/relationships/image" Target="../media/image1160.png"/><Relationship Id="rId4" Type="http://schemas.openxmlformats.org/officeDocument/2006/relationships/image" Target="../media/image1150.png"/></Relationships>
</file>

<file path=ppt/slides/_rels/slide8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12.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24.xml"/><Relationship Id="rId7" Type="http://schemas.openxmlformats.org/officeDocument/2006/relationships/image" Target="../media/image116.png"/><Relationship Id="rId2" Type="http://schemas.openxmlformats.org/officeDocument/2006/relationships/diagramData" Target="../diagrams/data24.xml"/><Relationship Id="rId1" Type="http://schemas.openxmlformats.org/officeDocument/2006/relationships/slideLayout" Target="../slideLayouts/slideLayout64.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88.xml.rels><?xml version="1.0" encoding="UTF-8" standalone="yes"?>
<Relationships xmlns="http://schemas.openxmlformats.org/package/2006/relationships"><Relationship Id="rId3" Type="http://schemas.openxmlformats.org/officeDocument/2006/relationships/image" Target="../media/image970.png"/><Relationship Id="rId7"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64.xml"/><Relationship Id="rId6" Type="http://schemas.openxmlformats.org/officeDocument/2006/relationships/image" Target="../media/image990.png"/><Relationship Id="rId5" Type="http://schemas.openxmlformats.org/officeDocument/2006/relationships/image" Target="../media/image1290.png"/><Relationship Id="rId4" Type="http://schemas.openxmlformats.org/officeDocument/2006/relationships/image" Target="../media/image27.png"/></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64.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64.xml"/></Relationships>
</file>

<file path=ppt/slides/_rels/slide9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6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117.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9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31.xml"/><Relationship Id="rId1" Type="http://schemas.openxmlformats.org/officeDocument/2006/relationships/slideLayout" Target="../slideLayouts/slideLayout126.xml"/></Relationships>
</file>

<file path=ppt/slides/_rels/slide9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2.xml"/><Relationship Id="rId1" Type="http://schemas.openxmlformats.org/officeDocument/2006/relationships/slideLayout" Target="../slideLayouts/slideLayout126.xml"/><Relationship Id="rId6" Type="http://schemas.openxmlformats.org/officeDocument/2006/relationships/image" Target="../media/image123.png"/><Relationship Id="rId5" Type="http://schemas.openxmlformats.org/officeDocument/2006/relationships/image" Target="../media/image122.wmf"/><Relationship Id="rId4" Type="http://schemas.openxmlformats.org/officeDocument/2006/relationships/image" Target="../media/image121.png"/></Relationships>
</file>

<file path=ppt/slides/_rels/slide9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19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6" name="Picture 4" descr="G:\工研院\教育部UCAN平台\前期計畫\各類設計圖檔\logo\logo_new.png"/>
          <p:cNvPicPr>
            <a:picLocks noChangeAspect="1" noChangeArrowheads="1"/>
          </p:cNvPicPr>
          <p:nvPr/>
        </p:nvPicPr>
        <p:blipFill>
          <a:blip r:embed="rId3" cstate="print">
            <a:extLst>
              <a:ext uri="{28A0092B-C50C-407E-A947-70E740481C1C}">
                <a14:useLocalDpi xmlns:a14="http://schemas.microsoft.com/office/drawing/2010/main" val="0"/>
              </a:ext>
            </a:extLst>
          </a:blip>
          <a:srcRect t="2" b="52396"/>
          <a:stretch>
            <a:fillRect/>
          </a:stretch>
        </p:blipFill>
        <p:spPr bwMode="auto">
          <a:xfrm>
            <a:off x="335093" y="222815"/>
            <a:ext cx="939841" cy="425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 name="群組 3"/>
          <p:cNvGrpSpPr/>
          <p:nvPr/>
        </p:nvGrpSpPr>
        <p:grpSpPr>
          <a:xfrm>
            <a:off x="60386" y="1720890"/>
            <a:ext cx="4064570" cy="3722377"/>
            <a:chOff x="107504" y="1131590"/>
            <a:chExt cx="4210035" cy="3848130"/>
          </a:xfrm>
        </p:grpSpPr>
        <p:grpSp>
          <p:nvGrpSpPr>
            <p:cNvPr id="2" name="Group 4"/>
            <p:cNvGrpSpPr>
              <a:grpSpLocks noChangeAspect="1"/>
            </p:cNvGrpSpPr>
            <p:nvPr/>
          </p:nvGrpSpPr>
          <p:grpSpPr bwMode="auto">
            <a:xfrm>
              <a:off x="107504" y="1131590"/>
              <a:ext cx="4210035" cy="3848130"/>
              <a:chOff x="109" y="721"/>
              <a:chExt cx="2652" cy="2424"/>
            </a:xfrm>
          </p:grpSpPr>
          <p:sp>
            <p:nvSpPr>
              <p:cNvPr id="3" name="AutoShape 3"/>
              <p:cNvSpPr>
                <a:spLocks noChangeAspect="1" noChangeArrowheads="1" noTextEdit="1"/>
              </p:cNvSpPr>
              <p:nvPr/>
            </p:nvSpPr>
            <p:spPr bwMode="auto">
              <a:xfrm>
                <a:off x="109" y="722"/>
                <a:ext cx="2471" cy="2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grpSp>
            <p:nvGrpSpPr>
              <p:cNvPr id="5" name="Group 205"/>
              <p:cNvGrpSpPr>
                <a:grpSpLocks/>
              </p:cNvGrpSpPr>
              <p:nvPr/>
            </p:nvGrpSpPr>
            <p:grpSpPr bwMode="auto">
              <a:xfrm>
                <a:off x="405" y="1566"/>
                <a:ext cx="2178" cy="1579"/>
                <a:chOff x="405" y="1566"/>
                <a:chExt cx="2178" cy="1579"/>
              </a:xfrm>
            </p:grpSpPr>
            <p:sp>
              <p:nvSpPr>
                <p:cNvPr id="1215" name="Freeform 5"/>
                <p:cNvSpPr>
                  <a:spLocks/>
                </p:cNvSpPr>
                <p:nvPr/>
              </p:nvSpPr>
              <p:spPr bwMode="auto">
                <a:xfrm>
                  <a:off x="1486" y="2037"/>
                  <a:ext cx="748" cy="747"/>
                </a:xfrm>
                <a:custGeom>
                  <a:avLst/>
                  <a:gdLst>
                    <a:gd name="T0" fmla="*/ 867 w 874"/>
                    <a:gd name="T1" fmla="*/ 471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3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8 h 874"/>
                    <a:gd name="T118" fmla="*/ 790 w 874"/>
                    <a:gd name="T119" fmla="*/ 502 h 874"/>
                    <a:gd name="T120" fmla="*/ 867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1"/>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7" y="169"/>
                        <a:pt x="671" y="164"/>
                      </a:cubicBezTo>
                      <a:cubicBezTo>
                        <a:pt x="683" y="83"/>
                        <a:pt x="683" y="83"/>
                        <a:pt x="683" y="83"/>
                      </a:cubicBezTo>
                      <a:cubicBezTo>
                        <a:pt x="636" y="47"/>
                        <a:pt x="587" y="33"/>
                        <a:pt x="587" y="33"/>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5" y="528"/>
                        <a:pt x="785" y="528"/>
                        <a:pt x="785" y="528"/>
                      </a:cubicBezTo>
                      <a:cubicBezTo>
                        <a:pt x="784" y="528"/>
                        <a:pt x="784" y="528"/>
                        <a:pt x="784" y="528"/>
                      </a:cubicBezTo>
                      <a:cubicBezTo>
                        <a:pt x="786" y="520"/>
                        <a:pt x="788" y="511"/>
                        <a:pt x="790" y="502"/>
                      </a:cubicBezTo>
                      <a:lnTo>
                        <a:pt x="867" y="471"/>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6" name="Freeform 6"/>
                <p:cNvSpPr>
                  <a:spLocks/>
                </p:cNvSpPr>
                <p:nvPr/>
              </p:nvSpPr>
              <p:spPr bwMode="auto">
                <a:xfrm>
                  <a:off x="1477" y="2027"/>
                  <a:ext cx="747" cy="748"/>
                </a:xfrm>
                <a:custGeom>
                  <a:avLst/>
                  <a:gdLst>
                    <a:gd name="T0" fmla="*/ 867 w 874"/>
                    <a:gd name="T1" fmla="*/ 472 h 874"/>
                    <a:gd name="T2" fmla="*/ 862 w 874"/>
                    <a:gd name="T3" fmla="*/ 363 h 874"/>
                    <a:gd name="T4" fmla="*/ 784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7" name="Freeform 7"/>
                <p:cNvSpPr>
                  <a:spLocks/>
                </p:cNvSpPr>
                <p:nvPr/>
              </p:nvSpPr>
              <p:spPr bwMode="auto">
                <a:xfrm>
                  <a:off x="1467" y="2018"/>
                  <a:ext cx="748" cy="748"/>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90 h 874"/>
                    <a:gd name="T26" fmla="*/ 529 w 874"/>
                    <a:gd name="T27" fmla="*/ 90 h 874"/>
                    <a:gd name="T28" fmla="*/ 503 w 874"/>
                    <a:gd name="T29" fmla="*/ 84 h 874"/>
                    <a:gd name="T30" fmla="*/ 472 w 874"/>
                    <a:gd name="T31" fmla="*/ 8 h 874"/>
                    <a:gd name="T32" fmla="*/ 363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3" y="12"/>
                        <a:pt x="363" y="12"/>
                      </a:cubicBezTo>
                      <a:cubicBezTo>
                        <a:pt x="341" y="91"/>
                        <a:pt x="341" y="91"/>
                        <a:pt x="341" y="91"/>
                      </a:cubicBezTo>
                      <a:cubicBezTo>
                        <a:pt x="342" y="91"/>
                        <a:pt x="342" y="91"/>
                        <a:pt x="342" y="91"/>
                      </a:cubicBezTo>
                      <a:cubicBezTo>
                        <a:pt x="332" y="93"/>
                        <a:pt x="323"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8" name="Freeform 8"/>
                <p:cNvSpPr>
                  <a:spLocks/>
                </p:cNvSpPr>
                <p:nvPr/>
              </p:nvSpPr>
              <p:spPr bwMode="auto">
                <a:xfrm>
                  <a:off x="1458" y="2009"/>
                  <a:ext cx="748" cy="748"/>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50 h 875"/>
                    <a:gd name="T12" fmla="*/ 766 w 875"/>
                    <a:gd name="T13" fmla="*/ 159 h 875"/>
                    <a:gd name="T14" fmla="*/ 687 w 875"/>
                    <a:gd name="T15" fmla="*/ 179 h 875"/>
                    <a:gd name="T16" fmla="*/ 688 w 875"/>
                    <a:gd name="T17" fmla="*/ 180 h 875"/>
                    <a:gd name="T18" fmla="*/ 672 w 875"/>
                    <a:gd name="T19" fmla="*/ 165 h 875"/>
                    <a:gd name="T20" fmla="*/ 684 w 875"/>
                    <a:gd name="T21" fmla="*/ 84 h 875"/>
                    <a:gd name="T22" fmla="*/ 588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50 h 875"/>
                    <a:gd name="T42" fmla="*/ 158 w 875"/>
                    <a:gd name="T43" fmla="*/ 109 h 875"/>
                    <a:gd name="T44" fmla="*/ 179 w 875"/>
                    <a:gd name="T45" fmla="*/ 188 h 875"/>
                    <a:gd name="T46" fmla="*/ 180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2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2 h 875"/>
                    <a:gd name="T94" fmla="*/ 533 w 875"/>
                    <a:gd name="T95" fmla="*/ 784 h 875"/>
                    <a:gd name="T96" fmla="*/ 533 w 875"/>
                    <a:gd name="T97" fmla="*/ 784 h 875"/>
                    <a:gd name="T98" fmla="*/ 560 w 875"/>
                    <a:gd name="T99" fmla="*/ 775 h 875"/>
                    <a:gd name="T100" fmla="*/ 625 w 875"/>
                    <a:gd name="T101" fmla="*/ 826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50"/>
                        <a:pt x="825" y="250"/>
                        <a:pt x="825" y="250"/>
                      </a:cubicBezTo>
                      <a:cubicBezTo>
                        <a:pt x="802" y="195"/>
                        <a:pt x="766" y="159"/>
                        <a:pt x="766" y="159"/>
                      </a:cubicBezTo>
                      <a:cubicBezTo>
                        <a:pt x="687" y="179"/>
                        <a:pt x="687" y="179"/>
                        <a:pt x="687" y="179"/>
                      </a:cubicBezTo>
                      <a:cubicBezTo>
                        <a:pt x="688" y="180"/>
                        <a:pt x="688" y="180"/>
                        <a:pt x="688" y="180"/>
                      </a:cubicBezTo>
                      <a:cubicBezTo>
                        <a:pt x="682" y="175"/>
                        <a:pt x="677" y="170"/>
                        <a:pt x="672" y="165"/>
                      </a:cubicBezTo>
                      <a:cubicBezTo>
                        <a:pt x="684" y="84"/>
                        <a:pt x="684" y="84"/>
                        <a:pt x="684" y="84"/>
                      </a:cubicBezTo>
                      <a:cubicBezTo>
                        <a:pt x="637" y="48"/>
                        <a:pt x="588" y="33"/>
                        <a:pt x="588" y="33"/>
                      </a:cubicBezTo>
                      <a:cubicBezTo>
                        <a:pt x="529" y="90"/>
                        <a:pt x="529" y="90"/>
                        <a:pt x="529" y="90"/>
                      </a:cubicBezTo>
                      <a:cubicBezTo>
                        <a:pt x="529" y="90"/>
                        <a:pt x="529" y="90"/>
                        <a:pt x="529" y="90"/>
                      </a:cubicBezTo>
                      <a:cubicBezTo>
                        <a:pt x="521"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8" y="109"/>
                        <a:pt x="158" y="109"/>
                      </a:cubicBezTo>
                      <a:cubicBezTo>
                        <a:pt x="179" y="188"/>
                        <a:pt x="179" y="188"/>
                        <a:pt x="179" y="188"/>
                      </a:cubicBezTo>
                      <a:cubicBezTo>
                        <a:pt x="180" y="187"/>
                        <a:pt x="180" y="187"/>
                        <a:pt x="180"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2" y="511"/>
                        <a:pt x="12" y="511"/>
                      </a:cubicBezTo>
                      <a:cubicBezTo>
                        <a:pt x="91" y="534"/>
                        <a:pt x="91" y="534"/>
                        <a:pt x="91" y="534"/>
                      </a:cubicBezTo>
                      <a:cubicBezTo>
                        <a:pt x="91" y="533"/>
                        <a:pt x="91" y="533"/>
                        <a:pt x="91" y="533"/>
                      </a:cubicBezTo>
                      <a:cubicBezTo>
                        <a:pt x="94" y="542"/>
                        <a:pt x="96" y="551"/>
                        <a:pt x="100" y="560"/>
                      </a:cubicBezTo>
                      <a:cubicBezTo>
                        <a:pt x="49" y="626"/>
                        <a:pt x="49" y="626"/>
                        <a:pt x="49" y="626"/>
                      </a:cubicBezTo>
                      <a:cubicBezTo>
                        <a:pt x="73" y="680"/>
                        <a:pt x="109" y="717"/>
                        <a:pt x="109"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9"/>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3"/>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9" name="Freeform 9"/>
                <p:cNvSpPr>
                  <a:spLocks/>
                </p:cNvSpPr>
                <p:nvPr/>
              </p:nvSpPr>
              <p:spPr bwMode="auto">
                <a:xfrm>
                  <a:off x="1449" y="2000"/>
                  <a:ext cx="748" cy="748"/>
                </a:xfrm>
                <a:custGeom>
                  <a:avLst/>
                  <a:gdLst>
                    <a:gd name="T0" fmla="*/ 866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3 w 874"/>
                    <a:gd name="T59" fmla="*/ 371 h 874"/>
                    <a:gd name="T60" fmla="*/ 7 w 874"/>
                    <a:gd name="T61" fmla="*/ 402 h 874"/>
                    <a:gd name="T62" fmla="*/ 12 w 874"/>
                    <a:gd name="T63" fmla="*/ 510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4 w 874"/>
                    <a:gd name="T115" fmla="*/ 528 h 874"/>
                    <a:gd name="T116" fmla="*/ 784 w 874"/>
                    <a:gd name="T117" fmla="*/ 528 h 874"/>
                    <a:gd name="T118" fmla="*/ 790 w 874"/>
                    <a:gd name="T119" fmla="*/ 502 h 874"/>
                    <a:gd name="T120" fmla="*/ 866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6" y="471"/>
                      </a:moveTo>
                      <a:cubicBezTo>
                        <a:pt x="874" y="413"/>
                        <a:pt x="862" y="363"/>
                        <a:pt x="862" y="363"/>
                      </a:cubicBezTo>
                      <a:cubicBezTo>
                        <a:pt x="783" y="341"/>
                        <a:pt x="783" y="341"/>
                        <a:pt x="783" y="341"/>
                      </a:cubicBezTo>
                      <a:cubicBezTo>
                        <a:pt x="783" y="341"/>
                        <a:pt x="783" y="341"/>
                        <a:pt x="783" y="341"/>
                      </a:cubicBezTo>
                      <a:cubicBezTo>
                        <a:pt x="781" y="332"/>
                        <a:pt x="778" y="323"/>
                        <a:pt x="774" y="314"/>
                      </a:cubicBezTo>
                      <a:cubicBezTo>
                        <a:pt x="825" y="249"/>
                        <a:pt x="825" y="249"/>
                        <a:pt x="825" y="249"/>
                      </a:cubicBezTo>
                      <a:cubicBezTo>
                        <a:pt x="801" y="194"/>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3" y="371"/>
                      </a:cubicBezTo>
                      <a:cubicBezTo>
                        <a:pt x="7" y="402"/>
                        <a:pt x="7" y="402"/>
                        <a:pt x="7" y="402"/>
                      </a:cubicBezTo>
                      <a:cubicBezTo>
                        <a:pt x="0" y="461"/>
                        <a:pt x="12" y="510"/>
                        <a:pt x="12" y="510"/>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7" y="827"/>
                        <a:pt x="287" y="841"/>
                        <a:pt x="287" y="841"/>
                      </a:cubicBezTo>
                      <a:cubicBezTo>
                        <a:pt x="345" y="785"/>
                        <a:pt x="345" y="785"/>
                        <a:pt x="345" y="785"/>
                      </a:cubicBezTo>
                      <a:cubicBezTo>
                        <a:pt x="345" y="784"/>
                        <a:pt x="345" y="784"/>
                        <a:pt x="345" y="784"/>
                      </a:cubicBezTo>
                      <a:cubicBezTo>
                        <a:pt x="354" y="786"/>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1" y="781"/>
                        <a:pt x="550"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4" y="528"/>
                        <a:pt x="784" y="528"/>
                        <a:pt x="784" y="528"/>
                      </a:cubicBezTo>
                      <a:cubicBezTo>
                        <a:pt x="784" y="528"/>
                        <a:pt x="784" y="528"/>
                        <a:pt x="784" y="528"/>
                      </a:cubicBezTo>
                      <a:cubicBezTo>
                        <a:pt x="786" y="520"/>
                        <a:pt x="788" y="511"/>
                        <a:pt x="790" y="502"/>
                      </a:cubicBezTo>
                      <a:lnTo>
                        <a:pt x="866" y="471"/>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0" name="Freeform 10"/>
                <p:cNvSpPr>
                  <a:spLocks/>
                </p:cNvSpPr>
                <p:nvPr/>
              </p:nvSpPr>
              <p:spPr bwMode="auto">
                <a:xfrm>
                  <a:off x="1440" y="1991"/>
                  <a:ext cx="747" cy="747"/>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2 w 874"/>
                    <a:gd name="T29" fmla="*/ 84 h 874"/>
                    <a:gd name="T30" fmla="*/ 472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2" y="84"/>
                      </a:cubicBezTo>
                      <a:cubicBezTo>
                        <a:pt x="472" y="7"/>
                        <a:pt x="472" y="7"/>
                        <a:pt x="472"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4"/>
                        <a:pt x="345" y="784"/>
                        <a:pt x="345" y="784"/>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1" name="Freeform 11"/>
                <p:cNvSpPr>
                  <a:spLocks/>
                </p:cNvSpPr>
                <p:nvPr/>
              </p:nvSpPr>
              <p:spPr bwMode="auto">
                <a:xfrm>
                  <a:off x="1431" y="1981"/>
                  <a:ext cx="747" cy="748"/>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5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0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89"/>
                        <a:pt x="529" y="89"/>
                        <a:pt x="529" y="89"/>
                      </a:cubicBezTo>
                      <a:cubicBezTo>
                        <a:pt x="529" y="90"/>
                        <a:pt x="529" y="90"/>
                        <a:pt x="529" y="90"/>
                      </a:cubicBezTo>
                      <a:cubicBezTo>
                        <a:pt x="520" y="88"/>
                        <a:pt x="512"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5"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2"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0"/>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2" name="Freeform 12"/>
                <p:cNvSpPr>
                  <a:spLocks/>
                </p:cNvSpPr>
                <p:nvPr/>
              </p:nvSpPr>
              <p:spPr bwMode="auto">
                <a:xfrm>
                  <a:off x="1421" y="1972"/>
                  <a:ext cx="748" cy="748"/>
                </a:xfrm>
                <a:custGeom>
                  <a:avLst/>
                  <a:gdLst>
                    <a:gd name="T0" fmla="*/ 867 w 874"/>
                    <a:gd name="T1" fmla="*/ 472 h 875"/>
                    <a:gd name="T2" fmla="*/ 862 w 874"/>
                    <a:gd name="T3" fmla="*/ 364 h 875"/>
                    <a:gd name="T4" fmla="*/ 784 w 874"/>
                    <a:gd name="T5" fmla="*/ 341 h 875"/>
                    <a:gd name="T6" fmla="*/ 784 w 874"/>
                    <a:gd name="T7" fmla="*/ 342 h 875"/>
                    <a:gd name="T8" fmla="*/ 775 w 874"/>
                    <a:gd name="T9" fmla="*/ 315 h 875"/>
                    <a:gd name="T10" fmla="*/ 825 w 874"/>
                    <a:gd name="T11" fmla="*/ 249 h 875"/>
                    <a:gd name="T12" fmla="*/ 766 w 874"/>
                    <a:gd name="T13" fmla="*/ 158 h 875"/>
                    <a:gd name="T14" fmla="*/ 687 w 874"/>
                    <a:gd name="T15" fmla="*/ 179 h 875"/>
                    <a:gd name="T16" fmla="*/ 687 w 874"/>
                    <a:gd name="T17" fmla="*/ 180 h 875"/>
                    <a:gd name="T18" fmla="*/ 672 w 874"/>
                    <a:gd name="T19" fmla="*/ 165 h 875"/>
                    <a:gd name="T20" fmla="*/ 683 w 874"/>
                    <a:gd name="T21" fmla="*/ 83 h 875"/>
                    <a:gd name="T22" fmla="*/ 587 w 874"/>
                    <a:gd name="T23" fmla="*/ 33 h 875"/>
                    <a:gd name="T24" fmla="*/ 529 w 874"/>
                    <a:gd name="T25" fmla="*/ 90 h 875"/>
                    <a:gd name="T26" fmla="*/ 529 w 874"/>
                    <a:gd name="T27" fmla="*/ 90 h 875"/>
                    <a:gd name="T28" fmla="*/ 503 w 874"/>
                    <a:gd name="T29" fmla="*/ 84 h 875"/>
                    <a:gd name="T30" fmla="*/ 472 w 874"/>
                    <a:gd name="T31" fmla="*/ 8 h 875"/>
                    <a:gd name="T32" fmla="*/ 364 w 874"/>
                    <a:gd name="T33" fmla="*/ 13 h 875"/>
                    <a:gd name="T34" fmla="*/ 341 w 874"/>
                    <a:gd name="T35" fmla="*/ 91 h 875"/>
                    <a:gd name="T36" fmla="*/ 342 w 874"/>
                    <a:gd name="T37" fmla="*/ 91 h 875"/>
                    <a:gd name="T38" fmla="*/ 315 w 874"/>
                    <a:gd name="T39" fmla="*/ 100 h 875"/>
                    <a:gd name="T40" fmla="*/ 249 w 874"/>
                    <a:gd name="T41" fmla="*/ 49 h 875"/>
                    <a:gd name="T42" fmla="*/ 158 w 874"/>
                    <a:gd name="T43" fmla="*/ 109 h 875"/>
                    <a:gd name="T44" fmla="*/ 179 w 874"/>
                    <a:gd name="T45" fmla="*/ 187 h 875"/>
                    <a:gd name="T46" fmla="*/ 179 w 874"/>
                    <a:gd name="T47" fmla="*/ 187 h 875"/>
                    <a:gd name="T48" fmla="*/ 165 w 874"/>
                    <a:gd name="T49" fmla="*/ 203 h 875"/>
                    <a:gd name="T50" fmla="*/ 83 w 874"/>
                    <a:gd name="T51" fmla="*/ 191 h 875"/>
                    <a:gd name="T52" fmla="*/ 33 w 874"/>
                    <a:gd name="T53" fmla="*/ 287 h 875"/>
                    <a:gd name="T54" fmla="*/ 90 w 874"/>
                    <a:gd name="T55" fmla="*/ 346 h 875"/>
                    <a:gd name="T56" fmla="*/ 90 w 874"/>
                    <a:gd name="T57" fmla="*/ 346 h 875"/>
                    <a:gd name="T58" fmla="*/ 84 w 874"/>
                    <a:gd name="T59" fmla="*/ 372 h 875"/>
                    <a:gd name="T60" fmla="*/ 8 w 874"/>
                    <a:gd name="T61" fmla="*/ 403 h 875"/>
                    <a:gd name="T62" fmla="*/ 12 w 874"/>
                    <a:gd name="T63" fmla="*/ 511 h 875"/>
                    <a:gd name="T64" fmla="*/ 91 w 874"/>
                    <a:gd name="T65" fmla="*/ 533 h 875"/>
                    <a:gd name="T66" fmla="*/ 91 w 874"/>
                    <a:gd name="T67" fmla="*/ 533 h 875"/>
                    <a:gd name="T68" fmla="*/ 100 w 874"/>
                    <a:gd name="T69" fmla="*/ 560 h 875"/>
                    <a:gd name="T70" fmla="*/ 49 w 874"/>
                    <a:gd name="T71" fmla="*/ 626 h 875"/>
                    <a:gd name="T72" fmla="*/ 108 w 874"/>
                    <a:gd name="T73" fmla="*/ 716 h 875"/>
                    <a:gd name="T74" fmla="*/ 187 w 874"/>
                    <a:gd name="T75" fmla="*/ 696 h 875"/>
                    <a:gd name="T76" fmla="*/ 187 w 874"/>
                    <a:gd name="T77" fmla="*/ 695 h 875"/>
                    <a:gd name="T78" fmla="*/ 203 w 874"/>
                    <a:gd name="T79" fmla="*/ 710 h 875"/>
                    <a:gd name="T80" fmla="*/ 191 w 874"/>
                    <a:gd name="T81" fmla="*/ 791 h 875"/>
                    <a:gd name="T82" fmla="*/ 287 w 874"/>
                    <a:gd name="T83" fmla="*/ 842 h 875"/>
                    <a:gd name="T84" fmla="*/ 346 w 874"/>
                    <a:gd name="T85" fmla="*/ 785 h 875"/>
                    <a:gd name="T86" fmla="*/ 346 w 874"/>
                    <a:gd name="T87" fmla="*/ 785 h 875"/>
                    <a:gd name="T88" fmla="*/ 372 w 874"/>
                    <a:gd name="T89" fmla="*/ 791 h 875"/>
                    <a:gd name="T90" fmla="*/ 403 w 874"/>
                    <a:gd name="T91" fmla="*/ 867 h 875"/>
                    <a:gd name="T92" fmla="*/ 511 w 874"/>
                    <a:gd name="T93" fmla="*/ 862 h 875"/>
                    <a:gd name="T94" fmla="*/ 533 w 874"/>
                    <a:gd name="T95" fmla="*/ 784 h 875"/>
                    <a:gd name="T96" fmla="*/ 533 w 874"/>
                    <a:gd name="T97" fmla="*/ 784 h 875"/>
                    <a:gd name="T98" fmla="*/ 560 w 874"/>
                    <a:gd name="T99" fmla="*/ 775 h 875"/>
                    <a:gd name="T100" fmla="*/ 625 w 874"/>
                    <a:gd name="T101" fmla="*/ 825 h 875"/>
                    <a:gd name="T102" fmla="*/ 716 w 874"/>
                    <a:gd name="T103" fmla="*/ 766 h 875"/>
                    <a:gd name="T104" fmla="*/ 696 w 874"/>
                    <a:gd name="T105" fmla="*/ 688 h 875"/>
                    <a:gd name="T106" fmla="*/ 695 w 874"/>
                    <a:gd name="T107" fmla="*/ 688 h 875"/>
                    <a:gd name="T108" fmla="*/ 710 w 874"/>
                    <a:gd name="T109" fmla="*/ 672 h 875"/>
                    <a:gd name="T110" fmla="*/ 791 w 874"/>
                    <a:gd name="T111" fmla="*/ 684 h 875"/>
                    <a:gd name="T112" fmla="*/ 842 w 874"/>
                    <a:gd name="T113" fmla="*/ 588 h 875"/>
                    <a:gd name="T114" fmla="*/ 785 w 874"/>
                    <a:gd name="T115" fmla="*/ 529 h 875"/>
                    <a:gd name="T116" fmla="*/ 785 w 874"/>
                    <a:gd name="T117" fmla="*/ 529 h 875"/>
                    <a:gd name="T118" fmla="*/ 791 w 874"/>
                    <a:gd name="T119" fmla="*/ 503 h 875"/>
                    <a:gd name="T120" fmla="*/ 867 w 874"/>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5">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80"/>
                        <a:pt x="687" y="180"/>
                        <a:pt x="687" y="180"/>
                      </a:cubicBezTo>
                      <a:cubicBezTo>
                        <a:pt x="682" y="175"/>
                        <a:pt x="677" y="170"/>
                        <a:pt x="672" y="165"/>
                      </a:cubicBezTo>
                      <a:cubicBezTo>
                        <a:pt x="683" y="83"/>
                        <a:pt x="683" y="83"/>
                        <a:pt x="683" y="83"/>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49"/>
                        <a:pt x="249" y="49"/>
                        <a:pt x="249" y="49"/>
                      </a:cubicBezTo>
                      <a:cubicBezTo>
                        <a:pt x="195" y="73"/>
                        <a:pt x="158" y="109"/>
                        <a:pt x="158" y="109"/>
                      </a:cubicBezTo>
                      <a:cubicBezTo>
                        <a:pt x="179" y="187"/>
                        <a:pt x="179" y="187"/>
                        <a:pt x="179" y="187"/>
                      </a:cubicBezTo>
                      <a:cubicBezTo>
                        <a:pt x="179" y="187"/>
                        <a:pt x="179" y="187"/>
                        <a:pt x="179" y="187"/>
                      </a:cubicBezTo>
                      <a:cubicBezTo>
                        <a:pt x="175" y="192"/>
                        <a:pt x="170" y="198"/>
                        <a:pt x="165" y="203"/>
                      </a:cubicBezTo>
                      <a:cubicBezTo>
                        <a:pt x="83" y="191"/>
                        <a:pt x="83" y="191"/>
                        <a:pt x="83" y="191"/>
                      </a:cubicBezTo>
                      <a:cubicBezTo>
                        <a:pt x="47"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1"/>
                        <a:pt x="12" y="511"/>
                        <a:pt x="12" y="511"/>
                      </a:cubicBezTo>
                      <a:cubicBezTo>
                        <a:pt x="91" y="533"/>
                        <a:pt x="91" y="533"/>
                        <a:pt x="91" y="533"/>
                      </a:cubicBezTo>
                      <a:cubicBezTo>
                        <a:pt x="91" y="533"/>
                        <a:pt x="91" y="533"/>
                        <a:pt x="91" y="533"/>
                      </a:cubicBezTo>
                      <a:cubicBezTo>
                        <a:pt x="94" y="542"/>
                        <a:pt x="96" y="551"/>
                        <a:pt x="100" y="560"/>
                      </a:cubicBezTo>
                      <a:cubicBezTo>
                        <a:pt x="49" y="626"/>
                        <a:pt x="49" y="626"/>
                        <a:pt x="49" y="626"/>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8"/>
                        <a:pt x="696" y="688"/>
                        <a:pt x="696" y="688"/>
                      </a:cubicBezTo>
                      <a:cubicBezTo>
                        <a:pt x="695" y="688"/>
                        <a:pt x="695" y="688"/>
                        <a:pt x="695" y="688"/>
                      </a:cubicBezTo>
                      <a:cubicBezTo>
                        <a:pt x="700" y="682"/>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3" name="Freeform 13"/>
                <p:cNvSpPr>
                  <a:spLocks/>
                </p:cNvSpPr>
                <p:nvPr/>
              </p:nvSpPr>
              <p:spPr bwMode="auto">
                <a:xfrm>
                  <a:off x="1412" y="1963"/>
                  <a:ext cx="748" cy="748"/>
                </a:xfrm>
                <a:custGeom>
                  <a:avLst/>
                  <a:gdLst>
                    <a:gd name="T0" fmla="*/ 867 w 875"/>
                    <a:gd name="T1" fmla="*/ 471 h 874"/>
                    <a:gd name="T2" fmla="*/ 863 w 875"/>
                    <a:gd name="T3" fmla="*/ 363 h 874"/>
                    <a:gd name="T4" fmla="*/ 784 w 875"/>
                    <a:gd name="T5" fmla="*/ 341 h 874"/>
                    <a:gd name="T6" fmla="*/ 784 w 875"/>
                    <a:gd name="T7" fmla="*/ 341 h 874"/>
                    <a:gd name="T8" fmla="*/ 775 w 875"/>
                    <a:gd name="T9" fmla="*/ 314 h 874"/>
                    <a:gd name="T10" fmla="*/ 826 w 875"/>
                    <a:gd name="T11" fmla="*/ 249 h 874"/>
                    <a:gd name="T12" fmla="*/ 767 w 875"/>
                    <a:gd name="T13" fmla="*/ 158 h 874"/>
                    <a:gd name="T14" fmla="*/ 688 w 875"/>
                    <a:gd name="T15" fmla="*/ 178 h 874"/>
                    <a:gd name="T16" fmla="*/ 688 w 875"/>
                    <a:gd name="T17" fmla="*/ 179 h 874"/>
                    <a:gd name="T18" fmla="*/ 672 w 875"/>
                    <a:gd name="T19" fmla="*/ 164 h 874"/>
                    <a:gd name="T20" fmla="*/ 684 w 875"/>
                    <a:gd name="T21" fmla="*/ 83 h 874"/>
                    <a:gd name="T22" fmla="*/ 588 w 875"/>
                    <a:gd name="T23" fmla="*/ 32 h 874"/>
                    <a:gd name="T24" fmla="*/ 529 w 875"/>
                    <a:gd name="T25" fmla="*/ 89 h 874"/>
                    <a:gd name="T26" fmla="*/ 529 w 875"/>
                    <a:gd name="T27" fmla="*/ 89 h 874"/>
                    <a:gd name="T28" fmla="*/ 503 w 875"/>
                    <a:gd name="T29" fmla="*/ 83 h 874"/>
                    <a:gd name="T30" fmla="*/ 472 w 875"/>
                    <a:gd name="T31" fmla="*/ 7 h 874"/>
                    <a:gd name="T32" fmla="*/ 364 w 875"/>
                    <a:gd name="T33" fmla="*/ 12 h 874"/>
                    <a:gd name="T34" fmla="*/ 342 w 875"/>
                    <a:gd name="T35" fmla="*/ 90 h 874"/>
                    <a:gd name="T36" fmla="*/ 342 w 875"/>
                    <a:gd name="T37" fmla="*/ 90 h 874"/>
                    <a:gd name="T38" fmla="*/ 315 w 875"/>
                    <a:gd name="T39" fmla="*/ 99 h 874"/>
                    <a:gd name="T40" fmla="*/ 250 w 875"/>
                    <a:gd name="T41" fmla="*/ 49 h 874"/>
                    <a:gd name="T42" fmla="*/ 159 w 875"/>
                    <a:gd name="T43" fmla="*/ 108 h 874"/>
                    <a:gd name="T44" fmla="*/ 179 w 875"/>
                    <a:gd name="T45" fmla="*/ 187 h 874"/>
                    <a:gd name="T46" fmla="*/ 180 w 875"/>
                    <a:gd name="T47" fmla="*/ 187 h 874"/>
                    <a:gd name="T48" fmla="*/ 165 w 875"/>
                    <a:gd name="T49" fmla="*/ 202 h 874"/>
                    <a:gd name="T50" fmla="*/ 84 w 875"/>
                    <a:gd name="T51" fmla="*/ 191 h 874"/>
                    <a:gd name="T52" fmla="*/ 33 w 875"/>
                    <a:gd name="T53" fmla="*/ 287 h 874"/>
                    <a:gd name="T54" fmla="*/ 90 w 875"/>
                    <a:gd name="T55" fmla="*/ 345 h 874"/>
                    <a:gd name="T56" fmla="*/ 90 w 875"/>
                    <a:gd name="T57" fmla="*/ 345 h 874"/>
                    <a:gd name="T58" fmla="*/ 84 w 875"/>
                    <a:gd name="T59" fmla="*/ 371 h 874"/>
                    <a:gd name="T60" fmla="*/ 8 w 875"/>
                    <a:gd name="T61" fmla="*/ 402 h 874"/>
                    <a:gd name="T62" fmla="*/ 13 w 875"/>
                    <a:gd name="T63" fmla="*/ 510 h 874"/>
                    <a:gd name="T64" fmla="*/ 91 w 875"/>
                    <a:gd name="T65" fmla="*/ 533 h 874"/>
                    <a:gd name="T66" fmla="*/ 91 w 875"/>
                    <a:gd name="T67" fmla="*/ 532 h 874"/>
                    <a:gd name="T68" fmla="*/ 100 w 875"/>
                    <a:gd name="T69" fmla="*/ 559 h 874"/>
                    <a:gd name="T70" fmla="*/ 50 w 875"/>
                    <a:gd name="T71" fmla="*/ 625 h 874"/>
                    <a:gd name="T72" fmla="*/ 109 w 875"/>
                    <a:gd name="T73" fmla="*/ 716 h 874"/>
                    <a:gd name="T74" fmla="*/ 188 w 875"/>
                    <a:gd name="T75" fmla="*/ 695 h 874"/>
                    <a:gd name="T76" fmla="*/ 188 w 875"/>
                    <a:gd name="T77" fmla="*/ 695 h 874"/>
                    <a:gd name="T78" fmla="*/ 203 w 875"/>
                    <a:gd name="T79" fmla="*/ 709 h 874"/>
                    <a:gd name="T80" fmla="*/ 191 w 875"/>
                    <a:gd name="T81" fmla="*/ 791 h 874"/>
                    <a:gd name="T82" fmla="*/ 288 w 875"/>
                    <a:gd name="T83" fmla="*/ 841 h 874"/>
                    <a:gd name="T84" fmla="*/ 346 w 875"/>
                    <a:gd name="T85" fmla="*/ 784 h 874"/>
                    <a:gd name="T86" fmla="*/ 346 w 875"/>
                    <a:gd name="T87" fmla="*/ 784 h 874"/>
                    <a:gd name="T88" fmla="*/ 372 w 875"/>
                    <a:gd name="T89" fmla="*/ 790 h 874"/>
                    <a:gd name="T90" fmla="*/ 403 w 875"/>
                    <a:gd name="T91" fmla="*/ 866 h 874"/>
                    <a:gd name="T92" fmla="*/ 511 w 875"/>
                    <a:gd name="T93" fmla="*/ 862 h 874"/>
                    <a:gd name="T94" fmla="*/ 534 w 875"/>
                    <a:gd name="T95" fmla="*/ 783 h 874"/>
                    <a:gd name="T96" fmla="*/ 533 w 875"/>
                    <a:gd name="T97" fmla="*/ 783 h 874"/>
                    <a:gd name="T98" fmla="*/ 560 w 875"/>
                    <a:gd name="T99" fmla="*/ 774 h 874"/>
                    <a:gd name="T100" fmla="*/ 626 w 875"/>
                    <a:gd name="T101" fmla="*/ 825 h 874"/>
                    <a:gd name="T102" fmla="*/ 717 w 875"/>
                    <a:gd name="T103" fmla="*/ 766 h 874"/>
                    <a:gd name="T104" fmla="*/ 696 w 875"/>
                    <a:gd name="T105" fmla="*/ 687 h 874"/>
                    <a:gd name="T106" fmla="*/ 696 w 875"/>
                    <a:gd name="T107" fmla="*/ 687 h 874"/>
                    <a:gd name="T108" fmla="*/ 710 w 875"/>
                    <a:gd name="T109" fmla="*/ 671 h 874"/>
                    <a:gd name="T110" fmla="*/ 792 w 875"/>
                    <a:gd name="T111" fmla="*/ 683 h 874"/>
                    <a:gd name="T112" fmla="*/ 842 w 875"/>
                    <a:gd name="T113" fmla="*/ 587 h 874"/>
                    <a:gd name="T114" fmla="*/ 785 w 875"/>
                    <a:gd name="T115" fmla="*/ 528 h 874"/>
                    <a:gd name="T116" fmla="*/ 785 w 875"/>
                    <a:gd name="T117" fmla="*/ 528 h 874"/>
                    <a:gd name="T118" fmla="*/ 791 w 875"/>
                    <a:gd name="T119" fmla="*/ 502 h 874"/>
                    <a:gd name="T120" fmla="*/ 867 w 875"/>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4">
                      <a:moveTo>
                        <a:pt x="867" y="471"/>
                      </a:moveTo>
                      <a:cubicBezTo>
                        <a:pt x="875" y="413"/>
                        <a:pt x="863" y="363"/>
                        <a:pt x="863" y="363"/>
                      </a:cubicBezTo>
                      <a:cubicBezTo>
                        <a:pt x="784" y="341"/>
                        <a:pt x="784" y="341"/>
                        <a:pt x="784" y="341"/>
                      </a:cubicBezTo>
                      <a:cubicBezTo>
                        <a:pt x="784" y="341"/>
                        <a:pt x="784" y="341"/>
                        <a:pt x="784" y="341"/>
                      </a:cubicBezTo>
                      <a:cubicBezTo>
                        <a:pt x="781" y="332"/>
                        <a:pt x="779" y="323"/>
                        <a:pt x="775" y="314"/>
                      </a:cubicBezTo>
                      <a:cubicBezTo>
                        <a:pt x="826" y="249"/>
                        <a:pt x="826" y="249"/>
                        <a:pt x="826" y="249"/>
                      </a:cubicBezTo>
                      <a:cubicBezTo>
                        <a:pt x="802" y="194"/>
                        <a:pt x="767" y="158"/>
                        <a:pt x="767" y="158"/>
                      </a:cubicBezTo>
                      <a:cubicBezTo>
                        <a:pt x="688" y="178"/>
                        <a:pt x="688" y="178"/>
                        <a:pt x="688" y="178"/>
                      </a:cubicBezTo>
                      <a:cubicBezTo>
                        <a:pt x="688" y="179"/>
                        <a:pt x="688" y="179"/>
                        <a:pt x="688" y="179"/>
                      </a:cubicBezTo>
                      <a:cubicBezTo>
                        <a:pt x="683" y="174"/>
                        <a:pt x="677" y="169"/>
                        <a:pt x="672" y="164"/>
                      </a:cubicBezTo>
                      <a:cubicBezTo>
                        <a:pt x="684" y="83"/>
                        <a:pt x="684" y="83"/>
                        <a:pt x="684" y="83"/>
                      </a:cubicBezTo>
                      <a:cubicBezTo>
                        <a:pt x="637" y="47"/>
                        <a:pt x="588" y="32"/>
                        <a:pt x="588" y="32"/>
                      </a:cubicBezTo>
                      <a:cubicBezTo>
                        <a:pt x="529" y="89"/>
                        <a:pt x="529" y="89"/>
                        <a:pt x="529" y="89"/>
                      </a:cubicBezTo>
                      <a:cubicBezTo>
                        <a:pt x="529" y="89"/>
                        <a:pt x="529" y="89"/>
                        <a:pt x="529" y="89"/>
                      </a:cubicBezTo>
                      <a:cubicBezTo>
                        <a:pt x="521" y="87"/>
                        <a:pt x="512" y="85"/>
                        <a:pt x="503" y="83"/>
                      </a:cubicBezTo>
                      <a:cubicBezTo>
                        <a:pt x="472" y="7"/>
                        <a:pt x="472" y="7"/>
                        <a:pt x="472" y="7"/>
                      </a:cubicBezTo>
                      <a:cubicBezTo>
                        <a:pt x="414" y="0"/>
                        <a:pt x="364" y="12"/>
                        <a:pt x="364" y="12"/>
                      </a:cubicBezTo>
                      <a:cubicBezTo>
                        <a:pt x="342" y="90"/>
                        <a:pt x="342" y="90"/>
                        <a:pt x="342" y="90"/>
                      </a:cubicBezTo>
                      <a:cubicBezTo>
                        <a:pt x="342" y="90"/>
                        <a:pt x="342" y="90"/>
                        <a:pt x="342" y="90"/>
                      </a:cubicBezTo>
                      <a:cubicBezTo>
                        <a:pt x="333" y="93"/>
                        <a:pt x="324" y="96"/>
                        <a:pt x="315" y="99"/>
                      </a:cubicBezTo>
                      <a:cubicBezTo>
                        <a:pt x="250" y="49"/>
                        <a:pt x="250" y="49"/>
                        <a:pt x="250" y="49"/>
                      </a:cubicBezTo>
                      <a:cubicBezTo>
                        <a:pt x="195" y="72"/>
                        <a:pt x="159" y="108"/>
                        <a:pt x="159" y="108"/>
                      </a:cubicBezTo>
                      <a:cubicBezTo>
                        <a:pt x="179" y="187"/>
                        <a:pt x="179" y="187"/>
                        <a:pt x="179" y="187"/>
                      </a:cubicBezTo>
                      <a:cubicBezTo>
                        <a:pt x="180" y="187"/>
                        <a:pt x="180" y="187"/>
                        <a:pt x="180" y="187"/>
                      </a:cubicBezTo>
                      <a:cubicBezTo>
                        <a:pt x="175" y="192"/>
                        <a:pt x="170" y="197"/>
                        <a:pt x="165" y="202"/>
                      </a:cubicBezTo>
                      <a:cubicBezTo>
                        <a:pt x="84" y="191"/>
                        <a:pt x="84" y="191"/>
                        <a:pt x="84" y="191"/>
                      </a:cubicBezTo>
                      <a:cubicBezTo>
                        <a:pt x="48" y="238"/>
                        <a:pt x="33" y="287"/>
                        <a:pt x="33" y="287"/>
                      </a:cubicBezTo>
                      <a:cubicBezTo>
                        <a:pt x="90" y="345"/>
                        <a:pt x="90" y="345"/>
                        <a:pt x="90" y="345"/>
                      </a:cubicBezTo>
                      <a:cubicBezTo>
                        <a:pt x="90" y="345"/>
                        <a:pt x="90" y="345"/>
                        <a:pt x="90" y="345"/>
                      </a:cubicBezTo>
                      <a:cubicBezTo>
                        <a:pt x="88" y="354"/>
                        <a:pt x="86" y="362"/>
                        <a:pt x="84" y="371"/>
                      </a:cubicBezTo>
                      <a:cubicBezTo>
                        <a:pt x="8" y="402"/>
                        <a:pt x="8" y="402"/>
                        <a:pt x="8" y="402"/>
                      </a:cubicBezTo>
                      <a:cubicBezTo>
                        <a:pt x="0" y="461"/>
                        <a:pt x="13" y="510"/>
                        <a:pt x="13" y="510"/>
                      </a:cubicBezTo>
                      <a:cubicBezTo>
                        <a:pt x="91" y="533"/>
                        <a:pt x="91" y="533"/>
                        <a:pt x="91" y="533"/>
                      </a:cubicBezTo>
                      <a:cubicBezTo>
                        <a:pt x="91" y="532"/>
                        <a:pt x="91" y="532"/>
                        <a:pt x="91" y="532"/>
                      </a:cubicBezTo>
                      <a:cubicBezTo>
                        <a:pt x="94" y="541"/>
                        <a:pt x="97" y="550"/>
                        <a:pt x="100" y="559"/>
                      </a:cubicBezTo>
                      <a:cubicBezTo>
                        <a:pt x="50" y="625"/>
                        <a:pt x="50" y="625"/>
                        <a:pt x="50" y="625"/>
                      </a:cubicBezTo>
                      <a:cubicBezTo>
                        <a:pt x="73" y="679"/>
                        <a:pt x="109" y="716"/>
                        <a:pt x="109" y="716"/>
                      </a:cubicBezTo>
                      <a:cubicBezTo>
                        <a:pt x="188" y="695"/>
                        <a:pt x="188" y="695"/>
                        <a:pt x="188" y="695"/>
                      </a:cubicBezTo>
                      <a:cubicBezTo>
                        <a:pt x="188" y="695"/>
                        <a:pt x="188" y="695"/>
                        <a:pt x="188" y="695"/>
                      </a:cubicBezTo>
                      <a:cubicBezTo>
                        <a:pt x="193" y="700"/>
                        <a:pt x="198" y="704"/>
                        <a:pt x="203" y="709"/>
                      </a:cubicBezTo>
                      <a:cubicBezTo>
                        <a:pt x="191" y="791"/>
                        <a:pt x="191" y="791"/>
                        <a:pt x="191" y="791"/>
                      </a:cubicBezTo>
                      <a:cubicBezTo>
                        <a:pt x="238" y="827"/>
                        <a:pt x="288" y="841"/>
                        <a:pt x="288" y="841"/>
                      </a:cubicBezTo>
                      <a:cubicBezTo>
                        <a:pt x="346" y="784"/>
                        <a:pt x="346" y="784"/>
                        <a:pt x="346" y="784"/>
                      </a:cubicBezTo>
                      <a:cubicBezTo>
                        <a:pt x="346" y="784"/>
                        <a:pt x="346" y="784"/>
                        <a:pt x="346" y="784"/>
                      </a:cubicBezTo>
                      <a:cubicBezTo>
                        <a:pt x="355" y="786"/>
                        <a:pt x="363" y="788"/>
                        <a:pt x="372" y="790"/>
                      </a:cubicBezTo>
                      <a:cubicBezTo>
                        <a:pt x="403" y="866"/>
                        <a:pt x="403" y="866"/>
                        <a:pt x="403" y="866"/>
                      </a:cubicBezTo>
                      <a:cubicBezTo>
                        <a:pt x="462" y="874"/>
                        <a:pt x="511" y="862"/>
                        <a:pt x="511" y="862"/>
                      </a:cubicBezTo>
                      <a:cubicBezTo>
                        <a:pt x="534" y="783"/>
                        <a:pt x="534" y="783"/>
                        <a:pt x="534" y="783"/>
                      </a:cubicBezTo>
                      <a:cubicBezTo>
                        <a:pt x="533" y="783"/>
                        <a:pt x="533" y="783"/>
                        <a:pt x="533" y="783"/>
                      </a:cubicBezTo>
                      <a:cubicBezTo>
                        <a:pt x="542" y="781"/>
                        <a:pt x="551" y="778"/>
                        <a:pt x="560" y="774"/>
                      </a:cubicBezTo>
                      <a:cubicBezTo>
                        <a:pt x="626" y="825"/>
                        <a:pt x="626" y="825"/>
                        <a:pt x="626" y="825"/>
                      </a:cubicBezTo>
                      <a:cubicBezTo>
                        <a:pt x="680" y="801"/>
                        <a:pt x="717" y="766"/>
                        <a:pt x="717" y="766"/>
                      </a:cubicBezTo>
                      <a:cubicBezTo>
                        <a:pt x="696" y="687"/>
                        <a:pt x="696" y="687"/>
                        <a:pt x="696" y="687"/>
                      </a:cubicBezTo>
                      <a:cubicBezTo>
                        <a:pt x="696" y="687"/>
                        <a:pt x="696" y="687"/>
                        <a:pt x="696" y="687"/>
                      </a:cubicBezTo>
                      <a:cubicBezTo>
                        <a:pt x="700" y="682"/>
                        <a:pt x="705" y="676"/>
                        <a:pt x="710" y="671"/>
                      </a:cubicBezTo>
                      <a:cubicBezTo>
                        <a:pt x="792" y="683"/>
                        <a:pt x="792" y="683"/>
                        <a:pt x="792" y="683"/>
                      </a:cubicBezTo>
                      <a:cubicBezTo>
                        <a:pt x="827" y="636"/>
                        <a:pt x="842" y="587"/>
                        <a:pt x="842" y="587"/>
                      </a:cubicBezTo>
                      <a:cubicBezTo>
                        <a:pt x="785" y="528"/>
                        <a:pt x="785" y="528"/>
                        <a:pt x="785" y="528"/>
                      </a:cubicBezTo>
                      <a:cubicBezTo>
                        <a:pt x="785" y="528"/>
                        <a:pt x="785" y="528"/>
                        <a:pt x="785" y="528"/>
                      </a:cubicBezTo>
                      <a:cubicBezTo>
                        <a:pt x="787" y="520"/>
                        <a:pt x="789" y="511"/>
                        <a:pt x="791" y="502"/>
                      </a:cubicBezTo>
                      <a:lnTo>
                        <a:pt x="867" y="471"/>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4" name="Freeform 14"/>
                <p:cNvSpPr>
                  <a:spLocks/>
                </p:cNvSpPr>
                <p:nvPr/>
              </p:nvSpPr>
              <p:spPr bwMode="auto">
                <a:xfrm>
                  <a:off x="1403" y="1954"/>
                  <a:ext cx="748" cy="747"/>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3 h 874"/>
                    <a:gd name="T50" fmla="*/ 83 w 874"/>
                    <a:gd name="T51" fmla="*/ 191 h 874"/>
                    <a:gd name="T52" fmla="*/ 32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4" y="203"/>
                      </a:cubicBezTo>
                      <a:cubicBezTo>
                        <a:pt x="83" y="191"/>
                        <a:pt x="83" y="191"/>
                        <a:pt x="83" y="191"/>
                      </a:cubicBezTo>
                      <a:cubicBezTo>
                        <a:pt x="47" y="238"/>
                        <a:pt x="32" y="287"/>
                        <a:pt x="32"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9"/>
                        <a:pt x="371" y="790"/>
                      </a:cubicBezTo>
                      <a:cubicBezTo>
                        <a:pt x="402" y="867"/>
                        <a:pt x="402" y="867"/>
                        <a:pt x="402" y="867"/>
                      </a:cubicBezTo>
                      <a:cubicBezTo>
                        <a:pt x="461" y="874"/>
                        <a:pt x="511" y="862"/>
                        <a:pt x="511"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8" y="511"/>
                        <a:pt x="790" y="503"/>
                      </a:cubicBezTo>
                      <a:lnTo>
                        <a:pt x="867" y="472"/>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5" name="Freeform 15"/>
                <p:cNvSpPr>
                  <a:spLocks/>
                </p:cNvSpPr>
                <p:nvPr/>
              </p:nvSpPr>
              <p:spPr bwMode="auto">
                <a:xfrm>
                  <a:off x="1394" y="1944"/>
                  <a:ext cx="747" cy="748"/>
                </a:xfrm>
                <a:custGeom>
                  <a:avLst/>
                  <a:gdLst>
                    <a:gd name="T0" fmla="*/ 867 w 874"/>
                    <a:gd name="T1" fmla="*/ 472 h 874"/>
                    <a:gd name="T2" fmla="*/ 862 w 874"/>
                    <a:gd name="T3" fmla="*/ 363 h 874"/>
                    <a:gd name="T4" fmla="*/ 784 w 874"/>
                    <a:gd name="T5" fmla="*/ 341 h 874"/>
                    <a:gd name="T6" fmla="*/ 783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2"/>
                        <a:pt x="783" y="342"/>
                        <a:pt x="783"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2"/>
                      </a:cubicBezTo>
                      <a:cubicBezTo>
                        <a:pt x="7" y="403"/>
                        <a:pt x="7" y="403"/>
                        <a:pt x="7" y="403"/>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4" y="529"/>
                        <a:pt x="784" y="529"/>
                        <a:pt x="784" y="529"/>
                      </a:cubicBezTo>
                      <a:cubicBezTo>
                        <a:pt x="787" y="520"/>
                        <a:pt x="789" y="512"/>
                        <a:pt x="790" y="503"/>
                      </a:cubicBezTo>
                      <a:lnTo>
                        <a:pt x="867" y="472"/>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6" name="Freeform 16"/>
                <p:cNvSpPr>
                  <a:spLocks/>
                </p:cNvSpPr>
                <p:nvPr/>
              </p:nvSpPr>
              <p:spPr bwMode="auto">
                <a:xfrm>
                  <a:off x="1384" y="1935"/>
                  <a:ext cx="748" cy="749"/>
                </a:xfrm>
                <a:custGeom>
                  <a:avLst/>
                  <a:gdLst>
                    <a:gd name="T0" fmla="*/ 867 w 874"/>
                    <a:gd name="T1" fmla="*/ 472 h 875"/>
                    <a:gd name="T2" fmla="*/ 862 w 874"/>
                    <a:gd name="T3" fmla="*/ 364 h 875"/>
                    <a:gd name="T4" fmla="*/ 784 w 874"/>
                    <a:gd name="T5" fmla="*/ 341 h 875"/>
                    <a:gd name="T6" fmla="*/ 784 w 874"/>
                    <a:gd name="T7" fmla="*/ 342 h 875"/>
                    <a:gd name="T8" fmla="*/ 775 w 874"/>
                    <a:gd name="T9" fmla="*/ 315 h 875"/>
                    <a:gd name="T10" fmla="*/ 825 w 874"/>
                    <a:gd name="T11" fmla="*/ 249 h 875"/>
                    <a:gd name="T12" fmla="*/ 766 w 874"/>
                    <a:gd name="T13" fmla="*/ 158 h 875"/>
                    <a:gd name="T14" fmla="*/ 687 w 874"/>
                    <a:gd name="T15" fmla="*/ 179 h 875"/>
                    <a:gd name="T16" fmla="*/ 687 w 874"/>
                    <a:gd name="T17" fmla="*/ 179 h 875"/>
                    <a:gd name="T18" fmla="*/ 672 w 874"/>
                    <a:gd name="T19" fmla="*/ 165 h 875"/>
                    <a:gd name="T20" fmla="*/ 683 w 874"/>
                    <a:gd name="T21" fmla="*/ 83 h 875"/>
                    <a:gd name="T22" fmla="*/ 587 w 874"/>
                    <a:gd name="T23" fmla="*/ 33 h 875"/>
                    <a:gd name="T24" fmla="*/ 529 w 874"/>
                    <a:gd name="T25" fmla="*/ 90 h 875"/>
                    <a:gd name="T26" fmla="*/ 529 w 874"/>
                    <a:gd name="T27" fmla="*/ 90 h 875"/>
                    <a:gd name="T28" fmla="*/ 503 w 874"/>
                    <a:gd name="T29" fmla="*/ 84 h 875"/>
                    <a:gd name="T30" fmla="*/ 472 w 874"/>
                    <a:gd name="T31" fmla="*/ 8 h 875"/>
                    <a:gd name="T32" fmla="*/ 364 w 874"/>
                    <a:gd name="T33" fmla="*/ 12 h 875"/>
                    <a:gd name="T34" fmla="*/ 341 w 874"/>
                    <a:gd name="T35" fmla="*/ 91 h 875"/>
                    <a:gd name="T36" fmla="*/ 342 w 874"/>
                    <a:gd name="T37" fmla="*/ 91 h 875"/>
                    <a:gd name="T38" fmla="*/ 315 w 874"/>
                    <a:gd name="T39" fmla="*/ 100 h 875"/>
                    <a:gd name="T40" fmla="*/ 249 w 874"/>
                    <a:gd name="T41" fmla="*/ 49 h 875"/>
                    <a:gd name="T42" fmla="*/ 158 w 874"/>
                    <a:gd name="T43" fmla="*/ 108 h 875"/>
                    <a:gd name="T44" fmla="*/ 179 w 874"/>
                    <a:gd name="T45" fmla="*/ 187 h 875"/>
                    <a:gd name="T46" fmla="*/ 179 w 874"/>
                    <a:gd name="T47" fmla="*/ 187 h 875"/>
                    <a:gd name="T48" fmla="*/ 165 w 874"/>
                    <a:gd name="T49" fmla="*/ 203 h 875"/>
                    <a:gd name="T50" fmla="*/ 83 w 874"/>
                    <a:gd name="T51" fmla="*/ 191 h 875"/>
                    <a:gd name="T52" fmla="*/ 33 w 874"/>
                    <a:gd name="T53" fmla="*/ 287 h 875"/>
                    <a:gd name="T54" fmla="*/ 89 w 874"/>
                    <a:gd name="T55" fmla="*/ 346 h 875"/>
                    <a:gd name="T56" fmla="*/ 90 w 874"/>
                    <a:gd name="T57" fmla="*/ 346 h 875"/>
                    <a:gd name="T58" fmla="*/ 84 w 874"/>
                    <a:gd name="T59" fmla="*/ 372 h 875"/>
                    <a:gd name="T60" fmla="*/ 7 w 874"/>
                    <a:gd name="T61" fmla="*/ 403 h 875"/>
                    <a:gd name="T62" fmla="*/ 12 w 874"/>
                    <a:gd name="T63" fmla="*/ 511 h 875"/>
                    <a:gd name="T64" fmla="*/ 91 w 874"/>
                    <a:gd name="T65" fmla="*/ 533 h 875"/>
                    <a:gd name="T66" fmla="*/ 91 w 874"/>
                    <a:gd name="T67" fmla="*/ 533 h 875"/>
                    <a:gd name="T68" fmla="*/ 100 w 874"/>
                    <a:gd name="T69" fmla="*/ 560 h 875"/>
                    <a:gd name="T70" fmla="*/ 49 w 874"/>
                    <a:gd name="T71" fmla="*/ 625 h 875"/>
                    <a:gd name="T72" fmla="*/ 108 w 874"/>
                    <a:gd name="T73" fmla="*/ 716 h 875"/>
                    <a:gd name="T74" fmla="*/ 187 w 874"/>
                    <a:gd name="T75" fmla="*/ 696 h 875"/>
                    <a:gd name="T76" fmla="*/ 187 w 874"/>
                    <a:gd name="T77" fmla="*/ 695 h 875"/>
                    <a:gd name="T78" fmla="*/ 203 w 874"/>
                    <a:gd name="T79" fmla="*/ 710 h 875"/>
                    <a:gd name="T80" fmla="*/ 191 w 874"/>
                    <a:gd name="T81" fmla="*/ 791 h 875"/>
                    <a:gd name="T82" fmla="*/ 287 w 874"/>
                    <a:gd name="T83" fmla="*/ 842 h 875"/>
                    <a:gd name="T84" fmla="*/ 346 w 874"/>
                    <a:gd name="T85" fmla="*/ 785 h 875"/>
                    <a:gd name="T86" fmla="*/ 346 w 874"/>
                    <a:gd name="T87" fmla="*/ 785 h 875"/>
                    <a:gd name="T88" fmla="*/ 372 w 874"/>
                    <a:gd name="T89" fmla="*/ 791 h 875"/>
                    <a:gd name="T90" fmla="*/ 403 w 874"/>
                    <a:gd name="T91" fmla="*/ 867 h 875"/>
                    <a:gd name="T92" fmla="*/ 511 w 874"/>
                    <a:gd name="T93" fmla="*/ 862 h 875"/>
                    <a:gd name="T94" fmla="*/ 533 w 874"/>
                    <a:gd name="T95" fmla="*/ 784 h 875"/>
                    <a:gd name="T96" fmla="*/ 533 w 874"/>
                    <a:gd name="T97" fmla="*/ 784 h 875"/>
                    <a:gd name="T98" fmla="*/ 560 w 874"/>
                    <a:gd name="T99" fmla="*/ 775 h 875"/>
                    <a:gd name="T100" fmla="*/ 625 w 874"/>
                    <a:gd name="T101" fmla="*/ 825 h 875"/>
                    <a:gd name="T102" fmla="*/ 716 w 874"/>
                    <a:gd name="T103" fmla="*/ 766 h 875"/>
                    <a:gd name="T104" fmla="*/ 696 w 874"/>
                    <a:gd name="T105" fmla="*/ 687 h 875"/>
                    <a:gd name="T106" fmla="*/ 695 w 874"/>
                    <a:gd name="T107" fmla="*/ 687 h 875"/>
                    <a:gd name="T108" fmla="*/ 710 w 874"/>
                    <a:gd name="T109" fmla="*/ 672 h 875"/>
                    <a:gd name="T110" fmla="*/ 791 w 874"/>
                    <a:gd name="T111" fmla="*/ 684 h 875"/>
                    <a:gd name="T112" fmla="*/ 842 w 874"/>
                    <a:gd name="T113" fmla="*/ 587 h 875"/>
                    <a:gd name="T114" fmla="*/ 785 w 874"/>
                    <a:gd name="T115" fmla="*/ 529 h 875"/>
                    <a:gd name="T116" fmla="*/ 785 w 874"/>
                    <a:gd name="T117" fmla="*/ 529 h 875"/>
                    <a:gd name="T118" fmla="*/ 791 w 874"/>
                    <a:gd name="T119" fmla="*/ 503 h 875"/>
                    <a:gd name="T120" fmla="*/ 867 w 874"/>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5">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5"/>
                        <a:pt x="677" y="170"/>
                        <a:pt x="672" y="165"/>
                      </a:cubicBezTo>
                      <a:cubicBezTo>
                        <a:pt x="683" y="83"/>
                        <a:pt x="683" y="83"/>
                        <a:pt x="683" y="83"/>
                      </a:cubicBezTo>
                      <a:cubicBezTo>
                        <a:pt x="636"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3" y="94"/>
                        <a:pt x="324"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100"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4"/>
                        <a:pt x="791" y="684"/>
                        <a:pt x="791" y="684"/>
                      </a:cubicBezTo>
                      <a:cubicBezTo>
                        <a:pt x="827" y="637"/>
                        <a:pt x="842" y="587"/>
                        <a:pt x="842" y="587"/>
                      </a:cubicBezTo>
                      <a:cubicBezTo>
                        <a:pt x="785" y="529"/>
                        <a:pt x="785" y="529"/>
                        <a:pt x="785" y="529"/>
                      </a:cubicBezTo>
                      <a:cubicBezTo>
                        <a:pt x="785" y="529"/>
                        <a:pt x="785" y="529"/>
                        <a:pt x="785" y="529"/>
                      </a:cubicBezTo>
                      <a:cubicBezTo>
                        <a:pt x="787" y="520"/>
                        <a:pt x="789" y="512"/>
                        <a:pt x="791" y="503"/>
                      </a:cubicBezTo>
                      <a:lnTo>
                        <a:pt x="867" y="472"/>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7" name="Freeform 17"/>
                <p:cNvSpPr>
                  <a:spLocks/>
                </p:cNvSpPr>
                <p:nvPr/>
              </p:nvSpPr>
              <p:spPr bwMode="auto">
                <a:xfrm>
                  <a:off x="1375" y="1926"/>
                  <a:ext cx="748" cy="748"/>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6 w 875"/>
                    <a:gd name="T11" fmla="*/ 250 h 875"/>
                    <a:gd name="T12" fmla="*/ 766 w 875"/>
                    <a:gd name="T13" fmla="*/ 159 h 875"/>
                    <a:gd name="T14" fmla="*/ 688 w 875"/>
                    <a:gd name="T15" fmla="*/ 179 h 875"/>
                    <a:gd name="T16" fmla="*/ 688 w 875"/>
                    <a:gd name="T17" fmla="*/ 180 h 875"/>
                    <a:gd name="T18" fmla="*/ 672 w 875"/>
                    <a:gd name="T19" fmla="*/ 165 h 875"/>
                    <a:gd name="T20" fmla="*/ 684 w 875"/>
                    <a:gd name="T21" fmla="*/ 84 h 875"/>
                    <a:gd name="T22" fmla="*/ 588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2 w 875"/>
                    <a:gd name="T35" fmla="*/ 91 h 875"/>
                    <a:gd name="T36" fmla="*/ 342 w 875"/>
                    <a:gd name="T37" fmla="*/ 91 h 875"/>
                    <a:gd name="T38" fmla="*/ 315 w 875"/>
                    <a:gd name="T39" fmla="*/ 100 h 875"/>
                    <a:gd name="T40" fmla="*/ 249 w 875"/>
                    <a:gd name="T41" fmla="*/ 50 h 875"/>
                    <a:gd name="T42" fmla="*/ 159 w 875"/>
                    <a:gd name="T43" fmla="*/ 109 h 875"/>
                    <a:gd name="T44" fmla="*/ 179 w 875"/>
                    <a:gd name="T45" fmla="*/ 188 h 875"/>
                    <a:gd name="T46" fmla="*/ 180 w 875"/>
                    <a:gd name="T47" fmla="*/ 188 h 875"/>
                    <a:gd name="T48" fmla="*/ 165 w 875"/>
                    <a:gd name="T49" fmla="*/ 203 h 875"/>
                    <a:gd name="T50" fmla="*/ 83 w 875"/>
                    <a:gd name="T51" fmla="*/ 191 h 875"/>
                    <a:gd name="T52" fmla="*/ 33 w 875"/>
                    <a:gd name="T53" fmla="*/ 288 h 875"/>
                    <a:gd name="T54" fmla="*/ 90 w 875"/>
                    <a:gd name="T55" fmla="*/ 346 h 875"/>
                    <a:gd name="T56" fmla="*/ 90 w 875"/>
                    <a:gd name="T57" fmla="*/ 346 h 875"/>
                    <a:gd name="T58" fmla="*/ 84 w 875"/>
                    <a:gd name="T59" fmla="*/ 372 h 875"/>
                    <a:gd name="T60" fmla="*/ 8 w 875"/>
                    <a:gd name="T61" fmla="*/ 403 h 875"/>
                    <a:gd name="T62" fmla="*/ 13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6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3 h 875"/>
                    <a:gd name="T94" fmla="*/ 533 w 875"/>
                    <a:gd name="T95" fmla="*/ 784 h 875"/>
                    <a:gd name="T96" fmla="*/ 533 w 875"/>
                    <a:gd name="T97" fmla="*/ 784 h 875"/>
                    <a:gd name="T98" fmla="*/ 560 w 875"/>
                    <a:gd name="T99" fmla="*/ 775 h 875"/>
                    <a:gd name="T100" fmla="*/ 626 w 875"/>
                    <a:gd name="T101" fmla="*/ 826 h 875"/>
                    <a:gd name="T102" fmla="*/ 716 w 875"/>
                    <a:gd name="T103" fmla="*/ 767 h 875"/>
                    <a:gd name="T104" fmla="*/ 696 w 875"/>
                    <a:gd name="T105" fmla="*/ 688 h 875"/>
                    <a:gd name="T106" fmla="*/ 695 w 875"/>
                    <a:gd name="T107" fmla="*/ 688 h 875"/>
                    <a:gd name="T108" fmla="*/ 710 w 875"/>
                    <a:gd name="T109" fmla="*/ 672 h 875"/>
                    <a:gd name="T110" fmla="*/ 792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6" y="250"/>
                        <a:pt x="826" y="250"/>
                        <a:pt x="826" y="250"/>
                      </a:cubicBezTo>
                      <a:cubicBezTo>
                        <a:pt x="802" y="195"/>
                        <a:pt x="766" y="159"/>
                        <a:pt x="766" y="159"/>
                      </a:cubicBezTo>
                      <a:cubicBezTo>
                        <a:pt x="688" y="179"/>
                        <a:pt x="688" y="179"/>
                        <a:pt x="688" y="179"/>
                      </a:cubicBezTo>
                      <a:cubicBezTo>
                        <a:pt x="688" y="180"/>
                        <a:pt x="688" y="180"/>
                        <a:pt x="688" y="180"/>
                      </a:cubicBezTo>
                      <a:cubicBezTo>
                        <a:pt x="682" y="175"/>
                        <a:pt x="677" y="170"/>
                        <a:pt x="672" y="165"/>
                      </a:cubicBezTo>
                      <a:cubicBezTo>
                        <a:pt x="684" y="84"/>
                        <a:pt x="684" y="84"/>
                        <a:pt x="684" y="84"/>
                      </a:cubicBezTo>
                      <a:cubicBezTo>
                        <a:pt x="637" y="48"/>
                        <a:pt x="588" y="33"/>
                        <a:pt x="588" y="33"/>
                      </a:cubicBezTo>
                      <a:cubicBezTo>
                        <a:pt x="529" y="90"/>
                        <a:pt x="529" y="90"/>
                        <a:pt x="529" y="90"/>
                      </a:cubicBezTo>
                      <a:cubicBezTo>
                        <a:pt x="529" y="90"/>
                        <a:pt x="529" y="90"/>
                        <a:pt x="529" y="90"/>
                      </a:cubicBezTo>
                      <a:cubicBezTo>
                        <a:pt x="521" y="88"/>
                        <a:pt x="512" y="86"/>
                        <a:pt x="503" y="84"/>
                      </a:cubicBezTo>
                      <a:cubicBezTo>
                        <a:pt x="472" y="8"/>
                        <a:pt x="472" y="8"/>
                        <a:pt x="472" y="8"/>
                      </a:cubicBezTo>
                      <a:cubicBezTo>
                        <a:pt x="413" y="0"/>
                        <a:pt x="364" y="13"/>
                        <a:pt x="364" y="13"/>
                      </a:cubicBezTo>
                      <a:cubicBezTo>
                        <a:pt x="342" y="91"/>
                        <a:pt x="342" y="91"/>
                        <a:pt x="342" y="91"/>
                      </a:cubicBezTo>
                      <a:cubicBezTo>
                        <a:pt x="342" y="91"/>
                        <a:pt x="342" y="91"/>
                        <a:pt x="342" y="91"/>
                      </a:cubicBezTo>
                      <a:cubicBezTo>
                        <a:pt x="333" y="94"/>
                        <a:pt x="324" y="97"/>
                        <a:pt x="315" y="100"/>
                      </a:cubicBezTo>
                      <a:cubicBezTo>
                        <a:pt x="249" y="50"/>
                        <a:pt x="249" y="50"/>
                        <a:pt x="249" y="50"/>
                      </a:cubicBezTo>
                      <a:cubicBezTo>
                        <a:pt x="195" y="73"/>
                        <a:pt x="159" y="109"/>
                        <a:pt x="159" y="109"/>
                      </a:cubicBezTo>
                      <a:cubicBezTo>
                        <a:pt x="179" y="188"/>
                        <a:pt x="179" y="188"/>
                        <a:pt x="179" y="188"/>
                      </a:cubicBezTo>
                      <a:cubicBezTo>
                        <a:pt x="180" y="188"/>
                        <a:pt x="180" y="188"/>
                        <a:pt x="180" y="188"/>
                      </a:cubicBezTo>
                      <a:cubicBezTo>
                        <a:pt x="175" y="193"/>
                        <a:pt x="170" y="198"/>
                        <a:pt x="165" y="203"/>
                      </a:cubicBezTo>
                      <a:cubicBezTo>
                        <a:pt x="83" y="191"/>
                        <a:pt x="83" y="191"/>
                        <a:pt x="83" y="191"/>
                      </a:cubicBezTo>
                      <a:cubicBezTo>
                        <a:pt x="48" y="238"/>
                        <a:pt x="33" y="288"/>
                        <a:pt x="33" y="288"/>
                      </a:cubicBezTo>
                      <a:cubicBezTo>
                        <a:pt x="90" y="346"/>
                        <a:pt x="90" y="346"/>
                        <a:pt x="90" y="346"/>
                      </a:cubicBezTo>
                      <a:cubicBezTo>
                        <a:pt x="90" y="346"/>
                        <a:pt x="90" y="346"/>
                        <a:pt x="90" y="346"/>
                      </a:cubicBezTo>
                      <a:cubicBezTo>
                        <a:pt x="88" y="355"/>
                        <a:pt x="86" y="363"/>
                        <a:pt x="84" y="372"/>
                      </a:cubicBezTo>
                      <a:cubicBezTo>
                        <a:pt x="8" y="403"/>
                        <a:pt x="8" y="403"/>
                        <a:pt x="8" y="403"/>
                      </a:cubicBezTo>
                      <a:cubicBezTo>
                        <a:pt x="0" y="462"/>
                        <a:pt x="13" y="511"/>
                        <a:pt x="13" y="511"/>
                      </a:cubicBezTo>
                      <a:cubicBezTo>
                        <a:pt x="91" y="534"/>
                        <a:pt x="91" y="534"/>
                        <a:pt x="91" y="534"/>
                      </a:cubicBezTo>
                      <a:cubicBezTo>
                        <a:pt x="91" y="533"/>
                        <a:pt x="91" y="533"/>
                        <a:pt x="91" y="533"/>
                      </a:cubicBezTo>
                      <a:cubicBezTo>
                        <a:pt x="94" y="542"/>
                        <a:pt x="97" y="551"/>
                        <a:pt x="100" y="560"/>
                      </a:cubicBezTo>
                      <a:cubicBezTo>
                        <a:pt x="49" y="626"/>
                        <a:pt x="49" y="626"/>
                        <a:pt x="49" y="626"/>
                      </a:cubicBezTo>
                      <a:cubicBezTo>
                        <a:pt x="73" y="680"/>
                        <a:pt x="109" y="717"/>
                        <a:pt x="109" y="717"/>
                      </a:cubicBezTo>
                      <a:cubicBezTo>
                        <a:pt x="187" y="696"/>
                        <a:pt x="187" y="696"/>
                        <a:pt x="187" y="696"/>
                      </a:cubicBezTo>
                      <a:cubicBezTo>
                        <a:pt x="187" y="696"/>
                        <a:pt x="187" y="696"/>
                        <a:pt x="187" y="696"/>
                      </a:cubicBezTo>
                      <a:cubicBezTo>
                        <a:pt x="193"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2" y="875"/>
                        <a:pt x="511" y="863"/>
                        <a:pt x="511" y="863"/>
                      </a:cubicBezTo>
                      <a:cubicBezTo>
                        <a:pt x="533" y="784"/>
                        <a:pt x="533" y="784"/>
                        <a:pt x="533" y="784"/>
                      </a:cubicBezTo>
                      <a:cubicBezTo>
                        <a:pt x="533" y="784"/>
                        <a:pt x="533" y="784"/>
                        <a:pt x="533" y="784"/>
                      </a:cubicBezTo>
                      <a:cubicBezTo>
                        <a:pt x="542" y="781"/>
                        <a:pt x="551" y="779"/>
                        <a:pt x="560" y="775"/>
                      </a:cubicBezTo>
                      <a:cubicBezTo>
                        <a:pt x="626" y="826"/>
                        <a:pt x="626" y="826"/>
                        <a:pt x="626" y="826"/>
                      </a:cubicBezTo>
                      <a:cubicBezTo>
                        <a:pt x="680" y="802"/>
                        <a:pt x="716" y="767"/>
                        <a:pt x="716" y="767"/>
                      </a:cubicBezTo>
                      <a:cubicBezTo>
                        <a:pt x="696" y="688"/>
                        <a:pt x="696" y="688"/>
                        <a:pt x="696" y="688"/>
                      </a:cubicBezTo>
                      <a:cubicBezTo>
                        <a:pt x="695" y="688"/>
                        <a:pt x="695" y="688"/>
                        <a:pt x="695" y="688"/>
                      </a:cubicBezTo>
                      <a:cubicBezTo>
                        <a:pt x="700" y="683"/>
                        <a:pt x="705" y="677"/>
                        <a:pt x="710" y="672"/>
                      </a:cubicBezTo>
                      <a:cubicBezTo>
                        <a:pt x="792" y="684"/>
                        <a:pt x="792" y="684"/>
                        <a:pt x="792"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8" name="Freeform 18"/>
                <p:cNvSpPr>
                  <a:spLocks/>
                </p:cNvSpPr>
                <p:nvPr/>
              </p:nvSpPr>
              <p:spPr bwMode="auto">
                <a:xfrm>
                  <a:off x="1366" y="1917"/>
                  <a:ext cx="748" cy="748"/>
                </a:xfrm>
                <a:custGeom>
                  <a:avLst/>
                  <a:gdLst>
                    <a:gd name="T0" fmla="*/ 867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8 h 874"/>
                    <a:gd name="T118" fmla="*/ 790 w 874"/>
                    <a:gd name="T119" fmla="*/ 502 h 874"/>
                    <a:gd name="T120" fmla="*/ 867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1"/>
                      </a:moveTo>
                      <a:cubicBezTo>
                        <a:pt x="874" y="413"/>
                        <a:pt x="862" y="363"/>
                        <a:pt x="862" y="363"/>
                      </a:cubicBezTo>
                      <a:cubicBezTo>
                        <a:pt x="783" y="341"/>
                        <a:pt x="783" y="341"/>
                        <a:pt x="783" y="341"/>
                      </a:cubicBezTo>
                      <a:cubicBezTo>
                        <a:pt x="783" y="341"/>
                        <a:pt x="783" y="341"/>
                        <a:pt x="783" y="341"/>
                      </a:cubicBezTo>
                      <a:cubicBezTo>
                        <a:pt x="781" y="332"/>
                        <a:pt x="778" y="323"/>
                        <a:pt x="774"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4" y="371"/>
                      </a:cubicBezTo>
                      <a:cubicBezTo>
                        <a:pt x="7" y="402"/>
                        <a:pt x="7" y="402"/>
                        <a:pt x="7" y="402"/>
                      </a:cubicBezTo>
                      <a:cubicBezTo>
                        <a:pt x="0" y="461"/>
                        <a:pt x="12" y="511"/>
                        <a:pt x="12" y="511"/>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2" y="781"/>
                        <a:pt x="550"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5" y="528"/>
                        <a:pt x="785" y="528"/>
                        <a:pt x="785" y="528"/>
                      </a:cubicBezTo>
                      <a:cubicBezTo>
                        <a:pt x="784" y="528"/>
                        <a:pt x="784" y="528"/>
                        <a:pt x="784" y="528"/>
                      </a:cubicBezTo>
                      <a:cubicBezTo>
                        <a:pt x="786" y="520"/>
                        <a:pt x="788" y="511"/>
                        <a:pt x="790" y="502"/>
                      </a:cubicBezTo>
                      <a:lnTo>
                        <a:pt x="867" y="471"/>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29" name="Freeform 19"/>
                <p:cNvSpPr>
                  <a:spLocks/>
                </p:cNvSpPr>
                <p:nvPr/>
              </p:nvSpPr>
              <p:spPr bwMode="auto">
                <a:xfrm>
                  <a:off x="1357" y="1908"/>
                  <a:ext cx="748" cy="747"/>
                </a:xfrm>
                <a:custGeom>
                  <a:avLst/>
                  <a:gdLst>
                    <a:gd name="T0" fmla="*/ 867 w 874"/>
                    <a:gd name="T1" fmla="*/ 472 h 874"/>
                    <a:gd name="T2" fmla="*/ 862 w 874"/>
                    <a:gd name="T3" fmla="*/ 363 h 874"/>
                    <a:gd name="T4" fmla="*/ 784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5"/>
                        <a:pt x="90" y="345"/>
                        <a:pt x="90"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0" name="Freeform 20"/>
                <p:cNvSpPr>
                  <a:spLocks/>
                </p:cNvSpPr>
                <p:nvPr/>
              </p:nvSpPr>
              <p:spPr bwMode="auto">
                <a:xfrm>
                  <a:off x="1348" y="1898"/>
                  <a:ext cx="747" cy="748"/>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90 h 874"/>
                    <a:gd name="T26" fmla="*/ 529 w 874"/>
                    <a:gd name="T27" fmla="*/ 90 h 874"/>
                    <a:gd name="T28" fmla="*/ 503 w 874"/>
                    <a:gd name="T29" fmla="*/ 84 h 874"/>
                    <a:gd name="T30" fmla="*/ 472 w 874"/>
                    <a:gd name="T31" fmla="*/ 8 h 874"/>
                    <a:gd name="T32" fmla="*/ 363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3" y="12"/>
                        <a:pt x="363" y="12"/>
                      </a:cubicBezTo>
                      <a:cubicBezTo>
                        <a:pt x="341" y="91"/>
                        <a:pt x="341" y="91"/>
                        <a:pt x="341" y="91"/>
                      </a:cubicBezTo>
                      <a:cubicBezTo>
                        <a:pt x="342" y="91"/>
                        <a:pt x="342" y="91"/>
                        <a:pt x="342" y="91"/>
                      </a:cubicBezTo>
                      <a:cubicBezTo>
                        <a:pt x="332" y="93"/>
                        <a:pt x="323"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1" name="Freeform 21"/>
                <p:cNvSpPr>
                  <a:spLocks/>
                </p:cNvSpPr>
                <p:nvPr/>
              </p:nvSpPr>
              <p:spPr bwMode="auto">
                <a:xfrm>
                  <a:off x="1338" y="1889"/>
                  <a:ext cx="749" cy="748"/>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49 h 875"/>
                    <a:gd name="T12" fmla="*/ 766 w 875"/>
                    <a:gd name="T13" fmla="*/ 159 h 875"/>
                    <a:gd name="T14" fmla="*/ 687 w 875"/>
                    <a:gd name="T15" fmla="*/ 179 h 875"/>
                    <a:gd name="T16" fmla="*/ 687 w 875"/>
                    <a:gd name="T17" fmla="*/ 180 h 875"/>
                    <a:gd name="T18" fmla="*/ 672 w 875"/>
                    <a:gd name="T19" fmla="*/ 165 h 875"/>
                    <a:gd name="T20" fmla="*/ 684 w 875"/>
                    <a:gd name="T21" fmla="*/ 84 h 875"/>
                    <a:gd name="T22" fmla="*/ 587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50 h 875"/>
                    <a:gd name="T42" fmla="*/ 158 w 875"/>
                    <a:gd name="T43" fmla="*/ 109 h 875"/>
                    <a:gd name="T44" fmla="*/ 179 w 875"/>
                    <a:gd name="T45" fmla="*/ 187 h 875"/>
                    <a:gd name="T46" fmla="*/ 180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2 w 875"/>
                    <a:gd name="T63" fmla="*/ 511 h 875"/>
                    <a:gd name="T64" fmla="*/ 91 w 875"/>
                    <a:gd name="T65" fmla="*/ 533 h 875"/>
                    <a:gd name="T66" fmla="*/ 91 w 875"/>
                    <a:gd name="T67" fmla="*/ 533 h 875"/>
                    <a:gd name="T68" fmla="*/ 100 w 875"/>
                    <a:gd name="T69" fmla="*/ 560 h 875"/>
                    <a:gd name="T70" fmla="*/ 49 w 875"/>
                    <a:gd name="T71" fmla="*/ 626 h 875"/>
                    <a:gd name="T72" fmla="*/ 108 w 875"/>
                    <a:gd name="T73" fmla="*/ 717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2 h 875"/>
                    <a:gd name="T94" fmla="*/ 533 w 875"/>
                    <a:gd name="T95" fmla="*/ 784 h 875"/>
                    <a:gd name="T96" fmla="*/ 533 w 875"/>
                    <a:gd name="T97" fmla="*/ 784 h 875"/>
                    <a:gd name="T98" fmla="*/ 560 w 875"/>
                    <a:gd name="T99" fmla="*/ 775 h 875"/>
                    <a:gd name="T100" fmla="*/ 625 w 875"/>
                    <a:gd name="T101" fmla="*/ 826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49"/>
                        <a:pt x="825" y="249"/>
                        <a:pt x="825" y="249"/>
                      </a:cubicBezTo>
                      <a:cubicBezTo>
                        <a:pt x="802" y="195"/>
                        <a:pt x="766" y="159"/>
                        <a:pt x="766" y="159"/>
                      </a:cubicBezTo>
                      <a:cubicBezTo>
                        <a:pt x="687" y="179"/>
                        <a:pt x="687" y="179"/>
                        <a:pt x="687" y="179"/>
                      </a:cubicBezTo>
                      <a:cubicBezTo>
                        <a:pt x="687" y="180"/>
                        <a:pt x="687" y="180"/>
                        <a:pt x="687" y="180"/>
                      </a:cubicBezTo>
                      <a:cubicBezTo>
                        <a:pt x="682" y="175"/>
                        <a:pt x="677" y="170"/>
                        <a:pt x="672" y="165"/>
                      </a:cubicBezTo>
                      <a:cubicBezTo>
                        <a:pt x="684" y="84"/>
                        <a:pt x="684" y="84"/>
                        <a:pt x="684" y="84"/>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8" y="109"/>
                        <a:pt x="158" y="109"/>
                      </a:cubicBezTo>
                      <a:cubicBezTo>
                        <a:pt x="179" y="187"/>
                        <a:pt x="179" y="187"/>
                        <a:pt x="179" y="187"/>
                      </a:cubicBezTo>
                      <a:cubicBezTo>
                        <a:pt x="180" y="187"/>
                        <a:pt x="180" y="187"/>
                        <a:pt x="180"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2" y="511"/>
                        <a:pt x="12" y="511"/>
                      </a:cubicBezTo>
                      <a:cubicBezTo>
                        <a:pt x="91" y="533"/>
                        <a:pt x="91" y="533"/>
                        <a:pt x="91" y="533"/>
                      </a:cubicBezTo>
                      <a:cubicBezTo>
                        <a:pt x="91" y="533"/>
                        <a:pt x="91" y="533"/>
                        <a:pt x="91" y="533"/>
                      </a:cubicBezTo>
                      <a:cubicBezTo>
                        <a:pt x="94" y="542"/>
                        <a:pt x="96" y="551"/>
                        <a:pt x="100" y="560"/>
                      </a:cubicBezTo>
                      <a:cubicBezTo>
                        <a:pt x="49" y="626"/>
                        <a:pt x="49" y="626"/>
                        <a:pt x="49" y="626"/>
                      </a:cubicBezTo>
                      <a:cubicBezTo>
                        <a:pt x="73" y="680"/>
                        <a:pt x="108" y="717"/>
                        <a:pt x="108"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9"/>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3"/>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2" name="Freeform 22"/>
                <p:cNvSpPr>
                  <a:spLocks/>
                </p:cNvSpPr>
                <p:nvPr/>
              </p:nvSpPr>
              <p:spPr bwMode="auto">
                <a:xfrm>
                  <a:off x="1330" y="1880"/>
                  <a:ext cx="747" cy="748"/>
                </a:xfrm>
                <a:custGeom>
                  <a:avLst/>
                  <a:gdLst>
                    <a:gd name="T0" fmla="*/ 866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3 w 874"/>
                    <a:gd name="T59" fmla="*/ 371 h 874"/>
                    <a:gd name="T60" fmla="*/ 7 w 874"/>
                    <a:gd name="T61" fmla="*/ 402 h 874"/>
                    <a:gd name="T62" fmla="*/ 12 w 874"/>
                    <a:gd name="T63" fmla="*/ 510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4 w 874"/>
                    <a:gd name="T115" fmla="*/ 528 h 874"/>
                    <a:gd name="T116" fmla="*/ 784 w 874"/>
                    <a:gd name="T117" fmla="*/ 528 h 874"/>
                    <a:gd name="T118" fmla="*/ 790 w 874"/>
                    <a:gd name="T119" fmla="*/ 502 h 874"/>
                    <a:gd name="T120" fmla="*/ 866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6" y="471"/>
                      </a:moveTo>
                      <a:cubicBezTo>
                        <a:pt x="874" y="413"/>
                        <a:pt x="862" y="363"/>
                        <a:pt x="862" y="363"/>
                      </a:cubicBezTo>
                      <a:cubicBezTo>
                        <a:pt x="783" y="341"/>
                        <a:pt x="783" y="341"/>
                        <a:pt x="783" y="341"/>
                      </a:cubicBezTo>
                      <a:cubicBezTo>
                        <a:pt x="783" y="341"/>
                        <a:pt x="783" y="341"/>
                        <a:pt x="783" y="341"/>
                      </a:cubicBezTo>
                      <a:cubicBezTo>
                        <a:pt x="780" y="332"/>
                        <a:pt x="778" y="323"/>
                        <a:pt x="774" y="314"/>
                      </a:cubicBezTo>
                      <a:cubicBezTo>
                        <a:pt x="825" y="249"/>
                        <a:pt x="825" y="249"/>
                        <a:pt x="825" y="249"/>
                      </a:cubicBezTo>
                      <a:cubicBezTo>
                        <a:pt x="801" y="194"/>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3" y="371"/>
                      </a:cubicBezTo>
                      <a:cubicBezTo>
                        <a:pt x="7" y="402"/>
                        <a:pt x="7" y="402"/>
                        <a:pt x="7" y="402"/>
                      </a:cubicBezTo>
                      <a:cubicBezTo>
                        <a:pt x="0" y="461"/>
                        <a:pt x="12" y="510"/>
                        <a:pt x="12" y="510"/>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4"/>
                        <a:pt x="202" y="709"/>
                      </a:cubicBezTo>
                      <a:cubicBezTo>
                        <a:pt x="191" y="791"/>
                        <a:pt x="191" y="791"/>
                        <a:pt x="191" y="791"/>
                      </a:cubicBezTo>
                      <a:cubicBezTo>
                        <a:pt x="237" y="827"/>
                        <a:pt x="287" y="841"/>
                        <a:pt x="287" y="841"/>
                      </a:cubicBezTo>
                      <a:cubicBezTo>
                        <a:pt x="345" y="785"/>
                        <a:pt x="345" y="785"/>
                        <a:pt x="345" y="785"/>
                      </a:cubicBezTo>
                      <a:cubicBezTo>
                        <a:pt x="345" y="784"/>
                        <a:pt x="345" y="784"/>
                        <a:pt x="345" y="784"/>
                      </a:cubicBezTo>
                      <a:cubicBezTo>
                        <a:pt x="354" y="786"/>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1" y="781"/>
                        <a:pt x="550"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4" y="528"/>
                        <a:pt x="784" y="528"/>
                        <a:pt x="784" y="528"/>
                      </a:cubicBezTo>
                      <a:cubicBezTo>
                        <a:pt x="784" y="528"/>
                        <a:pt x="784" y="528"/>
                        <a:pt x="784" y="528"/>
                      </a:cubicBezTo>
                      <a:cubicBezTo>
                        <a:pt x="786" y="520"/>
                        <a:pt x="788" y="511"/>
                        <a:pt x="790" y="502"/>
                      </a:cubicBezTo>
                      <a:lnTo>
                        <a:pt x="866" y="471"/>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3" name="Freeform 23"/>
                <p:cNvSpPr>
                  <a:spLocks/>
                </p:cNvSpPr>
                <p:nvPr/>
              </p:nvSpPr>
              <p:spPr bwMode="auto">
                <a:xfrm>
                  <a:off x="1320" y="1871"/>
                  <a:ext cx="748" cy="747"/>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8 w 874"/>
                    <a:gd name="T27" fmla="*/ 90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8" y="90"/>
                        <a:pt x="528" y="90"/>
                        <a:pt x="528" y="90"/>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4"/>
                        <a:pt x="345" y="784"/>
                        <a:pt x="345" y="784"/>
                      </a:cubicBezTo>
                      <a:cubicBezTo>
                        <a:pt x="354" y="787"/>
                        <a:pt x="362"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8" y="511"/>
                        <a:pt x="790" y="503"/>
                      </a:cubicBezTo>
                      <a:lnTo>
                        <a:pt x="867" y="472"/>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4" name="Freeform 24"/>
                <p:cNvSpPr>
                  <a:spLocks/>
                </p:cNvSpPr>
                <p:nvPr/>
              </p:nvSpPr>
              <p:spPr bwMode="auto">
                <a:xfrm>
                  <a:off x="1311" y="1861"/>
                  <a:ext cx="747" cy="748"/>
                </a:xfrm>
                <a:custGeom>
                  <a:avLst/>
                  <a:gdLst>
                    <a:gd name="T0" fmla="*/ 867 w 874"/>
                    <a:gd name="T1" fmla="*/ 472 h 874"/>
                    <a:gd name="T2" fmla="*/ 862 w 874"/>
                    <a:gd name="T3" fmla="*/ 364 h 874"/>
                    <a:gd name="T4" fmla="*/ 784 w 874"/>
                    <a:gd name="T5" fmla="*/ 341 h 874"/>
                    <a:gd name="T6" fmla="*/ 783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5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0 h 874"/>
                    <a:gd name="T90" fmla="*/ 402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3" y="342"/>
                        <a:pt x="783" y="342"/>
                        <a:pt x="783"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8"/>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5"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2"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0"/>
                      </a:cubicBezTo>
                      <a:cubicBezTo>
                        <a:pt x="402" y="867"/>
                        <a:pt x="402" y="867"/>
                        <a:pt x="402"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5" name="Freeform 25"/>
                <p:cNvSpPr>
                  <a:spLocks/>
                </p:cNvSpPr>
                <p:nvPr/>
              </p:nvSpPr>
              <p:spPr bwMode="auto">
                <a:xfrm>
                  <a:off x="1301" y="1852"/>
                  <a:ext cx="748" cy="749"/>
                </a:xfrm>
                <a:custGeom>
                  <a:avLst/>
                  <a:gdLst>
                    <a:gd name="T0" fmla="*/ 867 w 874"/>
                    <a:gd name="T1" fmla="*/ 472 h 875"/>
                    <a:gd name="T2" fmla="*/ 862 w 874"/>
                    <a:gd name="T3" fmla="*/ 364 h 875"/>
                    <a:gd name="T4" fmla="*/ 784 w 874"/>
                    <a:gd name="T5" fmla="*/ 341 h 875"/>
                    <a:gd name="T6" fmla="*/ 784 w 874"/>
                    <a:gd name="T7" fmla="*/ 342 h 875"/>
                    <a:gd name="T8" fmla="*/ 775 w 874"/>
                    <a:gd name="T9" fmla="*/ 315 h 875"/>
                    <a:gd name="T10" fmla="*/ 825 w 874"/>
                    <a:gd name="T11" fmla="*/ 249 h 875"/>
                    <a:gd name="T12" fmla="*/ 766 w 874"/>
                    <a:gd name="T13" fmla="*/ 158 h 875"/>
                    <a:gd name="T14" fmla="*/ 687 w 874"/>
                    <a:gd name="T15" fmla="*/ 179 h 875"/>
                    <a:gd name="T16" fmla="*/ 687 w 874"/>
                    <a:gd name="T17" fmla="*/ 180 h 875"/>
                    <a:gd name="T18" fmla="*/ 672 w 874"/>
                    <a:gd name="T19" fmla="*/ 165 h 875"/>
                    <a:gd name="T20" fmla="*/ 683 w 874"/>
                    <a:gd name="T21" fmla="*/ 83 h 875"/>
                    <a:gd name="T22" fmla="*/ 587 w 874"/>
                    <a:gd name="T23" fmla="*/ 33 h 875"/>
                    <a:gd name="T24" fmla="*/ 529 w 874"/>
                    <a:gd name="T25" fmla="*/ 90 h 875"/>
                    <a:gd name="T26" fmla="*/ 529 w 874"/>
                    <a:gd name="T27" fmla="*/ 90 h 875"/>
                    <a:gd name="T28" fmla="*/ 503 w 874"/>
                    <a:gd name="T29" fmla="*/ 84 h 875"/>
                    <a:gd name="T30" fmla="*/ 472 w 874"/>
                    <a:gd name="T31" fmla="*/ 8 h 875"/>
                    <a:gd name="T32" fmla="*/ 364 w 874"/>
                    <a:gd name="T33" fmla="*/ 12 h 875"/>
                    <a:gd name="T34" fmla="*/ 341 w 874"/>
                    <a:gd name="T35" fmla="*/ 91 h 875"/>
                    <a:gd name="T36" fmla="*/ 342 w 874"/>
                    <a:gd name="T37" fmla="*/ 91 h 875"/>
                    <a:gd name="T38" fmla="*/ 315 w 874"/>
                    <a:gd name="T39" fmla="*/ 100 h 875"/>
                    <a:gd name="T40" fmla="*/ 249 w 874"/>
                    <a:gd name="T41" fmla="*/ 49 h 875"/>
                    <a:gd name="T42" fmla="*/ 158 w 874"/>
                    <a:gd name="T43" fmla="*/ 109 h 875"/>
                    <a:gd name="T44" fmla="*/ 179 w 874"/>
                    <a:gd name="T45" fmla="*/ 187 h 875"/>
                    <a:gd name="T46" fmla="*/ 179 w 874"/>
                    <a:gd name="T47" fmla="*/ 187 h 875"/>
                    <a:gd name="T48" fmla="*/ 165 w 874"/>
                    <a:gd name="T49" fmla="*/ 203 h 875"/>
                    <a:gd name="T50" fmla="*/ 83 w 874"/>
                    <a:gd name="T51" fmla="*/ 191 h 875"/>
                    <a:gd name="T52" fmla="*/ 33 w 874"/>
                    <a:gd name="T53" fmla="*/ 287 h 875"/>
                    <a:gd name="T54" fmla="*/ 90 w 874"/>
                    <a:gd name="T55" fmla="*/ 346 h 875"/>
                    <a:gd name="T56" fmla="*/ 90 w 874"/>
                    <a:gd name="T57" fmla="*/ 346 h 875"/>
                    <a:gd name="T58" fmla="*/ 84 w 874"/>
                    <a:gd name="T59" fmla="*/ 372 h 875"/>
                    <a:gd name="T60" fmla="*/ 8 w 874"/>
                    <a:gd name="T61" fmla="*/ 403 h 875"/>
                    <a:gd name="T62" fmla="*/ 12 w 874"/>
                    <a:gd name="T63" fmla="*/ 511 h 875"/>
                    <a:gd name="T64" fmla="*/ 91 w 874"/>
                    <a:gd name="T65" fmla="*/ 533 h 875"/>
                    <a:gd name="T66" fmla="*/ 91 w 874"/>
                    <a:gd name="T67" fmla="*/ 533 h 875"/>
                    <a:gd name="T68" fmla="*/ 100 w 874"/>
                    <a:gd name="T69" fmla="*/ 560 h 875"/>
                    <a:gd name="T70" fmla="*/ 49 w 874"/>
                    <a:gd name="T71" fmla="*/ 625 h 875"/>
                    <a:gd name="T72" fmla="*/ 108 w 874"/>
                    <a:gd name="T73" fmla="*/ 716 h 875"/>
                    <a:gd name="T74" fmla="*/ 187 w 874"/>
                    <a:gd name="T75" fmla="*/ 696 h 875"/>
                    <a:gd name="T76" fmla="*/ 187 w 874"/>
                    <a:gd name="T77" fmla="*/ 695 h 875"/>
                    <a:gd name="T78" fmla="*/ 203 w 874"/>
                    <a:gd name="T79" fmla="*/ 710 h 875"/>
                    <a:gd name="T80" fmla="*/ 191 w 874"/>
                    <a:gd name="T81" fmla="*/ 791 h 875"/>
                    <a:gd name="T82" fmla="*/ 287 w 874"/>
                    <a:gd name="T83" fmla="*/ 842 h 875"/>
                    <a:gd name="T84" fmla="*/ 346 w 874"/>
                    <a:gd name="T85" fmla="*/ 785 h 875"/>
                    <a:gd name="T86" fmla="*/ 346 w 874"/>
                    <a:gd name="T87" fmla="*/ 785 h 875"/>
                    <a:gd name="T88" fmla="*/ 372 w 874"/>
                    <a:gd name="T89" fmla="*/ 791 h 875"/>
                    <a:gd name="T90" fmla="*/ 403 w 874"/>
                    <a:gd name="T91" fmla="*/ 867 h 875"/>
                    <a:gd name="T92" fmla="*/ 511 w 874"/>
                    <a:gd name="T93" fmla="*/ 862 h 875"/>
                    <a:gd name="T94" fmla="*/ 533 w 874"/>
                    <a:gd name="T95" fmla="*/ 784 h 875"/>
                    <a:gd name="T96" fmla="*/ 533 w 874"/>
                    <a:gd name="T97" fmla="*/ 784 h 875"/>
                    <a:gd name="T98" fmla="*/ 560 w 874"/>
                    <a:gd name="T99" fmla="*/ 775 h 875"/>
                    <a:gd name="T100" fmla="*/ 625 w 874"/>
                    <a:gd name="T101" fmla="*/ 825 h 875"/>
                    <a:gd name="T102" fmla="*/ 716 w 874"/>
                    <a:gd name="T103" fmla="*/ 766 h 875"/>
                    <a:gd name="T104" fmla="*/ 696 w 874"/>
                    <a:gd name="T105" fmla="*/ 687 h 875"/>
                    <a:gd name="T106" fmla="*/ 695 w 874"/>
                    <a:gd name="T107" fmla="*/ 688 h 875"/>
                    <a:gd name="T108" fmla="*/ 710 w 874"/>
                    <a:gd name="T109" fmla="*/ 672 h 875"/>
                    <a:gd name="T110" fmla="*/ 791 w 874"/>
                    <a:gd name="T111" fmla="*/ 684 h 875"/>
                    <a:gd name="T112" fmla="*/ 842 w 874"/>
                    <a:gd name="T113" fmla="*/ 588 h 875"/>
                    <a:gd name="T114" fmla="*/ 785 w 874"/>
                    <a:gd name="T115" fmla="*/ 529 h 875"/>
                    <a:gd name="T116" fmla="*/ 785 w 874"/>
                    <a:gd name="T117" fmla="*/ 529 h 875"/>
                    <a:gd name="T118" fmla="*/ 791 w 874"/>
                    <a:gd name="T119" fmla="*/ 503 h 875"/>
                    <a:gd name="T120" fmla="*/ 867 w 874"/>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5">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80"/>
                        <a:pt x="687" y="180"/>
                        <a:pt x="687" y="180"/>
                      </a:cubicBezTo>
                      <a:cubicBezTo>
                        <a:pt x="682" y="175"/>
                        <a:pt x="677" y="170"/>
                        <a:pt x="672" y="165"/>
                      </a:cubicBezTo>
                      <a:cubicBezTo>
                        <a:pt x="683" y="83"/>
                        <a:pt x="683" y="83"/>
                        <a:pt x="683" y="83"/>
                      </a:cubicBezTo>
                      <a:cubicBezTo>
                        <a:pt x="636"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3" y="94"/>
                        <a:pt x="324" y="96"/>
                        <a:pt x="315" y="100"/>
                      </a:cubicBezTo>
                      <a:cubicBezTo>
                        <a:pt x="249" y="49"/>
                        <a:pt x="249" y="49"/>
                        <a:pt x="249" y="49"/>
                      </a:cubicBezTo>
                      <a:cubicBezTo>
                        <a:pt x="195" y="73"/>
                        <a:pt x="158" y="109"/>
                        <a:pt x="158" y="109"/>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1"/>
                        <a:pt x="12" y="511"/>
                        <a:pt x="12" y="511"/>
                      </a:cubicBezTo>
                      <a:cubicBezTo>
                        <a:pt x="91" y="533"/>
                        <a:pt x="91" y="533"/>
                        <a:pt x="91" y="533"/>
                      </a:cubicBezTo>
                      <a:cubicBezTo>
                        <a:pt x="91" y="533"/>
                        <a:pt x="91" y="533"/>
                        <a:pt x="91" y="533"/>
                      </a:cubicBezTo>
                      <a:cubicBezTo>
                        <a:pt x="93" y="542"/>
                        <a:pt x="96" y="551"/>
                        <a:pt x="100"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8"/>
                        <a:pt x="695" y="688"/>
                        <a:pt x="695" y="688"/>
                      </a:cubicBezTo>
                      <a:cubicBezTo>
                        <a:pt x="700" y="682"/>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6" name="Freeform 26"/>
                <p:cNvSpPr>
                  <a:spLocks/>
                </p:cNvSpPr>
                <p:nvPr/>
              </p:nvSpPr>
              <p:spPr bwMode="auto">
                <a:xfrm>
                  <a:off x="1292" y="1843"/>
                  <a:ext cx="748" cy="748"/>
                </a:xfrm>
                <a:custGeom>
                  <a:avLst/>
                  <a:gdLst>
                    <a:gd name="T0" fmla="*/ 867 w 875"/>
                    <a:gd name="T1" fmla="*/ 471 h 874"/>
                    <a:gd name="T2" fmla="*/ 863 w 875"/>
                    <a:gd name="T3" fmla="*/ 363 h 874"/>
                    <a:gd name="T4" fmla="*/ 784 w 875"/>
                    <a:gd name="T5" fmla="*/ 341 h 874"/>
                    <a:gd name="T6" fmla="*/ 784 w 875"/>
                    <a:gd name="T7" fmla="*/ 341 h 874"/>
                    <a:gd name="T8" fmla="*/ 775 w 875"/>
                    <a:gd name="T9" fmla="*/ 314 h 874"/>
                    <a:gd name="T10" fmla="*/ 826 w 875"/>
                    <a:gd name="T11" fmla="*/ 249 h 874"/>
                    <a:gd name="T12" fmla="*/ 766 w 875"/>
                    <a:gd name="T13" fmla="*/ 158 h 874"/>
                    <a:gd name="T14" fmla="*/ 688 w 875"/>
                    <a:gd name="T15" fmla="*/ 178 h 874"/>
                    <a:gd name="T16" fmla="*/ 688 w 875"/>
                    <a:gd name="T17" fmla="*/ 179 h 874"/>
                    <a:gd name="T18" fmla="*/ 672 w 875"/>
                    <a:gd name="T19" fmla="*/ 164 h 874"/>
                    <a:gd name="T20" fmla="*/ 684 w 875"/>
                    <a:gd name="T21" fmla="*/ 83 h 874"/>
                    <a:gd name="T22" fmla="*/ 588 w 875"/>
                    <a:gd name="T23" fmla="*/ 32 h 874"/>
                    <a:gd name="T24" fmla="*/ 529 w 875"/>
                    <a:gd name="T25" fmla="*/ 89 h 874"/>
                    <a:gd name="T26" fmla="*/ 529 w 875"/>
                    <a:gd name="T27" fmla="*/ 89 h 874"/>
                    <a:gd name="T28" fmla="*/ 503 w 875"/>
                    <a:gd name="T29" fmla="*/ 83 h 874"/>
                    <a:gd name="T30" fmla="*/ 472 w 875"/>
                    <a:gd name="T31" fmla="*/ 7 h 874"/>
                    <a:gd name="T32" fmla="*/ 364 w 875"/>
                    <a:gd name="T33" fmla="*/ 12 h 874"/>
                    <a:gd name="T34" fmla="*/ 342 w 875"/>
                    <a:gd name="T35" fmla="*/ 90 h 874"/>
                    <a:gd name="T36" fmla="*/ 342 w 875"/>
                    <a:gd name="T37" fmla="*/ 90 h 874"/>
                    <a:gd name="T38" fmla="*/ 315 w 875"/>
                    <a:gd name="T39" fmla="*/ 99 h 874"/>
                    <a:gd name="T40" fmla="*/ 250 w 875"/>
                    <a:gd name="T41" fmla="*/ 49 h 874"/>
                    <a:gd name="T42" fmla="*/ 159 w 875"/>
                    <a:gd name="T43" fmla="*/ 108 h 874"/>
                    <a:gd name="T44" fmla="*/ 179 w 875"/>
                    <a:gd name="T45" fmla="*/ 187 h 874"/>
                    <a:gd name="T46" fmla="*/ 180 w 875"/>
                    <a:gd name="T47" fmla="*/ 187 h 874"/>
                    <a:gd name="T48" fmla="*/ 165 w 875"/>
                    <a:gd name="T49" fmla="*/ 202 h 874"/>
                    <a:gd name="T50" fmla="*/ 84 w 875"/>
                    <a:gd name="T51" fmla="*/ 191 h 874"/>
                    <a:gd name="T52" fmla="*/ 33 w 875"/>
                    <a:gd name="T53" fmla="*/ 287 h 874"/>
                    <a:gd name="T54" fmla="*/ 90 w 875"/>
                    <a:gd name="T55" fmla="*/ 345 h 874"/>
                    <a:gd name="T56" fmla="*/ 90 w 875"/>
                    <a:gd name="T57" fmla="*/ 345 h 874"/>
                    <a:gd name="T58" fmla="*/ 84 w 875"/>
                    <a:gd name="T59" fmla="*/ 371 h 874"/>
                    <a:gd name="T60" fmla="*/ 8 w 875"/>
                    <a:gd name="T61" fmla="*/ 402 h 874"/>
                    <a:gd name="T62" fmla="*/ 13 w 875"/>
                    <a:gd name="T63" fmla="*/ 510 h 874"/>
                    <a:gd name="T64" fmla="*/ 91 w 875"/>
                    <a:gd name="T65" fmla="*/ 533 h 874"/>
                    <a:gd name="T66" fmla="*/ 91 w 875"/>
                    <a:gd name="T67" fmla="*/ 532 h 874"/>
                    <a:gd name="T68" fmla="*/ 100 w 875"/>
                    <a:gd name="T69" fmla="*/ 559 h 874"/>
                    <a:gd name="T70" fmla="*/ 50 w 875"/>
                    <a:gd name="T71" fmla="*/ 625 h 874"/>
                    <a:gd name="T72" fmla="*/ 109 w 875"/>
                    <a:gd name="T73" fmla="*/ 716 h 874"/>
                    <a:gd name="T74" fmla="*/ 188 w 875"/>
                    <a:gd name="T75" fmla="*/ 695 h 874"/>
                    <a:gd name="T76" fmla="*/ 187 w 875"/>
                    <a:gd name="T77" fmla="*/ 695 h 874"/>
                    <a:gd name="T78" fmla="*/ 203 w 875"/>
                    <a:gd name="T79" fmla="*/ 709 h 874"/>
                    <a:gd name="T80" fmla="*/ 191 w 875"/>
                    <a:gd name="T81" fmla="*/ 791 h 874"/>
                    <a:gd name="T82" fmla="*/ 287 w 875"/>
                    <a:gd name="T83" fmla="*/ 841 h 874"/>
                    <a:gd name="T84" fmla="*/ 346 w 875"/>
                    <a:gd name="T85" fmla="*/ 784 h 874"/>
                    <a:gd name="T86" fmla="*/ 346 w 875"/>
                    <a:gd name="T87" fmla="*/ 784 h 874"/>
                    <a:gd name="T88" fmla="*/ 372 w 875"/>
                    <a:gd name="T89" fmla="*/ 790 h 874"/>
                    <a:gd name="T90" fmla="*/ 403 w 875"/>
                    <a:gd name="T91" fmla="*/ 866 h 874"/>
                    <a:gd name="T92" fmla="*/ 511 w 875"/>
                    <a:gd name="T93" fmla="*/ 862 h 874"/>
                    <a:gd name="T94" fmla="*/ 534 w 875"/>
                    <a:gd name="T95" fmla="*/ 783 h 874"/>
                    <a:gd name="T96" fmla="*/ 533 w 875"/>
                    <a:gd name="T97" fmla="*/ 783 h 874"/>
                    <a:gd name="T98" fmla="*/ 560 w 875"/>
                    <a:gd name="T99" fmla="*/ 774 h 874"/>
                    <a:gd name="T100" fmla="*/ 626 w 875"/>
                    <a:gd name="T101" fmla="*/ 825 h 874"/>
                    <a:gd name="T102" fmla="*/ 717 w 875"/>
                    <a:gd name="T103" fmla="*/ 766 h 874"/>
                    <a:gd name="T104" fmla="*/ 696 w 875"/>
                    <a:gd name="T105" fmla="*/ 687 h 874"/>
                    <a:gd name="T106" fmla="*/ 695 w 875"/>
                    <a:gd name="T107" fmla="*/ 687 h 874"/>
                    <a:gd name="T108" fmla="*/ 710 w 875"/>
                    <a:gd name="T109" fmla="*/ 671 h 874"/>
                    <a:gd name="T110" fmla="*/ 792 w 875"/>
                    <a:gd name="T111" fmla="*/ 683 h 874"/>
                    <a:gd name="T112" fmla="*/ 842 w 875"/>
                    <a:gd name="T113" fmla="*/ 587 h 874"/>
                    <a:gd name="T114" fmla="*/ 785 w 875"/>
                    <a:gd name="T115" fmla="*/ 528 h 874"/>
                    <a:gd name="T116" fmla="*/ 785 w 875"/>
                    <a:gd name="T117" fmla="*/ 528 h 874"/>
                    <a:gd name="T118" fmla="*/ 791 w 875"/>
                    <a:gd name="T119" fmla="*/ 502 h 874"/>
                    <a:gd name="T120" fmla="*/ 867 w 875"/>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4">
                      <a:moveTo>
                        <a:pt x="867" y="471"/>
                      </a:moveTo>
                      <a:cubicBezTo>
                        <a:pt x="875" y="413"/>
                        <a:pt x="863" y="363"/>
                        <a:pt x="863" y="363"/>
                      </a:cubicBezTo>
                      <a:cubicBezTo>
                        <a:pt x="784" y="341"/>
                        <a:pt x="784" y="341"/>
                        <a:pt x="784" y="341"/>
                      </a:cubicBezTo>
                      <a:cubicBezTo>
                        <a:pt x="784" y="341"/>
                        <a:pt x="784" y="341"/>
                        <a:pt x="784" y="341"/>
                      </a:cubicBezTo>
                      <a:cubicBezTo>
                        <a:pt x="781" y="332"/>
                        <a:pt x="779" y="323"/>
                        <a:pt x="775" y="314"/>
                      </a:cubicBezTo>
                      <a:cubicBezTo>
                        <a:pt x="826" y="249"/>
                        <a:pt x="826" y="249"/>
                        <a:pt x="826" y="249"/>
                      </a:cubicBezTo>
                      <a:cubicBezTo>
                        <a:pt x="802" y="194"/>
                        <a:pt x="766" y="158"/>
                        <a:pt x="766" y="158"/>
                      </a:cubicBezTo>
                      <a:cubicBezTo>
                        <a:pt x="688" y="178"/>
                        <a:pt x="688" y="178"/>
                        <a:pt x="688" y="178"/>
                      </a:cubicBezTo>
                      <a:cubicBezTo>
                        <a:pt x="688" y="179"/>
                        <a:pt x="688" y="179"/>
                        <a:pt x="688" y="179"/>
                      </a:cubicBezTo>
                      <a:cubicBezTo>
                        <a:pt x="683" y="174"/>
                        <a:pt x="677" y="169"/>
                        <a:pt x="672" y="164"/>
                      </a:cubicBezTo>
                      <a:cubicBezTo>
                        <a:pt x="684" y="83"/>
                        <a:pt x="684" y="83"/>
                        <a:pt x="684" y="83"/>
                      </a:cubicBezTo>
                      <a:cubicBezTo>
                        <a:pt x="637" y="47"/>
                        <a:pt x="588" y="32"/>
                        <a:pt x="588" y="32"/>
                      </a:cubicBezTo>
                      <a:cubicBezTo>
                        <a:pt x="529" y="89"/>
                        <a:pt x="529" y="89"/>
                        <a:pt x="529" y="89"/>
                      </a:cubicBezTo>
                      <a:cubicBezTo>
                        <a:pt x="529" y="89"/>
                        <a:pt x="529" y="89"/>
                        <a:pt x="529" y="89"/>
                      </a:cubicBezTo>
                      <a:cubicBezTo>
                        <a:pt x="521" y="87"/>
                        <a:pt x="512" y="85"/>
                        <a:pt x="503" y="83"/>
                      </a:cubicBezTo>
                      <a:cubicBezTo>
                        <a:pt x="472" y="7"/>
                        <a:pt x="472" y="7"/>
                        <a:pt x="472" y="7"/>
                      </a:cubicBezTo>
                      <a:cubicBezTo>
                        <a:pt x="414" y="0"/>
                        <a:pt x="364" y="12"/>
                        <a:pt x="364" y="12"/>
                      </a:cubicBezTo>
                      <a:cubicBezTo>
                        <a:pt x="342" y="90"/>
                        <a:pt x="342" y="90"/>
                        <a:pt x="342" y="90"/>
                      </a:cubicBezTo>
                      <a:cubicBezTo>
                        <a:pt x="342" y="90"/>
                        <a:pt x="342" y="90"/>
                        <a:pt x="342" y="90"/>
                      </a:cubicBezTo>
                      <a:cubicBezTo>
                        <a:pt x="333" y="93"/>
                        <a:pt x="324" y="96"/>
                        <a:pt x="315" y="99"/>
                      </a:cubicBezTo>
                      <a:cubicBezTo>
                        <a:pt x="250" y="49"/>
                        <a:pt x="250" y="49"/>
                        <a:pt x="250" y="49"/>
                      </a:cubicBezTo>
                      <a:cubicBezTo>
                        <a:pt x="195" y="72"/>
                        <a:pt x="159" y="108"/>
                        <a:pt x="159" y="108"/>
                      </a:cubicBezTo>
                      <a:cubicBezTo>
                        <a:pt x="179" y="187"/>
                        <a:pt x="179" y="187"/>
                        <a:pt x="179" y="187"/>
                      </a:cubicBezTo>
                      <a:cubicBezTo>
                        <a:pt x="180" y="187"/>
                        <a:pt x="180" y="187"/>
                        <a:pt x="180" y="187"/>
                      </a:cubicBezTo>
                      <a:cubicBezTo>
                        <a:pt x="175" y="192"/>
                        <a:pt x="170" y="197"/>
                        <a:pt x="165" y="202"/>
                      </a:cubicBezTo>
                      <a:cubicBezTo>
                        <a:pt x="84" y="191"/>
                        <a:pt x="84" y="191"/>
                        <a:pt x="84" y="191"/>
                      </a:cubicBezTo>
                      <a:cubicBezTo>
                        <a:pt x="48" y="238"/>
                        <a:pt x="33" y="287"/>
                        <a:pt x="33" y="287"/>
                      </a:cubicBezTo>
                      <a:cubicBezTo>
                        <a:pt x="90" y="345"/>
                        <a:pt x="90" y="345"/>
                        <a:pt x="90" y="345"/>
                      </a:cubicBezTo>
                      <a:cubicBezTo>
                        <a:pt x="90" y="345"/>
                        <a:pt x="90" y="345"/>
                        <a:pt x="90" y="345"/>
                      </a:cubicBezTo>
                      <a:cubicBezTo>
                        <a:pt x="88" y="354"/>
                        <a:pt x="86" y="362"/>
                        <a:pt x="84" y="371"/>
                      </a:cubicBezTo>
                      <a:cubicBezTo>
                        <a:pt x="8" y="402"/>
                        <a:pt x="8" y="402"/>
                        <a:pt x="8" y="402"/>
                      </a:cubicBezTo>
                      <a:cubicBezTo>
                        <a:pt x="0" y="461"/>
                        <a:pt x="13" y="510"/>
                        <a:pt x="13" y="510"/>
                      </a:cubicBezTo>
                      <a:cubicBezTo>
                        <a:pt x="91" y="533"/>
                        <a:pt x="91" y="533"/>
                        <a:pt x="91" y="533"/>
                      </a:cubicBezTo>
                      <a:cubicBezTo>
                        <a:pt x="91" y="532"/>
                        <a:pt x="91" y="532"/>
                        <a:pt x="91" y="532"/>
                      </a:cubicBezTo>
                      <a:cubicBezTo>
                        <a:pt x="94" y="541"/>
                        <a:pt x="97" y="550"/>
                        <a:pt x="100" y="559"/>
                      </a:cubicBezTo>
                      <a:cubicBezTo>
                        <a:pt x="50" y="625"/>
                        <a:pt x="50" y="625"/>
                        <a:pt x="50" y="625"/>
                      </a:cubicBezTo>
                      <a:cubicBezTo>
                        <a:pt x="73" y="679"/>
                        <a:pt x="109" y="716"/>
                        <a:pt x="109" y="716"/>
                      </a:cubicBezTo>
                      <a:cubicBezTo>
                        <a:pt x="188" y="695"/>
                        <a:pt x="188" y="695"/>
                        <a:pt x="188" y="695"/>
                      </a:cubicBezTo>
                      <a:cubicBezTo>
                        <a:pt x="187" y="695"/>
                        <a:pt x="187" y="695"/>
                        <a:pt x="187" y="695"/>
                      </a:cubicBezTo>
                      <a:cubicBezTo>
                        <a:pt x="193" y="700"/>
                        <a:pt x="198" y="704"/>
                        <a:pt x="203" y="709"/>
                      </a:cubicBezTo>
                      <a:cubicBezTo>
                        <a:pt x="191" y="791"/>
                        <a:pt x="191" y="791"/>
                        <a:pt x="191" y="791"/>
                      </a:cubicBezTo>
                      <a:cubicBezTo>
                        <a:pt x="238" y="827"/>
                        <a:pt x="287" y="841"/>
                        <a:pt x="287" y="841"/>
                      </a:cubicBezTo>
                      <a:cubicBezTo>
                        <a:pt x="346" y="784"/>
                        <a:pt x="346" y="784"/>
                        <a:pt x="346" y="784"/>
                      </a:cubicBezTo>
                      <a:cubicBezTo>
                        <a:pt x="346" y="784"/>
                        <a:pt x="346" y="784"/>
                        <a:pt x="346" y="784"/>
                      </a:cubicBezTo>
                      <a:cubicBezTo>
                        <a:pt x="355" y="786"/>
                        <a:pt x="363" y="788"/>
                        <a:pt x="372" y="790"/>
                      </a:cubicBezTo>
                      <a:cubicBezTo>
                        <a:pt x="403" y="866"/>
                        <a:pt x="403" y="866"/>
                        <a:pt x="403" y="866"/>
                      </a:cubicBezTo>
                      <a:cubicBezTo>
                        <a:pt x="462" y="874"/>
                        <a:pt x="511" y="862"/>
                        <a:pt x="511" y="862"/>
                      </a:cubicBezTo>
                      <a:cubicBezTo>
                        <a:pt x="534" y="783"/>
                        <a:pt x="534" y="783"/>
                        <a:pt x="534" y="783"/>
                      </a:cubicBezTo>
                      <a:cubicBezTo>
                        <a:pt x="533" y="783"/>
                        <a:pt x="533" y="783"/>
                        <a:pt x="533" y="783"/>
                      </a:cubicBezTo>
                      <a:cubicBezTo>
                        <a:pt x="542" y="781"/>
                        <a:pt x="551" y="778"/>
                        <a:pt x="560" y="774"/>
                      </a:cubicBezTo>
                      <a:cubicBezTo>
                        <a:pt x="626" y="825"/>
                        <a:pt x="626" y="825"/>
                        <a:pt x="626" y="825"/>
                      </a:cubicBezTo>
                      <a:cubicBezTo>
                        <a:pt x="680" y="801"/>
                        <a:pt x="717" y="766"/>
                        <a:pt x="717" y="766"/>
                      </a:cubicBezTo>
                      <a:cubicBezTo>
                        <a:pt x="696" y="687"/>
                        <a:pt x="696" y="687"/>
                        <a:pt x="696" y="687"/>
                      </a:cubicBezTo>
                      <a:cubicBezTo>
                        <a:pt x="695" y="687"/>
                        <a:pt x="695" y="687"/>
                        <a:pt x="695" y="687"/>
                      </a:cubicBezTo>
                      <a:cubicBezTo>
                        <a:pt x="700" y="682"/>
                        <a:pt x="705" y="676"/>
                        <a:pt x="710" y="671"/>
                      </a:cubicBezTo>
                      <a:cubicBezTo>
                        <a:pt x="792" y="683"/>
                        <a:pt x="792" y="683"/>
                        <a:pt x="792" y="683"/>
                      </a:cubicBezTo>
                      <a:cubicBezTo>
                        <a:pt x="827" y="636"/>
                        <a:pt x="842" y="587"/>
                        <a:pt x="842" y="587"/>
                      </a:cubicBezTo>
                      <a:cubicBezTo>
                        <a:pt x="785" y="528"/>
                        <a:pt x="785" y="528"/>
                        <a:pt x="785" y="528"/>
                      </a:cubicBezTo>
                      <a:cubicBezTo>
                        <a:pt x="785" y="528"/>
                        <a:pt x="785" y="528"/>
                        <a:pt x="785" y="528"/>
                      </a:cubicBezTo>
                      <a:cubicBezTo>
                        <a:pt x="787" y="520"/>
                        <a:pt x="789" y="511"/>
                        <a:pt x="791" y="502"/>
                      </a:cubicBezTo>
                      <a:lnTo>
                        <a:pt x="867" y="471"/>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7" name="Freeform 27"/>
                <p:cNvSpPr>
                  <a:spLocks/>
                </p:cNvSpPr>
                <p:nvPr/>
              </p:nvSpPr>
              <p:spPr bwMode="auto">
                <a:xfrm>
                  <a:off x="1283" y="1834"/>
                  <a:ext cx="748" cy="748"/>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3 h 874"/>
                    <a:gd name="T50" fmla="*/ 83 w 874"/>
                    <a:gd name="T51" fmla="*/ 191 h 874"/>
                    <a:gd name="T52" fmla="*/ 32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2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3"/>
                      </a:cubicBezTo>
                      <a:cubicBezTo>
                        <a:pt x="83" y="191"/>
                        <a:pt x="83" y="191"/>
                        <a:pt x="83" y="191"/>
                      </a:cubicBezTo>
                      <a:cubicBezTo>
                        <a:pt x="47" y="238"/>
                        <a:pt x="32" y="287"/>
                        <a:pt x="32"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9"/>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6" y="520"/>
                        <a:pt x="788" y="511"/>
                        <a:pt x="790" y="502"/>
                      </a:cubicBezTo>
                      <a:lnTo>
                        <a:pt x="867" y="472"/>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8" name="Freeform 28"/>
                <p:cNvSpPr>
                  <a:spLocks/>
                </p:cNvSpPr>
                <p:nvPr/>
              </p:nvSpPr>
              <p:spPr bwMode="auto">
                <a:xfrm>
                  <a:off x="1274" y="1825"/>
                  <a:ext cx="748" cy="747"/>
                </a:xfrm>
                <a:custGeom>
                  <a:avLst/>
                  <a:gdLst>
                    <a:gd name="T0" fmla="*/ 867 w 874"/>
                    <a:gd name="T1" fmla="*/ 472 h 874"/>
                    <a:gd name="T2" fmla="*/ 862 w 874"/>
                    <a:gd name="T3" fmla="*/ 363 h 874"/>
                    <a:gd name="T4" fmla="*/ 784 w 874"/>
                    <a:gd name="T5" fmla="*/ 341 h 874"/>
                    <a:gd name="T6" fmla="*/ 783 w 874"/>
                    <a:gd name="T7" fmla="*/ 341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1"/>
                        <a:pt x="783" y="341"/>
                        <a:pt x="783" y="341"/>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2"/>
                      </a:cubicBezTo>
                      <a:cubicBezTo>
                        <a:pt x="7" y="403"/>
                        <a:pt x="7" y="403"/>
                        <a:pt x="7" y="403"/>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4" y="529"/>
                        <a:pt x="784" y="529"/>
                        <a:pt x="784" y="529"/>
                      </a:cubicBezTo>
                      <a:cubicBezTo>
                        <a:pt x="787" y="520"/>
                        <a:pt x="789" y="512"/>
                        <a:pt x="790" y="503"/>
                      </a:cubicBezTo>
                      <a:lnTo>
                        <a:pt x="867" y="472"/>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39" name="Freeform 29"/>
                <p:cNvSpPr>
                  <a:spLocks/>
                </p:cNvSpPr>
                <p:nvPr/>
              </p:nvSpPr>
              <p:spPr bwMode="auto">
                <a:xfrm>
                  <a:off x="1265" y="1815"/>
                  <a:ext cx="747" cy="748"/>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90 h 874"/>
                    <a:gd name="T26" fmla="*/ 529 w 874"/>
                    <a:gd name="T27" fmla="*/ 90 h 874"/>
                    <a:gd name="T28" fmla="*/ 503 w 874"/>
                    <a:gd name="T29" fmla="*/ 84 h 874"/>
                    <a:gd name="T30" fmla="*/ 472 w 874"/>
                    <a:gd name="T31" fmla="*/ 8 h 874"/>
                    <a:gd name="T32" fmla="*/ 364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2" y="93"/>
                        <a:pt x="324"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7"/>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0" name="Freeform 30"/>
                <p:cNvSpPr>
                  <a:spLocks/>
                </p:cNvSpPr>
                <p:nvPr/>
              </p:nvSpPr>
              <p:spPr bwMode="auto">
                <a:xfrm>
                  <a:off x="1255" y="1806"/>
                  <a:ext cx="749" cy="748"/>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50 h 875"/>
                    <a:gd name="T12" fmla="*/ 766 w 875"/>
                    <a:gd name="T13" fmla="*/ 159 h 875"/>
                    <a:gd name="T14" fmla="*/ 688 w 875"/>
                    <a:gd name="T15" fmla="*/ 179 h 875"/>
                    <a:gd name="T16" fmla="*/ 688 w 875"/>
                    <a:gd name="T17" fmla="*/ 180 h 875"/>
                    <a:gd name="T18" fmla="*/ 672 w 875"/>
                    <a:gd name="T19" fmla="*/ 165 h 875"/>
                    <a:gd name="T20" fmla="*/ 684 w 875"/>
                    <a:gd name="T21" fmla="*/ 84 h 875"/>
                    <a:gd name="T22" fmla="*/ 588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50 h 875"/>
                    <a:gd name="T42" fmla="*/ 159 w 875"/>
                    <a:gd name="T43" fmla="*/ 109 h 875"/>
                    <a:gd name="T44" fmla="*/ 179 w 875"/>
                    <a:gd name="T45" fmla="*/ 188 h 875"/>
                    <a:gd name="T46" fmla="*/ 180 w 875"/>
                    <a:gd name="T47" fmla="*/ 188 h 875"/>
                    <a:gd name="T48" fmla="*/ 165 w 875"/>
                    <a:gd name="T49" fmla="*/ 203 h 875"/>
                    <a:gd name="T50" fmla="*/ 83 w 875"/>
                    <a:gd name="T51" fmla="*/ 191 h 875"/>
                    <a:gd name="T52" fmla="*/ 33 w 875"/>
                    <a:gd name="T53" fmla="*/ 288 h 875"/>
                    <a:gd name="T54" fmla="*/ 90 w 875"/>
                    <a:gd name="T55" fmla="*/ 346 h 875"/>
                    <a:gd name="T56" fmla="*/ 90 w 875"/>
                    <a:gd name="T57" fmla="*/ 346 h 875"/>
                    <a:gd name="T58" fmla="*/ 84 w 875"/>
                    <a:gd name="T59" fmla="*/ 372 h 875"/>
                    <a:gd name="T60" fmla="*/ 8 w 875"/>
                    <a:gd name="T61" fmla="*/ 403 h 875"/>
                    <a:gd name="T62" fmla="*/ 13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3 h 875"/>
                    <a:gd name="T94" fmla="*/ 533 w 875"/>
                    <a:gd name="T95" fmla="*/ 784 h 875"/>
                    <a:gd name="T96" fmla="*/ 533 w 875"/>
                    <a:gd name="T97" fmla="*/ 784 h 875"/>
                    <a:gd name="T98" fmla="*/ 560 w 875"/>
                    <a:gd name="T99" fmla="*/ 775 h 875"/>
                    <a:gd name="T100" fmla="*/ 626 w 875"/>
                    <a:gd name="T101" fmla="*/ 826 h 875"/>
                    <a:gd name="T102" fmla="*/ 716 w 875"/>
                    <a:gd name="T103" fmla="*/ 767 h 875"/>
                    <a:gd name="T104" fmla="*/ 696 w 875"/>
                    <a:gd name="T105" fmla="*/ 688 h 875"/>
                    <a:gd name="T106" fmla="*/ 695 w 875"/>
                    <a:gd name="T107" fmla="*/ 688 h 875"/>
                    <a:gd name="T108" fmla="*/ 710 w 875"/>
                    <a:gd name="T109" fmla="*/ 672 h 875"/>
                    <a:gd name="T110" fmla="*/ 792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50"/>
                        <a:pt x="825" y="250"/>
                        <a:pt x="825" y="250"/>
                      </a:cubicBezTo>
                      <a:cubicBezTo>
                        <a:pt x="802" y="195"/>
                        <a:pt x="766" y="159"/>
                        <a:pt x="766" y="159"/>
                      </a:cubicBezTo>
                      <a:cubicBezTo>
                        <a:pt x="688" y="179"/>
                        <a:pt x="688" y="179"/>
                        <a:pt x="688" y="179"/>
                      </a:cubicBezTo>
                      <a:cubicBezTo>
                        <a:pt x="688" y="180"/>
                        <a:pt x="688" y="180"/>
                        <a:pt x="688" y="180"/>
                      </a:cubicBezTo>
                      <a:cubicBezTo>
                        <a:pt x="682" y="175"/>
                        <a:pt x="677" y="170"/>
                        <a:pt x="672" y="165"/>
                      </a:cubicBezTo>
                      <a:cubicBezTo>
                        <a:pt x="684" y="84"/>
                        <a:pt x="684" y="84"/>
                        <a:pt x="684" y="84"/>
                      </a:cubicBezTo>
                      <a:cubicBezTo>
                        <a:pt x="637" y="48"/>
                        <a:pt x="588" y="33"/>
                        <a:pt x="588" y="33"/>
                      </a:cubicBezTo>
                      <a:cubicBezTo>
                        <a:pt x="529" y="90"/>
                        <a:pt x="529" y="90"/>
                        <a:pt x="529" y="90"/>
                      </a:cubicBezTo>
                      <a:cubicBezTo>
                        <a:pt x="529" y="90"/>
                        <a:pt x="529" y="90"/>
                        <a:pt x="529" y="90"/>
                      </a:cubicBezTo>
                      <a:cubicBezTo>
                        <a:pt x="521"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9" y="109"/>
                        <a:pt x="159" y="109"/>
                      </a:cubicBezTo>
                      <a:cubicBezTo>
                        <a:pt x="179" y="188"/>
                        <a:pt x="179" y="188"/>
                        <a:pt x="179" y="188"/>
                      </a:cubicBezTo>
                      <a:cubicBezTo>
                        <a:pt x="180" y="188"/>
                        <a:pt x="180" y="188"/>
                        <a:pt x="180" y="188"/>
                      </a:cubicBezTo>
                      <a:cubicBezTo>
                        <a:pt x="175" y="193"/>
                        <a:pt x="170" y="198"/>
                        <a:pt x="165" y="203"/>
                      </a:cubicBezTo>
                      <a:cubicBezTo>
                        <a:pt x="83" y="191"/>
                        <a:pt x="83" y="191"/>
                        <a:pt x="83" y="191"/>
                      </a:cubicBezTo>
                      <a:cubicBezTo>
                        <a:pt x="48" y="238"/>
                        <a:pt x="33" y="288"/>
                        <a:pt x="33" y="288"/>
                      </a:cubicBezTo>
                      <a:cubicBezTo>
                        <a:pt x="90" y="346"/>
                        <a:pt x="90" y="346"/>
                        <a:pt x="90" y="346"/>
                      </a:cubicBezTo>
                      <a:cubicBezTo>
                        <a:pt x="90" y="346"/>
                        <a:pt x="90" y="346"/>
                        <a:pt x="90" y="346"/>
                      </a:cubicBezTo>
                      <a:cubicBezTo>
                        <a:pt x="88" y="355"/>
                        <a:pt x="86" y="363"/>
                        <a:pt x="84" y="372"/>
                      </a:cubicBezTo>
                      <a:cubicBezTo>
                        <a:pt x="8" y="403"/>
                        <a:pt x="8" y="403"/>
                        <a:pt x="8" y="403"/>
                      </a:cubicBezTo>
                      <a:cubicBezTo>
                        <a:pt x="0" y="462"/>
                        <a:pt x="13" y="511"/>
                        <a:pt x="13" y="511"/>
                      </a:cubicBezTo>
                      <a:cubicBezTo>
                        <a:pt x="91" y="534"/>
                        <a:pt x="91" y="534"/>
                        <a:pt x="91" y="534"/>
                      </a:cubicBezTo>
                      <a:cubicBezTo>
                        <a:pt x="91" y="533"/>
                        <a:pt x="91" y="533"/>
                        <a:pt x="91" y="533"/>
                      </a:cubicBezTo>
                      <a:cubicBezTo>
                        <a:pt x="94" y="542"/>
                        <a:pt x="97" y="551"/>
                        <a:pt x="100" y="560"/>
                      </a:cubicBezTo>
                      <a:cubicBezTo>
                        <a:pt x="49" y="626"/>
                        <a:pt x="49" y="626"/>
                        <a:pt x="49" y="626"/>
                      </a:cubicBezTo>
                      <a:cubicBezTo>
                        <a:pt x="73" y="680"/>
                        <a:pt x="109" y="717"/>
                        <a:pt x="109"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3"/>
                        <a:pt x="511" y="863"/>
                      </a:cubicBezTo>
                      <a:cubicBezTo>
                        <a:pt x="533" y="784"/>
                        <a:pt x="533" y="784"/>
                        <a:pt x="533" y="784"/>
                      </a:cubicBezTo>
                      <a:cubicBezTo>
                        <a:pt x="533" y="784"/>
                        <a:pt x="533" y="784"/>
                        <a:pt x="533" y="784"/>
                      </a:cubicBezTo>
                      <a:cubicBezTo>
                        <a:pt x="542" y="781"/>
                        <a:pt x="551" y="779"/>
                        <a:pt x="560" y="775"/>
                      </a:cubicBezTo>
                      <a:cubicBezTo>
                        <a:pt x="626" y="826"/>
                        <a:pt x="626" y="826"/>
                        <a:pt x="626" y="826"/>
                      </a:cubicBezTo>
                      <a:cubicBezTo>
                        <a:pt x="680" y="802"/>
                        <a:pt x="716" y="767"/>
                        <a:pt x="716" y="767"/>
                      </a:cubicBezTo>
                      <a:cubicBezTo>
                        <a:pt x="696" y="688"/>
                        <a:pt x="696" y="688"/>
                        <a:pt x="696" y="688"/>
                      </a:cubicBezTo>
                      <a:cubicBezTo>
                        <a:pt x="695" y="688"/>
                        <a:pt x="695" y="688"/>
                        <a:pt x="695" y="688"/>
                      </a:cubicBezTo>
                      <a:cubicBezTo>
                        <a:pt x="700" y="683"/>
                        <a:pt x="705" y="677"/>
                        <a:pt x="710" y="672"/>
                      </a:cubicBezTo>
                      <a:cubicBezTo>
                        <a:pt x="792" y="684"/>
                        <a:pt x="792" y="684"/>
                        <a:pt x="792"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1" name="Freeform 31"/>
                <p:cNvSpPr>
                  <a:spLocks/>
                </p:cNvSpPr>
                <p:nvPr/>
              </p:nvSpPr>
              <p:spPr bwMode="auto">
                <a:xfrm>
                  <a:off x="1247" y="1797"/>
                  <a:ext cx="747" cy="748"/>
                </a:xfrm>
                <a:custGeom>
                  <a:avLst/>
                  <a:gdLst>
                    <a:gd name="T0" fmla="*/ 866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3 w 874"/>
                    <a:gd name="T59" fmla="*/ 371 h 874"/>
                    <a:gd name="T60" fmla="*/ 7 w 874"/>
                    <a:gd name="T61" fmla="*/ 402 h 874"/>
                    <a:gd name="T62" fmla="*/ 12 w 874"/>
                    <a:gd name="T63" fmla="*/ 511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8 h 874"/>
                    <a:gd name="T118" fmla="*/ 790 w 874"/>
                    <a:gd name="T119" fmla="*/ 502 h 874"/>
                    <a:gd name="T120" fmla="*/ 866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6" y="471"/>
                      </a:moveTo>
                      <a:cubicBezTo>
                        <a:pt x="874" y="413"/>
                        <a:pt x="862" y="363"/>
                        <a:pt x="862" y="363"/>
                      </a:cubicBezTo>
                      <a:cubicBezTo>
                        <a:pt x="783" y="341"/>
                        <a:pt x="783" y="341"/>
                        <a:pt x="783" y="341"/>
                      </a:cubicBezTo>
                      <a:cubicBezTo>
                        <a:pt x="783" y="341"/>
                        <a:pt x="783" y="341"/>
                        <a:pt x="783" y="341"/>
                      </a:cubicBezTo>
                      <a:cubicBezTo>
                        <a:pt x="781" y="332"/>
                        <a:pt x="778" y="323"/>
                        <a:pt x="774"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3" y="371"/>
                      </a:cubicBezTo>
                      <a:cubicBezTo>
                        <a:pt x="7" y="402"/>
                        <a:pt x="7" y="402"/>
                        <a:pt x="7" y="402"/>
                      </a:cubicBezTo>
                      <a:cubicBezTo>
                        <a:pt x="0" y="461"/>
                        <a:pt x="12" y="511"/>
                        <a:pt x="12" y="511"/>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6"/>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1" y="781"/>
                        <a:pt x="550"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5" y="528"/>
                        <a:pt x="785" y="528"/>
                        <a:pt x="785" y="528"/>
                      </a:cubicBezTo>
                      <a:cubicBezTo>
                        <a:pt x="784" y="528"/>
                        <a:pt x="784" y="528"/>
                        <a:pt x="784" y="528"/>
                      </a:cubicBezTo>
                      <a:cubicBezTo>
                        <a:pt x="786" y="520"/>
                        <a:pt x="788" y="511"/>
                        <a:pt x="790" y="502"/>
                      </a:cubicBezTo>
                      <a:lnTo>
                        <a:pt x="866" y="471"/>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2" name="Freeform 32"/>
                <p:cNvSpPr>
                  <a:spLocks/>
                </p:cNvSpPr>
                <p:nvPr/>
              </p:nvSpPr>
              <p:spPr bwMode="auto">
                <a:xfrm>
                  <a:off x="1237" y="1788"/>
                  <a:ext cx="748" cy="748"/>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2 w 874"/>
                    <a:gd name="T29" fmla="*/ 84 h 874"/>
                    <a:gd name="T30" fmla="*/ 472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2" y="84"/>
                      </a:cubicBezTo>
                      <a:cubicBezTo>
                        <a:pt x="472" y="7"/>
                        <a:pt x="472" y="7"/>
                        <a:pt x="472"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4"/>
                        <a:pt x="345" y="784"/>
                        <a:pt x="345" y="784"/>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3" name="Freeform 33"/>
                <p:cNvSpPr>
                  <a:spLocks/>
                </p:cNvSpPr>
                <p:nvPr/>
              </p:nvSpPr>
              <p:spPr bwMode="auto">
                <a:xfrm>
                  <a:off x="1228" y="1778"/>
                  <a:ext cx="747" cy="748"/>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2"/>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89"/>
                        <a:pt x="529" y="89"/>
                        <a:pt x="529" y="89"/>
                      </a:cubicBezTo>
                      <a:cubicBezTo>
                        <a:pt x="529" y="90"/>
                        <a:pt x="529" y="90"/>
                        <a:pt x="529" y="90"/>
                      </a:cubicBezTo>
                      <a:cubicBezTo>
                        <a:pt x="520" y="88"/>
                        <a:pt x="512" y="86"/>
                        <a:pt x="503" y="84"/>
                      </a:cubicBezTo>
                      <a:cubicBezTo>
                        <a:pt x="472" y="7"/>
                        <a:pt x="472" y="7"/>
                        <a:pt x="472" y="7"/>
                      </a:cubicBezTo>
                      <a:cubicBezTo>
                        <a:pt x="413" y="0"/>
                        <a:pt x="363" y="12"/>
                        <a:pt x="363" y="12"/>
                      </a:cubicBezTo>
                      <a:cubicBezTo>
                        <a:pt x="341" y="91"/>
                        <a:pt x="341" y="91"/>
                        <a:pt x="341" y="91"/>
                      </a:cubicBezTo>
                      <a:cubicBezTo>
                        <a:pt x="342" y="91"/>
                        <a:pt x="342" y="91"/>
                        <a:pt x="342" y="91"/>
                      </a:cubicBezTo>
                      <a:cubicBezTo>
                        <a:pt x="332" y="93"/>
                        <a:pt x="323"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4" name="Freeform 34"/>
                <p:cNvSpPr>
                  <a:spLocks/>
                </p:cNvSpPr>
                <p:nvPr/>
              </p:nvSpPr>
              <p:spPr bwMode="auto">
                <a:xfrm>
                  <a:off x="1218" y="1769"/>
                  <a:ext cx="749" cy="749"/>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49 h 875"/>
                    <a:gd name="T12" fmla="*/ 766 w 875"/>
                    <a:gd name="T13" fmla="*/ 159 h 875"/>
                    <a:gd name="T14" fmla="*/ 687 w 875"/>
                    <a:gd name="T15" fmla="*/ 179 h 875"/>
                    <a:gd name="T16" fmla="*/ 687 w 875"/>
                    <a:gd name="T17" fmla="*/ 180 h 875"/>
                    <a:gd name="T18" fmla="*/ 672 w 875"/>
                    <a:gd name="T19" fmla="*/ 165 h 875"/>
                    <a:gd name="T20" fmla="*/ 684 w 875"/>
                    <a:gd name="T21" fmla="*/ 83 h 875"/>
                    <a:gd name="T22" fmla="*/ 587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49 h 875"/>
                    <a:gd name="T42" fmla="*/ 158 w 875"/>
                    <a:gd name="T43" fmla="*/ 109 h 875"/>
                    <a:gd name="T44" fmla="*/ 179 w 875"/>
                    <a:gd name="T45" fmla="*/ 187 h 875"/>
                    <a:gd name="T46" fmla="*/ 179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2 w 875"/>
                    <a:gd name="T63" fmla="*/ 511 h 875"/>
                    <a:gd name="T64" fmla="*/ 91 w 875"/>
                    <a:gd name="T65" fmla="*/ 533 h 875"/>
                    <a:gd name="T66" fmla="*/ 91 w 875"/>
                    <a:gd name="T67" fmla="*/ 533 h 875"/>
                    <a:gd name="T68" fmla="*/ 100 w 875"/>
                    <a:gd name="T69" fmla="*/ 560 h 875"/>
                    <a:gd name="T70" fmla="*/ 49 w 875"/>
                    <a:gd name="T71" fmla="*/ 626 h 875"/>
                    <a:gd name="T72" fmla="*/ 108 w 875"/>
                    <a:gd name="T73" fmla="*/ 716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2 h 875"/>
                    <a:gd name="T94" fmla="*/ 533 w 875"/>
                    <a:gd name="T95" fmla="*/ 784 h 875"/>
                    <a:gd name="T96" fmla="*/ 533 w 875"/>
                    <a:gd name="T97" fmla="*/ 784 h 875"/>
                    <a:gd name="T98" fmla="*/ 560 w 875"/>
                    <a:gd name="T99" fmla="*/ 775 h 875"/>
                    <a:gd name="T100" fmla="*/ 625 w 875"/>
                    <a:gd name="T101" fmla="*/ 826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3"/>
                        <a:pt x="862" y="364"/>
                        <a:pt x="862" y="364"/>
                      </a:cubicBezTo>
                      <a:cubicBezTo>
                        <a:pt x="784" y="342"/>
                        <a:pt x="784" y="342"/>
                        <a:pt x="784" y="342"/>
                      </a:cubicBezTo>
                      <a:cubicBezTo>
                        <a:pt x="784" y="342"/>
                        <a:pt x="784" y="342"/>
                        <a:pt x="784" y="342"/>
                      </a:cubicBezTo>
                      <a:cubicBezTo>
                        <a:pt x="781" y="333"/>
                        <a:pt x="778" y="324"/>
                        <a:pt x="775" y="315"/>
                      </a:cubicBezTo>
                      <a:cubicBezTo>
                        <a:pt x="825" y="249"/>
                        <a:pt x="825" y="249"/>
                        <a:pt x="825" y="249"/>
                      </a:cubicBezTo>
                      <a:cubicBezTo>
                        <a:pt x="802" y="195"/>
                        <a:pt x="766" y="159"/>
                        <a:pt x="766" y="159"/>
                      </a:cubicBezTo>
                      <a:cubicBezTo>
                        <a:pt x="687" y="179"/>
                        <a:pt x="687" y="179"/>
                        <a:pt x="687" y="179"/>
                      </a:cubicBezTo>
                      <a:cubicBezTo>
                        <a:pt x="687" y="180"/>
                        <a:pt x="687" y="180"/>
                        <a:pt x="687" y="180"/>
                      </a:cubicBezTo>
                      <a:cubicBezTo>
                        <a:pt x="682" y="175"/>
                        <a:pt x="677" y="170"/>
                        <a:pt x="672" y="165"/>
                      </a:cubicBezTo>
                      <a:cubicBezTo>
                        <a:pt x="684" y="83"/>
                        <a:pt x="684" y="83"/>
                        <a:pt x="684" y="83"/>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49"/>
                        <a:pt x="249" y="49"/>
                        <a:pt x="249" y="49"/>
                      </a:cubicBezTo>
                      <a:cubicBezTo>
                        <a:pt x="195" y="73"/>
                        <a:pt x="158" y="109"/>
                        <a:pt x="158" y="109"/>
                      </a:cubicBezTo>
                      <a:cubicBezTo>
                        <a:pt x="179" y="187"/>
                        <a:pt x="179" y="187"/>
                        <a:pt x="179" y="187"/>
                      </a:cubicBezTo>
                      <a:cubicBezTo>
                        <a:pt x="179" y="187"/>
                        <a:pt x="179" y="187"/>
                        <a:pt x="179"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2" y="511"/>
                        <a:pt x="12" y="511"/>
                      </a:cubicBezTo>
                      <a:cubicBezTo>
                        <a:pt x="91" y="533"/>
                        <a:pt x="91" y="533"/>
                        <a:pt x="91" y="533"/>
                      </a:cubicBezTo>
                      <a:cubicBezTo>
                        <a:pt x="91" y="533"/>
                        <a:pt x="91" y="533"/>
                        <a:pt x="91" y="533"/>
                      </a:cubicBezTo>
                      <a:cubicBezTo>
                        <a:pt x="94" y="542"/>
                        <a:pt x="96" y="551"/>
                        <a:pt x="100" y="560"/>
                      </a:cubicBezTo>
                      <a:cubicBezTo>
                        <a:pt x="49" y="626"/>
                        <a:pt x="49" y="626"/>
                        <a:pt x="49" y="626"/>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2"/>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5" name="Freeform 35"/>
                <p:cNvSpPr>
                  <a:spLocks/>
                </p:cNvSpPr>
                <p:nvPr/>
              </p:nvSpPr>
              <p:spPr bwMode="auto">
                <a:xfrm>
                  <a:off x="1209" y="1761"/>
                  <a:ext cx="748" cy="747"/>
                </a:xfrm>
                <a:custGeom>
                  <a:avLst/>
                  <a:gdLst>
                    <a:gd name="T0" fmla="*/ 867 w 875"/>
                    <a:gd name="T1" fmla="*/ 471 h 874"/>
                    <a:gd name="T2" fmla="*/ 863 w 875"/>
                    <a:gd name="T3" fmla="*/ 363 h 874"/>
                    <a:gd name="T4" fmla="*/ 784 w 875"/>
                    <a:gd name="T5" fmla="*/ 341 h 874"/>
                    <a:gd name="T6" fmla="*/ 784 w 875"/>
                    <a:gd name="T7" fmla="*/ 341 h 874"/>
                    <a:gd name="T8" fmla="*/ 775 w 875"/>
                    <a:gd name="T9" fmla="*/ 314 h 874"/>
                    <a:gd name="T10" fmla="*/ 826 w 875"/>
                    <a:gd name="T11" fmla="*/ 249 h 874"/>
                    <a:gd name="T12" fmla="*/ 767 w 875"/>
                    <a:gd name="T13" fmla="*/ 158 h 874"/>
                    <a:gd name="T14" fmla="*/ 688 w 875"/>
                    <a:gd name="T15" fmla="*/ 178 h 874"/>
                    <a:gd name="T16" fmla="*/ 688 w 875"/>
                    <a:gd name="T17" fmla="*/ 179 h 874"/>
                    <a:gd name="T18" fmla="*/ 672 w 875"/>
                    <a:gd name="T19" fmla="*/ 164 h 874"/>
                    <a:gd name="T20" fmla="*/ 684 w 875"/>
                    <a:gd name="T21" fmla="*/ 83 h 874"/>
                    <a:gd name="T22" fmla="*/ 588 w 875"/>
                    <a:gd name="T23" fmla="*/ 32 h 874"/>
                    <a:gd name="T24" fmla="*/ 529 w 875"/>
                    <a:gd name="T25" fmla="*/ 89 h 874"/>
                    <a:gd name="T26" fmla="*/ 529 w 875"/>
                    <a:gd name="T27" fmla="*/ 89 h 874"/>
                    <a:gd name="T28" fmla="*/ 503 w 875"/>
                    <a:gd name="T29" fmla="*/ 83 h 874"/>
                    <a:gd name="T30" fmla="*/ 472 w 875"/>
                    <a:gd name="T31" fmla="*/ 7 h 874"/>
                    <a:gd name="T32" fmla="*/ 364 w 875"/>
                    <a:gd name="T33" fmla="*/ 12 h 874"/>
                    <a:gd name="T34" fmla="*/ 342 w 875"/>
                    <a:gd name="T35" fmla="*/ 90 h 874"/>
                    <a:gd name="T36" fmla="*/ 342 w 875"/>
                    <a:gd name="T37" fmla="*/ 90 h 874"/>
                    <a:gd name="T38" fmla="*/ 315 w 875"/>
                    <a:gd name="T39" fmla="*/ 99 h 874"/>
                    <a:gd name="T40" fmla="*/ 250 w 875"/>
                    <a:gd name="T41" fmla="*/ 49 h 874"/>
                    <a:gd name="T42" fmla="*/ 159 w 875"/>
                    <a:gd name="T43" fmla="*/ 108 h 874"/>
                    <a:gd name="T44" fmla="*/ 179 w 875"/>
                    <a:gd name="T45" fmla="*/ 187 h 874"/>
                    <a:gd name="T46" fmla="*/ 180 w 875"/>
                    <a:gd name="T47" fmla="*/ 187 h 874"/>
                    <a:gd name="T48" fmla="*/ 165 w 875"/>
                    <a:gd name="T49" fmla="*/ 202 h 874"/>
                    <a:gd name="T50" fmla="*/ 84 w 875"/>
                    <a:gd name="T51" fmla="*/ 191 h 874"/>
                    <a:gd name="T52" fmla="*/ 33 w 875"/>
                    <a:gd name="T53" fmla="*/ 287 h 874"/>
                    <a:gd name="T54" fmla="*/ 90 w 875"/>
                    <a:gd name="T55" fmla="*/ 345 h 874"/>
                    <a:gd name="T56" fmla="*/ 90 w 875"/>
                    <a:gd name="T57" fmla="*/ 345 h 874"/>
                    <a:gd name="T58" fmla="*/ 84 w 875"/>
                    <a:gd name="T59" fmla="*/ 371 h 874"/>
                    <a:gd name="T60" fmla="*/ 8 w 875"/>
                    <a:gd name="T61" fmla="*/ 402 h 874"/>
                    <a:gd name="T62" fmla="*/ 13 w 875"/>
                    <a:gd name="T63" fmla="*/ 510 h 874"/>
                    <a:gd name="T64" fmla="*/ 91 w 875"/>
                    <a:gd name="T65" fmla="*/ 533 h 874"/>
                    <a:gd name="T66" fmla="*/ 91 w 875"/>
                    <a:gd name="T67" fmla="*/ 532 h 874"/>
                    <a:gd name="T68" fmla="*/ 100 w 875"/>
                    <a:gd name="T69" fmla="*/ 559 h 874"/>
                    <a:gd name="T70" fmla="*/ 50 w 875"/>
                    <a:gd name="T71" fmla="*/ 625 h 874"/>
                    <a:gd name="T72" fmla="*/ 109 w 875"/>
                    <a:gd name="T73" fmla="*/ 716 h 874"/>
                    <a:gd name="T74" fmla="*/ 188 w 875"/>
                    <a:gd name="T75" fmla="*/ 695 h 874"/>
                    <a:gd name="T76" fmla="*/ 188 w 875"/>
                    <a:gd name="T77" fmla="*/ 695 h 874"/>
                    <a:gd name="T78" fmla="*/ 203 w 875"/>
                    <a:gd name="T79" fmla="*/ 709 h 874"/>
                    <a:gd name="T80" fmla="*/ 191 w 875"/>
                    <a:gd name="T81" fmla="*/ 791 h 874"/>
                    <a:gd name="T82" fmla="*/ 288 w 875"/>
                    <a:gd name="T83" fmla="*/ 841 h 874"/>
                    <a:gd name="T84" fmla="*/ 346 w 875"/>
                    <a:gd name="T85" fmla="*/ 785 h 874"/>
                    <a:gd name="T86" fmla="*/ 346 w 875"/>
                    <a:gd name="T87" fmla="*/ 784 h 874"/>
                    <a:gd name="T88" fmla="*/ 372 w 875"/>
                    <a:gd name="T89" fmla="*/ 790 h 874"/>
                    <a:gd name="T90" fmla="*/ 403 w 875"/>
                    <a:gd name="T91" fmla="*/ 867 h 874"/>
                    <a:gd name="T92" fmla="*/ 511 w 875"/>
                    <a:gd name="T93" fmla="*/ 862 h 874"/>
                    <a:gd name="T94" fmla="*/ 534 w 875"/>
                    <a:gd name="T95" fmla="*/ 783 h 874"/>
                    <a:gd name="T96" fmla="*/ 533 w 875"/>
                    <a:gd name="T97" fmla="*/ 783 h 874"/>
                    <a:gd name="T98" fmla="*/ 560 w 875"/>
                    <a:gd name="T99" fmla="*/ 774 h 874"/>
                    <a:gd name="T100" fmla="*/ 626 w 875"/>
                    <a:gd name="T101" fmla="*/ 825 h 874"/>
                    <a:gd name="T102" fmla="*/ 717 w 875"/>
                    <a:gd name="T103" fmla="*/ 766 h 874"/>
                    <a:gd name="T104" fmla="*/ 696 w 875"/>
                    <a:gd name="T105" fmla="*/ 687 h 874"/>
                    <a:gd name="T106" fmla="*/ 696 w 875"/>
                    <a:gd name="T107" fmla="*/ 687 h 874"/>
                    <a:gd name="T108" fmla="*/ 710 w 875"/>
                    <a:gd name="T109" fmla="*/ 671 h 874"/>
                    <a:gd name="T110" fmla="*/ 792 w 875"/>
                    <a:gd name="T111" fmla="*/ 683 h 874"/>
                    <a:gd name="T112" fmla="*/ 842 w 875"/>
                    <a:gd name="T113" fmla="*/ 587 h 874"/>
                    <a:gd name="T114" fmla="*/ 785 w 875"/>
                    <a:gd name="T115" fmla="*/ 528 h 874"/>
                    <a:gd name="T116" fmla="*/ 785 w 875"/>
                    <a:gd name="T117" fmla="*/ 528 h 874"/>
                    <a:gd name="T118" fmla="*/ 791 w 875"/>
                    <a:gd name="T119" fmla="*/ 502 h 874"/>
                    <a:gd name="T120" fmla="*/ 867 w 875"/>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4">
                      <a:moveTo>
                        <a:pt x="867" y="471"/>
                      </a:moveTo>
                      <a:cubicBezTo>
                        <a:pt x="875" y="413"/>
                        <a:pt x="863" y="363"/>
                        <a:pt x="863" y="363"/>
                      </a:cubicBezTo>
                      <a:cubicBezTo>
                        <a:pt x="784" y="341"/>
                        <a:pt x="784" y="341"/>
                        <a:pt x="784" y="341"/>
                      </a:cubicBezTo>
                      <a:cubicBezTo>
                        <a:pt x="784" y="341"/>
                        <a:pt x="784" y="341"/>
                        <a:pt x="784" y="341"/>
                      </a:cubicBezTo>
                      <a:cubicBezTo>
                        <a:pt x="781" y="332"/>
                        <a:pt x="779" y="323"/>
                        <a:pt x="775" y="314"/>
                      </a:cubicBezTo>
                      <a:cubicBezTo>
                        <a:pt x="826" y="249"/>
                        <a:pt x="826" y="249"/>
                        <a:pt x="826" y="249"/>
                      </a:cubicBezTo>
                      <a:cubicBezTo>
                        <a:pt x="802" y="194"/>
                        <a:pt x="767" y="158"/>
                        <a:pt x="767" y="158"/>
                      </a:cubicBezTo>
                      <a:cubicBezTo>
                        <a:pt x="688" y="178"/>
                        <a:pt x="688" y="178"/>
                        <a:pt x="688" y="178"/>
                      </a:cubicBezTo>
                      <a:cubicBezTo>
                        <a:pt x="688" y="179"/>
                        <a:pt x="688" y="179"/>
                        <a:pt x="688" y="179"/>
                      </a:cubicBezTo>
                      <a:cubicBezTo>
                        <a:pt x="683" y="174"/>
                        <a:pt x="677" y="169"/>
                        <a:pt x="672" y="164"/>
                      </a:cubicBezTo>
                      <a:cubicBezTo>
                        <a:pt x="684" y="83"/>
                        <a:pt x="684" y="83"/>
                        <a:pt x="684" y="83"/>
                      </a:cubicBezTo>
                      <a:cubicBezTo>
                        <a:pt x="637" y="47"/>
                        <a:pt x="588" y="32"/>
                        <a:pt x="588" y="32"/>
                      </a:cubicBezTo>
                      <a:cubicBezTo>
                        <a:pt x="529" y="89"/>
                        <a:pt x="529" y="89"/>
                        <a:pt x="529" y="89"/>
                      </a:cubicBezTo>
                      <a:cubicBezTo>
                        <a:pt x="529" y="89"/>
                        <a:pt x="529" y="89"/>
                        <a:pt x="529" y="89"/>
                      </a:cubicBezTo>
                      <a:cubicBezTo>
                        <a:pt x="521" y="87"/>
                        <a:pt x="512" y="85"/>
                        <a:pt x="503" y="83"/>
                      </a:cubicBezTo>
                      <a:cubicBezTo>
                        <a:pt x="472" y="7"/>
                        <a:pt x="472" y="7"/>
                        <a:pt x="472" y="7"/>
                      </a:cubicBezTo>
                      <a:cubicBezTo>
                        <a:pt x="414" y="0"/>
                        <a:pt x="364" y="12"/>
                        <a:pt x="364" y="12"/>
                      </a:cubicBezTo>
                      <a:cubicBezTo>
                        <a:pt x="342" y="90"/>
                        <a:pt x="342" y="90"/>
                        <a:pt x="342" y="90"/>
                      </a:cubicBezTo>
                      <a:cubicBezTo>
                        <a:pt x="342" y="90"/>
                        <a:pt x="342" y="90"/>
                        <a:pt x="342" y="90"/>
                      </a:cubicBezTo>
                      <a:cubicBezTo>
                        <a:pt x="333" y="93"/>
                        <a:pt x="324" y="96"/>
                        <a:pt x="315" y="99"/>
                      </a:cubicBezTo>
                      <a:cubicBezTo>
                        <a:pt x="250" y="49"/>
                        <a:pt x="250" y="49"/>
                        <a:pt x="250" y="49"/>
                      </a:cubicBezTo>
                      <a:cubicBezTo>
                        <a:pt x="195" y="72"/>
                        <a:pt x="159" y="108"/>
                        <a:pt x="159" y="108"/>
                      </a:cubicBezTo>
                      <a:cubicBezTo>
                        <a:pt x="179" y="187"/>
                        <a:pt x="179" y="187"/>
                        <a:pt x="179" y="187"/>
                      </a:cubicBezTo>
                      <a:cubicBezTo>
                        <a:pt x="180" y="187"/>
                        <a:pt x="180" y="187"/>
                        <a:pt x="180" y="187"/>
                      </a:cubicBezTo>
                      <a:cubicBezTo>
                        <a:pt x="175" y="192"/>
                        <a:pt x="170" y="197"/>
                        <a:pt x="165" y="202"/>
                      </a:cubicBezTo>
                      <a:cubicBezTo>
                        <a:pt x="84" y="191"/>
                        <a:pt x="84" y="191"/>
                        <a:pt x="84" y="191"/>
                      </a:cubicBezTo>
                      <a:cubicBezTo>
                        <a:pt x="48" y="238"/>
                        <a:pt x="33" y="287"/>
                        <a:pt x="33" y="287"/>
                      </a:cubicBezTo>
                      <a:cubicBezTo>
                        <a:pt x="90" y="345"/>
                        <a:pt x="90" y="345"/>
                        <a:pt x="90" y="345"/>
                      </a:cubicBezTo>
                      <a:cubicBezTo>
                        <a:pt x="90" y="345"/>
                        <a:pt x="90" y="345"/>
                        <a:pt x="90" y="345"/>
                      </a:cubicBezTo>
                      <a:cubicBezTo>
                        <a:pt x="88" y="354"/>
                        <a:pt x="86" y="362"/>
                        <a:pt x="84" y="371"/>
                      </a:cubicBezTo>
                      <a:cubicBezTo>
                        <a:pt x="8" y="402"/>
                        <a:pt x="8" y="402"/>
                        <a:pt x="8" y="402"/>
                      </a:cubicBezTo>
                      <a:cubicBezTo>
                        <a:pt x="0" y="461"/>
                        <a:pt x="13" y="510"/>
                        <a:pt x="13" y="510"/>
                      </a:cubicBezTo>
                      <a:cubicBezTo>
                        <a:pt x="91" y="533"/>
                        <a:pt x="91" y="533"/>
                        <a:pt x="91" y="533"/>
                      </a:cubicBezTo>
                      <a:cubicBezTo>
                        <a:pt x="91" y="532"/>
                        <a:pt x="91" y="532"/>
                        <a:pt x="91" y="532"/>
                      </a:cubicBezTo>
                      <a:cubicBezTo>
                        <a:pt x="94" y="542"/>
                        <a:pt x="97" y="550"/>
                        <a:pt x="100" y="559"/>
                      </a:cubicBezTo>
                      <a:cubicBezTo>
                        <a:pt x="50" y="625"/>
                        <a:pt x="50" y="625"/>
                        <a:pt x="50" y="625"/>
                      </a:cubicBezTo>
                      <a:cubicBezTo>
                        <a:pt x="73" y="679"/>
                        <a:pt x="109" y="716"/>
                        <a:pt x="109" y="716"/>
                      </a:cubicBezTo>
                      <a:cubicBezTo>
                        <a:pt x="188" y="695"/>
                        <a:pt x="188" y="695"/>
                        <a:pt x="188" y="695"/>
                      </a:cubicBezTo>
                      <a:cubicBezTo>
                        <a:pt x="188" y="695"/>
                        <a:pt x="188" y="695"/>
                        <a:pt x="188" y="695"/>
                      </a:cubicBezTo>
                      <a:cubicBezTo>
                        <a:pt x="193" y="700"/>
                        <a:pt x="198" y="704"/>
                        <a:pt x="203" y="709"/>
                      </a:cubicBezTo>
                      <a:cubicBezTo>
                        <a:pt x="191" y="791"/>
                        <a:pt x="191" y="791"/>
                        <a:pt x="191" y="791"/>
                      </a:cubicBezTo>
                      <a:cubicBezTo>
                        <a:pt x="238" y="827"/>
                        <a:pt x="288" y="841"/>
                        <a:pt x="288" y="841"/>
                      </a:cubicBezTo>
                      <a:cubicBezTo>
                        <a:pt x="346" y="785"/>
                        <a:pt x="346" y="785"/>
                        <a:pt x="346" y="785"/>
                      </a:cubicBezTo>
                      <a:cubicBezTo>
                        <a:pt x="346" y="784"/>
                        <a:pt x="346" y="784"/>
                        <a:pt x="346" y="784"/>
                      </a:cubicBezTo>
                      <a:cubicBezTo>
                        <a:pt x="355" y="786"/>
                        <a:pt x="363" y="788"/>
                        <a:pt x="372" y="790"/>
                      </a:cubicBezTo>
                      <a:cubicBezTo>
                        <a:pt x="403" y="867"/>
                        <a:pt x="403" y="867"/>
                        <a:pt x="403" y="867"/>
                      </a:cubicBezTo>
                      <a:cubicBezTo>
                        <a:pt x="462" y="874"/>
                        <a:pt x="511" y="862"/>
                        <a:pt x="511" y="862"/>
                      </a:cubicBezTo>
                      <a:cubicBezTo>
                        <a:pt x="534" y="783"/>
                        <a:pt x="534" y="783"/>
                        <a:pt x="534" y="783"/>
                      </a:cubicBezTo>
                      <a:cubicBezTo>
                        <a:pt x="533" y="783"/>
                        <a:pt x="533" y="783"/>
                        <a:pt x="533" y="783"/>
                      </a:cubicBezTo>
                      <a:cubicBezTo>
                        <a:pt x="542" y="781"/>
                        <a:pt x="551" y="778"/>
                        <a:pt x="560" y="774"/>
                      </a:cubicBezTo>
                      <a:cubicBezTo>
                        <a:pt x="626" y="825"/>
                        <a:pt x="626" y="825"/>
                        <a:pt x="626" y="825"/>
                      </a:cubicBezTo>
                      <a:cubicBezTo>
                        <a:pt x="680" y="801"/>
                        <a:pt x="717" y="766"/>
                        <a:pt x="717" y="766"/>
                      </a:cubicBezTo>
                      <a:cubicBezTo>
                        <a:pt x="696" y="687"/>
                        <a:pt x="696" y="687"/>
                        <a:pt x="696" y="687"/>
                      </a:cubicBezTo>
                      <a:cubicBezTo>
                        <a:pt x="696" y="687"/>
                        <a:pt x="696" y="687"/>
                        <a:pt x="696" y="687"/>
                      </a:cubicBezTo>
                      <a:cubicBezTo>
                        <a:pt x="701" y="682"/>
                        <a:pt x="705" y="676"/>
                        <a:pt x="710" y="671"/>
                      </a:cubicBezTo>
                      <a:cubicBezTo>
                        <a:pt x="792" y="683"/>
                        <a:pt x="792" y="683"/>
                        <a:pt x="792" y="683"/>
                      </a:cubicBezTo>
                      <a:cubicBezTo>
                        <a:pt x="827" y="636"/>
                        <a:pt x="842" y="587"/>
                        <a:pt x="842" y="587"/>
                      </a:cubicBezTo>
                      <a:cubicBezTo>
                        <a:pt x="785" y="528"/>
                        <a:pt x="785" y="528"/>
                        <a:pt x="785" y="528"/>
                      </a:cubicBezTo>
                      <a:cubicBezTo>
                        <a:pt x="785" y="528"/>
                        <a:pt x="785" y="528"/>
                        <a:pt x="785" y="528"/>
                      </a:cubicBezTo>
                      <a:cubicBezTo>
                        <a:pt x="787" y="520"/>
                        <a:pt x="789" y="511"/>
                        <a:pt x="791" y="502"/>
                      </a:cubicBezTo>
                      <a:lnTo>
                        <a:pt x="867" y="471"/>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6" name="Freeform 36"/>
                <p:cNvSpPr>
                  <a:spLocks/>
                </p:cNvSpPr>
                <p:nvPr/>
              </p:nvSpPr>
              <p:spPr bwMode="auto">
                <a:xfrm>
                  <a:off x="1200" y="1751"/>
                  <a:ext cx="748" cy="748"/>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8 w 874"/>
                    <a:gd name="T27" fmla="*/ 90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3 h 874"/>
                    <a:gd name="T50" fmla="*/ 83 w 874"/>
                    <a:gd name="T51" fmla="*/ 191 h 874"/>
                    <a:gd name="T52" fmla="*/ 33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4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8" y="90"/>
                        <a:pt x="528" y="90"/>
                        <a:pt x="528" y="90"/>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4" y="203"/>
                      </a:cubicBezTo>
                      <a:cubicBezTo>
                        <a:pt x="83" y="191"/>
                        <a:pt x="83" y="191"/>
                        <a:pt x="83" y="191"/>
                      </a:cubicBezTo>
                      <a:cubicBezTo>
                        <a:pt x="47" y="238"/>
                        <a:pt x="33" y="287"/>
                        <a:pt x="33"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9"/>
                        <a:pt x="371" y="790"/>
                      </a:cubicBezTo>
                      <a:cubicBezTo>
                        <a:pt x="402" y="867"/>
                        <a:pt x="402" y="867"/>
                        <a:pt x="402" y="867"/>
                      </a:cubicBezTo>
                      <a:cubicBezTo>
                        <a:pt x="461" y="874"/>
                        <a:pt x="511" y="862"/>
                        <a:pt x="511" y="862"/>
                      </a:cubicBezTo>
                      <a:cubicBezTo>
                        <a:pt x="533" y="784"/>
                        <a:pt x="533" y="784"/>
                        <a:pt x="533" y="784"/>
                      </a:cubicBezTo>
                      <a:cubicBezTo>
                        <a:pt x="532" y="783"/>
                        <a:pt x="532" y="783"/>
                        <a:pt x="532"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8" y="511"/>
                        <a:pt x="790" y="503"/>
                      </a:cubicBezTo>
                      <a:lnTo>
                        <a:pt x="867" y="472"/>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7" name="Freeform 37"/>
                <p:cNvSpPr>
                  <a:spLocks/>
                </p:cNvSpPr>
                <p:nvPr/>
              </p:nvSpPr>
              <p:spPr bwMode="auto">
                <a:xfrm>
                  <a:off x="1191" y="1742"/>
                  <a:ext cx="748" cy="747"/>
                </a:xfrm>
                <a:custGeom>
                  <a:avLst/>
                  <a:gdLst>
                    <a:gd name="T0" fmla="*/ 867 w 874"/>
                    <a:gd name="T1" fmla="*/ 472 h 874"/>
                    <a:gd name="T2" fmla="*/ 862 w 874"/>
                    <a:gd name="T3" fmla="*/ 363 h 874"/>
                    <a:gd name="T4" fmla="*/ 784 w 874"/>
                    <a:gd name="T5" fmla="*/ 341 h 874"/>
                    <a:gd name="T6" fmla="*/ 783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2"/>
                        <a:pt x="783" y="342"/>
                        <a:pt x="783"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8"/>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8" name="Freeform 38"/>
                <p:cNvSpPr>
                  <a:spLocks/>
                </p:cNvSpPr>
                <p:nvPr/>
              </p:nvSpPr>
              <p:spPr bwMode="auto">
                <a:xfrm>
                  <a:off x="1182" y="1732"/>
                  <a:ext cx="747" cy="749"/>
                </a:xfrm>
                <a:custGeom>
                  <a:avLst/>
                  <a:gdLst>
                    <a:gd name="T0" fmla="*/ 867 w 874"/>
                    <a:gd name="T1" fmla="*/ 472 h 875"/>
                    <a:gd name="T2" fmla="*/ 862 w 874"/>
                    <a:gd name="T3" fmla="*/ 364 h 875"/>
                    <a:gd name="T4" fmla="*/ 784 w 874"/>
                    <a:gd name="T5" fmla="*/ 341 h 875"/>
                    <a:gd name="T6" fmla="*/ 784 w 874"/>
                    <a:gd name="T7" fmla="*/ 342 h 875"/>
                    <a:gd name="T8" fmla="*/ 775 w 874"/>
                    <a:gd name="T9" fmla="*/ 315 h 875"/>
                    <a:gd name="T10" fmla="*/ 825 w 874"/>
                    <a:gd name="T11" fmla="*/ 249 h 875"/>
                    <a:gd name="T12" fmla="*/ 766 w 874"/>
                    <a:gd name="T13" fmla="*/ 158 h 875"/>
                    <a:gd name="T14" fmla="*/ 687 w 874"/>
                    <a:gd name="T15" fmla="*/ 179 h 875"/>
                    <a:gd name="T16" fmla="*/ 687 w 874"/>
                    <a:gd name="T17" fmla="*/ 180 h 875"/>
                    <a:gd name="T18" fmla="*/ 672 w 874"/>
                    <a:gd name="T19" fmla="*/ 165 h 875"/>
                    <a:gd name="T20" fmla="*/ 683 w 874"/>
                    <a:gd name="T21" fmla="*/ 83 h 875"/>
                    <a:gd name="T22" fmla="*/ 587 w 874"/>
                    <a:gd name="T23" fmla="*/ 33 h 875"/>
                    <a:gd name="T24" fmla="*/ 529 w 874"/>
                    <a:gd name="T25" fmla="*/ 90 h 875"/>
                    <a:gd name="T26" fmla="*/ 529 w 874"/>
                    <a:gd name="T27" fmla="*/ 90 h 875"/>
                    <a:gd name="T28" fmla="*/ 503 w 874"/>
                    <a:gd name="T29" fmla="*/ 84 h 875"/>
                    <a:gd name="T30" fmla="*/ 472 w 874"/>
                    <a:gd name="T31" fmla="*/ 8 h 875"/>
                    <a:gd name="T32" fmla="*/ 364 w 874"/>
                    <a:gd name="T33" fmla="*/ 12 h 875"/>
                    <a:gd name="T34" fmla="*/ 341 w 874"/>
                    <a:gd name="T35" fmla="*/ 91 h 875"/>
                    <a:gd name="T36" fmla="*/ 342 w 874"/>
                    <a:gd name="T37" fmla="*/ 91 h 875"/>
                    <a:gd name="T38" fmla="*/ 315 w 874"/>
                    <a:gd name="T39" fmla="*/ 100 h 875"/>
                    <a:gd name="T40" fmla="*/ 249 w 874"/>
                    <a:gd name="T41" fmla="*/ 49 h 875"/>
                    <a:gd name="T42" fmla="*/ 158 w 874"/>
                    <a:gd name="T43" fmla="*/ 108 h 875"/>
                    <a:gd name="T44" fmla="*/ 179 w 874"/>
                    <a:gd name="T45" fmla="*/ 187 h 875"/>
                    <a:gd name="T46" fmla="*/ 179 w 874"/>
                    <a:gd name="T47" fmla="*/ 187 h 875"/>
                    <a:gd name="T48" fmla="*/ 165 w 874"/>
                    <a:gd name="T49" fmla="*/ 203 h 875"/>
                    <a:gd name="T50" fmla="*/ 83 w 874"/>
                    <a:gd name="T51" fmla="*/ 191 h 875"/>
                    <a:gd name="T52" fmla="*/ 33 w 874"/>
                    <a:gd name="T53" fmla="*/ 287 h 875"/>
                    <a:gd name="T54" fmla="*/ 90 w 874"/>
                    <a:gd name="T55" fmla="*/ 346 h 875"/>
                    <a:gd name="T56" fmla="*/ 90 w 874"/>
                    <a:gd name="T57" fmla="*/ 346 h 875"/>
                    <a:gd name="T58" fmla="*/ 84 w 874"/>
                    <a:gd name="T59" fmla="*/ 372 h 875"/>
                    <a:gd name="T60" fmla="*/ 8 w 874"/>
                    <a:gd name="T61" fmla="*/ 403 h 875"/>
                    <a:gd name="T62" fmla="*/ 12 w 874"/>
                    <a:gd name="T63" fmla="*/ 511 h 875"/>
                    <a:gd name="T64" fmla="*/ 91 w 874"/>
                    <a:gd name="T65" fmla="*/ 533 h 875"/>
                    <a:gd name="T66" fmla="*/ 91 w 874"/>
                    <a:gd name="T67" fmla="*/ 533 h 875"/>
                    <a:gd name="T68" fmla="*/ 100 w 874"/>
                    <a:gd name="T69" fmla="*/ 560 h 875"/>
                    <a:gd name="T70" fmla="*/ 49 w 874"/>
                    <a:gd name="T71" fmla="*/ 625 h 875"/>
                    <a:gd name="T72" fmla="*/ 108 w 874"/>
                    <a:gd name="T73" fmla="*/ 716 h 875"/>
                    <a:gd name="T74" fmla="*/ 187 w 874"/>
                    <a:gd name="T75" fmla="*/ 696 h 875"/>
                    <a:gd name="T76" fmla="*/ 187 w 874"/>
                    <a:gd name="T77" fmla="*/ 695 h 875"/>
                    <a:gd name="T78" fmla="*/ 203 w 874"/>
                    <a:gd name="T79" fmla="*/ 710 h 875"/>
                    <a:gd name="T80" fmla="*/ 191 w 874"/>
                    <a:gd name="T81" fmla="*/ 791 h 875"/>
                    <a:gd name="T82" fmla="*/ 287 w 874"/>
                    <a:gd name="T83" fmla="*/ 842 h 875"/>
                    <a:gd name="T84" fmla="*/ 346 w 874"/>
                    <a:gd name="T85" fmla="*/ 785 h 875"/>
                    <a:gd name="T86" fmla="*/ 346 w 874"/>
                    <a:gd name="T87" fmla="*/ 785 h 875"/>
                    <a:gd name="T88" fmla="*/ 372 w 874"/>
                    <a:gd name="T89" fmla="*/ 791 h 875"/>
                    <a:gd name="T90" fmla="*/ 403 w 874"/>
                    <a:gd name="T91" fmla="*/ 867 h 875"/>
                    <a:gd name="T92" fmla="*/ 511 w 874"/>
                    <a:gd name="T93" fmla="*/ 862 h 875"/>
                    <a:gd name="T94" fmla="*/ 533 w 874"/>
                    <a:gd name="T95" fmla="*/ 784 h 875"/>
                    <a:gd name="T96" fmla="*/ 533 w 874"/>
                    <a:gd name="T97" fmla="*/ 784 h 875"/>
                    <a:gd name="T98" fmla="*/ 560 w 874"/>
                    <a:gd name="T99" fmla="*/ 775 h 875"/>
                    <a:gd name="T100" fmla="*/ 625 w 874"/>
                    <a:gd name="T101" fmla="*/ 825 h 875"/>
                    <a:gd name="T102" fmla="*/ 716 w 874"/>
                    <a:gd name="T103" fmla="*/ 766 h 875"/>
                    <a:gd name="T104" fmla="*/ 696 w 874"/>
                    <a:gd name="T105" fmla="*/ 687 h 875"/>
                    <a:gd name="T106" fmla="*/ 695 w 874"/>
                    <a:gd name="T107" fmla="*/ 687 h 875"/>
                    <a:gd name="T108" fmla="*/ 710 w 874"/>
                    <a:gd name="T109" fmla="*/ 672 h 875"/>
                    <a:gd name="T110" fmla="*/ 791 w 874"/>
                    <a:gd name="T111" fmla="*/ 684 h 875"/>
                    <a:gd name="T112" fmla="*/ 842 w 874"/>
                    <a:gd name="T113" fmla="*/ 588 h 875"/>
                    <a:gd name="T114" fmla="*/ 785 w 874"/>
                    <a:gd name="T115" fmla="*/ 529 h 875"/>
                    <a:gd name="T116" fmla="*/ 785 w 874"/>
                    <a:gd name="T117" fmla="*/ 529 h 875"/>
                    <a:gd name="T118" fmla="*/ 791 w 874"/>
                    <a:gd name="T119" fmla="*/ 503 h 875"/>
                    <a:gd name="T120" fmla="*/ 867 w 874"/>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5">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80"/>
                        <a:pt x="687" y="180"/>
                        <a:pt x="687" y="180"/>
                      </a:cubicBezTo>
                      <a:cubicBezTo>
                        <a:pt x="682" y="175"/>
                        <a:pt x="677" y="170"/>
                        <a:pt x="672" y="165"/>
                      </a:cubicBezTo>
                      <a:cubicBezTo>
                        <a:pt x="683" y="83"/>
                        <a:pt x="683" y="83"/>
                        <a:pt x="683" y="83"/>
                      </a:cubicBezTo>
                      <a:cubicBezTo>
                        <a:pt x="636"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3" y="94"/>
                        <a:pt x="324"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1"/>
                        <a:pt x="12" y="511"/>
                        <a:pt x="12" y="511"/>
                      </a:cubicBezTo>
                      <a:cubicBezTo>
                        <a:pt x="91" y="533"/>
                        <a:pt x="91" y="533"/>
                        <a:pt x="91" y="533"/>
                      </a:cubicBezTo>
                      <a:cubicBezTo>
                        <a:pt x="91" y="533"/>
                        <a:pt x="91" y="533"/>
                        <a:pt x="91" y="533"/>
                      </a:cubicBezTo>
                      <a:cubicBezTo>
                        <a:pt x="93" y="542"/>
                        <a:pt x="96" y="551"/>
                        <a:pt x="100"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0"/>
                        <a:pt x="789" y="512"/>
                        <a:pt x="791" y="503"/>
                      </a:cubicBezTo>
                      <a:lnTo>
                        <a:pt x="867" y="47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49" name="Freeform 39"/>
                <p:cNvSpPr>
                  <a:spLocks/>
                </p:cNvSpPr>
                <p:nvPr/>
              </p:nvSpPr>
              <p:spPr bwMode="auto">
                <a:xfrm>
                  <a:off x="1172" y="1724"/>
                  <a:ext cx="749" cy="747"/>
                </a:xfrm>
                <a:custGeom>
                  <a:avLst/>
                  <a:gdLst>
                    <a:gd name="T0" fmla="*/ 867 w 875"/>
                    <a:gd name="T1" fmla="*/ 471 h 874"/>
                    <a:gd name="T2" fmla="*/ 862 w 875"/>
                    <a:gd name="T3" fmla="*/ 363 h 874"/>
                    <a:gd name="T4" fmla="*/ 784 w 875"/>
                    <a:gd name="T5" fmla="*/ 341 h 874"/>
                    <a:gd name="T6" fmla="*/ 784 w 875"/>
                    <a:gd name="T7" fmla="*/ 341 h 874"/>
                    <a:gd name="T8" fmla="*/ 775 w 875"/>
                    <a:gd name="T9" fmla="*/ 314 h 874"/>
                    <a:gd name="T10" fmla="*/ 826 w 875"/>
                    <a:gd name="T11" fmla="*/ 249 h 874"/>
                    <a:gd name="T12" fmla="*/ 766 w 875"/>
                    <a:gd name="T13" fmla="*/ 158 h 874"/>
                    <a:gd name="T14" fmla="*/ 688 w 875"/>
                    <a:gd name="T15" fmla="*/ 178 h 874"/>
                    <a:gd name="T16" fmla="*/ 688 w 875"/>
                    <a:gd name="T17" fmla="*/ 179 h 874"/>
                    <a:gd name="T18" fmla="*/ 672 w 875"/>
                    <a:gd name="T19" fmla="*/ 164 h 874"/>
                    <a:gd name="T20" fmla="*/ 684 w 875"/>
                    <a:gd name="T21" fmla="*/ 83 h 874"/>
                    <a:gd name="T22" fmla="*/ 588 w 875"/>
                    <a:gd name="T23" fmla="*/ 32 h 874"/>
                    <a:gd name="T24" fmla="*/ 529 w 875"/>
                    <a:gd name="T25" fmla="*/ 89 h 874"/>
                    <a:gd name="T26" fmla="*/ 529 w 875"/>
                    <a:gd name="T27" fmla="*/ 89 h 874"/>
                    <a:gd name="T28" fmla="*/ 503 w 875"/>
                    <a:gd name="T29" fmla="*/ 83 h 874"/>
                    <a:gd name="T30" fmla="*/ 472 w 875"/>
                    <a:gd name="T31" fmla="*/ 7 h 874"/>
                    <a:gd name="T32" fmla="*/ 364 w 875"/>
                    <a:gd name="T33" fmla="*/ 12 h 874"/>
                    <a:gd name="T34" fmla="*/ 342 w 875"/>
                    <a:gd name="T35" fmla="*/ 90 h 874"/>
                    <a:gd name="T36" fmla="*/ 342 w 875"/>
                    <a:gd name="T37" fmla="*/ 90 h 874"/>
                    <a:gd name="T38" fmla="*/ 315 w 875"/>
                    <a:gd name="T39" fmla="*/ 99 h 874"/>
                    <a:gd name="T40" fmla="*/ 250 w 875"/>
                    <a:gd name="T41" fmla="*/ 49 h 874"/>
                    <a:gd name="T42" fmla="*/ 159 w 875"/>
                    <a:gd name="T43" fmla="*/ 108 h 874"/>
                    <a:gd name="T44" fmla="*/ 179 w 875"/>
                    <a:gd name="T45" fmla="*/ 187 h 874"/>
                    <a:gd name="T46" fmla="*/ 180 w 875"/>
                    <a:gd name="T47" fmla="*/ 187 h 874"/>
                    <a:gd name="T48" fmla="*/ 165 w 875"/>
                    <a:gd name="T49" fmla="*/ 202 h 874"/>
                    <a:gd name="T50" fmla="*/ 83 w 875"/>
                    <a:gd name="T51" fmla="*/ 191 h 874"/>
                    <a:gd name="T52" fmla="*/ 33 w 875"/>
                    <a:gd name="T53" fmla="*/ 287 h 874"/>
                    <a:gd name="T54" fmla="*/ 90 w 875"/>
                    <a:gd name="T55" fmla="*/ 345 h 874"/>
                    <a:gd name="T56" fmla="*/ 90 w 875"/>
                    <a:gd name="T57" fmla="*/ 345 h 874"/>
                    <a:gd name="T58" fmla="*/ 84 w 875"/>
                    <a:gd name="T59" fmla="*/ 371 h 874"/>
                    <a:gd name="T60" fmla="*/ 8 w 875"/>
                    <a:gd name="T61" fmla="*/ 402 h 874"/>
                    <a:gd name="T62" fmla="*/ 13 w 875"/>
                    <a:gd name="T63" fmla="*/ 510 h 874"/>
                    <a:gd name="T64" fmla="*/ 91 w 875"/>
                    <a:gd name="T65" fmla="*/ 533 h 874"/>
                    <a:gd name="T66" fmla="*/ 91 w 875"/>
                    <a:gd name="T67" fmla="*/ 532 h 874"/>
                    <a:gd name="T68" fmla="*/ 100 w 875"/>
                    <a:gd name="T69" fmla="*/ 559 h 874"/>
                    <a:gd name="T70" fmla="*/ 50 w 875"/>
                    <a:gd name="T71" fmla="*/ 625 h 874"/>
                    <a:gd name="T72" fmla="*/ 109 w 875"/>
                    <a:gd name="T73" fmla="*/ 716 h 874"/>
                    <a:gd name="T74" fmla="*/ 187 w 875"/>
                    <a:gd name="T75" fmla="*/ 695 h 874"/>
                    <a:gd name="T76" fmla="*/ 187 w 875"/>
                    <a:gd name="T77" fmla="*/ 695 h 874"/>
                    <a:gd name="T78" fmla="*/ 203 w 875"/>
                    <a:gd name="T79" fmla="*/ 709 h 874"/>
                    <a:gd name="T80" fmla="*/ 191 w 875"/>
                    <a:gd name="T81" fmla="*/ 791 h 874"/>
                    <a:gd name="T82" fmla="*/ 287 w 875"/>
                    <a:gd name="T83" fmla="*/ 841 h 874"/>
                    <a:gd name="T84" fmla="*/ 346 w 875"/>
                    <a:gd name="T85" fmla="*/ 784 h 874"/>
                    <a:gd name="T86" fmla="*/ 346 w 875"/>
                    <a:gd name="T87" fmla="*/ 784 h 874"/>
                    <a:gd name="T88" fmla="*/ 372 w 875"/>
                    <a:gd name="T89" fmla="*/ 790 h 874"/>
                    <a:gd name="T90" fmla="*/ 403 w 875"/>
                    <a:gd name="T91" fmla="*/ 866 h 874"/>
                    <a:gd name="T92" fmla="*/ 511 w 875"/>
                    <a:gd name="T93" fmla="*/ 862 h 874"/>
                    <a:gd name="T94" fmla="*/ 534 w 875"/>
                    <a:gd name="T95" fmla="*/ 783 h 874"/>
                    <a:gd name="T96" fmla="*/ 533 w 875"/>
                    <a:gd name="T97" fmla="*/ 783 h 874"/>
                    <a:gd name="T98" fmla="*/ 560 w 875"/>
                    <a:gd name="T99" fmla="*/ 774 h 874"/>
                    <a:gd name="T100" fmla="*/ 626 w 875"/>
                    <a:gd name="T101" fmla="*/ 825 h 874"/>
                    <a:gd name="T102" fmla="*/ 717 w 875"/>
                    <a:gd name="T103" fmla="*/ 766 h 874"/>
                    <a:gd name="T104" fmla="*/ 696 w 875"/>
                    <a:gd name="T105" fmla="*/ 687 h 874"/>
                    <a:gd name="T106" fmla="*/ 695 w 875"/>
                    <a:gd name="T107" fmla="*/ 687 h 874"/>
                    <a:gd name="T108" fmla="*/ 710 w 875"/>
                    <a:gd name="T109" fmla="*/ 671 h 874"/>
                    <a:gd name="T110" fmla="*/ 792 w 875"/>
                    <a:gd name="T111" fmla="*/ 683 h 874"/>
                    <a:gd name="T112" fmla="*/ 842 w 875"/>
                    <a:gd name="T113" fmla="*/ 587 h 874"/>
                    <a:gd name="T114" fmla="*/ 785 w 875"/>
                    <a:gd name="T115" fmla="*/ 528 h 874"/>
                    <a:gd name="T116" fmla="*/ 785 w 875"/>
                    <a:gd name="T117" fmla="*/ 528 h 874"/>
                    <a:gd name="T118" fmla="*/ 791 w 875"/>
                    <a:gd name="T119" fmla="*/ 502 h 874"/>
                    <a:gd name="T120" fmla="*/ 867 w 875"/>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4">
                      <a:moveTo>
                        <a:pt x="867" y="471"/>
                      </a:moveTo>
                      <a:cubicBezTo>
                        <a:pt x="875" y="413"/>
                        <a:pt x="862" y="363"/>
                        <a:pt x="862" y="363"/>
                      </a:cubicBezTo>
                      <a:cubicBezTo>
                        <a:pt x="784" y="341"/>
                        <a:pt x="784" y="341"/>
                        <a:pt x="784" y="341"/>
                      </a:cubicBezTo>
                      <a:cubicBezTo>
                        <a:pt x="784" y="341"/>
                        <a:pt x="784" y="341"/>
                        <a:pt x="784" y="341"/>
                      </a:cubicBezTo>
                      <a:cubicBezTo>
                        <a:pt x="781" y="332"/>
                        <a:pt x="779" y="323"/>
                        <a:pt x="775" y="314"/>
                      </a:cubicBezTo>
                      <a:cubicBezTo>
                        <a:pt x="826" y="249"/>
                        <a:pt x="826" y="249"/>
                        <a:pt x="826" y="249"/>
                      </a:cubicBezTo>
                      <a:cubicBezTo>
                        <a:pt x="802" y="194"/>
                        <a:pt x="766" y="158"/>
                        <a:pt x="766" y="158"/>
                      </a:cubicBezTo>
                      <a:cubicBezTo>
                        <a:pt x="688" y="178"/>
                        <a:pt x="688" y="178"/>
                        <a:pt x="688" y="178"/>
                      </a:cubicBezTo>
                      <a:cubicBezTo>
                        <a:pt x="688" y="179"/>
                        <a:pt x="688" y="179"/>
                        <a:pt x="688" y="179"/>
                      </a:cubicBezTo>
                      <a:cubicBezTo>
                        <a:pt x="683" y="174"/>
                        <a:pt x="677" y="169"/>
                        <a:pt x="672" y="164"/>
                      </a:cubicBezTo>
                      <a:cubicBezTo>
                        <a:pt x="684" y="83"/>
                        <a:pt x="684" y="83"/>
                        <a:pt x="684" y="83"/>
                      </a:cubicBezTo>
                      <a:cubicBezTo>
                        <a:pt x="637" y="47"/>
                        <a:pt x="588" y="32"/>
                        <a:pt x="588" y="32"/>
                      </a:cubicBezTo>
                      <a:cubicBezTo>
                        <a:pt x="529" y="89"/>
                        <a:pt x="529" y="89"/>
                        <a:pt x="529" y="89"/>
                      </a:cubicBezTo>
                      <a:cubicBezTo>
                        <a:pt x="529" y="89"/>
                        <a:pt x="529" y="89"/>
                        <a:pt x="529" y="89"/>
                      </a:cubicBezTo>
                      <a:cubicBezTo>
                        <a:pt x="521" y="87"/>
                        <a:pt x="512" y="85"/>
                        <a:pt x="503" y="83"/>
                      </a:cubicBezTo>
                      <a:cubicBezTo>
                        <a:pt x="472" y="7"/>
                        <a:pt x="472" y="7"/>
                        <a:pt x="472" y="7"/>
                      </a:cubicBezTo>
                      <a:cubicBezTo>
                        <a:pt x="414" y="0"/>
                        <a:pt x="364" y="12"/>
                        <a:pt x="364" y="12"/>
                      </a:cubicBezTo>
                      <a:cubicBezTo>
                        <a:pt x="342" y="90"/>
                        <a:pt x="342" y="90"/>
                        <a:pt x="342" y="90"/>
                      </a:cubicBezTo>
                      <a:cubicBezTo>
                        <a:pt x="342" y="90"/>
                        <a:pt x="342" y="90"/>
                        <a:pt x="342" y="90"/>
                      </a:cubicBezTo>
                      <a:cubicBezTo>
                        <a:pt x="333" y="93"/>
                        <a:pt x="324" y="96"/>
                        <a:pt x="315" y="99"/>
                      </a:cubicBezTo>
                      <a:cubicBezTo>
                        <a:pt x="250" y="49"/>
                        <a:pt x="250" y="49"/>
                        <a:pt x="250" y="49"/>
                      </a:cubicBezTo>
                      <a:cubicBezTo>
                        <a:pt x="195" y="72"/>
                        <a:pt x="159" y="108"/>
                        <a:pt x="159" y="108"/>
                      </a:cubicBezTo>
                      <a:cubicBezTo>
                        <a:pt x="179" y="187"/>
                        <a:pt x="179" y="187"/>
                        <a:pt x="179" y="187"/>
                      </a:cubicBezTo>
                      <a:cubicBezTo>
                        <a:pt x="180" y="187"/>
                        <a:pt x="180" y="187"/>
                        <a:pt x="180" y="187"/>
                      </a:cubicBezTo>
                      <a:cubicBezTo>
                        <a:pt x="175" y="192"/>
                        <a:pt x="170" y="197"/>
                        <a:pt x="165" y="202"/>
                      </a:cubicBezTo>
                      <a:cubicBezTo>
                        <a:pt x="83" y="191"/>
                        <a:pt x="83" y="191"/>
                        <a:pt x="83" y="191"/>
                      </a:cubicBezTo>
                      <a:cubicBezTo>
                        <a:pt x="48" y="237"/>
                        <a:pt x="33" y="287"/>
                        <a:pt x="33" y="287"/>
                      </a:cubicBezTo>
                      <a:cubicBezTo>
                        <a:pt x="90" y="345"/>
                        <a:pt x="90" y="345"/>
                        <a:pt x="90" y="345"/>
                      </a:cubicBezTo>
                      <a:cubicBezTo>
                        <a:pt x="90" y="345"/>
                        <a:pt x="90" y="345"/>
                        <a:pt x="90" y="345"/>
                      </a:cubicBezTo>
                      <a:cubicBezTo>
                        <a:pt x="88" y="354"/>
                        <a:pt x="86" y="362"/>
                        <a:pt x="84" y="371"/>
                      </a:cubicBezTo>
                      <a:cubicBezTo>
                        <a:pt x="8" y="402"/>
                        <a:pt x="8" y="402"/>
                        <a:pt x="8" y="402"/>
                      </a:cubicBezTo>
                      <a:cubicBezTo>
                        <a:pt x="0" y="461"/>
                        <a:pt x="13" y="510"/>
                        <a:pt x="13" y="510"/>
                      </a:cubicBezTo>
                      <a:cubicBezTo>
                        <a:pt x="91" y="533"/>
                        <a:pt x="91" y="533"/>
                        <a:pt x="91" y="533"/>
                      </a:cubicBezTo>
                      <a:cubicBezTo>
                        <a:pt x="91" y="532"/>
                        <a:pt x="91" y="532"/>
                        <a:pt x="91" y="532"/>
                      </a:cubicBezTo>
                      <a:cubicBezTo>
                        <a:pt x="94" y="541"/>
                        <a:pt x="97" y="550"/>
                        <a:pt x="100" y="559"/>
                      </a:cubicBezTo>
                      <a:cubicBezTo>
                        <a:pt x="50" y="625"/>
                        <a:pt x="50" y="625"/>
                        <a:pt x="50" y="625"/>
                      </a:cubicBezTo>
                      <a:cubicBezTo>
                        <a:pt x="73" y="679"/>
                        <a:pt x="109" y="716"/>
                        <a:pt x="109" y="716"/>
                      </a:cubicBezTo>
                      <a:cubicBezTo>
                        <a:pt x="187" y="695"/>
                        <a:pt x="187" y="695"/>
                        <a:pt x="187" y="695"/>
                      </a:cubicBezTo>
                      <a:cubicBezTo>
                        <a:pt x="187" y="695"/>
                        <a:pt x="187" y="695"/>
                        <a:pt x="187" y="695"/>
                      </a:cubicBezTo>
                      <a:cubicBezTo>
                        <a:pt x="193" y="700"/>
                        <a:pt x="198" y="704"/>
                        <a:pt x="203" y="709"/>
                      </a:cubicBezTo>
                      <a:cubicBezTo>
                        <a:pt x="191" y="791"/>
                        <a:pt x="191" y="791"/>
                        <a:pt x="191" y="791"/>
                      </a:cubicBezTo>
                      <a:cubicBezTo>
                        <a:pt x="238" y="827"/>
                        <a:pt x="287" y="841"/>
                        <a:pt x="287" y="841"/>
                      </a:cubicBezTo>
                      <a:cubicBezTo>
                        <a:pt x="346" y="784"/>
                        <a:pt x="346" y="784"/>
                        <a:pt x="346" y="784"/>
                      </a:cubicBezTo>
                      <a:cubicBezTo>
                        <a:pt x="346" y="784"/>
                        <a:pt x="346" y="784"/>
                        <a:pt x="346" y="784"/>
                      </a:cubicBezTo>
                      <a:cubicBezTo>
                        <a:pt x="354" y="786"/>
                        <a:pt x="363" y="788"/>
                        <a:pt x="372" y="790"/>
                      </a:cubicBezTo>
                      <a:cubicBezTo>
                        <a:pt x="403" y="866"/>
                        <a:pt x="403" y="866"/>
                        <a:pt x="403" y="866"/>
                      </a:cubicBezTo>
                      <a:cubicBezTo>
                        <a:pt x="462" y="874"/>
                        <a:pt x="511" y="862"/>
                        <a:pt x="511" y="862"/>
                      </a:cubicBezTo>
                      <a:cubicBezTo>
                        <a:pt x="534" y="783"/>
                        <a:pt x="534" y="783"/>
                        <a:pt x="534" y="783"/>
                      </a:cubicBezTo>
                      <a:cubicBezTo>
                        <a:pt x="533" y="783"/>
                        <a:pt x="533" y="783"/>
                        <a:pt x="533" y="783"/>
                      </a:cubicBezTo>
                      <a:cubicBezTo>
                        <a:pt x="542" y="780"/>
                        <a:pt x="551" y="778"/>
                        <a:pt x="560" y="774"/>
                      </a:cubicBezTo>
                      <a:cubicBezTo>
                        <a:pt x="626" y="825"/>
                        <a:pt x="626" y="825"/>
                        <a:pt x="626" y="825"/>
                      </a:cubicBezTo>
                      <a:cubicBezTo>
                        <a:pt x="680" y="801"/>
                        <a:pt x="717" y="766"/>
                        <a:pt x="717" y="766"/>
                      </a:cubicBezTo>
                      <a:cubicBezTo>
                        <a:pt x="696" y="687"/>
                        <a:pt x="696" y="687"/>
                        <a:pt x="696" y="687"/>
                      </a:cubicBezTo>
                      <a:cubicBezTo>
                        <a:pt x="695" y="687"/>
                        <a:pt x="695" y="687"/>
                        <a:pt x="695" y="687"/>
                      </a:cubicBezTo>
                      <a:cubicBezTo>
                        <a:pt x="700" y="682"/>
                        <a:pt x="705" y="676"/>
                        <a:pt x="710" y="671"/>
                      </a:cubicBezTo>
                      <a:cubicBezTo>
                        <a:pt x="792" y="683"/>
                        <a:pt x="792" y="683"/>
                        <a:pt x="792" y="683"/>
                      </a:cubicBezTo>
                      <a:cubicBezTo>
                        <a:pt x="827" y="636"/>
                        <a:pt x="842" y="587"/>
                        <a:pt x="842" y="587"/>
                      </a:cubicBezTo>
                      <a:cubicBezTo>
                        <a:pt x="785" y="528"/>
                        <a:pt x="785" y="528"/>
                        <a:pt x="785" y="528"/>
                      </a:cubicBezTo>
                      <a:cubicBezTo>
                        <a:pt x="785" y="528"/>
                        <a:pt x="785" y="528"/>
                        <a:pt x="785" y="528"/>
                      </a:cubicBezTo>
                      <a:cubicBezTo>
                        <a:pt x="787" y="520"/>
                        <a:pt x="789" y="511"/>
                        <a:pt x="791" y="502"/>
                      </a:cubicBezTo>
                      <a:lnTo>
                        <a:pt x="867" y="471"/>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0" name="Freeform 40"/>
                <p:cNvSpPr>
                  <a:spLocks/>
                </p:cNvSpPr>
                <p:nvPr/>
              </p:nvSpPr>
              <p:spPr bwMode="auto">
                <a:xfrm>
                  <a:off x="1164" y="1714"/>
                  <a:ext cx="747" cy="748"/>
                </a:xfrm>
                <a:custGeom>
                  <a:avLst/>
                  <a:gdLst>
                    <a:gd name="T0" fmla="*/ 867 w 874"/>
                    <a:gd name="T1" fmla="*/ 471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3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8 h 874"/>
                    <a:gd name="T118" fmla="*/ 790 w 874"/>
                    <a:gd name="T119" fmla="*/ 502 h 874"/>
                    <a:gd name="T120" fmla="*/ 867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1"/>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7" y="169"/>
                        <a:pt x="671" y="164"/>
                      </a:cubicBezTo>
                      <a:cubicBezTo>
                        <a:pt x="683" y="83"/>
                        <a:pt x="683" y="83"/>
                        <a:pt x="683" y="83"/>
                      </a:cubicBezTo>
                      <a:cubicBezTo>
                        <a:pt x="636" y="47"/>
                        <a:pt x="587" y="33"/>
                        <a:pt x="587" y="33"/>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5" y="528"/>
                        <a:pt x="785" y="528"/>
                        <a:pt x="785" y="528"/>
                      </a:cubicBezTo>
                      <a:cubicBezTo>
                        <a:pt x="784" y="528"/>
                        <a:pt x="784" y="528"/>
                        <a:pt x="784" y="528"/>
                      </a:cubicBezTo>
                      <a:cubicBezTo>
                        <a:pt x="786" y="520"/>
                        <a:pt x="788" y="511"/>
                        <a:pt x="790" y="502"/>
                      </a:cubicBezTo>
                      <a:lnTo>
                        <a:pt x="867" y="471"/>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1" name="Freeform 41"/>
                <p:cNvSpPr>
                  <a:spLocks/>
                </p:cNvSpPr>
                <p:nvPr/>
              </p:nvSpPr>
              <p:spPr bwMode="auto">
                <a:xfrm>
                  <a:off x="1154" y="1705"/>
                  <a:ext cx="748" cy="748"/>
                </a:xfrm>
                <a:custGeom>
                  <a:avLst/>
                  <a:gdLst>
                    <a:gd name="T0" fmla="*/ 867 w 874"/>
                    <a:gd name="T1" fmla="*/ 472 h 874"/>
                    <a:gd name="T2" fmla="*/ 862 w 874"/>
                    <a:gd name="T3" fmla="*/ 363 h 874"/>
                    <a:gd name="T4" fmla="*/ 784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2"/>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2" name="Freeform 42"/>
                <p:cNvSpPr>
                  <a:spLocks/>
                </p:cNvSpPr>
                <p:nvPr/>
              </p:nvSpPr>
              <p:spPr bwMode="auto">
                <a:xfrm>
                  <a:off x="1145" y="1696"/>
                  <a:ext cx="747" cy="747"/>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90 h 874"/>
                    <a:gd name="T26" fmla="*/ 529 w 874"/>
                    <a:gd name="T27" fmla="*/ 90 h 874"/>
                    <a:gd name="T28" fmla="*/ 503 w 874"/>
                    <a:gd name="T29" fmla="*/ 84 h 874"/>
                    <a:gd name="T30" fmla="*/ 472 w 874"/>
                    <a:gd name="T31" fmla="*/ 8 h 874"/>
                    <a:gd name="T32" fmla="*/ 364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2" y="93"/>
                        <a:pt x="323"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3" name="Freeform 43"/>
                <p:cNvSpPr>
                  <a:spLocks/>
                </p:cNvSpPr>
                <p:nvPr/>
              </p:nvSpPr>
              <p:spPr bwMode="auto">
                <a:xfrm>
                  <a:off x="1135" y="1686"/>
                  <a:ext cx="749" cy="749"/>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50 h 875"/>
                    <a:gd name="T12" fmla="*/ 766 w 875"/>
                    <a:gd name="T13" fmla="*/ 159 h 875"/>
                    <a:gd name="T14" fmla="*/ 688 w 875"/>
                    <a:gd name="T15" fmla="*/ 179 h 875"/>
                    <a:gd name="T16" fmla="*/ 688 w 875"/>
                    <a:gd name="T17" fmla="*/ 180 h 875"/>
                    <a:gd name="T18" fmla="*/ 672 w 875"/>
                    <a:gd name="T19" fmla="*/ 165 h 875"/>
                    <a:gd name="T20" fmla="*/ 684 w 875"/>
                    <a:gd name="T21" fmla="*/ 84 h 875"/>
                    <a:gd name="T22" fmla="*/ 588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50 h 875"/>
                    <a:gd name="T42" fmla="*/ 158 w 875"/>
                    <a:gd name="T43" fmla="*/ 109 h 875"/>
                    <a:gd name="T44" fmla="*/ 179 w 875"/>
                    <a:gd name="T45" fmla="*/ 188 h 875"/>
                    <a:gd name="T46" fmla="*/ 180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3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3 h 875"/>
                    <a:gd name="T94" fmla="*/ 533 w 875"/>
                    <a:gd name="T95" fmla="*/ 784 h 875"/>
                    <a:gd name="T96" fmla="*/ 533 w 875"/>
                    <a:gd name="T97" fmla="*/ 784 h 875"/>
                    <a:gd name="T98" fmla="*/ 560 w 875"/>
                    <a:gd name="T99" fmla="*/ 775 h 875"/>
                    <a:gd name="T100" fmla="*/ 625 w 875"/>
                    <a:gd name="T101" fmla="*/ 826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50"/>
                        <a:pt x="825" y="250"/>
                        <a:pt x="825" y="250"/>
                      </a:cubicBezTo>
                      <a:cubicBezTo>
                        <a:pt x="802" y="195"/>
                        <a:pt x="766" y="159"/>
                        <a:pt x="766" y="159"/>
                      </a:cubicBezTo>
                      <a:cubicBezTo>
                        <a:pt x="688" y="179"/>
                        <a:pt x="688" y="179"/>
                        <a:pt x="688" y="179"/>
                      </a:cubicBezTo>
                      <a:cubicBezTo>
                        <a:pt x="688" y="180"/>
                        <a:pt x="688" y="180"/>
                        <a:pt x="688" y="180"/>
                      </a:cubicBezTo>
                      <a:cubicBezTo>
                        <a:pt x="682" y="175"/>
                        <a:pt x="677" y="170"/>
                        <a:pt x="672" y="165"/>
                      </a:cubicBezTo>
                      <a:cubicBezTo>
                        <a:pt x="684" y="84"/>
                        <a:pt x="684" y="84"/>
                        <a:pt x="684" y="84"/>
                      </a:cubicBezTo>
                      <a:cubicBezTo>
                        <a:pt x="637" y="48"/>
                        <a:pt x="588" y="33"/>
                        <a:pt x="588" y="33"/>
                      </a:cubicBezTo>
                      <a:cubicBezTo>
                        <a:pt x="529" y="90"/>
                        <a:pt x="529" y="90"/>
                        <a:pt x="529" y="90"/>
                      </a:cubicBezTo>
                      <a:cubicBezTo>
                        <a:pt x="529" y="90"/>
                        <a:pt x="529" y="90"/>
                        <a:pt x="529" y="90"/>
                      </a:cubicBezTo>
                      <a:cubicBezTo>
                        <a:pt x="521"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8" y="109"/>
                        <a:pt x="158" y="109"/>
                      </a:cubicBezTo>
                      <a:cubicBezTo>
                        <a:pt x="179" y="188"/>
                        <a:pt x="179" y="188"/>
                        <a:pt x="179" y="188"/>
                      </a:cubicBezTo>
                      <a:cubicBezTo>
                        <a:pt x="180" y="187"/>
                        <a:pt x="180" y="187"/>
                        <a:pt x="180"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3" y="511"/>
                        <a:pt x="13" y="511"/>
                      </a:cubicBezTo>
                      <a:cubicBezTo>
                        <a:pt x="91" y="534"/>
                        <a:pt x="91" y="534"/>
                        <a:pt x="91" y="534"/>
                      </a:cubicBezTo>
                      <a:cubicBezTo>
                        <a:pt x="91" y="533"/>
                        <a:pt x="91" y="533"/>
                        <a:pt x="91" y="533"/>
                      </a:cubicBezTo>
                      <a:cubicBezTo>
                        <a:pt x="94" y="542"/>
                        <a:pt x="96" y="551"/>
                        <a:pt x="100" y="560"/>
                      </a:cubicBezTo>
                      <a:cubicBezTo>
                        <a:pt x="49" y="626"/>
                        <a:pt x="49" y="626"/>
                        <a:pt x="49" y="626"/>
                      </a:cubicBezTo>
                      <a:cubicBezTo>
                        <a:pt x="73" y="680"/>
                        <a:pt x="109" y="717"/>
                        <a:pt x="109"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3"/>
                        <a:pt x="511" y="863"/>
                      </a:cubicBezTo>
                      <a:cubicBezTo>
                        <a:pt x="533" y="784"/>
                        <a:pt x="533" y="784"/>
                        <a:pt x="533" y="784"/>
                      </a:cubicBezTo>
                      <a:cubicBezTo>
                        <a:pt x="533" y="784"/>
                        <a:pt x="533" y="784"/>
                        <a:pt x="533" y="784"/>
                      </a:cubicBezTo>
                      <a:cubicBezTo>
                        <a:pt x="542" y="781"/>
                        <a:pt x="551" y="779"/>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3"/>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4" name="Freeform 44"/>
                <p:cNvSpPr>
                  <a:spLocks/>
                </p:cNvSpPr>
                <p:nvPr/>
              </p:nvSpPr>
              <p:spPr bwMode="auto">
                <a:xfrm>
                  <a:off x="1127" y="1678"/>
                  <a:ext cx="747" cy="747"/>
                </a:xfrm>
                <a:custGeom>
                  <a:avLst/>
                  <a:gdLst>
                    <a:gd name="T0" fmla="*/ 866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3 w 874"/>
                    <a:gd name="T59" fmla="*/ 371 h 874"/>
                    <a:gd name="T60" fmla="*/ 7 w 874"/>
                    <a:gd name="T61" fmla="*/ 402 h 874"/>
                    <a:gd name="T62" fmla="*/ 12 w 874"/>
                    <a:gd name="T63" fmla="*/ 511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4 w 874"/>
                    <a:gd name="T115" fmla="*/ 528 h 874"/>
                    <a:gd name="T116" fmla="*/ 784 w 874"/>
                    <a:gd name="T117" fmla="*/ 528 h 874"/>
                    <a:gd name="T118" fmla="*/ 790 w 874"/>
                    <a:gd name="T119" fmla="*/ 502 h 874"/>
                    <a:gd name="T120" fmla="*/ 866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6" y="471"/>
                      </a:moveTo>
                      <a:cubicBezTo>
                        <a:pt x="874" y="413"/>
                        <a:pt x="862" y="363"/>
                        <a:pt x="862" y="363"/>
                      </a:cubicBezTo>
                      <a:cubicBezTo>
                        <a:pt x="783" y="341"/>
                        <a:pt x="783" y="341"/>
                        <a:pt x="783" y="341"/>
                      </a:cubicBezTo>
                      <a:cubicBezTo>
                        <a:pt x="783" y="341"/>
                        <a:pt x="783" y="341"/>
                        <a:pt x="783" y="341"/>
                      </a:cubicBezTo>
                      <a:cubicBezTo>
                        <a:pt x="781" y="332"/>
                        <a:pt x="778" y="323"/>
                        <a:pt x="774" y="314"/>
                      </a:cubicBezTo>
                      <a:cubicBezTo>
                        <a:pt x="825" y="249"/>
                        <a:pt x="825" y="249"/>
                        <a:pt x="825" y="249"/>
                      </a:cubicBezTo>
                      <a:cubicBezTo>
                        <a:pt x="801" y="194"/>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3" y="371"/>
                      </a:cubicBezTo>
                      <a:cubicBezTo>
                        <a:pt x="7" y="402"/>
                        <a:pt x="7" y="402"/>
                        <a:pt x="7" y="402"/>
                      </a:cubicBezTo>
                      <a:cubicBezTo>
                        <a:pt x="0" y="461"/>
                        <a:pt x="12" y="511"/>
                        <a:pt x="12" y="511"/>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6"/>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1" y="781"/>
                        <a:pt x="550"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4" y="528"/>
                        <a:pt x="784" y="528"/>
                        <a:pt x="784" y="528"/>
                      </a:cubicBezTo>
                      <a:cubicBezTo>
                        <a:pt x="784" y="528"/>
                        <a:pt x="784" y="528"/>
                        <a:pt x="784" y="528"/>
                      </a:cubicBezTo>
                      <a:cubicBezTo>
                        <a:pt x="786" y="520"/>
                        <a:pt x="788" y="511"/>
                        <a:pt x="790" y="502"/>
                      </a:cubicBezTo>
                      <a:lnTo>
                        <a:pt x="866" y="471"/>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5" name="Freeform 45"/>
                <p:cNvSpPr>
                  <a:spLocks/>
                </p:cNvSpPr>
                <p:nvPr/>
              </p:nvSpPr>
              <p:spPr bwMode="auto">
                <a:xfrm>
                  <a:off x="1117" y="1668"/>
                  <a:ext cx="748" cy="748"/>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2 w 874"/>
                    <a:gd name="T29" fmla="*/ 84 h 874"/>
                    <a:gd name="T30" fmla="*/ 472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2" y="84"/>
                      </a:cubicBezTo>
                      <a:cubicBezTo>
                        <a:pt x="472" y="7"/>
                        <a:pt x="472" y="7"/>
                        <a:pt x="472"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4"/>
                        <a:pt x="345" y="784"/>
                        <a:pt x="345" y="784"/>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6" name="Freeform 46"/>
                <p:cNvSpPr>
                  <a:spLocks/>
                </p:cNvSpPr>
                <p:nvPr/>
              </p:nvSpPr>
              <p:spPr bwMode="auto">
                <a:xfrm>
                  <a:off x="1108" y="1659"/>
                  <a:ext cx="748" cy="747"/>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5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0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1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89"/>
                        <a:pt x="529" y="89"/>
                        <a:pt x="529" y="89"/>
                      </a:cubicBezTo>
                      <a:cubicBezTo>
                        <a:pt x="529" y="90"/>
                        <a:pt x="529" y="90"/>
                        <a:pt x="529" y="90"/>
                      </a:cubicBezTo>
                      <a:cubicBezTo>
                        <a:pt x="520" y="88"/>
                        <a:pt x="512"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5"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0"/>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1" y="587"/>
                        <a:pt x="841"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7" name="Freeform 47"/>
                <p:cNvSpPr>
                  <a:spLocks/>
                </p:cNvSpPr>
                <p:nvPr/>
              </p:nvSpPr>
              <p:spPr bwMode="auto">
                <a:xfrm>
                  <a:off x="1099" y="1649"/>
                  <a:ext cx="748" cy="749"/>
                </a:xfrm>
                <a:custGeom>
                  <a:avLst/>
                  <a:gdLst>
                    <a:gd name="T0" fmla="*/ 867 w 875"/>
                    <a:gd name="T1" fmla="*/ 472 h 875"/>
                    <a:gd name="T2" fmla="*/ 862 w 875"/>
                    <a:gd name="T3" fmla="*/ 364 h 875"/>
                    <a:gd name="T4" fmla="*/ 784 w 875"/>
                    <a:gd name="T5" fmla="*/ 341 h 875"/>
                    <a:gd name="T6" fmla="*/ 784 w 875"/>
                    <a:gd name="T7" fmla="*/ 342 h 875"/>
                    <a:gd name="T8" fmla="*/ 775 w 875"/>
                    <a:gd name="T9" fmla="*/ 315 h 875"/>
                    <a:gd name="T10" fmla="*/ 825 w 875"/>
                    <a:gd name="T11" fmla="*/ 249 h 875"/>
                    <a:gd name="T12" fmla="*/ 766 w 875"/>
                    <a:gd name="T13" fmla="*/ 159 h 875"/>
                    <a:gd name="T14" fmla="*/ 687 w 875"/>
                    <a:gd name="T15" fmla="*/ 179 h 875"/>
                    <a:gd name="T16" fmla="*/ 687 w 875"/>
                    <a:gd name="T17" fmla="*/ 180 h 875"/>
                    <a:gd name="T18" fmla="*/ 672 w 875"/>
                    <a:gd name="T19" fmla="*/ 165 h 875"/>
                    <a:gd name="T20" fmla="*/ 683 w 875"/>
                    <a:gd name="T21" fmla="*/ 83 h 875"/>
                    <a:gd name="T22" fmla="*/ 587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49 h 875"/>
                    <a:gd name="T42" fmla="*/ 158 w 875"/>
                    <a:gd name="T43" fmla="*/ 109 h 875"/>
                    <a:gd name="T44" fmla="*/ 179 w 875"/>
                    <a:gd name="T45" fmla="*/ 187 h 875"/>
                    <a:gd name="T46" fmla="*/ 179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2 w 875"/>
                    <a:gd name="T63" fmla="*/ 511 h 875"/>
                    <a:gd name="T64" fmla="*/ 91 w 875"/>
                    <a:gd name="T65" fmla="*/ 533 h 875"/>
                    <a:gd name="T66" fmla="*/ 91 w 875"/>
                    <a:gd name="T67" fmla="*/ 533 h 875"/>
                    <a:gd name="T68" fmla="*/ 100 w 875"/>
                    <a:gd name="T69" fmla="*/ 560 h 875"/>
                    <a:gd name="T70" fmla="*/ 49 w 875"/>
                    <a:gd name="T71" fmla="*/ 626 h 875"/>
                    <a:gd name="T72" fmla="*/ 108 w 875"/>
                    <a:gd name="T73" fmla="*/ 716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2 h 875"/>
                    <a:gd name="T94" fmla="*/ 533 w 875"/>
                    <a:gd name="T95" fmla="*/ 784 h 875"/>
                    <a:gd name="T96" fmla="*/ 533 w 875"/>
                    <a:gd name="T97" fmla="*/ 784 h 875"/>
                    <a:gd name="T98" fmla="*/ 560 w 875"/>
                    <a:gd name="T99" fmla="*/ 775 h 875"/>
                    <a:gd name="T100" fmla="*/ 625 w 875"/>
                    <a:gd name="T101" fmla="*/ 825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9"/>
                        <a:pt x="766" y="159"/>
                      </a:cubicBezTo>
                      <a:cubicBezTo>
                        <a:pt x="687" y="179"/>
                        <a:pt x="687" y="179"/>
                        <a:pt x="687" y="179"/>
                      </a:cubicBezTo>
                      <a:cubicBezTo>
                        <a:pt x="687" y="180"/>
                        <a:pt x="687" y="180"/>
                        <a:pt x="687" y="180"/>
                      </a:cubicBezTo>
                      <a:cubicBezTo>
                        <a:pt x="682" y="175"/>
                        <a:pt x="677" y="170"/>
                        <a:pt x="672" y="165"/>
                      </a:cubicBezTo>
                      <a:cubicBezTo>
                        <a:pt x="683" y="83"/>
                        <a:pt x="683" y="83"/>
                        <a:pt x="683" y="83"/>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49"/>
                        <a:pt x="249" y="49"/>
                        <a:pt x="249" y="49"/>
                      </a:cubicBezTo>
                      <a:cubicBezTo>
                        <a:pt x="195" y="73"/>
                        <a:pt x="158" y="109"/>
                        <a:pt x="158" y="109"/>
                      </a:cubicBezTo>
                      <a:cubicBezTo>
                        <a:pt x="179" y="187"/>
                        <a:pt x="179" y="187"/>
                        <a:pt x="179" y="187"/>
                      </a:cubicBezTo>
                      <a:cubicBezTo>
                        <a:pt x="179" y="187"/>
                        <a:pt x="179" y="187"/>
                        <a:pt x="179" y="187"/>
                      </a:cubicBezTo>
                      <a:cubicBezTo>
                        <a:pt x="175" y="193"/>
                        <a:pt x="170" y="198"/>
                        <a:pt x="165" y="203"/>
                      </a:cubicBezTo>
                      <a:cubicBezTo>
                        <a:pt x="83" y="191"/>
                        <a:pt x="83" y="191"/>
                        <a:pt x="83" y="191"/>
                      </a:cubicBezTo>
                      <a:cubicBezTo>
                        <a:pt x="47"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1"/>
                        <a:pt x="12" y="511"/>
                        <a:pt x="12" y="511"/>
                      </a:cubicBezTo>
                      <a:cubicBezTo>
                        <a:pt x="91" y="533"/>
                        <a:pt x="91" y="533"/>
                        <a:pt x="91" y="533"/>
                      </a:cubicBezTo>
                      <a:cubicBezTo>
                        <a:pt x="91" y="533"/>
                        <a:pt x="91" y="533"/>
                        <a:pt x="91" y="533"/>
                      </a:cubicBezTo>
                      <a:cubicBezTo>
                        <a:pt x="94" y="542"/>
                        <a:pt x="96" y="551"/>
                        <a:pt x="100" y="560"/>
                      </a:cubicBezTo>
                      <a:cubicBezTo>
                        <a:pt x="49" y="626"/>
                        <a:pt x="49" y="626"/>
                        <a:pt x="49" y="626"/>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8"/>
                        <a:pt x="696" y="688"/>
                        <a:pt x="696" y="688"/>
                      </a:cubicBezTo>
                      <a:cubicBezTo>
                        <a:pt x="695" y="688"/>
                        <a:pt x="695" y="688"/>
                        <a:pt x="695" y="688"/>
                      </a:cubicBezTo>
                      <a:cubicBezTo>
                        <a:pt x="700" y="682"/>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8" name="Freeform 48"/>
                <p:cNvSpPr>
                  <a:spLocks/>
                </p:cNvSpPr>
                <p:nvPr/>
              </p:nvSpPr>
              <p:spPr bwMode="auto">
                <a:xfrm>
                  <a:off x="1089" y="1641"/>
                  <a:ext cx="749" cy="747"/>
                </a:xfrm>
                <a:custGeom>
                  <a:avLst/>
                  <a:gdLst>
                    <a:gd name="T0" fmla="*/ 867 w 875"/>
                    <a:gd name="T1" fmla="*/ 471 h 874"/>
                    <a:gd name="T2" fmla="*/ 863 w 875"/>
                    <a:gd name="T3" fmla="*/ 363 h 874"/>
                    <a:gd name="T4" fmla="*/ 784 w 875"/>
                    <a:gd name="T5" fmla="*/ 341 h 874"/>
                    <a:gd name="T6" fmla="*/ 784 w 875"/>
                    <a:gd name="T7" fmla="*/ 341 h 874"/>
                    <a:gd name="T8" fmla="*/ 775 w 875"/>
                    <a:gd name="T9" fmla="*/ 314 h 874"/>
                    <a:gd name="T10" fmla="*/ 826 w 875"/>
                    <a:gd name="T11" fmla="*/ 249 h 874"/>
                    <a:gd name="T12" fmla="*/ 767 w 875"/>
                    <a:gd name="T13" fmla="*/ 158 h 874"/>
                    <a:gd name="T14" fmla="*/ 688 w 875"/>
                    <a:gd name="T15" fmla="*/ 178 h 874"/>
                    <a:gd name="T16" fmla="*/ 688 w 875"/>
                    <a:gd name="T17" fmla="*/ 179 h 874"/>
                    <a:gd name="T18" fmla="*/ 672 w 875"/>
                    <a:gd name="T19" fmla="*/ 164 h 874"/>
                    <a:gd name="T20" fmla="*/ 684 w 875"/>
                    <a:gd name="T21" fmla="*/ 83 h 874"/>
                    <a:gd name="T22" fmla="*/ 588 w 875"/>
                    <a:gd name="T23" fmla="*/ 32 h 874"/>
                    <a:gd name="T24" fmla="*/ 529 w 875"/>
                    <a:gd name="T25" fmla="*/ 89 h 874"/>
                    <a:gd name="T26" fmla="*/ 529 w 875"/>
                    <a:gd name="T27" fmla="*/ 89 h 874"/>
                    <a:gd name="T28" fmla="*/ 503 w 875"/>
                    <a:gd name="T29" fmla="*/ 83 h 874"/>
                    <a:gd name="T30" fmla="*/ 472 w 875"/>
                    <a:gd name="T31" fmla="*/ 7 h 874"/>
                    <a:gd name="T32" fmla="*/ 364 w 875"/>
                    <a:gd name="T33" fmla="*/ 12 h 874"/>
                    <a:gd name="T34" fmla="*/ 342 w 875"/>
                    <a:gd name="T35" fmla="*/ 90 h 874"/>
                    <a:gd name="T36" fmla="*/ 342 w 875"/>
                    <a:gd name="T37" fmla="*/ 90 h 874"/>
                    <a:gd name="T38" fmla="*/ 315 w 875"/>
                    <a:gd name="T39" fmla="*/ 99 h 874"/>
                    <a:gd name="T40" fmla="*/ 250 w 875"/>
                    <a:gd name="T41" fmla="*/ 49 h 874"/>
                    <a:gd name="T42" fmla="*/ 159 w 875"/>
                    <a:gd name="T43" fmla="*/ 108 h 874"/>
                    <a:gd name="T44" fmla="*/ 179 w 875"/>
                    <a:gd name="T45" fmla="*/ 187 h 874"/>
                    <a:gd name="T46" fmla="*/ 180 w 875"/>
                    <a:gd name="T47" fmla="*/ 187 h 874"/>
                    <a:gd name="T48" fmla="*/ 165 w 875"/>
                    <a:gd name="T49" fmla="*/ 202 h 874"/>
                    <a:gd name="T50" fmla="*/ 84 w 875"/>
                    <a:gd name="T51" fmla="*/ 191 h 874"/>
                    <a:gd name="T52" fmla="*/ 33 w 875"/>
                    <a:gd name="T53" fmla="*/ 287 h 874"/>
                    <a:gd name="T54" fmla="*/ 90 w 875"/>
                    <a:gd name="T55" fmla="*/ 345 h 874"/>
                    <a:gd name="T56" fmla="*/ 90 w 875"/>
                    <a:gd name="T57" fmla="*/ 345 h 874"/>
                    <a:gd name="T58" fmla="*/ 84 w 875"/>
                    <a:gd name="T59" fmla="*/ 371 h 874"/>
                    <a:gd name="T60" fmla="*/ 8 w 875"/>
                    <a:gd name="T61" fmla="*/ 402 h 874"/>
                    <a:gd name="T62" fmla="*/ 13 w 875"/>
                    <a:gd name="T63" fmla="*/ 510 h 874"/>
                    <a:gd name="T64" fmla="*/ 91 w 875"/>
                    <a:gd name="T65" fmla="*/ 533 h 874"/>
                    <a:gd name="T66" fmla="*/ 91 w 875"/>
                    <a:gd name="T67" fmla="*/ 532 h 874"/>
                    <a:gd name="T68" fmla="*/ 100 w 875"/>
                    <a:gd name="T69" fmla="*/ 559 h 874"/>
                    <a:gd name="T70" fmla="*/ 50 w 875"/>
                    <a:gd name="T71" fmla="*/ 625 h 874"/>
                    <a:gd name="T72" fmla="*/ 109 w 875"/>
                    <a:gd name="T73" fmla="*/ 716 h 874"/>
                    <a:gd name="T74" fmla="*/ 188 w 875"/>
                    <a:gd name="T75" fmla="*/ 695 h 874"/>
                    <a:gd name="T76" fmla="*/ 188 w 875"/>
                    <a:gd name="T77" fmla="*/ 695 h 874"/>
                    <a:gd name="T78" fmla="*/ 203 w 875"/>
                    <a:gd name="T79" fmla="*/ 709 h 874"/>
                    <a:gd name="T80" fmla="*/ 191 w 875"/>
                    <a:gd name="T81" fmla="*/ 791 h 874"/>
                    <a:gd name="T82" fmla="*/ 288 w 875"/>
                    <a:gd name="T83" fmla="*/ 841 h 874"/>
                    <a:gd name="T84" fmla="*/ 346 w 875"/>
                    <a:gd name="T85" fmla="*/ 784 h 874"/>
                    <a:gd name="T86" fmla="*/ 346 w 875"/>
                    <a:gd name="T87" fmla="*/ 784 h 874"/>
                    <a:gd name="T88" fmla="*/ 372 w 875"/>
                    <a:gd name="T89" fmla="*/ 790 h 874"/>
                    <a:gd name="T90" fmla="*/ 403 w 875"/>
                    <a:gd name="T91" fmla="*/ 866 h 874"/>
                    <a:gd name="T92" fmla="*/ 511 w 875"/>
                    <a:gd name="T93" fmla="*/ 862 h 874"/>
                    <a:gd name="T94" fmla="*/ 534 w 875"/>
                    <a:gd name="T95" fmla="*/ 783 h 874"/>
                    <a:gd name="T96" fmla="*/ 533 w 875"/>
                    <a:gd name="T97" fmla="*/ 783 h 874"/>
                    <a:gd name="T98" fmla="*/ 560 w 875"/>
                    <a:gd name="T99" fmla="*/ 774 h 874"/>
                    <a:gd name="T100" fmla="*/ 626 w 875"/>
                    <a:gd name="T101" fmla="*/ 825 h 874"/>
                    <a:gd name="T102" fmla="*/ 717 w 875"/>
                    <a:gd name="T103" fmla="*/ 766 h 874"/>
                    <a:gd name="T104" fmla="*/ 696 w 875"/>
                    <a:gd name="T105" fmla="*/ 687 h 874"/>
                    <a:gd name="T106" fmla="*/ 696 w 875"/>
                    <a:gd name="T107" fmla="*/ 687 h 874"/>
                    <a:gd name="T108" fmla="*/ 710 w 875"/>
                    <a:gd name="T109" fmla="*/ 671 h 874"/>
                    <a:gd name="T110" fmla="*/ 792 w 875"/>
                    <a:gd name="T111" fmla="*/ 683 h 874"/>
                    <a:gd name="T112" fmla="*/ 842 w 875"/>
                    <a:gd name="T113" fmla="*/ 587 h 874"/>
                    <a:gd name="T114" fmla="*/ 785 w 875"/>
                    <a:gd name="T115" fmla="*/ 528 h 874"/>
                    <a:gd name="T116" fmla="*/ 785 w 875"/>
                    <a:gd name="T117" fmla="*/ 528 h 874"/>
                    <a:gd name="T118" fmla="*/ 791 w 875"/>
                    <a:gd name="T119" fmla="*/ 502 h 874"/>
                    <a:gd name="T120" fmla="*/ 867 w 875"/>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4">
                      <a:moveTo>
                        <a:pt x="867" y="471"/>
                      </a:moveTo>
                      <a:cubicBezTo>
                        <a:pt x="875" y="413"/>
                        <a:pt x="863" y="363"/>
                        <a:pt x="863" y="363"/>
                      </a:cubicBezTo>
                      <a:cubicBezTo>
                        <a:pt x="784" y="341"/>
                        <a:pt x="784" y="341"/>
                        <a:pt x="784" y="341"/>
                      </a:cubicBezTo>
                      <a:cubicBezTo>
                        <a:pt x="784" y="341"/>
                        <a:pt x="784" y="341"/>
                        <a:pt x="784" y="341"/>
                      </a:cubicBezTo>
                      <a:cubicBezTo>
                        <a:pt x="781" y="332"/>
                        <a:pt x="779" y="323"/>
                        <a:pt x="775" y="314"/>
                      </a:cubicBezTo>
                      <a:cubicBezTo>
                        <a:pt x="826" y="249"/>
                        <a:pt x="826" y="249"/>
                        <a:pt x="826" y="249"/>
                      </a:cubicBezTo>
                      <a:cubicBezTo>
                        <a:pt x="802" y="194"/>
                        <a:pt x="767" y="158"/>
                        <a:pt x="767" y="158"/>
                      </a:cubicBezTo>
                      <a:cubicBezTo>
                        <a:pt x="688" y="178"/>
                        <a:pt x="688" y="178"/>
                        <a:pt x="688" y="178"/>
                      </a:cubicBezTo>
                      <a:cubicBezTo>
                        <a:pt x="688" y="179"/>
                        <a:pt x="688" y="179"/>
                        <a:pt x="688" y="179"/>
                      </a:cubicBezTo>
                      <a:cubicBezTo>
                        <a:pt x="683" y="174"/>
                        <a:pt x="677" y="169"/>
                        <a:pt x="672" y="164"/>
                      </a:cubicBezTo>
                      <a:cubicBezTo>
                        <a:pt x="684" y="83"/>
                        <a:pt x="684" y="83"/>
                        <a:pt x="684" y="83"/>
                      </a:cubicBezTo>
                      <a:cubicBezTo>
                        <a:pt x="637" y="47"/>
                        <a:pt x="588" y="32"/>
                        <a:pt x="588" y="32"/>
                      </a:cubicBezTo>
                      <a:cubicBezTo>
                        <a:pt x="529" y="89"/>
                        <a:pt x="529" y="89"/>
                        <a:pt x="529" y="89"/>
                      </a:cubicBezTo>
                      <a:cubicBezTo>
                        <a:pt x="529" y="89"/>
                        <a:pt x="529" y="89"/>
                        <a:pt x="529" y="89"/>
                      </a:cubicBezTo>
                      <a:cubicBezTo>
                        <a:pt x="521" y="87"/>
                        <a:pt x="512" y="85"/>
                        <a:pt x="503" y="83"/>
                      </a:cubicBezTo>
                      <a:cubicBezTo>
                        <a:pt x="472" y="7"/>
                        <a:pt x="472" y="7"/>
                        <a:pt x="472" y="7"/>
                      </a:cubicBezTo>
                      <a:cubicBezTo>
                        <a:pt x="414" y="0"/>
                        <a:pt x="364" y="12"/>
                        <a:pt x="364" y="12"/>
                      </a:cubicBezTo>
                      <a:cubicBezTo>
                        <a:pt x="342" y="90"/>
                        <a:pt x="342" y="90"/>
                        <a:pt x="342" y="90"/>
                      </a:cubicBezTo>
                      <a:cubicBezTo>
                        <a:pt x="342" y="90"/>
                        <a:pt x="342" y="90"/>
                        <a:pt x="342" y="90"/>
                      </a:cubicBezTo>
                      <a:cubicBezTo>
                        <a:pt x="333" y="93"/>
                        <a:pt x="324" y="96"/>
                        <a:pt x="315" y="99"/>
                      </a:cubicBezTo>
                      <a:cubicBezTo>
                        <a:pt x="250" y="49"/>
                        <a:pt x="250" y="49"/>
                        <a:pt x="250" y="49"/>
                      </a:cubicBezTo>
                      <a:cubicBezTo>
                        <a:pt x="195" y="72"/>
                        <a:pt x="159" y="108"/>
                        <a:pt x="159" y="108"/>
                      </a:cubicBezTo>
                      <a:cubicBezTo>
                        <a:pt x="179" y="187"/>
                        <a:pt x="179" y="187"/>
                        <a:pt x="179" y="187"/>
                      </a:cubicBezTo>
                      <a:cubicBezTo>
                        <a:pt x="180" y="187"/>
                        <a:pt x="180" y="187"/>
                        <a:pt x="180" y="187"/>
                      </a:cubicBezTo>
                      <a:cubicBezTo>
                        <a:pt x="175" y="192"/>
                        <a:pt x="170" y="197"/>
                        <a:pt x="165" y="202"/>
                      </a:cubicBezTo>
                      <a:cubicBezTo>
                        <a:pt x="84" y="191"/>
                        <a:pt x="84" y="191"/>
                        <a:pt x="84" y="191"/>
                      </a:cubicBezTo>
                      <a:cubicBezTo>
                        <a:pt x="48" y="238"/>
                        <a:pt x="33" y="287"/>
                        <a:pt x="33" y="287"/>
                      </a:cubicBezTo>
                      <a:cubicBezTo>
                        <a:pt x="90" y="345"/>
                        <a:pt x="90" y="345"/>
                        <a:pt x="90" y="345"/>
                      </a:cubicBezTo>
                      <a:cubicBezTo>
                        <a:pt x="90" y="345"/>
                        <a:pt x="90" y="345"/>
                        <a:pt x="90" y="345"/>
                      </a:cubicBezTo>
                      <a:cubicBezTo>
                        <a:pt x="88" y="354"/>
                        <a:pt x="86" y="362"/>
                        <a:pt x="84" y="371"/>
                      </a:cubicBezTo>
                      <a:cubicBezTo>
                        <a:pt x="8" y="402"/>
                        <a:pt x="8" y="402"/>
                        <a:pt x="8" y="402"/>
                      </a:cubicBezTo>
                      <a:cubicBezTo>
                        <a:pt x="0" y="461"/>
                        <a:pt x="13" y="510"/>
                        <a:pt x="13" y="510"/>
                      </a:cubicBezTo>
                      <a:cubicBezTo>
                        <a:pt x="91" y="533"/>
                        <a:pt x="91" y="533"/>
                        <a:pt x="91" y="533"/>
                      </a:cubicBezTo>
                      <a:cubicBezTo>
                        <a:pt x="91" y="532"/>
                        <a:pt x="91" y="532"/>
                        <a:pt x="91" y="532"/>
                      </a:cubicBezTo>
                      <a:cubicBezTo>
                        <a:pt x="94" y="541"/>
                        <a:pt x="97" y="550"/>
                        <a:pt x="100" y="559"/>
                      </a:cubicBezTo>
                      <a:cubicBezTo>
                        <a:pt x="50" y="625"/>
                        <a:pt x="50" y="625"/>
                        <a:pt x="50" y="625"/>
                      </a:cubicBezTo>
                      <a:cubicBezTo>
                        <a:pt x="73" y="679"/>
                        <a:pt x="109" y="716"/>
                        <a:pt x="109" y="716"/>
                      </a:cubicBezTo>
                      <a:cubicBezTo>
                        <a:pt x="188" y="695"/>
                        <a:pt x="188" y="695"/>
                        <a:pt x="188" y="695"/>
                      </a:cubicBezTo>
                      <a:cubicBezTo>
                        <a:pt x="188" y="695"/>
                        <a:pt x="188" y="695"/>
                        <a:pt x="188" y="695"/>
                      </a:cubicBezTo>
                      <a:cubicBezTo>
                        <a:pt x="193" y="700"/>
                        <a:pt x="198" y="704"/>
                        <a:pt x="203" y="709"/>
                      </a:cubicBezTo>
                      <a:cubicBezTo>
                        <a:pt x="191" y="791"/>
                        <a:pt x="191" y="791"/>
                        <a:pt x="191" y="791"/>
                      </a:cubicBezTo>
                      <a:cubicBezTo>
                        <a:pt x="238" y="827"/>
                        <a:pt x="288" y="841"/>
                        <a:pt x="288" y="841"/>
                      </a:cubicBezTo>
                      <a:cubicBezTo>
                        <a:pt x="346" y="784"/>
                        <a:pt x="346" y="784"/>
                        <a:pt x="346" y="784"/>
                      </a:cubicBezTo>
                      <a:cubicBezTo>
                        <a:pt x="346" y="784"/>
                        <a:pt x="346" y="784"/>
                        <a:pt x="346" y="784"/>
                      </a:cubicBezTo>
                      <a:cubicBezTo>
                        <a:pt x="355" y="786"/>
                        <a:pt x="363" y="788"/>
                        <a:pt x="372" y="790"/>
                      </a:cubicBezTo>
                      <a:cubicBezTo>
                        <a:pt x="403" y="866"/>
                        <a:pt x="403" y="866"/>
                        <a:pt x="403" y="866"/>
                      </a:cubicBezTo>
                      <a:cubicBezTo>
                        <a:pt x="462" y="874"/>
                        <a:pt x="511" y="862"/>
                        <a:pt x="511" y="862"/>
                      </a:cubicBezTo>
                      <a:cubicBezTo>
                        <a:pt x="534" y="783"/>
                        <a:pt x="534" y="783"/>
                        <a:pt x="534" y="783"/>
                      </a:cubicBezTo>
                      <a:cubicBezTo>
                        <a:pt x="533" y="783"/>
                        <a:pt x="533" y="783"/>
                        <a:pt x="533" y="783"/>
                      </a:cubicBezTo>
                      <a:cubicBezTo>
                        <a:pt x="542" y="781"/>
                        <a:pt x="551" y="778"/>
                        <a:pt x="560" y="774"/>
                      </a:cubicBezTo>
                      <a:cubicBezTo>
                        <a:pt x="626" y="825"/>
                        <a:pt x="626" y="825"/>
                        <a:pt x="626" y="825"/>
                      </a:cubicBezTo>
                      <a:cubicBezTo>
                        <a:pt x="680" y="801"/>
                        <a:pt x="717" y="766"/>
                        <a:pt x="717" y="766"/>
                      </a:cubicBezTo>
                      <a:cubicBezTo>
                        <a:pt x="696" y="687"/>
                        <a:pt x="696" y="687"/>
                        <a:pt x="696" y="687"/>
                      </a:cubicBezTo>
                      <a:cubicBezTo>
                        <a:pt x="696" y="687"/>
                        <a:pt x="696" y="687"/>
                        <a:pt x="696" y="687"/>
                      </a:cubicBezTo>
                      <a:cubicBezTo>
                        <a:pt x="700" y="682"/>
                        <a:pt x="705" y="676"/>
                        <a:pt x="710" y="671"/>
                      </a:cubicBezTo>
                      <a:cubicBezTo>
                        <a:pt x="792" y="683"/>
                        <a:pt x="792" y="683"/>
                        <a:pt x="792" y="683"/>
                      </a:cubicBezTo>
                      <a:cubicBezTo>
                        <a:pt x="827" y="636"/>
                        <a:pt x="842" y="587"/>
                        <a:pt x="842" y="587"/>
                      </a:cubicBezTo>
                      <a:cubicBezTo>
                        <a:pt x="785" y="528"/>
                        <a:pt x="785" y="528"/>
                        <a:pt x="785" y="528"/>
                      </a:cubicBezTo>
                      <a:cubicBezTo>
                        <a:pt x="785" y="528"/>
                        <a:pt x="785" y="528"/>
                        <a:pt x="785" y="528"/>
                      </a:cubicBezTo>
                      <a:cubicBezTo>
                        <a:pt x="787" y="520"/>
                        <a:pt x="789" y="511"/>
                        <a:pt x="791" y="502"/>
                      </a:cubicBezTo>
                      <a:lnTo>
                        <a:pt x="867" y="471"/>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59" name="Freeform 49"/>
                <p:cNvSpPr>
                  <a:spLocks/>
                </p:cNvSpPr>
                <p:nvPr/>
              </p:nvSpPr>
              <p:spPr bwMode="auto">
                <a:xfrm>
                  <a:off x="1081" y="1631"/>
                  <a:ext cx="747" cy="748"/>
                </a:xfrm>
                <a:custGeom>
                  <a:avLst/>
                  <a:gdLst>
                    <a:gd name="T0" fmla="*/ 867 w 874"/>
                    <a:gd name="T1" fmla="*/ 472 h 874"/>
                    <a:gd name="T2" fmla="*/ 862 w 874"/>
                    <a:gd name="T3" fmla="*/ 363 h 874"/>
                    <a:gd name="T4" fmla="*/ 783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8 w 874"/>
                    <a:gd name="T27" fmla="*/ 90 h 874"/>
                    <a:gd name="T28" fmla="*/ 502 w 874"/>
                    <a:gd name="T29" fmla="*/ 84 h 874"/>
                    <a:gd name="T30" fmla="*/ 471 w 874"/>
                    <a:gd name="T31" fmla="*/ 7 h 874"/>
                    <a:gd name="T32" fmla="*/ 363 w 874"/>
                    <a:gd name="T33" fmla="*/ 12 h 874"/>
                    <a:gd name="T34" fmla="*/ 341 w 874"/>
                    <a:gd name="T35" fmla="*/ 90 h 874"/>
                    <a:gd name="T36" fmla="*/ 341 w 874"/>
                    <a:gd name="T37" fmla="*/ 91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3 h 874"/>
                    <a:gd name="T50" fmla="*/ 83 w 874"/>
                    <a:gd name="T51" fmla="*/ 191 h 874"/>
                    <a:gd name="T52" fmla="*/ 32 w 874"/>
                    <a:gd name="T53" fmla="*/ 287 h 874"/>
                    <a:gd name="T54" fmla="*/ 89 w 874"/>
                    <a:gd name="T55" fmla="*/ 346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1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3" y="341"/>
                        <a:pt x="783" y="341"/>
                        <a:pt x="783" y="341"/>
                      </a:cubicBezTo>
                      <a:cubicBezTo>
                        <a:pt x="783" y="341"/>
                        <a:pt x="783" y="341"/>
                        <a:pt x="783" y="341"/>
                      </a:cubicBezTo>
                      <a:cubicBezTo>
                        <a:pt x="781" y="332"/>
                        <a:pt x="778" y="323"/>
                        <a:pt x="775" y="314"/>
                      </a:cubicBezTo>
                      <a:cubicBezTo>
                        <a:pt x="825" y="249"/>
                        <a:pt x="825" y="249"/>
                        <a:pt x="825" y="249"/>
                      </a:cubicBezTo>
                      <a:cubicBezTo>
                        <a:pt x="801"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8" y="90"/>
                        <a:pt x="528" y="90"/>
                        <a:pt x="528" y="90"/>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8" y="187"/>
                        <a:pt x="178" y="187"/>
                        <a:pt x="178" y="187"/>
                      </a:cubicBezTo>
                      <a:cubicBezTo>
                        <a:pt x="179" y="187"/>
                        <a:pt x="179" y="187"/>
                        <a:pt x="179" y="187"/>
                      </a:cubicBezTo>
                      <a:cubicBezTo>
                        <a:pt x="174" y="192"/>
                        <a:pt x="169" y="197"/>
                        <a:pt x="164" y="203"/>
                      </a:cubicBezTo>
                      <a:cubicBezTo>
                        <a:pt x="83" y="191"/>
                        <a:pt x="83" y="191"/>
                        <a:pt x="83" y="191"/>
                      </a:cubicBezTo>
                      <a:cubicBezTo>
                        <a:pt x="47" y="238"/>
                        <a:pt x="32" y="287"/>
                        <a:pt x="32" y="287"/>
                      </a:cubicBezTo>
                      <a:cubicBezTo>
                        <a:pt x="89" y="346"/>
                        <a:pt x="89" y="346"/>
                        <a:pt x="89" y="346"/>
                      </a:cubicBezTo>
                      <a:cubicBezTo>
                        <a:pt x="89" y="345"/>
                        <a:pt x="89" y="345"/>
                        <a:pt x="89"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0" y="533"/>
                        <a:pt x="90" y="533"/>
                        <a:pt x="90"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9"/>
                        <a:pt x="371" y="790"/>
                      </a:cubicBezTo>
                      <a:cubicBezTo>
                        <a:pt x="402" y="867"/>
                        <a:pt x="402" y="867"/>
                        <a:pt x="402" y="867"/>
                      </a:cubicBezTo>
                      <a:cubicBezTo>
                        <a:pt x="461" y="874"/>
                        <a:pt x="511" y="862"/>
                        <a:pt x="511"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8" y="511"/>
                        <a:pt x="790" y="503"/>
                      </a:cubicBezTo>
                      <a:lnTo>
                        <a:pt x="867" y="472"/>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0" name="Freeform 50"/>
                <p:cNvSpPr>
                  <a:spLocks/>
                </p:cNvSpPr>
                <p:nvPr/>
              </p:nvSpPr>
              <p:spPr bwMode="auto">
                <a:xfrm>
                  <a:off x="1071" y="1622"/>
                  <a:ext cx="748" cy="748"/>
                </a:xfrm>
                <a:custGeom>
                  <a:avLst/>
                  <a:gdLst>
                    <a:gd name="T0" fmla="*/ 867 w 874"/>
                    <a:gd name="T1" fmla="*/ 472 h 874"/>
                    <a:gd name="T2" fmla="*/ 862 w 874"/>
                    <a:gd name="T3" fmla="*/ 363 h 874"/>
                    <a:gd name="T4" fmla="*/ 784 w 874"/>
                    <a:gd name="T5" fmla="*/ 341 h 874"/>
                    <a:gd name="T6" fmla="*/ 783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2 h 874"/>
                    <a:gd name="T110" fmla="*/ 791 w 874"/>
                    <a:gd name="T111" fmla="*/ 683 h 874"/>
                    <a:gd name="T112" fmla="*/ 841 w 874"/>
                    <a:gd name="T113" fmla="*/ 587 h 874"/>
                    <a:gd name="T114" fmla="*/ 785 w 874"/>
                    <a:gd name="T115" fmla="*/ 529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2"/>
                        <a:pt x="783" y="342"/>
                        <a:pt x="783" y="342"/>
                      </a:cubicBezTo>
                      <a:cubicBezTo>
                        <a:pt x="781" y="332"/>
                        <a:pt x="778" y="323"/>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6"/>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7" y="354"/>
                        <a:pt x="85"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2"/>
                      </a:cubicBezTo>
                      <a:cubicBezTo>
                        <a:pt x="791" y="683"/>
                        <a:pt x="791" y="683"/>
                        <a:pt x="791" y="683"/>
                      </a:cubicBezTo>
                      <a:cubicBezTo>
                        <a:pt x="827" y="636"/>
                        <a:pt x="841" y="587"/>
                        <a:pt x="841" y="587"/>
                      </a:cubicBezTo>
                      <a:cubicBezTo>
                        <a:pt x="785" y="529"/>
                        <a:pt x="785" y="529"/>
                        <a:pt x="785" y="529"/>
                      </a:cubicBezTo>
                      <a:cubicBezTo>
                        <a:pt x="784" y="529"/>
                        <a:pt x="784" y="529"/>
                        <a:pt x="784" y="529"/>
                      </a:cubicBezTo>
                      <a:cubicBezTo>
                        <a:pt x="787" y="520"/>
                        <a:pt x="789" y="512"/>
                        <a:pt x="790" y="503"/>
                      </a:cubicBezTo>
                      <a:lnTo>
                        <a:pt x="867" y="472"/>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1" name="Freeform 51"/>
                <p:cNvSpPr>
                  <a:spLocks/>
                </p:cNvSpPr>
                <p:nvPr/>
              </p:nvSpPr>
              <p:spPr bwMode="auto">
                <a:xfrm>
                  <a:off x="1062" y="1613"/>
                  <a:ext cx="747" cy="748"/>
                </a:xfrm>
                <a:custGeom>
                  <a:avLst/>
                  <a:gdLst>
                    <a:gd name="T0" fmla="*/ 867 w 874"/>
                    <a:gd name="T1" fmla="*/ 472 h 875"/>
                    <a:gd name="T2" fmla="*/ 862 w 874"/>
                    <a:gd name="T3" fmla="*/ 364 h 875"/>
                    <a:gd name="T4" fmla="*/ 784 w 874"/>
                    <a:gd name="T5" fmla="*/ 341 h 875"/>
                    <a:gd name="T6" fmla="*/ 784 w 874"/>
                    <a:gd name="T7" fmla="*/ 342 h 875"/>
                    <a:gd name="T8" fmla="*/ 775 w 874"/>
                    <a:gd name="T9" fmla="*/ 315 h 875"/>
                    <a:gd name="T10" fmla="*/ 825 w 874"/>
                    <a:gd name="T11" fmla="*/ 249 h 875"/>
                    <a:gd name="T12" fmla="*/ 766 w 874"/>
                    <a:gd name="T13" fmla="*/ 158 h 875"/>
                    <a:gd name="T14" fmla="*/ 687 w 874"/>
                    <a:gd name="T15" fmla="*/ 179 h 875"/>
                    <a:gd name="T16" fmla="*/ 687 w 874"/>
                    <a:gd name="T17" fmla="*/ 179 h 875"/>
                    <a:gd name="T18" fmla="*/ 672 w 874"/>
                    <a:gd name="T19" fmla="*/ 165 h 875"/>
                    <a:gd name="T20" fmla="*/ 683 w 874"/>
                    <a:gd name="T21" fmla="*/ 83 h 875"/>
                    <a:gd name="T22" fmla="*/ 587 w 874"/>
                    <a:gd name="T23" fmla="*/ 33 h 875"/>
                    <a:gd name="T24" fmla="*/ 529 w 874"/>
                    <a:gd name="T25" fmla="*/ 90 h 875"/>
                    <a:gd name="T26" fmla="*/ 529 w 874"/>
                    <a:gd name="T27" fmla="*/ 90 h 875"/>
                    <a:gd name="T28" fmla="*/ 503 w 874"/>
                    <a:gd name="T29" fmla="*/ 84 h 875"/>
                    <a:gd name="T30" fmla="*/ 472 w 874"/>
                    <a:gd name="T31" fmla="*/ 8 h 875"/>
                    <a:gd name="T32" fmla="*/ 364 w 874"/>
                    <a:gd name="T33" fmla="*/ 12 h 875"/>
                    <a:gd name="T34" fmla="*/ 341 w 874"/>
                    <a:gd name="T35" fmla="*/ 91 h 875"/>
                    <a:gd name="T36" fmla="*/ 342 w 874"/>
                    <a:gd name="T37" fmla="*/ 91 h 875"/>
                    <a:gd name="T38" fmla="*/ 315 w 874"/>
                    <a:gd name="T39" fmla="*/ 100 h 875"/>
                    <a:gd name="T40" fmla="*/ 249 w 874"/>
                    <a:gd name="T41" fmla="*/ 49 h 875"/>
                    <a:gd name="T42" fmla="*/ 158 w 874"/>
                    <a:gd name="T43" fmla="*/ 108 h 875"/>
                    <a:gd name="T44" fmla="*/ 179 w 874"/>
                    <a:gd name="T45" fmla="*/ 187 h 875"/>
                    <a:gd name="T46" fmla="*/ 179 w 874"/>
                    <a:gd name="T47" fmla="*/ 187 h 875"/>
                    <a:gd name="T48" fmla="*/ 165 w 874"/>
                    <a:gd name="T49" fmla="*/ 203 h 875"/>
                    <a:gd name="T50" fmla="*/ 83 w 874"/>
                    <a:gd name="T51" fmla="*/ 191 h 875"/>
                    <a:gd name="T52" fmla="*/ 33 w 874"/>
                    <a:gd name="T53" fmla="*/ 287 h 875"/>
                    <a:gd name="T54" fmla="*/ 90 w 874"/>
                    <a:gd name="T55" fmla="*/ 346 h 875"/>
                    <a:gd name="T56" fmla="*/ 90 w 874"/>
                    <a:gd name="T57" fmla="*/ 346 h 875"/>
                    <a:gd name="T58" fmla="*/ 84 w 874"/>
                    <a:gd name="T59" fmla="*/ 372 h 875"/>
                    <a:gd name="T60" fmla="*/ 7 w 874"/>
                    <a:gd name="T61" fmla="*/ 403 h 875"/>
                    <a:gd name="T62" fmla="*/ 12 w 874"/>
                    <a:gd name="T63" fmla="*/ 511 h 875"/>
                    <a:gd name="T64" fmla="*/ 91 w 874"/>
                    <a:gd name="T65" fmla="*/ 533 h 875"/>
                    <a:gd name="T66" fmla="*/ 91 w 874"/>
                    <a:gd name="T67" fmla="*/ 533 h 875"/>
                    <a:gd name="T68" fmla="*/ 100 w 874"/>
                    <a:gd name="T69" fmla="*/ 560 h 875"/>
                    <a:gd name="T70" fmla="*/ 49 w 874"/>
                    <a:gd name="T71" fmla="*/ 625 h 875"/>
                    <a:gd name="T72" fmla="*/ 108 w 874"/>
                    <a:gd name="T73" fmla="*/ 716 h 875"/>
                    <a:gd name="T74" fmla="*/ 187 w 874"/>
                    <a:gd name="T75" fmla="*/ 696 h 875"/>
                    <a:gd name="T76" fmla="*/ 187 w 874"/>
                    <a:gd name="T77" fmla="*/ 695 h 875"/>
                    <a:gd name="T78" fmla="*/ 203 w 874"/>
                    <a:gd name="T79" fmla="*/ 710 h 875"/>
                    <a:gd name="T80" fmla="*/ 191 w 874"/>
                    <a:gd name="T81" fmla="*/ 791 h 875"/>
                    <a:gd name="T82" fmla="*/ 287 w 874"/>
                    <a:gd name="T83" fmla="*/ 842 h 875"/>
                    <a:gd name="T84" fmla="*/ 346 w 874"/>
                    <a:gd name="T85" fmla="*/ 785 h 875"/>
                    <a:gd name="T86" fmla="*/ 346 w 874"/>
                    <a:gd name="T87" fmla="*/ 785 h 875"/>
                    <a:gd name="T88" fmla="*/ 372 w 874"/>
                    <a:gd name="T89" fmla="*/ 791 h 875"/>
                    <a:gd name="T90" fmla="*/ 403 w 874"/>
                    <a:gd name="T91" fmla="*/ 867 h 875"/>
                    <a:gd name="T92" fmla="*/ 511 w 874"/>
                    <a:gd name="T93" fmla="*/ 862 h 875"/>
                    <a:gd name="T94" fmla="*/ 533 w 874"/>
                    <a:gd name="T95" fmla="*/ 784 h 875"/>
                    <a:gd name="T96" fmla="*/ 533 w 874"/>
                    <a:gd name="T97" fmla="*/ 784 h 875"/>
                    <a:gd name="T98" fmla="*/ 560 w 874"/>
                    <a:gd name="T99" fmla="*/ 775 h 875"/>
                    <a:gd name="T100" fmla="*/ 625 w 874"/>
                    <a:gd name="T101" fmla="*/ 825 h 875"/>
                    <a:gd name="T102" fmla="*/ 716 w 874"/>
                    <a:gd name="T103" fmla="*/ 766 h 875"/>
                    <a:gd name="T104" fmla="*/ 696 w 874"/>
                    <a:gd name="T105" fmla="*/ 687 h 875"/>
                    <a:gd name="T106" fmla="*/ 695 w 874"/>
                    <a:gd name="T107" fmla="*/ 687 h 875"/>
                    <a:gd name="T108" fmla="*/ 710 w 874"/>
                    <a:gd name="T109" fmla="*/ 672 h 875"/>
                    <a:gd name="T110" fmla="*/ 791 w 874"/>
                    <a:gd name="T111" fmla="*/ 684 h 875"/>
                    <a:gd name="T112" fmla="*/ 842 w 874"/>
                    <a:gd name="T113" fmla="*/ 587 h 875"/>
                    <a:gd name="T114" fmla="*/ 785 w 874"/>
                    <a:gd name="T115" fmla="*/ 529 h 875"/>
                    <a:gd name="T116" fmla="*/ 785 w 874"/>
                    <a:gd name="T117" fmla="*/ 529 h 875"/>
                    <a:gd name="T118" fmla="*/ 791 w 874"/>
                    <a:gd name="T119" fmla="*/ 503 h 875"/>
                    <a:gd name="T120" fmla="*/ 867 w 874"/>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5">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5"/>
                        <a:pt x="677" y="170"/>
                        <a:pt x="672" y="165"/>
                      </a:cubicBezTo>
                      <a:cubicBezTo>
                        <a:pt x="683" y="83"/>
                        <a:pt x="683" y="83"/>
                        <a:pt x="683" y="83"/>
                      </a:cubicBezTo>
                      <a:cubicBezTo>
                        <a:pt x="636"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2"/>
                        <a:pt x="364" y="12"/>
                      </a:cubicBezTo>
                      <a:cubicBezTo>
                        <a:pt x="341" y="91"/>
                        <a:pt x="341" y="91"/>
                        <a:pt x="341" y="91"/>
                      </a:cubicBezTo>
                      <a:cubicBezTo>
                        <a:pt x="342" y="91"/>
                        <a:pt x="342" y="91"/>
                        <a:pt x="342" y="91"/>
                      </a:cubicBezTo>
                      <a:cubicBezTo>
                        <a:pt x="333" y="94"/>
                        <a:pt x="324"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70" y="198"/>
                        <a:pt x="165" y="203"/>
                      </a:cubicBezTo>
                      <a:cubicBezTo>
                        <a:pt x="83" y="191"/>
                        <a:pt x="83" y="191"/>
                        <a:pt x="83" y="191"/>
                      </a:cubicBezTo>
                      <a:cubicBezTo>
                        <a:pt x="47" y="238"/>
                        <a:pt x="33" y="287"/>
                        <a:pt x="33" y="287"/>
                      </a:cubicBezTo>
                      <a:cubicBezTo>
                        <a:pt x="90" y="346"/>
                        <a:pt x="90" y="346"/>
                        <a:pt x="90"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100"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8"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80" y="802"/>
                        <a:pt x="716" y="766"/>
                        <a:pt x="716" y="766"/>
                      </a:cubicBezTo>
                      <a:cubicBezTo>
                        <a:pt x="696" y="687"/>
                        <a:pt x="696" y="687"/>
                        <a:pt x="696" y="687"/>
                      </a:cubicBezTo>
                      <a:cubicBezTo>
                        <a:pt x="695" y="687"/>
                        <a:pt x="695" y="687"/>
                        <a:pt x="695" y="687"/>
                      </a:cubicBezTo>
                      <a:cubicBezTo>
                        <a:pt x="700" y="682"/>
                        <a:pt x="705" y="677"/>
                        <a:pt x="710" y="672"/>
                      </a:cubicBezTo>
                      <a:cubicBezTo>
                        <a:pt x="791" y="684"/>
                        <a:pt x="791" y="684"/>
                        <a:pt x="791" y="684"/>
                      </a:cubicBezTo>
                      <a:cubicBezTo>
                        <a:pt x="827" y="637"/>
                        <a:pt x="842" y="587"/>
                        <a:pt x="842" y="587"/>
                      </a:cubicBezTo>
                      <a:cubicBezTo>
                        <a:pt x="785" y="529"/>
                        <a:pt x="785" y="529"/>
                        <a:pt x="785" y="529"/>
                      </a:cubicBezTo>
                      <a:cubicBezTo>
                        <a:pt x="785" y="529"/>
                        <a:pt x="785" y="529"/>
                        <a:pt x="785" y="529"/>
                      </a:cubicBezTo>
                      <a:cubicBezTo>
                        <a:pt x="787" y="520"/>
                        <a:pt x="789" y="512"/>
                        <a:pt x="791" y="503"/>
                      </a:cubicBezTo>
                      <a:lnTo>
                        <a:pt x="867" y="472"/>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2" name="Freeform 52"/>
                <p:cNvSpPr>
                  <a:spLocks/>
                </p:cNvSpPr>
                <p:nvPr/>
              </p:nvSpPr>
              <p:spPr bwMode="auto">
                <a:xfrm>
                  <a:off x="1052" y="1603"/>
                  <a:ext cx="749" cy="749"/>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6 w 875"/>
                    <a:gd name="T11" fmla="*/ 250 h 875"/>
                    <a:gd name="T12" fmla="*/ 766 w 875"/>
                    <a:gd name="T13" fmla="*/ 159 h 875"/>
                    <a:gd name="T14" fmla="*/ 688 w 875"/>
                    <a:gd name="T15" fmla="*/ 179 h 875"/>
                    <a:gd name="T16" fmla="*/ 688 w 875"/>
                    <a:gd name="T17" fmla="*/ 180 h 875"/>
                    <a:gd name="T18" fmla="*/ 672 w 875"/>
                    <a:gd name="T19" fmla="*/ 165 h 875"/>
                    <a:gd name="T20" fmla="*/ 684 w 875"/>
                    <a:gd name="T21" fmla="*/ 84 h 875"/>
                    <a:gd name="T22" fmla="*/ 588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2 w 875"/>
                    <a:gd name="T35" fmla="*/ 91 h 875"/>
                    <a:gd name="T36" fmla="*/ 342 w 875"/>
                    <a:gd name="T37" fmla="*/ 91 h 875"/>
                    <a:gd name="T38" fmla="*/ 315 w 875"/>
                    <a:gd name="T39" fmla="*/ 100 h 875"/>
                    <a:gd name="T40" fmla="*/ 249 w 875"/>
                    <a:gd name="T41" fmla="*/ 50 h 875"/>
                    <a:gd name="T42" fmla="*/ 159 w 875"/>
                    <a:gd name="T43" fmla="*/ 109 h 875"/>
                    <a:gd name="T44" fmla="*/ 179 w 875"/>
                    <a:gd name="T45" fmla="*/ 188 h 875"/>
                    <a:gd name="T46" fmla="*/ 180 w 875"/>
                    <a:gd name="T47" fmla="*/ 188 h 875"/>
                    <a:gd name="T48" fmla="*/ 165 w 875"/>
                    <a:gd name="T49" fmla="*/ 203 h 875"/>
                    <a:gd name="T50" fmla="*/ 83 w 875"/>
                    <a:gd name="T51" fmla="*/ 191 h 875"/>
                    <a:gd name="T52" fmla="*/ 33 w 875"/>
                    <a:gd name="T53" fmla="*/ 288 h 875"/>
                    <a:gd name="T54" fmla="*/ 90 w 875"/>
                    <a:gd name="T55" fmla="*/ 346 h 875"/>
                    <a:gd name="T56" fmla="*/ 90 w 875"/>
                    <a:gd name="T57" fmla="*/ 346 h 875"/>
                    <a:gd name="T58" fmla="*/ 84 w 875"/>
                    <a:gd name="T59" fmla="*/ 372 h 875"/>
                    <a:gd name="T60" fmla="*/ 8 w 875"/>
                    <a:gd name="T61" fmla="*/ 403 h 875"/>
                    <a:gd name="T62" fmla="*/ 13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6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3 h 875"/>
                    <a:gd name="T94" fmla="*/ 533 w 875"/>
                    <a:gd name="T95" fmla="*/ 784 h 875"/>
                    <a:gd name="T96" fmla="*/ 533 w 875"/>
                    <a:gd name="T97" fmla="*/ 784 h 875"/>
                    <a:gd name="T98" fmla="*/ 560 w 875"/>
                    <a:gd name="T99" fmla="*/ 775 h 875"/>
                    <a:gd name="T100" fmla="*/ 626 w 875"/>
                    <a:gd name="T101" fmla="*/ 826 h 875"/>
                    <a:gd name="T102" fmla="*/ 716 w 875"/>
                    <a:gd name="T103" fmla="*/ 767 h 875"/>
                    <a:gd name="T104" fmla="*/ 696 w 875"/>
                    <a:gd name="T105" fmla="*/ 688 h 875"/>
                    <a:gd name="T106" fmla="*/ 695 w 875"/>
                    <a:gd name="T107" fmla="*/ 688 h 875"/>
                    <a:gd name="T108" fmla="*/ 710 w 875"/>
                    <a:gd name="T109" fmla="*/ 672 h 875"/>
                    <a:gd name="T110" fmla="*/ 792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6" y="250"/>
                        <a:pt x="826" y="250"/>
                        <a:pt x="826" y="250"/>
                      </a:cubicBezTo>
                      <a:cubicBezTo>
                        <a:pt x="802" y="195"/>
                        <a:pt x="766" y="159"/>
                        <a:pt x="766" y="159"/>
                      </a:cubicBezTo>
                      <a:cubicBezTo>
                        <a:pt x="688" y="179"/>
                        <a:pt x="688" y="179"/>
                        <a:pt x="688" y="179"/>
                      </a:cubicBezTo>
                      <a:cubicBezTo>
                        <a:pt x="688" y="180"/>
                        <a:pt x="688" y="180"/>
                        <a:pt x="688" y="180"/>
                      </a:cubicBezTo>
                      <a:cubicBezTo>
                        <a:pt x="682" y="175"/>
                        <a:pt x="677" y="170"/>
                        <a:pt x="672" y="165"/>
                      </a:cubicBezTo>
                      <a:cubicBezTo>
                        <a:pt x="684" y="84"/>
                        <a:pt x="684" y="84"/>
                        <a:pt x="684" y="84"/>
                      </a:cubicBezTo>
                      <a:cubicBezTo>
                        <a:pt x="637" y="48"/>
                        <a:pt x="588" y="33"/>
                        <a:pt x="588" y="33"/>
                      </a:cubicBezTo>
                      <a:cubicBezTo>
                        <a:pt x="529" y="90"/>
                        <a:pt x="529" y="90"/>
                        <a:pt x="529" y="90"/>
                      </a:cubicBezTo>
                      <a:cubicBezTo>
                        <a:pt x="529" y="90"/>
                        <a:pt x="529" y="90"/>
                        <a:pt x="529" y="90"/>
                      </a:cubicBezTo>
                      <a:cubicBezTo>
                        <a:pt x="521" y="88"/>
                        <a:pt x="512" y="86"/>
                        <a:pt x="503" y="84"/>
                      </a:cubicBezTo>
                      <a:cubicBezTo>
                        <a:pt x="472" y="8"/>
                        <a:pt x="472" y="8"/>
                        <a:pt x="472" y="8"/>
                      </a:cubicBezTo>
                      <a:cubicBezTo>
                        <a:pt x="414" y="0"/>
                        <a:pt x="364" y="13"/>
                        <a:pt x="364" y="13"/>
                      </a:cubicBezTo>
                      <a:cubicBezTo>
                        <a:pt x="342" y="91"/>
                        <a:pt x="342" y="91"/>
                        <a:pt x="342" y="91"/>
                      </a:cubicBezTo>
                      <a:cubicBezTo>
                        <a:pt x="342" y="91"/>
                        <a:pt x="342" y="91"/>
                        <a:pt x="342" y="91"/>
                      </a:cubicBezTo>
                      <a:cubicBezTo>
                        <a:pt x="333" y="94"/>
                        <a:pt x="324" y="97"/>
                        <a:pt x="315" y="100"/>
                      </a:cubicBezTo>
                      <a:cubicBezTo>
                        <a:pt x="249" y="50"/>
                        <a:pt x="249" y="50"/>
                        <a:pt x="249" y="50"/>
                      </a:cubicBezTo>
                      <a:cubicBezTo>
                        <a:pt x="195" y="73"/>
                        <a:pt x="159" y="109"/>
                        <a:pt x="159" y="109"/>
                      </a:cubicBezTo>
                      <a:cubicBezTo>
                        <a:pt x="179" y="188"/>
                        <a:pt x="179" y="188"/>
                        <a:pt x="179" y="188"/>
                      </a:cubicBezTo>
                      <a:cubicBezTo>
                        <a:pt x="180" y="188"/>
                        <a:pt x="180" y="188"/>
                        <a:pt x="180" y="188"/>
                      </a:cubicBezTo>
                      <a:cubicBezTo>
                        <a:pt x="175" y="193"/>
                        <a:pt x="170" y="198"/>
                        <a:pt x="165" y="203"/>
                      </a:cubicBezTo>
                      <a:cubicBezTo>
                        <a:pt x="83" y="191"/>
                        <a:pt x="83" y="191"/>
                        <a:pt x="83" y="191"/>
                      </a:cubicBezTo>
                      <a:cubicBezTo>
                        <a:pt x="48" y="238"/>
                        <a:pt x="33" y="288"/>
                        <a:pt x="33" y="288"/>
                      </a:cubicBezTo>
                      <a:cubicBezTo>
                        <a:pt x="90" y="346"/>
                        <a:pt x="90" y="346"/>
                        <a:pt x="90" y="346"/>
                      </a:cubicBezTo>
                      <a:cubicBezTo>
                        <a:pt x="90" y="346"/>
                        <a:pt x="90" y="346"/>
                        <a:pt x="90" y="346"/>
                      </a:cubicBezTo>
                      <a:cubicBezTo>
                        <a:pt x="88" y="355"/>
                        <a:pt x="86" y="363"/>
                        <a:pt x="84" y="372"/>
                      </a:cubicBezTo>
                      <a:cubicBezTo>
                        <a:pt x="8" y="403"/>
                        <a:pt x="8" y="403"/>
                        <a:pt x="8" y="403"/>
                      </a:cubicBezTo>
                      <a:cubicBezTo>
                        <a:pt x="0" y="462"/>
                        <a:pt x="13" y="511"/>
                        <a:pt x="13" y="511"/>
                      </a:cubicBezTo>
                      <a:cubicBezTo>
                        <a:pt x="91" y="534"/>
                        <a:pt x="91" y="534"/>
                        <a:pt x="91" y="534"/>
                      </a:cubicBezTo>
                      <a:cubicBezTo>
                        <a:pt x="91" y="533"/>
                        <a:pt x="91" y="533"/>
                        <a:pt x="91" y="533"/>
                      </a:cubicBezTo>
                      <a:cubicBezTo>
                        <a:pt x="94" y="542"/>
                        <a:pt x="97" y="551"/>
                        <a:pt x="100" y="560"/>
                      </a:cubicBezTo>
                      <a:cubicBezTo>
                        <a:pt x="49" y="626"/>
                        <a:pt x="49" y="626"/>
                        <a:pt x="49" y="626"/>
                      </a:cubicBezTo>
                      <a:cubicBezTo>
                        <a:pt x="73" y="680"/>
                        <a:pt x="109" y="717"/>
                        <a:pt x="109" y="717"/>
                      </a:cubicBezTo>
                      <a:cubicBezTo>
                        <a:pt x="187" y="696"/>
                        <a:pt x="187" y="696"/>
                        <a:pt x="187" y="696"/>
                      </a:cubicBezTo>
                      <a:cubicBezTo>
                        <a:pt x="187" y="696"/>
                        <a:pt x="187" y="696"/>
                        <a:pt x="187" y="696"/>
                      </a:cubicBezTo>
                      <a:cubicBezTo>
                        <a:pt x="193"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2" y="875"/>
                        <a:pt x="511" y="863"/>
                        <a:pt x="511" y="863"/>
                      </a:cubicBezTo>
                      <a:cubicBezTo>
                        <a:pt x="533" y="784"/>
                        <a:pt x="533" y="784"/>
                        <a:pt x="533" y="784"/>
                      </a:cubicBezTo>
                      <a:cubicBezTo>
                        <a:pt x="533" y="784"/>
                        <a:pt x="533" y="784"/>
                        <a:pt x="533" y="784"/>
                      </a:cubicBezTo>
                      <a:cubicBezTo>
                        <a:pt x="542" y="781"/>
                        <a:pt x="551" y="779"/>
                        <a:pt x="560" y="775"/>
                      </a:cubicBezTo>
                      <a:cubicBezTo>
                        <a:pt x="626" y="826"/>
                        <a:pt x="626" y="826"/>
                        <a:pt x="626" y="826"/>
                      </a:cubicBezTo>
                      <a:cubicBezTo>
                        <a:pt x="680" y="802"/>
                        <a:pt x="716" y="767"/>
                        <a:pt x="716" y="767"/>
                      </a:cubicBezTo>
                      <a:cubicBezTo>
                        <a:pt x="696" y="688"/>
                        <a:pt x="696" y="688"/>
                        <a:pt x="696" y="688"/>
                      </a:cubicBezTo>
                      <a:cubicBezTo>
                        <a:pt x="695" y="688"/>
                        <a:pt x="695" y="688"/>
                        <a:pt x="695" y="688"/>
                      </a:cubicBezTo>
                      <a:cubicBezTo>
                        <a:pt x="700" y="683"/>
                        <a:pt x="705" y="677"/>
                        <a:pt x="710" y="672"/>
                      </a:cubicBezTo>
                      <a:cubicBezTo>
                        <a:pt x="792" y="684"/>
                        <a:pt x="792" y="684"/>
                        <a:pt x="792"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3" name="Freeform 53"/>
                <p:cNvSpPr>
                  <a:spLocks/>
                </p:cNvSpPr>
                <p:nvPr/>
              </p:nvSpPr>
              <p:spPr bwMode="auto">
                <a:xfrm>
                  <a:off x="1044" y="1595"/>
                  <a:ext cx="747" cy="747"/>
                </a:xfrm>
                <a:custGeom>
                  <a:avLst/>
                  <a:gdLst>
                    <a:gd name="T0" fmla="*/ 867 w 874"/>
                    <a:gd name="T1" fmla="*/ 471 h 874"/>
                    <a:gd name="T2" fmla="*/ 862 w 874"/>
                    <a:gd name="T3" fmla="*/ 363 h 874"/>
                    <a:gd name="T4" fmla="*/ 783 w 874"/>
                    <a:gd name="T5" fmla="*/ 341 h 874"/>
                    <a:gd name="T6" fmla="*/ 783 w 874"/>
                    <a:gd name="T7" fmla="*/ 341 h 874"/>
                    <a:gd name="T8" fmla="*/ 774 w 874"/>
                    <a:gd name="T9" fmla="*/ 314 h 874"/>
                    <a:gd name="T10" fmla="*/ 825 w 874"/>
                    <a:gd name="T11" fmla="*/ 249 h 874"/>
                    <a:gd name="T12" fmla="*/ 766 w 874"/>
                    <a:gd name="T13" fmla="*/ 158 h 874"/>
                    <a:gd name="T14" fmla="*/ 687 w 874"/>
                    <a:gd name="T15" fmla="*/ 178 h 874"/>
                    <a:gd name="T16" fmla="*/ 687 w 874"/>
                    <a:gd name="T17" fmla="*/ 179 h 874"/>
                    <a:gd name="T18" fmla="*/ 671 w 874"/>
                    <a:gd name="T19" fmla="*/ 164 h 874"/>
                    <a:gd name="T20" fmla="*/ 683 w 874"/>
                    <a:gd name="T21" fmla="*/ 83 h 874"/>
                    <a:gd name="T22" fmla="*/ 587 w 874"/>
                    <a:gd name="T23" fmla="*/ 32 h 874"/>
                    <a:gd name="T24" fmla="*/ 528 w 874"/>
                    <a:gd name="T25" fmla="*/ 89 h 874"/>
                    <a:gd name="T26" fmla="*/ 528 w 874"/>
                    <a:gd name="T27" fmla="*/ 89 h 874"/>
                    <a:gd name="T28" fmla="*/ 502 w 874"/>
                    <a:gd name="T29" fmla="*/ 84 h 874"/>
                    <a:gd name="T30" fmla="*/ 471 w 874"/>
                    <a:gd name="T31" fmla="*/ 7 h 874"/>
                    <a:gd name="T32" fmla="*/ 363 w 874"/>
                    <a:gd name="T33" fmla="*/ 12 h 874"/>
                    <a:gd name="T34" fmla="*/ 341 w 874"/>
                    <a:gd name="T35" fmla="*/ 90 h 874"/>
                    <a:gd name="T36" fmla="*/ 341 w 874"/>
                    <a:gd name="T37" fmla="*/ 90 h 874"/>
                    <a:gd name="T38" fmla="*/ 314 w 874"/>
                    <a:gd name="T39" fmla="*/ 99 h 874"/>
                    <a:gd name="T40" fmla="*/ 249 w 874"/>
                    <a:gd name="T41" fmla="*/ 49 h 874"/>
                    <a:gd name="T42" fmla="*/ 158 w 874"/>
                    <a:gd name="T43" fmla="*/ 108 h 874"/>
                    <a:gd name="T44" fmla="*/ 178 w 874"/>
                    <a:gd name="T45" fmla="*/ 187 h 874"/>
                    <a:gd name="T46" fmla="*/ 179 w 874"/>
                    <a:gd name="T47" fmla="*/ 187 h 874"/>
                    <a:gd name="T48" fmla="*/ 164 w 874"/>
                    <a:gd name="T49" fmla="*/ 202 h 874"/>
                    <a:gd name="T50" fmla="*/ 83 w 874"/>
                    <a:gd name="T51" fmla="*/ 191 h 874"/>
                    <a:gd name="T52" fmla="*/ 32 w 874"/>
                    <a:gd name="T53" fmla="*/ 287 h 874"/>
                    <a:gd name="T54" fmla="*/ 89 w 874"/>
                    <a:gd name="T55" fmla="*/ 345 h 874"/>
                    <a:gd name="T56" fmla="*/ 89 w 874"/>
                    <a:gd name="T57" fmla="*/ 345 h 874"/>
                    <a:gd name="T58" fmla="*/ 84 w 874"/>
                    <a:gd name="T59" fmla="*/ 371 h 874"/>
                    <a:gd name="T60" fmla="*/ 7 w 874"/>
                    <a:gd name="T61" fmla="*/ 402 h 874"/>
                    <a:gd name="T62" fmla="*/ 12 w 874"/>
                    <a:gd name="T63" fmla="*/ 511 h 874"/>
                    <a:gd name="T64" fmla="*/ 90 w 874"/>
                    <a:gd name="T65" fmla="*/ 533 h 874"/>
                    <a:gd name="T66" fmla="*/ 90 w 874"/>
                    <a:gd name="T67" fmla="*/ 532 h 874"/>
                    <a:gd name="T68" fmla="*/ 99 w 874"/>
                    <a:gd name="T69" fmla="*/ 559 h 874"/>
                    <a:gd name="T70" fmla="*/ 49 w 874"/>
                    <a:gd name="T71" fmla="*/ 625 h 874"/>
                    <a:gd name="T72" fmla="*/ 108 w 874"/>
                    <a:gd name="T73" fmla="*/ 716 h 874"/>
                    <a:gd name="T74" fmla="*/ 187 w 874"/>
                    <a:gd name="T75" fmla="*/ 695 h 874"/>
                    <a:gd name="T76" fmla="*/ 187 w 874"/>
                    <a:gd name="T77" fmla="*/ 695 h 874"/>
                    <a:gd name="T78" fmla="*/ 202 w 874"/>
                    <a:gd name="T79" fmla="*/ 709 h 874"/>
                    <a:gd name="T80" fmla="*/ 191 w 874"/>
                    <a:gd name="T81" fmla="*/ 791 h 874"/>
                    <a:gd name="T82" fmla="*/ 287 w 874"/>
                    <a:gd name="T83" fmla="*/ 841 h 874"/>
                    <a:gd name="T84" fmla="*/ 345 w 874"/>
                    <a:gd name="T85" fmla="*/ 785 h 874"/>
                    <a:gd name="T86" fmla="*/ 345 w 874"/>
                    <a:gd name="T87" fmla="*/ 784 h 874"/>
                    <a:gd name="T88" fmla="*/ 371 w 874"/>
                    <a:gd name="T89" fmla="*/ 790 h 874"/>
                    <a:gd name="T90" fmla="*/ 402 w 874"/>
                    <a:gd name="T91" fmla="*/ 867 h 874"/>
                    <a:gd name="T92" fmla="*/ 510 w 874"/>
                    <a:gd name="T93" fmla="*/ 862 h 874"/>
                    <a:gd name="T94" fmla="*/ 533 w 874"/>
                    <a:gd name="T95" fmla="*/ 783 h 874"/>
                    <a:gd name="T96" fmla="*/ 532 w 874"/>
                    <a:gd name="T97" fmla="*/ 783 h 874"/>
                    <a:gd name="T98" fmla="*/ 559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8 h 874"/>
                    <a:gd name="T118" fmla="*/ 790 w 874"/>
                    <a:gd name="T119" fmla="*/ 502 h 874"/>
                    <a:gd name="T120" fmla="*/ 867 w 874"/>
                    <a:gd name="T121" fmla="*/ 47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1"/>
                      </a:moveTo>
                      <a:cubicBezTo>
                        <a:pt x="874" y="413"/>
                        <a:pt x="862" y="363"/>
                        <a:pt x="862" y="363"/>
                      </a:cubicBezTo>
                      <a:cubicBezTo>
                        <a:pt x="783" y="341"/>
                        <a:pt x="783" y="341"/>
                        <a:pt x="783" y="341"/>
                      </a:cubicBezTo>
                      <a:cubicBezTo>
                        <a:pt x="783" y="341"/>
                        <a:pt x="783" y="341"/>
                        <a:pt x="783" y="341"/>
                      </a:cubicBezTo>
                      <a:cubicBezTo>
                        <a:pt x="781" y="332"/>
                        <a:pt x="778" y="323"/>
                        <a:pt x="774" y="314"/>
                      </a:cubicBezTo>
                      <a:cubicBezTo>
                        <a:pt x="825" y="249"/>
                        <a:pt x="825" y="249"/>
                        <a:pt x="825" y="249"/>
                      </a:cubicBezTo>
                      <a:cubicBezTo>
                        <a:pt x="801" y="195"/>
                        <a:pt x="766" y="158"/>
                        <a:pt x="766" y="158"/>
                      </a:cubicBezTo>
                      <a:cubicBezTo>
                        <a:pt x="687" y="178"/>
                        <a:pt x="687" y="178"/>
                        <a:pt x="687" y="178"/>
                      </a:cubicBezTo>
                      <a:cubicBezTo>
                        <a:pt x="687" y="179"/>
                        <a:pt x="687" y="179"/>
                        <a:pt x="687" y="179"/>
                      </a:cubicBezTo>
                      <a:cubicBezTo>
                        <a:pt x="682" y="174"/>
                        <a:pt x="676" y="169"/>
                        <a:pt x="671" y="164"/>
                      </a:cubicBezTo>
                      <a:cubicBezTo>
                        <a:pt x="683" y="83"/>
                        <a:pt x="683" y="83"/>
                        <a:pt x="683" y="83"/>
                      </a:cubicBezTo>
                      <a:cubicBezTo>
                        <a:pt x="636" y="47"/>
                        <a:pt x="587" y="32"/>
                        <a:pt x="587" y="32"/>
                      </a:cubicBezTo>
                      <a:cubicBezTo>
                        <a:pt x="528" y="89"/>
                        <a:pt x="528" y="89"/>
                        <a:pt x="528" y="89"/>
                      </a:cubicBezTo>
                      <a:cubicBezTo>
                        <a:pt x="528" y="89"/>
                        <a:pt x="528" y="89"/>
                        <a:pt x="528" y="89"/>
                      </a:cubicBezTo>
                      <a:cubicBezTo>
                        <a:pt x="520" y="87"/>
                        <a:pt x="511" y="85"/>
                        <a:pt x="502" y="84"/>
                      </a:cubicBezTo>
                      <a:cubicBezTo>
                        <a:pt x="471" y="7"/>
                        <a:pt x="471" y="7"/>
                        <a:pt x="471" y="7"/>
                      </a:cubicBezTo>
                      <a:cubicBezTo>
                        <a:pt x="413" y="0"/>
                        <a:pt x="363" y="12"/>
                        <a:pt x="363" y="12"/>
                      </a:cubicBezTo>
                      <a:cubicBezTo>
                        <a:pt x="341" y="90"/>
                        <a:pt x="341" y="90"/>
                        <a:pt x="341" y="90"/>
                      </a:cubicBezTo>
                      <a:cubicBezTo>
                        <a:pt x="341" y="90"/>
                        <a:pt x="341" y="90"/>
                        <a:pt x="341" y="90"/>
                      </a:cubicBezTo>
                      <a:cubicBezTo>
                        <a:pt x="332" y="93"/>
                        <a:pt x="323" y="96"/>
                        <a:pt x="314" y="99"/>
                      </a:cubicBezTo>
                      <a:cubicBezTo>
                        <a:pt x="249" y="49"/>
                        <a:pt x="249" y="49"/>
                        <a:pt x="249" y="49"/>
                      </a:cubicBezTo>
                      <a:cubicBezTo>
                        <a:pt x="194" y="72"/>
                        <a:pt x="158" y="108"/>
                        <a:pt x="158" y="108"/>
                      </a:cubicBezTo>
                      <a:cubicBezTo>
                        <a:pt x="178" y="187"/>
                        <a:pt x="178" y="187"/>
                        <a:pt x="178" y="187"/>
                      </a:cubicBezTo>
                      <a:cubicBezTo>
                        <a:pt x="179" y="187"/>
                        <a:pt x="179" y="187"/>
                        <a:pt x="179" y="187"/>
                      </a:cubicBezTo>
                      <a:cubicBezTo>
                        <a:pt x="174" y="192"/>
                        <a:pt x="169" y="197"/>
                        <a:pt x="164" y="202"/>
                      </a:cubicBezTo>
                      <a:cubicBezTo>
                        <a:pt x="83" y="191"/>
                        <a:pt x="83" y="191"/>
                        <a:pt x="83" y="191"/>
                      </a:cubicBezTo>
                      <a:cubicBezTo>
                        <a:pt x="47" y="238"/>
                        <a:pt x="32" y="287"/>
                        <a:pt x="32" y="287"/>
                      </a:cubicBezTo>
                      <a:cubicBezTo>
                        <a:pt x="89" y="345"/>
                        <a:pt x="89" y="345"/>
                        <a:pt x="89" y="345"/>
                      </a:cubicBezTo>
                      <a:cubicBezTo>
                        <a:pt x="89" y="345"/>
                        <a:pt x="89" y="345"/>
                        <a:pt x="89" y="345"/>
                      </a:cubicBezTo>
                      <a:cubicBezTo>
                        <a:pt x="87" y="354"/>
                        <a:pt x="85" y="362"/>
                        <a:pt x="84" y="371"/>
                      </a:cubicBezTo>
                      <a:cubicBezTo>
                        <a:pt x="7" y="402"/>
                        <a:pt x="7" y="402"/>
                        <a:pt x="7" y="402"/>
                      </a:cubicBezTo>
                      <a:cubicBezTo>
                        <a:pt x="0" y="461"/>
                        <a:pt x="12" y="511"/>
                        <a:pt x="12" y="511"/>
                      </a:cubicBezTo>
                      <a:cubicBezTo>
                        <a:pt x="90" y="533"/>
                        <a:pt x="90" y="533"/>
                        <a:pt x="90" y="533"/>
                      </a:cubicBezTo>
                      <a:cubicBezTo>
                        <a:pt x="90" y="532"/>
                        <a:pt x="90" y="532"/>
                        <a:pt x="90" y="532"/>
                      </a:cubicBezTo>
                      <a:cubicBezTo>
                        <a:pt x="93" y="542"/>
                        <a:pt x="96" y="551"/>
                        <a:pt x="99" y="559"/>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2" y="709"/>
                      </a:cubicBezTo>
                      <a:cubicBezTo>
                        <a:pt x="191" y="791"/>
                        <a:pt x="191" y="791"/>
                        <a:pt x="191" y="791"/>
                      </a:cubicBezTo>
                      <a:cubicBezTo>
                        <a:pt x="238" y="827"/>
                        <a:pt x="287" y="841"/>
                        <a:pt x="287" y="841"/>
                      </a:cubicBezTo>
                      <a:cubicBezTo>
                        <a:pt x="345" y="785"/>
                        <a:pt x="345" y="785"/>
                        <a:pt x="345" y="785"/>
                      </a:cubicBezTo>
                      <a:cubicBezTo>
                        <a:pt x="345" y="784"/>
                        <a:pt x="345" y="784"/>
                        <a:pt x="345" y="784"/>
                      </a:cubicBezTo>
                      <a:cubicBezTo>
                        <a:pt x="354" y="787"/>
                        <a:pt x="362" y="788"/>
                        <a:pt x="371" y="790"/>
                      </a:cubicBezTo>
                      <a:cubicBezTo>
                        <a:pt x="402" y="867"/>
                        <a:pt x="402" y="867"/>
                        <a:pt x="402" y="867"/>
                      </a:cubicBezTo>
                      <a:cubicBezTo>
                        <a:pt x="461" y="874"/>
                        <a:pt x="510" y="862"/>
                        <a:pt x="510" y="862"/>
                      </a:cubicBezTo>
                      <a:cubicBezTo>
                        <a:pt x="533" y="783"/>
                        <a:pt x="533" y="783"/>
                        <a:pt x="533" y="783"/>
                      </a:cubicBezTo>
                      <a:cubicBezTo>
                        <a:pt x="532" y="783"/>
                        <a:pt x="532" y="783"/>
                        <a:pt x="532" y="783"/>
                      </a:cubicBezTo>
                      <a:cubicBezTo>
                        <a:pt x="542" y="781"/>
                        <a:pt x="551" y="778"/>
                        <a:pt x="559" y="775"/>
                      </a:cubicBezTo>
                      <a:cubicBezTo>
                        <a:pt x="625" y="825"/>
                        <a:pt x="625" y="825"/>
                        <a:pt x="625" y="825"/>
                      </a:cubicBezTo>
                      <a:cubicBezTo>
                        <a:pt x="679" y="801"/>
                        <a:pt x="716" y="766"/>
                        <a:pt x="716" y="766"/>
                      </a:cubicBezTo>
                      <a:cubicBezTo>
                        <a:pt x="695" y="687"/>
                        <a:pt x="695" y="687"/>
                        <a:pt x="695" y="687"/>
                      </a:cubicBezTo>
                      <a:cubicBezTo>
                        <a:pt x="695" y="687"/>
                        <a:pt x="695" y="687"/>
                        <a:pt x="695" y="687"/>
                      </a:cubicBezTo>
                      <a:cubicBezTo>
                        <a:pt x="700" y="682"/>
                        <a:pt x="704" y="677"/>
                        <a:pt x="709" y="671"/>
                      </a:cubicBezTo>
                      <a:cubicBezTo>
                        <a:pt x="791" y="683"/>
                        <a:pt x="791" y="683"/>
                        <a:pt x="791" y="683"/>
                      </a:cubicBezTo>
                      <a:cubicBezTo>
                        <a:pt x="827" y="636"/>
                        <a:pt x="841" y="587"/>
                        <a:pt x="841" y="587"/>
                      </a:cubicBezTo>
                      <a:cubicBezTo>
                        <a:pt x="785" y="528"/>
                        <a:pt x="785" y="528"/>
                        <a:pt x="785" y="528"/>
                      </a:cubicBezTo>
                      <a:cubicBezTo>
                        <a:pt x="784" y="528"/>
                        <a:pt x="784" y="528"/>
                        <a:pt x="784" y="528"/>
                      </a:cubicBezTo>
                      <a:cubicBezTo>
                        <a:pt x="786" y="520"/>
                        <a:pt x="788" y="511"/>
                        <a:pt x="790" y="502"/>
                      </a:cubicBezTo>
                      <a:lnTo>
                        <a:pt x="867" y="471"/>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4" name="Freeform 54"/>
                <p:cNvSpPr>
                  <a:spLocks/>
                </p:cNvSpPr>
                <p:nvPr/>
              </p:nvSpPr>
              <p:spPr bwMode="auto">
                <a:xfrm>
                  <a:off x="1034" y="1585"/>
                  <a:ext cx="748" cy="748"/>
                </a:xfrm>
                <a:custGeom>
                  <a:avLst/>
                  <a:gdLst>
                    <a:gd name="T0" fmla="*/ 867 w 874"/>
                    <a:gd name="T1" fmla="*/ 472 h 874"/>
                    <a:gd name="T2" fmla="*/ 862 w 874"/>
                    <a:gd name="T3" fmla="*/ 363 h 874"/>
                    <a:gd name="T4" fmla="*/ 784 w 874"/>
                    <a:gd name="T5" fmla="*/ 341 h 874"/>
                    <a:gd name="T6" fmla="*/ 783 w 874"/>
                    <a:gd name="T7" fmla="*/ 341 h 874"/>
                    <a:gd name="T8" fmla="*/ 775 w 874"/>
                    <a:gd name="T9" fmla="*/ 314 h 874"/>
                    <a:gd name="T10" fmla="*/ 825 w 874"/>
                    <a:gd name="T11" fmla="*/ 249 h 874"/>
                    <a:gd name="T12" fmla="*/ 766 w 874"/>
                    <a:gd name="T13" fmla="*/ 158 h 874"/>
                    <a:gd name="T14" fmla="*/ 687 w 874"/>
                    <a:gd name="T15" fmla="*/ 179 h 874"/>
                    <a:gd name="T16" fmla="*/ 687 w 874"/>
                    <a:gd name="T17" fmla="*/ 179 h 874"/>
                    <a:gd name="T18" fmla="*/ 671 w 874"/>
                    <a:gd name="T19" fmla="*/ 165 h 874"/>
                    <a:gd name="T20" fmla="*/ 683 w 874"/>
                    <a:gd name="T21" fmla="*/ 83 h 874"/>
                    <a:gd name="T22" fmla="*/ 587 w 874"/>
                    <a:gd name="T23" fmla="*/ 33 h 874"/>
                    <a:gd name="T24" fmla="*/ 528 w 874"/>
                    <a:gd name="T25" fmla="*/ 89 h 874"/>
                    <a:gd name="T26" fmla="*/ 529 w 874"/>
                    <a:gd name="T27" fmla="*/ 90 h 874"/>
                    <a:gd name="T28" fmla="*/ 503 w 874"/>
                    <a:gd name="T29" fmla="*/ 84 h 874"/>
                    <a:gd name="T30" fmla="*/ 472 w 874"/>
                    <a:gd name="T31" fmla="*/ 7 h 874"/>
                    <a:gd name="T32" fmla="*/ 363 w 874"/>
                    <a:gd name="T33" fmla="*/ 12 h 874"/>
                    <a:gd name="T34" fmla="*/ 341 w 874"/>
                    <a:gd name="T35" fmla="*/ 91 h 874"/>
                    <a:gd name="T36" fmla="*/ 341 w 874"/>
                    <a:gd name="T37" fmla="*/ 91 h 874"/>
                    <a:gd name="T38" fmla="*/ 314 w 874"/>
                    <a:gd name="T39" fmla="*/ 99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5 h 874"/>
                    <a:gd name="T58" fmla="*/ 84 w 874"/>
                    <a:gd name="T59" fmla="*/ 371 h 874"/>
                    <a:gd name="T60" fmla="*/ 7 w 874"/>
                    <a:gd name="T61" fmla="*/ 402 h 874"/>
                    <a:gd name="T62" fmla="*/ 12 w 874"/>
                    <a:gd name="T63" fmla="*/ 511 h 874"/>
                    <a:gd name="T64" fmla="*/ 90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5 h 874"/>
                    <a:gd name="T76" fmla="*/ 187 w 874"/>
                    <a:gd name="T77" fmla="*/ 695 h 874"/>
                    <a:gd name="T78" fmla="*/ 203 w 874"/>
                    <a:gd name="T79" fmla="*/ 709 h 874"/>
                    <a:gd name="T80" fmla="*/ 191 w 874"/>
                    <a:gd name="T81" fmla="*/ 791 h 874"/>
                    <a:gd name="T82" fmla="*/ 287 w 874"/>
                    <a:gd name="T83" fmla="*/ 841 h 874"/>
                    <a:gd name="T84" fmla="*/ 346 w 874"/>
                    <a:gd name="T85" fmla="*/ 785 h 874"/>
                    <a:gd name="T86" fmla="*/ 345 w 874"/>
                    <a:gd name="T87" fmla="*/ 785 h 874"/>
                    <a:gd name="T88" fmla="*/ 371 w 874"/>
                    <a:gd name="T89" fmla="*/ 790 h 874"/>
                    <a:gd name="T90" fmla="*/ 402 w 874"/>
                    <a:gd name="T91" fmla="*/ 867 h 874"/>
                    <a:gd name="T92" fmla="*/ 511 w 874"/>
                    <a:gd name="T93" fmla="*/ 862 h 874"/>
                    <a:gd name="T94" fmla="*/ 533 w 874"/>
                    <a:gd name="T95" fmla="*/ 784 h 874"/>
                    <a:gd name="T96" fmla="*/ 533 w 874"/>
                    <a:gd name="T97" fmla="*/ 783 h 874"/>
                    <a:gd name="T98" fmla="*/ 560 w 874"/>
                    <a:gd name="T99" fmla="*/ 775 h 874"/>
                    <a:gd name="T100" fmla="*/ 625 w 874"/>
                    <a:gd name="T101" fmla="*/ 825 h 874"/>
                    <a:gd name="T102" fmla="*/ 716 w 874"/>
                    <a:gd name="T103" fmla="*/ 766 h 874"/>
                    <a:gd name="T104" fmla="*/ 695 w 874"/>
                    <a:gd name="T105" fmla="*/ 687 h 874"/>
                    <a:gd name="T106" fmla="*/ 695 w 874"/>
                    <a:gd name="T107" fmla="*/ 687 h 874"/>
                    <a:gd name="T108" fmla="*/ 709 w 874"/>
                    <a:gd name="T109" fmla="*/ 671 h 874"/>
                    <a:gd name="T110" fmla="*/ 791 w 874"/>
                    <a:gd name="T111" fmla="*/ 683 h 874"/>
                    <a:gd name="T112" fmla="*/ 841 w 874"/>
                    <a:gd name="T113" fmla="*/ 587 h 874"/>
                    <a:gd name="T114" fmla="*/ 785 w 874"/>
                    <a:gd name="T115" fmla="*/ 528 h 874"/>
                    <a:gd name="T116" fmla="*/ 784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3"/>
                        <a:pt x="862" y="363"/>
                      </a:cubicBezTo>
                      <a:cubicBezTo>
                        <a:pt x="784" y="341"/>
                        <a:pt x="784" y="341"/>
                        <a:pt x="784" y="341"/>
                      </a:cubicBezTo>
                      <a:cubicBezTo>
                        <a:pt x="783" y="341"/>
                        <a:pt x="783" y="341"/>
                        <a:pt x="783" y="341"/>
                      </a:cubicBezTo>
                      <a:cubicBezTo>
                        <a:pt x="781" y="332"/>
                        <a:pt x="778" y="323"/>
                        <a:pt x="775" y="314"/>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69"/>
                        <a:pt x="671" y="165"/>
                      </a:cubicBezTo>
                      <a:cubicBezTo>
                        <a:pt x="683" y="83"/>
                        <a:pt x="683" y="83"/>
                        <a:pt x="683" y="83"/>
                      </a:cubicBezTo>
                      <a:cubicBezTo>
                        <a:pt x="636" y="47"/>
                        <a:pt x="587" y="33"/>
                        <a:pt x="587" y="33"/>
                      </a:cubicBezTo>
                      <a:cubicBezTo>
                        <a:pt x="528" y="89"/>
                        <a:pt x="528" y="89"/>
                        <a:pt x="528" y="89"/>
                      </a:cubicBezTo>
                      <a:cubicBezTo>
                        <a:pt x="529" y="90"/>
                        <a:pt x="529" y="90"/>
                        <a:pt x="529" y="90"/>
                      </a:cubicBezTo>
                      <a:cubicBezTo>
                        <a:pt x="520" y="87"/>
                        <a:pt x="511" y="85"/>
                        <a:pt x="503" y="84"/>
                      </a:cubicBezTo>
                      <a:cubicBezTo>
                        <a:pt x="472" y="7"/>
                        <a:pt x="472" y="7"/>
                        <a:pt x="472" y="7"/>
                      </a:cubicBezTo>
                      <a:cubicBezTo>
                        <a:pt x="413" y="0"/>
                        <a:pt x="363" y="12"/>
                        <a:pt x="363" y="12"/>
                      </a:cubicBezTo>
                      <a:cubicBezTo>
                        <a:pt x="341" y="91"/>
                        <a:pt x="341" y="91"/>
                        <a:pt x="341" y="91"/>
                      </a:cubicBezTo>
                      <a:cubicBezTo>
                        <a:pt x="341" y="91"/>
                        <a:pt x="341" y="91"/>
                        <a:pt x="341" y="91"/>
                      </a:cubicBezTo>
                      <a:cubicBezTo>
                        <a:pt x="332" y="93"/>
                        <a:pt x="323" y="96"/>
                        <a:pt x="314" y="99"/>
                      </a:cubicBezTo>
                      <a:cubicBezTo>
                        <a:pt x="249" y="49"/>
                        <a:pt x="249" y="49"/>
                        <a:pt x="249" y="49"/>
                      </a:cubicBezTo>
                      <a:cubicBezTo>
                        <a:pt x="195" y="72"/>
                        <a:pt x="158" y="108"/>
                        <a:pt x="158" y="108"/>
                      </a:cubicBezTo>
                      <a:cubicBezTo>
                        <a:pt x="179" y="187"/>
                        <a:pt x="179" y="187"/>
                        <a:pt x="179" y="187"/>
                      </a:cubicBezTo>
                      <a:cubicBezTo>
                        <a:pt x="179" y="187"/>
                        <a:pt x="179" y="187"/>
                        <a:pt x="179" y="187"/>
                      </a:cubicBezTo>
                      <a:cubicBezTo>
                        <a:pt x="174" y="192"/>
                        <a:pt x="169" y="197"/>
                        <a:pt x="165" y="203"/>
                      </a:cubicBezTo>
                      <a:cubicBezTo>
                        <a:pt x="83" y="191"/>
                        <a:pt x="83" y="191"/>
                        <a:pt x="83" y="191"/>
                      </a:cubicBezTo>
                      <a:cubicBezTo>
                        <a:pt x="47" y="238"/>
                        <a:pt x="33" y="287"/>
                        <a:pt x="33" y="287"/>
                      </a:cubicBezTo>
                      <a:cubicBezTo>
                        <a:pt x="89" y="346"/>
                        <a:pt x="89" y="346"/>
                        <a:pt x="89" y="346"/>
                      </a:cubicBezTo>
                      <a:cubicBezTo>
                        <a:pt x="90" y="345"/>
                        <a:pt x="90" y="345"/>
                        <a:pt x="90" y="345"/>
                      </a:cubicBezTo>
                      <a:cubicBezTo>
                        <a:pt x="87" y="354"/>
                        <a:pt x="85" y="363"/>
                        <a:pt x="84" y="371"/>
                      </a:cubicBezTo>
                      <a:cubicBezTo>
                        <a:pt x="7" y="402"/>
                        <a:pt x="7" y="402"/>
                        <a:pt x="7" y="402"/>
                      </a:cubicBezTo>
                      <a:cubicBezTo>
                        <a:pt x="0" y="461"/>
                        <a:pt x="12" y="511"/>
                        <a:pt x="12" y="511"/>
                      </a:cubicBezTo>
                      <a:cubicBezTo>
                        <a:pt x="90" y="533"/>
                        <a:pt x="90" y="533"/>
                        <a:pt x="90" y="533"/>
                      </a:cubicBezTo>
                      <a:cubicBezTo>
                        <a:pt x="91" y="533"/>
                        <a:pt x="91" y="533"/>
                        <a:pt x="91" y="533"/>
                      </a:cubicBezTo>
                      <a:cubicBezTo>
                        <a:pt x="93" y="542"/>
                        <a:pt x="96" y="551"/>
                        <a:pt x="99" y="560"/>
                      </a:cubicBezTo>
                      <a:cubicBezTo>
                        <a:pt x="49" y="625"/>
                        <a:pt x="49" y="625"/>
                        <a:pt x="49" y="625"/>
                      </a:cubicBezTo>
                      <a:cubicBezTo>
                        <a:pt x="72" y="679"/>
                        <a:pt x="108" y="716"/>
                        <a:pt x="108" y="716"/>
                      </a:cubicBezTo>
                      <a:cubicBezTo>
                        <a:pt x="187" y="695"/>
                        <a:pt x="187" y="695"/>
                        <a:pt x="187" y="695"/>
                      </a:cubicBezTo>
                      <a:cubicBezTo>
                        <a:pt x="187" y="695"/>
                        <a:pt x="187" y="695"/>
                        <a:pt x="187" y="695"/>
                      </a:cubicBezTo>
                      <a:cubicBezTo>
                        <a:pt x="192" y="700"/>
                        <a:pt x="197" y="705"/>
                        <a:pt x="203" y="709"/>
                      </a:cubicBezTo>
                      <a:cubicBezTo>
                        <a:pt x="191" y="791"/>
                        <a:pt x="191" y="791"/>
                        <a:pt x="191" y="791"/>
                      </a:cubicBezTo>
                      <a:cubicBezTo>
                        <a:pt x="238" y="827"/>
                        <a:pt x="287" y="841"/>
                        <a:pt x="287" y="841"/>
                      </a:cubicBezTo>
                      <a:cubicBezTo>
                        <a:pt x="346" y="785"/>
                        <a:pt x="346" y="785"/>
                        <a:pt x="346" y="785"/>
                      </a:cubicBezTo>
                      <a:cubicBezTo>
                        <a:pt x="345" y="785"/>
                        <a:pt x="345" y="785"/>
                        <a:pt x="345" y="785"/>
                      </a:cubicBezTo>
                      <a:cubicBezTo>
                        <a:pt x="354" y="787"/>
                        <a:pt x="363" y="789"/>
                        <a:pt x="371" y="790"/>
                      </a:cubicBezTo>
                      <a:cubicBezTo>
                        <a:pt x="402" y="867"/>
                        <a:pt x="402" y="867"/>
                        <a:pt x="402" y="867"/>
                      </a:cubicBezTo>
                      <a:cubicBezTo>
                        <a:pt x="461" y="874"/>
                        <a:pt x="511" y="862"/>
                        <a:pt x="511" y="862"/>
                      </a:cubicBezTo>
                      <a:cubicBezTo>
                        <a:pt x="533" y="784"/>
                        <a:pt x="533" y="784"/>
                        <a:pt x="533" y="784"/>
                      </a:cubicBezTo>
                      <a:cubicBezTo>
                        <a:pt x="533" y="783"/>
                        <a:pt x="533" y="783"/>
                        <a:pt x="533" y="783"/>
                      </a:cubicBezTo>
                      <a:cubicBezTo>
                        <a:pt x="542" y="781"/>
                        <a:pt x="551" y="778"/>
                        <a:pt x="560" y="775"/>
                      </a:cubicBezTo>
                      <a:cubicBezTo>
                        <a:pt x="625" y="825"/>
                        <a:pt x="625" y="825"/>
                        <a:pt x="625" y="825"/>
                      </a:cubicBezTo>
                      <a:cubicBezTo>
                        <a:pt x="679" y="802"/>
                        <a:pt x="716" y="766"/>
                        <a:pt x="716" y="766"/>
                      </a:cubicBezTo>
                      <a:cubicBezTo>
                        <a:pt x="695" y="687"/>
                        <a:pt x="695" y="687"/>
                        <a:pt x="695" y="687"/>
                      </a:cubicBezTo>
                      <a:cubicBezTo>
                        <a:pt x="695" y="687"/>
                        <a:pt x="695" y="687"/>
                        <a:pt x="695" y="687"/>
                      </a:cubicBezTo>
                      <a:cubicBezTo>
                        <a:pt x="700" y="682"/>
                        <a:pt x="705" y="677"/>
                        <a:pt x="709" y="671"/>
                      </a:cubicBezTo>
                      <a:cubicBezTo>
                        <a:pt x="791" y="683"/>
                        <a:pt x="791" y="683"/>
                        <a:pt x="791" y="683"/>
                      </a:cubicBezTo>
                      <a:cubicBezTo>
                        <a:pt x="827" y="636"/>
                        <a:pt x="841" y="587"/>
                        <a:pt x="841" y="587"/>
                      </a:cubicBezTo>
                      <a:cubicBezTo>
                        <a:pt x="785" y="528"/>
                        <a:pt x="785" y="528"/>
                        <a:pt x="785" y="528"/>
                      </a:cubicBezTo>
                      <a:cubicBezTo>
                        <a:pt x="784" y="529"/>
                        <a:pt x="784" y="529"/>
                        <a:pt x="784" y="529"/>
                      </a:cubicBezTo>
                      <a:cubicBezTo>
                        <a:pt x="787" y="520"/>
                        <a:pt x="789" y="511"/>
                        <a:pt x="790" y="503"/>
                      </a:cubicBezTo>
                      <a:lnTo>
                        <a:pt x="867" y="472"/>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5" name="Freeform 55"/>
                <p:cNvSpPr>
                  <a:spLocks/>
                </p:cNvSpPr>
                <p:nvPr/>
              </p:nvSpPr>
              <p:spPr bwMode="auto">
                <a:xfrm>
                  <a:off x="1025" y="1576"/>
                  <a:ext cx="748" cy="747"/>
                </a:xfrm>
                <a:custGeom>
                  <a:avLst/>
                  <a:gdLst>
                    <a:gd name="T0" fmla="*/ 867 w 874"/>
                    <a:gd name="T1" fmla="*/ 472 h 874"/>
                    <a:gd name="T2" fmla="*/ 862 w 874"/>
                    <a:gd name="T3" fmla="*/ 364 h 874"/>
                    <a:gd name="T4" fmla="*/ 784 w 874"/>
                    <a:gd name="T5" fmla="*/ 341 h 874"/>
                    <a:gd name="T6" fmla="*/ 784 w 874"/>
                    <a:gd name="T7" fmla="*/ 342 h 874"/>
                    <a:gd name="T8" fmla="*/ 775 w 874"/>
                    <a:gd name="T9" fmla="*/ 315 h 874"/>
                    <a:gd name="T10" fmla="*/ 825 w 874"/>
                    <a:gd name="T11" fmla="*/ 249 h 874"/>
                    <a:gd name="T12" fmla="*/ 766 w 874"/>
                    <a:gd name="T13" fmla="*/ 158 h 874"/>
                    <a:gd name="T14" fmla="*/ 687 w 874"/>
                    <a:gd name="T15" fmla="*/ 179 h 874"/>
                    <a:gd name="T16" fmla="*/ 687 w 874"/>
                    <a:gd name="T17" fmla="*/ 179 h 874"/>
                    <a:gd name="T18" fmla="*/ 672 w 874"/>
                    <a:gd name="T19" fmla="*/ 165 h 874"/>
                    <a:gd name="T20" fmla="*/ 683 w 874"/>
                    <a:gd name="T21" fmla="*/ 83 h 874"/>
                    <a:gd name="T22" fmla="*/ 587 w 874"/>
                    <a:gd name="T23" fmla="*/ 33 h 874"/>
                    <a:gd name="T24" fmla="*/ 529 w 874"/>
                    <a:gd name="T25" fmla="*/ 90 h 874"/>
                    <a:gd name="T26" fmla="*/ 529 w 874"/>
                    <a:gd name="T27" fmla="*/ 90 h 874"/>
                    <a:gd name="T28" fmla="*/ 503 w 874"/>
                    <a:gd name="T29" fmla="*/ 84 h 874"/>
                    <a:gd name="T30" fmla="*/ 472 w 874"/>
                    <a:gd name="T31" fmla="*/ 8 h 874"/>
                    <a:gd name="T32" fmla="*/ 363 w 874"/>
                    <a:gd name="T33" fmla="*/ 12 h 874"/>
                    <a:gd name="T34" fmla="*/ 341 w 874"/>
                    <a:gd name="T35" fmla="*/ 91 h 874"/>
                    <a:gd name="T36" fmla="*/ 342 w 874"/>
                    <a:gd name="T37" fmla="*/ 91 h 874"/>
                    <a:gd name="T38" fmla="*/ 315 w 874"/>
                    <a:gd name="T39" fmla="*/ 100 h 874"/>
                    <a:gd name="T40" fmla="*/ 249 w 874"/>
                    <a:gd name="T41" fmla="*/ 49 h 874"/>
                    <a:gd name="T42" fmla="*/ 158 w 874"/>
                    <a:gd name="T43" fmla="*/ 108 h 874"/>
                    <a:gd name="T44" fmla="*/ 179 w 874"/>
                    <a:gd name="T45" fmla="*/ 187 h 874"/>
                    <a:gd name="T46" fmla="*/ 179 w 874"/>
                    <a:gd name="T47" fmla="*/ 187 h 874"/>
                    <a:gd name="T48" fmla="*/ 165 w 874"/>
                    <a:gd name="T49" fmla="*/ 203 h 874"/>
                    <a:gd name="T50" fmla="*/ 83 w 874"/>
                    <a:gd name="T51" fmla="*/ 191 h 874"/>
                    <a:gd name="T52" fmla="*/ 33 w 874"/>
                    <a:gd name="T53" fmla="*/ 287 h 874"/>
                    <a:gd name="T54" fmla="*/ 89 w 874"/>
                    <a:gd name="T55" fmla="*/ 346 h 874"/>
                    <a:gd name="T56" fmla="*/ 90 w 874"/>
                    <a:gd name="T57" fmla="*/ 346 h 874"/>
                    <a:gd name="T58" fmla="*/ 84 w 874"/>
                    <a:gd name="T59" fmla="*/ 372 h 874"/>
                    <a:gd name="T60" fmla="*/ 7 w 874"/>
                    <a:gd name="T61" fmla="*/ 403 h 874"/>
                    <a:gd name="T62" fmla="*/ 12 w 874"/>
                    <a:gd name="T63" fmla="*/ 511 h 874"/>
                    <a:gd name="T64" fmla="*/ 91 w 874"/>
                    <a:gd name="T65" fmla="*/ 533 h 874"/>
                    <a:gd name="T66" fmla="*/ 91 w 874"/>
                    <a:gd name="T67" fmla="*/ 533 h 874"/>
                    <a:gd name="T68" fmla="*/ 99 w 874"/>
                    <a:gd name="T69" fmla="*/ 560 h 874"/>
                    <a:gd name="T70" fmla="*/ 49 w 874"/>
                    <a:gd name="T71" fmla="*/ 625 h 874"/>
                    <a:gd name="T72" fmla="*/ 108 w 874"/>
                    <a:gd name="T73" fmla="*/ 716 h 874"/>
                    <a:gd name="T74" fmla="*/ 187 w 874"/>
                    <a:gd name="T75" fmla="*/ 696 h 874"/>
                    <a:gd name="T76" fmla="*/ 187 w 874"/>
                    <a:gd name="T77" fmla="*/ 695 h 874"/>
                    <a:gd name="T78" fmla="*/ 203 w 874"/>
                    <a:gd name="T79" fmla="*/ 710 h 874"/>
                    <a:gd name="T80" fmla="*/ 191 w 874"/>
                    <a:gd name="T81" fmla="*/ 791 h 874"/>
                    <a:gd name="T82" fmla="*/ 287 w 874"/>
                    <a:gd name="T83" fmla="*/ 842 h 874"/>
                    <a:gd name="T84" fmla="*/ 346 w 874"/>
                    <a:gd name="T85" fmla="*/ 785 h 874"/>
                    <a:gd name="T86" fmla="*/ 346 w 874"/>
                    <a:gd name="T87" fmla="*/ 785 h 874"/>
                    <a:gd name="T88" fmla="*/ 372 w 874"/>
                    <a:gd name="T89" fmla="*/ 791 h 874"/>
                    <a:gd name="T90" fmla="*/ 403 w 874"/>
                    <a:gd name="T91" fmla="*/ 867 h 874"/>
                    <a:gd name="T92" fmla="*/ 511 w 874"/>
                    <a:gd name="T93" fmla="*/ 862 h 874"/>
                    <a:gd name="T94" fmla="*/ 533 w 874"/>
                    <a:gd name="T95" fmla="*/ 784 h 874"/>
                    <a:gd name="T96" fmla="*/ 533 w 874"/>
                    <a:gd name="T97" fmla="*/ 784 h 874"/>
                    <a:gd name="T98" fmla="*/ 560 w 874"/>
                    <a:gd name="T99" fmla="*/ 775 h 874"/>
                    <a:gd name="T100" fmla="*/ 625 w 874"/>
                    <a:gd name="T101" fmla="*/ 825 h 874"/>
                    <a:gd name="T102" fmla="*/ 716 w 874"/>
                    <a:gd name="T103" fmla="*/ 766 h 874"/>
                    <a:gd name="T104" fmla="*/ 696 w 874"/>
                    <a:gd name="T105" fmla="*/ 687 h 874"/>
                    <a:gd name="T106" fmla="*/ 695 w 874"/>
                    <a:gd name="T107" fmla="*/ 687 h 874"/>
                    <a:gd name="T108" fmla="*/ 710 w 874"/>
                    <a:gd name="T109" fmla="*/ 672 h 874"/>
                    <a:gd name="T110" fmla="*/ 791 w 874"/>
                    <a:gd name="T111" fmla="*/ 683 h 874"/>
                    <a:gd name="T112" fmla="*/ 842 w 874"/>
                    <a:gd name="T113" fmla="*/ 587 h 874"/>
                    <a:gd name="T114" fmla="*/ 785 w 874"/>
                    <a:gd name="T115" fmla="*/ 529 h 874"/>
                    <a:gd name="T116" fmla="*/ 785 w 874"/>
                    <a:gd name="T117" fmla="*/ 529 h 874"/>
                    <a:gd name="T118" fmla="*/ 790 w 874"/>
                    <a:gd name="T119" fmla="*/ 503 h 874"/>
                    <a:gd name="T120" fmla="*/ 867 w 874"/>
                    <a:gd name="T121" fmla="*/ 472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4" h="874">
                      <a:moveTo>
                        <a:pt x="867" y="472"/>
                      </a:moveTo>
                      <a:cubicBezTo>
                        <a:pt x="874" y="413"/>
                        <a:pt x="862" y="364"/>
                        <a:pt x="862" y="364"/>
                      </a:cubicBezTo>
                      <a:cubicBezTo>
                        <a:pt x="784" y="341"/>
                        <a:pt x="784" y="341"/>
                        <a:pt x="784" y="341"/>
                      </a:cubicBezTo>
                      <a:cubicBezTo>
                        <a:pt x="784" y="342"/>
                        <a:pt x="784" y="342"/>
                        <a:pt x="784" y="342"/>
                      </a:cubicBezTo>
                      <a:cubicBezTo>
                        <a:pt x="781" y="333"/>
                        <a:pt x="778" y="324"/>
                        <a:pt x="775" y="315"/>
                      </a:cubicBezTo>
                      <a:cubicBezTo>
                        <a:pt x="825" y="249"/>
                        <a:pt x="825" y="249"/>
                        <a:pt x="825" y="249"/>
                      </a:cubicBezTo>
                      <a:cubicBezTo>
                        <a:pt x="802" y="195"/>
                        <a:pt x="766" y="158"/>
                        <a:pt x="766" y="158"/>
                      </a:cubicBezTo>
                      <a:cubicBezTo>
                        <a:pt x="687" y="179"/>
                        <a:pt x="687" y="179"/>
                        <a:pt x="687" y="179"/>
                      </a:cubicBezTo>
                      <a:cubicBezTo>
                        <a:pt x="687" y="179"/>
                        <a:pt x="687" y="179"/>
                        <a:pt x="687" y="179"/>
                      </a:cubicBezTo>
                      <a:cubicBezTo>
                        <a:pt x="682" y="174"/>
                        <a:pt x="677" y="170"/>
                        <a:pt x="672" y="165"/>
                      </a:cubicBezTo>
                      <a:cubicBezTo>
                        <a:pt x="683" y="83"/>
                        <a:pt x="683" y="83"/>
                        <a:pt x="683" y="83"/>
                      </a:cubicBezTo>
                      <a:cubicBezTo>
                        <a:pt x="636" y="47"/>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3" y="12"/>
                        <a:pt x="363" y="12"/>
                      </a:cubicBezTo>
                      <a:cubicBezTo>
                        <a:pt x="341" y="91"/>
                        <a:pt x="341" y="91"/>
                        <a:pt x="341" y="91"/>
                      </a:cubicBezTo>
                      <a:cubicBezTo>
                        <a:pt x="342" y="91"/>
                        <a:pt x="342" y="91"/>
                        <a:pt x="342" y="91"/>
                      </a:cubicBezTo>
                      <a:cubicBezTo>
                        <a:pt x="332" y="93"/>
                        <a:pt x="323" y="96"/>
                        <a:pt x="315" y="100"/>
                      </a:cubicBezTo>
                      <a:cubicBezTo>
                        <a:pt x="249" y="49"/>
                        <a:pt x="249" y="49"/>
                        <a:pt x="249" y="49"/>
                      </a:cubicBezTo>
                      <a:cubicBezTo>
                        <a:pt x="195" y="73"/>
                        <a:pt x="158" y="108"/>
                        <a:pt x="158" y="108"/>
                      </a:cubicBezTo>
                      <a:cubicBezTo>
                        <a:pt x="179" y="187"/>
                        <a:pt x="179" y="187"/>
                        <a:pt x="179" y="187"/>
                      </a:cubicBezTo>
                      <a:cubicBezTo>
                        <a:pt x="179" y="187"/>
                        <a:pt x="179" y="187"/>
                        <a:pt x="179" y="187"/>
                      </a:cubicBezTo>
                      <a:cubicBezTo>
                        <a:pt x="174" y="192"/>
                        <a:pt x="169" y="198"/>
                        <a:pt x="165" y="203"/>
                      </a:cubicBezTo>
                      <a:cubicBezTo>
                        <a:pt x="83" y="191"/>
                        <a:pt x="83" y="191"/>
                        <a:pt x="83" y="191"/>
                      </a:cubicBezTo>
                      <a:cubicBezTo>
                        <a:pt x="47" y="238"/>
                        <a:pt x="33" y="287"/>
                        <a:pt x="33" y="287"/>
                      </a:cubicBezTo>
                      <a:cubicBezTo>
                        <a:pt x="89" y="346"/>
                        <a:pt x="89" y="346"/>
                        <a:pt x="89" y="346"/>
                      </a:cubicBezTo>
                      <a:cubicBezTo>
                        <a:pt x="90" y="346"/>
                        <a:pt x="90" y="346"/>
                        <a:pt x="90" y="346"/>
                      </a:cubicBezTo>
                      <a:cubicBezTo>
                        <a:pt x="88" y="354"/>
                        <a:pt x="86" y="363"/>
                        <a:pt x="84" y="372"/>
                      </a:cubicBezTo>
                      <a:cubicBezTo>
                        <a:pt x="7" y="403"/>
                        <a:pt x="7" y="403"/>
                        <a:pt x="7" y="403"/>
                      </a:cubicBezTo>
                      <a:cubicBezTo>
                        <a:pt x="0" y="461"/>
                        <a:pt x="12" y="511"/>
                        <a:pt x="12" y="511"/>
                      </a:cubicBezTo>
                      <a:cubicBezTo>
                        <a:pt x="91" y="533"/>
                        <a:pt x="91" y="533"/>
                        <a:pt x="91" y="533"/>
                      </a:cubicBezTo>
                      <a:cubicBezTo>
                        <a:pt x="91" y="533"/>
                        <a:pt x="91" y="533"/>
                        <a:pt x="91" y="533"/>
                      </a:cubicBezTo>
                      <a:cubicBezTo>
                        <a:pt x="93" y="542"/>
                        <a:pt x="96" y="551"/>
                        <a:pt x="99" y="560"/>
                      </a:cubicBezTo>
                      <a:cubicBezTo>
                        <a:pt x="49" y="625"/>
                        <a:pt x="49" y="625"/>
                        <a:pt x="49" y="625"/>
                      </a:cubicBezTo>
                      <a:cubicBezTo>
                        <a:pt x="73" y="680"/>
                        <a:pt x="108" y="716"/>
                        <a:pt x="108" y="716"/>
                      </a:cubicBezTo>
                      <a:cubicBezTo>
                        <a:pt x="187" y="696"/>
                        <a:pt x="187" y="696"/>
                        <a:pt x="187" y="696"/>
                      </a:cubicBezTo>
                      <a:cubicBezTo>
                        <a:pt x="187" y="695"/>
                        <a:pt x="187" y="695"/>
                        <a:pt x="187" y="695"/>
                      </a:cubicBezTo>
                      <a:cubicBezTo>
                        <a:pt x="192" y="700"/>
                        <a:pt x="197" y="705"/>
                        <a:pt x="203" y="710"/>
                      </a:cubicBezTo>
                      <a:cubicBezTo>
                        <a:pt x="191" y="791"/>
                        <a:pt x="191" y="791"/>
                        <a:pt x="191" y="791"/>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4"/>
                        <a:pt x="511" y="862"/>
                        <a:pt x="511" y="862"/>
                      </a:cubicBezTo>
                      <a:cubicBezTo>
                        <a:pt x="533" y="784"/>
                        <a:pt x="533" y="784"/>
                        <a:pt x="533" y="784"/>
                      </a:cubicBezTo>
                      <a:cubicBezTo>
                        <a:pt x="533" y="784"/>
                        <a:pt x="533" y="784"/>
                        <a:pt x="533" y="784"/>
                      </a:cubicBezTo>
                      <a:cubicBezTo>
                        <a:pt x="542" y="781"/>
                        <a:pt x="551" y="778"/>
                        <a:pt x="560" y="775"/>
                      </a:cubicBezTo>
                      <a:cubicBezTo>
                        <a:pt x="625" y="825"/>
                        <a:pt x="625" y="825"/>
                        <a:pt x="625" y="825"/>
                      </a:cubicBezTo>
                      <a:cubicBezTo>
                        <a:pt x="679" y="802"/>
                        <a:pt x="716" y="766"/>
                        <a:pt x="716" y="766"/>
                      </a:cubicBezTo>
                      <a:cubicBezTo>
                        <a:pt x="696" y="687"/>
                        <a:pt x="696" y="687"/>
                        <a:pt x="696" y="687"/>
                      </a:cubicBezTo>
                      <a:cubicBezTo>
                        <a:pt x="695" y="687"/>
                        <a:pt x="695" y="687"/>
                        <a:pt x="695" y="687"/>
                      </a:cubicBezTo>
                      <a:cubicBezTo>
                        <a:pt x="700" y="682"/>
                        <a:pt x="705" y="677"/>
                        <a:pt x="710" y="672"/>
                      </a:cubicBezTo>
                      <a:cubicBezTo>
                        <a:pt x="791" y="683"/>
                        <a:pt x="791" y="683"/>
                        <a:pt x="791" y="683"/>
                      </a:cubicBezTo>
                      <a:cubicBezTo>
                        <a:pt x="827" y="636"/>
                        <a:pt x="842" y="587"/>
                        <a:pt x="842" y="587"/>
                      </a:cubicBezTo>
                      <a:cubicBezTo>
                        <a:pt x="785" y="529"/>
                        <a:pt x="785" y="529"/>
                        <a:pt x="785" y="529"/>
                      </a:cubicBezTo>
                      <a:cubicBezTo>
                        <a:pt x="785" y="529"/>
                        <a:pt x="785" y="529"/>
                        <a:pt x="785" y="529"/>
                      </a:cubicBezTo>
                      <a:cubicBezTo>
                        <a:pt x="787" y="520"/>
                        <a:pt x="789" y="512"/>
                        <a:pt x="790" y="503"/>
                      </a:cubicBezTo>
                      <a:lnTo>
                        <a:pt x="867" y="472"/>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6" name="Freeform 56"/>
                <p:cNvSpPr>
                  <a:spLocks/>
                </p:cNvSpPr>
                <p:nvPr/>
              </p:nvSpPr>
              <p:spPr bwMode="auto">
                <a:xfrm>
                  <a:off x="1016" y="1566"/>
                  <a:ext cx="748" cy="749"/>
                </a:xfrm>
                <a:custGeom>
                  <a:avLst/>
                  <a:gdLst>
                    <a:gd name="T0" fmla="*/ 867 w 875"/>
                    <a:gd name="T1" fmla="*/ 472 h 875"/>
                    <a:gd name="T2" fmla="*/ 862 w 875"/>
                    <a:gd name="T3" fmla="*/ 364 h 875"/>
                    <a:gd name="T4" fmla="*/ 784 w 875"/>
                    <a:gd name="T5" fmla="*/ 342 h 875"/>
                    <a:gd name="T6" fmla="*/ 784 w 875"/>
                    <a:gd name="T7" fmla="*/ 342 h 875"/>
                    <a:gd name="T8" fmla="*/ 775 w 875"/>
                    <a:gd name="T9" fmla="*/ 315 h 875"/>
                    <a:gd name="T10" fmla="*/ 825 w 875"/>
                    <a:gd name="T11" fmla="*/ 249 h 875"/>
                    <a:gd name="T12" fmla="*/ 766 w 875"/>
                    <a:gd name="T13" fmla="*/ 159 h 875"/>
                    <a:gd name="T14" fmla="*/ 687 w 875"/>
                    <a:gd name="T15" fmla="*/ 179 h 875"/>
                    <a:gd name="T16" fmla="*/ 688 w 875"/>
                    <a:gd name="T17" fmla="*/ 180 h 875"/>
                    <a:gd name="T18" fmla="*/ 672 w 875"/>
                    <a:gd name="T19" fmla="*/ 165 h 875"/>
                    <a:gd name="T20" fmla="*/ 684 w 875"/>
                    <a:gd name="T21" fmla="*/ 84 h 875"/>
                    <a:gd name="T22" fmla="*/ 587 w 875"/>
                    <a:gd name="T23" fmla="*/ 33 h 875"/>
                    <a:gd name="T24" fmla="*/ 529 w 875"/>
                    <a:gd name="T25" fmla="*/ 90 h 875"/>
                    <a:gd name="T26" fmla="*/ 529 w 875"/>
                    <a:gd name="T27" fmla="*/ 90 h 875"/>
                    <a:gd name="T28" fmla="*/ 503 w 875"/>
                    <a:gd name="T29" fmla="*/ 84 h 875"/>
                    <a:gd name="T30" fmla="*/ 472 w 875"/>
                    <a:gd name="T31" fmla="*/ 8 h 875"/>
                    <a:gd name="T32" fmla="*/ 364 w 875"/>
                    <a:gd name="T33" fmla="*/ 13 h 875"/>
                    <a:gd name="T34" fmla="*/ 341 w 875"/>
                    <a:gd name="T35" fmla="*/ 91 h 875"/>
                    <a:gd name="T36" fmla="*/ 342 w 875"/>
                    <a:gd name="T37" fmla="*/ 91 h 875"/>
                    <a:gd name="T38" fmla="*/ 315 w 875"/>
                    <a:gd name="T39" fmla="*/ 100 h 875"/>
                    <a:gd name="T40" fmla="*/ 249 w 875"/>
                    <a:gd name="T41" fmla="*/ 50 h 875"/>
                    <a:gd name="T42" fmla="*/ 158 w 875"/>
                    <a:gd name="T43" fmla="*/ 109 h 875"/>
                    <a:gd name="T44" fmla="*/ 179 w 875"/>
                    <a:gd name="T45" fmla="*/ 187 h 875"/>
                    <a:gd name="T46" fmla="*/ 180 w 875"/>
                    <a:gd name="T47" fmla="*/ 187 h 875"/>
                    <a:gd name="T48" fmla="*/ 165 w 875"/>
                    <a:gd name="T49" fmla="*/ 203 h 875"/>
                    <a:gd name="T50" fmla="*/ 83 w 875"/>
                    <a:gd name="T51" fmla="*/ 191 h 875"/>
                    <a:gd name="T52" fmla="*/ 33 w 875"/>
                    <a:gd name="T53" fmla="*/ 287 h 875"/>
                    <a:gd name="T54" fmla="*/ 90 w 875"/>
                    <a:gd name="T55" fmla="*/ 346 h 875"/>
                    <a:gd name="T56" fmla="*/ 90 w 875"/>
                    <a:gd name="T57" fmla="*/ 346 h 875"/>
                    <a:gd name="T58" fmla="*/ 84 w 875"/>
                    <a:gd name="T59" fmla="*/ 372 h 875"/>
                    <a:gd name="T60" fmla="*/ 8 w 875"/>
                    <a:gd name="T61" fmla="*/ 403 h 875"/>
                    <a:gd name="T62" fmla="*/ 12 w 875"/>
                    <a:gd name="T63" fmla="*/ 511 h 875"/>
                    <a:gd name="T64" fmla="*/ 91 w 875"/>
                    <a:gd name="T65" fmla="*/ 534 h 875"/>
                    <a:gd name="T66" fmla="*/ 91 w 875"/>
                    <a:gd name="T67" fmla="*/ 533 h 875"/>
                    <a:gd name="T68" fmla="*/ 100 w 875"/>
                    <a:gd name="T69" fmla="*/ 560 h 875"/>
                    <a:gd name="T70" fmla="*/ 49 w 875"/>
                    <a:gd name="T71" fmla="*/ 626 h 875"/>
                    <a:gd name="T72" fmla="*/ 109 w 875"/>
                    <a:gd name="T73" fmla="*/ 717 h 875"/>
                    <a:gd name="T74" fmla="*/ 187 w 875"/>
                    <a:gd name="T75" fmla="*/ 696 h 875"/>
                    <a:gd name="T76" fmla="*/ 187 w 875"/>
                    <a:gd name="T77" fmla="*/ 695 h 875"/>
                    <a:gd name="T78" fmla="*/ 203 w 875"/>
                    <a:gd name="T79" fmla="*/ 710 h 875"/>
                    <a:gd name="T80" fmla="*/ 191 w 875"/>
                    <a:gd name="T81" fmla="*/ 792 h 875"/>
                    <a:gd name="T82" fmla="*/ 287 w 875"/>
                    <a:gd name="T83" fmla="*/ 842 h 875"/>
                    <a:gd name="T84" fmla="*/ 346 w 875"/>
                    <a:gd name="T85" fmla="*/ 785 h 875"/>
                    <a:gd name="T86" fmla="*/ 346 w 875"/>
                    <a:gd name="T87" fmla="*/ 785 h 875"/>
                    <a:gd name="T88" fmla="*/ 372 w 875"/>
                    <a:gd name="T89" fmla="*/ 791 h 875"/>
                    <a:gd name="T90" fmla="*/ 403 w 875"/>
                    <a:gd name="T91" fmla="*/ 867 h 875"/>
                    <a:gd name="T92" fmla="*/ 511 w 875"/>
                    <a:gd name="T93" fmla="*/ 862 h 875"/>
                    <a:gd name="T94" fmla="*/ 533 w 875"/>
                    <a:gd name="T95" fmla="*/ 784 h 875"/>
                    <a:gd name="T96" fmla="*/ 533 w 875"/>
                    <a:gd name="T97" fmla="*/ 784 h 875"/>
                    <a:gd name="T98" fmla="*/ 560 w 875"/>
                    <a:gd name="T99" fmla="*/ 775 h 875"/>
                    <a:gd name="T100" fmla="*/ 625 w 875"/>
                    <a:gd name="T101" fmla="*/ 826 h 875"/>
                    <a:gd name="T102" fmla="*/ 716 w 875"/>
                    <a:gd name="T103" fmla="*/ 766 h 875"/>
                    <a:gd name="T104" fmla="*/ 696 w 875"/>
                    <a:gd name="T105" fmla="*/ 688 h 875"/>
                    <a:gd name="T106" fmla="*/ 695 w 875"/>
                    <a:gd name="T107" fmla="*/ 688 h 875"/>
                    <a:gd name="T108" fmla="*/ 710 w 875"/>
                    <a:gd name="T109" fmla="*/ 672 h 875"/>
                    <a:gd name="T110" fmla="*/ 791 w 875"/>
                    <a:gd name="T111" fmla="*/ 684 h 875"/>
                    <a:gd name="T112" fmla="*/ 842 w 875"/>
                    <a:gd name="T113" fmla="*/ 588 h 875"/>
                    <a:gd name="T114" fmla="*/ 785 w 875"/>
                    <a:gd name="T115" fmla="*/ 529 h 875"/>
                    <a:gd name="T116" fmla="*/ 785 w 875"/>
                    <a:gd name="T117" fmla="*/ 529 h 875"/>
                    <a:gd name="T118" fmla="*/ 791 w 875"/>
                    <a:gd name="T119" fmla="*/ 503 h 875"/>
                    <a:gd name="T120" fmla="*/ 867 w 875"/>
                    <a:gd name="T121" fmla="*/ 472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49"/>
                        <a:pt x="825" y="249"/>
                        <a:pt x="825" y="249"/>
                      </a:cubicBezTo>
                      <a:cubicBezTo>
                        <a:pt x="802" y="195"/>
                        <a:pt x="766" y="159"/>
                        <a:pt x="766" y="159"/>
                      </a:cubicBezTo>
                      <a:cubicBezTo>
                        <a:pt x="687" y="179"/>
                        <a:pt x="687" y="179"/>
                        <a:pt x="687" y="179"/>
                      </a:cubicBezTo>
                      <a:cubicBezTo>
                        <a:pt x="688" y="180"/>
                        <a:pt x="688" y="180"/>
                        <a:pt x="688" y="180"/>
                      </a:cubicBezTo>
                      <a:cubicBezTo>
                        <a:pt x="682" y="175"/>
                        <a:pt x="677" y="170"/>
                        <a:pt x="672" y="165"/>
                      </a:cubicBezTo>
                      <a:cubicBezTo>
                        <a:pt x="684" y="84"/>
                        <a:pt x="684" y="84"/>
                        <a:pt x="684" y="84"/>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8" y="109"/>
                        <a:pt x="158" y="109"/>
                      </a:cubicBezTo>
                      <a:cubicBezTo>
                        <a:pt x="179" y="187"/>
                        <a:pt x="179" y="187"/>
                        <a:pt x="179" y="187"/>
                      </a:cubicBezTo>
                      <a:cubicBezTo>
                        <a:pt x="180" y="187"/>
                        <a:pt x="180" y="187"/>
                        <a:pt x="180"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2" y="511"/>
                        <a:pt x="12" y="511"/>
                      </a:cubicBezTo>
                      <a:cubicBezTo>
                        <a:pt x="91" y="534"/>
                        <a:pt x="91" y="534"/>
                        <a:pt x="91" y="534"/>
                      </a:cubicBezTo>
                      <a:cubicBezTo>
                        <a:pt x="91" y="533"/>
                        <a:pt x="91" y="533"/>
                        <a:pt x="91" y="533"/>
                      </a:cubicBezTo>
                      <a:cubicBezTo>
                        <a:pt x="94" y="542"/>
                        <a:pt x="96" y="551"/>
                        <a:pt x="100" y="560"/>
                      </a:cubicBezTo>
                      <a:cubicBezTo>
                        <a:pt x="49" y="626"/>
                        <a:pt x="49" y="626"/>
                        <a:pt x="49" y="626"/>
                      </a:cubicBezTo>
                      <a:cubicBezTo>
                        <a:pt x="73" y="680"/>
                        <a:pt x="109" y="717"/>
                        <a:pt x="109"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9"/>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3"/>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7" name="Freeform 57"/>
                <p:cNvSpPr>
                  <a:spLocks/>
                </p:cNvSpPr>
                <p:nvPr/>
              </p:nvSpPr>
              <p:spPr bwMode="auto">
                <a:xfrm>
                  <a:off x="2075" y="2356"/>
                  <a:ext cx="508"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7 w 593"/>
                    <a:gd name="T75" fmla="*/ 472 h 593"/>
                    <a:gd name="T76" fmla="*/ 127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8"/>
                        <a:pt x="379" y="525"/>
                      </a:cubicBezTo>
                      <a:cubicBezTo>
                        <a:pt x="424" y="559"/>
                        <a:pt x="424" y="559"/>
                        <a:pt x="424" y="559"/>
                      </a:cubicBezTo>
                      <a:cubicBezTo>
                        <a:pt x="460"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8" name="Freeform 58"/>
                <p:cNvSpPr>
                  <a:spLocks/>
                </p:cNvSpPr>
                <p:nvPr/>
              </p:nvSpPr>
              <p:spPr bwMode="auto">
                <a:xfrm>
                  <a:off x="2069" y="2350"/>
                  <a:ext cx="507" cy="506"/>
                </a:xfrm>
                <a:custGeom>
                  <a:avLst/>
                  <a:gdLst>
                    <a:gd name="T0" fmla="*/ 588 w 593"/>
                    <a:gd name="T1" fmla="*/ 319 h 592"/>
                    <a:gd name="T2" fmla="*/ 585 w 593"/>
                    <a:gd name="T3" fmla="*/ 246 h 592"/>
                    <a:gd name="T4" fmla="*/ 532 w 593"/>
                    <a:gd name="T5" fmla="*/ 231 h 592"/>
                    <a:gd name="T6" fmla="*/ 532 w 593"/>
                    <a:gd name="T7" fmla="*/ 231 h 592"/>
                    <a:gd name="T8" fmla="*/ 526 w 593"/>
                    <a:gd name="T9" fmla="*/ 213 h 592"/>
                    <a:gd name="T10" fmla="*/ 560 w 593"/>
                    <a:gd name="T11" fmla="*/ 168 h 592"/>
                    <a:gd name="T12" fmla="*/ 520 w 593"/>
                    <a:gd name="T13" fmla="*/ 107 h 592"/>
                    <a:gd name="T14" fmla="*/ 466 w 593"/>
                    <a:gd name="T15" fmla="*/ 121 h 592"/>
                    <a:gd name="T16" fmla="*/ 466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5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1 h 592"/>
                    <a:gd name="T60" fmla="*/ 5 w 593"/>
                    <a:gd name="T61" fmla="*/ 272 h 592"/>
                    <a:gd name="T62" fmla="*/ 9 w 593"/>
                    <a:gd name="T63" fmla="*/ 346 h 592"/>
                    <a:gd name="T64" fmla="*/ 62 w 593"/>
                    <a:gd name="T65" fmla="*/ 361 h 592"/>
                    <a:gd name="T66" fmla="*/ 62 w 593"/>
                    <a:gd name="T67" fmla="*/ 361 h 592"/>
                    <a:gd name="T68" fmla="*/ 68 w 593"/>
                    <a:gd name="T69" fmla="*/ 379 h 592"/>
                    <a:gd name="T70" fmla="*/ 34 w 593"/>
                    <a:gd name="T71" fmla="*/ 424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7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2 w 593"/>
                    <a:gd name="T117" fmla="*/ 358 h 592"/>
                    <a:gd name="T118" fmla="*/ 536 w 593"/>
                    <a:gd name="T119" fmla="*/ 340 h 592"/>
                    <a:gd name="T120" fmla="*/ 588 w 593"/>
                    <a:gd name="T121" fmla="*/ 31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19"/>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8"/>
                        <a:pt x="560" y="168"/>
                        <a:pt x="560" y="168"/>
                      </a:cubicBezTo>
                      <a:cubicBezTo>
                        <a:pt x="544" y="132"/>
                        <a:pt x="520" y="107"/>
                        <a:pt x="520" y="107"/>
                      </a:cubicBezTo>
                      <a:cubicBezTo>
                        <a:pt x="466" y="121"/>
                        <a:pt x="466" y="121"/>
                        <a:pt x="466" y="121"/>
                      </a:cubicBezTo>
                      <a:cubicBezTo>
                        <a:pt x="466" y="121"/>
                        <a:pt x="466" y="121"/>
                        <a:pt x="466" y="121"/>
                      </a:cubicBezTo>
                      <a:cubicBezTo>
                        <a:pt x="463" y="118"/>
                        <a:pt x="459"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5"/>
                        <a:pt x="320" y="5"/>
                        <a:pt x="320" y="5"/>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2" y="161"/>
                        <a:pt x="23" y="194"/>
                        <a:pt x="23" y="194"/>
                      </a:cubicBezTo>
                      <a:cubicBezTo>
                        <a:pt x="61" y="234"/>
                        <a:pt x="61" y="234"/>
                        <a:pt x="61" y="234"/>
                      </a:cubicBezTo>
                      <a:cubicBezTo>
                        <a:pt x="61" y="234"/>
                        <a:pt x="61" y="234"/>
                        <a:pt x="61" y="234"/>
                      </a:cubicBezTo>
                      <a:cubicBezTo>
                        <a:pt x="60" y="240"/>
                        <a:pt x="58" y="246"/>
                        <a:pt x="57" y="251"/>
                      </a:cubicBezTo>
                      <a:cubicBezTo>
                        <a:pt x="5" y="272"/>
                        <a:pt x="5" y="272"/>
                        <a:pt x="5" y="272"/>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4"/>
                        <a:pt x="34" y="424"/>
                        <a:pt x="34" y="424"/>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7"/>
                        <a:pt x="273" y="587"/>
                        <a:pt x="273" y="587"/>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2" y="358"/>
                        <a:pt x="532" y="358"/>
                        <a:pt x="532" y="358"/>
                      </a:cubicBezTo>
                      <a:cubicBezTo>
                        <a:pt x="534" y="352"/>
                        <a:pt x="535" y="346"/>
                        <a:pt x="536" y="340"/>
                      </a:cubicBezTo>
                      <a:lnTo>
                        <a:pt x="588" y="319"/>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69" name="Freeform 59"/>
                <p:cNvSpPr>
                  <a:spLocks/>
                </p:cNvSpPr>
                <p:nvPr/>
              </p:nvSpPr>
              <p:spPr bwMode="auto">
                <a:xfrm>
                  <a:off x="2063" y="2343"/>
                  <a:ext cx="507"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4 h 593"/>
                    <a:gd name="T10" fmla="*/ 560 w 593"/>
                    <a:gd name="T11" fmla="*/ 169 h 593"/>
                    <a:gd name="T12" fmla="*/ 520 w 593"/>
                    <a:gd name="T13" fmla="*/ 107 h 593"/>
                    <a:gd name="T14" fmla="*/ 466 w 593"/>
                    <a:gd name="T15" fmla="*/ 121 h 593"/>
                    <a:gd name="T16" fmla="*/ 466 w 593"/>
                    <a:gd name="T17" fmla="*/ 122 h 593"/>
                    <a:gd name="T18" fmla="*/ 456 w 593"/>
                    <a:gd name="T19" fmla="*/ 112 h 593"/>
                    <a:gd name="T20" fmla="*/ 463 w 593"/>
                    <a:gd name="T21" fmla="*/ 57 h 593"/>
                    <a:gd name="T22" fmla="*/ 398 w 593"/>
                    <a:gd name="T23" fmla="*/ 22 h 593"/>
                    <a:gd name="T24" fmla="*/ 359 w 593"/>
                    <a:gd name="T25" fmla="*/ 61 h 593"/>
                    <a:gd name="T26" fmla="*/ 359 w 593"/>
                    <a:gd name="T27" fmla="*/ 61 h 593"/>
                    <a:gd name="T28" fmla="*/ 341 w 593"/>
                    <a:gd name="T29" fmla="*/ 57 h 593"/>
                    <a:gd name="T30" fmla="*/ 320 w 593"/>
                    <a:gd name="T31" fmla="*/ 5 h 593"/>
                    <a:gd name="T32" fmla="*/ 247 w 593"/>
                    <a:gd name="T33" fmla="*/ 8 h 593"/>
                    <a:gd name="T34" fmla="*/ 231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7 w 593"/>
                    <a:gd name="T69" fmla="*/ 380 h 593"/>
                    <a:gd name="T70" fmla="*/ 33 w 593"/>
                    <a:gd name="T71" fmla="*/ 424 h 593"/>
                    <a:gd name="T72" fmla="*/ 73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4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20"/>
                        <a:pt x="526" y="214"/>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6" y="112"/>
                      </a:cubicBezTo>
                      <a:cubicBezTo>
                        <a:pt x="463" y="57"/>
                        <a:pt x="463" y="57"/>
                        <a:pt x="463" y="57"/>
                      </a:cubicBezTo>
                      <a:cubicBezTo>
                        <a:pt x="432" y="32"/>
                        <a:pt x="398" y="22"/>
                        <a:pt x="398" y="22"/>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8"/>
                        <a:pt x="247" y="8"/>
                      </a:cubicBezTo>
                      <a:cubicBezTo>
                        <a:pt x="231" y="62"/>
                        <a:pt x="231" y="62"/>
                        <a:pt x="231" y="62"/>
                      </a:cubicBezTo>
                      <a:cubicBezTo>
                        <a:pt x="232" y="62"/>
                        <a:pt x="232" y="62"/>
                        <a:pt x="232" y="62"/>
                      </a:cubicBezTo>
                      <a:cubicBezTo>
                        <a:pt x="226" y="63"/>
                        <a:pt x="219" y="65"/>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1" y="561"/>
                        <a:pt x="195" y="571"/>
                        <a:pt x="195" y="571"/>
                      </a:cubicBezTo>
                      <a:cubicBezTo>
                        <a:pt x="235" y="533"/>
                        <a:pt x="235" y="533"/>
                        <a:pt x="235" y="533"/>
                      </a:cubicBezTo>
                      <a:cubicBezTo>
                        <a:pt x="234" y="532"/>
                        <a:pt x="234" y="532"/>
                        <a:pt x="234"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0" name="Freeform 60"/>
                <p:cNvSpPr>
                  <a:spLocks/>
                </p:cNvSpPr>
                <p:nvPr/>
              </p:nvSpPr>
              <p:spPr bwMode="auto">
                <a:xfrm>
                  <a:off x="2057" y="2337"/>
                  <a:ext cx="507" cy="507"/>
                </a:xfrm>
                <a:custGeom>
                  <a:avLst/>
                  <a:gdLst>
                    <a:gd name="T0" fmla="*/ 588 w 593"/>
                    <a:gd name="T1" fmla="*/ 320 h 593"/>
                    <a:gd name="T2" fmla="*/ 584 w 593"/>
                    <a:gd name="T3" fmla="*/ 246 h 593"/>
                    <a:gd name="T4" fmla="*/ 531 w 593"/>
                    <a:gd name="T5" fmla="*/ 231 h 593"/>
                    <a:gd name="T6" fmla="*/ 531 w 593"/>
                    <a:gd name="T7" fmla="*/ 232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1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4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60 h 593"/>
                    <a:gd name="T102" fmla="*/ 485 w 593"/>
                    <a:gd name="T103" fmla="*/ 519 h 593"/>
                    <a:gd name="T104" fmla="*/ 472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2"/>
                        <a:pt x="531" y="232"/>
                        <a:pt x="531" y="232"/>
                      </a:cubicBezTo>
                      <a:cubicBezTo>
                        <a:pt x="529" y="225"/>
                        <a:pt x="527" y="219"/>
                        <a:pt x="525" y="213"/>
                      </a:cubicBezTo>
                      <a:cubicBezTo>
                        <a:pt x="559" y="169"/>
                        <a:pt x="559" y="169"/>
                        <a:pt x="559" y="169"/>
                      </a:cubicBezTo>
                      <a:cubicBezTo>
                        <a:pt x="544"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1"/>
                        <a:pt x="358" y="61"/>
                        <a:pt x="358" y="61"/>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1"/>
                        <a:pt x="194"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60"/>
                        <a:pt x="424" y="560"/>
                        <a:pt x="424" y="560"/>
                      </a:cubicBezTo>
                      <a:cubicBezTo>
                        <a:pt x="461" y="544"/>
                        <a:pt x="485" y="519"/>
                        <a:pt x="485" y="519"/>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1" name="Freeform 61"/>
                <p:cNvSpPr>
                  <a:spLocks/>
                </p:cNvSpPr>
                <p:nvPr/>
              </p:nvSpPr>
              <p:spPr bwMode="auto">
                <a:xfrm>
                  <a:off x="2051" y="2331"/>
                  <a:ext cx="506" cy="507"/>
                </a:xfrm>
                <a:custGeom>
                  <a:avLst/>
                  <a:gdLst>
                    <a:gd name="T0" fmla="*/ 587 w 592"/>
                    <a:gd name="T1" fmla="*/ 320 h 593"/>
                    <a:gd name="T2" fmla="*/ 584 w 592"/>
                    <a:gd name="T3" fmla="*/ 246 h 593"/>
                    <a:gd name="T4" fmla="*/ 531 w 592"/>
                    <a:gd name="T5" fmla="*/ 231 h 593"/>
                    <a:gd name="T6" fmla="*/ 531 w 592"/>
                    <a:gd name="T7" fmla="*/ 231 h 593"/>
                    <a:gd name="T8" fmla="*/ 525 w 592"/>
                    <a:gd name="T9" fmla="*/ 213 h 593"/>
                    <a:gd name="T10" fmla="*/ 559 w 592"/>
                    <a:gd name="T11" fmla="*/ 169 h 593"/>
                    <a:gd name="T12" fmla="*/ 519 w 592"/>
                    <a:gd name="T13" fmla="*/ 107 h 593"/>
                    <a:gd name="T14" fmla="*/ 466 w 592"/>
                    <a:gd name="T15" fmla="*/ 121 h 593"/>
                    <a:gd name="T16" fmla="*/ 466 w 592"/>
                    <a:gd name="T17" fmla="*/ 121 h 593"/>
                    <a:gd name="T18" fmla="*/ 455 w 592"/>
                    <a:gd name="T19" fmla="*/ 111 h 593"/>
                    <a:gd name="T20" fmla="*/ 463 w 592"/>
                    <a:gd name="T21" fmla="*/ 56 h 593"/>
                    <a:gd name="T22" fmla="*/ 398 w 592"/>
                    <a:gd name="T23" fmla="*/ 22 h 593"/>
                    <a:gd name="T24" fmla="*/ 358 w 592"/>
                    <a:gd name="T25" fmla="*/ 60 h 593"/>
                    <a:gd name="T26" fmla="*/ 358 w 592"/>
                    <a:gd name="T27" fmla="*/ 60 h 593"/>
                    <a:gd name="T28" fmla="*/ 340 w 592"/>
                    <a:gd name="T29" fmla="*/ 57 h 593"/>
                    <a:gd name="T30" fmla="*/ 319 w 592"/>
                    <a:gd name="T31" fmla="*/ 5 h 593"/>
                    <a:gd name="T32" fmla="*/ 246 w 592"/>
                    <a:gd name="T33" fmla="*/ 8 h 593"/>
                    <a:gd name="T34" fmla="*/ 231 w 592"/>
                    <a:gd name="T35" fmla="*/ 61 h 593"/>
                    <a:gd name="T36" fmla="*/ 231 w 592"/>
                    <a:gd name="T37" fmla="*/ 61 h 593"/>
                    <a:gd name="T38" fmla="*/ 213 w 592"/>
                    <a:gd name="T39" fmla="*/ 67 h 593"/>
                    <a:gd name="T40" fmla="*/ 168 w 592"/>
                    <a:gd name="T41" fmla="*/ 33 h 593"/>
                    <a:gd name="T42" fmla="*/ 107 w 592"/>
                    <a:gd name="T43" fmla="*/ 73 h 593"/>
                    <a:gd name="T44" fmla="*/ 121 w 592"/>
                    <a:gd name="T45" fmla="*/ 126 h 593"/>
                    <a:gd name="T46" fmla="*/ 121 w 592"/>
                    <a:gd name="T47" fmla="*/ 126 h 593"/>
                    <a:gd name="T48" fmla="*/ 111 w 592"/>
                    <a:gd name="T49" fmla="*/ 137 h 593"/>
                    <a:gd name="T50" fmla="*/ 56 w 592"/>
                    <a:gd name="T51" fmla="*/ 129 h 593"/>
                    <a:gd name="T52" fmla="*/ 22 w 592"/>
                    <a:gd name="T53" fmla="*/ 194 h 593"/>
                    <a:gd name="T54" fmla="*/ 60 w 592"/>
                    <a:gd name="T55" fmla="*/ 234 h 593"/>
                    <a:gd name="T56" fmla="*/ 60 w 592"/>
                    <a:gd name="T57" fmla="*/ 234 h 593"/>
                    <a:gd name="T58" fmla="*/ 56 w 592"/>
                    <a:gd name="T59" fmla="*/ 252 h 593"/>
                    <a:gd name="T60" fmla="*/ 4 w 592"/>
                    <a:gd name="T61" fmla="*/ 273 h 593"/>
                    <a:gd name="T62" fmla="*/ 8 w 592"/>
                    <a:gd name="T63" fmla="*/ 346 h 593"/>
                    <a:gd name="T64" fmla="*/ 61 w 592"/>
                    <a:gd name="T65" fmla="*/ 361 h 593"/>
                    <a:gd name="T66" fmla="*/ 61 w 592"/>
                    <a:gd name="T67" fmla="*/ 361 h 593"/>
                    <a:gd name="T68" fmla="*/ 67 w 592"/>
                    <a:gd name="T69" fmla="*/ 379 h 593"/>
                    <a:gd name="T70" fmla="*/ 33 w 592"/>
                    <a:gd name="T71" fmla="*/ 424 h 593"/>
                    <a:gd name="T72" fmla="*/ 73 w 592"/>
                    <a:gd name="T73" fmla="*/ 485 h 593"/>
                    <a:gd name="T74" fmla="*/ 126 w 592"/>
                    <a:gd name="T75" fmla="*/ 471 h 593"/>
                    <a:gd name="T76" fmla="*/ 126 w 592"/>
                    <a:gd name="T77" fmla="*/ 471 h 593"/>
                    <a:gd name="T78" fmla="*/ 137 w 592"/>
                    <a:gd name="T79" fmla="*/ 481 h 593"/>
                    <a:gd name="T80" fmla="*/ 129 w 592"/>
                    <a:gd name="T81" fmla="*/ 536 h 593"/>
                    <a:gd name="T82" fmla="*/ 194 w 592"/>
                    <a:gd name="T83" fmla="*/ 570 h 593"/>
                    <a:gd name="T84" fmla="*/ 234 w 592"/>
                    <a:gd name="T85" fmla="*/ 532 h 593"/>
                    <a:gd name="T86" fmla="*/ 234 w 592"/>
                    <a:gd name="T87" fmla="*/ 532 h 593"/>
                    <a:gd name="T88" fmla="*/ 251 w 592"/>
                    <a:gd name="T89" fmla="*/ 536 h 593"/>
                    <a:gd name="T90" fmla="*/ 272 w 592"/>
                    <a:gd name="T91" fmla="*/ 588 h 593"/>
                    <a:gd name="T92" fmla="*/ 346 w 592"/>
                    <a:gd name="T93" fmla="*/ 584 h 593"/>
                    <a:gd name="T94" fmla="*/ 361 w 592"/>
                    <a:gd name="T95" fmla="*/ 531 h 593"/>
                    <a:gd name="T96" fmla="*/ 361 w 592"/>
                    <a:gd name="T97" fmla="*/ 531 h 593"/>
                    <a:gd name="T98" fmla="*/ 379 w 592"/>
                    <a:gd name="T99" fmla="*/ 525 h 593"/>
                    <a:gd name="T100" fmla="*/ 423 w 592"/>
                    <a:gd name="T101" fmla="*/ 559 h 593"/>
                    <a:gd name="T102" fmla="*/ 485 w 592"/>
                    <a:gd name="T103" fmla="*/ 519 h 593"/>
                    <a:gd name="T104" fmla="*/ 471 w 592"/>
                    <a:gd name="T105" fmla="*/ 466 h 593"/>
                    <a:gd name="T106" fmla="*/ 471 w 592"/>
                    <a:gd name="T107" fmla="*/ 466 h 593"/>
                    <a:gd name="T108" fmla="*/ 481 w 592"/>
                    <a:gd name="T109" fmla="*/ 455 h 593"/>
                    <a:gd name="T110" fmla="*/ 536 w 592"/>
                    <a:gd name="T111" fmla="*/ 463 h 593"/>
                    <a:gd name="T112" fmla="*/ 570 w 592"/>
                    <a:gd name="T113" fmla="*/ 398 h 593"/>
                    <a:gd name="T114" fmla="*/ 532 w 592"/>
                    <a:gd name="T115" fmla="*/ 358 h 593"/>
                    <a:gd name="T116" fmla="*/ 532 w 592"/>
                    <a:gd name="T117" fmla="*/ 358 h 593"/>
                    <a:gd name="T118" fmla="*/ 536 w 592"/>
                    <a:gd name="T119" fmla="*/ 341 h 593"/>
                    <a:gd name="T120" fmla="*/ 587 w 592"/>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593">
                      <a:moveTo>
                        <a:pt x="587" y="320"/>
                      </a:moveTo>
                      <a:cubicBezTo>
                        <a:pt x="592"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0"/>
                        <a:pt x="358" y="60"/>
                        <a:pt x="358" y="60"/>
                      </a:cubicBezTo>
                      <a:cubicBezTo>
                        <a:pt x="352" y="59"/>
                        <a:pt x="346" y="58"/>
                        <a:pt x="340" y="57"/>
                      </a:cubicBezTo>
                      <a:cubicBezTo>
                        <a:pt x="319" y="5"/>
                        <a:pt x="319" y="5"/>
                        <a:pt x="319"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8" y="33"/>
                        <a:pt x="168" y="33"/>
                        <a:pt x="168" y="33"/>
                      </a:cubicBezTo>
                      <a:cubicBezTo>
                        <a:pt x="132" y="49"/>
                        <a:pt x="107" y="73"/>
                        <a:pt x="107" y="73"/>
                      </a:cubicBezTo>
                      <a:cubicBezTo>
                        <a:pt x="121" y="126"/>
                        <a:pt x="121" y="126"/>
                        <a:pt x="121" y="126"/>
                      </a:cubicBezTo>
                      <a:cubicBezTo>
                        <a:pt x="121" y="126"/>
                        <a:pt x="121" y="126"/>
                        <a:pt x="121" y="126"/>
                      </a:cubicBezTo>
                      <a:cubicBezTo>
                        <a:pt x="118" y="130"/>
                        <a:pt x="114" y="133"/>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6" y="252"/>
                      </a:cubicBezTo>
                      <a:cubicBezTo>
                        <a:pt x="4" y="273"/>
                        <a:pt x="4" y="273"/>
                        <a:pt x="4"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0"/>
                        <a:pt x="194" y="570"/>
                        <a:pt x="194" y="570"/>
                      </a:cubicBezTo>
                      <a:cubicBezTo>
                        <a:pt x="234" y="532"/>
                        <a:pt x="234" y="532"/>
                        <a:pt x="234" y="532"/>
                      </a:cubicBezTo>
                      <a:cubicBezTo>
                        <a:pt x="234" y="532"/>
                        <a:pt x="234" y="532"/>
                        <a:pt x="234" y="532"/>
                      </a:cubicBezTo>
                      <a:cubicBezTo>
                        <a:pt x="240" y="533"/>
                        <a:pt x="246" y="535"/>
                        <a:pt x="251" y="536"/>
                      </a:cubicBezTo>
                      <a:cubicBezTo>
                        <a:pt x="272" y="588"/>
                        <a:pt x="272" y="588"/>
                        <a:pt x="272"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3" y="559"/>
                        <a:pt x="423" y="559"/>
                        <a:pt x="423"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2"/>
                        <a:pt x="534" y="347"/>
                        <a:pt x="536" y="341"/>
                      </a:cubicBezTo>
                      <a:lnTo>
                        <a:pt x="587" y="320"/>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2" name="Freeform 62"/>
                <p:cNvSpPr>
                  <a:spLocks/>
                </p:cNvSpPr>
                <p:nvPr/>
              </p:nvSpPr>
              <p:spPr bwMode="auto">
                <a:xfrm>
                  <a:off x="2044" y="2324"/>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7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2"/>
                        <a:pt x="520" y="108"/>
                        <a:pt x="520" y="108"/>
                      </a:cubicBezTo>
                      <a:cubicBezTo>
                        <a:pt x="466" y="122"/>
                        <a:pt x="466" y="122"/>
                        <a:pt x="466" y="122"/>
                      </a:cubicBezTo>
                      <a:cubicBezTo>
                        <a:pt x="466" y="122"/>
                        <a:pt x="466" y="122"/>
                        <a:pt x="466" y="122"/>
                      </a:cubicBezTo>
                      <a:cubicBezTo>
                        <a:pt x="463" y="118"/>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1"/>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3" name="Freeform 63"/>
                <p:cNvSpPr>
                  <a:spLocks/>
                </p:cNvSpPr>
                <p:nvPr/>
              </p:nvSpPr>
              <p:spPr bwMode="auto">
                <a:xfrm>
                  <a:off x="2038" y="2318"/>
                  <a:ext cx="507" cy="508"/>
                </a:xfrm>
                <a:custGeom>
                  <a:avLst/>
                  <a:gdLst>
                    <a:gd name="T0" fmla="*/ 588 w 593"/>
                    <a:gd name="T1" fmla="*/ 320 h 593"/>
                    <a:gd name="T2" fmla="*/ 585 w 593"/>
                    <a:gd name="T3" fmla="*/ 246 h 593"/>
                    <a:gd name="T4" fmla="*/ 531 w 593"/>
                    <a:gd name="T5" fmla="*/ 231 h 593"/>
                    <a:gd name="T6" fmla="*/ 531 w 593"/>
                    <a:gd name="T7" fmla="*/ 232 h 593"/>
                    <a:gd name="T8" fmla="*/ 525 w 593"/>
                    <a:gd name="T9" fmla="*/ 213 h 593"/>
                    <a:gd name="T10" fmla="*/ 559 w 593"/>
                    <a:gd name="T11" fmla="*/ 169 h 593"/>
                    <a:gd name="T12" fmla="*/ 519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30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2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6"/>
                        <a:pt x="585" y="246"/>
                      </a:cubicBezTo>
                      <a:cubicBezTo>
                        <a:pt x="531" y="231"/>
                        <a:pt x="531" y="231"/>
                        <a:pt x="531" y="231"/>
                      </a:cubicBezTo>
                      <a:cubicBezTo>
                        <a:pt x="531" y="232"/>
                        <a:pt x="531" y="232"/>
                        <a:pt x="531" y="232"/>
                      </a:cubicBezTo>
                      <a:cubicBezTo>
                        <a:pt x="530" y="225"/>
                        <a:pt x="528" y="219"/>
                        <a:pt x="525" y="213"/>
                      </a:cubicBezTo>
                      <a:cubicBezTo>
                        <a:pt x="559" y="169"/>
                        <a:pt x="559" y="169"/>
                        <a:pt x="559" y="169"/>
                      </a:cubicBezTo>
                      <a:cubicBezTo>
                        <a:pt x="544" y="132"/>
                        <a:pt x="519" y="107"/>
                        <a:pt x="519" y="107"/>
                      </a:cubicBezTo>
                      <a:cubicBezTo>
                        <a:pt x="466" y="121"/>
                        <a:pt x="466" y="121"/>
                        <a:pt x="466" y="121"/>
                      </a:cubicBezTo>
                      <a:cubicBezTo>
                        <a:pt x="466" y="122"/>
                        <a:pt x="466" y="122"/>
                        <a:pt x="466" y="122"/>
                      </a:cubicBezTo>
                      <a:cubicBezTo>
                        <a:pt x="462" y="118"/>
                        <a:pt x="459" y="115"/>
                        <a:pt x="455" y="112"/>
                      </a:cubicBezTo>
                      <a:cubicBezTo>
                        <a:pt x="463" y="56"/>
                        <a:pt x="463" y="56"/>
                        <a:pt x="463" y="56"/>
                      </a:cubicBezTo>
                      <a:cubicBezTo>
                        <a:pt x="431" y="32"/>
                        <a:pt x="398" y="22"/>
                        <a:pt x="398" y="22"/>
                      </a:cubicBezTo>
                      <a:cubicBezTo>
                        <a:pt x="358" y="61"/>
                        <a:pt x="358" y="61"/>
                        <a:pt x="358" y="61"/>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2"/>
                        <a:pt x="231" y="62"/>
                        <a:pt x="231"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30"/>
                        <a:pt x="56" y="130"/>
                        <a:pt x="56" y="130"/>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2"/>
                        <a:pt x="61" y="362"/>
                        <a:pt x="61" y="362"/>
                      </a:cubicBezTo>
                      <a:cubicBezTo>
                        <a:pt x="61" y="361"/>
                        <a:pt x="61" y="361"/>
                        <a:pt x="61"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2"/>
                        <a:pt x="571" y="398"/>
                        <a:pt x="571" y="398"/>
                      </a:cubicBezTo>
                      <a:cubicBezTo>
                        <a:pt x="532" y="358"/>
                        <a:pt x="532" y="358"/>
                        <a:pt x="532" y="358"/>
                      </a:cubicBezTo>
                      <a:cubicBezTo>
                        <a:pt x="532" y="359"/>
                        <a:pt x="532" y="359"/>
                        <a:pt x="532" y="359"/>
                      </a:cubicBezTo>
                      <a:cubicBezTo>
                        <a:pt x="533" y="353"/>
                        <a:pt x="535" y="347"/>
                        <a:pt x="536" y="341"/>
                      </a:cubicBezTo>
                      <a:lnTo>
                        <a:pt x="588" y="320"/>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4" name="Freeform 64"/>
                <p:cNvSpPr>
                  <a:spLocks/>
                </p:cNvSpPr>
                <p:nvPr/>
              </p:nvSpPr>
              <p:spPr bwMode="auto">
                <a:xfrm>
                  <a:off x="2032" y="2312"/>
                  <a:ext cx="506" cy="508"/>
                </a:xfrm>
                <a:custGeom>
                  <a:avLst/>
                  <a:gdLst>
                    <a:gd name="T0" fmla="*/ 588 w 592"/>
                    <a:gd name="T1" fmla="*/ 320 h 593"/>
                    <a:gd name="T2" fmla="*/ 584 w 592"/>
                    <a:gd name="T3" fmla="*/ 246 h 593"/>
                    <a:gd name="T4" fmla="*/ 531 w 592"/>
                    <a:gd name="T5" fmla="*/ 231 h 593"/>
                    <a:gd name="T6" fmla="*/ 531 w 592"/>
                    <a:gd name="T7" fmla="*/ 231 h 593"/>
                    <a:gd name="T8" fmla="*/ 525 w 592"/>
                    <a:gd name="T9" fmla="*/ 213 h 593"/>
                    <a:gd name="T10" fmla="*/ 559 w 592"/>
                    <a:gd name="T11" fmla="*/ 169 h 593"/>
                    <a:gd name="T12" fmla="*/ 519 w 592"/>
                    <a:gd name="T13" fmla="*/ 107 h 593"/>
                    <a:gd name="T14" fmla="*/ 466 w 592"/>
                    <a:gd name="T15" fmla="*/ 121 h 593"/>
                    <a:gd name="T16" fmla="*/ 466 w 592"/>
                    <a:gd name="T17" fmla="*/ 121 h 593"/>
                    <a:gd name="T18" fmla="*/ 455 w 592"/>
                    <a:gd name="T19" fmla="*/ 111 h 593"/>
                    <a:gd name="T20" fmla="*/ 463 w 592"/>
                    <a:gd name="T21" fmla="*/ 56 h 593"/>
                    <a:gd name="T22" fmla="*/ 398 w 592"/>
                    <a:gd name="T23" fmla="*/ 22 h 593"/>
                    <a:gd name="T24" fmla="*/ 358 w 592"/>
                    <a:gd name="T25" fmla="*/ 60 h 593"/>
                    <a:gd name="T26" fmla="*/ 358 w 592"/>
                    <a:gd name="T27" fmla="*/ 61 h 593"/>
                    <a:gd name="T28" fmla="*/ 340 w 592"/>
                    <a:gd name="T29" fmla="*/ 57 h 593"/>
                    <a:gd name="T30" fmla="*/ 319 w 592"/>
                    <a:gd name="T31" fmla="*/ 5 h 593"/>
                    <a:gd name="T32" fmla="*/ 246 w 592"/>
                    <a:gd name="T33" fmla="*/ 8 h 593"/>
                    <a:gd name="T34" fmla="*/ 231 w 592"/>
                    <a:gd name="T35" fmla="*/ 61 h 593"/>
                    <a:gd name="T36" fmla="*/ 231 w 592"/>
                    <a:gd name="T37" fmla="*/ 61 h 593"/>
                    <a:gd name="T38" fmla="*/ 213 w 592"/>
                    <a:gd name="T39" fmla="*/ 67 h 593"/>
                    <a:gd name="T40" fmla="*/ 169 w 592"/>
                    <a:gd name="T41" fmla="*/ 33 h 593"/>
                    <a:gd name="T42" fmla="*/ 107 w 592"/>
                    <a:gd name="T43" fmla="*/ 73 h 593"/>
                    <a:gd name="T44" fmla="*/ 121 w 592"/>
                    <a:gd name="T45" fmla="*/ 127 h 593"/>
                    <a:gd name="T46" fmla="*/ 121 w 592"/>
                    <a:gd name="T47" fmla="*/ 127 h 593"/>
                    <a:gd name="T48" fmla="*/ 111 w 592"/>
                    <a:gd name="T49" fmla="*/ 137 h 593"/>
                    <a:gd name="T50" fmla="*/ 56 w 592"/>
                    <a:gd name="T51" fmla="*/ 129 h 593"/>
                    <a:gd name="T52" fmla="*/ 22 w 592"/>
                    <a:gd name="T53" fmla="*/ 194 h 593"/>
                    <a:gd name="T54" fmla="*/ 60 w 592"/>
                    <a:gd name="T55" fmla="*/ 234 h 593"/>
                    <a:gd name="T56" fmla="*/ 60 w 592"/>
                    <a:gd name="T57" fmla="*/ 234 h 593"/>
                    <a:gd name="T58" fmla="*/ 56 w 592"/>
                    <a:gd name="T59" fmla="*/ 252 h 593"/>
                    <a:gd name="T60" fmla="*/ 5 w 592"/>
                    <a:gd name="T61" fmla="*/ 273 h 593"/>
                    <a:gd name="T62" fmla="*/ 8 w 592"/>
                    <a:gd name="T63" fmla="*/ 346 h 593"/>
                    <a:gd name="T64" fmla="*/ 61 w 592"/>
                    <a:gd name="T65" fmla="*/ 361 h 593"/>
                    <a:gd name="T66" fmla="*/ 61 w 592"/>
                    <a:gd name="T67" fmla="*/ 361 h 593"/>
                    <a:gd name="T68" fmla="*/ 67 w 592"/>
                    <a:gd name="T69" fmla="*/ 379 h 593"/>
                    <a:gd name="T70" fmla="*/ 33 w 592"/>
                    <a:gd name="T71" fmla="*/ 424 h 593"/>
                    <a:gd name="T72" fmla="*/ 73 w 592"/>
                    <a:gd name="T73" fmla="*/ 485 h 593"/>
                    <a:gd name="T74" fmla="*/ 126 w 592"/>
                    <a:gd name="T75" fmla="*/ 471 h 593"/>
                    <a:gd name="T76" fmla="*/ 126 w 592"/>
                    <a:gd name="T77" fmla="*/ 471 h 593"/>
                    <a:gd name="T78" fmla="*/ 137 w 592"/>
                    <a:gd name="T79" fmla="*/ 481 h 593"/>
                    <a:gd name="T80" fmla="*/ 129 w 592"/>
                    <a:gd name="T81" fmla="*/ 536 h 593"/>
                    <a:gd name="T82" fmla="*/ 194 w 592"/>
                    <a:gd name="T83" fmla="*/ 570 h 593"/>
                    <a:gd name="T84" fmla="*/ 234 w 592"/>
                    <a:gd name="T85" fmla="*/ 532 h 593"/>
                    <a:gd name="T86" fmla="*/ 234 w 592"/>
                    <a:gd name="T87" fmla="*/ 532 h 593"/>
                    <a:gd name="T88" fmla="*/ 252 w 592"/>
                    <a:gd name="T89" fmla="*/ 536 h 593"/>
                    <a:gd name="T90" fmla="*/ 273 w 592"/>
                    <a:gd name="T91" fmla="*/ 588 h 593"/>
                    <a:gd name="T92" fmla="*/ 346 w 592"/>
                    <a:gd name="T93" fmla="*/ 584 h 593"/>
                    <a:gd name="T94" fmla="*/ 361 w 592"/>
                    <a:gd name="T95" fmla="*/ 531 h 593"/>
                    <a:gd name="T96" fmla="*/ 361 w 592"/>
                    <a:gd name="T97" fmla="*/ 531 h 593"/>
                    <a:gd name="T98" fmla="*/ 379 w 592"/>
                    <a:gd name="T99" fmla="*/ 525 h 593"/>
                    <a:gd name="T100" fmla="*/ 424 w 592"/>
                    <a:gd name="T101" fmla="*/ 559 h 593"/>
                    <a:gd name="T102" fmla="*/ 485 w 592"/>
                    <a:gd name="T103" fmla="*/ 519 h 593"/>
                    <a:gd name="T104" fmla="*/ 471 w 592"/>
                    <a:gd name="T105" fmla="*/ 466 h 593"/>
                    <a:gd name="T106" fmla="*/ 471 w 592"/>
                    <a:gd name="T107" fmla="*/ 466 h 593"/>
                    <a:gd name="T108" fmla="*/ 481 w 592"/>
                    <a:gd name="T109" fmla="*/ 455 h 593"/>
                    <a:gd name="T110" fmla="*/ 536 w 592"/>
                    <a:gd name="T111" fmla="*/ 463 h 593"/>
                    <a:gd name="T112" fmla="*/ 570 w 592"/>
                    <a:gd name="T113" fmla="*/ 398 h 593"/>
                    <a:gd name="T114" fmla="*/ 532 w 592"/>
                    <a:gd name="T115" fmla="*/ 358 h 593"/>
                    <a:gd name="T116" fmla="*/ 532 w 592"/>
                    <a:gd name="T117" fmla="*/ 358 h 593"/>
                    <a:gd name="T118" fmla="*/ 536 w 592"/>
                    <a:gd name="T119" fmla="*/ 341 h 593"/>
                    <a:gd name="T120" fmla="*/ 588 w 592"/>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593">
                      <a:moveTo>
                        <a:pt x="588" y="320"/>
                      </a:moveTo>
                      <a:cubicBezTo>
                        <a:pt x="592"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6" y="58"/>
                        <a:pt x="340" y="57"/>
                      </a:cubicBezTo>
                      <a:cubicBezTo>
                        <a:pt x="319" y="5"/>
                        <a:pt x="319" y="5"/>
                        <a:pt x="319"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4" y="134"/>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6"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2"/>
                        <a:pt x="534" y="347"/>
                        <a:pt x="536" y="341"/>
                      </a:cubicBezTo>
                      <a:lnTo>
                        <a:pt x="588" y="320"/>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5" name="Freeform 65"/>
                <p:cNvSpPr>
                  <a:spLocks/>
                </p:cNvSpPr>
                <p:nvPr/>
              </p:nvSpPr>
              <p:spPr bwMode="auto">
                <a:xfrm>
                  <a:off x="2025" y="2305"/>
                  <a:ext cx="507" cy="508"/>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9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1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9" y="23"/>
                        <a:pt x="399"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5"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6" name="Freeform 66"/>
                <p:cNvSpPr>
                  <a:spLocks/>
                </p:cNvSpPr>
                <p:nvPr/>
              </p:nvSpPr>
              <p:spPr bwMode="auto">
                <a:xfrm>
                  <a:off x="2019" y="2299"/>
                  <a:ext cx="507" cy="508"/>
                </a:xfrm>
                <a:custGeom>
                  <a:avLst/>
                  <a:gdLst>
                    <a:gd name="T0" fmla="*/ 588 w 593"/>
                    <a:gd name="T1" fmla="*/ 320 h 593"/>
                    <a:gd name="T2" fmla="*/ 585 w 593"/>
                    <a:gd name="T3" fmla="*/ 247 h 593"/>
                    <a:gd name="T4" fmla="*/ 531 w 593"/>
                    <a:gd name="T5" fmla="*/ 231 h 593"/>
                    <a:gd name="T6" fmla="*/ 531 w 593"/>
                    <a:gd name="T7" fmla="*/ 232 h 593"/>
                    <a:gd name="T8" fmla="*/ 525 w 593"/>
                    <a:gd name="T9" fmla="*/ 213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2 h 593"/>
                    <a:gd name="T36" fmla="*/ 232 w 593"/>
                    <a:gd name="T37" fmla="*/ 62 h 593"/>
                    <a:gd name="T38" fmla="*/ 213 w 593"/>
                    <a:gd name="T39" fmla="*/ 67 h 593"/>
                    <a:gd name="T40" fmla="*/ 169 w 593"/>
                    <a:gd name="T41" fmla="*/ 33 h 593"/>
                    <a:gd name="T42" fmla="*/ 107 w 593"/>
                    <a:gd name="T43" fmla="*/ 73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30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7 w 593"/>
                    <a:gd name="T111" fmla="*/ 463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1" y="231"/>
                        <a:pt x="531" y="231"/>
                        <a:pt x="531" y="231"/>
                      </a:cubicBezTo>
                      <a:cubicBezTo>
                        <a:pt x="531" y="232"/>
                        <a:pt x="531" y="232"/>
                        <a:pt x="531" y="232"/>
                      </a:cubicBezTo>
                      <a:cubicBezTo>
                        <a:pt x="530" y="225"/>
                        <a:pt x="528" y="219"/>
                        <a:pt x="525" y="213"/>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1"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2"/>
                        <a:pt x="231" y="62"/>
                        <a:pt x="231" y="62"/>
                      </a:cubicBezTo>
                      <a:cubicBezTo>
                        <a:pt x="232" y="62"/>
                        <a:pt x="232" y="62"/>
                        <a:pt x="232"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1"/>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30" y="537"/>
                        <a:pt x="130" y="537"/>
                        <a:pt x="130"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1"/>
                        <a:pt x="361" y="531"/>
                        <a:pt x="361" y="531"/>
                      </a:cubicBezTo>
                      <a:cubicBezTo>
                        <a:pt x="367"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7" y="463"/>
                        <a:pt x="537" y="463"/>
                        <a:pt x="537" y="463"/>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7" name="Freeform 67"/>
                <p:cNvSpPr>
                  <a:spLocks/>
                </p:cNvSpPr>
                <p:nvPr/>
              </p:nvSpPr>
              <p:spPr bwMode="auto">
                <a:xfrm>
                  <a:off x="2013" y="2293"/>
                  <a:ext cx="507" cy="508"/>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7 w 593"/>
                    <a:gd name="T75" fmla="*/ 471 h 593"/>
                    <a:gd name="T76" fmla="*/ 127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7" y="471"/>
                        <a:pt x="127" y="471"/>
                        <a:pt x="127" y="471"/>
                      </a:cubicBezTo>
                      <a:cubicBezTo>
                        <a:pt x="127" y="471"/>
                        <a:pt x="127" y="471"/>
                        <a:pt x="127" y="471"/>
                      </a:cubicBezTo>
                      <a:cubicBezTo>
                        <a:pt x="130" y="475"/>
                        <a:pt x="134"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8" name="Freeform 68"/>
                <p:cNvSpPr>
                  <a:spLocks/>
                </p:cNvSpPr>
                <p:nvPr/>
              </p:nvSpPr>
              <p:spPr bwMode="auto">
                <a:xfrm>
                  <a:off x="2006" y="2287"/>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9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2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3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7 h 593"/>
                    <a:gd name="T106" fmla="*/ 472 w 593"/>
                    <a:gd name="T107" fmla="*/ 467 h 593"/>
                    <a:gd name="T108" fmla="*/ 482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3"/>
                        <a:pt x="399" y="23"/>
                        <a:pt x="399"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1"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2" y="127"/>
                        <a:pt x="122" y="127"/>
                        <a:pt x="122" y="127"/>
                      </a:cubicBezTo>
                      <a:cubicBezTo>
                        <a:pt x="122" y="127"/>
                        <a:pt x="122" y="127"/>
                        <a:pt x="122" y="127"/>
                      </a:cubicBezTo>
                      <a:cubicBezTo>
                        <a:pt x="119"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6" y="374"/>
                        <a:pt x="68" y="380"/>
                      </a:cubicBezTo>
                      <a:cubicBezTo>
                        <a:pt x="34" y="424"/>
                        <a:pt x="34" y="424"/>
                        <a:pt x="34" y="424"/>
                      </a:cubicBezTo>
                      <a:cubicBezTo>
                        <a:pt x="50" y="461"/>
                        <a:pt x="74" y="486"/>
                        <a:pt x="74" y="486"/>
                      </a:cubicBezTo>
                      <a:cubicBezTo>
                        <a:pt x="127" y="472"/>
                        <a:pt x="127" y="472"/>
                        <a:pt x="127" y="472"/>
                      </a:cubicBezTo>
                      <a:cubicBezTo>
                        <a:pt x="127" y="472"/>
                        <a:pt x="127" y="472"/>
                        <a:pt x="127" y="472"/>
                      </a:cubicBezTo>
                      <a:cubicBezTo>
                        <a:pt x="131" y="475"/>
                        <a:pt x="134" y="479"/>
                        <a:pt x="138" y="482"/>
                      </a:cubicBezTo>
                      <a:cubicBezTo>
                        <a:pt x="130" y="537"/>
                        <a:pt x="130" y="537"/>
                        <a:pt x="130" y="537"/>
                      </a:cubicBezTo>
                      <a:cubicBezTo>
                        <a:pt x="162" y="561"/>
                        <a:pt x="195" y="571"/>
                        <a:pt x="195" y="571"/>
                      </a:cubicBezTo>
                      <a:cubicBezTo>
                        <a:pt x="235" y="533"/>
                        <a:pt x="235" y="533"/>
                        <a:pt x="235" y="533"/>
                      </a:cubicBezTo>
                      <a:cubicBezTo>
                        <a:pt x="235" y="533"/>
                        <a:pt x="235" y="533"/>
                        <a:pt x="235" y="533"/>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7"/>
                        <a:pt x="472" y="467"/>
                        <a:pt x="472" y="467"/>
                      </a:cubicBezTo>
                      <a:cubicBezTo>
                        <a:pt x="472" y="467"/>
                        <a:pt x="472" y="467"/>
                        <a:pt x="472" y="467"/>
                      </a:cubicBezTo>
                      <a:cubicBezTo>
                        <a:pt x="475" y="463"/>
                        <a:pt x="478" y="460"/>
                        <a:pt x="482"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79" name="Freeform 69"/>
                <p:cNvSpPr>
                  <a:spLocks/>
                </p:cNvSpPr>
                <p:nvPr/>
              </p:nvSpPr>
              <p:spPr bwMode="auto">
                <a:xfrm>
                  <a:off x="2000" y="2281"/>
                  <a:ext cx="507"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3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7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7 w 593"/>
                    <a:gd name="T33" fmla="*/ 8 h 593"/>
                    <a:gd name="T34" fmla="*/ 231 w 593"/>
                    <a:gd name="T35" fmla="*/ 62 h 593"/>
                    <a:gd name="T36" fmla="*/ 232 w 593"/>
                    <a:gd name="T37" fmla="*/ 62 h 593"/>
                    <a:gd name="T38" fmla="*/ 213 w 593"/>
                    <a:gd name="T39" fmla="*/ 68 h 593"/>
                    <a:gd name="T40" fmla="*/ 169 w 593"/>
                    <a:gd name="T41" fmla="*/ 33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19"/>
                        <a:pt x="526" y="213"/>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7"/>
                        <a:pt x="463" y="57"/>
                        <a:pt x="463" y="57"/>
                      </a:cubicBezTo>
                      <a:cubicBezTo>
                        <a:pt x="432"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7" y="8"/>
                        <a:pt x="247" y="8"/>
                      </a:cubicBezTo>
                      <a:cubicBezTo>
                        <a:pt x="231" y="62"/>
                        <a:pt x="231" y="62"/>
                        <a:pt x="231" y="62"/>
                      </a:cubicBezTo>
                      <a:cubicBezTo>
                        <a:pt x="232" y="62"/>
                        <a:pt x="232" y="62"/>
                        <a:pt x="232" y="62"/>
                      </a:cubicBezTo>
                      <a:cubicBezTo>
                        <a:pt x="225" y="63"/>
                        <a:pt x="219" y="65"/>
                        <a:pt x="213" y="68"/>
                      </a:cubicBezTo>
                      <a:cubicBezTo>
                        <a:pt x="169" y="33"/>
                        <a:pt x="169" y="33"/>
                        <a:pt x="169" y="33"/>
                      </a:cubicBezTo>
                      <a:cubicBezTo>
                        <a:pt x="132" y="49"/>
                        <a:pt x="107" y="74"/>
                        <a:pt x="107" y="74"/>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1" y="561"/>
                        <a:pt x="195" y="571"/>
                        <a:pt x="195" y="571"/>
                      </a:cubicBezTo>
                      <a:cubicBezTo>
                        <a:pt x="235" y="532"/>
                        <a:pt x="235" y="532"/>
                        <a:pt x="235"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0" name="Freeform 70"/>
                <p:cNvSpPr>
                  <a:spLocks/>
                </p:cNvSpPr>
                <p:nvPr/>
              </p:nvSpPr>
              <p:spPr bwMode="auto">
                <a:xfrm>
                  <a:off x="1994" y="2275"/>
                  <a:ext cx="507"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4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1"/>
                        <a:pt x="194" y="571"/>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5"/>
                        <a:pt x="346" y="585"/>
                      </a:cubicBezTo>
                      <a:cubicBezTo>
                        <a:pt x="361" y="531"/>
                        <a:pt x="361" y="531"/>
                        <a:pt x="361" y="531"/>
                      </a:cubicBezTo>
                      <a:cubicBezTo>
                        <a:pt x="361" y="531"/>
                        <a:pt x="361" y="531"/>
                        <a:pt x="361" y="531"/>
                      </a:cubicBezTo>
                      <a:cubicBezTo>
                        <a:pt x="367" y="530"/>
                        <a:pt x="373" y="528"/>
                        <a:pt x="379" y="525"/>
                      </a:cubicBezTo>
                      <a:cubicBezTo>
                        <a:pt x="424" y="559"/>
                        <a:pt x="424" y="559"/>
                        <a:pt x="424" y="559"/>
                      </a:cubicBezTo>
                      <a:cubicBezTo>
                        <a:pt x="461"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1" name="Freeform 71"/>
                <p:cNvSpPr>
                  <a:spLocks/>
                </p:cNvSpPr>
                <p:nvPr/>
              </p:nvSpPr>
              <p:spPr bwMode="auto">
                <a:xfrm>
                  <a:off x="1987" y="2269"/>
                  <a:ext cx="508" cy="506"/>
                </a:xfrm>
                <a:custGeom>
                  <a:avLst/>
                  <a:gdLst>
                    <a:gd name="T0" fmla="*/ 588 w 593"/>
                    <a:gd name="T1" fmla="*/ 319 h 592"/>
                    <a:gd name="T2" fmla="*/ 585 w 593"/>
                    <a:gd name="T3" fmla="*/ 246 h 592"/>
                    <a:gd name="T4" fmla="*/ 532 w 593"/>
                    <a:gd name="T5" fmla="*/ 231 h 592"/>
                    <a:gd name="T6" fmla="*/ 532 w 593"/>
                    <a:gd name="T7" fmla="*/ 231 h 592"/>
                    <a:gd name="T8" fmla="*/ 526 w 593"/>
                    <a:gd name="T9" fmla="*/ 213 h 592"/>
                    <a:gd name="T10" fmla="*/ 560 w 593"/>
                    <a:gd name="T11" fmla="*/ 168 h 592"/>
                    <a:gd name="T12" fmla="*/ 520 w 593"/>
                    <a:gd name="T13" fmla="*/ 107 h 592"/>
                    <a:gd name="T14" fmla="*/ 466 w 593"/>
                    <a:gd name="T15" fmla="*/ 121 h 592"/>
                    <a:gd name="T16" fmla="*/ 467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5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2 h 592"/>
                    <a:gd name="T60" fmla="*/ 5 w 593"/>
                    <a:gd name="T61" fmla="*/ 273 h 592"/>
                    <a:gd name="T62" fmla="*/ 9 w 593"/>
                    <a:gd name="T63" fmla="*/ 346 h 592"/>
                    <a:gd name="T64" fmla="*/ 62 w 593"/>
                    <a:gd name="T65" fmla="*/ 361 h 592"/>
                    <a:gd name="T66" fmla="*/ 62 w 593"/>
                    <a:gd name="T67" fmla="*/ 361 h 592"/>
                    <a:gd name="T68" fmla="*/ 68 w 593"/>
                    <a:gd name="T69" fmla="*/ 379 h 592"/>
                    <a:gd name="T70" fmla="*/ 34 w 593"/>
                    <a:gd name="T71" fmla="*/ 424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7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3 w 593"/>
                    <a:gd name="T117" fmla="*/ 358 h 592"/>
                    <a:gd name="T118" fmla="*/ 536 w 593"/>
                    <a:gd name="T119" fmla="*/ 340 h 592"/>
                    <a:gd name="T120" fmla="*/ 588 w 593"/>
                    <a:gd name="T121" fmla="*/ 31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19"/>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8"/>
                        <a:pt x="560" y="168"/>
                        <a:pt x="560" y="168"/>
                      </a:cubicBezTo>
                      <a:cubicBezTo>
                        <a:pt x="544" y="132"/>
                        <a:pt x="520" y="107"/>
                        <a:pt x="520" y="107"/>
                      </a:cubicBezTo>
                      <a:cubicBezTo>
                        <a:pt x="466" y="121"/>
                        <a:pt x="466" y="121"/>
                        <a:pt x="466" y="121"/>
                      </a:cubicBezTo>
                      <a:cubicBezTo>
                        <a:pt x="467" y="121"/>
                        <a:pt x="467" y="121"/>
                        <a:pt x="467" y="121"/>
                      </a:cubicBezTo>
                      <a:cubicBezTo>
                        <a:pt x="463" y="118"/>
                        <a:pt x="460"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5"/>
                        <a:pt x="320" y="5"/>
                        <a:pt x="320" y="5"/>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3" y="161"/>
                        <a:pt x="23" y="194"/>
                        <a:pt x="23" y="194"/>
                      </a:cubicBezTo>
                      <a:cubicBezTo>
                        <a:pt x="61" y="234"/>
                        <a:pt x="61" y="234"/>
                        <a:pt x="61" y="234"/>
                      </a:cubicBezTo>
                      <a:cubicBezTo>
                        <a:pt x="61" y="234"/>
                        <a:pt x="61" y="234"/>
                        <a:pt x="61" y="234"/>
                      </a:cubicBezTo>
                      <a:cubicBezTo>
                        <a:pt x="60" y="240"/>
                        <a:pt x="58" y="246"/>
                        <a:pt x="57" y="252"/>
                      </a:cubicBezTo>
                      <a:cubicBezTo>
                        <a:pt x="5" y="273"/>
                        <a:pt x="5" y="273"/>
                        <a:pt x="5" y="273"/>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4"/>
                        <a:pt x="34" y="424"/>
                        <a:pt x="34" y="424"/>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7"/>
                        <a:pt x="273" y="587"/>
                        <a:pt x="273" y="587"/>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3" y="358"/>
                        <a:pt x="533" y="358"/>
                        <a:pt x="533" y="358"/>
                      </a:cubicBezTo>
                      <a:cubicBezTo>
                        <a:pt x="534" y="352"/>
                        <a:pt x="535" y="346"/>
                        <a:pt x="536" y="340"/>
                      </a:cubicBezTo>
                      <a:lnTo>
                        <a:pt x="588" y="319"/>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2" name="Freeform 72"/>
                <p:cNvSpPr>
                  <a:spLocks/>
                </p:cNvSpPr>
                <p:nvPr/>
              </p:nvSpPr>
              <p:spPr bwMode="auto">
                <a:xfrm>
                  <a:off x="1981" y="2262"/>
                  <a:ext cx="508"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4 h 593"/>
                    <a:gd name="T10" fmla="*/ 560 w 593"/>
                    <a:gd name="T11" fmla="*/ 169 h 593"/>
                    <a:gd name="T12" fmla="*/ 520 w 593"/>
                    <a:gd name="T13" fmla="*/ 108 h 593"/>
                    <a:gd name="T14" fmla="*/ 466 w 593"/>
                    <a:gd name="T15" fmla="*/ 121 h 593"/>
                    <a:gd name="T16" fmla="*/ 466 w 593"/>
                    <a:gd name="T17" fmla="*/ 122 h 593"/>
                    <a:gd name="T18" fmla="*/ 456 w 593"/>
                    <a:gd name="T19" fmla="*/ 112 h 593"/>
                    <a:gd name="T20" fmla="*/ 464 w 593"/>
                    <a:gd name="T21" fmla="*/ 57 h 593"/>
                    <a:gd name="T22" fmla="*/ 398 w 593"/>
                    <a:gd name="T23" fmla="*/ 22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3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4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20"/>
                        <a:pt x="526" y="214"/>
                      </a:cubicBezTo>
                      <a:cubicBezTo>
                        <a:pt x="560" y="169"/>
                        <a:pt x="560" y="169"/>
                        <a:pt x="560" y="169"/>
                      </a:cubicBezTo>
                      <a:cubicBezTo>
                        <a:pt x="544" y="132"/>
                        <a:pt x="520" y="108"/>
                        <a:pt x="520" y="108"/>
                      </a:cubicBezTo>
                      <a:cubicBezTo>
                        <a:pt x="466" y="121"/>
                        <a:pt x="466" y="121"/>
                        <a:pt x="466" y="121"/>
                      </a:cubicBezTo>
                      <a:cubicBezTo>
                        <a:pt x="466" y="122"/>
                        <a:pt x="466" y="122"/>
                        <a:pt x="466" y="122"/>
                      </a:cubicBezTo>
                      <a:cubicBezTo>
                        <a:pt x="463" y="118"/>
                        <a:pt x="459" y="115"/>
                        <a:pt x="456" y="112"/>
                      </a:cubicBezTo>
                      <a:cubicBezTo>
                        <a:pt x="464" y="57"/>
                        <a:pt x="464" y="57"/>
                        <a:pt x="464" y="57"/>
                      </a:cubicBezTo>
                      <a:cubicBezTo>
                        <a:pt x="432" y="32"/>
                        <a:pt x="398" y="22"/>
                        <a:pt x="398" y="22"/>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19" y="65"/>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3" y="424"/>
                        <a:pt x="33" y="424"/>
                        <a:pt x="33" y="424"/>
                      </a:cubicBezTo>
                      <a:cubicBezTo>
                        <a:pt x="49" y="461"/>
                        <a:pt x="74" y="486"/>
                        <a:pt x="74"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2" y="561"/>
                        <a:pt x="195" y="571"/>
                        <a:pt x="195" y="571"/>
                      </a:cubicBezTo>
                      <a:cubicBezTo>
                        <a:pt x="235" y="533"/>
                        <a:pt x="235" y="533"/>
                        <a:pt x="235" y="533"/>
                      </a:cubicBezTo>
                      <a:cubicBezTo>
                        <a:pt x="234" y="532"/>
                        <a:pt x="234" y="532"/>
                        <a:pt x="234"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3" name="Freeform 73"/>
                <p:cNvSpPr>
                  <a:spLocks/>
                </p:cNvSpPr>
                <p:nvPr/>
              </p:nvSpPr>
              <p:spPr bwMode="auto">
                <a:xfrm>
                  <a:off x="1975" y="2256"/>
                  <a:ext cx="508" cy="507"/>
                </a:xfrm>
                <a:custGeom>
                  <a:avLst/>
                  <a:gdLst>
                    <a:gd name="T0" fmla="*/ 588 w 593"/>
                    <a:gd name="T1" fmla="*/ 320 h 593"/>
                    <a:gd name="T2" fmla="*/ 584 w 593"/>
                    <a:gd name="T3" fmla="*/ 246 h 593"/>
                    <a:gd name="T4" fmla="*/ 531 w 593"/>
                    <a:gd name="T5" fmla="*/ 231 h 593"/>
                    <a:gd name="T6" fmla="*/ 531 w 593"/>
                    <a:gd name="T7" fmla="*/ 232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1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60 h 593"/>
                    <a:gd name="T102" fmla="*/ 485 w 593"/>
                    <a:gd name="T103" fmla="*/ 519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2"/>
                        <a:pt x="531" y="232"/>
                        <a:pt x="531" y="232"/>
                      </a:cubicBezTo>
                      <a:cubicBezTo>
                        <a:pt x="529" y="225"/>
                        <a:pt x="528" y="219"/>
                        <a:pt x="525" y="213"/>
                      </a:cubicBezTo>
                      <a:cubicBezTo>
                        <a:pt x="559" y="169"/>
                        <a:pt x="559" y="169"/>
                        <a:pt x="559" y="169"/>
                      </a:cubicBezTo>
                      <a:cubicBezTo>
                        <a:pt x="544"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1"/>
                        <a:pt x="358" y="61"/>
                        <a:pt x="358" y="61"/>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2"/>
                        <a:pt x="231" y="62"/>
                        <a:pt x="231"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60"/>
                        <a:pt x="424" y="560"/>
                        <a:pt x="424" y="560"/>
                      </a:cubicBezTo>
                      <a:cubicBezTo>
                        <a:pt x="461" y="544"/>
                        <a:pt x="485" y="519"/>
                        <a:pt x="485" y="519"/>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1"/>
                        <a:pt x="571" y="398"/>
                        <a:pt x="571" y="398"/>
                      </a:cubicBezTo>
                      <a:cubicBezTo>
                        <a:pt x="532" y="358"/>
                        <a:pt x="532" y="358"/>
                        <a:pt x="532" y="358"/>
                      </a:cubicBezTo>
                      <a:cubicBezTo>
                        <a:pt x="532" y="359"/>
                        <a:pt x="532" y="359"/>
                        <a:pt x="532" y="359"/>
                      </a:cubicBezTo>
                      <a:cubicBezTo>
                        <a:pt x="533" y="353"/>
                        <a:pt x="535" y="347"/>
                        <a:pt x="536" y="341"/>
                      </a:cubicBezTo>
                      <a:lnTo>
                        <a:pt x="588" y="320"/>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4" name="Freeform 74"/>
                <p:cNvSpPr>
                  <a:spLocks/>
                </p:cNvSpPr>
                <p:nvPr/>
              </p:nvSpPr>
              <p:spPr bwMode="auto">
                <a:xfrm>
                  <a:off x="1969" y="2250"/>
                  <a:ext cx="507" cy="507"/>
                </a:xfrm>
                <a:custGeom>
                  <a:avLst/>
                  <a:gdLst>
                    <a:gd name="T0" fmla="*/ 587 w 592"/>
                    <a:gd name="T1" fmla="*/ 320 h 593"/>
                    <a:gd name="T2" fmla="*/ 584 w 592"/>
                    <a:gd name="T3" fmla="*/ 246 h 593"/>
                    <a:gd name="T4" fmla="*/ 531 w 592"/>
                    <a:gd name="T5" fmla="*/ 231 h 593"/>
                    <a:gd name="T6" fmla="*/ 531 w 592"/>
                    <a:gd name="T7" fmla="*/ 231 h 593"/>
                    <a:gd name="T8" fmla="*/ 525 w 592"/>
                    <a:gd name="T9" fmla="*/ 213 h 593"/>
                    <a:gd name="T10" fmla="*/ 559 w 592"/>
                    <a:gd name="T11" fmla="*/ 169 h 593"/>
                    <a:gd name="T12" fmla="*/ 519 w 592"/>
                    <a:gd name="T13" fmla="*/ 107 h 593"/>
                    <a:gd name="T14" fmla="*/ 466 w 592"/>
                    <a:gd name="T15" fmla="*/ 121 h 593"/>
                    <a:gd name="T16" fmla="*/ 466 w 592"/>
                    <a:gd name="T17" fmla="*/ 121 h 593"/>
                    <a:gd name="T18" fmla="*/ 455 w 592"/>
                    <a:gd name="T19" fmla="*/ 111 h 593"/>
                    <a:gd name="T20" fmla="*/ 463 w 592"/>
                    <a:gd name="T21" fmla="*/ 56 h 593"/>
                    <a:gd name="T22" fmla="*/ 398 w 592"/>
                    <a:gd name="T23" fmla="*/ 22 h 593"/>
                    <a:gd name="T24" fmla="*/ 358 w 592"/>
                    <a:gd name="T25" fmla="*/ 60 h 593"/>
                    <a:gd name="T26" fmla="*/ 358 w 592"/>
                    <a:gd name="T27" fmla="*/ 60 h 593"/>
                    <a:gd name="T28" fmla="*/ 340 w 592"/>
                    <a:gd name="T29" fmla="*/ 57 h 593"/>
                    <a:gd name="T30" fmla="*/ 319 w 592"/>
                    <a:gd name="T31" fmla="*/ 5 h 593"/>
                    <a:gd name="T32" fmla="*/ 246 w 592"/>
                    <a:gd name="T33" fmla="*/ 8 h 593"/>
                    <a:gd name="T34" fmla="*/ 231 w 592"/>
                    <a:gd name="T35" fmla="*/ 61 h 593"/>
                    <a:gd name="T36" fmla="*/ 231 w 592"/>
                    <a:gd name="T37" fmla="*/ 61 h 593"/>
                    <a:gd name="T38" fmla="*/ 213 w 592"/>
                    <a:gd name="T39" fmla="*/ 67 h 593"/>
                    <a:gd name="T40" fmla="*/ 168 w 592"/>
                    <a:gd name="T41" fmla="*/ 33 h 593"/>
                    <a:gd name="T42" fmla="*/ 107 w 592"/>
                    <a:gd name="T43" fmla="*/ 73 h 593"/>
                    <a:gd name="T44" fmla="*/ 121 w 592"/>
                    <a:gd name="T45" fmla="*/ 127 h 593"/>
                    <a:gd name="T46" fmla="*/ 121 w 592"/>
                    <a:gd name="T47" fmla="*/ 126 h 593"/>
                    <a:gd name="T48" fmla="*/ 111 w 592"/>
                    <a:gd name="T49" fmla="*/ 137 h 593"/>
                    <a:gd name="T50" fmla="*/ 56 w 592"/>
                    <a:gd name="T51" fmla="*/ 129 h 593"/>
                    <a:gd name="T52" fmla="*/ 22 w 592"/>
                    <a:gd name="T53" fmla="*/ 194 h 593"/>
                    <a:gd name="T54" fmla="*/ 60 w 592"/>
                    <a:gd name="T55" fmla="*/ 234 h 593"/>
                    <a:gd name="T56" fmla="*/ 60 w 592"/>
                    <a:gd name="T57" fmla="*/ 234 h 593"/>
                    <a:gd name="T58" fmla="*/ 56 w 592"/>
                    <a:gd name="T59" fmla="*/ 252 h 593"/>
                    <a:gd name="T60" fmla="*/ 5 w 592"/>
                    <a:gd name="T61" fmla="*/ 273 h 593"/>
                    <a:gd name="T62" fmla="*/ 8 w 592"/>
                    <a:gd name="T63" fmla="*/ 346 h 593"/>
                    <a:gd name="T64" fmla="*/ 61 w 592"/>
                    <a:gd name="T65" fmla="*/ 361 h 593"/>
                    <a:gd name="T66" fmla="*/ 61 w 592"/>
                    <a:gd name="T67" fmla="*/ 361 h 593"/>
                    <a:gd name="T68" fmla="*/ 67 w 592"/>
                    <a:gd name="T69" fmla="*/ 379 h 593"/>
                    <a:gd name="T70" fmla="*/ 33 w 592"/>
                    <a:gd name="T71" fmla="*/ 424 h 593"/>
                    <a:gd name="T72" fmla="*/ 73 w 592"/>
                    <a:gd name="T73" fmla="*/ 485 h 593"/>
                    <a:gd name="T74" fmla="*/ 126 w 592"/>
                    <a:gd name="T75" fmla="*/ 471 h 593"/>
                    <a:gd name="T76" fmla="*/ 126 w 592"/>
                    <a:gd name="T77" fmla="*/ 471 h 593"/>
                    <a:gd name="T78" fmla="*/ 137 w 592"/>
                    <a:gd name="T79" fmla="*/ 481 h 593"/>
                    <a:gd name="T80" fmla="*/ 129 w 592"/>
                    <a:gd name="T81" fmla="*/ 536 h 593"/>
                    <a:gd name="T82" fmla="*/ 194 w 592"/>
                    <a:gd name="T83" fmla="*/ 570 h 593"/>
                    <a:gd name="T84" fmla="*/ 234 w 592"/>
                    <a:gd name="T85" fmla="*/ 532 h 593"/>
                    <a:gd name="T86" fmla="*/ 234 w 592"/>
                    <a:gd name="T87" fmla="*/ 532 h 593"/>
                    <a:gd name="T88" fmla="*/ 252 w 592"/>
                    <a:gd name="T89" fmla="*/ 536 h 593"/>
                    <a:gd name="T90" fmla="*/ 273 w 592"/>
                    <a:gd name="T91" fmla="*/ 588 h 593"/>
                    <a:gd name="T92" fmla="*/ 346 w 592"/>
                    <a:gd name="T93" fmla="*/ 584 h 593"/>
                    <a:gd name="T94" fmla="*/ 361 w 592"/>
                    <a:gd name="T95" fmla="*/ 531 h 593"/>
                    <a:gd name="T96" fmla="*/ 361 w 592"/>
                    <a:gd name="T97" fmla="*/ 531 h 593"/>
                    <a:gd name="T98" fmla="*/ 379 w 592"/>
                    <a:gd name="T99" fmla="*/ 525 h 593"/>
                    <a:gd name="T100" fmla="*/ 424 w 592"/>
                    <a:gd name="T101" fmla="*/ 559 h 593"/>
                    <a:gd name="T102" fmla="*/ 485 w 592"/>
                    <a:gd name="T103" fmla="*/ 519 h 593"/>
                    <a:gd name="T104" fmla="*/ 471 w 592"/>
                    <a:gd name="T105" fmla="*/ 466 h 593"/>
                    <a:gd name="T106" fmla="*/ 471 w 592"/>
                    <a:gd name="T107" fmla="*/ 466 h 593"/>
                    <a:gd name="T108" fmla="*/ 481 w 592"/>
                    <a:gd name="T109" fmla="*/ 455 h 593"/>
                    <a:gd name="T110" fmla="*/ 536 w 592"/>
                    <a:gd name="T111" fmla="*/ 463 h 593"/>
                    <a:gd name="T112" fmla="*/ 570 w 592"/>
                    <a:gd name="T113" fmla="*/ 398 h 593"/>
                    <a:gd name="T114" fmla="*/ 532 w 592"/>
                    <a:gd name="T115" fmla="*/ 358 h 593"/>
                    <a:gd name="T116" fmla="*/ 532 w 592"/>
                    <a:gd name="T117" fmla="*/ 358 h 593"/>
                    <a:gd name="T118" fmla="*/ 536 w 592"/>
                    <a:gd name="T119" fmla="*/ 341 h 593"/>
                    <a:gd name="T120" fmla="*/ 587 w 592"/>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593">
                      <a:moveTo>
                        <a:pt x="587" y="320"/>
                      </a:moveTo>
                      <a:cubicBezTo>
                        <a:pt x="592"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0"/>
                        <a:pt x="358" y="60"/>
                        <a:pt x="358" y="60"/>
                      </a:cubicBezTo>
                      <a:cubicBezTo>
                        <a:pt x="352" y="59"/>
                        <a:pt x="346" y="58"/>
                        <a:pt x="340" y="57"/>
                      </a:cubicBezTo>
                      <a:cubicBezTo>
                        <a:pt x="319" y="5"/>
                        <a:pt x="319" y="5"/>
                        <a:pt x="319"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8" y="33"/>
                        <a:pt x="168" y="33"/>
                        <a:pt x="168" y="33"/>
                      </a:cubicBezTo>
                      <a:cubicBezTo>
                        <a:pt x="132" y="49"/>
                        <a:pt x="107" y="73"/>
                        <a:pt x="107" y="73"/>
                      </a:cubicBezTo>
                      <a:cubicBezTo>
                        <a:pt x="121" y="127"/>
                        <a:pt x="121" y="127"/>
                        <a:pt x="121" y="127"/>
                      </a:cubicBezTo>
                      <a:cubicBezTo>
                        <a:pt x="121" y="126"/>
                        <a:pt x="121" y="126"/>
                        <a:pt x="121" y="126"/>
                      </a:cubicBezTo>
                      <a:cubicBezTo>
                        <a:pt x="118" y="130"/>
                        <a:pt x="114" y="133"/>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6"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0"/>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2"/>
                        <a:pt x="534" y="347"/>
                        <a:pt x="536" y="341"/>
                      </a:cubicBezTo>
                      <a:lnTo>
                        <a:pt x="587" y="320"/>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5" name="Freeform 75"/>
                <p:cNvSpPr>
                  <a:spLocks/>
                </p:cNvSpPr>
                <p:nvPr/>
              </p:nvSpPr>
              <p:spPr bwMode="auto">
                <a:xfrm>
                  <a:off x="1963" y="2243"/>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7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2"/>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7" y="74"/>
                        <a:pt x="107"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2" y="195"/>
                        <a:pt x="22" y="195"/>
                      </a:cubicBezTo>
                      <a:cubicBezTo>
                        <a:pt x="61" y="235"/>
                        <a:pt x="61" y="235"/>
                        <a:pt x="61" y="235"/>
                      </a:cubicBezTo>
                      <a:cubicBezTo>
                        <a:pt x="61" y="235"/>
                        <a:pt x="61" y="235"/>
                        <a:pt x="61" y="235"/>
                      </a:cubicBezTo>
                      <a:cubicBezTo>
                        <a:pt x="60"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6" name="Freeform 76"/>
                <p:cNvSpPr>
                  <a:spLocks/>
                </p:cNvSpPr>
                <p:nvPr/>
              </p:nvSpPr>
              <p:spPr bwMode="auto">
                <a:xfrm>
                  <a:off x="1957" y="2237"/>
                  <a:ext cx="507" cy="507"/>
                </a:xfrm>
                <a:custGeom>
                  <a:avLst/>
                  <a:gdLst>
                    <a:gd name="T0" fmla="*/ 588 w 593"/>
                    <a:gd name="T1" fmla="*/ 320 h 593"/>
                    <a:gd name="T2" fmla="*/ 585 w 593"/>
                    <a:gd name="T3" fmla="*/ 247 h 593"/>
                    <a:gd name="T4" fmla="*/ 531 w 593"/>
                    <a:gd name="T5" fmla="*/ 231 h 593"/>
                    <a:gd name="T6" fmla="*/ 531 w 593"/>
                    <a:gd name="T7" fmla="*/ 232 h 593"/>
                    <a:gd name="T8" fmla="*/ 525 w 593"/>
                    <a:gd name="T9" fmla="*/ 213 h 593"/>
                    <a:gd name="T10" fmla="*/ 560 w 593"/>
                    <a:gd name="T11" fmla="*/ 169 h 593"/>
                    <a:gd name="T12" fmla="*/ 519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1 h 593"/>
                    <a:gd name="T36" fmla="*/ 232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6 h 593"/>
                    <a:gd name="T64" fmla="*/ 61 w 593"/>
                    <a:gd name="T65" fmla="*/ 362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2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1" y="231"/>
                        <a:pt x="531" y="231"/>
                        <a:pt x="531" y="231"/>
                      </a:cubicBezTo>
                      <a:cubicBezTo>
                        <a:pt x="531" y="232"/>
                        <a:pt x="531" y="232"/>
                        <a:pt x="531" y="232"/>
                      </a:cubicBezTo>
                      <a:cubicBezTo>
                        <a:pt x="530" y="225"/>
                        <a:pt x="528" y="219"/>
                        <a:pt x="525" y="213"/>
                      </a:cubicBezTo>
                      <a:cubicBezTo>
                        <a:pt x="560" y="169"/>
                        <a:pt x="560" y="169"/>
                        <a:pt x="560" y="169"/>
                      </a:cubicBezTo>
                      <a:cubicBezTo>
                        <a:pt x="544" y="132"/>
                        <a:pt x="519" y="107"/>
                        <a:pt x="519"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1"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2" y="62"/>
                        <a:pt x="232" y="62"/>
                        <a:pt x="232"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8"/>
                      </a:cubicBezTo>
                      <a:cubicBezTo>
                        <a:pt x="56" y="130"/>
                        <a:pt x="56" y="130"/>
                        <a:pt x="56" y="130"/>
                      </a:cubicBezTo>
                      <a:cubicBezTo>
                        <a:pt x="32" y="161"/>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2"/>
                        <a:pt x="61" y="362"/>
                        <a:pt x="61" y="362"/>
                      </a:cubicBezTo>
                      <a:cubicBezTo>
                        <a:pt x="61" y="361"/>
                        <a:pt x="61" y="361"/>
                        <a:pt x="61"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2"/>
                        <a:pt x="361" y="532"/>
                        <a:pt x="361" y="532"/>
                      </a:cubicBezTo>
                      <a:cubicBezTo>
                        <a:pt x="361" y="531"/>
                        <a:pt x="361" y="531"/>
                        <a:pt x="361" y="531"/>
                      </a:cubicBezTo>
                      <a:cubicBezTo>
                        <a:pt x="367"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2"/>
                        <a:pt x="571" y="398"/>
                        <a:pt x="571" y="398"/>
                      </a:cubicBezTo>
                      <a:cubicBezTo>
                        <a:pt x="532" y="358"/>
                        <a:pt x="532" y="358"/>
                        <a:pt x="532" y="358"/>
                      </a:cubicBezTo>
                      <a:cubicBezTo>
                        <a:pt x="532" y="359"/>
                        <a:pt x="532" y="359"/>
                        <a:pt x="532" y="359"/>
                      </a:cubicBezTo>
                      <a:cubicBezTo>
                        <a:pt x="534" y="353"/>
                        <a:pt x="535" y="347"/>
                        <a:pt x="536" y="341"/>
                      </a:cubicBezTo>
                      <a:lnTo>
                        <a:pt x="588" y="320"/>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7" name="Freeform 77"/>
                <p:cNvSpPr>
                  <a:spLocks/>
                </p:cNvSpPr>
                <p:nvPr/>
              </p:nvSpPr>
              <p:spPr bwMode="auto">
                <a:xfrm>
                  <a:off x="1951" y="2231"/>
                  <a:ext cx="507"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1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0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6 w 593"/>
                    <a:gd name="T75" fmla="*/ 471 h 593"/>
                    <a:gd name="T76" fmla="*/ 126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7"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8" name="Freeform 78"/>
                <p:cNvSpPr>
                  <a:spLocks/>
                </p:cNvSpPr>
                <p:nvPr/>
              </p:nvSpPr>
              <p:spPr bwMode="auto">
                <a:xfrm>
                  <a:off x="1944" y="2224"/>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9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2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3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9" y="23"/>
                        <a:pt x="399"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2" y="127"/>
                        <a:pt x="122" y="127"/>
                        <a:pt x="122" y="127"/>
                      </a:cubicBezTo>
                      <a:cubicBezTo>
                        <a:pt x="122" y="127"/>
                        <a:pt x="122" y="127"/>
                        <a:pt x="122" y="127"/>
                      </a:cubicBezTo>
                      <a:cubicBezTo>
                        <a:pt x="119"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6"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3"/>
                        <a:pt x="235" y="533"/>
                        <a:pt x="235" y="533"/>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89" name="Freeform 79"/>
                <p:cNvSpPr>
                  <a:spLocks/>
                </p:cNvSpPr>
                <p:nvPr/>
              </p:nvSpPr>
              <p:spPr bwMode="auto">
                <a:xfrm>
                  <a:off x="1938" y="2218"/>
                  <a:ext cx="507" cy="507"/>
                </a:xfrm>
                <a:custGeom>
                  <a:avLst/>
                  <a:gdLst>
                    <a:gd name="T0" fmla="*/ 588 w 593"/>
                    <a:gd name="T1" fmla="*/ 320 h 593"/>
                    <a:gd name="T2" fmla="*/ 585 w 593"/>
                    <a:gd name="T3" fmla="*/ 247 h 593"/>
                    <a:gd name="T4" fmla="*/ 531 w 593"/>
                    <a:gd name="T5" fmla="*/ 231 h 593"/>
                    <a:gd name="T6" fmla="*/ 531 w 593"/>
                    <a:gd name="T7" fmla="*/ 232 h 593"/>
                    <a:gd name="T8" fmla="*/ 526 w 593"/>
                    <a:gd name="T9" fmla="*/ 213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2 h 593"/>
                    <a:gd name="T36" fmla="*/ 232 w 593"/>
                    <a:gd name="T37" fmla="*/ 62 h 593"/>
                    <a:gd name="T38" fmla="*/ 213 w 593"/>
                    <a:gd name="T39" fmla="*/ 68 h 593"/>
                    <a:gd name="T40" fmla="*/ 169 w 593"/>
                    <a:gd name="T41" fmla="*/ 33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8 w 593"/>
                    <a:gd name="T79" fmla="*/ 481 h 593"/>
                    <a:gd name="T80" fmla="*/ 130 w 593"/>
                    <a:gd name="T81" fmla="*/ 537 h 593"/>
                    <a:gd name="T82" fmla="*/ 195 w 593"/>
                    <a:gd name="T83" fmla="*/ 571 h 593"/>
                    <a:gd name="T84" fmla="*/ 235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3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1" y="231"/>
                        <a:pt x="531" y="231"/>
                        <a:pt x="531" y="231"/>
                      </a:cubicBezTo>
                      <a:cubicBezTo>
                        <a:pt x="531" y="232"/>
                        <a:pt x="531" y="232"/>
                        <a:pt x="531" y="232"/>
                      </a:cubicBezTo>
                      <a:cubicBezTo>
                        <a:pt x="530" y="226"/>
                        <a:pt x="528" y="219"/>
                        <a:pt x="526" y="213"/>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2"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2"/>
                        <a:pt x="231" y="62"/>
                        <a:pt x="231" y="62"/>
                      </a:cubicBezTo>
                      <a:cubicBezTo>
                        <a:pt x="232" y="62"/>
                        <a:pt x="232" y="62"/>
                        <a:pt x="232" y="62"/>
                      </a:cubicBezTo>
                      <a:cubicBezTo>
                        <a:pt x="225" y="63"/>
                        <a:pt x="219" y="65"/>
                        <a:pt x="213" y="68"/>
                      </a:cubicBezTo>
                      <a:cubicBezTo>
                        <a:pt x="169" y="33"/>
                        <a:pt x="169" y="33"/>
                        <a:pt x="169" y="33"/>
                      </a:cubicBezTo>
                      <a:cubicBezTo>
                        <a:pt x="132" y="49"/>
                        <a:pt x="107" y="74"/>
                        <a:pt x="107" y="74"/>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2"/>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8" y="481"/>
                      </a:cubicBezTo>
                      <a:cubicBezTo>
                        <a:pt x="130" y="537"/>
                        <a:pt x="130" y="537"/>
                        <a:pt x="130" y="537"/>
                      </a:cubicBezTo>
                      <a:cubicBezTo>
                        <a:pt x="161" y="561"/>
                        <a:pt x="195" y="571"/>
                        <a:pt x="195" y="571"/>
                      </a:cubicBezTo>
                      <a:cubicBezTo>
                        <a:pt x="235" y="532"/>
                        <a:pt x="235" y="532"/>
                        <a:pt x="235"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1"/>
                        <a:pt x="361" y="531"/>
                        <a:pt x="361" y="531"/>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3"/>
                        <a:pt x="537" y="463"/>
                        <a:pt x="537" y="463"/>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0" name="Freeform 80"/>
                <p:cNvSpPr>
                  <a:spLocks/>
                </p:cNvSpPr>
                <p:nvPr/>
              </p:nvSpPr>
              <p:spPr bwMode="auto">
                <a:xfrm>
                  <a:off x="1932" y="2212"/>
                  <a:ext cx="507"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7 w 593"/>
                    <a:gd name="T75" fmla="*/ 472 h 593"/>
                    <a:gd name="T76" fmla="*/ 127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8"/>
                        <a:pt x="379" y="525"/>
                      </a:cubicBezTo>
                      <a:cubicBezTo>
                        <a:pt x="424" y="559"/>
                        <a:pt x="424" y="559"/>
                        <a:pt x="424" y="559"/>
                      </a:cubicBezTo>
                      <a:cubicBezTo>
                        <a:pt x="460"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1" name="Freeform 81"/>
                <p:cNvSpPr>
                  <a:spLocks/>
                </p:cNvSpPr>
                <p:nvPr/>
              </p:nvSpPr>
              <p:spPr bwMode="auto">
                <a:xfrm>
                  <a:off x="1925" y="2206"/>
                  <a:ext cx="507" cy="507"/>
                </a:xfrm>
                <a:custGeom>
                  <a:avLst/>
                  <a:gdLst>
                    <a:gd name="T0" fmla="*/ 588 w 593"/>
                    <a:gd name="T1" fmla="*/ 319 h 592"/>
                    <a:gd name="T2" fmla="*/ 585 w 593"/>
                    <a:gd name="T3" fmla="*/ 246 h 592"/>
                    <a:gd name="T4" fmla="*/ 532 w 593"/>
                    <a:gd name="T5" fmla="*/ 231 h 592"/>
                    <a:gd name="T6" fmla="*/ 532 w 593"/>
                    <a:gd name="T7" fmla="*/ 231 h 592"/>
                    <a:gd name="T8" fmla="*/ 526 w 593"/>
                    <a:gd name="T9" fmla="*/ 213 h 592"/>
                    <a:gd name="T10" fmla="*/ 560 w 593"/>
                    <a:gd name="T11" fmla="*/ 168 h 592"/>
                    <a:gd name="T12" fmla="*/ 520 w 593"/>
                    <a:gd name="T13" fmla="*/ 107 h 592"/>
                    <a:gd name="T14" fmla="*/ 466 w 593"/>
                    <a:gd name="T15" fmla="*/ 121 h 592"/>
                    <a:gd name="T16" fmla="*/ 466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4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1 h 592"/>
                    <a:gd name="T60" fmla="*/ 5 w 593"/>
                    <a:gd name="T61" fmla="*/ 272 h 592"/>
                    <a:gd name="T62" fmla="*/ 9 w 593"/>
                    <a:gd name="T63" fmla="*/ 346 h 592"/>
                    <a:gd name="T64" fmla="*/ 62 w 593"/>
                    <a:gd name="T65" fmla="*/ 361 h 592"/>
                    <a:gd name="T66" fmla="*/ 62 w 593"/>
                    <a:gd name="T67" fmla="*/ 361 h 592"/>
                    <a:gd name="T68" fmla="*/ 68 w 593"/>
                    <a:gd name="T69" fmla="*/ 379 h 592"/>
                    <a:gd name="T70" fmla="*/ 34 w 593"/>
                    <a:gd name="T71" fmla="*/ 423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7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2 w 593"/>
                    <a:gd name="T117" fmla="*/ 358 h 592"/>
                    <a:gd name="T118" fmla="*/ 536 w 593"/>
                    <a:gd name="T119" fmla="*/ 340 h 592"/>
                    <a:gd name="T120" fmla="*/ 588 w 593"/>
                    <a:gd name="T121" fmla="*/ 31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19"/>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8"/>
                        <a:pt x="560" y="168"/>
                        <a:pt x="560" y="168"/>
                      </a:cubicBezTo>
                      <a:cubicBezTo>
                        <a:pt x="544" y="132"/>
                        <a:pt x="520" y="107"/>
                        <a:pt x="520" y="107"/>
                      </a:cubicBezTo>
                      <a:cubicBezTo>
                        <a:pt x="466" y="121"/>
                        <a:pt x="466" y="121"/>
                        <a:pt x="466" y="121"/>
                      </a:cubicBezTo>
                      <a:cubicBezTo>
                        <a:pt x="466" y="121"/>
                        <a:pt x="466" y="121"/>
                        <a:pt x="466" y="121"/>
                      </a:cubicBezTo>
                      <a:cubicBezTo>
                        <a:pt x="463" y="118"/>
                        <a:pt x="459"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4"/>
                        <a:pt x="320" y="4"/>
                        <a:pt x="320" y="4"/>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2" y="161"/>
                        <a:pt x="23" y="194"/>
                        <a:pt x="23" y="194"/>
                      </a:cubicBezTo>
                      <a:cubicBezTo>
                        <a:pt x="61" y="234"/>
                        <a:pt x="61" y="234"/>
                        <a:pt x="61" y="234"/>
                      </a:cubicBezTo>
                      <a:cubicBezTo>
                        <a:pt x="61" y="234"/>
                        <a:pt x="61" y="234"/>
                        <a:pt x="61" y="234"/>
                      </a:cubicBezTo>
                      <a:cubicBezTo>
                        <a:pt x="60" y="240"/>
                        <a:pt x="58" y="246"/>
                        <a:pt x="57" y="251"/>
                      </a:cubicBezTo>
                      <a:cubicBezTo>
                        <a:pt x="5" y="272"/>
                        <a:pt x="5" y="272"/>
                        <a:pt x="5" y="272"/>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3"/>
                        <a:pt x="34" y="423"/>
                        <a:pt x="34" y="423"/>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7"/>
                        <a:pt x="273" y="587"/>
                        <a:pt x="273" y="587"/>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2" y="358"/>
                        <a:pt x="532" y="358"/>
                        <a:pt x="532" y="358"/>
                      </a:cubicBezTo>
                      <a:cubicBezTo>
                        <a:pt x="534" y="352"/>
                        <a:pt x="535" y="346"/>
                        <a:pt x="536" y="340"/>
                      </a:cubicBezTo>
                      <a:lnTo>
                        <a:pt x="588" y="319"/>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2" name="Freeform 82"/>
                <p:cNvSpPr>
                  <a:spLocks/>
                </p:cNvSpPr>
                <p:nvPr/>
              </p:nvSpPr>
              <p:spPr bwMode="auto">
                <a:xfrm>
                  <a:off x="1919" y="2199"/>
                  <a:ext cx="507" cy="508"/>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4 h 593"/>
                    <a:gd name="T10" fmla="*/ 560 w 593"/>
                    <a:gd name="T11" fmla="*/ 169 h 593"/>
                    <a:gd name="T12" fmla="*/ 520 w 593"/>
                    <a:gd name="T13" fmla="*/ 107 h 593"/>
                    <a:gd name="T14" fmla="*/ 466 w 593"/>
                    <a:gd name="T15" fmla="*/ 121 h 593"/>
                    <a:gd name="T16" fmla="*/ 466 w 593"/>
                    <a:gd name="T17" fmla="*/ 122 h 593"/>
                    <a:gd name="T18" fmla="*/ 456 w 593"/>
                    <a:gd name="T19" fmla="*/ 112 h 593"/>
                    <a:gd name="T20" fmla="*/ 463 w 593"/>
                    <a:gd name="T21" fmla="*/ 57 h 593"/>
                    <a:gd name="T22" fmla="*/ 398 w 593"/>
                    <a:gd name="T23" fmla="*/ 22 h 593"/>
                    <a:gd name="T24" fmla="*/ 359 w 593"/>
                    <a:gd name="T25" fmla="*/ 61 h 593"/>
                    <a:gd name="T26" fmla="*/ 359 w 593"/>
                    <a:gd name="T27" fmla="*/ 61 h 593"/>
                    <a:gd name="T28" fmla="*/ 341 w 593"/>
                    <a:gd name="T29" fmla="*/ 57 h 593"/>
                    <a:gd name="T30" fmla="*/ 320 w 593"/>
                    <a:gd name="T31" fmla="*/ 5 h 593"/>
                    <a:gd name="T32" fmla="*/ 247 w 593"/>
                    <a:gd name="T33" fmla="*/ 8 h 593"/>
                    <a:gd name="T34" fmla="*/ 231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7 w 593"/>
                    <a:gd name="T69" fmla="*/ 380 h 593"/>
                    <a:gd name="T70" fmla="*/ 33 w 593"/>
                    <a:gd name="T71" fmla="*/ 424 h 593"/>
                    <a:gd name="T72" fmla="*/ 73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4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20"/>
                        <a:pt x="526" y="214"/>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6" y="112"/>
                      </a:cubicBezTo>
                      <a:cubicBezTo>
                        <a:pt x="463" y="57"/>
                        <a:pt x="463" y="57"/>
                        <a:pt x="463" y="57"/>
                      </a:cubicBezTo>
                      <a:cubicBezTo>
                        <a:pt x="432" y="32"/>
                        <a:pt x="398" y="22"/>
                        <a:pt x="398" y="22"/>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8"/>
                        <a:pt x="247" y="8"/>
                      </a:cubicBezTo>
                      <a:cubicBezTo>
                        <a:pt x="231" y="62"/>
                        <a:pt x="231" y="62"/>
                        <a:pt x="231" y="62"/>
                      </a:cubicBezTo>
                      <a:cubicBezTo>
                        <a:pt x="232" y="62"/>
                        <a:pt x="232" y="62"/>
                        <a:pt x="232" y="62"/>
                      </a:cubicBezTo>
                      <a:cubicBezTo>
                        <a:pt x="226" y="63"/>
                        <a:pt x="219" y="65"/>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1" y="561"/>
                        <a:pt x="195" y="571"/>
                        <a:pt x="195" y="571"/>
                      </a:cubicBezTo>
                      <a:cubicBezTo>
                        <a:pt x="235" y="533"/>
                        <a:pt x="235" y="533"/>
                        <a:pt x="235" y="533"/>
                      </a:cubicBezTo>
                      <a:cubicBezTo>
                        <a:pt x="234" y="532"/>
                        <a:pt x="234" y="532"/>
                        <a:pt x="234"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3" name="Freeform 83"/>
                <p:cNvSpPr>
                  <a:spLocks/>
                </p:cNvSpPr>
                <p:nvPr/>
              </p:nvSpPr>
              <p:spPr bwMode="auto">
                <a:xfrm>
                  <a:off x="1913" y="2193"/>
                  <a:ext cx="507" cy="508"/>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4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60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4"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1"/>
                        <a:pt x="194"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60"/>
                        <a:pt x="424" y="560"/>
                        <a:pt x="424" y="560"/>
                      </a:cubicBezTo>
                      <a:cubicBezTo>
                        <a:pt x="461" y="544"/>
                        <a:pt x="485" y="519"/>
                        <a:pt x="485" y="519"/>
                      </a:cubicBezTo>
                      <a:cubicBezTo>
                        <a:pt x="471" y="466"/>
                        <a:pt x="471" y="466"/>
                        <a:pt x="471" y="466"/>
                      </a:cubicBezTo>
                      <a:cubicBezTo>
                        <a:pt x="471" y="466"/>
                        <a:pt x="471" y="466"/>
                        <a:pt x="471" y="466"/>
                      </a:cubicBezTo>
                      <a:cubicBezTo>
                        <a:pt x="475"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4" name="Freeform 84"/>
                <p:cNvSpPr>
                  <a:spLocks/>
                </p:cNvSpPr>
                <p:nvPr/>
              </p:nvSpPr>
              <p:spPr bwMode="auto">
                <a:xfrm>
                  <a:off x="1906" y="2187"/>
                  <a:ext cx="507" cy="508"/>
                </a:xfrm>
                <a:custGeom>
                  <a:avLst/>
                  <a:gdLst>
                    <a:gd name="T0" fmla="*/ 588 w 593"/>
                    <a:gd name="T1" fmla="*/ 320 h 593"/>
                    <a:gd name="T2" fmla="*/ 585 w 593"/>
                    <a:gd name="T3" fmla="*/ 246 h 593"/>
                    <a:gd name="T4" fmla="*/ 532 w 593"/>
                    <a:gd name="T5" fmla="*/ 231 h 593"/>
                    <a:gd name="T6" fmla="*/ 532 w 593"/>
                    <a:gd name="T7" fmla="*/ 231 h 593"/>
                    <a:gd name="T8" fmla="*/ 526 w 593"/>
                    <a:gd name="T9" fmla="*/ 213 h 593"/>
                    <a:gd name="T10" fmla="*/ 560 w 593"/>
                    <a:gd name="T11" fmla="*/ 169 h 593"/>
                    <a:gd name="T12" fmla="*/ 520 w 593"/>
                    <a:gd name="T13" fmla="*/ 107 h 593"/>
                    <a:gd name="T14" fmla="*/ 467 w 593"/>
                    <a:gd name="T15" fmla="*/ 121 h 593"/>
                    <a:gd name="T16" fmla="*/ 467 w 593"/>
                    <a:gd name="T17" fmla="*/ 121 h 593"/>
                    <a:gd name="T18" fmla="*/ 456 w 593"/>
                    <a:gd name="T19" fmla="*/ 111 h 593"/>
                    <a:gd name="T20" fmla="*/ 464 w 593"/>
                    <a:gd name="T21" fmla="*/ 56 h 593"/>
                    <a:gd name="T22" fmla="*/ 399 w 593"/>
                    <a:gd name="T23" fmla="*/ 22 h 593"/>
                    <a:gd name="T24" fmla="*/ 359 w 593"/>
                    <a:gd name="T25" fmla="*/ 60 h 593"/>
                    <a:gd name="T26" fmla="*/ 359 w 593"/>
                    <a:gd name="T27" fmla="*/ 60 h 593"/>
                    <a:gd name="T28" fmla="*/ 341 w 593"/>
                    <a:gd name="T29" fmla="*/ 56 h 593"/>
                    <a:gd name="T30" fmla="*/ 320 w 593"/>
                    <a:gd name="T31" fmla="*/ 5 h 593"/>
                    <a:gd name="T32" fmla="*/ 247 w 593"/>
                    <a:gd name="T33" fmla="*/ 8 h 593"/>
                    <a:gd name="T34" fmla="*/ 232 w 593"/>
                    <a:gd name="T35" fmla="*/ 61 h 593"/>
                    <a:gd name="T36" fmla="*/ 232 w 593"/>
                    <a:gd name="T37" fmla="*/ 61 h 593"/>
                    <a:gd name="T38" fmla="*/ 214 w 593"/>
                    <a:gd name="T39" fmla="*/ 67 h 593"/>
                    <a:gd name="T40" fmla="*/ 169 w 593"/>
                    <a:gd name="T41" fmla="*/ 33 h 593"/>
                    <a:gd name="T42" fmla="*/ 108 w 593"/>
                    <a:gd name="T43" fmla="*/ 73 h 593"/>
                    <a:gd name="T44" fmla="*/ 122 w 593"/>
                    <a:gd name="T45" fmla="*/ 126 h 593"/>
                    <a:gd name="T46" fmla="*/ 122 w 593"/>
                    <a:gd name="T47" fmla="*/ 126 h 593"/>
                    <a:gd name="T48" fmla="*/ 112 w 593"/>
                    <a:gd name="T49" fmla="*/ 137 h 593"/>
                    <a:gd name="T50" fmla="*/ 57 w 593"/>
                    <a:gd name="T51" fmla="*/ 129 h 593"/>
                    <a:gd name="T52" fmla="*/ 23 w 593"/>
                    <a:gd name="T53" fmla="*/ 194 h 593"/>
                    <a:gd name="T54" fmla="*/ 61 w 593"/>
                    <a:gd name="T55" fmla="*/ 234 h 593"/>
                    <a:gd name="T56" fmla="*/ 61 w 593"/>
                    <a:gd name="T57" fmla="*/ 234 h 593"/>
                    <a:gd name="T58" fmla="*/ 57 w 593"/>
                    <a:gd name="T59" fmla="*/ 252 h 593"/>
                    <a:gd name="T60" fmla="*/ 5 w 593"/>
                    <a:gd name="T61" fmla="*/ 273 h 593"/>
                    <a:gd name="T62" fmla="*/ 9 w 593"/>
                    <a:gd name="T63" fmla="*/ 346 h 593"/>
                    <a:gd name="T64" fmla="*/ 62 w 593"/>
                    <a:gd name="T65" fmla="*/ 361 h 593"/>
                    <a:gd name="T66" fmla="*/ 62 w 593"/>
                    <a:gd name="T67" fmla="*/ 361 h 593"/>
                    <a:gd name="T68" fmla="*/ 68 w 593"/>
                    <a:gd name="T69" fmla="*/ 379 h 593"/>
                    <a:gd name="T70" fmla="*/ 34 w 593"/>
                    <a:gd name="T71" fmla="*/ 424 h 593"/>
                    <a:gd name="T72" fmla="*/ 74 w 593"/>
                    <a:gd name="T73" fmla="*/ 485 h 593"/>
                    <a:gd name="T74" fmla="*/ 127 w 593"/>
                    <a:gd name="T75" fmla="*/ 471 h 593"/>
                    <a:gd name="T76" fmla="*/ 127 w 593"/>
                    <a:gd name="T77" fmla="*/ 471 h 593"/>
                    <a:gd name="T78" fmla="*/ 138 w 593"/>
                    <a:gd name="T79" fmla="*/ 481 h 593"/>
                    <a:gd name="T80" fmla="*/ 130 w 593"/>
                    <a:gd name="T81" fmla="*/ 536 h 593"/>
                    <a:gd name="T82" fmla="*/ 195 w 593"/>
                    <a:gd name="T83" fmla="*/ 570 h 593"/>
                    <a:gd name="T84" fmla="*/ 235 w 593"/>
                    <a:gd name="T85" fmla="*/ 532 h 593"/>
                    <a:gd name="T86" fmla="*/ 235 w 593"/>
                    <a:gd name="T87" fmla="*/ 532 h 593"/>
                    <a:gd name="T88" fmla="*/ 252 w 593"/>
                    <a:gd name="T89" fmla="*/ 536 h 593"/>
                    <a:gd name="T90" fmla="*/ 273 w 593"/>
                    <a:gd name="T91" fmla="*/ 588 h 593"/>
                    <a:gd name="T92" fmla="*/ 347 w 593"/>
                    <a:gd name="T93" fmla="*/ 584 h 593"/>
                    <a:gd name="T94" fmla="*/ 362 w 593"/>
                    <a:gd name="T95" fmla="*/ 531 h 593"/>
                    <a:gd name="T96" fmla="*/ 362 w 593"/>
                    <a:gd name="T97" fmla="*/ 531 h 593"/>
                    <a:gd name="T98" fmla="*/ 380 w 593"/>
                    <a:gd name="T99" fmla="*/ 525 h 593"/>
                    <a:gd name="T100" fmla="*/ 424 w 593"/>
                    <a:gd name="T101" fmla="*/ 559 h 593"/>
                    <a:gd name="T102" fmla="*/ 486 w 593"/>
                    <a:gd name="T103" fmla="*/ 519 h 593"/>
                    <a:gd name="T104" fmla="*/ 472 w 593"/>
                    <a:gd name="T105" fmla="*/ 466 h 593"/>
                    <a:gd name="T106" fmla="*/ 472 w 593"/>
                    <a:gd name="T107" fmla="*/ 466 h 593"/>
                    <a:gd name="T108" fmla="*/ 482 w 593"/>
                    <a:gd name="T109" fmla="*/ 455 h 593"/>
                    <a:gd name="T110" fmla="*/ 537 w 593"/>
                    <a:gd name="T111" fmla="*/ 463 h 593"/>
                    <a:gd name="T112" fmla="*/ 571 w 593"/>
                    <a:gd name="T113" fmla="*/ 398 h 593"/>
                    <a:gd name="T114" fmla="*/ 533 w 593"/>
                    <a:gd name="T115" fmla="*/ 358 h 593"/>
                    <a:gd name="T116" fmla="*/ 533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9"/>
                        <a:pt x="560" y="169"/>
                        <a:pt x="560" y="169"/>
                      </a:cubicBezTo>
                      <a:cubicBezTo>
                        <a:pt x="544" y="132"/>
                        <a:pt x="520" y="107"/>
                        <a:pt x="520" y="107"/>
                      </a:cubicBezTo>
                      <a:cubicBezTo>
                        <a:pt x="467" y="121"/>
                        <a:pt x="467" y="121"/>
                        <a:pt x="467" y="121"/>
                      </a:cubicBezTo>
                      <a:cubicBezTo>
                        <a:pt x="467" y="121"/>
                        <a:pt x="467" y="121"/>
                        <a:pt x="467" y="121"/>
                      </a:cubicBezTo>
                      <a:cubicBezTo>
                        <a:pt x="463" y="118"/>
                        <a:pt x="460"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5"/>
                        <a:pt x="320" y="5"/>
                        <a:pt x="320" y="5"/>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3" y="161"/>
                        <a:pt x="23" y="194"/>
                        <a:pt x="23" y="194"/>
                      </a:cubicBezTo>
                      <a:cubicBezTo>
                        <a:pt x="61" y="234"/>
                        <a:pt x="61" y="234"/>
                        <a:pt x="61" y="234"/>
                      </a:cubicBezTo>
                      <a:cubicBezTo>
                        <a:pt x="61" y="234"/>
                        <a:pt x="61" y="234"/>
                        <a:pt x="61" y="234"/>
                      </a:cubicBezTo>
                      <a:cubicBezTo>
                        <a:pt x="60" y="240"/>
                        <a:pt x="58" y="246"/>
                        <a:pt x="57" y="252"/>
                      </a:cubicBezTo>
                      <a:cubicBezTo>
                        <a:pt x="5" y="273"/>
                        <a:pt x="5" y="273"/>
                        <a:pt x="5" y="273"/>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4"/>
                        <a:pt x="34" y="424"/>
                        <a:pt x="34" y="424"/>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5"/>
                        <a:pt x="252" y="536"/>
                      </a:cubicBezTo>
                      <a:cubicBezTo>
                        <a:pt x="273" y="588"/>
                        <a:pt x="273" y="588"/>
                        <a:pt x="273" y="588"/>
                      </a:cubicBezTo>
                      <a:cubicBezTo>
                        <a:pt x="313" y="593"/>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9" y="459"/>
                        <a:pt x="482" y="455"/>
                      </a:cubicBezTo>
                      <a:cubicBezTo>
                        <a:pt x="537" y="463"/>
                        <a:pt x="537" y="463"/>
                        <a:pt x="537" y="463"/>
                      </a:cubicBezTo>
                      <a:cubicBezTo>
                        <a:pt x="561" y="431"/>
                        <a:pt x="571" y="398"/>
                        <a:pt x="571" y="398"/>
                      </a:cubicBezTo>
                      <a:cubicBezTo>
                        <a:pt x="533" y="358"/>
                        <a:pt x="533" y="358"/>
                        <a:pt x="533" y="358"/>
                      </a:cubicBezTo>
                      <a:cubicBezTo>
                        <a:pt x="533" y="358"/>
                        <a:pt x="533" y="358"/>
                        <a:pt x="533" y="358"/>
                      </a:cubicBezTo>
                      <a:cubicBezTo>
                        <a:pt x="534" y="352"/>
                        <a:pt x="535" y="346"/>
                        <a:pt x="536" y="341"/>
                      </a:cubicBezTo>
                      <a:lnTo>
                        <a:pt x="588" y="320"/>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5" name="Freeform 85"/>
                <p:cNvSpPr>
                  <a:spLocks/>
                </p:cNvSpPr>
                <p:nvPr/>
              </p:nvSpPr>
              <p:spPr bwMode="auto">
                <a:xfrm>
                  <a:off x="1900" y="2181"/>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1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7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3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2"/>
                        <a:pt x="520" y="108"/>
                        <a:pt x="520" y="108"/>
                      </a:cubicBezTo>
                      <a:cubicBezTo>
                        <a:pt x="466" y="121"/>
                        <a:pt x="466" y="121"/>
                        <a:pt x="466" y="121"/>
                      </a:cubicBezTo>
                      <a:cubicBezTo>
                        <a:pt x="466" y="122"/>
                        <a:pt x="466" y="122"/>
                        <a:pt x="466" y="122"/>
                      </a:cubicBezTo>
                      <a:cubicBezTo>
                        <a:pt x="463" y="118"/>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19" y="66"/>
                        <a:pt x="214"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3" y="424"/>
                        <a:pt x="33" y="424"/>
                        <a:pt x="33" y="424"/>
                      </a:cubicBezTo>
                      <a:cubicBezTo>
                        <a:pt x="49" y="461"/>
                        <a:pt x="74" y="486"/>
                        <a:pt x="74"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6" name="Freeform 86"/>
                <p:cNvSpPr>
                  <a:spLocks/>
                </p:cNvSpPr>
                <p:nvPr/>
              </p:nvSpPr>
              <p:spPr bwMode="auto">
                <a:xfrm>
                  <a:off x="1894" y="2175"/>
                  <a:ext cx="507" cy="507"/>
                </a:xfrm>
                <a:custGeom>
                  <a:avLst/>
                  <a:gdLst>
                    <a:gd name="T0" fmla="*/ 588 w 593"/>
                    <a:gd name="T1" fmla="*/ 320 h 593"/>
                    <a:gd name="T2" fmla="*/ 585 w 593"/>
                    <a:gd name="T3" fmla="*/ 246 h 593"/>
                    <a:gd name="T4" fmla="*/ 531 w 593"/>
                    <a:gd name="T5" fmla="*/ 231 h 593"/>
                    <a:gd name="T6" fmla="*/ 531 w 593"/>
                    <a:gd name="T7" fmla="*/ 232 h 593"/>
                    <a:gd name="T8" fmla="*/ 525 w 593"/>
                    <a:gd name="T9" fmla="*/ 213 h 593"/>
                    <a:gd name="T10" fmla="*/ 559 w 593"/>
                    <a:gd name="T11" fmla="*/ 169 h 593"/>
                    <a:gd name="T12" fmla="*/ 519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30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2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6"/>
                        <a:pt x="585" y="246"/>
                      </a:cubicBezTo>
                      <a:cubicBezTo>
                        <a:pt x="531" y="231"/>
                        <a:pt x="531" y="231"/>
                        <a:pt x="531" y="231"/>
                      </a:cubicBezTo>
                      <a:cubicBezTo>
                        <a:pt x="531" y="232"/>
                        <a:pt x="531" y="232"/>
                        <a:pt x="531" y="232"/>
                      </a:cubicBezTo>
                      <a:cubicBezTo>
                        <a:pt x="530" y="225"/>
                        <a:pt x="528" y="219"/>
                        <a:pt x="525" y="213"/>
                      </a:cubicBezTo>
                      <a:cubicBezTo>
                        <a:pt x="559" y="169"/>
                        <a:pt x="559" y="169"/>
                        <a:pt x="559" y="169"/>
                      </a:cubicBezTo>
                      <a:cubicBezTo>
                        <a:pt x="544" y="132"/>
                        <a:pt x="519" y="107"/>
                        <a:pt x="519" y="107"/>
                      </a:cubicBezTo>
                      <a:cubicBezTo>
                        <a:pt x="466" y="121"/>
                        <a:pt x="466" y="121"/>
                        <a:pt x="466" y="121"/>
                      </a:cubicBezTo>
                      <a:cubicBezTo>
                        <a:pt x="466" y="122"/>
                        <a:pt x="466" y="122"/>
                        <a:pt x="466" y="122"/>
                      </a:cubicBezTo>
                      <a:cubicBezTo>
                        <a:pt x="462" y="118"/>
                        <a:pt x="459" y="115"/>
                        <a:pt x="455" y="112"/>
                      </a:cubicBezTo>
                      <a:cubicBezTo>
                        <a:pt x="463" y="56"/>
                        <a:pt x="463" y="56"/>
                        <a:pt x="463" y="56"/>
                      </a:cubicBezTo>
                      <a:cubicBezTo>
                        <a:pt x="431" y="32"/>
                        <a:pt x="398" y="22"/>
                        <a:pt x="398" y="22"/>
                      </a:cubicBezTo>
                      <a:cubicBezTo>
                        <a:pt x="358" y="61"/>
                        <a:pt x="358" y="61"/>
                        <a:pt x="358" y="61"/>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2"/>
                        <a:pt x="231" y="62"/>
                        <a:pt x="231"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30"/>
                        <a:pt x="56" y="130"/>
                        <a:pt x="56" y="130"/>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2"/>
                        <a:pt x="61" y="362"/>
                        <a:pt x="61" y="362"/>
                      </a:cubicBezTo>
                      <a:cubicBezTo>
                        <a:pt x="61" y="361"/>
                        <a:pt x="61" y="361"/>
                        <a:pt x="61" y="361"/>
                      </a:cubicBezTo>
                      <a:cubicBezTo>
                        <a:pt x="63" y="367"/>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2"/>
                        <a:pt x="571" y="398"/>
                        <a:pt x="571" y="398"/>
                      </a:cubicBezTo>
                      <a:cubicBezTo>
                        <a:pt x="532" y="358"/>
                        <a:pt x="532" y="358"/>
                        <a:pt x="532" y="358"/>
                      </a:cubicBezTo>
                      <a:cubicBezTo>
                        <a:pt x="532" y="359"/>
                        <a:pt x="532" y="359"/>
                        <a:pt x="532" y="359"/>
                      </a:cubicBezTo>
                      <a:cubicBezTo>
                        <a:pt x="533" y="353"/>
                        <a:pt x="535" y="347"/>
                        <a:pt x="536" y="341"/>
                      </a:cubicBezTo>
                      <a:lnTo>
                        <a:pt x="588" y="320"/>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7" name="Freeform 87"/>
                <p:cNvSpPr>
                  <a:spLocks/>
                </p:cNvSpPr>
                <p:nvPr/>
              </p:nvSpPr>
              <p:spPr bwMode="auto">
                <a:xfrm>
                  <a:off x="1888" y="2169"/>
                  <a:ext cx="506" cy="507"/>
                </a:xfrm>
                <a:custGeom>
                  <a:avLst/>
                  <a:gdLst>
                    <a:gd name="T0" fmla="*/ 587 w 592"/>
                    <a:gd name="T1" fmla="*/ 320 h 593"/>
                    <a:gd name="T2" fmla="*/ 584 w 592"/>
                    <a:gd name="T3" fmla="*/ 246 h 593"/>
                    <a:gd name="T4" fmla="*/ 531 w 592"/>
                    <a:gd name="T5" fmla="*/ 231 h 593"/>
                    <a:gd name="T6" fmla="*/ 531 w 592"/>
                    <a:gd name="T7" fmla="*/ 231 h 593"/>
                    <a:gd name="T8" fmla="*/ 525 w 592"/>
                    <a:gd name="T9" fmla="*/ 213 h 593"/>
                    <a:gd name="T10" fmla="*/ 559 w 592"/>
                    <a:gd name="T11" fmla="*/ 169 h 593"/>
                    <a:gd name="T12" fmla="*/ 519 w 592"/>
                    <a:gd name="T13" fmla="*/ 107 h 593"/>
                    <a:gd name="T14" fmla="*/ 466 w 592"/>
                    <a:gd name="T15" fmla="*/ 121 h 593"/>
                    <a:gd name="T16" fmla="*/ 466 w 592"/>
                    <a:gd name="T17" fmla="*/ 121 h 593"/>
                    <a:gd name="T18" fmla="*/ 455 w 592"/>
                    <a:gd name="T19" fmla="*/ 111 h 593"/>
                    <a:gd name="T20" fmla="*/ 463 w 592"/>
                    <a:gd name="T21" fmla="*/ 56 h 593"/>
                    <a:gd name="T22" fmla="*/ 398 w 592"/>
                    <a:gd name="T23" fmla="*/ 22 h 593"/>
                    <a:gd name="T24" fmla="*/ 358 w 592"/>
                    <a:gd name="T25" fmla="*/ 60 h 593"/>
                    <a:gd name="T26" fmla="*/ 358 w 592"/>
                    <a:gd name="T27" fmla="*/ 61 h 593"/>
                    <a:gd name="T28" fmla="*/ 340 w 592"/>
                    <a:gd name="T29" fmla="*/ 57 h 593"/>
                    <a:gd name="T30" fmla="*/ 319 w 592"/>
                    <a:gd name="T31" fmla="*/ 5 h 593"/>
                    <a:gd name="T32" fmla="*/ 246 w 592"/>
                    <a:gd name="T33" fmla="*/ 8 h 593"/>
                    <a:gd name="T34" fmla="*/ 231 w 592"/>
                    <a:gd name="T35" fmla="*/ 61 h 593"/>
                    <a:gd name="T36" fmla="*/ 231 w 592"/>
                    <a:gd name="T37" fmla="*/ 61 h 593"/>
                    <a:gd name="T38" fmla="*/ 213 w 592"/>
                    <a:gd name="T39" fmla="*/ 67 h 593"/>
                    <a:gd name="T40" fmla="*/ 169 w 592"/>
                    <a:gd name="T41" fmla="*/ 33 h 593"/>
                    <a:gd name="T42" fmla="*/ 107 w 592"/>
                    <a:gd name="T43" fmla="*/ 73 h 593"/>
                    <a:gd name="T44" fmla="*/ 121 w 592"/>
                    <a:gd name="T45" fmla="*/ 127 h 593"/>
                    <a:gd name="T46" fmla="*/ 121 w 592"/>
                    <a:gd name="T47" fmla="*/ 127 h 593"/>
                    <a:gd name="T48" fmla="*/ 111 w 592"/>
                    <a:gd name="T49" fmla="*/ 137 h 593"/>
                    <a:gd name="T50" fmla="*/ 56 w 592"/>
                    <a:gd name="T51" fmla="*/ 129 h 593"/>
                    <a:gd name="T52" fmla="*/ 22 w 592"/>
                    <a:gd name="T53" fmla="*/ 194 h 593"/>
                    <a:gd name="T54" fmla="*/ 60 w 592"/>
                    <a:gd name="T55" fmla="*/ 234 h 593"/>
                    <a:gd name="T56" fmla="*/ 60 w 592"/>
                    <a:gd name="T57" fmla="*/ 234 h 593"/>
                    <a:gd name="T58" fmla="*/ 56 w 592"/>
                    <a:gd name="T59" fmla="*/ 252 h 593"/>
                    <a:gd name="T60" fmla="*/ 5 w 592"/>
                    <a:gd name="T61" fmla="*/ 273 h 593"/>
                    <a:gd name="T62" fmla="*/ 8 w 592"/>
                    <a:gd name="T63" fmla="*/ 346 h 593"/>
                    <a:gd name="T64" fmla="*/ 61 w 592"/>
                    <a:gd name="T65" fmla="*/ 361 h 593"/>
                    <a:gd name="T66" fmla="*/ 61 w 592"/>
                    <a:gd name="T67" fmla="*/ 361 h 593"/>
                    <a:gd name="T68" fmla="*/ 67 w 592"/>
                    <a:gd name="T69" fmla="*/ 379 h 593"/>
                    <a:gd name="T70" fmla="*/ 33 w 592"/>
                    <a:gd name="T71" fmla="*/ 424 h 593"/>
                    <a:gd name="T72" fmla="*/ 73 w 592"/>
                    <a:gd name="T73" fmla="*/ 485 h 593"/>
                    <a:gd name="T74" fmla="*/ 126 w 592"/>
                    <a:gd name="T75" fmla="*/ 471 h 593"/>
                    <a:gd name="T76" fmla="*/ 126 w 592"/>
                    <a:gd name="T77" fmla="*/ 471 h 593"/>
                    <a:gd name="T78" fmla="*/ 137 w 592"/>
                    <a:gd name="T79" fmla="*/ 481 h 593"/>
                    <a:gd name="T80" fmla="*/ 129 w 592"/>
                    <a:gd name="T81" fmla="*/ 536 h 593"/>
                    <a:gd name="T82" fmla="*/ 194 w 592"/>
                    <a:gd name="T83" fmla="*/ 570 h 593"/>
                    <a:gd name="T84" fmla="*/ 234 w 592"/>
                    <a:gd name="T85" fmla="*/ 532 h 593"/>
                    <a:gd name="T86" fmla="*/ 234 w 592"/>
                    <a:gd name="T87" fmla="*/ 532 h 593"/>
                    <a:gd name="T88" fmla="*/ 252 w 592"/>
                    <a:gd name="T89" fmla="*/ 536 h 593"/>
                    <a:gd name="T90" fmla="*/ 273 w 592"/>
                    <a:gd name="T91" fmla="*/ 588 h 593"/>
                    <a:gd name="T92" fmla="*/ 346 w 592"/>
                    <a:gd name="T93" fmla="*/ 584 h 593"/>
                    <a:gd name="T94" fmla="*/ 361 w 592"/>
                    <a:gd name="T95" fmla="*/ 531 h 593"/>
                    <a:gd name="T96" fmla="*/ 361 w 592"/>
                    <a:gd name="T97" fmla="*/ 531 h 593"/>
                    <a:gd name="T98" fmla="*/ 379 w 592"/>
                    <a:gd name="T99" fmla="*/ 525 h 593"/>
                    <a:gd name="T100" fmla="*/ 424 w 592"/>
                    <a:gd name="T101" fmla="*/ 559 h 593"/>
                    <a:gd name="T102" fmla="*/ 485 w 592"/>
                    <a:gd name="T103" fmla="*/ 519 h 593"/>
                    <a:gd name="T104" fmla="*/ 471 w 592"/>
                    <a:gd name="T105" fmla="*/ 466 h 593"/>
                    <a:gd name="T106" fmla="*/ 471 w 592"/>
                    <a:gd name="T107" fmla="*/ 466 h 593"/>
                    <a:gd name="T108" fmla="*/ 481 w 592"/>
                    <a:gd name="T109" fmla="*/ 455 h 593"/>
                    <a:gd name="T110" fmla="*/ 536 w 592"/>
                    <a:gd name="T111" fmla="*/ 463 h 593"/>
                    <a:gd name="T112" fmla="*/ 570 w 592"/>
                    <a:gd name="T113" fmla="*/ 398 h 593"/>
                    <a:gd name="T114" fmla="*/ 532 w 592"/>
                    <a:gd name="T115" fmla="*/ 358 h 593"/>
                    <a:gd name="T116" fmla="*/ 532 w 592"/>
                    <a:gd name="T117" fmla="*/ 358 h 593"/>
                    <a:gd name="T118" fmla="*/ 536 w 592"/>
                    <a:gd name="T119" fmla="*/ 341 h 593"/>
                    <a:gd name="T120" fmla="*/ 587 w 592"/>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593">
                      <a:moveTo>
                        <a:pt x="587" y="320"/>
                      </a:moveTo>
                      <a:cubicBezTo>
                        <a:pt x="592"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6" y="58"/>
                        <a:pt x="340" y="57"/>
                      </a:cubicBezTo>
                      <a:cubicBezTo>
                        <a:pt x="319" y="5"/>
                        <a:pt x="319" y="5"/>
                        <a:pt x="319"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4" y="134"/>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6"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2"/>
                        <a:pt x="534" y="347"/>
                        <a:pt x="536" y="341"/>
                      </a:cubicBezTo>
                      <a:lnTo>
                        <a:pt x="587" y="320"/>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8" name="Freeform 88"/>
                <p:cNvSpPr>
                  <a:spLocks/>
                </p:cNvSpPr>
                <p:nvPr/>
              </p:nvSpPr>
              <p:spPr bwMode="auto">
                <a:xfrm>
                  <a:off x="1881" y="2162"/>
                  <a:ext cx="507"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1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5"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99" name="Freeform 89"/>
                <p:cNvSpPr>
                  <a:spLocks/>
                </p:cNvSpPr>
                <p:nvPr/>
              </p:nvSpPr>
              <p:spPr bwMode="auto">
                <a:xfrm>
                  <a:off x="1875" y="2156"/>
                  <a:ext cx="507" cy="507"/>
                </a:xfrm>
                <a:custGeom>
                  <a:avLst/>
                  <a:gdLst>
                    <a:gd name="T0" fmla="*/ 588 w 593"/>
                    <a:gd name="T1" fmla="*/ 320 h 593"/>
                    <a:gd name="T2" fmla="*/ 585 w 593"/>
                    <a:gd name="T3" fmla="*/ 247 h 593"/>
                    <a:gd name="T4" fmla="*/ 531 w 593"/>
                    <a:gd name="T5" fmla="*/ 231 h 593"/>
                    <a:gd name="T6" fmla="*/ 531 w 593"/>
                    <a:gd name="T7" fmla="*/ 232 h 593"/>
                    <a:gd name="T8" fmla="*/ 525 w 593"/>
                    <a:gd name="T9" fmla="*/ 213 h 593"/>
                    <a:gd name="T10" fmla="*/ 560 w 593"/>
                    <a:gd name="T11" fmla="*/ 169 h 593"/>
                    <a:gd name="T12" fmla="*/ 519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2 h 593"/>
                    <a:gd name="T36" fmla="*/ 232 w 593"/>
                    <a:gd name="T37" fmla="*/ 62 h 593"/>
                    <a:gd name="T38" fmla="*/ 213 w 593"/>
                    <a:gd name="T39" fmla="*/ 67 h 593"/>
                    <a:gd name="T40" fmla="*/ 169 w 593"/>
                    <a:gd name="T41" fmla="*/ 33 h 593"/>
                    <a:gd name="T42" fmla="*/ 107 w 593"/>
                    <a:gd name="T43" fmla="*/ 73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7 w 593"/>
                    <a:gd name="T111" fmla="*/ 463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1" y="231"/>
                        <a:pt x="531" y="231"/>
                        <a:pt x="531" y="231"/>
                      </a:cubicBezTo>
                      <a:cubicBezTo>
                        <a:pt x="531" y="232"/>
                        <a:pt x="531" y="232"/>
                        <a:pt x="531" y="232"/>
                      </a:cubicBezTo>
                      <a:cubicBezTo>
                        <a:pt x="530" y="225"/>
                        <a:pt x="528" y="219"/>
                        <a:pt x="525" y="213"/>
                      </a:cubicBezTo>
                      <a:cubicBezTo>
                        <a:pt x="560" y="169"/>
                        <a:pt x="560" y="169"/>
                        <a:pt x="560" y="169"/>
                      </a:cubicBezTo>
                      <a:cubicBezTo>
                        <a:pt x="544" y="132"/>
                        <a:pt x="519" y="107"/>
                        <a:pt x="519"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1"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2"/>
                        <a:pt x="231" y="62"/>
                        <a:pt x="231" y="62"/>
                      </a:cubicBezTo>
                      <a:cubicBezTo>
                        <a:pt x="232" y="62"/>
                        <a:pt x="232" y="62"/>
                        <a:pt x="232"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1"/>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1"/>
                        <a:pt x="361" y="531"/>
                        <a:pt x="361" y="531"/>
                      </a:cubicBezTo>
                      <a:cubicBezTo>
                        <a:pt x="367"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7" y="463"/>
                        <a:pt x="537" y="463"/>
                        <a:pt x="537" y="463"/>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0" name="Freeform 90"/>
                <p:cNvSpPr>
                  <a:spLocks/>
                </p:cNvSpPr>
                <p:nvPr/>
              </p:nvSpPr>
              <p:spPr bwMode="auto">
                <a:xfrm>
                  <a:off x="1869" y="2150"/>
                  <a:ext cx="508"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0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7 w 593"/>
                    <a:gd name="T75" fmla="*/ 471 h 593"/>
                    <a:gd name="T76" fmla="*/ 127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7" y="471"/>
                        <a:pt x="127" y="471"/>
                        <a:pt x="127" y="471"/>
                      </a:cubicBezTo>
                      <a:cubicBezTo>
                        <a:pt x="127" y="471"/>
                        <a:pt x="127" y="471"/>
                        <a:pt x="127" y="471"/>
                      </a:cubicBezTo>
                      <a:cubicBezTo>
                        <a:pt x="130" y="474"/>
                        <a:pt x="134"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1" name="Freeform 91"/>
                <p:cNvSpPr>
                  <a:spLocks/>
                </p:cNvSpPr>
                <p:nvPr/>
              </p:nvSpPr>
              <p:spPr bwMode="auto">
                <a:xfrm>
                  <a:off x="1862" y="2143"/>
                  <a:ext cx="508"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9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2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3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7 h 593"/>
                    <a:gd name="T106" fmla="*/ 472 w 593"/>
                    <a:gd name="T107" fmla="*/ 467 h 593"/>
                    <a:gd name="T108" fmla="*/ 482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3"/>
                        <a:pt x="399" y="23"/>
                        <a:pt x="399"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1"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2" y="127"/>
                        <a:pt x="122" y="127"/>
                        <a:pt x="122" y="127"/>
                      </a:cubicBezTo>
                      <a:cubicBezTo>
                        <a:pt x="122" y="127"/>
                        <a:pt x="122" y="127"/>
                        <a:pt x="122" y="127"/>
                      </a:cubicBezTo>
                      <a:cubicBezTo>
                        <a:pt x="119"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6" y="374"/>
                        <a:pt x="68" y="380"/>
                      </a:cubicBezTo>
                      <a:cubicBezTo>
                        <a:pt x="34" y="424"/>
                        <a:pt x="34" y="424"/>
                        <a:pt x="34" y="424"/>
                      </a:cubicBezTo>
                      <a:cubicBezTo>
                        <a:pt x="50"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3"/>
                        <a:pt x="235" y="533"/>
                        <a:pt x="235" y="533"/>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7"/>
                        <a:pt x="472" y="467"/>
                        <a:pt x="472" y="467"/>
                      </a:cubicBezTo>
                      <a:cubicBezTo>
                        <a:pt x="472" y="467"/>
                        <a:pt x="472" y="467"/>
                        <a:pt x="472" y="467"/>
                      </a:cubicBezTo>
                      <a:cubicBezTo>
                        <a:pt x="475" y="463"/>
                        <a:pt x="478" y="460"/>
                        <a:pt x="482"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2" name="Freeform 92"/>
                <p:cNvSpPr>
                  <a:spLocks/>
                </p:cNvSpPr>
                <p:nvPr/>
              </p:nvSpPr>
              <p:spPr bwMode="auto">
                <a:xfrm>
                  <a:off x="1856" y="2137"/>
                  <a:ext cx="508"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3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7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7 w 593"/>
                    <a:gd name="T33" fmla="*/ 8 h 593"/>
                    <a:gd name="T34" fmla="*/ 231 w 593"/>
                    <a:gd name="T35" fmla="*/ 62 h 593"/>
                    <a:gd name="T36" fmla="*/ 232 w 593"/>
                    <a:gd name="T37" fmla="*/ 62 h 593"/>
                    <a:gd name="T38" fmla="*/ 213 w 593"/>
                    <a:gd name="T39" fmla="*/ 68 h 593"/>
                    <a:gd name="T40" fmla="*/ 169 w 593"/>
                    <a:gd name="T41" fmla="*/ 33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19"/>
                        <a:pt x="526" y="213"/>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7"/>
                        <a:pt x="463" y="57"/>
                        <a:pt x="463" y="57"/>
                      </a:cubicBezTo>
                      <a:cubicBezTo>
                        <a:pt x="432"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7" y="8"/>
                        <a:pt x="247" y="8"/>
                      </a:cubicBezTo>
                      <a:cubicBezTo>
                        <a:pt x="231" y="62"/>
                        <a:pt x="231" y="62"/>
                        <a:pt x="231" y="62"/>
                      </a:cubicBezTo>
                      <a:cubicBezTo>
                        <a:pt x="232" y="62"/>
                        <a:pt x="232" y="62"/>
                        <a:pt x="232" y="62"/>
                      </a:cubicBezTo>
                      <a:cubicBezTo>
                        <a:pt x="225" y="63"/>
                        <a:pt x="219" y="65"/>
                        <a:pt x="213" y="68"/>
                      </a:cubicBezTo>
                      <a:cubicBezTo>
                        <a:pt x="169" y="33"/>
                        <a:pt x="169" y="33"/>
                        <a:pt x="169" y="33"/>
                      </a:cubicBezTo>
                      <a:cubicBezTo>
                        <a:pt x="132" y="49"/>
                        <a:pt x="107" y="74"/>
                        <a:pt x="107" y="74"/>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2"/>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1" y="561"/>
                        <a:pt x="195" y="571"/>
                        <a:pt x="195" y="571"/>
                      </a:cubicBezTo>
                      <a:cubicBezTo>
                        <a:pt x="235" y="532"/>
                        <a:pt x="235" y="532"/>
                        <a:pt x="235"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3" name="Freeform 93"/>
                <p:cNvSpPr>
                  <a:spLocks/>
                </p:cNvSpPr>
                <p:nvPr/>
              </p:nvSpPr>
              <p:spPr bwMode="auto">
                <a:xfrm>
                  <a:off x="1850" y="2131"/>
                  <a:ext cx="508"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4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1"/>
                        <a:pt x="194" y="571"/>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30"/>
                        <a:pt x="373" y="528"/>
                        <a:pt x="379" y="525"/>
                      </a:cubicBezTo>
                      <a:cubicBezTo>
                        <a:pt x="424" y="559"/>
                        <a:pt x="424" y="559"/>
                        <a:pt x="424" y="559"/>
                      </a:cubicBezTo>
                      <a:cubicBezTo>
                        <a:pt x="461"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4" name="Freeform 94"/>
                <p:cNvSpPr>
                  <a:spLocks/>
                </p:cNvSpPr>
                <p:nvPr/>
              </p:nvSpPr>
              <p:spPr bwMode="auto">
                <a:xfrm>
                  <a:off x="1844" y="2125"/>
                  <a:ext cx="507" cy="506"/>
                </a:xfrm>
                <a:custGeom>
                  <a:avLst/>
                  <a:gdLst>
                    <a:gd name="T0" fmla="*/ 588 w 593"/>
                    <a:gd name="T1" fmla="*/ 319 h 592"/>
                    <a:gd name="T2" fmla="*/ 585 w 593"/>
                    <a:gd name="T3" fmla="*/ 246 h 592"/>
                    <a:gd name="T4" fmla="*/ 532 w 593"/>
                    <a:gd name="T5" fmla="*/ 231 h 592"/>
                    <a:gd name="T6" fmla="*/ 532 w 593"/>
                    <a:gd name="T7" fmla="*/ 231 h 592"/>
                    <a:gd name="T8" fmla="*/ 526 w 593"/>
                    <a:gd name="T9" fmla="*/ 213 h 592"/>
                    <a:gd name="T10" fmla="*/ 560 w 593"/>
                    <a:gd name="T11" fmla="*/ 168 h 592"/>
                    <a:gd name="T12" fmla="*/ 520 w 593"/>
                    <a:gd name="T13" fmla="*/ 107 h 592"/>
                    <a:gd name="T14" fmla="*/ 466 w 593"/>
                    <a:gd name="T15" fmla="*/ 121 h 592"/>
                    <a:gd name="T16" fmla="*/ 466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5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2 h 592"/>
                    <a:gd name="T60" fmla="*/ 5 w 593"/>
                    <a:gd name="T61" fmla="*/ 273 h 592"/>
                    <a:gd name="T62" fmla="*/ 9 w 593"/>
                    <a:gd name="T63" fmla="*/ 346 h 592"/>
                    <a:gd name="T64" fmla="*/ 62 w 593"/>
                    <a:gd name="T65" fmla="*/ 361 h 592"/>
                    <a:gd name="T66" fmla="*/ 62 w 593"/>
                    <a:gd name="T67" fmla="*/ 361 h 592"/>
                    <a:gd name="T68" fmla="*/ 68 w 593"/>
                    <a:gd name="T69" fmla="*/ 379 h 592"/>
                    <a:gd name="T70" fmla="*/ 34 w 593"/>
                    <a:gd name="T71" fmla="*/ 424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7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3 w 593"/>
                    <a:gd name="T117" fmla="*/ 358 h 592"/>
                    <a:gd name="T118" fmla="*/ 536 w 593"/>
                    <a:gd name="T119" fmla="*/ 340 h 592"/>
                    <a:gd name="T120" fmla="*/ 588 w 593"/>
                    <a:gd name="T121" fmla="*/ 31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19"/>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8"/>
                        <a:pt x="560" y="168"/>
                        <a:pt x="560" y="168"/>
                      </a:cubicBezTo>
                      <a:cubicBezTo>
                        <a:pt x="544" y="132"/>
                        <a:pt x="520" y="107"/>
                        <a:pt x="520" y="107"/>
                      </a:cubicBezTo>
                      <a:cubicBezTo>
                        <a:pt x="466" y="121"/>
                        <a:pt x="466" y="121"/>
                        <a:pt x="466" y="121"/>
                      </a:cubicBezTo>
                      <a:cubicBezTo>
                        <a:pt x="466" y="121"/>
                        <a:pt x="466" y="121"/>
                        <a:pt x="466" y="121"/>
                      </a:cubicBezTo>
                      <a:cubicBezTo>
                        <a:pt x="463" y="118"/>
                        <a:pt x="459"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5"/>
                        <a:pt x="320" y="5"/>
                        <a:pt x="320" y="5"/>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2" y="161"/>
                        <a:pt x="23" y="194"/>
                        <a:pt x="23" y="194"/>
                      </a:cubicBezTo>
                      <a:cubicBezTo>
                        <a:pt x="61" y="234"/>
                        <a:pt x="61" y="234"/>
                        <a:pt x="61" y="234"/>
                      </a:cubicBezTo>
                      <a:cubicBezTo>
                        <a:pt x="61" y="234"/>
                        <a:pt x="61" y="234"/>
                        <a:pt x="61" y="234"/>
                      </a:cubicBezTo>
                      <a:cubicBezTo>
                        <a:pt x="60" y="240"/>
                        <a:pt x="58" y="246"/>
                        <a:pt x="57" y="252"/>
                      </a:cubicBezTo>
                      <a:cubicBezTo>
                        <a:pt x="5" y="273"/>
                        <a:pt x="5" y="273"/>
                        <a:pt x="5" y="273"/>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4"/>
                        <a:pt x="34" y="424"/>
                        <a:pt x="34" y="424"/>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7"/>
                        <a:pt x="273" y="587"/>
                        <a:pt x="273" y="587"/>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3" y="358"/>
                        <a:pt x="533" y="358"/>
                        <a:pt x="533" y="358"/>
                      </a:cubicBezTo>
                      <a:cubicBezTo>
                        <a:pt x="534" y="352"/>
                        <a:pt x="535" y="346"/>
                        <a:pt x="536" y="340"/>
                      </a:cubicBezTo>
                      <a:lnTo>
                        <a:pt x="588" y="319"/>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5" name="Freeform 95"/>
                <p:cNvSpPr>
                  <a:spLocks/>
                </p:cNvSpPr>
                <p:nvPr/>
              </p:nvSpPr>
              <p:spPr bwMode="auto">
                <a:xfrm>
                  <a:off x="1838" y="2118"/>
                  <a:ext cx="507"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4 h 593"/>
                    <a:gd name="T10" fmla="*/ 560 w 593"/>
                    <a:gd name="T11" fmla="*/ 169 h 593"/>
                    <a:gd name="T12" fmla="*/ 520 w 593"/>
                    <a:gd name="T13" fmla="*/ 108 h 593"/>
                    <a:gd name="T14" fmla="*/ 466 w 593"/>
                    <a:gd name="T15" fmla="*/ 121 h 593"/>
                    <a:gd name="T16" fmla="*/ 466 w 593"/>
                    <a:gd name="T17" fmla="*/ 122 h 593"/>
                    <a:gd name="T18" fmla="*/ 456 w 593"/>
                    <a:gd name="T19" fmla="*/ 112 h 593"/>
                    <a:gd name="T20" fmla="*/ 463 w 593"/>
                    <a:gd name="T21" fmla="*/ 57 h 593"/>
                    <a:gd name="T22" fmla="*/ 398 w 593"/>
                    <a:gd name="T23" fmla="*/ 22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3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4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20"/>
                        <a:pt x="526" y="214"/>
                      </a:cubicBezTo>
                      <a:cubicBezTo>
                        <a:pt x="560" y="169"/>
                        <a:pt x="560" y="169"/>
                        <a:pt x="560" y="169"/>
                      </a:cubicBezTo>
                      <a:cubicBezTo>
                        <a:pt x="544" y="132"/>
                        <a:pt x="520" y="108"/>
                        <a:pt x="520" y="108"/>
                      </a:cubicBezTo>
                      <a:cubicBezTo>
                        <a:pt x="466" y="121"/>
                        <a:pt x="466" y="121"/>
                        <a:pt x="466" y="121"/>
                      </a:cubicBezTo>
                      <a:cubicBezTo>
                        <a:pt x="466" y="122"/>
                        <a:pt x="466" y="122"/>
                        <a:pt x="466" y="122"/>
                      </a:cubicBezTo>
                      <a:cubicBezTo>
                        <a:pt x="463" y="118"/>
                        <a:pt x="459" y="115"/>
                        <a:pt x="456" y="112"/>
                      </a:cubicBezTo>
                      <a:cubicBezTo>
                        <a:pt x="463" y="57"/>
                        <a:pt x="463" y="57"/>
                        <a:pt x="463" y="57"/>
                      </a:cubicBezTo>
                      <a:cubicBezTo>
                        <a:pt x="432" y="32"/>
                        <a:pt x="398" y="22"/>
                        <a:pt x="398" y="22"/>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19" y="65"/>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3" y="424"/>
                        <a:pt x="33" y="424"/>
                        <a:pt x="33" y="424"/>
                      </a:cubicBezTo>
                      <a:cubicBezTo>
                        <a:pt x="49" y="461"/>
                        <a:pt x="74" y="486"/>
                        <a:pt x="74"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2" y="561"/>
                        <a:pt x="195" y="571"/>
                        <a:pt x="195" y="571"/>
                      </a:cubicBezTo>
                      <a:cubicBezTo>
                        <a:pt x="235" y="533"/>
                        <a:pt x="235" y="533"/>
                        <a:pt x="235" y="533"/>
                      </a:cubicBezTo>
                      <a:cubicBezTo>
                        <a:pt x="234" y="532"/>
                        <a:pt x="234" y="532"/>
                        <a:pt x="234"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6" name="Freeform 96"/>
                <p:cNvSpPr>
                  <a:spLocks/>
                </p:cNvSpPr>
                <p:nvPr/>
              </p:nvSpPr>
              <p:spPr bwMode="auto">
                <a:xfrm>
                  <a:off x="1832" y="2112"/>
                  <a:ext cx="507" cy="507"/>
                </a:xfrm>
                <a:custGeom>
                  <a:avLst/>
                  <a:gdLst>
                    <a:gd name="T0" fmla="*/ 588 w 593"/>
                    <a:gd name="T1" fmla="*/ 320 h 593"/>
                    <a:gd name="T2" fmla="*/ 584 w 593"/>
                    <a:gd name="T3" fmla="*/ 246 h 593"/>
                    <a:gd name="T4" fmla="*/ 531 w 593"/>
                    <a:gd name="T5" fmla="*/ 231 h 593"/>
                    <a:gd name="T6" fmla="*/ 531 w 593"/>
                    <a:gd name="T7" fmla="*/ 232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1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60 h 593"/>
                    <a:gd name="T102" fmla="*/ 485 w 593"/>
                    <a:gd name="T103" fmla="*/ 519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2"/>
                        <a:pt x="531" y="232"/>
                        <a:pt x="531" y="232"/>
                      </a:cubicBezTo>
                      <a:cubicBezTo>
                        <a:pt x="529" y="225"/>
                        <a:pt x="528" y="219"/>
                        <a:pt x="525" y="213"/>
                      </a:cubicBezTo>
                      <a:cubicBezTo>
                        <a:pt x="559" y="169"/>
                        <a:pt x="559" y="169"/>
                        <a:pt x="559" y="169"/>
                      </a:cubicBezTo>
                      <a:cubicBezTo>
                        <a:pt x="544"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1"/>
                        <a:pt x="358" y="61"/>
                        <a:pt x="358" y="61"/>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2"/>
                        <a:pt x="231" y="62"/>
                        <a:pt x="231"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60"/>
                        <a:pt x="424" y="560"/>
                        <a:pt x="424" y="560"/>
                      </a:cubicBezTo>
                      <a:cubicBezTo>
                        <a:pt x="461" y="544"/>
                        <a:pt x="485" y="519"/>
                        <a:pt x="485" y="519"/>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1"/>
                        <a:pt x="571" y="398"/>
                        <a:pt x="571" y="398"/>
                      </a:cubicBezTo>
                      <a:cubicBezTo>
                        <a:pt x="532" y="358"/>
                        <a:pt x="532" y="358"/>
                        <a:pt x="532" y="358"/>
                      </a:cubicBezTo>
                      <a:cubicBezTo>
                        <a:pt x="532" y="359"/>
                        <a:pt x="532" y="359"/>
                        <a:pt x="532" y="359"/>
                      </a:cubicBezTo>
                      <a:cubicBezTo>
                        <a:pt x="533" y="353"/>
                        <a:pt x="535" y="347"/>
                        <a:pt x="536" y="341"/>
                      </a:cubicBezTo>
                      <a:lnTo>
                        <a:pt x="588" y="320"/>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7" name="Freeform 97"/>
                <p:cNvSpPr>
                  <a:spLocks/>
                </p:cNvSpPr>
                <p:nvPr/>
              </p:nvSpPr>
              <p:spPr bwMode="auto">
                <a:xfrm>
                  <a:off x="1826" y="2106"/>
                  <a:ext cx="506" cy="507"/>
                </a:xfrm>
                <a:custGeom>
                  <a:avLst/>
                  <a:gdLst>
                    <a:gd name="T0" fmla="*/ 587 w 592"/>
                    <a:gd name="T1" fmla="*/ 320 h 593"/>
                    <a:gd name="T2" fmla="*/ 584 w 592"/>
                    <a:gd name="T3" fmla="*/ 246 h 593"/>
                    <a:gd name="T4" fmla="*/ 531 w 592"/>
                    <a:gd name="T5" fmla="*/ 231 h 593"/>
                    <a:gd name="T6" fmla="*/ 531 w 592"/>
                    <a:gd name="T7" fmla="*/ 231 h 593"/>
                    <a:gd name="T8" fmla="*/ 525 w 592"/>
                    <a:gd name="T9" fmla="*/ 213 h 593"/>
                    <a:gd name="T10" fmla="*/ 559 w 592"/>
                    <a:gd name="T11" fmla="*/ 169 h 593"/>
                    <a:gd name="T12" fmla="*/ 519 w 592"/>
                    <a:gd name="T13" fmla="*/ 107 h 593"/>
                    <a:gd name="T14" fmla="*/ 466 w 592"/>
                    <a:gd name="T15" fmla="*/ 121 h 593"/>
                    <a:gd name="T16" fmla="*/ 466 w 592"/>
                    <a:gd name="T17" fmla="*/ 121 h 593"/>
                    <a:gd name="T18" fmla="*/ 455 w 592"/>
                    <a:gd name="T19" fmla="*/ 111 h 593"/>
                    <a:gd name="T20" fmla="*/ 463 w 592"/>
                    <a:gd name="T21" fmla="*/ 56 h 593"/>
                    <a:gd name="T22" fmla="*/ 398 w 592"/>
                    <a:gd name="T23" fmla="*/ 22 h 593"/>
                    <a:gd name="T24" fmla="*/ 358 w 592"/>
                    <a:gd name="T25" fmla="*/ 60 h 593"/>
                    <a:gd name="T26" fmla="*/ 358 w 592"/>
                    <a:gd name="T27" fmla="*/ 60 h 593"/>
                    <a:gd name="T28" fmla="*/ 340 w 592"/>
                    <a:gd name="T29" fmla="*/ 57 h 593"/>
                    <a:gd name="T30" fmla="*/ 319 w 592"/>
                    <a:gd name="T31" fmla="*/ 5 h 593"/>
                    <a:gd name="T32" fmla="*/ 246 w 592"/>
                    <a:gd name="T33" fmla="*/ 8 h 593"/>
                    <a:gd name="T34" fmla="*/ 231 w 592"/>
                    <a:gd name="T35" fmla="*/ 61 h 593"/>
                    <a:gd name="T36" fmla="*/ 231 w 592"/>
                    <a:gd name="T37" fmla="*/ 61 h 593"/>
                    <a:gd name="T38" fmla="*/ 213 w 592"/>
                    <a:gd name="T39" fmla="*/ 67 h 593"/>
                    <a:gd name="T40" fmla="*/ 168 w 592"/>
                    <a:gd name="T41" fmla="*/ 33 h 593"/>
                    <a:gd name="T42" fmla="*/ 107 w 592"/>
                    <a:gd name="T43" fmla="*/ 73 h 593"/>
                    <a:gd name="T44" fmla="*/ 121 w 592"/>
                    <a:gd name="T45" fmla="*/ 127 h 593"/>
                    <a:gd name="T46" fmla="*/ 121 w 592"/>
                    <a:gd name="T47" fmla="*/ 126 h 593"/>
                    <a:gd name="T48" fmla="*/ 111 w 592"/>
                    <a:gd name="T49" fmla="*/ 137 h 593"/>
                    <a:gd name="T50" fmla="*/ 56 w 592"/>
                    <a:gd name="T51" fmla="*/ 129 h 593"/>
                    <a:gd name="T52" fmla="*/ 22 w 592"/>
                    <a:gd name="T53" fmla="*/ 194 h 593"/>
                    <a:gd name="T54" fmla="*/ 60 w 592"/>
                    <a:gd name="T55" fmla="*/ 234 h 593"/>
                    <a:gd name="T56" fmla="*/ 60 w 592"/>
                    <a:gd name="T57" fmla="*/ 234 h 593"/>
                    <a:gd name="T58" fmla="*/ 56 w 592"/>
                    <a:gd name="T59" fmla="*/ 252 h 593"/>
                    <a:gd name="T60" fmla="*/ 5 w 592"/>
                    <a:gd name="T61" fmla="*/ 273 h 593"/>
                    <a:gd name="T62" fmla="*/ 8 w 592"/>
                    <a:gd name="T63" fmla="*/ 346 h 593"/>
                    <a:gd name="T64" fmla="*/ 61 w 592"/>
                    <a:gd name="T65" fmla="*/ 361 h 593"/>
                    <a:gd name="T66" fmla="*/ 61 w 592"/>
                    <a:gd name="T67" fmla="*/ 361 h 593"/>
                    <a:gd name="T68" fmla="*/ 67 w 592"/>
                    <a:gd name="T69" fmla="*/ 379 h 593"/>
                    <a:gd name="T70" fmla="*/ 33 w 592"/>
                    <a:gd name="T71" fmla="*/ 424 h 593"/>
                    <a:gd name="T72" fmla="*/ 73 w 592"/>
                    <a:gd name="T73" fmla="*/ 485 h 593"/>
                    <a:gd name="T74" fmla="*/ 126 w 592"/>
                    <a:gd name="T75" fmla="*/ 471 h 593"/>
                    <a:gd name="T76" fmla="*/ 126 w 592"/>
                    <a:gd name="T77" fmla="*/ 471 h 593"/>
                    <a:gd name="T78" fmla="*/ 137 w 592"/>
                    <a:gd name="T79" fmla="*/ 481 h 593"/>
                    <a:gd name="T80" fmla="*/ 129 w 592"/>
                    <a:gd name="T81" fmla="*/ 536 h 593"/>
                    <a:gd name="T82" fmla="*/ 194 w 592"/>
                    <a:gd name="T83" fmla="*/ 570 h 593"/>
                    <a:gd name="T84" fmla="*/ 234 w 592"/>
                    <a:gd name="T85" fmla="*/ 532 h 593"/>
                    <a:gd name="T86" fmla="*/ 234 w 592"/>
                    <a:gd name="T87" fmla="*/ 532 h 593"/>
                    <a:gd name="T88" fmla="*/ 252 w 592"/>
                    <a:gd name="T89" fmla="*/ 536 h 593"/>
                    <a:gd name="T90" fmla="*/ 273 w 592"/>
                    <a:gd name="T91" fmla="*/ 588 h 593"/>
                    <a:gd name="T92" fmla="*/ 346 w 592"/>
                    <a:gd name="T93" fmla="*/ 584 h 593"/>
                    <a:gd name="T94" fmla="*/ 361 w 592"/>
                    <a:gd name="T95" fmla="*/ 531 h 593"/>
                    <a:gd name="T96" fmla="*/ 361 w 592"/>
                    <a:gd name="T97" fmla="*/ 531 h 593"/>
                    <a:gd name="T98" fmla="*/ 379 w 592"/>
                    <a:gd name="T99" fmla="*/ 525 h 593"/>
                    <a:gd name="T100" fmla="*/ 423 w 592"/>
                    <a:gd name="T101" fmla="*/ 559 h 593"/>
                    <a:gd name="T102" fmla="*/ 485 w 592"/>
                    <a:gd name="T103" fmla="*/ 519 h 593"/>
                    <a:gd name="T104" fmla="*/ 471 w 592"/>
                    <a:gd name="T105" fmla="*/ 466 h 593"/>
                    <a:gd name="T106" fmla="*/ 471 w 592"/>
                    <a:gd name="T107" fmla="*/ 466 h 593"/>
                    <a:gd name="T108" fmla="*/ 481 w 592"/>
                    <a:gd name="T109" fmla="*/ 455 h 593"/>
                    <a:gd name="T110" fmla="*/ 536 w 592"/>
                    <a:gd name="T111" fmla="*/ 463 h 593"/>
                    <a:gd name="T112" fmla="*/ 570 w 592"/>
                    <a:gd name="T113" fmla="*/ 398 h 593"/>
                    <a:gd name="T114" fmla="*/ 532 w 592"/>
                    <a:gd name="T115" fmla="*/ 358 h 593"/>
                    <a:gd name="T116" fmla="*/ 532 w 592"/>
                    <a:gd name="T117" fmla="*/ 358 h 593"/>
                    <a:gd name="T118" fmla="*/ 536 w 592"/>
                    <a:gd name="T119" fmla="*/ 341 h 593"/>
                    <a:gd name="T120" fmla="*/ 587 w 592"/>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593">
                      <a:moveTo>
                        <a:pt x="587" y="320"/>
                      </a:moveTo>
                      <a:cubicBezTo>
                        <a:pt x="592"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0"/>
                        <a:pt x="358" y="60"/>
                        <a:pt x="358" y="60"/>
                      </a:cubicBezTo>
                      <a:cubicBezTo>
                        <a:pt x="352" y="59"/>
                        <a:pt x="346" y="58"/>
                        <a:pt x="340" y="57"/>
                      </a:cubicBezTo>
                      <a:cubicBezTo>
                        <a:pt x="319" y="5"/>
                        <a:pt x="319" y="5"/>
                        <a:pt x="319"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8" y="33"/>
                        <a:pt x="168" y="33"/>
                        <a:pt x="168" y="33"/>
                      </a:cubicBezTo>
                      <a:cubicBezTo>
                        <a:pt x="132" y="49"/>
                        <a:pt x="107" y="73"/>
                        <a:pt x="107" y="73"/>
                      </a:cubicBezTo>
                      <a:cubicBezTo>
                        <a:pt x="121" y="127"/>
                        <a:pt x="121" y="127"/>
                        <a:pt x="121" y="127"/>
                      </a:cubicBezTo>
                      <a:cubicBezTo>
                        <a:pt x="121" y="126"/>
                        <a:pt x="121" y="126"/>
                        <a:pt x="121" y="126"/>
                      </a:cubicBezTo>
                      <a:cubicBezTo>
                        <a:pt x="118" y="130"/>
                        <a:pt x="114" y="133"/>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6"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0"/>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3" y="559"/>
                        <a:pt x="423" y="559"/>
                        <a:pt x="423"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2"/>
                        <a:pt x="534" y="347"/>
                        <a:pt x="536" y="341"/>
                      </a:cubicBezTo>
                      <a:lnTo>
                        <a:pt x="587" y="320"/>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8" name="Freeform 98"/>
                <p:cNvSpPr>
                  <a:spLocks/>
                </p:cNvSpPr>
                <p:nvPr/>
              </p:nvSpPr>
              <p:spPr bwMode="auto">
                <a:xfrm>
                  <a:off x="1819" y="2099"/>
                  <a:ext cx="507" cy="508"/>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7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2"/>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7" y="74"/>
                        <a:pt x="107"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2" y="195"/>
                        <a:pt x="22" y="195"/>
                      </a:cubicBezTo>
                      <a:cubicBezTo>
                        <a:pt x="61" y="235"/>
                        <a:pt x="61" y="235"/>
                        <a:pt x="61" y="235"/>
                      </a:cubicBezTo>
                      <a:cubicBezTo>
                        <a:pt x="61" y="235"/>
                        <a:pt x="61" y="235"/>
                        <a:pt x="61" y="235"/>
                      </a:cubicBezTo>
                      <a:cubicBezTo>
                        <a:pt x="60"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1"/>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09" name="Freeform 99"/>
                <p:cNvSpPr>
                  <a:spLocks/>
                </p:cNvSpPr>
                <p:nvPr/>
              </p:nvSpPr>
              <p:spPr bwMode="auto">
                <a:xfrm>
                  <a:off x="1813" y="2093"/>
                  <a:ext cx="507" cy="508"/>
                </a:xfrm>
                <a:custGeom>
                  <a:avLst/>
                  <a:gdLst>
                    <a:gd name="T0" fmla="*/ 588 w 593"/>
                    <a:gd name="T1" fmla="*/ 320 h 593"/>
                    <a:gd name="T2" fmla="*/ 585 w 593"/>
                    <a:gd name="T3" fmla="*/ 246 h 593"/>
                    <a:gd name="T4" fmla="*/ 531 w 593"/>
                    <a:gd name="T5" fmla="*/ 231 h 593"/>
                    <a:gd name="T6" fmla="*/ 531 w 593"/>
                    <a:gd name="T7" fmla="*/ 232 h 593"/>
                    <a:gd name="T8" fmla="*/ 525 w 593"/>
                    <a:gd name="T9" fmla="*/ 213 h 593"/>
                    <a:gd name="T10" fmla="*/ 560 w 593"/>
                    <a:gd name="T11" fmla="*/ 169 h 593"/>
                    <a:gd name="T12" fmla="*/ 519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1 h 593"/>
                    <a:gd name="T36" fmla="*/ 232 w 593"/>
                    <a:gd name="T37" fmla="*/ 62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6 h 593"/>
                    <a:gd name="T64" fmla="*/ 61 w 593"/>
                    <a:gd name="T65" fmla="*/ 362 h 593"/>
                    <a:gd name="T66" fmla="*/ 61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5 h 593"/>
                    <a:gd name="T110" fmla="*/ 536 w 593"/>
                    <a:gd name="T111" fmla="*/ 463 h 593"/>
                    <a:gd name="T112" fmla="*/ 571 w 593"/>
                    <a:gd name="T113" fmla="*/ 398 h 593"/>
                    <a:gd name="T114" fmla="*/ 532 w 593"/>
                    <a:gd name="T115" fmla="*/ 358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6"/>
                        <a:pt x="585" y="246"/>
                      </a:cubicBezTo>
                      <a:cubicBezTo>
                        <a:pt x="531" y="231"/>
                        <a:pt x="531" y="231"/>
                        <a:pt x="531" y="231"/>
                      </a:cubicBezTo>
                      <a:cubicBezTo>
                        <a:pt x="531" y="232"/>
                        <a:pt x="531" y="232"/>
                        <a:pt x="531" y="232"/>
                      </a:cubicBezTo>
                      <a:cubicBezTo>
                        <a:pt x="530" y="225"/>
                        <a:pt x="528" y="219"/>
                        <a:pt x="525" y="213"/>
                      </a:cubicBezTo>
                      <a:cubicBezTo>
                        <a:pt x="560" y="169"/>
                        <a:pt x="560" y="169"/>
                        <a:pt x="560" y="169"/>
                      </a:cubicBezTo>
                      <a:cubicBezTo>
                        <a:pt x="544" y="132"/>
                        <a:pt x="519" y="107"/>
                        <a:pt x="519"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1"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2" y="62"/>
                        <a:pt x="232" y="62"/>
                        <a:pt x="232" y="62"/>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8"/>
                      </a:cubicBezTo>
                      <a:cubicBezTo>
                        <a:pt x="56" y="130"/>
                        <a:pt x="56" y="130"/>
                        <a:pt x="56" y="130"/>
                      </a:cubicBezTo>
                      <a:cubicBezTo>
                        <a:pt x="32" y="161"/>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2"/>
                        <a:pt x="61" y="362"/>
                        <a:pt x="61" y="362"/>
                      </a:cubicBezTo>
                      <a:cubicBezTo>
                        <a:pt x="61" y="361"/>
                        <a:pt x="61" y="361"/>
                        <a:pt x="61"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7"/>
                        <a:pt x="129" y="537"/>
                        <a:pt x="129"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5"/>
                      </a:cubicBezTo>
                      <a:cubicBezTo>
                        <a:pt x="536" y="463"/>
                        <a:pt x="536" y="463"/>
                        <a:pt x="536" y="463"/>
                      </a:cubicBezTo>
                      <a:cubicBezTo>
                        <a:pt x="561" y="432"/>
                        <a:pt x="571" y="398"/>
                        <a:pt x="571" y="398"/>
                      </a:cubicBezTo>
                      <a:cubicBezTo>
                        <a:pt x="532" y="358"/>
                        <a:pt x="532" y="358"/>
                        <a:pt x="532" y="358"/>
                      </a:cubicBezTo>
                      <a:cubicBezTo>
                        <a:pt x="532" y="359"/>
                        <a:pt x="532" y="359"/>
                        <a:pt x="532" y="359"/>
                      </a:cubicBezTo>
                      <a:cubicBezTo>
                        <a:pt x="534" y="353"/>
                        <a:pt x="535" y="347"/>
                        <a:pt x="536" y="341"/>
                      </a:cubicBezTo>
                      <a:lnTo>
                        <a:pt x="588" y="320"/>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0" name="Freeform 100"/>
                <p:cNvSpPr>
                  <a:spLocks/>
                </p:cNvSpPr>
                <p:nvPr/>
              </p:nvSpPr>
              <p:spPr bwMode="auto">
                <a:xfrm>
                  <a:off x="1807" y="2087"/>
                  <a:ext cx="507" cy="508"/>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1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0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6 w 593"/>
                    <a:gd name="T75" fmla="*/ 471 h 593"/>
                    <a:gd name="T76" fmla="*/ 126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1"/>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0" y="234"/>
                        <a:pt x="60" y="234"/>
                        <a:pt x="60" y="234"/>
                      </a:cubicBezTo>
                      <a:cubicBezTo>
                        <a:pt x="59" y="240"/>
                        <a:pt x="58" y="246"/>
                        <a:pt x="57" y="252"/>
                      </a:cubicBezTo>
                      <a:cubicBezTo>
                        <a:pt x="5" y="273"/>
                        <a:pt x="5" y="273"/>
                        <a:pt x="5" y="273"/>
                      </a:cubicBezTo>
                      <a:cubicBezTo>
                        <a:pt x="0" y="312"/>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0"/>
                        <a:pt x="73" y="485"/>
                        <a:pt x="73" y="485"/>
                      </a:cubicBezTo>
                      <a:cubicBezTo>
                        <a:pt x="126" y="471"/>
                        <a:pt x="126" y="471"/>
                        <a:pt x="126" y="471"/>
                      </a:cubicBezTo>
                      <a:cubicBezTo>
                        <a:pt x="126" y="471"/>
                        <a:pt x="126" y="471"/>
                        <a:pt x="126" y="471"/>
                      </a:cubicBezTo>
                      <a:cubicBezTo>
                        <a:pt x="130" y="474"/>
                        <a:pt x="133"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7"/>
                        <a:pt x="379" y="525"/>
                      </a:cubicBezTo>
                      <a:cubicBezTo>
                        <a:pt x="424" y="559"/>
                        <a:pt x="424" y="559"/>
                        <a:pt x="424" y="559"/>
                      </a:cubicBezTo>
                      <a:cubicBezTo>
                        <a:pt x="460" y="543"/>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0"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1" name="Freeform 101"/>
                <p:cNvSpPr>
                  <a:spLocks/>
                </p:cNvSpPr>
                <p:nvPr/>
              </p:nvSpPr>
              <p:spPr bwMode="auto">
                <a:xfrm>
                  <a:off x="1800" y="2080"/>
                  <a:ext cx="507" cy="508"/>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2 h 593"/>
                    <a:gd name="T16" fmla="*/ 466 w 593"/>
                    <a:gd name="T17" fmla="*/ 122 h 593"/>
                    <a:gd name="T18" fmla="*/ 456 w 593"/>
                    <a:gd name="T19" fmla="*/ 112 h 593"/>
                    <a:gd name="T20" fmla="*/ 464 w 593"/>
                    <a:gd name="T21" fmla="*/ 57 h 593"/>
                    <a:gd name="T22" fmla="*/ 399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4 w 593"/>
                    <a:gd name="T39" fmla="*/ 68 h 593"/>
                    <a:gd name="T40" fmla="*/ 169 w 593"/>
                    <a:gd name="T41" fmla="*/ 34 h 593"/>
                    <a:gd name="T42" fmla="*/ 108 w 593"/>
                    <a:gd name="T43" fmla="*/ 74 h 593"/>
                    <a:gd name="T44" fmla="*/ 122 w 593"/>
                    <a:gd name="T45" fmla="*/ 127 h 593"/>
                    <a:gd name="T46" fmla="*/ 122 w 593"/>
                    <a:gd name="T47" fmla="*/ 127 h 593"/>
                    <a:gd name="T48" fmla="*/ 112 w 593"/>
                    <a:gd name="T49" fmla="*/ 138 h 593"/>
                    <a:gd name="T50" fmla="*/ 57 w 593"/>
                    <a:gd name="T51" fmla="*/ 130 h 593"/>
                    <a:gd name="T52" fmla="*/ 23 w 593"/>
                    <a:gd name="T53" fmla="*/ 195 h 593"/>
                    <a:gd name="T54" fmla="*/ 61 w 593"/>
                    <a:gd name="T55" fmla="*/ 235 h 593"/>
                    <a:gd name="T56" fmla="*/ 61 w 593"/>
                    <a:gd name="T57" fmla="*/ 235 h 593"/>
                    <a:gd name="T58" fmla="*/ 57 w 593"/>
                    <a:gd name="T59" fmla="*/ 252 h 593"/>
                    <a:gd name="T60" fmla="*/ 5 w 593"/>
                    <a:gd name="T61" fmla="*/ 273 h 593"/>
                    <a:gd name="T62" fmla="*/ 9 w 593"/>
                    <a:gd name="T63" fmla="*/ 347 h 593"/>
                    <a:gd name="T64" fmla="*/ 62 w 593"/>
                    <a:gd name="T65" fmla="*/ 362 h 593"/>
                    <a:gd name="T66" fmla="*/ 62 w 593"/>
                    <a:gd name="T67" fmla="*/ 362 h 593"/>
                    <a:gd name="T68" fmla="*/ 68 w 593"/>
                    <a:gd name="T69" fmla="*/ 380 h 593"/>
                    <a:gd name="T70" fmla="*/ 34 w 593"/>
                    <a:gd name="T71" fmla="*/ 424 h 593"/>
                    <a:gd name="T72" fmla="*/ 74 w 593"/>
                    <a:gd name="T73" fmla="*/ 486 h 593"/>
                    <a:gd name="T74" fmla="*/ 127 w 593"/>
                    <a:gd name="T75" fmla="*/ 472 h 593"/>
                    <a:gd name="T76" fmla="*/ 127 w 593"/>
                    <a:gd name="T77" fmla="*/ 472 h 593"/>
                    <a:gd name="T78" fmla="*/ 138 w 593"/>
                    <a:gd name="T79" fmla="*/ 482 h 593"/>
                    <a:gd name="T80" fmla="*/ 130 w 593"/>
                    <a:gd name="T81" fmla="*/ 537 h 593"/>
                    <a:gd name="T82" fmla="*/ 195 w 593"/>
                    <a:gd name="T83" fmla="*/ 571 h 593"/>
                    <a:gd name="T84" fmla="*/ 235 w 593"/>
                    <a:gd name="T85" fmla="*/ 533 h 593"/>
                    <a:gd name="T86" fmla="*/ 235 w 593"/>
                    <a:gd name="T87" fmla="*/ 533 h 593"/>
                    <a:gd name="T88" fmla="*/ 252 w 593"/>
                    <a:gd name="T89" fmla="*/ 536 h 593"/>
                    <a:gd name="T90" fmla="*/ 273 w 593"/>
                    <a:gd name="T91" fmla="*/ 588 h 593"/>
                    <a:gd name="T92" fmla="*/ 347 w 593"/>
                    <a:gd name="T93" fmla="*/ 585 h 593"/>
                    <a:gd name="T94" fmla="*/ 362 w 593"/>
                    <a:gd name="T95" fmla="*/ 532 h 593"/>
                    <a:gd name="T96" fmla="*/ 362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3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1"/>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3"/>
                        <a:pt x="520" y="108"/>
                        <a:pt x="520" y="108"/>
                      </a:cubicBezTo>
                      <a:cubicBezTo>
                        <a:pt x="466" y="122"/>
                        <a:pt x="466" y="122"/>
                        <a:pt x="466" y="122"/>
                      </a:cubicBezTo>
                      <a:cubicBezTo>
                        <a:pt x="466" y="122"/>
                        <a:pt x="466" y="122"/>
                        <a:pt x="466" y="122"/>
                      </a:cubicBezTo>
                      <a:cubicBezTo>
                        <a:pt x="463" y="119"/>
                        <a:pt x="459" y="115"/>
                        <a:pt x="456" y="112"/>
                      </a:cubicBezTo>
                      <a:cubicBezTo>
                        <a:pt x="464" y="57"/>
                        <a:pt x="464" y="57"/>
                        <a:pt x="464" y="57"/>
                      </a:cubicBezTo>
                      <a:cubicBezTo>
                        <a:pt x="432" y="32"/>
                        <a:pt x="399" y="23"/>
                        <a:pt x="399"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20" y="66"/>
                        <a:pt x="214" y="68"/>
                      </a:cubicBezTo>
                      <a:cubicBezTo>
                        <a:pt x="169" y="34"/>
                        <a:pt x="169" y="34"/>
                        <a:pt x="169" y="34"/>
                      </a:cubicBezTo>
                      <a:cubicBezTo>
                        <a:pt x="132" y="50"/>
                        <a:pt x="108" y="74"/>
                        <a:pt x="108" y="74"/>
                      </a:cubicBezTo>
                      <a:cubicBezTo>
                        <a:pt x="122" y="127"/>
                        <a:pt x="122" y="127"/>
                        <a:pt x="122" y="127"/>
                      </a:cubicBezTo>
                      <a:cubicBezTo>
                        <a:pt x="122" y="127"/>
                        <a:pt x="122" y="127"/>
                        <a:pt x="122" y="127"/>
                      </a:cubicBezTo>
                      <a:cubicBezTo>
                        <a:pt x="118" y="131"/>
                        <a:pt x="115" y="134"/>
                        <a:pt x="112" y="138"/>
                      </a:cubicBezTo>
                      <a:cubicBezTo>
                        <a:pt x="57" y="130"/>
                        <a:pt x="57" y="130"/>
                        <a:pt x="57" y="130"/>
                      </a:cubicBezTo>
                      <a:cubicBezTo>
                        <a:pt x="32" y="162"/>
                        <a:pt x="23" y="195"/>
                        <a:pt x="23" y="195"/>
                      </a:cubicBezTo>
                      <a:cubicBezTo>
                        <a:pt x="61" y="235"/>
                        <a:pt x="61" y="235"/>
                        <a:pt x="61" y="235"/>
                      </a:cubicBezTo>
                      <a:cubicBezTo>
                        <a:pt x="61" y="235"/>
                        <a:pt x="61" y="235"/>
                        <a:pt x="61" y="235"/>
                      </a:cubicBezTo>
                      <a:cubicBezTo>
                        <a:pt x="60" y="241"/>
                        <a:pt x="58" y="246"/>
                        <a:pt x="57" y="252"/>
                      </a:cubicBezTo>
                      <a:cubicBezTo>
                        <a:pt x="5" y="273"/>
                        <a:pt x="5" y="273"/>
                        <a:pt x="5" y="273"/>
                      </a:cubicBezTo>
                      <a:cubicBezTo>
                        <a:pt x="0" y="313"/>
                        <a:pt x="9" y="347"/>
                        <a:pt x="9" y="347"/>
                      </a:cubicBezTo>
                      <a:cubicBezTo>
                        <a:pt x="62" y="362"/>
                        <a:pt x="62" y="362"/>
                        <a:pt x="62" y="362"/>
                      </a:cubicBezTo>
                      <a:cubicBezTo>
                        <a:pt x="62" y="362"/>
                        <a:pt x="62" y="362"/>
                        <a:pt x="62" y="362"/>
                      </a:cubicBezTo>
                      <a:cubicBezTo>
                        <a:pt x="64" y="368"/>
                        <a:pt x="66" y="374"/>
                        <a:pt x="68" y="380"/>
                      </a:cubicBezTo>
                      <a:cubicBezTo>
                        <a:pt x="34" y="424"/>
                        <a:pt x="34" y="424"/>
                        <a:pt x="34" y="424"/>
                      </a:cubicBezTo>
                      <a:cubicBezTo>
                        <a:pt x="49" y="461"/>
                        <a:pt x="74" y="486"/>
                        <a:pt x="74" y="486"/>
                      </a:cubicBezTo>
                      <a:cubicBezTo>
                        <a:pt x="127" y="472"/>
                        <a:pt x="127" y="472"/>
                        <a:pt x="127" y="472"/>
                      </a:cubicBezTo>
                      <a:cubicBezTo>
                        <a:pt x="127" y="472"/>
                        <a:pt x="127" y="472"/>
                        <a:pt x="127" y="472"/>
                      </a:cubicBezTo>
                      <a:cubicBezTo>
                        <a:pt x="131" y="475"/>
                        <a:pt x="134" y="478"/>
                        <a:pt x="138" y="482"/>
                      </a:cubicBezTo>
                      <a:cubicBezTo>
                        <a:pt x="130" y="537"/>
                        <a:pt x="130" y="537"/>
                        <a:pt x="130" y="537"/>
                      </a:cubicBezTo>
                      <a:cubicBezTo>
                        <a:pt x="162" y="561"/>
                        <a:pt x="195" y="571"/>
                        <a:pt x="195" y="571"/>
                      </a:cubicBezTo>
                      <a:cubicBezTo>
                        <a:pt x="235" y="533"/>
                        <a:pt x="235" y="533"/>
                        <a:pt x="235" y="533"/>
                      </a:cubicBezTo>
                      <a:cubicBezTo>
                        <a:pt x="235" y="533"/>
                        <a:pt x="235" y="533"/>
                        <a:pt x="235" y="533"/>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2" y="532"/>
                        <a:pt x="362" y="532"/>
                        <a:pt x="362"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3" y="359"/>
                        <a:pt x="533" y="359"/>
                        <a:pt x="533" y="359"/>
                      </a:cubicBezTo>
                      <a:cubicBezTo>
                        <a:pt x="532" y="359"/>
                        <a:pt x="532" y="359"/>
                        <a:pt x="532" y="359"/>
                      </a:cubicBezTo>
                      <a:cubicBezTo>
                        <a:pt x="534" y="353"/>
                        <a:pt x="535" y="347"/>
                        <a:pt x="536" y="341"/>
                      </a:cubicBezTo>
                      <a:lnTo>
                        <a:pt x="588" y="320"/>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2" name="Freeform 102"/>
                <p:cNvSpPr>
                  <a:spLocks/>
                </p:cNvSpPr>
                <p:nvPr/>
              </p:nvSpPr>
              <p:spPr bwMode="auto">
                <a:xfrm>
                  <a:off x="1794" y="2074"/>
                  <a:ext cx="507" cy="508"/>
                </a:xfrm>
                <a:custGeom>
                  <a:avLst/>
                  <a:gdLst>
                    <a:gd name="T0" fmla="*/ 588 w 593"/>
                    <a:gd name="T1" fmla="*/ 320 h 593"/>
                    <a:gd name="T2" fmla="*/ 585 w 593"/>
                    <a:gd name="T3" fmla="*/ 247 h 593"/>
                    <a:gd name="T4" fmla="*/ 531 w 593"/>
                    <a:gd name="T5" fmla="*/ 231 h 593"/>
                    <a:gd name="T6" fmla="*/ 531 w 593"/>
                    <a:gd name="T7" fmla="*/ 232 h 593"/>
                    <a:gd name="T8" fmla="*/ 526 w 593"/>
                    <a:gd name="T9" fmla="*/ 213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6 h 593"/>
                    <a:gd name="T22" fmla="*/ 398 w 593"/>
                    <a:gd name="T23" fmla="*/ 22 h 593"/>
                    <a:gd name="T24" fmla="*/ 358 w 593"/>
                    <a:gd name="T25" fmla="*/ 61 h 593"/>
                    <a:gd name="T26" fmla="*/ 359 w 593"/>
                    <a:gd name="T27" fmla="*/ 61 h 593"/>
                    <a:gd name="T28" fmla="*/ 341 w 593"/>
                    <a:gd name="T29" fmla="*/ 57 h 593"/>
                    <a:gd name="T30" fmla="*/ 320 w 593"/>
                    <a:gd name="T31" fmla="*/ 5 h 593"/>
                    <a:gd name="T32" fmla="*/ 246 w 593"/>
                    <a:gd name="T33" fmla="*/ 8 h 593"/>
                    <a:gd name="T34" fmla="*/ 231 w 593"/>
                    <a:gd name="T35" fmla="*/ 62 h 593"/>
                    <a:gd name="T36" fmla="*/ 232 w 593"/>
                    <a:gd name="T37" fmla="*/ 62 h 593"/>
                    <a:gd name="T38" fmla="*/ 213 w 593"/>
                    <a:gd name="T39" fmla="*/ 68 h 593"/>
                    <a:gd name="T40" fmla="*/ 169 w 593"/>
                    <a:gd name="T41" fmla="*/ 33 h 593"/>
                    <a:gd name="T42" fmla="*/ 107 w 593"/>
                    <a:gd name="T43" fmla="*/ 73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4 h 593"/>
                    <a:gd name="T58" fmla="*/ 57 w 593"/>
                    <a:gd name="T59" fmla="*/ 252 h 593"/>
                    <a:gd name="T60" fmla="*/ 5 w 593"/>
                    <a:gd name="T61" fmla="*/ 273 h 593"/>
                    <a:gd name="T62" fmla="*/ 8 w 593"/>
                    <a:gd name="T63" fmla="*/ 347 h 593"/>
                    <a:gd name="T64" fmla="*/ 61 w 593"/>
                    <a:gd name="T65" fmla="*/ 362 h 593"/>
                    <a:gd name="T66" fmla="*/ 62 w 593"/>
                    <a:gd name="T67" fmla="*/ 361 h 593"/>
                    <a:gd name="T68" fmla="*/ 67 w 593"/>
                    <a:gd name="T69" fmla="*/ 380 h 593"/>
                    <a:gd name="T70" fmla="*/ 33 w 593"/>
                    <a:gd name="T71" fmla="*/ 424 h 593"/>
                    <a:gd name="T72" fmla="*/ 73 w 593"/>
                    <a:gd name="T73" fmla="*/ 486 h 593"/>
                    <a:gd name="T74" fmla="*/ 127 w 593"/>
                    <a:gd name="T75" fmla="*/ 472 h 593"/>
                    <a:gd name="T76" fmla="*/ 127 w 593"/>
                    <a:gd name="T77" fmla="*/ 471 h 593"/>
                    <a:gd name="T78" fmla="*/ 138 w 593"/>
                    <a:gd name="T79" fmla="*/ 481 h 593"/>
                    <a:gd name="T80" fmla="*/ 130 w 593"/>
                    <a:gd name="T81" fmla="*/ 537 h 593"/>
                    <a:gd name="T82" fmla="*/ 195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2 w 593"/>
                    <a:gd name="T95" fmla="*/ 532 h 593"/>
                    <a:gd name="T96" fmla="*/ 361 w 593"/>
                    <a:gd name="T97" fmla="*/ 531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3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1" y="231"/>
                        <a:pt x="531" y="231"/>
                        <a:pt x="531" y="231"/>
                      </a:cubicBezTo>
                      <a:cubicBezTo>
                        <a:pt x="531" y="232"/>
                        <a:pt x="531" y="232"/>
                        <a:pt x="531" y="232"/>
                      </a:cubicBezTo>
                      <a:cubicBezTo>
                        <a:pt x="530" y="226"/>
                        <a:pt x="528" y="219"/>
                        <a:pt x="526" y="213"/>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6"/>
                        <a:pt x="463" y="56"/>
                        <a:pt x="463" y="56"/>
                      </a:cubicBezTo>
                      <a:cubicBezTo>
                        <a:pt x="432" y="32"/>
                        <a:pt x="398" y="22"/>
                        <a:pt x="398" y="22"/>
                      </a:cubicBezTo>
                      <a:cubicBezTo>
                        <a:pt x="358" y="61"/>
                        <a:pt x="358" y="61"/>
                        <a:pt x="358" y="61"/>
                      </a:cubicBezTo>
                      <a:cubicBezTo>
                        <a:pt x="359" y="61"/>
                        <a:pt x="359" y="61"/>
                        <a:pt x="359" y="61"/>
                      </a:cubicBezTo>
                      <a:cubicBezTo>
                        <a:pt x="353" y="59"/>
                        <a:pt x="347" y="58"/>
                        <a:pt x="341" y="57"/>
                      </a:cubicBezTo>
                      <a:cubicBezTo>
                        <a:pt x="320" y="5"/>
                        <a:pt x="320" y="5"/>
                        <a:pt x="320" y="5"/>
                      </a:cubicBezTo>
                      <a:cubicBezTo>
                        <a:pt x="280" y="0"/>
                        <a:pt x="246" y="8"/>
                        <a:pt x="246" y="8"/>
                      </a:cubicBezTo>
                      <a:cubicBezTo>
                        <a:pt x="231" y="62"/>
                        <a:pt x="231" y="62"/>
                        <a:pt x="231" y="62"/>
                      </a:cubicBezTo>
                      <a:cubicBezTo>
                        <a:pt x="232" y="62"/>
                        <a:pt x="232" y="62"/>
                        <a:pt x="232" y="62"/>
                      </a:cubicBezTo>
                      <a:cubicBezTo>
                        <a:pt x="225" y="63"/>
                        <a:pt x="219" y="65"/>
                        <a:pt x="213" y="68"/>
                      </a:cubicBezTo>
                      <a:cubicBezTo>
                        <a:pt x="169" y="33"/>
                        <a:pt x="169" y="33"/>
                        <a:pt x="169" y="33"/>
                      </a:cubicBezTo>
                      <a:cubicBezTo>
                        <a:pt x="132" y="49"/>
                        <a:pt x="107" y="73"/>
                        <a:pt x="107" y="73"/>
                      </a:cubicBezTo>
                      <a:cubicBezTo>
                        <a:pt x="121" y="127"/>
                        <a:pt x="121" y="127"/>
                        <a:pt x="121" y="127"/>
                      </a:cubicBezTo>
                      <a:cubicBezTo>
                        <a:pt x="122" y="127"/>
                        <a:pt x="122" y="127"/>
                        <a:pt x="122" y="127"/>
                      </a:cubicBezTo>
                      <a:cubicBezTo>
                        <a:pt x="118" y="130"/>
                        <a:pt x="115" y="134"/>
                        <a:pt x="112" y="138"/>
                      </a:cubicBezTo>
                      <a:cubicBezTo>
                        <a:pt x="56" y="130"/>
                        <a:pt x="56" y="130"/>
                        <a:pt x="56" y="130"/>
                      </a:cubicBezTo>
                      <a:cubicBezTo>
                        <a:pt x="32" y="162"/>
                        <a:pt x="22" y="195"/>
                        <a:pt x="22" y="195"/>
                      </a:cubicBezTo>
                      <a:cubicBezTo>
                        <a:pt x="61" y="235"/>
                        <a:pt x="61" y="235"/>
                        <a:pt x="61" y="235"/>
                      </a:cubicBezTo>
                      <a:cubicBezTo>
                        <a:pt x="61" y="234"/>
                        <a:pt x="61" y="234"/>
                        <a:pt x="61" y="234"/>
                      </a:cubicBezTo>
                      <a:cubicBezTo>
                        <a:pt x="59" y="240"/>
                        <a:pt x="58" y="246"/>
                        <a:pt x="57" y="252"/>
                      </a:cubicBezTo>
                      <a:cubicBezTo>
                        <a:pt x="5" y="273"/>
                        <a:pt x="5" y="273"/>
                        <a:pt x="5" y="273"/>
                      </a:cubicBezTo>
                      <a:cubicBezTo>
                        <a:pt x="0" y="313"/>
                        <a:pt x="8" y="347"/>
                        <a:pt x="8" y="347"/>
                      </a:cubicBezTo>
                      <a:cubicBezTo>
                        <a:pt x="61" y="362"/>
                        <a:pt x="61" y="362"/>
                        <a:pt x="61" y="362"/>
                      </a:cubicBezTo>
                      <a:cubicBezTo>
                        <a:pt x="62" y="361"/>
                        <a:pt x="62" y="361"/>
                        <a:pt x="62" y="361"/>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8" y="481"/>
                      </a:cubicBezTo>
                      <a:cubicBezTo>
                        <a:pt x="130" y="537"/>
                        <a:pt x="130" y="537"/>
                        <a:pt x="130" y="537"/>
                      </a:cubicBezTo>
                      <a:cubicBezTo>
                        <a:pt x="161" y="561"/>
                        <a:pt x="195" y="571"/>
                        <a:pt x="195" y="571"/>
                      </a:cubicBezTo>
                      <a:cubicBezTo>
                        <a:pt x="234" y="532"/>
                        <a:pt x="234" y="532"/>
                        <a:pt x="234" y="532"/>
                      </a:cubicBezTo>
                      <a:cubicBezTo>
                        <a:pt x="234" y="532"/>
                        <a:pt x="234" y="532"/>
                        <a:pt x="234" y="532"/>
                      </a:cubicBezTo>
                      <a:cubicBezTo>
                        <a:pt x="240" y="534"/>
                        <a:pt x="246" y="535"/>
                        <a:pt x="252" y="536"/>
                      </a:cubicBezTo>
                      <a:cubicBezTo>
                        <a:pt x="273" y="588"/>
                        <a:pt x="273" y="588"/>
                        <a:pt x="273" y="588"/>
                      </a:cubicBezTo>
                      <a:cubicBezTo>
                        <a:pt x="313" y="593"/>
                        <a:pt x="346" y="585"/>
                        <a:pt x="346" y="585"/>
                      </a:cubicBezTo>
                      <a:cubicBezTo>
                        <a:pt x="362" y="532"/>
                        <a:pt x="362" y="532"/>
                        <a:pt x="362" y="532"/>
                      </a:cubicBezTo>
                      <a:cubicBezTo>
                        <a:pt x="361" y="531"/>
                        <a:pt x="361" y="531"/>
                        <a:pt x="361" y="531"/>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3"/>
                        <a:pt x="537" y="463"/>
                        <a:pt x="537" y="463"/>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3" name="Freeform 103"/>
                <p:cNvSpPr>
                  <a:spLocks/>
                </p:cNvSpPr>
                <p:nvPr/>
              </p:nvSpPr>
              <p:spPr bwMode="auto">
                <a:xfrm>
                  <a:off x="1788" y="2068"/>
                  <a:ext cx="507" cy="508"/>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1 w 593"/>
                    <a:gd name="T49" fmla="*/ 137 h 593"/>
                    <a:gd name="T50" fmla="*/ 56 w 593"/>
                    <a:gd name="T51" fmla="*/ 129 h 593"/>
                    <a:gd name="T52" fmla="*/ 22 w 593"/>
                    <a:gd name="T53" fmla="*/ 194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5 h 593"/>
                    <a:gd name="T74" fmla="*/ 127 w 593"/>
                    <a:gd name="T75" fmla="*/ 472 h 593"/>
                    <a:gd name="T76" fmla="*/ 127 w 593"/>
                    <a:gd name="T77" fmla="*/ 471 h 593"/>
                    <a:gd name="T78" fmla="*/ 137 w 593"/>
                    <a:gd name="T79" fmla="*/ 481 h 593"/>
                    <a:gd name="T80" fmla="*/ 129 w 593"/>
                    <a:gd name="T81" fmla="*/ 536 h 593"/>
                    <a:gd name="T82" fmla="*/ 194 w 593"/>
                    <a:gd name="T83" fmla="*/ 570 h 593"/>
                    <a:gd name="T84" fmla="*/ 234 w 593"/>
                    <a:gd name="T85" fmla="*/ 532 h 593"/>
                    <a:gd name="T86" fmla="*/ 234 w 593"/>
                    <a:gd name="T87" fmla="*/ 532 h 593"/>
                    <a:gd name="T88" fmla="*/ 252 w 593"/>
                    <a:gd name="T89" fmla="*/ 536 h 593"/>
                    <a:gd name="T90" fmla="*/ 273 w 593"/>
                    <a:gd name="T91" fmla="*/ 588 h 593"/>
                    <a:gd name="T92" fmla="*/ 346 w 593"/>
                    <a:gd name="T93" fmla="*/ 584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3"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2"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1" y="137"/>
                      </a:cubicBezTo>
                      <a:cubicBezTo>
                        <a:pt x="56" y="129"/>
                        <a:pt x="56" y="129"/>
                        <a:pt x="56" y="129"/>
                      </a:cubicBezTo>
                      <a:cubicBezTo>
                        <a:pt x="32" y="161"/>
                        <a:pt x="22" y="194"/>
                        <a:pt x="22" y="194"/>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5"/>
                        <a:pt x="73" y="485"/>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0"/>
                        <a:pt x="194" y="570"/>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2" y="593"/>
                        <a:pt x="346" y="584"/>
                        <a:pt x="346" y="584"/>
                      </a:cubicBezTo>
                      <a:cubicBezTo>
                        <a:pt x="361" y="531"/>
                        <a:pt x="361" y="531"/>
                        <a:pt x="361" y="531"/>
                      </a:cubicBezTo>
                      <a:cubicBezTo>
                        <a:pt x="361" y="531"/>
                        <a:pt x="361" y="531"/>
                        <a:pt x="361" y="531"/>
                      </a:cubicBezTo>
                      <a:cubicBezTo>
                        <a:pt x="367" y="529"/>
                        <a:pt x="373" y="528"/>
                        <a:pt x="379" y="525"/>
                      </a:cubicBezTo>
                      <a:cubicBezTo>
                        <a:pt x="424" y="559"/>
                        <a:pt x="424" y="559"/>
                        <a:pt x="424" y="559"/>
                      </a:cubicBezTo>
                      <a:cubicBezTo>
                        <a:pt x="460" y="544"/>
                        <a:pt x="485" y="519"/>
                        <a:pt x="485" y="519"/>
                      </a:cubicBezTo>
                      <a:cubicBezTo>
                        <a:pt x="471" y="466"/>
                        <a:pt x="471" y="466"/>
                        <a:pt x="471" y="466"/>
                      </a:cubicBezTo>
                      <a:cubicBezTo>
                        <a:pt x="471" y="466"/>
                        <a:pt x="471" y="466"/>
                        <a:pt x="471" y="466"/>
                      </a:cubicBezTo>
                      <a:cubicBezTo>
                        <a:pt x="474"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4" name="Freeform 104"/>
                <p:cNvSpPr>
                  <a:spLocks/>
                </p:cNvSpPr>
                <p:nvPr/>
              </p:nvSpPr>
              <p:spPr bwMode="auto">
                <a:xfrm>
                  <a:off x="1781" y="2062"/>
                  <a:ext cx="507" cy="507"/>
                </a:xfrm>
                <a:custGeom>
                  <a:avLst/>
                  <a:gdLst>
                    <a:gd name="T0" fmla="*/ 588 w 593"/>
                    <a:gd name="T1" fmla="*/ 319 h 592"/>
                    <a:gd name="T2" fmla="*/ 585 w 593"/>
                    <a:gd name="T3" fmla="*/ 246 h 592"/>
                    <a:gd name="T4" fmla="*/ 532 w 593"/>
                    <a:gd name="T5" fmla="*/ 231 h 592"/>
                    <a:gd name="T6" fmla="*/ 532 w 593"/>
                    <a:gd name="T7" fmla="*/ 231 h 592"/>
                    <a:gd name="T8" fmla="*/ 526 w 593"/>
                    <a:gd name="T9" fmla="*/ 213 h 592"/>
                    <a:gd name="T10" fmla="*/ 560 w 593"/>
                    <a:gd name="T11" fmla="*/ 168 h 592"/>
                    <a:gd name="T12" fmla="*/ 520 w 593"/>
                    <a:gd name="T13" fmla="*/ 107 h 592"/>
                    <a:gd name="T14" fmla="*/ 466 w 593"/>
                    <a:gd name="T15" fmla="*/ 121 h 592"/>
                    <a:gd name="T16" fmla="*/ 466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4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1 h 592"/>
                    <a:gd name="T60" fmla="*/ 5 w 593"/>
                    <a:gd name="T61" fmla="*/ 272 h 592"/>
                    <a:gd name="T62" fmla="*/ 9 w 593"/>
                    <a:gd name="T63" fmla="*/ 346 h 592"/>
                    <a:gd name="T64" fmla="*/ 62 w 593"/>
                    <a:gd name="T65" fmla="*/ 361 h 592"/>
                    <a:gd name="T66" fmla="*/ 62 w 593"/>
                    <a:gd name="T67" fmla="*/ 361 h 592"/>
                    <a:gd name="T68" fmla="*/ 68 w 593"/>
                    <a:gd name="T69" fmla="*/ 379 h 592"/>
                    <a:gd name="T70" fmla="*/ 34 w 593"/>
                    <a:gd name="T71" fmla="*/ 423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7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2 w 593"/>
                    <a:gd name="T117" fmla="*/ 358 h 592"/>
                    <a:gd name="T118" fmla="*/ 536 w 593"/>
                    <a:gd name="T119" fmla="*/ 340 h 592"/>
                    <a:gd name="T120" fmla="*/ 588 w 593"/>
                    <a:gd name="T121" fmla="*/ 31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19"/>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8"/>
                        <a:pt x="560" y="168"/>
                        <a:pt x="560" y="168"/>
                      </a:cubicBezTo>
                      <a:cubicBezTo>
                        <a:pt x="544" y="132"/>
                        <a:pt x="520" y="107"/>
                        <a:pt x="520" y="107"/>
                      </a:cubicBezTo>
                      <a:cubicBezTo>
                        <a:pt x="466" y="121"/>
                        <a:pt x="466" y="121"/>
                        <a:pt x="466" y="121"/>
                      </a:cubicBezTo>
                      <a:cubicBezTo>
                        <a:pt x="466" y="121"/>
                        <a:pt x="466" y="121"/>
                        <a:pt x="466" y="121"/>
                      </a:cubicBezTo>
                      <a:cubicBezTo>
                        <a:pt x="463" y="118"/>
                        <a:pt x="459"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4"/>
                        <a:pt x="320" y="4"/>
                        <a:pt x="320" y="4"/>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2" y="161"/>
                        <a:pt x="23" y="194"/>
                        <a:pt x="23" y="194"/>
                      </a:cubicBezTo>
                      <a:cubicBezTo>
                        <a:pt x="61" y="234"/>
                        <a:pt x="61" y="234"/>
                        <a:pt x="61" y="234"/>
                      </a:cubicBezTo>
                      <a:cubicBezTo>
                        <a:pt x="61" y="234"/>
                        <a:pt x="61" y="234"/>
                        <a:pt x="61" y="234"/>
                      </a:cubicBezTo>
                      <a:cubicBezTo>
                        <a:pt x="60" y="240"/>
                        <a:pt x="58" y="246"/>
                        <a:pt x="57" y="251"/>
                      </a:cubicBezTo>
                      <a:cubicBezTo>
                        <a:pt x="5" y="272"/>
                        <a:pt x="5" y="272"/>
                        <a:pt x="5" y="272"/>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3"/>
                        <a:pt x="34" y="423"/>
                        <a:pt x="34" y="423"/>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7"/>
                        <a:pt x="273" y="587"/>
                        <a:pt x="273" y="587"/>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2" y="358"/>
                        <a:pt x="532" y="358"/>
                        <a:pt x="532" y="358"/>
                      </a:cubicBezTo>
                      <a:cubicBezTo>
                        <a:pt x="534" y="352"/>
                        <a:pt x="535" y="346"/>
                        <a:pt x="536" y="340"/>
                      </a:cubicBezTo>
                      <a:lnTo>
                        <a:pt x="588" y="319"/>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5" name="Freeform 105"/>
                <p:cNvSpPr>
                  <a:spLocks/>
                </p:cNvSpPr>
                <p:nvPr/>
              </p:nvSpPr>
              <p:spPr bwMode="auto">
                <a:xfrm>
                  <a:off x="1775" y="2056"/>
                  <a:ext cx="507" cy="507"/>
                </a:xfrm>
                <a:custGeom>
                  <a:avLst/>
                  <a:gdLst>
                    <a:gd name="T0" fmla="*/ 588 w 593"/>
                    <a:gd name="T1" fmla="*/ 320 h 593"/>
                    <a:gd name="T2" fmla="*/ 585 w 593"/>
                    <a:gd name="T3" fmla="*/ 247 h 593"/>
                    <a:gd name="T4" fmla="*/ 532 w 593"/>
                    <a:gd name="T5" fmla="*/ 232 h 593"/>
                    <a:gd name="T6" fmla="*/ 531 w 593"/>
                    <a:gd name="T7" fmla="*/ 232 h 593"/>
                    <a:gd name="T8" fmla="*/ 526 w 593"/>
                    <a:gd name="T9" fmla="*/ 214 h 593"/>
                    <a:gd name="T10" fmla="*/ 560 w 593"/>
                    <a:gd name="T11" fmla="*/ 169 h 593"/>
                    <a:gd name="T12" fmla="*/ 520 w 593"/>
                    <a:gd name="T13" fmla="*/ 107 h 593"/>
                    <a:gd name="T14" fmla="*/ 466 w 593"/>
                    <a:gd name="T15" fmla="*/ 121 h 593"/>
                    <a:gd name="T16" fmla="*/ 466 w 593"/>
                    <a:gd name="T17" fmla="*/ 122 h 593"/>
                    <a:gd name="T18" fmla="*/ 455 w 593"/>
                    <a:gd name="T19" fmla="*/ 112 h 593"/>
                    <a:gd name="T20" fmla="*/ 463 w 593"/>
                    <a:gd name="T21" fmla="*/ 57 h 593"/>
                    <a:gd name="T22" fmla="*/ 398 w 593"/>
                    <a:gd name="T23" fmla="*/ 22 h 593"/>
                    <a:gd name="T24" fmla="*/ 359 w 593"/>
                    <a:gd name="T25" fmla="*/ 61 h 593"/>
                    <a:gd name="T26" fmla="*/ 359 w 593"/>
                    <a:gd name="T27" fmla="*/ 61 h 593"/>
                    <a:gd name="T28" fmla="*/ 341 w 593"/>
                    <a:gd name="T29" fmla="*/ 57 h 593"/>
                    <a:gd name="T30" fmla="*/ 320 w 593"/>
                    <a:gd name="T31" fmla="*/ 5 h 593"/>
                    <a:gd name="T32" fmla="*/ 247 w 593"/>
                    <a:gd name="T33" fmla="*/ 8 h 593"/>
                    <a:gd name="T34" fmla="*/ 231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6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7 w 593"/>
                    <a:gd name="T69" fmla="*/ 380 h 593"/>
                    <a:gd name="T70" fmla="*/ 33 w 593"/>
                    <a:gd name="T71" fmla="*/ 424 h 593"/>
                    <a:gd name="T72" fmla="*/ 73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4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1 w 593"/>
                    <a:gd name="T107" fmla="*/ 466 h 593"/>
                    <a:gd name="T108" fmla="*/ 481 w 593"/>
                    <a:gd name="T109" fmla="*/ 456 h 593"/>
                    <a:gd name="T110" fmla="*/ 537 w 593"/>
                    <a:gd name="T111" fmla="*/ 464 h 593"/>
                    <a:gd name="T112" fmla="*/ 571 w 593"/>
                    <a:gd name="T113" fmla="*/ 398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1" y="232"/>
                        <a:pt x="531" y="232"/>
                        <a:pt x="531" y="232"/>
                      </a:cubicBezTo>
                      <a:cubicBezTo>
                        <a:pt x="530" y="226"/>
                        <a:pt x="528" y="220"/>
                        <a:pt x="526" y="214"/>
                      </a:cubicBezTo>
                      <a:cubicBezTo>
                        <a:pt x="560" y="169"/>
                        <a:pt x="560" y="169"/>
                        <a:pt x="560" y="169"/>
                      </a:cubicBezTo>
                      <a:cubicBezTo>
                        <a:pt x="544" y="132"/>
                        <a:pt x="520" y="107"/>
                        <a:pt x="520" y="107"/>
                      </a:cubicBezTo>
                      <a:cubicBezTo>
                        <a:pt x="466" y="121"/>
                        <a:pt x="466" y="121"/>
                        <a:pt x="466" y="121"/>
                      </a:cubicBezTo>
                      <a:cubicBezTo>
                        <a:pt x="466" y="122"/>
                        <a:pt x="466" y="122"/>
                        <a:pt x="466" y="122"/>
                      </a:cubicBezTo>
                      <a:cubicBezTo>
                        <a:pt x="463" y="118"/>
                        <a:pt x="459" y="115"/>
                        <a:pt x="455" y="112"/>
                      </a:cubicBezTo>
                      <a:cubicBezTo>
                        <a:pt x="463" y="57"/>
                        <a:pt x="463" y="57"/>
                        <a:pt x="463" y="57"/>
                      </a:cubicBezTo>
                      <a:cubicBezTo>
                        <a:pt x="432" y="32"/>
                        <a:pt x="398" y="22"/>
                        <a:pt x="398" y="22"/>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8"/>
                        <a:pt x="247" y="8"/>
                      </a:cubicBezTo>
                      <a:cubicBezTo>
                        <a:pt x="231" y="62"/>
                        <a:pt x="231" y="62"/>
                        <a:pt x="231" y="62"/>
                      </a:cubicBezTo>
                      <a:cubicBezTo>
                        <a:pt x="232" y="62"/>
                        <a:pt x="232" y="62"/>
                        <a:pt x="232" y="62"/>
                      </a:cubicBezTo>
                      <a:cubicBezTo>
                        <a:pt x="225" y="63"/>
                        <a:pt x="219" y="65"/>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6" y="130"/>
                        <a:pt x="56" y="130"/>
                        <a:pt x="56"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7" y="380"/>
                      </a:cubicBezTo>
                      <a:cubicBezTo>
                        <a:pt x="33" y="424"/>
                        <a:pt x="33" y="424"/>
                        <a:pt x="33" y="424"/>
                      </a:cubicBezTo>
                      <a:cubicBezTo>
                        <a:pt x="49" y="461"/>
                        <a:pt x="73" y="486"/>
                        <a:pt x="73"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1" y="561"/>
                        <a:pt x="195" y="571"/>
                        <a:pt x="195" y="571"/>
                      </a:cubicBezTo>
                      <a:cubicBezTo>
                        <a:pt x="235" y="533"/>
                        <a:pt x="235" y="533"/>
                        <a:pt x="235" y="533"/>
                      </a:cubicBezTo>
                      <a:cubicBezTo>
                        <a:pt x="234" y="532"/>
                        <a:pt x="234" y="532"/>
                        <a:pt x="234"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1" y="466"/>
                        <a:pt x="471" y="466"/>
                        <a:pt x="471" y="466"/>
                      </a:cubicBezTo>
                      <a:cubicBezTo>
                        <a:pt x="475" y="463"/>
                        <a:pt x="478" y="459"/>
                        <a:pt x="481" y="456"/>
                      </a:cubicBezTo>
                      <a:cubicBezTo>
                        <a:pt x="537" y="464"/>
                        <a:pt x="537" y="464"/>
                        <a:pt x="537" y="464"/>
                      </a:cubicBezTo>
                      <a:cubicBezTo>
                        <a:pt x="561" y="432"/>
                        <a:pt x="571" y="398"/>
                        <a:pt x="571" y="398"/>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6" name="Freeform 106"/>
                <p:cNvSpPr>
                  <a:spLocks/>
                </p:cNvSpPr>
                <p:nvPr/>
              </p:nvSpPr>
              <p:spPr bwMode="auto">
                <a:xfrm>
                  <a:off x="1769" y="2050"/>
                  <a:ext cx="507" cy="507"/>
                </a:xfrm>
                <a:custGeom>
                  <a:avLst/>
                  <a:gdLst>
                    <a:gd name="T0" fmla="*/ 588 w 593"/>
                    <a:gd name="T1" fmla="*/ 320 h 593"/>
                    <a:gd name="T2" fmla="*/ 584 w 593"/>
                    <a:gd name="T3" fmla="*/ 246 h 593"/>
                    <a:gd name="T4" fmla="*/ 531 w 593"/>
                    <a:gd name="T5" fmla="*/ 231 h 593"/>
                    <a:gd name="T6" fmla="*/ 531 w 593"/>
                    <a:gd name="T7" fmla="*/ 231 h 593"/>
                    <a:gd name="T8" fmla="*/ 525 w 593"/>
                    <a:gd name="T9" fmla="*/ 213 h 593"/>
                    <a:gd name="T10" fmla="*/ 559 w 593"/>
                    <a:gd name="T11" fmla="*/ 169 h 593"/>
                    <a:gd name="T12" fmla="*/ 519 w 593"/>
                    <a:gd name="T13" fmla="*/ 107 h 593"/>
                    <a:gd name="T14" fmla="*/ 466 w 593"/>
                    <a:gd name="T15" fmla="*/ 121 h 593"/>
                    <a:gd name="T16" fmla="*/ 466 w 593"/>
                    <a:gd name="T17" fmla="*/ 121 h 593"/>
                    <a:gd name="T18" fmla="*/ 455 w 593"/>
                    <a:gd name="T19" fmla="*/ 112 h 593"/>
                    <a:gd name="T20" fmla="*/ 463 w 593"/>
                    <a:gd name="T21" fmla="*/ 56 h 593"/>
                    <a:gd name="T22" fmla="*/ 398 w 593"/>
                    <a:gd name="T23" fmla="*/ 22 h 593"/>
                    <a:gd name="T24" fmla="*/ 358 w 593"/>
                    <a:gd name="T25" fmla="*/ 60 h 593"/>
                    <a:gd name="T26" fmla="*/ 358 w 593"/>
                    <a:gd name="T27" fmla="*/ 61 h 593"/>
                    <a:gd name="T28" fmla="*/ 341 w 593"/>
                    <a:gd name="T29" fmla="*/ 57 h 593"/>
                    <a:gd name="T30" fmla="*/ 320 w 593"/>
                    <a:gd name="T31" fmla="*/ 5 h 593"/>
                    <a:gd name="T32" fmla="*/ 246 w 593"/>
                    <a:gd name="T33" fmla="*/ 8 h 593"/>
                    <a:gd name="T34" fmla="*/ 231 w 593"/>
                    <a:gd name="T35" fmla="*/ 61 h 593"/>
                    <a:gd name="T36" fmla="*/ 231 w 593"/>
                    <a:gd name="T37" fmla="*/ 61 h 593"/>
                    <a:gd name="T38" fmla="*/ 213 w 593"/>
                    <a:gd name="T39" fmla="*/ 67 h 593"/>
                    <a:gd name="T40" fmla="*/ 169 w 593"/>
                    <a:gd name="T41" fmla="*/ 33 h 593"/>
                    <a:gd name="T42" fmla="*/ 107 w 593"/>
                    <a:gd name="T43" fmla="*/ 73 h 593"/>
                    <a:gd name="T44" fmla="*/ 121 w 593"/>
                    <a:gd name="T45" fmla="*/ 127 h 593"/>
                    <a:gd name="T46" fmla="*/ 121 w 593"/>
                    <a:gd name="T47" fmla="*/ 127 h 593"/>
                    <a:gd name="T48" fmla="*/ 112 w 593"/>
                    <a:gd name="T49" fmla="*/ 137 h 593"/>
                    <a:gd name="T50" fmla="*/ 56 w 593"/>
                    <a:gd name="T51" fmla="*/ 129 h 593"/>
                    <a:gd name="T52" fmla="*/ 22 w 593"/>
                    <a:gd name="T53" fmla="*/ 195 h 593"/>
                    <a:gd name="T54" fmla="*/ 60 w 593"/>
                    <a:gd name="T55" fmla="*/ 234 h 593"/>
                    <a:gd name="T56" fmla="*/ 61 w 593"/>
                    <a:gd name="T57" fmla="*/ 234 h 593"/>
                    <a:gd name="T58" fmla="*/ 57 w 593"/>
                    <a:gd name="T59" fmla="*/ 252 h 593"/>
                    <a:gd name="T60" fmla="*/ 5 w 593"/>
                    <a:gd name="T61" fmla="*/ 273 h 593"/>
                    <a:gd name="T62" fmla="*/ 8 w 593"/>
                    <a:gd name="T63" fmla="*/ 346 h 593"/>
                    <a:gd name="T64" fmla="*/ 61 w 593"/>
                    <a:gd name="T65" fmla="*/ 361 h 593"/>
                    <a:gd name="T66" fmla="*/ 61 w 593"/>
                    <a:gd name="T67" fmla="*/ 361 h 593"/>
                    <a:gd name="T68" fmla="*/ 67 w 593"/>
                    <a:gd name="T69" fmla="*/ 379 h 593"/>
                    <a:gd name="T70" fmla="*/ 33 w 593"/>
                    <a:gd name="T71" fmla="*/ 424 h 593"/>
                    <a:gd name="T72" fmla="*/ 73 w 593"/>
                    <a:gd name="T73" fmla="*/ 486 h 593"/>
                    <a:gd name="T74" fmla="*/ 127 w 593"/>
                    <a:gd name="T75" fmla="*/ 472 h 593"/>
                    <a:gd name="T76" fmla="*/ 127 w 593"/>
                    <a:gd name="T77" fmla="*/ 471 h 593"/>
                    <a:gd name="T78" fmla="*/ 137 w 593"/>
                    <a:gd name="T79" fmla="*/ 481 h 593"/>
                    <a:gd name="T80" fmla="*/ 129 w 593"/>
                    <a:gd name="T81" fmla="*/ 536 h 593"/>
                    <a:gd name="T82" fmla="*/ 194 w 593"/>
                    <a:gd name="T83" fmla="*/ 571 h 593"/>
                    <a:gd name="T84" fmla="*/ 234 w 593"/>
                    <a:gd name="T85" fmla="*/ 532 h 593"/>
                    <a:gd name="T86" fmla="*/ 234 w 593"/>
                    <a:gd name="T87" fmla="*/ 532 h 593"/>
                    <a:gd name="T88" fmla="*/ 252 w 593"/>
                    <a:gd name="T89" fmla="*/ 536 h 593"/>
                    <a:gd name="T90" fmla="*/ 273 w 593"/>
                    <a:gd name="T91" fmla="*/ 588 h 593"/>
                    <a:gd name="T92" fmla="*/ 346 w 593"/>
                    <a:gd name="T93" fmla="*/ 585 h 593"/>
                    <a:gd name="T94" fmla="*/ 361 w 593"/>
                    <a:gd name="T95" fmla="*/ 531 h 593"/>
                    <a:gd name="T96" fmla="*/ 361 w 593"/>
                    <a:gd name="T97" fmla="*/ 531 h 593"/>
                    <a:gd name="T98" fmla="*/ 379 w 593"/>
                    <a:gd name="T99" fmla="*/ 525 h 593"/>
                    <a:gd name="T100" fmla="*/ 424 w 593"/>
                    <a:gd name="T101" fmla="*/ 559 h 593"/>
                    <a:gd name="T102" fmla="*/ 485 w 593"/>
                    <a:gd name="T103" fmla="*/ 519 h 593"/>
                    <a:gd name="T104" fmla="*/ 471 w 593"/>
                    <a:gd name="T105" fmla="*/ 466 h 593"/>
                    <a:gd name="T106" fmla="*/ 471 w 593"/>
                    <a:gd name="T107" fmla="*/ 466 h 593"/>
                    <a:gd name="T108" fmla="*/ 481 w 593"/>
                    <a:gd name="T109" fmla="*/ 455 h 593"/>
                    <a:gd name="T110" fmla="*/ 536 w 593"/>
                    <a:gd name="T111" fmla="*/ 463 h 593"/>
                    <a:gd name="T112" fmla="*/ 570 w 593"/>
                    <a:gd name="T113" fmla="*/ 398 h 593"/>
                    <a:gd name="T114" fmla="*/ 532 w 593"/>
                    <a:gd name="T115" fmla="*/ 358 h 593"/>
                    <a:gd name="T116" fmla="*/ 532 w 593"/>
                    <a:gd name="T117" fmla="*/ 358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4" y="246"/>
                        <a:pt x="584" y="246"/>
                      </a:cubicBezTo>
                      <a:cubicBezTo>
                        <a:pt x="531" y="231"/>
                        <a:pt x="531" y="231"/>
                        <a:pt x="531" y="231"/>
                      </a:cubicBezTo>
                      <a:cubicBezTo>
                        <a:pt x="531" y="231"/>
                        <a:pt x="531" y="231"/>
                        <a:pt x="531" y="231"/>
                      </a:cubicBezTo>
                      <a:cubicBezTo>
                        <a:pt x="529" y="225"/>
                        <a:pt x="527" y="219"/>
                        <a:pt x="525" y="213"/>
                      </a:cubicBezTo>
                      <a:cubicBezTo>
                        <a:pt x="559" y="169"/>
                        <a:pt x="559" y="169"/>
                        <a:pt x="559" y="169"/>
                      </a:cubicBezTo>
                      <a:cubicBezTo>
                        <a:pt x="544" y="132"/>
                        <a:pt x="519" y="107"/>
                        <a:pt x="519" y="107"/>
                      </a:cubicBezTo>
                      <a:cubicBezTo>
                        <a:pt x="466" y="121"/>
                        <a:pt x="466" y="121"/>
                        <a:pt x="466" y="121"/>
                      </a:cubicBezTo>
                      <a:cubicBezTo>
                        <a:pt x="466" y="121"/>
                        <a:pt x="466" y="121"/>
                        <a:pt x="466" y="121"/>
                      </a:cubicBezTo>
                      <a:cubicBezTo>
                        <a:pt x="462" y="118"/>
                        <a:pt x="459" y="115"/>
                        <a:pt x="455" y="112"/>
                      </a:cubicBezTo>
                      <a:cubicBezTo>
                        <a:pt x="463" y="56"/>
                        <a:pt x="463" y="56"/>
                        <a:pt x="463" y="56"/>
                      </a:cubicBezTo>
                      <a:cubicBezTo>
                        <a:pt x="431" y="32"/>
                        <a:pt x="398" y="22"/>
                        <a:pt x="398" y="22"/>
                      </a:cubicBezTo>
                      <a:cubicBezTo>
                        <a:pt x="358" y="60"/>
                        <a:pt x="358" y="60"/>
                        <a:pt x="358" y="60"/>
                      </a:cubicBezTo>
                      <a:cubicBezTo>
                        <a:pt x="358" y="61"/>
                        <a:pt x="358" y="61"/>
                        <a:pt x="358" y="61"/>
                      </a:cubicBezTo>
                      <a:cubicBezTo>
                        <a:pt x="353" y="59"/>
                        <a:pt x="347" y="58"/>
                        <a:pt x="341" y="57"/>
                      </a:cubicBezTo>
                      <a:cubicBezTo>
                        <a:pt x="320" y="5"/>
                        <a:pt x="320" y="5"/>
                        <a:pt x="320" y="5"/>
                      </a:cubicBezTo>
                      <a:cubicBezTo>
                        <a:pt x="280" y="0"/>
                        <a:pt x="246" y="8"/>
                        <a:pt x="246" y="8"/>
                      </a:cubicBezTo>
                      <a:cubicBezTo>
                        <a:pt x="231" y="61"/>
                        <a:pt x="231" y="61"/>
                        <a:pt x="231" y="61"/>
                      </a:cubicBezTo>
                      <a:cubicBezTo>
                        <a:pt x="231" y="61"/>
                        <a:pt x="231" y="61"/>
                        <a:pt x="231" y="61"/>
                      </a:cubicBezTo>
                      <a:cubicBezTo>
                        <a:pt x="225" y="63"/>
                        <a:pt x="219" y="65"/>
                        <a:pt x="213" y="67"/>
                      </a:cubicBezTo>
                      <a:cubicBezTo>
                        <a:pt x="169" y="33"/>
                        <a:pt x="169" y="33"/>
                        <a:pt x="169" y="33"/>
                      </a:cubicBezTo>
                      <a:cubicBezTo>
                        <a:pt x="132" y="49"/>
                        <a:pt x="107" y="73"/>
                        <a:pt x="107" y="73"/>
                      </a:cubicBezTo>
                      <a:cubicBezTo>
                        <a:pt x="121" y="127"/>
                        <a:pt x="121" y="127"/>
                        <a:pt x="121" y="127"/>
                      </a:cubicBezTo>
                      <a:cubicBezTo>
                        <a:pt x="121" y="127"/>
                        <a:pt x="121" y="127"/>
                        <a:pt x="121" y="127"/>
                      </a:cubicBezTo>
                      <a:cubicBezTo>
                        <a:pt x="118" y="130"/>
                        <a:pt x="115" y="134"/>
                        <a:pt x="112" y="137"/>
                      </a:cubicBezTo>
                      <a:cubicBezTo>
                        <a:pt x="56" y="129"/>
                        <a:pt x="56" y="129"/>
                        <a:pt x="56" y="129"/>
                      </a:cubicBezTo>
                      <a:cubicBezTo>
                        <a:pt x="32" y="161"/>
                        <a:pt x="22" y="195"/>
                        <a:pt x="22" y="195"/>
                      </a:cubicBezTo>
                      <a:cubicBezTo>
                        <a:pt x="60" y="234"/>
                        <a:pt x="60" y="234"/>
                        <a:pt x="60" y="234"/>
                      </a:cubicBezTo>
                      <a:cubicBezTo>
                        <a:pt x="61" y="234"/>
                        <a:pt x="61" y="234"/>
                        <a:pt x="61" y="234"/>
                      </a:cubicBezTo>
                      <a:cubicBezTo>
                        <a:pt x="59" y="240"/>
                        <a:pt x="58" y="246"/>
                        <a:pt x="57" y="252"/>
                      </a:cubicBezTo>
                      <a:cubicBezTo>
                        <a:pt x="5" y="273"/>
                        <a:pt x="5" y="273"/>
                        <a:pt x="5" y="273"/>
                      </a:cubicBezTo>
                      <a:cubicBezTo>
                        <a:pt x="0" y="313"/>
                        <a:pt x="8" y="346"/>
                        <a:pt x="8" y="346"/>
                      </a:cubicBezTo>
                      <a:cubicBezTo>
                        <a:pt x="61" y="361"/>
                        <a:pt x="61" y="361"/>
                        <a:pt x="61" y="361"/>
                      </a:cubicBezTo>
                      <a:cubicBezTo>
                        <a:pt x="61" y="361"/>
                        <a:pt x="61" y="361"/>
                        <a:pt x="61" y="361"/>
                      </a:cubicBezTo>
                      <a:cubicBezTo>
                        <a:pt x="63" y="367"/>
                        <a:pt x="65" y="373"/>
                        <a:pt x="67" y="379"/>
                      </a:cubicBezTo>
                      <a:cubicBezTo>
                        <a:pt x="33" y="424"/>
                        <a:pt x="33" y="424"/>
                        <a:pt x="33" y="424"/>
                      </a:cubicBezTo>
                      <a:cubicBezTo>
                        <a:pt x="49" y="461"/>
                        <a:pt x="73" y="486"/>
                        <a:pt x="73" y="486"/>
                      </a:cubicBezTo>
                      <a:cubicBezTo>
                        <a:pt x="127" y="472"/>
                        <a:pt x="127" y="472"/>
                        <a:pt x="127" y="472"/>
                      </a:cubicBezTo>
                      <a:cubicBezTo>
                        <a:pt x="127" y="471"/>
                        <a:pt x="127" y="471"/>
                        <a:pt x="127" y="471"/>
                      </a:cubicBezTo>
                      <a:cubicBezTo>
                        <a:pt x="130" y="475"/>
                        <a:pt x="134" y="478"/>
                        <a:pt x="137" y="481"/>
                      </a:cubicBezTo>
                      <a:cubicBezTo>
                        <a:pt x="129" y="536"/>
                        <a:pt x="129" y="536"/>
                        <a:pt x="129" y="536"/>
                      </a:cubicBezTo>
                      <a:cubicBezTo>
                        <a:pt x="161" y="561"/>
                        <a:pt x="194" y="571"/>
                        <a:pt x="194" y="571"/>
                      </a:cubicBezTo>
                      <a:cubicBezTo>
                        <a:pt x="234" y="532"/>
                        <a:pt x="234" y="532"/>
                        <a:pt x="234" y="532"/>
                      </a:cubicBezTo>
                      <a:cubicBezTo>
                        <a:pt x="234" y="532"/>
                        <a:pt x="234" y="532"/>
                        <a:pt x="234" y="532"/>
                      </a:cubicBezTo>
                      <a:cubicBezTo>
                        <a:pt x="240" y="533"/>
                        <a:pt x="246" y="535"/>
                        <a:pt x="252" y="536"/>
                      </a:cubicBezTo>
                      <a:cubicBezTo>
                        <a:pt x="273" y="588"/>
                        <a:pt x="273" y="588"/>
                        <a:pt x="273" y="588"/>
                      </a:cubicBezTo>
                      <a:cubicBezTo>
                        <a:pt x="313" y="593"/>
                        <a:pt x="346" y="585"/>
                        <a:pt x="346" y="585"/>
                      </a:cubicBezTo>
                      <a:cubicBezTo>
                        <a:pt x="361" y="531"/>
                        <a:pt x="361" y="531"/>
                        <a:pt x="361" y="531"/>
                      </a:cubicBezTo>
                      <a:cubicBezTo>
                        <a:pt x="361" y="531"/>
                        <a:pt x="361" y="531"/>
                        <a:pt x="361" y="531"/>
                      </a:cubicBezTo>
                      <a:cubicBezTo>
                        <a:pt x="367" y="530"/>
                        <a:pt x="373" y="528"/>
                        <a:pt x="379" y="525"/>
                      </a:cubicBezTo>
                      <a:cubicBezTo>
                        <a:pt x="424" y="559"/>
                        <a:pt x="424" y="559"/>
                        <a:pt x="424" y="559"/>
                      </a:cubicBezTo>
                      <a:cubicBezTo>
                        <a:pt x="461" y="544"/>
                        <a:pt x="485" y="519"/>
                        <a:pt x="485" y="519"/>
                      </a:cubicBezTo>
                      <a:cubicBezTo>
                        <a:pt x="471" y="466"/>
                        <a:pt x="471" y="466"/>
                        <a:pt x="471" y="466"/>
                      </a:cubicBezTo>
                      <a:cubicBezTo>
                        <a:pt x="471" y="466"/>
                        <a:pt x="471" y="466"/>
                        <a:pt x="471" y="466"/>
                      </a:cubicBezTo>
                      <a:cubicBezTo>
                        <a:pt x="475" y="462"/>
                        <a:pt x="478" y="459"/>
                        <a:pt x="481" y="455"/>
                      </a:cubicBezTo>
                      <a:cubicBezTo>
                        <a:pt x="536" y="463"/>
                        <a:pt x="536" y="463"/>
                        <a:pt x="536" y="463"/>
                      </a:cubicBezTo>
                      <a:cubicBezTo>
                        <a:pt x="561" y="431"/>
                        <a:pt x="570" y="398"/>
                        <a:pt x="570" y="398"/>
                      </a:cubicBezTo>
                      <a:cubicBezTo>
                        <a:pt x="532" y="358"/>
                        <a:pt x="532" y="358"/>
                        <a:pt x="532" y="358"/>
                      </a:cubicBezTo>
                      <a:cubicBezTo>
                        <a:pt x="532" y="358"/>
                        <a:pt x="532" y="358"/>
                        <a:pt x="532" y="358"/>
                      </a:cubicBezTo>
                      <a:cubicBezTo>
                        <a:pt x="533" y="353"/>
                        <a:pt x="535" y="347"/>
                        <a:pt x="536" y="341"/>
                      </a:cubicBezTo>
                      <a:lnTo>
                        <a:pt x="588" y="320"/>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7" name="Freeform 107"/>
                <p:cNvSpPr>
                  <a:spLocks/>
                </p:cNvSpPr>
                <p:nvPr/>
              </p:nvSpPr>
              <p:spPr bwMode="auto">
                <a:xfrm>
                  <a:off x="1762" y="2044"/>
                  <a:ext cx="508" cy="506"/>
                </a:xfrm>
                <a:custGeom>
                  <a:avLst/>
                  <a:gdLst>
                    <a:gd name="T0" fmla="*/ 588 w 593"/>
                    <a:gd name="T1" fmla="*/ 320 h 592"/>
                    <a:gd name="T2" fmla="*/ 585 w 593"/>
                    <a:gd name="T3" fmla="*/ 246 h 592"/>
                    <a:gd name="T4" fmla="*/ 532 w 593"/>
                    <a:gd name="T5" fmla="*/ 231 h 592"/>
                    <a:gd name="T6" fmla="*/ 532 w 593"/>
                    <a:gd name="T7" fmla="*/ 231 h 592"/>
                    <a:gd name="T8" fmla="*/ 526 w 593"/>
                    <a:gd name="T9" fmla="*/ 213 h 592"/>
                    <a:gd name="T10" fmla="*/ 560 w 593"/>
                    <a:gd name="T11" fmla="*/ 169 h 592"/>
                    <a:gd name="T12" fmla="*/ 520 w 593"/>
                    <a:gd name="T13" fmla="*/ 107 h 592"/>
                    <a:gd name="T14" fmla="*/ 467 w 593"/>
                    <a:gd name="T15" fmla="*/ 121 h 592"/>
                    <a:gd name="T16" fmla="*/ 467 w 593"/>
                    <a:gd name="T17" fmla="*/ 121 h 592"/>
                    <a:gd name="T18" fmla="*/ 456 w 593"/>
                    <a:gd name="T19" fmla="*/ 111 h 592"/>
                    <a:gd name="T20" fmla="*/ 464 w 593"/>
                    <a:gd name="T21" fmla="*/ 56 h 592"/>
                    <a:gd name="T22" fmla="*/ 399 w 593"/>
                    <a:gd name="T23" fmla="*/ 22 h 592"/>
                    <a:gd name="T24" fmla="*/ 359 w 593"/>
                    <a:gd name="T25" fmla="*/ 60 h 592"/>
                    <a:gd name="T26" fmla="*/ 359 w 593"/>
                    <a:gd name="T27" fmla="*/ 60 h 592"/>
                    <a:gd name="T28" fmla="*/ 341 w 593"/>
                    <a:gd name="T29" fmla="*/ 56 h 592"/>
                    <a:gd name="T30" fmla="*/ 320 w 593"/>
                    <a:gd name="T31" fmla="*/ 5 h 592"/>
                    <a:gd name="T32" fmla="*/ 247 w 593"/>
                    <a:gd name="T33" fmla="*/ 8 h 592"/>
                    <a:gd name="T34" fmla="*/ 232 w 593"/>
                    <a:gd name="T35" fmla="*/ 61 h 592"/>
                    <a:gd name="T36" fmla="*/ 232 w 593"/>
                    <a:gd name="T37" fmla="*/ 61 h 592"/>
                    <a:gd name="T38" fmla="*/ 214 w 593"/>
                    <a:gd name="T39" fmla="*/ 67 h 592"/>
                    <a:gd name="T40" fmla="*/ 169 w 593"/>
                    <a:gd name="T41" fmla="*/ 33 h 592"/>
                    <a:gd name="T42" fmla="*/ 108 w 593"/>
                    <a:gd name="T43" fmla="*/ 73 h 592"/>
                    <a:gd name="T44" fmla="*/ 122 w 593"/>
                    <a:gd name="T45" fmla="*/ 126 h 592"/>
                    <a:gd name="T46" fmla="*/ 122 w 593"/>
                    <a:gd name="T47" fmla="*/ 126 h 592"/>
                    <a:gd name="T48" fmla="*/ 112 w 593"/>
                    <a:gd name="T49" fmla="*/ 137 h 592"/>
                    <a:gd name="T50" fmla="*/ 57 w 593"/>
                    <a:gd name="T51" fmla="*/ 129 h 592"/>
                    <a:gd name="T52" fmla="*/ 23 w 593"/>
                    <a:gd name="T53" fmla="*/ 194 h 592"/>
                    <a:gd name="T54" fmla="*/ 61 w 593"/>
                    <a:gd name="T55" fmla="*/ 234 h 592"/>
                    <a:gd name="T56" fmla="*/ 61 w 593"/>
                    <a:gd name="T57" fmla="*/ 234 h 592"/>
                    <a:gd name="T58" fmla="*/ 57 w 593"/>
                    <a:gd name="T59" fmla="*/ 252 h 592"/>
                    <a:gd name="T60" fmla="*/ 5 w 593"/>
                    <a:gd name="T61" fmla="*/ 273 h 592"/>
                    <a:gd name="T62" fmla="*/ 9 w 593"/>
                    <a:gd name="T63" fmla="*/ 346 h 592"/>
                    <a:gd name="T64" fmla="*/ 62 w 593"/>
                    <a:gd name="T65" fmla="*/ 361 h 592"/>
                    <a:gd name="T66" fmla="*/ 62 w 593"/>
                    <a:gd name="T67" fmla="*/ 361 h 592"/>
                    <a:gd name="T68" fmla="*/ 68 w 593"/>
                    <a:gd name="T69" fmla="*/ 379 h 592"/>
                    <a:gd name="T70" fmla="*/ 34 w 593"/>
                    <a:gd name="T71" fmla="*/ 424 h 592"/>
                    <a:gd name="T72" fmla="*/ 74 w 593"/>
                    <a:gd name="T73" fmla="*/ 485 h 592"/>
                    <a:gd name="T74" fmla="*/ 127 w 593"/>
                    <a:gd name="T75" fmla="*/ 471 h 592"/>
                    <a:gd name="T76" fmla="*/ 127 w 593"/>
                    <a:gd name="T77" fmla="*/ 471 h 592"/>
                    <a:gd name="T78" fmla="*/ 138 w 593"/>
                    <a:gd name="T79" fmla="*/ 481 h 592"/>
                    <a:gd name="T80" fmla="*/ 130 w 593"/>
                    <a:gd name="T81" fmla="*/ 536 h 592"/>
                    <a:gd name="T82" fmla="*/ 195 w 593"/>
                    <a:gd name="T83" fmla="*/ 570 h 592"/>
                    <a:gd name="T84" fmla="*/ 235 w 593"/>
                    <a:gd name="T85" fmla="*/ 532 h 592"/>
                    <a:gd name="T86" fmla="*/ 235 w 593"/>
                    <a:gd name="T87" fmla="*/ 532 h 592"/>
                    <a:gd name="T88" fmla="*/ 252 w 593"/>
                    <a:gd name="T89" fmla="*/ 536 h 592"/>
                    <a:gd name="T90" fmla="*/ 273 w 593"/>
                    <a:gd name="T91" fmla="*/ 588 h 592"/>
                    <a:gd name="T92" fmla="*/ 347 w 593"/>
                    <a:gd name="T93" fmla="*/ 584 h 592"/>
                    <a:gd name="T94" fmla="*/ 362 w 593"/>
                    <a:gd name="T95" fmla="*/ 531 h 592"/>
                    <a:gd name="T96" fmla="*/ 362 w 593"/>
                    <a:gd name="T97" fmla="*/ 531 h 592"/>
                    <a:gd name="T98" fmla="*/ 380 w 593"/>
                    <a:gd name="T99" fmla="*/ 525 h 592"/>
                    <a:gd name="T100" fmla="*/ 424 w 593"/>
                    <a:gd name="T101" fmla="*/ 559 h 592"/>
                    <a:gd name="T102" fmla="*/ 486 w 593"/>
                    <a:gd name="T103" fmla="*/ 519 h 592"/>
                    <a:gd name="T104" fmla="*/ 472 w 593"/>
                    <a:gd name="T105" fmla="*/ 466 h 592"/>
                    <a:gd name="T106" fmla="*/ 472 w 593"/>
                    <a:gd name="T107" fmla="*/ 466 h 592"/>
                    <a:gd name="T108" fmla="*/ 482 w 593"/>
                    <a:gd name="T109" fmla="*/ 455 h 592"/>
                    <a:gd name="T110" fmla="*/ 537 w 593"/>
                    <a:gd name="T111" fmla="*/ 463 h 592"/>
                    <a:gd name="T112" fmla="*/ 571 w 593"/>
                    <a:gd name="T113" fmla="*/ 398 h 592"/>
                    <a:gd name="T114" fmla="*/ 533 w 593"/>
                    <a:gd name="T115" fmla="*/ 358 h 592"/>
                    <a:gd name="T116" fmla="*/ 533 w 593"/>
                    <a:gd name="T117" fmla="*/ 358 h 592"/>
                    <a:gd name="T118" fmla="*/ 536 w 593"/>
                    <a:gd name="T119" fmla="*/ 341 h 592"/>
                    <a:gd name="T120" fmla="*/ 588 w 593"/>
                    <a:gd name="T121" fmla="*/ 32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2">
                      <a:moveTo>
                        <a:pt x="588" y="320"/>
                      </a:moveTo>
                      <a:cubicBezTo>
                        <a:pt x="593" y="280"/>
                        <a:pt x="585" y="246"/>
                        <a:pt x="585" y="246"/>
                      </a:cubicBezTo>
                      <a:cubicBezTo>
                        <a:pt x="532" y="231"/>
                        <a:pt x="532" y="231"/>
                        <a:pt x="532" y="231"/>
                      </a:cubicBezTo>
                      <a:cubicBezTo>
                        <a:pt x="532" y="231"/>
                        <a:pt x="532" y="231"/>
                        <a:pt x="532" y="231"/>
                      </a:cubicBezTo>
                      <a:cubicBezTo>
                        <a:pt x="530" y="225"/>
                        <a:pt x="528" y="219"/>
                        <a:pt x="526" y="213"/>
                      </a:cubicBezTo>
                      <a:cubicBezTo>
                        <a:pt x="560" y="169"/>
                        <a:pt x="560" y="169"/>
                        <a:pt x="560" y="169"/>
                      </a:cubicBezTo>
                      <a:cubicBezTo>
                        <a:pt x="544" y="132"/>
                        <a:pt x="520" y="107"/>
                        <a:pt x="520" y="107"/>
                      </a:cubicBezTo>
                      <a:cubicBezTo>
                        <a:pt x="467" y="121"/>
                        <a:pt x="467" y="121"/>
                        <a:pt x="467" y="121"/>
                      </a:cubicBezTo>
                      <a:cubicBezTo>
                        <a:pt x="467" y="121"/>
                        <a:pt x="467" y="121"/>
                        <a:pt x="467" y="121"/>
                      </a:cubicBezTo>
                      <a:cubicBezTo>
                        <a:pt x="463" y="118"/>
                        <a:pt x="460" y="114"/>
                        <a:pt x="456" y="111"/>
                      </a:cubicBezTo>
                      <a:cubicBezTo>
                        <a:pt x="464" y="56"/>
                        <a:pt x="464" y="56"/>
                        <a:pt x="464" y="56"/>
                      </a:cubicBezTo>
                      <a:cubicBezTo>
                        <a:pt x="432" y="32"/>
                        <a:pt x="399" y="22"/>
                        <a:pt x="399" y="22"/>
                      </a:cubicBezTo>
                      <a:cubicBezTo>
                        <a:pt x="359" y="60"/>
                        <a:pt x="359" y="60"/>
                        <a:pt x="359" y="60"/>
                      </a:cubicBezTo>
                      <a:cubicBezTo>
                        <a:pt x="359" y="60"/>
                        <a:pt x="359" y="60"/>
                        <a:pt x="359" y="60"/>
                      </a:cubicBezTo>
                      <a:cubicBezTo>
                        <a:pt x="353" y="59"/>
                        <a:pt x="347" y="58"/>
                        <a:pt x="341" y="56"/>
                      </a:cubicBezTo>
                      <a:cubicBezTo>
                        <a:pt x="320" y="5"/>
                        <a:pt x="320" y="5"/>
                        <a:pt x="320" y="5"/>
                      </a:cubicBezTo>
                      <a:cubicBezTo>
                        <a:pt x="281" y="0"/>
                        <a:pt x="247" y="8"/>
                        <a:pt x="247" y="8"/>
                      </a:cubicBezTo>
                      <a:cubicBezTo>
                        <a:pt x="232" y="61"/>
                        <a:pt x="232" y="61"/>
                        <a:pt x="232" y="61"/>
                      </a:cubicBezTo>
                      <a:cubicBezTo>
                        <a:pt x="232" y="61"/>
                        <a:pt x="232" y="61"/>
                        <a:pt x="232" y="61"/>
                      </a:cubicBezTo>
                      <a:cubicBezTo>
                        <a:pt x="226" y="63"/>
                        <a:pt x="220" y="65"/>
                        <a:pt x="214" y="67"/>
                      </a:cubicBezTo>
                      <a:cubicBezTo>
                        <a:pt x="169" y="33"/>
                        <a:pt x="169" y="33"/>
                        <a:pt x="169" y="33"/>
                      </a:cubicBezTo>
                      <a:cubicBezTo>
                        <a:pt x="133" y="49"/>
                        <a:pt x="108" y="73"/>
                        <a:pt x="108" y="73"/>
                      </a:cubicBezTo>
                      <a:cubicBezTo>
                        <a:pt x="122" y="126"/>
                        <a:pt x="122" y="126"/>
                        <a:pt x="122" y="126"/>
                      </a:cubicBezTo>
                      <a:cubicBezTo>
                        <a:pt x="122" y="126"/>
                        <a:pt x="122" y="126"/>
                        <a:pt x="122" y="126"/>
                      </a:cubicBezTo>
                      <a:cubicBezTo>
                        <a:pt x="119" y="130"/>
                        <a:pt x="115" y="133"/>
                        <a:pt x="112" y="137"/>
                      </a:cubicBezTo>
                      <a:cubicBezTo>
                        <a:pt x="57" y="129"/>
                        <a:pt x="57" y="129"/>
                        <a:pt x="57" y="129"/>
                      </a:cubicBezTo>
                      <a:cubicBezTo>
                        <a:pt x="33" y="161"/>
                        <a:pt x="23" y="194"/>
                        <a:pt x="23" y="194"/>
                      </a:cubicBezTo>
                      <a:cubicBezTo>
                        <a:pt x="61" y="234"/>
                        <a:pt x="61" y="234"/>
                        <a:pt x="61" y="234"/>
                      </a:cubicBezTo>
                      <a:cubicBezTo>
                        <a:pt x="61" y="234"/>
                        <a:pt x="61" y="234"/>
                        <a:pt x="61" y="234"/>
                      </a:cubicBezTo>
                      <a:cubicBezTo>
                        <a:pt x="60" y="240"/>
                        <a:pt x="58" y="246"/>
                        <a:pt x="57" y="252"/>
                      </a:cubicBezTo>
                      <a:cubicBezTo>
                        <a:pt x="5" y="273"/>
                        <a:pt x="5" y="273"/>
                        <a:pt x="5" y="273"/>
                      </a:cubicBezTo>
                      <a:cubicBezTo>
                        <a:pt x="0" y="312"/>
                        <a:pt x="9" y="346"/>
                        <a:pt x="9" y="346"/>
                      </a:cubicBezTo>
                      <a:cubicBezTo>
                        <a:pt x="62" y="361"/>
                        <a:pt x="62" y="361"/>
                        <a:pt x="62" y="361"/>
                      </a:cubicBezTo>
                      <a:cubicBezTo>
                        <a:pt x="62" y="361"/>
                        <a:pt x="62" y="361"/>
                        <a:pt x="62" y="361"/>
                      </a:cubicBezTo>
                      <a:cubicBezTo>
                        <a:pt x="64" y="367"/>
                        <a:pt x="66" y="373"/>
                        <a:pt x="68" y="379"/>
                      </a:cubicBezTo>
                      <a:cubicBezTo>
                        <a:pt x="34" y="424"/>
                        <a:pt x="34" y="424"/>
                        <a:pt x="34" y="424"/>
                      </a:cubicBezTo>
                      <a:cubicBezTo>
                        <a:pt x="50" y="460"/>
                        <a:pt x="74" y="485"/>
                        <a:pt x="74" y="485"/>
                      </a:cubicBezTo>
                      <a:cubicBezTo>
                        <a:pt x="127" y="471"/>
                        <a:pt x="127" y="471"/>
                        <a:pt x="127" y="471"/>
                      </a:cubicBezTo>
                      <a:cubicBezTo>
                        <a:pt x="127" y="471"/>
                        <a:pt x="127" y="471"/>
                        <a:pt x="127" y="471"/>
                      </a:cubicBezTo>
                      <a:cubicBezTo>
                        <a:pt x="131" y="474"/>
                        <a:pt x="134" y="478"/>
                        <a:pt x="138" y="481"/>
                      </a:cubicBezTo>
                      <a:cubicBezTo>
                        <a:pt x="130" y="536"/>
                        <a:pt x="130" y="536"/>
                        <a:pt x="130" y="536"/>
                      </a:cubicBezTo>
                      <a:cubicBezTo>
                        <a:pt x="162" y="560"/>
                        <a:pt x="195" y="570"/>
                        <a:pt x="195" y="570"/>
                      </a:cubicBezTo>
                      <a:cubicBezTo>
                        <a:pt x="235" y="532"/>
                        <a:pt x="235" y="532"/>
                        <a:pt x="235" y="532"/>
                      </a:cubicBezTo>
                      <a:cubicBezTo>
                        <a:pt x="235" y="532"/>
                        <a:pt x="235" y="532"/>
                        <a:pt x="235" y="532"/>
                      </a:cubicBezTo>
                      <a:cubicBezTo>
                        <a:pt x="241" y="533"/>
                        <a:pt x="246" y="534"/>
                        <a:pt x="252" y="536"/>
                      </a:cubicBezTo>
                      <a:cubicBezTo>
                        <a:pt x="273" y="588"/>
                        <a:pt x="273" y="588"/>
                        <a:pt x="273" y="588"/>
                      </a:cubicBezTo>
                      <a:cubicBezTo>
                        <a:pt x="313" y="592"/>
                        <a:pt x="347" y="584"/>
                        <a:pt x="347" y="584"/>
                      </a:cubicBezTo>
                      <a:cubicBezTo>
                        <a:pt x="362" y="531"/>
                        <a:pt x="362" y="531"/>
                        <a:pt x="362" y="531"/>
                      </a:cubicBezTo>
                      <a:cubicBezTo>
                        <a:pt x="362" y="531"/>
                        <a:pt x="362" y="531"/>
                        <a:pt x="362" y="531"/>
                      </a:cubicBezTo>
                      <a:cubicBezTo>
                        <a:pt x="368" y="529"/>
                        <a:pt x="374" y="527"/>
                        <a:pt x="380" y="525"/>
                      </a:cubicBezTo>
                      <a:cubicBezTo>
                        <a:pt x="424" y="559"/>
                        <a:pt x="424" y="559"/>
                        <a:pt x="424" y="559"/>
                      </a:cubicBezTo>
                      <a:cubicBezTo>
                        <a:pt x="461" y="543"/>
                        <a:pt x="486" y="519"/>
                        <a:pt x="486" y="519"/>
                      </a:cubicBezTo>
                      <a:cubicBezTo>
                        <a:pt x="472" y="466"/>
                        <a:pt x="472" y="466"/>
                        <a:pt x="472" y="466"/>
                      </a:cubicBezTo>
                      <a:cubicBezTo>
                        <a:pt x="472" y="466"/>
                        <a:pt x="472" y="466"/>
                        <a:pt x="472" y="466"/>
                      </a:cubicBezTo>
                      <a:cubicBezTo>
                        <a:pt x="475" y="462"/>
                        <a:pt x="478" y="459"/>
                        <a:pt x="482" y="455"/>
                      </a:cubicBezTo>
                      <a:cubicBezTo>
                        <a:pt x="537" y="463"/>
                        <a:pt x="537" y="463"/>
                        <a:pt x="537" y="463"/>
                      </a:cubicBezTo>
                      <a:cubicBezTo>
                        <a:pt x="561" y="431"/>
                        <a:pt x="571" y="398"/>
                        <a:pt x="571" y="398"/>
                      </a:cubicBezTo>
                      <a:cubicBezTo>
                        <a:pt x="533" y="358"/>
                        <a:pt x="533" y="358"/>
                        <a:pt x="533" y="358"/>
                      </a:cubicBezTo>
                      <a:cubicBezTo>
                        <a:pt x="533" y="358"/>
                        <a:pt x="533" y="358"/>
                        <a:pt x="533" y="358"/>
                      </a:cubicBezTo>
                      <a:cubicBezTo>
                        <a:pt x="534" y="352"/>
                        <a:pt x="535" y="346"/>
                        <a:pt x="536" y="341"/>
                      </a:cubicBezTo>
                      <a:lnTo>
                        <a:pt x="588" y="320"/>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8" name="Freeform 108"/>
                <p:cNvSpPr>
                  <a:spLocks/>
                </p:cNvSpPr>
                <p:nvPr/>
              </p:nvSpPr>
              <p:spPr bwMode="auto">
                <a:xfrm>
                  <a:off x="1756" y="2037"/>
                  <a:ext cx="508" cy="507"/>
                </a:xfrm>
                <a:custGeom>
                  <a:avLst/>
                  <a:gdLst>
                    <a:gd name="T0" fmla="*/ 588 w 593"/>
                    <a:gd name="T1" fmla="*/ 320 h 593"/>
                    <a:gd name="T2" fmla="*/ 585 w 593"/>
                    <a:gd name="T3" fmla="*/ 247 h 593"/>
                    <a:gd name="T4" fmla="*/ 532 w 593"/>
                    <a:gd name="T5" fmla="*/ 232 h 593"/>
                    <a:gd name="T6" fmla="*/ 532 w 593"/>
                    <a:gd name="T7" fmla="*/ 232 h 593"/>
                    <a:gd name="T8" fmla="*/ 526 w 593"/>
                    <a:gd name="T9" fmla="*/ 214 h 593"/>
                    <a:gd name="T10" fmla="*/ 560 w 593"/>
                    <a:gd name="T11" fmla="*/ 169 h 593"/>
                    <a:gd name="T12" fmla="*/ 520 w 593"/>
                    <a:gd name="T13" fmla="*/ 108 h 593"/>
                    <a:gd name="T14" fmla="*/ 466 w 593"/>
                    <a:gd name="T15" fmla="*/ 121 h 593"/>
                    <a:gd name="T16" fmla="*/ 466 w 593"/>
                    <a:gd name="T17" fmla="*/ 122 h 593"/>
                    <a:gd name="T18" fmla="*/ 456 w 593"/>
                    <a:gd name="T19" fmla="*/ 112 h 593"/>
                    <a:gd name="T20" fmla="*/ 464 w 593"/>
                    <a:gd name="T21" fmla="*/ 57 h 593"/>
                    <a:gd name="T22" fmla="*/ 398 w 593"/>
                    <a:gd name="T23" fmla="*/ 23 h 593"/>
                    <a:gd name="T24" fmla="*/ 359 w 593"/>
                    <a:gd name="T25" fmla="*/ 61 h 593"/>
                    <a:gd name="T26" fmla="*/ 359 w 593"/>
                    <a:gd name="T27" fmla="*/ 61 h 593"/>
                    <a:gd name="T28" fmla="*/ 341 w 593"/>
                    <a:gd name="T29" fmla="*/ 57 h 593"/>
                    <a:gd name="T30" fmla="*/ 320 w 593"/>
                    <a:gd name="T31" fmla="*/ 5 h 593"/>
                    <a:gd name="T32" fmla="*/ 247 w 593"/>
                    <a:gd name="T33" fmla="*/ 9 h 593"/>
                    <a:gd name="T34" fmla="*/ 232 w 593"/>
                    <a:gd name="T35" fmla="*/ 62 h 593"/>
                    <a:gd name="T36" fmla="*/ 232 w 593"/>
                    <a:gd name="T37" fmla="*/ 62 h 593"/>
                    <a:gd name="T38" fmla="*/ 213 w 593"/>
                    <a:gd name="T39" fmla="*/ 68 h 593"/>
                    <a:gd name="T40" fmla="*/ 169 w 593"/>
                    <a:gd name="T41" fmla="*/ 34 h 593"/>
                    <a:gd name="T42" fmla="*/ 107 w 593"/>
                    <a:gd name="T43" fmla="*/ 74 h 593"/>
                    <a:gd name="T44" fmla="*/ 121 w 593"/>
                    <a:gd name="T45" fmla="*/ 127 h 593"/>
                    <a:gd name="T46" fmla="*/ 122 w 593"/>
                    <a:gd name="T47" fmla="*/ 127 h 593"/>
                    <a:gd name="T48" fmla="*/ 112 w 593"/>
                    <a:gd name="T49" fmla="*/ 138 h 593"/>
                    <a:gd name="T50" fmla="*/ 57 w 593"/>
                    <a:gd name="T51" fmla="*/ 130 h 593"/>
                    <a:gd name="T52" fmla="*/ 22 w 593"/>
                    <a:gd name="T53" fmla="*/ 195 h 593"/>
                    <a:gd name="T54" fmla="*/ 61 w 593"/>
                    <a:gd name="T55" fmla="*/ 235 h 593"/>
                    <a:gd name="T56" fmla="*/ 61 w 593"/>
                    <a:gd name="T57" fmla="*/ 235 h 593"/>
                    <a:gd name="T58" fmla="*/ 57 w 593"/>
                    <a:gd name="T59" fmla="*/ 252 h 593"/>
                    <a:gd name="T60" fmla="*/ 5 w 593"/>
                    <a:gd name="T61" fmla="*/ 273 h 593"/>
                    <a:gd name="T62" fmla="*/ 8 w 593"/>
                    <a:gd name="T63" fmla="*/ 347 h 593"/>
                    <a:gd name="T64" fmla="*/ 62 w 593"/>
                    <a:gd name="T65" fmla="*/ 362 h 593"/>
                    <a:gd name="T66" fmla="*/ 62 w 593"/>
                    <a:gd name="T67" fmla="*/ 362 h 593"/>
                    <a:gd name="T68" fmla="*/ 68 w 593"/>
                    <a:gd name="T69" fmla="*/ 380 h 593"/>
                    <a:gd name="T70" fmla="*/ 33 w 593"/>
                    <a:gd name="T71" fmla="*/ 424 h 593"/>
                    <a:gd name="T72" fmla="*/ 74 w 593"/>
                    <a:gd name="T73" fmla="*/ 486 h 593"/>
                    <a:gd name="T74" fmla="*/ 127 w 593"/>
                    <a:gd name="T75" fmla="*/ 472 h 593"/>
                    <a:gd name="T76" fmla="*/ 127 w 593"/>
                    <a:gd name="T77" fmla="*/ 472 h 593"/>
                    <a:gd name="T78" fmla="*/ 138 w 593"/>
                    <a:gd name="T79" fmla="*/ 481 h 593"/>
                    <a:gd name="T80" fmla="*/ 130 w 593"/>
                    <a:gd name="T81" fmla="*/ 537 h 593"/>
                    <a:gd name="T82" fmla="*/ 195 w 593"/>
                    <a:gd name="T83" fmla="*/ 571 h 593"/>
                    <a:gd name="T84" fmla="*/ 235 w 593"/>
                    <a:gd name="T85" fmla="*/ 533 h 593"/>
                    <a:gd name="T86" fmla="*/ 235 w 593"/>
                    <a:gd name="T87" fmla="*/ 532 h 593"/>
                    <a:gd name="T88" fmla="*/ 252 w 593"/>
                    <a:gd name="T89" fmla="*/ 536 h 593"/>
                    <a:gd name="T90" fmla="*/ 273 w 593"/>
                    <a:gd name="T91" fmla="*/ 588 h 593"/>
                    <a:gd name="T92" fmla="*/ 347 w 593"/>
                    <a:gd name="T93" fmla="*/ 585 h 593"/>
                    <a:gd name="T94" fmla="*/ 362 w 593"/>
                    <a:gd name="T95" fmla="*/ 532 h 593"/>
                    <a:gd name="T96" fmla="*/ 361 w 593"/>
                    <a:gd name="T97" fmla="*/ 532 h 593"/>
                    <a:gd name="T98" fmla="*/ 380 w 593"/>
                    <a:gd name="T99" fmla="*/ 526 h 593"/>
                    <a:gd name="T100" fmla="*/ 424 w 593"/>
                    <a:gd name="T101" fmla="*/ 560 h 593"/>
                    <a:gd name="T102" fmla="*/ 486 w 593"/>
                    <a:gd name="T103" fmla="*/ 520 h 593"/>
                    <a:gd name="T104" fmla="*/ 472 w 593"/>
                    <a:gd name="T105" fmla="*/ 466 h 593"/>
                    <a:gd name="T106" fmla="*/ 472 w 593"/>
                    <a:gd name="T107" fmla="*/ 466 h 593"/>
                    <a:gd name="T108" fmla="*/ 481 w 593"/>
                    <a:gd name="T109" fmla="*/ 456 h 593"/>
                    <a:gd name="T110" fmla="*/ 537 w 593"/>
                    <a:gd name="T111" fmla="*/ 464 h 593"/>
                    <a:gd name="T112" fmla="*/ 571 w 593"/>
                    <a:gd name="T113" fmla="*/ 399 h 593"/>
                    <a:gd name="T114" fmla="*/ 532 w 593"/>
                    <a:gd name="T115" fmla="*/ 359 h 593"/>
                    <a:gd name="T116" fmla="*/ 532 w 593"/>
                    <a:gd name="T117" fmla="*/ 359 h 593"/>
                    <a:gd name="T118" fmla="*/ 536 w 593"/>
                    <a:gd name="T119" fmla="*/ 341 h 593"/>
                    <a:gd name="T120" fmla="*/ 588 w 593"/>
                    <a:gd name="T121" fmla="*/ 32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93">
                      <a:moveTo>
                        <a:pt x="588" y="320"/>
                      </a:moveTo>
                      <a:cubicBezTo>
                        <a:pt x="593" y="280"/>
                        <a:pt x="585" y="247"/>
                        <a:pt x="585" y="247"/>
                      </a:cubicBezTo>
                      <a:cubicBezTo>
                        <a:pt x="532" y="232"/>
                        <a:pt x="532" y="232"/>
                        <a:pt x="532" y="232"/>
                      </a:cubicBezTo>
                      <a:cubicBezTo>
                        <a:pt x="532" y="232"/>
                        <a:pt x="532" y="232"/>
                        <a:pt x="532" y="232"/>
                      </a:cubicBezTo>
                      <a:cubicBezTo>
                        <a:pt x="530" y="226"/>
                        <a:pt x="528" y="220"/>
                        <a:pt x="526" y="214"/>
                      </a:cubicBezTo>
                      <a:cubicBezTo>
                        <a:pt x="560" y="169"/>
                        <a:pt x="560" y="169"/>
                        <a:pt x="560" y="169"/>
                      </a:cubicBezTo>
                      <a:cubicBezTo>
                        <a:pt x="544" y="132"/>
                        <a:pt x="520" y="108"/>
                        <a:pt x="520" y="108"/>
                      </a:cubicBezTo>
                      <a:cubicBezTo>
                        <a:pt x="466" y="121"/>
                        <a:pt x="466" y="121"/>
                        <a:pt x="466" y="121"/>
                      </a:cubicBezTo>
                      <a:cubicBezTo>
                        <a:pt x="466" y="122"/>
                        <a:pt x="466" y="122"/>
                        <a:pt x="466" y="122"/>
                      </a:cubicBezTo>
                      <a:cubicBezTo>
                        <a:pt x="463" y="118"/>
                        <a:pt x="459" y="115"/>
                        <a:pt x="456" y="112"/>
                      </a:cubicBezTo>
                      <a:cubicBezTo>
                        <a:pt x="464" y="57"/>
                        <a:pt x="464" y="57"/>
                        <a:pt x="464" y="57"/>
                      </a:cubicBezTo>
                      <a:cubicBezTo>
                        <a:pt x="432" y="32"/>
                        <a:pt x="398" y="23"/>
                        <a:pt x="398" y="23"/>
                      </a:cubicBezTo>
                      <a:cubicBezTo>
                        <a:pt x="359" y="61"/>
                        <a:pt x="359" y="61"/>
                        <a:pt x="359" y="61"/>
                      </a:cubicBezTo>
                      <a:cubicBezTo>
                        <a:pt x="359" y="61"/>
                        <a:pt x="359" y="61"/>
                        <a:pt x="359" y="61"/>
                      </a:cubicBezTo>
                      <a:cubicBezTo>
                        <a:pt x="353" y="60"/>
                        <a:pt x="347" y="58"/>
                        <a:pt x="341" y="57"/>
                      </a:cubicBezTo>
                      <a:cubicBezTo>
                        <a:pt x="320" y="5"/>
                        <a:pt x="320" y="5"/>
                        <a:pt x="320" y="5"/>
                      </a:cubicBezTo>
                      <a:cubicBezTo>
                        <a:pt x="280" y="0"/>
                        <a:pt x="247" y="9"/>
                        <a:pt x="247" y="9"/>
                      </a:cubicBezTo>
                      <a:cubicBezTo>
                        <a:pt x="232" y="62"/>
                        <a:pt x="232" y="62"/>
                        <a:pt x="232" y="62"/>
                      </a:cubicBezTo>
                      <a:cubicBezTo>
                        <a:pt x="232" y="62"/>
                        <a:pt x="232" y="62"/>
                        <a:pt x="232" y="62"/>
                      </a:cubicBezTo>
                      <a:cubicBezTo>
                        <a:pt x="226" y="64"/>
                        <a:pt x="219" y="66"/>
                        <a:pt x="213" y="68"/>
                      </a:cubicBezTo>
                      <a:cubicBezTo>
                        <a:pt x="169" y="34"/>
                        <a:pt x="169" y="34"/>
                        <a:pt x="169" y="34"/>
                      </a:cubicBezTo>
                      <a:cubicBezTo>
                        <a:pt x="132" y="49"/>
                        <a:pt x="107" y="74"/>
                        <a:pt x="107" y="74"/>
                      </a:cubicBezTo>
                      <a:cubicBezTo>
                        <a:pt x="121" y="127"/>
                        <a:pt x="121" y="127"/>
                        <a:pt x="121" y="127"/>
                      </a:cubicBezTo>
                      <a:cubicBezTo>
                        <a:pt x="122" y="127"/>
                        <a:pt x="122" y="127"/>
                        <a:pt x="122" y="127"/>
                      </a:cubicBezTo>
                      <a:cubicBezTo>
                        <a:pt x="118" y="131"/>
                        <a:pt x="115" y="134"/>
                        <a:pt x="112" y="138"/>
                      </a:cubicBezTo>
                      <a:cubicBezTo>
                        <a:pt x="57" y="130"/>
                        <a:pt x="57" y="130"/>
                        <a:pt x="57" y="130"/>
                      </a:cubicBezTo>
                      <a:cubicBezTo>
                        <a:pt x="32" y="162"/>
                        <a:pt x="22" y="195"/>
                        <a:pt x="22" y="195"/>
                      </a:cubicBezTo>
                      <a:cubicBezTo>
                        <a:pt x="61" y="235"/>
                        <a:pt x="61" y="235"/>
                        <a:pt x="61" y="235"/>
                      </a:cubicBezTo>
                      <a:cubicBezTo>
                        <a:pt x="61" y="235"/>
                        <a:pt x="61" y="235"/>
                        <a:pt x="61" y="235"/>
                      </a:cubicBezTo>
                      <a:cubicBezTo>
                        <a:pt x="59" y="240"/>
                        <a:pt x="58" y="246"/>
                        <a:pt x="57" y="252"/>
                      </a:cubicBezTo>
                      <a:cubicBezTo>
                        <a:pt x="5" y="273"/>
                        <a:pt x="5" y="273"/>
                        <a:pt x="5" y="273"/>
                      </a:cubicBezTo>
                      <a:cubicBezTo>
                        <a:pt x="0" y="313"/>
                        <a:pt x="8" y="347"/>
                        <a:pt x="8" y="347"/>
                      </a:cubicBezTo>
                      <a:cubicBezTo>
                        <a:pt x="62" y="362"/>
                        <a:pt x="62" y="362"/>
                        <a:pt x="62" y="362"/>
                      </a:cubicBezTo>
                      <a:cubicBezTo>
                        <a:pt x="62" y="362"/>
                        <a:pt x="62" y="362"/>
                        <a:pt x="62" y="362"/>
                      </a:cubicBezTo>
                      <a:cubicBezTo>
                        <a:pt x="63" y="368"/>
                        <a:pt x="65" y="374"/>
                        <a:pt x="68" y="380"/>
                      </a:cubicBezTo>
                      <a:cubicBezTo>
                        <a:pt x="33" y="424"/>
                        <a:pt x="33" y="424"/>
                        <a:pt x="33" y="424"/>
                      </a:cubicBezTo>
                      <a:cubicBezTo>
                        <a:pt x="49" y="461"/>
                        <a:pt x="74" y="486"/>
                        <a:pt x="74" y="486"/>
                      </a:cubicBezTo>
                      <a:cubicBezTo>
                        <a:pt x="127" y="472"/>
                        <a:pt x="127" y="472"/>
                        <a:pt x="127" y="472"/>
                      </a:cubicBezTo>
                      <a:cubicBezTo>
                        <a:pt x="127" y="472"/>
                        <a:pt x="127" y="472"/>
                        <a:pt x="127" y="472"/>
                      </a:cubicBezTo>
                      <a:cubicBezTo>
                        <a:pt x="130" y="475"/>
                        <a:pt x="134" y="478"/>
                        <a:pt x="138" y="481"/>
                      </a:cubicBezTo>
                      <a:cubicBezTo>
                        <a:pt x="130" y="537"/>
                        <a:pt x="130" y="537"/>
                        <a:pt x="130" y="537"/>
                      </a:cubicBezTo>
                      <a:cubicBezTo>
                        <a:pt x="162" y="561"/>
                        <a:pt x="195" y="571"/>
                        <a:pt x="195" y="571"/>
                      </a:cubicBezTo>
                      <a:cubicBezTo>
                        <a:pt x="235" y="533"/>
                        <a:pt x="235" y="533"/>
                        <a:pt x="235" y="533"/>
                      </a:cubicBezTo>
                      <a:cubicBezTo>
                        <a:pt x="235" y="532"/>
                        <a:pt x="235" y="532"/>
                        <a:pt x="235" y="532"/>
                      </a:cubicBezTo>
                      <a:cubicBezTo>
                        <a:pt x="240" y="534"/>
                        <a:pt x="246" y="535"/>
                        <a:pt x="252" y="536"/>
                      </a:cubicBezTo>
                      <a:cubicBezTo>
                        <a:pt x="273" y="588"/>
                        <a:pt x="273" y="588"/>
                        <a:pt x="273" y="588"/>
                      </a:cubicBezTo>
                      <a:cubicBezTo>
                        <a:pt x="313" y="593"/>
                        <a:pt x="347" y="585"/>
                        <a:pt x="347" y="585"/>
                      </a:cubicBezTo>
                      <a:cubicBezTo>
                        <a:pt x="362" y="532"/>
                        <a:pt x="362" y="532"/>
                        <a:pt x="362" y="532"/>
                      </a:cubicBezTo>
                      <a:cubicBezTo>
                        <a:pt x="361" y="532"/>
                        <a:pt x="361" y="532"/>
                        <a:pt x="361" y="532"/>
                      </a:cubicBezTo>
                      <a:cubicBezTo>
                        <a:pt x="368" y="530"/>
                        <a:pt x="374" y="528"/>
                        <a:pt x="380" y="526"/>
                      </a:cubicBezTo>
                      <a:cubicBezTo>
                        <a:pt x="424" y="560"/>
                        <a:pt x="424" y="560"/>
                        <a:pt x="424" y="560"/>
                      </a:cubicBezTo>
                      <a:cubicBezTo>
                        <a:pt x="461" y="544"/>
                        <a:pt x="486" y="520"/>
                        <a:pt x="486" y="520"/>
                      </a:cubicBezTo>
                      <a:cubicBezTo>
                        <a:pt x="472" y="466"/>
                        <a:pt x="472" y="466"/>
                        <a:pt x="472" y="466"/>
                      </a:cubicBezTo>
                      <a:cubicBezTo>
                        <a:pt x="472" y="466"/>
                        <a:pt x="472" y="466"/>
                        <a:pt x="472" y="466"/>
                      </a:cubicBezTo>
                      <a:cubicBezTo>
                        <a:pt x="475" y="463"/>
                        <a:pt x="478" y="459"/>
                        <a:pt x="481" y="456"/>
                      </a:cubicBezTo>
                      <a:cubicBezTo>
                        <a:pt x="537" y="464"/>
                        <a:pt x="537" y="464"/>
                        <a:pt x="537" y="464"/>
                      </a:cubicBezTo>
                      <a:cubicBezTo>
                        <a:pt x="561" y="432"/>
                        <a:pt x="571" y="399"/>
                        <a:pt x="571" y="399"/>
                      </a:cubicBezTo>
                      <a:cubicBezTo>
                        <a:pt x="532" y="359"/>
                        <a:pt x="532" y="359"/>
                        <a:pt x="532" y="359"/>
                      </a:cubicBezTo>
                      <a:cubicBezTo>
                        <a:pt x="532" y="359"/>
                        <a:pt x="532" y="359"/>
                        <a:pt x="532" y="359"/>
                      </a:cubicBezTo>
                      <a:cubicBezTo>
                        <a:pt x="534" y="353"/>
                        <a:pt x="535" y="347"/>
                        <a:pt x="536" y="341"/>
                      </a:cubicBezTo>
                      <a:lnTo>
                        <a:pt x="588" y="320"/>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19" name="Freeform 109"/>
                <p:cNvSpPr>
                  <a:spLocks/>
                </p:cNvSpPr>
                <p:nvPr/>
              </p:nvSpPr>
              <p:spPr bwMode="auto">
                <a:xfrm>
                  <a:off x="1307" y="2628"/>
                  <a:ext cx="518" cy="517"/>
                </a:xfrm>
                <a:custGeom>
                  <a:avLst/>
                  <a:gdLst>
                    <a:gd name="T0" fmla="*/ 600 w 605"/>
                    <a:gd name="T1" fmla="*/ 327 h 605"/>
                    <a:gd name="T2" fmla="*/ 597 w 605"/>
                    <a:gd name="T3" fmla="*/ 252 h 605"/>
                    <a:gd name="T4" fmla="*/ 543 w 605"/>
                    <a:gd name="T5" fmla="*/ 236 h 605"/>
                    <a:gd name="T6" fmla="*/ 542 w 605"/>
                    <a:gd name="T7" fmla="*/ 237 h 605"/>
                    <a:gd name="T8" fmla="*/ 537 w 605"/>
                    <a:gd name="T9" fmla="*/ 218 h 605"/>
                    <a:gd name="T10" fmla="*/ 571 w 605"/>
                    <a:gd name="T11" fmla="*/ 173 h 605"/>
                    <a:gd name="T12" fmla="*/ 530 w 605"/>
                    <a:gd name="T13" fmla="*/ 110 h 605"/>
                    <a:gd name="T14" fmla="*/ 476 w 605"/>
                    <a:gd name="T15" fmla="*/ 124 h 605"/>
                    <a:gd name="T16" fmla="*/ 476 w 605"/>
                    <a:gd name="T17" fmla="*/ 124 h 605"/>
                    <a:gd name="T18" fmla="*/ 465 w 605"/>
                    <a:gd name="T19" fmla="*/ 114 h 605"/>
                    <a:gd name="T20" fmla="*/ 473 w 605"/>
                    <a:gd name="T21" fmla="*/ 58 h 605"/>
                    <a:gd name="T22" fmla="*/ 407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30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8 w 605"/>
                    <a:gd name="T99" fmla="*/ 537 h 605"/>
                    <a:gd name="T100" fmla="*/ 433 w 605"/>
                    <a:gd name="T101" fmla="*/ 571 h 605"/>
                    <a:gd name="T102" fmla="*/ 496 w 605"/>
                    <a:gd name="T103" fmla="*/ 531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7"/>
                        <a:pt x="542" y="237"/>
                        <a:pt x="542" y="237"/>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8" y="537"/>
                      </a:cubicBezTo>
                      <a:cubicBezTo>
                        <a:pt x="433" y="571"/>
                        <a:pt x="433" y="571"/>
                        <a:pt x="433" y="571"/>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0" name="Freeform 110"/>
                <p:cNvSpPr>
                  <a:spLocks/>
                </p:cNvSpPr>
                <p:nvPr/>
              </p:nvSpPr>
              <p:spPr bwMode="auto">
                <a:xfrm>
                  <a:off x="1303" y="2624"/>
                  <a:ext cx="518" cy="518"/>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3 h 606"/>
                    <a:gd name="T112" fmla="*/ 583 w 606"/>
                    <a:gd name="T113" fmla="*/ 407 h 606"/>
                    <a:gd name="T114" fmla="*/ 544 w 606"/>
                    <a:gd name="T115" fmla="*/ 366 h 606"/>
                    <a:gd name="T116" fmla="*/ 544 w 606"/>
                    <a:gd name="T117" fmla="*/ 367 h 606"/>
                    <a:gd name="T118" fmla="*/ 548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60"/>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59"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3"/>
                        <a:pt x="548" y="473"/>
                        <a:pt x="548" y="473"/>
                      </a:cubicBezTo>
                      <a:cubicBezTo>
                        <a:pt x="573" y="441"/>
                        <a:pt x="583" y="407"/>
                        <a:pt x="583" y="407"/>
                      </a:cubicBezTo>
                      <a:cubicBezTo>
                        <a:pt x="544" y="366"/>
                        <a:pt x="544" y="366"/>
                        <a:pt x="544" y="366"/>
                      </a:cubicBezTo>
                      <a:cubicBezTo>
                        <a:pt x="544" y="367"/>
                        <a:pt x="544" y="367"/>
                        <a:pt x="544" y="367"/>
                      </a:cubicBezTo>
                      <a:cubicBezTo>
                        <a:pt x="545" y="361"/>
                        <a:pt x="546" y="355"/>
                        <a:pt x="548" y="348"/>
                      </a:cubicBezTo>
                      <a:lnTo>
                        <a:pt x="601" y="327"/>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1" name="Freeform 111"/>
                <p:cNvSpPr>
                  <a:spLocks/>
                </p:cNvSpPr>
                <p:nvPr/>
              </p:nvSpPr>
              <p:spPr bwMode="auto">
                <a:xfrm>
                  <a:off x="1300" y="2620"/>
                  <a:ext cx="517" cy="518"/>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7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8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4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8 w 605"/>
                    <a:gd name="T97" fmla="*/ 542 h 605"/>
                    <a:gd name="T98" fmla="*/ 387 w 605"/>
                    <a:gd name="T99" fmla="*/ 536 h 605"/>
                    <a:gd name="T100" fmla="*/ 432 w 605"/>
                    <a:gd name="T101" fmla="*/ 571 h 605"/>
                    <a:gd name="T102" fmla="*/ 495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7"/>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3" y="66"/>
                        <a:pt x="217" y="68"/>
                      </a:cubicBezTo>
                      <a:cubicBezTo>
                        <a:pt x="172" y="34"/>
                        <a:pt x="172" y="34"/>
                        <a:pt x="172" y="34"/>
                      </a:cubicBezTo>
                      <a:cubicBezTo>
                        <a:pt x="134"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4"/>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4" y="496"/>
                        <a:pt x="74"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8" y="542"/>
                        <a:pt x="368" y="542"/>
                        <a:pt x="368" y="542"/>
                      </a:cubicBezTo>
                      <a:cubicBezTo>
                        <a:pt x="375" y="540"/>
                        <a:pt x="381" y="538"/>
                        <a:pt x="387" y="536"/>
                      </a:cubicBezTo>
                      <a:cubicBezTo>
                        <a:pt x="432" y="571"/>
                        <a:pt x="432" y="571"/>
                        <a:pt x="432" y="571"/>
                      </a:cubicBezTo>
                      <a:cubicBezTo>
                        <a:pt x="470" y="555"/>
                        <a:pt x="495" y="530"/>
                        <a:pt x="495"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2" name="Freeform 112"/>
                <p:cNvSpPr>
                  <a:spLocks/>
                </p:cNvSpPr>
                <p:nvPr/>
              </p:nvSpPr>
              <p:spPr bwMode="auto">
                <a:xfrm>
                  <a:off x="1295" y="2616"/>
                  <a:ext cx="518" cy="517"/>
                </a:xfrm>
                <a:custGeom>
                  <a:avLst/>
                  <a:gdLst>
                    <a:gd name="T0" fmla="*/ 600 w 605"/>
                    <a:gd name="T1" fmla="*/ 327 h 605"/>
                    <a:gd name="T2" fmla="*/ 597 w 605"/>
                    <a:gd name="T3" fmla="*/ 252 h 605"/>
                    <a:gd name="T4" fmla="*/ 543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8 h 605"/>
                    <a:gd name="T22" fmla="*/ 406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29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7 w 605"/>
                    <a:gd name="T99" fmla="*/ 537 h 605"/>
                    <a:gd name="T100" fmla="*/ 433 w 605"/>
                    <a:gd name="T101" fmla="*/ 571 h 605"/>
                    <a:gd name="T102" fmla="*/ 496 w 605"/>
                    <a:gd name="T103" fmla="*/ 530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0" y="33"/>
                        <a:pt x="406" y="23"/>
                        <a:pt x="406"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29"/>
                        <a:pt x="124" y="129"/>
                        <a:pt x="124" y="129"/>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7" y="537"/>
                      </a:cubicBezTo>
                      <a:cubicBezTo>
                        <a:pt x="433" y="571"/>
                        <a:pt x="433" y="571"/>
                        <a:pt x="433" y="571"/>
                      </a:cubicBezTo>
                      <a:cubicBezTo>
                        <a:pt x="470" y="555"/>
                        <a:pt x="496" y="530"/>
                        <a:pt x="496" y="530"/>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3" name="Freeform 113"/>
                <p:cNvSpPr>
                  <a:spLocks/>
                </p:cNvSpPr>
                <p:nvPr/>
              </p:nvSpPr>
              <p:spPr bwMode="auto">
                <a:xfrm>
                  <a:off x="1291" y="2612"/>
                  <a:ext cx="518" cy="518"/>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8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60"/>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5"/>
                        <a:pt x="59" y="251"/>
                        <a:pt x="58" y="258"/>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1"/>
                        <a:pt x="546" y="355"/>
                        <a:pt x="548" y="348"/>
                      </a:cubicBezTo>
                      <a:lnTo>
                        <a:pt x="601" y="327"/>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4" name="Freeform 114"/>
                <p:cNvSpPr>
                  <a:spLocks/>
                </p:cNvSpPr>
                <p:nvPr/>
              </p:nvSpPr>
              <p:spPr bwMode="auto">
                <a:xfrm>
                  <a:off x="1287" y="2608"/>
                  <a:ext cx="518" cy="518"/>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6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5 h 605"/>
                    <a:gd name="T44" fmla="*/ 124 w 606"/>
                    <a:gd name="T45" fmla="*/ 129 h 605"/>
                    <a:gd name="T46" fmla="*/ 125 w 606"/>
                    <a:gd name="T47" fmla="*/ 129 h 605"/>
                    <a:gd name="T48" fmla="*/ 115 w 606"/>
                    <a:gd name="T49" fmla="*/ 140 h 605"/>
                    <a:gd name="T50" fmla="*/ 58 w 606"/>
                    <a:gd name="T51" fmla="*/ 132 h 605"/>
                    <a:gd name="T52" fmla="*/ 23 w 606"/>
                    <a:gd name="T53" fmla="*/ 198 h 605"/>
                    <a:gd name="T54" fmla="*/ 62 w 606"/>
                    <a:gd name="T55" fmla="*/ 239 h 605"/>
                    <a:gd name="T56" fmla="*/ 63 w 606"/>
                    <a:gd name="T57" fmla="*/ 239 h 605"/>
                    <a:gd name="T58" fmla="*/ 59 w 606"/>
                    <a:gd name="T59" fmla="*/ 257 h 605"/>
                    <a:gd name="T60" fmla="*/ 6 w 606"/>
                    <a:gd name="T61" fmla="*/ 278 h 605"/>
                    <a:gd name="T62" fmla="*/ 9 w 606"/>
                    <a:gd name="T63" fmla="*/ 353 h 605"/>
                    <a:gd name="T64" fmla="*/ 63 w 606"/>
                    <a:gd name="T65" fmla="*/ 369 h 605"/>
                    <a:gd name="T66" fmla="*/ 63 w 606"/>
                    <a:gd name="T67" fmla="*/ 369 h 605"/>
                    <a:gd name="T68" fmla="*/ 69 w 606"/>
                    <a:gd name="T69" fmla="*/ 387 h 605"/>
                    <a:gd name="T70" fmla="*/ 34 w 606"/>
                    <a:gd name="T71" fmla="*/ 433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4"/>
                        <a:pt x="537" y="217"/>
                      </a:cubicBezTo>
                      <a:cubicBezTo>
                        <a:pt x="572" y="172"/>
                        <a:pt x="572" y="172"/>
                        <a:pt x="572" y="172"/>
                      </a:cubicBezTo>
                      <a:cubicBezTo>
                        <a:pt x="556" y="135"/>
                        <a:pt x="531" y="109"/>
                        <a:pt x="531" y="109"/>
                      </a:cubicBezTo>
                      <a:cubicBezTo>
                        <a:pt x="476" y="123"/>
                        <a:pt x="476" y="123"/>
                        <a:pt x="476" y="123"/>
                      </a:cubicBezTo>
                      <a:cubicBezTo>
                        <a:pt x="476" y="124"/>
                        <a:pt x="476" y="124"/>
                        <a:pt x="476" y="124"/>
                      </a:cubicBezTo>
                      <a:cubicBezTo>
                        <a:pt x="473" y="120"/>
                        <a:pt x="469" y="117"/>
                        <a:pt x="466"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7"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5"/>
                        <a:pt x="110" y="75"/>
                      </a:cubicBezTo>
                      <a:cubicBezTo>
                        <a:pt x="124" y="129"/>
                        <a:pt x="124" y="129"/>
                        <a:pt x="124" y="129"/>
                      </a:cubicBezTo>
                      <a:cubicBezTo>
                        <a:pt x="125" y="129"/>
                        <a:pt x="125" y="129"/>
                        <a:pt x="125" y="129"/>
                      </a:cubicBezTo>
                      <a:cubicBezTo>
                        <a:pt x="121" y="133"/>
                        <a:pt x="118" y="136"/>
                        <a:pt x="115"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9" y="257"/>
                      </a:cubicBezTo>
                      <a:cubicBezTo>
                        <a:pt x="6" y="278"/>
                        <a:pt x="6" y="278"/>
                        <a:pt x="6" y="278"/>
                      </a:cubicBezTo>
                      <a:cubicBezTo>
                        <a:pt x="0" y="319"/>
                        <a:pt x="9" y="353"/>
                        <a:pt x="9" y="353"/>
                      </a:cubicBezTo>
                      <a:cubicBezTo>
                        <a:pt x="63" y="369"/>
                        <a:pt x="63" y="369"/>
                        <a:pt x="63" y="369"/>
                      </a:cubicBezTo>
                      <a:cubicBezTo>
                        <a:pt x="63" y="369"/>
                        <a:pt x="63" y="369"/>
                        <a:pt x="63" y="369"/>
                      </a:cubicBezTo>
                      <a:cubicBezTo>
                        <a:pt x="65" y="375"/>
                        <a:pt x="67" y="381"/>
                        <a:pt x="69" y="387"/>
                      </a:cubicBezTo>
                      <a:cubicBezTo>
                        <a:pt x="34" y="433"/>
                        <a:pt x="34" y="433"/>
                        <a:pt x="34" y="433"/>
                      </a:cubicBezTo>
                      <a:cubicBezTo>
                        <a:pt x="51" y="470"/>
                        <a:pt x="75" y="495"/>
                        <a:pt x="75" y="495"/>
                      </a:cubicBezTo>
                      <a:cubicBezTo>
                        <a:pt x="130" y="481"/>
                        <a:pt x="130" y="481"/>
                        <a:pt x="130" y="481"/>
                      </a:cubicBezTo>
                      <a:cubicBezTo>
                        <a:pt x="130" y="481"/>
                        <a:pt x="130" y="481"/>
                        <a:pt x="130" y="481"/>
                      </a:cubicBezTo>
                      <a:cubicBezTo>
                        <a:pt x="134"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5" name="Freeform 115"/>
                <p:cNvSpPr>
                  <a:spLocks/>
                </p:cNvSpPr>
                <p:nvPr/>
              </p:nvSpPr>
              <p:spPr bwMode="auto">
                <a:xfrm>
                  <a:off x="1283" y="2604"/>
                  <a:ext cx="518" cy="517"/>
                </a:xfrm>
                <a:custGeom>
                  <a:avLst/>
                  <a:gdLst>
                    <a:gd name="T0" fmla="*/ 600 w 605"/>
                    <a:gd name="T1" fmla="*/ 327 h 605"/>
                    <a:gd name="T2" fmla="*/ 597 w 605"/>
                    <a:gd name="T3" fmla="*/ 252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3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2 h 605"/>
                    <a:gd name="T98" fmla="*/ 387 w 605"/>
                    <a:gd name="T99" fmla="*/ 537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4" y="129"/>
                        <a:pt x="124" y="129"/>
                        <a:pt x="124" y="129"/>
                      </a:cubicBezTo>
                      <a:cubicBezTo>
                        <a:pt x="124" y="129"/>
                        <a:pt x="124" y="129"/>
                        <a:pt x="124" y="129"/>
                      </a:cubicBezTo>
                      <a:cubicBezTo>
                        <a:pt x="120" y="133"/>
                        <a:pt x="117" y="137"/>
                        <a:pt x="114" y="140"/>
                      </a:cubicBezTo>
                      <a:cubicBezTo>
                        <a:pt x="57" y="132"/>
                        <a:pt x="57" y="132"/>
                        <a:pt x="57" y="132"/>
                      </a:cubicBezTo>
                      <a:cubicBezTo>
                        <a:pt x="33"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6" y="488"/>
                        <a:pt x="140" y="491"/>
                      </a:cubicBezTo>
                      <a:cubicBezTo>
                        <a:pt x="132" y="548"/>
                        <a:pt x="132" y="548"/>
                        <a:pt x="132" y="548"/>
                      </a:cubicBezTo>
                      <a:cubicBezTo>
                        <a:pt x="165" y="573"/>
                        <a:pt x="199" y="583"/>
                        <a:pt x="199" y="583"/>
                      </a:cubicBezTo>
                      <a:cubicBezTo>
                        <a:pt x="239" y="543"/>
                        <a:pt x="239" y="543"/>
                        <a:pt x="239" y="543"/>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2"/>
                        <a:pt x="369" y="542"/>
                        <a:pt x="369" y="542"/>
                      </a:cubicBezTo>
                      <a:cubicBezTo>
                        <a:pt x="375" y="541"/>
                        <a:pt x="381" y="539"/>
                        <a:pt x="387" y="537"/>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5" y="472"/>
                        <a:pt x="488" y="469"/>
                        <a:pt x="491" y="465"/>
                      </a:cubicBezTo>
                      <a:cubicBezTo>
                        <a:pt x="548" y="473"/>
                        <a:pt x="548" y="473"/>
                        <a:pt x="548" y="473"/>
                      </a:cubicBezTo>
                      <a:cubicBezTo>
                        <a:pt x="572"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6" name="Freeform 116"/>
                <p:cNvSpPr>
                  <a:spLocks/>
                </p:cNvSpPr>
                <p:nvPr/>
              </p:nvSpPr>
              <p:spPr bwMode="auto">
                <a:xfrm>
                  <a:off x="1279" y="2600"/>
                  <a:ext cx="518" cy="518"/>
                </a:xfrm>
                <a:custGeom>
                  <a:avLst/>
                  <a:gdLst>
                    <a:gd name="T0" fmla="*/ 600 w 606"/>
                    <a:gd name="T1" fmla="*/ 327 h 606"/>
                    <a:gd name="T2" fmla="*/ 597 w 606"/>
                    <a:gd name="T3" fmla="*/ 252 h 606"/>
                    <a:gd name="T4" fmla="*/ 543 w 606"/>
                    <a:gd name="T5" fmla="*/ 236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2 h 606"/>
                    <a:gd name="T52" fmla="*/ 23 w 606"/>
                    <a:gd name="T53" fmla="*/ 199 h 606"/>
                    <a:gd name="T54" fmla="*/ 62 w 606"/>
                    <a:gd name="T55" fmla="*/ 240 h 606"/>
                    <a:gd name="T56" fmla="*/ 62 w 606"/>
                    <a:gd name="T57" fmla="*/ 239 h 606"/>
                    <a:gd name="T58" fmla="*/ 58 w 606"/>
                    <a:gd name="T59" fmla="*/ 257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7 w 606"/>
                    <a:gd name="T119" fmla="*/ 348 h 606"/>
                    <a:gd name="T120" fmla="*/ 600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0" y="327"/>
                      </a:moveTo>
                      <a:cubicBezTo>
                        <a:pt x="606" y="286"/>
                        <a:pt x="597" y="252"/>
                        <a:pt x="597" y="252"/>
                      </a:cubicBezTo>
                      <a:cubicBezTo>
                        <a:pt x="543" y="236"/>
                        <a:pt x="543" y="236"/>
                        <a:pt x="543" y="236"/>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2"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7" name="Freeform 117"/>
                <p:cNvSpPr>
                  <a:spLocks/>
                </p:cNvSpPr>
                <p:nvPr/>
              </p:nvSpPr>
              <p:spPr bwMode="auto">
                <a:xfrm>
                  <a:off x="1275" y="2596"/>
                  <a:ext cx="518" cy="518"/>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5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4 h 605"/>
                    <a:gd name="T44" fmla="*/ 124 w 606"/>
                    <a:gd name="T45" fmla="*/ 129 h 605"/>
                    <a:gd name="T46" fmla="*/ 125 w 606"/>
                    <a:gd name="T47" fmla="*/ 129 h 605"/>
                    <a:gd name="T48" fmla="*/ 115 w 606"/>
                    <a:gd name="T49" fmla="*/ 140 h 605"/>
                    <a:gd name="T50" fmla="*/ 58 w 606"/>
                    <a:gd name="T51" fmla="*/ 132 h 605"/>
                    <a:gd name="T52" fmla="*/ 23 w 606"/>
                    <a:gd name="T53" fmla="*/ 198 h 605"/>
                    <a:gd name="T54" fmla="*/ 62 w 606"/>
                    <a:gd name="T55" fmla="*/ 239 h 605"/>
                    <a:gd name="T56" fmla="*/ 63 w 606"/>
                    <a:gd name="T57" fmla="*/ 239 h 605"/>
                    <a:gd name="T58" fmla="*/ 59 w 606"/>
                    <a:gd name="T59" fmla="*/ 257 h 605"/>
                    <a:gd name="T60" fmla="*/ 5 w 606"/>
                    <a:gd name="T61" fmla="*/ 278 h 605"/>
                    <a:gd name="T62" fmla="*/ 9 w 606"/>
                    <a:gd name="T63" fmla="*/ 353 h 605"/>
                    <a:gd name="T64" fmla="*/ 63 w 606"/>
                    <a:gd name="T65" fmla="*/ 369 h 605"/>
                    <a:gd name="T66" fmla="*/ 63 w 606"/>
                    <a:gd name="T67" fmla="*/ 368 h 605"/>
                    <a:gd name="T68" fmla="*/ 69 w 606"/>
                    <a:gd name="T69" fmla="*/ 387 h 605"/>
                    <a:gd name="T70" fmla="*/ 34 w 606"/>
                    <a:gd name="T71" fmla="*/ 432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3"/>
                        <a:pt x="537" y="217"/>
                      </a:cubicBezTo>
                      <a:cubicBezTo>
                        <a:pt x="572" y="172"/>
                        <a:pt x="572" y="172"/>
                        <a:pt x="572" y="172"/>
                      </a:cubicBezTo>
                      <a:cubicBezTo>
                        <a:pt x="556" y="134"/>
                        <a:pt x="531" y="109"/>
                        <a:pt x="531" y="109"/>
                      </a:cubicBezTo>
                      <a:cubicBezTo>
                        <a:pt x="476" y="123"/>
                        <a:pt x="476" y="123"/>
                        <a:pt x="476" y="123"/>
                      </a:cubicBezTo>
                      <a:cubicBezTo>
                        <a:pt x="476" y="124"/>
                        <a:pt x="476" y="124"/>
                        <a:pt x="476" y="124"/>
                      </a:cubicBezTo>
                      <a:cubicBezTo>
                        <a:pt x="473" y="120"/>
                        <a:pt x="469" y="117"/>
                        <a:pt x="465"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6"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4"/>
                        <a:pt x="110" y="74"/>
                      </a:cubicBezTo>
                      <a:cubicBezTo>
                        <a:pt x="124" y="129"/>
                        <a:pt x="124" y="129"/>
                        <a:pt x="124" y="129"/>
                      </a:cubicBezTo>
                      <a:cubicBezTo>
                        <a:pt x="125" y="129"/>
                        <a:pt x="125" y="129"/>
                        <a:pt x="125" y="129"/>
                      </a:cubicBezTo>
                      <a:cubicBezTo>
                        <a:pt x="121" y="133"/>
                        <a:pt x="118" y="136"/>
                        <a:pt x="115"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9" y="257"/>
                      </a:cubicBezTo>
                      <a:cubicBezTo>
                        <a:pt x="5" y="278"/>
                        <a:pt x="5" y="278"/>
                        <a:pt x="5" y="278"/>
                      </a:cubicBezTo>
                      <a:cubicBezTo>
                        <a:pt x="0" y="319"/>
                        <a:pt x="9" y="353"/>
                        <a:pt x="9" y="353"/>
                      </a:cubicBezTo>
                      <a:cubicBezTo>
                        <a:pt x="63" y="369"/>
                        <a:pt x="63" y="369"/>
                        <a:pt x="63" y="369"/>
                      </a:cubicBezTo>
                      <a:cubicBezTo>
                        <a:pt x="63" y="368"/>
                        <a:pt x="63" y="368"/>
                        <a:pt x="63" y="368"/>
                      </a:cubicBezTo>
                      <a:cubicBezTo>
                        <a:pt x="65" y="375"/>
                        <a:pt x="67" y="381"/>
                        <a:pt x="69" y="387"/>
                      </a:cubicBezTo>
                      <a:cubicBezTo>
                        <a:pt x="34" y="432"/>
                        <a:pt x="34" y="432"/>
                        <a:pt x="34" y="432"/>
                      </a:cubicBezTo>
                      <a:cubicBezTo>
                        <a:pt x="51" y="470"/>
                        <a:pt x="75" y="495"/>
                        <a:pt x="75" y="495"/>
                      </a:cubicBezTo>
                      <a:cubicBezTo>
                        <a:pt x="130" y="481"/>
                        <a:pt x="130" y="481"/>
                        <a:pt x="130" y="481"/>
                      </a:cubicBezTo>
                      <a:cubicBezTo>
                        <a:pt x="130" y="481"/>
                        <a:pt x="130" y="481"/>
                        <a:pt x="130" y="481"/>
                      </a:cubicBezTo>
                      <a:cubicBezTo>
                        <a:pt x="133"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8" name="Freeform 118"/>
                <p:cNvSpPr>
                  <a:spLocks/>
                </p:cNvSpPr>
                <p:nvPr/>
              </p:nvSpPr>
              <p:spPr bwMode="auto">
                <a:xfrm>
                  <a:off x="1271" y="2592"/>
                  <a:ext cx="518" cy="518"/>
                </a:xfrm>
                <a:custGeom>
                  <a:avLst/>
                  <a:gdLst>
                    <a:gd name="T0" fmla="*/ 600 w 605"/>
                    <a:gd name="T1" fmla="*/ 327 h 605"/>
                    <a:gd name="T2" fmla="*/ 597 w 605"/>
                    <a:gd name="T3" fmla="*/ 252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9 w 605"/>
                    <a:gd name="T69" fmla="*/ 387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3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8"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7"/>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9" y="387"/>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6" y="488"/>
                        <a:pt x="140" y="491"/>
                      </a:cubicBezTo>
                      <a:cubicBezTo>
                        <a:pt x="132" y="548"/>
                        <a:pt x="132" y="548"/>
                        <a:pt x="132" y="548"/>
                      </a:cubicBezTo>
                      <a:cubicBezTo>
                        <a:pt x="165" y="573"/>
                        <a:pt x="199" y="583"/>
                        <a:pt x="199" y="583"/>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3"/>
                        <a:pt x="369" y="543"/>
                        <a:pt x="369" y="543"/>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29" name="Freeform 119"/>
                <p:cNvSpPr>
                  <a:spLocks/>
                </p:cNvSpPr>
                <p:nvPr/>
              </p:nvSpPr>
              <p:spPr bwMode="auto">
                <a:xfrm>
                  <a:off x="1267" y="2588"/>
                  <a:ext cx="518" cy="518"/>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1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9 h 606"/>
                    <a:gd name="T34" fmla="*/ 236 w 605"/>
                    <a:gd name="T35" fmla="*/ 63 h 606"/>
                    <a:gd name="T36" fmla="*/ 237 w 605"/>
                    <a:gd name="T37" fmla="*/ 63 h 606"/>
                    <a:gd name="T38" fmla="*/ 218 w 605"/>
                    <a:gd name="T39" fmla="*/ 69 h 606"/>
                    <a:gd name="T40" fmla="*/ 173 w 605"/>
                    <a:gd name="T41" fmla="*/ 34 h 606"/>
                    <a:gd name="T42" fmla="*/ 110 w 605"/>
                    <a:gd name="T43" fmla="*/ 75 h 606"/>
                    <a:gd name="T44" fmla="*/ 124 w 605"/>
                    <a:gd name="T45" fmla="*/ 130 h 606"/>
                    <a:gd name="T46" fmla="*/ 124 w 605"/>
                    <a:gd name="T47" fmla="*/ 130 h 606"/>
                    <a:gd name="T48" fmla="*/ 114 w 605"/>
                    <a:gd name="T49" fmla="*/ 141 h 606"/>
                    <a:gd name="T50" fmla="*/ 58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30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2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1" y="110"/>
                        <a:pt x="531"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1"/>
                        <a:pt x="130" y="481"/>
                        <a:pt x="130"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0" name="Freeform 120"/>
                <p:cNvSpPr>
                  <a:spLocks/>
                </p:cNvSpPr>
                <p:nvPr/>
              </p:nvSpPr>
              <p:spPr bwMode="auto">
                <a:xfrm>
                  <a:off x="1263" y="2583"/>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5 h 606"/>
                    <a:gd name="T18" fmla="*/ 465 w 606"/>
                    <a:gd name="T19" fmla="*/ 115 h 606"/>
                    <a:gd name="T20" fmla="*/ 474 w 606"/>
                    <a:gd name="T21" fmla="*/ 58 h 606"/>
                    <a:gd name="T22" fmla="*/ 407 w 606"/>
                    <a:gd name="T23" fmla="*/ 23 h 606"/>
                    <a:gd name="T24" fmla="*/ 366 w 606"/>
                    <a:gd name="T25" fmla="*/ 62 h 606"/>
                    <a:gd name="T26" fmla="*/ 367 w 606"/>
                    <a:gd name="T27" fmla="*/ 63 h 606"/>
                    <a:gd name="T28" fmla="*/ 348 w 606"/>
                    <a:gd name="T29" fmla="*/ 59 h 606"/>
                    <a:gd name="T30" fmla="*/ 327 w 606"/>
                    <a:gd name="T31" fmla="*/ 6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70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7"/>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6" y="135"/>
                        <a:pt x="531" y="110"/>
                        <a:pt x="531" y="110"/>
                      </a:cubicBezTo>
                      <a:cubicBezTo>
                        <a:pt x="476" y="124"/>
                        <a:pt x="476" y="124"/>
                        <a:pt x="476" y="124"/>
                      </a:cubicBezTo>
                      <a:cubicBezTo>
                        <a:pt x="476" y="125"/>
                        <a:pt x="476" y="125"/>
                        <a:pt x="476" y="125"/>
                      </a:cubicBezTo>
                      <a:cubicBezTo>
                        <a:pt x="473" y="121"/>
                        <a:pt x="469" y="118"/>
                        <a:pt x="465" y="115"/>
                      </a:cubicBezTo>
                      <a:cubicBezTo>
                        <a:pt x="474" y="58"/>
                        <a:pt x="474" y="58"/>
                        <a:pt x="474" y="58"/>
                      </a:cubicBezTo>
                      <a:cubicBezTo>
                        <a:pt x="441" y="33"/>
                        <a:pt x="407" y="23"/>
                        <a:pt x="407" y="23"/>
                      </a:cubicBezTo>
                      <a:cubicBezTo>
                        <a:pt x="366" y="62"/>
                        <a:pt x="366" y="62"/>
                        <a:pt x="366" y="62"/>
                      </a:cubicBezTo>
                      <a:cubicBezTo>
                        <a:pt x="367" y="63"/>
                        <a:pt x="367" y="63"/>
                        <a:pt x="367" y="63"/>
                      </a:cubicBezTo>
                      <a:cubicBezTo>
                        <a:pt x="361" y="61"/>
                        <a:pt x="355" y="60"/>
                        <a:pt x="348" y="59"/>
                      </a:cubicBezTo>
                      <a:cubicBezTo>
                        <a:pt x="327" y="6"/>
                        <a:pt x="327" y="6"/>
                        <a:pt x="327" y="6"/>
                      </a:cubicBezTo>
                      <a:cubicBezTo>
                        <a:pt x="286" y="0"/>
                        <a:pt x="252" y="9"/>
                        <a:pt x="252" y="9"/>
                      </a:cubicBezTo>
                      <a:cubicBezTo>
                        <a:pt x="237" y="63"/>
                        <a:pt x="237" y="63"/>
                        <a:pt x="237" y="63"/>
                      </a:cubicBezTo>
                      <a:cubicBezTo>
                        <a:pt x="237" y="63"/>
                        <a:pt x="237" y="63"/>
                        <a:pt x="237" y="63"/>
                      </a:cubicBezTo>
                      <a:cubicBezTo>
                        <a:pt x="231"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4"/>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60"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1"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6" y="545"/>
                        <a:pt x="252" y="547"/>
                        <a:pt x="258" y="548"/>
                      </a:cubicBezTo>
                      <a:cubicBezTo>
                        <a:pt x="279" y="601"/>
                        <a:pt x="279" y="601"/>
                        <a:pt x="279" y="601"/>
                      </a:cubicBezTo>
                      <a:cubicBezTo>
                        <a:pt x="320" y="606"/>
                        <a:pt x="354" y="597"/>
                        <a:pt x="354" y="597"/>
                      </a:cubicBezTo>
                      <a:cubicBezTo>
                        <a:pt x="370" y="543"/>
                        <a:pt x="370" y="543"/>
                        <a:pt x="370"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7" y="355"/>
                        <a:pt x="548" y="349"/>
                      </a:cubicBezTo>
                      <a:lnTo>
                        <a:pt x="601" y="327"/>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1" name="Freeform 121"/>
                <p:cNvSpPr>
                  <a:spLocks/>
                </p:cNvSpPr>
                <p:nvPr/>
              </p:nvSpPr>
              <p:spPr bwMode="auto">
                <a:xfrm>
                  <a:off x="1259" y="2580"/>
                  <a:ext cx="518" cy="518"/>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3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5"/>
                        <a:pt x="136" y="488"/>
                        <a:pt x="140" y="491"/>
                      </a:cubicBezTo>
                      <a:cubicBezTo>
                        <a:pt x="132" y="548"/>
                        <a:pt x="132" y="548"/>
                        <a:pt x="132" y="548"/>
                      </a:cubicBezTo>
                      <a:cubicBezTo>
                        <a:pt x="164" y="572"/>
                        <a:pt x="198" y="583"/>
                        <a:pt x="198" y="583"/>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6"/>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2" name="Freeform 122"/>
                <p:cNvSpPr>
                  <a:spLocks/>
                </p:cNvSpPr>
                <p:nvPr/>
              </p:nvSpPr>
              <p:spPr bwMode="auto">
                <a:xfrm>
                  <a:off x="1255" y="2576"/>
                  <a:ext cx="518" cy="518"/>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0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9 h 606"/>
                    <a:gd name="T34" fmla="*/ 236 w 605"/>
                    <a:gd name="T35" fmla="*/ 63 h 606"/>
                    <a:gd name="T36" fmla="*/ 236 w 605"/>
                    <a:gd name="T37" fmla="*/ 63 h 606"/>
                    <a:gd name="T38" fmla="*/ 218 w 605"/>
                    <a:gd name="T39" fmla="*/ 69 h 606"/>
                    <a:gd name="T40" fmla="*/ 172 w 605"/>
                    <a:gd name="T41" fmla="*/ 34 h 606"/>
                    <a:gd name="T42" fmla="*/ 109 w 605"/>
                    <a:gd name="T43" fmla="*/ 75 h 606"/>
                    <a:gd name="T44" fmla="*/ 124 w 605"/>
                    <a:gd name="T45" fmla="*/ 130 h 606"/>
                    <a:gd name="T46" fmla="*/ 124 w 605"/>
                    <a:gd name="T47" fmla="*/ 130 h 606"/>
                    <a:gd name="T48" fmla="*/ 114 w 605"/>
                    <a:gd name="T49" fmla="*/ 140 h 606"/>
                    <a:gd name="T50" fmla="*/ 58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30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2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1"/>
                        <a:pt x="130" y="481"/>
                        <a:pt x="130"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1" y="539"/>
                        <a:pt x="388" y="537"/>
                      </a:cubicBezTo>
                      <a:cubicBezTo>
                        <a:pt x="433" y="572"/>
                        <a:pt x="433" y="572"/>
                        <a:pt x="433" y="572"/>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3" name="Freeform 123"/>
                <p:cNvSpPr>
                  <a:spLocks/>
                </p:cNvSpPr>
                <p:nvPr/>
              </p:nvSpPr>
              <p:spPr bwMode="auto">
                <a:xfrm>
                  <a:off x="1251" y="2571"/>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5 h 606"/>
                    <a:gd name="T18" fmla="*/ 465 w 606"/>
                    <a:gd name="T19" fmla="*/ 114 h 606"/>
                    <a:gd name="T20" fmla="*/ 473 w 606"/>
                    <a:gd name="T21" fmla="*/ 58 h 606"/>
                    <a:gd name="T22" fmla="*/ 407 w 606"/>
                    <a:gd name="T23" fmla="*/ 23 h 606"/>
                    <a:gd name="T24" fmla="*/ 366 w 606"/>
                    <a:gd name="T25" fmla="*/ 62 h 606"/>
                    <a:gd name="T26" fmla="*/ 366 w 606"/>
                    <a:gd name="T27" fmla="*/ 63 h 606"/>
                    <a:gd name="T28" fmla="*/ 348 w 606"/>
                    <a:gd name="T29" fmla="*/ 58 h 606"/>
                    <a:gd name="T30" fmla="*/ 327 w 606"/>
                    <a:gd name="T31" fmla="*/ 5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6" y="135"/>
                        <a:pt x="531" y="110"/>
                        <a:pt x="531" y="110"/>
                      </a:cubicBezTo>
                      <a:cubicBezTo>
                        <a:pt x="476" y="124"/>
                        <a:pt x="476" y="124"/>
                        <a:pt x="476" y="124"/>
                      </a:cubicBezTo>
                      <a:cubicBezTo>
                        <a:pt x="476" y="125"/>
                        <a:pt x="476" y="125"/>
                        <a:pt x="476" y="125"/>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3"/>
                        <a:pt x="366" y="63"/>
                        <a:pt x="366" y="63"/>
                      </a:cubicBezTo>
                      <a:cubicBezTo>
                        <a:pt x="361" y="61"/>
                        <a:pt x="355" y="60"/>
                        <a:pt x="348" y="58"/>
                      </a:cubicBezTo>
                      <a:cubicBezTo>
                        <a:pt x="327" y="5"/>
                        <a:pt x="327" y="5"/>
                        <a:pt x="327" y="5"/>
                      </a:cubicBezTo>
                      <a:cubicBezTo>
                        <a:pt x="286" y="0"/>
                        <a:pt x="252" y="9"/>
                        <a:pt x="252" y="9"/>
                      </a:cubicBezTo>
                      <a:cubicBezTo>
                        <a:pt x="237" y="63"/>
                        <a:pt x="237" y="63"/>
                        <a:pt x="237"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60"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6" y="355"/>
                        <a:pt x="548" y="349"/>
                      </a:cubicBezTo>
                      <a:lnTo>
                        <a:pt x="601" y="327"/>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4" name="Freeform 124"/>
                <p:cNvSpPr>
                  <a:spLocks/>
                </p:cNvSpPr>
                <p:nvPr/>
              </p:nvSpPr>
              <p:spPr bwMode="auto">
                <a:xfrm>
                  <a:off x="1247" y="2568"/>
                  <a:ext cx="518" cy="518"/>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5 w 605"/>
                    <a:gd name="T15" fmla="*/ 123 h 605"/>
                    <a:gd name="T16" fmla="*/ 476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8"/>
                      </a:cubicBezTo>
                      <a:cubicBezTo>
                        <a:pt x="571" y="172"/>
                        <a:pt x="571" y="172"/>
                        <a:pt x="571" y="172"/>
                      </a:cubicBezTo>
                      <a:cubicBezTo>
                        <a:pt x="555" y="135"/>
                        <a:pt x="530" y="109"/>
                        <a:pt x="530" y="109"/>
                      </a:cubicBezTo>
                      <a:cubicBezTo>
                        <a:pt x="475" y="123"/>
                        <a:pt x="475" y="123"/>
                        <a:pt x="475" y="123"/>
                      </a:cubicBezTo>
                      <a:cubicBezTo>
                        <a:pt x="476" y="124"/>
                        <a:pt x="476" y="124"/>
                        <a:pt x="476"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5" name="Freeform 125"/>
                <p:cNvSpPr>
                  <a:spLocks/>
                </p:cNvSpPr>
                <p:nvPr/>
              </p:nvSpPr>
              <p:spPr bwMode="auto">
                <a:xfrm>
                  <a:off x="1243" y="2564"/>
                  <a:ext cx="518" cy="517"/>
                </a:xfrm>
                <a:custGeom>
                  <a:avLst/>
                  <a:gdLst>
                    <a:gd name="T0" fmla="*/ 600 w 605"/>
                    <a:gd name="T1" fmla="*/ 327 h 605"/>
                    <a:gd name="T2" fmla="*/ 597 w 605"/>
                    <a:gd name="T3" fmla="*/ 252 h 605"/>
                    <a:gd name="T4" fmla="*/ 543 w 605"/>
                    <a:gd name="T5" fmla="*/ 236 h 605"/>
                    <a:gd name="T6" fmla="*/ 542 w 605"/>
                    <a:gd name="T7" fmla="*/ 237 h 605"/>
                    <a:gd name="T8" fmla="*/ 537 w 605"/>
                    <a:gd name="T9" fmla="*/ 218 h 605"/>
                    <a:gd name="T10" fmla="*/ 571 w 605"/>
                    <a:gd name="T11" fmla="*/ 173 h 605"/>
                    <a:gd name="T12" fmla="*/ 530 w 605"/>
                    <a:gd name="T13" fmla="*/ 110 h 605"/>
                    <a:gd name="T14" fmla="*/ 476 w 605"/>
                    <a:gd name="T15" fmla="*/ 124 h 605"/>
                    <a:gd name="T16" fmla="*/ 476 w 605"/>
                    <a:gd name="T17" fmla="*/ 124 h 605"/>
                    <a:gd name="T18" fmla="*/ 465 w 605"/>
                    <a:gd name="T19" fmla="*/ 114 h 605"/>
                    <a:gd name="T20" fmla="*/ 473 w 605"/>
                    <a:gd name="T21" fmla="*/ 58 h 605"/>
                    <a:gd name="T22" fmla="*/ 407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30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8 w 605"/>
                    <a:gd name="T99" fmla="*/ 537 h 605"/>
                    <a:gd name="T100" fmla="*/ 433 w 605"/>
                    <a:gd name="T101" fmla="*/ 571 h 605"/>
                    <a:gd name="T102" fmla="*/ 496 w 605"/>
                    <a:gd name="T103" fmla="*/ 531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7"/>
                        <a:pt x="542" y="237"/>
                        <a:pt x="542" y="237"/>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6" y="382"/>
                        <a:pt x="69" y="388"/>
                      </a:cubicBezTo>
                      <a:cubicBezTo>
                        <a:pt x="34" y="433"/>
                        <a:pt x="34" y="433"/>
                        <a:pt x="34" y="433"/>
                      </a:cubicBezTo>
                      <a:cubicBezTo>
                        <a:pt x="50" y="471"/>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8" y="537"/>
                      </a:cubicBezTo>
                      <a:cubicBezTo>
                        <a:pt x="433" y="571"/>
                        <a:pt x="433" y="571"/>
                        <a:pt x="433" y="571"/>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6" name="Freeform 126"/>
                <p:cNvSpPr>
                  <a:spLocks/>
                </p:cNvSpPr>
                <p:nvPr/>
              </p:nvSpPr>
              <p:spPr bwMode="auto">
                <a:xfrm>
                  <a:off x="1239" y="2559"/>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3 h 606"/>
                    <a:gd name="T112" fmla="*/ 583 w 606"/>
                    <a:gd name="T113" fmla="*/ 407 h 606"/>
                    <a:gd name="T114" fmla="*/ 544 w 606"/>
                    <a:gd name="T115" fmla="*/ 366 h 606"/>
                    <a:gd name="T116" fmla="*/ 544 w 606"/>
                    <a:gd name="T117" fmla="*/ 366 h 606"/>
                    <a:gd name="T118" fmla="*/ 548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60"/>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59"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3"/>
                        <a:pt x="548" y="473"/>
                        <a:pt x="548" y="473"/>
                      </a:cubicBezTo>
                      <a:cubicBezTo>
                        <a:pt x="573" y="441"/>
                        <a:pt x="583" y="407"/>
                        <a:pt x="583" y="407"/>
                      </a:cubicBezTo>
                      <a:cubicBezTo>
                        <a:pt x="544" y="366"/>
                        <a:pt x="544" y="366"/>
                        <a:pt x="544" y="366"/>
                      </a:cubicBezTo>
                      <a:cubicBezTo>
                        <a:pt x="544" y="366"/>
                        <a:pt x="544" y="366"/>
                        <a:pt x="544" y="366"/>
                      </a:cubicBezTo>
                      <a:cubicBezTo>
                        <a:pt x="545" y="361"/>
                        <a:pt x="546" y="355"/>
                        <a:pt x="548" y="348"/>
                      </a:cubicBezTo>
                      <a:lnTo>
                        <a:pt x="601" y="327"/>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7" name="Freeform 127"/>
                <p:cNvSpPr>
                  <a:spLocks/>
                </p:cNvSpPr>
                <p:nvPr/>
              </p:nvSpPr>
              <p:spPr bwMode="auto">
                <a:xfrm>
                  <a:off x="1235" y="2556"/>
                  <a:ext cx="518" cy="518"/>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7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2 h 605"/>
                    <a:gd name="T38" fmla="*/ 217 w 605"/>
                    <a:gd name="T39" fmla="*/ 68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4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8 w 605"/>
                    <a:gd name="T97" fmla="*/ 542 h 605"/>
                    <a:gd name="T98" fmla="*/ 387 w 605"/>
                    <a:gd name="T99" fmla="*/ 536 h 605"/>
                    <a:gd name="T100" fmla="*/ 432 w 605"/>
                    <a:gd name="T101" fmla="*/ 571 h 605"/>
                    <a:gd name="T102" fmla="*/ 495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7"/>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2"/>
                        <a:pt x="236" y="62"/>
                        <a:pt x="236" y="62"/>
                      </a:cubicBezTo>
                      <a:cubicBezTo>
                        <a:pt x="230" y="64"/>
                        <a:pt x="223" y="66"/>
                        <a:pt x="217" y="68"/>
                      </a:cubicBezTo>
                      <a:cubicBezTo>
                        <a:pt x="172" y="34"/>
                        <a:pt x="172" y="34"/>
                        <a:pt x="172" y="34"/>
                      </a:cubicBezTo>
                      <a:cubicBezTo>
                        <a:pt x="134"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4"/>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4" y="496"/>
                        <a:pt x="74"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8" y="542"/>
                        <a:pt x="368" y="542"/>
                        <a:pt x="368" y="542"/>
                      </a:cubicBezTo>
                      <a:cubicBezTo>
                        <a:pt x="375" y="540"/>
                        <a:pt x="381" y="538"/>
                        <a:pt x="387" y="536"/>
                      </a:cubicBezTo>
                      <a:cubicBezTo>
                        <a:pt x="432" y="571"/>
                        <a:pt x="432" y="571"/>
                        <a:pt x="432" y="571"/>
                      </a:cubicBezTo>
                      <a:cubicBezTo>
                        <a:pt x="470" y="555"/>
                        <a:pt x="495" y="530"/>
                        <a:pt x="495"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8" name="Freeform 128"/>
                <p:cNvSpPr>
                  <a:spLocks/>
                </p:cNvSpPr>
                <p:nvPr/>
              </p:nvSpPr>
              <p:spPr bwMode="auto">
                <a:xfrm>
                  <a:off x="1231" y="2552"/>
                  <a:ext cx="518" cy="517"/>
                </a:xfrm>
                <a:custGeom>
                  <a:avLst/>
                  <a:gdLst>
                    <a:gd name="T0" fmla="*/ 600 w 605"/>
                    <a:gd name="T1" fmla="*/ 327 h 605"/>
                    <a:gd name="T2" fmla="*/ 597 w 605"/>
                    <a:gd name="T3" fmla="*/ 252 h 605"/>
                    <a:gd name="T4" fmla="*/ 543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8 h 605"/>
                    <a:gd name="T22" fmla="*/ 406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29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7 w 605"/>
                    <a:gd name="T99" fmla="*/ 537 h 605"/>
                    <a:gd name="T100" fmla="*/ 433 w 605"/>
                    <a:gd name="T101" fmla="*/ 571 h 605"/>
                    <a:gd name="T102" fmla="*/ 496 w 605"/>
                    <a:gd name="T103" fmla="*/ 530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0" y="33"/>
                        <a:pt x="406" y="23"/>
                        <a:pt x="406"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29"/>
                        <a:pt x="124" y="129"/>
                        <a:pt x="124" y="129"/>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7" y="537"/>
                      </a:cubicBezTo>
                      <a:cubicBezTo>
                        <a:pt x="433" y="571"/>
                        <a:pt x="433" y="571"/>
                        <a:pt x="433" y="571"/>
                      </a:cubicBezTo>
                      <a:cubicBezTo>
                        <a:pt x="470" y="555"/>
                        <a:pt x="496" y="530"/>
                        <a:pt x="496" y="530"/>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39" name="Freeform 129"/>
                <p:cNvSpPr>
                  <a:spLocks/>
                </p:cNvSpPr>
                <p:nvPr/>
              </p:nvSpPr>
              <p:spPr bwMode="auto">
                <a:xfrm>
                  <a:off x="1227" y="2547"/>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7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5"/>
                        <a:pt x="59" y="251"/>
                        <a:pt x="58" y="258"/>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1"/>
                        <a:pt x="546" y="354"/>
                        <a:pt x="547" y="348"/>
                      </a:cubicBezTo>
                      <a:lnTo>
                        <a:pt x="601" y="327"/>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0" name="Freeform 130"/>
                <p:cNvSpPr>
                  <a:spLocks/>
                </p:cNvSpPr>
                <p:nvPr/>
              </p:nvSpPr>
              <p:spPr bwMode="auto">
                <a:xfrm>
                  <a:off x="1223" y="2544"/>
                  <a:ext cx="518" cy="518"/>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5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5 h 605"/>
                    <a:gd name="T44" fmla="*/ 124 w 606"/>
                    <a:gd name="T45" fmla="*/ 129 h 605"/>
                    <a:gd name="T46" fmla="*/ 125 w 606"/>
                    <a:gd name="T47" fmla="*/ 129 h 605"/>
                    <a:gd name="T48" fmla="*/ 115 w 606"/>
                    <a:gd name="T49" fmla="*/ 140 h 605"/>
                    <a:gd name="T50" fmla="*/ 58 w 606"/>
                    <a:gd name="T51" fmla="*/ 132 h 605"/>
                    <a:gd name="T52" fmla="*/ 23 w 606"/>
                    <a:gd name="T53" fmla="*/ 198 h 605"/>
                    <a:gd name="T54" fmla="*/ 62 w 606"/>
                    <a:gd name="T55" fmla="*/ 239 h 605"/>
                    <a:gd name="T56" fmla="*/ 63 w 606"/>
                    <a:gd name="T57" fmla="*/ 239 h 605"/>
                    <a:gd name="T58" fmla="*/ 59 w 606"/>
                    <a:gd name="T59" fmla="*/ 257 h 605"/>
                    <a:gd name="T60" fmla="*/ 6 w 606"/>
                    <a:gd name="T61" fmla="*/ 278 h 605"/>
                    <a:gd name="T62" fmla="*/ 9 w 606"/>
                    <a:gd name="T63" fmla="*/ 353 h 605"/>
                    <a:gd name="T64" fmla="*/ 63 w 606"/>
                    <a:gd name="T65" fmla="*/ 369 h 605"/>
                    <a:gd name="T66" fmla="*/ 63 w 606"/>
                    <a:gd name="T67" fmla="*/ 369 h 605"/>
                    <a:gd name="T68" fmla="*/ 69 w 606"/>
                    <a:gd name="T69" fmla="*/ 387 h 605"/>
                    <a:gd name="T70" fmla="*/ 34 w 606"/>
                    <a:gd name="T71" fmla="*/ 433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4"/>
                        <a:pt x="537" y="217"/>
                      </a:cubicBezTo>
                      <a:cubicBezTo>
                        <a:pt x="572" y="172"/>
                        <a:pt x="572" y="172"/>
                        <a:pt x="572" y="172"/>
                      </a:cubicBezTo>
                      <a:cubicBezTo>
                        <a:pt x="556" y="134"/>
                        <a:pt x="531" y="109"/>
                        <a:pt x="531" y="109"/>
                      </a:cubicBezTo>
                      <a:cubicBezTo>
                        <a:pt x="476" y="123"/>
                        <a:pt x="476" y="123"/>
                        <a:pt x="476" y="123"/>
                      </a:cubicBezTo>
                      <a:cubicBezTo>
                        <a:pt x="476" y="124"/>
                        <a:pt x="476" y="124"/>
                        <a:pt x="476" y="124"/>
                      </a:cubicBezTo>
                      <a:cubicBezTo>
                        <a:pt x="473" y="120"/>
                        <a:pt x="469" y="117"/>
                        <a:pt x="465"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7"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5"/>
                        <a:pt x="110" y="75"/>
                      </a:cubicBezTo>
                      <a:cubicBezTo>
                        <a:pt x="124" y="129"/>
                        <a:pt x="124" y="129"/>
                        <a:pt x="124" y="129"/>
                      </a:cubicBezTo>
                      <a:cubicBezTo>
                        <a:pt x="125" y="129"/>
                        <a:pt x="125" y="129"/>
                        <a:pt x="125" y="129"/>
                      </a:cubicBezTo>
                      <a:cubicBezTo>
                        <a:pt x="121" y="133"/>
                        <a:pt x="118" y="136"/>
                        <a:pt x="115"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9" y="257"/>
                      </a:cubicBezTo>
                      <a:cubicBezTo>
                        <a:pt x="6" y="278"/>
                        <a:pt x="6" y="278"/>
                        <a:pt x="6" y="278"/>
                      </a:cubicBezTo>
                      <a:cubicBezTo>
                        <a:pt x="0" y="319"/>
                        <a:pt x="9" y="353"/>
                        <a:pt x="9" y="353"/>
                      </a:cubicBezTo>
                      <a:cubicBezTo>
                        <a:pt x="63" y="369"/>
                        <a:pt x="63" y="369"/>
                        <a:pt x="63" y="369"/>
                      </a:cubicBezTo>
                      <a:cubicBezTo>
                        <a:pt x="63" y="369"/>
                        <a:pt x="63" y="369"/>
                        <a:pt x="63" y="369"/>
                      </a:cubicBezTo>
                      <a:cubicBezTo>
                        <a:pt x="65" y="375"/>
                        <a:pt x="67" y="381"/>
                        <a:pt x="69" y="387"/>
                      </a:cubicBezTo>
                      <a:cubicBezTo>
                        <a:pt x="34" y="433"/>
                        <a:pt x="34" y="433"/>
                        <a:pt x="34" y="433"/>
                      </a:cubicBezTo>
                      <a:cubicBezTo>
                        <a:pt x="51" y="470"/>
                        <a:pt x="75" y="495"/>
                        <a:pt x="75" y="495"/>
                      </a:cubicBezTo>
                      <a:cubicBezTo>
                        <a:pt x="130" y="481"/>
                        <a:pt x="130" y="481"/>
                        <a:pt x="130" y="481"/>
                      </a:cubicBezTo>
                      <a:cubicBezTo>
                        <a:pt x="130" y="481"/>
                        <a:pt x="130" y="481"/>
                        <a:pt x="130" y="481"/>
                      </a:cubicBezTo>
                      <a:cubicBezTo>
                        <a:pt x="134"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1" name="Freeform 131"/>
                <p:cNvSpPr>
                  <a:spLocks/>
                </p:cNvSpPr>
                <p:nvPr/>
              </p:nvSpPr>
              <p:spPr bwMode="auto">
                <a:xfrm>
                  <a:off x="1219" y="2540"/>
                  <a:ext cx="518" cy="517"/>
                </a:xfrm>
                <a:custGeom>
                  <a:avLst/>
                  <a:gdLst>
                    <a:gd name="T0" fmla="*/ 600 w 605"/>
                    <a:gd name="T1" fmla="*/ 327 h 605"/>
                    <a:gd name="T2" fmla="*/ 597 w 605"/>
                    <a:gd name="T3" fmla="*/ 252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3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2 h 605"/>
                    <a:gd name="T98" fmla="*/ 387 w 605"/>
                    <a:gd name="T99" fmla="*/ 537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4" y="129"/>
                        <a:pt x="124" y="129"/>
                        <a:pt x="124" y="129"/>
                      </a:cubicBezTo>
                      <a:cubicBezTo>
                        <a:pt x="124" y="129"/>
                        <a:pt x="124" y="129"/>
                        <a:pt x="124" y="129"/>
                      </a:cubicBezTo>
                      <a:cubicBezTo>
                        <a:pt x="120" y="133"/>
                        <a:pt x="117" y="137"/>
                        <a:pt x="114" y="140"/>
                      </a:cubicBezTo>
                      <a:cubicBezTo>
                        <a:pt x="57" y="132"/>
                        <a:pt x="57" y="132"/>
                        <a:pt x="57" y="132"/>
                      </a:cubicBezTo>
                      <a:cubicBezTo>
                        <a:pt x="33"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6" y="488"/>
                        <a:pt x="140" y="491"/>
                      </a:cubicBezTo>
                      <a:cubicBezTo>
                        <a:pt x="132" y="548"/>
                        <a:pt x="132" y="548"/>
                        <a:pt x="132" y="548"/>
                      </a:cubicBezTo>
                      <a:cubicBezTo>
                        <a:pt x="165" y="573"/>
                        <a:pt x="199" y="583"/>
                        <a:pt x="199" y="583"/>
                      </a:cubicBezTo>
                      <a:cubicBezTo>
                        <a:pt x="239" y="543"/>
                        <a:pt x="239" y="543"/>
                        <a:pt x="239" y="543"/>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2"/>
                        <a:pt x="369" y="542"/>
                        <a:pt x="369" y="542"/>
                      </a:cubicBezTo>
                      <a:cubicBezTo>
                        <a:pt x="375" y="541"/>
                        <a:pt x="381" y="539"/>
                        <a:pt x="387" y="537"/>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5" y="472"/>
                        <a:pt x="488" y="469"/>
                        <a:pt x="491" y="465"/>
                      </a:cubicBezTo>
                      <a:cubicBezTo>
                        <a:pt x="548" y="473"/>
                        <a:pt x="548" y="473"/>
                        <a:pt x="548" y="473"/>
                      </a:cubicBezTo>
                      <a:cubicBezTo>
                        <a:pt x="572"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2" name="Freeform 132"/>
                <p:cNvSpPr>
                  <a:spLocks/>
                </p:cNvSpPr>
                <p:nvPr/>
              </p:nvSpPr>
              <p:spPr bwMode="auto">
                <a:xfrm>
                  <a:off x="1215" y="2536"/>
                  <a:ext cx="518" cy="518"/>
                </a:xfrm>
                <a:custGeom>
                  <a:avLst/>
                  <a:gdLst>
                    <a:gd name="T0" fmla="*/ 600 w 606"/>
                    <a:gd name="T1" fmla="*/ 327 h 606"/>
                    <a:gd name="T2" fmla="*/ 597 w 606"/>
                    <a:gd name="T3" fmla="*/ 252 h 606"/>
                    <a:gd name="T4" fmla="*/ 543 w 606"/>
                    <a:gd name="T5" fmla="*/ 236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2 h 606"/>
                    <a:gd name="T52" fmla="*/ 23 w 606"/>
                    <a:gd name="T53" fmla="*/ 199 h 606"/>
                    <a:gd name="T54" fmla="*/ 62 w 606"/>
                    <a:gd name="T55" fmla="*/ 240 h 606"/>
                    <a:gd name="T56" fmla="*/ 62 w 606"/>
                    <a:gd name="T57" fmla="*/ 239 h 606"/>
                    <a:gd name="T58" fmla="*/ 58 w 606"/>
                    <a:gd name="T59" fmla="*/ 257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7 w 606"/>
                    <a:gd name="T119" fmla="*/ 348 h 606"/>
                    <a:gd name="T120" fmla="*/ 600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0" y="327"/>
                      </a:moveTo>
                      <a:cubicBezTo>
                        <a:pt x="606" y="286"/>
                        <a:pt x="597" y="252"/>
                        <a:pt x="597" y="252"/>
                      </a:cubicBezTo>
                      <a:cubicBezTo>
                        <a:pt x="543" y="236"/>
                        <a:pt x="543" y="236"/>
                        <a:pt x="543" y="236"/>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2"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3" name="Freeform 133"/>
                <p:cNvSpPr>
                  <a:spLocks/>
                </p:cNvSpPr>
                <p:nvPr/>
              </p:nvSpPr>
              <p:spPr bwMode="auto">
                <a:xfrm>
                  <a:off x="1211" y="2532"/>
                  <a:ext cx="518" cy="518"/>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5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4 h 605"/>
                    <a:gd name="T44" fmla="*/ 124 w 606"/>
                    <a:gd name="T45" fmla="*/ 129 h 605"/>
                    <a:gd name="T46" fmla="*/ 125 w 606"/>
                    <a:gd name="T47" fmla="*/ 129 h 605"/>
                    <a:gd name="T48" fmla="*/ 114 w 606"/>
                    <a:gd name="T49" fmla="*/ 140 h 605"/>
                    <a:gd name="T50" fmla="*/ 58 w 606"/>
                    <a:gd name="T51" fmla="*/ 132 h 605"/>
                    <a:gd name="T52" fmla="*/ 23 w 606"/>
                    <a:gd name="T53" fmla="*/ 198 h 605"/>
                    <a:gd name="T54" fmla="*/ 62 w 606"/>
                    <a:gd name="T55" fmla="*/ 239 h 605"/>
                    <a:gd name="T56" fmla="*/ 63 w 606"/>
                    <a:gd name="T57" fmla="*/ 239 h 605"/>
                    <a:gd name="T58" fmla="*/ 59 w 606"/>
                    <a:gd name="T59" fmla="*/ 257 h 605"/>
                    <a:gd name="T60" fmla="*/ 5 w 606"/>
                    <a:gd name="T61" fmla="*/ 278 h 605"/>
                    <a:gd name="T62" fmla="*/ 9 w 606"/>
                    <a:gd name="T63" fmla="*/ 353 h 605"/>
                    <a:gd name="T64" fmla="*/ 63 w 606"/>
                    <a:gd name="T65" fmla="*/ 369 h 605"/>
                    <a:gd name="T66" fmla="*/ 63 w 606"/>
                    <a:gd name="T67" fmla="*/ 368 h 605"/>
                    <a:gd name="T68" fmla="*/ 69 w 606"/>
                    <a:gd name="T69" fmla="*/ 387 h 605"/>
                    <a:gd name="T70" fmla="*/ 34 w 606"/>
                    <a:gd name="T71" fmla="*/ 432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3"/>
                        <a:pt x="537" y="217"/>
                      </a:cubicBezTo>
                      <a:cubicBezTo>
                        <a:pt x="572" y="172"/>
                        <a:pt x="572" y="172"/>
                        <a:pt x="572" y="172"/>
                      </a:cubicBezTo>
                      <a:cubicBezTo>
                        <a:pt x="556" y="134"/>
                        <a:pt x="531" y="109"/>
                        <a:pt x="531" y="109"/>
                      </a:cubicBezTo>
                      <a:cubicBezTo>
                        <a:pt x="476" y="123"/>
                        <a:pt x="476" y="123"/>
                        <a:pt x="476" y="123"/>
                      </a:cubicBezTo>
                      <a:cubicBezTo>
                        <a:pt x="476" y="124"/>
                        <a:pt x="476" y="124"/>
                        <a:pt x="476" y="124"/>
                      </a:cubicBezTo>
                      <a:cubicBezTo>
                        <a:pt x="473" y="120"/>
                        <a:pt x="469" y="117"/>
                        <a:pt x="465"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6"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4"/>
                        <a:pt x="110" y="74"/>
                      </a:cubicBezTo>
                      <a:cubicBezTo>
                        <a:pt x="124" y="129"/>
                        <a:pt x="124" y="129"/>
                        <a:pt x="124" y="129"/>
                      </a:cubicBezTo>
                      <a:cubicBezTo>
                        <a:pt x="125" y="129"/>
                        <a:pt x="125" y="129"/>
                        <a:pt x="125" y="129"/>
                      </a:cubicBezTo>
                      <a:cubicBezTo>
                        <a:pt x="121" y="133"/>
                        <a:pt x="118" y="136"/>
                        <a:pt x="114"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9" y="257"/>
                      </a:cubicBezTo>
                      <a:cubicBezTo>
                        <a:pt x="5" y="278"/>
                        <a:pt x="5" y="278"/>
                        <a:pt x="5" y="278"/>
                      </a:cubicBezTo>
                      <a:cubicBezTo>
                        <a:pt x="0" y="319"/>
                        <a:pt x="9" y="353"/>
                        <a:pt x="9" y="353"/>
                      </a:cubicBezTo>
                      <a:cubicBezTo>
                        <a:pt x="63" y="369"/>
                        <a:pt x="63" y="369"/>
                        <a:pt x="63" y="369"/>
                      </a:cubicBezTo>
                      <a:cubicBezTo>
                        <a:pt x="63" y="368"/>
                        <a:pt x="63" y="368"/>
                        <a:pt x="63" y="368"/>
                      </a:cubicBezTo>
                      <a:cubicBezTo>
                        <a:pt x="65" y="375"/>
                        <a:pt x="67" y="381"/>
                        <a:pt x="69" y="387"/>
                      </a:cubicBezTo>
                      <a:cubicBezTo>
                        <a:pt x="34" y="432"/>
                        <a:pt x="34" y="432"/>
                        <a:pt x="34" y="432"/>
                      </a:cubicBezTo>
                      <a:cubicBezTo>
                        <a:pt x="51" y="470"/>
                        <a:pt x="75" y="495"/>
                        <a:pt x="75" y="495"/>
                      </a:cubicBezTo>
                      <a:cubicBezTo>
                        <a:pt x="130" y="481"/>
                        <a:pt x="130" y="481"/>
                        <a:pt x="130" y="481"/>
                      </a:cubicBezTo>
                      <a:cubicBezTo>
                        <a:pt x="130" y="481"/>
                        <a:pt x="130" y="481"/>
                        <a:pt x="130" y="481"/>
                      </a:cubicBezTo>
                      <a:cubicBezTo>
                        <a:pt x="133"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4" name="Freeform 134"/>
                <p:cNvSpPr>
                  <a:spLocks/>
                </p:cNvSpPr>
                <p:nvPr/>
              </p:nvSpPr>
              <p:spPr bwMode="auto">
                <a:xfrm>
                  <a:off x="1207" y="2528"/>
                  <a:ext cx="518" cy="517"/>
                </a:xfrm>
                <a:custGeom>
                  <a:avLst/>
                  <a:gdLst>
                    <a:gd name="T0" fmla="*/ 600 w 605"/>
                    <a:gd name="T1" fmla="*/ 327 h 605"/>
                    <a:gd name="T2" fmla="*/ 597 w 605"/>
                    <a:gd name="T3" fmla="*/ 252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9 w 605"/>
                    <a:gd name="T69" fmla="*/ 387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3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8"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9" y="387"/>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6" y="488"/>
                        <a:pt x="140" y="491"/>
                      </a:cubicBezTo>
                      <a:cubicBezTo>
                        <a:pt x="132" y="548"/>
                        <a:pt x="132" y="548"/>
                        <a:pt x="132" y="548"/>
                      </a:cubicBezTo>
                      <a:cubicBezTo>
                        <a:pt x="165" y="573"/>
                        <a:pt x="199" y="583"/>
                        <a:pt x="199" y="583"/>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3"/>
                        <a:pt x="369" y="543"/>
                        <a:pt x="369" y="543"/>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5" name="Freeform 135"/>
                <p:cNvSpPr>
                  <a:spLocks/>
                </p:cNvSpPr>
                <p:nvPr/>
              </p:nvSpPr>
              <p:spPr bwMode="auto">
                <a:xfrm>
                  <a:off x="1203" y="2524"/>
                  <a:ext cx="517" cy="518"/>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1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9 h 606"/>
                    <a:gd name="T34" fmla="*/ 236 w 605"/>
                    <a:gd name="T35" fmla="*/ 63 h 606"/>
                    <a:gd name="T36" fmla="*/ 237 w 605"/>
                    <a:gd name="T37" fmla="*/ 63 h 606"/>
                    <a:gd name="T38" fmla="*/ 218 w 605"/>
                    <a:gd name="T39" fmla="*/ 69 h 606"/>
                    <a:gd name="T40" fmla="*/ 173 w 605"/>
                    <a:gd name="T41" fmla="*/ 34 h 606"/>
                    <a:gd name="T42" fmla="*/ 110 w 605"/>
                    <a:gd name="T43" fmla="*/ 75 h 606"/>
                    <a:gd name="T44" fmla="*/ 124 w 605"/>
                    <a:gd name="T45" fmla="*/ 130 h 606"/>
                    <a:gd name="T46" fmla="*/ 124 w 605"/>
                    <a:gd name="T47" fmla="*/ 130 h 606"/>
                    <a:gd name="T48" fmla="*/ 114 w 605"/>
                    <a:gd name="T49" fmla="*/ 141 h 606"/>
                    <a:gd name="T50" fmla="*/ 58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30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2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1" y="110"/>
                        <a:pt x="531"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1"/>
                        <a:pt x="130" y="481"/>
                        <a:pt x="130"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6" name="Freeform 136"/>
                <p:cNvSpPr>
                  <a:spLocks/>
                </p:cNvSpPr>
                <p:nvPr/>
              </p:nvSpPr>
              <p:spPr bwMode="auto">
                <a:xfrm>
                  <a:off x="1199" y="2519"/>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5 h 606"/>
                    <a:gd name="T18" fmla="*/ 465 w 606"/>
                    <a:gd name="T19" fmla="*/ 115 h 606"/>
                    <a:gd name="T20" fmla="*/ 473 w 606"/>
                    <a:gd name="T21" fmla="*/ 58 h 606"/>
                    <a:gd name="T22" fmla="*/ 407 w 606"/>
                    <a:gd name="T23" fmla="*/ 23 h 606"/>
                    <a:gd name="T24" fmla="*/ 366 w 606"/>
                    <a:gd name="T25" fmla="*/ 62 h 606"/>
                    <a:gd name="T26" fmla="*/ 367 w 606"/>
                    <a:gd name="T27" fmla="*/ 63 h 606"/>
                    <a:gd name="T28" fmla="*/ 348 w 606"/>
                    <a:gd name="T29" fmla="*/ 59 h 606"/>
                    <a:gd name="T30" fmla="*/ 327 w 606"/>
                    <a:gd name="T31" fmla="*/ 6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70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7"/>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6" y="135"/>
                        <a:pt x="531" y="110"/>
                        <a:pt x="531" y="110"/>
                      </a:cubicBezTo>
                      <a:cubicBezTo>
                        <a:pt x="476" y="124"/>
                        <a:pt x="476" y="124"/>
                        <a:pt x="476" y="124"/>
                      </a:cubicBezTo>
                      <a:cubicBezTo>
                        <a:pt x="476" y="125"/>
                        <a:pt x="476" y="125"/>
                        <a:pt x="476" y="125"/>
                      </a:cubicBezTo>
                      <a:cubicBezTo>
                        <a:pt x="473" y="121"/>
                        <a:pt x="469" y="118"/>
                        <a:pt x="465" y="115"/>
                      </a:cubicBezTo>
                      <a:cubicBezTo>
                        <a:pt x="473" y="58"/>
                        <a:pt x="473" y="58"/>
                        <a:pt x="473" y="58"/>
                      </a:cubicBezTo>
                      <a:cubicBezTo>
                        <a:pt x="441" y="33"/>
                        <a:pt x="407" y="23"/>
                        <a:pt x="407" y="23"/>
                      </a:cubicBezTo>
                      <a:cubicBezTo>
                        <a:pt x="366" y="62"/>
                        <a:pt x="366" y="62"/>
                        <a:pt x="366" y="62"/>
                      </a:cubicBezTo>
                      <a:cubicBezTo>
                        <a:pt x="367" y="63"/>
                        <a:pt x="367" y="63"/>
                        <a:pt x="367" y="63"/>
                      </a:cubicBezTo>
                      <a:cubicBezTo>
                        <a:pt x="361" y="61"/>
                        <a:pt x="355" y="60"/>
                        <a:pt x="348" y="59"/>
                      </a:cubicBezTo>
                      <a:cubicBezTo>
                        <a:pt x="327" y="6"/>
                        <a:pt x="327" y="6"/>
                        <a:pt x="327" y="6"/>
                      </a:cubicBezTo>
                      <a:cubicBezTo>
                        <a:pt x="286" y="0"/>
                        <a:pt x="252" y="9"/>
                        <a:pt x="252" y="9"/>
                      </a:cubicBezTo>
                      <a:cubicBezTo>
                        <a:pt x="237" y="63"/>
                        <a:pt x="237" y="63"/>
                        <a:pt x="237" y="63"/>
                      </a:cubicBezTo>
                      <a:cubicBezTo>
                        <a:pt x="237" y="63"/>
                        <a:pt x="237" y="63"/>
                        <a:pt x="237" y="63"/>
                      </a:cubicBezTo>
                      <a:cubicBezTo>
                        <a:pt x="231"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4"/>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60"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1"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6" y="545"/>
                        <a:pt x="252" y="547"/>
                        <a:pt x="258" y="548"/>
                      </a:cubicBezTo>
                      <a:cubicBezTo>
                        <a:pt x="279" y="601"/>
                        <a:pt x="279" y="601"/>
                        <a:pt x="279" y="601"/>
                      </a:cubicBezTo>
                      <a:cubicBezTo>
                        <a:pt x="320" y="606"/>
                        <a:pt x="354" y="597"/>
                        <a:pt x="354" y="597"/>
                      </a:cubicBezTo>
                      <a:cubicBezTo>
                        <a:pt x="370" y="543"/>
                        <a:pt x="370" y="543"/>
                        <a:pt x="370"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7" y="355"/>
                        <a:pt x="548" y="349"/>
                      </a:cubicBezTo>
                      <a:lnTo>
                        <a:pt x="601" y="327"/>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7" name="Freeform 137"/>
                <p:cNvSpPr>
                  <a:spLocks/>
                </p:cNvSpPr>
                <p:nvPr/>
              </p:nvSpPr>
              <p:spPr bwMode="auto">
                <a:xfrm>
                  <a:off x="1195" y="2516"/>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5"/>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6"/>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8" name="Freeform 138"/>
                <p:cNvSpPr>
                  <a:spLocks/>
                </p:cNvSpPr>
                <p:nvPr/>
              </p:nvSpPr>
              <p:spPr bwMode="auto">
                <a:xfrm>
                  <a:off x="1191" y="2512"/>
                  <a:ext cx="517" cy="518"/>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0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9 h 606"/>
                    <a:gd name="T34" fmla="*/ 236 w 605"/>
                    <a:gd name="T35" fmla="*/ 63 h 606"/>
                    <a:gd name="T36" fmla="*/ 236 w 605"/>
                    <a:gd name="T37" fmla="*/ 63 h 606"/>
                    <a:gd name="T38" fmla="*/ 218 w 605"/>
                    <a:gd name="T39" fmla="*/ 69 h 606"/>
                    <a:gd name="T40" fmla="*/ 172 w 605"/>
                    <a:gd name="T41" fmla="*/ 34 h 606"/>
                    <a:gd name="T42" fmla="*/ 109 w 605"/>
                    <a:gd name="T43" fmla="*/ 75 h 606"/>
                    <a:gd name="T44" fmla="*/ 124 w 605"/>
                    <a:gd name="T45" fmla="*/ 130 h 606"/>
                    <a:gd name="T46" fmla="*/ 124 w 605"/>
                    <a:gd name="T47" fmla="*/ 130 h 606"/>
                    <a:gd name="T48" fmla="*/ 114 w 605"/>
                    <a:gd name="T49" fmla="*/ 140 h 606"/>
                    <a:gd name="T50" fmla="*/ 58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29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2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1" y="539"/>
                        <a:pt x="388" y="537"/>
                      </a:cubicBezTo>
                      <a:cubicBezTo>
                        <a:pt x="433" y="572"/>
                        <a:pt x="433" y="572"/>
                        <a:pt x="433" y="572"/>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49" name="Freeform 139"/>
                <p:cNvSpPr>
                  <a:spLocks/>
                </p:cNvSpPr>
                <p:nvPr/>
              </p:nvSpPr>
              <p:spPr bwMode="auto">
                <a:xfrm>
                  <a:off x="1187" y="2507"/>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3 h 606"/>
                    <a:gd name="T28" fmla="*/ 348 w 606"/>
                    <a:gd name="T29" fmla="*/ 58 h 606"/>
                    <a:gd name="T30" fmla="*/ 327 w 606"/>
                    <a:gd name="T31" fmla="*/ 5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6"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3"/>
                        <a:pt x="366" y="63"/>
                        <a:pt x="366" y="63"/>
                      </a:cubicBezTo>
                      <a:cubicBezTo>
                        <a:pt x="361" y="61"/>
                        <a:pt x="355" y="60"/>
                        <a:pt x="348" y="58"/>
                      </a:cubicBezTo>
                      <a:cubicBezTo>
                        <a:pt x="327" y="5"/>
                        <a:pt x="327" y="5"/>
                        <a:pt x="327" y="5"/>
                      </a:cubicBezTo>
                      <a:cubicBezTo>
                        <a:pt x="286" y="0"/>
                        <a:pt x="252" y="9"/>
                        <a:pt x="252" y="9"/>
                      </a:cubicBezTo>
                      <a:cubicBezTo>
                        <a:pt x="237" y="63"/>
                        <a:pt x="237" y="63"/>
                        <a:pt x="237"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60"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6" y="355"/>
                        <a:pt x="548" y="349"/>
                      </a:cubicBezTo>
                      <a:lnTo>
                        <a:pt x="601" y="327"/>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0" name="Freeform 140"/>
                <p:cNvSpPr>
                  <a:spLocks/>
                </p:cNvSpPr>
                <p:nvPr/>
              </p:nvSpPr>
              <p:spPr bwMode="auto">
                <a:xfrm>
                  <a:off x="1183" y="2504"/>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8"/>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1" name="Freeform 141"/>
                <p:cNvSpPr>
                  <a:spLocks/>
                </p:cNvSpPr>
                <p:nvPr/>
              </p:nvSpPr>
              <p:spPr bwMode="auto">
                <a:xfrm>
                  <a:off x="1179" y="2500"/>
                  <a:ext cx="518" cy="517"/>
                </a:xfrm>
                <a:custGeom>
                  <a:avLst/>
                  <a:gdLst>
                    <a:gd name="T0" fmla="*/ 600 w 605"/>
                    <a:gd name="T1" fmla="*/ 327 h 605"/>
                    <a:gd name="T2" fmla="*/ 597 w 605"/>
                    <a:gd name="T3" fmla="*/ 252 h 605"/>
                    <a:gd name="T4" fmla="*/ 543 w 605"/>
                    <a:gd name="T5" fmla="*/ 236 h 605"/>
                    <a:gd name="T6" fmla="*/ 542 w 605"/>
                    <a:gd name="T7" fmla="*/ 236 h 605"/>
                    <a:gd name="T8" fmla="*/ 537 w 605"/>
                    <a:gd name="T9" fmla="*/ 218 h 605"/>
                    <a:gd name="T10" fmla="*/ 571 w 605"/>
                    <a:gd name="T11" fmla="*/ 173 h 605"/>
                    <a:gd name="T12" fmla="*/ 530 w 605"/>
                    <a:gd name="T13" fmla="*/ 110 h 605"/>
                    <a:gd name="T14" fmla="*/ 476 w 605"/>
                    <a:gd name="T15" fmla="*/ 124 h 605"/>
                    <a:gd name="T16" fmla="*/ 476 w 605"/>
                    <a:gd name="T17" fmla="*/ 124 h 605"/>
                    <a:gd name="T18" fmla="*/ 465 w 605"/>
                    <a:gd name="T19" fmla="*/ 114 h 605"/>
                    <a:gd name="T20" fmla="*/ 473 w 605"/>
                    <a:gd name="T21" fmla="*/ 58 h 605"/>
                    <a:gd name="T22" fmla="*/ 407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30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8 w 605"/>
                    <a:gd name="T99" fmla="*/ 537 h 605"/>
                    <a:gd name="T100" fmla="*/ 433 w 605"/>
                    <a:gd name="T101" fmla="*/ 571 h 605"/>
                    <a:gd name="T102" fmla="*/ 496 w 605"/>
                    <a:gd name="T103" fmla="*/ 531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2"/>
                        <a:pt x="69" y="388"/>
                      </a:cubicBezTo>
                      <a:cubicBezTo>
                        <a:pt x="34" y="433"/>
                        <a:pt x="34" y="433"/>
                        <a:pt x="34" y="433"/>
                      </a:cubicBezTo>
                      <a:cubicBezTo>
                        <a:pt x="50" y="471"/>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8" y="537"/>
                      </a:cubicBezTo>
                      <a:cubicBezTo>
                        <a:pt x="433" y="571"/>
                        <a:pt x="433" y="571"/>
                        <a:pt x="433" y="571"/>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2" name="Freeform 142"/>
                <p:cNvSpPr>
                  <a:spLocks/>
                </p:cNvSpPr>
                <p:nvPr/>
              </p:nvSpPr>
              <p:spPr bwMode="auto">
                <a:xfrm>
                  <a:off x="1175" y="2495"/>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3 h 606"/>
                    <a:gd name="T112" fmla="*/ 583 w 606"/>
                    <a:gd name="T113" fmla="*/ 407 h 606"/>
                    <a:gd name="T114" fmla="*/ 544 w 606"/>
                    <a:gd name="T115" fmla="*/ 366 h 606"/>
                    <a:gd name="T116" fmla="*/ 544 w 606"/>
                    <a:gd name="T117" fmla="*/ 366 h 606"/>
                    <a:gd name="T118" fmla="*/ 548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60"/>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59"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3"/>
                        <a:pt x="548" y="473"/>
                        <a:pt x="548" y="473"/>
                      </a:cubicBezTo>
                      <a:cubicBezTo>
                        <a:pt x="573" y="441"/>
                        <a:pt x="583" y="407"/>
                        <a:pt x="583" y="407"/>
                      </a:cubicBezTo>
                      <a:cubicBezTo>
                        <a:pt x="544" y="366"/>
                        <a:pt x="544" y="366"/>
                        <a:pt x="544" y="366"/>
                      </a:cubicBezTo>
                      <a:cubicBezTo>
                        <a:pt x="544" y="366"/>
                        <a:pt x="544" y="366"/>
                        <a:pt x="544" y="366"/>
                      </a:cubicBezTo>
                      <a:cubicBezTo>
                        <a:pt x="545" y="361"/>
                        <a:pt x="546" y="355"/>
                        <a:pt x="548" y="348"/>
                      </a:cubicBezTo>
                      <a:lnTo>
                        <a:pt x="601" y="327"/>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3" name="Freeform 143"/>
                <p:cNvSpPr>
                  <a:spLocks/>
                </p:cNvSpPr>
                <p:nvPr/>
              </p:nvSpPr>
              <p:spPr bwMode="auto">
                <a:xfrm>
                  <a:off x="1171" y="2492"/>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7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1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2 h 605"/>
                    <a:gd name="T38" fmla="*/ 217 w 605"/>
                    <a:gd name="T39" fmla="*/ 68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4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8 w 605"/>
                    <a:gd name="T97" fmla="*/ 542 h 605"/>
                    <a:gd name="T98" fmla="*/ 387 w 605"/>
                    <a:gd name="T99" fmla="*/ 536 h 605"/>
                    <a:gd name="T100" fmla="*/ 432 w 605"/>
                    <a:gd name="T101" fmla="*/ 571 h 605"/>
                    <a:gd name="T102" fmla="*/ 495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7"/>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1"/>
                        <a:pt x="366" y="61"/>
                        <a:pt x="366" y="61"/>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2"/>
                        <a:pt x="236" y="62"/>
                        <a:pt x="236" y="62"/>
                      </a:cubicBezTo>
                      <a:cubicBezTo>
                        <a:pt x="230" y="64"/>
                        <a:pt x="223" y="66"/>
                        <a:pt x="217" y="68"/>
                      </a:cubicBezTo>
                      <a:cubicBezTo>
                        <a:pt x="172" y="34"/>
                        <a:pt x="172" y="34"/>
                        <a:pt x="172" y="34"/>
                      </a:cubicBezTo>
                      <a:cubicBezTo>
                        <a:pt x="134"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4"/>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4" y="496"/>
                        <a:pt x="74"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8" y="542"/>
                        <a:pt x="368" y="542"/>
                        <a:pt x="368" y="542"/>
                      </a:cubicBezTo>
                      <a:cubicBezTo>
                        <a:pt x="375" y="540"/>
                        <a:pt x="381" y="538"/>
                        <a:pt x="387" y="536"/>
                      </a:cubicBezTo>
                      <a:cubicBezTo>
                        <a:pt x="432" y="571"/>
                        <a:pt x="432" y="571"/>
                        <a:pt x="432" y="571"/>
                      </a:cubicBezTo>
                      <a:cubicBezTo>
                        <a:pt x="470" y="555"/>
                        <a:pt x="495" y="530"/>
                        <a:pt x="495"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4" name="Freeform 144"/>
                <p:cNvSpPr>
                  <a:spLocks/>
                </p:cNvSpPr>
                <p:nvPr/>
              </p:nvSpPr>
              <p:spPr bwMode="auto">
                <a:xfrm>
                  <a:off x="1167" y="2488"/>
                  <a:ext cx="518" cy="517"/>
                </a:xfrm>
                <a:custGeom>
                  <a:avLst/>
                  <a:gdLst>
                    <a:gd name="T0" fmla="*/ 600 w 605"/>
                    <a:gd name="T1" fmla="*/ 327 h 605"/>
                    <a:gd name="T2" fmla="*/ 597 w 605"/>
                    <a:gd name="T3" fmla="*/ 252 h 605"/>
                    <a:gd name="T4" fmla="*/ 543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29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7 w 605"/>
                    <a:gd name="T99" fmla="*/ 537 h 605"/>
                    <a:gd name="T100" fmla="*/ 433 w 605"/>
                    <a:gd name="T101" fmla="*/ 571 h 605"/>
                    <a:gd name="T102" fmla="*/ 496 w 605"/>
                    <a:gd name="T103" fmla="*/ 530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29"/>
                        <a:pt x="124" y="129"/>
                        <a:pt x="124" y="129"/>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7" y="537"/>
                      </a:cubicBezTo>
                      <a:cubicBezTo>
                        <a:pt x="433" y="571"/>
                        <a:pt x="433" y="571"/>
                        <a:pt x="433" y="571"/>
                      </a:cubicBezTo>
                      <a:cubicBezTo>
                        <a:pt x="470" y="555"/>
                        <a:pt x="496" y="530"/>
                        <a:pt x="496" y="530"/>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5" name="Freeform 145"/>
                <p:cNvSpPr>
                  <a:spLocks/>
                </p:cNvSpPr>
                <p:nvPr/>
              </p:nvSpPr>
              <p:spPr bwMode="auto">
                <a:xfrm>
                  <a:off x="1163" y="2483"/>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7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5"/>
                        <a:pt x="59" y="251"/>
                        <a:pt x="58" y="258"/>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1"/>
                        <a:pt x="546" y="354"/>
                        <a:pt x="547" y="348"/>
                      </a:cubicBezTo>
                      <a:lnTo>
                        <a:pt x="601" y="327"/>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6" name="Freeform 146"/>
                <p:cNvSpPr>
                  <a:spLocks/>
                </p:cNvSpPr>
                <p:nvPr/>
              </p:nvSpPr>
              <p:spPr bwMode="auto">
                <a:xfrm>
                  <a:off x="1159" y="2480"/>
                  <a:ext cx="518" cy="517"/>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5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4 h 605"/>
                    <a:gd name="T44" fmla="*/ 124 w 606"/>
                    <a:gd name="T45" fmla="*/ 129 h 605"/>
                    <a:gd name="T46" fmla="*/ 125 w 606"/>
                    <a:gd name="T47" fmla="*/ 129 h 605"/>
                    <a:gd name="T48" fmla="*/ 115 w 606"/>
                    <a:gd name="T49" fmla="*/ 140 h 605"/>
                    <a:gd name="T50" fmla="*/ 58 w 606"/>
                    <a:gd name="T51" fmla="*/ 132 h 605"/>
                    <a:gd name="T52" fmla="*/ 23 w 606"/>
                    <a:gd name="T53" fmla="*/ 198 h 605"/>
                    <a:gd name="T54" fmla="*/ 62 w 606"/>
                    <a:gd name="T55" fmla="*/ 239 h 605"/>
                    <a:gd name="T56" fmla="*/ 63 w 606"/>
                    <a:gd name="T57" fmla="*/ 239 h 605"/>
                    <a:gd name="T58" fmla="*/ 59 w 606"/>
                    <a:gd name="T59" fmla="*/ 257 h 605"/>
                    <a:gd name="T60" fmla="*/ 6 w 606"/>
                    <a:gd name="T61" fmla="*/ 278 h 605"/>
                    <a:gd name="T62" fmla="*/ 9 w 606"/>
                    <a:gd name="T63" fmla="*/ 353 h 605"/>
                    <a:gd name="T64" fmla="*/ 63 w 606"/>
                    <a:gd name="T65" fmla="*/ 369 h 605"/>
                    <a:gd name="T66" fmla="*/ 63 w 606"/>
                    <a:gd name="T67" fmla="*/ 369 h 605"/>
                    <a:gd name="T68" fmla="*/ 69 w 606"/>
                    <a:gd name="T69" fmla="*/ 387 h 605"/>
                    <a:gd name="T70" fmla="*/ 34 w 606"/>
                    <a:gd name="T71" fmla="*/ 433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4"/>
                        <a:pt x="537" y="217"/>
                      </a:cubicBezTo>
                      <a:cubicBezTo>
                        <a:pt x="572" y="172"/>
                        <a:pt x="572" y="172"/>
                        <a:pt x="572" y="172"/>
                      </a:cubicBezTo>
                      <a:cubicBezTo>
                        <a:pt x="556" y="134"/>
                        <a:pt x="531" y="109"/>
                        <a:pt x="531" y="109"/>
                      </a:cubicBezTo>
                      <a:cubicBezTo>
                        <a:pt x="476" y="123"/>
                        <a:pt x="476" y="123"/>
                        <a:pt x="476" y="123"/>
                      </a:cubicBezTo>
                      <a:cubicBezTo>
                        <a:pt x="476" y="124"/>
                        <a:pt x="476" y="124"/>
                        <a:pt x="476" y="124"/>
                      </a:cubicBezTo>
                      <a:cubicBezTo>
                        <a:pt x="473" y="120"/>
                        <a:pt x="469" y="117"/>
                        <a:pt x="465"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7"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4"/>
                        <a:pt x="110" y="74"/>
                      </a:cubicBezTo>
                      <a:cubicBezTo>
                        <a:pt x="124" y="129"/>
                        <a:pt x="124" y="129"/>
                        <a:pt x="124" y="129"/>
                      </a:cubicBezTo>
                      <a:cubicBezTo>
                        <a:pt x="125" y="129"/>
                        <a:pt x="125" y="129"/>
                        <a:pt x="125" y="129"/>
                      </a:cubicBezTo>
                      <a:cubicBezTo>
                        <a:pt x="121" y="133"/>
                        <a:pt x="118" y="136"/>
                        <a:pt x="115"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9" y="257"/>
                      </a:cubicBezTo>
                      <a:cubicBezTo>
                        <a:pt x="6" y="278"/>
                        <a:pt x="6" y="278"/>
                        <a:pt x="6" y="278"/>
                      </a:cubicBezTo>
                      <a:cubicBezTo>
                        <a:pt x="0" y="319"/>
                        <a:pt x="9" y="353"/>
                        <a:pt x="9" y="353"/>
                      </a:cubicBezTo>
                      <a:cubicBezTo>
                        <a:pt x="63" y="369"/>
                        <a:pt x="63" y="369"/>
                        <a:pt x="63" y="369"/>
                      </a:cubicBezTo>
                      <a:cubicBezTo>
                        <a:pt x="63" y="369"/>
                        <a:pt x="63" y="369"/>
                        <a:pt x="63" y="369"/>
                      </a:cubicBezTo>
                      <a:cubicBezTo>
                        <a:pt x="65" y="375"/>
                        <a:pt x="67" y="381"/>
                        <a:pt x="69" y="387"/>
                      </a:cubicBezTo>
                      <a:cubicBezTo>
                        <a:pt x="34" y="433"/>
                        <a:pt x="34" y="433"/>
                        <a:pt x="34" y="433"/>
                      </a:cubicBezTo>
                      <a:cubicBezTo>
                        <a:pt x="51" y="470"/>
                        <a:pt x="75" y="495"/>
                        <a:pt x="75" y="495"/>
                      </a:cubicBezTo>
                      <a:cubicBezTo>
                        <a:pt x="130" y="481"/>
                        <a:pt x="130" y="481"/>
                        <a:pt x="130" y="481"/>
                      </a:cubicBezTo>
                      <a:cubicBezTo>
                        <a:pt x="130" y="481"/>
                        <a:pt x="130" y="481"/>
                        <a:pt x="130" y="481"/>
                      </a:cubicBezTo>
                      <a:cubicBezTo>
                        <a:pt x="134"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7" name="Freeform 147"/>
                <p:cNvSpPr>
                  <a:spLocks/>
                </p:cNvSpPr>
                <p:nvPr/>
              </p:nvSpPr>
              <p:spPr bwMode="auto">
                <a:xfrm>
                  <a:off x="1155" y="2476"/>
                  <a:ext cx="518" cy="517"/>
                </a:xfrm>
                <a:custGeom>
                  <a:avLst/>
                  <a:gdLst>
                    <a:gd name="T0" fmla="*/ 600 w 605"/>
                    <a:gd name="T1" fmla="*/ 327 h 605"/>
                    <a:gd name="T2" fmla="*/ 597 w 605"/>
                    <a:gd name="T3" fmla="*/ 252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7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3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4" y="129"/>
                        <a:pt x="124" y="129"/>
                        <a:pt x="124" y="129"/>
                      </a:cubicBezTo>
                      <a:cubicBezTo>
                        <a:pt x="124" y="129"/>
                        <a:pt x="124" y="129"/>
                        <a:pt x="124" y="129"/>
                      </a:cubicBezTo>
                      <a:cubicBezTo>
                        <a:pt x="120" y="133"/>
                        <a:pt x="117" y="137"/>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7"/>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6" y="488"/>
                        <a:pt x="140" y="491"/>
                      </a:cubicBezTo>
                      <a:cubicBezTo>
                        <a:pt x="132" y="548"/>
                        <a:pt x="132" y="548"/>
                        <a:pt x="132" y="548"/>
                      </a:cubicBezTo>
                      <a:cubicBezTo>
                        <a:pt x="165" y="573"/>
                        <a:pt x="199" y="583"/>
                        <a:pt x="199" y="583"/>
                      </a:cubicBezTo>
                      <a:cubicBezTo>
                        <a:pt x="239" y="543"/>
                        <a:pt x="239" y="543"/>
                        <a:pt x="239" y="543"/>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5" y="472"/>
                        <a:pt x="488" y="469"/>
                        <a:pt x="491" y="465"/>
                      </a:cubicBezTo>
                      <a:cubicBezTo>
                        <a:pt x="548" y="473"/>
                        <a:pt x="548" y="473"/>
                        <a:pt x="548" y="473"/>
                      </a:cubicBezTo>
                      <a:cubicBezTo>
                        <a:pt x="572"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8" name="Freeform 148"/>
                <p:cNvSpPr>
                  <a:spLocks/>
                </p:cNvSpPr>
                <p:nvPr/>
              </p:nvSpPr>
              <p:spPr bwMode="auto">
                <a:xfrm>
                  <a:off x="1151" y="2471"/>
                  <a:ext cx="518" cy="519"/>
                </a:xfrm>
                <a:custGeom>
                  <a:avLst/>
                  <a:gdLst>
                    <a:gd name="T0" fmla="*/ 600 w 606"/>
                    <a:gd name="T1" fmla="*/ 327 h 606"/>
                    <a:gd name="T2" fmla="*/ 597 w 606"/>
                    <a:gd name="T3" fmla="*/ 252 h 606"/>
                    <a:gd name="T4" fmla="*/ 543 w 606"/>
                    <a:gd name="T5" fmla="*/ 236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2 h 606"/>
                    <a:gd name="T52" fmla="*/ 23 w 606"/>
                    <a:gd name="T53" fmla="*/ 199 h 606"/>
                    <a:gd name="T54" fmla="*/ 62 w 606"/>
                    <a:gd name="T55" fmla="*/ 240 h 606"/>
                    <a:gd name="T56" fmla="*/ 62 w 606"/>
                    <a:gd name="T57" fmla="*/ 239 h 606"/>
                    <a:gd name="T58" fmla="*/ 58 w 606"/>
                    <a:gd name="T59" fmla="*/ 257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7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1 w 606"/>
                    <a:gd name="T107" fmla="*/ 476 h 606"/>
                    <a:gd name="T108" fmla="*/ 491 w 606"/>
                    <a:gd name="T109" fmla="*/ 465 h 606"/>
                    <a:gd name="T110" fmla="*/ 548 w 606"/>
                    <a:gd name="T111" fmla="*/ 473 h 606"/>
                    <a:gd name="T112" fmla="*/ 583 w 606"/>
                    <a:gd name="T113" fmla="*/ 407 h 606"/>
                    <a:gd name="T114" fmla="*/ 544 w 606"/>
                    <a:gd name="T115" fmla="*/ 366 h 606"/>
                    <a:gd name="T116" fmla="*/ 543 w 606"/>
                    <a:gd name="T117" fmla="*/ 366 h 606"/>
                    <a:gd name="T118" fmla="*/ 547 w 606"/>
                    <a:gd name="T119" fmla="*/ 348 h 606"/>
                    <a:gd name="T120" fmla="*/ 600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0" y="327"/>
                      </a:moveTo>
                      <a:cubicBezTo>
                        <a:pt x="606" y="286"/>
                        <a:pt x="597" y="252"/>
                        <a:pt x="597" y="252"/>
                      </a:cubicBezTo>
                      <a:cubicBezTo>
                        <a:pt x="543" y="236"/>
                        <a:pt x="543" y="236"/>
                        <a:pt x="543" y="236"/>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2"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6"/>
                        <a:pt x="257" y="548"/>
                      </a:cubicBezTo>
                      <a:cubicBezTo>
                        <a:pt x="279" y="601"/>
                        <a:pt x="279" y="601"/>
                        <a:pt x="279" y="601"/>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59" name="Freeform 149"/>
                <p:cNvSpPr>
                  <a:spLocks/>
                </p:cNvSpPr>
                <p:nvPr/>
              </p:nvSpPr>
              <p:spPr bwMode="auto">
                <a:xfrm>
                  <a:off x="1147" y="2468"/>
                  <a:ext cx="518" cy="517"/>
                </a:xfrm>
                <a:custGeom>
                  <a:avLst/>
                  <a:gdLst>
                    <a:gd name="T0" fmla="*/ 601 w 606"/>
                    <a:gd name="T1" fmla="*/ 326 h 605"/>
                    <a:gd name="T2" fmla="*/ 597 w 606"/>
                    <a:gd name="T3" fmla="*/ 251 h 605"/>
                    <a:gd name="T4" fmla="*/ 543 w 606"/>
                    <a:gd name="T5" fmla="*/ 236 h 605"/>
                    <a:gd name="T6" fmla="*/ 543 w 606"/>
                    <a:gd name="T7" fmla="*/ 236 h 605"/>
                    <a:gd name="T8" fmla="*/ 537 w 606"/>
                    <a:gd name="T9" fmla="*/ 217 h 605"/>
                    <a:gd name="T10" fmla="*/ 572 w 606"/>
                    <a:gd name="T11" fmla="*/ 172 h 605"/>
                    <a:gd name="T12" fmla="*/ 531 w 606"/>
                    <a:gd name="T13" fmla="*/ 109 h 605"/>
                    <a:gd name="T14" fmla="*/ 476 w 606"/>
                    <a:gd name="T15" fmla="*/ 123 h 605"/>
                    <a:gd name="T16" fmla="*/ 476 w 606"/>
                    <a:gd name="T17" fmla="*/ 124 h 605"/>
                    <a:gd name="T18" fmla="*/ 465 w 606"/>
                    <a:gd name="T19" fmla="*/ 114 h 605"/>
                    <a:gd name="T20" fmla="*/ 474 w 606"/>
                    <a:gd name="T21" fmla="*/ 57 h 605"/>
                    <a:gd name="T22" fmla="*/ 407 w 606"/>
                    <a:gd name="T23" fmla="*/ 22 h 605"/>
                    <a:gd name="T24" fmla="*/ 366 w 606"/>
                    <a:gd name="T25" fmla="*/ 61 h 605"/>
                    <a:gd name="T26" fmla="*/ 367 w 606"/>
                    <a:gd name="T27" fmla="*/ 62 h 605"/>
                    <a:gd name="T28" fmla="*/ 349 w 606"/>
                    <a:gd name="T29" fmla="*/ 58 h 605"/>
                    <a:gd name="T30" fmla="*/ 327 w 606"/>
                    <a:gd name="T31" fmla="*/ 5 h 605"/>
                    <a:gd name="T32" fmla="*/ 252 w 606"/>
                    <a:gd name="T33" fmla="*/ 8 h 605"/>
                    <a:gd name="T34" fmla="*/ 237 w 606"/>
                    <a:gd name="T35" fmla="*/ 62 h 605"/>
                    <a:gd name="T36" fmla="*/ 237 w 606"/>
                    <a:gd name="T37" fmla="*/ 62 h 605"/>
                    <a:gd name="T38" fmla="*/ 218 w 606"/>
                    <a:gd name="T39" fmla="*/ 68 h 605"/>
                    <a:gd name="T40" fmla="*/ 173 w 606"/>
                    <a:gd name="T41" fmla="*/ 34 h 605"/>
                    <a:gd name="T42" fmla="*/ 110 w 606"/>
                    <a:gd name="T43" fmla="*/ 74 h 605"/>
                    <a:gd name="T44" fmla="*/ 124 w 606"/>
                    <a:gd name="T45" fmla="*/ 129 h 605"/>
                    <a:gd name="T46" fmla="*/ 125 w 606"/>
                    <a:gd name="T47" fmla="*/ 129 h 605"/>
                    <a:gd name="T48" fmla="*/ 114 w 606"/>
                    <a:gd name="T49" fmla="*/ 140 h 605"/>
                    <a:gd name="T50" fmla="*/ 58 w 606"/>
                    <a:gd name="T51" fmla="*/ 132 h 605"/>
                    <a:gd name="T52" fmla="*/ 23 w 606"/>
                    <a:gd name="T53" fmla="*/ 198 h 605"/>
                    <a:gd name="T54" fmla="*/ 62 w 606"/>
                    <a:gd name="T55" fmla="*/ 239 h 605"/>
                    <a:gd name="T56" fmla="*/ 63 w 606"/>
                    <a:gd name="T57" fmla="*/ 239 h 605"/>
                    <a:gd name="T58" fmla="*/ 58 w 606"/>
                    <a:gd name="T59" fmla="*/ 257 h 605"/>
                    <a:gd name="T60" fmla="*/ 5 w 606"/>
                    <a:gd name="T61" fmla="*/ 278 h 605"/>
                    <a:gd name="T62" fmla="*/ 9 w 606"/>
                    <a:gd name="T63" fmla="*/ 353 h 605"/>
                    <a:gd name="T64" fmla="*/ 63 w 606"/>
                    <a:gd name="T65" fmla="*/ 369 h 605"/>
                    <a:gd name="T66" fmla="*/ 63 w 606"/>
                    <a:gd name="T67" fmla="*/ 368 h 605"/>
                    <a:gd name="T68" fmla="*/ 69 w 606"/>
                    <a:gd name="T69" fmla="*/ 387 h 605"/>
                    <a:gd name="T70" fmla="*/ 34 w 606"/>
                    <a:gd name="T71" fmla="*/ 432 h 605"/>
                    <a:gd name="T72" fmla="*/ 75 w 606"/>
                    <a:gd name="T73" fmla="*/ 495 h 605"/>
                    <a:gd name="T74" fmla="*/ 130 w 606"/>
                    <a:gd name="T75" fmla="*/ 481 h 605"/>
                    <a:gd name="T76" fmla="*/ 130 w 606"/>
                    <a:gd name="T77" fmla="*/ 481 h 605"/>
                    <a:gd name="T78" fmla="*/ 141 w 606"/>
                    <a:gd name="T79" fmla="*/ 491 h 605"/>
                    <a:gd name="T80" fmla="*/ 133 w 606"/>
                    <a:gd name="T81" fmla="*/ 547 h 605"/>
                    <a:gd name="T82" fmla="*/ 199 w 606"/>
                    <a:gd name="T83" fmla="*/ 582 h 605"/>
                    <a:gd name="T84" fmla="*/ 240 w 606"/>
                    <a:gd name="T85" fmla="*/ 543 h 605"/>
                    <a:gd name="T86" fmla="*/ 240 w 606"/>
                    <a:gd name="T87" fmla="*/ 543 h 605"/>
                    <a:gd name="T88" fmla="*/ 258 w 606"/>
                    <a:gd name="T89" fmla="*/ 547 h 605"/>
                    <a:gd name="T90" fmla="*/ 279 w 606"/>
                    <a:gd name="T91" fmla="*/ 600 h 605"/>
                    <a:gd name="T92" fmla="*/ 354 w 606"/>
                    <a:gd name="T93" fmla="*/ 597 h 605"/>
                    <a:gd name="T94" fmla="*/ 370 w 606"/>
                    <a:gd name="T95" fmla="*/ 542 h 605"/>
                    <a:gd name="T96" fmla="*/ 369 w 606"/>
                    <a:gd name="T97" fmla="*/ 542 h 605"/>
                    <a:gd name="T98" fmla="*/ 388 w 606"/>
                    <a:gd name="T99" fmla="*/ 536 h 605"/>
                    <a:gd name="T100" fmla="*/ 433 w 606"/>
                    <a:gd name="T101" fmla="*/ 571 h 605"/>
                    <a:gd name="T102" fmla="*/ 496 w 606"/>
                    <a:gd name="T103" fmla="*/ 530 h 605"/>
                    <a:gd name="T104" fmla="*/ 482 w 606"/>
                    <a:gd name="T105" fmla="*/ 475 h 605"/>
                    <a:gd name="T106" fmla="*/ 482 w 606"/>
                    <a:gd name="T107" fmla="*/ 475 h 605"/>
                    <a:gd name="T108" fmla="*/ 492 w 606"/>
                    <a:gd name="T109" fmla="*/ 465 h 605"/>
                    <a:gd name="T110" fmla="*/ 548 w 606"/>
                    <a:gd name="T111" fmla="*/ 473 h 605"/>
                    <a:gd name="T112" fmla="*/ 583 w 606"/>
                    <a:gd name="T113" fmla="*/ 406 h 605"/>
                    <a:gd name="T114" fmla="*/ 544 w 606"/>
                    <a:gd name="T115" fmla="*/ 366 h 605"/>
                    <a:gd name="T116" fmla="*/ 544 w 606"/>
                    <a:gd name="T117" fmla="*/ 366 h 605"/>
                    <a:gd name="T118" fmla="*/ 548 w 606"/>
                    <a:gd name="T119" fmla="*/ 348 h 605"/>
                    <a:gd name="T120" fmla="*/ 601 w 606"/>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5">
                      <a:moveTo>
                        <a:pt x="601" y="326"/>
                      </a:moveTo>
                      <a:cubicBezTo>
                        <a:pt x="606" y="286"/>
                        <a:pt x="597" y="251"/>
                        <a:pt x="597" y="251"/>
                      </a:cubicBezTo>
                      <a:cubicBezTo>
                        <a:pt x="543" y="236"/>
                        <a:pt x="543" y="236"/>
                        <a:pt x="543" y="236"/>
                      </a:cubicBezTo>
                      <a:cubicBezTo>
                        <a:pt x="543" y="236"/>
                        <a:pt x="543" y="236"/>
                        <a:pt x="543" y="236"/>
                      </a:cubicBezTo>
                      <a:cubicBezTo>
                        <a:pt x="541" y="230"/>
                        <a:pt x="539" y="223"/>
                        <a:pt x="537" y="217"/>
                      </a:cubicBezTo>
                      <a:cubicBezTo>
                        <a:pt x="572" y="172"/>
                        <a:pt x="572" y="172"/>
                        <a:pt x="572" y="172"/>
                      </a:cubicBezTo>
                      <a:cubicBezTo>
                        <a:pt x="556" y="134"/>
                        <a:pt x="531" y="109"/>
                        <a:pt x="531" y="109"/>
                      </a:cubicBezTo>
                      <a:cubicBezTo>
                        <a:pt x="476" y="123"/>
                        <a:pt x="476" y="123"/>
                        <a:pt x="476" y="123"/>
                      </a:cubicBezTo>
                      <a:cubicBezTo>
                        <a:pt x="476" y="124"/>
                        <a:pt x="476" y="124"/>
                        <a:pt x="476" y="124"/>
                      </a:cubicBezTo>
                      <a:cubicBezTo>
                        <a:pt x="473" y="120"/>
                        <a:pt x="469" y="117"/>
                        <a:pt x="465" y="114"/>
                      </a:cubicBezTo>
                      <a:cubicBezTo>
                        <a:pt x="474" y="57"/>
                        <a:pt x="474" y="57"/>
                        <a:pt x="474" y="57"/>
                      </a:cubicBezTo>
                      <a:cubicBezTo>
                        <a:pt x="441" y="32"/>
                        <a:pt x="407" y="22"/>
                        <a:pt x="407" y="22"/>
                      </a:cubicBezTo>
                      <a:cubicBezTo>
                        <a:pt x="366" y="61"/>
                        <a:pt x="366" y="61"/>
                        <a:pt x="366" y="61"/>
                      </a:cubicBezTo>
                      <a:cubicBezTo>
                        <a:pt x="367" y="62"/>
                        <a:pt x="367" y="62"/>
                        <a:pt x="367" y="62"/>
                      </a:cubicBezTo>
                      <a:cubicBezTo>
                        <a:pt x="361" y="60"/>
                        <a:pt x="355" y="59"/>
                        <a:pt x="349" y="58"/>
                      </a:cubicBezTo>
                      <a:cubicBezTo>
                        <a:pt x="327" y="5"/>
                        <a:pt x="327" y="5"/>
                        <a:pt x="327" y="5"/>
                      </a:cubicBezTo>
                      <a:cubicBezTo>
                        <a:pt x="286" y="0"/>
                        <a:pt x="252" y="8"/>
                        <a:pt x="252" y="8"/>
                      </a:cubicBezTo>
                      <a:cubicBezTo>
                        <a:pt x="237" y="62"/>
                        <a:pt x="237" y="62"/>
                        <a:pt x="237" y="62"/>
                      </a:cubicBezTo>
                      <a:cubicBezTo>
                        <a:pt x="237" y="62"/>
                        <a:pt x="237" y="62"/>
                        <a:pt x="237" y="62"/>
                      </a:cubicBezTo>
                      <a:cubicBezTo>
                        <a:pt x="231" y="64"/>
                        <a:pt x="224" y="66"/>
                        <a:pt x="218" y="68"/>
                      </a:cubicBezTo>
                      <a:cubicBezTo>
                        <a:pt x="173" y="34"/>
                        <a:pt x="173" y="34"/>
                        <a:pt x="173" y="34"/>
                      </a:cubicBezTo>
                      <a:cubicBezTo>
                        <a:pt x="135" y="50"/>
                        <a:pt x="110" y="74"/>
                        <a:pt x="110" y="74"/>
                      </a:cubicBezTo>
                      <a:cubicBezTo>
                        <a:pt x="124" y="129"/>
                        <a:pt x="124" y="129"/>
                        <a:pt x="124" y="129"/>
                      </a:cubicBezTo>
                      <a:cubicBezTo>
                        <a:pt x="125" y="129"/>
                        <a:pt x="125" y="129"/>
                        <a:pt x="125" y="129"/>
                      </a:cubicBezTo>
                      <a:cubicBezTo>
                        <a:pt x="121" y="133"/>
                        <a:pt x="118" y="136"/>
                        <a:pt x="114" y="140"/>
                      </a:cubicBezTo>
                      <a:cubicBezTo>
                        <a:pt x="58" y="132"/>
                        <a:pt x="58" y="132"/>
                        <a:pt x="58" y="132"/>
                      </a:cubicBezTo>
                      <a:cubicBezTo>
                        <a:pt x="33" y="164"/>
                        <a:pt x="23" y="198"/>
                        <a:pt x="23" y="198"/>
                      </a:cubicBezTo>
                      <a:cubicBezTo>
                        <a:pt x="62" y="239"/>
                        <a:pt x="62" y="239"/>
                        <a:pt x="62" y="239"/>
                      </a:cubicBezTo>
                      <a:cubicBezTo>
                        <a:pt x="63" y="239"/>
                        <a:pt x="63" y="239"/>
                        <a:pt x="63" y="239"/>
                      </a:cubicBezTo>
                      <a:cubicBezTo>
                        <a:pt x="61" y="245"/>
                        <a:pt x="60" y="251"/>
                        <a:pt x="58" y="257"/>
                      </a:cubicBezTo>
                      <a:cubicBezTo>
                        <a:pt x="5" y="278"/>
                        <a:pt x="5" y="278"/>
                        <a:pt x="5" y="278"/>
                      </a:cubicBezTo>
                      <a:cubicBezTo>
                        <a:pt x="0" y="319"/>
                        <a:pt x="9" y="353"/>
                        <a:pt x="9" y="353"/>
                      </a:cubicBezTo>
                      <a:cubicBezTo>
                        <a:pt x="63" y="369"/>
                        <a:pt x="63" y="369"/>
                        <a:pt x="63" y="369"/>
                      </a:cubicBezTo>
                      <a:cubicBezTo>
                        <a:pt x="63" y="368"/>
                        <a:pt x="63" y="368"/>
                        <a:pt x="63" y="368"/>
                      </a:cubicBezTo>
                      <a:cubicBezTo>
                        <a:pt x="65" y="375"/>
                        <a:pt x="67" y="381"/>
                        <a:pt x="69" y="387"/>
                      </a:cubicBezTo>
                      <a:cubicBezTo>
                        <a:pt x="34" y="432"/>
                        <a:pt x="34" y="432"/>
                        <a:pt x="34" y="432"/>
                      </a:cubicBezTo>
                      <a:cubicBezTo>
                        <a:pt x="51" y="470"/>
                        <a:pt x="75" y="495"/>
                        <a:pt x="75" y="495"/>
                      </a:cubicBezTo>
                      <a:cubicBezTo>
                        <a:pt x="130" y="481"/>
                        <a:pt x="130" y="481"/>
                        <a:pt x="130" y="481"/>
                      </a:cubicBezTo>
                      <a:cubicBezTo>
                        <a:pt x="130" y="481"/>
                        <a:pt x="130" y="481"/>
                        <a:pt x="130" y="481"/>
                      </a:cubicBezTo>
                      <a:cubicBezTo>
                        <a:pt x="133" y="484"/>
                        <a:pt x="137" y="488"/>
                        <a:pt x="141" y="491"/>
                      </a:cubicBezTo>
                      <a:cubicBezTo>
                        <a:pt x="133" y="547"/>
                        <a:pt x="133" y="547"/>
                        <a:pt x="133" y="547"/>
                      </a:cubicBezTo>
                      <a:cubicBezTo>
                        <a:pt x="165" y="572"/>
                        <a:pt x="199" y="582"/>
                        <a:pt x="199" y="582"/>
                      </a:cubicBezTo>
                      <a:cubicBezTo>
                        <a:pt x="240" y="543"/>
                        <a:pt x="240" y="543"/>
                        <a:pt x="240" y="543"/>
                      </a:cubicBezTo>
                      <a:cubicBezTo>
                        <a:pt x="240" y="543"/>
                        <a:pt x="240" y="543"/>
                        <a:pt x="240" y="543"/>
                      </a:cubicBezTo>
                      <a:cubicBezTo>
                        <a:pt x="246" y="544"/>
                        <a:pt x="252" y="546"/>
                        <a:pt x="258" y="547"/>
                      </a:cubicBezTo>
                      <a:cubicBezTo>
                        <a:pt x="279" y="600"/>
                        <a:pt x="279" y="600"/>
                        <a:pt x="279" y="600"/>
                      </a:cubicBezTo>
                      <a:cubicBezTo>
                        <a:pt x="320" y="605"/>
                        <a:pt x="354" y="597"/>
                        <a:pt x="354" y="597"/>
                      </a:cubicBezTo>
                      <a:cubicBezTo>
                        <a:pt x="370" y="542"/>
                        <a:pt x="370" y="542"/>
                        <a:pt x="370" y="542"/>
                      </a:cubicBezTo>
                      <a:cubicBezTo>
                        <a:pt x="369" y="542"/>
                        <a:pt x="369" y="542"/>
                        <a:pt x="369" y="542"/>
                      </a:cubicBezTo>
                      <a:cubicBezTo>
                        <a:pt x="376" y="540"/>
                        <a:pt x="382" y="538"/>
                        <a:pt x="388" y="536"/>
                      </a:cubicBezTo>
                      <a:cubicBezTo>
                        <a:pt x="433" y="571"/>
                        <a:pt x="433" y="571"/>
                        <a:pt x="433" y="571"/>
                      </a:cubicBezTo>
                      <a:cubicBezTo>
                        <a:pt x="471" y="555"/>
                        <a:pt x="496" y="530"/>
                        <a:pt x="496" y="530"/>
                      </a:cubicBezTo>
                      <a:cubicBezTo>
                        <a:pt x="482" y="475"/>
                        <a:pt x="482" y="475"/>
                        <a:pt x="482" y="475"/>
                      </a:cubicBezTo>
                      <a:cubicBezTo>
                        <a:pt x="482" y="475"/>
                        <a:pt x="482" y="475"/>
                        <a:pt x="482" y="475"/>
                      </a:cubicBezTo>
                      <a:cubicBezTo>
                        <a:pt x="485" y="472"/>
                        <a:pt x="489" y="468"/>
                        <a:pt x="492" y="465"/>
                      </a:cubicBezTo>
                      <a:cubicBezTo>
                        <a:pt x="548" y="473"/>
                        <a:pt x="548" y="473"/>
                        <a:pt x="548" y="473"/>
                      </a:cubicBezTo>
                      <a:cubicBezTo>
                        <a:pt x="573" y="440"/>
                        <a:pt x="583" y="406"/>
                        <a:pt x="583" y="406"/>
                      </a:cubicBezTo>
                      <a:cubicBezTo>
                        <a:pt x="544" y="366"/>
                        <a:pt x="544" y="366"/>
                        <a:pt x="544" y="366"/>
                      </a:cubicBezTo>
                      <a:cubicBezTo>
                        <a:pt x="544" y="366"/>
                        <a:pt x="544" y="366"/>
                        <a:pt x="544" y="366"/>
                      </a:cubicBezTo>
                      <a:cubicBezTo>
                        <a:pt x="545" y="360"/>
                        <a:pt x="547" y="354"/>
                        <a:pt x="548" y="348"/>
                      </a:cubicBezTo>
                      <a:lnTo>
                        <a:pt x="601" y="326"/>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0" name="Freeform 150"/>
                <p:cNvSpPr>
                  <a:spLocks/>
                </p:cNvSpPr>
                <p:nvPr/>
              </p:nvSpPr>
              <p:spPr bwMode="auto">
                <a:xfrm>
                  <a:off x="1143" y="2464"/>
                  <a:ext cx="518" cy="517"/>
                </a:xfrm>
                <a:custGeom>
                  <a:avLst/>
                  <a:gdLst>
                    <a:gd name="T0" fmla="*/ 600 w 605"/>
                    <a:gd name="T1" fmla="*/ 327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9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3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3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1"/>
                        <a:pt x="597" y="251"/>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0"/>
                        <a:pt x="468"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9"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5"/>
                        <a:pt x="136" y="488"/>
                        <a:pt x="140" y="491"/>
                      </a:cubicBezTo>
                      <a:cubicBezTo>
                        <a:pt x="132" y="548"/>
                        <a:pt x="132" y="548"/>
                        <a:pt x="132" y="548"/>
                      </a:cubicBezTo>
                      <a:cubicBezTo>
                        <a:pt x="164" y="573"/>
                        <a:pt x="198" y="583"/>
                        <a:pt x="198" y="583"/>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3"/>
                        <a:pt x="369" y="543"/>
                        <a:pt x="369" y="543"/>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1" name="Freeform 151"/>
                <p:cNvSpPr>
                  <a:spLocks/>
                </p:cNvSpPr>
                <p:nvPr/>
              </p:nvSpPr>
              <p:spPr bwMode="auto">
                <a:xfrm>
                  <a:off x="1139" y="2459"/>
                  <a:ext cx="517" cy="519"/>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1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9 h 606"/>
                    <a:gd name="T34" fmla="*/ 236 w 605"/>
                    <a:gd name="T35" fmla="*/ 63 h 606"/>
                    <a:gd name="T36" fmla="*/ 237 w 605"/>
                    <a:gd name="T37" fmla="*/ 63 h 606"/>
                    <a:gd name="T38" fmla="*/ 218 w 605"/>
                    <a:gd name="T39" fmla="*/ 69 h 606"/>
                    <a:gd name="T40" fmla="*/ 173 w 605"/>
                    <a:gd name="T41" fmla="*/ 34 h 606"/>
                    <a:gd name="T42" fmla="*/ 110 w 605"/>
                    <a:gd name="T43" fmla="*/ 75 h 606"/>
                    <a:gd name="T44" fmla="*/ 124 w 605"/>
                    <a:gd name="T45" fmla="*/ 130 h 606"/>
                    <a:gd name="T46" fmla="*/ 124 w 605"/>
                    <a:gd name="T47" fmla="*/ 130 h 606"/>
                    <a:gd name="T48" fmla="*/ 114 w 605"/>
                    <a:gd name="T49" fmla="*/ 141 h 606"/>
                    <a:gd name="T50" fmla="*/ 58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30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2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1" y="110"/>
                        <a:pt x="531"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0"/>
                        <a:pt x="110" y="75"/>
                        <a:pt x="110" y="75"/>
                      </a:cubicBezTo>
                      <a:cubicBezTo>
                        <a:pt x="124" y="130"/>
                        <a:pt x="124" y="130"/>
                        <a:pt x="124" y="130"/>
                      </a:cubicBezTo>
                      <a:cubicBezTo>
                        <a:pt x="124" y="130"/>
                        <a:pt x="124" y="130"/>
                        <a:pt x="124" y="130"/>
                      </a:cubicBezTo>
                      <a:cubicBezTo>
                        <a:pt x="121" y="133"/>
                        <a:pt x="117" y="137"/>
                        <a:pt x="114" y="141"/>
                      </a:cubicBezTo>
                      <a:cubicBezTo>
                        <a:pt x="58" y="132"/>
                        <a:pt x="58" y="132"/>
                        <a:pt x="58"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30" y="481"/>
                        <a:pt x="130" y="481"/>
                        <a:pt x="130"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5"/>
                        <a:pt x="496" y="531"/>
                        <a:pt x="496" y="531"/>
                      </a:cubicBezTo>
                      <a:cubicBezTo>
                        <a:pt x="482" y="476"/>
                        <a:pt x="482" y="476"/>
                        <a:pt x="482" y="476"/>
                      </a:cubicBezTo>
                      <a:cubicBezTo>
                        <a:pt x="481" y="476"/>
                        <a:pt x="481" y="476"/>
                        <a:pt x="481" y="476"/>
                      </a:cubicBezTo>
                      <a:cubicBezTo>
                        <a:pt x="485" y="473"/>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2" name="Freeform 152"/>
                <p:cNvSpPr>
                  <a:spLocks/>
                </p:cNvSpPr>
                <p:nvPr/>
              </p:nvSpPr>
              <p:spPr bwMode="auto">
                <a:xfrm>
                  <a:off x="1135" y="2455"/>
                  <a:ext cx="518" cy="518"/>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5 h 606"/>
                    <a:gd name="T18" fmla="*/ 465 w 606"/>
                    <a:gd name="T19" fmla="*/ 115 h 606"/>
                    <a:gd name="T20" fmla="*/ 473 w 606"/>
                    <a:gd name="T21" fmla="*/ 58 h 606"/>
                    <a:gd name="T22" fmla="*/ 407 w 606"/>
                    <a:gd name="T23" fmla="*/ 23 h 606"/>
                    <a:gd name="T24" fmla="*/ 366 w 606"/>
                    <a:gd name="T25" fmla="*/ 62 h 606"/>
                    <a:gd name="T26" fmla="*/ 366 w 606"/>
                    <a:gd name="T27" fmla="*/ 63 h 606"/>
                    <a:gd name="T28" fmla="*/ 348 w 606"/>
                    <a:gd name="T29" fmla="*/ 59 h 606"/>
                    <a:gd name="T30" fmla="*/ 327 w 606"/>
                    <a:gd name="T31" fmla="*/ 6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70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7"/>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6" y="135"/>
                        <a:pt x="531" y="110"/>
                        <a:pt x="531" y="110"/>
                      </a:cubicBezTo>
                      <a:cubicBezTo>
                        <a:pt x="476" y="124"/>
                        <a:pt x="476" y="124"/>
                        <a:pt x="476" y="124"/>
                      </a:cubicBezTo>
                      <a:cubicBezTo>
                        <a:pt x="476" y="125"/>
                        <a:pt x="476" y="125"/>
                        <a:pt x="476" y="125"/>
                      </a:cubicBezTo>
                      <a:cubicBezTo>
                        <a:pt x="473" y="121"/>
                        <a:pt x="469" y="118"/>
                        <a:pt x="465" y="115"/>
                      </a:cubicBezTo>
                      <a:cubicBezTo>
                        <a:pt x="473" y="58"/>
                        <a:pt x="473" y="58"/>
                        <a:pt x="473" y="58"/>
                      </a:cubicBezTo>
                      <a:cubicBezTo>
                        <a:pt x="441" y="33"/>
                        <a:pt x="407" y="23"/>
                        <a:pt x="407" y="23"/>
                      </a:cubicBezTo>
                      <a:cubicBezTo>
                        <a:pt x="366" y="62"/>
                        <a:pt x="366" y="62"/>
                        <a:pt x="366" y="62"/>
                      </a:cubicBezTo>
                      <a:cubicBezTo>
                        <a:pt x="366" y="63"/>
                        <a:pt x="366" y="63"/>
                        <a:pt x="366" y="63"/>
                      </a:cubicBezTo>
                      <a:cubicBezTo>
                        <a:pt x="361" y="61"/>
                        <a:pt x="355" y="60"/>
                        <a:pt x="348" y="59"/>
                      </a:cubicBezTo>
                      <a:cubicBezTo>
                        <a:pt x="327" y="6"/>
                        <a:pt x="327" y="6"/>
                        <a:pt x="327" y="6"/>
                      </a:cubicBezTo>
                      <a:cubicBezTo>
                        <a:pt x="286" y="0"/>
                        <a:pt x="252" y="9"/>
                        <a:pt x="252" y="9"/>
                      </a:cubicBezTo>
                      <a:cubicBezTo>
                        <a:pt x="237" y="63"/>
                        <a:pt x="237" y="63"/>
                        <a:pt x="237" y="63"/>
                      </a:cubicBezTo>
                      <a:cubicBezTo>
                        <a:pt x="237" y="63"/>
                        <a:pt x="237" y="63"/>
                        <a:pt x="237" y="63"/>
                      </a:cubicBezTo>
                      <a:cubicBezTo>
                        <a:pt x="231"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4"/>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60"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1"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6" y="545"/>
                        <a:pt x="252" y="547"/>
                        <a:pt x="258" y="548"/>
                      </a:cubicBezTo>
                      <a:cubicBezTo>
                        <a:pt x="279" y="601"/>
                        <a:pt x="279" y="601"/>
                        <a:pt x="279" y="601"/>
                      </a:cubicBezTo>
                      <a:cubicBezTo>
                        <a:pt x="320" y="606"/>
                        <a:pt x="354" y="597"/>
                        <a:pt x="354" y="597"/>
                      </a:cubicBezTo>
                      <a:cubicBezTo>
                        <a:pt x="370" y="543"/>
                        <a:pt x="370" y="543"/>
                        <a:pt x="370"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7" y="355"/>
                        <a:pt x="548" y="349"/>
                      </a:cubicBezTo>
                      <a:lnTo>
                        <a:pt x="601" y="327"/>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3" name="Freeform 153"/>
                <p:cNvSpPr>
                  <a:spLocks/>
                </p:cNvSpPr>
                <p:nvPr/>
              </p:nvSpPr>
              <p:spPr bwMode="auto">
                <a:xfrm>
                  <a:off x="1131" y="2452"/>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2 w 605"/>
                    <a:gd name="T65" fmla="*/ 369 h 605"/>
                    <a:gd name="T66" fmla="*/ 63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6 w 605"/>
                    <a:gd name="T103" fmla="*/ 530 h 605"/>
                    <a:gd name="T104" fmla="*/ 481 w 605"/>
                    <a:gd name="T105" fmla="*/ 476 h 605"/>
                    <a:gd name="T106" fmla="*/ 481 w 605"/>
                    <a:gd name="T107" fmla="*/ 476 h 605"/>
                    <a:gd name="T108" fmla="*/ 491 w 605"/>
                    <a:gd name="T109" fmla="*/ 465 h 605"/>
                    <a:gd name="T110" fmla="*/ 548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5"/>
                        <a:pt x="22" y="199"/>
                        <a:pt x="22"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2" y="369"/>
                        <a:pt x="62" y="369"/>
                        <a:pt x="62" y="369"/>
                      </a:cubicBezTo>
                      <a:cubicBezTo>
                        <a:pt x="63" y="369"/>
                        <a:pt x="63" y="369"/>
                        <a:pt x="63"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5"/>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9"/>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6"/>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4" name="Freeform 154"/>
                <p:cNvSpPr>
                  <a:spLocks/>
                </p:cNvSpPr>
                <p:nvPr/>
              </p:nvSpPr>
              <p:spPr bwMode="auto">
                <a:xfrm>
                  <a:off x="1127" y="2447"/>
                  <a:ext cx="517" cy="519"/>
                </a:xfrm>
                <a:custGeom>
                  <a:avLst/>
                  <a:gdLst>
                    <a:gd name="T0" fmla="*/ 600 w 605"/>
                    <a:gd name="T1" fmla="*/ 327 h 606"/>
                    <a:gd name="T2" fmla="*/ 597 w 605"/>
                    <a:gd name="T3" fmla="*/ 252 h 606"/>
                    <a:gd name="T4" fmla="*/ 543 w 605"/>
                    <a:gd name="T5" fmla="*/ 236 h 606"/>
                    <a:gd name="T6" fmla="*/ 543 w 605"/>
                    <a:gd name="T7" fmla="*/ 237 h 606"/>
                    <a:gd name="T8" fmla="*/ 537 w 605"/>
                    <a:gd name="T9" fmla="*/ 218 h 606"/>
                    <a:gd name="T10" fmla="*/ 571 w 605"/>
                    <a:gd name="T11" fmla="*/ 173 h 606"/>
                    <a:gd name="T12" fmla="*/ 530 w 605"/>
                    <a:gd name="T13" fmla="*/ 110 h 606"/>
                    <a:gd name="T14" fmla="*/ 476 w 605"/>
                    <a:gd name="T15" fmla="*/ 124 h 606"/>
                    <a:gd name="T16" fmla="*/ 476 w 605"/>
                    <a:gd name="T17" fmla="*/ 124 h 606"/>
                    <a:gd name="T18" fmla="*/ 465 w 605"/>
                    <a:gd name="T19" fmla="*/ 114 h 606"/>
                    <a:gd name="T20" fmla="*/ 473 w 605"/>
                    <a:gd name="T21" fmla="*/ 58 h 606"/>
                    <a:gd name="T22" fmla="*/ 407 w 605"/>
                    <a:gd name="T23" fmla="*/ 23 h 606"/>
                    <a:gd name="T24" fmla="*/ 366 w 605"/>
                    <a:gd name="T25" fmla="*/ 62 h 606"/>
                    <a:gd name="T26" fmla="*/ 366 w 605"/>
                    <a:gd name="T27" fmla="*/ 62 h 606"/>
                    <a:gd name="T28" fmla="*/ 348 w 605"/>
                    <a:gd name="T29" fmla="*/ 58 h 606"/>
                    <a:gd name="T30" fmla="*/ 327 w 605"/>
                    <a:gd name="T31" fmla="*/ 5 h 606"/>
                    <a:gd name="T32" fmla="*/ 252 w 605"/>
                    <a:gd name="T33" fmla="*/ 8 h 606"/>
                    <a:gd name="T34" fmla="*/ 236 w 605"/>
                    <a:gd name="T35" fmla="*/ 63 h 606"/>
                    <a:gd name="T36" fmla="*/ 236 w 605"/>
                    <a:gd name="T37" fmla="*/ 63 h 606"/>
                    <a:gd name="T38" fmla="*/ 218 w 605"/>
                    <a:gd name="T39" fmla="*/ 69 h 606"/>
                    <a:gd name="T40" fmla="*/ 172 w 605"/>
                    <a:gd name="T41" fmla="*/ 34 h 606"/>
                    <a:gd name="T42" fmla="*/ 109 w 605"/>
                    <a:gd name="T43" fmla="*/ 75 h 606"/>
                    <a:gd name="T44" fmla="*/ 124 w 605"/>
                    <a:gd name="T45" fmla="*/ 130 h 606"/>
                    <a:gd name="T46" fmla="*/ 124 w 605"/>
                    <a:gd name="T47" fmla="*/ 130 h 606"/>
                    <a:gd name="T48" fmla="*/ 114 w 605"/>
                    <a:gd name="T49" fmla="*/ 140 h 606"/>
                    <a:gd name="T50" fmla="*/ 57 w 605"/>
                    <a:gd name="T51" fmla="*/ 132 h 606"/>
                    <a:gd name="T52" fmla="*/ 23 w 605"/>
                    <a:gd name="T53" fmla="*/ 199 h 606"/>
                    <a:gd name="T54" fmla="*/ 62 w 605"/>
                    <a:gd name="T55" fmla="*/ 240 h 606"/>
                    <a:gd name="T56" fmla="*/ 62 w 605"/>
                    <a:gd name="T57" fmla="*/ 239 h 606"/>
                    <a:gd name="T58" fmla="*/ 58 w 605"/>
                    <a:gd name="T59" fmla="*/ 257 h 606"/>
                    <a:gd name="T60" fmla="*/ 5 w 605"/>
                    <a:gd name="T61" fmla="*/ 279 h 606"/>
                    <a:gd name="T62" fmla="*/ 8 w 605"/>
                    <a:gd name="T63" fmla="*/ 354 h 606"/>
                    <a:gd name="T64" fmla="*/ 63 w 605"/>
                    <a:gd name="T65" fmla="*/ 369 h 606"/>
                    <a:gd name="T66" fmla="*/ 63 w 605"/>
                    <a:gd name="T67" fmla="*/ 369 h 606"/>
                    <a:gd name="T68" fmla="*/ 69 w 605"/>
                    <a:gd name="T69" fmla="*/ 388 h 606"/>
                    <a:gd name="T70" fmla="*/ 34 w 605"/>
                    <a:gd name="T71" fmla="*/ 433 h 606"/>
                    <a:gd name="T72" fmla="*/ 75 w 605"/>
                    <a:gd name="T73" fmla="*/ 496 h 606"/>
                    <a:gd name="T74" fmla="*/ 130 w 605"/>
                    <a:gd name="T75" fmla="*/ 482 h 606"/>
                    <a:gd name="T76" fmla="*/ 129 w 605"/>
                    <a:gd name="T77" fmla="*/ 481 h 606"/>
                    <a:gd name="T78" fmla="*/ 140 w 605"/>
                    <a:gd name="T79" fmla="*/ 491 h 606"/>
                    <a:gd name="T80" fmla="*/ 132 w 605"/>
                    <a:gd name="T81" fmla="*/ 548 h 606"/>
                    <a:gd name="T82" fmla="*/ 199 w 605"/>
                    <a:gd name="T83" fmla="*/ 583 h 606"/>
                    <a:gd name="T84" fmla="*/ 239 w 605"/>
                    <a:gd name="T85" fmla="*/ 544 h 606"/>
                    <a:gd name="T86" fmla="*/ 239 w 605"/>
                    <a:gd name="T87" fmla="*/ 543 h 606"/>
                    <a:gd name="T88" fmla="*/ 257 w 605"/>
                    <a:gd name="T89" fmla="*/ 547 h 606"/>
                    <a:gd name="T90" fmla="*/ 279 w 605"/>
                    <a:gd name="T91" fmla="*/ 600 h 606"/>
                    <a:gd name="T92" fmla="*/ 354 w 605"/>
                    <a:gd name="T93" fmla="*/ 597 h 606"/>
                    <a:gd name="T94" fmla="*/ 369 w 605"/>
                    <a:gd name="T95" fmla="*/ 543 h 606"/>
                    <a:gd name="T96" fmla="*/ 369 w 605"/>
                    <a:gd name="T97" fmla="*/ 543 h 606"/>
                    <a:gd name="T98" fmla="*/ 388 w 605"/>
                    <a:gd name="T99" fmla="*/ 537 h 606"/>
                    <a:gd name="T100" fmla="*/ 433 w 605"/>
                    <a:gd name="T101" fmla="*/ 571 h 606"/>
                    <a:gd name="T102" fmla="*/ 496 w 605"/>
                    <a:gd name="T103" fmla="*/ 531 h 606"/>
                    <a:gd name="T104" fmla="*/ 482 w 605"/>
                    <a:gd name="T105" fmla="*/ 476 h 606"/>
                    <a:gd name="T106" fmla="*/ 481 w 605"/>
                    <a:gd name="T107" fmla="*/ 476 h 606"/>
                    <a:gd name="T108" fmla="*/ 491 w 605"/>
                    <a:gd name="T109" fmla="*/ 465 h 606"/>
                    <a:gd name="T110" fmla="*/ 548 w 605"/>
                    <a:gd name="T111" fmla="*/ 473 h 606"/>
                    <a:gd name="T112" fmla="*/ 583 w 605"/>
                    <a:gd name="T113" fmla="*/ 407 h 606"/>
                    <a:gd name="T114" fmla="*/ 544 w 605"/>
                    <a:gd name="T115" fmla="*/ 366 h 606"/>
                    <a:gd name="T116" fmla="*/ 543 w 605"/>
                    <a:gd name="T117" fmla="*/ 366 h 606"/>
                    <a:gd name="T118" fmla="*/ 547 w 605"/>
                    <a:gd name="T119" fmla="*/ 348 h 606"/>
                    <a:gd name="T120" fmla="*/ 600 w 605"/>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6">
                      <a:moveTo>
                        <a:pt x="600" y="327"/>
                      </a:moveTo>
                      <a:cubicBezTo>
                        <a:pt x="605" y="286"/>
                        <a:pt x="597" y="252"/>
                        <a:pt x="597" y="252"/>
                      </a:cubicBezTo>
                      <a:cubicBezTo>
                        <a:pt x="543" y="236"/>
                        <a:pt x="543" y="236"/>
                        <a:pt x="543" y="236"/>
                      </a:cubicBezTo>
                      <a:cubicBezTo>
                        <a:pt x="543" y="237"/>
                        <a:pt x="543" y="237"/>
                        <a:pt x="543" y="237"/>
                      </a:cubicBezTo>
                      <a:cubicBezTo>
                        <a:pt x="541" y="230"/>
                        <a:pt x="539" y="224"/>
                        <a:pt x="537" y="218"/>
                      </a:cubicBezTo>
                      <a:cubicBezTo>
                        <a:pt x="571" y="173"/>
                        <a:pt x="571" y="173"/>
                        <a:pt x="571" y="173"/>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7" y="132"/>
                        <a:pt x="57" y="132"/>
                        <a:pt x="57" y="132"/>
                      </a:cubicBezTo>
                      <a:cubicBezTo>
                        <a:pt x="33" y="165"/>
                        <a:pt x="23" y="199"/>
                        <a:pt x="23" y="199"/>
                      </a:cubicBezTo>
                      <a:cubicBezTo>
                        <a:pt x="62" y="240"/>
                        <a:pt x="62" y="240"/>
                        <a:pt x="62" y="240"/>
                      </a:cubicBezTo>
                      <a:cubicBezTo>
                        <a:pt x="62" y="239"/>
                        <a:pt x="62" y="239"/>
                        <a:pt x="62" y="239"/>
                      </a:cubicBezTo>
                      <a:cubicBezTo>
                        <a:pt x="61"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5" y="375"/>
                        <a:pt x="67" y="382"/>
                        <a:pt x="69" y="388"/>
                      </a:cubicBezTo>
                      <a:cubicBezTo>
                        <a:pt x="34" y="433"/>
                        <a:pt x="34" y="433"/>
                        <a:pt x="34" y="433"/>
                      </a:cubicBezTo>
                      <a:cubicBezTo>
                        <a:pt x="50" y="471"/>
                        <a:pt x="75" y="496"/>
                        <a:pt x="75" y="496"/>
                      </a:cubicBezTo>
                      <a:cubicBezTo>
                        <a:pt x="130" y="482"/>
                        <a:pt x="130" y="482"/>
                        <a:pt x="130"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6"/>
                        <a:pt x="354" y="597"/>
                        <a:pt x="354" y="597"/>
                      </a:cubicBezTo>
                      <a:cubicBezTo>
                        <a:pt x="369" y="543"/>
                        <a:pt x="369" y="543"/>
                        <a:pt x="369" y="543"/>
                      </a:cubicBezTo>
                      <a:cubicBezTo>
                        <a:pt x="369" y="543"/>
                        <a:pt x="369" y="543"/>
                        <a:pt x="369" y="543"/>
                      </a:cubicBezTo>
                      <a:cubicBezTo>
                        <a:pt x="375" y="541"/>
                        <a:pt x="381" y="539"/>
                        <a:pt x="388" y="537"/>
                      </a:cubicBezTo>
                      <a:cubicBezTo>
                        <a:pt x="433" y="571"/>
                        <a:pt x="433" y="571"/>
                        <a:pt x="433" y="571"/>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4" y="366"/>
                        <a:pt x="544" y="366"/>
                        <a:pt x="544" y="366"/>
                      </a:cubicBezTo>
                      <a:cubicBezTo>
                        <a:pt x="543" y="366"/>
                        <a:pt x="543" y="366"/>
                        <a:pt x="543" y="366"/>
                      </a:cubicBezTo>
                      <a:cubicBezTo>
                        <a:pt x="545" y="360"/>
                        <a:pt x="546" y="354"/>
                        <a:pt x="547" y="348"/>
                      </a:cubicBezTo>
                      <a:lnTo>
                        <a:pt x="600" y="327"/>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5" name="Freeform 155"/>
                <p:cNvSpPr>
                  <a:spLocks/>
                </p:cNvSpPr>
                <p:nvPr/>
              </p:nvSpPr>
              <p:spPr bwMode="auto">
                <a:xfrm>
                  <a:off x="1123" y="2443"/>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7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70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3 w 606"/>
                    <a:gd name="T81" fmla="*/ 548 h 606"/>
                    <a:gd name="T82" fmla="*/ 199 w 606"/>
                    <a:gd name="T83" fmla="*/ 583 h 606"/>
                    <a:gd name="T84" fmla="*/ 240 w 606"/>
                    <a:gd name="T85" fmla="*/ 544 h 606"/>
                    <a:gd name="T86" fmla="*/ 240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4 h 606"/>
                    <a:gd name="T112" fmla="*/ 583 w 606"/>
                    <a:gd name="T113" fmla="*/ 407 h 606"/>
                    <a:gd name="T114" fmla="*/ 544 w 606"/>
                    <a:gd name="T115" fmla="*/ 366 h 606"/>
                    <a:gd name="T116" fmla="*/ 544 w 606"/>
                    <a:gd name="T117" fmla="*/ 367 h 606"/>
                    <a:gd name="T118" fmla="*/ 548 w 606"/>
                    <a:gd name="T119" fmla="*/ 349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1"/>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1" y="61"/>
                        <a:pt x="354" y="60"/>
                        <a:pt x="348" y="58"/>
                      </a:cubicBezTo>
                      <a:cubicBezTo>
                        <a:pt x="327" y="5"/>
                        <a:pt x="327" y="5"/>
                        <a:pt x="327" y="5"/>
                      </a:cubicBezTo>
                      <a:cubicBezTo>
                        <a:pt x="286" y="0"/>
                        <a:pt x="252" y="9"/>
                        <a:pt x="252" y="9"/>
                      </a:cubicBezTo>
                      <a:cubicBezTo>
                        <a:pt x="237" y="63"/>
                        <a:pt x="237" y="63"/>
                        <a:pt x="237"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59" y="252"/>
                        <a:pt x="58" y="258"/>
                      </a:cubicBezTo>
                      <a:cubicBezTo>
                        <a:pt x="5" y="279"/>
                        <a:pt x="5" y="279"/>
                        <a:pt x="5" y="279"/>
                      </a:cubicBezTo>
                      <a:cubicBezTo>
                        <a:pt x="0" y="320"/>
                        <a:pt x="9" y="354"/>
                        <a:pt x="9" y="354"/>
                      </a:cubicBezTo>
                      <a:cubicBezTo>
                        <a:pt x="63" y="370"/>
                        <a:pt x="63" y="370"/>
                        <a:pt x="63" y="370"/>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9"/>
                        <a:pt x="141" y="492"/>
                      </a:cubicBezTo>
                      <a:cubicBezTo>
                        <a:pt x="133" y="548"/>
                        <a:pt x="133" y="548"/>
                        <a:pt x="133" y="548"/>
                      </a:cubicBezTo>
                      <a:cubicBezTo>
                        <a:pt x="165" y="573"/>
                        <a:pt x="199" y="583"/>
                        <a:pt x="199" y="583"/>
                      </a:cubicBezTo>
                      <a:cubicBezTo>
                        <a:pt x="240" y="544"/>
                        <a:pt x="240" y="544"/>
                        <a:pt x="240" y="544"/>
                      </a:cubicBezTo>
                      <a:cubicBezTo>
                        <a:pt x="240" y="544"/>
                        <a:pt x="240" y="544"/>
                        <a:pt x="240"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6"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4"/>
                        <a:pt x="548" y="474"/>
                        <a:pt x="548" y="474"/>
                      </a:cubicBezTo>
                      <a:cubicBezTo>
                        <a:pt x="573" y="441"/>
                        <a:pt x="583" y="407"/>
                        <a:pt x="583" y="407"/>
                      </a:cubicBezTo>
                      <a:cubicBezTo>
                        <a:pt x="544" y="366"/>
                        <a:pt x="544" y="366"/>
                        <a:pt x="544" y="366"/>
                      </a:cubicBezTo>
                      <a:cubicBezTo>
                        <a:pt x="544" y="367"/>
                        <a:pt x="544" y="367"/>
                        <a:pt x="544" y="367"/>
                      </a:cubicBezTo>
                      <a:cubicBezTo>
                        <a:pt x="545" y="361"/>
                        <a:pt x="546" y="355"/>
                        <a:pt x="548" y="349"/>
                      </a:cubicBezTo>
                      <a:lnTo>
                        <a:pt x="601" y="327"/>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6" name="Freeform 156"/>
                <p:cNvSpPr>
                  <a:spLocks/>
                </p:cNvSpPr>
                <p:nvPr/>
              </p:nvSpPr>
              <p:spPr bwMode="auto">
                <a:xfrm>
                  <a:off x="1119" y="2440"/>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8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2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3 h 605"/>
                    <a:gd name="T38" fmla="*/ 217 w 605"/>
                    <a:gd name="T39" fmla="*/ 69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5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9 w 605"/>
                    <a:gd name="T97" fmla="*/ 542 h 605"/>
                    <a:gd name="T98" fmla="*/ 387 w 605"/>
                    <a:gd name="T99" fmla="*/ 536 h 605"/>
                    <a:gd name="T100" fmla="*/ 433 w 605"/>
                    <a:gd name="T101" fmla="*/ 571 h 605"/>
                    <a:gd name="T102" fmla="*/ 495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8"/>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3"/>
                        <a:pt x="236" y="63"/>
                        <a:pt x="236" y="63"/>
                      </a:cubicBezTo>
                      <a:cubicBezTo>
                        <a:pt x="230" y="64"/>
                        <a:pt x="224" y="66"/>
                        <a:pt x="217" y="69"/>
                      </a:cubicBezTo>
                      <a:cubicBezTo>
                        <a:pt x="172" y="34"/>
                        <a:pt x="172" y="34"/>
                        <a:pt x="172" y="34"/>
                      </a:cubicBezTo>
                      <a:cubicBezTo>
                        <a:pt x="135"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4"/>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1"/>
                        <a:pt x="381" y="539"/>
                        <a:pt x="387" y="536"/>
                      </a:cubicBezTo>
                      <a:cubicBezTo>
                        <a:pt x="433" y="571"/>
                        <a:pt x="433" y="571"/>
                        <a:pt x="433" y="571"/>
                      </a:cubicBezTo>
                      <a:cubicBezTo>
                        <a:pt x="470" y="555"/>
                        <a:pt x="495" y="530"/>
                        <a:pt x="495"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7" name="Freeform 157"/>
                <p:cNvSpPr>
                  <a:spLocks/>
                </p:cNvSpPr>
                <p:nvPr/>
              </p:nvSpPr>
              <p:spPr bwMode="auto">
                <a:xfrm>
                  <a:off x="1115" y="2435"/>
                  <a:ext cx="517" cy="518"/>
                </a:xfrm>
                <a:custGeom>
                  <a:avLst/>
                  <a:gdLst>
                    <a:gd name="T0" fmla="*/ 600 w 605"/>
                    <a:gd name="T1" fmla="*/ 327 h 605"/>
                    <a:gd name="T2" fmla="*/ 597 w 605"/>
                    <a:gd name="T3" fmla="*/ 252 h 605"/>
                    <a:gd name="T4" fmla="*/ 543 w 605"/>
                    <a:gd name="T5" fmla="*/ 236 h 605"/>
                    <a:gd name="T6" fmla="*/ 542 w 605"/>
                    <a:gd name="T7" fmla="*/ 236 h 605"/>
                    <a:gd name="T8" fmla="*/ 537 w 605"/>
                    <a:gd name="T9" fmla="*/ 218 h 605"/>
                    <a:gd name="T10" fmla="*/ 571 w 605"/>
                    <a:gd name="T11" fmla="*/ 172 h 605"/>
                    <a:gd name="T12" fmla="*/ 530 w 605"/>
                    <a:gd name="T13" fmla="*/ 110 h 605"/>
                    <a:gd name="T14" fmla="*/ 476 w 605"/>
                    <a:gd name="T15" fmla="*/ 124 h 605"/>
                    <a:gd name="T16" fmla="*/ 476 w 605"/>
                    <a:gd name="T17" fmla="*/ 124 h 605"/>
                    <a:gd name="T18" fmla="*/ 465 w 605"/>
                    <a:gd name="T19" fmla="*/ 114 h 605"/>
                    <a:gd name="T20" fmla="*/ 473 w 605"/>
                    <a:gd name="T21" fmla="*/ 58 h 605"/>
                    <a:gd name="T22" fmla="*/ 407 w 605"/>
                    <a:gd name="T23" fmla="*/ 23 h 605"/>
                    <a:gd name="T24" fmla="*/ 366 w 605"/>
                    <a:gd name="T25" fmla="*/ 62 h 605"/>
                    <a:gd name="T26" fmla="*/ 366 w 605"/>
                    <a:gd name="T27" fmla="*/ 62 h 605"/>
                    <a:gd name="T28" fmla="*/ 348 w 605"/>
                    <a:gd name="T29" fmla="*/ 58 h 605"/>
                    <a:gd name="T30" fmla="*/ 327 w 605"/>
                    <a:gd name="T31" fmla="*/ 5 h 605"/>
                    <a:gd name="T32" fmla="*/ 252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30 h 605"/>
                    <a:gd name="T46" fmla="*/ 124 w 605"/>
                    <a:gd name="T47" fmla="*/ 130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8 w 605"/>
                    <a:gd name="T99" fmla="*/ 537 h 605"/>
                    <a:gd name="T100" fmla="*/ 433 w 605"/>
                    <a:gd name="T101" fmla="*/ 571 h 605"/>
                    <a:gd name="T102" fmla="*/ 496 w 605"/>
                    <a:gd name="T103" fmla="*/ 531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7" y="218"/>
                      </a:cubicBezTo>
                      <a:cubicBezTo>
                        <a:pt x="571" y="172"/>
                        <a:pt x="571" y="172"/>
                        <a:pt x="571" y="172"/>
                      </a:cubicBezTo>
                      <a:cubicBezTo>
                        <a:pt x="555" y="135"/>
                        <a:pt x="530" y="110"/>
                        <a:pt x="530" y="110"/>
                      </a:cubicBezTo>
                      <a:cubicBezTo>
                        <a:pt x="476" y="124"/>
                        <a:pt x="476" y="124"/>
                        <a:pt x="476" y="124"/>
                      </a:cubicBezTo>
                      <a:cubicBezTo>
                        <a:pt x="476" y="124"/>
                        <a:pt x="476" y="124"/>
                        <a:pt x="476" y="124"/>
                      </a:cubicBezTo>
                      <a:cubicBezTo>
                        <a:pt x="472" y="121"/>
                        <a:pt x="469" y="117"/>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2" y="8"/>
                        <a:pt x="252"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30"/>
                        <a:pt x="124" y="130"/>
                        <a:pt x="124" y="130"/>
                      </a:cubicBezTo>
                      <a:cubicBezTo>
                        <a:pt x="124" y="130"/>
                        <a:pt x="124" y="130"/>
                        <a:pt x="124" y="130"/>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1"/>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8" y="537"/>
                      </a:cubicBezTo>
                      <a:cubicBezTo>
                        <a:pt x="433" y="571"/>
                        <a:pt x="433" y="571"/>
                        <a:pt x="433" y="571"/>
                      </a:cubicBezTo>
                      <a:cubicBezTo>
                        <a:pt x="470" y="555"/>
                        <a:pt x="496" y="531"/>
                        <a:pt x="496" y="531"/>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8" name="Freeform 158"/>
                <p:cNvSpPr>
                  <a:spLocks/>
                </p:cNvSpPr>
                <p:nvPr/>
              </p:nvSpPr>
              <p:spPr bwMode="auto">
                <a:xfrm>
                  <a:off x="1111" y="2431"/>
                  <a:ext cx="518" cy="519"/>
                </a:xfrm>
                <a:custGeom>
                  <a:avLst/>
                  <a:gdLst>
                    <a:gd name="T0" fmla="*/ 601 w 606"/>
                    <a:gd name="T1" fmla="*/ 327 h 606"/>
                    <a:gd name="T2" fmla="*/ 597 w 606"/>
                    <a:gd name="T3" fmla="*/ 252 h 606"/>
                    <a:gd name="T4" fmla="*/ 543 w 606"/>
                    <a:gd name="T5" fmla="*/ 237 h 606"/>
                    <a:gd name="T6" fmla="*/ 543 w 606"/>
                    <a:gd name="T7" fmla="*/ 237 h 606"/>
                    <a:gd name="T8" fmla="*/ 537 w 606"/>
                    <a:gd name="T9" fmla="*/ 218 h 606"/>
                    <a:gd name="T10" fmla="*/ 572 w 606"/>
                    <a:gd name="T11" fmla="*/ 173 h 606"/>
                    <a:gd name="T12" fmla="*/ 531 w 606"/>
                    <a:gd name="T13" fmla="*/ 110 h 606"/>
                    <a:gd name="T14" fmla="*/ 476 w 606"/>
                    <a:gd name="T15" fmla="*/ 124 h 606"/>
                    <a:gd name="T16" fmla="*/ 476 w 606"/>
                    <a:gd name="T17" fmla="*/ 124 h 606"/>
                    <a:gd name="T18" fmla="*/ 465 w 606"/>
                    <a:gd name="T19" fmla="*/ 114 h 606"/>
                    <a:gd name="T20" fmla="*/ 473 w 606"/>
                    <a:gd name="T21" fmla="*/ 58 h 606"/>
                    <a:gd name="T22" fmla="*/ 407 w 606"/>
                    <a:gd name="T23" fmla="*/ 23 h 606"/>
                    <a:gd name="T24" fmla="*/ 366 w 606"/>
                    <a:gd name="T25" fmla="*/ 62 h 606"/>
                    <a:gd name="T26" fmla="*/ 366 w 606"/>
                    <a:gd name="T27" fmla="*/ 62 h 606"/>
                    <a:gd name="T28" fmla="*/ 348 w 606"/>
                    <a:gd name="T29" fmla="*/ 58 h 606"/>
                    <a:gd name="T30" fmla="*/ 327 w 606"/>
                    <a:gd name="T31" fmla="*/ 5 h 606"/>
                    <a:gd name="T32" fmla="*/ 252 w 606"/>
                    <a:gd name="T33" fmla="*/ 9 h 606"/>
                    <a:gd name="T34" fmla="*/ 236 w 606"/>
                    <a:gd name="T35" fmla="*/ 63 h 606"/>
                    <a:gd name="T36" fmla="*/ 237 w 606"/>
                    <a:gd name="T37" fmla="*/ 63 h 606"/>
                    <a:gd name="T38" fmla="*/ 218 w 606"/>
                    <a:gd name="T39" fmla="*/ 69 h 606"/>
                    <a:gd name="T40" fmla="*/ 173 w 606"/>
                    <a:gd name="T41" fmla="*/ 34 h 606"/>
                    <a:gd name="T42" fmla="*/ 110 w 606"/>
                    <a:gd name="T43" fmla="*/ 75 h 606"/>
                    <a:gd name="T44" fmla="*/ 124 w 606"/>
                    <a:gd name="T45" fmla="*/ 130 h 606"/>
                    <a:gd name="T46" fmla="*/ 124 w 606"/>
                    <a:gd name="T47" fmla="*/ 130 h 606"/>
                    <a:gd name="T48" fmla="*/ 114 w 606"/>
                    <a:gd name="T49" fmla="*/ 141 h 606"/>
                    <a:gd name="T50" fmla="*/ 58 w 606"/>
                    <a:gd name="T51" fmla="*/ 133 h 606"/>
                    <a:gd name="T52" fmla="*/ 23 w 606"/>
                    <a:gd name="T53" fmla="*/ 199 h 606"/>
                    <a:gd name="T54" fmla="*/ 62 w 606"/>
                    <a:gd name="T55" fmla="*/ 240 h 606"/>
                    <a:gd name="T56" fmla="*/ 62 w 606"/>
                    <a:gd name="T57" fmla="*/ 240 h 606"/>
                    <a:gd name="T58" fmla="*/ 58 w 606"/>
                    <a:gd name="T59" fmla="*/ 258 h 606"/>
                    <a:gd name="T60" fmla="*/ 5 w 606"/>
                    <a:gd name="T61" fmla="*/ 279 h 606"/>
                    <a:gd name="T62" fmla="*/ 9 w 606"/>
                    <a:gd name="T63" fmla="*/ 354 h 606"/>
                    <a:gd name="T64" fmla="*/ 63 w 606"/>
                    <a:gd name="T65" fmla="*/ 369 h 606"/>
                    <a:gd name="T66" fmla="*/ 63 w 606"/>
                    <a:gd name="T67" fmla="*/ 369 h 606"/>
                    <a:gd name="T68" fmla="*/ 69 w 606"/>
                    <a:gd name="T69" fmla="*/ 388 h 606"/>
                    <a:gd name="T70" fmla="*/ 34 w 606"/>
                    <a:gd name="T71" fmla="*/ 433 h 606"/>
                    <a:gd name="T72" fmla="*/ 75 w 606"/>
                    <a:gd name="T73" fmla="*/ 496 h 606"/>
                    <a:gd name="T74" fmla="*/ 130 w 606"/>
                    <a:gd name="T75" fmla="*/ 482 h 606"/>
                    <a:gd name="T76" fmla="*/ 130 w 606"/>
                    <a:gd name="T77" fmla="*/ 482 h 606"/>
                    <a:gd name="T78" fmla="*/ 141 w 606"/>
                    <a:gd name="T79" fmla="*/ 492 h 606"/>
                    <a:gd name="T80" fmla="*/ 132 w 606"/>
                    <a:gd name="T81" fmla="*/ 548 h 606"/>
                    <a:gd name="T82" fmla="*/ 199 w 606"/>
                    <a:gd name="T83" fmla="*/ 583 h 606"/>
                    <a:gd name="T84" fmla="*/ 240 w 606"/>
                    <a:gd name="T85" fmla="*/ 544 h 606"/>
                    <a:gd name="T86" fmla="*/ 239 w 606"/>
                    <a:gd name="T87" fmla="*/ 544 h 606"/>
                    <a:gd name="T88" fmla="*/ 258 w 606"/>
                    <a:gd name="T89" fmla="*/ 548 h 606"/>
                    <a:gd name="T90" fmla="*/ 279 w 606"/>
                    <a:gd name="T91" fmla="*/ 601 h 606"/>
                    <a:gd name="T92" fmla="*/ 354 w 606"/>
                    <a:gd name="T93" fmla="*/ 597 h 606"/>
                    <a:gd name="T94" fmla="*/ 369 w 606"/>
                    <a:gd name="T95" fmla="*/ 543 h 606"/>
                    <a:gd name="T96" fmla="*/ 369 w 606"/>
                    <a:gd name="T97" fmla="*/ 543 h 606"/>
                    <a:gd name="T98" fmla="*/ 388 w 606"/>
                    <a:gd name="T99" fmla="*/ 537 h 606"/>
                    <a:gd name="T100" fmla="*/ 433 w 606"/>
                    <a:gd name="T101" fmla="*/ 572 h 606"/>
                    <a:gd name="T102" fmla="*/ 496 w 606"/>
                    <a:gd name="T103" fmla="*/ 531 h 606"/>
                    <a:gd name="T104" fmla="*/ 482 w 606"/>
                    <a:gd name="T105" fmla="*/ 476 h 606"/>
                    <a:gd name="T106" fmla="*/ 482 w 606"/>
                    <a:gd name="T107" fmla="*/ 476 h 606"/>
                    <a:gd name="T108" fmla="*/ 492 w 606"/>
                    <a:gd name="T109" fmla="*/ 465 h 606"/>
                    <a:gd name="T110" fmla="*/ 548 w 606"/>
                    <a:gd name="T111" fmla="*/ 473 h 606"/>
                    <a:gd name="T112" fmla="*/ 583 w 606"/>
                    <a:gd name="T113" fmla="*/ 407 h 606"/>
                    <a:gd name="T114" fmla="*/ 544 w 606"/>
                    <a:gd name="T115" fmla="*/ 366 h 606"/>
                    <a:gd name="T116" fmla="*/ 544 w 606"/>
                    <a:gd name="T117" fmla="*/ 366 h 606"/>
                    <a:gd name="T118" fmla="*/ 548 w 606"/>
                    <a:gd name="T119" fmla="*/ 348 h 606"/>
                    <a:gd name="T120" fmla="*/ 601 w 606"/>
                    <a:gd name="T121" fmla="*/ 3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6" h="606">
                      <a:moveTo>
                        <a:pt x="601" y="327"/>
                      </a:moveTo>
                      <a:cubicBezTo>
                        <a:pt x="606" y="286"/>
                        <a:pt x="597" y="252"/>
                        <a:pt x="597" y="252"/>
                      </a:cubicBezTo>
                      <a:cubicBezTo>
                        <a:pt x="543" y="237"/>
                        <a:pt x="543" y="237"/>
                        <a:pt x="543" y="237"/>
                      </a:cubicBezTo>
                      <a:cubicBezTo>
                        <a:pt x="543" y="237"/>
                        <a:pt x="543" y="237"/>
                        <a:pt x="543" y="237"/>
                      </a:cubicBezTo>
                      <a:cubicBezTo>
                        <a:pt x="541" y="230"/>
                        <a:pt x="539" y="224"/>
                        <a:pt x="537" y="218"/>
                      </a:cubicBezTo>
                      <a:cubicBezTo>
                        <a:pt x="572" y="173"/>
                        <a:pt x="572" y="173"/>
                        <a:pt x="572" y="173"/>
                      </a:cubicBezTo>
                      <a:cubicBezTo>
                        <a:pt x="555" y="135"/>
                        <a:pt x="531" y="110"/>
                        <a:pt x="531" y="110"/>
                      </a:cubicBezTo>
                      <a:cubicBezTo>
                        <a:pt x="476" y="124"/>
                        <a:pt x="476" y="124"/>
                        <a:pt x="476" y="124"/>
                      </a:cubicBezTo>
                      <a:cubicBezTo>
                        <a:pt x="476" y="124"/>
                        <a:pt x="476" y="124"/>
                        <a:pt x="476" y="124"/>
                      </a:cubicBezTo>
                      <a:cubicBezTo>
                        <a:pt x="473" y="121"/>
                        <a:pt x="469" y="118"/>
                        <a:pt x="465" y="114"/>
                      </a:cubicBezTo>
                      <a:cubicBezTo>
                        <a:pt x="473" y="58"/>
                        <a:pt x="473" y="58"/>
                        <a:pt x="473" y="58"/>
                      </a:cubicBezTo>
                      <a:cubicBezTo>
                        <a:pt x="441" y="33"/>
                        <a:pt x="407" y="23"/>
                        <a:pt x="407" y="23"/>
                      </a:cubicBezTo>
                      <a:cubicBezTo>
                        <a:pt x="366" y="62"/>
                        <a:pt x="366" y="62"/>
                        <a:pt x="366" y="62"/>
                      </a:cubicBezTo>
                      <a:cubicBezTo>
                        <a:pt x="366" y="62"/>
                        <a:pt x="366" y="62"/>
                        <a:pt x="366" y="62"/>
                      </a:cubicBezTo>
                      <a:cubicBezTo>
                        <a:pt x="360" y="61"/>
                        <a:pt x="354" y="60"/>
                        <a:pt x="348" y="58"/>
                      </a:cubicBezTo>
                      <a:cubicBezTo>
                        <a:pt x="327" y="5"/>
                        <a:pt x="327" y="5"/>
                        <a:pt x="327" y="5"/>
                      </a:cubicBezTo>
                      <a:cubicBezTo>
                        <a:pt x="286" y="0"/>
                        <a:pt x="252" y="9"/>
                        <a:pt x="252" y="9"/>
                      </a:cubicBezTo>
                      <a:cubicBezTo>
                        <a:pt x="236" y="63"/>
                        <a:pt x="236" y="63"/>
                        <a:pt x="236" y="63"/>
                      </a:cubicBezTo>
                      <a:cubicBezTo>
                        <a:pt x="237" y="63"/>
                        <a:pt x="237" y="63"/>
                        <a:pt x="237" y="63"/>
                      </a:cubicBezTo>
                      <a:cubicBezTo>
                        <a:pt x="230" y="65"/>
                        <a:pt x="224" y="67"/>
                        <a:pt x="218" y="69"/>
                      </a:cubicBezTo>
                      <a:cubicBezTo>
                        <a:pt x="173" y="34"/>
                        <a:pt x="173" y="34"/>
                        <a:pt x="173" y="34"/>
                      </a:cubicBezTo>
                      <a:cubicBezTo>
                        <a:pt x="135" y="51"/>
                        <a:pt x="110" y="75"/>
                        <a:pt x="110" y="75"/>
                      </a:cubicBezTo>
                      <a:cubicBezTo>
                        <a:pt x="124" y="130"/>
                        <a:pt x="124" y="130"/>
                        <a:pt x="124" y="130"/>
                      </a:cubicBezTo>
                      <a:cubicBezTo>
                        <a:pt x="124" y="130"/>
                        <a:pt x="124" y="130"/>
                        <a:pt x="124" y="130"/>
                      </a:cubicBezTo>
                      <a:cubicBezTo>
                        <a:pt x="121" y="133"/>
                        <a:pt x="118" y="137"/>
                        <a:pt x="114" y="141"/>
                      </a:cubicBezTo>
                      <a:cubicBezTo>
                        <a:pt x="58" y="133"/>
                        <a:pt x="58" y="133"/>
                        <a:pt x="58" y="133"/>
                      </a:cubicBezTo>
                      <a:cubicBezTo>
                        <a:pt x="33" y="165"/>
                        <a:pt x="23" y="199"/>
                        <a:pt x="23" y="199"/>
                      </a:cubicBezTo>
                      <a:cubicBezTo>
                        <a:pt x="62" y="240"/>
                        <a:pt x="62" y="240"/>
                        <a:pt x="62" y="240"/>
                      </a:cubicBezTo>
                      <a:cubicBezTo>
                        <a:pt x="62" y="240"/>
                        <a:pt x="62" y="240"/>
                        <a:pt x="62" y="240"/>
                      </a:cubicBezTo>
                      <a:cubicBezTo>
                        <a:pt x="61" y="246"/>
                        <a:pt x="59" y="252"/>
                        <a:pt x="58" y="258"/>
                      </a:cubicBezTo>
                      <a:cubicBezTo>
                        <a:pt x="5" y="279"/>
                        <a:pt x="5" y="279"/>
                        <a:pt x="5" y="279"/>
                      </a:cubicBezTo>
                      <a:cubicBezTo>
                        <a:pt x="0" y="320"/>
                        <a:pt x="9" y="354"/>
                        <a:pt x="9" y="354"/>
                      </a:cubicBezTo>
                      <a:cubicBezTo>
                        <a:pt x="63" y="369"/>
                        <a:pt x="63" y="369"/>
                        <a:pt x="63" y="369"/>
                      </a:cubicBezTo>
                      <a:cubicBezTo>
                        <a:pt x="63" y="369"/>
                        <a:pt x="63" y="369"/>
                        <a:pt x="63" y="369"/>
                      </a:cubicBezTo>
                      <a:cubicBezTo>
                        <a:pt x="65" y="376"/>
                        <a:pt x="67" y="382"/>
                        <a:pt x="69" y="388"/>
                      </a:cubicBezTo>
                      <a:cubicBezTo>
                        <a:pt x="34" y="433"/>
                        <a:pt x="34" y="433"/>
                        <a:pt x="34" y="433"/>
                      </a:cubicBezTo>
                      <a:cubicBezTo>
                        <a:pt x="50" y="471"/>
                        <a:pt x="75" y="496"/>
                        <a:pt x="75" y="496"/>
                      </a:cubicBezTo>
                      <a:cubicBezTo>
                        <a:pt x="130" y="482"/>
                        <a:pt x="130" y="482"/>
                        <a:pt x="130" y="482"/>
                      </a:cubicBezTo>
                      <a:cubicBezTo>
                        <a:pt x="130" y="482"/>
                        <a:pt x="130" y="482"/>
                        <a:pt x="130" y="482"/>
                      </a:cubicBezTo>
                      <a:cubicBezTo>
                        <a:pt x="133" y="485"/>
                        <a:pt x="137" y="488"/>
                        <a:pt x="141" y="492"/>
                      </a:cubicBezTo>
                      <a:cubicBezTo>
                        <a:pt x="132" y="548"/>
                        <a:pt x="132" y="548"/>
                        <a:pt x="132" y="548"/>
                      </a:cubicBezTo>
                      <a:cubicBezTo>
                        <a:pt x="165" y="573"/>
                        <a:pt x="199" y="583"/>
                        <a:pt x="199" y="583"/>
                      </a:cubicBezTo>
                      <a:cubicBezTo>
                        <a:pt x="240" y="544"/>
                        <a:pt x="240" y="544"/>
                        <a:pt x="240" y="544"/>
                      </a:cubicBezTo>
                      <a:cubicBezTo>
                        <a:pt x="239" y="544"/>
                        <a:pt x="239" y="544"/>
                        <a:pt x="239" y="544"/>
                      </a:cubicBezTo>
                      <a:cubicBezTo>
                        <a:pt x="245" y="545"/>
                        <a:pt x="251" y="547"/>
                        <a:pt x="258" y="548"/>
                      </a:cubicBezTo>
                      <a:cubicBezTo>
                        <a:pt x="279" y="601"/>
                        <a:pt x="279" y="601"/>
                        <a:pt x="279" y="601"/>
                      </a:cubicBezTo>
                      <a:cubicBezTo>
                        <a:pt x="320" y="606"/>
                        <a:pt x="354" y="597"/>
                        <a:pt x="354" y="597"/>
                      </a:cubicBezTo>
                      <a:cubicBezTo>
                        <a:pt x="369" y="543"/>
                        <a:pt x="369" y="543"/>
                        <a:pt x="369" y="543"/>
                      </a:cubicBezTo>
                      <a:cubicBezTo>
                        <a:pt x="369" y="543"/>
                        <a:pt x="369" y="543"/>
                        <a:pt x="369" y="543"/>
                      </a:cubicBezTo>
                      <a:cubicBezTo>
                        <a:pt x="375" y="541"/>
                        <a:pt x="382" y="539"/>
                        <a:pt x="388" y="537"/>
                      </a:cubicBezTo>
                      <a:cubicBezTo>
                        <a:pt x="433" y="572"/>
                        <a:pt x="433" y="572"/>
                        <a:pt x="433" y="572"/>
                      </a:cubicBezTo>
                      <a:cubicBezTo>
                        <a:pt x="471" y="556"/>
                        <a:pt x="496" y="531"/>
                        <a:pt x="496" y="531"/>
                      </a:cubicBezTo>
                      <a:cubicBezTo>
                        <a:pt x="482" y="476"/>
                        <a:pt x="482" y="476"/>
                        <a:pt x="482" y="476"/>
                      </a:cubicBezTo>
                      <a:cubicBezTo>
                        <a:pt x="482" y="476"/>
                        <a:pt x="482" y="476"/>
                        <a:pt x="482" y="476"/>
                      </a:cubicBezTo>
                      <a:cubicBezTo>
                        <a:pt x="485" y="473"/>
                        <a:pt x="488" y="469"/>
                        <a:pt x="492" y="465"/>
                      </a:cubicBezTo>
                      <a:cubicBezTo>
                        <a:pt x="548" y="473"/>
                        <a:pt x="548" y="473"/>
                        <a:pt x="548" y="473"/>
                      </a:cubicBezTo>
                      <a:cubicBezTo>
                        <a:pt x="573" y="441"/>
                        <a:pt x="583" y="407"/>
                        <a:pt x="583" y="407"/>
                      </a:cubicBezTo>
                      <a:cubicBezTo>
                        <a:pt x="544" y="366"/>
                        <a:pt x="544" y="366"/>
                        <a:pt x="544" y="366"/>
                      </a:cubicBezTo>
                      <a:cubicBezTo>
                        <a:pt x="544" y="366"/>
                        <a:pt x="544" y="366"/>
                        <a:pt x="544" y="366"/>
                      </a:cubicBezTo>
                      <a:cubicBezTo>
                        <a:pt x="545" y="361"/>
                        <a:pt x="546" y="355"/>
                        <a:pt x="548" y="348"/>
                      </a:cubicBezTo>
                      <a:lnTo>
                        <a:pt x="601" y="327"/>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69" name="Freeform 159"/>
                <p:cNvSpPr>
                  <a:spLocks/>
                </p:cNvSpPr>
                <p:nvPr/>
              </p:nvSpPr>
              <p:spPr bwMode="auto">
                <a:xfrm>
                  <a:off x="1107" y="2428"/>
                  <a:ext cx="518" cy="517"/>
                </a:xfrm>
                <a:custGeom>
                  <a:avLst/>
                  <a:gdLst>
                    <a:gd name="T0" fmla="*/ 600 w 605"/>
                    <a:gd name="T1" fmla="*/ 326 h 605"/>
                    <a:gd name="T2" fmla="*/ 597 w 605"/>
                    <a:gd name="T3" fmla="*/ 251 h 605"/>
                    <a:gd name="T4" fmla="*/ 542 w 605"/>
                    <a:gd name="T5" fmla="*/ 236 h 605"/>
                    <a:gd name="T6" fmla="*/ 542 w 605"/>
                    <a:gd name="T7" fmla="*/ 236 h 605"/>
                    <a:gd name="T8" fmla="*/ 536 w 605"/>
                    <a:gd name="T9" fmla="*/ 217 h 605"/>
                    <a:gd name="T10" fmla="*/ 571 w 605"/>
                    <a:gd name="T11" fmla="*/ 172 h 605"/>
                    <a:gd name="T12" fmla="*/ 530 w 605"/>
                    <a:gd name="T13" fmla="*/ 109 h 605"/>
                    <a:gd name="T14" fmla="*/ 475 w 605"/>
                    <a:gd name="T15" fmla="*/ 123 h 605"/>
                    <a:gd name="T16" fmla="*/ 475 w 605"/>
                    <a:gd name="T17" fmla="*/ 124 h 605"/>
                    <a:gd name="T18" fmla="*/ 465 w 605"/>
                    <a:gd name="T19" fmla="*/ 114 h 605"/>
                    <a:gd name="T20" fmla="*/ 473 w 605"/>
                    <a:gd name="T21" fmla="*/ 57 h 605"/>
                    <a:gd name="T22" fmla="*/ 406 w 605"/>
                    <a:gd name="T23" fmla="*/ 22 h 605"/>
                    <a:gd name="T24" fmla="*/ 366 w 605"/>
                    <a:gd name="T25" fmla="*/ 61 h 605"/>
                    <a:gd name="T26" fmla="*/ 366 w 605"/>
                    <a:gd name="T27" fmla="*/ 62 h 605"/>
                    <a:gd name="T28" fmla="*/ 348 w 605"/>
                    <a:gd name="T29" fmla="*/ 58 h 605"/>
                    <a:gd name="T30" fmla="*/ 326 w 605"/>
                    <a:gd name="T31" fmla="*/ 5 h 605"/>
                    <a:gd name="T32" fmla="*/ 251 w 605"/>
                    <a:gd name="T33" fmla="*/ 8 h 605"/>
                    <a:gd name="T34" fmla="*/ 236 w 605"/>
                    <a:gd name="T35" fmla="*/ 62 h 605"/>
                    <a:gd name="T36" fmla="*/ 236 w 605"/>
                    <a:gd name="T37" fmla="*/ 62 h 605"/>
                    <a:gd name="T38" fmla="*/ 217 w 605"/>
                    <a:gd name="T39" fmla="*/ 68 h 605"/>
                    <a:gd name="T40" fmla="*/ 172 w 605"/>
                    <a:gd name="T41" fmla="*/ 34 h 605"/>
                    <a:gd name="T42" fmla="*/ 109 w 605"/>
                    <a:gd name="T43" fmla="*/ 75 h 605"/>
                    <a:gd name="T44" fmla="*/ 123 w 605"/>
                    <a:gd name="T45" fmla="*/ 129 h 605"/>
                    <a:gd name="T46" fmla="*/ 124 w 605"/>
                    <a:gd name="T47" fmla="*/ 129 h 605"/>
                    <a:gd name="T48" fmla="*/ 114 w 605"/>
                    <a:gd name="T49" fmla="*/ 140 h 605"/>
                    <a:gd name="T50" fmla="*/ 57 w 605"/>
                    <a:gd name="T51" fmla="*/ 132 h 605"/>
                    <a:gd name="T52" fmla="*/ 22 w 605"/>
                    <a:gd name="T53" fmla="*/ 198 h 605"/>
                    <a:gd name="T54" fmla="*/ 61 w 605"/>
                    <a:gd name="T55" fmla="*/ 239 h 605"/>
                    <a:gd name="T56" fmla="*/ 62 w 605"/>
                    <a:gd name="T57" fmla="*/ 239 h 605"/>
                    <a:gd name="T58" fmla="*/ 58 w 605"/>
                    <a:gd name="T59" fmla="*/ 257 h 605"/>
                    <a:gd name="T60" fmla="*/ 5 w 605"/>
                    <a:gd name="T61" fmla="*/ 278 h 605"/>
                    <a:gd name="T62" fmla="*/ 8 w 605"/>
                    <a:gd name="T63" fmla="*/ 353 h 605"/>
                    <a:gd name="T64" fmla="*/ 62 w 605"/>
                    <a:gd name="T65" fmla="*/ 369 h 605"/>
                    <a:gd name="T66" fmla="*/ 62 w 605"/>
                    <a:gd name="T67" fmla="*/ 369 h 605"/>
                    <a:gd name="T68" fmla="*/ 68 w 605"/>
                    <a:gd name="T69" fmla="*/ 387 h 605"/>
                    <a:gd name="T70" fmla="*/ 34 w 605"/>
                    <a:gd name="T71" fmla="*/ 433 h 605"/>
                    <a:gd name="T72" fmla="*/ 74 w 605"/>
                    <a:gd name="T73" fmla="*/ 496 h 605"/>
                    <a:gd name="T74" fmla="*/ 129 w 605"/>
                    <a:gd name="T75" fmla="*/ 481 h 605"/>
                    <a:gd name="T76" fmla="*/ 129 w 605"/>
                    <a:gd name="T77" fmla="*/ 481 h 605"/>
                    <a:gd name="T78" fmla="*/ 140 w 605"/>
                    <a:gd name="T79" fmla="*/ 491 h 605"/>
                    <a:gd name="T80" fmla="*/ 132 w 605"/>
                    <a:gd name="T81" fmla="*/ 548 h 605"/>
                    <a:gd name="T82" fmla="*/ 198 w 605"/>
                    <a:gd name="T83" fmla="*/ 582 h 605"/>
                    <a:gd name="T84" fmla="*/ 239 w 605"/>
                    <a:gd name="T85" fmla="*/ 543 h 605"/>
                    <a:gd name="T86" fmla="*/ 239 w 605"/>
                    <a:gd name="T87" fmla="*/ 543 h 605"/>
                    <a:gd name="T88" fmla="*/ 257 w 605"/>
                    <a:gd name="T89" fmla="*/ 547 h 605"/>
                    <a:gd name="T90" fmla="*/ 278 w 605"/>
                    <a:gd name="T91" fmla="*/ 600 h 605"/>
                    <a:gd name="T92" fmla="*/ 353 w 605"/>
                    <a:gd name="T93" fmla="*/ 597 h 605"/>
                    <a:gd name="T94" fmla="*/ 369 w 605"/>
                    <a:gd name="T95" fmla="*/ 542 h 605"/>
                    <a:gd name="T96" fmla="*/ 368 w 605"/>
                    <a:gd name="T97" fmla="*/ 542 h 605"/>
                    <a:gd name="T98" fmla="*/ 387 w 605"/>
                    <a:gd name="T99" fmla="*/ 536 h 605"/>
                    <a:gd name="T100" fmla="*/ 432 w 605"/>
                    <a:gd name="T101" fmla="*/ 571 h 605"/>
                    <a:gd name="T102" fmla="*/ 495 w 605"/>
                    <a:gd name="T103" fmla="*/ 530 h 605"/>
                    <a:gd name="T104" fmla="*/ 481 w 605"/>
                    <a:gd name="T105" fmla="*/ 476 h 605"/>
                    <a:gd name="T106" fmla="*/ 481 w 605"/>
                    <a:gd name="T107" fmla="*/ 476 h 605"/>
                    <a:gd name="T108" fmla="*/ 491 w 605"/>
                    <a:gd name="T109" fmla="*/ 465 h 605"/>
                    <a:gd name="T110" fmla="*/ 547 w 605"/>
                    <a:gd name="T111" fmla="*/ 473 h 605"/>
                    <a:gd name="T112" fmla="*/ 582 w 605"/>
                    <a:gd name="T113" fmla="*/ 406 h 605"/>
                    <a:gd name="T114" fmla="*/ 543 w 605"/>
                    <a:gd name="T115" fmla="*/ 366 h 605"/>
                    <a:gd name="T116" fmla="*/ 543 w 605"/>
                    <a:gd name="T117" fmla="*/ 366 h 605"/>
                    <a:gd name="T118" fmla="*/ 547 w 605"/>
                    <a:gd name="T119" fmla="*/ 348 h 605"/>
                    <a:gd name="T120" fmla="*/ 600 w 605"/>
                    <a:gd name="T121" fmla="*/ 32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0" y="230"/>
                        <a:pt x="538" y="224"/>
                        <a:pt x="536" y="217"/>
                      </a:cubicBezTo>
                      <a:cubicBezTo>
                        <a:pt x="571" y="172"/>
                        <a:pt x="571" y="172"/>
                        <a:pt x="571" y="172"/>
                      </a:cubicBezTo>
                      <a:cubicBezTo>
                        <a:pt x="555" y="135"/>
                        <a:pt x="530" y="109"/>
                        <a:pt x="530" y="109"/>
                      </a:cubicBezTo>
                      <a:cubicBezTo>
                        <a:pt x="475" y="123"/>
                        <a:pt x="475" y="123"/>
                        <a:pt x="475" y="123"/>
                      </a:cubicBezTo>
                      <a:cubicBezTo>
                        <a:pt x="475" y="124"/>
                        <a:pt x="475" y="124"/>
                        <a:pt x="475" y="124"/>
                      </a:cubicBezTo>
                      <a:cubicBezTo>
                        <a:pt x="472" y="120"/>
                        <a:pt x="468" y="117"/>
                        <a:pt x="465" y="114"/>
                      </a:cubicBezTo>
                      <a:cubicBezTo>
                        <a:pt x="473" y="57"/>
                        <a:pt x="473" y="57"/>
                        <a:pt x="473" y="57"/>
                      </a:cubicBezTo>
                      <a:cubicBezTo>
                        <a:pt x="440" y="32"/>
                        <a:pt x="406" y="22"/>
                        <a:pt x="406" y="22"/>
                      </a:cubicBezTo>
                      <a:cubicBezTo>
                        <a:pt x="366" y="61"/>
                        <a:pt x="366" y="61"/>
                        <a:pt x="366" y="61"/>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2"/>
                        <a:pt x="236" y="62"/>
                        <a:pt x="236" y="62"/>
                      </a:cubicBezTo>
                      <a:cubicBezTo>
                        <a:pt x="236" y="62"/>
                        <a:pt x="236" y="62"/>
                        <a:pt x="236" y="62"/>
                      </a:cubicBezTo>
                      <a:cubicBezTo>
                        <a:pt x="230" y="64"/>
                        <a:pt x="223" y="66"/>
                        <a:pt x="217" y="68"/>
                      </a:cubicBezTo>
                      <a:cubicBezTo>
                        <a:pt x="172" y="34"/>
                        <a:pt x="172" y="34"/>
                        <a:pt x="172" y="34"/>
                      </a:cubicBezTo>
                      <a:cubicBezTo>
                        <a:pt x="134" y="50"/>
                        <a:pt x="109" y="75"/>
                        <a:pt x="109" y="75"/>
                      </a:cubicBezTo>
                      <a:cubicBezTo>
                        <a:pt x="123" y="129"/>
                        <a:pt x="123" y="129"/>
                        <a:pt x="123" y="129"/>
                      </a:cubicBezTo>
                      <a:cubicBezTo>
                        <a:pt x="124" y="129"/>
                        <a:pt x="124" y="129"/>
                        <a:pt x="124" y="129"/>
                      </a:cubicBezTo>
                      <a:cubicBezTo>
                        <a:pt x="120" y="133"/>
                        <a:pt x="117" y="136"/>
                        <a:pt x="114" y="140"/>
                      </a:cubicBezTo>
                      <a:cubicBezTo>
                        <a:pt x="57" y="132"/>
                        <a:pt x="57" y="132"/>
                        <a:pt x="57" y="132"/>
                      </a:cubicBezTo>
                      <a:cubicBezTo>
                        <a:pt x="32" y="164"/>
                        <a:pt x="22" y="198"/>
                        <a:pt x="22" y="198"/>
                      </a:cubicBezTo>
                      <a:cubicBezTo>
                        <a:pt x="61" y="239"/>
                        <a:pt x="61" y="239"/>
                        <a:pt x="61"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2" y="369"/>
                        <a:pt x="62" y="369"/>
                        <a:pt x="62" y="369"/>
                      </a:cubicBezTo>
                      <a:cubicBezTo>
                        <a:pt x="62" y="369"/>
                        <a:pt x="62" y="369"/>
                        <a:pt x="62" y="369"/>
                      </a:cubicBezTo>
                      <a:cubicBezTo>
                        <a:pt x="64" y="375"/>
                        <a:pt x="66" y="381"/>
                        <a:pt x="68" y="387"/>
                      </a:cubicBezTo>
                      <a:cubicBezTo>
                        <a:pt x="34" y="433"/>
                        <a:pt x="34" y="433"/>
                        <a:pt x="34" y="433"/>
                      </a:cubicBezTo>
                      <a:cubicBezTo>
                        <a:pt x="50" y="470"/>
                        <a:pt x="74" y="496"/>
                        <a:pt x="74" y="496"/>
                      </a:cubicBezTo>
                      <a:cubicBezTo>
                        <a:pt x="129" y="481"/>
                        <a:pt x="129" y="481"/>
                        <a:pt x="129" y="481"/>
                      </a:cubicBezTo>
                      <a:cubicBezTo>
                        <a:pt x="129" y="481"/>
                        <a:pt x="129" y="481"/>
                        <a:pt x="129" y="481"/>
                      </a:cubicBezTo>
                      <a:cubicBezTo>
                        <a:pt x="133" y="484"/>
                        <a:pt x="136" y="488"/>
                        <a:pt x="140" y="491"/>
                      </a:cubicBezTo>
                      <a:cubicBezTo>
                        <a:pt x="132" y="548"/>
                        <a:pt x="132" y="548"/>
                        <a:pt x="132" y="548"/>
                      </a:cubicBezTo>
                      <a:cubicBezTo>
                        <a:pt x="164" y="572"/>
                        <a:pt x="198" y="582"/>
                        <a:pt x="198" y="582"/>
                      </a:cubicBezTo>
                      <a:cubicBezTo>
                        <a:pt x="239" y="543"/>
                        <a:pt x="239" y="543"/>
                        <a:pt x="239" y="543"/>
                      </a:cubicBezTo>
                      <a:cubicBezTo>
                        <a:pt x="239" y="543"/>
                        <a:pt x="239" y="543"/>
                        <a:pt x="239" y="543"/>
                      </a:cubicBezTo>
                      <a:cubicBezTo>
                        <a:pt x="245" y="545"/>
                        <a:pt x="251" y="546"/>
                        <a:pt x="257" y="547"/>
                      </a:cubicBezTo>
                      <a:cubicBezTo>
                        <a:pt x="278" y="600"/>
                        <a:pt x="278" y="600"/>
                        <a:pt x="278" y="600"/>
                      </a:cubicBezTo>
                      <a:cubicBezTo>
                        <a:pt x="319" y="605"/>
                        <a:pt x="353" y="597"/>
                        <a:pt x="353" y="597"/>
                      </a:cubicBezTo>
                      <a:cubicBezTo>
                        <a:pt x="369" y="542"/>
                        <a:pt x="369" y="542"/>
                        <a:pt x="369" y="542"/>
                      </a:cubicBezTo>
                      <a:cubicBezTo>
                        <a:pt x="368" y="542"/>
                        <a:pt x="368" y="542"/>
                        <a:pt x="368" y="542"/>
                      </a:cubicBezTo>
                      <a:cubicBezTo>
                        <a:pt x="375" y="540"/>
                        <a:pt x="381" y="538"/>
                        <a:pt x="387" y="536"/>
                      </a:cubicBezTo>
                      <a:cubicBezTo>
                        <a:pt x="432" y="571"/>
                        <a:pt x="432" y="571"/>
                        <a:pt x="432" y="571"/>
                      </a:cubicBezTo>
                      <a:cubicBezTo>
                        <a:pt x="470" y="555"/>
                        <a:pt x="495" y="530"/>
                        <a:pt x="495" y="530"/>
                      </a:cubicBezTo>
                      <a:cubicBezTo>
                        <a:pt x="481" y="476"/>
                        <a:pt x="481" y="476"/>
                        <a:pt x="481" y="476"/>
                      </a:cubicBezTo>
                      <a:cubicBezTo>
                        <a:pt x="481" y="476"/>
                        <a:pt x="481" y="476"/>
                        <a:pt x="481" y="476"/>
                      </a:cubicBezTo>
                      <a:cubicBezTo>
                        <a:pt x="484" y="472"/>
                        <a:pt x="488" y="468"/>
                        <a:pt x="491" y="465"/>
                      </a:cubicBezTo>
                      <a:cubicBezTo>
                        <a:pt x="547" y="473"/>
                        <a:pt x="547" y="473"/>
                        <a:pt x="547" y="473"/>
                      </a:cubicBezTo>
                      <a:cubicBezTo>
                        <a:pt x="572" y="440"/>
                        <a:pt x="582" y="406"/>
                        <a:pt x="582" y="406"/>
                      </a:cubicBezTo>
                      <a:cubicBezTo>
                        <a:pt x="543" y="366"/>
                        <a:pt x="543" y="366"/>
                        <a:pt x="543" y="366"/>
                      </a:cubicBezTo>
                      <a:cubicBezTo>
                        <a:pt x="543" y="366"/>
                        <a:pt x="543" y="366"/>
                        <a:pt x="543" y="366"/>
                      </a:cubicBezTo>
                      <a:cubicBezTo>
                        <a:pt x="544" y="360"/>
                        <a:pt x="546" y="354"/>
                        <a:pt x="547" y="348"/>
                      </a:cubicBezTo>
                      <a:lnTo>
                        <a:pt x="600" y="326"/>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0" name="Freeform 160"/>
                <p:cNvSpPr>
                  <a:spLocks/>
                </p:cNvSpPr>
                <p:nvPr/>
              </p:nvSpPr>
              <p:spPr bwMode="auto">
                <a:xfrm>
                  <a:off x="1103" y="2423"/>
                  <a:ext cx="517" cy="518"/>
                </a:xfrm>
                <a:custGeom>
                  <a:avLst/>
                  <a:gdLst>
                    <a:gd name="T0" fmla="*/ 600 w 605"/>
                    <a:gd name="T1" fmla="*/ 327 h 605"/>
                    <a:gd name="T2" fmla="*/ 597 w 605"/>
                    <a:gd name="T3" fmla="*/ 252 h 605"/>
                    <a:gd name="T4" fmla="*/ 543 w 605"/>
                    <a:gd name="T5" fmla="*/ 236 h 605"/>
                    <a:gd name="T6" fmla="*/ 542 w 605"/>
                    <a:gd name="T7" fmla="*/ 236 h 605"/>
                    <a:gd name="T8" fmla="*/ 536 w 605"/>
                    <a:gd name="T9" fmla="*/ 218 h 605"/>
                    <a:gd name="T10" fmla="*/ 571 w 605"/>
                    <a:gd name="T11" fmla="*/ 172 h 605"/>
                    <a:gd name="T12" fmla="*/ 530 w 605"/>
                    <a:gd name="T13" fmla="*/ 109 h 605"/>
                    <a:gd name="T14" fmla="*/ 476 w 605"/>
                    <a:gd name="T15" fmla="*/ 124 h 605"/>
                    <a:gd name="T16" fmla="*/ 476 w 605"/>
                    <a:gd name="T17" fmla="*/ 124 h 605"/>
                    <a:gd name="T18" fmla="*/ 465 w 605"/>
                    <a:gd name="T19" fmla="*/ 114 h 605"/>
                    <a:gd name="T20" fmla="*/ 473 w 605"/>
                    <a:gd name="T21" fmla="*/ 57 h 605"/>
                    <a:gd name="T22" fmla="*/ 406 w 605"/>
                    <a:gd name="T23" fmla="*/ 23 h 605"/>
                    <a:gd name="T24" fmla="*/ 366 w 605"/>
                    <a:gd name="T25" fmla="*/ 62 h 605"/>
                    <a:gd name="T26" fmla="*/ 366 w 605"/>
                    <a:gd name="T27" fmla="*/ 62 h 605"/>
                    <a:gd name="T28" fmla="*/ 348 w 605"/>
                    <a:gd name="T29" fmla="*/ 58 h 605"/>
                    <a:gd name="T30" fmla="*/ 327 w 605"/>
                    <a:gd name="T31" fmla="*/ 5 h 605"/>
                    <a:gd name="T32" fmla="*/ 251 w 605"/>
                    <a:gd name="T33" fmla="*/ 8 h 605"/>
                    <a:gd name="T34" fmla="*/ 236 w 605"/>
                    <a:gd name="T35" fmla="*/ 63 h 605"/>
                    <a:gd name="T36" fmla="*/ 236 w 605"/>
                    <a:gd name="T37" fmla="*/ 63 h 605"/>
                    <a:gd name="T38" fmla="*/ 218 w 605"/>
                    <a:gd name="T39" fmla="*/ 69 h 605"/>
                    <a:gd name="T40" fmla="*/ 172 w 605"/>
                    <a:gd name="T41" fmla="*/ 34 h 605"/>
                    <a:gd name="T42" fmla="*/ 109 w 605"/>
                    <a:gd name="T43" fmla="*/ 75 h 605"/>
                    <a:gd name="T44" fmla="*/ 124 w 605"/>
                    <a:gd name="T45" fmla="*/ 129 h 605"/>
                    <a:gd name="T46" fmla="*/ 124 w 605"/>
                    <a:gd name="T47" fmla="*/ 129 h 605"/>
                    <a:gd name="T48" fmla="*/ 114 w 605"/>
                    <a:gd name="T49" fmla="*/ 140 h 605"/>
                    <a:gd name="T50" fmla="*/ 57 w 605"/>
                    <a:gd name="T51" fmla="*/ 132 h 605"/>
                    <a:gd name="T52" fmla="*/ 23 w 605"/>
                    <a:gd name="T53" fmla="*/ 199 h 605"/>
                    <a:gd name="T54" fmla="*/ 62 w 605"/>
                    <a:gd name="T55" fmla="*/ 239 h 605"/>
                    <a:gd name="T56" fmla="*/ 62 w 605"/>
                    <a:gd name="T57" fmla="*/ 239 h 605"/>
                    <a:gd name="T58" fmla="*/ 58 w 605"/>
                    <a:gd name="T59" fmla="*/ 257 h 605"/>
                    <a:gd name="T60" fmla="*/ 5 w 605"/>
                    <a:gd name="T61" fmla="*/ 279 h 605"/>
                    <a:gd name="T62" fmla="*/ 8 w 605"/>
                    <a:gd name="T63" fmla="*/ 354 h 605"/>
                    <a:gd name="T64" fmla="*/ 63 w 605"/>
                    <a:gd name="T65" fmla="*/ 369 h 605"/>
                    <a:gd name="T66" fmla="*/ 63 w 605"/>
                    <a:gd name="T67" fmla="*/ 369 h 605"/>
                    <a:gd name="T68" fmla="*/ 69 w 605"/>
                    <a:gd name="T69" fmla="*/ 388 h 605"/>
                    <a:gd name="T70" fmla="*/ 34 w 605"/>
                    <a:gd name="T71" fmla="*/ 433 h 605"/>
                    <a:gd name="T72" fmla="*/ 75 w 605"/>
                    <a:gd name="T73" fmla="*/ 496 h 605"/>
                    <a:gd name="T74" fmla="*/ 129 w 605"/>
                    <a:gd name="T75" fmla="*/ 482 h 605"/>
                    <a:gd name="T76" fmla="*/ 129 w 605"/>
                    <a:gd name="T77" fmla="*/ 481 h 605"/>
                    <a:gd name="T78" fmla="*/ 140 w 605"/>
                    <a:gd name="T79" fmla="*/ 491 h 605"/>
                    <a:gd name="T80" fmla="*/ 132 w 605"/>
                    <a:gd name="T81" fmla="*/ 548 h 605"/>
                    <a:gd name="T82" fmla="*/ 199 w 605"/>
                    <a:gd name="T83" fmla="*/ 583 h 605"/>
                    <a:gd name="T84" fmla="*/ 239 w 605"/>
                    <a:gd name="T85" fmla="*/ 544 h 605"/>
                    <a:gd name="T86" fmla="*/ 239 w 605"/>
                    <a:gd name="T87" fmla="*/ 543 h 605"/>
                    <a:gd name="T88" fmla="*/ 257 w 605"/>
                    <a:gd name="T89" fmla="*/ 547 h 605"/>
                    <a:gd name="T90" fmla="*/ 279 w 605"/>
                    <a:gd name="T91" fmla="*/ 600 h 605"/>
                    <a:gd name="T92" fmla="*/ 354 w 605"/>
                    <a:gd name="T93" fmla="*/ 597 h 605"/>
                    <a:gd name="T94" fmla="*/ 369 w 605"/>
                    <a:gd name="T95" fmla="*/ 543 h 605"/>
                    <a:gd name="T96" fmla="*/ 369 w 605"/>
                    <a:gd name="T97" fmla="*/ 543 h 605"/>
                    <a:gd name="T98" fmla="*/ 387 w 605"/>
                    <a:gd name="T99" fmla="*/ 537 h 605"/>
                    <a:gd name="T100" fmla="*/ 433 w 605"/>
                    <a:gd name="T101" fmla="*/ 571 h 605"/>
                    <a:gd name="T102" fmla="*/ 496 w 605"/>
                    <a:gd name="T103" fmla="*/ 530 h 605"/>
                    <a:gd name="T104" fmla="*/ 482 w 605"/>
                    <a:gd name="T105" fmla="*/ 476 h 605"/>
                    <a:gd name="T106" fmla="*/ 481 w 605"/>
                    <a:gd name="T107" fmla="*/ 476 h 605"/>
                    <a:gd name="T108" fmla="*/ 491 w 605"/>
                    <a:gd name="T109" fmla="*/ 465 h 605"/>
                    <a:gd name="T110" fmla="*/ 548 w 605"/>
                    <a:gd name="T111" fmla="*/ 473 h 605"/>
                    <a:gd name="T112" fmla="*/ 583 w 605"/>
                    <a:gd name="T113" fmla="*/ 407 h 605"/>
                    <a:gd name="T114" fmla="*/ 543 w 605"/>
                    <a:gd name="T115" fmla="*/ 366 h 605"/>
                    <a:gd name="T116" fmla="*/ 543 w 605"/>
                    <a:gd name="T117" fmla="*/ 366 h 605"/>
                    <a:gd name="T118" fmla="*/ 547 w 605"/>
                    <a:gd name="T119" fmla="*/ 348 h 605"/>
                    <a:gd name="T120" fmla="*/ 600 w 605"/>
                    <a:gd name="T121" fmla="*/ 3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5" h="605">
                      <a:moveTo>
                        <a:pt x="600" y="327"/>
                      </a:moveTo>
                      <a:cubicBezTo>
                        <a:pt x="605" y="286"/>
                        <a:pt x="597" y="252"/>
                        <a:pt x="597" y="252"/>
                      </a:cubicBezTo>
                      <a:cubicBezTo>
                        <a:pt x="543" y="236"/>
                        <a:pt x="543" y="236"/>
                        <a:pt x="543"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1"/>
                        <a:pt x="469" y="117"/>
                        <a:pt x="465" y="114"/>
                      </a:cubicBezTo>
                      <a:cubicBezTo>
                        <a:pt x="473" y="57"/>
                        <a:pt x="473" y="57"/>
                        <a:pt x="473" y="57"/>
                      </a:cubicBezTo>
                      <a:cubicBezTo>
                        <a:pt x="440" y="33"/>
                        <a:pt x="406" y="23"/>
                        <a:pt x="406" y="23"/>
                      </a:cubicBezTo>
                      <a:cubicBezTo>
                        <a:pt x="366" y="62"/>
                        <a:pt x="366" y="62"/>
                        <a:pt x="366" y="62"/>
                      </a:cubicBezTo>
                      <a:cubicBezTo>
                        <a:pt x="366" y="62"/>
                        <a:pt x="366" y="62"/>
                        <a:pt x="366" y="62"/>
                      </a:cubicBezTo>
                      <a:cubicBezTo>
                        <a:pt x="360" y="61"/>
                        <a:pt x="354" y="59"/>
                        <a:pt x="348" y="58"/>
                      </a:cubicBezTo>
                      <a:cubicBezTo>
                        <a:pt x="327" y="5"/>
                        <a:pt x="327" y="5"/>
                        <a:pt x="327" y="5"/>
                      </a:cubicBezTo>
                      <a:cubicBezTo>
                        <a:pt x="286" y="0"/>
                        <a:pt x="251" y="8"/>
                        <a:pt x="251" y="8"/>
                      </a:cubicBezTo>
                      <a:cubicBezTo>
                        <a:pt x="236" y="63"/>
                        <a:pt x="236" y="63"/>
                        <a:pt x="236" y="63"/>
                      </a:cubicBezTo>
                      <a:cubicBezTo>
                        <a:pt x="236" y="63"/>
                        <a:pt x="236" y="63"/>
                        <a:pt x="236" y="63"/>
                      </a:cubicBezTo>
                      <a:cubicBezTo>
                        <a:pt x="230" y="65"/>
                        <a:pt x="224" y="67"/>
                        <a:pt x="218" y="69"/>
                      </a:cubicBezTo>
                      <a:cubicBezTo>
                        <a:pt x="172" y="34"/>
                        <a:pt x="172" y="34"/>
                        <a:pt x="172" y="34"/>
                      </a:cubicBezTo>
                      <a:cubicBezTo>
                        <a:pt x="135" y="50"/>
                        <a:pt x="109" y="75"/>
                        <a:pt x="109" y="75"/>
                      </a:cubicBezTo>
                      <a:cubicBezTo>
                        <a:pt x="124" y="129"/>
                        <a:pt x="124" y="129"/>
                        <a:pt x="124" y="129"/>
                      </a:cubicBezTo>
                      <a:cubicBezTo>
                        <a:pt x="124" y="129"/>
                        <a:pt x="124" y="129"/>
                        <a:pt x="124" y="129"/>
                      </a:cubicBezTo>
                      <a:cubicBezTo>
                        <a:pt x="121" y="133"/>
                        <a:pt x="117" y="137"/>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9"/>
                        <a:pt x="5" y="279"/>
                        <a:pt x="5" y="279"/>
                      </a:cubicBezTo>
                      <a:cubicBezTo>
                        <a:pt x="0" y="319"/>
                        <a:pt x="8" y="354"/>
                        <a:pt x="8" y="354"/>
                      </a:cubicBezTo>
                      <a:cubicBezTo>
                        <a:pt x="63" y="369"/>
                        <a:pt x="63" y="369"/>
                        <a:pt x="63" y="369"/>
                      </a:cubicBezTo>
                      <a:cubicBezTo>
                        <a:pt x="63" y="369"/>
                        <a:pt x="63" y="369"/>
                        <a:pt x="63" y="369"/>
                      </a:cubicBezTo>
                      <a:cubicBezTo>
                        <a:pt x="64" y="375"/>
                        <a:pt x="66" y="381"/>
                        <a:pt x="69" y="388"/>
                      </a:cubicBezTo>
                      <a:cubicBezTo>
                        <a:pt x="34" y="433"/>
                        <a:pt x="34" y="433"/>
                        <a:pt x="34" y="433"/>
                      </a:cubicBezTo>
                      <a:cubicBezTo>
                        <a:pt x="50" y="470"/>
                        <a:pt x="75" y="496"/>
                        <a:pt x="75" y="496"/>
                      </a:cubicBezTo>
                      <a:cubicBezTo>
                        <a:pt x="129" y="482"/>
                        <a:pt x="129" y="482"/>
                        <a:pt x="129" y="482"/>
                      </a:cubicBezTo>
                      <a:cubicBezTo>
                        <a:pt x="129" y="481"/>
                        <a:pt x="129" y="481"/>
                        <a:pt x="129" y="481"/>
                      </a:cubicBezTo>
                      <a:cubicBezTo>
                        <a:pt x="133" y="485"/>
                        <a:pt x="137" y="488"/>
                        <a:pt x="140" y="491"/>
                      </a:cubicBezTo>
                      <a:cubicBezTo>
                        <a:pt x="132" y="548"/>
                        <a:pt x="132" y="548"/>
                        <a:pt x="132" y="548"/>
                      </a:cubicBezTo>
                      <a:cubicBezTo>
                        <a:pt x="165" y="573"/>
                        <a:pt x="199" y="583"/>
                        <a:pt x="199" y="583"/>
                      </a:cubicBezTo>
                      <a:cubicBezTo>
                        <a:pt x="239" y="544"/>
                        <a:pt x="239" y="544"/>
                        <a:pt x="239" y="544"/>
                      </a:cubicBezTo>
                      <a:cubicBezTo>
                        <a:pt x="239" y="543"/>
                        <a:pt x="239" y="543"/>
                        <a:pt x="239" y="543"/>
                      </a:cubicBezTo>
                      <a:cubicBezTo>
                        <a:pt x="245" y="545"/>
                        <a:pt x="251" y="546"/>
                        <a:pt x="257" y="547"/>
                      </a:cubicBezTo>
                      <a:cubicBezTo>
                        <a:pt x="279" y="600"/>
                        <a:pt x="279" y="600"/>
                        <a:pt x="279" y="600"/>
                      </a:cubicBezTo>
                      <a:cubicBezTo>
                        <a:pt x="319" y="605"/>
                        <a:pt x="354" y="597"/>
                        <a:pt x="354" y="597"/>
                      </a:cubicBezTo>
                      <a:cubicBezTo>
                        <a:pt x="369" y="543"/>
                        <a:pt x="369" y="543"/>
                        <a:pt x="369" y="543"/>
                      </a:cubicBezTo>
                      <a:cubicBezTo>
                        <a:pt x="369" y="543"/>
                        <a:pt x="369" y="543"/>
                        <a:pt x="369" y="543"/>
                      </a:cubicBezTo>
                      <a:cubicBezTo>
                        <a:pt x="375" y="541"/>
                        <a:pt x="381" y="539"/>
                        <a:pt x="387" y="537"/>
                      </a:cubicBezTo>
                      <a:cubicBezTo>
                        <a:pt x="433" y="571"/>
                        <a:pt x="433" y="571"/>
                        <a:pt x="433" y="571"/>
                      </a:cubicBezTo>
                      <a:cubicBezTo>
                        <a:pt x="470" y="555"/>
                        <a:pt x="496" y="530"/>
                        <a:pt x="496" y="530"/>
                      </a:cubicBezTo>
                      <a:cubicBezTo>
                        <a:pt x="482" y="476"/>
                        <a:pt x="482" y="476"/>
                        <a:pt x="482" y="476"/>
                      </a:cubicBezTo>
                      <a:cubicBezTo>
                        <a:pt x="481" y="476"/>
                        <a:pt x="481" y="476"/>
                        <a:pt x="481" y="476"/>
                      </a:cubicBezTo>
                      <a:cubicBezTo>
                        <a:pt x="485" y="472"/>
                        <a:pt x="488" y="469"/>
                        <a:pt x="491" y="465"/>
                      </a:cubicBezTo>
                      <a:cubicBezTo>
                        <a:pt x="548" y="473"/>
                        <a:pt x="548" y="473"/>
                        <a:pt x="548" y="473"/>
                      </a:cubicBezTo>
                      <a:cubicBezTo>
                        <a:pt x="573" y="441"/>
                        <a:pt x="583" y="407"/>
                        <a:pt x="583" y="407"/>
                      </a:cubicBezTo>
                      <a:cubicBezTo>
                        <a:pt x="543" y="366"/>
                        <a:pt x="543" y="366"/>
                        <a:pt x="543" y="366"/>
                      </a:cubicBezTo>
                      <a:cubicBezTo>
                        <a:pt x="543" y="366"/>
                        <a:pt x="543" y="366"/>
                        <a:pt x="543" y="366"/>
                      </a:cubicBezTo>
                      <a:cubicBezTo>
                        <a:pt x="545" y="360"/>
                        <a:pt x="546" y="354"/>
                        <a:pt x="547" y="348"/>
                      </a:cubicBezTo>
                      <a:lnTo>
                        <a:pt x="600" y="327"/>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1" name="Freeform 161"/>
                <p:cNvSpPr>
                  <a:spLocks/>
                </p:cNvSpPr>
                <p:nvPr/>
              </p:nvSpPr>
              <p:spPr bwMode="auto">
                <a:xfrm>
                  <a:off x="584" y="2414"/>
                  <a:ext cx="418" cy="418"/>
                </a:xfrm>
                <a:custGeom>
                  <a:avLst/>
                  <a:gdLst>
                    <a:gd name="T0" fmla="*/ 485 w 489"/>
                    <a:gd name="T1" fmla="*/ 264 h 489"/>
                    <a:gd name="T2" fmla="*/ 483 w 489"/>
                    <a:gd name="T3" fmla="*/ 203 h 489"/>
                    <a:gd name="T4" fmla="*/ 439 w 489"/>
                    <a:gd name="T5" fmla="*/ 191 h 489"/>
                    <a:gd name="T6" fmla="*/ 439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1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7 w 489"/>
                    <a:gd name="T63" fmla="*/ 286 h 489"/>
                    <a:gd name="T64" fmla="*/ 50 w 489"/>
                    <a:gd name="T65" fmla="*/ 298 h 489"/>
                    <a:gd name="T66" fmla="*/ 51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7" y="286"/>
                        <a:pt x="7" y="286"/>
                      </a:cubicBezTo>
                      <a:cubicBezTo>
                        <a:pt x="50" y="298"/>
                        <a:pt x="50" y="298"/>
                        <a:pt x="50"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5"/>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2"/>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2" name="Freeform 162"/>
                <p:cNvSpPr>
                  <a:spLocks/>
                </p:cNvSpPr>
                <p:nvPr/>
              </p:nvSpPr>
              <p:spPr bwMode="auto">
                <a:xfrm>
                  <a:off x="579" y="2410"/>
                  <a:ext cx="420"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39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7 h 490"/>
                    <a:gd name="T42" fmla="*/ 88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3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3 h 490"/>
                    <a:gd name="T70" fmla="*/ 27 w 490"/>
                    <a:gd name="T71" fmla="*/ 350 h 490"/>
                    <a:gd name="T72" fmla="*/ 60 w 490"/>
                    <a:gd name="T73" fmla="*/ 401 h 490"/>
                    <a:gd name="T74" fmla="*/ 105 w 490"/>
                    <a:gd name="T75" fmla="*/ 390 h 490"/>
                    <a:gd name="T76" fmla="*/ 105 w 490"/>
                    <a:gd name="T77" fmla="*/ 389 h 490"/>
                    <a:gd name="T78" fmla="*/ 113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6 h 490"/>
                    <a:gd name="T92" fmla="*/ 286 w 490"/>
                    <a:gd name="T93" fmla="*/ 483 h 490"/>
                    <a:gd name="T94" fmla="*/ 298 w 490"/>
                    <a:gd name="T95" fmla="*/ 439 h 490"/>
                    <a:gd name="T96" fmla="*/ 298 w 490"/>
                    <a:gd name="T97" fmla="*/ 439 h 490"/>
                    <a:gd name="T98" fmla="*/ 313 w 490"/>
                    <a:gd name="T99" fmla="*/ 434 h 490"/>
                    <a:gd name="T100" fmla="*/ 350 w 490"/>
                    <a:gd name="T101" fmla="*/ 462 h 490"/>
                    <a:gd name="T102" fmla="*/ 401 w 490"/>
                    <a:gd name="T103" fmla="*/ 429 h 490"/>
                    <a:gd name="T104" fmla="*/ 389 w 490"/>
                    <a:gd name="T105" fmla="*/ 385 h 490"/>
                    <a:gd name="T106" fmla="*/ 389 w 490"/>
                    <a:gd name="T107" fmla="*/ 385 h 490"/>
                    <a:gd name="T108" fmla="*/ 397 w 490"/>
                    <a:gd name="T109" fmla="*/ 376 h 490"/>
                    <a:gd name="T110" fmla="*/ 443 w 490"/>
                    <a:gd name="T111" fmla="*/ 383 h 490"/>
                    <a:gd name="T112" fmla="*/ 471 w 490"/>
                    <a:gd name="T113" fmla="*/ 329 h 490"/>
                    <a:gd name="T114" fmla="*/ 439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1"/>
                        <a:pt x="88" y="61"/>
                        <a:pt x="88" y="61"/>
                      </a:cubicBezTo>
                      <a:cubicBezTo>
                        <a:pt x="100" y="105"/>
                        <a:pt x="100" y="105"/>
                        <a:pt x="100" y="105"/>
                      </a:cubicBezTo>
                      <a:cubicBezTo>
                        <a:pt x="100" y="105"/>
                        <a:pt x="100" y="105"/>
                        <a:pt x="100" y="105"/>
                      </a:cubicBezTo>
                      <a:cubicBezTo>
                        <a:pt x="97" y="108"/>
                        <a:pt x="95" y="111"/>
                        <a:pt x="92" y="114"/>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3"/>
                        <a:pt x="54" y="309"/>
                        <a:pt x="56" y="313"/>
                      </a:cubicBezTo>
                      <a:cubicBezTo>
                        <a:pt x="27" y="350"/>
                        <a:pt x="27" y="350"/>
                        <a:pt x="27" y="350"/>
                      </a:cubicBezTo>
                      <a:cubicBezTo>
                        <a:pt x="40" y="380"/>
                        <a:pt x="60" y="401"/>
                        <a:pt x="60" y="401"/>
                      </a:cubicBezTo>
                      <a:cubicBezTo>
                        <a:pt x="105" y="390"/>
                        <a:pt x="105" y="390"/>
                        <a:pt x="105" y="390"/>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6"/>
                        <a:pt x="225" y="486"/>
                        <a:pt x="225" y="486"/>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1" y="291"/>
                        <a:pt x="442" y="286"/>
                        <a:pt x="443" y="282"/>
                      </a:cubicBezTo>
                      <a:lnTo>
                        <a:pt x="485" y="264"/>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3" name="Freeform 163"/>
                <p:cNvSpPr>
                  <a:spLocks/>
                </p:cNvSpPr>
                <p:nvPr/>
              </p:nvSpPr>
              <p:spPr bwMode="auto">
                <a:xfrm>
                  <a:off x="575" y="2405"/>
                  <a:ext cx="419" cy="420"/>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7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7"/>
                        <a:pt x="329" y="18"/>
                        <a:pt x="329" y="18"/>
                      </a:cubicBezTo>
                      <a:cubicBezTo>
                        <a:pt x="296" y="50"/>
                        <a:pt x="296" y="50"/>
                        <a:pt x="296" y="50"/>
                      </a:cubicBezTo>
                      <a:cubicBezTo>
                        <a:pt x="296" y="50"/>
                        <a:pt x="296" y="50"/>
                        <a:pt x="296" y="50"/>
                      </a:cubicBezTo>
                      <a:cubicBezTo>
                        <a:pt x="291" y="49"/>
                        <a:pt x="286"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7"/>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4" y="438"/>
                        <a:pt x="309" y="436"/>
                        <a:pt x="313"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1"/>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6" y="264"/>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4" name="Freeform 164"/>
                <p:cNvSpPr>
                  <a:spLocks/>
                </p:cNvSpPr>
                <p:nvPr/>
              </p:nvSpPr>
              <p:spPr bwMode="auto">
                <a:xfrm>
                  <a:off x="571" y="2401"/>
                  <a:ext cx="419" cy="419"/>
                </a:xfrm>
                <a:custGeom>
                  <a:avLst/>
                  <a:gdLst>
                    <a:gd name="T0" fmla="*/ 486 w 490"/>
                    <a:gd name="T1" fmla="*/ 264 h 490"/>
                    <a:gd name="T2" fmla="*/ 483 w 490"/>
                    <a:gd name="T3" fmla="*/ 204 h 490"/>
                    <a:gd name="T4" fmla="*/ 439 w 490"/>
                    <a:gd name="T5" fmla="*/ 191 h 490"/>
                    <a:gd name="T6" fmla="*/ 439 w 490"/>
                    <a:gd name="T7" fmla="*/ 192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29 h 490"/>
                    <a:gd name="T104" fmla="*/ 390 w 490"/>
                    <a:gd name="T105" fmla="*/ 385 h 490"/>
                    <a:gd name="T106" fmla="*/ 389 w 490"/>
                    <a:gd name="T107" fmla="*/ 385 h 490"/>
                    <a:gd name="T108" fmla="*/ 398 w 490"/>
                    <a:gd name="T109" fmla="*/ 376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2"/>
                        <a:pt x="439" y="192"/>
                        <a:pt x="439" y="192"/>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3"/>
                        <a:pt x="161" y="472"/>
                        <a:pt x="161" y="472"/>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8" y="376"/>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4"/>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5" name="Freeform 165"/>
                <p:cNvSpPr>
                  <a:spLocks/>
                </p:cNvSpPr>
                <p:nvPr/>
              </p:nvSpPr>
              <p:spPr bwMode="auto">
                <a:xfrm>
                  <a:off x="567" y="2397"/>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7 h 490"/>
                    <a:gd name="T10" fmla="*/ 462 w 490"/>
                    <a:gd name="T11" fmla="*/ 140 h 490"/>
                    <a:gd name="T12" fmla="*/ 429 w 490"/>
                    <a:gd name="T13" fmla="*/ 89 h 490"/>
                    <a:gd name="T14" fmla="*/ 385 w 490"/>
                    <a:gd name="T15" fmla="*/ 101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5 w 490"/>
                    <a:gd name="T31" fmla="*/ 5 h 490"/>
                    <a:gd name="T32" fmla="*/ 204 w 490"/>
                    <a:gd name="T33" fmla="*/ 7 h 490"/>
                    <a:gd name="T34" fmla="*/ 191 w 490"/>
                    <a:gd name="T35" fmla="*/ 51 h 490"/>
                    <a:gd name="T36" fmla="*/ 192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9 h 490"/>
                    <a:gd name="T60" fmla="*/ 4 w 490"/>
                    <a:gd name="T61" fmla="*/ 226 h 490"/>
                    <a:gd name="T62" fmla="*/ 7 w 490"/>
                    <a:gd name="T63" fmla="*/ 287 h 490"/>
                    <a:gd name="T64" fmla="*/ 51 w 490"/>
                    <a:gd name="T65" fmla="*/ 299 h 490"/>
                    <a:gd name="T66" fmla="*/ 51 w 490"/>
                    <a:gd name="T67" fmla="*/ 299 h 490"/>
                    <a:gd name="T68" fmla="*/ 56 w 490"/>
                    <a:gd name="T69" fmla="*/ 314 h 490"/>
                    <a:gd name="T70" fmla="*/ 28 w 490"/>
                    <a:gd name="T71" fmla="*/ 351 h 490"/>
                    <a:gd name="T72" fmla="*/ 61 w 490"/>
                    <a:gd name="T73" fmla="*/ 401 h 490"/>
                    <a:gd name="T74" fmla="*/ 105 w 490"/>
                    <a:gd name="T75" fmla="*/ 390 h 490"/>
                    <a:gd name="T76" fmla="*/ 105 w 490"/>
                    <a:gd name="T77" fmla="*/ 390 h 490"/>
                    <a:gd name="T78" fmla="*/ 114 w 490"/>
                    <a:gd name="T79" fmla="*/ 398 h 490"/>
                    <a:gd name="T80" fmla="*/ 107 w 490"/>
                    <a:gd name="T81" fmla="*/ 444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29 h 490"/>
                    <a:gd name="T104" fmla="*/ 390 w 490"/>
                    <a:gd name="T105" fmla="*/ 385 h 490"/>
                    <a:gd name="T106" fmla="*/ 390 w 490"/>
                    <a:gd name="T107" fmla="*/ 385 h 490"/>
                    <a:gd name="T108" fmla="*/ 398 w 490"/>
                    <a:gd name="T109" fmla="*/ 377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7"/>
                        <a:pt x="436" y="182"/>
                        <a:pt x="434" y="177"/>
                      </a:cubicBezTo>
                      <a:cubicBezTo>
                        <a:pt x="462" y="140"/>
                        <a:pt x="462" y="140"/>
                        <a:pt x="462" y="140"/>
                      </a:cubicBezTo>
                      <a:cubicBezTo>
                        <a:pt x="449" y="110"/>
                        <a:pt x="429" y="89"/>
                        <a:pt x="429" y="89"/>
                      </a:cubicBezTo>
                      <a:cubicBezTo>
                        <a:pt x="385" y="101"/>
                        <a:pt x="385" y="101"/>
                        <a:pt x="385" y="101"/>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5" y="5"/>
                        <a:pt x="265" y="5"/>
                        <a:pt x="265" y="5"/>
                      </a:cubicBezTo>
                      <a:cubicBezTo>
                        <a:pt x="232" y="0"/>
                        <a:pt x="204" y="7"/>
                        <a:pt x="204" y="7"/>
                      </a:cubicBezTo>
                      <a:cubicBezTo>
                        <a:pt x="191" y="51"/>
                        <a:pt x="191" y="51"/>
                        <a:pt x="191" y="51"/>
                      </a:cubicBezTo>
                      <a:cubicBezTo>
                        <a:pt x="192" y="51"/>
                        <a:pt x="192" y="51"/>
                        <a:pt x="192"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9"/>
                      </a:cubicBezTo>
                      <a:cubicBezTo>
                        <a:pt x="4" y="226"/>
                        <a:pt x="4" y="226"/>
                        <a:pt x="4" y="226"/>
                      </a:cubicBezTo>
                      <a:cubicBezTo>
                        <a:pt x="0" y="259"/>
                        <a:pt x="7" y="287"/>
                        <a:pt x="7" y="287"/>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4"/>
                        <a:pt x="107" y="444"/>
                        <a:pt x="107" y="444"/>
                      </a:cubicBezTo>
                      <a:cubicBezTo>
                        <a:pt x="134"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29"/>
                        <a:pt x="401" y="429"/>
                      </a:cubicBezTo>
                      <a:cubicBezTo>
                        <a:pt x="390" y="385"/>
                        <a:pt x="390" y="385"/>
                        <a:pt x="390" y="385"/>
                      </a:cubicBezTo>
                      <a:cubicBezTo>
                        <a:pt x="390" y="385"/>
                        <a:pt x="390" y="385"/>
                        <a:pt x="390" y="385"/>
                      </a:cubicBezTo>
                      <a:cubicBezTo>
                        <a:pt x="392" y="382"/>
                        <a:pt x="395" y="380"/>
                        <a:pt x="398" y="377"/>
                      </a:cubicBezTo>
                      <a:cubicBezTo>
                        <a:pt x="443" y="383"/>
                        <a:pt x="443" y="383"/>
                        <a:pt x="443" y="383"/>
                      </a:cubicBezTo>
                      <a:cubicBezTo>
                        <a:pt x="463"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6" name="Freeform 166"/>
                <p:cNvSpPr>
                  <a:spLocks/>
                </p:cNvSpPr>
                <p:nvPr/>
              </p:nvSpPr>
              <p:spPr bwMode="auto">
                <a:xfrm>
                  <a:off x="562" y="2394"/>
                  <a:ext cx="419"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30 w 490"/>
                    <a:gd name="T13" fmla="*/ 88 h 489"/>
                    <a:gd name="T14" fmla="*/ 385 w 490"/>
                    <a:gd name="T15" fmla="*/ 100 h 489"/>
                    <a:gd name="T16" fmla="*/ 385 w 490"/>
                    <a:gd name="T17" fmla="*/ 100 h 489"/>
                    <a:gd name="T18" fmla="*/ 377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7 h 489"/>
                    <a:gd name="T30" fmla="*/ 265 w 490"/>
                    <a:gd name="T31" fmla="*/ 4 h 489"/>
                    <a:gd name="T32" fmla="*/ 204 w 490"/>
                    <a:gd name="T33" fmla="*/ 6 h 489"/>
                    <a:gd name="T34" fmla="*/ 192 w 490"/>
                    <a:gd name="T35" fmla="*/ 50 h 489"/>
                    <a:gd name="T36" fmla="*/ 192 w 490"/>
                    <a:gd name="T37" fmla="*/ 50 h 489"/>
                    <a:gd name="T38" fmla="*/ 177 w 490"/>
                    <a:gd name="T39" fmla="*/ 55 h 489"/>
                    <a:gd name="T40" fmla="*/ 140 w 490"/>
                    <a:gd name="T41" fmla="*/ 27 h 489"/>
                    <a:gd name="T42" fmla="*/ 89 w 490"/>
                    <a:gd name="T43" fmla="*/ 60 h 489"/>
                    <a:gd name="T44" fmla="*/ 101 w 490"/>
                    <a:gd name="T45" fmla="*/ 104 h 489"/>
                    <a:gd name="T46" fmla="*/ 101 w 490"/>
                    <a:gd name="T47" fmla="*/ 104 h 489"/>
                    <a:gd name="T48" fmla="*/ 93 w 490"/>
                    <a:gd name="T49" fmla="*/ 113 h 489"/>
                    <a:gd name="T50" fmla="*/ 47 w 490"/>
                    <a:gd name="T51" fmla="*/ 107 h 489"/>
                    <a:gd name="T52" fmla="*/ 19 w 490"/>
                    <a:gd name="T53" fmla="*/ 160 h 489"/>
                    <a:gd name="T54" fmla="*/ 51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9 w 490"/>
                    <a:gd name="T89" fmla="*/ 442 h 489"/>
                    <a:gd name="T90" fmla="*/ 226 w 490"/>
                    <a:gd name="T91" fmla="*/ 485 h 489"/>
                    <a:gd name="T92" fmla="*/ 287 w 490"/>
                    <a:gd name="T93" fmla="*/ 482 h 489"/>
                    <a:gd name="T94" fmla="*/ 299 w 490"/>
                    <a:gd name="T95" fmla="*/ 438 h 489"/>
                    <a:gd name="T96" fmla="*/ 299 w 490"/>
                    <a:gd name="T97" fmla="*/ 438 h 489"/>
                    <a:gd name="T98" fmla="*/ 314 w 490"/>
                    <a:gd name="T99" fmla="*/ 434 h 489"/>
                    <a:gd name="T100" fmla="*/ 351 w 490"/>
                    <a:gd name="T101" fmla="*/ 462 h 489"/>
                    <a:gd name="T102" fmla="*/ 402 w 490"/>
                    <a:gd name="T103" fmla="*/ 429 h 489"/>
                    <a:gd name="T104" fmla="*/ 390 w 490"/>
                    <a:gd name="T105" fmla="*/ 384 h 489"/>
                    <a:gd name="T106" fmla="*/ 390 w 490"/>
                    <a:gd name="T107" fmla="*/ 384 h 489"/>
                    <a:gd name="T108" fmla="*/ 398 w 490"/>
                    <a:gd name="T109" fmla="*/ 376 h 489"/>
                    <a:gd name="T110" fmla="*/ 444 w 490"/>
                    <a:gd name="T111" fmla="*/ 382 h 489"/>
                    <a:gd name="T112" fmla="*/ 472 w 490"/>
                    <a:gd name="T113" fmla="*/ 328 h 489"/>
                    <a:gd name="T114" fmla="*/ 440 w 490"/>
                    <a:gd name="T115" fmla="*/ 296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50" y="109"/>
                        <a:pt x="430" y="88"/>
                        <a:pt x="430" y="88"/>
                      </a:cubicBezTo>
                      <a:cubicBezTo>
                        <a:pt x="385" y="100"/>
                        <a:pt x="385" y="100"/>
                        <a:pt x="385" y="100"/>
                      </a:cubicBezTo>
                      <a:cubicBezTo>
                        <a:pt x="385" y="100"/>
                        <a:pt x="385" y="100"/>
                        <a:pt x="385" y="100"/>
                      </a:cubicBezTo>
                      <a:cubicBezTo>
                        <a:pt x="383" y="97"/>
                        <a:pt x="380" y="94"/>
                        <a:pt x="377"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9"/>
                        <a:pt x="287" y="47"/>
                        <a:pt x="282" y="47"/>
                      </a:cubicBezTo>
                      <a:cubicBezTo>
                        <a:pt x="265" y="4"/>
                        <a:pt x="265" y="4"/>
                        <a:pt x="265" y="4"/>
                      </a:cubicBezTo>
                      <a:cubicBezTo>
                        <a:pt x="232" y="0"/>
                        <a:pt x="204" y="6"/>
                        <a:pt x="204" y="6"/>
                      </a:cubicBezTo>
                      <a:cubicBezTo>
                        <a:pt x="192" y="50"/>
                        <a:pt x="192" y="50"/>
                        <a:pt x="192"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1" y="104"/>
                        <a:pt x="101" y="104"/>
                        <a:pt x="101" y="104"/>
                      </a:cubicBezTo>
                      <a:cubicBezTo>
                        <a:pt x="101" y="104"/>
                        <a:pt x="101" y="104"/>
                        <a:pt x="101" y="104"/>
                      </a:cubicBezTo>
                      <a:cubicBezTo>
                        <a:pt x="98" y="107"/>
                        <a:pt x="95" y="110"/>
                        <a:pt x="93" y="113"/>
                      </a:cubicBezTo>
                      <a:cubicBezTo>
                        <a:pt x="47" y="107"/>
                        <a:pt x="47" y="107"/>
                        <a:pt x="47" y="107"/>
                      </a:cubicBezTo>
                      <a:cubicBezTo>
                        <a:pt x="27" y="133"/>
                        <a:pt x="19" y="160"/>
                        <a:pt x="19" y="160"/>
                      </a:cubicBezTo>
                      <a:cubicBezTo>
                        <a:pt x="51" y="193"/>
                        <a:pt x="51" y="193"/>
                        <a:pt x="51"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9" y="442"/>
                      </a:cubicBezTo>
                      <a:cubicBezTo>
                        <a:pt x="226" y="485"/>
                        <a:pt x="226" y="485"/>
                        <a:pt x="226" y="485"/>
                      </a:cubicBezTo>
                      <a:cubicBezTo>
                        <a:pt x="259" y="489"/>
                        <a:pt x="287" y="482"/>
                        <a:pt x="287" y="482"/>
                      </a:cubicBezTo>
                      <a:cubicBezTo>
                        <a:pt x="299" y="438"/>
                        <a:pt x="299" y="438"/>
                        <a:pt x="299" y="438"/>
                      </a:cubicBezTo>
                      <a:cubicBezTo>
                        <a:pt x="299" y="438"/>
                        <a:pt x="299" y="438"/>
                        <a:pt x="299" y="438"/>
                      </a:cubicBezTo>
                      <a:cubicBezTo>
                        <a:pt x="304" y="437"/>
                        <a:pt x="309" y="435"/>
                        <a:pt x="314" y="434"/>
                      </a:cubicBezTo>
                      <a:cubicBezTo>
                        <a:pt x="351" y="462"/>
                        <a:pt x="351" y="462"/>
                        <a:pt x="351" y="462"/>
                      </a:cubicBezTo>
                      <a:cubicBezTo>
                        <a:pt x="381" y="449"/>
                        <a:pt x="402" y="429"/>
                        <a:pt x="402" y="429"/>
                      </a:cubicBezTo>
                      <a:cubicBezTo>
                        <a:pt x="390" y="384"/>
                        <a:pt x="390" y="384"/>
                        <a:pt x="390" y="384"/>
                      </a:cubicBezTo>
                      <a:cubicBezTo>
                        <a:pt x="390" y="384"/>
                        <a:pt x="390" y="384"/>
                        <a:pt x="390" y="384"/>
                      </a:cubicBezTo>
                      <a:cubicBezTo>
                        <a:pt x="393" y="382"/>
                        <a:pt x="395" y="379"/>
                        <a:pt x="398" y="376"/>
                      </a:cubicBezTo>
                      <a:cubicBezTo>
                        <a:pt x="444" y="382"/>
                        <a:pt x="444" y="382"/>
                        <a:pt x="444" y="382"/>
                      </a:cubicBezTo>
                      <a:cubicBezTo>
                        <a:pt x="464" y="356"/>
                        <a:pt x="472" y="328"/>
                        <a:pt x="472" y="328"/>
                      </a:cubicBezTo>
                      <a:cubicBezTo>
                        <a:pt x="440" y="296"/>
                        <a:pt x="440" y="296"/>
                        <a:pt x="440" y="296"/>
                      </a:cubicBezTo>
                      <a:cubicBezTo>
                        <a:pt x="440" y="296"/>
                        <a:pt x="440" y="296"/>
                        <a:pt x="440" y="296"/>
                      </a:cubicBezTo>
                      <a:cubicBezTo>
                        <a:pt x="441" y="291"/>
                        <a:pt x="442" y="286"/>
                        <a:pt x="443" y="281"/>
                      </a:cubicBezTo>
                      <a:lnTo>
                        <a:pt x="486" y="264"/>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7" name="Freeform 167"/>
                <p:cNvSpPr>
                  <a:spLocks/>
                </p:cNvSpPr>
                <p:nvPr/>
              </p:nvSpPr>
              <p:spPr bwMode="auto">
                <a:xfrm>
                  <a:off x="559" y="2389"/>
                  <a:ext cx="418" cy="419"/>
                </a:xfrm>
                <a:custGeom>
                  <a:avLst/>
                  <a:gdLst>
                    <a:gd name="T0" fmla="*/ 485 w 489"/>
                    <a:gd name="T1" fmla="*/ 264 h 489"/>
                    <a:gd name="T2" fmla="*/ 482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5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0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8 h 489"/>
                    <a:gd name="T104" fmla="*/ 389 w 489"/>
                    <a:gd name="T105" fmla="*/ 384 h 489"/>
                    <a:gd name="T106" fmla="*/ 389 w 489"/>
                    <a:gd name="T107" fmla="*/ 384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5" y="100"/>
                        <a:pt x="385" y="100"/>
                        <a:pt x="385"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0"/>
                        <a:pt x="191" y="50"/>
                        <a:pt x="191" y="50"/>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4"/>
                        <a:pt x="100" y="104"/>
                        <a:pt x="100" y="104"/>
                      </a:cubicBezTo>
                      <a:cubicBezTo>
                        <a:pt x="97" y="107"/>
                        <a:pt x="95"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8"/>
                        <a:pt x="401" y="428"/>
                      </a:cubicBezTo>
                      <a:cubicBezTo>
                        <a:pt x="389" y="384"/>
                        <a:pt x="389" y="384"/>
                        <a:pt x="389" y="384"/>
                      </a:cubicBezTo>
                      <a:cubicBezTo>
                        <a:pt x="389" y="384"/>
                        <a:pt x="389" y="384"/>
                        <a:pt x="389" y="384"/>
                      </a:cubicBezTo>
                      <a:cubicBezTo>
                        <a:pt x="392" y="380"/>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8" name="Freeform 168"/>
                <p:cNvSpPr>
                  <a:spLocks/>
                </p:cNvSpPr>
                <p:nvPr/>
              </p:nvSpPr>
              <p:spPr bwMode="auto">
                <a:xfrm>
                  <a:off x="555" y="2385"/>
                  <a:ext cx="418" cy="419"/>
                </a:xfrm>
                <a:custGeom>
                  <a:avLst/>
                  <a:gdLst>
                    <a:gd name="T0" fmla="*/ 485 w 489"/>
                    <a:gd name="T1" fmla="*/ 264 h 490"/>
                    <a:gd name="T2" fmla="*/ 483 w 489"/>
                    <a:gd name="T3" fmla="*/ 203 h 490"/>
                    <a:gd name="T4" fmla="*/ 439 w 489"/>
                    <a:gd name="T5" fmla="*/ 191 h 490"/>
                    <a:gd name="T6" fmla="*/ 439 w 489"/>
                    <a:gd name="T7" fmla="*/ 191 h 490"/>
                    <a:gd name="T8" fmla="*/ 434 w 489"/>
                    <a:gd name="T9" fmla="*/ 176 h 490"/>
                    <a:gd name="T10" fmla="*/ 462 w 489"/>
                    <a:gd name="T11" fmla="*/ 139 h 490"/>
                    <a:gd name="T12" fmla="*/ 429 w 489"/>
                    <a:gd name="T13" fmla="*/ 88 h 490"/>
                    <a:gd name="T14" fmla="*/ 385 w 489"/>
                    <a:gd name="T15" fmla="*/ 100 h 490"/>
                    <a:gd name="T16" fmla="*/ 385 w 489"/>
                    <a:gd name="T17" fmla="*/ 100 h 490"/>
                    <a:gd name="T18" fmla="*/ 376 w 489"/>
                    <a:gd name="T19" fmla="*/ 92 h 490"/>
                    <a:gd name="T20" fmla="*/ 382 w 489"/>
                    <a:gd name="T21" fmla="*/ 46 h 490"/>
                    <a:gd name="T22" fmla="*/ 329 w 489"/>
                    <a:gd name="T23" fmla="*/ 18 h 490"/>
                    <a:gd name="T24" fmla="*/ 296 w 489"/>
                    <a:gd name="T25" fmla="*/ 50 h 490"/>
                    <a:gd name="T26" fmla="*/ 296 w 489"/>
                    <a:gd name="T27" fmla="*/ 50 h 490"/>
                    <a:gd name="T28" fmla="*/ 281 w 489"/>
                    <a:gd name="T29" fmla="*/ 47 h 490"/>
                    <a:gd name="T30" fmla="*/ 264 w 489"/>
                    <a:gd name="T31" fmla="*/ 4 h 490"/>
                    <a:gd name="T32" fmla="*/ 203 w 489"/>
                    <a:gd name="T33" fmla="*/ 7 h 490"/>
                    <a:gd name="T34" fmla="*/ 191 w 489"/>
                    <a:gd name="T35" fmla="*/ 51 h 490"/>
                    <a:gd name="T36" fmla="*/ 191 w 489"/>
                    <a:gd name="T37" fmla="*/ 51 h 490"/>
                    <a:gd name="T38" fmla="*/ 176 w 489"/>
                    <a:gd name="T39" fmla="*/ 56 h 490"/>
                    <a:gd name="T40" fmla="*/ 139 w 489"/>
                    <a:gd name="T41" fmla="*/ 27 h 490"/>
                    <a:gd name="T42" fmla="*/ 88 w 489"/>
                    <a:gd name="T43" fmla="*/ 60 h 490"/>
                    <a:gd name="T44" fmla="*/ 100 w 489"/>
                    <a:gd name="T45" fmla="*/ 105 h 490"/>
                    <a:gd name="T46" fmla="*/ 100 w 489"/>
                    <a:gd name="T47" fmla="*/ 105 h 490"/>
                    <a:gd name="T48" fmla="*/ 92 w 489"/>
                    <a:gd name="T49" fmla="*/ 113 h 490"/>
                    <a:gd name="T50" fmla="*/ 46 w 489"/>
                    <a:gd name="T51" fmla="*/ 107 h 490"/>
                    <a:gd name="T52" fmla="*/ 18 w 489"/>
                    <a:gd name="T53" fmla="*/ 161 h 490"/>
                    <a:gd name="T54" fmla="*/ 50 w 489"/>
                    <a:gd name="T55" fmla="*/ 194 h 490"/>
                    <a:gd name="T56" fmla="*/ 50 w 489"/>
                    <a:gd name="T57" fmla="*/ 193 h 490"/>
                    <a:gd name="T58" fmla="*/ 47 w 489"/>
                    <a:gd name="T59" fmla="*/ 208 h 490"/>
                    <a:gd name="T60" fmla="*/ 4 w 489"/>
                    <a:gd name="T61" fmla="*/ 225 h 490"/>
                    <a:gd name="T62" fmla="*/ 7 w 489"/>
                    <a:gd name="T63" fmla="*/ 286 h 490"/>
                    <a:gd name="T64" fmla="*/ 51 w 489"/>
                    <a:gd name="T65" fmla="*/ 298 h 490"/>
                    <a:gd name="T66" fmla="*/ 51 w 489"/>
                    <a:gd name="T67" fmla="*/ 298 h 490"/>
                    <a:gd name="T68" fmla="*/ 55 w 489"/>
                    <a:gd name="T69" fmla="*/ 313 h 490"/>
                    <a:gd name="T70" fmla="*/ 27 w 489"/>
                    <a:gd name="T71" fmla="*/ 350 h 490"/>
                    <a:gd name="T72" fmla="*/ 60 w 489"/>
                    <a:gd name="T73" fmla="*/ 401 h 490"/>
                    <a:gd name="T74" fmla="*/ 105 w 489"/>
                    <a:gd name="T75" fmla="*/ 389 h 490"/>
                    <a:gd name="T76" fmla="*/ 105 w 489"/>
                    <a:gd name="T77" fmla="*/ 389 h 490"/>
                    <a:gd name="T78" fmla="*/ 113 w 489"/>
                    <a:gd name="T79" fmla="*/ 397 h 490"/>
                    <a:gd name="T80" fmla="*/ 107 w 489"/>
                    <a:gd name="T81" fmla="*/ 443 h 490"/>
                    <a:gd name="T82" fmla="*/ 161 w 489"/>
                    <a:gd name="T83" fmla="*/ 471 h 490"/>
                    <a:gd name="T84" fmla="*/ 193 w 489"/>
                    <a:gd name="T85" fmla="*/ 439 h 490"/>
                    <a:gd name="T86" fmla="*/ 193 w 489"/>
                    <a:gd name="T87" fmla="*/ 439 h 490"/>
                    <a:gd name="T88" fmla="*/ 208 w 489"/>
                    <a:gd name="T89" fmla="*/ 443 h 490"/>
                    <a:gd name="T90" fmla="*/ 225 w 489"/>
                    <a:gd name="T91" fmla="*/ 485 h 490"/>
                    <a:gd name="T92" fmla="*/ 286 w 489"/>
                    <a:gd name="T93" fmla="*/ 483 h 490"/>
                    <a:gd name="T94" fmla="*/ 298 w 489"/>
                    <a:gd name="T95" fmla="*/ 439 h 490"/>
                    <a:gd name="T96" fmla="*/ 298 w 489"/>
                    <a:gd name="T97" fmla="*/ 439 h 490"/>
                    <a:gd name="T98" fmla="*/ 313 w 489"/>
                    <a:gd name="T99" fmla="*/ 434 h 490"/>
                    <a:gd name="T100" fmla="*/ 350 w 489"/>
                    <a:gd name="T101" fmla="*/ 462 h 490"/>
                    <a:gd name="T102" fmla="*/ 401 w 489"/>
                    <a:gd name="T103" fmla="*/ 429 h 490"/>
                    <a:gd name="T104" fmla="*/ 389 w 489"/>
                    <a:gd name="T105" fmla="*/ 385 h 490"/>
                    <a:gd name="T106" fmla="*/ 389 w 489"/>
                    <a:gd name="T107" fmla="*/ 385 h 490"/>
                    <a:gd name="T108" fmla="*/ 397 w 489"/>
                    <a:gd name="T109" fmla="*/ 376 h 490"/>
                    <a:gd name="T110" fmla="*/ 443 w 489"/>
                    <a:gd name="T111" fmla="*/ 383 h 490"/>
                    <a:gd name="T112" fmla="*/ 471 w 489"/>
                    <a:gd name="T113" fmla="*/ 329 h 490"/>
                    <a:gd name="T114" fmla="*/ 439 w 489"/>
                    <a:gd name="T115" fmla="*/ 296 h 490"/>
                    <a:gd name="T116" fmla="*/ 439 w 489"/>
                    <a:gd name="T117" fmla="*/ 296 h 490"/>
                    <a:gd name="T118" fmla="*/ 442 w 489"/>
                    <a:gd name="T119" fmla="*/ 281 h 490"/>
                    <a:gd name="T120" fmla="*/ 485 w 489"/>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90">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8"/>
                        <a:pt x="51" y="298"/>
                        <a:pt x="51"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3" y="439"/>
                        <a:pt x="193" y="439"/>
                        <a:pt x="193" y="439"/>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0" y="291"/>
                        <a:pt x="442" y="286"/>
                        <a:pt x="442" y="281"/>
                      </a:cubicBezTo>
                      <a:lnTo>
                        <a:pt x="485" y="264"/>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79" name="Freeform 169"/>
                <p:cNvSpPr>
                  <a:spLocks/>
                </p:cNvSpPr>
                <p:nvPr/>
              </p:nvSpPr>
              <p:spPr bwMode="auto">
                <a:xfrm>
                  <a:off x="550" y="2381"/>
                  <a:ext cx="419"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8 h 490"/>
                    <a:gd name="T42" fmla="*/ 89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4 h 490"/>
                    <a:gd name="T70" fmla="*/ 27 w 490"/>
                    <a:gd name="T71" fmla="*/ 350 h 490"/>
                    <a:gd name="T72" fmla="*/ 61 w 490"/>
                    <a:gd name="T73" fmla="*/ 401 h 490"/>
                    <a:gd name="T74" fmla="*/ 105 w 490"/>
                    <a:gd name="T75" fmla="*/ 390 h 490"/>
                    <a:gd name="T76" fmla="*/ 105 w 490"/>
                    <a:gd name="T77" fmla="*/ 389 h 490"/>
                    <a:gd name="T78" fmla="*/ 113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89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6" y="107"/>
                        <a:pt x="46" y="107"/>
                        <a:pt x="46"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4"/>
                        <a:pt x="54" y="309"/>
                        <a:pt x="56" y="314"/>
                      </a:cubicBezTo>
                      <a:cubicBezTo>
                        <a:pt x="27" y="350"/>
                        <a:pt x="27" y="350"/>
                        <a:pt x="27" y="350"/>
                      </a:cubicBezTo>
                      <a:cubicBezTo>
                        <a:pt x="41" y="381"/>
                        <a:pt x="61" y="401"/>
                        <a:pt x="61" y="401"/>
                      </a:cubicBezTo>
                      <a:cubicBezTo>
                        <a:pt x="105" y="390"/>
                        <a:pt x="105" y="390"/>
                        <a:pt x="105" y="390"/>
                      </a:cubicBezTo>
                      <a:cubicBezTo>
                        <a:pt x="105" y="389"/>
                        <a:pt x="105" y="389"/>
                        <a:pt x="105" y="389"/>
                      </a:cubicBezTo>
                      <a:cubicBezTo>
                        <a:pt x="108" y="392"/>
                        <a:pt x="110" y="395"/>
                        <a:pt x="113"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5" y="264"/>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0" name="Freeform 170"/>
                <p:cNvSpPr>
                  <a:spLocks/>
                </p:cNvSpPr>
                <p:nvPr/>
              </p:nvSpPr>
              <p:spPr bwMode="auto">
                <a:xfrm>
                  <a:off x="546" y="2376"/>
                  <a:ext cx="419" cy="420"/>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2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8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8 w 490"/>
                    <a:gd name="T97" fmla="*/ 439 h 490"/>
                    <a:gd name="T98" fmla="*/ 314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2"/>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7"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8"/>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8" y="439"/>
                        <a:pt x="298" y="439"/>
                        <a:pt x="298" y="439"/>
                      </a:cubicBezTo>
                      <a:cubicBezTo>
                        <a:pt x="304" y="438"/>
                        <a:pt x="309" y="436"/>
                        <a:pt x="314"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7" y="376"/>
                      </a:cubicBezTo>
                      <a:cubicBezTo>
                        <a:pt x="443" y="383"/>
                        <a:pt x="443" y="383"/>
                        <a:pt x="443" y="383"/>
                      </a:cubicBezTo>
                      <a:cubicBezTo>
                        <a:pt x="463" y="357"/>
                        <a:pt x="471" y="329"/>
                        <a:pt x="471" y="329"/>
                      </a:cubicBezTo>
                      <a:cubicBezTo>
                        <a:pt x="440" y="296"/>
                        <a:pt x="440" y="296"/>
                        <a:pt x="440" y="296"/>
                      </a:cubicBezTo>
                      <a:cubicBezTo>
                        <a:pt x="439" y="296"/>
                        <a:pt x="439" y="296"/>
                        <a:pt x="439" y="296"/>
                      </a:cubicBezTo>
                      <a:cubicBezTo>
                        <a:pt x="441" y="292"/>
                        <a:pt x="442" y="287"/>
                        <a:pt x="443" y="282"/>
                      </a:cubicBezTo>
                      <a:lnTo>
                        <a:pt x="486" y="264"/>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1" name="Freeform 171"/>
                <p:cNvSpPr>
                  <a:spLocks/>
                </p:cNvSpPr>
                <p:nvPr/>
              </p:nvSpPr>
              <p:spPr bwMode="auto">
                <a:xfrm>
                  <a:off x="542" y="2372"/>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29 h 490"/>
                    <a:gd name="T104" fmla="*/ 390 w 490"/>
                    <a:gd name="T105" fmla="*/ 384 h 490"/>
                    <a:gd name="T106" fmla="*/ 390 w 490"/>
                    <a:gd name="T107" fmla="*/ 384 h 490"/>
                    <a:gd name="T108" fmla="*/ 398 w 490"/>
                    <a:gd name="T109" fmla="*/ 376 h 490"/>
                    <a:gd name="T110" fmla="*/ 443 w 490"/>
                    <a:gd name="T111" fmla="*/ 383 h 490"/>
                    <a:gd name="T112" fmla="*/ 472 w 490"/>
                    <a:gd name="T113" fmla="*/ 329 h 490"/>
                    <a:gd name="T114" fmla="*/ 440 w 490"/>
                    <a:gd name="T115" fmla="*/ 296 h 490"/>
                    <a:gd name="T116" fmla="*/ 440 w 490"/>
                    <a:gd name="T117" fmla="*/ 296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29"/>
                        <a:pt x="401" y="429"/>
                      </a:cubicBezTo>
                      <a:cubicBezTo>
                        <a:pt x="390" y="384"/>
                        <a:pt x="390" y="384"/>
                        <a:pt x="390" y="384"/>
                      </a:cubicBezTo>
                      <a:cubicBezTo>
                        <a:pt x="390" y="384"/>
                        <a:pt x="390" y="384"/>
                        <a:pt x="390" y="384"/>
                      </a:cubicBezTo>
                      <a:cubicBezTo>
                        <a:pt x="392" y="384"/>
                        <a:pt x="395" y="379"/>
                        <a:pt x="398" y="376"/>
                      </a:cubicBezTo>
                      <a:cubicBezTo>
                        <a:pt x="443" y="383"/>
                        <a:pt x="443" y="383"/>
                        <a:pt x="443" y="383"/>
                      </a:cubicBezTo>
                      <a:cubicBezTo>
                        <a:pt x="463" y="356"/>
                        <a:pt x="472" y="329"/>
                        <a:pt x="472" y="329"/>
                      </a:cubicBezTo>
                      <a:cubicBezTo>
                        <a:pt x="440" y="296"/>
                        <a:pt x="440" y="296"/>
                        <a:pt x="440" y="296"/>
                      </a:cubicBezTo>
                      <a:cubicBezTo>
                        <a:pt x="440" y="296"/>
                        <a:pt x="440" y="296"/>
                        <a:pt x="440" y="296"/>
                      </a:cubicBezTo>
                      <a:cubicBezTo>
                        <a:pt x="441" y="292"/>
                        <a:pt x="442" y="287"/>
                        <a:pt x="443" y="282"/>
                      </a:cubicBezTo>
                      <a:lnTo>
                        <a:pt x="486" y="265"/>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2" name="Freeform 172"/>
                <p:cNvSpPr>
                  <a:spLocks/>
                </p:cNvSpPr>
                <p:nvPr/>
              </p:nvSpPr>
              <p:spPr bwMode="auto">
                <a:xfrm>
                  <a:off x="538" y="2368"/>
                  <a:ext cx="419" cy="419"/>
                </a:xfrm>
                <a:custGeom>
                  <a:avLst/>
                  <a:gdLst>
                    <a:gd name="T0" fmla="*/ 486 w 490"/>
                    <a:gd name="T1" fmla="*/ 265 h 490"/>
                    <a:gd name="T2" fmla="*/ 483 w 490"/>
                    <a:gd name="T3" fmla="*/ 204 h 490"/>
                    <a:gd name="T4" fmla="*/ 439 w 490"/>
                    <a:gd name="T5" fmla="*/ 192 h 490"/>
                    <a:gd name="T6" fmla="*/ 439 w 490"/>
                    <a:gd name="T7" fmla="*/ 192 h 490"/>
                    <a:gd name="T8" fmla="*/ 434 w 490"/>
                    <a:gd name="T9" fmla="*/ 177 h 490"/>
                    <a:gd name="T10" fmla="*/ 463 w 490"/>
                    <a:gd name="T11" fmla="*/ 140 h 490"/>
                    <a:gd name="T12" fmla="*/ 429 w 490"/>
                    <a:gd name="T13" fmla="*/ 89 h 490"/>
                    <a:gd name="T14" fmla="*/ 385 w 490"/>
                    <a:gd name="T15" fmla="*/ 101 h 490"/>
                    <a:gd name="T16" fmla="*/ 385 w 490"/>
                    <a:gd name="T17" fmla="*/ 101 h 490"/>
                    <a:gd name="T18" fmla="*/ 376 w 490"/>
                    <a:gd name="T19" fmla="*/ 93 h 490"/>
                    <a:gd name="T20" fmla="*/ 383 w 490"/>
                    <a:gd name="T21" fmla="*/ 47 h 490"/>
                    <a:gd name="T22" fmla="*/ 329 w 490"/>
                    <a:gd name="T23" fmla="*/ 19 h 490"/>
                    <a:gd name="T24" fmla="*/ 296 w 490"/>
                    <a:gd name="T25" fmla="*/ 51 h 490"/>
                    <a:gd name="T26" fmla="*/ 297 w 490"/>
                    <a:gd name="T27" fmla="*/ 51 h 490"/>
                    <a:gd name="T28" fmla="*/ 282 w 490"/>
                    <a:gd name="T29" fmla="*/ 47 h 490"/>
                    <a:gd name="T30" fmla="*/ 265 w 490"/>
                    <a:gd name="T31" fmla="*/ 5 h 490"/>
                    <a:gd name="T32" fmla="*/ 204 w 490"/>
                    <a:gd name="T33" fmla="*/ 7 h 490"/>
                    <a:gd name="T34" fmla="*/ 191 w 490"/>
                    <a:gd name="T35" fmla="*/ 51 h 490"/>
                    <a:gd name="T36" fmla="*/ 192 w 490"/>
                    <a:gd name="T37" fmla="*/ 51 h 490"/>
                    <a:gd name="T38" fmla="*/ 177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9 h 490"/>
                    <a:gd name="T60" fmla="*/ 4 w 490"/>
                    <a:gd name="T61" fmla="*/ 226 h 490"/>
                    <a:gd name="T62" fmla="*/ 7 w 490"/>
                    <a:gd name="T63" fmla="*/ 287 h 490"/>
                    <a:gd name="T64" fmla="*/ 51 w 490"/>
                    <a:gd name="T65" fmla="*/ 299 h 490"/>
                    <a:gd name="T66" fmla="*/ 51 w 490"/>
                    <a:gd name="T67" fmla="*/ 299 h 490"/>
                    <a:gd name="T68" fmla="*/ 56 w 490"/>
                    <a:gd name="T69" fmla="*/ 314 h 490"/>
                    <a:gd name="T70" fmla="*/ 28 w 490"/>
                    <a:gd name="T71" fmla="*/ 351 h 490"/>
                    <a:gd name="T72" fmla="*/ 61 w 490"/>
                    <a:gd name="T73" fmla="*/ 402 h 490"/>
                    <a:gd name="T74" fmla="*/ 105 w 490"/>
                    <a:gd name="T75" fmla="*/ 390 h 490"/>
                    <a:gd name="T76" fmla="*/ 105 w 490"/>
                    <a:gd name="T77" fmla="*/ 390 h 490"/>
                    <a:gd name="T78" fmla="*/ 114 w 490"/>
                    <a:gd name="T79" fmla="*/ 398 h 490"/>
                    <a:gd name="T80" fmla="*/ 107 w 490"/>
                    <a:gd name="T81" fmla="*/ 444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1 w 490"/>
                    <a:gd name="T101" fmla="*/ 463 h 490"/>
                    <a:gd name="T102" fmla="*/ 401 w 490"/>
                    <a:gd name="T103" fmla="*/ 430 h 490"/>
                    <a:gd name="T104" fmla="*/ 390 w 490"/>
                    <a:gd name="T105" fmla="*/ 385 h 490"/>
                    <a:gd name="T106" fmla="*/ 390 w 490"/>
                    <a:gd name="T107" fmla="*/ 385 h 490"/>
                    <a:gd name="T108" fmla="*/ 398 w 490"/>
                    <a:gd name="T109" fmla="*/ 377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2"/>
                        <a:pt x="439" y="192"/>
                        <a:pt x="439" y="192"/>
                      </a:cubicBezTo>
                      <a:cubicBezTo>
                        <a:pt x="439" y="192"/>
                        <a:pt x="439" y="192"/>
                        <a:pt x="439" y="192"/>
                      </a:cubicBezTo>
                      <a:cubicBezTo>
                        <a:pt x="438" y="187"/>
                        <a:pt x="436" y="182"/>
                        <a:pt x="434" y="177"/>
                      </a:cubicBezTo>
                      <a:cubicBezTo>
                        <a:pt x="463" y="140"/>
                        <a:pt x="463" y="140"/>
                        <a:pt x="463" y="140"/>
                      </a:cubicBezTo>
                      <a:cubicBezTo>
                        <a:pt x="449" y="110"/>
                        <a:pt x="429" y="89"/>
                        <a:pt x="429" y="89"/>
                      </a:cubicBezTo>
                      <a:cubicBezTo>
                        <a:pt x="385" y="101"/>
                        <a:pt x="385" y="101"/>
                        <a:pt x="385" y="101"/>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1"/>
                        <a:pt x="296" y="51"/>
                        <a:pt x="296" y="51"/>
                      </a:cubicBezTo>
                      <a:cubicBezTo>
                        <a:pt x="297" y="51"/>
                        <a:pt x="297" y="51"/>
                        <a:pt x="297" y="51"/>
                      </a:cubicBezTo>
                      <a:cubicBezTo>
                        <a:pt x="292" y="49"/>
                        <a:pt x="287" y="48"/>
                        <a:pt x="282" y="47"/>
                      </a:cubicBezTo>
                      <a:cubicBezTo>
                        <a:pt x="265" y="5"/>
                        <a:pt x="265" y="5"/>
                        <a:pt x="265" y="5"/>
                      </a:cubicBezTo>
                      <a:cubicBezTo>
                        <a:pt x="232" y="0"/>
                        <a:pt x="204" y="7"/>
                        <a:pt x="204" y="7"/>
                      </a:cubicBezTo>
                      <a:cubicBezTo>
                        <a:pt x="191" y="51"/>
                        <a:pt x="191" y="51"/>
                        <a:pt x="191" y="51"/>
                      </a:cubicBezTo>
                      <a:cubicBezTo>
                        <a:pt x="192" y="51"/>
                        <a:pt x="192" y="51"/>
                        <a:pt x="192" y="51"/>
                      </a:cubicBezTo>
                      <a:cubicBezTo>
                        <a:pt x="187" y="53"/>
                        <a:pt x="181" y="54"/>
                        <a:pt x="177"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9"/>
                      </a:cubicBezTo>
                      <a:cubicBezTo>
                        <a:pt x="4" y="226"/>
                        <a:pt x="4" y="226"/>
                        <a:pt x="4" y="226"/>
                      </a:cubicBezTo>
                      <a:cubicBezTo>
                        <a:pt x="0" y="259"/>
                        <a:pt x="7" y="287"/>
                        <a:pt x="7" y="287"/>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2"/>
                        <a:pt x="61" y="402"/>
                      </a:cubicBezTo>
                      <a:cubicBezTo>
                        <a:pt x="105" y="390"/>
                        <a:pt x="105" y="390"/>
                        <a:pt x="105" y="390"/>
                      </a:cubicBezTo>
                      <a:cubicBezTo>
                        <a:pt x="105" y="390"/>
                        <a:pt x="105" y="390"/>
                        <a:pt x="105" y="390"/>
                      </a:cubicBezTo>
                      <a:cubicBezTo>
                        <a:pt x="108" y="393"/>
                        <a:pt x="111" y="395"/>
                        <a:pt x="114" y="398"/>
                      </a:cubicBezTo>
                      <a:cubicBezTo>
                        <a:pt x="107" y="444"/>
                        <a:pt x="107" y="444"/>
                        <a:pt x="107" y="444"/>
                      </a:cubicBezTo>
                      <a:cubicBezTo>
                        <a:pt x="134" y="464"/>
                        <a:pt x="161" y="472"/>
                        <a:pt x="161" y="472"/>
                      </a:cubicBezTo>
                      <a:cubicBezTo>
                        <a:pt x="194" y="440"/>
                        <a:pt x="194" y="440"/>
                        <a:pt x="194" y="440"/>
                      </a:cubicBezTo>
                      <a:cubicBezTo>
                        <a:pt x="194" y="440"/>
                        <a:pt x="194" y="440"/>
                        <a:pt x="194" y="440"/>
                      </a:cubicBezTo>
                      <a:cubicBezTo>
                        <a:pt x="199" y="441"/>
                        <a:pt x="204"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1" y="463"/>
                        <a:pt x="351" y="463"/>
                        <a:pt x="351" y="463"/>
                      </a:cubicBezTo>
                      <a:cubicBezTo>
                        <a:pt x="381" y="450"/>
                        <a:pt x="401" y="430"/>
                        <a:pt x="401" y="430"/>
                      </a:cubicBezTo>
                      <a:cubicBezTo>
                        <a:pt x="390" y="385"/>
                        <a:pt x="390" y="385"/>
                        <a:pt x="390" y="385"/>
                      </a:cubicBezTo>
                      <a:cubicBezTo>
                        <a:pt x="390" y="385"/>
                        <a:pt x="390" y="385"/>
                        <a:pt x="390" y="385"/>
                      </a:cubicBezTo>
                      <a:cubicBezTo>
                        <a:pt x="392" y="383"/>
                        <a:pt x="395" y="380"/>
                        <a:pt x="398" y="377"/>
                      </a:cubicBezTo>
                      <a:cubicBezTo>
                        <a:pt x="443" y="383"/>
                        <a:pt x="443" y="383"/>
                        <a:pt x="443" y="383"/>
                      </a:cubicBezTo>
                      <a:cubicBezTo>
                        <a:pt x="464"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3" name="Freeform 173"/>
                <p:cNvSpPr>
                  <a:spLocks/>
                </p:cNvSpPr>
                <p:nvPr/>
              </p:nvSpPr>
              <p:spPr bwMode="auto">
                <a:xfrm>
                  <a:off x="534" y="2364"/>
                  <a:ext cx="418" cy="419"/>
                </a:xfrm>
                <a:custGeom>
                  <a:avLst/>
                  <a:gdLst>
                    <a:gd name="T0" fmla="*/ 485 w 489"/>
                    <a:gd name="T1" fmla="*/ 264 h 489"/>
                    <a:gd name="T2" fmla="*/ 482 w 489"/>
                    <a:gd name="T3" fmla="*/ 203 h 489"/>
                    <a:gd name="T4" fmla="*/ 438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4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6 h 489"/>
                    <a:gd name="T34" fmla="*/ 191 w 489"/>
                    <a:gd name="T35" fmla="*/ 50 h 489"/>
                    <a:gd name="T36" fmla="*/ 191 w 489"/>
                    <a:gd name="T37" fmla="*/ 50 h 489"/>
                    <a:gd name="T38" fmla="*/ 176 w 489"/>
                    <a:gd name="T39" fmla="*/ 55 h 489"/>
                    <a:gd name="T40" fmla="*/ 139 w 489"/>
                    <a:gd name="T41" fmla="*/ 27 h 489"/>
                    <a:gd name="T42" fmla="*/ 88 w 489"/>
                    <a:gd name="T43" fmla="*/ 60 h 489"/>
                    <a:gd name="T44" fmla="*/ 100 w 489"/>
                    <a:gd name="T45" fmla="*/ 104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6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2 h 489"/>
                    <a:gd name="T94" fmla="*/ 298 w 489"/>
                    <a:gd name="T95" fmla="*/ 439 h 489"/>
                    <a:gd name="T96" fmla="*/ 298 w 489"/>
                    <a:gd name="T97" fmla="*/ 438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8" y="191"/>
                        <a:pt x="438" y="191"/>
                        <a:pt x="438"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4" y="100"/>
                        <a:pt x="384" y="100"/>
                        <a:pt x="384"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6"/>
                        <a:pt x="203" y="6"/>
                      </a:cubicBezTo>
                      <a:cubicBezTo>
                        <a:pt x="191" y="50"/>
                        <a:pt x="191" y="50"/>
                        <a:pt x="191" y="50"/>
                      </a:cubicBezTo>
                      <a:cubicBezTo>
                        <a:pt x="191" y="50"/>
                        <a:pt x="191" y="50"/>
                        <a:pt x="191" y="50"/>
                      </a:cubicBezTo>
                      <a:cubicBezTo>
                        <a:pt x="186" y="52"/>
                        <a:pt x="181" y="53"/>
                        <a:pt x="176" y="55"/>
                      </a:cubicBezTo>
                      <a:cubicBezTo>
                        <a:pt x="139" y="27"/>
                        <a:pt x="139" y="27"/>
                        <a:pt x="139" y="27"/>
                      </a:cubicBezTo>
                      <a:cubicBezTo>
                        <a:pt x="109" y="40"/>
                        <a:pt x="88" y="60"/>
                        <a:pt x="88" y="60"/>
                      </a:cubicBezTo>
                      <a:cubicBezTo>
                        <a:pt x="100" y="104"/>
                        <a:pt x="100" y="104"/>
                        <a:pt x="100" y="104"/>
                      </a:cubicBezTo>
                      <a:cubicBezTo>
                        <a:pt x="100" y="104"/>
                        <a:pt x="100" y="104"/>
                        <a:pt x="100" y="104"/>
                      </a:cubicBezTo>
                      <a:cubicBezTo>
                        <a:pt x="97" y="107"/>
                        <a:pt x="94"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8"/>
                        <a:pt x="47"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6" y="443"/>
                        <a:pt x="106" y="443"/>
                        <a:pt x="106"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2"/>
                        <a:pt x="286" y="482"/>
                      </a:cubicBezTo>
                      <a:cubicBezTo>
                        <a:pt x="298" y="439"/>
                        <a:pt x="298" y="439"/>
                        <a:pt x="298" y="439"/>
                      </a:cubicBezTo>
                      <a:cubicBezTo>
                        <a:pt x="298" y="438"/>
                        <a:pt x="298" y="438"/>
                        <a:pt x="298" y="438"/>
                      </a:cubicBezTo>
                      <a:cubicBezTo>
                        <a:pt x="303" y="437"/>
                        <a:pt x="308" y="435"/>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4" name="Freeform 174"/>
                <p:cNvSpPr>
                  <a:spLocks/>
                </p:cNvSpPr>
                <p:nvPr/>
              </p:nvSpPr>
              <p:spPr bwMode="auto">
                <a:xfrm>
                  <a:off x="530" y="2360"/>
                  <a:ext cx="418" cy="418"/>
                </a:xfrm>
                <a:custGeom>
                  <a:avLst/>
                  <a:gdLst>
                    <a:gd name="T0" fmla="*/ 485 w 489"/>
                    <a:gd name="T1" fmla="*/ 264 h 489"/>
                    <a:gd name="T2" fmla="*/ 483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1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7 w 489"/>
                    <a:gd name="T63" fmla="*/ 286 h 489"/>
                    <a:gd name="T64" fmla="*/ 50 w 489"/>
                    <a:gd name="T65" fmla="*/ 298 h 489"/>
                    <a:gd name="T66" fmla="*/ 51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3" y="203"/>
                        <a:pt x="483"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7" y="286"/>
                        <a:pt x="7" y="286"/>
                      </a:cubicBezTo>
                      <a:cubicBezTo>
                        <a:pt x="50" y="298"/>
                        <a:pt x="50" y="298"/>
                        <a:pt x="50"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5"/>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2"/>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5" name="Freeform 175"/>
                <p:cNvSpPr>
                  <a:spLocks/>
                </p:cNvSpPr>
                <p:nvPr/>
              </p:nvSpPr>
              <p:spPr bwMode="auto">
                <a:xfrm>
                  <a:off x="526" y="2356"/>
                  <a:ext cx="418" cy="419"/>
                </a:xfrm>
                <a:custGeom>
                  <a:avLst/>
                  <a:gdLst>
                    <a:gd name="T0" fmla="*/ 485 w 489"/>
                    <a:gd name="T1" fmla="*/ 264 h 490"/>
                    <a:gd name="T2" fmla="*/ 483 w 489"/>
                    <a:gd name="T3" fmla="*/ 203 h 490"/>
                    <a:gd name="T4" fmla="*/ 439 w 489"/>
                    <a:gd name="T5" fmla="*/ 191 h 490"/>
                    <a:gd name="T6" fmla="*/ 439 w 489"/>
                    <a:gd name="T7" fmla="*/ 191 h 490"/>
                    <a:gd name="T8" fmla="*/ 434 w 489"/>
                    <a:gd name="T9" fmla="*/ 176 h 490"/>
                    <a:gd name="T10" fmla="*/ 462 w 489"/>
                    <a:gd name="T11" fmla="*/ 139 h 490"/>
                    <a:gd name="T12" fmla="*/ 429 w 489"/>
                    <a:gd name="T13" fmla="*/ 89 h 490"/>
                    <a:gd name="T14" fmla="*/ 385 w 489"/>
                    <a:gd name="T15" fmla="*/ 100 h 490"/>
                    <a:gd name="T16" fmla="*/ 385 w 489"/>
                    <a:gd name="T17" fmla="*/ 100 h 490"/>
                    <a:gd name="T18" fmla="*/ 376 w 489"/>
                    <a:gd name="T19" fmla="*/ 92 h 490"/>
                    <a:gd name="T20" fmla="*/ 382 w 489"/>
                    <a:gd name="T21" fmla="*/ 46 h 490"/>
                    <a:gd name="T22" fmla="*/ 329 w 489"/>
                    <a:gd name="T23" fmla="*/ 18 h 490"/>
                    <a:gd name="T24" fmla="*/ 296 w 489"/>
                    <a:gd name="T25" fmla="*/ 50 h 490"/>
                    <a:gd name="T26" fmla="*/ 296 w 489"/>
                    <a:gd name="T27" fmla="*/ 50 h 490"/>
                    <a:gd name="T28" fmla="*/ 281 w 489"/>
                    <a:gd name="T29" fmla="*/ 47 h 490"/>
                    <a:gd name="T30" fmla="*/ 264 w 489"/>
                    <a:gd name="T31" fmla="*/ 4 h 490"/>
                    <a:gd name="T32" fmla="*/ 203 w 489"/>
                    <a:gd name="T33" fmla="*/ 7 h 490"/>
                    <a:gd name="T34" fmla="*/ 191 w 489"/>
                    <a:gd name="T35" fmla="*/ 51 h 490"/>
                    <a:gd name="T36" fmla="*/ 191 w 489"/>
                    <a:gd name="T37" fmla="*/ 51 h 490"/>
                    <a:gd name="T38" fmla="*/ 176 w 489"/>
                    <a:gd name="T39" fmla="*/ 56 h 490"/>
                    <a:gd name="T40" fmla="*/ 139 w 489"/>
                    <a:gd name="T41" fmla="*/ 27 h 490"/>
                    <a:gd name="T42" fmla="*/ 88 w 489"/>
                    <a:gd name="T43" fmla="*/ 61 h 490"/>
                    <a:gd name="T44" fmla="*/ 100 w 489"/>
                    <a:gd name="T45" fmla="*/ 105 h 490"/>
                    <a:gd name="T46" fmla="*/ 100 w 489"/>
                    <a:gd name="T47" fmla="*/ 105 h 490"/>
                    <a:gd name="T48" fmla="*/ 92 w 489"/>
                    <a:gd name="T49" fmla="*/ 113 h 490"/>
                    <a:gd name="T50" fmla="*/ 46 w 489"/>
                    <a:gd name="T51" fmla="*/ 107 h 490"/>
                    <a:gd name="T52" fmla="*/ 18 w 489"/>
                    <a:gd name="T53" fmla="*/ 161 h 490"/>
                    <a:gd name="T54" fmla="*/ 50 w 489"/>
                    <a:gd name="T55" fmla="*/ 194 h 490"/>
                    <a:gd name="T56" fmla="*/ 50 w 489"/>
                    <a:gd name="T57" fmla="*/ 193 h 490"/>
                    <a:gd name="T58" fmla="*/ 47 w 489"/>
                    <a:gd name="T59" fmla="*/ 208 h 490"/>
                    <a:gd name="T60" fmla="*/ 4 w 489"/>
                    <a:gd name="T61" fmla="*/ 225 h 490"/>
                    <a:gd name="T62" fmla="*/ 7 w 489"/>
                    <a:gd name="T63" fmla="*/ 286 h 490"/>
                    <a:gd name="T64" fmla="*/ 51 w 489"/>
                    <a:gd name="T65" fmla="*/ 299 h 490"/>
                    <a:gd name="T66" fmla="*/ 51 w 489"/>
                    <a:gd name="T67" fmla="*/ 298 h 490"/>
                    <a:gd name="T68" fmla="*/ 55 w 489"/>
                    <a:gd name="T69" fmla="*/ 313 h 490"/>
                    <a:gd name="T70" fmla="*/ 27 w 489"/>
                    <a:gd name="T71" fmla="*/ 350 h 490"/>
                    <a:gd name="T72" fmla="*/ 60 w 489"/>
                    <a:gd name="T73" fmla="*/ 401 h 490"/>
                    <a:gd name="T74" fmla="*/ 105 w 489"/>
                    <a:gd name="T75" fmla="*/ 389 h 490"/>
                    <a:gd name="T76" fmla="*/ 105 w 489"/>
                    <a:gd name="T77" fmla="*/ 389 h 490"/>
                    <a:gd name="T78" fmla="*/ 113 w 489"/>
                    <a:gd name="T79" fmla="*/ 397 h 490"/>
                    <a:gd name="T80" fmla="*/ 107 w 489"/>
                    <a:gd name="T81" fmla="*/ 443 h 490"/>
                    <a:gd name="T82" fmla="*/ 161 w 489"/>
                    <a:gd name="T83" fmla="*/ 471 h 490"/>
                    <a:gd name="T84" fmla="*/ 193 w 489"/>
                    <a:gd name="T85" fmla="*/ 440 h 490"/>
                    <a:gd name="T86" fmla="*/ 193 w 489"/>
                    <a:gd name="T87" fmla="*/ 439 h 490"/>
                    <a:gd name="T88" fmla="*/ 208 w 489"/>
                    <a:gd name="T89" fmla="*/ 443 h 490"/>
                    <a:gd name="T90" fmla="*/ 225 w 489"/>
                    <a:gd name="T91" fmla="*/ 485 h 490"/>
                    <a:gd name="T92" fmla="*/ 286 w 489"/>
                    <a:gd name="T93" fmla="*/ 483 h 490"/>
                    <a:gd name="T94" fmla="*/ 298 w 489"/>
                    <a:gd name="T95" fmla="*/ 439 h 490"/>
                    <a:gd name="T96" fmla="*/ 298 w 489"/>
                    <a:gd name="T97" fmla="*/ 439 h 490"/>
                    <a:gd name="T98" fmla="*/ 313 w 489"/>
                    <a:gd name="T99" fmla="*/ 434 h 490"/>
                    <a:gd name="T100" fmla="*/ 350 w 489"/>
                    <a:gd name="T101" fmla="*/ 462 h 490"/>
                    <a:gd name="T102" fmla="*/ 401 w 489"/>
                    <a:gd name="T103" fmla="*/ 428 h 490"/>
                    <a:gd name="T104" fmla="*/ 389 w 489"/>
                    <a:gd name="T105" fmla="*/ 383 h 490"/>
                    <a:gd name="T106" fmla="*/ 389 w 489"/>
                    <a:gd name="T107" fmla="*/ 383 h 490"/>
                    <a:gd name="T108" fmla="*/ 397 w 489"/>
                    <a:gd name="T109" fmla="*/ 375 h 490"/>
                    <a:gd name="T110" fmla="*/ 443 w 489"/>
                    <a:gd name="T111" fmla="*/ 382 h 490"/>
                    <a:gd name="T112" fmla="*/ 471 w 489"/>
                    <a:gd name="T113" fmla="*/ 329 h 490"/>
                    <a:gd name="T114" fmla="*/ 439 w 489"/>
                    <a:gd name="T115" fmla="*/ 296 h 490"/>
                    <a:gd name="T116" fmla="*/ 439 w 489"/>
                    <a:gd name="T117" fmla="*/ 296 h 490"/>
                    <a:gd name="T118" fmla="*/ 442 w 489"/>
                    <a:gd name="T119" fmla="*/ 281 h 490"/>
                    <a:gd name="T120" fmla="*/ 485 w 489"/>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90">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1"/>
                        <a:pt x="88" y="61"/>
                        <a:pt x="88" y="61"/>
                      </a:cubicBezTo>
                      <a:cubicBezTo>
                        <a:pt x="100" y="105"/>
                        <a:pt x="100" y="105"/>
                        <a:pt x="100" y="105"/>
                      </a:cubicBezTo>
                      <a:cubicBezTo>
                        <a:pt x="100" y="105"/>
                        <a:pt x="100" y="105"/>
                        <a:pt x="100" y="105"/>
                      </a:cubicBezTo>
                      <a:cubicBezTo>
                        <a:pt x="97" y="108"/>
                        <a:pt x="95" y="110"/>
                        <a:pt x="92" y="113"/>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3" y="440"/>
                        <a:pt x="193" y="440"/>
                        <a:pt x="193" y="440"/>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8"/>
                        <a:pt x="401" y="428"/>
                      </a:cubicBezTo>
                      <a:cubicBezTo>
                        <a:pt x="389" y="383"/>
                        <a:pt x="389" y="383"/>
                        <a:pt x="389" y="383"/>
                      </a:cubicBezTo>
                      <a:cubicBezTo>
                        <a:pt x="389" y="383"/>
                        <a:pt x="389" y="383"/>
                        <a:pt x="389" y="383"/>
                      </a:cubicBezTo>
                      <a:cubicBezTo>
                        <a:pt x="392" y="383"/>
                        <a:pt x="395" y="378"/>
                        <a:pt x="397" y="375"/>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1" y="291"/>
                        <a:pt x="442" y="286"/>
                        <a:pt x="442" y="281"/>
                      </a:cubicBezTo>
                      <a:lnTo>
                        <a:pt x="485" y="264"/>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6" name="Freeform 176"/>
                <p:cNvSpPr>
                  <a:spLocks/>
                </p:cNvSpPr>
                <p:nvPr/>
              </p:nvSpPr>
              <p:spPr bwMode="auto">
                <a:xfrm>
                  <a:off x="521" y="2352"/>
                  <a:ext cx="419"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39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8 h 490"/>
                    <a:gd name="T68" fmla="*/ 56 w 490"/>
                    <a:gd name="T69" fmla="*/ 314 h 490"/>
                    <a:gd name="T70" fmla="*/ 27 w 490"/>
                    <a:gd name="T71" fmla="*/ 350 h 490"/>
                    <a:gd name="T72" fmla="*/ 61 w 490"/>
                    <a:gd name="T73" fmla="*/ 401 h 490"/>
                    <a:gd name="T74" fmla="*/ 105 w 490"/>
                    <a:gd name="T75" fmla="*/ 390 h 490"/>
                    <a:gd name="T76" fmla="*/ 105 w 490"/>
                    <a:gd name="T77" fmla="*/ 389 h 490"/>
                    <a:gd name="T78" fmla="*/ 114 w 490"/>
                    <a:gd name="T79" fmla="*/ 397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7"/>
                        <a:pt x="329" y="18"/>
                        <a:pt x="329" y="18"/>
                      </a:cubicBezTo>
                      <a:cubicBezTo>
                        <a:pt x="296" y="50"/>
                        <a:pt x="296" y="50"/>
                        <a:pt x="296" y="50"/>
                      </a:cubicBezTo>
                      <a:cubicBezTo>
                        <a:pt x="296" y="50"/>
                        <a:pt x="296" y="50"/>
                        <a:pt x="296" y="50"/>
                      </a:cubicBezTo>
                      <a:cubicBezTo>
                        <a:pt x="291" y="49"/>
                        <a:pt x="286"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8"/>
                        <a:pt x="51" y="298"/>
                        <a:pt x="51" y="298"/>
                      </a:cubicBezTo>
                      <a:cubicBezTo>
                        <a:pt x="52" y="304"/>
                        <a:pt x="54" y="309"/>
                        <a:pt x="56" y="314"/>
                      </a:cubicBezTo>
                      <a:cubicBezTo>
                        <a:pt x="27" y="350"/>
                        <a:pt x="27" y="350"/>
                        <a:pt x="27" y="350"/>
                      </a:cubicBezTo>
                      <a:cubicBezTo>
                        <a:pt x="41" y="381"/>
                        <a:pt x="61" y="401"/>
                        <a:pt x="61" y="401"/>
                      </a:cubicBezTo>
                      <a:cubicBezTo>
                        <a:pt x="105" y="390"/>
                        <a:pt x="105" y="390"/>
                        <a:pt x="105" y="390"/>
                      </a:cubicBezTo>
                      <a:cubicBezTo>
                        <a:pt x="105" y="389"/>
                        <a:pt x="105" y="389"/>
                        <a:pt x="105" y="389"/>
                      </a:cubicBezTo>
                      <a:cubicBezTo>
                        <a:pt x="108" y="392"/>
                        <a:pt x="111" y="395"/>
                        <a:pt x="114" y="397"/>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3" y="437"/>
                        <a:pt x="309" y="436"/>
                        <a:pt x="313"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6" y="264"/>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7" name="Freeform 177"/>
                <p:cNvSpPr>
                  <a:spLocks/>
                </p:cNvSpPr>
                <p:nvPr/>
              </p:nvSpPr>
              <p:spPr bwMode="auto">
                <a:xfrm>
                  <a:off x="517" y="2347"/>
                  <a:ext cx="419"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29 h 490"/>
                    <a:gd name="T104" fmla="*/ 390 w 490"/>
                    <a:gd name="T105" fmla="*/ 385 h 490"/>
                    <a:gd name="T106" fmla="*/ 389 w 490"/>
                    <a:gd name="T107" fmla="*/ 385 h 490"/>
                    <a:gd name="T108" fmla="*/ 398 w 490"/>
                    <a:gd name="T109" fmla="*/ 376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3"/>
                        <a:pt x="161" y="472"/>
                        <a:pt x="161" y="472"/>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8" y="376"/>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4"/>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8" name="Freeform 178"/>
                <p:cNvSpPr>
                  <a:spLocks/>
                </p:cNvSpPr>
                <p:nvPr/>
              </p:nvSpPr>
              <p:spPr bwMode="auto">
                <a:xfrm>
                  <a:off x="513" y="2343"/>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7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5 h 490"/>
                    <a:gd name="T32" fmla="*/ 204 w 490"/>
                    <a:gd name="T33" fmla="*/ 7 h 490"/>
                    <a:gd name="T34" fmla="*/ 191 w 490"/>
                    <a:gd name="T35" fmla="*/ 51 h 490"/>
                    <a:gd name="T36" fmla="*/ 192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1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29 h 490"/>
                    <a:gd name="T104" fmla="*/ 390 w 490"/>
                    <a:gd name="T105" fmla="*/ 385 h 490"/>
                    <a:gd name="T106" fmla="*/ 390 w 490"/>
                    <a:gd name="T107" fmla="*/ 385 h 490"/>
                    <a:gd name="T108" fmla="*/ 398 w 490"/>
                    <a:gd name="T109" fmla="*/ 376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7"/>
                        <a:pt x="436" y="182"/>
                        <a:pt x="434" y="177"/>
                      </a:cubicBezTo>
                      <a:cubicBezTo>
                        <a:pt x="462" y="140"/>
                        <a:pt x="462" y="140"/>
                        <a:pt x="462" y="140"/>
                      </a:cubicBezTo>
                      <a:cubicBezTo>
                        <a:pt x="449" y="110"/>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5"/>
                        <a:pt x="264" y="5"/>
                        <a:pt x="264" y="5"/>
                      </a:cubicBezTo>
                      <a:cubicBezTo>
                        <a:pt x="232" y="0"/>
                        <a:pt x="204" y="7"/>
                        <a:pt x="204" y="7"/>
                      </a:cubicBezTo>
                      <a:cubicBezTo>
                        <a:pt x="191" y="51"/>
                        <a:pt x="191" y="51"/>
                        <a:pt x="191" y="51"/>
                      </a:cubicBezTo>
                      <a:cubicBezTo>
                        <a:pt x="192" y="51"/>
                        <a:pt x="192" y="51"/>
                        <a:pt x="192"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4"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29"/>
                        <a:pt x="401" y="429"/>
                      </a:cubicBezTo>
                      <a:cubicBezTo>
                        <a:pt x="390" y="385"/>
                        <a:pt x="390" y="385"/>
                        <a:pt x="390" y="385"/>
                      </a:cubicBezTo>
                      <a:cubicBezTo>
                        <a:pt x="390" y="385"/>
                        <a:pt x="390" y="385"/>
                        <a:pt x="390" y="385"/>
                      </a:cubicBezTo>
                      <a:cubicBezTo>
                        <a:pt x="392" y="382"/>
                        <a:pt x="395" y="379"/>
                        <a:pt x="398" y="376"/>
                      </a:cubicBezTo>
                      <a:cubicBezTo>
                        <a:pt x="443" y="383"/>
                        <a:pt x="443" y="383"/>
                        <a:pt x="443" y="383"/>
                      </a:cubicBezTo>
                      <a:cubicBezTo>
                        <a:pt x="463"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89" name="Freeform 179"/>
                <p:cNvSpPr>
                  <a:spLocks/>
                </p:cNvSpPr>
                <p:nvPr/>
              </p:nvSpPr>
              <p:spPr bwMode="auto">
                <a:xfrm>
                  <a:off x="508" y="2340"/>
                  <a:ext cx="420"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29 w 490"/>
                    <a:gd name="T13" fmla="*/ 88 h 489"/>
                    <a:gd name="T14" fmla="*/ 385 w 490"/>
                    <a:gd name="T15" fmla="*/ 100 h 489"/>
                    <a:gd name="T16" fmla="*/ 385 w 490"/>
                    <a:gd name="T17" fmla="*/ 100 h 489"/>
                    <a:gd name="T18" fmla="*/ 377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7 h 489"/>
                    <a:gd name="T30" fmla="*/ 265 w 490"/>
                    <a:gd name="T31" fmla="*/ 4 h 489"/>
                    <a:gd name="T32" fmla="*/ 204 w 490"/>
                    <a:gd name="T33" fmla="*/ 6 h 489"/>
                    <a:gd name="T34" fmla="*/ 192 w 490"/>
                    <a:gd name="T35" fmla="*/ 50 h 489"/>
                    <a:gd name="T36" fmla="*/ 192 w 490"/>
                    <a:gd name="T37" fmla="*/ 50 h 489"/>
                    <a:gd name="T38" fmla="*/ 177 w 490"/>
                    <a:gd name="T39" fmla="*/ 55 h 489"/>
                    <a:gd name="T40" fmla="*/ 140 w 490"/>
                    <a:gd name="T41" fmla="*/ 27 h 489"/>
                    <a:gd name="T42" fmla="*/ 89 w 490"/>
                    <a:gd name="T43" fmla="*/ 60 h 489"/>
                    <a:gd name="T44" fmla="*/ 101 w 490"/>
                    <a:gd name="T45" fmla="*/ 104 h 489"/>
                    <a:gd name="T46" fmla="*/ 101 w 490"/>
                    <a:gd name="T47" fmla="*/ 104 h 489"/>
                    <a:gd name="T48" fmla="*/ 93 w 490"/>
                    <a:gd name="T49" fmla="*/ 113 h 489"/>
                    <a:gd name="T50" fmla="*/ 47 w 490"/>
                    <a:gd name="T51" fmla="*/ 107 h 489"/>
                    <a:gd name="T52" fmla="*/ 19 w 490"/>
                    <a:gd name="T53" fmla="*/ 160 h 489"/>
                    <a:gd name="T54" fmla="*/ 50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9 w 490"/>
                    <a:gd name="T89" fmla="*/ 442 h 489"/>
                    <a:gd name="T90" fmla="*/ 226 w 490"/>
                    <a:gd name="T91" fmla="*/ 485 h 489"/>
                    <a:gd name="T92" fmla="*/ 287 w 490"/>
                    <a:gd name="T93" fmla="*/ 482 h 489"/>
                    <a:gd name="T94" fmla="*/ 299 w 490"/>
                    <a:gd name="T95" fmla="*/ 438 h 489"/>
                    <a:gd name="T96" fmla="*/ 299 w 490"/>
                    <a:gd name="T97" fmla="*/ 438 h 489"/>
                    <a:gd name="T98" fmla="*/ 314 w 490"/>
                    <a:gd name="T99" fmla="*/ 434 h 489"/>
                    <a:gd name="T100" fmla="*/ 351 w 490"/>
                    <a:gd name="T101" fmla="*/ 462 h 489"/>
                    <a:gd name="T102" fmla="*/ 402 w 490"/>
                    <a:gd name="T103" fmla="*/ 429 h 489"/>
                    <a:gd name="T104" fmla="*/ 390 w 490"/>
                    <a:gd name="T105" fmla="*/ 386 h 489"/>
                    <a:gd name="T106" fmla="*/ 390 w 490"/>
                    <a:gd name="T107" fmla="*/ 386 h 489"/>
                    <a:gd name="T108" fmla="*/ 398 w 490"/>
                    <a:gd name="T109" fmla="*/ 376 h 489"/>
                    <a:gd name="T110" fmla="*/ 444 w 490"/>
                    <a:gd name="T111" fmla="*/ 383 h 489"/>
                    <a:gd name="T112" fmla="*/ 472 w 490"/>
                    <a:gd name="T113" fmla="*/ 329 h 489"/>
                    <a:gd name="T114" fmla="*/ 440 w 490"/>
                    <a:gd name="T115" fmla="*/ 296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49" y="109"/>
                        <a:pt x="429" y="88"/>
                        <a:pt x="429" y="88"/>
                      </a:cubicBezTo>
                      <a:cubicBezTo>
                        <a:pt x="385" y="100"/>
                        <a:pt x="385" y="100"/>
                        <a:pt x="385" y="100"/>
                      </a:cubicBezTo>
                      <a:cubicBezTo>
                        <a:pt x="385" y="100"/>
                        <a:pt x="385" y="100"/>
                        <a:pt x="385" y="100"/>
                      </a:cubicBezTo>
                      <a:cubicBezTo>
                        <a:pt x="382" y="97"/>
                        <a:pt x="380" y="94"/>
                        <a:pt x="377"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9"/>
                        <a:pt x="287" y="47"/>
                        <a:pt x="282" y="47"/>
                      </a:cubicBezTo>
                      <a:cubicBezTo>
                        <a:pt x="265" y="4"/>
                        <a:pt x="265" y="4"/>
                        <a:pt x="265" y="4"/>
                      </a:cubicBezTo>
                      <a:cubicBezTo>
                        <a:pt x="232" y="0"/>
                        <a:pt x="204" y="6"/>
                        <a:pt x="204" y="6"/>
                      </a:cubicBezTo>
                      <a:cubicBezTo>
                        <a:pt x="192" y="50"/>
                        <a:pt x="192" y="50"/>
                        <a:pt x="192"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1" y="104"/>
                        <a:pt x="101" y="104"/>
                        <a:pt x="101" y="104"/>
                      </a:cubicBezTo>
                      <a:cubicBezTo>
                        <a:pt x="101" y="104"/>
                        <a:pt x="101" y="104"/>
                        <a:pt x="101" y="104"/>
                      </a:cubicBezTo>
                      <a:cubicBezTo>
                        <a:pt x="98" y="107"/>
                        <a:pt x="95" y="110"/>
                        <a:pt x="93" y="113"/>
                      </a:cubicBezTo>
                      <a:cubicBezTo>
                        <a:pt x="47" y="107"/>
                        <a:pt x="47" y="107"/>
                        <a:pt x="47" y="107"/>
                      </a:cubicBezTo>
                      <a:cubicBezTo>
                        <a:pt x="27" y="133"/>
                        <a:pt x="19" y="160"/>
                        <a:pt x="19" y="160"/>
                      </a:cubicBezTo>
                      <a:cubicBezTo>
                        <a:pt x="50" y="193"/>
                        <a:pt x="50" y="193"/>
                        <a:pt x="50"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9" y="442"/>
                      </a:cubicBezTo>
                      <a:cubicBezTo>
                        <a:pt x="226" y="485"/>
                        <a:pt x="226" y="485"/>
                        <a:pt x="226" y="485"/>
                      </a:cubicBezTo>
                      <a:cubicBezTo>
                        <a:pt x="259" y="489"/>
                        <a:pt x="287" y="482"/>
                        <a:pt x="287" y="482"/>
                      </a:cubicBezTo>
                      <a:cubicBezTo>
                        <a:pt x="299" y="438"/>
                        <a:pt x="299" y="438"/>
                        <a:pt x="299" y="438"/>
                      </a:cubicBezTo>
                      <a:cubicBezTo>
                        <a:pt x="299" y="438"/>
                        <a:pt x="299" y="438"/>
                        <a:pt x="299" y="438"/>
                      </a:cubicBezTo>
                      <a:cubicBezTo>
                        <a:pt x="304" y="437"/>
                        <a:pt x="309" y="435"/>
                        <a:pt x="314" y="434"/>
                      </a:cubicBezTo>
                      <a:cubicBezTo>
                        <a:pt x="351" y="462"/>
                        <a:pt x="351" y="462"/>
                        <a:pt x="351" y="462"/>
                      </a:cubicBezTo>
                      <a:cubicBezTo>
                        <a:pt x="381" y="449"/>
                        <a:pt x="402" y="429"/>
                        <a:pt x="402" y="429"/>
                      </a:cubicBezTo>
                      <a:cubicBezTo>
                        <a:pt x="390" y="386"/>
                        <a:pt x="390" y="386"/>
                        <a:pt x="390" y="386"/>
                      </a:cubicBezTo>
                      <a:cubicBezTo>
                        <a:pt x="390" y="386"/>
                        <a:pt x="390" y="386"/>
                        <a:pt x="390" y="386"/>
                      </a:cubicBezTo>
                      <a:cubicBezTo>
                        <a:pt x="392" y="382"/>
                        <a:pt x="395" y="379"/>
                        <a:pt x="398" y="376"/>
                      </a:cubicBezTo>
                      <a:cubicBezTo>
                        <a:pt x="444" y="383"/>
                        <a:pt x="444" y="383"/>
                        <a:pt x="444" y="383"/>
                      </a:cubicBezTo>
                      <a:cubicBezTo>
                        <a:pt x="464" y="356"/>
                        <a:pt x="472" y="329"/>
                        <a:pt x="472" y="329"/>
                      </a:cubicBezTo>
                      <a:cubicBezTo>
                        <a:pt x="440" y="296"/>
                        <a:pt x="440" y="296"/>
                        <a:pt x="440" y="296"/>
                      </a:cubicBezTo>
                      <a:cubicBezTo>
                        <a:pt x="440" y="296"/>
                        <a:pt x="440" y="296"/>
                        <a:pt x="440" y="296"/>
                      </a:cubicBezTo>
                      <a:cubicBezTo>
                        <a:pt x="441" y="291"/>
                        <a:pt x="442" y="286"/>
                        <a:pt x="443" y="281"/>
                      </a:cubicBezTo>
                      <a:lnTo>
                        <a:pt x="486" y="264"/>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0" name="Freeform 180"/>
                <p:cNvSpPr>
                  <a:spLocks/>
                </p:cNvSpPr>
                <p:nvPr/>
              </p:nvSpPr>
              <p:spPr bwMode="auto">
                <a:xfrm>
                  <a:off x="505" y="2335"/>
                  <a:ext cx="418" cy="419"/>
                </a:xfrm>
                <a:custGeom>
                  <a:avLst/>
                  <a:gdLst>
                    <a:gd name="T0" fmla="*/ 485 w 489"/>
                    <a:gd name="T1" fmla="*/ 264 h 489"/>
                    <a:gd name="T2" fmla="*/ 482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4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0 h 489"/>
                    <a:gd name="T36" fmla="*/ 191 w 489"/>
                    <a:gd name="T37" fmla="*/ 51 h 489"/>
                    <a:gd name="T38" fmla="*/ 176 w 489"/>
                    <a:gd name="T39" fmla="*/ 55 h 489"/>
                    <a:gd name="T40" fmla="*/ 139 w 489"/>
                    <a:gd name="T41" fmla="*/ 27 h 489"/>
                    <a:gd name="T42" fmla="*/ 88 w 489"/>
                    <a:gd name="T43" fmla="*/ 60 h 489"/>
                    <a:gd name="T44" fmla="*/ 100 w 489"/>
                    <a:gd name="T45" fmla="*/ 104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8 h 489"/>
                    <a:gd name="T104" fmla="*/ 389 w 489"/>
                    <a:gd name="T105" fmla="*/ 383 h 489"/>
                    <a:gd name="T106" fmla="*/ 389 w 489"/>
                    <a:gd name="T107" fmla="*/ 383 h 489"/>
                    <a:gd name="T108" fmla="*/ 397 w 489"/>
                    <a:gd name="T109" fmla="*/ 375 h 489"/>
                    <a:gd name="T110" fmla="*/ 443 w 489"/>
                    <a:gd name="T111" fmla="*/ 382 h 489"/>
                    <a:gd name="T112" fmla="*/ 471 w 489"/>
                    <a:gd name="T113" fmla="*/ 328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4" y="100"/>
                        <a:pt x="384" y="100"/>
                        <a:pt x="384"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0"/>
                        <a:pt x="191" y="50"/>
                        <a:pt x="191" y="50"/>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4"/>
                        <a:pt x="100" y="104"/>
                        <a:pt x="100" y="104"/>
                      </a:cubicBezTo>
                      <a:cubicBezTo>
                        <a:pt x="100" y="104"/>
                        <a:pt x="100" y="104"/>
                        <a:pt x="100" y="104"/>
                      </a:cubicBezTo>
                      <a:cubicBezTo>
                        <a:pt x="97" y="107"/>
                        <a:pt x="94"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8"/>
                        <a:pt x="47"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5"/>
                        <a:pt x="313" y="434"/>
                      </a:cubicBezTo>
                      <a:cubicBezTo>
                        <a:pt x="350" y="462"/>
                        <a:pt x="350" y="462"/>
                        <a:pt x="350" y="462"/>
                      </a:cubicBezTo>
                      <a:cubicBezTo>
                        <a:pt x="380" y="449"/>
                        <a:pt x="401" y="428"/>
                        <a:pt x="401" y="428"/>
                      </a:cubicBezTo>
                      <a:cubicBezTo>
                        <a:pt x="389" y="383"/>
                        <a:pt x="389" y="383"/>
                        <a:pt x="389" y="383"/>
                      </a:cubicBezTo>
                      <a:cubicBezTo>
                        <a:pt x="389" y="383"/>
                        <a:pt x="389" y="383"/>
                        <a:pt x="389" y="383"/>
                      </a:cubicBezTo>
                      <a:cubicBezTo>
                        <a:pt x="392" y="383"/>
                        <a:pt x="394" y="378"/>
                        <a:pt x="397" y="375"/>
                      </a:cubicBezTo>
                      <a:cubicBezTo>
                        <a:pt x="443" y="382"/>
                        <a:pt x="443" y="382"/>
                        <a:pt x="443" y="382"/>
                      </a:cubicBezTo>
                      <a:cubicBezTo>
                        <a:pt x="463" y="356"/>
                        <a:pt x="471" y="328"/>
                        <a:pt x="471" y="328"/>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1" name="Freeform 181"/>
                <p:cNvSpPr>
                  <a:spLocks/>
                </p:cNvSpPr>
                <p:nvPr/>
              </p:nvSpPr>
              <p:spPr bwMode="auto">
                <a:xfrm>
                  <a:off x="501" y="2331"/>
                  <a:ext cx="418" cy="418"/>
                </a:xfrm>
                <a:custGeom>
                  <a:avLst/>
                  <a:gdLst>
                    <a:gd name="T0" fmla="*/ 485 w 489"/>
                    <a:gd name="T1" fmla="*/ 264 h 489"/>
                    <a:gd name="T2" fmla="*/ 483 w 489"/>
                    <a:gd name="T3" fmla="*/ 203 h 489"/>
                    <a:gd name="T4" fmla="*/ 439 w 489"/>
                    <a:gd name="T5" fmla="*/ 191 h 489"/>
                    <a:gd name="T6" fmla="*/ 439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1 h 489"/>
                    <a:gd name="T36" fmla="*/ 191 w 489"/>
                    <a:gd name="T37" fmla="*/ 51 h 489"/>
                    <a:gd name="T38" fmla="*/ 176 w 489"/>
                    <a:gd name="T39" fmla="*/ 56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7 w 489"/>
                    <a:gd name="T63" fmla="*/ 286 h 489"/>
                    <a:gd name="T64" fmla="*/ 50 w 489"/>
                    <a:gd name="T65" fmla="*/ 298 h 489"/>
                    <a:gd name="T66" fmla="*/ 51 w 489"/>
                    <a:gd name="T67" fmla="*/ 298 h 489"/>
                    <a:gd name="T68" fmla="*/ 55 w 489"/>
                    <a:gd name="T69" fmla="*/ 313 h 489"/>
                    <a:gd name="T70" fmla="*/ 27 w 489"/>
                    <a:gd name="T71" fmla="*/ 350 h 489"/>
                    <a:gd name="T72" fmla="*/ 60 w 489"/>
                    <a:gd name="T73" fmla="*/ 401 h 489"/>
                    <a:gd name="T74" fmla="*/ 105 w 489"/>
                    <a:gd name="T75" fmla="*/ 389 h 489"/>
                    <a:gd name="T76" fmla="*/ 104 w 489"/>
                    <a:gd name="T77" fmla="*/ 389 h 489"/>
                    <a:gd name="T78" fmla="*/ 113 w 489"/>
                    <a:gd name="T79" fmla="*/ 397 h 489"/>
                    <a:gd name="T80" fmla="*/ 107 w 489"/>
                    <a:gd name="T81" fmla="*/ 443 h 489"/>
                    <a:gd name="T82" fmla="*/ 161 w 489"/>
                    <a:gd name="T83" fmla="*/ 471 h 489"/>
                    <a:gd name="T84" fmla="*/ 193 w 489"/>
                    <a:gd name="T85" fmla="*/ 439 h 489"/>
                    <a:gd name="T86" fmla="*/ 193 w 489"/>
                    <a:gd name="T87" fmla="*/ 439 h 489"/>
                    <a:gd name="T88" fmla="*/ 208 w 489"/>
                    <a:gd name="T89" fmla="*/ 443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3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7" y="286"/>
                        <a:pt x="7" y="286"/>
                      </a:cubicBezTo>
                      <a:cubicBezTo>
                        <a:pt x="50" y="298"/>
                        <a:pt x="50" y="298"/>
                        <a:pt x="50"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4" y="389"/>
                        <a:pt x="104" y="389"/>
                        <a:pt x="104" y="389"/>
                      </a:cubicBezTo>
                      <a:cubicBezTo>
                        <a:pt x="107" y="392"/>
                        <a:pt x="110" y="395"/>
                        <a:pt x="113" y="397"/>
                      </a:cubicBezTo>
                      <a:cubicBezTo>
                        <a:pt x="107" y="443"/>
                        <a:pt x="107" y="443"/>
                        <a:pt x="107" y="443"/>
                      </a:cubicBezTo>
                      <a:cubicBezTo>
                        <a:pt x="133" y="463"/>
                        <a:pt x="161" y="471"/>
                        <a:pt x="161" y="471"/>
                      </a:cubicBezTo>
                      <a:cubicBezTo>
                        <a:pt x="193" y="439"/>
                        <a:pt x="193" y="439"/>
                        <a:pt x="193" y="439"/>
                      </a:cubicBezTo>
                      <a:cubicBezTo>
                        <a:pt x="193" y="439"/>
                        <a:pt x="193" y="439"/>
                        <a:pt x="193" y="439"/>
                      </a:cubicBezTo>
                      <a:cubicBezTo>
                        <a:pt x="198" y="441"/>
                        <a:pt x="203" y="442"/>
                        <a:pt x="208" y="443"/>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2" name="Freeform 182"/>
                <p:cNvSpPr>
                  <a:spLocks/>
                </p:cNvSpPr>
                <p:nvPr/>
              </p:nvSpPr>
              <p:spPr bwMode="auto">
                <a:xfrm>
                  <a:off x="496" y="2327"/>
                  <a:ext cx="420"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8 h 490"/>
                    <a:gd name="T42" fmla="*/ 88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3 h 490"/>
                    <a:gd name="T70" fmla="*/ 27 w 490"/>
                    <a:gd name="T71" fmla="*/ 350 h 490"/>
                    <a:gd name="T72" fmla="*/ 60 w 490"/>
                    <a:gd name="T73" fmla="*/ 401 h 490"/>
                    <a:gd name="T74" fmla="*/ 105 w 490"/>
                    <a:gd name="T75" fmla="*/ 390 h 490"/>
                    <a:gd name="T76" fmla="*/ 105 w 490"/>
                    <a:gd name="T77" fmla="*/ 389 h 490"/>
                    <a:gd name="T78" fmla="*/ 113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6 h 490"/>
                    <a:gd name="T92" fmla="*/ 286 w 490"/>
                    <a:gd name="T93" fmla="*/ 483 h 490"/>
                    <a:gd name="T94" fmla="*/ 298 w 490"/>
                    <a:gd name="T95" fmla="*/ 439 h 490"/>
                    <a:gd name="T96" fmla="*/ 298 w 490"/>
                    <a:gd name="T97" fmla="*/ 439 h 490"/>
                    <a:gd name="T98" fmla="*/ 313 w 490"/>
                    <a:gd name="T99" fmla="*/ 434 h 490"/>
                    <a:gd name="T100" fmla="*/ 350 w 490"/>
                    <a:gd name="T101" fmla="*/ 462 h 490"/>
                    <a:gd name="T102" fmla="*/ 401 w 490"/>
                    <a:gd name="T103" fmla="*/ 429 h 490"/>
                    <a:gd name="T104" fmla="*/ 389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8" y="61"/>
                        <a:pt x="88" y="61"/>
                      </a:cubicBezTo>
                      <a:cubicBezTo>
                        <a:pt x="100" y="105"/>
                        <a:pt x="100" y="105"/>
                        <a:pt x="100" y="105"/>
                      </a:cubicBezTo>
                      <a:cubicBezTo>
                        <a:pt x="100" y="105"/>
                        <a:pt x="100" y="105"/>
                        <a:pt x="100" y="105"/>
                      </a:cubicBezTo>
                      <a:cubicBezTo>
                        <a:pt x="97" y="108"/>
                        <a:pt x="95" y="111"/>
                        <a:pt x="92" y="114"/>
                      </a:cubicBezTo>
                      <a:cubicBezTo>
                        <a:pt x="46" y="107"/>
                        <a:pt x="46" y="107"/>
                        <a:pt x="46"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3"/>
                        <a:pt x="54" y="309"/>
                        <a:pt x="56" y="313"/>
                      </a:cubicBezTo>
                      <a:cubicBezTo>
                        <a:pt x="27" y="350"/>
                        <a:pt x="27" y="350"/>
                        <a:pt x="27" y="350"/>
                      </a:cubicBezTo>
                      <a:cubicBezTo>
                        <a:pt x="40" y="381"/>
                        <a:pt x="60" y="401"/>
                        <a:pt x="60" y="401"/>
                      </a:cubicBezTo>
                      <a:cubicBezTo>
                        <a:pt x="105" y="390"/>
                        <a:pt x="105" y="390"/>
                        <a:pt x="105" y="390"/>
                      </a:cubicBezTo>
                      <a:cubicBezTo>
                        <a:pt x="105" y="389"/>
                        <a:pt x="105" y="389"/>
                        <a:pt x="105" y="389"/>
                      </a:cubicBezTo>
                      <a:cubicBezTo>
                        <a:pt x="108" y="392"/>
                        <a:pt x="110" y="395"/>
                        <a:pt x="113"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6"/>
                        <a:pt x="225" y="486"/>
                        <a:pt x="225" y="486"/>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6"/>
                        <a:pt x="443" y="282"/>
                      </a:cubicBezTo>
                      <a:lnTo>
                        <a:pt x="485" y="264"/>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3" name="Freeform 183"/>
                <p:cNvSpPr>
                  <a:spLocks/>
                </p:cNvSpPr>
                <p:nvPr/>
              </p:nvSpPr>
              <p:spPr bwMode="auto">
                <a:xfrm>
                  <a:off x="492" y="2323"/>
                  <a:ext cx="419"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2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8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4 w 490"/>
                    <a:gd name="T99" fmla="*/ 434 h 490"/>
                    <a:gd name="T100" fmla="*/ 350 w 490"/>
                    <a:gd name="T101" fmla="*/ 462 h 490"/>
                    <a:gd name="T102" fmla="*/ 401 w 490"/>
                    <a:gd name="T103" fmla="*/ 430 h 490"/>
                    <a:gd name="T104" fmla="*/ 390 w 490"/>
                    <a:gd name="T105" fmla="*/ 386 h 490"/>
                    <a:gd name="T106" fmla="*/ 389 w 490"/>
                    <a:gd name="T107" fmla="*/ 386 h 490"/>
                    <a:gd name="T108" fmla="*/ 397 w 490"/>
                    <a:gd name="T109" fmla="*/ 377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2"/>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7"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8"/>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4" y="438"/>
                        <a:pt x="309" y="436"/>
                        <a:pt x="314" y="434"/>
                      </a:cubicBezTo>
                      <a:cubicBezTo>
                        <a:pt x="350" y="462"/>
                        <a:pt x="350" y="462"/>
                        <a:pt x="350" y="462"/>
                      </a:cubicBezTo>
                      <a:cubicBezTo>
                        <a:pt x="381" y="449"/>
                        <a:pt x="401" y="430"/>
                        <a:pt x="401" y="430"/>
                      </a:cubicBezTo>
                      <a:cubicBezTo>
                        <a:pt x="390" y="386"/>
                        <a:pt x="390" y="386"/>
                        <a:pt x="390" y="386"/>
                      </a:cubicBezTo>
                      <a:cubicBezTo>
                        <a:pt x="389" y="386"/>
                        <a:pt x="389" y="386"/>
                        <a:pt x="389" y="386"/>
                      </a:cubicBezTo>
                      <a:cubicBezTo>
                        <a:pt x="392" y="382"/>
                        <a:pt x="395" y="380"/>
                        <a:pt x="397" y="377"/>
                      </a:cubicBezTo>
                      <a:cubicBezTo>
                        <a:pt x="443" y="383"/>
                        <a:pt x="443" y="383"/>
                        <a:pt x="443" y="383"/>
                      </a:cubicBezTo>
                      <a:cubicBezTo>
                        <a:pt x="463" y="357"/>
                        <a:pt x="471" y="329"/>
                        <a:pt x="471" y="329"/>
                      </a:cubicBezTo>
                      <a:cubicBezTo>
                        <a:pt x="440" y="296"/>
                        <a:pt x="440" y="296"/>
                        <a:pt x="440" y="296"/>
                      </a:cubicBezTo>
                      <a:cubicBezTo>
                        <a:pt x="439" y="296"/>
                        <a:pt x="439" y="296"/>
                        <a:pt x="439" y="296"/>
                      </a:cubicBezTo>
                      <a:cubicBezTo>
                        <a:pt x="441" y="292"/>
                        <a:pt x="442" y="287"/>
                        <a:pt x="443" y="282"/>
                      </a:cubicBezTo>
                      <a:lnTo>
                        <a:pt x="486" y="264"/>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4" name="Freeform 184"/>
                <p:cNvSpPr>
                  <a:spLocks/>
                </p:cNvSpPr>
                <p:nvPr/>
              </p:nvSpPr>
              <p:spPr bwMode="auto">
                <a:xfrm>
                  <a:off x="488" y="2318"/>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30 h 490"/>
                    <a:gd name="T104" fmla="*/ 390 w 490"/>
                    <a:gd name="T105" fmla="*/ 387 h 490"/>
                    <a:gd name="T106" fmla="*/ 389 w 490"/>
                    <a:gd name="T107" fmla="*/ 387 h 490"/>
                    <a:gd name="T108" fmla="*/ 398 w 490"/>
                    <a:gd name="T109" fmla="*/ 377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3"/>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30"/>
                        <a:pt x="401" y="430"/>
                      </a:cubicBezTo>
                      <a:cubicBezTo>
                        <a:pt x="390" y="387"/>
                        <a:pt x="390" y="387"/>
                        <a:pt x="390" y="387"/>
                      </a:cubicBezTo>
                      <a:cubicBezTo>
                        <a:pt x="389" y="387"/>
                        <a:pt x="389" y="387"/>
                        <a:pt x="389" y="387"/>
                      </a:cubicBezTo>
                      <a:cubicBezTo>
                        <a:pt x="392" y="383"/>
                        <a:pt x="395" y="380"/>
                        <a:pt x="398" y="377"/>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5"/>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5" name="Freeform 185"/>
                <p:cNvSpPr>
                  <a:spLocks/>
                </p:cNvSpPr>
                <p:nvPr/>
              </p:nvSpPr>
              <p:spPr bwMode="auto">
                <a:xfrm>
                  <a:off x="484" y="2314"/>
                  <a:ext cx="419" cy="419"/>
                </a:xfrm>
                <a:custGeom>
                  <a:avLst/>
                  <a:gdLst>
                    <a:gd name="T0" fmla="*/ 486 w 490"/>
                    <a:gd name="T1" fmla="*/ 265 h 490"/>
                    <a:gd name="T2" fmla="*/ 483 w 490"/>
                    <a:gd name="T3" fmla="*/ 204 h 490"/>
                    <a:gd name="T4" fmla="*/ 439 w 490"/>
                    <a:gd name="T5" fmla="*/ 192 h 490"/>
                    <a:gd name="T6" fmla="*/ 439 w 490"/>
                    <a:gd name="T7" fmla="*/ 192 h 490"/>
                    <a:gd name="T8" fmla="*/ 434 w 490"/>
                    <a:gd name="T9" fmla="*/ 177 h 490"/>
                    <a:gd name="T10" fmla="*/ 462 w 490"/>
                    <a:gd name="T11" fmla="*/ 140 h 490"/>
                    <a:gd name="T12" fmla="*/ 429 w 490"/>
                    <a:gd name="T13" fmla="*/ 89 h 490"/>
                    <a:gd name="T14" fmla="*/ 385 w 490"/>
                    <a:gd name="T15" fmla="*/ 101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5 w 490"/>
                    <a:gd name="T31" fmla="*/ 5 h 490"/>
                    <a:gd name="T32" fmla="*/ 204 w 490"/>
                    <a:gd name="T33" fmla="*/ 7 h 490"/>
                    <a:gd name="T34" fmla="*/ 191 w 490"/>
                    <a:gd name="T35" fmla="*/ 51 h 490"/>
                    <a:gd name="T36" fmla="*/ 192 w 490"/>
                    <a:gd name="T37" fmla="*/ 51 h 490"/>
                    <a:gd name="T38" fmla="*/ 177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9 h 490"/>
                    <a:gd name="T60" fmla="*/ 4 w 490"/>
                    <a:gd name="T61" fmla="*/ 226 h 490"/>
                    <a:gd name="T62" fmla="*/ 7 w 490"/>
                    <a:gd name="T63" fmla="*/ 287 h 490"/>
                    <a:gd name="T64" fmla="*/ 51 w 490"/>
                    <a:gd name="T65" fmla="*/ 299 h 490"/>
                    <a:gd name="T66" fmla="*/ 51 w 490"/>
                    <a:gd name="T67" fmla="*/ 299 h 490"/>
                    <a:gd name="T68" fmla="*/ 56 w 490"/>
                    <a:gd name="T69" fmla="*/ 314 h 490"/>
                    <a:gd name="T70" fmla="*/ 28 w 490"/>
                    <a:gd name="T71" fmla="*/ 351 h 490"/>
                    <a:gd name="T72" fmla="*/ 61 w 490"/>
                    <a:gd name="T73" fmla="*/ 402 h 490"/>
                    <a:gd name="T74" fmla="*/ 105 w 490"/>
                    <a:gd name="T75" fmla="*/ 390 h 490"/>
                    <a:gd name="T76" fmla="*/ 105 w 490"/>
                    <a:gd name="T77" fmla="*/ 390 h 490"/>
                    <a:gd name="T78" fmla="*/ 114 w 490"/>
                    <a:gd name="T79" fmla="*/ 398 h 490"/>
                    <a:gd name="T80" fmla="*/ 107 w 490"/>
                    <a:gd name="T81" fmla="*/ 444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29 h 490"/>
                    <a:gd name="T104" fmla="*/ 390 w 490"/>
                    <a:gd name="T105" fmla="*/ 385 h 490"/>
                    <a:gd name="T106" fmla="*/ 390 w 490"/>
                    <a:gd name="T107" fmla="*/ 385 h 490"/>
                    <a:gd name="T108" fmla="*/ 398 w 490"/>
                    <a:gd name="T109" fmla="*/ 377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2"/>
                        <a:pt x="439" y="192"/>
                        <a:pt x="439" y="192"/>
                      </a:cubicBezTo>
                      <a:cubicBezTo>
                        <a:pt x="439" y="192"/>
                        <a:pt x="439" y="192"/>
                        <a:pt x="439" y="192"/>
                      </a:cubicBezTo>
                      <a:cubicBezTo>
                        <a:pt x="438" y="187"/>
                        <a:pt x="436" y="182"/>
                        <a:pt x="434" y="177"/>
                      </a:cubicBezTo>
                      <a:cubicBezTo>
                        <a:pt x="462" y="140"/>
                        <a:pt x="462" y="140"/>
                        <a:pt x="462" y="140"/>
                      </a:cubicBezTo>
                      <a:cubicBezTo>
                        <a:pt x="449" y="110"/>
                        <a:pt x="429" y="89"/>
                        <a:pt x="429" y="89"/>
                      </a:cubicBezTo>
                      <a:cubicBezTo>
                        <a:pt x="385" y="101"/>
                        <a:pt x="385" y="101"/>
                        <a:pt x="385" y="101"/>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5" y="5"/>
                        <a:pt x="265" y="5"/>
                        <a:pt x="265" y="5"/>
                      </a:cubicBezTo>
                      <a:cubicBezTo>
                        <a:pt x="232" y="0"/>
                        <a:pt x="204" y="7"/>
                        <a:pt x="204" y="7"/>
                      </a:cubicBezTo>
                      <a:cubicBezTo>
                        <a:pt x="191" y="51"/>
                        <a:pt x="191" y="51"/>
                        <a:pt x="191" y="51"/>
                      </a:cubicBezTo>
                      <a:cubicBezTo>
                        <a:pt x="192" y="51"/>
                        <a:pt x="192" y="51"/>
                        <a:pt x="192" y="51"/>
                      </a:cubicBezTo>
                      <a:cubicBezTo>
                        <a:pt x="186" y="53"/>
                        <a:pt x="181" y="54"/>
                        <a:pt x="177"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9"/>
                      </a:cubicBezTo>
                      <a:cubicBezTo>
                        <a:pt x="4" y="226"/>
                        <a:pt x="4" y="226"/>
                        <a:pt x="4" y="226"/>
                      </a:cubicBezTo>
                      <a:cubicBezTo>
                        <a:pt x="0" y="259"/>
                        <a:pt x="7" y="287"/>
                        <a:pt x="7" y="287"/>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2"/>
                        <a:pt x="61" y="402"/>
                      </a:cubicBezTo>
                      <a:cubicBezTo>
                        <a:pt x="105" y="390"/>
                        <a:pt x="105" y="390"/>
                        <a:pt x="105" y="390"/>
                      </a:cubicBezTo>
                      <a:cubicBezTo>
                        <a:pt x="105" y="390"/>
                        <a:pt x="105" y="390"/>
                        <a:pt x="105" y="390"/>
                      </a:cubicBezTo>
                      <a:cubicBezTo>
                        <a:pt x="108" y="392"/>
                        <a:pt x="111" y="395"/>
                        <a:pt x="114" y="398"/>
                      </a:cubicBezTo>
                      <a:cubicBezTo>
                        <a:pt x="107" y="444"/>
                        <a:pt x="107" y="444"/>
                        <a:pt x="107" y="444"/>
                      </a:cubicBezTo>
                      <a:cubicBezTo>
                        <a:pt x="134" y="464"/>
                        <a:pt x="161" y="472"/>
                        <a:pt x="161" y="472"/>
                      </a:cubicBezTo>
                      <a:cubicBezTo>
                        <a:pt x="194" y="440"/>
                        <a:pt x="194" y="440"/>
                        <a:pt x="194" y="440"/>
                      </a:cubicBezTo>
                      <a:cubicBezTo>
                        <a:pt x="194" y="440"/>
                        <a:pt x="194" y="440"/>
                        <a:pt x="194" y="440"/>
                      </a:cubicBezTo>
                      <a:cubicBezTo>
                        <a:pt x="199" y="441"/>
                        <a:pt x="204"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29"/>
                        <a:pt x="401" y="429"/>
                      </a:cubicBezTo>
                      <a:cubicBezTo>
                        <a:pt x="390" y="385"/>
                        <a:pt x="390" y="385"/>
                        <a:pt x="390" y="385"/>
                      </a:cubicBezTo>
                      <a:cubicBezTo>
                        <a:pt x="390" y="385"/>
                        <a:pt x="390" y="385"/>
                        <a:pt x="390" y="385"/>
                      </a:cubicBezTo>
                      <a:cubicBezTo>
                        <a:pt x="392" y="382"/>
                        <a:pt x="395" y="380"/>
                        <a:pt x="398" y="377"/>
                      </a:cubicBezTo>
                      <a:cubicBezTo>
                        <a:pt x="443" y="383"/>
                        <a:pt x="443" y="383"/>
                        <a:pt x="443" y="383"/>
                      </a:cubicBezTo>
                      <a:cubicBezTo>
                        <a:pt x="464"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6" name="Freeform 186"/>
                <p:cNvSpPr>
                  <a:spLocks/>
                </p:cNvSpPr>
                <p:nvPr/>
              </p:nvSpPr>
              <p:spPr bwMode="auto">
                <a:xfrm>
                  <a:off x="479" y="2311"/>
                  <a:ext cx="419"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30 w 490"/>
                    <a:gd name="T13" fmla="*/ 88 h 489"/>
                    <a:gd name="T14" fmla="*/ 385 w 490"/>
                    <a:gd name="T15" fmla="*/ 100 h 489"/>
                    <a:gd name="T16" fmla="*/ 385 w 490"/>
                    <a:gd name="T17" fmla="*/ 100 h 489"/>
                    <a:gd name="T18" fmla="*/ 377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7 h 489"/>
                    <a:gd name="T30" fmla="*/ 265 w 490"/>
                    <a:gd name="T31" fmla="*/ 4 h 489"/>
                    <a:gd name="T32" fmla="*/ 204 w 490"/>
                    <a:gd name="T33" fmla="*/ 6 h 489"/>
                    <a:gd name="T34" fmla="*/ 192 w 490"/>
                    <a:gd name="T35" fmla="*/ 50 h 489"/>
                    <a:gd name="T36" fmla="*/ 192 w 490"/>
                    <a:gd name="T37" fmla="*/ 50 h 489"/>
                    <a:gd name="T38" fmla="*/ 177 w 490"/>
                    <a:gd name="T39" fmla="*/ 55 h 489"/>
                    <a:gd name="T40" fmla="*/ 140 w 490"/>
                    <a:gd name="T41" fmla="*/ 27 h 489"/>
                    <a:gd name="T42" fmla="*/ 89 w 490"/>
                    <a:gd name="T43" fmla="*/ 60 h 489"/>
                    <a:gd name="T44" fmla="*/ 101 w 490"/>
                    <a:gd name="T45" fmla="*/ 104 h 489"/>
                    <a:gd name="T46" fmla="*/ 101 w 490"/>
                    <a:gd name="T47" fmla="*/ 104 h 489"/>
                    <a:gd name="T48" fmla="*/ 93 w 490"/>
                    <a:gd name="T49" fmla="*/ 113 h 489"/>
                    <a:gd name="T50" fmla="*/ 47 w 490"/>
                    <a:gd name="T51" fmla="*/ 107 h 489"/>
                    <a:gd name="T52" fmla="*/ 19 w 490"/>
                    <a:gd name="T53" fmla="*/ 160 h 489"/>
                    <a:gd name="T54" fmla="*/ 51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9 w 490"/>
                    <a:gd name="T89" fmla="*/ 442 h 489"/>
                    <a:gd name="T90" fmla="*/ 226 w 490"/>
                    <a:gd name="T91" fmla="*/ 485 h 489"/>
                    <a:gd name="T92" fmla="*/ 287 w 490"/>
                    <a:gd name="T93" fmla="*/ 482 h 489"/>
                    <a:gd name="T94" fmla="*/ 299 w 490"/>
                    <a:gd name="T95" fmla="*/ 439 h 489"/>
                    <a:gd name="T96" fmla="*/ 299 w 490"/>
                    <a:gd name="T97" fmla="*/ 438 h 489"/>
                    <a:gd name="T98" fmla="*/ 314 w 490"/>
                    <a:gd name="T99" fmla="*/ 434 h 489"/>
                    <a:gd name="T100" fmla="*/ 351 w 490"/>
                    <a:gd name="T101" fmla="*/ 462 h 489"/>
                    <a:gd name="T102" fmla="*/ 402 w 490"/>
                    <a:gd name="T103" fmla="*/ 429 h 489"/>
                    <a:gd name="T104" fmla="*/ 390 w 490"/>
                    <a:gd name="T105" fmla="*/ 384 h 489"/>
                    <a:gd name="T106" fmla="*/ 390 w 490"/>
                    <a:gd name="T107" fmla="*/ 384 h 489"/>
                    <a:gd name="T108" fmla="*/ 398 w 490"/>
                    <a:gd name="T109" fmla="*/ 376 h 489"/>
                    <a:gd name="T110" fmla="*/ 444 w 490"/>
                    <a:gd name="T111" fmla="*/ 382 h 489"/>
                    <a:gd name="T112" fmla="*/ 472 w 490"/>
                    <a:gd name="T113" fmla="*/ 328 h 489"/>
                    <a:gd name="T114" fmla="*/ 440 w 490"/>
                    <a:gd name="T115" fmla="*/ 296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50" y="109"/>
                        <a:pt x="430" y="88"/>
                        <a:pt x="430" y="88"/>
                      </a:cubicBezTo>
                      <a:cubicBezTo>
                        <a:pt x="385" y="100"/>
                        <a:pt x="385" y="100"/>
                        <a:pt x="385" y="100"/>
                      </a:cubicBezTo>
                      <a:cubicBezTo>
                        <a:pt x="385" y="100"/>
                        <a:pt x="385" y="100"/>
                        <a:pt x="385" y="100"/>
                      </a:cubicBezTo>
                      <a:cubicBezTo>
                        <a:pt x="383" y="97"/>
                        <a:pt x="380" y="94"/>
                        <a:pt x="377"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9"/>
                        <a:pt x="287" y="48"/>
                        <a:pt x="282" y="47"/>
                      </a:cubicBezTo>
                      <a:cubicBezTo>
                        <a:pt x="265" y="4"/>
                        <a:pt x="265" y="4"/>
                        <a:pt x="265" y="4"/>
                      </a:cubicBezTo>
                      <a:cubicBezTo>
                        <a:pt x="232" y="0"/>
                        <a:pt x="204" y="6"/>
                        <a:pt x="204" y="6"/>
                      </a:cubicBezTo>
                      <a:cubicBezTo>
                        <a:pt x="192" y="50"/>
                        <a:pt x="192" y="50"/>
                        <a:pt x="192"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1" y="104"/>
                        <a:pt x="101" y="104"/>
                        <a:pt x="101" y="104"/>
                      </a:cubicBezTo>
                      <a:cubicBezTo>
                        <a:pt x="101" y="104"/>
                        <a:pt x="101" y="104"/>
                        <a:pt x="101" y="104"/>
                      </a:cubicBezTo>
                      <a:cubicBezTo>
                        <a:pt x="98" y="107"/>
                        <a:pt x="95" y="110"/>
                        <a:pt x="93" y="113"/>
                      </a:cubicBezTo>
                      <a:cubicBezTo>
                        <a:pt x="47" y="107"/>
                        <a:pt x="47" y="107"/>
                        <a:pt x="47" y="107"/>
                      </a:cubicBezTo>
                      <a:cubicBezTo>
                        <a:pt x="27" y="133"/>
                        <a:pt x="19" y="160"/>
                        <a:pt x="19" y="160"/>
                      </a:cubicBezTo>
                      <a:cubicBezTo>
                        <a:pt x="51" y="193"/>
                        <a:pt x="51" y="193"/>
                        <a:pt x="51"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9" y="442"/>
                      </a:cubicBezTo>
                      <a:cubicBezTo>
                        <a:pt x="226" y="485"/>
                        <a:pt x="226" y="485"/>
                        <a:pt x="226" y="485"/>
                      </a:cubicBezTo>
                      <a:cubicBezTo>
                        <a:pt x="259" y="489"/>
                        <a:pt x="287" y="482"/>
                        <a:pt x="287" y="482"/>
                      </a:cubicBezTo>
                      <a:cubicBezTo>
                        <a:pt x="299" y="439"/>
                        <a:pt x="299" y="439"/>
                        <a:pt x="299" y="439"/>
                      </a:cubicBezTo>
                      <a:cubicBezTo>
                        <a:pt x="299" y="438"/>
                        <a:pt x="299" y="438"/>
                        <a:pt x="299" y="438"/>
                      </a:cubicBezTo>
                      <a:cubicBezTo>
                        <a:pt x="304" y="437"/>
                        <a:pt x="309" y="435"/>
                        <a:pt x="314" y="434"/>
                      </a:cubicBezTo>
                      <a:cubicBezTo>
                        <a:pt x="351" y="462"/>
                        <a:pt x="351" y="462"/>
                        <a:pt x="351" y="462"/>
                      </a:cubicBezTo>
                      <a:cubicBezTo>
                        <a:pt x="381" y="449"/>
                        <a:pt x="402" y="429"/>
                        <a:pt x="402" y="429"/>
                      </a:cubicBezTo>
                      <a:cubicBezTo>
                        <a:pt x="390" y="384"/>
                        <a:pt x="390" y="384"/>
                        <a:pt x="390" y="384"/>
                      </a:cubicBezTo>
                      <a:cubicBezTo>
                        <a:pt x="390" y="384"/>
                        <a:pt x="390" y="384"/>
                        <a:pt x="390" y="384"/>
                      </a:cubicBezTo>
                      <a:cubicBezTo>
                        <a:pt x="393" y="382"/>
                        <a:pt x="395" y="379"/>
                        <a:pt x="398" y="376"/>
                      </a:cubicBezTo>
                      <a:cubicBezTo>
                        <a:pt x="444" y="382"/>
                        <a:pt x="444" y="382"/>
                        <a:pt x="444" y="382"/>
                      </a:cubicBezTo>
                      <a:cubicBezTo>
                        <a:pt x="464" y="356"/>
                        <a:pt x="472" y="328"/>
                        <a:pt x="472" y="328"/>
                      </a:cubicBezTo>
                      <a:cubicBezTo>
                        <a:pt x="440" y="296"/>
                        <a:pt x="440" y="296"/>
                        <a:pt x="440" y="296"/>
                      </a:cubicBezTo>
                      <a:cubicBezTo>
                        <a:pt x="440" y="296"/>
                        <a:pt x="440" y="296"/>
                        <a:pt x="440" y="296"/>
                      </a:cubicBezTo>
                      <a:cubicBezTo>
                        <a:pt x="441" y="291"/>
                        <a:pt x="442" y="286"/>
                        <a:pt x="443" y="281"/>
                      </a:cubicBezTo>
                      <a:lnTo>
                        <a:pt x="486" y="264"/>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7" name="Freeform 187"/>
                <p:cNvSpPr>
                  <a:spLocks/>
                </p:cNvSpPr>
                <p:nvPr/>
              </p:nvSpPr>
              <p:spPr bwMode="auto">
                <a:xfrm>
                  <a:off x="476" y="2306"/>
                  <a:ext cx="418" cy="419"/>
                </a:xfrm>
                <a:custGeom>
                  <a:avLst/>
                  <a:gdLst>
                    <a:gd name="T0" fmla="*/ 485 w 489"/>
                    <a:gd name="T1" fmla="*/ 264 h 489"/>
                    <a:gd name="T2" fmla="*/ 482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0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3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0"/>
                        <a:pt x="191" y="50"/>
                        <a:pt x="191" y="50"/>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4"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5"/>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2"/>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1"/>
                        <a:pt x="394" y="379"/>
                        <a:pt x="397" y="376"/>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8" name="Freeform 188"/>
                <p:cNvSpPr>
                  <a:spLocks/>
                </p:cNvSpPr>
                <p:nvPr/>
              </p:nvSpPr>
              <p:spPr bwMode="auto">
                <a:xfrm>
                  <a:off x="472" y="2302"/>
                  <a:ext cx="418" cy="419"/>
                </a:xfrm>
                <a:custGeom>
                  <a:avLst/>
                  <a:gdLst>
                    <a:gd name="T0" fmla="*/ 485 w 489"/>
                    <a:gd name="T1" fmla="*/ 264 h 490"/>
                    <a:gd name="T2" fmla="*/ 483 w 489"/>
                    <a:gd name="T3" fmla="*/ 203 h 490"/>
                    <a:gd name="T4" fmla="*/ 439 w 489"/>
                    <a:gd name="T5" fmla="*/ 191 h 490"/>
                    <a:gd name="T6" fmla="*/ 439 w 489"/>
                    <a:gd name="T7" fmla="*/ 191 h 490"/>
                    <a:gd name="T8" fmla="*/ 434 w 489"/>
                    <a:gd name="T9" fmla="*/ 176 h 490"/>
                    <a:gd name="T10" fmla="*/ 462 w 489"/>
                    <a:gd name="T11" fmla="*/ 139 h 490"/>
                    <a:gd name="T12" fmla="*/ 429 w 489"/>
                    <a:gd name="T13" fmla="*/ 88 h 490"/>
                    <a:gd name="T14" fmla="*/ 385 w 489"/>
                    <a:gd name="T15" fmla="*/ 100 h 490"/>
                    <a:gd name="T16" fmla="*/ 385 w 489"/>
                    <a:gd name="T17" fmla="*/ 100 h 490"/>
                    <a:gd name="T18" fmla="*/ 376 w 489"/>
                    <a:gd name="T19" fmla="*/ 92 h 490"/>
                    <a:gd name="T20" fmla="*/ 382 w 489"/>
                    <a:gd name="T21" fmla="*/ 46 h 490"/>
                    <a:gd name="T22" fmla="*/ 329 w 489"/>
                    <a:gd name="T23" fmla="*/ 18 h 490"/>
                    <a:gd name="T24" fmla="*/ 296 w 489"/>
                    <a:gd name="T25" fmla="*/ 50 h 490"/>
                    <a:gd name="T26" fmla="*/ 296 w 489"/>
                    <a:gd name="T27" fmla="*/ 50 h 490"/>
                    <a:gd name="T28" fmla="*/ 281 w 489"/>
                    <a:gd name="T29" fmla="*/ 47 h 490"/>
                    <a:gd name="T30" fmla="*/ 264 w 489"/>
                    <a:gd name="T31" fmla="*/ 4 h 490"/>
                    <a:gd name="T32" fmla="*/ 203 w 489"/>
                    <a:gd name="T33" fmla="*/ 7 h 490"/>
                    <a:gd name="T34" fmla="*/ 191 w 489"/>
                    <a:gd name="T35" fmla="*/ 51 h 490"/>
                    <a:gd name="T36" fmla="*/ 191 w 489"/>
                    <a:gd name="T37" fmla="*/ 51 h 490"/>
                    <a:gd name="T38" fmla="*/ 176 w 489"/>
                    <a:gd name="T39" fmla="*/ 56 h 490"/>
                    <a:gd name="T40" fmla="*/ 139 w 489"/>
                    <a:gd name="T41" fmla="*/ 27 h 490"/>
                    <a:gd name="T42" fmla="*/ 88 w 489"/>
                    <a:gd name="T43" fmla="*/ 61 h 490"/>
                    <a:gd name="T44" fmla="*/ 100 w 489"/>
                    <a:gd name="T45" fmla="*/ 105 h 490"/>
                    <a:gd name="T46" fmla="*/ 100 w 489"/>
                    <a:gd name="T47" fmla="*/ 105 h 490"/>
                    <a:gd name="T48" fmla="*/ 92 w 489"/>
                    <a:gd name="T49" fmla="*/ 113 h 490"/>
                    <a:gd name="T50" fmla="*/ 46 w 489"/>
                    <a:gd name="T51" fmla="*/ 107 h 490"/>
                    <a:gd name="T52" fmla="*/ 18 w 489"/>
                    <a:gd name="T53" fmla="*/ 161 h 490"/>
                    <a:gd name="T54" fmla="*/ 50 w 489"/>
                    <a:gd name="T55" fmla="*/ 194 h 490"/>
                    <a:gd name="T56" fmla="*/ 50 w 489"/>
                    <a:gd name="T57" fmla="*/ 193 h 490"/>
                    <a:gd name="T58" fmla="*/ 47 w 489"/>
                    <a:gd name="T59" fmla="*/ 208 h 490"/>
                    <a:gd name="T60" fmla="*/ 4 w 489"/>
                    <a:gd name="T61" fmla="*/ 225 h 490"/>
                    <a:gd name="T62" fmla="*/ 7 w 489"/>
                    <a:gd name="T63" fmla="*/ 286 h 490"/>
                    <a:gd name="T64" fmla="*/ 51 w 489"/>
                    <a:gd name="T65" fmla="*/ 298 h 490"/>
                    <a:gd name="T66" fmla="*/ 51 w 489"/>
                    <a:gd name="T67" fmla="*/ 298 h 490"/>
                    <a:gd name="T68" fmla="*/ 55 w 489"/>
                    <a:gd name="T69" fmla="*/ 313 h 490"/>
                    <a:gd name="T70" fmla="*/ 27 w 489"/>
                    <a:gd name="T71" fmla="*/ 350 h 490"/>
                    <a:gd name="T72" fmla="*/ 60 w 489"/>
                    <a:gd name="T73" fmla="*/ 401 h 490"/>
                    <a:gd name="T74" fmla="*/ 105 w 489"/>
                    <a:gd name="T75" fmla="*/ 389 h 490"/>
                    <a:gd name="T76" fmla="*/ 105 w 489"/>
                    <a:gd name="T77" fmla="*/ 389 h 490"/>
                    <a:gd name="T78" fmla="*/ 113 w 489"/>
                    <a:gd name="T79" fmla="*/ 397 h 490"/>
                    <a:gd name="T80" fmla="*/ 107 w 489"/>
                    <a:gd name="T81" fmla="*/ 443 h 490"/>
                    <a:gd name="T82" fmla="*/ 161 w 489"/>
                    <a:gd name="T83" fmla="*/ 471 h 490"/>
                    <a:gd name="T84" fmla="*/ 193 w 489"/>
                    <a:gd name="T85" fmla="*/ 440 h 490"/>
                    <a:gd name="T86" fmla="*/ 193 w 489"/>
                    <a:gd name="T87" fmla="*/ 439 h 490"/>
                    <a:gd name="T88" fmla="*/ 208 w 489"/>
                    <a:gd name="T89" fmla="*/ 443 h 490"/>
                    <a:gd name="T90" fmla="*/ 225 w 489"/>
                    <a:gd name="T91" fmla="*/ 485 h 490"/>
                    <a:gd name="T92" fmla="*/ 286 w 489"/>
                    <a:gd name="T93" fmla="*/ 483 h 490"/>
                    <a:gd name="T94" fmla="*/ 298 w 489"/>
                    <a:gd name="T95" fmla="*/ 439 h 490"/>
                    <a:gd name="T96" fmla="*/ 298 w 489"/>
                    <a:gd name="T97" fmla="*/ 439 h 490"/>
                    <a:gd name="T98" fmla="*/ 313 w 489"/>
                    <a:gd name="T99" fmla="*/ 434 h 490"/>
                    <a:gd name="T100" fmla="*/ 350 w 489"/>
                    <a:gd name="T101" fmla="*/ 462 h 490"/>
                    <a:gd name="T102" fmla="*/ 401 w 489"/>
                    <a:gd name="T103" fmla="*/ 430 h 490"/>
                    <a:gd name="T104" fmla="*/ 389 w 489"/>
                    <a:gd name="T105" fmla="*/ 386 h 490"/>
                    <a:gd name="T106" fmla="*/ 389 w 489"/>
                    <a:gd name="T107" fmla="*/ 386 h 490"/>
                    <a:gd name="T108" fmla="*/ 397 w 489"/>
                    <a:gd name="T109" fmla="*/ 377 h 490"/>
                    <a:gd name="T110" fmla="*/ 443 w 489"/>
                    <a:gd name="T111" fmla="*/ 383 h 490"/>
                    <a:gd name="T112" fmla="*/ 471 w 489"/>
                    <a:gd name="T113" fmla="*/ 329 h 490"/>
                    <a:gd name="T114" fmla="*/ 439 w 489"/>
                    <a:gd name="T115" fmla="*/ 296 h 490"/>
                    <a:gd name="T116" fmla="*/ 439 w 489"/>
                    <a:gd name="T117" fmla="*/ 296 h 490"/>
                    <a:gd name="T118" fmla="*/ 442 w 489"/>
                    <a:gd name="T119" fmla="*/ 281 h 490"/>
                    <a:gd name="T120" fmla="*/ 485 w 489"/>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90">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8"/>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1"/>
                        <a:pt x="88" y="61"/>
                        <a:pt x="88" y="61"/>
                      </a:cubicBezTo>
                      <a:cubicBezTo>
                        <a:pt x="100" y="105"/>
                        <a:pt x="100" y="105"/>
                        <a:pt x="100" y="105"/>
                      </a:cubicBezTo>
                      <a:cubicBezTo>
                        <a:pt x="100" y="105"/>
                        <a:pt x="100" y="105"/>
                        <a:pt x="100" y="105"/>
                      </a:cubicBezTo>
                      <a:cubicBezTo>
                        <a:pt x="97" y="108"/>
                        <a:pt x="95" y="110"/>
                        <a:pt x="92" y="113"/>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8"/>
                        <a:pt x="51" y="298"/>
                        <a:pt x="51"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3" y="440"/>
                        <a:pt x="193" y="440"/>
                        <a:pt x="193" y="440"/>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30"/>
                        <a:pt x="401" y="430"/>
                      </a:cubicBezTo>
                      <a:cubicBezTo>
                        <a:pt x="389" y="386"/>
                        <a:pt x="389" y="386"/>
                        <a:pt x="389" y="386"/>
                      </a:cubicBezTo>
                      <a:cubicBezTo>
                        <a:pt x="389" y="386"/>
                        <a:pt x="389" y="386"/>
                        <a:pt x="389" y="386"/>
                      </a:cubicBezTo>
                      <a:cubicBezTo>
                        <a:pt x="392" y="382"/>
                        <a:pt x="395" y="380"/>
                        <a:pt x="397" y="377"/>
                      </a:cubicBezTo>
                      <a:cubicBezTo>
                        <a:pt x="443" y="383"/>
                        <a:pt x="443" y="383"/>
                        <a:pt x="443" y="383"/>
                      </a:cubicBezTo>
                      <a:cubicBezTo>
                        <a:pt x="463" y="357"/>
                        <a:pt x="471" y="329"/>
                        <a:pt x="471" y="329"/>
                      </a:cubicBezTo>
                      <a:cubicBezTo>
                        <a:pt x="439" y="296"/>
                        <a:pt x="439" y="296"/>
                        <a:pt x="439" y="296"/>
                      </a:cubicBezTo>
                      <a:cubicBezTo>
                        <a:pt x="439" y="296"/>
                        <a:pt x="439" y="296"/>
                        <a:pt x="439" y="296"/>
                      </a:cubicBezTo>
                      <a:cubicBezTo>
                        <a:pt x="440" y="291"/>
                        <a:pt x="442" y="286"/>
                        <a:pt x="442" y="281"/>
                      </a:cubicBezTo>
                      <a:lnTo>
                        <a:pt x="485" y="264"/>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99" name="Freeform 189"/>
                <p:cNvSpPr>
                  <a:spLocks/>
                </p:cNvSpPr>
                <p:nvPr/>
              </p:nvSpPr>
              <p:spPr bwMode="auto">
                <a:xfrm>
                  <a:off x="467" y="2298"/>
                  <a:ext cx="420"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8 h 490"/>
                    <a:gd name="T42" fmla="*/ 89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4 h 490"/>
                    <a:gd name="T70" fmla="*/ 27 w 490"/>
                    <a:gd name="T71" fmla="*/ 350 h 490"/>
                    <a:gd name="T72" fmla="*/ 61 w 490"/>
                    <a:gd name="T73" fmla="*/ 401 h 490"/>
                    <a:gd name="T74" fmla="*/ 105 w 490"/>
                    <a:gd name="T75" fmla="*/ 390 h 490"/>
                    <a:gd name="T76" fmla="*/ 105 w 490"/>
                    <a:gd name="T77" fmla="*/ 389 h 490"/>
                    <a:gd name="T78" fmla="*/ 114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7"/>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6" y="107"/>
                        <a:pt x="46" y="107"/>
                        <a:pt x="46"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4"/>
                        <a:pt x="54" y="309"/>
                        <a:pt x="56" y="314"/>
                      </a:cubicBezTo>
                      <a:cubicBezTo>
                        <a:pt x="27" y="350"/>
                        <a:pt x="27" y="350"/>
                        <a:pt x="27" y="350"/>
                      </a:cubicBezTo>
                      <a:cubicBezTo>
                        <a:pt x="41" y="381"/>
                        <a:pt x="61" y="401"/>
                        <a:pt x="61" y="401"/>
                      </a:cubicBezTo>
                      <a:cubicBezTo>
                        <a:pt x="105" y="390"/>
                        <a:pt x="105" y="390"/>
                        <a:pt x="105" y="390"/>
                      </a:cubicBezTo>
                      <a:cubicBezTo>
                        <a:pt x="105" y="389"/>
                        <a:pt x="105" y="389"/>
                        <a:pt x="105" y="389"/>
                      </a:cubicBezTo>
                      <a:cubicBezTo>
                        <a:pt x="108" y="392"/>
                        <a:pt x="110" y="395"/>
                        <a:pt x="114"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90" y="385"/>
                        <a:pt x="390" y="385"/>
                        <a:pt x="390"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5" y="264"/>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0" name="Freeform 190"/>
                <p:cNvSpPr>
                  <a:spLocks/>
                </p:cNvSpPr>
                <p:nvPr/>
              </p:nvSpPr>
              <p:spPr bwMode="auto">
                <a:xfrm>
                  <a:off x="463" y="2293"/>
                  <a:ext cx="419" cy="420"/>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2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8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8 w 490"/>
                    <a:gd name="T97" fmla="*/ 439 h 490"/>
                    <a:gd name="T98" fmla="*/ 314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2"/>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7" y="133"/>
                        <a:pt x="18" y="161"/>
                        <a:pt x="18"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8"/>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8" y="439"/>
                        <a:pt x="298" y="439"/>
                        <a:pt x="298" y="439"/>
                      </a:cubicBezTo>
                      <a:cubicBezTo>
                        <a:pt x="304" y="438"/>
                        <a:pt x="309" y="436"/>
                        <a:pt x="314"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7" y="376"/>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4"/>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1" name="Freeform 191"/>
                <p:cNvSpPr>
                  <a:spLocks/>
                </p:cNvSpPr>
                <p:nvPr/>
              </p:nvSpPr>
              <p:spPr bwMode="auto">
                <a:xfrm>
                  <a:off x="459" y="2289"/>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7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2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1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29 h 490"/>
                    <a:gd name="T104" fmla="*/ 390 w 490"/>
                    <a:gd name="T105" fmla="*/ 385 h 490"/>
                    <a:gd name="T106" fmla="*/ 390 w 490"/>
                    <a:gd name="T107" fmla="*/ 385 h 490"/>
                    <a:gd name="T108" fmla="*/ 398 w 490"/>
                    <a:gd name="T109" fmla="*/ 376 h 490"/>
                    <a:gd name="T110" fmla="*/ 443 w 490"/>
                    <a:gd name="T111" fmla="*/ 383 h 490"/>
                    <a:gd name="T112" fmla="*/ 472 w 490"/>
                    <a:gd name="T113" fmla="*/ 329 h 490"/>
                    <a:gd name="T114" fmla="*/ 440 w 490"/>
                    <a:gd name="T115" fmla="*/ 296 h 490"/>
                    <a:gd name="T116" fmla="*/ 440 w 490"/>
                    <a:gd name="T117" fmla="*/ 296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6"/>
                        <a:pt x="436" y="181"/>
                        <a:pt x="434" y="177"/>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2" y="51"/>
                        <a:pt x="192" y="51"/>
                        <a:pt x="192"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4"/>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1"/>
                        <a:pt x="28" y="351"/>
                        <a:pt x="28" y="351"/>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4"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29"/>
                        <a:pt x="401" y="429"/>
                      </a:cubicBezTo>
                      <a:cubicBezTo>
                        <a:pt x="390" y="385"/>
                        <a:pt x="390" y="385"/>
                        <a:pt x="390" y="385"/>
                      </a:cubicBezTo>
                      <a:cubicBezTo>
                        <a:pt x="390" y="385"/>
                        <a:pt x="390" y="385"/>
                        <a:pt x="390" y="385"/>
                      </a:cubicBezTo>
                      <a:cubicBezTo>
                        <a:pt x="392" y="381"/>
                        <a:pt x="395" y="379"/>
                        <a:pt x="398" y="376"/>
                      </a:cubicBezTo>
                      <a:cubicBezTo>
                        <a:pt x="443" y="383"/>
                        <a:pt x="443" y="383"/>
                        <a:pt x="443" y="383"/>
                      </a:cubicBezTo>
                      <a:cubicBezTo>
                        <a:pt x="463" y="357"/>
                        <a:pt x="472" y="329"/>
                        <a:pt x="472" y="329"/>
                      </a:cubicBezTo>
                      <a:cubicBezTo>
                        <a:pt x="440" y="296"/>
                        <a:pt x="440" y="296"/>
                        <a:pt x="440" y="296"/>
                      </a:cubicBezTo>
                      <a:cubicBezTo>
                        <a:pt x="440" y="296"/>
                        <a:pt x="440" y="296"/>
                        <a:pt x="440" y="296"/>
                      </a:cubicBezTo>
                      <a:cubicBezTo>
                        <a:pt x="441" y="292"/>
                        <a:pt x="442" y="287"/>
                        <a:pt x="443" y="282"/>
                      </a:cubicBezTo>
                      <a:lnTo>
                        <a:pt x="486" y="265"/>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2" name="Freeform 192"/>
                <p:cNvSpPr>
                  <a:spLocks/>
                </p:cNvSpPr>
                <p:nvPr/>
              </p:nvSpPr>
              <p:spPr bwMode="auto">
                <a:xfrm>
                  <a:off x="455" y="2286"/>
                  <a:ext cx="419"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29 w 490"/>
                    <a:gd name="T13" fmla="*/ 88 h 489"/>
                    <a:gd name="T14" fmla="*/ 385 w 490"/>
                    <a:gd name="T15" fmla="*/ 100 h 489"/>
                    <a:gd name="T16" fmla="*/ 385 w 490"/>
                    <a:gd name="T17" fmla="*/ 100 h 489"/>
                    <a:gd name="T18" fmla="*/ 376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6 h 489"/>
                    <a:gd name="T30" fmla="*/ 265 w 490"/>
                    <a:gd name="T31" fmla="*/ 4 h 489"/>
                    <a:gd name="T32" fmla="*/ 204 w 490"/>
                    <a:gd name="T33" fmla="*/ 6 h 489"/>
                    <a:gd name="T34" fmla="*/ 191 w 490"/>
                    <a:gd name="T35" fmla="*/ 50 h 489"/>
                    <a:gd name="T36" fmla="*/ 192 w 490"/>
                    <a:gd name="T37" fmla="*/ 50 h 489"/>
                    <a:gd name="T38" fmla="*/ 177 w 490"/>
                    <a:gd name="T39" fmla="*/ 55 h 489"/>
                    <a:gd name="T40" fmla="*/ 140 w 490"/>
                    <a:gd name="T41" fmla="*/ 27 h 489"/>
                    <a:gd name="T42" fmla="*/ 89 w 490"/>
                    <a:gd name="T43" fmla="*/ 60 h 489"/>
                    <a:gd name="T44" fmla="*/ 100 w 490"/>
                    <a:gd name="T45" fmla="*/ 104 h 489"/>
                    <a:gd name="T46" fmla="*/ 101 w 490"/>
                    <a:gd name="T47" fmla="*/ 104 h 489"/>
                    <a:gd name="T48" fmla="*/ 93 w 490"/>
                    <a:gd name="T49" fmla="*/ 113 h 489"/>
                    <a:gd name="T50" fmla="*/ 47 w 490"/>
                    <a:gd name="T51" fmla="*/ 106 h 489"/>
                    <a:gd name="T52" fmla="*/ 19 w 490"/>
                    <a:gd name="T53" fmla="*/ 160 h 489"/>
                    <a:gd name="T54" fmla="*/ 50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8 w 490"/>
                    <a:gd name="T89" fmla="*/ 442 h 489"/>
                    <a:gd name="T90" fmla="*/ 226 w 490"/>
                    <a:gd name="T91" fmla="*/ 485 h 489"/>
                    <a:gd name="T92" fmla="*/ 287 w 490"/>
                    <a:gd name="T93" fmla="*/ 482 h 489"/>
                    <a:gd name="T94" fmla="*/ 299 w 490"/>
                    <a:gd name="T95" fmla="*/ 438 h 489"/>
                    <a:gd name="T96" fmla="*/ 299 w 490"/>
                    <a:gd name="T97" fmla="*/ 438 h 489"/>
                    <a:gd name="T98" fmla="*/ 314 w 490"/>
                    <a:gd name="T99" fmla="*/ 433 h 489"/>
                    <a:gd name="T100" fmla="*/ 351 w 490"/>
                    <a:gd name="T101" fmla="*/ 462 h 489"/>
                    <a:gd name="T102" fmla="*/ 401 w 490"/>
                    <a:gd name="T103" fmla="*/ 429 h 489"/>
                    <a:gd name="T104" fmla="*/ 390 w 490"/>
                    <a:gd name="T105" fmla="*/ 385 h 489"/>
                    <a:gd name="T106" fmla="*/ 390 w 490"/>
                    <a:gd name="T107" fmla="*/ 385 h 489"/>
                    <a:gd name="T108" fmla="*/ 398 w 490"/>
                    <a:gd name="T109" fmla="*/ 376 h 489"/>
                    <a:gd name="T110" fmla="*/ 444 w 490"/>
                    <a:gd name="T111" fmla="*/ 382 h 489"/>
                    <a:gd name="T112" fmla="*/ 472 w 490"/>
                    <a:gd name="T113" fmla="*/ 328 h 489"/>
                    <a:gd name="T114" fmla="*/ 440 w 490"/>
                    <a:gd name="T115" fmla="*/ 296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49" y="109"/>
                        <a:pt x="429" y="88"/>
                        <a:pt x="429" y="88"/>
                      </a:cubicBezTo>
                      <a:cubicBezTo>
                        <a:pt x="385" y="100"/>
                        <a:pt x="385" y="100"/>
                        <a:pt x="385" y="100"/>
                      </a:cubicBezTo>
                      <a:cubicBezTo>
                        <a:pt x="385" y="100"/>
                        <a:pt x="385" y="100"/>
                        <a:pt x="385" y="100"/>
                      </a:cubicBezTo>
                      <a:cubicBezTo>
                        <a:pt x="382" y="97"/>
                        <a:pt x="380" y="94"/>
                        <a:pt x="376"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8"/>
                        <a:pt x="287" y="47"/>
                        <a:pt x="282" y="46"/>
                      </a:cubicBezTo>
                      <a:cubicBezTo>
                        <a:pt x="265" y="4"/>
                        <a:pt x="265" y="4"/>
                        <a:pt x="265" y="4"/>
                      </a:cubicBezTo>
                      <a:cubicBezTo>
                        <a:pt x="232" y="0"/>
                        <a:pt x="204" y="6"/>
                        <a:pt x="204" y="6"/>
                      </a:cubicBezTo>
                      <a:cubicBezTo>
                        <a:pt x="191" y="50"/>
                        <a:pt x="191" y="50"/>
                        <a:pt x="191"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0" y="104"/>
                        <a:pt x="100" y="104"/>
                        <a:pt x="100" y="104"/>
                      </a:cubicBezTo>
                      <a:cubicBezTo>
                        <a:pt x="101" y="104"/>
                        <a:pt x="101" y="104"/>
                        <a:pt x="101" y="104"/>
                      </a:cubicBezTo>
                      <a:cubicBezTo>
                        <a:pt x="98" y="107"/>
                        <a:pt x="95" y="110"/>
                        <a:pt x="93" y="113"/>
                      </a:cubicBezTo>
                      <a:cubicBezTo>
                        <a:pt x="47" y="106"/>
                        <a:pt x="47" y="106"/>
                        <a:pt x="47" y="106"/>
                      </a:cubicBezTo>
                      <a:cubicBezTo>
                        <a:pt x="27" y="133"/>
                        <a:pt x="19" y="160"/>
                        <a:pt x="19" y="160"/>
                      </a:cubicBezTo>
                      <a:cubicBezTo>
                        <a:pt x="50" y="193"/>
                        <a:pt x="50" y="193"/>
                        <a:pt x="50"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8" y="442"/>
                      </a:cubicBezTo>
                      <a:cubicBezTo>
                        <a:pt x="226" y="485"/>
                        <a:pt x="226" y="485"/>
                        <a:pt x="226" y="485"/>
                      </a:cubicBezTo>
                      <a:cubicBezTo>
                        <a:pt x="259" y="489"/>
                        <a:pt x="287" y="482"/>
                        <a:pt x="287" y="482"/>
                      </a:cubicBezTo>
                      <a:cubicBezTo>
                        <a:pt x="299" y="438"/>
                        <a:pt x="299" y="438"/>
                        <a:pt x="299" y="438"/>
                      </a:cubicBezTo>
                      <a:cubicBezTo>
                        <a:pt x="299" y="438"/>
                        <a:pt x="299" y="438"/>
                        <a:pt x="299" y="438"/>
                      </a:cubicBezTo>
                      <a:cubicBezTo>
                        <a:pt x="304" y="437"/>
                        <a:pt x="309" y="435"/>
                        <a:pt x="314" y="433"/>
                      </a:cubicBezTo>
                      <a:cubicBezTo>
                        <a:pt x="351" y="462"/>
                        <a:pt x="351" y="462"/>
                        <a:pt x="351" y="462"/>
                      </a:cubicBezTo>
                      <a:cubicBezTo>
                        <a:pt x="381" y="449"/>
                        <a:pt x="401" y="429"/>
                        <a:pt x="401" y="429"/>
                      </a:cubicBezTo>
                      <a:cubicBezTo>
                        <a:pt x="390" y="385"/>
                        <a:pt x="390" y="385"/>
                        <a:pt x="390" y="385"/>
                      </a:cubicBezTo>
                      <a:cubicBezTo>
                        <a:pt x="390" y="385"/>
                        <a:pt x="390" y="385"/>
                        <a:pt x="390" y="385"/>
                      </a:cubicBezTo>
                      <a:cubicBezTo>
                        <a:pt x="392" y="381"/>
                        <a:pt x="395" y="379"/>
                        <a:pt x="398" y="376"/>
                      </a:cubicBezTo>
                      <a:cubicBezTo>
                        <a:pt x="444" y="382"/>
                        <a:pt x="444" y="382"/>
                        <a:pt x="444" y="382"/>
                      </a:cubicBezTo>
                      <a:cubicBezTo>
                        <a:pt x="464" y="356"/>
                        <a:pt x="472" y="328"/>
                        <a:pt x="472" y="328"/>
                      </a:cubicBezTo>
                      <a:cubicBezTo>
                        <a:pt x="440" y="296"/>
                        <a:pt x="440" y="296"/>
                        <a:pt x="440" y="296"/>
                      </a:cubicBezTo>
                      <a:cubicBezTo>
                        <a:pt x="440" y="296"/>
                        <a:pt x="440" y="296"/>
                        <a:pt x="440" y="296"/>
                      </a:cubicBezTo>
                      <a:cubicBezTo>
                        <a:pt x="441" y="291"/>
                        <a:pt x="442" y="286"/>
                        <a:pt x="443" y="281"/>
                      </a:cubicBezTo>
                      <a:lnTo>
                        <a:pt x="486" y="264"/>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3" name="Freeform 193"/>
                <p:cNvSpPr>
                  <a:spLocks/>
                </p:cNvSpPr>
                <p:nvPr/>
              </p:nvSpPr>
              <p:spPr bwMode="auto">
                <a:xfrm>
                  <a:off x="451" y="2281"/>
                  <a:ext cx="418" cy="419"/>
                </a:xfrm>
                <a:custGeom>
                  <a:avLst/>
                  <a:gdLst>
                    <a:gd name="T0" fmla="*/ 485 w 489"/>
                    <a:gd name="T1" fmla="*/ 264 h 489"/>
                    <a:gd name="T2" fmla="*/ 482 w 489"/>
                    <a:gd name="T3" fmla="*/ 203 h 489"/>
                    <a:gd name="T4" fmla="*/ 438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4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6 h 489"/>
                    <a:gd name="T34" fmla="*/ 191 w 489"/>
                    <a:gd name="T35" fmla="*/ 50 h 489"/>
                    <a:gd name="T36" fmla="*/ 191 w 489"/>
                    <a:gd name="T37" fmla="*/ 51 h 489"/>
                    <a:gd name="T38" fmla="*/ 176 w 489"/>
                    <a:gd name="T39" fmla="*/ 55 h 489"/>
                    <a:gd name="T40" fmla="*/ 139 w 489"/>
                    <a:gd name="T41" fmla="*/ 27 h 489"/>
                    <a:gd name="T42" fmla="*/ 88 w 489"/>
                    <a:gd name="T43" fmla="*/ 60 h 489"/>
                    <a:gd name="T44" fmla="*/ 100 w 489"/>
                    <a:gd name="T45" fmla="*/ 104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2 h 489"/>
                    <a:gd name="T94" fmla="*/ 298 w 489"/>
                    <a:gd name="T95" fmla="*/ 439 h 489"/>
                    <a:gd name="T96" fmla="*/ 298 w 489"/>
                    <a:gd name="T97" fmla="*/ 438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8" y="191"/>
                        <a:pt x="438" y="191"/>
                        <a:pt x="438"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4" y="100"/>
                        <a:pt x="384" y="100"/>
                        <a:pt x="384"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6"/>
                        <a:pt x="203" y="6"/>
                      </a:cubicBezTo>
                      <a:cubicBezTo>
                        <a:pt x="191" y="50"/>
                        <a:pt x="191" y="50"/>
                        <a:pt x="191" y="50"/>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4"/>
                        <a:pt x="100" y="104"/>
                        <a:pt x="100" y="104"/>
                      </a:cubicBezTo>
                      <a:cubicBezTo>
                        <a:pt x="100" y="104"/>
                        <a:pt x="100" y="104"/>
                        <a:pt x="100" y="104"/>
                      </a:cubicBezTo>
                      <a:cubicBezTo>
                        <a:pt x="97" y="107"/>
                        <a:pt x="94"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8"/>
                        <a:pt x="47"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2"/>
                        <a:pt x="286" y="482"/>
                      </a:cubicBezTo>
                      <a:cubicBezTo>
                        <a:pt x="298" y="439"/>
                        <a:pt x="298" y="439"/>
                        <a:pt x="298" y="439"/>
                      </a:cubicBezTo>
                      <a:cubicBezTo>
                        <a:pt x="298" y="438"/>
                        <a:pt x="298" y="438"/>
                        <a:pt x="298" y="438"/>
                      </a:cubicBezTo>
                      <a:cubicBezTo>
                        <a:pt x="303" y="437"/>
                        <a:pt x="308" y="435"/>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4" name="Freeform 194"/>
                <p:cNvSpPr>
                  <a:spLocks/>
                </p:cNvSpPr>
                <p:nvPr/>
              </p:nvSpPr>
              <p:spPr bwMode="auto">
                <a:xfrm>
                  <a:off x="447" y="2277"/>
                  <a:ext cx="418" cy="418"/>
                </a:xfrm>
                <a:custGeom>
                  <a:avLst/>
                  <a:gdLst>
                    <a:gd name="T0" fmla="*/ 485 w 489"/>
                    <a:gd name="T1" fmla="*/ 264 h 489"/>
                    <a:gd name="T2" fmla="*/ 483 w 489"/>
                    <a:gd name="T3" fmla="*/ 203 h 489"/>
                    <a:gd name="T4" fmla="*/ 439 w 489"/>
                    <a:gd name="T5" fmla="*/ 191 h 489"/>
                    <a:gd name="T6" fmla="*/ 439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1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7 w 489"/>
                    <a:gd name="T63" fmla="*/ 286 h 489"/>
                    <a:gd name="T64" fmla="*/ 50 w 489"/>
                    <a:gd name="T65" fmla="*/ 298 h 489"/>
                    <a:gd name="T66" fmla="*/ 51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7" y="286"/>
                        <a:pt x="7" y="286"/>
                      </a:cubicBezTo>
                      <a:cubicBezTo>
                        <a:pt x="50" y="298"/>
                        <a:pt x="50" y="298"/>
                        <a:pt x="50"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5"/>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2"/>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5" name="Freeform 195"/>
                <p:cNvSpPr>
                  <a:spLocks/>
                </p:cNvSpPr>
                <p:nvPr/>
              </p:nvSpPr>
              <p:spPr bwMode="auto">
                <a:xfrm>
                  <a:off x="443" y="2273"/>
                  <a:ext cx="419"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39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7 h 490"/>
                    <a:gd name="T42" fmla="*/ 88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3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3 h 490"/>
                    <a:gd name="T70" fmla="*/ 27 w 490"/>
                    <a:gd name="T71" fmla="*/ 350 h 490"/>
                    <a:gd name="T72" fmla="*/ 60 w 490"/>
                    <a:gd name="T73" fmla="*/ 401 h 490"/>
                    <a:gd name="T74" fmla="*/ 105 w 490"/>
                    <a:gd name="T75" fmla="*/ 390 h 490"/>
                    <a:gd name="T76" fmla="*/ 105 w 490"/>
                    <a:gd name="T77" fmla="*/ 389 h 490"/>
                    <a:gd name="T78" fmla="*/ 113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5 h 490"/>
                    <a:gd name="T92" fmla="*/ 286 w 490"/>
                    <a:gd name="T93" fmla="*/ 483 h 490"/>
                    <a:gd name="T94" fmla="*/ 298 w 490"/>
                    <a:gd name="T95" fmla="*/ 439 h 490"/>
                    <a:gd name="T96" fmla="*/ 298 w 490"/>
                    <a:gd name="T97" fmla="*/ 439 h 490"/>
                    <a:gd name="T98" fmla="*/ 313 w 490"/>
                    <a:gd name="T99" fmla="*/ 434 h 490"/>
                    <a:gd name="T100" fmla="*/ 350 w 490"/>
                    <a:gd name="T101" fmla="*/ 462 h 490"/>
                    <a:gd name="T102" fmla="*/ 401 w 490"/>
                    <a:gd name="T103" fmla="*/ 429 h 490"/>
                    <a:gd name="T104" fmla="*/ 389 w 490"/>
                    <a:gd name="T105" fmla="*/ 384 h 490"/>
                    <a:gd name="T106" fmla="*/ 389 w 490"/>
                    <a:gd name="T107" fmla="*/ 384 h 490"/>
                    <a:gd name="T108" fmla="*/ 397 w 490"/>
                    <a:gd name="T109" fmla="*/ 376 h 490"/>
                    <a:gd name="T110" fmla="*/ 443 w 490"/>
                    <a:gd name="T111" fmla="*/ 382 h 490"/>
                    <a:gd name="T112" fmla="*/ 471 w 490"/>
                    <a:gd name="T113" fmla="*/ 329 h 490"/>
                    <a:gd name="T114" fmla="*/ 439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1"/>
                        <a:pt x="88" y="61"/>
                        <a:pt x="88" y="61"/>
                      </a:cubicBezTo>
                      <a:cubicBezTo>
                        <a:pt x="100" y="105"/>
                        <a:pt x="100" y="105"/>
                        <a:pt x="100" y="105"/>
                      </a:cubicBezTo>
                      <a:cubicBezTo>
                        <a:pt x="100" y="105"/>
                        <a:pt x="100" y="105"/>
                        <a:pt x="100" y="105"/>
                      </a:cubicBezTo>
                      <a:cubicBezTo>
                        <a:pt x="97" y="108"/>
                        <a:pt x="95" y="111"/>
                        <a:pt x="92" y="114"/>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3"/>
                        <a:pt x="54" y="308"/>
                        <a:pt x="56" y="313"/>
                      </a:cubicBezTo>
                      <a:cubicBezTo>
                        <a:pt x="27" y="350"/>
                        <a:pt x="27" y="350"/>
                        <a:pt x="27" y="350"/>
                      </a:cubicBezTo>
                      <a:cubicBezTo>
                        <a:pt x="40" y="380"/>
                        <a:pt x="60" y="401"/>
                        <a:pt x="60" y="401"/>
                      </a:cubicBezTo>
                      <a:cubicBezTo>
                        <a:pt x="105" y="390"/>
                        <a:pt x="105" y="390"/>
                        <a:pt x="105" y="390"/>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4"/>
                        <a:pt x="389" y="384"/>
                        <a:pt x="389" y="384"/>
                      </a:cubicBezTo>
                      <a:cubicBezTo>
                        <a:pt x="389" y="384"/>
                        <a:pt x="389" y="384"/>
                        <a:pt x="389" y="384"/>
                      </a:cubicBezTo>
                      <a:cubicBezTo>
                        <a:pt x="392" y="380"/>
                        <a:pt x="395"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1" y="291"/>
                        <a:pt x="442" y="286"/>
                        <a:pt x="443" y="282"/>
                      </a:cubicBezTo>
                      <a:lnTo>
                        <a:pt x="485" y="264"/>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6" name="Freeform 196"/>
                <p:cNvSpPr>
                  <a:spLocks/>
                </p:cNvSpPr>
                <p:nvPr/>
              </p:nvSpPr>
              <p:spPr bwMode="auto">
                <a:xfrm>
                  <a:off x="438" y="2269"/>
                  <a:ext cx="419"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7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90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7"/>
                        <a:pt x="329" y="18"/>
                        <a:pt x="329" y="18"/>
                      </a:cubicBezTo>
                      <a:cubicBezTo>
                        <a:pt x="296" y="50"/>
                        <a:pt x="296" y="50"/>
                        <a:pt x="296" y="50"/>
                      </a:cubicBezTo>
                      <a:cubicBezTo>
                        <a:pt x="296" y="50"/>
                        <a:pt x="296" y="50"/>
                        <a:pt x="296" y="50"/>
                      </a:cubicBezTo>
                      <a:cubicBezTo>
                        <a:pt x="291" y="49"/>
                        <a:pt x="286"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7"/>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4" y="438"/>
                        <a:pt x="309" y="436"/>
                        <a:pt x="313"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1"/>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6" y="264"/>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7" name="Freeform 197"/>
                <p:cNvSpPr>
                  <a:spLocks/>
                </p:cNvSpPr>
                <p:nvPr/>
              </p:nvSpPr>
              <p:spPr bwMode="auto">
                <a:xfrm>
                  <a:off x="434" y="2264"/>
                  <a:ext cx="419" cy="420"/>
                </a:xfrm>
                <a:custGeom>
                  <a:avLst/>
                  <a:gdLst>
                    <a:gd name="T0" fmla="*/ 486 w 490"/>
                    <a:gd name="T1" fmla="*/ 264 h 490"/>
                    <a:gd name="T2" fmla="*/ 483 w 490"/>
                    <a:gd name="T3" fmla="*/ 204 h 490"/>
                    <a:gd name="T4" fmla="*/ 439 w 490"/>
                    <a:gd name="T5" fmla="*/ 191 h 490"/>
                    <a:gd name="T6" fmla="*/ 439 w 490"/>
                    <a:gd name="T7" fmla="*/ 192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30 h 490"/>
                    <a:gd name="T104" fmla="*/ 390 w 490"/>
                    <a:gd name="T105" fmla="*/ 386 h 490"/>
                    <a:gd name="T106" fmla="*/ 389 w 490"/>
                    <a:gd name="T107" fmla="*/ 386 h 490"/>
                    <a:gd name="T108" fmla="*/ 398 w 490"/>
                    <a:gd name="T109" fmla="*/ 377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2"/>
                        <a:pt x="439" y="192"/>
                        <a:pt x="439" y="192"/>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3"/>
                        <a:pt x="161" y="472"/>
                        <a:pt x="161" y="472"/>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30"/>
                        <a:pt x="401" y="430"/>
                      </a:cubicBezTo>
                      <a:cubicBezTo>
                        <a:pt x="390" y="386"/>
                        <a:pt x="390" y="386"/>
                        <a:pt x="390" y="386"/>
                      </a:cubicBezTo>
                      <a:cubicBezTo>
                        <a:pt x="389" y="386"/>
                        <a:pt x="389" y="386"/>
                        <a:pt x="389" y="386"/>
                      </a:cubicBezTo>
                      <a:cubicBezTo>
                        <a:pt x="392" y="382"/>
                        <a:pt x="395" y="380"/>
                        <a:pt x="398" y="377"/>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4"/>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8" name="Freeform 198"/>
                <p:cNvSpPr>
                  <a:spLocks/>
                </p:cNvSpPr>
                <p:nvPr/>
              </p:nvSpPr>
              <p:spPr bwMode="auto">
                <a:xfrm>
                  <a:off x="430" y="2260"/>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7 h 490"/>
                    <a:gd name="T10" fmla="*/ 462 w 490"/>
                    <a:gd name="T11" fmla="*/ 140 h 490"/>
                    <a:gd name="T12" fmla="*/ 429 w 490"/>
                    <a:gd name="T13" fmla="*/ 89 h 490"/>
                    <a:gd name="T14" fmla="*/ 385 w 490"/>
                    <a:gd name="T15" fmla="*/ 101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5 w 490"/>
                    <a:gd name="T31" fmla="*/ 5 h 490"/>
                    <a:gd name="T32" fmla="*/ 204 w 490"/>
                    <a:gd name="T33" fmla="*/ 7 h 490"/>
                    <a:gd name="T34" fmla="*/ 191 w 490"/>
                    <a:gd name="T35" fmla="*/ 51 h 490"/>
                    <a:gd name="T36" fmla="*/ 192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9 h 490"/>
                    <a:gd name="T60" fmla="*/ 4 w 490"/>
                    <a:gd name="T61" fmla="*/ 226 h 490"/>
                    <a:gd name="T62" fmla="*/ 7 w 490"/>
                    <a:gd name="T63" fmla="*/ 287 h 490"/>
                    <a:gd name="T64" fmla="*/ 51 w 490"/>
                    <a:gd name="T65" fmla="*/ 299 h 490"/>
                    <a:gd name="T66" fmla="*/ 51 w 490"/>
                    <a:gd name="T67" fmla="*/ 299 h 490"/>
                    <a:gd name="T68" fmla="*/ 56 w 490"/>
                    <a:gd name="T69" fmla="*/ 314 h 490"/>
                    <a:gd name="T70" fmla="*/ 28 w 490"/>
                    <a:gd name="T71" fmla="*/ 351 h 490"/>
                    <a:gd name="T72" fmla="*/ 61 w 490"/>
                    <a:gd name="T73" fmla="*/ 401 h 490"/>
                    <a:gd name="T74" fmla="*/ 105 w 490"/>
                    <a:gd name="T75" fmla="*/ 390 h 490"/>
                    <a:gd name="T76" fmla="*/ 105 w 490"/>
                    <a:gd name="T77" fmla="*/ 390 h 490"/>
                    <a:gd name="T78" fmla="*/ 114 w 490"/>
                    <a:gd name="T79" fmla="*/ 398 h 490"/>
                    <a:gd name="T80" fmla="*/ 107 w 490"/>
                    <a:gd name="T81" fmla="*/ 444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29 h 490"/>
                    <a:gd name="T104" fmla="*/ 390 w 490"/>
                    <a:gd name="T105" fmla="*/ 385 h 490"/>
                    <a:gd name="T106" fmla="*/ 390 w 490"/>
                    <a:gd name="T107" fmla="*/ 385 h 490"/>
                    <a:gd name="T108" fmla="*/ 398 w 490"/>
                    <a:gd name="T109" fmla="*/ 377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7"/>
                        <a:pt x="436" y="182"/>
                        <a:pt x="434" y="177"/>
                      </a:cubicBezTo>
                      <a:cubicBezTo>
                        <a:pt x="462" y="140"/>
                        <a:pt x="462" y="140"/>
                        <a:pt x="462" y="140"/>
                      </a:cubicBezTo>
                      <a:cubicBezTo>
                        <a:pt x="449" y="110"/>
                        <a:pt x="429" y="89"/>
                        <a:pt x="429" y="89"/>
                      </a:cubicBezTo>
                      <a:cubicBezTo>
                        <a:pt x="385" y="101"/>
                        <a:pt x="385" y="101"/>
                        <a:pt x="385" y="101"/>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5" y="5"/>
                        <a:pt x="265" y="5"/>
                        <a:pt x="265" y="5"/>
                      </a:cubicBezTo>
                      <a:cubicBezTo>
                        <a:pt x="232" y="0"/>
                        <a:pt x="204" y="7"/>
                        <a:pt x="204" y="7"/>
                      </a:cubicBezTo>
                      <a:cubicBezTo>
                        <a:pt x="191" y="51"/>
                        <a:pt x="191" y="51"/>
                        <a:pt x="191" y="51"/>
                      </a:cubicBezTo>
                      <a:cubicBezTo>
                        <a:pt x="192" y="51"/>
                        <a:pt x="192" y="51"/>
                        <a:pt x="192"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9"/>
                      </a:cubicBezTo>
                      <a:cubicBezTo>
                        <a:pt x="4" y="226"/>
                        <a:pt x="4" y="226"/>
                        <a:pt x="4" y="226"/>
                      </a:cubicBezTo>
                      <a:cubicBezTo>
                        <a:pt x="0" y="259"/>
                        <a:pt x="7" y="287"/>
                        <a:pt x="7" y="287"/>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4"/>
                        <a:pt x="107" y="444"/>
                        <a:pt x="107" y="444"/>
                      </a:cubicBezTo>
                      <a:cubicBezTo>
                        <a:pt x="134"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29"/>
                        <a:pt x="401" y="429"/>
                      </a:cubicBezTo>
                      <a:cubicBezTo>
                        <a:pt x="390" y="385"/>
                        <a:pt x="390" y="385"/>
                        <a:pt x="390" y="385"/>
                      </a:cubicBezTo>
                      <a:cubicBezTo>
                        <a:pt x="390" y="385"/>
                        <a:pt x="390" y="385"/>
                        <a:pt x="390" y="385"/>
                      </a:cubicBezTo>
                      <a:cubicBezTo>
                        <a:pt x="392" y="382"/>
                        <a:pt x="395" y="380"/>
                        <a:pt x="398" y="377"/>
                      </a:cubicBezTo>
                      <a:cubicBezTo>
                        <a:pt x="443" y="383"/>
                        <a:pt x="443" y="383"/>
                        <a:pt x="443" y="383"/>
                      </a:cubicBezTo>
                      <a:cubicBezTo>
                        <a:pt x="463"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09" name="Freeform 199"/>
                <p:cNvSpPr>
                  <a:spLocks/>
                </p:cNvSpPr>
                <p:nvPr/>
              </p:nvSpPr>
              <p:spPr bwMode="auto">
                <a:xfrm>
                  <a:off x="425" y="2257"/>
                  <a:ext cx="420"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30 w 490"/>
                    <a:gd name="T13" fmla="*/ 88 h 489"/>
                    <a:gd name="T14" fmla="*/ 385 w 490"/>
                    <a:gd name="T15" fmla="*/ 100 h 489"/>
                    <a:gd name="T16" fmla="*/ 385 w 490"/>
                    <a:gd name="T17" fmla="*/ 100 h 489"/>
                    <a:gd name="T18" fmla="*/ 377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7 h 489"/>
                    <a:gd name="T30" fmla="*/ 265 w 490"/>
                    <a:gd name="T31" fmla="*/ 4 h 489"/>
                    <a:gd name="T32" fmla="*/ 204 w 490"/>
                    <a:gd name="T33" fmla="*/ 6 h 489"/>
                    <a:gd name="T34" fmla="*/ 192 w 490"/>
                    <a:gd name="T35" fmla="*/ 50 h 489"/>
                    <a:gd name="T36" fmla="*/ 192 w 490"/>
                    <a:gd name="T37" fmla="*/ 50 h 489"/>
                    <a:gd name="T38" fmla="*/ 177 w 490"/>
                    <a:gd name="T39" fmla="*/ 55 h 489"/>
                    <a:gd name="T40" fmla="*/ 140 w 490"/>
                    <a:gd name="T41" fmla="*/ 27 h 489"/>
                    <a:gd name="T42" fmla="*/ 89 w 490"/>
                    <a:gd name="T43" fmla="*/ 60 h 489"/>
                    <a:gd name="T44" fmla="*/ 101 w 490"/>
                    <a:gd name="T45" fmla="*/ 104 h 489"/>
                    <a:gd name="T46" fmla="*/ 101 w 490"/>
                    <a:gd name="T47" fmla="*/ 104 h 489"/>
                    <a:gd name="T48" fmla="*/ 93 w 490"/>
                    <a:gd name="T49" fmla="*/ 113 h 489"/>
                    <a:gd name="T50" fmla="*/ 47 w 490"/>
                    <a:gd name="T51" fmla="*/ 107 h 489"/>
                    <a:gd name="T52" fmla="*/ 19 w 490"/>
                    <a:gd name="T53" fmla="*/ 160 h 489"/>
                    <a:gd name="T54" fmla="*/ 51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9 w 490"/>
                    <a:gd name="T89" fmla="*/ 442 h 489"/>
                    <a:gd name="T90" fmla="*/ 226 w 490"/>
                    <a:gd name="T91" fmla="*/ 485 h 489"/>
                    <a:gd name="T92" fmla="*/ 287 w 490"/>
                    <a:gd name="T93" fmla="*/ 482 h 489"/>
                    <a:gd name="T94" fmla="*/ 299 w 490"/>
                    <a:gd name="T95" fmla="*/ 438 h 489"/>
                    <a:gd name="T96" fmla="*/ 299 w 490"/>
                    <a:gd name="T97" fmla="*/ 438 h 489"/>
                    <a:gd name="T98" fmla="*/ 314 w 490"/>
                    <a:gd name="T99" fmla="*/ 434 h 489"/>
                    <a:gd name="T100" fmla="*/ 351 w 490"/>
                    <a:gd name="T101" fmla="*/ 462 h 489"/>
                    <a:gd name="T102" fmla="*/ 402 w 490"/>
                    <a:gd name="T103" fmla="*/ 428 h 489"/>
                    <a:gd name="T104" fmla="*/ 390 w 490"/>
                    <a:gd name="T105" fmla="*/ 383 h 489"/>
                    <a:gd name="T106" fmla="*/ 390 w 490"/>
                    <a:gd name="T107" fmla="*/ 383 h 489"/>
                    <a:gd name="T108" fmla="*/ 398 w 490"/>
                    <a:gd name="T109" fmla="*/ 375 h 489"/>
                    <a:gd name="T110" fmla="*/ 444 w 490"/>
                    <a:gd name="T111" fmla="*/ 382 h 489"/>
                    <a:gd name="T112" fmla="*/ 472 w 490"/>
                    <a:gd name="T113" fmla="*/ 328 h 489"/>
                    <a:gd name="T114" fmla="*/ 440 w 490"/>
                    <a:gd name="T115" fmla="*/ 295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50" y="109"/>
                        <a:pt x="430" y="88"/>
                        <a:pt x="430" y="88"/>
                      </a:cubicBezTo>
                      <a:cubicBezTo>
                        <a:pt x="385" y="100"/>
                        <a:pt x="385" y="100"/>
                        <a:pt x="385" y="100"/>
                      </a:cubicBezTo>
                      <a:cubicBezTo>
                        <a:pt x="385" y="100"/>
                        <a:pt x="385" y="100"/>
                        <a:pt x="385" y="100"/>
                      </a:cubicBezTo>
                      <a:cubicBezTo>
                        <a:pt x="383" y="97"/>
                        <a:pt x="380" y="94"/>
                        <a:pt x="377"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9"/>
                        <a:pt x="287" y="47"/>
                        <a:pt x="282" y="47"/>
                      </a:cubicBezTo>
                      <a:cubicBezTo>
                        <a:pt x="265" y="4"/>
                        <a:pt x="265" y="4"/>
                        <a:pt x="265" y="4"/>
                      </a:cubicBezTo>
                      <a:cubicBezTo>
                        <a:pt x="232" y="0"/>
                        <a:pt x="204" y="6"/>
                        <a:pt x="204" y="6"/>
                      </a:cubicBezTo>
                      <a:cubicBezTo>
                        <a:pt x="192" y="50"/>
                        <a:pt x="192" y="50"/>
                        <a:pt x="192"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1" y="104"/>
                        <a:pt x="101" y="104"/>
                        <a:pt x="101" y="104"/>
                      </a:cubicBezTo>
                      <a:cubicBezTo>
                        <a:pt x="101" y="104"/>
                        <a:pt x="101" y="104"/>
                        <a:pt x="101" y="104"/>
                      </a:cubicBezTo>
                      <a:cubicBezTo>
                        <a:pt x="98" y="107"/>
                        <a:pt x="95" y="110"/>
                        <a:pt x="93" y="113"/>
                      </a:cubicBezTo>
                      <a:cubicBezTo>
                        <a:pt x="47" y="107"/>
                        <a:pt x="47" y="107"/>
                        <a:pt x="47" y="107"/>
                      </a:cubicBezTo>
                      <a:cubicBezTo>
                        <a:pt x="27" y="133"/>
                        <a:pt x="19" y="160"/>
                        <a:pt x="19" y="160"/>
                      </a:cubicBezTo>
                      <a:cubicBezTo>
                        <a:pt x="51" y="193"/>
                        <a:pt x="51" y="193"/>
                        <a:pt x="51"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9" y="442"/>
                      </a:cubicBezTo>
                      <a:cubicBezTo>
                        <a:pt x="226" y="485"/>
                        <a:pt x="226" y="485"/>
                        <a:pt x="226" y="485"/>
                      </a:cubicBezTo>
                      <a:cubicBezTo>
                        <a:pt x="259" y="489"/>
                        <a:pt x="287" y="482"/>
                        <a:pt x="287" y="482"/>
                      </a:cubicBezTo>
                      <a:cubicBezTo>
                        <a:pt x="299" y="438"/>
                        <a:pt x="299" y="438"/>
                        <a:pt x="299" y="438"/>
                      </a:cubicBezTo>
                      <a:cubicBezTo>
                        <a:pt x="299" y="438"/>
                        <a:pt x="299" y="438"/>
                        <a:pt x="299" y="438"/>
                      </a:cubicBezTo>
                      <a:cubicBezTo>
                        <a:pt x="304" y="437"/>
                        <a:pt x="309" y="435"/>
                        <a:pt x="314" y="434"/>
                      </a:cubicBezTo>
                      <a:cubicBezTo>
                        <a:pt x="351" y="462"/>
                        <a:pt x="351" y="462"/>
                        <a:pt x="351" y="462"/>
                      </a:cubicBezTo>
                      <a:cubicBezTo>
                        <a:pt x="381" y="449"/>
                        <a:pt x="402" y="428"/>
                        <a:pt x="402" y="428"/>
                      </a:cubicBezTo>
                      <a:cubicBezTo>
                        <a:pt x="390" y="383"/>
                        <a:pt x="390" y="383"/>
                        <a:pt x="390" y="383"/>
                      </a:cubicBezTo>
                      <a:cubicBezTo>
                        <a:pt x="390" y="383"/>
                        <a:pt x="390" y="383"/>
                        <a:pt x="390" y="383"/>
                      </a:cubicBezTo>
                      <a:cubicBezTo>
                        <a:pt x="393" y="383"/>
                        <a:pt x="395" y="378"/>
                        <a:pt x="398" y="375"/>
                      </a:cubicBezTo>
                      <a:cubicBezTo>
                        <a:pt x="444" y="382"/>
                        <a:pt x="444" y="382"/>
                        <a:pt x="444" y="382"/>
                      </a:cubicBezTo>
                      <a:cubicBezTo>
                        <a:pt x="464" y="356"/>
                        <a:pt x="472" y="328"/>
                        <a:pt x="472" y="328"/>
                      </a:cubicBezTo>
                      <a:cubicBezTo>
                        <a:pt x="440" y="295"/>
                        <a:pt x="440" y="295"/>
                        <a:pt x="440" y="295"/>
                      </a:cubicBezTo>
                      <a:cubicBezTo>
                        <a:pt x="440" y="296"/>
                        <a:pt x="440" y="296"/>
                        <a:pt x="440" y="296"/>
                      </a:cubicBezTo>
                      <a:cubicBezTo>
                        <a:pt x="441" y="291"/>
                        <a:pt x="442" y="286"/>
                        <a:pt x="443" y="281"/>
                      </a:cubicBezTo>
                      <a:lnTo>
                        <a:pt x="486" y="264"/>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10" name="Freeform 200"/>
                <p:cNvSpPr>
                  <a:spLocks/>
                </p:cNvSpPr>
                <p:nvPr/>
              </p:nvSpPr>
              <p:spPr bwMode="auto">
                <a:xfrm>
                  <a:off x="422" y="2252"/>
                  <a:ext cx="418" cy="419"/>
                </a:xfrm>
                <a:custGeom>
                  <a:avLst/>
                  <a:gdLst>
                    <a:gd name="T0" fmla="*/ 485 w 489"/>
                    <a:gd name="T1" fmla="*/ 264 h 489"/>
                    <a:gd name="T2" fmla="*/ 482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5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0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28 h 489"/>
                    <a:gd name="T104" fmla="*/ 389 w 489"/>
                    <a:gd name="T105" fmla="*/ 384 h 489"/>
                    <a:gd name="T106" fmla="*/ 389 w 489"/>
                    <a:gd name="T107" fmla="*/ 384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5" y="100"/>
                        <a:pt x="385" y="100"/>
                        <a:pt x="385"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0"/>
                        <a:pt x="191" y="50"/>
                        <a:pt x="191" y="50"/>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4"/>
                        <a:pt x="100" y="104"/>
                        <a:pt x="100" y="104"/>
                      </a:cubicBezTo>
                      <a:cubicBezTo>
                        <a:pt x="97" y="107"/>
                        <a:pt x="95"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8"/>
                        <a:pt x="401" y="428"/>
                      </a:cubicBezTo>
                      <a:cubicBezTo>
                        <a:pt x="389" y="384"/>
                        <a:pt x="389" y="384"/>
                        <a:pt x="389" y="384"/>
                      </a:cubicBezTo>
                      <a:cubicBezTo>
                        <a:pt x="389" y="384"/>
                        <a:pt x="389" y="384"/>
                        <a:pt x="389" y="384"/>
                      </a:cubicBezTo>
                      <a:cubicBezTo>
                        <a:pt x="392" y="380"/>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11" name="Freeform 201"/>
                <p:cNvSpPr>
                  <a:spLocks/>
                </p:cNvSpPr>
                <p:nvPr/>
              </p:nvSpPr>
              <p:spPr bwMode="auto">
                <a:xfrm>
                  <a:off x="418" y="2248"/>
                  <a:ext cx="418" cy="419"/>
                </a:xfrm>
                <a:custGeom>
                  <a:avLst/>
                  <a:gdLst>
                    <a:gd name="T0" fmla="*/ 485 w 489"/>
                    <a:gd name="T1" fmla="*/ 264 h 490"/>
                    <a:gd name="T2" fmla="*/ 483 w 489"/>
                    <a:gd name="T3" fmla="*/ 203 h 490"/>
                    <a:gd name="T4" fmla="*/ 439 w 489"/>
                    <a:gd name="T5" fmla="*/ 191 h 490"/>
                    <a:gd name="T6" fmla="*/ 439 w 489"/>
                    <a:gd name="T7" fmla="*/ 191 h 490"/>
                    <a:gd name="T8" fmla="*/ 434 w 489"/>
                    <a:gd name="T9" fmla="*/ 176 h 490"/>
                    <a:gd name="T10" fmla="*/ 462 w 489"/>
                    <a:gd name="T11" fmla="*/ 139 h 490"/>
                    <a:gd name="T12" fmla="*/ 429 w 489"/>
                    <a:gd name="T13" fmla="*/ 88 h 490"/>
                    <a:gd name="T14" fmla="*/ 385 w 489"/>
                    <a:gd name="T15" fmla="*/ 100 h 490"/>
                    <a:gd name="T16" fmla="*/ 385 w 489"/>
                    <a:gd name="T17" fmla="*/ 100 h 490"/>
                    <a:gd name="T18" fmla="*/ 376 w 489"/>
                    <a:gd name="T19" fmla="*/ 92 h 490"/>
                    <a:gd name="T20" fmla="*/ 382 w 489"/>
                    <a:gd name="T21" fmla="*/ 46 h 490"/>
                    <a:gd name="T22" fmla="*/ 329 w 489"/>
                    <a:gd name="T23" fmla="*/ 18 h 490"/>
                    <a:gd name="T24" fmla="*/ 296 w 489"/>
                    <a:gd name="T25" fmla="*/ 50 h 490"/>
                    <a:gd name="T26" fmla="*/ 296 w 489"/>
                    <a:gd name="T27" fmla="*/ 50 h 490"/>
                    <a:gd name="T28" fmla="*/ 281 w 489"/>
                    <a:gd name="T29" fmla="*/ 47 h 490"/>
                    <a:gd name="T30" fmla="*/ 264 w 489"/>
                    <a:gd name="T31" fmla="*/ 4 h 490"/>
                    <a:gd name="T32" fmla="*/ 203 w 489"/>
                    <a:gd name="T33" fmla="*/ 7 h 490"/>
                    <a:gd name="T34" fmla="*/ 191 w 489"/>
                    <a:gd name="T35" fmla="*/ 51 h 490"/>
                    <a:gd name="T36" fmla="*/ 191 w 489"/>
                    <a:gd name="T37" fmla="*/ 51 h 490"/>
                    <a:gd name="T38" fmla="*/ 176 w 489"/>
                    <a:gd name="T39" fmla="*/ 56 h 490"/>
                    <a:gd name="T40" fmla="*/ 139 w 489"/>
                    <a:gd name="T41" fmla="*/ 27 h 490"/>
                    <a:gd name="T42" fmla="*/ 88 w 489"/>
                    <a:gd name="T43" fmla="*/ 60 h 490"/>
                    <a:gd name="T44" fmla="*/ 100 w 489"/>
                    <a:gd name="T45" fmla="*/ 105 h 490"/>
                    <a:gd name="T46" fmla="*/ 100 w 489"/>
                    <a:gd name="T47" fmla="*/ 105 h 490"/>
                    <a:gd name="T48" fmla="*/ 92 w 489"/>
                    <a:gd name="T49" fmla="*/ 113 h 490"/>
                    <a:gd name="T50" fmla="*/ 46 w 489"/>
                    <a:gd name="T51" fmla="*/ 107 h 490"/>
                    <a:gd name="T52" fmla="*/ 18 w 489"/>
                    <a:gd name="T53" fmla="*/ 161 h 490"/>
                    <a:gd name="T54" fmla="*/ 50 w 489"/>
                    <a:gd name="T55" fmla="*/ 194 h 490"/>
                    <a:gd name="T56" fmla="*/ 50 w 489"/>
                    <a:gd name="T57" fmla="*/ 193 h 490"/>
                    <a:gd name="T58" fmla="*/ 47 w 489"/>
                    <a:gd name="T59" fmla="*/ 208 h 490"/>
                    <a:gd name="T60" fmla="*/ 4 w 489"/>
                    <a:gd name="T61" fmla="*/ 225 h 490"/>
                    <a:gd name="T62" fmla="*/ 7 w 489"/>
                    <a:gd name="T63" fmla="*/ 286 h 490"/>
                    <a:gd name="T64" fmla="*/ 51 w 489"/>
                    <a:gd name="T65" fmla="*/ 298 h 490"/>
                    <a:gd name="T66" fmla="*/ 51 w 489"/>
                    <a:gd name="T67" fmla="*/ 298 h 490"/>
                    <a:gd name="T68" fmla="*/ 55 w 489"/>
                    <a:gd name="T69" fmla="*/ 313 h 490"/>
                    <a:gd name="T70" fmla="*/ 27 w 489"/>
                    <a:gd name="T71" fmla="*/ 350 h 490"/>
                    <a:gd name="T72" fmla="*/ 60 w 489"/>
                    <a:gd name="T73" fmla="*/ 401 h 490"/>
                    <a:gd name="T74" fmla="*/ 105 w 489"/>
                    <a:gd name="T75" fmla="*/ 389 h 490"/>
                    <a:gd name="T76" fmla="*/ 105 w 489"/>
                    <a:gd name="T77" fmla="*/ 389 h 490"/>
                    <a:gd name="T78" fmla="*/ 113 w 489"/>
                    <a:gd name="T79" fmla="*/ 397 h 490"/>
                    <a:gd name="T80" fmla="*/ 107 w 489"/>
                    <a:gd name="T81" fmla="*/ 443 h 490"/>
                    <a:gd name="T82" fmla="*/ 161 w 489"/>
                    <a:gd name="T83" fmla="*/ 471 h 490"/>
                    <a:gd name="T84" fmla="*/ 193 w 489"/>
                    <a:gd name="T85" fmla="*/ 439 h 490"/>
                    <a:gd name="T86" fmla="*/ 193 w 489"/>
                    <a:gd name="T87" fmla="*/ 439 h 490"/>
                    <a:gd name="T88" fmla="*/ 208 w 489"/>
                    <a:gd name="T89" fmla="*/ 443 h 490"/>
                    <a:gd name="T90" fmla="*/ 225 w 489"/>
                    <a:gd name="T91" fmla="*/ 485 h 490"/>
                    <a:gd name="T92" fmla="*/ 286 w 489"/>
                    <a:gd name="T93" fmla="*/ 483 h 490"/>
                    <a:gd name="T94" fmla="*/ 298 w 489"/>
                    <a:gd name="T95" fmla="*/ 439 h 490"/>
                    <a:gd name="T96" fmla="*/ 298 w 489"/>
                    <a:gd name="T97" fmla="*/ 439 h 490"/>
                    <a:gd name="T98" fmla="*/ 313 w 489"/>
                    <a:gd name="T99" fmla="*/ 434 h 490"/>
                    <a:gd name="T100" fmla="*/ 350 w 489"/>
                    <a:gd name="T101" fmla="*/ 462 h 490"/>
                    <a:gd name="T102" fmla="*/ 401 w 489"/>
                    <a:gd name="T103" fmla="*/ 429 h 490"/>
                    <a:gd name="T104" fmla="*/ 389 w 489"/>
                    <a:gd name="T105" fmla="*/ 385 h 490"/>
                    <a:gd name="T106" fmla="*/ 389 w 489"/>
                    <a:gd name="T107" fmla="*/ 385 h 490"/>
                    <a:gd name="T108" fmla="*/ 397 w 489"/>
                    <a:gd name="T109" fmla="*/ 376 h 490"/>
                    <a:gd name="T110" fmla="*/ 443 w 489"/>
                    <a:gd name="T111" fmla="*/ 383 h 490"/>
                    <a:gd name="T112" fmla="*/ 471 w 489"/>
                    <a:gd name="T113" fmla="*/ 329 h 490"/>
                    <a:gd name="T114" fmla="*/ 439 w 489"/>
                    <a:gd name="T115" fmla="*/ 296 h 490"/>
                    <a:gd name="T116" fmla="*/ 439 w 489"/>
                    <a:gd name="T117" fmla="*/ 296 h 490"/>
                    <a:gd name="T118" fmla="*/ 442 w 489"/>
                    <a:gd name="T119" fmla="*/ 281 h 490"/>
                    <a:gd name="T120" fmla="*/ 485 w 489"/>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90">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8"/>
                        <a:pt x="51" y="298"/>
                        <a:pt x="51"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3" y="439"/>
                        <a:pt x="193" y="439"/>
                        <a:pt x="193" y="439"/>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1"/>
                        <a:pt x="395" y="379"/>
                        <a:pt x="397" y="376"/>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0" y="291"/>
                        <a:pt x="442" y="286"/>
                        <a:pt x="442" y="281"/>
                      </a:cubicBezTo>
                      <a:lnTo>
                        <a:pt x="485" y="264"/>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12" name="Freeform 202"/>
                <p:cNvSpPr>
                  <a:spLocks/>
                </p:cNvSpPr>
                <p:nvPr/>
              </p:nvSpPr>
              <p:spPr bwMode="auto">
                <a:xfrm>
                  <a:off x="414" y="2244"/>
                  <a:ext cx="419" cy="419"/>
                </a:xfrm>
                <a:custGeom>
                  <a:avLst/>
                  <a:gdLst>
                    <a:gd name="T0" fmla="*/ 485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1 w 490"/>
                    <a:gd name="T29" fmla="*/ 47 h 490"/>
                    <a:gd name="T30" fmla="*/ 264 w 490"/>
                    <a:gd name="T31" fmla="*/ 4 h 490"/>
                    <a:gd name="T32" fmla="*/ 203 w 490"/>
                    <a:gd name="T33" fmla="*/ 7 h 490"/>
                    <a:gd name="T34" fmla="*/ 191 w 490"/>
                    <a:gd name="T35" fmla="*/ 51 h 490"/>
                    <a:gd name="T36" fmla="*/ 191 w 490"/>
                    <a:gd name="T37" fmla="*/ 51 h 490"/>
                    <a:gd name="T38" fmla="*/ 176 w 490"/>
                    <a:gd name="T39" fmla="*/ 56 h 490"/>
                    <a:gd name="T40" fmla="*/ 139 w 490"/>
                    <a:gd name="T41" fmla="*/ 28 h 490"/>
                    <a:gd name="T42" fmla="*/ 89 w 490"/>
                    <a:gd name="T43" fmla="*/ 61 h 490"/>
                    <a:gd name="T44" fmla="*/ 100 w 490"/>
                    <a:gd name="T45" fmla="*/ 105 h 490"/>
                    <a:gd name="T46" fmla="*/ 100 w 490"/>
                    <a:gd name="T47" fmla="*/ 105 h 490"/>
                    <a:gd name="T48" fmla="*/ 92 w 490"/>
                    <a:gd name="T49" fmla="*/ 114 h 490"/>
                    <a:gd name="T50" fmla="*/ 46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5 h 490"/>
                    <a:gd name="T62" fmla="*/ 7 w 490"/>
                    <a:gd name="T63" fmla="*/ 286 h 490"/>
                    <a:gd name="T64" fmla="*/ 51 w 490"/>
                    <a:gd name="T65" fmla="*/ 299 h 490"/>
                    <a:gd name="T66" fmla="*/ 51 w 490"/>
                    <a:gd name="T67" fmla="*/ 298 h 490"/>
                    <a:gd name="T68" fmla="*/ 56 w 490"/>
                    <a:gd name="T69" fmla="*/ 314 h 490"/>
                    <a:gd name="T70" fmla="*/ 27 w 490"/>
                    <a:gd name="T71" fmla="*/ 350 h 490"/>
                    <a:gd name="T72" fmla="*/ 61 w 490"/>
                    <a:gd name="T73" fmla="*/ 401 h 490"/>
                    <a:gd name="T74" fmla="*/ 105 w 490"/>
                    <a:gd name="T75" fmla="*/ 390 h 490"/>
                    <a:gd name="T76" fmla="*/ 105 w 490"/>
                    <a:gd name="T77" fmla="*/ 389 h 490"/>
                    <a:gd name="T78" fmla="*/ 113 w 490"/>
                    <a:gd name="T79" fmla="*/ 397 h 490"/>
                    <a:gd name="T80" fmla="*/ 107 w 490"/>
                    <a:gd name="T81" fmla="*/ 443 h 490"/>
                    <a:gd name="T82" fmla="*/ 161 w 490"/>
                    <a:gd name="T83" fmla="*/ 471 h 490"/>
                    <a:gd name="T84" fmla="*/ 194 w 490"/>
                    <a:gd name="T85" fmla="*/ 440 h 490"/>
                    <a:gd name="T86" fmla="*/ 193 w 490"/>
                    <a:gd name="T87" fmla="*/ 439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89 w 490"/>
                    <a:gd name="T105" fmla="*/ 385 h 490"/>
                    <a:gd name="T106" fmla="*/ 389 w 490"/>
                    <a:gd name="T107" fmla="*/ 385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5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5"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6" y="107"/>
                        <a:pt x="46" y="107"/>
                        <a:pt x="46"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4"/>
                        <a:pt x="54" y="309"/>
                        <a:pt x="56" y="314"/>
                      </a:cubicBezTo>
                      <a:cubicBezTo>
                        <a:pt x="27" y="350"/>
                        <a:pt x="27" y="350"/>
                        <a:pt x="27" y="350"/>
                      </a:cubicBezTo>
                      <a:cubicBezTo>
                        <a:pt x="41" y="381"/>
                        <a:pt x="61" y="401"/>
                        <a:pt x="61" y="401"/>
                      </a:cubicBezTo>
                      <a:cubicBezTo>
                        <a:pt x="105" y="390"/>
                        <a:pt x="105" y="390"/>
                        <a:pt x="105" y="390"/>
                      </a:cubicBezTo>
                      <a:cubicBezTo>
                        <a:pt x="105" y="389"/>
                        <a:pt x="105" y="389"/>
                        <a:pt x="105" y="389"/>
                      </a:cubicBezTo>
                      <a:cubicBezTo>
                        <a:pt x="108" y="392"/>
                        <a:pt x="110" y="395"/>
                        <a:pt x="113" y="397"/>
                      </a:cubicBezTo>
                      <a:cubicBezTo>
                        <a:pt x="107" y="443"/>
                        <a:pt x="107" y="443"/>
                        <a:pt x="107" y="443"/>
                      </a:cubicBezTo>
                      <a:cubicBezTo>
                        <a:pt x="133" y="463"/>
                        <a:pt x="161" y="471"/>
                        <a:pt x="161" y="471"/>
                      </a:cubicBezTo>
                      <a:cubicBezTo>
                        <a:pt x="194" y="440"/>
                        <a:pt x="194" y="440"/>
                        <a:pt x="194" y="440"/>
                      </a:cubicBezTo>
                      <a:cubicBezTo>
                        <a:pt x="193" y="439"/>
                        <a:pt x="193" y="439"/>
                        <a:pt x="193" y="439"/>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3" y="437"/>
                        <a:pt x="308" y="436"/>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5" y="264"/>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13" name="Freeform 203"/>
                <p:cNvSpPr>
                  <a:spLocks/>
                </p:cNvSpPr>
                <p:nvPr/>
              </p:nvSpPr>
              <p:spPr bwMode="auto">
                <a:xfrm>
                  <a:off x="409" y="2240"/>
                  <a:ext cx="419"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2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89 h 490"/>
                    <a:gd name="T78" fmla="*/ 114 w 490"/>
                    <a:gd name="T79" fmla="*/ 398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8 w 490"/>
                    <a:gd name="T97" fmla="*/ 439 h 490"/>
                    <a:gd name="T98" fmla="*/ 314 w 490"/>
                    <a:gd name="T99" fmla="*/ 434 h 490"/>
                    <a:gd name="T100" fmla="*/ 350 w 490"/>
                    <a:gd name="T101" fmla="*/ 462 h 490"/>
                    <a:gd name="T102" fmla="*/ 401 w 490"/>
                    <a:gd name="T103" fmla="*/ 430 h 490"/>
                    <a:gd name="T104" fmla="*/ 390 w 490"/>
                    <a:gd name="T105" fmla="*/ 387 h 490"/>
                    <a:gd name="T106" fmla="*/ 389 w 490"/>
                    <a:gd name="T107" fmla="*/ 387 h 490"/>
                    <a:gd name="T108" fmla="*/ 397 w 490"/>
                    <a:gd name="T109" fmla="*/ 377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2"/>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7"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89"/>
                        <a:pt x="105" y="389"/>
                        <a:pt x="105" y="389"/>
                      </a:cubicBezTo>
                      <a:cubicBezTo>
                        <a:pt x="108" y="392"/>
                        <a:pt x="111" y="395"/>
                        <a:pt x="114" y="398"/>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8" y="439"/>
                        <a:pt x="298" y="439"/>
                        <a:pt x="298" y="439"/>
                      </a:cubicBezTo>
                      <a:cubicBezTo>
                        <a:pt x="304" y="438"/>
                        <a:pt x="309" y="436"/>
                        <a:pt x="314" y="434"/>
                      </a:cubicBezTo>
                      <a:cubicBezTo>
                        <a:pt x="350" y="462"/>
                        <a:pt x="350" y="462"/>
                        <a:pt x="350" y="462"/>
                      </a:cubicBezTo>
                      <a:cubicBezTo>
                        <a:pt x="381" y="449"/>
                        <a:pt x="401" y="430"/>
                        <a:pt x="401" y="430"/>
                      </a:cubicBezTo>
                      <a:cubicBezTo>
                        <a:pt x="390" y="387"/>
                        <a:pt x="390" y="387"/>
                        <a:pt x="390" y="387"/>
                      </a:cubicBezTo>
                      <a:cubicBezTo>
                        <a:pt x="389" y="387"/>
                        <a:pt x="389" y="387"/>
                        <a:pt x="389" y="387"/>
                      </a:cubicBezTo>
                      <a:cubicBezTo>
                        <a:pt x="392" y="383"/>
                        <a:pt x="395" y="380"/>
                        <a:pt x="397" y="377"/>
                      </a:cubicBezTo>
                      <a:cubicBezTo>
                        <a:pt x="443" y="383"/>
                        <a:pt x="443" y="383"/>
                        <a:pt x="443" y="383"/>
                      </a:cubicBezTo>
                      <a:cubicBezTo>
                        <a:pt x="463" y="357"/>
                        <a:pt x="471" y="329"/>
                        <a:pt x="471" y="329"/>
                      </a:cubicBezTo>
                      <a:cubicBezTo>
                        <a:pt x="440" y="296"/>
                        <a:pt x="440" y="296"/>
                        <a:pt x="440" y="296"/>
                      </a:cubicBezTo>
                      <a:cubicBezTo>
                        <a:pt x="439" y="296"/>
                        <a:pt x="439" y="296"/>
                        <a:pt x="439" y="296"/>
                      </a:cubicBezTo>
                      <a:cubicBezTo>
                        <a:pt x="441" y="292"/>
                        <a:pt x="442" y="287"/>
                        <a:pt x="443" y="282"/>
                      </a:cubicBezTo>
                      <a:lnTo>
                        <a:pt x="486" y="264"/>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14" name="Freeform 204"/>
                <p:cNvSpPr>
                  <a:spLocks/>
                </p:cNvSpPr>
                <p:nvPr/>
              </p:nvSpPr>
              <p:spPr bwMode="auto">
                <a:xfrm>
                  <a:off x="405" y="2235"/>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9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29 h 490"/>
                    <a:gd name="T104" fmla="*/ 390 w 490"/>
                    <a:gd name="T105" fmla="*/ 384 h 490"/>
                    <a:gd name="T106" fmla="*/ 390 w 490"/>
                    <a:gd name="T107" fmla="*/ 384 h 490"/>
                    <a:gd name="T108" fmla="*/ 398 w 490"/>
                    <a:gd name="T109" fmla="*/ 376 h 490"/>
                    <a:gd name="T110" fmla="*/ 443 w 490"/>
                    <a:gd name="T111" fmla="*/ 383 h 490"/>
                    <a:gd name="T112" fmla="*/ 472 w 490"/>
                    <a:gd name="T113" fmla="*/ 329 h 490"/>
                    <a:gd name="T114" fmla="*/ 440 w 490"/>
                    <a:gd name="T115" fmla="*/ 296 h 490"/>
                    <a:gd name="T116" fmla="*/ 440 w 490"/>
                    <a:gd name="T117" fmla="*/ 296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9" y="161"/>
                        <a:pt x="19"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29"/>
                        <a:pt x="401" y="429"/>
                      </a:cubicBezTo>
                      <a:cubicBezTo>
                        <a:pt x="390" y="384"/>
                        <a:pt x="390" y="384"/>
                        <a:pt x="390" y="384"/>
                      </a:cubicBezTo>
                      <a:cubicBezTo>
                        <a:pt x="390" y="384"/>
                        <a:pt x="390" y="384"/>
                        <a:pt x="390" y="384"/>
                      </a:cubicBezTo>
                      <a:cubicBezTo>
                        <a:pt x="392" y="384"/>
                        <a:pt x="395" y="379"/>
                        <a:pt x="398" y="376"/>
                      </a:cubicBezTo>
                      <a:cubicBezTo>
                        <a:pt x="443" y="383"/>
                        <a:pt x="443" y="383"/>
                        <a:pt x="443" y="383"/>
                      </a:cubicBezTo>
                      <a:cubicBezTo>
                        <a:pt x="463" y="356"/>
                        <a:pt x="472" y="329"/>
                        <a:pt x="472" y="329"/>
                      </a:cubicBezTo>
                      <a:cubicBezTo>
                        <a:pt x="440" y="296"/>
                        <a:pt x="440" y="296"/>
                        <a:pt x="440" y="296"/>
                      </a:cubicBezTo>
                      <a:cubicBezTo>
                        <a:pt x="440" y="296"/>
                        <a:pt x="440" y="296"/>
                        <a:pt x="440" y="296"/>
                      </a:cubicBezTo>
                      <a:cubicBezTo>
                        <a:pt x="441" y="292"/>
                        <a:pt x="442" y="287"/>
                        <a:pt x="443" y="282"/>
                      </a:cubicBezTo>
                      <a:lnTo>
                        <a:pt x="486" y="265"/>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grpSp>
          <p:grpSp>
            <p:nvGrpSpPr>
              <p:cNvPr id="6" name="Group 406"/>
              <p:cNvGrpSpPr>
                <a:grpSpLocks/>
              </p:cNvGrpSpPr>
              <p:nvPr/>
            </p:nvGrpSpPr>
            <p:grpSpPr bwMode="auto">
              <a:xfrm>
                <a:off x="161" y="761"/>
                <a:ext cx="2160" cy="2100"/>
                <a:chOff x="161" y="761"/>
                <a:chExt cx="2160" cy="2100"/>
              </a:xfrm>
            </p:grpSpPr>
            <p:sp>
              <p:nvSpPr>
                <p:cNvPr id="54" name="Freeform 206"/>
                <p:cNvSpPr>
                  <a:spLocks/>
                </p:cNvSpPr>
                <p:nvPr/>
              </p:nvSpPr>
              <p:spPr bwMode="auto">
                <a:xfrm>
                  <a:off x="401" y="2231"/>
                  <a:ext cx="419" cy="419"/>
                </a:xfrm>
                <a:custGeom>
                  <a:avLst/>
                  <a:gdLst>
                    <a:gd name="T0" fmla="*/ 486 w 490"/>
                    <a:gd name="T1" fmla="*/ 265 h 490"/>
                    <a:gd name="T2" fmla="*/ 483 w 490"/>
                    <a:gd name="T3" fmla="*/ 204 h 490"/>
                    <a:gd name="T4" fmla="*/ 439 w 490"/>
                    <a:gd name="T5" fmla="*/ 192 h 490"/>
                    <a:gd name="T6" fmla="*/ 439 w 490"/>
                    <a:gd name="T7" fmla="*/ 192 h 490"/>
                    <a:gd name="T8" fmla="*/ 434 w 490"/>
                    <a:gd name="T9" fmla="*/ 177 h 490"/>
                    <a:gd name="T10" fmla="*/ 463 w 490"/>
                    <a:gd name="T11" fmla="*/ 140 h 490"/>
                    <a:gd name="T12" fmla="*/ 429 w 490"/>
                    <a:gd name="T13" fmla="*/ 89 h 490"/>
                    <a:gd name="T14" fmla="*/ 385 w 490"/>
                    <a:gd name="T15" fmla="*/ 101 h 490"/>
                    <a:gd name="T16" fmla="*/ 385 w 490"/>
                    <a:gd name="T17" fmla="*/ 101 h 490"/>
                    <a:gd name="T18" fmla="*/ 376 w 490"/>
                    <a:gd name="T19" fmla="*/ 93 h 490"/>
                    <a:gd name="T20" fmla="*/ 383 w 490"/>
                    <a:gd name="T21" fmla="*/ 47 h 490"/>
                    <a:gd name="T22" fmla="*/ 329 w 490"/>
                    <a:gd name="T23" fmla="*/ 19 h 490"/>
                    <a:gd name="T24" fmla="*/ 296 w 490"/>
                    <a:gd name="T25" fmla="*/ 51 h 490"/>
                    <a:gd name="T26" fmla="*/ 297 w 490"/>
                    <a:gd name="T27" fmla="*/ 51 h 490"/>
                    <a:gd name="T28" fmla="*/ 282 w 490"/>
                    <a:gd name="T29" fmla="*/ 47 h 490"/>
                    <a:gd name="T30" fmla="*/ 265 w 490"/>
                    <a:gd name="T31" fmla="*/ 5 h 490"/>
                    <a:gd name="T32" fmla="*/ 204 w 490"/>
                    <a:gd name="T33" fmla="*/ 7 h 490"/>
                    <a:gd name="T34" fmla="*/ 191 w 490"/>
                    <a:gd name="T35" fmla="*/ 51 h 490"/>
                    <a:gd name="T36" fmla="*/ 192 w 490"/>
                    <a:gd name="T37" fmla="*/ 51 h 490"/>
                    <a:gd name="T38" fmla="*/ 177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9 h 490"/>
                    <a:gd name="T60" fmla="*/ 4 w 490"/>
                    <a:gd name="T61" fmla="*/ 226 h 490"/>
                    <a:gd name="T62" fmla="*/ 7 w 490"/>
                    <a:gd name="T63" fmla="*/ 287 h 490"/>
                    <a:gd name="T64" fmla="*/ 51 w 490"/>
                    <a:gd name="T65" fmla="*/ 299 h 490"/>
                    <a:gd name="T66" fmla="*/ 51 w 490"/>
                    <a:gd name="T67" fmla="*/ 299 h 490"/>
                    <a:gd name="T68" fmla="*/ 56 w 490"/>
                    <a:gd name="T69" fmla="*/ 314 h 490"/>
                    <a:gd name="T70" fmla="*/ 28 w 490"/>
                    <a:gd name="T71" fmla="*/ 351 h 490"/>
                    <a:gd name="T72" fmla="*/ 61 w 490"/>
                    <a:gd name="T73" fmla="*/ 402 h 490"/>
                    <a:gd name="T74" fmla="*/ 105 w 490"/>
                    <a:gd name="T75" fmla="*/ 390 h 490"/>
                    <a:gd name="T76" fmla="*/ 105 w 490"/>
                    <a:gd name="T77" fmla="*/ 390 h 490"/>
                    <a:gd name="T78" fmla="*/ 114 w 490"/>
                    <a:gd name="T79" fmla="*/ 398 h 490"/>
                    <a:gd name="T80" fmla="*/ 107 w 490"/>
                    <a:gd name="T81" fmla="*/ 444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1 w 490"/>
                    <a:gd name="T101" fmla="*/ 463 h 490"/>
                    <a:gd name="T102" fmla="*/ 401 w 490"/>
                    <a:gd name="T103" fmla="*/ 429 h 490"/>
                    <a:gd name="T104" fmla="*/ 390 w 490"/>
                    <a:gd name="T105" fmla="*/ 385 h 490"/>
                    <a:gd name="T106" fmla="*/ 390 w 490"/>
                    <a:gd name="T107" fmla="*/ 385 h 490"/>
                    <a:gd name="T108" fmla="*/ 398 w 490"/>
                    <a:gd name="T109" fmla="*/ 376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2"/>
                        <a:pt x="439" y="192"/>
                        <a:pt x="439" y="192"/>
                      </a:cubicBezTo>
                      <a:cubicBezTo>
                        <a:pt x="439" y="192"/>
                        <a:pt x="439" y="192"/>
                        <a:pt x="439" y="192"/>
                      </a:cubicBezTo>
                      <a:cubicBezTo>
                        <a:pt x="438" y="187"/>
                        <a:pt x="436" y="182"/>
                        <a:pt x="434" y="177"/>
                      </a:cubicBezTo>
                      <a:cubicBezTo>
                        <a:pt x="463" y="140"/>
                        <a:pt x="463" y="140"/>
                        <a:pt x="463" y="140"/>
                      </a:cubicBezTo>
                      <a:cubicBezTo>
                        <a:pt x="449" y="110"/>
                        <a:pt x="429" y="89"/>
                        <a:pt x="429" y="89"/>
                      </a:cubicBezTo>
                      <a:cubicBezTo>
                        <a:pt x="385" y="101"/>
                        <a:pt x="385" y="101"/>
                        <a:pt x="385" y="101"/>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1"/>
                        <a:pt x="296" y="51"/>
                        <a:pt x="296" y="51"/>
                      </a:cubicBezTo>
                      <a:cubicBezTo>
                        <a:pt x="297" y="51"/>
                        <a:pt x="297" y="51"/>
                        <a:pt x="297" y="51"/>
                      </a:cubicBezTo>
                      <a:cubicBezTo>
                        <a:pt x="292" y="49"/>
                        <a:pt x="287" y="48"/>
                        <a:pt x="282" y="47"/>
                      </a:cubicBezTo>
                      <a:cubicBezTo>
                        <a:pt x="265" y="5"/>
                        <a:pt x="265" y="5"/>
                        <a:pt x="265" y="5"/>
                      </a:cubicBezTo>
                      <a:cubicBezTo>
                        <a:pt x="232" y="0"/>
                        <a:pt x="204" y="7"/>
                        <a:pt x="204" y="7"/>
                      </a:cubicBezTo>
                      <a:cubicBezTo>
                        <a:pt x="191" y="51"/>
                        <a:pt x="191" y="51"/>
                        <a:pt x="191" y="51"/>
                      </a:cubicBezTo>
                      <a:cubicBezTo>
                        <a:pt x="192" y="51"/>
                        <a:pt x="192" y="51"/>
                        <a:pt x="192" y="51"/>
                      </a:cubicBezTo>
                      <a:cubicBezTo>
                        <a:pt x="187" y="53"/>
                        <a:pt x="181" y="54"/>
                        <a:pt x="177"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9"/>
                      </a:cubicBezTo>
                      <a:cubicBezTo>
                        <a:pt x="4" y="226"/>
                        <a:pt x="4" y="226"/>
                        <a:pt x="4" y="226"/>
                      </a:cubicBezTo>
                      <a:cubicBezTo>
                        <a:pt x="0" y="259"/>
                        <a:pt x="7" y="287"/>
                        <a:pt x="7" y="287"/>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2"/>
                        <a:pt x="61" y="402"/>
                      </a:cubicBezTo>
                      <a:cubicBezTo>
                        <a:pt x="105" y="390"/>
                        <a:pt x="105" y="390"/>
                        <a:pt x="105" y="390"/>
                      </a:cubicBezTo>
                      <a:cubicBezTo>
                        <a:pt x="105" y="390"/>
                        <a:pt x="105" y="390"/>
                        <a:pt x="105" y="390"/>
                      </a:cubicBezTo>
                      <a:cubicBezTo>
                        <a:pt x="108" y="393"/>
                        <a:pt x="111" y="395"/>
                        <a:pt x="114" y="398"/>
                      </a:cubicBezTo>
                      <a:cubicBezTo>
                        <a:pt x="107" y="444"/>
                        <a:pt x="107" y="444"/>
                        <a:pt x="107" y="444"/>
                      </a:cubicBezTo>
                      <a:cubicBezTo>
                        <a:pt x="134" y="464"/>
                        <a:pt x="161" y="472"/>
                        <a:pt x="161" y="472"/>
                      </a:cubicBezTo>
                      <a:cubicBezTo>
                        <a:pt x="194" y="440"/>
                        <a:pt x="194" y="440"/>
                        <a:pt x="194" y="440"/>
                      </a:cubicBezTo>
                      <a:cubicBezTo>
                        <a:pt x="194" y="440"/>
                        <a:pt x="194" y="440"/>
                        <a:pt x="194" y="440"/>
                      </a:cubicBezTo>
                      <a:cubicBezTo>
                        <a:pt x="199" y="441"/>
                        <a:pt x="204"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1" y="463"/>
                        <a:pt x="351" y="463"/>
                        <a:pt x="351" y="463"/>
                      </a:cubicBezTo>
                      <a:cubicBezTo>
                        <a:pt x="381" y="450"/>
                        <a:pt x="401" y="429"/>
                        <a:pt x="401" y="429"/>
                      </a:cubicBezTo>
                      <a:cubicBezTo>
                        <a:pt x="390" y="385"/>
                        <a:pt x="390" y="385"/>
                        <a:pt x="390" y="385"/>
                      </a:cubicBezTo>
                      <a:cubicBezTo>
                        <a:pt x="390" y="385"/>
                        <a:pt x="390" y="385"/>
                        <a:pt x="390" y="385"/>
                      </a:cubicBezTo>
                      <a:cubicBezTo>
                        <a:pt x="392" y="381"/>
                        <a:pt x="395" y="379"/>
                        <a:pt x="398" y="376"/>
                      </a:cubicBezTo>
                      <a:cubicBezTo>
                        <a:pt x="443" y="383"/>
                        <a:pt x="443" y="383"/>
                        <a:pt x="443" y="383"/>
                      </a:cubicBezTo>
                      <a:cubicBezTo>
                        <a:pt x="464"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5" name="Freeform 207"/>
                <p:cNvSpPr>
                  <a:spLocks/>
                </p:cNvSpPr>
                <p:nvPr/>
              </p:nvSpPr>
              <p:spPr bwMode="auto">
                <a:xfrm>
                  <a:off x="397" y="2228"/>
                  <a:ext cx="419" cy="418"/>
                </a:xfrm>
                <a:custGeom>
                  <a:avLst/>
                  <a:gdLst>
                    <a:gd name="T0" fmla="*/ 485 w 489"/>
                    <a:gd name="T1" fmla="*/ 264 h 489"/>
                    <a:gd name="T2" fmla="*/ 482 w 489"/>
                    <a:gd name="T3" fmla="*/ 203 h 489"/>
                    <a:gd name="T4" fmla="*/ 438 w 489"/>
                    <a:gd name="T5" fmla="*/ 191 h 489"/>
                    <a:gd name="T6" fmla="*/ 438 w 489"/>
                    <a:gd name="T7" fmla="*/ 191 h 489"/>
                    <a:gd name="T8" fmla="*/ 434 w 489"/>
                    <a:gd name="T9" fmla="*/ 176 h 489"/>
                    <a:gd name="T10" fmla="*/ 462 w 489"/>
                    <a:gd name="T11" fmla="*/ 139 h 489"/>
                    <a:gd name="T12" fmla="*/ 429 w 489"/>
                    <a:gd name="T13" fmla="*/ 88 h 489"/>
                    <a:gd name="T14" fmla="*/ 384 w 489"/>
                    <a:gd name="T15" fmla="*/ 100 h 489"/>
                    <a:gd name="T16" fmla="*/ 384 w 489"/>
                    <a:gd name="T17" fmla="*/ 100 h 489"/>
                    <a:gd name="T18" fmla="*/ 376 w 489"/>
                    <a:gd name="T19" fmla="*/ 92 h 489"/>
                    <a:gd name="T20" fmla="*/ 382 w 489"/>
                    <a:gd name="T21" fmla="*/ 46 h 489"/>
                    <a:gd name="T22" fmla="*/ 328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6 h 489"/>
                    <a:gd name="T34" fmla="*/ 191 w 489"/>
                    <a:gd name="T35" fmla="*/ 50 h 489"/>
                    <a:gd name="T36" fmla="*/ 191 w 489"/>
                    <a:gd name="T37" fmla="*/ 50 h 489"/>
                    <a:gd name="T38" fmla="*/ 176 w 489"/>
                    <a:gd name="T39" fmla="*/ 55 h 489"/>
                    <a:gd name="T40" fmla="*/ 139 w 489"/>
                    <a:gd name="T41" fmla="*/ 27 h 489"/>
                    <a:gd name="T42" fmla="*/ 88 w 489"/>
                    <a:gd name="T43" fmla="*/ 60 h 489"/>
                    <a:gd name="T44" fmla="*/ 100 w 489"/>
                    <a:gd name="T45" fmla="*/ 104 h 489"/>
                    <a:gd name="T46" fmla="*/ 100 w 489"/>
                    <a:gd name="T47" fmla="*/ 104 h 489"/>
                    <a:gd name="T48" fmla="*/ 92 w 489"/>
                    <a:gd name="T49" fmla="*/ 113 h 489"/>
                    <a:gd name="T50" fmla="*/ 46 w 489"/>
                    <a:gd name="T51" fmla="*/ 107 h 489"/>
                    <a:gd name="T52" fmla="*/ 18 w 489"/>
                    <a:gd name="T53" fmla="*/ 160 h 489"/>
                    <a:gd name="T54" fmla="*/ 50 w 489"/>
                    <a:gd name="T55" fmla="*/ 193 h 489"/>
                    <a:gd name="T56" fmla="*/ 50 w 489"/>
                    <a:gd name="T57" fmla="*/ 193 h 489"/>
                    <a:gd name="T58" fmla="*/ 47 w 489"/>
                    <a:gd name="T59" fmla="*/ 208 h 489"/>
                    <a:gd name="T60" fmla="*/ 4 w 489"/>
                    <a:gd name="T61" fmla="*/ 225 h 489"/>
                    <a:gd name="T62" fmla="*/ 6 w 489"/>
                    <a:gd name="T63" fmla="*/ 286 h 489"/>
                    <a:gd name="T64" fmla="*/ 50 w 489"/>
                    <a:gd name="T65" fmla="*/ 298 h 489"/>
                    <a:gd name="T66" fmla="*/ 50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6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2 h 489"/>
                    <a:gd name="T94" fmla="*/ 298 w 489"/>
                    <a:gd name="T95" fmla="*/ 439 h 489"/>
                    <a:gd name="T96" fmla="*/ 298 w 489"/>
                    <a:gd name="T97" fmla="*/ 438 h 489"/>
                    <a:gd name="T98" fmla="*/ 313 w 489"/>
                    <a:gd name="T99" fmla="*/ 434 h 489"/>
                    <a:gd name="T100" fmla="*/ 350 w 489"/>
                    <a:gd name="T101" fmla="*/ 462 h 489"/>
                    <a:gd name="T102" fmla="*/ 401 w 489"/>
                    <a:gd name="T103" fmla="*/ 429 h 489"/>
                    <a:gd name="T104" fmla="*/ 389 w 489"/>
                    <a:gd name="T105" fmla="*/ 385 h 489"/>
                    <a:gd name="T106" fmla="*/ 389 w 489"/>
                    <a:gd name="T107" fmla="*/ 385 h 489"/>
                    <a:gd name="T108" fmla="*/ 397 w 489"/>
                    <a:gd name="T109" fmla="*/ 376 h 489"/>
                    <a:gd name="T110" fmla="*/ 443 w 489"/>
                    <a:gd name="T111" fmla="*/ 382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2" y="203"/>
                        <a:pt x="482" y="203"/>
                      </a:cubicBezTo>
                      <a:cubicBezTo>
                        <a:pt x="438" y="191"/>
                        <a:pt x="438" y="191"/>
                        <a:pt x="438"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4" y="100"/>
                        <a:pt x="384" y="100"/>
                        <a:pt x="384" y="100"/>
                      </a:cubicBezTo>
                      <a:cubicBezTo>
                        <a:pt x="384" y="100"/>
                        <a:pt x="384" y="100"/>
                        <a:pt x="384" y="100"/>
                      </a:cubicBezTo>
                      <a:cubicBezTo>
                        <a:pt x="382" y="97"/>
                        <a:pt x="379" y="95"/>
                        <a:pt x="376" y="92"/>
                      </a:cubicBezTo>
                      <a:cubicBezTo>
                        <a:pt x="382" y="46"/>
                        <a:pt x="382" y="46"/>
                        <a:pt x="382" y="46"/>
                      </a:cubicBezTo>
                      <a:cubicBezTo>
                        <a:pt x="356" y="26"/>
                        <a:pt x="328" y="18"/>
                        <a:pt x="328"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6"/>
                        <a:pt x="203" y="6"/>
                      </a:cubicBezTo>
                      <a:cubicBezTo>
                        <a:pt x="191" y="50"/>
                        <a:pt x="191" y="50"/>
                        <a:pt x="191" y="50"/>
                      </a:cubicBezTo>
                      <a:cubicBezTo>
                        <a:pt x="191" y="50"/>
                        <a:pt x="191" y="50"/>
                        <a:pt x="191" y="50"/>
                      </a:cubicBezTo>
                      <a:cubicBezTo>
                        <a:pt x="186" y="52"/>
                        <a:pt x="181" y="53"/>
                        <a:pt x="176" y="55"/>
                      </a:cubicBezTo>
                      <a:cubicBezTo>
                        <a:pt x="139" y="27"/>
                        <a:pt x="139" y="27"/>
                        <a:pt x="139" y="27"/>
                      </a:cubicBezTo>
                      <a:cubicBezTo>
                        <a:pt x="109" y="40"/>
                        <a:pt x="88" y="60"/>
                        <a:pt x="88" y="60"/>
                      </a:cubicBezTo>
                      <a:cubicBezTo>
                        <a:pt x="100" y="104"/>
                        <a:pt x="100" y="104"/>
                        <a:pt x="100" y="104"/>
                      </a:cubicBezTo>
                      <a:cubicBezTo>
                        <a:pt x="100" y="104"/>
                        <a:pt x="100" y="104"/>
                        <a:pt x="100" y="104"/>
                      </a:cubicBezTo>
                      <a:cubicBezTo>
                        <a:pt x="97" y="107"/>
                        <a:pt x="94"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8" y="198"/>
                        <a:pt x="47" y="203"/>
                        <a:pt x="47" y="208"/>
                      </a:cubicBezTo>
                      <a:cubicBezTo>
                        <a:pt x="4" y="225"/>
                        <a:pt x="4" y="225"/>
                        <a:pt x="4" y="225"/>
                      </a:cubicBezTo>
                      <a:cubicBezTo>
                        <a:pt x="0" y="258"/>
                        <a:pt x="6" y="286"/>
                        <a:pt x="6" y="286"/>
                      </a:cubicBezTo>
                      <a:cubicBezTo>
                        <a:pt x="50" y="298"/>
                        <a:pt x="50" y="298"/>
                        <a:pt x="50" y="298"/>
                      </a:cubicBezTo>
                      <a:cubicBezTo>
                        <a:pt x="50" y="298"/>
                        <a:pt x="50" y="298"/>
                        <a:pt x="50" y="298"/>
                      </a:cubicBezTo>
                      <a:cubicBezTo>
                        <a:pt x="52" y="303"/>
                        <a:pt x="53"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4"/>
                        <a:pt x="113" y="397"/>
                      </a:cubicBezTo>
                      <a:cubicBezTo>
                        <a:pt x="106" y="443"/>
                        <a:pt x="106" y="443"/>
                        <a:pt x="106" y="443"/>
                      </a:cubicBezTo>
                      <a:cubicBezTo>
                        <a:pt x="133" y="463"/>
                        <a:pt x="160" y="471"/>
                        <a:pt x="160" y="471"/>
                      </a:cubicBezTo>
                      <a:cubicBezTo>
                        <a:pt x="193" y="439"/>
                        <a:pt x="193" y="439"/>
                        <a:pt x="193" y="439"/>
                      </a:cubicBezTo>
                      <a:cubicBezTo>
                        <a:pt x="193" y="439"/>
                        <a:pt x="193" y="439"/>
                        <a:pt x="193" y="439"/>
                      </a:cubicBezTo>
                      <a:cubicBezTo>
                        <a:pt x="198" y="440"/>
                        <a:pt x="203" y="441"/>
                        <a:pt x="208" y="442"/>
                      </a:cubicBezTo>
                      <a:cubicBezTo>
                        <a:pt x="225" y="485"/>
                        <a:pt x="225" y="485"/>
                        <a:pt x="225" y="485"/>
                      </a:cubicBezTo>
                      <a:cubicBezTo>
                        <a:pt x="258" y="489"/>
                        <a:pt x="286" y="482"/>
                        <a:pt x="286" y="482"/>
                      </a:cubicBezTo>
                      <a:cubicBezTo>
                        <a:pt x="298" y="439"/>
                        <a:pt x="298" y="439"/>
                        <a:pt x="298" y="439"/>
                      </a:cubicBezTo>
                      <a:cubicBezTo>
                        <a:pt x="298" y="438"/>
                        <a:pt x="298" y="438"/>
                        <a:pt x="298" y="438"/>
                      </a:cubicBezTo>
                      <a:cubicBezTo>
                        <a:pt x="303" y="437"/>
                        <a:pt x="308" y="435"/>
                        <a:pt x="313" y="434"/>
                      </a:cubicBezTo>
                      <a:cubicBezTo>
                        <a:pt x="350" y="462"/>
                        <a:pt x="350" y="462"/>
                        <a:pt x="350" y="462"/>
                      </a:cubicBezTo>
                      <a:cubicBezTo>
                        <a:pt x="380" y="449"/>
                        <a:pt x="401" y="429"/>
                        <a:pt x="401" y="429"/>
                      </a:cubicBezTo>
                      <a:cubicBezTo>
                        <a:pt x="389" y="385"/>
                        <a:pt x="389" y="385"/>
                        <a:pt x="389" y="385"/>
                      </a:cubicBezTo>
                      <a:cubicBezTo>
                        <a:pt x="389" y="385"/>
                        <a:pt x="389" y="385"/>
                        <a:pt x="389" y="385"/>
                      </a:cubicBezTo>
                      <a:cubicBezTo>
                        <a:pt x="392" y="382"/>
                        <a:pt x="394" y="379"/>
                        <a:pt x="397" y="376"/>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6" name="Freeform 208"/>
                <p:cNvSpPr>
                  <a:spLocks/>
                </p:cNvSpPr>
                <p:nvPr/>
              </p:nvSpPr>
              <p:spPr bwMode="auto">
                <a:xfrm>
                  <a:off x="393" y="2223"/>
                  <a:ext cx="418" cy="419"/>
                </a:xfrm>
                <a:custGeom>
                  <a:avLst/>
                  <a:gdLst>
                    <a:gd name="T0" fmla="*/ 485 w 489"/>
                    <a:gd name="T1" fmla="*/ 264 h 489"/>
                    <a:gd name="T2" fmla="*/ 483 w 489"/>
                    <a:gd name="T3" fmla="*/ 203 h 489"/>
                    <a:gd name="T4" fmla="*/ 439 w 489"/>
                    <a:gd name="T5" fmla="*/ 191 h 489"/>
                    <a:gd name="T6" fmla="*/ 438 w 489"/>
                    <a:gd name="T7" fmla="*/ 191 h 489"/>
                    <a:gd name="T8" fmla="*/ 434 w 489"/>
                    <a:gd name="T9" fmla="*/ 176 h 489"/>
                    <a:gd name="T10" fmla="*/ 462 w 489"/>
                    <a:gd name="T11" fmla="*/ 139 h 489"/>
                    <a:gd name="T12" fmla="*/ 429 w 489"/>
                    <a:gd name="T13" fmla="*/ 88 h 489"/>
                    <a:gd name="T14" fmla="*/ 385 w 489"/>
                    <a:gd name="T15" fmla="*/ 100 h 489"/>
                    <a:gd name="T16" fmla="*/ 385 w 489"/>
                    <a:gd name="T17" fmla="*/ 100 h 489"/>
                    <a:gd name="T18" fmla="*/ 376 w 489"/>
                    <a:gd name="T19" fmla="*/ 92 h 489"/>
                    <a:gd name="T20" fmla="*/ 382 w 489"/>
                    <a:gd name="T21" fmla="*/ 46 h 489"/>
                    <a:gd name="T22" fmla="*/ 329 w 489"/>
                    <a:gd name="T23" fmla="*/ 18 h 489"/>
                    <a:gd name="T24" fmla="*/ 296 w 489"/>
                    <a:gd name="T25" fmla="*/ 50 h 489"/>
                    <a:gd name="T26" fmla="*/ 296 w 489"/>
                    <a:gd name="T27" fmla="*/ 50 h 489"/>
                    <a:gd name="T28" fmla="*/ 281 w 489"/>
                    <a:gd name="T29" fmla="*/ 47 h 489"/>
                    <a:gd name="T30" fmla="*/ 264 w 489"/>
                    <a:gd name="T31" fmla="*/ 4 h 489"/>
                    <a:gd name="T32" fmla="*/ 203 w 489"/>
                    <a:gd name="T33" fmla="*/ 7 h 489"/>
                    <a:gd name="T34" fmla="*/ 191 w 489"/>
                    <a:gd name="T35" fmla="*/ 51 h 489"/>
                    <a:gd name="T36" fmla="*/ 191 w 489"/>
                    <a:gd name="T37" fmla="*/ 51 h 489"/>
                    <a:gd name="T38" fmla="*/ 176 w 489"/>
                    <a:gd name="T39" fmla="*/ 55 h 489"/>
                    <a:gd name="T40" fmla="*/ 139 w 489"/>
                    <a:gd name="T41" fmla="*/ 27 h 489"/>
                    <a:gd name="T42" fmla="*/ 88 w 489"/>
                    <a:gd name="T43" fmla="*/ 60 h 489"/>
                    <a:gd name="T44" fmla="*/ 100 w 489"/>
                    <a:gd name="T45" fmla="*/ 105 h 489"/>
                    <a:gd name="T46" fmla="*/ 100 w 489"/>
                    <a:gd name="T47" fmla="*/ 105 h 489"/>
                    <a:gd name="T48" fmla="*/ 92 w 489"/>
                    <a:gd name="T49" fmla="*/ 113 h 489"/>
                    <a:gd name="T50" fmla="*/ 46 w 489"/>
                    <a:gd name="T51" fmla="*/ 107 h 489"/>
                    <a:gd name="T52" fmla="*/ 18 w 489"/>
                    <a:gd name="T53" fmla="*/ 161 h 489"/>
                    <a:gd name="T54" fmla="*/ 50 w 489"/>
                    <a:gd name="T55" fmla="*/ 193 h 489"/>
                    <a:gd name="T56" fmla="*/ 50 w 489"/>
                    <a:gd name="T57" fmla="*/ 193 h 489"/>
                    <a:gd name="T58" fmla="*/ 47 w 489"/>
                    <a:gd name="T59" fmla="*/ 208 h 489"/>
                    <a:gd name="T60" fmla="*/ 4 w 489"/>
                    <a:gd name="T61" fmla="*/ 225 h 489"/>
                    <a:gd name="T62" fmla="*/ 7 w 489"/>
                    <a:gd name="T63" fmla="*/ 286 h 489"/>
                    <a:gd name="T64" fmla="*/ 50 w 489"/>
                    <a:gd name="T65" fmla="*/ 298 h 489"/>
                    <a:gd name="T66" fmla="*/ 51 w 489"/>
                    <a:gd name="T67" fmla="*/ 298 h 489"/>
                    <a:gd name="T68" fmla="*/ 55 w 489"/>
                    <a:gd name="T69" fmla="*/ 313 h 489"/>
                    <a:gd name="T70" fmla="*/ 27 w 489"/>
                    <a:gd name="T71" fmla="*/ 350 h 489"/>
                    <a:gd name="T72" fmla="*/ 60 w 489"/>
                    <a:gd name="T73" fmla="*/ 401 h 489"/>
                    <a:gd name="T74" fmla="*/ 104 w 489"/>
                    <a:gd name="T75" fmla="*/ 389 h 489"/>
                    <a:gd name="T76" fmla="*/ 104 w 489"/>
                    <a:gd name="T77" fmla="*/ 389 h 489"/>
                    <a:gd name="T78" fmla="*/ 113 w 489"/>
                    <a:gd name="T79" fmla="*/ 397 h 489"/>
                    <a:gd name="T80" fmla="*/ 107 w 489"/>
                    <a:gd name="T81" fmla="*/ 443 h 489"/>
                    <a:gd name="T82" fmla="*/ 160 w 489"/>
                    <a:gd name="T83" fmla="*/ 471 h 489"/>
                    <a:gd name="T84" fmla="*/ 193 w 489"/>
                    <a:gd name="T85" fmla="*/ 439 h 489"/>
                    <a:gd name="T86" fmla="*/ 193 w 489"/>
                    <a:gd name="T87" fmla="*/ 439 h 489"/>
                    <a:gd name="T88" fmla="*/ 208 w 489"/>
                    <a:gd name="T89" fmla="*/ 442 h 489"/>
                    <a:gd name="T90" fmla="*/ 225 w 489"/>
                    <a:gd name="T91" fmla="*/ 485 h 489"/>
                    <a:gd name="T92" fmla="*/ 286 w 489"/>
                    <a:gd name="T93" fmla="*/ 483 h 489"/>
                    <a:gd name="T94" fmla="*/ 298 w 489"/>
                    <a:gd name="T95" fmla="*/ 439 h 489"/>
                    <a:gd name="T96" fmla="*/ 298 w 489"/>
                    <a:gd name="T97" fmla="*/ 439 h 489"/>
                    <a:gd name="T98" fmla="*/ 313 w 489"/>
                    <a:gd name="T99" fmla="*/ 434 h 489"/>
                    <a:gd name="T100" fmla="*/ 350 w 489"/>
                    <a:gd name="T101" fmla="*/ 462 h 489"/>
                    <a:gd name="T102" fmla="*/ 401 w 489"/>
                    <a:gd name="T103" fmla="*/ 430 h 489"/>
                    <a:gd name="T104" fmla="*/ 389 w 489"/>
                    <a:gd name="T105" fmla="*/ 386 h 489"/>
                    <a:gd name="T106" fmla="*/ 389 w 489"/>
                    <a:gd name="T107" fmla="*/ 386 h 489"/>
                    <a:gd name="T108" fmla="*/ 397 w 489"/>
                    <a:gd name="T109" fmla="*/ 377 h 489"/>
                    <a:gd name="T110" fmla="*/ 443 w 489"/>
                    <a:gd name="T111" fmla="*/ 383 h 489"/>
                    <a:gd name="T112" fmla="*/ 471 w 489"/>
                    <a:gd name="T113" fmla="*/ 329 h 489"/>
                    <a:gd name="T114" fmla="*/ 439 w 489"/>
                    <a:gd name="T115" fmla="*/ 296 h 489"/>
                    <a:gd name="T116" fmla="*/ 439 w 489"/>
                    <a:gd name="T117" fmla="*/ 296 h 489"/>
                    <a:gd name="T118" fmla="*/ 442 w 489"/>
                    <a:gd name="T119" fmla="*/ 281 h 489"/>
                    <a:gd name="T120" fmla="*/ 485 w 489"/>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89">
                      <a:moveTo>
                        <a:pt x="485" y="264"/>
                      </a:moveTo>
                      <a:cubicBezTo>
                        <a:pt x="489" y="231"/>
                        <a:pt x="483" y="203"/>
                        <a:pt x="483" y="203"/>
                      </a:cubicBezTo>
                      <a:cubicBezTo>
                        <a:pt x="439" y="191"/>
                        <a:pt x="439" y="191"/>
                        <a:pt x="439" y="191"/>
                      </a:cubicBezTo>
                      <a:cubicBezTo>
                        <a:pt x="438" y="191"/>
                        <a:pt x="438" y="191"/>
                        <a:pt x="438" y="191"/>
                      </a:cubicBezTo>
                      <a:cubicBezTo>
                        <a:pt x="437" y="186"/>
                        <a:pt x="435" y="181"/>
                        <a:pt x="434" y="176"/>
                      </a:cubicBezTo>
                      <a:cubicBezTo>
                        <a:pt x="462" y="139"/>
                        <a:pt x="462" y="139"/>
                        <a:pt x="462" y="139"/>
                      </a:cubicBezTo>
                      <a:cubicBezTo>
                        <a:pt x="449" y="109"/>
                        <a:pt x="429" y="88"/>
                        <a:pt x="429" y="88"/>
                      </a:cubicBezTo>
                      <a:cubicBezTo>
                        <a:pt x="385" y="100"/>
                        <a:pt x="385" y="100"/>
                        <a:pt x="385" y="100"/>
                      </a:cubicBezTo>
                      <a:cubicBezTo>
                        <a:pt x="385" y="100"/>
                        <a:pt x="385" y="100"/>
                        <a:pt x="385" y="100"/>
                      </a:cubicBezTo>
                      <a:cubicBezTo>
                        <a:pt x="382" y="97"/>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5"/>
                      </a:cubicBezTo>
                      <a:cubicBezTo>
                        <a:pt x="139" y="27"/>
                        <a:pt x="139" y="27"/>
                        <a:pt x="139" y="27"/>
                      </a:cubicBezTo>
                      <a:cubicBezTo>
                        <a:pt x="109" y="40"/>
                        <a:pt x="88" y="60"/>
                        <a:pt x="88" y="60"/>
                      </a:cubicBezTo>
                      <a:cubicBezTo>
                        <a:pt x="100" y="105"/>
                        <a:pt x="100" y="105"/>
                        <a:pt x="100" y="105"/>
                      </a:cubicBezTo>
                      <a:cubicBezTo>
                        <a:pt x="100" y="105"/>
                        <a:pt x="100" y="105"/>
                        <a:pt x="100" y="105"/>
                      </a:cubicBezTo>
                      <a:cubicBezTo>
                        <a:pt x="97" y="107"/>
                        <a:pt x="95" y="110"/>
                        <a:pt x="92" y="113"/>
                      </a:cubicBezTo>
                      <a:cubicBezTo>
                        <a:pt x="46" y="107"/>
                        <a:pt x="46" y="107"/>
                        <a:pt x="46" y="107"/>
                      </a:cubicBezTo>
                      <a:cubicBezTo>
                        <a:pt x="26" y="133"/>
                        <a:pt x="18" y="161"/>
                        <a:pt x="18" y="161"/>
                      </a:cubicBezTo>
                      <a:cubicBezTo>
                        <a:pt x="50" y="193"/>
                        <a:pt x="50" y="193"/>
                        <a:pt x="50" y="193"/>
                      </a:cubicBezTo>
                      <a:cubicBezTo>
                        <a:pt x="50" y="193"/>
                        <a:pt x="50" y="193"/>
                        <a:pt x="50" y="193"/>
                      </a:cubicBezTo>
                      <a:cubicBezTo>
                        <a:pt x="49" y="198"/>
                        <a:pt x="48" y="203"/>
                        <a:pt x="47" y="208"/>
                      </a:cubicBezTo>
                      <a:cubicBezTo>
                        <a:pt x="4" y="225"/>
                        <a:pt x="4" y="225"/>
                        <a:pt x="4" y="225"/>
                      </a:cubicBezTo>
                      <a:cubicBezTo>
                        <a:pt x="0" y="258"/>
                        <a:pt x="7" y="286"/>
                        <a:pt x="7" y="286"/>
                      </a:cubicBezTo>
                      <a:cubicBezTo>
                        <a:pt x="50" y="298"/>
                        <a:pt x="50" y="298"/>
                        <a:pt x="50" y="298"/>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4" y="389"/>
                        <a:pt x="104" y="389"/>
                        <a:pt x="104" y="389"/>
                      </a:cubicBezTo>
                      <a:cubicBezTo>
                        <a:pt x="104" y="389"/>
                        <a:pt x="104" y="389"/>
                        <a:pt x="104" y="389"/>
                      </a:cubicBezTo>
                      <a:cubicBezTo>
                        <a:pt x="107" y="392"/>
                        <a:pt x="110" y="395"/>
                        <a:pt x="113" y="397"/>
                      </a:cubicBezTo>
                      <a:cubicBezTo>
                        <a:pt x="107" y="443"/>
                        <a:pt x="107" y="443"/>
                        <a:pt x="107" y="443"/>
                      </a:cubicBezTo>
                      <a:cubicBezTo>
                        <a:pt x="133" y="463"/>
                        <a:pt x="160" y="471"/>
                        <a:pt x="160" y="471"/>
                      </a:cubicBezTo>
                      <a:cubicBezTo>
                        <a:pt x="193" y="439"/>
                        <a:pt x="193" y="439"/>
                        <a:pt x="193" y="439"/>
                      </a:cubicBezTo>
                      <a:cubicBezTo>
                        <a:pt x="193" y="439"/>
                        <a:pt x="193" y="439"/>
                        <a:pt x="193" y="439"/>
                      </a:cubicBezTo>
                      <a:cubicBezTo>
                        <a:pt x="198" y="440"/>
                        <a:pt x="203" y="442"/>
                        <a:pt x="208" y="442"/>
                      </a:cubicBezTo>
                      <a:cubicBezTo>
                        <a:pt x="225" y="485"/>
                        <a:pt x="225" y="485"/>
                        <a:pt x="225" y="485"/>
                      </a:cubicBezTo>
                      <a:cubicBezTo>
                        <a:pt x="258" y="489"/>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30"/>
                        <a:pt x="401" y="430"/>
                      </a:cubicBezTo>
                      <a:cubicBezTo>
                        <a:pt x="389" y="386"/>
                        <a:pt x="389" y="386"/>
                        <a:pt x="389" y="386"/>
                      </a:cubicBezTo>
                      <a:cubicBezTo>
                        <a:pt x="389" y="386"/>
                        <a:pt x="389" y="386"/>
                        <a:pt x="389" y="386"/>
                      </a:cubicBezTo>
                      <a:cubicBezTo>
                        <a:pt x="392" y="382"/>
                        <a:pt x="394" y="380"/>
                        <a:pt x="397" y="377"/>
                      </a:cubicBezTo>
                      <a:cubicBezTo>
                        <a:pt x="443" y="383"/>
                        <a:pt x="443" y="383"/>
                        <a:pt x="443" y="383"/>
                      </a:cubicBezTo>
                      <a:cubicBezTo>
                        <a:pt x="463" y="356"/>
                        <a:pt x="471" y="329"/>
                        <a:pt x="471" y="329"/>
                      </a:cubicBezTo>
                      <a:cubicBezTo>
                        <a:pt x="439" y="296"/>
                        <a:pt x="439" y="296"/>
                        <a:pt x="439" y="296"/>
                      </a:cubicBezTo>
                      <a:cubicBezTo>
                        <a:pt x="439" y="296"/>
                        <a:pt x="439" y="296"/>
                        <a:pt x="439" y="296"/>
                      </a:cubicBezTo>
                      <a:cubicBezTo>
                        <a:pt x="440" y="291"/>
                        <a:pt x="441" y="286"/>
                        <a:pt x="442" y="281"/>
                      </a:cubicBezTo>
                      <a:lnTo>
                        <a:pt x="485" y="264"/>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7" name="Freeform 209"/>
                <p:cNvSpPr>
                  <a:spLocks/>
                </p:cNvSpPr>
                <p:nvPr/>
              </p:nvSpPr>
              <p:spPr bwMode="auto">
                <a:xfrm>
                  <a:off x="389" y="2219"/>
                  <a:ext cx="418" cy="419"/>
                </a:xfrm>
                <a:custGeom>
                  <a:avLst/>
                  <a:gdLst>
                    <a:gd name="T0" fmla="*/ 485 w 489"/>
                    <a:gd name="T1" fmla="*/ 264 h 490"/>
                    <a:gd name="T2" fmla="*/ 483 w 489"/>
                    <a:gd name="T3" fmla="*/ 203 h 490"/>
                    <a:gd name="T4" fmla="*/ 439 w 489"/>
                    <a:gd name="T5" fmla="*/ 191 h 490"/>
                    <a:gd name="T6" fmla="*/ 439 w 489"/>
                    <a:gd name="T7" fmla="*/ 191 h 490"/>
                    <a:gd name="T8" fmla="*/ 434 w 489"/>
                    <a:gd name="T9" fmla="*/ 176 h 490"/>
                    <a:gd name="T10" fmla="*/ 462 w 489"/>
                    <a:gd name="T11" fmla="*/ 139 h 490"/>
                    <a:gd name="T12" fmla="*/ 429 w 489"/>
                    <a:gd name="T13" fmla="*/ 89 h 490"/>
                    <a:gd name="T14" fmla="*/ 385 w 489"/>
                    <a:gd name="T15" fmla="*/ 100 h 490"/>
                    <a:gd name="T16" fmla="*/ 385 w 489"/>
                    <a:gd name="T17" fmla="*/ 100 h 490"/>
                    <a:gd name="T18" fmla="*/ 376 w 489"/>
                    <a:gd name="T19" fmla="*/ 92 h 490"/>
                    <a:gd name="T20" fmla="*/ 382 w 489"/>
                    <a:gd name="T21" fmla="*/ 46 h 490"/>
                    <a:gd name="T22" fmla="*/ 329 w 489"/>
                    <a:gd name="T23" fmla="*/ 18 h 490"/>
                    <a:gd name="T24" fmla="*/ 296 w 489"/>
                    <a:gd name="T25" fmla="*/ 50 h 490"/>
                    <a:gd name="T26" fmla="*/ 296 w 489"/>
                    <a:gd name="T27" fmla="*/ 50 h 490"/>
                    <a:gd name="T28" fmla="*/ 281 w 489"/>
                    <a:gd name="T29" fmla="*/ 47 h 490"/>
                    <a:gd name="T30" fmla="*/ 264 w 489"/>
                    <a:gd name="T31" fmla="*/ 4 h 490"/>
                    <a:gd name="T32" fmla="*/ 203 w 489"/>
                    <a:gd name="T33" fmla="*/ 7 h 490"/>
                    <a:gd name="T34" fmla="*/ 191 w 489"/>
                    <a:gd name="T35" fmla="*/ 51 h 490"/>
                    <a:gd name="T36" fmla="*/ 191 w 489"/>
                    <a:gd name="T37" fmla="*/ 51 h 490"/>
                    <a:gd name="T38" fmla="*/ 176 w 489"/>
                    <a:gd name="T39" fmla="*/ 56 h 490"/>
                    <a:gd name="T40" fmla="*/ 139 w 489"/>
                    <a:gd name="T41" fmla="*/ 27 h 490"/>
                    <a:gd name="T42" fmla="*/ 88 w 489"/>
                    <a:gd name="T43" fmla="*/ 61 h 490"/>
                    <a:gd name="T44" fmla="*/ 100 w 489"/>
                    <a:gd name="T45" fmla="*/ 105 h 490"/>
                    <a:gd name="T46" fmla="*/ 100 w 489"/>
                    <a:gd name="T47" fmla="*/ 105 h 490"/>
                    <a:gd name="T48" fmla="*/ 92 w 489"/>
                    <a:gd name="T49" fmla="*/ 113 h 490"/>
                    <a:gd name="T50" fmla="*/ 46 w 489"/>
                    <a:gd name="T51" fmla="*/ 107 h 490"/>
                    <a:gd name="T52" fmla="*/ 18 w 489"/>
                    <a:gd name="T53" fmla="*/ 161 h 490"/>
                    <a:gd name="T54" fmla="*/ 50 w 489"/>
                    <a:gd name="T55" fmla="*/ 194 h 490"/>
                    <a:gd name="T56" fmla="*/ 50 w 489"/>
                    <a:gd name="T57" fmla="*/ 193 h 490"/>
                    <a:gd name="T58" fmla="*/ 47 w 489"/>
                    <a:gd name="T59" fmla="*/ 208 h 490"/>
                    <a:gd name="T60" fmla="*/ 4 w 489"/>
                    <a:gd name="T61" fmla="*/ 225 h 490"/>
                    <a:gd name="T62" fmla="*/ 7 w 489"/>
                    <a:gd name="T63" fmla="*/ 286 h 490"/>
                    <a:gd name="T64" fmla="*/ 51 w 489"/>
                    <a:gd name="T65" fmla="*/ 299 h 490"/>
                    <a:gd name="T66" fmla="*/ 51 w 489"/>
                    <a:gd name="T67" fmla="*/ 298 h 490"/>
                    <a:gd name="T68" fmla="*/ 55 w 489"/>
                    <a:gd name="T69" fmla="*/ 313 h 490"/>
                    <a:gd name="T70" fmla="*/ 27 w 489"/>
                    <a:gd name="T71" fmla="*/ 350 h 490"/>
                    <a:gd name="T72" fmla="*/ 60 w 489"/>
                    <a:gd name="T73" fmla="*/ 401 h 490"/>
                    <a:gd name="T74" fmla="*/ 105 w 489"/>
                    <a:gd name="T75" fmla="*/ 389 h 490"/>
                    <a:gd name="T76" fmla="*/ 105 w 489"/>
                    <a:gd name="T77" fmla="*/ 389 h 490"/>
                    <a:gd name="T78" fmla="*/ 113 w 489"/>
                    <a:gd name="T79" fmla="*/ 397 h 490"/>
                    <a:gd name="T80" fmla="*/ 107 w 489"/>
                    <a:gd name="T81" fmla="*/ 443 h 490"/>
                    <a:gd name="T82" fmla="*/ 161 w 489"/>
                    <a:gd name="T83" fmla="*/ 471 h 490"/>
                    <a:gd name="T84" fmla="*/ 193 w 489"/>
                    <a:gd name="T85" fmla="*/ 440 h 490"/>
                    <a:gd name="T86" fmla="*/ 193 w 489"/>
                    <a:gd name="T87" fmla="*/ 439 h 490"/>
                    <a:gd name="T88" fmla="*/ 208 w 489"/>
                    <a:gd name="T89" fmla="*/ 443 h 490"/>
                    <a:gd name="T90" fmla="*/ 225 w 489"/>
                    <a:gd name="T91" fmla="*/ 485 h 490"/>
                    <a:gd name="T92" fmla="*/ 286 w 489"/>
                    <a:gd name="T93" fmla="*/ 483 h 490"/>
                    <a:gd name="T94" fmla="*/ 298 w 489"/>
                    <a:gd name="T95" fmla="*/ 439 h 490"/>
                    <a:gd name="T96" fmla="*/ 298 w 489"/>
                    <a:gd name="T97" fmla="*/ 439 h 490"/>
                    <a:gd name="T98" fmla="*/ 313 w 489"/>
                    <a:gd name="T99" fmla="*/ 434 h 490"/>
                    <a:gd name="T100" fmla="*/ 350 w 489"/>
                    <a:gd name="T101" fmla="*/ 462 h 490"/>
                    <a:gd name="T102" fmla="*/ 401 w 489"/>
                    <a:gd name="T103" fmla="*/ 428 h 490"/>
                    <a:gd name="T104" fmla="*/ 389 w 489"/>
                    <a:gd name="T105" fmla="*/ 383 h 490"/>
                    <a:gd name="T106" fmla="*/ 389 w 489"/>
                    <a:gd name="T107" fmla="*/ 383 h 490"/>
                    <a:gd name="T108" fmla="*/ 397 w 489"/>
                    <a:gd name="T109" fmla="*/ 375 h 490"/>
                    <a:gd name="T110" fmla="*/ 443 w 489"/>
                    <a:gd name="T111" fmla="*/ 382 h 490"/>
                    <a:gd name="T112" fmla="*/ 471 w 489"/>
                    <a:gd name="T113" fmla="*/ 329 h 490"/>
                    <a:gd name="T114" fmla="*/ 439 w 489"/>
                    <a:gd name="T115" fmla="*/ 296 h 490"/>
                    <a:gd name="T116" fmla="*/ 439 w 489"/>
                    <a:gd name="T117" fmla="*/ 296 h 490"/>
                    <a:gd name="T118" fmla="*/ 442 w 489"/>
                    <a:gd name="T119" fmla="*/ 281 h 490"/>
                    <a:gd name="T120" fmla="*/ 485 w 489"/>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9" h="490">
                      <a:moveTo>
                        <a:pt x="485" y="264"/>
                      </a:moveTo>
                      <a:cubicBezTo>
                        <a:pt x="489" y="231"/>
                        <a:pt x="483" y="203"/>
                        <a:pt x="483" y="203"/>
                      </a:cubicBezTo>
                      <a:cubicBezTo>
                        <a:pt x="439" y="191"/>
                        <a:pt x="439" y="191"/>
                        <a:pt x="439" y="191"/>
                      </a:cubicBezTo>
                      <a:cubicBezTo>
                        <a:pt x="439" y="191"/>
                        <a:pt x="439" y="191"/>
                        <a:pt x="439" y="191"/>
                      </a:cubicBezTo>
                      <a:cubicBezTo>
                        <a:pt x="437" y="186"/>
                        <a:pt x="436" y="181"/>
                        <a:pt x="434" y="176"/>
                      </a:cubicBezTo>
                      <a:cubicBezTo>
                        <a:pt x="462" y="139"/>
                        <a:pt x="462" y="139"/>
                        <a:pt x="462" y="139"/>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2" y="46"/>
                        <a:pt x="382" y="46"/>
                        <a:pt x="382" y="46"/>
                      </a:cubicBezTo>
                      <a:cubicBezTo>
                        <a:pt x="356" y="26"/>
                        <a:pt x="329" y="18"/>
                        <a:pt x="329" y="18"/>
                      </a:cubicBezTo>
                      <a:cubicBezTo>
                        <a:pt x="296" y="50"/>
                        <a:pt x="296" y="50"/>
                        <a:pt x="296" y="50"/>
                      </a:cubicBezTo>
                      <a:cubicBezTo>
                        <a:pt x="296" y="50"/>
                        <a:pt x="296" y="50"/>
                        <a:pt x="296" y="50"/>
                      </a:cubicBezTo>
                      <a:cubicBezTo>
                        <a:pt x="291" y="49"/>
                        <a:pt x="286" y="48"/>
                        <a:pt x="281" y="47"/>
                      </a:cubicBezTo>
                      <a:cubicBezTo>
                        <a:pt x="264" y="4"/>
                        <a:pt x="264" y="4"/>
                        <a:pt x="264" y="4"/>
                      </a:cubicBezTo>
                      <a:cubicBezTo>
                        <a:pt x="231" y="0"/>
                        <a:pt x="203" y="7"/>
                        <a:pt x="203" y="7"/>
                      </a:cubicBezTo>
                      <a:cubicBezTo>
                        <a:pt x="191" y="51"/>
                        <a:pt x="191" y="51"/>
                        <a:pt x="191" y="51"/>
                      </a:cubicBezTo>
                      <a:cubicBezTo>
                        <a:pt x="191" y="51"/>
                        <a:pt x="191" y="51"/>
                        <a:pt x="191" y="51"/>
                      </a:cubicBezTo>
                      <a:cubicBezTo>
                        <a:pt x="186" y="52"/>
                        <a:pt x="181" y="54"/>
                        <a:pt x="176" y="56"/>
                      </a:cubicBezTo>
                      <a:cubicBezTo>
                        <a:pt x="139" y="27"/>
                        <a:pt x="139" y="27"/>
                        <a:pt x="139" y="27"/>
                      </a:cubicBezTo>
                      <a:cubicBezTo>
                        <a:pt x="109" y="41"/>
                        <a:pt x="88" y="61"/>
                        <a:pt x="88" y="61"/>
                      </a:cubicBezTo>
                      <a:cubicBezTo>
                        <a:pt x="100" y="105"/>
                        <a:pt x="100" y="105"/>
                        <a:pt x="100" y="105"/>
                      </a:cubicBezTo>
                      <a:cubicBezTo>
                        <a:pt x="100" y="105"/>
                        <a:pt x="100" y="105"/>
                        <a:pt x="100" y="105"/>
                      </a:cubicBezTo>
                      <a:cubicBezTo>
                        <a:pt x="97" y="108"/>
                        <a:pt x="95" y="110"/>
                        <a:pt x="92" y="113"/>
                      </a:cubicBezTo>
                      <a:cubicBezTo>
                        <a:pt x="46" y="107"/>
                        <a:pt x="46" y="107"/>
                        <a:pt x="46" y="107"/>
                      </a:cubicBezTo>
                      <a:cubicBezTo>
                        <a:pt x="26" y="133"/>
                        <a:pt x="18" y="161"/>
                        <a:pt x="18" y="161"/>
                      </a:cubicBezTo>
                      <a:cubicBezTo>
                        <a:pt x="50" y="194"/>
                        <a:pt x="50" y="194"/>
                        <a:pt x="50" y="194"/>
                      </a:cubicBezTo>
                      <a:cubicBezTo>
                        <a:pt x="50" y="193"/>
                        <a:pt x="50" y="193"/>
                        <a:pt x="50" y="193"/>
                      </a:cubicBezTo>
                      <a:cubicBezTo>
                        <a:pt x="49" y="198"/>
                        <a:pt x="48" y="203"/>
                        <a:pt x="47" y="208"/>
                      </a:cubicBezTo>
                      <a:cubicBezTo>
                        <a:pt x="4" y="225"/>
                        <a:pt x="4" y="225"/>
                        <a:pt x="4" y="225"/>
                      </a:cubicBezTo>
                      <a:cubicBezTo>
                        <a:pt x="0" y="258"/>
                        <a:pt x="7" y="286"/>
                        <a:pt x="7" y="286"/>
                      </a:cubicBezTo>
                      <a:cubicBezTo>
                        <a:pt x="51" y="299"/>
                        <a:pt x="51" y="299"/>
                        <a:pt x="51" y="299"/>
                      </a:cubicBezTo>
                      <a:cubicBezTo>
                        <a:pt x="51" y="298"/>
                        <a:pt x="51" y="298"/>
                        <a:pt x="51" y="298"/>
                      </a:cubicBezTo>
                      <a:cubicBezTo>
                        <a:pt x="52" y="303"/>
                        <a:pt x="54" y="308"/>
                        <a:pt x="55" y="313"/>
                      </a:cubicBezTo>
                      <a:cubicBezTo>
                        <a:pt x="27" y="350"/>
                        <a:pt x="27" y="350"/>
                        <a:pt x="27" y="350"/>
                      </a:cubicBezTo>
                      <a:cubicBezTo>
                        <a:pt x="40" y="380"/>
                        <a:pt x="60" y="401"/>
                        <a:pt x="60" y="401"/>
                      </a:cubicBezTo>
                      <a:cubicBezTo>
                        <a:pt x="105" y="389"/>
                        <a:pt x="105" y="389"/>
                        <a:pt x="105" y="389"/>
                      </a:cubicBezTo>
                      <a:cubicBezTo>
                        <a:pt x="105" y="389"/>
                        <a:pt x="105" y="389"/>
                        <a:pt x="105" y="389"/>
                      </a:cubicBezTo>
                      <a:cubicBezTo>
                        <a:pt x="107" y="392"/>
                        <a:pt x="110" y="395"/>
                        <a:pt x="113" y="397"/>
                      </a:cubicBezTo>
                      <a:cubicBezTo>
                        <a:pt x="107" y="443"/>
                        <a:pt x="107" y="443"/>
                        <a:pt x="107" y="443"/>
                      </a:cubicBezTo>
                      <a:cubicBezTo>
                        <a:pt x="133" y="463"/>
                        <a:pt x="161" y="471"/>
                        <a:pt x="161" y="471"/>
                      </a:cubicBezTo>
                      <a:cubicBezTo>
                        <a:pt x="193" y="440"/>
                        <a:pt x="193" y="440"/>
                        <a:pt x="193" y="440"/>
                      </a:cubicBezTo>
                      <a:cubicBezTo>
                        <a:pt x="193" y="439"/>
                        <a:pt x="193" y="439"/>
                        <a:pt x="193" y="439"/>
                      </a:cubicBezTo>
                      <a:cubicBezTo>
                        <a:pt x="198" y="441"/>
                        <a:pt x="203" y="442"/>
                        <a:pt x="208" y="443"/>
                      </a:cubicBezTo>
                      <a:cubicBezTo>
                        <a:pt x="225" y="485"/>
                        <a:pt x="225" y="485"/>
                        <a:pt x="225" y="485"/>
                      </a:cubicBezTo>
                      <a:cubicBezTo>
                        <a:pt x="258" y="490"/>
                        <a:pt x="286" y="483"/>
                        <a:pt x="286" y="483"/>
                      </a:cubicBezTo>
                      <a:cubicBezTo>
                        <a:pt x="298" y="439"/>
                        <a:pt x="298" y="439"/>
                        <a:pt x="298" y="439"/>
                      </a:cubicBezTo>
                      <a:cubicBezTo>
                        <a:pt x="298" y="439"/>
                        <a:pt x="298" y="439"/>
                        <a:pt x="298" y="439"/>
                      </a:cubicBezTo>
                      <a:cubicBezTo>
                        <a:pt x="303" y="437"/>
                        <a:pt x="308" y="436"/>
                        <a:pt x="313" y="434"/>
                      </a:cubicBezTo>
                      <a:cubicBezTo>
                        <a:pt x="350" y="462"/>
                        <a:pt x="350" y="462"/>
                        <a:pt x="350" y="462"/>
                      </a:cubicBezTo>
                      <a:cubicBezTo>
                        <a:pt x="380" y="449"/>
                        <a:pt x="401" y="428"/>
                        <a:pt x="401" y="428"/>
                      </a:cubicBezTo>
                      <a:cubicBezTo>
                        <a:pt x="389" y="383"/>
                        <a:pt x="389" y="383"/>
                        <a:pt x="389" y="383"/>
                      </a:cubicBezTo>
                      <a:cubicBezTo>
                        <a:pt x="389" y="383"/>
                        <a:pt x="389" y="383"/>
                        <a:pt x="389" y="383"/>
                      </a:cubicBezTo>
                      <a:cubicBezTo>
                        <a:pt x="392" y="383"/>
                        <a:pt x="395" y="378"/>
                        <a:pt x="397" y="375"/>
                      </a:cubicBezTo>
                      <a:cubicBezTo>
                        <a:pt x="443" y="382"/>
                        <a:pt x="443" y="382"/>
                        <a:pt x="443" y="382"/>
                      </a:cubicBezTo>
                      <a:cubicBezTo>
                        <a:pt x="463" y="356"/>
                        <a:pt x="471" y="329"/>
                        <a:pt x="471" y="329"/>
                      </a:cubicBezTo>
                      <a:cubicBezTo>
                        <a:pt x="439" y="296"/>
                        <a:pt x="439" y="296"/>
                        <a:pt x="439" y="296"/>
                      </a:cubicBezTo>
                      <a:cubicBezTo>
                        <a:pt x="439" y="296"/>
                        <a:pt x="439" y="296"/>
                        <a:pt x="439" y="296"/>
                      </a:cubicBezTo>
                      <a:cubicBezTo>
                        <a:pt x="441" y="291"/>
                        <a:pt x="442" y="286"/>
                        <a:pt x="442" y="281"/>
                      </a:cubicBezTo>
                      <a:lnTo>
                        <a:pt x="485" y="264"/>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8" name="Freeform 210"/>
                <p:cNvSpPr>
                  <a:spLocks/>
                </p:cNvSpPr>
                <p:nvPr/>
              </p:nvSpPr>
              <p:spPr bwMode="auto">
                <a:xfrm>
                  <a:off x="384" y="2215"/>
                  <a:ext cx="420" cy="419"/>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0 h 490"/>
                    <a:gd name="T18" fmla="*/ 376 w 490"/>
                    <a:gd name="T19" fmla="*/ 92 h 490"/>
                    <a:gd name="T20" fmla="*/ 383 w 490"/>
                    <a:gd name="T21" fmla="*/ 47 h 490"/>
                    <a:gd name="T22" fmla="*/ 329 w 490"/>
                    <a:gd name="T23" fmla="*/ 18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39 w 490"/>
                    <a:gd name="T41" fmla="*/ 28 h 490"/>
                    <a:gd name="T42" fmla="*/ 89 w 490"/>
                    <a:gd name="T43" fmla="*/ 61 h 490"/>
                    <a:gd name="T44" fmla="*/ 100 w 490"/>
                    <a:gd name="T45" fmla="*/ 105 h 490"/>
                    <a:gd name="T46" fmla="*/ 100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8 h 490"/>
                    <a:gd name="T68" fmla="*/ 56 w 490"/>
                    <a:gd name="T69" fmla="*/ 314 h 490"/>
                    <a:gd name="T70" fmla="*/ 27 w 490"/>
                    <a:gd name="T71" fmla="*/ 350 h 490"/>
                    <a:gd name="T72" fmla="*/ 61 w 490"/>
                    <a:gd name="T73" fmla="*/ 401 h 490"/>
                    <a:gd name="T74" fmla="*/ 105 w 490"/>
                    <a:gd name="T75" fmla="*/ 390 h 490"/>
                    <a:gd name="T76" fmla="*/ 105 w 490"/>
                    <a:gd name="T77" fmla="*/ 389 h 490"/>
                    <a:gd name="T78" fmla="*/ 114 w 490"/>
                    <a:gd name="T79" fmla="*/ 397 h 490"/>
                    <a:gd name="T80" fmla="*/ 107 w 490"/>
                    <a:gd name="T81" fmla="*/ 443 h 490"/>
                    <a:gd name="T82" fmla="*/ 161 w 490"/>
                    <a:gd name="T83" fmla="*/ 471 h 490"/>
                    <a:gd name="T84" fmla="*/ 194 w 490"/>
                    <a:gd name="T85" fmla="*/ 440 h 490"/>
                    <a:gd name="T86" fmla="*/ 194 w 490"/>
                    <a:gd name="T87" fmla="*/ 440 h 490"/>
                    <a:gd name="T88" fmla="*/ 208 w 490"/>
                    <a:gd name="T89" fmla="*/ 443 h 490"/>
                    <a:gd name="T90" fmla="*/ 225 w 490"/>
                    <a:gd name="T91" fmla="*/ 486 h 490"/>
                    <a:gd name="T92" fmla="*/ 286 w 490"/>
                    <a:gd name="T93" fmla="*/ 483 h 490"/>
                    <a:gd name="T94" fmla="*/ 299 w 490"/>
                    <a:gd name="T95" fmla="*/ 439 h 490"/>
                    <a:gd name="T96" fmla="*/ 298 w 490"/>
                    <a:gd name="T97" fmla="*/ 439 h 490"/>
                    <a:gd name="T98" fmla="*/ 313 w 490"/>
                    <a:gd name="T99" fmla="*/ 434 h 490"/>
                    <a:gd name="T100" fmla="*/ 350 w 490"/>
                    <a:gd name="T101" fmla="*/ 462 h 490"/>
                    <a:gd name="T102" fmla="*/ 401 w 490"/>
                    <a:gd name="T103" fmla="*/ 429 h 490"/>
                    <a:gd name="T104" fmla="*/ 390 w 490"/>
                    <a:gd name="T105" fmla="*/ 384 h 490"/>
                    <a:gd name="T106" fmla="*/ 389 w 490"/>
                    <a:gd name="T107" fmla="*/ 384 h 490"/>
                    <a:gd name="T108" fmla="*/ 397 w 490"/>
                    <a:gd name="T109" fmla="*/ 376 h 490"/>
                    <a:gd name="T110" fmla="*/ 443 w 490"/>
                    <a:gd name="T111" fmla="*/ 383 h 490"/>
                    <a:gd name="T112" fmla="*/ 471 w 490"/>
                    <a:gd name="T113" fmla="*/ 329 h 490"/>
                    <a:gd name="T114" fmla="*/ 440 w 490"/>
                    <a:gd name="T115" fmla="*/ 296 h 490"/>
                    <a:gd name="T116" fmla="*/ 439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1"/>
                        <a:pt x="483" y="204"/>
                        <a:pt x="483" y="204"/>
                      </a:cubicBezTo>
                      <a:cubicBezTo>
                        <a:pt x="439" y="191"/>
                        <a:pt x="439" y="191"/>
                        <a:pt x="439" y="191"/>
                      </a:cubicBezTo>
                      <a:cubicBezTo>
                        <a:pt x="439" y="191"/>
                        <a:pt x="439" y="191"/>
                        <a:pt x="439" y="191"/>
                      </a:cubicBezTo>
                      <a:cubicBezTo>
                        <a:pt x="437" y="186"/>
                        <a:pt x="436" y="181"/>
                        <a:pt x="434" y="176"/>
                      </a:cubicBezTo>
                      <a:cubicBezTo>
                        <a:pt x="462" y="140"/>
                        <a:pt x="462" y="140"/>
                        <a:pt x="462" y="140"/>
                      </a:cubicBezTo>
                      <a:cubicBezTo>
                        <a:pt x="449" y="109"/>
                        <a:pt x="429" y="89"/>
                        <a:pt x="429" y="89"/>
                      </a:cubicBezTo>
                      <a:cubicBezTo>
                        <a:pt x="385" y="100"/>
                        <a:pt x="385" y="100"/>
                        <a:pt x="385" y="100"/>
                      </a:cubicBezTo>
                      <a:cubicBezTo>
                        <a:pt x="385" y="100"/>
                        <a:pt x="385" y="100"/>
                        <a:pt x="385" y="100"/>
                      </a:cubicBezTo>
                      <a:cubicBezTo>
                        <a:pt x="382" y="98"/>
                        <a:pt x="379" y="95"/>
                        <a:pt x="376" y="92"/>
                      </a:cubicBezTo>
                      <a:cubicBezTo>
                        <a:pt x="383" y="47"/>
                        <a:pt x="383" y="47"/>
                        <a:pt x="383" y="47"/>
                      </a:cubicBezTo>
                      <a:cubicBezTo>
                        <a:pt x="356" y="27"/>
                        <a:pt x="329" y="18"/>
                        <a:pt x="329" y="18"/>
                      </a:cubicBezTo>
                      <a:cubicBezTo>
                        <a:pt x="296" y="50"/>
                        <a:pt x="296" y="50"/>
                        <a:pt x="296" y="50"/>
                      </a:cubicBezTo>
                      <a:cubicBezTo>
                        <a:pt x="296" y="50"/>
                        <a:pt x="296" y="50"/>
                        <a:pt x="296" y="50"/>
                      </a:cubicBezTo>
                      <a:cubicBezTo>
                        <a:pt x="291" y="49"/>
                        <a:pt x="286" y="48"/>
                        <a:pt x="282" y="47"/>
                      </a:cubicBezTo>
                      <a:cubicBezTo>
                        <a:pt x="264" y="4"/>
                        <a:pt x="264" y="4"/>
                        <a:pt x="264" y="4"/>
                      </a:cubicBezTo>
                      <a:cubicBezTo>
                        <a:pt x="231" y="0"/>
                        <a:pt x="204" y="7"/>
                        <a:pt x="204" y="7"/>
                      </a:cubicBezTo>
                      <a:cubicBezTo>
                        <a:pt x="191" y="51"/>
                        <a:pt x="191" y="51"/>
                        <a:pt x="191" y="51"/>
                      </a:cubicBezTo>
                      <a:cubicBezTo>
                        <a:pt x="191" y="51"/>
                        <a:pt x="191" y="51"/>
                        <a:pt x="191" y="51"/>
                      </a:cubicBezTo>
                      <a:cubicBezTo>
                        <a:pt x="186" y="52"/>
                        <a:pt x="181" y="54"/>
                        <a:pt x="176" y="56"/>
                      </a:cubicBezTo>
                      <a:cubicBezTo>
                        <a:pt x="139" y="28"/>
                        <a:pt x="139" y="28"/>
                        <a:pt x="139" y="28"/>
                      </a:cubicBezTo>
                      <a:cubicBezTo>
                        <a:pt x="109" y="41"/>
                        <a:pt x="89" y="61"/>
                        <a:pt x="89" y="61"/>
                      </a:cubicBezTo>
                      <a:cubicBezTo>
                        <a:pt x="100" y="105"/>
                        <a:pt x="100" y="105"/>
                        <a:pt x="100" y="105"/>
                      </a:cubicBezTo>
                      <a:cubicBezTo>
                        <a:pt x="100" y="105"/>
                        <a:pt x="100" y="105"/>
                        <a:pt x="100" y="105"/>
                      </a:cubicBezTo>
                      <a:cubicBezTo>
                        <a:pt x="98" y="108"/>
                        <a:pt x="95" y="111"/>
                        <a:pt x="92" y="114"/>
                      </a:cubicBezTo>
                      <a:cubicBezTo>
                        <a:pt x="47" y="107"/>
                        <a:pt x="47" y="107"/>
                        <a:pt x="47" y="107"/>
                      </a:cubicBezTo>
                      <a:cubicBezTo>
                        <a:pt x="26" y="133"/>
                        <a:pt x="18" y="161"/>
                        <a:pt x="18" y="161"/>
                      </a:cubicBezTo>
                      <a:cubicBezTo>
                        <a:pt x="50" y="194"/>
                        <a:pt x="50" y="194"/>
                        <a:pt x="50" y="194"/>
                      </a:cubicBezTo>
                      <a:cubicBezTo>
                        <a:pt x="50" y="194"/>
                        <a:pt x="50" y="194"/>
                        <a:pt x="50" y="194"/>
                      </a:cubicBezTo>
                      <a:cubicBezTo>
                        <a:pt x="49" y="198"/>
                        <a:pt x="48" y="203"/>
                        <a:pt x="47" y="208"/>
                      </a:cubicBezTo>
                      <a:cubicBezTo>
                        <a:pt x="4" y="226"/>
                        <a:pt x="4" y="226"/>
                        <a:pt x="4" y="226"/>
                      </a:cubicBezTo>
                      <a:cubicBezTo>
                        <a:pt x="0" y="258"/>
                        <a:pt x="7" y="286"/>
                        <a:pt x="7" y="286"/>
                      </a:cubicBezTo>
                      <a:cubicBezTo>
                        <a:pt x="51" y="299"/>
                        <a:pt x="51" y="299"/>
                        <a:pt x="51" y="299"/>
                      </a:cubicBezTo>
                      <a:cubicBezTo>
                        <a:pt x="51" y="298"/>
                        <a:pt x="51" y="298"/>
                        <a:pt x="51" y="298"/>
                      </a:cubicBezTo>
                      <a:cubicBezTo>
                        <a:pt x="52" y="304"/>
                        <a:pt x="54" y="309"/>
                        <a:pt x="56" y="314"/>
                      </a:cubicBezTo>
                      <a:cubicBezTo>
                        <a:pt x="27" y="350"/>
                        <a:pt x="27" y="350"/>
                        <a:pt x="27" y="350"/>
                      </a:cubicBezTo>
                      <a:cubicBezTo>
                        <a:pt x="41" y="381"/>
                        <a:pt x="61" y="401"/>
                        <a:pt x="61" y="401"/>
                      </a:cubicBezTo>
                      <a:cubicBezTo>
                        <a:pt x="105" y="390"/>
                        <a:pt x="105" y="390"/>
                        <a:pt x="105" y="390"/>
                      </a:cubicBezTo>
                      <a:cubicBezTo>
                        <a:pt x="105" y="389"/>
                        <a:pt x="105" y="389"/>
                        <a:pt x="105" y="389"/>
                      </a:cubicBezTo>
                      <a:cubicBezTo>
                        <a:pt x="108" y="392"/>
                        <a:pt x="111" y="395"/>
                        <a:pt x="114" y="397"/>
                      </a:cubicBezTo>
                      <a:cubicBezTo>
                        <a:pt x="107" y="443"/>
                        <a:pt x="107" y="443"/>
                        <a:pt x="107" y="443"/>
                      </a:cubicBezTo>
                      <a:cubicBezTo>
                        <a:pt x="133" y="463"/>
                        <a:pt x="161" y="471"/>
                        <a:pt x="161" y="471"/>
                      </a:cubicBezTo>
                      <a:cubicBezTo>
                        <a:pt x="194" y="440"/>
                        <a:pt x="194" y="440"/>
                        <a:pt x="194" y="440"/>
                      </a:cubicBezTo>
                      <a:cubicBezTo>
                        <a:pt x="194" y="440"/>
                        <a:pt x="194" y="440"/>
                        <a:pt x="194" y="440"/>
                      </a:cubicBezTo>
                      <a:cubicBezTo>
                        <a:pt x="198" y="441"/>
                        <a:pt x="203" y="442"/>
                        <a:pt x="208" y="443"/>
                      </a:cubicBezTo>
                      <a:cubicBezTo>
                        <a:pt x="225" y="486"/>
                        <a:pt x="225" y="486"/>
                        <a:pt x="225" y="486"/>
                      </a:cubicBezTo>
                      <a:cubicBezTo>
                        <a:pt x="258" y="490"/>
                        <a:pt x="286" y="483"/>
                        <a:pt x="286" y="483"/>
                      </a:cubicBezTo>
                      <a:cubicBezTo>
                        <a:pt x="299" y="439"/>
                        <a:pt x="299" y="439"/>
                        <a:pt x="299" y="439"/>
                      </a:cubicBezTo>
                      <a:cubicBezTo>
                        <a:pt x="298" y="439"/>
                        <a:pt x="298" y="439"/>
                        <a:pt x="298" y="439"/>
                      </a:cubicBezTo>
                      <a:cubicBezTo>
                        <a:pt x="303" y="437"/>
                        <a:pt x="309" y="436"/>
                        <a:pt x="313" y="434"/>
                      </a:cubicBezTo>
                      <a:cubicBezTo>
                        <a:pt x="350" y="462"/>
                        <a:pt x="350" y="462"/>
                        <a:pt x="350" y="462"/>
                      </a:cubicBezTo>
                      <a:cubicBezTo>
                        <a:pt x="381" y="449"/>
                        <a:pt x="401" y="429"/>
                        <a:pt x="401" y="429"/>
                      </a:cubicBezTo>
                      <a:cubicBezTo>
                        <a:pt x="390" y="384"/>
                        <a:pt x="390" y="384"/>
                        <a:pt x="390" y="384"/>
                      </a:cubicBezTo>
                      <a:cubicBezTo>
                        <a:pt x="389" y="384"/>
                        <a:pt x="389" y="384"/>
                        <a:pt x="389" y="384"/>
                      </a:cubicBezTo>
                      <a:cubicBezTo>
                        <a:pt x="392" y="384"/>
                        <a:pt x="395" y="379"/>
                        <a:pt x="397" y="376"/>
                      </a:cubicBezTo>
                      <a:cubicBezTo>
                        <a:pt x="443" y="383"/>
                        <a:pt x="443" y="383"/>
                        <a:pt x="443" y="383"/>
                      </a:cubicBezTo>
                      <a:cubicBezTo>
                        <a:pt x="463" y="356"/>
                        <a:pt x="471" y="329"/>
                        <a:pt x="471" y="329"/>
                      </a:cubicBezTo>
                      <a:cubicBezTo>
                        <a:pt x="440" y="296"/>
                        <a:pt x="440" y="296"/>
                        <a:pt x="440" y="296"/>
                      </a:cubicBezTo>
                      <a:cubicBezTo>
                        <a:pt x="439" y="296"/>
                        <a:pt x="439" y="296"/>
                        <a:pt x="439" y="296"/>
                      </a:cubicBezTo>
                      <a:cubicBezTo>
                        <a:pt x="441" y="291"/>
                        <a:pt x="442" y="287"/>
                        <a:pt x="443" y="282"/>
                      </a:cubicBezTo>
                      <a:lnTo>
                        <a:pt x="486" y="264"/>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9" name="Freeform 211"/>
                <p:cNvSpPr>
                  <a:spLocks/>
                </p:cNvSpPr>
                <p:nvPr/>
              </p:nvSpPr>
              <p:spPr bwMode="auto">
                <a:xfrm>
                  <a:off x="380" y="2210"/>
                  <a:ext cx="419" cy="420"/>
                </a:xfrm>
                <a:custGeom>
                  <a:avLst/>
                  <a:gdLst>
                    <a:gd name="T0" fmla="*/ 486 w 490"/>
                    <a:gd name="T1" fmla="*/ 264 h 490"/>
                    <a:gd name="T2" fmla="*/ 483 w 490"/>
                    <a:gd name="T3" fmla="*/ 204 h 490"/>
                    <a:gd name="T4" fmla="*/ 439 w 490"/>
                    <a:gd name="T5" fmla="*/ 191 h 490"/>
                    <a:gd name="T6" fmla="*/ 439 w 490"/>
                    <a:gd name="T7" fmla="*/ 191 h 490"/>
                    <a:gd name="T8" fmla="*/ 434 w 490"/>
                    <a:gd name="T9" fmla="*/ 176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0 h 490"/>
                    <a:gd name="T28" fmla="*/ 282 w 490"/>
                    <a:gd name="T29" fmla="*/ 47 h 490"/>
                    <a:gd name="T30" fmla="*/ 264 w 490"/>
                    <a:gd name="T31" fmla="*/ 4 h 490"/>
                    <a:gd name="T32" fmla="*/ 204 w 490"/>
                    <a:gd name="T33" fmla="*/ 7 h 490"/>
                    <a:gd name="T34" fmla="*/ 191 w 490"/>
                    <a:gd name="T35" fmla="*/ 51 h 490"/>
                    <a:gd name="T36" fmla="*/ 191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2 w 490"/>
                    <a:gd name="T49" fmla="*/ 114 h 490"/>
                    <a:gd name="T50" fmla="*/ 47 w 490"/>
                    <a:gd name="T51" fmla="*/ 107 h 490"/>
                    <a:gd name="T52" fmla="*/ 18 w 490"/>
                    <a:gd name="T53" fmla="*/ 161 h 490"/>
                    <a:gd name="T54" fmla="*/ 50 w 490"/>
                    <a:gd name="T55" fmla="*/ 194 h 490"/>
                    <a:gd name="T56" fmla="*/ 50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0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2 h 490"/>
                    <a:gd name="T102" fmla="*/ 401 w 490"/>
                    <a:gd name="T103" fmla="*/ 429 h 490"/>
                    <a:gd name="T104" fmla="*/ 390 w 490"/>
                    <a:gd name="T105" fmla="*/ 385 h 490"/>
                    <a:gd name="T106" fmla="*/ 389 w 490"/>
                    <a:gd name="T107" fmla="*/ 385 h 490"/>
                    <a:gd name="T108" fmla="*/ 398 w 490"/>
                    <a:gd name="T109" fmla="*/ 376 h 490"/>
                    <a:gd name="T110" fmla="*/ 443 w 490"/>
                    <a:gd name="T111" fmla="*/ 383 h 490"/>
                    <a:gd name="T112" fmla="*/ 471 w 490"/>
                    <a:gd name="T113" fmla="*/ 329 h 490"/>
                    <a:gd name="T114" fmla="*/ 440 w 490"/>
                    <a:gd name="T115" fmla="*/ 296 h 490"/>
                    <a:gd name="T116" fmla="*/ 440 w 490"/>
                    <a:gd name="T117" fmla="*/ 296 h 490"/>
                    <a:gd name="T118" fmla="*/ 443 w 490"/>
                    <a:gd name="T119" fmla="*/ 282 h 490"/>
                    <a:gd name="T120" fmla="*/ 486 w 490"/>
                    <a:gd name="T121" fmla="*/ 26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4"/>
                      </a:moveTo>
                      <a:cubicBezTo>
                        <a:pt x="490" y="232"/>
                        <a:pt x="483" y="204"/>
                        <a:pt x="483" y="204"/>
                      </a:cubicBezTo>
                      <a:cubicBezTo>
                        <a:pt x="439" y="191"/>
                        <a:pt x="439" y="191"/>
                        <a:pt x="439" y="191"/>
                      </a:cubicBezTo>
                      <a:cubicBezTo>
                        <a:pt x="439" y="191"/>
                        <a:pt x="439" y="191"/>
                        <a:pt x="439" y="191"/>
                      </a:cubicBezTo>
                      <a:cubicBezTo>
                        <a:pt x="438" y="186"/>
                        <a:pt x="436" y="181"/>
                        <a:pt x="434" y="176"/>
                      </a:cubicBezTo>
                      <a:cubicBezTo>
                        <a:pt x="462" y="140"/>
                        <a:pt x="462" y="140"/>
                        <a:pt x="462" y="140"/>
                      </a:cubicBezTo>
                      <a:cubicBezTo>
                        <a:pt x="449" y="109"/>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6" y="27"/>
                        <a:pt x="329" y="19"/>
                        <a:pt x="329" y="19"/>
                      </a:cubicBezTo>
                      <a:cubicBezTo>
                        <a:pt x="296" y="50"/>
                        <a:pt x="296" y="50"/>
                        <a:pt x="296" y="50"/>
                      </a:cubicBezTo>
                      <a:cubicBezTo>
                        <a:pt x="296" y="50"/>
                        <a:pt x="296" y="50"/>
                        <a:pt x="296" y="50"/>
                      </a:cubicBezTo>
                      <a:cubicBezTo>
                        <a:pt x="291" y="49"/>
                        <a:pt x="287" y="48"/>
                        <a:pt x="282" y="47"/>
                      </a:cubicBezTo>
                      <a:cubicBezTo>
                        <a:pt x="264" y="4"/>
                        <a:pt x="264" y="4"/>
                        <a:pt x="264" y="4"/>
                      </a:cubicBezTo>
                      <a:cubicBezTo>
                        <a:pt x="232" y="0"/>
                        <a:pt x="204" y="7"/>
                        <a:pt x="204" y="7"/>
                      </a:cubicBezTo>
                      <a:cubicBezTo>
                        <a:pt x="191" y="51"/>
                        <a:pt x="191" y="51"/>
                        <a:pt x="191" y="51"/>
                      </a:cubicBezTo>
                      <a:cubicBezTo>
                        <a:pt x="191" y="51"/>
                        <a:pt x="191" y="51"/>
                        <a:pt x="191" y="51"/>
                      </a:cubicBezTo>
                      <a:cubicBezTo>
                        <a:pt x="186" y="52"/>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2" y="114"/>
                      </a:cubicBezTo>
                      <a:cubicBezTo>
                        <a:pt x="47" y="107"/>
                        <a:pt x="47" y="107"/>
                        <a:pt x="47" y="107"/>
                      </a:cubicBezTo>
                      <a:cubicBezTo>
                        <a:pt x="27" y="134"/>
                        <a:pt x="18" y="161"/>
                        <a:pt x="18" y="161"/>
                      </a:cubicBezTo>
                      <a:cubicBezTo>
                        <a:pt x="50" y="194"/>
                        <a:pt x="50" y="194"/>
                        <a:pt x="50" y="194"/>
                      </a:cubicBezTo>
                      <a:cubicBezTo>
                        <a:pt x="50" y="194"/>
                        <a:pt x="50" y="194"/>
                        <a:pt x="50" y="194"/>
                      </a:cubicBezTo>
                      <a:cubicBezTo>
                        <a:pt x="49" y="199"/>
                        <a:pt x="48" y="203"/>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2" y="304"/>
                        <a:pt x="54" y="309"/>
                        <a:pt x="56" y="314"/>
                      </a:cubicBezTo>
                      <a:cubicBezTo>
                        <a:pt x="28" y="350"/>
                        <a:pt x="28" y="350"/>
                        <a:pt x="28" y="350"/>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3" y="463"/>
                        <a:pt x="161" y="472"/>
                        <a:pt x="161" y="472"/>
                      </a:cubicBezTo>
                      <a:cubicBezTo>
                        <a:pt x="194" y="440"/>
                        <a:pt x="194" y="440"/>
                        <a:pt x="194" y="440"/>
                      </a:cubicBezTo>
                      <a:cubicBezTo>
                        <a:pt x="194" y="440"/>
                        <a:pt x="194" y="440"/>
                        <a:pt x="194" y="440"/>
                      </a:cubicBezTo>
                      <a:cubicBezTo>
                        <a:pt x="198" y="441"/>
                        <a:pt x="203" y="442"/>
                        <a:pt x="208" y="443"/>
                      </a:cubicBezTo>
                      <a:cubicBezTo>
                        <a:pt x="226" y="486"/>
                        <a:pt x="226" y="486"/>
                        <a:pt x="226" y="486"/>
                      </a:cubicBezTo>
                      <a:cubicBezTo>
                        <a:pt x="258" y="490"/>
                        <a:pt x="286" y="483"/>
                        <a:pt x="286" y="483"/>
                      </a:cubicBezTo>
                      <a:cubicBezTo>
                        <a:pt x="299" y="439"/>
                        <a:pt x="299" y="439"/>
                        <a:pt x="299" y="439"/>
                      </a:cubicBezTo>
                      <a:cubicBezTo>
                        <a:pt x="299" y="439"/>
                        <a:pt x="299" y="439"/>
                        <a:pt x="299" y="439"/>
                      </a:cubicBezTo>
                      <a:cubicBezTo>
                        <a:pt x="304" y="438"/>
                        <a:pt x="309" y="436"/>
                        <a:pt x="314" y="434"/>
                      </a:cubicBezTo>
                      <a:cubicBezTo>
                        <a:pt x="350" y="462"/>
                        <a:pt x="350" y="462"/>
                        <a:pt x="350" y="462"/>
                      </a:cubicBezTo>
                      <a:cubicBezTo>
                        <a:pt x="381" y="449"/>
                        <a:pt x="401" y="429"/>
                        <a:pt x="401" y="429"/>
                      </a:cubicBezTo>
                      <a:cubicBezTo>
                        <a:pt x="390" y="385"/>
                        <a:pt x="390" y="385"/>
                        <a:pt x="390" y="385"/>
                      </a:cubicBezTo>
                      <a:cubicBezTo>
                        <a:pt x="389" y="385"/>
                        <a:pt x="389" y="385"/>
                        <a:pt x="389" y="385"/>
                      </a:cubicBezTo>
                      <a:cubicBezTo>
                        <a:pt x="392" y="382"/>
                        <a:pt x="395" y="379"/>
                        <a:pt x="398" y="376"/>
                      </a:cubicBezTo>
                      <a:cubicBezTo>
                        <a:pt x="443" y="383"/>
                        <a:pt x="443" y="383"/>
                        <a:pt x="443" y="383"/>
                      </a:cubicBezTo>
                      <a:cubicBezTo>
                        <a:pt x="463" y="357"/>
                        <a:pt x="471" y="329"/>
                        <a:pt x="471" y="329"/>
                      </a:cubicBezTo>
                      <a:cubicBezTo>
                        <a:pt x="440" y="296"/>
                        <a:pt x="440" y="296"/>
                        <a:pt x="440" y="296"/>
                      </a:cubicBezTo>
                      <a:cubicBezTo>
                        <a:pt x="440" y="296"/>
                        <a:pt x="440" y="296"/>
                        <a:pt x="440" y="296"/>
                      </a:cubicBezTo>
                      <a:cubicBezTo>
                        <a:pt x="441" y="292"/>
                        <a:pt x="442" y="287"/>
                        <a:pt x="443" y="282"/>
                      </a:cubicBezTo>
                      <a:lnTo>
                        <a:pt x="486" y="264"/>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60" name="Freeform 212"/>
                <p:cNvSpPr>
                  <a:spLocks/>
                </p:cNvSpPr>
                <p:nvPr/>
              </p:nvSpPr>
              <p:spPr bwMode="auto">
                <a:xfrm>
                  <a:off x="376" y="2206"/>
                  <a:ext cx="419" cy="419"/>
                </a:xfrm>
                <a:custGeom>
                  <a:avLst/>
                  <a:gdLst>
                    <a:gd name="T0" fmla="*/ 486 w 490"/>
                    <a:gd name="T1" fmla="*/ 265 h 490"/>
                    <a:gd name="T2" fmla="*/ 483 w 490"/>
                    <a:gd name="T3" fmla="*/ 204 h 490"/>
                    <a:gd name="T4" fmla="*/ 439 w 490"/>
                    <a:gd name="T5" fmla="*/ 191 h 490"/>
                    <a:gd name="T6" fmla="*/ 439 w 490"/>
                    <a:gd name="T7" fmla="*/ 192 h 490"/>
                    <a:gd name="T8" fmla="*/ 434 w 490"/>
                    <a:gd name="T9" fmla="*/ 177 h 490"/>
                    <a:gd name="T10" fmla="*/ 462 w 490"/>
                    <a:gd name="T11" fmla="*/ 140 h 490"/>
                    <a:gd name="T12" fmla="*/ 429 w 490"/>
                    <a:gd name="T13" fmla="*/ 89 h 490"/>
                    <a:gd name="T14" fmla="*/ 385 w 490"/>
                    <a:gd name="T15" fmla="*/ 100 h 490"/>
                    <a:gd name="T16" fmla="*/ 385 w 490"/>
                    <a:gd name="T17" fmla="*/ 101 h 490"/>
                    <a:gd name="T18" fmla="*/ 376 w 490"/>
                    <a:gd name="T19" fmla="*/ 93 h 490"/>
                    <a:gd name="T20" fmla="*/ 383 w 490"/>
                    <a:gd name="T21" fmla="*/ 47 h 490"/>
                    <a:gd name="T22" fmla="*/ 329 w 490"/>
                    <a:gd name="T23" fmla="*/ 19 h 490"/>
                    <a:gd name="T24" fmla="*/ 296 w 490"/>
                    <a:gd name="T25" fmla="*/ 50 h 490"/>
                    <a:gd name="T26" fmla="*/ 296 w 490"/>
                    <a:gd name="T27" fmla="*/ 51 h 490"/>
                    <a:gd name="T28" fmla="*/ 282 w 490"/>
                    <a:gd name="T29" fmla="*/ 47 h 490"/>
                    <a:gd name="T30" fmla="*/ 264 w 490"/>
                    <a:gd name="T31" fmla="*/ 5 h 490"/>
                    <a:gd name="T32" fmla="*/ 204 w 490"/>
                    <a:gd name="T33" fmla="*/ 7 h 490"/>
                    <a:gd name="T34" fmla="*/ 191 w 490"/>
                    <a:gd name="T35" fmla="*/ 51 h 490"/>
                    <a:gd name="T36" fmla="*/ 192 w 490"/>
                    <a:gd name="T37" fmla="*/ 51 h 490"/>
                    <a:gd name="T38" fmla="*/ 176 w 490"/>
                    <a:gd name="T39" fmla="*/ 56 h 490"/>
                    <a:gd name="T40" fmla="*/ 140 w 490"/>
                    <a:gd name="T41" fmla="*/ 28 h 490"/>
                    <a:gd name="T42" fmla="*/ 89 w 490"/>
                    <a:gd name="T43" fmla="*/ 61 h 490"/>
                    <a:gd name="T44" fmla="*/ 100 w 490"/>
                    <a:gd name="T45" fmla="*/ 105 h 490"/>
                    <a:gd name="T46" fmla="*/ 101 w 490"/>
                    <a:gd name="T47" fmla="*/ 105 h 490"/>
                    <a:gd name="T48" fmla="*/ 93 w 490"/>
                    <a:gd name="T49" fmla="*/ 114 h 490"/>
                    <a:gd name="T50" fmla="*/ 47 w 490"/>
                    <a:gd name="T51" fmla="*/ 107 h 490"/>
                    <a:gd name="T52" fmla="*/ 19 w 490"/>
                    <a:gd name="T53" fmla="*/ 161 h 490"/>
                    <a:gd name="T54" fmla="*/ 50 w 490"/>
                    <a:gd name="T55" fmla="*/ 194 h 490"/>
                    <a:gd name="T56" fmla="*/ 51 w 490"/>
                    <a:gd name="T57" fmla="*/ 194 h 490"/>
                    <a:gd name="T58" fmla="*/ 47 w 490"/>
                    <a:gd name="T59" fmla="*/ 208 h 490"/>
                    <a:gd name="T60" fmla="*/ 4 w 490"/>
                    <a:gd name="T61" fmla="*/ 226 h 490"/>
                    <a:gd name="T62" fmla="*/ 7 w 490"/>
                    <a:gd name="T63" fmla="*/ 286 h 490"/>
                    <a:gd name="T64" fmla="*/ 51 w 490"/>
                    <a:gd name="T65" fmla="*/ 299 h 490"/>
                    <a:gd name="T66" fmla="*/ 51 w 490"/>
                    <a:gd name="T67" fmla="*/ 299 h 490"/>
                    <a:gd name="T68" fmla="*/ 56 w 490"/>
                    <a:gd name="T69" fmla="*/ 314 h 490"/>
                    <a:gd name="T70" fmla="*/ 28 w 490"/>
                    <a:gd name="T71" fmla="*/ 351 h 490"/>
                    <a:gd name="T72" fmla="*/ 61 w 490"/>
                    <a:gd name="T73" fmla="*/ 401 h 490"/>
                    <a:gd name="T74" fmla="*/ 105 w 490"/>
                    <a:gd name="T75" fmla="*/ 390 h 490"/>
                    <a:gd name="T76" fmla="*/ 105 w 490"/>
                    <a:gd name="T77" fmla="*/ 390 h 490"/>
                    <a:gd name="T78" fmla="*/ 114 w 490"/>
                    <a:gd name="T79" fmla="*/ 398 h 490"/>
                    <a:gd name="T80" fmla="*/ 107 w 490"/>
                    <a:gd name="T81" fmla="*/ 443 h 490"/>
                    <a:gd name="T82" fmla="*/ 161 w 490"/>
                    <a:gd name="T83" fmla="*/ 472 h 490"/>
                    <a:gd name="T84" fmla="*/ 194 w 490"/>
                    <a:gd name="T85" fmla="*/ 440 h 490"/>
                    <a:gd name="T86" fmla="*/ 194 w 490"/>
                    <a:gd name="T87" fmla="*/ 440 h 490"/>
                    <a:gd name="T88" fmla="*/ 208 w 490"/>
                    <a:gd name="T89" fmla="*/ 443 h 490"/>
                    <a:gd name="T90" fmla="*/ 226 w 490"/>
                    <a:gd name="T91" fmla="*/ 486 h 490"/>
                    <a:gd name="T92" fmla="*/ 286 w 490"/>
                    <a:gd name="T93" fmla="*/ 483 h 490"/>
                    <a:gd name="T94" fmla="*/ 299 w 490"/>
                    <a:gd name="T95" fmla="*/ 439 h 490"/>
                    <a:gd name="T96" fmla="*/ 299 w 490"/>
                    <a:gd name="T97" fmla="*/ 439 h 490"/>
                    <a:gd name="T98" fmla="*/ 314 w 490"/>
                    <a:gd name="T99" fmla="*/ 434 h 490"/>
                    <a:gd name="T100" fmla="*/ 350 w 490"/>
                    <a:gd name="T101" fmla="*/ 463 h 490"/>
                    <a:gd name="T102" fmla="*/ 401 w 490"/>
                    <a:gd name="T103" fmla="*/ 430 h 490"/>
                    <a:gd name="T104" fmla="*/ 390 w 490"/>
                    <a:gd name="T105" fmla="*/ 386 h 490"/>
                    <a:gd name="T106" fmla="*/ 390 w 490"/>
                    <a:gd name="T107" fmla="*/ 386 h 490"/>
                    <a:gd name="T108" fmla="*/ 398 w 490"/>
                    <a:gd name="T109" fmla="*/ 377 h 490"/>
                    <a:gd name="T110" fmla="*/ 443 w 490"/>
                    <a:gd name="T111" fmla="*/ 383 h 490"/>
                    <a:gd name="T112" fmla="*/ 472 w 490"/>
                    <a:gd name="T113" fmla="*/ 329 h 490"/>
                    <a:gd name="T114" fmla="*/ 440 w 490"/>
                    <a:gd name="T115" fmla="*/ 296 h 490"/>
                    <a:gd name="T116" fmla="*/ 440 w 490"/>
                    <a:gd name="T117" fmla="*/ 297 h 490"/>
                    <a:gd name="T118" fmla="*/ 443 w 490"/>
                    <a:gd name="T119" fmla="*/ 282 h 490"/>
                    <a:gd name="T120" fmla="*/ 486 w 490"/>
                    <a:gd name="T121" fmla="*/ 265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90">
                      <a:moveTo>
                        <a:pt x="486" y="265"/>
                      </a:moveTo>
                      <a:cubicBezTo>
                        <a:pt x="490" y="232"/>
                        <a:pt x="483" y="204"/>
                        <a:pt x="483" y="204"/>
                      </a:cubicBezTo>
                      <a:cubicBezTo>
                        <a:pt x="439" y="191"/>
                        <a:pt x="439" y="191"/>
                        <a:pt x="439" y="191"/>
                      </a:cubicBezTo>
                      <a:cubicBezTo>
                        <a:pt x="439" y="192"/>
                        <a:pt x="439" y="192"/>
                        <a:pt x="439" y="192"/>
                      </a:cubicBezTo>
                      <a:cubicBezTo>
                        <a:pt x="438" y="187"/>
                        <a:pt x="436" y="182"/>
                        <a:pt x="434" y="177"/>
                      </a:cubicBezTo>
                      <a:cubicBezTo>
                        <a:pt x="462" y="140"/>
                        <a:pt x="462" y="140"/>
                        <a:pt x="462" y="140"/>
                      </a:cubicBezTo>
                      <a:cubicBezTo>
                        <a:pt x="449" y="110"/>
                        <a:pt x="429" y="89"/>
                        <a:pt x="429" y="89"/>
                      </a:cubicBezTo>
                      <a:cubicBezTo>
                        <a:pt x="385" y="100"/>
                        <a:pt x="385" y="100"/>
                        <a:pt x="385" y="100"/>
                      </a:cubicBezTo>
                      <a:cubicBezTo>
                        <a:pt x="385" y="101"/>
                        <a:pt x="385" y="101"/>
                        <a:pt x="385" y="101"/>
                      </a:cubicBezTo>
                      <a:cubicBezTo>
                        <a:pt x="382" y="98"/>
                        <a:pt x="379" y="95"/>
                        <a:pt x="376" y="93"/>
                      </a:cubicBezTo>
                      <a:cubicBezTo>
                        <a:pt x="383" y="47"/>
                        <a:pt x="383" y="47"/>
                        <a:pt x="383" y="47"/>
                      </a:cubicBezTo>
                      <a:cubicBezTo>
                        <a:pt x="357" y="27"/>
                        <a:pt x="329" y="19"/>
                        <a:pt x="329" y="19"/>
                      </a:cubicBezTo>
                      <a:cubicBezTo>
                        <a:pt x="296" y="50"/>
                        <a:pt x="296" y="50"/>
                        <a:pt x="296" y="50"/>
                      </a:cubicBezTo>
                      <a:cubicBezTo>
                        <a:pt x="296" y="51"/>
                        <a:pt x="296" y="51"/>
                        <a:pt x="296" y="51"/>
                      </a:cubicBezTo>
                      <a:cubicBezTo>
                        <a:pt x="292" y="49"/>
                        <a:pt x="287" y="48"/>
                        <a:pt x="282" y="47"/>
                      </a:cubicBezTo>
                      <a:cubicBezTo>
                        <a:pt x="264" y="5"/>
                        <a:pt x="264" y="5"/>
                        <a:pt x="264" y="5"/>
                      </a:cubicBezTo>
                      <a:cubicBezTo>
                        <a:pt x="232" y="0"/>
                        <a:pt x="204" y="7"/>
                        <a:pt x="204" y="7"/>
                      </a:cubicBezTo>
                      <a:cubicBezTo>
                        <a:pt x="191" y="51"/>
                        <a:pt x="191" y="51"/>
                        <a:pt x="191" y="51"/>
                      </a:cubicBezTo>
                      <a:cubicBezTo>
                        <a:pt x="192" y="51"/>
                        <a:pt x="192" y="51"/>
                        <a:pt x="192" y="51"/>
                      </a:cubicBezTo>
                      <a:cubicBezTo>
                        <a:pt x="186" y="53"/>
                        <a:pt x="181" y="54"/>
                        <a:pt x="176" y="56"/>
                      </a:cubicBezTo>
                      <a:cubicBezTo>
                        <a:pt x="140" y="28"/>
                        <a:pt x="140" y="28"/>
                        <a:pt x="140" y="28"/>
                      </a:cubicBezTo>
                      <a:cubicBezTo>
                        <a:pt x="109" y="41"/>
                        <a:pt x="89" y="61"/>
                        <a:pt x="89" y="61"/>
                      </a:cubicBezTo>
                      <a:cubicBezTo>
                        <a:pt x="100" y="105"/>
                        <a:pt x="100" y="105"/>
                        <a:pt x="100" y="105"/>
                      </a:cubicBezTo>
                      <a:cubicBezTo>
                        <a:pt x="101" y="105"/>
                        <a:pt x="101" y="105"/>
                        <a:pt x="101" y="105"/>
                      </a:cubicBezTo>
                      <a:cubicBezTo>
                        <a:pt x="98" y="108"/>
                        <a:pt x="95" y="111"/>
                        <a:pt x="93" y="114"/>
                      </a:cubicBezTo>
                      <a:cubicBezTo>
                        <a:pt x="47" y="107"/>
                        <a:pt x="47" y="107"/>
                        <a:pt x="47" y="107"/>
                      </a:cubicBezTo>
                      <a:cubicBezTo>
                        <a:pt x="27" y="134"/>
                        <a:pt x="19" y="161"/>
                        <a:pt x="19" y="161"/>
                      </a:cubicBezTo>
                      <a:cubicBezTo>
                        <a:pt x="50" y="194"/>
                        <a:pt x="50" y="194"/>
                        <a:pt x="50" y="194"/>
                      </a:cubicBezTo>
                      <a:cubicBezTo>
                        <a:pt x="51" y="194"/>
                        <a:pt x="51" y="194"/>
                        <a:pt x="51" y="194"/>
                      </a:cubicBezTo>
                      <a:cubicBezTo>
                        <a:pt x="49" y="199"/>
                        <a:pt x="48" y="204"/>
                        <a:pt x="47" y="208"/>
                      </a:cubicBezTo>
                      <a:cubicBezTo>
                        <a:pt x="4" y="226"/>
                        <a:pt x="4" y="226"/>
                        <a:pt x="4" y="226"/>
                      </a:cubicBezTo>
                      <a:cubicBezTo>
                        <a:pt x="0" y="259"/>
                        <a:pt x="7" y="286"/>
                        <a:pt x="7" y="286"/>
                      </a:cubicBezTo>
                      <a:cubicBezTo>
                        <a:pt x="51" y="299"/>
                        <a:pt x="51" y="299"/>
                        <a:pt x="51" y="299"/>
                      </a:cubicBezTo>
                      <a:cubicBezTo>
                        <a:pt x="51" y="299"/>
                        <a:pt x="51" y="299"/>
                        <a:pt x="51" y="299"/>
                      </a:cubicBezTo>
                      <a:cubicBezTo>
                        <a:pt x="53" y="304"/>
                        <a:pt x="54" y="309"/>
                        <a:pt x="56" y="314"/>
                      </a:cubicBezTo>
                      <a:cubicBezTo>
                        <a:pt x="28" y="351"/>
                        <a:pt x="28" y="351"/>
                        <a:pt x="28" y="351"/>
                      </a:cubicBezTo>
                      <a:cubicBezTo>
                        <a:pt x="41" y="381"/>
                        <a:pt x="61" y="401"/>
                        <a:pt x="61" y="401"/>
                      </a:cubicBezTo>
                      <a:cubicBezTo>
                        <a:pt x="105" y="390"/>
                        <a:pt x="105" y="390"/>
                        <a:pt x="105" y="390"/>
                      </a:cubicBezTo>
                      <a:cubicBezTo>
                        <a:pt x="105" y="390"/>
                        <a:pt x="105" y="390"/>
                        <a:pt x="105" y="390"/>
                      </a:cubicBezTo>
                      <a:cubicBezTo>
                        <a:pt x="108" y="392"/>
                        <a:pt x="111" y="395"/>
                        <a:pt x="114" y="398"/>
                      </a:cubicBezTo>
                      <a:cubicBezTo>
                        <a:pt x="107" y="443"/>
                        <a:pt x="107" y="443"/>
                        <a:pt x="107" y="443"/>
                      </a:cubicBezTo>
                      <a:cubicBezTo>
                        <a:pt x="134" y="464"/>
                        <a:pt x="161" y="472"/>
                        <a:pt x="161" y="472"/>
                      </a:cubicBezTo>
                      <a:cubicBezTo>
                        <a:pt x="194" y="440"/>
                        <a:pt x="194" y="440"/>
                        <a:pt x="194" y="440"/>
                      </a:cubicBezTo>
                      <a:cubicBezTo>
                        <a:pt x="194" y="440"/>
                        <a:pt x="194" y="440"/>
                        <a:pt x="194" y="440"/>
                      </a:cubicBezTo>
                      <a:cubicBezTo>
                        <a:pt x="199" y="441"/>
                        <a:pt x="203" y="442"/>
                        <a:pt x="208" y="443"/>
                      </a:cubicBezTo>
                      <a:cubicBezTo>
                        <a:pt x="226" y="486"/>
                        <a:pt x="226" y="486"/>
                        <a:pt x="226" y="486"/>
                      </a:cubicBezTo>
                      <a:cubicBezTo>
                        <a:pt x="259" y="490"/>
                        <a:pt x="286" y="483"/>
                        <a:pt x="286" y="483"/>
                      </a:cubicBezTo>
                      <a:cubicBezTo>
                        <a:pt x="299" y="439"/>
                        <a:pt x="299" y="439"/>
                        <a:pt x="299" y="439"/>
                      </a:cubicBezTo>
                      <a:cubicBezTo>
                        <a:pt x="299" y="439"/>
                        <a:pt x="299" y="439"/>
                        <a:pt x="299" y="439"/>
                      </a:cubicBezTo>
                      <a:cubicBezTo>
                        <a:pt x="304" y="438"/>
                        <a:pt x="309" y="436"/>
                        <a:pt x="314" y="434"/>
                      </a:cubicBezTo>
                      <a:cubicBezTo>
                        <a:pt x="350" y="463"/>
                        <a:pt x="350" y="463"/>
                        <a:pt x="350" y="463"/>
                      </a:cubicBezTo>
                      <a:cubicBezTo>
                        <a:pt x="381" y="449"/>
                        <a:pt x="401" y="430"/>
                        <a:pt x="401" y="430"/>
                      </a:cubicBezTo>
                      <a:cubicBezTo>
                        <a:pt x="390" y="386"/>
                        <a:pt x="390" y="386"/>
                        <a:pt x="390" y="386"/>
                      </a:cubicBezTo>
                      <a:cubicBezTo>
                        <a:pt x="390" y="386"/>
                        <a:pt x="390" y="386"/>
                        <a:pt x="390" y="386"/>
                      </a:cubicBezTo>
                      <a:cubicBezTo>
                        <a:pt x="392" y="382"/>
                        <a:pt x="395" y="380"/>
                        <a:pt x="398" y="377"/>
                      </a:cubicBezTo>
                      <a:cubicBezTo>
                        <a:pt x="443" y="383"/>
                        <a:pt x="443" y="383"/>
                        <a:pt x="443" y="383"/>
                      </a:cubicBezTo>
                      <a:cubicBezTo>
                        <a:pt x="463" y="357"/>
                        <a:pt x="472" y="329"/>
                        <a:pt x="472" y="329"/>
                      </a:cubicBezTo>
                      <a:cubicBezTo>
                        <a:pt x="440" y="296"/>
                        <a:pt x="440" y="296"/>
                        <a:pt x="440" y="296"/>
                      </a:cubicBezTo>
                      <a:cubicBezTo>
                        <a:pt x="440" y="297"/>
                        <a:pt x="440" y="297"/>
                        <a:pt x="440" y="297"/>
                      </a:cubicBezTo>
                      <a:cubicBezTo>
                        <a:pt x="441" y="292"/>
                        <a:pt x="442" y="287"/>
                        <a:pt x="443" y="282"/>
                      </a:cubicBezTo>
                      <a:lnTo>
                        <a:pt x="486" y="265"/>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61" name="Freeform 213"/>
                <p:cNvSpPr>
                  <a:spLocks/>
                </p:cNvSpPr>
                <p:nvPr/>
              </p:nvSpPr>
              <p:spPr bwMode="auto">
                <a:xfrm>
                  <a:off x="372" y="2203"/>
                  <a:ext cx="419" cy="418"/>
                </a:xfrm>
                <a:custGeom>
                  <a:avLst/>
                  <a:gdLst>
                    <a:gd name="T0" fmla="*/ 486 w 490"/>
                    <a:gd name="T1" fmla="*/ 264 h 489"/>
                    <a:gd name="T2" fmla="*/ 483 w 490"/>
                    <a:gd name="T3" fmla="*/ 203 h 489"/>
                    <a:gd name="T4" fmla="*/ 439 w 490"/>
                    <a:gd name="T5" fmla="*/ 191 h 489"/>
                    <a:gd name="T6" fmla="*/ 439 w 490"/>
                    <a:gd name="T7" fmla="*/ 191 h 489"/>
                    <a:gd name="T8" fmla="*/ 434 w 490"/>
                    <a:gd name="T9" fmla="*/ 176 h 489"/>
                    <a:gd name="T10" fmla="*/ 463 w 490"/>
                    <a:gd name="T11" fmla="*/ 139 h 489"/>
                    <a:gd name="T12" fmla="*/ 429 w 490"/>
                    <a:gd name="T13" fmla="*/ 88 h 489"/>
                    <a:gd name="T14" fmla="*/ 385 w 490"/>
                    <a:gd name="T15" fmla="*/ 100 h 489"/>
                    <a:gd name="T16" fmla="*/ 385 w 490"/>
                    <a:gd name="T17" fmla="*/ 100 h 489"/>
                    <a:gd name="T18" fmla="*/ 377 w 490"/>
                    <a:gd name="T19" fmla="*/ 92 h 489"/>
                    <a:gd name="T20" fmla="*/ 383 w 490"/>
                    <a:gd name="T21" fmla="*/ 46 h 489"/>
                    <a:gd name="T22" fmla="*/ 329 w 490"/>
                    <a:gd name="T23" fmla="*/ 18 h 489"/>
                    <a:gd name="T24" fmla="*/ 296 w 490"/>
                    <a:gd name="T25" fmla="*/ 50 h 489"/>
                    <a:gd name="T26" fmla="*/ 297 w 490"/>
                    <a:gd name="T27" fmla="*/ 50 h 489"/>
                    <a:gd name="T28" fmla="*/ 282 w 490"/>
                    <a:gd name="T29" fmla="*/ 47 h 489"/>
                    <a:gd name="T30" fmla="*/ 265 w 490"/>
                    <a:gd name="T31" fmla="*/ 4 h 489"/>
                    <a:gd name="T32" fmla="*/ 204 w 490"/>
                    <a:gd name="T33" fmla="*/ 6 h 489"/>
                    <a:gd name="T34" fmla="*/ 192 w 490"/>
                    <a:gd name="T35" fmla="*/ 50 h 489"/>
                    <a:gd name="T36" fmla="*/ 192 w 490"/>
                    <a:gd name="T37" fmla="*/ 50 h 489"/>
                    <a:gd name="T38" fmla="*/ 177 w 490"/>
                    <a:gd name="T39" fmla="*/ 55 h 489"/>
                    <a:gd name="T40" fmla="*/ 140 w 490"/>
                    <a:gd name="T41" fmla="*/ 27 h 489"/>
                    <a:gd name="T42" fmla="*/ 89 w 490"/>
                    <a:gd name="T43" fmla="*/ 60 h 489"/>
                    <a:gd name="T44" fmla="*/ 101 w 490"/>
                    <a:gd name="T45" fmla="*/ 104 h 489"/>
                    <a:gd name="T46" fmla="*/ 101 w 490"/>
                    <a:gd name="T47" fmla="*/ 104 h 489"/>
                    <a:gd name="T48" fmla="*/ 93 w 490"/>
                    <a:gd name="T49" fmla="*/ 113 h 489"/>
                    <a:gd name="T50" fmla="*/ 47 w 490"/>
                    <a:gd name="T51" fmla="*/ 107 h 489"/>
                    <a:gd name="T52" fmla="*/ 19 w 490"/>
                    <a:gd name="T53" fmla="*/ 160 h 489"/>
                    <a:gd name="T54" fmla="*/ 50 w 490"/>
                    <a:gd name="T55" fmla="*/ 193 h 489"/>
                    <a:gd name="T56" fmla="*/ 51 w 490"/>
                    <a:gd name="T57" fmla="*/ 193 h 489"/>
                    <a:gd name="T58" fmla="*/ 47 w 490"/>
                    <a:gd name="T59" fmla="*/ 208 h 489"/>
                    <a:gd name="T60" fmla="*/ 5 w 490"/>
                    <a:gd name="T61" fmla="*/ 225 h 489"/>
                    <a:gd name="T62" fmla="*/ 7 w 490"/>
                    <a:gd name="T63" fmla="*/ 286 h 489"/>
                    <a:gd name="T64" fmla="*/ 51 w 490"/>
                    <a:gd name="T65" fmla="*/ 298 h 489"/>
                    <a:gd name="T66" fmla="*/ 51 w 490"/>
                    <a:gd name="T67" fmla="*/ 298 h 489"/>
                    <a:gd name="T68" fmla="*/ 56 w 490"/>
                    <a:gd name="T69" fmla="*/ 313 h 489"/>
                    <a:gd name="T70" fmla="*/ 28 w 490"/>
                    <a:gd name="T71" fmla="*/ 350 h 489"/>
                    <a:gd name="T72" fmla="*/ 61 w 490"/>
                    <a:gd name="T73" fmla="*/ 401 h 489"/>
                    <a:gd name="T74" fmla="*/ 105 w 490"/>
                    <a:gd name="T75" fmla="*/ 389 h 489"/>
                    <a:gd name="T76" fmla="*/ 105 w 490"/>
                    <a:gd name="T77" fmla="*/ 389 h 489"/>
                    <a:gd name="T78" fmla="*/ 114 w 490"/>
                    <a:gd name="T79" fmla="*/ 397 h 489"/>
                    <a:gd name="T80" fmla="*/ 107 w 490"/>
                    <a:gd name="T81" fmla="*/ 443 h 489"/>
                    <a:gd name="T82" fmla="*/ 161 w 490"/>
                    <a:gd name="T83" fmla="*/ 471 h 489"/>
                    <a:gd name="T84" fmla="*/ 194 w 490"/>
                    <a:gd name="T85" fmla="*/ 439 h 489"/>
                    <a:gd name="T86" fmla="*/ 194 w 490"/>
                    <a:gd name="T87" fmla="*/ 439 h 489"/>
                    <a:gd name="T88" fmla="*/ 209 w 490"/>
                    <a:gd name="T89" fmla="*/ 442 h 489"/>
                    <a:gd name="T90" fmla="*/ 226 w 490"/>
                    <a:gd name="T91" fmla="*/ 485 h 489"/>
                    <a:gd name="T92" fmla="*/ 287 w 490"/>
                    <a:gd name="T93" fmla="*/ 482 h 489"/>
                    <a:gd name="T94" fmla="*/ 299 w 490"/>
                    <a:gd name="T95" fmla="*/ 438 h 489"/>
                    <a:gd name="T96" fmla="*/ 299 w 490"/>
                    <a:gd name="T97" fmla="*/ 438 h 489"/>
                    <a:gd name="T98" fmla="*/ 314 w 490"/>
                    <a:gd name="T99" fmla="*/ 434 h 489"/>
                    <a:gd name="T100" fmla="*/ 351 w 490"/>
                    <a:gd name="T101" fmla="*/ 462 h 489"/>
                    <a:gd name="T102" fmla="*/ 402 w 490"/>
                    <a:gd name="T103" fmla="*/ 429 h 489"/>
                    <a:gd name="T104" fmla="*/ 390 w 490"/>
                    <a:gd name="T105" fmla="*/ 386 h 489"/>
                    <a:gd name="T106" fmla="*/ 390 w 490"/>
                    <a:gd name="T107" fmla="*/ 386 h 489"/>
                    <a:gd name="T108" fmla="*/ 398 w 490"/>
                    <a:gd name="T109" fmla="*/ 376 h 489"/>
                    <a:gd name="T110" fmla="*/ 444 w 490"/>
                    <a:gd name="T111" fmla="*/ 383 h 489"/>
                    <a:gd name="T112" fmla="*/ 472 w 490"/>
                    <a:gd name="T113" fmla="*/ 329 h 489"/>
                    <a:gd name="T114" fmla="*/ 440 w 490"/>
                    <a:gd name="T115" fmla="*/ 296 h 489"/>
                    <a:gd name="T116" fmla="*/ 440 w 490"/>
                    <a:gd name="T117" fmla="*/ 296 h 489"/>
                    <a:gd name="T118" fmla="*/ 443 w 490"/>
                    <a:gd name="T119" fmla="*/ 281 h 489"/>
                    <a:gd name="T120" fmla="*/ 486 w 490"/>
                    <a:gd name="T121" fmla="*/ 26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 h="489">
                      <a:moveTo>
                        <a:pt x="486" y="264"/>
                      </a:moveTo>
                      <a:cubicBezTo>
                        <a:pt x="490" y="231"/>
                        <a:pt x="483" y="203"/>
                        <a:pt x="483" y="203"/>
                      </a:cubicBezTo>
                      <a:cubicBezTo>
                        <a:pt x="439" y="191"/>
                        <a:pt x="439" y="191"/>
                        <a:pt x="439" y="191"/>
                      </a:cubicBezTo>
                      <a:cubicBezTo>
                        <a:pt x="439" y="191"/>
                        <a:pt x="439" y="191"/>
                        <a:pt x="439" y="191"/>
                      </a:cubicBezTo>
                      <a:cubicBezTo>
                        <a:pt x="438" y="186"/>
                        <a:pt x="436" y="181"/>
                        <a:pt x="434" y="176"/>
                      </a:cubicBezTo>
                      <a:cubicBezTo>
                        <a:pt x="463" y="139"/>
                        <a:pt x="463" y="139"/>
                        <a:pt x="463" y="139"/>
                      </a:cubicBezTo>
                      <a:cubicBezTo>
                        <a:pt x="449" y="109"/>
                        <a:pt x="429" y="88"/>
                        <a:pt x="429" y="88"/>
                      </a:cubicBezTo>
                      <a:cubicBezTo>
                        <a:pt x="385" y="100"/>
                        <a:pt x="385" y="100"/>
                        <a:pt x="385" y="100"/>
                      </a:cubicBezTo>
                      <a:cubicBezTo>
                        <a:pt x="385" y="100"/>
                        <a:pt x="385" y="100"/>
                        <a:pt x="385" y="100"/>
                      </a:cubicBezTo>
                      <a:cubicBezTo>
                        <a:pt x="382" y="97"/>
                        <a:pt x="380" y="94"/>
                        <a:pt x="377" y="92"/>
                      </a:cubicBezTo>
                      <a:cubicBezTo>
                        <a:pt x="383" y="46"/>
                        <a:pt x="383" y="46"/>
                        <a:pt x="383" y="46"/>
                      </a:cubicBezTo>
                      <a:cubicBezTo>
                        <a:pt x="357" y="26"/>
                        <a:pt x="329" y="18"/>
                        <a:pt x="329" y="18"/>
                      </a:cubicBezTo>
                      <a:cubicBezTo>
                        <a:pt x="296" y="50"/>
                        <a:pt x="296" y="50"/>
                        <a:pt x="296" y="50"/>
                      </a:cubicBezTo>
                      <a:cubicBezTo>
                        <a:pt x="297" y="50"/>
                        <a:pt x="297" y="50"/>
                        <a:pt x="297" y="50"/>
                      </a:cubicBezTo>
                      <a:cubicBezTo>
                        <a:pt x="292" y="49"/>
                        <a:pt x="287" y="47"/>
                        <a:pt x="282" y="47"/>
                      </a:cubicBezTo>
                      <a:cubicBezTo>
                        <a:pt x="265" y="4"/>
                        <a:pt x="265" y="4"/>
                        <a:pt x="265" y="4"/>
                      </a:cubicBezTo>
                      <a:cubicBezTo>
                        <a:pt x="232" y="0"/>
                        <a:pt x="204" y="6"/>
                        <a:pt x="204" y="6"/>
                      </a:cubicBezTo>
                      <a:cubicBezTo>
                        <a:pt x="192" y="50"/>
                        <a:pt x="192" y="50"/>
                        <a:pt x="192" y="50"/>
                      </a:cubicBezTo>
                      <a:cubicBezTo>
                        <a:pt x="192" y="50"/>
                        <a:pt x="192" y="50"/>
                        <a:pt x="192" y="50"/>
                      </a:cubicBezTo>
                      <a:cubicBezTo>
                        <a:pt x="187" y="52"/>
                        <a:pt x="182" y="53"/>
                        <a:pt x="177" y="55"/>
                      </a:cubicBezTo>
                      <a:cubicBezTo>
                        <a:pt x="140" y="27"/>
                        <a:pt x="140" y="27"/>
                        <a:pt x="140" y="27"/>
                      </a:cubicBezTo>
                      <a:cubicBezTo>
                        <a:pt x="110" y="40"/>
                        <a:pt x="89" y="60"/>
                        <a:pt x="89" y="60"/>
                      </a:cubicBezTo>
                      <a:cubicBezTo>
                        <a:pt x="101" y="104"/>
                        <a:pt x="101" y="104"/>
                        <a:pt x="101" y="104"/>
                      </a:cubicBezTo>
                      <a:cubicBezTo>
                        <a:pt x="101" y="104"/>
                        <a:pt x="101" y="104"/>
                        <a:pt x="101" y="104"/>
                      </a:cubicBezTo>
                      <a:cubicBezTo>
                        <a:pt x="98" y="107"/>
                        <a:pt x="95" y="110"/>
                        <a:pt x="93" y="113"/>
                      </a:cubicBezTo>
                      <a:cubicBezTo>
                        <a:pt x="47" y="107"/>
                        <a:pt x="47" y="107"/>
                        <a:pt x="47" y="107"/>
                      </a:cubicBezTo>
                      <a:cubicBezTo>
                        <a:pt x="27" y="133"/>
                        <a:pt x="19" y="160"/>
                        <a:pt x="19" y="160"/>
                      </a:cubicBezTo>
                      <a:cubicBezTo>
                        <a:pt x="50" y="193"/>
                        <a:pt x="50" y="193"/>
                        <a:pt x="50" y="193"/>
                      </a:cubicBezTo>
                      <a:cubicBezTo>
                        <a:pt x="51" y="193"/>
                        <a:pt x="51" y="193"/>
                        <a:pt x="51" y="193"/>
                      </a:cubicBezTo>
                      <a:cubicBezTo>
                        <a:pt x="49" y="198"/>
                        <a:pt x="48" y="203"/>
                        <a:pt x="47" y="208"/>
                      </a:cubicBezTo>
                      <a:cubicBezTo>
                        <a:pt x="5" y="225"/>
                        <a:pt x="5" y="225"/>
                        <a:pt x="5" y="225"/>
                      </a:cubicBezTo>
                      <a:cubicBezTo>
                        <a:pt x="0" y="258"/>
                        <a:pt x="7" y="286"/>
                        <a:pt x="7" y="286"/>
                      </a:cubicBezTo>
                      <a:cubicBezTo>
                        <a:pt x="51" y="298"/>
                        <a:pt x="51" y="298"/>
                        <a:pt x="51" y="298"/>
                      </a:cubicBezTo>
                      <a:cubicBezTo>
                        <a:pt x="51" y="298"/>
                        <a:pt x="51" y="298"/>
                        <a:pt x="51" y="298"/>
                      </a:cubicBezTo>
                      <a:cubicBezTo>
                        <a:pt x="53" y="303"/>
                        <a:pt x="54" y="308"/>
                        <a:pt x="56" y="313"/>
                      </a:cubicBezTo>
                      <a:cubicBezTo>
                        <a:pt x="28" y="350"/>
                        <a:pt x="28" y="350"/>
                        <a:pt x="28" y="350"/>
                      </a:cubicBezTo>
                      <a:cubicBezTo>
                        <a:pt x="41" y="380"/>
                        <a:pt x="61" y="401"/>
                        <a:pt x="61" y="401"/>
                      </a:cubicBezTo>
                      <a:cubicBezTo>
                        <a:pt x="105" y="389"/>
                        <a:pt x="105" y="389"/>
                        <a:pt x="105" y="389"/>
                      </a:cubicBezTo>
                      <a:cubicBezTo>
                        <a:pt x="105" y="389"/>
                        <a:pt x="105" y="389"/>
                        <a:pt x="105" y="389"/>
                      </a:cubicBezTo>
                      <a:cubicBezTo>
                        <a:pt x="108" y="392"/>
                        <a:pt x="111" y="394"/>
                        <a:pt x="114" y="397"/>
                      </a:cubicBezTo>
                      <a:cubicBezTo>
                        <a:pt x="107" y="443"/>
                        <a:pt x="107" y="443"/>
                        <a:pt x="107" y="443"/>
                      </a:cubicBezTo>
                      <a:cubicBezTo>
                        <a:pt x="134" y="463"/>
                        <a:pt x="161" y="471"/>
                        <a:pt x="161" y="471"/>
                      </a:cubicBezTo>
                      <a:cubicBezTo>
                        <a:pt x="194" y="439"/>
                        <a:pt x="194" y="439"/>
                        <a:pt x="194" y="439"/>
                      </a:cubicBezTo>
                      <a:cubicBezTo>
                        <a:pt x="194" y="439"/>
                        <a:pt x="194" y="439"/>
                        <a:pt x="194" y="439"/>
                      </a:cubicBezTo>
                      <a:cubicBezTo>
                        <a:pt x="199" y="440"/>
                        <a:pt x="204" y="441"/>
                        <a:pt x="209" y="442"/>
                      </a:cubicBezTo>
                      <a:cubicBezTo>
                        <a:pt x="226" y="485"/>
                        <a:pt x="226" y="485"/>
                        <a:pt x="226" y="485"/>
                      </a:cubicBezTo>
                      <a:cubicBezTo>
                        <a:pt x="259" y="489"/>
                        <a:pt x="287" y="482"/>
                        <a:pt x="287" y="482"/>
                      </a:cubicBezTo>
                      <a:cubicBezTo>
                        <a:pt x="299" y="438"/>
                        <a:pt x="299" y="438"/>
                        <a:pt x="299" y="438"/>
                      </a:cubicBezTo>
                      <a:cubicBezTo>
                        <a:pt x="299" y="438"/>
                        <a:pt x="299" y="438"/>
                        <a:pt x="299" y="438"/>
                      </a:cubicBezTo>
                      <a:cubicBezTo>
                        <a:pt x="304" y="437"/>
                        <a:pt x="309" y="435"/>
                        <a:pt x="314" y="434"/>
                      </a:cubicBezTo>
                      <a:cubicBezTo>
                        <a:pt x="351" y="462"/>
                        <a:pt x="351" y="462"/>
                        <a:pt x="351" y="462"/>
                      </a:cubicBezTo>
                      <a:cubicBezTo>
                        <a:pt x="381" y="449"/>
                        <a:pt x="402" y="429"/>
                        <a:pt x="402" y="429"/>
                      </a:cubicBezTo>
                      <a:cubicBezTo>
                        <a:pt x="390" y="386"/>
                        <a:pt x="390" y="386"/>
                        <a:pt x="390" y="386"/>
                      </a:cubicBezTo>
                      <a:cubicBezTo>
                        <a:pt x="390" y="386"/>
                        <a:pt x="390" y="386"/>
                        <a:pt x="390" y="386"/>
                      </a:cubicBezTo>
                      <a:cubicBezTo>
                        <a:pt x="392" y="382"/>
                        <a:pt x="395" y="379"/>
                        <a:pt x="398" y="376"/>
                      </a:cubicBezTo>
                      <a:cubicBezTo>
                        <a:pt x="444" y="383"/>
                        <a:pt x="444" y="383"/>
                        <a:pt x="444" y="383"/>
                      </a:cubicBezTo>
                      <a:cubicBezTo>
                        <a:pt x="464" y="356"/>
                        <a:pt x="472" y="329"/>
                        <a:pt x="472" y="329"/>
                      </a:cubicBezTo>
                      <a:cubicBezTo>
                        <a:pt x="440" y="296"/>
                        <a:pt x="440" y="296"/>
                        <a:pt x="440" y="296"/>
                      </a:cubicBezTo>
                      <a:cubicBezTo>
                        <a:pt x="440" y="296"/>
                        <a:pt x="440" y="296"/>
                        <a:pt x="440" y="296"/>
                      </a:cubicBezTo>
                      <a:cubicBezTo>
                        <a:pt x="441" y="291"/>
                        <a:pt x="442" y="286"/>
                        <a:pt x="443" y="281"/>
                      </a:cubicBezTo>
                      <a:lnTo>
                        <a:pt x="486" y="264"/>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62" name="Freeform 214"/>
                <p:cNvSpPr>
                  <a:spLocks/>
                </p:cNvSpPr>
                <p:nvPr/>
              </p:nvSpPr>
              <p:spPr bwMode="auto">
                <a:xfrm>
                  <a:off x="477" y="1725"/>
                  <a:ext cx="605"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5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6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5"/>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6"/>
                        <a:pt x="681" y="476"/>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63" name="Freeform 215"/>
                <p:cNvSpPr>
                  <a:spLocks/>
                </p:cNvSpPr>
                <p:nvPr/>
              </p:nvSpPr>
              <p:spPr bwMode="auto">
                <a:xfrm>
                  <a:off x="471" y="1719"/>
                  <a:ext cx="605"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5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6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5"/>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6"/>
                        <a:pt x="681" y="476"/>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24" name="Freeform 216"/>
                <p:cNvSpPr>
                  <a:spLocks/>
                </p:cNvSpPr>
                <p:nvPr/>
              </p:nvSpPr>
              <p:spPr bwMode="auto">
                <a:xfrm>
                  <a:off x="465" y="1713"/>
                  <a:ext cx="605"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5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6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5"/>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6"/>
                        <a:pt x="681" y="476"/>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25" name="Freeform 217"/>
                <p:cNvSpPr>
                  <a:spLocks/>
                </p:cNvSpPr>
                <p:nvPr/>
              </p:nvSpPr>
              <p:spPr bwMode="auto">
                <a:xfrm>
                  <a:off x="459" y="1707"/>
                  <a:ext cx="605"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6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6"/>
                        <a:pt x="681" y="476"/>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27" name="Freeform 218"/>
                <p:cNvSpPr>
                  <a:spLocks/>
                </p:cNvSpPr>
                <p:nvPr/>
              </p:nvSpPr>
              <p:spPr bwMode="auto">
                <a:xfrm>
                  <a:off x="453" y="1701"/>
                  <a:ext cx="605"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6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6"/>
                        <a:pt x="681" y="476"/>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28" name="Freeform 219"/>
                <p:cNvSpPr>
                  <a:spLocks/>
                </p:cNvSpPr>
                <p:nvPr/>
              </p:nvSpPr>
              <p:spPr bwMode="auto">
                <a:xfrm>
                  <a:off x="447" y="1696"/>
                  <a:ext cx="605"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29" name="Freeform 220"/>
                <p:cNvSpPr>
                  <a:spLocks/>
                </p:cNvSpPr>
                <p:nvPr/>
              </p:nvSpPr>
              <p:spPr bwMode="auto">
                <a:xfrm>
                  <a:off x="441" y="1690"/>
                  <a:ext cx="605"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0" name="Freeform 221"/>
                <p:cNvSpPr>
                  <a:spLocks/>
                </p:cNvSpPr>
                <p:nvPr/>
              </p:nvSpPr>
              <p:spPr bwMode="auto">
                <a:xfrm>
                  <a:off x="435" y="1684"/>
                  <a:ext cx="605"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4"/>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1" name="Freeform 222"/>
                <p:cNvSpPr>
                  <a:spLocks/>
                </p:cNvSpPr>
                <p:nvPr/>
              </p:nvSpPr>
              <p:spPr bwMode="auto">
                <a:xfrm>
                  <a:off x="429" y="1678"/>
                  <a:ext cx="605"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9"/>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2" name="Freeform 223"/>
                <p:cNvSpPr>
                  <a:spLocks/>
                </p:cNvSpPr>
                <p:nvPr/>
              </p:nvSpPr>
              <p:spPr bwMode="auto">
                <a:xfrm>
                  <a:off x="423" y="1672"/>
                  <a:ext cx="605"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3" name="Freeform 224"/>
                <p:cNvSpPr>
                  <a:spLocks/>
                </p:cNvSpPr>
                <p:nvPr/>
              </p:nvSpPr>
              <p:spPr bwMode="auto">
                <a:xfrm>
                  <a:off x="417" y="1666"/>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4" name="Freeform 225"/>
                <p:cNvSpPr>
                  <a:spLocks/>
                </p:cNvSpPr>
                <p:nvPr/>
              </p:nvSpPr>
              <p:spPr bwMode="auto">
                <a:xfrm>
                  <a:off x="411" y="1660"/>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5" name="Freeform 226"/>
                <p:cNvSpPr>
                  <a:spLocks/>
                </p:cNvSpPr>
                <p:nvPr/>
              </p:nvSpPr>
              <p:spPr bwMode="auto">
                <a:xfrm>
                  <a:off x="405" y="1654"/>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6" name="Freeform 227"/>
                <p:cNvSpPr>
                  <a:spLocks/>
                </p:cNvSpPr>
                <p:nvPr/>
              </p:nvSpPr>
              <p:spPr bwMode="auto">
                <a:xfrm>
                  <a:off x="399" y="1648"/>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7" name="Freeform 228"/>
                <p:cNvSpPr>
                  <a:spLocks/>
                </p:cNvSpPr>
                <p:nvPr/>
              </p:nvSpPr>
              <p:spPr bwMode="auto">
                <a:xfrm>
                  <a:off x="393" y="1642"/>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8" name="Freeform 229"/>
                <p:cNvSpPr>
                  <a:spLocks/>
                </p:cNvSpPr>
                <p:nvPr/>
              </p:nvSpPr>
              <p:spPr bwMode="auto">
                <a:xfrm>
                  <a:off x="387" y="1636"/>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39" name="Freeform 230"/>
                <p:cNvSpPr>
                  <a:spLocks/>
                </p:cNvSpPr>
                <p:nvPr/>
              </p:nvSpPr>
              <p:spPr bwMode="auto">
                <a:xfrm>
                  <a:off x="381" y="1630"/>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0" name="Freeform 231"/>
                <p:cNvSpPr>
                  <a:spLocks/>
                </p:cNvSpPr>
                <p:nvPr/>
              </p:nvSpPr>
              <p:spPr bwMode="auto">
                <a:xfrm>
                  <a:off x="375" y="1624"/>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8"/>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1" name="Freeform 232"/>
                <p:cNvSpPr>
                  <a:spLocks/>
                </p:cNvSpPr>
                <p:nvPr/>
              </p:nvSpPr>
              <p:spPr bwMode="auto">
                <a:xfrm>
                  <a:off x="369" y="1618"/>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2" name="Freeform 233"/>
                <p:cNvSpPr>
                  <a:spLocks/>
                </p:cNvSpPr>
                <p:nvPr/>
              </p:nvSpPr>
              <p:spPr bwMode="auto">
                <a:xfrm>
                  <a:off x="363" y="1612"/>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3" name="Freeform 234"/>
                <p:cNvSpPr>
                  <a:spLocks/>
                </p:cNvSpPr>
                <p:nvPr/>
              </p:nvSpPr>
              <p:spPr bwMode="auto">
                <a:xfrm>
                  <a:off x="357" y="1606"/>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4" name="Freeform 235"/>
                <p:cNvSpPr>
                  <a:spLocks/>
                </p:cNvSpPr>
                <p:nvPr/>
              </p:nvSpPr>
              <p:spPr bwMode="auto">
                <a:xfrm>
                  <a:off x="351" y="1600"/>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1"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5" name="Freeform 236"/>
                <p:cNvSpPr>
                  <a:spLocks/>
                </p:cNvSpPr>
                <p:nvPr/>
              </p:nvSpPr>
              <p:spPr bwMode="auto">
                <a:xfrm>
                  <a:off x="345" y="1594"/>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6" name="Freeform 237"/>
                <p:cNvSpPr>
                  <a:spLocks/>
                </p:cNvSpPr>
                <p:nvPr/>
              </p:nvSpPr>
              <p:spPr bwMode="auto">
                <a:xfrm>
                  <a:off x="339" y="1588"/>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7" name="Freeform 238"/>
                <p:cNvSpPr>
                  <a:spLocks/>
                </p:cNvSpPr>
                <p:nvPr/>
              </p:nvSpPr>
              <p:spPr bwMode="auto">
                <a:xfrm>
                  <a:off x="333" y="1582"/>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8" name="Freeform 239"/>
                <p:cNvSpPr>
                  <a:spLocks/>
                </p:cNvSpPr>
                <p:nvPr/>
              </p:nvSpPr>
              <p:spPr bwMode="auto">
                <a:xfrm>
                  <a:off x="327" y="1576"/>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5"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49" name="Freeform 240"/>
                <p:cNvSpPr>
                  <a:spLocks/>
                </p:cNvSpPr>
                <p:nvPr/>
              </p:nvSpPr>
              <p:spPr bwMode="auto">
                <a:xfrm>
                  <a:off x="321" y="1570"/>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0" name="Freeform 241"/>
                <p:cNvSpPr>
                  <a:spLocks/>
                </p:cNvSpPr>
                <p:nvPr/>
              </p:nvSpPr>
              <p:spPr bwMode="auto">
                <a:xfrm>
                  <a:off x="315" y="1564"/>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1" name="Freeform 242"/>
                <p:cNvSpPr>
                  <a:spLocks/>
                </p:cNvSpPr>
                <p:nvPr/>
              </p:nvSpPr>
              <p:spPr bwMode="auto">
                <a:xfrm>
                  <a:off x="309" y="1558"/>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70"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2" name="Freeform 243"/>
                <p:cNvSpPr>
                  <a:spLocks/>
                </p:cNvSpPr>
                <p:nvPr/>
              </p:nvSpPr>
              <p:spPr bwMode="auto">
                <a:xfrm>
                  <a:off x="303" y="1552"/>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3" name="Freeform 244"/>
                <p:cNvSpPr>
                  <a:spLocks/>
                </p:cNvSpPr>
                <p:nvPr/>
              </p:nvSpPr>
              <p:spPr bwMode="auto">
                <a:xfrm>
                  <a:off x="297" y="1546"/>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4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4"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4" name="Freeform 245"/>
                <p:cNvSpPr>
                  <a:spLocks/>
                </p:cNvSpPr>
                <p:nvPr/>
              </p:nvSpPr>
              <p:spPr bwMode="auto">
                <a:xfrm>
                  <a:off x="291" y="1540"/>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5" name="Freeform 246"/>
                <p:cNvSpPr>
                  <a:spLocks/>
                </p:cNvSpPr>
                <p:nvPr/>
              </p:nvSpPr>
              <p:spPr bwMode="auto">
                <a:xfrm>
                  <a:off x="285" y="1534"/>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6" name="Freeform 247"/>
                <p:cNvSpPr>
                  <a:spLocks/>
                </p:cNvSpPr>
                <p:nvPr/>
              </p:nvSpPr>
              <p:spPr bwMode="auto">
                <a:xfrm>
                  <a:off x="279" y="1528"/>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3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3" y="681"/>
                        <a:pt x="233"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7" name="Freeform 248"/>
                <p:cNvSpPr>
                  <a:spLocks/>
                </p:cNvSpPr>
                <p:nvPr/>
              </p:nvSpPr>
              <p:spPr bwMode="auto">
                <a:xfrm>
                  <a:off x="273" y="1522"/>
                  <a:ext cx="606" cy="605"/>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2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8" name="Freeform 249"/>
                <p:cNvSpPr>
                  <a:spLocks/>
                </p:cNvSpPr>
                <p:nvPr/>
              </p:nvSpPr>
              <p:spPr bwMode="auto">
                <a:xfrm>
                  <a:off x="267" y="1516"/>
                  <a:ext cx="606"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2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59" name="Freeform 250"/>
                <p:cNvSpPr>
                  <a:spLocks/>
                </p:cNvSpPr>
                <p:nvPr/>
              </p:nvSpPr>
              <p:spPr bwMode="auto">
                <a:xfrm>
                  <a:off x="261" y="1510"/>
                  <a:ext cx="606" cy="606"/>
                </a:xfrm>
                <a:custGeom>
                  <a:avLst/>
                  <a:gdLst>
                    <a:gd name="T0" fmla="*/ 702 w 708"/>
                    <a:gd name="T1" fmla="*/ 382 h 708"/>
                    <a:gd name="T2" fmla="*/ 698 w 708"/>
                    <a:gd name="T3" fmla="*/ 294 h 708"/>
                    <a:gd name="T4" fmla="*/ 634 w 708"/>
                    <a:gd name="T5" fmla="*/ 276 h 708"/>
                    <a:gd name="T6" fmla="*/ 634 w 708"/>
                    <a:gd name="T7" fmla="*/ 277 h 708"/>
                    <a:gd name="T8" fmla="*/ 627 w 708"/>
                    <a:gd name="T9" fmla="*/ 255 h 708"/>
                    <a:gd name="T10" fmla="*/ 668 w 708"/>
                    <a:gd name="T11" fmla="*/ 202 h 708"/>
                    <a:gd name="T12" fmla="*/ 620 w 708"/>
                    <a:gd name="T13" fmla="*/ 128 h 708"/>
                    <a:gd name="T14" fmla="*/ 556 w 708"/>
                    <a:gd name="T15" fmla="*/ 145 h 708"/>
                    <a:gd name="T16" fmla="*/ 556 w 708"/>
                    <a:gd name="T17" fmla="*/ 145 h 708"/>
                    <a:gd name="T18" fmla="*/ 543 w 708"/>
                    <a:gd name="T19" fmla="*/ 134 h 708"/>
                    <a:gd name="T20" fmla="*/ 553 w 708"/>
                    <a:gd name="T21" fmla="*/ 68 h 708"/>
                    <a:gd name="T22" fmla="*/ 475 w 708"/>
                    <a:gd name="T23" fmla="*/ 27 h 708"/>
                    <a:gd name="T24" fmla="*/ 428 w 708"/>
                    <a:gd name="T25" fmla="*/ 73 h 708"/>
                    <a:gd name="T26" fmla="*/ 428 w 708"/>
                    <a:gd name="T27" fmla="*/ 73 h 708"/>
                    <a:gd name="T28" fmla="*/ 407 w 708"/>
                    <a:gd name="T29" fmla="*/ 68 h 708"/>
                    <a:gd name="T30" fmla="*/ 382 w 708"/>
                    <a:gd name="T31" fmla="*/ 6 h 708"/>
                    <a:gd name="T32" fmla="*/ 294 w 708"/>
                    <a:gd name="T33" fmla="*/ 10 h 708"/>
                    <a:gd name="T34" fmla="*/ 276 w 708"/>
                    <a:gd name="T35" fmla="*/ 74 h 708"/>
                    <a:gd name="T36" fmla="*/ 277 w 708"/>
                    <a:gd name="T37" fmla="*/ 74 h 708"/>
                    <a:gd name="T38" fmla="*/ 255 w 708"/>
                    <a:gd name="T39" fmla="*/ 81 h 708"/>
                    <a:gd name="T40" fmla="*/ 202 w 708"/>
                    <a:gd name="T41" fmla="*/ 40 h 708"/>
                    <a:gd name="T42" fmla="*/ 128 w 708"/>
                    <a:gd name="T43" fmla="*/ 88 h 708"/>
                    <a:gd name="T44" fmla="*/ 145 w 708"/>
                    <a:gd name="T45" fmla="*/ 152 h 708"/>
                    <a:gd name="T46" fmla="*/ 145 w 708"/>
                    <a:gd name="T47" fmla="*/ 152 h 708"/>
                    <a:gd name="T48" fmla="*/ 134 w 708"/>
                    <a:gd name="T49" fmla="*/ 164 h 708"/>
                    <a:gd name="T50" fmla="*/ 68 w 708"/>
                    <a:gd name="T51" fmla="*/ 155 h 708"/>
                    <a:gd name="T52" fmla="*/ 27 w 708"/>
                    <a:gd name="T53" fmla="*/ 233 h 708"/>
                    <a:gd name="T54" fmla="*/ 73 w 708"/>
                    <a:gd name="T55" fmla="*/ 280 h 708"/>
                    <a:gd name="T56" fmla="*/ 73 w 708"/>
                    <a:gd name="T57" fmla="*/ 280 h 708"/>
                    <a:gd name="T58" fmla="*/ 68 w 708"/>
                    <a:gd name="T59" fmla="*/ 301 h 708"/>
                    <a:gd name="T60" fmla="*/ 6 w 708"/>
                    <a:gd name="T61" fmla="*/ 326 h 708"/>
                    <a:gd name="T62" fmla="*/ 10 w 708"/>
                    <a:gd name="T63" fmla="*/ 414 h 708"/>
                    <a:gd name="T64" fmla="*/ 74 w 708"/>
                    <a:gd name="T65" fmla="*/ 432 h 708"/>
                    <a:gd name="T66" fmla="*/ 74 w 708"/>
                    <a:gd name="T67" fmla="*/ 431 h 708"/>
                    <a:gd name="T68" fmla="*/ 81 w 708"/>
                    <a:gd name="T69" fmla="*/ 453 h 708"/>
                    <a:gd name="T70" fmla="*/ 40 w 708"/>
                    <a:gd name="T71" fmla="*/ 506 h 708"/>
                    <a:gd name="T72" fmla="*/ 88 w 708"/>
                    <a:gd name="T73" fmla="*/ 580 h 708"/>
                    <a:gd name="T74" fmla="*/ 152 w 708"/>
                    <a:gd name="T75" fmla="*/ 563 h 708"/>
                    <a:gd name="T76" fmla="*/ 152 w 708"/>
                    <a:gd name="T77" fmla="*/ 563 h 708"/>
                    <a:gd name="T78" fmla="*/ 164 w 708"/>
                    <a:gd name="T79" fmla="*/ 574 h 708"/>
                    <a:gd name="T80" fmla="*/ 155 w 708"/>
                    <a:gd name="T81" fmla="*/ 640 h 708"/>
                    <a:gd name="T82" fmla="*/ 232 w 708"/>
                    <a:gd name="T83" fmla="*/ 681 h 708"/>
                    <a:gd name="T84" fmla="*/ 280 w 708"/>
                    <a:gd name="T85" fmla="*/ 635 h 708"/>
                    <a:gd name="T86" fmla="*/ 280 w 708"/>
                    <a:gd name="T87" fmla="*/ 635 h 708"/>
                    <a:gd name="T88" fmla="*/ 301 w 708"/>
                    <a:gd name="T89" fmla="*/ 640 h 708"/>
                    <a:gd name="T90" fmla="*/ 326 w 708"/>
                    <a:gd name="T91" fmla="*/ 702 h 708"/>
                    <a:gd name="T92" fmla="*/ 414 w 708"/>
                    <a:gd name="T93" fmla="*/ 698 h 708"/>
                    <a:gd name="T94" fmla="*/ 432 w 708"/>
                    <a:gd name="T95" fmla="*/ 634 h 708"/>
                    <a:gd name="T96" fmla="*/ 431 w 708"/>
                    <a:gd name="T97" fmla="*/ 634 h 708"/>
                    <a:gd name="T98" fmla="*/ 453 w 708"/>
                    <a:gd name="T99" fmla="*/ 627 h 708"/>
                    <a:gd name="T100" fmla="*/ 506 w 708"/>
                    <a:gd name="T101" fmla="*/ 668 h 708"/>
                    <a:gd name="T102" fmla="*/ 580 w 708"/>
                    <a:gd name="T103" fmla="*/ 620 h 708"/>
                    <a:gd name="T104" fmla="*/ 563 w 708"/>
                    <a:gd name="T105" fmla="*/ 556 h 708"/>
                    <a:gd name="T106" fmla="*/ 563 w 708"/>
                    <a:gd name="T107" fmla="*/ 556 h 708"/>
                    <a:gd name="T108" fmla="*/ 574 w 708"/>
                    <a:gd name="T109" fmla="*/ 544 h 708"/>
                    <a:gd name="T110" fmla="*/ 640 w 708"/>
                    <a:gd name="T111" fmla="*/ 553 h 708"/>
                    <a:gd name="T112" fmla="*/ 681 w 708"/>
                    <a:gd name="T113" fmla="*/ 475 h 708"/>
                    <a:gd name="T114" fmla="*/ 635 w 708"/>
                    <a:gd name="T115" fmla="*/ 428 h 708"/>
                    <a:gd name="T116" fmla="*/ 635 w 708"/>
                    <a:gd name="T117" fmla="*/ 428 h 708"/>
                    <a:gd name="T118" fmla="*/ 640 w 708"/>
                    <a:gd name="T119" fmla="*/ 407 h 708"/>
                    <a:gd name="T120" fmla="*/ 702 w 708"/>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708">
                      <a:moveTo>
                        <a:pt x="702" y="382"/>
                      </a:moveTo>
                      <a:cubicBezTo>
                        <a:pt x="708"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0" name="Freeform 251"/>
                <p:cNvSpPr>
                  <a:spLocks/>
                </p:cNvSpPr>
                <p:nvPr/>
              </p:nvSpPr>
              <p:spPr bwMode="auto">
                <a:xfrm>
                  <a:off x="255" y="1504"/>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8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8" y="155"/>
                        <a:pt x="68" y="155"/>
                        <a:pt x="68"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1" name="Freeform 252"/>
                <p:cNvSpPr>
                  <a:spLocks/>
                </p:cNvSpPr>
                <p:nvPr/>
              </p:nvSpPr>
              <p:spPr bwMode="auto">
                <a:xfrm>
                  <a:off x="249" y="1498"/>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2" name="Freeform 253"/>
                <p:cNvSpPr>
                  <a:spLocks/>
                </p:cNvSpPr>
                <p:nvPr/>
              </p:nvSpPr>
              <p:spPr bwMode="auto">
                <a:xfrm>
                  <a:off x="243" y="1492"/>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3" name="Freeform 254"/>
                <p:cNvSpPr>
                  <a:spLocks/>
                </p:cNvSpPr>
                <p:nvPr/>
              </p:nvSpPr>
              <p:spPr bwMode="auto">
                <a:xfrm>
                  <a:off x="237" y="1486"/>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4" name="Freeform 255"/>
                <p:cNvSpPr>
                  <a:spLocks/>
                </p:cNvSpPr>
                <p:nvPr/>
              </p:nvSpPr>
              <p:spPr bwMode="auto">
                <a:xfrm>
                  <a:off x="231" y="1480"/>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5" name="Freeform 256"/>
                <p:cNvSpPr>
                  <a:spLocks/>
                </p:cNvSpPr>
                <p:nvPr/>
              </p:nvSpPr>
              <p:spPr bwMode="auto">
                <a:xfrm>
                  <a:off x="225" y="1474"/>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4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4" y="698"/>
                        <a:pt x="414"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6" name="Freeform 257"/>
                <p:cNvSpPr>
                  <a:spLocks/>
                </p:cNvSpPr>
                <p:nvPr/>
              </p:nvSpPr>
              <p:spPr bwMode="auto">
                <a:xfrm>
                  <a:off x="219" y="1468"/>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9"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7" name="Freeform 258"/>
                <p:cNvSpPr>
                  <a:spLocks/>
                </p:cNvSpPr>
                <p:nvPr/>
              </p:nvSpPr>
              <p:spPr bwMode="auto">
                <a:xfrm>
                  <a:off x="213" y="1462"/>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8" name="Freeform 259"/>
                <p:cNvSpPr>
                  <a:spLocks/>
                </p:cNvSpPr>
                <p:nvPr/>
              </p:nvSpPr>
              <p:spPr bwMode="auto">
                <a:xfrm>
                  <a:off x="207" y="1456"/>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7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7" y="74"/>
                        <a:pt x="277" y="74"/>
                        <a:pt x="277"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69" name="Freeform 260"/>
                <p:cNvSpPr>
                  <a:spLocks/>
                </p:cNvSpPr>
                <p:nvPr/>
              </p:nvSpPr>
              <p:spPr bwMode="auto">
                <a:xfrm>
                  <a:off x="201" y="1450"/>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0" name="Freeform 261"/>
                <p:cNvSpPr>
                  <a:spLocks/>
                </p:cNvSpPr>
                <p:nvPr/>
              </p:nvSpPr>
              <p:spPr bwMode="auto">
                <a:xfrm>
                  <a:off x="195" y="1444"/>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1" name="Freeform 262"/>
                <p:cNvSpPr>
                  <a:spLocks/>
                </p:cNvSpPr>
                <p:nvPr/>
              </p:nvSpPr>
              <p:spPr bwMode="auto">
                <a:xfrm>
                  <a:off x="189" y="1438"/>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3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3" y="556"/>
                        <a:pt x="563" y="556"/>
                        <a:pt x="563"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2" name="Freeform 263"/>
                <p:cNvSpPr>
                  <a:spLocks/>
                </p:cNvSpPr>
                <p:nvPr/>
              </p:nvSpPr>
              <p:spPr bwMode="auto">
                <a:xfrm>
                  <a:off x="183" y="1432"/>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2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2" y="556"/>
                        <a:pt x="562" y="556"/>
                        <a:pt x="562"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3" name="Freeform 264"/>
                <p:cNvSpPr>
                  <a:spLocks/>
                </p:cNvSpPr>
                <p:nvPr/>
              </p:nvSpPr>
              <p:spPr bwMode="auto">
                <a:xfrm>
                  <a:off x="177" y="1426"/>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2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2" y="556"/>
                        <a:pt x="562" y="556"/>
                        <a:pt x="562"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4" name="Freeform 265"/>
                <p:cNvSpPr>
                  <a:spLocks/>
                </p:cNvSpPr>
                <p:nvPr/>
              </p:nvSpPr>
              <p:spPr bwMode="auto">
                <a:xfrm>
                  <a:off x="171" y="1420"/>
                  <a:ext cx="605" cy="606"/>
                </a:xfrm>
                <a:custGeom>
                  <a:avLst/>
                  <a:gdLst>
                    <a:gd name="T0" fmla="*/ 702 w 707"/>
                    <a:gd name="T1" fmla="*/ 382 h 708"/>
                    <a:gd name="T2" fmla="*/ 698 w 707"/>
                    <a:gd name="T3" fmla="*/ 294 h 708"/>
                    <a:gd name="T4" fmla="*/ 634 w 707"/>
                    <a:gd name="T5" fmla="*/ 276 h 708"/>
                    <a:gd name="T6" fmla="*/ 634 w 707"/>
                    <a:gd name="T7" fmla="*/ 277 h 708"/>
                    <a:gd name="T8" fmla="*/ 627 w 707"/>
                    <a:gd name="T9" fmla="*/ 255 h 708"/>
                    <a:gd name="T10" fmla="*/ 668 w 707"/>
                    <a:gd name="T11" fmla="*/ 202 h 708"/>
                    <a:gd name="T12" fmla="*/ 620 w 707"/>
                    <a:gd name="T13" fmla="*/ 128 h 708"/>
                    <a:gd name="T14" fmla="*/ 556 w 707"/>
                    <a:gd name="T15" fmla="*/ 145 h 708"/>
                    <a:gd name="T16" fmla="*/ 556 w 707"/>
                    <a:gd name="T17" fmla="*/ 145 h 708"/>
                    <a:gd name="T18" fmla="*/ 543 w 707"/>
                    <a:gd name="T19" fmla="*/ 134 h 708"/>
                    <a:gd name="T20" fmla="*/ 553 w 707"/>
                    <a:gd name="T21" fmla="*/ 68 h 708"/>
                    <a:gd name="T22" fmla="*/ 475 w 707"/>
                    <a:gd name="T23" fmla="*/ 27 h 708"/>
                    <a:gd name="T24" fmla="*/ 428 w 707"/>
                    <a:gd name="T25" fmla="*/ 73 h 708"/>
                    <a:gd name="T26" fmla="*/ 428 w 707"/>
                    <a:gd name="T27" fmla="*/ 73 h 708"/>
                    <a:gd name="T28" fmla="*/ 407 w 707"/>
                    <a:gd name="T29" fmla="*/ 68 h 708"/>
                    <a:gd name="T30" fmla="*/ 382 w 707"/>
                    <a:gd name="T31" fmla="*/ 6 h 708"/>
                    <a:gd name="T32" fmla="*/ 294 w 707"/>
                    <a:gd name="T33" fmla="*/ 10 h 708"/>
                    <a:gd name="T34" fmla="*/ 276 w 707"/>
                    <a:gd name="T35" fmla="*/ 74 h 708"/>
                    <a:gd name="T36" fmla="*/ 276 w 707"/>
                    <a:gd name="T37" fmla="*/ 74 h 708"/>
                    <a:gd name="T38" fmla="*/ 255 w 707"/>
                    <a:gd name="T39" fmla="*/ 81 h 708"/>
                    <a:gd name="T40" fmla="*/ 202 w 707"/>
                    <a:gd name="T41" fmla="*/ 40 h 708"/>
                    <a:gd name="T42" fmla="*/ 128 w 707"/>
                    <a:gd name="T43" fmla="*/ 88 h 708"/>
                    <a:gd name="T44" fmla="*/ 145 w 707"/>
                    <a:gd name="T45" fmla="*/ 152 h 708"/>
                    <a:gd name="T46" fmla="*/ 145 w 707"/>
                    <a:gd name="T47" fmla="*/ 152 h 708"/>
                    <a:gd name="T48" fmla="*/ 134 w 707"/>
                    <a:gd name="T49" fmla="*/ 164 h 708"/>
                    <a:gd name="T50" fmla="*/ 67 w 707"/>
                    <a:gd name="T51" fmla="*/ 155 h 708"/>
                    <a:gd name="T52" fmla="*/ 27 w 707"/>
                    <a:gd name="T53" fmla="*/ 233 h 708"/>
                    <a:gd name="T54" fmla="*/ 73 w 707"/>
                    <a:gd name="T55" fmla="*/ 280 h 708"/>
                    <a:gd name="T56" fmla="*/ 73 w 707"/>
                    <a:gd name="T57" fmla="*/ 280 h 708"/>
                    <a:gd name="T58" fmla="*/ 68 w 707"/>
                    <a:gd name="T59" fmla="*/ 301 h 708"/>
                    <a:gd name="T60" fmla="*/ 6 w 707"/>
                    <a:gd name="T61" fmla="*/ 326 h 708"/>
                    <a:gd name="T62" fmla="*/ 10 w 707"/>
                    <a:gd name="T63" fmla="*/ 414 h 708"/>
                    <a:gd name="T64" fmla="*/ 74 w 707"/>
                    <a:gd name="T65" fmla="*/ 432 h 708"/>
                    <a:gd name="T66" fmla="*/ 74 w 707"/>
                    <a:gd name="T67" fmla="*/ 431 h 708"/>
                    <a:gd name="T68" fmla="*/ 81 w 707"/>
                    <a:gd name="T69" fmla="*/ 453 h 708"/>
                    <a:gd name="T70" fmla="*/ 40 w 707"/>
                    <a:gd name="T71" fmla="*/ 506 h 708"/>
                    <a:gd name="T72" fmla="*/ 88 w 707"/>
                    <a:gd name="T73" fmla="*/ 580 h 708"/>
                    <a:gd name="T74" fmla="*/ 152 w 707"/>
                    <a:gd name="T75" fmla="*/ 563 h 708"/>
                    <a:gd name="T76" fmla="*/ 152 w 707"/>
                    <a:gd name="T77" fmla="*/ 563 h 708"/>
                    <a:gd name="T78" fmla="*/ 164 w 707"/>
                    <a:gd name="T79" fmla="*/ 574 h 708"/>
                    <a:gd name="T80" fmla="*/ 155 w 707"/>
                    <a:gd name="T81" fmla="*/ 640 h 708"/>
                    <a:gd name="T82" fmla="*/ 232 w 707"/>
                    <a:gd name="T83" fmla="*/ 681 h 708"/>
                    <a:gd name="T84" fmla="*/ 280 w 707"/>
                    <a:gd name="T85" fmla="*/ 635 h 708"/>
                    <a:gd name="T86" fmla="*/ 280 w 707"/>
                    <a:gd name="T87" fmla="*/ 635 h 708"/>
                    <a:gd name="T88" fmla="*/ 301 w 707"/>
                    <a:gd name="T89" fmla="*/ 640 h 708"/>
                    <a:gd name="T90" fmla="*/ 326 w 707"/>
                    <a:gd name="T91" fmla="*/ 702 h 708"/>
                    <a:gd name="T92" fmla="*/ 413 w 707"/>
                    <a:gd name="T93" fmla="*/ 698 h 708"/>
                    <a:gd name="T94" fmla="*/ 432 w 707"/>
                    <a:gd name="T95" fmla="*/ 634 h 708"/>
                    <a:gd name="T96" fmla="*/ 431 w 707"/>
                    <a:gd name="T97" fmla="*/ 634 h 708"/>
                    <a:gd name="T98" fmla="*/ 453 w 707"/>
                    <a:gd name="T99" fmla="*/ 627 h 708"/>
                    <a:gd name="T100" fmla="*/ 506 w 707"/>
                    <a:gd name="T101" fmla="*/ 668 h 708"/>
                    <a:gd name="T102" fmla="*/ 580 w 707"/>
                    <a:gd name="T103" fmla="*/ 620 h 708"/>
                    <a:gd name="T104" fmla="*/ 563 w 707"/>
                    <a:gd name="T105" fmla="*/ 556 h 708"/>
                    <a:gd name="T106" fmla="*/ 562 w 707"/>
                    <a:gd name="T107" fmla="*/ 556 h 708"/>
                    <a:gd name="T108" fmla="*/ 574 w 707"/>
                    <a:gd name="T109" fmla="*/ 544 h 708"/>
                    <a:gd name="T110" fmla="*/ 640 w 707"/>
                    <a:gd name="T111" fmla="*/ 553 h 708"/>
                    <a:gd name="T112" fmla="*/ 681 w 707"/>
                    <a:gd name="T113" fmla="*/ 475 h 708"/>
                    <a:gd name="T114" fmla="*/ 635 w 707"/>
                    <a:gd name="T115" fmla="*/ 428 h 708"/>
                    <a:gd name="T116" fmla="*/ 635 w 707"/>
                    <a:gd name="T117" fmla="*/ 428 h 708"/>
                    <a:gd name="T118" fmla="*/ 640 w 707"/>
                    <a:gd name="T119" fmla="*/ 407 h 708"/>
                    <a:gd name="T120" fmla="*/ 702 w 707"/>
                    <a:gd name="T121" fmla="*/ 3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8">
                      <a:moveTo>
                        <a:pt x="702" y="382"/>
                      </a:moveTo>
                      <a:cubicBezTo>
                        <a:pt x="707" y="335"/>
                        <a:pt x="698" y="294"/>
                        <a:pt x="698" y="294"/>
                      </a:cubicBezTo>
                      <a:cubicBezTo>
                        <a:pt x="634" y="276"/>
                        <a:pt x="634" y="276"/>
                        <a:pt x="634" y="276"/>
                      </a:cubicBezTo>
                      <a:cubicBezTo>
                        <a:pt x="634" y="277"/>
                        <a:pt x="634" y="277"/>
                        <a:pt x="634" y="277"/>
                      </a:cubicBezTo>
                      <a:cubicBezTo>
                        <a:pt x="632" y="269"/>
                        <a:pt x="630" y="262"/>
                        <a:pt x="627" y="255"/>
                      </a:cubicBezTo>
                      <a:cubicBezTo>
                        <a:pt x="668" y="202"/>
                        <a:pt x="668" y="202"/>
                        <a:pt x="668" y="202"/>
                      </a:cubicBezTo>
                      <a:cubicBezTo>
                        <a:pt x="649" y="158"/>
                        <a:pt x="620" y="128"/>
                        <a:pt x="620" y="128"/>
                      </a:cubicBezTo>
                      <a:cubicBezTo>
                        <a:pt x="556" y="145"/>
                        <a:pt x="556" y="145"/>
                        <a:pt x="556" y="145"/>
                      </a:cubicBezTo>
                      <a:cubicBezTo>
                        <a:pt x="556" y="145"/>
                        <a:pt x="556" y="145"/>
                        <a:pt x="556" y="145"/>
                      </a:cubicBezTo>
                      <a:cubicBezTo>
                        <a:pt x="552" y="141"/>
                        <a:pt x="548" y="137"/>
                        <a:pt x="543" y="134"/>
                      </a:cubicBezTo>
                      <a:cubicBezTo>
                        <a:pt x="553" y="68"/>
                        <a:pt x="553" y="68"/>
                        <a:pt x="553" y="68"/>
                      </a:cubicBezTo>
                      <a:cubicBezTo>
                        <a:pt x="515" y="39"/>
                        <a:pt x="475" y="27"/>
                        <a:pt x="475" y="27"/>
                      </a:cubicBezTo>
                      <a:cubicBezTo>
                        <a:pt x="428" y="73"/>
                        <a:pt x="428" y="73"/>
                        <a:pt x="428" y="73"/>
                      </a:cubicBezTo>
                      <a:cubicBezTo>
                        <a:pt x="428" y="73"/>
                        <a:pt x="428" y="73"/>
                        <a:pt x="428" y="73"/>
                      </a:cubicBezTo>
                      <a:cubicBezTo>
                        <a:pt x="421" y="71"/>
                        <a:pt x="414" y="70"/>
                        <a:pt x="407" y="68"/>
                      </a:cubicBezTo>
                      <a:cubicBezTo>
                        <a:pt x="382" y="6"/>
                        <a:pt x="382" y="6"/>
                        <a:pt x="382" y="6"/>
                      </a:cubicBezTo>
                      <a:cubicBezTo>
                        <a:pt x="334" y="0"/>
                        <a:pt x="294" y="10"/>
                        <a:pt x="294" y="10"/>
                      </a:cubicBezTo>
                      <a:cubicBezTo>
                        <a:pt x="276" y="74"/>
                        <a:pt x="276" y="74"/>
                        <a:pt x="276" y="74"/>
                      </a:cubicBezTo>
                      <a:cubicBezTo>
                        <a:pt x="276" y="74"/>
                        <a:pt x="276" y="74"/>
                        <a:pt x="276" y="74"/>
                      </a:cubicBezTo>
                      <a:cubicBezTo>
                        <a:pt x="269" y="76"/>
                        <a:pt x="262" y="78"/>
                        <a:pt x="255" y="81"/>
                      </a:cubicBezTo>
                      <a:cubicBezTo>
                        <a:pt x="202" y="40"/>
                        <a:pt x="202" y="40"/>
                        <a:pt x="202" y="40"/>
                      </a:cubicBezTo>
                      <a:cubicBezTo>
                        <a:pt x="158" y="59"/>
                        <a:pt x="128" y="88"/>
                        <a:pt x="128" y="88"/>
                      </a:cubicBezTo>
                      <a:cubicBezTo>
                        <a:pt x="145" y="152"/>
                        <a:pt x="145" y="152"/>
                        <a:pt x="145" y="152"/>
                      </a:cubicBezTo>
                      <a:cubicBezTo>
                        <a:pt x="145" y="152"/>
                        <a:pt x="145" y="152"/>
                        <a:pt x="145" y="152"/>
                      </a:cubicBezTo>
                      <a:cubicBezTo>
                        <a:pt x="141" y="156"/>
                        <a:pt x="137" y="160"/>
                        <a:pt x="134" y="164"/>
                      </a:cubicBezTo>
                      <a:cubicBezTo>
                        <a:pt x="67" y="155"/>
                        <a:pt x="67" y="155"/>
                        <a:pt x="67" y="155"/>
                      </a:cubicBezTo>
                      <a:cubicBezTo>
                        <a:pt x="38" y="193"/>
                        <a:pt x="27" y="233"/>
                        <a:pt x="27" y="233"/>
                      </a:cubicBezTo>
                      <a:cubicBezTo>
                        <a:pt x="73" y="280"/>
                        <a:pt x="73" y="280"/>
                        <a:pt x="73" y="280"/>
                      </a:cubicBezTo>
                      <a:cubicBezTo>
                        <a:pt x="73" y="280"/>
                        <a:pt x="73" y="280"/>
                        <a:pt x="73" y="280"/>
                      </a:cubicBezTo>
                      <a:cubicBezTo>
                        <a:pt x="71" y="287"/>
                        <a:pt x="69" y="294"/>
                        <a:pt x="68" y="301"/>
                      </a:cubicBezTo>
                      <a:cubicBezTo>
                        <a:pt x="6" y="326"/>
                        <a:pt x="6" y="326"/>
                        <a:pt x="6" y="326"/>
                      </a:cubicBezTo>
                      <a:cubicBezTo>
                        <a:pt x="0" y="373"/>
                        <a:pt x="10" y="414"/>
                        <a:pt x="10" y="414"/>
                      </a:cubicBezTo>
                      <a:cubicBezTo>
                        <a:pt x="74" y="432"/>
                        <a:pt x="74" y="432"/>
                        <a:pt x="74" y="432"/>
                      </a:cubicBezTo>
                      <a:cubicBezTo>
                        <a:pt x="74" y="431"/>
                        <a:pt x="74" y="431"/>
                        <a:pt x="74" y="431"/>
                      </a:cubicBezTo>
                      <a:cubicBezTo>
                        <a:pt x="76" y="439"/>
                        <a:pt x="78" y="446"/>
                        <a:pt x="81" y="453"/>
                      </a:cubicBezTo>
                      <a:cubicBezTo>
                        <a:pt x="40" y="506"/>
                        <a:pt x="40" y="506"/>
                        <a:pt x="40" y="506"/>
                      </a:cubicBezTo>
                      <a:cubicBezTo>
                        <a:pt x="59" y="550"/>
                        <a:pt x="88" y="580"/>
                        <a:pt x="88" y="580"/>
                      </a:cubicBezTo>
                      <a:cubicBezTo>
                        <a:pt x="152" y="563"/>
                        <a:pt x="152" y="563"/>
                        <a:pt x="152" y="563"/>
                      </a:cubicBezTo>
                      <a:cubicBezTo>
                        <a:pt x="152" y="563"/>
                        <a:pt x="152" y="563"/>
                        <a:pt x="152" y="563"/>
                      </a:cubicBezTo>
                      <a:cubicBezTo>
                        <a:pt x="156" y="567"/>
                        <a:pt x="160" y="571"/>
                        <a:pt x="164" y="574"/>
                      </a:cubicBezTo>
                      <a:cubicBezTo>
                        <a:pt x="155" y="640"/>
                        <a:pt x="155" y="640"/>
                        <a:pt x="155" y="640"/>
                      </a:cubicBezTo>
                      <a:cubicBezTo>
                        <a:pt x="193" y="669"/>
                        <a:pt x="232" y="681"/>
                        <a:pt x="232" y="681"/>
                      </a:cubicBezTo>
                      <a:cubicBezTo>
                        <a:pt x="280" y="635"/>
                        <a:pt x="280" y="635"/>
                        <a:pt x="280" y="635"/>
                      </a:cubicBezTo>
                      <a:cubicBezTo>
                        <a:pt x="280" y="635"/>
                        <a:pt x="280" y="635"/>
                        <a:pt x="280" y="635"/>
                      </a:cubicBezTo>
                      <a:cubicBezTo>
                        <a:pt x="287" y="637"/>
                        <a:pt x="294" y="638"/>
                        <a:pt x="301" y="640"/>
                      </a:cubicBezTo>
                      <a:cubicBezTo>
                        <a:pt x="326" y="702"/>
                        <a:pt x="326" y="702"/>
                        <a:pt x="326" y="702"/>
                      </a:cubicBezTo>
                      <a:cubicBezTo>
                        <a:pt x="373" y="708"/>
                        <a:pt x="413" y="698"/>
                        <a:pt x="413" y="698"/>
                      </a:cubicBezTo>
                      <a:cubicBezTo>
                        <a:pt x="432" y="634"/>
                        <a:pt x="432" y="634"/>
                        <a:pt x="432" y="634"/>
                      </a:cubicBezTo>
                      <a:cubicBezTo>
                        <a:pt x="431" y="634"/>
                        <a:pt x="431" y="634"/>
                        <a:pt x="431" y="634"/>
                      </a:cubicBezTo>
                      <a:cubicBezTo>
                        <a:pt x="439" y="632"/>
                        <a:pt x="446" y="630"/>
                        <a:pt x="453" y="627"/>
                      </a:cubicBezTo>
                      <a:cubicBezTo>
                        <a:pt x="506" y="668"/>
                        <a:pt x="506" y="668"/>
                        <a:pt x="506" y="668"/>
                      </a:cubicBezTo>
                      <a:cubicBezTo>
                        <a:pt x="550" y="649"/>
                        <a:pt x="580" y="620"/>
                        <a:pt x="580" y="620"/>
                      </a:cubicBezTo>
                      <a:cubicBezTo>
                        <a:pt x="563" y="556"/>
                        <a:pt x="563" y="556"/>
                        <a:pt x="563" y="556"/>
                      </a:cubicBezTo>
                      <a:cubicBezTo>
                        <a:pt x="562" y="556"/>
                        <a:pt x="562" y="556"/>
                        <a:pt x="562" y="556"/>
                      </a:cubicBezTo>
                      <a:cubicBezTo>
                        <a:pt x="567" y="552"/>
                        <a:pt x="570" y="548"/>
                        <a:pt x="574" y="544"/>
                      </a:cubicBezTo>
                      <a:cubicBezTo>
                        <a:pt x="640" y="553"/>
                        <a:pt x="640" y="553"/>
                        <a:pt x="640" y="553"/>
                      </a:cubicBezTo>
                      <a:cubicBezTo>
                        <a:pt x="669" y="515"/>
                        <a:pt x="681" y="475"/>
                        <a:pt x="681" y="475"/>
                      </a:cubicBezTo>
                      <a:cubicBezTo>
                        <a:pt x="635" y="428"/>
                        <a:pt x="635" y="428"/>
                        <a:pt x="635" y="428"/>
                      </a:cubicBezTo>
                      <a:cubicBezTo>
                        <a:pt x="635" y="428"/>
                        <a:pt x="635" y="428"/>
                        <a:pt x="635" y="428"/>
                      </a:cubicBezTo>
                      <a:cubicBezTo>
                        <a:pt x="637" y="421"/>
                        <a:pt x="638" y="414"/>
                        <a:pt x="640" y="407"/>
                      </a:cubicBezTo>
                      <a:lnTo>
                        <a:pt x="702" y="382"/>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5" name="Freeform 266"/>
                <p:cNvSpPr>
                  <a:spLocks/>
                </p:cNvSpPr>
                <p:nvPr/>
              </p:nvSpPr>
              <p:spPr bwMode="auto">
                <a:xfrm>
                  <a:off x="918" y="1110"/>
                  <a:ext cx="548" cy="548"/>
                </a:xfrm>
                <a:custGeom>
                  <a:avLst/>
                  <a:gdLst>
                    <a:gd name="T0" fmla="*/ 635 w 641"/>
                    <a:gd name="T1" fmla="*/ 346 h 641"/>
                    <a:gd name="T2" fmla="*/ 632 w 641"/>
                    <a:gd name="T3" fmla="*/ 267 h 641"/>
                    <a:gd name="T4" fmla="*/ 574 w 641"/>
                    <a:gd name="T5" fmla="*/ 250 h 641"/>
                    <a:gd name="T6" fmla="*/ 574 w 641"/>
                    <a:gd name="T7" fmla="*/ 250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2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0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7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7" y="430"/>
                        <a:pt x="617" y="430"/>
                      </a:cubicBezTo>
                      <a:cubicBezTo>
                        <a:pt x="575" y="387"/>
                        <a:pt x="575" y="387"/>
                        <a:pt x="575" y="387"/>
                      </a:cubicBezTo>
                      <a:cubicBezTo>
                        <a:pt x="575" y="388"/>
                        <a:pt x="575" y="388"/>
                        <a:pt x="575" y="388"/>
                      </a:cubicBezTo>
                      <a:cubicBezTo>
                        <a:pt x="577" y="381"/>
                        <a:pt x="578" y="375"/>
                        <a:pt x="579" y="369"/>
                      </a:cubicBezTo>
                      <a:lnTo>
                        <a:pt x="635" y="346"/>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6" name="Freeform 267"/>
                <p:cNvSpPr>
                  <a:spLocks/>
                </p:cNvSpPr>
                <p:nvPr/>
              </p:nvSpPr>
              <p:spPr bwMode="auto">
                <a:xfrm>
                  <a:off x="913" y="1104"/>
                  <a:ext cx="547" cy="548"/>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5" y="63"/>
                        <a:pt x="368" y="61"/>
                      </a:cubicBezTo>
                      <a:cubicBezTo>
                        <a:pt x="345" y="5"/>
                        <a:pt x="345" y="5"/>
                        <a:pt x="345" y="5"/>
                      </a:cubicBezTo>
                      <a:cubicBezTo>
                        <a:pt x="302" y="0"/>
                        <a:pt x="266" y="9"/>
                        <a:pt x="266" y="9"/>
                      </a:cubicBezTo>
                      <a:cubicBezTo>
                        <a:pt x="250" y="66"/>
                        <a:pt x="250" y="66"/>
                        <a:pt x="250" y="66"/>
                      </a:cubicBezTo>
                      <a:cubicBezTo>
                        <a:pt x="250" y="67"/>
                        <a:pt x="250" y="67"/>
                        <a:pt x="250" y="67"/>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7" name="Freeform 268"/>
                <p:cNvSpPr>
                  <a:spLocks/>
                </p:cNvSpPr>
                <p:nvPr/>
              </p:nvSpPr>
              <p:spPr bwMode="auto">
                <a:xfrm>
                  <a:off x="908" y="1099"/>
                  <a:ext cx="547" cy="548"/>
                </a:xfrm>
                <a:custGeom>
                  <a:avLst/>
                  <a:gdLst>
                    <a:gd name="T0" fmla="*/ 634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39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4" y="250"/>
                        <a:pt x="574" y="250"/>
                        <a:pt x="574" y="250"/>
                      </a:cubicBezTo>
                      <a:cubicBezTo>
                        <a:pt x="573" y="250"/>
                        <a:pt x="573" y="250"/>
                        <a:pt x="573" y="250"/>
                      </a:cubicBezTo>
                      <a:cubicBezTo>
                        <a:pt x="572" y="243"/>
                        <a:pt x="569"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39" y="579"/>
                        <a:pt x="139" y="579"/>
                        <a:pt x="139"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6" y="572"/>
                        <a:pt x="403" y="570"/>
                        <a:pt x="410"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2"/>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8" name="Freeform 269"/>
                <p:cNvSpPr>
                  <a:spLocks/>
                </p:cNvSpPr>
                <p:nvPr/>
              </p:nvSpPr>
              <p:spPr bwMode="auto">
                <a:xfrm>
                  <a:off x="902" y="1093"/>
                  <a:ext cx="548" cy="549"/>
                </a:xfrm>
                <a:custGeom>
                  <a:avLst/>
                  <a:gdLst>
                    <a:gd name="T0" fmla="*/ 635 w 641"/>
                    <a:gd name="T1" fmla="*/ 346 h 641"/>
                    <a:gd name="T2" fmla="*/ 632 w 641"/>
                    <a:gd name="T3" fmla="*/ 267 h 641"/>
                    <a:gd name="T4" fmla="*/ 574 w 641"/>
                    <a:gd name="T5" fmla="*/ 250 h 641"/>
                    <a:gd name="T6" fmla="*/ 574 w 641"/>
                    <a:gd name="T7" fmla="*/ 250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7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2 h 641"/>
                    <a:gd name="T60" fmla="*/ 6 w 641"/>
                    <a:gd name="T61" fmla="*/ 295 h 641"/>
                    <a:gd name="T62" fmla="*/ 9 w 641"/>
                    <a:gd name="T63" fmla="*/ 374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0 w 641"/>
                    <a:gd name="T83" fmla="*/ 617 h 641"/>
                    <a:gd name="T84" fmla="*/ 253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0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7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4"/>
                        <a:pt x="9" y="374"/>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0" y="617"/>
                        <a:pt x="210" y="617"/>
                      </a:cubicBezTo>
                      <a:cubicBezTo>
                        <a:pt x="253" y="575"/>
                        <a:pt x="253" y="575"/>
                        <a:pt x="253"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7" y="430"/>
                        <a:pt x="617" y="430"/>
                      </a:cubicBezTo>
                      <a:cubicBezTo>
                        <a:pt x="575" y="387"/>
                        <a:pt x="575" y="387"/>
                        <a:pt x="575" y="387"/>
                      </a:cubicBezTo>
                      <a:cubicBezTo>
                        <a:pt x="575" y="388"/>
                        <a:pt x="575" y="388"/>
                        <a:pt x="575" y="388"/>
                      </a:cubicBezTo>
                      <a:cubicBezTo>
                        <a:pt x="577" y="381"/>
                        <a:pt x="578" y="375"/>
                        <a:pt x="579" y="369"/>
                      </a:cubicBezTo>
                      <a:lnTo>
                        <a:pt x="635" y="346"/>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79" name="Freeform 270"/>
                <p:cNvSpPr>
                  <a:spLocks/>
                </p:cNvSpPr>
                <p:nvPr/>
              </p:nvSpPr>
              <p:spPr bwMode="auto">
                <a:xfrm>
                  <a:off x="897" y="1088"/>
                  <a:ext cx="547" cy="548"/>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5" y="63"/>
                        <a:pt x="368" y="61"/>
                      </a:cubicBezTo>
                      <a:cubicBezTo>
                        <a:pt x="345" y="5"/>
                        <a:pt x="345" y="5"/>
                        <a:pt x="345" y="5"/>
                      </a:cubicBezTo>
                      <a:cubicBezTo>
                        <a:pt x="302" y="0"/>
                        <a:pt x="266" y="9"/>
                        <a:pt x="266" y="9"/>
                      </a:cubicBezTo>
                      <a:cubicBezTo>
                        <a:pt x="250" y="66"/>
                        <a:pt x="250" y="66"/>
                        <a:pt x="250" y="66"/>
                      </a:cubicBezTo>
                      <a:cubicBezTo>
                        <a:pt x="250" y="67"/>
                        <a:pt x="250" y="67"/>
                        <a:pt x="250" y="67"/>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4" y="387"/>
                        <a:pt x="574" y="387"/>
                        <a:pt x="574" y="387"/>
                      </a:cubicBezTo>
                      <a:cubicBezTo>
                        <a:pt x="576" y="381"/>
                        <a:pt x="578" y="375"/>
                        <a:pt x="579" y="368"/>
                      </a:cubicBezTo>
                      <a:lnTo>
                        <a:pt x="635" y="346"/>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0" name="Freeform 271"/>
                <p:cNvSpPr>
                  <a:spLocks/>
                </p:cNvSpPr>
                <p:nvPr/>
              </p:nvSpPr>
              <p:spPr bwMode="auto">
                <a:xfrm>
                  <a:off x="892" y="1083"/>
                  <a:ext cx="547" cy="547"/>
                </a:xfrm>
                <a:custGeom>
                  <a:avLst/>
                  <a:gdLst>
                    <a:gd name="T0" fmla="*/ 634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39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3 h 640"/>
                    <a:gd name="T98" fmla="*/ 409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1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4" y="250"/>
                        <a:pt x="574" y="250"/>
                        <a:pt x="574" y="250"/>
                      </a:cubicBezTo>
                      <a:cubicBezTo>
                        <a:pt x="573" y="250"/>
                        <a:pt x="573" y="250"/>
                        <a:pt x="573" y="250"/>
                      </a:cubicBezTo>
                      <a:cubicBezTo>
                        <a:pt x="572" y="243"/>
                        <a:pt x="569"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39" y="579"/>
                        <a:pt x="139" y="579"/>
                        <a:pt x="139"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3"/>
                        <a:pt x="390" y="573"/>
                        <a:pt x="390" y="573"/>
                      </a:cubicBezTo>
                      <a:cubicBezTo>
                        <a:pt x="396" y="572"/>
                        <a:pt x="403" y="570"/>
                        <a:pt x="409"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1"/>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1" name="Freeform 272"/>
                <p:cNvSpPr>
                  <a:spLocks/>
                </p:cNvSpPr>
                <p:nvPr/>
              </p:nvSpPr>
              <p:spPr bwMode="auto">
                <a:xfrm>
                  <a:off x="886" y="1077"/>
                  <a:ext cx="548" cy="548"/>
                </a:xfrm>
                <a:custGeom>
                  <a:avLst/>
                  <a:gdLst>
                    <a:gd name="T0" fmla="*/ 635 w 641"/>
                    <a:gd name="T1" fmla="*/ 346 h 641"/>
                    <a:gd name="T2" fmla="*/ 632 w 641"/>
                    <a:gd name="T3" fmla="*/ 267 h 641"/>
                    <a:gd name="T4" fmla="*/ 574 w 641"/>
                    <a:gd name="T5" fmla="*/ 250 h 641"/>
                    <a:gd name="T6" fmla="*/ 574 w 641"/>
                    <a:gd name="T7" fmla="*/ 250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7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1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2 h 641"/>
                    <a:gd name="T60" fmla="*/ 6 w 641"/>
                    <a:gd name="T61" fmla="*/ 295 h 641"/>
                    <a:gd name="T62" fmla="*/ 9 w 641"/>
                    <a:gd name="T63" fmla="*/ 374 h 641"/>
                    <a:gd name="T64" fmla="*/ 67 w 641"/>
                    <a:gd name="T65" fmla="*/ 391 h 641"/>
                    <a:gd name="T66" fmla="*/ 67 w 641"/>
                    <a:gd name="T67" fmla="*/ 391 h 641"/>
                    <a:gd name="T68" fmla="*/ 73 w 641"/>
                    <a:gd name="T69" fmla="*/ 410 h 641"/>
                    <a:gd name="T70" fmla="*/ 36 w 641"/>
                    <a:gd name="T71" fmla="*/ 458 h 641"/>
                    <a:gd name="T72" fmla="*/ 79 w 641"/>
                    <a:gd name="T73" fmla="*/ 525 h 641"/>
                    <a:gd name="T74" fmla="*/ 137 w 641"/>
                    <a:gd name="T75" fmla="*/ 510 h 641"/>
                    <a:gd name="T76" fmla="*/ 137 w 641"/>
                    <a:gd name="T77" fmla="*/ 509 h 641"/>
                    <a:gd name="T78" fmla="*/ 149 w 641"/>
                    <a:gd name="T79" fmla="*/ 520 h 641"/>
                    <a:gd name="T80" fmla="*/ 140 w 641"/>
                    <a:gd name="T81" fmla="*/ 580 h 641"/>
                    <a:gd name="T82" fmla="*/ 210 w 641"/>
                    <a:gd name="T83" fmla="*/ 617 h 641"/>
                    <a:gd name="T84" fmla="*/ 253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0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7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4"/>
                        <a:pt x="9" y="374"/>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0" y="617"/>
                        <a:pt x="210" y="617"/>
                      </a:cubicBezTo>
                      <a:cubicBezTo>
                        <a:pt x="253" y="575"/>
                        <a:pt x="253" y="575"/>
                        <a:pt x="253"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7" y="430"/>
                        <a:pt x="617" y="430"/>
                      </a:cubicBezTo>
                      <a:cubicBezTo>
                        <a:pt x="575" y="387"/>
                        <a:pt x="575" y="387"/>
                        <a:pt x="575" y="387"/>
                      </a:cubicBezTo>
                      <a:cubicBezTo>
                        <a:pt x="575" y="388"/>
                        <a:pt x="575" y="388"/>
                        <a:pt x="575" y="388"/>
                      </a:cubicBezTo>
                      <a:cubicBezTo>
                        <a:pt x="576" y="381"/>
                        <a:pt x="578" y="375"/>
                        <a:pt x="579" y="369"/>
                      </a:cubicBezTo>
                      <a:lnTo>
                        <a:pt x="635" y="346"/>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2" name="Freeform 273"/>
                <p:cNvSpPr>
                  <a:spLocks/>
                </p:cNvSpPr>
                <p:nvPr/>
              </p:nvSpPr>
              <p:spPr bwMode="auto">
                <a:xfrm>
                  <a:off x="881" y="1072"/>
                  <a:ext cx="547"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8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5"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8"/>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4" y="387"/>
                        <a:pt x="574" y="387"/>
                        <a:pt x="574" y="387"/>
                      </a:cubicBezTo>
                      <a:cubicBezTo>
                        <a:pt x="576" y="381"/>
                        <a:pt x="578" y="375"/>
                        <a:pt x="579" y="368"/>
                      </a:cubicBezTo>
                      <a:lnTo>
                        <a:pt x="635" y="345"/>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3" name="Freeform 274"/>
                <p:cNvSpPr>
                  <a:spLocks/>
                </p:cNvSpPr>
                <p:nvPr/>
              </p:nvSpPr>
              <p:spPr bwMode="auto">
                <a:xfrm>
                  <a:off x="875" y="1067"/>
                  <a:ext cx="548" cy="547"/>
                </a:xfrm>
                <a:custGeom>
                  <a:avLst/>
                  <a:gdLst>
                    <a:gd name="T0" fmla="*/ 634 w 640"/>
                    <a:gd name="T1" fmla="*/ 345 h 640"/>
                    <a:gd name="T2" fmla="*/ 631 w 640"/>
                    <a:gd name="T3" fmla="*/ 266 h 640"/>
                    <a:gd name="T4" fmla="*/ 573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8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39 w 640"/>
                    <a:gd name="T81" fmla="*/ 579 h 640"/>
                    <a:gd name="T82" fmla="*/ 210 w 640"/>
                    <a:gd name="T83" fmla="*/ 616 h 640"/>
                    <a:gd name="T84" fmla="*/ 253 w 640"/>
                    <a:gd name="T85" fmla="*/ 575 h 640"/>
                    <a:gd name="T86" fmla="*/ 253 w 640"/>
                    <a:gd name="T87" fmla="*/ 574 h 640"/>
                    <a:gd name="T88" fmla="*/ 272 w 640"/>
                    <a:gd name="T89" fmla="*/ 578 h 640"/>
                    <a:gd name="T90" fmla="*/ 294 w 640"/>
                    <a:gd name="T91" fmla="*/ 635 h 640"/>
                    <a:gd name="T92" fmla="*/ 374 w 640"/>
                    <a:gd name="T93" fmla="*/ 631 h 640"/>
                    <a:gd name="T94" fmla="*/ 390 w 640"/>
                    <a:gd name="T95" fmla="*/ 574 h 640"/>
                    <a:gd name="T96" fmla="*/ 390 w 640"/>
                    <a:gd name="T97" fmla="*/ 573 h 640"/>
                    <a:gd name="T98" fmla="*/ 409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1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3" y="250"/>
                        <a:pt x="573" y="250"/>
                        <a:pt x="573" y="250"/>
                      </a:cubicBezTo>
                      <a:cubicBezTo>
                        <a:pt x="573" y="250"/>
                        <a:pt x="573" y="250"/>
                        <a:pt x="573" y="250"/>
                      </a:cubicBezTo>
                      <a:cubicBezTo>
                        <a:pt x="572" y="243"/>
                        <a:pt x="569"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8" y="374"/>
                        <a:pt x="8"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39" y="579"/>
                        <a:pt x="139" y="579"/>
                        <a:pt x="139" y="579"/>
                      </a:cubicBezTo>
                      <a:cubicBezTo>
                        <a:pt x="174" y="605"/>
                        <a:pt x="210" y="616"/>
                        <a:pt x="210" y="616"/>
                      </a:cubicBezTo>
                      <a:cubicBezTo>
                        <a:pt x="253" y="575"/>
                        <a:pt x="253" y="575"/>
                        <a:pt x="253" y="575"/>
                      </a:cubicBezTo>
                      <a:cubicBezTo>
                        <a:pt x="253" y="574"/>
                        <a:pt x="253" y="574"/>
                        <a:pt x="253" y="574"/>
                      </a:cubicBezTo>
                      <a:cubicBezTo>
                        <a:pt x="259" y="576"/>
                        <a:pt x="265" y="577"/>
                        <a:pt x="272" y="578"/>
                      </a:cubicBezTo>
                      <a:cubicBezTo>
                        <a:pt x="294" y="635"/>
                        <a:pt x="294" y="635"/>
                        <a:pt x="294" y="635"/>
                      </a:cubicBezTo>
                      <a:cubicBezTo>
                        <a:pt x="337" y="640"/>
                        <a:pt x="374" y="631"/>
                        <a:pt x="374" y="631"/>
                      </a:cubicBezTo>
                      <a:cubicBezTo>
                        <a:pt x="390" y="574"/>
                        <a:pt x="390" y="574"/>
                        <a:pt x="390" y="574"/>
                      </a:cubicBezTo>
                      <a:cubicBezTo>
                        <a:pt x="390" y="573"/>
                        <a:pt x="390" y="573"/>
                        <a:pt x="390" y="573"/>
                      </a:cubicBezTo>
                      <a:cubicBezTo>
                        <a:pt x="396" y="572"/>
                        <a:pt x="403" y="570"/>
                        <a:pt x="409"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1"/>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4" name="Freeform 275"/>
                <p:cNvSpPr>
                  <a:spLocks/>
                </p:cNvSpPr>
                <p:nvPr/>
              </p:nvSpPr>
              <p:spPr bwMode="auto">
                <a:xfrm>
                  <a:off x="869" y="1061"/>
                  <a:ext cx="548" cy="548"/>
                </a:xfrm>
                <a:custGeom>
                  <a:avLst/>
                  <a:gdLst>
                    <a:gd name="T0" fmla="*/ 635 w 640"/>
                    <a:gd name="T1" fmla="*/ 346 h 641"/>
                    <a:gd name="T2" fmla="*/ 632 w 640"/>
                    <a:gd name="T3" fmla="*/ 266 h 641"/>
                    <a:gd name="T4" fmla="*/ 574 w 640"/>
                    <a:gd name="T5" fmla="*/ 250 h 641"/>
                    <a:gd name="T6" fmla="*/ 574 w 640"/>
                    <a:gd name="T7" fmla="*/ 250 h 641"/>
                    <a:gd name="T8" fmla="*/ 568 w 640"/>
                    <a:gd name="T9" fmla="*/ 231 h 641"/>
                    <a:gd name="T10" fmla="*/ 605 w 640"/>
                    <a:gd name="T11" fmla="*/ 183 h 641"/>
                    <a:gd name="T12" fmla="*/ 561 w 640"/>
                    <a:gd name="T13" fmla="*/ 116 h 641"/>
                    <a:gd name="T14" fmla="*/ 503 w 640"/>
                    <a:gd name="T15" fmla="*/ 131 h 641"/>
                    <a:gd name="T16" fmla="*/ 504 w 640"/>
                    <a:gd name="T17" fmla="*/ 132 h 641"/>
                    <a:gd name="T18" fmla="*/ 492 w 640"/>
                    <a:gd name="T19" fmla="*/ 121 h 641"/>
                    <a:gd name="T20" fmla="*/ 501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1 w 640"/>
                    <a:gd name="T39" fmla="*/ 73 h 641"/>
                    <a:gd name="T40" fmla="*/ 183 w 640"/>
                    <a:gd name="T41" fmla="*/ 36 h 641"/>
                    <a:gd name="T42" fmla="*/ 116 w 640"/>
                    <a:gd name="T43" fmla="*/ 80 h 641"/>
                    <a:gd name="T44" fmla="*/ 131 w 640"/>
                    <a:gd name="T45" fmla="*/ 137 h 641"/>
                    <a:gd name="T46" fmla="*/ 131 w 640"/>
                    <a:gd name="T47" fmla="*/ 137 h 641"/>
                    <a:gd name="T48" fmla="*/ 121 w 640"/>
                    <a:gd name="T49" fmla="*/ 149 h 641"/>
                    <a:gd name="T50" fmla="*/ 61 w 640"/>
                    <a:gd name="T51" fmla="*/ 140 h 641"/>
                    <a:gd name="T52" fmla="*/ 24 w 640"/>
                    <a:gd name="T53" fmla="*/ 211 h 641"/>
                    <a:gd name="T54" fmla="*/ 66 w 640"/>
                    <a:gd name="T55" fmla="*/ 254 h 641"/>
                    <a:gd name="T56" fmla="*/ 66 w 640"/>
                    <a:gd name="T57" fmla="*/ 253 h 641"/>
                    <a:gd name="T58" fmla="*/ 62 w 640"/>
                    <a:gd name="T59" fmla="*/ 272 h 641"/>
                    <a:gd name="T60" fmla="*/ 6 w 640"/>
                    <a:gd name="T61" fmla="*/ 295 h 641"/>
                    <a:gd name="T62" fmla="*/ 9 w 640"/>
                    <a:gd name="T63" fmla="*/ 374 h 641"/>
                    <a:gd name="T64" fmla="*/ 67 w 640"/>
                    <a:gd name="T65" fmla="*/ 391 h 641"/>
                    <a:gd name="T66" fmla="*/ 67 w 640"/>
                    <a:gd name="T67" fmla="*/ 391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7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4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8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2" y="266"/>
                        <a:pt x="632" y="266"/>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3" y="131"/>
                        <a:pt x="503" y="131"/>
                        <a:pt x="503"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4"/>
                        <a:pt x="9" y="374"/>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4" y="606"/>
                        <a:pt x="210" y="617"/>
                        <a:pt x="210" y="617"/>
                      </a:cubicBezTo>
                      <a:cubicBezTo>
                        <a:pt x="253" y="575"/>
                        <a:pt x="253" y="575"/>
                        <a:pt x="253"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8"/>
                        <a:pt x="575" y="388"/>
                        <a:pt x="575" y="388"/>
                      </a:cubicBezTo>
                      <a:cubicBezTo>
                        <a:pt x="576" y="381"/>
                        <a:pt x="578" y="375"/>
                        <a:pt x="579" y="368"/>
                      </a:cubicBezTo>
                      <a:lnTo>
                        <a:pt x="635" y="346"/>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5" name="Freeform 276"/>
                <p:cNvSpPr>
                  <a:spLocks/>
                </p:cNvSpPr>
                <p:nvPr/>
              </p:nvSpPr>
              <p:spPr bwMode="auto">
                <a:xfrm>
                  <a:off x="864" y="1056"/>
                  <a:ext cx="548"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8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8"/>
                      </a:cubicBezTo>
                      <a:cubicBezTo>
                        <a:pt x="61" y="140"/>
                        <a:pt x="61" y="140"/>
                        <a:pt x="61" y="140"/>
                      </a:cubicBezTo>
                      <a:cubicBezTo>
                        <a:pt x="34"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3" y="500"/>
                        <a:pt x="516" y="496"/>
                        <a:pt x="519" y="492"/>
                      </a:cubicBezTo>
                      <a:cubicBezTo>
                        <a:pt x="579" y="500"/>
                        <a:pt x="579" y="500"/>
                        <a:pt x="579" y="500"/>
                      </a:cubicBezTo>
                      <a:cubicBezTo>
                        <a:pt x="606" y="466"/>
                        <a:pt x="616" y="430"/>
                        <a:pt x="616" y="430"/>
                      </a:cubicBezTo>
                      <a:cubicBezTo>
                        <a:pt x="575" y="387"/>
                        <a:pt x="575" y="387"/>
                        <a:pt x="575" y="387"/>
                      </a:cubicBezTo>
                      <a:cubicBezTo>
                        <a:pt x="574" y="387"/>
                        <a:pt x="574" y="387"/>
                        <a:pt x="574" y="387"/>
                      </a:cubicBezTo>
                      <a:cubicBezTo>
                        <a:pt x="576" y="381"/>
                        <a:pt x="578" y="375"/>
                        <a:pt x="579" y="368"/>
                      </a:cubicBezTo>
                      <a:lnTo>
                        <a:pt x="635" y="345"/>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6" name="Freeform 277"/>
                <p:cNvSpPr>
                  <a:spLocks/>
                </p:cNvSpPr>
                <p:nvPr/>
              </p:nvSpPr>
              <p:spPr bwMode="auto">
                <a:xfrm>
                  <a:off x="859" y="1051"/>
                  <a:ext cx="548" cy="547"/>
                </a:xfrm>
                <a:custGeom>
                  <a:avLst/>
                  <a:gdLst>
                    <a:gd name="T0" fmla="*/ 634 w 640"/>
                    <a:gd name="T1" fmla="*/ 345 h 640"/>
                    <a:gd name="T2" fmla="*/ 631 w 640"/>
                    <a:gd name="T3" fmla="*/ 266 h 640"/>
                    <a:gd name="T4" fmla="*/ 573 w 640"/>
                    <a:gd name="T5" fmla="*/ 249 h 640"/>
                    <a:gd name="T6" fmla="*/ 573 w 640"/>
                    <a:gd name="T7" fmla="*/ 250 h 640"/>
                    <a:gd name="T8" fmla="*/ 567 w 640"/>
                    <a:gd name="T9" fmla="*/ 230 h 640"/>
                    <a:gd name="T10" fmla="*/ 604 w 640"/>
                    <a:gd name="T11" fmla="*/ 182 h 640"/>
                    <a:gd name="T12" fmla="*/ 561 w 640"/>
                    <a:gd name="T13" fmla="*/ 115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8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39 w 640"/>
                    <a:gd name="T81" fmla="*/ 579 h 640"/>
                    <a:gd name="T82" fmla="*/ 210 w 640"/>
                    <a:gd name="T83" fmla="*/ 616 h 640"/>
                    <a:gd name="T84" fmla="*/ 253 w 640"/>
                    <a:gd name="T85" fmla="*/ 574 h 640"/>
                    <a:gd name="T86" fmla="*/ 253 w 640"/>
                    <a:gd name="T87" fmla="*/ 574 h 640"/>
                    <a:gd name="T88" fmla="*/ 272 w 640"/>
                    <a:gd name="T89" fmla="*/ 578 h 640"/>
                    <a:gd name="T90" fmla="*/ 294 w 640"/>
                    <a:gd name="T91" fmla="*/ 635 h 640"/>
                    <a:gd name="T92" fmla="*/ 374 w 640"/>
                    <a:gd name="T93" fmla="*/ 631 h 640"/>
                    <a:gd name="T94" fmla="*/ 390 w 640"/>
                    <a:gd name="T95" fmla="*/ 574 h 640"/>
                    <a:gd name="T96" fmla="*/ 390 w 640"/>
                    <a:gd name="T97" fmla="*/ 573 h 640"/>
                    <a:gd name="T98" fmla="*/ 409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1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3" y="249"/>
                        <a:pt x="573" y="249"/>
                        <a:pt x="573" y="249"/>
                      </a:cubicBezTo>
                      <a:cubicBezTo>
                        <a:pt x="573" y="250"/>
                        <a:pt x="573" y="250"/>
                        <a:pt x="573" y="250"/>
                      </a:cubicBezTo>
                      <a:cubicBezTo>
                        <a:pt x="571" y="243"/>
                        <a:pt x="569" y="236"/>
                        <a:pt x="567" y="230"/>
                      </a:cubicBezTo>
                      <a:cubicBezTo>
                        <a:pt x="604" y="182"/>
                        <a:pt x="604" y="182"/>
                        <a:pt x="604" y="182"/>
                      </a:cubicBezTo>
                      <a:cubicBezTo>
                        <a:pt x="587" y="142"/>
                        <a:pt x="561" y="115"/>
                        <a:pt x="561" y="115"/>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8" y="374"/>
                        <a:pt x="8"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39" y="579"/>
                        <a:pt x="139" y="579"/>
                        <a:pt x="139" y="579"/>
                      </a:cubicBezTo>
                      <a:cubicBezTo>
                        <a:pt x="174" y="605"/>
                        <a:pt x="210" y="616"/>
                        <a:pt x="210" y="616"/>
                      </a:cubicBezTo>
                      <a:cubicBezTo>
                        <a:pt x="253" y="574"/>
                        <a:pt x="253" y="574"/>
                        <a:pt x="253" y="574"/>
                      </a:cubicBezTo>
                      <a:cubicBezTo>
                        <a:pt x="253" y="574"/>
                        <a:pt x="253" y="574"/>
                        <a:pt x="253" y="574"/>
                      </a:cubicBezTo>
                      <a:cubicBezTo>
                        <a:pt x="259" y="576"/>
                        <a:pt x="265" y="577"/>
                        <a:pt x="272" y="578"/>
                      </a:cubicBezTo>
                      <a:cubicBezTo>
                        <a:pt x="294" y="635"/>
                        <a:pt x="294" y="635"/>
                        <a:pt x="294" y="635"/>
                      </a:cubicBezTo>
                      <a:cubicBezTo>
                        <a:pt x="337" y="640"/>
                        <a:pt x="374" y="631"/>
                        <a:pt x="374" y="631"/>
                      </a:cubicBezTo>
                      <a:cubicBezTo>
                        <a:pt x="390" y="574"/>
                        <a:pt x="390" y="574"/>
                        <a:pt x="390" y="574"/>
                      </a:cubicBezTo>
                      <a:cubicBezTo>
                        <a:pt x="390" y="573"/>
                        <a:pt x="390" y="573"/>
                        <a:pt x="390" y="573"/>
                      </a:cubicBezTo>
                      <a:cubicBezTo>
                        <a:pt x="396" y="572"/>
                        <a:pt x="403" y="570"/>
                        <a:pt x="409"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1"/>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7" name="Freeform 278"/>
                <p:cNvSpPr>
                  <a:spLocks/>
                </p:cNvSpPr>
                <p:nvPr/>
              </p:nvSpPr>
              <p:spPr bwMode="auto">
                <a:xfrm>
                  <a:off x="853" y="1045"/>
                  <a:ext cx="548" cy="548"/>
                </a:xfrm>
                <a:custGeom>
                  <a:avLst/>
                  <a:gdLst>
                    <a:gd name="T0" fmla="*/ 635 w 640"/>
                    <a:gd name="T1" fmla="*/ 346 h 641"/>
                    <a:gd name="T2" fmla="*/ 632 w 640"/>
                    <a:gd name="T3" fmla="*/ 266 h 641"/>
                    <a:gd name="T4" fmla="*/ 574 w 640"/>
                    <a:gd name="T5" fmla="*/ 250 h 641"/>
                    <a:gd name="T6" fmla="*/ 574 w 640"/>
                    <a:gd name="T7" fmla="*/ 250 h 641"/>
                    <a:gd name="T8" fmla="*/ 568 w 640"/>
                    <a:gd name="T9" fmla="*/ 231 h 641"/>
                    <a:gd name="T10" fmla="*/ 605 w 640"/>
                    <a:gd name="T11" fmla="*/ 183 h 641"/>
                    <a:gd name="T12" fmla="*/ 561 w 640"/>
                    <a:gd name="T13" fmla="*/ 116 h 641"/>
                    <a:gd name="T14" fmla="*/ 503 w 640"/>
                    <a:gd name="T15" fmla="*/ 131 h 641"/>
                    <a:gd name="T16" fmla="*/ 503 w 640"/>
                    <a:gd name="T17" fmla="*/ 132 h 641"/>
                    <a:gd name="T18" fmla="*/ 492 w 640"/>
                    <a:gd name="T19" fmla="*/ 121 h 641"/>
                    <a:gd name="T20" fmla="*/ 501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1 w 640"/>
                    <a:gd name="T39" fmla="*/ 73 h 641"/>
                    <a:gd name="T40" fmla="*/ 183 w 640"/>
                    <a:gd name="T41" fmla="*/ 36 h 641"/>
                    <a:gd name="T42" fmla="*/ 116 w 640"/>
                    <a:gd name="T43" fmla="*/ 80 h 641"/>
                    <a:gd name="T44" fmla="*/ 131 w 640"/>
                    <a:gd name="T45" fmla="*/ 137 h 641"/>
                    <a:gd name="T46" fmla="*/ 131 w 640"/>
                    <a:gd name="T47" fmla="*/ 137 h 641"/>
                    <a:gd name="T48" fmla="*/ 121 w 640"/>
                    <a:gd name="T49" fmla="*/ 149 h 641"/>
                    <a:gd name="T50" fmla="*/ 61 w 640"/>
                    <a:gd name="T51" fmla="*/ 140 h 641"/>
                    <a:gd name="T52" fmla="*/ 24 w 640"/>
                    <a:gd name="T53" fmla="*/ 211 h 641"/>
                    <a:gd name="T54" fmla="*/ 66 w 640"/>
                    <a:gd name="T55" fmla="*/ 254 h 641"/>
                    <a:gd name="T56" fmla="*/ 66 w 640"/>
                    <a:gd name="T57" fmla="*/ 253 h 641"/>
                    <a:gd name="T58" fmla="*/ 62 w 640"/>
                    <a:gd name="T59" fmla="*/ 272 h 641"/>
                    <a:gd name="T60" fmla="*/ 6 w 640"/>
                    <a:gd name="T61" fmla="*/ 295 h 641"/>
                    <a:gd name="T62" fmla="*/ 9 w 640"/>
                    <a:gd name="T63" fmla="*/ 374 h 641"/>
                    <a:gd name="T64" fmla="*/ 67 w 640"/>
                    <a:gd name="T65" fmla="*/ 391 h 641"/>
                    <a:gd name="T66" fmla="*/ 67 w 640"/>
                    <a:gd name="T67" fmla="*/ 391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7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4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8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2" y="266"/>
                        <a:pt x="632" y="266"/>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3" y="131"/>
                        <a:pt x="503" y="131"/>
                        <a:pt x="503" y="131"/>
                      </a:cubicBezTo>
                      <a:cubicBezTo>
                        <a:pt x="503" y="132"/>
                        <a:pt x="503" y="132"/>
                        <a:pt x="503"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4"/>
                        <a:pt x="9" y="374"/>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4" y="606"/>
                        <a:pt x="210" y="617"/>
                        <a:pt x="210" y="617"/>
                      </a:cubicBezTo>
                      <a:cubicBezTo>
                        <a:pt x="253" y="575"/>
                        <a:pt x="253" y="575"/>
                        <a:pt x="253"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8"/>
                        <a:pt x="575" y="388"/>
                        <a:pt x="575" y="388"/>
                      </a:cubicBezTo>
                      <a:cubicBezTo>
                        <a:pt x="576" y="381"/>
                        <a:pt x="578" y="375"/>
                        <a:pt x="579" y="368"/>
                      </a:cubicBezTo>
                      <a:lnTo>
                        <a:pt x="635" y="346"/>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8" name="Freeform 279"/>
                <p:cNvSpPr>
                  <a:spLocks/>
                </p:cNvSpPr>
                <p:nvPr/>
              </p:nvSpPr>
              <p:spPr bwMode="auto">
                <a:xfrm>
                  <a:off x="848" y="1039"/>
                  <a:ext cx="547" cy="548"/>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8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7" y="141"/>
                        <a:pt x="124" y="145"/>
                        <a:pt x="121" y="148"/>
                      </a:cubicBezTo>
                      <a:cubicBezTo>
                        <a:pt x="61" y="140"/>
                        <a:pt x="61" y="140"/>
                        <a:pt x="61" y="140"/>
                      </a:cubicBezTo>
                      <a:cubicBezTo>
                        <a:pt x="34"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3" y="500"/>
                        <a:pt x="516" y="496"/>
                        <a:pt x="519" y="492"/>
                      </a:cubicBezTo>
                      <a:cubicBezTo>
                        <a:pt x="579" y="500"/>
                        <a:pt x="579" y="500"/>
                        <a:pt x="579" y="500"/>
                      </a:cubicBezTo>
                      <a:cubicBezTo>
                        <a:pt x="606" y="466"/>
                        <a:pt x="616" y="430"/>
                        <a:pt x="616" y="430"/>
                      </a:cubicBezTo>
                      <a:cubicBezTo>
                        <a:pt x="575" y="387"/>
                        <a:pt x="575" y="387"/>
                        <a:pt x="575" y="387"/>
                      </a:cubicBezTo>
                      <a:cubicBezTo>
                        <a:pt x="574" y="387"/>
                        <a:pt x="574" y="387"/>
                        <a:pt x="574" y="387"/>
                      </a:cubicBezTo>
                      <a:cubicBezTo>
                        <a:pt x="576" y="381"/>
                        <a:pt x="577" y="375"/>
                        <a:pt x="579" y="368"/>
                      </a:cubicBezTo>
                      <a:lnTo>
                        <a:pt x="635" y="345"/>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89" name="Freeform 280"/>
                <p:cNvSpPr>
                  <a:spLocks/>
                </p:cNvSpPr>
                <p:nvPr/>
              </p:nvSpPr>
              <p:spPr bwMode="auto">
                <a:xfrm>
                  <a:off x="843" y="1034"/>
                  <a:ext cx="547" cy="548"/>
                </a:xfrm>
                <a:custGeom>
                  <a:avLst/>
                  <a:gdLst>
                    <a:gd name="T0" fmla="*/ 634 w 640"/>
                    <a:gd name="T1" fmla="*/ 345 h 640"/>
                    <a:gd name="T2" fmla="*/ 631 w 640"/>
                    <a:gd name="T3" fmla="*/ 266 h 640"/>
                    <a:gd name="T4" fmla="*/ 573 w 640"/>
                    <a:gd name="T5" fmla="*/ 249 h 640"/>
                    <a:gd name="T6" fmla="*/ 573 w 640"/>
                    <a:gd name="T7" fmla="*/ 250 h 640"/>
                    <a:gd name="T8" fmla="*/ 567 w 640"/>
                    <a:gd name="T9" fmla="*/ 230 h 640"/>
                    <a:gd name="T10" fmla="*/ 604 w 640"/>
                    <a:gd name="T11" fmla="*/ 182 h 640"/>
                    <a:gd name="T12" fmla="*/ 561 w 640"/>
                    <a:gd name="T13" fmla="*/ 115 h 640"/>
                    <a:gd name="T14" fmla="*/ 503 w 640"/>
                    <a:gd name="T15" fmla="*/ 131 h 640"/>
                    <a:gd name="T16" fmla="*/ 503 w 640"/>
                    <a:gd name="T17" fmla="*/ 131 h 640"/>
                    <a:gd name="T18" fmla="*/ 491 w 640"/>
                    <a:gd name="T19" fmla="*/ 120 h 640"/>
                    <a:gd name="T20" fmla="*/ 500 w 640"/>
                    <a:gd name="T21" fmla="*/ 60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8 w 640"/>
                    <a:gd name="T63" fmla="*/ 374 h 640"/>
                    <a:gd name="T64" fmla="*/ 66 w 640"/>
                    <a:gd name="T65" fmla="*/ 390 h 640"/>
                    <a:gd name="T66" fmla="*/ 66 w 640"/>
                    <a:gd name="T67" fmla="*/ 390 h 640"/>
                    <a:gd name="T68" fmla="*/ 72 w 640"/>
                    <a:gd name="T69" fmla="*/ 410 h 640"/>
                    <a:gd name="T70" fmla="*/ 35 w 640"/>
                    <a:gd name="T71" fmla="*/ 457 h 640"/>
                    <a:gd name="T72" fmla="*/ 79 w 640"/>
                    <a:gd name="T73" fmla="*/ 524 h 640"/>
                    <a:gd name="T74" fmla="*/ 137 w 640"/>
                    <a:gd name="T75" fmla="*/ 509 h 640"/>
                    <a:gd name="T76" fmla="*/ 137 w 640"/>
                    <a:gd name="T77" fmla="*/ 509 h 640"/>
                    <a:gd name="T78" fmla="*/ 148 w 640"/>
                    <a:gd name="T79" fmla="*/ 519 h 640"/>
                    <a:gd name="T80" fmla="*/ 139 w 640"/>
                    <a:gd name="T81" fmla="*/ 579 h 640"/>
                    <a:gd name="T82" fmla="*/ 210 w 640"/>
                    <a:gd name="T83" fmla="*/ 616 h 640"/>
                    <a:gd name="T84" fmla="*/ 253 w 640"/>
                    <a:gd name="T85" fmla="*/ 574 h 640"/>
                    <a:gd name="T86" fmla="*/ 253 w 640"/>
                    <a:gd name="T87" fmla="*/ 574 h 640"/>
                    <a:gd name="T88" fmla="*/ 272 w 640"/>
                    <a:gd name="T89" fmla="*/ 578 h 640"/>
                    <a:gd name="T90" fmla="*/ 294 w 640"/>
                    <a:gd name="T91" fmla="*/ 635 h 640"/>
                    <a:gd name="T92" fmla="*/ 374 w 640"/>
                    <a:gd name="T93" fmla="*/ 631 h 640"/>
                    <a:gd name="T94" fmla="*/ 390 w 640"/>
                    <a:gd name="T95" fmla="*/ 574 h 640"/>
                    <a:gd name="T96" fmla="*/ 390 w 640"/>
                    <a:gd name="T97" fmla="*/ 573 h 640"/>
                    <a:gd name="T98" fmla="*/ 409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1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3" y="249"/>
                        <a:pt x="573" y="249"/>
                        <a:pt x="573" y="249"/>
                      </a:cubicBezTo>
                      <a:cubicBezTo>
                        <a:pt x="573" y="250"/>
                        <a:pt x="573" y="250"/>
                        <a:pt x="573" y="250"/>
                      </a:cubicBezTo>
                      <a:cubicBezTo>
                        <a:pt x="571" y="243"/>
                        <a:pt x="569" y="236"/>
                        <a:pt x="567" y="230"/>
                      </a:cubicBezTo>
                      <a:cubicBezTo>
                        <a:pt x="604" y="182"/>
                        <a:pt x="604" y="182"/>
                        <a:pt x="604" y="182"/>
                      </a:cubicBezTo>
                      <a:cubicBezTo>
                        <a:pt x="587" y="142"/>
                        <a:pt x="561" y="115"/>
                        <a:pt x="561" y="115"/>
                      </a:cubicBezTo>
                      <a:cubicBezTo>
                        <a:pt x="503" y="131"/>
                        <a:pt x="503" y="131"/>
                        <a:pt x="503" y="131"/>
                      </a:cubicBezTo>
                      <a:cubicBezTo>
                        <a:pt x="503" y="131"/>
                        <a:pt x="503" y="131"/>
                        <a:pt x="503" y="131"/>
                      </a:cubicBezTo>
                      <a:cubicBezTo>
                        <a:pt x="499" y="127"/>
                        <a:pt x="495" y="124"/>
                        <a:pt x="491" y="120"/>
                      </a:cubicBezTo>
                      <a:cubicBezTo>
                        <a:pt x="500" y="60"/>
                        <a:pt x="500" y="60"/>
                        <a:pt x="500" y="60"/>
                      </a:cubicBezTo>
                      <a:cubicBezTo>
                        <a:pt x="466" y="34"/>
                        <a:pt x="430" y="24"/>
                        <a:pt x="430" y="24"/>
                      </a:cubicBezTo>
                      <a:cubicBezTo>
                        <a:pt x="387" y="65"/>
                        <a:pt x="387" y="65"/>
                        <a:pt x="387" y="65"/>
                      </a:cubicBezTo>
                      <a:cubicBezTo>
                        <a:pt x="387" y="65"/>
                        <a:pt x="387" y="65"/>
                        <a:pt x="387" y="65"/>
                      </a:cubicBezTo>
                      <a:cubicBezTo>
                        <a:pt x="380"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8" y="374"/>
                        <a:pt x="8" y="374"/>
                      </a:cubicBezTo>
                      <a:cubicBezTo>
                        <a:pt x="66" y="390"/>
                        <a:pt x="66" y="390"/>
                        <a:pt x="66" y="390"/>
                      </a:cubicBezTo>
                      <a:cubicBezTo>
                        <a:pt x="66" y="390"/>
                        <a:pt x="66" y="390"/>
                        <a:pt x="66" y="390"/>
                      </a:cubicBezTo>
                      <a:cubicBezTo>
                        <a:pt x="68" y="396"/>
                        <a:pt x="70" y="403"/>
                        <a:pt x="72" y="410"/>
                      </a:cubicBezTo>
                      <a:cubicBezTo>
                        <a:pt x="35" y="457"/>
                        <a:pt x="35" y="457"/>
                        <a:pt x="35" y="457"/>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39" y="579"/>
                        <a:pt x="139" y="579"/>
                        <a:pt x="139" y="579"/>
                      </a:cubicBezTo>
                      <a:cubicBezTo>
                        <a:pt x="174" y="605"/>
                        <a:pt x="210" y="616"/>
                        <a:pt x="210" y="616"/>
                      </a:cubicBezTo>
                      <a:cubicBezTo>
                        <a:pt x="253" y="574"/>
                        <a:pt x="253" y="574"/>
                        <a:pt x="253" y="574"/>
                      </a:cubicBezTo>
                      <a:cubicBezTo>
                        <a:pt x="253" y="574"/>
                        <a:pt x="253" y="574"/>
                        <a:pt x="253" y="574"/>
                      </a:cubicBezTo>
                      <a:cubicBezTo>
                        <a:pt x="259" y="576"/>
                        <a:pt x="265" y="577"/>
                        <a:pt x="272" y="578"/>
                      </a:cubicBezTo>
                      <a:cubicBezTo>
                        <a:pt x="294" y="635"/>
                        <a:pt x="294" y="635"/>
                        <a:pt x="294" y="635"/>
                      </a:cubicBezTo>
                      <a:cubicBezTo>
                        <a:pt x="337" y="640"/>
                        <a:pt x="374" y="631"/>
                        <a:pt x="374" y="631"/>
                      </a:cubicBezTo>
                      <a:cubicBezTo>
                        <a:pt x="390" y="574"/>
                        <a:pt x="390" y="574"/>
                        <a:pt x="390" y="574"/>
                      </a:cubicBezTo>
                      <a:cubicBezTo>
                        <a:pt x="390" y="573"/>
                        <a:pt x="390" y="573"/>
                        <a:pt x="390" y="573"/>
                      </a:cubicBezTo>
                      <a:cubicBezTo>
                        <a:pt x="396" y="572"/>
                        <a:pt x="403" y="569"/>
                        <a:pt x="409"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1"/>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0" name="Freeform 281"/>
                <p:cNvSpPr>
                  <a:spLocks/>
                </p:cNvSpPr>
                <p:nvPr/>
              </p:nvSpPr>
              <p:spPr bwMode="auto">
                <a:xfrm>
                  <a:off x="837" y="1028"/>
                  <a:ext cx="547" cy="549"/>
                </a:xfrm>
                <a:custGeom>
                  <a:avLst/>
                  <a:gdLst>
                    <a:gd name="T0" fmla="*/ 635 w 640"/>
                    <a:gd name="T1" fmla="*/ 346 h 641"/>
                    <a:gd name="T2" fmla="*/ 632 w 640"/>
                    <a:gd name="T3" fmla="*/ 266 h 641"/>
                    <a:gd name="T4" fmla="*/ 574 w 640"/>
                    <a:gd name="T5" fmla="*/ 250 h 641"/>
                    <a:gd name="T6" fmla="*/ 574 w 640"/>
                    <a:gd name="T7" fmla="*/ 250 h 641"/>
                    <a:gd name="T8" fmla="*/ 568 w 640"/>
                    <a:gd name="T9" fmla="*/ 231 h 641"/>
                    <a:gd name="T10" fmla="*/ 604 w 640"/>
                    <a:gd name="T11" fmla="*/ 183 h 641"/>
                    <a:gd name="T12" fmla="*/ 561 w 640"/>
                    <a:gd name="T13" fmla="*/ 116 h 641"/>
                    <a:gd name="T14" fmla="*/ 503 w 640"/>
                    <a:gd name="T15" fmla="*/ 131 h 641"/>
                    <a:gd name="T16" fmla="*/ 503 w 640"/>
                    <a:gd name="T17" fmla="*/ 132 h 641"/>
                    <a:gd name="T18" fmla="*/ 492 w 640"/>
                    <a:gd name="T19" fmla="*/ 121 h 641"/>
                    <a:gd name="T20" fmla="*/ 501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1 w 640"/>
                    <a:gd name="T39" fmla="*/ 73 h 641"/>
                    <a:gd name="T40" fmla="*/ 183 w 640"/>
                    <a:gd name="T41" fmla="*/ 36 h 641"/>
                    <a:gd name="T42" fmla="*/ 116 w 640"/>
                    <a:gd name="T43" fmla="*/ 80 h 641"/>
                    <a:gd name="T44" fmla="*/ 131 w 640"/>
                    <a:gd name="T45" fmla="*/ 137 h 641"/>
                    <a:gd name="T46" fmla="*/ 131 w 640"/>
                    <a:gd name="T47" fmla="*/ 137 h 641"/>
                    <a:gd name="T48" fmla="*/ 121 w 640"/>
                    <a:gd name="T49" fmla="*/ 149 h 641"/>
                    <a:gd name="T50" fmla="*/ 61 w 640"/>
                    <a:gd name="T51" fmla="*/ 140 h 641"/>
                    <a:gd name="T52" fmla="*/ 24 w 640"/>
                    <a:gd name="T53" fmla="*/ 211 h 641"/>
                    <a:gd name="T54" fmla="*/ 66 w 640"/>
                    <a:gd name="T55" fmla="*/ 254 h 641"/>
                    <a:gd name="T56" fmla="*/ 66 w 640"/>
                    <a:gd name="T57" fmla="*/ 253 h 641"/>
                    <a:gd name="T58" fmla="*/ 62 w 640"/>
                    <a:gd name="T59" fmla="*/ 272 h 641"/>
                    <a:gd name="T60" fmla="*/ 6 w 640"/>
                    <a:gd name="T61" fmla="*/ 295 h 641"/>
                    <a:gd name="T62" fmla="*/ 9 w 640"/>
                    <a:gd name="T63" fmla="*/ 374 h 641"/>
                    <a:gd name="T64" fmla="*/ 67 w 640"/>
                    <a:gd name="T65" fmla="*/ 391 h 641"/>
                    <a:gd name="T66" fmla="*/ 67 w 640"/>
                    <a:gd name="T67" fmla="*/ 390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7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4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8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2" y="266"/>
                        <a:pt x="632"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2"/>
                        <a:pt x="503" y="132"/>
                        <a:pt x="503"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4"/>
                        <a:pt x="9" y="374"/>
                      </a:cubicBezTo>
                      <a:cubicBezTo>
                        <a:pt x="67" y="391"/>
                        <a:pt x="67" y="391"/>
                        <a:pt x="67" y="391"/>
                      </a:cubicBezTo>
                      <a:cubicBezTo>
                        <a:pt x="67" y="390"/>
                        <a:pt x="67" y="390"/>
                        <a:pt x="67" y="390"/>
                      </a:cubicBezTo>
                      <a:cubicBezTo>
                        <a:pt x="69"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4" y="606"/>
                        <a:pt x="210" y="617"/>
                        <a:pt x="210" y="617"/>
                      </a:cubicBezTo>
                      <a:cubicBezTo>
                        <a:pt x="253" y="575"/>
                        <a:pt x="253" y="575"/>
                        <a:pt x="253" y="575"/>
                      </a:cubicBezTo>
                      <a:cubicBezTo>
                        <a:pt x="253" y="575"/>
                        <a:pt x="253" y="575"/>
                        <a:pt x="253" y="575"/>
                      </a:cubicBezTo>
                      <a:cubicBezTo>
                        <a:pt x="259"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8"/>
                        <a:pt x="575" y="388"/>
                        <a:pt x="575" y="388"/>
                      </a:cubicBezTo>
                      <a:cubicBezTo>
                        <a:pt x="576" y="381"/>
                        <a:pt x="578" y="375"/>
                        <a:pt x="579" y="368"/>
                      </a:cubicBezTo>
                      <a:lnTo>
                        <a:pt x="635" y="346"/>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1" name="Freeform 282"/>
                <p:cNvSpPr>
                  <a:spLocks/>
                </p:cNvSpPr>
                <p:nvPr/>
              </p:nvSpPr>
              <p:spPr bwMode="auto">
                <a:xfrm>
                  <a:off x="832" y="1023"/>
                  <a:ext cx="547" cy="548"/>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8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7" y="141"/>
                        <a:pt x="124" y="144"/>
                        <a:pt x="121" y="148"/>
                      </a:cubicBezTo>
                      <a:cubicBezTo>
                        <a:pt x="61" y="140"/>
                        <a:pt x="61" y="140"/>
                        <a:pt x="61" y="140"/>
                      </a:cubicBezTo>
                      <a:cubicBezTo>
                        <a:pt x="34" y="174"/>
                        <a:pt x="24" y="210"/>
                        <a:pt x="24" y="210"/>
                      </a:cubicBezTo>
                      <a:cubicBezTo>
                        <a:pt x="65" y="253"/>
                        <a:pt x="65" y="253"/>
                        <a:pt x="65" y="253"/>
                      </a:cubicBezTo>
                      <a:cubicBezTo>
                        <a:pt x="66" y="253"/>
                        <a:pt x="66" y="253"/>
                        <a:pt x="66"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5"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500"/>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5"/>
                        <a:pt x="579" y="368"/>
                      </a:cubicBezTo>
                      <a:lnTo>
                        <a:pt x="635" y="345"/>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2" name="Freeform 283"/>
                <p:cNvSpPr>
                  <a:spLocks/>
                </p:cNvSpPr>
                <p:nvPr/>
              </p:nvSpPr>
              <p:spPr bwMode="auto">
                <a:xfrm>
                  <a:off x="827" y="1018"/>
                  <a:ext cx="547" cy="547"/>
                </a:xfrm>
                <a:custGeom>
                  <a:avLst/>
                  <a:gdLst>
                    <a:gd name="T0" fmla="*/ 634 w 640"/>
                    <a:gd name="T1" fmla="*/ 345 h 640"/>
                    <a:gd name="T2" fmla="*/ 631 w 640"/>
                    <a:gd name="T3" fmla="*/ 266 h 640"/>
                    <a:gd name="T4" fmla="*/ 573 w 640"/>
                    <a:gd name="T5" fmla="*/ 249 h 640"/>
                    <a:gd name="T6" fmla="*/ 573 w 640"/>
                    <a:gd name="T7" fmla="*/ 250 h 640"/>
                    <a:gd name="T8" fmla="*/ 567 w 640"/>
                    <a:gd name="T9" fmla="*/ 230 h 640"/>
                    <a:gd name="T10" fmla="*/ 604 w 640"/>
                    <a:gd name="T11" fmla="*/ 182 h 640"/>
                    <a:gd name="T12" fmla="*/ 561 w 640"/>
                    <a:gd name="T13" fmla="*/ 115 h 640"/>
                    <a:gd name="T14" fmla="*/ 503 w 640"/>
                    <a:gd name="T15" fmla="*/ 130 h 640"/>
                    <a:gd name="T16" fmla="*/ 503 w 640"/>
                    <a:gd name="T17" fmla="*/ 131 h 640"/>
                    <a:gd name="T18" fmla="*/ 491 w 640"/>
                    <a:gd name="T19" fmla="*/ 120 h 640"/>
                    <a:gd name="T20" fmla="*/ 500 w 640"/>
                    <a:gd name="T21" fmla="*/ 60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2 h 640"/>
                    <a:gd name="T40" fmla="*/ 182 w 640"/>
                    <a:gd name="T41" fmla="*/ 36 h 640"/>
                    <a:gd name="T42" fmla="*/ 115 w 640"/>
                    <a:gd name="T43" fmla="*/ 79 h 640"/>
                    <a:gd name="T44" fmla="*/ 130 w 640"/>
                    <a:gd name="T45" fmla="*/ 137 h 640"/>
                    <a:gd name="T46" fmla="*/ 131 w 640"/>
                    <a:gd name="T47" fmla="*/ 137 h 640"/>
                    <a:gd name="T48" fmla="*/ 120 w 640"/>
                    <a:gd name="T49" fmla="*/ 148 h 640"/>
                    <a:gd name="T50" fmla="*/ 60 w 640"/>
                    <a:gd name="T51" fmla="*/ 139 h 640"/>
                    <a:gd name="T52" fmla="*/ 24 w 640"/>
                    <a:gd name="T53" fmla="*/ 210 h 640"/>
                    <a:gd name="T54" fmla="*/ 65 w 640"/>
                    <a:gd name="T55" fmla="*/ 253 h 640"/>
                    <a:gd name="T56" fmla="*/ 65 w 640"/>
                    <a:gd name="T57" fmla="*/ 253 h 640"/>
                    <a:gd name="T58" fmla="*/ 61 w 640"/>
                    <a:gd name="T59" fmla="*/ 272 h 640"/>
                    <a:gd name="T60" fmla="*/ 5 w 640"/>
                    <a:gd name="T61" fmla="*/ 294 h 640"/>
                    <a:gd name="T62" fmla="*/ 8 w 640"/>
                    <a:gd name="T63" fmla="*/ 374 h 640"/>
                    <a:gd name="T64" fmla="*/ 66 w 640"/>
                    <a:gd name="T65" fmla="*/ 390 h 640"/>
                    <a:gd name="T66" fmla="*/ 66 w 640"/>
                    <a:gd name="T67" fmla="*/ 390 h 640"/>
                    <a:gd name="T68" fmla="*/ 72 w 640"/>
                    <a:gd name="T69" fmla="*/ 410 h 640"/>
                    <a:gd name="T70" fmla="*/ 35 w 640"/>
                    <a:gd name="T71" fmla="*/ 457 h 640"/>
                    <a:gd name="T72" fmla="*/ 79 w 640"/>
                    <a:gd name="T73" fmla="*/ 524 h 640"/>
                    <a:gd name="T74" fmla="*/ 137 w 640"/>
                    <a:gd name="T75" fmla="*/ 509 h 640"/>
                    <a:gd name="T76" fmla="*/ 136 w 640"/>
                    <a:gd name="T77" fmla="*/ 509 h 640"/>
                    <a:gd name="T78" fmla="*/ 148 w 640"/>
                    <a:gd name="T79" fmla="*/ 519 h 640"/>
                    <a:gd name="T80" fmla="*/ 139 w 640"/>
                    <a:gd name="T81" fmla="*/ 579 h 640"/>
                    <a:gd name="T82" fmla="*/ 210 w 640"/>
                    <a:gd name="T83" fmla="*/ 616 h 640"/>
                    <a:gd name="T84" fmla="*/ 253 w 640"/>
                    <a:gd name="T85" fmla="*/ 574 h 640"/>
                    <a:gd name="T86" fmla="*/ 253 w 640"/>
                    <a:gd name="T87" fmla="*/ 574 h 640"/>
                    <a:gd name="T88" fmla="*/ 272 w 640"/>
                    <a:gd name="T89" fmla="*/ 578 h 640"/>
                    <a:gd name="T90" fmla="*/ 294 w 640"/>
                    <a:gd name="T91" fmla="*/ 635 h 640"/>
                    <a:gd name="T92" fmla="*/ 374 w 640"/>
                    <a:gd name="T93" fmla="*/ 631 h 640"/>
                    <a:gd name="T94" fmla="*/ 390 w 640"/>
                    <a:gd name="T95" fmla="*/ 574 h 640"/>
                    <a:gd name="T96" fmla="*/ 390 w 640"/>
                    <a:gd name="T97" fmla="*/ 573 h 640"/>
                    <a:gd name="T98" fmla="*/ 409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1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4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4" y="345"/>
                      </a:moveTo>
                      <a:cubicBezTo>
                        <a:pt x="640" y="302"/>
                        <a:pt x="631" y="266"/>
                        <a:pt x="631" y="266"/>
                      </a:cubicBezTo>
                      <a:cubicBezTo>
                        <a:pt x="573" y="249"/>
                        <a:pt x="573" y="249"/>
                        <a:pt x="573" y="249"/>
                      </a:cubicBezTo>
                      <a:cubicBezTo>
                        <a:pt x="573" y="250"/>
                        <a:pt x="573" y="250"/>
                        <a:pt x="573" y="250"/>
                      </a:cubicBezTo>
                      <a:cubicBezTo>
                        <a:pt x="571" y="243"/>
                        <a:pt x="569" y="236"/>
                        <a:pt x="567" y="230"/>
                      </a:cubicBezTo>
                      <a:cubicBezTo>
                        <a:pt x="604" y="182"/>
                        <a:pt x="604" y="182"/>
                        <a:pt x="604" y="182"/>
                      </a:cubicBezTo>
                      <a:cubicBezTo>
                        <a:pt x="587" y="142"/>
                        <a:pt x="561" y="115"/>
                        <a:pt x="561" y="115"/>
                      </a:cubicBezTo>
                      <a:cubicBezTo>
                        <a:pt x="503" y="130"/>
                        <a:pt x="503" y="130"/>
                        <a:pt x="503" y="130"/>
                      </a:cubicBezTo>
                      <a:cubicBezTo>
                        <a:pt x="503" y="131"/>
                        <a:pt x="503" y="131"/>
                        <a:pt x="503" y="131"/>
                      </a:cubicBezTo>
                      <a:cubicBezTo>
                        <a:pt x="499" y="127"/>
                        <a:pt x="495" y="124"/>
                        <a:pt x="491" y="120"/>
                      </a:cubicBezTo>
                      <a:cubicBezTo>
                        <a:pt x="500" y="60"/>
                        <a:pt x="500" y="60"/>
                        <a:pt x="500" y="60"/>
                      </a:cubicBezTo>
                      <a:cubicBezTo>
                        <a:pt x="465" y="34"/>
                        <a:pt x="430" y="24"/>
                        <a:pt x="430" y="24"/>
                      </a:cubicBezTo>
                      <a:cubicBezTo>
                        <a:pt x="387" y="65"/>
                        <a:pt x="387" y="65"/>
                        <a:pt x="387" y="65"/>
                      </a:cubicBezTo>
                      <a:cubicBezTo>
                        <a:pt x="387" y="65"/>
                        <a:pt x="387" y="65"/>
                        <a:pt x="387" y="65"/>
                      </a:cubicBezTo>
                      <a:cubicBezTo>
                        <a:pt x="380"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2"/>
                      </a:cubicBezTo>
                      <a:cubicBezTo>
                        <a:pt x="182" y="36"/>
                        <a:pt x="182" y="36"/>
                        <a:pt x="182" y="36"/>
                      </a:cubicBezTo>
                      <a:cubicBezTo>
                        <a:pt x="142" y="53"/>
                        <a:pt x="115" y="79"/>
                        <a:pt x="115" y="79"/>
                      </a:cubicBezTo>
                      <a:cubicBezTo>
                        <a:pt x="130" y="137"/>
                        <a:pt x="130" y="137"/>
                        <a:pt x="130" y="137"/>
                      </a:cubicBezTo>
                      <a:cubicBezTo>
                        <a:pt x="131" y="137"/>
                        <a:pt x="131" y="137"/>
                        <a:pt x="131" y="137"/>
                      </a:cubicBezTo>
                      <a:cubicBezTo>
                        <a:pt x="127" y="140"/>
                        <a:pt x="124" y="144"/>
                        <a:pt x="120" y="148"/>
                      </a:cubicBezTo>
                      <a:cubicBezTo>
                        <a:pt x="60" y="139"/>
                        <a:pt x="60" y="139"/>
                        <a:pt x="60" y="139"/>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4"/>
                        <a:pt x="5" y="294"/>
                        <a:pt x="5" y="294"/>
                      </a:cubicBezTo>
                      <a:cubicBezTo>
                        <a:pt x="0" y="337"/>
                        <a:pt x="8" y="374"/>
                        <a:pt x="8" y="374"/>
                      </a:cubicBezTo>
                      <a:cubicBezTo>
                        <a:pt x="66" y="390"/>
                        <a:pt x="66" y="390"/>
                        <a:pt x="66" y="390"/>
                      </a:cubicBezTo>
                      <a:cubicBezTo>
                        <a:pt x="66" y="390"/>
                        <a:pt x="66" y="390"/>
                        <a:pt x="66" y="390"/>
                      </a:cubicBezTo>
                      <a:cubicBezTo>
                        <a:pt x="68" y="396"/>
                        <a:pt x="70" y="403"/>
                        <a:pt x="72" y="410"/>
                      </a:cubicBezTo>
                      <a:cubicBezTo>
                        <a:pt x="35" y="457"/>
                        <a:pt x="35" y="457"/>
                        <a:pt x="35" y="457"/>
                      </a:cubicBezTo>
                      <a:cubicBezTo>
                        <a:pt x="53" y="497"/>
                        <a:pt x="79" y="524"/>
                        <a:pt x="79" y="524"/>
                      </a:cubicBezTo>
                      <a:cubicBezTo>
                        <a:pt x="137" y="509"/>
                        <a:pt x="137" y="509"/>
                        <a:pt x="137" y="509"/>
                      </a:cubicBezTo>
                      <a:cubicBezTo>
                        <a:pt x="136" y="509"/>
                        <a:pt x="136" y="509"/>
                        <a:pt x="136" y="509"/>
                      </a:cubicBezTo>
                      <a:cubicBezTo>
                        <a:pt x="140" y="512"/>
                        <a:pt x="144" y="516"/>
                        <a:pt x="148" y="519"/>
                      </a:cubicBezTo>
                      <a:cubicBezTo>
                        <a:pt x="139" y="579"/>
                        <a:pt x="139" y="579"/>
                        <a:pt x="139" y="579"/>
                      </a:cubicBezTo>
                      <a:cubicBezTo>
                        <a:pt x="174" y="605"/>
                        <a:pt x="210" y="616"/>
                        <a:pt x="210" y="616"/>
                      </a:cubicBezTo>
                      <a:cubicBezTo>
                        <a:pt x="253" y="574"/>
                        <a:pt x="253" y="574"/>
                        <a:pt x="253" y="574"/>
                      </a:cubicBezTo>
                      <a:cubicBezTo>
                        <a:pt x="253" y="574"/>
                        <a:pt x="253" y="574"/>
                        <a:pt x="253" y="574"/>
                      </a:cubicBezTo>
                      <a:cubicBezTo>
                        <a:pt x="259" y="576"/>
                        <a:pt x="265" y="577"/>
                        <a:pt x="272" y="578"/>
                      </a:cubicBezTo>
                      <a:cubicBezTo>
                        <a:pt x="294" y="635"/>
                        <a:pt x="294" y="635"/>
                        <a:pt x="294" y="635"/>
                      </a:cubicBezTo>
                      <a:cubicBezTo>
                        <a:pt x="337" y="640"/>
                        <a:pt x="374" y="631"/>
                        <a:pt x="374" y="631"/>
                      </a:cubicBezTo>
                      <a:cubicBezTo>
                        <a:pt x="390" y="574"/>
                        <a:pt x="390" y="574"/>
                        <a:pt x="390" y="574"/>
                      </a:cubicBezTo>
                      <a:cubicBezTo>
                        <a:pt x="390" y="573"/>
                        <a:pt x="390" y="573"/>
                        <a:pt x="390" y="573"/>
                      </a:cubicBezTo>
                      <a:cubicBezTo>
                        <a:pt x="396" y="572"/>
                        <a:pt x="403" y="569"/>
                        <a:pt x="409"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1"/>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4" y="345"/>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3" name="Freeform 284"/>
                <p:cNvSpPr>
                  <a:spLocks/>
                </p:cNvSpPr>
                <p:nvPr/>
              </p:nvSpPr>
              <p:spPr bwMode="auto">
                <a:xfrm>
                  <a:off x="821" y="1012"/>
                  <a:ext cx="547" cy="548"/>
                </a:xfrm>
                <a:custGeom>
                  <a:avLst/>
                  <a:gdLst>
                    <a:gd name="T0" fmla="*/ 635 w 640"/>
                    <a:gd name="T1" fmla="*/ 346 h 641"/>
                    <a:gd name="T2" fmla="*/ 632 w 640"/>
                    <a:gd name="T3" fmla="*/ 266 h 641"/>
                    <a:gd name="T4" fmla="*/ 574 w 640"/>
                    <a:gd name="T5" fmla="*/ 250 h 641"/>
                    <a:gd name="T6" fmla="*/ 574 w 640"/>
                    <a:gd name="T7" fmla="*/ 250 h 641"/>
                    <a:gd name="T8" fmla="*/ 568 w 640"/>
                    <a:gd name="T9" fmla="*/ 231 h 641"/>
                    <a:gd name="T10" fmla="*/ 604 w 640"/>
                    <a:gd name="T11" fmla="*/ 183 h 641"/>
                    <a:gd name="T12" fmla="*/ 561 w 640"/>
                    <a:gd name="T13" fmla="*/ 116 h 641"/>
                    <a:gd name="T14" fmla="*/ 503 w 640"/>
                    <a:gd name="T15" fmla="*/ 131 h 641"/>
                    <a:gd name="T16" fmla="*/ 503 w 640"/>
                    <a:gd name="T17" fmla="*/ 132 h 641"/>
                    <a:gd name="T18" fmla="*/ 492 w 640"/>
                    <a:gd name="T19" fmla="*/ 121 h 641"/>
                    <a:gd name="T20" fmla="*/ 501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1 w 640"/>
                    <a:gd name="T39" fmla="*/ 73 h 641"/>
                    <a:gd name="T40" fmla="*/ 183 w 640"/>
                    <a:gd name="T41" fmla="*/ 36 h 641"/>
                    <a:gd name="T42" fmla="*/ 116 w 640"/>
                    <a:gd name="T43" fmla="*/ 80 h 641"/>
                    <a:gd name="T44" fmla="*/ 131 w 640"/>
                    <a:gd name="T45" fmla="*/ 137 h 641"/>
                    <a:gd name="T46" fmla="*/ 131 w 640"/>
                    <a:gd name="T47" fmla="*/ 137 h 641"/>
                    <a:gd name="T48" fmla="*/ 121 w 640"/>
                    <a:gd name="T49" fmla="*/ 149 h 641"/>
                    <a:gd name="T50" fmla="*/ 61 w 640"/>
                    <a:gd name="T51" fmla="*/ 140 h 641"/>
                    <a:gd name="T52" fmla="*/ 24 w 640"/>
                    <a:gd name="T53" fmla="*/ 210 h 641"/>
                    <a:gd name="T54" fmla="*/ 66 w 640"/>
                    <a:gd name="T55" fmla="*/ 253 h 641"/>
                    <a:gd name="T56" fmla="*/ 66 w 640"/>
                    <a:gd name="T57" fmla="*/ 253 h 641"/>
                    <a:gd name="T58" fmla="*/ 62 w 640"/>
                    <a:gd name="T59" fmla="*/ 272 h 641"/>
                    <a:gd name="T60" fmla="*/ 6 w 640"/>
                    <a:gd name="T61" fmla="*/ 295 h 641"/>
                    <a:gd name="T62" fmla="*/ 9 w 640"/>
                    <a:gd name="T63" fmla="*/ 374 h 641"/>
                    <a:gd name="T64" fmla="*/ 66 w 640"/>
                    <a:gd name="T65" fmla="*/ 391 h 641"/>
                    <a:gd name="T66" fmla="*/ 67 w 640"/>
                    <a:gd name="T67" fmla="*/ 390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7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4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8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2" y="266"/>
                        <a:pt x="632"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2"/>
                        <a:pt x="503" y="132"/>
                        <a:pt x="503"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0"/>
                        <a:pt x="24" y="210"/>
                      </a:cubicBezTo>
                      <a:cubicBezTo>
                        <a:pt x="66" y="253"/>
                        <a:pt x="66" y="253"/>
                        <a:pt x="66" y="253"/>
                      </a:cubicBezTo>
                      <a:cubicBezTo>
                        <a:pt x="66" y="253"/>
                        <a:pt x="66" y="253"/>
                        <a:pt x="66" y="253"/>
                      </a:cubicBezTo>
                      <a:cubicBezTo>
                        <a:pt x="64" y="260"/>
                        <a:pt x="63" y="266"/>
                        <a:pt x="62" y="272"/>
                      </a:cubicBezTo>
                      <a:cubicBezTo>
                        <a:pt x="6" y="295"/>
                        <a:pt x="6" y="295"/>
                        <a:pt x="6" y="295"/>
                      </a:cubicBezTo>
                      <a:cubicBezTo>
                        <a:pt x="0" y="338"/>
                        <a:pt x="9" y="374"/>
                        <a:pt x="9" y="374"/>
                      </a:cubicBezTo>
                      <a:cubicBezTo>
                        <a:pt x="66" y="391"/>
                        <a:pt x="66" y="391"/>
                        <a:pt x="66" y="391"/>
                      </a:cubicBezTo>
                      <a:cubicBezTo>
                        <a:pt x="67" y="390"/>
                        <a:pt x="67" y="390"/>
                        <a:pt x="67" y="390"/>
                      </a:cubicBezTo>
                      <a:cubicBezTo>
                        <a:pt x="68"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7"/>
                        <a:pt x="210" y="617"/>
                      </a:cubicBezTo>
                      <a:cubicBezTo>
                        <a:pt x="253" y="575"/>
                        <a:pt x="253" y="575"/>
                        <a:pt x="253" y="575"/>
                      </a:cubicBezTo>
                      <a:cubicBezTo>
                        <a:pt x="253" y="575"/>
                        <a:pt x="253" y="575"/>
                        <a:pt x="253" y="575"/>
                      </a:cubicBezTo>
                      <a:cubicBezTo>
                        <a:pt x="259"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8"/>
                        <a:pt x="575" y="388"/>
                        <a:pt x="575" y="388"/>
                      </a:cubicBezTo>
                      <a:cubicBezTo>
                        <a:pt x="576" y="381"/>
                        <a:pt x="578" y="375"/>
                        <a:pt x="579" y="368"/>
                      </a:cubicBezTo>
                      <a:lnTo>
                        <a:pt x="635" y="346"/>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4" name="Freeform 285"/>
                <p:cNvSpPr>
                  <a:spLocks/>
                </p:cNvSpPr>
                <p:nvPr/>
              </p:nvSpPr>
              <p:spPr bwMode="auto">
                <a:xfrm>
                  <a:off x="816" y="1007"/>
                  <a:ext cx="547"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6" y="253"/>
                        <a:pt x="66" y="253"/>
                        <a:pt x="66"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5"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5"/>
                        <a:pt x="579" y="368"/>
                      </a:cubicBezTo>
                      <a:lnTo>
                        <a:pt x="635" y="345"/>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5" name="Freeform 286"/>
                <p:cNvSpPr>
                  <a:spLocks/>
                </p:cNvSpPr>
                <p:nvPr/>
              </p:nvSpPr>
              <p:spPr bwMode="auto">
                <a:xfrm>
                  <a:off x="810" y="1002"/>
                  <a:ext cx="548" cy="547"/>
                </a:xfrm>
                <a:custGeom>
                  <a:avLst/>
                  <a:gdLst>
                    <a:gd name="T0" fmla="*/ 635 w 641"/>
                    <a:gd name="T1" fmla="*/ 345 h 640"/>
                    <a:gd name="T2" fmla="*/ 632 w 641"/>
                    <a:gd name="T3" fmla="*/ 266 h 640"/>
                    <a:gd name="T4" fmla="*/ 574 w 641"/>
                    <a:gd name="T5" fmla="*/ 249 h 640"/>
                    <a:gd name="T6" fmla="*/ 574 w 641"/>
                    <a:gd name="T7" fmla="*/ 250 h 640"/>
                    <a:gd name="T8" fmla="*/ 568 w 641"/>
                    <a:gd name="T9" fmla="*/ 230 h 640"/>
                    <a:gd name="T10" fmla="*/ 605 w 641"/>
                    <a:gd name="T11" fmla="*/ 182 h 640"/>
                    <a:gd name="T12" fmla="*/ 562 w 641"/>
                    <a:gd name="T13" fmla="*/ 115 h 640"/>
                    <a:gd name="T14" fmla="*/ 504 w 641"/>
                    <a:gd name="T15" fmla="*/ 130 h 640"/>
                    <a:gd name="T16" fmla="*/ 504 w 641"/>
                    <a:gd name="T17" fmla="*/ 131 h 640"/>
                    <a:gd name="T18" fmla="*/ 492 w 641"/>
                    <a:gd name="T19" fmla="*/ 120 h 640"/>
                    <a:gd name="T20" fmla="*/ 501 w 641"/>
                    <a:gd name="T21" fmla="*/ 60 h 640"/>
                    <a:gd name="T22" fmla="*/ 431 w 641"/>
                    <a:gd name="T23" fmla="*/ 24 h 640"/>
                    <a:gd name="T24" fmla="*/ 388 w 641"/>
                    <a:gd name="T25" fmla="*/ 65 h 640"/>
                    <a:gd name="T26" fmla="*/ 388 w 641"/>
                    <a:gd name="T27" fmla="*/ 65 h 640"/>
                    <a:gd name="T28" fmla="*/ 369 w 641"/>
                    <a:gd name="T29" fmla="*/ 61 h 640"/>
                    <a:gd name="T30" fmla="*/ 346 w 641"/>
                    <a:gd name="T31" fmla="*/ 5 h 640"/>
                    <a:gd name="T32" fmla="*/ 267 w 641"/>
                    <a:gd name="T33" fmla="*/ 9 h 640"/>
                    <a:gd name="T34" fmla="*/ 250 w 641"/>
                    <a:gd name="T35" fmla="*/ 66 h 640"/>
                    <a:gd name="T36" fmla="*/ 251 w 641"/>
                    <a:gd name="T37" fmla="*/ 66 h 640"/>
                    <a:gd name="T38" fmla="*/ 231 w 641"/>
                    <a:gd name="T39" fmla="*/ 72 h 640"/>
                    <a:gd name="T40" fmla="*/ 183 w 641"/>
                    <a:gd name="T41" fmla="*/ 36 h 640"/>
                    <a:gd name="T42" fmla="*/ 116 w 641"/>
                    <a:gd name="T43" fmla="*/ 79 h 640"/>
                    <a:gd name="T44" fmla="*/ 131 w 641"/>
                    <a:gd name="T45" fmla="*/ 137 h 640"/>
                    <a:gd name="T46" fmla="*/ 132 w 641"/>
                    <a:gd name="T47" fmla="*/ 137 h 640"/>
                    <a:gd name="T48" fmla="*/ 121 w 641"/>
                    <a:gd name="T49" fmla="*/ 148 h 640"/>
                    <a:gd name="T50" fmla="*/ 61 w 641"/>
                    <a:gd name="T51" fmla="*/ 139 h 640"/>
                    <a:gd name="T52" fmla="*/ 24 w 641"/>
                    <a:gd name="T53" fmla="*/ 210 h 640"/>
                    <a:gd name="T54" fmla="*/ 66 w 641"/>
                    <a:gd name="T55" fmla="*/ 253 h 640"/>
                    <a:gd name="T56" fmla="*/ 66 w 641"/>
                    <a:gd name="T57" fmla="*/ 253 h 640"/>
                    <a:gd name="T58" fmla="*/ 62 w 641"/>
                    <a:gd name="T59" fmla="*/ 272 h 640"/>
                    <a:gd name="T60" fmla="*/ 6 w 641"/>
                    <a:gd name="T61" fmla="*/ 294 h 640"/>
                    <a:gd name="T62" fmla="*/ 9 w 641"/>
                    <a:gd name="T63" fmla="*/ 374 h 640"/>
                    <a:gd name="T64" fmla="*/ 67 w 641"/>
                    <a:gd name="T65" fmla="*/ 390 h 640"/>
                    <a:gd name="T66" fmla="*/ 67 w 641"/>
                    <a:gd name="T67" fmla="*/ 390 h 640"/>
                    <a:gd name="T68" fmla="*/ 73 w 641"/>
                    <a:gd name="T69" fmla="*/ 410 h 640"/>
                    <a:gd name="T70" fmla="*/ 36 w 641"/>
                    <a:gd name="T71" fmla="*/ 457 h 640"/>
                    <a:gd name="T72" fmla="*/ 80 w 641"/>
                    <a:gd name="T73" fmla="*/ 524 h 640"/>
                    <a:gd name="T74" fmla="*/ 137 w 641"/>
                    <a:gd name="T75" fmla="*/ 509 h 640"/>
                    <a:gd name="T76" fmla="*/ 137 w 641"/>
                    <a:gd name="T77" fmla="*/ 509 h 640"/>
                    <a:gd name="T78" fmla="*/ 149 w 641"/>
                    <a:gd name="T79" fmla="*/ 519 h 640"/>
                    <a:gd name="T80" fmla="*/ 140 w 641"/>
                    <a:gd name="T81" fmla="*/ 579 h 640"/>
                    <a:gd name="T82" fmla="*/ 211 w 641"/>
                    <a:gd name="T83" fmla="*/ 616 h 640"/>
                    <a:gd name="T84" fmla="*/ 254 w 641"/>
                    <a:gd name="T85" fmla="*/ 574 h 640"/>
                    <a:gd name="T86" fmla="*/ 254 w 641"/>
                    <a:gd name="T87" fmla="*/ 574 h 640"/>
                    <a:gd name="T88" fmla="*/ 273 w 641"/>
                    <a:gd name="T89" fmla="*/ 578 h 640"/>
                    <a:gd name="T90" fmla="*/ 295 w 641"/>
                    <a:gd name="T91" fmla="*/ 634 h 640"/>
                    <a:gd name="T92" fmla="*/ 375 w 641"/>
                    <a:gd name="T93" fmla="*/ 631 h 640"/>
                    <a:gd name="T94" fmla="*/ 391 w 641"/>
                    <a:gd name="T95" fmla="*/ 574 h 640"/>
                    <a:gd name="T96" fmla="*/ 391 w 641"/>
                    <a:gd name="T97" fmla="*/ 573 h 640"/>
                    <a:gd name="T98" fmla="*/ 410 w 641"/>
                    <a:gd name="T99" fmla="*/ 567 h 640"/>
                    <a:gd name="T100" fmla="*/ 458 w 641"/>
                    <a:gd name="T101" fmla="*/ 604 h 640"/>
                    <a:gd name="T102" fmla="*/ 525 w 641"/>
                    <a:gd name="T103" fmla="*/ 561 h 640"/>
                    <a:gd name="T104" fmla="*/ 510 w 641"/>
                    <a:gd name="T105" fmla="*/ 503 h 640"/>
                    <a:gd name="T106" fmla="*/ 510 w 641"/>
                    <a:gd name="T107" fmla="*/ 503 h 640"/>
                    <a:gd name="T108" fmla="*/ 520 w 641"/>
                    <a:gd name="T109" fmla="*/ 491 h 640"/>
                    <a:gd name="T110" fmla="*/ 580 w 641"/>
                    <a:gd name="T111" fmla="*/ 500 h 640"/>
                    <a:gd name="T112" fmla="*/ 617 w 641"/>
                    <a:gd name="T113" fmla="*/ 430 h 640"/>
                    <a:gd name="T114" fmla="*/ 575 w 641"/>
                    <a:gd name="T115" fmla="*/ 387 h 640"/>
                    <a:gd name="T116" fmla="*/ 575 w 641"/>
                    <a:gd name="T117" fmla="*/ 387 h 640"/>
                    <a:gd name="T118" fmla="*/ 579 w 641"/>
                    <a:gd name="T119" fmla="*/ 368 h 640"/>
                    <a:gd name="T120" fmla="*/ 635 w 641"/>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0">
                      <a:moveTo>
                        <a:pt x="635" y="345"/>
                      </a:moveTo>
                      <a:cubicBezTo>
                        <a:pt x="641" y="302"/>
                        <a:pt x="632" y="266"/>
                        <a:pt x="632" y="266"/>
                      </a:cubicBezTo>
                      <a:cubicBezTo>
                        <a:pt x="574" y="249"/>
                        <a:pt x="574" y="249"/>
                        <a:pt x="574" y="249"/>
                      </a:cubicBezTo>
                      <a:cubicBezTo>
                        <a:pt x="574" y="250"/>
                        <a:pt x="574" y="250"/>
                        <a:pt x="574" y="250"/>
                      </a:cubicBezTo>
                      <a:cubicBezTo>
                        <a:pt x="572" y="243"/>
                        <a:pt x="570" y="236"/>
                        <a:pt x="568" y="230"/>
                      </a:cubicBezTo>
                      <a:cubicBezTo>
                        <a:pt x="605" y="182"/>
                        <a:pt x="605" y="182"/>
                        <a:pt x="605" y="182"/>
                      </a:cubicBezTo>
                      <a:cubicBezTo>
                        <a:pt x="588" y="142"/>
                        <a:pt x="562" y="115"/>
                        <a:pt x="562" y="115"/>
                      </a:cubicBezTo>
                      <a:cubicBezTo>
                        <a:pt x="504" y="130"/>
                        <a:pt x="504" y="130"/>
                        <a:pt x="504" y="130"/>
                      </a:cubicBezTo>
                      <a:cubicBezTo>
                        <a:pt x="504" y="131"/>
                        <a:pt x="504" y="131"/>
                        <a:pt x="504" y="131"/>
                      </a:cubicBezTo>
                      <a:cubicBezTo>
                        <a:pt x="500" y="127"/>
                        <a:pt x="496" y="124"/>
                        <a:pt x="492" y="120"/>
                      </a:cubicBezTo>
                      <a:cubicBezTo>
                        <a:pt x="501" y="60"/>
                        <a:pt x="501" y="60"/>
                        <a:pt x="501" y="60"/>
                      </a:cubicBezTo>
                      <a:cubicBezTo>
                        <a:pt x="466" y="34"/>
                        <a:pt x="431" y="24"/>
                        <a:pt x="431" y="24"/>
                      </a:cubicBezTo>
                      <a:cubicBezTo>
                        <a:pt x="388" y="65"/>
                        <a:pt x="388" y="65"/>
                        <a:pt x="388" y="65"/>
                      </a:cubicBezTo>
                      <a:cubicBezTo>
                        <a:pt x="388" y="65"/>
                        <a:pt x="388" y="65"/>
                        <a:pt x="388" y="65"/>
                      </a:cubicBezTo>
                      <a:cubicBezTo>
                        <a:pt x="381" y="64"/>
                        <a:pt x="375" y="62"/>
                        <a:pt x="369" y="61"/>
                      </a:cubicBezTo>
                      <a:cubicBezTo>
                        <a:pt x="346" y="5"/>
                        <a:pt x="346" y="5"/>
                        <a:pt x="346" y="5"/>
                      </a:cubicBezTo>
                      <a:cubicBezTo>
                        <a:pt x="303" y="0"/>
                        <a:pt x="267" y="9"/>
                        <a:pt x="267" y="9"/>
                      </a:cubicBezTo>
                      <a:cubicBezTo>
                        <a:pt x="250" y="66"/>
                        <a:pt x="250" y="66"/>
                        <a:pt x="250" y="66"/>
                      </a:cubicBezTo>
                      <a:cubicBezTo>
                        <a:pt x="251" y="66"/>
                        <a:pt x="251" y="66"/>
                        <a:pt x="251" y="66"/>
                      </a:cubicBezTo>
                      <a:cubicBezTo>
                        <a:pt x="244" y="68"/>
                        <a:pt x="237" y="70"/>
                        <a:pt x="231" y="72"/>
                      </a:cubicBezTo>
                      <a:cubicBezTo>
                        <a:pt x="183" y="36"/>
                        <a:pt x="183" y="36"/>
                        <a:pt x="183" y="36"/>
                      </a:cubicBezTo>
                      <a:cubicBezTo>
                        <a:pt x="143" y="53"/>
                        <a:pt x="116" y="79"/>
                        <a:pt x="116" y="79"/>
                      </a:cubicBezTo>
                      <a:cubicBezTo>
                        <a:pt x="131" y="137"/>
                        <a:pt x="131" y="137"/>
                        <a:pt x="131" y="137"/>
                      </a:cubicBezTo>
                      <a:cubicBezTo>
                        <a:pt x="132" y="137"/>
                        <a:pt x="132" y="137"/>
                        <a:pt x="132" y="137"/>
                      </a:cubicBezTo>
                      <a:cubicBezTo>
                        <a:pt x="128" y="140"/>
                        <a:pt x="125" y="144"/>
                        <a:pt x="121" y="148"/>
                      </a:cubicBezTo>
                      <a:cubicBezTo>
                        <a:pt x="61" y="139"/>
                        <a:pt x="61" y="139"/>
                        <a:pt x="61" y="139"/>
                      </a:cubicBezTo>
                      <a:cubicBezTo>
                        <a:pt x="35" y="174"/>
                        <a:pt x="24" y="210"/>
                        <a:pt x="24" y="210"/>
                      </a:cubicBezTo>
                      <a:cubicBezTo>
                        <a:pt x="66" y="253"/>
                        <a:pt x="66" y="253"/>
                        <a:pt x="66" y="253"/>
                      </a:cubicBezTo>
                      <a:cubicBezTo>
                        <a:pt x="66" y="253"/>
                        <a:pt x="66" y="253"/>
                        <a:pt x="66" y="253"/>
                      </a:cubicBezTo>
                      <a:cubicBezTo>
                        <a:pt x="65" y="259"/>
                        <a:pt x="63" y="265"/>
                        <a:pt x="62" y="272"/>
                      </a:cubicBezTo>
                      <a:cubicBezTo>
                        <a:pt x="6" y="294"/>
                        <a:pt x="6" y="294"/>
                        <a:pt x="6" y="294"/>
                      </a:cubicBezTo>
                      <a:cubicBezTo>
                        <a:pt x="0" y="337"/>
                        <a:pt x="9" y="374"/>
                        <a:pt x="9" y="374"/>
                      </a:cubicBezTo>
                      <a:cubicBezTo>
                        <a:pt x="67" y="390"/>
                        <a:pt x="67" y="390"/>
                        <a:pt x="67" y="390"/>
                      </a:cubicBezTo>
                      <a:cubicBezTo>
                        <a:pt x="67" y="390"/>
                        <a:pt x="67" y="390"/>
                        <a:pt x="67" y="390"/>
                      </a:cubicBezTo>
                      <a:cubicBezTo>
                        <a:pt x="69" y="396"/>
                        <a:pt x="71" y="403"/>
                        <a:pt x="73" y="410"/>
                      </a:cubicBezTo>
                      <a:cubicBezTo>
                        <a:pt x="36" y="457"/>
                        <a:pt x="36" y="457"/>
                        <a:pt x="36" y="457"/>
                      </a:cubicBezTo>
                      <a:cubicBezTo>
                        <a:pt x="54" y="497"/>
                        <a:pt x="80" y="524"/>
                        <a:pt x="80" y="524"/>
                      </a:cubicBezTo>
                      <a:cubicBezTo>
                        <a:pt x="137" y="509"/>
                        <a:pt x="137" y="509"/>
                        <a:pt x="137" y="509"/>
                      </a:cubicBezTo>
                      <a:cubicBezTo>
                        <a:pt x="137" y="509"/>
                        <a:pt x="137" y="509"/>
                        <a:pt x="137" y="509"/>
                      </a:cubicBezTo>
                      <a:cubicBezTo>
                        <a:pt x="141" y="512"/>
                        <a:pt x="145" y="516"/>
                        <a:pt x="149" y="519"/>
                      </a:cubicBezTo>
                      <a:cubicBezTo>
                        <a:pt x="140" y="579"/>
                        <a:pt x="140" y="579"/>
                        <a:pt x="140" y="579"/>
                      </a:cubicBezTo>
                      <a:cubicBezTo>
                        <a:pt x="175" y="605"/>
                        <a:pt x="211" y="616"/>
                        <a:pt x="211" y="616"/>
                      </a:cubicBezTo>
                      <a:cubicBezTo>
                        <a:pt x="254" y="574"/>
                        <a:pt x="254" y="574"/>
                        <a:pt x="254" y="574"/>
                      </a:cubicBezTo>
                      <a:cubicBezTo>
                        <a:pt x="254" y="574"/>
                        <a:pt x="254" y="574"/>
                        <a:pt x="254" y="574"/>
                      </a:cubicBezTo>
                      <a:cubicBezTo>
                        <a:pt x="260" y="576"/>
                        <a:pt x="266" y="577"/>
                        <a:pt x="273" y="578"/>
                      </a:cubicBezTo>
                      <a:cubicBezTo>
                        <a:pt x="295" y="634"/>
                        <a:pt x="295" y="634"/>
                        <a:pt x="295" y="634"/>
                      </a:cubicBezTo>
                      <a:cubicBezTo>
                        <a:pt x="338" y="640"/>
                        <a:pt x="375" y="631"/>
                        <a:pt x="375" y="631"/>
                      </a:cubicBezTo>
                      <a:cubicBezTo>
                        <a:pt x="391" y="574"/>
                        <a:pt x="391" y="574"/>
                        <a:pt x="391" y="574"/>
                      </a:cubicBezTo>
                      <a:cubicBezTo>
                        <a:pt x="391" y="573"/>
                        <a:pt x="391" y="573"/>
                        <a:pt x="391" y="573"/>
                      </a:cubicBezTo>
                      <a:cubicBezTo>
                        <a:pt x="397" y="572"/>
                        <a:pt x="404" y="569"/>
                        <a:pt x="410" y="567"/>
                      </a:cubicBezTo>
                      <a:cubicBezTo>
                        <a:pt x="458" y="604"/>
                        <a:pt x="458" y="604"/>
                        <a:pt x="458" y="604"/>
                      </a:cubicBezTo>
                      <a:cubicBezTo>
                        <a:pt x="498" y="587"/>
                        <a:pt x="525" y="561"/>
                        <a:pt x="525" y="561"/>
                      </a:cubicBezTo>
                      <a:cubicBezTo>
                        <a:pt x="510" y="503"/>
                        <a:pt x="510" y="503"/>
                        <a:pt x="510" y="503"/>
                      </a:cubicBezTo>
                      <a:cubicBezTo>
                        <a:pt x="510" y="503"/>
                        <a:pt x="510" y="503"/>
                        <a:pt x="510" y="503"/>
                      </a:cubicBezTo>
                      <a:cubicBezTo>
                        <a:pt x="513" y="499"/>
                        <a:pt x="517" y="495"/>
                        <a:pt x="520" y="491"/>
                      </a:cubicBezTo>
                      <a:cubicBezTo>
                        <a:pt x="580" y="500"/>
                        <a:pt x="580" y="500"/>
                        <a:pt x="580" y="500"/>
                      </a:cubicBezTo>
                      <a:cubicBezTo>
                        <a:pt x="606" y="466"/>
                        <a:pt x="617" y="430"/>
                        <a:pt x="617" y="430"/>
                      </a:cubicBezTo>
                      <a:cubicBezTo>
                        <a:pt x="575" y="387"/>
                        <a:pt x="575" y="387"/>
                        <a:pt x="575" y="387"/>
                      </a:cubicBezTo>
                      <a:cubicBezTo>
                        <a:pt x="575" y="387"/>
                        <a:pt x="575" y="387"/>
                        <a:pt x="575" y="387"/>
                      </a:cubicBezTo>
                      <a:cubicBezTo>
                        <a:pt x="577" y="381"/>
                        <a:pt x="578" y="374"/>
                        <a:pt x="579" y="368"/>
                      </a:cubicBezTo>
                      <a:lnTo>
                        <a:pt x="635" y="345"/>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6" name="Freeform 287"/>
                <p:cNvSpPr>
                  <a:spLocks/>
                </p:cNvSpPr>
                <p:nvPr/>
              </p:nvSpPr>
              <p:spPr bwMode="auto">
                <a:xfrm>
                  <a:off x="804" y="996"/>
                  <a:ext cx="548" cy="548"/>
                </a:xfrm>
                <a:custGeom>
                  <a:avLst/>
                  <a:gdLst>
                    <a:gd name="T0" fmla="*/ 635 w 640"/>
                    <a:gd name="T1" fmla="*/ 346 h 641"/>
                    <a:gd name="T2" fmla="*/ 631 w 640"/>
                    <a:gd name="T3" fmla="*/ 266 h 641"/>
                    <a:gd name="T4" fmla="*/ 574 w 640"/>
                    <a:gd name="T5" fmla="*/ 250 h 641"/>
                    <a:gd name="T6" fmla="*/ 574 w 640"/>
                    <a:gd name="T7" fmla="*/ 250 h 641"/>
                    <a:gd name="T8" fmla="*/ 568 w 640"/>
                    <a:gd name="T9" fmla="*/ 231 h 641"/>
                    <a:gd name="T10" fmla="*/ 604 w 640"/>
                    <a:gd name="T11" fmla="*/ 183 h 641"/>
                    <a:gd name="T12" fmla="*/ 561 w 640"/>
                    <a:gd name="T13" fmla="*/ 116 h 641"/>
                    <a:gd name="T14" fmla="*/ 503 w 640"/>
                    <a:gd name="T15" fmla="*/ 131 h 641"/>
                    <a:gd name="T16" fmla="*/ 503 w 640"/>
                    <a:gd name="T17" fmla="*/ 132 h 641"/>
                    <a:gd name="T18" fmla="*/ 492 w 640"/>
                    <a:gd name="T19" fmla="*/ 121 h 641"/>
                    <a:gd name="T20" fmla="*/ 501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1 w 640"/>
                    <a:gd name="T39" fmla="*/ 73 h 641"/>
                    <a:gd name="T40" fmla="*/ 183 w 640"/>
                    <a:gd name="T41" fmla="*/ 36 h 641"/>
                    <a:gd name="T42" fmla="*/ 116 w 640"/>
                    <a:gd name="T43" fmla="*/ 79 h 641"/>
                    <a:gd name="T44" fmla="*/ 131 w 640"/>
                    <a:gd name="T45" fmla="*/ 137 h 641"/>
                    <a:gd name="T46" fmla="*/ 131 w 640"/>
                    <a:gd name="T47" fmla="*/ 137 h 641"/>
                    <a:gd name="T48" fmla="*/ 121 w 640"/>
                    <a:gd name="T49" fmla="*/ 149 h 641"/>
                    <a:gd name="T50" fmla="*/ 61 w 640"/>
                    <a:gd name="T51" fmla="*/ 140 h 641"/>
                    <a:gd name="T52" fmla="*/ 24 w 640"/>
                    <a:gd name="T53" fmla="*/ 210 h 641"/>
                    <a:gd name="T54" fmla="*/ 66 w 640"/>
                    <a:gd name="T55" fmla="*/ 253 h 641"/>
                    <a:gd name="T56" fmla="*/ 66 w 640"/>
                    <a:gd name="T57" fmla="*/ 253 h 641"/>
                    <a:gd name="T58" fmla="*/ 62 w 640"/>
                    <a:gd name="T59" fmla="*/ 272 h 641"/>
                    <a:gd name="T60" fmla="*/ 6 w 640"/>
                    <a:gd name="T61" fmla="*/ 295 h 641"/>
                    <a:gd name="T62" fmla="*/ 9 w 640"/>
                    <a:gd name="T63" fmla="*/ 374 h 641"/>
                    <a:gd name="T64" fmla="*/ 66 w 640"/>
                    <a:gd name="T65" fmla="*/ 391 h 641"/>
                    <a:gd name="T66" fmla="*/ 67 w 640"/>
                    <a:gd name="T67" fmla="*/ 390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7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4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7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2"/>
                        <a:pt x="503" y="132"/>
                        <a:pt x="503"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0"/>
                        <a:pt x="24" y="210"/>
                      </a:cubicBezTo>
                      <a:cubicBezTo>
                        <a:pt x="66" y="253"/>
                        <a:pt x="66" y="253"/>
                        <a:pt x="66" y="253"/>
                      </a:cubicBezTo>
                      <a:cubicBezTo>
                        <a:pt x="66" y="253"/>
                        <a:pt x="66" y="253"/>
                        <a:pt x="66" y="253"/>
                      </a:cubicBezTo>
                      <a:cubicBezTo>
                        <a:pt x="64" y="260"/>
                        <a:pt x="63" y="266"/>
                        <a:pt x="62" y="272"/>
                      </a:cubicBezTo>
                      <a:cubicBezTo>
                        <a:pt x="6" y="295"/>
                        <a:pt x="6" y="295"/>
                        <a:pt x="6" y="295"/>
                      </a:cubicBezTo>
                      <a:cubicBezTo>
                        <a:pt x="0" y="338"/>
                        <a:pt x="9" y="374"/>
                        <a:pt x="9" y="374"/>
                      </a:cubicBezTo>
                      <a:cubicBezTo>
                        <a:pt x="66" y="391"/>
                        <a:pt x="66" y="391"/>
                        <a:pt x="66" y="391"/>
                      </a:cubicBezTo>
                      <a:cubicBezTo>
                        <a:pt x="67" y="390"/>
                        <a:pt x="67" y="390"/>
                        <a:pt x="67" y="390"/>
                      </a:cubicBezTo>
                      <a:cubicBezTo>
                        <a:pt x="68"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7"/>
                        <a:pt x="210" y="617"/>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7" name="Freeform 288"/>
                <p:cNvSpPr>
                  <a:spLocks/>
                </p:cNvSpPr>
                <p:nvPr/>
              </p:nvSpPr>
              <p:spPr bwMode="auto">
                <a:xfrm>
                  <a:off x="799" y="991"/>
                  <a:ext cx="548"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5"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5"/>
                        <a:pt x="579" y="368"/>
                      </a:cubicBezTo>
                      <a:lnTo>
                        <a:pt x="635" y="345"/>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8" name="Freeform 289"/>
                <p:cNvSpPr>
                  <a:spLocks/>
                </p:cNvSpPr>
                <p:nvPr/>
              </p:nvSpPr>
              <p:spPr bwMode="auto">
                <a:xfrm>
                  <a:off x="793" y="986"/>
                  <a:ext cx="549" cy="547"/>
                </a:xfrm>
                <a:custGeom>
                  <a:avLst/>
                  <a:gdLst>
                    <a:gd name="T0" fmla="*/ 635 w 641"/>
                    <a:gd name="T1" fmla="*/ 345 h 640"/>
                    <a:gd name="T2" fmla="*/ 632 w 641"/>
                    <a:gd name="T3" fmla="*/ 266 h 640"/>
                    <a:gd name="T4" fmla="*/ 574 w 641"/>
                    <a:gd name="T5" fmla="*/ 249 h 640"/>
                    <a:gd name="T6" fmla="*/ 574 w 641"/>
                    <a:gd name="T7" fmla="*/ 250 h 640"/>
                    <a:gd name="T8" fmla="*/ 568 w 641"/>
                    <a:gd name="T9" fmla="*/ 230 h 640"/>
                    <a:gd name="T10" fmla="*/ 605 w 641"/>
                    <a:gd name="T11" fmla="*/ 182 h 640"/>
                    <a:gd name="T12" fmla="*/ 561 w 641"/>
                    <a:gd name="T13" fmla="*/ 115 h 640"/>
                    <a:gd name="T14" fmla="*/ 504 w 641"/>
                    <a:gd name="T15" fmla="*/ 130 h 640"/>
                    <a:gd name="T16" fmla="*/ 504 w 641"/>
                    <a:gd name="T17" fmla="*/ 131 h 640"/>
                    <a:gd name="T18" fmla="*/ 492 w 641"/>
                    <a:gd name="T19" fmla="*/ 120 h 640"/>
                    <a:gd name="T20" fmla="*/ 501 w 641"/>
                    <a:gd name="T21" fmla="*/ 60 h 640"/>
                    <a:gd name="T22" fmla="*/ 430 w 641"/>
                    <a:gd name="T23" fmla="*/ 24 h 640"/>
                    <a:gd name="T24" fmla="*/ 388 w 641"/>
                    <a:gd name="T25" fmla="*/ 65 h 640"/>
                    <a:gd name="T26" fmla="*/ 388 w 641"/>
                    <a:gd name="T27" fmla="*/ 65 h 640"/>
                    <a:gd name="T28" fmla="*/ 369 w 641"/>
                    <a:gd name="T29" fmla="*/ 61 h 640"/>
                    <a:gd name="T30" fmla="*/ 346 w 641"/>
                    <a:gd name="T31" fmla="*/ 5 h 640"/>
                    <a:gd name="T32" fmla="*/ 267 w 641"/>
                    <a:gd name="T33" fmla="*/ 8 h 640"/>
                    <a:gd name="T34" fmla="*/ 250 w 641"/>
                    <a:gd name="T35" fmla="*/ 66 h 640"/>
                    <a:gd name="T36" fmla="*/ 251 w 641"/>
                    <a:gd name="T37" fmla="*/ 66 h 640"/>
                    <a:gd name="T38" fmla="*/ 231 w 641"/>
                    <a:gd name="T39" fmla="*/ 72 h 640"/>
                    <a:gd name="T40" fmla="*/ 183 w 641"/>
                    <a:gd name="T41" fmla="*/ 36 h 640"/>
                    <a:gd name="T42" fmla="*/ 116 w 641"/>
                    <a:gd name="T43" fmla="*/ 79 h 640"/>
                    <a:gd name="T44" fmla="*/ 131 w 641"/>
                    <a:gd name="T45" fmla="*/ 137 h 640"/>
                    <a:gd name="T46" fmla="*/ 132 w 641"/>
                    <a:gd name="T47" fmla="*/ 137 h 640"/>
                    <a:gd name="T48" fmla="*/ 121 w 641"/>
                    <a:gd name="T49" fmla="*/ 148 h 640"/>
                    <a:gd name="T50" fmla="*/ 61 w 641"/>
                    <a:gd name="T51" fmla="*/ 139 h 640"/>
                    <a:gd name="T52" fmla="*/ 24 w 641"/>
                    <a:gd name="T53" fmla="*/ 210 h 640"/>
                    <a:gd name="T54" fmla="*/ 66 w 641"/>
                    <a:gd name="T55" fmla="*/ 253 h 640"/>
                    <a:gd name="T56" fmla="*/ 66 w 641"/>
                    <a:gd name="T57" fmla="*/ 253 h 640"/>
                    <a:gd name="T58" fmla="*/ 62 w 641"/>
                    <a:gd name="T59" fmla="*/ 272 h 640"/>
                    <a:gd name="T60" fmla="*/ 6 w 641"/>
                    <a:gd name="T61" fmla="*/ 294 h 640"/>
                    <a:gd name="T62" fmla="*/ 9 w 641"/>
                    <a:gd name="T63" fmla="*/ 374 h 640"/>
                    <a:gd name="T64" fmla="*/ 67 w 641"/>
                    <a:gd name="T65" fmla="*/ 390 h 640"/>
                    <a:gd name="T66" fmla="*/ 67 w 641"/>
                    <a:gd name="T67" fmla="*/ 390 h 640"/>
                    <a:gd name="T68" fmla="*/ 73 w 641"/>
                    <a:gd name="T69" fmla="*/ 409 h 640"/>
                    <a:gd name="T70" fmla="*/ 36 w 641"/>
                    <a:gd name="T71" fmla="*/ 457 h 640"/>
                    <a:gd name="T72" fmla="*/ 80 w 641"/>
                    <a:gd name="T73" fmla="*/ 524 h 640"/>
                    <a:gd name="T74" fmla="*/ 137 w 641"/>
                    <a:gd name="T75" fmla="*/ 509 h 640"/>
                    <a:gd name="T76" fmla="*/ 137 w 641"/>
                    <a:gd name="T77" fmla="*/ 509 h 640"/>
                    <a:gd name="T78" fmla="*/ 149 w 641"/>
                    <a:gd name="T79" fmla="*/ 519 h 640"/>
                    <a:gd name="T80" fmla="*/ 140 w 641"/>
                    <a:gd name="T81" fmla="*/ 579 h 640"/>
                    <a:gd name="T82" fmla="*/ 211 w 641"/>
                    <a:gd name="T83" fmla="*/ 616 h 640"/>
                    <a:gd name="T84" fmla="*/ 254 w 641"/>
                    <a:gd name="T85" fmla="*/ 574 h 640"/>
                    <a:gd name="T86" fmla="*/ 254 w 641"/>
                    <a:gd name="T87" fmla="*/ 574 h 640"/>
                    <a:gd name="T88" fmla="*/ 273 w 641"/>
                    <a:gd name="T89" fmla="*/ 578 h 640"/>
                    <a:gd name="T90" fmla="*/ 295 w 641"/>
                    <a:gd name="T91" fmla="*/ 634 h 640"/>
                    <a:gd name="T92" fmla="*/ 375 w 641"/>
                    <a:gd name="T93" fmla="*/ 631 h 640"/>
                    <a:gd name="T94" fmla="*/ 391 w 641"/>
                    <a:gd name="T95" fmla="*/ 573 h 640"/>
                    <a:gd name="T96" fmla="*/ 391 w 641"/>
                    <a:gd name="T97" fmla="*/ 573 h 640"/>
                    <a:gd name="T98" fmla="*/ 410 w 641"/>
                    <a:gd name="T99" fmla="*/ 567 h 640"/>
                    <a:gd name="T100" fmla="*/ 458 w 641"/>
                    <a:gd name="T101" fmla="*/ 604 h 640"/>
                    <a:gd name="T102" fmla="*/ 525 w 641"/>
                    <a:gd name="T103" fmla="*/ 561 h 640"/>
                    <a:gd name="T104" fmla="*/ 510 w 641"/>
                    <a:gd name="T105" fmla="*/ 503 h 640"/>
                    <a:gd name="T106" fmla="*/ 509 w 641"/>
                    <a:gd name="T107" fmla="*/ 503 h 640"/>
                    <a:gd name="T108" fmla="*/ 520 w 641"/>
                    <a:gd name="T109" fmla="*/ 491 h 640"/>
                    <a:gd name="T110" fmla="*/ 580 w 641"/>
                    <a:gd name="T111" fmla="*/ 500 h 640"/>
                    <a:gd name="T112" fmla="*/ 617 w 641"/>
                    <a:gd name="T113" fmla="*/ 430 h 640"/>
                    <a:gd name="T114" fmla="*/ 575 w 641"/>
                    <a:gd name="T115" fmla="*/ 387 h 640"/>
                    <a:gd name="T116" fmla="*/ 575 w 641"/>
                    <a:gd name="T117" fmla="*/ 387 h 640"/>
                    <a:gd name="T118" fmla="*/ 579 w 641"/>
                    <a:gd name="T119" fmla="*/ 368 h 640"/>
                    <a:gd name="T120" fmla="*/ 635 w 641"/>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0">
                      <a:moveTo>
                        <a:pt x="635" y="345"/>
                      </a:moveTo>
                      <a:cubicBezTo>
                        <a:pt x="641" y="302"/>
                        <a:pt x="632" y="266"/>
                        <a:pt x="632" y="266"/>
                      </a:cubicBezTo>
                      <a:cubicBezTo>
                        <a:pt x="574" y="249"/>
                        <a:pt x="574" y="249"/>
                        <a:pt x="574" y="249"/>
                      </a:cubicBezTo>
                      <a:cubicBezTo>
                        <a:pt x="574" y="250"/>
                        <a:pt x="574" y="250"/>
                        <a:pt x="574" y="250"/>
                      </a:cubicBezTo>
                      <a:cubicBezTo>
                        <a:pt x="572" y="243"/>
                        <a:pt x="570" y="236"/>
                        <a:pt x="568" y="230"/>
                      </a:cubicBezTo>
                      <a:cubicBezTo>
                        <a:pt x="605" y="182"/>
                        <a:pt x="605" y="182"/>
                        <a:pt x="605" y="182"/>
                      </a:cubicBezTo>
                      <a:cubicBezTo>
                        <a:pt x="588" y="142"/>
                        <a:pt x="561" y="115"/>
                        <a:pt x="561" y="115"/>
                      </a:cubicBezTo>
                      <a:cubicBezTo>
                        <a:pt x="504" y="130"/>
                        <a:pt x="504" y="130"/>
                        <a:pt x="504" y="130"/>
                      </a:cubicBezTo>
                      <a:cubicBezTo>
                        <a:pt x="504" y="131"/>
                        <a:pt x="504" y="131"/>
                        <a:pt x="504" y="131"/>
                      </a:cubicBezTo>
                      <a:cubicBezTo>
                        <a:pt x="500" y="127"/>
                        <a:pt x="496" y="124"/>
                        <a:pt x="492" y="120"/>
                      </a:cubicBezTo>
                      <a:cubicBezTo>
                        <a:pt x="501" y="60"/>
                        <a:pt x="501" y="60"/>
                        <a:pt x="501" y="60"/>
                      </a:cubicBezTo>
                      <a:cubicBezTo>
                        <a:pt x="466" y="34"/>
                        <a:pt x="430" y="24"/>
                        <a:pt x="430" y="24"/>
                      </a:cubicBezTo>
                      <a:cubicBezTo>
                        <a:pt x="388" y="65"/>
                        <a:pt x="388" y="65"/>
                        <a:pt x="388" y="65"/>
                      </a:cubicBezTo>
                      <a:cubicBezTo>
                        <a:pt x="388" y="65"/>
                        <a:pt x="388" y="65"/>
                        <a:pt x="388" y="65"/>
                      </a:cubicBezTo>
                      <a:cubicBezTo>
                        <a:pt x="381" y="64"/>
                        <a:pt x="375" y="62"/>
                        <a:pt x="369" y="61"/>
                      </a:cubicBezTo>
                      <a:cubicBezTo>
                        <a:pt x="346" y="5"/>
                        <a:pt x="346" y="5"/>
                        <a:pt x="346" y="5"/>
                      </a:cubicBezTo>
                      <a:cubicBezTo>
                        <a:pt x="303" y="0"/>
                        <a:pt x="267" y="8"/>
                        <a:pt x="267" y="8"/>
                      </a:cubicBezTo>
                      <a:cubicBezTo>
                        <a:pt x="250" y="66"/>
                        <a:pt x="250" y="66"/>
                        <a:pt x="250" y="66"/>
                      </a:cubicBezTo>
                      <a:cubicBezTo>
                        <a:pt x="251" y="66"/>
                        <a:pt x="251" y="66"/>
                        <a:pt x="251" y="66"/>
                      </a:cubicBezTo>
                      <a:cubicBezTo>
                        <a:pt x="244" y="68"/>
                        <a:pt x="237" y="70"/>
                        <a:pt x="231" y="72"/>
                      </a:cubicBezTo>
                      <a:cubicBezTo>
                        <a:pt x="183" y="36"/>
                        <a:pt x="183" y="36"/>
                        <a:pt x="183" y="36"/>
                      </a:cubicBezTo>
                      <a:cubicBezTo>
                        <a:pt x="143" y="53"/>
                        <a:pt x="116" y="79"/>
                        <a:pt x="116" y="79"/>
                      </a:cubicBezTo>
                      <a:cubicBezTo>
                        <a:pt x="131" y="137"/>
                        <a:pt x="131" y="137"/>
                        <a:pt x="131" y="137"/>
                      </a:cubicBezTo>
                      <a:cubicBezTo>
                        <a:pt x="132" y="137"/>
                        <a:pt x="132" y="137"/>
                        <a:pt x="132" y="137"/>
                      </a:cubicBezTo>
                      <a:cubicBezTo>
                        <a:pt x="128" y="140"/>
                        <a:pt x="125" y="144"/>
                        <a:pt x="121" y="148"/>
                      </a:cubicBezTo>
                      <a:cubicBezTo>
                        <a:pt x="61" y="139"/>
                        <a:pt x="61" y="139"/>
                        <a:pt x="61" y="139"/>
                      </a:cubicBezTo>
                      <a:cubicBezTo>
                        <a:pt x="35" y="174"/>
                        <a:pt x="24" y="210"/>
                        <a:pt x="24" y="210"/>
                      </a:cubicBezTo>
                      <a:cubicBezTo>
                        <a:pt x="66" y="253"/>
                        <a:pt x="66" y="253"/>
                        <a:pt x="66" y="253"/>
                      </a:cubicBezTo>
                      <a:cubicBezTo>
                        <a:pt x="66" y="253"/>
                        <a:pt x="66" y="253"/>
                        <a:pt x="66" y="253"/>
                      </a:cubicBezTo>
                      <a:cubicBezTo>
                        <a:pt x="64" y="259"/>
                        <a:pt x="63" y="265"/>
                        <a:pt x="62" y="272"/>
                      </a:cubicBezTo>
                      <a:cubicBezTo>
                        <a:pt x="6" y="294"/>
                        <a:pt x="6" y="294"/>
                        <a:pt x="6" y="294"/>
                      </a:cubicBezTo>
                      <a:cubicBezTo>
                        <a:pt x="0" y="337"/>
                        <a:pt x="9" y="374"/>
                        <a:pt x="9" y="374"/>
                      </a:cubicBezTo>
                      <a:cubicBezTo>
                        <a:pt x="67" y="390"/>
                        <a:pt x="67" y="390"/>
                        <a:pt x="67" y="390"/>
                      </a:cubicBezTo>
                      <a:cubicBezTo>
                        <a:pt x="67" y="390"/>
                        <a:pt x="67" y="390"/>
                        <a:pt x="67" y="390"/>
                      </a:cubicBezTo>
                      <a:cubicBezTo>
                        <a:pt x="69" y="396"/>
                        <a:pt x="71" y="403"/>
                        <a:pt x="73" y="409"/>
                      </a:cubicBezTo>
                      <a:cubicBezTo>
                        <a:pt x="36" y="457"/>
                        <a:pt x="36" y="457"/>
                        <a:pt x="36" y="457"/>
                      </a:cubicBezTo>
                      <a:cubicBezTo>
                        <a:pt x="54" y="497"/>
                        <a:pt x="80" y="524"/>
                        <a:pt x="80" y="524"/>
                      </a:cubicBezTo>
                      <a:cubicBezTo>
                        <a:pt x="137" y="509"/>
                        <a:pt x="137" y="509"/>
                        <a:pt x="137" y="509"/>
                      </a:cubicBezTo>
                      <a:cubicBezTo>
                        <a:pt x="137" y="509"/>
                        <a:pt x="137" y="509"/>
                        <a:pt x="137" y="509"/>
                      </a:cubicBezTo>
                      <a:cubicBezTo>
                        <a:pt x="141" y="512"/>
                        <a:pt x="145" y="516"/>
                        <a:pt x="149" y="519"/>
                      </a:cubicBezTo>
                      <a:cubicBezTo>
                        <a:pt x="140" y="579"/>
                        <a:pt x="140" y="579"/>
                        <a:pt x="140" y="579"/>
                      </a:cubicBezTo>
                      <a:cubicBezTo>
                        <a:pt x="175" y="605"/>
                        <a:pt x="211" y="616"/>
                        <a:pt x="211" y="616"/>
                      </a:cubicBezTo>
                      <a:cubicBezTo>
                        <a:pt x="254" y="574"/>
                        <a:pt x="254" y="574"/>
                        <a:pt x="254" y="574"/>
                      </a:cubicBezTo>
                      <a:cubicBezTo>
                        <a:pt x="254" y="574"/>
                        <a:pt x="254" y="574"/>
                        <a:pt x="254" y="574"/>
                      </a:cubicBezTo>
                      <a:cubicBezTo>
                        <a:pt x="260" y="576"/>
                        <a:pt x="266" y="577"/>
                        <a:pt x="273" y="578"/>
                      </a:cubicBezTo>
                      <a:cubicBezTo>
                        <a:pt x="295" y="634"/>
                        <a:pt x="295" y="634"/>
                        <a:pt x="295" y="634"/>
                      </a:cubicBezTo>
                      <a:cubicBezTo>
                        <a:pt x="338" y="640"/>
                        <a:pt x="375" y="631"/>
                        <a:pt x="375" y="631"/>
                      </a:cubicBezTo>
                      <a:cubicBezTo>
                        <a:pt x="391" y="573"/>
                        <a:pt x="391" y="573"/>
                        <a:pt x="391" y="573"/>
                      </a:cubicBezTo>
                      <a:cubicBezTo>
                        <a:pt x="391" y="573"/>
                        <a:pt x="391" y="573"/>
                        <a:pt x="391" y="573"/>
                      </a:cubicBezTo>
                      <a:cubicBezTo>
                        <a:pt x="397" y="572"/>
                        <a:pt x="404" y="569"/>
                        <a:pt x="410" y="567"/>
                      </a:cubicBezTo>
                      <a:cubicBezTo>
                        <a:pt x="458" y="604"/>
                        <a:pt x="458" y="604"/>
                        <a:pt x="458" y="604"/>
                      </a:cubicBezTo>
                      <a:cubicBezTo>
                        <a:pt x="498" y="587"/>
                        <a:pt x="525" y="561"/>
                        <a:pt x="525" y="561"/>
                      </a:cubicBezTo>
                      <a:cubicBezTo>
                        <a:pt x="510" y="503"/>
                        <a:pt x="510" y="503"/>
                        <a:pt x="510" y="503"/>
                      </a:cubicBezTo>
                      <a:cubicBezTo>
                        <a:pt x="509" y="503"/>
                        <a:pt x="509" y="503"/>
                        <a:pt x="509" y="503"/>
                      </a:cubicBezTo>
                      <a:cubicBezTo>
                        <a:pt x="513" y="499"/>
                        <a:pt x="517" y="495"/>
                        <a:pt x="520" y="491"/>
                      </a:cubicBezTo>
                      <a:cubicBezTo>
                        <a:pt x="580" y="500"/>
                        <a:pt x="580" y="500"/>
                        <a:pt x="580" y="500"/>
                      </a:cubicBezTo>
                      <a:cubicBezTo>
                        <a:pt x="606" y="466"/>
                        <a:pt x="617" y="430"/>
                        <a:pt x="617" y="430"/>
                      </a:cubicBezTo>
                      <a:cubicBezTo>
                        <a:pt x="575" y="387"/>
                        <a:pt x="575" y="387"/>
                        <a:pt x="575" y="387"/>
                      </a:cubicBezTo>
                      <a:cubicBezTo>
                        <a:pt x="575" y="387"/>
                        <a:pt x="575" y="387"/>
                        <a:pt x="575" y="387"/>
                      </a:cubicBezTo>
                      <a:cubicBezTo>
                        <a:pt x="577" y="381"/>
                        <a:pt x="578" y="374"/>
                        <a:pt x="579" y="368"/>
                      </a:cubicBezTo>
                      <a:lnTo>
                        <a:pt x="635" y="345"/>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099" name="Freeform 290"/>
                <p:cNvSpPr>
                  <a:spLocks/>
                </p:cNvSpPr>
                <p:nvPr/>
              </p:nvSpPr>
              <p:spPr bwMode="auto">
                <a:xfrm>
                  <a:off x="788" y="980"/>
                  <a:ext cx="548" cy="548"/>
                </a:xfrm>
                <a:custGeom>
                  <a:avLst/>
                  <a:gdLst>
                    <a:gd name="T0" fmla="*/ 635 w 640"/>
                    <a:gd name="T1" fmla="*/ 346 h 641"/>
                    <a:gd name="T2" fmla="*/ 631 w 640"/>
                    <a:gd name="T3" fmla="*/ 266 h 641"/>
                    <a:gd name="T4" fmla="*/ 574 w 640"/>
                    <a:gd name="T5" fmla="*/ 250 h 641"/>
                    <a:gd name="T6" fmla="*/ 574 w 640"/>
                    <a:gd name="T7" fmla="*/ 250 h 641"/>
                    <a:gd name="T8" fmla="*/ 568 w 640"/>
                    <a:gd name="T9" fmla="*/ 231 h 641"/>
                    <a:gd name="T10" fmla="*/ 604 w 640"/>
                    <a:gd name="T11" fmla="*/ 183 h 641"/>
                    <a:gd name="T12" fmla="*/ 561 w 640"/>
                    <a:gd name="T13" fmla="*/ 116 h 641"/>
                    <a:gd name="T14" fmla="*/ 503 w 640"/>
                    <a:gd name="T15" fmla="*/ 131 h 641"/>
                    <a:gd name="T16" fmla="*/ 503 w 640"/>
                    <a:gd name="T17" fmla="*/ 131 h 641"/>
                    <a:gd name="T18" fmla="*/ 492 w 640"/>
                    <a:gd name="T19" fmla="*/ 121 h 641"/>
                    <a:gd name="T20" fmla="*/ 500 w 640"/>
                    <a:gd name="T21" fmla="*/ 61 h 641"/>
                    <a:gd name="T22" fmla="*/ 430 w 640"/>
                    <a:gd name="T23" fmla="*/ 24 h 641"/>
                    <a:gd name="T24" fmla="*/ 387 w 640"/>
                    <a:gd name="T25" fmla="*/ 66 h 641"/>
                    <a:gd name="T26" fmla="*/ 387 w 640"/>
                    <a:gd name="T27" fmla="*/ 66 h 641"/>
                    <a:gd name="T28" fmla="*/ 368 w 640"/>
                    <a:gd name="T29" fmla="*/ 62 h 641"/>
                    <a:gd name="T30" fmla="*/ 346 w 640"/>
                    <a:gd name="T31" fmla="*/ 6 h 641"/>
                    <a:gd name="T32" fmla="*/ 266 w 640"/>
                    <a:gd name="T33" fmla="*/ 9 h 641"/>
                    <a:gd name="T34" fmla="*/ 250 w 640"/>
                    <a:gd name="T35" fmla="*/ 67 h 641"/>
                    <a:gd name="T36" fmla="*/ 250 w 640"/>
                    <a:gd name="T37" fmla="*/ 67 h 641"/>
                    <a:gd name="T38" fmla="*/ 230 w 640"/>
                    <a:gd name="T39" fmla="*/ 73 h 641"/>
                    <a:gd name="T40" fmla="*/ 183 w 640"/>
                    <a:gd name="T41" fmla="*/ 36 h 641"/>
                    <a:gd name="T42" fmla="*/ 116 w 640"/>
                    <a:gd name="T43" fmla="*/ 79 h 641"/>
                    <a:gd name="T44" fmla="*/ 131 w 640"/>
                    <a:gd name="T45" fmla="*/ 137 h 641"/>
                    <a:gd name="T46" fmla="*/ 131 w 640"/>
                    <a:gd name="T47" fmla="*/ 137 h 641"/>
                    <a:gd name="T48" fmla="*/ 121 w 640"/>
                    <a:gd name="T49" fmla="*/ 149 h 641"/>
                    <a:gd name="T50" fmla="*/ 61 w 640"/>
                    <a:gd name="T51" fmla="*/ 140 h 641"/>
                    <a:gd name="T52" fmla="*/ 24 w 640"/>
                    <a:gd name="T53" fmla="*/ 210 h 641"/>
                    <a:gd name="T54" fmla="*/ 66 w 640"/>
                    <a:gd name="T55" fmla="*/ 253 h 641"/>
                    <a:gd name="T56" fmla="*/ 66 w 640"/>
                    <a:gd name="T57" fmla="*/ 253 h 641"/>
                    <a:gd name="T58" fmla="*/ 62 w 640"/>
                    <a:gd name="T59" fmla="*/ 272 h 641"/>
                    <a:gd name="T60" fmla="*/ 5 w 640"/>
                    <a:gd name="T61" fmla="*/ 295 h 641"/>
                    <a:gd name="T62" fmla="*/ 9 w 640"/>
                    <a:gd name="T63" fmla="*/ 374 h 641"/>
                    <a:gd name="T64" fmla="*/ 66 w 640"/>
                    <a:gd name="T65" fmla="*/ 391 h 641"/>
                    <a:gd name="T66" fmla="*/ 67 w 640"/>
                    <a:gd name="T67" fmla="*/ 390 h 641"/>
                    <a:gd name="T68" fmla="*/ 73 w 640"/>
                    <a:gd name="T69" fmla="*/ 410 h 641"/>
                    <a:gd name="T70" fmla="*/ 36 w 640"/>
                    <a:gd name="T71" fmla="*/ 458 h 641"/>
                    <a:gd name="T72" fmla="*/ 79 w 640"/>
                    <a:gd name="T73" fmla="*/ 525 h 641"/>
                    <a:gd name="T74" fmla="*/ 137 w 640"/>
                    <a:gd name="T75" fmla="*/ 510 h 641"/>
                    <a:gd name="T76" fmla="*/ 137 w 640"/>
                    <a:gd name="T77" fmla="*/ 509 h 641"/>
                    <a:gd name="T78" fmla="*/ 149 w 640"/>
                    <a:gd name="T79" fmla="*/ 520 h 641"/>
                    <a:gd name="T80" fmla="*/ 140 w 640"/>
                    <a:gd name="T81" fmla="*/ 580 h 641"/>
                    <a:gd name="T82" fmla="*/ 210 w 640"/>
                    <a:gd name="T83" fmla="*/ 616 h 641"/>
                    <a:gd name="T84" fmla="*/ 253 w 640"/>
                    <a:gd name="T85" fmla="*/ 575 h 641"/>
                    <a:gd name="T86" fmla="*/ 253 w 640"/>
                    <a:gd name="T87" fmla="*/ 575 h 641"/>
                    <a:gd name="T88" fmla="*/ 272 w 640"/>
                    <a:gd name="T89" fmla="*/ 579 h 641"/>
                    <a:gd name="T90" fmla="*/ 295 w 640"/>
                    <a:gd name="T91" fmla="*/ 635 h 641"/>
                    <a:gd name="T92" fmla="*/ 374 w 640"/>
                    <a:gd name="T93" fmla="*/ 632 h 641"/>
                    <a:gd name="T94" fmla="*/ 391 w 640"/>
                    <a:gd name="T95" fmla="*/ 574 h 641"/>
                    <a:gd name="T96" fmla="*/ 390 w 640"/>
                    <a:gd name="T97" fmla="*/ 574 h 641"/>
                    <a:gd name="T98" fmla="*/ 410 w 640"/>
                    <a:gd name="T99" fmla="*/ 568 h 641"/>
                    <a:gd name="T100" fmla="*/ 458 w 640"/>
                    <a:gd name="T101" fmla="*/ 605 h 641"/>
                    <a:gd name="T102" fmla="*/ 525 w 640"/>
                    <a:gd name="T103" fmla="*/ 561 h 641"/>
                    <a:gd name="T104" fmla="*/ 510 w 640"/>
                    <a:gd name="T105" fmla="*/ 503 h 641"/>
                    <a:gd name="T106" fmla="*/ 509 w 640"/>
                    <a:gd name="T107" fmla="*/ 504 h 641"/>
                    <a:gd name="T108" fmla="*/ 520 w 640"/>
                    <a:gd name="T109" fmla="*/ 492 h 641"/>
                    <a:gd name="T110" fmla="*/ 580 w 640"/>
                    <a:gd name="T111" fmla="*/ 501 h 641"/>
                    <a:gd name="T112" fmla="*/ 616 w 640"/>
                    <a:gd name="T113" fmla="*/ 430 h 641"/>
                    <a:gd name="T114" fmla="*/ 575 w 640"/>
                    <a:gd name="T115" fmla="*/ 387 h 641"/>
                    <a:gd name="T116" fmla="*/ 575 w 640"/>
                    <a:gd name="T117" fmla="*/ 387 h 641"/>
                    <a:gd name="T118" fmla="*/ 579 w 640"/>
                    <a:gd name="T119" fmla="*/ 368 h 641"/>
                    <a:gd name="T120" fmla="*/ 635 w 640"/>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1">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0" y="73"/>
                      </a:cubicBezTo>
                      <a:cubicBezTo>
                        <a:pt x="183" y="36"/>
                        <a:pt x="183" y="36"/>
                        <a:pt x="183"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0"/>
                        <a:pt x="24" y="210"/>
                      </a:cubicBezTo>
                      <a:cubicBezTo>
                        <a:pt x="66" y="253"/>
                        <a:pt x="66" y="253"/>
                        <a:pt x="66" y="253"/>
                      </a:cubicBezTo>
                      <a:cubicBezTo>
                        <a:pt x="66" y="253"/>
                        <a:pt x="66" y="253"/>
                        <a:pt x="66" y="253"/>
                      </a:cubicBezTo>
                      <a:cubicBezTo>
                        <a:pt x="64" y="260"/>
                        <a:pt x="63" y="266"/>
                        <a:pt x="62"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10" y="503"/>
                        <a:pt x="510" y="503"/>
                        <a:pt x="510" y="503"/>
                      </a:cubicBezTo>
                      <a:cubicBezTo>
                        <a:pt x="509" y="504"/>
                        <a:pt x="509" y="504"/>
                        <a:pt x="509" y="504"/>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0" name="Freeform 291"/>
                <p:cNvSpPr>
                  <a:spLocks/>
                </p:cNvSpPr>
                <p:nvPr/>
              </p:nvSpPr>
              <p:spPr bwMode="auto">
                <a:xfrm>
                  <a:off x="783" y="974"/>
                  <a:ext cx="547" cy="548"/>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1" y="513"/>
                        <a:pt x="144" y="516"/>
                        <a:pt x="148" y="519"/>
                      </a:cubicBezTo>
                      <a:cubicBezTo>
                        <a:pt x="140" y="579"/>
                        <a:pt x="140" y="579"/>
                        <a:pt x="140" y="579"/>
                      </a:cubicBezTo>
                      <a:cubicBezTo>
                        <a:pt x="174" y="606"/>
                        <a:pt x="210" y="616"/>
                        <a:pt x="210" y="616"/>
                      </a:cubicBezTo>
                      <a:cubicBezTo>
                        <a:pt x="253" y="575"/>
                        <a:pt x="253" y="575"/>
                        <a:pt x="253" y="575"/>
                      </a:cubicBezTo>
                      <a:cubicBezTo>
                        <a:pt x="253" y="574"/>
                        <a:pt x="253" y="574"/>
                        <a:pt x="253" y="574"/>
                      </a:cubicBezTo>
                      <a:cubicBezTo>
                        <a:pt x="259" y="576"/>
                        <a:pt x="265" y="578"/>
                        <a:pt x="272" y="579"/>
                      </a:cubicBezTo>
                      <a:cubicBezTo>
                        <a:pt x="295" y="635"/>
                        <a:pt x="295" y="635"/>
                        <a:pt x="295"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1" name="Freeform 292"/>
                <p:cNvSpPr>
                  <a:spLocks/>
                </p:cNvSpPr>
                <p:nvPr/>
              </p:nvSpPr>
              <p:spPr bwMode="auto">
                <a:xfrm>
                  <a:off x="777" y="969"/>
                  <a:ext cx="548" cy="548"/>
                </a:xfrm>
                <a:custGeom>
                  <a:avLst/>
                  <a:gdLst>
                    <a:gd name="T0" fmla="*/ 635 w 641"/>
                    <a:gd name="T1" fmla="*/ 345 h 640"/>
                    <a:gd name="T2" fmla="*/ 632 w 641"/>
                    <a:gd name="T3" fmla="*/ 266 h 640"/>
                    <a:gd name="T4" fmla="*/ 574 w 641"/>
                    <a:gd name="T5" fmla="*/ 249 h 640"/>
                    <a:gd name="T6" fmla="*/ 574 w 641"/>
                    <a:gd name="T7" fmla="*/ 250 h 640"/>
                    <a:gd name="T8" fmla="*/ 568 w 641"/>
                    <a:gd name="T9" fmla="*/ 230 h 640"/>
                    <a:gd name="T10" fmla="*/ 605 w 641"/>
                    <a:gd name="T11" fmla="*/ 182 h 640"/>
                    <a:gd name="T12" fmla="*/ 561 w 641"/>
                    <a:gd name="T13" fmla="*/ 115 h 640"/>
                    <a:gd name="T14" fmla="*/ 504 w 641"/>
                    <a:gd name="T15" fmla="*/ 130 h 640"/>
                    <a:gd name="T16" fmla="*/ 504 w 641"/>
                    <a:gd name="T17" fmla="*/ 131 h 640"/>
                    <a:gd name="T18" fmla="*/ 492 w 641"/>
                    <a:gd name="T19" fmla="*/ 120 h 640"/>
                    <a:gd name="T20" fmla="*/ 501 w 641"/>
                    <a:gd name="T21" fmla="*/ 60 h 640"/>
                    <a:gd name="T22" fmla="*/ 430 w 641"/>
                    <a:gd name="T23" fmla="*/ 24 h 640"/>
                    <a:gd name="T24" fmla="*/ 387 w 641"/>
                    <a:gd name="T25" fmla="*/ 65 h 640"/>
                    <a:gd name="T26" fmla="*/ 388 w 641"/>
                    <a:gd name="T27" fmla="*/ 65 h 640"/>
                    <a:gd name="T28" fmla="*/ 369 w 641"/>
                    <a:gd name="T29" fmla="*/ 61 h 640"/>
                    <a:gd name="T30" fmla="*/ 346 w 641"/>
                    <a:gd name="T31" fmla="*/ 5 h 640"/>
                    <a:gd name="T32" fmla="*/ 267 w 641"/>
                    <a:gd name="T33" fmla="*/ 8 h 640"/>
                    <a:gd name="T34" fmla="*/ 250 w 641"/>
                    <a:gd name="T35" fmla="*/ 66 h 640"/>
                    <a:gd name="T36" fmla="*/ 251 w 641"/>
                    <a:gd name="T37" fmla="*/ 66 h 640"/>
                    <a:gd name="T38" fmla="*/ 231 w 641"/>
                    <a:gd name="T39" fmla="*/ 72 h 640"/>
                    <a:gd name="T40" fmla="*/ 183 w 641"/>
                    <a:gd name="T41" fmla="*/ 36 h 640"/>
                    <a:gd name="T42" fmla="*/ 116 w 641"/>
                    <a:gd name="T43" fmla="*/ 79 h 640"/>
                    <a:gd name="T44" fmla="*/ 131 w 641"/>
                    <a:gd name="T45" fmla="*/ 137 h 640"/>
                    <a:gd name="T46" fmla="*/ 132 w 641"/>
                    <a:gd name="T47" fmla="*/ 137 h 640"/>
                    <a:gd name="T48" fmla="*/ 121 w 641"/>
                    <a:gd name="T49" fmla="*/ 148 h 640"/>
                    <a:gd name="T50" fmla="*/ 61 w 641"/>
                    <a:gd name="T51" fmla="*/ 139 h 640"/>
                    <a:gd name="T52" fmla="*/ 24 w 641"/>
                    <a:gd name="T53" fmla="*/ 210 h 640"/>
                    <a:gd name="T54" fmla="*/ 66 w 641"/>
                    <a:gd name="T55" fmla="*/ 253 h 640"/>
                    <a:gd name="T56" fmla="*/ 66 w 641"/>
                    <a:gd name="T57" fmla="*/ 253 h 640"/>
                    <a:gd name="T58" fmla="*/ 62 w 641"/>
                    <a:gd name="T59" fmla="*/ 272 h 640"/>
                    <a:gd name="T60" fmla="*/ 6 w 641"/>
                    <a:gd name="T61" fmla="*/ 294 h 640"/>
                    <a:gd name="T62" fmla="*/ 9 w 641"/>
                    <a:gd name="T63" fmla="*/ 374 h 640"/>
                    <a:gd name="T64" fmla="*/ 67 w 641"/>
                    <a:gd name="T65" fmla="*/ 390 h 640"/>
                    <a:gd name="T66" fmla="*/ 67 w 641"/>
                    <a:gd name="T67" fmla="*/ 390 h 640"/>
                    <a:gd name="T68" fmla="*/ 73 w 641"/>
                    <a:gd name="T69" fmla="*/ 409 h 640"/>
                    <a:gd name="T70" fmla="*/ 36 w 641"/>
                    <a:gd name="T71" fmla="*/ 457 h 640"/>
                    <a:gd name="T72" fmla="*/ 80 w 641"/>
                    <a:gd name="T73" fmla="*/ 524 h 640"/>
                    <a:gd name="T74" fmla="*/ 137 w 641"/>
                    <a:gd name="T75" fmla="*/ 509 h 640"/>
                    <a:gd name="T76" fmla="*/ 137 w 641"/>
                    <a:gd name="T77" fmla="*/ 509 h 640"/>
                    <a:gd name="T78" fmla="*/ 149 w 641"/>
                    <a:gd name="T79" fmla="*/ 519 h 640"/>
                    <a:gd name="T80" fmla="*/ 140 w 641"/>
                    <a:gd name="T81" fmla="*/ 579 h 640"/>
                    <a:gd name="T82" fmla="*/ 211 w 641"/>
                    <a:gd name="T83" fmla="*/ 616 h 640"/>
                    <a:gd name="T84" fmla="*/ 254 w 641"/>
                    <a:gd name="T85" fmla="*/ 574 h 640"/>
                    <a:gd name="T86" fmla="*/ 253 w 641"/>
                    <a:gd name="T87" fmla="*/ 574 h 640"/>
                    <a:gd name="T88" fmla="*/ 273 w 641"/>
                    <a:gd name="T89" fmla="*/ 578 h 640"/>
                    <a:gd name="T90" fmla="*/ 295 w 641"/>
                    <a:gd name="T91" fmla="*/ 634 h 640"/>
                    <a:gd name="T92" fmla="*/ 375 w 641"/>
                    <a:gd name="T93" fmla="*/ 631 h 640"/>
                    <a:gd name="T94" fmla="*/ 391 w 641"/>
                    <a:gd name="T95" fmla="*/ 573 h 640"/>
                    <a:gd name="T96" fmla="*/ 391 w 641"/>
                    <a:gd name="T97" fmla="*/ 573 h 640"/>
                    <a:gd name="T98" fmla="*/ 410 w 641"/>
                    <a:gd name="T99" fmla="*/ 567 h 640"/>
                    <a:gd name="T100" fmla="*/ 458 w 641"/>
                    <a:gd name="T101" fmla="*/ 604 h 640"/>
                    <a:gd name="T102" fmla="*/ 525 w 641"/>
                    <a:gd name="T103" fmla="*/ 561 h 640"/>
                    <a:gd name="T104" fmla="*/ 510 w 641"/>
                    <a:gd name="T105" fmla="*/ 503 h 640"/>
                    <a:gd name="T106" fmla="*/ 509 w 641"/>
                    <a:gd name="T107" fmla="*/ 503 h 640"/>
                    <a:gd name="T108" fmla="*/ 520 w 641"/>
                    <a:gd name="T109" fmla="*/ 491 h 640"/>
                    <a:gd name="T110" fmla="*/ 580 w 641"/>
                    <a:gd name="T111" fmla="*/ 500 h 640"/>
                    <a:gd name="T112" fmla="*/ 617 w 641"/>
                    <a:gd name="T113" fmla="*/ 430 h 640"/>
                    <a:gd name="T114" fmla="*/ 575 w 641"/>
                    <a:gd name="T115" fmla="*/ 387 h 640"/>
                    <a:gd name="T116" fmla="*/ 575 w 641"/>
                    <a:gd name="T117" fmla="*/ 387 h 640"/>
                    <a:gd name="T118" fmla="*/ 579 w 641"/>
                    <a:gd name="T119" fmla="*/ 368 h 640"/>
                    <a:gd name="T120" fmla="*/ 635 w 641"/>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0">
                      <a:moveTo>
                        <a:pt x="635" y="345"/>
                      </a:moveTo>
                      <a:cubicBezTo>
                        <a:pt x="641" y="302"/>
                        <a:pt x="632" y="266"/>
                        <a:pt x="632" y="266"/>
                      </a:cubicBezTo>
                      <a:cubicBezTo>
                        <a:pt x="574" y="249"/>
                        <a:pt x="574" y="249"/>
                        <a:pt x="574" y="249"/>
                      </a:cubicBezTo>
                      <a:cubicBezTo>
                        <a:pt x="574" y="250"/>
                        <a:pt x="574" y="250"/>
                        <a:pt x="574" y="250"/>
                      </a:cubicBezTo>
                      <a:cubicBezTo>
                        <a:pt x="572" y="243"/>
                        <a:pt x="570" y="236"/>
                        <a:pt x="568" y="230"/>
                      </a:cubicBezTo>
                      <a:cubicBezTo>
                        <a:pt x="605" y="182"/>
                        <a:pt x="605" y="182"/>
                        <a:pt x="605" y="182"/>
                      </a:cubicBezTo>
                      <a:cubicBezTo>
                        <a:pt x="588" y="142"/>
                        <a:pt x="561" y="115"/>
                        <a:pt x="561" y="115"/>
                      </a:cubicBezTo>
                      <a:cubicBezTo>
                        <a:pt x="504" y="130"/>
                        <a:pt x="504" y="130"/>
                        <a:pt x="504" y="130"/>
                      </a:cubicBezTo>
                      <a:cubicBezTo>
                        <a:pt x="504" y="131"/>
                        <a:pt x="504" y="131"/>
                        <a:pt x="504" y="131"/>
                      </a:cubicBezTo>
                      <a:cubicBezTo>
                        <a:pt x="500" y="127"/>
                        <a:pt x="496" y="124"/>
                        <a:pt x="492" y="120"/>
                      </a:cubicBezTo>
                      <a:cubicBezTo>
                        <a:pt x="501" y="60"/>
                        <a:pt x="501" y="60"/>
                        <a:pt x="501" y="60"/>
                      </a:cubicBezTo>
                      <a:cubicBezTo>
                        <a:pt x="466" y="34"/>
                        <a:pt x="430" y="24"/>
                        <a:pt x="430" y="24"/>
                      </a:cubicBezTo>
                      <a:cubicBezTo>
                        <a:pt x="387" y="65"/>
                        <a:pt x="387" y="65"/>
                        <a:pt x="387" y="65"/>
                      </a:cubicBezTo>
                      <a:cubicBezTo>
                        <a:pt x="388" y="65"/>
                        <a:pt x="388" y="65"/>
                        <a:pt x="388" y="65"/>
                      </a:cubicBezTo>
                      <a:cubicBezTo>
                        <a:pt x="381" y="64"/>
                        <a:pt x="375" y="62"/>
                        <a:pt x="369" y="61"/>
                      </a:cubicBezTo>
                      <a:cubicBezTo>
                        <a:pt x="346" y="5"/>
                        <a:pt x="346" y="5"/>
                        <a:pt x="346" y="5"/>
                      </a:cubicBezTo>
                      <a:cubicBezTo>
                        <a:pt x="303" y="0"/>
                        <a:pt x="267" y="8"/>
                        <a:pt x="267" y="8"/>
                      </a:cubicBezTo>
                      <a:cubicBezTo>
                        <a:pt x="250" y="66"/>
                        <a:pt x="250" y="66"/>
                        <a:pt x="250" y="66"/>
                      </a:cubicBezTo>
                      <a:cubicBezTo>
                        <a:pt x="251" y="66"/>
                        <a:pt x="251" y="66"/>
                        <a:pt x="251" y="66"/>
                      </a:cubicBezTo>
                      <a:cubicBezTo>
                        <a:pt x="244" y="68"/>
                        <a:pt x="237" y="70"/>
                        <a:pt x="231" y="72"/>
                      </a:cubicBezTo>
                      <a:cubicBezTo>
                        <a:pt x="183" y="36"/>
                        <a:pt x="183" y="36"/>
                        <a:pt x="183" y="36"/>
                      </a:cubicBezTo>
                      <a:cubicBezTo>
                        <a:pt x="143" y="53"/>
                        <a:pt x="116" y="79"/>
                        <a:pt x="116" y="79"/>
                      </a:cubicBezTo>
                      <a:cubicBezTo>
                        <a:pt x="131" y="137"/>
                        <a:pt x="131" y="137"/>
                        <a:pt x="131" y="137"/>
                      </a:cubicBezTo>
                      <a:cubicBezTo>
                        <a:pt x="132" y="137"/>
                        <a:pt x="132" y="137"/>
                        <a:pt x="132" y="137"/>
                      </a:cubicBezTo>
                      <a:cubicBezTo>
                        <a:pt x="128" y="140"/>
                        <a:pt x="125" y="144"/>
                        <a:pt x="121" y="148"/>
                      </a:cubicBezTo>
                      <a:cubicBezTo>
                        <a:pt x="61" y="139"/>
                        <a:pt x="61" y="139"/>
                        <a:pt x="61" y="139"/>
                      </a:cubicBezTo>
                      <a:cubicBezTo>
                        <a:pt x="35" y="174"/>
                        <a:pt x="24" y="210"/>
                        <a:pt x="24" y="210"/>
                      </a:cubicBezTo>
                      <a:cubicBezTo>
                        <a:pt x="66" y="253"/>
                        <a:pt x="66" y="253"/>
                        <a:pt x="66" y="253"/>
                      </a:cubicBezTo>
                      <a:cubicBezTo>
                        <a:pt x="66" y="253"/>
                        <a:pt x="66" y="253"/>
                        <a:pt x="66" y="253"/>
                      </a:cubicBezTo>
                      <a:cubicBezTo>
                        <a:pt x="64" y="259"/>
                        <a:pt x="63" y="265"/>
                        <a:pt x="62" y="272"/>
                      </a:cubicBezTo>
                      <a:cubicBezTo>
                        <a:pt x="6" y="294"/>
                        <a:pt x="6" y="294"/>
                        <a:pt x="6" y="294"/>
                      </a:cubicBezTo>
                      <a:cubicBezTo>
                        <a:pt x="0" y="337"/>
                        <a:pt x="9" y="374"/>
                        <a:pt x="9" y="374"/>
                      </a:cubicBezTo>
                      <a:cubicBezTo>
                        <a:pt x="67" y="390"/>
                        <a:pt x="67" y="390"/>
                        <a:pt x="67" y="390"/>
                      </a:cubicBezTo>
                      <a:cubicBezTo>
                        <a:pt x="67" y="390"/>
                        <a:pt x="67" y="390"/>
                        <a:pt x="67" y="390"/>
                      </a:cubicBezTo>
                      <a:cubicBezTo>
                        <a:pt x="69" y="396"/>
                        <a:pt x="71" y="403"/>
                        <a:pt x="73" y="409"/>
                      </a:cubicBezTo>
                      <a:cubicBezTo>
                        <a:pt x="36" y="457"/>
                        <a:pt x="36" y="457"/>
                        <a:pt x="36" y="457"/>
                      </a:cubicBezTo>
                      <a:cubicBezTo>
                        <a:pt x="54" y="497"/>
                        <a:pt x="80" y="524"/>
                        <a:pt x="80" y="524"/>
                      </a:cubicBezTo>
                      <a:cubicBezTo>
                        <a:pt x="137" y="509"/>
                        <a:pt x="137" y="509"/>
                        <a:pt x="137" y="509"/>
                      </a:cubicBezTo>
                      <a:cubicBezTo>
                        <a:pt x="137" y="509"/>
                        <a:pt x="137" y="509"/>
                        <a:pt x="137" y="509"/>
                      </a:cubicBezTo>
                      <a:cubicBezTo>
                        <a:pt x="141" y="512"/>
                        <a:pt x="145" y="516"/>
                        <a:pt x="149" y="519"/>
                      </a:cubicBezTo>
                      <a:cubicBezTo>
                        <a:pt x="140" y="579"/>
                        <a:pt x="140" y="579"/>
                        <a:pt x="140" y="579"/>
                      </a:cubicBezTo>
                      <a:cubicBezTo>
                        <a:pt x="175" y="605"/>
                        <a:pt x="211" y="616"/>
                        <a:pt x="211" y="616"/>
                      </a:cubicBezTo>
                      <a:cubicBezTo>
                        <a:pt x="254" y="574"/>
                        <a:pt x="254" y="574"/>
                        <a:pt x="254" y="574"/>
                      </a:cubicBezTo>
                      <a:cubicBezTo>
                        <a:pt x="253" y="574"/>
                        <a:pt x="253" y="574"/>
                        <a:pt x="253" y="574"/>
                      </a:cubicBezTo>
                      <a:cubicBezTo>
                        <a:pt x="260" y="576"/>
                        <a:pt x="266" y="577"/>
                        <a:pt x="273" y="578"/>
                      </a:cubicBezTo>
                      <a:cubicBezTo>
                        <a:pt x="295" y="634"/>
                        <a:pt x="295" y="634"/>
                        <a:pt x="295" y="634"/>
                      </a:cubicBezTo>
                      <a:cubicBezTo>
                        <a:pt x="338" y="640"/>
                        <a:pt x="375" y="631"/>
                        <a:pt x="375" y="631"/>
                      </a:cubicBezTo>
                      <a:cubicBezTo>
                        <a:pt x="391" y="573"/>
                        <a:pt x="391" y="573"/>
                        <a:pt x="391" y="573"/>
                      </a:cubicBezTo>
                      <a:cubicBezTo>
                        <a:pt x="391" y="573"/>
                        <a:pt x="391" y="573"/>
                        <a:pt x="391" y="573"/>
                      </a:cubicBezTo>
                      <a:cubicBezTo>
                        <a:pt x="397" y="572"/>
                        <a:pt x="404" y="569"/>
                        <a:pt x="410" y="567"/>
                      </a:cubicBezTo>
                      <a:cubicBezTo>
                        <a:pt x="458" y="604"/>
                        <a:pt x="458" y="604"/>
                        <a:pt x="458" y="604"/>
                      </a:cubicBezTo>
                      <a:cubicBezTo>
                        <a:pt x="498" y="587"/>
                        <a:pt x="525" y="561"/>
                        <a:pt x="525" y="561"/>
                      </a:cubicBezTo>
                      <a:cubicBezTo>
                        <a:pt x="510" y="503"/>
                        <a:pt x="510" y="503"/>
                        <a:pt x="510" y="503"/>
                      </a:cubicBezTo>
                      <a:cubicBezTo>
                        <a:pt x="509" y="503"/>
                        <a:pt x="509" y="503"/>
                        <a:pt x="509" y="503"/>
                      </a:cubicBezTo>
                      <a:cubicBezTo>
                        <a:pt x="513" y="499"/>
                        <a:pt x="517" y="495"/>
                        <a:pt x="520" y="491"/>
                      </a:cubicBezTo>
                      <a:cubicBezTo>
                        <a:pt x="580" y="500"/>
                        <a:pt x="580" y="500"/>
                        <a:pt x="580" y="500"/>
                      </a:cubicBezTo>
                      <a:cubicBezTo>
                        <a:pt x="606" y="466"/>
                        <a:pt x="617" y="430"/>
                        <a:pt x="617" y="430"/>
                      </a:cubicBezTo>
                      <a:cubicBezTo>
                        <a:pt x="575" y="387"/>
                        <a:pt x="575" y="387"/>
                        <a:pt x="575" y="387"/>
                      </a:cubicBezTo>
                      <a:cubicBezTo>
                        <a:pt x="575" y="387"/>
                        <a:pt x="575" y="387"/>
                        <a:pt x="575" y="387"/>
                      </a:cubicBezTo>
                      <a:cubicBezTo>
                        <a:pt x="577" y="381"/>
                        <a:pt x="578" y="374"/>
                        <a:pt x="579" y="368"/>
                      </a:cubicBezTo>
                      <a:lnTo>
                        <a:pt x="635" y="345"/>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2" name="Freeform 293"/>
                <p:cNvSpPr>
                  <a:spLocks/>
                </p:cNvSpPr>
                <p:nvPr/>
              </p:nvSpPr>
              <p:spPr bwMode="auto">
                <a:xfrm>
                  <a:off x="772" y="963"/>
                  <a:ext cx="547" cy="548"/>
                </a:xfrm>
                <a:custGeom>
                  <a:avLst/>
                  <a:gdLst>
                    <a:gd name="T0" fmla="*/ 635 w 640"/>
                    <a:gd name="T1" fmla="*/ 346 h 640"/>
                    <a:gd name="T2" fmla="*/ 631 w 640"/>
                    <a:gd name="T3" fmla="*/ 266 h 640"/>
                    <a:gd name="T4" fmla="*/ 574 w 640"/>
                    <a:gd name="T5" fmla="*/ 250 h 640"/>
                    <a:gd name="T6" fmla="*/ 574 w 640"/>
                    <a:gd name="T7" fmla="*/ 250 h 640"/>
                    <a:gd name="T8" fmla="*/ 568 w 640"/>
                    <a:gd name="T9" fmla="*/ 231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6 w 640"/>
                    <a:gd name="T31" fmla="*/ 6 h 640"/>
                    <a:gd name="T32" fmla="*/ 266 w 640"/>
                    <a:gd name="T33" fmla="*/ 9 h 640"/>
                    <a:gd name="T34" fmla="*/ 250 w 640"/>
                    <a:gd name="T35" fmla="*/ 67 h 640"/>
                    <a:gd name="T36" fmla="*/ 250 w 640"/>
                    <a:gd name="T37" fmla="*/ 67 h 640"/>
                    <a:gd name="T38" fmla="*/ 230 w 640"/>
                    <a:gd name="T39" fmla="*/ 73 h 640"/>
                    <a:gd name="T40" fmla="*/ 183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6 w 640"/>
                    <a:gd name="T55" fmla="*/ 253 h 640"/>
                    <a:gd name="T56" fmla="*/ 66 w 640"/>
                    <a:gd name="T57" fmla="*/ 253 h 640"/>
                    <a:gd name="T58" fmla="*/ 62 w 640"/>
                    <a:gd name="T59" fmla="*/ 272 h 640"/>
                    <a:gd name="T60" fmla="*/ 5 w 640"/>
                    <a:gd name="T61" fmla="*/ 295 h 640"/>
                    <a:gd name="T62" fmla="*/ 9 w 640"/>
                    <a:gd name="T63" fmla="*/ 374 h 640"/>
                    <a:gd name="T64" fmla="*/ 66 w 640"/>
                    <a:gd name="T65" fmla="*/ 391 h 640"/>
                    <a:gd name="T66" fmla="*/ 67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2 h 640"/>
                    <a:gd name="T94" fmla="*/ 391 w 640"/>
                    <a:gd name="T95" fmla="*/ 574 h 640"/>
                    <a:gd name="T96" fmla="*/ 390 w 640"/>
                    <a:gd name="T97" fmla="*/ 574 h 640"/>
                    <a:gd name="T98" fmla="*/ 410 w 640"/>
                    <a:gd name="T99" fmla="*/ 568 h 640"/>
                    <a:gd name="T100" fmla="*/ 458 w 640"/>
                    <a:gd name="T101" fmla="*/ 605 h 640"/>
                    <a:gd name="T102" fmla="*/ 525 w 640"/>
                    <a:gd name="T103" fmla="*/ 561 h 640"/>
                    <a:gd name="T104" fmla="*/ 509 w 640"/>
                    <a:gd name="T105" fmla="*/ 503 h 640"/>
                    <a:gd name="T106" fmla="*/ 509 w 640"/>
                    <a:gd name="T107" fmla="*/ 503 h 640"/>
                    <a:gd name="T108" fmla="*/ 520 w 640"/>
                    <a:gd name="T109" fmla="*/ 492 h 640"/>
                    <a:gd name="T110" fmla="*/ 580 w 640"/>
                    <a:gd name="T111" fmla="*/ 501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0" y="73"/>
                      </a:cubicBezTo>
                      <a:cubicBezTo>
                        <a:pt x="183" y="36"/>
                        <a:pt x="183" y="36"/>
                        <a:pt x="183"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5"/>
                        <a:pt x="24" y="210"/>
                        <a:pt x="24" y="210"/>
                      </a:cubicBezTo>
                      <a:cubicBezTo>
                        <a:pt x="66" y="253"/>
                        <a:pt x="66" y="253"/>
                        <a:pt x="66" y="253"/>
                      </a:cubicBezTo>
                      <a:cubicBezTo>
                        <a:pt x="66" y="253"/>
                        <a:pt x="66" y="253"/>
                        <a:pt x="66" y="253"/>
                      </a:cubicBezTo>
                      <a:cubicBezTo>
                        <a:pt x="64" y="260"/>
                        <a:pt x="63" y="266"/>
                        <a:pt x="62"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7"/>
                        <a:pt x="525" y="561"/>
                        <a:pt x="525" y="561"/>
                      </a:cubicBezTo>
                      <a:cubicBezTo>
                        <a:pt x="509" y="503"/>
                        <a:pt x="509" y="503"/>
                        <a:pt x="509" y="503"/>
                      </a:cubicBezTo>
                      <a:cubicBezTo>
                        <a:pt x="509" y="503"/>
                        <a:pt x="509" y="503"/>
                        <a:pt x="509" y="503"/>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3" name="Freeform 294"/>
                <p:cNvSpPr>
                  <a:spLocks/>
                </p:cNvSpPr>
                <p:nvPr/>
              </p:nvSpPr>
              <p:spPr bwMode="auto">
                <a:xfrm>
                  <a:off x="767" y="958"/>
                  <a:ext cx="547" cy="548"/>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7"/>
                        <a:pt x="495" y="124"/>
                        <a:pt x="492" y="121"/>
                      </a:cubicBezTo>
                      <a:cubicBezTo>
                        <a:pt x="500" y="61"/>
                        <a:pt x="500" y="61"/>
                        <a:pt x="500" y="61"/>
                      </a:cubicBezTo>
                      <a:cubicBezTo>
                        <a:pt x="466" y="34"/>
                        <a:pt x="430" y="24"/>
                        <a:pt x="430" y="24"/>
                      </a:cubicBezTo>
                      <a:cubicBezTo>
                        <a:pt x="387" y="65"/>
                        <a:pt x="387" y="65"/>
                        <a:pt x="387" y="65"/>
                      </a:cubicBezTo>
                      <a:cubicBezTo>
                        <a:pt x="387" y="66"/>
                        <a:pt x="387" y="66"/>
                        <a:pt x="387" y="66"/>
                      </a:cubicBezTo>
                      <a:cubicBezTo>
                        <a:pt x="381" y="64"/>
                        <a:pt x="374" y="63"/>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3"/>
                        <a:pt x="144" y="516"/>
                        <a:pt x="148" y="519"/>
                      </a:cubicBezTo>
                      <a:cubicBezTo>
                        <a:pt x="140" y="579"/>
                        <a:pt x="140" y="579"/>
                        <a:pt x="140" y="579"/>
                      </a:cubicBezTo>
                      <a:cubicBezTo>
                        <a:pt x="174" y="606"/>
                        <a:pt x="210" y="616"/>
                        <a:pt x="210" y="616"/>
                      </a:cubicBezTo>
                      <a:cubicBezTo>
                        <a:pt x="253" y="575"/>
                        <a:pt x="253" y="575"/>
                        <a:pt x="253" y="575"/>
                      </a:cubicBezTo>
                      <a:cubicBezTo>
                        <a:pt x="253" y="574"/>
                        <a:pt x="253" y="574"/>
                        <a:pt x="253" y="574"/>
                      </a:cubicBezTo>
                      <a:cubicBezTo>
                        <a:pt x="259" y="576"/>
                        <a:pt x="265" y="578"/>
                        <a:pt x="272" y="579"/>
                      </a:cubicBezTo>
                      <a:cubicBezTo>
                        <a:pt x="295" y="635"/>
                        <a:pt x="295" y="635"/>
                        <a:pt x="295"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4" name="Freeform 295"/>
                <p:cNvSpPr>
                  <a:spLocks/>
                </p:cNvSpPr>
                <p:nvPr/>
              </p:nvSpPr>
              <p:spPr bwMode="auto">
                <a:xfrm>
                  <a:off x="761" y="953"/>
                  <a:ext cx="548" cy="547"/>
                </a:xfrm>
                <a:custGeom>
                  <a:avLst/>
                  <a:gdLst>
                    <a:gd name="T0" fmla="*/ 635 w 641"/>
                    <a:gd name="T1" fmla="*/ 345 h 640"/>
                    <a:gd name="T2" fmla="*/ 632 w 641"/>
                    <a:gd name="T3" fmla="*/ 266 h 640"/>
                    <a:gd name="T4" fmla="*/ 574 w 641"/>
                    <a:gd name="T5" fmla="*/ 249 h 640"/>
                    <a:gd name="T6" fmla="*/ 574 w 641"/>
                    <a:gd name="T7" fmla="*/ 250 h 640"/>
                    <a:gd name="T8" fmla="*/ 568 w 641"/>
                    <a:gd name="T9" fmla="*/ 230 h 640"/>
                    <a:gd name="T10" fmla="*/ 605 w 641"/>
                    <a:gd name="T11" fmla="*/ 182 h 640"/>
                    <a:gd name="T12" fmla="*/ 561 w 641"/>
                    <a:gd name="T13" fmla="*/ 115 h 640"/>
                    <a:gd name="T14" fmla="*/ 504 w 641"/>
                    <a:gd name="T15" fmla="*/ 130 h 640"/>
                    <a:gd name="T16" fmla="*/ 504 w 641"/>
                    <a:gd name="T17" fmla="*/ 131 h 640"/>
                    <a:gd name="T18" fmla="*/ 492 w 641"/>
                    <a:gd name="T19" fmla="*/ 120 h 640"/>
                    <a:gd name="T20" fmla="*/ 501 w 641"/>
                    <a:gd name="T21" fmla="*/ 60 h 640"/>
                    <a:gd name="T22" fmla="*/ 430 w 641"/>
                    <a:gd name="T23" fmla="*/ 24 h 640"/>
                    <a:gd name="T24" fmla="*/ 387 w 641"/>
                    <a:gd name="T25" fmla="*/ 65 h 640"/>
                    <a:gd name="T26" fmla="*/ 388 w 641"/>
                    <a:gd name="T27" fmla="*/ 65 h 640"/>
                    <a:gd name="T28" fmla="*/ 369 w 641"/>
                    <a:gd name="T29" fmla="*/ 61 h 640"/>
                    <a:gd name="T30" fmla="*/ 346 w 641"/>
                    <a:gd name="T31" fmla="*/ 5 h 640"/>
                    <a:gd name="T32" fmla="*/ 267 w 641"/>
                    <a:gd name="T33" fmla="*/ 8 h 640"/>
                    <a:gd name="T34" fmla="*/ 250 w 641"/>
                    <a:gd name="T35" fmla="*/ 66 h 640"/>
                    <a:gd name="T36" fmla="*/ 251 w 641"/>
                    <a:gd name="T37" fmla="*/ 66 h 640"/>
                    <a:gd name="T38" fmla="*/ 231 w 641"/>
                    <a:gd name="T39" fmla="*/ 72 h 640"/>
                    <a:gd name="T40" fmla="*/ 183 w 641"/>
                    <a:gd name="T41" fmla="*/ 36 h 640"/>
                    <a:gd name="T42" fmla="*/ 116 w 641"/>
                    <a:gd name="T43" fmla="*/ 79 h 640"/>
                    <a:gd name="T44" fmla="*/ 131 w 641"/>
                    <a:gd name="T45" fmla="*/ 137 h 640"/>
                    <a:gd name="T46" fmla="*/ 132 w 641"/>
                    <a:gd name="T47" fmla="*/ 137 h 640"/>
                    <a:gd name="T48" fmla="*/ 121 w 641"/>
                    <a:gd name="T49" fmla="*/ 148 h 640"/>
                    <a:gd name="T50" fmla="*/ 61 w 641"/>
                    <a:gd name="T51" fmla="*/ 139 h 640"/>
                    <a:gd name="T52" fmla="*/ 24 w 641"/>
                    <a:gd name="T53" fmla="*/ 210 h 640"/>
                    <a:gd name="T54" fmla="*/ 66 w 641"/>
                    <a:gd name="T55" fmla="*/ 253 h 640"/>
                    <a:gd name="T56" fmla="*/ 66 w 641"/>
                    <a:gd name="T57" fmla="*/ 253 h 640"/>
                    <a:gd name="T58" fmla="*/ 62 w 641"/>
                    <a:gd name="T59" fmla="*/ 272 h 640"/>
                    <a:gd name="T60" fmla="*/ 6 w 641"/>
                    <a:gd name="T61" fmla="*/ 294 h 640"/>
                    <a:gd name="T62" fmla="*/ 9 w 641"/>
                    <a:gd name="T63" fmla="*/ 374 h 640"/>
                    <a:gd name="T64" fmla="*/ 67 w 641"/>
                    <a:gd name="T65" fmla="*/ 390 h 640"/>
                    <a:gd name="T66" fmla="*/ 67 w 641"/>
                    <a:gd name="T67" fmla="*/ 390 h 640"/>
                    <a:gd name="T68" fmla="*/ 73 w 641"/>
                    <a:gd name="T69" fmla="*/ 409 h 640"/>
                    <a:gd name="T70" fmla="*/ 36 w 641"/>
                    <a:gd name="T71" fmla="*/ 457 h 640"/>
                    <a:gd name="T72" fmla="*/ 80 w 641"/>
                    <a:gd name="T73" fmla="*/ 524 h 640"/>
                    <a:gd name="T74" fmla="*/ 137 w 641"/>
                    <a:gd name="T75" fmla="*/ 509 h 640"/>
                    <a:gd name="T76" fmla="*/ 137 w 641"/>
                    <a:gd name="T77" fmla="*/ 509 h 640"/>
                    <a:gd name="T78" fmla="*/ 149 w 641"/>
                    <a:gd name="T79" fmla="*/ 519 h 640"/>
                    <a:gd name="T80" fmla="*/ 140 w 641"/>
                    <a:gd name="T81" fmla="*/ 579 h 640"/>
                    <a:gd name="T82" fmla="*/ 211 w 641"/>
                    <a:gd name="T83" fmla="*/ 616 h 640"/>
                    <a:gd name="T84" fmla="*/ 254 w 641"/>
                    <a:gd name="T85" fmla="*/ 574 h 640"/>
                    <a:gd name="T86" fmla="*/ 253 w 641"/>
                    <a:gd name="T87" fmla="*/ 574 h 640"/>
                    <a:gd name="T88" fmla="*/ 273 w 641"/>
                    <a:gd name="T89" fmla="*/ 578 h 640"/>
                    <a:gd name="T90" fmla="*/ 295 w 641"/>
                    <a:gd name="T91" fmla="*/ 634 h 640"/>
                    <a:gd name="T92" fmla="*/ 375 w 641"/>
                    <a:gd name="T93" fmla="*/ 631 h 640"/>
                    <a:gd name="T94" fmla="*/ 391 w 641"/>
                    <a:gd name="T95" fmla="*/ 573 h 640"/>
                    <a:gd name="T96" fmla="*/ 391 w 641"/>
                    <a:gd name="T97" fmla="*/ 573 h 640"/>
                    <a:gd name="T98" fmla="*/ 410 w 641"/>
                    <a:gd name="T99" fmla="*/ 567 h 640"/>
                    <a:gd name="T100" fmla="*/ 458 w 641"/>
                    <a:gd name="T101" fmla="*/ 604 h 640"/>
                    <a:gd name="T102" fmla="*/ 525 w 641"/>
                    <a:gd name="T103" fmla="*/ 561 h 640"/>
                    <a:gd name="T104" fmla="*/ 510 w 641"/>
                    <a:gd name="T105" fmla="*/ 503 h 640"/>
                    <a:gd name="T106" fmla="*/ 509 w 641"/>
                    <a:gd name="T107" fmla="*/ 503 h 640"/>
                    <a:gd name="T108" fmla="*/ 520 w 641"/>
                    <a:gd name="T109" fmla="*/ 491 h 640"/>
                    <a:gd name="T110" fmla="*/ 580 w 641"/>
                    <a:gd name="T111" fmla="*/ 500 h 640"/>
                    <a:gd name="T112" fmla="*/ 617 w 641"/>
                    <a:gd name="T113" fmla="*/ 430 h 640"/>
                    <a:gd name="T114" fmla="*/ 575 w 641"/>
                    <a:gd name="T115" fmla="*/ 387 h 640"/>
                    <a:gd name="T116" fmla="*/ 575 w 641"/>
                    <a:gd name="T117" fmla="*/ 387 h 640"/>
                    <a:gd name="T118" fmla="*/ 579 w 641"/>
                    <a:gd name="T119" fmla="*/ 368 h 640"/>
                    <a:gd name="T120" fmla="*/ 635 w 641"/>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0">
                      <a:moveTo>
                        <a:pt x="635" y="345"/>
                      </a:moveTo>
                      <a:cubicBezTo>
                        <a:pt x="641" y="302"/>
                        <a:pt x="632" y="266"/>
                        <a:pt x="632" y="266"/>
                      </a:cubicBezTo>
                      <a:cubicBezTo>
                        <a:pt x="574" y="249"/>
                        <a:pt x="574" y="249"/>
                        <a:pt x="574" y="249"/>
                      </a:cubicBezTo>
                      <a:cubicBezTo>
                        <a:pt x="574" y="250"/>
                        <a:pt x="574" y="250"/>
                        <a:pt x="574" y="250"/>
                      </a:cubicBezTo>
                      <a:cubicBezTo>
                        <a:pt x="572" y="243"/>
                        <a:pt x="570" y="236"/>
                        <a:pt x="568" y="230"/>
                      </a:cubicBezTo>
                      <a:cubicBezTo>
                        <a:pt x="605" y="182"/>
                        <a:pt x="605" y="182"/>
                        <a:pt x="605" y="182"/>
                      </a:cubicBezTo>
                      <a:cubicBezTo>
                        <a:pt x="588" y="142"/>
                        <a:pt x="561" y="115"/>
                        <a:pt x="561" y="115"/>
                      </a:cubicBezTo>
                      <a:cubicBezTo>
                        <a:pt x="504" y="130"/>
                        <a:pt x="504" y="130"/>
                        <a:pt x="504" y="130"/>
                      </a:cubicBezTo>
                      <a:cubicBezTo>
                        <a:pt x="504" y="131"/>
                        <a:pt x="504" y="131"/>
                        <a:pt x="504" y="131"/>
                      </a:cubicBezTo>
                      <a:cubicBezTo>
                        <a:pt x="500" y="127"/>
                        <a:pt x="496" y="124"/>
                        <a:pt x="492" y="120"/>
                      </a:cubicBezTo>
                      <a:cubicBezTo>
                        <a:pt x="501" y="60"/>
                        <a:pt x="501" y="60"/>
                        <a:pt x="501" y="60"/>
                      </a:cubicBezTo>
                      <a:cubicBezTo>
                        <a:pt x="466" y="34"/>
                        <a:pt x="430" y="24"/>
                        <a:pt x="430" y="24"/>
                      </a:cubicBezTo>
                      <a:cubicBezTo>
                        <a:pt x="387" y="65"/>
                        <a:pt x="387" y="65"/>
                        <a:pt x="387" y="65"/>
                      </a:cubicBezTo>
                      <a:cubicBezTo>
                        <a:pt x="388" y="65"/>
                        <a:pt x="388" y="65"/>
                        <a:pt x="388" y="65"/>
                      </a:cubicBezTo>
                      <a:cubicBezTo>
                        <a:pt x="381" y="64"/>
                        <a:pt x="375" y="62"/>
                        <a:pt x="369" y="61"/>
                      </a:cubicBezTo>
                      <a:cubicBezTo>
                        <a:pt x="346" y="5"/>
                        <a:pt x="346" y="5"/>
                        <a:pt x="346" y="5"/>
                      </a:cubicBezTo>
                      <a:cubicBezTo>
                        <a:pt x="303" y="0"/>
                        <a:pt x="267" y="8"/>
                        <a:pt x="267" y="8"/>
                      </a:cubicBezTo>
                      <a:cubicBezTo>
                        <a:pt x="250" y="66"/>
                        <a:pt x="250" y="66"/>
                        <a:pt x="250" y="66"/>
                      </a:cubicBezTo>
                      <a:cubicBezTo>
                        <a:pt x="251" y="66"/>
                        <a:pt x="251" y="66"/>
                        <a:pt x="251" y="66"/>
                      </a:cubicBezTo>
                      <a:cubicBezTo>
                        <a:pt x="244" y="68"/>
                        <a:pt x="237" y="70"/>
                        <a:pt x="231" y="72"/>
                      </a:cubicBezTo>
                      <a:cubicBezTo>
                        <a:pt x="183" y="36"/>
                        <a:pt x="183" y="36"/>
                        <a:pt x="183" y="36"/>
                      </a:cubicBezTo>
                      <a:cubicBezTo>
                        <a:pt x="143" y="53"/>
                        <a:pt x="116" y="79"/>
                        <a:pt x="116" y="79"/>
                      </a:cubicBezTo>
                      <a:cubicBezTo>
                        <a:pt x="131" y="137"/>
                        <a:pt x="131" y="137"/>
                        <a:pt x="131" y="137"/>
                      </a:cubicBezTo>
                      <a:cubicBezTo>
                        <a:pt x="132" y="137"/>
                        <a:pt x="132" y="137"/>
                        <a:pt x="132" y="137"/>
                      </a:cubicBezTo>
                      <a:cubicBezTo>
                        <a:pt x="128" y="140"/>
                        <a:pt x="124" y="144"/>
                        <a:pt x="121" y="148"/>
                      </a:cubicBezTo>
                      <a:cubicBezTo>
                        <a:pt x="61" y="139"/>
                        <a:pt x="61" y="139"/>
                        <a:pt x="61" y="139"/>
                      </a:cubicBezTo>
                      <a:cubicBezTo>
                        <a:pt x="35" y="174"/>
                        <a:pt x="24" y="210"/>
                        <a:pt x="24" y="210"/>
                      </a:cubicBezTo>
                      <a:cubicBezTo>
                        <a:pt x="66" y="253"/>
                        <a:pt x="66" y="253"/>
                        <a:pt x="66" y="253"/>
                      </a:cubicBezTo>
                      <a:cubicBezTo>
                        <a:pt x="66" y="253"/>
                        <a:pt x="66" y="253"/>
                        <a:pt x="66" y="253"/>
                      </a:cubicBezTo>
                      <a:cubicBezTo>
                        <a:pt x="64" y="259"/>
                        <a:pt x="63" y="265"/>
                        <a:pt x="62" y="272"/>
                      </a:cubicBezTo>
                      <a:cubicBezTo>
                        <a:pt x="6" y="294"/>
                        <a:pt x="6" y="294"/>
                        <a:pt x="6" y="294"/>
                      </a:cubicBezTo>
                      <a:cubicBezTo>
                        <a:pt x="0" y="337"/>
                        <a:pt x="9" y="374"/>
                        <a:pt x="9" y="374"/>
                      </a:cubicBezTo>
                      <a:cubicBezTo>
                        <a:pt x="67" y="390"/>
                        <a:pt x="67" y="390"/>
                        <a:pt x="67" y="390"/>
                      </a:cubicBezTo>
                      <a:cubicBezTo>
                        <a:pt x="67" y="390"/>
                        <a:pt x="67" y="390"/>
                        <a:pt x="67" y="390"/>
                      </a:cubicBezTo>
                      <a:cubicBezTo>
                        <a:pt x="69" y="396"/>
                        <a:pt x="71" y="403"/>
                        <a:pt x="73" y="409"/>
                      </a:cubicBezTo>
                      <a:cubicBezTo>
                        <a:pt x="36" y="457"/>
                        <a:pt x="36" y="457"/>
                        <a:pt x="36" y="457"/>
                      </a:cubicBezTo>
                      <a:cubicBezTo>
                        <a:pt x="54" y="497"/>
                        <a:pt x="80" y="524"/>
                        <a:pt x="80" y="524"/>
                      </a:cubicBezTo>
                      <a:cubicBezTo>
                        <a:pt x="137" y="509"/>
                        <a:pt x="137" y="509"/>
                        <a:pt x="137" y="509"/>
                      </a:cubicBezTo>
                      <a:cubicBezTo>
                        <a:pt x="137" y="509"/>
                        <a:pt x="137" y="509"/>
                        <a:pt x="137" y="509"/>
                      </a:cubicBezTo>
                      <a:cubicBezTo>
                        <a:pt x="141" y="512"/>
                        <a:pt x="145" y="516"/>
                        <a:pt x="149" y="519"/>
                      </a:cubicBezTo>
                      <a:cubicBezTo>
                        <a:pt x="140" y="579"/>
                        <a:pt x="140" y="579"/>
                        <a:pt x="140" y="579"/>
                      </a:cubicBezTo>
                      <a:cubicBezTo>
                        <a:pt x="175" y="605"/>
                        <a:pt x="211" y="616"/>
                        <a:pt x="211" y="616"/>
                      </a:cubicBezTo>
                      <a:cubicBezTo>
                        <a:pt x="254" y="574"/>
                        <a:pt x="254" y="574"/>
                        <a:pt x="254" y="574"/>
                      </a:cubicBezTo>
                      <a:cubicBezTo>
                        <a:pt x="253" y="574"/>
                        <a:pt x="253" y="574"/>
                        <a:pt x="253" y="574"/>
                      </a:cubicBezTo>
                      <a:cubicBezTo>
                        <a:pt x="260" y="576"/>
                        <a:pt x="266" y="577"/>
                        <a:pt x="273" y="578"/>
                      </a:cubicBezTo>
                      <a:cubicBezTo>
                        <a:pt x="295" y="634"/>
                        <a:pt x="295" y="634"/>
                        <a:pt x="295" y="634"/>
                      </a:cubicBezTo>
                      <a:cubicBezTo>
                        <a:pt x="338" y="640"/>
                        <a:pt x="375" y="631"/>
                        <a:pt x="375" y="631"/>
                      </a:cubicBezTo>
                      <a:cubicBezTo>
                        <a:pt x="391" y="573"/>
                        <a:pt x="391" y="573"/>
                        <a:pt x="391" y="573"/>
                      </a:cubicBezTo>
                      <a:cubicBezTo>
                        <a:pt x="391" y="573"/>
                        <a:pt x="391" y="573"/>
                        <a:pt x="391" y="573"/>
                      </a:cubicBezTo>
                      <a:cubicBezTo>
                        <a:pt x="397" y="571"/>
                        <a:pt x="404" y="569"/>
                        <a:pt x="410" y="567"/>
                      </a:cubicBezTo>
                      <a:cubicBezTo>
                        <a:pt x="458" y="604"/>
                        <a:pt x="458" y="604"/>
                        <a:pt x="458" y="604"/>
                      </a:cubicBezTo>
                      <a:cubicBezTo>
                        <a:pt x="498" y="587"/>
                        <a:pt x="525" y="561"/>
                        <a:pt x="525" y="561"/>
                      </a:cubicBezTo>
                      <a:cubicBezTo>
                        <a:pt x="510" y="503"/>
                        <a:pt x="510" y="503"/>
                        <a:pt x="510" y="503"/>
                      </a:cubicBezTo>
                      <a:cubicBezTo>
                        <a:pt x="509" y="503"/>
                        <a:pt x="509" y="503"/>
                        <a:pt x="509" y="503"/>
                      </a:cubicBezTo>
                      <a:cubicBezTo>
                        <a:pt x="513" y="499"/>
                        <a:pt x="517" y="495"/>
                        <a:pt x="520" y="491"/>
                      </a:cubicBezTo>
                      <a:cubicBezTo>
                        <a:pt x="580" y="500"/>
                        <a:pt x="580" y="500"/>
                        <a:pt x="580" y="500"/>
                      </a:cubicBezTo>
                      <a:cubicBezTo>
                        <a:pt x="606" y="466"/>
                        <a:pt x="617" y="430"/>
                        <a:pt x="617" y="430"/>
                      </a:cubicBezTo>
                      <a:cubicBezTo>
                        <a:pt x="575" y="387"/>
                        <a:pt x="575" y="387"/>
                        <a:pt x="575" y="387"/>
                      </a:cubicBezTo>
                      <a:cubicBezTo>
                        <a:pt x="575" y="387"/>
                        <a:pt x="575" y="387"/>
                        <a:pt x="575" y="387"/>
                      </a:cubicBezTo>
                      <a:cubicBezTo>
                        <a:pt x="577" y="381"/>
                        <a:pt x="578" y="374"/>
                        <a:pt x="579" y="368"/>
                      </a:cubicBezTo>
                      <a:lnTo>
                        <a:pt x="635" y="345"/>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5" name="Freeform 296"/>
                <p:cNvSpPr>
                  <a:spLocks/>
                </p:cNvSpPr>
                <p:nvPr/>
              </p:nvSpPr>
              <p:spPr bwMode="auto">
                <a:xfrm>
                  <a:off x="756" y="947"/>
                  <a:ext cx="547" cy="547"/>
                </a:xfrm>
                <a:custGeom>
                  <a:avLst/>
                  <a:gdLst>
                    <a:gd name="T0" fmla="*/ 635 w 640"/>
                    <a:gd name="T1" fmla="*/ 346 h 640"/>
                    <a:gd name="T2" fmla="*/ 631 w 640"/>
                    <a:gd name="T3" fmla="*/ 266 h 640"/>
                    <a:gd name="T4" fmla="*/ 574 w 640"/>
                    <a:gd name="T5" fmla="*/ 250 h 640"/>
                    <a:gd name="T6" fmla="*/ 574 w 640"/>
                    <a:gd name="T7" fmla="*/ 250 h 640"/>
                    <a:gd name="T8" fmla="*/ 568 w 640"/>
                    <a:gd name="T9" fmla="*/ 231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6 w 640"/>
                    <a:gd name="T31" fmla="*/ 6 h 640"/>
                    <a:gd name="T32" fmla="*/ 266 w 640"/>
                    <a:gd name="T33" fmla="*/ 9 h 640"/>
                    <a:gd name="T34" fmla="*/ 250 w 640"/>
                    <a:gd name="T35" fmla="*/ 67 h 640"/>
                    <a:gd name="T36" fmla="*/ 250 w 640"/>
                    <a:gd name="T37" fmla="*/ 67 h 640"/>
                    <a:gd name="T38" fmla="*/ 230 w 640"/>
                    <a:gd name="T39" fmla="*/ 73 h 640"/>
                    <a:gd name="T40" fmla="*/ 183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6 w 640"/>
                    <a:gd name="T55" fmla="*/ 253 h 640"/>
                    <a:gd name="T56" fmla="*/ 66 w 640"/>
                    <a:gd name="T57" fmla="*/ 253 h 640"/>
                    <a:gd name="T58" fmla="*/ 62 w 640"/>
                    <a:gd name="T59" fmla="*/ 272 h 640"/>
                    <a:gd name="T60" fmla="*/ 5 w 640"/>
                    <a:gd name="T61" fmla="*/ 295 h 640"/>
                    <a:gd name="T62" fmla="*/ 9 w 640"/>
                    <a:gd name="T63" fmla="*/ 374 h 640"/>
                    <a:gd name="T64" fmla="*/ 66 w 640"/>
                    <a:gd name="T65" fmla="*/ 391 h 640"/>
                    <a:gd name="T66" fmla="*/ 67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2 h 640"/>
                    <a:gd name="T94" fmla="*/ 391 w 640"/>
                    <a:gd name="T95" fmla="*/ 574 h 640"/>
                    <a:gd name="T96" fmla="*/ 390 w 640"/>
                    <a:gd name="T97" fmla="*/ 574 h 640"/>
                    <a:gd name="T98" fmla="*/ 410 w 640"/>
                    <a:gd name="T99" fmla="*/ 568 h 640"/>
                    <a:gd name="T100" fmla="*/ 458 w 640"/>
                    <a:gd name="T101" fmla="*/ 604 h 640"/>
                    <a:gd name="T102" fmla="*/ 525 w 640"/>
                    <a:gd name="T103" fmla="*/ 561 h 640"/>
                    <a:gd name="T104" fmla="*/ 509 w 640"/>
                    <a:gd name="T105" fmla="*/ 503 h 640"/>
                    <a:gd name="T106" fmla="*/ 509 w 640"/>
                    <a:gd name="T107" fmla="*/ 503 h 640"/>
                    <a:gd name="T108" fmla="*/ 520 w 640"/>
                    <a:gd name="T109" fmla="*/ 492 h 640"/>
                    <a:gd name="T110" fmla="*/ 580 w 640"/>
                    <a:gd name="T111" fmla="*/ 501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3" y="69"/>
                        <a:pt x="237" y="71"/>
                        <a:pt x="230" y="73"/>
                      </a:cubicBezTo>
                      <a:cubicBezTo>
                        <a:pt x="183" y="36"/>
                        <a:pt x="183" y="36"/>
                        <a:pt x="183"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6" y="253"/>
                        <a:pt x="66" y="253"/>
                        <a:pt x="66" y="253"/>
                      </a:cubicBezTo>
                      <a:cubicBezTo>
                        <a:pt x="66" y="253"/>
                        <a:pt x="66" y="253"/>
                        <a:pt x="66" y="253"/>
                      </a:cubicBezTo>
                      <a:cubicBezTo>
                        <a:pt x="64" y="259"/>
                        <a:pt x="63" y="266"/>
                        <a:pt x="62"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1"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2"/>
                        <a:pt x="374" y="632"/>
                      </a:cubicBezTo>
                      <a:cubicBezTo>
                        <a:pt x="391" y="574"/>
                        <a:pt x="391" y="574"/>
                        <a:pt x="391" y="574"/>
                      </a:cubicBezTo>
                      <a:cubicBezTo>
                        <a:pt x="390" y="574"/>
                        <a:pt x="390" y="574"/>
                        <a:pt x="390" y="574"/>
                      </a:cubicBezTo>
                      <a:cubicBezTo>
                        <a:pt x="397" y="572"/>
                        <a:pt x="404" y="570"/>
                        <a:pt x="410" y="568"/>
                      </a:cubicBezTo>
                      <a:cubicBezTo>
                        <a:pt x="458" y="604"/>
                        <a:pt x="458" y="604"/>
                        <a:pt x="458" y="604"/>
                      </a:cubicBezTo>
                      <a:cubicBezTo>
                        <a:pt x="498" y="587"/>
                        <a:pt x="525" y="561"/>
                        <a:pt x="525" y="561"/>
                      </a:cubicBezTo>
                      <a:cubicBezTo>
                        <a:pt x="509" y="503"/>
                        <a:pt x="509" y="503"/>
                        <a:pt x="509" y="503"/>
                      </a:cubicBezTo>
                      <a:cubicBezTo>
                        <a:pt x="509" y="503"/>
                        <a:pt x="509" y="503"/>
                        <a:pt x="509" y="503"/>
                      </a:cubicBezTo>
                      <a:cubicBezTo>
                        <a:pt x="513" y="500"/>
                        <a:pt x="516" y="496"/>
                        <a:pt x="520" y="492"/>
                      </a:cubicBezTo>
                      <a:cubicBezTo>
                        <a:pt x="580" y="501"/>
                        <a:pt x="580" y="501"/>
                        <a:pt x="580"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6" name="Freeform 297"/>
                <p:cNvSpPr>
                  <a:spLocks/>
                </p:cNvSpPr>
                <p:nvPr/>
              </p:nvSpPr>
              <p:spPr bwMode="auto">
                <a:xfrm>
                  <a:off x="751" y="942"/>
                  <a:ext cx="547"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7"/>
                        <a:pt x="495" y="124"/>
                        <a:pt x="492" y="121"/>
                      </a:cubicBezTo>
                      <a:cubicBezTo>
                        <a:pt x="500" y="61"/>
                        <a:pt x="500" y="61"/>
                        <a:pt x="500" y="61"/>
                      </a:cubicBezTo>
                      <a:cubicBezTo>
                        <a:pt x="466" y="34"/>
                        <a:pt x="430" y="24"/>
                        <a:pt x="430" y="24"/>
                      </a:cubicBezTo>
                      <a:cubicBezTo>
                        <a:pt x="387" y="65"/>
                        <a:pt x="387" y="65"/>
                        <a:pt x="387" y="65"/>
                      </a:cubicBezTo>
                      <a:cubicBezTo>
                        <a:pt x="387" y="66"/>
                        <a:pt x="387" y="66"/>
                        <a:pt x="387" y="66"/>
                      </a:cubicBezTo>
                      <a:cubicBezTo>
                        <a:pt x="381" y="64"/>
                        <a:pt x="374" y="62"/>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6"/>
                        <a:pt x="210" y="616"/>
                        <a:pt x="210" y="616"/>
                      </a:cubicBezTo>
                      <a:cubicBezTo>
                        <a:pt x="253" y="575"/>
                        <a:pt x="253" y="575"/>
                        <a:pt x="253" y="575"/>
                      </a:cubicBezTo>
                      <a:cubicBezTo>
                        <a:pt x="253" y="574"/>
                        <a:pt x="253" y="574"/>
                        <a:pt x="253" y="574"/>
                      </a:cubicBezTo>
                      <a:cubicBezTo>
                        <a:pt x="259" y="576"/>
                        <a:pt x="265" y="577"/>
                        <a:pt x="272" y="579"/>
                      </a:cubicBezTo>
                      <a:cubicBezTo>
                        <a:pt x="295" y="635"/>
                        <a:pt x="295" y="635"/>
                        <a:pt x="295"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7" name="Freeform 298"/>
                <p:cNvSpPr>
                  <a:spLocks/>
                </p:cNvSpPr>
                <p:nvPr/>
              </p:nvSpPr>
              <p:spPr bwMode="auto">
                <a:xfrm>
                  <a:off x="745" y="937"/>
                  <a:ext cx="548" cy="547"/>
                </a:xfrm>
                <a:custGeom>
                  <a:avLst/>
                  <a:gdLst>
                    <a:gd name="T0" fmla="*/ 635 w 641"/>
                    <a:gd name="T1" fmla="*/ 345 h 640"/>
                    <a:gd name="T2" fmla="*/ 632 w 641"/>
                    <a:gd name="T3" fmla="*/ 266 h 640"/>
                    <a:gd name="T4" fmla="*/ 574 w 641"/>
                    <a:gd name="T5" fmla="*/ 249 h 640"/>
                    <a:gd name="T6" fmla="*/ 574 w 641"/>
                    <a:gd name="T7" fmla="*/ 250 h 640"/>
                    <a:gd name="T8" fmla="*/ 568 w 641"/>
                    <a:gd name="T9" fmla="*/ 230 h 640"/>
                    <a:gd name="T10" fmla="*/ 605 w 641"/>
                    <a:gd name="T11" fmla="*/ 182 h 640"/>
                    <a:gd name="T12" fmla="*/ 561 w 641"/>
                    <a:gd name="T13" fmla="*/ 115 h 640"/>
                    <a:gd name="T14" fmla="*/ 504 w 641"/>
                    <a:gd name="T15" fmla="*/ 130 h 640"/>
                    <a:gd name="T16" fmla="*/ 504 w 641"/>
                    <a:gd name="T17" fmla="*/ 131 h 640"/>
                    <a:gd name="T18" fmla="*/ 492 w 641"/>
                    <a:gd name="T19" fmla="*/ 120 h 640"/>
                    <a:gd name="T20" fmla="*/ 501 w 641"/>
                    <a:gd name="T21" fmla="*/ 60 h 640"/>
                    <a:gd name="T22" fmla="*/ 430 w 641"/>
                    <a:gd name="T23" fmla="*/ 24 h 640"/>
                    <a:gd name="T24" fmla="*/ 387 w 641"/>
                    <a:gd name="T25" fmla="*/ 65 h 640"/>
                    <a:gd name="T26" fmla="*/ 388 w 641"/>
                    <a:gd name="T27" fmla="*/ 65 h 640"/>
                    <a:gd name="T28" fmla="*/ 369 w 641"/>
                    <a:gd name="T29" fmla="*/ 61 h 640"/>
                    <a:gd name="T30" fmla="*/ 346 w 641"/>
                    <a:gd name="T31" fmla="*/ 5 h 640"/>
                    <a:gd name="T32" fmla="*/ 267 w 641"/>
                    <a:gd name="T33" fmla="*/ 8 h 640"/>
                    <a:gd name="T34" fmla="*/ 250 w 641"/>
                    <a:gd name="T35" fmla="*/ 66 h 640"/>
                    <a:gd name="T36" fmla="*/ 250 w 641"/>
                    <a:gd name="T37" fmla="*/ 66 h 640"/>
                    <a:gd name="T38" fmla="*/ 231 w 641"/>
                    <a:gd name="T39" fmla="*/ 72 h 640"/>
                    <a:gd name="T40" fmla="*/ 183 w 641"/>
                    <a:gd name="T41" fmla="*/ 35 h 640"/>
                    <a:gd name="T42" fmla="*/ 116 w 641"/>
                    <a:gd name="T43" fmla="*/ 79 h 640"/>
                    <a:gd name="T44" fmla="*/ 131 w 641"/>
                    <a:gd name="T45" fmla="*/ 137 h 640"/>
                    <a:gd name="T46" fmla="*/ 132 w 641"/>
                    <a:gd name="T47" fmla="*/ 136 h 640"/>
                    <a:gd name="T48" fmla="*/ 121 w 641"/>
                    <a:gd name="T49" fmla="*/ 148 h 640"/>
                    <a:gd name="T50" fmla="*/ 61 w 641"/>
                    <a:gd name="T51" fmla="*/ 139 h 640"/>
                    <a:gd name="T52" fmla="*/ 24 w 641"/>
                    <a:gd name="T53" fmla="*/ 210 h 640"/>
                    <a:gd name="T54" fmla="*/ 66 w 641"/>
                    <a:gd name="T55" fmla="*/ 253 h 640"/>
                    <a:gd name="T56" fmla="*/ 66 w 641"/>
                    <a:gd name="T57" fmla="*/ 253 h 640"/>
                    <a:gd name="T58" fmla="*/ 62 w 641"/>
                    <a:gd name="T59" fmla="*/ 272 h 640"/>
                    <a:gd name="T60" fmla="*/ 6 w 641"/>
                    <a:gd name="T61" fmla="*/ 294 h 640"/>
                    <a:gd name="T62" fmla="*/ 9 w 641"/>
                    <a:gd name="T63" fmla="*/ 374 h 640"/>
                    <a:gd name="T64" fmla="*/ 67 w 641"/>
                    <a:gd name="T65" fmla="*/ 390 h 640"/>
                    <a:gd name="T66" fmla="*/ 67 w 641"/>
                    <a:gd name="T67" fmla="*/ 390 h 640"/>
                    <a:gd name="T68" fmla="*/ 73 w 641"/>
                    <a:gd name="T69" fmla="*/ 409 h 640"/>
                    <a:gd name="T70" fmla="*/ 36 w 641"/>
                    <a:gd name="T71" fmla="*/ 457 h 640"/>
                    <a:gd name="T72" fmla="*/ 80 w 641"/>
                    <a:gd name="T73" fmla="*/ 524 h 640"/>
                    <a:gd name="T74" fmla="*/ 137 w 641"/>
                    <a:gd name="T75" fmla="*/ 509 h 640"/>
                    <a:gd name="T76" fmla="*/ 137 w 641"/>
                    <a:gd name="T77" fmla="*/ 509 h 640"/>
                    <a:gd name="T78" fmla="*/ 149 w 641"/>
                    <a:gd name="T79" fmla="*/ 519 h 640"/>
                    <a:gd name="T80" fmla="*/ 140 w 641"/>
                    <a:gd name="T81" fmla="*/ 579 h 640"/>
                    <a:gd name="T82" fmla="*/ 211 w 641"/>
                    <a:gd name="T83" fmla="*/ 616 h 640"/>
                    <a:gd name="T84" fmla="*/ 254 w 641"/>
                    <a:gd name="T85" fmla="*/ 574 h 640"/>
                    <a:gd name="T86" fmla="*/ 253 w 641"/>
                    <a:gd name="T87" fmla="*/ 574 h 640"/>
                    <a:gd name="T88" fmla="*/ 273 w 641"/>
                    <a:gd name="T89" fmla="*/ 578 h 640"/>
                    <a:gd name="T90" fmla="*/ 295 w 641"/>
                    <a:gd name="T91" fmla="*/ 634 h 640"/>
                    <a:gd name="T92" fmla="*/ 375 w 641"/>
                    <a:gd name="T93" fmla="*/ 631 h 640"/>
                    <a:gd name="T94" fmla="*/ 391 w 641"/>
                    <a:gd name="T95" fmla="*/ 573 h 640"/>
                    <a:gd name="T96" fmla="*/ 391 w 641"/>
                    <a:gd name="T97" fmla="*/ 573 h 640"/>
                    <a:gd name="T98" fmla="*/ 410 w 641"/>
                    <a:gd name="T99" fmla="*/ 567 h 640"/>
                    <a:gd name="T100" fmla="*/ 458 w 641"/>
                    <a:gd name="T101" fmla="*/ 604 h 640"/>
                    <a:gd name="T102" fmla="*/ 525 w 641"/>
                    <a:gd name="T103" fmla="*/ 561 h 640"/>
                    <a:gd name="T104" fmla="*/ 510 w 641"/>
                    <a:gd name="T105" fmla="*/ 503 h 640"/>
                    <a:gd name="T106" fmla="*/ 509 w 641"/>
                    <a:gd name="T107" fmla="*/ 503 h 640"/>
                    <a:gd name="T108" fmla="*/ 520 w 641"/>
                    <a:gd name="T109" fmla="*/ 491 h 640"/>
                    <a:gd name="T110" fmla="*/ 580 w 641"/>
                    <a:gd name="T111" fmla="*/ 500 h 640"/>
                    <a:gd name="T112" fmla="*/ 617 w 641"/>
                    <a:gd name="T113" fmla="*/ 430 h 640"/>
                    <a:gd name="T114" fmla="*/ 575 w 641"/>
                    <a:gd name="T115" fmla="*/ 387 h 640"/>
                    <a:gd name="T116" fmla="*/ 575 w 641"/>
                    <a:gd name="T117" fmla="*/ 387 h 640"/>
                    <a:gd name="T118" fmla="*/ 579 w 641"/>
                    <a:gd name="T119" fmla="*/ 368 h 640"/>
                    <a:gd name="T120" fmla="*/ 635 w 641"/>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0">
                      <a:moveTo>
                        <a:pt x="635" y="345"/>
                      </a:moveTo>
                      <a:cubicBezTo>
                        <a:pt x="641" y="302"/>
                        <a:pt x="632" y="266"/>
                        <a:pt x="632" y="266"/>
                      </a:cubicBezTo>
                      <a:cubicBezTo>
                        <a:pt x="574" y="249"/>
                        <a:pt x="574" y="249"/>
                        <a:pt x="574" y="249"/>
                      </a:cubicBezTo>
                      <a:cubicBezTo>
                        <a:pt x="574" y="250"/>
                        <a:pt x="574" y="250"/>
                        <a:pt x="574" y="250"/>
                      </a:cubicBezTo>
                      <a:cubicBezTo>
                        <a:pt x="572" y="243"/>
                        <a:pt x="570" y="236"/>
                        <a:pt x="568" y="230"/>
                      </a:cubicBezTo>
                      <a:cubicBezTo>
                        <a:pt x="605" y="182"/>
                        <a:pt x="605" y="182"/>
                        <a:pt x="605" y="182"/>
                      </a:cubicBezTo>
                      <a:cubicBezTo>
                        <a:pt x="588" y="142"/>
                        <a:pt x="561" y="115"/>
                        <a:pt x="561" y="115"/>
                      </a:cubicBezTo>
                      <a:cubicBezTo>
                        <a:pt x="504" y="130"/>
                        <a:pt x="504" y="130"/>
                        <a:pt x="504" y="130"/>
                      </a:cubicBezTo>
                      <a:cubicBezTo>
                        <a:pt x="504" y="131"/>
                        <a:pt x="504" y="131"/>
                        <a:pt x="504" y="131"/>
                      </a:cubicBezTo>
                      <a:cubicBezTo>
                        <a:pt x="500" y="127"/>
                        <a:pt x="496" y="124"/>
                        <a:pt x="492" y="120"/>
                      </a:cubicBezTo>
                      <a:cubicBezTo>
                        <a:pt x="501" y="60"/>
                        <a:pt x="501" y="60"/>
                        <a:pt x="501" y="60"/>
                      </a:cubicBezTo>
                      <a:cubicBezTo>
                        <a:pt x="466" y="34"/>
                        <a:pt x="430" y="24"/>
                        <a:pt x="430" y="24"/>
                      </a:cubicBezTo>
                      <a:cubicBezTo>
                        <a:pt x="387" y="65"/>
                        <a:pt x="387" y="65"/>
                        <a:pt x="387" y="65"/>
                      </a:cubicBezTo>
                      <a:cubicBezTo>
                        <a:pt x="388" y="65"/>
                        <a:pt x="388" y="65"/>
                        <a:pt x="388" y="65"/>
                      </a:cubicBezTo>
                      <a:cubicBezTo>
                        <a:pt x="381" y="64"/>
                        <a:pt x="375" y="62"/>
                        <a:pt x="369" y="61"/>
                      </a:cubicBezTo>
                      <a:cubicBezTo>
                        <a:pt x="346" y="5"/>
                        <a:pt x="346" y="5"/>
                        <a:pt x="346" y="5"/>
                      </a:cubicBezTo>
                      <a:cubicBezTo>
                        <a:pt x="303" y="0"/>
                        <a:pt x="267" y="8"/>
                        <a:pt x="267" y="8"/>
                      </a:cubicBezTo>
                      <a:cubicBezTo>
                        <a:pt x="250" y="66"/>
                        <a:pt x="250" y="66"/>
                        <a:pt x="250" y="66"/>
                      </a:cubicBezTo>
                      <a:cubicBezTo>
                        <a:pt x="250" y="66"/>
                        <a:pt x="250" y="66"/>
                        <a:pt x="250" y="66"/>
                      </a:cubicBezTo>
                      <a:cubicBezTo>
                        <a:pt x="244" y="68"/>
                        <a:pt x="237" y="70"/>
                        <a:pt x="231" y="72"/>
                      </a:cubicBezTo>
                      <a:cubicBezTo>
                        <a:pt x="183" y="35"/>
                        <a:pt x="183" y="35"/>
                        <a:pt x="183" y="35"/>
                      </a:cubicBezTo>
                      <a:cubicBezTo>
                        <a:pt x="143" y="53"/>
                        <a:pt x="116" y="79"/>
                        <a:pt x="116" y="79"/>
                      </a:cubicBezTo>
                      <a:cubicBezTo>
                        <a:pt x="131" y="137"/>
                        <a:pt x="131" y="137"/>
                        <a:pt x="131" y="137"/>
                      </a:cubicBezTo>
                      <a:cubicBezTo>
                        <a:pt x="132" y="136"/>
                        <a:pt x="132" y="136"/>
                        <a:pt x="132" y="136"/>
                      </a:cubicBezTo>
                      <a:cubicBezTo>
                        <a:pt x="128" y="140"/>
                        <a:pt x="124" y="144"/>
                        <a:pt x="121" y="148"/>
                      </a:cubicBezTo>
                      <a:cubicBezTo>
                        <a:pt x="61" y="139"/>
                        <a:pt x="61" y="139"/>
                        <a:pt x="61" y="139"/>
                      </a:cubicBezTo>
                      <a:cubicBezTo>
                        <a:pt x="35" y="174"/>
                        <a:pt x="24" y="210"/>
                        <a:pt x="24" y="210"/>
                      </a:cubicBezTo>
                      <a:cubicBezTo>
                        <a:pt x="66" y="253"/>
                        <a:pt x="66" y="253"/>
                        <a:pt x="66" y="253"/>
                      </a:cubicBezTo>
                      <a:cubicBezTo>
                        <a:pt x="66" y="253"/>
                        <a:pt x="66" y="253"/>
                        <a:pt x="66" y="253"/>
                      </a:cubicBezTo>
                      <a:cubicBezTo>
                        <a:pt x="64" y="259"/>
                        <a:pt x="63" y="265"/>
                        <a:pt x="62" y="272"/>
                      </a:cubicBezTo>
                      <a:cubicBezTo>
                        <a:pt x="6" y="294"/>
                        <a:pt x="6" y="294"/>
                        <a:pt x="6" y="294"/>
                      </a:cubicBezTo>
                      <a:cubicBezTo>
                        <a:pt x="0" y="337"/>
                        <a:pt x="9" y="374"/>
                        <a:pt x="9" y="374"/>
                      </a:cubicBezTo>
                      <a:cubicBezTo>
                        <a:pt x="67" y="390"/>
                        <a:pt x="67" y="390"/>
                        <a:pt x="67" y="390"/>
                      </a:cubicBezTo>
                      <a:cubicBezTo>
                        <a:pt x="67" y="390"/>
                        <a:pt x="67" y="390"/>
                        <a:pt x="67" y="390"/>
                      </a:cubicBezTo>
                      <a:cubicBezTo>
                        <a:pt x="69" y="396"/>
                        <a:pt x="71" y="403"/>
                        <a:pt x="73" y="409"/>
                      </a:cubicBezTo>
                      <a:cubicBezTo>
                        <a:pt x="36" y="457"/>
                        <a:pt x="36" y="457"/>
                        <a:pt x="36" y="457"/>
                      </a:cubicBezTo>
                      <a:cubicBezTo>
                        <a:pt x="53" y="497"/>
                        <a:pt x="80" y="524"/>
                        <a:pt x="80" y="524"/>
                      </a:cubicBezTo>
                      <a:cubicBezTo>
                        <a:pt x="137" y="509"/>
                        <a:pt x="137" y="509"/>
                        <a:pt x="137" y="509"/>
                      </a:cubicBezTo>
                      <a:cubicBezTo>
                        <a:pt x="137" y="509"/>
                        <a:pt x="137" y="509"/>
                        <a:pt x="137" y="509"/>
                      </a:cubicBezTo>
                      <a:cubicBezTo>
                        <a:pt x="141" y="512"/>
                        <a:pt x="145" y="516"/>
                        <a:pt x="149" y="519"/>
                      </a:cubicBezTo>
                      <a:cubicBezTo>
                        <a:pt x="140" y="579"/>
                        <a:pt x="140" y="579"/>
                        <a:pt x="140" y="579"/>
                      </a:cubicBezTo>
                      <a:cubicBezTo>
                        <a:pt x="175" y="605"/>
                        <a:pt x="211" y="616"/>
                        <a:pt x="211" y="616"/>
                      </a:cubicBezTo>
                      <a:cubicBezTo>
                        <a:pt x="254" y="574"/>
                        <a:pt x="254" y="574"/>
                        <a:pt x="254" y="574"/>
                      </a:cubicBezTo>
                      <a:cubicBezTo>
                        <a:pt x="253" y="574"/>
                        <a:pt x="253" y="574"/>
                        <a:pt x="253" y="574"/>
                      </a:cubicBezTo>
                      <a:cubicBezTo>
                        <a:pt x="260" y="576"/>
                        <a:pt x="266" y="577"/>
                        <a:pt x="273" y="578"/>
                      </a:cubicBezTo>
                      <a:cubicBezTo>
                        <a:pt x="295" y="634"/>
                        <a:pt x="295" y="634"/>
                        <a:pt x="295" y="634"/>
                      </a:cubicBezTo>
                      <a:cubicBezTo>
                        <a:pt x="338" y="640"/>
                        <a:pt x="375" y="631"/>
                        <a:pt x="375" y="631"/>
                      </a:cubicBezTo>
                      <a:cubicBezTo>
                        <a:pt x="391" y="573"/>
                        <a:pt x="391" y="573"/>
                        <a:pt x="391" y="573"/>
                      </a:cubicBezTo>
                      <a:cubicBezTo>
                        <a:pt x="391" y="573"/>
                        <a:pt x="391" y="573"/>
                        <a:pt x="391" y="573"/>
                      </a:cubicBezTo>
                      <a:cubicBezTo>
                        <a:pt x="397" y="571"/>
                        <a:pt x="404" y="569"/>
                        <a:pt x="410" y="567"/>
                      </a:cubicBezTo>
                      <a:cubicBezTo>
                        <a:pt x="458" y="604"/>
                        <a:pt x="458" y="604"/>
                        <a:pt x="458" y="604"/>
                      </a:cubicBezTo>
                      <a:cubicBezTo>
                        <a:pt x="498" y="587"/>
                        <a:pt x="525" y="561"/>
                        <a:pt x="525" y="561"/>
                      </a:cubicBezTo>
                      <a:cubicBezTo>
                        <a:pt x="510" y="503"/>
                        <a:pt x="510" y="503"/>
                        <a:pt x="510" y="503"/>
                      </a:cubicBezTo>
                      <a:cubicBezTo>
                        <a:pt x="509" y="503"/>
                        <a:pt x="509" y="503"/>
                        <a:pt x="509" y="503"/>
                      </a:cubicBezTo>
                      <a:cubicBezTo>
                        <a:pt x="513" y="499"/>
                        <a:pt x="517" y="495"/>
                        <a:pt x="520" y="491"/>
                      </a:cubicBezTo>
                      <a:cubicBezTo>
                        <a:pt x="580" y="500"/>
                        <a:pt x="580" y="500"/>
                        <a:pt x="580" y="500"/>
                      </a:cubicBezTo>
                      <a:cubicBezTo>
                        <a:pt x="606" y="465"/>
                        <a:pt x="617" y="430"/>
                        <a:pt x="617" y="430"/>
                      </a:cubicBezTo>
                      <a:cubicBezTo>
                        <a:pt x="575" y="387"/>
                        <a:pt x="575" y="387"/>
                        <a:pt x="575" y="387"/>
                      </a:cubicBezTo>
                      <a:cubicBezTo>
                        <a:pt x="575" y="387"/>
                        <a:pt x="575" y="387"/>
                        <a:pt x="575" y="387"/>
                      </a:cubicBezTo>
                      <a:cubicBezTo>
                        <a:pt x="577" y="380"/>
                        <a:pt x="578" y="374"/>
                        <a:pt x="579" y="368"/>
                      </a:cubicBezTo>
                      <a:lnTo>
                        <a:pt x="635" y="345"/>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8" name="Freeform 299"/>
                <p:cNvSpPr>
                  <a:spLocks/>
                </p:cNvSpPr>
                <p:nvPr/>
              </p:nvSpPr>
              <p:spPr bwMode="auto">
                <a:xfrm>
                  <a:off x="739" y="931"/>
                  <a:ext cx="548" cy="547"/>
                </a:xfrm>
                <a:custGeom>
                  <a:avLst/>
                  <a:gdLst>
                    <a:gd name="T0" fmla="*/ 635 w 640"/>
                    <a:gd name="T1" fmla="*/ 346 h 640"/>
                    <a:gd name="T2" fmla="*/ 631 w 640"/>
                    <a:gd name="T3" fmla="*/ 266 h 640"/>
                    <a:gd name="T4" fmla="*/ 574 w 640"/>
                    <a:gd name="T5" fmla="*/ 250 h 640"/>
                    <a:gd name="T6" fmla="*/ 574 w 640"/>
                    <a:gd name="T7" fmla="*/ 250 h 640"/>
                    <a:gd name="T8" fmla="*/ 568 w 640"/>
                    <a:gd name="T9" fmla="*/ 231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6 w 640"/>
                    <a:gd name="T31" fmla="*/ 6 h 640"/>
                    <a:gd name="T32" fmla="*/ 266 w 640"/>
                    <a:gd name="T33" fmla="*/ 9 h 640"/>
                    <a:gd name="T34" fmla="*/ 250 w 640"/>
                    <a:gd name="T35" fmla="*/ 67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6 w 640"/>
                    <a:gd name="T55" fmla="*/ 253 h 640"/>
                    <a:gd name="T56" fmla="*/ 66 w 640"/>
                    <a:gd name="T57" fmla="*/ 253 h 640"/>
                    <a:gd name="T58" fmla="*/ 62 w 640"/>
                    <a:gd name="T59" fmla="*/ 272 h 640"/>
                    <a:gd name="T60" fmla="*/ 5 w 640"/>
                    <a:gd name="T61" fmla="*/ 295 h 640"/>
                    <a:gd name="T62" fmla="*/ 9 w 640"/>
                    <a:gd name="T63" fmla="*/ 374 h 640"/>
                    <a:gd name="T64" fmla="*/ 66 w 640"/>
                    <a:gd name="T65" fmla="*/ 391 h 640"/>
                    <a:gd name="T66" fmla="*/ 67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2 h 640"/>
                    <a:gd name="T94" fmla="*/ 390 w 640"/>
                    <a:gd name="T95" fmla="*/ 574 h 640"/>
                    <a:gd name="T96" fmla="*/ 390 w 640"/>
                    <a:gd name="T97" fmla="*/ 574 h 640"/>
                    <a:gd name="T98" fmla="*/ 410 w 640"/>
                    <a:gd name="T99" fmla="*/ 568 h 640"/>
                    <a:gd name="T100" fmla="*/ 458 w 640"/>
                    <a:gd name="T101" fmla="*/ 604 h 640"/>
                    <a:gd name="T102" fmla="*/ 525 w 640"/>
                    <a:gd name="T103" fmla="*/ 561 h 640"/>
                    <a:gd name="T104" fmla="*/ 509 w 640"/>
                    <a:gd name="T105" fmla="*/ 503 h 640"/>
                    <a:gd name="T106" fmla="*/ 509 w 640"/>
                    <a:gd name="T107" fmla="*/ 503 h 640"/>
                    <a:gd name="T108" fmla="*/ 520 w 640"/>
                    <a:gd name="T109" fmla="*/ 492 h 640"/>
                    <a:gd name="T110" fmla="*/ 579 w 640"/>
                    <a:gd name="T111" fmla="*/ 501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6" y="253"/>
                        <a:pt x="66" y="253"/>
                        <a:pt x="66" y="253"/>
                      </a:cubicBezTo>
                      <a:cubicBezTo>
                        <a:pt x="66" y="253"/>
                        <a:pt x="66" y="253"/>
                        <a:pt x="66" y="253"/>
                      </a:cubicBezTo>
                      <a:cubicBezTo>
                        <a:pt x="64" y="259"/>
                        <a:pt x="63" y="266"/>
                        <a:pt x="62"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0"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2"/>
                        <a:pt x="374" y="632"/>
                      </a:cubicBezTo>
                      <a:cubicBezTo>
                        <a:pt x="390" y="574"/>
                        <a:pt x="390" y="574"/>
                        <a:pt x="390" y="574"/>
                      </a:cubicBezTo>
                      <a:cubicBezTo>
                        <a:pt x="390" y="574"/>
                        <a:pt x="390" y="574"/>
                        <a:pt x="390" y="574"/>
                      </a:cubicBezTo>
                      <a:cubicBezTo>
                        <a:pt x="397" y="572"/>
                        <a:pt x="404" y="570"/>
                        <a:pt x="410" y="568"/>
                      </a:cubicBezTo>
                      <a:cubicBezTo>
                        <a:pt x="458" y="604"/>
                        <a:pt x="458" y="604"/>
                        <a:pt x="458" y="604"/>
                      </a:cubicBezTo>
                      <a:cubicBezTo>
                        <a:pt x="498" y="587"/>
                        <a:pt x="525" y="561"/>
                        <a:pt x="525" y="561"/>
                      </a:cubicBezTo>
                      <a:cubicBezTo>
                        <a:pt x="509" y="503"/>
                        <a:pt x="509" y="503"/>
                        <a:pt x="509" y="503"/>
                      </a:cubicBezTo>
                      <a:cubicBezTo>
                        <a:pt x="509" y="503"/>
                        <a:pt x="509" y="503"/>
                        <a:pt x="509" y="503"/>
                      </a:cubicBezTo>
                      <a:cubicBezTo>
                        <a:pt x="513" y="500"/>
                        <a:pt x="516" y="496"/>
                        <a:pt x="520" y="492"/>
                      </a:cubicBezTo>
                      <a:cubicBezTo>
                        <a:pt x="579" y="501"/>
                        <a:pt x="579" y="501"/>
                        <a:pt x="579"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09" name="Freeform 300"/>
                <p:cNvSpPr>
                  <a:spLocks/>
                </p:cNvSpPr>
                <p:nvPr/>
              </p:nvSpPr>
              <p:spPr bwMode="auto">
                <a:xfrm>
                  <a:off x="734" y="926"/>
                  <a:ext cx="548" cy="547"/>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6"/>
                        <a:pt x="387" y="66"/>
                        <a:pt x="387" y="66"/>
                      </a:cubicBezTo>
                      <a:cubicBezTo>
                        <a:pt x="381" y="64"/>
                        <a:pt x="374" y="62"/>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5" y="635"/>
                        <a:pt x="295" y="635"/>
                        <a:pt x="295"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0" name="Freeform 301"/>
                <p:cNvSpPr>
                  <a:spLocks/>
                </p:cNvSpPr>
                <p:nvPr/>
              </p:nvSpPr>
              <p:spPr bwMode="auto">
                <a:xfrm>
                  <a:off x="728" y="920"/>
                  <a:ext cx="549" cy="548"/>
                </a:xfrm>
                <a:custGeom>
                  <a:avLst/>
                  <a:gdLst>
                    <a:gd name="T0" fmla="*/ 635 w 641"/>
                    <a:gd name="T1" fmla="*/ 346 h 641"/>
                    <a:gd name="T2" fmla="*/ 632 w 641"/>
                    <a:gd name="T3" fmla="*/ 267 h 641"/>
                    <a:gd name="T4" fmla="*/ 574 w 641"/>
                    <a:gd name="T5" fmla="*/ 250 h 641"/>
                    <a:gd name="T6" fmla="*/ 574 w 641"/>
                    <a:gd name="T7" fmla="*/ 251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9 w 641"/>
                    <a:gd name="T29" fmla="*/ 62 h 641"/>
                    <a:gd name="T30" fmla="*/ 346 w 641"/>
                    <a:gd name="T31" fmla="*/ 6 h 641"/>
                    <a:gd name="T32" fmla="*/ 267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8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4 h 641"/>
                    <a:gd name="T58" fmla="*/ 62 w 641"/>
                    <a:gd name="T59" fmla="*/ 273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10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1 w 641"/>
                    <a:gd name="T97" fmla="*/ 574 h 641"/>
                    <a:gd name="T98" fmla="*/ 410 w 641"/>
                    <a:gd name="T99" fmla="*/ 568 h 641"/>
                    <a:gd name="T100" fmla="*/ 458 w 641"/>
                    <a:gd name="T101" fmla="*/ 605 h 641"/>
                    <a:gd name="T102" fmla="*/ 525 w 641"/>
                    <a:gd name="T103" fmla="*/ 562 h 641"/>
                    <a:gd name="T104" fmla="*/ 510 w 641"/>
                    <a:gd name="T105" fmla="*/ 504 h 641"/>
                    <a:gd name="T106" fmla="*/ 509 w 641"/>
                    <a:gd name="T107" fmla="*/ 504 h 641"/>
                    <a:gd name="T108" fmla="*/ 520 w 641"/>
                    <a:gd name="T109" fmla="*/ 492 h 641"/>
                    <a:gd name="T110" fmla="*/ 580 w 641"/>
                    <a:gd name="T111" fmla="*/ 501 h 641"/>
                    <a:gd name="T112" fmla="*/ 617 w 641"/>
                    <a:gd name="T113" fmla="*/ 431 h 641"/>
                    <a:gd name="T114" fmla="*/ 575 w 641"/>
                    <a:gd name="T115" fmla="*/ 388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1"/>
                        <a:pt x="574" y="251"/>
                        <a:pt x="574" y="251"/>
                      </a:cubicBezTo>
                      <a:cubicBezTo>
                        <a:pt x="572" y="244"/>
                        <a:pt x="570" y="237"/>
                        <a:pt x="568" y="231"/>
                      </a:cubicBezTo>
                      <a:cubicBezTo>
                        <a:pt x="605" y="183"/>
                        <a:pt x="605" y="183"/>
                        <a:pt x="605" y="183"/>
                      </a:cubicBezTo>
                      <a:cubicBezTo>
                        <a:pt x="588" y="143"/>
                        <a:pt x="561" y="116"/>
                        <a:pt x="561" y="116"/>
                      </a:cubicBezTo>
                      <a:cubicBezTo>
                        <a:pt x="504" y="131"/>
                        <a:pt x="504" y="131"/>
                        <a:pt x="504" y="131"/>
                      </a:cubicBezTo>
                      <a:cubicBezTo>
                        <a:pt x="504" y="132"/>
                        <a:pt x="504" y="132"/>
                        <a:pt x="504" y="132"/>
                      </a:cubicBezTo>
                      <a:cubicBezTo>
                        <a:pt x="500" y="128"/>
                        <a:pt x="496" y="125"/>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5"/>
                        <a:pt x="375" y="63"/>
                        <a:pt x="369" y="62"/>
                      </a:cubicBezTo>
                      <a:cubicBezTo>
                        <a:pt x="346" y="6"/>
                        <a:pt x="346" y="6"/>
                        <a:pt x="346" y="6"/>
                      </a:cubicBezTo>
                      <a:cubicBezTo>
                        <a:pt x="303" y="0"/>
                        <a:pt x="267" y="9"/>
                        <a:pt x="267"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4"/>
                        <a:pt x="116" y="80"/>
                        <a:pt x="116" y="80"/>
                      </a:cubicBezTo>
                      <a:cubicBezTo>
                        <a:pt x="131" y="138"/>
                        <a:pt x="131" y="138"/>
                        <a:pt x="131" y="138"/>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4"/>
                        <a:pt x="66" y="254"/>
                        <a:pt x="66" y="254"/>
                      </a:cubicBezTo>
                      <a:cubicBezTo>
                        <a:pt x="64" y="260"/>
                        <a:pt x="63" y="266"/>
                        <a:pt x="62" y="273"/>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10"/>
                        <a:pt x="137" y="510"/>
                        <a:pt x="137" y="510"/>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1" y="574"/>
                        <a:pt x="391" y="574"/>
                        <a:pt x="391" y="574"/>
                      </a:cubicBezTo>
                      <a:cubicBezTo>
                        <a:pt x="397" y="572"/>
                        <a:pt x="404" y="570"/>
                        <a:pt x="410" y="568"/>
                      </a:cubicBezTo>
                      <a:cubicBezTo>
                        <a:pt x="458" y="605"/>
                        <a:pt x="458" y="605"/>
                        <a:pt x="458" y="605"/>
                      </a:cubicBezTo>
                      <a:cubicBezTo>
                        <a:pt x="498" y="588"/>
                        <a:pt x="525" y="562"/>
                        <a:pt x="525" y="562"/>
                      </a:cubicBezTo>
                      <a:cubicBezTo>
                        <a:pt x="510" y="504"/>
                        <a:pt x="510" y="504"/>
                        <a:pt x="510" y="504"/>
                      </a:cubicBezTo>
                      <a:cubicBezTo>
                        <a:pt x="509" y="504"/>
                        <a:pt x="509" y="504"/>
                        <a:pt x="509" y="504"/>
                      </a:cubicBezTo>
                      <a:cubicBezTo>
                        <a:pt x="513" y="500"/>
                        <a:pt x="517" y="496"/>
                        <a:pt x="520" y="492"/>
                      </a:cubicBezTo>
                      <a:cubicBezTo>
                        <a:pt x="580" y="501"/>
                        <a:pt x="580" y="501"/>
                        <a:pt x="580" y="501"/>
                      </a:cubicBezTo>
                      <a:cubicBezTo>
                        <a:pt x="606" y="466"/>
                        <a:pt x="617" y="431"/>
                        <a:pt x="617" y="431"/>
                      </a:cubicBezTo>
                      <a:cubicBezTo>
                        <a:pt x="575" y="388"/>
                        <a:pt x="575" y="388"/>
                        <a:pt x="575" y="388"/>
                      </a:cubicBezTo>
                      <a:cubicBezTo>
                        <a:pt x="575" y="388"/>
                        <a:pt x="575" y="388"/>
                        <a:pt x="575" y="388"/>
                      </a:cubicBezTo>
                      <a:cubicBezTo>
                        <a:pt x="577" y="381"/>
                        <a:pt x="578" y="375"/>
                        <a:pt x="579" y="369"/>
                      </a:cubicBezTo>
                      <a:lnTo>
                        <a:pt x="635" y="346"/>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1" name="Freeform 302"/>
                <p:cNvSpPr>
                  <a:spLocks/>
                </p:cNvSpPr>
                <p:nvPr/>
              </p:nvSpPr>
              <p:spPr bwMode="auto">
                <a:xfrm>
                  <a:off x="723" y="915"/>
                  <a:ext cx="548" cy="547"/>
                </a:xfrm>
                <a:custGeom>
                  <a:avLst/>
                  <a:gdLst>
                    <a:gd name="T0" fmla="*/ 635 w 640"/>
                    <a:gd name="T1" fmla="*/ 346 h 640"/>
                    <a:gd name="T2" fmla="*/ 631 w 640"/>
                    <a:gd name="T3" fmla="*/ 266 h 640"/>
                    <a:gd name="T4" fmla="*/ 574 w 640"/>
                    <a:gd name="T5" fmla="*/ 250 h 640"/>
                    <a:gd name="T6" fmla="*/ 574 w 640"/>
                    <a:gd name="T7" fmla="*/ 250 h 640"/>
                    <a:gd name="T8" fmla="*/ 568 w 640"/>
                    <a:gd name="T9" fmla="*/ 231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6 w 640"/>
                    <a:gd name="T31" fmla="*/ 6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1 h 640"/>
                    <a:gd name="T66" fmla="*/ 67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1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1"/>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6" y="6"/>
                        <a:pt x="346" y="6"/>
                        <a:pt x="346" y="6"/>
                      </a:cubicBezTo>
                      <a:cubicBezTo>
                        <a:pt x="303" y="0"/>
                        <a:pt x="266" y="9"/>
                        <a:pt x="266" y="9"/>
                      </a:cubicBezTo>
                      <a:cubicBezTo>
                        <a:pt x="250" y="66"/>
                        <a:pt x="250" y="66"/>
                        <a:pt x="250" y="66"/>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0"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1"/>
                        <a:pt x="579" y="501"/>
                        <a:pt x="579"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2" name="Freeform 303"/>
                <p:cNvSpPr>
                  <a:spLocks/>
                </p:cNvSpPr>
                <p:nvPr/>
              </p:nvSpPr>
              <p:spPr bwMode="auto">
                <a:xfrm>
                  <a:off x="718" y="909"/>
                  <a:ext cx="547" cy="548"/>
                </a:xfrm>
                <a:custGeom>
                  <a:avLst/>
                  <a:gdLst>
                    <a:gd name="T0" fmla="*/ 635 w 640"/>
                    <a:gd name="T1" fmla="*/ 345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6"/>
                        <a:pt x="387" y="66"/>
                        <a:pt x="387" y="66"/>
                      </a:cubicBezTo>
                      <a:cubicBezTo>
                        <a:pt x="381" y="64"/>
                        <a:pt x="374" y="62"/>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3" name="Freeform 304"/>
                <p:cNvSpPr>
                  <a:spLocks/>
                </p:cNvSpPr>
                <p:nvPr/>
              </p:nvSpPr>
              <p:spPr bwMode="auto">
                <a:xfrm>
                  <a:off x="712" y="903"/>
                  <a:ext cx="548" cy="549"/>
                </a:xfrm>
                <a:custGeom>
                  <a:avLst/>
                  <a:gdLst>
                    <a:gd name="T0" fmla="*/ 635 w 641"/>
                    <a:gd name="T1" fmla="*/ 346 h 641"/>
                    <a:gd name="T2" fmla="*/ 632 w 641"/>
                    <a:gd name="T3" fmla="*/ 267 h 641"/>
                    <a:gd name="T4" fmla="*/ 574 w 641"/>
                    <a:gd name="T5" fmla="*/ 250 h 641"/>
                    <a:gd name="T6" fmla="*/ 574 w 641"/>
                    <a:gd name="T7" fmla="*/ 251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9 w 641"/>
                    <a:gd name="T29" fmla="*/ 62 h 641"/>
                    <a:gd name="T30" fmla="*/ 346 w 641"/>
                    <a:gd name="T31" fmla="*/ 6 h 641"/>
                    <a:gd name="T32" fmla="*/ 267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4 h 641"/>
                    <a:gd name="T58" fmla="*/ 62 w 641"/>
                    <a:gd name="T59" fmla="*/ 273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1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1 h 641"/>
                    <a:gd name="T114" fmla="*/ 575 w 641"/>
                    <a:gd name="T115" fmla="*/ 388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1"/>
                        <a:pt x="574" y="251"/>
                        <a:pt x="574" y="251"/>
                      </a:cubicBezTo>
                      <a:cubicBezTo>
                        <a:pt x="572" y="244"/>
                        <a:pt x="570" y="237"/>
                        <a:pt x="568" y="231"/>
                      </a:cubicBezTo>
                      <a:cubicBezTo>
                        <a:pt x="605" y="183"/>
                        <a:pt x="605" y="183"/>
                        <a:pt x="605" y="183"/>
                      </a:cubicBezTo>
                      <a:cubicBezTo>
                        <a:pt x="588" y="143"/>
                        <a:pt x="561" y="116"/>
                        <a:pt x="561" y="116"/>
                      </a:cubicBezTo>
                      <a:cubicBezTo>
                        <a:pt x="504" y="131"/>
                        <a:pt x="504" y="131"/>
                        <a:pt x="504" y="131"/>
                      </a:cubicBezTo>
                      <a:cubicBezTo>
                        <a:pt x="504" y="132"/>
                        <a:pt x="504" y="132"/>
                        <a:pt x="504" y="132"/>
                      </a:cubicBezTo>
                      <a:cubicBezTo>
                        <a:pt x="500" y="128"/>
                        <a:pt x="496" y="125"/>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5"/>
                        <a:pt x="375" y="63"/>
                        <a:pt x="369" y="62"/>
                      </a:cubicBezTo>
                      <a:cubicBezTo>
                        <a:pt x="346" y="6"/>
                        <a:pt x="346" y="6"/>
                        <a:pt x="346" y="6"/>
                      </a:cubicBezTo>
                      <a:cubicBezTo>
                        <a:pt x="303" y="0"/>
                        <a:pt x="267" y="9"/>
                        <a:pt x="267"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4"/>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4"/>
                        <a:pt x="66" y="254"/>
                        <a:pt x="66" y="254"/>
                      </a:cubicBezTo>
                      <a:cubicBezTo>
                        <a:pt x="64" y="260"/>
                        <a:pt x="63" y="266"/>
                        <a:pt x="62" y="273"/>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1" y="574"/>
                        <a:pt x="391" y="574"/>
                        <a:pt x="391"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7" y="496"/>
                        <a:pt x="520" y="492"/>
                      </a:cubicBezTo>
                      <a:cubicBezTo>
                        <a:pt x="580" y="501"/>
                        <a:pt x="580" y="501"/>
                        <a:pt x="580" y="501"/>
                      </a:cubicBezTo>
                      <a:cubicBezTo>
                        <a:pt x="606" y="466"/>
                        <a:pt x="617" y="431"/>
                        <a:pt x="617" y="431"/>
                      </a:cubicBezTo>
                      <a:cubicBezTo>
                        <a:pt x="575" y="388"/>
                        <a:pt x="575" y="388"/>
                        <a:pt x="575" y="388"/>
                      </a:cubicBezTo>
                      <a:cubicBezTo>
                        <a:pt x="575" y="388"/>
                        <a:pt x="575" y="388"/>
                        <a:pt x="575" y="388"/>
                      </a:cubicBezTo>
                      <a:cubicBezTo>
                        <a:pt x="577" y="381"/>
                        <a:pt x="578" y="375"/>
                        <a:pt x="579" y="369"/>
                      </a:cubicBezTo>
                      <a:lnTo>
                        <a:pt x="635" y="346"/>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4" name="Freeform 305"/>
                <p:cNvSpPr>
                  <a:spLocks/>
                </p:cNvSpPr>
                <p:nvPr/>
              </p:nvSpPr>
              <p:spPr bwMode="auto">
                <a:xfrm>
                  <a:off x="707" y="898"/>
                  <a:ext cx="547" cy="548"/>
                </a:xfrm>
                <a:custGeom>
                  <a:avLst/>
                  <a:gdLst>
                    <a:gd name="T0" fmla="*/ 635 w 640"/>
                    <a:gd name="T1" fmla="*/ 346 h 640"/>
                    <a:gd name="T2" fmla="*/ 631 w 640"/>
                    <a:gd name="T3" fmla="*/ 266 h 640"/>
                    <a:gd name="T4" fmla="*/ 574 w 640"/>
                    <a:gd name="T5" fmla="*/ 250 h 640"/>
                    <a:gd name="T6" fmla="*/ 574 w 640"/>
                    <a:gd name="T7" fmla="*/ 250 h 640"/>
                    <a:gd name="T8" fmla="*/ 568 w 640"/>
                    <a:gd name="T9" fmla="*/ 230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5 w 640"/>
                    <a:gd name="T31" fmla="*/ 6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1 h 640"/>
                    <a:gd name="T66" fmla="*/ 67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1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8" y="230"/>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5" y="6"/>
                        <a:pt x="345" y="6"/>
                        <a:pt x="345" y="6"/>
                      </a:cubicBezTo>
                      <a:cubicBezTo>
                        <a:pt x="303" y="0"/>
                        <a:pt x="266" y="9"/>
                        <a:pt x="266" y="9"/>
                      </a:cubicBezTo>
                      <a:cubicBezTo>
                        <a:pt x="250" y="66"/>
                        <a:pt x="250" y="66"/>
                        <a:pt x="250" y="66"/>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1"/>
                        <a:pt x="66" y="391"/>
                        <a:pt x="66" y="391"/>
                      </a:cubicBezTo>
                      <a:cubicBezTo>
                        <a:pt x="67" y="390"/>
                        <a:pt x="67" y="390"/>
                        <a:pt x="67" y="390"/>
                      </a:cubicBezTo>
                      <a:cubicBezTo>
                        <a:pt x="68" y="397"/>
                        <a:pt x="70"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1"/>
                        <a:pt x="579" y="501"/>
                        <a:pt x="579" y="501"/>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5" name="Freeform 306"/>
                <p:cNvSpPr>
                  <a:spLocks/>
                </p:cNvSpPr>
                <p:nvPr/>
              </p:nvSpPr>
              <p:spPr bwMode="auto">
                <a:xfrm>
                  <a:off x="702" y="893"/>
                  <a:ext cx="547" cy="548"/>
                </a:xfrm>
                <a:custGeom>
                  <a:avLst/>
                  <a:gdLst>
                    <a:gd name="T0" fmla="*/ 635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8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9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3" y="250"/>
                        <a:pt x="573" y="250"/>
                        <a:pt x="573" y="250"/>
                      </a:cubicBezTo>
                      <a:cubicBezTo>
                        <a:pt x="572" y="243"/>
                        <a:pt x="570"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7" y="70"/>
                        <a:pt x="230" y="73"/>
                      </a:cubicBezTo>
                      <a:cubicBezTo>
                        <a:pt x="182" y="36"/>
                        <a:pt x="182" y="36"/>
                        <a:pt x="182" y="36"/>
                      </a:cubicBezTo>
                      <a:cubicBezTo>
                        <a:pt x="142" y="53"/>
                        <a:pt x="116" y="79"/>
                        <a:pt x="116"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8" y="604"/>
                        <a:pt x="458" y="604"/>
                        <a:pt x="458"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9" y="368"/>
                      </a:cubicBezTo>
                      <a:lnTo>
                        <a:pt x="635" y="345"/>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6" name="Freeform 307"/>
                <p:cNvSpPr>
                  <a:spLocks/>
                </p:cNvSpPr>
                <p:nvPr/>
              </p:nvSpPr>
              <p:spPr bwMode="auto">
                <a:xfrm>
                  <a:off x="696" y="887"/>
                  <a:ext cx="548" cy="548"/>
                </a:xfrm>
                <a:custGeom>
                  <a:avLst/>
                  <a:gdLst>
                    <a:gd name="T0" fmla="*/ 635 w 641"/>
                    <a:gd name="T1" fmla="*/ 346 h 641"/>
                    <a:gd name="T2" fmla="*/ 632 w 641"/>
                    <a:gd name="T3" fmla="*/ 267 h 641"/>
                    <a:gd name="T4" fmla="*/ 574 w 641"/>
                    <a:gd name="T5" fmla="*/ 250 h 641"/>
                    <a:gd name="T6" fmla="*/ 574 w 641"/>
                    <a:gd name="T7" fmla="*/ 251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4 h 641"/>
                    <a:gd name="T58" fmla="*/ 62 w 641"/>
                    <a:gd name="T59" fmla="*/ 273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1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8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1"/>
                        <a:pt x="574" y="251"/>
                        <a:pt x="574" y="251"/>
                      </a:cubicBezTo>
                      <a:cubicBezTo>
                        <a:pt x="572" y="244"/>
                        <a:pt x="570" y="237"/>
                        <a:pt x="568" y="231"/>
                      </a:cubicBezTo>
                      <a:cubicBezTo>
                        <a:pt x="605" y="183"/>
                        <a:pt x="605" y="183"/>
                        <a:pt x="605" y="183"/>
                      </a:cubicBezTo>
                      <a:cubicBezTo>
                        <a:pt x="588" y="143"/>
                        <a:pt x="561" y="116"/>
                        <a:pt x="561" y="116"/>
                      </a:cubicBezTo>
                      <a:cubicBezTo>
                        <a:pt x="504" y="131"/>
                        <a:pt x="504" y="131"/>
                        <a:pt x="504" y="131"/>
                      </a:cubicBezTo>
                      <a:cubicBezTo>
                        <a:pt x="504" y="132"/>
                        <a:pt x="504" y="132"/>
                        <a:pt x="504" y="132"/>
                      </a:cubicBezTo>
                      <a:cubicBezTo>
                        <a:pt x="500" y="128"/>
                        <a:pt x="496" y="125"/>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5"/>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4"/>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4"/>
                        <a:pt x="66" y="254"/>
                        <a:pt x="66" y="254"/>
                      </a:cubicBezTo>
                      <a:cubicBezTo>
                        <a:pt x="64" y="260"/>
                        <a:pt x="63" y="266"/>
                        <a:pt x="62" y="273"/>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1" y="574"/>
                        <a:pt x="391" y="574"/>
                        <a:pt x="391"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7" y="496"/>
                        <a:pt x="520" y="492"/>
                      </a:cubicBezTo>
                      <a:cubicBezTo>
                        <a:pt x="580" y="501"/>
                        <a:pt x="580" y="501"/>
                        <a:pt x="580" y="501"/>
                      </a:cubicBezTo>
                      <a:cubicBezTo>
                        <a:pt x="606" y="466"/>
                        <a:pt x="617" y="430"/>
                        <a:pt x="617" y="430"/>
                      </a:cubicBezTo>
                      <a:cubicBezTo>
                        <a:pt x="575" y="388"/>
                        <a:pt x="575" y="388"/>
                        <a:pt x="575" y="388"/>
                      </a:cubicBezTo>
                      <a:cubicBezTo>
                        <a:pt x="575" y="388"/>
                        <a:pt x="575" y="388"/>
                        <a:pt x="575" y="388"/>
                      </a:cubicBezTo>
                      <a:cubicBezTo>
                        <a:pt x="577" y="381"/>
                        <a:pt x="578" y="375"/>
                        <a:pt x="579" y="369"/>
                      </a:cubicBezTo>
                      <a:lnTo>
                        <a:pt x="635" y="346"/>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7" name="Freeform 308"/>
                <p:cNvSpPr>
                  <a:spLocks/>
                </p:cNvSpPr>
                <p:nvPr/>
              </p:nvSpPr>
              <p:spPr bwMode="auto">
                <a:xfrm>
                  <a:off x="691" y="882"/>
                  <a:ext cx="547" cy="547"/>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1 h 640"/>
                    <a:gd name="T66" fmla="*/ 66 w 640"/>
                    <a:gd name="T67" fmla="*/ 390 h 640"/>
                    <a:gd name="T68" fmla="*/ 73 w 640"/>
                    <a:gd name="T69" fmla="*/ 410 h 640"/>
                    <a:gd name="T70" fmla="*/ 36 w 640"/>
                    <a:gd name="T71" fmla="*/ 458 h 640"/>
                    <a:gd name="T72" fmla="*/ 79 w 640"/>
                    <a:gd name="T73" fmla="*/ 525 h 640"/>
                    <a:gd name="T74" fmla="*/ 137 w 640"/>
                    <a:gd name="T75" fmla="*/ 510 h 640"/>
                    <a:gd name="T76" fmla="*/ 137 w 640"/>
                    <a:gd name="T77" fmla="*/ 509 h 640"/>
                    <a:gd name="T78" fmla="*/ 149 w 640"/>
                    <a:gd name="T79" fmla="*/ 520 h 640"/>
                    <a:gd name="T80" fmla="*/ 140 w 640"/>
                    <a:gd name="T81" fmla="*/ 580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4"/>
                        <a:pt x="570" y="237"/>
                        <a:pt x="567" y="230"/>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5" y="5"/>
                        <a:pt x="345" y="5"/>
                        <a:pt x="345" y="5"/>
                      </a:cubicBezTo>
                      <a:cubicBezTo>
                        <a:pt x="303" y="0"/>
                        <a:pt x="266" y="9"/>
                        <a:pt x="266" y="9"/>
                      </a:cubicBezTo>
                      <a:cubicBezTo>
                        <a:pt x="250" y="66"/>
                        <a:pt x="250" y="66"/>
                        <a:pt x="250" y="66"/>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1"/>
                        <a:pt x="66" y="391"/>
                        <a:pt x="66" y="391"/>
                      </a:cubicBezTo>
                      <a:cubicBezTo>
                        <a:pt x="66" y="390"/>
                        <a:pt x="66" y="390"/>
                        <a:pt x="66" y="390"/>
                      </a:cubicBezTo>
                      <a:cubicBezTo>
                        <a:pt x="68" y="397"/>
                        <a:pt x="70" y="404"/>
                        <a:pt x="73" y="410"/>
                      </a:cubicBezTo>
                      <a:cubicBezTo>
                        <a:pt x="36" y="458"/>
                        <a:pt x="36" y="458"/>
                        <a:pt x="36" y="458"/>
                      </a:cubicBezTo>
                      <a:cubicBezTo>
                        <a:pt x="53" y="498"/>
                        <a:pt x="79" y="525"/>
                        <a:pt x="79" y="525"/>
                      </a:cubicBezTo>
                      <a:cubicBezTo>
                        <a:pt x="137" y="510"/>
                        <a:pt x="137" y="510"/>
                        <a:pt x="137" y="510"/>
                      </a:cubicBezTo>
                      <a:cubicBezTo>
                        <a:pt x="137" y="509"/>
                        <a:pt x="137" y="509"/>
                        <a:pt x="137" y="509"/>
                      </a:cubicBezTo>
                      <a:cubicBezTo>
                        <a:pt x="141" y="513"/>
                        <a:pt x="145" y="516"/>
                        <a:pt x="149" y="520"/>
                      </a:cubicBezTo>
                      <a:cubicBezTo>
                        <a:pt x="140" y="580"/>
                        <a:pt x="140" y="580"/>
                        <a:pt x="140" y="580"/>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8" name="Freeform 309"/>
                <p:cNvSpPr>
                  <a:spLocks/>
                </p:cNvSpPr>
                <p:nvPr/>
              </p:nvSpPr>
              <p:spPr bwMode="auto">
                <a:xfrm>
                  <a:off x="686" y="877"/>
                  <a:ext cx="547" cy="547"/>
                </a:xfrm>
                <a:custGeom>
                  <a:avLst/>
                  <a:gdLst>
                    <a:gd name="T0" fmla="*/ 635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50 w 640"/>
                    <a:gd name="T35" fmla="*/ 66 h 640"/>
                    <a:gd name="T36" fmla="*/ 250 w 640"/>
                    <a:gd name="T37" fmla="*/ 66 h 640"/>
                    <a:gd name="T38" fmla="*/ 230 w 640"/>
                    <a:gd name="T39" fmla="*/ 73 h 640"/>
                    <a:gd name="T40" fmla="*/ 182 w 640"/>
                    <a:gd name="T41" fmla="*/ 36 h 640"/>
                    <a:gd name="T42" fmla="*/ 115 w 640"/>
                    <a:gd name="T43" fmla="*/ 79 h 640"/>
                    <a:gd name="T44" fmla="*/ 131 w 640"/>
                    <a:gd name="T45" fmla="*/ 137 h 640"/>
                    <a:gd name="T46" fmla="*/ 131 w 640"/>
                    <a:gd name="T47" fmla="*/ 137 h 640"/>
                    <a:gd name="T48" fmla="*/ 120 w 640"/>
                    <a:gd name="T49" fmla="*/ 148 h 640"/>
                    <a:gd name="T50" fmla="*/ 61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5 w 640"/>
                    <a:gd name="T115" fmla="*/ 387 h 640"/>
                    <a:gd name="T116" fmla="*/ 574 w 640"/>
                    <a:gd name="T117" fmla="*/ 387 h 640"/>
                    <a:gd name="T118" fmla="*/ 578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3" y="250"/>
                        <a:pt x="573" y="250"/>
                        <a:pt x="573" y="250"/>
                      </a:cubicBezTo>
                      <a:cubicBezTo>
                        <a:pt x="572" y="243"/>
                        <a:pt x="570"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50" y="66"/>
                        <a:pt x="250" y="66"/>
                        <a:pt x="250" y="66"/>
                      </a:cubicBezTo>
                      <a:cubicBezTo>
                        <a:pt x="250" y="66"/>
                        <a:pt x="250" y="66"/>
                        <a:pt x="250" y="66"/>
                      </a:cubicBezTo>
                      <a:cubicBezTo>
                        <a:pt x="243" y="68"/>
                        <a:pt x="236" y="70"/>
                        <a:pt x="230" y="73"/>
                      </a:cubicBezTo>
                      <a:cubicBezTo>
                        <a:pt x="182" y="36"/>
                        <a:pt x="182" y="36"/>
                        <a:pt x="182" y="36"/>
                      </a:cubicBezTo>
                      <a:cubicBezTo>
                        <a:pt x="142" y="53"/>
                        <a:pt x="115" y="79"/>
                        <a:pt x="115" y="79"/>
                      </a:cubicBezTo>
                      <a:cubicBezTo>
                        <a:pt x="131" y="137"/>
                        <a:pt x="131" y="137"/>
                        <a:pt x="131" y="137"/>
                      </a:cubicBezTo>
                      <a:cubicBezTo>
                        <a:pt x="131" y="137"/>
                        <a:pt x="131" y="137"/>
                        <a:pt x="131" y="137"/>
                      </a:cubicBezTo>
                      <a:cubicBezTo>
                        <a:pt x="127" y="141"/>
                        <a:pt x="124" y="144"/>
                        <a:pt x="120" y="148"/>
                      </a:cubicBezTo>
                      <a:cubicBezTo>
                        <a:pt x="61" y="140"/>
                        <a:pt x="61" y="140"/>
                        <a:pt x="61"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7"/>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6"/>
                        <a:pt x="519" y="492"/>
                      </a:cubicBezTo>
                      <a:cubicBezTo>
                        <a:pt x="579" y="500"/>
                        <a:pt x="579" y="500"/>
                        <a:pt x="579" y="500"/>
                      </a:cubicBezTo>
                      <a:cubicBezTo>
                        <a:pt x="605" y="466"/>
                        <a:pt x="616" y="430"/>
                        <a:pt x="616" y="430"/>
                      </a:cubicBezTo>
                      <a:cubicBezTo>
                        <a:pt x="575" y="387"/>
                        <a:pt x="575" y="387"/>
                        <a:pt x="575" y="387"/>
                      </a:cubicBezTo>
                      <a:cubicBezTo>
                        <a:pt x="574" y="387"/>
                        <a:pt x="574" y="387"/>
                        <a:pt x="574" y="387"/>
                      </a:cubicBezTo>
                      <a:cubicBezTo>
                        <a:pt x="576" y="381"/>
                        <a:pt x="577" y="374"/>
                        <a:pt x="578" y="368"/>
                      </a:cubicBezTo>
                      <a:lnTo>
                        <a:pt x="635" y="345"/>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19" name="Freeform 310"/>
                <p:cNvSpPr>
                  <a:spLocks/>
                </p:cNvSpPr>
                <p:nvPr/>
              </p:nvSpPr>
              <p:spPr bwMode="auto">
                <a:xfrm>
                  <a:off x="680" y="871"/>
                  <a:ext cx="548" cy="548"/>
                </a:xfrm>
                <a:custGeom>
                  <a:avLst/>
                  <a:gdLst>
                    <a:gd name="T0" fmla="*/ 635 w 641"/>
                    <a:gd name="T1" fmla="*/ 346 h 641"/>
                    <a:gd name="T2" fmla="*/ 632 w 641"/>
                    <a:gd name="T3" fmla="*/ 267 h 641"/>
                    <a:gd name="T4" fmla="*/ 574 w 641"/>
                    <a:gd name="T5" fmla="*/ 250 h 641"/>
                    <a:gd name="T6" fmla="*/ 574 w 641"/>
                    <a:gd name="T7" fmla="*/ 251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3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1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8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1"/>
                        <a:pt x="574" y="251"/>
                        <a:pt x="574" y="251"/>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5"/>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4"/>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3"/>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1" y="574"/>
                        <a:pt x="391" y="574"/>
                        <a:pt x="391"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7" y="496"/>
                        <a:pt x="520" y="492"/>
                      </a:cubicBezTo>
                      <a:cubicBezTo>
                        <a:pt x="580" y="501"/>
                        <a:pt x="580" y="501"/>
                        <a:pt x="580" y="501"/>
                      </a:cubicBezTo>
                      <a:cubicBezTo>
                        <a:pt x="606" y="466"/>
                        <a:pt x="617" y="430"/>
                        <a:pt x="617" y="430"/>
                      </a:cubicBezTo>
                      <a:cubicBezTo>
                        <a:pt x="575" y="388"/>
                        <a:pt x="575" y="388"/>
                        <a:pt x="575" y="388"/>
                      </a:cubicBezTo>
                      <a:cubicBezTo>
                        <a:pt x="575" y="388"/>
                        <a:pt x="575" y="388"/>
                        <a:pt x="575" y="388"/>
                      </a:cubicBezTo>
                      <a:cubicBezTo>
                        <a:pt x="577" y="381"/>
                        <a:pt x="578" y="375"/>
                        <a:pt x="579" y="369"/>
                      </a:cubicBezTo>
                      <a:lnTo>
                        <a:pt x="635" y="346"/>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0" name="Freeform 311"/>
                <p:cNvSpPr>
                  <a:spLocks/>
                </p:cNvSpPr>
                <p:nvPr/>
              </p:nvSpPr>
              <p:spPr bwMode="auto">
                <a:xfrm>
                  <a:off x="674" y="866"/>
                  <a:ext cx="548" cy="547"/>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3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6 h 640"/>
                    <a:gd name="T26" fmla="*/ 387 w 640"/>
                    <a:gd name="T27" fmla="*/ 66 h 640"/>
                    <a:gd name="T28" fmla="*/ 368 w 640"/>
                    <a:gd name="T29" fmla="*/ 62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1 h 640"/>
                    <a:gd name="T66" fmla="*/ 66 w 640"/>
                    <a:gd name="T67" fmla="*/ 390 h 640"/>
                    <a:gd name="T68" fmla="*/ 73 w 640"/>
                    <a:gd name="T69" fmla="*/ 410 h 640"/>
                    <a:gd name="T70" fmla="*/ 36 w 640"/>
                    <a:gd name="T71" fmla="*/ 458 h 640"/>
                    <a:gd name="T72" fmla="*/ 79 w 640"/>
                    <a:gd name="T73" fmla="*/ 525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3"/>
                        <a:pt x="604" y="183"/>
                        <a:pt x="604" y="183"/>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6"/>
                        <a:pt x="387" y="66"/>
                        <a:pt x="387" y="66"/>
                      </a:cubicBezTo>
                      <a:cubicBezTo>
                        <a:pt x="387" y="66"/>
                        <a:pt x="387" y="66"/>
                        <a:pt x="387" y="66"/>
                      </a:cubicBezTo>
                      <a:cubicBezTo>
                        <a:pt x="381" y="64"/>
                        <a:pt x="375" y="63"/>
                        <a:pt x="368" y="62"/>
                      </a:cubicBezTo>
                      <a:cubicBezTo>
                        <a:pt x="345" y="5"/>
                        <a:pt x="345" y="5"/>
                        <a:pt x="345" y="5"/>
                      </a:cubicBezTo>
                      <a:cubicBezTo>
                        <a:pt x="303" y="0"/>
                        <a:pt x="266" y="9"/>
                        <a:pt x="266" y="9"/>
                      </a:cubicBezTo>
                      <a:cubicBezTo>
                        <a:pt x="250" y="66"/>
                        <a:pt x="250" y="66"/>
                        <a:pt x="250" y="66"/>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1"/>
                        <a:pt x="66" y="391"/>
                        <a:pt x="66" y="391"/>
                      </a:cubicBezTo>
                      <a:cubicBezTo>
                        <a:pt x="66" y="390"/>
                        <a:pt x="66" y="390"/>
                        <a:pt x="66" y="390"/>
                      </a:cubicBezTo>
                      <a:cubicBezTo>
                        <a:pt x="68" y="397"/>
                        <a:pt x="70" y="404"/>
                        <a:pt x="73" y="410"/>
                      </a:cubicBezTo>
                      <a:cubicBezTo>
                        <a:pt x="36" y="458"/>
                        <a:pt x="36" y="458"/>
                        <a:pt x="36" y="458"/>
                      </a:cubicBezTo>
                      <a:cubicBezTo>
                        <a:pt x="53" y="498"/>
                        <a:pt x="79" y="525"/>
                        <a:pt x="79" y="525"/>
                      </a:cubicBezTo>
                      <a:cubicBezTo>
                        <a:pt x="137" y="509"/>
                        <a:pt x="137" y="509"/>
                        <a:pt x="137" y="509"/>
                      </a:cubicBezTo>
                      <a:cubicBezTo>
                        <a:pt x="137" y="509"/>
                        <a:pt x="137" y="509"/>
                        <a:pt x="137" y="509"/>
                      </a:cubicBezTo>
                      <a:cubicBezTo>
                        <a:pt x="141" y="513"/>
                        <a:pt x="145"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1" name="Freeform 312"/>
                <p:cNvSpPr>
                  <a:spLocks/>
                </p:cNvSpPr>
                <p:nvPr/>
              </p:nvSpPr>
              <p:spPr bwMode="auto">
                <a:xfrm>
                  <a:off x="669" y="861"/>
                  <a:ext cx="548" cy="547"/>
                </a:xfrm>
                <a:custGeom>
                  <a:avLst/>
                  <a:gdLst>
                    <a:gd name="T0" fmla="*/ 635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3 h 640"/>
                    <a:gd name="T40" fmla="*/ 182 w 640"/>
                    <a:gd name="T41" fmla="*/ 36 h 640"/>
                    <a:gd name="T42" fmla="*/ 115 w 640"/>
                    <a:gd name="T43" fmla="*/ 79 h 640"/>
                    <a:gd name="T44" fmla="*/ 131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3" y="250"/>
                        <a:pt x="573" y="250"/>
                        <a:pt x="573" y="250"/>
                      </a:cubicBezTo>
                      <a:cubicBezTo>
                        <a:pt x="572" y="243"/>
                        <a:pt x="569"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3"/>
                      </a:cubicBezTo>
                      <a:cubicBezTo>
                        <a:pt x="182" y="36"/>
                        <a:pt x="182" y="36"/>
                        <a:pt x="182" y="36"/>
                      </a:cubicBezTo>
                      <a:cubicBezTo>
                        <a:pt x="142" y="53"/>
                        <a:pt x="115" y="79"/>
                        <a:pt x="115" y="79"/>
                      </a:cubicBezTo>
                      <a:cubicBezTo>
                        <a:pt x="131" y="137"/>
                        <a:pt x="131" y="137"/>
                        <a:pt x="131"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7"/>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7" y="572"/>
                        <a:pt x="403" y="570"/>
                        <a:pt x="410"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2"/>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5" y="345"/>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2" name="Freeform 313"/>
                <p:cNvSpPr>
                  <a:spLocks/>
                </p:cNvSpPr>
                <p:nvPr/>
              </p:nvSpPr>
              <p:spPr bwMode="auto">
                <a:xfrm>
                  <a:off x="663" y="855"/>
                  <a:ext cx="549" cy="548"/>
                </a:xfrm>
                <a:custGeom>
                  <a:avLst/>
                  <a:gdLst>
                    <a:gd name="T0" fmla="*/ 635 w 641"/>
                    <a:gd name="T1" fmla="*/ 346 h 641"/>
                    <a:gd name="T2" fmla="*/ 632 w 641"/>
                    <a:gd name="T3" fmla="*/ 267 h 641"/>
                    <a:gd name="T4" fmla="*/ 574 w 641"/>
                    <a:gd name="T5" fmla="*/ 250 h 641"/>
                    <a:gd name="T6" fmla="*/ 574 w 641"/>
                    <a:gd name="T7" fmla="*/ 251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3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0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7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1"/>
                        <a:pt x="574" y="251"/>
                        <a:pt x="574" y="251"/>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4"/>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3"/>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7" y="496"/>
                        <a:pt x="520" y="492"/>
                      </a:cubicBezTo>
                      <a:cubicBezTo>
                        <a:pt x="580" y="501"/>
                        <a:pt x="580" y="501"/>
                        <a:pt x="580" y="501"/>
                      </a:cubicBezTo>
                      <a:cubicBezTo>
                        <a:pt x="606" y="466"/>
                        <a:pt x="617" y="430"/>
                        <a:pt x="617" y="430"/>
                      </a:cubicBezTo>
                      <a:cubicBezTo>
                        <a:pt x="575" y="387"/>
                        <a:pt x="575" y="387"/>
                        <a:pt x="575" y="387"/>
                      </a:cubicBezTo>
                      <a:cubicBezTo>
                        <a:pt x="575" y="388"/>
                        <a:pt x="575" y="388"/>
                        <a:pt x="575" y="388"/>
                      </a:cubicBezTo>
                      <a:cubicBezTo>
                        <a:pt x="577" y="381"/>
                        <a:pt x="578" y="375"/>
                        <a:pt x="579" y="369"/>
                      </a:cubicBezTo>
                      <a:lnTo>
                        <a:pt x="635" y="346"/>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3" name="Freeform 314"/>
                <p:cNvSpPr>
                  <a:spLocks/>
                </p:cNvSpPr>
                <p:nvPr/>
              </p:nvSpPr>
              <p:spPr bwMode="auto">
                <a:xfrm>
                  <a:off x="658" y="849"/>
                  <a:ext cx="548" cy="548"/>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2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5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500"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5" y="63"/>
                        <a:pt x="368" y="62"/>
                      </a:cubicBezTo>
                      <a:cubicBezTo>
                        <a:pt x="345" y="5"/>
                        <a:pt x="345" y="5"/>
                        <a:pt x="345" y="5"/>
                      </a:cubicBezTo>
                      <a:cubicBezTo>
                        <a:pt x="303" y="0"/>
                        <a:pt x="266" y="9"/>
                        <a:pt x="266" y="9"/>
                      </a:cubicBezTo>
                      <a:cubicBezTo>
                        <a:pt x="250" y="66"/>
                        <a:pt x="250" y="66"/>
                        <a:pt x="250" y="66"/>
                      </a:cubicBezTo>
                      <a:cubicBezTo>
                        <a:pt x="250" y="67"/>
                        <a:pt x="250" y="67"/>
                        <a:pt x="250" y="67"/>
                      </a:cubicBezTo>
                      <a:cubicBezTo>
                        <a:pt x="243" y="68"/>
                        <a:pt x="237" y="71"/>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4"/>
                        <a:pt x="73" y="410"/>
                      </a:cubicBezTo>
                      <a:cubicBezTo>
                        <a:pt x="36" y="458"/>
                        <a:pt x="36" y="458"/>
                        <a:pt x="36" y="458"/>
                      </a:cubicBezTo>
                      <a:cubicBezTo>
                        <a:pt x="53" y="498"/>
                        <a:pt x="79" y="525"/>
                        <a:pt x="79" y="525"/>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4" name="Freeform 315"/>
                <p:cNvSpPr>
                  <a:spLocks/>
                </p:cNvSpPr>
                <p:nvPr/>
              </p:nvSpPr>
              <p:spPr bwMode="auto">
                <a:xfrm>
                  <a:off x="653" y="844"/>
                  <a:ext cx="547" cy="548"/>
                </a:xfrm>
                <a:custGeom>
                  <a:avLst/>
                  <a:gdLst>
                    <a:gd name="T0" fmla="*/ 635 w 640"/>
                    <a:gd name="T1" fmla="*/ 345 h 640"/>
                    <a:gd name="T2" fmla="*/ 631 w 640"/>
                    <a:gd name="T3" fmla="*/ 266 h 640"/>
                    <a:gd name="T4" fmla="*/ 574 w 640"/>
                    <a:gd name="T5" fmla="*/ 250 h 640"/>
                    <a:gd name="T6" fmla="*/ 573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1 w 640"/>
                    <a:gd name="T19" fmla="*/ 120 h 640"/>
                    <a:gd name="T20" fmla="*/ 500 w 640"/>
                    <a:gd name="T21" fmla="*/ 61 h 640"/>
                    <a:gd name="T22" fmla="*/ 430 w 640"/>
                    <a:gd name="T23" fmla="*/ 24 h 640"/>
                    <a:gd name="T24" fmla="*/ 387 w 640"/>
                    <a:gd name="T25" fmla="*/ 65 h 640"/>
                    <a:gd name="T26" fmla="*/ 387 w 640"/>
                    <a:gd name="T27" fmla="*/ 65 h 640"/>
                    <a:gd name="T28" fmla="*/ 368 w 640"/>
                    <a:gd name="T29" fmla="*/ 61 h 640"/>
                    <a:gd name="T30" fmla="*/ 345 w 640"/>
                    <a:gd name="T31" fmla="*/ 5 h 640"/>
                    <a:gd name="T32" fmla="*/ 266 w 640"/>
                    <a:gd name="T33" fmla="*/ 9 h 640"/>
                    <a:gd name="T34" fmla="*/ 249 w 640"/>
                    <a:gd name="T35" fmla="*/ 66 h 640"/>
                    <a:gd name="T36" fmla="*/ 250 w 640"/>
                    <a:gd name="T37" fmla="*/ 66 h 640"/>
                    <a:gd name="T38" fmla="*/ 230 w 640"/>
                    <a:gd name="T39" fmla="*/ 73 h 640"/>
                    <a:gd name="T40" fmla="*/ 182 w 640"/>
                    <a:gd name="T41" fmla="*/ 36 h 640"/>
                    <a:gd name="T42" fmla="*/ 115 w 640"/>
                    <a:gd name="T43" fmla="*/ 79 h 640"/>
                    <a:gd name="T44" fmla="*/ 131 w 640"/>
                    <a:gd name="T45" fmla="*/ 137 h 640"/>
                    <a:gd name="T46" fmla="*/ 131 w 640"/>
                    <a:gd name="T47" fmla="*/ 137 h 640"/>
                    <a:gd name="T48" fmla="*/ 120 w 640"/>
                    <a:gd name="T49" fmla="*/ 148 h 640"/>
                    <a:gd name="T50" fmla="*/ 60 w 640"/>
                    <a:gd name="T51" fmla="*/ 140 h 640"/>
                    <a:gd name="T52" fmla="*/ 24 w 640"/>
                    <a:gd name="T53" fmla="*/ 210 h 640"/>
                    <a:gd name="T54" fmla="*/ 65 w 640"/>
                    <a:gd name="T55" fmla="*/ 253 h 640"/>
                    <a:gd name="T56" fmla="*/ 65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2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19 h 640"/>
                    <a:gd name="T80" fmla="*/ 140 w 640"/>
                    <a:gd name="T81" fmla="*/ 579 h 640"/>
                    <a:gd name="T82" fmla="*/ 210 w 640"/>
                    <a:gd name="T83" fmla="*/ 616 h 640"/>
                    <a:gd name="T84" fmla="*/ 253 w 640"/>
                    <a:gd name="T85" fmla="*/ 575 h 640"/>
                    <a:gd name="T86" fmla="*/ 253 w 640"/>
                    <a:gd name="T87" fmla="*/ 574 h 640"/>
                    <a:gd name="T88" fmla="*/ 272 w 640"/>
                    <a:gd name="T89" fmla="*/ 579 h 640"/>
                    <a:gd name="T90" fmla="*/ 294 w 640"/>
                    <a:gd name="T91" fmla="*/ 635 h 640"/>
                    <a:gd name="T92" fmla="*/ 374 w 640"/>
                    <a:gd name="T93" fmla="*/ 631 h 640"/>
                    <a:gd name="T94" fmla="*/ 390 w 640"/>
                    <a:gd name="T95" fmla="*/ 574 h 640"/>
                    <a:gd name="T96" fmla="*/ 390 w 640"/>
                    <a:gd name="T97" fmla="*/ 574 h 640"/>
                    <a:gd name="T98" fmla="*/ 410 w 640"/>
                    <a:gd name="T99" fmla="*/ 567 h 640"/>
                    <a:gd name="T100" fmla="*/ 457 w 640"/>
                    <a:gd name="T101" fmla="*/ 604 h 640"/>
                    <a:gd name="T102" fmla="*/ 524 w 640"/>
                    <a:gd name="T103" fmla="*/ 561 h 640"/>
                    <a:gd name="T104" fmla="*/ 509 w 640"/>
                    <a:gd name="T105" fmla="*/ 503 h 640"/>
                    <a:gd name="T106" fmla="*/ 509 w 640"/>
                    <a:gd name="T107" fmla="*/ 503 h 640"/>
                    <a:gd name="T108" fmla="*/ 519 w 640"/>
                    <a:gd name="T109" fmla="*/ 492 h 640"/>
                    <a:gd name="T110" fmla="*/ 579 w 640"/>
                    <a:gd name="T111" fmla="*/ 500 h 640"/>
                    <a:gd name="T112" fmla="*/ 616 w 640"/>
                    <a:gd name="T113" fmla="*/ 430 h 640"/>
                    <a:gd name="T114" fmla="*/ 574 w 640"/>
                    <a:gd name="T115" fmla="*/ 387 h 640"/>
                    <a:gd name="T116" fmla="*/ 574 w 640"/>
                    <a:gd name="T117" fmla="*/ 387 h 640"/>
                    <a:gd name="T118" fmla="*/ 578 w 640"/>
                    <a:gd name="T119" fmla="*/ 368 h 640"/>
                    <a:gd name="T120" fmla="*/ 635 w 640"/>
                    <a:gd name="T121" fmla="*/ 34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5"/>
                      </a:moveTo>
                      <a:cubicBezTo>
                        <a:pt x="640" y="302"/>
                        <a:pt x="631" y="266"/>
                        <a:pt x="631" y="266"/>
                      </a:cubicBezTo>
                      <a:cubicBezTo>
                        <a:pt x="574" y="250"/>
                        <a:pt x="574" y="250"/>
                        <a:pt x="574" y="250"/>
                      </a:cubicBezTo>
                      <a:cubicBezTo>
                        <a:pt x="573" y="250"/>
                        <a:pt x="573" y="250"/>
                        <a:pt x="573" y="250"/>
                      </a:cubicBezTo>
                      <a:cubicBezTo>
                        <a:pt x="572" y="243"/>
                        <a:pt x="569" y="237"/>
                        <a:pt x="567" y="230"/>
                      </a:cubicBezTo>
                      <a:cubicBezTo>
                        <a:pt x="604" y="182"/>
                        <a:pt x="604" y="182"/>
                        <a:pt x="604" y="182"/>
                      </a:cubicBezTo>
                      <a:cubicBezTo>
                        <a:pt x="587" y="142"/>
                        <a:pt x="561" y="116"/>
                        <a:pt x="561" y="116"/>
                      </a:cubicBezTo>
                      <a:cubicBezTo>
                        <a:pt x="503" y="131"/>
                        <a:pt x="503" y="131"/>
                        <a:pt x="503" y="131"/>
                      </a:cubicBezTo>
                      <a:cubicBezTo>
                        <a:pt x="503" y="131"/>
                        <a:pt x="503" y="131"/>
                        <a:pt x="503" y="131"/>
                      </a:cubicBezTo>
                      <a:cubicBezTo>
                        <a:pt x="499" y="127"/>
                        <a:pt x="495" y="124"/>
                        <a:pt x="491" y="120"/>
                      </a:cubicBezTo>
                      <a:cubicBezTo>
                        <a:pt x="500" y="61"/>
                        <a:pt x="500" y="61"/>
                        <a:pt x="500" y="61"/>
                      </a:cubicBezTo>
                      <a:cubicBezTo>
                        <a:pt x="466" y="34"/>
                        <a:pt x="430" y="24"/>
                        <a:pt x="430" y="24"/>
                      </a:cubicBezTo>
                      <a:cubicBezTo>
                        <a:pt x="387" y="65"/>
                        <a:pt x="387" y="65"/>
                        <a:pt x="387" y="65"/>
                      </a:cubicBezTo>
                      <a:cubicBezTo>
                        <a:pt x="387" y="65"/>
                        <a:pt x="387" y="65"/>
                        <a:pt x="387" y="65"/>
                      </a:cubicBezTo>
                      <a:cubicBezTo>
                        <a:pt x="381" y="64"/>
                        <a:pt x="374" y="62"/>
                        <a:pt x="368" y="61"/>
                      </a:cubicBezTo>
                      <a:cubicBezTo>
                        <a:pt x="345" y="5"/>
                        <a:pt x="345" y="5"/>
                        <a:pt x="345" y="5"/>
                      </a:cubicBezTo>
                      <a:cubicBezTo>
                        <a:pt x="302" y="0"/>
                        <a:pt x="266" y="9"/>
                        <a:pt x="266" y="9"/>
                      </a:cubicBezTo>
                      <a:cubicBezTo>
                        <a:pt x="249" y="66"/>
                        <a:pt x="249" y="66"/>
                        <a:pt x="249" y="66"/>
                      </a:cubicBezTo>
                      <a:cubicBezTo>
                        <a:pt x="250" y="66"/>
                        <a:pt x="250" y="66"/>
                        <a:pt x="250" y="66"/>
                      </a:cubicBezTo>
                      <a:cubicBezTo>
                        <a:pt x="243" y="68"/>
                        <a:pt x="236" y="70"/>
                        <a:pt x="230" y="73"/>
                      </a:cubicBezTo>
                      <a:cubicBezTo>
                        <a:pt x="182" y="36"/>
                        <a:pt x="182" y="36"/>
                        <a:pt x="182" y="36"/>
                      </a:cubicBezTo>
                      <a:cubicBezTo>
                        <a:pt x="142" y="53"/>
                        <a:pt x="115" y="79"/>
                        <a:pt x="115" y="79"/>
                      </a:cubicBezTo>
                      <a:cubicBezTo>
                        <a:pt x="131" y="137"/>
                        <a:pt x="131" y="137"/>
                        <a:pt x="131" y="137"/>
                      </a:cubicBezTo>
                      <a:cubicBezTo>
                        <a:pt x="131" y="137"/>
                        <a:pt x="131" y="137"/>
                        <a:pt x="131" y="137"/>
                      </a:cubicBezTo>
                      <a:cubicBezTo>
                        <a:pt x="127" y="140"/>
                        <a:pt x="124" y="144"/>
                        <a:pt x="120" y="148"/>
                      </a:cubicBezTo>
                      <a:cubicBezTo>
                        <a:pt x="60" y="140"/>
                        <a:pt x="60" y="140"/>
                        <a:pt x="60" y="140"/>
                      </a:cubicBezTo>
                      <a:cubicBezTo>
                        <a:pt x="34" y="174"/>
                        <a:pt x="24" y="210"/>
                        <a:pt x="24" y="210"/>
                      </a:cubicBezTo>
                      <a:cubicBezTo>
                        <a:pt x="65" y="253"/>
                        <a:pt x="65" y="253"/>
                        <a:pt x="65" y="253"/>
                      </a:cubicBezTo>
                      <a:cubicBezTo>
                        <a:pt x="65" y="253"/>
                        <a:pt x="65" y="253"/>
                        <a:pt x="65" y="253"/>
                      </a:cubicBezTo>
                      <a:cubicBezTo>
                        <a:pt x="64" y="259"/>
                        <a:pt x="62" y="265"/>
                        <a:pt x="61" y="272"/>
                      </a:cubicBezTo>
                      <a:cubicBezTo>
                        <a:pt x="5" y="295"/>
                        <a:pt x="5" y="295"/>
                        <a:pt x="5" y="295"/>
                      </a:cubicBezTo>
                      <a:cubicBezTo>
                        <a:pt x="0" y="337"/>
                        <a:pt x="9" y="374"/>
                        <a:pt x="9" y="374"/>
                      </a:cubicBezTo>
                      <a:cubicBezTo>
                        <a:pt x="66" y="390"/>
                        <a:pt x="66" y="390"/>
                        <a:pt x="66" y="390"/>
                      </a:cubicBezTo>
                      <a:cubicBezTo>
                        <a:pt x="66" y="390"/>
                        <a:pt x="66" y="390"/>
                        <a:pt x="66" y="390"/>
                      </a:cubicBezTo>
                      <a:cubicBezTo>
                        <a:pt x="68" y="397"/>
                        <a:pt x="70" y="403"/>
                        <a:pt x="72" y="410"/>
                      </a:cubicBezTo>
                      <a:cubicBezTo>
                        <a:pt x="36" y="458"/>
                        <a:pt x="36" y="458"/>
                        <a:pt x="36" y="458"/>
                      </a:cubicBezTo>
                      <a:cubicBezTo>
                        <a:pt x="53" y="497"/>
                        <a:pt x="79" y="524"/>
                        <a:pt x="79" y="524"/>
                      </a:cubicBezTo>
                      <a:cubicBezTo>
                        <a:pt x="137" y="509"/>
                        <a:pt x="137" y="509"/>
                        <a:pt x="137" y="509"/>
                      </a:cubicBezTo>
                      <a:cubicBezTo>
                        <a:pt x="137" y="509"/>
                        <a:pt x="137" y="509"/>
                        <a:pt x="137" y="509"/>
                      </a:cubicBezTo>
                      <a:cubicBezTo>
                        <a:pt x="140" y="512"/>
                        <a:pt x="144" y="516"/>
                        <a:pt x="148" y="519"/>
                      </a:cubicBezTo>
                      <a:cubicBezTo>
                        <a:pt x="140" y="579"/>
                        <a:pt x="140" y="579"/>
                        <a:pt x="140" y="579"/>
                      </a:cubicBezTo>
                      <a:cubicBezTo>
                        <a:pt x="174" y="605"/>
                        <a:pt x="210" y="616"/>
                        <a:pt x="210" y="616"/>
                      </a:cubicBezTo>
                      <a:cubicBezTo>
                        <a:pt x="253" y="575"/>
                        <a:pt x="253" y="575"/>
                        <a:pt x="253" y="575"/>
                      </a:cubicBezTo>
                      <a:cubicBezTo>
                        <a:pt x="253" y="574"/>
                        <a:pt x="253" y="574"/>
                        <a:pt x="253" y="574"/>
                      </a:cubicBezTo>
                      <a:cubicBezTo>
                        <a:pt x="259" y="576"/>
                        <a:pt x="265" y="577"/>
                        <a:pt x="272" y="579"/>
                      </a:cubicBezTo>
                      <a:cubicBezTo>
                        <a:pt x="294" y="635"/>
                        <a:pt x="294" y="635"/>
                        <a:pt x="294" y="635"/>
                      </a:cubicBezTo>
                      <a:cubicBezTo>
                        <a:pt x="337" y="640"/>
                        <a:pt x="374" y="631"/>
                        <a:pt x="374" y="631"/>
                      </a:cubicBezTo>
                      <a:cubicBezTo>
                        <a:pt x="390" y="574"/>
                        <a:pt x="390" y="574"/>
                        <a:pt x="390" y="574"/>
                      </a:cubicBezTo>
                      <a:cubicBezTo>
                        <a:pt x="390" y="574"/>
                        <a:pt x="390" y="574"/>
                        <a:pt x="390" y="574"/>
                      </a:cubicBezTo>
                      <a:cubicBezTo>
                        <a:pt x="396" y="572"/>
                        <a:pt x="403" y="570"/>
                        <a:pt x="410" y="567"/>
                      </a:cubicBezTo>
                      <a:cubicBezTo>
                        <a:pt x="457" y="604"/>
                        <a:pt x="457" y="604"/>
                        <a:pt x="457" y="604"/>
                      </a:cubicBezTo>
                      <a:cubicBezTo>
                        <a:pt x="497" y="587"/>
                        <a:pt x="524" y="561"/>
                        <a:pt x="524" y="561"/>
                      </a:cubicBezTo>
                      <a:cubicBezTo>
                        <a:pt x="509" y="503"/>
                        <a:pt x="509" y="503"/>
                        <a:pt x="509" y="503"/>
                      </a:cubicBezTo>
                      <a:cubicBezTo>
                        <a:pt x="509" y="503"/>
                        <a:pt x="509" y="503"/>
                        <a:pt x="509" y="503"/>
                      </a:cubicBezTo>
                      <a:cubicBezTo>
                        <a:pt x="512" y="499"/>
                        <a:pt x="516" y="495"/>
                        <a:pt x="519" y="492"/>
                      </a:cubicBezTo>
                      <a:cubicBezTo>
                        <a:pt x="579" y="500"/>
                        <a:pt x="579" y="500"/>
                        <a:pt x="579" y="500"/>
                      </a:cubicBezTo>
                      <a:cubicBezTo>
                        <a:pt x="605" y="466"/>
                        <a:pt x="616" y="430"/>
                        <a:pt x="616" y="430"/>
                      </a:cubicBezTo>
                      <a:cubicBezTo>
                        <a:pt x="574" y="387"/>
                        <a:pt x="574" y="387"/>
                        <a:pt x="574" y="387"/>
                      </a:cubicBezTo>
                      <a:cubicBezTo>
                        <a:pt x="574" y="387"/>
                        <a:pt x="574" y="387"/>
                        <a:pt x="574" y="387"/>
                      </a:cubicBezTo>
                      <a:cubicBezTo>
                        <a:pt x="576" y="381"/>
                        <a:pt x="577" y="374"/>
                        <a:pt x="578" y="368"/>
                      </a:cubicBezTo>
                      <a:lnTo>
                        <a:pt x="635" y="345"/>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5" name="Freeform 316"/>
                <p:cNvSpPr>
                  <a:spLocks/>
                </p:cNvSpPr>
                <p:nvPr/>
              </p:nvSpPr>
              <p:spPr bwMode="auto">
                <a:xfrm>
                  <a:off x="647" y="838"/>
                  <a:ext cx="548" cy="549"/>
                </a:xfrm>
                <a:custGeom>
                  <a:avLst/>
                  <a:gdLst>
                    <a:gd name="T0" fmla="*/ 635 w 641"/>
                    <a:gd name="T1" fmla="*/ 346 h 641"/>
                    <a:gd name="T2" fmla="*/ 632 w 641"/>
                    <a:gd name="T3" fmla="*/ 267 h 641"/>
                    <a:gd name="T4" fmla="*/ 574 w 641"/>
                    <a:gd name="T5" fmla="*/ 250 h 641"/>
                    <a:gd name="T6" fmla="*/ 574 w 641"/>
                    <a:gd name="T7" fmla="*/ 250 h 641"/>
                    <a:gd name="T8" fmla="*/ 568 w 641"/>
                    <a:gd name="T9" fmla="*/ 231 h 641"/>
                    <a:gd name="T10" fmla="*/ 605 w 641"/>
                    <a:gd name="T11" fmla="*/ 183 h 641"/>
                    <a:gd name="T12" fmla="*/ 561 w 641"/>
                    <a:gd name="T13" fmla="*/ 116 h 641"/>
                    <a:gd name="T14" fmla="*/ 504 w 641"/>
                    <a:gd name="T15" fmla="*/ 131 h 641"/>
                    <a:gd name="T16" fmla="*/ 504 w 641"/>
                    <a:gd name="T17" fmla="*/ 132 h 641"/>
                    <a:gd name="T18" fmla="*/ 492 w 641"/>
                    <a:gd name="T19" fmla="*/ 121 h 641"/>
                    <a:gd name="T20" fmla="*/ 501 w 641"/>
                    <a:gd name="T21" fmla="*/ 61 h 641"/>
                    <a:gd name="T22" fmla="*/ 430 w 641"/>
                    <a:gd name="T23" fmla="*/ 24 h 641"/>
                    <a:gd name="T24" fmla="*/ 387 w 641"/>
                    <a:gd name="T25" fmla="*/ 66 h 641"/>
                    <a:gd name="T26" fmla="*/ 388 w 641"/>
                    <a:gd name="T27" fmla="*/ 66 h 641"/>
                    <a:gd name="T28" fmla="*/ 368 w 641"/>
                    <a:gd name="T29" fmla="*/ 62 h 641"/>
                    <a:gd name="T30" fmla="*/ 346 w 641"/>
                    <a:gd name="T31" fmla="*/ 6 h 641"/>
                    <a:gd name="T32" fmla="*/ 266 w 641"/>
                    <a:gd name="T33" fmla="*/ 9 h 641"/>
                    <a:gd name="T34" fmla="*/ 250 w 641"/>
                    <a:gd name="T35" fmla="*/ 67 h 641"/>
                    <a:gd name="T36" fmla="*/ 250 w 641"/>
                    <a:gd name="T37" fmla="*/ 67 h 641"/>
                    <a:gd name="T38" fmla="*/ 231 w 641"/>
                    <a:gd name="T39" fmla="*/ 73 h 641"/>
                    <a:gd name="T40" fmla="*/ 183 w 641"/>
                    <a:gd name="T41" fmla="*/ 36 h 641"/>
                    <a:gd name="T42" fmla="*/ 116 w 641"/>
                    <a:gd name="T43" fmla="*/ 80 h 641"/>
                    <a:gd name="T44" fmla="*/ 131 w 641"/>
                    <a:gd name="T45" fmla="*/ 137 h 641"/>
                    <a:gd name="T46" fmla="*/ 132 w 641"/>
                    <a:gd name="T47" fmla="*/ 137 h 641"/>
                    <a:gd name="T48" fmla="*/ 121 w 641"/>
                    <a:gd name="T49" fmla="*/ 149 h 641"/>
                    <a:gd name="T50" fmla="*/ 61 w 641"/>
                    <a:gd name="T51" fmla="*/ 140 h 641"/>
                    <a:gd name="T52" fmla="*/ 24 w 641"/>
                    <a:gd name="T53" fmla="*/ 211 h 641"/>
                    <a:gd name="T54" fmla="*/ 66 w 641"/>
                    <a:gd name="T55" fmla="*/ 254 h 641"/>
                    <a:gd name="T56" fmla="*/ 66 w 641"/>
                    <a:gd name="T57" fmla="*/ 253 h 641"/>
                    <a:gd name="T58" fmla="*/ 62 w 641"/>
                    <a:gd name="T59" fmla="*/ 272 h 641"/>
                    <a:gd name="T60" fmla="*/ 6 w 641"/>
                    <a:gd name="T61" fmla="*/ 295 h 641"/>
                    <a:gd name="T62" fmla="*/ 9 w 641"/>
                    <a:gd name="T63" fmla="*/ 375 h 641"/>
                    <a:gd name="T64" fmla="*/ 67 w 641"/>
                    <a:gd name="T65" fmla="*/ 391 h 641"/>
                    <a:gd name="T66" fmla="*/ 67 w 641"/>
                    <a:gd name="T67" fmla="*/ 391 h 641"/>
                    <a:gd name="T68" fmla="*/ 73 w 641"/>
                    <a:gd name="T69" fmla="*/ 410 h 641"/>
                    <a:gd name="T70" fmla="*/ 36 w 641"/>
                    <a:gd name="T71" fmla="*/ 458 h 641"/>
                    <a:gd name="T72" fmla="*/ 80 w 641"/>
                    <a:gd name="T73" fmla="*/ 525 h 641"/>
                    <a:gd name="T74" fmla="*/ 137 w 641"/>
                    <a:gd name="T75" fmla="*/ 510 h 641"/>
                    <a:gd name="T76" fmla="*/ 137 w 641"/>
                    <a:gd name="T77" fmla="*/ 509 h 641"/>
                    <a:gd name="T78" fmla="*/ 149 w 641"/>
                    <a:gd name="T79" fmla="*/ 520 h 641"/>
                    <a:gd name="T80" fmla="*/ 140 w 641"/>
                    <a:gd name="T81" fmla="*/ 580 h 641"/>
                    <a:gd name="T82" fmla="*/ 211 w 641"/>
                    <a:gd name="T83" fmla="*/ 617 h 641"/>
                    <a:gd name="T84" fmla="*/ 254 w 641"/>
                    <a:gd name="T85" fmla="*/ 575 h 641"/>
                    <a:gd name="T86" fmla="*/ 253 w 641"/>
                    <a:gd name="T87" fmla="*/ 575 h 641"/>
                    <a:gd name="T88" fmla="*/ 272 w 641"/>
                    <a:gd name="T89" fmla="*/ 579 h 641"/>
                    <a:gd name="T90" fmla="*/ 295 w 641"/>
                    <a:gd name="T91" fmla="*/ 635 h 641"/>
                    <a:gd name="T92" fmla="*/ 374 w 641"/>
                    <a:gd name="T93" fmla="*/ 632 h 641"/>
                    <a:gd name="T94" fmla="*/ 391 w 641"/>
                    <a:gd name="T95" fmla="*/ 574 h 641"/>
                    <a:gd name="T96" fmla="*/ 390 w 641"/>
                    <a:gd name="T97" fmla="*/ 574 h 641"/>
                    <a:gd name="T98" fmla="*/ 410 w 641"/>
                    <a:gd name="T99" fmla="*/ 568 h 641"/>
                    <a:gd name="T100" fmla="*/ 458 w 641"/>
                    <a:gd name="T101" fmla="*/ 605 h 641"/>
                    <a:gd name="T102" fmla="*/ 525 w 641"/>
                    <a:gd name="T103" fmla="*/ 561 h 641"/>
                    <a:gd name="T104" fmla="*/ 510 w 641"/>
                    <a:gd name="T105" fmla="*/ 504 h 641"/>
                    <a:gd name="T106" fmla="*/ 509 w 641"/>
                    <a:gd name="T107" fmla="*/ 504 h 641"/>
                    <a:gd name="T108" fmla="*/ 520 w 641"/>
                    <a:gd name="T109" fmla="*/ 492 h 641"/>
                    <a:gd name="T110" fmla="*/ 580 w 641"/>
                    <a:gd name="T111" fmla="*/ 501 h 641"/>
                    <a:gd name="T112" fmla="*/ 617 w 641"/>
                    <a:gd name="T113" fmla="*/ 430 h 641"/>
                    <a:gd name="T114" fmla="*/ 575 w 641"/>
                    <a:gd name="T115" fmla="*/ 387 h 641"/>
                    <a:gd name="T116" fmla="*/ 575 w 641"/>
                    <a:gd name="T117" fmla="*/ 388 h 641"/>
                    <a:gd name="T118" fmla="*/ 579 w 641"/>
                    <a:gd name="T119" fmla="*/ 369 h 641"/>
                    <a:gd name="T120" fmla="*/ 635 w 641"/>
                    <a:gd name="T121" fmla="*/ 3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641">
                      <a:moveTo>
                        <a:pt x="635" y="346"/>
                      </a:moveTo>
                      <a:cubicBezTo>
                        <a:pt x="641" y="303"/>
                        <a:pt x="632" y="267"/>
                        <a:pt x="632" y="267"/>
                      </a:cubicBezTo>
                      <a:cubicBezTo>
                        <a:pt x="574" y="250"/>
                        <a:pt x="574" y="250"/>
                        <a:pt x="574" y="250"/>
                      </a:cubicBezTo>
                      <a:cubicBezTo>
                        <a:pt x="574" y="250"/>
                        <a:pt x="574" y="250"/>
                        <a:pt x="574" y="250"/>
                      </a:cubicBezTo>
                      <a:cubicBezTo>
                        <a:pt x="572" y="244"/>
                        <a:pt x="570" y="237"/>
                        <a:pt x="568" y="231"/>
                      </a:cubicBezTo>
                      <a:cubicBezTo>
                        <a:pt x="605" y="183"/>
                        <a:pt x="605" y="183"/>
                        <a:pt x="605" y="183"/>
                      </a:cubicBezTo>
                      <a:cubicBezTo>
                        <a:pt x="587" y="143"/>
                        <a:pt x="561" y="116"/>
                        <a:pt x="561" y="116"/>
                      </a:cubicBezTo>
                      <a:cubicBezTo>
                        <a:pt x="504" y="131"/>
                        <a:pt x="504" y="131"/>
                        <a:pt x="504" y="131"/>
                      </a:cubicBezTo>
                      <a:cubicBezTo>
                        <a:pt x="504" y="132"/>
                        <a:pt x="504" y="132"/>
                        <a:pt x="504" y="132"/>
                      </a:cubicBezTo>
                      <a:cubicBezTo>
                        <a:pt x="500" y="128"/>
                        <a:pt x="496" y="124"/>
                        <a:pt x="492" y="121"/>
                      </a:cubicBezTo>
                      <a:cubicBezTo>
                        <a:pt x="501" y="61"/>
                        <a:pt x="501" y="61"/>
                        <a:pt x="501" y="61"/>
                      </a:cubicBezTo>
                      <a:cubicBezTo>
                        <a:pt x="466" y="35"/>
                        <a:pt x="430" y="24"/>
                        <a:pt x="430" y="24"/>
                      </a:cubicBezTo>
                      <a:cubicBezTo>
                        <a:pt x="387" y="66"/>
                        <a:pt x="387" y="66"/>
                        <a:pt x="387" y="66"/>
                      </a:cubicBezTo>
                      <a:cubicBezTo>
                        <a:pt x="388" y="66"/>
                        <a:pt x="388" y="66"/>
                        <a:pt x="388" y="66"/>
                      </a:cubicBezTo>
                      <a:cubicBezTo>
                        <a:pt x="381" y="64"/>
                        <a:pt x="375" y="63"/>
                        <a:pt x="368" y="62"/>
                      </a:cubicBezTo>
                      <a:cubicBezTo>
                        <a:pt x="346" y="6"/>
                        <a:pt x="346" y="6"/>
                        <a:pt x="346" y="6"/>
                      </a:cubicBezTo>
                      <a:cubicBezTo>
                        <a:pt x="303" y="0"/>
                        <a:pt x="266" y="9"/>
                        <a:pt x="266" y="9"/>
                      </a:cubicBezTo>
                      <a:cubicBezTo>
                        <a:pt x="250" y="67"/>
                        <a:pt x="250" y="67"/>
                        <a:pt x="250" y="67"/>
                      </a:cubicBezTo>
                      <a:cubicBezTo>
                        <a:pt x="250" y="67"/>
                        <a:pt x="250" y="67"/>
                        <a:pt x="250" y="67"/>
                      </a:cubicBezTo>
                      <a:cubicBezTo>
                        <a:pt x="244" y="69"/>
                        <a:pt x="237" y="71"/>
                        <a:pt x="231" y="73"/>
                      </a:cubicBezTo>
                      <a:cubicBezTo>
                        <a:pt x="183" y="36"/>
                        <a:pt x="183" y="36"/>
                        <a:pt x="183" y="36"/>
                      </a:cubicBezTo>
                      <a:cubicBezTo>
                        <a:pt x="143" y="53"/>
                        <a:pt x="116" y="80"/>
                        <a:pt x="116" y="80"/>
                      </a:cubicBezTo>
                      <a:cubicBezTo>
                        <a:pt x="131" y="137"/>
                        <a:pt x="131" y="137"/>
                        <a:pt x="131" y="137"/>
                      </a:cubicBezTo>
                      <a:cubicBezTo>
                        <a:pt x="132" y="137"/>
                        <a:pt x="132" y="137"/>
                        <a:pt x="132" y="137"/>
                      </a:cubicBezTo>
                      <a:cubicBezTo>
                        <a:pt x="128" y="141"/>
                        <a:pt x="124" y="145"/>
                        <a:pt x="121" y="149"/>
                      </a:cubicBezTo>
                      <a:cubicBezTo>
                        <a:pt x="61" y="140"/>
                        <a:pt x="61" y="140"/>
                        <a:pt x="61" y="140"/>
                      </a:cubicBezTo>
                      <a:cubicBezTo>
                        <a:pt x="35" y="175"/>
                        <a:pt x="24" y="211"/>
                        <a:pt x="24" y="211"/>
                      </a:cubicBezTo>
                      <a:cubicBezTo>
                        <a:pt x="66" y="254"/>
                        <a:pt x="66" y="254"/>
                        <a:pt x="66" y="254"/>
                      </a:cubicBezTo>
                      <a:cubicBezTo>
                        <a:pt x="66" y="253"/>
                        <a:pt x="66" y="253"/>
                        <a:pt x="66" y="253"/>
                      </a:cubicBezTo>
                      <a:cubicBezTo>
                        <a:pt x="64" y="260"/>
                        <a:pt x="63" y="266"/>
                        <a:pt x="62" y="272"/>
                      </a:cubicBezTo>
                      <a:cubicBezTo>
                        <a:pt x="6" y="295"/>
                        <a:pt x="6" y="295"/>
                        <a:pt x="6" y="295"/>
                      </a:cubicBezTo>
                      <a:cubicBezTo>
                        <a:pt x="0" y="338"/>
                        <a:pt x="9" y="375"/>
                        <a:pt x="9" y="375"/>
                      </a:cubicBezTo>
                      <a:cubicBezTo>
                        <a:pt x="67" y="391"/>
                        <a:pt x="67" y="391"/>
                        <a:pt x="67" y="391"/>
                      </a:cubicBezTo>
                      <a:cubicBezTo>
                        <a:pt x="67" y="391"/>
                        <a:pt x="67" y="391"/>
                        <a:pt x="67" y="391"/>
                      </a:cubicBezTo>
                      <a:cubicBezTo>
                        <a:pt x="69" y="397"/>
                        <a:pt x="71" y="404"/>
                        <a:pt x="73" y="410"/>
                      </a:cubicBezTo>
                      <a:cubicBezTo>
                        <a:pt x="36" y="458"/>
                        <a:pt x="36" y="458"/>
                        <a:pt x="36" y="458"/>
                      </a:cubicBezTo>
                      <a:cubicBezTo>
                        <a:pt x="53" y="498"/>
                        <a:pt x="80" y="525"/>
                        <a:pt x="80" y="525"/>
                      </a:cubicBezTo>
                      <a:cubicBezTo>
                        <a:pt x="137" y="510"/>
                        <a:pt x="137" y="510"/>
                        <a:pt x="137" y="510"/>
                      </a:cubicBezTo>
                      <a:cubicBezTo>
                        <a:pt x="137" y="509"/>
                        <a:pt x="137" y="509"/>
                        <a:pt x="137" y="509"/>
                      </a:cubicBezTo>
                      <a:cubicBezTo>
                        <a:pt x="141" y="513"/>
                        <a:pt x="145" y="517"/>
                        <a:pt x="149" y="520"/>
                      </a:cubicBezTo>
                      <a:cubicBezTo>
                        <a:pt x="140" y="580"/>
                        <a:pt x="140" y="580"/>
                        <a:pt x="140" y="580"/>
                      </a:cubicBezTo>
                      <a:cubicBezTo>
                        <a:pt x="175" y="606"/>
                        <a:pt x="211" y="617"/>
                        <a:pt x="211" y="617"/>
                      </a:cubicBezTo>
                      <a:cubicBezTo>
                        <a:pt x="254" y="575"/>
                        <a:pt x="254" y="575"/>
                        <a:pt x="254" y="575"/>
                      </a:cubicBezTo>
                      <a:cubicBezTo>
                        <a:pt x="253" y="575"/>
                        <a:pt x="253" y="575"/>
                        <a:pt x="253" y="575"/>
                      </a:cubicBezTo>
                      <a:cubicBezTo>
                        <a:pt x="260" y="577"/>
                        <a:pt x="266" y="578"/>
                        <a:pt x="272" y="579"/>
                      </a:cubicBezTo>
                      <a:cubicBezTo>
                        <a:pt x="295" y="635"/>
                        <a:pt x="295" y="635"/>
                        <a:pt x="295" y="635"/>
                      </a:cubicBezTo>
                      <a:cubicBezTo>
                        <a:pt x="338" y="641"/>
                        <a:pt x="374" y="632"/>
                        <a:pt x="374" y="632"/>
                      </a:cubicBezTo>
                      <a:cubicBezTo>
                        <a:pt x="391" y="574"/>
                        <a:pt x="391" y="574"/>
                        <a:pt x="391" y="574"/>
                      </a:cubicBezTo>
                      <a:cubicBezTo>
                        <a:pt x="390" y="574"/>
                        <a:pt x="390" y="574"/>
                        <a:pt x="390" y="574"/>
                      </a:cubicBezTo>
                      <a:cubicBezTo>
                        <a:pt x="397" y="572"/>
                        <a:pt x="404" y="570"/>
                        <a:pt x="410" y="568"/>
                      </a:cubicBezTo>
                      <a:cubicBezTo>
                        <a:pt x="458" y="605"/>
                        <a:pt x="458" y="605"/>
                        <a:pt x="458" y="605"/>
                      </a:cubicBezTo>
                      <a:cubicBezTo>
                        <a:pt x="498" y="588"/>
                        <a:pt x="525" y="561"/>
                        <a:pt x="525" y="561"/>
                      </a:cubicBezTo>
                      <a:cubicBezTo>
                        <a:pt x="510" y="504"/>
                        <a:pt x="510" y="504"/>
                        <a:pt x="510" y="504"/>
                      </a:cubicBezTo>
                      <a:cubicBezTo>
                        <a:pt x="509" y="504"/>
                        <a:pt x="509" y="504"/>
                        <a:pt x="509" y="504"/>
                      </a:cubicBezTo>
                      <a:cubicBezTo>
                        <a:pt x="513" y="500"/>
                        <a:pt x="516" y="496"/>
                        <a:pt x="520" y="492"/>
                      </a:cubicBezTo>
                      <a:cubicBezTo>
                        <a:pt x="580" y="501"/>
                        <a:pt x="580" y="501"/>
                        <a:pt x="580" y="501"/>
                      </a:cubicBezTo>
                      <a:cubicBezTo>
                        <a:pt x="606" y="466"/>
                        <a:pt x="617" y="430"/>
                        <a:pt x="617" y="430"/>
                      </a:cubicBezTo>
                      <a:cubicBezTo>
                        <a:pt x="575" y="387"/>
                        <a:pt x="575" y="387"/>
                        <a:pt x="575" y="387"/>
                      </a:cubicBezTo>
                      <a:cubicBezTo>
                        <a:pt x="575" y="388"/>
                        <a:pt x="575" y="388"/>
                        <a:pt x="575" y="388"/>
                      </a:cubicBezTo>
                      <a:cubicBezTo>
                        <a:pt x="577" y="381"/>
                        <a:pt x="578" y="375"/>
                        <a:pt x="579" y="369"/>
                      </a:cubicBezTo>
                      <a:lnTo>
                        <a:pt x="635" y="346"/>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6" name="Freeform 317"/>
                <p:cNvSpPr>
                  <a:spLocks/>
                </p:cNvSpPr>
                <p:nvPr/>
              </p:nvSpPr>
              <p:spPr bwMode="auto">
                <a:xfrm>
                  <a:off x="642" y="833"/>
                  <a:ext cx="547" cy="548"/>
                </a:xfrm>
                <a:custGeom>
                  <a:avLst/>
                  <a:gdLst>
                    <a:gd name="T0" fmla="*/ 635 w 640"/>
                    <a:gd name="T1" fmla="*/ 346 h 640"/>
                    <a:gd name="T2" fmla="*/ 631 w 640"/>
                    <a:gd name="T3" fmla="*/ 266 h 640"/>
                    <a:gd name="T4" fmla="*/ 574 w 640"/>
                    <a:gd name="T5" fmla="*/ 250 h 640"/>
                    <a:gd name="T6" fmla="*/ 574 w 640"/>
                    <a:gd name="T7" fmla="*/ 250 h 640"/>
                    <a:gd name="T8" fmla="*/ 567 w 640"/>
                    <a:gd name="T9" fmla="*/ 230 h 640"/>
                    <a:gd name="T10" fmla="*/ 604 w 640"/>
                    <a:gd name="T11" fmla="*/ 182 h 640"/>
                    <a:gd name="T12" fmla="*/ 561 w 640"/>
                    <a:gd name="T13" fmla="*/ 116 h 640"/>
                    <a:gd name="T14" fmla="*/ 503 w 640"/>
                    <a:gd name="T15" fmla="*/ 131 h 640"/>
                    <a:gd name="T16" fmla="*/ 503 w 640"/>
                    <a:gd name="T17" fmla="*/ 131 h 640"/>
                    <a:gd name="T18" fmla="*/ 492 w 640"/>
                    <a:gd name="T19" fmla="*/ 121 h 640"/>
                    <a:gd name="T20" fmla="*/ 500 w 640"/>
                    <a:gd name="T21" fmla="*/ 61 h 640"/>
                    <a:gd name="T22" fmla="*/ 430 w 640"/>
                    <a:gd name="T23" fmla="*/ 24 h 640"/>
                    <a:gd name="T24" fmla="*/ 387 w 640"/>
                    <a:gd name="T25" fmla="*/ 65 h 640"/>
                    <a:gd name="T26" fmla="*/ 387 w 640"/>
                    <a:gd name="T27" fmla="*/ 66 h 640"/>
                    <a:gd name="T28" fmla="*/ 368 w 640"/>
                    <a:gd name="T29" fmla="*/ 61 h 640"/>
                    <a:gd name="T30" fmla="*/ 345 w 640"/>
                    <a:gd name="T31" fmla="*/ 5 h 640"/>
                    <a:gd name="T32" fmla="*/ 266 w 640"/>
                    <a:gd name="T33" fmla="*/ 9 h 640"/>
                    <a:gd name="T34" fmla="*/ 250 w 640"/>
                    <a:gd name="T35" fmla="*/ 66 h 640"/>
                    <a:gd name="T36" fmla="*/ 250 w 640"/>
                    <a:gd name="T37" fmla="*/ 67 h 640"/>
                    <a:gd name="T38" fmla="*/ 230 w 640"/>
                    <a:gd name="T39" fmla="*/ 73 h 640"/>
                    <a:gd name="T40" fmla="*/ 182 w 640"/>
                    <a:gd name="T41" fmla="*/ 36 h 640"/>
                    <a:gd name="T42" fmla="*/ 116 w 640"/>
                    <a:gd name="T43" fmla="*/ 79 h 640"/>
                    <a:gd name="T44" fmla="*/ 131 w 640"/>
                    <a:gd name="T45" fmla="*/ 137 h 640"/>
                    <a:gd name="T46" fmla="*/ 131 w 640"/>
                    <a:gd name="T47" fmla="*/ 137 h 640"/>
                    <a:gd name="T48" fmla="*/ 121 w 640"/>
                    <a:gd name="T49" fmla="*/ 149 h 640"/>
                    <a:gd name="T50" fmla="*/ 61 w 640"/>
                    <a:gd name="T51" fmla="*/ 140 h 640"/>
                    <a:gd name="T52" fmla="*/ 24 w 640"/>
                    <a:gd name="T53" fmla="*/ 210 h 640"/>
                    <a:gd name="T54" fmla="*/ 65 w 640"/>
                    <a:gd name="T55" fmla="*/ 253 h 640"/>
                    <a:gd name="T56" fmla="*/ 66 w 640"/>
                    <a:gd name="T57" fmla="*/ 253 h 640"/>
                    <a:gd name="T58" fmla="*/ 61 w 640"/>
                    <a:gd name="T59" fmla="*/ 272 h 640"/>
                    <a:gd name="T60" fmla="*/ 5 w 640"/>
                    <a:gd name="T61" fmla="*/ 295 h 640"/>
                    <a:gd name="T62" fmla="*/ 9 w 640"/>
                    <a:gd name="T63" fmla="*/ 374 h 640"/>
                    <a:gd name="T64" fmla="*/ 66 w 640"/>
                    <a:gd name="T65" fmla="*/ 390 h 640"/>
                    <a:gd name="T66" fmla="*/ 66 w 640"/>
                    <a:gd name="T67" fmla="*/ 390 h 640"/>
                    <a:gd name="T68" fmla="*/ 73 w 640"/>
                    <a:gd name="T69" fmla="*/ 410 h 640"/>
                    <a:gd name="T70" fmla="*/ 36 w 640"/>
                    <a:gd name="T71" fmla="*/ 458 h 640"/>
                    <a:gd name="T72" fmla="*/ 79 w 640"/>
                    <a:gd name="T73" fmla="*/ 524 h 640"/>
                    <a:gd name="T74" fmla="*/ 137 w 640"/>
                    <a:gd name="T75" fmla="*/ 509 h 640"/>
                    <a:gd name="T76" fmla="*/ 137 w 640"/>
                    <a:gd name="T77" fmla="*/ 509 h 640"/>
                    <a:gd name="T78" fmla="*/ 148 w 640"/>
                    <a:gd name="T79" fmla="*/ 520 h 640"/>
                    <a:gd name="T80" fmla="*/ 140 w 640"/>
                    <a:gd name="T81" fmla="*/ 579 h 640"/>
                    <a:gd name="T82" fmla="*/ 210 w 640"/>
                    <a:gd name="T83" fmla="*/ 616 h 640"/>
                    <a:gd name="T84" fmla="*/ 253 w 640"/>
                    <a:gd name="T85" fmla="*/ 575 h 640"/>
                    <a:gd name="T86" fmla="*/ 253 w 640"/>
                    <a:gd name="T87" fmla="*/ 575 h 640"/>
                    <a:gd name="T88" fmla="*/ 272 w 640"/>
                    <a:gd name="T89" fmla="*/ 579 h 640"/>
                    <a:gd name="T90" fmla="*/ 295 w 640"/>
                    <a:gd name="T91" fmla="*/ 635 h 640"/>
                    <a:gd name="T92" fmla="*/ 374 w 640"/>
                    <a:gd name="T93" fmla="*/ 631 h 640"/>
                    <a:gd name="T94" fmla="*/ 390 w 640"/>
                    <a:gd name="T95" fmla="*/ 574 h 640"/>
                    <a:gd name="T96" fmla="*/ 390 w 640"/>
                    <a:gd name="T97" fmla="*/ 574 h 640"/>
                    <a:gd name="T98" fmla="*/ 410 w 640"/>
                    <a:gd name="T99" fmla="*/ 568 h 640"/>
                    <a:gd name="T100" fmla="*/ 458 w 640"/>
                    <a:gd name="T101" fmla="*/ 604 h 640"/>
                    <a:gd name="T102" fmla="*/ 524 w 640"/>
                    <a:gd name="T103" fmla="*/ 561 h 640"/>
                    <a:gd name="T104" fmla="*/ 509 w 640"/>
                    <a:gd name="T105" fmla="*/ 503 h 640"/>
                    <a:gd name="T106" fmla="*/ 509 w 640"/>
                    <a:gd name="T107" fmla="*/ 503 h 640"/>
                    <a:gd name="T108" fmla="*/ 520 w 640"/>
                    <a:gd name="T109" fmla="*/ 492 h 640"/>
                    <a:gd name="T110" fmla="*/ 579 w 640"/>
                    <a:gd name="T111" fmla="*/ 500 h 640"/>
                    <a:gd name="T112" fmla="*/ 616 w 640"/>
                    <a:gd name="T113" fmla="*/ 430 h 640"/>
                    <a:gd name="T114" fmla="*/ 575 w 640"/>
                    <a:gd name="T115" fmla="*/ 387 h 640"/>
                    <a:gd name="T116" fmla="*/ 575 w 640"/>
                    <a:gd name="T117" fmla="*/ 387 h 640"/>
                    <a:gd name="T118" fmla="*/ 579 w 640"/>
                    <a:gd name="T119" fmla="*/ 368 h 640"/>
                    <a:gd name="T120" fmla="*/ 635 w 640"/>
                    <a:gd name="T121" fmla="*/ 34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640">
                      <a:moveTo>
                        <a:pt x="635" y="346"/>
                      </a:moveTo>
                      <a:cubicBezTo>
                        <a:pt x="640" y="303"/>
                        <a:pt x="631" y="266"/>
                        <a:pt x="631" y="266"/>
                      </a:cubicBezTo>
                      <a:cubicBezTo>
                        <a:pt x="574" y="250"/>
                        <a:pt x="574" y="250"/>
                        <a:pt x="574" y="250"/>
                      </a:cubicBezTo>
                      <a:cubicBezTo>
                        <a:pt x="574" y="250"/>
                        <a:pt x="574" y="250"/>
                        <a:pt x="574" y="250"/>
                      </a:cubicBezTo>
                      <a:cubicBezTo>
                        <a:pt x="572" y="243"/>
                        <a:pt x="570" y="237"/>
                        <a:pt x="567" y="230"/>
                      </a:cubicBezTo>
                      <a:cubicBezTo>
                        <a:pt x="604" y="182"/>
                        <a:pt x="604" y="182"/>
                        <a:pt x="604" y="182"/>
                      </a:cubicBezTo>
                      <a:cubicBezTo>
                        <a:pt x="587" y="143"/>
                        <a:pt x="561" y="116"/>
                        <a:pt x="561" y="116"/>
                      </a:cubicBezTo>
                      <a:cubicBezTo>
                        <a:pt x="503" y="131"/>
                        <a:pt x="503" y="131"/>
                        <a:pt x="503" y="131"/>
                      </a:cubicBezTo>
                      <a:cubicBezTo>
                        <a:pt x="503" y="131"/>
                        <a:pt x="503" y="131"/>
                        <a:pt x="503" y="131"/>
                      </a:cubicBezTo>
                      <a:cubicBezTo>
                        <a:pt x="499" y="128"/>
                        <a:pt x="496" y="124"/>
                        <a:pt x="492" y="121"/>
                      </a:cubicBezTo>
                      <a:cubicBezTo>
                        <a:pt x="500" y="61"/>
                        <a:pt x="500" y="61"/>
                        <a:pt x="500" y="61"/>
                      </a:cubicBezTo>
                      <a:cubicBezTo>
                        <a:pt x="466" y="35"/>
                        <a:pt x="430" y="24"/>
                        <a:pt x="430" y="24"/>
                      </a:cubicBezTo>
                      <a:cubicBezTo>
                        <a:pt x="387" y="65"/>
                        <a:pt x="387" y="65"/>
                        <a:pt x="387" y="65"/>
                      </a:cubicBezTo>
                      <a:cubicBezTo>
                        <a:pt x="387" y="66"/>
                        <a:pt x="387" y="66"/>
                        <a:pt x="387" y="66"/>
                      </a:cubicBezTo>
                      <a:cubicBezTo>
                        <a:pt x="381" y="64"/>
                        <a:pt x="375" y="63"/>
                        <a:pt x="368" y="61"/>
                      </a:cubicBezTo>
                      <a:cubicBezTo>
                        <a:pt x="345" y="5"/>
                        <a:pt x="345" y="5"/>
                        <a:pt x="345" y="5"/>
                      </a:cubicBezTo>
                      <a:cubicBezTo>
                        <a:pt x="302" y="0"/>
                        <a:pt x="266" y="9"/>
                        <a:pt x="266" y="9"/>
                      </a:cubicBezTo>
                      <a:cubicBezTo>
                        <a:pt x="250" y="66"/>
                        <a:pt x="250" y="66"/>
                        <a:pt x="250" y="66"/>
                      </a:cubicBezTo>
                      <a:cubicBezTo>
                        <a:pt x="250" y="67"/>
                        <a:pt x="250" y="67"/>
                        <a:pt x="250" y="67"/>
                      </a:cubicBezTo>
                      <a:cubicBezTo>
                        <a:pt x="243" y="68"/>
                        <a:pt x="237" y="70"/>
                        <a:pt x="230" y="73"/>
                      </a:cubicBezTo>
                      <a:cubicBezTo>
                        <a:pt x="182" y="36"/>
                        <a:pt x="182" y="36"/>
                        <a:pt x="182" y="36"/>
                      </a:cubicBezTo>
                      <a:cubicBezTo>
                        <a:pt x="143" y="53"/>
                        <a:pt x="116" y="79"/>
                        <a:pt x="116" y="79"/>
                      </a:cubicBezTo>
                      <a:cubicBezTo>
                        <a:pt x="131" y="137"/>
                        <a:pt x="131" y="137"/>
                        <a:pt x="131" y="137"/>
                      </a:cubicBezTo>
                      <a:cubicBezTo>
                        <a:pt x="131" y="137"/>
                        <a:pt x="131" y="137"/>
                        <a:pt x="131" y="137"/>
                      </a:cubicBezTo>
                      <a:cubicBezTo>
                        <a:pt x="128" y="141"/>
                        <a:pt x="124" y="145"/>
                        <a:pt x="121" y="149"/>
                      </a:cubicBezTo>
                      <a:cubicBezTo>
                        <a:pt x="61" y="140"/>
                        <a:pt x="61" y="140"/>
                        <a:pt x="61" y="140"/>
                      </a:cubicBezTo>
                      <a:cubicBezTo>
                        <a:pt x="35" y="174"/>
                        <a:pt x="24" y="210"/>
                        <a:pt x="24" y="210"/>
                      </a:cubicBezTo>
                      <a:cubicBezTo>
                        <a:pt x="65" y="253"/>
                        <a:pt x="65" y="253"/>
                        <a:pt x="65" y="253"/>
                      </a:cubicBezTo>
                      <a:cubicBezTo>
                        <a:pt x="66" y="253"/>
                        <a:pt x="66" y="253"/>
                        <a:pt x="66" y="253"/>
                      </a:cubicBezTo>
                      <a:cubicBezTo>
                        <a:pt x="64" y="259"/>
                        <a:pt x="63" y="266"/>
                        <a:pt x="61" y="272"/>
                      </a:cubicBezTo>
                      <a:cubicBezTo>
                        <a:pt x="5" y="295"/>
                        <a:pt x="5" y="295"/>
                        <a:pt x="5" y="295"/>
                      </a:cubicBezTo>
                      <a:cubicBezTo>
                        <a:pt x="0" y="338"/>
                        <a:pt x="9" y="374"/>
                        <a:pt x="9" y="374"/>
                      </a:cubicBezTo>
                      <a:cubicBezTo>
                        <a:pt x="66" y="390"/>
                        <a:pt x="66" y="390"/>
                        <a:pt x="66" y="390"/>
                      </a:cubicBezTo>
                      <a:cubicBezTo>
                        <a:pt x="66" y="390"/>
                        <a:pt x="66" y="390"/>
                        <a:pt x="66" y="390"/>
                      </a:cubicBezTo>
                      <a:cubicBezTo>
                        <a:pt x="68" y="397"/>
                        <a:pt x="70" y="403"/>
                        <a:pt x="73" y="410"/>
                      </a:cubicBezTo>
                      <a:cubicBezTo>
                        <a:pt x="36" y="458"/>
                        <a:pt x="36" y="458"/>
                        <a:pt x="36" y="458"/>
                      </a:cubicBezTo>
                      <a:cubicBezTo>
                        <a:pt x="53" y="498"/>
                        <a:pt x="79" y="524"/>
                        <a:pt x="79" y="524"/>
                      </a:cubicBezTo>
                      <a:cubicBezTo>
                        <a:pt x="137" y="509"/>
                        <a:pt x="137" y="509"/>
                        <a:pt x="137" y="509"/>
                      </a:cubicBezTo>
                      <a:cubicBezTo>
                        <a:pt x="137" y="509"/>
                        <a:pt x="137" y="509"/>
                        <a:pt x="137" y="509"/>
                      </a:cubicBezTo>
                      <a:cubicBezTo>
                        <a:pt x="141" y="513"/>
                        <a:pt x="144" y="516"/>
                        <a:pt x="148" y="520"/>
                      </a:cubicBezTo>
                      <a:cubicBezTo>
                        <a:pt x="140" y="579"/>
                        <a:pt x="140" y="579"/>
                        <a:pt x="140" y="579"/>
                      </a:cubicBezTo>
                      <a:cubicBezTo>
                        <a:pt x="174" y="606"/>
                        <a:pt x="210" y="616"/>
                        <a:pt x="210" y="616"/>
                      </a:cubicBezTo>
                      <a:cubicBezTo>
                        <a:pt x="253" y="575"/>
                        <a:pt x="253" y="575"/>
                        <a:pt x="253" y="575"/>
                      </a:cubicBezTo>
                      <a:cubicBezTo>
                        <a:pt x="253" y="575"/>
                        <a:pt x="253" y="575"/>
                        <a:pt x="253" y="575"/>
                      </a:cubicBezTo>
                      <a:cubicBezTo>
                        <a:pt x="259" y="576"/>
                        <a:pt x="266" y="578"/>
                        <a:pt x="272" y="579"/>
                      </a:cubicBezTo>
                      <a:cubicBezTo>
                        <a:pt x="295" y="635"/>
                        <a:pt x="295" y="635"/>
                        <a:pt x="295" y="635"/>
                      </a:cubicBezTo>
                      <a:cubicBezTo>
                        <a:pt x="338" y="640"/>
                        <a:pt x="374" y="631"/>
                        <a:pt x="374" y="631"/>
                      </a:cubicBezTo>
                      <a:cubicBezTo>
                        <a:pt x="390" y="574"/>
                        <a:pt x="390" y="574"/>
                        <a:pt x="390" y="574"/>
                      </a:cubicBezTo>
                      <a:cubicBezTo>
                        <a:pt x="390" y="574"/>
                        <a:pt x="390" y="574"/>
                        <a:pt x="390" y="574"/>
                      </a:cubicBezTo>
                      <a:cubicBezTo>
                        <a:pt x="397" y="572"/>
                        <a:pt x="403" y="570"/>
                        <a:pt x="410" y="568"/>
                      </a:cubicBezTo>
                      <a:cubicBezTo>
                        <a:pt x="458" y="604"/>
                        <a:pt x="458" y="604"/>
                        <a:pt x="458" y="604"/>
                      </a:cubicBezTo>
                      <a:cubicBezTo>
                        <a:pt x="498" y="587"/>
                        <a:pt x="524" y="561"/>
                        <a:pt x="524" y="561"/>
                      </a:cubicBezTo>
                      <a:cubicBezTo>
                        <a:pt x="509" y="503"/>
                        <a:pt x="509" y="503"/>
                        <a:pt x="509" y="503"/>
                      </a:cubicBezTo>
                      <a:cubicBezTo>
                        <a:pt x="509" y="503"/>
                        <a:pt x="509" y="503"/>
                        <a:pt x="509" y="503"/>
                      </a:cubicBezTo>
                      <a:cubicBezTo>
                        <a:pt x="513" y="500"/>
                        <a:pt x="516" y="496"/>
                        <a:pt x="520" y="492"/>
                      </a:cubicBezTo>
                      <a:cubicBezTo>
                        <a:pt x="579" y="500"/>
                        <a:pt x="579" y="500"/>
                        <a:pt x="579" y="500"/>
                      </a:cubicBezTo>
                      <a:cubicBezTo>
                        <a:pt x="606" y="466"/>
                        <a:pt x="616" y="430"/>
                        <a:pt x="616" y="430"/>
                      </a:cubicBezTo>
                      <a:cubicBezTo>
                        <a:pt x="575" y="387"/>
                        <a:pt x="575" y="387"/>
                        <a:pt x="575" y="387"/>
                      </a:cubicBezTo>
                      <a:cubicBezTo>
                        <a:pt x="575" y="387"/>
                        <a:pt x="575" y="387"/>
                        <a:pt x="575" y="387"/>
                      </a:cubicBezTo>
                      <a:cubicBezTo>
                        <a:pt x="576" y="381"/>
                        <a:pt x="578" y="375"/>
                        <a:pt x="579" y="368"/>
                      </a:cubicBezTo>
                      <a:lnTo>
                        <a:pt x="635" y="346"/>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7" name="Freeform 318"/>
                <p:cNvSpPr>
                  <a:spLocks/>
                </p:cNvSpPr>
                <p:nvPr/>
              </p:nvSpPr>
              <p:spPr bwMode="auto">
                <a:xfrm>
                  <a:off x="1779" y="1045"/>
                  <a:ext cx="542" cy="541"/>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2"/>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69"/>
                        <a:pt x="228" y="72"/>
                      </a:cubicBezTo>
                      <a:cubicBezTo>
                        <a:pt x="180" y="35"/>
                        <a:pt x="180" y="35"/>
                        <a:pt x="180" y="35"/>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8" y="392"/>
                        <a:pt x="70" y="399"/>
                        <a:pt x="72" y="405"/>
                      </a:cubicBezTo>
                      <a:cubicBezTo>
                        <a:pt x="36" y="452"/>
                        <a:pt x="36" y="452"/>
                        <a:pt x="36" y="452"/>
                      </a:cubicBezTo>
                      <a:cubicBezTo>
                        <a:pt x="53"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7" y="341"/>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8" name="Freeform 319"/>
                <p:cNvSpPr>
                  <a:spLocks/>
                </p:cNvSpPr>
                <p:nvPr/>
              </p:nvSpPr>
              <p:spPr bwMode="auto">
                <a:xfrm>
                  <a:off x="1774" y="1039"/>
                  <a:ext cx="542" cy="541"/>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2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7 w 633"/>
                    <a:gd name="T39" fmla="*/ 72 h 632"/>
                    <a:gd name="T40" fmla="*/ 180 w 633"/>
                    <a:gd name="T41" fmla="*/ 35 h 632"/>
                    <a:gd name="T42" fmla="*/ 114 w 633"/>
                    <a:gd name="T43" fmla="*/ 78 h 632"/>
                    <a:gd name="T44" fmla="*/ 129 w 633"/>
                    <a:gd name="T45" fmla="*/ 135 h 632"/>
                    <a:gd name="T46" fmla="*/ 129 w 633"/>
                    <a:gd name="T47" fmla="*/ 135 h 632"/>
                    <a:gd name="T48" fmla="*/ 119 w 633"/>
                    <a:gd name="T49" fmla="*/ 146 h 632"/>
                    <a:gd name="T50" fmla="*/ 60 w 633"/>
                    <a:gd name="T51" fmla="*/ 138 h 632"/>
                    <a:gd name="T52" fmla="*/ 24 w 633"/>
                    <a:gd name="T53" fmla="*/ 207 h 632"/>
                    <a:gd name="T54" fmla="*/ 64 w 633"/>
                    <a:gd name="T55" fmla="*/ 250 h 632"/>
                    <a:gd name="T56" fmla="*/ 65 w 633"/>
                    <a:gd name="T57" fmla="*/ 250 h 632"/>
                    <a:gd name="T58" fmla="*/ 61 w 633"/>
                    <a:gd name="T59" fmla="*/ 268 h 632"/>
                    <a:gd name="T60" fmla="*/ 5 w 633"/>
                    <a:gd name="T61" fmla="*/ 291 h 632"/>
                    <a:gd name="T62" fmla="*/ 9 w 633"/>
                    <a:gd name="T63" fmla="*/ 369 h 632"/>
                    <a:gd name="T64" fmla="*/ 65 w 633"/>
                    <a:gd name="T65" fmla="*/ 385 h 632"/>
                    <a:gd name="T66" fmla="*/ 65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7 h 632"/>
                    <a:gd name="T88" fmla="*/ 269 w 633"/>
                    <a:gd name="T89" fmla="*/ 572 h 632"/>
                    <a:gd name="T90" fmla="*/ 291 w 633"/>
                    <a:gd name="T91" fmla="*/ 627 h 632"/>
                    <a:gd name="T92" fmla="*/ 369 w 633"/>
                    <a:gd name="T93" fmla="*/ 624 h 632"/>
                    <a:gd name="T94" fmla="*/ 386 w 633"/>
                    <a:gd name="T95" fmla="*/ 567 h 632"/>
                    <a:gd name="T96" fmla="*/ 385 w 633"/>
                    <a:gd name="T97" fmla="*/ 567 h 632"/>
                    <a:gd name="T98" fmla="*/ 405 w 633"/>
                    <a:gd name="T99" fmla="*/ 560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3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5"/>
                        <a:pt x="382" y="65"/>
                        <a:pt x="382" y="65"/>
                      </a:cubicBezTo>
                      <a:cubicBezTo>
                        <a:pt x="376" y="63"/>
                        <a:pt x="370" y="62"/>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4" y="207"/>
                        <a:pt x="24" y="207"/>
                      </a:cubicBezTo>
                      <a:cubicBezTo>
                        <a:pt x="64" y="250"/>
                        <a:pt x="64" y="250"/>
                        <a:pt x="64" y="250"/>
                      </a:cubicBezTo>
                      <a:cubicBezTo>
                        <a:pt x="65" y="250"/>
                        <a:pt x="65" y="250"/>
                        <a:pt x="65" y="250"/>
                      </a:cubicBezTo>
                      <a:cubicBezTo>
                        <a:pt x="63" y="256"/>
                        <a:pt x="62" y="262"/>
                        <a:pt x="61"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4" y="632"/>
                        <a:pt x="369" y="624"/>
                        <a:pt x="369" y="624"/>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6"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D47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29" name="Freeform 320"/>
                <p:cNvSpPr>
                  <a:spLocks/>
                </p:cNvSpPr>
                <p:nvPr/>
              </p:nvSpPr>
              <p:spPr bwMode="auto">
                <a:xfrm>
                  <a:off x="1769" y="1033"/>
                  <a:ext cx="541" cy="542"/>
                </a:xfrm>
                <a:custGeom>
                  <a:avLst/>
                  <a:gdLst>
                    <a:gd name="T0" fmla="*/ 627 w 632"/>
                    <a:gd name="T1" fmla="*/ 342 h 633"/>
                    <a:gd name="T2" fmla="*/ 623 w 632"/>
                    <a:gd name="T3" fmla="*/ 263 h 633"/>
                    <a:gd name="T4" fmla="*/ 567 w 632"/>
                    <a:gd name="T5" fmla="*/ 247 h 633"/>
                    <a:gd name="T6" fmla="*/ 567 w 632"/>
                    <a:gd name="T7" fmla="*/ 247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0 h 633"/>
                    <a:gd name="T22" fmla="*/ 424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6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4 w 632"/>
                    <a:gd name="T57" fmla="*/ 250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1 w 632"/>
                    <a:gd name="T69" fmla="*/ 405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8 h 633"/>
                    <a:gd name="T86" fmla="*/ 250 w 632"/>
                    <a:gd name="T87" fmla="*/ 568 h 633"/>
                    <a:gd name="T88" fmla="*/ 268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3" y="263"/>
                        <a:pt x="623" y="263"/>
                      </a:cubicBezTo>
                      <a:cubicBezTo>
                        <a:pt x="567" y="247"/>
                        <a:pt x="567" y="247"/>
                        <a:pt x="567" y="247"/>
                      </a:cubicBezTo>
                      <a:cubicBezTo>
                        <a:pt x="567" y="247"/>
                        <a:pt x="567" y="247"/>
                        <a:pt x="567" y="247"/>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6"/>
                        <a:pt x="489" y="123"/>
                        <a:pt x="486" y="120"/>
                      </a:cubicBezTo>
                      <a:cubicBezTo>
                        <a:pt x="494" y="60"/>
                        <a:pt x="494" y="60"/>
                        <a:pt x="494" y="60"/>
                      </a:cubicBezTo>
                      <a:cubicBezTo>
                        <a:pt x="460" y="35"/>
                        <a:pt x="424" y="24"/>
                        <a:pt x="424"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6" y="66"/>
                        <a:pt x="246" y="66"/>
                        <a:pt x="246"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39"/>
                        <a:pt x="122" y="143"/>
                        <a:pt x="119" y="147"/>
                      </a:cubicBezTo>
                      <a:cubicBezTo>
                        <a:pt x="60" y="139"/>
                        <a:pt x="60" y="139"/>
                        <a:pt x="60" y="139"/>
                      </a:cubicBezTo>
                      <a:cubicBezTo>
                        <a:pt x="34" y="173"/>
                        <a:pt x="23" y="208"/>
                        <a:pt x="23" y="208"/>
                      </a:cubicBezTo>
                      <a:cubicBezTo>
                        <a:pt x="64" y="251"/>
                        <a:pt x="64" y="251"/>
                        <a:pt x="64" y="251"/>
                      </a:cubicBezTo>
                      <a:cubicBezTo>
                        <a:pt x="64" y="250"/>
                        <a:pt x="64" y="250"/>
                        <a:pt x="64" y="250"/>
                      </a:cubicBezTo>
                      <a:cubicBezTo>
                        <a:pt x="63" y="257"/>
                        <a:pt x="61"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1" y="405"/>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0"/>
                        <a:pt x="146" y="514"/>
                      </a:cubicBezTo>
                      <a:cubicBezTo>
                        <a:pt x="138" y="573"/>
                        <a:pt x="138" y="573"/>
                        <a:pt x="138" y="573"/>
                      </a:cubicBezTo>
                      <a:cubicBezTo>
                        <a:pt x="172" y="599"/>
                        <a:pt x="207" y="609"/>
                        <a:pt x="207" y="609"/>
                      </a:cubicBezTo>
                      <a:cubicBezTo>
                        <a:pt x="250" y="568"/>
                        <a:pt x="250" y="568"/>
                        <a:pt x="250" y="568"/>
                      </a:cubicBezTo>
                      <a:cubicBezTo>
                        <a:pt x="250" y="568"/>
                        <a:pt x="250" y="568"/>
                        <a:pt x="250" y="568"/>
                      </a:cubicBezTo>
                      <a:cubicBezTo>
                        <a:pt x="256" y="570"/>
                        <a:pt x="262" y="571"/>
                        <a:pt x="268"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3"/>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D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0" name="Freeform 321"/>
                <p:cNvSpPr>
                  <a:spLocks/>
                </p:cNvSpPr>
                <p:nvPr/>
              </p:nvSpPr>
              <p:spPr bwMode="auto">
                <a:xfrm>
                  <a:off x="1763" y="1028"/>
                  <a:ext cx="542" cy="542"/>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3 h 633"/>
                    <a:gd name="T76" fmla="*/ 136 w 633"/>
                    <a:gd name="T77" fmla="*/ 503 h 633"/>
                    <a:gd name="T78" fmla="*/ 147 w 633"/>
                    <a:gd name="T79" fmla="*/ 514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1"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5"/>
                        <a:pt x="130" y="135"/>
                        <a:pt x="130"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3"/>
                        <a:pt x="136" y="503"/>
                        <a:pt x="136" y="503"/>
                      </a:cubicBezTo>
                      <a:cubicBezTo>
                        <a:pt x="136" y="503"/>
                        <a:pt x="136" y="503"/>
                        <a:pt x="136" y="503"/>
                      </a:cubicBezTo>
                      <a:cubicBezTo>
                        <a:pt x="139" y="507"/>
                        <a:pt x="143" y="510"/>
                        <a:pt x="147" y="514"/>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9" y="555"/>
                        <a:pt x="519" y="555"/>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1"/>
                      </a:lnTo>
                      <a:close/>
                    </a:path>
                  </a:pathLst>
                </a:custGeom>
                <a:solidFill>
                  <a:srgbClr val="1C46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1" name="Freeform 322"/>
                <p:cNvSpPr>
                  <a:spLocks/>
                </p:cNvSpPr>
                <p:nvPr/>
              </p:nvSpPr>
              <p:spPr bwMode="auto">
                <a:xfrm>
                  <a:off x="1758" y="1023"/>
                  <a:ext cx="542" cy="542"/>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7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4 w 633"/>
                    <a:gd name="T21" fmla="*/ 60 h 633"/>
                    <a:gd name="T22" fmla="*/ 425 w 633"/>
                    <a:gd name="T23" fmla="*/ 24 h 633"/>
                    <a:gd name="T24" fmla="*/ 382 w 633"/>
                    <a:gd name="T25" fmla="*/ 64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5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3 w 633"/>
                    <a:gd name="T109" fmla="*/ 486 h 633"/>
                    <a:gd name="T110" fmla="*/ 573 w 633"/>
                    <a:gd name="T111" fmla="*/ 494 h 633"/>
                    <a:gd name="T112" fmla="*/ 609 w 633"/>
                    <a:gd name="T113" fmla="*/ 425 h 633"/>
                    <a:gd name="T114" fmla="*/ 568 w 633"/>
                    <a:gd name="T115" fmla="*/ 382 h 633"/>
                    <a:gd name="T116" fmla="*/ 568 w 633"/>
                    <a:gd name="T117" fmla="*/ 382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2"/>
                        <a:pt x="486" y="119"/>
                      </a:cubicBezTo>
                      <a:cubicBezTo>
                        <a:pt x="494" y="60"/>
                        <a:pt x="494" y="60"/>
                        <a:pt x="494" y="60"/>
                      </a:cubicBezTo>
                      <a:cubicBezTo>
                        <a:pt x="460" y="34"/>
                        <a:pt x="425" y="24"/>
                        <a:pt x="425" y="24"/>
                      </a:cubicBezTo>
                      <a:cubicBezTo>
                        <a:pt x="382" y="64"/>
                        <a:pt x="382" y="64"/>
                        <a:pt x="382" y="64"/>
                      </a:cubicBezTo>
                      <a:cubicBezTo>
                        <a:pt x="383" y="65"/>
                        <a:pt x="383" y="65"/>
                        <a:pt x="383" y="65"/>
                      </a:cubicBezTo>
                      <a:cubicBezTo>
                        <a:pt x="376" y="63"/>
                        <a:pt x="370" y="62"/>
                        <a:pt x="364" y="61"/>
                      </a:cubicBezTo>
                      <a:cubicBezTo>
                        <a:pt x="341" y="5"/>
                        <a:pt x="341" y="5"/>
                        <a:pt x="341" y="5"/>
                      </a:cubicBezTo>
                      <a:cubicBezTo>
                        <a:pt x="299" y="0"/>
                        <a:pt x="263" y="9"/>
                        <a:pt x="263" y="9"/>
                      </a:cubicBezTo>
                      <a:cubicBezTo>
                        <a:pt x="247" y="65"/>
                        <a:pt x="247" y="65"/>
                        <a:pt x="247" y="65"/>
                      </a:cubicBezTo>
                      <a:cubicBezTo>
                        <a:pt x="247" y="65"/>
                        <a:pt x="247" y="65"/>
                        <a:pt x="247" y="65"/>
                      </a:cubicBezTo>
                      <a:cubicBezTo>
                        <a:pt x="241"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7" y="392"/>
                        <a:pt x="70" y="399"/>
                        <a:pt x="72" y="405"/>
                      </a:cubicBezTo>
                      <a:cubicBezTo>
                        <a:pt x="36" y="452"/>
                        <a:pt x="36" y="452"/>
                        <a:pt x="36" y="452"/>
                      </a:cubicBezTo>
                      <a:cubicBezTo>
                        <a:pt x="52"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3" y="494"/>
                        <a:pt x="573" y="494"/>
                        <a:pt x="573" y="494"/>
                      </a:cubicBezTo>
                      <a:cubicBezTo>
                        <a:pt x="599"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2" name="Freeform 323"/>
                <p:cNvSpPr>
                  <a:spLocks/>
                </p:cNvSpPr>
                <p:nvPr/>
              </p:nvSpPr>
              <p:spPr bwMode="auto">
                <a:xfrm>
                  <a:off x="1753" y="1018"/>
                  <a:ext cx="541" cy="541"/>
                </a:xfrm>
                <a:custGeom>
                  <a:avLst/>
                  <a:gdLst>
                    <a:gd name="T0" fmla="*/ 627 w 632"/>
                    <a:gd name="T1" fmla="*/ 341 h 632"/>
                    <a:gd name="T2" fmla="*/ 624 w 632"/>
                    <a:gd name="T3" fmla="*/ 263 h 632"/>
                    <a:gd name="T4" fmla="*/ 567 w 632"/>
                    <a:gd name="T5" fmla="*/ 246 h 632"/>
                    <a:gd name="T6" fmla="*/ 567 w 632"/>
                    <a:gd name="T7" fmla="*/ 247 h 632"/>
                    <a:gd name="T8" fmla="*/ 561 w 632"/>
                    <a:gd name="T9" fmla="*/ 227 h 632"/>
                    <a:gd name="T10" fmla="*/ 597 w 632"/>
                    <a:gd name="T11" fmla="*/ 180 h 632"/>
                    <a:gd name="T12" fmla="*/ 554 w 632"/>
                    <a:gd name="T13" fmla="*/ 114 h 632"/>
                    <a:gd name="T14" fmla="*/ 497 w 632"/>
                    <a:gd name="T15" fmla="*/ 129 h 632"/>
                    <a:gd name="T16" fmla="*/ 497 w 632"/>
                    <a:gd name="T17" fmla="*/ 129 h 632"/>
                    <a:gd name="T18" fmla="*/ 486 w 632"/>
                    <a:gd name="T19" fmla="*/ 119 h 632"/>
                    <a:gd name="T20" fmla="*/ 494 w 632"/>
                    <a:gd name="T21" fmla="*/ 60 h 632"/>
                    <a:gd name="T22" fmla="*/ 425 w 632"/>
                    <a:gd name="T23" fmla="*/ 23 h 632"/>
                    <a:gd name="T24" fmla="*/ 382 w 632"/>
                    <a:gd name="T25" fmla="*/ 64 h 632"/>
                    <a:gd name="T26" fmla="*/ 382 w 632"/>
                    <a:gd name="T27" fmla="*/ 64 h 632"/>
                    <a:gd name="T28" fmla="*/ 364 w 632"/>
                    <a:gd name="T29" fmla="*/ 60 h 632"/>
                    <a:gd name="T30" fmla="*/ 341 w 632"/>
                    <a:gd name="T31" fmla="*/ 5 h 632"/>
                    <a:gd name="T32" fmla="*/ 263 w 632"/>
                    <a:gd name="T33" fmla="*/ 8 h 632"/>
                    <a:gd name="T34" fmla="*/ 247 w 632"/>
                    <a:gd name="T35" fmla="*/ 65 h 632"/>
                    <a:gd name="T36" fmla="*/ 247 w 632"/>
                    <a:gd name="T37" fmla="*/ 65 h 632"/>
                    <a:gd name="T38" fmla="*/ 227 w 632"/>
                    <a:gd name="T39" fmla="*/ 71 h 632"/>
                    <a:gd name="T40" fmla="*/ 180 w 632"/>
                    <a:gd name="T41" fmla="*/ 35 h 632"/>
                    <a:gd name="T42" fmla="*/ 114 w 632"/>
                    <a:gd name="T43" fmla="*/ 78 h 632"/>
                    <a:gd name="T44" fmla="*/ 129 w 632"/>
                    <a:gd name="T45" fmla="*/ 135 h 632"/>
                    <a:gd name="T46" fmla="*/ 129 w 632"/>
                    <a:gd name="T47" fmla="*/ 135 h 632"/>
                    <a:gd name="T48" fmla="*/ 119 w 632"/>
                    <a:gd name="T49" fmla="*/ 146 h 632"/>
                    <a:gd name="T50" fmla="*/ 60 w 632"/>
                    <a:gd name="T51" fmla="*/ 138 h 632"/>
                    <a:gd name="T52" fmla="*/ 23 w 632"/>
                    <a:gd name="T53" fmla="*/ 207 h 632"/>
                    <a:gd name="T54" fmla="*/ 64 w 632"/>
                    <a:gd name="T55" fmla="*/ 250 h 632"/>
                    <a:gd name="T56" fmla="*/ 65 w 632"/>
                    <a:gd name="T57" fmla="*/ 250 h 632"/>
                    <a:gd name="T58" fmla="*/ 60 w 632"/>
                    <a:gd name="T59" fmla="*/ 268 h 632"/>
                    <a:gd name="T60" fmla="*/ 5 w 632"/>
                    <a:gd name="T61" fmla="*/ 291 h 632"/>
                    <a:gd name="T62" fmla="*/ 9 w 632"/>
                    <a:gd name="T63" fmla="*/ 369 h 632"/>
                    <a:gd name="T64" fmla="*/ 65 w 632"/>
                    <a:gd name="T65" fmla="*/ 385 h 632"/>
                    <a:gd name="T66" fmla="*/ 65 w 632"/>
                    <a:gd name="T67" fmla="*/ 385 h 632"/>
                    <a:gd name="T68" fmla="*/ 72 w 632"/>
                    <a:gd name="T69" fmla="*/ 405 h 632"/>
                    <a:gd name="T70" fmla="*/ 35 w 632"/>
                    <a:gd name="T71" fmla="*/ 452 h 632"/>
                    <a:gd name="T72" fmla="*/ 78 w 632"/>
                    <a:gd name="T73" fmla="*/ 518 h 632"/>
                    <a:gd name="T74" fmla="*/ 135 w 632"/>
                    <a:gd name="T75" fmla="*/ 503 h 632"/>
                    <a:gd name="T76" fmla="*/ 135 w 632"/>
                    <a:gd name="T77" fmla="*/ 503 h 632"/>
                    <a:gd name="T78" fmla="*/ 146 w 632"/>
                    <a:gd name="T79" fmla="*/ 513 h 632"/>
                    <a:gd name="T80" fmla="*/ 138 w 632"/>
                    <a:gd name="T81" fmla="*/ 572 h 632"/>
                    <a:gd name="T82" fmla="*/ 207 w 632"/>
                    <a:gd name="T83" fmla="*/ 609 h 632"/>
                    <a:gd name="T84" fmla="*/ 250 w 632"/>
                    <a:gd name="T85" fmla="*/ 568 h 632"/>
                    <a:gd name="T86" fmla="*/ 250 w 632"/>
                    <a:gd name="T87" fmla="*/ 567 h 632"/>
                    <a:gd name="T88" fmla="*/ 269 w 632"/>
                    <a:gd name="T89" fmla="*/ 572 h 632"/>
                    <a:gd name="T90" fmla="*/ 291 w 632"/>
                    <a:gd name="T91" fmla="*/ 627 h 632"/>
                    <a:gd name="T92" fmla="*/ 369 w 632"/>
                    <a:gd name="T93" fmla="*/ 623 h 632"/>
                    <a:gd name="T94" fmla="*/ 386 w 632"/>
                    <a:gd name="T95" fmla="*/ 567 h 632"/>
                    <a:gd name="T96" fmla="*/ 385 w 632"/>
                    <a:gd name="T97" fmla="*/ 567 h 632"/>
                    <a:gd name="T98" fmla="*/ 405 w 632"/>
                    <a:gd name="T99" fmla="*/ 560 h 632"/>
                    <a:gd name="T100" fmla="*/ 452 w 632"/>
                    <a:gd name="T101" fmla="*/ 597 h 632"/>
                    <a:gd name="T102" fmla="*/ 518 w 632"/>
                    <a:gd name="T103" fmla="*/ 554 h 632"/>
                    <a:gd name="T104" fmla="*/ 503 w 632"/>
                    <a:gd name="T105" fmla="*/ 497 h 632"/>
                    <a:gd name="T106" fmla="*/ 503 w 632"/>
                    <a:gd name="T107" fmla="*/ 497 h 632"/>
                    <a:gd name="T108" fmla="*/ 513 w 632"/>
                    <a:gd name="T109" fmla="*/ 486 h 632"/>
                    <a:gd name="T110" fmla="*/ 572 w 632"/>
                    <a:gd name="T111" fmla="*/ 494 h 632"/>
                    <a:gd name="T112" fmla="*/ 609 w 632"/>
                    <a:gd name="T113" fmla="*/ 425 h 632"/>
                    <a:gd name="T114" fmla="*/ 568 w 632"/>
                    <a:gd name="T115" fmla="*/ 382 h 632"/>
                    <a:gd name="T116" fmla="*/ 568 w 632"/>
                    <a:gd name="T117" fmla="*/ 382 h 632"/>
                    <a:gd name="T118" fmla="*/ 572 w 632"/>
                    <a:gd name="T119" fmla="*/ 363 h 632"/>
                    <a:gd name="T120" fmla="*/ 627 w 632"/>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2">
                      <a:moveTo>
                        <a:pt x="627" y="341"/>
                      </a:moveTo>
                      <a:cubicBezTo>
                        <a:pt x="632" y="299"/>
                        <a:pt x="624" y="263"/>
                        <a:pt x="624" y="263"/>
                      </a:cubicBezTo>
                      <a:cubicBezTo>
                        <a:pt x="567" y="246"/>
                        <a:pt x="567" y="246"/>
                        <a:pt x="567" y="246"/>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4"/>
                        <a:pt x="382" y="64"/>
                        <a:pt x="382" y="64"/>
                      </a:cubicBezTo>
                      <a:cubicBezTo>
                        <a:pt x="376" y="63"/>
                        <a:pt x="370" y="61"/>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1"/>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3" y="207"/>
                        <a:pt x="23" y="207"/>
                      </a:cubicBezTo>
                      <a:cubicBezTo>
                        <a:pt x="64" y="250"/>
                        <a:pt x="64" y="250"/>
                        <a:pt x="64" y="250"/>
                      </a:cubicBezTo>
                      <a:cubicBezTo>
                        <a:pt x="65" y="250"/>
                        <a:pt x="65" y="250"/>
                        <a:pt x="65" y="250"/>
                      </a:cubicBezTo>
                      <a:cubicBezTo>
                        <a:pt x="63" y="256"/>
                        <a:pt x="62" y="262"/>
                        <a:pt x="60"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6" y="513"/>
                      </a:cubicBezTo>
                      <a:cubicBezTo>
                        <a:pt x="138" y="572"/>
                        <a:pt x="138" y="572"/>
                        <a:pt x="138" y="572"/>
                      </a:cubicBezTo>
                      <a:cubicBezTo>
                        <a:pt x="172" y="598"/>
                        <a:pt x="207" y="609"/>
                        <a:pt x="207"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3" y="632"/>
                        <a:pt x="369" y="623"/>
                        <a:pt x="369" y="623"/>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1" y="580"/>
                        <a:pt x="518" y="554"/>
                        <a:pt x="518" y="554"/>
                      </a:cubicBezTo>
                      <a:cubicBezTo>
                        <a:pt x="503" y="497"/>
                        <a:pt x="503" y="497"/>
                        <a:pt x="503" y="497"/>
                      </a:cubicBezTo>
                      <a:cubicBezTo>
                        <a:pt x="503" y="497"/>
                        <a:pt x="503" y="497"/>
                        <a:pt x="503" y="497"/>
                      </a:cubicBezTo>
                      <a:cubicBezTo>
                        <a:pt x="506" y="493"/>
                        <a:pt x="510" y="489"/>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C454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3" name="Freeform 324"/>
                <p:cNvSpPr>
                  <a:spLocks/>
                </p:cNvSpPr>
                <p:nvPr/>
              </p:nvSpPr>
              <p:spPr bwMode="auto">
                <a:xfrm>
                  <a:off x="1747" y="1012"/>
                  <a:ext cx="541" cy="542"/>
                </a:xfrm>
                <a:custGeom>
                  <a:avLst/>
                  <a:gdLst>
                    <a:gd name="T0" fmla="*/ 628 w 633"/>
                    <a:gd name="T1" fmla="*/ 342 h 633"/>
                    <a:gd name="T2" fmla="*/ 624 w 633"/>
                    <a:gd name="T3" fmla="*/ 263 h 633"/>
                    <a:gd name="T4" fmla="*/ 568 w 633"/>
                    <a:gd name="T5" fmla="*/ 247 h 633"/>
                    <a:gd name="T6" fmla="*/ 568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6 w 633"/>
                    <a:gd name="T19" fmla="*/ 120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9 h 633"/>
                    <a:gd name="T52" fmla="*/ 24 w 633"/>
                    <a:gd name="T53" fmla="*/ 208 h 633"/>
                    <a:gd name="T54" fmla="*/ 65 w 633"/>
                    <a:gd name="T55" fmla="*/ 251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1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6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9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8" y="247"/>
                        <a:pt x="568" y="247"/>
                        <a:pt x="568"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6" y="120"/>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3" y="9"/>
                        <a:pt x="263" y="9"/>
                      </a:cubicBezTo>
                      <a:cubicBezTo>
                        <a:pt x="247" y="66"/>
                        <a:pt x="247" y="66"/>
                        <a:pt x="247" y="66"/>
                      </a:cubicBezTo>
                      <a:cubicBezTo>
                        <a:pt x="248" y="66"/>
                        <a:pt x="248" y="66"/>
                        <a:pt x="248" y="66"/>
                      </a:cubicBezTo>
                      <a:cubicBezTo>
                        <a:pt x="241" y="68"/>
                        <a:pt x="234"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9"/>
                        <a:pt x="61" y="139"/>
                        <a:pt x="61" y="139"/>
                      </a:cubicBezTo>
                      <a:cubicBezTo>
                        <a:pt x="35" y="173"/>
                        <a:pt x="24" y="208"/>
                        <a:pt x="24" y="208"/>
                      </a:cubicBezTo>
                      <a:cubicBezTo>
                        <a:pt x="65" y="251"/>
                        <a:pt x="65" y="251"/>
                        <a:pt x="65" y="251"/>
                      </a:cubicBezTo>
                      <a:cubicBezTo>
                        <a:pt x="65" y="250"/>
                        <a:pt x="65" y="250"/>
                        <a:pt x="65" y="250"/>
                      </a:cubicBezTo>
                      <a:cubicBezTo>
                        <a:pt x="64" y="257"/>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40" y="507"/>
                        <a:pt x="143" y="510"/>
                        <a:pt x="147" y="514"/>
                      </a:cubicBezTo>
                      <a:cubicBezTo>
                        <a:pt x="139" y="573"/>
                        <a:pt x="139" y="573"/>
                        <a:pt x="139" y="573"/>
                      </a:cubicBezTo>
                      <a:cubicBezTo>
                        <a:pt x="173" y="599"/>
                        <a:pt x="208" y="609"/>
                        <a:pt x="208" y="609"/>
                      </a:cubicBezTo>
                      <a:cubicBezTo>
                        <a:pt x="251" y="568"/>
                        <a:pt x="251" y="568"/>
                        <a:pt x="251" y="568"/>
                      </a:cubicBezTo>
                      <a:cubicBezTo>
                        <a:pt x="251" y="568"/>
                        <a:pt x="251" y="568"/>
                        <a:pt x="251"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6"/>
                        <a:pt x="399" y="563"/>
                        <a:pt x="406" y="561"/>
                      </a:cubicBezTo>
                      <a:cubicBezTo>
                        <a:pt x="453" y="597"/>
                        <a:pt x="453" y="597"/>
                        <a:pt x="453" y="597"/>
                      </a:cubicBezTo>
                      <a:cubicBezTo>
                        <a:pt x="492" y="581"/>
                        <a:pt x="519" y="555"/>
                        <a:pt x="519" y="555"/>
                      </a:cubicBezTo>
                      <a:cubicBezTo>
                        <a:pt x="504" y="498"/>
                        <a:pt x="504" y="498"/>
                        <a:pt x="504" y="498"/>
                      </a:cubicBezTo>
                      <a:cubicBezTo>
                        <a:pt x="503" y="498"/>
                        <a:pt x="503" y="498"/>
                        <a:pt x="503" y="498"/>
                      </a:cubicBezTo>
                      <a:cubicBezTo>
                        <a:pt x="507" y="494"/>
                        <a:pt x="511" y="490"/>
                        <a:pt x="514" y="486"/>
                      </a:cubicBezTo>
                      <a:cubicBezTo>
                        <a:pt x="573" y="495"/>
                        <a:pt x="573" y="495"/>
                        <a:pt x="573" y="495"/>
                      </a:cubicBezTo>
                      <a:cubicBezTo>
                        <a:pt x="599" y="461"/>
                        <a:pt x="609" y="425"/>
                        <a:pt x="609" y="425"/>
                      </a:cubicBezTo>
                      <a:cubicBezTo>
                        <a:pt x="569" y="383"/>
                        <a:pt x="569" y="383"/>
                        <a:pt x="569" y="383"/>
                      </a:cubicBezTo>
                      <a:cubicBezTo>
                        <a:pt x="568" y="383"/>
                        <a:pt x="568" y="383"/>
                        <a:pt x="568" y="383"/>
                      </a:cubicBezTo>
                      <a:cubicBezTo>
                        <a:pt x="570" y="377"/>
                        <a:pt x="571" y="370"/>
                        <a:pt x="572" y="364"/>
                      </a:cubicBezTo>
                      <a:lnTo>
                        <a:pt x="628" y="342"/>
                      </a:lnTo>
                      <a:close/>
                    </a:path>
                  </a:pathLst>
                </a:custGeom>
                <a:solidFill>
                  <a:srgbClr val="1C45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4" name="Freeform 325"/>
                <p:cNvSpPr>
                  <a:spLocks/>
                </p:cNvSpPr>
                <p:nvPr/>
              </p:nvSpPr>
              <p:spPr bwMode="auto">
                <a:xfrm>
                  <a:off x="1742" y="1007"/>
                  <a:ext cx="541" cy="541"/>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6 h 633"/>
                    <a:gd name="T42" fmla="*/ 115 w 633"/>
                    <a:gd name="T43" fmla="*/ 78 h 633"/>
                    <a:gd name="T44" fmla="*/ 130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6 w 633"/>
                    <a:gd name="T75" fmla="*/ 503 h 633"/>
                    <a:gd name="T76" fmla="*/ 136 w 633"/>
                    <a:gd name="T77" fmla="*/ 503 h 633"/>
                    <a:gd name="T78" fmla="*/ 147 w 633"/>
                    <a:gd name="T79" fmla="*/ 514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2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0" y="141"/>
                        <a:pt x="555" y="114"/>
                        <a:pt x="555" y="114"/>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0" y="36"/>
                        <a:pt x="180" y="36"/>
                        <a:pt x="180" y="36"/>
                      </a:cubicBezTo>
                      <a:cubicBezTo>
                        <a:pt x="141" y="52"/>
                        <a:pt x="115" y="78"/>
                        <a:pt x="115" y="78"/>
                      </a:cubicBezTo>
                      <a:cubicBezTo>
                        <a:pt x="130" y="135"/>
                        <a:pt x="130" y="135"/>
                        <a:pt x="130"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3"/>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6" y="503"/>
                        <a:pt x="136" y="503"/>
                        <a:pt x="136" y="503"/>
                      </a:cubicBezTo>
                      <a:cubicBezTo>
                        <a:pt x="136" y="503"/>
                        <a:pt x="136" y="503"/>
                        <a:pt x="136" y="503"/>
                      </a:cubicBezTo>
                      <a:cubicBezTo>
                        <a:pt x="139" y="507"/>
                        <a:pt x="143" y="510"/>
                        <a:pt x="147" y="514"/>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6" y="569"/>
                        <a:pt x="263" y="571"/>
                        <a:pt x="269" y="572"/>
                      </a:cubicBezTo>
                      <a:cubicBezTo>
                        <a:pt x="292" y="627"/>
                        <a:pt x="292" y="627"/>
                        <a:pt x="292"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1"/>
                      </a:lnTo>
                      <a:close/>
                    </a:path>
                  </a:pathLst>
                </a:custGeom>
                <a:solidFill>
                  <a:srgbClr val="1C444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5" name="Freeform 326"/>
                <p:cNvSpPr>
                  <a:spLocks/>
                </p:cNvSpPr>
                <p:nvPr/>
              </p:nvSpPr>
              <p:spPr bwMode="auto">
                <a:xfrm>
                  <a:off x="1737" y="1002"/>
                  <a:ext cx="541" cy="540"/>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3 w 633"/>
                    <a:gd name="T27" fmla="*/ 65 h 632"/>
                    <a:gd name="T28" fmla="*/ 364 w 633"/>
                    <a:gd name="T29" fmla="*/ 60 h 632"/>
                    <a:gd name="T30" fmla="*/ 341 w 633"/>
                    <a:gd name="T31" fmla="*/ 5 h 632"/>
                    <a:gd name="T32" fmla="*/ 263 w 633"/>
                    <a:gd name="T33" fmla="*/ 9 h 632"/>
                    <a:gd name="T34" fmla="*/ 247 w 633"/>
                    <a:gd name="T35" fmla="*/ 65 h 632"/>
                    <a:gd name="T36" fmla="*/ 247 w 633"/>
                    <a:gd name="T37" fmla="*/ 65 h 632"/>
                    <a:gd name="T38" fmla="*/ 228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5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6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8 h 632"/>
                    <a:gd name="T88" fmla="*/ 269 w 633"/>
                    <a:gd name="T89" fmla="*/ 572 h 632"/>
                    <a:gd name="T90" fmla="*/ 291 w 633"/>
                    <a:gd name="T91" fmla="*/ 627 h 632"/>
                    <a:gd name="T92" fmla="*/ 370 w 633"/>
                    <a:gd name="T93" fmla="*/ 624 h 632"/>
                    <a:gd name="T94" fmla="*/ 386 w 633"/>
                    <a:gd name="T95" fmla="*/ 567 h 632"/>
                    <a:gd name="T96" fmla="*/ 386 w 633"/>
                    <a:gd name="T97" fmla="*/ 567 h 632"/>
                    <a:gd name="T98" fmla="*/ 405 w 633"/>
                    <a:gd name="T99" fmla="*/ 561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3 w 633"/>
                    <a:gd name="T111" fmla="*/ 494 h 632"/>
                    <a:gd name="T112" fmla="*/ 609 w 633"/>
                    <a:gd name="T113" fmla="*/ 425 h 632"/>
                    <a:gd name="T114" fmla="*/ 568 w 633"/>
                    <a:gd name="T115" fmla="*/ 382 h 632"/>
                    <a:gd name="T116" fmla="*/ 568 w 633"/>
                    <a:gd name="T117" fmla="*/ 382 h 632"/>
                    <a:gd name="T118" fmla="*/ 572 w 633"/>
                    <a:gd name="T119" fmla="*/ 364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9"/>
                        <a:pt x="263" y="9"/>
                      </a:cubicBezTo>
                      <a:cubicBezTo>
                        <a:pt x="247" y="65"/>
                        <a:pt x="247" y="65"/>
                        <a:pt x="247" y="65"/>
                      </a:cubicBezTo>
                      <a:cubicBezTo>
                        <a:pt x="247" y="65"/>
                        <a:pt x="247" y="65"/>
                        <a:pt x="247" y="65"/>
                      </a:cubicBezTo>
                      <a:cubicBezTo>
                        <a:pt x="240"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6"/>
                      </a:cubicBezTo>
                      <a:cubicBezTo>
                        <a:pt x="60" y="138"/>
                        <a:pt x="60" y="138"/>
                        <a:pt x="60" y="138"/>
                      </a:cubicBezTo>
                      <a:cubicBezTo>
                        <a:pt x="34" y="172"/>
                        <a:pt x="24" y="207"/>
                        <a:pt x="24" y="207"/>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6"/>
                        <a:pt x="65" y="386"/>
                        <a:pt x="65" y="386"/>
                      </a:cubicBezTo>
                      <a:cubicBezTo>
                        <a:pt x="66" y="385"/>
                        <a:pt x="66" y="385"/>
                        <a:pt x="66" y="385"/>
                      </a:cubicBezTo>
                      <a:cubicBezTo>
                        <a:pt x="67" y="392"/>
                        <a:pt x="70"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2"/>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3" y="494"/>
                        <a:pt x="573" y="494"/>
                        <a:pt x="573"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B44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6" name="Freeform 327"/>
                <p:cNvSpPr>
                  <a:spLocks/>
                </p:cNvSpPr>
                <p:nvPr/>
              </p:nvSpPr>
              <p:spPr bwMode="auto">
                <a:xfrm>
                  <a:off x="1732" y="996"/>
                  <a:ext cx="540" cy="541"/>
                </a:xfrm>
                <a:custGeom>
                  <a:avLst/>
                  <a:gdLst>
                    <a:gd name="T0" fmla="*/ 627 w 632"/>
                    <a:gd name="T1" fmla="*/ 342 h 633"/>
                    <a:gd name="T2" fmla="*/ 624 w 632"/>
                    <a:gd name="T3" fmla="*/ 264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7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5 w 632"/>
                    <a:gd name="T57" fmla="*/ 251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2 w 632"/>
                    <a:gd name="T69" fmla="*/ 406 h 633"/>
                    <a:gd name="T70" fmla="*/ 35 w 632"/>
                    <a:gd name="T71" fmla="*/ 453 h 633"/>
                    <a:gd name="T72" fmla="*/ 78 w 632"/>
                    <a:gd name="T73" fmla="*/ 519 h 633"/>
                    <a:gd name="T74" fmla="*/ 135 w 632"/>
                    <a:gd name="T75" fmla="*/ 504 h 633"/>
                    <a:gd name="T76" fmla="*/ 135 w 632"/>
                    <a:gd name="T77" fmla="*/ 504 h 633"/>
                    <a:gd name="T78" fmla="*/ 146 w 632"/>
                    <a:gd name="T79" fmla="*/ 514 h 633"/>
                    <a:gd name="T80" fmla="*/ 138 w 632"/>
                    <a:gd name="T81" fmla="*/ 573 h 633"/>
                    <a:gd name="T82" fmla="*/ 207 w 632"/>
                    <a:gd name="T83" fmla="*/ 609 h 633"/>
                    <a:gd name="T84" fmla="*/ 250 w 632"/>
                    <a:gd name="T85" fmla="*/ 569 h 633"/>
                    <a:gd name="T86" fmla="*/ 250 w 632"/>
                    <a:gd name="T87" fmla="*/ 568 h 633"/>
                    <a:gd name="T88" fmla="*/ 269 w 632"/>
                    <a:gd name="T89" fmla="*/ 573 h 633"/>
                    <a:gd name="T90" fmla="*/ 291 w 632"/>
                    <a:gd name="T91" fmla="*/ 628 h 633"/>
                    <a:gd name="T92" fmla="*/ 369 w 632"/>
                    <a:gd name="T93" fmla="*/ 624 h 633"/>
                    <a:gd name="T94" fmla="*/ 385 w 632"/>
                    <a:gd name="T95" fmla="*/ 568 h 633"/>
                    <a:gd name="T96" fmla="*/ 385 w 632"/>
                    <a:gd name="T97" fmla="*/ 568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4" y="264"/>
                        <a:pt x="624" y="264"/>
                      </a:cubicBezTo>
                      <a:cubicBezTo>
                        <a:pt x="567" y="247"/>
                        <a:pt x="567" y="247"/>
                        <a:pt x="567" y="247"/>
                      </a:cubicBezTo>
                      <a:cubicBezTo>
                        <a:pt x="567" y="248"/>
                        <a:pt x="567" y="248"/>
                        <a:pt x="567" y="248"/>
                      </a:cubicBezTo>
                      <a:cubicBezTo>
                        <a:pt x="565" y="241"/>
                        <a:pt x="563" y="235"/>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90"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7" y="66"/>
                        <a:pt x="247" y="66"/>
                        <a:pt x="247"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40"/>
                        <a:pt x="122" y="143"/>
                        <a:pt x="119" y="147"/>
                      </a:cubicBezTo>
                      <a:cubicBezTo>
                        <a:pt x="60" y="139"/>
                        <a:pt x="60" y="139"/>
                        <a:pt x="60" y="139"/>
                      </a:cubicBezTo>
                      <a:cubicBezTo>
                        <a:pt x="34" y="173"/>
                        <a:pt x="23" y="208"/>
                        <a:pt x="23" y="208"/>
                      </a:cubicBezTo>
                      <a:cubicBezTo>
                        <a:pt x="64" y="251"/>
                        <a:pt x="64" y="251"/>
                        <a:pt x="64" y="251"/>
                      </a:cubicBezTo>
                      <a:cubicBezTo>
                        <a:pt x="65" y="251"/>
                        <a:pt x="65" y="251"/>
                        <a:pt x="65" y="251"/>
                      </a:cubicBezTo>
                      <a:cubicBezTo>
                        <a:pt x="63" y="257"/>
                        <a:pt x="62"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2" y="406"/>
                      </a:cubicBezTo>
                      <a:cubicBezTo>
                        <a:pt x="35" y="453"/>
                        <a:pt x="35" y="453"/>
                        <a:pt x="35" y="453"/>
                      </a:cubicBezTo>
                      <a:cubicBezTo>
                        <a:pt x="52" y="492"/>
                        <a:pt x="78" y="519"/>
                        <a:pt x="78" y="519"/>
                      </a:cubicBezTo>
                      <a:cubicBezTo>
                        <a:pt x="135" y="504"/>
                        <a:pt x="135" y="504"/>
                        <a:pt x="135" y="504"/>
                      </a:cubicBezTo>
                      <a:cubicBezTo>
                        <a:pt x="135" y="504"/>
                        <a:pt x="135" y="504"/>
                        <a:pt x="135" y="504"/>
                      </a:cubicBezTo>
                      <a:cubicBezTo>
                        <a:pt x="139" y="507"/>
                        <a:pt x="142" y="511"/>
                        <a:pt x="146" y="514"/>
                      </a:cubicBezTo>
                      <a:cubicBezTo>
                        <a:pt x="138" y="573"/>
                        <a:pt x="138" y="573"/>
                        <a:pt x="138" y="573"/>
                      </a:cubicBezTo>
                      <a:cubicBezTo>
                        <a:pt x="172" y="599"/>
                        <a:pt x="207" y="609"/>
                        <a:pt x="207" y="609"/>
                      </a:cubicBezTo>
                      <a:cubicBezTo>
                        <a:pt x="250" y="569"/>
                        <a:pt x="250" y="569"/>
                        <a:pt x="250" y="569"/>
                      </a:cubicBezTo>
                      <a:cubicBezTo>
                        <a:pt x="250" y="568"/>
                        <a:pt x="250" y="568"/>
                        <a:pt x="250" y="568"/>
                      </a:cubicBezTo>
                      <a:cubicBezTo>
                        <a:pt x="256" y="570"/>
                        <a:pt x="262" y="571"/>
                        <a:pt x="269" y="573"/>
                      </a:cubicBezTo>
                      <a:cubicBezTo>
                        <a:pt x="291" y="628"/>
                        <a:pt x="291" y="628"/>
                        <a:pt x="291" y="628"/>
                      </a:cubicBezTo>
                      <a:cubicBezTo>
                        <a:pt x="333" y="633"/>
                        <a:pt x="369" y="624"/>
                        <a:pt x="369" y="624"/>
                      </a:cubicBezTo>
                      <a:cubicBezTo>
                        <a:pt x="385" y="568"/>
                        <a:pt x="385" y="568"/>
                        <a:pt x="385" y="568"/>
                      </a:cubicBezTo>
                      <a:cubicBezTo>
                        <a:pt x="385" y="568"/>
                        <a:pt x="385" y="568"/>
                        <a:pt x="385" y="568"/>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B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7" name="Freeform 328"/>
                <p:cNvSpPr>
                  <a:spLocks/>
                </p:cNvSpPr>
                <p:nvPr/>
              </p:nvSpPr>
              <p:spPr bwMode="auto">
                <a:xfrm>
                  <a:off x="1726" y="991"/>
                  <a:ext cx="541" cy="541"/>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0 h 633"/>
                    <a:gd name="T12" fmla="*/ 555 w 633"/>
                    <a:gd name="T13" fmla="*/ 115 h 633"/>
                    <a:gd name="T14" fmla="*/ 498 w 633"/>
                    <a:gd name="T15" fmla="*/ 130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4" y="234"/>
                        <a:pt x="561" y="228"/>
                      </a:cubicBezTo>
                      <a:cubicBezTo>
                        <a:pt x="598" y="180"/>
                        <a:pt x="598" y="180"/>
                        <a:pt x="598" y="180"/>
                      </a:cubicBezTo>
                      <a:cubicBezTo>
                        <a:pt x="581" y="141"/>
                        <a:pt x="555" y="115"/>
                        <a:pt x="555" y="115"/>
                      </a:cubicBezTo>
                      <a:cubicBezTo>
                        <a:pt x="498" y="130"/>
                        <a:pt x="498" y="130"/>
                        <a:pt x="498" y="130"/>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3" y="9"/>
                        <a:pt x="263" y="9"/>
                      </a:cubicBezTo>
                      <a:cubicBezTo>
                        <a:pt x="247" y="66"/>
                        <a:pt x="247" y="66"/>
                        <a:pt x="247" y="66"/>
                      </a:cubicBezTo>
                      <a:cubicBezTo>
                        <a:pt x="248" y="66"/>
                        <a:pt x="248" y="66"/>
                        <a:pt x="248" y="66"/>
                      </a:cubicBezTo>
                      <a:cubicBezTo>
                        <a:pt x="241" y="68"/>
                        <a:pt x="234"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8"/>
                        <a:pt x="61" y="138"/>
                        <a:pt x="61"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5" y="561"/>
                      </a:cubicBezTo>
                      <a:cubicBezTo>
                        <a:pt x="453" y="597"/>
                        <a:pt x="453" y="597"/>
                        <a:pt x="453" y="597"/>
                      </a:cubicBezTo>
                      <a:cubicBezTo>
                        <a:pt x="492" y="580"/>
                        <a:pt x="519" y="555"/>
                        <a:pt x="519" y="555"/>
                      </a:cubicBezTo>
                      <a:cubicBezTo>
                        <a:pt x="504" y="498"/>
                        <a:pt x="504" y="498"/>
                        <a:pt x="504" y="498"/>
                      </a:cubicBezTo>
                      <a:cubicBezTo>
                        <a:pt x="503" y="498"/>
                        <a:pt x="503" y="498"/>
                        <a:pt x="503" y="498"/>
                      </a:cubicBezTo>
                      <a:cubicBezTo>
                        <a:pt x="507" y="494"/>
                        <a:pt x="511"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8" name="Freeform 329"/>
                <p:cNvSpPr>
                  <a:spLocks/>
                </p:cNvSpPr>
                <p:nvPr/>
              </p:nvSpPr>
              <p:spPr bwMode="auto">
                <a:xfrm>
                  <a:off x="1720" y="986"/>
                  <a:ext cx="542" cy="541"/>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5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6 w 633"/>
                    <a:gd name="T75" fmla="*/ 503 h 633"/>
                    <a:gd name="T76" fmla="*/ 135 w 633"/>
                    <a:gd name="T77" fmla="*/ 503 h 633"/>
                    <a:gd name="T78" fmla="*/ 147 w 633"/>
                    <a:gd name="T79" fmla="*/ 513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4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5" y="114"/>
                        <a:pt x="555" y="114"/>
                      </a:cubicBezTo>
                      <a:cubicBezTo>
                        <a:pt x="497" y="129"/>
                        <a:pt x="497" y="129"/>
                        <a:pt x="497" y="129"/>
                      </a:cubicBezTo>
                      <a:cubicBezTo>
                        <a:pt x="497" y="130"/>
                        <a:pt x="497" y="130"/>
                        <a:pt x="497"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7"/>
                        <a:pt x="234" y="70"/>
                        <a:pt x="228" y="72"/>
                      </a:cubicBezTo>
                      <a:cubicBezTo>
                        <a:pt x="180" y="35"/>
                        <a:pt x="180" y="35"/>
                        <a:pt x="180" y="35"/>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6" y="503"/>
                        <a:pt x="136" y="503"/>
                        <a:pt x="136" y="503"/>
                      </a:cubicBezTo>
                      <a:cubicBezTo>
                        <a:pt x="135" y="503"/>
                        <a:pt x="135" y="503"/>
                        <a:pt x="135" y="503"/>
                      </a:cubicBezTo>
                      <a:cubicBezTo>
                        <a:pt x="139" y="507"/>
                        <a:pt x="143" y="510"/>
                        <a:pt x="147" y="513"/>
                      </a:cubicBezTo>
                      <a:cubicBezTo>
                        <a:pt x="138" y="573"/>
                        <a:pt x="138" y="573"/>
                        <a:pt x="138" y="573"/>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4" y="497"/>
                        <a:pt x="504" y="497"/>
                        <a:pt x="504"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8" y="341"/>
                      </a:lnTo>
                      <a:close/>
                    </a:path>
                  </a:pathLst>
                </a:custGeom>
                <a:solidFill>
                  <a:srgbClr val="1B434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39" name="Freeform 330"/>
                <p:cNvSpPr>
                  <a:spLocks/>
                </p:cNvSpPr>
                <p:nvPr/>
              </p:nvSpPr>
              <p:spPr bwMode="auto">
                <a:xfrm>
                  <a:off x="1715" y="980"/>
                  <a:ext cx="542" cy="541"/>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3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8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5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6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8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1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4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2" y="143"/>
                        <a:pt x="119" y="146"/>
                      </a:cubicBezTo>
                      <a:cubicBezTo>
                        <a:pt x="60" y="138"/>
                        <a:pt x="60" y="138"/>
                        <a:pt x="60" y="138"/>
                      </a:cubicBezTo>
                      <a:cubicBezTo>
                        <a:pt x="34" y="172"/>
                        <a:pt x="24" y="207"/>
                        <a:pt x="24" y="207"/>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6"/>
                        <a:pt x="65" y="386"/>
                        <a:pt x="65" y="386"/>
                      </a:cubicBezTo>
                      <a:cubicBezTo>
                        <a:pt x="66" y="385"/>
                        <a:pt x="66" y="385"/>
                        <a:pt x="66"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6"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B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0" name="Freeform 331"/>
                <p:cNvSpPr>
                  <a:spLocks/>
                </p:cNvSpPr>
                <p:nvPr/>
              </p:nvSpPr>
              <p:spPr bwMode="auto">
                <a:xfrm>
                  <a:off x="1710" y="974"/>
                  <a:ext cx="541" cy="542"/>
                </a:xfrm>
                <a:custGeom>
                  <a:avLst/>
                  <a:gdLst>
                    <a:gd name="T0" fmla="*/ 627 w 632"/>
                    <a:gd name="T1" fmla="*/ 342 h 633"/>
                    <a:gd name="T2" fmla="*/ 624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6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5 w 632"/>
                    <a:gd name="T57" fmla="*/ 250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2 w 632"/>
                    <a:gd name="T69" fmla="*/ 406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8 h 633"/>
                    <a:gd name="T86" fmla="*/ 250 w 632"/>
                    <a:gd name="T87" fmla="*/ 568 h 633"/>
                    <a:gd name="T88" fmla="*/ 268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4" y="263"/>
                        <a:pt x="624"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89"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6" y="66"/>
                        <a:pt x="246" y="66"/>
                        <a:pt x="246"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39"/>
                        <a:pt x="122" y="143"/>
                        <a:pt x="119" y="147"/>
                      </a:cubicBezTo>
                      <a:cubicBezTo>
                        <a:pt x="60" y="139"/>
                        <a:pt x="60" y="139"/>
                        <a:pt x="60" y="139"/>
                      </a:cubicBezTo>
                      <a:cubicBezTo>
                        <a:pt x="34" y="173"/>
                        <a:pt x="23" y="208"/>
                        <a:pt x="23" y="208"/>
                      </a:cubicBezTo>
                      <a:cubicBezTo>
                        <a:pt x="64" y="251"/>
                        <a:pt x="64" y="251"/>
                        <a:pt x="64" y="251"/>
                      </a:cubicBezTo>
                      <a:cubicBezTo>
                        <a:pt x="65" y="250"/>
                        <a:pt x="65" y="250"/>
                        <a:pt x="65" y="250"/>
                      </a:cubicBezTo>
                      <a:cubicBezTo>
                        <a:pt x="63" y="257"/>
                        <a:pt x="61"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2" y="406"/>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8"/>
                        <a:pt x="250" y="568"/>
                        <a:pt x="250" y="568"/>
                      </a:cubicBezTo>
                      <a:cubicBezTo>
                        <a:pt x="250" y="568"/>
                        <a:pt x="250" y="568"/>
                        <a:pt x="250" y="568"/>
                      </a:cubicBezTo>
                      <a:cubicBezTo>
                        <a:pt x="256" y="570"/>
                        <a:pt x="262" y="571"/>
                        <a:pt x="268"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A424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1" name="Freeform 332"/>
                <p:cNvSpPr>
                  <a:spLocks/>
                </p:cNvSpPr>
                <p:nvPr/>
              </p:nvSpPr>
              <p:spPr bwMode="auto">
                <a:xfrm>
                  <a:off x="1704" y="969"/>
                  <a:ext cx="542" cy="542"/>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6 h 633"/>
                    <a:gd name="T46" fmla="*/ 130 w 633"/>
                    <a:gd name="T47" fmla="*/ 136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3" y="234"/>
                        <a:pt x="561" y="228"/>
                      </a:cubicBezTo>
                      <a:cubicBezTo>
                        <a:pt x="598" y="180"/>
                        <a:pt x="598" y="180"/>
                        <a:pt x="598" y="180"/>
                      </a:cubicBezTo>
                      <a:cubicBezTo>
                        <a:pt x="581"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1"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6"/>
                        <a:pt x="130" y="136"/>
                        <a:pt x="130" y="136"/>
                      </a:cubicBezTo>
                      <a:cubicBezTo>
                        <a:pt x="130" y="136"/>
                        <a:pt x="130" y="136"/>
                        <a:pt x="130" y="136"/>
                      </a:cubicBezTo>
                      <a:cubicBezTo>
                        <a:pt x="126" y="139"/>
                        <a:pt x="123" y="143"/>
                        <a:pt x="120" y="147"/>
                      </a:cubicBezTo>
                      <a:cubicBezTo>
                        <a:pt x="60" y="138"/>
                        <a:pt x="60" y="138"/>
                        <a:pt x="60"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5" y="561"/>
                      </a:cubicBezTo>
                      <a:cubicBezTo>
                        <a:pt x="453" y="597"/>
                        <a:pt x="453" y="597"/>
                        <a:pt x="453" y="597"/>
                      </a:cubicBezTo>
                      <a:cubicBezTo>
                        <a:pt x="492" y="580"/>
                        <a:pt x="519" y="555"/>
                        <a:pt x="519" y="555"/>
                      </a:cubicBezTo>
                      <a:cubicBezTo>
                        <a:pt x="504" y="498"/>
                        <a:pt x="504" y="498"/>
                        <a:pt x="504" y="498"/>
                      </a:cubicBezTo>
                      <a:cubicBezTo>
                        <a:pt x="503" y="498"/>
                        <a:pt x="503" y="498"/>
                        <a:pt x="503" y="498"/>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A42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2" name="Freeform 333"/>
                <p:cNvSpPr>
                  <a:spLocks/>
                </p:cNvSpPr>
                <p:nvPr/>
              </p:nvSpPr>
              <p:spPr bwMode="auto">
                <a:xfrm>
                  <a:off x="1699" y="964"/>
                  <a:ext cx="542" cy="542"/>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69"/>
                        <a:pt x="228" y="72"/>
                      </a:cubicBezTo>
                      <a:cubicBezTo>
                        <a:pt x="180" y="35"/>
                        <a:pt x="180" y="35"/>
                        <a:pt x="180" y="35"/>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8" y="392"/>
                        <a:pt x="70" y="399"/>
                        <a:pt x="72" y="405"/>
                      </a:cubicBezTo>
                      <a:cubicBezTo>
                        <a:pt x="36" y="452"/>
                        <a:pt x="36" y="452"/>
                        <a:pt x="36" y="452"/>
                      </a:cubicBezTo>
                      <a:cubicBezTo>
                        <a:pt x="53" y="492"/>
                        <a:pt x="78" y="518"/>
                        <a:pt x="78" y="518"/>
                      </a:cubicBezTo>
                      <a:cubicBezTo>
                        <a:pt x="135" y="503"/>
                        <a:pt x="135" y="503"/>
                        <a:pt x="135" y="503"/>
                      </a:cubicBezTo>
                      <a:cubicBezTo>
                        <a:pt x="135" y="503"/>
                        <a:pt x="135" y="503"/>
                        <a:pt x="135" y="503"/>
                      </a:cubicBezTo>
                      <a:cubicBezTo>
                        <a:pt x="139" y="507"/>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7" y="341"/>
                      </a:lnTo>
                      <a:close/>
                    </a:path>
                  </a:pathLst>
                </a:custGeom>
                <a:solidFill>
                  <a:srgbClr val="1A41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3" name="Freeform 334"/>
                <p:cNvSpPr>
                  <a:spLocks/>
                </p:cNvSpPr>
                <p:nvPr/>
              </p:nvSpPr>
              <p:spPr bwMode="auto">
                <a:xfrm>
                  <a:off x="1694" y="959"/>
                  <a:ext cx="541" cy="541"/>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2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7 w 633"/>
                    <a:gd name="T39" fmla="*/ 72 h 632"/>
                    <a:gd name="T40" fmla="*/ 180 w 633"/>
                    <a:gd name="T41" fmla="*/ 35 h 632"/>
                    <a:gd name="T42" fmla="*/ 114 w 633"/>
                    <a:gd name="T43" fmla="*/ 78 h 632"/>
                    <a:gd name="T44" fmla="*/ 129 w 633"/>
                    <a:gd name="T45" fmla="*/ 135 h 632"/>
                    <a:gd name="T46" fmla="*/ 129 w 633"/>
                    <a:gd name="T47" fmla="*/ 135 h 632"/>
                    <a:gd name="T48" fmla="*/ 119 w 633"/>
                    <a:gd name="T49" fmla="*/ 146 h 632"/>
                    <a:gd name="T50" fmla="*/ 60 w 633"/>
                    <a:gd name="T51" fmla="*/ 138 h 632"/>
                    <a:gd name="T52" fmla="*/ 24 w 633"/>
                    <a:gd name="T53" fmla="*/ 207 h 632"/>
                    <a:gd name="T54" fmla="*/ 64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5 h 632"/>
                    <a:gd name="T66" fmla="*/ 65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7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0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3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5"/>
                        <a:pt x="382" y="65"/>
                        <a:pt x="382" y="65"/>
                      </a:cubicBezTo>
                      <a:cubicBezTo>
                        <a:pt x="376" y="63"/>
                        <a:pt x="370" y="62"/>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4" y="207"/>
                        <a:pt x="24" y="207"/>
                      </a:cubicBezTo>
                      <a:cubicBezTo>
                        <a:pt x="64" y="250"/>
                        <a:pt x="64" y="250"/>
                        <a:pt x="64"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0"/>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6"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A41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4" name="Freeform 335"/>
                <p:cNvSpPr>
                  <a:spLocks/>
                </p:cNvSpPr>
                <p:nvPr/>
              </p:nvSpPr>
              <p:spPr bwMode="auto">
                <a:xfrm>
                  <a:off x="1689" y="953"/>
                  <a:ext cx="540" cy="541"/>
                </a:xfrm>
                <a:custGeom>
                  <a:avLst/>
                  <a:gdLst>
                    <a:gd name="T0" fmla="*/ 627 w 632"/>
                    <a:gd name="T1" fmla="*/ 342 h 633"/>
                    <a:gd name="T2" fmla="*/ 623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0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6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4 w 632"/>
                    <a:gd name="T57" fmla="*/ 250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1 w 632"/>
                    <a:gd name="T69" fmla="*/ 405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8 h 633"/>
                    <a:gd name="T86" fmla="*/ 250 w 632"/>
                    <a:gd name="T87" fmla="*/ 568 h 633"/>
                    <a:gd name="T88" fmla="*/ 268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3" y="263"/>
                        <a:pt x="623"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6"/>
                        <a:pt x="489" y="123"/>
                        <a:pt x="486" y="120"/>
                      </a:cubicBezTo>
                      <a:cubicBezTo>
                        <a:pt x="494" y="60"/>
                        <a:pt x="494" y="60"/>
                        <a:pt x="494" y="60"/>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6" y="66"/>
                        <a:pt x="246" y="66"/>
                        <a:pt x="246"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39"/>
                        <a:pt x="122" y="143"/>
                        <a:pt x="119" y="147"/>
                      </a:cubicBezTo>
                      <a:cubicBezTo>
                        <a:pt x="60" y="139"/>
                        <a:pt x="60" y="139"/>
                        <a:pt x="60" y="139"/>
                      </a:cubicBezTo>
                      <a:cubicBezTo>
                        <a:pt x="34" y="173"/>
                        <a:pt x="23" y="208"/>
                        <a:pt x="23" y="208"/>
                      </a:cubicBezTo>
                      <a:cubicBezTo>
                        <a:pt x="64" y="251"/>
                        <a:pt x="64" y="251"/>
                        <a:pt x="64" y="251"/>
                      </a:cubicBezTo>
                      <a:cubicBezTo>
                        <a:pt x="64" y="250"/>
                        <a:pt x="64" y="250"/>
                        <a:pt x="64" y="250"/>
                      </a:cubicBezTo>
                      <a:cubicBezTo>
                        <a:pt x="63" y="257"/>
                        <a:pt x="61"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1" y="405"/>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8"/>
                        <a:pt x="250" y="568"/>
                        <a:pt x="250" y="568"/>
                      </a:cubicBezTo>
                      <a:cubicBezTo>
                        <a:pt x="250" y="568"/>
                        <a:pt x="250" y="568"/>
                        <a:pt x="250" y="568"/>
                      </a:cubicBezTo>
                      <a:cubicBezTo>
                        <a:pt x="256" y="570"/>
                        <a:pt x="262" y="571"/>
                        <a:pt x="268"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A404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5" name="Freeform 336"/>
                <p:cNvSpPr>
                  <a:spLocks/>
                </p:cNvSpPr>
                <p:nvPr/>
              </p:nvSpPr>
              <p:spPr bwMode="auto">
                <a:xfrm>
                  <a:off x="1683" y="948"/>
                  <a:ext cx="541" cy="541"/>
                </a:xfrm>
                <a:custGeom>
                  <a:avLst/>
                  <a:gdLst>
                    <a:gd name="T0" fmla="*/ 628 w 633"/>
                    <a:gd name="T1" fmla="*/ 342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5 h 633"/>
                    <a:gd name="T46" fmla="*/ 130 w 633"/>
                    <a:gd name="T47" fmla="*/ 135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3 h 633"/>
                    <a:gd name="T76" fmla="*/ 136 w 633"/>
                    <a:gd name="T77" fmla="*/ 503 h 633"/>
                    <a:gd name="T78" fmla="*/ 147 w 633"/>
                    <a:gd name="T79" fmla="*/ 514 h 633"/>
                    <a:gd name="T80" fmla="*/ 138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1"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5"/>
                        <a:pt x="130" y="135"/>
                        <a:pt x="130" y="135"/>
                      </a:cubicBezTo>
                      <a:cubicBezTo>
                        <a:pt x="130" y="135"/>
                        <a:pt x="130" y="135"/>
                        <a:pt x="130" y="135"/>
                      </a:cubicBezTo>
                      <a:cubicBezTo>
                        <a:pt x="126" y="139"/>
                        <a:pt x="123" y="143"/>
                        <a:pt x="120"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3"/>
                        <a:pt x="136" y="503"/>
                        <a:pt x="136" y="503"/>
                      </a:cubicBezTo>
                      <a:cubicBezTo>
                        <a:pt x="136" y="503"/>
                        <a:pt x="136" y="503"/>
                        <a:pt x="136" y="503"/>
                      </a:cubicBezTo>
                      <a:cubicBezTo>
                        <a:pt x="139" y="507"/>
                        <a:pt x="143" y="510"/>
                        <a:pt x="147" y="514"/>
                      </a:cubicBezTo>
                      <a:cubicBezTo>
                        <a:pt x="138" y="573"/>
                        <a:pt x="138" y="573"/>
                        <a:pt x="138" y="573"/>
                      </a:cubicBezTo>
                      <a:cubicBezTo>
                        <a:pt x="172"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9" y="555"/>
                        <a:pt x="519" y="555"/>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6" name="Freeform 337"/>
                <p:cNvSpPr>
                  <a:spLocks/>
                </p:cNvSpPr>
                <p:nvPr/>
              </p:nvSpPr>
              <p:spPr bwMode="auto">
                <a:xfrm>
                  <a:off x="1678" y="943"/>
                  <a:ext cx="541" cy="541"/>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7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4 w 633"/>
                    <a:gd name="T21" fmla="*/ 60 h 633"/>
                    <a:gd name="T22" fmla="*/ 425 w 633"/>
                    <a:gd name="T23" fmla="*/ 24 h 633"/>
                    <a:gd name="T24" fmla="*/ 383 w 633"/>
                    <a:gd name="T25" fmla="*/ 64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3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2"/>
                        <a:pt x="486" y="119"/>
                      </a:cubicBezTo>
                      <a:cubicBezTo>
                        <a:pt x="494" y="60"/>
                        <a:pt x="494" y="60"/>
                        <a:pt x="494" y="60"/>
                      </a:cubicBezTo>
                      <a:cubicBezTo>
                        <a:pt x="461" y="34"/>
                        <a:pt x="425" y="24"/>
                        <a:pt x="425" y="24"/>
                      </a:cubicBezTo>
                      <a:cubicBezTo>
                        <a:pt x="383" y="64"/>
                        <a:pt x="383" y="64"/>
                        <a:pt x="383" y="64"/>
                      </a:cubicBezTo>
                      <a:cubicBezTo>
                        <a:pt x="383" y="65"/>
                        <a:pt x="383" y="65"/>
                        <a:pt x="383" y="65"/>
                      </a:cubicBezTo>
                      <a:cubicBezTo>
                        <a:pt x="376"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8" y="392"/>
                        <a:pt x="70" y="399"/>
                        <a:pt x="72" y="405"/>
                      </a:cubicBezTo>
                      <a:cubicBezTo>
                        <a:pt x="36" y="452"/>
                        <a:pt x="36" y="452"/>
                        <a:pt x="36" y="452"/>
                      </a:cubicBezTo>
                      <a:cubicBezTo>
                        <a:pt x="52"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4"/>
                        <a:pt x="510" y="490"/>
                        <a:pt x="513"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69" y="376"/>
                        <a:pt x="571" y="370"/>
                        <a:pt x="572" y="364"/>
                      </a:cubicBezTo>
                      <a:lnTo>
                        <a:pt x="627" y="341"/>
                      </a:lnTo>
                      <a:close/>
                    </a:path>
                  </a:pathLst>
                </a:custGeom>
                <a:solidFill>
                  <a:srgbClr val="19404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7" name="Freeform 338"/>
                <p:cNvSpPr>
                  <a:spLocks/>
                </p:cNvSpPr>
                <p:nvPr/>
              </p:nvSpPr>
              <p:spPr bwMode="auto">
                <a:xfrm>
                  <a:off x="1673" y="938"/>
                  <a:ext cx="540" cy="540"/>
                </a:xfrm>
                <a:custGeom>
                  <a:avLst/>
                  <a:gdLst>
                    <a:gd name="T0" fmla="*/ 627 w 632"/>
                    <a:gd name="T1" fmla="*/ 341 h 632"/>
                    <a:gd name="T2" fmla="*/ 624 w 632"/>
                    <a:gd name="T3" fmla="*/ 263 h 632"/>
                    <a:gd name="T4" fmla="*/ 567 w 632"/>
                    <a:gd name="T5" fmla="*/ 246 h 632"/>
                    <a:gd name="T6" fmla="*/ 567 w 632"/>
                    <a:gd name="T7" fmla="*/ 247 h 632"/>
                    <a:gd name="T8" fmla="*/ 561 w 632"/>
                    <a:gd name="T9" fmla="*/ 227 h 632"/>
                    <a:gd name="T10" fmla="*/ 597 w 632"/>
                    <a:gd name="T11" fmla="*/ 180 h 632"/>
                    <a:gd name="T12" fmla="*/ 554 w 632"/>
                    <a:gd name="T13" fmla="*/ 114 h 632"/>
                    <a:gd name="T14" fmla="*/ 497 w 632"/>
                    <a:gd name="T15" fmla="*/ 129 h 632"/>
                    <a:gd name="T16" fmla="*/ 497 w 632"/>
                    <a:gd name="T17" fmla="*/ 129 h 632"/>
                    <a:gd name="T18" fmla="*/ 486 w 632"/>
                    <a:gd name="T19" fmla="*/ 119 h 632"/>
                    <a:gd name="T20" fmla="*/ 494 w 632"/>
                    <a:gd name="T21" fmla="*/ 60 h 632"/>
                    <a:gd name="T22" fmla="*/ 425 w 632"/>
                    <a:gd name="T23" fmla="*/ 23 h 632"/>
                    <a:gd name="T24" fmla="*/ 382 w 632"/>
                    <a:gd name="T25" fmla="*/ 64 h 632"/>
                    <a:gd name="T26" fmla="*/ 382 w 632"/>
                    <a:gd name="T27" fmla="*/ 64 h 632"/>
                    <a:gd name="T28" fmla="*/ 364 w 632"/>
                    <a:gd name="T29" fmla="*/ 60 h 632"/>
                    <a:gd name="T30" fmla="*/ 341 w 632"/>
                    <a:gd name="T31" fmla="*/ 5 h 632"/>
                    <a:gd name="T32" fmla="*/ 263 w 632"/>
                    <a:gd name="T33" fmla="*/ 8 h 632"/>
                    <a:gd name="T34" fmla="*/ 247 w 632"/>
                    <a:gd name="T35" fmla="*/ 65 h 632"/>
                    <a:gd name="T36" fmla="*/ 247 w 632"/>
                    <a:gd name="T37" fmla="*/ 65 h 632"/>
                    <a:gd name="T38" fmla="*/ 227 w 632"/>
                    <a:gd name="T39" fmla="*/ 71 h 632"/>
                    <a:gd name="T40" fmla="*/ 180 w 632"/>
                    <a:gd name="T41" fmla="*/ 35 h 632"/>
                    <a:gd name="T42" fmla="*/ 114 w 632"/>
                    <a:gd name="T43" fmla="*/ 78 h 632"/>
                    <a:gd name="T44" fmla="*/ 129 w 632"/>
                    <a:gd name="T45" fmla="*/ 135 h 632"/>
                    <a:gd name="T46" fmla="*/ 129 w 632"/>
                    <a:gd name="T47" fmla="*/ 135 h 632"/>
                    <a:gd name="T48" fmla="*/ 119 w 632"/>
                    <a:gd name="T49" fmla="*/ 146 h 632"/>
                    <a:gd name="T50" fmla="*/ 60 w 632"/>
                    <a:gd name="T51" fmla="*/ 138 h 632"/>
                    <a:gd name="T52" fmla="*/ 23 w 632"/>
                    <a:gd name="T53" fmla="*/ 207 h 632"/>
                    <a:gd name="T54" fmla="*/ 64 w 632"/>
                    <a:gd name="T55" fmla="*/ 250 h 632"/>
                    <a:gd name="T56" fmla="*/ 65 w 632"/>
                    <a:gd name="T57" fmla="*/ 250 h 632"/>
                    <a:gd name="T58" fmla="*/ 60 w 632"/>
                    <a:gd name="T59" fmla="*/ 268 h 632"/>
                    <a:gd name="T60" fmla="*/ 5 w 632"/>
                    <a:gd name="T61" fmla="*/ 291 h 632"/>
                    <a:gd name="T62" fmla="*/ 9 w 632"/>
                    <a:gd name="T63" fmla="*/ 369 h 632"/>
                    <a:gd name="T64" fmla="*/ 65 w 632"/>
                    <a:gd name="T65" fmla="*/ 385 h 632"/>
                    <a:gd name="T66" fmla="*/ 65 w 632"/>
                    <a:gd name="T67" fmla="*/ 385 h 632"/>
                    <a:gd name="T68" fmla="*/ 72 w 632"/>
                    <a:gd name="T69" fmla="*/ 405 h 632"/>
                    <a:gd name="T70" fmla="*/ 35 w 632"/>
                    <a:gd name="T71" fmla="*/ 452 h 632"/>
                    <a:gd name="T72" fmla="*/ 78 w 632"/>
                    <a:gd name="T73" fmla="*/ 518 h 632"/>
                    <a:gd name="T74" fmla="*/ 135 w 632"/>
                    <a:gd name="T75" fmla="*/ 503 h 632"/>
                    <a:gd name="T76" fmla="*/ 135 w 632"/>
                    <a:gd name="T77" fmla="*/ 503 h 632"/>
                    <a:gd name="T78" fmla="*/ 146 w 632"/>
                    <a:gd name="T79" fmla="*/ 513 h 632"/>
                    <a:gd name="T80" fmla="*/ 138 w 632"/>
                    <a:gd name="T81" fmla="*/ 572 h 632"/>
                    <a:gd name="T82" fmla="*/ 207 w 632"/>
                    <a:gd name="T83" fmla="*/ 609 h 632"/>
                    <a:gd name="T84" fmla="*/ 250 w 632"/>
                    <a:gd name="T85" fmla="*/ 568 h 632"/>
                    <a:gd name="T86" fmla="*/ 250 w 632"/>
                    <a:gd name="T87" fmla="*/ 567 h 632"/>
                    <a:gd name="T88" fmla="*/ 269 w 632"/>
                    <a:gd name="T89" fmla="*/ 572 h 632"/>
                    <a:gd name="T90" fmla="*/ 291 w 632"/>
                    <a:gd name="T91" fmla="*/ 627 h 632"/>
                    <a:gd name="T92" fmla="*/ 369 w 632"/>
                    <a:gd name="T93" fmla="*/ 623 h 632"/>
                    <a:gd name="T94" fmla="*/ 386 w 632"/>
                    <a:gd name="T95" fmla="*/ 567 h 632"/>
                    <a:gd name="T96" fmla="*/ 385 w 632"/>
                    <a:gd name="T97" fmla="*/ 567 h 632"/>
                    <a:gd name="T98" fmla="*/ 405 w 632"/>
                    <a:gd name="T99" fmla="*/ 560 h 632"/>
                    <a:gd name="T100" fmla="*/ 452 w 632"/>
                    <a:gd name="T101" fmla="*/ 597 h 632"/>
                    <a:gd name="T102" fmla="*/ 518 w 632"/>
                    <a:gd name="T103" fmla="*/ 554 h 632"/>
                    <a:gd name="T104" fmla="*/ 503 w 632"/>
                    <a:gd name="T105" fmla="*/ 497 h 632"/>
                    <a:gd name="T106" fmla="*/ 503 w 632"/>
                    <a:gd name="T107" fmla="*/ 497 h 632"/>
                    <a:gd name="T108" fmla="*/ 513 w 632"/>
                    <a:gd name="T109" fmla="*/ 486 h 632"/>
                    <a:gd name="T110" fmla="*/ 572 w 632"/>
                    <a:gd name="T111" fmla="*/ 494 h 632"/>
                    <a:gd name="T112" fmla="*/ 609 w 632"/>
                    <a:gd name="T113" fmla="*/ 425 h 632"/>
                    <a:gd name="T114" fmla="*/ 568 w 632"/>
                    <a:gd name="T115" fmla="*/ 382 h 632"/>
                    <a:gd name="T116" fmla="*/ 568 w 632"/>
                    <a:gd name="T117" fmla="*/ 382 h 632"/>
                    <a:gd name="T118" fmla="*/ 572 w 632"/>
                    <a:gd name="T119" fmla="*/ 363 h 632"/>
                    <a:gd name="T120" fmla="*/ 627 w 632"/>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2">
                      <a:moveTo>
                        <a:pt x="627" y="341"/>
                      </a:moveTo>
                      <a:cubicBezTo>
                        <a:pt x="632" y="299"/>
                        <a:pt x="624" y="263"/>
                        <a:pt x="624" y="263"/>
                      </a:cubicBezTo>
                      <a:cubicBezTo>
                        <a:pt x="567" y="246"/>
                        <a:pt x="567" y="246"/>
                        <a:pt x="567" y="246"/>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4"/>
                        <a:pt x="382" y="64"/>
                        <a:pt x="382" y="64"/>
                      </a:cubicBezTo>
                      <a:cubicBezTo>
                        <a:pt x="376" y="63"/>
                        <a:pt x="370" y="61"/>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1"/>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3" y="207"/>
                        <a:pt x="23" y="207"/>
                      </a:cubicBezTo>
                      <a:cubicBezTo>
                        <a:pt x="64" y="250"/>
                        <a:pt x="64" y="250"/>
                        <a:pt x="64" y="250"/>
                      </a:cubicBezTo>
                      <a:cubicBezTo>
                        <a:pt x="65" y="250"/>
                        <a:pt x="65" y="250"/>
                        <a:pt x="65" y="250"/>
                      </a:cubicBezTo>
                      <a:cubicBezTo>
                        <a:pt x="63" y="256"/>
                        <a:pt x="62" y="262"/>
                        <a:pt x="60"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6" y="513"/>
                      </a:cubicBezTo>
                      <a:cubicBezTo>
                        <a:pt x="138" y="572"/>
                        <a:pt x="138" y="572"/>
                        <a:pt x="138" y="572"/>
                      </a:cubicBezTo>
                      <a:cubicBezTo>
                        <a:pt x="172" y="598"/>
                        <a:pt x="207" y="609"/>
                        <a:pt x="207"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3" y="632"/>
                        <a:pt x="369" y="623"/>
                        <a:pt x="369" y="623"/>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1" y="580"/>
                        <a:pt x="518" y="554"/>
                        <a:pt x="518" y="554"/>
                      </a:cubicBezTo>
                      <a:cubicBezTo>
                        <a:pt x="503" y="497"/>
                        <a:pt x="503" y="497"/>
                        <a:pt x="503" y="497"/>
                      </a:cubicBezTo>
                      <a:cubicBezTo>
                        <a:pt x="503" y="497"/>
                        <a:pt x="503" y="497"/>
                        <a:pt x="503" y="497"/>
                      </a:cubicBezTo>
                      <a:cubicBezTo>
                        <a:pt x="506" y="493"/>
                        <a:pt x="510" y="489"/>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8" name="Freeform 339"/>
                <p:cNvSpPr>
                  <a:spLocks/>
                </p:cNvSpPr>
                <p:nvPr/>
              </p:nvSpPr>
              <p:spPr bwMode="auto">
                <a:xfrm>
                  <a:off x="1667" y="932"/>
                  <a:ext cx="541" cy="541"/>
                </a:xfrm>
                <a:custGeom>
                  <a:avLst/>
                  <a:gdLst>
                    <a:gd name="T0" fmla="*/ 628 w 633"/>
                    <a:gd name="T1" fmla="*/ 342 h 633"/>
                    <a:gd name="T2" fmla="*/ 624 w 633"/>
                    <a:gd name="T3" fmla="*/ 263 h 633"/>
                    <a:gd name="T4" fmla="*/ 568 w 633"/>
                    <a:gd name="T5" fmla="*/ 247 h 633"/>
                    <a:gd name="T6" fmla="*/ 568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6 w 633"/>
                    <a:gd name="T19" fmla="*/ 120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9 h 633"/>
                    <a:gd name="T52" fmla="*/ 24 w 633"/>
                    <a:gd name="T53" fmla="*/ 208 h 633"/>
                    <a:gd name="T54" fmla="*/ 65 w 633"/>
                    <a:gd name="T55" fmla="*/ 251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1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6 w 633"/>
                    <a:gd name="T99" fmla="*/ 561 h 633"/>
                    <a:gd name="T100" fmla="*/ 453 w 633"/>
                    <a:gd name="T101" fmla="*/ 597 h 633"/>
                    <a:gd name="T102" fmla="*/ 519 w 633"/>
                    <a:gd name="T103" fmla="*/ 555 h 633"/>
                    <a:gd name="T104" fmla="*/ 504 w 633"/>
                    <a:gd name="T105" fmla="*/ 498 h 633"/>
                    <a:gd name="T106" fmla="*/ 504 w 633"/>
                    <a:gd name="T107" fmla="*/ 498 h 633"/>
                    <a:gd name="T108" fmla="*/ 514 w 633"/>
                    <a:gd name="T109" fmla="*/ 486 h 633"/>
                    <a:gd name="T110" fmla="*/ 573 w 633"/>
                    <a:gd name="T111" fmla="*/ 495 h 633"/>
                    <a:gd name="T112" fmla="*/ 609 w 633"/>
                    <a:gd name="T113" fmla="*/ 425 h 633"/>
                    <a:gd name="T114" fmla="*/ 569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8" y="247"/>
                        <a:pt x="568" y="247"/>
                        <a:pt x="568"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6" y="120"/>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3" y="9"/>
                        <a:pt x="263" y="9"/>
                      </a:cubicBezTo>
                      <a:cubicBezTo>
                        <a:pt x="247" y="66"/>
                        <a:pt x="247" y="66"/>
                        <a:pt x="247" y="66"/>
                      </a:cubicBezTo>
                      <a:cubicBezTo>
                        <a:pt x="248" y="66"/>
                        <a:pt x="248" y="66"/>
                        <a:pt x="248" y="66"/>
                      </a:cubicBezTo>
                      <a:cubicBezTo>
                        <a:pt x="241" y="68"/>
                        <a:pt x="235"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9"/>
                        <a:pt x="61" y="139"/>
                        <a:pt x="61" y="139"/>
                      </a:cubicBezTo>
                      <a:cubicBezTo>
                        <a:pt x="35" y="173"/>
                        <a:pt x="24" y="208"/>
                        <a:pt x="24" y="208"/>
                      </a:cubicBezTo>
                      <a:cubicBezTo>
                        <a:pt x="65" y="251"/>
                        <a:pt x="65" y="251"/>
                        <a:pt x="65" y="251"/>
                      </a:cubicBezTo>
                      <a:cubicBezTo>
                        <a:pt x="65" y="250"/>
                        <a:pt x="65" y="250"/>
                        <a:pt x="65" y="250"/>
                      </a:cubicBezTo>
                      <a:cubicBezTo>
                        <a:pt x="64" y="257"/>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40" y="507"/>
                        <a:pt x="143" y="510"/>
                        <a:pt x="147" y="514"/>
                      </a:cubicBezTo>
                      <a:cubicBezTo>
                        <a:pt x="139" y="573"/>
                        <a:pt x="139" y="573"/>
                        <a:pt x="139" y="573"/>
                      </a:cubicBezTo>
                      <a:cubicBezTo>
                        <a:pt x="173" y="599"/>
                        <a:pt x="208" y="609"/>
                        <a:pt x="208" y="609"/>
                      </a:cubicBezTo>
                      <a:cubicBezTo>
                        <a:pt x="251" y="568"/>
                        <a:pt x="251" y="568"/>
                        <a:pt x="251" y="568"/>
                      </a:cubicBezTo>
                      <a:cubicBezTo>
                        <a:pt x="251" y="568"/>
                        <a:pt x="251" y="568"/>
                        <a:pt x="251"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6"/>
                        <a:pt x="399" y="563"/>
                        <a:pt x="406" y="561"/>
                      </a:cubicBezTo>
                      <a:cubicBezTo>
                        <a:pt x="453" y="597"/>
                        <a:pt x="453" y="597"/>
                        <a:pt x="453" y="597"/>
                      </a:cubicBezTo>
                      <a:cubicBezTo>
                        <a:pt x="492" y="581"/>
                        <a:pt x="519" y="555"/>
                        <a:pt x="519" y="555"/>
                      </a:cubicBezTo>
                      <a:cubicBezTo>
                        <a:pt x="504" y="498"/>
                        <a:pt x="504" y="498"/>
                        <a:pt x="504" y="498"/>
                      </a:cubicBezTo>
                      <a:cubicBezTo>
                        <a:pt x="504" y="498"/>
                        <a:pt x="504" y="498"/>
                        <a:pt x="504" y="498"/>
                      </a:cubicBezTo>
                      <a:cubicBezTo>
                        <a:pt x="507" y="494"/>
                        <a:pt x="511" y="490"/>
                        <a:pt x="514" y="486"/>
                      </a:cubicBezTo>
                      <a:cubicBezTo>
                        <a:pt x="573" y="495"/>
                        <a:pt x="573" y="495"/>
                        <a:pt x="573" y="495"/>
                      </a:cubicBezTo>
                      <a:cubicBezTo>
                        <a:pt x="599" y="461"/>
                        <a:pt x="609" y="425"/>
                        <a:pt x="609" y="425"/>
                      </a:cubicBezTo>
                      <a:cubicBezTo>
                        <a:pt x="569" y="383"/>
                        <a:pt x="569" y="383"/>
                        <a:pt x="569" y="383"/>
                      </a:cubicBezTo>
                      <a:cubicBezTo>
                        <a:pt x="568" y="383"/>
                        <a:pt x="568" y="383"/>
                        <a:pt x="568" y="383"/>
                      </a:cubicBezTo>
                      <a:cubicBezTo>
                        <a:pt x="570" y="377"/>
                        <a:pt x="571" y="370"/>
                        <a:pt x="572" y="364"/>
                      </a:cubicBezTo>
                      <a:lnTo>
                        <a:pt x="628" y="342"/>
                      </a:lnTo>
                      <a:close/>
                    </a:path>
                  </a:pathLst>
                </a:custGeom>
                <a:solidFill>
                  <a:srgbClr val="193F4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49" name="Freeform 340"/>
                <p:cNvSpPr>
                  <a:spLocks/>
                </p:cNvSpPr>
                <p:nvPr/>
              </p:nvSpPr>
              <p:spPr bwMode="auto">
                <a:xfrm>
                  <a:off x="1661" y="926"/>
                  <a:ext cx="542" cy="542"/>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6 h 633"/>
                    <a:gd name="T42" fmla="*/ 115 w 633"/>
                    <a:gd name="T43" fmla="*/ 78 h 633"/>
                    <a:gd name="T44" fmla="*/ 130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9 w 633"/>
                    <a:gd name="T73" fmla="*/ 518 h 633"/>
                    <a:gd name="T74" fmla="*/ 136 w 633"/>
                    <a:gd name="T75" fmla="*/ 503 h 633"/>
                    <a:gd name="T76" fmla="*/ 136 w 633"/>
                    <a:gd name="T77" fmla="*/ 503 h 633"/>
                    <a:gd name="T78" fmla="*/ 147 w 633"/>
                    <a:gd name="T79" fmla="*/ 514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2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0" y="141"/>
                        <a:pt x="555" y="114"/>
                        <a:pt x="555" y="114"/>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0" y="36"/>
                        <a:pt x="180" y="36"/>
                        <a:pt x="180" y="36"/>
                      </a:cubicBezTo>
                      <a:cubicBezTo>
                        <a:pt x="141" y="52"/>
                        <a:pt x="115" y="78"/>
                        <a:pt x="115" y="78"/>
                      </a:cubicBezTo>
                      <a:cubicBezTo>
                        <a:pt x="130" y="135"/>
                        <a:pt x="130" y="135"/>
                        <a:pt x="130"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9" y="518"/>
                        <a:pt x="79" y="518"/>
                      </a:cubicBezTo>
                      <a:cubicBezTo>
                        <a:pt x="136" y="503"/>
                        <a:pt x="136" y="503"/>
                        <a:pt x="136" y="503"/>
                      </a:cubicBezTo>
                      <a:cubicBezTo>
                        <a:pt x="136" y="503"/>
                        <a:pt x="136" y="503"/>
                        <a:pt x="136" y="503"/>
                      </a:cubicBezTo>
                      <a:cubicBezTo>
                        <a:pt x="139" y="507"/>
                        <a:pt x="143" y="510"/>
                        <a:pt x="147" y="514"/>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6" y="569"/>
                        <a:pt x="263" y="571"/>
                        <a:pt x="269" y="572"/>
                      </a:cubicBezTo>
                      <a:cubicBezTo>
                        <a:pt x="292" y="627"/>
                        <a:pt x="292" y="627"/>
                        <a:pt x="292"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1"/>
                      </a:lnTo>
                      <a:close/>
                    </a:path>
                  </a:pathLst>
                </a:custGeom>
                <a:solidFill>
                  <a:srgbClr val="19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0" name="Freeform 341"/>
                <p:cNvSpPr>
                  <a:spLocks/>
                </p:cNvSpPr>
                <p:nvPr/>
              </p:nvSpPr>
              <p:spPr bwMode="auto">
                <a:xfrm>
                  <a:off x="1656" y="921"/>
                  <a:ext cx="542" cy="542"/>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7 h 633"/>
                    <a:gd name="T10" fmla="*/ 597 w 633"/>
                    <a:gd name="T11" fmla="*/ 180 h 633"/>
                    <a:gd name="T12" fmla="*/ 554 w 633"/>
                    <a:gd name="T13" fmla="*/ 114 h 633"/>
                    <a:gd name="T14" fmla="*/ 497 w 633"/>
                    <a:gd name="T15" fmla="*/ 129 h 633"/>
                    <a:gd name="T16" fmla="*/ 497 w 633"/>
                    <a:gd name="T17" fmla="*/ 129 h 633"/>
                    <a:gd name="T18" fmla="*/ 486 w 633"/>
                    <a:gd name="T19" fmla="*/ 119 h 633"/>
                    <a:gd name="T20" fmla="*/ 494 w 633"/>
                    <a:gd name="T21" fmla="*/ 60 h 633"/>
                    <a:gd name="T22" fmla="*/ 425 w 633"/>
                    <a:gd name="T23" fmla="*/ 23 h 633"/>
                    <a:gd name="T24" fmla="*/ 382 w 633"/>
                    <a:gd name="T25" fmla="*/ 64 h 633"/>
                    <a:gd name="T26" fmla="*/ 383 w 633"/>
                    <a:gd name="T27" fmla="*/ 65 h 633"/>
                    <a:gd name="T28" fmla="*/ 364 w 633"/>
                    <a:gd name="T29" fmla="*/ 60 h 633"/>
                    <a:gd name="T30" fmla="*/ 341 w 633"/>
                    <a:gd name="T31" fmla="*/ 5 h 633"/>
                    <a:gd name="T32" fmla="*/ 263 w 633"/>
                    <a:gd name="T33" fmla="*/ 9 h 633"/>
                    <a:gd name="T34" fmla="*/ 247 w 633"/>
                    <a:gd name="T35" fmla="*/ 65 h 633"/>
                    <a:gd name="T36" fmla="*/ 247 w 633"/>
                    <a:gd name="T37" fmla="*/ 65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6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69 h 633"/>
                    <a:gd name="T64" fmla="*/ 65 w 633"/>
                    <a:gd name="T65" fmla="*/ 386 h 633"/>
                    <a:gd name="T66" fmla="*/ 66 w 633"/>
                    <a:gd name="T67" fmla="*/ 385 h 633"/>
                    <a:gd name="T68" fmla="*/ 72 w 633"/>
                    <a:gd name="T69" fmla="*/ 405 h 633"/>
                    <a:gd name="T70" fmla="*/ 35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3 w 633"/>
                    <a:gd name="T109" fmla="*/ 486 h 633"/>
                    <a:gd name="T110" fmla="*/ 573 w 633"/>
                    <a:gd name="T111" fmla="*/ 494 h 633"/>
                    <a:gd name="T112" fmla="*/ 609 w 633"/>
                    <a:gd name="T113" fmla="*/ 425 h 633"/>
                    <a:gd name="T114" fmla="*/ 568 w 633"/>
                    <a:gd name="T115" fmla="*/ 382 h 633"/>
                    <a:gd name="T116" fmla="*/ 568 w 633"/>
                    <a:gd name="T117" fmla="*/ 382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9"/>
                        <a:pt x="263" y="9"/>
                      </a:cubicBezTo>
                      <a:cubicBezTo>
                        <a:pt x="247" y="65"/>
                        <a:pt x="247" y="65"/>
                        <a:pt x="247" y="65"/>
                      </a:cubicBezTo>
                      <a:cubicBezTo>
                        <a:pt x="247" y="65"/>
                        <a:pt x="247" y="65"/>
                        <a:pt x="247" y="65"/>
                      </a:cubicBezTo>
                      <a:cubicBezTo>
                        <a:pt x="240"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6"/>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69"/>
                        <a:pt x="9" y="369"/>
                      </a:cubicBezTo>
                      <a:cubicBezTo>
                        <a:pt x="65" y="386"/>
                        <a:pt x="65" y="386"/>
                        <a:pt x="65" y="386"/>
                      </a:cubicBezTo>
                      <a:cubicBezTo>
                        <a:pt x="66" y="385"/>
                        <a:pt x="66" y="385"/>
                        <a:pt x="66" y="385"/>
                      </a:cubicBezTo>
                      <a:cubicBezTo>
                        <a:pt x="67" y="392"/>
                        <a:pt x="70"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3" y="494"/>
                        <a:pt x="573" y="494"/>
                        <a:pt x="573"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83E4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1" name="Freeform 342"/>
                <p:cNvSpPr>
                  <a:spLocks/>
                </p:cNvSpPr>
                <p:nvPr/>
              </p:nvSpPr>
              <p:spPr bwMode="auto">
                <a:xfrm>
                  <a:off x="1651" y="915"/>
                  <a:ext cx="541" cy="542"/>
                </a:xfrm>
                <a:custGeom>
                  <a:avLst/>
                  <a:gdLst>
                    <a:gd name="T0" fmla="*/ 627 w 632"/>
                    <a:gd name="T1" fmla="*/ 342 h 633"/>
                    <a:gd name="T2" fmla="*/ 624 w 632"/>
                    <a:gd name="T3" fmla="*/ 264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7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5 w 632"/>
                    <a:gd name="T57" fmla="*/ 251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2 w 632"/>
                    <a:gd name="T69" fmla="*/ 406 h 633"/>
                    <a:gd name="T70" fmla="*/ 35 w 632"/>
                    <a:gd name="T71" fmla="*/ 453 h 633"/>
                    <a:gd name="T72" fmla="*/ 78 w 632"/>
                    <a:gd name="T73" fmla="*/ 519 h 633"/>
                    <a:gd name="T74" fmla="*/ 135 w 632"/>
                    <a:gd name="T75" fmla="*/ 504 h 633"/>
                    <a:gd name="T76" fmla="*/ 135 w 632"/>
                    <a:gd name="T77" fmla="*/ 504 h 633"/>
                    <a:gd name="T78" fmla="*/ 146 w 632"/>
                    <a:gd name="T79" fmla="*/ 514 h 633"/>
                    <a:gd name="T80" fmla="*/ 138 w 632"/>
                    <a:gd name="T81" fmla="*/ 573 h 633"/>
                    <a:gd name="T82" fmla="*/ 207 w 632"/>
                    <a:gd name="T83" fmla="*/ 610 h 633"/>
                    <a:gd name="T84" fmla="*/ 250 w 632"/>
                    <a:gd name="T85" fmla="*/ 569 h 633"/>
                    <a:gd name="T86" fmla="*/ 250 w 632"/>
                    <a:gd name="T87" fmla="*/ 568 h 633"/>
                    <a:gd name="T88" fmla="*/ 269 w 632"/>
                    <a:gd name="T89" fmla="*/ 573 h 633"/>
                    <a:gd name="T90" fmla="*/ 291 w 632"/>
                    <a:gd name="T91" fmla="*/ 628 h 633"/>
                    <a:gd name="T92" fmla="*/ 369 w 632"/>
                    <a:gd name="T93" fmla="*/ 624 h 633"/>
                    <a:gd name="T94" fmla="*/ 386 w 632"/>
                    <a:gd name="T95" fmla="*/ 568 h 633"/>
                    <a:gd name="T96" fmla="*/ 385 w 632"/>
                    <a:gd name="T97" fmla="*/ 568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7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4" y="264"/>
                        <a:pt x="624" y="264"/>
                      </a:cubicBezTo>
                      <a:cubicBezTo>
                        <a:pt x="567" y="247"/>
                        <a:pt x="567" y="247"/>
                        <a:pt x="567" y="247"/>
                      </a:cubicBezTo>
                      <a:cubicBezTo>
                        <a:pt x="567" y="248"/>
                        <a:pt x="567" y="248"/>
                        <a:pt x="567" y="248"/>
                      </a:cubicBezTo>
                      <a:cubicBezTo>
                        <a:pt x="565" y="241"/>
                        <a:pt x="563" y="235"/>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90"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7" y="66"/>
                        <a:pt x="247" y="66"/>
                        <a:pt x="247"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40"/>
                        <a:pt x="122" y="143"/>
                        <a:pt x="119" y="147"/>
                      </a:cubicBezTo>
                      <a:cubicBezTo>
                        <a:pt x="60" y="139"/>
                        <a:pt x="60" y="139"/>
                        <a:pt x="60" y="139"/>
                      </a:cubicBezTo>
                      <a:cubicBezTo>
                        <a:pt x="34" y="173"/>
                        <a:pt x="23" y="208"/>
                        <a:pt x="23" y="208"/>
                      </a:cubicBezTo>
                      <a:cubicBezTo>
                        <a:pt x="64" y="251"/>
                        <a:pt x="64" y="251"/>
                        <a:pt x="64" y="251"/>
                      </a:cubicBezTo>
                      <a:cubicBezTo>
                        <a:pt x="65" y="251"/>
                        <a:pt x="65" y="251"/>
                        <a:pt x="65" y="251"/>
                      </a:cubicBezTo>
                      <a:cubicBezTo>
                        <a:pt x="63" y="257"/>
                        <a:pt x="62"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2" y="406"/>
                      </a:cubicBezTo>
                      <a:cubicBezTo>
                        <a:pt x="35" y="453"/>
                        <a:pt x="35" y="453"/>
                        <a:pt x="35" y="453"/>
                      </a:cubicBezTo>
                      <a:cubicBezTo>
                        <a:pt x="52" y="492"/>
                        <a:pt x="78" y="519"/>
                        <a:pt x="78" y="519"/>
                      </a:cubicBezTo>
                      <a:cubicBezTo>
                        <a:pt x="135" y="504"/>
                        <a:pt x="135" y="504"/>
                        <a:pt x="135" y="504"/>
                      </a:cubicBezTo>
                      <a:cubicBezTo>
                        <a:pt x="135" y="504"/>
                        <a:pt x="135" y="504"/>
                        <a:pt x="135" y="504"/>
                      </a:cubicBezTo>
                      <a:cubicBezTo>
                        <a:pt x="139" y="507"/>
                        <a:pt x="143" y="511"/>
                        <a:pt x="146" y="514"/>
                      </a:cubicBezTo>
                      <a:cubicBezTo>
                        <a:pt x="138" y="573"/>
                        <a:pt x="138" y="573"/>
                        <a:pt x="138" y="573"/>
                      </a:cubicBezTo>
                      <a:cubicBezTo>
                        <a:pt x="172" y="599"/>
                        <a:pt x="207" y="610"/>
                        <a:pt x="207" y="610"/>
                      </a:cubicBezTo>
                      <a:cubicBezTo>
                        <a:pt x="250" y="569"/>
                        <a:pt x="250" y="569"/>
                        <a:pt x="250" y="569"/>
                      </a:cubicBezTo>
                      <a:cubicBezTo>
                        <a:pt x="250" y="568"/>
                        <a:pt x="250" y="568"/>
                        <a:pt x="250" y="568"/>
                      </a:cubicBezTo>
                      <a:cubicBezTo>
                        <a:pt x="256" y="570"/>
                        <a:pt x="262" y="571"/>
                        <a:pt x="269" y="573"/>
                      </a:cubicBezTo>
                      <a:cubicBezTo>
                        <a:pt x="291" y="628"/>
                        <a:pt x="291" y="628"/>
                        <a:pt x="291" y="628"/>
                      </a:cubicBezTo>
                      <a:cubicBezTo>
                        <a:pt x="333" y="633"/>
                        <a:pt x="369" y="624"/>
                        <a:pt x="369" y="624"/>
                      </a:cubicBezTo>
                      <a:cubicBezTo>
                        <a:pt x="386" y="568"/>
                        <a:pt x="386" y="568"/>
                        <a:pt x="386" y="568"/>
                      </a:cubicBezTo>
                      <a:cubicBezTo>
                        <a:pt x="385" y="568"/>
                        <a:pt x="385" y="568"/>
                        <a:pt x="385" y="568"/>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7"/>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1" y="371"/>
                        <a:pt x="572" y="364"/>
                      </a:cubicBezTo>
                      <a:lnTo>
                        <a:pt x="627" y="342"/>
                      </a:lnTo>
                      <a:close/>
                    </a:path>
                  </a:pathLst>
                </a:custGeom>
                <a:solidFill>
                  <a:srgbClr val="183E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2" name="Freeform 343"/>
                <p:cNvSpPr>
                  <a:spLocks/>
                </p:cNvSpPr>
                <p:nvPr/>
              </p:nvSpPr>
              <p:spPr bwMode="auto">
                <a:xfrm>
                  <a:off x="1645" y="910"/>
                  <a:ext cx="542" cy="542"/>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3" y="9"/>
                        <a:pt x="263" y="9"/>
                      </a:cubicBezTo>
                      <a:cubicBezTo>
                        <a:pt x="247" y="66"/>
                        <a:pt x="247" y="66"/>
                        <a:pt x="247" y="66"/>
                      </a:cubicBezTo>
                      <a:cubicBezTo>
                        <a:pt x="248" y="66"/>
                        <a:pt x="248" y="66"/>
                        <a:pt x="248" y="66"/>
                      </a:cubicBezTo>
                      <a:cubicBezTo>
                        <a:pt x="241" y="68"/>
                        <a:pt x="234"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8"/>
                        <a:pt x="61" y="138"/>
                        <a:pt x="61"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5" y="561"/>
                      </a:cubicBezTo>
                      <a:cubicBezTo>
                        <a:pt x="453" y="597"/>
                        <a:pt x="453" y="597"/>
                        <a:pt x="453" y="597"/>
                      </a:cubicBezTo>
                      <a:cubicBezTo>
                        <a:pt x="492" y="580"/>
                        <a:pt x="519" y="555"/>
                        <a:pt x="519" y="555"/>
                      </a:cubicBezTo>
                      <a:cubicBezTo>
                        <a:pt x="504" y="498"/>
                        <a:pt x="504" y="498"/>
                        <a:pt x="504" y="498"/>
                      </a:cubicBezTo>
                      <a:cubicBezTo>
                        <a:pt x="503" y="498"/>
                        <a:pt x="503" y="498"/>
                        <a:pt x="503" y="498"/>
                      </a:cubicBezTo>
                      <a:cubicBezTo>
                        <a:pt x="507" y="494"/>
                        <a:pt x="511"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83D4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3" name="Freeform 344"/>
                <p:cNvSpPr>
                  <a:spLocks/>
                </p:cNvSpPr>
                <p:nvPr/>
              </p:nvSpPr>
              <p:spPr bwMode="auto">
                <a:xfrm>
                  <a:off x="1640" y="905"/>
                  <a:ext cx="541" cy="542"/>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7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6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6 w 633"/>
                    <a:gd name="T75" fmla="*/ 503 h 633"/>
                    <a:gd name="T76" fmla="*/ 136 w 633"/>
                    <a:gd name="T77" fmla="*/ 503 h 633"/>
                    <a:gd name="T78" fmla="*/ 147 w 633"/>
                    <a:gd name="T79" fmla="*/ 513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4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0" y="141"/>
                        <a:pt x="555" y="114"/>
                        <a:pt x="555" y="114"/>
                      </a:cubicBezTo>
                      <a:cubicBezTo>
                        <a:pt x="497" y="129"/>
                        <a:pt x="497" y="129"/>
                        <a:pt x="497"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7"/>
                        <a:pt x="234" y="70"/>
                        <a:pt x="228" y="72"/>
                      </a:cubicBezTo>
                      <a:cubicBezTo>
                        <a:pt x="180" y="36"/>
                        <a:pt x="180" y="36"/>
                        <a:pt x="180" y="36"/>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3"/>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6" y="503"/>
                        <a:pt x="136" y="503"/>
                        <a:pt x="136" y="503"/>
                      </a:cubicBezTo>
                      <a:cubicBezTo>
                        <a:pt x="136" y="503"/>
                        <a:pt x="136" y="503"/>
                        <a:pt x="136" y="503"/>
                      </a:cubicBezTo>
                      <a:cubicBezTo>
                        <a:pt x="139" y="507"/>
                        <a:pt x="143" y="510"/>
                        <a:pt x="147" y="513"/>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4" y="497"/>
                        <a:pt x="504" y="497"/>
                        <a:pt x="504"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8" y="341"/>
                      </a:lnTo>
                      <a:close/>
                    </a:path>
                  </a:pathLst>
                </a:custGeom>
                <a:solidFill>
                  <a:srgbClr val="183D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4" name="Freeform 345"/>
                <p:cNvSpPr>
                  <a:spLocks/>
                </p:cNvSpPr>
                <p:nvPr/>
              </p:nvSpPr>
              <p:spPr bwMode="auto">
                <a:xfrm>
                  <a:off x="1635" y="900"/>
                  <a:ext cx="541" cy="541"/>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3 w 633"/>
                    <a:gd name="T27" fmla="*/ 65 h 632"/>
                    <a:gd name="T28" fmla="*/ 364 w 633"/>
                    <a:gd name="T29" fmla="*/ 60 h 632"/>
                    <a:gd name="T30" fmla="*/ 341 w 633"/>
                    <a:gd name="T31" fmla="*/ 5 h 632"/>
                    <a:gd name="T32" fmla="*/ 263 w 633"/>
                    <a:gd name="T33" fmla="*/ 9 h 632"/>
                    <a:gd name="T34" fmla="*/ 247 w 633"/>
                    <a:gd name="T35" fmla="*/ 65 h 632"/>
                    <a:gd name="T36" fmla="*/ 247 w 633"/>
                    <a:gd name="T37" fmla="*/ 65 h 632"/>
                    <a:gd name="T38" fmla="*/ 228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5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6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8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1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4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9"/>
                        <a:pt x="263" y="9"/>
                      </a:cubicBezTo>
                      <a:cubicBezTo>
                        <a:pt x="247" y="65"/>
                        <a:pt x="247" y="65"/>
                        <a:pt x="247" y="65"/>
                      </a:cubicBezTo>
                      <a:cubicBezTo>
                        <a:pt x="247" y="65"/>
                        <a:pt x="247" y="65"/>
                        <a:pt x="247" y="65"/>
                      </a:cubicBezTo>
                      <a:cubicBezTo>
                        <a:pt x="240"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2" y="143"/>
                        <a:pt x="119" y="146"/>
                      </a:cubicBezTo>
                      <a:cubicBezTo>
                        <a:pt x="60" y="138"/>
                        <a:pt x="60" y="138"/>
                        <a:pt x="60" y="138"/>
                      </a:cubicBezTo>
                      <a:cubicBezTo>
                        <a:pt x="34" y="172"/>
                        <a:pt x="24" y="207"/>
                        <a:pt x="24" y="207"/>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6"/>
                        <a:pt x="65" y="386"/>
                        <a:pt x="65" y="386"/>
                      </a:cubicBezTo>
                      <a:cubicBezTo>
                        <a:pt x="66" y="385"/>
                        <a:pt x="66" y="385"/>
                        <a:pt x="66"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83C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5" name="Freeform 346"/>
                <p:cNvSpPr>
                  <a:spLocks/>
                </p:cNvSpPr>
                <p:nvPr/>
              </p:nvSpPr>
              <p:spPr bwMode="auto">
                <a:xfrm>
                  <a:off x="1630" y="894"/>
                  <a:ext cx="540" cy="541"/>
                </a:xfrm>
                <a:custGeom>
                  <a:avLst/>
                  <a:gdLst>
                    <a:gd name="T0" fmla="*/ 627 w 632"/>
                    <a:gd name="T1" fmla="*/ 342 h 633"/>
                    <a:gd name="T2" fmla="*/ 624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7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5 w 632"/>
                    <a:gd name="T57" fmla="*/ 251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2 w 632"/>
                    <a:gd name="T69" fmla="*/ 406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9 h 633"/>
                    <a:gd name="T86" fmla="*/ 250 w 632"/>
                    <a:gd name="T87" fmla="*/ 568 h 633"/>
                    <a:gd name="T88" fmla="*/ 269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4" y="263"/>
                        <a:pt x="624"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90"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7" y="66"/>
                        <a:pt x="247" y="66"/>
                        <a:pt x="247"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40"/>
                        <a:pt x="122" y="143"/>
                        <a:pt x="119" y="147"/>
                      </a:cubicBezTo>
                      <a:cubicBezTo>
                        <a:pt x="60" y="139"/>
                        <a:pt x="60" y="139"/>
                        <a:pt x="60" y="139"/>
                      </a:cubicBezTo>
                      <a:cubicBezTo>
                        <a:pt x="34" y="173"/>
                        <a:pt x="23" y="208"/>
                        <a:pt x="23" y="208"/>
                      </a:cubicBezTo>
                      <a:cubicBezTo>
                        <a:pt x="64" y="251"/>
                        <a:pt x="64" y="251"/>
                        <a:pt x="64" y="251"/>
                      </a:cubicBezTo>
                      <a:cubicBezTo>
                        <a:pt x="65" y="251"/>
                        <a:pt x="65" y="251"/>
                        <a:pt x="65" y="251"/>
                      </a:cubicBezTo>
                      <a:cubicBezTo>
                        <a:pt x="63" y="257"/>
                        <a:pt x="62"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2" y="406"/>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9"/>
                        <a:pt x="250" y="569"/>
                        <a:pt x="250" y="569"/>
                      </a:cubicBezTo>
                      <a:cubicBezTo>
                        <a:pt x="250" y="568"/>
                        <a:pt x="250" y="568"/>
                        <a:pt x="250" y="568"/>
                      </a:cubicBezTo>
                      <a:cubicBezTo>
                        <a:pt x="256" y="570"/>
                        <a:pt x="262" y="571"/>
                        <a:pt x="269"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8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6" name="Freeform 347"/>
                <p:cNvSpPr>
                  <a:spLocks/>
                </p:cNvSpPr>
                <p:nvPr/>
              </p:nvSpPr>
              <p:spPr bwMode="auto">
                <a:xfrm>
                  <a:off x="1624" y="889"/>
                  <a:ext cx="541" cy="541"/>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0 h 633"/>
                    <a:gd name="T12" fmla="*/ 555 w 633"/>
                    <a:gd name="T13" fmla="*/ 115 h 633"/>
                    <a:gd name="T14" fmla="*/ 498 w 633"/>
                    <a:gd name="T15" fmla="*/ 130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6 h 633"/>
                    <a:gd name="T46" fmla="*/ 130 w 633"/>
                    <a:gd name="T47" fmla="*/ 136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3" y="234"/>
                        <a:pt x="561" y="228"/>
                      </a:cubicBezTo>
                      <a:cubicBezTo>
                        <a:pt x="598" y="180"/>
                        <a:pt x="598" y="180"/>
                        <a:pt x="598" y="180"/>
                      </a:cubicBezTo>
                      <a:cubicBezTo>
                        <a:pt x="581" y="141"/>
                        <a:pt x="555" y="115"/>
                        <a:pt x="555" y="115"/>
                      </a:cubicBezTo>
                      <a:cubicBezTo>
                        <a:pt x="498" y="130"/>
                        <a:pt x="498" y="130"/>
                        <a:pt x="498" y="130"/>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1"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6"/>
                        <a:pt x="130" y="136"/>
                        <a:pt x="130" y="136"/>
                      </a:cubicBezTo>
                      <a:cubicBezTo>
                        <a:pt x="130" y="136"/>
                        <a:pt x="130" y="136"/>
                        <a:pt x="130" y="136"/>
                      </a:cubicBezTo>
                      <a:cubicBezTo>
                        <a:pt x="126" y="139"/>
                        <a:pt x="123" y="143"/>
                        <a:pt x="120" y="147"/>
                      </a:cubicBezTo>
                      <a:cubicBezTo>
                        <a:pt x="60" y="138"/>
                        <a:pt x="60" y="138"/>
                        <a:pt x="60"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5" y="561"/>
                      </a:cubicBezTo>
                      <a:cubicBezTo>
                        <a:pt x="453" y="597"/>
                        <a:pt x="453" y="597"/>
                        <a:pt x="453" y="597"/>
                      </a:cubicBezTo>
                      <a:cubicBezTo>
                        <a:pt x="492" y="580"/>
                        <a:pt x="519" y="555"/>
                        <a:pt x="519" y="555"/>
                      </a:cubicBezTo>
                      <a:cubicBezTo>
                        <a:pt x="504" y="498"/>
                        <a:pt x="504" y="498"/>
                        <a:pt x="504" y="498"/>
                      </a:cubicBezTo>
                      <a:cubicBezTo>
                        <a:pt x="503" y="498"/>
                        <a:pt x="503" y="498"/>
                        <a:pt x="503" y="498"/>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73C4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7" name="Freeform 348"/>
                <p:cNvSpPr>
                  <a:spLocks/>
                </p:cNvSpPr>
                <p:nvPr/>
              </p:nvSpPr>
              <p:spPr bwMode="auto">
                <a:xfrm>
                  <a:off x="1619" y="884"/>
                  <a:ext cx="541" cy="541"/>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5" y="114"/>
                        <a:pt x="555" y="114"/>
                      </a:cubicBezTo>
                      <a:cubicBezTo>
                        <a:pt x="497" y="129"/>
                        <a:pt x="497" y="129"/>
                        <a:pt x="497" y="129"/>
                      </a:cubicBezTo>
                      <a:cubicBezTo>
                        <a:pt x="497" y="130"/>
                        <a:pt x="497" y="130"/>
                        <a:pt x="497"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70"/>
                        <a:pt x="228" y="72"/>
                      </a:cubicBezTo>
                      <a:cubicBezTo>
                        <a:pt x="180" y="35"/>
                        <a:pt x="180" y="35"/>
                        <a:pt x="180" y="35"/>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5" y="503"/>
                        <a:pt x="135" y="503"/>
                        <a:pt x="135" y="503"/>
                      </a:cubicBezTo>
                      <a:cubicBezTo>
                        <a:pt x="135" y="503"/>
                        <a:pt x="135" y="503"/>
                        <a:pt x="135" y="503"/>
                      </a:cubicBezTo>
                      <a:cubicBezTo>
                        <a:pt x="139" y="507"/>
                        <a:pt x="143" y="510"/>
                        <a:pt x="147" y="513"/>
                      </a:cubicBezTo>
                      <a:cubicBezTo>
                        <a:pt x="138" y="573"/>
                        <a:pt x="138" y="573"/>
                        <a:pt x="138" y="573"/>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8" y="341"/>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8" name="Freeform 349"/>
                <p:cNvSpPr>
                  <a:spLocks/>
                </p:cNvSpPr>
                <p:nvPr/>
              </p:nvSpPr>
              <p:spPr bwMode="auto">
                <a:xfrm>
                  <a:off x="1614" y="879"/>
                  <a:ext cx="541" cy="540"/>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2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7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4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5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7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0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3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5"/>
                        <a:pt x="382" y="65"/>
                        <a:pt x="382" y="65"/>
                      </a:cubicBezTo>
                      <a:cubicBezTo>
                        <a:pt x="376" y="63"/>
                        <a:pt x="370" y="62"/>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2" y="142"/>
                        <a:pt x="119" y="146"/>
                      </a:cubicBezTo>
                      <a:cubicBezTo>
                        <a:pt x="60" y="138"/>
                        <a:pt x="60" y="138"/>
                        <a:pt x="60" y="138"/>
                      </a:cubicBezTo>
                      <a:cubicBezTo>
                        <a:pt x="34" y="172"/>
                        <a:pt x="24" y="207"/>
                        <a:pt x="24" y="207"/>
                      </a:cubicBezTo>
                      <a:cubicBezTo>
                        <a:pt x="64" y="250"/>
                        <a:pt x="64" y="250"/>
                        <a:pt x="64"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5"/>
                        <a:pt x="65" y="385"/>
                        <a:pt x="65" y="385"/>
                      </a:cubicBezTo>
                      <a:cubicBezTo>
                        <a:pt x="66" y="385"/>
                        <a:pt x="66" y="385"/>
                        <a:pt x="66"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0"/>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6"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73B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59" name="Freeform 350"/>
                <p:cNvSpPr>
                  <a:spLocks/>
                </p:cNvSpPr>
                <p:nvPr/>
              </p:nvSpPr>
              <p:spPr bwMode="auto">
                <a:xfrm>
                  <a:off x="1608" y="873"/>
                  <a:ext cx="541" cy="541"/>
                </a:xfrm>
                <a:custGeom>
                  <a:avLst/>
                  <a:gdLst>
                    <a:gd name="T0" fmla="*/ 627 w 632"/>
                    <a:gd name="T1" fmla="*/ 342 h 633"/>
                    <a:gd name="T2" fmla="*/ 623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6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4 w 632"/>
                    <a:gd name="T57" fmla="*/ 250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1 w 632"/>
                    <a:gd name="T69" fmla="*/ 405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8 h 633"/>
                    <a:gd name="T86" fmla="*/ 250 w 632"/>
                    <a:gd name="T87" fmla="*/ 568 h 633"/>
                    <a:gd name="T88" fmla="*/ 268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3" y="263"/>
                        <a:pt x="623"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6"/>
                        <a:pt x="489"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6" y="66"/>
                        <a:pt x="246" y="66"/>
                        <a:pt x="246"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39"/>
                        <a:pt x="122" y="143"/>
                        <a:pt x="119" y="147"/>
                      </a:cubicBezTo>
                      <a:cubicBezTo>
                        <a:pt x="60" y="139"/>
                        <a:pt x="60" y="139"/>
                        <a:pt x="60" y="139"/>
                      </a:cubicBezTo>
                      <a:cubicBezTo>
                        <a:pt x="34" y="173"/>
                        <a:pt x="23" y="208"/>
                        <a:pt x="23" y="208"/>
                      </a:cubicBezTo>
                      <a:cubicBezTo>
                        <a:pt x="64" y="251"/>
                        <a:pt x="64" y="251"/>
                        <a:pt x="64" y="251"/>
                      </a:cubicBezTo>
                      <a:cubicBezTo>
                        <a:pt x="64" y="250"/>
                        <a:pt x="64" y="250"/>
                        <a:pt x="64" y="250"/>
                      </a:cubicBezTo>
                      <a:cubicBezTo>
                        <a:pt x="63" y="257"/>
                        <a:pt x="61"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1" y="405"/>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8"/>
                        <a:pt x="250" y="568"/>
                        <a:pt x="250" y="568"/>
                      </a:cubicBezTo>
                      <a:cubicBezTo>
                        <a:pt x="250" y="568"/>
                        <a:pt x="250" y="568"/>
                        <a:pt x="250" y="568"/>
                      </a:cubicBezTo>
                      <a:cubicBezTo>
                        <a:pt x="256" y="570"/>
                        <a:pt x="262" y="571"/>
                        <a:pt x="268"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0" name="Freeform 351"/>
                <p:cNvSpPr>
                  <a:spLocks/>
                </p:cNvSpPr>
                <p:nvPr/>
              </p:nvSpPr>
              <p:spPr bwMode="auto">
                <a:xfrm>
                  <a:off x="1602" y="867"/>
                  <a:ext cx="542" cy="542"/>
                </a:xfrm>
                <a:custGeom>
                  <a:avLst/>
                  <a:gdLst>
                    <a:gd name="T0" fmla="*/ 628 w 633"/>
                    <a:gd name="T1" fmla="*/ 342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6 h 633"/>
                    <a:gd name="T46" fmla="*/ 130 w 633"/>
                    <a:gd name="T47" fmla="*/ 135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7" y="247"/>
                        <a:pt x="567" y="247"/>
                        <a:pt x="567" y="247"/>
                      </a:cubicBezTo>
                      <a:cubicBezTo>
                        <a:pt x="567" y="247"/>
                        <a:pt x="567" y="247"/>
                        <a:pt x="567" y="247"/>
                      </a:cubicBezTo>
                      <a:cubicBezTo>
                        <a:pt x="566" y="241"/>
                        <a:pt x="563" y="234"/>
                        <a:pt x="561" y="228"/>
                      </a:cubicBezTo>
                      <a:cubicBezTo>
                        <a:pt x="597" y="180"/>
                        <a:pt x="597" y="180"/>
                        <a:pt x="597" y="180"/>
                      </a:cubicBezTo>
                      <a:cubicBezTo>
                        <a:pt x="581"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6"/>
                        <a:pt x="130" y="136"/>
                        <a:pt x="130" y="136"/>
                      </a:cubicBezTo>
                      <a:cubicBezTo>
                        <a:pt x="130" y="135"/>
                        <a:pt x="130" y="135"/>
                        <a:pt x="130" y="135"/>
                      </a:cubicBezTo>
                      <a:cubicBezTo>
                        <a:pt x="126" y="139"/>
                        <a:pt x="123" y="143"/>
                        <a:pt x="120"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2"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9" y="555"/>
                        <a:pt x="519" y="555"/>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73A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1" name="Freeform 352"/>
                <p:cNvSpPr>
                  <a:spLocks/>
                </p:cNvSpPr>
                <p:nvPr/>
              </p:nvSpPr>
              <p:spPr bwMode="auto">
                <a:xfrm>
                  <a:off x="1597" y="862"/>
                  <a:ext cx="542" cy="542"/>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7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4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2"/>
                        <a:pt x="486" y="119"/>
                      </a:cubicBezTo>
                      <a:cubicBezTo>
                        <a:pt x="495" y="60"/>
                        <a:pt x="495" y="60"/>
                        <a:pt x="495" y="60"/>
                      </a:cubicBezTo>
                      <a:cubicBezTo>
                        <a:pt x="461" y="34"/>
                        <a:pt x="425" y="24"/>
                        <a:pt x="425" y="24"/>
                      </a:cubicBezTo>
                      <a:cubicBezTo>
                        <a:pt x="383" y="64"/>
                        <a:pt x="383" y="64"/>
                        <a:pt x="383" y="64"/>
                      </a:cubicBezTo>
                      <a:cubicBezTo>
                        <a:pt x="383" y="65"/>
                        <a:pt x="383" y="65"/>
                        <a:pt x="383" y="65"/>
                      </a:cubicBezTo>
                      <a:cubicBezTo>
                        <a:pt x="377"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8" y="392"/>
                        <a:pt x="70" y="399"/>
                        <a:pt x="72" y="405"/>
                      </a:cubicBezTo>
                      <a:cubicBezTo>
                        <a:pt x="36" y="452"/>
                        <a:pt x="36" y="452"/>
                        <a:pt x="36" y="452"/>
                      </a:cubicBezTo>
                      <a:cubicBezTo>
                        <a:pt x="52"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69" y="376"/>
                        <a:pt x="571" y="370"/>
                        <a:pt x="572" y="364"/>
                      </a:cubicBezTo>
                      <a:lnTo>
                        <a:pt x="627" y="341"/>
                      </a:lnTo>
                      <a:close/>
                    </a:path>
                  </a:pathLst>
                </a:custGeom>
                <a:solidFill>
                  <a:srgbClr val="163A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2" name="Freeform 353"/>
                <p:cNvSpPr>
                  <a:spLocks/>
                </p:cNvSpPr>
                <p:nvPr/>
              </p:nvSpPr>
              <p:spPr bwMode="auto">
                <a:xfrm>
                  <a:off x="1592" y="857"/>
                  <a:ext cx="541" cy="541"/>
                </a:xfrm>
                <a:custGeom>
                  <a:avLst/>
                  <a:gdLst>
                    <a:gd name="T0" fmla="*/ 627 w 632"/>
                    <a:gd name="T1" fmla="*/ 341 h 632"/>
                    <a:gd name="T2" fmla="*/ 624 w 632"/>
                    <a:gd name="T3" fmla="*/ 263 h 632"/>
                    <a:gd name="T4" fmla="*/ 567 w 632"/>
                    <a:gd name="T5" fmla="*/ 246 h 632"/>
                    <a:gd name="T6" fmla="*/ 567 w 632"/>
                    <a:gd name="T7" fmla="*/ 247 h 632"/>
                    <a:gd name="T8" fmla="*/ 561 w 632"/>
                    <a:gd name="T9" fmla="*/ 227 h 632"/>
                    <a:gd name="T10" fmla="*/ 597 w 632"/>
                    <a:gd name="T11" fmla="*/ 180 h 632"/>
                    <a:gd name="T12" fmla="*/ 554 w 632"/>
                    <a:gd name="T13" fmla="*/ 114 h 632"/>
                    <a:gd name="T14" fmla="*/ 497 w 632"/>
                    <a:gd name="T15" fmla="*/ 129 h 632"/>
                    <a:gd name="T16" fmla="*/ 497 w 632"/>
                    <a:gd name="T17" fmla="*/ 129 h 632"/>
                    <a:gd name="T18" fmla="*/ 486 w 632"/>
                    <a:gd name="T19" fmla="*/ 119 h 632"/>
                    <a:gd name="T20" fmla="*/ 494 w 632"/>
                    <a:gd name="T21" fmla="*/ 60 h 632"/>
                    <a:gd name="T22" fmla="*/ 425 w 632"/>
                    <a:gd name="T23" fmla="*/ 23 h 632"/>
                    <a:gd name="T24" fmla="*/ 382 w 632"/>
                    <a:gd name="T25" fmla="*/ 64 h 632"/>
                    <a:gd name="T26" fmla="*/ 382 w 632"/>
                    <a:gd name="T27" fmla="*/ 64 h 632"/>
                    <a:gd name="T28" fmla="*/ 364 w 632"/>
                    <a:gd name="T29" fmla="*/ 60 h 632"/>
                    <a:gd name="T30" fmla="*/ 341 w 632"/>
                    <a:gd name="T31" fmla="*/ 5 h 632"/>
                    <a:gd name="T32" fmla="*/ 263 w 632"/>
                    <a:gd name="T33" fmla="*/ 8 h 632"/>
                    <a:gd name="T34" fmla="*/ 247 w 632"/>
                    <a:gd name="T35" fmla="*/ 65 h 632"/>
                    <a:gd name="T36" fmla="*/ 247 w 632"/>
                    <a:gd name="T37" fmla="*/ 65 h 632"/>
                    <a:gd name="T38" fmla="*/ 227 w 632"/>
                    <a:gd name="T39" fmla="*/ 72 h 632"/>
                    <a:gd name="T40" fmla="*/ 180 w 632"/>
                    <a:gd name="T41" fmla="*/ 35 h 632"/>
                    <a:gd name="T42" fmla="*/ 114 w 632"/>
                    <a:gd name="T43" fmla="*/ 78 h 632"/>
                    <a:gd name="T44" fmla="*/ 129 w 632"/>
                    <a:gd name="T45" fmla="*/ 135 h 632"/>
                    <a:gd name="T46" fmla="*/ 129 w 632"/>
                    <a:gd name="T47" fmla="*/ 135 h 632"/>
                    <a:gd name="T48" fmla="*/ 119 w 632"/>
                    <a:gd name="T49" fmla="*/ 146 h 632"/>
                    <a:gd name="T50" fmla="*/ 60 w 632"/>
                    <a:gd name="T51" fmla="*/ 138 h 632"/>
                    <a:gd name="T52" fmla="*/ 23 w 632"/>
                    <a:gd name="T53" fmla="*/ 207 h 632"/>
                    <a:gd name="T54" fmla="*/ 64 w 632"/>
                    <a:gd name="T55" fmla="*/ 250 h 632"/>
                    <a:gd name="T56" fmla="*/ 65 w 632"/>
                    <a:gd name="T57" fmla="*/ 250 h 632"/>
                    <a:gd name="T58" fmla="*/ 60 w 632"/>
                    <a:gd name="T59" fmla="*/ 268 h 632"/>
                    <a:gd name="T60" fmla="*/ 5 w 632"/>
                    <a:gd name="T61" fmla="*/ 291 h 632"/>
                    <a:gd name="T62" fmla="*/ 9 w 632"/>
                    <a:gd name="T63" fmla="*/ 369 h 632"/>
                    <a:gd name="T64" fmla="*/ 65 w 632"/>
                    <a:gd name="T65" fmla="*/ 385 h 632"/>
                    <a:gd name="T66" fmla="*/ 65 w 632"/>
                    <a:gd name="T67" fmla="*/ 385 h 632"/>
                    <a:gd name="T68" fmla="*/ 72 w 632"/>
                    <a:gd name="T69" fmla="*/ 405 h 632"/>
                    <a:gd name="T70" fmla="*/ 35 w 632"/>
                    <a:gd name="T71" fmla="*/ 452 h 632"/>
                    <a:gd name="T72" fmla="*/ 78 w 632"/>
                    <a:gd name="T73" fmla="*/ 518 h 632"/>
                    <a:gd name="T74" fmla="*/ 135 w 632"/>
                    <a:gd name="T75" fmla="*/ 503 h 632"/>
                    <a:gd name="T76" fmla="*/ 135 w 632"/>
                    <a:gd name="T77" fmla="*/ 503 h 632"/>
                    <a:gd name="T78" fmla="*/ 147 w 632"/>
                    <a:gd name="T79" fmla="*/ 513 h 632"/>
                    <a:gd name="T80" fmla="*/ 138 w 632"/>
                    <a:gd name="T81" fmla="*/ 572 h 632"/>
                    <a:gd name="T82" fmla="*/ 208 w 632"/>
                    <a:gd name="T83" fmla="*/ 609 h 632"/>
                    <a:gd name="T84" fmla="*/ 250 w 632"/>
                    <a:gd name="T85" fmla="*/ 568 h 632"/>
                    <a:gd name="T86" fmla="*/ 250 w 632"/>
                    <a:gd name="T87" fmla="*/ 567 h 632"/>
                    <a:gd name="T88" fmla="*/ 269 w 632"/>
                    <a:gd name="T89" fmla="*/ 572 h 632"/>
                    <a:gd name="T90" fmla="*/ 291 w 632"/>
                    <a:gd name="T91" fmla="*/ 627 h 632"/>
                    <a:gd name="T92" fmla="*/ 369 w 632"/>
                    <a:gd name="T93" fmla="*/ 623 h 632"/>
                    <a:gd name="T94" fmla="*/ 386 w 632"/>
                    <a:gd name="T95" fmla="*/ 567 h 632"/>
                    <a:gd name="T96" fmla="*/ 385 w 632"/>
                    <a:gd name="T97" fmla="*/ 567 h 632"/>
                    <a:gd name="T98" fmla="*/ 405 w 632"/>
                    <a:gd name="T99" fmla="*/ 560 h 632"/>
                    <a:gd name="T100" fmla="*/ 452 w 632"/>
                    <a:gd name="T101" fmla="*/ 597 h 632"/>
                    <a:gd name="T102" fmla="*/ 518 w 632"/>
                    <a:gd name="T103" fmla="*/ 554 h 632"/>
                    <a:gd name="T104" fmla="*/ 503 w 632"/>
                    <a:gd name="T105" fmla="*/ 497 h 632"/>
                    <a:gd name="T106" fmla="*/ 503 w 632"/>
                    <a:gd name="T107" fmla="*/ 497 h 632"/>
                    <a:gd name="T108" fmla="*/ 513 w 632"/>
                    <a:gd name="T109" fmla="*/ 486 h 632"/>
                    <a:gd name="T110" fmla="*/ 572 w 632"/>
                    <a:gd name="T111" fmla="*/ 494 h 632"/>
                    <a:gd name="T112" fmla="*/ 609 w 632"/>
                    <a:gd name="T113" fmla="*/ 425 h 632"/>
                    <a:gd name="T114" fmla="*/ 568 w 632"/>
                    <a:gd name="T115" fmla="*/ 382 h 632"/>
                    <a:gd name="T116" fmla="*/ 568 w 632"/>
                    <a:gd name="T117" fmla="*/ 382 h 632"/>
                    <a:gd name="T118" fmla="*/ 572 w 632"/>
                    <a:gd name="T119" fmla="*/ 363 h 632"/>
                    <a:gd name="T120" fmla="*/ 627 w 632"/>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2">
                      <a:moveTo>
                        <a:pt x="627" y="341"/>
                      </a:moveTo>
                      <a:cubicBezTo>
                        <a:pt x="632" y="299"/>
                        <a:pt x="624" y="263"/>
                        <a:pt x="624" y="263"/>
                      </a:cubicBezTo>
                      <a:cubicBezTo>
                        <a:pt x="567" y="246"/>
                        <a:pt x="567" y="246"/>
                        <a:pt x="567" y="246"/>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4"/>
                        <a:pt x="382" y="64"/>
                        <a:pt x="382" y="64"/>
                      </a:cubicBezTo>
                      <a:cubicBezTo>
                        <a:pt x="376" y="63"/>
                        <a:pt x="370" y="61"/>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3" y="207"/>
                        <a:pt x="23" y="207"/>
                      </a:cubicBezTo>
                      <a:cubicBezTo>
                        <a:pt x="64" y="250"/>
                        <a:pt x="64" y="250"/>
                        <a:pt x="64" y="250"/>
                      </a:cubicBezTo>
                      <a:cubicBezTo>
                        <a:pt x="65" y="250"/>
                        <a:pt x="65" y="250"/>
                        <a:pt x="65" y="250"/>
                      </a:cubicBezTo>
                      <a:cubicBezTo>
                        <a:pt x="63" y="256"/>
                        <a:pt x="62" y="262"/>
                        <a:pt x="60"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3" y="632"/>
                        <a:pt x="369" y="623"/>
                        <a:pt x="369" y="623"/>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1" y="580"/>
                        <a:pt x="518" y="554"/>
                        <a:pt x="518" y="554"/>
                      </a:cubicBezTo>
                      <a:cubicBezTo>
                        <a:pt x="503" y="497"/>
                        <a:pt x="503" y="497"/>
                        <a:pt x="503" y="497"/>
                      </a:cubicBezTo>
                      <a:cubicBezTo>
                        <a:pt x="503" y="497"/>
                        <a:pt x="503" y="497"/>
                        <a:pt x="503" y="497"/>
                      </a:cubicBezTo>
                      <a:cubicBezTo>
                        <a:pt x="506" y="493"/>
                        <a:pt x="510" y="489"/>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6394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3" name="Freeform 354"/>
                <p:cNvSpPr>
                  <a:spLocks/>
                </p:cNvSpPr>
                <p:nvPr/>
              </p:nvSpPr>
              <p:spPr bwMode="auto">
                <a:xfrm>
                  <a:off x="1586" y="851"/>
                  <a:ext cx="542" cy="542"/>
                </a:xfrm>
                <a:custGeom>
                  <a:avLst/>
                  <a:gdLst>
                    <a:gd name="T0" fmla="*/ 628 w 633"/>
                    <a:gd name="T1" fmla="*/ 342 h 633"/>
                    <a:gd name="T2" fmla="*/ 624 w 633"/>
                    <a:gd name="T3" fmla="*/ 263 h 633"/>
                    <a:gd name="T4" fmla="*/ 568 w 633"/>
                    <a:gd name="T5" fmla="*/ 247 h 633"/>
                    <a:gd name="T6" fmla="*/ 568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6 w 633"/>
                    <a:gd name="T19" fmla="*/ 120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4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9 h 633"/>
                    <a:gd name="T52" fmla="*/ 24 w 633"/>
                    <a:gd name="T53" fmla="*/ 208 h 633"/>
                    <a:gd name="T54" fmla="*/ 65 w 633"/>
                    <a:gd name="T55" fmla="*/ 251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1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6 w 633"/>
                    <a:gd name="T99" fmla="*/ 561 h 633"/>
                    <a:gd name="T100" fmla="*/ 453 w 633"/>
                    <a:gd name="T101" fmla="*/ 598 h 633"/>
                    <a:gd name="T102" fmla="*/ 519 w 633"/>
                    <a:gd name="T103" fmla="*/ 555 h 633"/>
                    <a:gd name="T104" fmla="*/ 504 w 633"/>
                    <a:gd name="T105" fmla="*/ 498 h 633"/>
                    <a:gd name="T106" fmla="*/ 504 w 633"/>
                    <a:gd name="T107" fmla="*/ 498 h 633"/>
                    <a:gd name="T108" fmla="*/ 514 w 633"/>
                    <a:gd name="T109" fmla="*/ 486 h 633"/>
                    <a:gd name="T110" fmla="*/ 573 w 633"/>
                    <a:gd name="T111" fmla="*/ 495 h 633"/>
                    <a:gd name="T112" fmla="*/ 610 w 633"/>
                    <a:gd name="T113" fmla="*/ 425 h 633"/>
                    <a:gd name="T114" fmla="*/ 569 w 633"/>
                    <a:gd name="T115" fmla="*/ 383 h 633"/>
                    <a:gd name="T116" fmla="*/ 568 w 633"/>
                    <a:gd name="T117" fmla="*/ 383 h 633"/>
                    <a:gd name="T118" fmla="*/ 573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8" y="247"/>
                        <a:pt x="568" y="247"/>
                        <a:pt x="568"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6" y="120"/>
                      </a:cubicBezTo>
                      <a:cubicBezTo>
                        <a:pt x="495" y="60"/>
                        <a:pt x="495" y="60"/>
                        <a:pt x="495" y="60"/>
                      </a:cubicBezTo>
                      <a:cubicBezTo>
                        <a:pt x="461" y="35"/>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4" y="9"/>
                        <a:pt x="264" y="9"/>
                      </a:cubicBezTo>
                      <a:cubicBezTo>
                        <a:pt x="247" y="66"/>
                        <a:pt x="247" y="66"/>
                        <a:pt x="247" y="66"/>
                      </a:cubicBezTo>
                      <a:cubicBezTo>
                        <a:pt x="248" y="66"/>
                        <a:pt x="248" y="66"/>
                        <a:pt x="248" y="66"/>
                      </a:cubicBezTo>
                      <a:cubicBezTo>
                        <a:pt x="241" y="68"/>
                        <a:pt x="235"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9"/>
                        <a:pt x="61" y="139"/>
                        <a:pt x="61" y="139"/>
                      </a:cubicBezTo>
                      <a:cubicBezTo>
                        <a:pt x="35" y="173"/>
                        <a:pt x="24" y="208"/>
                        <a:pt x="24" y="208"/>
                      </a:cubicBezTo>
                      <a:cubicBezTo>
                        <a:pt x="65" y="251"/>
                        <a:pt x="65" y="251"/>
                        <a:pt x="65" y="251"/>
                      </a:cubicBezTo>
                      <a:cubicBezTo>
                        <a:pt x="65" y="250"/>
                        <a:pt x="65" y="250"/>
                        <a:pt x="65" y="250"/>
                      </a:cubicBezTo>
                      <a:cubicBezTo>
                        <a:pt x="64" y="257"/>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3"/>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40" y="507"/>
                        <a:pt x="143" y="510"/>
                        <a:pt x="147" y="514"/>
                      </a:cubicBezTo>
                      <a:cubicBezTo>
                        <a:pt x="139" y="573"/>
                        <a:pt x="139" y="573"/>
                        <a:pt x="139" y="573"/>
                      </a:cubicBezTo>
                      <a:cubicBezTo>
                        <a:pt x="173" y="599"/>
                        <a:pt x="208" y="609"/>
                        <a:pt x="208" y="609"/>
                      </a:cubicBezTo>
                      <a:cubicBezTo>
                        <a:pt x="251" y="568"/>
                        <a:pt x="251" y="568"/>
                        <a:pt x="251" y="568"/>
                      </a:cubicBezTo>
                      <a:cubicBezTo>
                        <a:pt x="251" y="568"/>
                        <a:pt x="251" y="568"/>
                        <a:pt x="251"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6"/>
                        <a:pt x="399" y="563"/>
                        <a:pt x="406" y="561"/>
                      </a:cubicBezTo>
                      <a:cubicBezTo>
                        <a:pt x="453" y="598"/>
                        <a:pt x="453" y="598"/>
                        <a:pt x="453" y="598"/>
                      </a:cubicBezTo>
                      <a:cubicBezTo>
                        <a:pt x="492" y="581"/>
                        <a:pt x="519" y="555"/>
                        <a:pt x="519" y="555"/>
                      </a:cubicBezTo>
                      <a:cubicBezTo>
                        <a:pt x="504" y="498"/>
                        <a:pt x="504" y="498"/>
                        <a:pt x="504" y="498"/>
                      </a:cubicBezTo>
                      <a:cubicBezTo>
                        <a:pt x="504" y="498"/>
                        <a:pt x="504" y="498"/>
                        <a:pt x="504" y="498"/>
                      </a:cubicBezTo>
                      <a:cubicBezTo>
                        <a:pt x="507" y="494"/>
                        <a:pt x="511" y="490"/>
                        <a:pt x="514" y="486"/>
                      </a:cubicBezTo>
                      <a:cubicBezTo>
                        <a:pt x="573" y="495"/>
                        <a:pt x="573" y="495"/>
                        <a:pt x="573" y="495"/>
                      </a:cubicBezTo>
                      <a:cubicBezTo>
                        <a:pt x="599" y="461"/>
                        <a:pt x="610" y="425"/>
                        <a:pt x="610" y="425"/>
                      </a:cubicBezTo>
                      <a:cubicBezTo>
                        <a:pt x="569" y="383"/>
                        <a:pt x="569" y="383"/>
                        <a:pt x="569" y="383"/>
                      </a:cubicBezTo>
                      <a:cubicBezTo>
                        <a:pt x="568" y="383"/>
                        <a:pt x="568" y="383"/>
                        <a:pt x="568" y="383"/>
                      </a:cubicBezTo>
                      <a:cubicBezTo>
                        <a:pt x="570" y="377"/>
                        <a:pt x="571" y="371"/>
                        <a:pt x="573" y="364"/>
                      </a:cubicBezTo>
                      <a:lnTo>
                        <a:pt x="628" y="342"/>
                      </a:lnTo>
                      <a:close/>
                    </a:path>
                  </a:pathLst>
                </a:custGeom>
                <a:solidFill>
                  <a:srgbClr val="1639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4" name="Freeform 355"/>
                <p:cNvSpPr>
                  <a:spLocks/>
                </p:cNvSpPr>
                <p:nvPr/>
              </p:nvSpPr>
              <p:spPr bwMode="auto">
                <a:xfrm>
                  <a:off x="1581" y="846"/>
                  <a:ext cx="541" cy="542"/>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6 h 633"/>
                    <a:gd name="T42" fmla="*/ 115 w 633"/>
                    <a:gd name="T43" fmla="*/ 78 h 633"/>
                    <a:gd name="T44" fmla="*/ 130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3 h 633"/>
                    <a:gd name="T76" fmla="*/ 136 w 633"/>
                    <a:gd name="T77" fmla="*/ 503 h 633"/>
                    <a:gd name="T78" fmla="*/ 147 w 633"/>
                    <a:gd name="T79" fmla="*/ 514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2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4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0"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0" y="36"/>
                        <a:pt x="180" y="36"/>
                        <a:pt x="180" y="36"/>
                      </a:cubicBezTo>
                      <a:cubicBezTo>
                        <a:pt x="141" y="53"/>
                        <a:pt x="115" y="78"/>
                        <a:pt x="115" y="78"/>
                      </a:cubicBezTo>
                      <a:cubicBezTo>
                        <a:pt x="130" y="135"/>
                        <a:pt x="130" y="135"/>
                        <a:pt x="130"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3"/>
                        <a:pt x="136" y="503"/>
                        <a:pt x="136" y="503"/>
                      </a:cubicBezTo>
                      <a:cubicBezTo>
                        <a:pt x="136" y="503"/>
                        <a:pt x="136" y="503"/>
                        <a:pt x="136" y="503"/>
                      </a:cubicBezTo>
                      <a:cubicBezTo>
                        <a:pt x="139" y="507"/>
                        <a:pt x="143" y="510"/>
                        <a:pt x="147" y="514"/>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6" y="570"/>
                        <a:pt x="263" y="571"/>
                        <a:pt x="269" y="572"/>
                      </a:cubicBezTo>
                      <a:cubicBezTo>
                        <a:pt x="292" y="627"/>
                        <a:pt x="292" y="627"/>
                        <a:pt x="292"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9" y="554"/>
                        <a:pt x="519" y="554"/>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1"/>
                      </a:lnTo>
                      <a:close/>
                    </a:path>
                  </a:pathLst>
                </a:custGeom>
                <a:solidFill>
                  <a:srgbClr val="16383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5" name="Freeform 356"/>
                <p:cNvSpPr>
                  <a:spLocks/>
                </p:cNvSpPr>
                <p:nvPr/>
              </p:nvSpPr>
              <p:spPr bwMode="auto">
                <a:xfrm>
                  <a:off x="1576" y="841"/>
                  <a:ext cx="541" cy="541"/>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7 h 633"/>
                    <a:gd name="T10" fmla="*/ 597 w 633"/>
                    <a:gd name="T11" fmla="*/ 180 h 633"/>
                    <a:gd name="T12" fmla="*/ 554 w 633"/>
                    <a:gd name="T13" fmla="*/ 114 h 633"/>
                    <a:gd name="T14" fmla="*/ 497 w 633"/>
                    <a:gd name="T15" fmla="*/ 129 h 633"/>
                    <a:gd name="T16" fmla="*/ 497 w 633"/>
                    <a:gd name="T17" fmla="*/ 129 h 633"/>
                    <a:gd name="T18" fmla="*/ 486 w 633"/>
                    <a:gd name="T19" fmla="*/ 119 h 633"/>
                    <a:gd name="T20" fmla="*/ 494 w 633"/>
                    <a:gd name="T21" fmla="*/ 60 h 633"/>
                    <a:gd name="T22" fmla="*/ 425 w 633"/>
                    <a:gd name="T23" fmla="*/ 24 h 633"/>
                    <a:gd name="T24" fmla="*/ 382 w 633"/>
                    <a:gd name="T25" fmla="*/ 64 h 633"/>
                    <a:gd name="T26" fmla="*/ 383 w 633"/>
                    <a:gd name="T27" fmla="*/ 65 h 633"/>
                    <a:gd name="T28" fmla="*/ 364 w 633"/>
                    <a:gd name="T29" fmla="*/ 60 h 633"/>
                    <a:gd name="T30" fmla="*/ 341 w 633"/>
                    <a:gd name="T31" fmla="*/ 5 h 633"/>
                    <a:gd name="T32" fmla="*/ 263 w 633"/>
                    <a:gd name="T33" fmla="*/ 9 h 633"/>
                    <a:gd name="T34" fmla="*/ 247 w 633"/>
                    <a:gd name="T35" fmla="*/ 65 h 633"/>
                    <a:gd name="T36" fmla="*/ 247 w 633"/>
                    <a:gd name="T37" fmla="*/ 65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69 h 633"/>
                    <a:gd name="T64" fmla="*/ 66 w 633"/>
                    <a:gd name="T65" fmla="*/ 386 h 633"/>
                    <a:gd name="T66" fmla="*/ 66 w 633"/>
                    <a:gd name="T67" fmla="*/ 385 h 633"/>
                    <a:gd name="T68" fmla="*/ 72 w 633"/>
                    <a:gd name="T69" fmla="*/ 405 h 633"/>
                    <a:gd name="T70" fmla="*/ 35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3 w 633"/>
                    <a:gd name="T109" fmla="*/ 486 h 633"/>
                    <a:gd name="T110" fmla="*/ 573 w 633"/>
                    <a:gd name="T111" fmla="*/ 494 h 633"/>
                    <a:gd name="T112" fmla="*/ 609 w 633"/>
                    <a:gd name="T113" fmla="*/ 425 h 633"/>
                    <a:gd name="T114" fmla="*/ 568 w 633"/>
                    <a:gd name="T115" fmla="*/ 382 h 633"/>
                    <a:gd name="T116" fmla="*/ 568 w 633"/>
                    <a:gd name="T117" fmla="*/ 382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4"/>
                        <a:pt x="425" y="24"/>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9"/>
                        <a:pt x="263" y="9"/>
                      </a:cubicBezTo>
                      <a:cubicBezTo>
                        <a:pt x="247" y="65"/>
                        <a:pt x="247" y="65"/>
                        <a:pt x="247" y="65"/>
                      </a:cubicBezTo>
                      <a:cubicBezTo>
                        <a:pt x="247" y="65"/>
                        <a:pt x="247" y="65"/>
                        <a:pt x="247" y="65"/>
                      </a:cubicBezTo>
                      <a:cubicBezTo>
                        <a:pt x="241"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69"/>
                        <a:pt x="9" y="369"/>
                      </a:cubicBezTo>
                      <a:cubicBezTo>
                        <a:pt x="66" y="386"/>
                        <a:pt x="66" y="386"/>
                        <a:pt x="66" y="386"/>
                      </a:cubicBezTo>
                      <a:cubicBezTo>
                        <a:pt x="66" y="385"/>
                        <a:pt x="66" y="385"/>
                        <a:pt x="66" y="385"/>
                      </a:cubicBezTo>
                      <a:cubicBezTo>
                        <a:pt x="67" y="392"/>
                        <a:pt x="70" y="398"/>
                        <a:pt x="72" y="405"/>
                      </a:cubicBezTo>
                      <a:cubicBezTo>
                        <a:pt x="35" y="452"/>
                        <a:pt x="35" y="452"/>
                        <a:pt x="35" y="452"/>
                      </a:cubicBezTo>
                      <a:cubicBezTo>
                        <a:pt x="52"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3" y="494"/>
                        <a:pt x="573" y="494"/>
                        <a:pt x="573"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6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6" name="Freeform 357"/>
                <p:cNvSpPr>
                  <a:spLocks/>
                </p:cNvSpPr>
                <p:nvPr/>
              </p:nvSpPr>
              <p:spPr bwMode="auto">
                <a:xfrm>
                  <a:off x="1571" y="836"/>
                  <a:ext cx="540" cy="540"/>
                </a:xfrm>
                <a:custGeom>
                  <a:avLst/>
                  <a:gdLst>
                    <a:gd name="T0" fmla="*/ 627 w 632"/>
                    <a:gd name="T1" fmla="*/ 341 h 632"/>
                    <a:gd name="T2" fmla="*/ 624 w 632"/>
                    <a:gd name="T3" fmla="*/ 263 h 632"/>
                    <a:gd name="T4" fmla="*/ 567 w 632"/>
                    <a:gd name="T5" fmla="*/ 246 h 632"/>
                    <a:gd name="T6" fmla="*/ 567 w 632"/>
                    <a:gd name="T7" fmla="*/ 247 h 632"/>
                    <a:gd name="T8" fmla="*/ 561 w 632"/>
                    <a:gd name="T9" fmla="*/ 227 h 632"/>
                    <a:gd name="T10" fmla="*/ 597 w 632"/>
                    <a:gd name="T11" fmla="*/ 180 h 632"/>
                    <a:gd name="T12" fmla="*/ 554 w 632"/>
                    <a:gd name="T13" fmla="*/ 114 h 632"/>
                    <a:gd name="T14" fmla="*/ 497 w 632"/>
                    <a:gd name="T15" fmla="*/ 129 h 632"/>
                    <a:gd name="T16" fmla="*/ 497 w 632"/>
                    <a:gd name="T17" fmla="*/ 129 h 632"/>
                    <a:gd name="T18" fmla="*/ 486 w 632"/>
                    <a:gd name="T19" fmla="*/ 119 h 632"/>
                    <a:gd name="T20" fmla="*/ 494 w 632"/>
                    <a:gd name="T21" fmla="*/ 60 h 632"/>
                    <a:gd name="T22" fmla="*/ 425 w 632"/>
                    <a:gd name="T23" fmla="*/ 23 h 632"/>
                    <a:gd name="T24" fmla="*/ 382 w 632"/>
                    <a:gd name="T25" fmla="*/ 64 h 632"/>
                    <a:gd name="T26" fmla="*/ 382 w 632"/>
                    <a:gd name="T27" fmla="*/ 64 h 632"/>
                    <a:gd name="T28" fmla="*/ 364 w 632"/>
                    <a:gd name="T29" fmla="*/ 60 h 632"/>
                    <a:gd name="T30" fmla="*/ 341 w 632"/>
                    <a:gd name="T31" fmla="*/ 5 h 632"/>
                    <a:gd name="T32" fmla="*/ 263 w 632"/>
                    <a:gd name="T33" fmla="*/ 8 h 632"/>
                    <a:gd name="T34" fmla="*/ 247 w 632"/>
                    <a:gd name="T35" fmla="*/ 65 h 632"/>
                    <a:gd name="T36" fmla="*/ 247 w 632"/>
                    <a:gd name="T37" fmla="*/ 65 h 632"/>
                    <a:gd name="T38" fmla="*/ 227 w 632"/>
                    <a:gd name="T39" fmla="*/ 71 h 632"/>
                    <a:gd name="T40" fmla="*/ 180 w 632"/>
                    <a:gd name="T41" fmla="*/ 35 h 632"/>
                    <a:gd name="T42" fmla="*/ 114 w 632"/>
                    <a:gd name="T43" fmla="*/ 78 h 632"/>
                    <a:gd name="T44" fmla="*/ 129 w 632"/>
                    <a:gd name="T45" fmla="*/ 135 h 632"/>
                    <a:gd name="T46" fmla="*/ 129 w 632"/>
                    <a:gd name="T47" fmla="*/ 135 h 632"/>
                    <a:gd name="T48" fmla="*/ 119 w 632"/>
                    <a:gd name="T49" fmla="*/ 146 h 632"/>
                    <a:gd name="T50" fmla="*/ 60 w 632"/>
                    <a:gd name="T51" fmla="*/ 138 h 632"/>
                    <a:gd name="T52" fmla="*/ 23 w 632"/>
                    <a:gd name="T53" fmla="*/ 207 h 632"/>
                    <a:gd name="T54" fmla="*/ 64 w 632"/>
                    <a:gd name="T55" fmla="*/ 250 h 632"/>
                    <a:gd name="T56" fmla="*/ 65 w 632"/>
                    <a:gd name="T57" fmla="*/ 250 h 632"/>
                    <a:gd name="T58" fmla="*/ 60 w 632"/>
                    <a:gd name="T59" fmla="*/ 268 h 632"/>
                    <a:gd name="T60" fmla="*/ 5 w 632"/>
                    <a:gd name="T61" fmla="*/ 291 h 632"/>
                    <a:gd name="T62" fmla="*/ 9 w 632"/>
                    <a:gd name="T63" fmla="*/ 369 h 632"/>
                    <a:gd name="T64" fmla="*/ 65 w 632"/>
                    <a:gd name="T65" fmla="*/ 385 h 632"/>
                    <a:gd name="T66" fmla="*/ 65 w 632"/>
                    <a:gd name="T67" fmla="*/ 385 h 632"/>
                    <a:gd name="T68" fmla="*/ 72 w 632"/>
                    <a:gd name="T69" fmla="*/ 405 h 632"/>
                    <a:gd name="T70" fmla="*/ 35 w 632"/>
                    <a:gd name="T71" fmla="*/ 452 h 632"/>
                    <a:gd name="T72" fmla="*/ 78 w 632"/>
                    <a:gd name="T73" fmla="*/ 518 h 632"/>
                    <a:gd name="T74" fmla="*/ 135 w 632"/>
                    <a:gd name="T75" fmla="*/ 503 h 632"/>
                    <a:gd name="T76" fmla="*/ 135 w 632"/>
                    <a:gd name="T77" fmla="*/ 503 h 632"/>
                    <a:gd name="T78" fmla="*/ 146 w 632"/>
                    <a:gd name="T79" fmla="*/ 513 h 632"/>
                    <a:gd name="T80" fmla="*/ 138 w 632"/>
                    <a:gd name="T81" fmla="*/ 572 h 632"/>
                    <a:gd name="T82" fmla="*/ 207 w 632"/>
                    <a:gd name="T83" fmla="*/ 609 h 632"/>
                    <a:gd name="T84" fmla="*/ 250 w 632"/>
                    <a:gd name="T85" fmla="*/ 568 h 632"/>
                    <a:gd name="T86" fmla="*/ 250 w 632"/>
                    <a:gd name="T87" fmla="*/ 567 h 632"/>
                    <a:gd name="T88" fmla="*/ 269 w 632"/>
                    <a:gd name="T89" fmla="*/ 572 h 632"/>
                    <a:gd name="T90" fmla="*/ 291 w 632"/>
                    <a:gd name="T91" fmla="*/ 627 h 632"/>
                    <a:gd name="T92" fmla="*/ 369 w 632"/>
                    <a:gd name="T93" fmla="*/ 623 h 632"/>
                    <a:gd name="T94" fmla="*/ 386 w 632"/>
                    <a:gd name="T95" fmla="*/ 567 h 632"/>
                    <a:gd name="T96" fmla="*/ 385 w 632"/>
                    <a:gd name="T97" fmla="*/ 567 h 632"/>
                    <a:gd name="T98" fmla="*/ 405 w 632"/>
                    <a:gd name="T99" fmla="*/ 560 h 632"/>
                    <a:gd name="T100" fmla="*/ 452 w 632"/>
                    <a:gd name="T101" fmla="*/ 597 h 632"/>
                    <a:gd name="T102" fmla="*/ 518 w 632"/>
                    <a:gd name="T103" fmla="*/ 554 h 632"/>
                    <a:gd name="T104" fmla="*/ 503 w 632"/>
                    <a:gd name="T105" fmla="*/ 497 h 632"/>
                    <a:gd name="T106" fmla="*/ 503 w 632"/>
                    <a:gd name="T107" fmla="*/ 497 h 632"/>
                    <a:gd name="T108" fmla="*/ 513 w 632"/>
                    <a:gd name="T109" fmla="*/ 486 h 632"/>
                    <a:gd name="T110" fmla="*/ 572 w 632"/>
                    <a:gd name="T111" fmla="*/ 494 h 632"/>
                    <a:gd name="T112" fmla="*/ 609 w 632"/>
                    <a:gd name="T113" fmla="*/ 425 h 632"/>
                    <a:gd name="T114" fmla="*/ 568 w 632"/>
                    <a:gd name="T115" fmla="*/ 382 h 632"/>
                    <a:gd name="T116" fmla="*/ 568 w 632"/>
                    <a:gd name="T117" fmla="*/ 382 h 632"/>
                    <a:gd name="T118" fmla="*/ 572 w 632"/>
                    <a:gd name="T119" fmla="*/ 363 h 632"/>
                    <a:gd name="T120" fmla="*/ 627 w 632"/>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2">
                      <a:moveTo>
                        <a:pt x="627" y="341"/>
                      </a:moveTo>
                      <a:cubicBezTo>
                        <a:pt x="632" y="299"/>
                        <a:pt x="624" y="263"/>
                        <a:pt x="624" y="263"/>
                      </a:cubicBezTo>
                      <a:cubicBezTo>
                        <a:pt x="567" y="246"/>
                        <a:pt x="567" y="246"/>
                        <a:pt x="567" y="246"/>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4"/>
                        <a:pt x="382" y="64"/>
                        <a:pt x="382" y="64"/>
                      </a:cubicBezTo>
                      <a:cubicBezTo>
                        <a:pt x="376" y="63"/>
                        <a:pt x="370" y="61"/>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1"/>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3" y="207"/>
                        <a:pt x="23" y="207"/>
                      </a:cubicBezTo>
                      <a:cubicBezTo>
                        <a:pt x="64" y="250"/>
                        <a:pt x="64" y="250"/>
                        <a:pt x="64" y="250"/>
                      </a:cubicBezTo>
                      <a:cubicBezTo>
                        <a:pt x="65" y="250"/>
                        <a:pt x="65" y="250"/>
                        <a:pt x="65" y="250"/>
                      </a:cubicBezTo>
                      <a:cubicBezTo>
                        <a:pt x="63" y="256"/>
                        <a:pt x="62" y="262"/>
                        <a:pt x="60"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6" y="513"/>
                      </a:cubicBezTo>
                      <a:cubicBezTo>
                        <a:pt x="138" y="572"/>
                        <a:pt x="138" y="572"/>
                        <a:pt x="138" y="572"/>
                      </a:cubicBezTo>
                      <a:cubicBezTo>
                        <a:pt x="172" y="598"/>
                        <a:pt x="207" y="609"/>
                        <a:pt x="207"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3" y="632"/>
                        <a:pt x="369" y="623"/>
                        <a:pt x="369" y="623"/>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1" y="580"/>
                        <a:pt x="518" y="554"/>
                        <a:pt x="518" y="554"/>
                      </a:cubicBezTo>
                      <a:cubicBezTo>
                        <a:pt x="503" y="497"/>
                        <a:pt x="503" y="497"/>
                        <a:pt x="503" y="497"/>
                      </a:cubicBezTo>
                      <a:cubicBezTo>
                        <a:pt x="503" y="497"/>
                        <a:pt x="503" y="497"/>
                        <a:pt x="503" y="497"/>
                      </a:cubicBezTo>
                      <a:cubicBezTo>
                        <a:pt x="506" y="493"/>
                        <a:pt x="510" y="489"/>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5383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7" name="Freeform 358"/>
                <p:cNvSpPr>
                  <a:spLocks/>
                </p:cNvSpPr>
                <p:nvPr/>
              </p:nvSpPr>
              <p:spPr bwMode="auto">
                <a:xfrm>
                  <a:off x="1565" y="830"/>
                  <a:ext cx="541" cy="541"/>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1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6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9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3" y="9"/>
                        <a:pt x="263" y="9"/>
                      </a:cubicBezTo>
                      <a:cubicBezTo>
                        <a:pt x="247" y="66"/>
                        <a:pt x="247" y="66"/>
                        <a:pt x="247" y="66"/>
                      </a:cubicBezTo>
                      <a:cubicBezTo>
                        <a:pt x="248" y="66"/>
                        <a:pt x="248" y="66"/>
                        <a:pt x="248" y="66"/>
                      </a:cubicBezTo>
                      <a:cubicBezTo>
                        <a:pt x="241" y="68"/>
                        <a:pt x="234" y="70"/>
                        <a:pt x="228" y="72"/>
                      </a:cubicBezTo>
                      <a:cubicBezTo>
                        <a:pt x="181" y="36"/>
                        <a:pt x="181" y="36"/>
                        <a:pt x="181" y="36"/>
                      </a:cubicBezTo>
                      <a:cubicBezTo>
                        <a:pt x="141" y="53"/>
                        <a:pt x="115" y="79"/>
                        <a:pt x="115" y="79"/>
                      </a:cubicBezTo>
                      <a:cubicBezTo>
                        <a:pt x="130" y="136"/>
                        <a:pt x="130" y="136"/>
                        <a:pt x="130" y="136"/>
                      </a:cubicBezTo>
                      <a:cubicBezTo>
                        <a:pt x="130" y="136"/>
                        <a:pt x="130" y="136"/>
                        <a:pt x="130" y="136"/>
                      </a:cubicBezTo>
                      <a:cubicBezTo>
                        <a:pt x="127" y="139"/>
                        <a:pt x="123" y="143"/>
                        <a:pt x="120" y="147"/>
                      </a:cubicBezTo>
                      <a:cubicBezTo>
                        <a:pt x="61" y="138"/>
                        <a:pt x="61" y="138"/>
                        <a:pt x="61"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1" y="568"/>
                        <a:pt x="251" y="568"/>
                        <a:pt x="251"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6" y="561"/>
                      </a:cubicBezTo>
                      <a:cubicBezTo>
                        <a:pt x="453" y="597"/>
                        <a:pt x="453" y="597"/>
                        <a:pt x="453" y="597"/>
                      </a:cubicBezTo>
                      <a:cubicBezTo>
                        <a:pt x="492" y="581"/>
                        <a:pt x="519" y="555"/>
                        <a:pt x="519" y="555"/>
                      </a:cubicBezTo>
                      <a:cubicBezTo>
                        <a:pt x="504" y="498"/>
                        <a:pt x="504" y="498"/>
                        <a:pt x="504" y="498"/>
                      </a:cubicBezTo>
                      <a:cubicBezTo>
                        <a:pt x="503" y="498"/>
                        <a:pt x="503" y="498"/>
                        <a:pt x="503" y="498"/>
                      </a:cubicBezTo>
                      <a:cubicBezTo>
                        <a:pt x="507" y="494"/>
                        <a:pt x="511" y="490"/>
                        <a:pt x="514" y="486"/>
                      </a:cubicBezTo>
                      <a:cubicBezTo>
                        <a:pt x="573" y="495"/>
                        <a:pt x="573" y="495"/>
                        <a:pt x="573" y="495"/>
                      </a:cubicBezTo>
                      <a:cubicBezTo>
                        <a:pt x="599" y="461"/>
                        <a:pt x="609" y="425"/>
                        <a:pt x="609" y="425"/>
                      </a:cubicBezTo>
                      <a:cubicBezTo>
                        <a:pt x="569" y="383"/>
                        <a:pt x="569" y="383"/>
                        <a:pt x="569" y="383"/>
                      </a:cubicBezTo>
                      <a:cubicBezTo>
                        <a:pt x="568" y="383"/>
                        <a:pt x="568" y="383"/>
                        <a:pt x="568" y="383"/>
                      </a:cubicBezTo>
                      <a:cubicBezTo>
                        <a:pt x="570" y="377"/>
                        <a:pt x="571" y="370"/>
                        <a:pt x="572" y="364"/>
                      </a:cubicBezTo>
                      <a:lnTo>
                        <a:pt x="628" y="342"/>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8" name="Freeform 359"/>
                <p:cNvSpPr>
                  <a:spLocks/>
                </p:cNvSpPr>
                <p:nvPr/>
              </p:nvSpPr>
              <p:spPr bwMode="auto">
                <a:xfrm>
                  <a:off x="1560" y="825"/>
                  <a:ext cx="541" cy="541"/>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0 w 633"/>
                    <a:gd name="T41" fmla="*/ 36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6 w 633"/>
                    <a:gd name="T75" fmla="*/ 503 h 633"/>
                    <a:gd name="T76" fmla="*/ 136 w 633"/>
                    <a:gd name="T77" fmla="*/ 503 h 633"/>
                    <a:gd name="T78" fmla="*/ 147 w 633"/>
                    <a:gd name="T79" fmla="*/ 513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4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3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1"/>
                        <a:pt x="563" y="234"/>
                        <a:pt x="561" y="228"/>
                      </a:cubicBezTo>
                      <a:cubicBezTo>
                        <a:pt x="597" y="180"/>
                        <a:pt x="597" y="180"/>
                        <a:pt x="597" y="180"/>
                      </a:cubicBezTo>
                      <a:cubicBezTo>
                        <a:pt x="580" y="141"/>
                        <a:pt x="555" y="114"/>
                        <a:pt x="555" y="114"/>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7"/>
                        <a:pt x="234" y="70"/>
                        <a:pt x="228" y="72"/>
                      </a:cubicBezTo>
                      <a:cubicBezTo>
                        <a:pt x="180" y="36"/>
                        <a:pt x="180" y="36"/>
                        <a:pt x="180" y="36"/>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3"/>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6" y="503"/>
                        <a:pt x="136" y="503"/>
                        <a:pt x="136" y="503"/>
                      </a:cubicBezTo>
                      <a:cubicBezTo>
                        <a:pt x="136" y="503"/>
                        <a:pt x="136" y="503"/>
                        <a:pt x="136" y="503"/>
                      </a:cubicBezTo>
                      <a:cubicBezTo>
                        <a:pt x="139" y="507"/>
                        <a:pt x="143" y="510"/>
                        <a:pt x="147" y="513"/>
                      </a:cubicBezTo>
                      <a:cubicBezTo>
                        <a:pt x="138" y="573"/>
                        <a:pt x="138" y="573"/>
                        <a:pt x="138" y="573"/>
                      </a:cubicBezTo>
                      <a:cubicBezTo>
                        <a:pt x="172" y="599"/>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4" y="497"/>
                        <a:pt x="504" y="497"/>
                        <a:pt x="504"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3"/>
                        <a:pt x="568" y="383"/>
                        <a:pt x="568" y="383"/>
                      </a:cubicBezTo>
                      <a:cubicBezTo>
                        <a:pt x="568" y="383"/>
                        <a:pt x="568" y="383"/>
                        <a:pt x="568" y="383"/>
                      </a:cubicBezTo>
                      <a:cubicBezTo>
                        <a:pt x="570" y="376"/>
                        <a:pt x="571" y="370"/>
                        <a:pt x="572" y="364"/>
                      </a:cubicBezTo>
                      <a:lnTo>
                        <a:pt x="628" y="341"/>
                      </a:lnTo>
                      <a:close/>
                    </a:path>
                  </a:pathLst>
                </a:custGeom>
                <a:solidFill>
                  <a:srgbClr val="1537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69" name="Freeform 360"/>
                <p:cNvSpPr>
                  <a:spLocks/>
                </p:cNvSpPr>
                <p:nvPr/>
              </p:nvSpPr>
              <p:spPr bwMode="auto">
                <a:xfrm>
                  <a:off x="1555" y="820"/>
                  <a:ext cx="541" cy="540"/>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3 w 633"/>
                    <a:gd name="T27" fmla="*/ 65 h 632"/>
                    <a:gd name="T28" fmla="*/ 364 w 633"/>
                    <a:gd name="T29" fmla="*/ 60 h 632"/>
                    <a:gd name="T30" fmla="*/ 341 w 633"/>
                    <a:gd name="T31" fmla="*/ 5 h 632"/>
                    <a:gd name="T32" fmla="*/ 263 w 633"/>
                    <a:gd name="T33" fmla="*/ 9 h 632"/>
                    <a:gd name="T34" fmla="*/ 247 w 633"/>
                    <a:gd name="T35" fmla="*/ 65 h 632"/>
                    <a:gd name="T36" fmla="*/ 247 w 633"/>
                    <a:gd name="T37" fmla="*/ 65 h 632"/>
                    <a:gd name="T38" fmla="*/ 228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5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6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8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1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4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9"/>
                        <a:pt x="263" y="9"/>
                      </a:cubicBezTo>
                      <a:cubicBezTo>
                        <a:pt x="247" y="65"/>
                        <a:pt x="247" y="65"/>
                        <a:pt x="247" y="65"/>
                      </a:cubicBezTo>
                      <a:cubicBezTo>
                        <a:pt x="247" y="65"/>
                        <a:pt x="247" y="65"/>
                        <a:pt x="247" y="65"/>
                      </a:cubicBezTo>
                      <a:cubicBezTo>
                        <a:pt x="240"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2" y="143"/>
                        <a:pt x="119" y="146"/>
                      </a:cubicBezTo>
                      <a:cubicBezTo>
                        <a:pt x="60" y="138"/>
                        <a:pt x="60" y="138"/>
                        <a:pt x="60" y="138"/>
                      </a:cubicBezTo>
                      <a:cubicBezTo>
                        <a:pt x="34" y="172"/>
                        <a:pt x="24" y="207"/>
                        <a:pt x="24" y="207"/>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6"/>
                        <a:pt x="65" y="386"/>
                        <a:pt x="65" y="386"/>
                      </a:cubicBezTo>
                      <a:cubicBezTo>
                        <a:pt x="66" y="385"/>
                        <a:pt x="66" y="385"/>
                        <a:pt x="66"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4"/>
                      </a:cubicBezTo>
                      <a:lnTo>
                        <a:pt x="627" y="341"/>
                      </a:lnTo>
                      <a:close/>
                    </a:path>
                  </a:pathLst>
                </a:custGeom>
                <a:solidFill>
                  <a:srgbClr val="1537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0" name="Freeform 361"/>
                <p:cNvSpPr>
                  <a:spLocks/>
                </p:cNvSpPr>
                <p:nvPr/>
              </p:nvSpPr>
              <p:spPr bwMode="auto">
                <a:xfrm>
                  <a:off x="1549" y="814"/>
                  <a:ext cx="541" cy="541"/>
                </a:xfrm>
                <a:custGeom>
                  <a:avLst/>
                  <a:gdLst>
                    <a:gd name="T0" fmla="*/ 627 w 632"/>
                    <a:gd name="T1" fmla="*/ 342 h 633"/>
                    <a:gd name="T2" fmla="*/ 624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7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5 w 632"/>
                    <a:gd name="T57" fmla="*/ 251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2 w 632"/>
                    <a:gd name="T69" fmla="*/ 406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9 h 633"/>
                    <a:gd name="T86" fmla="*/ 250 w 632"/>
                    <a:gd name="T87" fmla="*/ 568 h 633"/>
                    <a:gd name="T88" fmla="*/ 269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4" y="263"/>
                        <a:pt x="624"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90"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7" y="66"/>
                        <a:pt x="247" y="66"/>
                        <a:pt x="247"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40"/>
                        <a:pt x="122" y="143"/>
                        <a:pt x="119" y="147"/>
                      </a:cubicBezTo>
                      <a:cubicBezTo>
                        <a:pt x="60" y="139"/>
                        <a:pt x="60" y="139"/>
                        <a:pt x="60" y="139"/>
                      </a:cubicBezTo>
                      <a:cubicBezTo>
                        <a:pt x="34" y="173"/>
                        <a:pt x="23" y="208"/>
                        <a:pt x="23" y="208"/>
                      </a:cubicBezTo>
                      <a:cubicBezTo>
                        <a:pt x="64" y="251"/>
                        <a:pt x="64" y="251"/>
                        <a:pt x="64" y="251"/>
                      </a:cubicBezTo>
                      <a:cubicBezTo>
                        <a:pt x="65" y="251"/>
                        <a:pt x="65" y="251"/>
                        <a:pt x="65" y="251"/>
                      </a:cubicBezTo>
                      <a:cubicBezTo>
                        <a:pt x="63" y="257"/>
                        <a:pt x="62"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2" y="406"/>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9"/>
                        <a:pt x="250" y="569"/>
                        <a:pt x="250" y="569"/>
                      </a:cubicBezTo>
                      <a:cubicBezTo>
                        <a:pt x="250" y="568"/>
                        <a:pt x="250" y="568"/>
                        <a:pt x="250" y="568"/>
                      </a:cubicBezTo>
                      <a:cubicBezTo>
                        <a:pt x="256" y="570"/>
                        <a:pt x="262" y="571"/>
                        <a:pt x="269"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5363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1" name="Freeform 362"/>
                <p:cNvSpPr>
                  <a:spLocks/>
                </p:cNvSpPr>
                <p:nvPr/>
              </p:nvSpPr>
              <p:spPr bwMode="auto">
                <a:xfrm>
                  <a:off x="1543" y="808"/>
                  <a:ext cx="542" cy="542"/>
                </a:xfrm>
                <a:custGeom>
                  <a:avLst/>
                  <a:gdLst>
                    <a:gd name="T0" fmla="*/ 628 w 633"/>
                    <a:gd name="T1" fmla="*/ 342 h 633"/>
                    <a:gd name="T2" fmla="*/ 624 w 633"/>
                    <a:gd name="T3" fmla="*/ 263 h 633"/>
                    <a:gd name="T4" fmla="*/ 568 w 633"/>
                    <a:gd name="T5" fmla="*/ 247 h 633"/>
                    <a:gd name="T6" fmla="*/ 567 w 633"/>
                    <a:gd name="T7" fmla="*/ 247 h 633"/>
                    <a:gd name="T8" fmla="*/ 561 w 633"/>
                    <a:gd name="T9" fmla="*/ 228 h 633"/>
                    <a:gd name="T10" fmla="*/ 598 w 633"/>
                    <a:gd name="T11" fmla="*/ 180 h 633"/>
                    <a:gd name="T12" fmla="*/ 555 w 633"/>
                    <a:gd name="T13" fmla="*/ 115 h 633"/>
                    <a:gd name="T14" fmla="*/ 498 w 633"/>
                    <a:gd name="T15" fmla="*/ 130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8 h 633"/>
                    <a:gd name="T44" fmla="*/ 130 w 633"/>
                    <a:gd name="T45" fmla="*/ 136 h 633"/>
                    <a:gd name="T46" fmla="*/ 130 w 633"/>
                    <a:gd name="T47" fmla="*/ 136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8 h 633"/>
                    <a:gd name="T106" fmla="*/ 503 w 633"/>
                    <a:gd name="T107" fmla="*/ 498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7" y="247"/>
                        <a:pt x="567" y="247"/>
                        <a:pt x="567" y="247"/>
                      </a:cubicBezTo>
                      <a:cubicBezTo>
                        <a:pt x="566" y="241"/>
                        <a:pt x="564" y="234"/>
                        <a:pt x="561" y="228"/>
                      </a:cubicBezTo>
                      <a:cubicBezTo>
                        <a:pt x="598" y="180"/>
                        <a:pt x="598" y="180"/>
                        <a:pt x="598" y="180"/>
                      </a:cubicBezTo>
                      <a:cubicBezTo>
                        <a:pt x="581" y="141"/>
                        <a:pt x="555" y="115"/>
                        <a:pt x="555" y="115"/>
                      </a:cubicBezTo>
                      <a:cubicBezTo>
                        <a:pt x="498" y="130"/>
                        <a:pt x="498" y="130"/>
                        <a:pt x="498" y="130"/>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1" y="62"/>
                        <a:pt x="364" y="61"/>
                      </a:cubicBezTo>
                      <a:cubicBezTo>
                        <a:pt x="342" y="5"/>
                        <a:pt x="342" y="5"/>
                        <a:pt x="342" y="5"/>
                      </a:cubicBezTo>
                      <a:cubicBezTo>
                        <a:pt x="299" y="0"/>
                        <a:pt x="263" y="9"/>
                        <a:pt x="263" y="9"/>
                      </a:cubicBezTo>
                      <a:cubicBezTo>
                        <a:pt x="247" y="66"/>
                        <a:pt x="247" y="66"/>
                        <a:pt x="247" y="66"/>
                      </a:cubicBezTo>
                      <a:cubicBezTo>
                        <a:pt x="248" y="66"/>
                        <a:pt x="248" y="66"/>
                        <a:pt x="248" y="66"/>
                      </a:cubicBezTo>
                      <a:cubicBezTo>
                        <a:pt x="241" y="68"/>
                        <a:pt x="234" y="70"/>
                        <a:pt x="228" y="72"/>
                      </a:cubicBezTo>
                      <a:cubicBezTo>
                        <a:pt x="181" y="36"/>
                        <a:pt x="181" y="36"/>
                        <a:pt x="181" y="36"/>
                      </a:cubicBezTo>
                      <a:cubicBezTo>
                        <a:pt x="141" y="53"/>
                        <a:pt x="115" y="78"/>
                        <a:pt x="115" y="78"/>
                      </a:cubicBezTo>
                      <a:cubicBezTo>
                        <a:pt x="130" y="136"/>
                        <a:pt x="130" y="136"/>
                        <a:pt x="130" y="136"/>
                      </a:cubicBezTo>
                      <a:cubicBezTo>
                        <a:pt x="130" y="136"/>
                        <a:pt x="130" y="136"/>
                        <a:pt x="130" y="136"/>
                      </a:cubicBezTo>
                      <a:cubicBezTo>
                        <a:pt x="126" y="139"/>
                        <a:pt x="123" y="143"/>
                        <a:pt x="120" y="147"/>
                      </a:cubicBezTo>
                      <a:cubicBezTo>
                        <a:pt x="60" y="138"/>
                        <a:pt x="60" y="138"/>
                        <a:pt x="60" y="138"/>
                      </a:cubicBezTo>
                      <a:cubicBezTo>
                        <a:pt x="35" y="172"/>
                        <a:pt x="24" y="208"/>
                        <a:pt x="24" y="208"/>
                      </a:cubicBezTo>
                      <a:cubicBezTo>
                        <a:pt x="65" y="250"/>
                        <a:pt x="65" y="250"/>
                        <a:pt x="65" y="250"/>
                      </a:cubicBezTo>
                      <a:cubicBezTo>
                        <a:pt x="65" y="250"/>
                        <a:pt x="65" y="250"/>
                        <a:pt x="65" y="250"/>
                      </a:cubicBezTo>
                      <a:cubicBezTo>
                        <a:pt x="64" y="256"/>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3" y="565"/>
                        <a:pt x="399" y="563"/>
                        <a:pt x="405" y="561"/>
                      </a:cubicBezTo>
                      <a:cubicBezTo>
                        <a:pt x="453" y="597"/>
                        <a:pt x="453" y="597"/>
                        <a:pt x="453" y="597"/>
                      </a:cubicBezTo>
                      <a:cubicBezTo>
                        <a:pt x="492" y="580"/>
                        <a:pt x="519" y="555"/>
                        <a:pt x="519" y="555"/>
                      </a:cubicBezTo>
                      <a:cubicBezTo>
                        <a:pt x="504" y="498"/>
                        <a:pt x="504" y="498"/>
                        <a:pt x="504" y="498"/>
                      </a:cubicBezTo>
                      <a:cubicBezTo>
                        <a:pt x="503" y="498"/>
                        <a:pt x="503" y="498"/>
                        <a:pt x="503" y="498"/>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436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2" name="Freeform 363"/>
                <p:cNvSpPr>
                  <a:spLocks/>
                </p:cNvSpPr>
                <p:nvPr/>
              </p:nvSpPr>
              <p:spPr bwMode="auto">
                <a:xfrm>
                  <a:off x="1538" y="803"/>
                  <a:ext cx="542" cy="542"/>
                </a:xfrm>
                <a:custGeom>
                  <a:avLst/>
                  <a:gdLst>
                    <a:gd name="T0" fmla="*/ 628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5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3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8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5" y="114"/>
                        <a:pt x="555" y="114"/>
                      </a:cubicBezTo>
                      <a:cubicBezTo>
                        <a:pt x="497" y="129"/>
                        <a:pt x="497" y="129"/>
                        <a:pt x="497" y="129"/>
                      </a:cubicBezTo>
                      <a:cubicBezTo>
                        <a:pt x="497" y="130"/>
                        <a:pt x="497" y="130"/>
                        <a:pt x="497"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2" y="5"/>
                        <a:pt x="342" y="5"/>
                        <a:pt x="342" y="5"/>
                      </a:cubicBezTo>
                      <a:cubicBezTo>
                        <a:pt x="299" y="0"/>
                        <a:pt x="263" y="9"/>
                        <a:pt x="263" y="9"/>
                      </a:cubicBezTo>
                      <a:cubicBezTo>
                        <a:pt x="247" y="65"/>
                        <a:pt x="247" y="65"/>
                        <a:pt x="247" y="65"/>
                      </a:cubicBezTo>
                      <a:cubicBezTo>
                        <a:pt x="247" y="66"/>
                        <a:pt x="247" y="66"/>
                        <a:pt x="247" y="66"/>
                      </a:cubicBezTo>
                      <a:cubicBezTo>
                        <a:pt x="241" y="67"/>
                        <a:pt x="234" y="70"/>
                        <a:pt x="228" y="72"/>
                      </a:cubicBezTo>
                      <a:cubicBezTo>
                        <a:pt x="180" y="35"/>
                        <a:pt x="180" y="35"/>
                        <a:pt x="180" y="35"/>
                      </a:cubicBezTo>
                      <a:cubicBezTo>
                        <a:pt x="141" y="52"/>
                        <a:pt x="115" y="78"/>
                        <a:pt x="115"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2"/>
                        <a:pt x="36" y="452"/>
                        <a:pt x="36" y="452"/>
                      </a:cubicBezTo>
                      <a:cubicBezTo>
                        <a:pt x="53" y="492"/>
                        <a:pt x="78" y="518"/>
                        <a:pt x="78" y="518"/>
                      </a:cubicBezTo>
                      <a:cubicBezTo>
                        <a:pt x="135" y="503"/>
                        <a:pt x="135" y="503"/>
                        <a:pt x="135" y="503"/>
                      </a:cubicBezTo>
                      <a:cubicBezTo>
                        <a:pt x="135" y="503"/>
                        <a:pt x="135" y="503"/>
                        <a:pt x="135" y="503"/>
                      </a:cubicBezTo>
                      <a:cubicBezTo>
                        <a:pt x="139" y="507"/>
                        <a:pt x="143" y="510"/>
                        <a:pt x="147" y="513"/>
                      </a:cubicBezTo>
                      <a:cubicBezTo>
                        <a:pt x="138" y="573"/>
                        <a:pt x="138" y="573"/>
                        <a:pt x="138" y="573"/>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70" y="376"/>
                        <a:pt x="571" y="370"/>
                        <a:pt x="572" y="364"/>
                      </a:cubicBezTo>
                      <a:lnTo>
                        <a:pt x="628" y="341"/>
                      </a:lnTo>
                      <a:close/>
                    </a:path>
                  </a:pathLst>
                </a:custGeom>
                <a:solidFill>
                  <a:srgbClr val="14353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3" name="Freeform 364"/>
                <p:cNvSpPr>
                  <a:spLocks/>
                </p:cNvSpPr>
                <p:nvPr/>
              </p:nvSpPr>
              <p:spPr bwMode="auto">
                <a:xfrm>
                  <a:off x="1533" y="798"/>
                  <a:ext cx="542" cy="541"/>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3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7 w 633"/>
                    <a:gd name="T39" fmla="*/ 72 h 632"/>
                    <a:gd name="T40" fmla="*/ 180 w 633"/>
                    <a:gd name="T41" fmla="*/ 35 h 632"/>
                    <a:gd name="T42" fmla="*/ 114 w 633"/>
                    <a:gd name="T43" fmla="*/ 78 h 632"/>
                    <a:gd name="T44" fmla="*/ 129 w 633"/>
                    <a:gd name="T45" fmla="*/ 135 h 632"/>
                    <a:gd name="T46" fmla="*/ 130 w 633"/>
                    <a:gd name="T47" fmla="*/ 135 h 632"/>
                    <a:gd name="T48" fmla="*/ 119 w 633"/>
                    <a:gd name="T49" fmla="*/ 146 h 632"/>
                    <a:gd name="T50" fmla="*/ 60 w 633"/>
                    <a:gd name="T51" fmla="*/ 138 h 632"/>
                    <a:gd name="T52" fmla="*/ 24 w 633"/>
                    <a:gd name="T53" fmla="*/ 207 h 632"/>
                    <a:gd name="T54" fmla="*/ 64 w 633"/>
                    <a:gd name="T55" fmla="*/ 250 h 632"/>
                    <a:gd name="T56" fmla="*/ 65 w 633"/>
                    <a:gd name="T57" fmla="*/ 250 h 632"/>
                    <a:gd name="T58" fmla="*/ 61 w 633"/>
                    <a:gd name="T59" fmla="*/ 269 h 632"/>
                    <a:gd name="T60" fmla="*/ 5 w 633"/>
                    <a:gd name="T61" fmla="*/ 291 h 632"/>
                    <a:gd name="T62" fmla="*/ 9 w 633"/>
                    <a:gd name="T63" fmla="*/ 369 h 632"/>
                    <a:gd name="T64" fmla="*/ 65 w 633"/>
                    <a:gd name="T65" fmla="*/ 385 h 632"/>
                    <a:gd name="T66" fmla="*/ 66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8 h 632"/>
                    <a:gd name="T88" fmla="*/ 269 w 633"/>
                    <a:gd name="T89" fmla="*/ 572 h 632"/>
                    <a:gd name="T90" fmla="*/ 291 w 633"/>
                    <a:gd name="T91" fmla="*/ 627 h 632"/>
                    <a:gd name="T92" fmla="*/ 370 w 633"/>
                    <a:gd name="T93" fmla="*/ 624 h 632"/>
                    <a:gd name="T94" fmla="*/ 386 w 633"/>
                    <a:gd name="T95" fmla="*/ 567 h 632"/>
                    <a:gd name="T96" fmla="*/ 385 w 633"/>
                    <a:gd name="T97" fmla="*/ 567 h 632"/>
                    <a:gd name="T98" fmla="*/ 405 w 633"/>
                    <a:gd name="T99" fmla="*/ 560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3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4" y="126"/>
                        <a:pt x="490" y="122"/>
                        <a:pt x="486" y="119"/>
                      </a:cubicBezTo>
                      <a:cubicBezTo>
                        <a:pt x="494" y="60"/>
                        <a:pt x="494" y="60"/>
                        <a:pt x="494" y="60"/>
                      </a:cubicBezTo>
                      <a:cubicBezTo>
                        <a:pt x="460" y="34"/>
                        <a:pt x="425" y="23"/>
                        <a:pt x="425" y="23"/>
                      </a:cubicBezTo>
                      <a:cubicBezTo>
                        <a:pt x="382" y="64"/>
                        <a:pt x="382" y="64"/>
                        <a:pt x="382" y="64"/>
                      </a:cubicBezTo>
                      <a:cubicBezTo>
                        <a:pt x="383" y="65"/>
                        <a:pt x="383" y="65"/>
                        <a:pt x="383" y="65"/>
                      </a:cubicBezTo>
                      <a:cubicBezTo>
                        <a:pt x="376" y="63"/>
                        <a:pt x="370" y="62"/>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2" y="142"/>
                        <a:pt x="119" y="146"/>
                      </a:cubicBezTo>
                      <a:cubicBezTo>
                        <a:pt x="60" y="138"/>
                        <a:pt x="60" y="138"/>
                        <a:pt x="60" y="138"/>
                      </a:cubicBezTo>
                      <a:cubicBezTo>
                        <a:pt x="34" y="172"/>
                        <a:pt x="24" y="207"/>
                        <a:pt x="24" y="207"/>
                      </a:cubicBezTo>
                      <a:cubicBezTo>
                        <a:pt x="64" y="250"/>
                        <a:pt x="64" y="250"/>
                        <a:pt x="64" y="250"/>
                      </a:cubicBezTo>
                      <a:cubicBezTo>
                        <a:pt x="65" y="250"/>
                        <a:pt x="65" y="250"/>
                        <a:pt x="65" y="250"/>
                      </a:cubicBezTo>
                      <a:cubicBezTo>
                        <a:pt x="63" y="256"/>
                        <a:pt x="62" y="262"/>
                        <a:pt x="61" y="269"/>
                      </a:cubicBezTo>
                      <a:cubicBezTo>
                        <a:pt x="5" y="291"/>
                        <a:pt x="5" y="291"/>
                        <a:pt x="5" y="291"/>
                      </a:cubicBezTo>
                      <a:cubicBezTo>
                        <a:pt x="0" y="333"/>
                        <a:pt x="9" y="369"/>
                        <a:pt x="9" y="369"/>
                      </a:cubicBezTo>
                      <a:cubicBezTo>
                        <a:pt x="65" y="385"/>
                        <a:pt x="65" y="385"/>
                        <a:pt x="65" y="385"/>
                      </a:cubicBezTo>
                      <a:cubicBezTo>
                        <a:pt x="66" y="385"/>
                        <a:pt x="66" y="385"/>
                        <a:pt x="66"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2" y="571"/>
                        <a:pt x="269" y="572"/>
                      </a:cubicBezTo>
                      <a:cubicBezTo>
                        <a:pt x="291" y="627"/>
                        <a:pt x="291" y="627"/>
                        <a:pt x="291" y="627"/>
                      </a:cubicBezTo>
                      <a:cubicBezTo>
                        <a:pt x="334" y="632"/>
                        <a:pt x="370" y="624"/>
                        <a:pt x="370" y="624"/>
                      </a:cubicBezTo>
                      <a:cubicBezTo>
                        <a:pt x="386" y="567"/>
                        <a:pt x="386" y="567"/>
                        <a:pt x="386" y="567"/>
                      </a:cubicBezTo>
                      <a:cubicBezTo>
                        <a:pt x="385" y="567"/>
                        <a:pt x="385" y="567"/>
                        <a:pt x="385" y="567"/>
                      </a:cubicBezTo>
                      <a:cubicBezTo>
                        <a:pt x="392" y="565"/>
                        <a:pt x="399" y="563"/>
                        <a:pt x="405" y="560"/>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6" y="493"/>
                        <a:pt x="510" y="490"/>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4" name="Freeform 365"/>
                <p:cNvSpPr>
                  <a:spLocks/>
                </p:cNvSpPr>
                <p:nvPr/>
              </p:nvSpPr>
              <p:spPr bwMode="auto">
                <a:xfrm>
                  <a:off x="1528" y="792"/>
                  <a:ext cx="541" cy="542"/>
                </a:xfrm>
                <a:custGeom>
                  <a:avLst/>
                  <a:gdLst>
                    <a:gd name="T0" fmla="*/ 627 w 632"/>
                    <a:gd name="T1" fmla="*/ 342 h 633"/>
                    <a:gd name="T2" fmla="*/ 623 w 632"/>
                    <a:gd name="T3" fmla="*/ 263 h 633"/>
                    <a:gd name="T4" fmla="*/ 567 w 632"/>
                    <a:gd name="T5" fmla="*/ 247 h 633"/>
                    <a:gd name="T6" fmla="*/ 567 w 632"/>
                    <a:gd name="T7" fmla="*/ 248 h 633"/>
                    <a:gd name="T8" fmla="*/ 560 w 632"/>
                    <a:gd name="T9" fmla="*/ 228 h 633"/>
                    <a:gd name="T10" fmla="*/ 597 w 632"/>
                    <a:gd name="T11" fmla="*/ 181 h 633"/>
                    <a:gd name="T12" fmla="*/ 554 w 632"/>
                    <a:gd name="T13" fmla="*/ 115 h 633"/>
                    <a:gd name="T14" fmla="*/ 497 w 632"/>
                    <a:gd name="T15" fmla="*/ 130 h 633"/>
                    <a:gd name="T16" fmla="*/ 497 w 632"/>
                    <a:gd name="T17" fmla="*/ 130 h 633"/>
                    <a:gd name="T18" fmla="*/ 486 w 632"/>
                    <a:gd name="T19" fmla="*/ 120 h 633"/>
                    <a:gd name="T20" fmla="*/ 494 w 632"/>
                    <a:gd name="T21" fmla="*/ 61 h 633"/>
                    <a:gd name="T22" fmla="*/ 425 w 632"/>
                    <a:gd name="T23" fmla="*/ 24 h 633"/>
                    <a:gd name="T24" fmla="*/ 382 w 632"/>
                    <a:gd name="T25" fmla="*/ 65 h 633"/>
                    <a:gd name="T26" fmla="*/ 382 w 632"/>
                    <a:gd name="T27" fmla="*/ 65 h 633"/>
                    <a:gd name="T28" fmla="*/ 363 w 632"/>
                    <a:gd name="T29" fmla="*/ 61 h 633"/>
                    <a:gd name="T30" fmla="*/ 341 w 632"/>
                    <a:gd name="T31" fmla="*/ 6 h 633"/>
                    <a:gd name="T32" fmla="*/ 263 w 632"/>
                    <a:gd name="T33" fmla="*/ 9 h 633"/>
                    <a:gd name="T34" fmla="*/ 246 w 632"/>
                    <a:gd name="T35" fmla="*/ 66 h 633"/>
                    <a:gd name="T36" fmla="*/ 247 w 632"/>
                    <a:gd name="T37" fmla="*/ 66 h 633"/>
                    <a:gd name="T38" fmla="*/ 227 w 632"/>
                    <a:gd name="T39" fmla="*/ 72 h 633"/>
                    <a:gd name="T40" fmla="*/ 180 w 632"/>
                    <a:gd name="T41" fmla="*/ 36 h 633"/>
                    <a:gd name="T42" fmla="*/ 114 w 632"/>
                    <a:gd name="T43" fmla="*/ 79 h 633"/>
                    <a:gd name="T44" fmla="*/ 129 w 632"/>
                    <a:gd name="T45" fmla="*/ 136 h 633"/>
                    <a:gd name="T46" fmla="*/ 129 w 632"/>
                    <a:gd name="T47" fmla="*/ 136 h 633"/>
                    <a:gd name="T48" fmla="*/ 119 w 632"/>
                    <a:gd name="T49" fmla="*/ 147 h 633"/>
                    <a:gd name="T50" fmla="*/ 60 w 632"/>
                    <a:gd name="T51" fmla="*/ 139 h 633"/>
                    <a:gd name="T52" fmla="*/ 23 w 632"/>
                    <a:gd name="T53" fmla="*/ 208 h 633"/>
                    <a:gd name="T54" fmla="*/ 64 w 632"/>
                    <a:gd name="T55" fmla="*/ 251 h 633"/>
                    <a:gd name="T56" fmla="*/ 64 w 632"/>
                    <a:gd name="T57" fmla="*/ 250 h 633"/>
                    <a:gd name="T58" fmla="*/ 60 w 632"/>
                    <a:gd name="T59" fmla="*/ 269 h 633"/>
                    <a:gd name="T60" fmla="*/ 5 w 632"/>
                    <a:gd name="T61" fmla="*/ 292 h 633"/>
                    <a:gd name="T62" fmla="*/ 8 w 632"/>
                    <a:gd name="T63" fmla="*/ 370 h 633"/>
                    <a:gd name="T64" fmla="*/ 65 w 632"/>
                    <a:gd name="T65" fmla="*/ 386 h 633"/>
                    <a:gd name="T66" fmla="*/ 65 w 632"/>
                    <a:gd name="T67" fmla="*/ 386 h 633"/>
                    <a:gd name="T68" fmla="*/ 71 w 632"/>
                    <a:gd name="T69" fmla="*/ 405 h 633"/>
                    <a:gd name="T70" fmla="*/ 35 w 632"/>
                    <a:gd name="T71" fmla="*/ 453 h 633"/>
                    <a:gd name="T72" fmla="*/ 78 w 632"/>
                    <a:gd name="T73" fmla="*/ 519 h 633"/>
                    <a:gd name="T74" fmla="*/ 135 w 632"/>
                    <a:gd name="T75" fmla="*/ 504 h 633"/>
                    <a:gd name="T76" fmla="*/ 135 w 632"/>
                    <a:gd name="T77" fmla="*/ 503 h 633"/>
                    <a:gd name="T78" fmla="*/ 146 w 632"/>
                    <a:gd name="T79" fmla="*/ 514 h 633"/>
                    <a:gd name="T80" fmla="*/ 138 w 632"/>
                    <a:gd name="T81" fmla="*/ 573 h 633"/>
                    <a:gd name="T82" fmla="*/ 207 w 632"/>
                    <a:gd name="T83" fmla="*/ 609 h 633"/>
                    <a:gd name="T84" fmla="*/ 250 w 632"/>
                    <a:gd name="T85" fmla="*/ 568 h 633"/>
                    <a:gd name="T86" fmla="*/ 250 w 632"/>
                    <a:gd name="T87" fmla="*/ 568 h 633"/>
                    <a:gd name="T88" fmla="*/ 268 w 632"/>
                    <a:gd name="T89" fmla="*/ 572 h 633"/>
                    <a:gd name="T90" fmla="*/ 291 w 632"/>
                    <a:gd name="T91" fmla="*/ 628 h 633"/>
                    <a:gd name="T92" fmla="*/ 369 w 632"/>
                    <a:gd name="T93" fmla="*/ 624 h 633"/>
                    <a:gd name="T94" fmla="*/ 385 w 632"/>
                    <a:gd name="T95" fmla="*/ 568 h 633"/>
                    <a:gd name="T96" fmla="*/ 385 w 632"/>
                    <a:gd name="T97" fmla="*/ 567 h 633"/>
                    <a:gd name="T98" fmla="*/ 405 w 632"/>
                    <a:gd name="T99" fmla="*/ 561 h 633"/>
                    <a:gd name="T100" fmla="*/ 452 w 632"/>
                    <a:gd name="T101" fmla="*/ 598 h 633"/>
                    <a:gd name="T102" fmla="*/ 518 w 632"/>
                    <a:gd name="T103" fmla="*/ 555 h 633"/>
                    <a:gd name="T104" fmla="*/ 503 w 632"/>
                    <a:gd name="T105" fmla="*/ 498 h 633"/>
                    <a:gd name="T106" fmla="*/ 503 w 632"/>
                    <a:gd name="T107" fmla="*/ 498 h 633"/>
                    <a:gd name="T108" fmla="*/ 513 w 632"/>
                    <a:gd name="T109" fmla="*/ 486 h 633"/>
                    <a:gd name="T110" fmla="*/ 572 w 632"/>
                    <a:gd name="T111" fmla="*/ 495 h 633"/>
                    <a:gd name="T112" fmla="*/ 609 w 632"/>
                    <a:gd name="T113" fmla="*/ 425 h 633"/>
                    <a:gd name="T114" fmla="*/ 568 w 632"/>
                    <a:gd name="T115" fmla="*/ 383 h 633"/>
                    <a:gd name="T116" fmla="*/ 567 w 632"/>
                    <a:gd name="T117" fmla="*/ 383 h 633"/>
                    <a:gd name="T118" fmla="*/ 572 w 632"/>
                    <a:gd name="T119" fmla="*/ 364 h 633"/>
                    <a:gd name="T120" fmla="*/ 627 w 632"/>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33">
                      <a:moveTo>
                        <a:pt x="627" y="342"/>
                      </a:moveTo>
                      <a:cubicBezTo>
                        <a:pt x="632" y="299"/>
                        <a:pt x="623" y="263"/>
                        <a:pt x="623" y="263"/>
                      </a:cubicBezTo>
                      <a:cubicBezTo>
                        <a:pt x="567" y="247"/>
                        <a:pt x="567" y="247"/>
                        <a:pt x="567" y="247"/>
                      </a:cubicBezTo>
                      <a:cubicBezTo>
                        <a:pt x="567" y="248"/>
                        <a:pt x="567" y="248"/>
                        <a:pt x="567" y="248"/>
                      </a:cubicBezTo>
                      <a:cubicBezTo>
                        <a:pt x="565" y="241"/>
                        <a:pt x="563" y="234"/>
                        <a:pt x="560" y="228"/>
                      </a:cubicBezTo>
                      <a:cubicBezTo>
                        <a:pt x="597" y="181"/>
                        <a:pt x="597" y="181"/>
                        <a:pt x="597" y="181"/>
                      </a:cubicBezTo>
                      <a:cubicBezTo>
                        <a:pt x="580" y="141"/>
                        <a:pt x="554" y="115"/>
                        <a:pt x="554" y="115"/>
                      </a:cubicBezTo>
                      <a:cubicBezTo>
                        <a:pt x="497" y="130"/>
                        <a:pt x="497" y="130"/>
                        <a:pt x="497" y="130"/>
                      </a:cubicBezTo>
                      <a:cubicBezTo>
                        <a:pt x="497" y="130"/>
                        <a:pt x="497" y="130"/>
                        <a:pt x="497" y="130"/>
                      </a:cubicBezTo>
                      <a:cubicBezTo>
                        <a:pt x="493" y="127"/>
                        <a:pt x="489" y="123"/>
                        <a:pt x="486" y="120"/>
                      </a:cubicBezTo>
                      <a:cubicBezTo>
                        <a:pt x="494" y="61"/>
                        <a:pt x="494" y="61"/>
                        <a:pt x="494" y="61"/>
                      </a:cubicBezTo>
                      <a:cubicBezTo>
                        <a:pt x="460" y="35"/>
                        <a:pt x="425" y="24"/>
                        <a:pt x="425" y="24"/>
                      </a:cubicBezTo>
                      <a:cubicBezTo>
                        <a:pt x="382" y="65"/>
                        <a:pt x="382" y="65"/>
                        <a:pt x="382" y="65"/>
                      </a:cubicBezTo>
                      <a:cubicBezTo>
                        <a:pt x="382" y="65"/>
                        <a:pt x="382" y="65"/>
                        <a:pt x="382" y="65"/>
                      </a:cubicBezTo>
                      <a:cubicBezTo>
                        <a:pt x="376" y="64"/>
                        <a:pt x="370" y="62"/>
                        <a:pt x="363" y="61"/>
                      </a:cubicBezTo>
                      <a:cubicBezTo>
                        <a:pt x="341" y="6"/>
                        <a:pt x="341" y="6"/>
                        <a:pt x="341" y="6"/>
                      </a:cubicBezTo>
                      <a:cubicBezTo>
                        <a:pt x="299" y="0"/>
                        <a:pt x="263" y="9"/>
                        <a:pt x="263" y="9"/>
                      </a:cubicBezTo>
                      <a:cubicBezTo>
                        <a:pt x="246" y="66"/>
                        <a:pt x="246" y="66"/>
                        <a:pt x="246" y="66"/>
                      </a:cubicBezTo>
                      <a:cubicBezTo>
                        <a:pt x="247" y="66"/>
                        <a:pt x="247" y="66"/>
                        <a:pt x="247" y="66"/>
                      </a:cubicBezTo>
                      <a:cubicBezTo>
                        <a:pt x="240" y="68"/>
                        <a:pt x="234" y="70"/>
                        <a:pt x="227" y="72"/>
                      </a:cubicBezTo>
                      <a:cubicBezTo>
                        <a:pt x="180" y="36"/>
                        <a:pt x="180" y="36"/>
                        <a:pt x="180" y="36"/>
                      </a:cubicBezTo>
                      <a:cubicBezTo>
                        <a:pt x="141" y="53"/>
                        <a:pt x="114" y="79"/>
                        <a:pt x="114" y="79"/>
                      </a:cubicBezTo>
                      <a:cubicBezTo>
                        <a:pt x="129" y="136"/>
                        <a:pt x="129" y="136"/>
                        <a:pt x="129" y="136"/>
                      </a:cubicBezTo>
                      <a:cubicBezTo>
                        <a:pt x="129" y="136"/>
                        <a:pt x="129" y="136"/>
                        <a:pt x="129" y="136"/>
                      </a:cubicBezTo>
                      <a:cubicBezTo>
                        <a:pt x="126" y="139"/>
                        <a:pt x="122" y="143"/>
                        <a:pt x="119" y="147"/>
                      </a:cubicBezTo>
                      <a:cubicBezTo>
                        <a:pt x="60" y="139"/>
                        <a:pt x="60" y="139"/>
                        <a:pt x="60" y="139"/>
                      </a:cubicBezTo>
                      <a:cubicBezTo>
                        <a:pt x="34" y="173"/>
                        <a:pt x="23" y="208"/>
                        <a:pt x="23" y="208"/>
                      </a:cubicBezTo>
                      <a:cubicBezTo>
                        <a:pt x="64" y="251"/>
                        <a:pt x="64" y="251"/>
                        <a:pt x="64" y="251"/>
                      </a:cubicBezTo>
                      <a:cubicBezTo>
                        <a:pt x="64" y="250"/>
                        <a:pt x="64" y="250"/>
                        <a:pt x="64" y="250"/>
                      </a:cubicBezTo>
                      <a:cubicBezTo>
                        <a:pt x="63" y="257"/>
                        <a:pt x="61" y="263"/>
                        <a:pt x="60" y="269"/>
                      </a:cubicBezTo>
                      <a:cubicBezTo>
                        <a:pt x="5" y="292"/>
                        <a:pt x="5" y="292"/>
                        <a:pt x="5" y="292"/>
                      </a:cubicBezTo>
                      <a:cubicBezTo>
                        <a:pt x="0" y="334"/>
                        <a:pt x="8" y="370"/>
                        <a:pt x="8" y="370"/>
                      </a:cubicBezTo>
                      <a:cubicBezTo>
                        <a:pt x="65" y="386"/>
                        <a:pt x="65" y="386"/>
                        <a:pt x="65" y="386"/>
                      </a:cubicBezTo>
                      <a:cubicBezTo>
                        <a:pt x="65" y="386"/>
                        <a:pt x="65" y="386"/>
                        <a:pt x="65" y="386"/>
                      </a:cubicBezTo>
                      <a:cubicBezTo>
                        <a:pt x="67" y="393"/>
                        <a:pt x="69" y="399"/>
                        <a:pt x="71" y="405"/>
                      </a:cubicBezTo>
                      <a:cubicBezTo>
                        <a:pt x="35" y="453"/>
                        <a:pt x="35" y="453"/>
                        <a:pt x="35" y="453"/>
                      </a:cubicBezTo>
                      <a:cubicBezTo>
                        <a:pt x="52" y="492"/>
                        <a:pt x="78" y="519"/>
                        <a:pt x="78" y="519"/>
                      </a:cubicBezTo>
                      <a:cubicBezTo>
                        <a:pt x="135" y="504"/>
                        <a:pt x="135" y="504"/>
                        <a:pt x="135" y="504"/>
                      </a:cubicBezTo>
                      <a:cubicBezTo>
                        <a:pt x="135" y="503"/>
                        <a:pt x="135" y="503"/>
                        <a:pt x="135" y="503"/>
                      </a:cubicBezTo>
                      <a:cubicBezTo>
                        <a:pt x="139" y="507"/>
                        <a:pt x="142" y="511"/>
                        <a:pt x="146" y="514"/>
                      </a:cubicBezTo>
                      <a:cubicBezTo>
                        <a:pt x="138" y="573"/>
                        <a:pt x="138" y="573"/>
                        <a:pt x="138" y="573"/>
                      </a:cubicBezTo>
                      <a:cubicBezTo>
                        <a:pt x="172" y="599"/>
                        <a:pt x="207" y="609"/>
                        <a:pt x="207" y="609"/>
                      </a:cubicBezTo>
                      <a:cubicBezTo>
                        <a:pt x="250" y="568"/>
                        <a:pt x="250" y="568"/>
                        <a:pt x="250" y="568"/>
                      </a:cubicBezTo>
                      <a:cubicBezTo>
                        <a:pt x="250" y="568"/>
                        <a:pt x="250" y="568"/>
                        <a:pt x="250" y="568"/>
                      </a:cubicBezTo>
                      <a:cubicBezTo>
                        <a:pt x="256" y="570"/>
                        <a:pt x="262" y="571"/>
                        <a:pt x="268" y="572"/>
                      </a:cubicBezTo>
                      <a:cubicBezTo>
                        <a:pt x="291" y="628"/>
                        <a:pt x="291" y="628"/>
                        <a:pt x="291" y="628"/>
                      </a:cubicBezTo>
                      <a:cubicBezTo>
                        <a:pt x="333" y="633"/>
                        <a:pt x="369" y="624"/>
                        <a:pt x="369" y="624"/>
                      </a:cubicBezTo>
                      <a:cubicBezTo>
                        <a:pt x="385" y="568"/>
                        <a:pt x="385" y="568"/>
                        <a:pt x="385" y="568"/>
                      </a:cubicBezTo>
                      <a:cubicBezTo>
                        <a:pt x="385" y="567"/>
                        <a:pt x="385" y="567"/>
                        <a:pt x="385" y="567"/>
                      </a:cubicBezTo>
                      <a:cubicBezTo>
                        <a:pt x="392" y="566"/>
                        <a:pt x="398" y="564"/>
                        <a:pt x="405" y="561"/>
                      </a:cubicBezTo>
                      <a:cubicBezTo>
                        <a:pt x="452" y="598"/>
                        <a:pt x="452" y="598"/>
                        <a:pt x="452" y="598"/>
                      </a:cubicBezTo>
                      <a:cubicBezTo>
                        <a:pt x="491" y="581"/>
                        <a:pt x="518" y="555"/>
                        <a:pt x="518" y="555"/>
                      </a:cubicBezTo>
                      <a:cubicBezTo>
                        <a:pt x="503" y="498"/>
                        <a:pt x="503" y="498"/>
                        <a:pt x="503" y="498"/>
                      </a:cubicBezTo>
                      <a:cubicBezTo>
                        <a:pt x="503" y="498"/>
                        <a:pt x="503" y="498"/>
                        <a:pt x="503" y="498"/>
                      </a:cubicBezTo>
                      <a:cubicBezTo>
                        <a:pt x="506" y="494"/>
                        <a:pt x="510" y="490"/>
                        <a:pt x="513" y="486"/>
                      </a:cubicBezTo>
                      <a:cubicBezTo>
                        <a:pt x="572" y="495"/>
                        <a:pt x="572" y="495"/>
                        <a:pt x="572" y="495"/>
                      </a:cubicBezTo>
                      <a:cubicBezTo>
                        <a:pt x="598" y="461"/>
                        <a:pt x="609" y="425"/>
                        <a:pt x="609" y="425"/>
                      </a:cubicBezTo>
                      <a:cubicBezTo>
                        <a:pt x="568" y="383"/>
                        <a:pt x="568" y="383"/>
                        <a:pt x="568" y="383"/>
                      </a:cubicBezTo>
                      <a:cubicBezTo>
                        <a:pt x="567" y="383"/>
                        <a:pt x="567" y="383"/>
                        <a:pt x="567" y="383"/>
                      </a:cubicBezTo>
                      <a:cubicBezTo>
                        <a:pt x="569" y="377"/>
                        <a:pt x="570" y="371"/>
                        <a:pt x="572" y="364"/>
                      </a:cubicBezTo>
                      <a:lnTo>
                        <a:pt x="627" y="342"/>
                      </a:lnTo>
                      <a:close/>
                    </a:path>
                  </a:pathLst>
                </a:custGeom>
                <a:solidFill>
                  <a:srgbClr val="14353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5" name="Freeform 366"/>
                <p:cNvSpPr>
                  <a:spLocks/>
                </p:cNvSpPr>
                <p:nvPr/>
              </p:nvSpPr>
              <p:spPr bwMode="auto">
                <a:xfrm>
                  <a:off x="1522" y="787"/>
                  <a:ext cx="541" cy="542"/>
                </a:xfrm>
                <a:custGeom>
                  <a:avLst/>
                  <a:gdLst>
                    <a:gd name="T0" fmla="*/ 628 w 633"/>
                    <a:gd name="T1" fmla="*/ 342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5 w 633"/>
                    <a:gd name="T13" fmla="*/ 115 h 633"/>
                    <a:gd name="T14" fmla="*/ 498 w 633"/>
                    <a:gd name="T15" fmla="*/ 129 h 633"/>
                    <a:gd name="T16" fmla="*/ 498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5 h 633"/>
                    <a:gd name="T32" fmla="*/ 263 w 633"/>
                    <a:gd name="T33" fmla="*/ 9 h 633"/>
                    <a:gd name="T34" fmla="*/ 247 w 633"/>
                    <a:gd name="T35" fmla="*/ 66 h 633"/>
                    <a:gd name="T36" fmla="*/ 247 w 633"/>
                    <a:gd name="T37" fmla="*/ 66 h 633"/>
                    <a:gd name="T38" fmla="*/ 228 w 633"/>
                    <a:gd name="T39" fmla="*/ 72 h 633"/>
                    <a:gd name="T40" fmla="*/ 181 w 633"/>
                    <a:gd name="T41" fmla="*/ 36 h 633"/>
                    <a:gd name="T42" fmla="*/ 115 w 633"/>
                    <a:gd name="T43" fmla="*/ 78 h 633"/>
                    <a:gd name="T44" fmla="*/ 130 w 633"/>
                    <a:gd name="T45" fmla="*/ 136 h 633"/>
                    <a:gd name="T46" fmla="*/ 130 w 633"/>
                    <a:gd name="T47" fmla="*/ 135 h 633"/>
                    <a:gd name="T48" fmla="*/ 120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6 w 633"/>
                    <a:gd name="T61" fmla="*/ 291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8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0 w 633"/>
                    <a:gd name="T87" fmla="*/ 568 h 633"/>
                    <a:gd name="T88" fmla="*/ 269 w 633"/>
                    <a:gd name="T89" fmla="*/ 572 h 633"/>
                    <a:gd name="T90" fmla="*/ 292 w 633"/>
                    <a:gd name="T91" fmla="*/ 628 h 633"/>
                    <a:gd name="T92" fmla="*/ 370 w 633"/>
                    <a:gd name="T93" fmla="*/ 624 h 633"/>
                    <a:gd name="T94" fmla="*/ 386 w 633"/>
                    <a:gd name="T95" fmla="*/ 567 h 633"/>
                    <a:gd name="T96" fmla="*/ 386 w 633"/>
                    <a:gd name="T97" fmla="*/ 567 h 633"/>
                    <a:gd name="T98" fmla="*/ 405 w 633"/>
                    <a:gd name="T99" fmla="*/ 561 h 633"/>
                    <a:gd name="T100" fmla="*/ 453 w 633"/>
                    <a:gd name="T101" fmla="*/ 597 h 633"/>
                    <a:gd name="T102" fmla="*/ 519 w 633"/>
                    <a:gd name="T103" fmla="*/ 555 h 633"/>
                    <a:gd name="T104" fmla="*/ 504 w 633"/>
                    <a:gd name="T105" fmla="*/ 497 h 633"/>
                    <a:gd name="T106" fmla="*/ 503 w 633"/>
                    <a:gd name="T107" fmla="*/ 497 h 633"/>
                    <a:gd name="T108" fmla="*/ 514 w 633"/>
                    <a:gd name="T109" fmla="*/ 486 h 633"/>
                    <a:gd name="T110" fmla="*/ 573 w 633"/>
                    <a:gd name="T111" fmla="*/ 495 h 633"/>
                    <a:gd name="T112" fmla="*/ 609 w 633"/>
                    <a:gd name="T113" fmla="*/ 425 h 633"/>
                    <a:gd name="T114" fmla="*/ 568 w 633"/>
                    <a:gd name="T115" fmla="*/ 383 h 633"/>
                    <a:gd name="T116" fmla="*/ 568 w 633"/>
                    <a:gd name="T117" fmla="*/ 383 h 633"/>
                    <a:gd name="T118" fmla="*/ 572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7" y="247"/>
                        <a:pt x="567" y="247"/>
                        <a:pt x="567" y="247"/>
                      </a:cubicBezTo>
                      <a:cubicBezTo>
                        <a:pt x="567" y="247"/>
                        <a:pt x="567" y="247"/>
                        <a:pt x="567" y="247"/>
                      </a:cubicBezTo>
                      <a:cubicBezTo>
                        <a:pt x="566" y="241"/>
                        <a:pt x="563" y="234"/>
                        <a:pt x="561" y="228"/>
                      </a:cubicBezTo>
                      <a:cubicBezTo>
                        <a:pt x="597" y="180"/>
                        <a:pt x="597" y="180"/>
                        <a:pt x="597" y="180"/>
                      </a:cubicBezTo>
                      <a:cubicBezTo>
                        <a:pt x="581" y="141"/>
                        <a:pt x="555" y="115"/>
                        <a:pt x="555" y="115"/>
                      </a:cubicBezTo>
                      <a:cubicBezTo>
                        <a:pt x="498" y="129"/>
                        <a:pt x="498" y="129"/>
                        <a:pt x="498" y="129"/>
                      </a:cubicBezTo>
                      <a:cubicBezTo>
                        <a:pt x="498" y="130"/>
                        <a:pt x="498" y="130"/>
                        <a:pt x="498" y="130"/>
                      </a:cubicBezTo>
                      <a:cubicBezTo>
                        <a:pt x="494" y="126"/>
                        <a:pt x="490" y="123"/>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1" y="62"/>
                        <a:pt x="364" y="61"/>
                      </a:cubicBezTo>
                      <a:cubicBezTo>
                        <a:pt x="342" y="5"/>
                        <a:pt x="342" y="5"/>
                        <a:pt x="342" y="5"/>
                      </a:cubicBezTo>
                      <a:cubicBezTo>
                        <a:pt x="299" y="0"/>
                        <a:pt x="263" y="9"/>
                        <a:pt x="263" y="9"/>
                      </a:cubicBezTo>
                      <a:cubicBezTo>
                        <a:pt x="247" y="66"/>
                        <a:pt x="247" y="66"/>
                        <a:pt x="247" y="66"/>
                      </a:cubicBezTo>
                      <a:cubicBezTo>
                        <a:pt x="247" y="66"/>
                        <a:pt x="247" y="66"/>
                        <a:pt x="247" y="66"/>
                      </a:cubicBezTo>
                      <a:cubicBezTo>
                        <a:pt x="241" y="68"/>
                        <a:pt x="234" y="70"/>
                        <a:pt x="228" y="72"/>
                      </a:cubicBezTo>
                      <a:cubicBezTo>
                        <a:pt x="181" y="36"/>
                        <a:pt x="181" y="36"/>
                        <a:pt x="181" y="36"/>
                      </a:cubicBezTo>
                      <a:cubicBezTo>
                        <a:pt x="141" y="53"/>
                        <a:pt x="115" y="78"/>
                        <a:pt x="115" y="78"/>
                      </a:cubicBezTo>
                      <a:cubicBezTo>
                        <a:pt x="130" y="136"/>
                        <a:pt x="130" y="136"/>
                        <a:pt x="130" y="136"/>
                      </a:cubicBezTo>
                      <a:cubicBezTo>
                        <a:pt x="130" y="135"/>
                        <a:pt x="130" y="135"/>
                        <a:pt x="130" y="135"/>
                      </a:cubicBezTo>
                      <a:cubicBezTo>
                        <a:pt x="126" y="139"/>
                        <a:pt x="123" y="143"/>
                        <a:pt x="120"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4" y="256"/>
                        <a:pt x="62" y="263"/>
                        <a:pt x="61" y="269"/>
                      </a:cubicBezTo>
                      <a:cubicBezTo>
                        <a:pt x="6" y="291"/>
                        <a:pt x="6" y="291"/>
                        <a:pt x="6" y="291"/>
                      </a:cubicBezTo>
                      <a:cubicBezTo>
                        <a:pt x="0" y="334"/>
                        <a:pt x="9" y="370"/>
                        <a:pt x="9" y="370"/>
                      </a:cubicBezTo>
                      <a:cubicBezTo>
                        <a:pt x="66" y="386"/>
                        <a:pt x="66" y="386"/>
                        <a:pt x="66" y="386"/>
                      </a:cubicBezTo>
                      <a:cubicBezTo>
                        <a:pt x="66" y="386"/>
                        <a:pt x="66" y="386"/>
                        <a:pt x="66" y="386"/>
                      </a:cubicBezTo>
                      <a:cubicBezTo>
                        <a:pt x="68" y="392"/>
                        <a:pt x="70" y="399"/>
                        <a:pt x="72" y="405"/>
                      </a:cubicBezTo>
                      <a:cubicBezTo>
                        <a:pt x="36" y="453"/>
                        <a:pt x="36" y="453"/>
                        <a:pt x="36" y="453"/>
                      </a:cubicBezTo>
                      <a:cubicBezTo>
                        <a:pt x="53" y="492"/>
                        <a:pt x="79" y="518"/>
                        <a:pt x="79" y="518"/>
                      </a:cubicBezTo>
                      <a:cubicBezTo>
                        <a:pt x="136" y="504"/>
                        <a:pt x="136" y="504"/>
                        <a:pt x="136" y="504"/>
                      </a:cubicBezTo>
                      <a:cubicBezTo>
                        <a:pt x="136" y="503"/>
                        <a:pt x="136" y="503"/>
                        <a:pt x="136" y="503"/>
                      </a:cubicBezTo>
                      <a:cubicBezTo>
                        <a:pt x="139" y="507"/>
                        <a:pt x="143" y="510"/>
                        <a:pt x="147" y="514"/>
                      </a:cubicBezTo>
                      <a:cubicBezTo>
                        <a:pt x="139" y="573"/>
                        <a:pt x="139" y="573"/>
                        <a:pt x="139" y="573"/>
                      </a:cubicBezTo>
                      <a:cubicBezTo>
                        <a:pt x="173" y="599"/>
                        <a:pt x="208" y="609"/>
                        <a:pt x="208" y="609"/>
                      </a:cubicBezTo>
                      <a:cubicBezTo>
                        <a:pt x="251" y="568"/>
                        <a:pt x="251" y="568"/>
                        <a:pt x="251" y="568"/>
                      </a:cubicBezTo>
                      <a:cubicBezTo>
                        <a:pt x="250" y="568"/>
                        <a:pt x="250" y="568"/>
                        <a:pt x="250" y="568"/>
                      </a:cubicBezTo>
                      <a:cubicBezTo>
                        <a:pt x="257" y="570"/>
                        <a:pt x="263" y="571"/>
                        <a:pt x="269" y="572"/>
                      </a:cubicBezTo>
                      <a:cubicBezTo>
                        <a:pt x="292" y="628"/>
                        <a:pt x="292" y="628"/>
                        <a:pt x="292" y="628"/>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3" y="597"/>
                        <a:pt x="453" y="597"/>
                        <a:pt x="453" y="597"/>
                      </a:cubicBezTo>
                      <a:cubicBezTo>
                        <a:pt x="492" y="580"/>
                        <a:pt x="519" y="555"/>
                        <a:pt x="519" y="555"/>
                      </a:cubicBezTo>
                      <a:cubicBezTo>
                        <a:pt x="504" y="497"/>
                        <a:pt x="504" y="497"/>
                        <a:pt x="504" y="497"/>
                      </a:cubicBezTo>
                      <a:cubicBezTo>
                        <a:pt x="503" y="497"/>
                        <a:pt x="503" y="497"/>
                        <a:pt x="503" y="497"/>
                      </a:cubicBezTo>
                      <a:cubicBezTo>
                        <a:pt x="507" y="494"/>
                        <a:pt x="510" y="490"/>
                        <a:pt x="514" y="486"/>
                      </a:cubicBezTo>
                      <a:cubicBezTo>
                        <a:pt x="573" y="495"/>
                        <a:pt x="573" y="495"/>
                        <a:pt x="573" y="495"/>
                      </a:cubicBezTo>
                      <a:cubicBezTo>
                        <a:pt x="599" y="461"/>
                        <a:pt x="609" y="425"/>
                        <a:pt x="609" y="425"/>
                      </a:cubicBezTo>
                      <a:cubicBezTo>
                        <a:pt x="568" y="383"/>
                        <a:pt x="568" y="383"/>
                        <a:pt x="568" y="383"/>
                      </a:cubicBezTo>
                      <a:cubicBezTo>
                        <a:pt x="568" y="383"/>
                        <a:pt x="568" y="383"/>
                        <a:pt x="568" y="383"/>
                      </a:cubicBezTo>
                      <a:cubicBezTo>
                        <a:pt x="570" y="377"/>
                        <a:pt x="571" y="370"/>
                        <a:pt x="572" y="364"/>
                      </a:cubicBezTo>
                      <a:lnTo>
                        <a:pt x="628" y="342"/>
                      </a:lnTo>
                      <a:close/>
                    </a:path>
                  </a:pathLst>
                </a:custGeom>
                <a:solidFill>
                  <a:srgbClr val="14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6" name="Freeform 367"/>
                <p:cNvSpPr>
                  <a:spLocks/>
                </p:cNvSpPr>
                <p:nvPr/>
              </p:nvSpPr>
              <p:spPr bwMode="auto">
                <a:xfrm>
                  <a:off x="1517" y="782"/>
                  <a:ext cx="541" cy="541"/>
                </a:xfrm>
                <a:custGeom>
                  <a:avLst/>
                  <a:gdLst>
                    <a:gd name="T0" fmla="*/ 627 w 633"/>
                    <a:gd name="T1" fmla="*/ 341 h 633"/>
                    <a:gd name="T2" fmla="*/ 624 w 633"/>
                    <a:gd name="T3" fmla="*/ 263 h 633"/>
                    <a:gd name="T4" fmla="*/ 567 w 633"/>
                    <a:gd name="T5" fmla="*/ 247 h 633"/>
                    <a:gd name="T6" fmla="*/ 567 w 633"/>
                    <a:gd name="T7" fmla="*/ 247 h 633"/>
                    <a:gd name="T8" fmla="*/ 561 w 633"/>
                    <a:gd name="T9" fmla="*/ 228 h 633"/>
                    <a:gd name="T10" fmla="*/ 597 w 633"/>
                    <a:gd name="T11" fmla="*/ 180 h 633"/>
                    <a:gd name="T12" fmla="*/ 554 w 633"/>
                    <a:gd name="T13" fmla="*/ 114 h 633"/>
                    <a:gd name="T14" fmla="*/ 497 w 633"/>
                    <a:gd name="T15" fmla="*/ 129 h 633"/>
                    <a:gd name="T16" fmla="*/ 497 w 633"/>
                    <a:gd name="T17" fmla="*/ 130 h 633"/>
                    <a:gd name="T18" fmla="*/ 486 w 633"/>
                    <a:gd name="T19" fmla="*/ 119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1 w 633"/>
                    <a:gd name="T31" fmla="*/ 5 h 633"/>
                    <a:gd name="T32" fmla="*/ 263 w 633"/>
                    <a:gd name="T33" fmla="*/ 9 h 633"/>
                    <a:gd name="T34" fmla="*/ 247 w 633"/>
                    <a:gd name="T35" fmla="*/ 65 h 633"/>
                    <a:gd name="T36" fmla="*/ 247 w 633"/>
                    <a:gd name="T37" fmla="*/ 66 h 633"/>
                    <a:gd name="T38" fmla="*/ 228 w 633"/>
                    <a:gd name="T39" fmla="*/ 72 h 633"/>
                    <a:gd name="T40" fmla="*/ 180 w 633"/>
                    <a:gd name="T41" fmla="*/ 35 h 633"/>
                    <a:gd name="T42" fmla="*/ 114 w 633"/>
                    <a:gd name="T43" fmla="*/ 78 h 633"/>
                    <a:gd name="T44" fmla="*/ 129 w 633"/>
                    <a:gd name="T45" fmla="*/ 135 h 633"/>
                    <a:gd name="T46" fmla="*/ 130 w 633"/>
                    <a:gd name="T47" fmla="*/ 135 h 633"/>
                    <a:gd name="T48" fmla="*/ 119 w 633"/>
                    <a:gd name="T49" fmla="*/ 147 h 633"/>
                    <a:gd name="T50" fmla="*/ 60 w 633"/>
                    <a:gd name="T51" fmla="*/ 138 h 633"/>
                    <a:gd name="T52" fmla="*/ 24 w 633"/>
                    <a:gd name="T53" fmla="*/ 208 h 633"/>
                    <a:gd name="T54" fmla="*/ 65 w 633"/>
                    <a:gd name="T55" fmla="*/ 250 h 633"/>
                    <a:gd name="T56" fmla="*/ 65 w 633"/>
                    <a:gd name="T57" fmla="*/ 250 h 633"/>
                    <a:gd name="T58" fmla="*/ 61 w 633"/>
                    <a:gd name="T59" fmla="*/ 269 h 633"/>
                    <a:gd name="T60" fmla="*/ 5 w 633"/>
                    <a:gd name="T61" fmla="*/ 291 h 633"/>
                    <a:gd name="T62" fmla="*/ 9 w 633"/>
                    <a:gd name="T63" fmla="*/ 370 h 633"/>
                    <a:gd name="T64" fmla="*/ 66 w 633"/>
                    <a:gd name="T65" fmla="*/ 386 h 633"/>
                    <a:gd name="T66" fmla="*/ 66 w 633"/>
                    <a:gd name="T67" fmla="*/ 385 h 633"/>
                    <a:gd name="T68" fmla="*/ 72 w 633"/>
                    <a:gd name="T69" fmla="*/ 405 h 633"/>
                    <a:gd name="T70" fmla="*/ 36 w 633"/>
                    <a:gd name="T71" fmla="*/ 452 h 633"/>
                    <a:gd name="T72" fmla="*/ 78 w 633"/>
                    <a:gd name="T73" fmla="*/ 518 h 633"/>
                    <a:gd name="T74" fmla="*/ 135 w 633"/>
                    <a:gd name="T75" fmla="*/ 503 h 633"/>
                    <a:gd name="T76" fmla="*/ 135 w 633"/>
                    <a:gd name="T77" fmla="*/ 503 h 633"/>
                    <a:gd name="T78" fmla="*/ 147 w 633"/>
                    <a:gd name="T79" fmla="*/ 513 h 633"/>
                    <a:gd name="T80" fmla="*/ 138 w 633"/>
                    <a:gd name="T81" fmla="*/ 572 h 633"/>
                    <a:gd name="T82" fmla="*/ 208 w 633"/>
                    <a:gd name="T83" fmla="*/ 609 h 633"/>
                    <a:gd name="T84" fmla="*/ 250 w 633"/>
                    <a:gd name="T85" fmla="*/ 568 h 633"/>
                    <a:gd name="T86" fmla="*/ 250 w 633"/>
                    <a:gd name="T87" fmla="*/ 568 h 633"/>
                    <a:gd name="T88" fmla="*/ 269 w 633"/>
                    <a:gd name="T89" fmla="*/ 572 h 633"/>
                    <a:gd name="T90" fmla="*/ 291 w 633"/>
                    <a:gd name="T91" fmla="*/ 627 h 633"/>
                    <a:gd name="T92" fmla="*/ 370 w 633"/>
                    <a:gd name="T93" fmla="*/ 624 h 633"/>
                    <a:gd name="T94" fmla="*/ 386 w 633"/>
                    <a:gd name="T95" fmla="*/ 567 h 633"/>
                    <a:gd name="T96" fmla="*/ 386 w 633"/>
                    <a:gd name="T97" fmla="*/ 567 h 633"/>
                    <a:gd name="T98" fmla="*/ 405 w 633"/>
                    <a:gd name="T99" fmla="*/ 561 h 633"/>
                    <a:gd name="T100" fmla="*/ 452 w 633"/>
                    <a:gd name="T101" fmla="*/ 597 h 633"/>
                    <a:gd name="T102" fmla="*/ 518 w 633"/>
                    <a:gd name="T103" fmla="*/ 554 h 633"/>
                    <a:gd name="T104" fmla="*/ 503 w 633"/>
                    <a:gd name="T105" fmla="*/ 497 h 633"/>
                    <a:gd name="T106" fmla="*/ 503 w 633"/>
                    <a:gd name="T107" fmla="*/ 497 h 633"/>
                    <a:gd name="T108" fmla="*/ 514 w 633"/>
                    <a:gd name="T109" fmla="*/ 486 h 633"/>
                    <a:gd name="T110" fmla="*/ 573 w 633"/>
                    <a:gd name="T111" fmla="*/ 494 h 633"/>
                    <a:gd name="T112" fmla="*/ 609 w 633"/>
                    <a:gd name="T113" fmla="*/ 425 h 633"/>
                    <a:gd name="T114" fmla="*/ 568 w 633"/>
                    <a:gd name="T115" fmla="*/ 382 h 633"/>
                    <a:gd name="T116" fmla="*/ 568 w 633"/>
                    <a:gd name="T117" fmla="*/ 383 h 633"/>
                    <a:gd name="T118" fmla="*/ 572 w 633"/>
                    <a:gd name="T119" fmla="*/ 364 h 633"/>
                    <a:gd name="T120" fmla="*/ 627 w 633"/>
                    <a:gd name="T121" fmla="*/ 3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8"/>
                      </a:cubicBezTo>
                      <a:cubicBezTo>
                        <a:pt x="597" y="180"/>
                        <a:pt x="597" y="180"/>
                        <a:pt x="597" y="180"/>
                      </a:cubicBezTo>
                      <a:cubicBezTo>
                        <a:pt x="580" y="141"/>
                        <a:pt x="554" y="114"/>
                        <a:pt x="554" y="114"/>
                      </a:cubicBezTo>
                      <a:cubicBezTo>
                        <a:pt x="497" y="129"/>
                        <a:pt x="497" y="129"/>
                        <a:pt x="497" y="129"/>
                      </a:cubicBezTo>
                      <a:cubicBezTo>
                        <a:pt x="497" y="130"/>
                        <a:pt x="497" y="130"/>
                        <a:pt x="497" y="130"/>
                      </a:cubicBezTo>
                      <a:cubicBezTo>
                        <a:pt x="494" y="126"/>
                        <a:pt x="490" y="122"/>
                        <a:pt x="486" y="119"/>
                      </a:cubicBezTo>
                      <a:cubicBezTo>
                        <a:pt x="495" y="60"/>
                        <a:pt x="495" y="60"/>
                        <a:pt x="495" y="60"/>
                      </a:cubicBezTo>
                      <a:cubicBezTo>
                        <a:pt x="461" y="34"/>
                        <a:pt x="425" y="24"/>
                        <a:pt x="425" y="24"/>
                      </a:cubicBezTo>
                      <a:cubicBezTo>
                        <a:pt x="383" y="65"/>
                        <a:pt x="383" y="65"/>
                        <a:pt x="383" y="65"/>
                      </a:cubicBezTo>
                      <a:cubicBezTo>
                        <a:pt x="383" y="65"/>
                        <a:pt x="383" y="65"/>
                        <a:pt x="383" y="65"/>
                      </a:cubicBezTo>
                      <a:cubicBezTo>
                        <a:pt x="377" y="63"/>
                        <a:pt x="370" y="62"/>
                        <a:pt x="364" y="61"/>
                      </a:cubicBezTo>
                      <a:cubicBezTo>
                        <a:pt x="341" y="5"/>
                        <a:pt x="341" y="5"/>
                        <a:pt x="341" y="5"/>
                      </a:cubicBezTo>
                      <a:cubicBezTo>
                        <a:pt x="299" y="0"/>
                        <a:pt x="263" y="9"/>
                        <a:pt x="263" y="9"/>
                      </a:cubicBezTo>
                      <a:cubicBezTo>
                        <a:pt x="247" y="65"/>
                        <a:pt x="247" y="65"/>
                        <a:pt x="247" y="65"/>
                      </a:cubicBezTo>
                      <a:cubicBezTo>
                        <a:pt x="247" y="66"/>
                        <a:pt x="247" y="66"/>
                        <a:pt x="247" y="66"/>
                      </a:cubicBezTo>
                      <a:cubicBezTo>
                        <a:pt x="241" y="67"/>
                        <a:pt x="234" y="69"/>
                        <a:pt x="228" y="72"/>
                      </a:cubicBezTo>
                      <a:cubicBezTo>
                        <a:pt x="180" y="35"/>
                        <a:pt x="180" y="35"/>
                        <a:pt x="180" y="35"/>
                      </a:cubicBezTo>
                      <a:cubicBezTo>
                        <a:pt x="141" y="52"/>
                        <a:pt x="114" y="78"/>
                        <a:pt x="114" y="78"/>
                      </a:cubicBezTo>
                      <a:cubicBezTo>
                        <a:pt x="129" y="135"/>
                        <a:pt x="129" y="135"/>
                        <a:pt x="129" y="135"/>
                      </a:cubicBezTo>
                      <a:cubicBezTo>
                        <a:pt x="130" y="135"/>
                        <a:pt x="130" y="135"/>
                        <a:pt x="130" y="135"/>
                      </a:cubicBezTo>
                      <a:cubicBezTo>
                        <a:pt x="126" y="139"/>
                        <a:pt x="123" y="143"/>
                        <a:pt x="119" y="147"/>
                      </a:cubicBezTo>
                      <a:cubicBezTo>
                        <a:pt x="60" y="138"/>
                        <a:pt x="60" y="138"/>
                        <a:pt x="60" y="138"/>
                      </a:cubicBezTo>
                      <a:cubicBezTo>
                        <a:pt x="34" y="172"/>
                        <a:pt x="24" y="208"/>
                        <a:pt x="24" y="208"/>
                      </a:cubicBezTo>
                      <a:cubicBezTo>
                        <a:pt x="65" y="250"/>
                        <a:pt x="65" y="250"/>
                        <a:pt x="65" y="250"/>
                      </a:cubicBezTo>
                      <a:cubicBezTo>
                        <a:pt x="65" y="250"/>
                        <a:pt x="65" y="250"/>
                        <a:pt x="65" y="250"/>
                      </a:cubicBezTo>
                      <a:cubicBezTo>
                        <a:pt x="63" y="256"/>
                        <a:pt x="62" y="262"/>
                        <a:pt x="61" y="269"/>
                      </a:cubicBezTo>
                      <a:cubicBezTo>
                        <a:pt x="5" y="291"/>
                        <a:pt x="5" y="291"/>
                        <a:pt x="5" y="291"/>
                      </a:cubicBezTo>
                      <a:cubicBezTo>
                        <a:pt x="0" y="334"/>
                        <a:pt x="9" y="370"/>
                        <a:pt x="9" y="370"/>
                      </a:cubicBezTo>
                      <a:cubicBezTo>
                        <a:pt x="66" y="386"/>
                        <a:pt x="66" y="386"/>
                        <a:pt x="66" y="386"/>
                      </a:cubicBezTo>
                      <a:cubicBezTo>
                        <a:pt x="66" y="385"/>
                        <a:pt x="66" y="385"/>
                        <a:pt x="66" y="385"/>
                      </a:cubicBezTo>
                      <a:cubicBezTo>
                        <a:pt x="68" y="392"/>
                        <a:pt x="70" y="399"/>
                        <a:pt x="72" y="405"/>
                      </a:cubicBezTo>
                      <a:cubicBezTo>
                        <a:pt x="36" y="452"/>
                        <a:pt x="36" y="452"/>
                        <a:pt x="36" y="452"/>
                      </a:cubicBezTo>
                      <a:cubicBezTo>
                        <a:pt x="52" y="492"/>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8"/>
                        <a:pt x="250" y="568"/>
                        <a:pt x="250" y="568"/>
                      </a:cubicBezTo>
                      <a:cubicBezTo>
                        <a:pt x="256" y="569"/>
                        <a:pt x="263" y="571"/>
                        <a:pt x="269" y="572"/>
                      </a:cubicBezTo>
                      <a:cubicBezTo>
                        <a:pt x="291" y="627"/>
                        <a:pt x="291" y="627"/>
                        <a:pt x="291" y="627"/>
                      </a:cubicBezTo>
                      <a:cubicBezTo>
                        <a:pt x="334" y="633"/>
                        <a:pt x="370" y="624"/>
                        <a:pt x="370" y="624"/>
                      </a:cubicBezTo>
                      <a:cubicBezTo>
                        <a:pt x="386" y="567"/>
                        <a:pt x="386" y="567"/>
                        <a:pt x="386" y="567"/>
                      </a:cubicBezTo>
                      <a:cubicBezTo>
                        <a:pt x="386" y="567"/>
                        <a:pt x="386" y="567"/>
                        <a:pt x="386" y="567"/>
                      </a:cubicBezTo>
                      <a:cubicBezTo>
                        <a:pt x="392" y="565"/>
                        <a:pt x="399" y="563"/>
                        <a:pt x="405" y="561"/>
                      </a:cubicBezTo>
                      <a:cubicBezTo>
                        <a:pt x="452" y="597"/>
                        <a:pt x="452" y="597"/>
                        <a:pt x="452" y="597"/>
                      </a:cubicBezTo>
                      <a:cubicBezTo>
                        <a:pt x="492" y="580"/>
                        <a:pt x="518" y="554"/>
                        <a:pt x="518" y="554"/>
                      </a:cubicBezTo>
                      <a:cubicBezTo>
                        <a:pt x="503" y="497"/>
                        <a:pt x="503" y="497"/>
                        <a:pt x="503" y="497"/>
                      </a:cubicBezTo>
                      <a:cubicBezTo>
                        <a:pt x="503" y="497"/>
                        <a:pt x="503" y="497"/>
                        <a:pt x="503" y="497"/>
                      </a:cubicBezTo>
                      <a:cubicBezTo>
                        <a:pt x="507" y="494"/>
                        <a:pt x="510" y="490"/>
                        <a:pt x="514" y="486"/>
                      </a:cubicBezTo>
                      <a:cubicBezTo>
                        <a:pt x="573" y="494"/>
                        <a:pt x="573" y="494"/>
                        <a:pt x="573" y="494"/>
                      </a:cubicBezTo>
                      <a:cubicBezTo>
                        <a:pt x="599" y="460"/>
                        <a:pt x="609" y="425"/>
                        <a:pt x="609" y="425"/>
                      </a:cubicBezTo>
                      <a:cubicBezTo>
                        <a:pt x="568" y="382"/>
                        <a:pt x="568" y="382"/>
                        <a:pt x="568" y="382"/>
                      </a:cubicBezTo>
                      <a:cubicBezTo>
                        <a:pt x="568" y="383"/>
                        <a:pt x="568" y="383"/>
                        <a:pt x="568" y="383"/>
                      </a:cubicBezTo>
                      <a:cubicBezTo>
                        <a:pt x="569" y="376"/>
                        <a:pt x="571" y="370"/>
                        <a:pt x="572" y="364"/>
                      </a:cubicBezTo>
                      <a:lnTo>
                        <a:pt x="627" y="341"/>
                      </a:lnTo>
                      <a:close/>
                    </a:path>
                  </a:pathLst>
                </a:custGeom>
                <a:solidFill>
                  <a:srgbClr val="13343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7" name="Freeform 368"/>
                <p:cNvSpPr>
                  <a:spLocks/>
                </p:cNvSpPr>
                <p:nvPr/>
              </p:nvSpPr>
              <p:spPr bwMode="auto">
                <a:xfrm>
                  <a:off x="1512" y="777"/>
                  <a:ext cx="541" cy="540"/>
                </a:xfrm>
                <a:custGeom>
                  <a:avLst/>
                  <a:gdLst>
                    <a:gd name="T0" fmla="*/ 627 w 633"/>
                    <a:gd name="T1" fmla="*/ 341 h 632"/>
                    <a:gd name="T2" fmla="*/ 624 w 633"/>
                    <a:gd name="T3" fmla="*/ 263 h 632"/>
                    <a:gd name="T4" fmla="*/ 567 w 633"/>
                    <a:gd name="T5" fmla="*/ 247 h 632"/>
                    <a:gd name="T6" fmla="*/ 567 w 633"/>
                    <a:gd name="T7" fmla="*/ 247 h 632"/>
                    <a:gd name="T8" fmla="*/ 561 w 633"/>
                    <a:gd name="T9" fmla="*/ 227 h 632"/>
                    <a:gd name="T10" fmla="*/ 597 w 633"/>
                    <a:gd name="T11" fmla="*/ 180 h 632"/>
                    <a:gd name="T12" fmla="*/ 554 w 633"/>
                    <a:gd name="T13" fmla="*/ 114 h 632"/>
                    <a:gd name="T14" fmla="*/ 497 w 633"/>
                    <a:gd name="T15" fmla="*/ 129 h 632"/>
                    <a:gd name="T16" fmla="*/ 497 w 633"/>
                    <a:gd name="T17" fmla="*/ 129 h 632"/>
                    <a:gd name="T18" fmla="*/ 486 w 633"/>
                    <a:gd name="T19" fmla="*/ 119 h 632"/>
                    <a:gd name="T20" fmla="*/ 494 w 633"/>
                    <a:gd name="T21" fmla="*/ 60 h 632"/>
                    <a:gd name="T22" fmla="*/ 425 w 633"/>
                    <a:gd name="T23" fmla="*/ 23 h 632"/>
                    <a:gd name="T24" fmla="*/ 382 w 633"/>
                    <a:gd name="T25" fmla="*/ 64 h 632"/>
                    <a:gd name="T26" fmla="*/ 382 w 633"/>
                    <a:gd name="T27" fmla="*/ 65 h 632"/>
                    <a:gd name="T28" fmla="*/ 364 w 633"/>
                    <a:gd name="T29" fmla="*/ 60 h 632"/>
                    <a:gd name="T30" fmla="*/ 341 w 633"/>
                    <a:gd name="T31" fmla="*/ 5 h 632"/>
                    <a:gd name="T32" fmla="*/ 263 w 633"/>
                    <a:gd name="T33" fmla="*/ 8 h 632"/>
                    <a:gd name="T34" fmla="*/ 247 w 633"/>
                    <a:gd name="T35" fmla="*/ 65 h 632"/>
                    <a:gd name="T36" fmla="*/ 247 w 633"/>
                    <a:gd name="T37" fmla="*/ 65 h 632"/>
                    <a:gd name="T38" fmla="*/ 227 w 633"/>
                    <a:gd name="T39" fmla="*/ 72 h 632"/>
                    <a:gd name="T40" fmla="*/ 180 w 633"/>
                    <a:gd name="T41" fmla="*/ 35 h 632"/>
                    <a:gd name="T42" fmla="*/ 114 w 633"/>
                    <a:gd name="T43" fmla="*/ 78 h 632"/>
                    <a:gd name="T44" fmla="*/ 129 w 633"/>
                    <a:gd name="T45" fmla="*/ 135 h 632"/>
                    <a:gd name="T46" fmla="*/ 129 w 633"/>
                    <a:gd name="T47" fmla="*/ 135 h 632"/>
                    <a:gd name="T48" fmla="*/ 119 w 633"/>
                    <a:gd name="T49" fmla="*/ 146 h 632"/>
                    <a:gd name="T50" fmla="*/ 60 w 633"/>
                    <a:gd name="T51" fmla="*/ 138 h 632"/>
                    <a:gd name="T52" fmla="*/ 23 w 633"/>
                    <a:gd name="T53" fmla="*/ 207 h 632"/>
                    <a:gd name="T54" fmla="*/ 64 w 633"/>
                    <a:gd name="T55" fmla="*/ 250 h 632"/>
                    <a:gd name="T56" fmla="*/ 65 w 633"/>
                    <a:gd name="T57" fmla="*/ 250 h 632"/>
                    <a:gd name="T58" fmla="*/ 60 w 633"/>
                    <a:gd name="T59" fmla="*/ 268 h 632"/>
                    <a:gd name="T60" fmla="*/ 5 w 633"/>
                    <a:gd name="T61" fmla="*/ 291 h 632"/>
                    <a:gd name="T62" fmla="*/ 9 w 633"/>
                    <a:gd name="T63" fmla="*/ 369 h 632"/>
                    <a:gd name="T64" fmla="*/ 65 w 633"/>
                    <a:gd name="T65" fmla="*/ 385 h 632"/>
                    <a:gd name="T66" fmla="*/ 65 w 633"/>
                    <a:gd name="T67" fmla="*/ 385 h 632"/>
                    <a:gd name="T68" fmla="*/ 72 w 633"/>
                    <a:gd name="T69" fmla="*/ 405 h 632"/>
                    <a:gd name="T70" fmla="*/ 35 w 633"/>
                    <a:gd name="T71" fmla="*/ 452 h 632"/>
                    <a:gd name="T72" fmla="*/ 78 w 633"/>
                    <a:gd name="T73" fmla="*/ 518 h 632"/>
                    <a:gd name="T74" fmla="*/ 135 w 633"/>
                    <a:gd name="T75" fmla="*/ 503 h 632"/>
                    <a:gd name="T76" fmla="*/ 135 w 633"/>
                    <a:gd name="T77" fmla="*/ 503 h 632"/>
                    <a:gd name="T78" fmla="*/ 147 w 633"/>
                    <a:gd name="T79" fmla="*/ 513 h 632"/>
                    <a:gd name="T80" fmla="*/ 138 w 633"/>
                    <a:gd name="T81" fmla="*/ 572 h 632"/>
                    <a:gd name="T82" fmla="*/ 208 w 633"/>
                    <a:gd name="T83" fmla="*/ 609 h 632"/>
                    <a:gd name="T84" fmla="*/ 250 w 633"/>
                    <a:gd name="T85" fmla="*/ 568 h 632"/>
                    <a:gd name="T86" fmla="*/ 250 w 633"/>
                    <a:gd name="T87" fmla="*/ 567 h 632"/>
                    <a:gd name="T88" fmla="*/ 269 w 633"/>
                    <a:gd name="T89" fmla="*/ 572 h 632"/>
                    <a:gd name="T90" fmla="*/ 291 w 633"/>
                    <a:gd name="T91" fmla="*/ 627 h 632"/>
                    <a:gd name="T92" fmla="*/ 369 w 633"/>
                    <a:gd name="T93" fmla="*/ 624 h 632"/>
                    <a:gd name="T94" fmla="*/ 386 w 633"/>
                    <a:gd name="T95" fmla="*/ 567 h 632"/>
                    <a:gd name="T96" fmla="*/ 385 w 633"/>
                    <a:gd name="T97" fmla="*/ 567 h 632"/>
                    <a:gd name="T98" fmla="*/ 405 w 633"/>
                    <a:gd name="T99" fmla="*/ 560 h 632"/>
                    <a:gd name="T100" fmla="*/ 452 w 633"/>
                    <a:gd name="T101" fmla="*/ 597 h 632"/>
                    <a:gd name="T102" fmla="*/ 518 w 633"/>
                    <a:gd name="T103" fmla="*/ 554 h 632"/>
                    <a:gd name="T104" fmla="*/ 503 w 633"/>
                    <a:gd name="T105" fmla="*/ 497 h 632"/>
                    <a:gd name="T106" fmla="*/ 503 w 633"/>
                    <a:gd name="T107" fmla="*/ 497 h 632"/>
                    <a:gd name="T108" fmla="*/ 513 w 633"/>
                    <a:gd name="T109" fmla="*/ 486 h 632"/>
                    <a:gd name="T110" fmla="*/ 572 w 633"/>
                    <a:gd name="T111" fmla="*/ 494 h 632"/>
                    <a:gd name="T112" fmla="*/ 609 w 633"/>
                    <a:gd name="T113" fmla="*/ 425 h 632"/>
                    <a:gd name="T114" fmla="*/ 568 w 633"/>
                    <a:gd name="T115" fmla="*/ 382 h 632"/>
                    <a:gd name="T116" fmla="*/ 568 w 633"/>
                    <a:gd name="T117" fmla="*/ 382 h 632"/>
                    <a:gd name="T118" fmla="*/ 572 w 633"/>
                    <a:gd name="T119" fmla="*/ 363 h 632"/>
                    <a:gd name="T120" fmla="*/ 627 w 633"/>
                    <a:gd name="T121" fmla="*/ 3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2">
                      <a:moveTo>
                        <a:pt x="627" y="341"/>
                      </a:moveTo>
                      <a:cubicBezTo>
                        <a:pt x="633" y="299"/>
                        <a:pt x="624" y="263"/>
                        <a:pt x="624" y="263"/>
                      </a:cubicBezTo>
                      <a:cubicBezTo>
                        <a:pt x="567" y="247"/>
                        <a:pt x="567" y="247"/>
                        <a:pt x="567" y="247"/>
                      </a:cubicBezTo>
                      <a:cubicBezTo>
                        <a:pt x="567" y="247"/>
                        <a:pt x="567" y="247"/>
                        <a:pt x="567" y="247"/>
                      </a:cubicBezTo>
                      <a:cubicBezTo>
                        <a:pt x="565" y="240"/>
                        <a:pt x="563" y="234"/>
                        <a:pt x="561" y="227"/>
                      </a:cubicBezTo>
                      <a:cubicBezTo>
                        <a:pt x="597" y="180"/>
                        <a:pt x="597" y="180"/>
                        <a:pt x="597" y="180"/>
                      </a:cubicBezTo>
                      <a:cubicBezTo>
                        <a:pt x="580" y="141"/>
                        <a:pt x="554" y="114"/>
                        <a:pt x="554" y="114"/>
                      </a:cubicBezTo>
                      <a:cubicBezTo>
                        <a:pt x="497" y="129"/>
                        <a:pt x="497" y="129"/>
                        <a:pt x="497" y="129"/>
                      </a:cubicBezTo>
                      <a:cubicBezTo>
                        <a:pt x="497" y="129"/>
                        <a:pt x="497" y="129"/>
                        <a:pt x="497" y="129"/>
                      </a:cubicBezTo>
                      <a:cubicBezTo>
                        <a:pt x="493" y="126"/>
                        <a:pt x="490" y="122"/>
                        <a:pt x="486" y="119"/>
                      </a:cubicBezTo>
                      <a:cubicBezTo>
                        <a:pt x="494" y="60"/>
                        <a:pt x="494" y="60"/>
                        <a:pt x="494" y="60"/>
                      </a:cubicBezTo>
                      <a:cubicBezTo>
                        <a:pt x="460" y="34"/>
                        <a:pt x="425" y="23"/>
                        <a:pt x="425" y="23"/>
                      </a:cubicBezTo>
                      <a:cubicBezTo>
                        <a:pt x="382" y="64"/>
                        <a:pt x="382" y="64"/>
                        <a:pt x="382" y="64"/>
                      </a:cubicBezTo>
                      <a:cubicBezTo>
                        <a:pt x="382" y="65"/>
                        <a:pt x="382" y="65"/>
                        <a:pt x="382" y="65"/>
                      </a:cubicBezTo>
                      <a:cubicBezTo>
                        <a:pt x="376" y="63"/>
                        <a:pt x="370" y="61"/>
                        <a:pt x="364" y="60"/>
                      </a:cubicBezTo>
                      <a:cubicBezTo>
                        <a:pt x="341" y="5"/>
                        <a:pt x="341" y="5"/>
                        <a:pt x="341" y="5"/>
                      </a:cubicBezTo>
                      <a:cubicBezTo>
                        <a:pt x="299" y="0"/>
                        <a:pt x="263" y="8"/>
                        <a:pt x="263" y="8"/>
                      </a:cubicBezTo>
                      <a:cubicBezTo>
                        <a:pt x="247" y="65"/>
                        <a:pt x="247" y="65"/>
                        <a:pt x="247" y="65"/>
                      </a:cubicBezTo>
                      <a:cubicBezTo>
                        <a:pt x="247" y="65"/>
                        <a:pt x="247" y="65"/>
                        <a:pt x="247" y="65"/>
                      </a:cubicBezTo>
                      <a:cubicBezTo>
                        <a:pt x="240" y="67"/>
                        <a:pt x="234" y="69"/>
                        <a:pt x="227" y="72"/>
                      </a:cubicBezTo>
                      <a:cubicBezTo>
                        <a:pt x="180" y="35"/>
                        <a:pt x="180" y="35"/>
                        <a:pt x="180" y="35"/>
                      </a:cubicBezTo>
                      <a:cubicBezTo>
                        <a:pt x="141" y="52"/>
                        <a:pt x="114" y="78"/>
                        <a:pt x="114" y="78"/>
                      </a:cubicBezTo>
                      <a:cubicBezTo>
                        <a:pt x="129" y="135"/>
                        <a:pt x="129" y="135"/>
                        <a:pt x="129" y="135"/>
                      </a:cubicBezTo>
                      <a:cubicBezTo>
                        <a:pt x="129" y="135"/>
                        <a:pt x="129" y="135"/>
                        <a:pt x="129" y="135"/>
                      </a:cubicBezTo>
                      <a:cubicBezTo>
                        <a:pt x="126" y="139"/>
                        <a:pt x="122" y="142"/>
                        <a:pt x="119" y="146"/>
                      </a:cubicBezTo>
                      <a:cubicBezTo>
                        <a:pt x="60" y="138"/>
                        <a:pt x="60" y="138"/>
                        <a:pt x="60" y="138"/>
                      </a:cubicBezTo>
                      <a:cubicBezTo>
                        <a:pt x="34" y="172"/>
                        <a:pt x="23" y="207"/>
                        <a:pt x="23" y="207"/>
                      </a:cubicBezTo>
                      <a:cubicBezTo>
                        <a:pt x="64" y="250"/>
                        <a:pt x="64" y="250"/>
                        <a:pt x="64" y="250"/>
                      </a:cubicBezTo>
                      <a:cubicBezTo>
                        <a:pt x="65" y="250"/>
                        <a:pt x="65" y="250"/>
                        <a:pt x="65" y="250"/>
                      </a:cubicBezTo>
                      <a:cubicBezTo>
                        <a:pt x="63" y="256"/>
                        <a:pt x="62" y="262"/>
                        <a:pt x="60" y="268"/>
                      </a:cubicBezTo>
                      <a:cubicBezTo>
                        <a:pt x="5" y="291"/>
                        <a:pt x="5" y="291"/>
                        <a:pt x="5" y="291"/>
                      </a:cubicBezTo>
                      <a:cubicBezTo>
                        <a:pt x="0" y="333"/>
                        <a:pt x="9" y="369"/>
                        <a:pt x="9" y="369"/>
                      </a:cubicBezTo>
                      <a:cubicBezTo>
                        <a:pt x="65" y="385"/>
                        <a:pt x="65" y="385"/>
                        <a:pt x="65" y="385"/>
                      </a:cubicBezTo>
                      <a:cubicBezTo>
                        <a:pt x="65" y="385"/>
                        <a:pt x="65" y="385"/>
                        <a:pt x="65" y="385"/>
                      </a:cubicBezTo>
                      <a:cubicBezTo>
                        <a:pt x="67" y="392"/>
                        <a:pt x="69" y="398"/>
                        <a:pt x="72" y="405"/>
                      </a:cubicBezTo>
                      <a:cubicBezTo>
                        <a:pt x="35" y="452"/>
                        <a:pt x="35" y="452"/>
                        <a:pt x="35" y="452"/>
                      </a:cubicBezTo>
                      <a:cubicBezTo>
                        <a:pt x="52" y="491"/>
                        <a:pt x="78" y="518"/>
                        <a:pt x="78" y="518"/>
                      </a:cubicBezTo>
                      <a:cubicBezTo>
                        <a:pt x="135" y="503"/>
                        <a:pt x="135" y="503"/>
                        <a:pt x="135" y="503"/>
                      </a:cubicBezTo>
                      <a:cubicBezTo>
                        <a:pt x="135" y="503"/>
                        <a:pt x="135" y="503"/>
                        <a:pt x="135" y="503"/>
                      </a:cubicBezTo>
                      <a:cubicBezTo>
                        <a:pt x="139" y="506"/>
                        <a:pt x="143" y="510"/>
                        <a:pt x="147" y="513"/>
                      </a:cubicBezTo>
                      <a:cubicBezTo>
                        <a:pt x="138" y="572"/>
                        <a:pt x="138" y="572"/>
                        <a:pt x="138" y="572"/>
                      </a:cubicBezTo>
                      <a:cubicBezTo>
                        <a:pt x="172" y="598"/>
                        <a:pt x="208" y="609"/>
                        <a:pt x="208" y="609"/>
                      </a:cubicBezTo>
                      <a:cubicBezTo>
                        <a:pt x="250" y="568"/>
                        <a:pt x="250" y="568"/>
                        <a:pt x="250" y="568"/>
                      </a:cubicBezTo>
                      <a:cubicBezTo>
                        <a:pt x="250" y="567"/>
                        <a:pt x="250" y="567"/>
                        <a:pt x="250" y="567"/>
                      </a:cubicBezTo>
                      <a:cubicBezTo>
                        <a:pt x="256" y="569"/>
                        <a:pt x="262" y="570"/>
                        <a:pt x="269" y="572"/>
                      </a:cubicBezTo>
                      <a:cubicBezTo>
                        <a:pt x="291" y="627"/>
                        <a:pt x="291" y="627"/>
                        <a:pt x="291" y="627"/>
                      </a:cubicBezTo>
                      <a:cubicBezTo>
                        <a:pt x="334" y="632"/>
                        <a:pt x="369" y="624"/>
                        <a:pt x="369" y="624"/>
                      </a:cubicBezTo>
                      <a:cubicBezTo>
                        <a:pt x="386" y="567"/>
                        <a:pt x="386" y="567"/>
                        <a:pt x="386" y="567"/>
                      </a:cubicBezTo>
                      <a:cubicBezTo>
                        <a:pt x="385" y="567"/>
                        <a:pt x="385" y="567"/>
                        <a:pt x="385" y="567"/>
                      </a:cubicBezTo>
                      <a:cubicBezTo>
                        <a:pt x="392" y="565"/>
                        <a:pt x="398" y="563"/>
                        <a:pt x="405" y="560"/>
                      </a:cubicBezTo>
                      <a:cubicBezTo>
                        <a:pt x="452" y="597"/>
                        <a:pt x="452" y="597"/>
                        <a:pt x="452" y="597"/>
                      </a:cubicBezTo>
                      <a:cubicBezTo>
                        <a:pt x="491" y="580"/>
                        <a:pt x="518" y="554"/>
                        <a:pt x="518" y="554"/>
                      </a:cubicBezTo>
                      <a:cubicBezTo>
                        <a:pt x="503" y="497"/>
                        <a:pt x="503" y="497"/>
                        <a:pt x="503" y="497"/>
                      </a:cubicBezTo>
                      <a:cubicBezTo>
                        <a:pt x="503" y="497"/>
                        <a:pt x="503" y="497"/>
                        <a:pt x="503" y="497"/>
                      </a:cubicBezTo>
                      <a:cubicBezTo>
                        <a:pt x="506" y="493"/>
                        <a:pt x="510" y="489"/>
                        <a:pt x="513" y="486"/>
                      </a:cubicBezTo>
                      <a:cubicBezTo>
                        <a:pt x="572" y="494"/>
                        <a:pt x="572" y="494"/>
                        <a:pt x="572" y="494"/>
                      </a:cubicBezTo>
                      <a:cubicBezTo>
                        <a:pt x="598" y="460"/>
                        <a:pt x="609" y="425"/>
                        <a:pt x="609" y="425"/>
                      </a:cubicBezTo>
                      <a:cubicBezTo>
                        <a:pt x="568" y="382"/>
                        <a:pt x="568" y="382"/>
                        <a:pt x="568" y="382"/>
                      </a:cubicBezTo>
                      <a:cubicBezTo>
                        <a:pt x="568" y="382"/>
                        <a:pt x="568" y="382"/>
                        <a:pt x="568" y="382"/>
                      </a:cubicBezTo>
                      <a:cubicBezTo>
                        <a:pt x="569" y="376"/>
                        <a:pt x="571" y="370"/>
                        <a:pt x="572" y="363"/>
                      </a:cubicBezTo>
                      <a:lnTo>
                        <a:pt x="627" y="341"/>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8" name="Freeform 369"/>
                <p:cNvSpPr>
                  <a:spLocks/>
                </p:cNvSpPr>
                <p:nvPr/>
              </p:nvSpPr>
              <p:spPr bwMode="auto">
                <a:xfrm>
                  <a:off x="1506" y="771"/>
                  <a:ext cx="541" cy="541"/>
                </a:xfrm>
                <a:custGeom>
                  <a:avLst/>
                  <a:gdLst>
                    <a:gd name="T0" fmla="*/ 628 w 633"/>
                    <a:gd name="T1" fmla="*/ 342 h 633"/>
                    <a:gd name="T2" fmla="*/ 624 w 633"/>
                    <a:gd name="T3" fmla="*/ 263 h 633"/>
                    <a:gd name="T4" fmla="*/ 568 w 633"/>
                    <a:gd name="T5" fmla="*/ 247 h 633"/>
                    <a:gd name="T6" fmla="*/ 568 w 633"/>
                    <a:gd name="T7" fmla="*/ 247 h 633"/>
                    <a:gd name="T8" fmla="*/ 561 w 633"/>
                    <a:gd name="T9" fmla="*/ 228 h 633"/>
                    <a:gd name="T10" fmla="*/ 598 w 633"/>
                    <a:gd name="T11" fmla="*/ 181 h 633"/>
                    <a:gd name="T12" fmla="*/ 555 w 633"/>
                    <a:gd name="T13" fmla="*/ 115 h 633"/>
                    <a:gd name="T14" fmla="*/ 498 w 633"/>
                    <a:gd name="T15" fmla="*/ 130 h 633"/>
                    <a:gd name="T16" fmla="*/ 498 w 633"/>
                    <a:gd name="T17" fmla="*/ 130 h 633"/>
                    <a:gd name="T18" fmla="*/ 487 w 633"/>
                    <a:gd name="T19" fmla="*/ 120 h 633"/>
                    <a:gd name="T20" fmla="*/ 495 w 633"/>
                    <a:gd name="T21" fmla="*/ 60 h 633"/>
                    <a:gd name="T22" fmla="*/ 425 w 633"/>
                    <a:gd name="T23" fmla="*/ 24 h 633"/>
                    <a:gd name="T24" fmla="*/ 383 w 633"/>
                    <a:gd name="T25" fmla="*/ 65 h 633"/>
                    <a:gd name="T26" fmla="*/ 383 w 633"/>
                    <a:gd name="T27" fmla="*/ 65 h 633"/>
                    <a:gd name="T28" fmla="*/ 364 w 633"/>
                    <a:gd name="T29" fmla="*/ 61 h 633"/>
                    <a:gd name="T30" fmla="*/ 342 w 633"/>
                    <a:gd name="T31" fmla="*/ 6 h 633"/>
                    <a:gd name="T32" fmla="*/ 264 w 633"/>
                    <a:gd name="T33" fmla="*/ 9 h 633"/>
                    <a:gd name="T34" fmla="*/ 247 w 633"/>
                    <a:gd name="T35" fmla="*/ 66 h 633"/>
                    <a:gd name="T36" fmla="*/ 248 w 633"/>
                    <a:gd name="T37" fmla="*/ 66 h 633"/>
                    <a:gd name="T38" fmla="*/ 228 w 633"/>
                    <a:gd name="T39" fmla="*/ 72 h 633"/>
                    <a:gd name="T40" fmla="*/ 181 w 633"/>
                    <a:gd name="T41" fmla="*/ 36 h 633"/>
                    <a:gd name="T42" fmla="*/ 115 w 633"/>
                    <a:gd name="T43" fmla="*/ 79 h 633"/>
                    <a:gd name="T44" fmla="*/ 130 w 633"/>
                    <a:gd name="T45" fmla="*/ 136 h 633"/>
                    <a:gd name="T46" fmla="*/ 130 w 633"/>
                    <a:gd name="T47" fmla="*/ 136 h 633"/>
                    <a:gd name="T48" fmla="*/ 120 w 633"/>
                    <a:gd name="T49" fmla="*/ 147 h 633"/>
                    <a:gd name="T50" fmla="*/ 61 w 633"/>
                    <a:gd name="T51" fmla="*/ 139 h 633"/>
                    <a:gd name="T52" fmla="*/ 24 w 633"/>
                    <a:gd name="T53" fmla="*/ 208 h 633"/>
                    <a:gd name="T54" fmla="*/ 65 w 633"/>
                    <a:gd name="T55" fmla="*/ 251 h 633"/>
                    <a:gd name="T56" fmla="*/ 65 w 633"/>
                    <a:gd name="T57" fmla="*/ 250 h 633"/>
                    <a:gd name="T58" fmla="*/ 61 w 633"/>
                    <a:gd name="T59" fmla="*/ 269 h 633"/>
                    <a:gd name="T60" fmla="*/ 6 w 633"/>
                    <a:gd name="T61" fmla="*/ 292 h 633"/>
                    <a:gd name="T62" fmla="*/ 9 w 633"/>
                    <a:gd name="T63" fmla="*/ 370 h 633"/>
                    <a:gd name="T64" fmla="*/ 66 w 633"/>
                    <a:gd name="T65" fmla="*/ 386 h 633"/>
                    <a:gd name="T66" fmla="*/ 66 w 633"/>
                    <a:gd name="T67" fmla="*/ 386 h 633"/>
                    <a:gd name="T68" fmla="*/ 72 w 633"/>
                    <a:gd name="T69" fmla="*/ 405 h 633"/>
                    <a:gd name="T70" fmla="*/ 36 w 633"/>
                    <a:gd name="T71" fmla="*/ 453 h 633"/>
                    <a:gd name="T72" fmla="*/ 79 w 633"/>
                    <a:gd name="T73" fmla="*/ 519 h 633"/>
                    <a:gd name="T74" fmla="*/ 136 w 633"/>
                    <a:gd name="T75" fmla="*/ 504 h 633"/>
                    <a:gd name="T76" fmla="*/ 136 w 633"/>
                    <a:gd name="T77" fmla="*/ 503 h 633"/>
                    <a:gd name="T78" fmla="*/ 147 w 633"/>
                    <a:gd name="T79" fmla="*/ 514 h 633"/>
                    <a:gd name="T80" fmla="*/ 139 w 633"/>
                    <a:gd name="T81" fmla="*/ 573 h 633"/>
                    <a:gd name="T82" fmla="*/ 208 w 633"/>
                    <a:gd name="T83" fmla="*/ 609 h 633"/>
                    <a:gd name="T84" fmla="*/ 251 w 633"/>
                    <a:gd name="T85" fmla="*/ 568 h 633"/>
                    <a:gd name="T86" fmla="*/ 251 w 633"/>
                    <a:gd name="T87" fmla="*/ 568 h 633"/>
                    <a:gd name="T88" fmla="*/ 269 w 633"/>
                    <a:gd name="T89" fmla="*/ 572 h 633"/>
                    <a:gd name="T90" fmla="*/ 292 w 633"/>
                    <a:gd name="T91" fmla="*/ 628 h 633"/>
                    <a:gd name="T92" fmla="*/ 370 w 633"/>
                    <a:gd name="T93" fmla="*/ 624 h 633"/>
                    <a:gd name="T94" fmla="*/ 386 w 633"/>
                    <a:gd name="T95" fmla="*/ 568 h 633"/>
                    <a:gd name="T96" fmla="*/ 386 w 633"/>
                    <a:gd name="T97" fmla="*/ 567 h 633"/>
                    <a:gd name="T98" fmla="*/ 406 w 633"/>
                    <a:gd name="T99" fmla="*/ 561 h 633"/>
                    <a:gd name="T100" fmla="*/ 453 w 633"/>
                    <a:gd name="T101" fmla="*/ 598 h 633"/>
                    <a:gd name="T102" fmla="*/ 519 w 633"/>
                    <a:gd name="T103" fmla="*/ 555 h 633"/>
                    <a:gd name="T104" fmla="*/ 504 w 633"/>
                    <a:gd name="T105" fmla="*/ 498 h 633"/>
                    <a:gd name="T106" fmla="*/ 504 w 633"/>
                    <a:gd name="T107" fmla="*/ 498 h 633"/>
                    <a:gd name="T108" fmla="*/ 514 w 633"/>
                    <a:gd name="T109" fmla="*/ 486 h 633"/>
                    <a:gd name="T110" fmla="*/ 573 w 633"/>
                    <a:gd name="T111" fmla="*/ 495 h 633"/>
                    <a:gd name="T112" fmla="*/ 610 w 633"/>
                    <a:gd name="T113" fmla="*/ 425 h 633"/>
                    <a:gd name="T114" fmla="*/ 569 w 633"/>
                    <a:gd name="T115" fmla="*/ 383 h 633"/>
                    <a:gd name="T116" fmla="*/ 568 w 633"/>
                    <a:gd name="T117" fmla="*/ 383 h 633"/>
                    <a:gd name="T118" fmla="*/ 573 w 633"/>
                    <a:gd name="T119" fmla="*/ 364 h 633"/>
                    <a:gd name="T120" fmla="*/ 628 w 633"/>
                    <a:gd name="T121" fmla="*/ 34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633">
                      <a:moveTo>
                        <a:pt x="628" y="342"/>
                      </a:moveTo>
                      <a:cubicBezTo>
                        <a:pt x="633" y="299"/>
                        <a:pt x="624" y="263"/>
                        <a:pt x="624" y="263"/>
                      </a:cubicBezTo>
                      <a:cubicBezTo>
                        <a:pt x="568" y="247"/>
                        <a:pt x="568" y="247"/>
                        <a:pt x="568" y="247"/>
                      </a:cubicBezTo>
                      <a:cubicBezTo>
                        <a:pt x="568" y="247"/>
                        <a:pt x="568" y="247"/>
                        <a:pt x="568" y="247"/>
                      </a:cubicBezTo>
                      <a:cubicBezTo>
                        <a:pt x="566" y="241"/>
                        <a:pt x="564" y="234"/>
                        <a:pt x="561" y="228"/>
                      </a:cubicBezTo>
                      <a:cubicBezTo>
                        <a:pt x="598" y="181"/>
                        <a:pt x="598" y="181"/>
                        <a:pt x="598" y="181"/>
                      </a:cubicBezTo>
                      <a:cubicBezTo>
                        <a:pt x="581" y="141"/>
                        <a:pt x="555" y="115"/>
                        <a:pt x="555" y="115"/>
                      </a:cubicBezTo>
                      <a:cubicBezTo>
                        <a:pt x="498" y="130"/>
                        <a:pt x="498" y="130"/>
                        <a:pt x="498" y="130"/>
                      </a:cubicBezTo>
                      <a:cubicBezTo>
                        <a:pt x="498" y="130"/>
                        <a:pt x="498" y="130"/>
                        <a:pt x="498" y="130"/>
                      </a:cubicBezTo>
                      <a:cubicBezTo>
                        <a:pt x="494" y="126"/>
                        <a:pt x="490" y="123"/>
                        <a:pt x="487" y="120"/>
                      </a:cubicBezTo>
                      <a:cubicBezTo>
                        <a:pt x="495" y="60"/>
                        <a:pt x="495" y="60"/>
                        <a:pt x="495" y="60"/>
                      </a:cubicBezTo>
                      <a:cubicBezTo>
                        <a:pt x="461" y="35"/>
                        <a:pt x="425" y="24"/>
                        <a:pt x="425" y="24"/>
                      </a:cubicBezTo>
                      <a:cubicBezTo>
                        <a:pt x="383" y="65"/>
                        <a:pt x="383" y="65"/>
                        <a:pt x="383" y="65"/>
                      </a:cubicBezTo>
                      <a:cubicBezTo>
                        <a:pt x="383" y="65"/>
                        <a:pt x="383" y="65"/>
                        <a:pt x="383" y="65"/>
                      </a:cubicBezTo>
                      <a:cubicBezTo>
                        <a:pt x="377" y="64"/>
                        <a:pt x="371" y="62"/>
                        <a:pt x="364" y="61"/>
                      </a:cubicBezTo>
                      <a:cubicBezTo>
                        <a:pt x="342" y="6"/>
                        <a:pt x="342" y="6"/>
                        <a:pt x="342" y="6"/>
                      </a:cubicBezTo>
                      <a:cubicBezTo>
                        <a:pt x="299" y="0"/>
                        <a:pt x="264" y="9"/>
                        <a:pt x="264" y="9"/>
                      </a:cubicBezTo>
                      <a:cubicBezTo>
                        <a:pt x="247" y="66"/>
                        <a:pt x="247" y="66"/>
                        <a:pt x="247" y="66"/>
                      </a:cubicBezTo>
                      <a:cubicBezTo>
                        <a:pt x="248" y="66"/>
                        <a:pt x="248" y="66"/>
                        <a:pt x="248" y="66"/>
                      </a:cubicBezTo>
                      <a:cubicBezTo>
                        <a:pt x="241" y="68"/>
                        <a:pt x="235" y="70"/>
                        <a:pt x="228" y="72"/>
                      </a:cubicBezTo>
                      <a:cubicBezTo>
                        <a:pt x="181" y="36"/>
                        <a:pt x="181" y="36"/>
                        <a:pt x="181" y="36"/>
                      </a:cubicBezTo>
                      <a:cubicBezTo>
                        <a:pt x="142" y="53"/>
                        <a:pt x="115" y="79"/>
                        <a:pt x="115" y="79"/>
                      </a:cubicBezTo>
                      <a:cubicBezTo>
                        <a:pt x="130" y="136"/>
                        <a:pt x="130" y="136"/>
                        <a:pt x="130" y="136"/>
                      </a:cubicBezTo>
                      <a:cubicBezTo>
                        <a:pt x="130" y="136"/>
                        <a:pt x="130" y="136"/>
                        <a:pt x="130" y="136"/>
                      </a:cubicBezTo>
                      <a:cubicBezTo>
                        <a:pt x="127" y="139"/>
                        <a:pt x="123" y="143"/>
                        <a:pt x="120" y="147"/>
                      </a:cubicBezTo>
                      <a:cubicBezTo>
                        <a:pt x="61" y="139"/>
                        <a:pt x="61" y="139"/>
                        <a:pt x="61" y="139"/>
                      </a:cubicBezTo>
                      <a:cubicBezTo>
                        <a:pt x="35" y="173"/>
                        <a:pt x="24" y="208"/>
                        <a:pt x="24" y="208"/>
                      </a:cubicBezTo>
                      <a:cubicBezTo>
                        <a:pt x="65" y="251"/>
                        <a:pt x="65" y="251"/>
                        <a:pt x="65" y="251"/>
                      </a:cubicBezTo>
                      <a:cubicBezTo>
                        <a:pt x="65" y="250"/>
                        <a:pt x="65" y="250"/>
                        <a:pt x="65" y="250"/>
                      </a:cubicBezTo>
                      <a:cubicBezTo>
                        <a:pt x="64" y="257"/>
                        <a:pt x="62" y="263"/>
                        <a:pt x="61" y="269"/>
                      </a:cubicBezTo>
                      <a:cubicBezTo>
                        <a:pt x="6" y="292"/>
                        <a:pt x="6" y="292"/>
                        <a:pt x="6" y="292"/>
                      </a:cubicBezTo>
                      <a:cubicBezTo>
                        <a:pt x="0" y="334"/>
                        <a:pt x="9" y="370"/>
                        <a:pt x="9" y="370"/>
                      </a:cubicBezTo>
                      <a:cubicBezTo>
                        <a:pt x="66" y="386"/>
                        <a:pt x="66" y="386"/>
                        <a:pt x="66" y="386"/>
                      </a:cubicBezTo>
                      <a:cubicBezTo>
                        <a:pt x="66" y="386"/>
                        <a:pt x="66" y="386"/>
                        <a:pt x="66" y="386"/>
                      </a:cubicBezTo>
                      <a:cubicBezTo>
                        <a:pt x="68" y="393"/>
                        <a:pt x="70" y="399"/>
                        <a:pt x="72" y="405"/>
                      </a:cubicBezTo>
                      <a:cubicBezTo>
                        <a:pt x="36" y="453"/>
                        <a:pt x="36" y="453"/>
                        <a:pt x="36" y="453"/>
                      </a:cubicBezTo>
                      <a:cubicBezTo>
                        <a:pt x="53" y="492"/>
                        <a:pt x="79" y="519"/>
                        <a:pt x="79" y="519"/>
                      </a:cubicBezTo>
                      <a:cubicBezTo>
                        <a:pt x="136" y="504"/>
                        <a:pt x="136" y="504"/>
                        <a:pt x="136" y="504"/>
                      </a:cubicBezTo>
                      <a:cubicBezTo>
                        <a:pt x="136" y="503"/>
                        <a:pt x="136" y="503"/>
                        <a:pt x="136" y="503"/>
                      </a:cubicBezTo>
                      <a:cubicBezTo>
                        <a:pt x="140" y="507"/>
                        <a:pt x="143" y="510"/>
                        <a:pt x="147" y="514"/>
                      </a:cubicBezTo>
                      <a:cubicBezTo>
                        <a:pt x="139" y="573"/>
                        <a:pt x="139" y="573"/>
                        <a:pt x="139" y="573"/>
                      </a:cubicBezTo>
                      <a:cubicBezTo>
                        <a:pt x="173" y="599"/>
                        <a:pt x="208" y="609"/>
                        <a:pt x="208" y="609"/>
                      </a:cubicBezTo>
                      <a:cubicBezTo>
                        <a:pt x="251" y="568"/>
                        <a:pt x="251" y="568"/>
                        <a:pt x="251" y="568"/>
                      </a:cubicBezTo>
                      <a:cubicBezTo>
                        <a:pt x="251" y="568"/>
                        <a:pt x="251" y="568"/>
                        <a:pt x="251" y="568"/>
                      </a:cubicBezTo>
                      <a:cubicBezTo>
                        <a:pt x="257" y="570"/>
                        <a:pt x="263" y="571"/>
                        <a:pt x="269" y="572"/>
                      </a:cubicBezTo>
                      <a:cubicBezTo>
                        <a:pt x="292" y="628"/>
                        <a:pt x="292" y="628"/>
                        <a:pt x="292" y="628"/>
                      </a:cubicBezTo>
                      <a:cubicBezTo>
                        <a:pt x="334" y="633"/>
                        <a:pt x="370" y="624"/>
                        <a:pt x="370" y="624"/>
                      </a:cubicBezTo>
                      <a:cubicBezTo>
                        <a:pt x="386" y="568"/>
                        <a:pt x="386" y="568"/>
                        <a:pt x="386" y="568"/>
                      </a:cubicBezTo>
                      <a:cubicBezTo>
                        <a:pt x="386" y="567"/>
                        <a:pt x="386" y="567"/>
                        <a:pt x="386" y="567"/>
                      </a:cubicBezTo>
                      <a:cubicBezTo>
                        <a:pt x="393" y="566"/>
                        <a:pt x="399" y="563"/>
                        <a:pt x="406" y="561"/>
                      </a:cubicBezTo>
                      <a:cubicBezTo>
                        <a:pt x="453" y="598"/>
                        <a:pt x="453" y="598"/>
                        <a:pt x="453" y="598"/>
                      </a:cubicBezTo>
                      <a:cubicBezTo>
                        <a:pt x="492" y="581"/>
                        <a:pt x="519" y="555"/>
                        <a:pt x="519" y="555"/>
                      </a:cubicBezTo>
                      <a:cubicBezTo>
                        <a:pt x="504" y="498"/>
                        <a:pt x="504" y="498"/>
                        <a:pt x="504" y="498"/>
                      </a:cubicBezTo>
                      <a:cubicBezTo>
                        <a:pt x="504" y="498"/>
                        <a:pt x="504" y="498"/>
                        <a:pt x="504" y="498"/>
                      </a:cubicBezTo>
                      <a:cubicBezTo>
                        <a:pt x="507" y="494"/>
                        <a:pt x="511" y="490"/>
                        <a:pt x="514" y="486"/>
                      </a:cubicBezTo>
                      <a:cubicBezTo>
                        <a:pt x="573" y="495"/>
                        <a:pt x="573" y="495"/>
                        <a:pt x="573" y="495"/>
                      </a:cubicBezTo>
                      <a:cubicBezTo>
                        <a:pt x="599" y="461"/>
                        <a:pt x="610" y="425"/>
                        <a:pt x="610" y="425"/>
                      </a:cubicBezTo>
                      <a:cubicBezTo>
                        <a:pt x="569" y="383"/>
                        <a:pt x="569" y="383"/>
                        <a:pt x="569" y="383"/>
                      </a:cubicBezTo>
                      <a:cubicBezTo>
                        <a:pt x="568" y="383"/>
                        <a:pt x="568" y="383"/>
                        <a:pt x="568" y="383"/>
                      </a:cubicBezTo>
                      <a:cubicBezTo>
                        <a:pt x="570" y="377"/>
                        <a:pt x="571" y="371"/>
                        <a:pt x="573" y="364"/>
                      </a:cubicBezTo>
                      <a:lnTo>
                        <a:pt x="628" y="342"/>
                      </a:lnTo>
                      <a:close/>
                    </a:path>
                  </a:pathLst>
                </a:custGeom>
                <a:solidFill>
                  <a:srgbClr val="1333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79" name="Oval 370"/>
                <p:cNvSpPr>
                  <a:spLocks noChangeArrowheads="1"/>
                </p:cNvSpPr>
                <p:nvPr/>
              </p:nvSpPr>
              <p:spPr bwMode="auto">
                <a:xfrm>
                  <a:off x="264" y="1490"/>
                  <a:ext cx="437" cy="437"/>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0" name="Oval 371"/>
                <p:cNvSpPr>
                  <a:spLocks noChangeArrowheads="1"/>
                </p:cNvSpPr>
                <p:nvPr/>
              </p:nvSpPr>
              <p:spPr bwMode="auto">
                <a:xfrm>
                  <a:off x="448" y="2267"/>
                  <a:ext cx="273" cy="274"/>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1" name="Oval 372"/>
                <p:cNvSpPr>
                  <a:spLocks noChangeArrowheads="1"/>
                </p:cNvSpPr>
                <p:nvPr/>
              </p:nvSpPr>
              <p:spPr bwMode="auto">
                <a:xfrm>
                  <a:off x="1178" y="2494"/>
                  <a:ext cx="366" cy="367"/>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2" name="Oval 373"/>
                <p:cNvSpPr>
                  <a:spLocks noChangeArrowheads="1"/>
                </p:cNvSpPr>
                <p:nvPr/>
              </p:nvSpPr>
              <p:spPr bwMode="auto">
                <a:xfrm>
                  <a:off x="1826" y="2099"/>
                  <a:ext cx="391" cy="393"/>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3" name="Oval 374"/>
                <p:cNvSpPr>
                  <a:spLocks noChangeArrowheads="1"/>
                </p:cNvSpPr>
                <p:nvPr/>
              </p:nvSpPr>
              <p:spPr bwMode="auto">
                <a:xfrm>
                  <a:off x="1596" y="849"/>
                  <a:ext cx="420" cy="419"/>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4" name="Oval 375"/>
                <p:cNvSpPr>
                  <a:spLocks noChangeArrowheads="1"/>
                </p:cNvSpPr>
                <p:nvPr/>
              </p:nvSpPr>
              <p:spPr bwMode="auto">
                <a:xfrm>
                  <a:off x="695" y="873"/>
                  <a:ext cx="424" cy="424"/>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5" name="Line 376"/>
                <p:cNvSpPr>
                  <a:spLocks noChangeShapeType="1"/>
                </p:cNvSpPr>
                <p:nvPr/>
              </p:nvSpPr>
              <p:spPr bwMode="auto">
                <a:xfrm>
                  <a:off x="601" y="1788"/>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6" name="Line 377"/>
                <p:cNvSpPr>
                  <a:spLocks noChangeShapeType="1"/>
                </p:cNvSpPr>
                <p:nvPr/>
              </p:nvSpPr>
              <p:spPr bwMode="auto">
                <a:xfrm>
                  <a:off x="1080" y="1849"/>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7" name="Line 378"/>
                <p:cNvSpPr>
                  <a:spLocks noChangeShapeType="1"/>
                </p:cNvSpPr>
                <p:nvPr/>
              </p:nvSpPr>
              <p:spPr bwMode="auto">
                <a:xfrm>
                  <a:off x="1249" y="2425"/>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8" name="Line 379"/>
                <p:cNvSpPr>
                  <a:spLocks noChangeShapeType="1"/>
                </p:cNvSpPr>
                <p:nvPr/>
              </p:nvSpPr>
              <p:spPr bwMode="auto">
                <a:xfrm>
                  <a:off x="1306" y="2143"/>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89" name="Line 380"/>
                <p:cNvSpPr>
                  <a:spLocks noChangeShapeType="1"/>
                </p:cNvSpPr>
                <p:nvPr/>
              </p:nvSpPr>
              <p:spPr bwMode="auto">
                <a:xfrm>
                  <a:off x="1421" y="1677"/>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0" name="Line 381"/>
                <p:cNvSpPr>
                  <a:spLocks noChangeShapeType="1"/>
                </p:cNvSpPr>
                <p:nvPr/>
              </p:nvSpPr>
              <p:spPr bwMode="auto">
                <a:xfrm>
                  <a:off x="1772" y="1198"/>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1" name="Line 382"/>
                <p:cNvSpPr>
                  <a:spLocks noChangeShapeType="1"/>
                </p:cNvSpPr>
                <p:nvPr/>
              </p:nvSpPr>
              <p:spPr bwMode="auto">
                <a:xfrm>
                  <a:off x="1505" y="1907"/>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2" name="Line 383"/>
                <p:cNvSpPr>
                  <a:spLocks noChangeShapeType="1"/>
                </p:cNvSpPr>
                <p:nvPr/>
              </p:nvSpPr>
              <p:spPr bwMode="auto">
                <a:xfrm>
                  <a:off x="1816" y="1979"/>
                  <a:ext cx="0" cy="0"/>
                </a:xfrm>
                <a:prstGeom prst="line">
                  <a:avLst/>
                </a:prstGeom>
                <a:noFill/>
                <a:ln w="38100" cap="flat">
                  <a:solidFill>
                    <a:srgbClr val="F8E9B2"/>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3" name="Freeform 384"/>
                <p:cNvSpPr>
                  <a:spLocks/>
                </p:cNvSpPr>
                <p:nvPr/>
              </p:nvSpPr>
              <p:spPr bwMode="auto">
                <a:xfrm>
                  <a:off x="1888" y="2193"/>
                  <a:ext cx="259" cy="154"/>
                </a:xfrm>
                <a:custGeom>
                  <a:avLst/>
                  <a:gdLst>
                    <a:gd name="T0" fmla="*/ 238 w 303"/>
                    <a:gd name="T1" fmla="*/ 50 h 180"/>
                    <a:gd name="T2" fmla="*/ 234 w 303"/>
                    <a:gd name="T3" fmla="*/ 50 h 180"/>
                    <a:gd name="T4" fmla="*/ 152 w 303"/>
                    <a:gd name="T5" fmla="*/ 0 h 180"/>
                    <a:gd name="T6" fmla="*/ 70 w 303"/>
                    <a:gd name="T7" fmla="*/ 50 h 180"/>
                    <a:gd name="T8" fmla="*/ 66 w 303"/>
                    <a:gd name="T9" fmla="*/ 50 h 180"/>
                    <a:gd name="T10" fmla="*/ 0 w 303"/>
                    <a:gd name="T11" fmla="*/ 115 h 180"/>
                    <a:gd name="T12" fmla="*/ 66 w 303"/>
                    <a:gd name="T13" fmla="*/ 180 h 180"/>
                    <a:gd name="T14" fmla="*/ 128 w 303"/>
                    <a:gd name="T15" fmla="*/ 180 h 180"/>
                    <a:gd name="T16" fmla="*/ 128 w 303"/>
                    <a:gd name="T17" fmla="*/ 152 h 180"/>
                    <a:gd name="T18" fmla="*/ 76 w 303"/>
                    <a:gd name="T19" fmla="*/ 152 h 180"/>
                    <a:gd name="T20" fmla="*/ 153 w 303"/>
                    <a:gd name="T21" fmla="*/ 84 h 180"/>
                    <a:gd name="T22" fmla="*/ 229 w 303"/>
                    <a:gd name="T23" fmla="*/ 152 h 180"/>
                    <a:gd name="T24" fmla="*/ 170 w 303"/>
                    <a:gd name="T25" fmla="*/ 152 h 180"/>
                    <a:gd name="T26" fmla="*/ 170 w 303"/>
                    <a:gd name="T27" fmla="*/ 180 h 180"/>
                    <a:gd name="T28" fmla="*/ 238 w 303"/>
                    <a:gd name="T29" fmla="*/ 180 h 180"/>
                    <a:gd name="T30" fmla="*/ 303 w 303"/>
                    <a:gd name="T31" fmla="*/ 115 h 180"/>
                    <a:gd name="T32" fmla="*/ 238 w 303"/>
                    <a:gd name="T33"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180">
                      <a:moveTo>
                        <a:pt x="238" y="50"/>
                      </a:moveTo>
                      <a:cubicBezTo>
                        <a:pt x="236" y="50"/>
                        <a:pt x="235" y="50"/>
                        <a:pt x="234" y="50"/>
                      </a:cubicBezTo>
                      <a:cubicBezTo>
                        <a:pt x="219" y="20"/>
                        <a:pt x="188" y="0"/>
                        <a:pt x="152" y="0"/>
                      </a:cubicBezTo>
                      <a:cubicBezTo>
                        <a:pt x="116" y="0"/>
                        <a:pt x="85" y="20"/>
                        <a:pt x="70" y="50"/>
                      </a:cubicBezTo>
                      <a:cubicBezTo>
                        <a:pt x="68" y="50"/>
                        <a:pt x="67" y="50"/>
                        <a:pt x="66" y="50"/>
                      </a:cubicBezTo>
                      <a:cubicBezTo>
                        <a:pt x="30" y="50"/>
                        <a:pt x="0" y="79"/>
                        <a:pt x="0" y="115"/>
                      </a:cubicBezTo>
                      <a:cubicBezTo>
                        <a:pt x="0" y="151"/>
                        <a:pt x="30" y="180"/>
                        <a:pt x="66" y="180"/>
                      </a:cubicBezTo>
                      <a:cubicBezTo>
                        <a:pt x="128" y="180"/>
                        <a:pt x="128" y="180"/>
                        <a:pt x="128" y="180"/>
                      </a:cubicBezTo>
                      <a:cubicBezTo>
                        <a:pt x="128" y="152"/>
                        <a:pt x="128" y="152"/>
                        <a:pt x="128" y="152"/>
                      </a:cubicBezTo>
                      <a:cubicBezTo>
                        <a:pt x="76" y="152"/>
                        <a:pt x="76" y="152"/>
                        <a:pt x="76" y="152"/>
                      </a:cubicBezTo>
                      <a:cubicBezTo>
                        <a:pt x="153" y="84"/>
                        <a:pt x="153" y="84"/>
                        <a:pt x="153" y="84"/>
                      </a:cubicBezTo>
                      <a:cubicBezTo>
                        <a:pt x="229" y="152"/>
                        <a:pt x="229" y="152"/>
                        <a:pt x="229" y="152"/>
                      </a:cubicBezTo>
                      <a:cubicBezTo>
                        <a:pt x="170" y="152"/>
                        <a:pt x="170" y="152"/>
                        <a:pt x="170" y="152"/>
                      </a:cubicBezTo>
                      <a:cubicBezTo>
                        <a:pt x="170" y="180"/>
                        <a:pt x="170" y="180"/>
                        <a:pt x="170" y="180"/>
                      </a:cubicBezTo>
                      <a:cubicBezTo>
                        <a:pt x="238" y="180"/>
                        <a:pt x="238" y="180"/>
                        <a:pt x="238" y="180"/>
                      </a:cubicBezTo>
                      <a:cubicBezTo>
                        <a:pt x="274" y="180"/>
                        <a:pt x="303" y="151"/>
                        <a:pt x="303" y="115"/>
                      </a:cubicBezTo>
                      <a:cubicBezTo>
                        <a:pt x="303" y="79"/>
                        <a:pt x="274" y="50"/>
                        <a:pt x="238" y="50"/>
                      </a:cubicBezTo>
                      <a:close/>
                    </a:path>
                  </a:pathLst>
                </a:custGeom>
                <a:solidFill>
                  <a:srgbClr val="70C4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4" name="Freeform 385"/>
                <p:cNvSpPr>
                  <a:spLocks noEditPoints="1"/>
                </p:cNvSpPr>
                <p:nvPr/>
              </p:nvSpPr>
              <p:spPr bwMode="auto">
                <a:xfrm>
                  <a:off x="366" y="1591"/>
                  <a:ext cx="224" cy="228"/>
                </a:xfrm>
                <a:custGeom>
                  <a:avLst/>
                  <a:gdLst>
                    <a:gd name="T0" fmla="*/ 210 w 261"/>
                    <a:gd name="T1" fmla="*/ 0 h 266"/>
                    <a:gd name="T2" fmla="*/ 58 w 261"/>
                    <a:gd name="T3" fmla="*/ 0 h 266"/>
                    <a:gd name="T4" fmla="*/ 0 w 261"/>
                    <a:gd name="T5" fmla="*/ 44 h 266"/>
                    <a:gd name="T6" fmla="*/ 0 w 261"/>
                    <a:gd name="T7" fmla="*/ 171 h 266"/>
                    <a:gd name="T8" fmla="*/ 58 w 261"/>
                    <a:gd name="T9" fmla="*/ 224 h 266"/>
                    <a:gd name="T10" fmla="*/ 140 w 261"/>
                    <a:gd name="T11" fmla="*/ 224 h 266"/>
                    <a:gd name="T12" fmla="*/ 224 w 261"/>
                    <a:gd name="T13" fmla="*/ 266 h 266"/>
                    <a:gd name="T14" fmla="*/ 224 w 261"/>
                    <a:gd name="T15" fmla="*/ 213 h 266"/>
                    <a:gd name="T16" fmla="*/ 261 w 261"/>
                    <a:gd name="T17" fmla="*/ 171 h 266"/>
                    <a:gd name="T18" fmla="*/ 261 w 261"/>
                    <a:gd name="T19" fmla="*/ 44 h 266"/>
                    <a:gd name="T20" fmla="*/ 210 w 261"/>
                    <a:gd name="T21" fmla="*/ 0 h 266"/>
                    <a:gd name="T22" fmla="*/ 190 w 261"/>
                    <a:gd name="T23" fmla="*/ 165 h 266"/>
                    <a:gd name="T24" fmla="*/ 176 w 261"/>
                    <a:gd name="T25" fmla="*/ 179 h 266"/>
                    <a:gd name="T26" fmla="*/ 66 w 261"/>
                    <a:gd name="T27" fmla="*/ 179 h 266"/>
                    <a:gd name="T28" fmla="*/ 52 w 261"/>
                    <a:gd name="T29" fmla="*/ 165 h 266"/>
                    <a:gd name="T30" fmla="*/ 52 w 261"/>
                    <a:gd name="T31" fmla="*/ 164 h 266"/>
                    <a:gd name="T32" fmla="*/ 66 w 261"/>
                    <a:gd name="T33" fmla="*/ 149 h 266"/>
                    <a:gd name="T34" fmla="*/ 176 w 261"/>
                    <a:gd name="T35" fmla="*/ 149 h 266"/>
                    <a:gd name="T36" fmla="*/ 190 w 261"/>
                    <a:gd name="T37" fmla="*/ 164 h 266"/>
                    <a:gd name="T38" fmla="*/ 190 w 261"/>
                    <a:gd name="T39" fmla="*/ 165 h 266"/>
                    <a:gd name="T40" fmla="*/ 228 w 261"/>
                    <a:gd name="T41" fmla="*/ 120 h 266"/>
                    <a:gd name="T42" fmla="*/ 213 w 261"/>
                    <a:gd name="T43" fmla="*/ 134 h 266"/>
                    <a:gd name="T44" fmla="*/ 66 w 261"/>
                    <a:gd name="T45" fmla="*/ 134 h 266"/>
                    <a:gd name="T46" fmla="*/ 52 w 261"/>
                    <a:gd name="T47" fmla="*/ 120 h 266"/>
                    <a:gd name="T48" fmla="*/ 52 w 261"/>
                    <a:gd name="T49" fmla="*/ 119 h 266"/>
                    <a:gd name="T50" fmla="*/ 66 w 261"/>
                    <a:gd name="T51" fmla="*/ 104 h 266"/>
                    <a:gd name="T52" fmla="*/ 213 w 261"/>
                    <a:gd name="T53" fmla="*/ 104 h 266"/>
                    <a:gd name="T54" fmla="*/ 228 w 261"/>
                    <a:gd name="T55" fmla="*/ 119 h 266"/>
                    <a:gd name="T56" fmla="*/ 228 w 261"/>
                    <a:gd name="T57" fmla="*/ 120 h 266"/>
                    <a:gd name="T58" fmla="*/ 228 w 261"/>
                    <a:gd name="T59" fmla="*/ 60 h 266"/>
                    <a:gd name="T60" fmla="*/ 213 w 261"/>
                    <a:gd name="T61" fmla="*/ 74 h 266"/>
                    <a:gd name="T62" fmla="*/ 66 w 261"/>
                    <a:gd name="T63" fmla="*/ 74 h 266"/>
                    <a:gd name="T64" fmla="*/ 52 w 261"/>
                    <a:gd name="T65" fmla="*/ 60 h 266"/>
                    <a:gd name="T66" fmla="*/ 52 w 261"/>
                    <a:gd name="T67" fmla="*/ 59 h 266"/>
                    <a:gd name="T68" fmla="*/ 66 w 261"/>
                    <a:gd name="T69" fmla="*/ 44 h 266"/>
                    <a:gd name="T70" fmla="*/ 213 w 261"/>
                    <a:gd name="T71" fmla="*/ 44 h 266"/>
                    <a:gd name="T72" fmla="*/ 228 w 261"/>
                    <a:gd name="T73" fmla="*/ 59 h 266"/>
                    <a:gd name="T74" fmla="*/ 228 w 261"/>
                    <a:gd name="T75" fmla="*/ 6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1" h="266">
                      <a:moveTo>
                        <a:pt x="210" y="0"/>
                      </a:moveTo>
                      <a:cubicBezTo>
                        <a:pt x="58" y="0"/>
                        <a:pt x="58" y="0"/>
                        <a:pt x="58" y="0"/>
                      </a:cubicBezTo>
                      <a:cubicBezTo>
                        <a:pt x="31" y="0"/>
                        <a:pt x="0" y="21"/>
                        <a:pt x="0" y="44"/>
                      </a:cubicBezTo>
                      <a:cubicBezTo>
                        <a:pt x="0" y="171"/>
                        <a:pt x="0" y="171"/>
                        <a:pt x="0" y="171"/>
                      </a:cubicBezTo>
                      <a:cubicBezTo>
                        <a:pt x="0" y="194"/>
                        <a:pt x="31" y="224"/>
                        <a:pt x="58" y="224"/>
                      </a:cubicBezTo>
                      <a:cubicBezTo>
                        <a:pt x="140" y="224"/>
                        <a:pt x="140" y="224"/>
                        <a:pt x="140" y="224"/>
                      </a:cubicBezTo>
                      <a:cubicBezTo>
                        <a:pt x="224" y="266"/>
                        <a:pt x="224" y="266"/>
                        <a:pt x="224" y="266"/>
                      </a:cubicBezTo>
                      <a:cubicBezTo>
                        <a:pt x="224" y="213"/>
                        <a:pt x="224" y="213"/>
                        <a:pt x="224" y="213"/>
                      </a:cubicBezTo>
                      <a:cubicBezTo>
                        <a:pt x="243" y="211"/>
                        <a:pt x="261" y="193"/>
                        <a:pt x="261" y="171"/>
                      </a:cubicBezTo>
                      <a:cubicBezTo>
                        <a:pt x="261" y="44"/>
                        <a:pt x="261" y="44"/>
                        <a:pt x="261" y="44"/>
                      </a:cubicBezTo>
                      <a:cubicBezTo>
                        <a:pt x="261" y="21"/>
                        <a:pt x="238" y="0"/>
                        <a:pt x="210" y="0"/>
                      </a:cubicBezTo>
                      <a:close/>
                      <a:moveTo>
                        <a:pt x="190" y="165"/>
                      </a:moveTo>
                      <a:cubicBezTo>
                        <a:pt x="190" y="173"/>
                        <a:pt x="184" y="179"/>
                        <a:pt x="176" y="179"/>
                      </a:cubicBezTo>
                      <a:cubicBezTo>
                        <a:pt x="66" y="179"/>
                        <a:pt x="66" y="179"/>
                        <a:pt x="66" y="179"/>
                      </a:cubicBezTo>
                      <a:cubicBezTo>
                        <a:pt x="58" y="179"/>
                        <a:pt x="52" y="173"/>
                        <a:pt x="52" y="165"/>
                      </a:cubicBezTo>
                      <a:cubicBezTo>
                        <a:pt x="52" y="164"/>
                        <a:pt x="52" y="164"/>
                        <a:pt x="52" y="164"/>
                      </a:cubicBezTo>
                      <a:cubicBezTo>
                        <a:pt x="52" y="156"/>
                        <a:pt x="58" y="149"/>
                        <a:pt x="66" y="149"/>
                      </a:cubicBezTo>
                      <a:cubicBezTo>
                        <a:pt x="176" y="149"/>
                        <a:pt x="176" y="149"/>
                        <a:pt x="176" y="149"/>
                      </a:cubicBezTo>
                      <a:cubicBezTo>
                        <a:pt x="184" y="149"/>
                        <a:pt x="190" y="156"/>
                        <a:pt x="190" y="164"/>
                      </a:cubicBezTo>
                      <a:lnTo>
                        <a:pt x="190" y="165"/>
                      </a:lnTo>
                      <a:close/>
                      <a:moveTo>
                        <a:pt x="228" y="120"/>
                      </a:moveTo>
                      <a:cubicBezTo>
                        <a:pt x="228" y="128"/>
                        <a:pt x="221" y="134"/>
                        <a:pt x="213" y="134"/>
                      </a:cubicBezTo>
                      <a:cubicBezTo>
                        <a:pt x="66" y="134"/>
                        <a:pt x="66" y="134"/>
                        <a:pt x="66" y="134"/>
                      </a:cubicBezTo>
                      <a:cubicBezTo>
                        <a:pt x="58" y="134"/>
                        <a:pt x="52" y="128"/>
                        <a:pt x="52" y="120"/>
                      </a:cubicBezTo>
                      <a:cubicBezTo>
                        <a:pt x="52" y="119"/>
                        <a:pt x="52" y="119"/>
                        <a:pt x="52" y="119"/>
                      </a:cubicBezTo>
                      <a:cubicBezTo>
                        <a:pt x="52" y="111"/>
                        <a:pt x="58" y="104"/>
                        <a:pt x="66" y="104"/>
                      </a:cubicBezTo>
                      <a:cubicBezTo>
                        <a:pt x="213" y="104"/>
                        <a:pt x="213" y="104"/>
                        <a:pt x="213" y="104"/>
                      </a:cubicBezTo>
                      <a:cubicBezTo>
                        <a:pt x="221" y="104"/>
                        <a:pt x="228" y="111"/>
                        <a:pt x="228" y="119"/>
                      </a:cubicBezTo>
                      <a:lnTo>
                        <a:pt x="228" y="120"/>
                      </a:lnTo>
                      <a:close/>
                      <a:moveTo>
                        <a:pt x="228" y="60"/>
                      </a:moveTo>
                      <a:cubicBezTo>
                        <a:pt x="228" y="68"/>
                        <a:pt x="221" y="74"/>
                        <a:pt x="213" y="74"/>
                      </a:cubicBezTo>
                      <a:cubicBezTo>
                        <a:pt x="66" y="74"/>
                        <a:pt x="66" y="74"/>
                        <a:pt x="66" y="74"/>
                      </a:cubicBezTo>
                      <a:cubicBezTo>
                        <a:pt x="58" y="74"/>
                        <a:pt x="52" y="68"/>
                        <a:pt x="52" y="60"/>
                      </a:cubicBezTo>
                      <a:cubicBezTo>
                        <a:pt x="52" y="59"/>
                        <a:pt x="52" y="59"/>
                        <a:pt x="52" y="59"/>
                      </a:cubicBezTo>
                      <a:cubicBezTo>
                        <a:pt x="52" y="51"/>
                        <a:pt x="58" y="44"/>
                        <a:pt x="66" y="44"/>
                      </a:cubicBezTo>
                      <a:cubicBezTo>
                        <a:pt x="213" y="44"/>
                        <a:pt x="213" y="44"/>
                        <a:pt x="213" y="44"/>
                      </a:cubicBezTo>
                      <a:cubicBezTo>
                        <a:pt x="221" y="44"/>
                        <a:pt x="228" y="51"/>
                        <a:pt x="228" y="59"/>
                      </a:cubicBezTo>
                      <a:lnTo>
                        <a:pt x="228" y="60"/>
                      </a:lnTo>
                      <a:close/>
                    </a:path>
                  </a:pathLst>
                </a:custGeom>
                <a:solidFill>
                  <a:srgbClr val="D143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5" name="Freeform 386"/>
                <p:cNvSpPr>
                  <a:spLocks/>
                </p:cNvSpPr>
                <p:nvPr/>
              </p:nvSpPr>
              <p:spPr bwMode="auto">
                <a:xfrm>
                  <a:off x="857" y="996"/>
                  <a:ext cx="117" cy="136"/>
                </a:xfrm>
                <a:custGeom>
                  <a:avLst/>
                  <a:gdLst>
                    <a:gd name="T0" fmla="*/ 0 w 136"/>
                    <a:gd name="T1" fmla="*/ 159 h 159"/>
                    <a:gd name="T2" fmla="*/ 136 w 136"/>
                    <a:gd name="T3" fmla="*/ 159 h 159"/>
                    <a:gd name="T4" fmla="*/ 92 w 136"/>
                    <a:gd name="T5" fmla="*/ 72 h 159"/>
                    <a:gd name="T6" fmla="*/ 108 w 136"/>
                    <a:gd name="T7" fmla="*/ 41 h 159"/>
                    <a:gd name="T8" fmla="*/ 68 w 136"/>
                    <a:gd name="T9" fmla="*/ 0 h 159"/>
                    <a:gd name="T10" fmla="*/ 27 w 136"/>
                    <a:gd name="T11" fmla="*/ 41 h 159"/>
                    <a:gd name="T12" fmla="*/ 43 w 136"/>
                    <a:gd name="T13" fmla="*/ 72 h 159"/>
                    <a:gd name="T14" fmla="*/ 0 w 136"/>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59">
                      <a:moveTo>
                        <a:pt x="0" y="159"/>
                      </a:moveTo>
                      <a:cubicBezTo>
                        <a:pt x="136" y="159"/>
                        <a:pt x="136" y="159"/>
                        <a:pt x="136" y="159"/>
                      </a:cubicBezTo>
                      <a:cubicBezTo>
                        <a:pt x="136" y="124"/>
                        <a:pt x="118" y="86"/>
                        <a:pt x="92" y="72"/>
                      </a:cubicBezTo>
                      <a:cubicBezTo>
                        <a:pt x="102" y="65"/>
                        <a:pt x="108" y="54"/>
                        <a:pt x="108" y="41"/>
                      </a:cubicBezTo>
                      <a:cubicBezTo>
                        <a:pt x="108" y="18"/>
                        <a:pt x="90" y="0"/>
                        <a:pt x="68" y="0"/>
                      </a:cubicBezTo>
                      <a:cubicBezTo>
                        <a:pt x="45" y="0"/>
                        <a:pt x="27" y="19"/>
                        <a:pt x="27" y="41"/>
                      </a:cubicBezTo>
                      <a:cubicBezTo>
                        <a:pt x="27" y="54"/>
                        <a:pt x="33" y="65"/>
                        <a:pt x="43" y="72"/>
                      </a:cubicBezTo>
                      <a:cubicBezTo>
                        <a:pt x="18" y="86"/>
                        <a:pt x="0" y="124"/>
                        <a:pt x="0" y="159"/>
                      </a:cubicBezTo>
                      <a:close/>
                    </a:path>
                  </a:pathLst>
                </a:custGeom>
                <a:solidFill>
                  <a:srgbClr val="B59B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6" name="Freeform 387"/>
                <p:cNvSpPr>
                  <a:spLocks/>
                </p:cNvSpPr>
                <p:nvPr/>
              </p:nvSpPr>
              <p:spPr bwMode="auto">
                <a:xfrm>
                  <a:off x="857" y="996"/>
                  <a:ext cx="117" cy="136"/>
                </a:xfrm>
                <a:custGeom>
                  <a:avLst/>
                  <a:gdLst>
                    <a:gd name="T0" fmla="*/ 0 w 136"/>
                    <a:gd name="T1" fmla="*/ 159 h 159"/>
                    <a:gd name="T2" fmla="*/ 136 w 136"/>
                    <a:gd name="T3" fmla="*/ 159 h 159"/>
                    <a:gd name="T4" fmla="*/ 92 w 136"/>
                    <a:gd name="T5" fmla="*/ 72 h 159"/>
                    <a:gd name="T6" fmla="*/ 108 w 136"/>
                    <a:gd name="T7" fmla="*/ 41 h 159"/>
                    <a:gd name="T8" fmla="*/ 68 w 136"/>
                    <a:gd name="T9" fmla="*/ 0 h 159"/>
                    <a:gd name="T10" fmla="*/ 27 w 136"/>
                    <a:gd name="T11" fmla="*/ 41 h 159"/>
                    <a:gd name="T12" fmla="*/ 43 w 136"/>
                    <a:gd name="T13" fmla="*/ 72 h 159"/>
                    <a:gd name="T14" fmla="*/ 0 w 136"/>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59">
                      <a:moveTo>
                        <a:pt x="0" y="159"/>
                      </a:moveTo>
                      <a:cubicBezTo>
                        <a:pt x="136" y="159"/>
                        <a:pt x="136" y="159"/>
                        <a:pt x="136" y="159"/>
                      </a:cubicBezTo>
                      <a:cubicBezTo>
                        <a:pt x="136" y="124"/>
                        <a:pt x="118" y="86"/>
                        <a:pt x="92" y="72"/>
                      </a:cubicBezTo>
                      <a:cubicBezTo>
                        <a:pt x="102" y="65"/>
                        <a:pt x="108" y="54"/>
                        <a:pt x="108" y="41"/>
                      </a:cubicBezTo>
                      <a:cubicBezTo>
                        <a:pt x="108" y="18"/>
                        <a:pt x="90" y="0"/>
                        <a:pt x="68" y="0"/>
                      </a:cubicBezTo>
                      <a:cubicBezTo>
                        <a:pt x="45" y="0"/>
                        <a:pt x="27" y="19"/>
                        <a:pt x="27" y="41"/>
                      </a:cubicBezTo>
                      <a:cubicBezTo>
                        <a:pt x="27" y="54"/>
                        <a:pt x="33" y="65"/>
                        <a:pt x="43" y="72"/>
                      </a:cubicBezTo>
                      <a:cubicBezTo>
                        <a:pt x="18" y="86"/>
                        <a:pt x="0" y="124"/>
                        <a:pt x="0" y="159"/>
                      </a:cubicBezTo>
                      <a:close/>
                    </a:path>
                  </a:pathLst>
                </a:custGeom>
                <a:solidFill>
                  <a:srgbClr val="B59B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7" name="Freeform 388"/>
                <p:cNvSpPr>
                  <a:spLocks/>
                </p:cNvSpPr>
                <p:nvPr/>
              </p:nvSpPr>
              <p:spPr bwMode="auto">
                <a:xfrm>
                  <a:off x="963" y="1034"/>
                  <a:ext cx="67" cy="99"/>
                </a:xfrm>
                <a:custGeom>
                  <a:avLst/>
                  <a:gdLst>
                    <a:gd name="T0" fmla="*/ 47 w 78"/>
                    <a:gd name="T1" fmla="*/ 52 h 115"/>
                    <a:gd name="T2" fmla="*/ 58 w 78"/>
                    <a:gd name="T3" fmla="*/ 29 h 115"/>
                    <a:gd name="T4" fmla="*/ 29 w 78"/>
                    <a:gd name="T5" fmla="*/ 0 h 115"/>
                    <a:gd name="T6" fmla="*/ 0 w 78"/>
                    <a:gd name="T7" fmla="*/ 29 h 115"/>
                    <a:gd name="T8" fmla="*/ 12 w 78"/>
                    <a:gd name="T9" fmla="*/ 51 h 115"/>
                    <a:gd name="T10" fmla="*/ 5 w 78"/>
                    <a:gd name="T11" fmla="*/ 57 h 115"/>
                    <a:gd name="T12" fmla="*/ 21 w 78"/>
                    <a:gd name="T13" fmla="*/ 115 h 115"/>
                    <a:gd name="T14" fmla="*/ 78 w 78"/>
                    <a:gd name="T15" fmla="*/ 115 h 115"/>
                    <a:gd name="T16" fmla="*/ 47 w 78"/>
                    <a:gd name="T17" fmla="*/ 5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15">
                      <a:moveTo>
                        <a:pt x="47" y="52"/>
                      </a:moveTo>
                      <a:cubicBezTo>
                        <a:pt x="53" y="47"/>
                        <a:pt x="58" y="39"/>
                        <a:pt x="58" y="29"/>
                      </a:cubicBezTo>
                      <a:cubicBezTo>
                        <a:pt x="58" y="13"/>
                        <a:pt x="45" y="0"/>
                        <a:pt x="29" y="0"/>
                      </a:cubicBezTo>
                      <a:cubicBezTo>
                        <a:pt x="13" y="0"/>
                        <a:pt x="0" y="13"/>
                        <a:pt x="0" y="29"/>
                      </a:cubicBezTo>
                      <a:cubicBezTo>
                        <a:pt x="0" y="39"/>
                        <a:pt x="5" y="46"/>
                        <a:pt x="12" y="51"/>
                      </a:cubicBezTo>
                      <a:cubicBezTo>
                        <a:pt x="10" y="52"/>
                        <a:pt x="7" y="55"/>
                        <a:pt x="5" y="57"/>
                      </a:cubicBezTo>
                      <a:cubicBezTo>
                        <a:pt x="15" y="73"/>
                        <a:pt x="21" y="97"/>
                        <a:pt x="21" y="115"/>
                      </a:cubicBezTo>
                      <a:cubicBezTo>
                        <a:pt x="78" y="115"/>
                        <a:pt x="78" y="115"/>
                        <a:pt x="78" y="115"/>
                      </a:cubicBezTo>
                      <a:cubicBezTo>
                        <a:pt x="78" y="87"/>
                        <a:pt x="65" y="62"/>
                        <a:pt x="47" y="52"/>
                      </a:cubicBezTo>
                      <a:close/>
                    </a:path>
                  </a:pathLst>
                </a:custGeom>
                <a:solidFill>
                  <a:srgbClr val="B59B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8" name="Freeform 389"/>
                <p:cNvSpPr>
                  <a:spLocks/>
                </p:cNvSpPr>
                <p:nvPr/>
              </p:nvSpPr>
              <p:spPr bwMode="auto">
                <a:xfrm>
                  <a:off x="797" y="1034"/>
                  <a:ext cx="66" cy="99"/>
                </a:xfrm>
                <a:custGeom>
                  <a:avLst/>
                  <a:gdLst>
                    <a:gd name="T0" fmla="*/ 66 w 77"/>
                    <a:gd name="T1" fmla="*/ 51 h 115"/>
                    <a:gd name="T2" fmla="*/ 77 w 77"/>
                    <a:gd name="T3" fmla="*/ 29 h 115"/>
                    <a:gd name="T4" fmla="*/ 48 w 77"/>
                    <a:gd name="T5" fmla="*/ 0 h 115"/>
                    <a:gd name="T6" fmla="*/ 20 w 77"/>
                    <a:gd name="T7" fmla="*/ 29 h 115"/>
                    <a:gd name="T8" fmla="*/ 31 w 77"/>
                    <a:gd name="T9" fmla="*/ 52 h 115"/>
                    <a:gd name="T10" fmla="*/ 0 w 77"/>
                    <a:gd name="T11" fmla="*/ 115 h 115"/>
                    <a:gd name="T12" fmla="*/ 62 w 77"/>
                    <a:gd name="T13" fmla="*/ 115 h 115"/>
                    <a:gd name="T14" fmla="*/ 75 w 77"/>
                    <a:gd name="T15" fmla="*/ 60 h 115"/>
                    <a:gd name="T16" fmla="*/ 66 w 77"/>
                    <a:gd name="T17" fmla="*/ 5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15">
                      <a:moveTo>
                        <a:pt x="66" y="51"/>
                      </a:moveTo>
                      <a:cubicBezTo>
                        <a:pt x="73" y="46"/>
                        <a:pt x="77" y="38"/>
                        <a:pt x="77" y="29"/>
                      </a:cubicBezTo>
                      <a:cubicBezTo>
                        <a:pt x="77" y="13"/>
                        <a:pt x="64" y="0"/>
                        <a:pt x="48" y="0"/>
                      </a:cubicBezTo>
                      <a:cubicBezTo>
                        <a:pt x="32" y="0"/>
                        <a:pt x="20" y="13"/>
                        <a:pt x="20" y="29"/>
                      </a:cubicBezTo>
                      <a:cubicBezTo>
                        <a:pt x="20" y="38"/>
                        <a:pt x="24" y="47"/>
                        <a:pt x="31" y="52"/>
                      </a:cubicBezTo>
                      <a:cubicBezTo>
                        <a:pt x="13" y="62"/>
                        <a:pt x="0" y="87"/>
                        <a:pt x="0" y="115"/>
                      </a:cubicBezTo>
                      <a:cubicBezTo>
                        <a:pt x="62" y="115"/>
                        <a:pt x="62" y="115"/>
                        <a:pt x="62" y="115"/>
                      </a:cubicBezTo>
                      <a:cubicBezTo>
                        <a:pt x="62" y="97"/>
                        <a:pt x="67" y="76"/>
                        <a:pt x="75" y="60"/>
                      </a:cubicBezTo>
                      <a:cubicBezTo>
                        <a:pt x="72" y="57"/>
                        <a:pt x="69" y="53"/>
                        <a:pt x="66" y="51"/>
                      </a:cubicBezTo>
                      <a:close/>
                    </a:path>
                  </a:pathLst>
                </a:custGeom>
                <a:solidFill>
                  <a:srgbClr val="B59B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199" name="Freeform 390"/>
                <p:cNvSpPr>
                  <a:spLocks noEditPoints="1"/>
                </p:cNvSpPr>
                <p:nvPr/>
              </p:nvSpPr>
              <p:spPr bwMode="auto">
                <a:xfrm>
                  <a:off x="1264" y="2536"/>
                  <a:ext cx="200" cy="241"/>
                </a:xfrm>
                <a:custGeom>
                  <a:avLst/>
                  <a:gdLst>
                    <a:gd name="T0" fmla="*/ 117 w 234"/>
                    <a:gd name="T1" fmla="*/ 0 h 282"/>
                    <a:gd name="T2" fmla="*/ 0 w 234"/>
                    <a:gd name="T3" fmla="*/ 117 h 282"/>
                    <a:gd name="T4" fmla="*/ 30 w 234"/>
                    <a:gd name="T5" fmla="*/ 195 h 282"/>
                    <a:gd name="T6" fmla="*/ 30 w 234"/>
                    <a:gd name="T7" fmla="*/ 195 h 282"/>
                    <a:gd name="T8" fmla="*/ 30 w 234"/>
                    <a:gd name="T9" fmla="*/ 196 h 282"/>
                    <a:gd name="T10" fmla="*/ 35 w 234"/>
                    <a:gd name="T11" fmla="*/ 201 h 282"/>
                    <a:gd name="T12" fmla="*/ 62 w 234"/>
                    <a:gd name="T13" fmla="*/ 235 h 282"/>
                    <a:gd name="T14" fmla="*/ 96 w 234"/>
                    <a:gd name="T15" fmla="*/ 282 h 282"/>
                    <a:gd name="T16" fmla="*/ 114 w 234"/>
                    <a:gd name="T17" fmla="*/ 282 h 282"/>
                    <a:gd name="T18" fmla="*/ 120 w 234"/>
                    <a:gd name="T19" fmla="*/ 282 h 282"/>
                    <a:gd name="T20" fmla="*/ 137 w 234"/>
                    <a:gd name="T21" fmla="*/ 282 h 282"/>
                    <a:gd name="T22" fmla="*/ 171 w 234"/>
                    <a:gd name="T23" fmla="*/ 235 h 282"/>
                    <a:gd name="T24" fmla="*/ 197 w 234"/>
                    <a:gd name="T25" fmla="*/ 202 h 282"/>
                    <a:gd name="T26" fmla="*/ 234 w 234"/>
                    <a:gd name="T27" fmla="*/ 117 h 282"/>
                    <a:gd name="T28" fmla="*/ 117 w 234"/>
                    <a:gd name="T29" fmla="*/ 0 h 282"/>
                    <a:gd name="T30" fmla="*/ 160 w 234"/>
                    <a:gd name="T31" fmla="*/ 169 h 282"/>
                    <a:gd name="T32" fmla="*/ 146 w 234"/>
                    <a:gd name="T33" fmla="*/ 188 h 282"/>
                    <a:gd name="T34" fmla="*/ 128 w 234"/>
                    <a:gd name="T35" fmla="*/ 215 h 282"/>
                    <a:gd name="T36" fmla="*/ 118 w 234"/>
                    <a:gd name="T37" fmla="*/ 215 h 282"/>
                    <a:gd name="T38" fmla="*/ 115 w 234"/>
                    <a:gd name="T39" fmla="*/ 215 h 282"/>
                    <a:gd name="T40" fmla="*/ 106 w 234"/>
                    <a:gd name="T41" fmla="*/ 215 h 282"/>
                    <a:gd name="T42" fmla="*/ 87 w 234"/>
                    <a:gd name="T43" fmla="*/ 188 h 282"/>
                    <a:gd name="T44" fmla="*/ 73 w 234"/>
                    <a:gd name="T45" fmla="*/ 169 h 282"/>
                    <a:gd name="T46" fmla="*/ 70 w 234"/>
                    <a:gd name="T47" fmla="*/ 166 h 282"/>
                    <a:gd name="T48" fmla="*/ 70 w 234"/>
                    <a:gd name="T49" fmla="*/ 166 h 282"/>
                    <a:gd name="T50" fmla="*/ 70 w 234"/>
                    <a:gd name="T51" fmla="*/ 166 h 282"/>
                    <a:gd name="T52" fmla="*/ 53 w 234"/>
                    <a:gd name="T53" fmla="*/ 121 h 282"/>
                    <a:gd name="T54" fmla="*/ 117 w 234"/>
                    <a:gd name="T55" fmla="*/ 53 h 282"/>
                    <a:gd name="T56" fmla="*/ 180 w 234"/>
                    <a:gd name="T57" fmla="*/ 121 h 282"/>
                    <a:gd name="T58" fmla="*/ 160 w 234"/>
                    <a:gd name="T59" fmla="*/ 1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282">
                      <a:moveTo>
                        <a:pt x="117" y="0"/>
                      </a:moveTo>
                      <a:cubicBezTo>
                        <a:pt x="52" y="0"/>
                        <a:pt x="0" y="53"/>
                        <a:pt x="0" y="117"/>
                      </a:cubicBezTo>
                      <a:cubicBezTo>
                        <a:pt x="0" y="147"/>
                        <a:pt x="11" y="175"/>
                        <a:pt x="30" y="195"/>
                      </a:cubicBezTo>
                      <a:cubicBezTo>
                        <a:pt x="30" y="195"/>
                        <a:pt x="30" y="195"/>
                        <a:pt x="30" y="195"/>
                      </a:cubicBezTo>
                      <a:cubicBezTo>
                        <a:pt x="30" y="195"/>
                        <a:pt x="30" y="195"/>
                        <a:pt x="30" y="196"/>
                      </a:cubicBezTo>
                      <a:cubicBezTo>
                        <a:pt x="32" y="198"/>
                        <a:pt x="33" y="199"/>
                        <a:pt x="35" y="201"/>
                      </a:cubicBezTo>
                      <a:cubicBezTo>
                        <a:pt x="42" y="208"/>
                        <a:pt x="54" y="222"/>
                        <a:pt x="62" y="235"/>
                      </a:cubicBezTo>
                      <a:cubicBezTo>
                        <a:pt x="74" y="254"/>
                        <a:pt x="68" y="282"/>
                        <a:pt x="96" y="282"/>
                      </a:cubicBezTo>
                      <a:cubicBezTo>
                        <a:pt x="114" y="282"/>
                        <a:pt x="114" y="282"/>
                        <a:pt x="114" y="282"/>
                      </a:cubicBezTo>
                      <a:cubicBezTo>
                        <a:pt x="120" y="282"/>
                        <a:pt x="120" y="282"/>
                        <a:pt x="120" y="282"/>
                      </a:cubicBezTo>
                      <a:cubicBezTo>
                        <a:pt x="137" y="282"/>
                        <a:pt x="137" y="282"/>
                        <a:pt x="137" y="282"/>
                      </a:cubicBezTo>
                      <a:cubicBezTo>
                        <a:pt x="165" y="282"/>
                        <a:pt x="159" y="254"/>
                        <a:pt x="171" y="235"/>
                      </a:cubicBezTo>
                      <a:cubicBezTo>
                        <a:pt x="179" y="222"/>
                        <a:pt x="190" y="210"/>
                        <a:pt x="197" y="202"/>
                      </a:cubicBezTo>
                      <a:cubicBezTo>
                        <a:pt x="220" y="181"/>
                        <a:pt x="234" y="151"/>
                        <a:pt x="234" y="117"/>
                      </a:cubicBezTo>
                      <a:cubicBezTo>
                        <a:pt x="234" y="53"/>
                        <a:pt x="181" y="0"/>
                        <a:pt x="117" y="0"/>
                      </a:cubicBezTo>
                      <a:close/>
                      <a:moveTo>
                        <a:pt x="160" y="169"/>
                      </a:moveTo>
                      <a:cubicBezTo>
                        <a:pt x="156" y="174"/>
                        <a:pt x="150" y="181"/>
                        <a:pt x="146" y="188"/>
                      </a:cubicBezTo>
                      <a:cubicBezTo>
                        <a:pt x="140" y="199"/>
                        <a:pt x="143" y="215"/>
                        <a:pt x="128" y="215"/>
                      </a:cubicBezTo>
                      <a:cubicBezTo>
                        <a:pt x="118" y="215"/>
                        <a:pt x="118" y="215"/>
                        <a:pt x="118" y="215"/>
                      </a:cubicBezTo>
                      <a:cubicBezTo>
                        <a:pt x="115" y="215"/>
                        <a:pt x="115" y="215"/>
                        <a:pt x="115" y="215"/>
                      </a:cubicBezTo>
                      <a:cubicBezTo>
                        <a:pt x="106" y="215"/>
                        <a:pt x="106" y="215"/>
                        <a:pt x="106" y="215"/>
                      </a:cubicBezTo>
                      <a:cubicBezTo>
                        <a:pt x="90" y="215"/>
                        <a:pt x="94" y="199"/>
                        <a:pt x="87" y="188"/>
                      </a:cubicBezTo>
                      <a:cubicBezTo>
                        <a:pt x="83" y="181"/>
                        <a:pt x="76" y="173"/>
                        <a:pt x="73" y="169"/>
                      </a:cubicBezTo>
                      <a:cubicBezTo>
                        <a:pt x="72" y="168"/>
                        <a:pt x="71" y="167"/>
                        <a:pt x="70" y="166"/>
                      </a:cubicBezTo>
                      <a:cubicBezTo>
                        <a:pt x="70" y="166"/>
                        <a:pt x="70" y="166"/>
                        <a:pt x="70" y="166"/>
                      </a:cubicBezTo>
                      <a:cubicBezTo>
                        <a:pt x="70" y="166"/>
                        <a:pt x="70" y="166"/>
                        <a:pt x="70" y="166"/>
                      </a:cubicBezTo>
                      <a:cubicBezTo>
                        <a:pt x="60" y="154"/>
                        <a:pt x="53" y="138"/>
                        <a:pt x="53" y="121"/>
                      </a:cubicBezTo>
                      <a:cubicBezTo>
                        <a:pt x="53" y="83"/>
                        <a:pt x="82" y="53"/>
                        <a:pt x="117" y="53"/>
                      </a:cubicBezTo>
                      <a:cubicBezTo>
                        <a:pt x="152" y="53"/>
                        <a:pt x="180" y="83"/>
                        <a:pt x="180" y="121"/>
                      </a:cubicBezTo>
                      <a:cubicBezTo>
                        <a:pt x="180" y="140"/>
                        <a:pt x="172" y="157"/>
                        <a:pt x="160" y="169"/>
                      </a:cubicBezTo>
                      <a:close/>
                    </a:path>
                  </a:pathLst>
                </a:custGeom>
                <a:solidFill>
                  <a:srgbClr val="F7787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0" name="Freeform 391"/>
                <p:cNvSpPr>
                  <a:spLocks/>
                </p:cNvSpPr>
                <p:nvPr/>
              </p:nvSpPr>
              <p:spPr bwMode="auto">
                <a:xfrm>
                  <a:off x="1330" y="2778"/>
                  <a:ext cx="67" cy="17"/>
                </a:xfrm>
                <a:custGeom>
                  <a:avLst/>
                  <a:gdLst>
                    <a:gd name="T0" fmla="*/ 79 w 79"/>
                    <a:gd name="T1" fmla="*/ 9 h 19"/>
                    <a:gd name="T2" fmla="*/ 70 w 79"/>
                    <a:gd name="T3" fmla="*/ 19 h 19"/>
                    <a:gd name="T4" fmla="*/ 9 w 79"/>
                    <a:gd name="T5" fmla="*/ 19 h 19"/>
                    <a:gd name="T6" fmla="*/ 0 w 79"/>
                    <a:gd name="T7" fmla="*/ 9 h 19"/>
                    <a:gd name="T8" fmla="*/ 0 w 79"/>
                    <a:gd name="T9" fmla="*/ 9 h 19"/>
                    <a:gd name="T10" fmla="*/ 9 w 79"/>
                    <a:gd name="T11" fmla="*/ 0 h 19"/>
                    <a:gd name="T12" fmla="*/ 70 w 79"/>
                    <a:gd name="T13" fmla="*/ 0 h 19"/>
                    <a:gd name="T14" fmla="*/ 79 w 79"/>
                    <a:gd name="T15" fmla="*/ 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9">
                      <a:moveTo>
                        <a:pt x="79" y="9"/>
                      </a:moveTo>
                      <a:cubicBezTo>
                        <a:pt x="79" y="14"/>
                        <a:pt x="75" y="19"/>
                        <a:pt x="70" y="19"/>
                      </a:cubicBezTo>
                      <a:cubicBezTo>
                        <a:pt x="9" y="19"/>
                        <a:pt x="9" y="19"/>
                        <a:pt x="9" y="19"/>
                      </a:cubicBezTo>
                      <a:cubicBezTo>
                        <a:pt x="4" y="19"/>
                        <a:pt x="0" y="14"/>
                        <a:pt x="0" y="9"/>
                      </a:cubicBezTo>
                      <a:cubicBezTo>
                        <a:pt x="0" y="9"/>
                        <a:pt x="0" y="9"/>
                        <a:pt x="0" y="9"/>
                      </a:cubicBezTo>
                      <a:cubicBezTo>
                        <a:pt x="0" y="5"/>
                        <a:pt x="4" y="0"/>
                        <a:pt x="9" y="0"/>
                      </a:cubicBezTo>
                      <a:cubicBezTo>
                        <a:pt x="70" y="0"/>
                        <a:pt x="70" y="0"/>
                        <a:pt x="70" y="0"/>
                      </a:cubicBezTo>
                      <a:cubicBezTo>
                        <a:pt x="75" y="0"/>
                        <a:pt x="79" y="5"/>
                        <a:pt x="79" y="9"/>
                      </a:cubicBezTo>
                      <a:close/>
                    </a:path>
                  </a:pathLst>
                </a:custGeom>
                <a:solidFill>
                  <a:srgbClr val="F7787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1" name="Freeform 392"/>
                <p:cNvSpPr>
                  <a:spLocks/>
                </p:cNvSpPr>
                <p:nvPr/>
              </p:nvSpPr>
              <p:spPr bwMode="auto">
                <a:xfrm>
                  <a:off x="1330" y="2797"/>
                  <a:ext cx="67" cy="15"/>
                </a:xfrm>
                <a:custGeom>
                  <a:avLst/>
                  <a:gdLst>
                    <a:gd name="T0" fmla="*/ 79 w 79"/>
                    <a:gd name="T1" fmla="*/ 9 h 17"/>
                    <a:gd name="T2" fmla="*/ 70 w 79"/>
                    <a:gd name="T3" fmla="*/ 17 h 17"/>
                    <a:gd name="T4" fmla="*/ 9 w 79"/>
                    <a:gd name="T5" fmla="*/ 17 h 17"/>
                    <a:gd name="T6" fmla="*/ 0 w 79"/>
                    <a:gd name="T7" fmla="*/ 9 h 17"/>
                    <a:gd name="T8" fmla="*/ 0 w 79"/>
                    <a:gd name="T9" fmla="*/ 9 h 17"/>
                    <a:gd name="T10" fmla="*/ 9 w 79"/>
                    <a:gd name="T11" fmla="*/ 0 h 17"/>
                    <a:gd name="T12" fmla="*/ 70 w 79"/>
                    <a:gd name="T13" fmla="*/ 0 h 17"/>
                    <a:gd name="T14" fmla="*/ 79 w 79"/>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7">
                      <a:moveTo>
                        <a:pt x="79" y="9"/>
                      </a:moveTo>
                      <a:cubicBezTo>
                        <a:pt x="79" y="14"/>
                        <a:pt x="75" y="17"/>
                        <a:pt x="70" y="17"/>
                      </a:cubicBezTo>
                      <a:cubicBezTo>
                        <a:pt x="9" y="17"/>
                        <a:pt x="9" y="17"/>
                        <a:pt x="9" y="17"/>
                      </a:cubicBezTo>
                      <a:cubicBezTo>
                        <a:pt x="4" y="17"/>
                        <a:pt x="0" y="14"/>
                        <a:pt x="0" y="9"/>
                      </a:cubicBezTo>
                      <a:cubicBezTo>
                        <a:pt x="0" y="9"/>
                        <a:pt x="0" y="9"/>
                        <a:pt x="0" y="9"/>
                      </a:cubicBezTo>
                      <a:cubicBezTo>
                        <a:pt x="0" y="4"/>
                        <a:pt x="4" y="0"/>
                        <a:pt x="9" y="0"/>
                      </a:cubicBezTo>
                      <a:cubicBezTo>
                        <a:pt x="70" y="0"/>
                        <a:pt x="70" y="0"/>
                        <a:pt x="70" y="0"/>
                      </a:cubicBezTo>
                      <a:cubicBezTo>
                        <a:pt x="75" y="0"/>
                        <a:pt x="79" y="4"/>
                        <a:pt x="79" y="9"/>
                      </a:cubicBezTo>
                      <a:close/>
                    </a:path>
                  </a:pathLst>
                </a:custGeom>
                <a:solidFill>
                  <a:srgbClr val="F7787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2" name="Oval 393"/>
                <p:cNvSpPr>
                  <a:spLocks noChangeArrowheads="1"/>
                </p:cNvSpPr>
                <p:nvPr/>
              </p:nvSpPr>
              <p:spPr bwMode="auto">
                <a:xfrm>
                  <a:off x="1347" y="2800"/>
                  <a:ext cx="33" cy="27"/>
                </a:xfrm>
                <a:prstGeom prst="ellipse">
                  <a:avLst/>
                </a:prstGeom>
                <a:solidFill>
                  <a:srgbClr val="F7787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3" name="Freeform 394"/>
                <p:cNvSpPr>
                  <a:spLocks noEditPoints="1"/>
                </p:cNvSpPr>
                <p:nvPr/>
              </p:nvSpPr>
              <p:spPr bwMode="auto">
                <a:xfrm>
                  <a:off x="1786" y="963"/>
                  <a:ext cx="172" cy="172"/>
                </a:xfrm>
                <a:custGeom>
                  <a:avLst/>
                  <a:gdLst>
                    <a:gd name="T0" fmla="*/ 197 w 201"/>
                    <a:gd name="T1" fmla="*/ 74 h 201"/>
                    <a:gd name="T2" fmla="*/ 179 w 201"/>
                    <a:gd name="T3" fmla="*/ 71 h 201"/>
                    <a:gd name="T4" fmla="*/ 186 w 201"/>
                    <a:gd name="T5" fmla="*/ 49 h 201"/>
                    <a:gd name="T6" fmla="*/ 146 w 201"/>
                    <a:gd name="T7" fmla="*/ 35 h 201"/>
                    <a:gd name="T8" fmla="*/ 146 w 201"/>
                    <a:gd name="T9" fmla="*/ 32 h 201"/>
                    <a:gd name="T10" fmla="*/ 126 w 201"/>
                    <a:gd name="T11" fmla="*/ 4 h 201"/>
                    <a:gd name="T12" fmla="*/ 114 w 201"/>
                    <a:gd name="T13" fmla="*/ 18 h 201"/>
                    <a:gd name="T14" fmla="*/ 100 w 201"/>
                    <a:gd name="T15" fmla="*/ 0 h 201"/>
                    <a:gd name="T16" fmla="*/ 71 w 201"/>
                    <a:gd name="T17" fmla="*/ 22 h 201"/>
                    <a:gd name="T18" fmla="*/ 65 w 201"/>
                    <a:gd name="T19" fmla="*/ 25 h 201"/>
                    <a:gd name="T20" fmla="*/ 29 w 201"/>
                    <a:gd name="T21" fmla="*/ 30 h 201"/>
                    <a:gd name="T22" fmla="*/ 36 w 201"/>
                    <a:gd name="T23" fmla="*/ 48 h 201"/>
                    <a:gd name="T24" fmla="*/ 14 w 201"/>
                    <a:gd name="T25" fmla="*/ 51 h 201"/>
                    <a:gd name="T26" fmla="*/ 18 w 201"/>
                    <a:gd name="T27" fmla="*/ 86 h 201"/>
                    <a:gd name="T28" fmla="*/ 18 w 201"/>
                    <a:gd name="T29" fmla="*/ 92 h 201"/>
                    <a:gd name="T30" fmla="*/ 4 w 201"/>
                    <a:gd name="T31" fmla="*/ 126 h 201"/>
                    <a:gd name="T32" fmla="*/ 23 w 201"/>
                    <a:gd name="T33" fmla="*/ 129 h 201"/>
                    <a:gd name="T34" fmla="*/ 15 w 201"/>
                    <a:gd name="T35" fmla="*/ 152 h 201"/>
                    <a:gd name="T36" fmla="*/ 42 w 201"/>
                    <a:gd name="T37" fmla="*/ 165 h 201"/>
                    <a:gd name="T38" fmla="*/ 49 w 201"/>
                    <a:gd name="T39" fmla="*/ 168 h 201"/>
                    <a:gd name="T40" fmla="*/ 74 w 201"/>
                    <a:gd name="T41" fmla="*/ 197 h 201"/>
                    <a:gd name="T42" fmla="*/ 87 w 201"/>
                    <a:gd name="T43" fmla="*/ 182 h 201"/>
                    <a:gd name="T44" fmla="*/ 102 w 201"/>
                    <a:gd name="T45" fmla="*/ 200 h 201"/>
                    <a:gd name="T46" fmla="*/ 130 w 201"/>
                    <a:gd name="T47" fmla="*/ 178 h 201"/>
                    <a:gd name="T48" fmla="*/ 136 w 201"/>
                    <a:gd name="T49" fmla="*/ 176 h 201"/>
                    <a:gd name="T50" fmla="*/ 172 w 201"/>
                    <a:gd name="T51" fmla="*/ 168 h 201"/>
                    <a:gd name="T52" fmla="*/ 166 w 201"/>
                    <a:gd name="T53" fmla="*/ 147 h 201"/>
                    <a:gd name="T54" fmla="*/ 188 w 201"/>
                    <a:gd name="T55" fmla="*/ 148 h 201"/>
                    <a:gd name="T56" fmla="*/ 183 w 201"/>
                    <a:gd name="T57" fmla="*/ 114 h 201"/>
                    <a:gd name="T58" fmla="*/ 184 w 201"/>
                    <a:gd name="T59" fmla="*/ 108 h 201"/>
                    <a:gd name="T60" fmla="*/ 101 w 201"/>
                    <a:gd name="T61" fmla="*/ 142 h 201"/>
                    <a:gd name="T62" fmla="*/ 101 w 201"/>
                    <a:gd name="T63" fmla="*/ 58 h 201"/>
                    <a:gd name="T64" fmla="*/ 101 w 201"/>
                    <a:gd name="T65" fmla="*/ 14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1" h="201">
                      <a:moveTo>
                        <a:pt x="201" y="99"/>
                      </a:moveTo>
                      <a:cubicBezTo>
                        <a:pt x="201" y="85"/>
                        <a:pt x="197" y="74"/>
                        <a:pt x="197" y="74"/>
                      </a:cubicBezTo>
                      <a:cubicBezTo>
                        <a:pt x="179" y="71"/>
                        <a:pt x="179" y="71"/>
                        <a:pt x="179" y="71"/>
                      </a:cubicBezTo>
                      <a:cubicBezTo>
                        <a:pt x="179" y="71"/>
                        <a:pt x="179" y="71"/>
                        <a:pt x="179" y="71"/>
                      </a:cubicBezTo>
                      <a:cubicBezTo>
                        <a:pt x="178" y="69"/>
                        <a:pt x="177" y="67"/>
                        <a:pt x="176" y="65"/>
                      </a:cubicBezTo>
                      <a:cubicBezTo>
                        <a:pt x="186" y="49"/>
                        <a:pt x="186" y="49"/>
                        <a:pt x="186" y="49"/>
                      </a:cubicBezTo>
                      <a:cubicBezTo>
                        <a:pt x="180" y="36"/>
                        <a:pt x="167" y="29"/>
                        <a:pt x="167" y="29"/>
                      </a:cubicBezTo>
                      <a:cubicBezTo>
                        <a:pt x="146" y="35"/>
                        <a:pt x="146" y="35"/>
                        <a:pt x="146" y="35"/>
                      </a:cubicBezTo>
                      <a:cubicBezTo>
                        <a:pt x="146" y="35"/>
                        <a:pt x="146" y="35"/>
                        <a:pt x="146" y="35"/>
                      </a:cubicBezTo>
                      <a:cubicBezTo>
                        <a:pt x="146" y="34"/>
                        <a:pt x="147" y="33"/>
                        <a:pt x="146" y="32"/>
                      </a:cubicBezTo>
                      <a:cubicBezTo>
                        <a:pt x="148" y="13"/>
                        <a:pt x="148" y="13"/>
                        <a:pt x="148" y="13"/>
                      </a:cubicBezTo>
                      <a:cubicBezTo>
                        <a:pt x="137" y="6"/>
                        <a:pt x="126" y="4"/>
                        <a:pt x="126" y="4"/>
                      </a:cubicBezTo>
                      <a:cubicBezTo>
                        <a:pt x="114" y="18"/>
                        <a:pt x="114" y="18"/>
                        <a:pt x="114" y="18"/>
                      </a:cubicBezTo>
                      <a:cubicBezTo>
                        <a:pt x="114" y="18"/>
                        <a:pt x="114" y="18"/>
                        <a:pt x="114" y="18"/>
                      </a:cubicBezTo>
                      <a:cubicBezTo>
                        <a:pt x="112" y="18"/>
                        <a:pt x="110" y="17"/>
                        <a:pt x="108" y="17"/>
                      </a:cubicBezTo>
                      <a:cubicBezTo>
                        <a:pt x="100" y="0"/>
                        <a:pt x="100" y="0"/>
                        <a:pt x="100" y="0"/>
                      </a:cubicBezTo>
                      <a:cubicBezTo>
                        <a:pt x="86" y="0"/>
                        <a:pt x="75" y="3"/>
                        <a:pt x="75" y="3"/>
                      </a:cubicBezTo>
                      <a:cubicBezTo>
                        <a:pt x="71" y="22"/>
                        <a:pt x="71" y="22"/>
                        <a:pt x="71" y="22"/>
                      </a:cubicBezTo>
                      <a:cubicBezTo>
                        <a:pt x="71" y="22"/>
                        <a:pt x="71" y="22"/>
                        <a:pt x="71" y="22"/>
                      </a:cubicBezTo>
                      <a:cubicBezTo>
                        <a:pt x="69" y="23"/>
                        <a:pt x="67" y="24"/>
                        <a:pt x="65" y="25"/>
                      </a:cubicBezTo>
                      <a:cubicBezTo>
                        <a:pt x="49" y="14"/>
                        <a:pt x="49" y="14"/>
                        <a:pt x="49" y="14"/>
                      </a:cubicBezTo>
                      <a:cubicBezTo>
                        <a:pt x="37" y="21"/>
                        <a:pt x="29" y="30"/>
                        <a:pt x="29" y="30"/>
                      </a:cubicBezTo>
                      <a:cubicBezTo>
                        <a:pt x="36" y="48"/>
                        <a:pt x="36" y="48"/>
                        <a:pt x="36" y="48"/>
                      </a:cubicBezTo>
                      <a:cubicBezTo>
                        <a:pt x="36" y="48"/>
                        <a:pt x="36" y="48"/>
                        <a:pt x="36" y="48"/>
                      </a:cubicBezTo>
                      <a:cubicBezTo>
                        <a:pt x="35" y="49"/>
                        <a:pt x="34" y="50"/>
                        <a:pt x="33" y="52"/>
                      </a:cubicBezTo>
                      <a:cubicBezTo>
                        <a:pt x="14" y="51"/>
                        <a:pt x="14" y="51"/>
                        <a:pt x="14" y="51"/>
                      </a:cubicBezTo>
                      <a:cubicBezTo>
                        <a:pt x="6" y="62"/>
                        <a:pt x="4" y="74"/>
                        <a:pt x="4" y="74"/>
                      </a:cubicBezTo>
                      <a:cubicBezTo>
                        <a:pt x="18" y="86"/>
                        <a:pt x="18" y="86"/>
                        <a:pt x="18" y="86"/>
                      </a:cubicBezTo>
                      <a:cubicBezTo>
                        <a:pt x="19" y="86"/>
                        <a:pt x="19" y="86"/>
                        <a:pt x="19" y="86"/>
                      </a:cubicBezTo>
                      <a:cubicBezTo>
                        <a:pt x="18" y="88"/>
                        <a:pt x="18" y="90"/>
                        <a:pt x="18" y="92"/>
                      </a:cubicBezTo>
                      <a:cubicBezTo>
                        <a:pt x="1" y="101"/>
                        <a:pt x="1" y="101"/>
                        <a:pt x="1" y="101"/>
                      </a:cubicBezTo>
                      <a:cubicBezTo>
                        <a:pt x="0" y="115"/>
                        <a:pt x="4" y="126"/>
                        <a:pt x="4" y="126"/>
                      </a:cubicBezTo>
                      <a:cubicBezTo>
                        <a:pt x="23" y="129"/>
                        <a:pt x="23" y="129"/>
                        <a:pt x="23" y="129"/>
                      </a:cubicBezTo>
                      <a:cubicBezTo>
                        <a:pt x="23" y="129"/>
                        <a:pt x="23" y="129"/>
                        <a:pt x="23" y="129"/>
                      </a:cubicBezTo>
                      <a:cubicBezTo>
                        <a:pt x="23" y="131"/>
                        <a:pt x="24" y="133"/>
                        <a:pt x="25" y="135"/>
                      </a:cubicBezTo>
                      <a:cubicBezTo>
                        <a:pt x="15" y="152"/>
                        <a:pt x="15" y="152"/>
                        <a:pt x="15" y="152"/>
                      </a:cubicBezTo>
                      <a:cubicBezTo>
                        <a:pt x="22" y="164"/>
                        <a:pt x="27" y="171"/>
                        <a:pt x="27" y="171"/>
                      </a:cubicBezTo>
                      <a:cubicBezTo>
                        <a:pt x="42" y="165"/>
                        <a:pt x="42" y="165"/>
                        <a:pt x="42" y="165"/>
                      </a:cubicBezTo>
                      <a:cubicBezTo>
                        <a:pt x="42" y="165"/>
                        <a:pt x="42" y="165"/>
                        <a:pt x="42" y="165"/>
                      </a:cubicBezTo>
                      <a:cubicBezTo>
                        <a:pt x="42" y="166"/>
                        <a:pt x="48" y="167"/>
                        <a:pt x="49" y="168"/>
                      </a:cubicBezTo>
                      <a:cubicBezTo>
                        <a:pt x="50" y="187"/>
                        <a:pt x="50" y="187"/>
                        <a:pt x="50" y="187"/>
                      </a:cubicBezTo>
                      <a:cubicBezTo>
                        <a:pt x="61" y="194"/>
                        <a:pt x="74" y="197"/>
                        <a:pt x="74" y="197"/>
                      </a:cubicBezTo>
                      <a:cubicBezTo>
                        <a:pt x="86" y="182"/>
                        <a:pt x="86" y="182"/>
                        <a:pt x="86" y="182"/>
                      </a:cubicBezTo>
                      <a:cubicBezTo>
                        <a:pt x="87" y="182"/>
                        <a:pt x="87" y="182"/>
                        <a:pt x="87" y="182"/>
                      </a:cubicBezTo>
                      <a:cubicBezTo>
                        <a:pt x="89" y="183"/>
                        <a:pt x="91" y="183"/>
                        <a:pt x="93" y="183"/>
                      </a:cubicBezTo>
                      <a:cubicBezTo>
                        <a:pt x="102" y="200"/>
                        <a:pt x="102" y="200"/>
                        <a:pt x="102" y="200"/>
                      </a:cubicBezTo>
                      <a:cubicBezTo>
                        <a:pt x="115" y="201"/>
                        <a:pt x="127" y="197"/>
                        <a:pt x="127" y="197"/>
                      </a:cubicBezTo>
                      <a:cubicBezTo>
                        <a:pt x="130" y="178"/>
                        <a:pt x="130" y="178"/>
                        <a:pt x="130" y="178"/>
                      </a:cubicBezTo>
                      <a:cubicBezTo>
                        <a:pt x="130" y="178"/>
                        <a:pt x="130" y="178"/>
                        <a:pt x="130" y="178"/>
                      </a:cubicBezTo>
                      <a:cubicBezTo>
                        <a:pt x="132" y="177"/>
                        <a:pt x="134" y="176"/>
                        <a:pt x="136" y="176"/>
                      </a:cubicBezTo>
                      <a:cubicBezTo>
                        <a:pt x="152" y="186"/>
                        <a:pt x="152" y="186"/>
                        <a:pt x="152" y="186"/>
                      </a:cubicBezTo>
                      <a:cubicBezTo>
                        <a:pt x="164" y="179"/>
                        <a:pt x="172" y="168"/>
                        <a:pt x="172" y="168"/>
                      </a:cubicBezTo>
                      <a:cubicBezTo>
                        <a:pt x="166" y="147"/>
                        <a:pt x="166" y="147"/>
                        <a:pt x="166" y="147"/>
                      </a:cubicBezTo>
                      <a:cubicBezTo>
                        <a:pt x="166" y="147"/>
                        <a:pt x="166" y="147"/>
                        <a:pt x="166" y="147"/>
                      </a:cubicBezTo>
                      <a:cubicBezTo>
                        <a:pt x="167" y="147"/>
                        <a:pt x="168" y="147"/>
                        <a:pt x="169" y="146"/>
                      </a:cubicBezTo>
                      <a:cubicBezTo>
                        <a:pt x="188" y="148"/>
                        <a:pt x="188" y="148"/>
                        <a:pt x="188" y="148"/>
                      </a:cubicBezTo>
                      <a:cubicBezTo>
                        <a:pt x="195" y="137"/>
                        <a:pt x="197" y="126"/>
                        <a:pt x="197" y="126"/>
                      </a:cubicBezTo>
                      <a:cubicBezTo>
                        <a:pt x="183" y="114"/>
                        <a:pt x="183" y="114"/>
                        <a:pt x="183" y="114"/>
                      </a:cubicBezTo>
                      <a:cubicBezTo>
                        <a:pt x="183" y="114"/>
                        <a:pt x="183" y="114"/>
                        <a:pt x="183" y="114"/>
                      </a:cubicBezTo>
                      <a:cubicBezTo>
                        <a:pt x="183" y="112"/>
                        <a:pt x="184" y="110"/>
                        <a:pt x="184" y="108"/>
                      </a:cubicBezTo>
                      <a:lnTo>
                        <a:pt x="201" y="99"/>
                      </a:lnTo>
                      <a:close/>
                      <a:moveTo>
                        <a:pt x="101" y="142"/>
                      </a:moveTo>
                      <a:cubicBezTo>
                        <a:pt x="77" y="142"/>
                        <a:pt x="58" y="123"/>
                        <a:pt x="58" y="100"/>
                      </a:cubicBezTo>
                      <a:cubicBezTo>
                        <a:pt x="58" y="77"/>
                        <a:pt x="77" y="58"/>
                        <a:pt x="101" y="58"/>
                      </a:cubicBezTo>
                      <a:cubicBezTo>
                        <a:pt x="124" y="58"/>
                        <a:pt x="143" y="77"/>
                        <a:pt x="143" y="100"/>
                      </a:cubicBezTo>
                      <a:cubicBezTo>
                        <a:pt x="143" y="123"/>
                        <a:pt x="124" y="142"/>
                        <a:pt x="101" y="142"/>
                      </a:cubicBezTo>
                      <a:close/>
                    </a:path>
                  </a:pathLst>
                </a:custGeom>
                <a:solidFill>
                  <a:srgbClr val="57CE9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4" name="Freeform 395"/>
                <p:cNvSpPr>
                  <a:spLocks noEditPoints="1"/>
                </p:cNvSpPr>
                <p:nvPr/>
              </p:nvSpPr>
              <p:spPr bwMode="auto">
                <a:xfrm>
                  <a:off x="1680" y="1055"/>
                  <a:ext cx="121" cy="120"/>
                </a:xfrm>
                <a:custGeom>
                  <a:avLst/>
                  <a:gdLst>
                    <a:gd name="T0" fmla="*/ 138 w 141"/>
                    <a:gd name="T1" fmla="*/ 52 h 141"/>
                    <a:gd name="T2" fmla="*/ 125 w 141"/>
                    <a:gd name="T3" fmla="*/ 50 h 141"/>
                    <a:gd name="T4" fmla="*/ 131 w 141"/>
                    <a:gd name="T5" fmla="*/ 34 h 141"/>
                    <a:gd name="T6" fmla="*/ 110 w 141"/>
                    <a:gd name="T7" fmla="*/ 25 h 141"/>
                    <a:gd name="T8" fmla="*/ 106 w 141"/>
                    <a:gd name="T9" fmla="*/ 23 h 141"/>
                    <a:gd name="T10" fmla="*/ 89 w 141"/>
                    <a:gd name="T11" fmla="*/ 2 h 141"/>
                    <a:gd name="T12" fmla="*/ 80 w 141"/>
                    <a:gd name="T13" fmla="*/ 13 h 141"/>
                    <a:gd name="T14" fmla="*/ 70 w 141"/>
                    <a:gd name="T15" fmla="*/ 0 h 141"/>
                    <a:gd name="T16" fmla="*/ 50 w 141"/>
                    <a:gd name="T17" fmla="*/ 15 h 141"/>
                    <a:gd name="T18" fmla="*/ 45 w 141"/>
                    <a:gd name="T19" fmla="*/ 17 h 141"/>
                    <a:gd name="T20" fmla="*/ 20 w 141"/>
                    <a:gd name="T21" fmla="*/ 21 h 141"/>
                    <a:gd name="T22" fmla="*/ 25 w 141"/>
                    <a:gd name="T23" fmla="*/ 33 h 141"/>
                    <a:gd name="T24" fmla="*/ 9 w 141"/>
                    <a:gd name="T25" fmla="*/ 36 h 141"/>
                    <a:gd name="T26" fmla="*/ 12 w 141"/>
                    <a:gd name="T27" fmla="*/ 61 h 141"/>
                    <a:gd name="T28" fmla="*/ 12 w 141"/>
                    <a:gd name="T29" fmla="*/ 65 h 141"/>
                    <a:gd name="T30" fmla="*/ 2 w 141"/>
                    <a:gd name="T31" fmla="*/ 88 h 141"/>
                    <a:gd name="T32" fmla="*/ 15 w 141"/>
                    <a:gd name="T33" fmla="*/ 91 h 141"/>
                    <a:gd name="T34" fmla="*/ 10 w 141"/>
                    <a:gd name="T35" fmla="*/ 106 h 141"/>
                    <a:gd name="T36" fmla="*/ 34 w 141"/>
                    <a:gd name="T37" fmla="*/ 116 h 141"/>
                    <a:gd name="T38" fmla="*/ 37 w 141"/>
                    <a:gd name="T39" fmla="*/ 118 h 141"/>
                    <a:gd name="T40" fmla="*/ 53 w 141"/>
                    <a:gd name="T41" fmla="*/ 138 h 141"/>
                    <a:gd name="T42" fmla="*/ 62 w 141"/>
                    <a:gd name="T43" fmla="*/ 128 h 141"/>
                    <a:gd name="T44" fmla="*/ 71 w 141"/>
                    <a:gd name="T45" fmla="*/ 141 h 141"/>
                    <a:gd name="T46" fmla="*/ 91 w 141"/>
                    <a:gd name="T47" fmla="*/ 125 h 141"/>
                    <a:gd name="T48" fmla="*/ 95 w 141"/>
                    <a:gd name="T49" fmla="*/ 123 h 141"/>
                    <a:gd name="T50" fmla="*/ 120 w 141"/>
                    <a:gd name="T51" fmla="*/ 118 h 141"/>
                    <a:gd name="T52" fmla="*/ 116 w 141"/>
                    <a:gd name="T53" fmla="*/ 104 h 141"/>
                    <a:gd name="T54" fmla="*/ 131 w 141"/>
                    <a:gd name="T55" fmla="*/ 104 h 141"/>
                    <a:gd name="T56" fmla="*/ 128 w 141"/>
                    <a:gd name="T57" fmla="*/ 80 h 141"/>
                    <a:gd name="T58" fmla="*/ 129 w 141"/>
                    <a:gd name="T59" fmla="*/ 76 h 141"/>
                    <a:gd name="T60" fmla="*/ 70 w 141"/>
                    <a:gd name="T61" fmla="*/ 100 h 141"/>
                    <a:gd name="T62" fmla="*/ 70 w 141"/>
                    <a:gd name="T63" fmla="*/ 41 h 141"/>
                    <a:gd name="T64" fmla="*/ 70 w 141"/>
                    <a:gd name="T65" fmla="*/ 10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41">
                      <a:moveTo>
                        <a:pt x="141" y="70"/>
                      </a:moveTo>
                      <a:cubicBezTo>
                        <a:pt x="141" y="60"/>
                        <a:pt x="138" y="52"/>
                        <a:pt x="138" y="52"/>
                      </a:cubicBezTo>
                      <a:cubicBezTo>
                        <a:pt x="125" y="50"/>
                        <a:pt x="125" y="50"/>
                        <a:pt x="125" y="50"/>
                      </a:cubicBezTo>
                      <a:cubicBezTo>
                        <a:pt x="125" y="50"/>
                        <a:pt x="125" y="50"/>
                        <a:pt x="125" y="50"/>
                      </a:cubicBezTo>
                      <a:cubicBezTo>
                        <a:pt x="125" y="48"/>
                        <a:pt x="124" y="47"/>
                        <a:pt x="123" y="45"/>
                      </a:cubicBezTo>
                      <a:cubicBezTo>
                        <a:pt x="131" y="34"/>
                        <a:pt x="131" y="34"/>
                        <a:pt x="131" y="34"/>
                      </a:cubicBezTo>
                      <a:cubicBezTo>
                        <a:pt x="126" y="26"/>
                        <a:pt x="121" y="20"/>
                        <a:pt x="121" y="20"/>
                      </a:cubicBezTo>
                      <a:cubicBezTo>
                        <a:pt x="110" y="25"/>
                        <a:pt x="110" y="25"/>
                        <a:pt x="110" y="25"/>
                      </a:cubicBezTo>
                      <a:cubicBezTo>
                        <a:pt x="110" y="25"/>
                        <a:pt x="110" y="25"/>
                        <a:pt x="110" y="25"/>
                      </a:cubicBezTo>
                      <a:cubicBezTo>
                        <a:pt x="110" y="24"/>
                        <a:pt x="107" y="23"/>
                        <a:pt x="106" y="23"/>
                      </a:cubicBezTo>
                      <a:cubicBezTo>
                        <a:pt x="106" y="9"/>
                        <a:pt x="106" y="9"/>
                        <a:pt x="106" y="9"/>
                      </a:cubicBezTo>
                      <a:cubicBezTo>
                        <a:pt x="98" y="4"/>
                        <a:pt x="89" y="2"/>
                        <a:pt x="89" y="2"/>
                      </a:cubicBezTo>
                      <a:cubicBezTo>
                        <a:pt x="80" y="12"/>
                        <a:pt x="80" y="12"/>
                        <a:pt x="80" y="12"/>
                      </a:cubicBezTo>
                      <a:cubicBezTo>
                        <a:pt x="80" y="13"/>
                        <a:pt x="80" y="13"/>
                        <a:pt x="80" y="13"/>
                      </a:cubicBezTo>
                      <a:cubicBezTo>
                        <a:pt x="79" y="12"/>
                        <a:pt x="77" y="12"/>
                        <a:pt x="76" y="12"/>
                      </a:cubicBezTo>
                      <a:cubicBezTo>
                        <a:pt x="70" y="0"/>
                        <a:pt x="70" y="0"/>
                        <a:pt x="70" y="0"/>
                      </a:cubicBezTo>
                      <a:cubicBezTo>
                        <a:pt x="60" y="0"/>
                        <a:pt x="52" y="2"/>
                        <a:pt x="52" y="2"/>
                      </a:cubicBezTo>
                      <a:cubicBezTo>
                        <a:pt x="50" y="15"/>
                        <a:pt x="50" y="15"/>
                        <a:pt x="50" y="15"/>
                      </a:cubicBezTo>
                      <a:cubicBezTo>
                        <a:pt x="50" y="15"/>
                        <a:pt x="50" y="15"/>
                        <a:pt x="50" y="15"/>
                      </a:cubicBezTo>
                      <a:cubicBezTo>
                        <a:pt x="48" y="16"/>
                        <a:pt x="47" y="17"/>
                        <a:pt x="45" y="17"/>
                      </a:cubicBezTo>
                      <a:cubicBezTo>
                        <a:pt x="34" y="10"/>
                        <a:pt x="34" y="10"/>
                        <a:pt x="34" y="10"/>
                      </a:cubicBezTo>
                      <a:cubicBezTo>
                        <a:pt x="26" y="15"/>
                        <a:pt x="20" y="21"/>
                        <a:pt x="20" y="21"/>
                      </a:cubicBezTo>
                      <a:cubicBezTo>
                        <a:pt x="25" y="33"/>
                        <a:pt x="25" y="33"/>
                        <a:pt x="25" y="33"/>
                      </a:cubicBezTo>
                      <a:cubicBezTo>
                        <a:pt x="25" y="33"/>
                        <a:pt x="25" y="33"/>
                        <a:pt x="25" y="33"/>
                      </a:cubicBezTo>
                      <a:cubicBezTo>
                        <a:pt x="24" y="34"/>
                        <a:pt x="23" y="35"/>
                        <a:pt x="23" y="36"/>
                      </a:cubicBezTo>
                      <a:cubicBezTo>
                        <a:pt x="9" y="36"/>
                        <a:pt x="9" y="36"/>
                        <a:pt x="9" y="36"/>
                      </a:cubicBezTo>
                      <a:cubicBezTo>
                        <a:pt x="4" y="44"/>
                        <a:pt x="2" y="52"/>
                        <a:pt x="2" y="52"/>
                      </a:cubicBezTo>
                      <a:cubicBezTo>
                        <a:pt x="12" y="61"/>
                        <a:pt x="12" y="61"/>
                        <a:pt x="12" y="61"/>
                      </a:cubicBezTo>
                      <a:cubicBezTo>
                        <a:pt x="13" y="60"/>
                        <a:pt x="13" y="60"/>
                        <a:pt x="13" y="60"/>
                      </a:cubicBezTo>
                      <a:cubicBezTo>
                        <a:pt x="12" y="62"/>
                        <a:pt x="12" y="63"/>
                        <a:pt x="12" y="65"/>
                      </a:cubicBezTo>
                      <a:cubicBezTo>
                        <a:pt x="0" y="71"/>
                        <a:pt x="0" y="71"/>
                        <a:pt x="0" y="71"/>
                      </a:cubicBezTo>
                      <a:cubicBezTo>
                        <a:pt x="0" y="81"/>
                        <a:pt x="2" y="88"/>
                        <a:pt x="2" y="88"/>
                      </a:cubicBezTo>
                      <a:cubicBezTo>
                        <a:pt x="15" y="91"/>
                        <a:pt x="15" y="91"/>
                        <a:pt x="15" y="91"/>
                      </a:cubicBezTo>
                      <a:cubicBezTo>
                        <a:pt x="15" y="91"/>
                        <a:pt x="15" y="91"/>
                        <a:pt x="15" y="91"/>
                      </a:cubicBezTo>
                      <a:cubicBezTo>
                        <a:pt x="16" y="92"/>
                        <a:pt x="17" y="94"/>
                        <a:pt x="17" y="95"/>
                      </a:cubicBezTo>
                      <a:cubicBezTo>
                        <a:pt x="10" y="106"/>
                        <a:pt x="10" y="106"/>
                        <a:pt x="10" y="106"/>
                      </a:cubicBezTo>
                      <a:cubicBezTo>
                        <a:pt x="15" y="115"/>
                        <a:pt x="21" y="120"/>
                        <a:pt x="21" y="120"/>
                      </a:cubicBezTo>
                      <a:cubicBezTo>
                        <a:pt x="34" y="116"/>
                        <a:pt x="34" y="116"/>
                        <a:pt x="34" y="116"/>
                      </a:cubicBezTo>
                      <a:cubicBezTo>
                        <a:pt x="34" y="116"/>
                        <a:pt x="34" y="116"/>
                        <a:pt x="34" y="116"/>
                      </a:cubicBezTo>
                      <a:cubicBezTo>
                        <a:pt x="34" y="117"/>
                        <a:pt x="36" y="117"/>
                        <a:pt x="37" y="118"/>
                      </a:cubicBezTo>
                      <a:cubicBezTo>
                        <a:pt x="36" y="131"/>
                        <a:pt x="36" y="131"/>
                        <a:pt x="36" y="131"/>
                      </a:cubicBezTo>
                      <a:cubicBezTo>
                        <a:pt x="44" y="136"/>
                        <a:pt x="53" y="138"/>
                        <a:pt x="53" y="138"/>
                      </a:cubicBezTo>
                      <a:cubicBezTo>
                        <a:pt x="62" y="128"/>
                        <a:pt x="62" y="128"/>
                        <a:pt x="62" y="128"/>
                      </a:cubicBezTo>
                      <a:cubicBezTo>
                        <a:pt x="62" y="128"/>
                        <a:pt x="62" y="128"/>
                        <a:pt x="62" y="128"/>
                      </a:cubicBezTo>
                      <a:cubicBezTo>
                        <a:pt x="62" y="128"/>
                        <a:pt x="64" y="128"/>
                        <a:pt x="66" y="129"/>
                      </a:cubicBezTo>
                      <a:cubicBezTo>
                        <a:pt x="71" y="141"/>
                        <a:pt x="71" y="141"/>
                        <a:pt x="71" y="141"/>
                      </a:cubicBezTo>
                      <a:cubicBezTo>
                        <a:pt x="81" y="141"/>
                        <a:pt x="89" y="138"/>
                        <a:pt x="89" y="138"/>
                      </a:cubicBezTo>
                      <a:cubicBezTo>
                        <a:pt x="91" y="125"/>
                        <a:pt x="91" y="125"/>
                        <a:pt x="91" y="125"/>
                      </a:cubicBezTo>
                      <a:cubicBezTo>
                        <a:pt x="91" y="125"/>
                        <a:pt x="91" y="125"/>
                        <a:pt x="91" y="125"/>
                      </a:cubicBezTo>
                      <a:cubicBezTo>
                        <a:pt x="92" y="125"/>
                        <a:pt x="94" y="124"/>
                        <a:pt x="95" y="123"/>
                      </a:cubicBezTo>
                      <a:cubicBezTo>
                        <a:pt x="107" y="131"/>
                        <a:pt x="107" y="131"/>
                        <a:pt x="107" y="131"/>
                      </a:cubicBezTo>
                      <a:cubicBezTo>
                        <a:pt x="115" y="126"/>
                        <a:pt x="120" y="118"/>
                        <a:pt x="120" y="118"/>
                      </a:cubicBezTo>
                      <a:cubicBezTo>
                        <a:pt x="116" y="104"/>
                        <a:pt x="116" y="104"/>
                        <a:pt x="116" y="104"/>
                      </a:cubicBezTo>
                      <a:cubicBezTo>
                        <a:pt x="116" y="104"/>
                        <a:pt x="116" y="104"/>
                        <a:pt x="116" y="104"/>
                      </a:cubicBezTo>
                      <a:cubicBezTo>
                        <a:pt x="117" y="104"/>
                        <a:pt x="117" y="104"/>
                        <a:pt x="118" y="103"/>
                      </a:cubicBezTo>
                      <a:cubicBezTo>
                        <a:pt x="131" y="104"/>
                        <a:pt x="131" y="104"/>
                        <a:pt x="131" y="104"/>
                      </a:cubicBezTo>
                      <a:cubicBezTo>
                        <a:pt x="137" y="96"/>
                        <a:pt x="138" y="88"/>
                        <a:pt x="138" y="88"/>
                      </a:cubicBezTo>
                      <a:cubicBezTo>
                        <a:pt x="128" y="80"/>
                        <a:pt x="128" y="80"/>
                        <a:pt x="128" y="80"/>
                      </a:cubicBezTo>
                      <a:cubicBezTo>
                        <a:pt x="128" y="80"/>
                        <a:pt x="128" y="80"/>
                        <a:pt x="128" y="80"/>
                      </a:cubicBezTo>
                      <a:cubicBezTo>
                        <a:pt x="128" y="79"/>
                        <a:pt x="128" y="77"/>
                        <a:pt x="129" y="76"/>
                      </a:cubicBezTo>
                      <a:lnTo>
                        <a:pt x="141" y="70"/>
                      </a:lnTo>
                      <a:close/>
                      <a:moveTo>
                        <a:pt x="70" y="100"/>
                      </a:moveTo>
                      <a:cubicBezTo>
                        <a:pt x="54" y="100"/>
                        <a:pt x="41" y="87"/>
                        <a:pt x="41" y="70"/>
                      </a:cubicBezTo>
                      <a:cubicBezTo>
                        <a:pt x="41" y="54"/>
                        <a:pt x="54" y="41"/>
                        <a:pt x="70" y="41"/>
                      </a:cubicBezTo>
                      <a:cubicBezTo>
                        <a:pt x="87" y="41"/>
                        <a:pt x="100" y="54"/>
                        <a:pt x="100" y="70"/>
                      </a:cubicBezTo>
                      <a:cubicBezTo>
                        <a:pt x="100" y="87"/>
                        <a:pt x="87" y="100"/>
                        <a:pt x="70" y="100"/>
                      </a:cubicBezTo>
                      <a:close/>
                    </a:path>
                  </a:pathLst>
                </a:custGeom>
                <a:solidFill>
                  <a:srgbClr val="57CE9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5" name="Freeform 396"/>
                <p:cNvSpPr>
                  <a:spLocks noEditPoints="1"/>
                </p:cNvSpPr>
                <p:nvPr/>
              </p:nvSpPr>
              <p:spPr bwMode="auto">
                <a:xfrm>
                  <a:off x="1686" y="973"/>
                  <a:ext cx="81" cy="80"/>
                </a:xfrm>
                <a:custGeom>
                  <a:avLst/>
                  <a:gdLst>
                    <a:gd name="T0" fmla="*/ 92 w 94"/>
                    <a:gd name="T1" fmla="*/ 35 h 94"/>
                    <a:gd name="T2" fmla="*/ 83 w 94"/>
                    <a:gd name="T3" fmla="*/ 33 h 94"/>
                    <a:gd name="T4" fmla="*/ 87 w 94"/>
                    <a:gd name="T5" fmla="*/ 23 h 94"/>
                    <a:gd name="T6" fmla="*/ 71 w 94"/>
                    <a:gd name="T7" fmla="*/ 16 h 94"/>
                    <a:gd name="T8" fmla="*/ 69 w 94"/>
                    <a:gd name="T9" fmla="*/ 15 h 94"/>
                    <a:gd name="T10" fmla="*/ 58 w 94"/>
                    <a:gd name="T11" fmla="*/ 2 h 94"/>
                    <a:gd name="T12" fmla="*/ 51 w 94"/>
                    <a:gd name="T13" fmla="*/ 8 h 94"/>
                    <a:gd name="T14" fmla="*/ 46 w 94"/>
                    <a:gd name="T15" fmla="*/ 0 h 94"/>
                    <a:gd name="T16" fmla="*/ 33 w 94"/>
                    <a:gd name="T17" fmla="*/ 10 h 94"/>
                    <a:gd name="T18" fmla="*/ 30 w 94"/>
                    <a:gd name="T19" fmla="*/ 11 h 94"/>
                    <a:gd name="T20" fmla="*/ 13 w 94"/>
                    <a:gd name="T21" fmla="*/ 14 h 94"/>
                    <a:gd name="T22" fmla="*/ 16 w 94"/>
                    <a:gd name="T23" fmla="*/ 22 h 94"/>
                    <a:gd name="T24" fmla="*/ 6 w 94"/>
                    <a:gd name="T25" fmla="*/ 24 h 94"/>
                    <a:gd name="T26" fmla="*/ 8 w 94"/>
                    <a:gd name="T27" fmla="*/ 40 h 94"/>
                    <a:gd name="T28" fmla="*/ 8 w 94"/>
                    <a:gd name="T29" fmla="*/ 43 h 94"/>
                    <a:gd name="T30" fmla="*/ 1 w 94"/>
                    <a:gd name="T31" fmla="*/ 59 h 94"/>
                    <a:gd name="T32" fmla="*/ 10 w 94"/>
                    <a:gd name="T33" fmla="*/ 60 h 94"/>
                    <a:gd name="T34" fmla="*/ 7 w 94"/>
                    <a:gd name="T35" fmla="*/ 71 h 94"/>
                    <a:gd name="T36" fmla="*/ 15 w 94"/>
                    <a:gd name="T37" fmla="*/ 77 h 94"/>
                    <a:gd name="T38" fmla="*/ 19 w 94"/>
                    <a:gd name="T39" fmla="*/ 79 h 94"/>
                    <a:gd name="T40" fmla="*/ 34 w 94"/>
                    <a:gd name="T41" fmla="*/ 92 h 94"/>
                    <a:gd name="T42" fmla="*/ 43 w 94"/>
                    <a:gd name="T43" fmla="*/ 85 h 94"/>
                    <a:gd name="T44" fmla="*/ 48 w 94"/>
                    <a:gd name="T45" fmla="*/ 94 h 94"/>
                    <a:gd name="T46" fmla="*/ 61 w 94"/>
                    <a:gd name="T47" fmla="*/ 83 h 94"/>
                    <a:gd name="T48" fmla="*/ 63 w 94"/>
                    <a:gd name="T49" fmla="*/ 82 h 94"/>
                    <a:gd name="T50" fmla="*/ 80 w 94"/>
                    <a:gd name="T51" fmla="*/ 78 h 94"/>
                    <a:gd name="T52" fmla="*/ 77 w 94"/>
                    <a:gd name="T53" fmla="*/ 68 h 94"/>
                    <a:gd name="T54" fmla="*/ 87 w 94"/>
                    <a:gd name="T55" fmla="*/ 69 h 94"/>
                    <a:gd name="T56" fmla="*/ 85 w 94"/>
                    <a:gd name="T57" fmla="*/ 53 h 94"/>
                    <a:gd name="T58" fmla="*/ 86 w 94"/>
                    <a:gd name="T59" fmla="*/ 50 h 94"/>
                    <a:gd name="T60" fmla="*/ 47 w 94"/>
                    <a:gd name="T61" fmla="*/ 67 h 94"/>
                    <a:gd name="T62" fmla="*/ 47 w 94"/>
                    <a:gd name="T63" fmla="*/ 27 h 94"/>
                    <a:gd name="T64" fmla="*/ 47 w 94"/>
                    <a:gd name="T65" fmla="*/ 6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94" y="46"/>
                      </a:moveTo>
                      <a:cubicBezTo>
                        <a:pt x="94" y="40"/>
                        <a:pt x="92" y="35"/>
                        <a:pt x="92" y="35"/>
                      </a:cubicBezTo>
                      <a:cubicBezTo>
                        <a:pt x="83" y="33"/>
                        <a:pt x="83" y="33"/>
                        <a:pt x="83" y="33"/>
                      </a:cubicBezTo>
                      <a:cubicBezTo>
                        <a:pt x="83" y="33"/>
                        <a:pt x="83" y="33"/>
                        <a:pt x="83" y="33"/>
                      </a:cubicBezTo>
                      <a:cubicBezTo>
                        <a:pt x="83" y="32"/>
                        <a:pt x="83" y="31"/>
                        <a:pt x="82" y="30"/>
                      </a:cubicBezTo>
                      <a:cubicBezTo>
                        <a:pt x="87" y="23"/>
                        <a:pt x="87" y="23"/>
                        <a:pt x="87" y="23"/>
                      </a:cubicBezTo>
                      <a:cubicBezTo>
                        <a:pt x="84" y="17"/>
                        <a:pt x="80" y="13"/>
                        <a:pt x="80" y="13"/>
                      </a:cubicBezTo>
                      <a:cubicBezTo>
                        <a:pt x="71" y="16"/>
                        <a:pt x="71" y="16"/>
                        <a:pt x="71" y="16"/>
                      </a:cubicBezTo>
                      <a:cubicBezTo>
                        <a:pt x="71" y="16"/>
                        <a:pt x="71" y="16"/>
                        <a:pt x="71" y="16"/>
                      </a:cubicBezTo>
                      <a:cubicBezTo>
                        <a:pt x="71" y="16"/>
                        <a:pt x="70" y="15"/>
                        <a:pt x="69" y="15"/>
                      </a:cubicBezTo>
                      <a:cubicBezTo>
                        <a:pt x="70" y="6"/>
                        <a:pt x="70" y="6"/>
                        <a:pt x="70" y="6"/>
                      </a:cubicBezTo>
                      <a:cubicBezTo>
                        <a:pt x="64" y="3"/>
                        <a:pt x="58" y="2"/>
                        <a:pt x="58" y="2"/>
                      </a:cubicBezTo>
                      <a:cubicBezTo>
                        <a:pt x="51" y="8"/>
                        <a:pt x="51" y="8"/>
                        <a:pt x="51" y="8"/>
                      </a:cubicBezTo>
                      <a:cubicBezTo>
                        <a:pt x="51" y="8"/>
                        <a:pt x="51" y="8"/>
                        <a:pt x="51" y="8"/>
                      </a:cubicBezTo>
                      <a:cubicBezTo>
                        <a:pt x="51" y="8"/>
                        <a:pt x="50" y="8"/>
                        <a:pt x="49" y="8"/>
                      </a:cubicBezTo>
                      <a:cubicBezTo>
                        <a:pt x="46" y="0"/>
                        <a:pt x="46" y="0"/>
                        <a:pt x="46" y="0"/>
                      </a:cubicBezTo>
                      <a:cubicBezTo>
                        <a:pt x="39" y="0"/>
                        <a:pt x="34" y="1"/>
                        <a:pt x="34" y="1"/>
                      </a:cubicBezTo>
                      <a:cubicBezTo>
                        <a:pt x="33" y="10"/>
                        <a:pt x="33" y="10"/>
                        <a:pt x="33" y="10"/>
                      </a:cubicBezTo>
                      <a:cubicBezTo>
                        <a:pt x="33" y="10"/>
                        <a:pt x="33" y="10"/>
                        <a:pt x="33" y="10"/>
                      </a:cubicBezTo>
                      <a:cubicBezTo>
                        <a:pt x="32" y="11"/>
                        <a:pt x="31" y="11"/>
                        <a:pt x="30" y="11"/>
                      </a:cubicBezTo>
                      <a:cubicBezTo>
                        <a:pt x="23" y="7"/>
                        <a:pt x="23" y="7"/>
                        <a:pt x="23" y="7"/>
                      </a:cubicBezTo>
                      <a:cubicBezTo>
                        <a:pt x="17" y="10"/>
                        <a:pt x="13" y="14"/>
                        <a:pt x="13" y="14"/>
                      </a:cubicBezTo>
                      <a:cubicBezTo>
                        <a:pt x="16" y="22"/>
                        <a:pt x="16" y="22"/>
                        <a:pt x="16" y="22"/>
                      </a:cubicBezTo>
                      <a:cubicBezTo>
                        <a:pt x="16" y="22"/>
                        <a:pt x="16" y="22"/>
                        <a:pt x="16" y="22"/>
                      </a:cubicBezTo>
                      <a:cubicBezTo>
                        <a:pt x="16" y="23"/>
                        <a:pt x="15" y="23"/>
                        <a:pt x="15" y="24"/>
                      </a:cubicBezTo>
                      <a:cubicBezTo>
                        <a:pt x="6" y="24"/>
                        <a:pt x="6" y="24"/>
                        <a:pt x="6" y="24"/>
                      </a:cubicBezTo>
                      <a:cubicBezTo>
                        <a:pt x="3" y="29"/>
                        <a:pt x="1" y="34"/>
                        <a:pt x="1" y="34"/>
                      </a:cubicBezTo>
                      <a:cubicBezTo>
                        <a:pt x="8" y="40"/>
                        <a:pt x="8" y="40"/>
                        <a:pt x="8" y="40"/>
                      </a:cubicBezTo>
                      <a:cubicBezTo>
                        <a:pt x="8" y="40"/>
                        <a:pt x="8" y="40"/>
                        <a:pt x="8" y="40"/>
                      </a:cubicBezTo>
                      <a:cubicBezTo>
                        <a:pt x="8" y="41"/>
                        <a:pt x="8" y="42"/>
                        <a:pt x="8" y="43"/>
                      </a:cubicBezTo>
                      <a:cubicBezTo>
                        <a:pt x="0" y="47"/>
                        <a:pt x="0" y="47"/>
                        <a:pt x="0" y="47"/>
                      </a:cubicBezTo>
                      <a:cubicBezTo>
                        <a:pt x="0" y="54"/>
                        <a:pt x="1" y="59"/>
                        <a:pt x="1" y="59"/>
                      </a:cubicBezTo>
                      <a:cubicBezTo>
                        <a:pt x="10" y="61"/>
                        <a:pt x="10" y="61"/>
                        <a:pt x="10" y="61"/>
                      </a:cubicBezTo>
                      <a:cubicBezTo>
                        <a:pt x="10" y="60"/>
                        <a:pt x="10" y="60"/>
                        <a:pt x="10" y="60"/>
                      </a:cubicBezTo>
                      <a:cubicBezTo>
                        <a:pt x="11" y="61"/>
                        <a:pt x="11" y="62"/>
                        <a:pt x="11" y="63"/>
                      </a:cubicBezTo>
                      <a:cubicBezTo>
                        <a:pt x="7" y="71"/>
                        <a:pt x="7" y="71"/>
                        <a:pt x="7" y="71"/>
                      </a:cubicBezTo>
                      <a:cubicBezTo>
                        <a:pt x="10" y="77"/>
                        <a:pt x="10" y="80"/>
                        <a:pt x="10" y="80"/>
                      </a:cubicBezTo>
                      <a:cubicBezTo>
                        <a:pt x="15" y="77"/>
                        <a:pt x="15" y="77"/>
                        <a:pt x="15" y="77"/>
                      </a:cubicBezTo>
                      <a:cubicBezTo>
                        <a:pt x="15" y="77"/>
                        <a:pt x="15" y="77"/>
                        <a:pt x="15" y="77"/>
                      </a:cubicBezTo>
                      <a:cubicBezTo>
                        <a:pt x="15" y="78"/>
                        <a:pt x="19" y="78"/>
                        <a:pt x="19" y="79"/>
                      </a:cubicBezTo>
                      <a:cubicBezTo>
                        <a:pt x="19" y="87"/>
                        <a:pt x="19" y="87"/>
                        <a:pt x="19" y="87"/>
                      </a:cubicBezTo>
                      <a:cubicBezTo>
                        <a:pt x="27" y="91"/>
                        <a:pt x="34" y="92"/>
                        <a:pt x="34" y="92"/>
                      </a:cubicBezTo>
                      <a:cubicBezTo>
                        <a:pt x="43" y="85"/>
                        <a:pt x="43" y="85"/>
                        <a:pt x="43" y="85"/>
                      </a:cubicBezTo>
                      <a:cubicBezTo>
                        <a:pt x="43" y="85"/>
                        <a:pt x="43" y="85"/>
                        <a:pt x="43" y="85"/>
                      </a:cubicBezTo>
                      <a:cubicBezTo>
                        <a:pt x="43" y="85"/>
                        <a:pt x="44" y="86"/>
                        <a:pt x="45" y="86"/>
                      </a:cubicBezTo>
                      <a:cubicBezTo>
                        <a:pt x="48" y="94"/>
                        <a:pt x="48" y="94"/>
                        <a:pt x="48" y="94"/>
                      </a:cubicBezTo>
                      <a:cubicBezTo>
                        <a:pt x="54" y="94"/>
                        <a:pt x="59" y="92"/>
                        <a:pt x="59" y="92"/>
                      </a:cubicBezTo>
                      <a:cubicBezTo>
                        <a:pt x="61" y="83"/>
                        <a:pt x="61" y="83"/>
                        <a:pt x="61" y="83"/>
                      </a:cubicBezTo>
                      <a:cubicBezTo>
                        <a:pt x="61" y="83"/>
                        <a:pt x="61" y="83"/>
                        <a:pt x="61" y="83"/>
                      </a:cubicBezTo>
                      <a:cubicBezTo>
                        <a:pt x="62" y="83"/>
                        <a:pt x="62" y="83"/>
                        <a:pt x="63" y="82"/>
                      </a:cubicBezTo>
                      <a:cubicBezTo>
                        <a:pt x="71" y="87"/>
                        <a:pt x="71" y="87"/>
                        <a:pt x="71" y="87"/>
                      </a:cubicBezTo>
                      <a:cubicBezTo>
                        <a:pt x="77" y="84"/>
                        <a:pt x="80" y="78"/>
                        <a:pt x="80" y="78"/>
                      </a:cubicBezTo>
                      <a:cubicBezTo>
                        <a:pt x="77" y="68"/>
                        <a:pt x="77" y="68"/>
                        <a:pt x="77" y="68"/>
                      </a:cubicBezTo>
                      <a:cubicBezTo>
                        <a:pt x="77" y="68"/>
                        <a:pt x="77" y="68"/>
                        <a:pt x="77" y="68"/>
                      </a:cubicBezTo>
                      <a:cubicBezTo>
                        <a:pt x="78" y="68"/>
                        <a:pt x="78" y="68"/>
                        <a:pt x="78" y="68"/>
                      </a:cubicBezTo>
                      <a:cubicBezTo>
                        <a:pt x="87" y="69"/>
                        <a:pt x="87" y="69"/>
                        <a:pt x="87" y="69"/>
                      </a:cubicBezTo>
                      <a:cubicBezTo>
                        <a:pt x="91" y="64"/>
                        <a:pt x="92" y="59"/>
                        <a:pt x="92" y="59"/>
                      </a:cubicBezTo>
                      <a:cubicBezTo>
                        <a:pt x="85" y="53"/>
                        <a:pt x="85" y="53"/>
                        <a:pt x="85" y="53"/>
                      </a:cubicBezTo>
                      <a:cubicBezTo>
                        <a:pt x="85" y="53"/>
                        <a:pt x="85" y="53"/>
                        <a:pt x="85" y="53"/>
                      </a:cubicBezTo>
                      <a:cubicBezTo>
                        <a:pt x="85" y="52"/>
                        <a:pt x="85" y="51"/>
                        <a:pt x="86" y="50"/>
                      </a:cubicBezTo>
                      <a:lnTo>
                        <a:pt x="94" y="46"/>
                      </a:lnTo>
                      <a:close/>
                      <a:moveTo>
                        <a:pt x="47" y="67"/>
                      </a:moveTo>
                      <a:cubicBezTo>
                        <a:pt x="36" y="67"/>
                        <a:pt x="27" y="58"/>
                        <a:pt x="27" y="47"/>
                      </a:cubicBezTo>
                      <a:cubicBezTo>
                        <a:pt x="27" y="36"/>
                        <a:pt x="36" y="27"/>
                        <a:pt x="47" y="27"/>
                      </a:cubicBezTo>
                      <a:cubicBezTo>
                        <a:pt x="58" y="27"/>
                        <a:pt x="67" y="36"/>
                        <a:pt x="67" y="47"/>
                      </a:cubicBezTo>
                      <a:cubicBezTo>
                        <a:pt x="67" y="58"/>
                        <a:pt x="58" y="67"/>
                        <a:pt x="47" y="67"/>
                      </a:cubicBezTo>
                      <a:close/>
                    </a:path>
                  </a:pathLst>
                </a:custGeom>
                <a:solidFill>
                  <a:srgbClr val="57CE9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7" name="Oval 398"/>
                <p:cNvSpPr>
                  <a:spLocks noChangeArrowheads="1"/>
                </p:cNvSpPr>
                <p:nvPr/>
              </p:nvSpPr>
              <p:spPr bwMode="auto">
                <a:xfrm>
                  <a:off x="491" y="2429"/>
                  <a:ext cx="59" cy="58"/>
                </a:xfrm>
                <a:prstGeom prst="ellipse">
                  <a:avLst/>
                </a:prstGeom>
                <a:solidFill>
                  <a:srgbClr val="3DCE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8" name="Freeform 399"/>
                <p:cNvSpPr>
                  <a:spLocks/>
                </p:cNvSpPr>
                <p:nvPr/>
              </p:nvSpPr>
              <p:spPr bwMode="auto">
                <a:xfrm>
                  <a:off x="511" y="2356"/>
                  <a:ext cx="156" cy="110"/>
                </a:xfrm>
                <a:custGeom>
                  <a:avLst/>
                  <a:gdLst>
                    <a:gd name="T0" fmla="*/ 11 w 182"/>
                    <a:gd name="T1" fmla="*/ 129 h 129"/>
                    <a:gd name="T2" fmla="*/ 4 w 182"/>
                    <a:gd name="T3" fmla="*/ 126 h 129"/>
                    <a:gd name="T4" fmla="*/ 4 w 182"/>
                    <a:gd name="T5" fmla="*/ 112 h 129"/>
                    <a:gd name="T6" fmla="*/ 64 w 182"/>
                    <a:gd name="T7" fmla="*/ 51 h 129"/>
                    <a:gd name="T8" fmla="*/ 78 w 182"/>
                    <a:gd name="T9" fmla="*/ 51 h 129"/>
                    <a:gd name="T10" fmla="*/ 97 w 182"/>
                    <a:gd name="T11" fmla="*/ 70 h 129"/>
                    <a:gd name="T12" fmla="*/ 163 w 182"/>
                    <a:gd name="T13" fmla="*/ 4 h 129"/>
                    <a:gd name="T14" fmla="*/ 178 w 182"/>
                    <a:gd name="T15" fmla="*/ 4 h 129"/>
                    <a:gd name="T16" fmla="*/ 178 w 182"/>
                    <a:gd name="T17" fmla="*/ 19 h 129"/>
                    <a:gd name="T18" fmla="*/ 104 w 182"/>
                    <a:gd name="T19" fmla="*/ 92 h 129"/>
                    <a:gd name="T20" fmla="*/ 90 w 182"/>
                    <a:gd name="T21" fmla="*/ 92 h 129"/>
                    <a:gd name="T22" fmla="*/ 71 w 182"/>
                    <a:gd name="T23" fmla="*/ 73 h 129"/>
                    <a:gd name="T24" fmla="*/ 18 w 182"/>
                    <a:gd name="T25" fmla="*/ 126 h 129"/>
                    <a:gd name="T26" fmla="*/ 11 w 182"/>
                    <a:gd name="T2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129">
                      <a:moveTo>
                        <a:pt x="11" y="129"/>
                      </a:moveTo>
                      <a:cubicBezTo>
                        <a:pt x="8" y="129"/>
                        <a:pt x="6" y="128"/>
                        <a:pt x="4" y="126"/>
                      </a:cubicBezTo>
                      <a:cubicBezTo>
                        <a:pt x="0" y="122"/>
                        <a:pt x="0" y="116"/>
                        <a:pt x="4" y="112"/>
                      </a:cubicBezTo>
                      <a:cubicBezTo>
                        <a:pt x="64" y="51"/>
                        <a:pt x="64" y="51"/>
                        <a:pt x="64" y="51"/>
                      </a:cubicBezTo>
                      <a:cubicBezTo>
                        <a:pt x="68" y="47"/>
                        <a:pt x="74" y="47"/>
                        <a:pt x="78" y="51"/>
                      </a:cubicBezTo>
                      <a:cubicBezTo>
                        <a:pt x="97" y="70"/>
                        <a:pt x="97" y="70"/>
                        <a:pt x="97" y="70"/>
                      </a:cubicBezTo>
                      <a:cubicBezTo>
                        <a:pt x="163" y="4"/>
                        <a:pt x="163" y="4"/>
                        <a:pt x="163" y="4"/>
                      </a:cubicBezTo>
                      <a:cubicBezTo>
                        <a:pt x="167" y="0"/>
                        <a:pt x="174" y="0"/>
                        <a:pt x="178" y="4"/>
                      </a:cubicBezTo>
                      <a:cubicBezTo>
                        <a:pt x="182" y="8"/>
                        <a:pt x="182" y="15"/>
                        <a:pt x="178" y="19"/>
                      </a:cubicBezTo>
                      <a:cubicBezTo>
                        <a:pt x="104" y="92"/>
                        <a:pt x="104" y="92"/>
                        <a:pt x="104" y="92"/>
                      </a:cubicBezTo>
                      <a:cubicBezTo>
                        <a:pt x="100" y="96"/>
                        <a:pt x="94" y="96"/>
                        <a:pt x="90" y="92"/>
                      </a:cubicBezTo>
                      <a:cubicBezTo>
                        <a:pt x="71" y="73"/>
                        <a:pt x="71" y="73"/>
                        <a:pt x="71" y="73"/>
                      </a:cubicBezTo>
                      <a:cubicBezTo>
                        <a:pt x="18" y="126"/>
                        <a:pt x="18" y="126"/>
                        <a:pt x="18" y="126"/>
                      </a:cubicBezTo>
                      <a:cubicBezTo>
                        <a:pt x="16" y="128"/>
                        <a:pt x="13" y="129"/>
                        <a:pt x="11" y="129"/>
                      </a:cubicBezTo>
                      <a:close/>
                    </a:path>
                  </a:pathLst>
                </a:custGeom>
                <a:solidFill>
                  <a:srgbClr val="3DCE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09" name="Freeform 400"/>
                <p:cNvSpPr>
                  <a:spLocks/>
                </p:cNvSpPr>
                <p:nvPr/>
              </p:nvSpPr>
              <p:spPr bwMode="auto">
                <a:xfrm>
                  <a:off x="610" y="2352"/>
                  <a:ext cx="63" cy="60"/>
                </a:xfrm>
                <a:custGeom>
                  <a:avLst/>
                  <a:gdLst>
                    <a:gd name="T0" fmla="*/ 0 w 63"/>
                    <a:gd name="T1" fmla="*/ 0 h 60"/>
                    <a:gd name="T2" fmla="*/ 63 w 63"/>
                    <a:gd name="T3" fmla="*/ 0 h 60"/>
                    <a:gd name="T4" fmla="*/ 63 w 63"/>
                    <a:gd name="T5" fmla="*/ 60 h 60"/>
                    <a:gd name="T6" fmla="*/ 0 w 63"/>
                    <a:gd name="T7" fmla="*/ 0 h 60"/>
                  </a:gdLst>
                  <a:ahLst/>
                  <a:cxnLst>
                    <a:cxn ang="0">
                      <a:pos x="T0" y="T1"/>
                    </a:cxn>
                    <a:cxn ang="0">
                      <a:pos x="T2" y="T3"/>
                    </a:cxn>
                    <a:cxn ang="0">
                      <a:pos x="T4" y="T5"/>
                    </a:cxn>
                    <a:cxn ang="0">
                      <a:pos x="T6" y="T7"/>
                    </a:cxn>
                  </a:cxnLst>
                  <a:rect l="0" t="0" r="r" b="b"/>
                  <a:pathLst>
                    <a:path w="63" h="60">
                      <a:moveTo>
                        <a:pt x="0" y="0"/>
                      </a:moveTo>
                      <a:lnTo>
                        <a:pt x="63" y="0"/>
                      </a:lnTo>
                      <a:lnTo>
                        <a:pt x="63" y="60"/>
                      </a:lnTo>
                      <a:lnTo>
                        <a:pt x="0" y="0"/>
                      </a:lnTo>
                      <a:close/>
                    </a:path>
                  </a:pathLst>
                </a:custGeom>
                <a:solidFill>
                  <a:srgbClr val="3DCE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0" name="Freeform 401"/>
                <p:cNvSpPr>
                  <a:spLocks noEditPoints="1"/>
                </p:cNvSpPr>
                <p:nvPr/>
              </p:nvSpPr>
              <p:spPr bwMode="auto">
                <a:xfrm>
                  <a:off x="1501" y="761"/>
                  <a:ext cx="613" cy="612"/>
                </a:xfrm>
                <a:custGeom>
                  <a:avLst/>
                  <a:gdLst>
                    <a:gd name="T0" fmla="*/ 707 w 717"/>
                    <a:gd name="T1" fmla="*/ 298 h 716"/>
                    <a:gd name="T2" fmla="*/ 643 w 717"/>
                    <a:gd name="T3" fmla="*/ 280 h 716"/>
                    <a:gd name="T4" fmla="*/ 677 w 717"/>
                    <a:gd name="T5" fmla="*/ 204 h 716"/>
                    <a:gd name="T6" fmla="*/ 564 w 717"/>
                    <a:gd name="T7" fmla="*/ 146 h 716"/>
                    <a:gd name="T8" fmla="*/ 551 w 717"/>
                    <a:gd name="T9" fmla="*/ 135 h 716"/>
                    <a:gd name="T10" fmla="*/ 482 w 717"/>
                    <a:gd name="T11" fmla="*/ 26 h 716"/>
                    <a:gd name="T12" fmla="*/ 434 w 717"/>
                    <a:gd name="T13" fmla="*/ 73 h 716"/>
                    <a:gd name="T14" fmla="*/ 387 w 717"/>
                    <a:gd name="T15" fmla="*/ 6 h 716"/>
                    <a:gd name="T16" fmla="*/ 280 w 717"/>
                    <a:gd name="T17" fmla="*/ 74 h 716"/>
                    <a:gd name="T18" fmla="*/ 258 w 717"/>
                    <a:gd name="T19" fmla="*/ 81 h 716"/>
                    <a:gd name="T20" fmla="*/ 130 w 717"/>
                    <a:gd name="T21" fmla="*/ 88 h 716"/>
                    <a:gd name="T22" fmla="*/ 147 w 717"/>
                    <a:gd name="T23" fmla="*/ 153 h 716"/>
                    <a:gd name="T24" fmla="*/ 68 w 717"/>
                    <a:gd name="T25" fmla="*/ 156 h 716"/>
                    <a:gd name="T26" fmla="*/ 73 w 717"/>
                    <a:gd name="T27" fmla="*/ 283 h 716"/>
                    <a:gd name="T28" fmla="*/ 69 w 717"/>
                    <a:gd name="T29" fmla="*/ 304 h 716"/>
                    <a:gd name="T30" fmla="*/ 10 w 717"/>
                    <a:gd name="T31" fmla="*/ 418 h 716"/>
                    <a:gd name="T32" fmla="*/ 75 w 717"/>
                    <a:gd name="T33" fmla="*/ 436 h 716"/>
                    <a:gd name="T34" fmla="*/ 41 w 717"/>
                    <a:gd name="T35" fmla="*/ 512 h 716"/>
                    <a:gd name="T36" fmla="*/ 154 w 717"/>
                    <a:gd name="T37" fmla="*/ 570 h 716"/>
                    <a:gd name="T38" fmla="*/ 166 w 717"/>
                    <a:gd name="T39" fmla="*/ 581 h 716"/>
                    <a:gd name="T40" fmla="*/ 236 w 717"/>
                    <a:gd name="T41" fmla="*/ 689 h 716"/>
                    <a:gd name="T42" fmla="*/ 284 w 717"/>
                    <a:gd name="T43" fmla="*/ 643 h 716"/>
                    <a:gd name="T44" fmla="*/ 330 w 717"/>
                    <a:gd name="T45" fmla="*/ 710 h 716"/>
                    <a:gd name="T46" fmla="*/ 437 w 717"/>
                    <a:gd name="T47" fmla="*/ 642 h 716"/>
                    <a:gd name="T48" fmla="*/ 459 w 717"/>
                    <a:gd name="T49" fmla="*/ 635 h 716"/>
                    <a:gd name="T50" fmla="*/ 587 w 717"/>
                    <a:gd name="T51" fmla="*/ 628 h 716"/>
                    <a:gd name="T52" fmla="*/ 570 w 717"/>
                    <a:gd name="T53" fmla="*/ 563 h 716"/>
                    <a:gd name="T54" fmla="*/ 649 w 717"/>
                    <a:gd name="T55" fmla="*/ 560 h 716"/>
                    <a:gd name="T56" fmla="*/ 644 w 717"/>
                    <a:gd name="T57" fmla="*/ 433 h 716"/>
                    <a:gd name="T58" fmla="*/ 648 w 717"/>
                    <a:gd name="T59" fmla="*/ 412 h 716"/>
                    <a:gd name="T60" fmla="*/ 357 w 717"/>
                    <a:gd name="T61" fmla="*/ 586 h 716"/>
                    <a:gd name="T62" fmla="*/ 357 w 717"/>
                    <a:gd name="T63" fmla="*/ 130 h 716"/>
                    <a:gd name="T64" fmla="*/ 357 w 717"/>
                    <a:gd name="T65" fmla="*/ 58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7" h="716">
                      <a:moveTo>
                        <a:pt x="711" y="386"/>
                      </a:moveTo>
                      <a:cubicBezTo>
                        <a:pt x="717" y="338"/>
                        <a:pt x="707" y="298"/>
                        <a:pt x="707" y="298"/>
                      </a:cubicBezTo>
                      <a:cubicBezTo>
                        <a:pt x="643" y="279"/>
                        <a:pt x="643" y="279"/>
                        <a:pt x="643" y="279"/>
                      </a:cubicBezTo>
                      <a:cubicBezTo>
                        <a:pt x="643" y="280"/>
                        <a:pt x="643" y="280"/>
                        <a:pt x="643" y="280"/>
                      </a:cubicBezTo>
                      <a:cubicBezTo>
                        <a:pt x="641" y="272"/>
                        <a:pt x="638" y="265"/>
                        <a:pt x="636" y="257"/>
                      </a:cubicBezTo>
                      <a:cubicBezTo>
                        <a:pt x="677" y="204"/>
                        <a:pt x="677" y="204"/>
                        <a:pt x="677" y="204"/>
                      </a:cubicBezTo>
                      <a:cubicBezTo>
                        <a:pt x="658" y="159"/>
                        <a:pt x="628" y="129"/>
                        <a:pt x="628" y="129"/>
                      </a:cubicBezTo>
                      <a:cubicBezTo>
                        <a:pt x="564" y="146"/>
                        <a:pt x="564" y="146"/>
                        <a:pt x="564" y="146"/>
                      </a:cubicBezTo>
                      <a:cubicBezTo>
                        <a:pt x="564" y="147"/>
                        <a:pt x="564" y="147"/>
                        <a:pt x="564" y="147"/>
                      </a:cubicBezTo>
                      <a:cubicBezTo>
                        <a:pt x="559" y="142"/>
                        <a:pt x="555" y="139"/>
                        <a:pt x="551" y="135"/>
                      </a:cubicBezTo>
                      <a:cubicBezTo>
                        <a:pt x="560" y="68"/>
                        <a:pt x="560" y="68"/>
                        <a:pt x="560" y="68"/>
                      </a:cubicBezTo>
                      <a:cubicBezTo>
                        <a:pt x="522" y="38"/>
                        <a:pt x="482" y="26"/>
                        <a:pt x="482" y="26"/>
                      </a:cubicBezTo>
                      <a:cubicBezTo>
                        <a:pt x="434" y="73"/>
                        <a:pt x="434" y="73"/>
                        <a:pt x="434" y="73"/>
                      </a:cubicBezTo>
                      <a:cubicBezTo>
                        <a:pt x="434" y="73"/>
                        <a:pt x="434" y="73"/>
                        <a:pt x="434" y="73"/>
                      </a:cubicBezTo>
                      <a:cubicBezTo>
                        <a:pt x="427" y="71"/>
                        <a:pt x="420" y="70"/>
                        <a:pt x="412" y="68"/>
                      </a:cubicBezTo>
                      <a:cubicBezTo>
                        <a:pt x="387" y="6"/>
                        <a:pt x="387" y="6"/>
                        <a:pt x="387" y="6"/>
                      </a:cubicBezTo>
                      <a:cubicBezTo>
                        <a:pt x="339" y="0"/>
                        <a:pt x="298" y="10"/>
                        <a:pt x="298" y="10"/>
                      </a:cubicBezTo>
                      <a:cubicBezTo>
                        <a:pt x="280" y="74"/>
                        <a:pt x="280" y="74"/>
                        <a:pt x="280" y="74"/>
                      </a:cubicBezTo>
                      <a:cubicBezTo>
                        <a:pt x="280" y="74"/>
                        <a:pt x="280" y="74"/>
                        <a:pt x="280" y="74"/>
                      </a:cubicBezTo>
                      <a:cubicBezTo>
                        <a:pt x="273" y="76"/>
                        <a:pt x="265" y="78"/>
                        <a:pt x="258" y="81"/>
                      </a:cubicBezTo>
                      <a:cubicBezTo>
                        <a:pt x="204" y="40"/>
                        <a:pt x="204" y="40"/>
                        <a:pt x="204" y="40"/>
                      </a:cubicBezTo>
                      <a:cubicBezTo>
                        <a:pt x="160" y="59"/>
                        <a:pt x="130" y="88"/>
                        <a:pt x="130" y="88"/>
                      </a:cubicBezTo>
                      <a:cubicBezTo>
                        <a:pt x="147" y="153"/>
                        <a:pt x="147" y="153"/>
                        <a:pt x="147" y="153"/>
                      </a:cubicBezTo>
                      <a:cubicBezTo>
                        <a:pt x="147" y="153"/>
                        <a:pt x="147" y="153"/>
                        <a:pt x="147" y="153"/>
                      </a:cubicBezTo>
                      <a:cubicBezTo>
                        <a:pt x="143" y="157"/>
                        <a:pt x="139" y="161"/>
                        <a:pt x="135" y="166"/>
                      </a:cubicBezTo>
                      <a:cubicBezTo>
                        <a:pt x="68" y="156"/>
                        <a:pt x="68" y="156"/>
                        <a:pt x="68" y="156"/>
                      </a:cubicBezTo>
                      <a:cubicBezTo>
                        <a:pt x="39" y="195"/>
                        <a:pt x="27" y="235"/>
                        <a:pt x="27" y="235"/>
                      </a:cubicBezTo>
                      <a:cubicBezTo>
                        <a:pt x="73" y="283"/>
                        <a:pt x="73" y="283"/>
                        <a:pt x="73" y="283"/>
                      </a:cubicBezTo>
                      <a:cubicBezTo>
                        <a:pt x="74" y="283"/>
                        <a:pt x="74" y="283"/>
                        <a:pt x="74" y="283"/>
                      </a:cubicBezTo>
                      <a:cubicBezTo>
                        <a:pt x="72" y="290"/>
                        <a:pt x="70" y="297"/>
                        <a:pt x="69" y="304"/>
                      </a:cubicBezTo>
                      <a:cubicBezTo>
                        <a:pt x="6" y="330"/>
                        <a:pt x="6" y="330"/>
                        <a:pt x="6" y="330"/>
                      </a:cubicBezTo>
                      <a:cubicBezTo>
                        <a:pt x="0" y="378"/>
                        <a:pt x="10" y="418"/>
                        <a:pt x="10" y="418"/>
                      </a:cubicBezTo>
                      <a:cubicBezTo>
                        <a:pt x="75" y="437"/>
                        <a:pt x="75" y="437"/>
                        <a:pt x="75" y="437"/>
                      </a:cubicBezTo>
                      <a:cubicBezTo>
                        <a:pt x="75" y="436"/>
                        <a:pt x="75" y="436"/>
                        <a:pt x="75" y="436"/>
                      </a:cubicBezTo>
                      <a:cubicBezTo>
                        <a:pt x="77" y="444"/>
                        <a:pt x="79" y="451"/>
                        <a:pt x="82" y="459"/>
                      </a:cubicBezTo>
                      <a:cubicBezTo>
                        <a:pt x="41" y="512"/>
                        <a:pt x="41" y="512"/>
                        <a:pt x="41" y="512"/>
                      </a:cubicBezTo>
                      <a:cubicBezTo>
                        <a:pt x="60" y="557"/>
                        <a:pt x="89" y="587"/>
                        <a:pt x="89" y="587"/>
                      </a:cubicBezTo>
                      <a:cubicBezTo>
                        <a:pt x="154" y="570"/>
                        <a:pt x="154" y="570"/>
                        <a:pt x="154" y="570"/>
                      </a:cubicBezTo>
                      <a:cubicBezTo>
                        <a:pt x="154" y="569"/>
                        <a:pt x="154" y="569"/>
                        <a:pt x="154" y="569"/>
                      </a:cubicBezTo>
                      <a:cubicBezTo>
                        <a:pt x="158" y="574"/>
                        <a:pt x="162" y="577"/>
                        <a:pt x="166" y="581"/>
                      </a:cubicBezTo>
                      <a:cubicBezTo>
                        <a:pt x="157" y="648"/>
                        <a:pt x="157" y="648"/>
                        <a:pt x="157" y="648"/>
                      </a:cubicBezTo>
                      <a:cubicBezTo>
                        <a:pt x="195" y="678"/>
                        <a:pt x="236" y="689"/>
                        <a:pt x="236" y="689"/>
                      </a:cubicBezTo>
                      <a:cubicBezTo>
                        <a:pt x="284" y="643"/>
                        <a:pt x="284" y="643"/>
                        <a:pt x="284" y="643"/>
                      </a:cubicBezTo>
                      <a:cubicBezTo>
                        <a:pt x="284" y="643"/>
                        <a:pt x="284" y="643"/>
                        <a:pt x="284" y="643"/>
                      </a:cubicBezTo>
                      <a:cubicBezTo>
                        <a:pt x="291" y="645"/>
                        <a:pt x="298" y="646"/>
                        <a:pt x="305" y="648"/>
                      </a:cubicBezTo>
                      <a:cubicBezTo>
                        <a:pt x="330" y="710"/>
                        <a:pt x="330" y="710"/>
                        <a:pt x="330" y="710"/>
                      </a:cubicBezTo>
                      <a:cubicBezTo>
                        <a:pt x="378" y="716"/>
                        <a:pt x="419" y="706"/>
                        <a:pt x="419" y="706"/>
                      </a:cubicBezTo>
                      <a:cubicBezTo>
                        <a:pt x="437" y="642"/>
                        <a:pt x="437" y="642"/>
                        <a:pt x="437" y="642"/>
                      </a:cubicBezTo>
                      <a:cubicBezTo>
                        <a:pt x="437" y="642"/>
                        <a:pt x="437" y="642"/>
                        <a:pt x="437" y="642"/>
                      </a:cubicBezTo>
                      <a:cubicBezTo>
                        <a:pt x="445" y="640"/>
                        <a:pt x="452" y="638"/>
                        <a:pt x="459" y="635"/>
                      </a:cubicBezTo>
                      <a:cubicBezTo>
                        <a:pt x="513" y="676"/>
                        <a:pt x="513" y="676"/>
                        <a:pt x="513" y="676"/>
                      </a:cubicBezTo>
                      <a:cubicBezTo>
                        <a:pt x="557" y="657"/>
                        <a:pt x="587" y="628"/>
                        <a:pt x="587" y="628"/>
                      </a:cubicBezTo>
                      <a:cubicBezTo>
                        <a:pt x="570" y="563"/>
                        <a:pt x="570" y="563"/>
                        <a:pt x="570" y="563"/>
                      </a:cubicBezTo>
                      <a:cubicBezTo>
                        <a:pt x="570" y="563"/>
                        <a:pt x="570" y="563"/>
                        <a:pt x="570" y="563"/>
                      </a:cubicBezTo>
                      <a:cubicBezTo>
                        <a:pt x="574" y="559"/>
                        <a:pt x="578" y="555"/>
                        <a:pt x="582" y="550"/>
                      </a:cubicBezTo>
                      <a:cubicBezTo>
                        <a:pt x="649" y="560"/>
                        <a:pt x="649" y="560"/>
                        <a:pt x="649" y="560"/>
                      </a:cubicBezTo>
                      <a:cubicBezTo>
                        <a:pt x="678" y="521"/>
                        <a:pt x="690" y="481"/>
                        <a:pt x="690" y="481"/>
                      </a:cubicBezTo>
                      <a:cubicBezTo>
                        <a:pt x="644" y="433"/>
                        <a:pt x="644" y="433"/>
                        <a:pt x="644" y="433"/>
                      </a:cubicBezTo>
                      <a:cubicBezTo>
                        <a:pt x="643" y="433"/>
                        <a:pt x="643" y="433"/>
                        <a:pt x="643" y="433"/>
                      </a:cubicBezTo>
                      <a:cubicBezTo>
                        <a:pt x="645" y="426"/>
                        <a:pt x="647" y="419"/>
                        <a:pt x="648" y="412"/>
                      </a:cubicBezTo>
                      <a:lnTo>
                        <a:pt x="711" y="386"/>
                      </a:lnTo>
                      <a:close/>
                      <a:moveTo>
                        <a:pt x="357" y="586"/>
                      </a:moveTo>
                      <a:cubicBezTo>
                        <a:pt x="231" y="586"/>
                        <a:pt x="129" y="484"/>
                        <a:pt x="129" y="358"/>
                      </a:cubicBezTo>
                      <a:cubicBezTo>
                        <a:pt x="129" y="232"/>
                        <a:pt x="231" y="130"/>
                        <a:pt x="357" y="130"/>
                      </a:cubicBezTo>
                      <a:cubicBezTo>
                        <a:pt x="484" y="130"/>
                        <a:pt x="586" y="232"/>
                        <a:pt x="586" y="358"/>
                      </a:cubicBezTo>
                      <a:cubicBezTo>
                        <a:pt x="586" y="484"/>
                        <a:pt x="484" y="586"/>
                        <a:pt x="357" y="586"/>
                      </a:cubicBezTo>
                      <a:close/>
                    </a:path>
                  </a:pathLst>
                </a:custGeom>
                <a:solidFill>
                  <a:srgbClr val="57CE9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1" name="Freeform 402"/>
                <p:cNvSpPr>
                  <a:spLocks noEditPoints="1"/>
                </p:cNvSpPr>
                <p:nvPr/>
              </p:nvSpPr>
              <p:spPr bwMode="auto">
                <a:xfrm>
                  <a:off x="376" y="2198"/>
                  <a:ext cx="416" cy="416"/>
                </a:xfrm>
                <a:custGeom>
                  <a:avLst/>
                  <a:gdLst>
                    <a:gd name="T0" fmla="*/ 480 w 486"/>
                    <a:gd name="T1" fmla="*/ 203 h 487"/>
                    <a:gd name="T2" fmla="*/ 436 w 486"/>
                    <a:gd name="T3" fmla="*/ 190 h 487"/>
                    <a:gd name="T4" fmla="*/ 459 w 486"/>
                    <a:gd name="T5" fmla="*/ 139 h 487"/>
                    <a:gd name="T6" fmla="*/ 382 w 486"/>
                    <a:gd name="T7" fmla="*/ 100 h 487"/>
                    <a:gd name="T8" fmla="*/ 374 w 486"/>
                    <a:gd name="T9" fmla="*/ 92 h 487"/>
                    <a:gd name="T10" fmla="*/ 327 w 486"/>
                    <a:gd name="T11" fmla="*/ 19 h 487"/>
                    <a:gd name="T12" fmla="*/ 294 w 486"/>
                    <a:gd name="T13" fmla="*/ 50 h 487"/>
                    <a:gd name="T14" fmla="*/ 262 w 486"/>
                    <a:gd name="T15" fmla="*/ 4 h 487"/>
                    <a:gd name="T16" fmla="*/ 190 w 486"/>
                    <a:gd name="T17" fmla="*/ 51 h 487"/>
                    <a:gd name="T18" fmla="*/ 175 w 486"/>
                    <a:gd name="T19" fmla="*/ 56 h 487"/>
                    <a:gd name="T20" fmla="*/ 88 w 486"/>
                    <a:gd name="T21" fmla="*/ 61 h 487"/>
                    <a:gd name="T22" fmla="*/ 100 w 486"/>
                    <a:gd name="T23" fmla="*/ 104 h 487"/>
                    <a:gd name="T24" fmla="*/ 46 w 486"/>
                    <a:gd name="T25" fmla="*/ 107 h 487"/>
                    <a:gd name="T26" fmla="*/ 50 w 486"/>
                    <a:gd name="T27" fmla="*/ 193 h 487"/>
                    <a:gd name="T28" fmla="*/ 47 w 486"/>
                    <a:gd name="T29" fmla="*/ 207 h 487"/>
                    <a:gd name="T30" fmla="*/ 7 w 486"/>
                    <a:gd name="T31" fmla="*/ 285 h 487"/>
                    <a:gd name="T32" fmla="*/ 50 w 486"/>
                    <a:gd name="T33" fmla="*/ 297 h 487"/>
                    <a:gd name="T34" fmla="*/ 27 w 486"/>
                    <a:gd name="T35" fmla="*/ 348 h 487"/>
                    <a:gd name="T36" fmla="*/ 104 w 486"/>
                    <a:gd name="T37" fmla="*/ 387 h 487"/>
                    <a:gd name="T38" fmla="*/ 113 w 486"/>
                    <a:gd name="T39" fmla="*/ 395 h 487"/>
                    <a:gd name="T40" fmla="*/ 160 w 486"/>
                    <a:gd name="T41" fmla="*/ 469 h 487"/>
                    <a:gd name="T42" fmla="*/ 192 w 486"/>
                    <a:gd name="T43" fmla="*/ 437 h 487"/>
                    <a:gd name="T44" fmla="*/ 224 w 486"/>
                    <a:gd name="T45" fmla="*/ 483 h 487"/>
                    <a:gd name="T46" fmla="*/ 297 w 486"/>
                    <a:gd name="T47" fmla="*/ 436 h 487"/>
                    <a:gd name="T48" fmla="*/ 311 w 486"/>
                    <a:gd name="T49" fmla="*/ 432 h 487"/>
                    <a:gd name="T50" fmla="*/ 398 w 486"/>
                    <a:gd name="T51" fmla="*/ 427 h 487"/>
                    <a:gd name="T52" fmla="*/ 387 w 486"/>
                    <a:gd name="T53" fmla="*/ 384 h 487"/>
                    <a:gd name="T54" fmla="*/ 440 w 486"/>
                    <a:gd name="T55" fmla="*/ 381 h 487"/>
                    <a:gd name="T56" fmla="*/ 437 w 486"/>
                    <a:gd name="T57" fmla="*/ 295 h 487"/>
                    <a:gd name="T58" fmla="*/ 440 w 486"/>
                    <a:gd name="T59" fmla="*/ 280 h 487"/>
                    <a:gd name="T60" fmla="*/ 242 w 486"/>
                    <a:gd name="T61" fmla="*/ 399 h 487"/>
                    <a:gd name="T62" fmla="*/ 242 w 486"/>
                    <a:gd name="T63" fmla="*/ 88 h 487"/>
                    <a:gd name="T64" fmla="*/ 242 w 486"/>
                    <a:gd name="T65" fmla="*/ 39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487">
                      <a:moveTo>
                        <a:pt x="482" y="263"/>
                      </a:moveTo>
                      <a:cubicBezTo>
                        <a:pt x="486" y="230"/>
                        <a:pt x="480" y="203"/>
                        <a:pt x="480" y="203"/>
                      </a:cubicBezTo>
                      <a:cubicBezTo>
                        <a:pt x="436" y="190"/>
                        <a:pt x="436" y="190"/>
                        <a:pt x="436" y="190"/>
                      </a:cubicBezTo>
                      <a:cubicBezTo>
                        <a:pt x="436" y="190"/>
                        <a:pt x="436" y="190"/>
                        <a:pt x="436" y="190"/>
                      </a:cubicBezTo>
                      <a:cubicBezTo>
                        <a:pt x="435" y="185"/>
                        <a:pt x="433" y="180"/>
                        <a:pt x="431" y="175"/>
                      </a:cubicBezTo>
                      <a:cubicBezTo>
                        <a:pt x="459" y="139"/>
                        <a:pt x="459" y="139"/>
                        <a:pt x="459" y="139"/>
                      </a:cubicBezTo>
                      <a:cubicBezTo>
                        <a:pt x="446" y="109"/>
                        <a:pt x="426" y="88"/>
                        <a:pt x="426" y="88"/>
                      </a:cubicBezTo>
                      <a:cubicBezTo>
                        <a:pt x="382" y="100"/>
                        <a:pt x="382" y="100"/>
                        <a:pt x="382" y="100"/>
                      </a:cubicBezTo>
                      <a:cubicBezTo>
                        <a:pt x="382" y="100"/>
                        <a:pt x="382" y="100"/>
                        <a:pt x="382" y="100"/>
                      </a:cubicBezTo>
                      <a:cubicBezTo>
                        <a:pt x="380" y="97"/>
                        <a:pt x="377" y="95"/>
                        <a:pt x="374" y="92"/>
                      </a:cubicBezTo>
                      <a:cubicBezTo>
                        <a:pt x="380" y="47"/>
                        <a:pt x="380" y="47"/>
                        <a:pt x="380" y="47"/>
                      </a:cubicBezTo>
                      <a:cubicBezTo>
                        <a:pt x="354" y="27"/>
                        <a:pt x="327" y="19"/>
                        <a:pt x="327" y="19"/>
                      </a:cubicBezTo>
                      <a:cubicBezTo>
                        <a:pt x="294" y="50"/>
                        <a:pt x="294" y="50"/>
                        <a:pt x="294" y="50"/>
                      </a:cubicBezTo>
                      <a:cubicBezTo>
                        <a:pt x="294" y="50"/>
                        <a:pt x="294" y="50"/>
                        <a:pt x="294" y="50"/>
                      </a:cubicBezTo>
                      <a:cubicBezTo>
                        <a:pt x="289" y="49"/>
                        <a:pt x="285" y="48"/>
                        <a:pt x="280" y="47"/>
                      </a:cubicBezTo>
                      <a:cubicBezTo>
                        <a:pt x="262" y="4"/>
                        <a:pt x="262" y="4"/>
                        <a:pt x="262" y="4"/>
                      </a:cubicBezTo>
                      <a:cubicBezTo>
                        <a:pt x="230" y="0"/>
                        <a:pt x="202" y="7"/>
                        <a:pt x="202" y="7"/>
                      </a:cubicBezTo>
                      <a:cubicBezTo>
                        <a:pt x="190" y="51"/>
                        <a:pt x="190" y="51"/>
                        <a:pt x="190" y="51"/>
                      </a:cubicBezTo>
                      <a:cubicBezTo>
                        <a:pt x="190" y="51"/>
                        <a:pt x="190" y="51"/>
                        <a:pt x="190" y="51"/>
                      </a:cubicBezTo>
                      <a:cubicBezTo>
                        <a:pt x="185" y="52"/>
                        <a:pt x="180" y="54"/>
                        <a:pt x="175" y="56"/>
                      </a:cubicBezTo>
                      <a:cubicBezTo>
                        <a:pt x="139" y="28"/>
                        <a:pt x="139" y="28"/>
                        <a:pt x="139" y="28"/>
                      </a:cubicBezTo>
                      <a:cubicBezTo>
                        <a:pt x="108" y="41"/>
                        <a:pt x="88" y="61"/>
                        <a:pt x="88" y="61"/>
                      </a:cubicBezTo>
                      <a:cubicBezTo>
                        <a:pt x="99" y="104"/>
                        <a:pt x="99" y="104"/>
                        <a:pt x="99" y="104"/>
                      </a:cubicBezTo>
                      <a:cubicBezTo>
                        <a:pt x="100" y="104"/>
                        <a:pt x="100" y="104"/>
                        <a:pt x="100" y="104"/>
                      </a:cubicBezTo>
                      <a:cubicBezTo>
                        <a:pt x="97" y="107"/>
                        <a:pt x="94" y="110"/>
                        <a:pt x="92" y="113"/>
                      </a:cubicBezTo>
                      <a:cubicBezTo>
                        <a:pt x="46" y="107"/>
                        <a:pt x="46" y="107"/>
                        <a:pt x="46" y="107"/>
                      </a:cubicBezTo>
                      <a:cubicBezTo>
                        <a:pt x="26" y="133"/>
                        <a:pt x="18" y="160"/>
                        <a:pt x="18" y="160"/>
                      </a:cubicBezTo>
                      <a:cubicBezTo>
                        <a:pt x="50" y="193"/>
                        <a:pt x="50" y="193"/>
                        <a:pt x="50" y="193"/>
                      </a:cubicBezTo>
                      <a:cubicBezTo>
                        <a:pt x="50" y="193"/>
                        <a:pt x="50" y="193"/>
                        <a:pt x="50" y="193"/>
                      </a:cubicBezTo>
                      <a:cubicBezTo>
                        <a:pt x="49" y="197"/>
                        <a:pt x="47" y="202"/>
                        <a:pt x="47" y="207"/>
                      </a:cubicBezTo>
                      <a:cubicBezTo>
                        <a:pt x="4" y="224"/>
                        <a:pt x="4" y="224"/>
                        <a:pt x="4" y="224"/>
                      </a:cubicBezTo>
                      <a:cubicBezTo>
                        <a:pt x="0" y="257"/>
                        <a:pt x="7" y="285"/>
                        <a:pt x="7" y="285"/>
                      </a:cubicBezTo>
                      <a:cubicBezTo>
                        <a:pt x="50" y="297"/>
                        <a:pt x="50" y="297"/>
                        <a:pt x="50" y="297"/>
                      </a:cubicBezTo>
                      <a:cubicBezTo>
                        <a:pt x="50" y="297"/>
                        <a:pt x="50" y="297"/>
                        <a:pt x="50" y="297"/>
                      </a:cubicBezTo>
                      <a:cubicBezTo>
                        <a:pt x="52" y="302"/>
                        <a:pt x="53" y="307"/>
                        <a:pt x="55" y="312"/>
                      </a:cubicBezTo>
                      <a:cubicBezTo>
                        <a:pt x="27" y="348"/>
                        <a:pt x="27" y="348"/>
                        <a:pt x="27" y="348"/>
                      </a:cubicBezTo>
                      <a:cubicBezTo>
                        <a:pt x="40" y="378"/>
                        <a:pt x="60" y="399"/>
                        <a:pt x="60" y="399"/>
                      </a:cubicBezTo>
                      <a:cubicBezTo>
                        <a:pt x="104" y="387"/>
                        <a:pt x="104" y="387"/>
                        <a:pt x="104" y="387"/>
                      </a:cubicBezTo>
                      <a:cubicBezTo>
                        <a:pt x="104" y="387"/>
                        <a:pt x="104" y="387"/>
                        <a:pt x="104" y="387"/>
                      </a:cubicBezTo>
                      <a:cubicBezTo>
                        <a:pt x="107" y="390"/>
                        <a:pt x="110" y="393"/>
                        <a:pt x="113" y="395"/>
                      </a:cubicBezTo>
                      <a:cubicBezTo>
                        <a:pt x="106" y="441"/>
                        <a:pt x="106" y="441"/>
                        <a:pt x="106" y="441"/>
                      </a:cubicBezTo>
                      <a:cubicBezTo>
                        <a:pt x="132" y="461"/>
                        <a:pt x="160" y="469"/>
                        <a:pt x="160" y="469"/>
                      </a:cubicBezTo>
                      <a:cubicBezTo>
                        <a:pt x="192" y="437"/>
                        <a:pt x="192" y="437"/>
                        <a:pt x="192" y="437"/>
                      </a:cubicBezTo>
                      <a:cubicBezTo>
                        <a:pt x="192" y="437"/>
                        <a:pt x="192" y="437"/>
                        <a:pt x="192" y="437"/>
                      </a:cubicBezTo>
                      <a:cubicBezTo>
                        <a:pt x="197" y="438"/>
                        <a:pt x="202" y="439"/>
                        <a:pt x="207" y="440"/>
                      </a:cubicBezTo>
                      <a:cubicBezTo>
                        <a:pt x="224" y="483"/>
                        <a:pt x="224" y="483"/>
                        <a:pt x="224" y="483"/>
                      </a:cubicBezTo>
                      <a:cubicBezTo>
                        <a:pt x="257" y="487"/>
                        <a:pt x="284" y="480"/>
                        <a:pt x="284" y="480"/>
                      </a:cubicBezTo>
                      <a:cubicBezTo>
                        <a:pt x="297" y="436"/>
                        <a:pt x="297" y="436"/>
                        <a:pt x="297" y="436"/>
                      </a:cubicBezTo>
                      <a:cubicBezTo>
                        <a:pt x="296" y="436"/>
                        <a:pt x="296" y="436"/>
                        <a:pt x="296" y="436"/>
                      </a:cubicBezTo>
                      <a:cubicBezTo>
                        <a:pt x="301" y="435"/>
                        <a:pt x="306" y="433"/>
                        <a:pt x="311" y="432"/>
                      </a:cubicBezTo>
                      <a:cubicBezTo>
                        <a:pt x="348" y="460"/>
                        <a:pt x="348" y="460"/>
                        <a:pt x="348" y="460"/>
                      </a:cubicBezTo>
                      <a:cubicBezTo>
                        <a:pt x="378" y="447"/>
                        <a:pt x="398" y="427"/>
                        <a:pt x="398" y="427"/>
                      </a:cubicBezTo>
                      <a:cubicBezTo>
                        <a:pt x="387" y="384"/>
                        <a:pt x="387" y="384"/>
                        <a:pt x="387" y="384"/>
                      </a:cubicBezTo>
                      <a:cubicBezTo>
                        <a:pt x="387" y="384"/>
                        <a:pt x="387" y="384"/>
                        <a:pt x="387" y="384"/>
                      </a:cubicBezTo>
                      <a:cubicBezTo>
                        <a:pt x="389" y="380"/>
                        <a:pt x="392" y="378"/>
                        <a:pt x="395" y="375"/>
                      </a:cubicBezTo>
                      <a:cubicBezTo>
                        <a:pt x="440" y="381"/>
                        <a:pt x="440" y="381"/>
                        <a:pt x="440" y="381"/>
                      </a:cubicBezTo>
                      <a:cubicBezTo>
                        <a:pt x="460" y="355"/>
                        <a:pt x="468" y="327"/>
                        <a:pt x="468" y="327"/>
                      </a:cubicBezTo>
                      <a:cubicBezTo>
                        <a:pt x="437" y="295"/>
                        <a:pt x="437" y="295"/>
                        <a:pt x="437" y="295"/>
                      </a:cubicBezTo>
                      <a:cubicBezTo>
                        <a:pt x="437" y="295"/>
                        <a:pt x="437" y="295"/>
                        <a:pt x="437" y="295"/>
                      </a:cubicBezTo>
                      <a:cubicBezTo>
                        <a:pt x="438" y="290"/>
                        <a:pt x="439" y="285"/>
                        <a:pt x="440" y="280"/>
                      </a:cubicBezTo>
                      <a:lnTo>
                        <a:pt x="482" y="263"/>
                      </a:lnTo>
                      <a:close/>
                      <a:moveTo>
                        <a:pt x="242" y="399"/>
                      </a:moveTo>
                      <a:cubicBezTo>
                        <a:pt x="157" y="399"/>
                        <a:pt x="87" y="329"/>
                        <a:pt x="87" y="244"/>
                      </a:cubicBezTo>
                      <a:cubicBezTo>
                        <a:pt x="87" y="158"/>
                        <a:pt x="157" y="88"/>
                        <a:pt x="242" y="88"/>
                      </a:cubicBezTo>
                      <a:cubicBezTo>
                        <a:pt x="328" y="88"/>
                        <a:pt x="397" y="158"/>
                        <a:pt x="397" y="244"/>
                      </a:cubicBezTo>
                      <a:cubicBezTo>
                        <a:pt x="397" y="329"/>
                        <a:pt x="328" y="399"/>
                        <a:pt x="242" y="399"/>
                      </a:cubicBezTo>
                      <a:close/>
                    </a:path>
                  </a:pathLst>
                </a:custGeom>
                <a:solidFill>
                  <a:srgbClr val="3DCE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2" name="Freeform 403"/>
                <p:cNvSpPr>
                  <a:spLocks noEditPoints="1"/>
                </p:cNvSpPr>
                <p:nvPr/>
              </p:nvSpPr>
              <p:spPr bwMode="auto">
                <a:xfrm>
                  <a:off x="1757" y="2032"/>
                  <a:ext cx="518" cy="517"/>
                </a:xfrm>
                <a:custGeom>
                  <a:avLst/>
                  <a:gdLst>
                    <a:gd name="T0" fmla="*/ 597 w 605"/>
                    <a:gd name="T1" fmla="*/ 251 h 605"/>
                    <a:gd name="T2" fmla="*/ 542 w 605"/>
                    <a:gd name="T3" fmla="*/ 236 h 605"/>
                    <a:gd name="T4" fmla="*/ 571 w 605"/>
                    <a:gd name="T5" fmla="*/ 172 h 605"/>
                    <a:gd name="T6" fmla="*/ 476 w 605"/>
                    <a:gd name="T7" fmla="*/ 124 h 605"/>
                    <a:gd name="T8" fmla="*/ 465 w 605"/>
                    <a:gd name="T9" fmla="*/ 114 h 605"/>
                    <a:gd name="T10" fmla="*/ 406 w 605"/>
                    <a:gd name="T11" fmla="*/ 22 h 605"/>
                    <a:gd name="T12" fmla="*/ 366 w 605"/>
                    <a:gd name="T13" fmla="*/ 62 h 605"/>
                    <a:gd name="T14" fmla="*/ 326 w 605"/>
                    <a:gd name="T15" fmla="*/ 5 h 605"/>
                    <a:gd name="T16" fmla="*/ 236 w 605"/>
                    <a:gd name="T17" fmla="*/ 63 h 605"/>
                    <a:gd name="T18" fmla="*/ 218 w 605"/>
                    <a:gd name="T19" fmla="*/ 69 h 605"/>
                    <a:gd name="T20" fmla="*/ 109 w 605"/>
                    <a:gd name="T21" fmla="*/ 75 h 605"/>
                    <a:gd name="T22" fmla="*/ 124 w 605"/>
                    <a:gd name="T23" fmla="*/ 129 h 605"/>
                    <a:gd name="T24" fmla="*/ 57 w 605"/>
                    <a:gd name="T25" fmla="*/ 132 h 605"/>
                    <a:gd name="T26" fmla="*/ 62 w 605"/>
                    <a:gd name="T27" fmla="*/ 239 h 605"/>
                    <a:gd name="T28" fmla="*/ 58 w 605"/>
                    <a:gd name="T29" fmla="*/ 257 h 605"/>
                    <a:gd name="T30" fmla="*/ 8 w 605"/>
                    <a:gd name="T31" fmla="*/ 353 h 605"/>
                    <a:gd name="T32" fmla="*/ 63 w 605"/>
                    <a:gd name="T33" fmla="*/ 369 h 605"/>
                    <a:gd name="T34" fmla="*/ 34 w 605"/>
                    <a:gd name="T35" fmla="*/ 433 h 605"/>
                    <a:gd name="T36" fmla="*/ 129 w 605"/>
                    <a:gd name="T37" fmla="*/ 481 h 605"/>
                    <a:gd name="T38" fmla="*/ 140 w 605"/>
                    <a:gd name="T39" fmla="*/ 491 h 605"/>
                    <a:gd name="T40" fmla="*/ 199 w 605"/>
                    <a:gd name="T41" fmla="*/ 582 h 605"/>
                    <a:gd name="T42" fmla="*/ 239 w 605"/>
                    <a:gd name="T43" fmla="*/ 543 h 605"/>
                    <a:gd name="T44" fmla="*/ 278 w 605"/>
                    <a:gd name="T45" fmla="*/ 600 h 605"/>
                    <a:gd name="T46" fmla="*/ 369 w 605"/>
                    <a:gd name="T47" fmla="*/ 542 h 605"/>
                    <a:gd name="T48" fmla="*/ 387 w 605"/>
                    <a:gd name="T49" fmla="*/ 536 h 605"/>
                    <a:gd name="T50" fmla="*/ 496 w 605"/>
                    <a:gd name="T51" fmla="*/ 530 h 605"/>
                    <a:gd name="T52" fmla="*/ 481 w 605"/>
                    <a:gd name="T53" fmla="*/ 476 h 605"/>
                    <a:gd name="T54" fmla="*/ 548 w 605"/>
                    <a:gd name="T55" fmla="*/ 473 h 605"/>
                    <a:gd name="T56" fmla="*/ 543 w 605"/>
                    <a:gd name="T57" fmla="*/ 366 h 605"/>
                    <a:gd name="T58" fmla="*/ 547 w 605"/>
                    <a:gd name="T59" fmla="*/ 348 h 605"/>
                    <a:gd name="T60" fmla="*/ 301 w 605"/>
                    <a:gd name="T61" fmla="*/ 495 h 605"/>
                    <a:gd name="T62" fmla="*/ 301 w 605"/>
                    <a:gd name="T63" fmla="*/ 109 h 605"/>
                    <a:gd name="T64" fmla="*/ 301 w 605"/>
                    <a:gd name="T65" fmla="*/ 49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5" h="605">
                      <a:moveTo>
                        <a:pt x="600" y="326"/>
                      </a:moveTo>
                      <a:cubicBezTo>
                        <a:pt x="605" y="286"/>
                        <a:pt x="597" y="251"/>
                        <a:pt x="597" y="251"/>
                      </a:cubicBezTo>
                      <a:cubicBezTo>
                        <a:pt x="542" y="236"/>
                        <a:pt x="542" y="236"/>
                        <a:pt x="542" y="236"/>
                      </a:cubicBezTo>
                      <a:cubicBezTo>
                        <a:pt x="542" y="236"/>
                        <a:pt x="542" y="236"/>
                        <a:pt x="542" y="236"/>
                      </a:cubicBezTo>
                      <a:cubicBezTo>
                        <a:pt x="541" y="230"/>
                        <a:pt x="539" y="224"/>
                        <a:pt x="536" y="218"/>
                      </a:cubicBezTo>
                      <a:cubicBezTo>
                        <a:pt x="571" y="172"/>
                        <a:pt x="571" y="172"/>
                        <a:pt x="571" y="172"/>
                      </a:cubicBezTo>
                      <a:cubicBezTo>
                        <a:pt x="555" y="135"/>
                        <a:pt x="530" y="109"/>
                        <a:pt x="530" y="109"/>
                      </a:cubicBezTo>
                      <a:cubicBezTo>
                        <a:pt x="476" y="124"/>
                        <a:pt x="476" y="124"/>
                        <a:pt x="476" y="124"/>
                      </a:cubicBezTo>
                      <a:cubicBezTo>
                        <a:pt x="476" y="124"/>
                        <a:pt x="476" y="124"/>
                        <a:pt x="476" y="124"/>
                      </a:cubicBezTo>
                      <a:cubicBezTo>
                        <a:pt x="472" y="120"/>
                        <a:pt x="468" y="117"/>
                        <a:pt x="465" y="114"/>
                      </a:cubicBezTo>
                      <a:cubicBezTo>
                        <a:pt x="473" y="57"/>
                        <a:pt x="473" y="57"/>
                        <a:pt x="473" y="57"/>
                      </a:cubicBezTo>
                      <a:cubicBezTo>
                        <a:pt x="440" y="33"/>
                        <a:pt x="406" y="22"/>
                        <a:pt x="406" y="22"/>
                      </a:cubicBezTo>
                      <a:cubicBezTo>
                        <a:pt x="366" y="62"/>
                        <a:pt x="366" y="62"/>
                        <a:pt x="366" y="62"/>
                      </a:cubicBezTo>
                      <a:cubicBezTo>
                        <a:pt x="366" y="62"/>
                        <a:pt x="366" y="62"/>
                        <a:pt x="366" y="62"/>
                      </a:cubicBezTo>
                      <a:cubicBezTo>
                        <a:pt x="360" y="60"/>
                        <a:pt x="354" y="59"/>
                        <a:pt x="348" y="58"/>
                      </a:cubicBezTo>
                      <a:cubicBezTo>
                        <a:pt x="326" y="5"/>
                        <a:pt x="326" y="5"/>
                        <a:pt x="326" y="5"/>
                      </a:cubicBezTo>
                      <a:cubicBezTo>
                        <a:pt x="286" y="0"/>
                        <a:pt x="251" y="8"/>
                        <a:pt x="251" y="8"/>
                      </a:cubicBezTo>
                      <a:cubicBezTo>
                        <a:pt x="236" y="63"/>
                        <a:pt x="236" y="63"/>
                        <a:pt x="236" y="63"/>
                      </a:cubicBezTo>
                      <a:cubicBezTo>
                        <a:pt x="236" y="63"/>
                        <a:pt x="236" y="63"/>
                        <a:pt x="236" y="63"/>
                      </a:cubicBezTo>
                      <a:cubicBezTo>
                        <a:pt x="230" y="64"/>
                        <a:pt x="224" y="66"/>
                        <a:pt x="218" y="69"/>
                      </a:cubicBezTo>
                      <a:cubicBezTo>
                        <a:pt x="172" y="34"/>
                        <a:pt x="172" y="34"/>
                        <a:pt x="172" y="34"/>
                      </a:cubicBezTo>
                      <a:cubicBezTo>
                        <a:pt x="135" y="50"/>
                        <a:pt x="109" y="75"/>
                        <a:pt x="109" y="75"/>
                      </a:cubicBezTo>
                      <a:cubicBezTo>
                        <a:pt x="124" y="129"/>
                        <a:pt x="124" y="129"/>
                        <a:pt x="124" y="129"/>
                      </a:cubicBezTo>
                      <a:cubicBezTo>
                        <a:pt x="124" y="129"/>
                        <a:pt x="124" y="129"/>
                        <a:pt x="124" y="129"/>
                      </a:cubicBezTo>
                      <a:cubicBezTo>
                        <a:pt x="120" y="133"/>
                        <a:pt x="117" y="136"/>
                        <a:pt x="114" y="140"/>
                      </a:cubicBezTo>
                      <a:cubicBezTo>
                        <a:pt x="57" y="132"/>
                        <a:pt x="57" y="132"/>
                        <a:pt x="57" y="132"/>
                      </a:cubicBezTo>
                      <a:cubicBezTo>
                        <a:pt x="33" y="165"/>
                        <a:pt x="23" y="199"/>
                        <a:pt x="23" y="199"/>
                      </a:cubicBezTo>
                      <a:cubicBezTo>
                        <a:pt x="62" y="239"/>
                        <a:pt x="62" y="239"/>
                        <a:pt x="62" y="239"/>
                      </a:cubicBezTo>
                      <a:cubicBezTo>
                        <a:pt x="62" y="239"/>
                        <a:pt x="62" y="239"/>
                        <a:pt x="62" y="239"/>
                      </a:cubicBezTo>
                      <a:cubicBezTo>
                        <a:pt x="60" y="245"/>
                        <a:pt x="59" y="251"/>
                        <a:pt x="58" y="257"/>
                      </a:cubicBezTo>
                      <a:cubicBezTo>
                        <a:pt x="5" y="278"/>
                        <a:pt x="5" y="278"/>
                        <a:pt x="5" y="278"/>
                      </a:cubicBezTo>
                      <a:cubicBezTo>
                        <a:pt x="0" y="319"/>
                        <a:pt x="8" y="353"/>
                        <a:pt x="8" y="353"/>
                      </a:cubicBezTo>
                      <a:cubicBezTo>
                        <a:pt x="63" y="369"/>
                        <a:pt x="63" y="369"/>
                        <a:pt x="63" y="369"/>
                      </a:cubicBezTo>
                      <a:cubicBezTo>
                        <a:pt x="63" y="369"/>
                        <a:pt x="63" y="369"/>
                        <a:pt x="63" y="369"/>
                      </a:cubicBezTo>
                      <a:cubicBezTo>
                        <a:pt x="64" y="375"/>
                        <a:pt x="66" y="381"/>
                        <a:pt x="69" y="387"/>
                      </a:cubicBezTo>
                      <a:cubicBezTo>
                        <a:pt x="34" y="433"/>
                        <a:pt x="34" y="433"/>
                        <a:pt x="34" y="433"/>
                      </a:cubicBezTo>
                      <a:cubicBezTo>
                        <a:pt x="50" y="470"/>
                        <a:pt x="75" y="496"/>
                        <a:pt x="75" y="496"/>
                      </a:cubicBezTo>
                      <a:cubicBezTo>
                        <a:pt x="129" y="481"/>
                        <a:pt x="129" y="481"/>
                        <a:pt x="129" y="481"/>
                      </a:cubicBezTo>
                      <a:cubicBezTo>
                        <a:pt x="129" y="481"/>
                        <a:pt x="129" y="481"/>
                        <a:pt x="129" y="481"/>
                      </a:cubicBezTo>
                      <a:cubicBezTo>
                        <a:pt x="133" y="484"/>
                        <a:pt x="136" y="488"/>
                        <a:pt x="140" y="491"/>
                      </a:cubicBezTo>
                      <a:cubicBezTo>
                        <a:pt x="132" y="547"/>
                        <a:pt x="132" y="547"/>
                        <a:pt x="132" y="547"/>
                      </a:cubicBezTo>
                      <a:cubicBezTo>
                        <a:pt x="165" y="572"/>
                        <a:pt x="199" y="582"/>
                        <a:pt x="199" y="582"/>
                      </a:cubicBezTo>
                      <a:cubicBezTo>
                        <a:pt x="239" y="543"/>
                        <a:pt x="239" y="543"/>
                        <a:pt x="239" y="543"/>
                      </a:cubicBezTo>
                      <a:cubicBezTo>
                        <a:pt x="239" y="543"/>
                        <a:pt x="239" y="543"/>
                        <a:pt x="239" y="543"/>
                      </a:cubicBezTo>
                      <a:cubicBezTo>
                        <a:pt x="245" y="544"/>
                        <a:pt x="251" y="546"/>
                        <a:pt x="257" y="547"/>
                      </a:cubicBezTo>
                      <a:cubicBezTo>
                        <a:pt x="278" y="600"/>
                        <a:pt x="278" y="600"/>
                        <a:pt x="278" y="600"/>
                      </a:cubicBezTo>
                      <a:cubicBezTo>
                        <a:pt x="319" y="605"/>
                        <a:pt x="353" y="597"/>
                        <a:pt x="353" y="597"/>
                      </a:cubicBezTo>
                      <a:cubicBezTo>
                        <a:pt x="369" y="542"/>
                        <a:pt x="369" y="542"/>
                        <a:pt x="369" y="542"/>
                      </a:cubicBezTo>
                      <a:cubicBezTo>
                        <a:pt x="369" y="542"/>
                        <a:pt x="369" y="542"/>
                        <a:pt x="369" y="542"/>
                      </a:cubicBezTo>
                      <a:cubicBezTo>
                        <a:pt x="375" y="540"/>
                        <a:pt x="381" y="538"/>
                        <a:pt x="387" y="536"/>
                      </a:cubicBezTo>
                      <a:cubicBezTo>
                        <a:pt x="433" y="571"/>
                        <a:pt x="433" y="571"/>
                        <a:pt x="433" y="571"/>
                      </a:cubicBezTo>
                      <a:cubicBezTo>
                        <a:pt x="470" y="555"/>
                        <a:pt x="496" y="530"/>
                        <a:pt x="496" y="530"/>
                      </a:cubicBezTo>
                      <a:cubicBezTo>
                        <a:pt x="481" y="476"/>
                        <a:pt x="481" y="476"/>
                        <a:pt x="481" y="476"/>
                      </a:cubicBezTo>
                      <a:cubicBezTo>
                        <a:pt x="481" y="476"/>
                        <a:pt x="481" y="476"/>
                        <a:pt x="481" y="476"/>
                      </a:cubicBezTo>
                      <a:cubicBezTo>
                        <a:pt x="484" y="472"/>
                        <a:pt x="488" y="468"/>
                        <a:pt x="491" y="465"/>
                      </a:cubicBezTo>
                      <a:cubicBezTo>
                        <a:pt x="548" y="473"/>
                        <a:pt x="548" y="473"/>
                        <a:pt x="548" y="473"/>
                      </a:cubicBezTo>
                      <a:cubicBezTo>
                        <a:pt x="572" y="440"/>
                        <a:pt x="582" y="406"/>
                        <a:pt x="582" y="406"/>
                      </a:cubicBezTo>
                      <a:cubicBezTo>
                        <a:pt x="543" y="366"/>
                        <a:pt x="543" y="366"/>
                        <a:pt x="543" y="366"/>
                      </a:cubicBezTo>
                      <a:cubicBezTo>
                        <a:pt x="543" y="366"/>
                        <a:pt x="543" y="366"/>
                        <a:pt x="543" y="366"/>
                      </a:cubicBezTo>
                      <a:cubicBezTo>
                        <a:pt x="545" y="360"/>
                        <a:pt x="546" y="354"/>
                        <a:pt x="547" y="348"/>
                      </a:cubicBezTo>
                      <a:lnTo>
                        <a:pt x="600" y="326"/>
                      </a:lnTo>
                      <a:close/>
                      <a:moveTo>
                        <a:pt x="301" y="495"/>
                      </a:moveTo>
                      <a:cubicBezTo>
                        <a:pt x="195" y="495"/>
                        <a:pt x="108" y="409"/>
                        <a:pt x="108" y="302"/>
                      </a:cubicBezTo>
                      <a:cubicBezTo>
                        <a:pt x="108" y="196"/>
                        <a:pt x="195" y="109"/>
                        <a:pt x="301" y="109"/>
                      </a:cubicBezTo>
                      <a:cubicBezTo>
                        <a:pt x="408" y="109"/>
                        <a:pt x="494" y="196"/>
                        <a:pt x="494" y="302"/>
                      </a:cubicBezTo>
                      <a:cubicBezTo>
                        <a:pt x="494" y="409"/>
                        <a:pt x="408" y="495"/>
                        <a:pt x="301" y="495"/>
                      </a:cubicBezTo>
                      <a:close/>
                    </a:path>
                  </a:pathLst>
                </a:custGeom>
                <a:solidFill>
                  <a:srgbClr val="70C4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3" name="Freeform 404"/>
                <p:cNvSpPr>
                  <a:spLocks noEditPoints="1"/>
                </p:cNvSpPr>
                <p:nvPr/>
              </p:nvSpPr>
              <p:spPr bwMode="auto">
                <a:xfrm>
                  <a:off x="632" y="818"/>
                  <a:ext cx="552" cy="552"/>
                </a:xfrm>
                <a:custGeom>
                  <a:avLst/>
                  <a:gdLst>
                    <a:gd name="T0" fmla="*/ 636 w 645"/>
                    <a:gd name="T1" fmla="*/ 268 h 645"/>
                    <a:gd name="T2" fmla="*/ 578 w 645"/>
                    <a:gd name="T3" fmla="*/ 252 h 645"/>
                    <a:gd name="T4" fmla="*/ 609 w 645"/>
                    <a:gd name="T5" fmla="*/ 184 h 645"/>
                    <a:gd name="T6" fmla="*/ 507 w 645"/>
                    <a:gd name="T7" fmla="*/ 132 h 645"/>
                    <a:gd name="T8" fmla="*/ 496 w 645"/>
                    <a:gd name="T9" fmla="*/ 122 h 645"/>
                    <a:gd name="T10" fmla="*/ 434 w 645"/>
                    <a:gd name="T11" fmla="*/ 24 h 645"/>
                    <a:gd name="T12" fmla="*/ 391 w 645"/>
                    <a:gd name="T13" fmla="*/ 66 h 645"/>
                    <a:gd name="T14" fmla="*/ 348 w 645"/>
                    <a:gd name="T15" fmla="*/ 5 h 645"/>
                    <a:gd name="T16" fmla="*/ 252 w 645"/>
                    <a:gd name="T17" fmla="*/ 67 h 645"/>
                    <a:gd name="T18" fmla="*/ 232 w 645"/>
                    <a:gd name="T19" fmla="*/ 73 h 645"/>
                    <a:gd name="T20" fmla="*/ 117 w 645"/>
                    <a:gd name="T21" fmla="*/ 80 h 645"/>
                    <a:gd name="T22" fmla="*/ 133 w 645"/>
                    <a:gd name="T23" fmla="*/ 138 h 645"/>
                    <a:gd name="T24" fmla="*/ 62 w 645"/>
                    <a:gd name="T25" fmla="*/ 141 h 645"/>
                    <a:gd name="T26" fmla="*/ 66 w 645"/>
                    <a:gd name="T27" fmla="*/ 255 h 645"/>
                    <a:gd name="T28" fmla="*/ 62 w 645"/>
                    <a:gd name="T29" fmla="*/ 274 h 645"/>
                    <a:gd name="T30" fmla="*/ 9 w 645"/>
                    <a:gd name="T31" fmla="*/ 377 h 645"/>
                    <a:gd name="T32" fmla="*/ 67 w 645"/>
                    <a:gd name="T33" fmla="*/ 393 h 645"/>
                    <a:gd name="T34" fmla="*/ 37 w 645"/>
                    <a:gd name="T35" fmla="*/ 461 h 645"/>
                    <a:gd name="T36" fmla="*/ 138 w 645"/>
                    <a:gd name="T37" fmla="*/ 513 h 645"/>
                    <a:gd name="T38" fmla="*/ 150 w 645"/>
                    <a:gd name="T39" fmla="*/ 523 h 645"/>
                    <a:gd name="T40" fmla="*/ 212 w 645"/>
                    <a:gd name="T41" fmla="*/ 621 h 645"/>
                    <a:gd name="T42" fmla="*/ 255 w 645"/>
                    <a:gd name="T43" fmla="*/ 579 h 645"/>
                    <a:gd name="T44" fmla="*/ 297 w 645"/>
                    <a:gd name="T45" fmla="*/ 640 h 645"/>
                    <a:gd name="T46" fmla="*/ 394 w 645"/>
                    <a:gd name="T47" fmla="*/ 578 h 645"/>
                    <a:gd name="T48" fmla="*/ 413 w 645"/>
                    <a:gd name="T49" fmla="*/ 572 h 645"/>
                    <a:gd name="T50" fmla="*/ 529 w 645"/>
                    <a:gd name="T51" fmla="*/ 565 h 645"/>
                    <a:gd name="T52" fmla="*/ 513 w 645"/>
                    <a:gd name="T53" fmla="*/ 507 h 645"/>
                    <a:gd name="T54" fmla="*/ 584 w 645"/>
                    <a:gd name="T55" fmla="*/ 504 h 645"/>
                    <a:gd name="T56" fmla="*/ 580 w 645"/>
                    <a:gd name="T57" fmla="*/ 390 h 645"/>
                    <a:gd name="T58" fmla="*/ 584 w 645"/>
                    <a:gd name="T59" fmla="*/ 371 h 645"/>
                    <a:gd name="T60" fmla="*/ 322 w 645"/>
                    <a:gd name="T61" fmla="*/ 528 h 645"/>
                    <a:gd name="T62" fmla="*/ 322 w 645"/>
                    <a:gd name="T63" fmla="*/ 117 h 645"/>
                    <a:gd name="T64" fmla="*/ 322 w 645"/>
                    <a:gd name="T65" fmla="*/ 52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5" h="645">
                      <a:moveTo>
                        <a:pt x="640" y="348"/>
                      </a:moveTo>
                      <a:cubicBezTo>
                        <a:pt x="645" y="305"/>
                        <a:pt x="636" y="268"/>
                        <a:pt x="636" y="268"/>
                      </a:cubicBezTo>
                      <a:cubicBezTo>
                        <a:pt x="579" y="252"/>
                        <a:pt x="579" y="252"/>
                        <a:pt x="579" y="252"/>
                      </a:cubicBezTo>
                      <a:cubicBezTo>
                        <a:pt x="578" y="252"/>
                        <a:pt x="578" y="252"/>
                        <a:pt x="578" y="252"/>
                      </a:cubicBezTo>
                      <a:cubicBezTo>
                        <a:pt x="577" y="245"/>
                        <a:pt x="574" y="239"/>
                        <a:pt x="572" y="232"/>
                      </a:cubicBezTo>
                      <a:cubicBezTo>
                        <a:pt x="609" y="184"/>
                        <a:pt x="609" y="184"/>
                        <a:pt x="609" y="184"/>
                      </a:cubicBezTo>
                      <a:cubicBezTo>
                        <a:pt x="592" y="144"/>
                        <a:pt x="566" y="117"/>
                        <a:pt x="566" y="117"/>
                      </a:cubicBezTo>
                      <a:cubicBezTo>
                        <a:pt x="507" y="132"/>
                        <a:pt x="507" y="132"/>
                        <a:pt x="507" y="132"/>
                      </a:cubicBezTo>
                      <a:cubicBezTo>
                        <a:pt x="507" y="132"/>
                        <a:pt x="507" y="132"/>
                        <a:pt x="507" y="132"/>
                      </a:cubicBezTo>
                      <a:cubicBezTo>
                        <a:pt x="504" y="129"/>
                        <a:pt x="500" y="125"/>
                        <a:pt x="496" y="122"/>
                      </a:cubicBezTo>
                      <a:cubicBezTo>
                        <a:pt x="505" y="61"/>
                        <a:pt x="505" y="61"/>
                        <a:pt x="505" y="61"/>
                      </a:cubicBezTo>
                      <a:cubicBezTo>
                        <a:pt x="470" y="35"/>
                        <a:pt x="434" y="24"/>
                        <a:pt x="434" y="24"/>
                      </a:cubicBezTo>
                      <a:cubicBezTo>
                        <a:pt x="390" y="66"/>
                        <a:pt x="390" y="66"/>
                        <a:pt x="390" y="66"/>
                      </a:cubicBezTo>
                      <a:cubicBezTo>
                        <a:pt x="391" y="66"/>
                        <a:pt x="391" y="66"/>
                        <a:pt x="391" y="66"/>
                      </a:cubicBezTo>
                      <a:cubicBezTo>
                        <a:pt x="384" y="64"/>
                        <a:pt x="378" y="63"/>
                        <a:pt x="371" y="62"/>
                      </a:cubicBezTo>
                      <a:cubicBezTo>
                        <a:pt x="348" y="5"/>
                        <a:pt x="348" y="5"/>
                        <a:pt x="348" y="5"/>
                      </a:cubicBezTo>
                      <a:cubicBezTo>
                        <a:pt x="305" y="0"/>
                        <a:pt x="269" y="9"/>
                        <a:pt x="269" y="9"/>
                      </a:cubicBezTo>
                      <a:cubicBezTo>
                        <a:pt x="252" y="67"/>
                        <a:pt x="252" y="67"/>
                        <a:pt x="252" y="67"/>
                      </a:cubicBezTo>
                      <a:cubicBezTo>
                        <a:pt x="252" y="67"/>
                        <a:pt x="252" y="67"/>
                        <a:pt x="252" y="67"/>
                      </a:cubicBezTo>
                      <a:cubicBezTo>
                        <a:pt x="246" y="69"/>
                        <a:pt x="239" y="71"/>
                        <a:pt x="232" y="73"/>
                      </a:cubicBezTo>
                      <a:cubicBezTo>
                        <a:pt x="184" y="36"/>
                        <a:pt x="184" y="36"/>
                        <a:pt x="184" y="36"/>
                      </a:cubicBezTo>
                      <a:cubicBezTo>
                        <a:pt x="144" y="53"/>
                        <a:pt x="117" y="80"/>
                        <a:pt x="117" y="80"/>
                      </a:cubicBezTo>
                      <a:cubicBezTo>
                        <a:pt x="132" y="138"/>
                        <a:pt x="132" y="138"/>
                        <a:pt x="132" y="138"/>
                      </a:cubicBezTo>
                      <a:cubicBezTo>
                        <a:pt x="133" y="138"/>
                        <a:pt x="133" y="138"/>
                        <a:pt x="133" y="138"/>
                      </a:cubicBezTo>
                      <a:cubicBezTo>
                        <a:pt x="129" y="142"/>
                        <a:pt x="125" y="146"/>
                        <a:pt x="122" y="150"/>
                      </a:cubicBezTo>
                      <a:cubicBezTo>
                        <a:pt x="62" y="141"/>
                        <a:pt x="62" y="141"/>
                        <a:pt x="62" y="141"/>
                      </a:cubicBezTo>
                      <a:cubicBezTo>
                        <a:pt x="35" y="176"/>
                        <a:pt x="25" y="212"/>
                        <a:pt x="25" y="212"/>
                      </a:cubicBezTo>
                      <a:cubicBezTo>
                        <a:pt x="66" y="255"/>
                        <a:pt x="66" y="255"/>
                        <a:pt x="66" y="255"/>
                      </a:cubicBezTo>
                      <a:cubicBezTo>
                        <a:pt x="67" y="255"/>
                        <a:pt x="67" y="255"/>
                        <a:pt x="67" y="255"/>
                      </a:cubicBezTo>
                      <a:cubicBezTo>
                        <a:pt x="65" y="261"/>
                        <a:pt x="63" y="268"/>
                        <a:pt x="62" y="274"/>
                      </a:cubicBezTo>
                      <a:cubicBezTo>
                        <a:pt x="6" y="297"/>
                        <a:pt x="6" y="297"/>
                        <a:pt x="6" y="297"/>
                      </a:cubicBezTo>
                      <a:cubicBezTo>
                        <a:pt x="0" y="340"/>
                        <a:pt x="9" y="377"/>
                        <a:pt x="9" y="377"/>
                      </a:cubicBezTo>
                      <a:cubicBezTo>
                        <a:pt x="67" y="393"/>
                        <a:pt x="67" y="393"/>
                        <a:pt x="67" y="393"/>
                      </a:cubicBezTo>
                      <a:cubicBezTo>
                        <a:pt x="67" y="393"/>
                        <a:pt x="67" y="393"/>
                        <a:pt x="67" y="393"/>
                      </a:cubicBezTo>
                      <a:cubicBezTo>
                        <a:pt x="69" y="400"/>
                        <a:pt x="71" y="406"/>
                        <a:pt x="74" y="413"/>
                      </a:cubicBezTo>
                      <a:cubicBezTo>
                        <a:pt x="37" y="461"/>
                        <a:pt x="37" y="461"/>
                        <a:pt x="37" y="461"/>
                      </a:cubicBezTo>
                      <a:cubicBezTo>
                        <a:pt x="54" y="501"/>
                        <a:pt x="80" y="528"/>
                        <a:pt x="80" y="528"/>
                      </a:cubicBezTo>
                      <a:cubicBezTo>
                        <a:pt x="138" y="513"/>
                        <a:pt x="138" y="513"/>
                        <a:pt x="138" y="513"/>
                      </a:cubicBezTo>
                      <a:cubicBezTo>
                        <a:pt x="138" y="513"/>
                        <a:pt x="138" y="513"/>
                        <a:pt x="138" y="513"/>
                      </a:cubicBezTo>
                      <a:cubicBezTo>
                        <a:pt x="142" y="516"/>
                        <a:pt x="146" y="520"/>
                        <a:pt x="150" y="523"/>
                      </a:cubicBezTo>
                      <a:cubicBezTo>
                        <a:pt x="141" y="584"/>
                        <a:pt x="141" y="584"/>
                        <a:pt x="141" y="584"/>
                      </a:cubicBezTo>
                      <a:cubicBezTo>
                        <a:pt x="176" y="610"/>
                        <a:pt x="212" y="621"/>
                        <a:pt x="212" y="621"/>
                      </a:cubicBezTo>
                      <a:cubicBezTo>
                        <a:pt x="255" y="579"/>
                        <a:pt x="255" y="579"/>
                        <a:pt x="255" y="579"/>
                      </a:cubicBezTo>
                      <a:cubicBezTo>
                        <a:pt x="255" y="579"/>
                        <a:pt x="255" y="579"/>
                        <a:pt x="255" y="579"/>
                      </a:cubicBezTo>
                      <a:cubicBezTo>
                        <a:pt x="262" y="580"/>
                        <a:pt x="268" y="582"/>
                        <a:pt x="275" y="583"/>
                      </a:cubicBezTo>
                      <a:cubicBezTo>
                        <a:pt x="297" y="640"/>
                        <a:pt x="297" y="640"/>
                        <a:pt x="297" y="640"/>
                      </a:cubicBezTo>
                      <a:cubicBezTo>
                        <a:pt x="341" y="645"/>
                        <a:pt x="377" y="636"/>
                        <a:pt x="377" y="636"/>
                      </a:cubicBezTo>
                      <a:cubicBezTo>
                        <a:pt x="394" y="578"/>
                        <a:pt x="394" y="578"/>
                        <a:pt x="394" y="578"/>
                      </a:cubicBezTo>
                      <a:cubicBezTo>
                        <a:pt x="393" y="578"/>
                        <a:pt x="393" y="578"/>
                        <a:pt x="393" y="578"/>
                      </a:cubicBezTo>
                      <a:cubicBezTo>
                        <a:pt x="400" y="576"/>
                        <a:pt x="407" y="574"/>
                        <a:pt x="413" y="572"/>
                      </a:cubicBezTo>
                      <a:cubicBezTo>
                        <a:pt x="462" y="609"/>
                        <a:pt x="462" y="609"/>
                        <a:pt x="462" y="609"/>
                      </a:cubicBezTo>
                      <a:cubicBezTo>
                        <a:pt x="502" y="592"/>
                        <a:pt x="529" y="565"/>
                        <a:pt x="529" y="565"/>
                      </a:cubicBezTo>
                      <a:cubicBezTo>
                        <a:pt x="514" y="507"/>
                        <a:pt x="514" y="507"/>
                        <a:pt x="514" y="507"/>
                      </a:cubicBezTo>
                      <a:cubicBezTo>
                        <a:pt x="513" y="507"/>
                        <a:pt x="513" y="507"/>
                        <a:pt x="513" y="507"/>
                      </a:cubicBezTo>
                      <a:cubicBezTo>
                        <a:pt x="517" y="503"/>
                        <a:pt x="520" y="499"/>
                        <a:pt x="524" y="495"/>
                      </a:cubicBezTo>
                      <a:cubicBezTo>
                        <a:pt x="584" y="504"/>
                        <a:pt x="584" y="504"/>
                        <a:pt x="584" y="504"/>
                      </a:cubicBezTo>
                      <a:cubicBezTo>
                        <a:pt x="611" y="469"/>
                        <a:pt x="621" y="433"/>
                        <a:pt x="621" y="433"/>
                      </a:cubicBezTo>
                      <a:cubicBezTo>
                        <a:pt x="580" y="390"/>
                        <a:pt x="580" y="390"/>
                        <a:pt x="580" y="390"/>
                      </a:cubicBezTo>
                      <a:cubicBezTo>
                        <a:pt x="579" y="390"/>
                        <a:pt x="579" y="390"/>
                        <a:pt x="579" y="390"/>
                      </a:cubicBezTo>
                      <a:cubicBezTo>
                        <a:pt x="581" y="384"/>
                        <a:pt x="582" y="377"/>
                        <a:pt x="584" y="371"/>
                      </a:cubicBezTo>
                      <a:lnTo>
                        <a:pt x="640" y="348"/>
                      </a:lnTo>
                      <a:close/>
                      <a:moveTo>
                        <a:pt x="322" y="528"/>
                      </a:moveTo>
                      <a:cubicBezTo>
                        <a:pt x="208" y="528"/>
                        <a:pt x="116" y="436"/>
                        <a:pt x="116" y="322"/>
                      </a:cubicBezTo>
                      <a:cubicBezTo>
                        <a:pt x="116" y="209"/>
                        <a:pt x="208" y="117"/>
                        <a:pt x="322" y="117"/>
                      </a:cubicBezTo>
                      <a:cubicBezTo>
                        <a:pt x="435" y="117"/>
                        <a:pt x="527" y="209"/>
                        <a:pt x="527" y="322"/>
                      </a:cubicBezTo>
                      <a:cubicBezTo>
                        <a:pt x="527" y="436"/>
                        <a:pt x="435" y="528"/>
                        <a:pt x="322" y="528"/>
                      </a:cubicBezTo>
                      <a:close/>
                    </a:path>
                  </a:pathLst>
                </a:custGeom>
                <a:solidFill>
                  <a:srgbClr val="B59B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214" name="Freeform 405"/>
                <p:cNvSpPr>
                  <a:spLocks noEditPoints="1"/>
                </p:cNvSpPr>
                <p:nvPr/>
              </p:nvSpPr>
              <p:spPr bwMode="auto">
                <a:xfrm>
                  <a:off x="161" y="1383"/>
                  <a:ext cx="651" cy="651"/>
                </a:xfrm>
                <a:custGeom>
                  <a:avLst/>
                  <a:gdLst>
                    <a:gd name="T0" fmla="*/ 750 w 761"/>
                    <a:gd name="T1" fmla="*/ 317 h 761"/>
                    <a:gd name="T2" fmla="*/ 682 w 761"/>
                    <a:gd name="T3" fmla="*/ 298 h 761"/>
                    <a:gd name="T4" fmla="*/ 718 w 761"/>
                    <a:gd name="T5" fmla="*/ 217 h 761"/>
                    <a:gd name="T6" fmla="*/ 598 w 761"/>
                    <a:gd name="T7" fmla="*/ 156 h 761"/>
                    <a:gd name="T8" fmla="*/ 585 w 761"/>
                    <a:gd name="T9" fmla="*/ 144 h 761"/>
                    <a:gd name="T10" fmla="*/ 511 w 761"/>
                    <a:gd name="T11" fmla="*/ 29 h 761"/>
                    <a:gd name="T12" fmla="*/ 460 w 761"/>
                    <a:gd name="T13" fmla="*/ 79 h 761"/>
                    <a:gd name="T14" fmla="*/ 411 w 761"/>
                    <a:gd name="T15" fmla="*/ 7 h 761"/>
                    <a:gd name="T16" fmla="*/ 297 w 761"/>
                    <a:gd name="T17" fmla="*/ 79 h 761"/>
                    <a:gd name="T18" fmla="*/ 274 w 761"/>
                    <a:gd name="T19" fmla="*/ 87 h 761"/>
                    <a:gd name="T20" fmla="*/ 138 w 761"/>
                    <a:gd name="T21" fmla="*/ 95 h 761"/>
                    <a:gd name="T22" fmla="*/ 156 w 761"/>
                    <a:gd name="T23" fmla="*/ 163 h 761"/>
                    <a:gd name="T24" fmla="*/ 73 w 761"/>
                    <a:gd name="T25" fmla="*/ 167 h 761"/>
                    <a:gd name="T26" fmla="*/ 78 w 761"/>
                    <a:gd name="T27" fmla="*/ 301 h 761"/>
                    <a:gd name="T28" fmla="*/ 73 w 761"/>
                    <a:gd name="T29" fmla="*/ 324 h 761"/>
                    <a:gd name="T30" fmla="*/ 11 w 761"/>
                    <a:gd name="T31" fmla="*/ 445 h 761"/>
                    <a:gd name="T32" fmla="*/ 79 w 761"/>
                    <a:gd name="T33" fmla="*/ 464 h 761"/>
                    <a:gd name="T34" fmla="*/ 43 w 761"/>
                    <a:gd name="T35" fmla="*/ 544 h 761"/>
                    <a:gd name="T36" fmla="*/ 163 w 761"/>
                    <a:gd name="T37" fmla="*/ 606 h 761"/>
                    <a:gd name="T38" fmla="*/ 177 w 761"/>
                    <a:gd name="T39" fmla="*/ 618 h 761"/>
                    <a:gd name="T40" fmla="*/ 250 w 761"/>
                    <a:gd name="T41" fmla="*/ 733 h 761"/>
                    <a:gd name="T42" fmla="*/ 301 w 761"/>
                    <a:gd name="T43" fmla="*/ 683 h 761"/>
                    <a:gd name="T44" fmla="*/ 351 w 761"/>
                    <a:gd name="T45" fmla="*/ 755 h 761"/>
                    <a:gd name="T46" fmla="*/ 464 w 761"/>
                    <a:gd name="T47" fmla="*/ 682 h 761"/>
                    <a:gd name="T48" fmla="*/ 487 w 761"/>
                    <a:gd name="T49" fmla="*/ 675 h 761"/>
                    <a:gd name="T50" fmla="*/ 623 w 761"/>
                    <a:gd name="T51" fmla="*/ 667 h 761"/>
                    <a:gd name="T52" fmla="*/ 605 w 761"/>
                    <a:gd name="T53" fmla="*/ 598 h 761"/>
                    <a:gd name="T54" fmla="*/ 689 w 761"/>
                    <a:gd name="T55" fmla="*/ 595 h 761"/>
                    <a:gd name="T56" fmla="*/ 683 w 761"/>
                    <a:gd name="T57" fmla="*/ 460 h 761"/>
                    <a:gd name="T58" fmla="*/ 688 w 761"/>
                    <a:gd name="T59" fmla="*/ 438 h 761"/>
                    <a:gd name="T60" fmla="*/ 379 w 761"/>
                    <a:gd name="T61" fmla="*/ 623 h 761"/>
                    <a:gd name="T62" fmla="*/ 379 w 761"/>
                    <a:gd name="T63" fmla="*/ 138 h 761"/>
                    <a:gd name="T64" fmla="*/ 379 w 761"/>
                    <a:gd name="T65" fmla="*/ 62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1" h="761">
                      <a:moveTo>
                        <a:pt x="755" y="411"/>
                      </a:moveTo>
                      <a:cubicBezTo>
                        <a:pt x="761" y="360"/>
                        <a:pt x="750" y="317"/>
                        <a:pt x="750" y="317"/>
                      </a:cubicBezTo>
                      <a:cubicBezTo>
                        <a:pt x="682" y="297"/>
                        <a:pt x="682" y="297"/>
                        <a:pt x="682" y="297"/>
                      </a:cubicBezTo>
                      <a:cubicBezTo>
                        <a:pt x="682" y="298"/>
                        <a:pt x="682" y="298"/>
                        <a:pt x="682" y="298"/>
                      </a:cubicBezTo>
                      <a:cubicBezTo>
                        <a:pt x="680" y="290"/>
                        <a:pt x="677" y="282"/>
                        <a:pt x="675" y="274"/>
                      </a:cubicBezTo>
                      <a:cubicBezTo>
                        <a:pt x="718" y="217"/>
                        <a:pt x="718" y="217"/>
                        <a:pt x="718" y="217"/>
                      </a:cubicBezTo>
                      <a:cubicBezTo>
                        <a:pt x="698" y="170"/>
                        <a:pt x="667" y="138"/>
                        <a:pt x="667" y="138"/>
                      </a:cubicBezTo>
                      <a:cubicBezTo>
                        <a:pt x="598" y="156"/>
                        <a:pt x="598" y="156"/>
                        <a:pt x="598" y="156"/>
                      </a:cubicBezTo>
                      <a:cubicBezTo>
                        <a:pt x="598" y="156"/>
                        <a:pt x="598" y="156"/>
                        <a:pt x="598" y="156"/>
                      </a:cubicBezTo>
                      <a:cubicBezTo>
                        <a:pt x="594" y="152"/>
                        <a:pt x="589" y="148"/>
                        <a:pt x="585" y="144"/>
                      </a:cubicBezTo>
                      <a:cubicBezTo>
                        <a:pt x="595" y="73"/>
                        <a:pt x="595" y="73"/>
                        <a:pt x="595" y="73"/>
                      </a:cubicBezTo>
                      <a:cubicBezTo>
                        <a:pt x="554" y="42"/>
                        <a:pt x="511" y="29"/>
                        <a:pt x="511" y="29"/>
                      </a:cubicBezTo>
                      <a:cubicBezTo>
                        <a:pt x="460" y="78"/>
                        <a:pt x="460" y="78"/>
                        <a:pt x="460" y="78"/>
                      </a:cubicBezTo>
                      <a:cubicBezTo>
                        <a:pt x="460" y="79"/>
                        <a:pt x="460" y="79"/>
                        <a:pt x="460" y="79"/>
                      </a:cubicBezTo>
                      <a:cubicBezTo>
                        <a:pt x="453" y="77"/>
                        <a:pt x="445" y="75"/>
                        <a:pt x="438" y="73"/>
                      </a:cubicBezTo>
                      <a:cubicBezTo>
                        <a:pt x="411" y="7"/>
                        <a:pt x="411" y="7"/>
                        <a:pt x="411" y="7"/>
                      </a:cubicBezTo>
                      <a:cubicBezTo>
                        <a:pt x="360" y="0"/>
                        <a:pt x="317" y="11"/>
                        <a:pt x="317" y="11"/>
                      </a:cubicBezTo>
                      <a:cubicBezTo>
                        <a:pt x="297" y="79"/>
                        <a:pt x="297" y="79"/>
                        <a:pt x="297" y="79"/>
                      </a:cubicBezTo>
                      <a:cubicBezTo>
                        <a:pt x="298" y="79"/>
                        <a:pt x="298" y="79"/>
                        <a:pt x="298" y="79"/>
                      </a:cubicBezTo>
                      <a:cubicBezTo>
                        <a:pt x="290" y="82"/>
                        <a:pt x="282" y="84"/>
                        <a:pt x="274" y="87"/>
                      </a:cubicBezTo>
                      <a:cubicBezTo>
                        <a:pt x="217" y="43"/>
                        <a:pt x="217" y="43"/>
                        <a:pt x="217" y="43"/>
                      </a:cubicBezTo>
                      <a:cubicBezTo>
                        <a:pt x="170" y="64"/>
                        <a:pt x="138" y="95"/>
                        <a:pt x="138" y="95"/>
                      </a:cubicBezTo>
                      <a:cubicBezTo>
                        <a:pt x="156" y="163"/>
                        <a:pt x="156" y="163"/>
                        <a:pt x="156" y="163"/>
                      </a:cubicBezTo>
                      <a:cubicBezTo>
                        <a:pt x="156" y="163"/>
                        <a:pt x="156" y="163"/>
                        <a:pt x="156" y="163"/>
                      </a:cubicBezTo>
                      <a:cubicBezTo>
                        <a:pt x="152" y="168"/>
                        <a:pt x="148" y="172"/>
                        <a:pt x="144" y="177"/>
                      </a:cubicBezTo>
                      <a:cubicBezTo>
                        <a:pt x="73" y="167"/>
                        <a:pt x="73" y="167"/>
                        <a:pt x="73" y="167"/>
                      </a:cubicBezTo>
                      <a:cubicBezTo>
                        <a:pt x="41" y="208"/>
                        <a:pt x="29" y="250"/>
                        <a:pt x="29" y="250"/>
                      </a:cubicBezTo>
                      <a:cubicBezTo>
                        <a:pt x="78" y="301"/>
                        <a:pt x="78" y="301"/>
                        <a:pt x="78" y="301"/>
                      </a:cubicBezTo>
                      <a:cubicBezTo>
                        <a:pt x="78" y="301"/>
                        <a:pt x="78" y="301"/>
                        <a:pt x="78" y="301"/>
                      </a:cubicBezTo>
                      <a:cubicBezTo>
                        <a:pt x="76" y="309"/>
                        <a:pt x="75" y="316"/>
                        <a:pt x="73" y="324"/>
                      </a:cubicBezTo>
                      <a:cubicBezTo>
                        <a:pt x="7" y="351"/>
                        <a:pt x="7" y="351"/>
                        <a:pt x="7" y="351"/>
                      </a:cubicBezTo>
                      <a:cubicBezTo>
                        <a:pt x="0" y="402"/>
                        <a:pt x="11" y="445"/>
                        <a:pt x="11" y="445"/>
                      </a:cubicBezTo>
                      <a:cubicBezTo>
                        <a:pt x="79" y="464"/>
                        <a:pt x="79" y="464"/>
                        <a:pt x="79" y="464"/>
                      </a:cubicBezTo>
                      <a:cubicBezTo>
                        <a:pt x="79" y="464"/>
                        <a:pt x="79" y="464"/>
                        <a:pt x="79" y="464"/>
                      </a:cubicBezTo>
                      <a:cubicBezTo>
                        <a:pt x="82" y="472"/>
                        <a:pt x="84" y="480"/>
                        <a:pt x="87" y="488"/>
                      </a:cubicBezTo>
                      <a:cubicBezTo>
                        <a:pt x="43" y="544"/>
                        <a:pt x="43" y="544"/>
                        <a:pt x="43" y="544"/>
                      </a:cubicBezTo>
                      <a:cubicBezTo>
                        <a:pt x="63" y="592"/>
                        <a:pt x="95" y="624"/>
                        <a:pt x="95" y="624"/>
                      </a:cubicBezTo>
                      <a:cubicBezTo>
                        <a:pt x="163" y="606"/>
                        <a:pt x="163" y="606"/>
                        <a:pt x="163" y="606"/>
                      </a:cubicBezTo>
                      <a:cubicBezTo>
                        <a:pt x="163" y="605"/>
                        <a:pt x="163" y="605"/>
                        <a:pt x="163" y="605"/>
                      </a:cubicBezTo>
                      <a:cubicBezTo>
                        <a:pt x="168" y="610"/>
                        <a:pt x="172" y="614"/>
                        <a:pt x="177" y="618"/>
                      </a:cubicBezTo>
                      <a:cubicBezTo>
                        <a:pt x="167" y="689"/>
                        <a:pt x="167" y="689"/>
                        <a:pt x="167" y="689"/>
                      </a:cubicBezTo>
                      <a:cubicBezTo>
                        <a:pt x="207" y="720"/>
                        <a:pt x="250" y="733"/>
                        <a:pt x="250" y="733"/>
                      </a:cubicBezTo>
                      <a:cubicBezTo>
                        <a:pt x="301" y="683"/>
                        <a:pt x="301" y="683"/>
                        <a:pt x="301" y="683"/>
                      </a:cubicBezTo>
                      <a:cubicBezTo>
                        <a:pt x="301" y="683"/>
                        <a:pt x="301" y="683"/>
                        <a:pt x="301" y="683"/>
                      </a:cubicBezTo>
                      <a:cubicBezTo>
                        <a:pt x="308" y="685"/>
                        <a:pt x="316" y="687"/>
                        <a:pt x="324" y="688"/>
                      </a:cubicBezTo>
                      <a:cubicBezTo>
                        <a:pt x="351" y="755"/>
                        <a:pt x="351" y="755"/>
                        <a:pt x="351" y="755"/>
                      </a:cubicBezTo>
                      <a:cubicBezTo>
                        <a:pt x="402" y="761"/>
                        <a:pt x="445" y="751"/>
                        <a:pt x="445" y="751"/>
                      </a:cubicBezTo>
                      <a:cubicBezTo>
                        <a:pt x="464" y="682"/>
                        <a:pt x="464" y="682"/>
                        <a:pt x="464" y="682"/>
                      </a:cubicBezTo>
                      <a:cubicBezTo>
                        <a:pt x="464" y="682"/>
                        <a:pt x="464" y="682"/>
                        <a:pt x="464" y="682"/>
                      </a:cubicBezTo>
                      <a:cubicBezTo>
                        <a:pt x="472" y="680"/>
                        <a:pt x="480" y="678"/>
                        <a:pt x="487" y="675"/>
                      </a:cubicBezTo>
                      <a:cubicBezTo>
                        <a:pt x="544" y="718"/>
                        <a:pt x="544" y="718"/>
                        <a:pt x="544" y="718"/>
                      </a:cubicBezTo>
                      <a:cubicBezTo>
                        <a:pt x="592" y="698"/>
                        <a:pt x="623" y="667"/>
                        <a:pt x="623" y="667"/>
                      </a:cubicBezTo>
                      <a:cubicBezTo>
                        <a:pt x="606" y="598"/>
                        <a:pt x="606" y="598"/>
                        <a:pt x="606" y="598"/>
                      </a:cubicBezTo>
                      <a:cubicBezTo>
                        <a:pt x="605" y="598"/>
                        <a:pt x="605" y="598"/>
                        <a:pt x="605" y="598"/>
                      </a:cubicBezTo>
                      <a:cubicBezTo>
                        <a:pt x="609" y="594"/>
                        <a:pt x="614" y="589"/>
                        <a:pt x="618" y="585"/>
                      </a:cubicBezTo>
                      <a:cubicBezTo>
                        <a:pt x="689" y="595"/>
                        <a:pt x="689" y="595"/>
                        <a:pt x="689" y="595"/>
                      </a:cubicBezTo>
                      <a:cubicBezTo>
                        <a:pt x="720" y="554"/>
                        <a:pt x="733" y="511"/>
                        <a:pt x="733" y="511"/>
                      </a:cubicBezTo>
                      <a:cubicBezTo>
                        <a:pt x="683" y="460"/>
                        <a:pt x="683" y="460"/>
                        <a:pt x="683" y="460"/>
                      </a:cubicBezTo>
                      <a:cubicBezTo>
                        <a:pt x="683" y="461"/>
                        <a:pt x="683" y="461"/>
                        <a:pt x="683" y="461"/>
                      </a:cubicBezTo>
                      <a:cubicBezTo>
                        <a:pt x="685" y="453"/>
                        <a:pt x="687" y="446"/>
                        <a:pt x="688" y="438"/>
                      </a:cubicBezTo>
                      <a:lnTo>
                        <a:pt x="755" y="411"/>
                      </a:lnTo>
                      <a:close/>
                      <a:moveTo>
                        <a:pt x="379" y="623"/>
                      </a:moveTo>
                      <a:cubicBezTo>
                        <a:pt x="245" y="623"/>
                        <a:pt x="137" y="515"/>
                        <a:pt x="137" y="381"/>
                      </a:cubicBezTo>
                      <a:cubicBezTo>
                        <a:pt x="137" y="247"/>
                        <a:pt x="245" y="138"/>
                        <a:pt x="379" y="138"/>
                      </a:cubicBezTo>
                      <a:cubicBezTo>
                        <a:pt x="513" y="138"/>
                        <a:pt x="622" y="247"/>
                        <a:pt x="622" y="381"/>
                      </a:cubicBezTo>
                      <a:cubicBezTo>
                        <a:pt x="622" y="515"/>
                        <a:pt x="513" y="623"/>
                        <a:pt x="379" y="623"/>
                      </a:cubicBezTo>
                      <a:close/>
                    </a:path>
                  </a:pathLst>
                </a:custGeom>
                <a:solidFill>
                  <a:srgbClr val="D143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grpSp>
          <p:sp>
            <p:nvSpPr>
              <p:cNvPr id="7" name="Freeform 407"/>
              <p:cNvSpPr>
                <a:spLocks noEditPoints="1"/>
              </p:cNvSpPr>
              <p:nvPr/>
            </p:nvSpPr>
            <p:spPr bwMode="auto">
              <a:xfrm>
                <a:off x="1101" y="2411"/>
                <a:ext cx="529" cy="528"/>
              </a:xfrm>
              <a:custGeom>
                <a:avLst/>
                <a:gdLst>
                  <a:gd name="T0" fmla="*/ 610 w 618"/>
                  <a:gd name="T1" fmla="*/ 256 h 617"/>
                  <a:gd name="T2" fmla="*/ 554 w 618"/>
                  <a:gd name="T3" fmla="*/ 241 h 617"/>
                  <a:gd name="T4" fmla="*/ 583 w 618"/>
                  <a:gd name="T5" fmla="*/ 176 h 617"/>
                  <a:gd name="T6" fmla="*/ 486 w 618"/>
                  <a:gd name="T7" fmla="*/ 126 h 617"/>
                  <a:gd name="T8" fmla="*/ 475 w 618"/>
                  <a:gd name="T9" fmla="*/ 116 h 617"/>
                  <a:gd name="T10" fmla="*/ 415 w 618"/>
                  <a:gd name="T11" fmla="*/ 23 h 617"/>
                  <a:gd name="T12" fmla="*/ 374 w 618"/>
                  <a:gd name="T13" fmla="*/ 63 h 617"/>
                  <a:gd name="T14" fmla="*/ 334 w 618"/>
                  <a:gd name="T15" fmla="*/ 5 h 617"/>
                  <a:gd name="T16" fmla="*/ 241 w 618"/>
                  <a:gd name="T17" fmla="*/ 64 h 617"/>
                  <a:gd name="T18" fmla="*/ 223 w 618"/>
                  <a:gd name="T19" fmla="*/ 70 h 617"/>
                  <a:gd name="T20" fmla="*/ 112 w 618"/>
                  <a:gd name="T21" fmla="*/ 76 h 617"/>
                  <a:gd name="T22" fmla="*/ 127 w 618"/>
                  <a:gd name="T23" fmla="*/ 132 h 617"/>
                  <a:gd name="T24" fmla="*/ 59 w 618"/>
                  <a:gd name="T25" fmla="*/ 134 h 617"/>
                  <a:gd name="T26" fmla="*/ 64 w 618"/>
                  <a:gd name="T27" fmla="*/ 244 h 617"/>
                  <a:gd name="T28" fmla="*/ 60 w 618"/>
                  <a:gd name="T29" fmla="*/ 262 h 617"/>
                  <a:gd name="T30" fmla="*/ 9 w 618"/>
                  <a:gd name="T31" fmla="*/ 360 h 617"/>
                  <a:gd name="T32" fmla="*/ 65 w 618"/>
                  <a:gd name="T33" fmla="*/ 376 h 617"/>
                  <a:gd name="T34" fmla="*/ 35 w 618"/>
                  <a:gd name="T35" fmla="*/ 441 h 617"/>
                  <a:gd name="T36" fmla="*/ 133 w 618"/>
                  <a:gd name="T37" fmla="*/ 491 h 617"/>
                  <a:gd name="T38" fmla="*/ 144 w 618"/>
                  <a:gd name="T39" fmla="*/ 501 h 617"/>
                  <a:gd name="T40" fmla="*/ 203 w 618"/>
                  <a:gd name="T41" fmla="*/ 594 h 617"/>
                  <a:gd name="T42" fmla="*/ 245 w 618"/>
                  <a:gd name="T43" fmla="*/ 554 h 617"/>
                  <a:gd name="T44" fmla="*/ 285 w 618"/>
                  <a:gd name="T45" fmla="*/ 612 h 617"/>
                  <a:gd name="T46" fmla="*/ 377 w 618"/>
                  <a:gd name="T47" fmla="*/ 553 h 617"/>
                  <a:gd name="T48" fmla="*/ 396 w 618"/>
                  <a:gd name="T49" fmla="*/ 547 h 617"/>
                  <a:gd name="T50" fmla="*/ 506 w 618"/>
                  <a:gd name="T51" fmla="*/ 541 h 617"/>
                  <a:gd name="T52" fmla="*/ 492 w 618"/>
                  <a:gd name="T53" fmla="*/ 485 h 617"/>
                  <a:gd name="T54" fmla="*/ 559 w 618"/>
                  <a:gd name="T55" fmla="*/ 482 h 617"/>
                  <a:gd name="T56" fmla="*/ 555 w 618"/>
                  <a:gd name="T57" fmla="*/ 373 h 617"/>
                  <a:gd name="T58" fmla="*/ 559 w 618"/>
                  <a:gd name="T59" fmla="*/ 355 h 617"/>
                  <a:gd name="T60" fmla="*/ 308 w 618"/>
                  <a:gd name="T61" fmla="*/ 505 h 617"/>
                  <a:gd name="T62" fmla="*/ 308 w 618"/>
                  <a:gd name="T63" fmla="*/ 111 h 617"/>
                  <a:gd name="T64" fmla="*/ 308 w 618"/>
                  <a:gd name="T65"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8" h="617">
                    <a:moveTo>
                      <a:pt x="613" y="333"/>
                    </a:moveTo>
                    <a:cubicBezTo>
                      <a:pt x="618" y="291"/>
                      <a:pt x="610" y="256"/>
                      <a:pt x="610" y="256"/>
                    </a:cubicBezTo>
                    <a:cubicBezTo>
                      <a:pt x="554" y="241"/>
                      <a:pt x="554" y="241"/>
                      <a:pt x="554" y="241"/>
                    </a:cubicBezTo>
                    <a:cubicBezTo>
                      <a:pt x="554" y="241"/>
                      <a:pt x="554" y="241"/>
                      <a:pt x="554" y="241"/>
                    </a:cubicBezTo>
                    <a:cubicBezTo>
                      <a:pt x="552" y="234"/>
                      <a:pt x="550" y="228"/>
                      <a:pt x="548" y="222"/>
                    </a:cubicBezTo>
                    <a:cubicBezTo>
                      <a:pt x="583" y="176"/>
                      <a:pt x="583" y="176"/>
                      <a:pt x="583" y="176"/>
                    </a:cubicBezTo>
                    <a:cubicBezTo>
                      <a:pt x="567" y="137"/>
                      <a:pt x="542" y="111"/>
                      <a:pt x="542" y="111"/>
                    </a:cubicBezTo>
                    <a:cubicBezTo>
                      <a:pt x="486" y="126"/>
                      <a:pt x="486" y="126"/>
                      <a:pt x="486" y="126"/>
                    </a:cubicBezTo>
                    <a:cubicBezTo>
                      <a:pt x="486" y="126"/>
                      <a:pt x="486" y="126"/>
                      <a:pt x="486" y="126"/>
                    </a:cubicBezTo>
                    <a:cubicBezTo>
                      <a:pt x="482" y="123"/>
                      <a:pt x="479" y="119"/>
                      <a:pt x="475" y="116"/>
                    </a:cubicBezTo>
                    <a:cubicBezTo>
                      <a:pt x="483" y="58"/>
                      <a:pt x="483" y="58"/>
                      <a:pt x="483" y="58"/>
                    </a:cubicBezTo>
                    <a:cubicBezTo>
                      <a:pt x="450" y="33"/>
                      <a:pt x="415" y="23"/>
                      <a:pt x="415" y="23"/>
                    </a:cubicBezTo>
                    <a:cubicBezTo>
                      <a:pt x="374" y="63"/>
                      <a:pt x="374" y="63"/>
                      <a:pt x="374" y="63"/>
                    </a:cubicBezTo>
                    <a:cubicBezTo>
                      <a:pt x="374" y="63"/>
                      <a:pt x="374" y="63"/>
                      <a:pt x="374" y="63"/>
                    </a:cubicBezTo>
                    <a:cubicBezTo>
                      <a:pt x="368" y="61"/>
                      <a:pt x="362" y="60"/>
                      <a:pt x="356" y="59"/>
                    </a:cubicBezTo>
                    <a:cubicBezTo>
                      <a:pt x="334" y="5"/>
                      <a:pt x="334" y="5"/>
                      <a:pt x="334" y="5"/>
                    </a:cubicBezTo>
                    <a:cubicBezTo>
                      <a:pt x="292" y="0"/>
                      <a:pt x="257" y="8"/>
                      <a:pt x="257" y="8"/>
                    </a:cubicBezTo>
                    <a:cubicBezTo>
                      <a:pt x="241" y="64"/>
                      <a:pt x="241" y="64"/>
                      <a:pt x="241" y="64"/>
                    </a:cubicBezTo>
                    <a:cubicBezTo>
                      <a:pt x="242" y="64"/>
                      <a:pt x="242" y="64"/>
                      <a:pt x="242" y="64"/>
                    </a:cubicBezTo>
                    <a:cubicBezTo>
                      <a:pt x="235" y="65"/>
                      <a:pt x="229" y="67"/>
                      <a:pt x="223" y="70"/>
                    </a:cubicBezTo>
                    <a:cubicBezTo>
                      <a:pt x="176" y="34"/>
                      <a:pt x="176" y="34"/>
                      <a:pt x="176" y="34"/>
                    </a:cubicBezTo>
                    <a:cubicBezTo>
                      <a:pt x="138" y="51"/>
                      <a:pt x="112" y="76"/>
                      <a:pt x="112" y="76"/>
                    </a:cubicBezTo>
                    <a:cubicBezTo>
                      <a:pt x="127" y="132"/>
                      <a:pt x="127" y="132"/>
                      <a:pt x="127" y="132"/>
                    </a:cubicBezTo>
                    <a:cubicBezTo>
                      <a:pt x="127" y="132"/>
                      <a:pt x="127" y="132"/>
                      <a:pt x="127" y="132"/>
                    </a:cubicBezTo>
                    <a:cubicBezTo>
                      <a:pt x="124" y="135"/>
                      <a:pt x="120" y="139"/>
                      <a:pt x="117" y="143"/>
                    </a:cubicBezTo>
                    <a:cubicBezTo>
                      <a:pt x="59" y="134"/>
                      <a:pt x="59" y="134"/>
                      <a:pt x="59" y="134"/>
                    </a:cubicBezTo>
                    <a:cubicBezTo>
                      <a:pt x="34" y="168"/>
                      <a:pt x="24" y="202"/>
                      <a:pt x="24" y="202"/>
                    </a:cubicBezTo>
                    <a:cubicBezTo>
                      <a:pt x="64" y="244"/>
                      <a:pt x="64" y="244"/>
                      <a:pt x="64" y="244"/>
                    </a:cubicBezTo>
                    <a:cubicBezTo>
                      <a:pt x="64" y="244"/>
                      <a:pt x="64" y="244"/>
                      <a:pt x="64" y="244"/>
                    </a:cubicBezTo>
                    <a:cubicBezTo>
                      <a:pt x="62" y="250"/>
                      <a:pt x="61" y="256"/>
                      <a:pt x="60" y="262"/>
                    </a:cubicBezTo>
                    <a:cubicBezTo>
                      <a:pt x="6" y="284"/>
                      <a:pt x="6" y="284"/>
                      <a:pt x="6" y="284"/>
                    </a:cubicBezTo>
                    <a:cubicBezTo>
                      <a:pt x="0" y="325"/>
                      <a:pt x="9" y="360"/>
                      <a:pt x="9" y="360"/>
                    </a:cubicBezTo>
                    <a:cubicBezTo>
                      <a:pt x="64" y="376"/>
                      <a:pt x="64" y="376"/>
                      <a:pt x="64" y="376"/>
                    </a:cubicBezTo>
                    <a:cubicBezTo>
                      <a:pt x="65" y="376"/>
                      <a:pt x="65" y="376"/>
                      <a:pt x="65" y="376"/>
                    </a:cubicBezTo>
                    <a:cubicBezTo>
                      <a:pt x="66" y="382"/>
                      <a:pt x="68" y="389"/>
                      <a:pt x="71" y="395"/>
                    </a:cubicBezTo>
                    <a:cubicBezTo>
                      <a:pt x="35" y="441"/>
                      <a:pt x="35" y="441"/>
                      <a:pt x="35" y="441"/>
                    </a:cubicBezTo>
                    <a:cubicBezTo>
                      <a:pt x="52" y="480"/>
                      <a:pt x="77" y="505"/>
                      <a:pt x="77" y="505"/>
                    </a:cubicBezTo>
                    <a:cubicBezTo>
                      <a:pt x="133" y="491"/>
                      <a:pt x="133" y="491"/>
                      <a:pt x="133" y="491"/>
                    </a:cubicBezTo>
                    <a:cubicBezTo>
                      <a:pt x="133" y="491"/>
                      <a:pt x="133" y="491"/>
                      <a:pt x="133" y="491"/>
                    </a:cubicBezTo>
                    <a:cubicBezTo>
                      <a:pt x="136" y="494"/>
                      <a:pt x="140" y="498"/>
                      <a:pt x="144" y="501"/>
                    </a:cubicBezTo>
                    <a:cubicBezTo>
                      <a:pt x="135" y="559"/>
                      <a:pt x="135" y="559"/>
                      <a:pt x="135" y="559"/>
                    </a:cubicBezTo>
                    <a:cubicBezTo>
                      <a:pt x="169" y="584"/>
                      <a:pt x="203" y="594"/>
                      <a:pt x="203" y="594"/>
                    </a:cubicBezTo>
                    <a:cubicBezTo>
                      <a:pt x="245" y="554"/>
                      <a:pt x="245" y="554"/>
                      <a:pt x="245" y="554"/>
                    </a:cubicBezTo>
                    <a:cubicBezTo>
                      <a:pt x="245" y="554"/>
                      <a:pt x="245" y="554"/>
                      <a:pt x="245" y="554"/>
                    </a:cubicBezTo>
                    <a:cubicBezTo>
                      <a:pt x="251" y="555"/>
                      <a:pt x="257" y="557"/>
                      <a:pt x="263" y="558"/>
                    </a:cubicBezTo>
                    <a:cubicBezTo>
                      <a:pt x="285" y="612"/>
                      <a:pt x="285" y="612"/>
                      <a:pt x="285" y="612"/>
                    </a:cubicBezTo>
                    <a:cubicBezTo>
                      <a:pt x="326" y="617"/>
                      <a:pt x="361" y="609"/>
                      <a:pt x="361" y="609"/>
                    </a:cubicBezTo>
                    <a:cubicBezTo>
                      <a:pt x="377" y="553"/>
                      <a:pt x="377" y="553"/>
                      <a:pt x="377" y="553"/>
                    </a:cubicBezTo>
                    <a:cubicBezTo>
                      <a:pt x="377" y="553"/>
                      <a:pt x="377" y="553"/>
                      <a:pt x="377" y="553"/>
                    </a:cubicBezTo>
                    <a:cubicBezTo>
                      <a:pt x="383" y="551"/>
                      <a:pt x="390" y="549"/>
                      <a:pt x="396" y="547"/>
                    </a:cubicBezTo>
                    <a:cubicBezTo>
                      <a:pt x="442" y="583"/>
                      <a:pt x="442" y="583"/>
                      <a:pt x="442" y="583"/>
                    </a:cubicBezTo>
                    <a:cubicBezTo>
                      <a:pt x="480" y="566"/>
                      <a:pt x="506" y="541"/>
                      <a:pt x="506" y="541"/>
                    </a:cubicBezTo>
                    <a:cubicBezTo>
                      <a:pt x="492" y="485"/>
                      <a:pt x="492" y="485"/>
                      <a:pt x="492" y="485"/>
                    </a:cubicBezTo>
                    <a:cubicBezTo>
                      <a:pt x="492" y="485"/>
                      <a:pt x="492" y="485"/>
                      <a:pt x="492" y="485"/>
                    </a:cubicBezTo>
                    <a:cubicBezTo>
                      <a:pt x="495" y="481"/>
                      <a:pt x="498" y="478"/>
                      <a:pt x="502" y="474"/>
                    </a:cubicBezTo>
                    <a:cubicBezTo>
                      <a:pt x="559" y="482"/>
                      <a:pt x="559" y="482"/>
                      <a:pt x="559" y="482"/>
                    </a:cubicBezTo>
                    <a:cubicBezTo>
                      <a:pt x="585" y="449"/>
                      <a:pt x="595" y="414"/>
                      <a:pt x="595" y="414"/>
                    </a:cubicBezTo>
                    <a:cubicBezTo>
                      <a:pt x="555" y="373"/>
                      <a:pt x="555" y="373"/>
                      <a:pt x="555" y="373"/>
                    </a:cubicBezTo>
                    <a:cubicBezTo>
                      <a:pt x="555" y="373"/>
                      <a:pt x="555" y="373"/>
                      <a:pt x="555" y="373"/>
                    </a:cubicBezTo>
                    <a:cubicBezTo>
                      <a:pt x="556" y="367"/>
                      <a:pt x="558" y="361"/>
                      <a:pt x="559" y="355"/>
                    </a:cubicBezTo>
                    <a:lnTo>
                      <a:pt x="613" y="333"/>
                    </a:lnTo>
                    <a:close/>
                    <a:moveTo>
                      <a:pt x="308" y="505"/>
                    </a:moveTo>
                    <a:cubicBezTo>
                      <a:pt x="199" y="505"/>
                      <a:pt x="111" y="417"/>
                      <a:pt x="111" y="308"/>
                    </a:cubicBezTo>
                    <a:cubicBezTo>
                      <a:pt x="111" y="200"/>
                      <a:pt x="199" y="111"/>
                      <a:pt x="308" y="111"/>
                    </a:cubicBezTo>
                    <a:cubicBezTo>
                      <a:pt x="417" y="111"/>
                      <a:pt x="505" y="200"/>
                      <a:pt x="505" y="308"/>
                    </a:cubicBezTo>
                    <a:cubicBezTo>
                      <a:pt x="505" y="417"/>
                      <a:pt x="417" y="505"/>
                      <a:pt x="308" y="505"/>
                    </a:cubicBezTo>
                    <a:close/>
                  </a:path>
                </a:pathLst>
              </a:custGeom>
              <a:solidFill>
                <a:srgbClr val="F7787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8" name="Freeform 408"/>
              <p:cNvSpPr>
                <a:spLocks noEditPoints="1"/>
              </p:cNvSpPr>
              <p:nvPr/>
            </p:nvSpPr>
            <p:spPr bwMode="auto">
              <a:xfrm>
                <a:off x="910" y="1401"/>
                <a:ext cx="927" cy="888"/>
              </a:xfrm>
              <a:custGeom>
                <a:avLst/>
                <a:gdLst>
                  <a:gd name="T0" fmla="*/ 862 w 875"/>
                  <a:gd name="T1" fmla="*/ 364 h 875"/>
                  <a:gd name="T2" fmla="*/ 784 w 875"/>
                  <a:gd name="T3" fmla="*/ 342 h 875"/>
                  <a:gd name="T4" fmla="*/ 825 w 875"/>
                  <a:gd name="T5" fmla="*/ 249 h 875"/>
                  <a:gd name="T6" fmla="*/ 687 w 875"/>
                  <a:gd name="T7" fmla="*/ 179 h 875"/>
                  <a:gd name="T8" fmla="*/ 672 w 875"/>
                  <a:gd name="T9" fmla="*/ 165 h 875"/>
                  <a:gd name="T10" fmla="*/ 587 w 875"/>
                  <a:gd name="T11" fmla="*/ 33 h 875"/>
                  <a:gd name="T12" fmla="*/ 529 w 875"/>
                  <a:gd name="T13" fmla="*/ 90 h 875"/>
                  <a:gd name="T14" fmla="*/ 472 w 875"/>
                  <a:gd name="T15" fmla="*/ 8 h 875"/>
                  <a:gd name="T16" fmla="*/ 341 w 875"/>
                  <a:gd name="T17" fmla="*/ 91 h 875"/>
                  <a:gd name="T18" fmla="*/ 315 w 875"/>
                  <a:gd name="T19" fmla="*/ 100 h 875"/>
                  <a:gd name="T20" fmla="*/ 158 w 875"/>
                  <a:gd name="T21" fmla="*/ 109 h 875"/>
                  <a:gd name="T22" fmla="*/ 180 w 875"/>
                  <a:gd name="T23" fmla="*/ 187 h 875"/>
                  <a:gd name="T24" fmla="*/ 83 w 875"/>
                  <a:gd name="T25" fmla="*/ 191 h 875"/>
                  <a:gd name="T26" fmla="*/ 90 w 875"/>
                  <a:gd name="T27" fmla="*/ 346 h 875"/>
                  <a:gd name="T28" fmla="*/ 84 w 875"/>
                  <a:gd name="T29" fmla="*/ 372 h 875"/>
                  <a:gd name="T30" fmla="*/ 12 w 875"/>
                  <a:gd name="T31" fmla="*/ 511 h 875"/>
                  <a:gd name="T32" fmla="*/ 91 w 875"/>
                  <a:gd name="T33" fmla="*/ 533 h 875"/>
                  <a:gd name="T34" fmla="*/ 49 w 875"/>
                  <a:gd name="T35" fmla="*/ 626 h 875"/>
                  <a:gd name="T36" fmla="*/ 187 w 875"/>
                  <a:gd name="T37" fmla="*/ 696 h 875"/>
                  <a:gd name="T38" fmla="*/ 203 w 875"/>
                  <a:gd name="T39" fmla="*/ 710 h 875"/>
                  <a:gd name="T40" fmla="*/ 287 w 875"/>
                  <a:gd name="T41" fmla="*/ 842 h 875"/>
                  <a:gd name="T42" fmla="*/ 346 w 875"/>
                  <a:gd name="T43" fmla="*/ 785 h 875"/>
                  <a:gd name="T44" fmla="*/ 403 w 875"/>
                  <a:gd name="T45" fmla="*/ 867 h 875"/>
                  <a:gd name="T46" fmla="*/ 533 w 875"/>
                  <a:gd name="T47" fmla="*/ 784 h 875"/>
                  <a:gd name="T48" fmla="*/ 560 w 875"/>
                  <a:gd name="T49" fmla="*/ 775 h 875"/>
                  <a:gd name="T50" fmla="*/ 716 w 875"/>
                  <a:gd name="T51" fmla="*/ 766 h 875"/>
                  <a:gd name="T52" fmla="*/ 695 w 875"/>
                  <a:gd name="T53" fmla="*/ 688 h 875"/>
                  <a:gd name="T54" fmla="*/ 791 w 875"/>
                  <a:gd name="T55" fmla="*/ 684 h 875"/>
                  <a:gd name="T56" fmla="*/ 785 w 875"/>
                  <a:gd name="T57" fmla="*/ 529 h 875"/>
                  <a:gd name="T58" fmla="*/ 791 w 875"/>
                  <a:gd name="T59" fmla="*/ 503 h 875"/>
                  <a:gd name="T60" fmla="*/ 436 w 875"/>
                  <a:gd name="T61" fmla="*/ 716 h 875"/>
                  <a:gd name="T62" fmla="*/ 436 w 875"/>
                  <a:gd name="T63" fmla="*/ 159 h 875"/>
                  <a:gd name="T64" fmla="*/ 436 w 875"/>
                  <a:gd name="T65" fmla="*/ 716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5" h="875">
                    <a:moveTo>
                      <a:pt x="867" y="472"/>
                    </a:moveTo>
                    <a:cubicBezTo>
                      <a:pt x="875" y="414"/>
                      <a:pt x="862" y="364"/>
                      <a:pt x="862" y="364"/>
                    </a:cubicBezTo>
                    <a:cubicBezTo>
                      <a:pt x="784" y="342"/>
                      <a:pt x="784" y="342"/>
                      <a:pt x="784" y="342"/>
                    </a:cubicBezTo>
                    <a:cubicBezTo>
                      <a:pt x="784" y="342"/>
                      <a:pt x="784" y="342"/>
                      <a:pt x="784" y="342"/>
                    </a:cubicBezTo>
                    <a:cubicBezTo>
                      <a:pt x="781" y="333"/>
                      <a:pt x="778" y="324"/>
                      <a:pt x="775" y="315"/>
                    </a:cubicBezTo>
                    <a:cubicBezTo>
                      <a:pt x="825" y="249"/>
                      <a:pt x="825" y="249"/>
                      <a:pt x="825" y="249"/>
                    </a:cubicBezTo>
                    <a:cubicBezTo>
                      <a:pt x="802" y="195"/>
                      <a:pt x="766" y="159"/>
                      <a:pt x="766" y="159"/>
                    </a:cubicBezTo>
                    <a:cubicBezTo>
                      <a:pt x="687" y="179"/>
                      <a:pt x="687" y="179"/>
                      <a:pt x="687" y="179"/>
                    </a:cubicBezTo>
                    <a:cubicBezTo>
                      <a:pt x="688" y="180"/>
                      <a:pt x="688" y="180"/>
                      <a:pt x="688" y="180"/>
                    </a:cubicBezTo>
                    <a:cubicBezTo>
                      <a:pt x="682" y="175"/>
                      <a:pt x="677" y="170"/>
                      <a:pt x="672" y="165"/>
                    </a:cubicBezTo>
                    <a:cubicBezTo>
                      <a:pt x="684" y="84"/>
                      <a:pt x="684" y="84"/>
                      <a:pt x="684" y="84"/>
                    </a:cubicBezTo>
                    <a:cubicBezTo>
                      <a:pt x="637" y="48"/>
                      <a:pt x="587" y="33"/>
                      <a:pt x="587" y="33"/>
                    </a:cubicBezTo>
                    <a:cubicBezTo>
                      <a:pt x="529" y="90"/>
                      <a:pt x="529" y="90"/>
                      <a:pt x="529" y="90"/>
                    </a:cubicBezTo>
                    <a:cubicBezTo>
                      <a:pt x="529" y="90"/>
                      <a:pt x="529" y="90"/>
                      <a:pt x="529" y="90"/>
                    </a:cubicBezTo>
                    <a:cubicBezTo>
                      <a:pt x="520" y="88"/>
                      <a:pt x="512" y="86"/>
                      <a:pt x="503" y="84"/>
                    </a:cubicBezTo>
                    <a:cubicBezTo>
                      <a:pt x="472" y="8"/>
                      <a:pt x="472" y="8"/>
                      <a:pt x="472" y="8"/>
                    </a:cubicBezTo>
                    <a:cubicBezTo>
                      <a:pt x="413" y="0"/>
                      <a:pt x="364" y="13"/>
                      <a:pt x="364" y="13"/>
                    </a:cubicBezTo>
                    <a:cubicBezTo>
                      <a:pt x="341" y="91"/>
                      <a:pt x="341" y="91"/>
                      <a:pt x="341" y="91"/>
                    </a:cubicBezTo>
                    <a:cubicBezTo>
                      <a:pt x="342" y="91"/>
                      <a:pt x="342" y="91"/>
                      <a:pt x="342" y="91"/>
                    </a:cubicBezTo>
                    <a:cubicBezTo>
                      <a:pt x="333" y="94"/>
                      <a:pt x="324" y="97"/>
                      <a:pt x="315" y="100"/>
                    </a:cubicBezTo>
                    <a:cubicBezTo>
                      <a:pt x="249" y="50"/>
                      <a:pt x="249" y="50"/>
                      <a:pt x="249" y="50"/>
                    </a:cubicBezTo>
                    <a:cubicBezTo>
                      <a:pt x="195" y="73"/>
                      <a:pt x="158" y="109"/>
                      <a:pt x="158" y="109"/>
                    </a:cubicBezTo>
                    <a:cubicBezTo>
                      <a:pt x="179" y="187"/>
                      <a:pt x="179" y="187"/>
                      <a:pt x="179" y="187"/>
                    </a:cubicBezTo>
                    <a:cubicBezTo>
                      <a:pt x="180" y="187"/>
                      <a:pt x="180" y="187"/>
                      <a:pt x="180" y="187"/>
                    </a:cubicBezTo>
                    <a:cubicBezTo>
                      <a:pt x="175" y="193"/>
                      <a:pt x="170" y="198"/>
                      <a:pt x="165" y="203"/>
                    </a:cubicBezTo>
                    <a:cubicBezTo>
                      <a:pt x="83" y="191"/>
                      <a:pt x="83" y="191"/>
                      <a:pt x="83" y="191"/>
                    </a:cubicBezTo>
                    <a:cubicBezTo>
                      <a:pt x="48" y="238"/>
                      <a:pt x="33" y="287"/>
                      <a:pt x="33" y="287"/>
                    </a:cubicBezTo>
                    <a:cubicBezTo>
                      <a:pt x="90" y="346"/>
                      <a:pt x="90" y="346"/>
                      <a:pt x="90" y="346"/>
                    </a:cubicBezTo>
                    <a:cubicBezTo>
                      <a:pt x="90" y="346"/>
                      <a:pt x="90" y="346"/>
                      <a:pt x="90" y="346"/>
                    </a:cubicBezTo>
                    <a:cubicBezTo>
                      <a:pt x="88" y="354"/>
                      <a:pt x="86" y="363"/>
                      <a:pt x="84" y="372"/>
                    </a:cubicBezTo>
                    <a:cubicBezTo>
                      <a:pt x="8" y="403"/>
                      <a:pt x="8" y="403"/>
                      <a:pt x="8" y="403"/>
                    </a:cubicBezTo>
                    <a:cubicBezTo>
                      <a:pt x="0" y="462"/>
                      <a:pt x="12" y="511"/>
                      <a:pt x="12" y="511"/>
                    </a:cubicBezTo>
                    <a:cubicBezTo>
                      <a:pt x="91" y="534"/>
                      <a:pt x="91" y="534"/>
                      <a:pt x="91" y="534"/>
                    </a:cubicBezTo>
                    <a:cubicBezTo>
                      <a:pt x="91" y="533"/>
                      <a:pt x="91" y="533"/>
                      <a:pt x="91" y="533"/>
                    </a:cubicBezTo>
                    <a:cubicBezTo>
                      <a:pt x="94" y="542"/>
                      <a:pt x="96" y="551"/>
                      <a:pt x="100" y="560"/>
                    </a:cubicBezTo>
                    <a:cubicBezTo>
                      <a:pt x="49" y="626"/>
                      <a:pt x="49" y="626"/>
                      <a:pt x="49" y="626"/>
                    </a:cubicBezTo>
                    <a:cubicBezTo>
                      <a:pt x="73" y="680"/>
                      <a:pt x="109" y="717"/>
                      <a:pt x="109" y="717"/>
                    </a:cubicBezTo>
                    <a:cubicBezTo>
                      <a:pt x="187" y="696"/>
                      <a:pt x="187" y="696"/>
                      <a:pt x="187" y="696"/>
                    </a:cubicBezTo>
                    <a:cubicBezTo>
                      <a:pt x="187" y="695"/>
                      <a:pt x="187" y="695"/>
                      <a:pt x="187" y="695"/>
                    </a:cubicBezTo>
                    <a:cubicBezTo>
                      <a:pt x="192" y="700"/>
                      <a:pt x="198" y="705"/>
                      <a:pt x="203" y="710"/>
                    </a:cubicBezTo>
                    <a:cubicBezTo>
                      <a:pt x="191" y="792"/>
                      <a:pt x="191" y="792"/>
                      <a:pt x="191" y="792"/>
                    </a:cubicBezTo>
                    <a:cubicBezTo>
                      <a:pt x="238" y="827"/>
                      <a:pt x="287" y="842"/>
                      <a:pt x="287" y="842"/>
                    </a:cubicBezTo>
                    <a:cubicBezTo>
                      <a:pt x="346" y="785"/>
                      <a:pt x="346" y="785"/>
                      <a:pt x="346" y="785"/>
                    </a:cubicBezTo>
                    <a:cubicBezTo>
                      <a:pt x="346" y="785"/>
                      <a:pt x="346" y="785"/>
                      <a:pt x="346" y="785"/>
                    </a:cubicBezTo>
                    <a:cubicBezTo>
                      <a:pt x="354" y="787"/>
                      <a:pt x="363" y="789"/>
                      <a:pt x="372" y="791"/>
                    </a:cubicBezTo>
                    <a:cubicBezTo>
                      <a:pt x="403" y="867"/>
                      <a:pt x="403" y="867"/>
                      <a:pt x="403" y="867"/>
                    </a:cubicBezTo>
                    <a:cubicBezTo>
                      <a:pt x="461" y="875"/>
                      <a:pt x="511" y="862"/>
                      <a:pt x="511" y="862"/>
                    </a:cubicBezTo>
                    <a:cubicBezTo>
                      <a:pt x="533" y="784"/>
                      <a:pt x="533" y="784"/>
                      <a:pt x="533" y="784"/>
                    </a:cubicBezTo>
                    <a:cubicBezTo>
                      <a:pt x="533" y="784"/>
                      <a:pt x="533" y="784"/>
                      <a:pt x="533" y="784"/>
                    </a:cubicBezTo>
                    <a:cubicBezTo>
                      <a:pt x="542" y="781"/>
                      <a:pt x="551" y="779"/>
                      <a:pt x="560" y="775"/>
                    </a:cubicBezTo>
                    <a:cubicBezTo>
                      <a:pt x="625" y="826"/>
                      <a:pt x="625" y="826"/>
                      <a:pt x="625" y="826"/>
                    </a:cubicBezTo>
                    <a:cubicBezTo>
                      <a:pt x="680" y="802"/>
                      <a:pt x="716" y="766"/>
                      <a:pt x="716" y="766"/>
                    </a:cubicBezTo>
                    <a:cubicBezTo>
                      <a:pt x="696" y="688"/>
                      <a:pt x="696" y="688"/>
                      <a:pt x="696" y="688"/>
                    </a:cubicBezTo>
                    <a:cubicBezTo>
                      <a:pt x="695" y="688"/>
                      <a:pt x="695" y="688"/>
                      <a:pt x="695" y="688"/>
                    </a:cubicBezTo>
                    <a:cubicBezTo>
                      <a:pt x="700" y="683"/>
                      <a:pt x="705" y="677"/>
                      <a:pt x="710" y="672"/>
                    </a:cubicBezTo>
                    <a:cubicBezTo>
                      <a:pt x="791" y="684"/>
                      <a:pt x="791" y="684"/>
                      <a:pt x="791" y="684"/>
                    </a:cubicBezTo>
                    <a:cubicBezTo>
                      <a:pt x="827" y="637"/>
                      <a:pt x="842" y="588"/>
                      <a:pt x="842" y="588"/>
                    </a:cubicBezTo>
                    <a:cubicBezTo>
                      <a:pt x="785" y="529"/>
                      <a:pt x="785" y="529"/>
                      <a:pt x="785" y="529"/>
                    </a:cubicBezTo>
                    <a:cubicBezTo>
                      <a:pt x="785" y="529"/>
                      <a:pt x="785" y="529"/>
                      <a:pt x="785" y="529"/>
                    </a:cubicBezTo>
                    <a:cubicBezTo>
                      <a:pt x="787" y="521"/>
                      <a:pt x="789" y="512"/>
                      <a:pt x="791" y="503"/>
                    </a:cubicBezTo>
                    <a:lnTo>
                      <a:pt x="867" y="472"/>
                    </a:lnTo>
                    <a:close/>
                    <a:moveTo>
                      <a:pt x="436" y="716"/>
                    </a:moveTo>
                    <a:cubicBezTo>
                      <a:pt x="282" y="716"/>
                      <a:pt x="157" y="591"/>
                      <a:pt x="157" y="438"/>
                    </a:cubicBezTo>
                    <a:cubicBezTo>
                      <a:pt x="157" y="284"/>
                      <a:pt x="282" y="159"/>
                      <a:pt x="436" y="159"/>
                    </a:cubicBezTo>
                    <a:cubicBezTo>
                      <a:pt x="590" y="159"/>
                      <a:pt x="715" y="284"/>
                      <a:pt x="715" y="438"/>
                    </a:cubicBezTo>
                    <a:cubicBezTo>
                      <a:pt x="715" y="591"/>
                      <a:pt x="590" y="716"/>
                      <a:pt x="436" y="716"/>
                    </a:cubicBezTo>
                    <a:close/>
                  </a:path>
                </a:pathLst>
              </a:custGeom>
              <a:solidFill>
                <a:srgbClr val="F28F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3" name="Oval 409"/>
              <p:cNvSpPr>
                <a:spLocks noChangeArrowheads="1"/>
              </p:cNvSpPr>
              <p:nvPr/>
            </p:nvSpPr>
            <p:spPr bwMode="auto">
              <a:xfrm>
                <a:off x="1070" y="1556"/>
                <a:ext cx="606" cy="606"/>
              </a:xfrm>
              <a:prstGeom prst="ellipse">
                <a:avLst/>
              </a:prstGeom>
              <a:solidFill>
                <a:srgbClr val="E946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4" name="Oval 410"/>
              <p:cNvSpPr>
                <a:spLocks noChangeArrowheads="1"/>
              </p:cNvSpPr>
              <p:nvPr/>
            </p:nvSpPr>
            <p:spPr bwMode="auto">
              <a:xfrm>
                <a:off x="1114" y="1611"/>
                <a:ext cx="517" cy="503"/>
              </a:xfrm>
              <a:prstGeom prst="ellipse">
                <a:avLst/>
              </a:pr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8" name="Freeform 412"/>
              <p:cNvSpPr>
                <a:spLocks/>
              </p:cNvSpPr>
              <p:nvPr/>
            </p:nvSpPr>
            <p:spPr bwMode="auto">
              <a:xfrm>
                <a:off x="1945" y="1257"/>
                <a:ext cx="556" cy="437"/>
              </a:xfrm>
              <a:custGeom>
                <a:avLst/>
                <a:gdLst>
                  <a:gd name="T0" fmla="*/ 0 w 556"/>
                  <a:gd name="T1" fmla="*/ 437 h 437"/>
                  <a:gd name="T2" fmla="*/ 55 w 556"/>
                  <a:gd name="T3" fmla="*/ 245 h 437"/>
                  <a:gd name="T4" fmla="*/ 556 w 556"/>
                  <a:gd name="T5" fmla="*/ 0 h 437"/>
                  <a:gd name="T6" fmla="*/ 513 w 556"/>
                  <a:gd name="T7" fmla="*/ 251 h 437"/>
                  <a:gd name="T8" fmla="*/ 0 w 556"/>
                  <a:gd name="T9" fmla="*/ 437 h 437"/>
                </a:gdLst>
                <a:ahLst/>
                <a:cxnLst>
                  <a:cxn ang="0">
                    <a:pos x="T0" y="T1"/>
                  </a:cxn>
                  <a:cxn ang="0">
                    <a:pos x="T2" y="T3"/>
                  </a:cxn>
                  <a:cxn ang="0">
                    <a:pos x="T4" y="T5"/>
                  </a:cxn>
                  <a:cxn ang="0">
                    <a:pos x="T6" y="T7"/>
                  </a:cxn>
                  <a:cxn ang="0">
                    <a:pos x="T8" y="T9"/>
                  </a:cxn>
                </a:cxnLst>
                <a:rect l="0" t="0" r="r" b="b"/>
                <a:pathLst>
                  <a:path w="556" h="437">
                    <a:moveTo>
                      <a:pt x="0" y="437"/>
                    </a:moveTo>
                    <a:lnTo>
                      <a:pt x="55" y="245"/>
                    </a:lnTo>
                    <a:lnTo>
                      <a:pt x="556" y="0"/>
                    </a:lnTo>
                    <a:lnTo>
                      <a:pt x="513" y="251"/>
                    </a:lnTo>
                    <a:lnTo>
                      <a:pt x="0" y="437"/>
                    </a:lnTo>
                    <a:close/>
                  </a:path>
                </a:pathLst>
              </a:custGeom>
              <a:solidFill>
                <a:srgbClr val="E946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19" name="Freeform 413"/>
              <p:cNvSpPr>
                <a:spLocks/>
              </p:cNvSpPr>
              <p:nvPr/>
            </p:nvSpPr>
            <p:spPr bwMode="auto">
              <a:xfrm>
                <a:off x="1947" y="1612"/>
                <a:ext cx="705" cy="260"/>
              </a:xfrm>
              <a:custGeom>
                <a:avLst/>
                <a:gdLst>
                  <a:gd name="T0" fmla="*/ 0 w 705"/>
                  <a:gd name="T1" fmla="*/ 131 h 260"/>
                  <a:gd name="T2" fmla="*/ 153 w 705"/>
                  <a:gd name="T3" fmla="*/ 260 h 260"/>
                  <a:gd name="T4" fmla="*/ 705 w 705"/>
                  <a:gd name="T5" fmla="*/ 183 h 260"/>
                  <a:gd name="T6" fmla="*/ 529 w 705"/>
                  <a:gd name="T7" fmla="*/ 0 h 260"/>
                  <a:gd name="T8" fmla="*/ 0 w 705"/>
                  <a:gd name="T9" fmla="*/ 131 h 260"/>
                </a:gdLst>
                <a:ahLst/>
                <a:cxnLst>
                  <a:cxn ang="0">
                    <a:pos x="T0" y="T1"/>
                  </a:cxn>
                  <a:cxn ang="0">
                    <a:pos x="T2" y="T3"/>
                  </a:cxn>
                  <a:cxn ang="0">
                    <a:pos x="T4" y="T5"/>
                  </a:cxn>
                  <a:cxn ang="0">
                    <a:pos x="T6" y="T7"/>
                  </a:cxn>
                  <a:cxn ang="0">
                    <a:pos x="T8" y="T9"/>
                  </a:cxn>
                </a:cxnLst>
                <a:rect l="0" t="0" r="r" b="b"/>
                <a:pathLst>
                  <a:path w="705" h="260">
                    <a:moveTo>
                      <a:pt x="0" y="131"/>
                    </a:moveTo>
                    <a:lnTo>
                      <a:pt x="153" y="260"/>
                    </a:lnTo>
                    <a:lnTo>
                      <a:pt x="705" y="183"/>
                    </a:lnTo>
                    <a:lnTo>
                      <a:pt x="529" y="0"/>
                    </a:lnTo>
                    <a:lnTo>
                      <a:pt x="0" y="131"/>
                    </a:lnTo>
                    <a:close/>
                  </a:path>
                </a:pathLst>
              </a:custGeom>
              <a:solidFill>
                <a:srgbClr val="E9464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0" name="Freeform 414"/>
              <p:cNvSpPr>
                <a:spLocks/>
              </p:cNvSpPr>
              <p:nvPr/>
            </p:nvSpPr>
            <p:spPr bwMode="auto">
              <a:xfrm>
                <a:off x="1522" y="1417"/>
                <a:ext cx="1239" cy="489"/>
              </a:xfrm>
              <a:custGeom>
                <a:avLst/>
                <a:gdLst>
                  <a:gd name="T0" fmla="*/ 97 w 1653"/>
                  <a:gd name="T1" fmla="*/ 457 h 638"/>
                  <a:gd name="T2" fmla="*/ 190 w 1653"/>
                  <a:gd name="T3" fmla="*/ 638 h 638"/>
                  <a:gd name="T4" fmla="*/ 1473 w 1653"/>
                  <a:gd name="T5" fmla="*/ 306 h 638"/>
                  <a:gd name="T6" fmla="*/ 1348 w 1653"/>
                  <a:gd name="T7" fmla="*/ 0 h 638"/>
                  <a:gd name="T8" fmla="*/ 97 w 1653"/>
                  <a:gd name="T9" fmla="*/ 457 h 638"/>
                </a:gdLst>
                <a:ahLst/>
                <a:cxnLst>
                  <a:cxn ang="0">
                    <a:pos x="T0" y="T1"/>
                  </a:cxn>
                  <a:cxn ang="0">
                    <a:pos x="T2" y="T3"/>
                  </a:cxn>
                  <a:cxn ang="0">
                    <a:pos x="T4" y="T5"/>
                  </a:cxn>
                  <a:cxn ang="0">
                    <a:pos x="T6" y="T7"/>
                  </a:cxn>
                  <a:cxn ang="0">
                    <a:pos x="T8" y="T9"/>
                  </a:cxn>
                </a:cxnLst>
                <a:rect l="0" t="0" r="r" b="b"/>
                <a:pathLst>
                  <a:path w="1653" h="638">
                    <a:moveTo>
                      <a:pt x="97" y="457"/>
                    </a:moveTo>
                    <a:cubicBezTo>
                      <a:pt x="97" y="457"/>
                      <a:pt x="0" y="603"/>
                      <a:pt x="190" y="638"/>
                    </a:cubicBezTo>
                    <a:cubicBezTo>
                      <a:pt x="1473" y="306"/>
                      <a:pt x="1473" y="306"/>
                      <a:pt x="1473" y="306"/>
                    </a:cubicBezTo>
                    <a:cubicBezTo>
                      <a:pt x="1473" y="306"/>
                      <a:pt x="1653" y="55"/>
                      <a:pt x="1348" y="0"/>
                    </a:cubicBezTo>
                    <a:lnTo>
                      <a:pt x="97" y="457"/>
                    </a:lnTo>
                    <a:close/>
                  </a:path>
                </a:pathLst>
              </a:custGeom>
              <a:solidFill>
                <a:srgbClr val="19809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1" name="Freeform 415"/>
              <p:cNvSpPr>
                <a:spLocks/>
              </p:cNvSpPr>
              <p:nvPr/>
            </p:nvSpPr>
            <p:spPr bwMode="auto">
              <a:xfrm>
                <a:off x="912" y="737"/>
                <a:ext cx="24" cy="13"/>
              </a:xfrm>
              <a:custGeom>
                <a:avLst/>
                <a:gdLst>
                  <a:gd name="T0" fmla="*/ 26 w 28"/>
                  <a:gd name="T1" fmla="*/ 15 h 15"/>
                  <a:gd name="T2" fmla="*/ 0 w 28"/>
                  <a:gd name="T3" fmla="*/ 14 h 15"/>
                  <a:gd name="T4" fmla="*/ 0 w 28"/>
                  <a:gd name="T5" fmla="*/ 0 h 15"/>
                  <a:gd name="T6" fmla="*/ 28 w 28"/>
                  <a:gd name="T7" fmla="*/ 1 h 15"/>
                  <a:gd name="T8" fmla="*/ 26 w 28"/>
                  <a:gd name="T9" fmla="*/ 15 h 15"/>
                </a:gdLst>
                <a:ahLst/>
                <a:cxnLst>
                  <a:cxn ang="0">
                    <a:pos x="T0" y="T1"/>
                  </a:cxn>
                  <a:cxn ang="0">
                    <a:pos x="T2" y="T3"/>
                  </a:cxn>
                  <a:cxn ang="0">
                    <a:pos x="T4" y="T5"/>
                  </a:cxn>
                  <a:cxn ang="0">
                    <a:pos x="T6" y="T7"/>
                  </a:cxn>
                  <a:cxn ang="0">
                    <a:pos x="T8" y="T9"/>
                  </a:cxn>
                </a:cxnLst>
                <a:rect l="0" t="0" r="r" b="b"/>
                <a:pathLst>
                  <a:path w="28" h="15">
                    <a:moveTo>
                      <a:pt x="26" y="15"/>
                    </a:moveTo>
                    <a:cubicBezTo>
                      <a:pt x="17" y="14"/>
                      <a:pt x="8" y="14"/>
                      <a:pt x="0" y="14"/>
                    </a:cubicBezTo>
                    <a:cubicBezTo>
                      <a:pt x="0" y="0"/>
                      <a:pt x="0" y="0"/>
                      <a:pt x="0" y="0"/>
                    </a:cubicBezTo>
                    <a:cubicBezTo>
                      <a:pt x="8" y="0"/>
                      <a:pt x="18" y="0"/>
                      <a:pt x="28" y="1"/>
                    </a:cubicBezTo>
                    <a:lnTo>
                      <a:pt x="26" y="15"/>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4" name="Freeform 416"/>
              <p:cNvSpPr>
                <a:spLocks noEditPoints="1"/>
              </p:cNvSpPr>
              <p:nvPr/>
            </p:nvSpPr>
            <p:spPr bwMode="auto">
              <a:xfrm>
                <a:off x="978" y="744"/>
                <a:ext cx="286" cy="692"/>
              </a:xfrm>
              <a:custGeom>
                <a:avLst/>
                <a:gdLst>
                  <a:gd name="T0" fmla="*/ 3 w 334"/>
                  <a:gd name="T1" fmla="*/ 809 h 809"/>
                  <a:gd name="T2" fmla="*/ 0 w 334"/>
                  <a:gd name="T3" fmla="*/ 796 h 809"/>
                  <a:gd name="T4" fmla="*/ 51 w 334"/>
                  <a:gd name="T5" fmla="*/ 782 h 809"/>
                  <a:gd name="T6" fmla="*/ 55 w 334"/>
                  <a:gd name="T7" fmla="*/ 795 h 809"/>
                  <a:gd name="T8" fmla="*/ 3 w 334"/>
                  <a:gd name="T9" fmla="*/ 809 h 809"/>
                  <a:gd name="T10" fmla="*/ 105 w 334"/>
                  <a:gd name="T11" fmla="*/ 774 h 809"/>
                  <a:gd name="T12" fmla="*/ 99 w 334"/>
                  <a:gd name="T13" fmla="*/ 762 h 809"/>
                  <a:gd name="T14" fmla="*/ 144 w 334"/>
                  <a:gd name="T15" fmla="*/ 736 h 809"/>
                  <a:gd name="T16" fmla="*/ 151 w 334"/>
                  <a:gd name="T17" fmla="*/ 747 h 809"/>
                  <a:gd name="T18" fmla="*/ 105 w 334"/>
                  <a:gd name="T19" fmla="*/ 774 h 809"/>
                  <a:gd name="T20" fmla="*/ 194 w 334"/>
                  <a:gd name="T21" fmla="*/ 714 h 809"/>
                  <a:gd name="T22" fmla="*/ 185 w 334"/>
                  <a:gd name="T23" fmla="*/ 704 h 809"/>
                  <a:gd name="T24" fmla="*/ 222 w 334"/>
                  <a:gd name="T25" fmla="*/ 667 h 809"/>
                  <a:gd name="T26" fmla="*/ 232 w 334"/>
                  <a:gd name="T27" fmla="*/ 676 h 809"/>
                  <a:gd name="T28" fmla="*/ 194 w 334"/>
                  <a:gd name="T29" fmla="*/ 714 h 809"/>
                  <a:gd name="T30" fmla="*/ 265 w 334"/>
                  <a:gd name="T31" fmla="*/ 633 h 809"/>
                  <a:gd name="T32" fmla="*/ 253 w 334"/>
                  <a:gd name="T33" fmla="*/ 626 h 809"/>
                  <a:gd name="T34" fmla="*/ 279 w 334"/>
                  <a:gd name="T35" fmla="*/ 581 h 809"/>
                  <a:gd name="T36" fmla="*/ 292 w 334"/>
                  <a:gd name="T37" fmla="*/ 587 h 809"/>
                  <a:gd name="T38" fmla="*/ 265 w 334"/>
                  <a:gd name="T39" fmla="*/ 633 h 809"/>
                  <a:gd name="T40" fmla="*/ 312 w 334"/>
                  <a:gd name="T41" fmla="*/ 537 h 809"/>
                  <a:gd name="T42" fmla="*/ 299 w 334"/>
                  <a:gd name="T43" fmla="*/ 533 h 809"/>
                  <a:gd name="T44" fmla="*/ 313 w 334"/>
                  <a:gd name="T45" fmla="*/ 482 h 809"/>
                  <a:gd name="T46" fmla="*/ 326 w 334"/>
                  <a:gd name="T47" fmla="*/ 485 h 809"/>
                  <a:gd name="T48" fmla="*/ 312 w 334"/>
                  <a:gd name="T49" fmla="*/ 537 h 809"/>
                  <a:gd name="T50" fmla="*/ 333 w 334"/>
                  <a:gd name="T51" fmla="*/ 431 h 809"/>
                  <a:gd name="T52" fmla="*/ 319 w 334"/>
                  <a:gd name="T53" fmla="*/ 430 h 809"/>
                  <a:gd name="T54" fmla="*/ 320 w 334"/>
                  <a:gd name="T55" fmla="*/ 405 h 809"/>
                  <a:gd name="T56" fmla="*/ 319 w 334"/>
                  <a:gd name="T57" fmla="*/ 378 h 809"/>
                  <a:gd name="T58" fmla="*/ 333 w 334"/>
                  <a:gd name="T59" fmla="*/ 377 h 809"/>
                  <a:gd name="T60" fmla="*/ 334 w 334"/>
                  <a:gd name="T61" fmla="*/ 405 h 809"/>
                  <a:gd name="T62" fmla="*/ 333 w 334"/>
                  <a:gd name="T63" fmla="*/ 431 h 809"/>
                  <a:gd name="T64" fmla="*/ 313 w 334"/>
                  <a:gd name="T65" fmla="*/ 327 h 809"/>
                  <a:gd name="T66" fmla="*/ 299 w 334"/>
                  <a:gd name="T67" fmla="*/ 276 h 809"/>
                  <a:gd name="T68" fmla="*/ 312 w 334"/>
                  <a:gd name="T69" fmla="*/ 272 h 809"/>
                  <a:gd name="T70" fmla="*/ 326 w 334"/>
                  <a:gd name="T71" fmla="*/ 324 h 809"/>
                  <a:gd name="T72" fmla="*/ 313 w 334"/>
                  <a:gd name="T73" fmla="*/ 327 h 809"/>
                  <a:gd name="T74" fmla="*/ 279 w 334"/>
                  <a:gd name="T75" fmla="*/ 228 h 809"/>
                  <a:gd name="T76" fmla="*/ 253 w 334"/>
                  <a:gd name="T77" fmla="*/ 183 h 809"/>
                  <a:gd name="T78" fmla="*/ 265 w 334"/>
                  <a:gd name="T79" fmla="*/ 176 h 809"/>
                  <a:gd name="T80" fmla="*/ 292 w 334"/>
                  <a:gd name="T81" fmla="*/ 222 h 809"/>
                  <a:gd name="T82" fmla="*/ 279 w 334"/>
                  <a:gd name="T83" fmla="*/ 228 h 809"/>
                  <a:gd name="T84" fmla="*/ 222 w 334"/>
                  <a:gd name="T85" fmla="*/ 142 h 809"/>
                  <a:gd name="T86" fmla="*/ 185 w 334"/>
                  <a:gd name="T87" fmla="*/ 105 h 809"/>
                  <a:gd name="T88" fmla="*/ 194 w 334"/>
                  <a:gd name="T89" fmla="*/ 95 h 809"/>
                  <a:gd name="T90" fmla="*/ 232 w 334"/>
                  <a:gd name="T91" fmla="*/ 133 h 809"/>
                  <a:gd name="T92" fmla="*/ 222 w 334"/>
                  <a:gd name="T93" fmla="*/ 142 h 809"/>
                  <a:gd name="T94" fmla="*/ 143 w 334"/>
                  <a:gd name="T95" fmla="*/ 73 h 809"/>
                  <a:gd name="T96" fmla="*/ 98 w 334"/>
                  <a:gd name="T97" fmla="*/ 47 h 809"/>
                  <a:gd name="T98" fmla="*/ 105 w 334"/>
                  <a:gd name="T99" fmla="*/ 35 h 809"/>
                  <a:gd name="T100" fmla="*/ 151 w 334"/>
                  <a:gd name="T101" fmla="*/ 62 h 809"/>
                  <a:gd name="T102" fmla="*/ 143 w 334"/>
                  <a:gd name="T103" fmla="*/ 73 h 809"/>
                  <a:gd name="T104" fmla="*/ 50 w 334"/>
                  <a:gd name="T105" fmla="*/ 27 h 809"/>
                  <a:gd name="T106" fmla="*/ 0 w 334"/>
                  <a:gd name="T107" fmla="*/ 13 h 809"/>
                  <a:gd name="T108" fmla="*/ 3 w 334"/>
                  <a:gd name="T109" fmla="*/ 0 h 809"/>
                  <a:gd name="T110" fmla="*/ 55 w 334"/>
                  <a:gd name="T111" fmla="*/ 14 h 809"/>
                  <a:gd name="T112" fmla="*/ 50 w 334"/>
                  <a:gd name="T113" fmla="*/ 27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4" h="809">
                    <a:moveTo>
                      <a:pt x="3" y="809"/>
                    </a:moveTo>
                    <a:cubicBezTo>
                      <a:pt x="0" y="796"/>
                      <a:pt x="0" y="796"/>
                      <a:pt x="0" y="796"/>
                    </a:cubicBezTo>
                    <a:cubicBezTo>
                      <a:pt x="17" y="792"/>
                      <a:pt x="34" y="788"/>
                      <a:pt x="51" y="782"/>
                    </a:cubicBezTo>
                    <a:cubicBezTo>
                      <a:pt x="55" y="795"/>
                      <a:pt x="55" y="795"/>
                      <a:pt x="55" y="795"/>
                    </a:cubicBezTo>
                    <a:cubicBezTo>
                      <a:pt x="38" y="801"/>
                      <a:pt x="21" y="806"/>
                      <a:pt x="3" y="809"/>
                    </a:cubicBezTo>
                    <a:close/>
                    <a:moveTo>
                      <a:pt x="105" y="774"/>
                    </a:moveTo>
                    <a:cubicBezTo>
                      <a:pt x="99" y="762"/>
                      <a:pt x="99" y="762"/>
                      <a:pt x="99" y="762"/>
                    </a:cubicBezTo>
                    <a:cubicBezTo>
                      <a:pt x="114" y="754"/>
                      <a:pt x="129" y="746"/>
                      <a:pt x="144" y="736"/>
                    </a:cubicBezTo>
                    <a:cubicBezTo>
                      <a:pt x="151" y="747"/>
                      <a:pt x="151" y="747"/>
                      <a:pt x="151" y="747"/>
                    </a:cubicBezTo>
                    <a:cubicBezTo>
                      <a:pt x="136" y="757"/>
                      <a:pt x="121" y="766"/>
                      <a:pt x="105" y="774"/>
                    </a:cubicBezTo>
                    <a:close/>
                    <a:moveTo>
                      <a:pt x="194" y="714"/>
                    </a:moveTo>
                    <a:cubicBezTo>
                      <a:pt x="185" y="704"/>
                      <a:pt x="185" y="704"/>
                      <a:pt x="185" y="704"/>
                    </a:cubicBezTo>
                    <a:cubicBezTo>
                      <a:pt x="198" y="693"/>
                      <a:pt x="210" y="680"/>
                      <a:pt x="222" y="667"/>
                    </a:cubicBezTo>
                    <a:cubicBezTo>
                      <a:pt x="232" y="676"/>
                      <a:pt x="232" y="676"/>
                      <a:pt x="232" y="676"/>
                    </a:cubicBezTo>
                    <a:cubicBezTo>
                      <a:pt x="220" y="690"/>
                      <a:pt x="207" y="702"/>
                      <a:pt x="194" y="714"/>
                    </a:cubicBezTo>
                    <a:close/>
                    <a:moveTo>
                      <a:pt x="265" y="633"/>
                    </a:moveTo>
                    <a:cubicBezTo>
                      <a:pt x="253" y="626"/>
                      <a:pt x="253" y="626"/>
                      <a:pt x="253" y="626"/>
                    </a:cubicBezTo>
                    <a:cubicBezTo>
                      <a:pt x="263" y="611"/>
                      <a:pt x="272" y="596"/>
                      <a:pt x="279" y="581"/>
                    </a:cubicBezTo>
                    <a:cubicBezTo>
                      <a:pt x="292" y="587"/>
                      <a:pt x="292" y="587"/>
                      <a:pt x="292" y="587"/>
                    </a:cubicBezTo>
                    <a:cubicBezTo>
                      <a:pt x="284" y="603"/>
                      <a:pt x="275" y="618"/>
                      <a:pt x="265" y="633"/>
                    </a:cubicBezTo>
                    <a:close/>
                    <a:moveTo>
                      <a:pt x="312" y="537"/>
                    </a:moveTo>
                    <a:cubicBezTo>
                      <a:pt x="299" y="533"/>
                      <a:pt x="299" y="533"/>
                      <a:pt x="299" y="533"/>
                    </a:cubicBezTo>
                    <a:cubicBezTo>
                      <a:pt x="305" y="516"/>
                      <a:pt x="309" y="499"/>
                      <a:pt x="313" y="482"/>
                    </a:cubicBezTo>
                    <a:cubicBezTo>
                      <a:pt x="326" y="485"/>
                      <a:pt x="326" y="485"/>
                      <a:pt x="326" y="485"/>
                    </a:cubicBezTo>
                    <a:cubicBezTo>
                      <a:pt x="323" y="502"/>
                      <a:pt x="318" y="520"/>
                      <a:pt x="312" y="537"/>
                    </a:cubicBezTo>
                    <a:close/>
                    <a:moveTo>
                      <a:pt x="333" y="431"/>
                    </a:moveTo>
                    <a:cubicBezTo>
                      <a:pt x="319" y="430"/>
                      <a:pt x="319" y="430"/>
                      <a:pt x="319" y="430"/>
                    </a:cubicBezTo>
                    <a:cubicBezTo>
                      <a:pt x="320" y="422"/>
                      <a:pt x="320" y="413"/>
                      <a:pt x="320" y="405"/>
                    </a:cubicBezTo>
                    <a:cubicBezTo>
                      <a:pt x="320" y="396"/>
                      <a:pt x="320" y="387"/>
                      <a:pt x="319" y="378"/>
                    </a:cubicBezTo>
                    <a:cubicBezTo>
                      <a:pt x="333" y="377"/>
                      <a:pt x="333" y="377"/>
                      <a:pt x="333" y="377"/>
                    </a:cubicBezTo>
                    <a:cubicBezTo>
                      <a:pt x="334" y="386"/>
                      <a:pt x="334" y="396"/>
                      <a:pt x="334" y="405"/>
                    </a:cubicBezTo>
                    <a:cubicBezTo>
                      <a:pt x="334" y="413"/>
                      <a:pt x="334" y="422"/>
                      <a:pt x="333" y="431"/>
                    </a:cubicBezTo>
                    <a:close/>
                    <a:moveTo>
                      <a:pt x="313" y="327"/>
                    </a:moveTo>
                    <a:cubicBezTo>
                      <a:pt x="309" y="310"/>
                      <a:pt x="305" y="293"/>
                      <a:pt x="299" y="276"/>
                    </a:cubicBezTo>
                    <a:cubicBezTo>
                      <a:pt x="312" y="272"/>
                      <a:pt x="312" y="272"/>
                      <a:pt x="312" y="272"/>
                    </a:cubicBezTo>
                    <a:cubicBezTo>
                      <a:pt x="318" y="289"/>
                      <a:pt x="323" y="306"/>
                      <a:pt x="326" y="324"/>
                    </a:cubicBezTo>
                    <a:lnTo>
                      <a:pt x="313" y="327"/>
                    </a:lnTo>
                    <a:close/>
                    <a:moveTo>
                      <a:pt x="279" y="228"/>
                    </a:moveTo>
                    <a:cubicBezTo>
                      <a:pt x="272" y="213"/>
                      <a:pt x="263" y="198"/>
                      <a:pt x="253" y="183"/>
                    </a:cubicBezTo>
                    <a:cubicBezTo>
                      <a:pt x="265" y="176"/>
                      <a:pt x="265" y="176"/>
                      <a:pt x="265" y="176"/>
                    </a:cubicBezTo>
                    <a:cubicBezTo>
                      <a:pt x="275" y="191"/>
                      <a:pt x="284" y="206"/>
                      <a:pt x="292" y="222"/>
                    </a:cubicBezTo>
                    <a:lnTo>
                      <a:pt x="279" y="228"/>
                    </a:lnTo>
                    <a:close/>
                    <a:moveTo>
                      <a:pt x="222" y="142"/>
                    </a:moveTo>
                    <a:cubicBezTo>
                      <a:pt x="210" y="129"/>
                      <a:pt x="198" y="116"/>
                      <a:pt x="185" y="105"/>
                    </a:cubicBezTo>
                    <a:cubicBezTo>
                      <a:pt x="194" y="95"/>
                      <a:pt x="194" y="95"/>
                      <a:pt x="194" y="95"/>
                    </a:cubicBezTo>
                    <a:cubicBezTo>
                      <a:pt x="207" y="107"/>
                      <a:pt x="220" y="119"/>
                      <a:pt x="232" y="133"/>
                    </a:cubicBezTo>
                    <a:lnTo>
                      <a:pt x="222" y="142"/>
                    </a:lnTo>
                    <a:close/>
                    <a:moveTo>
                      <a:pt x="143" y="73"/>
                    </a:moveTo>
                    <a:cubicBezTo>
                      <a:pt x="129" y="64"/>
                      <a:pt x="114" y="55"/>
                      <a:pt x="98" y="47"/>
                    </a:cubicBezTo>
                    <a:cubicBezTo>
                      <a:pt x="105" y="35"/>
                      <a:pt x="105" y="35"/>
                      <a:pt x="105" y="35"/>
                    </a:cubicBezTo>
                    <a:cubicBezTo>
                      <a:pt x="121" y="43"/>
                      <a:pt x="136" y="52"/>
                      <a:pt x="151" y="62"/>
                    </a:cubicBezTo>
                    <a:lnTo>
                      <a:pt x="143" y="73"/>
                    </a:lnTo>
                    <a:close/>
                    <a:moveTo>
                      <a:pt x="50" y="27"/>
                    </a:moveTo>
                    <a:cubicBezTo>
                      <a:pt x="34" y="21"/>
                      <a:pt x="17" y="17"/>
                      <a:pt x="0" y="13"/>
                    </a:cubicBezTo>
                    <a:cubicBezTo>
                      <a:pt x="3" y="0"/>
                      <a:pt x="3" y="0"/>
                      <a:pt x="3" y="0"/>
                    </a:cubicBezTo>
                    <a:cubicBezTo>
                      <a:pt x="20" y="3"/>
                      <a:pt x="38" y="8"/>
                      <a:pt x="55" y="14"/>
                    </a:cubicBezTo>
                    <a:lnTo>
                      <a:pt x="50" y="27"/>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5" name="Freeform 417"/>
              <p:cNvSpPr>
                <a:spLocks/>
              </p:cNvSpPr>
              <p:nvPr/>
            </p:nvSpPr>
            <p:spPr bwMode="auto">
              <a:xfrm>
                <a:off x="912" y="1431"/>
                <a:ext cx="24" cy="12"/>
              </a:xfrm>
              <a:custGeom>
                <a:avLst/>
                <a:gdLst>
                  <a:gd name="T0" fmla="*/ 0 w 28"/>
                  <a:gd name="T1" fmla="*/ 14 h 14"/>
                  <a:gd name="T2" fmla="*/ 0 w 28"/>
                  <a:gd name="T3" fmla="*/ 0 h 14"/>
                  <a:gd name="T4" fmla="*/ 26 w 28"/>
                  <a:gd name="T5" fmla="*/ 0 h 14"/>
                  <a:gd name="T6" fmla="*/ 28 w 28"/>
                  <a:gd name="T7" fmla="*/ 13 h 14"/>
                  <a:gd name="T8" fmla="*/ 0 w 28"/>
                  <a:gd name="T9" fmla="*/ 14 h 14"/>
                </a:gdLst>
                <a:ahLst/>
                <a:cxnLst>
                  <a:cxn ang="0">
                    <a:pos x="T0" y="T1"/>
                  </a:cxn>
                  <a:cxn ang="0">
                    <a:pos x="T2" y="T3"/>
                  </a:cxn>
                  <a:cxn ang="0">
                    <a:pos x="T4" y="T5"/>
                  </a:cxn>
                  <a:cxn ang="0">
                    <a:pos x="T6" y="T7"/>
                  </a:cxn>
                  <a:cxn ang="0">
                    <a:pos x="T8" y="T9"/>
                  </a:cxn>
                </a:cxnLst>
                <a:rect l="0" t="0" r="r" b="b"/>
                <a:pathLst>
                  <a:path w="28" h="14">
                    <a:moveTo>
                      <a:pt x="0" y="14"/>
                    </a:moveTo>
                    <a:cubicBezTo>
                      <a:pt x="0" y="0"/>
                      <a:pt x="0" y="0"/>
                      <a:pt x="0" y="0"/>
                    </a:cubicBezTo>
                    <a:cubicBezTo>
                      <a:pt x="8" y="0"/>
                      <a:pt x="17" y="0"/>
                      <a:pt x="26" y="0"/>
                    </a:cubicBezTo>
                    <a:cubicBezTo>
                      <a:pt x="28" y="13"/>
                      <a:pt x="28" y="13"/>
                      <a:pt x="28" y="13"/>
                    </a:cubicBezTo>
                    <a:cubicBezTo>
                      <a:pt x="18" y="14"/>
                      <a:pt x="8" y="14"/>
                      <a:pt x="0" y="14"/>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6" name="Freeform 418"/>
              <p:cNvSpPr>
                <a:spLocks/>
              </p:cNvSpPr>
              <p:nvPr/>
            </p:nvSpPr>
            <p:spPr bwMode="auto">
              <a:xfrm>
                <a:off x="885" y="721"/>
                <a:ext cx="46" cy="52"/>
              </a:xfrm>
              <a:custGeom>
                <a:avLst/>
                <a:gdLst>
                  <a:gd name="T0" fmla="*/ 46 w 46"/>
                  <a:gd name="T1" fmla="*/ 0 h 52"/>
                  <a:gd name="T2" fmla="*/ 0 w 46"/>
                  <a:gd name="T3" fmla="*/ 22 h 52"/>
                  <a:gd name="T4" fmla="*/ 44 w 46"/>
                  <a:gd name="T5" fmla="*/ 52 h 52"/>
                  <a:gd name="T6" fmla="*/ 46 w 46"/>
                  <a:gd name="T7" fmla="*/ 0 h 52"/>
                </a:gdLst>
                <a:ahLst/>
                <a:cxnLst>
                  <a:cxn ang="0">
                    <a:pos x="T0" y="T1"/>
                  </a:cxn>
                  <a:cxn ang="0">
                    <a:pos x="T2" y="T3"/>
                  </a:cxn>
                  <a:cxn ang="0">
                    <a:pos x="T4" y="T5"/>
                  </a:cxn>
                  <a:cxn ang="0">
                    <a:pos x="T6" y="T7"/>
                  </a:cxn>
                </a:cxnLst>
                <a:rect l="0" t="0" r="r" b="b"/>
                <a:pathLst>
                  <a:path w="46" h="52">
                    <a:moveTo>
                      <a:pt x="46" y="0"/>
                    </a:moveTo>
                    <a:lnTo>
                      <a:pt x="0" y="22"/>
                    </a:lnTo>
                    <a:lnTo>
                      <a:pt x="44" y="52"/>
                    </a:lnTo>
                    <a:lnTo>
                      <a:pt x="46" y="0"/>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7" name="Freeform 419"/>
              <p:cNvSpPr>
                <a:spLocks/>
              </p:cNvSpPr>
              <p:nvPr/>
            </p:nvSpPr>
            <p:spPr bwMode="auto">
              <a:xfrm>
                <a:off x="1862" y="1404"/>
                <a:ext cx="26" cy="16"/>
              </a:xfrm>
              <a:custGeom>
                <a:avLst/>
                <a:gdLst>
                  <a:gd name="T0" fmla="*/ 3 w 30"/>
                  <a:gd name="T1" fmla="*/ 19 h 19"/>
                  <a:gd name="T2" fmla="*/ 0 w 30"/>
                  <a:gd name="T3" fmla="*/ 5 h 19"/>
                  <a:gd name="T4" fmla="*/ 26 w 30"/>
                  <a:gd name="T5" fmla="*/ 0 h 19"/>
                  <a:gd name="T6" fmla="*/ 30 w 30"/>
                  <a:gd name="T7" fmla="*/ 13 h 19"/>
                  <a:gd name="T8" fmla="*/ 3 w 30"/>
                  <a:gd name="T9" fmla="*/ 19 h 19"/>
                </a:gdLst>
                <a:ahLst/>
                <a:cxnLst>
                  <a:cxn ang="0">
                    <a:pos x="T0" y="T1"/>
                  </a:cxn>
                  <a:cxn ang="0">
                    <a:pos x="T2" y="T3"/>
                  </a:cxn>
                  <a:cxn ang="0">
                    <a:pos x="T4" y="T5"/>
                  </a:cxn>
                  <a:cxn ang="0">
                    <a:pos x="T6" y="T7"/>
                  </a:cxn>
                  <a:cxn ang="0">
                    <a:pos x="T8" y="T9"/>
                  </a:cxn>
                </a:cxnLst>
                <a:rect l="0" t="0" r="r" b="b"/>
                <a:pathLst>
                  <a:path w="30" h="19">
                    <a:moveTo>
                      <a:pt x="3" y="19"/>
                    </a:moveTo>
                    <a:cubicBezTo>
                      <a:pt x="0" y="5"/>
                      <a:pt x="0" y="5"/>
                      <a:pt x="0" y="5"/>
                    </a:cubicBezTo>
                    <a:cubicBezTo>
                      <a:pt x="9" y="4"/>
                      <a:pt x="18" y="2"/>
                      <a:pt x="26" y="0"/>
                    </a:cubicBezTo>
                    <a:cubicBezTo>
                      <a:pt x="30" y="13"/>
                      <a:pt x="30" y="13"/>
                      <a:pt x="30" y="13"/>
                    </a:cubicBezTo>
                    <a:cubicBezTo>
                      <a:pt x="21" y="15"/>
                      <a:pt x="12" y="17"/>
                      <a:pt x="3" y="19"/>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8" name="Freeform 420"/>
              <p:cNvSpPr>
                <a:spLocks noEditPoints="1"/>
              </p:cNvSpPr>
              <p:nvPr/>
            </p:nvSpPr>
            <p:spPr bwMode="auto">
              <a:xfrm>
                <a:off x="1450" y="764"/>
                <a:ext cx="370" cy="662"/>
              </a:xfrm>
              <a:custGeom>
                <a:avLst/>
                <a:gdLst>
                  <a:gd name="T0" fmla="*/ 408 w 432"/>
                  <a:gd name="T1" fmla="*/ 774 h 774"/>
                  <a:gd name="T2" fmla="*/ 379 w 432"/>
                  <a:gd name="T3" fmla="*/ 773 h 774"/>
                  <a:gd name="T4" fmla="*/ 380 w 432"/>
                  <a:gd name="T5" fmla="*/ 760 h 774"/>
                  <a:gd name="T6" fmla="*/ 431 w 432"/>
                  <a:gd name="T7" fmla="*/ 760 h 774"/>
                  <a:gd name="T8" fmla="*/ 432 w 432"/>
                  <a:gd name="T9" fmla="*/ 773 h 774"/>
                  <a:gd name="T10" fmla="*/ 408 w 432"/>
                  <a:gd name="T11" fmla="*/ 774 h 774"/>
                  <a:gd name="T12" fmla="*/ 326 w 432"/>
                  <a:gd name="T13" fmla="*/ 766 h 774"/>
                  <a:gd name="T14" fmla="*/ 275 w 432"/>
                  <a:gd name="T15" fmla="*/ 752 h 774"/>
                  <a:gd name="T16" fmla="*/ 279 w 432"/>
                  <a:gd name="T17" fmla="*/ 739 h 774"/>
                  <a:gd name="T18" fmla="*/ 329 w 432"/>
                  <a:gd name="T19" fmla="*/ 753 h 774"/>
                  <a:gd name="T20" fmla="*/ 326 w 432"/>
                  <a:gd name="T21" fmla="*/ 766 h 774"/>
                  <a:gd name="T22" fmla="*/ 226 w 432"/>
                  <a:gd name="T23" fmla="*/ 731 h 774"/>
                  <a:gd name="T24" fmla="*/ 180 w 432"/>
                  <a:gd name="T25" fmla="*/ 704 h 774"/>
                  <a:gd name="T26" fmla="*/ 187 w 432"/>
                  <a:gd name="T27" fmla="*/ 693 h 774"/>
                  <a:gd name="T28" fmla="*/ 232 w 432"/>
                  <a:gd name="T29" fmla="*/ 719 h 774"/>
                  <a:gd name="T30" fmla="*/ 226 w 432"/>
                  <a:gd name="T31" fmla="*/ 731 h 774"/>
                  <a:gd name="T32" fmla="*/ 138 w 432"/>
                  <a:gd name="T33" fmla="*/ 671 h 774"/>
                  <a:gd name="T34" fmla="*/ 100 w 432"/>
                  <a:gd name="T35" fmla="*/ 634 h 774"/>
                  <a:gd name="T36" fmla="*/ 110 w 432"/>
                  <a:gd name="T37" fmla="*/ 625 h 774"/>
                  <a:gd name="T38" fmla="*/ 147 w 432"/>
                  <a:gd name="T39" fmla="*/ 661 h 774"/>
                  <a:gd name="T40" fmla="*/ 138 w 432"/>
                  <a:gd name="T41" fmla="*/ 671 h 774"/>
                  <a:gd name="T42" fmla="*/ 68 w 432"/>
                  <a:gd name="T43" fmla="*/ 591 h 774"/>
                  <a:gd name="T44" fmla="*/ 42 w 432"/>
                  <a:gd name="T45" fmla="*/ 545 h 774"/>
                  <a:gd name="T46" fmla="*/ 54 w 432"/>
                  <a:gd name="T47" fmla="*/ 539 h 774"/>
                  <a:gd name="T48" fmla="*/ 79 w 432"/>
                  <a:gd name="T49" fmla="*/ 584 h 774"/>
                  <a:gd name="T50" fmla="*/ 68 w 432"/>
                  <a:gd name="T51" fmla="*/ 591 h 774"/>
                  <a:gd name="T52" fmla="*/ 21 w 432"/>
                  <a:gd name="T53" fmla="*/ 496 h 774"/>
                  <a:gd name="T54" fmla="*/ 14 w 432"/>
                  <a:gd name="T55" fmla="*/ 470 h 774"/>
                  <a:gd name="T56" fmla="*/ 8 w 432"/>
                  <a:gd name="T57" fmla="*/ 444 h 774"/>
                  <a:gd name="T58" fmla="*/ 21 w 432"/>
                  <a:gd name="T59" fmla="*/ 442 h 774"/>
                  <a:gd name="T60" fmla="*/ 27 w 432"/>
                  <a:gd name="T61" fmla="*/ 467 h 774"/>
                  <a:gd name="T62" fmla="*/ 34 w 432"/>
                  <a:gd name="T63" fmla="*/ 491 h 774"/>
                  <a:gd name="T64" fmla="*/ 21 w 432"/>
                  <a:gd name="T65" fmla="*/ 496 h 774"/>
                  <a:gd name="T66" fmla="*/ 1 w 432"/>
                  <a:gd name="T67" fmla="*/ 391 h 774"/>
                  <a:gd name="T68" fmla="*/ 0 w 432"/>
                  <a:gd name="T69" fmla="*/ 366 h 774"/>
                  <a:gd name="T70" fmla="*/ 1 w 432"/>
                  <a:gd name="T71" fmla="*/ 338 h 774"/>
                  <a:gd name="T72" fmla="*/ 15 w 432"/>
                  <a:gd name="T73" fmla="*/ 339 h 774"/>
                  <a:gd name="T74" fmla="*/ 14 w 432"/>
                  <a:gd name="T75" fmla="*/ 366 h 774"/>
                  <a:gd name="T76" fmla="*/ 15 w 432"/>
                  <a:gd name="T77" fmla="*/ 391 h 774"/>
                  <a:gd name="T78" fmla="*/ 1 w 432"/>
                  <a:gd name="T79" fmla="*/ 391 h 774"/>
                  <a:gd name="T80" fmla="*/ 22 w 432"/>
                  <a:gd name="T81" fmla="*/ 288 h 774"/>
                  <a:gd name="T82" fmla="*/ 8 w 432"/>
                  <a:gd name="T83" fmla="*/ 285 h 774"/>
                  <a:gd name="T84" fmla="*/ 22 w 432"/>
                  <a:gd name="T85" fmla="*/ 234 h 774"/>
                  <a:gd name="T86" fmla="*/ 35 w 432"/>
                  <a:gd name="T87" fmla="*/ 238 h 774"/>
                  <a:gd name="T88" fmla="*/ 22 w 432"/>
                  <a:gd name="T89" fmla="*/ 288 h 774"/>
                  <a:gd name="T90" fmla="*/ 55 w 432"/>
                  <a:gd name="T91" fmla="*/ 191 h 774"/>
                  <a:gd name="T92" fmla="*/ 43 w 432"/>
                  <a:gd name="T93" fmla="*/ 185 h 774"/>
                  <a:gd name="T94" fmla="*/ 70 w 432"/>
                  <a:gd name="T95" fmla="*/ 139 h 774"/>
                  <a:gd name="T96" fmla="*/ 81 w 432"/>
                  <a:gd name="T97" fmla="*/ 146 h 774"/>
                  <a:gd name="T98" fmla="*/ 55 w 432"/>
                  <a:gd name="T99" fmla="*/ 191 h 774"/>
                  <a:gd name="T100" fmla="*/ 112 w 432"/>
                  <a:gd name="T101" fmla="*/ 106 h 774"/>
                  <a:gd name="T102" fmla="*/ 102 w 432"/>
                  <a:gd name="T103" fmla="*/ 97 h 774"/>
                  <a:gd name="T104" fmla="*/ 140 w 432"/>
                  <a:gd name="T105" fmla="*/ 59 h 774"/>
                  <a:gd name="T106" fmla="*/ 149 w 432"/>
                  <a:gd name="T107" fmla="*/ 69 h 774"/>
                  <a:gd name="T108" fmla="*/ 112 w 432"/>
                  <a:gd name="T109" fmla="*/ 106 h 774"/>
                  <a:gd name="T110" fmla="*/ 190 w 432"/>
                  <a:gd name="T111" fmla="*/ 38 h 774"/>
                  <a:gd name="T112" fmla="*/ 182 w 432"/>
                  <a:gd name="T113" fmla="*/ 27 h 774"/>
                  <a:gd name="T114" fmla="*/ 228 w 432"/>
                  <a:gd name="T115" fmla="*/ 0 h 774"/>
                  <a:gd name="T116" fmla="*/ 234 w 432"/>
                  <a:gd name="T117" fmla="*/ 12 h 774"/>
                  <a:gd name="T118" fmla="*/ 190 w 432"/>
                  <a:gd name="T119" fmla="*/ 3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2" h="774">
                    <a:moveTo>
                      <a:pt x="408" y="774"/>
                    </a:moveTo>
                    <a:cubicBezTo>
                      <a:pt x="398" y="774"/>
                      <a:pt x="388" y="774"/>
                      <a:pt x="379" y="773"/>
                    </a:cubicBezTo>
                    <a:cubicBezTo>
                      <a:pt x="380" y="760"/>
                      <a:pt x="380" y="760"/>
                      <a:pt x="380" y="760"/>
                    </a:cubicBezTo>
                    <a:cubicBezTo>
                      <a:pt x="397" y="761"/>
                      <a:pt x="414" y="761"/>
                      <a:pt x="431" y="760"/>
                    </a:cubicBezTo>
                    <a:cubicBezTo>
                      <a:pt x="432" y="773"/>
                      <a:pt x="432" y="773"/>
                      <a:pt x="432" y="773"/>
                    </a:cubicBezTo>
                    <a:cubicBezTo>
                      <a:pt x="424" y="774"/>
                      <a:pt x="416" y="774"/>
                      <a:pt x="408" y="774"/>
                    </a:cubicBezTo>
                    <a:close/>
                    <a:moveTo>
                      <a:pt x="326" y="766"/>
                    </a:moveTo>
                    <a:cubicBezTo>
                      <a:pt x="309" y="762"/>
                      <a:pt x="291" y="757"/>
                      <a:pt x="275" y="752"/>
                    </a:cubicBezTo>
                    <a:cubicBezTo>
                      <a:pt x="279" y="739"/>
                      <a:pt x="279" y="739"/>
                      <a:pt x="279" y="739"/>
                    </a:cubicBezTo>
                    <a:cubicBezTo>
                      <a:pt x="295" y="744"/>
                      <a:pt x="312" y="749"/>
                      <a:pt x="329" y="753"/>
                    </a:cubicBezTo>
                    <a:lnTo>
                      <a:pt x="326" y="766"/>
                    </a:lnTo>
                    <a:close/>
                    <a:moveTo>
                      <a:pt x="226" y="731"/>
                    </a:moveTo>
                    <a:cubicBezTo>
                      <a:pt x="210" y="723"/>
                      <a:pt x="194" y="714"/>
                      <a:pt x="180" y="704"/>
                    </a:cubicBezTo>
                    <a:cubicBezTo>
                      <a:pt x="187" y="693"/>
                      <a:pt x="187" y="693"/>
                      <a:pt x="187" y="693"/>
                    </a:cubicBezTo>
                    <a:cubicBezTo>
                      <a:pt x="201" y="702"/>
                      <a:pt x="216" y="711"/>
                      <a:pt x="232" y="719"/>
                    </a:cubicBezTo>
                    <a:lnTo>
                      <a:pt x="226" y="731"/>
                    </a:lnTo>
                    <a:close/>
                    <a:moveTo>
                      <a:pt x="138" y="671"/>
                    </a:moveTo>
                    <a:cubicBezTo>
                      <a:pt x="124" y="660"/>
                      <a:pt x="112" y="647"/>
                      <a:pt x="100" y="634"/>
                    </a:cubicBezTo>
                    <a:cubicBezTo>
                      <a:pt x="110" y="625"/>
                      <a:pt x="110" y="625"/>
                      <a:pt x="110" y="625"/>
                    </a:cubicBezTo>
                    <a:cubicBezTo>
                      <a:pt x="122" y="638"/>
                      <a:pt x="134" y="650"/>
                      <a:pt x="147" y="661"/>
                    </a:cubicBezTo>
                    <a:lnTo>
                      <a:pt x="138" y="671"/>
                    </a:lnTo>
                    <a:close/>
                    <a:moveTo>
                      <a:pt x="68" y="591"/>
                    </a:moveTo>
                    <a:cubicBezTo>
                      <a:pt x="58" y="576"/>
                      <a:pt x="49" y="561"/>
                      <a:pt x="42" y="545"/>
                    </a:cubicBezTo>
                    <a:cubicBezTo>
                      <a:pt x="54" y="539"/>
                      <a:pt x="54" y="539"/>
                      <a:pt x="54" y="539"/>
                    </a:cubicBezTo>
                    <a:cubicBezTo>
                      <a:pt x="61" y="554"/>
                      <a:pt x="70" y="570"/>
                      <a:pt x="79" y="584"/>
                    </a:cubicBezTo>
                    <a:lnTo>
                      <a:pt x="68" y="591"/>
                    </a:lnTo>
                    <a:close/>
                    <a:moveTo>
                      <a:pt x="21" y="496"/>
                    </a:moveTo>
                    <a:cubicBezTo>
                      <a:pt x="19" y="487"/>
                      <a:pt x="16" y="479"/>
                      <a:pt x="14" y="470"/>
                    </a:cubicBezTo>
                    <a:cubicBezTo>
                      <a:pt x="12" y="462"/>
                      <a:pt x="10" y="453"/>
                      <a:pt x="8" y="444"/>
                    </a:cubicBezTo>
                    <a:cubicBezTo>
                      <a:pt x="21" y="442"/>
                      <a:pt x="21" y="442"/>
                      <a:pt x="21" y="442"/>
                    </a:cubicBezTo>
                    <a:cubicBezTo>
                      <a:pt x="23" y="450"/>
                      <a:pt x="25" y="458"/>
                      <a:pt x="27" y="467"/>
                    </a:cubicBezTo>
                    <a:cubicBezTo>
                      <a:pt x="29" y="475"/>
                      <a:pt x="32" y="483"/>
                      <a:pt x="34" y="491"/>
                    </a:cubicBezTo>
                    <a:lnTo>
                      <a:pt x="21" y="496"/>
                    </a:lnTo>
                    <a:close/>
                    <a:moveTo>
                      <a:pt x="1" y="391"/>
                    </a:moveTo>
                    <a:cubicBezTo>
                      <a:pt x="1" y="383"/>
                      <a:pt x="0" y="374"/>
                      <a:pt x="0" y="366"/>
                    </a:cubicBezTo>
                    <a:cubicBezTo>
                      <a:pt x="0" y="357"/>
                      <a:pt x="1" y="347"/>
                      <a:pt x="1" y="338"/>
                    </a:cubicBezTo>
                    <a:cubicBezTo>
                      <a:pt x="15" y="339"/>
                      <a:pt x="15" y="339"/>
                      <a:pt x="15" y="339"/>
                    </a:cubicBezTo>
                    <a:cubicBezTo>
                      <a:pt x="14" y="348"/>
                      <a:pt x="14" y="357"/>
                      <a:pt x="14" y="366"/>
                    </a:cubicBezTo>
                    <a:cubicBezTo>
                      <a:pt x="14" y="374"/>
                      <a:pt x="14" y="382"/>
                      <a:pt x="15" y="391"/>
                    </a:cubicBezTo>
                    <a:lnTo>
                      <a:pt x="1" y="391"/>
                    </a:lnTo>
                    <a:close/>
                    <a:moveTo>
                      <a:pt x="22" y="288"/>
                    </a:moveTo>
                    <a:cubicBezTo>
                      <a:pt x="8" y="285"/>
                      <a:pt x="8" y="285"/>
                      <a:pt x="8" y="285"/>
                    </a:cubicBezTo>
                    <a:cubicBezTo>
                      <a:pt x="12" y="268"/>
                      <a:pt x="17" y="251"/>
                      <a:pt x="22" y="234"/>
                    </a:cubicBezTo>
                    <a:cubicBezTo>
                      <a:pt x="35" y="238"/>
                      <a:pt x="35" y="238"/>
                      <a:pt x="35" y="238"/>
                    </a:cubicBezTo>
                    <a:cubicBezTo>
                      <a:pt x="30" y="255"/>
                      <a:pt x="25" y="271"/>
                      <a:pt x="22" y="288"/>
                    </a:cubicBezTo>
                    <a:close/>
                    <a:moveTo>
                      <a:pt x="55" y="191"/>
                    </a:moveTo>
                    <a:cubicBezTo>
                      <a:pt x="43" y="185"/>
                      <a:pt x="43" y="185"/>
                      <a:pt x="43" y="185"/>
                    </a:cubicBezTo>
                    <a:cubicBezTo>
                      <a:pt x="51" y="169"/>
                      <a:pt x="60" y="153"/>
                      <a:pt x="70" y="139"/>
                    </a:cubicBezTo>
                    <a:cubicBezTo>
                      <a:pt x="81" y="146"/>
                      <a:pt x="81" y="146"/>
                      <a:pt x="81" y="146"/>
                    </a:cubicBezTo>
                    <a:cubicBezTo>
                      <a:pt x="71" y="161"/>
                      <a:pt x="63" y="176"/>
                      <a:pt x="55" y="191"/>
                    </a:cubicBezTo>
                    <a:close/>
                    <a:moveTo>
                      <a:pt x="112" y="106"/>
                    </a:moveTo>
                    <a:cubicBezTo>
                      <a:pt x="102" y="97"/>
                      <a:pt x="102" y="97"/>
                      <a:pt x="102" y="97"/>
                    </a:cubicBezTo>
                    <a:cubicBezTo>
                      <a:pt x="114" y="83"/>
                      <a:pt x="127" y="71"/>
                      <a:pt x="140" y="59"/>
                    </a:cubicBezTo>
                    <a:cubicBezTo>
                      <a:pt x="149" y="69"/>
                      <a:pt x="149" y="69"/>
                      <a:pt x="149" y="69"/>
                    </a:cubicBezTo>
                    <a:cubicBezTo>
                      <a:pt x="136" y="80"/>
                      <a:pt x="124" y="93"/>
                      <a:pt x="112" y="106"/>
                    </a:cubicBezTo>
                    <a:close/>
                    <a:moveTo>
                      <a:pt x="190" y="38"/>
                    </a:moveTo>
                    <a:cubicBezTo>
                      <a:pt x="182" y="27"/>
                      <a:pt x="182" y="27"/>
                      <a:pt x="182" y="27"/>
                    </a:cubicBezTo>
                    <a:cubicBezTo>
                      <a:pt x="197" y="17"/>
                      <a:pt x="213" y="8"/>
                      <a:pt x="228" y="0"/>
                    </a:cubicBezTo>
                    <a:cubicBezTo>
                      <a:pt x="234" y="12"/>
                      <a:pt x="234" y="12"/>
                      <a:pt x="234" y="12"/>
                    </a:cubicBezTo>
                    <a:cubicBezTo>
                      <a:pt x="219" y="20"/>
                      <a:pt x="204" y="28"/>
                      <a:pt x="190" y="38"/>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29" name="Freeform 421"/>
              <p:cNvSpPr>
                <a:spLocks/>
              </p:cNvSpPr>
              <p:nvPr/>
            </p:nvSpPr>
            <p:spPr bwMode="auto">
              <a:xfrm>
                <a:off x="1688" y="740"/>
                <a:ext cx="26" cy="18"/>
              </a:xfrm>
              <a:custGeom>
                <a:avLst/>
                <a:gdLst>
                  <a:gd name="T0" fmla="*/ 4 w 30"/>
                  <a:gd name="T1" fmla="*/ 21 h 21"/>
                  <a:gd name="T2" fmla="*/ 0 w 30"/>
                  <a:gd name="T3" fmla="*/ 8 h 21"/>
                  <a:gd name="T4" fmla="*/ 26 w 30"/>
                  <a:gd name="T5" fmla="*/ 0 h 21"/>
                  <a:gd name="T6" fmla="*/ 30 w 30"/>
                  <a:gd name="T7" fmla="*/ 13 h 21"/>
                  <a:gd name="T8" fmla="*/ 4 w 30"/>
                  <a:gd name="T9" fmla="*/ 21 h 21"/>
                </a:gdLst>
                <a:ahLst/>
                <a:cxnLst>
                  <a:cxn ang="0">
                    <a:pos x="T0" y="T1"/>
                  </a:cxn>
                  <a:cxn ang="0">
                    <a:pos x="T2" y="T3"/>
                  </a:cxn>
                  <a:cxn ang="0">
                    <a:pos x="T4" y="T5"/>
                  </a:cxn>
                  <a:cxn ang="0">
                    <a:pos x="T6" y="T7"/>
                  </a:cxn>
                  <a:cxn ang="0">
                    <a:pos x="T8" y="T9"/>
                  </a:cxn>
                </a:cxnLst>
                <a:rect l="0" t="0" r="r" b="b"/>
                <a:pathLst>
                  <a:path w="30" h="21">
                    <a:moveTo>
                      <a:pt x="4" y="21"/>
                    </a:moveTo>
                    <a:cubicBezTo>
                      <a:pt x="0" y="8"/>
                      <a:pt x="0" y="8"/>
                      <a:pt x="0" y="8"/>
                    </a:cubicBezTo>
                    <a:cubicBezTo>
                      <a:pt x="9" y="5"/>
                      <a:pt x="18" y="2"/>
                      <a:pt x="26" y="0"/>
                    </a:cubicBezTo>
                    <a:cubicBezTo>
                      <a:pt x="30" y="13"/>
                      <a:pt x="30" y="13"/>
                      <a:pt x="30" y="13"/>
                    </a:cubicBezTo>
                    <a:cubicBezTo>
                      <a:pt x="21" y="15"/>
                      <a:pt x="13" y="18"/>
                      <a:pt x="4" y="21"/>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0" name="Freeform 422"/>
              <p:cNvSpPr>
                <a:spLocks/>
              </p:cNvSpPr>
              <p:nvPr/>
            </p:nvSpPr>
            <p:spPr bwMode="auto">
              <a:xfrm>
                <a:off x="1862" y="1385"/>
                <a:ext cx="49" cy="50"/>
              </a:xfrm>
              <a:custGeom>
                <a:avLst/>
                <a:gdLst>
                  <a:gd name="T0" fmla="*/ 11 w 49"/>
                  <a:gd name="T1" fmla="*/ 50 h 50"/>
                  <a:gd name="T2" fmla="*/ 49 w 49"/>
                  <a:gd name="T3" fmla="*/ 17 h 50"/>
                  <a:gd name="T4" fmla="*/ 0 w 49"/>
                  <a:gd name="T5" fmla="*/ 0 h 50"/>
                  <a:gd name="T6" fmla="*/ 11 w 49"/>
                  <a:gd name="T7" fmla="*/ 50 h 50"/>
                </a:gdLst>
                <a:ahLst/>
                <a:cxnLst>
                  <a:cxn ang="0">
                    <a:pos x="T0" y="T1"/>
                  </a:cxn>
                  <a:cxn ang="0">
                    <a:pos x="T2" y="T3"/>
                  </a:cxn>
                  <a:cxn ang="0">
                    <a:pos x="T4" y="T5"/>
                  </a:cxn>
                  <a:cxn ang="0">
                    <a:pos x="T6" y="T7"/>
                  </a:cxn>
                </a:cxnLst>
                <a:rect l="0" t="0" r="r" b="b"/>
                <a:pathLst>
                  <a:path w="49" h="50">
                    <a:moveTo>
                      <a:pt x="11" y="50"/>
                    </a:moveTo>
                    <a:lnTo>
                      <a:pt x="49" y="17"/>
                    </a:lnTo>
                    <a:lnTo>
                      <a:pt x="0" y="0"/>
                    </a:lnTo>
                    <a:lnTo>
                      <a:pt x="11" y="50"/>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1" name="Freeform 423"/>
              <p:cNvSpPr>
                <a:spLocks/>
              </p:cNvSpPr>
              <p:nvPr/>
            </p:nvSpPr>
            <p:spPr bwMode="auto">
              <a:xfrm>
                <a:off x="838" y="1827"/>
                <a:ext cx="16" cy="23"/>
              </a:xfrm>
              <a:custGeom>
                <a:avLst/>
                <a:gdLst>
                  <a:gd name="T0" fmla="*/ 11 w 19"/>
                  <a:gd name="T1" fmla="*/ 27 h 27"/>
                  <a:gd name="T2" fmla="*/ 0 w 19"/>
                  <a:gd name="T3" fmla="*/ 22 h 27"/>
                  <a:gd name="T4" fmla="*/ 8 w 19"/>
                  <a:gd name="T5" fmla="*/ 0 h 27"/>
                  <a:gd name="T6" fmla="*/ 19 w 19"/>
                  <a:gd name="T7" fmla="*/ 4 h 27"/>
                  <a:gd name="T8" fmla="*/ 11 w 19"/>
                  <a:gd name="T9" fmla="*/ 27 h 27"/>
                </a:gdLst>
                <a:ahLst/>
                <a:cxnLst>
                  <a:cxn ang="0">
                    <a:pos x="T0" y="T1"/>
                  </a:cxn>
                  <a:cxn ang="0">
                    <a:pos x="T2" y="T3"/>
                  </a:cxn>
                  <a:cxn ang="0">
                    <a:pos x="T4" y="T5"/>
                  </a:cxn>
                  <a:cxn ang="0">
                    <a:pos x="T6" y="T7"/>
                  </a:cxn>
                  <a:cxn ang="0">
                    <a:pos x="T8" y="T9"/>
                  </a:cxn>
                </a:cxnLst>
                <a:rect l="0" t="0" r="r" b="b"/>
                <a:pathLst>
                  <a:path w="19" h="27">
                    <a:moveTo>
                      <a:pt x="11" y="27"/>
                    </a:moveTo>
                    <a:cubicBezTo>
                      <a:pt x="0" y="22"/>
                      <a:pt x="0" y="22"/>
                      <a:pt x="0" y="22"/>
                    </a:cubicBezTo>
                    <a:cubicBezTo>
                      <a:pt x="3" y="15"/>
                      <a:pt x="5" y="8"/>
                      <a:pt x="8" y="0"/>
                    </a:cubicBezTo>
                    <a:cubicBezTo>
                      <a:pt x="19" y="4"/>
                      <a:pt x="19" y="4"/>
                      <a:pt x="19" y="4"/>
                    </a:cubicBezTo>
                    <a:cubicBezTo>
                      <a:pt x="17" y="12"/>
                      <a:pt x="14" y="19"/>
                      <a:pt x="11" y="27"/>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2" name="Freeform 424"/>
              <p:cNvSpPr>
                <a:spLocks noEditPoints="1"/>
              </p:cNvSpPr>
              <p:nvPr/>
            </p:nvSpPr>
            <p:spPr bwMode="auto">
              <a:xfrm>
                <a:off x="110" y="1652"/>
                <a:ext cx="719" cy="440"/>
              </a:xfrm>
              <a:custGeom>
                <a:avLst/>
                <a:gdLst>
                  <a:gd name="T0" fmla="*/ 379 w 841"/>
                  <a:gd name="T1" fmla="*/ 510 h 515"/>
                  <a:gd name="T2" fmla="*/ 429 w 841"/>
                  <a:gd name="T3" fmla="*/ 503 h 515"/>
                  <a:gd name="T4" fmla="*/ 479 w 841"/>
                  <a:gd name="T5" fmla="*/ 514 h 515"/>
                  <a:gd name="T6" fmla="*/ 526 w 841"/>
                  <a:gd name="T7" fmla="*/ 496 h 515"/>
                  <a:gd name="T8" fmla="*/ 479 w 841"/>
                  <a:gd name="T9" fmla="*/ 514 h 515"/>
                  <a:gd name="T10" fmla="*/ 306 w 841"/>
                  <a:gd name="T11" fmla="*/ 492 h 515"/>
                  <a:gd name="T12" fmla="*/ 286 w 841"/>
                  <a:gd name="T13" fmla="*/ 473 h 515"/>
                  <a:gd name="T14" fmla="*/ 333 w 841"/>
                  <a:gd name="T15" fmla="*/ 488 h 515"/>
                  <a:gd name="T16" fmla="*/ 577 w 841"/>
                  <a:gd name="T17" fmla="*/ 495 h 515"/>
                  <a:gd name="T18" fmla="*/ 619 w 841"/>
                  <a:gd name="T19" fmla="*/ 467 h 515"/>
                  <a:gd name="T20" fmla="*/ 577 w 841"/>
                  <a:gd name="T21" fmla="*/ 495 h 515"/>
                  <a:gd name="T22" fmla="*/ 194 w 841"/>
                  <a:gd name="T23" fmla="*/ 437 h 515"/>
                  <a:gd name="T24" fmla="*/ 242 w 841"/>
                  <a:gd name="T25" fmla="*/ 452 h 515"/>
                  <a:gd name="T26" fmla="*/ 669 w 841"/>
                  <a:gd name="T27" fmla="*/ 456 h 515"/>
                  <a:gd name="T28" fmla="*/ 704 w 841"/>
                  <a:gd name="T29" fmla="*/ 418 h 515"/>
                  <a:gd name="T30" fmla="*/ 669 w 841"/>
                  <a:gd name="T31" fmla="*/ 456 h 515"/>
                  <a:gd name="T32" fmla="*/ 118 w 841"/>
                  <a:gd name="T33" fmla="*/ 371 h 515"/>
                  <a:gd name="T34" fmla="*/ 162 w 841"/>
                  <a:gd name="T35" fmla="*/ 397 h 515"/>
                  <a:gd name="T36" fmla="*/ 750 w 841"/>
                  <a:gd name="T37" fmla="*/ 396 h 515"/>
                  <a:gd name="T38" fmla="*/ 775 w 841"/>
                  <a:gd name="T39" fmla="*/ 352 h 515"/>
                  <a:gd name="T40" fmla="*/ 750 w 841"/>
                  <a:gd name="T41" fmla="*/ 396 h 515"/>
                  <a:gd name="T42" fmla="*/ 59 w 841"/>
                  <a:gd name="T43" fmla="*/ 290 h 515"/>
                  <a:gd name="T44" fmla="*/ 96 w 841"/>
                  <a:gd name="T45" fmla="*/ 325 h 515"/>
                  <a:gd name="T46" fmla="*/ 815 w 841"/>
                  <a:gd name="T47" fmla="*/ 320 h 515"/>
                  <a:gd name="T48" fmla="*/ 830 w 841"/>
                  <a:gd name="T49" fmla="*/ 272 h 515"/>
                  <a:gd name="T50" fmla="*/ 815 w 841"/>
                  <a:gd name="T51" fmla="*/ 320 h 515"/>
                  <a:gd name="T52" fmla="*/ 19 w 841"/>
                  <a:gd name="T53" fmla="*/ 199 h 515"/>
                  <a:gd name="T54" fmla="*/ 47 w 841"/>
                  <a:gd name="T55" fmla="*/ 241 h 515"/>
                  <a:gd name="T56" fmla="*/ 7 w 841"/>
                  <a:gd name="T57" fmla="*/ 150 h 515"/>
                  <a:gd name="T58" fmla="*/ 12 w 841"/>
                  <a:gd name="T59" fmla="*/ 99 h 515"/>
                  <a:gd name="T60" fmla="*/ 7 w 841"/>
                  <a:gd name="T61" fmla="*/ 150 h 515"/>
                  <a:gd name="T62" fmla="*/ 0 w 841"/>
                  <a:gd name="T63" fmla="*/ 50 h 515"/>
                  <a:gd name="T64" fmla="*/ 16 w 841"/>
                  <a:gd name="T65" fmla="*/ 2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1" h="515">
                    <a:moveTo>
                      <a:pt x="429" y="515"/>
                    </a:moveTo>
                    <a:cubicBezTo>
                      <a:pt x="412" y="514"/>
                      <a:pt x="395" y="512"/>
                      <a:pt x="379" y="510"/>
                    </a:cubicBezTo>
                    <a:cubicBezTo>
                      <a:pt x="380" y="498"/>
                      <a:pt x="380" y="498"/>
                      <a:pt x="380" y="498"/>
                    </a:cubicBezTo>
                    <a:cubicBezTo>
                      <a:pt x="397" y="501"/>
                      <a:pt x="413" y="502"/>
                      <a:pt x="429" y="503"/>
                    </a:cubicBezTo>
                    <a:lnTo>
                      <a:pt x="429" y="515"/>
                    </a:lnTo>
                    <a:close/>
                    <a:moveTo>
                      <a:pt x="479" y="514"/>
                    </a:moveTo>
                    <a:cubicBezTo>
                      <a:pt x="478" y="502"/>
                      <a:pt x="478" y="502"/>
                      <a:pt x="478" y="502"/>
                    </a:cubicBezTo>
                    <a:cubicBezTo>
                      <a:pt x="494" y="501"/>
                      <a:pt x="510" y="499"/>
                      <a:pt x="526" y="496"/>
                    </a:cubicBezTo>
                    <a:cubicBezTo>
                      <a:pt x="528" y="507"/>
                      <a:pt x="528" y="507"/>
                      <a:pt x="528" y="507"/>
                    </a:cubicBezTo>
                    <a:cubicBezTo>
                      <a:pt x="512" y="511"/>
                      <a:pt x="495" y="513"/>
                      <a:pt x="479" y="514"/>
                    </a:cubicBezTo>
                    <a:close/>
                    <a:moveTo>
                      <a:pt x="330" y="500"/>
                    </a:moveTo>
                    <a:cubicBezTo>
                      <a:pt x="322" y="497"/>
                      <a:pt x="313" y="495"/>
                      <a:pt x="306" y="492"/>
                    </a:cubicBezTo>
                    <a:cubicBezTo>
                      <a:pt x="298" y="490"/>
                      <a:pt x="290" y="487"/>
                      <a:pt x="282" y="484"/>
                    </a:cubicBezTo>
                    <a:cubicBezTo>
                      <a:pt x="286" y="473"/>
                      <a:pt x="286" y="473"/>
                      <a:pt x="286" y="473"/>
                    </a:cubicBezTo>
                    <a:cubicBezTo>
                      <a:pt x="294" y="476"/>
                      <a:pt x="302" y="478"/>
                      <a:pt x="309" y="481"/>
                    </a:cubicBezTo>
                    <a:cubicBezTo>
                      <a:pt x="317" y="483"/>
                      <a:pt x="325" y="486"/>
                      <a:pt x="333" y="488"/>
                    </a:cubicBezTo>
                    <a:lnTo>
                      <a:pt x="330" y="500"/>
                    </a:lnTo>
                    <a:close/>
                    <a:moveTo>
                      <a:pt x="577" y="495"/>
                    </a:moveTo>
                    <a:cubicBezTo>
                      <a:pt x="574" y="484"/>
                      <a:pt x="574" y="484"/>
                      <a:pt x="574" y="484"/>
                    </a:cubicBezTo>
                    <a:cubicBezTo>
                      <a:pt x="589" y="479"/>
                      <a:pt x="604" y="473"/>
                      <a:pt x="619" y="467"/>
                    </a:cubicBezTo>
                    <a:cubicBezTo>
                      <a:pt x="624" y="478"/>
                      <a:pt x="624" y="478"/>
                      <a:pt x="624" y="478"/>
                    </a:cubicBezTo>
                    <a:cubicBezTo>
                      <a:pt x="609" y="485"/>
                      <a:pt x="593" y="491"/>
                      <a:pt x="577" y="495"/>
                    </a:cubicBezTo>
                    <a:close/>
                    <a:moveTo>
                      <a:pt x="236" y="463"/>
                    </a:moveTo>
                    <a:cubicBezTo>
                      <a:pt x="222" y="455"/>
                      <a:pt x="207" y="446"/>
                      <a:pt x="194" y="437"/>
                    </a:cubicBezTo>
                    <a:cubicBezTo>
                      <a:pt x="200" y="427"/>
                      <a:pt x="200" y="427"/>
                      <a:pt x="200" y="427"/>
                    </a:cubicBezTo>
                    <a:cubicBezTo>
                      <a:pt x="214" y="436"/>
                      <a:pt x="228" y="445"/>
                      <a:pt x="242" y="452"/>
                    </a:cubicBezTo>
                    <a:lnTo>
                      <a:pt x="236" y="463"/>
                    </a:lnTo>
                    <a:close/>
                    <a:moveTo>
                      <a:pt x="669" y="456"/>
                    </a:moveTo>
                    <a:cubicBezTo>
                      <a:pt x="663" y="445"/>
                      <a:pt x="663" y="445"/>
                      <a:pt x="663" y="445"/>
                    </a:cubicBezTo>
                    <a:cubicBezTo>
                      <a:pt x="677" y="437"/>
                      <a:pt x="691" y="428"/>
                      <a:pt x="704" y="418"/>
                    </a:cubicBezTo>
                    <a:cubicBezTo>
                      <a:pt x="711" y="428"/>
                      <a:pt x="711" y="428"/>
                      <a:pt x="711" y="428"/>
                    </a:cubicBezTo>
                    <a:cubicBezTo>
                      <a:pt x="697" y="438"/>
                      <a:pt x="683" y="447"/>
                      <a:pt x="669" y="456"/>
                    </a:cubicBezTo>
                    <a:close/>
                    <a:moveTo>
                      <a:pt x="154" y="406"/>
                    </a:moveTo>
                    <a:cubicBezTo>
                      <a:pt x="141" y="395"/>
                      <a:pt x="129" y="383"/>
                      <a:pt x="118" y="371"/>
                    </a:cubicBezTo>
                    <a:cubicBezTo>
                      <a:pt x="127" y="363"/>
                      <a:pt x="127" y="363"/>
                      <a:pt x="127" y="363"/>
                    </a:cubicBezTo>
                    <a:cubicBezTo>
                      <a:pt x="138" y="375"/>
                      <a:pt x="149" y="386"/>
                      <a:pt x="162" y="397"/>
                    </a:cubicBezTo>
                    <a:lnTo>
                      <a:pt x="154" y="406"/>
                    </a:lnTo>
                    <a:close/>
                    <a:moveTo>
                      <a:pt x="750" y="396"/>
                    </a:moveTo>
                    <a:cubicBezTo>
                      <a:pt x="741" y="387"/>
                      <a:pt x="741" y="387"/>
                      <a:pt x="741" y="387"/>
                    </a:cubicBezTo>
                    <a:cubicBezTo>
                      <a:pt x="753" y="376"/>
                      <a:pt x="765" y="365"/>
                      <a:pt x="775" y="352"/>
                    </a:cubicBezTo>
                    <a:cubicBezTo>
                      <a:pt x="784" y="360"/>
                      <a:pt x="784" y="360"/>
                      <a:pt x="784" y="360"/>
                    </a:cubicBezTo>
                    <a:cubicBezTo>
                      <a:pt x="774" y="373"/>
                      <a:pt x="762" y="385"/>
                      <a:pt x="750" y="396"/>
                    </a:cubicBezTo>
                    <a:close/>
                    <a:moveTo>
                      <a:pt x="86" y="332"/>
                    </a:moveTo>
                    <a:cubicBezTo>
                      <a:pt x="76" y="319"/>
                      <a:pt x="67" y="305"/>
                      <a:pt x="59" y="290"/>
                    </a:cubicBezTo>
                    <a:cubicBezTo>
                      <a:pt x="69" y="284"/>
                      <a:pt x="69" y="284"/>
                      <a:pt x="69" y="284"/>
                    </a:cubicBezTo>
                    <a:cubicBezTo>
                      <a:pt x="77" y="299"/>
                      <a:pt x="86" y="312"/>
                      <a:pt x="96" y="325"/>
                    </a:cubicBezTo>
                    <a:lnTo>
                      <a:pt x="86" y="332"/>
                    </a:lnTo>
                    <a:close/>
                    <a:moveTo>
                      <a:pt x="815" y="320"/>
                    </a:moveTo>
                    <a:cubicBezTo>
                      <a:pt x="805" y="314"/>
                      <a:pt x="805" y="314"/>
                      <a:pt x="805" y="314"/>
                    </a:cubicBezTo>
                    <a:cubicBezTo>
                      <a:pt x="814" y="300"/>
                      <a:pt x="823" y="286"/>
                      <a:pt x="830" y="272"/>
                    </a:cubicBezTo>
                    <a:cubicBezTo>
                      <a:pt x="841" y="277"/>
                      <a:pt x="841" y="277"/>
                      <a:pt x="841" y="277"/>
                    </a:cubicBezTo>
                    <a:cubicBezTo>
                      <a:pt x="833" y="292"/>
                      <a:pt x="824" y="307"/>
                      <a:pt x="815" y="320"/>
                    </a:cubicBezTo>
                    <a:close/>
                    <a:moveTo>
                      <a:pt x="36" y="246"/>
                    </a:moveTo>
                    <a:cubicBezTo>
                      <a:pt x="30" y="230"/>
                      <a:pt x="24" y="214"/>
                      <a:pt x="19" y="199"/>
                    </a:cubicBezTo>
                    <a:cubicBezTo>
                      <a:pt x="30" y="195"/>
                      <a:pt x="30" y="195"/>
                      <a:pt x="30" y="195"/>
                    </a:cubicBezTo>
                    <a:cubicBezTo>
                      <a:pt x="35" y="211"/>
                      <a:pt x="41" y="226"/>
                      <a:pt x="47" y="241"/>
                    </a:cubicBezTo>
                    <a:lnTo>
                      <a:pt x="36" y="246"/>
                    </a:lnTo>
                    <a:close/>
                    <a:moveTo>
                      <a:pt x="7" y="150"/>
                    </a:moveTo>
                    <a:cubicBezTo>
                      <a:pt x="4" y="134"/>
                      <a:pt x="2" y="117"/>
                      <a:pt x="0" y="100"/>
                    </a:cubicBezTo>
                    <a:cubicBezTo>
                      <a:pt x="12" y="99"/>
                      <a:pt x="12" y="99"/>
                      <a:pt x="12" y="99"/>
                    </a:cubicBezTo>
                    <a:cubicBezTo>
                      <a:pt x="14" y="115"/>
                      <a:pt x="16" y="132"/>
                      <a:pt x="19" y="148"/>
                    </a:cubicBezTo>
                    <a:lnTo>
                      <a:pt x="7" y="150"/>
                    </a:lnTo>
                    <a:close/>
                    <a:moveTo>
                      <a:pt x="12" y="51"/>
                    </a:moveTo>
                    <a:cubicBezTo>
                      <a:pt x="0" y="50"/>
                      <a:pt x="0" y="50"/>
                      <a:pt x="0" y="50"/>
                    </a:cubicBezTo>
                    <a:cubicBezTo>
                      <a:pt x="0" y="33"/>
                      <a:pt x="2" y="17"/>
                      <a:pt x="5" y="0"/>
                    </a:cubicBezTo>
                    <a:cubicBezTo>
                      <a:pt x="16" y="2"/>
                      <a:pt x="16" y="2"/>
                      <a:pt x="16" y="2"/>
                    </a:cubicBezTo>
                    <a:cubicBezTo>
                      <a:pt x="14" y="18"/>
                      <a:pt x="12" y="34"/>
                      <a:pt x="12" y="51"/>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3" name="Freeform 425"/>
              <p:cNvSpPr>
                <a:spLocks/>
              </p:cNvSpPr>
              <p:nvPr/>
            </p:nvSpPr>
            <p:spPr bwMode="auto">
              <a:xfrm>
                <a:off x="123" y="1590"/>
                <a:ext cx="16" cy="23"/>
              </a:xfrm>
              <a:custGeom>
                <a:avLst/>
                <a:gdLst>
                  <a:gd name="T0" fmla="*/ 12 w 19"/>
                  <a:gd name="T1" fmla="*/ 26 h 26"/>
                  <a:gd name="T2" fmla="*/ 0 w 19"/>
                  <a:gd name="T3" fmla="*/ 23 h 26"/>
                  <a:gd name="T4" fmla="*/ 7 w 19"/>
                  <a:gd name="T5" fmla="*/ 0 h 26"/>
                  <a:gd name="T6" fmla="*/ 19 w 19"/>
                  <a:gd name="T7" fmla="*/ 3 h 26"/>
                  <a:gd name="T8" fmla="*/ 12 w 19"/>
                  <a:gd name="T9" fmla="*/ 26 h 26"/>
                </a:gdLst>
                <a:ahLst/>
                <a:cxnLst>
                  <a:cxn ang="0">
                    <a:pos x="T0" y="T1"/>
                  </a:cxn>
                  <a:cxn ang="0">
                    <a:pos x="T2" y="T3"/>
                  </a:cxn>
                  <a:cxn ang="0">
                    <a:pos x="T4" y="T5"/>
                  </a:cxn>
                  <a:cxn ang="0">
                    <a:pos x="T6" y="T7"/>
                  </a:cxn>
                  <a:cxn ang="0">
                    <a:pos x="T8" y="T9"/>
                  </a:cxn>
                </a:cxnLst>
                <a:rect l="0" t="0" r="r" b="b"/>
                <a:pathLst>
                  <a:path w="19" h="26">
                    <a:moveTo>
                      <a:pt x="12" y="26"/>
                    </a:moveTo>
                    <a:cubicBezTo>
                      <a:pt x="0" y="23"/>
                      <a:pt x="0" y="23"/>
                      <a:pt x="0" y="23"/>
                    </a:cubicBezTo>
                    <a:cubicBezTo>
                      <a:pt x="2" y="15"/>
                      <a:pt x="5" y="7"/>
                      <a:pt x="7" y="0"/>
                    </a:cubicBezTo>
                    <a:cubicBezTo>
                      <a:pt x="19" y="3"/>
                      <a:pt x="19" y="3"/>
                      <a:pt x="19" y="3"/>
                    </a:cubicBezTo>
                    <a:cubicBezTo>
                      <a:pt x="16" y="11"/>
                      <a:pt x="14" y="19"/>
                      <a:pt x="12" y="26"/>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4" name="Freeform 426"/>
              <p:cNvSpPr>
                <a:spLocks/>
              </p:cNvSpPr>
              <p:nvPr/>
            </p:nvSpPr>
            <p:spPr bwMode="auto">
              <a:xfrm>
                <a:off x="812" y="1802"/>
                <a:ext cx="53" cy="55"/>
              </a:xfrm>
              <a:custGeom>
                <a:avLst/>
                <a:gdLst>
                  <a:gd name="T0" fmla="*/ 53 w 53"/>
                  <a:gd name="T1" fmla="*/ 55 h 55"/>
                  <a:gd name="T2" fmla="*/ 45 w 53"/>
                  <a:gd name="T3" fmla="*/ 0 h 55"/>
                  <a:gd name="T4" fmla="*/ 0 w 53"/>
                  <a:gd name="T5" fmla="*/ 36 h 55"/>
                  <a:gd name="T6" fmla="*/ 53 w 53"/>
                  <a:gd name="T7" fmla="*/ 55 h 55"/>
                </a:gdLst>
                <a:ahLst/>
                <a:cxnLst>
                  <a:cxn ang="0">
                    <a:pos x="T0" y="T1"/>
                  </a:cxn>
                  <a:cxn ang="0">
                    <a:pos x="T2" y="T3"/>
                  </a:cxn>
                  <a:cxn ang="0">
                    <a:pos x="T4" y="T5"/>
                  </a:cxn>
                  <a:cxn ang="0">
                    <a:pos x="T6" y="T7"/>
                  </a:cxn>
                </a:cxnLst>
                <a:rect l="0" t="0" r="r" b="b"/>
                <a:pathLst>
                  <a:path w="53" h="55">
                    <a:moveTo>
                      <a:pt x="53" y="55"/>
                    </a:moveTo>
                    <a:lnTo>
                      <a:pt x="45" y="0"/>
                    </a:lnTo>
                    <a:lnTo>
                      <a:pt x="0" y="36"/>
                    </a:lnTo>
                    <a:lnTo>
                      <a:pt x="53" y="55"/>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5" name="Freeform 427"/>
              <p:cNvSpPr>
                <a:spLocks/>
              </p:cNvSpPr>
              <p:nvPr/>
            </p:nvSpPr>
            <p:spPr bwMode="auto">
              <a:xfrm>
                <a:off x="1065" y="2632"/>
                <a:ext cx="11" cy="21"/>
              </a:xfrm>
              <a:custGeom>
                <a:avLst/>
                <a:gdLst>
                  <a:gd name="T0" fmla="*/ 12 w 13"/>
                  <a:gd name="T1" fmla="*/ 24 h 24"/>
                  <a:gd name="T2" fmla="*/ 0 w 13"/>
                  <a:gd name="T3" fmla="*/ 24 h 24"/>
                  <a:gd name="T4" fmla="*/ 1 w 13"/>
                  <a:gd name="T5" fmla="*/ 0 h 24"/>
                  <a:gd name="T6" fmla="*/ 13 w 13"/>
                  <a:gd name="T7" fmla="*/ 1 h 24"/>
                  <a:gd name="T8" fmla="*/ 12 w 13"/>
                  <a:gd name="T9" fmla="*/ 24 h 24"/>
                </a:gdLst>
                <a:ahLst/>
                <a:cxnLst>
                  <a:cxn ang="0">
                    <a:pos x="T0" y="T1"/>
                  </a:cxn>
                  <a:cxn ang="0">
                    <a:pos x="T2" y="T3"/>
                  </a:cxn>
                  <a:cxn ang="0">
                    <a:pos x="T4" y="T5"/>
                  </a:cxn>
                  <a:cxn ang="0">
                    <a:pos x="T6" y="T7"/>
                  </a:cxn>
                  <a:cxn ang="0">
                    <a:pos x="T8" y="T9"/>
                  </a:cxn>
                </a:cxnLst>
                <a:rect l="0" t="0" r="r" b="b"/>
                <a:pathLst>
                  <a:path w="13" h="24">
                    <a:moveTo>
                      <a:pt x="12" y="24"/>
                    </a:moveTo>
                    <a:cubicBezTo>
                      <a:pt x="0" y="24"/>
                      <a:pt x="0" y="24"/>
                      <a:pt x="0" y="24"/>
                    </a:cubicBezTo>
                    <a:cubicBezTo>
                      <a:pt x="0" y="16"/>
                      <a:pt x="1" y="8"/>
                      <a:pt x="1" y="0"/>
                    </a:cubicBezTo>
                    <a:cubicBezTo>
                      <a:pt x="13" y="1"/>
                      <a:pt x="13" y="1"/>
                      <a:pt x="13" y="1"/>
                    </a:cubicBezTo>
                    <a:cubicBezTo>
                      <a:pt x="13" y="9"/>
                      <a:pt x="12" y="16"/>
                      <a:pt x="12" y="24"/>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6" name="Freeform 428"/>
              <p:cNvSpPr>
                <a:spLocks noEditPoints="1"/>
              </p:cNvSpPr>
              <p:nvPr/>
            </p:nvSpPr>
            <p:spPr bwMode="auto">
              <a:xfrm>
                <a:off x="1071" y="2345"/>
                <a:ext cx="607" cy="250"/>
              </a:xfrm>
              <a:custGeom>
                <a:avLst/>
                <a:gdLst>
                  <a:gd name="T0" fmla="*/ 12 w 709"/>
                  <a:gd name="T1" fmla="*/ 292 h 292"/>
                  <a:gd name="T2" fmla="*/ 0 w 709"/>
                  <a:gd name="T3" fmla="*/ 290 h 292"/>
                  <a:gd name="T4" fmla="*/ 13 w 709"/>
                  <a:gd name="T5" fmla="*/ 244 h 292"/>
                  <a:gd name="T6" fmla="*/ 24 w 709"/>
                  <a:gd name="T7" fmla="*/ 248 h 292"/>
                  <a:gd name="T8" fmla="*/ 12 w 709"/>
                  <a:gd name="T9" fmla="*/ 292 h 292"/>
                  <a:gd name="T10" fmla="*/ 697 w 709"/>
                  <a:gd name="T11" fmla="*/ 292 h 292"/>
                  <a:gd name="T12" fmla="*/ 685 w 709"/>
                  <a:gd name="T13" fmla="*/ 248 h 292"/>
                  <a:gd name="T14" fmla="*/ 697 w 709"/>
                  <a:gd name="T15" fmla="*/ 244 h 292"/>
                  <a:gd name="T16" fmla="*/ 709 w 709"/>
                  <a:gd name="T17" fmla="*/ 290 h 292"/>
                  <a:gd name="T18" fmla="*/ 697 w 709"/>
                  <a:gd name="T19" fmla="*/ 292 h 292"/>
                  <a:gd name="T20" fmla="*/ 41 w 709"/>
                  <a:gd name="T21" fmla="*/ 206 h 292"/>
                  <a:gd name="T22" fmla="*/ 31 w 709"/>
                  <a:gd name="T23" fmla="*/ 201 h 292"/>
                  <a:gd name="T24" fmla="*/ 54 w 709"/>
                  <a:gd name="T25" fmla="*/ 160 h 292"/>
                  <a:gd name="T26" fmla="*/ 64 w 709"/>
                  <a:gd name="T27" fmla="*/ 167 h 292"/>
                  <a:gd name="T28" fmla="*/ 41 w 709"/>
                  <a:gd name="T29" fmla="*/ 206 h 292"/>
                  <a:gd name="T30" fmla="*/ 668 w 709"/>
                  <a:gd name="T31" fmla="*/ 206 h 292"/>
                  <a:gd name="T32" fmla="*/ 645 w 709"/>
                  <a:gd name="T33" fmla="*/ 167 h 292"/>
                  <a:gd name="T34" fmla="*/ 655 w 709"/>
                  <a:gd name="T35" fmla="*/ 160 h 292"/>
                  <a:gd name="T36" fmla="*/ 678 w 709"/>
                  <a:gd name="T37" fmla="*/ 201 h 292"/>
                  <a:gd name="T38" fmla="*/ 668 w 709"/>
                  <a:gd name="T39" fmla="*/ 206 h 292"/>
                  <a:gd name="T40" fmla="*/ 92 w 709"/>
                  <a:gd name="T41" fmla="*/ 131 h 292"/>
                  <a:gd name="T42" fmla="*/ 83 w 709"/>
                  <a:gd name="T43" fmla="*/ 123 h 292"/>
                  <a:gd name="T44" fmla="*/ 117 w 709"/>
                  <a:gd name="T45" fmla="*/ 89 h 292"/>
                  <a:gd name="T46" fmla="*/ 125 w 709"/>
                  <a:gd name="T47" fmla="*/ 98 h 292"/>
                  <a:gd name="T48" fmla="*/ 92 w 709"/>
                  <a:gd name="T49" fmla="*/ 131 h 292"/>
                  <a:gd name="T50" fmla="*/ 617 w 709"/>
                  <a:gd name="T51" fmla="*/ 131 h 292"/>
                  <a:gd name="T52" fmla="*/ 585 w 709"/>
                  <a:gd name="T53" fmla="*/ 98 h 292"/>
                  <a:gd name="T54" fmla="*/ 593 w 709"/>
                  <a:gd name="T55" fmla="*/ 89 h 292"/>
                  <a:gd name="T56" fmla="*/ 626 w 709"/>
                  <a:gd name="T57" fmla="*/ 123 h 292"/>
                  <a:gd name="T58" fmla="*/ 617 w 709"/>
                  <a:gd name="T59" fmla="*/ 131 h 292"/>
                  <a:gd name="T60" fmla="*/ 161 w 709"/>
                  <a:gd name="T61" fmla="*/ 71 h 292"/>
                  <a:gd name="T62" fmla="*/ 154 w 709"/>
                  <a:gd name="T63" fmla="*/ 61 h 292"/>
                  <a:gd name="T64" fmla="*/ 195 w 709"/>
                  <a:gd name="T65" fmla="*/ 37 h 292"/>
                  <a:gd name="T66" fmla="*/ 200 w 709"/>
                  <a:gd name="T67" fmla="*/ 48 h 292"/>
                  <a:gd name="T68" fmla="*/ 161 w 709"/>
                  <a:gd name="T69" fmla="*/ 71 h 292"/>
                  <a:gd name="T70" fmla="*/ 548 w 709"/>
                  <a:gd name="T71" fmla="*/ 71 h 292"/>
                  <a:gd name="T72" fmla="*/ 509 w 709"/>
                  <a:gd name="T73" fmla="*/ 48 h 292"/>
                  <a:gd name="T74" fmla="*/ 514 w 709"/>
                  <a:gd name="T75" fmla="*/ 37 h 292"/>
                  <a:gd name="T76" fmla="*/ 555 w 709"/>
                  <a:gd name="T77" fmla="*/ 61 h 292"/>
                  <a:gd name="T78" fmla="*/ 548 w 709"/>
                  <a:gd name="T79" fmla="*/ 71 h 292"/>
                  <a:gd name="T80" fmla="*/ 242 w 709"/>
                  <a:gd name="T81" fmla="*/ 30 h 292"/>
                  <a:gd name="T82" fmla="*/ 239 w 709"/>
                  <a:gd name="T83" fmla="*/ 19 h 292"/>
                  <a:gd name="T84" fmla="*/ 284 w 709"/>
                  <a:gd name="T85" fmla="*/ 7 h 292"/>
                  <a:gd name="T86" fmla="*/ 286 w 709"/>
                  <a:gd name="T87" fmla="*/ 19 h 292"/>
                  <a:gd name="T88" fmla="*/ 242 w 709"/>
                  <a:gd name="T89" fmla="*/ 30 h 292"/>
                  <a:gd name="T90" fmla="*/ 467 w 709"/>
                  <a:gd name="T91" fmla="*/ 30 h 292"/>
                  <a:gd name="T92" fmla="*/ 423 w 709"/>
                  <a:gd name="T93" fmla="*/ 19 h 292"/>
                  <a:gd name="T94" fmla="*/ 425 w 709"/>
                  <a:gd name="T95" fmla="*/ 7 h 292"/>
                  <a:gd name="T96" fmla="*/ 471 w 709"/>
                  <a:gd name="T97" fmla="*/ 19 h 292"/>
                  <a:gd name="T98" fmla="*/ 467 w 709"/>
                  <a:gd name="T99" fmla="*/ 30 h 292"/>
                  <a:gd name="T100" fmla="*/ 332 w 709"/>
                  <a:gd name="T101" fmla="*/ 13 h 292"/>
                  <a:gd name="T102" fmla="*/ 331 w 709"/>
                  <a:gd name="T103" fmla="*/ 1 h 292"/>
                  <a:gd name="T104" fmla="*/ 378 w 709"/>
                  <a:gd name="T105" fmla="*/ 1 h 292"/>
                  <a:gd name="T106" fmla="*/ 377 w 709"/>
                  <a:gd name="T107" fmla="*/ 13 h 292"/>
                  <a:gd name="T108" fmla="*/ 332 w 709"/>
                  <a:gd name="T109" fmla="*/ 1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9" h="292">
                    <a:moveTo>
                      <a:pt x="12" y="292"/>
                    </a:moveTo>
                    <a:cubicBezTo>
                      <a:pt x="0" y="290"/>
                      <a:pt x="0" y="290"/>
                      <a:pt x="0" y="290"/>
                    </a:cubicBezTo>
                    <a:cubicBezTo>
                      <a:pt x="3" y="275"/>
                      <a:pt x="7" y="259"/>
                      <a:pt x="13" y="244"/>
                    </a:cubicBezTo>
                    <a:cubicBezTo>
                      <a:pt x="24" y="248"/>
                      <a:pt x="24" y="248"/>
                      <a:pt x="24" y="248"/>
                    </a:cubicBezTo>
                    <a:cubicBezTo>
                      <a:pt x="19" y="263"/>
                      <a:pt x="15" y="278"/>
                      <a:pt x="12" y="292"/>
                    </a:cubicBezTo>
                    <a:close/>
                    <a:moveTo>
                      <a:pt x="697" y="292"/>
                    </a:moveTo>
                    <a:cubicBezTo>
                      <a:pt x="694" y="277"/>
                      <a:pt x="690" y="263"/>
                      <a:pt x="685" y="248"/>
                    </a:cubicBezTo>
                    <a:cubicBezTo>
                      <a:pt x="697" y="244"/>
                      <a:pt x="697" y="244"/>
                      <a:pt x="697" y="244"/>
                    </a:cubicBezTo>
                    <a:cubicBezTo>
                      <a:pt x="702" y="259"/>
                      <a:pt x="706" y="274"/>
                      <a:pt x="709" y="290"/>
                    </a:cubicBezTo>
                    <a:lnTo>
                      <a:pt x="697" y="292"/>
                    </a:lnTo>
                    <a:close/>
                    <a:moveTo>
                      <a:pt x="41" y="206"/>
                    </a:moveTo>
                    <a:cubicBezTo>
                      <a:pt x="31" y="201"/>
                      <a:pt x="31" y="201"/>
                      <a:pt x="31" y="201"/>
                    </a:cubicBezTo>
                    <a:cubicBezTo>
                      <a:pt x="38" y="187"/>
                      <a:pt x="46" y="173"/>
                      <a:pt x="54" y="160"/>
                    </a:cubicBezTo>
                    <a:cubicBezTo>
                      <a:pt x="64" y="167"/>
                      <a:pt x="64" y="167"/>
                      <a:pt x="64" y="167"/>
                    </a:cubicBezTo>
                    <a:cubicBezTo>
                      <a:pt x="56" y="179"/>
                      <a:pt x="48" y="193"/>
                      <a:pt x="41" y="206"/>
                    </a:cubicBezTo>
                    <a:close/>
                    <a:moveTo>
                      <a:pt x="668" y="206"/>
                    </a:moveTo>
                    <a:cubicBezTo>
                      <a:pt x="661" y="193"/>
                      <a:pt x="653" y="179"/>
                      <a:pt x="645" y="167"/>
                    </a:cubicBezTo>
                    <a:cubicBezTo>
                      <a:pt x="655" y="160"/>
                      <a:pt x="655" y="160"/>
                      <a:pt x="655" y="160"/>
                    </a:cubicBezTo>
                    <a:cubicBezTo>
                      <a:pt x="664" y="173"/>
                      <a:pt x="671" y="187"/>
                      <a:pt x="678" y="201"/>
                    </a:cubicBezTo>
                    <a:lnTo>
                      <a:pt x="668" y="206"/>
                    </a:lnTo>
                    <a:close/>
                    <a:moveTo>
                      <a:pt x="92" y="131"/>
                    </a:moveTo>
                    <a:cubicBezTo>
                      <a:pt x="83" y="123"/>
                      <a:pt x="83" y="123"/>
                      <a:pt x="83" y="123"/>
                    </a:cubicBezTo>
                    <a:cubicBezTo>
                      <a:pt x="94" y="111"/>
                      <a:pt x="105" y="100"/>
                      <a:pt x="117" y="89"/>
                    </a:cubicBezTo>
                    <a:cubicBezTo>
                      <a:pt x="125" y="98"/>
                      <a:pt x="125" y="98"/>
                      <a:pt x="125" y="98"/>
                    </a:cubicBezTo>
                    <a:cubicBezTo>
                      <a:pt x="113" y="108"/>
                      <a:pt x="102" y="119"/>
                      <a:pt x="92" y="131"/>
                    </a:cubicBezTo>
                    <a:close/>
                    <a:moveTo>
                      <a:pt x="617" y="131"/>
                    </a:moveTo>
                    <a:cubicBezTo>
                      <a:pt x="607" y="119"/>
                      <a:pt x="596" y="108"/>
                      <a:pt x="585" y="98"/>
                    </a:cubicBezTo>
                    <a:cubicBezTo>
                      <a:pt x="593" y="89"/>
                      <a:pt x="593" y="89"/>
                      <a:pt x="593" y="89"/>
                    </a:cubicBezTo>
                    <a:cubicBezTo>
                      <a:pt x="604" y="100"/>
                      <a:pt x="616" y="111"/>
                      <a:pt x="626" y="123"/>
                    </a:cubicBezTo>
                    <a:lnTo>
                      <a:pt x="617" y="131"/>
                    </a:lnTo>
                    <a:close/>
                    <a:moveTo>
                      <a:pt x="161" y="71"/>
                    </a:moveTo>
                    <a:cubicBezTo>
                      <a:pt x="154" y="61"/>
                      <a:pt x="154" y="61"/>
                      <a:pt x="154" y="61"/>
                    </a:cubicBezTo>
                    <a:cubicBezTo>
                      <a:pt x="167" y="52"/>
                      <a:pt x="181" y="44"/>
                      <a:pt x="195" y="37"/>
                    </a:cubicBezTo>
                    <a:cubicBezTo>
                      <a:pt x="200" y="48"/>
                      <a:pt x="200" y="48"/>
                      <a:pt x="200" y="48"/>
                    </a:cubicBezTo>
                    <a:cubicBezTo>
                      <a:pt x="187" y="55"/>
                      <a:pt x="173" y="62"/>
                      <a:pt x="161" y="71"/>
                    </a:cubicBezTo>
                    <a:close/>
                    <a:moveTo>
                      <a:pt x="548" y="71"/>
                    </a:moveTo>
                    <a:cubicBezTo>
                      <a:pt x="536" y="62"/>
                      <a:pt x="522" y="54"/>
                      <a:pt x="509" y="48"/>
                    </a:cubicBezTo>
                    <a:cubicBezTo>
                      <a:pt x="514" y="37"/>
                      <a:pt x="514" y="37"/>
                      <a:pt x="514" y="37"/>
                    </a:cubicBezTo>
                    <a:cubicBezTo>
                      <a:pt x="528" y="44"/>
                      <a:pt x="542" y="52"/>
                      <a:pt x="555" y="61"/>
                    </a:cubicBezTo>
                    <a:lnTo>
                      <a:pt x="548" y="71"/>
                    </a:lnTo>
                    <a:close/>
                    <a:moveTo>
                      <a:pt x="242" y="30"/>
                    </a:moveTo>
                    <a:cubicBezTo>
                      <a:pt x="239" y="19"/>
                      <a:pt x="239" y="19"/>
                      <a:pt x="239" y="19"/>
                    </a:cubicBezTo>
                    <a:cubicBezTo>
                      <a:pt x="253" y="14"/>
                      <a:pt x="269" y="10"/>
                      <a:pt x="284" y="7"/>
                    </a:cubicBezTo>
                    <a:cubicBezTo>
                      <a:pt x="286" y="19"/>
                      <a:pt x="286" y="19"/>
                      <a:pt x="286" y="19"/>
                    </a:cubicBezTo>
                    <a:cubicBezTo>
                      <a:pt x="272" y="22"/>
                      <a:pt x="257" y="25"/>
                      <a:pt x="242" y="30"/>
                    </a:cubicBezTo>
                    <a:close/>
                    <a:moveTo>
                      <a:pt x="467" y="30"/>
                    </a:moveTo>
                    <a:cubicBezTo>
                      <a:pt x="452" y="25"/>
                      <a:pt x="437" y="21"/>
                      <a:pt x="423" y="19"/>
                    </a:cubicBezTo>
                    <a:cubicBezTo>
                      <a:pt x="425" y="7"/>
                      <a:pt x="425" y="7"/>
                      <a:pt x="425" y="7"/>
                    </a:cubicBezTo>
                    <a:cubicBezTo>
                      <a:pt x="440" y="10"/>
                      <a:pt x="456" y="14"/>
                      <a:pt x="471" y="19"/>
                    </a:cubicBezTo>
                    <a:lnTo>
                      <a:pt x="467" y="30"/>
                    </a:lnTo>
                    <a:close/>
                    <a:moveTo>
                      <a:pt x="332" y="13"/>
                    </a:moveTo>
                    <a:cubicBezTo>
                      <a:pt x="331" y="1"/>
                      <a:pt x="331" y="1"/>
                      <a:pt x="331" y="1"/>
                    </a:cubicBezTo>
                    <a:cubicBezTo>
                      <a:pt x="346" y="0"/>
                      <a:pt x="362" y="0"/>
                      <a:pt x="378" y="1"/>
                    </a:cubicBezTo>
                    <a:cubicBezTo>
                      <a:pt x="377" y="13"/>
                      <a:pt x="377" y="13"/>
                      <a:pt x="377" y="13"/>
                    </a:cubicBezTo>
                    <a:cubicBezTo>
                      <a:pt x="362" y="12"/>
                      <a:pt x="347" y="12"/>
                      <a:pt x="332" y="13"/>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7" name="Freeform 429"/>
              <p:cNvSpPr>
                <a:spLocks/>
              </p:cNvSpPr>
              <p:nvPr/>
            </p:nvSpPr>
            <p:spPr bwMode="auto">
              <a:xfrm>
                <a:off x="1673" y="2632"/>
                <a:ext cx="11" cy="21"/>
              </a:xfrm>
              <a:custGeom>
                <a:avLst/>
                <a:gdLst>
                  <a:gd name="T0" fmla="*/ 13 w 13"/>
                  <a:gd name="T1" fmla="*/ 24 h 24"/>
                  <a:gd name="T2" fmla="*/ 1 w 13"/>
                  <a:gd name="T3" fmla="*/ 24 h 24"/>
                  <a:gd name="T4" fmla="*/ 0 w 13"/>
                  <a:gd name="T5" fmla="*/ 1 h 24"/>
                  <a:gd name="T6" fmla="*/ 12 w 13"/>
                  <a:gd name="T7" fmla="*/ 0 h 24"/>
                  <a:gd name="T8" fmla="*/ 13 w 13"/>
                  <a:gd name="T9" fmla="*/ 24 h 24"/>
                </a:gdLst>
                <a:ahLst/>
                <a:cxnLst>
                  <a:cxn ang="0">
                    <a:pos x="T0" y="T1"/>
                  </a:cxn>
                  <a:cxn ang="0">
                    <a:pos x="T2" y="T3"/>
                  </a:cxn>
                  <a:cxn ang="0">
                    <a:pos x="T4" y="T5"/>
                  </a:cxn>
                  <a:cxn ang="0">
                    <a:pos x="T6" y="T7"/>
                  </a:cxn>
                  <a:cxn ang="0">
                    <a:pos x="T8" y="T9"/>
                  </a:cxn>
                </a:cxnLst>
                <a:rect l="0" t="0" r="r" b="b"/>
                <a:pathLst>
                  <a:path w="13" h="24">
                    <a:moveTo>
                      <a:pt x="13" y="24"/>
                    </a:moveTo>
                    <a:cubicBezTo>
                      <a:pt x="1" y="24"/>
                      <a:pt x="1" y="24"/>
                      <a:pt x="1" y="24"/>
                    </a:cubicBezTo>
                    <a:cubicBezTo>
                      <a:pt x="1" y="16"/>
                      <a:pt x="1" y="9"/>
                      <a:pt x="0" y="1"/>
                    </a:cubicBezTo>
                    <a:cubicBezTo>
                      <a:pt x="12" y="0"/>
                      <a:pt x="12" y="0"/>
                      <a:pt x="12" y="0"/>
                    </a:cubicBezTo>
                    <a:cubicBezTo>
                      <a:pt x="13" y="8"/>
                      <a:pt x="13" y="16"/>
                      <a:pt x="13" y="24"/>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8" name="Freeform 430"/>
              <p:cNvSpPr>
                <a:spLocks/>
              </p:cNvSpPr>
              <p:nvPr/>
            </p:nvSpPr>
            <p:spPr bwMode="auto">
              <a:xfrm>
                <a:off x="1052" y="2636"/>
                <a:ext cx="45" cy="41"/>
              </a:xfrm>
              <a:custGeom>
                <a:avLst/>
                <a:gdLst>
                  <a:gd name="T0" fmla="*/ 0 w 45"/>
                  <a:gd name="T1" fmla="*/ 0 h 41"/>
                  <a:gd name="T2" fmla="*/ 19 w 45"/>
                  <a:gd name="T3" fmla="*/ 41 h 41"/>
                  <a:gd name="T4" fmla="*/ 45 w 45"/>
                  <a:gd name="T5" fmla="*/ 1 h 41"/>
                  <a:gd name="T6" fmla="*/ 0 w 45"/>
                  <a:gd name="T7" fmla="*/ 0 h 41"/>
                </a:gdLst>
                <a:ahLst/>
                <a:cxnLst>
                  <a:cxn ang="0">
                    <a:pos x="T0" y="T1"/>
                  </a:cxn>
                  <a:cxn ang="0">
                    <a:pos x="T2" y="T3"/>
                  </a:cxn>
                  <a:cxn ang="0">
                    <a:pos x="T4" y="T5"/>
                  </a:cxn>
                  <a:cxn ang="0">
                    <a:pos x="T6" y="T7"/>
                  </a:cxn>
                </a:cxnLst>
                <a:rect l="0" t="0" r="r" b="b"/>
                <a:pathLst>
                  <a:path w="45" h="41">
                    <a:moveTo>
                      <a:pt x="0" y="0"/>
                    </a:moveTo>
                    <a:lnTo>
                      <a:pt x="19" y="41"/>
                    </a:lnTo>
                    <a:lnTo>
                      <a:pt x="45" y="1"/>
                    </a:lnTo>
                    <a:lnTo>
                      <a:pt x="0" y="0"/>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39" name="Freeform 431"/>
              <p:cNvSpPr>
                <a:spLocks/>
              </p:cNvSpPr>
              <p:nvPr/>
            </p:nvSpPr>
            <p:spPr bwMode="auto">
              <a:xfrm>
                <a:off x="2301" y="2300"/>
                <a:ext cx="12" cy="23"/>
              </a:xfrm>
              <a:custGeom>
                <a:avLst/>
                <a:gdLst>
                  <a:gd name="T0" fmla="*/ 13 w 14"/>
                  <a:gd name="T1" fmla="*/ 26 h 26"/>
                  <a:gd name="T2" fmla="*/ 0 w 14"/>
                  <a:gd name="T3" fmla="*/ 25 h 26"/>
                  <a:gd name="T4" fmla="*/ 1 w 14"/>
                  <a:gd name="T5" fmla="*/ 0 h 26"/>
                  <a:gd name="T6" fmla="*/ 14 w 14"/>
                  <a:gd name="T7" fmla="*/ 0 h 26"/>
                  <a:gd name="T8" fmla="*/ 13 w 14"/>
                  <a:gd name="T9" fmla="*/ 26 h 26"/>
                </a:gdLst>
                <a:ahLst/>
                <a:cxnLst>
                  <a:cxn ang="0">
                    <a:pos x="T0" y="T1"/>
                  </a:cxn>
                  <a:cxn ang="0">
                    <a:pos x="T2" y="T3"/>
                  </a:cxn>
                  <a:cxn ang="0">
                    <a:pos x="T4" y="T5"/>
                  </a:cxn>
                  <a:cxn ang="0">
                    <a:pos x="T6" y="T7"/>
                  </a:cxn>
                  <a:cxn ang="0">
                    <a:pos x="T8" y="T9"/>
                  </a:cxn>
                </a:cxnLst>
                <a:rect l="0" t="0" r="r" b="b"/>
                <a:pathLst>
                  <a:path w="14" h="26">
                    <a:moveTo>
                      <a:pt x="13" y="26"/>
                    </a:moveTo>
                    <a:cubicBezTo>
                      <a:pt x="0" y="25"/>
                      <a:pt x="0" y="25"/>
                      <a:pt x="0" y="25"/>
                    </a:cubicBezTo>
                    <a:cubicBezTo>
                      <a:pt x="1" y="17"/>
                      <a:pt x="1" y="8"/>
                      <a:pt x="1" y="0"/>
                    </a:cubicBezTo>
                    <a:cubicBezTo>
                      <a:pt x="14" y="0"/>
                      <a:pt x="14" y="0"/>
                      <a:pt x="14" y="0"/>
                    </a:cubicBezTo>
                    <a:cubicBezTo>
                      <a:pt x="14" y="8"/>
                      <a:pt x="14" y="18"/>
                      <a:pt x="13" y="26"/>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0" name="Freeform 432"/>
              <p:cNvSpPr>
                <a:spLocks noEditPoints="1"/>
              </p:cNvSpPr>
              <p:nvPr/>
            </p:nvSpPr>
            <p:spPr bwMode="auto">
              <a:xfrm>
                <a:off x="1730" y="2366"/>
                <a:ext cx="576" cy="232"/>
              </a:xfrm>
              <a:custGeom>
                <a:avLst/>
                <a:gdLst>
                  <a:gd name="T0" fmla="*/ 336 w 673"/>
                  <a:gd name="T1" fmla="*/ 271 h 271"/>
                  <a:gd name="T2" fmla="*/ 336 w 673"/>
                  <a:gd name="T3" fmla="*/ 271 h 271"/>
                  <a:gd name="T4" fmla="*/ 309 w 673"/>
                  <a:gd name="T5" fmla="*/ 269 h 271"/>
                  <a:gd name="T6" fmla="*/ 310 w 673"/>
                  <a:gd name="T7" fmla="*/ 256 h 271"/>
                  <a:gd name="T8" fmla="*/ 336 w 673"/>
                  <a:gd name="T9" fmla="*/ 257 h 271"/>
                  <a:gd name="T10" fmla="*/ 362 w 673"/>
                  <a:gd name="T11" fmla="*/ 255 h 271"/>
                  <a:gd name="T12" fmla="*/ 363 w 673"/>
                  <a:gd name="T13" fmla="*/ 269 h 271"/>
                  <a:gd name="T14" fmla="*/ 336 w 673"/>
                  <a:gd name="T15" fmla="*/ 271 h 271"/>
                  <a:gd name="T16" fmla="*/ 255 w 673"/>
                  <a:gd name="T17" fmla="*/ 260 h 271"/>
                  <a:gd name="T18" fmla="*/ 204 w 673"/>
                  <a:gd name="T19" fmla="*/ 243 h 271"/>
                  <a:gd name="T20" fmla="*/ 209 w 673"/>
                  <a:gd name="T21" fmla="*/ 231 h 271"/>
                  <a:gd name="T22" fmla="*/ 258 w 673"/>
                  <a:gd name="T23" fmla="*/ 247 h 271"/>
                  <a:gd name="T24" fmla="*/ 255 w 673"/>
                  <a:gd name="T25" fmla="*/ 260 h 271"/>
                  <a:gd name="T26" fmla="*/ 417 w 673"/>
                  <a:gd name="T27" fmla="*/ 260 h 271"/>
                  <a:gd name="T28" fmla="*/ 414 w 673"/>
                  <a:gd name="T29" fmla="*/ 247 h 271"/>
                  <a:gd name="T30" fmla="*/ 464 w 673"/>
                  <a:gd name="T31" fmla="*/ 231 h 271"/>
                  <a:gd name="T32" fmla="*/ 469 w 673"/>
                  <a:gd name="T33" fmla="*/ 243 h 271"/>
                  <a:gd name="T34" fmla="*/ 417 w 673"/>
                  <a:gd name="T35" fmla="*/ 260 h 271"/>
                  <a:gd name="T36" fmla="*/ 155 w 673"/>
                  <a:gd name="T37" fmla="*/ 218 h 271"/>
                  <a:gd name="T38" fmla="*/ 111 w 673"/>
                  <a:gd name="T39" fmla="*/ 186 h 271"/>
                  <a:gd name="T40" fmla="*/ 120 w 673"/>
                  <a:gd name="T41" fmla="*/ 176 h 271"/>
                  <a:gd name="T42" fmla="*/ 162 w 673"/>
                  <a:gd name="T43" fmla="*/ 207 h 271"/>
                  <a:gd name="T44" fmla="*/ 155 w 673"/>
                  <a:gd name="T45" fmla="*/ 218 h 271"/>
                  <a:gd name="T46" fmla="*/ 517 w 673"/>
                  <a:gd name="T47" fmla="*/ 218 h 271"/>
                  <a:gd name="T48" fmla="*/ 510 w 673"/>
                  <a:gd name="T49" fmla="*/ 207 h 271"/>
                  <a:gd name="T50" fmla="*/ 553 w 673"/>
                  <a:gd name="T51" fmla="*/ 176 h 271"/>
                  <a:gd name="T52" fmla="*/ 561 w 673"/>
                  <a:gd name="T53" fmla="*/ 186 h 271"/>
                  <a:gd name="T54" fmla="*/ 517 w 673"/>
                  <a:gd name="T55" fmla="*/ 218 h 271"/>
                  <a:gd name="T56" fmla="*/ 73 w 673"/>
                  <a:gd name="T57" fmla="*/ 148 h 271"/>
                  <a:gd name="T58" fmla="*/ 41 w 673"/>
                  <a:gd name="T59" fmla="*/ 104 h 271"/>
                  <a:gd name="T60" fmla="*/ 52 w 673"/>
                  <a:gd name="T61" fmla="*/ 97 h 271"/>
                  <a:gd name="T62" fmla="*/ 83 w 673"/>
                  <a:gd name="T63" fmla="*/ 139 h 271"/>
                  <a:gd name="T64" fmla="*/ 73 w 673"/>
                  <a:gd name="T65" fmla="*/ 148 h 271"/>
                  <a:gd name="T66" fmla="*/ 600 w 673"/>
                  <a:gd name="T67" fmla="*/ 147 h 271"/>
                  <a:gd name="T68" fmla="*/ 590 w 673"/>
                  <a:gd name="T69" fmla="*/ 139 h 271"/>
                  <a:gd name="T70" fmla="*/ 620 w 673"/>
                  <a:gd name="T71" fmla="*/ 97 h 271"/>
                  <a:gd name="T72" fmla="*/ 631 w 673"/>
                  <a:gd name="T73" fmla="*/ 103 h 271"/>
                  <a:gd name="T74" fmla="*/ 600 w 673"/>
                  <a:gd name="T75" fmla="*/ 147 h 271"/>
                  <a:gd name="T76" fmla="*/ 16 w 673"/>
                  <a:gd name="T77" fmla="*/ 55 h 271"/>
                  <a:gd name="T78" fmla="*/ 0 w 673"/>
                  <a:gd name="T79" fmla="*/ 3 h 271"/>
                  <a:gd name="T80" fmla="*/ 12 w 673"/>
                  <a:gd name="T81" fmla="*/ 0 h 271"/>
                  <a:gd name="T82" fmla="*/ 28 w 673"/>
                  <a:gd name="T83" fmla="*/ 50 h 271"/>
                  <a:gd name="T84" fmla="*/ 16 w 673"/>
                  <a:gd name="T85" fmla="*/ 55 h 271"/>
                  <a:gd name="T86" fmla="*/ 656 w 673"/>
                  <a:gd name="T87" fmla="*/ 55 h 271"/>
                  <a:gd name="T88" fmla="*/ 644 w 673"/>
                  <a:gd name="T89" fmla="*/ 50 h 271"/>
                  <a:gd name="T90" fmla="*/ 660 w 673"/>
                  <a:gd name="T91" fmla="*/ 0 h 271"/>
                  <a:gd name="T92" fmla="*/ 673 w 673"/>
                  <a:gd name="T93" fmla="*/ 3 h 271"/>
                  <a:gd name="T94" fmla="*/ 656 w 673"/>
                  <a:gd name="T95" fmla="*/ 5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271">
                    <a:moveTo>
                      <a:pt x="336" y="271"/>
                    </a:moveTo>
                    <a:cubicBezTo>
                      <a:pt x="336" y="271"/>
                      <a:pt x="336" y="271"/>
                      <a:pt x="336" y="271"/>
                    </a:cubicBezTo>
                    <a:cubicBezTo>
                      <a:pt x="327" y="271"/>
                      <a:pt x="318" y="270"/>
                      <a:pt x="309" y="269"/>
                    </a:cubicBezTo>
                    <a:cubicBezTo>
                      <a:pt x="310" y="256"/>
                      <a:pt x="310" y="256"/>
                      <a:pt x="310" y="256"/>
                    </a:cubicBezTo>
                    <a:cubicBezTo>
                      <a:pt x="319" y="256"/>
                      <a:pt x="327" y="257"/>
                      <a:pt x="336" y="257"/>
                    </a:cubicBezTo>
                    <a:cubicBezTo>
                      <a:pt x="345" y="256"/>
                      <a:pt x="354" y="256"/>
                      <a:pt x="362" y="255"/>
                    </a:cubicBezTo>
                    <a:cubicBezTo>
                      <a:pt x="363" y="269"/>
                      <a:pt x="363" y="269"/>
                      <a:pt x="363" y="269"/>
                    </a:cubicBezTo>
                    <a:cubicBezTo>
                      <a:pt x="354" y="270"/>
                      <a:pt x="345" y="271"/>
                      <a:pt x="336" y="271"/>
                    </a:cubicBezTo>
                    <a:close/>
                    <a:moveTo>
                      <a:pt x="255" y="260"/>
                    </a:moveTo>
                    <a:cubicBezTo>
                      <a:pt x="238" y="255"/>
                      <a:pt x="220" y="250"/>
                      <a:pt x="204" y="243"/>
                    </a:cubicBezTo>
                    <a:cubicBezTo>
                      <a:pt x="209" y="231"/>
                      <a:pt x="209" y="231"/>
                      <a:pt x="209" y="231"/>
                    </a:cubicBezTo>
                    <a:cubicBezTo>
                      <a:pt x="225" y="238"/>
                      <a:pt x="241" y="243"/>
                      <a:pt x="258" y="247"/>
                    </a:cubicBezTo>
                    <a:lnTo>
                      <a:pt x="255" y="260"/>
                    </a:lnTo>
                    <a:close/>
                    <a:moveTo>
                      <a:pt x="417" y="260"/>
                    </a:moveTo>
                    <a:cubicBezTo>
                      <a:pt x="414" y="247"/>
                      <a:pt x="414" y="247"/>
                      <a:pt x="414" y="247"/>
                    </a:cubicBezTo>
                    <a:cubicBezTo>
                      <a:pt x="431" y="243"/>
                      <a:pt x="448" y="238"/>
                      <a:pt x="464" y="231"/>
                    </a:cubicBezTo>
                    <a:cubicBezTo>
                      <a:pt x="469" y="243"/>
                      <a:pt x="469" y="243"/>
                      <a:pt x="469" y="243"/>
                    </a:cubicBezTo>
                    <a:cubicBezTo>
                      <a:pt x="452" y="250"/>
                      <a:pt x="435" y="255"/>
                      <a:pt x="417" y="260"/>
                    </a:cubicBezTo>
                    <a:close/>
                    <a:moveTo>
                      <a:pt x="155" y="218"/>
                    </a:moveTo>
                    <a:cubicBezTo>
                      <a:pt x="140" y="209"/>
                      <a:pt x="125" y="198"/>
                      <a:pt x="111" y="186"/>
                    </a:cubicBezTo>
                    <a:cubicBezTo>
                      <a:pt x="120" y="176"/>
                      <a:pt x="120" y="176"/>
                      <a:pt x="120" y="176"/>
                    </a:cubicBezTo>
                    <a:cubicBezTo>
                      <a:pt x="133" y="188"/>
                      <a:pt x="147" y="198"/>
                      <a:pt x="162" y="207"/>
                    </a:cubicBezTo>
                    <a:lnTo>
                      <a:pt x="155" y="218"/>
                    </a:lnTo>
                    <a:close/>
                    <a:moveTo>
                      <a:pt x="517" y="218"/>
                    </a:moveTo>
                    <a:cubicBezTo>
                      <a:pt x="510" y="207"/>
                      <a:pt x="510" y="207"/>
                      <a:pt x="510" y="207"/>
                    </a:cubicBezTo>
                    <a:cubicBezTo>
                      <a:pt x="525" y="198"/>
                      <a:pt x="540" y="188"/>
                      <a:pt x="553" y="176"/>
                    </a:cubicBezTo>
                    <a:cubicBezTo>
                      <a:pt x="561" y="186"/>
                      <a:pt x="561" y="186"/>
                      <a:pt x="561" y="186"/>
                    </a:cubicBezTo>
                    <a:cubicBezTo>
                      <a:pt x="547" y="198"/>
                      <a:pt x="533" y="209"/>
                      <a:pt x="517" y="218"/>
                    </a:cubicBezTo>
                    <a:close/>
                    <a:moveTo>
                      <a:pt x="73" y="148"/>
                    </a:moveTo>
                    <a:cubicBezTo>
                      <a:pt x="61" y="134"/>
                      <a:pt x="50" y="119"/>
                      <a:pt x="41" y="104"/>
                    </a:cubicBezTo>
                    <a:cubicBezTo>
                      <a:pt x="52" y="97"/>
                      <a:pt x="52" y="97"/>
                      <a:pt x="52" y="97"/>
                    </a:cubicBezTo>
                    <a:cubicBezTo>
                      <a:pt x="61" y="112"/>
                      <a:pt x="71" y="126"/>
                      <a:pt x="83" y="139"/>
                    </a:cubicBezTo>
                    <a:lnTo>
                      <a:pt x="73" y="148"/>
                    </a:lnTo>
                    <a:close/>
                    <a:moveTo>
                      <a:pt x="600" y="147"/>
                    </a:moveTo>
                    <a:cubicBezTo>
                      <a:pt x="590" y="139"/>
                      <a:pt x="590" y="139"/>
                      <a:pt x="590" y="139"/>
                    </a:cubicBezTo>
                    <a:cubicBezTo>
                      <a:pt x="601" y="126"/>
                      <a:pt x="611" y="112"/>
                      <a:pt x="620" y="97"/>
                    </a:cubicBezTo>
                    <a:cubicBezTo>
                      <a:pt x="631" y="103"/>
                      <a:pt x="631" y="103"/>
                      <a:pt x="631" y="103"/>
                    </a:cubicBezTo>
                    <a:cubicBezTo>
                      <a:pt x="622" y="119"/>
                      <a:pt x="611" y="134"/>
                      <a:pt x="600" y="147"/>
                    </a:cubicBezTo>
                    <a:close/>
                    <a:moveTo>
                      <a:pt x="16" y="55"/>
                    </a:moveTo>
                    <a:cubicBezTo>
                      <a:pt x="9" y="38"/>
                      <a:pt x="4" y="21"/>
                      <a:pt x="0" y="3"/>
                    </a:cubicBezTo>
                    <a:cubicBezTo>
                      <a:pt x="12" y="0"/>
                      <a:pt x="12" y="0"/>
                      <a:pt x="12" y="0"/>
                    </a:cubicBezTo>
                    <a:cubicBezTo>
                      <a:pt x="16" y="17"/>
                      <a:pt x="22" y="34"/>
                      <a:pt x="28" y="50"/>
                    </a:cubicBezTo>
                    <a:lnTo>
                      <a:pt x="16" y="55"/>
                    </a:lnTo>
                    <a:close/>
                    <a:moveTo>
                      <a:pt x="656" y="55"/>
                    </a:moveTo>
                    <a:cubicBezTo>
                      <a:pt x="644" y="50"/>
                      <a:pt x="644" y="50"/>
                      <a:pt x="644" y="50"/>
                    </a:cubicBezTo>
                    <a:cubicBezTo>
                      <a:pt x="651" y="34"/>
                      <a:pt x="656" y="17"/>
                      <a:pt x="660" y="0"/>
                    </a:cubicBezTo>
                    <a:cubicBezTo>
                      <a:pt x="673" y="3"/>
                      <a:pt x="673" y="3"/>
                      <a:pt x="673" y="3"/>
                    </a:cubicBezTo>
                    <a:cubicBezTo>
                      <a:pt x="669" y="21"/>
                      <a:pt x="663" y="38"/>
                      <a:pt x="656" y="55"/>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1" name="Freeform 433"/>
              <p:cNvSpPr>
                <a:spLocks/>
              </p:cNvSpPr>
              <p:nvPr/>
            </p:nvSpPr>
            <p:spPr bwMode="auto">
              <a:xfrm>
                <a:off x="1721" y="2300"/>
                <a:ext cx="12" cy="23"/>
              </a:xfrm>
              <a:custGeom>
                <a:avLst/>
                <a:gdLst>
                  <a:gd name="T0" fmla="*/ 1 w 14"/>
                  <a:gd name="T1" fmla="*/ 26 h 26"/>
                  <a:gd name="T2" fmla="*/ 0 w 14"/>
                  <a:gd name="T3" fmla="*/ 0 h 26"/>
                  <a:gd name="T4" fmla="*/ 13 w 14"/>
                  <a:gd name="T5" fmla="*/ 0 h 26"/>
                  <a:gd name="T6" fmla="*/ 14 w 14"/>
                  <a:gd name="T7" fmla="*/ 25 h 26"/>
                  <a:gd name="T8" fmla="*/ 1 w 14"/>
                  <a:gd name="T9" fmla="*/ 26 h 26"/>
                </a:gdLst>
                <a:ahLst/>
                <a:cxnLst>
                  <a:cxn ang="0">
                    <a:pos x="T0" y="T1"/>
                  </a:cxn>
                  <a:cxn ang="0">
                    <a:pos x="T2" y="T3"/>
                  </a:cxn>
                  <a:cxn ang="0">
                    <a:pos x="T4" y="T5"/>
                  </a:cxn>
                  <a:cxn ang="0">
                    <a:pos x="T6" y="T7"/>
                  </a:cxn>
                  <a:cxn ang="0">
                    <a:pos x="T8" y="T9"/>
                  </a:cxn>
                </a:cxnLst>
                <a:rect l="0" t="0" r="r" b="b"/>
                <a:pathLst>
                  <a:path w="14" h="26">
                    <a:moveTo>
                      <a:pt x="1" y="26"/>
                    </a:moveTo>
                    <a:cubicBezTo>
                      <a:pt x="1" y="18"/>
                      <a:pt x="0" y="8"/>
                      <a:pt x="0" y="0"/>
                    </a:cubicBezTo>
                    <a:cubicBezTo>
                      <a:pt x="13" y="0"/>
                      <a:pt x="13" y="0"/>
                      <a:pt x="13" y="0"/>
                    </a:cubicBezTo>
                    <a:cubicBezTo>
                      <a:pt x="13" y="8"/>
                      <a:pt x="13" y="17"/>
                      <a:pt x="14" y="25"/>
                    </a:cubicBezTo>
                    <a:lnTo>
                      <a:pt x="1" y="26"/>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2" name="Freeform 434"/>
              <p:cNvSpPr>
                <a:spLocks/>
              </p:cNvSpPr>
              <p:nvPr/>
            </p:nvSpPr>
            <p:spPr bwMode="auto">
              <a:xfrm>
                <a:off x="2282" y="2279"/>
                <a:ext cx="44" cy="38"/>
              </a:xfrm>
              <a:custGeom>
                <a:avLst/>
                <a:gdLst>
                  <a:gd name="T0" fmla="*/ 44 w 44"/>
                  <a:gd name="T1" fmla="*/ 38 h 38"/>
                  <a:gd name="T2" fmla="*/ 25 w 44"/>
                  <a:gd name="T3" fmla="*/ 0 h 38"/>
                  <a:gd name="T4" fmla="*/ 0 w 44"/>
                  <a:gd name="T5" fmla="*/ 37 h 38"/>
                  <a:gd name="T6" fmla="*/ 44 w 44"/>
                  <a:gd name="T7" fmla="*/ 38 h 38"/>
                </a:gdLst>
                <a:ahLst/>
                <a:cxnLst>
                  <a:cxn ang="0">
                    <a:pos x="T0" y="T1"/>
                  </a:cxn>
                  <a:cxn ang="0">
                    <a:pos x="T2" y="T3"/>
                  </a:cxn>
                  <a:cxn ang="0">
                    <a:pos x="T4" y="T5"/>
                  </a:cxn>
                  <a:cxn ang="0">
                    <a:pos x="T6" y="T7"/>
                  </a:cxn>
                </a:cxnLst>
                <a:rect l="0" t="0" r="r" b="b"/>
                <a:pathLst>
                  <a:path w="44" h="38">
                    <a:moveTo>
                      <a:pt x="44" y="38"/>
                    </a:moveTo>
                    <a:lnTo>
                      <a:pt x="25" y="0"/>
                    </a:lnTo>
                    <a:lnTo>
                      <a:pt x="0" y="37"/>
                    </a:lnTo>
                    <a:lnTo>
                      <a:pt x="44" y="38"/>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3" name="Freeform 435"/>
              <p:cNvSpPr>
                <a:spLocks/>
              </p:cNvSpPr>
              <p:nvPr/>
            </p:nvSpPr>
            <p:spPr bwMode="auto">
              <a:xfrm>
                <a:off x="827" y="2406"/>
                <a:ext cx="13" cy="26"/>
              </a:xfrm>
              <a:custGeom>
                <a:avLst/>
                <a:gdLst>
                  <a:gd name="T0" fmla="*/ 15 w 16"/>
                  <a:gd name="T1" fmla="*/ 30 h 30"/>
                  <a:gd name="T2" fmla="*/ 0 w 16"/>
                  <a:gd name="T3" fmla="*/ 29 h 30"/>
                  <a:gd name="T4" fmla="*/ 2 w 16"/>
                  <a:gd name="T5" fmla="*/ 0 h 30"/>
                  <a:gd name="T6" fmla="*/ 16 w 16"/>
                  <a:gd name="T7" fmla="*/ 0 h 30"/>
                  <a:gd name="T8" fmla="*/ 15 w 16"/>
                  <a:gd name="T9" fmla="*/ 30 h 30"/>
                </a:gdLst>
                <a:ahLst/>
                <a:cxnLst>
                  <a:cxn ang="0">
                    <a:pos x="T0" y="T1"/>
                  </a:cxn>
                  <a:cxn ang="0">
                    <a:pos x="T2" y="T3"/>
                  </a:cxn>
                  <a:cxn ang="0">
                    <a:pos x="T4" y="T5"/>
                  </a:cxn>
                  <a:cxn ang="0">
                    <a:pos x="T6" y="T7"/>
                  </a:cxn>
                  <a:cxn ang="0">
                    <a:pos x="T8" y="T9"/>
                  </a:cxn>
                </a:cxnLst>
                <a:rect l="0" t="0" r="r" b="b"/>
                <a:pathLst>
                  <a:path w="16" h="30">
                    <a:moveTo>
                      <a:pt x="15" y="30"/>
                    </a:moveTo>
                    <a:cubicBezTo>
                      <a:pt x="0" y="29"/>
                      <a:pt x="0" y="29"/>
                      <a:pt x="0" y="29"/>
                    </a:cubicBezTo>
                    <a:cubicBezTo>
                      <a:pt x="1" y="19"/>
                      <a:pt x="2" y="8"/>
                      <a:pt x="2" y="0"/>
                    </a:cubicBezTo>
                    <a:cubicBezTo>
                      <a:pt x="16" y="0"/>
                      <a:pt x="16" y="0"/>
                      <a:pt x="16" y="0"/>
                    </a:cubicBezTo>
                    <a:cubicBezTo>
                      <a:pt x="16" y="12"/>
                      <a:pt x="16" y="21"/>
                      <a:pt x="15" y="30"/>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4" name="Freeform 436"/>
              <p:cNvSpPr>
                <a:spLocks noEditPoints="1"/>
              </p:cNvSpPr>
              <p:nvPr/>
            </p:nvSpPr>
            <p:spPr bwMode="auto">
              <a:xfrm>
                <a:off x="352" y="2477"/>
                <a:ext cx="478" cy="180"/>
              </a:xfrm>
              <a:custGeom>
                <a:avLst/>
                <a:gdLst>
                  <a:gd name="T0" fmla="*/ 279 w 559"/>
                  <a:gd name="T1" fmla="*/ 210 h 210"/>
                  <a:gd name="T2" fmla="*/ 251 w 559"/>
                  <a:gd name="T3" fmla="*/ 209 h 210"/>
                  <a:gd name="T4" fmla="*/ 252 w 559"/>
                  <a:gd name="T5" fmla="*/ 194 h 210"/>
                  <a:gd name="T6" fmla="*/ 307 w 559"/>
                  <a:gd name="T7" fmla="*/ 194 h 210"/>
                  <a:gd name="T8" fmla="*/ 308 w 559"/>
                  <a:gd name="T9" fmla="*/ 209 h 210"/>
                  <a:gd name="T10" fmla="*/ 279 w 559"/>
                  <a:gd name="T11" fmla="*/ 210 h 210"/>
                  <a:gd name="T12" fmla="*/ 195 w 559"/>
                  <a:gd name="T13" fmla="*/ 198 h 210"/>
                  <a:gd name="T14" fmla="*/ 142 w 559"/>
                  <a:gd name="T15" fmla="*/ 176 h 210"/>
                  <a:gd name="T16" fmla="*/ 149 w 559"/>
                  <a:gd name="T17" fmla="*/ 163 h 210"/>
                  <a:gd name="T18" fmla="*/ 199 w 559"/>
                  <a:gd name="T19" fmla="*/ 184 h 210"/>
                  <a:gd name="T20" fmla="*/ 195 w 559"/>
                  <a:gd name="T21" fmla="*/ 198 h 210"/>
                  <a:gd name="T22" fmla="*/ 364 w 559"/>
                  <a:gd name="T23" fmla="*/ 198 h 210"/>
                  <a:gd name="T24" fmla="*/ 360 w 559"/>
                  <a:gd name="T25" fmla="*/ 184 h 210"/>
                  <a:gd name="T26" fmla="*/ 410 w 559"/>
                  <a:gd name="T27" fmla="*/ 163 h 210"/>
                  <a:gd name="T28" fmla="*/ 417 w 559"/>
                  <a:gd name="T29" fmla="*/ 176 h 210"/>
                  <a:gd name="T30" fmla="*/ 364 w 559"/>
                  <a:gd name="T31" fmla="*/ 198 h 210"/>
                  <a:gd name="T32" fmla="*/ 95 w 559"/>
                  <a:gd name="T33" fmla="*/ 144 h 210"/>
                  <a:gd name="T34" fmla="*/ 54 w 559"/>
                  <a:gd name="T35" fmla="*/ 104 h 210"/>
                  <a:gd name="T36" fmla="*/ 65 w 559"/>
                  <a:gd name="T37" fmla="*/ 95 h 210"/>
                  <a:gd name="T38" fmla="*/ 104 w 559"/>
                  <a:gd name="T39" fmla="*/ 133 h 210"/>
                  <a:gd name="T40" fmla="*/ 95 w 559"/>
                  <a:gd name="T41" fmla="*/ 144 h 210"/>
                  <a:gd name="T42" fmla="*/ 464 w 559"/>
                  <a:gd name="T43" fmla="*/ 144 h 210"/>
                  <a:gd name="T44" fmla="*/ 455 w 559"/>
                  <a:gd name="T45" fmla="*/ 133 h 210"/>
                  <a:gd name="T46" fmla="*/ 493 w 559"/>
                  <a:gd name="T47" fmla="*/ 95 h 210"/>
                  <a:gd name="T48" fmla="*/ 505 w 559"/>
                  <a:gd name="T49" fmla="*/ 104 h 210"/>
                  <a:gd name="T50" fmla="*/ 464 w 559"/>
                  <a:gd name="T51" fmla="*/ 144 h 210"/>
                  <a:gd name="T52" fmla="*/ 22 w 559"/>
                  <a:gd name="T53" fmla="*/ 57 h 210"/>
                  <a:gd name="T54" fmla="*/ 0 w 559"/>
                  <a:gd name="T55" fmla="*/ 4 h 210"/>
                  <a:gd name="T56" fmla="*/ 14 w 559"/>
                  <a:gd name="T57" fmla="*/ 0 h 210"/>
                  <a:gd name="T58" fmla="*/ 35 w 559"/>
                  <a:gd name="T59" fmla="*/ 50 h 210"/>
                  <a:gd name="T60" fmla="*/ 22 w 559"/>
                  <a:gd name="T61" fmla="*/ 57 h 210"/>
                  <a:gd name="T62" fmla="*/ 537 w 559"/>
                  <a:gd name="T63" fmla="*/ 57 h 210"/>
                  <a:gd name="T64" fmla="*/ 524 w 559"/>
                  <a:gd name="T65" fmla="*/ 50 h 210"/>
                  <a:gd name="T66" fmla="*/ 545 w 559"/>
                  <a:gd name="T67" fmla="*/ 0 h 210"/>
                  <a:gd name="T68" fmla="*/ 559 w 559"/>
                  <a:gd name="T69" fmla="*/ 4 h 210"/>
                  <a:gd name="T70" fmla="*/ 537 w 559"/>
                  <a:gd name="T71" fmla="*/ 5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9" h="210">
                    <a:moveTo>
                      <a:pt x="279" y="210"/>
                    </a:moveTo>
                    <a:cubicBezTo>
                      <a:pt x="270" y="210"/>
                      <a:pt x="260" y="210"/>
                      <a:pt x="251" y="209"/>
                    </a:cubicBezTo>
                    <a:cubicBezTo>
                      <a:pt x="252" y="194"/>
                      <a:pt x="252" y="194"/>
                      <a:pt x="252" y="194"/>
                    </a:cubicBezTo>
                    <a:cubicBezTo>
                      <a:pt x="270" y="196"/>
                      <a:pt x="289" y="196"/>
                      <a:pt x="307" y="194"/>
                    </a:cubicBezTo>
                    <a:cubicBezTo>
                      <a:pt x="308" y="209"/>
                      <a:pt x="308" y="209"/>
                      <a:pt x="308" y="209"/>
                    </a:cubicBezTo>
                    <a:cubicBezTo>
                      <a:pt x="299" y="210"/>
                      <a:pt x="289" y="210"/>
                      <a:pt x="279" y="210"/>
                    </a:cubicBezTo>
                    <a:close/>
                    <a:moveTo>
                      <a:pt x="195" y="198"/>
                    </a:moveTo>
                    <a:cubicBezTo>
                      <a:pt x="177" y="192"/>
                      <a:pt x="159" y="185"/>
                      <a:pt x="142" y="176"/>
                    </a:cubicBezTo>
                    <a:cubicBezTo>
                      <a:pt x="149" y="163"/>
                      <a:pt x="149" y="163"/>
                      <a:pt x="149" y="163"/>
                    </a:cubicBezTo>
                    <a:cubicBezTo>
                      <a:pt x="165" y="172"/>
                      <a:pt x="182" y="179"/>
                      <a:pt x="199" y="184"/>
                    </a:cubicBezTo>
                    <a:lnTo>
                      <a:pt x="195" y="198"/>
                    </a:lnTo>
                    <a:close/>
                    <a:moveTo>
                      <a:pt x="364" y="198"/>
                    </a:moveTo>
                    <a:cubicBezTo>
                      <a:pt x="360" y="184"/>
                      <a:pt x="360" y="184"/>
                      <a:pt x="360" y="184"/>
                    </a:cubicBezTo>
                    <a:cubicBezTo>
                      <a:pt x="377" y="178"/>
                      <a:pt x="394" y="171"/>
                      <a:pt x="410" y="163"/>
                    </a:cubicBezTo>
                    <a:cubicBezTo>
                      <a:pt x="417" y="176"/>
                      <a:pt x="417" y="176"/>
                      <a:pt x="417" y="176"/>
                    </a:cubicBezTo>
                    <a:cubicBezTo>
                      <a:pt x="400" y="185"/>
                      <a:pt x="382" y="192"/>
                      <a:pt x="364" y="198"/>
                    </a:cubicBezTo>
                    <a:close/>
                    <a:moveTo>
                      <a:pt x="95" y="144"/>
                    </a:moveTo>
                    <a:cubicBezTo>
                      <a:pt x="80" y="132"/>
                      <a:pt x="66" y="119"/>
                      <a:pt x="54" y="104"/>
                    </a:cubicBezTo>
                    <a:cubicBezTo>
                      <a:pt x="65" y="95"/>
                      <a:pt x="65" y="95"/>
                      <a:pt x="65" y="95"/>
                    </a:cubicBezTo>
                    <a:cubicBezTo>
                      <a:pt x="77" y="109"/>
                      <a:pt x="90" y="122"/>
                      <a:pt x="104" y="133"/>
                    </a:cubicBezTo>
                    <a:lnTo>
                      <a:pt x="95" y="144"/>
                    </a:lnTo>
                    <a:close/>
                    <a:moveTo>
                      <a:pt x="464" y="144"/>
                    </a:moveTo>
                    <a:cubicBezTo>
                      <a:pt x="455" y="133"/>
                      <a:pt x="455" y="133"/>
                      <a:pt x="455" y="133"/>
                    </a:cubicBezTo>
                    <a:cubicBezTo>
                      <a:pt x="469" y="121"/>
                      <a:pt x="482" y="109"/>
                      <a:pt x="493" y="95"/>
                    </a:cubicBezTo>
                    <a:cubicBezTo>
                      <a:pt x="505" y="104"/>
                      <a:pt x="505" y="104"/>
                      <a:pt x="505" y="104"/>
                    </a:cubicBezTo>
                    <a:cubicBezTo>
                      <a:pt x="493" y="119"/>
                      <a:pt x="479" y="132"/>
                      <a:pt x="464" y="144"/>
                    </a:cubicBezTo>
                    <a:close/>
                    <a:moveTo>
                      <a:pt x="22" y="57"/>
                    </a:moveTo>
                    <a:cubicBezTo>
                      <a:pt x="13" y="40"/>
                      <a:pt x="6" y="22"/>
                      <a:pt x="0" y="4"/>
                    </a:cubicBezTo>
                    <a:cubicBezTo>
                      <a:pt x="14" y="0"/>
                      <a:pt x="14" y="0"/>
                      <a:pt x="14" y="0"/>
                    </a:cubicBezTo>
                    <a:cubicBezTo>
                      <a:pt x="19" y="17"/>
                      <a:pt x="26" y="34"/>
                      <a:pt x="35" y="50"/>
                    </a:cubicBezTo>
                    <a:lnTo>
                      <a:pt x="22" y="57"/>
                    </a:lnTo>
                    <a:close/>
                    <a:moveTo>
                      <a:pt x="537" y="57"/>
                    </a:moveTo>
                    <a:cubicBezTo>
                      <a:pt x="524" y="50"/>
                      <a:pt x="524" y="50"/>
                      <a:pt x="524" y="50"/>
                    </a:cubicBezTo>
                    <a:cubicBezTo>
                      <a:pt x="532" y="34"/>
                      <a:pt x="539" y="17"/>
                      <a:pt x="545" y="0"/>
                    </a:cubicBezTo>
                    <a:cubicBezTo>
                      <a:pt x="559" y="4"/>
                      <a:pt x="559" y="4"/>
                      <a:pt x="559" y="4"/>
                    </a:cubicBezTo>
                    <a:cubicBezTo>
                      <a:pt x="553" y="22"/>
                      <a:pt x="546" y="40"/>
                      <a:pt x="537" y="57"/>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5" name="Freeform 437"/>
              <p:cNvSpPr>
                <a:spLocks/>
              </p:cNvSpPr>
              <p:nvPr/>
            </p:nvSpPr>
            <p:spPr bwMode="auto">
              <a:xfrm>
                <a:off x="341" y="2406"/>
                <a:ext cx="13" cy="26"/>
              </a:xfrm>
              <a:custGeom>
                <a:avLst/>
                <a:gdLst>
                  <a:gd name="T0" fmla="*/ 2 w 16"/>
                  <a:gd name="T1" fmla="*/ 30 h 30"/>
                  <a:gd name="T2" fmla="*/ 0 w 16"/>
                  <a:gd name="T3" fmla="*/ 0 h 30"/>
                  <a:gd name="T4" fmla="*/ 15 w 16"/>
                  <a:gd name="T5" fmla="*/ 0 h 30"/>
                  <a:gd name="T6" fmla="*/ 16 w 16"/>
                  <a:gd name="T7" fmla="*/ 29 h 30"/>
                  <a:gd name="T8" fmla="*/ 2 w 16"/>
                  <a:gd name="T9" fmla="*/ 30 h 30"/>
                </a:gdLst>
                <a:ahLst/>
                <a:cxnLst>
                  <a:cxn ang="0">
                    <a:pos x="T0" y="T1"/>
                  </a:cxn>
                  <a:cxn ang="0">
                    <a:pos x="T2" y="T3"/>
                  </a:cxn>
                  <a:cxn ang="0">
                    <a:pos x="T4" y="T5"/>
                  </a:cxn>
                  <a:cxn ang="0">
                    <a:pos x="T6" y="T7"/>
                  </a:cxn>
                  <a:cxn ang="0">
                    <a:pos x="T8" y="T9"/>
                  </a:cxn>
                </a:cxnLst>
                <a:rect l="0" t="0" r="r" b="b"/>
                <a:pathLst>
                  <a:path w="16" h="30">
                    <a:moveTo>
                      <a:pt x="2" y="30"/>
                    </a:moveTo>
                    <a:cubicBezTo>
                      <a:pt x="1" y="21"/>
                      <a:pt x="0" y="12"/>
                      <a:pt x="0" y="0"/>
                    </a:cubicBezTo>
                    <a:cubicBezTo>
                      <a:pt x="15" y="0"/>
                      <a:pt x="15" y="0"/>
                      <a:pt x="15" y="0"/>
                    </a:cubicBezTo>
                    <a:cubicBezTo>
                      <a:pt x="15" y="8"/>
                      <a:pt x="15" y="19"/>
                      <a:pt x="16" y="29"/>
                    </a:cubicBezTo>
                    <a:lnTo>
                      <a:pt x="2" y="30"/>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6" name="Freeform 438"/>
              <p:cNvSpPr>
                <a:spLocks/>
              </p:cNvSpPr>
              <p:nvPr/>
            </p:nvSpPr>
            <p:spPr bwMode="auto">
              <a:xfrm>
                <a:off x="814" y="2389"/>
                <a:ext cx="36" cy="33"/>
              </a:xfrm>
              <a:custGeom>
                <a:avLst/>
                <a:gdLst>
                  <a:gd name="T0" fmla="*/ 36 w 36"/>
                  <a:gd name="T1" fmla="*/ 33 h 33"/>
                  <a:gd name="T2" fmla="*/ 20 w 36"/>
                  <a:gd name="T3" fmla="*/ 0 h 33"/>
                  <a:gd name="T4" fmla="*/ 0 w 36"/>
                  <a:gd name="T5" fmla="*/ 31 h 33"/>
                  <a:gd name="T6" fmla="*/ 36 w 36"/>
                  <a:gd name="T7" fmla="*/ 33 h 33"/>
                </a:gdLst>
                <a:ahLst/>
                <a:cxnLst>
                  <a:cxn ang="0">
                    <a:pos x="T0" y="T1"/>
                  </a:cxn>
                  <a:cxn ang="0">
                    <a:pos x="T2" y="T3"/>
                  </a:cxn>
                  <a:cxn ang="0">
                    <a:pos x="T4" y="T5"/>
                  </a:cxn>
                  <a:cxn ang="0">
                    <a:pos x="T6" y="T7"/>
                  </a:cxn>
                </a:cxnLst>
                <a:rect l="0" t="0" r="r" b="b"/>
                <a:pathLst>
                  <a:path w="36" h="33">
                    <a:moveTo>
                      <a:pt x="36" y="33"/>
                    </a:moveTo>
                    <a:lnTo>
                      <a:pt x="20" y="0"/>
                    </a:lnTo>
                    <a:lnTo>
                      <a:pt x="0" y="31"/>
                    </a:lnTo>
                    <a:lnTo>
                      <a:pt x="36" y="33"/>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7" name="Freeform 439"/>
              <p:cNvSpPr>
                <a:spLocks/>
              </p:cNvSpPr>
              <p:nvPr/>
            </p:nvSpPr>
            <p:spPr bwMode="auto">
              <a:xfrm>
                <a:off x="1720" y="1717"/>
                <a:ext cx="103" cy="138"/>
              </a:xfrm>
              <a:custGeom>
                <a:avLst/>
                <a:gdLst>
                  <a:gd name="T0" fmla="*/ 32 w 121"/>
                  <a:gd name="T1" fmla="*/ 159 h 161"/>
                  <a:gd name="T2" fmla="*/ 22 w 121"/>
                  <a:gd name="T3" fmla="*/ 128 h 161"/>
                  <a:gd name="T4" fmla="*/ 44 w 121"/>
                  <a:gd name="T5" fmla="*/ 133 h 161"/>
                  <a:gd name="T6" fmla="*/ 66 w 121"/>
                  <a:gd name="T7" fmla="*/ 131 h 161"/>
                  <a:gd name="T8" fmla="*/ 76 w 121"/>
                  <a:gd name="T9" fmla="*/ 126 h 161"/>
                  <a:gd name="T10" fmla="*/ 82 w 121"/>
                  <a:gd name="T11" fmla="*/ 121 h 161"/>
                  <a:gd name="T12" fmla="*/ 85 w 121"/>
                  <a:gd name="T13" fmla="*/ 115 h 161"/>
                  <a:gd name="T14" fmla="*/ 85 w 121"/>
                  <a:gd name="T15" fmla="*/ 109 h 161"/>
                  <a:gd name="T16" fmla="*/ 81 w 121"/>
                  <a:gd name="T17" fmla="*/ 103 h 161"/>
                  <a:gd name="T18" fmla="*/ 72 w 121"/>
                  <a:gd name="T19" fmla="*/ 99 h 161"/>
                  <a:gd name="T20" fmla="*/ 61 w 121"/>
                  <a:gd name="T21" fmla="*/ 96 h 161"/>
                  <a:gd name="T22" fmla="*/ 47 w 121"/>
                  <a:gd name="T23" fmla="*/ 95 h 161"/>
                  <a:gd name="T24" fmla="*/ 18 w 121"/>
                  <a:gd name="T25" fmla="*/ 85 h 161"/>
                  <a:gd name="T26" fmla="*/ 2 w 121"/>
                  <a:gd name="T27" fmla="*/ 64 h 161"/>
                  <a:gd name="T28" fmla="*/ 1 w 121"/>
                  <a:gd name="T29" fmla="*/ 43 h 161"/>
                  <a:gd name="T30" fmla="*/ 9 w 121"/>
                  <a:gd name="T31" fmla="*/ 27 h 161"/>
                  <a:gd name="T32" fmla="*/ 25 w 121"/>
                  <a:gd name="T33" fmla="*/ 14 h 161"/>
                  <a:gd name="T34" fmla="*/ 45 w 121"/>
                  <a:gd name="T35" fmla="*/ 5 h 161"/>
                  <a:gd name="T36" fmla="*/ 65 w 121"/>
                  <a:gd name="T37" fmla="*/ 1 h 161"/>
                  <a:gd name="T38" fmla="*/ 82 w 121"/>
                  <a:gd name="T39" fmla="*/ 0 h 161"/>
                  <a:gd name="T40" fmla="*/ 91 w 121"/>
                  <a:gd name="T41" fmla="*/ 29 h 161"/>
                  <a:gd name="T42" fmla="*/ 82 w 121"/>
                  <a:gd name="T43" fmla="*/ 27 h 161"/>
                  <a:gd name="T44" fmla="*/ 72 w 121"/>
                  <a:gd name="T45" fmla="*/ 27 h 161"/>
                  <a:gd name="T46" fmla="*/ 63 w 121"/>
                  <a:gd name="T47" fmla="*/ 28 h 161"/>
                  <a:gd name="T48" fmla="*/ 54 w 121"/>
                  <a:gd name="T49" fmla="*/ 30 h 161"/>
                  <a:gd name="T50" fmla="*/ 45 w 121"/>
                  <a:gd name="T51" fmla="*/ 34 h 161"/>
                  <a:gd name="T52" fmla="*/ 38 w 121"/>
                  <a:gd name="T53" fmla="*/ 39 h 161"/>
                  <a:gd name="T54" fmla="*/ 35 w 121"/>
                  <a:gd name="T55" fmla="*/ 45 h 161"/>
                  <a:gd name="T56" fmla="*/ 35 w 121"/>
                  <a:gd name="T57" fmla="*/ 51 h 161"/>
                  <a:gd name="T58" fmla="*/ 39 w 121"/>
                  <a:gd name="T59" fmla="*/ 57 h 161"/>
                  <a:gd name="T60" fmla="*/ 46 w 121"/>
                  <a:gd name="T61" fmla="*/ 61 h 161"/>
                  <a:gd name="T62" fmla="*/ 56 w 121"/>
                  <a:gd name="T63" fmla="*/ 63 h 161"/>
                  <a:gd name="T64" fmla="*/ 68 w 121"/>
                  <a:gd name="T65" fmla="*/ 65 h 161"/>
                  <a:gd name="T66" fmla="*/ 86 w 121"/>
                  <a:gd name="T67" fmla="*/ 67 h 161"/>
                  <a:gd name="T68" fmla="*/ 100 w 121"/>
                  <a:gd name="T69" fmla="*/ 73 h 161"/>
                  <a:gd name="T70" fmla="*/ 111 w 121"/>
                  <a:gd name="T71" fmla="*/ 82 h 161"/>
                  <a:gd name="T72" fmla="*/ 118 w 121"/>
                  <a:gd name="T73" fmla="*/ 96 h 161"/>
                  <a:gd name="T74" fmla="*/ 119 w 121"/>
                  <a:gd name="T75" fmla="*/ 118 h 161"/>
                  <a:gd name="T76" fmla="*/ 111 w 121"/>
                  <a:gd name="T77" fmla="*/ 134 h 161"/>
                  <a:gd name="T78" fmla="*/ 95 w 121"/>
                  <a:gd name="T79" fmla="*/ 147 h 161"/>
                  <a:gd name="T80" fmla="*/ 74 w 121"/>
                  <a:gd name="T81" fmla="*/ 155 h 161"/>
                  <a:gd name="T82" fmla="*/ 52 w 121"/>
                  <a:gd name="T83" fmla="*/ 160 h 161"/>
                  <a:gd name="T84" fmla="*/ 32 w 121"/>
                  <a:gd name="T85"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61">
                    <a:moveTo>
                      <a:pt x="32" y="159"/>
                    </a:moveTo>
                    <a:cubicBezTo>
                      <a:pt x="22" y="128"/>
                      <a:pt x="22" y="128"/>
                      <a:pt x="22" y="128"/>
                    </a:cubicBezTo>
                    <a:cubicBezTo>
                      <a:pt x="30" y="131"/>
                      <a:pt x="37" y="133"/>
                      <a:pt x="44" y="133"/>
                    </a:cubicBezTo>
                    <a:cubicBezTo>
                      <a:pt x="52" y="134"/>
                      <a:pt x="59" y="133"/>
                      <a:pt x="66" y="131"/>
                    </a:cubicBezTo>
                    <a:cubicBezTo>
                      <a:pt x="70" y="130"/>
                      <a:pt x="73" y="128"/>
                      <a:pt x="76" y="126"/>
                    </a:cubicBezTo>
                    <a:cubicBezTo>
                      <a:pt x="78" y="125"/>
                      <a:pt x="81" y="123"/>
                      <a:pt x="82" y="121"/>
                    </a:cubicBezTo>
                    <a:cubicBezTo>
                      <a:pt x="84" y="119"/>
                      <a:pt x="85" y="117"/>
                      <a:pt x="85" y="115"/>
                    </a:cubicBezTo>
                    <a:cubicBezTo>
                      <a:pt x="86" y="113"/>
                      <a:pt x="86" y="111"/>
                      <a:pt x="85" y="109"/>
                    </a:cubicBezTo>
                    <a:cubicBezTo>
                      <a:pt x="84" y="107"/>
                      <a:pt x="83" y="104"/>
                      <a:pt x="81" y="103"/>
                    </a:cubicBezTo>
                    <a:cubicBezTo>
                      <a:pt x="78" y="101"/>
                      <a:pt x="76" y="100"/>
                      <a:pt x="72" y="99"/>
                    </a:cubicBezTo>
                    <a:cubicBezTo>
                      <a:pt x="69" y="98"/>
                      <a:pt x="65" y="97"/>
                      <a:pt x="61" y="96"/>
                    </a:cubicBezTo>
                    <a:cubicBezTo>
                      <a:pt x="57" y="96"/>
                      <a:pt x="52" y="95"/>
                      <a:pt x="47" y="95"/>
                    </a:cubicBezTo>
                    <a:cubicBezTo>
                      <a:pt x="35" y="93"/>
                      <a:pt x="25" y="90"/>
                      <a:pt x="18" y="85"/>
                    </a:cubicBezTo>
                    <a:cubicBezTo>
                      <a:pt x="10" y="80"/>
                      <a:pt x="5" y="73"/>
                      <a:pt x="2" y="64"/>
                    </a:cubicBezTo>
                    <a:cubicBezTo>
                      <a:pt x="0" y="56"/>
                      <a:pt x="0" y="50"/>
                      <a:pt x="1" y="43"/>
                    </a:cubicBezTo>
                    <a:cubicBezTo>
                      <a:pt x="3" y="37"/>
                      <a:pt x="5" y="32"/>
                      <a:pt x="9" y="27"/>
                    </a:cubicBezTo>
                    <a:cubicBezTo>
                      <a:pt x="13" y="22"/>
                      <a:pt x="19" y="18"/>
                      <a:pt x="25" y="14"/>
                    </a:cubicBezTo>
                    <a:cubicBezTo>
                      <a:pt x="31" y="10"/>
                      <a:pt x="38" y="7"/>
                      <a:pt x="45" y="5"/>
                    </a:cubicBezTo>
                    <a:cubicBezTo>
                      <a:pt x="53" y="3"/>
                      <a:pt x="59" y="2"/>
                      <a:pt x="65" y="1"/>
                    </a:cubicBezTo>
                    <a:cubicBezTo>
                      <a:pt x="71" y="0"/>
                      <a:pt x="77" y="0"/>
                      <a:pt x="82" y="0"/>
                    </a:cubicBezTo>
                    <a:cubicBezTo>
                      <a:pt x="91" y="29"/>
                      <a:pt x="91" y="29"/>
                      <a:pt x="91" y="29"/>
                    </a:cubicBezTo>
                    <a:cubicBezTo>
                      <a:pt x="88" y="29"/>
                      <a:pt x="85" y="28"/>
                      <a:pt x="82" y="27"/>
                    </a:cubicBezTo>
                    <a:cubicBezTo>
                      <a:pt x="79" y="27"/>
                      <a:pt x="75" y="27"/>
                      <a:pt x="72" y="27"/>
                    </a:cubicBezTo>
                    <a:cubicBezTo>
                      <a:pt x="69" y="27"/>
                      <a:pt x="66" y="27"/>
                      <a:pt x="63" y="28"/>
                    </a:cubicBezTo>
                    <a:cubicBezTo>
                      <a:pt x="60" y="28"/>
                      <a:pt x="57" y="29"/>
                      <a:pt x="54" y="30"/>
                    </a:cubicBezTo>
                    <a:cubicBezTo>
                      <a:pt x="51" y="31"/>
                      <a:pt x="48" y="32"/>
                      <a:pt x="45" y="34"/>
                    </a:cubicBezTo>
                    <a:cubicBezTo>
                      <a:pt x="42" y="35"/>
                      <a:pt x="40" y="37"/>
                      <a:pt x="38" y="39"/>
                    </a:cubicBezTo>
                    <a:cubicBezTo>
                      <a:pt x="37" y="41"/>
                      <a:pt x="36" y="43"/>
                      <a:pt x="35" y="45"/>
                    </a:cubicBezTo>
                    <a:cubicBezTo>
                      <a:pt x="34" y="47"/>
                      <a:pt x="34" y="49"/>
                      <a:pt x="35" y="51"/>
                    </a:cubicBezTo>
                    <a:cubicBezTo>
                      <a:pt x="36" y="53"/>
                      <a:pt x="37" y="55"/>
                      <a:pt x="39" y="57"/>
                    </a:cubicBezTo>
                    <a:cubicBezTo>
                      <a:pt x="41" y="58"/>
                      <a:pt x="43" y="60"/>
                      <a:pt x="46" y="61"/>
                    </a:cubicBezTo>
                    <a:cubicBezTo>
                      <a:pt x="49" y="61"/>
                      <a:pt x="52" y="62"/>
                      <a:pt x="56" y="63"/>
                    </a:cubicBezTo>
                    <a:cubicBezTo>
                      <a:pt x="59" y="64"/>
                      <a:pt x="64" y="64"/>
                      <a:pt x="68" y="65"/>
                    </a:cubicBezTo>
                    <a:cubicBezTo>
                      <a:pt x="74" y="65"/>
                      <a:pt x="80" y="66"/>
                      <a:pt x="86" y="67"/>
                    </a:cubicBezTo>
                    <a:cubicBezTo>
                      <a:pt x="91" y="69"/>
                      <a:pt x="96" y="71"/>
                      <a:pt x="100" y="73"/>
                    </a:cubicBezTo>
                    <a:cubicBezTo>
                      <a:pt x="104" y="75"/>
                      <a:pt x="108" y="78"/>
                      <a:pt x="111" y="82"/>
                    </a:cubicBezTo>
                    <a:cubicBezTo>
                      <a:pt x="114" y="86"/>
                      <a:pt x="116" y="91"/>
                      <a:pt x="118" y="96"/>
                    </a:cubicBezTo>
                    <a:cubicBezTo>
                      <a:pt x="120" y="104"/>
                      <a:pt x="121" y="111"/>
                      <a:pt x="119" y="118"/>
                    </a:cubicBezTo>
                    <a:cubicBezTo>
                      <a:pt x="118" y="124"/>
                      <a:pt x="115" y="129"/>
                      <a:pt x="111" y="134"/>
                    </a:cubicBezTo>
                    <a:cubicBezTo>
                      <a:pt x="107" y="139"/>
                      <a:pt x="102" y="143"/>
                      <a:pt x="95" y="147"/>
                    </a:cubicBezTo>
                    <a:cubicBezTo>
                      <a:pt x="89" y="150"/>
                      <a:pt x="82" y="153"/>
                      <a:pt x="74" y="155"/>
                    </a:cubicBezTo>
                    <a:cubicBezTo>
                      <a:pt x="67" y="158"/>
                      <a:pt x="59" y="159"/>
                      <a:pt x="52" y="160"/>
                    </a:cubicBezTo>
                    <a:cubicBezTo>
                      <a:pt x="44" y="161"/>
                      <a:pt x="38" y="161"/>
                      <a:pt x="32" y="159"/>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8" name="Freeform 440"/>
              <p:cNvSpPr>
                <a:spLocks/>
              </p:cNvSpPr>
              <p:nvPr/>
            </p:nvSpPr>
            <p:spPr bwMode="auto">
              <a:xfrm>
                <a:off x="1813" y="1677"/>
                <a:ext cx="136" cy="154"/>
              </a:xfrm>
              <a:custGeom>
                <a:avLst/>
                <a:gdLst>
                  <a:gd name="T0" fmla="*/ 146 w 159"/>
                  <a:gd name="T1" fmla="*/ 83 h 179"/>
                  <a:gd name="T2" fmla="*/ 104 w 159"/>
                  <a:gd name="T3" fmla="*/ 167 h 179"/>
                  <a:gd name="T4" fmla="*/ 25 w 159"/>
                  <a:gd name="T5" fmla="*/ 121 h 179"/>
                  <a:gd name="T6" fmla="*/ 0 w 159"/>
                  <a:gd name="T7" fmla="*/ 36 h 179"/>
                  <a:gd name="T8" fmla="*/ 33 w 159"/>
                  <a:gd name="T9" fmla="*/ 27 h 179"/>
                  <a:gd name="T10" fmla="*/ 59 w 159"/>
                  <a:gd name="T11" fmla="*/ 111 h 179"/>
                  <a:gd name="T12" fmla="*/ 97 w 159"/>
                  <a:gd name="T13" fmla="*/ 139 h 179"/>
                  <a:gd name="T14" fmla="*/ 114 w 159"/>
                  <a:gd name="T15" fmla="*/ 96 h 179"/>
                  <a:gd name="T16" fmla="*/ 88 w 159"/>
                  <a:gd name="T17" fmla="*/ 10 h 179"/>
                  <a:gd name="T18" fmla="*/ 121 w 159"/>
                  <a:gd name="T19" fmla="*/ 0 h 179"/>
                  <a:gd name="T20" fmla="*/ 146 w 159"/>
                  <a:gd name="T21"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79">
                    <a:moveTo>
                      <a:pt x="146" y="83"/>
                    </a:moveTo>
                    <a:cubicBezTo>
                      <a:pt x="159" y="127"/>
                      <a:pt x="145" y="155"/>
                      <a:pt x="104" y="167"/>
                    </a:cubicBezTo>
                    <a:cubicBezTo>
                      <a:pt x="65" y="179"/>
                      <a:pt x="38" y="164"/>
                      <a:pt x="25" y="121"/>
                    </a:cubicBezTo>
                    <a:cubicBezTo>
                      <a:pt x="0" y="36"/>
                      <a:pt x="0" y="36"/>
                      <a:pt x="0" y="36"/>
                    </a:cubicBezTo>
                    <a:cubicBezTo>
                      <a:pt x="33" y="27"/>
                      <a:pt x="33" y="27"/>
                      <a:pt x="33" y="27"/>
                    </a:cubicBezTo>
                    <a:cubicBezTo>
                      <a:pt x="59" y="111"/>
                      <a:pt x="59" y="111"/>
                      <a:pt x="59" y="111"/>
                    </a:cubicBezTo>
                    <a:cubicBezTo>
                      <a:pt x="66" y="135"/>
                      <a:pt x="78" y="144"/>
                      <a:pt x="97" y="139"/>
                    </a:cubicBezTo>
                    <a:cubicBezTo>
                      <a:pt x="115" y="133"/>
                      <a:pt x="121" y="119"/>
                      <a:pt x="114" y="96"/>
                    </a:cubicBezTo>
                    <a:cubicBezTo>
                      <a:pt x="88" y="10"/>
                      <a:pt x="88" y="10"/>
                      <a:pt x="88" y="10"/>
                    </a:cubicBezTo>
                    <a:cubicBezTo>
                      <a:pt x="121" y="0"/>
                      <a:pt x="121" y="0"/>
                      <a:pt x="121" y="0"/>
                    </a:cubicBezTo>
                    <a:lnTo>
                      <a:pt x="146" y="83"/>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49" name="Freeform 441"/>
              <p:cNvSpPr>
                <a:spLocks/>
              </p:cNvSpPr>
              <p:nvPr/>
            </p:nvSpPr>
            <p:spPr bwMode="auto">
              <a:xfrm>
                <a:off x="1951" y="1640"/>
                <a:ext cx="120" cy="141"/>
              </a:xfrm>
              <a:custGeom>
                <a:avLst/>
                <a:gdLst>
                  <a:gd name="T0" fmla="*/ 140 w 140"/>
                  <a:gd name="T1" fmla="*/ 138 h 165"/>
                  <a:gd name="T2" fmla="*/ 100 w 140"/>
                  <a:gd name="T3" fmla="*/ 158 h 165"/>
                  <a:gd name="T4" fmla="*/ 42 w 140"/>
                  <a:gd name="T5" fmla="*/ 154 h 165"/>
                  <a:gd name="T6" fmla="*/ 7 w 140"/>
                  <a:gd name="T7" fmla="*/ 107 h 165"/>
                  <a:gd name="T8" fmla="*/ 12 w 140"/>
                  <a:gd name="T9" fmla="*/ 45 h 165"/>
                  <a:gd name="T10" fmla="*/ 61 w 140"/>
                  <a:gd name="T11" fmla="*/ 6 h 165"/>
                  <a:gd name="T12" fmla="*/ 98 w 140"/>
                  <a:gd name="T13" fmla="*/ 1 h 165"/>
                  <a:gd name="T14" fmla="*/ 108 w 140"/>
                  <a:gd name="T15" fmla="*/ 32 h 165"/>
                  <a:gd name="T16" fmla="*/ 72 w 140"/>
                  <a:gd name="T17" fmla="*/ 33 h 165"/>
                  <a:gd name="T18" fmla="*/ 43 w 140"/>
                  <a:gd name="T19" fmla="*/ 56 h 165"/>
                  <a:gd name="T20" fmla="*/ 41 w 140"/>
                  <a:gd name="T21" fmla="*/ 95 h 165"/>
                  <a:gd name="T22" fmla="*/ 63 w 140"/>
                  <a:gd name="T23" fmla="*/ 125 h 165"/>
                  <a:gd name="T24" fmla="*/ 98 w 140"/>
                  <a:gd name="T25" fmla="*/ 128 h 165"/>
                  <a:gd name="T26" fmla="*/ 131 w 140"/>
                  <a:gd name="T27" fmla="*/ 108 h 165"/>
                  <a:gd name="T28" fmla="*/ 140 w 140"/>
                  <a:gd name="T29" fmla="*/ 1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65">
                    <a:moveTo>
                      <a:pt x="140" y="138"/>
                    </a:moveTo>
                    <a:cubicBezTo>
                      <a:pt x="131" y="146"/>
                      <a:pt x="118" y="153"/>
                      <a:pt x="100" y="158"/>
                    </a:cubicBezTo>
                    <a:cubicBezTo>
                      <a:pt x="78" y="165"/>
                      <a:pt x="59" y="163"/>
                      <a:pt x="42" y="154"/>
                    </a:cubicBezTo>
                    <a:cubicBezTo>
                      <a:pt x="25" y="145"/>
                      <a:pt x="14" y="129"/>
                      <a:pt x="7" y="107"/>
                    </a:cubicBezTo>
                    <a:cubicBezTo>
                      <a:pt x="0" y="84"/>
                      <a:pt x="2" y="63"/>
                      <a:pt x="12" y="45"/>
                    </a:cubicBezTo>
                    <a:cubicBezTo>
                      <a:pt x="22" y="26"/>
                      <a:pt x="38" y="13"/>
                      <a:pt x="61" y="6"/>
                    </a:cubicBezTo>
                    <a:cubicBezTo>
                      <a:pt x="75" y="2"/>
                      <a:pt x="88" y="0"/>
                      <a:pt x="98" y="1"/>
                    </a:cubicBezTo>
                    <a:cubicBezTo>
                      <a:pt x="108" y="32"/>
                      <a:pt x="108" y="32"/>
                      <a:pt x="108" y="32"/>
                    </a:cubicBezTo>
                    <a:cubicBezTo>
                      <a:pt x="96" y="29"/>
                      <a:pt x="85" y="30"/>
                      <a:pt x="72" y="33"/>
                    </a:cubicBezTo>
                    <a:cubicBezTo>
                      <a:pt x="58" y="38"/>
                      <a:pt x="49" y="45"/>
                      <a:pt x="43" y="56"/>
                    </a:cubicBezTo>
                    <a:cubicBezTo>
                      <a:pt x="37" y="67"/>
                      <a:pt x="36" y="80"/>
                      <a:pt x="41" y="95"/>
                    </a:cubicBezTo>
                    <a:cubicBezTo>
                      <a:pt x="45" y="109"/>
                      <a:pt x="52" y="119"/>
                      <a:pt x="63" y="125"/>
                    </a:cubicBezTo>
                    <a:cubicBezTo>
                      <a:pt x="73" y="131"/>
                      <a:pt x="85" y="132"/>
                      <a:pt x="98" y="128"/>
                    </a:cubicBezTo>
                    <a:cubicBezTo>
                      <a:pt x="111" y="124"/>
                      <a:pt x="122" y="117"/>
                      <a:pt x="131" y="108"/>
                    </a:cubicBezTo>
                    <a:lnTo>
                      <a:pt x="140" y="138"/>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0" name="Freeform 442"/>
              <p:cNvSpPr>
                <a:spLocks/>
              </p:cNvSpPr>
              <p:nvPr/>
            </p:nvSpPr>
            <p:spPr bwMode="auto">
              <a:xfrm>
                <a:off x="2064" y="1601"/>
                <a:ext cx="130" cy="153"/>
              </a:xfrm>
              <a:custGeom>
                <a:avLst/>
                <a:gdLst>
                  <a:gd name="T0" fmla="*/ 152 w 152"/>
                  <a:gd name="T1" fmla="*/ 150 h 179"/>
                  <a:gd name="T2" fmla="*/ 109 w 152"/>
                  <a:gd name="T3" fmla="*/ 172 h 179"/>
                  <a:gd name="T4" fmla="*/ 45 w 152"/>
                  <a:gd name="T5" fmla="*/ 168 h 179"/>
                  <a:gd name="T6" fmla="*/ 7 w 152"/>
                  <a:gd name="T7" fmla="*/ 117 h 179"/>
                  <a:gd name="T8" fmla="*/ 12 w 152"/>
                  <a:gd name="T9" fmla="*/ 48 h 179"/>
                  <a:gd name="T10" fmla="*/ 66 w 152"/>
                  <a:gd name="T11" fmla="*/ 6 h 179"/>
                  <a:gd name="T12" fmla="*/ 107 w 152"/>
                  <a:gd name="T13" fmla="*/ 0 h 179"/>
                  <a:gd name="T14" fmla="*/ 117 w 152"/>
                  <a:gd name="T15" fmla="*/ 35 h 179"/>
                  <a:gd name="T16" fmla="*/ 78 w 152"/>
                  <a:gd name="T17" fmla="*/ 36 h 179"/>
                  <a:gd name="T18" fmla="*/ 46 w 152"/>
                  <a:gd name="T19" fmla="*/ 61 h 179"/>
                  <a:gd name="T20" fmla="*/ 44 w 152"/>
                  <a:gd name="T21" fmla="*/ 103 h 179"/>
                  <a:gd name="T22" fmla="*/ 68 w 152"/>
                  <a:gd name="T23" fmla="*/ 136 h 179"/>
                  <a:gd name="T24" fmla="*/ 107 w 152"/>
                  <a:gd name="T25" fmla="*/ 139 h 179"/>
                  <a:gd name="T26" fmla="*/ 142 w 152"/>
                  <a:gd name="T27" fmla="*/ 117 h 179"/>
                  <a:gd name="T28" fmla="*/ 152 w 152"/>
                  <a:gd name="T29" fmla="*/ 15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179">
                    <a:moveTo>
                      <a:pt x="152" y="150"/>
                    </a:moveTo>
                    <a:cubicBezTo>
                      <a:pt x="142" y="159"/>
                      <a:pt x="128" y="166"/>
                      <a:pt x="109" y="172"/>
                    </a:cubicBezTo>
                    <a:cubicBezTo>
                      <a:pt x="85" y="179"/>
                      <a:pt x="63" y="178"/>
                      <a:pt x="45" y="168"/>
                    </a:cubicBezTo>
                    <a:cubicBezTo>
                      <a:pt x="27" y="157"/>
                      <a:pt x="14" y="141"/>
                      <a:pt x="7" y="117"/>
                    </a:cubicBezTo>
                    <a:cubicBezTo>
                      <a:pt x="0" y="91"/>
                      <a:pt x="1" y="69"/>
                      <a:pt x="12" y="48"/>
                    </a:cubicBezTo>
                    <a:cubicBezTo>
                      <a:pt x="23" y="28"/>
                      <a:pt x="41" y="14"/>
                      <a:pt x="66" y="6"/>
                    </a:cubicBezTo>
                    <a:cubicBezTo>
                      <a:pt x="81" y="2"/>
                      <a:pt x="95" y="0"/>
                      <a:pt x="107" y="0"/>
                    </a:cubicBezTo>
                    <a:cubicBezTo>
                      <a:pt x="117" y="35"/>
                      <a:pt x="117" y="35"/>
                      <a:pt x="117" y="35"/>
                    </a:cubicBezTo>
                    <a:cubicBezTo>
                      <a:pt x="105" y="31"/>
                      <a:pt x="92" y="32"/>
                      <a:pt x="78" y="36"/>
                    </a:cubicBezTo>
                    <a:cubicBezTo>
                      <a:pt x="63" y="40"/>
                      <a:pt x="53" y="49"/>
                      <a:pt x="46" y="61"/>
                    </a:cubicBezTo>
                    <a:cubicBezTo>
                      <a:pt x="40" y="73"/>
                      <a:pt x="39" y="87"/>
                      <a:pt x="44" y="103"/>
                    </a:cubicBezTo>
                    <a:cubicBezTo>
                      <a:pt x="49" y="118"/>
                      <a:pt x="57" y="129"/>
                      <a:pt x="68" y="136"/>
                    </a:cubicBezTo>
                    <a:cubicBezTo>
                      <a:pt x="79" y="142"/>
                      <a:pt x="92" y="143"/>
                      <a:pt x="107" y="139"/>
                    </a:cubicBezTo>
                    <a:cubicBezTo>
                      <a:pt x="121" y="135"/>
                      <a:pt x="132" y="127"/>
                      <a:pt x="142" y="117"/>
                    </a:cubicBezTo>
                    <a:lnTo>
                      <a:pt x="152" y="150"/>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1" name="Freeform 443"/>
              <p:cNvSpPr>
                <a:spLocks/>
              </p:cNvSpPr>
              <p:nvPr/>
            </p:nvSpPr>
            <p:spPr bwMode="auto">
              <a:xfrm>
                <a:off x="2178" y="1568"/>
                <a:ext cx="122" cy="159"/>
              </a:xfrm>
              <a:custGeom>
                <a:avLst/>
                <a:gdLst>
                  <a:gd name="T0" fmla="*/ 122 w 122"/>
                  <a:gd name="T1" fmla="*/ 135 h 159"/>
                  <a:gd name="T2" fmla="*/ 41 w 122"/>
                  <a:gd name="T3" fmla="*/ 159 h 159"/>
                  <a:gd name="T4" fmla="*/ 0 w 122"/>
                  <a:gd name="T5" fmla="*/ 24 h 159"/>
                  <a:gd name="T6" fmla="*/ 79 w 122"/>
                  <a:gd name="T7" fmla="*/ 0 h 159"/>
                  <a:gd name="T8" fmla="*/ 86 w 122"/>
                  <a:gd name="T9" fmla="*/ 25 h 159"/>
                  <a:gd name="T10" fmla="*/ 39 w 122"/>
                  <a:gd name="T11" fmla="*/ 39 h 159"/>
                  <a:gd name="T12" fmla="*/ 47 w 122"/>
                  <a:gd name="T13" fmla="*/ 69 h 159"/>
                  <a:gd name="T14" fmla="*/ 92 w 122"/>
                  <a:gd name="T15" fmla="*/ 56 h 159"/>
                  <a:gd name="T16" fmla="*/ 99 w 122"/>
                  <a:gd name="T17" fmla="*/ 81 h 159"/>
                  <a:gd name="T18" fmla="*/ 55 w 122"/>
                  <a:gd name="T19" fmla="*/ 94 h 159"/>
                  <a:gd name="T20" fmla="*/ 64 w 122"/>
                  <a:gd name="T21" fmla="*/ 125 h 159"/>
                  <a:gd name="T22" fmla="*/ 115 w 122"/>
                  <a:gd name="T23" fmla="*/ 110 h 159"/>
                  <a:gd name="T24" fmla="*/ 122 w 122"/>
                  <a:gd name="T25" fmla="*/ 13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59">
                    <a:moveTo>
                      <a:pt x="122" y="135"/>
                    </a:moveTo>
                    <a:lnTo>
                      <a:pt x="41" y="159"/>
                    </a:lnTo>
                    <a:lnTo>
                      <a:pt x="0" y="24"/>
                    </a:lnTo>
                    <a:lnTo>
                      <a:pt x="79" y="0"/>
                    </a:lnTo>
                    <a:lnTo>
                      <a:pt x="86" y="25"/>
                    </a:lnTo>
                    <a:lnTo>
                      <a:pt x="39" y="39"/>
                    </a:lnTo>
                    <a:lnTo>
                      <a:pt x="47" y="69"/>
                    </a:lnTo>
                    <a:lnTo>
                      <a:pt x="92" y="56"/>
                    </a:lnTo>
                    <a:lnTo>
                      <a:pt x="99" y="81"/>
                    </a:lnTo>
                    <a:lnTo>
                      <a:pt x="55" y="94"/>
                    </a:lnTo>
                    <a:lnTo>
                      <a:pt x="64" y="125"/>
                    </a:lnTo>
                    <a:lnTo>
                      <a:pt x="115" y="110"/>
                    </a:lnTo>
                    <a:lnTo>
                      <a:pt x="122" y="135"/>
                    </a:ln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2" name="Freeform 444"/>
              <p:cNvSpPr>
                <a:spLocks/>
              </p:cNvSpPr>
              <p:nvPr/>
            </p:nvSpPr>
            <p:spPr bwMode="auto">
              <a:xfrm>
                <a:off x="2283" y="1539"/>
                <a:ext cx="117" cy="155"/>
              </a:xfrm>
              <a:custGeom>
                <a:avLst/>
                <a:gdLst>
                  <a:gd name="T0" fmla="*/ 36 w 136"/>
                  <a:gd name="T1" fmla="*/ 180 h 181"/>
                  <a:gd name="T2" fmla="*/ 25 w 136"/>
                  <a:gd name="T3" fmla="*/ 145 h 181"/>
                  <a:gd name="T4" fmla="*/ 50 w 136"/>
                  <a:gd name="T5" fmla="*/ 151 h 181"/>
                  <a:gd name="T6" fmla="*/ 74 w 136"/>
                  <a:gd name="T7" fmla="*/ 148 h 181"/>
                  <a:gd name="T8" fmla="*/ 85 w 136"/>
                  <a:gd name="T9" fmla="*/ 143 h 181"/>
                  <a:gd name="T10" fmla="*/ 93 w 136"/>
                  <a:gd name="T11" fmla="*/ 137 h 181"/>
                  <a:gd name="T12" fmla="*/ 96 w 136"/>
                  <a:gd name="T13" fmla="*/ 131 h 181"/>
                  <a:gd name="T14" fmla="*/ 96 w 136"/>
                  <a:gd name="T15" fmla="*/ 124 h 181"/>
                  <a:gd name="T16" fmla="*/ 91 w 136"/>
                  <a:gd name="T17" fmla="*/ 116 h 181"/>
                  <a:gd name="T18" fmla="*/ 82 w 136"/>
                  <a:gd name="T19" fmla="*/ 112 h 181"/>
                  <a:gd name="T20" fmla="*/ 69 w 136"/>
                  <a:gd name="T21" fmla="*/ 109 h 181"/>
                  <a:gd name="T22" fmla="*/ 54 w 136"/>
                  <a:gd name="T23" fmla="*/ 107 h 181"/>
                  <a:gd name="T24" fmla="*/ 20 w 136"/>
                  <a:gd name="T25" fmla="*/ 97 h 181"/>
                  <a:gd name="T26" fmla="*/ 3 w 136"/>
                  <a:gd name="T27" fmla="*/ 72 h 181"/>
                  <a:gd name="T28" fmla="*/ 2 w 136"/>
                  <a:gd name="T29" fmla="*/ 50 h 181"/>
                  <a:gd name="T30" fmla="*/ 11 w 136"/>
                  <a:gd name="T31" fmla="*/ 31 h 181"/>
                  <a:gd name="T32" fmla="*/ 28 w 136"/>
                  <a:gd name="T33" fmla="*/ 17 h 181"/>
                  <a:gd name="T34" fmla="*/ 51 w 136"/>
                  <a:gd name="T35" fmla="*/ 7 h 181"/>
                  <a:gd name="T36" fmla="*/ 73 w 136"/>
                  <a:gd name="T37" fmla="*/ 2 h 181"/>
                  <a:gd name="T38" fmla="*/ 92 w 136"/>
                  <a:gd name="T39" fmla="*/ 1 h 181"/>
                  <a:gd name="T40" fmla="*/ 102 w 136"/>
                  <a:gd name="T41" fmla="*/ 34 h 181"/>
                  <a:gd name="T42" fmla="*/ 92 w 136"/>
                  <a:gd name="T43" fmla="*/ 32 h 181"/>
                  <a:gd name="T44" fmla="*/ 81 w 136"/>
                  <a:gd name="T45" fmla="*/ 31 h 181"/>
                  <a:gd name="T46" fmla="*/ 71 w 136"/>
                  <a:gd name="T47" fmla="*/ 32 h 181"/>
                  <a:gd name="T48" fmla="*/ 61 w 136"/>
                  <a:gd name="T49" fmla="*/ 34 h 181"/>
                  <a:gd name="T50" fmla="*/ 51 w 136"/>
                  <a:gd name="T51" fmla="*/ 39 h 181"/>
                  <a:gd name="T52" fmla="*/ 43 w 136"/>
                  <a:gd name="T53" fmla="*/ 44 h 181"/>
                  <a:gd name="T54" fmla="*/ 40 w 136"/>
                  <a:gd name="T55" fmla="*/ 51 h 181"/>
                  <a:gd name="T56" fmla="*/ 40 w 136"/>
                  <a:gd name="T57" fmla="*/ 58 h 181"/>
                  <a:gd name="T58" fmla="*/ 44 w 136"/>
                  <a:gd name="T59" fmla="*/ 65 h 181"/>
                  <a:gd name="T60" fmla="*/ 52 w 136"/>
                  <a:gd name="T61" fmla="*/ 69 h 181"/>
                  <a:gd name="T62" fmla="*/ 63 w 136"/>
                  <a:gd name="T63" fmla="*/ 72 h 181"/>
                  <a:gd name="T64" fmla="*/ 77 w 136"/>
                  <a:gd name="T65" fmla="*/ 73 h 181"/>
                  <a:gd name="T66" fmla="*/ 96 w 136"/>
                  <a:gd name="T67" fmla="*/ 77 h 181"/>
                  <a:gd name="T68" fmla="*/ 112 w 136"/>
                  <a:gd name="T69" fmla="*/ 83 h 181"/>
                  <a:gd name="T70" fmla="*/ 125 w 136"/>
                  <a:gd name="T71" fmla="*/ 93 h 181"/>
                  <a:gd name="T72" fmla="*/ 133 w 136"/>
                  <a:gd name="T73" fmla="*/ 109 h 181"/>
                  <a:gd name="T74" fmla="*/ 134 w 136"/>
                  <a:gd name="T75" fmla="*/ 133 h 181"/>
                  <a:gd name="T76" fmla="*/ 125 w 136"/>
                  <a:gd name="T77" fmla="*/ 152 h 181"/>
                  <a:gd name="T78" fmla="*/ 107 w 136"/>
                  <a:gd name="T79" fmla="*/ 166 h 181"/>
                  <a:gd name="T80" fmla="*/ 84 w 136"/>
                  <a:gd name="T81" fmla="*/ 175 h 181"/>
                  <a:gd name="T82" fmla="*/ 58 w 136"/>
                  <a:gd name="T83" fmla="*/ 181 h 181"/>
                  <a:gd name="T84" fmla="*/ 36 w 136"/>
                  <a:gd name="T85" fmla="*/ 18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181">
                    <a:moveTo>
                      <a:pt x="36" y="180"/>
                    </a:moveTo>
                    <a:cubicBezTo>
                      <a:pt x="25" y="145"/>
                      <a:pt x="25" y="145"/>
                      <a:pt x="25" y="145"/>
                    </a:cubicBezTo>
                    <a:cubicBezTo>
                      <a:pt x="34" y="148"/>
                      <a:pt x="42" y="150"/>
                      <a:pt x="50" y="151"/>
                    </a:cubicBezTo>
                    <a:cubicBezTo>
                      <a:pt x="58" y="151"/>
                      <a:pt x="66" y="150"/>
                      <a:pt x="74" y="148"/>
                    </a:cubicBezTo>
                    <a:cubicBezTo>
                      <a:pt x="78" y="146"/>
                      <a:pt x="82" y="145"/>
                      <a:pt x="85" y="143"/>
                    </a:cubicBezTo>
                    <a:cubicBezTo>
                      <a:pt x="88" y="141"/>
                      <a:pt x="91" y="139"/>
                      <a:pt x="93" y="137"/>
                    </a:cubicBezTo>
                    <a:cubicBezTo>
                      <a:pt x="95" y="135"/>
                      <a:pt x="96" y="133"/>
                      <a:pt x="96" y="131"/>
                    </a:cubicBezTo>
                    <a:cubicBezTo>
                      <a:pt x="97" y="128"/>
                      <a:pt x="97" y="126"/>
                      <a:pt x="96" y="124"/>
                    </a:cubicBezTo>
                    <a:cubicBezTo>
                      <a:pt x="95" y="121"/>
                      <a:pt x="93" y="118"/>
                      <a:pt x="91" y="116"/>
                    </a:cubicBezTo>
                    <a:cubicBezTo>
                      <a:pt x="88" y="114"/>
                      <a:pt x="85" y="113"/>
                      <a:pt x="82" y="112"/>
                    </a:cubicBezTo>
                    <a:cubicBezTo>
                      <a:pt x="78" y="110"/>
                      <a:pt x="74" y="110"/>
                      <a:pt x="69" y="109"/>
                    </a:cubicBezTo>
                    <a:cubicBezTo>
                      <a:pt x="64" y="108"/>
                      <a:pt x="59" y="108"/>
                      <a:pt x="54" y="107"/>
                    </a:cubicBezTo>
                    <a:cubicBezTo>
                      <a:pt x="40" y="106"/>
                      <a:pt x="29" y="102"/>
                      <a:pt x="20" y="97"/>
                    </a:cubicBezTo>
                    <a:cubicBezTo>
                      <a:pt x="12" y="91"/>
                      <a:pt x="6" y="83"/>
                      <a:pt x="3" y="72"/>
                    </a:cubicBezTo>
                    <a:cubicBezTo>
                      <a:pt x="1" y="64"/>
                      <a:pt x="0" y="57"/>
                      <a:pt x="2" y="50"/>
                    </a:cubicBezTo>
                    <a:cubicBezTo>
                      <a:pt x="3" y="43"/>
                      <a:pt x="6" y="37"/>
                      <a:pt x="11" y="31"/>
                    </a:cubicBezTo>
                    <a:cubicBezTo>
                      <a:pt x="15" y="25"/>
                      <a:pt x="21" y="21"/>
                      <a:pt x="28" y="17"/>
                    </a:cubicBezTo>
                    <a:cubicBezTo>
                      <a:pt x="35" y="13"/>
                      <a:pt x="43" y="9"/>
                      <a:pt x="51" y="7"/>
                    </a:cubicBezTo>
                    <a:cubicBezTo>
                      <a:pt x="59" y="4"/>
                      <a:pt x="67" y="3"/>
                      <a:pt x="73" y="2"/>
                    </a:cubicBezTo>
                    <a:cubicBezTo>
                      <a:pt x="80" y="1"/>
                      <a:pt x="86" y="0"/>
                      <a:pt x="92" y="1"/>
                    </a:cubicBezTo>
                    <a:cubicBezTo>
                      <a:pt x="102" y="34"/>
                      <a:pt x="102" y="34"/>
                      <a:pt x="102" y="34"/>
                    </a:cubicBezTo>
                    <a:cubicBezTo>
                      <a:pt x="99" y="33"/>
                      <a:pt x="96" y="32"/>
                      <a:pt x="92" y="32"/>
                    </a:cubicBezTo>
                    <a:cubicBezTo>
                      <a:pt x="89" y="31"/>
                      <a:pt x="85" y="31"/>
                      <a:pt x="81" y="31"/>
                    </a:cubicBezTo>
                    <a:cubicBezTo>
                      <a:pt x="78" y="31"/>
                      <a:pt x="74" y="31"/>
                      <a:pt x="71" y="32"/>
                    </a:cubicBezTo>
                    <a:cubicBezTo>
                      <a:pt x="68" y="33"/>
                      <a:pt x="64" y="33"/>
                      <a:pt x="61" y="34"/>
                    </a:cubicBezTo>
                    <a:cubicBezTo>
                      <a:pt x="57" y="35"/>
                      <a:pt x="54" y="37"/>
                      <a:pt x="51" y="39"/>
                    </a:cubicBezTo>
                    <a:cubicBezTo>
                      <a:pt x="48" y="40"/>
                      <a:pt x="45" y="42"/>
                      <a:pt x="43" y="44"/>
                    </a:cubicBezTo>
                    <a:cubicBezTo>
                      <a:pt x="42" y="47"/>
                      <a:pt x="40" y="49"/>
                      <a:pt x="40" y="51"/>
                    </a:cubicBezTo>
                    <a:cubicBezTo>
                      <a:pt x="39" y="53"/>
                      <a:pt x="39" y="56"/>
                      <a:pt x="40" y="58"/>
                    </a:cubicBezTo>
                    <a:cubicBezTo>
                      <a:pt x="40" y="61"/>
                      <a:pt x="42" y="63"/>
                      <a:pt x="44" y="65"/>
                    </a:cubicBezTo>
                    <a:cubicBezTo>
                      <a:pt x="46" y="66"/>
                      <a:pt x="49" y="68"/>
                      <a:pt x="52" y="69"/>
                    </a:cubicBezTo>
                    <a:cubicBezTo>
                      <a:pt x="55" y="70"/>
                      <a:pt x="58" y="71"/>
                      <a:pt x="63" y="72"/>
                    </a:cubicBezTo>
                    <a:cubicBezTo>
                      <a:pt x="67" y="72"/>
                      <a:pt x="72" y="73"/>
                      <a:pt x="77" y="73"/>
                    </a:cubicBezTo>
                    <a:cubicBezTo>
                      <a:pt x="84" y="74"/>
                      <a:pt x="90" y="75"/>
                      <a:pt x="96" y="77"/>
                    </a:cubicBezTo>
                    <a:cubicBezTo>
                      <a:pt x="102" y="78"/>
                      <a:pt x="108" y="80"/>
                      <a:pt x="112" y="83"/>
                    </a:cubicBezTo>
                    <a:cubicBezTo>
                      <a:pt x="117" y="86"/>
                      <a:pt x="121" y="89"/>
                      <a:pt x="125" y="93"/>
                    </a:cubicBezTo>
                    <a:cubicBezTo>
                      <a:pt x="128" y="97"/>
                      <a:pt x="131" y="103"/>
                      <a:pt x="133" y="109"/>
                    </a:cubicBezTo>
                    <a:cubicBezTo>
                      <a:pt x="135" y="118"/>
                      <a:pt x="136" y="126"/>
                      <a:pt x="134" y="133"/>
                    </a:cubicBezTo>
                    <a:cubicBezTo>
                      <a:pt x="133" y="140"/>
                      <a:pt x="130" y="146"/>
                      <a:pt x="125" y="152"/>
                    </a:cubicBezTo>
                    <a:cubicBezTo>
                      <a:pt x="120" y="157"/>
                      <a:pt x="114" y="162"/>
                      <a:pt x="107" y="166"/>
                    </a:cubicBezTo>
                    <a:cubicBezTo>
                      <a:pt x="100" y="170"/>
                      <a:pt x="92" y="173"/>
                      <a:pt x="84" y="175"/>
                    </a:cubicBezTo>
                    <a:cubicBezTo>
                      <a:pt x="75" y="178"/>
                      <a:pt x="67" y="180"/>
                      <a:pt x="58" y="181"/>
                    </a:cubicBezTo>
                    <a:cubicBezTo>
                      <a:pt x="50" y="181"/>
                      <a:pt x="43" y="181"/>
                      <a:pt x="36" y="180"/>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sp>
            <p:nvSpPr>
              <p:cNvPr id="53" name="Freeform 445"/>
              <p:cNvSpPr>
                <a:spLocks/>
              </p:cNvSpPr>
              <p:nvPr/>
            </p:nvSpPr>
            <p:spPr bwMode="auto">
              <a:xfrm>
                <a:off x="2392" y="1506"/>
                <a:ext cx="115" cy="155"/>
              </a:xfrm>
              <a:custGeom>
                <a:avLst/>
                <a:gdLst>
                  <a:gd name="T0" fmla="*/ 36 w 135"/>
                  <a:gd name="T1" fmla="*/ 180 h 181"/>
                  <a:gd name="T2" fmla="*/ 25 w 135"/>
                  <a:gd name="T3" fmla="*/ 145 h 181"/>
                  <a:gd name="T4" fmla="*/ 50 w 135"/>
                  <a:gd name="T5" fmla="*/ 150 h 181"/>
                  <a:gd name="T6" fmla="*/ 74 w 135"/>
                  <a:gd name="T7" fmla="*/ 148 h 181"/>
                  <a:gd name="T8" fmla="*/ 85 w 135"/>
                  <a:gd name="T9" fmla="*/ 143 h 181"/>
                  <a:gd name="T10" fmla="*/ 92 w 135"/>
                  <a:gd name="T11" fmla="*/ 137 h 181"/>
                  <a:gd name="T12" fmla="*/ 96 w 135"/>
                  <a:gd name="T13" fmla="*/ 130 h 181"/>
                  <a:gd name="T14" fmla="*/ 96 w 135"/>
                  <a:gd name="T15" fmla="*/ 124 h 181"/>
                  <a:gd name="T16" fmla="*/ 91 w 135"/>
                  <a:gd name="T17" fmla="*/ 116 h 181"/>
                  <a:gd name="T18" fmla="*/ 81 w 135"/>
                  <a:gd name="T19" fmla="*/ 112 h 181"/>
                  <a:gd name="T20" fmla="*/ 69 w 135"/>
                  <a:gd name="T21" fmla="*/ 109 h 181"/>
                  <a:gd name="T22" fmla="*/ 53 w 135"/>
                  <a:gd name="T23" fmla="*/ 107 h 181"/>
                  <a:gd name="T24" fmla="*/ 20 w 135"/>
                  <a:gd name="T25" fmla="*/ 97 h 181"/>
                  <a:gd name="T26" fmla="*/ 3 w 135"/>
                  <a:gd name="T27" fmla="*/ 72 h 181"/>
                  <a:gd name="T28" fmla="*/ 1 w 135"/>
                  <a:gd name="T29" fmla="*/ 50 h 181"/>
                  <a:gd name="T30" fmla="*/ 10 w 135"/>
                  <a:gd name="T31" fmla="*/ 31 h 181"/>
                  <a:gd name="T32" fmla="*/ 28 w 135"/>
                  <a:gd name="T33" fmla="*/ 17 h 181"/>
                  <a:gd name="T34" fmla="*/ 51 w 135"/>
                  <a:gd name="T35" fmla="*/ 7 h 181"/>
                  <a:gd name="T36" fmla="*/ 73 w 135"/>
                  <a:gd name="T37" fmla="*/ 2 h 181"/>
                  <a:gd name="T38" fmla="*/ 92 w 135"/>
                  <a:gd name="T39" fmla="*/ 1 h 181"/>
                  <a:gd name="T40" fmla="*/ 102 w 135"/>
                  <a:gd name="T41" fmla="*/ 34 h 181"/>
                  <a:gd name="T42" fmla="*/ 92 w 135"/>
                  <a:gd name="T43" fmla="*/ 32 h 181"/>
                  <a:gd name="T44" fmla="*/ 81 w 135"/>
                  <a:gd name="T45" fmla="*/ 31 h 181"/>
                  <a:gd name="T46" fmla="*/ 71 w 135"/>
                  <a:gd name="T47" fmla="*/ 32 h 181"/>
                  <a:gd name="T48" fmla="*/ 61 w 135"/>
                  <a:gd name="T49" fmla="*/ 34 h 181"/>
                  <a:gd name="T50" fmla="*/ 50 w 135"/>
                  <a:gd name="T51" fmla="*/ 39 h 181"/>
                  <a:gd name="T52" fmla="*/ 43 w 135"/>
                  <a:gd name="T53" fmla="*/ 44 h 181"/>
                  <a:gd name="T54" fmla="*/ 39 w 135"/>
                  <a:gd name="T55" fmla="*/ 51 h 181"/>
                  <a:gd name="T56" fmla="*/ 39 w 135"/>
                  <a:gd name="T57" fmla="*/ 58 h 181"/>
                  <a:gd name="T58" fmla="*/ 44 w 135"/>
                  <a:gd name="T59" fmla="*/ 65 h 181"/>
                  <a:gd name="T60" fmla="*/ 51 w 135"/>
                  <a:gd name="T61" fmla="*/ 69 h 181"/>
                  <a:gd name="T62" fmla="*/ 62 w 135"/>
                  <a:gd name="T63" fmla="*/ 71 h 181"/>
                  <a:gd name="T64" fmla="*/ 77 w 135"/>
                  <a:gd name="T65" fmla="*/ 73 h 181"/>
                  <a:gd name="T66" fmla="*/ 96 w 135"/>
                  <a:gd name="T67" fmla="*/ 77 h 181"/>
                  <a:gd name="T68" fmla="*/ 112 w 135"/>
                  <a:gd name="T69" fmla="*/ 83 h 181"/>
                  <a:gd name="T70" fmla="*/ 124 w 135"/>
                  <a:gd name="T71" fmla="*/ 93 h 181"/>
                  <a:gd name="T72" fmla="*/ 132 w 135"/>
                  <a:gd name="T73" fmla="*/ 109 h 181"/>
                  <a:gd name="T74" fmla="*/ 134 w 135"/>
                  <a:gd name="T75" fmla="*/ 133 h 181"/>
                  <a:gd name="T76" fmla="*/ 125 w 135"/>
                  <a:gd name="T77" fmla="*/ 152 h 181"/>
                  <a:gd name="T78" fmla="*/ 107 w 135"/>
                  <a:gd name="T79" fmla="*/ 166 h 181"/>
                  <a:gd name="T80" fmla="*/ 84 w 135"/>
                  <a:gd name="T81" fmla="*/ 175 h 181"/>
                  <a:gd name="T82" fmla="*/ 58 w 135"/>
                  <a:gd name="T83" fmla="*/ 180 h 181"/>
                  <a:gd name="T84" fmla="*/ 36 w 135"/>
                  <a:gd name="T85" fmla="*/ 18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81">
                    <a:moveTo>
                      <a:pt x="36" y="180"/>
                    </a:moveTo>
                    <a:cubicBezTo>
                      <a:pt x="25" y="145"/>
                      <a:pt x="25" y="145"/>
                      <a:pt x="25" y="145"/>
                    </a:cubicBezTo>
                    <a:cubicBezTo>
                      <a:pt x="33" y="148"/>
                      <a:pt x="41" y="150"/>
                      <a:pt x="50" y="150"/>
                    </a:cubicBezTo>
                    <a:cubicBezTo>
                      <a:pt x="58" y="151"/>
                      <a:pt x="66" y="150"/>
                      <a:pt x="74" y="148"/>
                    </a:cubicBezTo>
                    <a:cubicBezTo>
                      <a:pt x="78" y="146"/>
                      <a:pt x="82" y="145"/>
                      <a:pt x="85" y="143"/>
                    </a:cubicBezTo>
                    <a:cubicBezTo>
                      <a:pt x="88" y="141"/>
                      <a:pt x="91" y="139"/>
                      <a:pt x="92" y="137"/>
                    </a:cubicBezTo>
                    <a:cubicBezTo>
                      <a:pt x="94" y="135"/>
                      <a:pt x="95" y="133"/>
                      <a:pt x="96" y="130"/>
                    </a:cubicBezTo>
                    <a:cubicBezTo>
                      <a:pt x="96" y="128"/>
                      <a:pt x="96" y="126"/>
                      <a:pt x="96" y="124"/>
                    </a:cubicBezTo>
                    <a:cubicBezTo>
                      <a:pt x="95" y="121"/>
                      <a:pt x="93" y="118"/>
                      <a:pt x="91" y="116"/>
                    </a:cubicBezTo>
                    <a:cubicBezTo>
                      <a:pt x="88" y="114"/>
                      <a:pt x="85" y="113"/>
                      <a:pt x="81" y="112"/>
                    </a:cubicBezTo>
                    <a:cubicBezTo>
                      <a:pt x="78" y="110"/>
                      <a:pt x="73" y="110"/>
                      <a:pt x="69" y="109"/>
                    </a:cubicBezTo>
                    <a:cubicBezTo>
                      <a:pt x="64" y="108"/>
                      <a:pt x="59" y="108"/>
                      <a:pt x="53" y="107"/>
                    </a:cubicBezTo>
                    <a:cubicBezTo>
                      <a:pt x="39" y="106"/>
                      <a:pt x="28" y="102"/>
                      <a:pt x="20" y="97"/>
                    </a:cubicBezTo>
                    <a:cubicBezTo>
                      <a:pt x="12" y="91"/>
                      <a:pt x="6" y="83"/>
                      <a:pt x="3" y="72"/>
                    </a:cubicBezTo>
                    <a:cubicBezTo>
                      <a:pt x="0" y="64"/>
                      <a:pt x="0" y="57"/>
                      <a:pt x="1" y="50"/>
                    </a:cubicBezTo>
                    <a:cubicBezTo>
                      <a:pt x="3" y="43"/>
                      <a:pt x="6" y="36"/>
                      <a:pt x="10" y="31"/>
                    </a:cubicBezTo>
                    <a:cubicBezTo>
                      <a:pt x="15" y="25"/>
                      <a:pt x="21" y="21"/>
                      <a:pt x="28" y="17"/>
                    </a:cubicBezTo>
                    <a:cubicBezTo>
                      <a:pt x="35" y="12"/>
                      <a:pt x="42" y="9"/>
                      <a:pt x="51" y="7"/>
                    </a:cubicBezTo>
                    <a:cubicBezTo>
                      <a:pt x="59" y="4"/>
                      <a:pt x="66" y="2"/>
                      <a:pt x="73" y="2"/>
                    </a:cubicBezTo>
                    <a:cubicBezTo>
                      <a:pt x="80" y="1"/>
                      <a:pt x="86" y="0"/>
                      <a:pt x="92" y="1"/>
                    </a:cubicBezTo>
                    <a:cubicBezTo>
                      <a:pt x="102" y="34"/>
                      <a:pt x="102" y="34"/>
                      <a:pt x="102" y="34"/>
                    </a:cubicBezTo>
                    <a:cubicBezTo>
                      <a:pt x="99" y="33"/>
                      <a:pt x="95" y="32"/>
                      <a:pt x="92" y="32"/>
                    </a:cubicBezTo>
                    <a:cubicBezTo>
                      <a:pt x="88" y="31"/>
                      <a:pt x="85" y="31"/>
                      <a:pt x="81" y="31"/>
                    </a:cubicBezTo>
                    <a:cubicBezTo>
                      <a:pt x="78" y="31"/>
                      <a:pt x="74" y="31"/>
                      <a:pt x="71" y="32"/>
                    </a:cubicBezTo>
                    <a:cubicBezTo>
                      <a:pt x="67" y="32"/>
                      <a:pt x="64" y="33"/>
                      <a:pt x="61" y="34"/>
                    </a:cubicBezTo>
                    <a:cubicBezTo>
                      <a:pt x="57" y="35"/>
                      <a:pt x="54" y="37"/>
                      <a:pt x="50" y="39"/>
                    </a:cubicBezTo>
                    <a:cubicBezTo>
                      <a:pt x="47" y="40"/>
                      <a:pt x="45" y="42"/>
                      <a:pt x="43" y="44"/>
                    </a:cubicBezTo>
                    <a:cubicBezTo>
                      <a:pt x="41" y="46"/>
                      <a:pt x="40" y="49"/>
                      <a:pt x="39" y="51"/>
                    </a:cubicBezTo>
                    <a:cubicBezTo>
                      <a:pt x="39" y="53"/>
                      <a:pt x="39" y="56"/>
                      <a:pt x="39" y="58"/>
                    </a:cubicBezTo>
                    <a:cubicBezTo>
                      <a:pt x="40" y="61"/>
                      <a:pt x="42" y="63"/>
                      <a:pt x="44" y="65"/>
                    </a:cubicBezTo>
                    <a:cubicBezTo>
                      <a:pt x="46" y="66"/>
                      <a:pt x="48" y="68"/>
                      <a:pt x="51" y="69"/>
                    </a:cubicBezTo>
                    <a:cubicBezTo>
                      <a:pt x="54" y="70"/>
                      <a:pt x="58" y="71"/>
                      <a:pt x="62" y="71"/>
                    </a:cubicBezTo>
                    <a:cubicBezTo>
                      <a:pt x="67" y="72"/>
                      <a:pt x="71" y="73"/>
                      <a:pt x="77" y="73"/>
                    </a:cubicBezTo>
                    <a:cubicBezTo>
                      <a:pt x="84" y="74"/>
                      <a:pt x="90" y="75"/>
                      <a:pt x="96" y="77"/>
                    </a:cubicBezTo>
                    <a:cubicBezTo>
                      <a:pt x="102" y="78"/>
                      <a:pt x="107" y="80"/>
                      <a:pt x="112" y="83"/>
                    </a:cubicBezTo>
                    <a:cubicBezTo>
                      <a:pt x="117" y="85"/>
                      <a:pt x="121" y="89"/>
                      <a:pt x="124" y="93"/>
                    </a:cubicBezTo>
                    <a:cubicBezTo>
                      <a:pt x="128" y="97"/>
                      <a:pt x="130" y="103"/>
                      <a:pt x="132" y="109"/>
                    </a:cubicBezTo>
                    <a:cubicBezTo>
                      <a:pt x="135" y="118"/>
                      <a:pt x="135" y="126"/>
                      <a:pt x="134" y="133"/>
                    </a:cubicBezTo>
                    <a:cubicBezTo>
                      <a:pt x="132" y="140"/>
                      <a:pt x="129" y="146"/>
                      <a:pt x="125" y="152"/>
                    </a:cubicBezTo>
                    <a:cubicBezTo>
                      <a:pt x="120" y="157"/>
                      <a:pt x="114" y="162"/>
                      <a:pt x="107" y="166"/>
                    </a:cubicBezTo>
                    <a:cubicBezTo>
                      <a:pt x="100" y="169"/>
                      <a:pt x="92" y="173"/>
                      <a:pt x="84" y="175"/>
                    </a:cubicBezTo>
                    <a:cubicBezTo>
                      <a:pt x="75" y="178"/>
                      <a:pt x="66" y="180"/>
                      <a:pt x="58" y="180"/>
                    </a:cubicBezTo>
                    <a:cubicBezTo>
                      <a:pt x="50" y="181"/>
                      <a:pt x="42" y="181"/>
                      <a:pt x="36" y="180"/>
                    </a:cubicBezTo>
                    <a:close/>
                  </a:path>
                </a:pathLst>
              </a:custGeom>
              <a:solidFill>
                <a:srgbClr val="F7E3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endParaRPr lang="zh-TW" altLang="en-US" dirty="0">
                  <a:solidFill>
                    <a:prstClr val="black"/>
                  </a:solidFill>
                </a:endParaRPr>
              </a:p>
            </p:txBody>
          </p:sp>
        </p:grpSp>
        <p:pic>
          <p:nvPicPr>
            <p:cNvPr id="449" name="Picture 4" descr="G:\工研院\教育部UCAN平台\前期計畫\各類設計圖檔\logo\logo_new.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36273" y="2657188"/>
              <a:ext cx="882741" cy="6063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48" name="TextBox 8"/>
          <p:cNvSpPr txBox="1"/>
          <p:nvPr/>
        </p:nvSpPr>
        <p:spPr>
          <a:xfrm>
            <a:off x="4359381" y="2152962"/>
            <a:ext cx="4185762" cy="1066959"/>
          </a:xfrm>
          <a:prstGeom prst="rect">
            <a:avLst/>
          </a:prstGeom>
          <a:noFill/>
        </p:spPr>
        <p:txBody>
          <a:bodyPr wrap="none" rtlCol="0">
            <a:spAutoFit/>
          </a:bodyPr>
          <a:lstStyle/>
          <a:p>
            <a:pPr algn="ctr" defTabSz="342900">
              <a:lnSpc>
                <a:spcPts val="3750"/>
              </a:lnSpc>
            </a:pPr>
            <a:r>
              <a:rPr lang="zh-TW" altLang="en-US" sz="2400" b="1" dirty="0">
                <a:solidFill>
                  <a:srgbClr val="2E0927"/>
                </a:solidFill>
                <a:latin typeface="微軟正黑體" panose="020B0604030504040204" pitchFamily="34" charset="-120"/>
                <a:ea typeface="微軟正黑體" panose="020B0604030504040204" pitchFamily="34" charset="-120"/>
              </a:rPr>
              <a:t>教育部大專校院就業職能平台</a:t>
            </a:r>
            <a:r>
              <a:rPr lang="en-US" altLang="zh-TW" sz="2400" b="1" dirty="0">
                <a:solidFill>
                  <a:srgbClr val="2E0927"/>
                </a:solidFill>
                <a:latin typeface="微軟正黑體" panose="020B0604030504040204" pitchFamily="34" charset="-120"/>
                <a:ea typeface="微軟正黑體" panose="020B0604030504040204" pitchFamily="34" charset="-120"/>
              </a:rPr>
              <a:t/>
            </a:r>
            <a:br>
              <a:rPr lang="en-US" altLang="zh-TW" sz="2400" b="1" dirty="0">
                <a:solidFill>
                  <a:srgbClr val="2E0927"/>
                </a:solidFill>
                <a:latin typeface="微軟正黑體" panose="020B0604030504040204" pitchFamily="34" charset="-120"/>
                <a:ea typeface="微軟正黑體" panose="020B0604030504040204" pitchFamily="34" charset="-120"/>
              </a:rPr>
            </a:br>
            <a:r>
              <a:rPr lang="zh-TW" altLang="en-US" sz="2400" b="1" dirty="0">
                <a:solidFill>
                  <a:srgbClr val="2E0927"/>
                </a:solidFill>
                <a:latin typeface="微軟正黑體" panose="020B0604030504040204" pitchFamily="34" charset="-120"/>
                <a:ea typeface="微軟正黑體" panose="020B0604030504040204" pitchFamily="34" charset="-120"/>
              </a:rPr>
              <a:t>教學應用及管理計畫</a:t>
            </a:r>
          </a:p>
        </p:txBody>
      </p:sp>
      <p:sp>
        <p:nvSpPr>
          <p:cNvPr id="450" name="TextBox 9"/>
          <p:cNvSpPr txBox="1"/>
          <p:nvPr/>
        </p:nvSpPr>
        <p:spPr>
          <a:xfrm>
            <a:off x="4821045" y="4452361"/>
            <a:ext cx="3262432" cy="1438855"/>
          </a:xfrm>
          <a:prstGeom prst="rect">
            <a:avLst/>
          </a:prstGeom>
          <a:noFill/>
        </p:spPr>
        <p:txBody>
          <a:bodyPr wrap="none" rtlCol="0">
            <a:spAutoFit/>
          </a:bodyPr>
          <a:lstStyle/>
          <a:p>
            <a:pPr algn="ctr" defTabSz="342900">
              <a:lnSpc>
                <a:spcPts val="2100"/>
              </a:lnSpc>
            </a:pPr>
            <a:r>
              <a:rPr lang="zh-TW" altLang="en-US" sz="1600" dirty="0">
                <a:solidFill>
                  <a:srgbClr val="2E0927"/>
                </a:solidFill>
                <a:latin typeface="微軟正黑體" panose="020B0604030504040204" pitchFamily="34" charset="-120"/>
                <a:ea typeface="微軟正黑體" panose="020B0604030504040204" pitchFamily="34" charset="-120"/>
              </a:rPr>
              <a:t>工研院產業學院</a:t>
            </a:r>
            <a:endParaRPr lang="en-US" altLang="zh-TW" sz="1600" dirty="0" smtClean="0">
              <a:solidFill>
                <a:srgbClr val="2E0927"/>
              </a:solidFill>
              <a:latin typeface="微軟正黑體" panose="020B0604030504040204" pitchFamily="34" charset="-120"/>
              <a:ea typeface="微軟正黑體" panose="020B0604030504040204" pitchFamily="34" charset="-120"/>
            </a:endParaRPr>
          </a:p>
          <a:p>
            <a:pPr algn="ctr" defTabSz="342900">
              <a:lnSpc>
                <a:spcPts val="2100"/>
              </a:lnSpc>
            </a:pPr>
            <a:r>
              <a:rPr lang="en-US" altLang="zh-TW" sz="1600" dirty="0" smtClean="0">
                <a:solidFill>
                  <a:srgbClr val="2E0927"/>
                </a:solidFill>
                <a:latin typeface="微軟正黑體" panose="020B0604030504040204" pitchFamily="34" charset="-120"/>
                <a:ea typeface="微軟正黑體" panose="020B0604030504040204" pitchFamily="34" charset="-120"/>
              </a:rPr>
              <a:t>UCAN </a:t>
            </a:r>
            <a:r>
              <a:rPr lang="zh-TW" altLang="en-US" sz="1600" dirty="0">
                <a:solidFill>
                  <a:srgbClr val="2E0927"/>
                </a:solidFill>
                <a:latin typeface="微軟正黑體" panose="020B0604030504040204" pitchFamily="34" charset="-120"/>
                <a:ea typeface="微軟正黑體" panose="020B0604030504040204" pitchFamily="34" charset="-120"/>
              </a:rPr>
              <a:t>計畫辦公室</a:t>
            </a:r>
          </a:p>
          <a:p>
            <a:pPr algn="ctr" defTabSz="342900">
              <a:lnSpc>
                <a:spcPts val="2100"/>
              </a:lnSpc>
            </a:pPr>
            <a:r>
              <a:rPr lang="zh-TW" altLang="en-US" sz="1600" dirty="0" smtClean="0">
                <a:solidFill>
                  <a:srgbClr val="2E0927"/>
                </a:solidFill>
                <a:latin typeface="微軟正黑體" panose="020B0604030504040204" pitchFamily="34" charset="-120"/>
                <a:ea typeface="微軟正黑體" panose="020B0604030504040204" pitchFamily="34" charset="-120"/>
              </a:rPr>
              <a:t>許君禪專案</a:t>
            </a:r>
            <a:r>
              <a:rPr lang="zh-TW" altLang="en-US" sz="1600" dirty="0">
                <a:solidFill>
                  <a:srgbClr val="2E0927"/>
                </a:solidFill>
                <a:latin typeface="微軟正黑體" panose="020B0604030504040204" pitchFamily="34" charset="-120"/>
                <a:ea typeface="微軟正黑體" panose="020B0604030504040204" pitchFamily="34" charset="-120"/>
              </a:rPr>
              <a:t>經理、許皓雅副管理師</a:t>
            </a:r>
            <a:endParaRPr lang="en-US" altLang="zh-TW" sz="1600" dirty="0">
              <a:solidFill>
                <a:srgbClr val="2E0927"/>
              </a:solidFill>
              <a:latin typeface="微軟正黑體" panose="020B0604030504040204" pitchFamily="34" charset="-120"/>
              <a:ea typeface="微軟正黑體" panose="020B0604030504040204" pitchFamily="34" charset="-120"/>
            </a:endParaRPr>
          </a:p>
          <a:p>
            <a:pPr algn="ctr" defTabSz="342900">
              <a:lnSpc>
                <a:spcPts val="2100"/>
              </a:lnSpc>
            </a:pPr>
            <a:endParaRPr lang="en-US" altLang="zh-TW" sz="1600" dirty="0">
              <a:solidFill>
                <a:srgbClr val="2E0927"/>
              </a:solidFill>
              <a:latin typeface="微軟正黑體" panose="020B0604030504040204" pitchFamily="34" charset="-120"/>
              <a:ea typeface="微軟正黑體" panose="020B0604030504040204" pitchFamily="34" charset="-120"/>
            </a:endParaRPr>
          </a:p>
          <a:p>
            <a:pPr algn="ctr" defTabSz="342900">
              <a:lnSpc>
                <a:spcPts val="2100"/>
              </a:lnSpc>
            </a:pPr>
            <a:r>
              <a:rPr lang="en-US" altLang="zh-TW" sz="1600" dirty="0">
                <a:solidFill>
                  <a:srgbClr val="2E0927"/>
                </a:solidFill>
                <a:latin typeface="微軟正黑體" panose="020B0604030504040204" pitchFamily="34" charset="-120"/>
                <a:ea typeface="微軟正黑體" panose="020B0604030504040204" pitchFamily="34" charset="-120"/>
              </a:rPr>
              <a:t>2018.08.20</a:t>
            </a:r>
          </a:p>
        </p:txBody>
      </p:sp>
      <p:sp>
        <p:nvSpPr>
          <p:cNvPr id="455" name="矩形 454"/>
          <p:cNvSpPr/>
          <p:nvPr/>
        </p:nvSpPr>
        <p:spPr>
          <a:xfrm>
            <a:off x="4436326" y="3326448"/>
            <a:ext cx="4031873" cy="707886"/>
          </a:xfrm>
          <a:prstGeom prst="rect">
            <a:avLst/>
          </a:prstGeom>
        </p:spPr>
        <p:txBody>
          <a:bodyPr wrap="none">
            <a:spAutoFit/>
          </a:bodyPr>
          <a:lstStyle/>
          <a:p>
            <a:pPr algn="ctr" defTabSz="457200"/>
            <a:r>
              <a:rPr lang="zh-TW" altLang="en-US" sz="2000" dirty="0">
                <a:solidFill>
                  <a:srgbClr val="2E0927"/>
                </a:solidFill>
                <a:latin typeface="微軟正黑體" panose="020B0604030504040204" pitchFamily="34" charset="-120"/>
                <a:ea typeface="微軟正黑體" panose="020B0604030504040204" pitchFamily="34" charset="-120"/>
              </a:rPr>
              <a:t>應用職能發展課程地圖與教學回饋</a:t>
            </a:r>
            <a:br>
              <a:rPr lang="zh-TW" altLang="en-US" sz="2000" dirty="0">
                <a:solidFill>
                  <a:srgbClr val="2E0927"/>
                </a:solidFill>
                <a:latin typeface="微軟正黑體" panose="020B0604030504040204" pitchFamily="34" charset="-120"/>
                <a:ea typeface="微軟正黑體" panose="020B0604030504040204" pitchFamily="34" charset="-120"/>
              </a:rPr>
            </a:br>
            <a:r>
              <a:rPr lang="zh-TW" altLang="en-US" sz="2000" dirty="0">
                <a:solidFill>
                  <a:srgbClr val="2E0927"/>
                </a:solidFill>
                <a:latin typeface="微軟正黑體" panose="020B0604030504040204" pitchFamily="34" charset="-120"/>
                <a:ea typeface="微軟正黑體" panose="020B0604030504040204" pitchFamily="34" charset="-120"/>
              </a:rPr>
              <a:t>實務工作坊</a:t>
            </a:r>
            <a:endParaRPr lang="en-US" altLang="zh-TW" sz="2000" dirty="0">
              <a:solidFill>
                <a:srgbClr val="2E0927"/>
              </a:solidFill>
              <a:latin typeface="微軟正黑體" panose="020B0604030504040204" pitchFamily="34" charset="-120"/>
              <a:ea typeface="微軟正黑體" panose="020B0604030504040204" pitchFamily="34" charset="-120"/>
            </a:endParaRPr>
          </a:p>
        </p:txBody>
      </p:sp>
      <p:grpSp>
        <p:nvGrpSpPr>
          <p:cNvPr id="457" name="Group 1"/>
          <p:cNvGrpSpPr/>
          <p:nvPr/>
        </p:nvGrpSpPr>
        <p:grpSpPr>
          <a:xfrm>
            <a:off x="4103261" y="3287211"/>
            <a:ext cx="4698000" cy="64294"/>
            <a:chOff x="1612900" y="2491780"/>
            <a:chExt cx="8928100" cy="114300"/>
          </a:xfrm>
        </p:grpSpPr>
        <p:cxnSp>
          <p:nvCxnSpPr>
            <p:cNvPr id="458" name="Straight Connector 12"/>
            <p:cNvCxnSpPr/>
            <p:nvPr/>
          </p:nvCxnSpPr>
          <p:spPr>
            <a:xfrm>
              <a:off x="1854200" y="2548930"/>
              <a:ext cx="8445500" cy="0"/>
            </a:xfrm>
            <a:prstGeom prst="line">
              <a:avLst/>
            </a:prstGeom>
            <a:ln w="38100">
              <a:solidFill>
                <a:schemeClr val="accent4"/>
              </a:solidFill>
            </a:ln>
          </p:spPr>
          <p:style>
            <a:lnRef idx="1">
              <a:schemeClr val="accent6"/>
            </a:lnRef>
            <a:fillRef idx="0">
              <a:schemeClr val="accent6"/>
            </a:fillRef>
            <a:effectRef idx="0">
              <a:schemeClr val="accent6"/>
            </a:effectRef>
            <a:fontRef idx="minor">
              <a:schemeClr val="tx1"/>
            </a:fontRef>
          </p:style>
        </p:cxnSp>
        <p:sp>
          <p:nvSpPr>
            <p:cNvPr id="459" name="Oval 13"/>
            <p:cNvSpPr/>
            <p:nvPr/>
          </p:nvSpPr>
          <p:spPr>
            <a:xfrm>
              <a:off x="1612900" y="2491780"/>
              <a:ext cx="114300" cy="1143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n-US" sz="1013">
                <a:solidFill>
                  <a:prstClr val="white"/>
                </a:solidFill>
              </a:endParaRPr>
            </a:p>
          </p:txBody>
        </p:sp>
        <p:sp>
          <p:nvSpPr>
            <p:cNvPr id="460" name="Oval 14"/>
            <p:cNvSpPr/>
            <p:nvPr/>
          </p:nvSpPr>
          <p:spPr>
            <a:xfrm>
              <a:off x="10426700" y="2491780"/>
              <a:ext cx="114300" cy="1143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endParaRPr lang="en-US" sz="1013">
                <a:solidFill>
                  <a:prstClr val="white"/>
                </a:solidFill>
              </a:endParaRPr>
            </a:p>
          </p:txBody>
        </p:sp>
      </p:grpSp>
    </p:spTree>
    <p:extLst>
      <p:ext uri="{BB962C8B-B14F-4D97-AF65-F5344CB8AC3E}">
        <p14:creationId xmlns:p14="http://schemas.microsoft.com/office/powerpoint/2010/main" val="254965913"/>
      </p:ext>
    </p:extLst>
  </p:cSld>
  <p:clrMapOvr>
    <a:masterClrMapping/>
  </p:clrMapOvr>
  <p:transition spd="slow" advTm="3000">
    <p:cove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457200" y="322603"/>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zh-TW" altLang="en-US" sz="4000" kern="0" dirty="0" smtClean="0">
                <a:solidFill>
                  <a:srgbClr val="000000"/>
                </a:solidFill>
              </a:rPr>
              <a:t>我國職能基準推動概念及現況</a:t>
            </a:r>
            <a:endParaRPr kumimoji="0" lang="zh-TW" altLang="en-US" sz="4000" dirty="0">
              <a:solidFill>
                <a:sysClr val="windowText" lastClr="000000"/>
              </a:solidFill>
            </a:endParaRPr>
          </a:p>
        </p:txBody>
      </p:sp>
      <p:grpSp>
        <p:nvGrpSpPr>
          <p:cNvPr id="3" name="群組 20"/>
          <p:cNvGrpSpPr>
            <a:grpSpLocks/>
          </p:cNvGrpSpPr>
          <p:nvPr/>
        </p:nvGrpSpPr>
        <p:grpSpPr bwMode="auto">
          <a:xfrm>
            <a:off x="1259632" y="3068960"/>
            <a:ext cx="6643688" cy="3546475"/>
            <a:chOff x="287338" y="1412875"/>
            <a:chExt cx="8748712" cy="4967288"/>
          </a:xfrm>
        </p:grpSpPr>
        <p:grpSp>
          <p:nvGrpSpPr>
            <p:cNvPr id="4" name="群組 21"/>
            <p:cNvGrpSpPr>
              <a:grpSpLocks/>
            </p:cNvGrpSpPr>
            <p:nvPr/>
          </p:nvGrpSpPr>
          <p:grpSpPr bwMode="auto">
            <a:xfrm>
              <a:off x="287338" y="1412875"/>
              <a:ext cx="8748712" cy="4967288"/>
              <a:chOff x="287338" y="1412875"/>
              <a:chExt cx="8748712" cy="4967288"/>
            </a:xfrm>
          </p:grpSpPr>
          <p:sp>
            <p:nvSpPr>
              <p:cNvPr id="17" name="向右箭號 16"/>
              <p:cNvSpPr/>
              <p:nvPr/>
            </p:nvSpPr>
            <p:spPr bwMode="auto">
              <a:xfrm>
                <a:off x="287338" y="1484027"/>
                <a:ext cx="8748712" cy="4896136"/>
              </a:xfrm>
              <a:prstGeom prst="rightArrow">
                <a:avLst/>
              </a:prstGeom>
              <a:solidFill>
                <a:srgbClr val="DD8047">
                  <a:lumMod val="40000"/>
                  <a:lumOff val="60000"/>
                </a:srgbClr>
              </a:solidFill>
              <a:ln w="19050" cap="flat" cmpd="sng" algn="ctr">
                <a:noFill/>
                <a:prstDash val="solid"/>
              </a:ln>
              <a:effectLst/>
            </p:spPr>
            <p:txBody>
              <a:bodyPr vert="vert270" anchor="ctr"/>
              <a:lstStyle/>
              <a:p>
                <a:pPr algn="ctr" eaLnBrk="1" fontAlgn="auto" hangingPunct="1">
                  <a:spcBef>
                    <a:spcPts val="0"/>
                  </a:spcBef>
                  <a:spcAft>
                    <a:spcPts val="0"/>
                  </a:spcAft>
                  <a:defRPr/>
                </a:pPr>
                <a:endParaRPr kumimoji="0" lang="zh-TW" altLang="en-US" sz="1400" kern="0" dirty="0">
                  <a:solidFill>
                    <a:prstClr val="black"/>
                  </a:solidFill>
                  <a:latin typeface="標楷體" panose="03000509000000000000" pitchFamily="65" charset="-120"/>
                  <a:ea typeface="標楷體" panose="03000509000000000000" pitchFamily="65" charset="-120"/>
                </a:endParaRPr>
              </a:p>
            </p:txBody>
          </p:sp>
          <p:grpSp>
            <p:nvGrpSpPr>
              <p:cNvPr id="18" name="群組 37"/>
              <p:cNvGrpSpPr>
                <a:grpSpLocks/>
              </p:cNvGrpSpPr>
              <p:nvPr/>
            </p:nvGrpSpPr>
            <p:grpSpPr bwMode="auto">
              <a:xfrm>
                <a:off x="411163" y="1412875"/>
                <a:ext cx="6934200" cy="4967288"/>
                <a:chOff x="411132" y="1412776"/>
                <a:chExt cx="6933684" cy="4966617"/>
              </a:xfrm>
            </p:grpSpPr>
            <p:sp>
              <p:nvSpPr>
                <p:cNvPr id="19" name="甜甜圈 18"/>
                <p:cNvSpPr/>
                <p:nvPr/>
              </p:nvSpPr>
              <p:spPr>
                <a:xfrm>
                  <a:off x="1700383" y="1766263"/>
                  <a:ext cx="4389708" cy="4330783"/>
                </a:xfrm>
                <a:prstGeom prst="donut">
                  <a:avLst>
                    <a:gd name="adj" fmla="val 4427"/>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eaLnBrk="1" hangingPunct="1">
                    <a:defRPr/>
                  </a:pPr>
                  <a:endParaRPr lang="zh-TW" altLang="en-US" sz="1600" kern="0" dirty="0">
                    <a:solidFill>
                      <a:prstClr val="black"/>
                    </a:solidFill>
                    <a:latin typeface="微軟正黑體" panose="020B0604030504040204" pitchFamily="34" charset="-120"/>
                    <a:ea typeface="微軟正黑體" panose="020B0604030504040204" pitchFamily="34" charset="-120"/>
                  </a:endParaRPr>
                </a:p>
              </p:txBody>
            </p:sp>
            <p:graphicFrame>
              <p:nvGraphicFramePr>
                <p:cNvPr id="20" name="資料庫圖表 19"/>
                <p:cNvGraphicFramePr/>
                <p:nvPr>
                  <p:extLst/>
                </p:nvPr>
              </p:nvGraphicFramePr>
              <p:xfrm>
                <a:off x="411132" y="1412776"/>
                <a:ext cx="6933684" cy="49666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sp>
          <p:nvSpPr>
            <p:cNvPr id="5" name="圓角矩形 4"/>
            <p:cNvSpPr/>
            <p:nvPr/>
          </p:nvSpPr>
          <p:spPr bwMode="auto">
            <a:xfrm>
              <a:off x="6440606" y="3937181"/>
              <a:ext cx="2055694" cy="644438"/>
            </a:xfrm>
            <a:prstGeom prst="roundRect">
              <a:avLst/>
            </a:prstGeom>
            <a:solidFill>
              <a:srgbClr val="DD8047">
                <a:lumMod val="75000"/>
              </a:srgbClr>
            </a:solidFill>
            <a:ln w="19050" cap="flat" cmpd="sng" algn="ctr">
              <a:noFill/>
              <a:prstDash val="solid"/>
            </a:ln>
            <a:effectLst/>
            <a:scene3d>
              <a:camera prst="orthographicFront"/>
              <a:lightRig rig="threePt" dir="t"/>
            </a:scene3d>
            <a:sp3d>
              <a:bevelT/>
            </a:sp3d>
          </p:spPr>
          <p:txBody>
            <a:bodyPr anchor="ctr"/>
            <a:lstStyle/>
            <a:p>
              <a:pPr algn="ctr" eaLnBrk="1" fontAlgn="auto" hangingPunct="1">
                <a:spcBef>
                  <a:spcPts val="0"/>
                </a:spcBef>
                <a:spcAft>
                  <a:spcPts val="0"/>
                </a:spcAft>
                <a:defRPr/>
              </a:pPr>
              <a:r>
                <a:rPr kumimoji="0" lang="zh-TW" altLang="en-US" sz="1400" kern="0" dirty="0">
                  <a:solidFill>
                    <a:sysClr val="window" lastClr="FFFFFF"/>
                  </a:solidFill>
                  <a:latin typeface="微軟正黑體" panose="020B0604030504040204" pitchFamily="34" charset="-120"/>
                  <a:ea typeface="微軟正黑體" panose="020B0604030504040204" pitchFamily="34" charset="-120"/>
                </a:rPr>
                <a:t>滿足產業用人需求</a:t>
              </a:r>
            </a:p>
          </p:txBody>
        </p:sp>
        <p:sp>
          <p:nvSpPr>
            <p:cNvPr id="6" name="圓角矩形 5"/>
            <p:cNvSpPr/>
            <p:nvPr/>
          </p:nvSpPr>
          <p:spPr bwMode="auto">
            <a:xfrm>
              <a:off x="6444208" y="2492750"/>
              <a:ext cx="2033042" cy="644438"/>
            </a:xfrm>
            <a:prstGeom prst="roundRect">
              <a:avLst/>
            </a:prstGeom>
            <a:solidFill>
              <a:srgbClr val="DD8047">
                <a:lumMod val="75000"/>
              </a:srgbClr>
            </a:solidFill>
            <a:ln w="19050" cap="flat" cmpd="sng" algn="ctr">
              <a:noFill/>
              <a:prstDash val="solid"/>
            </a:ln>
            <a:effectLst/>
            <a:scene3d>
              <a:camera prst="orthographicFront"/>
              <a:lightRig rig="threePt" dir="t"/>
            </a:scene3d>
            <a:sp3d>
              <a:bevelT/>
            </a:sp3d>
          </p:spPr>
          <p:txBody>
            <a:bodyPr anchor="ctr"/>
            <a:lstStyle/>
            <a:p>
              <a:pPr algn="ctr" eaLnBrk="1" fontAlgn="auto" hangingPunct="1">
                <a:spcBef>
                  <a:spcPts val="0"/>
                </a:spcBef>
                <a:spcAft>
                  <a:spcPts val="0"/>
                </a:spcAft>
                <a:defRPr/>
              </a:pPr>
              <a:r>
                <a:rPr kumimoji="0" lang="zh-TW" altLang="en-US" sz="1400" kern="0" dirty="0">
                  <a:solidFill>
                    <a:sysClr val="window" lastClr="FFFFFF"/>
                  </a:solidFill>
                  <a:latin typeface="微軟正黑體" panose="020B0604030504040204" pitchFamily="34" charset="-120"/>
                  <a:ea typeface="微軟正黑體" panose="020B0604030504040204" pitchFamily="34" charset="-120"/>
                </a:rPr>
                <a:t>確保訓練品質</a:t>
              </a:r>
            </a:p>
          </p:txBody>
        </p:sp>
        <p:sp>
          <p:nvSpPr>
            <p:cNvPr id="7" name="圓角矩形 6"/>
            <p:cNvSpPr/>
            <p:nvPr/>
          </p:nvSpPr>
          <p:spPr bwMode="auto">
            <a:xfrm>
              <a:off x="6444208" y="3213378"/>
              <a:ext cx="2033042" cy="642851"/>
            </a:xfrm>
            <a:prstGeom prst="roundRect">
              <a:avLst/>
            </a:prstGeom>
            <a:solidFill>
              <a:srgbClr val="DD8047">
                <a:lumMod val="75000"/>
              </a:srgbClr>
            </a:solidFill>
            <a:ln w="19050" cap="flat" cmpd="sng" algn="ctr">
              <a:noFill/>
              <a:prstDash val="solid"/>
            </a:ln>
            <a:effectLst/>
            <a:scene3d>
              <a:camera prst="orthographicFront"/>
              <a:lightRig rig="threePt" dir="t"/>
            </a:scene3d>
            <a:sp3d>
              <a:bevelT/>
            </a:sp3d>
          </p:spPr>
          <p:txBody>
            <a:bodyPr anchor="ctr"/>
            <a:lstStyle/>
            <a:p>
              <a:pPr algn="ctr" eaLnBrk="1" fontAlgn="auto" hangingPunct="1">
                <a:spcBef>
                  <a:spcPts val="0"/>
                </a:spcBef>
                <a:spcAft>
                  <a:spcPts val="0"/>
                </a:spcAft>
                <a:defRPr/>
              </a:pPr>
              <a:r>
                <a:rPr kumimoji="0" lang="zh-TW" altLang="en-US" sz="1400" kern="0" dirty="0">
                  <a:solidFill>
                    <a:sysClr val="window" lastClr="FFFFFF"/>
                  </a:solidFill>
                  <a:latin typeface="微軟正黑體" panose="020B0604030504040204" pitchFamily="34" charset="-120"/>
                  <a:ea typeface="微軟正黑體" panose="020B0604030504040204" pitchFamily="34" charset="-120"/>
                </a:rPr>
                <a:t>強化個人就業力</a:t>
              </a:r>
            </a:p>
          </p:txBody>
        </p:sp>
        <p:grpSp>
          <p:nvGrpSpPr>
            <p:cNvPr id="8" name="群組 26"/>
            <p:cNvGrpSpPr>
              <a:grpSpLocks/>
            </p:cNvGrpSpPr>
            <p:nvPr/>
          </p:nvGrpSpPr>
          <p:grpSpPr bwMode="auto">
            <a:xfrm>
              <a:off x="2411413" y="3429000"/>
              <a:ext cx="2952750" cy="1008063"/>
              <a:chOff x="2411760" y="3429000"/>
              <a:chExt cx="2952328" cy="1008112"/>
            </a:xfrm>
          </p:grpSpPr>
          <p:sp>
            <p:nvSpPr>
              <p:cNvPr id="12" name="圓角矩形 11"/>
              <p:cNvSpPr/>
              <p:nvPr/>
            </p:nvSpPr>
            <p:spPr>
              <a:xfrm>
                <a:off x="2411626" y="3429584"/>
                <a:ext cx="2953445" cy="1007293"/>
              </a:xfrm>
              <a:prstGeom prst="roundRect">
                <a:avLst/>
              </a:prstGeom>
              <a:solidFill>
                <a:srgbClr val="4F81B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anchor="ctr"/>
              <a:lstStyle/>
              <a:p>
                <a:pPr algn="ctr" eaLnBrk="1" hangingPunct="1">
                  <a:defRPr/>
                </a:pPr>
                <a:endParaRPr lang="zh-TW" altLang="en-US" sz="1600" kern="0" dirty="0">
                  <a:solidFill>
                    <a:prstClr val="white"/>
                  </a:solidFill>
                  <a:latin typeface="微軟正黑體" panose="020B0604030504040204" pitchFamily="34" charset="-120"/>
                  <a:ea typeface="微軟正黑體" panose="020B0604030504040204" pitchFamily="34" charset="-120"/>
                </a:endParaRPr>
              </a:p>
            </p:txBody>
          </p:sp>
          <p:grpSp>
            <p:nvGrpSpPr>
              <p:cNvPr id="13" name="群組 2"/>
              <p:cNvGrpSpPr>
                <a:grpSpLocks/>
              </p:cNvGrpSpPr>
              <p:nvPr/>
            </p:nvGrpSpPr>
            <p:grpSpPr bwMode="auto">
              <a:xfrm>
                <a:off x="2627313" y="3620988"/>
                <a:ext cx="2520950" cy="620713"/>
                <a:chOff x="2627313" y="3620988"/>
                <a:chExt cx="2520950" cy="620713"/>
              </a:xfrm>
            </p:grpSpPr>
            <p:sp>
              <p:nvSpPr>
                <p:cNvPr id="14" name="圓角矩形 13"/>
                <p:cNvSpPr/>
                <p:nvPr/>
              </p:nvSpPr>
              <p:spPr bwMode="auto">
                <a:xfrm>
                  <a:off x="2637367" y="3620814"/>
                  <a:ext cx="771282" cy="631503"/>
                </a:xfrm>
                <a:prstGeom prst="roundRect">
                  <a:avLst/>
                </a:prstGeom>
                <a:solidFill>
                  <a:srgbClr val="A5AB81">
                    <a:lumMod val="40000"/>
                    <a:lumOff val="60000"/>
                  </a:srgbClr>
                </a:solidFill>
                <a:ln w="19050" cap="flat" cmpd="sng" algn="ctr">
                  <a:solidFill>
                    <a:srgbClr val="A5AB81">
                      <a:lumMod val="60000"/>
                      <a:lumOff val="40000"/>
                    </a:srgbClr>
                  </a:solidFill>
                  <a:prstDash val="solid"/>
                </a:ln>
                <a:effectLst/>
              </p:spPr>
              <p:txBody>
                <a:bodyPr anchor="ctr"/>
                <a:lstStyle/>
                <a:p>
                  <a:pPr algn="ctr" eaLnBrk="1" fontAlgn="auto" hangingPunct="1">
                    <a:spcBef>
                      <a:spcPts val="0"/>
                    </a:spcBef>
                    <a:spcAft>
                      <a:spcPts val="0"/>
                    </a:spcAft>
                    <a:defRPr/>
                  </a:pPr>
                  <a:r>
                    <a:rPr kumimoji="0" lang="zh-TW" altLang="en-US" sz="1400" kern="0" dirty="0">
                      <a:solidFill>
                        <a:prstClr val="black"/>
                      </a:solidFill>
                      <a:latin typeface="微軟正黑體" panose="020B0604030504040204" pitchFamily="34" charset="-120"/>
                      <a:ea typeface="微軟正黑體" panose="020B0604030504040204" pitchFamily="34" charset="-120"/>
                    </a:rPr>
                    <a:t>教育體系</a:t>
                  </a:r>
                </a:p>
              </p:txBody>
            </p:sp>
            <p:sp>
              <p:nvSpPr>
                <p:cNvPr id="15" name="圓角矩形 14"/>
                <p:cNvSpPr/>
                <p:nvPr/>
              </p:nvSpPr>
              <p:spPr bwMode="auto">
                <a:xfrm>
                  <a:off x="3492257" y="3620814"/>
                  <a:ext cx="802634" cy="631503"/>
                </a:xfrm>
                <a:prstGeom prst="roundRect">
                  <a:avLst/>
                </a:prstGeom>
                <a:solidFill>
                  <a:srgbClr val="A5AB81">
                    <a:lumMod val="40000"/>
                    <a:lumOff val="60000"/>
                  </a:srgbClr>
                </a:solidFill>
                <a:ln w="19050" cap="flat" cmpd="sng" algn="ctr">
                  <a:solidFill>
                    <a:srgbClr val="A5AB81">
                      <a:lumMod val="60000"/>
                      <a:lumOff val="40000"/>
                    </a:srgbClr>
                  </a:solidFill>
                  <a:prstDash val="solid"/>
                </a:ln>
                <a:effectLst/>
              </p:spPr>
              <p:txBody>
                <a:bodyPr anchor="ctr"/>
                <a:lstStyle/>
                <a:p>
                  <a:pPr algn="ctr" eaLnBrk="1" fontAlgn="auto" hangingPunct="1">
                    <a:spcBef>
                      <a:spcPts val="0"/>
                    </a:spcBef>
                    <a:spcAft>
                      <a:spcPts val="0"/>
                    </a:spcAft>
                    <a:defRPr/>
                  </a:pPr>
                  <a:r>
                    <a:rPr kumimoji="0" lang="zh-TW" altLang="en-US" sz="1400" kern="0" dirty="0">
                      <a:solidFill>
                        <a:prstClr val="black"/>
                      </a:solidFill>
                      <a:latin typeface="微軟正黑體" panose="020B0604030504040204" pitchFamily="34" charset="-120"/>
                      <a:ea typeface="微軟正黑體" panose="020B0604030504040204" pitchFamily="34" charset="-120"/>
                    </a:rPr>
                    <a:t>職前訓練</a:t>
                  </a:r>
                </a:p>
              </p:txBody>
            </p:sp>
            <p:sp>
              <p:nvSpPr>
                <p:cNvPr id="16" name="圓角矩形 15"/>
                <p:cNvSpPr/>
                <p:nvPr/>
              </p:nvSpPr>
              <p:spPr bwMode="auto">
                <a:xfrm>
                  <a:off x="4357597" y="3620814"/>
                  <a:ext cx="796363" cy="631503"/>
                </a:xfrm>
                <a:prstGeom prst="roundRect">
                  <a:avLst/>
                </a:prstGeom>
                <a:solidFill>
                  <a:srgbClr val="A5AB81">
                    <a:lumMod val="40000"/>
                    <a:lumOff val="60000"/>
                  </a:srgbClr>
                </a:solidFill>
                <a:ln w="19050" cap="flat" cmpd="sng" algn="ctr">
                  <a:solidFill>
                    <a:srgbClr val="A5AB81">
                      <a:lumMod val="60000"/>
                      <a:lumOff val="40000"/>
                    </a:srgbClr>
                  </a:solidFill>
                  <a:prstDash val="solid"/>
                </a:ln>
                <a:effectLst/>
              </p:spPr>
              <p:txBody>
                <a:bodyPr anchor="ctr"/>
                <a:lstStyle/>
                <a:p>
                  <a:pPr algn="ctr" eaLnBrk="1" fontAlgn="auto" hangingPunct="1">
                    <a:spcBef>
                      <a:spcPts val="0"/>
                    </a:spcBef>
                    <a:spcAft>
                      <a:spcPts val="0"/>
                    </a:spcAft>
                    <a:defRPr/>
                  </a:pPr>
                  <a:r>
                    <a:rPr kumimoji="0" lang="zh-TW" altLang="en-US" sz="1400" kern="0" dirty="0">
                      <a:solidFill>
                        <a:prstClr val="black"/>
                      </a:solidFill>
                      <a:latin typeface="微軟正黑體" panose="020B0604030504040204" pitchFamily="34" charset="-120"/>
                      <a:ea typeface="微軟正黑體" panose="020B0604030504040204" pitchFamily="34" charset="-120"/>
                    </a:rPr>
                    <a:t>在職訓練</a:t>
                  </a:r>
                </a:p>
              </p:txBody>
            </p:sp>
          </p:grpSp>
        </p:grpSp>
        <p:sp>
          <p:nvSpPr>
            <p:cNvPr id="9" name="向右箭號 8"/>
            <p:cNvSpPr/>
            <p:nvPr/>
          </p:nvSpPr>
          <p:spPr bwMode="auto">
            <a:xfrm rot="5400000">
              <a:off x="3428126" y="1933847"/>
              <a:ext cx="986946" cy="2249060"/>
            </a:xfrm>
            <a:prstGeom prst="rightArrow">
              <a:avLst/>
            </a:prstGeom>
            <a:solidFill>
              <a:srgbClr val="8064A2"/>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vert="vert270" anchor="ctr"/>
            <a:lstStyle/>
            <a:p>
              <a:pPr algn="ctr" eaLnBrk="1" fontAlgn="auto" hangingPunct="1">
                <a:spcBef>
                  <a:spcPts val="0"/>
                </a:spcBef>
                <a:spcAft>
                  <a:spcPts val="0"/>
                </a:spcAft>
                <a:defRPr/>
              </a:pPr>
              <a:r>
                <a:rPr kumimoji="0" lang="zh-TW" altLang="en-US" sz="1400"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職能基準</a:t>
              </a:r>
            </a:p>
          </p:txBody>
        </p:sp>
        <p:sp>
          <p:nvSpPr>
            <p:cNvPr id="10" name="向右箭號 9"/>
            <p:cNvSpPr/>
            <p:nvPr/>
          </p:nvSpPr>
          <p:spPr bwMode="auto">
            <a:xfrm rot="16200000" flipV="1">
              <a:off x="3436427" y="3645390"/>
              <a:ext cx="918560" cy="2249060"/>
            </a:xfrm>
            <a:prstGeom prst="rightArrow">
              <a:avLst/>
            </a:pr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vert="vert270" anchor="ctr"/>
            <a:lstStyle/>
            <a:p>
              <a:pPr algn="ctr" eaLnBrk="1" fontAlgn="auto" hangingPunct="1">
                <a:spcBef>
                  <a:spcPts val="0"/>
                </a:spcBef>
                <a:spcAft>
                  <a:spcPts val="0"/>
                </a:spcAft>
                <a:defRPr/>
              </a:pPr>
              <a:r>
                <a:rPr kumimoji="0" lang="zh-TW" altLang="en-US" sz="1400"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職能導向</a:t>
              </a:r>
              <a:r>
                <a:rPr kumimoji="0" lang="en-US" altLang="zh-TW" sz="1400"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r>
              <a:br>
                <a:rPr kumimoji="0" lang="en-US" altLang="zh-TW" sz="1400"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br>
              <a:r>
                <a:rPr kumimoji="0" lang="zh-TW" altLang="en-US" sz="1400"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課程</a:t>
              </a:r>
            </a:p>
          </p:txBody>
        </p:sp>
        <p:sp>
          <p:nvSpPr>
            <p:cNvPr id="11" name="圓角矩形 10"/>
            <p:cNvSpPr/>
            <p:nvPr/>
          </p:nvSpPr>
          <p:spPr bwMode="auto">
            <a:xfrm>
              <a:off x="6421556" y="4656222"/>
              <a:ext cx="2055694" cy="644438"/>
            </a:xfrm>
            <a:prstGeom prst="roundRect">
              <a:avLst/>
            </a:prstGeom>
            <a:solidFill>
              <a:srgbClr val="DD8047">
                <a:lumMod val="75000"/>
              </a:srgbClr>
            </a:solidFill>
            <a:ln w="19050" cap="flat" cmpd="sng" algn="ctr">
              <a:noFill/>
              <a:prstDash val="solid"/>
            </a:ln>
            <a:effectLst/>
            <a:scene3d>
              <a:camera prst="orthographicFront"/>
              <a:lightRig rig="threePt" dir="t"/>
            </a:scene3d>
            <a:sp3d>
              <a:bevelT/>
            </a:sp3d>
          </p:spPr>
          <p:txBody>
            <a:bodyPr anchor="ctr"/>
            <a:lstStyle/>
            <a:p>
              <a:pPr algn="ctr" eaLnBrk="1" fontAlgn="auto" hangingPunct="1">
                <a:spcBef>
                  <a:spcPts val="0"/>
                </a:spcBef>
                <a:spcAft>
                  <a:spcPts val="0"/>
                </a:spcAft>
                <a:defRPr/>
              </a:pPr>
              <a:r>
                <a:rPr kumimoji="0" lang="zh-TW" altLang="en-US" sz="1400" kern="0" dirty="0">
                  <a:solidFill>
                    <a:sysClr val="window" lastClr="FFFFFF"/>
                  </a:solidFill>
                  <a:latin typeface="微軟正黑體" panose="020B0604030504040204" pitchFamily="34" charset="-120"/>
                  <a:ea typeface="微軟正黑體" panose="020B0604030504040204" pitchFamily="34" charset="-120"/>
                </a:rPr>
                <a:t>協助推升培訓產業</a:t>
              </a:r>
            </a:p>
          </p:txBody>
        </p:sp>
      </p:grpSp>
      <p:sp>
        <p:nvSpPr>
          <p:cNvPr id="21" name="矩形 20"/>
          <p:cNvSpPr/>
          <p:nvPr/>
        </p:nvSpPr>
        <p:spPr>
          <a:xfrm>
            <a:off x="427806" y="1181651"/>
            <a:ext cx="8248650" cy="1754326"/>
          </a:xfrm>
          <a:prstGeom prst="rect">
            <a:avLst/>
          </a:prstGeom>
        </p:spPr>
        <p:txBody>
          <a:bodyPr>
            <a:spAutoFit/>
          </a:bodyPr>
          <a:lstStyle/>
          <a:p>
            <a:pPr marL="285750" indent="-285750" eaLnBrk="1" hangingPunct="1">
              <a:buFont typeface="Arial" panose="020B0604020202020204" pitchFamily="34" charset="0"/>
              <a:buChar char="•"/>
              <a:defRPr/>
            </a:pPr>
            <a:r>
              <a:rPr lang="zh-TW" altLang="en-US" dirty="0">
                <a:solidFill>
                  <a:prstClr val="black"/>
                </a:solidFill>
                <a:latin typeface="微軟正黑體" panose="020B0604030504040204" pitchFamily="34" charset="-120"/>
                <a:ea typeface="微軟正黑體" panose="020B0604030504040204" pitchFamily="34" charset="-120"/>
              </a:rPr>
              <a:t>基於人才攸關產業競爭力，</a:t>
            </a:r>
            <a:r>
              <a:rPr lang="en-US" altLang="zh-TW" b="1" u="sng" dirty="0">
                <a:solidFill>
                  <a:prstClr val="black"/>
                </a:solidFill>
                <a:latin typeface="微軟正黑體" panose="020B0604030504040204" pitchFamily="34" charset="-120"/>
                <a:ea typeface="微軟正黑體" panose="020B0604030504040204" pitchFamily="34" charset="-120"/>
              </a:rPr>
              <a:t>99</a:t>
            </a:r>
            <a:r>
              <a:rPr lang="zh-TW" altLang="en-US" b="1" u="sng" dirty="0">
                <a:solidFill>
                  <a:prstClr val="black"/>
                </a:solidFill>
                <a:latin typeface="微軟正黑體" panose="020B0604030504040204" pitchFamily="34" charset="-120"/>
                <a:ea typeface="微軟正黑體" panose="020B0604030504040204" pitchFamily="34" charset="-120"/>
              </a:rPr>
              <a:t>年制定「產業創新條例」第</a:t>
            </a:r>
            <a:r>
              <a:rPr lang="en-US" altLang="zh-TW" b="1" u="sng" dirty="0">
                <a:solidFill>
                  <a:prstClr val="black"/>
                </a:solidFill>
                <a:latin typeface="微軟正黑體" panose="020B0604030504040204" pitchFamily="34" charset="-120"/>
                <a:ea typeface="微軟正黑體" panose="020B0604030504040204" pitchFamily="34" charset="-120"/>
              </a:rPr>
              <a:t>18</a:t>
            </a:r>
            <a:r>
              <a:rPr lang="zh-TW" altLang="en-US" b="1" u="sng" dirty="0">
                <a:solidFill>
                  <a:prstClr val="black"/>
                </a:solidFill>
                <a:latin typeface="微軟正黑體" panose="020B0604030504040204" pitchFamily="34" charset="-120"/>
                <a:ea typeface="微軟正黑體" panose="020B0604030504040204" pitchFamily="34" charset="-120"/>
              </a:rPr>
              <a:t>條規定各部會</a:t>
            </a:r>
            <a:r>
              <a:rPr lang="zh-TW" altLang="en-US" dirty="0">
                <a:solidFill>
                  <a:prstClr val="black"/>
                </a:solidFill>
                <a:latin typeface="微軟正黑體" panose="020B0604030504040204" pitchFamily="34" charset="-120"/>
                <a:ea typeface="微軟正黑體" panose="020B0604030504040204" pitchFamily="34" charset="-120"/>
              </a:rPr>
              <a:t>得視</a:t>
            </a:r>
            <a:r>
              <a:rPr lang="zh-TW" altLang="en-US" b="1" u="sng" dirty="0">
                <a:solidFill>
                  <a:prstClr val="black"/>
                </a:solidFill>
                <a:latin typeface="微軟正黑體" panose="020B0604030504040204" pitchFamily="34" charset="-120"/>
                <a:ea typeface="微軟正黑體" panose="020B0604030504040204" pitchFamily="34" charset="-120"/>
              </a:rPr>
              <a:t>產業需求訂定職能基準</a:t>
            </a:r>
            <a:r>
              <a:rPr lang="zh-TW" altLang="en-US" dirty="0">
                <a:solidFill>
                  <a:prstClr val="black"/>
                </a:solidFill>
                <a:latin typeface="微軟正黑體" panose="020B0604030504040204" pitchFamily="34" charset="-120"/>
                <a:ea typeface="微軟正黑體" panose="020B0604030504040204" pitchFamily="34" charset="-120"/>
              </a:rPr>
              <a:t>，以促進產業長遠發展。</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eaLnBrk="1" hangingPunct="1">
              <a:buFont typeface="Arial" panose="020B0604020202020204" pitchFamily="34" charset="0"/>
              <a:buChar char="•"/>
              <a:defRPr/>
            </a:pPr>
            <a:r>
              <a:rPr lang="en-US" altLang="zh-TW" dirty="0">
                <a:solidFill>
                  <a:prstClr val="black"/>
                </a:solidFill>
                <a:latin typeface="微軟正黑體" panose="020B0604030504040204" pitchFamily="34" charset="-120"/>
                <a:ea typeface="微軟正黑體" panose="020B0604030504040204" pitchFamily="34" charset="-120"/>
              </a:rPr>
              <a:t>100</a:t>
            </a:r>
            <a:r>
              <a:rPr lang="zh-TW" altLang="en-US" dirty="0">
                <a:solidFill>
                  <a:prstClr val="black"/>
                </a:solidFill>
                <a:latin typeface="微軟正黑體" panose="020B0604030504040204" pitchFamily="34" charset="-120"/>
                <a:ea typeface="微軟正黑體" panose="020B0604030504040204" pitchFamily="34" charset="-120"/>
              </a:rPr>
              <a:t>年「職訓法」增訂第</a:t>
            </a:r>
            <a:r>
              <a:rPr lang="en-US" altLang="zh-TW" dirty="0">
                <a:solidFill>
                  <a:prstClr val="black"/>
                </a:solidFill>
                <a:latin typeface="微軟正黑體" panose="020B0604030504040204" pitchFamily="34" charset="-120"/>
                <a:ea typeface="微軟正黑體" panose="020B0604030504040204" pitchFamily="34" charset="-120"/>
              </a:rPr>
              <a:t>4</a:t>
            </a:r>
            <a:r>
              <a:rPr lang="zh-TW" altLang="en-US" dirty="0">
                <a:solidFill>
                  <a:prstClr val="black"/>
                </a:solidFill>
                <a:latin typeface="微軟正黑體" panose="020B0604030504040204" pitchFamily="34" charset="-120"/>
                <a:ea typeface="微軟正黑體" panose="020B0604030504040204" pitchFamily="34" charset="-120"/>
              </a:rPr>
              <a:t>條之</a:t>
            </a:r>
            <a:r>
              <a:rPr lang="en-US" altLang="zh-TW" dirty="0">
                <a:solidFill>
                  <a:prstClr val="black"/>
                </a:solidFill>
                <a:latin typeface="微軟正黑體" panose="020B0604030504040204" pitchFamily="34" charset="-120"/>
                <a:ea typeface="微軟正黑體" panose="020B0604030504040204" pitchFamily="34" charset="-120"/>
              </a:rPr>
              <a:t>1</a:t>
            </a:r>
            <a:r>
              <a:rPr lang="zh-TW" altLang="en-US" dirty="0">
                <a:solidFill>
                  <a:prstClr val="black"/>
                </a:solidFill>
                <a:latin typeface="微軟正黑體" panose="020B0604030504040204" pitchFamily="34" charset="-120"/>
                <a:ea typeface="微軟正黑體" panose="020B0604030504040204" pitchFamily="34" charset="-120"/>
              </a:rPr>
              <a:t>，責成</a:t>
            </a:r>
            <a:r>
              <a:rPr lang="zh-TW" altLang="en-US" b="1" u="sng" dirty="0">
                <a:solidFill>
                  <a:prstClr val="black"/>
                </a:solidFill>
                <a:latin typeface="微軟正黑體" panose="020B0604030504040204" pitchFamily="34" charset="-120"/>
                <a:ea typeface="微軟正黑體" panose="020B0604030504040204" pitchFamily="34" charset="-120"/>
              </a:rPr>
              <a:t>勞動部</a:t>
            </a:r>
            <a:r>
              <a:rPr lang="zh-TW" altLang="en-US" dirty="0">
                <a:solidFill>
                  <a:prstClr val="black"/>
                </a:solidFill>
                <a:latin typeface="微軟正黑體" panose="020B0604030504040204" pitchFamily="34" charset="-120"/>
                <a:ea typeface="微軟正黑體" panose="020B0604030504040204" pitchFamily="34" charset="-120"/>
              </a:rPr>
              <a:t>應</a:t>
            </a:r>
            <a:r>
              <a:rPr lang="zh-TW" altLang="en-US" b="1" u="sng" dirty="0">
                <a:solidFill>
                  <a:prstClr val="black"/>
                </a:solidFill>
                <a:latin typeface="微軟正黑體" panose="020B0604030504040204" pitchFamily="34" charset="-120"/>
                <a:ea typeface="微軟正黑體" panose="020B0604030504040204" pitchFamily="34" charset="-120"/>
              </a:rPr>
              <a:t>協調整合</a:t>
            </a:r>
            <a:r>
              <a:rPr lang="zh-TW" altLang="en-US" dirty="0">
                <a:solidFill>
                  <a:prstClr val="black"/>
                </a:solidFill>
                <a:latin typeface="微軟正黑體" panose="020B0604030504040204" pitchFamily="34" charset="-120"/>
                <a:ea typeface="微軟正黑體" panose="020B0604030504040204" pitchFamily="34" charset="-120"/>
              </a:rPr>
              <a:t>各部會所訂職能基準。</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eaLnBrk="1" hangingPunct="1">
              <a:buFont typeface="Arial" panose="020B0604020202020204" pitchFamily="34" charset="0"/>
              <a:buChar char="•"/>
              <a:defRPr/>
            </a:pPr>
            <a:r>
              <a:rPr lang="en-US" altLang="zh-TW" dirty="0">
                <a:solidFill>
                  <a:prstClr val="black"/>
                </a:solidFill>
                <a:latin typeface="微軟正黑體" panose="020B0604030504040204" pitchFamily="34" charset="-120"/>
                <a:ea typeface="微軟正黑體" panose="020B0604030504040204" pitchFamily="34" charset="-120"/>
              </a:rPr>
              <a:t>101</a:t>
            </a:r>
            <a:r>
              <a:rPr lang="zh-TW" altLang="en-US" dirty="0">
                <a:solidFill>
                  <a:prstClr val="black"/>
                </a:solidFill>
                <a:latin typeface="微軟正黑體" panose="020B0604030504040204" pitchFamily="34" charset="-120"/>
                <a:ea typeface="微軟正黑體" panose="020B0604030504040204" pitchFamily="34" charset="-120"/>
              </a:rPr>
              <a:t>年起</a:t>
            </a:r>
            <a:r>
              <a:rPr lang="zh-TW" altLang="en-US" b="1" u="sng" dirty="0">
                <a:solidFill>
                  <a:prstClr val="black"/>
                </a:solidFill>
                <a:latin typeface="微軟正黑體" panose="020B0604030504040204" pitchFamily="34" charset="-120"/>
                <a:ea typeface="微軟正黑體" panose="020B0604030504040204" pitchFamily="34" charset="-120"/>
              </a:rPr>
              <a:t>勞動部</a:t>
            </a:r>
            <a:r>
              <a:rPr lang="zh-TW" altLang="en-US" dirty="0">
                <a:solidFill>
                  <a:prstClr val="black"/>
                </a:solidFill>
                <a:latin typeface="微軟正黑體" panose="020B0604030504040204" pitchFamily="34" charset="-120"/>
                <a:ea typeface="微軟正黑體" panose="020B0604030504040204" pitchFamily="34" charset="-120"/>
              </a:rPr>
              <a:t>規劃機制推動相關事項；</a:t>
            </a:r>
            <a:r>
              <a:rPr lang="en-US" altLang="zh-TW" b="1" u="sng" dirty="0">
                <a:solidFill>
                  <a:srgbClr val="C00000"/>
                </a:solidFill>
                <a:latin typeface="微軟正黑體" panose="020B0604030504040204" pitchFamily="34" charset="-120"/>
                <a:ea typeface="微軟正黑體" panose="020B0604030504040204" pitchFamily="34" charset="-120"/>
                <a:cs typeface="Arial" panose="020B0604020202020204" pitchFamily="34" charset="0"/>
              </a:rPr>
              <a:t>104</a:t>
            </a:r>
            <a:r>
              <a:rPr lang="zh-TW" altLang="en-US" b="1" u="sng" dirty="0">
                <a:solidFill>
                  <a:srgbClr val="C00000"/>
                </a:solidFill>
                <a:latin typeface="微軟正黑體" panose="020B0604030504040204" pitchFamily="34" charset="-120"/>
                <a:ea typeface="微軟正黑體" panose="020B0604030504040204" pitchFamily="34" charset="-120"/>
                <a:cs typeface="Arial" panose="020B0604020202020204" pitchFamily="34" charset="0"/>
              </a:rPr>
              <a:t>年</a:t>
            </a:r>
            <a:r>
              <a:rPr lang="en-US" altLang="zh-TW" b="1" u="sng" dirty="0">
                <a:solidFill>
                  <a:srgbClr val="C00000"/>
                </a:solidFill>
                <a:latin typeface="微軟正黑體" panose="020B0604030504040204" pitchFamily="34" charset="-120"/>
                <a:ea typeface="微軟正黑體" panose="020B0604030504040204" pitchFamily="34" charset="-120"/>
                <a:cs typeface="Arial" panose="020B0604020202020204" pitchFamily="34" charset="0"/>
              </a:rPr>
              <a:t>4</a:t>
            </a:r>
            <a:r>
              <a:rPr lang="zh-TW" altLang="en-US" b="1" u="sng" dirty="0">
                <a:solidFill>
                  <a:srgbClr val="C00000"/>
                </a:solidFill>
                <a:latin typeface="微軟正黑體" panose="020B0604030504040204" pitchFamily="34" charset="-120"/>
                <a:ea typeface="微軟正黑體" panose="020B0604030504040204" pitchFamily="34" charset="-120"/>
                <a:cs typeface="Arial" panose="020B0604020202020204" pitchFamily="34" charset="0"/>
              </a:rPr>
              <a:t>月行政院核定「職能基準發展與應用推動方案」</a:t>
            </a:r>
            <a:r>
              <a:rPr lang="zh-TW" altLang="en-US" b="1" u="sng" dirty="0">
                <a:solidFill>
                  <a:srgbClr val="C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Arial" panose="020B0604020202020204" pitchFamily="34" charset="0"/>
              </a:rPr>
              <a:t>，</a:t>
            </a:r>
            <a:r>
              <a:rPr lang="en-US" altLang="zh-TW" dirty="0">
                <a:solidFill>
                  <a:prstClr val="black"/>
                </a:solidFill>
                <a:latin typeface="微軟正黑體" panose="020B0604030504040204" pitchFamily="34" charset="-120"/>
                <a:ea typeface="微軟正黑體" panose="020B0604030504040204" pitchFamily="34" charset="-120"/>
                <a:cs typeface="Arial" pitchFamily="34" charset="0"/>
              </a:rPr>
              <a:t>3</a:t>
            </a:r>
            <a:r>
              <a:rPr lang="zh-TW" altLang="en-US" dirty="0">
                <a:solidFill>
                  <a:prstClr val="black"/>
                </a:solidFill>
                <a:latin typeface="微軟正黑體" panose="020B0604030504040204" pitchFamily="34" charset="-120"/>
                <a:ea typeface="微軟正黑體" panose="020B0604030504040204" pitchFamily="34" charset="-120"/>
                <a:cs typeface="Arial" pitchFamily="34" charset="0"/>
              </a:rPr>
              <a:t>年內將建置</a:t>
            </a:r>
            <a:r>
              <a:rPr lang="en-US" altLang="zh-TW" dirty="0">
                <a:solidFill>
                  <a:prstClr val="black"/>
                </a:solidFill>
                <a:latin typeface="微軟正黑體" panose="020B0604030504040204" pitchFamily="34" charset="-120"/>
                <a:ea typeface="微軟正黑體" panose="020B0604030504040204" pitchFamily="34" charset="-120"/>
                <a:cs typeface="Arial" pitchFamily="34" charset="0"/>
              </a:rPr>
              <a:t>300</a:t>
            </a:r>
            <a:r>
              <a:rPr lang="zh-TW" altLang="en-US" dirty="0">
                <a:solidFill>
                  <a:prstClr val="black"/>
                </a:solidFill>
                <a:latin typeface="微軟正黑體" panose="020B0604030504040204" pitchFamily="34" charset="-120"/>
                <a:ea typeface="微軟正黑體" panose="020B0604030504040204" pitchFamily="34" charset="-120"/>
                <a:cs typeface="Arial" pitchFamily="34" charset="0"/>
              </a:rPr>
              <a:t>項職能基準，並促進多元應用與產業認同</a:t>
            </a:r>
            <a:r>
              <a:rPr lang="zh-TW" altLang="en-US" dirty="0" smtClean="0">
                <a:solidFill>
                  <a:prstClr val="black"/>
                </a:solidFill>
                <a:latin typeface="微軟正黑體" panose="020B0604030504040204" pitchFamily="34" charset="-120"/>
                <a:ea typeface="微軟正黑體" panose="020B0604030504040204" pitchFamily="34" charset="-120"/>
                <a:cs typeface="Arial" pitchFamily="34" charset="0"/>
              </a:rPr>
              <a:t>。</a:t>
            </a:r>
            <a:endParaRPr lang="zh-TW" altLang="en-US" b="1" u="sng" dirty="0">
              <a:solidFill>
                <a:srgbClr val="C00000"/>
              </a:solidFill>
              <a:latin typeface="微軟正黑體" panose="020B0604030504040204" pitchFamily="34" charset="-120"/>
              <a:ea typeface="微軟正黑體" panose="020B0604030504040204" pitchFamily="34" charset="-120"/>
              <a:cs typeface="Arial" pitchFamily="34" charset="0"/>
            </a:endParaRPr>
          </a:p>
        </p:txBody>
      </p:sp>
    </p:spTree>
    <p:extLst>
      <p:ext uri="{BB962C8B-B14F-4D97-AF65-F5344CB8AC3E}">
        <p14:creationId xmlns:p14="http://schemas.microsoft.com/office/powerpoint/2010/main" val="3570680607"/>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252464685"/>
              </p:ext>
            </p:extLst>
          </p:nvPr>
        </p:nvGraphicFramePr>
        <p:xfrm>
          <a:off x="323850" y="1412875"/>
          <a:ext cx="8424864" cy="5135564"/>
        </p:xfrm>
        <a:graphic>
          <a:graphicData uri="http://schemas.openxmlformats.org/drawingml/2006/table">
            <a:tbl>
              <a:tblPr firstRow="1" bandRow="1">
                <a:tableStyleId>{5C22544A-7EE6-4342-B048-85BDC9FD1C3A}</a:tableStyleId>
              </a:tblPr>
              <a:tblGrid>
                <a:gridCol w="648066"/>
                <a:gridCol w="2592266"/>
                <a:gridCol w="2592266"/>
                <a:gridCol w="2592266"/>
              </a:tblGrid>
              <a:tr h="640072">
                <a:tc>
                  <a:txBody>
                    <a:bodyPr/>
                    <a:lstStyle/>
                    <a:p>
                      <a:endParaRPr lang="zh-TW" altLang="en-US" sz="1800" dirty="0"/>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A</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zh-TW" sz="1800" b="1" dirty="0" smtClean="0">
                          <a:solidFill>
                            <a:schemeClr val="bg1"/>
                          </a:solidFill>
                          <a:latin typeface="微軟正黑體" panose="020B0604030504040204" pitchFamily="34" charset="-120"/>
                          <a:ea typeface="微軟正黑體" panose="020B0604030504040204" pitchFamily="34" charset="-120"/>
                        </a:rPr>
                        <a:t>共通職能之問卷</a:t>
                      </a:r>
                      <a:endParaRPr lang="zh-TW" altLang="en-US" sz="1800" dirty="0">
                        <a:solidFill>
                          <a:schemeClr val="bg1"/>
                        </a:solidFill>
                      </a:endParaRPr>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B</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專業職能</a:t>
                      </a:r>
                      <a:r>
                        <a:rPr kumimoji="0" lang="zh-TW" altLang="en-US" sz="1800" b="1" dirty="0" smtClean="0">
                          <a:solidFill>
                            <a:schemeClr val="bg1"/>
                          </a:solidFill>
                          <a:latin typeface="微軟正黑體" panose="020B0604030504040204" pitchFamily="34" charset="-120"/>
                          <a:ea typeface="微軟正黑體" panose="020B0604030504040204" pitchFamily="34" charset="-120"/>
                        </a:rPr>
                        <a:t>與</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系所相關之問卷</a:t>
                      </a:r>
                      <a:endParaRPr lang="zh-TW" altLang="en-US" sz="1800" dirty="0">
                        <a:solidFill>
                          <a:schemeClr val="bg1"/>
                        </a:solidFill>
                      </a:endParaRPr>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C</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專業職能與系所</a:t>
                      </a:r>
                      <a:r>
                        <a:rPr kumimoji="0" lang="zh-TW" altLang="en-US" sz="1800" b="1" dirty="0" smtClean="0">
                          <a:solidFill>
                            <a:schemeClr val="bg1"/>
                          </a:solidFill>
                          <a:latin typeface="微軟正黑體" panose="020B0604030504040204" pitchFamily="34" charset="-120"/>
                          <a:ea typeface="微軟正黑體" panose="020B0604030504040204" pitchFamily="34" charset="-120"/>
                        </a:rPr>
                        <a:t>無</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關之問卷</a:t>
                      </a:r>
                      <a:endParaRPr lang="zh-TW" altLang="en-US" sz="1800" dirty="0">
                        <a:solidFill>
                          <a:schemeClr val="bg1"/>
                        </a:solidFill>
                      </a:endParaRPr>
                    </a:p>
                  </a:txBody>
                  <a:tcPr marL="91439" marR="91439" marT="45716" marB="45716"/>
                </a:tc>
              </a:tr>
              <a:tr h="2560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solidFill>
                            <a:sysClr val="windowText" lastClr="000000"/>
                          </a:solidFill>
                          <a:latin typeface="微軟正黑體" panose="020B0604030504040204" pitchFamily="34" charset="-120"/>
                          <a:ea typeface="微軟正黑體" panose="020B0604030504040204" pitchFamily="34" charset="-120"/>
                        </a:rPr>
                        <a:t>分析重點</a:t>
                      </a:r>
                      <a:endParaRPr kumimoji="0" lang="en-US" altLang="zh-TW" sz="1800" b="1" dirty="0" smtClean="0">
                        <a:solidFill>
                          <a:sysClr val="windowText" lastClr="000000"/>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nchor="ctr"/>
                </a:tc>
                <a:tc>
                  <a:txBody>
                    <a:bodyPr/>
                    <a:lstStyle/>
                    <a:p>
                      <a:pPr marL="285750" lvl="0" indent="-285750">
                        <a:buFont typeface="Arial" pitchFamily="34" charset="0"/>
                        <a:buChar char="•"/>
                      </a:pPr>
                      <a:r>
                        <a:rPr lang="zh-TW" altLang="en-US" sz="1800" b="0" kern="1200" dirty="0" smtClean="0">
                          <a:solidFill>
                            <a:schemeClr val="dk1"/>
                          </a:solidFill>
                          <a:latin typeface="微軟正黑體" panose="020B0604030504040204" pitchFamily="34" charset="-120"/>
                          <a:ea typeface="微軟正黑體" panose="020B0604030504040204" pitchFamily="34" charset="-120"/>
                          <a:cs typeface="+mn-cs"/>
                        </a:rPr>
                        <a:t>職能優勢</a:t>
                      </a:r>
                      <a:r>
                        <a:rPr lang="en-US" altLang="zh-TW" sz="1800" b="0" kern="1200" dirty="0" smtClean="0">
                          <a:solidFill>
                            <a:schemeClr val="dk1"/>
                          </a:solidFill>
                          <a:latin typeface="微軟正黑體" panose="020B0604030504040204" pitchFamily="34" charset="-120"/>
                          <a:ea typeface="微軟正黑體" panose="020B0604030504040204" pitchFamily="34" charset="-120"/>
                          <a:cs typeface="+mn-cs"/>
                        </a:rPr>
                        <a:t>-</a:t>
                      </a:r>
                      <a:r>
                        <a:rPr lang="zh-TW" altLang="en-US" sz="1800" b="0" kern="1200" dirty="0" smtClean="0">
                          <a:solidFill>
                            <a:schemeClr val="dk1"/>
                          </a:solidFill>
                          <a:latin typeface="微軟正黑體" panose="020B0604030504040204" pitchFamily="34" charset="-120"/>
                          <a:ea typeface="微軟正黑體" panose="020B0604030504040204" pitchFamily="34" charset="-120"/>
                          <a:cs typeface="+mn-cs"/>
                        </a:rPr>
                        <a:t>課程能量二維度分析</a:t>
                      </a: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養成共通職能之學習經驗</a:t>
                      </a:r>
                    </a:p>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養成共通職能之教學滿意</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應屆畢整體就業準備度</a:t>
                      </a:r>
                      <a:endParaRPr lang="zh-TW" altLang="en-US" sz="1800" dirty="0"/>
                    </a:p>
                  </a:txBody>
                  <a:tcPr marL="91439" marR="91439" marT="45716" marB="45716"/>
                </a:tc>
                <a:tc>
                  <a:txBody>
                    <a:bodyPr/>
                    <a:lstStyle/>
                    <a:p>
                      <a:pPr marL="285750" lvl="0" indent="-285750">
                        <a:buFont typeface="Arial" pitchFamily="34" charset="0"/>
                        <a:buChar char="•"/>
                      </a:pPr>
                      <a:r>
                        <a:rPr lang="zh-TW" altLang="en-US" sz="1800" dirty="0" smtClean="0">
                          <a:solidFill>
                            <a:schemeClr val="tx1"/>
                          </a:solidFill>
                          <a:latin typeface="微軟正黑體" panose="020B0604030504040204" pitchFamily="34" charset="-120"/>
                          <a:ea typeface="微軟正黑體" panose="020B0604030504040204" pitchFamily="34" charset="-120"/>
                        </a:rPr>
                        <a:t>職能優勢</a:t>
                      </a:r>
                      <a:r>
                        <a:rPr lang="en-US" altLang="zh-TW" sz="1800" dirty="0" smtClean="0">
                          <a:solidFill>
                            <a:schemeClr val="tx1"/>
                          </a:solidFill>
                          <a:latin typeface="微軟正黑體" panose="020B0604030504040204" pitchFamily="34" charset="-120"/>
                          <a:ea typeface="微軟正黑體" panose="020B0604030504040204" pitchFamily="34" charset="-120"/>
                        </a:rPr>
                        <a:t>-</a:t>
                      </a:r>
                      <a:r>
                        <a:rPr lang="zh-TW" altLang="en-US" sz="1800" dirty="0" smtClean="0">
                          <a:solidFill>
                            <a:schemeClr val="tx1"/>
                          </a:solidFill>
                          <a:latin typeface="微軟正黑體" panose="020B0604030504040204" pitchFamily="34" charset="-120"/>
                          <a:ea typeface="微軟正黑體" panose="020B0604030504040204" pitchFamily="34" charset="-120"/>
                        </a:rPr>
                        <a:t>課程能量</a:t>
                      </a:r>
                      <a:r>
                        <a:rPr lang="zh-TW" altLang="en-US" sz="1800" b="0" dirty="0" smtClean="0">
                          <a:solidFill>
                            <a:schemeClr val="tx1"/>
                          </a:solidFill>
                          <a:latin typeface="微軟正黑體" panose="020B0604030504040204" pitchFamily="34" charset="-120"/>
                          <a:ea typeface="微軟正黑體" panose="020B0604030504040204" pitchFamily="34" charset="-120"/>
                        </a:rPr>
                        <a:t>二維度分析</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養成專業職能之有效性分析</a:t>
                      </a:r>
                      <a:endParaRPr lang="en-US" altLang="zh-TW" sz="1800" b="0" dirty="0" smtClean="0">
                        <a:latin typeface="微軟正黑體" panose="020B0604030504040204" pitchFamily="34" charset="-120"/>
                        <a:ea typeface="微軟正黑體" panose="020B0604030504040204" pitchFamily="34" charset="-120"/>
                      </a:endParaRPr>
                    </a:p>
                    <a:p>
                      <a:pPr marL="285750" marR="0" lvl="0" indent="-285750" algn="l" defTabSz="914400" rtl="0" eaLnBrk="1" fontAlgn="auto" latinLnBrk="0" hangingPunct="1">
                        <a:lnSpc>
                          <a:spcPct val="100000"/>
                        </a:lnSpc>
                        <a:spcBef>
                          <a:spcPts val="0"/>
                        </a:spcBef>
                        <a:spcAft>
                          <a:spcPts val="0"/>
                        </a:spcAft>
                        <a:buClrTx/>
                        <a:buSzTx/>
                        <a:buFont typeface="Arial" pitchFamily="34" charset="0"/>
                        <a:buChar char="•"/>
                        <a:tabLst/>
                        <a:defRPr/>
                      </a:pPr>
                      <a:r>
                        <a:rPr lang="zh-TW" altLang="en-US" sz="1800" dirty="0" smtClean="0">
                          <a:latin typeface="微軟正黑體" panose="020B0604030504040204" pitchFamily="34" charset="-120"/>
                          <a:ea typeface="微軟正黑體" panose="020B0604030504040204" pitchFamily="34" charset="-120"/>
                        </a:rPr>
                        <a:t>養成專業職能之教學滿意</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應屆畢整體就業準備度</a:t>
                      </a:r>
                      <a:endParaRPr lang="zh-TW" altLang="en-US" sz="1800" dirty="0" smtClean="0"/>
                    </a:p>
                    <a:p>
                      <a:endParaRPr lang="zh-TW" altLang="en-US" sz="1800" dirty="0"/>
                    </a:p>
                  </a:txBody>
                  <a:tcPr marL="91439" marR="91439" marT="45716" marB="45716"/>
                </a:tc>
                <a:tc>
                  <a:txBody>
                    <a:bodyPr/>
                    <a:lstStyle/>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篩選出潛在非適性學習之學生</a:t>
                      </a:r>
                    </a:p>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篩選出潛在有意轉校轉系的學生進行輔導</a:t>
                      </a:r>
                    </a:p>
                    <a:p>
                      <a:pPr marL="285750" indent="-285750">
                        <a:buFont typeface="Arial" pitchFamily="34" charset="0"/>
                        <a:buChar char="•"/>
                      </a:pPr>
                      <a:endParaRPr lang="zh-TW" altLang="en-US" sz="1800" dirty="0"/>
                    </a:p>
                  </a:txBody>
                  <a:tcPr marL="91439" marR="91439" marT="45716" marB="45716"/>
                </a:tc>
              </a:tr>
              <a:tr h="19351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solidFill>
                            <a:sysClr val="windowText" lastClr="000000"/>
                          </a:solidFill>
                          <a:latin typeface="微軟正黑體" panose="020B0604030504040204" pitchFamily="34" charset="-120"/>
                          <a:ea typeface="微軟正黑體" panose="020B0604030504040204" pitchFamily="34" charset="-120"/>
                        </a:rPr>
                        <a:t>相關報表</a:t>
                      </a:r>
                      <a:endParaRPr kumimoji="0" lang="en-US" altLang="zh-TW" sz="1800" b="1" dirty="0" smtClean="0">
                        <a:solidFill>
                          <a:sysClr val="windowText" lastClr="000000"/>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nchor="ctr"/>
                </a:tc>
                <a:tc>
                  <a:txBody>
                    <a:bodyPr/>
                    <a:lstStyle/>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共通職能養成之教學能量回饋整體分析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共通職能養成之教學能量回饋分析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tc>
                <a:tc>
                  <a:txBody>
                    <a:bodyPr/>
                    <a:lstStyle/>
                    <a:p>
                      <a:pPr marL="285750" lvl="0" indent="-285750" rtl="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與系所相關專業職能養成之教學能量回饋整體分析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與系所相關專業職能養成之教學能量回饋分析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dirty="0"/>
                    </a:p>
                  </a:txBody>
                  <a:tcPr marL="91439" marR="91439" marT="45716" marB="45716"/>
                </a:tc>
                <a:tc>
                  <a:txBody>
                    <a:bodyPr/>
                    <a:lstStyle/>
                    <a:p>
                      <a:pPr marL="285750" lvl="0" indent="-285750" rtl="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與系所無關專業職能養成之教學能量回饋整體分析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與系所無關專業職能養成之教學能量回饋分析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dirty="0"/>
                    </a:p>
                  </a:txBody>
                  <a:tcPr marL="91439" marR="91439" marT="45716" marB="45716"/>
                </a:tc>
              </a:tr>
            </a:tbl>
          </a:graphicData>
        </a:graphic>
      </p:graphicFrame>
      <p:sp>
        <p:nvSpPr>
          <p:cNvPr id="2" name="標題 1"/>
          <p:cNvSpPr>
            <a:spLocks noGrp="1"/>
          </p:cNvSpPr>
          <p:nvPr>
            <p:ph type="title"/>
          </p:nvPr>
        </p:nvSpPr>
        <p:spPr>
          <a:xfrm>
            <a:off x="457200" y="339954"/>
            <a:ext cx="8229600" cy="672419"/>
          </a:xfrm>
        </p:spPr>
        <p:txBody>
          <a:bodyPr/>
          <a:lstStyle/>
          <a:p>
            <a:r>
              <a:rPr lang="zh-TW" altLang="en-US" sz="3600" dirty="0"/>
              <a:t>「</a:t>
            </a:r>
            <a:r>
              <a:rPr lang="zh-TW" altLang="zh-TW" sz="3600" dirty="0"/>
              <a:t>職能養成之教學能量回饋</a:t>
            </a:r>
            <a:r>
              <a:rPr lang="zh-TW" altLang="en-US" sz="3600" dirty="0"/>
              <a:t>」分析</a:t>
            </a:r>
            <a:r>
              <a:rPr lang="zh-TW" altLang="en-US" sz="3600" dirty="0" smtClean="0"/>
              <a:t>應用</a:t>
            </a:r>
            <a:endParaRPr lang="zh-TW" altLang="en-US" sz="3600" dirty="0"/>
          </a:p>
        </p:txBody>
      </p:sp>
      <p:sp>
        <p:nvSpPr>
          <p:cNvPr id="32770" name="投影片編號版面配置區 2"/>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8803DA82-F08C-4CDB-9E7F-B6E5C4240C75}"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100</a:t>
            </a:fld>
            <a:endParaRPr lang="zh-CN" altLang="en-US" sz="1200" dirty="0">
              <a:solidFill>
                <a:srgbClr val="898989"/>
              </a:solidFill>
              <a:latin typeface="Calibri" pitchFamily="34" charset="0"/>
              <a:ea typeface="新細明體" pitchFamily="18" charset="-120"/>
            </a:endParaRPr>
          </a:p>
        </p:txBody>
      </p:sp>
    </p:spTree>
    <p:extLst>
      <p:ext uri="{BB962C8B-B14F-4D97-AF65-F5344CB8AC3E}">
        <p14:creationId xmlns:p14="http://schemas.microsoft.com/office/powerpoint/2010/main" val="1139714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字方塊 2"/>
          <p:cNvSpPr txBox="1"/>
          <p:nvPr/>
        </p:nvSpPr>
        <p:spPr>
          <a:xfrm>
            <a:off x="266817" y="242357"/>
            <a:ext cx="8587884" cy="1015663"/>
          </a:xfrm>
          <a:prstGeom prst="rect">
            <a:avLst/>
          </a:prstGeom>
          <a:noFill/>
        </p:spPr>
        <p:txBody>
          <a:bodyPr wrap="square" rtlCol="0">
            <a:spAutoFit/>
          </a:bodyPr>
          <a:lstStyle/>
          <a:p>
            <a:r>
              <a:rPr lang="en-US" altLang="zh-TW" sz="3000" b="1" u="sng" dirty="0" smtClean="0">
                <a:solidFill>
                  <a:srgbClr val="F36622">
                    <a:lumMod val="75000"/>
                  </a:srgbClr>
                </a:solidFill>
                <a:latin typeface="Arial" panose="020B0604020202020204"/>
                <a:ea typeface="微軟正黑體" panose="020B0604030504040204" pitchFamily="34" charset="-120"/>
              </a:rPr>
              <a:t>UCAN</a:t>
            </a:r>
            <a:r>
              <a:rPr lang="zh-TW" altLang="en-US" sz="3000" b="1" u="sng" dirty="0" smtClean="0">
                <a:solidFill>
                  <a:srgbClr val="F36622">
                    <a:lumMod val="75000"/>
                  </a:srgbClr>
                </a:solidFill>
                <a:latin typeface="Arial" panose="020B0604020202020204"/>
                <a:ea typeface="微軟正黑體" panose="020B0604030504040204" pitchFamily="34" charset="-120"/>
              </a:rPr>
              <a:t>課程回饋問卷</a:t>
            </a:r>
            <a:r>
              <a:rPr lang="zh-TW" altLang="en-US" sz="3000" b="1" dirty="0" smtClean="0">
                <a:solidFill>
                  <a:prstClr val="black"/>
                </a:solidFill>
                <a:latin typeface="Arial" panose="020B0604020202020204"/>
                <a:ea typeface="微軟正黑體" panose="020B0604030504040204" pitchFamily="34" charset="-120"/>
              </a:rPr>
              <a:t>，瞭解學生對於課程養成能力的意見</a:t>
            </a:r>
            <a:endParaRPr lang="zh-TW" altLang="en-US" sz="3000" b="1" dirty="0">
              <a:solidFill>
                <a:prstClr val="black"/>
              </a:solidFill>
              <a:latin typeface="Arial" panose="020B0604020202020204"/>
              <a:ea typeface="微軟正黑體" panose="020B0604030504040204" pitchFamily="34" charset="-120"/>
            </a:endParaRPr>
          </a:p>
        </p:txBody>
      </p:sp>
      <p:pic>
        <p:nvPicPr>
          <p:cNvPr id="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7868"/>
          <a:stretch/>
        </p:blipFill>
        <p:spPr bwMode="auto">
          <a:xfrm>
            <a:off x="168340" y="1927274"/>
            <a:ext cx="3801458" cy="4389120"/>
          </a:xfrm>
          <a:prstGeom prst="rect">
            <a:avLst/>
          </a:prstGeom>
          <a:noFill/>
          <a:ln w="9525">
            <a:solidFill>
              <a:srgbClr val="FFFFFF">
                <a:lumMod val="50000"/>
              </a:srgbClr>
            </a:solidFill>
            <a:miter lim="800000"/>
            <a:headEnd/>
            <a:tailEnd/>
          </a:ln>
          <a:extLst>
            <a:ext uri="{909E8E84-426E-40DD-AFC4-6F175D3DCCD1}">
              <a14:hiddenFill xmlns:a14="http://schemas.microsoft.com/office/drawing/2010/main">
                <a:solidFill>
                  <a:schemeClr val="accent1"/>
                </a:solidFill>
              </a14:hiddenFill>
            </a:ext>
          </a:extLst>
        </p:spPr>
      </p:pic>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3665" y="2114799"/>
            <a:ext cx="4426618" cy="4569169"/>
          </a:xfrm>
          <a:prstGeom prst="rect">
            <a:avLst/>
          </a:prstGeom>
          <a:noFill/>
          <a:ln w="9525">
            <a:solidFill>
              <a:srgbClr val="FFFFFF">
                <a:lumMod val="50000"/>
              </a:srgbClr>
            </a:solidFill>
            <a:miter lim="800000"/>
            <a:headEnd/>
            <a:tailEnd/>
          </a:ln>
          <a:extLst>
            <a:ext uri="{909E8E84-426E-40DD-AFC4-6F175D3DCCD1}">
              <a14:hiddenFill xmlns:a14="http://schemas.microsoft.com/office/drawing/2010/main">
                <a:solidFill>
                  <a:schemeClr val="accent1"/>
                </a:solidFill>
              </a14:hiddenFill>
            </a:ext>
          </a:extLst>
        </p:spPr>
      </p:pic>
      <p:pic>
        <p:nvPicPr>
          <p:cNvPr id="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b="17106"/>
          <a:stretch/>
        </p:blipFill>
        <p:spPr bwMode="auto">
          <a:xfrm>
            <a:off x="4366398" y="3108972"/>
            <a:ext cx="4687770" cy="2658782"/>
          </a:xfrm>
          <a:prstGeom prst="rect">
            <a:avLst/>
          </a:prstGeom>
          <a:noFill/>
          <a:ln w="9525">
            <a:solidFill>
              <a:srgbClr val="FFFFFF">
                <a:lumMod val="50000"/>
              </a:srgbClr>
            </a:solidFill>
            <a:miter lim="800000"/>
            <a:headEnd/>
            <a:tailEnd/>
          </a:ln>
          <a:extLst>
            <a:ext uri="{909E8E84-426E-40DD-AFC4-6F175D3DCCD1}">
              <a14:hiddenFill xmlns:a14="http://schemas.microsoft.com/office/drawing/2010/main">
                <a:solidFill>
                  <a:schemeClr val="accent1"/>
                </a:solidFill>
              </a14:hiddenFill>
            </a:ext>
          </a:extLst>
        </p:spPr>
      </p:pic>
      <p:sp>
        <p:nvSpPr>
          <p:cNvPr id="7" name="內容版面配置區 1"/>
          <p:cNvSpPr txBox="1">
            <a:spLocks/>
          </p:cNvSpPr>
          <p:nvPr/>
        </p:nvSpPr>
        <p:spPr bwMode="auto">
          <a:xfrm>
            <a:off x="168340" y="1359851"/>
            <a:ext cx="3967562" cy="588526"/>
          </a:xfrm>
          <a:prstGeom prst="rect">
            <a:avLst/>
          </a:prstGeom>
          <a:solidFill>
            <a:srgbClr val="AEC844">
              <a:lumMod val="40000"/>
              <a:lumOff val="60000"/>
              <a:alpha val="69804"/>
            </a:srgbClr>
          </a:solidFill>
          <a:ln>
            <a:noFill/>
          </a:ln>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marL="182563" marR="0" lvl="0" indent="-182563" defTabSz="91440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zh-TW" altLang="en-US" sz="16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系所提供課程與活動對應專業職能養成之</a:t>
            </a:r>
            <a:r>
              <a:rPr kumimoji="0" lang="zh-TW" altLang="en-US" sz="1600" b="1" i="0" u="sng" strike="noStrike" kern="0" cap="none" spc="0" normalizeH="0" baseline="0" noProof="0" dirty="0" smtClean="0">
                <a:ln>
                  <a:noFill/>
                </a:ln>
                <a:solidFill>
                  <a:srgbClr val="3333FF"/>
                </a:solidFill>
                <a:effectLst/>
                <a:uLnTx/>
                <a:uFillTx/>
                <a:latin typeface="微軟正黑體" panose="020B0604030504040204" pitchFamily="34" charset="-120"/>
                <a:ea typeface="微軟正黑體" panose="020B0604030504040204" pitchFamily="34" charset="-120"/>
              </a:rPr>
              <a:t>充足度</a:t>
            </a:r>
          </a:p>
          <a:p>
            <a:pPr marL="0" marR="0" lvl="0" indent="0" defTabSz="914400" eaLnBrk="0" fontAlgn="base" latinLnBrk="0" hangingPunct="0">
              <a:lnSpc>
                <a:spcPct val="100000"/>
              </a:lnSpc>
              <a:spcBef>
                <a:spcPct val="20000"/>
              </a:spcBef>
              <a:spcAft>
                <a:spcPct val="0"/>
              </a:spcAft>
              <a:buClrTx/>
              <a:buSzTx/>
              <a:buFont typeface="Arial" panose="020B0604020202020204" pitchFamily="34" charset="0"/>
              <a:buNone/>
              <a:tabLst/>
              <a:defRPr/>
            </a:pPr>
            <a:endParaRPr kumimoji="0" lang="zh-TW" altLang="en-US" sz="16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p:txBody>
      </p:sp>
      <p:sp>
        <p:nvSpPr>
          <p:cNvPr id="8" name="內容版面配置區 1"/>
          <p:cNvSpPr txBox="1">
            <a:spLocks/>
          </p:cNvSpPr>
          <p:nvPr/>
        </p:nvSpPr>
        <p:spPr bwMode="auto">
          <a:xfrm>
            <a:off x="3925589" y="5898443"/>
            <a:ext cx="4009192" cy="644601"/>
          </a:xfrm>
          <a:prstGeom prst="rect">
            <a:avLst/>
          </a:prstGeom>
          <a:solidFill>
            <a:srgbClr val="AEC844">
              <a:lumMod val="40000"/>
              <a:lumOff val="60000"/>
              <a:alpha val="69804"/>
            </a:srgbClr>
          </a:solidFill>
          <a:ln>
            <a:noFill/>
          </a:ln>
        </p:spPr>
        <p:txBody>
          <a:bodyPr/>
          <a:lstStyle>
            <a:lvl1pPr marL="342900" indent="-342900">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marL="342900" marR="0" lvl="0" indent="-342900" defTabSz="91440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zh-TW" altLang="en-US" sz="16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對系所提供專業職能養成之</a:t>
            </a:r>
            <a:r>
              <a:rPr kumimoji="0" lang="zh-TW" altLang="en-US" sz="1600" b="1" i="0" u="sng" strike="noStrike" kern="0" cap="none" spc="0" normalizeH="0" baseline="0" noProof="0" dirty="0" smtClean="0">
                <a:ln>
                  <a:noFill/>
                </a:ln>
                <a:solidFill>
                  <a:srgbClr val="3333FF"/>
                </a:solidFill>
                <a:effectLst/>
                <a:uLnTx/>
                <a:uFillTx/>
                <a:latin typeface="微軟正黑體" panose="020B0604030504040204" pitchFamily="34" charset="-120"/>
                <a:ea typeface="微軟正黑體" panose="020B0604030504040204" pitchFamily="34" charset="-120"/>
              </a:rPr>
              <a:t>教學滿意度</a:t>
            </a:r>
          </a:p>
          <a:p>
            <a:pPr marL="342900" marR="0" lvl="0" indent="-342900" defTabSz="91440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zh-TW" altLang="en-US" sz="16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專業職能與課程連結之</a:t>
            </a:r>
            <a:r>
              <a:rPr kumimoji="0" lang="zh-TW" altLang="en-US" sz="1600" b="1" i="0" u="sng" strike="noStrike" kern="0" cap="none" spc="0" normalizeH="0" baseline="0" noProof="0" dirty="0" smtClean="0">
                <a:ln>
                  <a:noFill/>
                </a:ln>
                <a:solidFill>
                  <a:srgbClr val="3333FF"/>
                </a:solidFill>
                <a:effectLst/>
                <a:uLnTx/>
                <a:uFillTx/>
                <a:latin typeface="微軟正黑體" panose="020B0604030504040204" pitchFamily="34" charset="-120"/>
                <a:ea typeface="微軟正黑體" panose="020B0604030504040204" pitchFamily="34" charset="-120"/>
              </a:rPr>
              <a:t>理解度</a:t>
            </a:r>
          </a:p>
        </p:txBody>
      </p:sp>
      <p:sp>
        <p:nvSpPr>
          <p:cNvPr id="9" name="矩形 8"/>
          <p:cNvSpPr/>
          <p:nvPr/>
        </p:nvSpPr>
        <p:spPr>
          <a:xfrm>
            <a:off x="4262512" y="1306222"/>
            <a:ext cx="4572000" cy="584775"/>
          </a:xfrm>
          <a:prstGeom prst="rect">
            <a:avLst/>
          </a:prstGeom>
          <a:solidFill>
            <a:srgbClr val="AEC844">
              <a:lumMod val="40000"/>
              <a:lumOff val="60000"/>
              <a:alpha val="69804"/>
            </a:srgbClr>
          </a:solidFill>
        </p:spPr>
        <p:txBody>
          <a:bodyPr>
            <a:spAutoFit/>
          </a:bodyPr>
          <a:lstStyle/>
          <a:p>
            <a:pPr marL="182563" marR="0" lvl="0" indent="-182563" defTabSz="91440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zh-TW" altLang="en-US"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系所提供之</a:t>
            </a:r>
            <a:r>
              <a:rPr kumimoji="0" lang="zh-TW" altLang="en-US" sz="1600" b="0" i="0" u="sng"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課程或活動</a:t>
            </a:r>
            <a:r>
              <a:rPr kumimoji="0" lang="zh-TW" altLang="en-US"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，對應何項未來所需專業職能養成</a:t>
            </a:r>
            <a:r>
              <a:rPr kumimoji="0" lang="zh-TW" altLang="en-US" sz="1600" b="1" i="0" u="sng" strike="noStrike" kern="0" cap="none" spc="0" normalizeH="0" baseline="0" noProof="0" dirty="0">
                <a:ln>
                  <a:noFill/>
                </a:ln>
                <a:solidFill>
                  <a:srgbClr val="3333FF"/>
                </a:solidFill>
                <a:effectLst/>
                <a:uLnTx/>
                <a:uFillTx/>
                <a:latin typeface="微軟正黑體" panose="020B0604030504040204" pitchFamily="34" charset="-120"/>
                <a:ea typeface="微軟正黑體" panose="020B0604030504040204" pitchFamily="34" charset="-120"/>
              </a:rPr>
              <a:t>最有幫助</a:t>
            </a:r>
          </a:p>
        </p:txBody>
      </p:sp>
      <p:sp>
        <p:nvSpPr>
          <p:cNvPr id="10" name="矩形 9"/>
          <p:cNvSpPr/>
          <p:nvPr/>
        </p:nvSpPr>
        <p:spPr>
          <a:xfrm>
            <a:off x="3615225" y="2384789"/>
            <a:ext cx="4572000" cy="584775"/>
          </a:xfrm>
          <a:prstGeom prst="rect">
            <a:avLst/>
          </a:prstGeom>
          <a:solidFill>
            <a:srgbClr val="AEC844">
              <a:lumMod val="40000"/>
              <a:lumOff val="60000"/>
              <a:alpha val="69804"/>
            </a:srgbClr>
          </a:solidFill>
        </p:spPr>
        <p:txBody>
          <a:bodyPr>
            <a:spAutoFit/>
          </a:bodyPr>
          <a:lstStyle/>
          <a:p>
            <a:pPr marL="342900" marR="0" lvl="0" indent="-342900" defTabSz="91440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zh-TW" altLang="en-US" sz="1600" b="0" i="0" u="sng"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職場體驗</a:t>
            </a:r>
            <a:r>
              <a:rPr kumimoji="0" lang="en-US" altLang="zh-TW"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a:t>
            </a:r>
            <a:r>
              <a:rPr kumimoji="0" lang="zh-TW" altLang="en-US"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含實習、建教合作等</a:t>
            </a:r>
            <a:r>
              <a:rPr kumimoji="0" lang="en-US" altLang="zh-TW"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a:t>
            </a:r>
            <a:r>
              <a:rPr kumimoji="0" lang="zh-TW" altLang="en-US" sz="16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，對應何項未來所需專業職能養成</a:t>
            </a:r>
            <a:r>
              <a:rPr kumimoji="0" lang="zh-TW" altLang="en-US" sz="1600" b="1" i="0" u="sng" strike="noStrike" kern="0" cap="none" spc="0" normalizeH="0" baseline="0" noProof="0" dirty="0">
                <a:ln>
                  <a:noFill/>
                </a:ln>
                <a:solidFill>
                  <a:srgbClr val="3333FF"/>
                </a:solidFill>
                <a:effectLst/>
                <a:uLnTx/>
                <a:uFillTx/>
                <a:latin typeface="微軟正黑體" panose="020B0604030504040204" pitchFamily="34" charset="-120"/>
                <a:ea typeface="微軟正黑體" panose="020B0604030504040204" pitchFamily="34" charset="-120"/>
              </a:rPr>
              <a:t>最有幫助</a:t>
            </a:r>
            <a:endParaRPr kumimoji="0" lang="en-US" altLang="zh-TW" sz="1600" b="1" i="0" u="sng" strike="noStrike" kern="0" cap="none" spc="0" normalizeH="0" baseline="0" noProof="0" dirty="0">
              <a:ln>
                <a:noFill/>
              </a:ln>
              <a:solidFill>
                <a:srgbClr val="3333FF"/>
              </a:solidFill>
              <a:effectLst/>
              <a:uLnTx/>
              <a:uFillTx/>
              <a:latin typeface="微軟正黑體" panose="020B0604030504040204" pitchFamily="34" charset="-120"/>
              <a:ea typeface="微軟正黑體" panose="020B0604030504040204" pitchFamily="34" charset="-120"/>
            </a:endParaRPr>
          </a:p>
        </p:txBody>
      </p:sp>
      <p:cxnSp>
        <p:nvCxnSpPr>
          <p:cNvPr id="11" name="直線接點 10"/>
          <p:cNvCxnSpPr/>
          <p:nvPr/>
        </p:nvCxnSpPr>
        <p:spPr>
          <a:xfrm>
            <a:off x="675249" y="1990581"/>
            <a:ext cx="0" cy="2376000"/>
          </a:xfrm>
          <a:prstGeom prst="line">
            <a:avLst/>
          </a:prstGeom>
          <a:noFill/>
          <a:ln w="6350" cap="flat" cmpd="sng" algn="ctr">
            <a:solidFill>
              <a:srgbClr val="E7E6E6">
                <a:lumMod val="25000"/>
              </a:srgbClr>
            </a:solidFill>
            <a:prstDash val="solid"/>
            <a:miter lim="800000"/>
            <a:headEnd type="oval" w="med" len="med"/>
            <a:tailEnd type="oval" w="med" len="med"/>
          </a:ln>
          <a:effectLst/>
        </p:spPr>
      </p:cxnSp>
      <p:cxnSp>
        <p:nvCxnSpPr>
          <p:cNvPr id="12" name="直線接點 11"/>
          <p:cNvCxnSpPr/>
          <p:nvPr/>
        </p:nvCxnSpPr>
        <p:spPr>
          <a:xfrm>
            <a:off x="3939318" y="2908233"/>
            <a:ext cx="0" cy="900000"/>
          </a:xfrm>
          <a:prstGeom prst="line">
            <a:avLst/>
          </a:prstGeom>
          <a:noFill/>
          <a:ln w="6350" cap="flat" cmpd="sng" algn="ctr">
            <a:solidFill>
              <a:srgbClr val="E7E6E6">
                <a:lumMod val="25000"/>
              </a:srgbClr>
            </a:solidFill>
            <a:prstDash val="solid"/>
            <a:miter lim="800000"/>
            <a:headEnd type="oval" w="med" len="med"/>
            <a:tailEnd type="oval" w="med" len="med"/>
          </a:ln>
          <a:effectLst/>
        </p:spPr>
      </p:cxnSp>
      <p:cxnSp>
        <p:nvCxnSpPr>
          <p:cNvPr id="13" name="直線接點 12"/>
          <p:cNvCxnSpPr/>
          <p:nvPr/>
        </p:nvCxnSpPr>
        <p:spPr>
          <a:xfrm>
            <a:off x="4420689" y="1759687"/>
            <a:ext cx="0" cy="324000"/>
          </a:xfrm>
          <a:prstGeom prst="line">
            <a:avLst/>
          </a:prstGeom>
          <a:noFill/>
          <a:ln w="6350" cap="flat" cmpd="sng" algn="ctr">
            <a:solidFill>
              <a:srgbClr val="E7E6E6">
                <a:lumMod val="25000"/>
              </a:srgbClr>
            </a:solidFill>
            <a:prstDash val="solid"/>
            <a:miter lim="800000"/>
            <a:headEnd type="oval" w="med" len="med"/>
            <a:tailEnd type="oval" w="med" len="med"/>
          </a:ln>
          <a:effectLst/>
        </p:spPr>
      </p:cxnSp>
      <p:sp>
        <p:nvSpPr>
          <p:cNvPr id="14" name="內容版面配置區 1"/>
          <p:cNvSpPr txBox="1">
            <a:spLocks/>
          </p:cNvSpPr>
          <p:nvPr/>
        </p:nvSpPr>
        <p:spPr bwMode="auto">
          <a:xfrm>
            <a:off x="5655206" y="4189847"/>
            <a:ext cx="3319975" cy="1198079"/>
          </a:xfrm>
          <a:prstGeom prst="rect">
            <a:avLst/>
          </a:prstGeom>
          <a:solidFill>
            <a:srgbClr val="DFE9B4">
              <a:alpha val="69804"/>
            </a:srgbClr>
          </a:solidFill>
          <a:ln>
            <a:noFill/>
          </a:ln>
          <a:extLst/>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微軟正黑體" panose="020B0604030504040204" pitchFamily="34" charset="-120"/>
                <a:ea typeface="微軟正黑體" panose="020B0604030504040204" pitchFamily="34" charset="-120"/>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defRPr/>
            </a:pPr>
            <a:r>
              <a:rPr kumimoji="1" lang="zh-TW" altLang="en-US" sz="1600" b="0" i="0" u="none" strike="noStrike" kern="120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mn-cs"/>
              </a:rPr>
              <a:t>應屆畢業生題目：</a:t>
            </a:r>
            <a:endParaRPr kumimoji="1" lang="en-US" altLang="zh-TW" sz="1600" b="0" i="0" u="none" strike="noStrike" kern="120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mn-cs"/>
            </a:endParaRPr>
          </a:p>
          <a:p>
            <a:pPr marL="285750" marR="0" lvl="0" indent="-28575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r>
              <a:rPr kumimoji="1" lang="zh-TW" altLang="en-US" sz="1600" b="0" i="0" u="none" strike="noStrike" kern="120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mn-cs"/>
              </a:rPr>
              <a:t>專業領域整體就業準備之</a:t>
            </a:r>
            <a:r>
              <a:rPr kumimoji="1" lang="zh-TW" altLang="en-US" sz="1600" b="1" i="0" u="sng" strike="noStrike" kern="1200" cap="none" spc="0" normalizeH="0" baseline="0" noProof="0" dirty="0">
                <a:ln>
                  <a:noFill/>
                </a:ln>
                <a:solidFill>
                  <a:srgbClr val="3333FF"/>
                </a:solidFill>
                <a:effectLst/>
                <a:uLnTx/>
                <a:uFillTx/>
                <a:latin typeface="微軟正黑體" panose="020B0604030504040204" pitchFamily="34" charset="-120"/>
                <a:ea typeface="微軟正黑體" panose="020B0604030504040204" pitchFamily="34" charset="-120"/>
                <a:cs typeface="+mn-cs"/>
              </a:rPr>
              <a:t>充分度</a:t>
            </a:r>
          </a:p>
          <a:p>
            <a:pPr marL="285750" marR="0" lvl="0" indent="-28575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r>
              <a:rPr kumimoji="1" lang="zh-TW" altLang="en-US" sz="1600" b="0" i="0" u="none" strike="noStrike" kern="120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mn-cs"/>
              </a:rPr>
              <a:t>專業領域整體就業準備度不充分</a:t>
            </a:r>
            <a:r>
              <a:rPr kumimoji="1" lang="zh-TW" altLang="en-US" sz="1600" b="0" i="0" u="sng" strike="noStrike" kern="1200" cap="none" spc="0" normalizeH="0" baseline="0" noProof="0" dirty="0">
                <a:ln>
                  <a:noFill/>
                </a:ln>
                <a:solidFill>
                  <a:srgbClr val="3333FF"/>
                </a:solidFill>
                <a:effectLst/>
                <a:uLnTx/>
                <a:uFillTx/>
                <a:latin typeface="微軟正黑體" panose="020B0604030504040204" pitchFamily="34" charset="-120"/>
                <a:ea typeface="微軟正黑體" panose="020B0604030504040204" pitchFamily="34" charset="-120"/>
                <a:cs typeface="+mn-cs"/>
              </a:rPr>
              <a:t>欠缺何項專業</a:t>
            </a:r>
            <a:r>
              <a:rPr kumimoji="1" lang="zh-TW" altLang="en-US" sz="1600" b="0" i="0" u="sng" strike="noStrike" kern="1200" cap="none" spc="0" normalizeH="0" baseline="0" noProof="0" dirty="0" smtClean="0">
                <a:ln>
                  <a:noFill/>
                </a:ln>
                <a:solidFill>
                  <a:srgbClr val="3333FF"/>
                </a:solidFill>
                <a:effectLst/>
                <a:uLnTx/>
                <a:uFillTx/>
                <a:latin typeface="微軟正黑體" panose="020B0604030504040204" pitchFamily="34" charset="-120"/>
                <a:ea typeface="微軟正黑體" panose="020B0604030504040204" pitchFamily="34" charset="-120"/>
                <a:cs typeface="+mn-cs"/>
              </a:rPr>
              <a:t>職能</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1" lang="zh-TW" altLang="en-US" sz="1600" b="0" i="0" u="none" strike="noStrike" kern="120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mn-cs"/>
            </a:endParaRPr>
          </a:p>
        </p:txBody>
      </p:sp>
      <p:cxnSp>
        <p:nvCxnSpPr>
          <p:cNvPr id="15" name="直線接點 14"/>
          <p:cNvCxnSpPr/>
          <p:nvPr/>
        </p:nvCxnSpPr>
        <p:spPr>
          <a:xfrm>
            <a:off x="8384173" y="3410309"/>
            <a:ext cx="0" cy="828000"/>
          </a:xfrm>
          <a:prstGeom prst="line">
            <a:avLst/>
          </a:prstGeom>
          <a:noFill/>
          <a:ln w="6350" cap="flat" cmpd="sng" algn="ctr">
            <a:solidFill>
              <a:srgbClr val="E7E6E6">
                <a:lumMod val="25000"/>
              </a:srgbClr>
            </a:solidFill>
            <a:prstDash val="solid"/>
            <a:miter lim="800000"/>
            <a:headEnd type="oval" w="med" len="med"/>
            <a:tailEnd type="oval" w="med" len="med"/>
          </a:ln>
          <a:effectLst/>
        </p:spPr>
      </p:cxnSp>
    </p:spTree>
    <p:extLst>
      <p:ext uri="{BB962C8B-B14F-4D97-AF65-F5344CB8AC3E}">
        <p14:creationId xmlns:p14="http://schemas.microsoft.com/office/powerpoint/2010/main" val="3314161321"/>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3353789554"/>
              </p:ext>
            </p:extLst>
          </p:nvPr>
        </p:nvGraphicFramePr>
        <p:xfrm>
          <a:off x="323850" y="1412875"/>
          <a:ext cx="8424864" cy="5135564"/>
        </p:xfrm>
        <a:graphic>
          <a:graphicData uri="http://schemas.openxmlformats.org/drawingml/2006/table">
            <a:tbl>
              <a:tblPr firstRow="1" bandRow="1">
                <a:tableStyleId>{5C22544A-7EE6-4342-B048-85BDC9FD1C3A}</a:tableStyleId>
              </a:tblPr>
              <a:tblGrid>
                <a:gridCol w="648066"/>
                <a:gridCol w="2592266"/>
                <a:gridCol w="2592266"/>
                <a:gridCol w="2592266"/>
              </a:tblGrid>
              <a:tr h="640072">
                <a:tc>
                  <a:txBody>
                    <a:bodyPr/>
                    <a:lstStyle/>
                    <a:p>
                      <a:endParaRPr lang="zh-TW" altLang="en-US" sz="1800" dirty="0"/>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A</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zh-TW" sz="1800" b="1" dirty="0" smtClean="0">
                          <a:solidFill>
                            <a:schemeClr val="bg1"/>
                          </a:solidFill>
                          <a:latin typeface="微軟正黑體" panose="020B0604030504040204" pitchFamily="34" charset="-120"/>
                          <a:ea typeface="微軟正黑體" panose="020B0604030504040204" pitchFamily="34" charset="-120"/>
                        </a:rPr>
                        <a:t>共通職能之問卷</a:t>
                      </a:r>
                      <a:endParaRPr lang="zh-TW" altLang="en-US" sz="1800" dirty="0">
                        <a:solidFill>
                          <a:schemeClr val="bg1"/>
                        </a:solidFill>
                      </a:endParaRPr>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B</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專業職能</a:t>
                      </a:r>
                      <a:r>
                        <a:rPr kumimoji="0" lang="zh-TW" altLang="en-US" sz="1800" b="1" dirty="0" smtClean="0">
                          <a:solidFill>
                            <a:schemeClr val="bg1"/>
                          </a:solidFill>
                          <a:latin typeface="微軟正黑體" panose="020B0604030504040204" pitchFamily="34" charset="-120"/>
                          <a:ea typeface="微軟正黑體" panose="020B0604030504040204" pitchFamily="34" charset="-120"/>
                        </a:rPr>
                        <a:t>與</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系所相關之問卷</a:t>
                      </a:r>
                      <a:endParaRPr lang="zh-TW" altLang="en-US" sz="1800" dirty="0">
                        <a:solidFill>
                          <a:schemeClr val="bg1"/>
                        </a:solidFill>
                      </a:endParaRPr>
                    </a:p>
                  </a:txBody>
                  <a:tcPr marL="91439" marR="91439" marT="45716" marB="45716"/>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1" dirty="0" smtClean="0">
                          <a:solidFill>
                            <a:schemeClr val="bg1"/>
                          </a:solidFill>
                          <a:latin typeface="微軟正黑體" panose="020B0604030504040204" pitchFamily="34" charset="-120"/>
                          <a:ea typeface="微軟正黑體" panose="020B0604030504040204" pitchFamily="34" charset="-120"/>
                        </a:rPr>
                        <a:t>C</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類</a:t>
                      </a:r>
                      <a:r>
                        <a:rPr kumimoji="0" lang="en-US" altLang="zh-TW" sz="1800" b="1" dirty="0" smtClean="0">
                          <a:solidFill>
                            <a:schemeClr val="bg1"/>
                          </a:solidFill>
                          <a:latin typeface="微軟正黑體" panose="020B0604030504040204" pitchFamily="34" charset="-120"/>
                          <a:ea typeface="微軟正黑體" panose="020B0604030504040204" pitchFamily="34" charset="-120"/>
                        </a:rPr>
                        <a:t>.</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專業職能與系所</a:t>
                      </a:r>
                      <a:r>
                        <a:rPr kumimoji="0" lang="zh-TW" altLang="en-US" sz="1800" b="1" dirty="0" smtClean="0">
                          <a:solidFill>
                            <a:schemeClr val="bg1"/>
                          </a:solidFill>
                          <a:latin typeface="微軟正黑體" panose="020B0604030504040204" pitchFamily="34" charset="-120"/>
                          <a:ea typeface="微軟正黑體" panose="020B0604030504040204" pitchFamily="34" charset="-120"/>
                        </a:rPr>
                        <a:t>無</a:t>
                      </a:r>
                      <a:r>
                        <a:rPr kumimoji="0" lang="zh-TW" altLang="zh-TW" sz="1800" b="1" dirty="0" smtClean="0">
                          <a:solidFill>
                            <a:schemeClr val="bg1"/>
                          </a:solidFill>
                          <a:latin typeface="微軟正黑體" panose="020B0604030504040204" pitchFamily="34" charset="-120"/>
                          <a:ea typeface="微軟正黑體" panose="020B0604030504040204" pitchFamily="34" charset="-120"/>
                        </a:rPr>
                        <a:t>關之問卷</a:t>
                      </a:r>
                      <a:endParaRPr lang="zh-TW" altLang="en-US" sz="1800" dirty="0">
                        <a:solidFill>
                          <a:schemeClr val="bg1"/>
                        </a:solidFill>
                      </a:endParaRPr>
                    </a:p>
                  </a:txBody>
                  <a:tcPr marL="91439" marR="91439" marT="45716" marB="45716"/>
                </a:tc>
              </a:tr>
              <a:tr h="2560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solidFill>
                            <a:sysClr val="windowText" lastClr="000000"/>
                          </a:solidFill>
                          <a:latin typeface="微軟正黑體" panose="020B0604030504040204" pitchFamily="34" charset="-120"/>
                          <a:ea typeface="微軟正黑體" panose="020B0604030504040204" pitchFamily="34" charset="-120"/>
                        </a:rPr>
                        <a:t>分析重點</a:t>
                      </a:r>
                      <a:endParaRPr kumimoji="0" lang="en-US" altLang="zh-TW" sz="1800" b="1" dirty="0" smtClean="0">
                        <a:solidFill>
                          <a:sysClr val="windowText" lastClr="000000"/>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nchor="ctr"/>
                </a:tc>
                <a:tc>
                  <a:txBody>
                    <a:bodyPr/>
                    <a:lstStyle/>
                    <a:p>
                      <a:pPr marL="285750" lvl="0" indent="-285750">
                        <a:buFont typeface="Arial" pitchFamily="34" charset="0"/>
                        <a:buChar char="•"/>
                      </a:pPr>
                      <a:r>
                        <a:rPr lang="zh-TW" altLang="en-US" sz="1800" b="1" dirty="0" smtClean="0">
                          <a:solidFill>
                            <a:srgbClr val="FF0000"/>
                          </a:solidFill>
                          <a:latin typeface="微軟正黑體" panose="020B0604030504040204" pitchFamily="34" charset="-120"/>
                          <a:ea typeface="微軟正黑體" panose="020B0604030504040204" pitchFamily="34" charset="-120"/>
                        </a:rPr>
                        <a:t>職能優勢</a:t>
                      </a:r>
                      <a:r>
                        <a:rPr lang="en-US" altLang="zh-TW" sz="1800" b="1" dirty="0" smtClean="0">
                          <a:solidFill>
                            <a:srgbClr val="FF0000"/>
                          </a:solidFill>
                          <a:latin typeface="微軟正黑體" panose="020B0604030504040204" pitchFamily="34" charset="-120"/>
                          <a:ea typeface="微軟正黑體" panose="020B0604030504040204" pitchFamily="34" charset="-120"/>
                        </a:rPr>
                        <a:t>-</a:t>
                      </a:r>
                      <a:r>
                        <a:rPr lang="zh-TW" altLang="en-US" sz="1800" b="1" dirty="0" smtClean="0">
                          <a:solidFill>
                            <a:srgbClr val="FF0000"/>
                          </a:solidFill>
                          <a:latin typeface="微軟正黑體" panose="020B0604030504040204" pitchFamily="34" charset="-120"/>
                          <a:ea typeface="微軟正黑體" panose="020B0604030504040204" pitchFamily="34" charset="-120"/>
                        </a:rPr>
                        <a:t>課程能量二維度分析</a:t>
                      </a: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養成共通職能之學習經驗</a:t>
                      </a:r>
                    </a:p>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養成共通職能之教學滿意</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應屆畢整體就業準備度</a:t>
                      </a:r>
                      <a:endParaRPr lang="zh-TW" altLang="en-US" sz="1800" dirty="0"/>
                    </a:p>
                  </a:txBody>
                  <a:tcPr marL="91439" marR="91439" marT="45716" marB="45716"/>
                </a:tc>
                <a:tc>
                  <a:txBody>
                    <a:bodyPr/>
                    <a:lstStyle/>
                    <a:p>
                      <a:pPr marL="285750" lvl="0" indent="-285750">
                        <a:buFont typeface="Arial" pitchFamily="34" charset="0"/>
                        <a:buChar char="•"/>
                      </a:pPr>
                      <a:r>
                        <a:rPr lang="zh-TW" altLang="en-US" sz="1800" dirty="0" smtClean="0">
                          <a:solidFill>
                            <a:schemeClr val="tx1"/>
                          </a:solidFill>
                          <a:latin typeface="微軟正黑體" panose="020B0604030504040204" pitchFamily="34" charset="-120"/>
                          <a:ea typeface="微軟正黑體" panose="020B0604030504040204" pitchFamily="34" charset="-120"/>
                        </a:rPr>
                        <a:t>職能優勢</a:t>
                      </a:r>
                      <a:r>
                        <a:rPr lang="en-US" altLang="zh-TW" sz="1800" dirty="0" smtClean="0">
                          <a:solidFill>
                            <a:schemeClr val="tx1"/>
                          </a:solidFill>
                          <a:latin typeface="微軟正黑體" panose="020B0604030504040204" pitchFamily="34" charset="-120"/>
                          <a:ea typeface="微軟正黑體" panose="020B0604030504040204" pitchFamily="34" charset="-120"/>
                        </a:rPr>
                        <a:t>-</a:t>
                      </a:r>
                      <a:r>
                        <a:rPr lang="zh-TW" altLang="en-US" sz="1800" dirty="0" smtClean="0">
                          <a:solidFill>
                            <a:schemeClr val="tx1"/>
                          </a:solidFill>
                          <a:latin typeface="微軟正黑體" panose="020B0604030504040204" pitchFamily="34" charset="-120"/>
                          <a:ea typeface="微軟正黑體" panose="020B0604030504040204" pitchFamily="34" charset="-120"/>
                        </a:rPr>
                        <a:t>課程能量</a:t>
                      </a:r>
                      <a:r>
                        <a:rPr lang="zh-TW" altLang="en-US" sz="1800" b="0" dirty="0" smtClean="0">
                          <a:solidFill>
                            <a:schemeClr val="tx1"/>
                          </a:solidFill>
                          <a:latin typeface="微軟正黑體" panose="020B0604030504040204" pitchFamily="34" charset="-120"/>
                          <a:ea typeface="微軟正黑體" panose="020B0604030504040204" pitchFamily="34" charset="-120"/>
                        </a:rPr>
                        <a:t>二維度分析</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養成專業職能之有效性分析</a:t>
                      </a:r>
                      <a:endParaRPr lang="en-US" altLang="zh-TW" sz="1800" b="0" dirty="0" smtClean="0">
                        <a:latin typeface="微軟正黑體" panose="020B0604030504040204" pitchFamily="34" charset="-120"/>
                        <a:ea typeface="微軟正黑體" panose="020B0604030504040204" pitchFamily="34" charset="-120"/>
                      </a:endParaRPr>
                    </a:p>
                    <a:p>
                      <a:pPr marL="285750" marR="0" lvl="0" indent="-285750" algn="l" defTabSz="914400" rtl="0" eaLnBrk="1" fontAlgn="auto" latinLnBrk="0" hangingPunct="1">
                        <a:lnSpc>
                          <a:spcPct val="100000"/>
                        </a:lnSpc>
                        <a:spcBef>
                          <a:spcPts val="0"/>
                        </a:spcBef>
                        <a:spcAft>
                          <a:spcPts val="0"/>
                        </a:spcAft>
                        <a:buClrTx/>
                        <a:buSzTx/>
                        <a:buFont typeface="Arial" pitchFamily="34" charset="0"/>
                        <a:buChar char="•"/>
                        <a:tabLst/>
                        <a:defRPr/>
                      </a:pPr>
                      <a:r>
                        <a:rPr lang="zh-TW" altLang="en-US" sz="1800" dirty="0" smtClean="0">
                          <a:latin typeface="微軟正黑體" panose="020B0604030504040204" pitchFamily="34" charset="-120"/>
                          <a:ea typeface="微軟正黑體" panose="020B0604030504040204" pitchFamily="34" charset="-120"/>
                        </a:rPr>
                        <a:t>養成專業職能之教學滿意</a:t>
                      </a:r>
                      <a:endParaRPr lang="zh-TW" altLang="en-US" sz="1800" b="0" dirty="0" smtClean="0">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dirty="0" smtClean="0">
                          <a:latin typeface="微軟正黑體" panose="020B0604030504040204" pitchFamily="34" charset="-120"/>
                          <a:ea typeface="微軟正黑體" panose="020B0604030504040204" pitchFamily="34" charset="-120"/>
                        </a:rPr>
                        <a:t>應屆畢整體就業準備度</a:t>
                      </a:r>
                      <a:endParaRPr lang="zh-TW" altLang="en-US" sz="1800" dirty="0" smtClean="0"/>
                    </a:p>
                    <a:p>
                      <a:endParaRPr lang="zh-TW" altLang="en-US" sz="1800" dirty="0"/>
                    </a:p>
                  </a:txBody>
                  <a:tcPr marL="91439" marR="91439" marT="45716" marB="45716"/>
                </a:tc>
                <a:tc>
                  <a:txBody>
                    <a:bodyPr/>
                    <a:lstStyle/>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篩選出潛在非適性學習之學生</a:t>
                      </a:r>
                    </a:p>
                    <a:p>
                      <a:pPr marL="285750" lvl="0" indent="-285750">
                        <a:buFont typeface="Arial" pitchFamily="34" charset="0"/>
                        <a:buChar char="•"/>
                      </a:pPr>
                      <a:r>
                        <a:rPr lang="zh-TW" altLang="en-US" sz="1800" dirty="0" smtClean="0">
                          <a:latin typeface="微軟正黑體" panose="020B0604030504040204" pitchFamily="34" charset="-120"/>
                          <a:ea typeface="微軟正黑體" panose="020B0604030504040204" pitchFamily="34" charset="-120"/>
                        </a:rPr>
                        <a:t>篩選出潛在有意轉校轉系的學生進行輔導</a:t>
                      </a:r>
                    </a:p>
                    <a:p>
                      <a:pPr marL="285750" indent="-285750">
                        <a:buFont typeface="Arial" pitchFamily="34" charset="0"/>
                        <a:buChar char="•"/>
                      </a:pPr>
                      <a:endParaRPr lang="zh-TW" altLang="en-US" sz="1800" dirty="0"/>
                    </a:p>
                  </a:txBody>
                  <a:tcPr marL="91439" marR="91439" marT="45716" marB="45716"/>
                </a:tc>
              </a:tr>
              <a:tr h="19351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solidFill>
                            <a:sysClr val="windowText" lastClr="000000"/>
                          </a:solidFill>
                          <a:latin typeface="微軟正黑體" panose="020B0604030504040204" pitchFamily="34" charset="-120"/>
                          <a:ea typeface="微軟正黑體" panose="020B0604030504040204" pitchFamily="34" charset="-120"/>
                        </a:rPr>
                        <a:t>相關報表</a:t>
                      </a:r>
                      <a:endParaRPr kumimoji="0" lang="en-US" altLang="zh-TW" sz="1800" b="1" dirty="0" smtClean="0">
                        <a:solidFill>
                          <a:sysClr val="windowText" lastClr="000000"/>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nchor="ctr"/>
                </a:tc>
                <a:tc>
                  <a:txBody>
                    <a:bodyPr/>
                    <a:lstStyle/>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共通職能養成之教學能量回饋整體分析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共通職能養成之教學能量回饋分析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endParaRPr lang="zh-TW" altLang="en-US" sz="1800" dirty="0"/>
                    </a:p>
                  </a:txBody>
                  <a:tcPr marL="91439" marR="91439" marT="45716" marB="45716"/>
                </a:tc>
                <a:tc>
                  <a:txBody>
                    <a:bodyPr/>
                    <a:lstStyle/>
                    <a:p>
                      <a:pPr marL="285750" lvl="0" indent="-285750" rtl="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與系所相關專業職能養成之教學能量回饋整體分析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與系所相關專業職能養成之教學能量回饋分析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dirty="0"/>
                    </a:p>
                  </a:txBody>
                  <a:tcPr marL="91439" marR="91439" marT="45716" marB="45716"/>
                </a:tc>
                <a:tc>
                  <a:txBody>
                    <a:bodyPr/>
                    <a:lstStyle/>
                    <a:p>
                      <a:pPr marL="285750" lvl="0" indent="-285750" rtl="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與系所無關專業職能養成之教學能量回饋整體分析</a:t>
                      </a:r>
                      <a:endParaRPr lang="zh-TW" altLang="en-US" sz="1800" b="0" dirty="0" smtClean="0">
                        <a:solidFill>
                          <a:schemeClr val="tx1"/>
                        </a:solidFill>
                        <a:latin typeface="微軟正黑體" panose="020B0604030504040204" pitchFamily="34" charset="-120"/>
                        <a:ea typeface="微軟正黑體" panose="020B0604030504040204" pitchFamily="34" charset="-120"/>
                      </a:endParaRPr>
                    </a:p>
                    <a:p>
                      <a:pPr marL="285750" lvl="0" indent="-285750">
                        <a:buFont typeface="Arial" pitchFamily="34" charset="0"/>
                        <a:buChar char="•"/>
                      </a:pP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與系所無關專業職能養成之教學能量回饋分析</a:t>
                      </a:r>
                      <a:r>
                        <a:rPr lang="en-US" altLang="zh-TW" sz="1800" b="0" i="0" u="none" strike="noStrike" dirty="0" smtClean="0">
                          <a:solidFill>
                            <a:schemeClr val="tx1"/>
                          </a:solidFill>
                          <a:effectLst/>
                          <a:latin typeface="微軟正黑體" panose="020B0604030504040204" pitchFamily="34" charset="-120"/>
                          <a:ea typeface="微軟正黑體" panose="020B0604030504040204" pitchFamily="34" charset="-120"/>
                        </a:rPr>
                        <a:t>-</a:t>
                      </a:r>
                      <a:r>
                        <a:rPr lang="zh-TW" altLang="en-US" sz="1800" b="0" i="0" u="none" strike="noStrike" dirty="0" smtClean="0">
                          <a:solidFill>
                            <a:schemeClr val="tx1"/>
                          </a:solidFill>
                          <a:effectLst/>
                          <a:latin typeface="微軟正黑體" panose="020B0604030504040204" pitchFamily="34" charset="-120"/>
                          <a:ea typeface="微軟正黑體" panose="020B0604030504040204" pitchFamily="34" charset="-120"/>
                        </a:rPr>
                        <a:t>個人原始資料</a:t>
                      </a:r>
                      <a:endParaRPr lang="zh-TW" altLang="en-US" sz="1800" dirty="0"/>
                    </a:p>
                  </a:txBody>
                  <a:tcPr marL="91439" marR="91439" marT="45716" marB="45716"/>
                </a:tc>
              </a:tr>
            </a:tbl>
          </a:graphicData>
        </a:graphic>
      </p:graphicFrame>
      <p:sp>
        <p:nvSpPr>
          <p:cNvPr id="2" name="標題 1"/>
          <p:cNvSpPr>
            <a:spLocks noGrp="1"/>
          </p:cNvSpPr>
          <p:nvPr>
            <p:ph type="title"/>
          </p:nvPr>
        </p:nvSpPr>
        <p:spPr/>
        <p:txBody>
          <a:bodyPr/>
          <a:lstStyle/>
          <a:p>
            <a:r>
              <a:rPr lang="zh-TW" altLang="en-US" sz="3600" dirty="0"/>
              <a:t>「</a:t>
            </a:r>
            <a:r>
              <a:rPr lang="zh-TW" altLang="zh-TW" sz="3600" dirty="0"/>
              <a:t>職能養成之教學能量回饋</a:t>
            </a:r>
            <a:r>
              <a:rPr lang="zh-TW" altLang="en-US" sz="3600" dirty="0"/>
              <a:t>」分析</a:t>
            </a:r>
            <a:r>
              <a:rPr lang="zh-TW" altLang="en-US" sz="3600" dirty="0" smtClean="0"/>
              <a:t>應用</a:t>
            </a:r>
            <a:endParaRPr lang="zh-TW" altLang="en-US" sz="3600" dirty="0"/>
          </a:p>
        </p:txBody>
      </p:sp>
      <p:sp>
        <p:nvSpPr>
          <p:cNvPr id="32770" name="投影片編號版面配置區 2"/>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8803DA82-F08C-4CDB-9E7F-B6E5C4240C75}"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102</a:t>
            </a:fld>
            <a:endParaRPr lang="zh-CN" altLang="en-US" sz="1200" dirty="0">
              <a:solidFill>
                <a:srgbClr val="898989"/>
              </a:solidFill>
              <a:latin typeface="Calibri" pitchFamily="34" charset="0"/>
              <a:ea typeface="新細明體" pitchFamily="18" charset="-120"/>
            </a:endParaRPr>
          </a:p>
        </p:txBody>
      </p:sp>
      <p:sp>
        <p:nvSpPr>
          <p:cNvPr id="6" name="圓角矩形 5"/>
          <p:cNvSpPr/>
          <p:nvPr/>
        </p:nvSpPr>
        <p:spPr>
          <a:xfrm>
            <a:off x="971550" y="2046513"/>
            <a:ext cx="2578100" cy="58782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206217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12"/>
          <p:cNvSpPr txBox="1"/>
          <p:nvPr/>
        </p:nvSpPr>
        <p:spPr>
          <a:xfrm>
            <a:off x="312093" y="1395581"/>
            <a:ext cx="8504723" cy="646331"/>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透過「職能優勢</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課程能量二維度分析」找出課程改善方向</a:t>
            </a:r>
          </a:p>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系統預設以平均數定錨，學校可視需要自設參數</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參考常模或自訂絕對標準</a:t>
            </a:r>
            <a:r>
              <a:rPr lang="en-US" altLang="zh-TW" b="1" dirty="0">
                <a:solidFill>
                  <a:prstClr val="white"/>
                </a:solidFill>
                <a:latin typeface="微軟正黑體" panose="020B0604030504040204" pitchFamily="34" charset="-120"/>
                <a:ea typeface="微軟正黑體" panose="020B0604030504040204" pitchFamily="34" charset="-120"/>
              </a:rPr>
              <a:t>)</a:t>
            </a:r>
          </a:p>
        </p:txBody>
      </p:sp>
      <p:grpSp>
        <p:nvGrpSpPr>
          <p:cNvPr id="32" name="群組 5"/>
          <p:cNvGrpSpPr>
            <a:grpSpLocks/>
          </p:cNvGrpSpPr>
          <p:nvPr/>
        </p:nvGrpSpPr>
        <p:grpSpPr bwMode="auto">
          <a:xfrm>
            <a:off x="1924050" y="2484144"/>
            <a:ext cx="5097463" cy="3486150"/>
            <a:chOff x="1019201" y="1052736"/>
            <a:chExt cx="7176765" cy="4895934"/>
          </a:xfrm>
        </p:grpSpPr>
        <p:sp>
          <p:nvSpPr>
            <p:cNvPr id="33" name="矩形 32"/>
            <p:cNvSpPr/>
            <p:nvPr/>
          </p:nvSpPr>
          <p:spPr>
            <a:xfrm>
              <a:off x="4707043" y="1485255"/>
              <a:ext cx="3240831" cy="2089020"/>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endParaRPr lang="zh-TW" altLang="en-US" kern="0">
                <a:solidFill>
                  <a:prstClr val="black"/>
                </a:solidFill>
                <a:latin typeface="Calibri"/>
                <a:ea typeface="新細明體" panose="02020500000000000000" pitchFamily="18" charset="-120"/>
              </a:endParaRPr>
            </a:p>
          </p:txBody>
        </p:sp>
        <p:sp>
          <p:nvSpPr>
            <p:cNvPr id="34" name="矩形 33"/>
            <p:cNvSpPr/>
            <p:nvPr/>
          </p:nvSpPr>
          <p:spPr>
            <a:xfrm>
              <a:off x="1455038" y="1485255"/>
              <a:ext cx="3252006" cy="2089020"/>
            </a:xfrm>
            <a:prstGeom prst="rect">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endParaRPr lang="zh-TW" altLang="en-US" kern="0">
                <a:solidFill>
                  <a:prstClr val="black"/>
                </a:solidFill>
                <a:latin typeface="Calibri"/>
                <a:ea typeface="新細明體" panose="02020500000000000000" pitchFamily="18" charset="-120"/>
              </a:endParaRPr>
            </a:p>
          </p:txBody>
        </p:sp>
        <p:sp>
          <p:nvSpPr>
            <p:cNvPr id="35" name="矩形 34"/>
            <p:cNvSpPr/>
            <p:nvPr/>
          </p:nvSpPr>
          <p:spPr>
            <a:xfrm>
              <a:off x="1450567" y="3520768"/>
              <a:ext cx="3256476" cy="2089022"/>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endParaRPr lang="zh-TW" altLang="en-US" kern="0">
                <a:solidFill>
                  <a:prstClr val="black"/>
                </a:solidFill>
                <a:latin typeface="Calibri"/>
                <a:ea typeface="新細明體" panose="02020500000000000000" pitchFamily="18" charset="-120"/>
              </a:endParaRPr>
            </a:p>
          </p:txBody>
        </p:sp>
        <p:sp>
          <p:nvSpPr>
            <p:cNvPr id="36" name="矩形 35"/>
            <p:cNvSpPr/>
            <p:nvPr/>
          </p:nvSpPr>
          <p:spPr>
            <a:xfrm>
              <a:off x="4675752" y="3529686"/>
              <a:ext cx="3290002" cy="2080104"/>
            </a:xfrm>
            <a:prstGeom prst="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endParaRPr lang="zh-TW" altLang="en-US" kern="0">
                <a:solidFill>
                  <a:prstClr val="black"/>
                </a:solidFill>
                <a:latin typeface="Calibri"/>
                <a:ea typeface="新細明體" panose="02020500000000000000" pitchFamily="18" charset="-120"/>
              </a:endParaRPr>
            </a:p>
          </p:txBody>
        </p:sp>
        <p:sp>
          <p:nvSpPr>
            <p:cNvPr id="37" name="矩形 8"/>
            <p:cNvSpPr>
              <a:spLocks noChangeArrowheads="1"/>
            </p:cNvSpPr>
            <p:nvPr/>
          </p:nvSpPr>
          <p:spPr bwMode="auto">
            <a:xfrm>
              <a:off x="1677770" y="1920875"/>
              <a:ext cx="3029168" cy="1037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kumimoji="0" lang="en-US" altLang="zh-TW" sz="1400" b="1" kern="0" dirty="0">
                  <a:solidFill>
                    <a:srgbClr val="000000"/>
                  </a:solidFill>
                  <a:latin typeface="微軟正黑體" panose="020B0604030504040204" pitchFamily="34" charset="-120"/>
                  <a:ea typeface="微軟正黑體" panose="020B0604030504040204" pitchFamily="34" charset="-120"/>
                </a:rPr>
                <a:t>II</a:t>
              </a:r>
              <a:r>
                <a:rPr kumimoji="0" lang="zh-TW" altLang="zh-TW" sz="1400" b="1" kern="0" dirty="0">
                  <a:solidFill>
                    <a:srgbClr val="000000"/>
                  </a:solidFill>
                  <a:latin typeface="微軟正黑體" panose="020B0604030504040204" pitchFamily="34" charset="-120"/>
                  <a:ea typeface="微軟正黑體" panose="020B0604030504040204" pitchFamily="34" charset="-120"/>
                </a:rPr>
                <a:t>：</a:t>
              </a:r>
              <a:r>
                <a:rPr kumimoji="0" lang="zh-TW" altLang="en-US" sz="1400" b="1" kern="0" dirty="0">
                  <a:solidFill>
                    <a:srgbClr val="000000"/>
                  </a:solidFill>
                  <a:latin typeface="微軟正黑體" panose="020B0604030504040204" pitchFamily="34" charset="-120"/>
                  <a:ea typeface="微軟正黑體" panose="020B0604030504040204" pitchFamily="34" charset="-120"/>
                </a:rPr>
                <a:t>優勢職能</a:t>
              </a:r>
              <a:r>
                <a:rPr kumimoji="0" lang="en-US" altLang="zh-TW" sz="1400" b="1" kern="0" dirty="0">
                  <a:solidFill>
                    <a:srgbClr val="000000"/>
                  </a:solidFill>
                  <a:latin typeface="微軟正黑體" panose="020B0604030504040204" pitchFamily="34" charset="-120"/>
                  <a:ea typeface="微軟正黑體" panose="020B0604030504040204" pitchFamily="34" charset="-120"/>
                </a:rPr>
                <a:t>/</a:t>
              </a:r>
              <a:r>
                <a:rPr kumimoji="0" lang="zh-TW" altLang="en-US" sz="1400" b="1" kern="0" dirty="0">
                  <a:solidFill>
                    <a:srgbClr val="000000"/>
                  </a:solidFill>
                  <a:latin typeface="微軟正黑體" panose="020B0604030504040204" pitchFamily="34" charset="-120"/>
                  <a:ea typeface="微軟正黑體" panose="020B0604030504040204" pitchFamily="34" charset="-120"/>
                </a:rPr>
                <a:t>課程不充足</a:t>
              </a:r>
              <a:endParaRPr kumimoji="0" lang="en-US" altLang="zh-TW" sz="1400" b="1" kern="0" dirty="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0" lang="en-US" altLang="zh-TW" sz="1400" b="1" kern="0" dirty="0">
                  <a:solidFill>
                    <a:srgbClr val="FF0000"/>
                  </a:solidFill>
                  <a:latin typeface="微軟正黑體" panose="020B0604030504040204" pitchFamily="34" charset="-120"/>
                  <a:ea typeface="微軟正黑體" panose="020B0604030504040204" pitchFamily="34" charset="-120"/>
                </a:rPr>
                <a:t>(</a:t>
              </a:r>
              <a:r>
                <a:rPr kumimoji="0" lang="zh-TW" altLang="en-US" sz="1400" b="1" kern="0" dirty="0">
                  <a:solidFill>
                    <a:srgbClr val="FF0000"/>
                  </a:solidFill>
                  <a:latin typeface="微軟正黑體" panose="020B0604030504040204" pitchFamily="34" charset="-120"/>
                  <a:ea typeface="微軟正黑體" panose="020B0604030504040204" pitchFamily="34" charset="-120"/>
                </a:rPr>
                <a:t>後續改善</a:t>
              </a:r>
              <a:r>
                <a:rPr kumimoji="0" lang="en-US" altLang="zh-TW" sz="1400" b="1" kern="0" dirty="0">
                  <a:solidFill>
                    <a:srgbClr val="FF0000"/>
                  </a:solidFill>
                  <a:latin typeface="微軟正黑體" panose="020B0604030504040204" pitchFamily="34" charset="-120"/>
                  <a:ea typeface="微軟正黑體" panose="020B0604030504040204" pitchFamily="34" charset="-120"/>
                </a:rPr>
                <a:t>)</a:t>
              </a:r>
              <a:endParaRPr kumimoji="0" lang="zh-TW" altLang="en-US" sz="1400" b="1" kern="0" dirty="0">
                <a:solidFill>
                  <a:srgbClr val="FF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endParaRPr kumimoji="0" lang="zh-TW" altLang="en-US" sz="1400" b="1" kern="0" dirty="0">
                <a:solidFill>
                  <a:srgbClr val="000000"/>
                </a:solidFill>
                <a:latin typeface="微軟正黑體" panose="020B0604030504040204" pitchFamily="34" charset="-120"/>
                <a:ea typeface="微軟正黑體" panose="020B0604030504040204" pitchFamily="34" charset="-120"/>
              </a:endParaRPr>
            </a:p>
          </p:txBody>
        </p:sp>
        <p:sp>
          <p:nvSpPr>
            <p:cNvPr id="38" name="矩形 9"/>
            <p:cNvSpPr>
              <a:spLocks noChangeArrowheads="1"/>
            </p:cNvSpPr>
            <p:nvPr/>
          </p:nvSpPr>
          <p:spPr bwMode="auto">
            <a:xfrm>
              <a:off x="5227639" y="1941514"/>
              <a:ext cx="2722413" cy="734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kumimoji="0" lang="en-US" altLang="zh-TW" sz="1400" b="1" kern="0">
                  <a:solidFill>
                    <a:srgbClr val="000000"/>
                  </a:solidFill>
                  <a:latin typeface="微軟正黑體" panose="020B0604030504040204" pitchFamily="34" charset="-120"/>
                  <a:ea typeface="微軟正黑體" panose="020B0604030504040204" pitchFamily="34" charset="-120"/>
                </a:rPr>
                <a:t>I</a:t>
              </a:r>
              <a:r>
                <a:rPr kumimoji="0" lang="zh-TW" altLang="zh-TW" sz="1400" b="1" kern="0">
                  <a:solidFill>
                    <a:srgbClr val="000000"/>
                  </a:solidFill>
                  <a:latin typeface="微軟正黑體" panose="020B0604030504040204" pitchFamily="34" charset="-120"/>
                  <a:ea typeface="微軟正黑體" panose="020B0604030504040204" pitchFamily="34" charset="-120"/>
                </a:rPr>
                <a:t>：</a:t>
              </a:r>
              <a:r>
                <a:rPr kumimoji="0" lang="zh-TW" altLang="en-US" sz="1400" b="1" kern="0">
                  <a:solidFill>
                    <a:srgbClr val="000000"/>
                  </a:solidFill>
                  <a:latin typeface="微軟正黑體" panose="020B0604030504040204" pitchFamily="34" charset="-120"/>
                  <a:ea typeface="微軟正黑體" panose="020B0604030504040204" pitchFamily="34" charset="-120"/>
                </a:rPr>
                <a:t>優勢職能</a:t>
              </a:r>
              <a:r>
                <a:rPr kumimoji="0" lang="en-US" altLang="zh-TW" sz="1400" b="1" kern="0">
                  <a:solidFill>
                    <a:srgbClr val="000000"/>
                  </a:solidFill>
                  <a:latin typeface="微軟正黑體" panose="020B0604030504040204" pitchFamily="34" charset="-120"/>
                  <a:ea typeface="微軟正黑體" panose="020B0604030504040204" pitchFamily="34" charset="-120"/>
                </a:rPr>
                <a:t>/</a:t>
              </a:r>
              <a:r>
                <a:rPr kumimoji="0" lang="zh-TW" altLang="en-US" sz="1400" b="1" kern="0">
                  <a:solidFill>
                    <a:srgbClr val="000000"/>
                  </a:solidFill>
                  <a:latin typeface="微軟正黑體" panose="020B0604030504040204" pitchFamily="34" charset="-120"/>
                  <a:ea typeface="微軟正黑體" panose="020B0604030504040204" pitchFamily="34" charset="-120"/>
                </a:rPr>
                <a:t>課程充足</a:t>
              </a:r>
              <a:endParaRPr kumimoji="0" lang="en-US" altLang="zh-TW" sz="1400" b="1" kern="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0" lang="en-US" altLang="zh-TW" sz="1400" b="1" kern="0">
                  <a:solidFill>
                    <a:srgbClr val="FF0000"/>
                  </a:solidFill>
                  <a:latin typeface="微軟正黑體" panose="020B0604030504040204" pitchFamily="34" charset="-120"/>
                  <a:ea typeface="微軟正黑體" panose="020B0604030504040204" pitchFamily="34" charset="-120"/>
                </a:rPr>
                <a:t>(</a:t>
              </a:r>
              <a:r>
                <a:rPr kumimoji="0" lang="zh-TW" altLang="zh-TW" sz="1400" b="1" kern="0">
                  <a:solidFill>
                    <a:srgbClr val="FF0000"/>
                  </a:solidFill>
                  <a:latin typeface="微軟正黑體" panose="020B0604030504040204" pitchFamily="34" charset="-120"/>
                  <a:ea typeface="微軟正黑體" panose="020B0604030504040204" pitchFamily="34" charset="-120"/>
                </a:rPr>
                <a:t>繼續保持</a:t>
              </a:r>
              <a:r>
                <a:rPr kumimoji="0" lang="en-US" altLang="zh-TW" sz="1400" b="1" kern="0">
                  <a:solidFill>
                    <a:srgbClr val="FF0000"/>
                  </a:solidFill>
                  <a:latin typeface="微軟正黑體" panose="020B0604030504040204" pitchFamily="34" charset="-120"/>
                  <a:ea typeface="微軟正黑體" panose="020B0604030504040204" pitchFamily="34" charset="-120"/>
                </a:rPr>
                <a:t>)</a:t>
              </a:r>
              <a:endParaRPr kumimoji="0" lang="zh-TW" altLang="en-US" sz="1400" b="1" kern="0">
                <a:solidFill>
                  <a:srgbClr val="FF0000"/>
                </a:solidFill>
                <a:latin typeface="微軟正黑體" panose="020B0604030504040204" pitchFamily="34" charset="-120"/>
                <a:ea typeface="微軟正黑體" panose="020B0604030504040204" pitchFamily="34" charset="-120"/>
              </a:endParaRPr>
            </a:p>
          </p:txBody>
        </p:sp>
        <p:sp>
          <p:nvSpPr>
            <p:cNvPr id="39" name="矩形 11"/>
            <p:cNvSpPr>
              <a:spLocks noChangeArrowheads="1"/>
            </p:cNvSpPr>
            <p:nvPr/>
          </p:nvSpPr>
          <p:spPr bwMode="auto">
            <a:xfrm>
              <a:off x="4963884" y="3903136"/>
              <a:ext cx="2964091" cy="734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kumimoji="0" lang="en-US" altLang="zh-TW" sz="1400" b="1" kern="0">
                  <a:solidFill>
                    <a:srgbClr val="000000"/>
                  </a:solidFill>
                  <a:latin typeface="微軟正黑體" panose="020B0604030504040204" pitchFamily="34" charset="-120"/>
                  <a:ea typeface="微軟正黑體" panose="020B0604030504040204" pitchFamily="34" charset="-120"/>
                </a:rPr>
                <a:t>IV</a:t>
              </a:r>
              <a:r>
                <a:rPr kumimoji="0" lang="zh-TW" altLang="zh-TW" sz="1400" b="1" kern="0">
                  <a:solidFill>
                    <a:srgbClr val="000000"/>
                  </a:solidFill>
                  <a:latin typeface="微軟正黑體" panose="020B0604030504040204" pitchFamily="34" charset="-120"/>
                  <a:ea typeface="微軟正黑體" panose="020B0604030504040204" pitchFamily="34" charset="-120"/>
                </a:rPr>
                <a:t>：</a:t>
              </a:r>
              <a:r>
                <a:rPr kumimoji="0" lang="zh-TW" altLang="en-US" sz="1400" b="1" kern="0">
                  <a:solidFill>
                    <a:srgbClr val="000000"/>
                  </a:solidFill>
                  <a:latin typeface="微軟正黑體" panose="020B0604030504040204" pitchFamily="34" charset="-120"/>
                  <a:ea typeface="微軟正黑體" panose="020B0604030504040204" pitchFamily="34" charset="-120"/>
                </a:rPr>
                <a:t>劣勢職能</a:t>
              </a:r>
              <a:r>
                <a:rPr kumimoji="0" lang="en-US" altLang="zh-TW" sz="1400" b="1" kern="0">
                  <a:solidFill>
                    <a:srgbClr val="000000"/>
                  </a:solidFill>
                  <a:latin typeface="微軟正黑體" panose="020B0604030504040204" pitchFamily="34" charset="-120"/>
                  <a:ea typeface="微軟正黑體" panose="020B0604030504040204" pitchFamily="34" charset="-120"/>
                </a:rPr>
                <a:t>/</a:t>
              </a:r>
              <a:r>
                <a:rPr kumimoji="0" lang="zh-TW" altLang="en-US" sz="1400" b="1" kern="0">
                  <a:solidFill>
                    <a:srgbClr val="000000"/>
                  </a:solidFill>
                  <a:latin typeface="微軟正黑體" panose="020B0604030504040204" pitchFamily="34" charset="-120"/>
                  <a:ea typeface="微軟正黑體" panose="020B0604030504040204" pitchFamily="34" charset="-120"/>
                </a:rPr>
                <a:t>課程充足</a:t>
              </a:r>
              <a:endParaRPr kumimoji="0" lang="en-US" altLang="zh-TW" sz="1400" b="1" kern="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0" lang="en-US" altLang="zh-TW" sz="1400" b="1" kern="0">
                  <a:solidFill>
                    <a:srgbClr val="FF0000"/>
                  </a:solidFill>
                  <a:latin typeface="微軟正黑體" panose="020B0604030504040204" pitchFamily="34" charset="-120"/>
                  <a:ea typeface="微軟正黑體" panose="020B0604030504040204" pitchFamily="34" charset="-120"/>
                </a:rPr>
                <a:t>(</a:t>
              </a:r>
              <a:r>
                <a:rPr kumimoji="0" lang="zh-TW" altLang="en-US" sz="1400" b="1" kern="0">
                  <a:solidFill>
                    <a:srgbClr val="FF0000"/>
                  </a:solidFill>
                  <a:latin typeface="微軟正黑體" panose="020B0604030504040204" pitchFamily="34" charset="-120"/>
                  <a:ea typeface="微軟正黑體" panose="020B0604030504040204" pitchFamily="34" charset="-120"/>
                </a:rPr>
                <a:t>優化調整</a:t>
              </a:r>
              <a:r>
                <a:rPr kumimoji="0" lang="en-US" altLang="zh-TW" sz="1400" b="1" kern="0">
                  <a:solidFill>
                    <a:srgbClr val="FF0000"/>
                  </a:solidFill>
                  <a:latin typeface="微軟正黑體" panose="020B0604030504040204" pitchFamily="34" charset="-120"/>
                  <a:ea typeface="微軟正黑體" panose="020B0604030504040204" pitchFamily="34" charset="-120"/>
                </a:rPr>
                <a:t>)</a:t>
              </a:r>
              <a:endParaRPr kumimoji="0" lang="zh-TW" altLang="en-US" sz="1400" b="1" kern="0">
                <a:solidFill>
                  <a:srgbClr val="FF0000"/>
                </a:solidFill>
                <a:latin typeface="微軟正黑體" panose="020B0604030504040204" pitchFamily="34" charset="-120"/>
                <a:ea typeface="微軟正黑體" panose="020B0604030504040204" pitchFamily="34" charset="-120"/>
              </a:endParaRPr>
            </a:p>
          </p:txBody>
        </p:sp>
        <p:sp>
          <p:nvSpPr>
            <p:cNvPr id="40" name="矩形 8"/>
            <p:cNvSpPr>
              <a:spLocks noChangeArrowheads="1"/>
            </p:cNvSpPr>
            <p:nvPr/>
          </p:nvSpPr>
          <p:spPr bwMode="auto">
            <a:xfrm>
              <a:off x="1559304" y="3861953"/>
              <a:ext cx="3218958" cy="1037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kumimoji="0" lang="en-US" altLang="zh-TW" sz="1400" b="1" kern="0" dirty="0">
                  <a:solidFill>
                    <a:srgbClr val="000000"/>
                  </a:solidFill>
                  <a:latin typeface="微軟正黑體" panose="020B0604030504040204" pitchFamily="34" charset="-120"/>
                  <a:ea typeface="微軟正黑體" panose="020B0604030504040204" pitchFamily="34" charset="-120"/>
                </a:rPr>
                <a:t>III</a:t>
              </a:r>
              <a:r>
                <a:rPr kumimoji="0" lang="zh-TW" altLang="zh-TW" sz="1400" b="1" kern="0" dirty="0">
                  <a:solidFill>
                    <a:srgbClr val="000000"/>
                  </a:solidFill>
                  <a:latin typeface="微軟正黑體" panose="020B0604030504040204" pitchFamily="34" charset="-120"/>
                  <a:ea typeface="微軟正黑體" panose="020B0604030504040204" pitchFamily="34" charset="-120"/>
                </a:rPr>
                <a:t>：</a:t>
              </a:r>
              <a:r>
                <a:rPr kumimoji="0" lang="zh-TW" altLang="en-US" sz="1400" b="1" kern="0" dirty="0">
                  <a:solidFill>
                    <a:srgbClr val="000000"/>
                  </a:solidFill>
                  <a:latin typeface="微軟正黑體" panose="020B0604030504040204" pitchFamily="34" charset="-120"/>
                  <a:ea typeface="微軟正黑體" panose="020B0604030504040204" pitchFamily="34" charset="-120"/>
                </a:rPr>
                <a:t>劣勢職能</a:t>
              </a:r>
              <a:r>
                <a:rPr kumimoji="0" lang="en-US" altLang="zh-TW" sz="1400" b="1" kern="0" dirty="0">
                  <a:solidFill>
                    <a:srgbClr val="000000"/>
                  </a:solidFill>
                  <a:latin typeface="微軟正黑體" panose="020B0604030504040204" pitchFamily="34" charset="-120"/>
                  <a:ea typeface="微軟正黑體" panose="020B0604030504040204" pitchFamily="34" charset="-120"/>
                </a:rPr>
                <a:t>/</a:t>
              </a:r>
              <a:r>
                <a:rPr kumimoji="0" lang="zh-TW" altLang="en-US" sz="1400" b="1" kern="0" dirty="0">
                  <a:solidFill>
                    <a:srgbClr val="000000"/>
                  </a:solidFill>
                  <a:latin typeface="微軟正黑體" panose="020B0604030504040204" pitchFamily="34" charset="-120"/>
                  <a:ea typeface="微軟正黑體" panose="020B0604030504040204" pitchFamily="34" charset="-120"/>
                </a:rPr>
                <a:t>課程不充足</a:t>
              </a:r>
              <a:endParaRPr kumimoji="0" lang="en-US" altLang="zh-TW" sz="1400" b="1" kern="0" dirty="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0" lang="en-US" altLang="zh-TW" sz="1400" b="1" kern="0" dirty="0">
                  <a:solidFill>
                    <a:srgbClr val="FF0000"/>
                  </a:solidFill>
                  <a:latin typeface="微軟正黑體" panose="020B0604030504040204" pitchFamily="34" charset="-120"/>
                  <a:ea typeface="微軟正黑體" panose="020B0604030504040204" pitchFamily="34" charset="-120"/>
                </a:rPr>
                <a:t>(</a:t>
              </a:r>
              <a:r>
                <a:rPr kumimoji="0" lang="zh-TW" altLang="en-US" sz="1400" b="1" kern="0" dirty="0">
                  <a:solidFill>
                    <a:srgbClr val="FF0000"/>
                  </a:solidFill>
                  <a:latin typeface="微軟正黑體" panose="020B0604030504040204" pitchFamily="34" charset="-120"/>
                  <a:ea typeface="微軟正黑體" panose="020B0604030504040204" pitchFamily="34" charset="-120"/>
                </a:rPr>
                <a:t>優先改善</a:t>
              </a:r>
              <a:r>
                <a:rPr kumimoji="0" lang="en-US" altLang="zh-TW" sz="1400" b="1" kern="0" dirty="0">
                  <a:solidFill>
                    <a:srgbClr val="FF0000"/>
                  </a:solidFill>
                  <a:latin typeface="微軟正黑體" panose="020B0604030504040204" pitchFamily="34" charset="-120"/>
                  <a:ea typeface="微軟正黑體" panose="020B0604030504040204" pitchFamily="34" charset="-120"/>
                </a:rPr>
                <a:t>)</a:t>
              </a:r>
              <a:endParaRPr kumimoji="0" lang="zh-TW" altLang="en-US" sz="1400" b="1" kern="0" dirty="0">
                <a:solidFill>
                  <a:srgbClr val="FF0000"/>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endParaRPr kumimoji="0" lang="zh-TW" altLang="en-US" sz="1400" b="1" kern="0" dirty="0">
                <a:solidFill>
                  <a:srgbClr val="000000"/>
                </a:solidFill>
                <a:latin typeface="微軟正黑體" panose="020B0604030504040204" pitchFamily="34" charset="-120"/>
                <a:ea typeface="微軟正黑體" panose="020B0604030504040204" pitchFamily="34" charset="-120"/>
              </a:endParaRPr>
            </a:p>
          </p:txBody>
        </p:sp>
        <p:sp>
          <p:nvSpPr>
            <p:cNvPr id="41" name="文字方塊 15"/>
            <p:cNvSpPr txBox="1">
              <a:spLocks noChangeArrowheads="1"/>
            </p:cNvSpPr>
            <p:nvPr/>
          </p:nvSpPr>
          <p:spPr bwMode="auto">
            <a:xfrm>
              <a:off x="6763373" y="5559635"/>
              <a:ext cx="1126702" cy="389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lang="zh-TW" altLang="en-US" sz="1200" b="1" kern="0" dirty="0">
                  <a:solidFill>
                    <a:srgbClr val="FF0000"/>
                  </a:solidFill>
                  <a:latin typeface="微軟正黑體" panose="020B0604030504040204" pitchFamily="34" charset="-120"/>
                  <a:ea typeface="微軟正黑體" panose="020B0604030504040204" pitchFamily="34" charset="-120"/>
                </a:rPr>
                <a:t>課程能量</a:t>
              </a:r>
            </a:p>
          </p:txBody>
        </p:sp>
        <p:cxnSp>
          <p:nvCxnSpPr>
            <p:cNvPr id="42" name="直線單箭頭接點 41"/>
            <p:cNvCxnSpPr/>
            <p:nvPr/>
          </p:nvCxnSpPr>
          <p:spPr>
            <a:xfrm flipV="1">
              <a:off x="1455038" y="1052736"/>
              <a:ext cx="0" cy="4557053"/>
            </a:xfrm>
            <a:prstGeom prst="straightConnector1">
              <a:avLst/>
            </a:prstGeom>
            <a:noFill/>
            <a:ln w="38100" cap="flat" cmpd="sng" algn="ctr">
              <a:solidFill>
                <a:srgbClr val="4F81BD">
                  <a:shade val="95000"/>
                  <a:satMod val="105000"/>
                </a:srgbClr>
              </a:solidFill>
              <a:prstDash val="solid"/>
              <a:tailEnd type="arrow"/>
            </a:ln>
            <a:effectLst/>
          </p:spPr>
        </p:cxnSp>
        <p:cxnSp>
          <p:nvCxnSpPr>
            <p:cNvPr id="43" name="直線單箭頭接點 42"/>
            <p:cNvCxnSpPr/>
            <p:nvPr/>
          </p:nvCxnSpPr>
          <p:spPr>
            <a:xfrm>
              <a:off x="1423747" y="5574118"/>
              <a:ext cx="6772219" cy="0"/>
            </a:xfrm>
            <a:prstGeom prst="straightConnector1">
              <a:avLst/>
            </a:prstGeom>
            <a:noFill/>
            <a:ln w="38100" cap="flat" cmpd="sng" algn="ctr">
              <a:solidFill>
                <a:srgbClr val="4F81BD">
                  <a:shade val="95000"/>
                  <a:satMod val="105000"/>
                </a:srgbClr>
              </a:solidFill>
              <a:prstDash val="solid"/>
              <a:tailEnd type="arrow"/>
            </a:ln>
            <a:effectLst/>
          </p:spPr>
        </p:cxnSp>
        <p:sp>
          <p:nvSpPr>
            <p:cNvPr id="44" name="文字方塊 14"/>
            <p:cNvSpPr txBox="1">
              <a:spLocks noChangeArrowheads="1"/>
            </p:cNvSpPr>
            <p:nvPr/>
          </p:nvSpPr>
          <p:spPr bwMode="auto">
            <a:xfrm>
              <a:off x="1019201" y="4544218"/>
              <a:ext cx="519987" cy="994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defRPr/>
              </a:pPr>
              <a:r>
                <a:rPr lang="zh-TW" altLang="en-US" sz="1200" b="1" kern="0" dirty="0" smtClean="0">
                  <a:solidFill>
                    <a:srgbClr val="FF0000"/>
                  </a:solidFill>
                  <a:latin typeface="微軟正黑體" panose="020B0604030504040204" pitchFamily="34" charset="-120"/>
                  <a:ea typeface="微軟正黑體" panose="020B0604030504040204" pitchFamily="34" charset="-120"/>
                </a:rPr>
                <a:t>職能優勢</a:t>
              </a:r>
              <a:endParaRPr lang="zh-TW" altLang="en-US" sz="1200" b="1" kern="0" dirty="0">
                <a:solidFill>
                  <a:srgbClr val="FF0000"/>
                </a:solidFill>
                <a:latin typeface="微軟正黑體" panose="020B0604030504040204" pitchFamily="34" charset="-120"/>
                <a:ea typeface="微軟正黑體" panose="020B0604030504040204" pitchFamily="34" charset="-120"/>
              </a:endParaRPr>
            </a:p>
          </p:txBody>
        </p:sp>
      </p:grpSp>
      <p:sp>
        <p:nvSpPr>
          <p:cNvPr id="45" name="矩形 44"/>
          <p:cNvSpPr/>
          <p:nvPr/>
        </p:nvSpPr>
        <p:spPr>
          <a:xfrm>
            <a:off x="179388" y="2414294"/>
            <a:ext cx="1822450" cy="1816100"/>
          </a:xfrm>
          <a:prstGeom prst="rect">
            <a:avLst/>
          </a:prstGeom>
          <a:solidFill>
            <a:srgbClr val="C0504D">
              <a:lumMod val="40000"/>
              <a:lumOff val="60000"/>
            </a:srgbClr>
          </a:solidFill>
        </p:spPr>
        <p:txBody>
          <a:bodyPr>
            <a:spAutoFit/>
          </a:bodyPr>
          <a:lstStyle/>
          <a:p>
            <a:pPr fontAlgn="base">
              <a:spcBef>
                <a:spcPct val="0"/>
              </a:spcBef>
              <a:spcAft>
                <a:spcPct val="0"/>
              </a:spcAft>
              <a:defRPr/>
            </a:pPr>
            <a:r>
              <a:rPr kumimoji="1" lang="zh-TW" altLang="en-US" sz="1400" b="1" kern="0" dirty="0">
                <a:solidFill>
                  <a:prstClr val="black"/>
                </a:solidFill>
                <a:latin typeface="微軟正黑體" panose="020B0604030504040204" pitchFamily="34" charset="-120"/>
                <a:ea typeface="微軟正黑體" panose="020B0604030504040204" pitchFamily="34" charset="-120"/>
              </a:rPr>
              <a:t>象限</a:t>
            </a:r>
            <a:r>
              <a:rPr kumimoji="1" lang="en-US" altLang="zh-TW" sz="1400" b="1" kern="0" dirty="0">
                <a:solidFill>
                  <a:prstClr val="black"/>
                </a:solidFill>
                <a:latin typeface="微軟正黑體" panose="020B0604030504040204" pitchFamily="34" charset="-120"/>
                <a:ea typeface="微軟正黑體" panose="020B0604030504040204" pitchFamily="34" charset="-120"/>
              </a:rPr>
              <a:t>II</a:t>
            </a: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職能平均分數高</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學校課程或活動不充足</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1" lang="zh-TW" altLang="en-US" sz="1400" u="sng" kern="0" dirty="0">
                <a:solidFill>
                  <a:srgbClr val="C00000"/>
                </a:solidFill>
                <a:latin typeface="微軟正黑體" panose="020B0604030504040204" pitchFamily="34" charset="-120"/>
                <a:ea typeface="微軟正黑體" panose="020B0604030504040204" pitchFamily="34" charset="-120"/>
              </a:rPr>
              <a:t>擇時檢視課程規劃及學生學習狀況，提升</a:t>
            </a:r>
            <a:r>
              <a:rPr kumimoji="1" lang="zh-TW" altLang="zh-TW" sz="1400" u="sng" kern="0" dirty="0">
                <a:solidFill>
                  <a:srgbClr val="C00000"/>
                </a:solidFill>
                <a:latin typeface="微軟正黑體" panose="020B0604030504040204" pitchFamily="34" charset="-120"/>
                <a:ea typeface="微軟正黑體" panose="020B0604030504040204" pitchFamily="34" charset="-120"/>
              </a:rPr>
              <a:t>課程或活動的豐富與充足度</a:t>
            </a:r>
            <a:endParaRPr kumimoji="1" lang="zh-TW" altLang="zh-TW" sz="1400" kern="0" dirty="0">
              <a:solidFill>
                <a:prstClr val="black"/>
              </a:solidFill>
              <a:latin typeface="微軟正黑體" panose="020B0604030504040204" pitchFamily="34" charset="-120"/>
              <a:ea typeface="微軟正黑體" panose="020B0604030504040204" pitchFamily="34" charset="-120"/>
            </a:endParaRPr>
          </a:p>
        </p:txBody>
      </p:sp>
      <p:sp>
        <p:nvSpPr>
          <p:cNvPr id="46" name="矩形 45"/>
          <p:cNvSpPr/>
          <p:nvPr/>
        </p:nvSpPr>
        <p:spPr>
          <a:xfrm>
            <a:off x="179388" y="4298656"/>
            <a:ext cx="1835150" cy="1816100"/>
          </a:xfrm>
          <a:prstGeom prst="rect">
            <a:avLst/>
          </a:prstGeom>
          <a:solidFill>
            <a:srgbClr val="1F497D">
              <a:lumMod val="40000"/>
              <a:lumOff val="60000"/>
            </a:srgbClr>
          </a:solidFill>
        </p:spPr>
        <p:txBody>
          <a:bodyPr>
            <a:spAutoFit/>
          </a:bodyPr>
          <a:lstStyle/>
          <a:p>
            <a:pPr fontAlgn="base">
              <a:spcBef>
                <a:spcPct val="0"/>
              </a:spcBef>
              <a:spcAft>
                <a:spcPct val="0"/>
              </a:spcAft>
              <a:defRPr/>
            </a:pPr>
            <a:r>
              <a:rPr kumimoji="1" lang="zh-TW" altLang="en-US" sz="1400" b="1" kern="0" dirty="0">
                <a:solidFill>
                  <a:prstClr val="black"/>
                </a:solidFill>
                <a:latin typeface="微軟正黑體" panose="020B0604030504040204" pitchFamily="34" charset="-120"/>
                <a:ea typeface="微軟正黑體" panose="020B0604030504040204" pitchFamily="34" charset="-120"/>
              </a:rPr>
              <a:t>象限</a:t>
            </a:r>
            <a:r>
              <a:rPr kumimoji="1" lang="en-US" altLang="zh-TW" sz="1400" b="1" kern="0" dirty="0">
                <a:solidFill>
                  <a:prstClr val="black"/>
                </a:solidFill>
                <a:latin typeface="微軟正黑體" panose="020B0604030504040204" pitchFamily="34" charset="-120"/>
                <a:ea typeface="微軟正黑體" panose="020B0604030504040204" pitchFamily="34" charset="-120"/>
              </a:rPr>
              <a:t>III</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職能</a:t>
            </a:r>
            <a:r>
              <a:rPr kumimoji="1" lang="zh-TW" altLang="en-US" sz="1400" kern="0" dirty="0">
                <a:solidFill>
                  <a:prstClr val="black"/>
                </a:solidFill>
                <a:latin typeface="微軟正黑體" panose="020B0604030504040204" pitchFamily="34" charset="-120"/>
                <a:ea typeface="微軟正黑體" panose="020B0604030504040204" pitchFamily="34" charset="-120"/>
              </a:rPr>
              <a:t>平均分數低</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學校課程或活動提供不充足</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1" lang="zh-TW" altLang="zh-TW" sz="1400" u="sng" kern="0" dirty="0">
                <a:solidFill>
                  <a:srgbClr val="C00000"/>
                </a:solidFill>
                <a:latin typeface="微軟正黑體" panose="020B0604030504040204" pitchFamily="34" charset="-120"/>
                <a:ea typeface="微軟正黑體" panose="020B0604030504040204" pitchFamily="34" charset="-120"/>
              </a:rPr>
              <a:t>列為優先改善重點</a:t>
            </a:r>
            <a:r>
              <a:rPr kumimoji="1" lang="zh-TW" altLang="en-US" sz="1400" kern="0" dirty="0">
                <a:solidFill>
                  <a:srgbClr val="C00000"/>
                </a:solidFill>
                <a:latin typeface="微軟正黑體" panose="020B0604030504040204" pitchFamily="34" charset="-120"/>
                <a:ea typeface="微軟正黑體" panose="020B0604030504040204" pitchFamily="34" charset="-120"/>
              </a:rPr>
              <a:t>，</a:t>
            </a:r>
            <a:r>
              <a:rPr kumimoji="1" lang="zh-TW" altLang="zh-TW" sz="1400" u="sng" kern="0" dirty="0">
                <a:solidFill>
                  <a:srgbClr val="C00000"/>
                </a:solidFill>
                <a:latin typeface="微軟正黑體" panose="020B0604030504040204" pitchFamily="34" charset="-120"/>
                <a:ea typeface="微軟正黑體" panose="020B0604030504040204" pitchFamily="34" charset="-120"/>
              </a:rPr>
              <a:t>提昇課程或活動的豐富與充足度，以提高此項職能的優勢</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p:txBody>
      </p:sp>
      <p:sp>
        <p:nvSpPr>
          <p:cNvPr id="47" name="矩形 46"/>
          <p:cNvSpPr/>
          <p:nvPr/>
        </p:nvSpPr>
        <p:spPr>
          <a:xfrm>
            <a:off x="6991350" y="2647656"/>
            <a:ext cx="2016125" cy="1600200"/>
          </a:xfrm>
          <a:prstGeom prst="rect">
            <a:avLst/>
          </a:prstGeom>
          <a:solidFill>
            <a:srgbClr val="9BBB59">
              <a:lumMod val="40000"/>
              <a:lumOff val="60000"/>
            </a:srgbClr>
          </a:solidFill>
        </p:spPr>
        <p:txBody>
          <a:bodyPr>
            <a:spAutoFit/>
          </a:bodyPr>
          <a:lstStyle/>
          <a:p>
            <a:pPr fontAlgn="base">
              <a:spcBef>
                <a:spcPct val="0"/>
              </a:spcBef>
              <a:spcAft>
                <a:spcPct val="0"/>
              </a:spcAft>
              <a:defRPr/>
            </a:pPr>
            <a:r>
              <a:rPr kumimoji="1" lang="zh-TW" altLang="en-US" sz="1400" b="1" kern="0" dirty="0">
                <a:solidFill>
                  <a:prstClr val="black"/>
                </a:solidFill>
                <a:latin typeface="微軟正黑體" panose="020B0604030504040204" pitchFamily="34" charset="-120"/>
                <a:ea typeface="微軟正黑體" panose="020B0604030504040204" pitchFamily="34" charset="-120"/>
              </a:rPr>
              <a:t>象限</a:t>
            </a:r>
            <a:r>
              <a:rPr kumimoji="1" lang="en-US" altLang="zh-TW" sz="1400" b="1" kern="0" dirty="0">
                <a:solidFill>
                  <a:prstClr val="black"/>
                </a:solidFill>
                <a:latin typeface="微軟正黑體" panose="020B0604030504040204" pitchFamily="34" charset="-120"/>
                <a:ea typeface="微軟正黑體" panose="020B0604030504040204" pitchFamily="34" charset="-120"/>
              </a:rPr>
              <a:t>I</a:t>
            </a: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職能平均分數高</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學校課程或活動充足</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1" lang="zh-TW" altLang="en-US" sz="1400" u="sng" kern="0" dirty="0">
                <a:solidFill>
                  <a:srgbClr val="C00000"/>
                </a:solidFill>
                <a:latin typeface="微軟正黑體" panose="020B0604030504040204" pitchFamily="34" charset="-120"/>
                <a:ea typeface="微軟正黑體" panose="020B0604030504040204" pitchFamily="34" charset="-120"/>
              </a:rPr>
              <a:t>繼續保持課程與活動的充足性，滿足學生的學習需求</a:t>
            </a:r>
            <a:r>
              <a:rPr kumimoji="1" lang="zh-TW" altLang="en-US" sz="1400" kern="0" dirty="0">
                <a:solidFill>
                  <a:prstClr val="black"/>
                </a:solidFill>
                <a:latin typeface="微軟正黑體" panose="020B0604030504040204" pitchFamily="34" charset="-120"/>
                <a:ea typeface="微軟正黑體" panose="020B0604030504040204" pitchFamily="34" charset="-120"/>
              </a:rPr>
              <a:t>。</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p:txBody>
      </p:sp>
      <p:sp>
        <p:nvSpPr>
          <p:cNvPr id="48" name="矩形 47"/>
          <p:cNvSpPr/>
          <p:nvPr/>
        </p:nvSpPr>
        <p:spPr>
          <a:xfrm>
            <a:off x="6996113" y="4298656"/>
            <a:ext cx="1973262" cy="1816100"/>
          </a:xfrm>
          <a:prstGeom prst="rect">
            <a:avLst/>
          </a:prstGeom>
          <a:solidFill>
            <a:srgbClr val="4BACC6">
              <a:lumMod val="40000"/>
              <a:lumOff val="60000"/>
            </a:srgbClr>
          </a:solidFill>
        </p:spPr>
        <p:txBody>
          <a:bodyPr>
            <a:spAutoFit/>
          </a:bodyPr>
          <a:lstStyle/>
          <a:p>
            <a:pPr fontAlgn="base">
              <a:spcBef>
                <a:spcPct val="0"/>
              </a:spcBef>
              <a:spcAft>
                <a:spcPct val="0"/>
              </a:spcAft>
              <a:defRPr/>
            </a:pPr>
            <a:r>
              <a:rPr kumimoji="1" lang="zh-TW" altLang="en-US" sz="1400" b="1" kern="0" dirty="0">
                <a:solidFill>
                  <a:prstClr val="black"/>
                </a:solidFill>
                <a:latin typeface="微軟正黑體" panose="020B0604030504040204" pitchFamily="34" charset="-120"/>
                <a:ea typeface="微軟正黑體" panose="020B0604030504040204" pitchFamily="34" charset="-120"/>
              </a:rPr>
              <a:t>象限</a:t>
            </a:r>
            <a:r>
              <a:rPr kumimoji="1" lang="en-US" altLang="zh-TW" sz="1400" b="1" kern="0" dirty="0">
                <a:solidFill>
                  <a:prstClr val="black"/>
                </a:solidFill>
                <a:latin typeface="微軟正黑體" panose="020B0604030504040204" pitchFamily="34" charset="-120"/>
                <a:ea typeface="微軟正黑體" panose="020B0604030504040204" pitchFamily="34" charset="-120"/>
              </a:rPr>
              <a:t>IV</a:t>
            </a: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職能</a:t>
            </a:r>
            <a:r>
              <a:rPr kumimoji="1" lang="zh-TW" altLang="en-US" sz="1400" kern="0" dirty="0">
                <a:solidFill>
                  <a:prstClr val="black"/>
                </a:solidFill>
                <a:latin typeface="微軟正黑體" panose="020B0604030504040204" pitchFamily="34" charset="-120"/>
                <a:ea typeface="微軟正黑體" panose="020B0604030504040204" pitchFamily="34" charset="-120"/>
              </a:rPr>
              <a:t>平均分數低</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fontAlgn="base">
              <a:spcBef>
                <a:spcPct val="0"/>
              </a:spcBef>
              <a:spcAft>
                <a:spcPct val="0"/>
              </a:spcAft>
              <a:buFont typeface="Arial" pitchFamily="34" charset="0"/>
              <a:buChar char="•"/>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學校課程或活動充足</a:t>
            </a:r>
            <a:endParaRPr kumimoji="1" lang="en-US" altLang="zh-TW" sz="1400" kern="0" dirty="0">
              <a:solidFill>
                <a:prstClr val="black"/>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1" lang="zh-TW" altLang="zh-TW" sz="1400" kern="0" dirty="0">
                <a:solidFill>
                  <a:prstClr val="black"/>
                </a:solidFill>
                <a:latin typeface="微軟正黑體" panose="020B0604030504040204" pitchFamily="34" charset="-120"/>
                <a:ea typeface="微軟正黑體" panose="020B0604030504040204" pitchFamily="34" charset="-120"/>
              </a:rPr>
              <a:t>為</a:t>
            </a:r>
            <a:r>
              <a:rPr kumimoji="1" lang="zh-TW" altLang="en-US" sz="1400" kern="0" dirty="0">
                <a:solidFill>
                  <a:srgbClr val="C00000"/>
                </a:solidFill>
                <a:latin typeface="微軟正黑體" panose="020B0604030504040204" pitchFamily="34" charset="-120"/>
                <a:ea typeface="微軟正黑體" panose="020B0604030504040204" pitchFamily="34" charset="-120"/>
              </a:rPr>
              <a:t>有效運用</a:t>
            </a:r>
            <a:r>
              <a:rPr kumimoji="1" lang="zh-TW" altLang="zh-TW" sz="1400" kern="0" dirty="0">
                <a:solidFill>
                  <a:srgbClr val="C00000"/>
                </a:solidFill>
                <a:latin typeface="微軟正黑體" panose="020B0604030504040204" pitchFamily="34" charset="-120"/>
                <a:ea typeface="微軟正黑體" panose="020B0604030504040204" pitchFamily="34" charset="-120"/>
              </a:rPr>
              <a:t>資源，</a:t>
            </a:r>
            <a:r>
              <a:rPr kumimoji="1" lang="zh-TW" altLang="en-US" sz="1400" kern="0" dirty="0">
                <a:solidFill>
                  <a:srgbClr val="C00000"/>
                </a:solidFill>
                <a:latin typeface="微軟正黑體" panose="020B0604030504040204" pitchFamily="34" charset="-120"/>
                <a:ea typeface="微軟正黑體" panose="020B0604030504040204" pitchFamily="34" charset="-120"/>
              </a:rPr>
              <a:t>建議</a:t>
            </a:r>
            <a:r>
              <a:rPr kumimoji="1" lang="zh-TW" altLang="zh-TW" sz="1400" kern="0" dirty="0">
                <a:solidFill>
                  <a:srgbClr val="C00000"/>
                </a:solidFill>
                <a:latin typeface="微軟正黑體" panose="020B0604030504040204" pitchFamily="34" charset="-120"/>
                <a:ea typeface="微軟正黑體" panose="020B0604030504040204" pitchFamily="34" charset="-120"/>
              </a:rPr>
              <a:t>學校</a:t>
            </a:r>
            <a:r>
              <a:rPr kumimoji="1" lang="zh-TW" altLang="en-US" sz="1400" u="sng" kern="0" dirty="0">
                <a:solidFill>
                  <a:srgbClr val="C00000"/>
                </a:solidFill>
                <a:latin typeface="微軟正黑體" panose="020B0604030504040204" pitchFamily="34" charset="-120"/>
                <a:ea typeface="微軟正黑體" panose="020B0604030504040204" pitchFamily="34" charset="-120"/>
              </a:rPr>
              <a:t>調整課程的教學策略及成果評量，使其與能力養成目標相符</a:t>
            </a:r>
            <a:endParaRPr kumimoji="1" lang="zh-TW" altLang="en-US" sz="1400" u="sng" kern="0" dirty="0">
              <a:solidFill>
                <a:prstClr val="black"/>
              </a:solidFill>
              <a:latin typeface="Arial"/>
              <a:ea typeface="新細明體" pitchFamily="18" charset="-120"/>
            </a:endParaRPr>
          </a:p>
        </p:txBody>
      </p:sp>
      <p:cxnSp>
        <p:nvCxnSpPr>
          <p:cNvPr id="49" name="直線單箭頭接點 48"/>
          <p:cNvCxnSpPr/>
          <p:nvPr/>
        </p:nvCxnSpPr>
        <p:spPr>
          <a:xfrm>
            <a:off x="4087813" y="3676356"/>
            <a:ext cx="844550" cy="0"/>
          </a:xfrm>
          <a:prstGeom prst="straightConnector1">
            <a:avLst/>
          </a:prstGeom>
          <a:noFill/>
          <a:ln w="76200" cap="flat" cmpd="sng" algn="ctr">
            <a:solidFill>
              <a:srgbClr val="C00000"/>
            </a:solidFill>
            <a:prstDash val="solid"/>
            <a:headEnd type="none" w="med" len="med"/>
            <a:tailEnd type="triangle" w="med" len="med"/>
          </a:ln>
          <a:effectLst/>
        </p:spPr>
      </p:cxnSp>
      <p:cxnSp>
        <p:nvCxnSpPr>
          <p:cNvPr id="50" name="直線單箭頭接點 49"/>
          <p:cNvCxnSpPr/>
          <p:nvPr/>
        </p:nvCxnSpPr>
        <p:spPr>
          <a:xfrm flipV="1">
            <a:off x="4087813" y="3946231"/>
            <a:ext cx="866775" cy="590550"/>
          </a:xfrm>
          <a:prstGeom prst="straightConnector1">
            <a:avLst/>
          </a:prstGeom>
          <a:noFill/>
          <a:ln w="76200" cap="flat" cmpd="sng" algn="ctr">
            <a:solidFill>
              <a:srgbClr val="C00000"/>
            </a:solidFill>
            <a:prstDash val="solid"/>
            <a:headEnd type="none" w="med" len="med"/>
            <a:tailEnd type="triangle" w="med" len="med"/>
          </a:ln>
          <a:effectLst/>
        </p:spPr>
      </p:cxnSp>
      <p:cxnSp>
        <p:nvCxnSpPr>
          <p:cNvPr id="51" name="直線單箭頭接點 50"/>
          <p:cNvCxnSpPr/>
          <p:nvPr/>
        </p:nvCxnSpPr>
        <p:spPr>
          <a:xfrm flipV="1">
            <a:off x="5221288" y="3906544"/>
            <a:ext cx="0" cy="669925"/>
          </a:xfrm>
          <a:prstGeom prst="straightConnector1">
            <a:avLst/>
          </a:prstGeom>
          <a:noFill/>
          <a:ln w="76200" cap="flat" cmpd="sng" algn="ctr">
            <a:solidFill>
              <a:srgbClr val="C00000"/>
            </a:solidFill>
            <a:prstDash val="solid"/>
            <a:headEnd type="none" w="med" len="med"/>
            <a:tailEnd type="triangle" w="med" len="med"/>
          </a:ln>
          <a:effectLst/>
        </p:spPr>
      </p:cxnSp>
      <p:sp>
        <p:nvSpPr>
          <p:cNvPr id="26" name="標題 1"/>
          <p:cNvSpPr txBox="1">
            <a:spLocks/>
          </p:cNvSpPr>
          <p:nvPr/>
        </p:nvSpPr>
        <p:spPr>
          <a:xfrm>
            <a:off x="460604" y="380415"/>
            <a:ext cx="8229600" cy="57468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TW" altLang="en-US" sz="3600" b="1" dirty="0" smtClean="0">
                <a:solidFill>
                  <a:prstClr val="black"/>
                </a:solidFill>
                <a:latin typeface="微軟正黑體" panose="020B0604030504040204" pitchFamily="34" charset="-120"/>
                <a:ea typeface="微軟正黑體" panose="020B0604030504040204" pitchFamily="34" charset="-120"/>
              </a:rPr>
              <a:t>「</a:t>
            </a:r>
            <a:r>
              <a:rPr lang="zh-TW" altLang="zh-TW" sz="3600" b="1" dirty="0" smtClean="0">
                <a:solidFill>
                  <a:prstClr val="black"/>
                </a:solidFill>
                <a:latin typeface="微軟正黑體" panose="020B0604030504040204" pitchFamily="34" charset="-120"/>
                <a:ea typeface="微軟正黑體" panose="020B0604030504040204" pitchFamily="34" charset="-120"/>
              </a:rPr>
              <a:t>職能養成之教學能量回饋</a:t>
            </a:r>
            <a:r>
              <a:rPr lang="zh-TW" altLang="en-US" sz="3600" b="1" dirty="0" smtClean="0">
                <a:solidFill>
                  <a:prstClr val="black"/>
                </a:solidFill>
                <a:latin typeface="微軟正黑體" panose="020B0604030504040204" pitchFamily="34" charset="-120"/>
                <a:ea typeface="微軟正黑體" panose="020B0604030504040204" pitchFamily="34" charset="-120"/>
              </a:rPr>
              <a:t>」分析應用</a:t>
            </a:r>
            <a:endParaRPr lang="zh-TW" altLang="en-US" sz="3600" b="1" dirty="0">
              <a:solidFill>
                <a:prstClr val="black"/>
              </a:solidFill>
              <a:latin typeface="微軟正黑體" panose="020B0604030504040204" pitchFamily="34" charset="-120"/>
              <a:ea typeface="微軟正黑體" panose="020B0604030504040204" pitchFamily="34" charset="-120"/>
            </a:endParaRPr>
          </a:p>
        </p:txBody>
      </p:sp>
      <p:sp>
        <p:nvSpPr>
          <p:cNvPr id="2" name="頁尾版面配置區 1"/>
          <p:cNvSpPr>
            <a:spLocks noGrp="1"/>
          </p:cNvSpPr>
          <p:nvPr>
            <p:ph type="ftr" sz="quarter" idx="13"/>
          </p:nvPr>
        </p:nvSpPr>
        <p:spPr/>
        <p:txBody>
          <a:bodyPr/>
          <a:lstStyle/>
          <a:p>
            <a:endParaRPr lang="en-US">
              <a:solidFill>
                <a:prstClr val="white">
                  <a:tint val="75000"/>
                </a:prstClr>
              </a:solidFill>
            </a:endParaRPr>
          </a:p>
        </p:txBody>
      </p:sp>
      <p:sp>
        <p:nvSpPr>
          <p:cNvPr id="3" name="投影片編號版面配置區 2"/>
          <p:cNvSpPr>
            <a:spLocks noGrp="1"/>
          </p:cNvSpPr>
          <p:nvPr>
            <p:ph type="sldNum" sz="quarter" idx="12"/>
          </p:nvPr>
        </p:nvSpPr>
        <p:spPr/>
        <p:txBody>
          <a:bodyPr/>
          <a:lstStyle/>
          <a:p>
            <a:fld id="{E7535FAD-13AA-4F2B-84A6-73AF313AAC7C}" type="slidenum">
              <a:rPr lang="en-US" smtClean="0">
                <a:solidFill>
                  <a:prstClr val="white">
                    <a:tint val="75000"/>
                  </a:prstClr>
                </a:solidFill>
              </a:rPr>
              <a:pPr/>
              <a:t>103</a:t>
            </a:fld>
            <a:endParaRPr lang="en-US" dirty="0">
              <a:solidFill>
                <a:prstClr val="white">
                  <a:tint val="75000"/>
                </a:prstClr>
              </a:solidFill>
            </a:endParaRPr>
          </a:p>
        </p:txBody>
      </p:sp>
    </p:spTree>
    <p:extLst>
      <p:ext uri="{BB962C8B-B14F-4D97-AF65-F5344CB8AC3E}">
        <p14:creationId xmlns:p14="http://schemas.microsoft.com/office/powerpoint/2010/main" val="188932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投影片編號版面配置區 3"/>
          <p:cNvSpPr>
            <a:spLocks noGrp="1"/>
          </p:cNvSpPr>
          <p:nvPr>
            <p:ph type="sldNum" sz="quarter" idx="4294967295"/>
          </p:nvPr>
        </p:nvSpPr>
        <p:spPr bwMode="auto">
          <a:xfrm>
            <a:off x="6553200" y="6407154"/>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EA039B6D-A1F3-465C-9FB7-4B18C8698B8B}" type="slidenum">
              <a:rPr lang="zh-TW" altLang="en-US" sz="1200">
                <a:solidFill>
                  <a:srgbClr val="898989"/>
                </a:solidFill>
                <a:latin typeface="Calibri" panose="020F0502020204030204" pitchFamily="34" charset="0"/>
                <a:ea typeface="新細明體" panose="02020500000000000000" pitchFamily="18" charset="-120"/>
              </a:rPr>
              <a:pPr>
                <a:spcBef>
                  <a:spcPct val="0"/>
                </a:spcBef>
                <a:buFontTx/>
                <a:buNone/>
              </a:pPr>
              <a:t>104</a:t>
            </a:fld>
            <a:endParaRPr lang="zh-TW" altLang="en-US" sz="1200">
              <a:solidFill>
                <a:srgbClr val="898989"/>
              </a:solidFill>
              <a:latin typeface="Calibri" panose="020F0502020204030204" pitchFamily="34" charset="0"/>
              <a:ea typeface="新細明體" panose="02020500000000000000" pitchFamily="18" charset="-120"/>
            </a:endParaRPr>
          </a:p>
        </p:txBody>
      </p:sp>
      <p:sp>
        <p:nvSpPr>
          <p:cNvPr id="32770" name="內容版面配置區 2"/>
          <p:cNvSpPr>
            <a:spLocks noGrp="1"/>
          </p:cNvSpPr>
          <p:nvPr>
            <p:ph type="body" sz="half" idx="4294967295"/>
          </p:nvPr>
        </p:nvSpPr>
        <p:spPr>
          <a:xfrm>
            <a:off x="-135469" y="5138748"/>
            <a:ext cx="5486400" cy="804862"/>
          </a:xfrm>
        </p:spPr>
        <p:txBody>
          <a:bodyPr/>
          <a:lstStyle/>
          <a:p>
            <a:pPr eaLnBrk="1" hangingPunct="1"/>
            <a:endParaRPr lang="en-US" altLang="zh-TW" dirty="0" smtClean="0"/>
          </a:p>
          <a:p>
            <a:pPr eaLnBrk="1" hangingPunct="1"/>
            <a:endParaRPr lang="en-US" altLang="zh-TW" dirty="0" smtClean="0"/>
          </a:p>
          <a:p>
            <a:pPr eaLnBrk="1" hangingPunct="1"/>
            <a:endParaRPr lang="zh-TW" altLang="en-US" dirty="0" smtClean="0"/>
          </a:p>
        </p:txBody>
      </p:sp>
      <p:sp>
        <p:nvSpPr>
          <p:cNvPr id="13" name="AutoShape 5"/>
          <p:cNvSpPr>
            <a:spLocks noChangeArrowheads="1"/>
          </p:cNvSpPr>
          <p:nvPr/>
        </p:nvSpPr>
        <p:spPr bwMode="auto">
          <a:xfrm rot="5400000">
            <a:off x="4827429" y="4549796"/>
            <a:ext cx="420688" cy="378326"/>
          </a:xfrm>
          <a:prstGeom prst="upArrow">
            <a:avLst>
              <a:gd name="adj1" fmla="val 50000"/>
              <a:gd name="adj2" fmla="val 55189"/>
            </a:avLst>
          </a:prstGeom>
          <a:solidFill>
            <a:srgbClr val="C0C0C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eaLnBrk="0" fontAlgn="base" hangingPunct="0">
              <a:spcBef>
                <a:spcPct val="0"/>
              </a:spcBef>
              <a:spcAft>
                <a:spcPct val="0"/>
              </a:spcAft>
            </a:pPr>
            <a:endParaRPr kumimoji="1" lang="zh-TW" altLang="en-US">
              <a:solidFill>
                <a:prstClr val="black"/>
              </a:solidFill>
              <a:latin typeface="Arial" pitchFamily="34" charset="0"/>
            </a:endParaRPr>
          </a:p>
        </p:txBody>
      </p:sp>
      <p:sp>
        <p:nvSpPr>
          <p:cNvPr id="17" name="矩形 16"/>
          <p:cNvSpPr/>
          <p:nvPr/>
        </p:nvSpPr>
        <p:spPr bwMode="auto">
          <a:xfrm>
            <a:off x="2541465" y="3191117"/>
            <a:ext cx="2301875" cy="1487487"/>
          </a:xfrm>
          <a:prstGeom prst="rect">
            <a:avLst/>
          </a:prstGeom>
        </p:spPr>
        <p:style>
          <a:lnRef idx="1">
            <a:schemeClr val="accent3"/>
          </a:lnRef>
          <a:fillRef idx="2">
            <a:schemeClr val="accent3"/>
          </a:fillRef>
          <a:effectRef idx="1">
            <a:schemeClr val="accent3"/>
          </a:effectRef>
          <a:fontRef idx="minor">
            <a:schemeClr val="dk1"/>
          </a:fontRef>
        </p:style>
        <p:txBody>
          <a:bodyPr anchor="ctr"/>
          <a:lstStyle/>
          <a:p>
            <a:pPr algn="ctr">
              <a:defRPr/>
            </a:pPr>
            <a:endParaRPr lang="zh-TW" altLang="en-US">
              <a:solidFill>
                <a:prstClr val="black"/>
              </a:solidFill>
            </a:endParaRPr>
          </a:p>
        </p:txBody>
      </p:sp>
      <p:sp>
        <p:nvSpPr>
          <p:cNvPr id="18" name="矩形 17"/>
          <p:cNvSpPr/>
          <p:nvPr/>
        </p:nvSpPr>
        <p:spPr bwMode="auto">
          <a:xfrm>
            <a:off x="231653" y="3191117"/>
            <a:ext cx="2309812" cy="1487487"/>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zh-TW" altLang="en-US">
              <a:solidFill>
                <a:prstClr val="black"/>
              </a:solidFill>
            </a:endParaRPr>
          </a:p>
        </p:txBody>
      </p:sp>
      <p:sp>
        <p:nvSpPr>
          <p:cNvPr id="19" name="矩形 18"/>
          <p:cNvSpPr/>
          <p:nvPr/>
        </p:nvSpPr>
        <p:spPr bwMode="auto">
          <a:xfrm>
            <a:off x="228478" y="4640504"/>
            <a:ext cx="2312987" cy="1487488"/>
          </a:xfrm>
          <a:prstGeom prst="rect">
            <a:avLst/>
          </a:prstGeom>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zh-TW" altLang="en-US">
              <a:solidFill>
                <a:prstClr val="black"/>
              </a:solidFill>
            </a:endParaRPr>
          </a:p>
        </p:txBody>
      </p:sp>
      <p:sp>
        <p:nvSpPr>
          <p:cNvPr id="20" name="矩形 19"/>
          <p:cNvSpPr/>
          <p:nvPr/>
        </p:nvSpPr>
        <p:spPr bwMode="auto">
          <a:xfrm>
            <a:off x="2555752" y="4646854"/>
            <a:ext cx="2287588" cy="1481138"/>
          </a:xfrm>
          <a:prstGeom prst="rect">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endParaRPr lang="zh-TW" altLang="en-US">
              <a:solidFill>
                <a:prstClr val="black"/>
              </a:solidFill>
            </a:endParaRPr>
          </a:p>
        </p:txBody>
      </p:sp>
      <p:sp>
        <p:nvSpPr>
          <p:cNvPr id="21" name="矩形 8"/>
          <p:cNvSpPr>
            <a:spLocks noChangeArrowheads="1"/>
          </p:cNvSpPr>
          <p:nvPr/>
        </p:nvSpPr>
        <p:spPr bwMode="auto">
          <a:xfrm>
            <a:off x="389854" y="3501300"/>
            <a:ext cx="2151536" cy="7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kumimoji="0" lang="en-US" altLang="zh-TW" sz="1400" b="1" dirty="0">
                <a:solidFill>
                  <a:srgbClr val="000000"/>
                </a:solidFill>
                <a:latin typeface="微軟正黑體" panose="020B0604030504040204" pitchFamily="34" charset="-120"/>
                <a:ea typeface="微軟正黑體" panose="020B0604030504040204" pitchFamily="34" charset="-120"/>
              </a:rPr>
              <a:t>II</a:t>
            </a:r>
            <a:r>
              <a:rPr kumimoji="0" lang="zh-TW"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優勢職能</a:t>
            </a:r>
            <a:r>
              <a:rPr kumimoji="0" lang="en-US"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課程不充足</a:t>
            </a:r>
            <a:endParaRPr kumimoji="0" lang="en-US" altLang="zh-TW" sz="1400" b="1" dirty="0">
              <a:solidFill>
                <a:srgbClr val="000000"/>
              </a:solidFill>
              <a:latin typeface="微軟正黑體" panose="020B0604030504040204" pitchFamily="34" charset="-120"/>
              <a:ea typeface="微軟正黑體" panose="020B0604030504040204" pitchFamily="34" charset="-120"/>
            </a:endParaRPr>
          </a:p>
          <a:p>
            <a:pPr algn="r" fontAlgn="base">
              <a:spcBef>
                <a:spcPct val="0"/>
              </a:spcBef>
              <a:spcAft>
                <a:spcPct val="0"/>
              </a:spcAft>
            </a:pPr>
            <a:r>
              <a:rPr kumimoji="0" lang="en-US" altLang="zh-TW" sz="1400" b="1" dirty="0">
                <a:solidFill>
                  <a:srgbClr val="FF0000"/>
                </a:solidFill>
                <a:latin typeface="微軟正黑體" panose="020B0604030504040204" pitchFamily="34" charset="-120"/>
                <a:ea typeface="微軟正黑體" panose="020B0604030504040204" pitchFamily="34" charset="-120"/>
              </a:rPr>
              <a:t>(</a:t>
            </a:r>
            <a:r>
              <a:rPr kumimoji="0" lang="zh-TW" altLang="en-US" sz="1400" b="1" dirty="0">
                <a:solidFill>
                  <a:srgbClr val="FF0000"/>
                </a:solidFill>
                <a:latin typeface="微軟正黑體" panose="020B0604030504040204" pitchFamily="34" charset="-120"/>
                <a:ea typeface="微軟正黑體" panose="020B0604030504040204" pitchFamily="34" charset="-120"/>
              </a:rPr>
              <a:t>後續改善</a:t>
            </a:r>
            <a:r>
              <a:rPr kumimoji="0" lang="en-US" altLang="zh-TW" sz="1400" b="1" dirty="0">
                <a:solidFill>
                  <a:srgbClr val="FF0000"/>
                </a:solidFill>
                <a:latin typeface="微軟正黑體" panose="020B0604030504040204" pitchFamily="34" charset="-120"/>
                <a:ea typeface="微軟正黑體" panose="020B0604030504040204" pitchFamily="34" charset="-120"/>
              </a:rPr>
              <a:t>)</a:t>
            </a:r>
            <a:endParaRPr kumimoji="0" lang="zh-TW" altLang="en-US" sz="1400" b="1" dirty="0">
              <a:solidFill>
                <a:srgbClr val="FF0000"/>
              </a:solidFill>
              <a:latin typeface="微軟正黑體" panose="020B0604030504040204" pitchFamily="34" charset="-120"/>
              <a:ea typeface="微軟正黑體" panose="020B0604030504040204" pitchFamily="34" charset="-120"/>
            </a:endParaRPr>
          </a:p>
          <a:p>
            <a:pPr fontAlgn="base">
              <a:spcBef>
                <a:spcPct val="0"/>
              </a:spcBef>
              <a:spcAft>
                <a:spcPct val="0"/>
              </a:spcAft>
            </a:pPr>
            <a:endParaRPr kumimoji="0" lang="zh-TW" altLang="en-US" sz="1400" b="1" dirty="0">
              <a:solidFill>
                <a:srgbClr val="000000"/>
              </a:solidFill>
              <a:latin typeface="微軟正黑體" panose="020B0604030504040204" pitchFamily="34" charset="-120"/>
              <a:ea typeface="微軟正黑體" panose="020B0604030504040204" pitchFamily="34" charset="-120"/>
            </a:endParaRPr>
          </a:p>
        </p:txBody>
      </p:sp>
      <p:sp>
        <p:nvSpPr>
          <p:cNvPr id="22" name="矩形 9"/>
          <p:cNvSpPr>
            <a:spLocks noChangeArrowheads="1"/>
          </p:cNvSpPr>
          <p:nvPr/>
        </p:nvSpPr>
        <p:spPr bwMode="auto">
          <a:xfrm>
            <a:off x="2620719" y="3498349"/>
            <a:ext cx="1933656" cy="523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kumimoji="0" lang="en-US" altLang="zh-TW" sz="1400" b="1" dirty="0">
                <a:solidFill>
                  <a:srgbClr val="000000"/>
                </a:solidFill>
                <a:latin typeface="微軟正黑體" panose="020B0604030504040204" pitchFamily="34" charset="-120"/>
                <a:ea typeface="微軟正黑體" panose="020B0604030504040204" pitchFamily="34" charset="-120"/>
              </a:rPr>
              <a:t>I</a:t>
            </a:r>
            <a:r>
              <a:rPr kumimoji="0" lang="zh-TW"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優勢職能</a:t>
            </a:r>
            <a:r>
              <a:rPr kumimoji="0" lang="en-US"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課程充足</a:t>
            </a:r>
            <a:endParaRPr kumimoji="0" lang="en-US" altLang="zh-TW" sz="1400" b="1" dirty="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pPr>
            <a:r>
              <a:rPr kumimoji="0" lang="en-US" altLang="zh-TW" sz="1400" b="1" dirty="0">
                <a:solidFill>
                  <a:srgbClr val="FF0000"/>
                </a:solidFill>
                <a:latin typeface="微軟正黑體" panose="020B0604030504040204" pitchFamily="34" charset="-120"/>
                <a:ea typeface="微軟正黑體" panose="020B0604030504040204" pitchFamily="34" charset="-120"/>
              </a:rPr>
              <a:t>(</a:t>
            </a:r>
            <a:r>
              <a:rPr kumimoji="0" lang="zh-TW" altLang="zh-TW" sz="1400" b="1" dirty="0">
                <a:solidFill>
                  <a:srgbClr val="FF0000"/>
                </a:solidFill>
                <a:latin typeface="微軟正黑體" panose="020B0604030504040204" pitchFamily="34" charset="-120"/>
                <a:ea typeface="微軟正黑體" panose="020B0604030504040204" pitchFamily="34" charset="-120"/>
              </a:rPr>
              <a:t>繼續保持</a:t>
            </a:r>
            <a:r>
              <a:rPr kumimoji="0" lang="en-US" altLang="zh-TW" sz="1400" b="1" dirty="0">
                <a:solidFill>
                  <a:srgbClr val="FF0000"/>
                </a:solidFill>
                <a:latin typeface="微軟正黑體" panose="020B0604030504040204" pitchFamily="34" charset="-120"/>
                <a:ea typeface="微軟正黑體" panose="020B0604030504040204" pitchFamily="34" charset="-120"/>
              </a:rPr>
              <a:t>)</a:t>
            </a:r>
            <a:endParaRPr kumimoji="0" lang="zh-TW" altLang="en-US" sz="1400" b="1" dirty="0">
              <a:solidFill>
                <a:srgbClr val="FF0000"/>
              </a:solidFill>
              <a:latin typeface="微軟正黑體" panose="020B0604030504040204" pitchFamily="34" charset="-120"/>
              <a:ea typeface="微軟正黑體" panose="020B0604030504040204" pitchFamily="34" charset="-120"/>
            </a:endParaRPr>
          </a:p>
        </p:txBody>
      </p:sp>
      <p:sp>
        <p:nvSpPr>
          <p:cNvPr id="23" name="矩形 22"/>
          <p:cNvSpPr>
            <a:spLocks noChangeArrowheads="1"/>
          </p:cNvSpPr>
          <p:nvPr/>
        </p:nvSpPr>
        <p:spPr bwMode="auto">
          <a:xfrm>
            <a:off x="2573400" y="4858413"/>
            <a:ext cx="2105314" cy="523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kumimoji="0" lang="en-US" altLang="zh-TW" sz="1400" b="1" dirty="0">
                <a:solidFill>
                  <a:srgbClr val="000000"/>
                </a:solidFill>
                <a:latin typeface="微軟正黑體" panose="020B0604030504040204" pitchFamily="34" charset="-120"/>
                <a:ea typeface="微軟正黑體" panose="020B0604030504040204" pitchFamily="34" charset="-120"/>
              </a:rPr>
              <a:t>IV</a:t>
            </a:r>
            <a:r>
              <a:rPr kumimoji="0" lang="zh-TW"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劣勢職能</a:t>
            </a:r>
            <a:r>
              <a:rPr kumimoji="0" lang="en-US"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課程充足</a:t>
            </a:r>
            <a:endParaRPr kumimoji="0" lang="en-US" altLang="zh-TW" sz="1400" b="1" dirty="0">
              <a:solidFill>
                <a:srgbClr val="000000"/>
              </a:solidFill>
              <a:latin typeface="微軟正黑體" panose="020B0604030504040204" pitchFamily="34" charset="-120"/>
              <a:ea typeface="微軟正黑體" panose="020B0604030504040204" pitchFamily="34" charset="-120"/>
            </a:endParaRPr>
          </a:p>
          <a:p>
            <a:pPr fontAlgn="base">
              <a:spcBef>
                <a:spcPct val="0"/>
              </a:spcBef>
              <a:spcAft>
                <a:spcPct val="0"/>
              </a:spcAft>
            </a:pPr>
            <a:r>
              <a:rPr kumimoji="0" lang="en-US" altLang="zh-TW" sz="1400" b="1" dirty="0">
                <a:solidFill>
                  <a:srgbClr val="FF0000"/>
                </a:solidFill>
                <a:latin typeface="微軟正黑體" panose="020B0604030504040204" pitchFamily="34" charset="-120"/>
                <a:ea typeface="微軟正黑體" panose="020B0604030504040204" pitchFamily="34" charset="-120"/>
              </a:rPr>
              <a:t>(</a:t>
            </a:r>
            <a:r>
              <a:rPr kumimoji="0" lang="zh-TW" altLang="en-US" sz="1400" b="1" dirty="0">
                <a:solidFill>
                  <a:srgbClr val="FF0000"/>
                </a:solidFill>
                <a:latin typeface="微軟正黑體" panose="020B0604030504040204" pitchFamily="34" charset="-120"/>
                <a:ea typeface="微軟正黑體" panose="020B0604030504040204" pitchFamily="34" charset="-120"/>
              </a:rPr>
              <a:t>優化調整</a:t>
            </a:r>
            <a:r>
              <a:rPr kumimoji="0" lang="en-US" altLang="zh-TW" sz="1400" b="1" dirty="0">
                <a:solidFill>
                  <a:srgbClr val="FF0000"/>
                </a:solidFill>
                <a:latin typeface="微軟正黑體" panose="020B0604030504040204" pitchFamily="34" charset="-120"/>
                <a:ea typeface="微軟正黑體" panose="020B0604030504040204" pitchFamily="34" charset="-120"/>
              </a:rPr>
              <a:t>)</a:t>
            </a:r>
            <a:endParaRPr kumimoji="0" lang="zh-TW" altLang="en-US" sz="1400" b="1" dirty="0">
              <a:solidFill>
                <a:srgbClr val="FF0000"/>
              </a:solidFill>
              <a:latin typeface="微軟正黑體" panose="020B0604030504040204" pitchFamily="34" charset="-120"/>
              <a:ea typeface="微軟正黑體" panose="020B0604030504040204" pitchFamily="34" charset="-120"/>
            </a:endParaRPr>
          </a:p>
        </p:txBody>
      </p:sp>
      <p:sp>
        <p:nvSpPr>
          <p:cNvPr id="24" name="矩形 8"/>
          <p:cNvSpPr>
            <a:spLocks noChangeArrowheads="1"/>
          </p:cNvSpPr>
          <p:nvPr/>
        </p:nvSpPr>
        <p:spPr bwMode="auto">
          <a:xfrm>
            <a:off x="305711" y="4883445"/>
            <a:ext cx="2286339" cy="7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kumimoji="0" lang="en-US" altLang="zh-TW" sz="1400" b="1" dirty="0">
                <a:solidFill>
                  <a:srgbClr val="000000"/>
                </a:solidFill>
                <a:latin typeface="微軟正黑體" panose="020B0604030504040204" pitchFamily="34" charset="-120"/>
                <a:ea typeface="微軟正黑體" panose="020B0604030504040204" pitchFamily="34" charset="-120"/>
              </a:rPr>
              <a:t>III</a:t>
            </a:r>
            <a:r>
              <a:rPr kumimoji="0" lang="zh-TW"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劣勢職能</a:t>
            </a:r>
            <a:r>
              <a:rPr kumimoji="0" lang="en-US" altLang="zh-TW" sz="1400" b="1" dirty="0">
                <a:solidFill>
                  <a:srgbClr val="000000"/>
                </a:solidFill>
                <a:latin typeface="微軟正黑體" panose="020B0604030504040204" pitchFamily="34" charset="-120"/>
                <a:ea typeface="微軟正黑體" panose="020B0604030504040204" pitchFamily="34" charset="-120"/>
              </a:rPr>
              <a:t>/</a:t>
            </a:r>
            <a:r>
              <a:rPr kumimoji="0" lang="zh-TW" altLang="en-US" sz="1400" b="1" dirty="0">
                <a:solidFill>
                  <a:srgbClr val="000000"/>
                </a:solidFill>
                <a:latin typeface="微軟正黑體" panose="020B0604030504040204" pitchFamily="34" charset="-120"/>
                <a:ea typeface="微軟正黑體" panose="020B0604030504040204" pitchFamily="34" charset="-120"/>
              </a:rPr>
              <a:t>課程不充足</a:t>
            </a:r>
            <a:endParaRPr kumimoji="0" lang="en-US" altLang="zh-TW" sz="1400" b="1" dirty="0">
              <a:solidFill>
                <a:srgbClr val="000000"/>
              </a:solidFill>
              <a:latin typeface="微軟正黑體" panose="020B0604030504040204" pitchFamily="34" charset="-120"/>
              <a:ea typeface="微軟正黑體" panose="020B0604030504040204" pitchFamily="34" charset="-120"/>
            </a:endParaRPr>
          </a:p>
          <a:p>
            <a:pPr algn="r" fontAlgn="base">
              <a:spcBef>
                <a:spcPct val="0"/>
              </a:spcBef>
              <a:spcAft>
                <a:spcPct val="0"/>
              </a:spcAft>
            </a:pPr>
            <a:r>
              <a:rPr kumimoji="0" lang="en-US" altLang="zh-TW" sz="1400" b="1" dirty="0">
                <a:solidFill>
                  <a:srgbClr val="FF0000"/>
                </a:solidFill>
                <a:latin typeface="微軟正黑體" panose="020B0604030504040204" pitchFamily="34" charset="-120"/>
                <a:ea typeface="微軟正黑體" panose="020B0604030504040204" pitchFamily="34" charset="-120"/>
              </a:rPr>
              <a:t>(</a:t>
            </a:r>
            <a:r>
              <a:rPr kumimoji="0" lang="zh-TW" altLang="en-US" sz="1400" b="1" dirty="0">
                <a:solidFill>
                  <a:srgbClr val="FF0000"/>
                </a:solidFill>
                <a:latin typeface="微軟正黑體" panose="020B0604030504040204" pitchFamily="34" charset="-120"/>
                <a:ea typeface="微軟正黑體" panose="020B0604030504040204" pitchFamily="34" charset="-120"/>
              </a:rPr>
              <a:t>優先改善</a:t>
            </a:r>
            <a:r>
              <a:rPr kumimoji="0" lang="en-US" altLang="zh-TW" sz="1400" b="1" dirty="0">
                <a:solidFill>
                  <a:srgbClr val="FF0000"/>
                </a:solidFill>
                <a:latin typeface="微軟正黑體" panose="020B0604030504040204" pitchFamily="34" charset="-120"/>
                <a:ea typeface="微軟正黑體" panose="020B0604030504040204" pitchFamily="34" charset="-120"/>
              </a:rPr>
              <a:t>)</a:t>
            </a:r>
            <a:endParaRPr kumimoji="0" lang="zh-TW" altLang="en-US" sz="1400" b="1" dirty="0">
              <a:solidFill>
                <a:srgbClr val="FF0000"/>
              </a:solidFill>
              <a:latin typeface="微軟正黑體" panose="020B0604030504040204" pitchFamily="34" charset="-120"/>
              <a:ea typeface="微軟正黑體" panose="020B0604030504040204" pitchFamily="34" charset="-120"/>
            </a:endParaRPr>
          </a:p>
          <a:p>
            <a:pPr fontAlgn="base">
              <a:spcBef>
                <a:spcPct val="0"/>
              </a:spcBef>
              <a:spcAft>
                <a:spcPct val="0"/>
              </a:spcAft>
            </a:pPr>
            <a:endParaRPr kumimoji="0" lang="zh-TW" altLang="en-US" sz="1400" b="1" dirty="0">
              <a:solidFill>
                <a:srgbClr val="000000"/>
              </a:solidFill>
              <a:latin typeface="微軟正黑體" panose="020B0604030504040204" pitchFamily="34" charset="-120"/>
              <a:ea typeface="微軟正黑體" panose="020B0604030504040204" pitchFamily="34" charset="-120"/>
            </a:endParaRPr>
          </a:p>
        </p:txBody>
      </p:sp>
      <p:sp>
        <p:nvSpPr>
          <p:cNvPr id="25" name="文字方塊 15"/>
          <p:cNvSpPr txBox="1">
            <a:spLocks noChangeArrowheads="1"/>
          </p:cNvSpPr>
          <p:nvPr/>
        </p:nvSpPr>
        <p:spPr bwMode="auto">
          <a:xfrm>
            <a:off x="3699546" y="6265254"/>
            <a:ext cx="12036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lang="zh-TW" altLang="en-US" sz="1200" b="1" dirty="0">
                <a:solidFill>
                  <a:srgbClr val="FF0000"/>
                </a:solidFill>
                <a:latin typeface="微軟正黑體" panose="020B0604030504040204" pitchFamily="34" charset="-120"/>
                <a:ea typeface="微軟正黑體" panose="020B0604030504040204" pitchFamily="34" charset="-120"/>
              </a:rPr>
              <a:t>課程能量</a:t>
            </a:r>
          </a:p>
        </p:txBody>
      </p:sp>
      <p:cxnSp>
        <p:nvCxnSpPr>
          <p:cNvPr id="26" name="直線單箭頭接點 25"/>
          <p:cNvCxnSpPr/>
          <p:nvPr/>
        </p:nvCxnSpPr>
        <p:spPr bwMode="auto">
          <a:xfrm flipH="1" flipV="1">
            <a:off x="228478" y="3191117"/>
            <a:ext cx="3175" cy="29368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7" name="直線單箭頭接點 26"/>
          <p:cNvCxnSpPr/>
          <p:nvPr/>
        </p:nvCxnSpPr>
        <p:spPr bwMode="auto">
          <a:xfrm>
            <a:off x="209429" y="6133055"/>
            <a:ext cx="4681213" cy="254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8" name="文字方塊 14"/>
          <p:cNvSpPr txBox="1">
            <a:spLocks noChangeArrowheads="1"/>
          </p:cNvSpPr>
          <p:nvPr/>
        </p:nvSpPr>
        <p:spPr bwMode="auto">
          <a:xfrm>
            <a:off x="-77910" y="5369252"/>
            <a:ext cx="369333" cy="707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fontAlgn="base">
              <a:spcBef>
                <a:spcPct val="0"/>
              </a:spcBef>
              <a:spcAft>
                <a:spcPct val="0"/>
              </a:spcAft>
            </a:pPr>
            <a:r>
              <a:rPr lang="zh-TW" altLang="en-US" sz="1200" b="1" dirty="0" smtClean="0">
                <a:solidFill>
                  <a:srgbClr val="FF0000"/>
                </a:solidFill>
                <a:latin typeface="微軟正黑體" panose="020B0604030504040204" pitchFamily="34" charset="-120"/>
                <a:ea typeface="微軟正黑體" panose="020B0604030504040204" pitchFamily="34" charset="-120"/>
              </a:rPr>
              <a:t>職能優勢</a:t>
            </a:r>
            <a:endParaRPr lang="zh-TW" altLang="en-US" sz="1200" b="1" dirty="0">
              <a:solidFill>
                <a:srgbClr val="FF0000"/>
              </a:solidFill>
              <a:latin typeface="微軟正黑體" panose="020B0604030504040204" pitchFamily="34" charset="-120"/>
              <a:ea typeface="微軟正黑體" panose="020B0604030504040204" pitchFamily="34" charset="-120"/>
            </a:endParaRPr>
          </a:p>
        </p:txBody>
      </p:sp>
      <p:sp>
        <p:nvSpPr>
          <p:cNvPr id="29" name="矩形 28"/>
          <p:cNvSpPr/>
          <p:nvPr/>
        </p:nvSpPr>
        <p:spPr>
          <a:xfrm>
            <a:off x="370087" y="4025627"/>
            <a:ext cx="1258678" cy="276999"/>
          </a:xfrm>
          <a:prstGeom prst="rect">
            <a:avLst/>
          </a:prstGeom>
        </p:spPr>
        <p:txBody>
          <a:bodyPr wrap="none">
            <a:spAutoFit/>
          </a:bodyPr>
          <a:lstStyle/>
          <a:p>
            <a:pPr eaLnBrk="0" fontAlgn="base" hangingPunct="0">
              <a:spcBef>
                <a:spcPct val="0"/>
              </a:spcBef>
              <a:spcAft>
                <a:spcPct val="0"/>
              </a:spcAft>
            </a:pPr>
            <a:r>
              <a:rPr kumimoji="1" lang="zh-TW" altLang="en-US" sz="1200" dirty="0">
                <a:solidFill>
                  <a:prstClr val="black"/>
                </a:solidFill>
                <a:latin typeface="微軟正黑體" panose="020B0604030504040204" pitchFamily="34" charset="-120"/>
                <a:ea typeface="微軟正黑體" panose="020B0604030504040204" pitchFamily="34" charset="-120"/>
                <a:sym typeface="Wingdings 3"/>
              </a:rPr>
              <a:t></a:t>
            </a:r>
            <a:r>
              <a:rPr kumimoji="1" lang="zh-TW" altLang="en-US" sz="1200" b="1" dirty="0">
                <a:solidFill>
                  <a:prstClr val="black"/>
                </a:solidFill>
                <a:latin typeface="微軟正黑體" panose="020B0604030504040204" pitchFamily="34" charset="-120"/>
                <a:ea typeface="微軟正黑體" panose="020B0604030504040204" pitchFamily="34" charset="-120"/>
              </a:rPr>
              <a:t>執行系統導入</a:t>
            </a:r>
          </a:p>
        </p:txBody>
      </p:sp>
      <p:sp>
        <p:nvSpPr>
          <p:cNvPr id="30" name="矩形 29"/>
          <p:cNvSpPr/>
          <p:nvPr/>
        </p:nvSpPr>
        <p:spPr>
          <a:xfrm>
            <a:off x="381145" y="5472814"/>
            <a:ext cx="2207505" cy="276999"/>
          </a:xfrm>
          <a:prstGeom prst="rect">
            <a:avLst/>
          </a:prstGeom>
        </p:spPr>
        <p:txBody>
          <a:bodyPr wrap="square">
            <a:spAutoFit/>
          </a:bodyPr>
          <a:lstStyle/>
          <a:p>
            <a:pPr eaLnBrk="0" fontAlgn="base" hangingPunct="0">
              <a:spcBef>
                <a:spcPct val="0"/>
              </a:spcBef>
              <a:spcAft>
                <a:spcPct val="0"/>
              </a:spcAft>
            </a:pPr>
            <a:r>
              <a:rPr kumimoji="1" lang="zh-TW" altLang="en-US" sz="1200" dirty="0">
                <a:solidFill>
                  <a:prstClr val="black"/>
                </a:solidFill>
                <a:latin typeface="微軟正黑體" panose="020B0604030504040204" pitchFamily="34" charset="-120"/>
                <a:ea typeface="微軟正黑體" panose="020B0604030504040204" pitchFamily="34" charset="-120"/>
                <a:sym typeface="Wingdings 3"/>
              </a:rPr>
              <a:t></a:t>
            </a:r>
            <a:r>
              <a:rPr kumimoji="1" lang="zh-TW" altLang="en-US" sz="1200" b="1" dirty="0">
                <a:solidFill>
                  <a:prstClr val="black"/>
                </a:solidFill>
                <a:latin typeface="微軟正黑體" panose="020B0604030504040204" pitchFamily="34" charset="-120"/>
                <a:ea typeface="微軟正黑體" panose="020B0604030504040204" pitchFamily="34" charset="-120"/>
              </a:rPr>
              <a:t>撰寫技術文件以及使用手冊</a:t>
            </a:r>
          </a:p>
        </p:txBody>
      </p:sp>
      <p:sp>
        <p:nvSpPr>
          <p:cNvPr id="31" name="矩形 30"/>
          <p:cNvSpPr/>
          <p:nvPr/>
        </p:nvSpPr>
        <p:spPr>
          <a:xfrm>
            <a:off x="2591292" y="5448194"/>
            <a:ext cx="2087422" cy="276999"/>
          </a:xfrm>
          <a:prstGeom prst="rect">
            <a:avLst/>
          </a:prstGeom>
        </p:spPr>
        <p:txBody>
          <a:bodyPr wrap="square">
            <a:spAutoFit/>
          </a:bodyPr>
          <a:lstStyle/>
          <a:p>
            <a:pPr eaLnBrk="0" fontAlgn="base" hangingPunct="0">
              <a:spcBef>
                <a:spcPct val="0"/>
              </a:spcBef>
              <a:spcAft>
                <a:spcPct val="0"/>
              </a:spcAft>
            </a:pPr>
            <a:r>
              <a:rPr kumimoji="1" lang="zh-TW" altLang="en-US" sz="1200" dirty="0">
                <a:solidFill>
                  <a:prstClr val="black"/>
                </a:solidFill>
                <a:latin typeface="微軟正黑體" panose="020B0604030504040204" pitchFamily="34" charset="-120"/>
                <a:ea typeface="微軟正黑體" panose="020B0604030504040204" pitchFamily="34" charset="-120"/>
                <a:sym typeface="Wingdings 3"/>
              </a:rPr>
              <a:t></a:t>
            </a:r>
            <a:r>
              <a:rPr kumimoji="1" lang="zh-TW" altLang="en-US" sz="1200" b="1" dirty="0">
                <a:solidFill>
                  <a:prstClr val="black"/>
                </a:solidFill>
                <a:latin typeface="微軟正黑體" panose="020B0604030504040204" pitchFamily="34" charset="-120"/>
                <a:ea typeface="微軟正黑體" panose="020B0604030504040204" pitchFamily="34" charset="-120"/>
              </a:rPr>
              <a:t>進行程式開發</a:t>
            </a:r>
            <a:r>
              <a:rPr kumimoji="1" lang="zh-TW" altLang="en-US" sz="1200" b="1" dirty="0" smtClean="0">
                <a:solidFill>
                  <a:prstClr val="black"/>
                </a:solidFill>
                <a:latin typeface="微軟正黑體" panose="020B0604030504040204" pitchFamily="34" charset="-120"/>
                <a:ea typeface="微軟正黑體" panose="020B0604030504040204" pitchFamily="34" charset="-120"/>
              </a:rPr>
              <a:t>及撰寫</a:t>
            </a:r>
            <a:endParaRPr kumimoji="1" lang="zh-TW" altLang="en-US" sz="1200" b="1" dirty="0">
              <a:solidFill>
                <a:prstClr val="black"/>
              </a:solidFill>
              <a:latin typeface="微軟正黑體" panose="020B0604030504040204" pitchFamily="34" charset="-120"/>
              <a:ea typeface="微軟正黑體" panose="020B0604030504040204" pitchFamily="34" charset="-120"/>
            </a:endParaRPr>
          </a:p>
        </p:txBody>
      </p:sp>
      <p:sp>
        <p:nvSpPr>
          <p:cNvPr id="33" name="圓角矩形 32"/>
          <p:cNvSpPr/>
          <p:nvPr/>
        </p:nvSpPr>
        <p:spPr>
          <a:xfrm>
            <a:off x="5316006" y="4218440"/>
            <a:ext cx="1154401" cy="532589"/>
          </a:xfrm>
          <a:prstGeom prst="roundRect">
            <a:avLst/>
          </a:prstGeom>
          <a:solidFill>
            <a:srgbClr val="FEB80A">
              <a:hueOff val="0"/>
              <a:satOff val="0"/>
              <a:lumOff val="0"/>
              <a:alphaOff val="0"/>
            </a:srgbClr>
          </a:solidFill>
          <a:ln w="25400" cap="flat" cmpd="sng" algn="ctr">
            <a:solidFill>
              <a:sysClr val="window" lastClr="FFFFFF">
                <a:hueOff val="0"/>
                <a:satOff val="0"/>
                <a:lumOff val="0"/>
                <a:alphaOff val="0"/>
              </a:sysClr>
            </a:solidFill>
            <a:prstDash val="solid"/>
          </a:ln>
          <a:effectLst/>
        </p:spPr>
        <p:style>
          <a:lnRef idx="2">
            <a:scrgbClr r="0" g="0" b="0"/>
          </a:lnRef>
          <a:fillRef idx="1">
            <a:scrgbClr r="0" g="0" b="0"/>
          </a:fillRef>
          <a:effectRef idx="0">
            <a:scrgbClr r="0" g="0" b="0"/>
          </a:effectRef>
          <a:fontRef idx="minor">
            <a:schemeClr val="lt1"/>
          </a:fontRef>
        </p:style>
      </p:sp>
      <p:sp>
        <p:nvSpPr>
          <p:cNvPr id="34" name="圓角矩形 4"/>
          <p:cNvSpPr/>
          <p:nvPr/>
        </p:nvSpPr>
        <p:spPr>
          <a:xfrm>
            <a:off x="5376935" y="4244439"/>
            <a:ext cx="1095809" cy="48059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0480" tIns="15240" rIns="30480" bIns="15240" numCol="1" spcCol="1270" anchor="ctr" anchorCtr="0">
            <a:noAutofit/>
          </a:bodyPr>
          <a:lstStyle/>
          <a:p>
            <a:pPr algn="ctr" defTabSz="355600" eaLnBrk="0" fontAlgn="base" hangingPunct="0">
              <a:lnSpc>
                <a:spcPct val="90000"/>
              </a:lnSpc>
              <a:spcBef>
                <a:spcPct val="0"/>
              </a:spcBef>
              <a:spcAft>
                <a:spcPct val="35000"/>
              </a:spcAft>
            </a:pPr>
            <a:r>
              <a:rPr kumimoji="1" lang="zh-TW" altLang="zh-TW" sz="1200" b="1" dirty="0" smtClean="0">
                <a:solidFill>
                  <a:sysClr val="window" lastClr="FFFFFF"/>
                </a:solidFill>
                <a:latin typeface="微軟正黑體" panose="020B0604030504040204" pitchFamily="34" charset="-120"/>
                <a:ea typeface="微軟正黑體" panose="020B0604030504040204" pitchFamily="34" charset="-120"/>
              </a:rPr>
              <a:t>撰寫技術文件以及使用手冊</a:t>
            </a:r>
          </a:p>
        </p:txBody>
      </p:sp>
      <p:sp>
        <p:nvSpPr>
          <p:cNvPr id="36" name="圓角矩形 35"/>
          <p:cNvSpPr/>
          <p:nvPr/>
        </p:nvSpPr>
        <p:spPr>
          <a:xfrm>
            <a:off x="5316007" y="4762056"/>
            <a:ext cx="1154400" cy="531714"/>
          </a:xfrm>
          <a:prstGeom prst="roundRect">
            <a:avLst/>
          </a:prstGeom>
          <a:solidFill>
            <a:srgbClr val="C32D2E">
              <a:hueOff val="0"/>
              <a:satOff val="0"/>
              <a:lumOff val="0"/>
              <a:alphaOff val="0"/>
            </a:srgbClr>
          </a:solidFill>
          <a:ln w="25400" cap="flat" cmpd="sng" algn="ctr">
            <a:solidFill>
              <a:sysClr val="window" lastClr="FFFFFF">
                <a:hueOff val="0"/>
                <a:satOff val="0"/>
                <a:lumOff val="0"/>
                <a:alphaOff val="0"/>
              </a:sysClr>
            </a:solidFill>
            <a:prstDash val="solid"/>
          </a:ln>
          <a:effectLst/>
        </p:spPr>
        <p:style>
          <a:lnRef idx="2">
            <a:scrgbClr r="0" g="0" b="0"/>
          </a:lnRef>
          <a:fillRef idx="1">
            <a:scrgbClr r="0" g="0" b="0"/>
          </a:fillRef>
          <a:effectRef idx="0">
            <a:scrgbClr r="0" g="0" b="0"/>
          </a:effectRef>
          <a:fontRef idx="minor">
            <a:schemeClr val="lt1"/>
          </a:fontRef>
        </p:style>
      </p:sp>
      <p:sp>
        <p:nvSpPr>
          <p:cNvPr id="37" name="圓角矩形 4"/>
          <p:cNvSpPr/>
          <p:nvPr/>
        </p:nvSpPr>
        <p:spPr>
          <a:xfrm>
            <a:off x="5376936" y="4788012"/>
            <a:ext cx="1095808" cy="47980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0480" tIns="15240" rIns="30480" bIns="15240" numCol="1" spcCol="1270" anchor="ctr" anchorCtr="0">
            <a:noAutofit/>
          </a:bodyPr>
          <a:lstStyle/>
          <a:p>
            <a:pPr algn="ctr" defTabSz="355600" eaLnBrk="0" fontAlgn="base" hangingPunct="0">
              <a:lnSpc>
                <a:spcPct val="90000"/>
              </a:lnSpc>
              <a:spcBef>
                <a:spcPct val="0"/>
              </a:spcBef>
              <a:spcAft>
                <a:spcPct val="35000"/>
              </a:spcAft>
            </a:pPr>
            <a:r>
              <a:rPr kumimoji="1" lang="zh-TW" altLang="zh-TW" sz="1200" b="1" dirty="0" smtClean="0">
                <a:solidFill>
                  <a:sysClr val="window" lastClr="FFFFFF"/>
                </a:solidFill>
                <a:latin typeface="微軟正黑體" panose="020B0604030504040204" pitchFamily="34" charset="-120"/>
                <a:ea typeface="微軟正黑體" panose="020B0604030504040204" pitchFamily="34" charset="-120"/>
              </a:rPr>
              <a:t>進行程式開發及撰寫</a:t>
            </a:r>
          </a:p>
        </p:txBody>
      </p:sp>
      <p:sp>
        <p:nvSpPr>
          <p:cNvPr id="38" name="向右箭號 37"/>
          <p:cNvSpPr/>
          <p:nvPr/>
        </p:nvSpPr>
        <p:spPr>
          <a:xfrm>
            <a:off x="6542116" y="4351384"/>
            <a:ext cx="288460" cy="295470"/>
          </a:xfrm>
          <a:prstGeom prst="rightArrow">
            <a:avLst>
              <a:gd name="adj1" fmla="val 75000"/>
              <a:gd name="adj2" fmla="val 50000"/>
            </a:avLst>
          </a:prstGeom>
          <a:solidFill>
            <a:srgbClr val="FEB80A">
              <a:tint val="40000"/>
              <a:alpha val="90000"/>
              <a:hueOff val="0"/>
              <a:satOff val="0"/>
              <a:lumOff val="0"/>
              <a:alphaOff val="0"/>
            </a:srgbClr>
          </a:solidFill>
          <a:ln w="25400" cap="flat" cmpd="sng" algn="ctr">
            <a:solidFill>
              <a:srgbClr val="FEB80A">
                <a:tint val="40000"/>
                <a:alpha val="90000"/>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dk1">
              <a:hueOff val="0"/>
              <a:satOff val="0"/>
              <a:lumOff val="0"/>
              <a:alphaOff val="0"/>
            </a:schemeClr>
          </a:fontRef>
        </p:style>
      </p:sp>
      <p:sp>
        <p:nvSpPr>
          <p:cNvPr id="39" name="向右箭號 38"/>
          <p:cNvSpPr/>
          <p:nvPr/>
        </p:nvSpPr>
        <p:spPr>
          <a:xfrm>
            <a:off x="6542116" y="4880177"/>
            <a:ext cx="288460" cy="295470"/>
          </a:xfrm>
          <a:prstGeom prst="rightArrow">
            <a:avLst>
              <a:gd name="adj1" fmla="val 75000"/>
              <a:gd name="adj2" fmla="val 50000"/>
            </a:avLst>
          </a:prstGeom>
        </p:spPr>
        <p:style>
          <a:lnRef idx="2">
            <a:schemeClr val="accent2">
              <a:tint val="40000"/>
              <a:alpha val="90000"/>
              <a:hueOff val="0"/>
              <a:satOff val="0"/>
              <a:lumOff val="0"/>
              <a:alphaOff val="0"/>
            </a:schemeClr>
          </a:lnRef>
          <a:fillRef idx="1">
            <a:schemeClr val="accent2">
              <a:tint val="40000"/>
              <a:alpha val="90000"/>
              <a:hueOff val="0"/>
              <a:satOff val="0"/>
              <a:lumOff val="0"/>
              <a:alphaOff val="0"/>
            </a:schemeClr>
          </a:fillRef>
          <a:effectRef idx="0">
            <a:schemeClr val="accent2">
              <a:tint val="40000"/>
              <a:alpha val="90000"/>
              <a:hueOff val="0"/>
              <a:satOff val="0"/>
              <a:lumOff val="0"/>
              <a:alphaOff val="0"/>
            </a:schemeClr>
          </a:effectRef>
          <a:fontRef idx="minor">
            <a:schemeClr val="dk1">
              <a:hueOff val="0"/>
              <a:satOff val="0"/>
              <a:lumOff val="0"/>
              <a:alphaOff val="0"/>
            </a:schemeClr>
          </a:fontRef>
        </p:style>
      </p:sp>
      <p:graphicFrame>
        <p:nvGraphicFramePr>
          <p:cNvPr id="40" name="表格 39"/>
          <p:cNvGraphicFramePr>
            <a:graphicFrameLocks noGrp="1"/>
          </p:cNvGraphicFramePr>
          <p:nvPr>
            <p:extLst/>
          </p:nvPr>
        </p:nvGraphicFramePr>
        <p:xfrm>
          <a:off x="6970385" y="4259650"/>
          <a:ext cx="1961952" cy="989078"/>
        </p:xfrm>
        <a:graphic>
          <a:graphicData uri="http://schemas.openxmlformats.org/drawingml/2006/table">
            <a:tbl>
              <a:tblPr firstRow="1" bandRow="1"/>
              <a:tblGrid>
                <a:gridCol w="653984"/>
                <a:gridCol w="653984"/>
                <a:gridCol w="653984"/>
              </a:tblGrid>
              <a:tr h="494539">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A1</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75A8D">
                        <a:lumMod val="20000"/>
                        <a:lumOff val="80000"/>
                      </a:srgbClr>
                    </a:solidFill>
                  </a:tcPr>
                </a:tc>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A2</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75A8D">
                        <a:lumMod val="20000"/>
                        <a:lumOff val="80000"/>
                      </a:srgbClr>
                    </a:solidFill>
                  </a:tcPr>
                </a:tc>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A3</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75A8D">
                        <a:lumMod val="20000"/>
                        <a:lumOff val="80000"/>
                      </a:srgbClr>
                    </a:solidFill>
                  </a:tcPr>
                </a:tc>
              </a:tr>
              <a:tr h="494539">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B1</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EB80A">
                        <a:lumMod val="20000"/>
                        <a:lumOff val="80000"/>
                      </a:srgbClr>
                    </a:solidFill>
                  </a:tcPr>
                </a:tc>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B2</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EB80A">
                        <a:lumMod val="20000"/>
                        <a:lumOff val="80000"/>
                      </a:srgbClr>
                    </a:solidFill>
                  </a:tcPr>
                </a:tc>
                <a:tc>
                  <a:txBody>
                    <a:bodyPr/>
                    <a:lstStyle>
                      <a:lvl1pPr marL="0" algn="l" defTabSz="914400" rtl="0" eaLnBrk="1" latinLnBrk="1" hangingPunct="1">
                        <a:defRPr sz="1800" kern="1200">
                          <a:solidFill>
                            <a:schemeClr val="dk1"/>
                          </a:solidFill>
                          <a:latin typeface="Arial"/>
                          <a:ea typeface="산돌고딕 M"/>
                        </a:defRPr>
                      </a:lvl1pPr>
                      <a:lvl2pPr marL="457200" algn="l" defTabSz="914400" rtl="0" eaLnBrk="1" latinLnBrk="1" hangingPunct="1">
                        <a:defRPr sz="1800" kern="1200">
                          <a:solidFill>
                            <a:schemeClr val="dk1"/>
                          </a:solidFill>
                          <a:latin typeface="Arial"/>
                          <a:ea typeface="산돌고딕 M"/>
                        </a:defRPr>
                      </a:lvl2pPr>
                      <a:lvl3pPr marL="914400" algn="l" defTabSz="914400" rtl="0" eaLnBrk="1" latinLnBrk="1" hangingPunct="1">
                        <a:defRPr sz="1800" kern="1200">
                          <a:solidFill>
                            <a:schemeClr val="dk1"/>
                          </a:solidFill>
                          <a:latin typeface="Arial"/>
                          <a:ea typeface="산돌고딕 M"/>
                        </a:defRPr>
                      </a:lvl3pPr>
                      <a:lvl4pPr marL="1371600" algn="l" defTabSz="914400" rtl="0" eaLnBrk="1" latinLnBrk="1" hangingPunct="1">
                        <a:defRPr sz="1800" kern="1200">
                          <a:solidFill>
                            <a:schemeClr val="dk1"/>
                          </a:solidFill>
                          <a:latin typeface="Arial"/>
                          <a:ea typeface="산돌고딕 M"/>
                        </a:defRPr>
                      </a:lvl4pPr>
                      <a:lvl5pPr marL="1828800" algn="l" defTabSz="914400" rtl="0" eaLnBrk="1" latinLnBrk="1" hangingPunct="1">
                        <a:defRPr sz="1800" kern="1200">
                          <a:solidFill>
                            <a:schemeClr val="dk1"/>
                          </a:solidFill>
                          <a:latin typeface="Arial"/>
                          <a:ea typeface="산돌고딕 M"/>
                        </a:defRPr>
                      </a:lvl5pPr>
                      <a:lvl6pPr marL="2286000" algn="l" defTabSz="914400" rtl="0" eaLnBrk="1" latinLnBrk="1" hangingPunct="1">
                        <a:defRPr sz="1800" kern="1200">
                          <a:solidFill>
                            <a:schemeClr val="dk1"/>
                          </a:solidFill>
                          <a:latin typeface="Arial"/>
                          <a:ea typeface="산돌고딕 M"/>
                        </a:defRPr>
                      </a:lvl6pPr>
                      <a:lvl7pPr marL="2743200" algn="l" defTabSz="914400" rtl="0" eaLnBrk="1" latinLnBrk="1" hangingPunct="1">
                        <a:defRPr sz="1800" kern="1200">
                          <a:solidFill>
                            <a:schemeClr val="dk1"/>
                          </a:solidFill>
                          <a:latin typeface="Arial"/>
                          <a:ea typeface="산돌고딕 M"/>
                        </a:defRPr>
                      </a:lvl7pPr>
                      <a:lvl8pPr marL="3200400" algn="l" defTabSz="914400" rtl="0" eaLnBrk="1" latinLnBrk="1" hangingPunct="1">
                        <a:defRPr sz="1800" kern="1200">
                          <a:solidFill>
                            <a:schemeClr val="dk1"/>
                          </a:solidFill>
                          <a:latin typeface="Arial"/>
                          <a:ea typeface="산돌고딕 M"/>
                        </a:defRPr>
                      </a:lvl8pPr>
                      <a:lvl9pPr marL="3657600" algn="l" defTabSz="914400" rtl="0" eaLnBrk="1" latinLnBrk="1" hangingPunct="1">
                        <a:defRPr sz="1800" kern="1200">
                          <a:solidFill>
                            <a:schemeClr val="dk1"/>
                          </a:solidFill>
                          <a:latin typeface="Arial"/>
                          <a:ea typeface="산돌고딕 M"/>
                        </a:defRPr>
                      </a:lvl9pPr>
                    </a:lstStyle>
                    <a:p>
                      <a:pPr algn="ctr" rtl="0" fontAlgn="ctr"/>
                      <a:r>
                        <a:rPr lang="zh-TW" altLang="en-US" sz="1200" b="0" i="0" u="none" strike="noStrike" dirty="0" smtClean="0">
                          <a:solidFill>
                            <a:schemeClr val="tx1"/>
                          </a:solidFill>
                          <a:effectLst/>
                          <a:latin typeface="微軟正黑體" panose="020B0604030504040204" pitchFamily="34" charset="-120"/>
                          <a:ea typeface="微軟正黑體" panose="020B0604030504040204" pitchFamily="34" charset="-120"/>
                        </a:rPr>
                        <a:t>課程</a:t>
                      </a:r>
                      <a:r>
                        <a:rPr lang="en-US" altLang="zh-TW" sz="1200" b="0" i="0" u="none" strike="noStrike" dirty="0" smtClean="0">
                          <a:solidFill>
                            <a:schemeClr val="tx1"/>
                          </a:solidFill>
                          <a:effectLst/>
                          <a:latin typeface="微軟正黑體" panose="020B0604030504040204" pitchFamily="34" charset="-120"/>
                          <a:ea typeface="微軟正黑體" panose="020B0604030504040204" pitchFamily="34" charset="-120"/>
                        </a:rPr>
                        <a:t>B3</a:t>
                      </a:r>
                      <a:endParaRPr lang="zh-TW" altLang="en-US" sz="12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EB80A">
                        <a:lumMod val="20000"/>
                        <a:lumOff val="80000"/>
                      </a:srgbClr>
                    </a:solidFill>
                  </a:tcPr>
                </a:tc>
              </a:tr>
            </a:tbl>
          </a:graphicData>
        </a:graphic>
      </p:graphicFrame>
      <p:sp>
        <p:nvSpPr>
          <p:cNvPr id="41" name="圓角化同側角落矩形 40"/>
          <p:cNvSpPr/>
          <p:nvPr/>
        </p:nvSpPr>
        <p:spPr>
          <a:xfrm>
            <a:off x="5232402" y="4131052"/>
            <a:ext cx="3793067" cy="1341762"/>
          </a:xfrm>
          <a:prstGeom prst="round2SameRect">
            <a:avLst>
              <a:gd name="adj1" fmla="val 16667"/>
              <a:gd name="adj2" fmla="val 34656"/>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32" name="文字方塊 31"/>
          <p:cNvSpPr txBox="1"/>
          <p:nvPr/>
        </p:nvSpPr>
        <p:spPr>
          <a:xfrm>
            <a:off x="302013" y="1431070"/>
            <a:ext cx="8504723" cy="1477328"/>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smtClean="0">
                <a:solidFill>
                  <a:prstClr val="white"/>
                </a:solidFill>
                <a:latin typeface="微軟正黑體" panose="020B0604030504040204" pitchFamily="34" charset="-120"/>
                <a:ea typeface="微軟正黑體" panose="020B0604030504040204" pitchFamily="34" charset="-120"/>
              </a:rPr>
              <a:t>以資管系學生在「軟體開發與程式設計」就業途徑所作診斷為例</a:t>
            </a:r>
            <a:endParaRPr lang="en-US" altLang="zh-TW" b="1" dirty="0" smtClean="0">
              <a:solidFill>
                <a:prstClr val="white"/>
              </a:solidFill>
              <a:latin typeface="微軟正黑體" panose="020B0604030504040204" pitchFamily="34" charset="-120"/>
              <a:ea typeface="微軟正黑體" panose="020B0604030504040204" pitchFamily="34" charset="-120"/>
            </a:endParaRPr>
          </a:p>
          <a:p>
            <a:pPr marL="285750" indent="-285750" defTabSz="457200">
              <a:buFont typeface="Arial" panose="020B0604020202020204" pitchFamily="34" charset="0"/>
              <a:buChar char="•"/>
              <a:defRPr/>
            </a:pPr>
            <a:r>
              <a:rPr lang="zh-TW" altLang="en-US" b="1" dirty="0">
                <a:solidFill>
                  <a:srgbClr val="FFC000"/>
                </a:solidFill>
                <a:latin typeface="微軟正黑體" panose="020B0604030504040204" pitchFamily="34" charset="-120"/>
                <a:ea typeface="微軟正黑體" panose="020B0604030504040204" pitchFamily="34" charset="-120"/>
              </a:rPr>
              <a:t>優先改善</a:t>
            </a:r>
            <a:r>
              <a:rPr lang="en-US" altLang="zh-TW" b="1" dirty="0" smtClean="0">
                <a:solidFill>
                  <a:prstClr val="white"/>
                </a:solidFill>
                <a:latin typeface="微軟正黑體" panose="020B0604030504040204" pitchFamily="34" charset="-120"/>
                <a:ea typeface="微軟正黑體" panose="020B0604030504040204" pitchFamily="34" charset="-120"/>
              </a:rPr>
              <a:t>:</a:t>
            </a:r>
            <a:r>
              <a:rPr lang="zh-TW" altLang="en-US" b="1" dirty="0" smtClean="0">
                <a:solidFill>
                  <a:prstClr val="white"/>
                </a:solidFill>
                <a:latin typeface="微軟正黑體" panose="020B0604030504040204" pitchFamily="34" charset="-120"/>
                <a:ea typeface="微軟正黑體" panose="020B0604030504040204" pitchFamily="34" charset="-120"/>
              </a:rPr>
              <a:t>建議</a:t>
            </a:r>
            <a:r>
              <a:rPr lang="zh-TW" altLang="en-US" b="1" dirty="0">
                <a:solidFill>
                  <a:prstClr val="white"/>
                </a:solidFill>
                <a:latin typeface="微軟正黑體" panose="020B0604030504040204" pitchFamily="34" charset="-120"/>
                <a:ea typeface="微軟正黑體" panose="020B0604030504040204" pitchFamily="34" charset="-120"/>
              </a:rPr>
              <a:t>加</a:t>
            </a:r>
            <a:r>
              <a:rPr lang="zh-TW" altLang="en-US" b="1" dirty="0" smtClean="0">
                <a:solidFill>
                  <a:prstClr val="white"/>
                </a:solidFill>
                <a:latin typeface="微軟正黑體" panose="020B0604030504040204" pitchFamily="34" charset="-120"/>
                <a:ea typeface="微軟正黑體" panose="020B0604030504040204" pitchFamily="34" charset="-120"/>
              </a:rPr>
              <a:t>開養成「撰寫</a:t>
            </a:r>
            <a:r>
              <a:rPr lang="zh-TW" altLang="en-US" b="1" dirty="0">
                <a:solidFill>
                  <a:prstClr val="white"/>
                </a:solidFill>
                <a:latin typeface="微軟正黑體" panose="020B0604030504040204" pitchFamily="34" charset="-120"/>
                <a:ea typeface="微軟正黑體" panose="020B0604030504040204" pitchFamily="34" charset="-120"/>
              </a:rPr>
              <a:t>技術文件以及使用</a:t>
            </a:r>
            <a:r>
              <a:rPr lang="zh-TW" altLang="en-US" b="1" dirty="0" smtClean="0">
                <a:solidFill>
                  <a:prstClr val="white"/>
                </a:solidFill>
                <a:latin typeface="微軟正黑體" panose="020B0604030504040204" pitchFamily="34" charset="-120"/>
                <a:ea typeface="微軟正黑體" panose="020B0604030504040204" pitchFamily="34" charset="-120"/>
              </a:rPr>
              <a:t>手冊」</a:t>
            </a:r>
            <a:r>
              <a:rPr lang="zh-TW" altLang="en-US" b="1" dirty="0">
                <a:solidFill>
                  <a:prstClr val="white"/>
                </a:solidFill>
                <a:latin typeface="微軟正黑體" panose="020B0604030504040204" pitchFamily="34" charset="-120"/>
                <a:ea typeface="微軟正黑體" panose="020B0604030504040204" pitchFamily="34" charset="-120"/>
              </a:rPr>
              <a:t>職能的相關</a:t>
            </a:r>
            <a:r>
              <a:rPr lang="zh-TW" altLang="en-US" b="1" dirty="0" smtClean="0">
                <a:solidFill>
                  <a:prstClr val="white"/>
                </a:solidFill>
                <a:latin typeface="微軟正黑體" panose="020B0604030504040204" pitchFamily="34" charset="-120"/>
                <a:ea typeface="微軟正黑體" panose="020B0604030504040204" pitchFamily="34" charset="-120"/>
              </a:rPr>
              <a:t>課程，或檢視目前相關課程</a:t>
            </a:r>
            <a:r>
              <a:rPr lang="en-US" altLang="zh-TW" b="1" dirty="0" smtClean="0">
                <a:solidFill>
                  <a:prstClr val="white"/>
                </a:solidFill>
                <a:latin typeface="微軟正黑體" panose="020B0604030504040204" pitchFamily="34" charset="-120"/>
                <a:ea typeface="微軟正黑體" panose="020B0604030504040204" pitchFamily="34" charset="-120"/>
              </a:rPr>
              <a:t>(A1,A2,A3)</a:t>
            </a:r>
            <a:r>
              <a:rPr lang="zh-TW" altLang="en-US" b="1" dirty="0" smtClean="0">
                <a:solidFill>
                  <a:prstClr val="white"/>
                </a:solidFill>
                <a:latin typeface="微軟正黑體" panose="020B0604030504040204" pitchFamily="34" charset="-120"/>
                <a:ea typeface="微軟正黑體" panose="020B0604030504040204" pitchFamily="34" charset="-120"/>
              </a:rPr>
              <a:t>之課程或活動的教學內容</a:t>
            </a:r>
            <a:endParaRPr lang="en-US" altLang="zh-TW" b="1" dirty="0" smtClean="0">
              <a:solidFill>
                <a:prstClr val="white"/>
              </a:solidFill>
              <a:latin typeface="微軟正黑體" panose="020B0604030504040204" pitchFamily="34" charset="-120"/>
              <a:ea typeface="微軟正黑體" panose="020B0604030504040204" pitchFamily="34" charset="-120"/>
            </a:endParaRPr>
          </a:p>
          <a:p>
            <a:pPr marL="285750" indent="-285750" defTabSz="457200">
              <a:buFont typeface="Arial" panose="020B0604020202020204" pitchFamily="34" charset="0"/>
              <a:buChar char="•"/>
              <a:defRPr/>
            </a:pPr>
            <a:r>
              <a:rPr lang="zh-TW" altLang="en-US" b="1" dirty="0" smtClean="0">
                <a:solidFill>
                  <a:srgbClr val="FFC000"/>
                </a:solidFill>
                <a:latin typeface="微軟正黑體" panose="020B0604030504040204" pitchFamily="34" charset="-120"/>
                <a:ea typeface="微軟正黑體" panose="020B0604030504040204" pitchFamily="34" charset="-120"/>
              </a:rPr>
              <a:t>優化調整</a:t>
            </a:r>
            <a:r>
              <a:rPr lang="en-US" altLang="zh-TW" b="1" dirty="0" smtClean="0">
                <a:solidFill>
                  <a:prstClr val="white"/>
                </a:solidFill>
                <a:latin typeface="微軟正黑體" panose="020B0604030504040204" pitchFamily="34" charset="-120"/>
                <a:ea typeface="微軟正黑體" panose="020B0604030504040204" pitchFamily="34" charset="-120"/>
              </a:rPr>
              <a:t>:</a:t>
            </a:r>
            <a:r>
              <a:rPr lang="zh-TW" altLang="en-US" b="1" dirty="0" smtClean="0">
                <a:solidFill>
                  <a:prstClr val="white"/>
                </a:solidFill>
                <a:latin typeface="微軟正黑體" panose="020B0604030504040204" pitchFamily="34" charset="-120"/>
                <a:ea typeface="微軟正黑體" panose="020B0604030504040204" pitchFamily="34" charset="-120"/>
              </a:rPr>
              <a:t>建議優化與</a:t>
            </a:r>
            <a:r>
              <a:rPr lang="zh-TW" altLang="en-US" b="1" dirty="0">
                <a:solidFill>
                  <a:prstClr val="white"/>
                </a:solidFill>
                <a:latin typeface="微軟正黑體" panose="020B0604030504040204" pitchFamily="34" charset="-120"/>
                <a:ea typeface="微軟正黑體" panose="020B0604030504040204" pitchFamily="34" charset="-120"/>
              </a:rPr>
              <a:t>養成「進行程式開發及</a:t>
            </a:r>
            <a:r>
              <a:rPr lang="zh-TW" altLang="en-US" b="1" dirty="0" smtClean="0">
                <a:solidFill>
                  <a:prstClr val="white"/>
                </a:solidFill>
                <a:latin typeface="微軟正黑體" panose="020B0604030504040204" pitchFamily="34" charset="-120"/>
                <a:ea typeface="微軟正黑體" panose="020B0604030504040204" pitchFamily="34" charset="-120"/>
              </a:rPr>
              <a:t>撰寫」職能相關課程</a:t>
            </a:r>
            <a:r>
              <a:rPr lang="en-US" altLang="zh-TW" b="1" dirty="0" smtClean="0">
                <a:solidFill>
                  <a:prstClr val="white"/>
                </a:solidFill>
                <a:latin typeface="微軟正黑體" panose="020B0604030504040204" pitchFamily="34" charset="-120"/>
                <a:ea typeface="微軟正黑體" panose="020B0604030504040204" pitchFamily="34" charset="-120"/>
              </a:rPr>
              <a:t>(</a:t>
            </a:r>
            <a:r>
              <a:rPr lang="en-US" altLang="zh-TW" dirty="0" smtClean="0">
                <a:solidFill>
                  <a:prstClr val="white"/>
                </a:solidFill>
                <a:latin typeface="微軟正黑體" panose="020B0604030504040204" pitchFamily="34" charset="-120"/>
                <a:ea typeface="微軟正黑體" panose="020B0604030504040204" pitchFamily="34" charset="-120"/>
              </a:rPr>
              <a:t>B</a:t>
            </a:r>
            <a:r>
              <a:rPr lang="en-US" altLang="zh-TW" b="1" dirty="0" smtClean="0">
                <a:solidFill>
                  <a:prstClr val="white"/>
                </a:solidFill>
                <a:latin typeface="微軟正黑體" panose="020B0604030504040204" pitchFamily="34" charset="-120"/>
                <a:ea typeface="微軟正黑體" panose="020B0604030504040204" pitchFamily="34" charset="-120"/>
              </a:rPr>
              <a:t>1,B2,B3)</a:t>
            </a:r>
            <a:r>
              <a:rPr lang="zh-TW" altLang="en-US" b="1" dirty="0" smtClean="0">
                <a:solidFill>
                  <a:prstClr val="white"/>
                </a:solidFill>
                <a:latin typeface="微軟正黑體" panose="020B0604030504040204" pitchFamily="34" charset="-120"/>
                <a:ea typeface="微軟正黑體" panose="020B0604030504040204" pitchFamily="34" charset="-120"/>
              </a:rPr>
              <a:t>之課程內容，調整教學策略或成果評量，使其與能力養成目標相符</a:t>
            </a:r>
            <a:endParaRPr lang="zh-TW" altLang="en-US" b="1" dirty="0">
              <a:solidFill>
                <a:prstClr val="white"/>
              </a:solidFill>
              <a:latin typeface="微軟正黑體" panose="020B0604030504040204" pitchFamily="34" charset="-120"/>
              <a:ea typeface="微軟正黑體" panose="020B0604030504040204" pitchFamily="34" charset="-120"/>
            </a:endParaRPr>
          </a:p>
        </p:txBody>
      </p:sp>
      <p:sp>
        <p:nvSpPr>
          <p:cNvPr id="35" name="標題 1"/>
          <p:cNvSpPr txBox="1">
            <a:spLocks/>
          </p:cNvSpPr>
          <p:nvPr/>
        </p:nvSpPr>
        <p:spPr>
          <a:xfrm>
            <a:off x="395288" y="652562"/>
            <a:ext cx="8229600" cy="11430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TW" altLang="en-US" sz="3600" b="1" dirty="0" smtClean="0">
                <a:solidFill>
                  <a:prstClr val="black"/>
                </a:solidFill>
                <a:latin typeface="微軟正黑體" panose="020B0604030504040204" pitchFamily="34" charset="-120"/>
                <a:ea typeface="微軟正黑體" panose="020B0604030504040204" pitchFamily="34" charset="-120"/>
              </a:rPr>
              <a:t>「</a:t>
            </a:r>
            <a:r>
              <a:rPr lang="zh-TW" altLang="zh-TW" sz="3600" b="1" dirty="0" smtClean="0">
                <a:solidFill>
                  <a:prstClr val="black"/>
                </a:solidFill>
                <a:latin typeface="微軟正黑體" panose="020B0604030504040204" pitchFamily="34" charset="-120"/>
                <a:ea typeface="微軟正黑體" panose="020B0604030504040204" pitchFamily="34" charset="-120"/>
              </a:rPr>
              <a:t>職能養成之教學能量回饋</a:t>
            </a:r>
            <a:r>
              <a:rPr lang="zh-TW" altLang="en-US" sz="3600" b="1" dirty="0" smtClean="0">
                <a:solidFill>
                  <a:prstClr val="black"/>
                </a:solidFill>
                <a:latin typeface="微軟正黑體" panose="020B0604030504040204" pitchFamily="34" charset="-120"/>
                <a:ea typeface="微軟正黑體" panose="020B0604030504040204" pitchFamily="34" charset="-120"/>
              </a:rPr>
              <a:t>」分析應用</a:t>
            </a:r>
            <a:endParaRPr lang="zh-TW" altLang="en-US" sz="36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657472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18" grpId="0" animBg="1"/>
      <p:bldP spid="19" grpId="0" animBg="1"/>
      <p:bldP spid="20" grpId="0" animBg="1"/>
      <p:bldP spid="21" grpId="0"/>
      <p:bldP spid="22" grpId="0"/>
      <p:bldP spid="23" grpId="0"/>
      <p:bldP spid="24" grpId="0"/>
      <p:bldP spid="25" grpId="0"/>
      <p:bldP spid="28" grpId="0"/>
      <p:bldP spid="29" grpId="0"/>
      <p:bldP spid="30" grpId="0"/>
      <p:bldP spid="31" grpId="0"/>
      <p:bldP spid="34" grpId="0"/>
      <p:bldP spid="37" grpId="0"/>
      <p:bldP spid="41" grpId="0" animBg="1"/>
      <p:bldP spid="32"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圖片 4"/>
          <p:cNvPicPr>
            <a:picLocks noChangeAspect="1"/>
          </p:cNvPicPr>
          <p:nvPr/>
        </p:nvPicPr>
        <p:blipFill rotWithShape="1">
          <a:blip r:embed="rId3">
            <a:extLst>
              <a:ext uri="{28A0092B-C50C-407E-A947-70E740481C1C}">
                <a14:useLocalDpi xmlns:a14="http://schemas.microsoft.com/office/drawing/2010/main" val="0"/>
              </a:ext>
            </a:extLst>
          </a:blip>
          <a:srcRect l="7594" t="23334" r="38728" b="14571"/>
          <a:stretch/>
        </p:blipFill>
        <p:spPr bwMode="auto">
          <a:xfrm>
            <a:off x="5315496" y="1773158"/>
            <a:ext cx="3828504" cy="425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標題 1"/>
          <p:cNvSpPr>
            <a:spLocks noGrp="1"/>
          </p:cNvSpPr>
          <p:nvPr>
            <p:ph type="title"/>
          </p:nvPr>
        </p:nvSpPr>
        <p:spPr>
          <a:xfrm>
            <a:off x="304800" y="1958"/>
            <a:ext cx="8229600" cy="1143000"/>
          </a:xfrm>
        </p:spPr>
        <p:txBody>
          <a:bodyPr/>
          <a:lstStyle/>
          <a:p>
            <a:r>
              <a:rPr lang="zh-TW" altLang="en-US" sz="3600" dirty="0"/>
              <a:t>「</a:t>
            </a:r>
            <a:r>
              <a:rPr lang="zh-TW" altLang="zh-TW" sz="3600" dirty="0"/>
              <a:t>職能養成之教學能量回饋</a:t>
            </a:r>
            <a:r>
              <a:rPr lang="zh-TW" altLang="en-US" sz="3600" dirty="0"/>
              <a:t>」分析</a:t>
            </a:r>
            <a:r>
              <a:rPr lang="zh-TW" altLang="en-US" sz="3600" dirty="0" smtClean="0"/>
              <a:t>應用</a:t>
            </a:r>
            <a:endParaRPr lang="zh-TW" altLang="en-US" sz="3600" dirty="0"/>
          </a:p>
        </p:txBody>
      </p:sp>
      <p:sp>
        <p:nvSpPr>
          <p:cNvPr id="35845" name="投影片編號版面配置區 5"/>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557213" indent="-214313">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857250" indent="-17145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200150" indent="-17145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1543050" indent="-17145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0002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4574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29146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3718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5E6B0052-11A3-45DB-B310-63D33241946E}"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105</a:t>
            </a:fld>
            <a:endParaRPr lang="zh-CN" altLang="en-US" sz="1200" dirty="0">
              <a:solidFill>
                <a:srgbClr val="898989"/>
              </a:solidFill>
              <a:latin typeface="Calibri" pitchFamily="34" charset="0"/>
              <a:ea typeface="新細明體" pitchFamily="18" charset="-120"/>
            </a:endParaRPr>
          </a:p>
        </p:txBody>
      </p:sp>
      <p:sp>
        <p:nvSpPr>
          <p:cNvPr id="35843" name="內容版面配置區 2"/>
          <p:cNvSpPr>
            <a:spLocks noGrp="1"/>
          </p:cNvSpPr>
          <p:nvPr>
            <p:ph idx="4294967295"/>
          </p:nvPr>
        </p:nvSpPr>
        <p:spPr>
          <a:xfrm>
            <a:off x="438696" y="1571625"/>
            <a:ext cx="4937637" cy="4784725"/>
          </a:xfrm>
        </p:spPr>
        <p:txBody>
          <a:bodyPr/>
          <a:lstStyle/>
          <a:p>
            <a:pPr>
              <a:buFont typeface="+mj-lt"/>
              <a:buAutoNum type="arabicPeriod"/>
            </a:pPr>
            <a:r>
              <a:rPr lang="zh-TW" altLang="en-US" sz="1800" b="1" u="sng" dirty="0" smtClean="0"/>
              <a:t>量尺定錨法</a:t>
            </a:r>
            <a:r>
              <a:rPr lang="en-US" altLang="zh-TW" sz="1800" b="1" u="sng" dirty="0" smtClean="0"/>
              <a:t>(scale anchoring)</a:t>
            </a:r>
          </a:p>
          <a:p>
            <a:pPr lvl="1"/>
            <a:r>
              <a:rPr lang="zh-TW" altLang="en-US" sz="1400" dirty="0" smtClean="0"/>
              <a:t>採用測量尺度的特定座標</a:t>
            </a:r>
            <a:r>
              <a:rPr lang="en-US" altLang="zh-TW" sz="1400" dirty="0" smtClean="0"/>
              <a:t>(</a:t>
            </a:r>
            <a:r>
              <a:rPr lang="zh-TW" altLang="en-US" sz="1400" dirty="0" smtClean="0"/>
              <a:t>例如中間數</a:t>
            </a:r>
            <a:r>
              <a:rPr lang="en-US" altLang="zh-TW" sz="1400" dirty="0" smtClean="0"/>
              <a:t>)</a:t>
            </a:r>
            <a:r>
              <a:rPr lang="zh-TW" altLang="en-US" sz="1400" dirty="0" smtClean="0"/>
              <a:t>為基準點。</a:t>
            </a:r>
            <a:endParaRPr lang="en-US" altLang="zh-TW" sz="1400" dirty="0" smtClean="0"/>
          </a:p>
          <a:p>
            <a:pPr lvl="1"/>
            <a:r>
              <a:rPr lang="zh-TW" altLang="en-US" sz="1400" dirty="0" smtClean="0"/>
              <a:t>固定參數：例如可以中間數</a:t>
            </a:r>
            <a:r>
              <a:rPr lang="en-US" altLang="zh-TW" sz="1400" dirty="0" smtClean="0"/>
              <a:t>(</a:t>
            </a:r>
            <a:r>
              <a:rPr lang="zh-TW" altLang="en-US" sz="1400" dirty="0" smtClean="0"/>
              <a:t>五點量尺時為</a:t>
            </a:r>
            <a:r>
              <a:rPr lang="en-US" altLang="zh-TW" sz="1400" dirty="0" smtClean="0"/>
              <a:t>3)</a:t>
            </a:r>
            <a:r>
              <a:rPr lang="zh-TW" altLang="en-US" sz="1400" dirty="0" smtClean="0"/>
              <a:t>為參數</a:t>
            </a:r>
            <a:endParaRPr lang="en-US" altLang="zh-TW" sz="1400" dirty="0" smtClean="0"/>
          </a:p>
          <a:p>
            <a:pPr>
              <a:buFont typeface="+mj-lt"/>
              <a:buAutoNum type="arabicPeriod"/>
            </a:pPr>
            <a:r>
              <a:rPr lang="zh-TW" altLang="en-US" sz="1800" b="1" u="sng" dirty="0" smtClean="0"/>
              <a:t>重心定錨法</a:t>
            </a:r>
            <a:r>
              <a:rPr lang="en-US" altLang="zh-TW" sz="1800" b="1" u="sng" dirty="0" smtClean="0"/>
              <a:t>(centroid anchoring)</a:t>
            </a:r>
            <a:r>
              <a:rPr lang="zh-TW" altLang="en-US" sz="1800" dirty="0" smtClean="0">
                <a:solidFill>
                  <a:srgbClr val="FF0000"/>
                </a:solidFill>
              </a:rPr>
              <a:t>系統預設</a:t>
            </a:r>
            <a:endParaRPr lang="en-US" altLang="zh-TW" sz="1800" dirty="0" smtClean="0"/>
          </a:p>
          <a:p>
            <a:pPr lvl="1"/>
            <a:r>
              <a:rPr lang="zh-TW" altLang="en-US" sz="1400" dirty="0" smtClean="0"/>
              <a:t>採用八項共通職能加總的平均數為基準點。</a:t>
            </a:r>
            <a:endParaRPr lang="en-US" altLang="zh-TW" sz="1400" dirty="0" smtClean="0"/>
          </a:p>
          <a:p>
            <a:pPr lvl="1"/>
            <a:r>
              <a:rPr lang="zh-TW" altLang="en-US" sz="1400" dirty="0" smtClean="0"/>
              <a:t>應用時機：以當次全體受測者的分數為基準，具有團體內相對比較的優勢，八項共通職能可進行校</a:t>
            </a:r>
            <a:r>
              <a:rPr lang="en-US" altLang="zh-TW" sz="1400" dirty="0" smtClean="0"/>
              <a:t>(</a:t>
            </a:r>
            <a:r>
              <a:rPr lang="zh-TW" altLang="en-US" sz="1400" dirty="0" smtClean="0"/>
              <a:t>系所</a:t>
            </a:r>
            <a:r>
              <a:rPr lang="en-US" altLang="zh-TW" sz="1400" dirty="0" smtClean="0"/>
              <a:t>)</a:t>
            </a:r>
            <a:r>
              <a:rPr lang="zh-TW" altLang="en-US" sz="1400" dirty="0" smtClean="0"/>
              <a:t>相對比較。</a:t>
            </a:r>
            <a:endParaRPr lang="en-US" altLang="zh-TW" sz="1400" dirty="0" smtClean="0"/>
          </a:p>
          <a:p>
            <a:pPr>
              <a:buFont typeface="+mj-lt"/>
              <a:buAutoNum type="arabicPeriod"/>
            </a:pPr>
            <a:r>
              <a:rPr lang="zh-TW" altLang="en-US" sz="1800" b="1" u="sng" dirty="0" smtClean="0"/>
              <a:t>參照定錨法</a:t>
            </a:r>
            <a:r>
              <a:rPr lang="en-US" altLang="zh-TW" sz="1800" b="1" u="sng" dirty="0" smtClean="0"/>
              <a:t>(reference-point anchoring)-</a:t>
            </a:r>
            <a:r>
              <a:rPr lang="zh-TW" altLang="en-US" sz="1800" dirty="0">
                <a:solidFill>
                  <a:srgbClr val="FF0000"/>
                </a:solidFill>
              </a:rPr>
              <a:t>學校自行輸入</a:t>
            </a:r>
            <a:endParaRPr lang="en-US" altLang="zh-TW" sz="1800" dirty="0">
              <a:solidFill>
                <a:srgbClr val="FF0000"/>
              </a:solidFill>
            </a:endParaRPr>
          </a:p>
          <a:p>
            <a:pPr lvl="1"/>
            <a:r>
              <a:rPr lang="zh-TW" altLang="en-US" sz="1400" dirty="0" smtClean="0"/>
              <a:t>分為常模參照與效標參照</a:t>
            </a:r>
            <a:endParaRPr lang="en-US" altLang="zh-TW" sz="1400" dirty="0" smtClean="0"/>
          </a:p>
          <a:p>
            <a:pPr lvl="2"/>
            <a:r>
              <a:rPr lang="zh-TW" altLang="en-US" sz="1400" dirty="0" smtClean="0"/>
              <a:t>常模參照：採用各種常模分數，例如全國或不同學門的八項職能加總的平均數，進行團體外的相對比較。</a:t>
            </a:r>
            <a:endParaRPr lang="en-US" altLang="zh-TW" sz="1400" dirty="0" smtClean="0"/>
          </a:p>
          <a:p>
            <a:pPr lvl="2"/>
            <a:r>
              <a:rPr lang="zh-TW" altLang="en-US" sz="1400" dirty="0" smtClean="0"/>
              <a:t>效標參照：採用任何一個絕對分數（</a:t>
            </a:r>
            <a:r>
              <a:rPr lang="en-US" altLang="zh-TW" sz="1400" dirty="0" smtClean="0"/>
              <a:t>absolute score</a:t>
            </a:r>
            <a:r>
              <a:rPr lang="zh-TW" altLang="en-US" sz="1400" dirty="0" smtClean="0"/>
              <a:t>）為基準點，例如</a:t>
            </a:r>
            <a:r>
              <a:rPr lang="en-US" altLang="zh-TW" sz="1400" dirty="0" smtClean="0"/>
              <a:t>(4,4)</a:t>
            </a:r>
            <a:r>
              <a:rPr lang="zh-TW" altLang="en-US" sz="1400" dirty="0" smtClean="0"/>
              <a:t> ，此效標分數可由決策者設定高低來進行參照。</a:t>
            </a:r>
            <a:endParaRPr lang="en-US" altLang="zh-TW" sz="1400" dirty="0" smtClean="0"/>
          </a:p>
          <a:p>
            <a:pPr lvl="1"/>
            <a:r>
              <a:rPr lang="zh-TW" altLang="en-US" sz="1400" dirty="0" smtClean="0"/>
              <a:t>應用時機：</a:t>
            </a:r>
            <a:r>
              <a:rPr lang="zh-TW" altLang="en-US" sz="1400" dirty="0" smtClean="0">
                <a:solidFill>
                  <a:srgbClr val="FF0000"/>
                </a:solidFill>
              </a:rPr>
              <a:t>可依照管理者所指定的各種平均數</a:t>
            </a:r>
            <a:r>
              <a:rPr lang="en-US" altLang="zh-TW" sz="1400" dirty="0" smtClean="0">
                <a:solidFill>
                  <a:srgbClr val="FF0000"/>
                </a:solidFill>
              </a:rPr>
              <a:t>(</a:t>
            </a:r>
            <a:r>
              <a:rPr lang="zh-TW" altLang="en-US" sz="1400" dirty="0" smtClean="0">
                <a:solidFill>
                  <a:srgbClr val="FF0000"/>
                </a:solidFill>
              </a:rPr>
              <a:t>全國、學門、系所、長期</a:t>
            </a:r>
            <a:r>
              <a:rPr lang="en-US" altLang="zh-TW" sz="1400" dirty="0" smtClean="0">
                <a:solidFill>
                  <a:srgbClr val="FF0000"/>
                </a:solidFill>
              </a:rPr>
              <a:t>)</a:t>
            </a:r>
            <a:r>
              <a:rPr lang="zh-TW" altLang="en-US" sz="1400" dirty="0" smtClean="0">
                <a:solidFill>
                  <a:srgbClr val="FF0000"/>
                </a:solidFill>
              </a:rPr>
              <a:t>或任何期望標準來設定分數</a:t>
            </a:r>
            <a:r>
              <a:rPr lang="zh-TW" altLang="en-US" sz="1400" dirty="0" smtClean="0"/>
              <a:t>。</a:t>
            </a:r>
            <a:endParaRPr lang="en-US" altLang="zh-TW" sz="1400" dirty="0" smtClean="0"/>
          </a:p>
        </p:txBody>
      </p:sp>
      <p:sp>
        <p:nvSpPr>
          <p:cNvPr id="4" name="標題 1"/>
          <p:cNvSpPr txBox="1">
            <a:spLocks/>
          </p:cNvSpPr>
          <p:nvPr/>
        </p:nvSpPr>
        <p:spPr>
          <a:xfrm>
            <a:off x="159551" y="1051759"/>
            <a:ext cx="5495925" cy="419100"/>
          </a:xfrm>
          <a:prstGeom prst="rect">
            <a:avLst/>
          </a:prstGeom>
        </p:spPr>
        <p:txBody>
          <a:bodyPr anchor="ctr"/>
          <a:lstStyle>
            <a:lvl1pPr algn="ctr" rtl="0" eaLnBrk="0" fontAlgn="base" hangingPunct="0">
              <a:spcBef>
                <a:spcPct val="0"/>
              </a:spcBef>
              <a:spcAft>
                <a:spcPct val="0"/>
              </a:spcAft>
              <a:defRPr sz="3600" b="1" kern="1200">
                <a:solidFill>
                  <a:schemeClr val="bg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j-cs"/>
              </a:defRPr>
            </a:lvl1pPr>
            <a:lvl2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2pPr>
            <a:lvl3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3pPr>
            <a:lvl4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4pPr>
            <a:lvl5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5pPr>
            <a:lvl6pPr marL="457200" algn="ctr" rtl="0" fontAlgn="base">
              <a:spcBef>
                <a:spcPct val="0"/>
              </a:spcBef>
              <a:spcAft>
                <a:spcPct val="0"/>
              </a:spcAft>
              <a:defRPr sz="3600" b="1">
                <a:solidFill>
                  <a:schemeClr val="bg1"/>
                </a:solidFill>
                <a:latin typeface="微軟正黑體" pitchFamily="34" charset="-120"/>
                <a:ea typeface="微軟正黑體" pitchFamily="34" charset="-120"/>
              </a:defRPr>
            </a:lvl6pPr>
            <a:lvl7pPr marL="914400" algn="ctr" rtl="0" fontAlgn="base">
              <a:spcBef>
                <a:spcPct val="0"/>
              </a:spcBef>
              <a:spcAft>
                <a:spcPct val="0"/>
              </a:spcAft>
              <a:defRPr sz="3600" b="1">
                <a:solidFill>
                  <a:schemeClr val="bg1"/>
                </a:solidFill>
                <a:latin typeface="微軟正黑體" pitchFamily="34" charset="-120"/>
                <a:ea typeface="微軟正黑體" pitchFamily="34" charset="-120"/>
              </a:defRPr>
            </a:lvl7pPr>
            <a:lvl8pPr marL="1371600" algn="ctr" rtl="0" fontAlgn="base">
              <a:spcBef>
                <a:spcPct val="0"/>
              </a:spcBef>
              <a:spcAft>
                <a:spcPct val="0"/>
              </a:spcAft>
              <a:defRPr sz="3600" b="1">
                <a:solidFill>
                  <a:schemeClr val="bg1"/>
                </a:solidFill>
                <a:latin typeface="微軟正黑體" pitchFamily="34" charset="-120"/>
                <a:ea typeface="微軟正黑體" pitchFamily="34" charset="-120"/>
              </a:defRPr>
            </a:lvl8pPr>
            <a:lvl9pPr marL="1828800" algn="ctr" rtl="0" fontAlgn="base">
              <a:spcBef>
                <a:spcPct val="0"/>
              </a:spcBef>
              <a:spcAft>
                <a:spcPct val="0"/>
              </a:spcAft>
              <a:defRPr sz="3600" b="1">
                <a:solidFill>
                  <a:schemeClr val="bg1"/>
                </a:solidFill>
                <a:latin typeface="微軟正黑體" pitchFamily="34" charset="-120"/>
                <a:ea typeface="微軟正黑體" pitchFamily="34" charset="-120"/>
              </a:defRPr>
            </a:lvl9pPr>
          </a:lstStyle>
          <a:p>
            <a:pPr marL="342900" indent="-342900" algn="l">
              <a:buFont typeface="Arial" panose="020B0604020202020204" pitchFamily="34" charset="0"/>
              <a:buChar char="•"/>
              <a:defRPr/>
            </a:pPr>
            <a:r>
              <a:rPr kumimoji="1" lang="zh-TW" altLang="en-US" sz="2400" dirty="0">
                <a:solidFill>
                  <a:prstClr val="black"/>
                </a:solidFill>
                <a:effectLst/>
              </a:rPr>
              <a:t>定錨的類型</a:t>
            </a:r>
          </a:p>
        </p:txBody>
      </p:sp>
    </p:spTree>
    <p:extLst>
      <p:ext uri="{BB962C8B-B14F-4D97-AF65-F5344CB8AC3E}">
        <p14:creationId xmlns:p14="http://schemas.microsoft.com/office/powerpoint/2010/main" val="197991608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6" name="投影片編號版面配置區 5"/>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557213" indent="-214313">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857250" indent="-17145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200150" indent="-17145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1543050" indent="-17145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0002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4574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29146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371850" indent="-17145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9A55402B-5E83-4FF2-9517-2237E9256F63}"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106</a:t>
            </a:fld>
            <a:endParaRPr lang="zh-CN" altLang="en-US" sz="1200" dirty="0">
              <a:solidFill>
                <a:srgbClr val="898989"/>
              </a:solidFill>
              <a:latin typeface="Calibri" pitchFamily="34" charset="0"/>
              <a:ea typeface="新細明體" pitchFamily="18" charset="-120"/>
            </a:endParaRPr>
          </a:p>
        </p:txBody>
      </p:sp>
      <p:pic>
        <p:nvPicPr>
          <p:cNvPr id="3789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7417" y="1244600"/>
            <a:ext cx="6334125" cy="54430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矩形 2"/>
          <p:cNvSpPr/>
          <p:nvPr/>
        </p:nvSpPr>
        <p:spPr>
          <a:xfrm>
            <a:off x="1835150" y="4914901"/>
            <a:ext cx="5113114" cy="103438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r>
              <a:rPr kumimoji="1" lang="en-US" altLang="zh-TW" dirty="0" smtClean="0">
                <a:solidFill>
                  <a:prstClr val="white"/>
                </a:solidFill>
              </a:rPr>
              <a:t>ZZZZZZ</a:t>
            </a:r>
            <a:endParaRPr kumimoji="1" lang="zh-TW" altLang="en-US" dirty="0">
              <a:solidFill>
                <a:prstClr val="white"/>
              </a:solidFill>
            </a:endParaRPr>
          </a:p>
        </p:txBody>
      </p:sp>
      <p:sp>
        <p:nvSpPr>
          <p:cNvPr id="9" name="標題 1"/>
          <p:cNvSpPr>
            <a:spLocks noGrp="1"/>
          </p:cNvSpPr>
          <p:nvPr>
            <p:ph type="title"/>
          </p:nvPr>
        </p:nvSpPr>
        <p:spPr>
          <a:xfrm>
            <a:off x="276907" y="230558"/>
            <a:ext cx="8229600" cy="1143000"/>
          </a:xfrm>
        </p:spPr>
        <p:txBody>
          <a:bodyPr/>
          <a:lstStyle/>
          <a:p>
            <a:r>
              <a:rPr lang="zh-TW" altLang="en-US" sz="3600" dirty="0"/>
              <a:t>「</a:t>
            </a:r>
            <a:r>
              <a:rPr lang="zh-TW" altLang="zh-TW" sz="3600" dirty="0"/>
              <a:t>職能養成之教學能量回饋</a:t>
            </a:r>
            <a:r>
              <a:rPr lang="zh-TW" altLang="en-US" sz="3600" dirty="0"/>
              <a:t>」分析</a:t>
            </a:r>
            <a:r>
              <a:rPr lang="zh-TW" altLang="en-US" sz="3600" dirty="0" smtClean="0"/>
              <a:t>應用</a:t>
            </a:r>
            <a:endParaRPr lang="zh-TW" altLang="en-US" sz="3600" dirty="0"/>
          </a:p>
        </p:txBody>
      </p:sp>
    </p:spTree>
    <p:extLst>
      <p:ext uri="{BB962C8B-B14F-4D97-AF65-F5344CB8AC3E}">
        <p14:creationId xmlns:p14="http://schemas.microsoft.com/office/powerpoint/2010/main" val="2921228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1196975"/>
            <a:ext cx="8877300" cy="322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14"/>
          <p:cNvPicPr>
            <a:picLocks noChangeAspect="1" noChangeArrowheads="1"/>
          </p:cNvPicPr>
          <p:nvPr/>
        </p:nvPicPr>
        <p:blipFill>
          <a:blip r:embed="rId3">
            <a:extLst>
              <a:ext uri="{28A0092B-C50C-407E-A947-70E740481C1C}">
                <a14:useLocalDpi xmlns:a14="http://schemas.microsoft.com/office/drawing/2010/main" val="0"/>
              </a:ext>
            </a:extLst>
          </a:blip>
          <a:srcRect b="27901"/>
          <a:stretch>
            <a:fillRect/>
          </a:stretch>
        </p:blipFill>
        <p:spPr bwMode="auto">
          <a:xfrm>
            <a:off x="-1588" y="1036638"/>
            <a:ext cx="9194801" cy="3389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標題 1"/>
          <p:cNvSpPr>
            <a:spLocks noGrp="1"/>
          </p:cNvSpPr>
          <p:nvPr>
            <p:ph type="title"/>
          </p:nvPr>
        </p:nvSpPr>
        <p:spPr>
          <a:xfrm>
            <a:off x="-257705" y="-40481"/>
            <a:ext cx="7893580" cy="1067594"/>
          </a:xfrm>
        </p:spPr>
        <p:txBody>
          <a:bodyPr/>
          <a:lstStyle/>
          <a:p>
            <a:pPr marL="285750" indent="-285750">
              <a:defRPr/>
            </a:pPr>
            <a:r>
              <a:rPr lang="zh-TW" altLang="en-US" sz="2800" dirty="0" smtClean="0"/>
              <a:t>報表</a:t>
            </a:r>
            <a:r>
              <a:rPr lang="en-US" altLang="zh-TW" sz="2800" dirty="0" smtClean="0"/>
              <a:t>1:</a:t>
            </a:r>
            <a:r>
              <a:rPr lang="zh-TW" altLang="en-US" sz="2800" dirty="0"/>
              <a:t>共通職能養成之教學能量回饋整體分析</a:t>
            </a:r>
          </a:p>
        </p:txBody>
      </p:sp>
      <p:sp>
        <p:nvSpPr>
          <p:cNvPr id="38917"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0A691973-7F26-418A-A7EF-1BC9B45644A7}" type="slidenum">
              <a:rPr lang="zh-CN" altLang="en-US" sz="1200">
                <a:solidFill>
                  <a:srgbClr val="898989"/>
                </a:solidFill>
                <a:latin typeface="Calibri" pitchFamily="34" charset="0"/>
                <a:ea typeface="新細明體" pitchFamily="18" charset="-120"/>
              </a:rPr>
              <a:pPr>
                <a:spcBef>
                  <a:spcPct val="0"/>
                </a:spcBef>
                <a:buFontTx/>
                <a:buNone/>
              </a:pPr>
              <a:t>107</a:t>
            </a:fld>
            <a:endParaRPr lang="zh-CN" altLang="en-US" sz="1200" dirty="0">
              <a:solidFill>
                <a:srgbClr val="898989"/>
              </a:solidFill>
              <a:latin typeface="Calibri" pitchFamily="34" charset="0"/>
              <a:ea typeface="新細明體" pitchFamily="18" charset="-120"/>
            </a:endParaRPr>
          </a:p>
        </p:txBody>
      </p:sp>
      <p:sp>
        <p:nvSpPr>
          <p:cNvPr id="35845" name="文字方塊 4"/>
          <p:cNvSpPr txBox="1">
            <a:spLocks noChangeArrowheads="1"/>
          </p:cNvSpPr>
          <p:nvPr/>
        </p:nvSpPr>
        <p:spPr bwMode="auto">
          <a:xfrm>
            <a:off x="668564" y="4451054"/>
            <a:ext cx="7702550" cy="225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defRPr/>
            </a:pPr>
            <a:r>
              <a:rPr kumimoji="1" lang="zh-TW" altLang="en-US" sz="1800" b="1" dirty="0" smtClean="0">
                <a:solidFill>
                  <a:prstClr val="black"/>
                </a:solidFill>
              </a:rPr>
              <a:t>說明</a:t>
            </a:r>
            <a:endParaRPr kumimoji="1" lang="en-US" altLang="zh-TW" sz="1800" b="1" dirty="0" smtClean="0">
              <a:solidFill>
                <a:prstClr val="black"/>
              </a:solidFill>
            </a:endParaRPr>
          </a:p>
          <a:p>
            <a:pPr marL="271463" indent="-271463" eaLnBrk="0" fontAlgn="base" hangingPunct="0">
              <a:spcAft>
                <a:spcPct val="0"/>
              </a:spcAft>
              <a:buFont typeface="Arial" panose="020B0604020202020204" pitchFamily="34" charset="0"/>
              <a:buNone/>
              <a:defRPr/>
            </a:pPr>
            <a:r>
              <a:rPr kumimoji="1" lang="zh-TW" altLang="en-US" sz="1800" dirty="0">
                <a:solidFill>
                  <a:prstClr val="black"/>
                </a:solidFill>
                <a:latin typeface="Calibri"/>
              </a:rPr>
              <a:t>❶職能優勢</a:t>
            </a:r>
            <a:r>
              <a:rPr kumimoji="1" lang="en-US" altLang="zh-TW" sz="1800" dirty="0">
                <a:solidFill>
                  <a:prstClr val="black"/>
                </a:solidFill>
                <a:latin typeface="Calibri"/>
              </a:rPr>
              <a:t>-</a:t>
            </a:r>
            <a:r>
              <a:rPr kumimoji="1" lang="zh-TW" altLang="en-US" sz="1800" dirty="0">
                <a:solidFill>
                  <a:prstClr val="black"/>
                </a:solidFill>
                <a:latin typeface="Calibri"/>
              </a:rPr>
              <a:t>課程能量二維度</a:t>
            </a:r>
            <a:r>
              <a:rPr kumimoji="1" lang="zh-TW" altLang="en-US" sz="1800" dirty="0" smtClean="0">
                <a:solidFill>
                  <a:prstClr val="black"/>
                </a:solidFill>
                <a:latin typeface="Calibri"/>
              </a:rPr>
              <a:t>分析</a:t>
            </a:r>
            <a:endParaRPr kumimoji="1" lang="zh-TW" altLang="en-US" sz="1800" dirty="0">
              <a:solidFill>
                <a:prstClr val="black"/>
              </a:solidFill>
            </a:endParaRPr>
          </a:p>
          <a:p>
            <a:pPr marL="271463" indent="-271463" eaLnBrk="0" fontAlgn="base" hangingPunct="0">
              <a:spcAft>
                <a:spcPct val="0"/>
              </a:spcAft>
              <a:buFont typeface="Arial" panose="020B0604020202020204" pitchFamily="34" charset="0"/>
              <a:buNone/>
              <a:defRPr/>
            </a:pPr>
            <a:r>
              <a:rPr kumimoji="1" lang="zh-TW" altLang="en-US" sz="1800" dirty="0" smtClean="0">
                <a:solidFill>
                  <a:prstClr val="black"/>
                </a:solidFill>
                <a:latin typeface="Calibri"/>
              </a:rPr>
              <a:t>❷</a:t>
            </a:r>
            <a:r>
              <a:rPr kumimoji="1" lang="zh-TW" altLang="zh-TW" sz="1800" dirty="0" smtClean="0">
                <a:solidFill>
                  <a:prstClr val="black"/>
                </a:solidFill>
              </a:rPr>
              <a:t>「</a:t>
            </a:r>
            <a:r>
              <a:rPr kumimoji="1" lang="zh-TW" altLang="zh-TW" sz="1800" dirty="0">
                <a:solidFill>
                  <a:prstClr val="black"/>
                </a:solidFill>
              </a:rPr>
              <a:t>學習經驗」對</a:t>
            </a:r>
            <a:r>
              <a:rPr kumimoji="1" lang="zh-TW" altLang="en-US" sz="1800" dirty="0">
                <a:solidFill>
                  <a:prstClr val="black"/>
                </a:solidFill>
              </a:rPr>
              <a:t>應八大共通職能養成之</a:t>
            </a:r>
            <a:r>
              <a:rPr kumimoji="1" lang="zh-TW" altLang="zh-TW" sz="1800" dirty="0">
                <a:solidFill>
                  <a:prstClr val="black"/>
                </a:solidFill>
              </a:rPr>
              <a:t>幫助</a:t>
            </a:r>
            <a:endParaRPr kumimoji="1" lang="zh-TW" altLang="en-US" sz="1800" dirty="0">
              <a:solidFill>
                <a:prstClr val="black"/>
              </a:solidFill>
            </a:endParaRPr>
          </a:p>
          <a:p>
            <a:pPr marL="271463" indent="-271463" eaLnBrk="0" fontAlgn="base" hangingPunct="0">
              <a:spcAft>
                <a:spcPct val="0"/>
              </a:spcAft>
              <a:buFont typeface="Arial" panose="020B0604020202020204" pitchFamily="34" charset="0"/>
              <a:buNone/>
              <a:defRPr/>
            </a:pPr>
            <a:r>
              <a:rPr kumimoji="1" lang="zh-TW" altLang="en-US" sz="1800" dirty="0" smtClean="0">
                <a:solidFill>
                  <a:prstClr val="black"/>
                </a:solidFill>
                <a:latin typeface="Calibri"/>
              </a:rPr>
              <a:t>❸</a:t>
            </a:r>
            <a:r>
              <a:rPr kumimoji="1" lang="zh-TW" altLang="en-US" sz="1800" dirty="0" smtClean="0">
                <a:solidFill>
                  <a:prstClr val="black"/>
                </a:solidFill>
              </a:rPr>
              <a:t>對</a:t>
            </a:r>
            <a:r>
              <a:rPr kumimoji="1" lang="zh-TW" altLang="en-US" sz="1800" dirty="0">
                <a:solidFill>
                  <a:prstClr val="black"/>
                </a:solidFill>
              </a:rPr>
              <a:t>學校提供共通職能養成之教學滿意</a:t>
            </a:r>
            <a:r>
              <a:rPr kumimoji="1" lang="zh-TW" altLang="en-US" sz="1800" dirty="0" smtClean="0">
                <a:solidFill>
                  <a:prstClr val="black"/>
                </a:solidFill>
              </a:rPr>
              <a:t>度、對</a:t>
            </a:r>
            <a:r>
              <a:rPr kumimoji="1" lang="zh-TW" altLang="en-US" sz="1800" dirty="0">
                <a:solidFill>
                  <a:prstClr val="black"/>
                </a:solidFill>
              </a:rPr>
              <a:t>系所提供共通職能養成之教學滿意</a:t>
            </a:r>
            <a:r>
              <a:rPr kumimoji="1" lang="zh-TW" altLang="en-US" sz="1800" dirty="0" smtClean="0">
                <a:solidFill>
                  <a:prstClr val="black"/>
                </a:solidFill>
              </a:rPr>
              <a:t>度、共通</a:t>
            </a:r>
            <a:r>
              <a:rPr kumimoji="1" lang="zh-TW" altLang="en-US" sz="1800" dirty="0">
                <a:solidFill>
                  <a:prstClr val="black"/>
                </a:solidFill>
              </a:rPr>
              <a:t>職能與課程連結之理解</a:t>
            </a:r>
            <a:r>
              <a:rPr kumimoji="1" lang="zh-TW" altLang="en-US" sz="1800" dirty="0" smtClean="0">
                <a:solidFill>
                  <a:prstClr val="black"/>
                </a:solidFill>
              </a:rPr>
              <a:t>度</a:t>
            </a:r>
            <a:endParaRPr kumimoji="1" lang="en-US" altLang="zh-TW" sz="1800" dirty="0" smtClean="0">
              <a:solidFill>
                <a:prstClr val="black"/>
              </a:solidFill>
            </a:endParaRPr>
          </a:p>
          <a:p>
            <a:pPr marL="271463" indent="-271463" fontAlgn="base">
              <a:spcAft>
                <a:spcPct val="0"/>
              </a:spcAft>
              <a:buFont typeface="Arial" panose="020B0604020202020204" pitchFamily="34" charset="0"/>
              <a:buNone/>
              <a:defRPr/>
            </a:pPr>
            <a:r>
              <a:rPr kumimoji="1" lang="zh-TW" altLang="en-US" sz="1800" dirty="0" smtClean="0">
                <a:solidFill>
                  <a:prstClr val="black"/>
                </a:solidFill>
                <a:latin typeface="Calibri"/>
              </a:rPr>
              <a:t>❹應屆畢</a:t>
            </a:r>
            <a:r>
              <a:rPr kumimoji="1" lang="zh-TW" altLang="en-US" sz="1800" dirty="0" smtClean="0">
                <a:solidFill>
                  <a:prstClr val="black"/>
                </a:solidFill>
              </a:rPr>
              <a:t>整體</a:t>
            </a:r>
            <a:r>
              <a:rPr kumimoji="1" lang="zh-TW" altLang="en-US" sz="1800" dirty="0">
                <a:solidFill>
                  <a:prstClr val="black"/>
                </a:solidFill>
              </a:rPr>
              <a:t>就業準備之充分</a:t>
            </a:r>
            <a:r>
              <a:rPr kumimoji="1" lang="zh-TW" altLang="en-US" sz="1800" dirty="0" smtClean="0">
                <a:solidFill>
                  <a:prstClr val="black"/>
                </a:solidFill>
              </a:rPr>
              <a:t>度、整體</a:t>
            </a:r>
            <a:r>
              <a:rPr kumimoji="1" lang="zh-TW" altLang="en-US" sz="1800" dirty="0">
                <a:solidFill>
                  <a:prstClr val="black"/>
                </a:solidFill>
              </a:rPr>
              <a:t>就業準備度不充分欠缺何項共通職能</a:t>
            </a:r>
            <a:r>
              <a:rPr kumimoji="1" lang="en-US" altLang="zh-TW" sz="1800" dirty="0">
                <a:solidFill>
                  <a:prstClr val="black"/>
                </a:solidFill>
              </a:rPr>
              <a:t>(</a:t>
            </a:r>
            <a:r>
              <a:rPr kumimoji="1" lang="zh-TW" altLang="en-US" sz="1800" dirty="0">
                <a:solidFill>
                  <a:prstClr val="black"/>
                </a:solidFill>
              </a:rPr>
              <a:t>若填不充分加問</a:t>
            </a:r>
            <a:r>
              <a:rPr kumimoji="1" lang="en-US" altLang="zh-TW" sz="1800" dirty="0" smtClean="0">
                <a:solidFill>
                  <a:prstClr val="black"/>
                </a:solidFill>
              </a:rPr>
              <a:t>)</a:t>
            </a:r>
            <a:endParaRPr kumimoji="1" lang="zh-TW" altLang="en-US" sz="1800" dirty="0">
              <a:solidFill>
                <a:prstClr val="black"/>
              </a:solidFill>
            </a:endParaRPr>
          </a:p>
        </p:txBody>
      </p:sp>
      <p:sp>
        <p:nvSpPr>
          <p:cNvPr id="6" name="矩形 5"/>
          <p:cNvSpPr/>
          <p:nvPr/>
        </p:nvSpPr>
        <p:spPr>
          <a:xfrm>
            <a:off x="1258888" y="950913"/>
            <a:ext cx="1808162" cy="347503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7" name="矩形 6"/>
          <p:cNvSpPr/>
          <p:nvPr/>
        </p:nvSpPr>
        <p:spPr>
          <a:xfrm>
            <a:off x="3067050" y="1055688"/>
            <a:ext cx="3910013" cy="337026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8" name="矩形 7"/>
          <p:cNvSpPr/>
          <p:nvPr/>
        </p:nvSpPr>
        <p:spPr>
          <a:xfrm>
            <a:off x="6977063" y="981075"/>
            <a:ext cx="1181100" cy="344487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9" name="矩形 8"/>
          <p:cNvSpPr/>
          <p:nvPr/>
        </p:nvSpPr>
        <p:spPr>
          <a:xfrm>
            <a:off x="8158163" y="1068388"/>
            <a:ext cx="1035050" cy="34401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38923" name="文字方塊 2"/>
          <p:cNvSpPr txBox="1">
            <a:spLocks noChangeArrowheads="1"/>
          </p:cNvSpPr>
          <p:nvPr/>
        </p:nvSpPr>
        <p:spPr bwMode="auto">
          <a:xfrm>
            <a:off x="1476375" y="836613"/>
            <a:ext cx="2778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❶</a:t>
            </a:r>
          </a:p>
        </p:txBody>
      </p:sp>
      <p:sp>
        <p:nvSpPr>
          <p:cNvPr id="38924" name="文字方塊 10"/>
          <p:cNvSpPr txBox="1">
            <a:spLocks noChangeArrowheads="1"/>
          </p:cNvSpPr>
          <p:nvPr/>
        </p:nvSpPr>
        <p:spPr bwMode="auto">
          <a:xfrm>
            <a:off x="3067050" y="4356100"/>
            <a:ext cx="276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❷</a:t>
            </a:r>
          </a:p>
        </p:txBody>
      </p:sp>
      <p:sp>
        <p:nvSpPr>
          <p:cNvPr id="38925" name="文字方塊 11"/>
          <p:cNvSpPr txBox="1">
            <a:spLocks noChangeArrowheads="1"/>
          </p:cNvSpPr>
          <p:nvPr/>
        </p:nvSpPr>
        <p:spPr bwMode="auto">
          <a:xfrm>
            <a:off x="6891338" y="4356100"/>
            <a:ext cx="2762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❸</a:t>
            </a:r>
          </a:p>
        </p:txBody>
      </p:sp>
      <p:sp>
        <p:nvSpPr>
          <p:cNvPr id="38926" name="文字方塊 12"/>
          <p:cNvSpPr txBox="1">
            <a:spLocks noChangeArrowheads="1"/>
          </p:cNvSpPr>
          <p:nvPr/>
        </p:nvSpPr>
        <p:spPr bwMode="auto">
          <a:xfrm>
            <a:off x="8105775" y="719138"/>
            <a:ext cx="276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❹</a:t>
            </a:r>
          </a:p>
        </p:txBody>
      </p:sp>
    </p:spTree>
    <p:extLst>
      <p:ext uri="{BB962C8B-B14F-4D97-AF65-F5344CB8AC3E}">
        <p14:creationId xmlns:p14="http://schemas.microsoft.com/office/powerpoint/2010/main" val="390142981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資料庫圖表 6"/>
          <p:cNvGraphicFramePr/>
          <p:nvPr>
            <p:extLst/>
          </p:nvPr>
        </p:nvGraphicFramePr>
        <p:xfrm>
          <a:off x="395536" y="3437544"/>
          <a:ext cx="8186811" cy="35010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9939" name="投影片編號版面配置區 5"/>
          <p:cNvSpPr>
            <a:spLocks noGrp="1"/>
          </p:cNvSpPr>
          <p:nvPr>
            <p:ph type="sldNum" sz="quarter" idx="4294967295"/>
          </p:nvPr>
        </p:nvSpPr>
        <p:spPr bwMode="auto">
          <a:xfrm>
            <a:off x="6956747" y="6339411"/>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89400EE7-CD35-4736-AED4-FE85FA0B849C}" type="slidenum">
              <a:rPr lang="zh-CN" altLang="en-US" sz="1200">
                <a:solidFill>
                  <a:srgbClr val="898989"/>
                </a:solidFill>
                <a:latin typeface="Calibri" pitchFamily="34" charset="0"/>
                <a:ea typeface="新細明體" pitchFamily="18" charset="-120"/>
              </a:rPr>
              <a:pPr>
                <a:spcBef>
                  <a:spcPct val="0"/>
                </a:spcBef>
                <a:buFontTx/>
                <a:buNone/>
              </a:pPr>
              <a:t>108</a:t>
            </a:fld>
            <a:endParaRPr lang="zh-CN" altLang="en-US" sz="1200" dirty="0">
              <a:solidFill>
                <a:srgbClr val="898989"/>
              </a:solidFill>
              <a:latin typeface="Calibri" pitchFamily="34" charset="0"/>
              <a:ea typeface="新細明體" pitchFamily="18" charset="-120"/>
            </a:endParaRPr>
          </a:p>
        </p:txBody>
      </p:sp>
      <p:sp>
        <p:nvSpPr>
          <p:cNvPr id="39941" name="內容版面配置區 14"/>
          <p:cNvSpPr>
            <a:spLocks noGrp="1"/>
          </p:cNvSpPr>
          <p:nvPr>
            <p:ph idx="4294967295"/>
          </p:nvPr>
        </p:nvSpPr>
        <p:spPr>
          <a:xfrm>
            <a:off x="3887788" y="390525"/>
            <a:ext cx="5256212" cy="554038"/>
          </a:xfrm>
        </p:spPr>
        <p:txBody>
          <a:bodyPr/>
          <a:lstStyle/>
          <a:p>
            <a:pPr marL="271463" indent="-271463">
              <a:spcBef>
                <a:spcPct val="0"/>
              </a:spcBef>
              <a:buFont typeface="Arial" panose="020B0604020202020204" pitchFamily="34" charset="0"/>
              <a:buNone/>
            </a:pPr>
            <a:r>
              <a:rPr kumimoji="1" lang="zh-TW" altLang="en-US" sz="1800" smtClean="0">
                <a:solidFill>
                  <a:srgbClr val="000000"/>
                </a:solidFill>
              </a:rPr>
              <a:t>❶職能優勢</a:t>
            </a:r>
            <a:r>
              <a:rPr kumimoji="1" lang="en-US" altLang="zh-TW" sz="1800" smtClean="0">
                <a:solidFill>
                  <a:srgbClr val="000000"/>
                </a:solidFill>
              </a:rPr>
              <a:t>-</a:t>
            </a:r>
            <a:r>
              <a:rPr kumimoji="1" lang="zh-TW" altLang="en-US" sz="1800" smtClean="0">
                <a:solidFill>
                  <a:srgbClr val="000000"/>
                </a:solidFill>
              </a:rPr>
              <a:t>課程能量二維度分析</a:t>
            </a:r>
          </a:p>
        </p:txBody>
      </p:sp>
      <p:sp>
        <p:nvSpPr>
          <p:cNvPr id="8" name="標題 1"/>
          <p:cNvSpPr txBox="1">
            <a:spLocks/>
          </p:cNvSpPr>
          <p:nvPr/>
        </p:nvSpPr>
        <p:spPr>
          <a:xfrm>
            <a:off x="0" y="125677"/>
            <a:ext cx="8396288" cy="558800"/>
          </a:xfrm>
          <a:prstGeom prst="rect">
            <a:avLst/>
          </a:prstGeom>
        </p:spPr>
        <p:txBody>
          <a:bodyPr anchor="ctr"/>
          <a:lstStyle>
            <a:lvl1pPr algn="ctr" rtl="0" eaLnBrk="0" fontAlgn="base" hangingPunct="0">
              <a:spcBef>
                <a:spcPct val="0"/>
              </a:spcBef>
              <a:spcAft>
                <a:spcPct val="0"/>
              </a:spcAft>
              <a:defRPr sz="3600" b="1" kern="1200">
                <a:solidFill>
                  <a:schemeClr val="bg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j-cs"/>
              </a:defRPr>
            </a:lvl1pPr>
            <a:lvl2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2pPr>
            <a:lvl3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3pPr>
            <a:lvl4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4pPr>
            <a:lvl5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5pPr>
            <a:lvl6pPr marL="457200" algn="ctr" rtl="0" fontAlgn="base">
              <a:spcBef>
                <a:spcPct val="0"/>
              </a:spcBef>
              <a:spcAft>
                <a:spcPct val="0"/>
              </a:spcAft>
              <a:defRPr sz="3600" b="1">
                <a:solidFill>
                  <a:schemeClr val="bg1"/>
                </a:solidFill>
                <a:latin typeface="微軟正黑體" pitchFamily="34" charset="-120"/>
                <a:ea typeface="微軟正黑體" pitchFamily="34" charset="-120"/>
              </a:defRPr>
            </a:lvl6pPr>
            <a:lvl7pPr marL="914400" algn="ctr" rtl="0" fontAlgn="base">
              <a:spcBef>
                <a:spcPct val="0"/>
              </a:spcBef>
              <a:spcAft>
                <a:spcPct val="0"/>
              </a:spcAft>
              <a:defRPr sz="3600" b="1">
                <a:solidFill>
                  <a:schemeClr val="bg1"/>
                </a:solidFill>
                <a:latin typeface="微軟正黑體" pitchFamily="34" charset="-120"/>
                <a:ea typeface="微軟正黑體" pitchFamily="34" charset="-120"/>
              </a:defRPr>
            </a:lvl7pPr>
            <a:lvl8pPr marL="1371600" algn="ctr" rtl="0" fontAlgn="base">
              <a:spcBef>
                <a:spcPct val="0"/>
              </a:spcBef>
              <a:spcAft>
                <a:spcPct val="0"/>
              </a:spcAft>
              <a:defRPr sz="3600" b="1">
                <a:solidFill>
                  <a:schemeClr val="bg1"/>
                </a:solidFill>
                <a:latin typeface="微軟正黑體" pitchFamily="34" charset="-120"/>
                <a:ea typeface="微軟正黑體" pitchFamily="34" charset="-120"/>
              </a:defRPr>
            </a:lvl8pPr>
            <a:lvl9pPr marL="1828800" algn="ctr" rtl="0" fontAlgn="base">
              <a:spcBef>
                <a:spcPct val="0"/>
              </a:spcBef>
              <a:spcAft>
                <a:spcPct val="0"/>
              </a:spcAft>
              <a:defRPr sz="3600" b="1">
                <a:solidFill>
                  <a:schemeClr val="bg1"/>
                </a:solidFill>
                <a:latin typeface="微軟正黑體" pitchFamily="34" charset="-120"/>
                <a:ea typeface="微軟正黑體" pitchFamily="34" charset="-120"/>
              </a:defRPr>
            </a:lvl9pPr>
          </a:lstStyle>
          <a:p>
            <a:pPr marL="342900" indent="-342900" algn="l" eaLnBrk="1" fontAlgn="auto" hangingPunct="1">
              <a:spcAft>
                <a:spcPts val="0"/>
              </a:spcAft>
              <a:defRPr/>
            </a:pPr>
            <a:r>
              <a:rPr kumimoji="1" lang="zh-TW" altLang="en-US" sz="2800" dirty="0">
                <a:solidFill>
                  <a:prstClr val="black"/>
                </a:solidFill>
                <a:effectLst/>
                <a:cs typeface="微軟正黑體"/>
              </a:rPr>
              <a:t>報表</a:t>
            </a:r>
            <a:r>
              <a:rPr kumimoji="1" lang="en-US" altLang="zh-TW" sz="2800" dirty="0">
                <a:solidFill>
                  <a:prstClr val="black"/>
                </a:solidFill>
                <a:effectLst/>
                <a:cs typeface="微軟正黑體"/>
              </a:rPr>
              <a:t>1:</a:t>
            </a:r>
            <a:r>
              <a:rPr kumimoji="1" lang="zh-TW" altLang="en-US" sz="2800" dirty="0">
                <a:solidFill>
                  <a:prstClr val="black"/>
                </a:solidFill>
                <a:effectLst/>
                <a:cs typeface="微軟正黑體"/>
              </a:rPr>
              <a:t>模擬分析</a:t>
            </a:r>
          </a:p>
        </p:txBody>
      </p:sp>
      <p:graphicFrame>
        <p:nvGraphicFramePr>
          <p:cNvPr id="2" name="表格 1"/>
          <p:cNvGraphicFramePr>
            <a:graphicFrameLocks noGrp="1"/>
          </p:cNvGraphicFramePr>
          <p:nvPr>
            <p:extLst/>
          </p:nvPr>
        </p:nvGraphicFramePr>
        <p:xfrm>
          <a:off x="0" y="772578"/>
          <a:ext cx="8969372" cy="2592387"/>
        </p:xfrm>
        <a:graphic>
          <a:graphicData uri="http://schemas.openxmlformats.org/drawingml/2006/table">
            <a:tbl>
              <a:tblPr/>
              <a:tblGrid>
                <a:gridCol w="1059442"/>
                <a:gridCol w="360025"/>
                <a:gridCol w="432030"/>
                <a:gridCol w="879513"/>
                <a:gridCol w="473900"/>
                <a:gridCol w="524042"/>
                <a:gridCol w="524042"/>
                <a:gridCol w="524042"/>
                <a:gridCol w="524042"/>
                <a:gridCol w="524042"/>
                <a:gridCol w="524042"/>
                <a:gridCol w="524042"/>
                <a:gridCol w="524042"/>
                <a:gridCol w="524042"/>
                <a:gridCol w="524042"/>
                <a:gridCol w="524042"/>
              </a:tblGrid>
              <a:tr h="164017">
                <a:tc rowSpan="2">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職場共通職能面向</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診斷平均分數</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最高</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5)</a:t>
                      </a:r>
                      <a:b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b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職能優勢</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課程或活動充足度評估</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最高</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5)</a:t>
                      </a:r>
                      <a:b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b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課程能量</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二維分析</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11">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不同共通職能，學生認為最有幫助的學習經驗</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反應</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p>
                  </a:txBody>
                  <a:tcPr marL="6801" marR="6801" marT="68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4206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專業知識、知能傳授</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同學及老師人脈</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課程實務</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實作活動</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業界實習</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社團活動</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語言學習</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參與國際交流活動</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志工服務服務學習</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研究或教學助理</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通識課程</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其他能力</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都沒有幫助</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人數</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總人數</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r>
              <a:tr h="164017">
                <a:tc>
                  <a:txBody>
                    <a:bodyPr/>
                    <a:lstStyle/>
                    <a:p>
                      <a:pPr algn="ctr" fontAlgn="ctr"/>
                      <a:r>
                        <a:rPr lang="zh-TW" altLang="en-US" sz="1000" b="0" i="0" u="none" strike="noStrike" dirty="0">
                          <a:solidFill>
                            <a:srgbClr val="FF0000"/>
                          </a:solidFill>
                          <a:effectLst/>
                          <a:latin typeface="微軟正黑體" panose="020B0604030504040204" pitchFamily="34" charset="-120"/>
                          <a:ea typeface="微軟正黑體" panose="020B0604030504040204" pitchFamily="34" charset="-120"/>
                        </a:rPr>
                        <a:t>溝通表達</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3.78</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3.32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dirty="0">
                          <a:solidFill>
                            <a:srgbClr val="993366"/>
                          </a:solidFill>
                          <a:effectLst/>
                          <a:latin typeface="微軟正黑體" panose="020B0604030504040204" pitchFamily="34" charset="-120"/>
                          <a:ea typeface="微軟正黑體" panose="020B0604030504040204" pitchFamily="34" charset="-120"/>
                        </a:rPr>
                        <a:t>III. </a:t>
                      </a:r>
                      <a:r>
                        <a:rPr lang="zh-TW" altLang="en-US" sz="1000" b="0" i="0" u="none" strike="noStrike" dirty="0">
                          <a:solidFill>
                            <a:srgbClr val="993366"/>
                          </a:solidFill>
                          <a:effectLst/>
                          <a:latin typeface="微軟正黑體" panose="020B0604030504040204" pitchFamily="34" charset="-120"/>
                          <a:ea typeface="微軟正黑體" panose="020B0604030504040204" pitchFamily="34" charset="-120"/>
                        </a:rPr>
                        <a:t>優先</a:t>
                      </a:r>
                      <a:r>
                        <a:rPr lang="zh-TW" altLang="en-US" sz="1000" b="0" i="0" u="none" strike="noStrike" dirty="0" smtClean="0">
                          <a:solidFill>
                            <a:srgbClr val="993366"/>
                          </a:solidFill>
                          <a:effectLst/>
                          <a:latin typeface="微軟正黑體" panose="020B0604030504040204" pitchFamily="34" charset="-120"/>
                          <a:ea typeface="微軟正黑體" panose="020B0604030504040204" pitchFamily="34" charset="-120"/>
                        </a:rPr>
                        <a:t>改善</a:t>
                      </a:r>
                      <a:endParaRPr lang="zh-TW" altLang="en-US" sz="1000" b="0" i="0" u="none" strike="noStrike" dirty="0">
                        <a:solidFill>
                          <a:srgbClr val="993366"/>
                        </a:solidFill>
                        <a:effectLst/>
                        <a:latin typeface="微軟正黑體" panose="020B0604030504040204" pitchFamily="34" charset="-120"/>
                        <a:ea typeface="微軟正黑體" panose="020B0604030504040204" pitchFamily="34" charset="-120"/>
                      </a:endParaRP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99CC"/>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10.42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22.25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10.99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8.45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13.52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11.83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9.3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8.17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1.69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1.08</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持續學習</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3.80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3.65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a:solidFill>
                            <a:srgbClr val="000000"/>
                          </a:solidFill>
                          <a:effectLst/>
                          <a:latin typeface="微軟正黑體" panose="020B0604030504040204" pitchFamily="34" charset="-120"/>
                          <a:ea typeface="微軟正黑體" panose="020B0604030504040204" pitchFamily="34" charset="-120"/>
                        </a:rPr>
                        <a:t>IV.</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優化調整</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23.96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9.75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16.99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13.93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6.13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9.75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6.69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3.34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6.96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2.23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1.08</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人際互動</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3.97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3.43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dirty="0">
                          <a:solidFill>
                            <a:srgbClr val="000000"/>
                          </a:solidFill>
                          <a:effectLst/>
                          <a:latin typeface="微軟正黑體" panose="020B0604030504040204" pitchFamily="34" charset="-120"/>
                          <a:ea typeface="微軟正黑體" panose="020B0604030504040204" pitchFamily="34" charset="-120"/>
                        </a:rPr>
                        <a:t>II. </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後續改進</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3.83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r" defTabSz="914400" rtl="0" eaLnBrk="1" fontAlgn="b" latinLnBrk="0" hangingPunct="1"/>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27.43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6.19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8.26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18.29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3.54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13.86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14.75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1.47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1.77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2.15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團隊合作</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3.99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3.56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dirty="0">
                          <a:solidFill>
                            <a:srgbClr val="000000"/>
                          </a:solidFill>
                          <a:effectLst/>
                          <a:latin typeface="微軟正黑體" panose="020B0604030504040204" pitchFamily="34" charset="-120"/>
                          <a:ea typeface="微軟正黑體" panose="020B0604030504040204" pitchFamily="34" charset="-120"/>
                        </a:rPr>
                        <a:t>I. </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繼續保持</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6.65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16.01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13.9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9.06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19.34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1.21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10.27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14.5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4.23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4.23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2.15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問題解決</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3.82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3.53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dirty="0">
                          <a:solidFill>
                            <a:srgbClr val="000000"/>
                          </a:solidFill>
                          <a:effectLst/>
                          <a:latin typeface="微軟正黑體" panose="020B0604030504040204" pitchFamily="34" charset="-120"/>
                          <a:ea typeface="微軟正黑體" panose="020B0604030504040204" pitchFamily="34" charset="-120"/>
                        </a:rPr>
                        <a:t>IV.</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優化調整</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19.54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r" defTabSz="914400" rtl="0" eaLnBrk="1" fontAlgn="b" latinLnBrk="0" hangingPunct="1"/>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21.19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20.2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9.93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7.95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2.98</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3.31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8.61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1.99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FF0000"/>
                          </a:solidFill>
                          <a:effectLst/>
                          <a:latin typeface="微軟正黑體" panose="020B0604030504040204" pitchFamily="34" charset="-120"/>
                          <a:ea typeface="微軟正黑體" panose="020B0604030504040204" pitchFamily="34" charset="-120"/>
                        </a:rPr>
                        <a:t>創新</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3.69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3.12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dirty="0">
                          <a:solidFill>
                            <a:srgbClr val="993366"/>
                          </a:solidFill>
                          <a:effectLst/>
                          <a:latin typeface="微軟正黑體" panose="020B0604030504040204" pitchFamily="34" charset="-120"/>
                          <a:ea typeface="微軟正黑體" panose="020B0604030504040204" pitchFamily="34" charset="-120"/>
                        </a:rPr>
                        <a:t>III. </a:t>
                      </a:r>
                      <a:r>
                        <a:rPr lang="zh-TW" altLang="en-US" sz="1000" b="0" i="0" u="none" strike="noStrike" dirty="0">
                          <a:solidFill>
                            <a:srgbClr val="993366"/>
                          </a:solidFill>
                          <a:effectLst/>
                          <a:latin typeface="微軟正黑體" panose="020B0604030504040204" pitchFamily="34" charset="-120"/>
                          <a:ea typeface="微軟正黑體" panose="020B0604030504040204" pitchFamily="34" charset="-120"/>
                        </a:rPr>
                        <a:t>優先</a:t>
                      </a:r>
                      <a:r>
                        <a:rPr lang="zh-TW" altLang="en-US" sz="1000" b="0" i="0" u="none" strike="noStrike" dirty="0" smtClean="0">
                          <a:solidFill>
                            <a:srgbClr val="993366"/>
                          </a:solidFill>
                          <a:effectLst/>
                          <a:latin typeface="微軟正黑體" panose="020B0604030504040204" pitchFamily="34" charset="-120"/>
                          <a:ea typeface="微軟正黑體" panose="020B0604030504040204" pitchFamily="34" charset="-120"/>
                        </a:rPr>
                        <a:t>改善</a:t>
                      </a:r>
                      <a:endParaRPr lang="zh-TW" altLang="en-US" sz="1000" b="0" i="0" u="none" strike="noStrike" dirty="0">
                        <a:solidFill>
                          <a:srgbClr val="993366"/>
                        </a:solidFill>
                        <a:effectLst/>
                        <a:latin typeface="微軟正黑體" panose="020B0604030504040204" pitchFamily="34" charset="-120"/>
                        <a:ea typeface="微軟正黑體" panose="020B0604030504040204" pitchFamily="34" charset="-120"/>
                      </a:endParaRP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99CC"/>
                    </a:solidFill>
                  </a:tcPr>
                </a:tc>
                <a:tc>
                  <a:txBody>
                    <a:bodyPr/>
                    <a:lstStyle/>
                    <a:p>
                      <a:pPr marL="0" algn="r" defTabSz="914400" rtl="0" eaLnBrk="1" fontAlgn="b" latinLnBrk="0" hangingPunct="1"/>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17.24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12.07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12.76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8.97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10.69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2.76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12.41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8.62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8.62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0.69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1" i="0" u="none" strike="noStrike">
                          <a:solidFill>
                            <a:srgbClr val="FF0000"/>
                          </a:solidFill>
                          <a:effectLst/>
                          <a:latin typeface="微軟正黑體" panose="020B0604030504040204" pitchFamily="34" charset="-120"/>
                          <a:ea typeface="微軟正黑體" panose="020B0604030504040204" pitchFamily="34" charset="-120"/>
                        </a:rPr>
                        <a:t>6.45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工作責任及紀律</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4.19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3.73</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a:solidFill>
                            <a:srgbClr val="000000"/>
                          </a:solidFill>
                          <a:effectLst/>
                          <a:latin typeface="微軟正黑體" panose="020B0604030504040204" pitchFamily="34" charset="-120"/>
                          <a:ea typeface="微軟正黑體" panose="020B0604030504040204" pitchFamily="34" charset="-120"/>
                        </a:rPr>
                        <a:t>I. </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繼續保持</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11.9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16.4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r" defTabSz="914400" rtl="0" eaLnBrk="1" fontAlgn="b" latinLnBrk="0" hangingPunct="1"/>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18.65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17.36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11.9</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0.64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5.14</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7.07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7.72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2.25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0.32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2.15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64017">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資訊科技應用</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4.11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3.65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US" sz="1000" b="0" i="0" u="none" strike="noStrike">
                          <a:solidFill>
                            <a:srgbClr val="000000"/>
                          </a:solidFill>
                          <a:effectLst/>
                          <a:latin typeface="微軟正黑體" panose="020B0604030504040204" pitchFamily="34" charset="-120"/>
                          <a:ea typeface="微軟正黑體" panose="020B0604030504040204" pitchFamily="34" charset="-120"/>
                        </a:rPr>
                        <a:t>I. </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繼續保持</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r" defTabSz="914400" rtl="0" eaLnBrk="1" fontAlgn="b" latinLnBrk="0" hangingPunct="1"/>
                      <a:r>
                        <a:rPr lang="en-US" altLang="zh-TW" sz="10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31.95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8.27</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19.92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14.66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3.01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5.26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3.76</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0.75</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7.52</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4.51</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0.38</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0</a:t>
                      </a:r>
                    </a:p>
                  </a:txBody>
                  <a:tcPr marL="6801" marR="6801" marT="680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99"/>
                    </a:solidFill>
                  </a:tcPr>
                </a:tc>
              </a:tr>
              <a:tr h="174167">
                <a:tc>
                  <a:txBody>
                    <a:bodyPr/>
                    <a:lstStyle/>
                    <a:p>
                      <a:pPr algn="ctr" fontAlgn="ctr"/>
                      <a:r>
                        <a:rPr lang="en-US" altLang="zh-TW" sz="1000" b="1" i="0" u="none" strike="noStrike">
                          <a:solidFill>
                            <a:srgbClr val="000000"/>
                          </a:solidFill>
                          <a:effectLst/>
                          <a:latin typeface="微軟正黑體" panose="020B0604030504040204" pitchFamily="34" charset="-120"/>
                          <a:ea typeface="微軟正黑體" panose="020B0604030504040204" pitchFamily="34" charset="-120"/>
                        </a:rPr>
                        <a:t>8</a:t>
                      </a: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大共通職能平均</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zh-TW" sz="1000" b="1" i="0" u="none" strike="noStrike">
                          <a:solidFill>
                            <a:srgbClr val="000000"/>
                          </a:solidFill>
                          <a:effectLst/>
                          <a:latin typeface="微軟正黑體" panose="020B0604030504040204" pitchFamily="34" charset="-120"/>
                          <a:ea typeface="微軟正黑體" panose="020B0604030504040204" pitchFamily="34" charset="-120"/>
                        </a:rPr>
                        <a:t>3.92</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zh-TW" sz="1000" b="1" i="0" u="none" strike="noStrike" dirty="0">
                          <a:solidFill>
                            <a:srgbClr val="000000"/>
                          </a:solidFill>
                          <a:effectLst/>
                          <a:latin typeface="微軟正黑體" panose="020B0604030504040204" pitchFamily="34" charset="-120"/>
                          <a:ea typeface="微軟正黑體" panose="020B0604030504040204" pitchFamily="34" charset="-120"/>
                        </a:rPr>
                        <a:t>3.50</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FF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801" marR="6801" marT="68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3559471269"/>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文字方塊 4"/>
          <p:cNvSpPr txBox="1">
            <a:spLocks noChangeArrowheads="1"/>
          </p:cNvSpPr>
          <p:nvPr/>
        </p:nvSpPr>
        <p:spPr bwMode="auto">
          <a:xfrm>
            <a:off x="481013" y="4900613"/>
            <a:ext cx="7702550"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defRPr/>
            </a:pPr>
            <a:r>
              <a:rPr kumimoji="1" lang="zh-TW" altLang="en-US" sz="1800" b="1" dirty="0" smtClean="0">
                <a:solidFill>
                  <a:prstClr val="black"/>
                </a:solidFill>
              </a:rPr>
              <a:t>說明</a:t>
            </a:r>
            <a:endParaRPr kumimoji="1" lang="en-US" altLang="zh-TW" sz="1800" b="1" dirty="0" smtClean="0">
              <a:solidFill>
                <a:prstClr val="black"/>
              </a:solidFill>
            </a:endParaRPr>
          </a:p>
          <a:p>
            <a:pPr eaLnBrk="0" fontAlgn="base" hangingPunct="0">
              <a:spcAft>
                <a:spcPct val="0"/>
              </a:spcAft>
              <a:buFont typeface="Arial" panose="020B0604020202020204" pitchFamily="34" charset="0"/>
              <a:buNone/>
              <a:defRPr/>
            </a:pPr>
            <a:r>
              <a:rPr kumimoji="1" lang="zh-TW" altLang="en-US" sz="1800" dirty="0" smtClean="0">
                <a:solidFill>
                  <a:prstClr val="black"/>
                </a:solidFill>
              </a:rPr>
              <a:t> 該校需優先改善之</a:t>
            </a:r>
            <a:r>
              <a:rPr kumimoji="1" lang="en-US" altLang="zh-TW" sz="1800" dirty="0" smtClean="0">
                <a:solidFill>
                  <a:prstClr val="black"/>
                </a:solidFill>
              </a:rPr>
              <a:t>2</a:t>
            </a:r>
            <a:r>
              <a:rPr kumimoji="1" lang="zh-TW" altLang="en-US" sz="1800" dirty="0" smtClean="0">
                <a:solidFill>
                  <a:prstClr val="black"/>
                </a:solidFill>
              </a:rPr>
              <a:t>項職能，「</a:t>
            </a:r>
            <a:r>
              <a:rPr kumimoji="1" lang="zh-TW" altLang="en-US" sz="1800" dirty="0">
                <a:solidFill>
                  <a:prstClr val="black"/>
                </a:solidFill>
              </a:rPr>
              <a:t>溝通表達</a:t>
            </a:r>
            <a:r>
              <a:rPr kumimoji="1" lang="zh-TW" altLang="en-US" sz="1800" dirty="0" smtClean="0">
                <a:solidFill>
                  <a:prstClr val="black"/>
                </a:solidFill>
              </a:rPr>
              <a:t>」可</a:t>
            </a:r>
            <a:r>
              <a:rPr kumimoji="1" lang="zh-TW" altLang="en-US" sz="1800" dirty="0">
                <a:solidFill>
                  <a:prstClr val="black"/>
                </a:solidFill>
              </a:rPr>
              <a:t>從培養人脈加強</a:t>
            </a:r>
            <a:r>
              <a:rPr kumimoji="1" lang="zh-TW" altLang="en-US" sz="1800" dirty="0" smtClean="0">
                <a:solidFill>
                  <a:prstClr val="black"/>
                </a:solidFill>
              </a:rPr>
              <a:t>、「創新」</a:t>
            </a:r>
            <a:r>
              <a:rPr kumimoji="1" lang="zh-TW" altLang="en-US" sz="1800" dirty="0">
                <a:solidFill>
                  <a:prstClr val="black"/>
                </a:solidFill>
              </a:rPr>
              <a:t>可</a:t>
            </a:r>
            <a:r>
              <a:rPr kumimoji="1" lang="zh-TW" altLang="en-US" sz="1800" dirty="0" smtClean="0">
                <a:solidFill>
                  <a:prstClr val="black"/>
                </a:solidFill>
              </a:rPr>
              <a:t>從專業知識與知能傳授加強</a:t>
            </a:r>
            <a:endParaRPr kumimoji="1" lang="en-US" altLang="zh-TW" sz="1800" dirty="0" smtClean="0">
              <a:solidFill>
                <a:prstClr val="black"/>
              </a:solidFill>
            </a:endParaRPr>
          </a:p>
        </p:txBody>
      </p:sp>
      <p:graphicFrame>
        <p:nvGraphicFramePr>
          <p:cNvPr id="40964" name="圖表 11"/>
          <p:cNvGraphicFramePr>
            <a:graphicFrameLocks/>
          </p:cNvGraphicFramePr>
          <p:nvPr/>
        </p:nvGraphicFramePr>
        <p:xfrm>
          <a:off x="419100" y="1074738"/>
          <a:ext cx="8094663" cy="4133850"/>
        </p:xfrm>
        <a:graphic>
          <a:graphicData uri="http://schemas.openxmlformats.org/presentationml/2006/ole">
            <mc:AlternateContent xmlns:mc="http://schemas.openxmlformats.org/markup-compatibility/2006">
              <mc:Choice xmlns:v="urn:schemas-microsoft-com:vml" Requires="v">
                <p:oleObj spid="_x0000_s1092" r:id="rId4" imgW="8096190" imgH="4133446" progId="Excel.Chart.8">
                  <p:embed/>
                </p:oleObj>
              </mc:Choice>
              <mc:Fallback>
                <p:oleObj r:id="rId4" imgW="8096190" imgH="4133446" progId="Excel.Chart.8">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074738"/>
                        <a:ext cx="8094663" cy="413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矩形 1"/>
          <p:cNvSpPr/>
          <p:nvPr/>
        </p:nvSpPr>
        <p:spPr>
          <a:xfrm>
            <a:off x="1042988" y="2060575"/>
            <a:ext cx="649287" cy="208915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6" name="矩形 5"/>
          <p:cNvSpPr/>
          <p:nvPr/>
        </p:nvSpPr>
        <p:spPr>
          <a:xfrm>
            <a:off x="4183063" y="2046288"/>
            <a:ext cx="647700" cy="208915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3" name="直線圖說文字 1 2"/>
          <p:cNvSpPr/>
          <p:nvPr/>
        </p:nvSpPr>
        <p:spPr>
          <a:xfrm>
            <a:off x="1366838" y="1557338"/>
            <a:ext cx="828675" cy="384175"/>
          </a:xfrm>
          <a:prstGeom prst="borderCallout1">
            <a:avLst>
              <a:gd name="adj1" fmla="val 44399"/>
              <a:gd name="adj2" fmla="val -3237"/>
              <a:gd name="adj3" fmla="val 193419"/>
              <a:gd name="adj4" fmla="val -23044"/>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eaLnBrk="0" fontAlgn="base" hangingPunct="0">
              <a:spcBef>
                <a:spcPct val="0"/>
              </a:spcBef>
              <a:spcAft>
                <a:spcPct val="0"/>
              </a:spcAft>
              <a:defRPr/>
            </a:pPr>
            <a:r>
              <a:rPr kumimoji="1" lang="zh-TW" altLang="en-US" sz="1200" dirty="0">
                <a:solidFill>
                  <a:prstClr val="white"/>
                </a:solidFill>
              </a:rPr>
              <a:t>同學人脈</a:t>
            </a:r>
          </a:p>
        </p:txBody>
      </p:sp>
      <p:sp>
        <p:nvSpPr>
          <p:cNvPr id="4" name="直線圖說文字 1 3"/>
          <p:cNvSpPr/>
          <p:nvPr/>
        </p:nvSpPr>
        <p:spPr>
          <a:xfrm>
            <a:off x="4429125" y="2119313"/>
            <a:ext cx="857250" cy="369887"/>
          </a:xfrm>
          <a:prstGeom prst="borderCallout1">
            <a:avLst>
              <a:gd name="adj1" fmla="val 52927"/>
              <a:gd name="adj2" fmla="val -127"/>
              <a:gd name="adj3" fmla="val 169462"/>
              <a:gd name="adj4" fmla="val -15357"/>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fontAlgn="base" hangingPunct="0">
              <a:spcBef>
                <a:spcPct val="0"/>
              </a:spcBef>
              <a:spcAft>
                <a:spcPct val="0"/>
              </a:spcAft>
              <a:defRPr/>
            </a:pPr>
            <a:r>
              <a:rPr kumimoji="1" lang="zh-TW" altLang="en-US" sz="1200" dirty="0">
                <a:solidFill>
                  <a:prstClr val="white"/>
                </a:solidFill>
              </a:rPr>
              <a:t>專業知識</a:t>
            </a:r>
          </a:p>
        </p:txBody>
      </p:sp>
      <p:sp>
        <p:nvSpPr>
          <p:cNvPr id="5" name="橢圓 4"/>
          <p:cNvSpPr/>
          <p:nvPr/>
        </p:nvSpPr>
        <p:spPr>
          <a:xfrm>
            <a:off x="4400550" y="1425575"/>
            <a:ext cx="287338" cy="263525"/>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40970" name="矩形 6"/>
          <p:cNvSpPr>
            <a:spLocks noChangeArrowheads="1"/>
          </p:cNvSpPr>
          <p:nvPr/>
        </p:nvSpPr>
        <p:spPr bwMode="auto">
          <a:xfrm>
            <a:off x="3446370" y="400050"/>
            <a:ext cx="51831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1463" indent="-271463">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800" dirty="0">
                <a:solidFill>
                  <a:srgbClr val="000000"/>
                </a:solidFill>
              </a:rPr>
              <a:t>❷</a:t>
            </a:r>
            <a:r>
              <a:rPr kumimoji="1" lang="zh-TW" altLang="zh-TW" sz="1800" dirty="0">
                <a:solidFill>
                  <a:srgbClr val="000000"/>
                </a:solidFill>
              </a:rPr>
              <a:t>「學習經驗」對</a:t>
            </a:r>
            <a:r>
              <a:rPr kumimoji="1" lang="zh-TW" altLang="en-US" sz="1800" dirty="0">
                <a:solidFill>
                  <a:srgbClr val="000000"/>
                </a:solidFill>
              </a:rPr>
              <a:t>應八大共通職能養成之</a:t>
            </a:r>
            <a:r>
              <a:rPr kumimoji="1" lang="zh-TW" altLang="zh-TW" sz="1800" dirty="0">
                <a:solidFill>
                  <a:srgbClr val="000000"/>
                </a:solidFill>
              </a:rPr>
              <a:t>幫助</a:t>
            </a:r>
            <a:endParaRPr kumimoji="1" lang="zh-TW" altLang="en-US" sz="1800" dirty="0">
              <a:solidFill>
                <a:srgbClr val="000000"/>
              </a:solidFill>
            </a:endParaRPr>
          </a:p>
        </p:txBody>
      </p:sp>
      <p:sp>
        <p:nvSpPr>
          <p:cNvPr id="40971" name="投影片編號版面配置區 1"/>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6A6A0962-3613-4502-9F76-74652DB54DB0}" type="slidenum">
              <a:rPr lang="zh-TW" altLang="en-US" sz="1200">
                <a:solidFill>
                  <a:srgbClr val="898989"/>
                </a:solidFill>
                <a:latin typeface="Calibri" pitchFamily="34" charset="0"/>
                <a:ea typeface="新細明體" pitchFamily="18" charset="-120"/>
              </a:rPr>
              <a:pPr>
                <a:spcBef>
                  <a:spcPct val="0"/>
                </a:spcBef>
                <a:buFontTx/>
                <a:buNone/>
              </a:pPr>
              <a:t>109</a:t>
            </a:fld>
            <a:endParaRPr lang="zh-TW" altLang="en-US" sz="1200" dirty="0">
              <a:solidFill>
                <a:srgbClr val="898989"/>
              </a:solidFill>
              <a:latin typeface="Calibri" pitchFamily="34" charset="0"/>
              <a:ea typeface="新細明體" pitchFamily="18" charset="-120"/>
            </a:endParaRPr>
          </a:p>
        </p:txBody>
      </p:sp>
      <p:sp>
        <p:nvSpPr>
          <p:cNvPr id="12" name="標題 1"/>
          <p:cNvSpPr txBox="1">
            <a:spLocks/>
          </p:cNvSpPr>
          <p:nvPr/>
        </p:nvSpPr>
        <p:spPr>
          <a:xfrm>
            <a:off x="-15875" y="188913"/>
            <a:ext cx="8396288" cy="558800"/>
          </a:xfrm>
          <a:prstGeom prst="rect">
            <a:avLst/>
          </a:prstGeom>
        </p:spPr>
        <p:txBody>
          <a:bodyPr anchor="ctr"/>
          <a:lstStyle>
            <a:lvl1pPr algn="ctr" rtl="0" eaLnBrk="0" fontAlgn="base" hangingPunct="0">
              <a:spcBef>
                <a:spcPct val="0"/>
              </a:spcBef>
              <a:spcAft>
                <a:spcPct val="0"/>
              </a:spcAft>
              <a:defRPr sz="3600" b="1" kern="1200">
                <a:solidFill>
                  <a:schemeClr val="bg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j-cs"/>
              </a:defRPr>
            </a:lvl1pPr>
            <a:lvl2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2pPr>
            <a:lvl3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3pPr>
            <a:lvl4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4pPr>
            <a:lvl5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5pPr>
            <a:lvl6pPr marL="457200" algn="ctr" rtl="0" fontAlgn="base">
              <a:spcBef>
                <a:spcPct val="0"/>
              </a:spcBef>
              <a:spcAft>
                <a:spcPct val="0"/>
              </a:spcAft>
              <a:defRPr sz="3600" b="1">
                <a:solidFill>
                  <a:schemeClr val="bg1"/>
                </a:solidFill>
                <a:latin typeface="微軟正黑體" pitchFamily="34" charset="-120"/>
                <a:ea typeface="微軟正黑體" pitchFamily="34" charset="-120"/>
              </a:defRPr>
            </a:lvl6pPr>
            <a:lvl7pPr marL="914400" algn="ctr" rtl="0" fontAlgn="base">
              <a:spcBef>
                <a:spcPct val="0"/>
              </a:spcBef>
              <a:spcAft>
                <a:spcPct val="0"/>
              </a:spcAft>
              <a:defRPr sz="3600" b="1">
                <a:solidFill>
                  <a:schemeClr val="bg1"/>
                </a:solidFill>
                <a:latin typeface="微軟正黑體" pitchFamily="34" charset="-120"/>
                <a:ea typeface="微軟正黑體" pitchFamily="34" charset="-120"/>
              </a:defRPr>
            </a:lvl7pPr>
            <a:lvl8pPr marL="1371600" algn="ctr" rtl="0" fontAlgn="base">
              <a:spcBef>
                <a:spcPct val="0"/>
              </a:spcBef>
              <a:spcAft>
                <a:spcPct val="0"/>
              </a:spcAft>
              <a:defRPr sz="3600" b="1">
                <a:solidFill>
                  <a:schemeClr val="bg1"/>
                </a:solidFill>
                <a:latin typeface="微軟正黑體" pitchFamily="34" charset="-120"/>
                <a:ea typeface="微軟正黑體" pitchFamily="34" charset="-120"/>
              </a:defRPr>
            </a:lvl8pPr>
            <a:lvl9pPr marL="1828800" algn="ctr" rtl="0" fontAlgn="base">
              <a:spcBef>
                <a:spcPct val="0"/>
              </a:spcBef>
              <a:spcAft>
                <a:spcPct val="0"/>
              </a:spcAft>
              <a:defRPr sz="3600" b="1">
                <a:solidFill>
                  <a:schemeClr val="bg1"/>
                </a:solidFill>
                <a:latin typeface="微軟正黑體" pitchFamily="34" charset="-120"/>
                <a:ea typeface="微軟正黑體" pitchFamily="34" charset="-120"/>
              </a:defRPr>
            </a:lvl9pPr>
          </a:lstStyle>
          <a:p>
            <a:pPr marL="342900" indent="-342900" algn="l" eaLnBrk="1" fontAlgn="auto" hangingPunct="1">
              <a:spcAft>
                <a:spcPts val="0"/>
              </a:spcAft>
              <a:defRPr/>
            </a:pPr>
            <a:r>
              <a:rPr kumimoji="1" lang="zh-TW" altLang="en-US" sz="3200" dirty="0">
                <a:solidFill>
                  <a:prstClr val="black"/>
                </a:solidFill>
                <a:effectLst/>
                <a:cs typeface="微軟正黑體"/>
              </a:rPr>
              <a:t>報表</a:t>
            </a:r>
            <a:r>
              <a:rPr kumimoji="1" lang="en-US" altLang="zh-TW" sz="3200" dirty="0">
                <a:solidFill>
                  <a:prstClr val="black"/>
                </a:solidFill>
                <a:effectLst/>
                <a:cs typeface="微軟正黑體"/>
              </a:rPr>
              <a:t>1:</a:t>
            </a:r>
            <a:r>
              <a:rPr kumimoji="1" lang="zh-TW" altLang="en-US" sz="3200" dirty="0">
                <a:solidFill>
                  <a:prstClr val="black"/>
                </a:solidFill>
                <a:effectLst/>
                <a:cs typeface="微軟正黑體"/>
              </a:rPr>
              <a:t>模擬分析</a:t>
            </a:r>
          </a:p>
        </p:txBody>
      </p:sp>
    </p:spTree>
    <p:extLst>
      <p:ext uri="{BB962C8B-B14F-4D97-AF65-F5344CB8AC3E}">
        <p14:creationId xmlns:p14="http://schemas.microsoft.com/office/powerpoint/2010/main" val="194990563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標題 4"/>
          <p:cNvSpPr>
            <a:spLocks noGrp="1"/>
          </p:cNvSpPr>
          <p:nvPr>
            <p:ph type="title" idx="4294967295"/>
          </p:nvPr>
        </p:nvSpPr>
        <p:spPr>
          <a:xfrm>
            <a:off x="458579" y="334475"/>
            <a:ext cx="8229600" cy="720725"/>
          </a:xfrm>
        </p:spPr>
        <p:txBody>
          <a:bodyPr>
            <a:normAutofit/>
          </a:bodyPr>
          <a:lstStyle/>
          <a:p>
            <a:pPr algn="ctr"/>
            <a:r>
              <a:rPr lang="zh-TW" altLang="en-US" sz="4000" b="1" dirty="0" smtClean="0">
                <a:latin typeface="微軟正黑體" panose="020B0604030504040204" pitchFamily="34" charset="-120"/>
                <a:ea typeface="微軟正黑體" panose="020B0604030504040204" pitchFamily="34" charset="-120"/>
              </a:rPr>
              <a:t>勞動部職能發展應用平台</a:t>
            </a:r>
          </a:p>
        </p:txBody>
      </p:sp>
      <p:sp>
        <p:nvSpPr>
          <p:cNvPr id="20483" name="內容版面配置區 5"/>
          <p:cNvSpPr>
            <a:spLocks noGrp="1"/>
          </p:cNvSpPr>
          <p:nvPr>
            <p:ph idx="4294967295"/>
          </p:nvPr>
        </p:nvSpPr>
        <p:spPr>
          <a:xfrm>
            <a:off x="468923" y="1163254"/>
            <a:ext cx="8229600" cy="450742"/>
          </a:xfrm>
        </p:spPr>
        <p:txBody>
          <a:bodyPr/>
          <a:lstStyle/>
          <a:p>
            <a:r>
              <a:rPr lang="zh-TW" altLang="en-US" sz="2400" dirty="0" smtClean="0">
                <a:latin typeface="微軟正黑體" panose="020B0604030504040204" pitchFamily="34" charset="-120"/>
                <a:ea typeface="微軟正黑體" panose="020B0604030504040204" pitchFamily="34" charset="-120"/>
              </a:rPr>
              <a:t>各部會持續建置各職業的職能基準</a:t>
            </a:r>
            <a:r>
              <a:rPr lang="en-US" altLang="zh-TW" sz="2400" dirty="0" smtClean="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已</a:t>
            </a:r>
            <a:r>
              <a:rPr lang="zh-TW" altLang="en-US" sz="2400" dirty="0" smtClean="0">
                <a:latin typeface="微軟正黑體" panose="020B0604030504040204" pitchFamily="34" charset="-120"/>
                <a:ea typeface="微軟正黑體" panose="020B0604030504040204" pitchFamily="34" charset="-120"/>
              </a:rPr>
              <a:t>累積</a:t>
            </a:r>
            <a:r>
              <a:rPr lang="en-US" altLang="zh-TW" sz="2400" dirty="0" smtClean="0">
                <a:solidFill>
                  <a:srgbClr val="FF0000"/>
                </a:solidFill>
                <a:latin typeface="微軟正黑體" panose="020B0604030504040204" pitchFamily="34" charset="-120"/>
                <a:ea typeface="微軟正黑體" panose="020B0604030504040204" pitchFamily="34" charset="-120"/>
              </a:rPr>
              <a:t>715*</a:t>
            </a:r>
            <a:r>
              <a:rPr lang="zh-TW" altLang="en-US" sz="2400" dirty="0" smtClean="0">
                <a:latin typeface="微軟正黑體" panose="020B0604030504040204" pitchFamily="34" charset="-120"/>
                <a:ea typeface="微軟正黑體" panose="020B0604030504040204" pitchFamily="34" charset="-120"/>
              </a:rPr>
              <a:t>項</a:t>
            </a:r>
            <a:r>
              <a:rPr lang="en-US" altLang="zh-TW" sz="2400" dirty="0" smtClean="0">
                <a:latin typeface="微軟正黑體" panose="020B0604030504040204" pitchFamily="34" charset="-120"/>
                <a:ea typeface="微軟正黑體" panose="020B0604030504040204" pitchFamily="34" charset="-120"/>
              </a:rPr>
              <a:t>)</a:t>
            </a:r>
            <a:endParaRPr lang="zh-TW" altLang="en-US" sz="2400" dirty="0" smtClean="0">
              <a:latin typeface="微軟正黑體" panose="020B0604030504040204" pitchFamily="34" charset="-120"/>
              <a:ea typeface="微軟正黑體" panose="020B0604030504040204" pitchFamily="34" charset="-120"/>
            </a:endParaRPr>
          </a:p>
        </p:txBody>
      </p:sp>
      <p:grpSp>
        <p:nvGrpSpPr>
          <p:cNvPr id="4" name="群組 3"/>
          <p:cNvGrpSpPr/>
          <p:nvPr/>
        </p:nvGrpSpPr>
        <p:grpSpPr>
          <a:xfrm>
            <a:off x="235342" y="1684333"/>
            <a:ext cx="6164913" cy="4769003"/>
            <a:chOff x="235342" y="1684333"/>
            <a:chExt cx="6164913" cy="4769003"/>
          </a:xfrm>
        </p:grpSpPr>
        <p:pic>
          <p:nvPicPr>
            <p:cNvPr id="20487"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585" y="1684333"/>
              <a:ext cx="6142338" cy="122664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 name="圖片 1"/>
            <p:cNvPicPr>
              <a:picLocks noChangeAspect="1"/>
            </p:cNvPicPr>
            <p:nvPr/>
          </p:nvPicPr>
          <p:blipFill rotWithShape="1">
            <a:blip r:embed="rId4"/>
            <a:srcRect l="20232" t="23959" r="20921" b="19730"/>
            <a:stretch/>
          </p:blipFill>
          <p:spPr>
            <a:xfrm>
              <a:off x="235342" y="2852055"/>
              <a:ext cx="6164913" cy="3601281"/>
            </a:xfrm>
            <a:prstGeom prst="rect">
              <a:avLst/>
            </a:prstGeom>
            <a:ln>
              <a:solidFill>
                <a:schemeClr val="bg1">
                  <a:lumMod val="85000"/>
                </a:schemeClr>
              </a:solidFill>
            </a:ln>
          </p:spPr>
        </p:pic>
      </p:grpSp>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8693" y="3271375"/>
            <a:ext cx="4716016" cy="228805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0" name="文字方塊 9">
            <a:hlinkClick r:id="rId6"/>
          </p:cNvPr>
          <p:cNvSpPr txBox="1"/>
          <p:nvPr/>
        </p:nvSpPr>
        <p:spPr>
          <a:xfrm>
            <a:off x="6502924" y="1878450"/>
            <a:ext cx="2339975" cy="338137"/>
          </a:xfrm>
          <a:prstGeom prst="rect">
            <a:avLst/>
          </a:prstGeom>
          <a:solidFill>
            <a:srgbClr val="4F81B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a:spAutoFit/>
          </a:bodyPr>
          <a:lstStyle/>
          <a:p>
            <a:pPr algn="ctr" eaLnBrk="1" hangingPunct="1">
              <a:defRPr/>
            </a:pPr>
            <a:r>
              <a:rPr lang="en-US" altLang="zh-TW" sz="1600" kern="0" dirty="0">
                <a:solidFill>
                  <a:prstClr val="white"/>
                </a:solidFill>
                <a:latin typeface="Calibri"/>
                <a:ea typeface="新細明體"/>
              </a:rPr>
              <a:t>http://icap.wda.gov.tw/</a:t>
            </a:r>
            <a:endParaRPr lang="zh-TW" altLang="en-US" sz="1600" kern="0" dirty="0">
              <a:solidFill>
                <a:prstClr val="white"/>
              </a:solidFill>
              <a:latin typeface="Calibri"/>
              <a:ea typeface="新細明體"/>
            </a:endParaRPr>
          </a:p>
        </p:txBody>
      </p:sp>
      <p:sp>
        <p:nvSpPr>
          <p:cNvPr id="3" name="文字方塊 2"/>
          <p:cNvSpPr txBox="1"/>
          <p:nvPr/>
        </p:nvSpPr>
        <p:spPr>
          <a:xfrm>
            <a:off x="265031" y="6471139"/>
            <a:ext cx="2747800" cy="307777"/>
          </a:xfrm>
          <a:prstGeom prst="rect">
            <a:avLst/>
          </a:prstGeom>
          <a:noFill/>
        </p:spPr>
        <p:txBody>
          <a:bodyPr wrap="square" rtlCol="0">
            <a:spAutoFit/>
          </a:bodyPr>
          <a:lstStyle/>
          <a:p>
            <a:r>
              <a:rPr lang="en-US" altLang="zh-TW" sz="1400" dirty="0" smtClean="0">
                <a:latin typeface="微軟正黑體" panose="020B0604030504040204" pitchFamily="34" charset="-120"/>
                <a:ea typeface="微軟正黑體" panose="020B0604030504040204" pitchFamily="34" charset="-120"/>
              </a:rPr>
              <a:t>*</a:t>
            </a:r>
            <a:r>
              <a:rPr lang="zh-TW" altLang="en-US" sz="1400" dirty="0" smtClean="0">
                <a:latin typeface="微軟正黑體" panose="020B0604030504040204" pitchFamily="34" charset="-120"/>
                <a:ea typeface="微軟正黑體" panose="020B0604030504040204" pitchFamily="34" charset="-120"/>
              </a:rPr>
              <a:t>統計截至</a:t>
            </a:r>
            <a:r>
              <a:rPr lang="en-US" altLang="zh-TW" sz="1400" dirty="0" smtClean="0">
                <a:latin typeface="微軟正黑體" panose="020B0604030504040204" pitchFamily="34" charset="-120"/>
                <a:ea typeface="微軟正黑體" panose="020B0604030504040204" pitchFamily="34" charset="-120"/>
              </a:rPr>
              <a:t>107</a:t>
            </a:r>
            <a:r>
              <a:rPr lang="zh-TW" altLang="en-US" sz="1400" dirty="0" smtClean="0">
                <a:latin typeface="微軟正黑體" panose="020B0604030504040204" pitchFamily="34" charset="-120"/>
                <a:ea typeface="微軟正黑體" panose="020B0604030504040204" pitchFamily="34" charset="-120"/>
              </a:rPr>
              <a:t>年</a:t>
            </a:r>
            <a:r>
              <a:rPr lang="en-US" altLang="zh-TW" sz="1400" dirty="0" smtClean="0">
                <a:latin typeface="微軟正黑體" panose="020B0604030504040204" pitchFamily="34" charset="-120"/>
                <a:ea typeface="微軟正黑體" panose="020B0604030504040204" pitchFamily="34" charset="-120"/>
              </a:rPr>
              <a:t>8</a:t>
            </a:r>
            <a:r>
              <a:rPr lang="zh-TW" altLang="en-US" sz="1400" dirty="0" smtClean="0">
                <a:latin typeface="微軟正黑體" panose="020B0604030504040204" pitchFamily="34" charset="-120"/>
                <a:ea typeface="微軟正黑體" panose="020B0604030504040204" pitchFamily="34" charset="-120"/>
              </a:rPr>
              <a:t>月</a:t>
            </a:r>
            <a:endParaRPr lang="zh-TW" altLang="en-US" sz="14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88612692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3785357614"/>
              </p:ext>
            </p:extLst>
          </p:nvPr>
        </p:nvGraphicFramePr>
        <p:xfrm>
          <a:off x="183702" y="1240972"/>
          <a:ext cx="8839191" cy="3703991"/>
        </p:xfrm>
        <a:graphic>
          <a:graphicData uri="http://schemas.openxmlformats.org/drawingml/2006/table">
            <a:tbl>
              <a:tblPr>
                <a:tableStyleId>{BDBED569-4797-4DF1-A0F4-6AAB3CD982D8}</a:tableStyleId>
              </a:tblPr>
              <a:tblGrid>
                <a:gridCol w="506355"/>
                <a:gridCol w="373061"/>
                <a:gridCol w="379164"/>
                <a:gridCol w="428706"/>
                <a:gridCol w="329622"/>
                <a:gridCol w="379164"/>
                <a:gridCol w="379164"/>
                <a:gridCol w="379164"/>
                <a:gridCol w="379164"/>
                <a:gridCol w="379164"/>
                <a:gridCol w="379164"/>
                <a:gridCol w="379164"/>
                <a:gridCol w="379164"/>
                <a:gridCol w="379164"/>
                <a:gridCol w="379164"/>
                <a:gridCol w="379164"/>
                <a:gridCol w="379164"/>
                <a:gridCol w="379164"/>
                <a:gridCol w="379164"/>
                <a:gridCol w="379164"/>
                <a:gridCol w="379164"/>
                <a:gridCol w="379164"/>
                <a:gridCol w="376495"/>
              </a:tblGrid>
              <a:tr h="150583">
                <a:tc rowSpan="2">
                  <a:txBody>
                    <a:bodyPr/>
                    <a:lstStyle/>
                    <a:p>
                      <a:pPr algn="l" fontAlgn="ctr"/>
                      <a:r>
                        <a:rPr lang="zh-TW" altLang="en-US" sz="900" u="none" strike="noStrike" dirty="0">
                          <a:effectLst/>
                          <a:latin typeface="微軟正黑體" panose="020B0604030504040204" pitchFamily="34" charset="-120"/>
                          <a:ea typeface="微軟正黑體" panose="020B0604030504040204" pitchFamily="34" charset="-120"/>
                        </a:rPr>
                        <a:t>職場共通職能面向 </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2">
                  <a:txBody>
                    <a:bodyPr/>
                    <a:lstStyle/>
                    <a:p>
                      <a:pPr algn="ctr" fontAlgn="ctr"/>
                      <a:r>
                        <a:rPr lang="zh-TW" altLang="en-US" sz="900" u="none" strike="noStrike" dirty="0">
                          <a:effectLst/>
                          <a:latin typeface="微軟正黑體" panose="020B0604030504040204" pitchFamily="34" charset="-120"/>
                          <a:ea typeface="微軟正黑體" panose="020B0604030504040204" pitchFamily="34" charset="-120"/>
                        </a:rPr>
                        <a:t>診斷平均分數</a:t>
                      </a:r>
                      <a:r>
                        <a:rPr lang="en-US" altLang="zh-TW" sz="900" u="none" strike="noStrike" dirty="0">
                          <a:effectLst/>
                          <a:latin typeface="微軟正黑體" panose="020B0604030504040204" pitchFamily="34" charset="-120"/>
                          <a:ea typeface="微軟正黑體" panose="020B0604030504040204" pitchFamily="34" charset="-120"/>
                        </a:rPr>
                        <a:t>(</a:t>
                      </a:r>
                      <a:r>
                        <a:rPr lang="zh-TW" altLang="en-US" sz="900" u="none" strike="noStrike" dirty="0">
                          <a:effectLst/>
                          <a:latin typeface="微軟正黑體" panose="020B0604030504040204" pitchFamily="34" charset="-120"/>
                          <a:ea typeface="微軟正黑體" panose="020B0604030504040204" pitchFamily="34" charset="-120"/>
                        </a:rPr>
                        <a:t>最高</a:t>
                      </a:r>
                      <a:r>
                        <a:rPr lang="en-US" altLang="zh-TW" sz="900" u="none" strike="noStrike" dirty="0">
                          <a:effectLst/>
                          <a:latin typeface="微軟正黑體" panose="020B0604030504040204" pitchFamily="34" charset="-120"/>
                          <a:ea typeface="微軟正黑體" panose="020B0604030504040204" pitchFamily="34" charset="-120"/>
                        </a:rPr>
                        <a:t>5)</a:t>
                      </a:r>
                      <a:br>
                        <a:rPr lang="en-US" altLang="zh-TW" sz="900" u="none" strike="noStrike" dirty="0">
                          <a:effectLst/>
                          <a:latin typeface="微軟正黑體" panose="020B0604030504040204" pitchFamily="34" charset="-120"/>
                          <a:ea typeface="微軟正黑體" panose="020B0604030504040204" pitchFamily="34" charset="-120"/>
                        </a:rPr>
                      </a:br>
                      <a:r>
                        <a:rPr lang="zh-TW" altLang="en-US" sz="900" u="none" strike="noStrike" dirty="0">
                          <a:effectLst/>
                          <a:latin typeface="微軟正黑體" panose="020B0604030504040204" pitchFamily="34" charset="-120"/>
                          <a:ea typeface="微軟正黑體" panose="020B0604030504040204" pitchFamily="34" charset="-120"/>
                        </a:rPr>
                        <a:t>職能優勢</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2">
                  <a:txBody>
                    <a:bodyPr/>
                    <a:lstStyle/>
                    <a:p>
                      <a:pPr algn="ctr" fontAlgn="ctr"/>
                      <a:r>
                        <a:rPr lang="zh-TW" altLang="en-US" sz="900" u="none" strike="noStrike">
                          <a:effectLst/>
                          <a:latin typeface="微軟正黑體" panose="020B0604030504040204" pitchFamily="34" charset="-120"/>
                          <a:ea typeface="微軟正黑體" panose="020B0604030504040204" pitchFamily="34" charset="-120"/>
                        </a:rPr>
                        <a:t>課程或活動充足度評估</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最高</a:t>
                      </a:r>
                      <a:r>
                        <a:rPr lang="en-US" altLang="zh-TW" sz="900" u="none" strike="noStrike">
                          <a:effectLst/>
                          <a:latin typeface="微軟正黑體" panose="020B0604030504040204" pitchFamily="34" charset="-120"/>
                          <a:ea typeface="微軟正黑體" panose="020B0604030504040204" pitchFamily="34" charset="-120"/>
                        </a:rPr>
                        <a:t>5)</a:t>
                      </a:r>
                      <a:br>
                        <a:rPr lang="en-US" altLang="zh-TW" sz="900" u="none" strike="noStrike">
                          <a:effectLst/>
                          <a:latin typeface="微軟正黑體" panose="020B0604030504040204" pitchFamily="34" charset="-120"/>
                          <a:ea typeface="微軟正黑體" panose="020B0604030504040204" pitchFamily="34" charset="-120"/>
                        </a:rPr>
                      </a:br>
                      <a:r>
                        <a:rPr lang="zh-TW" altLang="en-US" sz="900" u="none" strike="noStrike">
                          <a:effectLst/>
                          <a:latin typeface="微軟正黑體" panose="020B0604030504040204" pitchFamily="34" charset="-120"/>
                          <a:ea typeface="微軟正黑體" panose="020B0604030504040204" pitchFamily="34" charset="-120"/>
                        </a:rPr>
                        <a:t>課程能量</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2">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二維分析</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gridSpan="12">
                  <a:txBody>
                    <a:bodyPr/>
                    <a:lstStyle/>
                    <a:p>
                      <a:pPr algn="ctr" fontAlgn="ctr"/>
                      <a:r>
                        <a:rPr lang="zh-TW" altLang="en-US" sz="900" u="none" strike="noStrike">
                          <a:effectLst/>
                          <a:latin typeface="微軟正黑體" panose="020B0604030504040204" pitchFamily="34" charset="-120"/>
                          <a:ea typeface="微軟正黑體" panose="020B0604030504040204" pitchFamily="34" charset="-120"/>
                        </a:rPr>
                        <a:t>不同共通職能，學生認為最有幫助的學習經驗</a:t>
                      </a:r>
                      <a:r>
                        <a:rPr lang="en-US" altLang="zh-TW" sz="900" u="none" strike="noStrike">
                          <a:effectLst/>
                          <a:latin typeface="微軟正黑體" panose="020B0604030504040204" pitchFamily="34" charset="-120"/>
                          <a:ea typeface="微軟正黑體" panose="020B0604030504040204" pitchFamily="34" charset="-120"/>
                        </a:rPr>
                        <a:t>(%)</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學校共通職能教學滿意度</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最高</a:t>
                      </a:r>
                      <a:r>
                        <a:rPr lang="en-US" altLang="zh-TW" sz="900" u="none" strike="noStrike">
                          <a:effectLst/>
                          <a:latin typeface="微軟正黑體" panose="020B0604030504040204" pitchFamily="34" charset="-120"/>
                          <a:ea typeface="微軟正黑體" panose="020B0604030504040204" pitchFamily="34" charset="-120"/>
                        </a:rPr>
                        <a:t>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2">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系所共通職能教學滿意度</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最高</a:t>
                      </a:r>
                      <a:r>
                        <a:rPr lang="en-US" altLang="zh-TW" sz="900" u="none" strike="noStrike">
                          <a:effectLst/>
                          <a:latin typeface="微軟正黑體" panose="020B0604030504040204" pitchFamily="34" charset="-120"/>
                          <a:ea typeface="微軟正黑體" panose="020B0604030504040204" pitchFamily="34" charset="-120"/>
                        </a:rPr>
                        <a:t>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2">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職能連結理解程度</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最高</a:t>
                      </a:r>
                      <a:r>
                        <a:rPr lang="en-US" altLang="zh-TW" sz="900" u="none" strike="noStrike">
                          <a:effectLst/>
                          <a:latin typeface="微軟正黑體" panose="020B0604030504040204" pitchFamily="34" charset="-120"/>
                          <a:ea typeface="微軟正黑體" panose="020B0604030504040204" pitchFamily="34" charset="-120"/>
                        </a:rPr>
                        <a:t>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gridSpan="4">
                  <a:txBody>
                    <a:bodyPr/>
                    <a:lstStyle/>
                    <a:p>
                      <a:pPr algn="ctr" fontAlgn="ctr"/>
                      <a:r>
                        <a:rPr lang="zh-TW" altLang="en-US" sz="900" u="none" strike="noStrike" dirty="0">
                          <a:effectLst/>
                          <a:latin typeface="微軟正黑體" panose="020B0604030504040204" pitchFamily="34" charset="-120"/>
                          <a:ea typeface="微軟正黑體" panose="020B0604030504040204" pitchFamily="34" charset="-120"/>
                        </a:rPr>
                        <a:t>應屆畢學生填答</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87926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專業知識、知能傳授</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同學及老師人脈</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課程實務</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實作活動</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業界實習</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社團活動</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語言學習</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參與國際交流活動</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志工服務服務學習</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研究或教學助理</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通識課程</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ctr"/>
                      <a:r>
                        <a:rPr lang="zh-TW" altLang="en-US" sz="900" u="none" strike="noStrike">
                          <a:effectLst/>
                          <a:latin typeface="微軟正黑體" panose="020B0604030504040204" pitchFamily="34" charset="-120"/>
                          <a:ea typeface="微軟正黑體" panose="020B0604030504040204" pitchFamily="34" charset="-120"/>
                        </a:rPr>
                        <a:t>其他能力</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ctr" fontAlgn="ctr"/>
                      <a:r>
                        <a:rPr lang="zh-TW" altLang="en-US" sz="900" u="none" strike="noStrike">
                          <a:effectLst/>
                          <a:latin typeface="微軟正黑體" panose="020B0604030504040204" pitchFamily="34" charset="-120"/>
                          <a:ea typeface="微軟正黑體" panose="020B0604030504040204" pitchFamily="34" charset="-120"/>
                        </a:rPr>
                        <a:t>都沒有幫助</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人數</a:t>
                      </a:r>
                      <a:r>
                        <a:rPr lang="en-US" altLang="zh-TW" sz="900" u="none" strike="noStrike">
                          <a:effectLst/>
                          <a:latin typeface="微軟正黑體" panose="020B0604030504040204" pitchFamily="34" charset="-120"/>
                          <a:ea typeface="微軟正黑體" panose="020B0604030504040204" pitchFamily="34" charset="-120"/>
                        </a:rPr>
                        <a:t>/</a:t>
                      </a:r>
                      <a:r>
                        <a:rPr lang="zh-TW" altLang="en-US" sz="900" u="none" strike="noStrike">
                          <a:effectLst/>
                          <a:latin typeface="微軟正黑體" panose="020B0604030504040204" pitchFamily="34" charset="-120"/>
                          <a:ea typeface="微軟正黑體" panose="020B0604030504040204" pitchFamily="34" charset="-120"/>
                        </a:rPr>
                        <a:t>總人數</a:t>
                      </a:r>
                      <a:r>
                        <a:rPr lang="en-US" altLang="zh-TW" sz="900" u="none" strike="noStrike">
                          <a:effectLst/>
                          <a:latin typeface="微軟正黑體" panose="020B0604030504040204" pitchFamily="34" charset="-120"/>
                          <a:ea typeface="微軟正黑體" panose="020B0604030504040204" pitchFamily="34" charset="-120"/>
                        </a:rPr>
                        <a:t>)%</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900" u="none" strike="noStrike" dirty="0" smtClean="0">
                          <a:effectLst/>
                          <a:latin typeface="微軟正黑體" panose="020B0604030504040204" pitchFamily="34" charset="-120"/>
                          <a:ea typeface="微軟正黑體" panose="020B0604030504040204" pitchFamily="34" charset="-120"/>
                        </a:rPr>
                        <a:t>完成</a:t>
                      </a:r>
                      <a:r>
                        <a:rPr lang="en-US" altLang="zh-TW" sz="900" u="none" strike="noStrike" dirty="0" smtClean="0">
                          <a:effectLst/>
                          <a:latin typeface="微軟正黑體" panose="020B0604030504040204" pitchFamily="34" charset="-120"/>
                          <a:ea typeface="微軟正黑體" panose="020B0604030504040204" pitchFamily="34" charset="-120"/>
                        </a:rPr>
                        <a:t/>
                      </a:r>
                      <a:br>
                        <a:rPr lang="en-US" altLang="zh-TW" sz="900" u="none" strike="noStrike" dirty="0" smtClean="0">
                          <a:effectLst/>
                          <a:latin typeface="微軟正黑體" panose="020B0604030504040204" pitchFamily="34" charset="-120"/>
                          <a:ea typeface="微軟正黑體" panose="020B0604030504040204" pitchFamily="34" charset="-120"/>
                        </a:rPr>
                      </a:br>
                      <a:r>
                        <a:rPr lang="zh-TW" altLang="en-US" sz="900" u="none" strike="noStrike" dirty="0" smtClean="0">
                          <a:effectLst/>
                          <a:latin typeface="微軟正黑體" panose="020B0604030504040204" pitchFamily="34" charset="-120"/>
                          <a:ea typeface="微軟正黑體" panose="020B0604030504040204" pitchFamily="34" charset="-120"/>
                        </a:rPr>
                        <a:t>人數</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ctr" fontAlgn="ctr"/>
                      <a:r>
                        <a:rPr lang="zh-TW" altLang="en-US" sz="900" u="none" strike="noStrike" dirty="0">
                          <a:effectLst/>
                          <a:latin typeface="微軟正黑體" panose="020B0604030504040204" pitchFamily="34" charset="-120"/>
                          <a:ea typeface="微軟正黑體" panose="020B0604030504040204" pitchFamily="34" charset="-120"/>
                        </a:rPr>
                        <a:t>整體就業準備度</a:t>
                      </a:r>
                      <a:r>
                        <a:rPr lang="en-US" altLang="zh-TW" sz="900" u="none" strike="noStrike" dirty="0">
                          <a:effectLst/>
                          <a:latin typeface="微軟正黑體" panose="020B0604030504040204" pitchFamily="34" charset="-120"/>
                          <a:ea typeface="微軟正黑體" panose="020B0604030504040204" pitchFamily="34" charset="-120"/>
                        </a:rPr>
                        <a:t>(</a:t>
                      </a:r>
                      <a:r>
                        <a:rPr lang="zh-TW" altLang="en-US" sz="900" u="none" strike="noStrike" dirty="0">
                          <a:effectLst/>
                          <a:latin typeface="微軟正黑體" panose="020B0604030504040204" pitchFamily="34" charset="-120"/>
                          <a:ea typeface="微軟正黑體" panose="020B0604030504040204" pitchFamily="34" charset="-120"/>
                        </a:rPr>
                        <a:t>最高</a:t>
                      </a:r>
                      <a:r>
                        <a:rPr lang="en-US" altLang="zh-TW" sz="900" u="none" strike="noStrike" dirty="0">
                          <a:effectLst/>
                          <a:latin typeface="微軟正黑體" panose="020B0604030504040204" pitchFamily="34" charset="-120"/>
                          <a:ea typeface="微軟正黑體" panose="020B0604030504040204" pitchFamily="34" charset="-120"/>
                        </a:rPr>
                        <a:t>4)</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ctr" fontAlgn="ctr"/>
                      <a:r>
                        <a:rPr lang="zh-TW" altLang="en-US" sz="900" u="none" strike="noStrike" dirty="0">
                          <a:effectLst/>
                          <a:latin typeface="微軟正黑體" panose="020B0604030504040204" pitchFamily="34" charset="-120"/>
                          <a:ea typeface="微軟正黑體" panose="020B0604030504040204" pitchFamily="34" charset="-120"/>
                        </a:rPr>
                        <a:t>整體就業準備度尚不充足人數</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ctr" fontAlgn="ctr"/>
                      <a:r>
                        <a:rPr lang="zh-TW" altLang="en-US" sz="900" u="none" strike="noStrike" dirty="0">
                          <a:effectLst/>
                          <a:latin typeface="微軟正黑體" panose="020B0604030504040204" pitchFamily="34" charset="-120"/>
                          <a:ea typeface="微軟正黑體" panose="020B0604030504040204" pitchFamily="34" charset="-120"/>
                        </a:rPr>
                        <a:t>整體就業準備缺乏的職能</a:t>
                      </a:r>
                      <a:r>
                        <a:rPr lang="en-US" altLang="zh-TW" sz="900" u="none" strike="noStrike" dirty="0">
                          <a:effectLst/>
                          <a:latin typeface="微軟正黑體" panose="020B0604030504040204" pitchFamily="34" charset="-120"/>
                          <a:ea typeface="微軟正黑體" panose="020B0604030504040204" pitchFamily="34" charset="-120"/>
                        </a:rPr>
                        <a:t>(%)</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溝通表達</a:t>
                      </a:r>
                      <a:endParaRPr lang="zh-TW" altLang="en-US"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3.76</a:t>
                      </a:r>
                      <a:endParaRPr lang="en-US" altLang="zh-TW" sz="9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3.57</a:t>
                      </a:r>
                      <a:endParaRPr lang="en-US" altLang="zh-TW" sz="9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l" fontAlgn="b"/>
                      <a:r>
                        <a:rPr lang="en-US" sz="900" b="1" u="none" strike="noStrike" dirty="0">
                          <a:solidFill>
                            <a:srgbClr val="FF0000"/>
                          </a:solidFill>
                          <a:effectLst/>
                          <a:latin typeface="微軟正黑體" panose="020B0604030504040204" pitchFamily="34" charset="-120"/>
                          <a:ea typeface="微軟正黑體" panose="020B0604030504040204" pitchFamily="34" charset="-120"/>
                        </a:rPr>
                        <a:t>III. </a:t>
                      </a:r>
                      <a:r>
                        <a:rPr lang="zh-TW" altLang="en-US" sz="900" b="1" u="none" strike="noStrike" dirty="0">
                          <a:solidFill>
                            <a:srgbClr val="FF0000"/>
                          </a:solidFill>
                          <a:effectLst/>
                          <a:latin typeface="微軟正黑體" panose="020B0604030504040204" pitchFamily="34" charset="-120"/>
                          <a:ea typeface="微軟正黑體" panose="020B0604030504040204" pitchFamily="34" charset="-120"/>
                        </a:rPr>
                        <a:t>優先改進</a:t>
                      </a:r>
                      <a:endParaRPr lang="zh-TW" altLang="en-US"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12.95</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20.86</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14.75</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10.43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8.27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9.35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6.83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3.96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5.76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3.30</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3.29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2.75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17</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2.29</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c rowSpan="9">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12</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16.22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持續學習</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3.73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3.80</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b"/>
                      <a:r>
                        <a:rPr lang="en-US" sz="900" u="none" strike="noStrike">
                          <a:effectLst/>
                          <a:latin typeface="微軟正黑體" panose="020B0604030504040204" pitchFamily="34" charset="-120"/>
                          <a:ea typeface="微軟正黑體" panose="020B0604030504040204" pitchFamily="34" charset="-120"/>
                        </a:rPr>
                        <a:t>IV.</a:t>
                      </a:r>
                      <a:r>
                        <a:rPr lang="zh-TW" altLang="en-US" sz="900" u="none" strike="noStrike">
                          <a:effectLst/>
                          <a:latin typeface="微軟正黑體" panose="020B0604030504040204" pitchFamily="34" charset="-120"/>
                          <a:ea typeface="微軟正黑體" panose="020B0604030504040204" pitchFamily="34" charset="-120"/>
                        </a:rPr>
                        <a:t>優化調整</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18.99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15.19</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16.14</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12.66</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5.06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6.96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4.43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3.16</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8.23</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8.23</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0.95</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dirty="0">
                          <a:effectLst/>
                          <a:latin typeface="微軟正黑體" panose="020B0604030504040204" pitchFamily="34" charset="-120"/>
                          <a:ea typeface="微軟正黑體" panose="020B0604030504040204" pitchFamily="34" charset="-120"/>
                        </a:rPr>
                        <a:t>　</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5.41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人際互動</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3.88</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3.59</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b"/>
                      <a:r>
                        <a:rPr lang="en-US" sz="900" u="none" strike="noStrike" dirty="0">
                          <a:effectLst/>
                          <a:latin typeface="微軟正黑體" panose="020B0604030504040204" pitchFamily="34" charset="-120"/>
                          <a:ea typeface="微軟正黑體" panose="020B0604030504040204" pitchFamily="34" charset="-120"/>
                        </a:rPr>
                        <a:t>II. </a:t>
                      </a:r>
                      <a:r>
                        <a:rPr lang="zh-TW" altLang="en-US" sz="900" u="none" strike="noStrike" dirty="0">
                          <a:effectLst/>
                          <a:latin typeface="微軟正黑體" panose="020B0604030504040204" pitchFamily="34" charset="-120"/>
                          <a:ea typeface="微軟正黑體" panose="020B0604030504040204" pitchFamily="34" charset="-120"/>
                        </a:rPr>
                        <a:t>後續改進</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6.38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20.92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9.22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12.06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13.48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4.26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11.35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10.64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4.61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5.67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1.45</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8.11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團隊合作</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3.94</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3.87</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l" fontAlgn="b"/>
                      <a:r>
                        <a:rPr lang="en-US" sz="900" b="1" u="none" strike="noStrike" dirty="0">
                          <a:solidFill>
                            <a:srgbClr val="0000FF"/>
                          </a:solidFill>
                          <a:effectLst/>
                          <a:latin typeface="微軟正黑體" panose="020B0604030504040204" pitchFamily="34" charset="-120"/>
                          <a:ea typeface="微軟正黑體" panose="020B0604030504040204" pitchFamily="34" charset="-120"/>
                        </a:rPr>
                        <a:t>I. </a:t>
                      </a:r>
                      <a:r>
                        <a:rPr lang="zh-TW" altLang="en-US" sz="900" b="1" u="none" strike="noStrike" dirty="0">
                          <a:solidFill>
                            <a:srgbClr val="0000FF"/>
                          </a:solidFill>
                          <a:effectLst/>
                          <a:latin typeface="微軟正黑體" panose="020B0604030504040204" pitchFamily="34" charset="-120"/>
                          <a:ea typeface="微軟正黑體" panose="020B0604030504040204" pitchFamily="34" charset="-120"/>
                        </a:rPr>
                        <a:t>繼續保持</a:t>
                      </a:r>
                      <a:endParaRPr lang="zh-TW" altLang="en-US" sz="900" b="1" i="0" u="none" strike="noStrike" dirty="0">
                        <a:solidFill>
                          <a:srgbClr val="0000FF"/>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8.66</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19.69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19.69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10.24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14.57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0.39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9.84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2.76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6.69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0.79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1.45</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zh-TW" altLang="en-US" sz="900" u="none" strike="noStrike" dirty="0">
                          <a:effectLst/>
                          <a:latin typeface="微軟正黑體" panose="020B0604030504040204" pitchFamily="34" charset="-120"/>
                          <a:ea typeface="微軟正黑體" panose="020B0604030504040204" pitchFamily="34" charset="-120"/>
                        </a:rPr>
                        <a:t>　</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問題解決</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3.84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3.75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b"/>
                      <a:r>
                        <a:rPr lang="en-US" sz="900" u="none" strike="noStrike">
                          <a:effectLst/>
                          <a:latin typeface="微軟正黑體" panose="020B0604030504040204" pitchFamily="34" charset="-120"/>
                          <a:ea typeface="微軟正黑體" panose="020B0604030504040204" pitchFamily="34" charset="-120"/>
                        </a:rPr>
                        <a:t>IV.</a:t>
                      </a:r>
                      <a:r>
                        <a:rPr lang="zh-TW" altLang="en-US" sz="900" u="none" strike="noStrike">
                          <a:effectLst/>
                          <a:latin typeface="微軟正黑體" panose="020B0604030504040204" pitchFamily="34" charset="-120"/>
                          <a:ea typeface="微軟正黑體" panose="020B0604030504040204" pitchFamily="34" charset="-120"/>
                        </a:rPr>
                        <a:t>優化調整</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24.69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15.9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19.67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13.81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5.02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3.35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2.09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3.77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7.95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2.51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0.84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21.62</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創新</a:t>
                      </a:r>
                      <a:endParaRPr lang="zh-TW" altLang="en-US"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3.68</a:t>
                      </a:r>
                      <a:endParaRPr lang="en-US" altLang="zh-TW" sz="9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3.38</a:t>
                      </a:r>
                      <a:endParaRPr lang="en-US" altLang="zh-TW" sz="900" b="0" i="0" u="none" strike="noStrike" dirty="0">
                        <a:solidFill>
                          <a:schemeClr val="tx1"/>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l" fontAlgn="b"/>
                      <a:r>
                        <a:rPr lang="en-US" sz="900" b="1" u="none" strike="noStrike" dirty="0">
                          <a:solidFill>
                            <a:srgbClr val="FF0000"/>
                          </a:solidFill>
                          <a:effectLst/>
                          <a:latin typeface="微軟正黑體" panose="020B0604030504040204" pitchFamily="34" charset="-120"/>
                          <a:ea typeface="微軟正黑體" panose="020B0604030504040204" pitchFamily="34" charset="-120"/>
                        </a:rPr>
                        <a:t>III. </a:t>
                      </a:r>
                      <a:r>
                        <a:rPr lang="zh-TW" altLang="en-US" sz="900" b="1" u="none" strike="noStrike" dirty="0">
                          <a:solidFill>
                            <a:srgbClr val="FF0000"/>
                          </a:solidFill>
                          <a:effectLst/>
                          <a:latin typeface="微軟正黑體" panose="020B0604030504040204" pitchFamily="34" charset="-120"/>
                          <a:ea typeface="微軟正黑體" panose="020B0604030504040204" pitchFamily="34" charset="-120"/>
                        </a:rPr>
                        <a:t>優先改進</a:t>
                      </a:r>
                      <a:endParaRPr lang="zh-TW" altLang="en-US"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accent6">
                        <a:lumMod val="40000"/>
                        <a:lumOff val="60000"/>
                      </a:schemeClr>
                    </a:solidFill>
                  </a:tcPr>
                </a:tc>
                <a:tc>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19.47</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11.5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17.26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13.27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6.19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1.33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9.29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3.98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6.19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10.62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0.44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18.92</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工作責任及紀律</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3.99</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3.64</a:t>
                      </a:r>
                      <a:endParaRPr lang="en-US" altLang="zh-TW" sz="900" b="1" i="0" u="none" strike="noStrike" dirty="0">
                        <a:solidFill>
                          <a:srgbClr val="0000FF"/>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l" fontAlgn="b"/>
                      <a:r>
                        <a:rPr lang="en-US" sz="900" b="1" u="none" strike="noStrike" dirty="0">
                          <a:solidFill>
                            <a:srgbClr val="0000FF"/>
                          </a:solidFill>
                          <a:effectLst/>
                          <a:latin typeface="微軟正黑體" panose="020B0604030504040204" pitchFamily="34" charset="-120"/>
                          <a:ea typeface="微軟正黑體" panose="020B0604030504040204" pitchFamily="34" charset="-120"/>
                        </a:rPr>
                        <a:t>I. </a:t>
                      </a:r>
                      <a:r>
                        <a:rPr lang="zh-TW" altLang="en-US" sz="900" b="1" u="none" strike="noStrike" dirty="0">
                          <a:solidFill>
                            <a:srgbClr val="0000FF"/>
                          </a:solidFill>
                          <a:effectLst/>
                          <a:latin typeface="微軟正黑體" panose="020B0604030504040204" pitchFamily="34" charset="-120"/>
                          <a:ea typeface="微軟正黑體" panose="020B0604030504040204" pitchFamily="34" charset="-120"/>
                        </a:rPr>
                        <a:t>繼續保持</a:t>
                      </a:r>
                      <a:endParaRPr lang="zh-TW" altLang="en-US" sz="900" b="1" i="0" u="none" strike="noStrike" dirty="0">
                        <a:solidFill>
                          <a:srgbClr val="0000FF"/>
                        </a:solidFill>
                        <a:effectLst/>
                        <a:latin typeface="微軟正黑體" panose="020B0604030504040204" pitchFamily="34" charset="-120"/>
                        <a:ea typeface="微軟正黑體" panose="020B0604030504040204" pitchFamily="34" charset="-120"/>
                      </a:endParaRPr>
                    </a:p>
                  </a:txBody>
                  <a:tcPr marL="3780" marR="3780" marT="3780" marB="0" anchor="ctr">
                    <a:solidFill>
                      <a:schemeClr val="tx2">
                        <a:lumMod val="20000"/>
                        <a:lumOff val="80000"/>
                      </a:schemeClr>
                    </a:solidFill>
                  </a:tcP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11.4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14.91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17.54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17.98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9.21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0.44</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3.51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8.33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12.72</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2.19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dirty="0" smtClean="0">
                          <a:effectLst/>
                          <a:latin typeface="微軟正黑體" panose="020B0604030504040204" pitchFamily="34" charset="-120"/>
                          <a:ea typeface="微軟正黑體" panose="020B0604030504040204" pitchFamily="34" charset="-120"/>
                        </a:rPr>
                        <a:t>0.00</a:t>
                      </a:r>
                      <a:r>
                        <a:rPr lang="zh-TW" altLang="en-US" sz="900" u="none" strike="noStrike" dirty="0">
                          <a:effectLst/>
                          <a:latin typeface="微軟正黑體" panose="020B0604030504040204" pitchFamily="34" charset="-120"/>
                          <a:ea typeface="微軟正黑體" panose="020B0604030504040204" pitchFamily="34" charset="-120"/>
                        </a:rPr>
                        <a:t>　</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u="none" strike="noStrike" dirty="0">
                          <a:effectLst/>
                          <a:latin typeface="微軟正黑體" panose="020B0604030504040204" pitchFamily="34" charset="-120"/>
                          <a:ea typeface="微軟正黑體" panose="020B0604030504040204" pitchFamily="34" charset="-120"/>
                        </a:rPr>
                        <a:t>8.11</a:t>
                      </a:r>
                      <a:endParaRPr lang="en-US" altLang="zh-TW"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zh-TW" altLang="en-US" sz="900" u="none" strike="noStrike" dirty="0">
                          <a:effectLst/>
                          <a:latin typeface="微軟正黑體" panose="020B0604030504040204" pitchFamily="34" charset="-120"/>
                          <a:ea typeface="微軟正黑體" panose="020B0604030504040204" pitchFamily="34" charset="-120"/>
                        </a:rPr>
                        <a:t>資訊科技應用</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3.95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3.45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b"/>
                      <a:r>
                        <a:rPr lang="en-US" sz="900" u="none" strike="noStrike">
                          <a:effectLst/>
                          <a:latin typeface="微軟正黑體" panose="020B0604030504040204" pitchFamily="34" charset="-120"/>
                          <a:ea typeface="微軟正黑體" panose="020B0604030504040204" pitchFamily="34" charset="-120"/>
                        </a:rPr>
                        <a:t>II. </a:t>
                      </a:r>
                      <a:r>
                        <a:rPr lang="zh-TW" altLang="en-US" sz="900" u="none" strike="noStrike">
                          <a:effectLst/>
                          <a:latin typeface="微軟正黑體" panose="020B0604030504040204" pitchFamily="34" charset="-120"/>
                          <a:ea typeface="微軟正黑體" panose="020B0604030504040204" pitchFamily="34" charset="-120"/>
                        </a:rPr>
                        <a:t>後續改進</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24.07</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8.33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19.91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14.35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2.31</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5.56</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5.09</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0.93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8.8</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8.33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0.93</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4.35</a:t>
                      </a:r>
                      <a:endParaRPr lang="en-US" altLang="zh-TW"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en-US" altLang="zh-TW" sz="900" b="1" u="none" strike="noStrike" dirty="0">
                          <a:solidFill>
                            <a:srgbClr val="FF0000"/>
                          </a:solidFill>
                          <a:effectLst/>
                          <a:latin typeface="微軟正黑體" panose="020B0604030504040204" pitchFamily="34" charset="-120"/>
                          <a:ea typeface="微軟正黑體" panose="020B0604030504040204" pitchFamily="34" charset="-120"/>
                        </a:rPr>
                        <a:t>21.62</a:t>
                      </a:r>
                      <a:endParaRPr lang="en-US" altLang="zh-TW" sz="9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3780" marR="3780" marT="3780" marB="0" anchor="ctr"/>
                </a:tc>
              </a:tr>
              <a:tr h="297127">
                <a:tc>
                  <a:txBody>
                    <a:bodyPr/>
                    <a:lstStyle/>
                    <a:p>
                      <a:pPr algn="l" fontAlgn="b"/>
                      <a:r>
                        <a:rPr lang="en-US" altLang="zh-TW" sz="900" u="none" strike="noStrike" dirty="0">
                          <a:effectLst/>
                          <a:latin typeface="微軟正黑體" panose="020B0604030504040204" pitchFamily="34" charset="-120"/>
                          <a:ea typeface="微軟正黑體" panose="020B0604030504040204" pitchFamily="34" charset="-120"/>
                        </a:rPr>
                        <a:t>8</a:t>
                      </a:r>
                      <a:r>
                        <a:rPr lang="zh-TW" altLang="en-US" sz="900" u="none" strike="noStrike" dirty="0">
                          <a:effectLst/>
                          <a:latin typeface="微軟正黑體" panose="020B0604030504040204" pitchFamily="34" charset="-120"/>
                          <a:ea typeface="微軟正黑體" panose="020B0604030504040204" pitchFamily="34" charset="-120"/>
                        </a:rPr>
                        <a:t>大共通職能平均</a:t>
                      </a:r>
                      <a:endParaRPr lang="zh-TW" altLang="en-US" sz="90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3.85</a:t>
                      </a:r>
                      <a:endParaRPr lang="en-US" altLang="zh-TW" sz="900" b="1"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en-US" altLang="zh-TW" sz="900" u="none" strike="noStrike">
                          <a:effectLst/>
                          <a:latin typeface="微軟正黑體" panose="020B0604030504040204" pitchFamily="34" charset="-120"/>
                          <a:ea typeface="微軟正黑體" panose="020B0604030504040204" pitchFamily="34" charset="-120"/>
                        </a:rPr>
                        <a:t>3.63</a:t>
                      </a:r>
                      <a:endParaRPr lang="en-US" altLang="zh-TW" sz="900" b="1"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l"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1"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a:txBody>
                    <a:bodyPr/>
                    <a:lstStyle/>
                    <a:p>
                      <a:pPr algn="r" fontAlgn="b"/>
                      <a:r>
                        <a:rPr lang="zh-TW" altLang="en-US" sz="900" u="none" strike="noStrike">
                          <a:effectLst/>
                          <a:latin typeface="微軟正黑體" panose="020B0604030504040204" pitchFamily="34" charset="-120"/>
                          <a:ea typeface="微軟正黑體" panose="020B0604030504040204" pitchFamily="34" charset="-120"/>
                        </a:rPr>
                        <a:t>　</a:t>
                      </a:r>
                      <a:endParaRPr lang="zh-TW" altLang="en-US" sz="900" b="0" i="0" u="none" strike="noStrike">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r" fontAlgn="b"/>
                      <a:r>
                        <a:rPr lang="zh-TW" altLang="en-US" sz="900" u="none" strike="noStrike" dirty="0">
                          <a:effectLst/>
                          <a:latin typeface="微軟正黑體" panose="020B0604030504040204" pitchFamily="34" charset="-120"/>
                          <a:ea typeface="微軟正黑體" panose="020B0604030504040204" pitchFamily="34" charset="-120"/>
                        </a:rPr>
                        <a:t>　</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3780" marR="3780" marT="3780" marB="0" anchor="ctr"/>
                </a:tc>
              </a:tr>
            </a:tbl>
          </a:graphicData>
        </a:graphic>
      </p:graphicFrame>
      <p:sp>
        <p:nvSpPr>
          <p:cNvPr id="26" name="標題 2"/>
          <p:cNvSpPr txBox="1">
            <a:spLocks/>
          </p:cNvSpPr>
          <p:nvPr/>
        </p:nvSpPr>
        <p:spPr bwMode="auto">
          <a:xfrm>
            <a:off x="253614" y="258768"/>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25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000" b="1" i="0" u="none" strike="noStrike" kern="1200" cap="none" spc="0" normalizeH="0" baseline="0" noProof="0" dirty="0" smtClean="0">
                <a:ln>
                  <a:noFill/>
                </a:ln>
                <a:solidFill>
                  <a:prstClr val="black"/>
                </a:solidFill>
                <a:effectLst/>
                <a:uLnTx/>
                <a:uFillTx/>
                <a:latin typeface="微軟正黑體" pitchFamily="34" charset="-120"/>
                <a:ea typeface="微軟正黑體" pitchFamily="34" charset="-120"/>
              </a:rPr>
              <a:t>職能養成之教學能量回饋功能報表分析</a:t>
            </a:r>
            <a:endParaRPr kumimoji="0" lang="zh-TW" altLang="en-US" sz="4000" b="1" i="0" u="none" strike="noStrike" kern="1200" cap="none" spc="0" normalizeH="0" baseline="0" noProof="0" dirty="0">
              <a:ln>
                <a:noFill/>
              </a:ln>
              <a:solidFill>
                <a:prstClr val="black"/>
              </a:solidFill>
              <a:effectLst/>
              <a:uLnTx/>
              <a:uFillTx/>
              <a:latin typeface="微軟正黑體" pitchFamily="34" charset="-120"/>
              <a:ea typeface="微軟正黑體" pitchFamily="34" charset="-120"/>
            </a:endParaRPr>
          </a:p>
        </p:txBody>
      </p:sp>
      <p:sp>
        <p:nvSpPr>
          <p:cNvPr id="27" name="圓角矩形 26"/>
          <p:cNvSpPr/>
          <p:nvPr/>
        </p:nvSpPr>
        <p:spPr>
          <a:xfrm>
            <a:off x="172816" y="3728711"/>
            <a:ext cx="6192000" cy="324000"/>
          </a:xfrm>
          <a:prstGeom prst="roundRect">
            <a:avLst>
              <a:gd name="adj" fmla="val 5639"/>
            </a:avLst>
          </a:prstGeom>
          <a:noFill/>
          <a:ln w="38100" cap="flat" cmpd="sng" algn="ctr">
            <a:solidFill>
              <a:srgbClr val="EA4225"/>
            </a:solidFill>
            <a:prstDash val="solid"/>
            <a:miter lim="800000"/>
          </a:ln>
          <a:effectLst/>
        </p:spPr>
        <p:txBody>
          <a:bodyPr rtlCol="0" anchor="ctr"/>
          <a:lstStyle/>
          <a:p>
            <a:pPr algn="ctr" defTabSz="914400">
              <a:defRPr/>
            </a:pPr>
            <a:endParaRPr lang="zh-TW" altLang="en-US" kern="0">
              <a:solidFill>
                <a:prstClr val="black"/>
              </a:solidFill>
              <a:latin typeface="Arial"/>
            </a:endParaRPr>
          </a:p>
        </p:txBody>
      </p:sp>
      <p:sp>
        <p:nvSpPr>
          <p:cNvPr id="28" name="圓角矩形 27"/>
          <p:cNvSpPr/>
          <p:nvPr/>
        </p:nvSpPr>
        <p:spPr>
          <a:xfrm>
            <a:off x="172816" y="3151766"/>
            <a:ext cx="6192000" cy="324000"/>
          </a:xfrm>
          <a:prstGeom prst="roundRect">
            <a:avLst>
              <a:gd name="adj" fmla="val 5639"/>
            </a:avLst>
          </a:prstGeom>
          <a:noFill/>
          <a:ln w="38100" cap="flat" cmpd="sng" algn="ctr">
            <a:solidFill>
              <a:srgbClr val="EA4225"/>
            </a:solidFill>
            <a:prstDash val="solid"/>
            <a:miter lim="800000"/>
          </a:ln>
          <a:effectLst/>
        </p:spPr>
        <p:txBody>
          <a:bodyPr rtlCol="0" anchor="ctr"/>
          <a:lstStyle/>
          <a:p>
            <a:pPr algn="ctr" defTabSz="914400">
              <a:defRPr/>
            </a:pPr>
            <a:endParaRPr lang="zh-TW" altLang="en-US" kern="0">
              <a:solidFill>
                <a:prstClr val="black"/>
              </a:solidFill>
              <a:latin typeface="Arial"/>
            </a:endParaRPr>
          </a:p>
        </p:txBody>
      </p:sp>
      <p:sp>
        <p:nvSpPr>
          <p:cNvPr id="29" name="圓角矩形 28"/>
          <p:cNvSpPr/>
          <p:nvPr/>
        </p:nvSpPr>
        <p:spPr>
          <a:xfrm>
            <a:off x="172816" y="2248252"/>
            <a:ext cx="6192000" cy="324000"/>
          </a:xfrm>
          <a:prstGeom prst="roundRect">
            <a:avLst>
              <a:gd name="adj" fmla="val 5639"/>
            </a:avLst>
          </a:prstGeom>
          <a:noFill/>
          <a:ln w="38100" cap="flat" cmpd="sng" algn="ctr">
            <a:solidFill>
              <a:srgbClr val="EA4225"/>
            </a:solidFill>
            <a:prstDash val="solid"/>
            <a:miter lim="800000"/>
          </a:ln>
          <a:effectLst/>
        </p:spPr>
        <p:txBody>
          <a:bodyPr rtlCol="0" anchor="ctr"/>
          <a:lstStyle/>
          <a:p>
            <a:pPr algn="ctr" defTabSz="914400">
              <a:defRPr/>
            </a:pPr>
            <a:endParaRPr lang="zh-TW" altLang="en-US" kern="0">
              <a:solidFill>
                <a:prstClr val="black"/>
              </a:solidFill>
              <a:latin typeface="Arial"/>
            </a:endParaRPr>
          </a:p>
        </p:txBody>
      </p:sp>
      <p:sp>
        <p:nvSpPr>
          <p:cNvPr id="30" name="圓角矩形 29"/>
          <p:cNvSpPr/>
          <p:nvPr/>
        </p:nvSpPr>
        <p:spPr>
          <a:xfrm>
            <a:off x="172816" y="4044391"/>
            <a:ext cx="6192000" cy="324000"/>
          </a:xfrm>
          <a:prstGeom prst="roundRect">
            <a:avLst>
              <a:gd name="adj" fmla="val 5639"/>
            </a:avLst>
          </a:prstGeom>
          <a:noFill/>
          <a:ln w="38100" cap="flat" cmpd="sng" algn="ctr">
            <a:solidFill>
              <a:srgbClr val="EA4225"/>
            </a:solidFill>
            <a:prstDash val="solid"/>
            <a:miter lim="800000"/>
          </a:ln>
          <a:effectLst/>
        </p:spPr>
        <p:txBody>
          <a:bodyPr rtlCol="0" anchor="ctr"/>
          <a:lstStyle/>
          <a:p>
            <a:pPr algn="ctr" defTabSz="914400">
              <a:defRPr/>
            </a:pPr>
            <a:endParaRPr lang="zh-TW" altLang="en-US" kern="0">
              <a:solidFill>
                <a:prstClr val="black"/>
              </a:solidFill>
              <a:latin typeface="Arial"/>
            </a:endParaRPr>
          </a:p>
        </p:txBody>
      </p:sp>
      <p:sp>
        <p:nvSpPr>
          <p:cNvPr id="31" name="圓角矩形 30"/>
          <p:cNvSpPr/>
          <p:nvPr/>
        </p:nvSpPr>
        <p:spPr>
          <a:xfrm>
            <a:off x="6375702" y="1249526"/>
            <a:ext cx="1135441" cy="3398674"/>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solidFill>
                <a:prstClr val="white"/>
              </a:solidFill>
            </a:endParaRPr>
          </a:p>
        </p:txBody>
      </p:sp>
      <p:sp>
        <p:nvSpPr>
          <p:cNvPr id="32" name="圓角矩形 31"/>
          <p:cNvSpPr/>
          <p:nvPr/>
        </p:nvSpPr>
        <p:spPr>
          <a:xfrm>
            <a:off x="7522029" y="1249526"/>
            <a:ext cx="1511750" cy="3398674"/>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solidFill>
                <a:prstClr val="white"/>
              </a:solidFill>
            </a:endParaRPr>
          </a:p>
        </p:txBody>
      </p:sp>
      <p:sp>
        <p:nvSpPr>
          <p:cNvPr id="33" name="矩形 32"/>
          <p:cNvSpPr/>
          <p:nvPr/>
        </p:nvSpPr>
        <p:spPr>
          <a:xfrm>
            <a:off x="172816" y="5062187"/>
            <a:ext cx="8238066" cy="276999"/>
          </a:xfrm>
          <a:prstGeom prst="rect">
            <a:avLst/>
          </a:prstGeom>
          <a:noFill/>
        </p:spPr>
        <p:txBody>
          <a:bodyPr wrap="square">
            <a:spAutoFit/>
          </a:bodyPr>
          <a:lstStyle/>
          <a:p>
            <a:r>
              <a:rPr lang="zh-TW" altLang="en-US" sz="1200" dirty="0">
                <a:solidFill>
                  <a:prstClr val="black"/>
                </a:solidFill>
                <a:latin typeface="微軟正黑體" panose="020B0604030504040204" pitchFamily="34" charset="-120"/>
                <a:ea typeface="微軟正黑體" panose="020B0604030504040204" pitchFamily="34" charset="-120"/>
              </a:rPr>
              <a:t>*</a:t>
            </a:r>
            <a:r>
              <a:rPr lang="zh-TW" altLang="en-US" sz="1200" dirty="0" smtClean="0">
                <a:solidFill>
                  <a:prstClr val="black"/>
                </a:solidFill>
                <a:latin typeface="微軟正黑體" panose="020B0604030504040204" pitchFamily="34" charset="-120"/>
                <a:ea typeface="微軟正黑體" panose="020B0604030504040204" pitchFamily="34" charset="-120"/>
              </a:rPr>
              <a:t>以</a:t>
            </a:r>
            <a:r>
              <a:rPr lang="zh-TW" altLang="en-US" sz="1200" u="sng" dirty="0" smtClean="0">
                <a:solidFill>
                  <a:prstClr val="black"/>
                </a:solidFill>
                <a:latin typeface="微軟正黑體" panose="020B0604030504040204" pitchFamily="34" charset="-120"/>
                <a:ea typeface="微軟正黑體" panose="020B0604030504040204" pitchFamily="34" charset="-120"/>
              </a:rPr>
              <a:t>嘉義大學</a:t>
            </a:r>
            <a:r>
              <a:rPr lang="en-US" altLang="zh-TW" sz="1200" dirty="0" smtClean="0">
                <a:solidFill>
                  <a:prstClr val="black"/>
                </a:solidFill>
                <a:latin typeface="微軟正黑體" panose="020B0604030504040204" pitchFamily="34" charset="-120"/>
                <a:ea typeface="微軟正黑體" panose="020B0604030504040204" pitchFamily="34" charset="-120"/>
              </a:rPr>
              <a:t>106</a:t>
            </a:r>
            <a:r>
              <a:rPr lang="zh-TW" altLang="en-US" sz="1200" dirty="0" smtClean="0">
                <a:solidFill>
                  <a:prstClr val="black"/>
                </a:solidFill>
                <a:latin typeface="微軟正黑體" panose="020B0604030504040204" pitchFamily="34" charset="-120"/>
                <a:ea typeface="微軟正黑體" panose="020B0604030504040204" pitchFamily="34" charset="-120"/>
              </a:rPr>
              <a:t>學年</a:t>
            </a:r>
            <a:r>
              <a:rPr lang="zh-TW" altLang="en-US" sz="1200" dirty="0">
                <a:solidFill>
                  <a:prstClr val="black"/>
                </a:solidFill>
                <a:latin typeface="微軟正黑體" panose="020B0604030504040204" pitchFamily="34" charset="-120"/>
                <a:ea typeface="微軟正黑體" panose="020B0604030504040204" pitchFamily="34" charset="-120"/>
              </a:rPr>
              <a:t>度，</a:t>
            </a:r>
            <a:r>
              <a:rPr lang="en-US" altLang="zh-TW" sz="1200" dirty="0">
                <a:solidFill>
                  <a:prstClr val="black"/>
                </a:solidFill>
                <a:latin typeface="微軟正黑體" panose="020B0604030504040204" pitchFamily="34" charset="-120"/>
                <a:ea typeface="微軟正黑體" panose="020B0604030504040204" pitchFamily="34" charset="-120"/>
              </a:rPr>
              <a:t>UCAN</a:t>
            </a:r>
            <a:r>
              <a:rPr lang="zh-TW" altLang="en-US" sz="1200" dirty="0">
                <a:solidFill>
                  <a:prstClr val="black"/>
                </a:solidFill>
                <a:latin typeface="微軟正黑體" panose="020B0604030504040204" pitchFamily="34" charset="-120"/>
                <a:ea typeface="微軟正黑體" panose="020B0604030504040204" pitchFamily="34" charset="-120"/>
              </a:rPr>
              <a:t>共通職能診斷後意見調查</a:t>
            </a:r>
            <a:r>
              <a:rPr lang="zh-TW" altLang="en-US" sz="1200" dirty="0" smtClean="0">
                <a:solidFill>
                  <a:prstClr val="black"/>
                </a:solidFill>
                <a:latin typeface="微軟正黑體" panose="020B0604030504040204" pitchFamily="34" charset="-120"/>
                <a:ea typeface="微軟正黑體" panose="020B0604030504040204" pitchFamily="34" charset="-120"/>
              </a:rPr>
              <a:t>，</a:t>
            </a:r>
            <a:r>
              <a:rPr lang="en-US" altLang="zh-TW" sz="1200" dirty="0" smtClean="0">
                <a:solidFill>
                  <a:prstClr val="black"/>
                </a:solidFill>
                <a:latin typeface="微軟正黑體" panose="020B0604030504040204" pitchFamily="34" charset="-120"/>
                <a:ea typeface="微軟正黑體" panose="020B0604030504040204" pitchFamily="34" charset="-120"/>
              </a:rPr>
              <a:t>70</a:t>
            </a:r>
            <a:r>
              <a:rPr lang="zh-TW" altLang="en-US" sz="1200" dirty="0" smtClean="0">
                <a:solidFill>
                  <a:prstClr val="black"/>
                </a:solidFill>
                <a:latin typeface="微軟正黑體" panose="020B0604030504040204" pitchFamily="34" charset="-120"/>
                <a:ea typeface="微軟正黑體" panose="020B0604030504040204" pitchFamily="34" charset="-120"/>
              </a:rPr>
              <a:t>名</a:t>
            </a:r>
            <a:r>
              <a:rPr lang="zh-TW" altLang="en-US" sz="1200" dirty="0" smtClean="0">
                <a:solidFill>
                  <a:prstClr val="black"/>
                </a:solidFill>
                <a:latin typeface="微軟正黑體" panose="020B0604030504040204" pitchFamily="34" charset="-120"/>
                <a:ea typeface="微軟正黑體" panose="020B0604030504040204" pitchFamily="34" charset="-120"/>
              </a:rPr>
              <a:t>學生之診斷結果分</a:t>
            </a:r>
            <a:r>
              <a:rPr lang="zh-TW" altLang="en-US" sz="1200" dirty="0">
                <a:solidFill>
                  <a:prstClr val="black"/>
                </a:solidFill>
                <a:latin typeface="微軟正黑體" panose="020B0604030504040204" pitchFamily="34" charset="-120"/>
                <a:ea typeface="微軟正黑體" panose="020B0604030504040204" pitchFamily="34" charset="-120"/>
              </a:rPr>
              <a:t>析</a:t>
            </a:r>
            <a:endParaRPr lang="en-US" altLang="zh-TW" sz="12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924677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P spid="31" grpId="0" animBg="1"/>
      <p:bldP spid="32"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4294967295"/>
          </p:nvPr>
        </p:nvSpPr>
        <p:spPr>
          <a:xfrm>
            <a:off x="6553200" y="6356350"/>
            <a:ext cx="2133600" cy="365125"/>
          </a:xfrm>
        </p:spPr>
        <p:txBody>
          <a:bodyPr/>
          <a:lstStyle/>
          <a:p>
            <a:fld id="{81582BD6-FC20-4557-852B-8433F8572D30}" type="slidenum">
              <a:rPr lang="en-US" smtClean="0"/>
              <a:pPr/>
              <a:t>111</a:t>
            </a:fld>
            <a:endParaRPr lang="en-US" dirty="0"/>
          </a:p>
        </p:txBody>
      </p:sp>
      <p:graphicFrame>
        <p:nvGraphicFramePr>
          <p:cNvPr id="5" name="內容版面配置區 4"/>
          <p:cNvGraphicFramePr>
            <a:graphicFrameLocks noGrp="1"/>
          </p:cNvGraphicFramePr>
          <p:nvPr>
            <p:ph idx="4294967295"/>
            <p:extLst/>
          </p:nvPr>
        </p:nvGraphicFramePr>
        <p:xfrm>
          <a:off x="121079" y="1695393"/>
          <a:ext cx="8856987" cy="4652676"/>
        </p:xfrm>
        <a:graphic>
          <a:graphicData uri="http://schemas.openxmlformats.org/drawingml/2006/table">
            <a:tbl>
              <a:tblPr firstRow="1" firstCol="1" bandRow="1">
                <a:tableStyleId>{5C22544A-7EE6-4342-B048-85BDC9FD1C3A}</a:tableStyleId>
              </a:tblPr>
              <a:tblGrid>
                <a:gridCol w="966144"/>
                <a:gridCol w="563585"/>
                <a:gridCol w="515328"/>
                <a:gridCol w="513740"/>
                <a:gridCol w="402561"/>
                <a:gridCol w="402561"/>
                <a:gridCol w="322049"/>
                <a:gridCol w="402561"/>
                <a:gridCol w="402561"/>
                <a:gridCol w="402561"/>
                <a:gridCol w="402561"/>
                <a:gridCol w="402561"/>
                <a:gridCol w="483073"/>
                <a:gridCol w="402561"/>
                <a:gridCol w="483073"/>
                <a:gridCol w="402561"/>
                <a:gridCol w="402561"/>
                <a:gridCol w="483073"/>
                <a:gridCol w="501312"/>
              </a:tblGrid>
              <a:tr h="247964">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職場共通職能面向</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診斷平均</a:t>
                      </a:r>
                      <a:r>
                        <a:rPr lang="zh-TW" sz="1200" kern="0" dirty="0" smtClean="0">
                          <a:effectLst/>
                          <a:latin typeface="微軟正黑體" panose="020B0604030504040204" pitchFamily="34" charset="-120"/>
                          <a:ea typeface="微軟正黑體" panose="020B0604030504040204" pitchFamily="34" charset="-120"/>
                        </a:rPr>
                        <a:t>分數</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課程或活動充足度</a:t>
                      </a:r>
                      <a:r>
                        <a:rPr lang="zh-TW" sz="1200" kern="0" dirty="0" smtClean="0">
                          <a:effectLst/>
                          <a:latin typeface="微軟正黑體" panose="020B0604030504040204" pitchFamily="34" charset="-120"/>
                          <a:ea typeface="微軟正黑體" panose="020B0604030504040204" pitchFamily="34" charset="-120"/>
                        </a:rPr>
                        <a:t>評估</a:t>
                      </a:r>
                      <a:endParaRPr lang="en-US" altLang="zh-TW" sz="1200" kern="0" dirty="0" smtClean="0">
                        <a:effectLst/>
                        <a:latin typeface="微軟正黑體" panose="020B0604030504040204" pitchFamily="34" charset="-120"/>
                        <a:ea typeface="微軟正黑體" panose="020B0604030504040204" pitchFamily="34" charset="-120"/>
                      </a:endParaRPr>
                    </a:p>
                  </a:txBody>
                  <a:tcPr marL="16366" marR="16366" marT="0" marB="0" anchor="ctr">
                    <a:solidFill>
                      <a:schemeClr val="accent1">
                        <a:lumMod val="75000"/>
                      </a:schemeClr>
                    </a:solidFill>
                  </a:tcPr>
                </a:tc>
                <a:tc gridSpan="11">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不同共通職能，學生認為最有幫助的學習經驗</a:t>
                      </a:r>
                      <a:r>
                        <a:rPr lang="en-US" sz="1200" kern="0" dirty="0">
                          <a:effectLst/>
                          <a:latin typeface="微軟正黑體" panose="020B0604030504040204" pitchFamily="34" charset="-120"/>
                          <a:ea typeface="微軟正黑體" panose="020B0604030504040204" pitchFamily="34" charset="-120"/>
                        </a:rPr>
                        <a:t>(%)</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學校共通職能教學滿意</a:t>
                      </a:r>
                      <a:r>
                        <a:rPr lang="zh-TW" sz="1200" kern="0" dirty="0" smtClean="0">
                          <a:effectLst/>
                          <a:latin typeface="微軟正黑體" panose="020B0604030504040204" pitchFamily="34" charset="-120"/>
                          <a:ea typeface="微軟正黑體" panose="020B0604030504040204" pitchFamily="34" charset="-120"/>
                        </a:rPr>
                        <a:t>度</a:t>
                      </a:r>
                      <a:endParaRPr lang="en-US" altLang="zh-TW" sz="1200" kern="0" dirty="0" smtClean="0">
                        <a:effectLst/>
                        <a:latin typeface="微軟正黑體" panose="020B0604030504040204" pitchFamily="34" charset="-120"/>
                        <a:ea typeface="微軟正黑體" panose="020B0604030504040204" pitchFamily="34" charset="-120"/>
                      </a:endParaRPr>
                    </a:p>
                    <a:p>
                      <a:pPr algn="ctr">
                        <a:spcAft>
                          <a:spcPts val="0"/>
                        </a:spcAft>
                      </a:pPr>
                      <a:r>
                        <a:rPr lang="en-US" sz="1200" kern="0" dirty="0" smtClean="0">
                          <a:effectLst/>
                          <a:latin typeface="微軟正黑體" panose="020B0604030504040204" pitchFamily="34" charset="-120"/>
                          <a:ea typeface="微軟正黑體" panose="020B0604030504040204" pitchFamily="34" charset="-120"/>
                        </a:rPr>
                        <a:t>(</a:t>
                      </a:r>
                      <a:r>
                        <a:rPr lang="zh-TW" sz="1200" kern="0" dirty="0">
                          <a:effectLst/>
                          <a:latin typeface="微軟正黑體" panose="020B0604030504040204" pitchFamily="34" charset="-120"/>
                          <a:ea typeface="微軟正黑體" panose="020B0604030504040204" pitchFamily="34" charset="-120"/>
                        </a:rPr>
                        <a:t>最高</a:t>
                      </a:r>
                      <a:r>
                        <a:rPr lang="en-US" sz="1200" kern="0" dirty="0">
                          <a:effectLst/>
                          <a:latin typeface="微軟正黑體" panose="020B0604030504040204" pitchFamily="34" charset="-120"/>
                          <a:ea typeface="微軟正黑體" panose="020B0604030504040204" pitchFamily="34" charset="-120"/>
                        </a:rPr>
                        <a:t>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系所共通職能教學滿意</a:t>
                      </a:r>
                      <a:r>
                        <a:rPr lang="zh-TW" sz="1200" kern="0" dirty="0" smtClean="0">
                          <a:effectLst/>
                          <a:latin typeface="微軟正黑體" panose="020B0604030504040204" pitchFamily="34" charset="-120"/>
                          <a:ea typeface="微軟正黑體" panose="020B0604030504040204" pitchFamily="34" charset="-120"/>
                        </a:rPr>
                        <a:t>度</a:t>
                      </a:r>
                      <a:endParaRPr lang="en-US" altLang="zh-TW" sz="1200" kern="0" dirty="0" smtClean="0">
                        <a:effectLst/>
                        <a:latin typeface="微軟正黑體" panose="020B0604030504040204" pitchFamily="34" charset="-120"/>
                        <a:ea typeface="微軟正黑體" panose="020B0604030504040204" pitchFamily="34" charset="-120"/>
                      </a:endParaRPr>
                    </a:p>
                    <a:p>
                      <a:pPr algn="ctr">
                        <a:spcAft>
                          <a:spcPts val="0"/>
                        </a:spcAft>
                      </a:pPr>
                      <a:r>
                        <a:rPr lang="en-US" sz="1200" kern="0" dirty="0" smtClean="0">
                          <a:effectLst/>
                          <a:latin typeface="微軟正黑體" panose="020B0604030504040204" pitchFamily="34" charset="-120"/>
                          <a:ea typeface="微軟正黑體" panose="020B0604030504040204" pitchFamily="34" charset="-120"/>
                        </a:rPr>
                        <a:t>(</a:t>
                      </a:r>
                      <a:r>
                        <a:rPr lang="zh-TW" sz="1200" kern="0" dirty="0">
                          <a:effectLst/>
                          <a:latin typeface="微軟正黑體" panose="020B0604030504040204" pitchFamily="34" charset="-120"/>
                          <a:ea typeface="微軟正黑體" panose="020B0604030504040204" pitchFamily="34" charset="-120"/>
                        </a:rPr>
                        <a:t>最高</a:t>
                      </a:r>
                      <a:r>
                        <a:rPr lang="en-US" sz="1200" kern="0" dirty="0">
                          <a:effectLst/>
                          <a:latin typeface="微軟正黑體" panose="020B0604030504040204" pitchFamily="34" charset="-120"/>
                          <a:ea typeface="微軟正黑體" panose="020B0604030504040204" pitchFamily="34" charset="-120"/>
                        </a:rPr>
                        <a:t>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rowSpan="2">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職能連結理解</a:t>
                      </a:r>
                      <a:r>
                        <a:rPr lang="zh-TW" sz="1200" kern="0" dirty="0" smtClean="0">
                          <a:effectLst/>
                          <a:latin typeface="微軟正黑體" panose="020B0604030504040204" pitchFamily="34" charset="-120"/>
                          <a:ea typeface="微軟正黑體" panose="020B0604030504040204" pitchFamily="34" charset="-120"/>
                        </a:rPr>
                        <a:t>程度</a:t>
                      </a:r>
                      <a:endParaRPr lang="en-US" altLang="zh-TW" sz="1200" kern="0" dirty="0" smtClean="0">
                        <a:effectLst/>
                        <a:latin typeface="微軟正黑體" panose="020B0604030504040204" pitchFamily="34" charset="-120"/>
                        <a:ea typeface="微軟正黑體" panose="020B0604030504040204" pitchFamily="34" charset="-120"/>
                      </a:endParaRPr>
                    </a:p>
                    <a:p>
                      <a:pPr algn="ctr">
                        <a:spcAft>
                          <a:spcPts val="0"/>
                        </a:spcAft>
                      </a:pPr>
                      <a:r>
                        <a:rPr lang="en-US" sz="1200" kern="0" dirty="0" smtClean="0">
                          <a:effectLst/>
                          <a:latin typeface="微軟正黑體" panose="020B0604030504040204" pitchFamily="34" charset="-120"/>
                          <a:ea typeface="微軟正黑體" panose="020B0604030504040204" pitchFamily="34" charset="-120"/>
                        </a:rPr>
                        <a:t>(</a:t>
                      </a:r>
                      <a:r>
                        <a:rPr lang="zh-TW" sz="1200" kern="0" dirty="0">
                          <a:effectLst/>
                          <a:latin typeface="微軟正黑體" panose="020B0604030504040204" pitchFamily="34" charset="-120"/>
                          <a:ea typeface="微軟正黑體" panose="020B0604030504040204" pitchFamily="34" charset="-120"/>
                        </a:rPr>
                        <a:t>最高</a:t>
                      </a:r>
                      <a:r>
                        <a:rPr lang="en-US" sz="1200" kern="0" dirty="0">
                          <a:effectLst/>
                          <a:latin typeface="微軟正黑體" panose="020B0604030504040204" pitchFamily="34" charset="-120"/>
                          <a:ea typeface="微軟正黑體" panose="020B0604030504040204" pitchFamily="34" charset="-120"/>
                        </a:rPr>
                        <a:t>4)</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rowSpan="2">
                  <a:txBody>
                    <a:bodyPr/>
                    <a:lstStyle/>
                    <a:p>
                      <a:pPr marL="0" algn="ctr" defTabSz="914400" rtl="0" eaLnBrk="1" latinLnBrk="0" hangingPunct="1">
                        <a:spcAft>
                          <a:spcPts val="0"/>
                        </a:spcAft>
                      </a:pPr>
                      <a:r>
                        <a:rPr lang="zh-TW" sz="1200" b="1" kern="0" dirty="0">
                          <a:solidFill>
                            <a:schemeClr val="lt1"/>
                          </a:solidFill>
                          <a:effectLst/>
                          <a:latin typeface="微軟正黑體" panose="020B0604030504040204" pitchFamily="34" charset="-120"/>
                          <a:ea typeface="微軟正黑體" panose="020B0604030504040204" pitchFamily="34" charset="-120"/>
                          <a:cs typeface="+mn-cs"/>
                        </a:rPr>
                        <a:t>整體就業準備</a:t>
                      </a:r>
                      <a:r>
                        <a:rPr lang="zh-TW" sz="1200" b="1" kern="0" dirty="0" smtClean="0">
                          <a:solidFill>
                            <a:schemeClr val="lt1"/>
                          </a:solidFill>
                          <a:effectLst/>
                          <a:latin typeface="微軟正黑體" panose="020B0604030504040204" pitchFamily="34" charset="-120"/>
                          <a:ea typeface="微軟正黑體" panose="020B0604030504040204" pitchFamily="34" charset="-120"/>
                          <a:cs typeface="+mn-cs"/>
                        </a:rPr>
                        <a:t>度</a:t>
                      </a:r>
                      <a:endParaRPr lang="en-US" altLang="zh-TW" sz="1200" b="1" kern="0" dirty="0" smtClean="0">
                        <a:solidFill>
                          <a:schemeClr val="lt1"/>
                        </a:solidFill>
                        <a:effectLst/>
                        <a:latin typeface="微軟正黑體" panose="020B0604030504040204" pitchFamily="34" charset="-120"/>
                        <a:ea typeface="微軟正黑體" panose="020B0604030504040204" pitchFamily="34" charset="-120"/>
                        <a:cs typeface="+mn-cs"/>
                      </a:endParaRPr>
                    </a:p>
                    <a:p>
                      <a:pPr marL="0" algn="ctr" defTabSz="914400" rtl="0" eaLnBrk="1" latinLnBrk="0" hangingPunct="1">
                        <a:spcAft>
                          <a:spcPts val="0"/>
                        </a:spcAft>
                      </a:pPr>
                      <a:r>
                        <a:rPr lang="en-US" sz="1200" b="1" kern="0" dirty="0" smtClean="0">
                          <a:solidFill>
                            <a:schemeClr val="lt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lt1"/>
                          </a:solidFill>
                          <a:effectLst/>
                          <a:latin typeface="微軟正黑體" panose="020B0604030504040204" pitchFamily="34" charset="-120"/>
                          <a:ea typeface="微軟正黑體" panose="020B0604030504040204" pitchFamily="34" charset="-120"/>
                          <a:cs typeface="+mn-cs"/>
                        </a:rPr>
                        <a:t>最高</a:t>
                      </a:r>
                      <a:r>
                        <a:rPr lang="en-US" sz="1200" b="1" kern="0" dirty="0">
                          <a:solidFill>
                            <a:schemeClr val="lt1"/>
                          </a:solidFill>
                          <a:effectLst/>
                          <a:latin typeface="微軟正黑體" panose="020B0604030504040204" pitchFamily="34" charset="-120"/>
                          <a:ea typeface="微軟正黑體" panose="020B0604030504040204" pitchFamily="34" charset="-120"/>
                          <a:cs typeface="+mn-cs"/>
                        </a:rPr>
                        <a:t>4)</a:t>
                      </a:r>
                      <a:endParaRPr lang="zh-TW" sz="1200" b="1" kern="0" dirty="0">
                        <a:solidFill>
                          <a:schemeClr val="lt1"/>
                        </a:solidFill>
                        <a:effectLst/>
                        <a:latin typeface="微軟正黑體" panose="020B0604030504040204" pitchFamily="34" charset="-120"/>
                        <a:ea typeface="微軟正黑體" panose="020B0604030504040204" pitchFamily="34" charset="-120"/>
                        <a:cs typeface="+mn-cs"/>
                      </a:endParaRPr>
                    </a:p>
                  </a:txBody>
                  <a:tcPr marL="16922" marR="16922" marT="0" marB="0" anchor="ctr">
                    <a:solidFill>
                      <a:schemeClr val="accent1">
                        <a:lumMod val="75000"/>
                      </a:schemeClr>
                    </a:solidFill>
                  </a:tcPr>
                </a:tc>
                <a:tc rowSpan="2">
                  <a:txBody>
                    <a:bodyPr/>
                    <a:lstStyle/>
                    <a:p>
                      <a:pPr marL="0" algn="ctr" defTabSz="914400" rtl="0" eaLnBrk="1" latinLnBrk="0" hangingPunct="1">
                        <a:spcAft>
                          <a:spcPts val="0"/>
                        </a:spcAft>
                      </a:pPr>
                      <a:r>
                        <a:rPr lang="zh-TW" sz="1200" b="1" kern="0" dirty="0">
                          <a:solidFill>
                            <a:schemeClr val="lt1"/>
                          </a:solidFill>
                          <a:effectLst/>
                          <a:latin typeface="微軟正黑體" panose="020B0604030504040204" pitchFamily="34" charset="-120"/>
                          <a:ea typeface="微軟正黑體" panose="020B0604030504040204" pitchFamily="34" charset="-120"/>
                          <a:cs typeface="+mn-cs"/>
                        </a:rPr>
                        <a:t>整體就業準備缺乏的職能</a:t>
                      </a:r>
                      <a:r>
                        <a:rPr lang="en-US" sz="1200" b="1" kern="0" dirty="0">
                          <a:solidFill>
                            <a:schemeClr val="lt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lt1"/>
                        </a:solidFill>
                        <a:effectLst/>
                        <a:latin typeface="微軟正黑體" panose="020B0604030504040204" pitchFamily="34" charset="-120"/>
                        <a:ea typeface="微軟正黑體" panose="020B0604030504040204" pitchFamily="34" charset="-120"/>
                        <a:cs typeface="+mn-cs"/>
                      </a:endParaRPr>
                    </a:p>
                  </a:txBody>
                  <a:tcPr marL="16922" marR="16922" marT="0" marB="0" anchor="ctr">
                    <a:solidFill>
                      <a:schemeClr val="accent1">
                        <a:lumMod val="75000"/>
                      </a:schemeClr>
                    </a:solidFill>
                  </a:tcPr>
                </a:tc>
              </a:tr>
              <a:tr h="138460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專業</a:t>
                      </a:r>
                      <a:r>
                        <a:rPr lang="zh-TW" sz="1200" kern="0" dirty="0" smtClean="0">
                          <a:solidFill>
                            <a:schemeClr val="bg1"/>
                          </a:solidFill>
                          <a:effectLst/>
                          <a:latin typeface="微軟正黑體" panose="020B0604030504040204" pitchFamily="34" charset="-120"/>
                          <a:ea typeface="微軟正黑體" panose="020B0604030504040204" pitchFamily="34" charset="-120"/>
                        </a:rPr>
                        <a:t>知識</a:t>
                      </a:r>
                      <a:r>
                        <a:rPr lang="zh-TW" sz="1200" kern="0" dirty="0">
                          <a:solidFill>
                            <a:schemeClr val="bg1"/>
                          </a:solidFill>
                          <a:effectLst/>
                          <a:latin typeface="微軟正黑體" panose="020B0604030504040204" pitchFamily="34" charset="-120"/>
                          <a:ea typeface="微軟正黑體" panose="020B0604030504040204" pitchFamily="34" charset="-120"/>
                        </a:rPr>
                        <a:t>、知能傳授</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同學及老師人脈</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課程實務</a:t>
                      </a:r>
                      <a:r>
                        <a:rPr lang="en-US" sz="1200" kern="0" dirty="0">
                          <a:solidFill>
                            <a:schemeClr val="bg1"/>
                          </a:solidFill>
                          <a:effectLst/>
                          <a:latin typeface="微軟正黑體" panose="020B0604030504040204" pitchFamily="34" charset="-120"/>
                          <a:ea typeface="微軟正黑體" panose="020B0604030504040204" pitchFamily="34" charset="-120"/>
                        </a:rPr>
                        <a:t>/</a:t>
                      </a:r>
                      <a:r>
                        <a:rPr lang="zh-TW" sz="1200" kern="0" dirty="0">
                          <a:solidFill>
                            <a:schemeClr val="bg1"/>
                          </a:solidFill>
                          <a:effectLst/>
                          <a:latin typeface="微軟正黑體" panose="020B0604030504040204" pitchFamily="34" charset="-120"/>
                          <a:ea typeface="微軟正黑體" panose="020B0604030504040204" pitchFamily="34" charset="-120"/>
                        </a:rPr>
                        <a:t>實作活動</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業界實習</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社團活動</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語言學習</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參與國際交流活動</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志工服務服務學習</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研究或教學助理</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100" dirty="0">
                          <a:solidFill>
                            <a:schemeClr val="bg1"/>
                          </a:solidFill>
                          <a:effectLst/>
                          <a:latin typeface="微軟正黑體" panose="020B0604030504040204" pitchFamily="34" charset="-120"/>
                          <a:ea typeface="微軟正黑體" panose="020B0604030504040204" pitchFamily="34" charset="-120"/>
                        </a:rPr>
                        <a:t>通識課程</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a:txBody>
                    <a:bodyPr/>
                    <a:lstStyle/>
                    <a:p>
                      <a:pPr algn="ctr">
                        <a:spcAft>
                          <a:spcPts val="0"/>
                        </a:spcAft>
                      </a:pPr>
                      <a:r>
                        <a:rPr lang="zh-TW" sz="1200" kern="0" dirty="0">
                          <a:solidFill>
                            <a:schemeClr val="bg1"/>
                          </a:solidFill>
                          <a:effectLst/>
                          <a:latin typeface="微軟正黑體" panose="020B0604030504040204" pitchFamily="34" charset="-120"/>
                          <a:ea typeface="微軟正黑體" panose="020B0604030504040204" pitchFamily="34" charset="-120"/>
                        </a:rPr>
                        <a:t>其他能力</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chemeClr val="accent1">
                        <a:lumMod val="75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77513">
                <a:tc>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溝通表達</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3.55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2.83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41</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5</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marL="0" algn="ctr" defTabSz="914400" rtl="0" eaLnBrk="1" latinLnBrk="0" hangingPunct="1">
                        <a:spcAft>
                          <a:spcPts val="0"/>
                        </a:spcAft>
                      </a:pP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22</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rowSpan="8">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1.56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rowSpan="8">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2.22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rowSpan="8">
                  <a:txBody>
                    <a:bodyPr/>
                    <a:lstStyle/>
                    <a:p>
                      <a:pPr algn="ctr">
                        <a:spcAft>
                          <a:spcPts val="0"/>
                        </a:spcAft>
                      </a:pPr>
                      <a:r>
                        <a:rPr lang="en-US" sz="1200" kern="0" dirty="0">
                          <a:effectLst/>
                          <a:latin typeface="微軟正黑體" panose="020B0604030504040204" pitchFamily="34" charset="-120"/>
                          <a:ea typeface="微軟正黑體" panose="020B0604030504040204" pitchFamily="34" charset="-120"/>
                        </a:rPr>
                        <a:t>3.26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rowSpan="8">
                  <a:txBody>
                    <a:bodyPr/>
                    <a:lstStyle/>
                    <a:p>
                      <a:pPr algn="ctr">
                        <a:spcAft>
                          <a:spcPts val="0"/>
                        </a:spcAft>
                      </a:pPr>
                      <a:r>
                        <a:rPr lang="en-US" altLang="zh-TW" sz="12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1.83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rPr>
                        <a:t>45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solidFill>
                      <a:schemeClr val="accent2">
                        <a:lumMod val="40000"/>
                        <a:lumOff val="60000"/>
                      </a:schemeClr>
                    </a:solidFill>
                  </a:tcPr>
                </a:tc>
              </a:tr>
              <a:tr h="377513">
                <a:tc>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持續學習</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3.57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3.46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38</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45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41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7</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23</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tc>
              </a:tr>
              <a:tr h="377513">
                <a:tc>
                  <a:txBody>
                    <a:bodyPr/>
                    <a:lstStyle/>
                    <a:p>
                      <a:pPr algn="ctr">
                        <a:spcAft>
                          <a:spcPts val="0"/>
                        </a:spcAft>
                      </a:pPr>
                      <a:r>
                        <a:rPr lang="zh-TW" sz="1200" kern="0">
                          <a:effectLst/>
                          <a:latin typeface="微軟正黑體" panose="020B0604030504040204" pitchFamily="34" charset="-120"/>
                          <a:ea typeface="微軟正黑體" panose="020B0604030504040204" pitchFamily="34" charset="-120"/>
                        </a:rPr>
                        <a:t>人際互動</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3.32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1.75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29</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47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33</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67</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solidFill>
                      <a:schemeClr val="accent2">
                        <a:lumMod val="40000"/>
                        <a:lumOff val="60000"/>
                      </a:schemeClr>
                    </a:solidFill>
                  </a:tcPr>
                </a:tc>
              </a:tr>
              <a:tr h="377513">
                <a:tc>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團隊合作</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3.77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2.18</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29</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9</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25</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12</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tc>
              </a:tr>
              <a:tr h="377513">
                <a:tc>
                  <a:txBody>
                    <a:bodyPr/>
                    <a:lstStyle/>
                    <a:p>
                      <a:pPr algn="ctr">
                        <a:spcAft>
                          <a:spcPts val="0"/>
                        </a:spcAft>
                      </a:pPr>
                      <a:r>
                        <a:rPr lang="zh-TW" sz="1200" kern="0">
                          <a:effectLst/>
                          <a:latin typeface="微軟正黑體" panose="020B0604030504040204" pitchFamily="34" charset="-120"/>
                          <a:ea typeface="微軟正黑體" panose="020B0604030504040204" pitchFamily="34" charset="-120"/>
                        </a:rPr>
                        <a:t>問題解決</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3.61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3.35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33</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38</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35</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20</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8</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33</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tc>
              </a:tr>
              <a:tr h="377513">
                <a:tc>
                  <a:txBody>
                    <a:bodyPr/>
                    <a:lstStyle/>
                    <a:p>
                      <a:pPr algn="ctr">
                        <a:spcAft>
                          <a:spcPts val="0"/>
                        </a:spcAft>
                      </a:pPr>
                      <a:r>
                        <a:rPr lang="zh-TW" sz="1200" kern="0">
                          <a:effectLst/>
                          <a:latin typeface="微軟正黑體" panose="020B0604030504040204" pitchFamily="34" charset="-120"/>
                          <a:ea typeface="微軟正黑體" panose="020B0604030504040204" pitchFamily="34" charset="-120"/>
                        </a:rPr>
                        <a:t>創新</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3.62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3.34</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33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26</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20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tc>
              </a:tr>
              <a:tr h="377513">
                <a:tc>
                  <a:txBody>
                    <a:bodyPr/>
                    <a:lstStyle/>
                    <a:p>
                      <a:pPr algn="ctr">
                        <a:spcAft>
                          <a:spcPts val="0"/>
                        </a:spcAft>
                      </a:pPr>
                      <a:r>
                        <a:rPr lang="zh-TW" sz="1200" kern="0">
                          <a:effectLst/>
                          <a:latin typeface="微軟正黑體" panose="020B0604030504040204" pitchFamily="34" charset="-120"/>
                          <a:ea typeface="微軟正黑體" panose="020B0604030504040204" pitchFamily="34" charset="-120"/>
                        </a:rPr>
                        <a:t>工作責任及紀律</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3.52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2.60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31</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40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E9EDF4"/>
                    </a:solidFill>
                  </a:tcP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31</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21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28</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smtClean="0">
                          <a:effectLst/>
                        </a:rPr>
                        <a:t>55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solidFill>
                      <a:schemeClr val="accent2">
                        <a:lumMod val="40000"/>
                        <a:lumOff val="60000"/>
                      </a:schemeClr>
                    </a:solidFill>
                  </a:tcPr>
                </a:tc>
              </a:tr>
              <a:tr h="377513">
                <a:tc>
                  <a:txBody>
                    <a:bodyPr/>
                    <a:lstStyle/>
                    <a:p>
                      <a:pPr algn="ctr">
                        <a:spcAft>
                          <a:spcPts val="0"/>
                        </a:spcAft>
                      </a:pPr>
                      <a:r>
                        <a:rPr lang="zh-TW" sz="1200" kern="0" dirty="0">
                          <a:effectLst/>
                          <a:latin typeface="微軟正黑體" panose="020B0604030504040204" pitchFamily="34" charset="-120"/>
                          <a:ea typeface="微軟正黑體" panose="020B0604030504040204" pitchFamily="34" charset="-120"/>
                        </a:rPr>
                        <a:t>資訊科技應用</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3.56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3.67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32</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solidFill>
                      <a:srgbClr val="D0D8E8"/>
                    </a:solidFill>
                  </a:tcP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15</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20</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9</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17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7</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6</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a:txBody>
                    <a:bodyPr/>
                    <a:lstStyle/>
                    <a:p>
                      <a:pPr algn="ctr"/>
                      <a:r>
                        <a:rPr lang="en-US" altLang="zh-TW" sz="1200" kern="100" dirty="0" smtClean="0">
                          <a:solidFill>
                            <a:schemeClr val="dk1"/>
                          </a:solidFill>
                          <a:effectLst/>
                          <a:latin typeface="微軟正黑體" panose="020B0604030504040204" pitchFamily="34" charset="-120"/>
                          <a:ea typeface="微軟正黑體" panose="020B0604030504040204" pitchFamily="34" charset="-120"/>
                          <a:cs typeface="+mn-cs"/>
                        </a:rPr>
                        <a:t>24</a:t>
                      </a:r>
                      <a:endParaRPr lang="zh-TW" altLang="en-US" sz="1200" kern="100" dirty="0">
                        <a:solidFill>
                          <a:schemeClr val="dk1"/>
                        </a:solidFill>
                        <a:effectLst/>
                        <a:latin typeface="微軟正黑體" panose="020B0604030504040204" pitchFamily="34" charset="-120"/>
                        <a:ea typeface="微軟正黑體" panose="020B0604030504040204" pitchFamily="34" charset="-120"/>
                        <a:cs typeface="+mn-cs"/>
                      </a:endParaRPr>
                    </a:p>
                  </a:txBody>
                  <a:tcPr marL="16366" marR="16366" marT="0" marB="0" anchor="ctr"/>
                </a:tc>
                <a:tc>
                  <a:txBody>
                    <a:bodyPr/>
                    <a:lstStyle/>
                    <a:p>
                      <a:pPr algn="ctr">
                        <a:spcAft>
                          <a:spcPts val="0"/>
                        </a:spcAft>
                      </a:pPr>
                      <a:r>
                        <a:rPr lang="en-US" sz="1200" kern="100" dirty="0">
                          <a:effectLst/>
                          <a:latin typeface="微軟正黑體" panose="020B0604030504040204" pitchFamily="34" charset="-120"/>
                          <a:ea typeface="微軟正黑體" panose="020B0604030504040204" pitchFamily="34" charset="-120"/>
                        </a:rPr>
                        <a:t>9</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6366" marR="16366" marT="0" marB="0" anchor="ct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en-US" sz="1200" kern="100" dirty="0">
                          <a:effectLst/>
                        </a:rPr>
                        <a:t>16</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6922" marR="16922" marT="0" marB="0" anchor="ctr"/>
                </a:tc>
              </a:tr>
            </a:tbl>
          </a:graphicData>
        </a:graphic>
      </p:graphicFrame>
      <p:sp>
        <p:nvSpPr>
          <p:cNvPr id="6" name="文字方塊 5"/>
          <p:cNvSpPr txBox="1"/>
          <p:nvPr/>
        </p:nvSpPr>
        <p:spPr>
          <a:xfrm>
            <a:off x="1578064" y="1168921"/>
            <a:ext cx="6738352" cy="461665"/>
          </a:xfrm>
          <a:prstGeom prst="rect">
            <a:avLst/>
          </a:prstGeom>
          <a:noFill/>
        </p:spPr>
        <p:txBody>
          <a:bodyPr wrap="square" rtlCol="0">
            <a:spAutoFit/>
          </a:bodyPr>
          <a:lstStyle/>
          <a:p>
            <a:pPr eaLnBrk="0" fontAlgn="base" hangingPunct="0">
              <a:spcBef>
                <a:spcPct val="0"/>
              </a:spcBef>
              <a:spcAft>
                <a:spcPct val="0"/>
              </a:spcAft>
            </a:pPr>
            <a:r>
              <a:rPr kumimoji="1" lang="en-AU" altLang="zh-TW" sz="2400" dirty="0">
                <a:solidFill>
                  <a:prstClr val="black"/>
                </a:solidFill>
                <a:latin typeface="微軟正黑體" panose="020B0604030504040204" pitchFamily="34" charset="-120"/>
                <a:ea typeface="微軟正黑體" panose="020B0604030504040204" pitchFamily="34" charset="-120"/>
              </a:rPr>
              <a:t>Q</a:t>
            </a:r>
            <a:r>
              <a:rPr kumimoji="1" lang="en-AU" altLang="zh-TW" sz="2400" dirty="0" smtClean="0">
                <a:solidFill>
                  <a:prstClr val="black"/>
                </a:solidFill>
                <a:latin typeface="微軟正黑體" panose="020B0604030504040204" pitchFamily="34" charset="-120"/>
                <a:ea typeface="微軟正黑體" panose="020B0604030504040204" pitchFamily="34" charset="-120"/>
              </a:rPr>
              <a:t>:</a:t>
            </a:r>
            <a:r>
              <a:rPr kumimoji="1" lang="zh-TW" altLang="en-US" sz="2400" dirty="0" smtClean="0">
                <a:solidFill>
                  <a:prstClr val="black"/>
                </a:solidFill>
                <a:latin typeface="微軟正黑體" panose="020B0604030504040204" pitchFamily="34" charset="-120"/>
                <a:ea typeface="微軟正黑體" panose="020B0604030504040204" pitchFamily="34" charset="-120"/>
              </a:rPr>
              <a:t>找找看，誰要優先改善？</a:t>
            </a:r>
            <a:r>
              <a:rPr kumimoji="1" lang="zh-TW" altLang="en-US" sz="2400" dirty="0">
                <a:solidFill>
                  <a:prstClr val="black"/>
                </a:solidFill>
                <a:latin typeface="微軟正黑體" panose="020B0604030504040204" pitchFamily="34" charset="-120"/>
                <a:ea typeface="微軟正黑體" panose="020B0604030504040204" pitchFamily="34" charset="-120"/>
              </a:rPr>
              <a:t>應如何改善？</a:t>
            </a:r>
          </a:p>
        </p:txBody>
      </p:sp>
      <p:grpSp>
        <p:nvGrpSpPr>
          <p:cNvPr id="19" name="群組 18"/>
          <p:cNvGrpSpPr/>
          <p:nvPr/>
        </p:nvGrpSpPr>
        <p:grpSpPr>
          <a:xfrm>
            <a:off x="323528" y="382043"/>
            <a:ext cx="3619680" cy="699308"/>
            <a:chOff x="323528" y="382043"/>
            <a:chExt cx="3619680" cy="699308"/>
          </a:xfrm>
        </p:grpSpPr>
        <p:pic>
          <p:nvPicPr>
            <p:cNvPr id="21" name="圖片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22" name="矩形 7"/>
            <p:cNvSpPr>
              <a:spLocks noChangeArrowheads="1"/>
            </p:cNvSpPr>
            <p:nvPr/>
          </p:nvSpPr>
          <p:spPr bwMode="auto">
            <a:xfrm>
              <a:off x="1543192" y="435020"/>
              <a:ext cx="24000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pPr>
              <a:r>
                <a:rPr kumimoji="1" lang="en-US" altLang="zh-TW" sz="3600" b="1" dirty="0" smtClean="0">
                  <a:solidFill>
                    <a:srgbClr val="1F497D">
                      <a:lumMod val="60000"/>
                      <a:lumOff val="40000"/>
                    </a:srgbClr>
                  </a:solidFill>
                </a:rPr>
                <a:t>Practicing</a:t>
              </a:r>
              <a:endParaRPr kumimoji="1" lang="zh-TW" altLang="en-US" sz="3600" b="1" dirty="0">
                <a:solidFill>
                  <a:srgbClr val="1F497D">
                    <a:lumMod val="60000"/>
                    <a:lumOff val="40000"/>
                  </a:srgbClr>
                </a:solidFill>
              </a:endParaRPr>
            </a:p>
          </p:txBody>
        </p:sp>
      </p:grpSp>
      <p:sp>
        <p:nvSpPr>
          <p:cNvPr id="23" name="矩形 22"/>
          <p:cNvSpPr/>
          <p:nvPr/>
        </p:nvSpPr>
        <p:spPr>
          <a:xfrm>
            <a:off x="1065079" y="4100223"/>
            <a:ext cx="512985"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4" name="文字方塊 23"/>
          <p:cNvSpPr txBox="1"/>
          <p:nvPr/>
        </p:nvSpPr>
        <p:spPr>
          <a:xfrm>
            <a:off x="323528" y="6372913"/>
            <a:ext cx="8075240" cy="276999"/>
          </a:xfrm>
          <a:prstGeom prst="rect">
            <a:avLst/>
          </a:prstGeom>
          <a:noFill/>
        </p:spPr>
        <p:txBody>
          <a:bodyPr wrap="square" rtlCol="0">
            <a:spAutoFit/>
          </a:bodyPr>
          <a:lstStyle/>
          <a:p>
            <a:pPr eaLnBrk="0" fontAlgn="base" hangingPunct="0">
              <a:spcBef>
                <a:spcPct val="0"/>
              </a:spcBef>
              <a:spcAft>
                <a:spcPct val="0"/>
              </a:spcAft>
            </a:pPr>
            <a:r>
              <a:rPr kumimoji="1" lang="zh-TW" altLang="en-US" sz="1200" b="1" dirty="0" smtClean="0">
                <a:solidFill>
                  <a:prstClr val="black"/>
                </a:solidFill>
                <a:latin typeface="微軟正黑體" panose="020B0604030504040204" pitchFamily="34" charset="-120"/>
                <a:ea typeface="微軟正黑體" panose="020B0604030504040204" pitchFamily="34" charset="-120"/>
              </a:rPr>
              <a:t>平均數       </a:t>
            </a:r>
            <a:r>
              <a:rPr kumimoji="1" lang="en-US" altLang="zh-TW" sz="1200" b="1" dirty="0" smtClean="0">
                <a:solidFill>
                  <a:prstClr val="black"/>
                </a:solidFill>
                <a:latin typeface="微軟正黑體" panose="020B0604030504040204" pitchFamily="34" charset="-120"/>
                <a:ea typeface="微軟正黑體" panose="020B0604030504040204" pitchFamily="34" charset="-120"/>
              </a:rPr>
              <a:t>3.56</a:t>
            </a:r>
            <a:r>
              <a:rPr kumimoji="1" lang="zh-TW" altLang="en-US" sz="1200" b="1" dirty="0" smtClean="0">
                <a:solidFill>
                  <a:prstClr val="black"/>
                </a:solidFill>
                <a:latin typeface="微軟正黑體" panose="020B0604030504040204" pitchFamily="34" charset="-120"/>
                <a:ea typeface="微軟正黑體" panose="020B0604030504040204" pitchFamily="34" charset="-120"/>
              </a:rPr>
              <a:t>    </a:t>
            </a:r>
            <a:r>
              <a:rPr kumimoji="1" lang="en-US" altLang="zh-TW" sz="1200" b="1" dirty="0" smtClean="0">
                <a:solidFill>
                  <a:prstClr val="black"/>
                </a:solidFill>
                <a:latin typeface="微軟正黑體" panose="020B0604030504040204" pitchFamily="34" charset="-120"/>
                <a:ea typeface="微軟正黑體" panose="020B0604030504040204" pitchFamily="34" charset="-120"/>
              </a:rPr>
              <a:t>2.89</a:t>
            </a:r>
            <a:endParaRPr kumimoji="1" lang="zh-TW" altLang="en-US" sz="1200" b="1" dirty="0">
              <a:solidFill>
                <a:prstClr val="black"/>
              </a:solidFill>
              <a:latin typeface="微軟正黑體" panose="020B0604030504040204" pitchFamily="34" charset="-120"/>
              <a:ea typeface="微軟正黑體" panose="020B0604030504040204" pitchFamily="34" charset="-120"/>
            </a:endParaRPr>
          </a:p>
        </p:txBody>
      </p:sp>
      <p:sp>
        <p:nvSpPr>
          <p:cNvPr id="25" name="矩形 24"/>
          <p:cNvSpPr/>
          <p:nvPr/>
        </p:nvSpPr>
        <p:spPr>
          <a:xfrm>
            <a:off x="1085455" y="3349112"/>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6" name="矩形 25"/>
          <p:cNvSpPr/>
          <p:nvPr/>
        </p:nvSpPr>
        <p:spPr>
          <a:xfrm>
            <a:off x="1104695" y="5590077"/>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7" name="矩形 26"/>
          <p:cNvSpPr/>
          <p:nvPr/>
        </p:nvSpPr>
        <p:spPr>
          <a:xfrm>
            <a:off x="1647221" y="3348371"/>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8" name="矩形 27"/>
          <p:cNvSpPr/>
          <p:nvPr/>
        </p:nvSpPr>
        <p:spPr>
          <a:xfrm>
            <a:off x="1631306" y="4100222"/>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9" name="矩形 28"/>
          <p:cNvSpPr/>
          <p:nvPr/>
        </p:nvSpPr>
        <p:spPr>
          <a:xfrm>
            <a:off x="1627527" y="4504847"/>
            <a:ext cx="499584" cy="34722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0" name="矩形 29"/>
          <p:cNvSpPr/>
          <p:nvPr/>
        </p:nvSpPr>
        <p:spPr>
          <a:xfrm>
            <a:off x="1665356" y="5601052"/>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1" name="矩形 30"/>
          <p:cNvSpPr/>
          <p:nvPr/>
        </p:nvSpPr>
        <p:spPr>
          <a:xfrm>
            <a:off x="2172757" y="3355522"/>
            <a:ext cx="499584"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2" name="矩形 31"/>
          <p:cNvSpPr/>
          <p:nvPr/>
        </p:nvSpPr>
        <p:spPr>
          <a:xfrm>
            <a:off x="2672341" y="4100221"/>
            <a:ext cx="432048"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3" name="矩形 32"/>
          <p:cNvSpPr/>
          <p:nvPr/>
        </p:nvSpPr>
        <p:spPr>
          <a:xfrm>
            <a:off x="3439964" y="5589240"/>
            <a:ext cx="411956"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4" name="矩形 33"/>
          <p:cNvSpPr/>
          <p:nvPr/>
        </p:nvSpPr>
        <p:spPr>
          <a:xfrm>
            <a:off x="142539" y="3347933"/>
            <a:ext cx="922539"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5" name="矩形 34"/>
          <p:cNvSpPr/>
          <p:nvPr/>
        </p:nvSpPr>
        <p:spPr>
          <a:xfrm>
            <a:off x="104225" y="4100222"/>
            <a:ext cx="922539"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6" name="矩形 35"/>
          <p:cNvSpPr/>
          <p:nvPr/>
        </p:nvSpPr>
        <p:spPr>
          <a:xfrm>
            <a:off x="121079" y="5589239"/>
            <a:ext cx="922539" cy="36516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Tree>
    <p:extLst>
      <p:ext uri="{BB962C8B-B14F-4D97-AF65-F5344CB8AC3E}">
        <p14:creationId xmlns:p14="http://schemas.microsoft.com/office/powerpoint/2010/main" val="2725903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6200" y="193675"/>
            <a:ext cx="8229600" cy="1143000"/>
          </a:xfrm>
        </p:spPr>
        <p:txBody>
          <a:bodyPr/>
          <a:lstStyle/>
          <a:p>
            <a:pPr algn="l">
              <a:defRPr/>
            </a:pPr>
            <a:r>
              <a:rPr lang="zh-TW" altLang="en-US" sz="2800" dirty="0"/>
              <a:t>報表</a:t>
            </a:r>
            <a:r>
              <a:rPr lang="en-US" altLang="zh-TW" sz="2800" dirty="0" smtClean="0"/>
              <a:t>2:</a:t>
            </a:r>
            <a:r>
              <a:rPr lang="zh-TW" altLang="en-US" sz="2800" dirty="0"/>
              <a:t>共通職能養成之教學能量回饋分析</a:t>
            </a:r>
            <a:r>
              <a:rPr lang="en-US" altLang="zh-TW" sz="2800" dirty="0"/>
              <a:t>-</a:t>
            </a:r>
            <a:r>
              <a:rPr lang="zh-TW" altLang="en-US" sz="2800" dirty="0" smtClean="0"/>
              <a:t>個人資料</a:t>
            </a:r>
            <a:endParaRPr lang="zh-TW" altLang="en-US" sz="2800" dirty="0"/>
          </a:p>
        </p:txBody>
      </p:sp>
      <p:sp>
        <p:nvSpPr>
          <p:cNvPr id="47107"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20C1ACA5-09B5-45C9-B3A5-8658EABDA8EB}"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112</a:t>
            </a:fld>
            <a:endParaRPr lang="zh-CN" altLang="en-US" sz="1200" dirty="0">
              <a:solidFill>
                <a:srgbClr val="898989"/>
              </a:solidFill>
              <a:latin typeface="Calibri" pitchFamily="34" charset="0"/>
              <a:ea typeface="新細明體" pitchFamily="18" charset="-120"/>
            </a:endParaRPr>
          </a:p>
        </p:txBody>
      </p:sp>
      <p:sp>
        <p:nvSpPr>
          <p:cNvPr id="7" name="文字方塊 6"/>
          <p:cNvSpPr txBox="1"/>
          <p:nvPr/>
        </p:nvSpPr>
        <p:spPr>
          <a:xfrm>
            <a:off x="358775" y="3789363"/>
            <a:ext cx="8424863" cy="1477962"/>
          </a:xfrm>
          <a:prstGeom prst="rect">
            <a:avLst/>
          </a:prstGeom>
          <a:noFill/>
        </p:spPr>
        <p:txBody>
          <a:bodyPr>
            <a:spAutoFit/>
          </a:bodyPr>
          <a:lstStyle/>
          <a:p>
            <a:pPr fontAlgn="base">
              <a:spcBef>
                <a:spcPct val="0"/>
              </a:spcBef>
              <a:spcAft>
                <a:spcPct val="0"/>
              </a:spcAft>
              <a:defRPr/>
            </a:pPr>
            <a:r>
              <a:rPr kumimoji="1" lang="zh-TW" altLang="en-US" b="1" dirty="0">
                <a:solidFill>
                  <a:prstClr val="black"/>
                </a:solidFill>
                <a:latin typeface="微軟正黑體" panose="020B0604030504040204" pitchFamily="34" charset="-120"/>
                <a:ea typeface="微軟正黑體" panose="020B0604030504040204" pitchFamily="34" charset="-120"/>
              </a:rPr>
              <a:t>說明</a:t>
            </a:r>
            <a:endParaRPr kumimoji="1" lang="en-US" altLang="zh-TW" b="1" dirty="0">
              <a:solidFill>
                <a:prstClr val="black"/>
              </a:solidFill>
              <a:latin typeface="微軟正黑體" panose="020B0604030504040204" pitchFamily="34" charset="-120"/>
              <a:ea typeface="微軟正黑體" panose="020B0604030504040204" pitchFamily="34" charset="-120"/>
            </a:endParaRPr>
          </a:p>
          <a:p>
            <a:pPr fontAlgn="base">
              <a:spcBef>
                <a:spcPct val="0"/>
              </a:spcBef>
              <a:buSzPts val="1200"/>
              <a:defRPr/>
            </a:pPr>
            <a:r>
              <a:rPr kumimoji="1" lang="zh-TW" altLang="en-US" dirty="0">
                <a:solidFill>
                  <a:prstClr val="black"/>
                </a:solidFill>
                <a:latin typeface="微軟正黑體" panose="020B0604030504040204" pitchFamily="34" charset="-120"/>
                <a:ea typeface="微軟正黑體" panose="020B0604030504040204" pitchFamily="34" charset="-120"/>
              </a:rPr>
              <a:t>提供</a:t>
            </a:r>
            <a:r>
              <a:rPr kumimoji="1" lang="zh-TW" altLang="zh-TW" dirty="0">
                <a:solidFill>
                  <a:prstClr val="black"/>
                </a:solidFill>
                <a:latin typeface="微軟正黑體" panose="020B0604030504040204" pitchFamily="34" charset="-120"/>
                <a:ea typeface="微軟正黑體" panose="020B0604030504040204" pitchFamily="34" charset="-120"/>
              </a:rPr>
              <a:t>學校與系所</a:t>
            </a:r>
            <a:r>
              <a:rPr kumimoji="1" lang="zh-TW" altLang="en-US" dirty="0">
                <a:solidFill>
                  <a:prstClr val="black"/>
                </a:solidFill>
                <a:latin typeface="微軟正黑體" panose="020B0604030504040204" pitchFamily="34" charset="-120"/>
                <a:ea typeface="微軟正黑體" panose="020B0604030504040204" pitchFamily="34" charset="-120"/>
              </a:rPr>
              <a:t>學生</a:t>
            </a:r>
            <a:r>
              <a:rPr kumimoji="1" lang="zh-TW" altLang="zh-TW" dirty="0">
                <a:solidFill>
                  <a:prstClr val="black"/>
                </a:solidFill>
                <a:latin typeface="微軟正黑體" panose="020B0604030504040204" pitchFamily="34" charset="-120"/>
                <a:ea typeface="微軟正黑體" panose="020B0604030504040204" pitchFamily="34" charset="-120"/>
              </a:rPr>
              <a:t>個人填答狀況，</a:t>
            </a:r>
            <a:r>
              <a:rPr kumimoji="1" lang="zh-TW" altLang="en-US" dirty="0">
                <a:solidFill>
                  <a:prstClr val="black"/>
                </a:solidFill>
                <a:latin typeface="微軟正黑體" panose="020B0604030504040204" pitchFamily="34" charset="-120"/>
                <a:ea typeface="微軟正黑體" panose="020B0604030504040204" pitchFamily="34" charset="-120"/>
              </a:rPr>
              <a:t>以協助</a:t>
            </a:r>
            <a:r>
              <a:rPr kumimoji="1" lang="zh-TW" altLang="zh-TW" dirty="0">
                <a:solidFill>
                  <a:prstClr val="black"/>
                </a:solidFill>
                <a:latin typeface="微軟正黑體" panose="020B0604030504040204" pitchFamily="34" charset="-120"/>
                <a:ea typeface="微軟正黑體" panose="020B0604030504040204" pitchFamily="34" charset="-120"/>
              </a:rPr>
              <a:t>進行個別輔導</a:t>
            </a:r>
          </a:p>
          <a:p>
            <a:pPr marL="342900" indent="-342900" fontAlgn="base">
              <a:spcBef>
                <a:spcPct val="0"/>
              </a:spcBef>
              <a:buSzPts val="1200"/>
              <a:buFont typeface="標楷體"/>
              <a:buAutoNum type="arabicPeriod"/>
              <a:defRPr/>
            </a:pPr>
            <a:r>
              <a:rPr kumimoji="1" lang="zh-TW" altLang="zh-TW" dirty="0">
                <a:solidFill>
                  <a:prstClr val="black"/>
                </a:solidFill>
                <a:latin typeface="微軟正黑體" panose="020B0604030504040204" pitchFamily="34" charset="-120"/>
                <a:ea typeface="微軟正黑體" panose="020B0604030504040204" pitchFamily="34" charset="-120"/>
              </a:rPr>
              <a:t>可進行每個題項的敘述統計分析</a:t>
            </a:r>
            <a:r>
              <a:rPr kumimoji="1" lang="zh-TW" altLang="en-US" dirty="0">
                <a:solidFill>
                  <a:prstClr val="black"/>
                </a:solidFill>
                <a:latin typeface="微軟正黑體" panose="020B0604030504040204" pitchFamily="34" charset="-120"/>
                <a:ea typeface="微軟正黑體" panose="020B0604030504040204" pitchFamily="34" charset="-120"/>
              </a:rPr>
              <a:t>或各題項相關</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因果分析</a:t>
            </a:r>
            <a:r>
              <a:rPr kumimoji="1" lang="zh-TW" altLang="zh-TW" dirty="0">
                <a:solidFill>
                  <a:prstClr val="black"/>
                </a:solidFill>
                <a:latin typeface="微軟正黑體" panose="020B0604030504040204" pitchFamily="34" charset="-120"/>
                <a:ea typeface="微軟正黑體" panose="020B0604030504040204" pitchFamily="34" charset="-120"/>
              </a:rPr>
              <a:t>，例如</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a:t>
            </a:r>
            <a:r>
              <a:rPr kumimoji="1" lang="zh-TW" altLang="zh-TW" dirty="0">
                <a:solidFill>
                  <a:prstClr val="black"/>
                </a:solidFill>
                <a:latin typeface="微軟正黑體" panose="020B0604030504040204" pitchFamily="34" charset="-120"/>
                <a:ea typeface="微軟正黑體" panose="020B0604030504040204" pitchFamily="34" charset="-120"/>
              </a:rPr>
              <a:t>職能</a:t>
            </a:r>
            <a:r>
              <a:rPr kumimoji="1" lang="zh-TW" altLang="en-US" dirty="0">
                <a:solidFill>
                  <a:prstClr val="black"/>
                </a:solidFill>
                <a:latin typeface="微軟正黑體" panose="020B0604030504040204" pitchFamily="34" charset="-120"/>
                <a:ea typeface="微軟正黑體" panose="020B0604030504040204" pitchFamily="34" charset="-120"/>
              </a:rPr>
              <a:t>診斷</a:t>
            </a:r>
            <a:r>
              <a:rPr kumimoji="1" lang="zh-TW" altLang="zh-TW" dirty="0">
                <a:solidFill>
                  <a:prstClr val="black"/>
                </a:solidFill>
                <a:latin typeface="微軟正黑體" panose="020B0604030504040204" pitchFamily="34" charset="-120"/>
                <a:ea typeface="微軟正黑體" panose="020B0604030504040204" pitchFamily="34" charset="-120"/>
              </a:rPr>
              <a:t>分數</a:t>
            </a:r>
            <a:r>
              <a:rPr kumimoji="1" lang="zh-TW" altLang="en-US" dirty="0">
                <a:solidFill>
                  <a:prstClr val="black"/>
                </a:solidFill>
                <a:latin typeface="微軟正黑體" panose="020B0604030504040204" pitchFamily="34" charset="-120"/>
                <a:ea typeface="微軟正黑體" panose="020B0604030504040204" pitchFamily="34" charset="-120"/>
              </a:rPr>
              <a:t>」</a:t>
            </a:r>
            <a:r>
              <a:rPr kumimoji="1" lang="zh-TW" altLang="zh-TW" dirty="0">
                <a:solidFill>
                  <a:prstClr val="black"/>
                </a:solidFill>
                <a:latin typeface="微軟正黑體" panose="020B0604030504040204" pitchFamily="34" charset="-120"/>
                <a:ea typeface="微軟正黑體" panose="020B0604030504040204" pitchFamily="34" charset="-120"/>
              </a:rPr>
              <a:t>、「課程或活動的充足度評估」與「整體就業準備度」</a:t>
            </a:r>
          </a:p>
          <a:p>
            <a:pPr marL="342900" indent="-342900" fontAlgn="base">
              <a:spcBef>
                <a:spcPct val="0"/>
              </a:spcBef>
              <a:buSzPts val="1200"/>
              <a:buFont typeface="標楷體"/>
              <a:buAutoNum type="arabicPeriod"/>
              <a:defRPr/>
            </a:pPr>
            <a:r>
              <a:rPr kumimoji="1" lang="zh-TW" altLang="zh-TW" dirty="0">
                <a:solidFill>
                  <a:prstClr val="black"/>
                </a:solidFill>
                <a:latin typeface="微軟正黑體" panose="020B0604030504040204" pitchFamily="34" charset="-120"/>
                <a:ea typeface="微軟正黑體" panose="020B0604030504040204" pitchFamily="34" charset="-120"/>
              </a:rPr>
              <a:t>可進行</a:t>
            </a:r>
            <a:r>
              <a:rPr kumimoji="1" lang="zh-TW" altLang="en-US" dirty="0">
                <a:solidFill>
                  <a:prstClr val="black"/>
                </a:solidFill>
                <a:latin typeface="微軟正黑體" panose="020B0604030504040204" pitchFamily="34" charset="-120"/>
                <a:ea typeface="微軟正黑體" panose="020B0604030504040204" pitchFamily="34" charset="-120"/>
              </a:rPr>
              <a:t>趨勢</a:t>
            </a:r>
            <a:r>
              <a:rPr kumimoji="1" lang="zh-TW" altLang="zh-TW" dirty="0">
                <a:solidFill>
                  <a:prstClr val="black"/>
                </a:solidFill>
                <a:latin typeface="微軟正黑體" panose="020B0604030504040204" pitchFamily="34" charset="-120"/>
                <a:ea typeface="微軟正黑體" panose="020B0604030504040204" pitchFamily="34" charset="-120"/>
              </a:rPr>
              <a:t>分析</a:t>
            </a:r>
            <a:r>
              <a:rPr kumimoji="1" lang="zh-TW" altLang="en-US" dirty="0">
                <a:solidFill>
                  <a:prstClr val="black"/>
                </a:solidFill>
                <a:latin typeface="微軟正黑體" panose="020B0604030504040204" pitchFamily="34" charset="-120"/>
                <a:ea typeface="微軟正黑體" panose="020B0604030504040204" pitchFamily="34" charset="-120"/>
              </a:rPr>
              <a:t>，若</a:t>
            </a:r>
            <a:r>
              <a:rPr kumimoji="1" lang="zh-TW" altLang="zh-TW" dirty="0">
                <a:solidFill>
                  <a:prstClr val="black"/>
                </a:solidFill>
                <a:latin typeface="微軟正黑體" panose="020B0604030504040204" pitchFamily="34" charset="-120"/>
                <a:ea typeface="微軟正黑體" panose="020B0604030504040204" pitchFamily="34" charset="-120"/>
              </a:rPr>
              <a:t>分年級定期填答，可得長期追蹤資料，了解職能學習變化</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pic>
        <p:nvPicPr>
          <p:cNvPr id="4710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25538"/>
            <a:ext cx="9144000" cy="23034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6134985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投影片編號版面配置區 2"/>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1A7EC3D0-3E7E-4746-8C0D-B7BC04D4DF7A}" type="slidenum">
              <a:rPr lang="zh-CN" altLang="en-US" sz="1200">
                <a:solidFill>
                  <a:srgbClr val="898989"/>
                </a:solidFill>
                <a:latin typeface="Calibri" pitchFamily="34" charset="0"/>
                <a:ea typeface="新細明體" pitchFamily="18" charset="-120"/>
              </a:rPr>
              <a:pPr>
                <a:spcBef>
                  <a:spcPct val="0"/>
                </a:spcBef>
                <a:buFontTx/>
                <a:buNone/>
              </a:pPr>
              <a:t>113</a:t>
            </a:fld>
            <a:endParaRPr lang="zh-CN" altLang="en-US" sz="1200" dirty="0">
              <a:solidFill>
                <a:srgbClr val="898989"/>
              </a:solidFill>
              <a:latin typeface="Calibri" pitchFamily="34" charset="0"/>
              <a:ea typeface="新細明體" pitchFamily="18" charset="-120"/>
            </a:endParaRPr>
          </a:p>
        </p:txBody>
      </p:sp>
      <p:graphicFrame>
        <p:nvGraphicFramePr>
          <p:cNvPr id="5" name="表格 4"/>
          <p:cNvGraphicFramePr>
            <a:graphicFrameLocks noGrp="1"/>
          </p:cNvGraphicFramePr>
          <p:nvPr/>
        </p:nvGraphicFramePr>
        <p:xfrm>
          <a:off x="107950" y="1412875"/>
          <a:ext cx="8856665" cy="2674937"/>
        </p:xfrm>
        <a:graphic>
          <a:graphicData uri="http://schemas.openxmlformats.org/drawingml/2006/table">
            <a:tbl>
              <a:tblPr>
                <a:tableStyleId>{5C22544A-7EE6-4342-B048-85BDC9FD1C3A}</a:tableStyleId>
              </a:tblPr>
              <a:tblGrid>
                <a:gridCol w="421746"/>
                <a:gridCol w="606903"/>
                <a:gridCol w="342883"/>
                <a:gridCol w="342883"/>
                <a:gridCol w="394314"/>
                <a:gridCol w="421746"/>
                <a:gridCol w="421746"/>
                <a:gridCol w="421746"/>
                <a:gridCol w="421746"/>
                <a:gridCol w="421746"/>
                <a:gridCol w="421746"/>
                <a:gridCol w="421746"/>
                <a:gridCol w="421746"/>
                <a:gridCol w="421746"/>
                <a:gridCol w="421746"/>
                <a:gridCol w="421746"/>
                <a:gridCol w="421746"/>
                <a:gridCol w="421746"/>
                <a:gridCol w="421746"/>
                <a:gridCol w="421746"/>
                <a:gridCol w="421746"/>
              </a:tblGrid>
              <a:tr h="170730">
                <a:tc rowSpan="2">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姓名</a:t>
                      </a:r>
                      <a:endPar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職場共通職能面向</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診斷平均分數</a:t>
                      </a:r>
                      <a:endPar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endParaRPr>
                    </a:p>
                    <a:p>
                      <a:pPr algn="ctr" rtl="0" fontAlgn="ctr"/>
                      <a:r>
                        <a:rPr lang="en-US" altLang="zh-TW" sz="1000" u="none" strike="noStrike" dirty="0">
                          <a:effectLst/>
                          <a:latin typeface="微軟正黑體" panose="020B0604030504040204" pitchFamily="34" charset="-120"/>
                          <a:ea typeface="微軟正黑體" panose="020B0604030504040204" pitchFamily="34" charset="-120"/>
                        </a:rPr>
                        <a:t>(</a:t>
                      </a:r>
                      <a:r>
                        <a:rPr lang="zh-TW" altLang="en-US" sz="1000" u="none" strike="noStrike" dirty="0">
                          <a:effectLst/>
                          <a:latin typeface="微軟正黑體" panose="020B0604030504040204" pitchFamily="34" charset="-120"/>
                          <a:ea typeface="微軟正黑體" panose="020B0604030504040204" pitchFamily="34" charset="-120"/>
                        </a:rPr>
                        <a:t>最高</a:t>
                      </a:r>
                      <a:r>
                        <a:rPr lang="en-US" altLang="zh-TW" sz="1000" u="none" strike="noStrike" dirty="0">
                          <a:effectLst/>
                          <a:latin typeface="微軟正黑體" panose="020B0604030504040204" pitchFamily="34" charset="-120"/>
                          <a:ea typeface="微軟正黑體" panose="020B0604030504040204" pitchFamily="34" charset="-120"/>
                        </a:rPr>
                        <a:t>5)</a:t>
                      </a:r>
                      <a:endParaRPr lang="en-US" altLang="zh-TW" sz="100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課程或活動充足度評估</a:t>
                      </a:r>
                      <a:r>
                        <a:rPr lang="en-US" altLang="zh-TW" sz="1000" u="none" strike="noStrike">
                          <a:effectLst/>
                          <a:latin typeface="微軟正黑體" panose="020B0604030504040204" pitchFamily="34" charset="-120"/>
                          <a:ea typeface="微軟正黑體" panose="020B0604030504040204" pitchFamily="34" charset="-120"/>
                        </a:rPr>
                        <a:t>(</a:t>
                      </a:r>
                      <a:r>
                        <a:rPr lang="zh-TW" altLang="en-US" sz="1000" u="none" strike="noStrike">
                          <a:effectLst/>
                          <a:latin typeface="微軟正黑體" panose="020B0604030504040204" pitchFamily="34" charset="-120"/>
                          <a:ea typeface="微軟正黑體" panose="020B0604030504040204" pitchFamily="34" charset="-120"/>
                        </a:rPr>
                        <a:t>最高</a:t>
                      </a:r>
                      <a:r>
                        <a:rPr lang="en-US" altLang="zh-TW" sz="1000" u="none" strike="noStrike">
                          <a:effectLst/>
                          <a:latin typeface="微軟正黑體" panose="020B0604030504040204" pitchFamily="34" charset="-120"/>
                          <a:ea typeface="微軟正黑體" panose="020B0604030504040204" pitchFamily="34" charset="-120"/>
                        </a:rPr>
                        <a:t>5)</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12">
                  <a:txBody>
                    <a:bodyPr/>
                    <a:lstStyle/>
                    <a:p>
                      <a:pPr algn="ctr" fontAlgn="ctr"/>
                      <a:r>
                        <a:rPr lang="zh-TW" altLang="en-US" sz="1000" u="none" strike="noStrike" dirty="0">
                          <a:effectLst/>
                          <a:latin typeface="微軟正黑體" panose="020B0604030504040204" pitchFamily="34" charset="-120"/>
                          <a:ea typeface="微軟正黑體" panose="020B0604030504040204" pitchFamily="34" charset="-120"/>
                        </a:rPr>
                        <a:t>不同共通職能，學生認為最有幫助的學習經驗</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pPr algn="ctr" fontAlgn="ct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學校共通職能教學滿意度</a:t>
                      </a:r>
                      <a:r>
                        <a:rPr lang="en-US" altLang="zh-TW" sz="1000" u="none" strike="noStrike">
                          <a:effectLst/>
                          <a:latin typeface="微軟正黑體" panose="020B0604030504040204" pitchFamily="34" charset="-120"/>
                          <a:ea typeface="微軟正黑體" panose="020B0604030504040204" pitchFamily="34" charset="-120"/>
                        </a:rPr>
                        <a:t>(</a:t>
                      </a:r>
                      <a:r>
                        <a:rPr lang="zh-TW" altLang="en-US" sz="1000" u="none" strike="noStrike">
                          <a:effectLst/>
                          <a:latin typeface="微軟正黑體" panose="020B0604030504040204" pitchFamily="34" charset="-120"/>
                          <a:ea typeface="微軟正黑體" panose="020B0604030504040204" pitchFamily="34" charset="-120"/>
                        </a:rPr>
                        <a:t>最高</a:t>
                      </a:r>
                      <a:r>
                        <a:rPr lang="en-US" altLang="zh-TW" sz="1000" u="none" strike="noStrike">
                          <a:effectLst/>
                          <a:latin typeface="微軟正黑體" panose="020B0604030504040204" pitchFamily="34" charset="-120"/>
                          <a:ea typeface="微軟正黑體" panose="020B0604030504040204" pitchFamily="34" charset="-120"/>
                        </a:rPr>
                        <a:t>5)</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系所共通職能教學滿意度</a:t>
                      </a:r>
                      <a:r>
                        <a:rPr lang="en-US" altLang="zh-TW" sz="1000" u="none" strike="noStrike">
                          <a:effectLst/>
                          <a:latin typeface="微軟正黑體" panose="020B0604030504040204" pitchFamily="34" charset="-120"/>
                          <a:ea typeface="微軟正黑體" panose="020B0604030504040204" pitchFamily="34" charset="-120"/>
                        </a:rPr>
                        <a:t>(</a:t>
                      </a:r>
                      <a:r>
                        <a:rPr lang="zh-TW" altLang="en-US" sz="1000" u="none" strike="noStrike">
                          <a:effectLst/>
                          <a:latin typeface="微軟正黑體" panose="020B0604030504040204" pitchFamily="34" charset="-120"/>
                          <a:ea typeface="微軟正黑體" panose="020B0604030504040204" pitchFamily="34" charset="-120"/>
                        </a:rPr>
                        <a:t>最高</a:t>
                      </a:r>
                      <a:r>
                        <a:rPr lang="en-US" altLang="zh-TW" sz="1000" u="none" strike="noStrike">
                          <a:effectLst/>
                          <a:latin typeface="微軟正黑體" panose="020B0604030504040204" pitchFamily="34" charset="-120"/>
                          <a:ea typeface="微軟正黑體" panose="020B0604030504040204" pitchFamily="34" charset="-120"/>
                        </a:rPr>
                        <a:t>5)</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職能連結理解程度</a:t>
                      </a:r>
                      <a:r>
                        <a:rPr lang="en-US" altLang="zh-TW" sz="1000" u="none" strike="noStrike">
                          <a:effectLst/>
                          <a:latin typeface="微軟正黑體" panose="020B0604030504040204" pitchFamily="34" charset="-120"/>
                          <a:ea typeface="微軟正黑體" panose="020B0604030504040204" pitchFamily="34" charset="-120"/>
                        </a:rPr>
                        <a:t>(</a:t>
                      </a:r>
                      <a:r>
                        <a:rPr lang="zh-TW" altLang="en-US" sz="1000" u="none" strike="noStrike">
                          <a:effectLst/>
                          <a:latin typeface="微軟正黑體" panose="020B0604030504040204" pitchFamily="34" charset="-120"/>
                          <a:ea typeface="微軟正黑體" panose="020B0604030504040204" pitchFamily="34" charset="-120"/>
                        </a:rPr>
                        <a:t>最高</a:t>
                      </a:r>
                      <a:r>
                        <a:rPr lang="en-US" altLang="zh-TW" sz="1000" u="none" strike="noStrike">
                          <a:effectLst/>
                          <a:latin typeface="微軟正黑體" panose="020B0604030504040204" pitchFamily="34" charset="-120"/>
                          <a:ea typeface="微軟正黑體" panose="020B0604030504040204" pitchFamily="34" charset="-120"/>
                        </a:rPr>
                        <a:t>4)</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整體就業準備度</a:t>
                      </a:r>
                      <a:r>
                        <a:rPr lang="en-US" altLang="zh-TW" sz="1000" u="none" strike="noStrike">
                          <a:effectLst/>
                          <a:latin typeface="微軟正黑體" panose="020B0604030504040204" pitchFamily="34" charset="-120"/>
                          <a:ea typeface="微軟正黑體" panose="020B0604030504040204" pitchFamily="34" charset="-120"/>
                        </a:rPr>
                        <a:t>(</a:t>
                      </a:r>
                      <a:r>
                        <a:rPr lang="zh-TW" altLang="en-US" sz="1000" u="none" strike="noStrike">
                          <a:effectLst/>
                          <a:latin typeface="微軟正黑體" panose="020B0604030504040204" pitchFamily="34" charset="-120"/>
                          <a:ea typeface="微軟正黑體" panose="020B0604030504040204" pitchFamily="34" charset="-120"/>
                        </a:rPr>
                        <a:t>最高</a:t>
                      </a:r>
                      <a:r>
                        <a:rPr lang="en-US" altLang="zh-TW" sz="1000" u="none" strike="noStrike">
                          <a:effectLst/>
                          <a:latin typeface="微軟正黑體" panose="020B0604030504040204" pitchFamily="34" charset="-120"/>
                          <a:ea typeface="微軟正黑體" panose="020B0604030504040204" pitchFamily="34" charset="-120"/>
                        </a:rPr>
                        <a:t>4)</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整體就業準備缺乏的職能</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02110">
                <a:tc vMerge="1">
                  <a:txBody>
                    <a:bodyPr/>
                    <a:lstStyle/>
                    <a:p>
                      <a:endParaRPr lang="zh-TW" altLang="en-US"/>
                    </a:p>
                  </a:txBody>
                  <a:tcPr/>
                </a:tc>
                <a:tc vMerge="1">
                  <a:txBody>
                    <a:bodyPr/>
                    <a:lstStyle/>
                    <a:p>
                      <a:endParaRPr lang="zh-TW" altLang="en-US"/>
                    </a:p>
                  </a:txBody>
                  <a:tcPr/>
                </a:tc>
                <a:tc vMerge="1">
                  <a:txBody>
                    <a:bodyPr/>
                    <a:lstStyle/>
                    <a:p>
                      <a:pPr algn="ctr" rtl="0" fontAlgn="ctr"/>
                      <a:endParaRPr lang="en-US" altLang="zh-TW" sz="100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專業知識、知能傳授</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b="1" u="none" strike="noStrike" dirty="0">
                          <a:solidFill>
                            <a:srgbClr val="FF0000"/>
                          </a:solidFill>
                          <a:effectLst/>
                          <a:latin typeface="微軟正黑體" panose="020B0604030504040204" pitchFamily="34" charset="-120"/>
                          <a:ea typeface="微軟正黑體" panose="020B0604030504040204" pitchFamily="34" charset="-120"/>
                        </a:rPr>
                        <a:t>同學及老師人脈</a:t>
                      </a:r>
                      <a:endPar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b="1" u="none" strike="noStrike" dirty="0">
                          <a:solidFill>
                            <a:srgbClr val="FF0000"/>
                          </a:solidFill>
                          <a:effectLst/>
                          <a:latin typeface="微軟正黑體" panose="020B0604030504040204" pitchFamily="34" charset="-120"/>
                          <a:ea typeface="微軟正黑體" panose="020B0604030504040204" pitchFamily="34" charset="-120"/>
                        </a:rPr>
                        <a:t>課程實務</a:t>
                      </a: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a:t>
                      </a:r>
                      <a:r>
                        <a:rPr lang="zh-TW" altLang="en-US" sz="1000" b="1" u="none" strike="noStrike" dirty="0">
                          <a:solidFill>
                            <a:srgbClr val="FF0000"/>
                          </a:solidFill>
                          <a:effectLst/>
                          <a:latin typeface="微軟正黑體" panose="020B0604030504040204" pitchFamily="34" charset="-120"/>
                          <a:ea typeface="微軟正黑體" panose="020B0604030504040204" pitchFamily="34" charset="-120"/>
                        </a:rPr>
                        <a:t>實作活動</a:t>
                      </a:r>
                      <a:endPar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業界實習</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社團活動</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語言學習</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參與國際交流活動</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志工服務服務學習</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研究或教學助理</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通識課程</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其他能力</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b="0" i="0" u="none" strike="noStrike" dirty="0" smtClean="0">
                          <a:solidFill>
                            <a:srgbClr val="000000"/>
                          </a:solidFill>
                          <a:effectLst/>
                          <a:latin typeface="微軟正黑體" panose="020B0604030504040204" pitchFamily="34" charset="-120"/>
                          <a:ea typeface="微軟正黑體" panose="020B0604030504040204" pitchFamily="34" charset="-120"/>
                        </a:rPr>
                        <a:t>都沒有幫助</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158251">
                <a:tc rowSpan="9">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王大明</a:t>
                      </a:r>
                      <a:endParaRPr lang="zh-TW" altLang="en-US" sz="1000" b="1"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溝通表達</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3.86</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9">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4</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9">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3</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9">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9">
                  <a:txBody>
                    <a:bodyPr/>
                    <a:lstStyle/>
                    <a:p>
                      <a:pPr algn="ctr" rtl="0" fontAlgn="ctr"/>
                      <a:r>
                        <a:rPr lang="en-US" altLang="zh-TW" sz="1000" u="none" strike="noStrike" dirty="0">
                          <a:solidFill>
                            <a:srgbClr val="FF0000"/>
                          </a:solidFill>
                          <a:effectLst/>
                          <a:latin typeface="微軟正黑體" panose="020B0604030504040204" pitchFamily="34" charset="-120"/>
                          <a:ea typeface="微軟正黑體" panose="020B0604030504040204" pitchFamily="34" charset="-120"/>
                        </a:rPr>
                        <a:t>2</a:t>
                      </a:r>
                      <a:endParaRPr lang="en-US" altLang="zh-TW" sz="1000" b="0"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0" i="0" u="none" strike="noStrike" dirty="0" smtClean="0">
                          <a:solidFill>
                            <a:srgbClr val="000000"/>
                          </a:solidFill>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8251">
                <a:tc vMerge="1">
                  <a:txBody>
                    <a:bodyPr/>
                    <a:lstStyle/>
                    <a:p>
                      <a:endParaRPr lang="zh-TW" altLang="en-US"/>
                    </a:p>
                  </a:txBody>
                  <a:tcPr/>
                </a:tc>
                <a:tc rowSpan="2">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持續學習</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4.14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b="0" i="0" u="none" strike="noStrike" dirty="0" smtClean="0">
                          <a:solidFill>
                            <a:srgbClr val="000000"/>
                          </a:solidFill>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22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8251">
                <a:tc vMerge="1">
                  <a:txBody>
                    <a:bodyPr/>
                    <a:lstStyle/>
                    <a:p>
                      <a:endParaRPr lang="zh-TW" altLang="en-US"/>
                    </a:p>
                  </a:txBody>
                  <a:tcPr/>
                </a:tc>
                <a:tc>
                  <a:txBody>
                    <a:bodyPr/>
                    <a:lstStyle/>
                    <a:p>
                      <a:pPr algn="ctr" rtl="0" fontAlgn="ctr"/>
                      <a:r>
                        <a:rPr lang="zh-TW" altLang="en-US" sz="1000" b="1" u="none" strike="noStrike" dirty="0">
                          <a:solidFill>
                            <a:srgbClr val="FF0000"/>
                          </a:solidFill>
                          <a:effectLst/>
                          <a:latin typeface="微軟正黑體" panose="020B0604030504040204" pitchFamily="34" charset="-120"/>
                          <a:ea typeface="微軟正黑體" panose="020B0604030504040204" pitchFamily="34" charset="-120"/>
                        </a:rPr>
                        <a:t>人際互動</a:t>
                      </a:r>
                      <a:endPar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4.33</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1</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158251">
                <a:tc vMerge="1">
                  <a:txBody>
                    <a:bodyPr/>
                    <a:lstStyle/>
                    <a:p>
                      <a:endParaRPr lang="zh-TW" altLang="en-US"/>
                    </a:p>
                  </a:txBody>
                  <a:tcPr/>
                </a:tc>
                <a:tc>
                  <a:txBody>
                    <a:bodyPr/>
                    <a:lstStyle/>
                    <a:p>
                      <a:pPr algn="ctr" rtl="0" fontAlgn="ctr"/>
                      <a:r>
                        <a:rPr lang="zh-TW" altLang="en-US" sz="1000" b="1" u="none" strike="noStrike" dirty="0">
                          <a:solidFill>
                            <a:srgbClr val="FF0000"/>
                          </a:solidFill>
                          <a:effectLst/>
                          <a:latin typeface="微軟正黑體" panose="020B0604030504040204" pitchFamily="34" charset="-120"/>
                          <a:ea typeface="微軟正黑體" panose="020B0604030504040204" pitchFamily="34" charset="-120"/>
                        </a:rPr>
                        <a:t>團隊合作</a:t>
                      </a:r>
                      <a:endPar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3</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1</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b="1" u="none" strike="noStrike" dirty="0">
                          <a:solidFill>
                            <a:srgbClr val="FF0000"/>
                          </a:solidFill>
                          <a:effectLst/>
                          <a:latin typeface="微軟正黑體" panose="020B0604030504040204" pitchFamily="34" charset="-120"/>
                          <a:ea typeface="微軟正黑體" panose="020B0604030504040204" pitchFamily="34" charset="-120"/>
                        </a:rPr>
                        <a:t>1</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b="1" u="none" strike="noStrike" dirty="0" smtClean="0">
                          <a:solidFill>
                            <a:srgbClr val="FF0000"/>
                          </a:solidFill>
                          <a:effectLst/>
                          <a:latin typeface="微軟正黑體" panose="020B0604030504040204" pitchFamily="34" charset="-120"/>
                          <a:ea typeface="微軟正黑體" panose="020B0604030504040204" pitchFamily="34" charset="-120"/>
                        </a:rPr>
                        <a:t>1</a:t>
                      </a:r>
                      <a:endPar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8251">
                <a:tc vMerge="1">
                  <a:txBody>
                    <a:bodyPr/>
                    <a:lstStyle/>
                    <a:p>
                      <a:endParaRPr lang="zh-TW" altLang="en-US"/>
                    </a:p>
                  </a:txBody>
                  <a:tcPr/>
                </a:tc>
                <a:tc>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問題解決</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3.61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1</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58251">
                <a:tc vMerge="1">
                  <a:txBody>
                    <a:bodyPr/>
                    <a:lstStyle/>
                    <a:p>
                      <a:endParaRPr lang="zh-TW" altLang="en-US"/>
                    </a:p>
                  </a:txBody>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創新</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3.62</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0683">
                <a:tc vMerge="1">
                  <a:txBody>
                    <a:bodyPr/>
                    <a:lstStyle/>
                    <a:p>
                      <a:endParaRPr lang="zh-TW" altLang="en-US"/>
                    </a:p>
                  </a:txBody>
                  <a:tcPr/>
                </a:tc>
                <a:tc>
                  <a:txBody>
                    <a:bodyPr/>
                    <a:lstStyle/>
                    <a:p>
                      <a:pPr algn="ctr" rtl="0" fontAlgn="ctr"/>
                      <a:r>
                        <a:rPr lang="zh-TW" altLang="en-US" sz="1000" u="none" strike="noStrike">
                          <a:effectLst/>
                          <a:latin typeface="微軟正黑體" panose="020B0604030504040204" pitchFamily="34" charset="-120"/>
                          <a:ea typeface="微軟正黑體" panose="020B0604030504040204" pitchFamily="34" charset="-120"/>
                        </a:rPr>
                        <a:t>工作責任及紀律</a:t>
                      </a:r>
                      <a:endParaRPr lang="zh-TW" altLang="en-US"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3.52</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0683">
                <a:tc vMerge="1">
                  <a:txBody>
                    <a:bodyPr/>
                    <a:lstStyle/>
                    <a:p>
                      <a:endParaRPr lang="zh-TW" altLang="en-US"/>
                    </a:p>
                  </a:txBody>
                  <a:tcPr/>
                </a:tc>
                <a:tc>
                  <a:txBody>
                    <a:bodyPr/>
                    <a:lstStyle/>
                    <a:p>
                      <a:pPr algn="ctr" rtl="0" fontAlgn="ctr"/>
                      <a:r>
                        <a:rPr lang="zh-TW" altLang="en-US" sz="1000" u="none" strike="noStrike" dirty="0">
                          <a:effectLst/>
                          <a:latin typeface="微軟正黑體" panose="020B0604030504040204" pitchFamily="34" charset="-120"/>
                          <a:ea typeface="微軟正黑體" panose="020B0604030504040204" pitchFamily="34" charset="-120"/>
                        </a:rPr>
                        <a:t>資訊科技應用</a:t>
                      </a: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3.56</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4</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1</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a:effectLst/>
                          <a:latin typeface="微軟正黑體" panose="020B0604030504040204" pitchFamily="34" charset="-120"/>
                          <a:ea typeface="微軟正黑體" panose="020B0604030504040204" pitchFamily="34" charset="-120"/>
                        </a:rPr>
                        <a:t>0</a:t>
                      </a:r>
                      <a:endParaRPr lang="en-US" altLang="zh-TW" sz="1000" b="0" i="0" u="none" strike="noStrike">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a:effectLst/>
                          <a:latin typeface="微軟正黑體" panose="020B0604030504040204" pitchFamily="34" charset="-120"/>
                          <a:ea typeface="微軟正黑體" panose="020B0604030504040204" pitchFamily="34" charset="-120"/>
                        </a:rPr>
                        <a:t>1</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zh-TW" sz="1000" u="none" strike="noStrike" dirty="0" smtClean="0">
                          <a:effectLst/>
                          <a:latin typeface="微軟正黑體" panose="020B0604030504040204" pitchFamily="34" charset="-120"/>
                          <a:ea typeface="微軟正黑體" panose="020B0604030504040204" pitchFamily="34" charset="-120"/>
                        </a:rPr>
                        <a:t>0</a:t>
                      </a:r>
                      <a:endPar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rtl="0" fontAlgn="ctr"/>
                      <a:r>
                        <a:rPr lang="en-US" altLang="zh-TW" sz="1000" b="0" i="0" u="none" strike="noStrike" dirty="0" smtClean="0">
                          <a:solidFill>
                            <a:srgbClr val="FF0000"/>
                          </a:solidFill>
                          <a:effectLst/>
                          <a:latin typeface="微軟正黑體" panose="020B0604030504040204" pitchFamily="34" charset="-120"/>
                          <a:ea typeface="微軟正黑體" panose="020B0604030504040204" pitchFamily="34" charset="-120"/>
                        </a:rPr>
                        <a:t>1</a:t>
                      </a:r>
                      <a:endParaRPr lang="en-US" altLang="zh-TW" sz="1000" b="0"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5819" marR="5819" marT="58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6" name="文字方塊 5"/>
          <p:cNvSpPr txBox="1"/>
          <p:nvPr/>
        </p:nvSpPr>
        <p:spPr>
          <a:xfrm>
            <a:off x="328613" y="4248710"/>
            <a:ext cx="8636000" cy="2309812"/>
          </a:xfrm>
          <a:prstGeom prst="rect">
            <a:avLst/>
          </a:prstGeom>
          <a:noFill/>
        </p:spPr>
        <p:txBody>
          <a:bodyPr>
            <a:spAutoFit/>
          </a:bodyPr>
          <a:lstStyle/>
          <a:p>
            <a:pPr fontAlgn="base">
              <a:spcBef>
                <a:spcPct val="0"/>
              </a:spcBef>
              <a:spcAft>
                <a:spcPct val="0"/>
              </a:spcAft>
              <a:defRPr/>
            </a:pPr>
            <a:r>
              <a:rPr kumimoji="1" lang="zh-TW" altLang="en-US" sz="1400" b="1" dirty="0">
                <a:solidFill>
                  <a:prstClr val="black"/>
                </a:solidFill>
                <a:latin typeface="微軟正黑體" panose="020B0604030504040204" pitchFamily="34" charset="-120"/>
                <a:ea typeface="微軟正黑體" panose="020B0604030504040204" pitchFamily="34" charset="-120"/>
              </a:rPr>
              <a:t>說明</a:t>
            </a:r>
            <a:endParaRPr kumimoji="1" lang="en-US" altLang="zh-TW" sz="1400" b="1" dirty="0">
              <a:solidFill>
                <a:prstClr val="black"/>
              </a:solidFill>
              <a:latin typeface="微軟正黑體" panose="020B0604030504040204" pitchFamily="34" charset="-120"/>
              <a:ea typeface="微軟正黑體" panose="020B0604030504040204" pitchFamily="34" charset="-120"/>
            </a:endParaRPr>
          </a:p>
          <a:p>
            <a:pPr fontAlgn="base">
              <a:spcBef>
                <a:spcPct val="0"/>
              </a:spcBef>
              <a:buSzPts val="1200"/>
              <a:defRPr/>
            </a:pPr>
            <a:r>
              <a:rPr kumimoji="1" lang="zh-TW" altLang="en-US" sz="1400" dirty="0">
                <a:solidFill>
                  <a:prstClr val="black"/>
                </a:solidFill>
                <a:latin typeface="微軟正黑體" panose="020B0604030504040204" pitchFamily="34" charset="-120"/>
                <a:ea typeface="微軟正黑體" panose="020B0604030504040204" pitchFamily="34" charset="-120"/>
              </a:rPr>
              <a:t>提供</a:t>
            </a:r>
            <a:r>
              <a:rPr kumimoji="1" lang="zh-TW" altLang="zh-TW" sz="1400" dirty="0">
                <a:solidFill>
                  <a:prstClr val="black"/>
                </a:solidFill>
                <a:latin typeface="微軟正黑體" panose="020B0604030504040204" pitchFamily="34" charset="-120"/>
                <a:ea typeface="微軟正黑體" panose="020B0604030504040204" pitchFamily="34" charset="-120"/>
              </a:rPr>
              <a:t>學校與系所</a:t>
            </a:r>
            <a:r>
              <a:rPr kumimoji="1" lang="zh-TW" altLang="en-US" sz="1400" dirty="0">
                <a:solidFill>
                  <a:prstClr val="black"/>
                </a:solidFill>
                <a:latin typeface="微軟正黑體" panose="020B0604030504040204" pitchFamily="34" charset="-120"/>
                <a:ea typeface="微軟正黑體" panose="020B0604030504040204" pitchFamily="34" charset="-120"/>
              </a:rPr>
              <a:t>學生</a:t>
            </a:r>
            <a:r>
              <a:rPr kumimoji="1" lang="zh-TW" altLang="zh-TW" sz="1400" dirty="0">
                <a:solidFill>
                  <a:prstClr val="black"/>
                </a:solidFill>
                <a:latin typeface="微軟正黑體" panose="020B0604030504040204" pitchFamily="34" charset="-120"/>
                <a:ea typeface="微軟正黑體" panose="020B0604030504040204" pitchFamily="34" charset="-120"/>
              </a:rPr>
              <a:t>個人填答狀況，</a:t>
            </a:r>
            <a:r>
              <a:rPr kumimoji="1" lang="zh-TW" altLang="en-US" sz="1400" dirty="0">
                <a:solidFill>
                  <a:prstClr val="black"/>
                </a:solidFill>
                <a:latin typeface="微軟正黑體" panose="020B0604030504040204" pitchFamily="34" charset="-120"/>
                <a:ea typeface="微軟正黑體" panose="020B0604030504040204" pitchFamily="34" charset="-120"/>
              </a:rPr>
              <a:t>以協助</a:t>
            </a:r>
            <a:r>
              <a:rPr kumimoji="1" lang="zh-TW" altLang="zh-TW" sz="1400" dirty="0">
                <a:solidFill>
                  <a:prstClr val="black"/>
                </a:solidFill>
                <a:latin typeface="微軟正黑體" panose="020B0604030504040204" pitchFamily="34" charset="-120"/>
                <a:ea typeface="微軟正黑體" panose="020B0604030504040204" pitchFamily="34" charset="-120"/>
              </a:rPr>
              <a:t>進行個別輔導</a:t>
            </a:r>
          </a:p>
          <a:p>
            <a:pPr marL="342900" indent="-342900" fontAlgn="base">
              <a:spcBef>
                <a:spcPct val="0"/>
              </a:spcBef>
              <a:buSzPts val="1200"/>
              <a:buFont typeface="標楷體"/>
              <a:buAutoNum type="arabicPeriod"/>
              <a:defRPr/>
            </a:pPr>
            <a:r>
              <a:rPr kumimoji="1" lang="zh-TW" altLang="en-US" sz="1400" dirty="0">
                <a:solidFill>
                  <a:prstClr val="black"/>
                </a:solidFill>
                <a:latin typeface="微軟正黑體" panose="020B0604030504040204" pitchFamily="34" charset="-120"/>
                <a:ea typeface="微軟正黑體" panose="020B0604030504040204" pitchFamily="34" charset="-120"/>
              </a:rPr>
              <a:t>王大明最優勢的職能是</a:t>
            </a:r>
            <a:r>
              <a:rPr kumimoji="1" lang="zh-TW" altLang="en-US" sz="1400" b="1" u="sng" dirty="0">
                <a:solidFill>
                  <a:srgbClr val="FF0000"/>
                </a:solidFill>
                <a:latin typeface="微軟正黑體" panose="020B0604030504040204" pitchFamily="34" charset="-120"/>
                <a:ea typeface="微軟正黑體" panose="020B0604030504040204" pitchFamily="34" charset="-120"/>
              </a:rPr>
              <a:t>人際互動</a:t>
            </a:r>
            <a:r>
              <a:rPr kumimoji="1" lang="zh-TW" altLang="en-US" sz="1400" dirty="0">
                <a:solidFill>
                  <a:prstClr val="black"/>
                </a:solidFill>
                <a:latin typeface="微軟正黑體" panose="020B0604030504040204" pitchFamily="34" charset="-120"/>
                <a:ea typeface="微軟正黑體" panose="020B0604030504040204" pitchFamily="34" charset="-120"/>
              </a:rPr>
              <a:t>，他認為此職能最有幫助的學習經驗是透過</a:t>
            </a:r>
            <a:r>
              <a:rPr kumimoji="1" lang="zh-TW" altLang="en-US" sz="1400" b="1" u="sng" dirty="0">
                <a:solidFill>
                  <a:srgbClr val="FF0000"/>
                </a:solidFill>
                <a:latin typeface="微軟正黑體" panose="020B0604030504040204" pitchFamily="34" charset="-120"/>
                <a:ea typeface="微軟正黑體" panose="020B0604030504040204" pitchFamily="34" charset="-120"/>
              </a:rPr>
              <a:t>同學及老師人脈</a:t>
            </a:r>
            <a:endParaRPr kumimoji="1" lang="en-US" altLang="zh-TW" sz="1400" b="1" u="sng" dirty="0">
              <a:solidFill>
                <a:srgbClr val="FF0000"/>
              </a:solidFill>
              <a:latin typeface="微軟正黑體" panose="020B0604030504040204" pitchFamily="34" charset="-120"/>
              <a:ea typeface="微軟正黑體" panose="020B0604030504040204" pitchFamily="34" charset="-120"/>
            </a:endParaRPr>
          </a:p>
          <a:p>
            <a:pPr marL="342900" indent="-342900" fontAlgn="base">
              <a:spcBef>
                <a:spcPct val="0"/>
              </a:spcBef>
              <a:buSzPts val="1200"/>
              <a:buFont typeface="標楷體"/>
              <a:buAutoNum type="arabicPeriod"/>
              <a:defRPr/>
            </a:pPr>
            <a:r>
              <a:rPr kumimoji="1" lang="zh-TW" altLang="en-US" sz="1400" dirty="0">
                <a:solidFill>
                  <a:prstClr val="black"/>
                </a:solidFill>
                <a:latin typeface="微軟正黑體" panose="020B0604030504040204" pitchFamily="34" charset="-120"/>
                <a:ea typeface="微軟正黑體" panose="020B0604030504040204" pitchFamily="34" charset="-120"/>
              </a:rPr>
              <a:t>王大明最劣勢的職能是</a:t>
            </a:r>
            <a:r>
              <a:rPr kumimoji="1" lang="zh-TW" altLang="en-US" sz="1400" b="1" u="sng" dirty="0">
                <a:solidFill>
                  <a:srgbClr val="FF0000"/>
                </a:solidFill>
                <a:latin typeface="微軟正黑體" panose="020B0604030504040204" pitchFamily="34" charset="-120"/>
                <a:ea typeface="微軟正黑體" panose="020B0604030504040204" pitchFamily="34" charset="-120"/>
              </a:rPr>
              <a:t>團隊合作</a:t>
            </a:r>
            <a:r>
              <a:rPr kumimoji="1" lang="zh-TW" altLang="en-US" sz="1400" dirty="0">
                <a:solidFill>
                  <a:prstClr val="black"/>
                </a:solidFill>
                <a:latin typeface="微軟正黑體" panose="020B0604030504040204" pitchFamily="34" charset="-120"/>
                <a:ea typeface="微軟正黑體" panose="020B0604030504040204" pitchFamily="34" charset="-120"/>
              </a:rPr>
              <a:t>，在就業準備度也缺乏此項職能，他認為此職能最有幫助的學習經驗是透過</a:t>
            </a:r>
            <a:r>
              <a:rPr kumimoji="1" lang="zh-TW" altLang="en-US" sz="1400" b="1" u="sng" dirty="0">
                <a:solidFill>
                  <a:srgbClr val="FF0000"/>
                </a:solidFill>
                <a:latin typeface="微軟正黑體" panose="020B0604030504040204" pitchFamily="34" charset="-120"/>
                <a:ea typeface="微軟正黑體" panose="020B0604030504040204" pitchFamily="34" charset="-120"/>
              </a:rPr>
              <a:t>同學及老師人脈</a:t>
            </a:r>
            <a:r>
              <a:rPr kumimoji="1" lang="zh-TW" altLang="en-US" sz="1400" dirty="0">
                <a:solidFill>
                  <a:prstClr val="black"/>
                </a:solidFill>
                <a:latin typeface="微軟正黑體" panose="020B0604030504040204" pitchFamily="34" charset="-120"/>
                <a:ea typeface="微軟正黑體" panose="020B0604030504040204" pitchFamily="34" charset="-120"/>
              </a:rPr>
              <a:t>與</a:t>
            </a:r>
            <a:r>
              <a:rPr kumimoji="1" lang="zh-TW" altLang="en-US" sz="1400" b="1" u="sng" dirty="0">
                <a:solidFill>
                  <a:srgbClr val="FF0000"/>
                </a:solidFill>
                <a:latin typeface="微軟正黑體" panose="020B0604030504040204" pitchFamily="34" charset="-120"/>
                <a:ea typeface="微軟正黑體" panose="020B0604030504040204" pitchFamily="34" charset="-120"/>
              </a:rPr>
              <a:t>課程實務</a:t>
            </a:r>
            <a:r>
              <a:rPr kumimoji="1" lang="en-US" altLang="zh-TW" sz="1400" b="1" u="sng" dirty="0">
                <a:solidFill>
                  <a:srgbClr val="FF0000"/>
                </a:solidFill>
                <a:latin typeface="微軟正黑體" panose="020B0604030504040204" pitchFamily="34" charset="-120"/>
                <a:ea typeface="微軟正黑體" panose="020B0604030504040204" pitchFamily="34" charset="-120"/>
              </a:rPr>
              <a:t>/</a:t>
            </a:r>
            <a:r>
              <a:rPr kumimoji="1" lang="zh-TW" altLang="en-US" sz="1400" b="1" u="sng" dirty="0">
                <a:solidFill>
                  <a:srgbClr val="FF0000"/>
                </a:solidFill>
                <a:latin typeface="微軟正黑體" panose="020B0604030504040204" pitchFamily="34" charset="-120"/>
                <a:ea typeface="微軟正黑體" panose="020B0604030504040204" pitchFamily="34" charset="-120"/>
              </a:rPr>
              <a:t>實作活動</a:t>
            </a:r>
            <a:endParaRPr kumimoji="1" lang="en-US" altLang="zh-TW" sz="1400" b="1" u="sng" dirty="0">
              <a:solidFill>
                <a:srgbClr val="FF0000"/>
              </a:solidFill>
              <a:latin typeface="微軟正黑體" panose="020B0604030504040204" pitchFamily="34" charset="-120"/>
              <a:ea typeface="微軟正黑體" panose="020B0604030504040204" pitchFamily="34" charset="-120"/>
            </a:endParaRPr>
          </a:p>
          <a:p>
            <a:pPr marL="342900" indent="-342900" fontAlgn="base">
              <a:spcBef>
                <a:spcPct val="0"/>
              </a:spcBef>
              <a:buSzPts val="1200"/>
              <a:buFont typeface="標楷體"/>
              <a:buAutoNum type="arabicPeriod"/>
              <a:defRPr/>
            </a:pPr>
            <a:r>
              <a:rPr kumimoji="1" lang="zh-TW" altLang="en-US" sz="1400" dirty="0">
                <a:solidFill>
                  <a:prstClr val="black"/>
                </a:solidFill>
                <a:latin typeface="微軟正黑體" panose="020B0604030504040204" pitchFamily="34" charset="-120"/>
                <a:ea typeface="微軟正黑體" panose="020B0604030504040204" pitchFamily="34" charset="-120"/>
              </a:rPr>
              <a:t>王大明對學校提供共通職能養成之教學滿意度皆高於中間數，傾向滿意，對於系所則是普通。</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a:p>
            <a:pPr marL="342900" indent="-342900" fontAlgn="base">
              <a:spcBef>
                <a:spcPct val="0"/>
              </a:spcBef>
              <a:buSzPts val="1200"/>
              <a:buFont typeface="標楷體"/>
              <a:buAutoNum type="arabicPeriod"/>
              <a:defRPr/>
            </a:pPr>
            <a:r>
              <a:rPr kumimoji="1" lang="zh-TW" altLang="en-US" sz="1400" dirty="0">
                <a:solidFill>
                  <a:prstClr val="black"/>
                </a:solidFill>
                <a:latin typeface="微軟正黑體" panose="020B0604030504040204" pitchFamily="34" charset="-120"/>
                <a:ea typeface="微軟正黑體" panose="020B0604030504040204" pitchFamily="34" charset="-120"/>
              </a:rPr>
              <a:t>王大明對共通職能與課程連結之理解度程度高於中間數，傾向清楚理解。</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a:p>
            <a:pPr marL="342900" indent="-342900" fontAlgn="base">
              <a:spcBef>
                <a:spcPct val="0"/>
              </a:spcBef>
              <a:buSzPts val="1200"/>
              <a:buFont typeface="標楷體"/>
              <a:buAutoNum type="arabicPeriod"/>
              <a:defRPr/>
            </a:pPr>
            <a:r>
              <a:rPr kumimoji="1" lang="zh-TW" altLang="en-US" sz="1400" dirty="0">
                <a:solidFill>
                  <a:prstClr val="black"/>
                </a:solidFill>
                <a:latin typeface="微軟正黑體" panose="020B0604030504040204" pitchFamily="34" charset="-120"/>
                <a:ea typeface="微軟正黑體" panose="020B0604030504040204" pitchFamily="34" charset="-120"/>
              </a:rPr>
              <a:t>王大明對整體就業準備顯示為不充分，其中認為缺乏的能力有：</a:t>
            </a:r>
            <a:r>
              <a:rPr kumimoji="1" lang="zh-TW" altLang="en-US" sz="1400" b="1" u="sng" dirty="0">
                <a:solidFill>
                  <a:srgbClr val="FF0000"/>
                </a:solidFill>
                <a:latin typeface="微軟正黑體" panose="020B0604030504040204" pitchFamily="34" charset="-120"/>
                <a:ea typeface="微軟正黑體" panose="020B0604030504040204" pitchFamily="34" charset="-120"/>
              </a:rPr>
              <a:t>團隊合作</a:t>
            </a:r>
            <a:r>
              <a:rPr kumimoji="1" lang="zh-TW" altLang="en-US" sz="1400" dirty="0">
                <a:solidFill>
                  <a:prstClr val="black"/>
                </a:solidFill>
                <a:latin typeface="微軟正黑體" panose="020B0604030504040204" pitchFamily="34" charset="-120"/>
                <a:ea typeface="微軟正黑體" panose="020B0604030504040204" pitchFamily="34" charset="-120"/>
              </a:rPr>
              <a:t>、</a:t>
            </a:r>
            <a:r>
              <a:rPr kumimoji="1" lang="zh-TW" altLang="en-US" sz="1400" b="1" u="sng" dirty="0">
                <a:solidFill>
                  <a:srgbClr val="FF0000"/>
                </a:solidFill>
                <a:latin typeface="微軟正黑體" panose="020B0604030504040204" pitchFamily="34" charset="-120"/>
                <a:ea typeface="微軟正黑體" panose="020B0604030504040204" pitchFamily="34" charset="-120"/>
              </a:rPr>
              <a:t>資訊科技應用</a:t>
            </a:r>
            <a:r>
              <a:rPr kumimoji="1" lang="zh-TW" altLang="en-US" sz="1400" dirty="0">
                <a:solidFill>
                  <a:prstClr val="black"/>
                </a:solidFill>
                <a:latin typeface="微軟正黑體" panose="020B0604030504040204" pitchFamily="34" charset="-120"/>
                <a:ea typeface="微軟正黑體" panose="020B0604030504040204" pitchFamily="34" charset="-120"/>
              </a:rPr>
              <a:t>，建議導師可以深入輔導</a:t>
            </a:r>
          </a:p>
          <a:p>
            <a:pPr marL="342900" indent="-342900" fontAlgn="base">
              <a:spcBef>
                <a:spcPct val="0"/>
              </a:spcBef>
              <a:buSzPts val="1200"/>
              <a:buFont typeface="標楷體"/>
              <a:buAutoNum type="arabicPeriod"/>
              <a:defRPr/>
            </a:pP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8" name="矩形 7"/>
          <p:cNvSpPr/>
          <p:nvPr/>
        </p:nvSpPr>
        <p:spPr>
          <a:xfrm>
            <a:off x="5219700" y="4149725"/>
            <a:ext cx="3744913" cy="246063"/>
          </a:xfrm>
          <a:prstGeom prst="rect">
            <a:avLst/>
          </a:prstGeom>
        </p:spPr>
        <p:txBody>
          <a:bodyPr>
            <a:spAutoFit/>
          </a:bodyPr>
          <a:lstStyle/>
          <a:p>
            <a:pPr algn="r" eaLnBrk="0" fontAlgn="base" hangingPunct="0">
              <a:spcBef>
                <a:spcPct val="0"/>
              </a:spcBef>
              <a:spcAft>
                <a:spcPct val="0"/>
              </a:spcAft>
              <a:defRPr/>
            </a:pPr>
            <a:r>
              <a:rPr kumimoji="1" lang="zh-TW" altLang="zh-TW" sz="1000"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數值</a:t>
            </a:r>
            <a:r>
              <a:rPr kumimoji="1" lang="en-US" altLang="zh-TW" sz="1000"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1</a:t>
            </a:r>
            <a:r>
              <a:rPr kumimoji="1" lang="zh-TW" altLang="zh-TW" sz="1000"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代表有勾選，</a:t>
            </a:r>
            <a:r>
              <a:rPr kumimoji="1" lang="en-US" altLang="zh-TW" sz="1000"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0</a:t>
            </a:r>
            <a:r>
              <a:rPr kumimoji="1" lang="zh-TW" altLang="zh-TW" sz="1000"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為無勾選</a:t>
            </a:r>
            <a:endParaRPr kumimoji="1" lang="zh-TW" altLang="en-US" sz="1000" dirty="0">
              <a:solidFill>
                <a:prstClr val="black"/>
              </a:solidFill>
              <a:latin typeface="微軟正黑體" panose="020B0604030504040204" pitchFamily="34" charset="-120"/>
              <a:ea typeface="微軟正黑體" panose="020B0604030504040204" pitchFamily="34" charset="-120"/>
            </a:endParaRPr>
          </a:p>
        </p:txBody>
      </p:sp>
      <p:sp>
        <p:nvSpPr>
          <p:cNvPr id="9" name="標題 1"/>
          <p:cNvSpPr txBox="1">
            <a:spLocks/>
          </p:cNvSpPr>
          <p:nvPr/>
        </p:nvSpPr>
        <p:spPr>
          <a:xfrm>
            <a:off x="107950" y="322674"/>
            <a:ext cx="8396288" cy="558800"/>
          </a:xfrm>
          <a:prstGeom prst="rect">
            <a:avLst/>
          </a:prstGeom>
        </p:spPr>
        <p:txBody>
          <a:bodyPr anchor="ctr"/>
          <a:lstStyle>
            <a:lvl1pPr algn="ctr" rtl="0" eaLnBrk="0" fontAlgn="base" hangingPunct="0">
              <a:spcBef>
                <a:spcPct val="0"/>
              </a:spcBef>
              <a:spcAft>
                <a:spcPct val="0"/>
              </a:spcAft>
              <a:defRPr sz="3600" b="1" kern="1200">
                <a:solidFill>
                  <a:schemeClr val="bg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mj-cs"/>
              </a:defRPr>
            </a:lvl1pPr>
            <a:lvl2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2pPr>
            <a:lvl3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3pPr>
            <a:lvl4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4pPr>
            <a:lvl5pPr algn="ctr" rtl="0" eaLnBrk="0" fontAlgn="base" hangingPunct="0">
              <a:spcBef>
                <a:spcPct val="0"/>
              </a:spcBef>
              <a:spcAft>
                <a:spcPct val="0"/>
              </a:spcAft>
              <a:defRPr sz="3600" b="1">
                <a:solidFill>
                  <a:schemeClr val="bg1"/>
                </a:solidFill>
                <a:latin typeface="微軟正黑體" pitchFamily="34" charset="-120"/>
                <a:ea typeface="微軟正黑體" pitchFamily="34" charset="-120"/>
              </a:defRPr>
            </a:lvl5pPr>
            <a:lvl6pPr marL="457200" algn="ctr" rtl="0" fontAlgn="base">
              <a:spcBef>
                <a:spcPct val="0"/>
              </a:spcBef>
              <a:spcAft>
                <a:spcPct val="0"/>
              </a:spcAft>
              <a:defRPr sz="3600" b="1">
                <a:solidFill>
                  <a:schemeClr val="bg1"/>
                </a:solidFill>
                <a:latin typeface="微軟正黑體" pitchFamily="34" charset="-120"/>
                <a:ea typeface="微軟正黑體" pitchFamily="34" charset="-120"/>
              </a:defRPr>
            </a:lvl6pPr>
            <a:lvl7pPr marL="914400" algn="ctr" rtl="0" fontAlgn="base">
              <a:spcBef>
                <a:spcPct val="0"/>
              </a:spcBef>
              <a:spcAft>
                <a:spcPct val="0"/>
              </a:spcAft>
              <a:defRPr sz="3600" b="1">
                <a:solidFill>
                  <a:schemeClr val="bg1"/>
                </a:solidFill>
                <a:latin typeface="微軟正黑體" pitchFamily="34" charset="-120"/>
                <a:ea typeface="微軟正黑體" pitchFamily="34" charset="-120"/>
              </a:defRPr>
            </a:lvl7pPr>
            <a:lvl8pPr marL="1371600" algn="ctr" rtl="0" fontAlgn="base">
              <a:spcBef>
                <a:spcPct val="0"/>
              </a:spcBef>
              <a:spcAft>
                <a:spcPct val="0"/>
              </a:spcAft>
              <a:defRPr sz="3600" b="1">
                <a:solidFill>
                  <a:schemeClr val="bg1"/>
                </a:solidFill>
                <a:latin typeface="微軟正黑體" pitchFamily="34" charset="-120"/>
                <a:ea typeface="微軟正黑體" pitchFamily="34" charset="-120"/>
              </a:defRPr>
            </a:lvl8pPr>
            <a:lvl9pPr marL="1828800" algn="ctr" rtl="0" fontAlgn="base">
              <a:spcBef>
                <a:spcPct val="0"/>
              </a:spcBef>
              <a:spcAft>
                <a:spcPct val="0"/>
              </a:spcAft>
              <a:defRPr sz="3600" b="1">
                <a:solidFill>
                  <a:schemeClr val="bg1"/>
                </a:solidFill>
                <a:latin typeface="微軟正黑體" pitchFamily="34" charset="-120"/>
                <a:ea typeface="微軟正黑體" pitchFamily="34" charset="-120"/>
              </a:defRPr>
            </a:lvl9pPr>
          </a:lstStyle>
          <a:p>
            <a:pPr marL="342900" indent="-342900" algn="l" eaLnBrk="1" fontAlgn="auto" hangingPunct="1">
              <a:spcAft>
                <a:spcPts val="0"/>
              </a:spcAft>
              <a:defRPr/>
            </a:pPr>
            <a:r>
              <a:rPr kumimoji="1" lang="zh-TW" altLang="en-US" sz="3200" dirty="0" smtClean="0">
                <a:solidFill>
                  <a:prstClr val="black"/>
                </a:solidFill>
                <a:effectLst/>
                <a:cs typeface="微軟正黑體"/>
              </a:rPr>
              <a:t>報表</a:t>
            </a:r>
            <a:r>
              <a:rPr kumimoji="1" lang="en-US" altLang="zh-TW" sz="3200" dirty="0" smtClean="0">
                <a:solidFill>
                  <a:prstClr val="black"/>
                </a:solidFill>
                <a:effectLst/>
                <a:cs typeface="微軟正黑體"/>
              </a:rPr>
              <a:t>2:</a:t>
            </a:r>
            <a:r>
              <a:rPr kumimoji="1" lang="zh-TW" altLang="en-US" sz="3200" dirty="0">
                <a:solidFill>
                  <a:prstClr val="black"/>
                </a:solidFill>
                <a:effectLst/>
                <a:cs typeface="微軟正黑體"/>
              </a:rPr>
              <a:t>模擬分析</a:t>
            </a:r>
          </a:p>
        </p:txBody>
      </p:sp>
    </p:spTree>
    <p:extLst>
      <p:ext uri="{BB962C8B-B14F-4D97-AF65-F5344CB8AC3E}">
        <p14:creationId xmlns:p14="http://schemas.microsoft.com/office/powerpoint/2010/main" val="2778875900"/>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Placeholder 41"/>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4982" r="24982"/>
          <a:stretch>
            <a:fillRect/>
          </a:stretch>
        </p:blipFill>
        <p:spPr>
          <a:xfrm>
            <a:off x="1610783" y="1879297"/>
            <a:ext cx="1619250" cy="1645920"/>
          </a:xfrm>
        </p:spPr>
      </p:pic>
      <p:sp>
        <p:nvSpPr>
          <p:cNvPr id="2" name="Speech Bubble: Rectangle 1" hidden="1"/>
          <p:cNvSpPr/>
          <p:nvPr/>
        </p:nvSpPr>
        <p:spPr>
          <a:xfrm>
            <a:off x="911542" y="690087"/>
            <a:ext cx="1505903" cy="1008955"/>
          </a:xfrm>
          <a:prstGeom prst="wedgeRect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r>
              <a:rPr lang="en-US" sz="1350" dirty="0">
                <a:solidFill>
                  <a:prstClr val="white"/>
                </a:solidFill>
              </a:rPr>
              <a:t>Drag and drop images onto circles to place.</a:t>
            </a:r>
          </a:p>
        </p:txBody>
      </p:sp>
      <p:sp>
        <p:nvSpPr>
          <p:cNvPr id="27" name="投影片編號版面配置區 3"/>
          <p:cNvSpPr txBox="1">
            <a:spLocks/>
          </p:cNvSpPr>
          <p:nvPr/>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029522F1-7432-4F49-81D9-3AF07FB9779D}" type="slidenum">
              <a:rPr lang="en-US" smtClean="0"/>
              <a:pPr>
                <a:defRPr/>
              </a:pPr>
              <a:t>114</a:t>
            </a:fld>
            <a:endParaRPr lang="en-US" dirty="0"/>
          </a:p>
        </p:txBody>
      </p:sp>
      <p:sp>
        <p:nvSpPr>
          <p:cNvPr id="7" name="標題 2"/>
          <p:cNvSpPr txBox="1">
            <a:spLocks/>
          </p:cNvSpPr>
          <p:nvPr/>
        </p:nvSpPr>
        <p:spPr>
          <a:xfrm>
            <a:off x="809173" y="2881766"/>
            <a:ext cx="8229600" cy="114300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eaLnBrk="1" hangingPunct="1">
              <a:spcAft>
                <a:spcPts val="0"/>
              </a:spcAft>
              <a:defRPr/>
            </a:pPr>
            <a:r>
              <a:rPr lang="zh-TW" altLang="zh-TW" sz="3600" b="1" kern="100" dirty="0" smtClean="0">
                <a:solidFill>
                  <a:schemeClr val="bg1"/>
                </a:solidFill>
              </a:rPr>
              <a:t>「</a:t>
            </a:r>
            <a:r>
              <a:rPr lang="en-US" altLang="zh-TW" sz="3600" b="1" kern="100" dirty="0" smtClean="0">
                <a:solidFill>
                  <a:schemeClr val="bg1"/>
                </a:solidFill>
              </a:rPr>
              <a:t>UC</a:t>
            </a:r>
            <a:r>
              <a:rPr lang="en-US" altLang="zh-TW" sz="3600" b="1" kern="100" dirty="0" smtClean="0"/>
              <a:t>AN</a:t>
            </a:r>
            <a:r>
              <a:rPr lang="zh-TW" altLang="zh-TW" sz="3600" b="1" kern="100" dirty="0" smtClean="0">
                <a:solidFill>
                  <a:prstClr val="black"/>
                </a:solidFill>
              </a:rPr>
              <a:t>結合畢業生流向調查」</a:t>
            </a:r>
            <a:r>
              <a:rPr lang="en-US" altLang="zh-TW" sz="3600" b="1" kern="100" dirty="0" smtClean="0">
                <a:solidFill>
                  <a:prstClr val="black"/>
                </a:solidFill>
              </a:rPr>
              <a:t/>
            </a:r>
            <a:br>
              <a:rPr lang="en-US" altLang="zh-TW" sz="3600" b="1" kern="100" dirty="0" smtClean="0">
                <a:solidFill>
                  <a:prstClr val="black"/>
                </a:solidFill>
              </a:rPr>
            </a:br>
            <a:r>
              <a:rPr lang="zh-TW" altLang="zh-TW" sz="3600" b="1" kern="100" dirty="0" smtClean="0">
                <a:solidFill>
                  <a:prstClr val="black"/>
                </a:solidFill>
              </a:rPr>
              <a:t>功能</a:t>
            </a:r>
            <a:r>
              <a:rPr lang="zh-TW" altLang="en-US" sz="3600" b="1" kern="100" dirty="0" smtClean="0">
                <a:solidFill>
                  <a:prstClr val="black"/>
                </a:solidFill>
              </a:rPr>
              <a:t>介紹</a:t>
            </a:r>
            <a:endParaRPr lang="zh-TW" altLang="zh-TW" sz="3600" b="1" kern="100" dirty="0">
              <a:solidFill>
                <a:prstClr val="black"/>
              </a:solidFill>
            </a:endParaRPr>
          </a:p>
        </p:txBody>
      </p:sp>
    </p:spTree>
    <p:extLst>
      <p:ext uri="{BB962C8B-B14F-4D97-AF65-F5344CB8AC3E}">
        <p14:creationId xmlns:p14="http://schemas.microsoft.com/office/powerpoint/2010/main" val="2436980623"/>
      </p:ext>
    </p:extLst>
  </p:cSld>
  <p:clrMapOvr>
    <a:masterClrMapping/>
  </p:clrMapOvr>
  <p:transition spd="slow">
    <p:wipe/>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6334" y="2644016"/>
            <a:ext cx="4314298" cy="3214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563" name="群組 19"/>
          <p:cNvGrpSpPr>
            <a:grpSpLocks/>
          </p:cNvGrpSpPr>
          <p:nvPr/>
        </p:nvGrpSpPr>
        <p:grpSpPr bwMode="auto">
          <a:xfrm>
            <a:off x="618066" y="2167466"/>
            <a:ext cx="3988330" cy="3392487"/>
            <a:chOff x="106206" y="1743006"/>
            <a:chExt cx="4800727" cy="4278282"/>
          </a:xfrm>
        </p:grpSpPr>
        <p:sp>
          <p:nvSpPr>
            <p:cNvPr id="66567" name="文字方塊 6"/>
            <p:cNvSpPr txBox="1">
              <a:spLocks noChangeArrowheads="1"/>
            </p:cNvSpPr>
            <p:nvPr/>
          </p:nvSpPr>
          <p:spPr bwMode="auto">
            <a:xfrm>
              <a:off x="2024064" y="2358804"/>
              <a:ext cx="1098765" cy="397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lang="zh-TW" altLang="en-US" sz="1600" b="1" dirty="0">
                  <a:solidFill>
                    <a:prstClr val="black"/>
                  </a:solidFill>
                </a:rPr>
                <a:t>系統串檔</a:t>
              </a:r>
            </a:p>
          </p:txBody>
        </p:sp>
        <p:sp>
          <p:nvSpPr>
            <p:cNvPr id="66568" name="文字方塊 7"/>
            <p:cNvSpPr txBox="1">
              <a:spLocks noChangeArrowheads="1"/>
            </p:cNvSpPr>
            <p:nvPr/>
          </p:nvSpPr>
          <p:spPr bwMode="auto">
            <a:xfrm>
              <a:off x="106206" y="3728432"/>
              <a:ext cx="1995716" cy="397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lang="zh-TW" altLang="en-US" sz="1600" b="1">
                  <a:solidFill>
                    <a:prstClr val="black"/>
                  </a:solidFill>
                </a:rPr>
                <a:t>啟動統計分析模組</a:t>
              </a:r>
            </a:p>
          </p:txBody>
        </p:sp>
        <p:sp>
          <p:nvSpPr>
            <p:cNvPr id="21" name="矩形 5"/>
            <p:cNvSpPr>
              <a:spLocks noChangeArrowheads="1"/>
            </p:cNvSpPr>
            <p:nvPr/>
          </p:nvSpPr>
          <p:spPr bwMode="auto">
            <a:xfrm>
              <a:off x="179076" y="1743006"/>
              <a:ext cx="1800923" cy="622906"/>
            </a:xfrm>
            <a:prstGeom prst="rect">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0" fontAlgn="base" hangingPunct="0">
                <a:spcBef>
                  <a:spcPct val="0"/>
                </a:spcBef>
                <a:spcAft>
                  <a:spcPct val="0"/>
                </a:spcAft>
                <a:buFontTx/>
                <a:buNone/>
                <a:defRPr/>
              </a:pPr>
              <a:r>
                <a:rPr lang="zh-TW" altLang="en-US" sz="1600" b="1" dirty="0" smtClean="0">
                  <a:solidFill>
                    <a:prstClr val="white"/>
                  </a:solidFill>
                </a:rPr>
                <a:t>畢業生流向調查部分問項</a:t>
              </a:r>
            </a:p>
          </p:txBody>
        </p:sp>
        <p:sp>
          <p:nvSpPr>
            <p:cNvPr id="46" name="向右箭號 45"/>
            <p:cNvSpPr/>
            <p:nvPr/>
          </p:nvSpPr>
          <p:spPr>
            <a:xfrm>
              <a:off x="4140066" y="4270064"/>
              <a:ext cx="452833" cy="207014"/>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sz="1600">
                <a:solidFill>
                  <a:prstClr val="white"/>
                </a:solidFill>
              </a:endParaRPr>
            </a:p>
          </p:txBody>
        </p:sp>
        <p:sp>
          <p:nvSpPr>
            <p:cNvPr id="26" name="圓角矩形 25"/>
            <p:cNvSpPr/>
            <p:nvPr/>
          </p:nvSpPr>
          <p:spPr>
            <a:xfrm>
              <a:off x="899098" y="2871323"/>
              <a:ext cx="3240967" cy="314996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sz="1600">
                <a:solidFill>
                  <a:prstClr val="white"/>
                </a:solidFill>
              </a:endParaRPr>
            </a:p>
          </p:txBody>
        </p:sp>
        <p:sp>
          <p:nvSpPr>
            <p:cNvPr id="22" name="矩形 5"/>
            <p:cNvSpPr>
              <a:spLocks noChangeArrowheads="1"/>
            </p:cNvSpPr>
            <p:nvPr/>
          </p:nvSpPr>
          <p:spPr bwMode="auto">
            <a:xfrm>
              <a:off x="3106010" y="1748600"/>
              <a:ext cx="1800923" cy="622906"/>
            </a:xfrm>
            <a:prstGeom prst="rect">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0" fontAlgn="base" hangingPunct="0">
                <a:spcBef>
                  <a:spcPct val="0"/>
                </a:spcBef>
                <a:spcAft>
                  <a:spcPct val="0"/>
                </a:spcAft>
                <a:buFontTx/>
                <a:buNone/>
                <a:defRPr/>
              </a:pPr>
              <a:r>
                <a:rPr lang="en-US" altLang="zh-TW" sz="1600" b="1" dirty="0" smtClean="0">
                  <a:solidFill>
                    <a:prstClr val="white"/>
                  </a:solidFill>
                </a:rPr>
                <a:t>UCAN</a:t>
              </a:r>
            </a:p>
            <a:p>
              <a:pPr algn="ctr" eaLnBrk="0" fontAlgn="base" hangingPunct="0">
                <a:spcBef>
                  <a:spcPct val="0"/>
                </a:spcBef>
                <a:spcAft>
                  <a:spcPct val="0"/>
                </a:spcAft>
                <a:buFontTx/>
                <a:buNone/>
                <a:defRPr/>
              </a:pPr>
              <a:r>
                <a:rPr lang="zh-TW" altLang="en-US" sz="1600" b="1" dirty="0" smtClean="0">
                  <a:solidFill>
                    <a:prstClr val="white"/>
                  </a:solidFill>
                </a:rPr>
                <a:t>診斷分數</a:t>
              </a:r>
              <a:endParaRPr lang="en-US" altLang="zh-TW" sz="1600" b="1" dirty="0" smtClean="0">
                <a:solidFill>
                  <a:prstClr val="white"/>
                </a:solidFill>
              </a:endParaRPr>
            </a:p>
          </p:txBody>
        </p:sp>
        <p:sp>
          <p:nvSpPr>
            <p:cNvPr id="23" name="矩形 5"/>
            <p:cNvSpPr>
              <a:spLocks noChangeArrowheads="1"/>
            </p:cNvSpPr>
            <p:nvPr/>
          </p:nvSpPr>
          <p:spPr bwMode="auto">
            <a:xfrm>
              <a:off x="1164754" y="3094254"/>
              <a:ext cx="2611571" cy="623556"/>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0" fontAlgn="base" hangingPunct="0">
                <a:spcBef>
                  <a:spcPct val="0"/>
                </a:spcBef>
                <a:spcAft>
                  <a:spcPct val="0"/>
                </a:spcAft>
                <a:buFontTx/>
                <a:buNone/>
                <a:defRPr/>
              </a:pPr>
              <a:r>
                <a:rPr lang="en-US" altLang="zh-TW" sz="1600" b="1" dirty="0" smtClean="0">
                  <a:solidFill>
                    <a:prstClr val="white"/>
                  </a:solidFill>
                </a:rPr>
                <a:t>UCAN</a:t>
              </a:r>
              <a:r>
                <a:rPr lang="zh-TW" altLang="en-US" sz="1600" b="1" dirty="0" smtClean="0">
                  <a:solidFill>
                    <a:prstClr val="white"/>
                  </a:solidFill>
                </a:rPr>
                <a:t>平台</a:t>
              </a:r>
              <a:endParaRPr lang="en-US" altLang="zh-TW" sz="1600" b="1" dirty="0" smtClean="0">
                <a:solidFill>
                  <a:prstClr val="white"/>
                </a:solidFill>
              </a:endParaRPr>
            </a:p>
          </p:txBody>
        </p:sp>
        <p:cxnSp>
          <p:nvCxnSpPr>
            <p:cNvPr id="9" name="直線接點 8"/>
            <p:cNvCxnSpPr/>
            <p:nvPr/>
          </p:nvCxnSpPr>
          <p:spPr>
            <a:xfrm>
              <a:off x="1079538" y="2367776"/>
              <a:ext cx="0" cy="369268"/>
            </a:xfrm>
            <a:prstGeom prst="line">
              <a:avLst/>
            </a:prstGeom>
          </p:spPr>
          <p:style>
            <a:lnRef idx="3">
              <a:schemeClr val="accent1"/>
            </a:lnRef>
            <a:fillRef idx="0">
              <a:schemeClr val="accent1"/>
            </a:fillRef>
            <a:effectRef idx="2">
              <a:schemeClr val="accent1"/>
            </a:effectRef>
            <a:fontRef idx="minor">
              <a:schemeClr val="tx1"/>
            </a:fontRef>
          </p:style>
        </p:cxnSp>
        <p:cxnSp>
          <p:nvCxnSpPr>
            <p:cNvPr id="32" name="直線接點 31"/>
            <p:cNvCxnSpPr/>
            <p:nvPr/>
          </p:nvCxnSpPr>
          <p:spPr>
            <a:xfrm>
              <a:off x="1079538" y="2735180"/>
              <a:ext cx="2991128" cy="1864"/>
            </a:xfrm>
            <a:prstGeom prst="line">
              <a:avLst/>
            </a:prstGeom>
          </p:spPr>
          <p:style>
            <a:lnRef idx="3">
              <a:schemeClr val="accent1"/>
            </a:lnRef>
            <a:fillRef idx="0">
              <a:schemeClr val="accent1"/>
            </a:fillRef>
            <a:effectRef idx="2">
              <a:schemeClr val="accent1"/>
            </a:effectRef>
            <a:fontRef idx="minor">
              <a:schemeClr val="tx1"/>
            </a:fontRef>
          </p:style>
        </p:cxnSp>
        <p:cxnSp>
          <p:nvCxnSpPr>
            <p:cNvPr id="36" name="直線接點 35"/>
            <p:cNvCxnSpPr/>
            <p:nvPr/>
          </p:nvCxnSpPr>
          <p:spPr>
            <a:xfrm>
              <a:off x="4074136" y="2371506"/>
              <a:ext cx="0" cy="371133"/>
            </a:xfrm>
            <a:prstGeom prst="line">
              <a:avLst/>
            </a:prstGeom>
          </p:spPr>
          <p:style>
            <a:lnRef idx="3">
              <a:schemeClr val="accent1"/>
            </a:lnRef>
            <a:fillRef idx="0">
              <a:schemeClr val="accent1"/>
            </a:fillRef>
            <a:effectRef idx="2">
              <a:schemeClr val="accent1"/>
            </a:effectRef>
            <a:fontRef idx="minor">
              <a:schemeClr val="tx1"/>
            </a:fontRef>
          </p:style>
        </p:cxnSp>
        <p:cxnSp>
          <p:nvCxnSpPr>
            <p:cNvPr id="14" name="直線單箭頭接點 13"/>
            <p:cNvCxnSpPr/>
            <p:nvPr/>
          </p:nvCxnSpPr>
          <p:spPr>
            <a:xfrm flipH="1">
              <a:off x="2464062" y="2753829"/>
              <a:ext cx="3470" cy="341292"/>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
          <p:nvSpPr>
            <p:cNvPr id="40" name="矩形 5"/>
            <p:cNvSpPr>
              <a:spLocks noChangeArrowheads="1"/>
            </p:cNvSpPr>
            <p:nvPr/>
          </p:nvSpPr>
          <p:spPr bwMode="auto">
            <a:xfrm>
              <a:off x="1154556" y="4059427"/>
              <a:ext cx="2611571" cy="623556"/>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0" fontAlgn="base" hangingPunct="0">
                <a:spcBef>
                  <a:spcPct val="0"/>
                </a:spcBef>
                <a:spcAft>
                  <a:spcPct val="0"/>
                </a:spcAft>
                <a:buFontTx/>
                <a:buNone/>
                <a:defRPr/>
              </a:pPr>
              <a:r>
                <a:rPr lang="zh-TW" altLang="en-US" sz="1600" b="1" dirty="0" smtClean="0">
                  <a:solidFill>
                    <a:prstClr val="white"/>
                  </a:solidFill>
                </a:rPr>
                <a:t>基礎分析報表</a:t>
              </a:r>
              <a:endParaRPr lang="en-US" altLang="zh-TW" sz="1600" b="1" dirty="0" smtClean="0">
                <a:solidFill>
                  <a:prstClr val="white"/>
                </a:solidFill>
              </a:endParaRPr>
            </a:p>
          </p:txBody>
        </p:sp>
        <p:sp>
          <p:nvSpPr>
            <p:cNvPr id="41" name="矩形 5"/>
            <p:cNvSpPr>
              <a:spLocks noChangeArrowheads="1"/>
            </p:cNvSpPr>
            <p:nvPr/>
          </p:nvSpPr>
          <p:spPr bwMode="auto">
            <a:xfrm>
              <a:off x="1164754" y="5061733"/>
              <a:ext cx="2611571" cy="623556"/>
            </a:xfrm>
            <a:prstGeom prst="rect">
              <a:avLst/>
            </a:prstGeom>
            <a:ln>
              <a:headEnd/>
              <a:tailEnd/>
            </a:ln>
          </p:spPr>
          <p:style>
            <a:lnRef idx="0">
              <a:schemeClr val="accent3"/>
            </a:lnRef>
            <a:fillRef idx="3">
              <a:schemeClr val="accent3"/>
            </a:fillRef>
            <a:effectRef idx="3">
              <a:schemeClr val="accent3"/>
            </a:effectRef>
            <a:fontRef idx="minor">
              <a:schemeClr val="lt1"/>
            </a:fontRef>
          </p:style>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0" fontAlgn="base" hangingPunct="0">
                <a:spcBef>
                  <a:spcPct val="0"/>
                </a:spcBef>
                <a:spcAft>
                  <a:spcPct val="0"/>
                </a:spcAft>
                <a:buFontTx/>
                <a:buNone/>
                <a:defRPr/>
              </a:pPr>
              <a:r>
                <a:rPr lang="zh-TW" altLang="en-US" sz="1600" b="1" dirty="0" smtClean="0">
                  <a:solidFill>
                    <a:prstClr val="white"/>
                  </a:solidFill>
                </a:rPr>
                <a:t>資料分析應用手冊</a:t>
              </a:r>
              <a:endParaRPr lang="en-US" altLang="zh-TW" sz="1600" b="1" dirty="0" smtClean="0">
                <a:solidFill>
                  <a:prstClr val="white"/>
                </a:solidFill>
              </a:endParaRPr>
            </a:p>
          </p:txBody>
        </p:sp>
        <p:cxnSp>
          <p:nvCxnSpPr>
            <p:cNvPr id="43" name="直線單箭頭接點 42"/>
            <p:cNvCxnSpPr/>
            <p:nvPr/>
          </p:nvCxnSpPr>
          <p:spPr>
            <a:xfrm flipH="1">
              <a:off x="2453652" y="3718027"/>
              <a:ext cx="1734" cy="341293"/>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44" name="直線單箭頭接點 43"/>
            <p:cNvCxnSpPr/>
            <p:nvPr/>
          </p:nvCxnSpPr>
          <p:spPr>
            <a:xfrm flipH="1">
              <a:off x="2444977" y="4697147"/>
              <a:ext cx="1736" cy="341292"/>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
          <p:nvSpPr>
            <p:cNvPr id="16" name="加號 15"/>
            <p:cNvSpPr/>
            <p:nvPr/>
          </p:nvSpPr>
          <p:spPr>
            <a:xfrm>
              <a:off x="2361697" y="1866095"/>
              <a:ext cx="360879" cy="376728"/>
            </a:xfrm>
            <a:prstGeom prst="mathPlus">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0" fontAlgn="base" hangingPunct="0">
                <a:spcBef>
                  <a:spcPct val="0"/>
                </a:spcBef>
                <a:spcAft>
                  <a:spcPct val="0"/>
                </a:spcAft>
                <a:defRPr/>
              </a:pPr>
              <a:endParaRPr kumimoji="1" lang="zh-TW" altLang="en-US" sz="1600">
                <a:solidFill>
                  <a:prstClr val="white"/>
                </a:solidFill>
              </a:endParaRPr>
            </a:p>
          </p:txBody>
        </p:sp>
      </p:grpSp>
      <p:sp>
        <p:nvSpPr>
          <p:cNvPr id="2" name="文字方塊 1"/>
          <p:cNvSpPr txBox="1"/>
          <p:nvPr/>
        </p:nvSpPr>
        <p:spPr>
          <a:xfrm>
            <a:off x="390525" y="6055936"/>
            <a:ext cx="9144000" cy="523220"/>
          </a:xfrm>
          <a:prstGeom prst="rect">
            <a:avLst/>
          </a:prstGeom>
          <a:noFill/>
        </p:spPr>
        <p:txBody>
          <a:bodyPr>
            <a:spAutoFit/>
          </a:bodyPr>
          <a:lstStyle/>
          <a:p>
            <a:pPr lvl="1" eaLnBrk="0" fontAlgn="base" hangingPunct="0">
              <a:spcBef>
                <a:spcPct val="0"/>
              </a:spcBef>
              <a:spcAft>
                <a:spcPct val="0"/>
              </a:spcAft>
              <a:defRPr/>
            </a:pPr>
            <a:r>
              <a:rPr kumimoji="1" lang="zh-TW" altLang="en-US" sz="1400" dirty="0" smtClean="0">
                <a:solidFill>
                  <a:prstClr val="black"/>
                </a:solidFill>
                <a:latin typeface="微軟正黑體" panose="020B0604030504040204" pitchFamily="34" charset="-120"/>
                <a:ea typeface="微軟正黑體" panose="020B0604030504040204" pitchFamily="34" charset="-120"/>
              </a:rPr>
              <a:t>*</a:t>
            </a:r>
            <a:r>
              <a:rPr kumimoji="1" lang="zh-TW" altLang="zh-TW" sz="1400" dirty="0" smtClean="0">
                <a:solidFill>
                  <a:prstClr val="black"/>
                </a:solidFill>
                <a:latin typeface="微軟正黑體" panose="020B0604030504040204" pitchFamily="34" charset="-120"/>
                <a:ea typeface="微軟正黑體" panose="020B0604030504040204" pitchFamily="34" charset="-120"/>
              </a:rPr>
              <a:t>為</a:t>
            </a:r>
            <a:r>
              <a:rPr kumimoji="1" lang="zh-TW" altLang="zh-TW" sz="1400" dirty="0">
                <a:solidFill>
                  <a:prstClr val="black"/>
                </a:solidFill>
                <a:latin typeface="微軟正黑體" panose="020B0604030504040204" pitchFamily="34" charset="-120"/>
                <a:ea typeface="微軟正黑體" panose="020B0604030504040204" pitchFamily="34" charset="-120"/>
              </a:rPr>
              <a:t>提高資料成功串接量</a:t>
            </a:r>
            <a:r>
              <a:rPr kumimoji="1" lang="zh-TW" altLang="en-US" sz="1400" dirty="0">
                <a:solidFill>
                  <a:prstClr val="black"/>
                </a:solidFill>
                <a:latin typeface="微軟正黑體" panose="020B0604030504040204" pitchFamily="34" charset="-120"/>
                <a:ea typeface="微軟正黑體" panose="020B0604030504040204" pitchFamily="34" charset="-120"/>
              </a:rPr>
              <a:t>及資料參考價值</a:t>
            </a:r>
            <a:r>
              <a:rPr kumimoji="1" lang="zh-TW" altLang="zh-TW" sz="1400" dirty="0">
                <a:solidFill>
                  <a:prstClr val="black"/>
                </a:solidFill>
                <a:latin typeface="微軟正黑體" panose="020B0604030504040204" pitchFamily="34" charset="-120"/>
                <a:ea typeface="微軟正黑體" panose="020B0604030504040204" pitchFamily="34" charset="-120"/>
              </a:rPr>
              <a:t>，</a:t>
            </a:r>
            <a:r>
              <a:rPr kumimoji="1" lang="zh-TW" altLang="zh-TW" sz="1400" b="1" u="sng" dirty="0">
                <a:solidFill>
                  <a:srgbClr val="FF0000"/>
                </a:solidFill>
                <a:latin typeface="微軟正黑體" panose="020B0604030504040204" pitchFamily="34" charset="-120"/>
                <a:ea typeface="微軟正黑體" panose="020B0604030504040204" pitchFamily="34" charset="-120"/>
              </a:rPr>
              <a:t>務請</a:t>
            </a:r>
            <a:r>
              <a:rPr kumimoji="1" lang="zh-TW" altLang="en-US" sz="1400" b="1" u="sng" dirty="0">
                <a:solidFill>
                  <a:srgbClr val="FF0000"/>
                </a:solidFill>
                <a:latin typeface="微軟正黑體" panose="020B0604030504040204" pitchFamily="34" charset="-120"/>
                <a:ea typeface="微軟正黑體" panose="020B0604030504040204" pitchFamily="34" charset="-120"/>
              </a:rPr>
              <a:t>安排</a:t>
            </a:r>
            <a:r>
              <a:rPr kumimoji="1" lang="zh-TW" altLang="zh-TW" sz="1400" b="1" u="sng" dirty="0">
                <a:solidFill>
                  <a:srgbClr val="FF0000"/>
                </a:solidFill>
                <a:latin typeface="微軟正黑體" panose="020B0604030504040204" pitchFamily="34" charset="-120"/>
                <a:ea typeface="微軟正黑體" panose="020B0604030504040204" pitchFamily="34" charset="-120"/>
              </a:rPr>
              <a:t>應屆畢業生</a:t>
            </a:r>
            <a:r>
              <a:rPr kumimoji="1" lang="zh-TW" altLang="en-US" sz="1400" b="1" u="sng" dirty="0">
                <a:solidFill>
                  <a:srgbClr val="FF0000"/>
                </a:solidFill>
                <a:latin typeface="微軟正黑體" panose="020B0604030504040204" pitchFamily="34" charset="-120"/>
                <a:ea typeface="微軟正黑體" panose="020B0604030504040204" pitchFamily="34" charset="-120"/>
              </a:rPr>
              <a:t>進行</a:t>
            </a:r>
            <a:r>
              <a:rPr kumimoji="1" lang="en-US" altLang="zh-TW" sz="1400" b="1" u="sng" dirty="0">
                <a:solidFill>
                  <a:srgbClr val="FF0000"/>
                </a:solidFill>
                <a:latin typeface="微軟正黑體" panose="020B0604030504040204" pitchFamily="34" charset="-120"/>
                <a:ea typeface="微軟正黑體" panose="020B0604030504040204" pitchFamily="34" charset="-120"/>
              </a:rPr>
              <a:t>UCAN</a:t>
            </a:r>
            <a:r>
              <a:rPr kumimoji="1" lang="zh-TW" altLang="zh-TW" sz="1400" b="1" u="sng" dirty="0">
                <a:solidFill>
                  <a:srgbClr val="FF0000"/>
                </a:solidFill>
                <a:latin typeface="微軟正黑體" panose="020B0604030504040204" pitchFamily="34" charset="-120"/>
                <a:ea typeface="微軟正黑體" panose="020B0604030504040204" pitchFamily="34" charset="-120"/>
              </a:rPr>
              <a:t>各項診斷團測</a:t>
            </a:r>
            <a:endParaRPr kumimoji="1" lang="en-US" altLang="zh-TW" sz="1400" u="sng" dirty="0">
              <a:solidFill>
                <a:srgbClr val="FF0000"/>
              </a:solidFill>
              <a:latin typeface="微軟正黑體" panose="020B0604030504040204" pitchFamily="34" charset="-120"/>
              <a:ea typeface="微軟正黑體" panose="020B0604030504040204" pitchFamily="34" charset="-120"/>
            </a:endParaRPr>
          </a:p>
          <a:p>
            <a:pPr lvl="1" eaLnBrk="0" fontAlgn="base" hangingPunct="0">
              <a:spcBef>
                <a:spcPct val="0"/>
              </a:spcBef>
              <a:spcAft>
                <a:spcPct val="0"/>
              </a:spcAft>
              <a:defRPr/>
            </a:pPr>
            <a:r>
              <a:rPr kumimoji="1" lang="zh-TW" altLang="en-US" sz="1400" b="1" u="sng" dirty="0" smtClean="0">
                <a:solidFill>
                  <a:srgbClr val="FF0000"/>
                </a:solidFill>
                <a:latin typeface="微軟正黑體" panose="020B0604030504040204" pitchFamily="34" charset="-120"/>
                <a:ea typeface="微軟正黑體" panose="020B0604030504040204" pitchFamily="34" charset="-120"/>
              </a:rPr>
              <a:t>**後</a:t>
            </a:r>
            <a:r>
              <a:rPr kumimoji="1" lang="zh-TW" altLang="en-US" sz="1400" b="1" u="sng" dirty="0">
                <a:solidFill>
                  <a:srgbClr val="FF0000"/>
                </a:solidFill>
                <a:latin typeface="微軟正黑體" panose="020B0604030504040204" pitchFamily="34" charset="-120"/>
                <a:ea typeface="微軟正黑體" panose="020B0604030504040204" pitchFamily="34" charset="-120"/>
              </a:rPr>
              <a:t>臺報表可透過總管理者，設定各系所管理者</a:t>
            </a:r>
            <a:r>
              <a:rPr kumimoji="1" lang="zh-TW" altLang="en-US" sz="1400" dirty="0">
                <a:solidFill>
                  <a:prstClr val="black"/>
                </a:solidFill>
                <a:latin typeface="微軟正黑體" panose="020B0604030504040204" pitchFamily="34" charset="-120"/>
                <a:ea typeface="微軟正黑體" panose="020B0604030504040204" pitchFamily="34" charset="-120"/>
              </a:rPr>
              <a:t>，系所即可自行於後台檢視運用</a:t>
            </a:r>
            <a:endParaRPr kumimoji="1" lang="zh-TW" altLang="en-US" sz="1600" dirty="0">
              <a:solidFill>
                <a:prstClr val="black"/>
              </a:solidFill>
              <a:latin typeface="微軟正黑體" panose="020B0604030504040204" pitchFamily="34" charset="-120"/>
              <a:ea typeface="微軟正黑體" panose="020B0604030504040204" pitchFamily="34" charset="-120"/>
            </a:endParaRPr>
          </a:p>
        </p:txBody>
      </p:sp>
      <p:sp>
        <p:nvSpPr>
          <p:cNvPr id="3" name="標題 2"/>
          <p:cNvSpPr>
            <a:spLocks noGrp="1"/>
          </p:cNvSpPr>
          <p:nvPr>
            <p:ph type="title"/>
          </p:nvPr>
        </p:nvSpPr>
        <p:spPr>
          <a:xfrm>
            <a:off x="390525" y="93387"/>
            <a:ext cx="8229600" cy="1143000"/>
          </a:xfrm>
        </p:spPr>
        <p:txBody>
          <a:bodyPr/>
          <a:lstStyle/>
          <a:p>
            <a:r>
              <a:rPr lang="en-US" altLang="zh-TW" dirty="0"/>
              <a:t>UCAN</a:t>
            </a:r>
            <a:r>
              <a:rPr lang="zh-TW" altLang="en-US" dirty="0"/>
              <a:t>結合畢業生流向調查</a:t>
            </a:r>
          </a:p>
        </p:txBody>
      </p:sp>
      <p:sp>
        <p:nvSpPr>
          <p:cNvPr id="66566" name="投影片編號版面配置區 2"/>
          <p:cNvSpPr>
            <a:spLocks noGrp="1"/>
          </p:cNvSpPr>
          <p:nvPr>
            <p:ph type="sldNum" sz="quarter" idx="4294967295"/>
          </p:nvPr>
        </p:nvSpPr>
        <p:spPr bwMode="auto">
          <a:xfrm>
            <a:off x="6867525" y="6221146"/>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FEAC83AF-016C-4967-9397-7100E246F970}" type="slidenum">
              <a:rPr lang="zh-TW" altLang="en-US" sz="1200">
                <a:solidFill>
                  <a:srgbClr val="898989"/>
                </a:solidFill>
                <a:latin typeface="Calibri" pitchFamily="34" charset="0"/>
                <a:ea typeface="新細明體" pitchFamily="18" charset="-120"/>
              </a:rPr>
              <a:pPr>
                <a:spcBef>
                  <a:spcPct val="0"/>
                </a:spcBef>
                <a:buFontTx/>
                <a:buNone/>
              </a:pPr>
              <a:t>115</a:t>
            </a:fld>
            <a:endParaRPr lang="zh-TW" altLang="en-US" sz="1200" dirty="0">
              <a:solidFill>
                <a:srgbClr val="898989"/>
              </a:solidFill>
              <a:latin typeface="Calibri" pitchFamily="34" charset="0"/>
              <a:ea typeface="新細明體" pitchFamily="18" charset="-120"/>
            </a:endParaRPr>
          </a:p>
        </p:txBody>
      </p:sp>
      <p:sp>
        <p:nvSpPr>
          <p:cNvPr id="24" name="文字方塊 23"/>
          <p:cNvSpPr txBox="1"/>
          <p:nvPr/>
        </p:nvSpPr>
        <p:spPr>
          <a:xfrm>
            <a:off x="390525" y="1148477"/>
            <a:ext cx="8504723" cy="646331"/>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與畢業生流向調查結合</a:t>
            </a:r>
          </a:p>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就畢業生工作狀況、能力及對在校課程意見，進行串檔分析</a:t>
            </a:r>
          </a:p>
        </p:txBody>
      </p:sp>
    </p:spTree>
    <p:extLst>
      <p:ext uri="{BB962C8B-B14F-4D97-AF65-F5344CB8AC3E}">
        <p14:creationId xmlns:p14="http://schemas.microsoft.com/office/powerpoint/2010/main" val="24457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656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656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326571"/>
            <a:ext cx="8229600" cy="840694"/>
          </a:xfrm>
        </p:spPr>
        <p:txBody>
          <a:bodyPr/>
          <a:lstStyle/>
          <a:p>
            <a:r>
              <a:rPr lang="zh-TW" altLang="zh-TW" sz="3200" dirty="0"/>
              <a:t>「</a:t>
            </a:r>
            <a:r>
              <a:rPr lang="en-US" altLang="zh-TW" sz="3200" dirty="0"/>
              <a:t>UCAN</a:t>
            </a:r>
            <a:r>
              <a:rPr lang="zh-TW" altLang="zh-TW" sz="3200" dirty="0"/>
              <a:t>結合畢業生流向調查」</a:t>
            </a:r>
            <a:r>
              <a:rPr lang="zh-TW" altLang="en-US" sz="3200" dirty="0"/>
              <a:t>分析</a:t>
            </a:r>
            <a:r>
              <a:rPr lang="zh-TW" altLang="en-US" sz="3200" dirty="0" smtClean="0"/>
              <a:t>應用</a:t>
            </a:r>
            <a:endParaRPr lang="zh-TW" altLang="en-US" sz="3200" dirty="0"/>
          </a:p>
        </p:txBody>
      </p:sp>
      <p:sp>
        <p:nvSpPr>
          <p:cNvPr id="69634"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9435BB17-1803-414A-A65E-DA2A67EB6009}" type="slidenum">
              <a:rPr lang="zh-CN" altLang="en-US" sz="1200">
                <a:solidFill>
                  <a:srgbClr val="898989"/>
                </a:solidFill>
                <a:latin typeface="Calibri" pitchFamily="34" charset="0"/>
                <a:ea typeface="新細明體" pitchFamily="18" charset="-120"/>
              </a:rPr>
              <a:pPr>
                <a:spcBef>
                  <a:spcPct val="0"/>
                </a:spcBef>
                <a:buFontTx/>
                <a:buNone/>
              </a:pPr>
              <a:t>116</a:t>
            </a:fld>
            <a:endParaRPr lang="zh-CN" altLang="en-US" sz="1200" dirty="0">
              <a:solidFill>
                <a:srgbClr val="898989"/>
              </a:solidFill>
              <a:latin typeface="Calibri" pitchFamily="34" charset="0"/>
              <a:ea typeface="新細明體" pitchFamily="18" charset="-120"/>
            </a:endParaRPr>
          </a:p>
        </p:txBody>
      </p:sp>
      <p:graphicFrame>
        <p:nvGraphicFramePr>
          <p:cNvPr id="8" name="表格 7"/>
          <p:cNvGraphicFramePr>
            <a:graphicFrameLocks noGrp="1"/>
          </p:cNvGraphicFramePr>
          <p:nvPr/>
        </p:nvGraphicFramePr>
        <p:xfrm>
          <a:off x="323850" y="1125538"/>
          <a:ext cx="8640763" cy="5262564"/>
        </p:xfrm>
        <a:graphic>
          <a:graphicData uri="http://schemas.openxmlformats.org/drawingml/2006/table">
            <a:tbl>
              <a:tblPr firstRow="1" bandRow="1">
                <a:tableStyleId>{5C22544A-7EE6-4342-B048-85BDC9FD1C3A}</a:tableStyleId>
              </a:tblPr>
              <a:tblGrid>
                <a:gridCol w="382334"/>
                <a:gridCol w="3342133"/>
                <a:gridCol w="4916296"/>
              </a:tblGrid>
              <a:tr h="640080">
                <a:tc>
                  <a:txBody>
                    <a:bodyPr/>
                    <a:lstStyle/>
                    <a:p>
                      <a:endParaRPr lang="zh-TW" altLang="en-US" sz="1800" dirty="0">
                        <a:latin typeface="微軟正黑體" panose="020B0604030504040204" pitchFamily="34" charset="-120"/>
                        <a:ea typeface="微軟正黑體" panose="020B0604030504040204" pitchFamily="34" charset="-120"/>
                      </a:endParaRPr>
                    </a:p>
                  </a:txBody>
                  <a:tcPr marL="91427" marR="914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latin typeface="微軟正黑體" panose="020B0604030504040204" pitchFamily="34" charset="-120"/>
                          <a:ea typeface="微軟正黑體" panose="020B0604030504040204" pitchFamily="34" charset="-120"/>
                        </a:rPr>
                        <a:t>畢業生流向調查問項與</a:t>
                      </a:r>
                      <a:r>
                        <a:rPr kumimoji="0" lang="en-US" altLang="zh-TW" sz="1800" b="1" dirty="0" smtClean="0">
                          <a:solidFill>
                            <a:schemeClr val="accent6">
                              <a:lumMod val="75000"/>
                            </a:schemeClr>
                          </a:solidFill>
                          <a:latin typeface="微軟正黑體" panose="020B0604030504040204" pitchFamily="34" charset="-120"/>
                          <a:ea typeface="微軟正黑體" panose="020B0604030504040204" pitchFamily="34" charset="-120"/>
                        </a:rPr>
                        <a:t>UCAN</a:t>
                      </a:r>
                      <a:r>
                        <a:rPr kumimoji="0" lang="zh-TW" altLang="en-US" sz="1800" b="1" dirty="0" smtClean="0">
                          <a:solidFill>
                            <a:schemeClr val="accent6">
                              <a:lumMod val="75000"/>
                            </a:schemeClr>
                          </a:solidFill>
                          <a:latin typeface="微軟正黑體" panose="020B0604030504040204" pitchFamily="34" charset="-120"/>
                          <a:ea typeface="微軟正黑體" panose="020B0604030504040204" pitchFamily="34" charset="-120"/>
                        </a:rPr>
                        <a:t>職能診斷</a:t>
                      </a:r>
                      <a:r>
                        <a:rPr kumimoji="0" lang="zh-TW" altLang="en-US" sz="1800" b="1" dirty="0" smtClean="0">
                          <a:latin typeface="微軟正黑體" panose="020B0604030504040204" pitchFamily="34" charset="-120"/>
                          <a:ea typeface="微軟正黑體" panose="020B0604030504040204" pitchFamily="34" charset="-120"/>
                        </a:rPr>
                        <a:t>連結</a:t>
                      </a:r>
                      <a:endParaRPr kumimoji="0" lang="en-US" altLang="zh-TW" sz="1800" b="1" dirty="0" smtClean="0">
                        <a:latin typeface="微軟正黑體" panose="020B0604030504040204" pitchFamily="34" charset="-120"/>
                        <a:ea typeface="微軟正黑體" panose="020B0604030504040204" pitchFamily="34" charset="-120"/>
                      </a:endParaRPr>
                    </a:p>
                  </a:txBody>
                  <a:tcPr marL="91427" marR="91427"/>
                </a:tc>
                <a:tc>
                  <a:txBody>
                    <a:bodyPr/>
                    <a:lstStyle/>
                    <a:p>
                      <a:pPr algn="ctr"/>
                      <a:r>
                        <a:rPr kumimoji="0" lang="zh-TW" altLang="en-US" sz="1800" b="1" dirty="0" smtClean="0">
                          <a:latin typeface="微軟正黑體" panose="020B0604030504040204" pitchFamily="34" charset="-120"/>
                          <a:ea typeface="微軟正黑體" panose="020B0604030504040204" pitchFamily="34" charset="-120"/>
                        </a:rPr>
                        <a:t>基礎分析報表</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r>
              <a:tr h="640080">
                <a:tc>
                  <a:txBody>
                    <a:bodyPr/>
                    <a:lstStyle/>
                    <a:p>
                      <a:r>
                        <a:rPr lang="en-US" altLang="zh-TW" sz="1800" dirty="0" smtClean="0">
                          <a:latin typeface="微軟正黑體" panose="020B0604030504040204" pitchFamily="34" charset="-120"/>
                          <a:ea typeface="微軟正黑體" panose="020B0604030504040204" pitchFamily="34" charset="-120"/>
                        </a:rPr>
                        <a:t>1</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您目前的工作狀況為何</a:t>
                      </a:r>
                      <a:r>
                        <a:rPr kumimoji="0" lang="en-US" altLang="zh-TW" sz="1800" dirty="0" smtClean="0">
                          <a:latin typeface="微軟正黑體" panose="020B0604030504040204" pitchFamily="34" charset="-120"/>
                          <a:ea typeface="微軟正黑體" panose="020B0604030504040204" pitchFamily="34" charset="-120"/>
                        </a:rPr>
                        <a:t>?</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畢業生工作狀況與共通職能分數之交叉表</a:t>
                      </a:r>
                    </a:p>
                  </a:txBody>
                  <a:tcPr marL="91427" marR="91427" anchor="ctr"/>
                </a:tc>
              </a:tr>
              <a:tr h="956920">
                <a:tc>
                  <a:txBody>
                    <a:bodyPr/>
                    <a:lstStyle/>
                    <a:p>
                      <a:r>
                        <a:rPr lang="en-US" altLang="zh-TW" sz="1800" dirty="0" smtClean="0">
                          <a:latin typeface="微軟正黑體" panose="020B0604030504040204" pitchFamily="34" charset="-120"/>
                          <a:ea typeface="微軟正黑體" panose="020B0604030504040204" pitchFamily="34" charset="-120"/>
                        </a:rPr>
                        <a:t>2</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273050" lvl="1" indent="-273050">
                        <a:buFont typeface="+mj-lt"/>
                        <a:buNone/>
                      </a:pPr>
                      <a:r>
                        <a:rPr kumimoji="0" lang="zh-TW" altLang="en-US" sz="1800" dirty="0" smtClean="0">
                          <a:latin typeface="微軟正黑體" panose="020B0604030504040204" pitchFamily="34" charset="-120"/>
                          <a:ea typeface="微軟正黑體" panose="020B0604030504040204" pitchFamily="34" charset="-120"/>
                        </a:rPr>
                        <a:t>您現在工作職業類型為何？</a:t>
                      </a:r>
                      <a:endParaRPr kumimoji="0" lang="en-US" altLang="zh-TW" sz="1800" dirty="0" smtClean="0">
                        <a:latin typeface="微軟正黑體" panose="020B0604030504040204" pitchFamily="34" charset="-120"/>
                        <a:ea typeface="微軟正黑體" panose="020B0604030504040204"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興趣探索</a:t>
                      </a:r>
                      <a:endParaRPr kumimoji="0" lang="en-US" altLang="zh-TW"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畢業生的工作職業類型分布</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畢業生工作類型與興趣探索分數之交叉表</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畢業生工作類型與共通職能分數之交叉表</a:t>
                      </a:r>
                    </a:p>
                  </a:txBody>
                  <a:tcPr marL="91427" marR="91427" anchor="ctr"/>
                </a:tc>
              </a:tr>
              <a:tr h="648044">
                <a:tc>
                  <a:txBody>
                    <a:bodyPr/>
                    <a:lstStyle/>
                    <a:p>
                      <a:r>
                        <a:rPr lang="en-US" altLang="zh-TW" sz="1800" dirty="0" smtClean="0">
                          <a:latin typeface="微軟正黑體" panose="020B0604030504040204" pitchFamily="34" charset="-120"/>
                          <a:ea typeface="微軟正黑體" panose="020B0604030504040204" pitchFamily="34" charset="-120"/>
                        </a:rPr>
                        <a:t>3</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您在學期間以下哪些「學習經驗」對於現在工作有所幫助？</a:t>
                      </a: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在校學習經驗對畢業生目前工作的幫助</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4</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您目前所具備的專業能力與工作（公司主管）所要求的相符程度為何？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畢業生工作所需的專業能力與專業職能分數之交叉表</a:t>
                      </a: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5</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您目前的工作內容與原就讀系、所、學位學程之專業訓練課程，其相符程度為何？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畢業生工作內容與原就讀系所專業課程相符度與專業職能分數之交叉表</a:t>
                      </a:r>
                    </a:p>
                  </a:txBody>
                  <a:tcPr marL="91427" marR="91427" anchor="ctr"/>
                </a:tc>
              </a:tr>
            </a:tbl>
          </a:graphicData>
        </a:graphic>
      </p:graphicFrame>
    </p:spTree>
    <p:extLst>
      <p:ext uri="{BB962C8B-B14F-4D97-AF65-F5344CB8AC3E}">
        <p14:creationId xmlns:p14="http://schemas.microsoft.com/office/powerpoint/2010/main" val="144340890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247775"/>
            <a:ext cx="8856663" cy="3524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標題 1"/>
          <p:cNvSpPr>
            <a:spLocks noGrp="1"/>
          </p:cNvSpPr>
          <p:nvPr>
            <p:ph type="title"/>
          </p:nvPr>
        </p:nvSpPr>
        <p:spPr>
          <a:xfrm>
            <a:off x="0" y="-14287"/>
            <a:ext cx="8229600" cy="1143000"/>
          </a:xfrm>
        </p:spPr>
        <p:txBody>
          <a:bodyPr/>
          <a:lstStyle/>
          <a:p>
            <a:pPr algn="l">
              <a:defRPr/>
            </a:pPr>
            <a:r>
              <a:rPr lang="zh-TW" altLang="en-US" sz="2800" dirty="0" smtClean="0">
                <a:effectLst/>
              </a:rPr>
              <a:t>報表</a:t>
            </a:r>
            <a:r>
              <a:rPr lang="en-US" altLang="zh-TW" sz="2800" dirty="0" smtClean="0">
                <a:effectLst/>
              </a:rPr>
              <a:t>1:</a:t>
            </a:r>
            <a:r>
              <a:rPr lang="zh-TW" altLang="zh-TW" sz="2800" dirty="0" smtClean="0">
                <a:effectLst/>
              </a:rPr>
              <a:t>畢業生</a:t>
            </a:r>
            <a:r>
              <a:rPr lang="zh-TW" altLang="zh-TW" sz="2800" dirty="0">
                <a:effectLst/>
              </a:rPr>
              <a:t>工作狀況與共通職能分數之交叉表</a:t>
            </a:r>
            <a:endParaRPr lang="zh-TW" altLang="en-US" sz="2800" dirty="0"/>
          </a:p>
        </p:txBody>
      </p:sp>
      <p:sp>
        <p:nvSpPr>
          <p:cNvPr id="74756"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89F01A5E-A3DE-4096-BDE6-22E9687BBB64}"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117</a:t>
            </a:fld>
            <a:endParaRPr lang="zh-CN" altLang="en-US" sz="1200" dirty="0">
              <a:solidFill>
                <a:srgbClr val="898989"/>
              </a:solidFill>
              <a:latin typeface="Calibri" pitchFamily="34" charset="0"/>
              <a:ea typeface="新細明體" pitchFamily="18" charset="-120"/>
            </a:endParaRPr>
          </a:p>
        </p:txBody>
      </p:sp>
      <p:sp>
        <p:nvSpPr>
          <p:cNvPr id="6" name="文字方塊 5"/>
          <p:cNvSpPr txBox="1"/>
          <p:nvPr/>
        </p:nvSpPr>
        <p:spPr>
          <a:xfrm>
            <a:off x="298450" y="4772025"/>
            <a:ext cx="8450263" cy="1200150"/>
          </a:xfrm>
          <a:prstGeom prst="rect">
            <a:avLst/>
          </a:prstGeom>
          <a:noFill/>
        </p:spPr>
        <p:txBody>
          <a:bodyPr>
            <a:spAutoFit/>
          </a:bodyPr>
          <a:lstStyle/>
          <a:p>
            <a:pPr fontAlgn="base">
              <a:spcBef>
                <a:spcPct val="0"/>
              </a:spcBef>
              <a:spcAft>
                <a:spcPct val="0"/>
              </a:spcAft>
              <a:defRPr/>
            </a:pPr>
            <a:r>
              <a:rPr kumimoji="1" lang="zh-TW" altLang="en-US" b="1" dirty="0">
                <a:solidFill>
                  <a:prstClr val="black"/>
                </a:solidFill>
                <a:latin typeface="微軟正黑體" panose="020B0604030504040204" pitchFamily="34" charset="-120"/>
                <a:ea typeface="微軟正黑體" panose="020B0604030504040204" pitchFamily="34" charset="-120"/>
              </a:rPr>
              <a:t>說明</a:t>
            </a:r>
            <a:endParaRPr kumimoji="1" lang="en-US" altLang="zh-TW" b="1" dirty="0">
              <a:solidFill>
                <a:prstClr val="black"/>
              </a:solidFill>
              <a:latin typeface="微軟正黑體" panose="020B0604030504040204" pitchFamily="34" charset="-120"/>
              <a:ea typeface="微軟正黑體" panose="020B0604030504040204" pitchFamily="34" charset="-120"/>
            </a:endParaRPr>
          </a:p>
          <a:p>
            <a:pPr marL="271463" lvl="1" indent="-271463" eaLnBrk="0" fontAlgn="base" hangingPunct="0">
              <a:spcBef>
                <a:spcPct val="0"/>
              </a:spcBef>
              <a:spcAft>
                <a:spcPct val="0"/>
              </a:spcAft>
              <a:defRPr/>
            </a:pPr>
            <a:r>
              <a:rPr kumimoji="1" lang="zh-TW" altLang="en-US" dirty="0">
                <a:solidFill>
                  <a:prstClr val="black"/>
                </a:solidFill>
                <a:latin typeface="微軟正黑體" pitchFamily="34" charset="-120"/>
                <a:ea typeface="微軟正黑體" pitchFamily="34" charset="-120"/>
              </a:rPr>
              <a:t>❶提供畢業生工作狀況</a:t>
            </a:r>
            <a:r>
              <a:rPr kumimoji="1" lang="en-US" altLang="zh-TW" dirty="0">
                <a:solidFill>
                  <a:prstClr val="black"/>
                </a:solidFill>
                <a:latin typeface="微軟正黑體" pitchFamily="34" charset="-120"/>
                <a:ea typeface="微軟正黑體" pitchFamily="34" charset="-120"/>
              </a:rPr>
              <a:t>(</a:t>
            </a:r>
            <a:r>
              <a:rPr kumimoji="1" lang="zh-TW" altLang="en-US" dirty="0">
                <a:solidFill>
                  <a:prstClr val="black"/>
                </a:solidFill>
                <a:latin typeface="微軟正黑體" pitchFamily="34" charset="-120"/>
                <a:ea typeface="微軟正黑體" pitchFamily="34" charset="-120"/>
              </a:rPr>
              <a:t>就業與未就業</a:t>
            </a:r>
            <a:r>
              <a:rPr kumimoji="1" lang="en-US" altLang="zh-TW" dirty="0">
                <a:solidFill>
                  <a:prstClr val="black"/>
                </a:solidFill>
                <a:latin typeface="微軟正黑體" pitchFamily="34" charset="-120"/>
                <a:ea typeface="微軟正黑體" pitchFamily="34" charset="-120"/>
              </a:rPr>
              <a:t>)</a:t>
            </a:r>
            <a:r>
              <a:rPr kumimoji="1" lang="zh-TW" altLang="en-US" dirty="0">
                <a:solidFill>
                  <a:prstClr val="black"/>
                </a:solidFill>
                <a:latin typeface="微軟正黑體" pitchFamily="34" charset="-120"/>
                <a:ea typeface="微軟正黑體" pitchFamily="34" charset="-120"/>
              </a:rPr>
              <a:t>分布比例，可作為加強就業輔導的參考依據</a:t>
            </a:r>
            <a:endParaRPr kumimoji="1" lang="en-US" altLang="zh-TW" dirty="0">
              <a:solidFill>
                <a:prstClr val="black"/>
              </a:solidFill>
              <a:latin typeface="微軟正黑體" pitchFamily="34" charset="-120"/>
              <a:ea typeface="微軟正黑體" pitchFamily="34" charset="-120"/>
            </a:endParaRPr>
          </a:p>
          <a:p>
            <a:pPr marL="271463" indent="-271463" eaLnBrk="0" fontAlgn="base" hangingPunct="0">
              <a:spcBef>
                <a:spcPct val="0"/>
              </a:spcBef>
              <a:spcAft>
                <a:spcPct val="0"/>
              </a:spcAft>
              <a:defRPr/>
            </a:pPr>
            <a:r>
              <a:rPr kumimoji="1" lang="zh-TW" altLang="en-US" dirty="0">
                <a:solidFill>
                  <a:prstClr val="black"/>
                </a:solidFill>
                <a:latin typeface="微軟正黑體" pitchFamily="34" charset="-120"/>
                <a:ea typeface="微軟正黑體" pitchFamily="34" charset="-120"/>
              </a:rPr>
              <a:t>❷提供畢業生工作狀況與畢業生在校共通職能診斷分數交叉分析，可作為後續學生學習輔導的方向及教學策略的調整參考</a:t>
            </a:r>
          </a:p>
        </p:txBody>
      </p:sp>
      <p:sp>
        <p:nvSpPr>
          <p:cNvPr id="7" name="圓角矩形 6"/>
          <p:cNvSpPr/>
          <p:nvPr/>
        </p:nvSpPr>
        <p:spPr>
          <a:xfrm>
            <a:off x="107950" y="1858963"/>
            <a:ext cx="2303463" cy="248285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8" name="圓角矩形 7"/>
          <p:cNvSpPr/>
          <p:nvPr/>
        </p:nvSpPr>
        <p:spPr>
          <a:xfrm>
            <a:off x="107950" y="1260475"/>
            <a:ext cx="8856663" cy="8001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74760" name="文字方塊 9"/>
          <p:cNvSpPr txBox="1">
            <a:spLocks noChangeArrowheads="1"/>
          </p:cNvSpPr>
          <p:nvPr/>
        </p:nvSpPr>
        <p:spPr bwMode="auto">
          <a:xfrm>
            <a:off x="28575" y="1512888"/>
            <a:ext cx="1920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❶</a:t>
            </a:r>
          </a:p>
        </p:txBody>
      </p:sp>
      <p:sp>
        <p:nvSpPr>
          <p:cNvPr id="74761" name="文字方塊 10"/>
          <p:cNvSpPr txBox="1">
            <a:spLocks noChangeArrowheads="1"/>
          </p:cNvSpPr>
          <p:nvPr/>
        </p:nvSpPr>
        <p:spPr bwMode="auto">
          <a:xfrm>
            <a:off x="1785938" y="879475"/>
            <a:ext cx="1285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2400">
                <a:solidFill>
                  <a:srgbClr val="FF0000"/>
                </a:solidFill>
                <a:latin typeface="Calibri" panose="020F0502020204030204" pitchFamily="34" charset="0"/>
                <a:ea typeface="新細明體" panose="02020500000000000000" pitchFamily="18" charset="-120"/>
              </a:rPr>
              <a:t>❷</a:t>
            </a:r>
          </a:p>
        </p:txBody>
      </p:sp>
    </p:spTree>
    <p:extLst>
      <p:ext uri="{BB962C8B-B14F-4D97-AF65-F5344CB8AC3E}">
        <p14:creationId xmlns:p14="http://schemas.microsoft.com/office/powerpoint/2010/main" val="6742779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圖表 12"/>
          <p:cNvGraphicFramePr>
            <a:graphicFrameLocks/>
          </p:cNvGraphicFramePr>
          <p:nvPr>
            <p:extLst/>
          </p:nvPr>
        </p:nvGraphicFramePr>
        <p:xfrm>
          <a:off x="4355976" y="3602772"/>
          <a:ext cx="4573435" cy="2827339"/>
        </p:xfrm>
        <a:graphic>
          <a:graphicData uri="http://schemas.openxmlformats.org/drawingml/2006/chart">
            <c:chart xmlns:c="http://schemas.openxmlformats.org/drawingml/2006/chart" xmlns:r="http://schemas.openxmlformats.org/officeDocument/2006/relationships" r:id="rId3"/>
          </a:graphicData>
        </a:graphic>
      </p:graphicFrame>
      <p:sp>
        <p:nvSpPr>
          <p:cNvPr id="2" name="標題 1"/>
          <p:cNvSpPr>
            <a:spLocks noGrp="1"/>
          </p:cNvSpPr>
          <p:nvPr>
            <p:ph type="title"/>
          </p:nvPr>
        </p:nvSpPr>
        <p:spPr>
          <a:xfrm>
            <a:off x="270785" y="228011"/>
            <a:ext cx="8229600" cy="762589"/>
          </a:xfrm>
        </p:spPr>
        <p:txBody>
          <a:bodyPr/>
          <a:lstStyle/>
          <a:p>
            <a:pPr algn="l">
              <a:defRPr/>
            </a:pPr>
            <a:r>
              <a:rPr lang="zh-TW" altLang="en-US" sz="3200" dirty="0" smtClean="0">
                <a:effectLst/>
              </a:rPr>
              <a:t>報表</a:t>
            </a:r>
            <a:r>
              <a:rPr lang="en-US" altLang="zh-TW" sz="3200" dirty="0" smtClean="0">
                <a:effectLst/>
              </a:rPr>
              <a:t>1:</a:t>
            </a:r>
            <a:r>
              <a:rPr lang="zh-TW" altLang="en-US" sz="3200" dirty="0" smtClean="0">
                <a:effectLst/>
              </a:rPr>
              <a:t>模擬分析</a:t>
            </a:r>
            <a:r>
              <a:rPr lang="en-US" altLang="zh-TW" sz="3200" dirty="0" smtClean="0">
                <a:effectLst/>
              </a:rPr>
              <a:t>(</a:t>
            </a:r>
            <a:r>
              <a:rPr lang="zh-TW" altLang="en-US" sz="3200" dirty="0" smtClean="0">
                <a:effectLst/>
              </a:rPr>
              <a:t>全校*</a:t>
            </a:r>
            <a:r>
              <a:rPr lang="en-US" altLang="zh-TW" sz="3200" dirty="0" smtClean="0">
                <a:effectLst/>
              </a:rPr>
              <a:t>)</a:t>
            </a:r>
            <a:endParaRPr lang="zh-TW" altLang="en-US" sz="3200" dirty="0"/>
          </a:p>
        </p:txBody>
      </p:sp>
      <p:sp>
        <p:nvSpPr>
          <p:cNvPr id="75779" name="投影片編號版面配置區 2"/>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B5E2A0B8-95F9-46C2-B1CD-C7D6E7291141}" type="slidenum">
              <a:rPr lang="zh-CN" altLang="en-US" sz="1200">
                <a:solidFill>
                  <a:srgbClr val="898989"/>
                </a:solidFill>
                <a:latin typeface="Calibri" pitchFamily="34" charset="0"/>
                <a:ea typeface="新細明體" pitchFamily="18" charset="-120"/>
              </a:rPr>
              <a:pPr>
                <a:spcBef>
                  <a:spcPct val="0"/>
                </a:spcBef>
                <a:buFontTx/>
                <a:buNone/>
              </a:pPr>
              <a:t>118</a:t>
            </a:fld>
            <a:endParaRPr lang="zh-CN" altLang="en-US" sz="1200" dirty="0">
              <a:solidFill>
                <a:srgbClr val="898989"/>
              </a:solidFill>
              <a:latin typeface="Calibri" pitchFamily="34" charset="0"/>
              <a:ea typeface="新細明體" pitchFamily="18" charset="-120"/>
            </a:endParaRPr>
          </a:p>
        </p:txBody>
      </p:sp>
      <p:graphicFrame>
        <p:nvGraphicFramePr>
          <p:cNvPr id="6" name="表格 5"/>
          <p:cNvGraphicFramePr>
            <a:graphicFrameLocks noGrp="1"/>
          </p:cNvGraphicFramePr>
          <p:nvPr>
            <p:extLst/>
          </p:nvPr>
        </p:nvGraphicFramePr>
        <p:xfrm>
          <a:off x="250825" y="950909"/>
          <a:ext cx="8713789" cy="3276601"/>
        </p:xfrm>
        <a:graphic>
          <a:graphicData uri="http://schemas.openxmlformats.org/drawingml/2006/table">
            <a:tbl>
              <a:tblPr/>
              <a:tblGrid>
                <a:gridCol w="2243278"/>
                <a:gridCol w="651590"/>
                <a:gridCol w="651590"/>
                <a:gridCol w="651590"/>
                <a:gridCol w="651590"/>
                <a:gridCol w="651590"/>
                <a:gridCol w="651590"/>
                <a:gridCol w="651590"/>
                <a:gridCol w="651590"/>
                <a:gridCol w="557578"/>
                <a:gridCol w="700213"/>
              </a:tblGrid>
              <a:tr h="194825">
                <a:tc>
                  <a:txBody>
                    <a:bodyPr/>
                    <a:lstStyle/>
                    <a:p>
                      <a:pPr algn="l"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9379" marR="9379" marT="9380" marB="0" anchor="ctr">
                    <a:lnL>
                      <a:noFill/>
                    </a:lnL>
                    <a:lnR>
                      <a:noFill/>
                    </a:lnR>
                    <a:lnT>
                      <a:noFill/>
                    </a:lnT>
                    <a:lnB w="6350" cap="flat" cmpd="sng" algn="ctr">
                      <a:solidFill>
                        <a:srgbClr val="000000"/>
                      </a:solidFill>
                      <a:prstDash val="solid"/>
                      <a:round/>
                      <a:headEnd type="none" w="med" len="med"/>
                      <a:tailEnd type="none" w="med" len="med"/>
                    </a:lnB>
                  </a:tcPr>
                </a:tc>
                <a:tc gridSpan="8">
                  <a:txBody>
                    <a:bodyPr/>
                    <a:lstStyle/>
                    <a:p>
                      <a:pPr algn="ctr" rtl="0" fontAlgn="ctr"/>
                      <a:r>
                        <a:rPr lang="zh-TW" altLang="en-US" sz="1200" b="1" i="0" u="none" strike="noStrike" dirty="0">
                          <a:solidFill>
                            <a:srgbClr val="000000"/>
                          </a:solidFill>
                          <a:effectLst/>
                          <a:latin typeface="微軟正黑體" panose="020B0604030504040204" pitchFamily="34" charset="-120"/>
                          <a:ea typeface="微軟正黑體" panose="020B0604030504040204" pitchFamily="34" charset="-120"/>
                        </a:rPr>
                        <a:t>在校時於</a:t>
                      </a:r>
                      <a:r>
                        <a:rPr lang="en-US" altLang="zh-TW" sz="1200" b="1" i="0" u="none" strike="noStrike" dirty="0">
                          <a:solidFill>
                            <a:srgbClr val="000000"/>
                          </a:solidFill>
                          <a:effectLst/>
                          <a:latin typeface="微軟正黑體" panose="020B0604030504040204" pitchFamily="34" charset="-120"/>
                          <a:ea typeface="微軟正黑體" panose="020B0604030504040204" pitchFamily="34" charset="-120"/>
                        </a:rPr>
                        <a:t>UCAN</a:t>
                      </a:r>
                      <a:r>
                        <a:rPr lang="zh-TW" altLang="en-US" sz="1200" b="1" i="0" u="none" strike="noStrike" dirty="0">
                          <a:solidFill>
                            <a:srgbClr val="000000"/>
                          </a:solidFill>
                          <a:effectLst/>
                          <a:latin typeface="微軟正黑體" panose="020B0604030504040204" pitchFamily="34" charset="-120"/>
                          <a:ea typeface="微軟正黑體" panose="020B0604030504040204" pitchFamily="34" charset="-120"/>
                        </a:rPr>
                        <a:t>最後一次共通職能分數</a:t>
                      </a:r>
                    </a:p>
                  </a:txBody>
                  <a:tcPr marL="9379" marR="9379" marT="938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w="6350" cap="flat" cmpd="sng" algn="ctr">
                      <a:solidFill>
                        <a:srgbClr val="000000"/>
                      </a:solidFill>
                      <a:prstDash val="solid"/>
                      <a:round/>
                      <a:headEnd type="none" w="med" len="med"/>
                      <a:tailEnd type="none" w="med" len="med"/>
                    </a:lnB>
                  </a:tcPr>
                </a:tc>
              </a:tr>
              <a:tr h="354226">
                <a:tc>
                  <a:txBody>
                    <a:bodyPr/>
                    <a:lstStyle/>
                    <a:p>
                      <a:pPr algn="l" fontAlgn="ctr"/>
                      <a:r>
                        <a:rPr lang="zh-TW" altLang="en-US" sz="1200" b="1" i="0" u="none" strike="noStrike">
                          <a:solidFill>
                            <a:srgbClr val="000000"/>
                          </a:solidFill>
                          <a:effectLst/>
                          <a:latin typeface="微軟正黑體" panose="020B0604030504040204" pitchFamily="34" charset="-120"/>
                          <a:ea typeface="微軟正黑體" panose="020B0604030504040204" pitchFamily="34" charset="-12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溝通表達</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持續學習</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人際互動</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團隊合作</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問題解決</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創新</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工作責任及紀律</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資訊科技應用</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人數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zh-TW" altLang="en-US" sz="900" b="1" i="0" u="none" strike="noStrike">
                          <a:solidFill>
                            <a:srgbClr val="000000"/>
                          </a:solidFill>
                          <a:effectLst/>
                          <a:latin typeface="微軟正黑體" panose="020B0604030504040204" pitchFamily="34" charset="-120"/>
                          <a:ea typeface="微軟正黑體" panose="020B0604030504040204" pitchFamily="34" charset="-120"/>
                        </a:rPr>
                        <a:t>百分比</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4825">
                <a:tc>
                  <a:txBody>
                    <a:bodyPr/>
                    <a:lstStyle/>
                    <a:p>
                      <a:pPr algn="l"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工作狀況</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rPr>
                        <a:t>全時工作</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3.76</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138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54.98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en-US" altLang="zh-TW" sz="1000" b="1" i="0" u="none" strike="noStrike" dirty="0">
                          <a:solidFill>
                            <a:srgbClr val="FF0000"/>
                          </a:solidFill>
                          <a:effectLst/>
                          <a:latin typeface="微軟正黑體" panose="020B0604030504040204" pitchFamily="34" charset="-120"/>
                          <a:ea typeface="微軟正黑體" panose="020B0604030504040204" pitchFamily="34" charset="-120"/>
                        </a:rPr>
                        <a:t>)</a:t>
                      </a:r>
                      <a:r>
                        <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rPr>
                        <a:t>私人企業</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128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92.75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政府部門（含職業軍人）</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3.64</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3.86</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3.38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3.29</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2.90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(3)</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學校</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4.43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4.61</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4.53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4.28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2.17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(4)</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非營利機構</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4.33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4.48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4.22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4.33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4.52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2.17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(5)</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創業</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自由工作者</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其他</a:t>
                      </a:r>
                    </a:p>
                  </a:txBody>
                  <a:tcPr marL="562765"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部分工時</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3.57</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3.86</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4.29</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3.94</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1.20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家管</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料理家務者</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r>
              <a:tr h="194825">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目前未就業</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3.99</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3.99</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3.75</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110</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43.82</a:t>
                      </a:r>
                    </a:p>
                  </a:txBody>
                  <a:tcPr marL="9379" marR="9379" marT="93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r>
              <a:tr h="194825">
                <a:tc gridSpan="8">
                  <a:txBody>
                    <a:bodyPr/>
                    <a:lstStyle/>
                    <a:p>
                      <a:pPr algn="l"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註</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：畢業生若選擇「</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全時工作」，需續填工作機構性質</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有</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種</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，因此</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種工作機構性質的人數會等於全時工作人數</a:t>
                      </a:r>
                    </a:p>
                  </a:txBody>
                  <a:tcPr marL="9379" marR="9379" marT="9380"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w="6350" cap="flat" cmpd="sng" algn="ctr">
                      <a:solidFill>
                        <a:srgbClr val="000000"/>
                      </a:solidFill>
                      <a:prstDash val="solid"/>
                      <a:round/>
                      <a:headEnd type="none" w="med" len="med"/>
                      <a:tailEnd type="none" w="med" len="med"/>
                    </a:lnT>
                    <a:lnB>
                      <a:noFill/>
                    </a:lnB>
                  </a:tcPr>
                </a:tc>
              </a:tr>
              <a:tr h="194825">
                <a:tc gridSpan="7">
                  <a:txBody>
                    <a:bodyPr/>
                    <a:lstStyle/>
                    <a:p>
                      <a:pPr algn="l" fontAlgn="ct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註</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：目前未就業原因有很多，包含升學中、服役或待役中、準備考試、尋找工作中以及其他原因。</a:t>
                      </a:r>
                    </a:p>
                  </a:txBody>
                  <a:tcPr marL="9379" marR="9379" marT="9380" marB="0" anchor="ctr">
                    <a:lnL>
                      <a:noFill/>
                    </a:lnL>
                    <a:lnR>
                      <a:noFill/>
                    </a:lnR>
                    <a:lnT>
                      <a:noFill/>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a:noFill/>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a:noFill/>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a:noFill/>
                    </a:lnB>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79" marR="9379" marT="9380" marB="0" anchor="ctr">
                    <a:lnL>
                      <a:noFill/>
                    </a:lnL>
                    <a:lnR>
                      <a:noFill/>
                    </a:lnR>
                    <a:lnT>
                      <a:noFill/>
                    </a:lnT>
                    <a:lnB>
                      <a:noFill/>
                    </a:lnB>
                  </a:tcPr>
                </a:tc>
              </a:tr>
            </a:tbl>
          </a:graphicData>
        </a:graphic>
      </p:graphicFrame>
      <p:graphicFrame>
        <p:nvGraphicFramePr>
          <p:cNvPr id="12" name="圖表 11"/>
          <p:cNvGraphicFramePr>
            <a:graphicFrameLocks/>
          </p:cNvGraphicFramePr>
          <p:nvPr>
            <p:extLst/>
          </p:nvPr>
        </p:nvGraphicFramePr>
        <p:xfrm>
          <a:off x="223214" y="4034820"/>
          <a:ext cx="4564484" cy="2153168"/>
        </p:xfrm>
        <a:graphic>
          <a:graphicData uri="http://schemas.openxmlformats.org/drawingml/2006/chart">
            <c:chart xmlns:c="http://schemas.openxmlformats.org/drawingml/2006/chart" xmlns:r="http://schemas.openxmlformats.org/officeDocument/2006/relationships" r:id="rId4"/>
          </a:graphicData>
        </a:graphic>
      </p:graphicFrame>
      <p:sp>
        <p:nvSpPr>
          <p:cNvPr id="75964" name="文字方塊 2"/>
          <p:cNvSpPr txBox="1">
            <a:spLocks noChangeArrowheads="1"/>
          </p:cNvSpPr>
          <p:nvPr/>
        </p:nvSpPr>
        <p:spPr bwMode="auto">
          <a:xfrm>
            <a:off x="250825" y="6383338"/>
            <a:ext cx="48974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600" dirty="0">
                <a:solidFill>
                  <a:prstClr val="black"/>
                </a:solidFill>
              </a:rPr>
              <a:t>*亦可以系所數據分析，做為就業輔導參考。</a:t>
            </a:r>
          </a:p>
        </p:txBody>
      </p:sp>
      <p:sp>
        <p:nvSpPr>
          <p:cNvPr id="9" name="圓角矩形 8"/>
          <p:cNvSpPr/>
          <p:nvPr/>
        </p:nvSpPr>
        <p:spPr>
          <a:xfrm>
            <a:off x="206593" y="1885346"/>
            <a:ext cx="8819186" cy="21249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10" name="圓角矩形 9"/>
          <p:cNvSpPr/>
          <p:nvPr/>
        </p:nvSpPr>
        <p:spPr>
          <a:xfrm>
            <a:off x="215059" y="1666501"/>
            <a:ext cx="8819186" cy="21249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3413978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59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Graphic spid="12" grpId="0">
        <p:bldAsOne/>
      </p:bldGraphic>
      <p:bldP spid="75964" grpId="0"/>
      <p:bldP spid="9" grpId="0" animBg="1"/>
      <p:bldP spid="10"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0" y="-9288"/>
            <a:ext cx="8229600" cy="1143000"/>
          </a:xfrm>
        </p:spPr>
        <p:txBody>
          <a:bodyPr/>
          <a:lstStyle/>
          <a:p>
            <a:pPr algn="l">
              <a:defRPr/>
            </a:pPr>
            <a:r>
              <a:rPr lang="zh-TW" altLang="en-US" sz="3200" dirty="0" smtClean="0">
                <a:effectLst/>
              </a:rPr>
              <a:t>報表</a:t>
            </a:r>
            <a:r>
              <a:rPr lang="en-US" altLang="zh-TW" sz="3200" dirty="0" smtClean="0">
                <a:effectLst/>
              </a:rPr>
              <a:t>1:</a:t>
            </a:r>
            <a:r>
              <a:rPr lang="zh-TW" altLang="en-US" sz="3200" dirty="0" smtClean="0">
                <a:effectLst/>
              </a:rPr>
              <a:t>模擬分析</a:t>
            </a:r>
            <a:r>
              <a:rPr lang="en-US" altLang="zh-TW" sz="3200" dirty="0" smtClean="0">
                <a:effectLst/>
              </a:rPr>
              <a:t>(</a:t>
            </a:r>
            <a:r>
              <a:rPr lang="zh-TW" altLang="en-US" sz="3200" dirty="0" smtClean="0">
                <a:effectLst/>
              </a:rPr>
              <a:t>續</a:t>
            </a:r>
            <a:r>
              <a:rPr lang="en-US" altLang="zh-TW" sz="3200" dirty="0" smtClean="0">
                <a:effectLst/>
              </a:rPr>
              <a:t>)</a:t>
            </a:r>
            <a:endParaRPr lang="zh-TW" altLang="en-US" sz="3200" dirty="0"/>
          </a:p>
        </p:txBody>
      </p:sp>
      <p:graphicFrame>
        <p:nvGraphicFramePr>
          <p:cNvPr id="6" name="表格 5"/>
          <p:cNvGraphicFramePr>
            <a:graphicFrameLocks noGrp="1"/>
          </p:cNvGraphicFramePr>
          <p:nvPr>
            <p:extLst/>
          </p:nvPr>
        </p:nvGraphicFramePr>
        <p:xfrm>
          <a:off x="250825" y="799036"/>
          <a:ext cx="8569326" cy="3168654"/>
        </p:xfrm>
        <a:graphic>
          <a:graphicData uri="http://schemas.openxmlformats.org/drawingml/2006/table">
            <a:tbl>
              <a:tblPr/>
              <a:tblGrid>
                <a:gridCol w="2224802"/>
                <a:gridCol w="646224"/>
                <a:gridCol w="646224"/>
                <a:gridCol w="646224"/>
                <a:gridCol w="646224"/>
                <a:gridCol w="646224"/>
                <a:gridCol w="646224"/>
                <a:gridCol w="646224"/>
                <a:gridCol w="646224"/>
                <a:gridCol w="552986"/>
                <a:gridCol w="621746"/>
              </a:tblGrid>
              <a:tr h="192324">
                <a:tc>
                  <a:txBody>
                    <a:bodyPr/>
                    <a:lstStyle/>
                    <a:p>
                      <a:pPr algn="l"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9380" marR="9380" marT="9382" marB="0" anchor="ctr">
                    <a:lnL>
                      <a:noFill/>
                    </a:lnL>
                    <a:lnR>
                      <a:noFill/>
                    </a:lnR>
                    <a:lnT>
                      <a:noFill/>
                    </a:lnT>
                    <a:lnB w="6350" cap="flat" cmpd="sng" algn="ctr">
                      <a:solidFill>
                        <a:srgbClr val="000000"/>
                      </a:solidFill>
                      <a:prstDash val="solid"/>
                      <a:round/>
                      <a:headEnd type="none" w="med" len="med"/>
                      <a:tailEnd type="none" w="med" len="med"/>
                    </a:lnB>
                  </a:tcPr>
                </a:tc>
                <a:tc gridSpan="8">
                  <a:txBody>
                    <a:bodyPr/>
                    <a:lstStyle/>
                    <a:p>
                      <a:pPr algn="ctr" rtl="0" fontAlgn="ctr"/>
                      <a:r>
                        <a:rPr lang="zh-TW" altLang="en-US" sz="1200" b="1" i="0" u="none" strike="noStrike" dirty="0" smtClean="0">
                          <a:solidFill>
                            <a:srgbClr val="000000"/>
                          </a:solidFill>
                          <a:effectLst/>
                          <a:latin typeface="微軟正黑體" panose="020B0604030504040204" pitchFamily="34" charset="-120"/>
                          <a:ea typeface="微軟正黑體" panose="020B0604030504040204" pitchFamily="34" charset="-120"/>
                        </a:rPr>
                        <a:t>在校時於</a:t>
                      </a:r>
                      <a:r>
                        <a:rPr lang="en-US" altLang="zh-TW" sz="1200" b="1" i="0" u="none" strike="noStrike" dirty="0" smtClean="0">
                          <a:solidFill>
                            <a:srgbClr val="000000"/>
                          </a:solidFill>
                          <a:effectLst/>
                          <a:latin typeface="微軟正黑體" panose="020B0604030504040204" pitchFamily="34" charset="-120"/>
                          <a:ea typeface="微軟正黑體" panose="020B0604030504040204" pitchFamily="34" charset="-120"/>
                        </a:rPr>
                        <a:t>UCAN</a:t>
                      </a:r>
                      <a:r>
                        <a:rPr lang="zh-TW" altLang="en-US" sz="1200" b="1" i="0" u="none" strike="noStrike" dirty="0" smtClean="0">
                          <a:solidFill>
                            <a:srgbClr val="000000"/>
                          </a:solidFill>
                          <a:effectLst/>
                          <a:latin typeface="微軟正黑體" panose="020B0604030504040204" pitchFamily="34" charset="-120"/>
                          <a:ea typeface="微軟正黑體" panose="020B0604030504040204" pitchFamily="34" charset="-120"/>
                        </a:rPr>
                        <a:t>最後一次共通職能分數</a:t>
                      </a:r>
                      <a:endParaRPr lang="zh-TW" altLang="en-US" sz="120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w="6350" cap="flat" cmpd="sng" algn="ctr">
                      <a:solidFill>
                        <a:srgbClr val="000000"/>
                      </a:solidFill>
                      <a:prstDash val="solid"/>
                      <a:round/>
                      <a:headEnd type="none" w="med" len="med"/>
                      <a:tailEnd type="none" w="med" len="med"/>
                    </a:lnB>
                  </a:tcPr>
                </a:tc>
              </a:tr>
              <a:tr h="314285">
                <a:tc>
                  <a:txBody>
                    <a:bodyPr/>
                    <a:lstStyle/>
                    <a:p>
                      <a:pPr algn="l" fontAlgn="ctr"/>
                      <a:r>
                        <a:rPr lang="zh-TW" altLang="en-US" sz="1200" b="1"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溝通表達</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持續學習</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人際互動</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團隊合作</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問題解決</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創新</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rPr>
                        <a:t>工作責任及紀律</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資訊科技應用</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人數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zh-TW" altLang="en-US" sz="900" b="1" i="0" u="none" strike="noStrike" dirty="0">
                          <a:solidFill>
                            <a:srgbClr val="000000"/>
                          </a:solidFill>
                          <a:effectLst/>
                          <a:latin typeface="微軟正黑體" panose="020B0604030504040204" pitchFamily="34" charset="-120"/>
                          <a:ea typeface="微軟正黑體" panose="020B0604030504040204" pitchFamily="34" charset="-120"/>
                        </a:rPr>
                        <a:t>百分比</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61833">
                <a:tc>
                  <a:txBody>
                    <a:bodyPr/>
                    <a:lstStyle/>
                    <a:p>
                      <a:pPr algn="l" fontAlgn="ctr"/>
                      <a:r>
                        <a:rPr lang="zh-TW" altLang="en-US" sz="1000" b="1" i="0" u="none" strike="noStrike" dirty="0">
                          <a:solidFill>
                            <a:srgbClr val="000000"/>
                          </a:solidFill>
                          <a:effectLst/>
                          <a:latin typeface="微軟正黑體" panose="020B0604030504040204" pitchFamily="34" charset="-120"/>
                          <a:ea typeface="微軟正黑體" panose="020B0604030504040204" pitchFamily="34" charset="-120"/>
                        </a:rPr>
                        <a:t>工作狀況</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000" b="1"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全時工作</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3.76</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4.15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138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54.98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私人企業</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4.01</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128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92.75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政府部門（含職業軍人）</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3.64</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3.86</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3.38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3.29</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2.90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a:t>
                      </a:r>
                      <a:r>
                        <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rPr>
                        <a:t>學校</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accent5">
                        <a:lumMod val="20000"/>
                        <a:lumOff val="80000"/>
                      </a:schemeClr>
                    </a:solidFill>
                  </a:tcPr>
                </a:tc>
                <a:tc>
                  <a:txBody>
                    <a:bodyPr/>
                    <a:lstStyle/>
                    <a:p>
                      <a:pPr algn="r" fontAlgn="ctr"/>
                      <a:r>
                        <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4.43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4.61</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4.53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4.28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2.17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a:t>
                      </a:r>
                      <a:r>
                        <a:rPr lang="zh-TW" altLang="en-US" sz="1000" b="1" i="0" u="none" strike="noStrike" dirty="0">
                          <a:solidFill>
                            <a:srgbClr val="FF0000"/>
                          </a:solidFill>
                          <a:effectLst/>
                          <a:latin typeface="微軟正黑體" panose="020B0604030504040204" pitchFamily="34" charset="-120"/>
                          <a:ea typeface="微軟正黑體" panose="020B0604030504040204" pitchFamily="34" charset="-120"/>
                        </a:rPr>
                        <a:t>非營利機構</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4.10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4.10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4.33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4.48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4.22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1" i="0" u="none" strike="noStrike" kern="12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4.33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r" defTabSz="914400" rtl="0" eaLnBrk="1" fontAlgn="ctr" latinLnBrk="0" hangingPunct="1"/>
                      <a:r>
                        <a:rPr lang="en-US" altLang="zh-TW" sz="1200" b="0" i="0" u="none" strike="noStrike" kern="1200"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4.52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kern="1200"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2.17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(5)</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創業</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(6)</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自由工作者</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a:solidFill>
                            <a:srgbClr val="000000"/>
                          </a:solidFill>
                          <a:effectLst/>
                          <a:latin typeface="微軟正黑體" panose="020B0604030504040204" pitchFamily="34" charset="-120"/>
                          <a:ea typeface="微軟正黑體" panose="020B0604030504040204" pitchFamily="34" charset="-120"/>
                        </a:rPr>
                        <a:t>其他</a:t>
                      </a:r>
                    </a:p>
                  </a:txBody>
                  <a:tcPr marL="562781"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部分工時</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3.57</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3.86</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3.62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3.50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4.29</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3.94</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1.20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3</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家管</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料理家務者</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　</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0.00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a:txBody>
                    <a:bodyPr/>
                    <a:lstStyle/>
                    <a:p>
                      <a:pPr algn="l" fontAlgn="ct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4</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目前未就業</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3.99</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3.99</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3.78</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3.75</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4.00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110</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43.82</a:t>
                      </a:r>
                    </a:p>
                  </a:txBody>
                  <a:tcPr marL="9380" marR="9380" marT="938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2324">
                <a:tc gridSpan="8">
                  <a:txBody>
                    <a:bodyPr/>
                    <a:lstStyle/>
                    <a:p>
                      <a:pPr algn="l" fontAlgn="ct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w="6350" cap="flat" cmpd="sng" algn="ctr">
                      <a:solidFill>
                        <a:srgbClr val="000000"/>
                      </a:solidFill>
                      <a:prstDash val="solid"/>
                      <a:round/>
                      <a:headEnd type="none" w="med" len="med"/>
                      <a:tailEnd type="none" w="med" len="med"/>
                    </a:lnT>
                    <a:lnB>
                      <a:noFill/>
                    </a:lnB>
                  </a:tcPr>
                </a:tc>
              </a:tr>
              <a:tr h="192324">
                <a:tc gridSpan="7">
                  <a:txBody>
                    <a:bodyPr/>
                    <a:lstStyle/>
                    <a:p>
                      <a:pPr algn="l" fontAlgn="ctr"/>
                      <a:endPar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a:noFill/>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a:noFill/>
                    </a:lnB>
                  </a:tcPr>
                </a:tc>
                <a:tc>
                  <a:txBody>
                    <a:bodyPr/>
                    <a:lstStyle/>
                    <a:p>
                      <a:pPr algn="l" fontAlgn="ct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a:noFill/>
                    </a:lnB>
                  </a:tcPr>
                </a:tc>
                <a:tc>
                  <a:txBody>
                    <a:bodyPr/>
                    <a:lstStyle/>
                    <a:p>
                      <a:pPr algn="l" fontAlgn="ct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380" marR="9380" marT="9382" marB="0" anchor="ctr">
                    <a:lnL>
                      <a:noFill/>
                    </a:lnL>
                    <a:lnR>
                      <a:noFill/>
                    </a:lnR>
                    <a:lnT>
                      <a:noFill/>
                    </a:lnT>
                    <a:lnB>
                      <a:noFill/>
                    </a:lnB>
                  </a:tcPr>
                </a:tc>
              </a:tr>
            </a:tbl>
          </a:graphicData>
        </a:graphic>
      </p:graphicFrame>
      <p:sp>
        <p:nvSpPr>
          <p:cNvPr id="78009" name="矩形 15"/>
          <p:cNvSpPr>
            <a:spLocks noChangeArrowheads="1"/>
          </p:cNvSpPr>
          <p:nvPr/>
        </p:nvSpPr>
        <p:spPr bwMode="auto">
          <a:xfrm>
            <a:off x="250825" y="5998099"/>
            <a:ext cx="8210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600">
                <a:solidFill>
                  <a:prstClr val="black"/>
                </a:solidFill>
              </a:rPr>
              <a:t>*該校的全時工作畢業生在</a:t>
            </a:r>
            <a:r>
              <a:rPr kumimoji="1" lang="zh-TW" altLang="en-US" sz="1600" u="sng">
                <a:solidFill>
                  <a:srgbClr val="FF0000"/>
                </a:solidFill>
              </a:rPr>
              <a:t>工作責任及紀律</a:t>
            </a:r>
            <a:r>
              <a:rPr kumimoji="1" lang="zh-TW" altLang="en-US" sz="1600">
                <a:solidFill>
                  <a:prstClr val="black"/>
                </a:solidFill>
              </a:rPr>
              <a:t>共通職能優於目前未就業畢業生，其中就職於</a:t>
            </a:r>
            <a:r>
              <a:rPr kumimoji="1" lang="zh-TW" altLang="en-US" sz="1600" u="sng">
                <a:solidFill>
                  <a:srgbClr val="FF0000"/>
                </a:solidFill>
              </a:rPr>
              <a:t>學校</a:t>
            </a:r>
            <a:r>
              <a:rPr kumimoji="1" lang="zh-TW" altLang="en-US" sz="1600">
                <a:solidFill>
                  <a:srgbClr val="FF0000"/>
                </a:solidFill>
              </a:rPr>
              <a:t>及</a:t>
            </a:r>
            <a:r>
              <a:rPr kumimoji="1" lang="zh-TW" altLang="en-US" sz="1600" u="sng">
                <a:solidFill>
                  <a:srgbClr val="FF0000"/>
                </a:solidFill>
              </a:rPr>
              <a:t>非營利機構</a:t>
            </a:r>
            <a:r>
              <a:rPr kumimoji="1" lang="zh-TW" altLang="en-US" sz="1600">
                <a:solidFill>
                  <a:prstClr val="black"/>
                </a:solidFill>
              </a:rPr>
              <a:t>畢業生在共通職能分數上有較優的表現。</a:t>
            </a:r>
            <a:endParaRPr kumimoji="1" lang="en-US" altLang="zh-TW" sz="1600">
              <a:solidFill>
                <a:prstClr val="black"/>
              </a:solidFill>
            </a:endParaRPr>
          </a:p>
        </p:txBody>
      </p:sp>
      <p:graphicFrame>
        <p:nvGraphicFramePr>
          <p:cNvPr id="78010" name="圖表 18"/>
          <p:cNvGraphicFramePr>
            <a:graphicFrameLocks/>
          </p:cNvGraphicFramePr>
          <p:nvPr>
            <p:extLst/>
          </p:nvPr>
        </p:nvGraphicFramePr>
        <p:xfrm>
          <a:off x="611188" y="3707336"/>
          <a:ext cx="4841875" cy="2349500"/>
        </p:xfrm>
        <a:graphic>
          <a:graphicData uri="http://schemas.openxmlformats.org/presentationml/2006/ole">
            <mc:AlternateContent xmlns:mc="http://schemas.openxmlformats.org/markup-compatibility/2006">
              <mc:Choice xmlns:v="urn:schemas-microsoft-com:vml" Requires="v">
                <p:oleObj spid="_x0000_s6149" r:id="rId4" imgW="4316342" imgH="2347163" progId="Excel.Chart.8">
                  <p:embed/>
                </p:oleObj>
              </mc:Choice>
              <mc:Fallback>
                <p:oleObj r:id="rId4" imgW="4316342" imgH="2347163" progId="Excel.Chart.8">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188" y="3707336"/>
                        <a:ext cx="4841875" cy="234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8011" name="矩形 3"/>
          <p:cNvSpPr>
            <a:spLocks noChangeArrowheads="1"/>
          </p:cNvSpPr>
          <p:nvPr/>
        </p:nvSpPr>
        <p:spPr bwMode="auto">
          <a:xfrm>
            <a:off x="7162800" y="3600974"/>
            <a:ext cx="19812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en-US" altLang="zh-TW" sz="1000">
                <a:solidFill>
                  <a:prstClr val="black"/>
                </a:solidFill>
                <a:latin typeface="標楷體" panose="03000509000000000000" pitchFamily="65" charset="-120"/>
                <a:ea typeface="標楷體" panose="03000509000000000000" pitchFamily="65" charset="-120"/>
              </a:rPr>
              <a:t>(</a:t>
            </a:r>
            <a:r>
              <a:rPr kumimoji="1" lang="zh-TW" altLang="en-US" sz="1000">
                <a:solidFill>
                  <a:prstClr val="black"/>
                </a:solidFill>
                <a:latin typeface="標楷體" panose="03000509000000000000" pitchFamily="65" charset="-120"/>
                <a:ea typeface="標楷體" panose="03000509000000000000" pitchFamily="65" charset="-120"/>
              </a:rPr>
              <a:t>人數太少的細格不宜過度解釋</a:t>
            </a:r>
            <a:r>
              <a:rPr kumimoji="1" lang="en-US" altLang="zh-TW" sz="1000">
                <a:solidFill>
                  <a:prstClr val="black"/>
                </a:solidFill>
                <a:latin typeface="標楷體" panose="03000509000000000000" pitchFamily="65" charset="-120"/>
                <a:ea typeface="標楷體" panose="03000509000000000000" pitchFamily="65" charset="-120"/>
              </a:rPr>
              <a:t>)</a:t>
            </a:r>
            <a:endParaRPr kumimoji="1" lang="zh-TW" altLang="en-US" sz="1000">
              <a:solidFill>
                <a:prstClr val="black"/>
              </a:solidFill>
              <a:latin typeface="標楷體" panose="03000509000000000000" pitchFamily="65" charset="-120"/>
              <a:ea typeface="標楷體" panose="03000509000000000000" pitchFamily="65" charset="-120"/>
            </a:endParaRPr>
          </a:p>
        </p:txBody>
      </p:sp>
      <p:graphicFrame>
        <p:nvGraphicFramePr>
          <p:cNvPr id="9" name="圖表 8"/>
          <p:cNvGraphicFramePr>
            <a:graphicFrameLocks/>
          </p:cNvGraphicFramePr>
          <p:nvPr>
            <p:extLst/>
          </p:nvPr>
        </p:nvGraphicFramePr>
        <p:xfrm>
          <a:off x="5076056" y="3839796"/>
          <a:ext cx="3920988" cy="2181261"/>
        </p:xfrm>
        <a:graphic>
          <a:graphicData uri="http://schemas.openxmlformats.org/drawingml/2006/chart">
            <c:chart xmlns:c="http://schemas.openxmlformats.org/drawingml/2006/chart" xmlns:r="http://schemas.openxmlformats.org/officeDocument/2006/relationships" r:id="rId6"/>
          </a:graphicData>
        </a:graphic>
      </p:graphicFrame>
      <p:sp>
        <p:nvSpPr>
          <p:cNvPr id="10" name="圓角矩形 9"/>
          <p:cNvSpPr/>
          <p:nvPr/>
        </p:nvSpPr>
        <p:spPr>
          <a:xfrm>
            <a:off x="179512" y="3359789"/>
            <a:ext cx="7526822" cy="24286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11" name="圓角矩形 10"/>
          <p:cNvSpPr/>
          <p:nvPr/>
        </p:nvSpPr>
        <p:spPr>
          <a:xfrm>
            <a:off x="179512" y="1464436"/>
            <a:ext cx="7526822" cy="21249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12" name="投影片編號版面配置區 3"/>
          <p:cNvSpPr txBox="1">
            <a:spLocks/>
          </p:cNvSpPr>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defPPr>
              <a:defRPr lang="en-US"/>
            </a:defPPr>
            <a:lvl1pPr marL="0" algn="r" defTabSz="457200" rtl="0" eaLnBrk="1" latinLnBrk="0" hangingPunct="1">
              <a:defRPr kumimoji="0" sz="1200" kern="1200">
                <a:solidFill>
                  <a:srgbClr val="898989"/>
                </a:solidFill>
                <a:latin typeface="Calibri"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49AE6D2B-9147-4A51-B0D1-B1F8F4A98A1E}" type="slidenum">
              <a:rPr lang="zh-TW" altLang="en-US" smtClean="0"/>
              <a:pPr/>
              <a:t>119</a:t>
            </a:fld>
            <a:endParaRPr lang="zh-TW" altLang="en-US" dirty="0"/>
          </a:p>
        </p:txBody>
      </p:sp>
    </p:spTree>
    <p:extLst>
      <p:ext uri="{BB962C8B-B14F-4D97-AF65-F5344CB8AC3E}">
        <p14:creationId xmlns:p14="http://schemas.microsoft.com/office/powerpoint/2010/main" val="23400781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投影片編號版面配置區 5"/>
          <p:cNvSpPr txBox="1">
            <a:spLocks/>
          </p:cNvSpPr>
          <p:nvPr/>
        </p:nvSpPr>
        <p:spPr bwMode="auto">
          <a:xfrm>
            <a:off x="8572500" y="6619875"/>
            <a:ext cx="5715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r" eaLnBrk="1" fontAlgn="ctr" hangingPunct="1">
              <a:spcBef>
                <a:spcPct val="0"/>
              </a:spcBef>
              <a:buFontTx/>
              <a:buNone/>
            </a:pPr>
            <a:fld id="{58D6BE5B-0994-4005-B6BC-093455345A60}" type="slidenum">
              <a:rPr kumimoji="0" lang="en-US" altLang="zh-TW" sz="1200">
                <a:solidFill>
                  <a:srgbClr val="FFFFFF"/>
                </a:solidFill>
                <a:latin typeface="Calibri" panose="020F0502020204030204" pitchFamily="34" charset="0"/>
                <a:ea typeface="新細明體" panose="02020500000000000000" pitchFamily="18" charset="-120"/>
              </a:rPr>
              <a:pPr algn="r" eaLnBrk="1" fontAlgn="ctr" hangingPunct="1">
                <a:spcBef>
                  <a:spcPct val="0"/>
                </a:spcBef>
                <a:buFontTx/>
                <a:buNone/>
              </a:pPr>
              <a:t>12</a:t>
            </a:fld>
            <a:endParaRPr kumimoji="0" lang="en-US" altLang="zh-TW" sz="1200">
              <a:solidFill>
                <a:srgbClr val="FFFFFF"/>
              </a:solidFill>
              <a:latin typeface="Calibri" panose="020F0502020204030204" pitchFamily="34" charset="0"/>
              <a:ea typeface="新細明體" panose="02020500000000000000" pitchFamily="18" charset="-120"/>
            </a:endParaRPr>
          </a:p>
        </p:txBody>
      </p:sp>
      <p:sp>
        <p:nvSpPr>
          <p:cNvPr id="34819" name="標題 1"/>
          <p:cNvSpPr>
            <a:spLocks noGrp="1"/>
          </p:cNvSpPr>
          <p:nvPr>
            <p:ph type="title" idx="4294967295"/>
          </p:nvPr>
        </p:nvSpPr>
        <p:spPr>
          <a:xfrm>
            <a:off x="457200" y="274638"/>
            <a:ext cx="8229600" cy="1143000"/>
          </a:xfrm>
        </p:spPr>
        <p:txBody>
          <a:bodyPr/>
          <a:lstStyle/>
          <a:p>
            <a:pPr algn="l"/>
            <a:r>
              <a:rPr lang="zh-TW" altLang="en-US" sz="2400" smtClean="0"/>
              <a:t>產業職能基準範例：職能分析人員職能基準</a:t>
            </a:r>
          </a:p>
        </p:txBody>
      </p:sp>
      <p:sp>
        <p:nvSpPr>
          <p:cNvPr id="34820" name="投影片編號版面配置區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4C930FDD-C77D-4BDA-A7D7-7E827BE2BE8B}" type="slidenum">
              <a:rPr lang="zh-TW" altLang="en-US" sz="1200" smtClean="0">
                <a:solidFill>
                  <a:srgbClr val="898989"/>
                </a:solidFill>
                <a:latin typeface="Calibri" panose="020F0502020204030204" pitchFamily="34" charset="0"/>
                <a:ea typeface="標楷體" panose="03000509000000000000" pitchFamily="65" charset="-120"/>
              </a:rPr>
              <a:pPr>
                <a:spcBef>
                  <a:spcPct val="0"/>
                </a:spcBef>
                <a:buFontTx/>
                <a:buNone/>
              </a:pPr>
              <a:t>12</a:t>
            </a:fld>
            <a:endParaRPr lang="en-US" altLang="zh-TW" sz="1200" smtClean="0">
              <a:solidFill>
                <a:srgbClr val="898989"/>
              </a:solidFill>
              <a:latin typeface="Calibri" panose="020F0502020204030204" pitchFamily="34" charset="0"/>
              <a:ea typeface="標楷體" panose="03000509000000000000" pitchFamily="65" charset="-120"/>
            </a:endParaRPr>
          </a:p>
        </p:txBody>
      </p:sp>
      <p:sp>
        <p:nvSpPr>
          <p:cNvPr id="2" name="文字版面配置區 1"/>
          <p:cNvSpPr>
            <a:spLocks noGrp="1"/>
          </p:cNvSpPr>
          <p:nvPr>
            <p:ph type="body" sz="quarter" idx="4294967295"/>
          </p:nvPr>
        </p:nvSpPr>
        <p:spPr>
          <a:xfrm>
            <a:off x="533400" y="1066800"/>
            <a:ext cx="8251200" cy="457200"/>
          </a:xfrm>
        </p:spPr>
        <p:txBody>
          <a:bodyPr>
            <a:normAutofit lnSpcReduction="10000"/>
          </a:bodyPr>
          <a:lstStyle/>
          <a:p>
            <a:endParaRPr lang="zh-TW" altLang="en-US"/>
          </a:p>
        </p:txBody>
      </p:sp>
      <p:sp>
        <p:nvSpPr>
          <p:cNvPr id="3" name="矩形 2"/>
          <p:cNvSpPr/>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dirty="0">
              <a:solidFill>
                <a:prstClr val="white"/>
              </a:solidFill>
              <a:ea typeface="標楷體" panose="03000509000000000000" pitchFamily="65" charset="-120"/>
            </a:endParaRPr>
          </a:p>
        </p:txBody>
      </p:sp>
      <p:sp>
        <p:nvSpPr>
          <p:cNvPr id="34917" name="標題 1"/>
          <p:cNvSpPr txBox="1">
            <a:spLocks/>
          </p:cNvSpPr>
          <p:nvPr/>
        </p:nvSpPr>
        <p:spPr bwMode="auto">
          <a:xfrm>
            <a:off x="457200" y="0"/>
            <a:ext cx="8229600"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a:spcBef>
                <a:spcPct val="0"/>
              </a:spcBef>
              <a:buFontTx/>
              <a:buNone/>
            </a:pPr>
            <a:r>
              <a:rPr kumimoji="0" lang="zh-TW" altLang="en-US" sz="2800" b="1" dirty="0">
                <a:solidFill>
                  <a:prstClr val="black"/>
                </a:solidFill>
              </a:rPr>
              <a:t>職能基準格式範例（摘錄）</a:t>
            </a:r>
          </a:p>
        </p:txBody>
      </p:sp>
      <p:sp>
        <p:nvSpPr>
          <p:cNvPr id="34918" name="投影片編號版面配置區 3"/>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r" eaLnBrk="1" hangingPunct="1">
              <a:spcBef>
                <a:spcPct val="0"/>
              </a:spcBef>
              <a:buFontTx/>
              <a:buNone/>
            </a:pPr>
            <a:fld id="{4FF84735-F980-460E-9EEB-1C128816E0DE}" type="slidenum">
              <a:rPr kumimoji="0" lang="zh-TW" altLang="en-US" sz="1200">
                <a:solidFill>
                  <a:srgbClr val="898989"/>
                </a:solidFill>
                <a:latin typeface="Calibri" panose="020F0502020204030204" pitchFamily="34" charset="0"/>
                <a:ea typeface="新細明體" panose="02020500000000000000" pitchFamily="18" charset="-120"/>
              </a:rPr>
              <a:pPr algn="r" eaLnBrk="1" hangingPunct="1">
                <a:spcBef>
                  <a:spcPct val="0"/>
                </a:spcBef>
                <a:buFontTx/>
                <a:buNone/>
              </a:pPr>
              <a:t>12</a:t>
            </a:fld>
            <a:endParaRPr kumimoji="0" lang="zh-TW" altLang="en-US" sz="1200">
              <a:solidFill>
                <a:srgbClr val="898989"/>
              </a:solidFill>
              <a:latin typeface="Calibri" panose="020F0502020204030204" pitchFamily="34" charset="0"/>
              <a:ea typeface="新細明體" panose="02020500000000000000" pitchFamily="18" charset="-120"/>
            </a:endParaRPr>
          </a:p>
        </p:txBody>
      </p:sp>
      <p:graphicFrame>
        <p:nvGraphicFramePr>
          <p:cNvPr id="10" name="內容版面配置區 3"/>
          <p:cNvGraphicFramePr>
            <a:graphicFrameLocks noGrp="1"/>
          </p:cNvGraphicFramePr>
          <p:nvPr>
            <p:ph idx="4294967295"/>
            <p:extLst/>
          </p:nvPr>
        </p:nvGraphicFramePr>
        <p:xfrm>
          <a:off x="0" y="381720"/>
          <a:ext cx="9036495" cy="6529461"/>
        </p:xfrm>
        <a:graphic>
          <a:graphicData uri="http://schemas.openxmlformats.org/drawingml/2006/table">
            <a:tbl>
              <a:tblPr>
                <a:tableStyleId>{5C22544A-7EE6-4342-B048-85BDC9FD1C3A}</a:tableStyleId>
              </a:tblPr>
              <a:tblGrid>
                <a:gridCol w="953333"/>
                <a:gridCol w="730326"/>
                <a:gridCol w="432307"/>
                <a:gridCol w="809246"/>
                <a:gridCol w="438194"/>
                <a:gridCol w="1704749"/>
                <a:gridCol w="810613"/>
                <a:gridCol w="309455"/>
                <a:gridCol w="634293"/>
                <a:gridCol w="411618"/>
                <a:gridCol w="365163"/>
                <a:gridCol w="1095489"/>
                <a:gridCol w="341709"/>
              </a:tblGrid>
              <a:tr h="148677">
                <a:tc>
                  <a:txBody>
                    <a:bodyPr/>
                    <a:lstStyle/>
                    <a:p>
                      <a:pPr algn="ctr" fontAlgn="ctr">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職能基準代碼</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l" fontAlgn="ctr">
                        <a:spcBef>
                          <a:spcPts val="200"/>
                        </a:spcBef>
                        <a:spcAft>
                          <a:spcPts val="200"/>
                        </a:spcAft>
                      </a:pPr>
                      <a:r>
                        <a:rPr lang="en-US" sz="1100" b="0" i="0" u="none" strike="noStrike" baseline="0" dirty="0" smtClean="0">
                          <a:solidFill>
                            <a:schemeClr val="tx1"/>
                          </a:solidFill>
                          <a:effectLst/>
                          <a:latin typeface="Arial" panose="020B0604020202020204" pitchFamily="34" charset="0"/>
                          <a:ea typeface="標楷體" panose="03000509000000000000" pitchFamily="65" charset="-120"/>
                        </a:rPr>
                        <a:t>BHR2422</a:t>
                      </a:r>
                      <a:endParaRPr 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ctr"/>
                      <a:endParaRPr lang="zh-TW" altLang="en-US" sz="1200" b="0" i="1" u="none" strike="noStrike">
                        <a:solidFill>
                          <a:srgbClr val="000000"/>
                        </a:solidFill>
                        <a:effectLst/>
                        <a:latin typeface="Times New Roman"/>
                      </a:endParaRPr>
                    </a:p>
                  </a:txBody>
                  <a:tcPr marL="5174" marR="5174" marT="5174" marB="0" anchor="ctr"/>
                </a:tc>
                <a:tc gridSpan="2">
                  <a:txBody>
                    <a:bodyPr/>
                    <a:lstStyle/>
                    <a:p>
                      <a:pPr algn="l" fontAlgn="ctr">
                        <a:spcBef>
                          <a:spcPts val="200"/>
                        </a:spcBef>
                        <a:spcAft>
                          <a:spcPts val="200"/>
                        </a:spcAft>
                      </a:pPr>
                      <a:r>
                        <a:rPr lang="zh-TW" altLang="en-US" sz="1100" u="none" strike="noStrike" baseline="0" dirty="0" smtClean="0">
                          <a:solidFill>
                            <a:schemeClr val="tx1"/>
                          </a:solidFill>
                          <a:effectLst/>
                          <a:latin typeface="Arial" panose="020B0604020202020204" pitchFamily="34" charset="0"/>
                          <a:ea typeface="標楷體" panose="03000509000000000000" pitchFamily="65" charset="-120"/>
                        </a:rPr>
                        <a:t>職能分析人員</a:t>
                      </a: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a:txBody>
                    <a:bodyPr/>
                    <a:lstStyle/>
                    <a:p>
                      <a:pPr algn="l" fontAlgn="ctr">
                        <a:spcBef>
                          <a:spcPts val="200"/>
                        </a:spcBef>
                        <a:spcAft>
                          <a:spcPts val="200"/>
                        </a:spcAft>
                      </a:pP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ctr">
                        <a:spcBef>
                          <a:spcPts val="200"/>
                        </a:spcBef>
                        <a:spcAft>
                          <a:spcPts val="200"/>
                        </a:spcAft>
                      </a:pP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fontAlgn="t">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gridSpan="3">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c>
                  <a:txBody>
                    <a:bodyPr/>
                    <a:lstStyle/>
                    <a:p>
                      <a:pPr algn="l" fontAlgn="ctr"/>
                      <a:r>
                        <a:rPr lang="zh-TW" altLang="en-US" sz="1100" u="none" strike="noStrike" baseline="0" dirty="0">
                          <a:effectLst/>
                          <a:latin typeface="Times New Roman" pitchFamily="18" charset="0"/>
                          <a:ea typeface="標楷體" panose="03000509000000000000" pitchFamily="65" charset="-120"/>
                        </a:rPr>
                        <a:t>　</a:t>
                      </a:r>
                      <a:endParaRPr lang="zh-TW" altLang="en-US" sz="1100" b="0" i="1" u="none" strike="noStrike" baseline="0" dirty="0">
                        <a:solidFill>
                          <a:srgbClr val="000000"/>
                        </a:solidFill>
                        <a:effectLst/>
                        <a:latin typeface="Times New Roman" pitchFamily="18"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79445">
                <a:tc>
                  <a:txBody>
                    <a:bodyPr/>
                    <a:lstStyle/>
                    <a:p>
                      <a:pPr algn="ctr" fontAlgn="ctr">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職能基準項目</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依職類別</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l" fontAlgn="ctr"/>
                      <a:endParaRPr lang="zh-TW" altLang="en-US" sz="1200" b="0" i="0" u="none" strike="noStrike">
                        <a:solidFill>
                          <a:srgbClr val="000000"/>
                        </a:solidFill>
                        <a:effectLst/>
                        <a:latin typeface="細明體"/>
                      </a:endParaRPr>
                    </a:p>
                  </a:txBody>
                  <a:tcPr marL="5174" marR="5174" marT="5174" marB="0" anchor="ctr"/>
                </a:tc>
                <a:tc gridSpan="2">
                  <a:txBody>
                    <a:bodyPr/>
                    <a:lstStyle/>
                    <a:p>
                      <a:pPr algn="l" fontAlgn="ctr">
                        <a:spcBef>
                          <a:spcPts val="200"/>
                        </a:spcBef>
                        <a:spcAft>
                          <a:spcPts val="200"/>
                        </a:spcAft>
                      </a:pP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企業經營管理</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spcBef>
                          <a:spcPts val="200"/>
                        </a:spcBef>
                        <a:spcAft>
                          <a:spcPts val="200"/>
                        </a:spcAft>
                      </a:pP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t">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職類別代碼</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gridSpan="3">
                  <a:txBody>
                    <a:bodyPr/>
                    <a:lstStyle/>
                    <a:p>
                      <a:pPr algn="l" fontAlgn="ctr">
                        <a:spcBef>
                          <a:spcPts val="200"/>
                        </a:spcBef>
                        <a:spcAft>
                          <a:spcPts val="200"/>
                        </a:spcAft>
                      </a:pPr>
                      <a:r>
                        <a:rPr lang="en-US" altLang="zh-TW" sz="1100" i="0" kern="1200" baseline="0" dirty="0" smtClean="0">
                          <a:solidFill>
                            <a:schemeClr val="tx1"/>
                          </a:solidFill>
                          <a:effectLst/>
                          <a:latin typeface="Arial" panose="020B0604020202020204" pitchFamily="34" charset="0"/>
                          <a:ea typeface="標楷體" panose="03000509000000000000" pitchFamily="65" charset="-120"/>
                          <a:cs typeface="+mn-cs"/>
                        </a:rPr>
                        <a:t>BHR</a:t>
                      </a:r>
                      <a:endParaRPr lang="en-US" altLang="zh-TW"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hMerge="1">
                  <a:txBody>
                    <a:bodyPr/>
                    <a:lstStyle/>
                    <a:p>
                      <a:endParaRPr lang="zh-TW" altLang="en-US"/>
                    </a:p>
                  </a:txBody>
                  <a:tcPr/>
                </a:tc>
                <a:tc>
                  <a:txBody>
                    <a:bodyPr/>
                    <a:lstStyle/>
                    <a:p>
                      <a:pPr algn="l" fontAlgn="ctr"/>
                      <a:r>
                        <a:rPr lang="zh-TW" altLang="en-US" sz="1100" u="none" strike="noStrike" baseline="0" dirty="0">
                          <a:effectLst/>
                          <a:latin typeface="Times New Roman" pitchFamily="18" charset="0"/>
                          <a:ea typeface="標楷體" panose="03000509000000000000" pitchFamily="65" charset="-120"/>
                        </a:rPr>
                        <a:t>　</a:t>
                      </a:r>
                      <a:endParaRPr lang="zh-TW" altLang="en-US" sz="1100" b="0" i="0" u="none" strike="noStrike" baseline="0" dirty="0">
                        <a:solidFill>
                          <a:srgbClr val="000000"/>
                        </a:solidFill>
                        <a:effectLst/>
                        <a:latin typeface="Times New Roman" pitchFamily="18"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79445">
                <a:tc>
                  <a:txBody>
                    <a:bodyPr/>
                    <a:lstStyle/>
                    <a:p>
                      <a:pPr algn="ctr" fontAlgn="ctr">
                        <a:spcBef>
                          <a:spcPts val="200"/>
                        </a:spcBef>
                        <a:spcAft>
                          <a:spcPts val="200"/>
                        </a:spcAft>
                      </a:pPr>
                      <a:r>
                        <a:rPr lang="en-US" altLang="zh-TW" sz="1100" b="1" u="none" strike="noStrike" baseline="0" dirty="0">
                          <a:solidFill>
                            <a:schemeClr val="bg1"/>
                          </a:solidFill>
                          <a:effectLst/>
                          <a:latin typeface="Arial" panose="020B0604020202020204" pitchFamily="34" charset="0"/>
                          <a:ea typeface="標楷體" panose="03000509000000000000" pitchFamily="65" charset="-120"/>
                        </a:rPr>
                        <a:t>(</a:t>
                      </a: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擇一填寫</a:t>
                      </a:r>
                      <a:r>
                        <a:rPr lang="en-US" altLang="zh-TW" sz="1100" b="1" u="none" strike="noStrike" baseline="0" dirty="0">
                          <a:solidFill>
                            <a:schemeClr val="bg1"/>
                          </a:solidFill>
                          <a:effectLst/>
                          <a:latin typeface="Arial" panose="020B0604020202020204" pitchFamily="34" charset="0"/>
                          <a:ea typeface="標楷體" panose="03000509000000000000" pitchFamily="65" charset="-120"/>
                        </a:rPr>
                        <a:t>)</a:t>
                      </a:r>
                      <a:endParaRPr lang="en-US" altLang="zh-TW"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依職業別</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ctr"/>
                      <a:endParaRPr lang="zh-TW" altLang="en-US" sz="1200" b="0" i="0" u="none" strike="noStrike">
                        <a:solidFill>
                          <a:srgbClr val="000000"/>
                        </a:solidFill>
                        <a:effectLst/>
                        <a:latin typeface="細明體"/>
                      </a:endParaRPr>
                    </a:p>
                  </a:txBody>
                  <a:tcPr marL="5174" marR="5174" marT="5174" marB="0" anchor="ctr"/>
                </a:tc>
                <a:tc gridSpan="2">
                  <a:txBody>
                    <a:bodyPr/>
                    <a:lstStyle/>
                    <a:p>
                      <a:pPr algn="l" fontAlgn="ctr">
                        <a:spcBef>
                          <a:spcPts val="200"/>
                        </a:spcBef>
                        <a:spcAft>
                          <a:spcPts val="200"/>
                        </a:spcAft>
                      </a:pP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ctr">
                        <a:spcBef>
                          <a:spcPts val="200"/>
                        </a:spcBef>
                        <a:spcAft>
                          <a:spcPts val="200"/>
                        </a:spcAft>
                      </a:pP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fontAlgn="t">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職業別代碼</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gridSpan="3">
                  <a:txBody>
                    <a:bodyPr/>
                    <a:lstStyle/>
                    <a:p>
                      <a:pPr algn="l" fontAlgn="ctr">
                        <a:spcBef>
                          <a:spcPts val="200"/>
                        </a:spcBef>
                        <a:spcAft>
                          <a:spcPts val="200"/>
                        </a:spcAft>
                      </a:pPr>
                      <a:r>
                        <a:rPr lang="en-US" altLang="zh-TW" sz="1100" b="0" i="0" u="none" strike="noStrike" baseline="0" dirty="0" smtClean="0">
                          <a:solidFill>
                            <a:schemeClr val="tx1"/>
                          </a:solidFill>
                          <a:effectLst/>
                          <a:latin typeface="Arial" panose="020B0604020202020204" pitchFamily="34" charset="0"/>
                          <a:ea typeface="標楷體" panose="03000509000000000000" pitchFamily="65" charset="-120"/>
                        </a:rPr>
                        <a:t>2422</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c>
                  <a:txBody>
                    <a:bodyPr/>
                    <a:lstStyle/>
                    <a:p>
                      <a:pPr algn="l" fontAlgn="ctr"/>
                      <a:r>
                        <a:rPr lang="zh-TW" altLang="en-US" sz="1100" u="none" strike="noStrike" baseline="0" dirty="0">
                          <a:effectLst/>
                          <a:latin typeface="Times New Roman" pitchFamily="18" charset="0"/>
                          <a:ea typeface="標楷體" panose="03000509000000000000" pitchFamily="65" charset="-120"/>
                        </a:rPr>
                        <a:t>　</a:t>
                      </a:r>
                      <a:endParaRPr lang="zh-TW" altLang="en-US" sz="1100" b="0" i="0" u="none" strike="noStrike" baseline="0" dirty="0">
                        <a:solidFill>
                          <a:srgbClr val="000000"/>
                        </a:solidFill>
                        <a:effectLst/>
                        <a:latin typeface="Times New Roman" pitchFamily="18"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55548">
                <a:tc>
                  <a:txBody>
                    <a:bodyPr/>
                    <a:lstStyle/>
                    <a:p>
                      <a:pPr algn="ctr" fontAlgn="ctr">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所屬行業別</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l" fontAlgn="ctr">
                        <a:spcBef>
                          <a:spcPts val="200"/>
                        </a:spcBef>
                        <a:spcAft>
                          <a:spcPts val="200"/>
                        </a:spcAft>
                      </a:pP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教育服務業</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l" fontAlgn="ctr"/>
                      <a:endParaRPr lang="zh-TW" altLang="en-US" sz="1200" b="0" i="1" u="none" strike="noStrike">
                        <a:solidFill>
                          <a:srgbClr val="000000"/>
                        </a:solidFill>
                        <a:effectLst/>
                        <a:latin typeface="Times New Roman"/>
                      </a:endParaRPr>
                    </a:p>
                  </a:txBody>
                  <a:tcPr marL="5174" marR="5174" marT="5174" marB="0" anchor="ctr"/>
                </a:tc>
                <a:tc gridSpan="2">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a:txBody>
                    <a:bodyPr/>
                    <a:lstStyle/>
                    <a:p>
                      <a:pPr algn="l" fontAlgn="ctr">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　</a:t>
                      </a: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spcBef>
                          <a:spcPts val="200"/>
                        </a:spcBef>
                        <a:spcAft>
                          <a:spcPts val="200"/>
                        </a:spcAft>
                      </a:pPr>
                      <a:endParaRPr lang="zh-TW" altLang="en-US" sz="1100" b="0" i="1"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t">
                        <a:spcBef>
                          <a:spcPts val="200"/>
                        </a:spcBef>
                        <a:spcAft>
                          <a:spcPts val="200"/>
                        </a:spcAft>
                      </a:pPr>
                      <a:r>
                        <a:rPr lang="zh-TW" altLang="en-US" sz="1100" u="none" strike="noStrike" baseline="0" dirty="0">
                          <a:solidFill>
                            <a:schemeClr val="tx1"/>
                          </a:solidFill>
                          <a:effectLst/>
                          <a:latin typeface="Arial" panose="020B0604020202020204" pitchFamily="34" charset="0"/>
                          <a:ea typeface="標楷體" panose="03000509000000000000" pitchFamily="65" charset="-120"/>
                        </a:rPr>
                        <a:t>行業別代碼</a:t>
                      </a:r>
                      <a:endParaRPr lang="zh-TW" altLang="en-US" sz="1100" b="1"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gridSpan="3">
                  <a:txBody>
                    <a:bodyPr/>
                    <a:lstStyle/>
                    <a:p>
                      <a:pPr algn="l" fontAlgn="ctr">
                        <a:spcBef>
                          <a:spcPts val="200"/>
                        </a:spcBef>
                        <a:spcAft>
                          <a:spcPts val="200"/>
                        </a:spcAft>
                      </a:pPr>
                      <a:r>
                        <a:rPr lang="en-US" altLang="zh-TW" sz="1100" b="0" i="0" u="none" strike="noStrike" baseline="0" dirty="0" smtClean="0">
                          <a:solidFill>
                            <a:schemeClr val="tx1"/>
                          </a:solidFill>
                          <a:effectLst/>
                          <a:latin typeface="Arial" panose="020B0604020202020204" pitchFamily="34" charset="0"/>
                          <a:ea typeface="標楷體" panose="03000509000000000000" pitchFamily="65" charset="-120"/>
                        </a:rPr>
                        <a:t>P8574</a:t>
                      </a:r>
                      <a:endParaRPr 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hMerge="1">
                  <a:txBody>
                    <a:bodyPr/>
                    <a:lstStyle/>
                    <a:p>
                      <a:endParaRPr lang="zh-TW" altLang="en-US"/>
                    </a:p>
                  </a:txBody>
                  <a:tcPr/>
                </a:tc>
                <a:tc>
                  <a:txBody>
                    <a:bodyPr/>
                    <a:lstStyle/>
                    <a:p>
                      <a:pPr algn="l" fontAlgn="ctr"/>
                      <a:r>
                        <a:rPr lang="zh-TW" altLang="en-US" sz="1100" u="none" strike="noStrike" baseline="0" dirty="0">
                          <a:effectLst/>
                          <a:latin typeface="Times New Roman" pitchFamily="18" charset="0"/>
                          <a:ea typeface="標楷體" panose="03000509000000000000" pitchFamily="65" charset="-120"/>
                        </a:rPr>
                        <a:t>　</a:t>
                      </a:r>
                      <a:endParaRPr lang="zh-TW" altLang="en-US" sz="1100" b="0" i="0" u="none" strike="noStrike" baseline="0" dirty="0">
                        <a:solidFill>
                          <a:srgbClr val="000000"/>
                        </a:solidFill>
                        <a:effectLst/>
                        <a:latin typeface="Times New Roman" pitchFamily="18"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292921">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工作描述</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12">
                  <a:txBody>
                    <a:bodyPr/>
                    <a:lstStyle/>
                    <a:p>
                      <a:pPr marL="0" marR="0" indent="0" algn="l" defTabSz="914400" rtl="0" eaLnBrk="1" fontAlgn="t" latinLnBrk="0" hangingPunct="1">
                        <a:lnSpc>
                          <a:spcPct val="100000"/>
                        </a:lnSpc>
                        <a:spcBef>
                          <a:spcPts val="200"/>
                        </a:spcBef>
                        <a:spcAft>
                          <a:spcPts val="200"/>
                        </a:spcAft>
                        <a:buClrTx/>
                        <a:buSzTx/>
                        <a:buFontTx/>
                        <a:buNone/>
                        <a:tabLst/>
                        <a:defRPr/>
                      </a:pP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選定發展產業領域及勞動市場具有重要性與影響性之關鍵職業，蒐集盤點相關職業</a:t>
                      </a:r>
                      <a:r>
                        <a:rPr lang="en-US" altLang="zh-TW" sz="1100" i="0" kern="1200" baseline="0" dirty="0" smtClean="0">
                          <a:solidFill>
                            <a:schemeClr val="tx1"/>
                          </a:solidFill>
                          <a:effectLst/>
                          <a:latin typeface="Arial" panose="020B0604020202020204" pitchFamily="34" charset="0"/>
                          <a:ea typeface="標楷體" panose="03000509000000000000" pitchFamily="65" charset="-120"/>
                          <a:cs typeface="+mn-cs"/>
                        </a:rPr>
                        <a:t>/</a:t>
                      </a: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職務資料，並分析工作任務所需之知識技能與態度，進行職能驗證確保職能內涵之正確性。</a:t>
                      </a:r>
                      <a:endParaRPr lang="zh-TW" altLang="en-US" sz="1100" b="0" i="0" u="none" strike="noStrike" baseline="0" dirty="0" smtClean="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191289">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入門水準</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9">
                  <a:txBody>
                    <a:bodyPr/>
                    <a:lstStyle/>
                    <a:p>
                      <a:pPr marL="0" marR="0" indent="0" algn="l" defTabSz="914400" rtl="0" eaLnBrk="1" fontAlgn="t" latinLnBrk="0" hangingPunct="1">
                        <a:lnSpc>
                          <a:spcPct val="100000"/>
                        </a:lnSpc>
                        <a:spcBef>
                          <a:spcPts val="200"/>
                        </a:spcBef>
                        <a:spcAft>
                          <a:spcPts val="200"/>
                        </a:spcAft>
                        <a:buClrTx/>
                        <a:buSzTx/>
                        <a:buFontTx/>
                        <a:buNone/>
                        <a:tabLst/>
                        <a:defRPr/>
                      </a:pP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大專以上畢業且具備</a:t>
                      </a:r>
                      <a:r>
                        <a:rPr lang="en-US" altLang="zh-TW" sz="1100" i="0" kern="1200" baseline="0" dirty="0" smtClean="0">
                          <a:solidFill>
                            <a:schemeClr val="tx1"/>
                          </a:solidFill>
                          <a:effectLst/>
                          <a:latin typeface="Arial" panose="020B0604020202020204" pitchFamily="34" charset="0"/>
                          <a:ea typeface="標楷體" panose="03000509000000000000" pitchFamily="65" charset="-120"/>
                          <a:cs typeface="+mn-cs"/>
                        </a:rPr>
                        <a:t>3</a:t>
                      </a:r>
                      <a:r>
                        <a:rPr lang="zh-TW" altLang="en-US" sz="1100" i="0" kern="1200" baseline="0" dirty="0" smtClean="0">
                          <a:solidFill>
                            <a:schemeClr val="tx1"/>
                          </a:solidFill>
                          <a:effectLst/>
                          <a:latin typeface="Arial" panose="020B0604020202020204" pitchFamily="34" charset="0"/>
                          <a:ea typeface="標楷體" panose="03000509000000000000" pitchFamily="65" charset="-120"/>
                          <a:cs typeface="+mn-cs"/>
                        </a:rPr>
                        <a:t>年以上人力資源管理教育訓練或特定專業領域實務工作經驗。</a:t>
                      </a:r>
                      <a:endParaRPr lang="zh-TW" altLang="en-US" sz="1100" b="0" i="0" u="none" strike="noStrike" baseline="0" dirty="0" smtClean="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pPr algn="l" fontAlgn="t">
                        <a:spcBef>
                          <a:spcPts val="200"/>
                        </a:spcBef>
                        <a:spcAft>
                          <a:spcPts val="200"/>
                        </a:spcAft>
                      </a:pPr>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nchor="ctr">
                    <a:lnL w="6350" cap="flat" cmpd="sng" algn="ctr">
                      <a:no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3">
                  <a:txBody>
                    <a:bodyPr/>
                    <a:lstStyle/>
                    <a:p>
                      <a:pPr algn="l" fontAlgn="t">
                        <a:spcBef>
                          <a:spcPts val="200"/>
                        </a:spcBef>
                        <a:spcAft>
                          <a:spcPts val="200"/>
                        </a:spcAft>
                      </a:pPr>
                      <a:r>
                        <a:rPr lang="zh-TW" altLang="en-US" sz="1100" u="none" strike="noStrike" baseline="0" dirty="0">
                          <a:effectLst/>
                          <a:latin typeface="Arial" panose="020B0604020202020204" pitchFamily="34" charset="0"/>
                          <a:ea typeface="標楷體" panose="03000509000000000000" pitchFamily="65" charset="-120"/>
                        </a:rPr>
                        <a:t>　　</a:t>
                      </a:r>
                      <a:endParaRPr lang="zh-TW" altLang="en-US" sz="1100" b="0" i="0" u="none" strike="noStrike" baseline="0" dirty="0">
                        <a:solidFill>
                          <a:srgbClr val="000000"/>
                        </a:solidFill>
                        <a:effectLst/>
                        <a:latin typeface="Arial" panose="020B0604020202020204" pitchFamily="34" charset="0"/>
                        <a:ea typeface="標楷體" panose="03000509000000000000" pitchFamily="65" charset="-120"/>
                      </a:endParaRPr>
                    </a:p>
                  </a:txBody>
                  <a:tcPr marL="4824" marR="4824" marT="5174"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r>
              <a:tr h="148686">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基準級別</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12">
                  <a:txBody>
                    <a:bodyPr/>
                    <a:lstStyle/>
                    <a:p>
                      <a:pPr algn="l" fontAlgn="t">
                        <a:spcBef>
                          <a:spcPts val="200"/>
                        </a:spcBef>
                        <a:spcAft>
                          <a:spcPts val="200"/>
                        </a:spcAft>
                      </a:pPr>
                      <a:r>
                        <a:rPr lang="en-US" altLang="zh-TW" sz="1100" i="0" kern="1200" baseline="0" dirty="0" smtClean="0">
                          <a:solidFill>
                            <a:schemeClr val="tx1"/>
                          </a:solidFill>
                          <a:effectLst/>
                          <a:latin typeface="Arial" panose="020B0604020202020204" pitchFamily="34" charset="0"/>
                          <a:ea typeface="標楷體" panose="03000509000000000000" pitchFamily="65" charset="-120"/>
                          <a:cs typeface="+mn-cs"/>
                        </a:rPr>
                        <a:t>5</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l" fontAlgn="t"/>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hMerge="1">
                  <a:txBody>
                    <a:bodyPr/>
                    <a:lstStyle/>
                    <a:p>
                      <a:endParaRPr lang="zh-TW" altLang="en-US"/>
                    </a:p>
                  </a:txBody>
                  <a:tcPr/>
                </a:tc>
                <a:tc hMerge="1">
                  <a:txBody>
                    <a:bodyPr/>
                    <a:lstStyle/>
                    <a:p>
                      <a:pPr algn="l" fontAlgn="t"/>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t"/>
                      <a:endParaRPr lang="zh-TW" altLang="en-US" sz="1200" b="0" i="0" u="none" strike="noStrike">
                        <a:solidFill>
                          <a:srgbClr val="000000"/>
                        </a:solidFill>
                        <a:effectLst/>
                        <a:latin typeface="新細明體"/>
                      </a:endParaRPr>
                    </a:p>
                  </a:txBody>
                  <a:tcPr marL="5174" marR="5174" marT="5174" marB="0"/>
                </a:tc>
                <a:tc hMerge="1">
                  <a:txBody>
                    <a:bodyPr/>
                    <a:lstStyle/>
                    <a:p>
                      <a:endParaRPr lang="zh-TW" altLang="en-US"/>
                    </a:p>
                  </a:txBody>
                  <a:tcPr/>
                </a:tc>
                <a:tc hMerge="1">
                  <a:txBody>
                    <a:bodyPr/>
                    <a:lstStyle/>
                    <a:p>
                      <a:endParaRPr lang="zh-TW" altLang="en-US"/>
                    </a:p>
                  </a:txBody>
                  <a:tcPr/>
                </a:tc>
                <a:tc hMerge="1">
                  <a:txBody>
                    <a:bodyPr/>
                    <a:lstStyle/>
                    <a:p>
                      <a:pPr algn="l" fontAlgn="t"/>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581353">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主要職責</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工作任務 </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工作產出 </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endParaRPr lang="zh-TW" altLang="en-US"/>
                    </a:p>
                  </a:txBody>
                  <a:tcPr/>
                </a:tc>
                <a:tc gridSpan="3">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行為指標</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pPr algn="ctr" fontAlgn="t">
                        <a:spcBef>
                          <a:spcPts val="200"/>
                        </a:spcBef>
                        <a:spcAft>
                          <a:spcPts val="200"/>
                        </a:spcAft>
                      </a:pPr>
                      <a:endParaRPr lang="zh-TW" altLang="en-US" sz="1100" b="1" i="0" u="none" strike="noStrike" baseline="0" dirty="0">
                        <a:solidFill>
                          <a:schemeClr val="bg1"/>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pPr algn="ctr" fontAlgn="t"/>
                      <a:endParaRPr lang="zh-TW" altLang="en-US" sz="1200" b="0" i="0" u="none" strike="noStrike">
                        <a:solidFill>
                          <a:srgbClr val="FF0000"/>
                        </a:solidFill>
                        <a:effectLst/>
                        <a:latin typeface="新細明體"/>
                      </a:endParaRPr>
                    </a:p>
                  </a:txBody>
                  <a:tcPr marL="5174" marR="5174" marT="5174" marB="0"/>
                </a:tc>
                <a:tc>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職能級別</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3">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職能內涵</a:t>
                      </a:r>
                      <a:br>
                        <a:rPr lang="zh-TW" altLang="en-US" sz="1100" b="1" u="none" strike="noStrike" baseline="0" dirty="0">
                          <a:solidFill>
                            <a:schemeClr val="bg1"/>
                          </a:solidFill>
                          <a:effectLst/>
                          <a:latin typeface="Arial" panose="020B0604020202020204" pitchFamily="34" charset="0"/>
                          <a:ea typeface="標楷體" panose="03000509000000000000" pitchFamily="65" charset="-120"/>
                        </a:rPr>
                      </a:br>
                      <a:r>
                        <a:rPr lang="en-US" altLang="zh-TW" sz="1100" b="1" u="none" strike="noStrike" baseline="0" dirty="0">
                          <a:solidFill>
                            <a:schemeClr val="bg1"/>
                          </a:solidFill>
                          <a:effectLst/>
                          <a:latin typeface="Arial" panose="020B0604020202020204" pitchFamily="34" charset="0"/>
                          <a:ea typeface="標楷體" panose="03000509000000000000" pitchFamily="65" charset="-120"/>
                        </a:rPr>
                        <a:t>(</a:t>
                      </a:r>
                      <a:r>
                        <a:rPr lang="en-US" sz="1100" b="1" u="none" strike="noStrike" baseline="0" dirty="0">
                          <a:solidFill>
                            <a:schemeClr val="bg1"/>
                          </a:solidFill>
                          <a:effectLst/>
                          <a:latin typeface="Arial" panose="020B0604020202020204" pitchFamily="34" charset="0"/>
                          <a:ea typeface="標楷體" panose="03000509000000000000" pitchFamily="65" charset="-120"/>
                        </a:rPr>
                        <a:t>K=knowledge</a:t>
                      </a: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知識</a:t>
                      </a:r>
                      <a:r>
                        <a:rPr lang="en-US" altLang="zh-TW" sz="1100" b="1" u="none" strike="noStrike" baseline="0" dirty="0">
                          <a:solidFill>
                            <a:schemeClr val="bg1"/>
                          </a:solidFill>
                          <a:effectLst/>
                          <a:latin typeface="Arial" panose="020B0604020202020204" pitchFamily="34" charset="0"/>
                          <a:ea typeface="標楷體" panose="03000509000000000000" pitchFamily="65" charset="-120"/>
                        </a:rPr>
                        <a:t>) </a:t>
                      </a:r>
                      <a:endParaRPr lang="en-US" altLang="zh-TW"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pPr algn="ctr" fontAlgn="t">
                        <a:spcBef>
                          <a:spcPts val="200"/>
                        </a:spcBef>
                        <a:spcAft>
                          <a:spcPts val="200"/>
                        </a:spcAft>
                      </a:pPr>
                      <a:endParaRPr lang="zh-TW" altLang="en-US" sz="1100" b="1" i="0" u="none" strike="noStrike" baseline="0" dirty="0">
                        <a:solidFill>
                          <a:schemeClr val="bg1"/>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pPr algn="ctr" fontAlgn="t">
                        <a:spcBef>
                          <a:spcPts val="200"/>
                        </a:spcBef>
                        <a:spcAft>
                          <a:spcPts val="200"/>
                        </a:spcAft>
                      </a:pPr>
                      <a:endParaRPr lang="zh-TW" altLang="en-US" sz="1100" b="1" i="0" u="none" strike="noStrike" baseline="0" dirty="0">
                        <a:solidFill>
                          <a:schemeClr val="bg1"/>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gridSpan="2">
                  <a:txBody>
                    <a:bodyPr/>
                    <a:lstStyle/>
                    <a:p>
                      <a:pPr algn="ctr" fontAlgn="t">
                        <a:spcBef>
                          <a:spcPts val="200"/>
                        </a:spcBef>
                        <a:spcAft>
                          <a:spcPts val="200"/>
                        </a:spcAft>
                      </a:pP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職能內涵</a:t>
                      </a:r>
                      <a:br>
                        <a:rPr lang="zh-TW" altLang="en-US" sz="1100" b="1" u="none" strike="noStrike" baseline="0" dirty="0">
                          <a:solidFill>
                            <a:schemeClr val="bg1"/>
                          </a:solidFill>
                          <a:effectLst/>
                          <a:latin typeface="Arial" panose="020B0604020202020204" pitchFamily="34" charset="0"/>
                          <a:ea typeface="標楷體" panose="03000509000000000000" pitchFamily="65" charset="-120"/>
                        </a:rPr>
                      </a:br>
                      <a:r>
                        <a:rPr lang="en-US" altLang="zh-TW" sz="1100" b="1" u="none" strike="noStrike" baseline="0" dirty="0">
                          <a:solidFill>
                            <a:schemeClr val="bg1"/>
                          </a:solidFill>
                          <a:effectLst/>
                          <a:latin typeface="Arial" panose="020B0604020202020204" pitchFamily="34" charset="0"/>
                          <a:ea typeface="標楷體" panose="03000509000000000000" pitchFamily="65" charset="-120"/>
                        </a:rPr>
                        <a:t>(</a:t>
                      </a:r>
                      <a:r>
                        <a:rPr lang="en-US" sz="1100" b="1" u="none" strike="noStrike" baseline="0" dirty="0">
                          <a:solidFill>
                            <a:schemeClr val="bg1"/>
                          </a:solidFill>
                          <a:effectLst/>
                          <a:latin typeface="Arial" panose="020B0604020202020204" pitchFamily="34" charset="0"/>
                          <a:ea typeface="標楷體" panose="03000509000000000000" pitchFamily="65" charset="-120"/>
                        </a:rPr>
                        <a:t>S=skills</a:t>
                      </a:r>
                      <a:r>
                        <a:rPr lang="zh-TW" altLang="en-US" sz="1100" b="1" u="none" strike="noStrike" baseline="0" dirty="0">
                          <a:solidFill>
                            <a:schemeClr val="bg1"/>
                          </a:solidFill>
                          <a:effectLst/>
                          <a:latin typeface="Arial" panose="020B0604020202020204" pitchFamily="34" charset="0"/>
                          <a:ea typeface="標楷體" panose="03000509000000000000" pitchFamily="65" charset="-120"/>
                        </a:rPr>
                        <a:t>技能）</a:t>
                      </a:r>
                      <a:endParaRPr lang="zh-TW" altLang="en-US" sz="1100" b="1" i="0" u="none" strike="noStrike" baseline="0" dirty="0">
                        <a:solidFill>
                          <a:schemeClr val="bg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endParaRPr lang="zh-TW" altLang="en-US"/>
                    </a:p>
                  </a:txBody>
                  <a:tcPr/>
                </a:tc>
              </a:tr>
              <a:tr h="1446705">
                <a:tc>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T1.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進行產業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機構職能需求項目分析及前置作業</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T1.1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分析產業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機構職能需求的範疇與標的</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O1.1.1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產業與勞動力需求分析文件</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O1.1.2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職務藍圖及其工作描述</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O1.1.3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選定標的項目及應用效益說明文件</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gridSpan="3">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依產業趨勢</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機構需求與專家意見確認範疇並訂定關鍵職業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職務藍圖。</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設定篩選條件</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如：依據產業領域</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機構與勞動市場之重要性與影響性</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，選定發展標的之職業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職務項目。</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P1.1.3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蒐集完整關鍵職業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職務文獻資料，以確認該職業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職務之從業人員的工作範疇。</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P1.1.4.</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依關鍵職業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職務項目規劃未來的應用方式及預期效益。</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ctr" fontAlgn="t"/>
                      <a:endParaRPr lang="en-US" altLang="zh-TW" sz="1100" b="0" i="0" u="none" strike="noStrike" baseline="0" dirty="0">
                        <a:solidFill>
                          <a:schemeClr val="tx1"/>
                        </a:solidFill>
                        <a:effectLst/>
                        <a:latin typeface="Times New Roman" pitchFamily="18" charset="0"/>
                        <a:ea typeface="微軟正黑體" pitchFamily="34" charset="-120"/>
                      </a:endParaRPr>
                    </a:p>
                  </a:txBody>
                  <a:tcPr marL="5174" marR="5174" marT="5174" marB="0">
                    <a:solidFill>
                      <a:schemeClr val="bg1">
                        <a:lumMod val="85000"/>
                      </a:schemeClr>
                    </a:solidFill>
                  </a:tcPr>
                </a:tc>
                <a:tc>
                  <a:txBody>
                    <a:bodyPr/>
                    <a:lstStyle/>
                    <a:p>
                      <a:pPr algn="ctr"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5</a:t>
                      </a:r>
                      <a:endParaRPr lang="en-US" altLang="zh-TW"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gridSpan="3">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K01.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產業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企業人力政策發展趨勢</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K02.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行業與職業分類</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K03.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職能導向人力資源管理</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K09.</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產業職能應用概念</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職能概念</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hMerge="1">
                  <a:txBody>
                    <a:bodyPr/>
                    <a:lstStyle/>
                    <a:p>
                      <a:pPr algn="l" fontAlgn="t"/>
                      <a:endParaRPr lang="zh-TW" altLang="en-US" sz="1200" b="0" i="0" u="none" strike="noStrike">
                        <a:solidFill>
                          <a:srgbClr val="000000"/>
                        </a:solidFill>
                        <a:effectLst/>
                        <a:latin typeface="新細明體"/>
                      </a:endParaRPr>
                    </a:p>
                  </a:txBody>
                  <a:tcPr marL="5174" marR="5174" marT="5174"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S01.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資料蒐集能力</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資料正確判讀與分析能力</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外部意識</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S04.</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策略性思考</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S05.</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有效聯結</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S06.</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問題分析</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p>
                      <a:pPr algn="l" fontAlgn="t"/>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solidFill>
                      <a:schemeClr val="bg1">
                        <a:lumMod val="85000"/>
                      </a:schemeClr>
                    </a:solidFill>
                  </a:tcPr>
                </a:tc>
              </a:tr>
              <a:tr h="1169218">
                <a:tc>
                  <a:txBody>
                    <a:bodyPr/>
                    <a:lstStyle/>
                    <a:p>
                      <a:pPr algn="l" fontAlgn="t"/>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T1.2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規劃設計方法工具</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O1.2.1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選用方法工具規劃表</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O1.2.2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職能蒐集工具</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如：訪談題綱、問卷等</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br>
                        <a:rPr lang="en-US" altLang="zh-TW" sz="1100" b="0" u="none" strike="noStrike" baseline="0" dirty="0">
                          <a:solidFill>
                            <a:schemeClr val="tx1"/>
                          </a:solidFill>
                          <a:effectLst/>
                          <a:latin typeface="Arial" panose="020B0604020202020204" pitchFamily="34" charset="0"/>
                          <a:ea typeface="標楷體" panose="03000509000000000000" pitchFamily="65" charset="-120"/>
                        </a:rPr>
                      </a:br>
                      <a:endParaRPr lang="en-US" altLang="zh-TW"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zh-TW" altLang="en-US"/>
                    </a:p>
                  </a:txBody>
                  <a:tcPr/>
                </a:tc>
                <a:tc gridSpan="3">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P1.2.1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依據建置標的，透過評估過程選擇適合之職能蒐集、產出、驗證之方法。</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P1.2.2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依據所選擇的方法設計對應工具。</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P1.2.3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依據建置標的所選擇之方法，選擇具代表性之利害關係人參與。</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fontAlgn="t"/>
                      <a:endParaRPr lang="en-US" altLang="zh-TW"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solidFill>
                      <a:schemeClr val="bg1">
                        <a:lumMod val="95000"/>
                      </a:schemeClr>
                    </a:solidFill>
                  </a:tcPr>
                </a:tc>
                <a:tc>
                  <a:txBody>
                    <a:bodyPr/>
                    <a:lstStyle/>
                    <a:p>
                      <a:pPr algn="ctr"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5</a:t>
                      </a:r>
                      <a:endParaRPr lang="en-US" altLang="zh-TW"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95000"/>
                      </a:schemeClr>
                    </a:solidFill>
                  </a:tcPr>
                </a:tc>
                <a:tc gridSpan="3">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K05.</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職能分析方法之特性</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l" fontAlgn="t"/>
                      <a:endParaRPr lang="zh-TW" altLang="en-US" sz="1200" b="0" i="0" u="none" strike="noStrike">
                        <a:solidFill>
                          <a:srgbClr val="000000"/>
                        </a:solidFill>
                        <a:effectLst/>
                        <a:latin typeface="新細明體"/>
                      </a:endParaRPr>
                    </a:p>
                  </a:txBody>
                  <a:tcPr marL="5174" marR="5174" marT="5174" marB="0"/>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S02.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資料正確判讀與分析能力</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S05.</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有效聯結</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S07.</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職能發展工具設計能力</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S08.</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分析推理</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S09.</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彈性思考</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S10.</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人脈建立</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l" fontAlgn="t"/>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solidFill>
                      <a:schemeClr val="bg1">
                        <a:lumMod val="85000"/>
                      </a:schemeClr>
                    </a:solidFill>
                  </a:tcPr>
                </a:tc>
              </a:tr>
              <a:tr h="869803">
                <a:tc>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T2.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分析關鍵職業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職類職能</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T2.1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進行工作任務的分析</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O2.1.1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職業</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職類</a:t>
                      </a: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職務名稱與工作描述</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O2.1.2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入門水準</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O2.1.3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工作任務</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O2.1.4</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工作產出</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gridSpan="3">
                  <a:txBody>
                    <a:bodyPr/>
                    <a:lstStyle/>
                    <a:p>
                      <a:pPr algn="l"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P2.1.1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依據選定之方法進行工作任務的分析，以確認內容完整性與正確性。</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P2.1.2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確保工作任務的分析內容，符合實際工作內容狀況。</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ctr" fontAlgn="t"/>
                      <a:endParaRPr lang="en-US" altLang="zh-TW" sz="1100" b="0" i="0" u="none" strike="noStrike" baseline="0" dirty="0">
                        <a:solidFill>
                          <a:schemeClr val="tx1"/>
                        </a:solidFill>
                        <a:effectLst/>
                        <a:latin typeface="Times New Roman" pitchFamily="18" charset="0"/>
                        <a:ea typeface="微軟正黑體" pitchFamily="34" charset="-120"/>
                      </a:endParaRPr>
                    </a:p>
                  </a:txBody>
                  <a:tcPr marL="5174" marR="5174" marT="5174" marB="0">
                    <a:lnL w="6350" cap="flat" cmpd="sng" algn="ctr">
                      <a:solidFill>
                        <a:schemeClr val="bg1">
                          <a:lumMod val="65000"/>
                        </a:schemeClr>
                      </a:solidFill>
                      <a:prstDash val="solid"/>
                      <a:round/>
                      <a:headEnd type="none" w="med" len="med"/>
                      <a:tailEnd type="none" w="med" len="med"/>
                    </a:lnL>
                    <a:solidFill>
                      <a:schemeClr val="bg1">
                        <a:lumMod val="85000"/>
                      </a:schemeClr>
                    </a:solidFill>
                  </a:tcPr>
                </a:tc>
                <a:tc>
                  <a:txBody>
                    <a:bodyPr/>
                    <a:lstStyle/>
                    <a:p>
                      <a:pPr algn="ctr" fontAlgn="t"/>
                      <a:r>
                        <a:rPr lang="en-US" altLang="zh-TW" sz="1100" b="0" u="none" strike="noStrike" baseline="0" dirty="0">
                          <a:solidFill>
                            <a:schemeClr val="tx1"/>
                          </a:solidFill>
                          <a:effectLst/>
                          <a:latin typeface="Arial" panose="020B0604020202020204" pitchFamily="34" charset="0"/>
                          <a:ea typeface="標楷體" panose="03000509000000000000" pitchFamily="65" charset="-120"/>
                        </a:rPr>
                        <a:t>5</a:t>
                      </a:r>
                      <a:endParaRPr lang="en-US" altLang="zh-TW"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gridSpan="3">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K04.</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工作分析</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hMerge="1">
                  <a:txBody>
                    <a:bodyPr/>
                    <a:lstStyle/>
                    <a:p>
                      <a:pPr algn="l" fontAlgn="t"/>
                      <a:endParaRPr lang="zh-TW" altLang="en-US" sz="1200" b="0" i="0" u="none" strike="noStrike">
                        <a:solidFill>
                          <a:srgbClr val="000000"/>
                        </a:solidFill>
                        <a:effectLst/>
                        <a:latin typeface="新細明體"/>
                      </a:endParaRPr>
                    </a:p>
                  </a:txBody>
                  <a:tcPr marL="5174" marR="5174" marT="5174" marB="0"/>
                </a:tc>
                <a:tc hMerge="1">
                  <a:txBody>
                    <a:bodyPr/>
                    <a:lstStyle/>
                    <a:p>
                      <a:pPr algn="l" fontAlgn="t"/>
                      <a:endParaRPr lang="zh-TW" altLang="en-US" sz="1100" b="0" i="0" u="none" strike="noStrike" baseline="0" dirty="0">
                        <a:solidFill>
                          <a:schemeClr val="tx1"/>
                        </a:solidFill>
                        <a:effectLst/>
                        <a:latin typeface="Times New Roman" pitchFamily="18" charset="0"/>
                        <a:ea typeface="微軟正黑體" pitchFamily="34" charset="-120"/>
                      </a:endParaRPr>
                    </a:p>
                  </a:txBody>
                  <a:tcPr marL="5174" marR="5174" marT="5174" marB="0">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l" fontAlgn="t"/>
                      <a:r>
                        <a:rPr lang="en-US" sz="1100" b="0" u="none" strike="noStrike" baseline="0" dirty="0">
                          <a:solidFill>
                            <a:schemeClr val="tx1"/>
                          </a:solidFill>
                          <a:effectLst/>
                          <a:latin typeface="Arial" panose="020B0604020202020204" pitchFamily="34" charset="0"/>
                          <a:ea typeface="標楷體" panose="03000509000000000000" pitchFamily="65" charset="-120"/>
                        </a:rPr>
                        <a:t>S11.</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工作分析能力</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S12.</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訪談技巧</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S13.</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引導技巧</a:t>
                      </a:r>
                      <a:br>
                        <a:rPr lang="zh-TW" altLang="en-US" sz="1100" b="0" u="none" strike="noStrike" baseline="0" dirty="0">
                          <a:solidFill>
                            <a:schemeClr val="tx1"/>
                          </a:solidFill>
                          <a:effectLst/>
                          <a:latin typeface="Arial" panose="020B0604020202020204" pitchFamily="34" charset="0"/>
                          <a:ea typeface="標楷體" panose="03000509000000000000" pitchFamily="65" charset="-120"/>
                        </a:rPr>
                      </a:br>
                      <a:r>
                        <a:rPr lang="en-US" sz="1100" b="0" u="none" strike="noStrike" baseline="0" dirty="0">
                          <a:solidFill>
                            <a:schemeClr val="tx1"/>
                          </a:solidFill>
                          <a:effectLst/>
                          <a:latin typeface="Arial" panose="020B0604020202020204" pitchFamily="34" charset="0"/>
                          <a:ea typeface="標楷體" panose="03000509000000000000" pitchFamily="65" charset="-120"/>
                        </a:rPr>
                        <a:t>S14.</a:t>
                      </a:r>
                      <a:r>
                        <a:rPr lang="zh-TW" altLang="en-US" sz="1100" b="0" u="none" strike="noStrike" baseline="0" dirty="0">
                          <a:solidFill>
                            <a:schemeClr val="tx1"/>
                          </a:solidFill>
                          <a:effectLst/>
                          <a:latin typeface="Arial" panose="020B0604020202020204" pitchFamily="34" charset="0"/>
                          <a:ea typeface="標楷體" panose="03000509000000000000" pitchFamily="65" charset="-120"/>
                        </a:rPr>
                        <a:t>會議技巧</a:t>
                      </a:r>
                      <a:endParaRPr lang="zh-TW" altLang="en-US" sz="1100" b="0" i="0" u="none" strike="noStrike" baseline="0" dirty="0">
                        <a:solidFill>
                          <a:schemeClr val="tx1"/>
                        </a:solidFill>
                        <a:effectLst/>
                        <a:latin typeface="Arial" panose="020B0604020202020204" pitchFamily="34" charset="0"/>
                        <a:ea typeface="標楷體" panose="03000509000000000000" pitchFamily="65" charset="-120"/>
                      </a:endParaRPr>
                    </a:p>
                  </a:txBody>
                  <a:tcPr marL="4824" marR="4824" marT="5174"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endParaRPr lang="zh-TW" altLang="en-US" sz="1100" b="1" i="0" u="none" strike="noStrike" baseline="0" dirty="0">
                        <a:solidFill>
                          <a:schemeClr val="bg1"/>
                        </a:solidFill>
                        <a:effectLst/>
                        <a:latin typeface="Times New Roman" pitchFamily="18" charset="0"/>
                        <a:ea typeface="微軟正黑體" pitchFamily="34" charset="-120"/>
                      </a:endParaRPr>
                    </a:p>
                  </a:txBody>
                  <a:tcPr marL="5174" marR="5174" marT="5174" marB="0"/>
                </a:tc>
              </a:tr>
              <a:tr h="194228">
                <a:tc gridSpan="13">
                  <a:txBody>
                    <a:bodyPr/>
                    <a:lstStyle/>
                    <a:p>
                      <a:pPr marL="0" marR="0" indent="0" algn="ctr" defTabSz="914400" rtl="0" eaLnBrk="1" fontAlgn="t" latinLnBrk="0" hangingPunct="1">
                        <a:lnSpc>
                          <a:spcPct val="100000"/>
                        </a:lnSpc>
                        <a:spcBef>
                          <a:spcPts val="200"/>
                        </a:spcBef>
                        <a:spcAft>
                          <a:spcPts val="200"/>
                        </a:spcAft>
                        <a:buClrTx/>
                        <a:buSzTx/>
                        <a:buFontTx/>
                        <a:buNone/>
                        <a:tabLst/>
                        <a:defRPr/>
                      </a:pPr>
                      <a:r>
                        <a:rPr lang="zh-TW" altLang="en-US" sz="1100" b="1" u="none" strike="noStrike" baseline="0" dirty="0" smtClean="0">
                          <a:solidFill>
                            <a:schemeClr val="bg1"/>
                          </a:solidFill>
                          <a:effectLst/>
                          <a:latin typeface="Arial" panose="020B0604020202020204" pitchFamily="34" charset="0"/>
                          <a:ea typeface="標楷體" panose="03000509000000000000" pitchFamily="65" charset="-120"/>
                        </a:rPr>
                        <a:t>職能內涵 </a:t>
                      </a:r>
                      <a:r>
                        <a:rPr lang="en-US" altLang="zh-TW" sz="1100" b="1" u="none" strike="noStrike" baseline="0" dirty="0" smtClean="0">
                          <a:solidFill>
                            <a:schemeClr val="bg1"/>
                          </a:solidFill>
                          <a:effectLst/>
                          <a:latin typeface="Arial" panose="020B0604020202020204" pitchFamily="34" charset="0"/>
                          <a:ea typeface="標楷體" panose="03000509000000000000" pitchFamily="65" charset="-120"/>
                        </a:rPr>
                        <a:t>(A=attitude</a:t>
                      </a:r>
                      <a:r>
                        <a:rPr lang="zh-TW" altLang="en-US" sz="1100" b="1" u="none" strike="noStrike" baseline="0" dirty="0" smtClean="0">
                          <a:solidFill>
                            <a:schemeClr val="bg1"/>
                          </a:solidFill>
                          <a:effectLst/>
                          <a:latin typeface="Arial" panose="020B0604020202020204" pitchFamily="34" charset="0"/>
                          <a:ea typeface="標楷體" panose="03000509000000000000" pitchFamily="65" charset="-120"/>
                        </a:rPr>
                        <a:t>態度</a:t>
                      </a:r>
                      <a:r>
                        <a:rPr lang="en-US" altLang="zh-TW" sz="1100" b="1" u="none" strike="noStrike" baseline="0" dirty="0" smtClean="0">
                          <a:solidFill>
                            <a:schemeClr val="bg1"/>
                          </a:solidFill>
                          <a:effectLst/>
                          <a:latin typeface="Arial" panose="020B0604020202020204" pitchFamily="34" charset="0"/>
                          <a:ea typeface="標楷體" panose="03000509000000000000" pitchFamily="65" charset="-120"/>
                        </a:rPr>
                        <a:t>)</a:t>
                      </a:r>
                      <a:endParaRPr lang="zh-TW" altLang="en-US" sz="1100" b="1" i="0" u="none" strike="noStrike" baseline="0" dirty="0" smtClean="0">
                        <a:solidFill>
                          <a:schemeClr val="tx1"/>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528941">
                <a:tc gridSpan="13">
                  <a:txBody>
                    <a:bodyPr/>
                    <a:lstStyle/>
                    <a:p>
                      <a:pPr algn="l" fontAlgn="t"/>
                      <a:r>
                        <a:rPr lang="en-US" altLang="zh-TW" sz="1000" u="none" strike="noStrike" baseline="0" dirty="0" smtClean="0">
                          <a:effectLst/>
                          <a:latin typeface="Arial" panose="020B0604020202020204" pitchFamily="34" charset="0"/>
                          <a:ea typeface="標楷體" panose="03000509000000000000" pitchFamily="65" charset="-120"/>
                        </a:rPr>
                        <a:t>A02 </a:t>
                      </a:r>
                      <a:r>
                        <a:rPr lang="zh-TW" altLang="en-US" sz="1000" u="none" strike="noStrike" baseline="0" dirty="0" smtClean="0">
                          <a:effectLst/>
                          <a:latin typeface="Arial" panose="020B0604020202020204" pitchFamily="34" charset="0"/>
                          <a:ea typeface="標楷體" panose="03000509000000000000" pitchFamily="65" charset="-120"/>
                        </a:rPr>
                        <a:t>主動積極</a:t>
                      </a:r>
                      <a:br>
                        <a:rPr lang="zh-TW" altLang="en-US" sz="1000" u="none" strike="noStrike" baseline="0" dirty="0" smtClean="0">
                          <a:effectLst/>
                          <a:latin typeface="Arial" panose="020B0604020202020204" pitchFamily="34" charset="0"/>
                          <a:ea typeface="標楷體" panose="03000509000000000000" pitchFamily="65" charset="-120"/>
                        </a:rPr>
                      </a:br>
                      <a:r>
                        <a:rPr lang="en-US" altLang="zh-TW" sz="1000" u="none" strike="noStrike" baseline="0" dirty="0" smtClean="0">
                          <a:effectLst/>
                          <a:latin typeface="Arial" panose="020B0604020202020204" pitchFamily="34" charset="0"/>
                          <a:ea typeface="標楷體" panose="03000509000000000000" pitchFamily="65" charset="-120"/>
                        </a:rPr>
                        <a:t>A08 </a:t>
                      </a:r>
                      <a:r>
                        <a:rPr lang="zh-TW" altLang="en-US" sz="1000" u="none" strike="noStrike" baseline="0" dirty="0" smtClean="0">
                          <a:effectLst/>
                          <a:latin typeface="Arial" panose="020B0604020202020204" pitchFamily="34" charset="0"/>
                          <a:ea typeface="標楷體" panose="03000509000000000000" pitchFamily="65" charset="-120"/>
                        </a:rPr>
                        <a:t>謹慎細心</a:t>
                      </a:r>
                      <a:br>
                        <a:rPr lang="zh-TW" altLang="en-US" sz="1000" u="none" strike="noStrike" baseline="0" dirty="0" smtClean="0">
                          <a:effectLst/>
                          <a:latin typeface="Arial" panose="020B0604020202020204" pitchFamily="34" charset="0"/>
                          <a:ea typeface="標楷體" panose="03000509000000000000" pitchFamily="65" charset="-120"/>
                        </a:rPr>
                      </a:br>
                      <a:r>
                        <a:rPr lang="en-US" altLang="zh-TW" sz="1000" u="none" strike="noStrike" baseline="0" dirty="0" smtClean="0">
                          <a:effectLst/>
                          <a:latin typeface="Arial" panose="020B0604020202020204" pitchFamily="34" charset="0"/>
                          <a:ea typeface="標楷體" panose="03000509000000000000" pitchFamily="65" charset="-120"/>
                        </a:rPr>
                        <a:t>A12 </a:t>
                      </a:r>
                      <a:r>
                        <a:rPr lang="zh-TW" altLang="en-US" sz="1000" u="none" strike="noStrike" baseline="0" dirty="0" smtClean="0">
                          <a:effectLst/>
                          <a:latin typeface="Arial" panose="020B0604020202020204" pitchFamily="34" charset="0"/>
                          <a:ea typeface="標楷體" panose="03000509000000000000" pitchFamily="65" charset="-120"/>
                        </a:rPr>
                        <a:t>應對不明狀況</a:t>
                      </a:r>
                      <a:br>
                        <a:rPr lang="zh-TW" altLang="en-US" sz="1000" u="none" strike="noStrike" baseline="0" dirty="0" smtClean="0">
                          <a:effectLst/>
                          <a:latin typeface="Arial" panose="020B0604020202020204" pitchFamily="34" charset="0"/>
                          <a:ea typeface="標楷體" panose="03000509000000000000" pitchFamily="65" charset="-120"/>
                        </a:rPr>
                      </a:br>
                      <a:r>
                        <a:rPr lang="en-US" altLang="zh-TW" sz="1000" u="none" strike="noStrike" baseline="0" dirty="0" smtClean="0">
                          <a:effectLst/>
                          <a:latin typeface="Arial" panose="020B0604020202020204" pitchFamily="34" charset="0"/>
                          <a:ea typeface="標楷體" panose="03000509000000000000" pitchFamily="65" charset="-120"/>
                        </a:rPr>
                        <a:t>A15 </a:t>
                      </a:r>
                      <a:r>
                        <a:rPr lang="zh-TW" altLang="en-US" sz="1000" u="none" strike="noStrike" baseline="0" dirty="0" smtClean="0">
                          <a:effectLst/>
                          <a:latin typeface="Arial" panose="020B0604020202020204" pitchFamily="34" charset="0"/>
                          <a:ea typeface="標楷體" panose="03000509000000000000" pitchFamily="65" charset="-120"/>
                        </a:rPr>
                        <a:t>顧客導向</a:t>
                      </a:r>
                      <a:endParaRPr lang="zh-TW" altLang="en-US" sz="1000" b="0" i="0" u="none" strike="noStrike" baseline="0" dirty="0">
                        <a:solidFill>
                          <a:srgbClr val="000000"/>
                        </a:solidFill>
                        <a:effectLst/>
                        <a:latin typeface="Arial" panose="020B0604020202020204" pitchFamily="34" charset="0"/>
                        <a:ea typeface="標楷體" panose="03000509000000000000" pitchFamily="65" charset="-120"/>
                      </a:endParaRPr>
                    </a:p>
                  </a:txBody>
                  <a:tcPr marL="4824" marR="4824" marT="5174"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l" fontAlgn="t">
                        <a:spcBef>
                          <a:spcPts val="200"/>
                        </a:spcBef>
                        <a:spcAft>
                          <a:spcPts val="200"/>
                        </a:spcAft>
                      </a:pPr>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l" fontAlgn="t">
                        <a:spcBef>
                          <a:spcPts val="200"/>
                        </a:spcBef>
                        <a:spcAft>
                          <a:spcPts val="200"/>
                        </a:spcAft>
                      </a:pPr>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pPr algn="l" fontAlgn="t">
                        <a:spcBef>
                          <a:spcPts val="200"/>
                        </a:spcBef>
                        <a:spcAft>
                          <a:spcPts val="200"/>
                        </a:spcAft>
                      </a:pPr>
                      <a:endParaRPr lang="zh-TW" altLang="en-US" sz="1100" b="0" i="0" u="none" strike="noStrike" baseline="0" dirty="0">
                        <a:solidFill>
                          <a:srgbClr val="000000"/>
                        </a:solidFill>
                        <a:effectLst/>
                        <a:latin typeface="Times New Roman" pitchFamily="18" charset="0"/>
                        <a:ea typeface="微軟正黑體" pitchFamily="34" charset="-120"/>
                      </a:endParaRPr>
                    </a:p>
                  </a:txBody>
                  <a:tcPr marL="5174" marR="5174" marT="5174"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bl>
          </a:graphicData>
        </a:graphic>
      </p:graphicFrame>
      <p:sp>
        <p:nvSpPr>
          <p:cNvPr id="4" name="矩形 3"/>
          <p:cNvSpPr/>
          <p:nvPr/>
        </p:nvSpPr>
        <p:spPr>
          <a:xfrm>
            <a:off x="0" y="1781908"/>
            <a:ext cx="936000"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矩形 10"/>
          <p:cNvSpPr/>
          <p:nvPr/>
        </p:nvSpPr>
        <p:spPr>
          <a:xfrm>
            <a:off x="949565" y="1781909"/>
            <a:ext cx="720000"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矩形 11"/>
          <p:cNvSpPr/>
          <p:nvPr/>
        </p:nvSpPr>
        <p:spPr>
          <a:xfrm>
            <a:off x="1676392" y="1781910"/>
            <a:ext cx="1260000"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矩形 12"/>
          <p:cNvSpPr/>
          <p:nvPr/>
        </p:nvSpPr>
        <p:spPr>
          <a:xfrm>
            <a:off x="2929554" y="1781908"/>
            <a:ext cx="2952000"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矩形 13"/>
          <p:cNvSpPr/>
          <p:nvPr/>
        </p:nvSpPr>
        <p:spPr>
          <a:xfrm>
            <a:off x="5888031" y="1787635"/>
            <a:ext cx="288000"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矩形 14"/>
          <p:cNvSpPr/>
          <p:nvPr/>
        </p:nvSpPr>
        <p:spPr>
          <a:xfrm>
            <a:off x="6195737" y="1783214"/>
            <a:ext cx="2840757" cy="5861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8094576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1"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P spid="12" grpId="0" animBg="1"/>
      <p:bldP spid="13" grpId="0" animBg="1"/>
      <p:bldP spid="14" grpId="0" animBg="1"/>
      <p:bldP spid="15" grpId="0" animBg="1"/>
      <p:bldP spid="15" grpId="1"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2367073789"/>
              </p:ext>
            </p:extLst>
          </p:nvPr>
        </p:nvGraphicFramePr>
        <p:xfrm>
          <a:off x="250372" y="1088576"/>
          <a:ext cx="8632374" cy="3821818"/>
        </p:xfrm>
        <a:graphic>
          <a:graphicData uri="http://schemas.openxmlformats.org/drawingml/2006/table">
            <a:tbl>
              <a:tblPr>
                <a:tableStyleId>{BC89EF96-8CEA-46FF-86C4-4CE0E7609802}</a:tableStyleId>
              </a:tblPr>
              <a:tblGrid>
                <a:gridCol w="1110342"/>
                <a:gridCol w="824593"/>
                <a:gridCol w="824593"/>
                <a:gridCol w="824593"/>
                <a:gridCol w="824593"/>
                <a:gridCol w="824593"/>
                <a:gridCol w="824593"/>
                <a:gridCol w="824593"/>
                <a:gridCol w="824593"/>
                <a:gridCol w="424543"/>
                <a:gridCol w="500745"/>
              </a:tblGrid>
              <a:tr h="104347">
                <a:tc rowSpan="3">
                  <a:txBody>
                    <a:bodyPr/>
                    <a:lstStyle/>
                    <a:p>
                      <a:pPr algn="ctr" fontAlgn="ctr"/>
                      <a:r>
                        <a:rPr lang="zh-TW" altLang="en-US" sz="1050" b="1" u="none" strike="noStrike" dirty="0">
                          <a:effectLst/>
                          <a:latin typeface="微軟正黑體" panose="020B0604030504040204" pitchFamily="34" charset="-120"/>
                          <a:ea typeface="微軟正黑體" panose="020B0604030504040204" pitchFamily="34" charset="-120"/>
                        </a:rPr>
                        <a:t>工作狀況</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gridSpan="8">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在校時於</a:t>
                      </a:r>
                      <a:r>
                        <a:rPr lang="en-US" altLang="zh-TW" sz="1050" b="1" u="none" strike="noStrike" dirty="0">
                          <a:effectLst/>
                          <a:latin typeface="微軟正黑體" panose="020B0604030504040204" pitchFamily="34" charset="-120"/>
                          <a:ea typeface="微軟正黑體" panose="020B0604030504040204" pitchFamily="34" charset="-120"/>
                        </a:rPr>
                        <a:t>UCAN</a:t>
                      </a:r>
                      <a:r>
                        <a:rPr lang="zh-TW" altLang="en-US" sz="1050" b="1" u="none" strike="noStrike" dirty="0">
                          <a:effectLst/>
                          <a:latin typeface="微軟正黑體" panose="020B0604030504040204" pitchFamily="34" charset="-120"/>
                          <a:ea typeface="微軟正黑體" panose="020B0604030504040204" pitchFamily="34" charset="-120"/>
                        </a:rPr>
                        <a:t>最後一次共通職能分數</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人數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rowSpan="3">
                  <a:txBody>
                    <a:bodyPr/>
                    <a:lstStyle/>
                    <a:p>
                      <a:pPr algn="ctr" fontAlgn="ctr"/>
                      <a:r>
                        <a:rPr lang="zh-TW" altLang="en-US" sz="1050" b="1" u="none" strike="noStrike" dirty="0">
                          <a:effectLst/>
                          <a:latin typeface="微軟正黑體" panose="020B0604030504040204" pitchFamily="34" charset="-120"/>
                          <a:ea typeface="微軟正黑體" panose="020B0604030504040204" pitchFamily="34" charset="-120"/>
                        </a:rPr>
                        <a:t>百分比</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r>
              <a:tr h="189722">
                <a:tc vMerge="1">
                  <a:txBody>
                    <a:bodyPr/>
                    <a:lstStyle/>
                    <a:p>
                      <a:endParaRPr lang="zh-TW" altLang="en-US"/>
                    </a:p>
                  </a:txBody>
                  <a:tcP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溝通表達</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持續學習</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人際互動</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團隊合作</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問題解決</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創新</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工作責任及紀律</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rtl="0" fontAlgn="ctr"/>
                      <a:r>
                        <a:rPr lang="zh-TW" altLang="en-US" sz="1050" b="1" u="none" strike="noStrike" dirty="0">
                          <a:effectLst/>
                          <a:latin typeface="微軟正黑體" panose="020B0604030504040204" pitchFamily="34" charset="-120"/>
                          <a:ea typeface="微軟正黑體" panose="020B0604030504040204" pitchFamily="34" charset="-120"/>
                        </a:rPr>
                        <a:t>資訊科技應用</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vMerge="1">
                  <a:txBody>
                    <a:bodyPr/>
                    <a:lstStyle/>
                    <a:p>
                      <a:endParaRPr lang="zh-TW" altLang="en-US"/>
                    </a:p>
                  </a:txBody>
                  <a:tcPr/>
                </a:tc>
                <a:tc vMerge="1">
                  <a:txBody>
                    <a:bodyPr/>
                    <a:lstStyle/>
                    <a:p>
                      <a:endParaRPr lang="zh-TW" altLang="en-US"/>
                    </a:p>
                  </a:txBody>
                  <a:tcPr/>
                </a:tc>
              </a:tr>
              <a:tr h="104347">
                <a:tc vMerge="1">
                  <a:txBody>
                    <a:bodyPr/>
                    <a:lstStyle/>
                    <a:p>
                      <a:endParaRPr lang="zh-TW" altLang="en-US"/>
                    </a:p>
                  </a:txBody>
                  <a:tcP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a:effectLst/>
                          <a:latin typeface="微軟正黑體" panose="020B0604030504040204" pitchFamily="34" charset="-120"/>
                          <a:ea typeface="微軟正黑體" panose="020B0604030504040204" pitchFamily="34" charset="-120"/>
                        </a:rPr>
                        <a:t>平均數</a:t>
                      </a:r>
                      <a:endParaRPr lang="zh-TW" altLang="en-US" sz="1050" b="1"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dirty="0">
                          <a:effectLst/>
                          <a:latin typeface="微軟正黑體" panose="020B0604030504040204" pitchFamily="34" charset="-120"/>
                          <a:ea typeface="微軟正黑體" panose="020B0604030504040204" pitchFamily="34" charset="-120"/>
                        </a:rPr>
                        <a:t>平均數</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a:txBody>
                    <a:bodyPr/>
                    <a:lstStyle/>
                    <a:p>
                      <a:pPr algn="ctr" fontAlgn="ctr"/>
                      <a:r>
                        <a:rPr lang="zh-TW" altLang="en-US" sz="1050" b="1" u="none" strike="noStrike" dirty="0">
                          <a:effectLst/>
                          <a:latin typeface="微軟正黑體" panose="020B0604030504040204" pitchFamily="34" charset="-120"/>
                          <a:ea typeface="微軟正黑體" panose="020B0604030504040204" pitchFamily="34" charset="-120"/>
                        </a:rPr>
                        <a:t>平均數</a:t>
                      </a:r>
                      <a:endParaRPr lang="zh-TW" altLang="en-US" sz="1050" b="1"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tc>
                <a:tc vMerge="1">
                  <a:txBody>
                    <a:bodyPr/>
                    <a:lstStyle/>
                    <a:p>
                      <a:endParaRPr lang="zh-TW" altLang="en-US"/>
                    </a:p>
                  </a:txBody>
                  <a:tcPr/>
                </a:tc>
                <a:tc vMerge="1">
                  <a:txBody>
                    <a:bodyPr/>
                    <a:lstStyle/>
                    <a:p>
                      <a:endParaRPr lang="zh-TW" altLang="en-US"/>
                    </a:p>
                  </a:txBody>
                  <a:tcPr/>
                </a:tc>
              </a:tr>
              <a:tr h="104347">
                <a:tc>
                  <a:txBody>
                    <a:bodyPr/>
                    <a:lstStyle/>
                    <a:p>
                      <a:pPr algn="l" fontAlgn="t"/>
                      <a:r>
                        <a:rPr lang="en-US" altLang="zh-TW" sz="1050" u="none" strike="noStrike">
                          <a:effectLst/>
                          <a:latin typeface="微軟正黑體" panose="020B0604030504040204" pitchFamily="34" charset="-120"/>
                          <a:ea typeface="微軟正黑體" panose="020B0604030504040204" pitchFamily="34" charset="-120"/>
                        </a:rPr>
                        <a:t>1</a:t>
                      </a:r>
                      <a:r>
                        <a:rPr lang="zh-TW" altLang="en-US" sz="1050" u="none" strike="noStrike">
                          <a:effectLst/>
                          <a:latin typeface="微軟正黑體" panose="020B0604030504040204" pitchFamily="34" charset="-120"/>
                          <a:ea typeface="微軟正黑體" panose="020B0604030504040204" pitchFamily="34" charset="-120"/>
                        </a:rPr>
                        <a:t>全時工作</a:t>
                      </a:r>
                      <a:endParaRPr lang="zh-TW" altLang="en-US"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3.74</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100" b="1" u="none" strike="noStrike" dirty="0">
                          <a:solidFill>
                            <a:srgbClr val="FF0000"/>
                          </a:solidFill>
                          <a:effectLst/>
                          <a:latin typeface="微軟正黑體" panose="020B0604030504040204" pitchFamily="34" charset="-120"/>
                          <a:ea typeface="微軟正黑體" panose="020B0604030504040204" pitchFamily="34" charset="-120"/>
                        </a:rPr>
                        <a:t>3.94</a:t>
                      </a:r>
                      <a:endParaRPr lang="en-US" altLang="zh-TW" sz="11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100" b="1" u="none" strike="noStrike" dirty="0">
                          <a:solidFill>
                            <a:srgbClr val="FF0000"/>
                          </a:solidFill>
                          <a:effectLst/>
                          <a:latin typeface="微軟正黑體" panose="020B0604030504040204" pitchFamily="34" charset="-120"/>
                          <a:ea typeface="微軟正黑體" panose="020B0604030504040204" pitchFamily="34" charset="-120"/>
                        </a:rPr>
                        <a:t>3.94</a:t>
                      </a:r>
                      <a:endParaRPr lang="en-US" altLang="zh-TW" sz="11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100" b="1" u="none" strike="noStrike" dirty="0">
                          <a:solidFill>
                            <a:srgbClr val="FF0000"/>
                          </a:solidFill>
                          <a:effectLst/>
                          <a:latin typeface="微軟正黑體" panose="020B0604030504040204" pitchFamily="34" charset="-120"/>
                          <a:ea typeface="微軟正黑體" panose="020B0604030504040204" pitchFamily="34" charset="-120"/>
                        </a:rPr>
                        <a:t>4.09</a:t>
                      </a:r>
                      <a:endParaRPr lang="en-US" altLang="zh-TW" sz="105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3.91</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261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34.94</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r>
              <a:tr h="417389">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(1)</a:t>
                      </a:r>
                      <a:r>
                        <a:rPr lang="zh-TW" altLang="en-US" sz="1050" u="none" strike="noStrike" dirty="0" smtClean="0">
                          <a:effectLst/>
                          <a:latin typeface="微軟正黑體" panose="020B0604030504040204" pitchFamily="34" charset="-120"/>
                          <a:ea typeface="微軟正黑體" panose="020B0604030504040204" pitchFamily="34" charset="-120"/>
                        </a:rPr>
                        <a:t>企業</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4.14</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3.99</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148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56.70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313042">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(2)</a:t>
                      </a:r>
                      <a:r>
                        <a:rPr lang="zh-TW" altLang="en-US" sz="1050" u="none" strike="noStrike" dirty="0">
                          <a:effectLst/>
                          <a:latin typeface="微軟正黑體" panose="020B0604030504040204" pitchFamily="34" charset="-120"/>
                          <a:ea typeface="微軟正黑體" panose="020B0604030504040204" pitchFamily="34" charset="-120"/>
                        </a:rPr>
                        <a:t>政府</a:t>
                      </a:r>
                      <a:r>
                        <a:rPr lang="zh-TW" altLang="en-US" sz="1050" u="none" strike="noStrike" dirty="0" smtClean="0">
                          <a:effectLst/>
                          <a:latin typeface="微軟正黑體" panose="020B0604030504040204" pitchFamily="34" charset="-120"/>
                          <a:ea typeface="微軟正黑體" panose="020B0604030504040204" pitchFamily="34" charset="-120"/>
                        </a:rPr>
                        <a:t>部門</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3.56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4.10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3.83</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29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11.11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626084">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(3)</a:t>
                      </a:r>
                      <a:r>
                        <a:rPr lang="zh-TW" altLang="en-US" sz="1050" u="none" strike="noStrike" dirty="0" smtClean="0">
                          <a:effectLst/>
                          <a:latin typeface="微軟正黑體" panose="020B0604030504040204" pitchFamily="34" charset="-120"/>
                          <a:ea typeface="微軟正黑體" panose="020B0604030504040204" pitchFamily="34" charset="-120"/>
                        </a:rPr>
                        <a:t>學校</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3.88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3.89</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62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23.75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208695">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(4)</a:t>
                      </a:r>
                      <a:r>
                        <a:rPr lang="zh-TW" altLang="en-US" sz="1050" u="none" strike="noStrike" dirty="0">
                          <a:effectLst/>
                          <a:latin typeface="微軟正黑體" panose="020B0604030504040204" pitchFamily="34" charset="-120"/>
                          <a:ea typeface="微軟正黑體" panose="020B0604030504040204" pitchFamily="34" charset="-120"/>
                        </a:rPr>
                        <a:t>非營利機構</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3.57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3.52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3.38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3.82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3.69</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2.68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104347">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(5)</a:t>
                      </a:r>
                      <a:r>
                        <a:rPr lang="zh-TW" altLang="en-US" sz="1050" u="none" strike="noStrike" dirty="0">
                          <a:effectLst/>
                          <a:latin typeface="微軟正黑體" panose="020B0604030504040204" pitchFamily="34" charset="-120"/>
                          <a:ea typeface="微軟正黑體" panose="020B0604030504040204" pitchFamily="34" charset="-120"/>
                        </a:rPr>
                        <a:t>創業</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4.29</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5.00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5.00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5.00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4.33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4.17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5.00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5.00</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0.38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521737">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(6)</a:t>
                      </a:r>
                      <a:r>
                        <a:rPr lang="zh-TW" altLang="en-US" sz="1050" u="none" strike="noStrike" dirty="0">
                          <a:effectLst/>
                          <a:latin typeface="微軟正黑體" panose="020B0604030504040204" pitchFamily="34" charset="-120"/>
                          <a:ea typeface="微軟正黑體" panose="020B0604030504040204" pitchFamily="34" charset="-120"/>
                        </a:rPr>
                        <a:t>自由</a:t>
                      </a:r>
                      <a:r>
                        <a:rPr lang="zh-TW" altLang="en-US" sz="1050" u="none" strike="noStrike" dirty="0" smtClean="0">
                          <a:effectLst/>
                          <a:latin typeface="微軟正黑體" panose="020B0604030504040204" pitchFamily="34" charset="-120"/>
                          <a:ea typeface="微軟正黑體" panose="020B0604030504040204" pitchFamily="34" charset="-120"/>
                        </a:rPr>
                        <a:t>工作者</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3.48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3.67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3.83</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1.92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104347">
                <a:tc>
                  <a:txBody>
                    <a:bodyPr/>
                    <a:lstStyle/>
                    <a:p>
                      <a:pPr algn="l" fontAlgn="t"/>
                      <a:r>
                        <a:rPr lang="zh-TW" altLang="en-US" sz="1050" u="none" strike="noStrike" dirty="0">
                          <a:effectLst/>
                          <a:latin typeface="微軟正黑體" panose="020B0604030504040204" pitchFamily="34" charset="-120"/>
                          <a:ea typeface="微軟正黑體" panose="020B0604030504040204" pitchFamily="34" charset="-120"/>
                        </a:rPr>
                        <a:t>    </a:t>
                      </a:r>
                      <a:r>
                        <a:rPr lang="en-US" altLang="zh-TW" sz="1050" u="none" strike="noStrike" dirty="0">
                          <a:effectLst/>
                          <a:latin typeface="微軟正黑體" panose="020B0604030504040204" pitchFamily="34" charset="-120"/>
                          <a:ea typeface="微軟正黑體" panose="020B0604030504040204" pitchFamily="34" charset="-120"/>
                        </a:rPr>
                        <a:t>(7)</a:t>
                      </a:r>
                      <a:r>
                        <a:rPr lang="zh-TW" altLang="en-US" sz="1050" u="none" strike="noStrike" dirty="0">
                          <a:effectLst/>
                          <a:latin typeface="微軟正黑體" panose="020B0604030504040204" pitchFamily="34" charset="-120"/>
                          <a:ea typeface="微軟正黑體" panose="020B0604030504040204" pitchFamily="34" charset="-120"/>
                        </a:rPr>
                        <a:t>其他</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3.22</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3.25</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3.33</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3.22</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3.04</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3.17</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3.35</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3.22</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9</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3.45</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accent3">
                        <a:lumMod val="20000"/>
                        <a:lumOff val="80000"/>
                      </a:schemeClr>
                    </a:solidFill>
                  </a:tcPr>
                </a:tc>
              </a:tr>
              <a:tr h="104347">
                <a:tc>
                  <a:txBody>
                    <a:bodyPr/>
                    <a:lstStyle/>
                    <a:p>
                      <a:pPr algn="l" fontAlgn="t"/>
                      <a:r>
                        <a:rPr lang="en-US" altLang="zh-TW" sz="1050" u="none" strike="noStrike">
                          <a:effectLst/>
                          <a:latin typeface="微軟正黑體" panose="020B0604030504040204" pitchFamily="34" charset="-120"/>
                          <a:ea typeface="微軟正黑體" panose="020B0604030504040204" pitchFamily="34" charset="-120"/>
                        </a:rPr>
                        <a:t>2</a:t>
                      </a:r>
                      <a:r>
                        <a:rPr lang="zh-TW" altLang="en-US" sz="1050" u="none" strike="noStrike">
                          <a:effectLst/>
                          <a:latin typeface="微軟正黑體" panose="020B0604030504040204" pitchFamily="34" charset="-120"/>
                          <a:ea typeface="微軟正黑體" panose="020B0604030504040204" pitchFamily="34" charset="-120"/>
                        </a:rPr>
                        <a:t>部分工時</a:t>
                      </a:r>
                      <a:endParaRPr lang="zh-TW" altLang="en-US"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4.02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4.33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4.14</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3.81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3.81</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4.40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4.28</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0.80</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r>
              <a:tr h="208695">
                <a:tc>
                  <a:txBody>
                    <a:bodyPr/>
                    <a:lstStyle/>
                    <a:p>
                      <a:pPr algn="l" fontAlgn="t"/>
                      <a:r>
                        <a:rPr lang="en-US" altLang="zh-TW" sz="1050" u="none" strike="noStrike">
                          <a:effectLst/>
                          <a:latin typeface="微軟正黑體" panose="020B0604030504040204" pitchFamily="34" charset="-120"/>
                          <a:ea typeface="微軟正黑體" panose="020B0604030504040204" pitchFamily="34" charset="-120"/>
                        </a:rPr>
                        <a:t>3</a:t>
                      </a:r>
                      <a:r>
                        <a:rPr lang="zh-TW" altLang="en-US" sz="1050" u="none" strike="noStrike">
                          <a:effectLst/>
                          <a:latin typeface="微軟正黑體" panose="020B0604030504040204" pitchFamily="34" charset="-120"/>
                          <a:ea typeface="微軟正黑體" panose="020B0604030504040204" pitchFamily="34" charset="-120"/>
                        </a:rPr>
                        <a:t>家管</a:t>
                      </a:r>
                      <a:r>
                        <a:rPr lang="en-US" altLang="zh-TW" sz="1050" u="none" strike="noStrike">
                          <a:effectLst/>
                          <a:latin typeface="微軟正黑體" panose="020B0604030504040204" pitchFamily="34" charset="-120"/>
                          <a:ea typeface="微軟正黑體" panose="020B0604030504040204" pitchFamily="34" charset="-120"/>
                        </a:rPr>
                        <a:t>/</a:t>
                      </a:r>
                      <a:r>
                        <a:rPr lang="zh-TW" altLang="en-US" sz="1050" u="none" strike="noStrike">
                          <a:effectLst/>
                          <a:latin typeface="微軟正黑體" panose="020B0604030504040204" pitchFamily="34" charset="-120"/>
                          <a:ea typeface="微軟正黑體" panose="020B0604030504040204" pitchFamily="34" charset="-120"/>
                        </a:rPr>
                        <a:t>料理家務者</a:t>
                      </a:r>
                      <a:endParaRPr lang="zh-TW" altLang="en-US"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4.43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4.43</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4.34</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4.36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3.92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4.14</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4.33</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2</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0.27</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r>
              <a:tr h="208695">
                <a:tc>
                  <a:txBody>
                    <a:bodyPr/>
                    <a:lstStyle/>
                    <a:p>
                      <a:pPr algn="l" fontAlgn="t"/>
                      <a:r>
                        <a:rPr lang="en-US" altLang="zh-TW" sz="1050" u="none" strike="noStrike" dirty="0">
                          <a:effectLst/>
                          <a:latin typeface="微軟正黑體" panose="020B0604030504040204" pitchFamily="34" charset="-120"/>
                          <a:ea typeface="微軟正黑體" panose="020B0604030504040204" pitchFamily="34" charset="-120"/>
                        </a:rPr>
                        <a:t>4</a:t>
                      </a:r>
                      <a:r>
                        <a:rPr lang="zh-TW" altLang="en-US" sz="1050" u="none" strike="noStrike" dirty="0">
                          <a:effectLst/>
                          <a:latin typeface="微軟正黑體" panose="020B0604030504040204" pitchFamily="34" charset="-120"/>
                          <a:ea typeface="微軟正黑體" panose="020B0604030504040204" pitchFamily="34" charset="-120"/>
                        </a:rPr>
                        <a:t>目前非就業中</a:t>
                      </a:r>
                      <a:endParaRPr lang="zh-TW" altLang="en-US"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3.76</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3.77</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marL="0" algn="r" defTabSz="914400" rtl="0" eaLnBrk="1" fontAlgn="ctr" latinLnBrk="0" hangingPunct="1"/>
                      <a:r>
                        <a:rPr lang="en-US" altLang="zh-TW" sz="11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3.93</a:t>
                      </a:r>
                    </a:p>
                  </a:txBody>
                  <a:tcPr marL="4243" marR="4243" marT="4243" marB="0" anchor="ctr">
                    <a:solidFill>
                      <a:schemeClr val="tx2">
                        <a:lumMod val="20000"/>
                        <a:lumOff val="80000"/>
                      </a:schemeClr>
                    </a:solidFill>
                  </a:tcPr>
                </a:tc>
                <a:tc>
                  <a:txBody>
                    <a:bodyPr/>
                    <a:lstStyle/>
                    <a:p>
                      <a:pPr marL="0" algn="r" defTabSz="914400" rtl="0" eaLnBrk="1" fontAlgn="ctr" latinLnBrk="0" hangingPunct="1"/>
                      <a:r>
                        <a:rPr lang="en-US" altLang="zh-TW" sz="11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3.97</a:t>
                      </a: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3.75</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3.70</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100" b="1" u="none" strike="noStrike" dirty="0">
                          <a:solidFill>
                            <a:srgbClr val="FF0000"/>
                          </a:solidFill>
                          <a:effectLst/>
                          <a:latin typeface="微軟正黑體" panose="020B0604030504040204" pitchFamily="34" charset="-120"/>
                          <a:ea typeface="微軟正黑體" panose="020B0604030504040204" pitchFamily="34" charset="-120"/>
                        </a:rPr>
                        <a:t>4.10</a:t>
                      </a:r>
                      <a:endParaRPr lang="en-US" altLang="zh-TW" sz="11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b="1" u="none" strike="noStrike" dirty="0">
                          <a:solidFill>
                            <a:srgbClr val="FF0000"/>
                          </a:solidFill>
                          <a:effectLst/>
                          <a:latin typeface="微軟正黑體" panose="020B0604030504040204" pitchFamily="34" charset="-120"/>
                          <a:ea typeface="微軟正黑體" panose="020B0604030504040204" pitchFamily="34" charset="-120"/>
                        </a:rPr>
                        <a:t>3.98</a:t>
                      </a:r>
                      <a:endParaRPr lang="en-US" altLang="zh-TW" sz="105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a:effectLst/>
                          <a:latin typeface="微軟正黑體" panose="020B0604030504040204" pitchFamily="34" charset="-120"/>
                          <a:ea typeface="微軟正黑體" panose="020B0604030504040204" pitchFamily="34" charset="-120"/>
                        </a:rPr>
                        <a:t>478</a:t>
                      </a:r>
                      <a:endParaRPr lang="en-US" altLang="zh-TW" sz="1050" b="0" i="0" u="none" strike="noStrike">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c>
                  <a:txBody>
                    <a:bodyPr/>
                    <a:lstStyle/>
                    <a:p>
                      <a:pPr algn="r" fontAlgn="ctr"/>
                      <a:r>
                        <a:rPr lang="en-US" altLang="zh-TW" sz="1050" u="none" strike="noStrike" dirty="0">
                          <a:effectLst/>
                          <a:latin typeface="微軟正黑體" panose="020B0604030504040204" pitchFamily="34" charset="-120"/>
                          <a:ea typeface="微軟正黑體" panose="020B0604030504040204" pitchFamily="34" charset="-120"/>
                        </a:rPr>
                        <a:t>63.99</a:t>
                      </a:r>
                      <a:endParaRPr lang="en-US" altLang="zh-TW" sz="105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4243" marR="4243" marT="4243" marB="0" anchor="ctr">
                    <a:solidFill>
                      <a:schemeClr val="tx2">
                        <a:lumMod val="20000"/>
                        <a:lumOff val="80000"/>
                      </a:schemeClr>
                    </a:solidFill>
                  </a:tcPr>
                </a:tc>
              </a:tr>
            </a:tbl>
          </a:graphicData>
        </a:graphic>
      </p:graphicFrame>
      <p:sp>
        <p:nvSpPr>
          <p:cNvPr id="4" name="圓角矩形 3"/>
          <p:cNvSpPr/>
          <p:nvPr/>
        </p:nvSpPr>
        <p:spPr>
          <a:xfrm>
            <a:off x="244826" y="4676966"/>
            <a:ext cx="7704000" cy="24286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5" name="圓角矩形 4"/>
          <p:cNvSpPr/>
          <p:nvPr/>
        </p:nvSpPr>
        <p:spPr>
          <a:xfrm>
            <a:off x="244826" y="1714813"/>
            <a:ext cx="7704000" cy="21249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6" name="矩形 5"/>
          <p:cNvSpPr/>
          <p:nvPr/>
        </p:nvSpPr>
        <p:spPr>
          <a:xfrm>
            <a:off x="295631" y="358618"/>
            <a:ext cx="8557499" cy="646331"/>
          </a:xfrm>
          <a:prstGeom prst="rect">
            <a:avLst/>
          </a:prstGeom>
        </p:spPr>
        <p:txBody>
          <a:bodyPr wrap="square">
            <a:spAutoFit/>
          </a:bodyPr>
          <a:lstStyle/>
          <a:p>
            <a:pPr algn="ctr" defTabSz="914400">
              <a:defRPr/>
            </a:pPr>
            <a:r>
              <a:rPr lang="zh-TW" altLang="en-US" sz="3600" b="1" kern="0" dirty="0">
                <a:solidFill>
                  <a:prstClr val="black"/>
                </a:solidFill>
                <a:latin typeface="微軟正黑體"/>
                <a:ea typeface="微軟正黑體"/>
              </a:rPr>
              <a:t>畢業生</a:t>
            </a:r>
            <a:r>
              <a:rPr lang="zh-TW" altLang="en-US" sz="3600" b="1" kern="0" dirty="0" smtClean="0">
                <a:solidFill>
                  <a:prstClr val="black"/>
                </a:solidFill>
                <a:latin typeface="微軟正黑體"/>
                <a:ea typeface="微軟正黑體"/>
              </a:rPr>
              <a:t>工作狀況與共通職能分數</a:t>
            </a:r>
            <a:r>
              <a:rPr lang="zh-TW" altLang="en-US" sz="3600" b="1" kern="0" dirty="0">
                <a:solidFill>
                  <a:prstClr val="black"/>
                </a:solidFill>
                <a:latin typeface="微軟正黑體"/>
                <a:ea typeface="微軟正黑體"/>
              </a:rPr>
              <a:t>之交叉表</a:t>
            </a:r>
            <a:endParaRPr lang="zh-TW" altLang="en-US" sz="3600" b="1" kern="0" dirty="0">
              <a:solidFill>
                <a:prstClr val="black"/>
              </a:solidFill>
            </a:endParaRPr>
          </a:p>
        </p:txBody>
      </p:sp>
      <p:sp>
        <p:nvSpPr>
          <p:cNvPr id="7" name="矩形 6"/>
          <p:cNvSpPr/>
          <p:nvPr/>
        </p:nvSpPr>
        <p:spPr>
          <a:xfrm>
            <a:off x="179510" y="5536631"/>
            <a:ext cx="8238066" cy="276999"/>
          </a:xfrm>
          <a:prstGeom prst="rect">
            <a:avLst/>
          </a:prstGeom>
          <a:noFill/>
        </p:spPr>
        <p:txBody>
          <a:bodyPr wrap="square">
            <a:spAutoFit/>
          </a:bodyPr>
          <a:lstStyle/>
          <a:p>
            <a:r>
              <a:rPr lang="zh-TW" altLang="en-US" sz="1200" dirty="0">
                <a:solidFill>
                  <a:prstClr val="black"/>
                </a:solidFill>
                <a:latin typeface="微軟正黑體" panose="020B0604030504040204" pitchFamily="34" charset="-120"/>
                <a:ea typeface="微軟正黑體" panose="020B0604030504040204" pitchFamily="34" charset="-120"/>
              </a:rPr>
              <a:t>*</a:t>
            </a:r>
            <a:r>
              <a:rPr lang="zh-TW" altLang="en-US" sz="1200" dirty="0" smtClean="0">
                <a:solidFill>
                  <a:prstClr val="black"/>
                </a:solidFill>
                <a:latin typeface="微軟正黑體" panose="020B0604030504040204" pitchFamily="34" charset="-120"/>
                <a:ea typeface="微軟正黑體" panose="020B0604030504040204" pitchFamily="34" charset="-120"/>
              </a:rPr>
              <a:t>以</a:t>
            </a:r>
            <a:r>
              <a:rPr lang="zh-TW" altLang="en-US" sz="1200" u="sng" dirty="0" smtClean="0">
                <a:solidFill>
                  <a:prstClr val="black"/>
                </a:solidFill>
                <a:latin typeface="微軟正黑體" panose="020B0604030504040204" pitchFamily="34" charset="-120"/>
                <a:ea typeface="微軟正黑體" panose="020B0604030504040204" pitchFamily="34" charset="-120"/>
              </a:rPr>
              <a:t>嘉義大學</a:t>
            </a:r>
            <a:r>
              <a:rPr lang="en-US" altLang="zh-TW" sz="1200" dirty="0" smtClean="0">
                <a:solidFill>
                  <a:prstClr val="black"/>
                </a:solidFill>
                <a:latin typeface="微軟正黑體" panose="020B0604030504040204" pitchFamily="34" charset="-120"/>
                <a:ea typeface="微軟正黑體" panose="020B0604030504040204" pitchFamily="34" charset="-120"/>
              </a:rPr>
              <a:t>106</a:t>
            </a:r>
            <a:r>
              <a:rPr lang="zh-TW" altLang="en-US" sz="1200" dirty="0" smtClean="0">
                <a:solidFill>
                  <a:prstClr val="black"/>
                </a:solidFill>
                <a:latin typeface="微軟正黑體" panose="020B0604030504040204" pitchFamily="34" charset="-120"/>
                <a:ea typeface="微軟正黑體" panose="020B0604030504040204" pitchFamily="34" charset="-120"/>
              </a:rPr>
              <a:t>學年</a:t>
            </a:r>
            <a:r>
              <a:rPr lang="zh-TW" altLang="en-US" sz="1200" dirty="0">
                <a:solidFill>
                  <a:prstClr val="black"/>
                </a:solidFill>
                <a:latin typeface="微軟正黑體" panose="020B0604030504040204" pitchFamily="34" charset="-120"/>
                <a:ea typeface="微軟正黑體" panose="020B0604030504040204" pitchFamily="34" charset="-120"/>
              </a:rPr>
              <a:t>度，</a:t>
            </a:r>
            <a:r>
              <a:rPr lang="en-US" altLang="zh-TW" sz="1200" dirty="0" smtClean="0">
                <a:solidFill>
                  <a:prstClr val="black"/>
                </a:solidFill>
                <a:latin typeface="微軟正黑體" panose="020B0604030504040204" pitchFamily="34" charset="-120"/>
                <a:ea typeface="微軟正黑體" panose="020B0604030504040204" pitchFamily="34" charset="-120"/>
              </a:rPr>
              <a:t>UCAN</a:t>
            </a:r>
            <a:r>
              <a:rPr lang="zh-TW" altLang="en-US" sz="1200" dirty="0" smtClean="0">
                <a:solidFill>
                  <a:prstClr val="black"/>
                </a:solidFill>
                <a:latin typeface="微軟正黑體" panose="020B0604030504040204" pitchFamily="34" charset="-120"/>
                <a:ea typeface="微軟正黑體" panose="020B0604030504040204" pitchFamily="34" charset="-120"/>
              </a:rPr>
              <a:t>結合畢業生流向調查共</a:t>
            </a:r>
            <a:r>
              <a:rPr lang="en-US" altLang="zh-TW" sz="1200" dirty="0" smtClean="0">
                <a:solidFill>
                  <a:prstClr val="black"/>
                </a:solidFill>
                <a:latin typeface="微軟正黑體" panose="020B0604030504040204" pitchFamily="34" charset="-120"/>
                <a:ea typeface="微軟正黑體" panose="020B0604030504040204" pitchFamily="34" charset="-120"/>
              </a:rPr>
              <a:t>739</a:t>
            </a:r>
            <a:r>
              <a:rPr lang="zh-TW" altLang="en-US" sz="1200" dirty="0" smtClean="0">
                <a:solidFill>
                  <a:prstClr val="black"/>
                </a:solidFill>
                <a:latin typeface="微軟正黑體" panose="020B0604030504040204" pitchFamily="34" charset="-120"/>
                <a:ea typeface="微軟正黑體" panose="020B0604030504040204" pitchFamily="34" charset="-120"/>
              </a:rPr>
              <a:t>名</a:t>
            </a:r>
            <a:r>
              <a:rPr lang="zh-TW" altLang="en-US" sz="1200" dirty="0" smtClean="0">
                <a:solidFill>
                  <a:prstClr val="black"/>
                </a:solidFill>
                <a:latin typeface="微軟正黑體" panose="020B0604030504040204" pitchFamily="34" charset="-120"/>
                <a:ea typeface="微軟正黑體" panose="020B0604030504040204" pitchFamily="34" charset="-120"/>
              </a:rPr>
              <a:t>學生</a:t>
            </a:r>
            <a:r>
              <a:rPr lang="zh-TW" altLang="en-US" sz="1200" dirty="0" smtClean="0">
                <a:solidFill>
                  <a:prstClr val="black"/>
                </a:solidFill>
                <a:latin typeface="微軟正黑體" panose="020B0604030504040204" pitchFamily="34" charset="-120"/>
                <a:ea typeface="微軟正黑體" panose="020B0604030504040204" pitchFamily="34" charset="-120"/>
              </a:rPr>
              <a:t>之串檔結果</a:t>
            </a:r>
            <a:r>
              <a:rPr lang="zh-TW" altLang="en-US" sz="1200" dirty="0" smtClean="0">
                <a:solidFill>
                  <a:prstClr val="black"/>
                </a:solidFill>
                <a:latin typeface="微軟正黑體" panose="020B0604030504040204" pitchFamily="34" charset="-120"/>
                <a:ea typeface="微軟正黑體" panose="020B0604030504040204" pitchFamily="34" charset="-120"/>
              </a:rPr>
              <a:t>分</a:t>
            </a:r>
            <a:r>
              <a:rPr lang="zh-TW" altLang="en-US" sz="1200" dirty="0">
                <a:solidFill>
                  <a:prstClr val="black"/>
                </a:solidFill>
                <a:latin typeface="微軟正黑體" panose="020B0604030504040204" pitchFamily="34" charset="-120"/>
                <a:ea typeface="微軟正黑體" panose="020B0604030504040204" pitchFamily="34" charset="-120"/>
              </a:rPr>
              <a:t>析</a:t>
            </a:r>
            <a:endParaRPr lang="en-US" altLang="zh-TW" sz="1200" dirty="0">
              <a:solidFill>
                <a:prstClr val="black"/>
              </a:solidFill>
              <a:latin typeface="微軟正黑體" panose="020B0604030504040204" pitchFamily="34" charset="-120"/>
              <a:ea typeface="微軟正黑體" panose="020B0604030504040204" pitchFamily="34" charset="-120"/>
            </a:endParaRPr>
          </a:p>
        </p:txBody>
      </p:sp>
      <p:graphicFrame>
        <p:nvGraphicFramePr>
          <p:cNvPr id="8" name="表格 7"/>
          <p:cNvGraphicFramePr>
            <a:graphicFrameLocks noGrp="1"/>
          </p:cNvGraphicFramePr>
          <p:nvPr>
            <p:extLst>
              <p:ext uri="{D42A27DB-BD31-4B8C-83A1-F6EECF244321}">
                <p14:modId xmlns:p14="http://schemas.microsoft.com/office/powerpoint/2010/main" val="4079428987"/>
              </p:ext>
            </p:extLst>
          </p:nvPr>
        </p:nvGraphicFramePr>
        <p:xfrm>
          <a:off x="233940" y="4928705"/>
          <a:ext cx="6804408" cy="412460"/>
        </p:xfrm>
        <a:graphic>
          <a:graphicData uri="http://schemas.openxmlformats.org/drawingml/2006/table">
            <a:tbl>
              <a:tblPr/>
              <a:tblGrid>
                <a:gridCol w="2243278"/>
                <a:gridCol w="651590"/>
                <a:gridCol w="651590"/>
                <a:gridCol w="651590"/>
                <a:gridCol w="651590"/>
                <a:gridCol w="651590"/>
                <a:gridCol w="651590"/>
                <a:gridCol w="651590"/>
              </a:tblGrid>
              <a:tr h="194825">
                <a:tc gridSpan="8">
                  <a:txBody>
                    <a:bodyPr/>
                    <a:lstStyle/>
                    <a:p>
                      <a:pPr algn="l" fontAlgn="ctr">
                        <a:lnSpc>
                          <a:spcPts val="1500"/>
                        </a:lnSpc>
                      </a:pP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註</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：畢業生若選擇「</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1</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全時工作」，需續填工作機構性質</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有</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種</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，因此</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7</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種工作機構性質的人數會等於全時工作人數</a:t>
                      </a:r>
                    </a:p>
                  </a:txBody>
                  <a:tcPr marL="9379" marR="9379" marT="9380"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194825">
                <a:tc gridSpan="7">
                  <a:txBody>
                    <a:bodyPr/>
                    <a:lstStyle/>
                    <a:p>
                      <a:pPr algn="l" fontAlgn="ctr">
                        <a:lnSpc>
                          <a:spcPts val="1500"/>
                        </a:lnSpc>
                      </a:pP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註</a:t>
                      </a:r>
                      <a:r>
                        <a:rPr lang="en-US" altLang="zh-TW" sz="1000" b="0" i="0" u="none" strike="noStrike" dirty="0">
                          <a:solidFill>
                            <a:srgbClr val="000000"/>
                          </a:solidFill>
                          <a:effectLst/>
                          <a:latin typeface="微軟正黑體" panose="020B0604030504040204" pitchFamily="34" charset="-120"/>
                          <a:ea typeface="微軟正黑體" panose="020B0604030504040204" pitchFamily="34" charset="-120"/>
                        </a:rPr>
                        <a:t>2</a:t>
                      </a:r>
                      <a:r>
                        <a:rPr lang="zh-TW" altLang="en-US" sz="1000" b="0" i="0" u="none" strike="noStrike" dirty="0">
                          <a:solidFill>
                            <a:srgbClr val="000000"/>
                          </a:solidFill>
                          <a:effectLst/>
                          <a:latin typeface="微軟正黑體" panose="020B0604030504040204" pitchFamily="34" charset="-120"/>
                          <a:ea typeface="微軟正黑體" panose="020B0604030504040204" pitchFamily="34" charset="-120"/>
                        </a:rPr>
                        <a:t>：目前未就業原因有很多，包含升學中、服役或待役中、準備考試、尋找工作中以及其他原因。</a:t>
                      </a:r>
                    </a:p>
                  </a:txBody>
                  <a:tcPr marL="9379" marR="9379" marT="9380" marB="0" anchor="ctr">
                    <a:lnL>
                      <a:noFill/>
                    </a:lnL>
                    <a:lnR>
                      <a:noFill/>
                    </a:lnR>
                    <a:lnT>
                      <a:noFill/>
                    </a:lnT>
                    <a:lnB>
                      <a:noFill/>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nSpc>
                          <a:spcPts val="1500"/>
                        </a:lnSpc>
                      </a:pPr>
                      <a:endParaRPr lang="zh-TW" altLang="en-US" dirty="0"/>
                    </a:p>
                  </a:txBody>
                  <a:tcPr marL="9379" marR="9379" marT="9380" marB="0" anchor="ctr">
                    <a:lnL>
                      <a:noFill/>
                    </a:lnL>
                    <a:lnR>
                      <a:noFill/>
                    </a:lnR>
                    <a:lnT>
                      <a:noFill/>
                    </a:lnT>
                    <a:lnB>
                      <a:noFill/>
                    </a:lnB>
                  </a:tcPr>
                </a:tc>
              </a:tr>
            </a:tbl>
          </a:graphicData>
        </a:graphic>
      </p:graphicFrame>
    </p:spTree>
    <p:extLst>
      <p:ext uri="{BB962C8B-B14F-4D97-AF65-F5344CB8AC3E}">
        <p14:creationId xmlns:p14="http://schemas.microsoft.com/office/powerpoint/2010/main" val="196363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691243" y="374835"/>
            <a:ext cx="7761514" cy="646331"/>
          </a:xfrm>
          <a:prstGeom prst="rect">
            <a:avLst/>
          </a:prstGeom>
          <a:noFill/>
        </p:spPr>
        <p:txBody>
          <a:bodyPr wrap="square">
            <a:spAutoFit/>
          </a:bodyPr>
          <a:lstStyle/>
          <a:p>
            <a:pPr algn="ctr"/>
            <a:r>
              <a:rPr lang="zh-TW" altLang="en-US" sz="3600" b="1" dirty="0" smtClean="0">
                <a:solidFill>
                  <a:prstClr val="black"/>
                </a:solidFill>
                <a:latin typeface="微軟正黑體" panose="020B0604030504040204" pitchFamily="34" charset="-120"/>
                <a:ea typeface="微軟正黑體" panose="020B0604030504040204" pitchFamily="34" charset="-120"/>
              </a:rPr>
              <a:t>全國共通職能年度趨勢差異分析</a:t>
            </a:r>
            <a:endParaRPr lang="zh-TW" altLang="en-US" sz="3600" b="1" dirty="0">
              <a:solidFill>
                <a:prstClr val="black"/>
              </a:solidFill>
              <a:latin typeface="微軟正黑體" panose="020B0604030504040204" pitchFamily="34" charset="-120"/>
              <a:ea typeface="微軟正黑體" panose="020B0604030504040204" pitchFamily="34" charset="-120"/>
            </a:endParaRPr>
          </a:p>
        </p:txBody>
      </p:sp>
      <p:sp>
        <p:nvSpPr>
          <p:cNvPr id="4" name="文字方塊 3"/>
          <p:cNvSpPr txBox="1"/>
          <p:nvPr/>
        </p:nvSpPr>
        <p:spPr>
          <a:xfrm>
            <a:off x="191770" y="1196836"/>
            <a:ext cx="8760460" cy="2031325"/>
          </a:xfrm>
          <a:prstGeom prst="rect">
            <a:avLst/>
          </a:prstGeom>
          <a:solidFill>
            <a:sysClr val="window" lastClr="FFFFFF">
              <a:lumMod val="95000"/>
            </a:sysClr>
          </a:solidFill>
        </p:spPr>
        <p:txBody>
          <a:bodyPr wrap="square" rtlCol="0">
            <a:spAutoFit/>
          </a:bodyPr>
          <a:lstStyle/>
          <a:p>
            <a:pPr marL="285750" marR="0" lvl="0" indent="-285750" algn="just"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TW" altLang="en-US"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數據發現</a:t>
            </a:r>
            <a:r>
              <a:rPr kumimoji="0" lang="en-US" altLang="zh-TW"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-&gt;</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比較</a:t>
            </a:r>
            <a:r>
              <a:rPr kumimoji="0" lang="en-US" altLang="zh-TW"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101</a:t>
            </a:r>
            <a:r>
              <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至</a:t>
            </a:r>
            <a:r>
              <a:rPr kumimoji="0" lang="en-US" altLang="zh-TW"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103</a:t>
            </a:r>
            <a:r>
              <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學年度全</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時工作者之八大共通</a:t>
            </a:r>
            <a:r>
              <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職能最高者均為</a:t>
            </a:r>
            <a:r>
              <a:rPr kumimoji="0" lang="zh-TW" altLang="en-US" sz="1800" b="1" i="0" u="none" strike="noStrike" kern="0" cap="none" spc="0" normalizeH="0" baseline="0" noProof="0" dirty="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「工作責任及紀律</a:t>
            </a:r>
            <a:r>
              <a:rPr kumimoji="0" lang="zh-TW" altLang="en-US"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a:t>
            </a:r>
            <a:r>
              <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而</a:t>
            </a:r>
            <a:r>
              <a:rPr kumimoji="0" lang="zh-TW" altLang="en-US"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「問題解決」</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與</a:t>
            </a:r>
            <a:r>
              <a:rPr kumimoji="0" lang="zh-TW" altLang="en-US"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「創新」 </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的職能分數皆明顯低於其他；另「</a:t>
            </a:r>
            <a:r>
              <a:rPr kumimoji="0" lang="en-US" altLang="zh-TW"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 103</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學年度畢業後一」尋找工作者（共</a:t>
            </a:r>
            <a:r>
              <a:rPr kumimoji="0" lang="en-US" altLang="zh-TW"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3,047</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人</a:t>
            </a:r>
            <a:r>
              <a:rPr kumimoji="0" lang="zh-TW" altLang="en-US" sz="1800" b="1" i="0" u="none" strike="noStrike" kern="0" cap="none" spc="0" normalizeH="0" baseline="0" noProof="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，佔「目前非就業」人數</a:t>
            </a:r>
            <a:r>
              <a:rPr kumimoji="0" lang="en-US" altLang="zh-TW"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10.8%</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）之共通職能平均分數</a:t>
            </a:r>
            <a:r>
              <a:rPr kumimoji="0" lang="zh-TW" altLang="en-US" sz="1800" b="1" i="0" u="sng"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明顯低於三個年度之全時工作者平均值</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a:t>
            </a:r>
            <a:endPar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sym typeface="+mn-ea"/>
            </a:endParaRPr>
          </a:p>
          <a:p>
            <a:pPr marL="285750" marR="0" lvl="0" indent="-285750" algn="just"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TW" altLang="en-US"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具體應用</a:t>
            </a:r>
            <a:r>
              <a:rPr kumimoji="0" lang="en-US" altLang="zh-TW"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-&gt;</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「問題解決」與「創新」為各校需加強培育之共通職能</a:t>
            </a:r>
            <a:endParaRPr kumimoji="0" lang="en-US" altLang="zh-TW"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endParaRPr>
          </a:p>
          <a:p>
            <a:pPr marL="273050" marR="0" lvl="0" indent="0" algn="just" defTabSz="914400" eaLnBrk="1" fontAlgn="auto" latinLnBrk="0" hangingPunct="1">
              <a:lnSpc>
                <a:spcPct val="100000"/>
              </a:lnSpc>
              <a:spcBef>
                <a:spcPts val="0"/>
              </a:spcBef>
              <a:spcAft>
                <a:spcPts val="0"/>
              </a:spcAft>
              <a:buClrTx/>
              <a:buSzTx/>
              <a:buFontTx/>
              <a:buNone/>
              <a:tabLst/>
              <a:defRPr/>
            </a:pPr>
            <a:r>
              <a:rPr kumimoji="0" lang="en-US" altLang="zh-TW"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                </a:t>
            </a:r>
            <a:r>
              <a:rPr kumimoji="0" lang="en-US" altLang="zh-TW" sz="1800" b="1" i="0" u="none" strike="noStrike" kern="0" cap="none" spc="0" normalizeH="0" baseline="0" noProof="0" dirty="0" smtClean="0">
                <a:ln>
                  <a:noFill/>
                </a:ln>
                <a:solidFill>
                  <a:srgbClr val="F79646">
                    <a:lumMod val="75000"/>
                  </a:srgbClr>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-&gt;</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尋找工</a:t>
            </a:r>
            <a:r>
              <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作</a:t>
            </a: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cs typeface="Times New Roman" panose="02020603050405020304" pitchFamily="18" charset="0"/>
                <a:sym typeface="+mn-ea"/>
              </a:rPr>
              <a:t>者在校之職能分數明顯較低，故學校可提前針對在校生職能分數低落者進行學習輔導或提供教學資源。</a:t>
            </a:r>
          </a:p>
        </p:txBody>
      </p:sp>
      <p:sp>
        <p:nvSpPr>
          <p:cNvPr id="5" name="文字方塊 4"/>
          <p:cNvSpPr txBox="1"/>
          <p:nvPr/>
        </p:nvSpPr>
        <p:spPr>
          <a:xfrm>
            <a:off x="212040" y="6510641"/>
            <a:ext cx="5939378" cy="25391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TW"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103</a:t>
            </a:r>
            <a:r>
              <a:rPr kumimoji="0" lang="zh-TW" altLang="en-US"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學年度</a:t>
            </a:r>
            <a:r>
              <a:rPr kumimoji="0" lang="en-US" altLang="zh-TW"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UCAN</a:t>
            </a:r>
            <a:r>
              <a:rPr kumimoji="0" lang="zh-TW" altLang="en-US"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結合畢業後一調查分析，共通職能串連畢業生流向調查共計</a:t>
            </a:r>
            <a:r>
              <a:rPr kumimoji="0" lang="en-US" altLang="zh-TW"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71,471</a:t>
            </a:r>
            <a:r>
              <a:rPr kumimoji="0" lang="zh-TW" altLang="en-US" sz="105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筆分析樣本</a:t>
            </a:r>
            <a:endParaRPr kumimoji="0" lang="zh-TW" altLang="en-US" sz="1200" b="0" i="0" u="none" strike="noStrike" kern="0" cap="none" spc="0" normalizeH="0" baseline="0" noProof="0" dirty="0" smtClean="0">
              <a:ln>
                <a:noFill/>
              </a:ln>
              <a:solidFill>
                <a:prstClr val="black"/>
              </a:solidFill>
              <a:effectLst/>
              <a:uLnTx/>
              <a:uFillTx/>
            </a:endParaRPr>
          </a:p>
        </p:txBody>
      </p:sp>
      <p:graphicFrame>
        <p:nvGraphicFramePr>
          <p:cNvPr id="6" name="圖表 5"/>
          <p:cNvGraphicFramePr>
            <a:graphicFrameLocks/>
          </p:cNvGraphicFramePr>
          <p:nvPr>
            <p:extLst>
              <p:ext uri="{D42A27DB-BD31-4B8C-83A1-F6EECF244321}">
                <p14:modId xmlns:p14="http://schemas.microsoft.com/office/powerpoint/2010/main" val="3012349628"/>
              </p:ext>
            </p:extLst>
          </p:nvPr>
        </p:nvGraphicFramePr>
        <p:xfrm>
          <a:off x="212040" y="3228161"/>
          <a:ext cx="8685091" cy="324036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67753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198437"/>
            <a:ext cx="8229600" cy="1143000"/>
          </a:xfrm>
        </p:spPr>
        <p:txBody>
          <a:bodyPr/>
          <a:lstStyle/>
          <a:p>
            <a:r>
              <a:rPr lang="zh-TW" altLang="zh-TW" sz="3200" dirty="0"/>
              <a:t>「</a:t>
            </a:r>
            <a:r>
              <a:rPr lang="en-US" altLang="zh-TW" sz="3200" dirty="0"/>
              <a:t>UCAN</a:t>
            </a:r>
            <a:r>
              <a:rPr lang="zh-TW" altLang="zh-TW" sz="3200" dirty="0"/>
              <a:t>結合畢業生流向調查」</a:t>
            </a:r>
            <a:r>
              <a:rPr lang="zh-TW" altLang="en-US" sz="3200" dirty="0"/>
              <a:t>分析</a:t>
            </a:r>
            <a:r>
              <a:rPr lang="zh-TW" altLang="en-US" sz="3200" dirty="0" smtClean="0"/>
              <a:t>應用</a:t>
            </a:r>
            <a:endParaRPr lang="zh-TW" altLang="en-US" sz="3200" dirty="0"/>
          </a:p>
        </p:txBody>
      </p:sp>
      <p:sp>
        <p:nvSpPr>
          <p:cNvPr id="79874"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2891FD40-8615-4AD9-985F-E9E2B4E97D1A}" type="slidenum">
              <a:rPr lang="zh-CN" altLang="en-US" sz="1200">
                <a:solidFill>
                  <a:srgbClr val="898989"/>
                </a:solidFill>
                <a:latin typeface="Calibri" pitchFamily="34" charset="0"/>
                <a:ea typeface="新細明體" pitchFamily="18" charset="-120"/>
              </a:rPr>
              <a:pPr>
                <a:spcBef>
                  <a:spcPct val="0"/>
                </a:spcBef>
                <a:buFontTx/>
                <a:buNone/>
              </a:pPr>
              <a:t>122</a:t>
            </a:fld>
            <a:endParaRPr lang="zh-CN" altLang="en-US" sz="1200" dirty="0">
              <a:solidFill>
                <a:srgbClr val="898989"/>
              </a:solidFill>
              <a:latin typeface="Calibri" pitchFamily="34" charset="0"/>
              <a:ea typeface="新細明體" pitchFamily="18" charset="-120"/>
            </a:endParaRPr>
          </a:p>
        </p:txBody>
      </p:sp>
      <p:graphicFrame>
        <p:nvGraphicFramePr>
          <p:cNvPr id="8" name="表格 7"/>
          <p:cNvGraphicFramePr>
            <a:graphicFrameLocks noGrp="1"/>
          </p:cNvGraphicFramePr>
          <p:nvPr/>
        </p:nvGraphicFramePr>
        <p:xfrm>
          <a:off x="323850" y="1125538"/>
          <a:ext cx="8640763" cy="5262564"/>
        </p:xfrm>
        <a:graphic>
          <a:graphicData uri="http://schemas.openxmlformats.org/drawingml/2006/table">
            <a:tbl>
              <a:tblPr firstRow="1" bandRow="1">
                <a:tableStyleId>{5C22544A-7EE6-4342-B048-85BDC9FD1C3A}</a:tableStyleId>
              </a:tblPr>
              <a:tblGrid>
                <a:gridCol w="382334"/>
                <a:gridCol w="3342133"/>
                <a:gridCol w="4916296"/>
              </a:tblGrid>
              <a:tr h="640080">
                <a:tc>
                  <a:txBody>
                    <a:bodyPr/>
                    <a:lstStyle/>
                    <a:p>
                      <a:endParaRPr lang="zh-TW" altLang="en-US" sz="1800" dirty="0">
                        <a:latin typeface="微軟正黑體" panose="020B0604030504040204" pitchFamily="34" charset="-120"/>
                        <a:ea typeface="微軟正黑體" panose="020B0604030504040204" pitchFamily="34" charset="-120"/>
                      </a:endParaRPr>
                    </a:p>
                  </a:txBody>
                  <a:tcPr marL="91427" marR="914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latin typeface="微軟正黑體" panose="020B0604030504040204" pitchFamily="34" charset="-120"/>
                          <a:ea typeface="微軟正黑體" panose="020B0604030504040204" pitchFamily="34" charset="-120"/>
                        </a:rPr>
                        <a:t>畢業生流向調查問項與</a:t>
                      </a:r>
                      <a:r>
                        <a:rPr kumimoji="0" lang="en-US" altLang="zh-TW" sz="1800" b="1" dirty="0" smtClean="0">
                          <a:solidFill>
                            <a:schemeClr val="accent6">
                              <a:lumMod val="75000"/>
                            </a:schemeClr>
                          </a:solidFill>
                          <a:latin typeface="微軟正黑體" panose="020B0604030504040204" pitchFamily="34" charset="-120"/>
                          <a:ea typeface="微軟正黑體" panose="020B0604030504040204" pitchFamily="34" charset="-120"/>
                        </a:rPr>
                        <a:t>UCAN</a:t>
                      </a:r>
                      <a:r>
                        <a:rPr kumimoji="0" lang="zh-TW" altLang="en-US" sz="1800" b="1" dirty="0" smtClean="0">
                          <a:solidFill>
                            <a:schemeClr val="accent6">
                              <a:lumMod val="75000"/>
                            </a:schemeClr>
                          </a:solidFill>
                          <a:latin typeface="微軟正黑體" panose="020B0604030504040204" pitchFamily="34" charset="-120"/>
                          <a:ea typeface="微軟正黑體" panose="020B0604030504040204" pitchFamily="34" charset="-120"/>
                        </a:rPr>
                        <a:t>職能診斷</a:t>
                      </a:r>
                      <a:r>
                        <a:rPr kumimoji="0" lang="zh-TW" altLang="en-US" sz="1800" b="1" dirty="0" smtClean="0">
                          <a:latin typeface="微軟正黑體" panose="020B0604030504040204" pitchFamily="34" charset="-120"/>
                          <a:ea typeface="微軟正黑體" panose="020B0604030504040204" pitchFamily="34" charset="-120"/>
                        </a:rPr>
                        <a:t>連結</a:t>
                      </a:r>
                      <a:endParaRPr kumimoji="0" lang="en-US" altLang="zh-TW" sz="1800" b="1" dirty="0" smtClean="0">
                        <a:latin typeface="微軟正黑體" panose="020B0604030504040204" pitchFamily="34" charset="-120"/>
                        <a:ea typeface="微軟正黑體" panose="020B0604030504040204" pitchFamily="34" charset="-120"/>
                      </a:endParaRPr>
                    </a:p>
                  </a:txBody>
                  <a:tcPr marL="91427" marR="91427"/>
                </a:tc>
                <a:tc>
                  <a:txBody>
                    <a:bodyPr/>
                    <a:lstStyle/>
                    <a:p>
                      <a:pPr algn="ctr"/>
                      <a:r>
                        <a:rPr kumimoji="0" lang="zh-TW" altLang="en-US" sz="1800" b="1" dirty="0" smtClean="0">
                          <a:latin typeface="微軟正黑體" panose="020B0604030504040204" pitchFamily="34" charset="-120"/>
                          <a:ea typeface="微軟正黑體" panose="020B0604030504040204" pitchFamily="34" charset="-120"/>
                        </a:rPr>
                        <a:t>基礎分析報表</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r>
              <a:tr h="640080">
                <a:tc>
                  <a:txBody>
                    <a:bodyPr/>
                    <a:lstStyle/>
                    <a:p>
                      <a:r>
                        <a:rPr lang="en-US" altLang="zh-TW" sz="1800" dirty="0" smtClean="0">
                          <a:latin typeface="微軟正黑體" panose="020B0604030504040204" pitchFamily="34" charset="-120"/>
                          <a:ea typeface="微軟正黑體" panose="020B0604030504040204" pitchFamily="34" charset="-120"/>
                        </a:rPr>
                        <a:t>1</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您目前的工作狀況為何</a:t>
                      </a:r>
                      <a:r>
                        <a:rPr kumimoji="0" lang="en-US" altLang="zh-TW" sz="1800" dirty="0" smtClean="0">
                          <a:latin typeface="微軟正黑體" panose="020B0604030504040204" pitchFamily="34" charset="-120"/>
                          <a:ea typeface="微軟正黑體" panose="020B0604030504040204" pitchFamily="34" charset="-120"/>
                        </a:rPr>
                        <a:t>?</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畢業生工作狀況與共通職能分數之交叉表</a:t>
                      </a:r>
                    </a:p>
                  </a:txBody>
                  <a:tcPr marL="91427" marR="91427" anchor="ctr"/>
                </a:tc>
              </a:tr>
              <a:tr h="956920">
                <a:tc>
                  <a:txBody>
                    <a:bodyPr/>
                    <a:lstStyle/>
                    <a:p>
                      <a:r>
                        <a:rPr lang="en-US" altLang="zh-TW" sz="1800" dirty="0" smtClean="0">
                          <a:latin typeface="微軟正黑體" panose="020B0604030504040204" pitchFamily="34" charset="-120"/>
                          <a:ea typeface="微軟正黑體" panose="020B0604030504040204" pitchFamily="34" charset="-120"/>
                        </a:rPr>
                        <a:t>2</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273050" lvl="1" indent="-273050">
                        <a:buFont typeface="+mj-lt"/>
                        <a:buNone/>
                      </a:pPr>
                      <a:r>
                        <a:rPr kumimoji="0" lang="zh-TW" altLang="en-US" sz="1800" dirty="0" smtClean="0">
                          <a:latin typeface="微軟正黑體" panose="020B0604030504040204" pitchFamily="34" charset="-120"/>
                          <a:ea typeface="微軟正黑體" panose="020B0604030504040204" pitchFamily="34" charset="-120"/>
                        </a:rPr>
                        <a:t>您現在工作職業類型為何？</a:t>
                      </a:r>
                      <a:endParaRPr kumimoji="0" lang="en-US" altLang="zh-TW" sz="1800" dirty="0" smtClean="0">
                        <a:latin typeface="微軟正黑體" panose="020B0604030504040204" pitchFamily="34" charset="-120"/>
                        <a:ea typeface="微軟正黑體" panose="020B0604030504040204"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興趣探索</a:t>
                      </a:r>
                      <a:endParaRPr kumimoji="0" lang="en-US" altLang="zh-TW"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畢業生的工作職業類型分布</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畢業生工作類型與興趣探索分數之交叉表</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畢業生工作類型與共通職能分數之交叉表</a:t>
                      </a:r>
                    </a:p>
                  </a:txBody>
                  <a:tcPr marL="91427" marR="91427" anchor="ctr"/>
                </a:tc>
              </a:tr>
              <a:tr h="648044">
                <a:tc>
                  <a:txBody>
                    <a:bodyPr/>
                    <a:lstStyle/>
                    <a:p>
                      <a:r>
                        <a:rPr lang="en-US" altLang="zh-TW" sz="1800" dirty="0" smtClean="0">
                          <a:latin typeface="微軟正黑體" panose="020B0604030504040204" pitchFamily="34" charset="-120"/>
                          <a:ea typeface="微軟正黑體" panose="020B0604030504040204" pitchFamily="34" charset="-120"/>
                        </a:rPr>
                        <a:t>3</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您在學期間以下哪些「學習經驗」對於現在工作有所幫助？</a:t>
                      </a: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在校學習經驗對畢業生目前工作的幫助</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4</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您目前所具備的專業能力與工作（公司主管）所要求的相符程度為何？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畢業生工作所需的專業能力與專業職能分數之交叉表</a:t>
                      </a: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5</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您目前的工作內容與原就讀系、所、學位學程之專業訓練課程，其相符程度為何？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畢業生工作內容與原就讀系所專業課程相符度與專業職能分數之交叉表</a:t>
                      </a:r>
                    </a:p>
                  </a:txBody>
                  <a:tcPr marL="91427" marR="91427" anchor="ctr"/>
                </a:tc>
              </a:tr>
            </a:tbl>
          </a:graphicData>
        </a:graphic>
      </p:graphicFrame>
      <p:sp>
        <p:nvSpPr>
          <p:cNvPr id="5" name="圓角矩形 4"/>
          <p:cNvSpPr/>
          <p:nvPr/>
        </p:nvSpPr>
        <p:spPr>
          <a:xfrm>
            <a:off x="176213" y="2420938"/>
            <a:ext cx="8859837" cy="95567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4232376520"/>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279400" y="5300663"/>
            <a:ext cx="8396288" cy="1661993"/>
          </a:xfrm>
          <a:prstGeom prst="rect">
            <a:avLst/>
          </a:prstGeom>
          <a:noFill/>
        </p:spPr>
        <p:txBody>
          <a:bodyPr>
            <a:spAutoFit/>
          </a:bodyPr>
          <a:lstStyle/>
          <a:p>
            <a:pPr fontAlgn="base">
              <a:spcBef>
                <a:spcPct val="0"/>
              </a:spcBef>
              <a:spcAft>
                <a:spcPct val="0"/>
              </a:spcAft>
              <a:defRPr/>
            </a:pPr>
            <a:r>
              <a:rPr kumimoji="1" lang="zh-TW" altLang="en-US" b="1" dirty="0">
                <a:solidFill>
                  <a:prstClr val="black"/>
                </a:solidFill>
                <a:latin typeface="微軟正黑體" panose="020B0604030504040204" pitchFamily="34" charset="-120"/>
                <a:ea typeface="微軟正黑體" panose="020B0604030504040204" pitchFamily="34" charset="-120"/>
              </a:rPr>
              <a:t>說明</a:t>
            </a:r>
            <a:endParaRPr kumimoji="1" lang="en-US" altLang="zh-TW" b="1" dirty="0">
              <a:solidFill>
                <a:prstClr val="black"/>
              </a:solidFill>
              <a:latin typeface="微軟正黑體" panose="020B0604030504040204" pitchFamily="34" charset="-120"/>
              <a:ea typeface="微軟正黑體" panose="020B0604030504040204" pitchFamily="34" charset="-120"/>
            </a:endParaRPr>
          </a:p>
          <a:p>
            <a:pPr fontAlgn="base">
              <a:spcBef>
                <a:spcPct val="0"/>
              </a:spcBef>
              <a:spcAft>
                <a:spcPct val="0"/>
              </a:spcAft>
              <a:defRPr/>
            </a:pPr>
            <a:r>
              <a:rPr kumimoji="1" lang="zh-TW" altLang="en-US" dirty="0">
                <a:solidFill>
                  <a:prstClr val="black"/>
                </a:solidFill>
                <a:latin typeface="微軟正黑體" pitchFamily="34" charset="-120"/>
                <a:ea typeface="微軟正黑體" pitchFamily="34" charset="-120"/>
              </a:rPr>
              <a:t>提供畢業生工作類型與與畢業生在校興趣探索診斷分數交叉分析，</a:t>
            </a:r>
            <a:r>
              <a:rPr kumimoji="1" lang="zh-TW" altLang="zh-TW" dirty="0">
                <a:solidFill>
                  <a:prstClr val="black"/>
                </a:solidFill>
                <a:latin typeface="微軟正黑體" pitchFamily="34" charset="-120"/>
                <a:ea typeface="微軟正黑體" pitchFamily="34" charset="-120"/>
              </a:rPr>
              <a:t>若對角線的平均分數高於多數其他區域的平均分數，表示畢業生的</a:t>
            </a:r>
            <a:r>
              <a:rPr kumimoji="1" lang="zh-TW" altLang="en-US" dirty="0">
                <a:solidFill>
                  <a:prstClr val="black"/>
                </a:solidFill>
                <a:latin typeface="微軟正黑體" pitchFamily="34" charset="-120"/>
                <a:ea typeface="微軟正黑體" pitchFamily="34" charset="-120"/>
              </a:rPr>
              <a:t>工作</a:t>
            </a:r>
            <a:r>
              <a:rPr kumimoji="1" lang="zh-TW" altLang="zh-TW" dirty="0">
                <a:solidFill>
                  <a:prstClr val="black"/>
                </a:solidFill>
                <a:latin typeface="微軟正黑體" pitchFamily="34" charset="-120"/>
                <a:ea typeface="微軟正黑體" pitchFamily="34" charset="-120"/>
              </a:rPr>
              <a:t>類型符合自己的職業興趣</a:t>
            </a:r>
            <a:r>
              <a:rPr kumimoji="1" lang="zh-TW" altLang="en-US" dirty="0">
                <a:solidFill>
                  <a:prstClr val="black"/>
                </a:solidFill>
                <a:latin typeface="微軟正黑體" pitchFamily="34" charset="-120"/>
                <a:ea typeface="微軟正黑體" pitchFamily="34" charset="-120"/>
              </a:rPr>
              <a:t>比例高，</a:t>
            </a:r>
            <a:r>
              <a:rPr kumimoji="1" lang="zh-TW" altLang="en-US" u="sng" dirty="0">
                <a:solidFill>
                  <a:srgbClr val="C00000"/>
                </a:solidFill>
                <a:latin typeface="微軟正黑體" pitchFamily="34" charset="-120"/>
                <a:ea typeface="微軟正黑體" pitchFamily="34" charset="-120"/>
              </a:rPr>
              <a:t>可做為職涯規劃的輔導參考</a:t>
            </a:r>
            <a:endParaRPr kumimoji="1" lang="en-US" altLang="zh-TW" b="1" dirty="0">
              <a:solidFill>
                <a:prstClr val="black"/>
              </a:solidFill>
              <a:latin typeface="微軟正黑體" panose="020B0604030504040204" pitchFamily="34" charset="-120"/>
              <a:ea typeface="微軟正黑體" panose="020B0604030504040204" pitchFamily="34" charset="-120"/>
            </a:endParaRPr>
          </a:p>
          <a:p>
            <a:pPr marL="342900" indent="-342900" fontAlgn="base">
              <a:spcBef>
                <a:spcPct val="0"/>
              </a:spcBef>
              <a:spcAft>
                <a:spcPct val="0"/>
              </a:spcAft>
              <a:buFont typeface="+mj-lt"/>
              <a:buAutoNum type="arabicPeriod"/>
              <a:defRPr/>
            </a:pPr>
            <a:endParaRPr lang="en-US" altLang="zh-TW" sz="1200" dirty="0">
              <a:solidFill>
                <a:srgbClr val="898989"/>
              </a:solidFill>
            </a:endParaRPr>
          </a:p>
          <a:p>
            <a:pPr fontAlgn="base">
              <a:spcBef>
                <a:spcPct val="0"/>
              </a:spcBef>
              <a:spcAft>
                <a:spcPct val="0"/>
              </a:spcAft>
              <a:defRPr/>
            </a:pP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2" name="標題 1"/>
          <p:cNvSpPr>
            <a:spLocks noGrp="1"/>
          </p:cNvSpPr>
          <p:nvPr>
            <p:ph type="title"/>
          </p:nvPr>
        </p:nvSpPr>
        <p:spPr/>
        <p:txBody>
          <a:bodyPr/>
          <a:lstStyle/>
          <a:p>
            <a:pPr algn="l">
              <a:defRPr/>
            </a:pPr>
            <a:r>
              <a:rPr lang="zh-TW" altLang="en-US" sz="2800" dirty="0" smtClean="0">
                <a:effectLst/>
              </a:rPr>
              <a:t>報表</a:t>
            </a:r>
            <a:r>
              <a:rPr lang="en-US" altLang="zh-TW" sz="2800" dirty="0" smtClean="0">
                <a:effectLst/>
              </a:rPr>
              <a:t>3:</a:t>
            </a:r>
            <a:r>
              <a:rPr lang="zh-TW" altLang="zh-TW" sz="2800" dirty="0" smtClean="0">
                <a:effectLst/>
              </a:rPr>
              <a:t>畢業生</a:t>
            </a:r>
            <a:r>
              <a:rPr lang="zh-TW" altLang="zh-TW" sz="2800" dirty="0">
                <a:effectLst/>
              </a:rPr>
              <a:t>工作類型與興趣診斷分數之交叉表</a:t>
            </a:r>
            <a:endParaRPr lang="zh-TW" altLang="en-US" sz="2800" dirty="0"/>
          </a:p>
        </p:txBody>
      </p:sp>
      <p:sp>
        <p:nvSpPr>
          <p:cNvPr id="84995"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02D251F2-10DE-4F93-ADAD-5D3003BC27E9}" type="slidenum">
              <a:rPr lang="zh-CN"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123</a:t>
            </a:fld>
            <a:endParaRPr lang="zh-CN" altLang="en-US" sz="1200" dirty="0">
              <a:solidFill>
                <a:srgbClr val="898989"/>
              </a:solidFill>
              <a:latin typeface="Calibri" pitchFamily="34" charset="0"/>
              <a:ea typeface="新細明體" pitchFamily="18" charset="-120"/>
            </a:endParaRPr>
          </a:p>
        </p:txBody>
      </p:sp>
      <p:pic>
        <p:nvPicPr>
          <p:cNvPr id="8499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338" y="1196975"/>
            <a:ext cx="9134475" cy="36020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13762449"/>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384" name="矩形 8"/>
          <p:cNvSpPr>
            <a:spLocks noChangeArrowheads="1"/>
          </p:cNvSpPr>
          <p:nvPr/>
        </p:nvSpPr>
        <p:spPr bwMode="auto">
          <a:xfrm>
            <a:off x="215107" y="5316727"/>
            <a:ext cx="885666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600" dirty="0" smtClean="0">
                <a:solidFill>
                  <a:prstClr val="black"/>
                </a:solidFill>
              </a:rPr>
              <a:t>*該</a:t>
            </a:r>
            <a:r>
              <a:rPr kumimoji="1" lang="zh-TW" altLang="en-US" sz="1600" dirty="0">
                <a:solidFill>
                  <a:prstClr val="black"/>
                </a:solidFill>
              </a:rPr>
              <a:t>校畢業生在校興趣診斷較高之工作類型為「政府公共事務」、「</a:t>
            </a:r>
            <a:r>
              <a:rPr kumimoji="1" lang="zh-TW" altLang="en-US" sz="1600" dirty="0">
                <a:solidFill>
                  <a:srgbClr val="000000"/>
                </a:solidFill>
              </a:rPr>
              <a:t>教育與訓練</a:t>
            </a:r>
            <a:r>
              <a:rPr kumimoji="1" lang="zh-TW" altLang="en-US" sz="1600" dirty="0">
                <a:solidFill>
                  <a:prstClr val="black"/>
                </a:solidFill>
              </a:rPr>
              <a:t>」、「個人與社會服務」</a:t>
            </a:r>
            <a:r>
              <a:rPr kumimoji="1" lang="en-US" altLang="zh-TW" sz="1600" dirty="0">
                <a:solidFill>
                  <a:prstClr val="black"/>
                </a:solidFill>
              </a:rPr>
              <a:t>…</a:t>
            </a:r>
            <a:r>
              <a:rPr kumimoji="1" lang="zh-TW" altLang="en-US" sz="1600" dirty="0">
                <a:solidFill>
                  <a:prstClr val="black"/>
                </a:solidFill>
              </a:rPr>
              <a:t>等</a:t>
            </a:r>
            <a:r>
              <a:rPr kumimoji="1" lang="en-US" altLang="zh-TW" sz="1600" dirty="0">
                <a:solidFill>
                  <a:prstClr val="black"/>
                </a:solidFill>
              </a:rPr>
              <a:t>(</a:t>
            </a:r>
            <a:r>
              <a:rPr kumimoji="1" lang="zh-TW" altLang="en-US" sz="1600" dirty="0">
                <a:solidFill>
                  <a:prstClr val="black"/>
                </a:solidFill>
              </a:rPr>
              <a:t>紅底標註</a:t>
            </a:r>
            <a:r>
              <a:rPr kumimoji="1" lang="en-US" altLang="zh-TW" sz="1600" dirty="0">
                <a:solidFill>
                  <a:prstClr val="black"/>
                </a:solidFill>
              </a:rPr>
              <a:t>)</a:t>
            </a:r>
            <a:r>
              <a:rPr kumimoji="1" lang="zh-TW" altLang="en-US" sz="1600" dirty="0">
                <a:solidFill>
                  <a:prstClr val="black"/>
                </a:solidFill>
              </a:rPr>
              <a:t>，表示畢業生的工作類型與職業興趣相符。</a:t>
            </a:r>
          </a:p>
          <a:p>
            <a:pPr eaLnBrk="0" fontAlgn="base" hangingPunct="0">
              <a:spcBef>
                <a:spcPct val="0"/>
              </a:spcBef>
              <a:spcAft>
                <a:spcPct val="0"/>
              </a:spcAft>
              <a:buFontTx/>
              <a:buNone/>
            </a:pPr>
            <a:r>
              <a:rPr kumimoji="1" lang="en-US" altLang="zh-TW" sz="1600" dirty="0" smtClean="0">
                <a:solidFill>
                  <a:prstClr val="black"/>
                </a:solidFill>
              </a:rPr>
              <a:t>*</a:t>
            </a:r>
            <a:r>
              <a:rPr kumimoji="1" lang="zh-TW" altLang="en-US" sz="1600" dirty="0" smtClean="0">
                <a:solidFill>
                  <a:prstClr val="black"/>
                </a:solidFill>
              </a:rPr>
              <a:t>*該</a:t>
            </a:r>
            <a:r>
              <a:rPr kumimoji="1" lang="zh-TW" altLang="en-US" sz="1600" dirty="0">
                <a:solidFill>
                  <a:prstClr val="black"/>
                </a:solidFill>
              </a:rPr>
              <a:t>校</a:t>
            </a:r>
            <a:r>
              <a:rPr kumimoji="1" lang="zh-TW" altLang="en-US" sz="1600" dirty="0" smtClean="0">
                <a:solidFill>
                  <a:prstClr val="black"/>
                </a:solidFill>
              </a:rPr>
              <a:t>畢業生在</a:t>
            </a:r>
            <a:r>
              <a:rPr kumimoji="1" lang="zh-TW" altLang="en-US" sz="1600" dirty="0">
                <a:solidFill>
                  <a:prstClr val="black"/>
                </a:solidFill>
              </a:rPr>
              <a:t>校興趣</a:t>
            </a:r>
            <a:r>
              <a:rPr kumimoji="1" lang="zh-TW" altLang="en-US" sz="1600" dirty="0" smtClean="0">
                <a:solidFill>
                  <a:prstClr val="black"/>
                </a:solidFill>
              </a:rPr>
              <a:t>診斷分數較低之</a:t>
            </a:r>
            <a:r>
              <a:rPr kumimoji="1" lang="zh-TW" altLang="en-US" sz="1600" dirty="0">
                <a:solidFill>
                  <a:prstClr val="black"/>
                </a:solidFill>
              </a:rPr>
              <a:t>工作類型為「製造」、「</a:t>
            </a:r>
            <a:r>
              <a:rPr kumimoji="1" lang="zh-TW" altLang="en-US" sz="1600" dirty="0">
                <a:solidFill>
                  <a:srgbClr val="000000"/>
                </a:solidFill>
              </a:rPr>
              <a:t>科學、技術、工程、數學</a:t>
            </a:r>
            <a:r>
              <a:rPr kumimoji="1" lang="zh-TW" altLang="en-US" sz="1600" dirty="0">
                <a:solidFill>
                  <a:prstClr val="black"/>
                </a:solidFill>
              </a:rPr>
              <a:t>」</a:t>
            </a:r>
            <a:r>
              <a:rPr kumimoji="1" lang="zh-TW" altLang="en-US" sz="1600" dirty="0">
                <a:solidFill>
                  <a:srgbClr val="000000"/>
                </a:solidFill>
              </a:rPr>
              <a:t>、</a:t>
            </a:r>
            <a:r>
              <a:rPr kumimoji="1" lang="zh-TW" altLang="en-US" sz="1600" dirty="0">
                <a:solidFill>
                  <a:prstClr val="black"/>
                </a:solidFill>
              </a:rPr>
              <a:t>「物流運輸」</a:t>
            </a:r>
            <a:r>
              <a:rPr kumimoji="1" lang="en-US" altLang="zh-TW" sz="1600" dirty="0">
                <a:solidFill>
                  <a:prstClr val="black"/>
                </a:solidFill>
              </a:rPr>
              <a:t>…</a:t>
            </a:r>
            <a:r>
              <a:rPr kumimoji="1" lang="zh-TW" altLang="en-US" sz="1600" dirty="0">
                <a:solidFill>
                  <a:prstClr val="black"/>
                </a:solidFill>
              </a:rPr>
              <a:t>等</a:t>
            </a:r>
            <a:r>
              <a:rPr kumimoji="1" lang="en-US" altLang="zh-TW" sz="1600" dirty="0">
                <a:solidFill>
                  <a:prstClr val="black"/>
                </a:solidFill>
              </a:rPr>
              <a:t> (</a:t>
            </a:r>
            <a:r>
              <a:rPr kumimoji="1" lang="zh-TW" altLang="en-US" sz="1600" dirty="0">
                <a:solidFill>
                  <a:prstClr val="black"/>
                </a:solidFill>
              </a:rPr>
              <a:t>藍底標註</a:t>
            </a:r>
            <a:r>
              <a:rPr kumimoji="1" lang="en-US" altLang="zh-TW" sz="1600" dirty="0">
                <a:solidFill>
                  <a:prstClr val="black"/>
                </a:solidFill>
              </a:rPr>
              <a:t>)</a:t>
            </a:r>
            <a:r>
              <a:rPr kumimoji="1" lang="zh-TW" altLang="en-US" sz="1600" dirty="0">
                <a:solidFill>
                  <a:prstClr val="black"/>
                </a:solidFill>
              </a:rPr>
              <a:t>，建議與該工作類型相關之科系，強化職業興趣養成與輔導</a:t>
            </a:r>
            <a:r>
              <a:rPr kumimoji="1" lang="zh-TW" altLang="en-US" sz="1600" dirty="0" smtClean="0">
                <a:solidFill>
                  <a:prstClr val="black"/>
                </a:solidFill>
              </a:rPr>
              <a:t>。</a:t>
            </a:r>
            <a:endParaRPr kumimoji="1" lang="en-US" altLang="zh-TW" sz="1600" dirty="0">
              <a:solidFill>
                <a:prstClr val="black"/>
              </a:solidFill>
            </a:endParaRPr>
          </a:p>
        </p:txBody>
      </p:sp>
      <p:graphicFrame>
        <p:nvGraphicFramePr>
          <p:cNvPr id="5" name="表格 4"/>
          <p:cNvGraphicFramePr>
            <a:graphicFrameLocks noGrp="1"/>
          </p:cNvGraphicFramePr>
          <p:nvPr>
            <p:extLst/>
          </p:nvPr>
        </p:nvGraphicFramePr>
        <p:xfrm>
          <a:off x="107950" y="849312"/>
          <a:ext cx="8893178" cy="4245904"/>
        </p:xfrm>
        <a:graphic>
          <a:graphicData uri="http://schemas.openxmlformats.org/drawingml/2006/table">
            <a:tbl>
              <a:tblPr/>
              <a:tblGrid>
                <a:gridCol w="900228"/>
                <a:gridCol w="248006"/>
                <a:gridCol w="484059"/>
                <a:gridCol w="484059"/>
                <a:gridCol w="484059"/>
                <a:gridCol w="484059"/>
                <a:gridCol w="484059"/>
                <a:gridCol w="484059"/>
                <a:gridCol w="484059"/>
                <a:gridCol w="484059"/>
                <a:gridCol w="484059"/>
                <a:gridCol w="484059"/>
                <a:gridCol w="484059"/>
                <a:gridCol w="484059"/>
                <a:gridCol w="484059"/>
                <a:gridCol w="484059"/>
                <a:gridCol w="484059"/>
                <a:gridCol w="484059"/>
              </a:tblGrid>
              <a:tr h="158431">
                <a:tc rowSpan="2" gridSpan="2">
                  <a:txBody>
                    <a:bodyPr/>
                    <a:lstStyle/>
                    <a:p>
                      <a:pPr algn="ct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　</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gridSpan="16">
                  <a:txBody>
                    <a:bodyPr/>
                    <a:lstStyle/>
                    <a:p>
                      <a:pPr algn="ctr" fontAlgn="ctr"/>
                      <a:r>
                        <a:rPr lang="zh-TW" altLang="en-US" sz="1600" b="1" i="0" u="none" strike="noStrike" dirty="0">
                          <a:solidFill>
                            <a:srgbClr val="0070C0"/>
                          </a:solidFill>
                          <a:effectLst/>
                          <a:latin typeface="微軟正黑體" panose="020B0604030504040204" pitchFamily="34" charset="-120"/>
                          <a:ea typeface="微軟正黑體" panose="020B0604030504040204" pitchFamily="34" charset="-120"/>
                        </a:rPr>
                        <a:t>在校時於</a:t>
                      </a:r>
                      <a:r>
                        <a:rPr lang="en-US" altLang="zh-TW" sz="1600" b="1" i="0" u="none" strike="noStrike" dirty="0">
                          <a:solidFill>
                            <a:srgbClr val="0070C0"/>
                          </a:solidFill>
                          <a:effectLst/>
                          <a:latin typeface="微軟正黑體" panose="020B0604030504040204" pitchFamily="34" charset="-120"/>
                          <a:ea typeface="微軟正黑體" panose="020B0604030504040204" pitchFamily="34" charset="-120"/>
                        </a:rPr>
                        <a:t>UCAN</a:t>
                      </a:r>
                      <a:r>
                        <a:rPr lang="zh-TW" altLang="en-US" sz="1600" b="1" i="0" u="none" strike="noStrike" dirty="0">
                          <a:solidFill>
                            <a:srgbClr val="0070C0"/>
                          </a:solidFill>
                          <a:effectLst/>
                          <a:latin typeface="微軟正黑體" panose="020B0604030504040204" pitchFamily="34" charset="-120"/>
                          <a:ea typeface="微軟正黑體" panose="020B0604030504040204" pitchFamily="34" charset="-120"/>
                        </a:rPr>
                        <a:t>最後一次興趣診斷分數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61303">
                <a:tc gridSpan="2" vMerge="1">
                  <a:txBody>
                    <a:bodyPr/>
                    <a:lstStyle/>
                    <a:p>
                      <a:endParaRPr lang="zh-TW" altLang="en-US"/>
                    </a:p>
                  </a:txBody>
                  <a:tcPr/>
                </a:tc>
                <a:tc hMerge="1" vMerge="1">
                  <a:txBody>
                    <a:bodyPr/>
                    <a:lstStyle/>
                    <a:p>
                      <a:endParaRPr lang="zh-TW" altLang="en-US"/>
                    </a:p>
                  </a:txBody>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建築營造</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製造</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科學、技術、工程、數學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物流運輸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天然資源、食品與農業</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醫療保健</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藝文與影音傳播</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資訊科技</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金融財務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企業經營管理</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行銷與銷售</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政府公共事務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教育與訓練</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個人及社會服務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休閒與觀光旅遊</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TW" altLang="en-US" sz="900" b="1" i="0" u="none" strike="noStrike" dirty="0">
                          <a:solidFill>
                            <a:schemeClr val="tx1"/>
                          </a:solidFill>
                          <a:effectLst/>
                          <a:latin typeface="微軟正黑體" panose="020B0604030504040204" pitchFamily="34" charset="-120"/>
                          <a:ea typeface="微軟正黑體" panose="020B0604030504040204" pitchFamily="34" charset="-120"/>
                        </a:rPr>
                        <a:t>司法、法律與公共安全</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1600" b="1" i="0" u="none" strike="noStrike" dirty="0">
                          <a:solidFill>
                            <a:srgbClr val="0070C0"/>
                          </a:solidFill>
                          <a:effectLst/>
                          <a:latin typeface="微軟正黑體" panose="020B0604030504040204" pitchFamily="34" charset="-120"/>
                          <a:ea typeface="微軟正黑體" panose="020B0604030504040204" pitchFamily="34" charset="-120"/>
                        </a:rPr>
                        <a:t>工作類型</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dirty="0" smtClean="0">
                          <a:solidFill>
                            <a:srgbClr val="000000"/>
                          </a:solidFill>
                          <a:effectLst/>
                          <a:latin typeface="微軟正黑體" panose="020B0604030504040204" pitchFamily="34" charset="-120"/>
                          <a:ea typeface="微軟正黑體" panose="020B0604030504040204" pitchFamily="34" charset="-120"/>
                        </a:rPr>
                        <a:t>人數</a:t>
                      </a:r>
                      <a:endPar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平均數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建築營造</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0</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l"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algn="l" fontAlgn="ctr"/>
                      <a:r>
                        <a:rPr lang="zh-TW" altLang="en-US" sz="900" b="1" i="0" u="none" strike="noStrike" dirty="0">
                          <a:solidFill>
                            <a:srgbClr val="FF0000"/>
                          </a:solidFill>
                          <a:effectLst/>
                          <a:latin typeface="微軟正黑體" panose="020B0604030504040204" pitchFamily="34" charset="-120"/>
                          <a:ea typeface="微軟正黑體" panose="020B0604030504040204" pitchFamily="34" charset="-120"/>
                        </a:rPr>
                        <a:t>製造</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1.86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1.86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1.44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1.98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2.82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9867">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科學、技術、工程、數學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10</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1.24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1.91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2.12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物流運輸</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1.89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1.88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2.38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2.91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9867">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天然資源、食品與農業</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2.75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2.93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2.93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3.38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2.93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2.93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醫療保健</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1.55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1.95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2.13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2.72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藝文與影音傳播</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2.34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1.98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1.34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2.36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2.83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3.06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資訊科技</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1.64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1.44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2.56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1.66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1.39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1.51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1.52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1.86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金融財務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1.94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2.18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3.09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企業經營管理</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1.43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2.03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kern="1200" dirty="0">
                          <a:solidFill>
                            <a:schemeClr val="tx1"/>
                          </a:solidFill>
                          <a:effectLst/>
                          <a:latin typeface="微軟正黑體" panose="020B0604030504040204" pitchFamily="34" charset="-120"/>
                          <a:ea typeface="微軟正黑體" panose="020B0604030504040204" pitchFamily="34" charset="-120"/>
                          <a:cs typeface="+mn-cs"/>
                        </a:rPr>
                        <a:t>2.5</a:t>
                      </a: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1.75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1.93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2.13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8431">
                <a:tc>
                  <a:txBody>
                    <a:bodyPr/>
                    <a:lstStyle/>
                    <a:p>
                      <a:pPr algn="l" fontAlgn="ctr"/>
                      <a:r>
                        <a:rPr lang="zh-TW" altLang="en-US" sz="900" b="0" i="0" u="none" strike="noStrike" dirty="0">
                          <a:solidFill>
                            <a:srgbClr val="000000"/>
                          </a:solidFill>
                          <a:effectLst/>
                          <a:latin typeface="微軟正黑體" panose="020B0604030504040204" pitchFamily="34" charset="-120"/>
                          <a:ea typeface="微軟正黑體" panose="020B0604030504040204" pitchFamily="34" charset="-120"/>
                        </a:rPr>
                        <a:t>行銷與銷售</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1.19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1.22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1.94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2.17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2.12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3.06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政府公共事務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BDDE"/>
                    </a:solidFill>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3.8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2.05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教育與訓練</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1.31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1.47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1.56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2.17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1.85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chemeClr val="tx1"/>
                          </a:solidFill>
                          <a:effectLst/>
                          <a:latin typeface="微軟正黑體" panose="020B0604030504040204" pitchFamily="34" charset="-120"/>
                          <a:ea typeface="微軟正黑體" panose="020B0604030504040204" pitchFamily="34" charset="-120"/>
                        </a:rPr>
                        <a:t>1.99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2.84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BDDE"/>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2.84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1" i="0" u="none" strike="noStrike" dirty="0">
                          <a:solidFill>
                            <a:schemeClr val="tx1"/>
                          </a:solidFill>
                          <a:effectLst/>
                          <a:latin typeface="微軟正黑體" panose="020B0604030504040204" pitchFamily="34" charset="-120"/>
                          <a:ea typeface="微軟正黑體" panose="020B0604030504040204" pitchFamily="34" charset="-120"/>
                        </a:rPr>
                        <a:t>2.99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2.08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個人及社會服務</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2.48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2.28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1.98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2.28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2.97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BDDE"/>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2.72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9215">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休閒與觀光旅遊</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1.47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1.95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1.59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2.53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1.62</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1.97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2.15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2.06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2.68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3.16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BDDE"/>
                    </a:solidFill>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2.36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8642">
                <a:tc>
                  <a:txBody>
                    <a:bodyPr/>
                    <a:lstStyle/>
                    <a:p>
                      <a:pPr marL="0" algn="l" defTabSz="914400" rtl="0" eaLnBrk="1" fontAlgn="ctr" latinLnBrk="0" hangingPunct="1"/>
                      <a:r>
                        <a:rPr lang="zh-TW" altLang="en-US" sz="900" b="1" i="0" u="none" strike="noStrike" kern="1200" dirty="0">
                          <a:solidFill>
                            <a:srgbClr val="FF0000"/>
                          </a:solidFill>
                          <a:effectLst/>
                          <a:latin typeface="微軟正黑體" panose="020B0604030504040204" pitchFamily="34" charset="-120"/>
                          <a:ea typeface="微軟正黑體" panose="020B0604030504040204" pitchFamily="34" charset="-120"/>
                          <a:cs typeface="+mn-cs"/>
                        </a:rPr>
                        <a:t>司法、法律與公共安全</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2.71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2.44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1.79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2.31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2.11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2.96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2.84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2.4</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2.71</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rgbClr val="000000"/>
                          </a:solidFill>
                          <a:effectLst/>
                          <a:latin typeface="微軟正黑體" panose="020B0604030504040204" pitchFamily="34" charset="-120"/>
                          <a:ea typeface="微軟正黑體" panose="020B0604030504040204" pitchFamily="34" charset="-120"/>
                        </a:rPr>
                        <a:t>2.63</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2.7</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a:solidFill>
                            <a:srgbClr val="000000"/>
                          </a:solidFill>
                          <a:effectLst/>
                          <a:latin typeface="微軟正黑體" panose="020B0604030504040204" pitchFamily="34" charset="-120"/>
                          <a:ea typeface="微軟正黑體" panose="020B0604030504040204" pitchFamily="34" charset="-120"/>
                        </a:rPr>
                        <a:t>2.86</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3.29</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900" b="0" i="0" u="none" strike="noStrike" dirty="0">
                          <a:solidFill>
                            <a:schemeClr val="tx1"/>
                          </a:solidFill>
                          <a:effectLst/>
                          <a:latin typeface="微軟正黑體" panose="020B0604030504040204" pitchFamily="34" charset="-120"/>
                          <a:ea typeface="微軟正黑體" panose="020B0604030504040204" pitchFamily="34" charset="-120"/>
                        </a:rPr>
                        <a:t>3.25</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sz="1200" b="1" i="0" u="none" strike="noStrike" dirty="0">
                          <a:solidFill>
                            <a:schemeClr val="tx1"/>
                          </a:solidFill>
                          <a:effectLst/>
                          <a:latin typeface="微軟正黑體" panose="020B0604030504040204" pitchFamily="34" charset="-120"/>
                          <a:ea typeface="微軟正黑體" panose="020B0604030504040204" pitchFamily="34" charset="-120"/>
                        </a:rPr>
                        <a:t>3.8</a:t>
                      </a:r>
                    </a:p>
                  </a:txBody>
                  <a:tcPr marL="6333" marR="6333" marT="633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BDDE"/>
                    </a:solidFill>
                  </a:tcPr>
                </a:tc>
              </a:tr>
            </a:tbl>
          </a:graphicData>
        </a:graphic>
      </p:graphicFrame>
      <p:sp>
        <p:nvSpPr>
          <p:cNvPr id="86382" name="標題 1"/>
          <p:cNvSpPr txBox="1">
            <a:spLocks/>
          </p:cNvSpPr>
          <p:nvPr/>
        </p:nvSpPr>
        <p:spPr bwMode="auto">
          <a:xfrm>
            <a:off x="34925" y="260350"/>
            <a:ext cx="46085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lnSpc>
                <a:spcPct val="90000"/>
              </a:lnSpc>
              <a:spcBef>
                <a:spcPct val="0"/>
              </a:spcBef>
              <a:spcAft>
                <a:spcPct val="0"/>
              </a:spcAft>
              <a:buFontTx/>
              <a:buNone/>
            </a:pPr>
            <a:r>
              <a:rPr kumimoji="1" lang="zh-TW" altLang="en-US" sz="3600" b="1">
                <a:solidFill>
                  <a:prstClr val="white"/>
                </a:solidFill>
              </a:rPr>
              <a:t>報表</a:t>
            </a:r>
            <a:r>
              <a:rPr kumimoji="1" lang="en-US" altLang="zh-TW" sz="3600" b="1">
                <a:solidFill>
                  <a:prstClr val="white"/>
                </a:solidFill>
              </a:rPr>
              <a:t>3:</a:t>
            </a:r>
            <a:r>
              <a:rPr kumimoji="1" lang="zh-TW" altLang="en-US" sz="3600" b="1">
                <a:solidFill>
                  <a:prstClr val="white"/>
                </a:solidFill>
              </a:rPr>
              <a:t>模擬分析</a:t>
            </a:r>
          </a:p>
        </p:txBody>
      </p:sp>
      <p:sp>
        <p:nvSpPr>
          <p:cNvPr id="86383" name="投影片編號版面配置區 1"/>
          <p:cNvSpPr>
            <a:spLocks noGrp="1"/>
          </p:cNvSpPr>
          <p:nvPr>
            <p:ph type="sldNum" sz="quarter" idx="4294967295"/>
          </p:nvPr>
        </p:nvSpPr>
        <p:spPr bwMode="auto">
          <a:xfrm>
            <a:off x="6553200" y="6153149"/>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 typeface="Arial" panose="020B0604020202020204" pitchFamily="34" charset="0"/>
              <a:buNone/>
            </a:pPr>
            <a:fld id="{718F5EE7-AF9A-4F83-B9CF-922CA83FFBD1}" type="slidenum">
              <a:rPr lang="zh-TW" altLang="en-US" sz="1200">
                <a:solidFill>
                  <a:srgbClr val="898989"/>
                </a:solidFill>
                <a:latin typeface="Calibri" pitchFamily="34" charset="0"/>
                <a:ea typeface="新細明體" pitchFamily="18" charset="-120"/>
              </a:rPr>
              <a:pPr>
                <a:spcBef>
                  <a:spcPct val="0"/>
                </a:spcBef>
                <a:buFont typeface="Arial" panose="020B0604020202020204" pitchFamily="34" charset="0"/>
                <a:buNone/>
              </a:pPr>
              <a:t>124</a:t>
            </a:fld>
            <a:endParaRPr lang="zh-TW" altLang="en-US" sz="1200" dirty="0">
              <a:solidFill>
                <a:srgbClr val="898989"/>
              </a:solidFill>
              <a:latin typeface="Calibri" pitchFamily="34" charset="0"/>
              <a:ea typeface="新細明體" pitchFamily="18" charset="-120"/>
            </a:endParaRPr>
          </a:p>
        </p:txBody>
      </p:sp>
      <p:sp>
        <p:nvSpPr>
          <p:cNvPr id="6" name="標題 1"/>
          <p:cNvSpPr txBox="1">
            <a:spLocks/>
          </p:cNvSpPr>
          <p:nvPr/>
        </p:nvSpPr>
        <p:spPr bwMode="auto">
          <a:xfrm>
            <a:off x="296189" y="196001"/>
            <a:ext cx="73294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3200" b="1" dirty="0" smtClean="0">
                <a:solidFill>
                  <a:prstClr val="black"/>
                </a:solidFill>
              </a:rPr>
              <a:t>報表</a:t>
            </a:r>
            <a:r>
              <a:rPr lang="en-US" altLang="zh-TW" sz="3200" b="1" dirty="0" smtClean="0">
                <a:solidFill>
                  <a:prstClr val="black"/>
                </a:solidFill>
              </a:rPr>
              <a:t>3:</a:t>
            </a:r>
            <a:r>
              <a:rPr lang="zh-TW" altLang="en-US" sz="3200" b="1" dirty="0" smtClean="0">
                <a:solidFill>
                  <a:prstClr val="black"/>
                </a:solidFill>
              </a:rPr>
              <a:t>模擬分析</a:t>
            </a:r>
            <a:endParaRPr lang="zh-TW" altLang="en-US" sz="3200" b="1" dirty="0">
              <a:solidFill>
                <a:prstClr val="black"/>
              </a:solidFill>
            </a:endParaRPr>
          </a:p>
        </p:txBody>
      </p:sp>
    </p:spTree>
    <p:extLst>
      <p:ext uri="{BB962C8B-B14F-4D97-AF65-F5344CB8AC3E}">
        <p14:creationId xmlns:p14="http://schemas.microsoft.com/office/powerpoint/2010/main" val="311559449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402772"/>
            <a:ext cx="8229600" cy="797150"/>
          </a:xfrm>
        </p:spPr>
        <p:txBody>
          <a:bodyPr/>
          <a:lstStyle/>
          <a:p>
            <a:r>
              <a:rPr lang="zh-TW" altLang="zh-TW" sz="3200" dirty="0"/>
              <a:t>「</a:t>
            </a:r>
            <a:r>
              <a:rPr lang="en-US" altLang="zh-TW" sz="3200" dirty="0"/>
              <a:t>UCAN</a:t>
            </a:r>
            <a:r>
              <a:rPr lang="zh-TW" altLang="zh-TW" sz="3200" dirty="0"/>
              <a:t>結合畢業生流向調查」</a:t>
            </a:r>
            <a:r>
              <a:rPr lang="zh-TW" altLang="en-US" sz="3200" dirty="0"/>
              <a:t>分析</a:t>
            </a:r>
            <a:r>
              <a:rPr lang="zh-TW" altLang="en-US" sz="3200" dirty="0" smtClean="0"/>
              <a:t>應用</a:t>
            </a:r>
            <a:endParaRPr lang="zh-TW" altLang="en-US" sz="3200" dirty="0"/>
          </a:p>
        </p:txBody>
      </p:sp>
      <p:sp>
        <p:nvSpPr>
          <p:cNvPr id="96258"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96C98538-7D65-4F4E-B825-D4CBA5D93351}" type="slidenum">
              <a:rPr lang="zh-CN" altLang="en-US" sz="1200">
                <a:solidFill>
                  <a:srgbClr val="898989"/>
                </a:solidFill>
                <a:latin typeface="Calibri" pitchFamily="34" charset="0"/>
                <a:ea typeface="新細明體" pitchFamily="18" charset="-120"/>
              </a:rPr>
              <a:pPr>
                <a:spcBef>
                  <a:spcPct val="0"/>
                </a:spcBef>
                <a:buFontTx/>
                <a:buNone/>
              </a:pPr>
              <a:t>125</a:t>
            </a:fld>
            <a:endParaRPr lang="zh-CN" altLang="en-US" sz="1200" dirty="0">
              <a:solidFill>
                <a:srgbClr val="898989"/>
              </a:solidFill>
              <a:latin typeface="Calibri" pitchFamily="34" charset="0"/>
              <a:ea typeface="新細明體" pitchFamily="18" charset="-120"/>
            </a:endParaRPr>
          </a:p>
        </p:txBody>
      </p:sp>
      <p:graphicFrame>
        <p:nvGraphicFramePr>
          <p:cNvPr id="8" name="表格 7"/>
          <p:cNvGraphicFramePr>
            <a:graphicFrameLocks noGrp="1"/>
          </p:cNvGraphicFramePr>
          <p:nvPr/>
        </p:nvGraphicFramePr>
        <p:xfrm>
          <a:off x="323850" y="1125538"/>
          <a:ext cx="8640763" cy="5262564"/>
        </p:xfrm>
        <a:graphic>
          <a:graphicData uri="http://schemas.openxmlformats.org/drawingml/2006/table">
            <a:tbl>
              <a:tblPr firstRow="1" bandRow="1">
                <a:tableStyleId>{5C22544A-7EE6-4342-B048-85BDC9FD1C3A}</a:tableStyleId>
              </a:tblPr>
              <a:tblGrid>
                <a:gridCol w="382334"/>
                <a:gridCol w="3342133"/>
                <a:gridCol w="4916296"/>
              </a:tblGrid>
              <a:tr h="640080">
                <a:tc>
                  <a:txBody>
                    <a:bodyPr/>
                    <a:lstStyle/>
                    <a:p>
                      <a:endParaRPr lang="zh-TW" altLang="en-US" sz="1800" dirty="0">
                        <a:latin typeface="微軟正黑體" panose="020B0604030504040204" pitchFamily="34" charset="-120"/>
                        <a:ea typeface="微軟正黑體" panose="020B0604030504040204" pitchFamily="34" charset="-120"/>
                      </a:endParaRPr>
                    </a:p>
                  </a:txBody>
                  <a:tcPr marL="91427" marR="914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latin typeface="微軟正黑體" panose="020B0604030504040204" pitchFamily="34" charset="-120"/>
                          <a:ea typeface="微軟正黑體" panose="020B0604030504040204" pitchFamily="34" charset="-120"/>
                        </a:rPr>
                        <a:t>畢業生流向調查問項與</a:t>
                      </a:r>
                      <a:r>
                        <a:rPr kumimoji="0" lang="en-US" altLang="zh-TW" sz="1800" b="1" dirty="0" smtClean="0">
                          <a:solidFill>
                            <a:schemeClr val="accent6">
                              <a:lumMod val="75000"/>
                            </a:schemeClr>
                          </a:solidFill>
                          <a:latin typeface="微軟正黑體" panose="020B0604030504040204" pitchFamily="34" charset="-120"/>
                          <a:ea typeface="微軟正黑體" panose="020B0604030504040204" pitchFamily="34" charset="-120"/>
                        </a:rPr>
                        <a:t>UCAN</a:t>
                      </a:r>
                      <a:r>
                        <a:rPr kumimoji="0" lang="zh-TW" altLang="en-US" sz="1800" b="1" dirty="0" smtClean="0">
                          <a:solidFill>
                            <a:schemeClr val="accent6">
                              <a:lumMod val="75000"/>
                            </a:schemeClr>
                          </a:solidFill>
                          <a:latin typeface="微軟正黑體" panose="020B0604030504040204" pitchFamily="34" charset="-120"/>
                          <a:ea typeface="微軟正黑體" panose="020B0604030504040204" pitchFamily="34" charset="-120"/>
                        </a:rPr>
                        <a:t>職能診斷</a:t>
                      </a:r>
                      <a:r>
                        <a:rPr kumimoji="0" lang="zh-TW" altLang="en-US" sz="1800" b="1" dirty="0" smtClean="0">
                          <a:latin typeface="微軟正黑體" panose="020B0604030504040204" pitchFamily="34" charset="-120"/>
                          <a:ea typeface="微軟正黑體" panose="020B0604030504040204" pitchFamily="34" charset="-120"/>
                        </a:rPr>
                        <a:t>連結</a:t>
                      </a:r>
                      <a:endParaRPr kumimoji="0" lang="en-US" altLang="zh-TW" sz="1800" b="1" dirty="0" smtClean="0">
                        <a:latin typeface="微軟正黑體" panose="020B0604030504040204" pitchFamily="34" charset="-120"/>
                        <a:ea typeface="微軟正黑體" panose="020B0604030504040204" pitchFamily="34" charset="-120"/>
                      </a:endParaRPr>
                    </a:p>
                  </a:txBody>
                  <a:tcPr marL="91427" marR="91427"/>
                </a:tc>
                <a:tc>
                  <a:txBody>
                    <a:bodyPr/>
                    <a:lstStyle/>
                    <a:p>
                      <a:pPr algn="ctr"/>
                      <a:r>
                        <a:rPr kumimoji="0" lang="zh-TW" altLang="en-US" sz="1800" b="1" dirty="0" smtClean="0">
                          <a:latin typeface="微軟正黑體" panose="020B0604030504040204" pitchFamily="34" charset="-120"/>
                          <a:ea typeface="微軟正黑體" panose="020B0604030504040204" pitchFamily="34" charset="-120"/>
                        </a:rPr>
                        <a:t>基礎分析報表</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r>
              <a:tr h="640080">
                <a:tc>
                  <a:txBody>
                    <a:bodyPr/>
                    <a:lstStyle/>
                    <a:p>
                      <a:r>
                        <a:rPr lang="en-US" altLang="zh-TW" sz="1800" dirty="0" smtClean="0">
                          <a:latin typeface="微軟正黑體" panose="020B0604030504040204" pitchFamily="34" charset="-120"/>
                          <a:ea typeface="微軟正黑體" panose="020B0604030504040204" pitchFamily="34" charset="-120"/>
                        </a:rPr>
                        <a:t>1</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您目前的工作狀況為何</a:t>
                      </a:r>
                      <a:r>
                        <a:rPr kumimoji="0" lang="en-US" altLang="zh-TW" sz="1800" dirty="0" smtClean="0">
                          <a:latin typeface="微軟正黑體" panose="020B0604030504040204" pitchFamily="34" charset="-120"/>
                          <a:ea typeface="微軟正黑體" panose="020B0604030504040204" pitchFamily="34" charset="-120"/>
                        </a:rPr>
                        <a:t>?</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畢業生工作狀況與共通職能分數之交叉表</a:t>
                      </a:r>
                    </a:p>
                  </a:txBody>
                  <a:tcPr marL="91427" marR="91427" anchor="ctr"/>
                </a:tc>
              </a:tr>
              <a:tr h="956920">
                <a:tc>
                  <a:txBody>
                    <a:bodyPr/>
                    <a:lstStyle/>
                    <a:p>
                      <a:r>
                        <a:rPr lang="en-US" altLang="zh-TW" sz="1800" dirty="0" smtClean="0">
                          <a:latin typeface="微軟正黑體" panose="020B0604030504040204" pitchFamily="34" charset="-120"/>
                          <a:ea typeface="微軟正黑體" panose="020B0604030504040204" pitchFamily="34" charset="-120"/>
                        </a:rPr>
                        <a:t>2</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273050" lvl="1" indent="-273050">
                        <a:buFont typeface="+mj-lt"/>
                        <a:buNone/>
                      </a:pPr>
                      <a:r>
                        <a:rPr kumimoji="0" lang="zh-TW" altLang="en-US" sz="1800" dirty="0" smtClean="0">
                          <a:latin typeface="微軟正黑體" panose="020B0604030504040204" pitchFamily="34" charset="-120"/>
                          <a:ea typeface="微軟正黑體" panose="020B0604030504040204" pitchFamily="34" charset="-120"/>
                        </a:rPr>
                        <a:t>您現在工作職業類型為何？</a:t>
                      </a:r>
                      <a:endParaRPr kumimoji="0" lang="en-US" altLang="zh-TW" sz="1800" dirty="0" smtClean="0">
                        <a:latin typeface="微軟正黑體" panose="020B0604030504040204" pitchFamily="34" charset="-120"/>
                        <a:ea typeface="微軟正黑體" panose="020B0604030504040204"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興趣探索</a:t>
                      </a:r>
                      <a:endParaRPr kumimoji="0" lang="en-US" altLang="zh-TW"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畢業生的工作職業類型分布</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畢業生工作類型與興趣探索分數之交叉表</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畢業生工作類型與共通職能分數之交叉表</a:t>
                      </a:r>
                    </a:p>
                  </a:txBody>
                  <a:tcPr marL="91427" marR="91427" anchor="ctr"/>
                </a:tc>
              </a:tr>
              <a:tr h="648044">
                <a:tc>
                  <a:txBody>
                    <a:bodyPr/>
                    <a:lstStyle/>
                    <a:p>
                      <a:r>
                        <a:rPr lang="en-US" altLang="zh-TW" sz="1800" dirty="0" smtClean="0">
                          <a:latin typeface="微軟正黑體" panose="020B0604030504040204" pitchFamily="34" charset="-120"/>
                          <a:ea typeface="微軟正黑體" panose="020B0604030504040204" pitchFamily="34" charset="-120"/>
                        </a:rPr>
                        <a:t>3</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您在學期間以下哪些「學習經驗」對於現在工作有所幫助？</a:t>
                      </a: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在校學習經驗對畢業生目前工作的幫助</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4</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您目前所具備的專業能力與工作（公司主管）所要求的相符程度為何？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畢業生工作所需的專業能力與專業職能分數之交叉表</a:t>
                      </a: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5</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您目前的工作內容與原就讀系、所、學位學程之專業訓練課程，其相符程度為何？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畢業生工作內容與原就讀系所專業課程相符度與專業職能分數之交叉表</a:t>
                      </a:r>
                    </a:p>
                  </a:txBody>
                  <a:tcPr marL="91427" marR="91427" anchor="ctr"/>
                </a:tc>
              </a:tr>
            </a:tbl>
          </a:graphicData>
        </a:graphic>
      </p:graphicFrame>
      <p:sp>
        <p:nvSpPr>
          <p:cNvPr id="5" name="圓角矩形 4"/>
          <p:cNvSpPr/>
          <p:nvPr/>
        </p:nvSpPr>
        <p:spPr>
          <a:xfrm>
            <a:off x="169863" y="4022725"/>
            <a:ext cx="8859837" cy="12065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423951974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l">
              <a:defRPr/>
            </a:pPr>
            <a:r>
              <a:rPr lang="zh-TW" altLang="en-US" sz="2400" dirty="0" smtClean="0">
                <a:effectLst/>
              </a:rPr>
              <a:t>報表</a:t>
            </a:r>
            <a:r>
              <a:rPr lang="en-US" altLang="zh-TW" sz="2400" dirty="0" smtClean="0">
                <a:effectLst/>
              </a:rPr>
              <a:t>6:</a:t>
            </a:r>
            <a:r>
              <a:rPr lang="zh-TW" altLang="zh-TW" sz="2400" dirty="0" smtClean="0">
                <a:effectLst/>
              </a:rPr>
              <a:t>畢業生</a:t>
            </a:r>
            <a:r>
              <a:rPr lang="zh-TW" altLang="zh-TW" sz="2400" dirty="0">
                <a:effectLst/>
              </a:rPr>
              <a:t>工作所需的專業能力與專業職能分數之交叉表</a:t>
            </a:r>
            <a:endParaRPr lang="zh-TW" altLang="en-US" sz="2400" dirty="0"/>
          </a:p>
        </p:txBody>
      </p:sp>
      <p:sp>
        <p:nvSpPr>
          <p:cNvPr id="98307"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3BBAE529-F09F-4FF7-972B-626EF3FABAB5}" type="slidenum">
              <a:rPr lang="zh-CN" altLang="en-US" sz="1200">
                <a:solidFill>
                  <a:srgbClr val="898989"/>
                </a:solidFill>
                <a:latin typeface="Calibri" pitchFamily="34" charset="0"/>
                <a:ea typeface="新細明體" pitchFamily="18" charset="-120"/>
              </a:rPr>
              <a:pPr>
                <a:spcBef>
                  <a:spcPct val="0"/>
                </a:spcBef>
                <a:buFontTx/>
                <a:buNone/>
              </a:pPr>
              <a:t>126</a:t>
            </a:fld>
            <a:endParaRPr lang="zh-CN" altLang="en-US" sz="1200" dirty="0">
              <a:solidFill>
                <a:srgbClr val="898989"/>
              </a:solidFill>
              <a:latin typeface="Calibri" pitchFamily="34" charset="0"/>
              <a:ea typeface="新細明體" pitchFamily="18" charset="-120"/>
            </a:endParaRPr>
          </a:p>
        </p:txBody>
      </p:sp>
      <p:sp>
        <p:nvSpPr>
          <p:cNvPr id="98308" name="文字方塊 5"/>
          <p:cNvSpPr txBox="1">
            <a:spLocks noChangeArrowheads="1"/>
          </p:cNvSpPr>
          <p:nvPr/>
        </p:nvSpPr>
        <p:spPr bwMode="auto">
          <a:xfrm>
            <a:off x="468313" y="4581525"/>
            <a:ext cx="81057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pPr>
            <a:r>
              <a:rPr kumimoji="1" lang="zh-TW" altLang="en-US" sz="1800" b="1" dirty="0">
                <a:solidFill>
                  <a:prstClr val="black"/>
                </a:solidFill>
              </a:rPr>
              <a:t>說明</a:t>
            </a:r>
            <a:endParaRPr kumimoji="1" lang="en-US" altLang="zh-TW" sz="1800" b="1" dirty="0">
              <a:solidFill>
                <a:prstClr val="black"/>
              </a:solidFill>
            </a:endParaRPr>
          </a:p>
          <a:p>
            <a:pPr marL="0" lvl="1" fontAlgn="base">
              <a:spcBef>
                <a:spcPct val="0"/>
              </a:spcBef>
              <a:spcAft>
                <a:spcPct val="0"/>
              </a:spcAft>
              <a:buFontTx/>
              <a:buNone/>
            </a:pPr>
            <a:r>
              <a:rPr kumimoji="1" lang="zh-TW" altLang="en-US" sz="1800" dirty="0">
                <a:solidFill>
                  <a:prstClr val="black"/>
                </a:solidFill>
                <a:latin typeface="Calibri" panose="020F0502020204030204" pitchFamily="34" charset="0"/>
                <a:ea typeface="新細明體" panose="02020500000000000000" pitchFamily="18" charset="-120"/>
              </a:rPr>
              <a:t>提供畢業生目前專業能力與公司</a:t>
            </a:r>
            <a:r>
              <a:rPr kumimoji="1" lang="en-US" altLang="zh-TW" sz="1800" dirty="0">
                <a:solidFill>
                  <a:prstClr val="black"/>
                </a:solidFill>
                <a:latin typeface="Calibri" panose="020F0502020204030204" pitchFamily="34" charset="0"/>
                <a:ea typeface="新細明體" panose="02020500000000000000" pitchFamily="18" charset="-120"/>
              </a:rPr>
              <a:t>(</a:t>
            </a:r>
            <a:r>
              <a:rPr kumimoji="1" lang="zh-TW" altLang="en-US" sz="1800" dirty="0">
                <a:solidFill>
                  <a:prstClr val="black"/>
                </a:solidFill>
                <a:latin typeface="Calibri" panose="020F0502020204030204" pitchFamily="34" charset="0"/>
                <a:ea typeface="新細明體" panose="02020500000000000000" pitchFamily="18" charset="-120"/>
              </a:rPr>
              <a:t>主管</a:t>
            </a:r>
            <a:r>
              <a:rPr kumimoji="1" lang="en-US" altLang="zh-TW" sz="1800" dirty="0">
                <a:solidFill>
                  <a:prstClr val="black"/>
                </a:solidFill>
                <a:latin typeface="Calibri" panose="020F0502020204030204" pitchFamily="34" charset="0"/>
                <a:ea typeface="新細明體" panose="02020500000000000000" pitchFamily="18" charset="-120"/>
              </a:rPr>
              <a:t>)</a:t>
            </a:r>
            <a:r>
              <a:rPr kumimoji="1" lang="zh-TW" altLang="en-US" sz="1800" dirty="0">
                <a:solidFill>
                  <a:prstClr val="black"/>
                </a:solidFill>
                <a:latin typeface="Calibri" panose="020F0502020204030204" pitchFamily="34" charset="0"/>
                <a:ea typeface="新細明體" panose="02020500000000000000" pitchFamily="18" charset="-120"/>
              </a:rPr>
              <a:t>要求相符程度，與</a:t>
            </a:r>
            <a:r>
              <a:rPr kumimoji="1" lang="zh-TW" altLang="en-US" sz="1800" dirty="0">
                <a:solidFill>
                  <a:prstClr val="black"/>
                </a:solidFill>
              </a:rPr>
              <a:t>在校專業職能診斷分數交叉分析，</a:t>
            </a:r>
            <a:r>
              <a:rPr kumimoji="1" lang="zh-TW" altLang="en-US" sz="1800" dirty="0">
                <a:solidFill>
                  <a:prstClr val="black"/>
                </a:solidFill>
                <a:latin typeface="Calibri" panose="020F0502020204030204" pitchFamily="34" charset="0"/>
                <a:ea typeface="新細明體" panose="02020500000000000000" pitchFamily="18" charset="-120"/>
              </a:rPr>
              <a:t>可回饋學校了解學生缺少的能力</a:t>
            </a:r>
            <a:r>
              <a:rPr kumimoji="1" lang="zh-TW" altLang="en-US" sz="1800" dirty="0">
                <a:solidFill>
                  <a:prstClr val="black"/>
                </a:solidFill>
              </a:rPr>
              <a:t>，主要</a:t>
            </a:r>
            <a:r>
              <a:rPr kumimoji="1" lang="zh-TW" altLang="en-US" sz="1800" u="sng" dirty="0">
                <a:solidFill>
                  <a:srgbClr val="FF0000"/>
                </a:solidFill>
              </a:rPr>
              <a:t>做為系所能力指標、課程活動規劃及教學策略參考</a:t>
            </a:r>
            <a:endParaRPr kumimoji="1" lang="en-US" altLang="zh-TW" sz="1800" dirty="0">
              <a:solidFill>
                <a:srgbClr val="FF0000"/>
              </a:solidFill>
            </a:endParaRPr>
          </a:p>
        </p:txBody>
      </p:sp>
      <p:pic>
        <p:nvPicPr>
          <p:cNvPr id="9830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413" y="1196975"/>
            <a:ext cx="8820150" cy="2708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圓角矩形 6"/>
          <p:cNvSpPr/>
          <p:nvPr/>
        </p:nvSpPr>
        <p:spPr>
          <a:xfrm>
            <a:off x="1476375" y="3284538"/>
            <a:ext cx="7469188" cy="4318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2502562887"/>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標題 1"/>
          <p:cNvSpPr txBox="1">
            <a:spLocks/>
          </p:cNvSpPr>
          <p:nvPr/>
        </p:nvSpPr>
        <p:spPr bwMode="auto">
          <a:xfrm>
            <a:off x="107950" y="231775"/>
            <a:ext cx="4903788"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Aft>
                <a:spcPct val="0"/>
              </a:spcAft>
              <a:buFont typeface="Arial" panose="020B0604020202020204" pitchFamily="34" charset="0"/>
              <a:buNone/>
            </a:pPr>
            <a:r>
              <a:rPr kumimoji="1" lang="zh-TW" altLang="en-US" sz="3600" b="1">
                <a:solidFill>
                  <a:prstClr val="white"/>
                </a:solidFill>
              </a:rPr>
              <a:t>報表</a:t>
            </a:r>
            <a:r>
              <a:rPr kumimoji="1" lang="en-US" altLang="zh-TW" sz="3600" b="1">
                <a:solidFill>
                  <a:prstClr val="white"/>
                </a:solidFill>
              </a:rPr>
              <a:t>6:</a:t>
            </a:r>
            <a:r>
              <a:rPr kumimoji="1" lang="zh-TW" altLang="en-US" sz="3600" b="1">
                <a:solidFill>
                  <a:prstClr val="white"/>
                </a:solidFill>
              </a:rPr>
              <a:t>模擬分析</a:t>
            </a:r>
          </a:p>
        </p:txBody>
      </p:sp>
      <p:graphicFrame>
        <p:nvGraphicFramePr>
          <p:cNvPr id="2" name="表格 1"/>
          <p:cNvGraphicFramePr>
            <a:graphicFrameLocks noGrp="1"/>
          </p:cNvGraphicFramePr>
          <p:nvPr/>
        </p:nvGraphicFramePr>
        <p:xfrm>
          <a:off x="107950" y="1268413"/>
          <a:ext cx="8978905" cy="2714624"/>
        </p:xfrm>
        <a:graphic>
          <a:graphicData uri="http://schemas.openxmlformats.org/drawingml/2006/table">
            <a:tbl>
              <a:tblPr>
                <a:tableStyleId>{5C22544A-7EE6-4342-B048-85BDC9FD1C3A}</a:tableStyleId>
              </a:tblPr>
              <a:tblGrid>
                <a:gridCol w="690685"/>
                <a:gridCol w="690685"/>
                <a:gridCol w="690685"/>
                <a:gridCol w="690685"/>
                <a:gridCol w="690685"/>
                <a:gridCol w="690685"/>
                <a:gridCol w="690685"/>
                <a:gridCol w="690685"/>
                <a:gridCol w="690685"/>
                <a:gridCol w="690685"/>
                <a:gridCol w="690685"/>
                <a:gridCol w="690685"/>
                <a:gridCol w="690685"/>
              </a:tblGrid>
              <a:tr h="214056">
                <a:tc rowSpan="3">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職涯類型</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目前專業能力與工作相符程度</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5">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教育行政</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1021634">
                <a:tc vMerge="1">
                  <a:txBody>
                    <a:bodyPr/>
                    <a:lstStyle/>
                    <a:p>
                      <a:endParaRPr lang="zh-TW" altLang="en-US"/>
                    </a:p>
                  </a:txBody>
                  <a:tcPr/>
                </a:tc>
                <a:tc vMerge="1">
                  <a:txBody>
                    <a:bodyPr/>
                    <a:lstStyle/>
                    <a:p>
                      <a:endParaRPr lang="zh-TW" altLang="en-US"/>
                    </a:p>
                  </a:txBody>
                  <a:tcPr/>
                </a:tc>
                <a:tc rowSpan="2">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人數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規劃組織架構、人員配置以及籌措資源</a:t>
                      </a: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進擬定組資願景、目標即實施策略</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領導或配合組織執行業務</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檢討及修訂改善業務執行</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人數</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執行教學活動</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規劃及進行教學評量</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規劃教學策略及內容</a:t>
                      </a: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發展設計教學內容及教材</a:t>
                      </a: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進行教學</a:t>
                      </a:r>
                      <a:r>
                        <a:rPr lang="en-US" altLang="zh-TW" sz="1200" u="none" strike="noStrike">
                          <a:effectLst/>
                          <a:latin typeface="微軟正黑體" panose="020B0604030504040204" pitchFamily="34" charset="-120"/>
                          <a:ea typeface="微軟正黑體" panose="020B0604030504040204" pitchFamily="34" charset="-120"/>
                        </a:rPr>
                        <a:t>/</a:t>
                      </a:r>
                      <a:r>
                        <a:rPr lang="zh-TW" altLang="en-US" sz="1200" u="none" strike="noStrike">
                          <a:effectLst/>
                          <a:latin typeface="微軟正黑體" panose="020B0604030504040204" pitchFamily="34" charset="-120"/>
                          <a:ea typeface="微軟正黑體" panose="020B0604030504040204" pitchFamily="34" charset="-120"/>
                        </a:rPr>
                        <a:t>訓練需求評估</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405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4056">
                <a:tc rowSpan="5">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教育與訓練</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非常符合</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4.7</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4056">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符合</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8</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3.8</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8</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4056">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尚可</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4</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15</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4056">
                <a:tc vMerge="1">
                  <a:txBody>
                    <a:bodyPr/>
                    <a:lstStyle/>
                    <a:p>
                      <a:endParaRPr lang="zh-TW" altLang="en-US"/>
                    </a:p>
                  </a:txBody>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不符合</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12</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2.0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2.2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2.5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2.1</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1.0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r>
              <a:tr h="408654">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非常不符合</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10</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2.0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3.0 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 </a:t>
                      </a:r>
                      <a:r>
                        <a:rPr lang="en-US" altLang="zh-TW" sz="1200" u="none" strike="noStrike" dirty="0">
                          <a:effectLst/>
                          <a:latin typeface="微軟正黑體" panose="020B0604030504040204" pitchFamily="34" charset="-120"/>
                          <a:ea typeface="微軟正黑體" panose="020B0604030504040204" pitchFamily="34" charset="-120"/>
                        </a:rPr>
                        <a:t>2.3</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2.5 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10</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1.0 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 </a:t>
                      </a:r>
                      <a:r>
                        <a:rPr lang="en-US" altLang="zh-TW" sz="1200" u="none" strike="noStrike" dirty="0">
                          <a:effectLst/>
                          <a:latin typeface="微軟正黑體" panose="020B0604030504040204" pitchFamily="34" charset="-120"/>
                          <a:ea typeface="微軟正黑體" panose="020B0604030504040204" pitchFamily="34" charset="-120"/>
                        </a:rPr>
                        <a:t>3.1</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1.0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marL="0" algn="ctr" defTabSz="914400" rtl="0" eaLnBrk="1" fontAlgn="ctr" latinLnBrk="0" hangingPunct="1"/>
                      <a:r>
                        <a:rPr lang="en-US" altLang="zh-TW"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2.5 </a:t>
                      </a: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2.3 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2" marR="8952" marT="895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r>
            </a:tbl>
          </a:graphicData>
        </a:graphic>
      </p:graphicFrame>
      <p:sp>
        <p:nvSpPr>
          <p:cNvPr id="99441" name="矩形 12"/>
          <p:cNvSpPr>
            <a:spLocks noChangeArrowheads="1"/>
          </p:cNvSpPr>
          <p:nvPr/>
        </p:nvSpPr>
        <p:spPr bwMode="auto">
          <a:xfrm>
            <a:off x="77788" y="4508500"/>
            <a:ext cx="8856662"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600">
                <a:solidFill>
                  <a:prstClr val="black"/>
                </a:solidFill>
              </a:rPr>
              <a:t>*紅底標註為從事教育與訓練相關工作的畢業生中，認為目前專業能力與工作不相符者，</a:t>
            </a:r>
            <a:r>
              <a:rPr kumimoji="1" lang="zh-TW" altLang="zh-TW" sz="1600">
                <a:solidFill>
                  <a:prstClr val="black"/>
                </a:solidFill>
              </a:rPr>
              <a:t>其在學時的</a:t>
            </a:r>
            <a:r>
              <a:rPr kumimoji="1" lang="zh-TW" altLang="en-US" sz="1600">
                <a:solidFill>
                  <a:prstClr val="black"/>
                </a:solidFill>
              </a:rPr>
              <a:t>各項</a:t>
            </a:r>
            <a:r>
              <a:rPr kumimoji="1" lang="zh-TW" altLang="zh-TW" sz="1600">
                <a:solidFill>
                  <a:prstClr val="black"/>
                </a:solidFill>
              </a:rPr>
              <a:t>職能診斷分數</a:t>
            </a:r>
            <a:r>
              <a:rPr kumimoji="1" lang="zh-TW" altLang="en-US" sz="1600">
                <a:solidFill>
                  <a:prstClr val="black"/>
                </a:solidFill>
              </a:rPr>
              <a:t>的狀況。</a:t>
            </a:r>
            <a:endParaRPr kumimoji="1" lang="en-US" altLang="zh-TW" sz="1600">
              <a:solidFill>
                <a:prstClr val="black"/>
              </a:solidFill>
            </a:endParaRPr>
          </a:p>
          <a:p>
            <a:pPr fontAlgn="ctr">
              <a:spcBef>
                <a:spcPct val="0"/>
              </a:spcBef>
              <a:spcAft>
                <a:spcPct val="0"/>
              </a:spcAft>
              <a:buFontTx/>
              <a:buNone/>
            </a:pPr>
            <a:r>
              <a:rPr kumimoji="1" lang="zh-TW" altLang="en-US" sz="1600">
                <a:solidFill>
                  <a:prstClr val="black"/>
                </a:solidFill>
              </a:rPr>
              <a:t>**統計數據顯示，在</a:t>
            </a:r>
            <a:r>
              <a:rPr kumimoji="1" lang="zh-TW" altLang="en-US" sz="1600" u="sng">
                <a:solidFill>
                  <a:srgbClr val="FF0000"/>
                </a:solidFill>
              </a:rPr>
              <a:t>「規劃組織架構、人員配置以及籌措資源」、「</a:t>
            </a:r>
            <a:r>
              <a:rPr kumimoji="1" lang="zh-TW" altLang="zh-TW" sz="1600" u="sng">
                <a:solidFill>
                  <a:srgbClr val="FF0000"/>
                </a:solidFill>
              </a:rPr>
              <a:t>規劃教學策略及內容</a:t>
            </a:r>
            <a:r>
              <a:rPr kumimoji="1" lang="zh-TW" altLang="en-US" sz="1600" u="sng">
                <a:solidFill>
                  <a:srgbClr val="FF0000"/>
                </a:solidFill>
              </a:rPr>
              <a:t>」及「</a:t>
            </a:r>
            <a:r>
              <a:rPr kumimoji="1" lang="zh-TW" altLang="zh-TW" sz="1600" u="sng">
                <a:solidFill>
                  <a:srgbClr val="FF0000"/>
                </a:solidFill>
              </a:rPr>
              <a:t>發展設計教學內容及教材</a:t>
            </a:r>
            <a:r>
              <a:rPr kumimoji="1" lang="zh-TW" altLang="en-US" sz="1600" u="sng">
                <a:solidFill>
                  <a:srgbClr val="FF0000"/>
                </a:solidFill>
              </a:rPr>
              <a:t>」</a:t>
            </a:r>
            <a:r>
              <a:rPr kumimoji="1" lang="en-US" altLang="zh-TW" sz="1600">
                <a:solidFill>
                  <a:prstClr val="black"/>
                </a:solidFill>
              </a:rPr>
              <a:t>3</a:t>
            </a:r>
            <a:r>
              <a:rPr kumimoji="1" lang="zh-TW" altLang="en-US" sz="1600">
                <a:solidFill>
                  <a:prstClr val="black"/>
                </a:solidFill>
              </a:rPr>
              <a:t>項職能分數最低，可</a:t>
            </a:r>
            <a:r>
              <a:rPr kumimoji="1" lang="zh-TW" altLang="zh-TW" sz="1600">
                <a:solidFill>
                  <a:prstClr val="black"/>
                </a:solidFill>
              </a:rPr>
              <a:t>回饋</a:t>
            </a:r>
            <a:r>
              <a:rPr kumimoji="1" lang="zh-TW" altLang="en-US" sz="1600">
                <a:solidFill>
                  <a:prstClr val="black"/>
                </a:solidFill>
              </a:rPr>
              <a:t>系所檢視系所能力指標、課程活動規劃及教學策略參考</a:t>
            </a:r>
          </a:p>
        </p:txBody>
      </p:sp>
      <p:sp>
        <p:nvSpPr>
          <p:cNvPr id="99442"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FC0E9611-C7A0-4AA1-8F44-750826D5D4D8}" type="slidenum">
              <a:rPr lang="zh-CN" altLang="en-US" sz="1200">
                <a:solidFill>
                  <a:srgbClr val="898989"/>
                </a:solidFill>
                <a:latin typeface="Calibri" pitchFamily="34" charset="0"/>
                <a:ea typeface="新細明體" pitchFamily="18" charset="-120"/>
              </a:rPr>
              <a:pPr>
                <a:spcBef>
                  <a:spcPct val="0"/>
                </a:spcBef>
                <a:buFontTx/>
                <a:buNone/>
              </a:pPr>
              <a:t>127</a:t>
            </a:fld>
            <a:endParaRPr lang="zh-CN" altLang="en-US" sz="1200" dirty="0">
              <a:solidFill>
                <a:srgbClr val="898989"/>
              </a:solidFill>
              <a:latin typeface="Calibri" pitchFamily="34" charset="0"/>
              <a:ea typeface="新細明體" pitchFamily="18" charset="-120"/>
            </a:endParaRPr>
          </a:p>
        </p:txBody>
      </p:sp>
      <p:sp>
        <p:nvSpPr>
          <p:cNvPr id="6" name="標題 1"/>
          <p:cNvSpPr txBox="1">
            <a:spLocks/>
          </p:cNvSpPr>
          <p:nvPr/>
        </p:nvSpPr>
        <p:spPr bwMode="auto">
          <a:xfrm>
            <a:off x="272144" y="349703"/>
            <a:ext cx="73294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3200" dirty="0" smtClean="0">
                <a:solidFill>
                  <a:prstClr val="black"/>
                </a:solidFill>
              </a:rPr>
              <a:t>報表</a:t>
            </a:r>
            <a:r>
              <a:rPr lang="en-US" altLang="zh-TW" sz="3200" dirty="0" smtClean="0">
                <a:solidFill>
                  <a:prstClr val="black"/>
                </a:solidFill>
              </a:rPr>
              <a:t>6:</a:t>
            </a:r>
            <a:r>
              <a:rPr lang="zh-TW" altLang="en-US" sz="3200" dirty="0" smtClean="0">
                <a:solidFill>
                  <a:prstClr val="black"/>
                </a:solidFill>
              </a:rPr>
              <a:t>模擬分析</a:t>
            </a:r>
            <a:endParaRPr lang="zh-TW" altLang="en-US" sz="3200" dirty="0">
              <a:solidFill>
                <a:prstClr val="black"/>
              </a:solidFill>
            </a:endParaRPr>
          </a:p>
        </p:txBody>
      </p:sp>
    </p:spTree>
    <p:extLst>
      <p:ext uri="{BB962C8B-B14F-4D97-AF65-F5344CB8AC3E}">
        <p14:creationId xmlns:p14="http://schemas.microsoft.com/office/powerpoint/2010/main" val="2798502705"/>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371929"/>
            <a:ext cx="8229600" cy="753609"/>
          </a:xfrm>
        </p:spPr>
        <p:txBody>
          <a:bodyPr/>
          <a:lstStyle/>
          <a:p>
            <a:r>
              <a:rPr lang="zh-TW" altLang="zh-TW" sz="3200" dirty="0"/>
              <a:t>「</a:t>
            </a:r>
            <a:r>
              <a:rPr lang="en-US" altLang="zh-TW" sz="3200" dirty="0"/>
              <a:t>UCAN</a:t>
            </a:r>
            <a:r>
              <a:rPr lang="zh-TW" altLang="zh-TW" sz="3200" dirty="0"/>
              <a:t>結合畢業生流向調查」</a:t>
            </a:r>
            <a:r>
              <a:rPr lang="zh-TW" altLang="en-US" sz="3200" dirty="0"/>
              <a:t>分析</a:t>
            </a:r>
            <a:r>
              <a:rPr lang="zh-TW" altLang="en-US" sz="3200" dirty="0" smtClean="0"/>
              <a:t>應用</a:t>
            </a:r>
            <a:endParaRPr lang="zh-TW" altLang="en-US" sz="3200" dirty="0"/>
          </a:p>
        </p:txBody>
      </p:sp>
      <p:sp>
        <p:nvSpPr>
          <p:cNvPr id="101378"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9EA6F9BC-FB65-48F7-A5C0-D8157ABC8844}" type="slidenum">
              <a:rPr lang="zh-CN" altLang="en-US" sz="1200">
                <a:solidFill>
                  <a:srgbClr val="898989"/>
                </a:solidFill>
                <a:latin typeface="Calibri" pitchFamily="34" charset="0"/>
                <a:ea typeface="新細明體" pitchFamily="18" charset="-120"/>
              </a:rPr>
              <a:pPr>
                <a:spcBef>
                  <a:spcPct val="0"/>
                </a:spcBef>
                <a:buFontTx/>
                <a:buNone/>
              </a:pPr>
              <a:t>128</a:t>
            </a:fld>
            <a:endParaRPr lang="zh-CN" altLang="en-US" sz="1200" dirty="0">
              <a:solidFill>
                <a:srgbClr val="898989"/>
              </a:solidFill>
              <a:latin typeface="Calibri" pitchFamily="34" charset="0"/>
              <a:ea typeface="新細明體" pitchFamily="18" charset="-120"/>
            </a:endParaRPr>
          </a:p>
        </p:txBody>
      </p:sp>
      <p:graphicFrame>
        <p:nvGraphicFramePr>
          <p:cNvPr id="8" name="表格 7"/>
          <p:cNvGraphicFramePr>
            <a:graphicFrameLocks noGrp="1"/>
          </p:cNvGraphicFramePr>
          <p:nvPr/>
        </p:nvGraphicFramePr>
        <p:xfrm>
          <a:off x="323850" y="1125538"/>
          <a:ext cx="8640763" cy="5262564"/>
        </p:xfrm>
        <a:graphic>
          <a:graphicData uri="http://schemas.openxmlformats.org/drawingml/2006/table">
            <a:tbl>
              <a:tblPr firstRow="1" bandRow="1">
                <a:tableStyleId>{5C22544A-7EE6-4342-B048-85BDC9FD1C3A}</a:tableStyleId>
              </a:tblPr>
              <a:tblGrid>
                <a:gridCol w="382334"/>
                <a:gridCol w="3342133"/>
                <a:gridCol w="4916296"/>
              </a:tblGrid>
              <a:tr h="640080">
                <a:tc>
                  <a:txBody>
                    <a:bodyPr/>
                    <a:lstStyle/>
                    <a:p>
                      <a:endParaRPr lang="zh-TW" altLang="en-US" sz="1800" dirty="0">
                        <a:latin typeface="微軟正黑體" panose="020B0604030504040204" pitchFamily="34" charset="-120"/>
                        <a:ea typeface="微軟正黑體" panose="020B0604030504040204" pitchFamily="34" charset="-120"/>
                      </a:endParaRPr>
                    </a:p>
                  </a:txBody>
                  <a:tcPr marL="91427" marR="914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dirty="0" smtClean="0">
                          <a:latin typeface="微軟正黑體" panose="020B0604030504040204" pitchFamily="34" charset="-120"/>
                          <a:ea typeface="微軟正黑體" panose="020B0604030504040204" pitchFamily="34" charset="-120"/>
                        </a:rPr>
                        <a:t>畢業生流向調查問項與</a:t>
                      </a:r>
                      <a:r>
                        <a:rPr kumimoji="0" lang="en-US" altLang="zh-TW" sz="1800" b="1" dirty="0" smtClean="0">
                          <a:solidFill>
                            <a:schemeClr val="accent6">
                              <a:lumMod val="75000"/>
                            </a:schemeClr>
                          </a:solidFill>
                          <a:latin typeface="微軟正黑體" panose="020B0604030504040204" pitchFamily="34" charset="-120"/>
                          <a:ea typeface="微軟正黑體" panose="020B0604030504040204" pitchFamily="34" charset="-120"/>
                        </a:rPr>
                        <a:t>UCAN</a:t>
                      </a:r>
                      <a:r>
                        <a:rPr kumimoji="0" lang="zh-TW" altLang="en-US" sz="1800" b="1" dirty="0" smtClean="0">
                          <a:solidFill>
                            <a:schemeClr val="accent6">
                              <a:lumMod val="75000"/>
                            </a:schemeClr>
                          </a:solidFill>
                          <a:latin typeface="微軟正黑體" panose="020B0604030504040204" pitchFamily="34" charset="-120"/>
                          <a:ea typeface="微軟正黑體" panose="020B0604030504040204" pitchFamily="34" charset="-120"/>
                        </a:rPr>
                        <a:t>職能診斷</a:t>
                      </a:r>
                      <a:r>
                        <a:rPr kumimoji="0" lang="zh-TW" altLang="en-US" sz="1800" b="1" dirty="0" smtClean="0">
                          <a:latin typeface="微軟正黑體" panose="020B0604030504040204" pitchFamily="34" charset="-120"/>
                          <a:ea typeface="微軟正黑體" panose="020B0604030504040204" pitchFamily="34" charset="-120"/>
                        </a:rPr>
                        <a:t>連結</a:t>
                      </a:r>
                      <a:endParaRPr kumimoji="0" lang="en-US" altLang="zh-TW" sz="1800" b="1" dirty="0" smtClean="0">
                        <a:latin typeface="微軟正黑體" panose="020B0604030504040204" pitchFamily="34" charset="-120"/>
                        <a:ea typeface="微軟正黑體" panose="020B0604030504040204" pitchFamily="34" charset="-120"/>
                      </a:endParaRPr>
                    </a:p>
                  </a:txBody>
                  <a:tcPr marL="91427" marR="91427"/>
                </a:tc>
                <a:tc>
                  <a:txBody>
                    <a:bodyPr/>
                    <a:lstStyle/>
                    <a:p>
                      <a:pPr algn="ctr"/>
                      <a:r>
                        <a:rPr kumimoji="0" lang="zh-TW" altLang="en-US" sz="1800" b="1" dirty="0" smtClean="0">
                          <a:latin typeface="微軟正黑體" panose="020B0604030504040204" pitchFamily="34" charset="-120"/>
                          <a:ea typeface="微軟正黑體" panose="020B0604030504040204" pitchFamily="34" charset="-120"/>
                        </a:rPr>
                        <a:t>基礎分析報表</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r>
              <a:tr h="640080">
                <a:tc>
                  <a:txBody>
                    <a:bodyPr/>
                    <a:lstStyle/>
                    <a:p>
                      <a:r>
                        <a:rPr lang="en-US" altLang="zh-TW" sz="1800" dirty="0" smtClean="0">
                          <a:latin typeface="微軟正黑體" panose="020B0604030504040204" pitchFamily="34" charset="-120"/>
                          <a:ea typeface="微軟正黑體" panose="020B0604030504040204" pitchFamily="34" charset="-120"/>
                        </a:rPr>
                        <a:t>1</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您目前的工作狀況為何</a:t>
                      </a:r>
                      <a:r>
                        <a:rPr kumimoji="0" lang="en-US" altLang="zh-TW" sz="1800" dirty="0" smtClean="0">
                          <a:latin typeface="微軟正黑體" panose="020B0604030504040204" pitchFamily="34" charset="-120"/>
                          <a:ea typeface="微軟正黑體" panose="020B0604030504040204" pitchFamily="34" charset="-120"/>
                        </a:rPr>
                        <a:t>?</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畢業生工作狀況與共通職能分數之交叉表</a:t>
                      </a:r>
                    </a:p>
                  </a:txBody>
                  <a:tcPr marL="91427" marR="91427" anchor="ctr"/>
                </a:tc>
              </a:tr>
              <a:tr h="956920">
                <a:tc>
                  <a:txBody>
                    <a:bodyPr/>
                    <a:lstStyle/>
                    <a:p>
                      <a:r>
                        <a:rPr lang="en-US" altLang="zh-TW" sz="1800" dirty="0" smtClean="0">
                          <a:latin typeface="微軟正黑體" panose="020B0604030504040204" pitchFamily="34" charset="-120"/>
                          <a:ea typeface="微軟正黑體" panose="020B0604030504040204" pitchFamily="34" charset="-120"/>
                        </a:rPr>
                        <a:t>2</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273050" lvl="1" indent="-273050">
                        <a:buFont typeface="+mj-lt"/>
                        <a:buNone/>
                      </a:pPr>
                      <a:r>
                        <a:rPr kumimoji="0" lang="zh-TW" altLang="en-US" sz="1800" dirty="0" smtClean="0">
                          <a:latin typeface="微軟正黑體" panose="020B0604030504040204" pitchFamily="34" charset="-120"/>
                          <a:ea typeface="微軟正黑體" panose="020B0604030504040204" pitchFamily="34" charset="-120"/>
                        </a:rPr>
                        <a:t>您現在工作職業類型為何？</a:t>
                      </a:r>
                      <a:endParaRPr kumimoji="0" lang="en-US" altLang="zh-TW" sz="1800" dirty="0" smtClean="0">
                        <a:latin typeface="微軟正黑體" panose="020B0604030504040204" pitchFamily="34" charset="-120"/>
                        <a:ea typeface="微軟正黑體" panose="020B0604030504040204"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興趣探索</a:t>
                      </a:r>
                      <a:endParaRPr kumimoji="0" lang="en-US" altLang="zh-TW"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endParaRPr>
                    </a:p>
                    <a:p>
                      <a:pPr marL="273050" lvl="1" indent="-273050">
                        <a:buFont typeface="+mj-lt"/>
                        <a:buNone/>
                      </a:pPr>
                      <a:r>
                        <a:rPr kumimoji="0" lang="zh-TW" altLang="en-US" sz="1800" b="0" i="0" u="sng" strike="noStrike" cap="none" normalizeH="0" baseline="0" dirty="0" smtClean="0">
                          <a:ln>
                            <a:noFill/>
                          </a:ln>
                          <a:solidFill>
                            <a:schemeClr val="accent6">
                              <a:lumMod val="75000"/>
                            </a:schemeClr>
                          </a:solidFill>
                          <a:effectLst/>
                          <a:latin typeface="微軟正黑體" pitchFamily="34" charset="-120"/>
                          <a:ea typeface="微軟正黑體" pitchFamily="34" charset="-120"/>
                        </a:rPr>
                        <a:t>共通職能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畢業生的工作職業類型分布</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畢業生工作類型與興趣探索分數之交叉表</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畢業生工作類型與共通職能分數之交叉表</a:t>
                      </a:r>
                    </a:p>
                  </a:txBody>
                  <a:tcPr marL="91427" marR="91427" anchor="ctr"/>
                </a:tc>
              </a:tr>
              <a:tr h="648044">
                <a:tc>
                  <a:txBody>
                    <a:bodyPr/>
                    <a:lstStyle/>
                    <a:p>
                      <a:r>
                        <a:rPr lang="en-US" altLang="zh-TW" sz="1800" dirty="0" smtClean="0">
                          <a:latin typeface="微軟正黑體" panose="020B0604030504040204" pitchFamily="34" charset="-120"/>
                          <a:ea typeface="微軟正黑體" panose="020B0604030504040204" pitchFamily="34" charset="-120"/>
                        </a:rPr>
                        <a:t>3</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您在學期間以下哪些「學習經驗」對於現在工作有所幫助？</a:t>
                      </a: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在校學習經驗對畢業生目前工作的幫助</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註：非串檔</a:t>
                      </a:r>
                      <a:r>
                        <a:rPr kumimoji="0" lang="en-US" altLang="zh-TW" sz="1800" b="0" i="0" u="none" strike="noStrike" cap="none" normalizeH="0" baseline="0" dirty="0" smtClean="0">
                          <a:ln>
                            <a:noFill/>
                          </a:ln>
                          <a:solidFill>
                            <a:srgbClr val="000000"/>
                          </a:solidFill>
                          <a:effectLst/>
                          <a:latin typeface="微軟正黑體" pitchFamily="34" charset="-120"/>
                          <a:ea typeface="微軟正黑體" pitchFamily="34" charset="-120"/>
                        </a:rPr>
                        <a:t>)</a:t>
                      </a:r>
                      <a:endPar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endParaRP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4</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您目前所具備的專業能力與工作（公司主管）所要求的相符程度為何？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畢業生工作所需的專業能力與專業職能分數之交叉表</a:t>
                      </a:r>
                    </a:p>
                  </a:txBody>
                  <a:tcPr marL="91427" marR="91427" anchor="ctr"/>
                </a:tc>
              </a:tr>
              <a:tr h="1188720">
                <a:tc>
                  <a:txBody>
                    <a:bodyPr/>
                    <a:lstStyle/>
                    <a:p>
                      <a:r>
                        <a:rPr lang="en-US" altLang="zh-TW" sz="1800" dirty="0" smtClean="0">
                          <a:latin typeface="微軟正黑體" panose="020B0604030504040204" pitchFamily="34" charset="-120"/>
                          <a:ea typeface="微軟正黑體" panose="020B0604030504040204" pitchFamily="34" charset="-120"/>
                        </a:rPr>
                        <a:t>5</a:t>
                      </a:r>
                      <a:endParaRPr lang="zh-TW" altLang="en-US" sz="1800" dirty="0">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dirty="0" smtClean="0">
                          <a:latin typeface="微軟正黑體" panose="020B0604030504040204" pitchFamily="34" charset="-120"/>
                          <a:ea typeface="微軟正黑體" panose="020B0604030504040204" pitchFamily="34" charset="-120"/>
                        </a:rPr>
                        <a:t>您目前的工作內容與原就讀系、所、學位學程之專業訓練課程，其相符程度為何？</a:t>
                      </a:r>
                      <a:endParaRPr kumimoji="0" lang="en-US" altLang="zh-TW" sz="1800" dirty="0" smtClean="0">
                        <a:latin typeface="微軟正黑體" panose="020B0604030504040204" pitchFamily="34" charset="-120"/>
                        <a:ea typeface="微軟正黑體" panose="020B0604030504040204" pitchFamily="34" charset="-120"/>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1800" u="sng" dirty="0" smtClean="0">
                          <a:solidFill>
                            <a:schemeClr val="accent6">
                              <a:lumMod val="75000"/>
                            </a:schemeClr>
                          </a:solidFill>
                          <a:latin typeface="微軟正黑體" panose="020B0604030504040204" pitchFamily="34" charset="-120"/>
                          <a:ea typeface="微軟正黑體" panose="020B0604030504040204" pitchFamily="34" charset="-120"/>
                        </a:rPr>
                        <a:t>專業職能</a:t>
                      </a:r>
                      <a:endParaRPr kumimoji="0" lang="en-US" altLang="zh-TW" sz="1800" u="sng" dirty="0" smtClean="0">
                        <a:solidFill>
                          <a:schemeClr val="accent6">
                            <a:lumMod val="75000"/>
                          </a:schemeClr>
                        </a:solidFill>
                        <a:latin typeface="微軟正黑體" panose="020B0604030504040204" pitchFamily="34" charset="-120"/>
                        <a:ea typeface="微軟正黑體" panose="020B0604030504040204" pitchFamily="34" charset="-120"/>
                      </a:endParaRPr>
                    </a:p>
                  </a:txBody>
                  <a:tcPr marL="91427" marR="91427"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cap="none" normalizeH="0" baseline="0" dirty="0" smtClean="0">
                          <a:ln>
                            <a:noFill/>
                          </a:ln>
                          <a:solidFill>
                            <a:srgbClr val="000000"/>
                          </a:solidFill>
                          <a:effectLst/>
                          <a:latin typeface="微軟正黑體" pitchFamily="34" charset="-120"/>
                          <a:ea typeface="微軟正黑體" pitchFamily="34" charset="-120"/>
                        </a:rPr>
                        <a:t>畢業生工作內容與原就讀系所專業課程相符度與專業職能分數之交叉表</a:t>
                      </a:r>
                    </a:p>
                  </a:txBody>
                  <a:tcPr marL="91427" marR="91427" anchor="ctr"/>
                </a:tc>
              </a:tr>
            </a:tbl>
          </a:graphicData>
        </a:graphic>
      </p:graphicFrame>
      <p:sp>
        <p:nvSpPr>
          <p:cNvPr id="5" name="圓角矩形 4"/>
          <p:cNvSpPr/>
          <p:nvPr/>
        </p:nvSpPr>
        <p:spPr>
          <a:xfrm>
            <a:off x="169863" y="5229225"/>
            <a:ext cx="8859837" cy="115252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116905177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88" y="1196975"/>
            <a:ext cx="9082087" cy="2808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標題 1"/>
          <p:cNvSpPr>
            <a:spLocks noGrp="1"/>
          </p:cNvSpPr>
          <p:nvPr>
            <p:ph type="title"/>
          </p:nvPr>
        </p:nvSpPr>
        <p:spPr>
          <a:xfrm>
            <a:off x="0" y="236538"/>
            <a:ext cx="9082087" cy="1143000"/>
          </a:xfrm>
        </p:spPr>
        <p:txBody>
          <a:bodyPr/>
          <a:lstStyle/>
          <a:p>
            <a:pPr algn="l">
              <a:defRPr/>
            </a:pPr>
            <a:r>
              <a:rPr lang="zh-TW" altLang="en-US" sz="2400" dirty="0">
                <a:effectLst/>
              </a:rPr>
              <a:t>報</a:t>
            </a:r>
            <a:r>
              <a:rPr lang="zh-TW" altLang="en-US" sz="2400" dirty="0" smtClean="0">
                <a:effectLst/>
              </a:rPr>
              <a:t>表</a:t>
            </a:r>
            <a:r>
              <a:rPr lang="en-US" altLang="zh-TW" sz="2400" dirty="0" smtClean="0">
                <a:effectLst/>
              </a:rPr>
              <a:t>7:</a:t>
            </a:r>
            <a:r>
              <a:rPr lang="zh-TW" altLang="zh-TW" sz="2400" dirty="0" smtClean="0">
                <a:effectLst/>
              </a:rPr>
              <a:t>畢業生</a:t>
            </a:r>
            <a:r>
              <a:rPr lang="zh-TW" altLang="zh-TW" sz="2400" dirty="0">
                <a:effectLst/>
              </a:rPr>
              <a:t>工作內容與原</a:t>
            </a:r>
            <a:r>
              <a:rPr lang="zh-TW" altLang="zh-TW" sz="2400" dirty="0" smtClean="0">
                <a:effectLst/>
              </a:rPr>
              <a:t>就</a:t>
            </a:r>
            <a:r>
              <a:rPr lang="zh-TW" altLang="en-US" sz="2400" dirty="0"/>
              <a:t>讀</a:t>
            </a:r>
            <a:r>
              <a:rPr lang="zh-TW" altLang="zh-TW" sz="2400" dirty="0" smtClean="0">
                <a:effectLst/>
              </a:rPr>
              <a:t>系</a:t>
            </a:r>
            <a:r>
              <a:rPr lang="zh-TW" altLang="zh-TW" sz="2400" dirty="0">
                <a:effectLst/>
              </a:rPr>
              <a:t>所專業與專業職能分數之交叉表</a:t>
            </a:r>
            <a:endParaRPr lang="zh-TW" altLang="en-US" sz="2400" dirty="0"/>
          </a:p>
        </p:txBody>
      </p:sp>
      <p:sp>
        <p:nvSpPr>
          <p:cNvPr id="103428"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5D129F44-8160-4D9A-80BB-E2922A582AA4}" type="slidenum">
              <a:rPr lang="zh-CN" altLang="en-US" sz="1200">
                <a:solidFill>
                  <a:srgbClr val="898989"/>
                </a:solidFill>
                <a:latin typeface="Calibri" pitchFamily="34" charset="0"/>
                <a:ea typeface="新細明體" pitchFamily="18" charset="-120"/>
              </a:rPr>
              <a:pPr>
                <a:spcBef>
                  <a:spcPct val="0"/>
                </a:spcBef>
                <a:buFontTx/>
                <a:buNone/>
              </a:pPr>
              <a:t>129</a:t>
            </a:fld>
            <a:endParaRPr lang="zh-CN" altLang="en-US" sz="1200" dirty="0">
              <a:solidFill>
                <a:srgbClr val="898989"/>
              </a:solidFill>
              <a:latin typeface="Calibri" pitchFamily="34" charset="0"/>
              <a:ea typeface="新細明體" pitchFamily="18" charset="-120"/>
            </a:endParaRPr>
          </a:p>
        </p:txBody>
      </p:sp>
      <p:sp>
        <p:nvSpPr>
          <p:cNvPr id="103429" name="文字方塊 5"/>
          <p:cNvSpPr txBox="1">
            <a:spLocks noChangeArrowheads="1"/>
          </p:cNvSpPr>
          <p:nvPr/>
        </p:nvSpPr>
        <p:spPr bwMode="auto">
          <a:xfrm>
            <a:off x="323850" y="4195763"/>
            <a:ext cx="8569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pPr>
            <a:r>
              <a:rPr kumimoji="1" lang="zh-TW" altLang="en-US" sz="1800" b="1" dirty="0">
                <a:solidFill>
                  <a:prstClr val="black"/>
                </a:solidFill>
              </a:rPr>
              <a:t>說明</a:t>
            </a:r>
            <a:endParaRPr kumimoji="1" lang="en-US" altLang="zh-TW" sz="1800" b="1" dirty="0">
              <a:solidFill>
                <a:prstClr val="black"/>
              </a:solidFill>
            </a:endParaRPr>
          </a:p>
          <a:p>
            <a:pPr marL="0" lvl="1" fontAlgn="base">
              <a:spcBef>
                <a:spcPct val="0"/>
              </a:spcBef>
              <a:spcAft>
                <a:spcPct val="0"/>
              </a:spcAft>
              <a:buFontTx/>
              <a:buNone/>
            </a:pPr>
            <a:r>
              <a:rPr kumimoji="1" lang="zh-TW" altLang="en-US" sz="1800" dirty="0">
                <a:solidFill>
                  <a:prstClr val="black"/>
                </a:solidFill>
              </a:rPr>
              <a:t>提供畢業生目前工作內容與原就讀系所專業訓練課程之相符程度，與在校專業職能診斷分數交叉分析，可回饋學校了解哪些面向需要加強，</a:t>
            </a:r>
            <a:r>
              <a:rPr kumimoji="1" lang="zh-TW" altLang="en-US" sz="1800" u="sng" dirty="0">
                <a:solidFill>
                  <a:srgbClr val="FF0000"/>
                </a:solidFill>
              </a:rPr>
              <a:t>做為系所能力指標、課程活動規劃及教學策略參考</a:t>
            </a:r>
            <a:endParaRPr kumimoji="1" lang="en-US" altLang="zh-TW" sz="1800" dirty="0">
              <a:solidFill>
                <a:srgbClr val="FF0000"/>
              </a:solidFill>
            </a:endParaRPr>
          </a:p>
        </p:txBody>
      </p:sp>
      <p:sp>
        <p:nvSpPr>
          <p:cNvPr id="8" name="圓角矩形 7"/>
          <p:cNvSpPr/>
          <p:nvPr/>
        </p:nvSpPr>
        <p:spPr>
          <a:xfrm>
            <a:off x="1403350" y="3284538"/>
            <a:ext cx="7705725" cy="50482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spTree>
    <p:extLst>
      <p:ext uri="{BB962C8B-B14F-4D97-AF65-F5344CB8AC3E}">
        <p14:creationId xmlns:p14="http://schemas.microsoft.com/office/powerpoint/2010/main" val="138146027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81582BD6-FC20-4557-852B-8433F8572D30}" type="slidenum">
              <a:rPr lang="en-US" smtClean="0">
                <a:solidFill>
                  <a:prstClr val="white">
                    <a:tint val="75000"/>
                  </a:prstClr>
                </a:solidFill>
              </a:rPr>
              <a:pPr/>
              <a:t>13</a:t>
            </a:fld>
            <a:endParaRPr lang="en-US" dirty="0">
              <a:solidFill>
                <a:prstClr val="white">
                  <a:tint val="75000"/>
                </a:prstClr>
              </a:solidFill>
            </a:endParaRPr>
          </a:p>
        </p:txBody>
      </p:sp>
      <p:sp>
        <p:nvSpPr>
          <p:cNvPr id="6" name="標題 2"/>
          <p:cNvSpPr txBox="1">
            <a:spLocks/>
          </p:cNvSpPr>
          <p:nvPr/>
        </p:nvSpPr>
        <p:spPr bwMode="auto">
          <a:xfrm>
            <a:off x="468923" y="297487"/>
            <a:ext cx="82296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a:solidFill>
                  <a:prstClr val="black"/>
                </a:solidFill>
              </a:rPr>
              <a:t>職能導向課程品質認證與</a:t>
            </a:r>
            <a:r>
              <a:rPr lang="en-US" altLang="zh-TW" sz="4000" b="1" dirty="0">
                <a:solidFill>
                  <a:prstClr val="black"/>
                </a:solidFill>
              </a:rPr>
              <a:t>UCAN</a:t>
            </a:r>
            <a:endParaRPr lang="zh-TW" altLang="en-US" sz="4000" b="1" dirty="0">
              <a:solidFill>
                <a:prstClr val="black"/>
              </a:solidFill>
            </a:endParaRPr>
          </a:p>
        </p:txBody>
      </p:sp>
      <p:sp>
        <p:nvSpPr>
          <p:cNvPr id="8" name="矩形 7"/>
          <p:cNvSpPr/>
          <p:nvPr/>
        </p:nvSpPr>
        <p:spPr>
          <a:xfrm>
            <a:off x="310135" y="1017567"/>
            <a:ext cx="8568952" cy="1759456"/>
          </a:xfrm>
          <a:prstGeom prst="rect">
            <a:avLst/>
          </a:prstGeom>
        </p:spPr>
        <p:txBody>
          <a:bodyPr wrap="square">
            <a:spAutoFit/>
          </a:bodyPr>
          <a:lstStyle/>
          <a:p>
            <a:pPr marL="285750" indent="-285750" eaLnBrk="1" hangingPunct="1">
              <a:lnSpc>
                <a:spcPts val="2600"/>
              </a:lnSpc>
              <a:buFont typeface="Arial" panose="020B0604020202020204" pitchFamily="34" charset="0"/>
              <a:buChar char="•"/>
              <a:defRPr/>
            </a:pPr>
            <a:r>
              <a:rPr lang="zh-TW" altLang="en-US" b="1" dirty="0">
                <a:solidFill>
                  <a:srgbClr val="C00000"/>
                </a:solidFill>
                <a:latin typeface="微軟正黑體" panose="020B0604030504040204" pitchFamily="34" charset="-120"/>
                <a:ea typeface="微軟正黑體" panose="020B0604030504040204" pitchFamily="34" charset="-120"/>
              </a:rPr>
              <a:t>為推動職能資源有效應用，及以能力為導向的課程品質，確保學習成效，勞動部推動</a:t>
            </a:r>
            <a:r>
              <a:rPr lang="en-US" altLang="zh-TW" b="1" dirty="0" err="1">
                <a:solidFill>
                  <a:srgbClr val="C00000"/>
                </a:solidFill>
                <a:latin typeface="微軟正黑體" panose="020B0604030504040204" pitchFamily="34" charset="-120"/>
                <a:ea typeface="微軟正黑體" panose="020B0604030504040204" pitchFamily="34" charset="-120"/>
              </a:rPr>
              <a:t>iCAP</a:t>
            </a:r>
            <a:r>
              <a:rPr lang="zh-TW" altLang="en-US" b="1" dirty="0">
                <a:solidFill>
                  <a:srgbClr val="C00000"/>
                </a:solidFill>
                <a:latin typeface="微軟正黑體" panose="020B0604030504040204" pitchFamily="34" charset="-120"/>
                <a:ea typeface="微軟正黑體" panose="020B0604030504040204" pitchFamily="34" charset="-120"/>
              </a:rPr>
              <a:t>職能導向課程品質認證</a:t>
            </a:r>
            <a:endParaRPr lang="en-US" altLang="zh-TW" b="1" dirty="0">
              <a:solidFill>
                <a:srgbClr val="C00000"/>
              </a:solidFill>
              <a:latin typeface="微軟正黑體" panose="020B0604030504040204" pitchFamily="34" charset="-120"/>
              <a:ea typeface="微軟正黑體" panose="020B0604030504040204" pitchFamily="34" charset="-120"/>
            </a:endParaRPr>
          </a:p>
          <a:p>
            <a:pPr marL="742950" lvl="1" indent="-285750" algn="just" eaLnBrk="1" hangingPunct="1">
              <a:lnSpc>
                <a:spcPts val="2600"/>
              </a:lnSpc>
              <a:buFont typeface="Wingdings" panose="05000000000000000000" pitchFamily="2" charset="2"/>
              <a:buChar char="ü"/>
              <a:defRPr/>
            </a:pPr>
            <a:r>
              <a:rPr lang="zh-TW" altLang="en-US" dirty="0">
                <a:solidFill>
                  <a:prstClr val="black"/>
                </a:solidFill>
                <a:latin typeface="微軟正黑體" panose="020B0604030504040204" pitchFamily="34" charset="-120"/>
                <a:ea typeface="微軟正黑體" panose="020B0604030504040204" pitchFamily="34" charset="-120"/>
              </a:rPr>
              <a:t>課程依據「職能發展應用平台」</a:t>
            </a:r>
            <a:r>
              <a:rPr lang="en-US" altLang="zh-TW" dirty="0">
                <a:solidFill>
                  <a:prstClr val="black"/>
                </a:solidFill>
                <a:latin typeface="微軟正黑體" panose="020B0604030504040204" pitchFamily="34" charset="-120"/>
                <a:ea typeface="微軟正黑體" panose="020B0604030504040204" pitchFamily="34" charset="-120"/>
              </a:rPr>
              <a:t>(</a:t>
            </a:r>
            <a:r>
              <a:rPr lang="en-US" altLang="zh-TW" dirty="0" err="1">
                <a:solidFill>
                  <a:prstClr val="black"/>
                </a:solidFill>
                <a:latin typeface="微軟正黑體" panose="020B0604030504040204" pitchFamily="34" charset="-120"/>
                <a:ea typeface="微軟正黑體" panose="020B0604030504040204" pitchFamily="34" charset="-120"/>
              </a:rPr>
              <a:t>iCAP</a:t>
            </a:r>
            <a:r>
              <a:rPr lang="en-US" altLang="zh-TW" dirty="0">
                <a:solidFill>
                  <a:prstClr val="black"/>
                </a:solidFill>
                <a:latin typeface="微軟正黑體" panose="020B0604030504040204" pitchFamily="34" charset="-120"/>
                <a:ea typeface="微軟正黑體" panose="020B0604030504040204" pitchFamily="34" charset="-120"/>
              </a:rPr>
              <a:t>)</a:t>
            </a:r>
            <a:r>
              <a:rPr lang="zh-TW" altLang="en-US" dirty="0">
                <a:solidFill>
                  <a:prstClr val="black"/>
                </a:solidFill>
                <a:latin typeface="微軟正黑體" panose="020B0604030504040204" pitchFamily="34" charset="-120"/>
                <a:ea typeface="微軟正黑體" panose="020B0604030504040204" pitchFamily="34" charset="-120"/>
              </a:rPr>
              <a:t>公告之職能單元、或引用「技術士技能檢定規範」或</a:t>
            </a:r>
            <a:r>
              <a:rPr lang="zh-TW" altLang="en-US" b="1" u="sng" dirty="0">
                <a:solidFill>
                  <a:prstClr val="black"/>
                </a:solidFill>
                <a:latin typeface="微軟正黑體" panose="020B0604030504040204" pitchFamily="34" charset="-120"/>
                <a:ea typeface="微軟正黑體" panose="020B0604030504040204" pitchFamily="34" charset="-120"/>
              </a:rPr>
              <a:t>「大專校院就業職能平台」（</a:t>
            </a:r>
            <a:r>
              <a:rPr lang="en-US" altLang="zh-TW" b="1" u="sng" dirty="0">
                <a:solidFill>
                  <a:prstClr val="black"/>
                </a:solidFill>
                <a:latin typeface="微軟正黑體" panose="020B0604030504040204" pitchFamily="34" charset="-120"/>
                <a:ea typeface="微軟正黑體" panose="020B0604030504040204" pitchFamily="34" charset="-120"/>
              </a:rPr>
              <a:t>UCAN</a:t>
            </a:r>
            <a:r>
              <a:rPr lang="zh-TW" altLang="en-US" b="1" u="sng" dirty="0">
                <a:solidFill>
                  <a:prstClr val="black"/>
                </a:solidFill>
                <a:latin typeface="微軟正黑體" panose="020B0604030504040204" pitchFamily="34" charset="-120"/>
                <a:ea typeface="微軟正黑體" panose="020B0604030504040204" pitchFamily="34" charset="-120"/>
              </a:rPr>
              <a:t>）中部分專業職能</a:t>
            </a:r>
            <a:r>
              <a:rPr lang="zh-TW" altLang="en-US" dirty="0">
                <a:solidFill>
                  <a:prstClr val="black"/>
                </a:solidFill>
                <a:latin typeface="微軟正黑體" panose="020B0604030504040204" pitchFamily="34" charset="-120"/>
                <a:ea typeface="微軟正黑體" panose="020B0604030504040204" pitchFamily="34" charset="-120"/>
              </a:rPr>
              <a:t>，</a:t>
            </a:r>
            <a:r>
              <a:rPr lang="zh-TW" altLang="en-US" b="1" u="sng" dirty="0">
                <a:solidFill>
                  <a:srgbClr val="C00000"/>
                </a:solidFill>
                <a:latin typeface="微軟正黑體" panose="020B0604030504040204" pitchFamily="34" charset="-120"/>
                <a:ea typeface="微軟正黑體" panose="020B0604030504040204" pitchFamily="34" charset="-120"/>
                <a:cs typeface="Arial" panose="020B0604020202020204" pitchFamily="34" charset="0"/>
              </a:rPr>
              <a:t>可視同「職能基準單元課程」</a:t>
            </a:r>
            <a:r>
              <a:rPr lang="zh-TW" altLang="en-US" dirty="0" smtClean="0">
                <a:solidFill>
                  <a:prstClr val="black"/>
                </a:solidFill>
                <a:latin typeface="微軟正黑體" panose="020B0604030504040204" pitchFamily="34" charset="-120"/>
                <a:ea typeface="微軟正黑體" panose="020B0604030504040204" pitchFamily="34" charset="-120"/>
              </a:rPr>
              <a:t>。</a:t>
            </a:r>
            <a:endParaRPr lang="zh-TW" altLang="en-US" b="1" u="sng" dirty="0">
              <a:solidFill>
                <a:prstClr val="black"/>
              </a:solidFill>
              <a:latin typeface="微軟正黑體" panose="020B0604030504040204" pitchFamily="34" charset="-120"/>
              <a:ea typeface="微軟正黑體" panose="020B0604030504040204" pitchFamily="34" charset="-120"/>
            </a:endParaRPr>
          </a:p>
        </p:txBody>
      </p:sp>
      <p:pic>
        <p:nvPicPr>
          <p:cNvPr id="11" name="圖片 43"/>
          <p:cNvPicPr>
            <a:picLocks noChangeAspect="1" noChangeArrowheads="1"/>
          </p:cNvPicPr>
          <p:nvPr/>
        </p:nvPicPr>
        <p:blipFill>
          <a:blip r:embed="rId3">
            <a:extLst>
              <a:ext uri="{28A0092B-C50C-407E-A947-70E740481C1C}">
                <a14:useLocalDpi xmlns:a14="http://schemas.microsoft.com/office/drawing/2010/main" val="0"/>
              </a:ext>
            </a:extLst>
          </a:blip>
          <a:srcRect l="20921" t="7965" r="22733" b="5089"/>
          <a:stretch>
            <a:fillRect/>
          </a:stretch>
        </p:blipFill>
        <p:spPr bwMode="auto">
          <a:xfrm>
            <a:off x="2632020" y="2691000"/>
            <a:ext cx="3950298" cy="3725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文字方塊 2"/>
          <p:cNvSpPr txBox="1">
            <a:spLocks noChangeArrowheads="1"/>
          </p:cNvSpPr>
          <p:nvPr/>
        </p:nvSpPr>
        <p:spPr bwMode="auto">
          <a:xfrm>
            <a:off x="248180" y="6463556"/>
            <a:ext cx="6191250" cy="277812"/>
          </a:xfrm>
          <a:prstGeom prst="rect">
            <a:avLst/>
          </a:prstGeom>
          <a:noFill/>
          <a:ln>
            <a:noFill/>
          </a:ln>
          <a:extLst/>
        </p:spPr>
        <p:txBody>
          <a:bodyPr wrap="none">
            <a:spAutoFit/>
          </a:bodyPr>
          <a:lstStyle>
            <a:lvl1pPr>
              <a:spcBef>
                <a:spcPct val="20000"/>
              </a:spcBef>
              <a:buFont typeface="Arial" pitchFamily="34" charset="0"/>
              <a:buChar char="•"/>
              <a:defRPr sz="3200">
                <a:solidFill>
                  <a:schemeClr val="tx1"/>
                </a:solidFill>
                <a:latin typeface="Arial" pitchFamily="34" charset="0"/>
                <a:ea typeface="標楷體" pitchFamily="65" charset="-120"/>
              </a:defRPr>
            </a:lvl1pPr>
            <a:lvl2pPr marL="742950" indent="-285750">
              <a:spcBef>
                <a:spcPct val="20000"/>
              </a:spcBef>
              <a:buFont typeface="Arial" pitchFamily="34" charset="0"/>
              <a:buChar char="–"/>
              <a:defRPr sz="2800">
                <a:solidFill>
                  <a:schemeClr val="tx1"/>
                </a:solidFill>
                <a:latin typeface="Arial" pitchFamily="34" charset="0"/>
                <a:ea typeface="標楷體" pitchFamily="65" charset="-120"/>
              </a:defRPr>
            </a:lvl2pPr>
            <a:lvl3pPr marL="1143000" indent="-228600">
              <a:spcBef>
                <a:spcPct val="20000"/>
              </a:spcBef>
              <a:buFont typeface="Arial" pitchFamily="34" charset="0"/>
              <a:buChar char="•"/>
              <a:defRPr sz="2400">
                <a:solidFill>
                  <a:schemeClr val="tx1"/>
                </a:solidFill>
                <a:latin typeface="Arial" pitchFamily="34" charset="0"/>
                <a:ea typeface="標楷體" pitchFamily="65" charset="-120"/>
              </a:defRPr>
            </a:lvl3pPr>
            <a:lvl4pPr marL="1600200" indent="-228600">
              <a:spcBef>
                <a:spcPct val="20000"/>
              </a:spcBef>
              <a:buFont typeface="Arial" pitchFamily="34" charset="0"/>
              <a:buChar char="–"/>
              <a:defRPr sz="2000">
                <a:solidFill>
                  <a:schemeClr val="tx1"/>
                </a:solidFill>
                <a:latin typeface="Arial" pitchFamily="34" charset="0"/>
                <a:ea typeface="標楷體" pitchFamily="65" charset="-120"/>
              </a:defRPr>
            </a:lvl4pPr>
            <a:lvl5pPr marL="2057400" indent="-228600">
              <a:spcBef>
                <a:spcPct val="20000"/>
              </a:spcBef>
              <a:buFont typeface="Arial" pitchFamily="34" charset="0"/>
              <a:buChar char="»"/>
              <a:defRPr sz="2000">
                <a:solidFill>
                  <a:schemeClr val="tx1"/>
                </a:solidFill>
                <a:latin typeface="Arial" pitchFamily="34" charset="0"/>
                <a:ea typeface="標楷體" pitchFamily="65"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標楷體" pitchFamily="65"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標楷體" pitchFamily="65"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標楷體" pitchFamily="65"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標楷體" pitchFamily="65" charset="-120"/>
              </a:defRPr>
            </a:lvl9pPr>
          </a:lstStyle>
          <a:p>
            <a:pPr>
              <a:spcBef>
                <a:spcPct val="0"/>
              </a:spcBef>
              <a:buFontTx/>
              <a:buNone/>
              <a:defRPr/>
            </a:pPr>
            <a:r>
              <a:rPr lang="zh-TW" altLang="en-US" sz="1200" dirty="0" smtClean="0">
                <a:solidFill>
                  <a:prstClr val="black"/>
                </a:solidFill>
                <a:latin typeface="微軟正黑體" panose="020B0604030504040204" pitchFamily="34" charset="-120"/>
                <a:ea typeface="微軟正黑體" panose="020B0604030504040204" pitchFamily="34" charset="-120"/>
              </a:rPr>
              <a:t>註：詳細內容可至</a:t>
            </a:r>
            <a:r>
              <a:rPr lang="en-US" altLang="zh-TW" sz="1200" dirty="0" err="1" smtClean="0">
                <a:solidFill>
                  <a:prstClr val="black"/>
                </a:solidFill>
                <a:latin typeface="微軟正黑體" panose="020B0604030504040204" pitchFamily="34" charset="-120"/>
                <a:ea typeface="微軟正黑體" panose="020B0604030504040204" pitchFamily="34" charset="-120"/>
              </a:rPr>
              <a:t>iCAP</a:t>
            </a:r>
            <a:r>
              <a:rPr lang="zh-TW" altLang="en-US" sz="1200" dirty="0" smtClean="0">
                <a:solidFill>
                  <a:prstClr val="black"/>
                </a:solidFill>
                <a:latin typeface="微軟正黑體" panose="020B0604030504040204" pitchFamily="34" charset="-120"/>
                <a:ea typeface="微軟正黑體" panose="020B0604030504040204" pitchFamily="34" charset="-120"/>
              </a:rPr>
              <a:t>職能發展應用平台下載＜職能導向課程品質認證作業規範</a:t>
            </a:r>
            <a:r>
              <a:rPr lang="en-US" altLang="zh-TW" sz="1200" dirty="0" smtClean="0">
                <a:solidFill>
                  <a:prstClr val="black"/>
                </a:solidFill>
                <a:latin typeface="微軟正黑體" panose="020B0604030504040204" pitchFamily="34" charset="-120"/>
                <a:ea typeface="微軟正黑體" panose="020B0604030504040204" pitchFamily="34" charset="-120"/>
              </a:rPr>
              <a:t>&gt;</a:t>
            </a:r>
            <a:r>
              <a:rPr lang="zh-TW" altLang="en-US" sz="1200" dirty="0" smtClean="0">
                <a:solidFill>
                  <a:prstClr val="black"/>
                </a:solidFill>
                <a:latin typeface="微軟正黑體" panose="020B0604030504040204" pitchFamily="34" charset="-120"/>
                <a:ea typeface="微軟正黑體" panose="020B0604030504040204" pitchFamily="34" charset="-120"/>
              </a:rPr>
              <a:t>參考。</a:t>
            </a:r>
          </a:p>
        </p:txBody>
      </p:sp>
    </p:spTree>
    <p:extLst>
      <p:ext uri="{BB962C8B-B14F-4D97-AF65-F5344CB8AC3E}">
        <p14:creationId xmlns:p14="http://schemas.microsoft.com/office/powerpoint/2010/main" val="6977713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矩形 12"/>
          <p:cNvSpPr>
            <a:spLocks noChangeArrowheads="1"/>
          </p:cNvSpPr>
          <p:nvPr/>
        </p:nvSpPr>
        <p:spPr bwMode="auto">
          <a:xfrm>
            <a:off x="107950" y="4724400"/>
            <a:ext cx="885666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0" fontAlgn="base" hangingPunct="0">
              <a:spcBef>
                <a:spcPct val="0"/>
              </a:spcBef>
              <a:spcAft>
                <a:spcPct val="0"/>
              </a:spcAft>
              <a:buFontTx/>
              <a:buNone/>
            </a:pPr>
            <a:r>
              <a:rPr kumimoji="1" lang="zh-TW" altLang="en-US" sz="1600">
                <a:solidFill>
                  <a:prstClr val="black"/>
                </a:solidFill>
              </a:rPr>
              <a:t>*紅底標註為從事教育與訓練相關工作的畢業生中，認為目前工作內容與原就讀系所專業訓練課程不相符者，</a:t>
            </a:r>
            <a:r>
              <a:rPr kumimoji="1" lang="zh-TW" altLang="zh-TW" sz="1600">
                <a:solidFill>
                  <a:prstClr val="black"/>
                </a:solidFill>
              </a:rPr>
              <a:t>其在學時的</a:t>
            </a:r>
            <a:r>
              <a:rPr kumimoji="1" lang="zh-TW" altLang="en-US" sz="1600">
                <a:solidFill>
                  <a:prstClr val="black"/>
                </a:solidFill>
              </a:rPr>
              <a:t>各項</a:t>
            </a:r>
            <a:r>
              <a:rPr kumimoji="1" lang="zh-TW" altLang="zh-TW" sz="1600">
                <a:solidFill>
                  <a:prstClr val="black"/>
                </a:solidFill>
              </a:rPr>
              <a:t>職能診斷分數</a:t>
            </a:r>
            <a:r>
              <a:rPr kumimoji="1" lang="zh-TW" altLang="en-US" sz="1600">
                <a:solidFill>
                  <a:prstClr val="black"/>
                </a:solidFill>
              </a:rPr>
              <a:t>的狀況。</a:t>
            </a:r>
            <a:endParaRPr kumimoji="1" lang="en-US" altLang="zh-TW" sz="1600">
              <a:solidFill>
                <a:prstClr val="black"/>
              </a:solidFill>
            </a:endParaRPr>
          </a:p>
          <a:p>
            <a:pPr fontAlgn="ctr">
              <a:spcBef>
                <a:spcPct val="0"/>
              </a:spcBef>
              <a:spcAft>
                <a:spcPct val="0"/>
              </a:spcAft>
              <a:buFontTx/>
              <a:buNone/>
            </a:pPr>
            <a:r>
              <a:rPr kumimoji="1" lang="zh-TW" altLang="en-US" sz="1600">
                <a:solidFill>
                  <a:prstClr val="black"/>
                </a:solidFill>
              </a:rPr>
              <a:t>**統計數據顯示，在</a:t>
            </a:r>
            <a:r>
              <a:rPr kumimoji="1" lang="zh-TW" altLang="en-US" sz="1600" u="sng">
                <a:solidFill>
                  <a:srgbClr val="FF0000"/>
                </a:solidFill>
              </a:rPr>
              <a:t>「規劃組織架構、人員配置以及籌措資源」、「領導或配合組織執行業務</a:t>
            </a:r>
          </a:p>
          <a:p>
            <a:pPr fontAlgn="ctr">
              <a:spcBef>
                <a:spcPct val="0"/>
              </a:spcBef>
              <a:spcAft>
                <a:spcPct val="0"/>
              </a:spcAft>
              <a:buFontTx/>
              <a:buNone/>
            </a:pPr>
            <a:r>
              <a:rPr kumimoji="1" lang="zh-TW" altLang="en-US" sz="1600" u="sng">
                <a:solidFill>
                  <a:srgbClr val="FF0000"/>
                </a:solidFill>
              </a:rPr>
              <a:t>」及「執行教學活動」</a:t>
            </a:r>
            <a:r>
              <a:rPr kumimoji="1" lang="en-US" altLang="zh-TW" sz="1600">
                <a:solidFill>
                  <a:prstClr val="black"/>
                </a:solidFill>
              </a:rPr>
              <a:t>3</a:t>
            </a:r>
            <a:r>
              <a:rPr kumimoji="1" lang="zh-TW" altLang="en-US" sz="1600">
                <a:solidFill>
                  <a:prstClr val="black"/>
                </a:solidFill>
              </a:rPr>
              <a:t>項職能分數最低，可</a:t>
            </a:r>
            <a:r>
              <a:rPr kumimoji="1" lang="zh-TW" altLang="zh-TW" sz="1600">
                <a:solidFill>
                  <a:prstClr val="black"/>
                </a:solidFill>
              </a:rPr>
              <a:t>回饋</a:t>
            </a:r>
            <a:r>
              <a:rPr kumimoji="1" lang="zh-TW" altLang="en-US" sz="1600">
                <a:solidFill>
                  <a:prstClr val="black"/>
                </a:solidFill>
              </a:rPr>
              <a:t>系所需再強化此</a:t>
            </a:r>
            <a:r>
              <a:rPr kumimoji="1" lang="en-US" altLang="zh-TW" sz="1600">
                <a:solidFill>
                  <a:prstClr val="black"/>
                </a:solidFill>
              </a:rPr>
              <a:t>3</a:t>
            </a:r>
            <a:r>
              <a:rPr kumimoji="1" lang="zh-TW" altLang="en-US" sz="1600">
                <a:solidFill>
                  <a:prstClr val="black"/>
                </a:solidFill>
              </a:rPr>
              <a:t>項職能的養成。</a:t>
            </a:r>
          </a:p>
        </p:txBody>
      </p:sp>
      <p:graphicFrame>
        <p:nvGraphicFramePr>
          <p:cNvPr id="3" name="表格 2"/>
          <p:cNvGraphicFramePr>
            <a:graphicFrameLocks noGrp="1"/>
          </p:cNvGraphicFramePr>
          <p:nvPr/>
        </p:nvGraphicFramePr>
        <p:xfrm>
          <a:off x="211138" y="1412875"/>
          <a:ext cx="8753472" cy="2952749"/>
        </p:xfrm>
        <a:graphic>
          <a:graphicData uri="http://schemas.openxmlformats.org/drawingml/2006/table">
            <a:tbl>
              <a:tblPr>
                <a:tableStyleId>{5C22544A-7EE6-4342-B048-85BDC9FD1C3A}</a:tableStyleId>
              </a:tblPr>
              <a:tblGrid>
                <a:gridCol w="673344"/>
                <a:gridCol w="673344"/>
                <a:gridCol w="673344"/>
                <a:gridCol w="673344"/>
                <a:gridCol w="673344"/>
                <a:gridCol w="673344"/>
                <a:gridCol w="673344"/>
                <a:gridCol w="673344"/>
                <a:gridCol w="673344"/>
                <a:gridCol w="673344"/>
                <a:gridCol w="673344"/>
                <a:gridCol w="673344"/>
                <a:gridCol w="673344"/>
              </a:tblGrid>
              <a:tr h="232833">
                <a:tc rowSpan="3">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職涯類型</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工作內容與原就讀系所專業訓練課程之相符程度</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5">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教育行政</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1111250">
                <a:tc vMerge="1">
                  <a:txBody>
                    <a:bodyPr/>
                    <a:lstStyle/>
                    <a:p>
                      <a:endParaRPr lang="zh-TW" altLang="en-US"/>
                    </a:p>
                  </a:txBody>
                  <a:tcPr/>
                </a:tc>
                <a:tc vMerge="1">
                  <a:txBody>
                    <a:bodyPr/>
                    <a:lstStyle/>
                    <a:p>
                      <a:endParaRPr lang="zh-TW" altLang="en-US"/>
                    </a:p>
                  </a:txBody>
                  <a:tcPr/>
                </a:tc>
                <a:tc rowSpan="2">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人數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規劃組織架構、人員配置以及籌措資源</a:t>
                      </a: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進擬定組資願景、目標即實施策略</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領導或配合組織執行業務</a:t>
                      </a: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檢討及修訂改善業務執行</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人數</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執行教學活動</a:t>
                      </a: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規劃及進行教學評量</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規劃教學策略及內容</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發展設計教學內容及教材</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進行教學</a:t>
                      </a:r>
                      <a:r>
                        <a:rPr lang="en-US" altLang="zh-TW" sz="1200" u="none" strike="noStrike">
                          <a:effectLst/>
                          <a:latin typeface="微軟正黑體" panose="020B0604030504040204" pitchFamily="34" charset="-120"/>
                          <a:ea typeface="微軟正黑體" panose="020B0604030504040204" pitchFamily="34" charset="-120"/>
                        </a:rPr>
                        <a:t>/</a:t>
                      </a:r>
                      <a:r>
                        <a:rPr lang="zh-TW" altLang="en-US" sz="1200" u="none" strike="noStrike">
                          <a:effectLst/>
                          <a:latin typeface="微軟正黑體" panose="020B0604030504040204" pitchFamily="34" charset="-120"/>
                          <a:ea typeface="微軟正黑體" panose="020B0604030504040204" pitchFamily="34" charset="-120"/>
                        </a:rPr>
                        <a:t>訓練需求評估</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283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平均數</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2833">
                <a:tc rowSpan="5">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教育與訓練</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非常相符</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4.7</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2833">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相符</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8</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4.4</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8</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3.8</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2833">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普通</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3.5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4.6</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4.1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2833">
                <a:tc vMerge="1">
                  <a:txBody>
                    <a:bodyPr/>
                    <a:lstStyle/>
                    <a:p>
                      <a:endParaRPr lang="zh-TW" altLang="en-US"/>
                    </a:p>
                  </a:txBody>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不相符</a:t>
                      </a:r>
                      <a:endParaRPr lang="zh-TW" altLang="en-US"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3.3</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marL="0" algn="ctr" defTabSz="914400" rtl="0" eaLnBrk="1" fontAlgn="ctr" latinLnBrk="0" hangingPunct="1"/>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 </a:t>
                      </a:r>
                      <a:r>
                        <a:rPr lang="en-US" altLang="zh-TW"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2.1</a:t>
                      </a: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1.0</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2.0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2.2</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2.5</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r>
              <a:tr h="444501">
                <a:tc vMerge="1">
                  <a:txBody>
                    <a:bodyPr/>
                    <a:lstStyle/>
                    <a:p>
                      <a:endParaRPr lang="zh-TW" altLang="en-US"/>
                    </a:p>
                  </a:txBody>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非常不相符</a:t>
                      </a:r>
                      <a:endParaRPr lang="zh-TW" altLang="en-US"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a:effectLst/>
                          <a:latin typeface="微軟正黑體" panose="020B0604030504040204" pitchFamily="34" charset="-120"/>
                          <a:ea typeface="微軟正黑體" panose="020B0604030504040204" pitchFamily="34" charset="-120"/>
                        </a:rPr>
                        <a:t>10</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1.0 </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a:effectLst/>
                          <a:latin typeface="微軟正黑體" panose="020B0604030504040204" pitchFamily="34" charset="-120"/>
                          <a:ea typeface="微軟正黑體" panose="020B0604030504040204" pitchFamily="34" charset="-120"/>
                        </a:rPr>
                        <a:t> </a:t>
                      </a:r>
                      <a:r>
                        <a:rPr lang="en-US" altLang="zh-TW" sz="1200" u="none" strike="noStrike">
                          <a:effectLst/>
                          <a:latin typeface="微軟正黑體" panose="020B0604030504040204" pitchFamily="34" charset="-120"/>
                          <a:ea typeface="微軟正黑體" panose="020B0604030504040204" pitchFamily="34" charset="-120"/>
                        </a:rPr>
                        <a:t>3.1</a:t>
                      </a:r>
                      <a:endParaRPr lang="en-US" altLang="zh-TW" sz="1200" b="0" i="0" u="none" strike="noStrike">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marL="0" algn="ctr" defTabSz="914400" rtl="0" eaLnBrk="1" fontAlgn="ctr" latinLnBrk="0" hangingPunct="1"/>
                      <a:r>
                        <a:rPr lang="zh-TW" altLang="en-US"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 </a:t>
                      </a:r>
                      <a:r>
                        <a:rPr lang="en-US" altLang="zh-TW" sz="1200" b="1" u="none" strike="noStrike" kern="1200" dirty="0">
                          <a:solidFill>
                            <a:srgbClr val="FF0000"/>
                          </a:solidFill>
                          <a:effectLst/>
                          <a:latin typeface="微軟正黑體" panose="020B0604030504040204" pitchFamily="34" charset="-120"/>
                          <a:ea typeface="微軟正黑體" panose="020B0604030504040204" pitchFamily="34" charset="-120"/>
                          <a:cs typeface="+mn-cs"/>
                        </a:rPr>
                        <a:t>1.0</a:t>
                      </a: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2.5 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10</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b="1" u="none" strike="noStrike" dirty="0">
                          <a:solidFill>
                            <a:srgbClr val="FF0000"/>
                          </a:solidFill>
                          <a:effectLst/>
                          <a:latin typeface="微軟正黑體" panose="020B0604030504040204" pitchFamily="34" charset="-120"/>
                          <a:ea typeface="微軟正黑體" panose="020B0604030504040204" pitchFamily="34" charset="-120"/>
                        </a:rPr>
                        <a:t> </a:t>
                      </a:r>
                      <a:r>
                        <a:rPr lang="en-US" altLang="zh-TW" sz="1200" b="1" u="none" strike="noStrike" dirty="0">
                          <a:solidFill>
                            <a:srgbClr val="FF0000"/>
                          </a:solidFill>
                          <a:effectLst/>
                          <a:latin typeface="微軟正黑體" panose="020B0604030504040204" pitchFamily="34" charset="-120"/>
                          <a:ea typeface="微軟正黑體" panose="020B0604030504040204" pitchFamily="34" charset="-120"/>
                        </a:rPr>
                        <a:t>2.0</a:t>
                      </a:r>
                      <a:endParaRPr lang="en-US" altLang="zh-TW" sz="12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3.0 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zh-TW" altLang="en-US" sz="1200" u="none" strike="noStrike" dirty="0">
                          <a:effectLst/>
                          <a:latin typeface="微軟正黑體" panose="020B0604030504040204" pitchFamily="34" charset="-120"/>
                          <a:ea typeface="微軟正黑體" panose="020B0604030504040204" pitchFamily="34" charset="-120"/>
                        </a:rPr>
                        <a:t> </a:t>
                      </a:r>
                      <a:r>
                        <a:rPr lang="en-US" altLang="zh-TW" sz="1200" u="none" strike="noStrike" dirty="0">
                          <a:effectLst/>
                          <a:latin typeface="微軟正黑體" panose="020B0604030504040204" pitchFamily="34" charset="-120"/>
                          <a:ea typeface="微軟正黑體" panose="020B0604030504040204" pitchFamily="34" charset="-120"/>
                        </a:rPr>
                        <a:t>2.3</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2.5 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c>
                  <a:txBody>
                    <a:bodyPr/>
                    <a:lstStyle/>
                    <a:p>
                      <a:pPr algn="ctr" fontAlgn="ctr"/>
                      <a:r>
                        <a:rPr lang="en-US" altLang="zh-TW" sz="1200" u="none" strike="noStrike" dirty="0">
                          <a:effectLst/>
                          <a:latin typeface="微軟正黑體" panose="020B0604030504040204" pitchFamily="34" charset="-120"/>
                          <a:ea typeface="微軟正黑體" panose="020B0604030504040204" pitchFamily="34" charset="-120"/>
                        </a:rPr>
                        <a:t>2.3 </a:t>
                      </a:r>
                      <a:endParaRPr lang="en-US" altLang="zh-TW" sz="12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8951" marR="8951" marT="895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DE6"/>
                    </a:solidFill>
                  </a:tcPr>
                </a:tc>
              </a:tr>
            </a:tbl>
          </a:graphicData>
        </a:graphic>
      </p:graphicFrame>
      <p:sp>
        <p:nvSpPr>
          <p:cNvPr id="104562" name="投影片編號版面配置區 3"/>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B283468D-A760-4E45-813C-28F80EE5A00C}" type="slidenum">
              <a:rPr lang="zh-CN" altLang="en-US" sz="1200">
                <a:solidFill>
                  <a:srgbClr val="898989"/>
                </a:solidFill>
                <a:latin typeface="Calibri" pitchFamily="34" charset="0"/>
                <a:ea typeface="新細明體" pitchFamily="18" charset="-120"/>
              </a:rPr>
              <a:pPr>
                <a:spcBef>
                  <a:spcPct val="0"/>
                </a:spcBef>
                <a:buFontTx/>
                <a:buNone/>
              </a:pPr>
              <a:t>130</a:t>
            </a:fld>
            <a:endParaRPr lang="zh-CN" altLang="en-US" sz="1200" dirty="0">
              <a:solidFill>
                <a:srgbClr val="898989"/>
              </a:solidFill>
              <a:latin typeface="Calibri" pitchFamily="34" charset="0"/>
              <a:ea typeface="新細明體" pitchFamily="18" charset="-120"/>
            </a:endParaRPr>
          </a:p>
        </p:txBody>
      </p:sp>
      <p:sp>
        <p:nvSpPr>
          <p:cNvPr id="6" name="標題 1"/>
          <p:cNvSpPr txBox="1">
            <a:spLocks/>
          </p:cNvSpPr>
          <p:nvPr/>
        </p:nvSpPr>
        <p:spPr bwMode="auto">
          <a:xfrm>
            <a:off x="0" y="495299"/>
            <a:ext cx="73294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3200" dirty="0" smtClean="0">
                <a:solidFill>
                  <a:prstClr val="black"/>
                </a:solidFill>
              </a:rPr>
              <a:t>報表</a:t>
            </a:r>
            <a:r>
              <a:rPr lang="en-US" altLang="zh-TW" sz="3200" dirty="0" smtClean="0">
                <a:solidFill>
                  <a:prstClr val="black"/>
                </a:solidFill>
              </a:rPr>
              <a:t>7:</a:t>
            </a:r>
            <a:r>
              <a:rPr lang="zh-TW" altLang="en-US" sz="3200" dirty="0" smtClean="0">
                <a:solidFill>
                  <a:prstClr val="black"/>
                </a:solidFill>
              </a:rPr>
              <a:t>模擬分析</a:t>
            </a:r>
            <a:endParaRPr lang="zh-TW" altLang="en-US" sz="3200" dirty="0">
              <a:solidFill>
                <a:prstClr val="black"/>
              </a:solidFill>
            </a:endParaRPr>
          </a:p>
        </p:txBody>
      </p:sp>
    </p:spTree>
    <p:extLst>
      <p:ext uri="{BB962C8B-B14F-4D97-AF65-F5344CB8AC3E}">
        <p14:creationId xmlns:p14="http://schemas.microsoft.com/office/powerpoint/2010/main" val="77993376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 name="Picture Placeholder 45"/>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24982" r="24982"/>
          <a:stretch>
            <a:fillRect/>
          </a:stretch>
        </p:blipFill>
        <p:spPr>
          <a:xfrm>
            <a:off x="1881804" y="2082014"/>
            <a:ext cx="1619250" cy="1645920"/>
          </a:xfrm>
        </p:spPr>
      </p:pic>
      <p:sp>
        <p:nvSpPr>
          <p:cNvPr id="2" name="Speech Bubble: Rectangle 1" hidden="1"/>
          <p:cNvSpPr/>
          <p:nvPr/>
        </p:nvSpPr>
        <p:spPr>
          <a:xfrm>
            <a:off x="911542" y="690087"/>
            <a:ext cx="1505903" cy="1008955"/>
          </a:xfrm>
          <a:prstGeom prst="wedgeRect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r>
              <a:rPr lang="en-US" sz="1350" dirty="0">
                <a:solidFill>
                  <a:prstClr val="white"/>
                </a:solidFill>
              </a:rPr>
              <a:t>Drag and drop images onto circles to place.</a:t>
            </a:r>
          </a:p>
        </p:txBody>
      </p:sp>
      <p:sp>
        <p:nvSpPr>
          <p:cNvPr id="20" name="Text Placeholder 30"/>
          <p:cNvSpPr>
            <a:spLocks noGrp="1"/>
          </p:cNvSpPr>
          <p:nvPr>
            <p:ph type="body" sz="quarter" idx="19"/>
          </p:nvPr>
        </p:nvSpPr>
        <p:spPr>
          <a:xfrm>
            <a:off x="2042585" y="2904974"/>
            <a:ext cx="5890682" cy="795384"/>
          </a:xfrm>
        </p:spPr>
        <p:txBody>
          <a:bodyPr>
            <a:noAutofit/>
          </a:bodyPr>
          <a:lstStyle/>
          <a:p>
            <a:r>
              <a:rPr lang="en-US" altLang="zh-TW" sz="3600" b="1" dirty="0">
                <a:solidFill>
                  <a:schemeClr val="tx1"/>
                </a:solidFill>
                <a:latin typeface="微軟正黑體" panose="020B0604030504040204" pitchFamily="34" charset="-120"/>
                <a:ea typeface="微軟正黑體" panose="020B0604030504040204" pitchFamily="34" charset="-120"/>
              </a:rPr>
              <a:t>UCA</a:t>
            </a:r>
            <a:r>
              <a:rPr lang="en-US" altLang="zh-TW" sz="3600" b="1" dirty="0">
                <a:solidFill>
                  <a:schemeClr val="accent6">
                    <a:lumMod val="75000"/>
                  </a:schemeClr>
                </a:solidFill>
                <a:latin typeface="微軟正黑體" panose="020B0604030504040204" pitchFamily="34" charset="-120"/>
                <a:ea typeface="微軟正黑體" panose="020B0604030504040204" pitchFamily="34" charset="-120"/>
              </a:rPr>
              <a:t>N</a:t>
            </a:r>
            <a:r>
              <a:rPr lang="zh-TW" altLang="en-US" sz="3600" b="1" dirty="0" smtClean="0">
                <a:solidFill>
                  <a:schemeClr val="accent6">
                    <a:lumMod val="75000"/>
                  </a:schemeClr>
                </a:solidFill>
                <a:latin typeface="微軟正黑體" panose="020B0604030504040204" pitchFamily="34" charset="-120"/>
                <a:ea typeface="微軟正黑體" panose="020B0604030504040204" pitchFamily="34" charset="-120"/>
              </a:rPr>
              <a:t>在校務研究之應用</a:t>
            </a:r>
            <a:endParaRPr lang="en-US" altLang="zh-TW" sz="3600" b="1" dirty="0">
              <a:solidFill>
                <a:schemeClr val="accent6">
                  <a:lumMod val="75000"/>
                </a:schemeClr>
              </a:solidFill>
              <a:latin typeface="微軟正黑體" panose="020B0604030504040204" pitchFamily="34" charset="-120"/>
              <a:ea typeface="微軟正黑體" panose="020B0604030504040204" pitchFamily="34" charset="-120"/>
            </a:endParaRPr>
          </a:p>
        </p:txBody>
      </p:sp>
      <p:sp>
        <p:nvSpPr>
          <p:cNvPr id="21" name="投影片編號版面配置區 3"/>
          <p:cNvSpPr txBox="1">
            <a:spLocks/>
          </p:cNvSpPr>
          <p:nvPr/>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84B54A32-B077-42F5-9BD2-D38939C5B4F1}" type="slidenum">
              <a:rPr lang="en-US" smtClean="0"/>
              <a:pPr>
                <a:defRPr/>
              </a:pPr>
              <a:t>131</a:t>
            </a:fld>
            <a:endParaRPr lang="en-US" dirty="0"/>
          </a:p>
        </p:txBody>
      </p:sp>
      <p:sp>
        <p:nvSpPr>
          <p:cNvPr id="4" name="投影片編號版面配置區 3"/>
          <p:cNvSpPr>
            <a:spLocks noGrp="1"/>
          </p:cNvSpPr>
          <p:nvPr>
            <p:ph type="sldNum" sz="quarter" idx="28"/>
          </p:nvPr>
        </p:nvSpPr>
        <p:spPr/>
        <p:txBody>
          <a:bodyPr/>
          <a:lstStyle/>
          <a:p>
            <a:fld id="{D7A0A5A0-BACD-4D5E-80EC-5B570C7D1447}" type="slidenum">
              <a:rPr lang="en-US" smtClean="0">
                <a:solidFill>
                  <a:prstClr val="white">
                    <a:tint val="75000"/>
                  </a:prstClr>
                </a:solidFill>
              </a:rPr>
              <a:pPr/>
              <a:t>131</a:t>
            </a:fld>
            <a:endParaRPr lang="en-US">
              <a:solidFill>
                <a:prstClr val="white">
                  <a:tint val="75000"/>
                </a:prstClr>
              </a:solidFill>
            </a:endParaRPr>
          </a:p>
        </p:txBody>
      </p:sp>
    </p:spTree>
    <p:extLst>
      <p:ext uri="{BB962C8B-B14F-4D97-AF65-F5344CB8AC3E}">
        <p14:creationId xmlns:p14="http://schemas.microsoft.com/office/powerpoint/2010/main" val="861943111"/>
      </p:ext>
    </p:extLst>
  </p:cSld>
  <p:clrMapOvr>
    <a:masterClrMapping/>
  </p:clrMapOvr>
  <p:transition spd="slow">
    <p:wipe/>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246857" y="334972"/>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a:solidFill>
                  <a:prstClr val="black"/>
                </a:solidFill>
              </a:rPr>
              <a:t>學校連結</a:t>
            </a:r>
            <a:r>
              <a:rPr lang="en-US" altLang="zh-TW" sz="4000" b="1" dirty="0">
                <a:solidFill>
                  <a:prstClr val="black"/>
                </a:solidFill>
              </a:rPr>
              <a:t>UCAN</a:t>
            </a:r>
            <a:r>
              <a:rPr lang="zh-TW" altLang="en-US" sz="4000" b="1" dirty="0">
                <a:solidFill>
                  <a:prstClr val="black"/>
                </a:solidFill>
              </a:rPr>
              <a:t>及各類資料面向</a:t>
            </a:r>
          </a:p>
        </p:txBody>
      </p:sp>
      <p:sp>
        <p:nvSpPr>
          <p:cNvPr id="5" name="向下箭號 4"/>
          <p:cNvSpPr/>
          <p:nvPr/>
        </p:nvSpPr>
        <p:spPr>
          <a:xfrm>
            <a:off x="4241273" y="4401312"/>
            <a:ext cx="516466" cy="356968"/>
          </a:xfrm>
          <a:prstGeom prst="downArrow">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6" name="your text goes here"/>
          <p:cNvSpPr/>
          <p:nvPr/>
        </p:nvSpPr>
        <p:spPr>
          <a:xfrm>
            <a:off x="1213066" y="2821556"/>
            <a:ext cx="2246316" cy="1679637"/>
          </a:xfrm>
          <a:prstGeom prst="roundRect">
            <a:avLst/>
          </a:prstGeom>
          <a:ln>
            <a:noFill/>
          </a:ln>
        </p:spPr>
        <p:style>
          <a:lnRef idx="2">
            <a:schemeClr val="accent6"/>
          </a:lnRef>
          <a:fillRef idx="1">
            <a:schemeClr val="lt1"/>
          </a:fillRef>
          <a:effectRef idx="0">
            <a:schemeClr val="accent6"/>
          </a:effectRef>
          <a:fontRef idx="minor">
            <a:schemeClr val="dk1"/>
          </a:fontRef>
        </p:style>
        <p:txBody>
          <a:bodyPr lIns="182880" tIns="91440" rIns="91440" bIns="91440" rtlCol="0" anchor="ctr" anchorCtr="0"/>
          <a:lstStyle/>
          <a:p>
            <a:pPr marL="285750" indent="-285750">
              <a:spcBef>
                <a:spcPts val="500"/>
              </a:spcBef>
              <a:buFont typeface="Arial" panose="020B0604020202020204" pitchFamily="34" charset="0"/>
              <a:buChar char="•"/>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新生來源</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入學管道</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個人背景變</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項</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系所</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年級</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defTabSz="45720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rPr>
              <a:t>先備能力程度</a:t>
            </a:r>
            <a:r>
              <a:rPr lang="en-US" altLang="zh-TW" sz="1400" b="1" kern="0" dirty="0">
                <a:solidFill>
                  <a:srgbClr val="073E87">
                    <a:lumMod val="50000"/>
                  </a:srgbClr>
                </a:solidFill>
                <a:latin typeface="微軟正黑體" panose="020B0604030504040204" pitchFamily="34" charset="-120"/>
              </a:rPr>
              <a:t>…</a:t>
            </a:r>
            <a:r>
              <a:rPr lang="zh-TW" altLang="en-US" sz="1400" b="1" kern="0" dirty="0">
                <a:solidFill>
                  <a:srgbClr val="073E87">
                    <a:lumMod val="50000"/>
                  </a:srgbClr>
                </a:solidFill>
                <a:latin typeface="微軟正黑體" panose="020B0604030504040204" pitchFamily="34" charset="-120"/>
              </a:rPr>
              <a:t>等</a:t>
            </a:r>
          </a:p>
          <a:p>
            <a:pPr>
              <a:spcBef>
                <a:spcPts val="500"/>
              </a:spcBef>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p:txBody>
      </p:sp>
      <p:sp>
        <p:nvSpPr>
          <p:cNvPr id="7" name="your text goes here"/>
          <p:cNvSpPr/>
          <p:nvPr/>
        </p:nvSpPr>
        <p:spPr>
          <a:xfrm>
            <a:off x="6102298" y="2761683"/>
            <a:ext cx="2052924" cy="1679637"/>
          </a:xfrm>
          <a:prstGeom prst="roundRect">
            <a:avLst/>
          </a:prstGeom>
          <a:ln>
            <a:noFill/>
          </a:ln>
        </p:spPr>
        <p:style>
          <a:lnRef idx="2">
            <a:schemeClr val="accent6"/>
          </a:lnRef>
          <a:fillRef idx="1">
            <a:schemeClr val="lt1"/>
          </a:fillRef>
          <a:effectRef idx="0">
            <a:schemeClr val="accent6"/>
          </a:effectRef>
          <a:fontRef idx="minor">
            <a:schemeClr val="dk1"/>
          </a:fontRef>
        </p:style>
        <p:txBody>
          <a:bodyPr lIns="182880" tIns="91440" rIns="91440" bIns="91440" rtlCol="0" anchor="t" anchorCtr="0"/>
          <a:lstStyle/>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畢業後能力自評</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defTabSz="45720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rPr>
              <a:t>畢業生流向</a:t>
            </a:r>
            <a:r>
              <a:rPr lang="zh-TW" altLang="en-US" sz="1400" b="1" kern="0" dirty="0" smtClean="0">
                <a:solidFill>
                  <a:srgbClr val="073E87">
                    <a:lumMod val="50000"/>
                  </a:srgbClr>
                </a:solidFill>
                <a:latin typeface="微軟正黑體" panose="020B0604030504040204" pitchFamily="34" charset="-120"/>
              </a:rPr>
              <a:t>調查</a:t>
            </a:r>
            <a:r>
              <a:rPr lang="en-US" altLang="zh-TW" sz="1400" b="1" kern="0" dirty="0" smtClean="0">
                <a:solidFill>
                  <a:srgbClr val="073E87">
                    <a:lumMod val="50000"/>
                  </a:srgbClr>
                </a:solidFill>
                <a:latin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rPr>
              <a:t>自訂</a:t>
            </a:r>
            <a:r>
              <a:rPr lang="zh-TW" altLang="en-US" sz="1400" b="1" kern="0" dirty="0">
                <a:solidFill>
                  <a:srgbClr val="073E87">
                    <a:lumMod val="50000"/>
                  </a:srgbClr>
                </a:solidFill>
                <a:latin typeface="微軟正黑體" panose="020B0604030504040204" pitchFamily="34" charset="-120"/>
              </a:rPr>
              <a:t>問項</a:t>
            </a:r>
            <a:r>
              <a:rPr lang="en-US" altLang="zh-TW" sz="1400" b="1" kern="0" dirty="0">
                <a:solidFill>
                  <a:srgbClr val="073E87">
                    <a:lumMod val="50000"/>
                  </a:srgbClr>
                </a:solidFill>
                <a:latin typeface="微軟正黑體" panose="020B0604030504040204" pitchFamily="34" charset="-120"/>
              </a:rPr>
              <a:t>)</a:t>
            </a:r>
          </a:p>
          <a:p>
            <a:pPr marL="285750" indent="-285750" defTabSz="45720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rPr>
              <a:t>雇主滿意度調查</a:t>
            </a:r>
          </a:p>
          <a:p>
            <a:pPr marL="285750" indent="-285750" defTabSz="45720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rPr>
              <a:t>薪資勞動資訊</a:t>
            </a:r>
            <a:endParaRPr lang="en-US" altLang="zh-TW" sz="1400" b="1" kern="0" dirty="0">
              <a:solidFill>
                <a:srgbClr val="073E87">
                  <a:lumMod val="50000"/>
                </a:srgbClr>
              </a:solidFill>
              <a:latin typeface="微軟正黑體" panose="020B0604030504040204" pitchFamily="34" charset="-120"/>
            </a:endParaRPr>
          </a:p>
          <a:p>
            <a:pPr marL="285750" indent="-2857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rPr>
              <a:t>校友</a:t>
            </a:r>
            <a:r>
              <a:rPr lang="zh-TW" altLang="en-US" sz="1400" b="1" kern="0" dirty="0">
                <a:solidFill>
                  <a:srgbClr val="073E87">
                    <a:lumMod val="50000"/>
                  </a:srgbClr>
                </a:solidFill>
                <a:latin typeface="微軟正黑體" panose="020B0604030504040204" pitchFamily="34" charset="-120"/>
              </a:rPr>
              <a:t>追蹤</a:t>
            </a:r>
            <a:r>
              <a:rPr lang="en-US" altLang="zh-TW" sz="1400" b="1" kern="0" dirty="0">
                <a:solidFill>
                  <a:srgbClr val="073E87">
                    <a:lumMod val="50000"/>
                  </a:srgbClr>
                </a:solidFill>
                <a:latin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rPr>
              <a:t>等</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r>
              <a:rPr lang="zh-TW" altLang="en-US" sz="1400" b="1" kern="0" dirty="0" smtClean="0">
                <a:solidFill>
                  <a:srgbClr val="FF0000"/>
                </a:solidFill>
                <a:latin typeface="微軟正黑體" panose="020B0604030504040204" pitchFamily="34" charset="-120"/>
                <a:ea typeface="微軟正黑體" panose="020B0604030504040204" pitchFamily="34" charset="-120"/>
              </a:rPr>
              <a:t>        </a:t>
            </a:r>
            <a:endParaRPr lang="en-US" altLang="zh-TW" sz="1400" b="1" kern="0" dirty="0" smtClean="0">
              <a:solidFill>
                <a:srgbClr val="FF0000"/>
              </a:solidFill>
              <a:latin typeface="微軟正黑體" panose="020B0604030504040204" pitchFamily="34" charset="-120"/>
              <a:ea typeface="微軟正黑體" panose="020B0604030504040204" pitchFamily="34" charset="-120"/>
            </a:endParaRPr>
          </a:p>
        </p:txBody>
      </p:sp>
      <p:sp>
        <p:nvSpPr>
          <p:cNvPr id="8" name="time three"/>
          <p:cNvSpPr txBox="1"/>
          <p:nvPr/>
        </p:nvSpPr>
        <p:spPr>
          <a:xfrm>
            <a:off x="6451717" y="2545858"/>
            <a:ext cx="1236481" cy="369332"/>
          </a:xfrm>
          <a:prstGeom prst="rect">
            <a:avLst/>
          </a:prstGeom>
          <a:noFill/>
        </p:spPr>
        <p:txBody>
          <a:bodyPr wrap="square" rtlCol="0">
            <a:spAutoFit/>
          </a:bodyPr>
          <a:lstStyle/>
          <a:p>
            <a:pPr algn="ctr">
              <a:defRPr/>
            </a:pPr>
            <a:r>
              <a:rPr lang="zh-TW" altLang="en-US" b="1" kern="0" dirty="0" smtClean="0">
                <a:solidFill>
                  <a:srgbClr val="022646"/>
                </a:solidFill>
                <a:latin typeface="微軟正黑體" panose="020B0604030504040204" pitchFamily="34" charset="-120"/>
                <a:ea typeface="微軟正黑體" panose="020B0604030504040204" pitchFamily="34" charset="-120"/>
              </a:rPr>
              <a:t>畢業表現</a:t>
            </a:r>
            <a:endParaRPr lang="en-US" b="1" kern="0" dirty="0" smtClean="0">
              <a:solidFill>
                <a:srgbClr val="022646"/>
              </a:solidFill>
              <a:latin typeface="微軟正黑體" panose="020B0604030504040204" pitchFamily="34" charset="-120"/>
              <a:ea typeface="微軟正黑體" panose="020B0604030504040204" pitchFamily="34" charset="-120"/>
            </a:endParaRPr>
          </a:p>
        </p:txBody>
      </p:sp>
      <p:sp>
        <p:nvSpPr>
          <p:cNvPr id="9" name="time two"/>
          <p:cNvSpPr txBox="1"/>
          <p:nvPr/>
        </p:nvSpPr>
        <p:spPr>
          <a:xfrm>
            <a:off x="4079989" y="2555074"/>
            <a:ext cx="1236481" cy="369332"/>
          </a:xfrm>
          <a:prstGeom prst="rect">
            <a:avLst/>
          </a:prstGeom>
          <a:noFill/>
        </p:spPr>
        <p:txBody>
          <a:bodyPr wrap="square" rtlCol="0">
            <a:spAutoFit/>
          </a:bodyPr>
          <a:lstStyle/>
          <a:p>
            <a:pPr algn="ctr">
              <a:defRPr/>
            </a:pPr>
            <a:r>
              <a:rPr lang="zh-TW" altLang="en-US" b="1" kern="0" dirty="0" smtClean="0">
                <a:solidFill>
                  <a:srgbClr val="022646"/>
                </a:solidFill>
                <a:latin typeface="微軟正黑體" panose="020B0604030504040204" pitchFamily="34" charset="-120"/>
                <a:ea typeface="微軟正黑體" panose="020B0604030504040204" pitchFamily="34" charset="-120"/>
              </a:rPr>
              <a:t>在學歷程</a:t>
            </a:r>
            <a:endParaRPr lang="en-US" b="1" kern="0" dirty="0" smtClean="0">
              <a:solidFill>
                <a:srgbClr val="022646"/>
              </a:solidFill>
              <a:latin typeface="微軟正黑體" panose="020B0604030504040204" pitchFamily="34" charset="-120"/>
              <a:ea typeface="微軟正黑體" panose="020B0604030504040204" pitchFamily="34" charset="-120"/>
            </a:endParaRPr>
          </a:p>
        </p:txBody>
      </p:sp>
      <p:sp>
        <p:nvSpPr>
          <p:cNvPr id="10" name="time one"/>
          <p:cNvSpPr txBox="1"/>
          <p:nvPr/>
        </p:nvSpPr>
        <p:spPr>
          <a:xfrm>
            <a:off x="1483089" y="2555074"/>
            <a:ext cx="1236481" cy="369332"/>
          </a:xfrm>
          <a:prstGeom prst="rect">
            <a:avLst/>
          </a:prstGeom>
          <a:noFill/>
        </p:spPr>
        <p:txBody>
          <a:bodyPr wrap="square" rtlCol="0">
            <a:spAutoFit/>
          </a:bodyPr>
          <a:lstStyle/>
          <a:p>
            <a:pPr algn="ctr">
              <a:defRPr/>
            </a:pPr>
            <a:r>
              <a:rPr lang="zh-TW" altLang="en-US" b="1" kern="0" dirty="0" smtClean="0">
                <a:solidFill>
                  <a:srgbClr val="022646"/>
                </a:solidFill>
                <a:latin typeface="微軟正黑體" panose="020B0604030504040204" pitchFamily="34" charset="-120"/>
                <a:ea typeface="微軟正黑體" panose="020B0604030504040204" pitchFamily="34" charset="-120"/>
              </a:rPr>
              <a:t>背景條件</a:t>
            </a:r>
            <a:endParaRPr lang="en-US" b="1" kern="0" dirty="0" smtClean="0">
              <a:solidFill>
                <a:srgbClr val="022646"/>
              </a:solidFill>
              <a:latin typeface="微軟正黑體" panose="020B0604030504040204" pitchFamily="34" charset="-120"/>
              <a:ea typeface="微軟正黑體" panose="020B0604030504040204" pitchFamily="34" charset="-120"/>
            </a:endParaRPr>
          </a:p>
        </p:txBody>
      </p:sp>
      <p:cxnSp>
        <p:nvCxnSpPr>
          <p:cNvPr id="11" name="直線單箭頭接點 10"/>
          <p:cNvCxnSpPr/>
          <p:nvPr/>
        </p:nvCxnSpPr>
        <p:spPr>
          <a:xfrm>
            <a:off x="2924054" y="2754506"/>
            <a:ext cx="275465" cy="0"/>
          </a:xfrm>
          <a:prstGeom prst="straightConnector1">
            <a:avLst/>
          </a:prstGeom>
          <a:noFill/>
          <a:ln w="38100" cap="flat" cmpd="sng" algn="ctr">
            <a:solidFill>
              <a:sysClr val="window" lastClr="FFFFFF">
                <a:lumMod val="85000"/>
              </a:sysClr>
            </a:solidFill>
            <a:prstDash val="sysDash"/>
            <a:tailEnd type="arrow"/>
          </a:ln>
          <a:effectLst/>
        </p:spPr>
      </p:cxnSp>
      <p:cxnSp>
        <p:nvCxnSpPr>
          <p:cNvPr id="12" name="直線單箭頭接點 11"/>
          <p:cNvCxnSpPr/>
          <p:nvPr/>
        </p:nvCxnSpPr>
        <p:spPr>
          <a:xfrm>
            <a:off x="5551596" y="2750200"/>
            <a:ext cx="306914" cy="0"/>
          </a:xfrm>
          <a:prstGeom prst="straightConnector1">
            <a:avLst/>
          </a:prstGeom>
          <a:noFill/>
          <a:ln w="38100" cap="flat" cmpd="sng" algn="ctr">
            <a:solidFill>
              <a:sysClr val="window" lastClr="FFFFFF">
                <a:lumMod val="85000"/>
              </a:sysClr>
            </a:solidFill>
            <a:prstDash val="sysDash"/>
            <a:tailEnd type="arrow"/>
          </a:ln>
          <a:effectLst/>
        </p:spPr>
      </p:cxnSp>
      <p:grpSp>
        <p:nvGrpSpPr>
          <p:cNvPr id="13" name="Group 22"/>
          <p:cNvGrpSpPr/>
          <p:nvPr/>
        </p:nvGrpSpPr>
        <p:grpSpPr>
          <a:xfrm>
            <a:off x="3663942" y="2512840"/>
            <a:ext cx="392497" cy="368007"/>
            <a:chOff x="4984818" y="226396"/>
            <a:chExt cx="1419425" cy="1419425"/>
          </a:xfrm>
        </p:grpSpPr>
        <p:sp>
          <p:nvSpPr>
            <p:cNvPr id="14" name="Oval 23"/>
            <p:cNvSpPr/>
            <p:nvPr/>
          </p:nvSpPr>
          <p:spPr>
            <a:xfrm>
              <a:off x="4984818" y="226396"/>
              <a:ext cx="1419425" cy="1419425"/>
            </a:xfrm>
            <a:prstGeom prst="ellipse">
              <a:avLst/>
            </a:prstGeom>
            <a:solidFill>
              <a:sysClr val="window" lastClr="FFFFFF"/>
            </a:solidFill>
            <a:ln w="38100"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15" name="Oval 43"/>
            <p:cNvSpPr/>
            <p:nvPr/>
          </p:nvSpPr>
          <p:spPr>
            <a:xfrm>
              <a:off x="5126760" y="368338"/>
              <a:ext cx="1135541" cy="1135541"/>
            </a:xfrm>
            <a:prstGeom prst="ellipse">
              <a:avLst/>
            </a:prstGeom>
            <a:solidFill>
              <a:sysClr val="window" lastClr="FFFFFF"/>
            </a:solidFill>
            <a:ln w="9525"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16" name="Oval 44"/>
            <p:cNvSpPr/>
            <p:nvPr/>
          </p:nvSpPr>
          <p:spPr>
            <a:xfrm>
              <a:off x="5126760" y="368338"/>
              <a:ext cx="1135541" cy="1135541"/>
            </a:xfrm>
            <a:prstGeom prst="ellipse">
              <a:avLst/>
            </a:prstGeom>
            <a:gradFill flip="none" rotWithShape="1">
              <a:gsLst>
                <a:gs pos="2000">
                  <a:srgbClr val="F79646">
                    <a:lumMod val="75000"/>
                  </a:srgbClr>
                </a:gs>
                <a:gs pos="91000">
                  <a:srgbClr val="C0504D">
                    <a:lumMod val="50000"/>
                  </a:srgbClr>
                </a:gs>
                <a:gs pos="59000">
                  <a:srgbClr val="F79646">
                    <a:lumMod val="75000"/>
                  </a:srgbClr>
                </a:gs>
              </a:gsLst>
              <a:path path="circle">
                <a:fillToRect l="50000" t="50000" r="50000" b="50000"/>
              </a:path>
              <a:tileRect/>
            </a:gradFill>
            <a:ln w="38100" cap="flat" cmpd="sng" algn="ctr">
              <a:solidFill>
                <a:sysClr val="window" lastClr="FFFFFF"/>
              </a:solidFill>
              <a:prstDash val="solid"/>
            </a:ln>
            <a:effectLst/>
          </p:spPr>
          <p:txBody>
            <a:bodyPr rtlCol="0" anchor="ctr"/>
            <a:lstStyle/>
            <a:p>
              <a:pPr algn="ctr" defTabSz="457200">
                <a:defRPr/>
              </a:pPr>
              <a:endParaRPr lang="en-US" kern="0" dirty="0" smtClean="0">
                <a:solidFill>
                  <a:prstClr val="white"/>
                </a:solidFill>
                <a:latin typeface="Calibri"/>
              </a:endParaRPr>
            </a:p>
          </p:txBody>
        </p:sp>
        <p:grpSp>
          <p:nvGrpSpPr>
            <p:cNvPr id="17" name="Group 45"/>
            <p:cNvGrpSpPr/>
            <p:nvPr/>
          </p:nvGrpSpPr>
          <p:grpSpPr>
            <a:xfrm>
              <a:off x="5432676" y="573957"/>
              <a:ext cx="523709" cy="724302"/>
              <a:chOff x="5442836" y="573957"/>
              <a:chExt cx="523709" cy="724302"/>
            </a:xfrm>
          </p:grpSpPr>
          <p:sp>
            <p:nvSpPr>
              <p:cNvPr id="18" name="Freeform 39"/>
              <p:cNvSpPr>
                <a:spLocks/>
              </p:cNvSpPr>
              <p:nvPr/>
            </p:nvSpPr>
            <p:spPr bwMode="auto">
              <a:xfrm>
                <a:off x="5442836" y="573957"/>
                <a:ext cx="523709" cy="724302"/>
              </a:xfrm>
              <a:custGeom>
                <a:avLst/>
                <a:gdLst/>
                <a:ahLst/>
                <a:cxnLst>
                  <a:cxn ang="0">
                    <a:pos x="68" y="89"/>
                  </a:cxn>
                  <a:cxn ang="0">
                    <a:pos x="63" y="94"/>
                  </a:cxn>
                  <a:cxn ang="0">
                    <a:pos x="5" y="94"/>
                  </a:cxn>
                  <a:cxn ang="0">
                    <a:pos x="0" y="89"/>
                  </a:cxn>
                  <a:cxn ang="0">
                    <a:pos x="0" y="5"/>
                  </a:cxn>
                  <a:cxn ang="0">
                    <a:pos x="5" y="0"/>
                  </a:cxn>
                  <a:cxn ang="0">
                    <a:pos x="63" y="0"/>
                  </a:cxn>
                  <a:cxn ang="0">
                    <a:pos x="68" y="5"/>
                  </a:cxn>
                  <a:cxn ang="0">
                    <a:pos x="68" y="89"/>
                  </a:cxn>
                </a:cxnLst>
                <a:rect l="0" t="0" r="r" b="b"/>
                <a:pathLst>
                  <a:path w="68" h="94">
                    <a:moveTo>
                      <a:pt x="68" y="89"/>
                    </a:moveTo>
                    <a:cubicBezTo>
                      <a:pt x="68" y="92"/>
                      <a:pt x="66" y="94"/>
                      <a:pt x="63" y="94"/>
                    </a:cubicBezTo>
                    <a:cubicBezTo>
                      <a:pt x="5" y="94"/>
                      <a:pt x="5" y="94"/>
                      <a:pt x="5" y="94"/>
                    </a:cubicBezTo>
                    <a:cubicBezTo>
                      <a:pt x="2" y="94"/>
                      <a:pt x="0" y="92"/>
                      <a:pt x="0" y="89"/>
                    </a:cubicBezTo>
                    <a:cubicBezTo>
                      <a:pt x="0" y="5"/>
                      <a:pt x="0" y="5"/>
                      <a:pt x="0" y="5"/>
                    </a:cubicBezTo>
                    <a:cubicBezTo>
                      <a:pt x="0" y="2"/>
                      <a:pt x="2" y="0"/>
                      <a:pt x="5" y="0"/>
                    </a:cubicBezTo>
                    <a:cubicBezTo>
                      <a:pt x="63" y="0"/>
                      <a:pt x="63" y="0"/>
                      <a:pt x="63" y="0"/>
                    </a:cubicBezTo>
                    <a:cubicBezTo>
                      <a:pt x="66" y="0"/>
                      <a:pt x="68" y="2"/>
                      <a:pt x="68" y="5"/>
                    </a:cubicBezTo>
                    <a:lnTo>
                      <a:pt x="68" y="89"/>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19" name="Freeform 40"/>
              <p:cNvSpPr>
                <a:spLocks/>
              </p:cNvSpPr>
              <p:nvPr/>
            </p:nvSpPr>
            <p:spPr bwMode="auto">
              <a:xfrm>
                <a:off x="5442836" y="573957"/>
                <a:ext cx="523709" cy="724302"/>
              </a:xfrm>
              <a:custGeom>
                <a:avLst/>
                <a:gdLst/>
                <a:ahLst/>
                <a:cxnLst>
                  <a:cxn ang="0">
                    <a:pos x="68" y="89"/>
                  </a:cxn>
                  <a:cxn ang="0">
                    <a:pos x="63" y="94"/>
                  </a:cxn>
                  <a:cxn ang="0">
                    <a:pos x="5" y="94"/>
                  </a:cxn>
                  <a:cxn ang="0">
                    <a:pos x="0" y="89"/>
                  </a:cxn>
                  <a:cxn ang="0">
                    <a:pos x="0" y="5"/>
                  </a:cxn>
                  <a:cxn ang="0">
                    <a:pos x="5" y="0"/>
                  </a:cxn>
                  <a:cxn ang="0">
                    <a:pos x="63" y="0"/>
                  </a:cxn>
                  <a:cxn ang="0">
                    <a:pos x="68" y="5"/>
                  </a:cxn>
                  <a:cxn ang="0">
                    <a:pos x="68" y="89"/>
                  </a:cxn>
                </a:cxnLst>
                <a:rect l="0" t="0" r="r" b="b"/>
                <a:pathLst>
                  <a:path w="68" h="94">
                    <a:moveTo>
                      <a:pt x="68" y="89"/>
                    </a:moveTo>
                    <a:cubicBezTo>
                      <a:pt x="68" y="92"/>
                      <a:pt x="66" y="94"/>
                      <a:pt x="63" y="94"/>
                    </a:cubicBezTo>
                    <a:cubicBezTo>
                      <a:pt x="5" y="94"/>
                      <a:pt x="5" y="94"/>
                      <a:pt x="5" y="94"/>
                    </a:cubicBezTo>
                    <a:cubicBezTo>
                      <a:pt x="2" y="94"/>
                      <a:pt x="0" y="92"/>
                      <a:pt x="0" y="89"/>
                    </a:cubicBezTo>
                    <a:cubicBezTo>
                      <a:pt x="0" y="5"/>
                      <a:pt x="0" y="5"/>
                      <a:pt x="0" y="5"/>
                    </a:cubicBezTo>
                    <a:cubicBezTo>
                      <a:pt x="0" y="2"/>
                      <a:pt x="2" y="0"/>
                      <a:pt x="5" y="0"/>
                    </a:cubicBezTo>
                    <a:cubicBezTo>
                      <a:pt x="63" y="0"/>
                      <a:pt x="63" y="0"/>
                      <a:pt x="63" y="0"/>
                    </a:cubicBezTo>
                    <a:cubicBezTo>
                      <a:pt x="66" y="0"/>
                      <a:pt x="68" y="2"/>
                      <a:pt x="68" y="5"/>
                    </a:cubicBezTo>
                    <a:lnTo>
                      <a:pt x="68" y="89"/>
                    </a:lnTo>
                    <a:close/>
                  </a:path>
                </a:pathLst>
              </a:cu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0" name="Line 41"/>
              <p:cNvSpPr>
                <a:spLocks noChangeShapeType="1"/>
              </p:cNvSpPr>
              <p:nvPr/>
            </p:nvSpPr>
            <p:spPr bwMode="auto">
              <a:xfrm>
                <a:off x="5782216" y="666122"/>
                <a:ext cx="107344"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1" name="Line 42"/>
              <p:cNvSpPr>
                <a:spLocks noChangeShapeType="1"/>
              </p:cNvSpPr>
              <p:nvPr/>
            </p:nvSpPr>
            <p:spPr bwMode="auto">
              <a:xfrm>
                <a:off x="5519820" y="743105"/>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2" name="Line 43"/>
              <p:cNvSpPr>
                <a:spLocks noChangeShapeType="1"/>
              </p:cNvSpPr>
              <p:nvPr/>
            </p:nvSpPr>
            <p:spPr bwMode="auto">
              <a:xfrm>
                <a:off x="5519820" y="820090"/>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3" name="Line 44"/>
              <p:cNvSpPr>
                <a:spLocks noChangeShapeType="1"/>
              </p:cNvSpPr>
              <p:nvPr/>
            </p:nvSpPr>
            <p:spPr bwMode="auto">
              <a:xfrm>
                <a:off x="5519820" y="1051042"/>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4" name="Line 45"/>
              <p:cNvSpPr>
                <a:spLocks noChangeShapeType="1"/>
              </p:cNvSpPr>
              <p:nvPr/>
            </p:nvSpPr>
            <p:spPr bwMode="auto">
              <a:xfrm>
                <a:off x="5519820" y="974058"/>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5" name="Line 46"/>
              <p:cNvSpPr>
                <a:spLocks noChangeShapeType="1"/>
              </p:cNvSpPr>
              <p:nvPr/>
            </p:nvSpPr>
            <p:spPr bwMode="auto">
              <a:xfrm>
                <a:off x="5519820" y="1128027"/>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6" name="Line 47"/>
              <p:cNvSpPr>
                <a:spLocks noChangeShapeType="1"/>
              </p:cNvSpPr>
              <p:nvPr/>
            </p:nvSpPr>
            <p:spPr bwMode="auto">
              <a:xfrm>
                <a:off x="5519820" y="897074"/>
                <a:ext cx="369741" cy="1085"/>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27" name="Freeform 48"/>
              <p:cNvSpPr>
                <a:spLocks/>
              </p:cNvSpPr>
              <p:nvPr/>
            </p:nvSpPr>
            <p:spPr bwMode="auto">
              <a:xfrm>
                <a:off x="5512230" y="1182241"/>
                <a:ext cx="138788" cy="39034"/>
              </a:xfrm>
              <a:custGeom>
                <a:avLst/>
                <a:gdLst/>
                <a:ahLst/>
                <a:cxnLst>
                  <a:cxn ang="0">
                    <a:pos x="0" y="5"/>
                  </a:cxn>
                  <a:cxn ang="0">
                    <a:pos x="6" y="0"/>
                  </a:cxn>
                  <a:cxn ang="0">
                    <a:pos x="6" y="4"/>
                  </a:cxn>
                  <a:cxn ang="0">
                    <a:pos x="10" y="2"/>
                  </a:cxn>
                  <a:cxn ang="0">
                    <a:pos x="12" y="2"/>
                  </a:cxn>
                  <a:cxn ang="0">
                    <a:pos x="16" y="3"/>
                  </a:cxn>
                  <a:cxn ang="0">
                    <a:pos x="18" y="3"/>
                  </a:cxn>
                </a:cxnLst>
                <a:rect l="0" t="0" r="r" b="b"/>
                <a:pathLst>
                  <a:path w="18" h="5">
                    <a:moveTo>
                      <a:pt x="0" y="5"/>
                    </a:moveTo>
                    <a:cubicBezTo>
                      <a:pt x="1" y="5"/>
                      <a:pt x="5" y="2"/>
                      <a:pt x="6" y="0"/>
                    </a:cubicBezTo>
                    <a:cubicBezTo>
                      <a:pt x="6" y="1"/>
                      <a:pt x="6" y="3"/>
                      <a:pt x="6" y="4"/>
                    </a:cubicBezTo>
                    <a:cubicBezTo>
                      <a:pt x="7" y="5"/>
                      <a:pt x="9" y="2"/>
                      <a:pt x="10" y="2"/>
                    </a:cubicBezTo>
                    <a:cubicBezTo>
                      <a:pt x="9" y="4"/>
                      <a:pt x="11" y="3"/>
                      <a:pt x="12" y="2"/>
                    </a:cubicBezTo>
                    <a:cubicBezTo>
                      <a:pt x="13" y="3"/>
                      <a:pt x="15" y="5"/>
                      <a:pt x="16" y="3"/>
                    </a:cubicBezTo>
                    <a:cubicBezTo>
                      <a:pt x="16" y="3"/>
                      <a:pt x="17" y="3"/>
                      <a:pt x="18" y="3"/>
                    </a:cubicBezTo>
                  </a:path>
                </a:pathLst>
              </a:custGeom>
              <a:noFill/>
              <a:ln w="254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grpSp>
      </p:grpSp>
      <p:grpSp>
        <p:nvGrpSpPr>
          <p:cNvPr id="28" name="Group 2"/>
          <p:cNvGrpSpPr/>
          <p:nvPr/>
        </p:nvGrpSpPr>
        <p:grpSpPr>
          <a:xfrm>
            <a:off x="1192029" y="2534303"/>
            <a:ext cx="387627" cy="350450"/>
            <a:chOff x="681651" y="685434"/>
            <a:chExt cx="1561369" cy="1561367"/>
          </a:xfrm>
        </p:grpSpPr>
        <p:sp>
          <p:nvSpPr>
            <p:cNvPr id="29" name="Oval 24"/>
            <p:cNvSpPr/>
            <p:nvPr/>
          </p:nvSpPr>
          <p:spPr>
            <a:xfrm>
              <a:off x="681651" y="685434"/>
              <a:ext cx="1561369" cy="1561367"/>
            </a:xfrm>
            <a:prstGeom prst="ellipse">
              <a:avLst/>
            </a:prstGeom>
            <a:solidFill>
              <a:sysClr val="window" lastClr="FFFFFF"/>
            </a:solidFill>
            <a:ln w="38100"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30" name="Oval 25"/>
            <p:cNvSpPr/>
            <p:nvPr/>
          </p:nvSpPr>
          <p:spPr>
            <a:xfrm>
              <a:off x="837788" y="841571"/>
              <a:ext cx="1249095" cy="1249095"/>
            </a:xfrm>
            <a:prstGeom prst="ellipse">
              <a:avLst/>
            </a:prstGeom>
            <a:solidFill>
              <a:sysClr val="window" lastClr="FFFFFF"/>
            </a:solidFill>
            <a:ln w="9525"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31" name="Oval 26"/>
            <p:cNvSpPr>
              <a:spLocks noChangeAspect="1"/>
            </p:cNvSpPr>
            <p:nvPr/>
          </p:nvSpPr>
          <p:spPr>
            <a:xfrm>
              <a:off x="837789" y="841571"/>
              <a:ext cx="1249096" cy="1249093"/>
            </a:xfrm>
            <a:prstGeom prst="ellipse">
              <a:avLst/>
            </a:prstGeom>
            <a:solidFill>
              <a:srgbClr val="8064A2">
                <a:lumMod val="75000"/>
              </a:srgbClr>
            </a:solidFill>
            <a:ln w="38100" cap="flat" cmpd="sng" algn="ctr">
              <a:solidFill>
                <a:sysClr val="window" lastClr="FFFFFF"/>
              </a:solidFill>
              <a:prstDash val="solid"/>
            </a:ln>
            <a:effectLst/>
          </p:spPr>
          <p:txBody>
            <a:bodyPr rtlCol="0" anchor="ctr"/>
            <a:lstStyle/>
            <a:p>
              <a:pPr algn="ctr" defTabSz="457200">
                <a:defRPr/>
              </a:pPr>
              <a:endParaRPr lang="en-US" sz="1600" kern="0" dirty="0" smtClean="0">
                <a:solidFill>
                  <a:prstClr val="white"/>
                </a:solidFill>
                <a:latin typeface="Calibri"/>
              </a:endParaRPr>
            </a:p>
          </p:txBody>
        </p:sp>
        <p:grpSp>
          <p:nvGrpSpPr>
            <p:cNvPr id="32" name="Group 31"/>
            <p:cNvGrpSpPr>
              <a:grpSpLocks noChangeAspect="1"/>
            </p:cNvGrpSpPr>
            <p:nvPr/>
          </p:nvGrpSpPr>
          <p:grpSpPr>
            <a:xfrm rot="19435302">
              <a:off x="1004847" y="1234075"/>
              <a:ext cx="900034" cy="479028"/>
              <a:chOff x="65087" y="2774950"/>
              <a:chExt cx="1058863" cy="563563"/>
            </a:xfrm>
          </p:grpSpPr>
          <p:sp>
            <p:nvSpPr>
              <p:cNvPr id="33" name="Line 8"/>
              <p:cNvSpPr>
                <a:spLocks noChangeShapeType="1"/>
              </p:cNvSpPr>
              <p:nvPr/>
            </p:nvSpPr>
            <p:spPr bwMode="auto">
              <a:xfrm>
                <a:off x="65087" y="3055940"/>
                <a:ext cx="473076" cy="1588"/>
              </a:xfrm>
              <a:prstGeom prst="line">
                <a:avLst/>
              </a:pr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34" name="Oval 9"/>
              <p:cNvSpPr>
                <a:spLocks noChangeArrowheads="1"/>
              </p:cNvSpPr>
              <p:nvPr/>
            </p:nvSpPr>
            <p:spPr bwMode="auto">
              <a:xfrm>
                <a:off x="560387" y="2774950"/>
                <a:ext cx="563563" cy="563563"/>
              </a:xfrm>
              <a:prstGeom prst="ellipse">
                <a:avLst/>
              </a:pr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35" name="Oval 10"/>
              <p:cNvSpPr>
                <a:spLocks noChangeArrowheads="1"/>
              </p:cNvSpPr>
              <p:nvPr/>
            </p:nvSpPr>
            <p:spPr bwMode="auto">
              <a:xfrm>
                <a:off x="628650" y="2852737"/>
                <a:ext cx="427038" cy="417512"/>
              </a:xfrm>
              <a:prstGeom prst="ellipse">
                <a:avLst/>
              </a:prstGeom>
              <a:noFill/>
              <a:ln w="11113"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grpSp>
      </p:grpSp>
      <p:grpSp>
        <p:nvGrpSpPr>
          <p:cNvPr id="36" name="Group 3"/>
          <p:cNvGrpSpPr/>
          <p:nvPr/>
        </p:nvGrpSpPr>
        <p:grpSpPr>
          <a:xfrm>
            <a:off x="6034310" y="2464972"/>
            <a:ext cx="465667" cy="455232"/>
            <a:chOff x="537411" y="508068"/>
            <a:chExt cx="1889256" cy="1889256"/>
          </a:xfrm>
        </p:grpSpPr>
        <p:sp>
          <p:nvSpPr>
            <p:cNvPr id="37" name="Oval 10"/>
            <p:cNvSpPr/>
            <p:nvPr/>
          </p:nvSpPr>
          <p:spPr>
            <a:xfrm>
              <a:off x="537411" y="508068"/>
              <a:ext cx="1889256" cy="1889256"/>
            </a:xfrm>
            <a:prstGeom prst="ellipse">
              <a:avLst/>
            </a:prstGeom>
            <a:solidFill>
              <a:sysClr val="window" lastClr="FFFFFF"/>
            </a:solidFill>
            <a:ln w="38100"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38" name="Oval 11"/>
            <p:cNvSpPr/>
            <p:nvPr/>
          </p:nvSpPr>
          <p:spPr>
            <a:xfrm>
              <a:off x="726336" y="696994"/>
              <a:ext cx="1511404" cy="1511406"/>
            </a:xfrm>
            <a:prstGeom prst="ellipse">
              <a:avLst/>
            </a:prstGeom>
            <a:solidFill>
              <a:srgbClr val="1F497D">
                <a:lumMod val="50000"/>
              </a:srgbClr>
            </a:solidFill>
            <a:ln w="9525" cap="flat" cmpd="sng" algn="ctr">
              <a:solidFill>
                <a:sysClr val="window" lastClr="FFFFFF"/>
              </a:solidFill>
              <a:prstDash val="solid"/>
            </a:ln>
            <a:effectLst>
              <a:outerShdw blurRad="190500" dist="63500" dir="8100000" rotWithShape="0">
                <a:srgbClr val="000000">
                  <a:alpha val="57000"/>
                </a:srgbClr>
              </a:outerShdw>
            </a:effectLst>
          </p:spPr>
          <p:txBody>
            <a:bodyPr rtlCol="0" anchor="ctr"/>
            <a:lstStyle/>
            <a:p>
              <a:pPr algn="ctr" defTabSz="457200">
                <a:defRPr/>
              </a:pPr>
              <a:endParaRPr lang="en-US" kern="0" dirty="0" smtClean="0">
                <a:solidFill>
                  <a:prstClr val="white"/>
                </a:solidFill>
                <a:latin typeface="Calibri"/>
              </a:endParaRPr>
            </a:p>
          </p:txBody>
        </p:sp>
        <p:sp>
          <p:nvSpPr>
            <p:cNvPr id="39" name="Oval 12"/>
            <p:cNvSpPr/>
            <p:nvPr/>
          </p:nvSpPr>
          <p:spPr>
            <a:xfrm>
              <a:off x="726336" y="696992"/>
              <a:ext cx="1511405" cy="1511406"/>
            </a:xfrm>
            <a:prstGeom prst="ellipse">
              <a:avLst/>
            </a:prstGeom>
            <a:solidFill>
              <a:srgbClr val="C0504D">
                <a:lumMod val="75000"/>
              </a:srgbClr>
            </a:solidFill>
            <a:ln w="38100" cap="flat" cmpd="sng" algn="ctr">
              <a:solidFill>
                <a:sysClr val="window" lastClr="FFFFFF"/>
              </a:solidFill>
              <a:prstDash val="solid"/>
            </a:ln>
            <a:effectLst/>
          </p:spPr>
          <p:txBody>
            <a:bodyPr rtlCol="0" anchor="ctr"/>
            <a:lstStyle/>
            <a:p>
              <a:pPr algn="ctr" defTabSz="457200">
                <a:defRPr/>
              </a:pPr>
              <a:endParaRPr lang="en-US" kern="0" dirty="0" smtClean="0">
                <a:solidFill>
                  <a:prstClr val="white"/>
                </a:solidFill>
                <a:latin typeface="Calibri"/>
              </a:endParaRPr>
            </a:p>
          </p:txBody>
        </p:sp>
        <p:sp>
          <p:nvSpPr>
            <p:cNvPr id="40" name="Oval 5"/>
            <p:cNvSpPr>
              <a:spLocks noChangeArrowheads="1"/>
            </p:cNvSpPr>
            <p:nvPr/>
          </p:nvSpPr>
          <p:spPr bwMode="auto">
            <a:xfrm>
              <a:off x="1634377" y="1181649"/>
              <a:ext cx="215987" cy="284470"/>
            </a:xfrm>
            <a:prstGeom prst="ellipse">
              <a:avLst/>
            </a:pr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41" name="Oval 23"/>
            <p:cNvSpPr>
              <a:spLocks noChangeArrowheads="1"/>
            </p:cNvSpPr>
            <p:nvPr/>
          </p:nvSpPr>
          <p:spPr bwMode="auto">
            <a:xfrm>
              <a:off x="1235137" y="1089508"/>
              <a:ext cx="299221" cy="397203"/>
            </a:xfrm>
            <a:prstGeom prst="ellipse">
              <a:avLst/>
            </a:pr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42" name="Freeform 24"/>
            <p:cNvSpPr>
              <a:spLocks/>
            </p:cNvSpPr>
            <p:nvPr/>
          </p:nvSpPr>
          <p:spPr bwMode="auto">
            <a:xfrm>
              <a:off x="1584918" y="1502762"/>
              <a:ext cx="465755" cy="204669"/>
            </a:xfrm>
            <a:custGeom>
              <a:avLst/>
              <a:gdLst/>
              <a:ahLst/>
              <a:cxnLst>
                <a:cxn ang="0">
                  <a:pos x="19" y="22"/>
                </a:cxn>
                <a:cxn ang="0">
                  <a:pos x="50" y="22"/>
                </a:cxn>
                <a:cxn ang="0">
                  <a:pos x="29" y="1"/>
                </a:cxn>
                <a:cxn ang="0">
                  <a:pos x="17" y="11"/>
                </a:cxn>
                <a:cxn ang="0">
                  <a:pos x="6" y="2"/>
                </a:cxn>
                <a:cxn ang="0">
                  <a:pos x="0" y="4"/>
                </a:cxn>
                <a:cxn ang="0">
                  <a:pos x="19" y="22"/>
                </a:cxn>
              </a:cxnLst>
              <a:rect l="0" t="0" r="r" b="b"/>
              <a:pathLst>
                <a:path w="50" h="22">
                  <a:moveTo>
                    <a:pt x="19" y="22"/>
                  </a:moveTo>
                  <a:cubicBezTo>
                    <a:pt x="50" y="22"/>
                    <a:pt x="50" y="22"/>
                    <a:pt x="50" y="22"/>
                  </a:cubicBezTo>
                  <a:cubicBezTo>
                    <a:pt x="45" y="12"/>
                    <a:pt x="37" y="5"/>
                    <a:pt x="29" y="1"/>
                  </a:cubicBezTo>
                  <a:cubicBezTo>
                    <a:pt x="25" y="0"/>
                    <a:pt x="17" y="11"/>
                    <a:pt x="17" y="11"/>
                  </a:cubicBezTo>
                  <a:cubicBezTo>
                    <a:pt x="17" y="11"/>
                    <a:pt x="10" y="0"/>
                    <a:pt x="6" y="2"/>
                  </a:cubicBezTo>
                  <a:cubicBezTo>
                    <a:pt x="4" y="2"/>
                    <a:pt x="2" y="3"/>
                    <a:pt x="0" y="4"/>
                  </a:cubicBezTo>
                  <a:cubicBezTo>
                    <a:pt x="8" y="8"/>
                    <a:pt x="14" y="14"/>
                    <a:pt x="19" y="22"/>
                  </a:cubicBezTo>
                  <a:close/>
                </a:path>
              </a:pathLst>
            </a:cu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sp>
          <p:nvSpPr>
            <p:cNvPr id="43" name="Freeform 25"/>
            <p:cNvSpPr>
              <a:spLocks/>
            </p:cNvSpPr>
            <p:nvPr/>
          </p:nvSpPr>
          <p:spPr bwMode="auto">
            <a:xfrm>
              <a:off x="952542" y="1493578"/>
              <a:ext cx="856726" cy="279453"/>
            </a:xfrm>
            <a:custGeom>
              <a:avLst/>
              <a:gdLst/>
              <a:ahLst/>
              <a:cxnLst>
                <a:cxn ang="0">
                  <a:pos x="68" y="5"/>
                </a:cxn>
                <a:cxn ang="0">
                  <a:pos x="62" y="2"/>
                </a:cxn>
                <a:cxn ang="0">
                  <a:pos x="46" y="15"/>
                </a:cxn>
                <a:cxn ang="0">
                  <a:pos x="30" y="2"/>
                </a:cxn>
                <a:cxn ang="0">
                  <a:pos x="0" y="30"/>
                </a:cxn>
                <a:cxn ang="0">
                  <a:pos x="92" y="30"/>
                </a:cxn>
                <a:cxn ang="0">
                  <a:pos x="87" y="23"/>
                </a:cxn>
              </a:cxnLst>
              <a:rect l="0" t="0" r="r" b="b"/>
              <a:pathLst>
                <a:path w="92" h="30">
                  <a:moveTo>
                    <a:pt x="68" y="5"/>
                  </a:moveTo>
                  <a:cubicBezTo>
                    <a:pt x="66" y="4"/>
                    <a:pt x="64" y="3"/>
                    <a:pt x="62" y="2"/>
                  </a:cubicBezTo>
                  <a:cubicBezTo>
                    <a:pt x="57" y="0"/>
                    <a:pt x="46" y="15"/>
                    <a:pt x="46" y="15"/>
                  </a:cubicBezTo>
                  <a:cubicBezTo>
                    <a:pt x="46" y="15"/>
                    <a:pt x="35" y="0"/>
                    <a:pt x="30" y="2"/>
                  </a:cubicBezTo>
                  <a:cubicBezTo>
                    <a:pt x="18" y="7"/>
                    <a:pt x="8" y="17"/>
                    <a:pt x="0" y="30"/>
                  </a:cubicBezTo>
                  <a:cubicBezTo>
                    <a:pt x="92" y="30"/>
                    <a:pt x="92" y="30"/>
                    <a:pt x="92" y="30"/>
                  </a:cubicBezTo>
                  <a:cubicBezTo>
                    <a:pt x="91" y="28"/>
                    <a:pt x="89" y="25"/>
                    <a:pt x="87" y="23"/>
                  </a:cubicBezTo>
                </a:path>
              </a:pathLst>
            </a:cu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defRPr/>
              </a:pPr>
              <a:endParaRPr lang="en-US" kern="0" dirty="0" smtClean="0">
                <a:solidFill>
                  <a:prstClr val="black"/>
                </a:solidFill>
                <a:latin typeface="Calibri"/>
              </a:endParaRPr>
            </a:p>
          </p:txBody>
        </p:sp>
      </p:grpSp>
      <p:pic>
        <p:nvPicPr>
          <p:cNvPr id="44" name="圖片 0" descr="logo.jpg"/>
          <p:cNvPicPr>
            <a:picLocks noChangeAspect="1" noChangeArrowheads="1"/>
          </p:cNvPicPr>
          <p:nvPr/>
        </p:nvPicPr>
        <p:blipFill>
          <a:blip r:embed="rId2" cstate="print"/>
          <a:srcRect r="41378" b="56847"/>
          <a:stretch>
            <a:fillRect/>
          </a:stretch>
        </p:blipFill>
        <p:spPr bwMode="auto">
          <a:xfrm>
            <a:off x="427059" y="1557329"/>
            <a:ext cx="578217" cy="2985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5" name="矩形 44"/>
          <p:cNvSpPr/>
          <p:nvPr/>
        </p:nvSpPr>
        <p:spPr>
          <a:xfrm>
            <a:off x="932046" y="1449649"/>
            <a:ext cx="7846083" cy="618118"/>
          </a:xfrm>
          <a:prstGeom prst="rect">
            <a:avLst/>
          </a:prstGeom>
        </p:spPr>
        <p:txBody>
          <a:bodyPr wrap="square">
            <a:spAutoFit/>
          </a:bodyPr>
          <a:lstStyle/>
          <a:p>
            <a:pPr defTabSz="457200">
              <a:spcBef>
                <a:spcPts val="500"/>
              </a:spcBef>
              <a:defRPr/>
            </a:pPr>
            <a:r>
              <a:rPr lang="zh-TW" altLang="en-US" sz="1600" b="1" kern="0" dirty="0" smtClean="0">
                <a:solidFill>
                  <a:srgbClr val="3F3F3F"/>
                </a:solidFill>
                <a:latin typeface="微軟正黑體" panose="020B0604030504040204" pitchFamily="34" charset="-120"/>
                <a:ea typeface="微軟正黑體" panose="020B0604030504040204" pitchFamily="34" charset="-120"/>
              </a:rPr>
              <a:t>診斷數據</a:t>
            </a:r>
            <a:r>
              <a:rPr lang="en-US" altLang="zh-TW" sz="1600" b="1" kern="0" dirty="0" smtClean="0">
                <a:solidFill>
                  <a:srgbClr val="3F3F3F"/>
                </a:solidFill>
                <a:latin typeface="微軟正黑體" panose="020B0604030504040204" pitchFamily="34" charset="-120"/>
                <a:ea typeface="微軟正黑體" panose="020B0604030504040204" pitchFamily="34" charset="-120"/>
              </a:rPr>
              <a:t>:</a:t>
            </a:r>
          </a:p>
          <a:p>
            <a:pPr defTabSz="457200">
              <a:spcBef>
                <a:spcPts val="500"/>
              </a:spcBef>
              <a:defRPr/>
            </a:pPr>
            <a:r>
              <a:rPr lang="zh-TW" altLang="en-US" sz="1400" b="1" kern="0" dirty="0" smtClean="0">
                <a:solidFill>
                  <a:srgbClr val="3F3F3F"/>
                </a:solidFill>
                <a:latin typeface="微軟正黑體" panose="020B0604030504040204" pitchFamily="34" charset="-120"/>
                <a:ea typeface="微軟正黑體" panose="020B0604030504040204" pitchFamily="34" charset="-120"/>
              </a:rPr>
              <a:t>興趣探索</a:t>
            </a:r>
            <a:r>
              <a:rPr lang="en-US" altLang="zh-TW" sz="1400" b="1" kern="0" dirty="0" smtClean="0">
                <a:solidFill>
                  <a:srgbClr val="3F3F3F"/>
                </a:solidFill>
                <a:latin typeface="微軟正黑體" panose="020B0604030504040204" pitchFamily="34" charset="-120"/>
                <a:ea typeface="微軟正黑體" panose="020B0604030504040204" pitchFamily="34" charset="-120"/>
              </a:rPr>
              <a:t>+</a:t>
            </a:r>
            <a:r>
              <a:rPr lang="zh-TW" altLang="en-US" sz="1400" b="1" kern="0" dirty="0" smtClean="0">
                <a:solidFill>
                  <a:srgbClr val="3F3F3F"/>
                </a:solidFill>
                <a:latin typeface="微軟正黑體" panose="020B0604030504040204" pitchFamily="34" charset="-120"/>
                <a:ea typeface="微軟正黑體" panose="020B0604030504040204" pitchFamily="34" charset="-120"/>
              </a:rPr>
              <a:t>共通</a:t>
            </a:r>
            <a:r>
              <a:rPr lang="zh-TW" altLang="en-US" sz="1400" b="1" kern="0" dirty="0">
                <a:solidFill>
                  <a:srgbClr val="3F3F3F"/>
                </a:solidFill>
                <a:latin typeface="微軟正黑體" panose="020B0604030504040204" pitchFamily="34" charset="-120"/>
                <a:ea typeface="微軟正黑體" panose="020B0604030504040204" pitchFamily="34" charset="-120"/>
              </a:rPr>
              <a:t>職能</a:t>
            </a:r>
            <a:r>
              <a:rPr lang="zh-TW" altLang="en-US" sz="1400" b="1" kern="0" dirty="0" smtClean="0">
                <a:solidFill>
                  <a:srgbClr val="3F3F3F"/>
                </a:solidFill>
                <a:latin typeface="微軟正黑體" panose="020B0604030504040204" pitchFamily="34" charset="-120"/>
                <a:ea typeface="微軟正黑體" panose="020B0604030504040204" pitchFamily="34" charset="-120"/>
              </a:rPr>
              <a:t>診斷</a:t>
            </a:r>
            <a:r>
              <a:rPr lang="en-US" altLang="zh-TW" sz="1400" b="1" kern="0" dirty="0">
                <a:solidFill>
                  <a:srgbClr val="3F3F3F"/>
                </a:solidFill>
                <a:latin typeface="微軟正黑體" panose="020B0604030504040204" pitchFamily="34" charset="-120"/>
              </a:rPr>
              <a:t>+</a:t>
            </a:r>
            <a:r>
              <a:rPr lang="zh-TW" altLang="en-US" sz="1400" b="1" kern="0" dirty="0" smtClean="0">
                <a:solidFill>
                  <a:srgbClr val="3F3F3F"/>
                </a:solidFill>
                <a:latin typeface="微軟正黑體" panose="020B0604030504040204" pitchFamily="34" charset="-120"/>
                <a:ea typeface="微軟正黑體" panose="020B0604030504040204" pitchFamily="34" charset="-120"/>
              </a:rPr>
              <a:t>專業</a:t>
            </a:r>
            <a:r>
              <a:rPr lang="zh-TW" altLang="en-US" sz="1400" b="1" kern="0" dirty="0">
                <a:solidFill>
                  <a:srgbClr val="3F3F3F"/>
                </a:solidFill>
                <a:latin typeface="微軟正黑體" panose="020B0604030504040204" pitchFamily="34" charset="-120"/>
                <a:ea typeface="微軟正黑體" panose="020B0604030504040204" pitchFamily="34" charset="-120"/>
              </a:rPr>
              <a:t>職能</a:t>
            </a:r>
            <a:r>
              <a:rPr lang="zh-TW" altLang="en-US" sz="1400" b="1" kern="0" dirty="0" smtClean="0">
                <a:solidFill>
                  <a:srgbClr val="3F3F3F"/>
                </a:solidFill>
                <a:latin typeface="微軟正黑體" panose="020B0604030504040204" pitchFamily="34" charset="-120"/>
                <a:ea typeface="微軟正黑體" panose="020B0604030504040204" pitchFamily="34" charset="-120"/>
              </a:rPr>
              <a:t>診斷</a:t>
            </a:r>
            <a:r>
              <a:rPr lang="en-US" altLang="zh-TW" sz="1400" b="1" kern="0" dirty="0" smtClean="0">
                <a:solidFill>
                  <a:srgbClr val="3F3F3F"/>
                </a:solidFill>
                <a:latin typeface="微軟正黑體" panose="020B0604030504040204" pitchFamily="34" charset="-120"/>
                <a:ea typeface="微軟正黑體" panose="020B0604030504040204" pitchFamily="34" charset="-120"/>
              </a:rPr>
              <a:t>+</a:t>
            </a:r>
            <a:r>
              <a:rPr lang="zh-TW" altLang="en-US" sz="1400" b="1" kern="0" dirty="0">
                <a:solidFill>
                  <a:srgbClr val="3F3F3F"/>
                </a:solidFill>
                <a:latin typeface="微軟正黑體" panose="020B0604030504040204" pitchFamily="34" charset="-120"/>
              </a:rPr>
              <a:t>職能養成之教學能量</a:t>
            </a:r>
            <a:r>
              <a:rPr lang="zh-TW" altLang="en-US" sz="1400" b="1" kern="0" dirty="0" smtClean="0">
                <a:solidFill>
                  <a:srgbClr val="3F3F3F"/>
                </a:solidFill>
                <a:latin typeface="微軟正黑體" panose="020B0604030504040204" pitchFamily="34" charset="-120"/>
              </a:rPr>
              <a:t>回饋</a:t>
            </a:r>
            <a:r>
              <a:rPr lang="en-US" altLang="zh-TW" sz="1400" b="1" kern="0" dirty="0" smtClean="0">
                <a:solidFill>
                  <a:srgbClr val="3F3F3F"/>
                </a:solidFill>
                <a:latin typeface="微軟正黑體" panose="020B0604030504040204" pitchFamily="34" charset="-120"/>
              </a:rPr>
              <a:t>+UCAN</a:t>
            </a:r>
            <a:r>
              <a:rPr lang="zh-TW" altLang="en-US" sz="1400" b="1" kern="0" dirty="0">
                <a:solidFill>
                  <a:srgbClr val="3F3F3F"/>
                </a:solidFill>
                <a:latin typeface="微軟正黑體" panose="020B0604030504040204" pitchFamily="34" charset="-120"/>
              </a:rPr>
              <a:t>結合畢業生流向</a:t>
            </a:r>
            <a:r>
              <a:rPr lang="zh-TW" altLang="en-US" sz="1400" b="1" kern="0" dirty="0" smtClean="0">
                <a:solidFill>
                  <a:srgbClr val="3F3F3F"/>
                </a:solidFill>
                <a:latin typeface="微軟正黑體" panose="020B0604030504040204" pitchFamily="34" charset="-120"/>
              </a:rPr>
              <a:t>調查</a:t>
            </a:r>
            <a:endParaRPr lang="en-US" altLang="zh-TW" sz="1400" b="1" kern="0" dirty="0">
              <a:solidFill>
                <a:srgbClr val="3F3F3F"/>
              </a:solidFill>
              <a:latin typeface="微軟正黑體" panose="020B0604030504040204" pitchFamily="34" charset="-120"/>
              <a:ea typeface="微軟正黑體" panose="020B0604030504040204" pitchFamily="34" charset="-120"/>
            </a:endParaRPr>
          </a:p>
        </p:txBody>
      </p:sp>
      <p:pic>
        <p:nvPicPr>
          <p:cNvPr id="46" name="Picture 32" descr="MCj0434813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209" y="2423153"/>
            <a:ext cx="527837" cy="66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加號 46"/>
          <p:cNvSpPr/>
          <p:nvPr/>
        </p:nvSpPr>
        <p:spPr>
          <a:xfrm>
            <a:off x="4238145" y="2092458"/>
            <a:ext cx="376232" cy="377211"/>
          </a:xfrm>
          <a:prstGeom prst="mathPlus">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zh-TW" altLang="en-US">
              <a:solidFill>
                <a:srgbClr val="D90000"/>
              </a:solidFill>
            </a:endParaRPr>
          </a:p>
        </p:txBody>
      </p:sp>
      <p:sp>
        <p:nvSpPr>
          <p:cNvPr id="48" name="your text goes here"/>
          <p:cNvSpPr/>
          <p:nvPr/>
        </p:nvSpPr>
        <p:spPr>
          <a:xfrm>
            <a:off x="309516" y="1422925"/>
            <a:ext cx="8609721" cy="678697"/>
          </a:xfrm>
          <a:prstGeom prst="roundRect">
            <a:avLst/>
          </a:prstGeom>
          <a:noFill/>
          <a:ln w="25400" cap="flat" cmpd="sng" algn="ctr">
            <a:solidFill>
              <a:srgbClr val="00B0F0"/>
            </a:solidFill>
            <a:prstDash val="sysDash"/>
            <a:miter lim="800000"/>
          </a:ln>
          <a:effectLst/>
        </p:spPr>
        <p:txBody>
          <a:bodyPr lIns="182880" tIns="91440" rIns="91440" bIns="91440" rtlCol="0" anchor="ctr" anchorCtr="0"/>
          <a:lstStyle/>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p:txBody>
      </p:sp>
      <p:sp>
        <p:nvSpPr>
          <p:cNvPr id="49" name="your text goes here"/>
          <p:cNvSpPr/>
          <p:nvPr/>
        </p:nvSpPr>
        <p:spPr>
          <a:xfrm>
            <a:off x="303435" y="2493142"/>
            <a:ext cx="8642097" cy="1950373"/>
          </a:xfrm>
          <a:prstGeom prst="roundRect">
            <a:avLst/>
          </a:prstGeom>
          <a:noFill/>
          <a:ln w="25400" cap="flat" cmpd="sng" algn="ctr">
            <a:solidFill>
              <a:srgbClr val="00B0F0"/>
            </a:solidFill>
            <a:prstDash val="sysDash"/>
            <a:miter lim="800000"/>
          </a:ln>
          <a:effectLst/>
        </p:spPr>
        <p:txBody>
          <a:bodyPr lIns="182880" tIns="91440" rIns="91440" bIns="91440" rtlCol="0" anchor="ctr" anchorCtr="0"/>
          <a:lstStyle/>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p:txBody>
      </p:sp>
      <p:sp>
        <p:nvSpPr>
          <p:cNvPr id="50" name="your text goes here"/>
          <p:cNvSpPr/>
          <p:nvPr/>
        </p:nvSpPr>
        <p:spPr>
          <a:xfrm>
            <a:off x="1293603" y="5118546"/>
            <a:ext cx="3422348" cy="336108"/>
          </a:xfrm>
          <a:prstGeom prst="roundRect">
            <a:avLst/>
          </a:prstGeom>
          <a:solidFill>
            <a:sysClr val="window" lastClr="FFFFFF"/>
          </a:solidFill>
          <a:ln w="38100" cap="flat" cmpd="sng" algn="ctr">
            <a:noFill/>
            <a:prstDash val="sysDash"/>
          </a:ln>
          <a:effectLst/>
        </p:spPr>
        <p:txBody>
          <a:bodyPr lIns="182880" tIns="91440" rIns="91440" bIns="91440" rtlCol="0" anchor="ctr" anchorCtr="0"/>
          <a:lstStyle/>
          <a:p>
            <a:pPr marL="285750" indent="-285750">
              <a:spcBef>
                <a:spcPts val="500"/>
              </a:spcBef>
              <a:buFont typeface="Arial" panose="020B0604020202020204" pitchFamily="34" charset="0"/>
              <a:buChar char="•"/>
              <a:defRPr/>
            </a:pPr>
            <a:endPar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運用</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UCAN</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職能發展</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實施職能導向課程，並探討課程成效</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同期</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跨期學生能力成長的差異</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實施</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實</a:t>
            </a:r>
            <a:r>
              <a:rPr lang="en-US" altLang="en-US" sz="1400" b="1" kern="0" dirty="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見習</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成效</a:t>
            </a:r>
            <a:endPar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endParaRPr>
          </a:p>
        </p:txBody>
      </p:sp>
      <p:sp>
        <p:nvSpPr>
          <p:cNvPr id="51" name="矩形 50"/>
          <p:cNvSpPr/>
          <p:nvPr/>
        </p:nvSpPr>
        <p:spPr>
          <a:xfrm>
            <a:off x="219038" y="3127806"/>
            <a:ext cx="1061123" cy="338554"/>
          </a:xfrm>
          <a:prstGeom prst="rect">
            <a:avLst/>
          </a:prstGeom>
        </p:spPr>
        <p:txBody>
          <a:bodyPr wrap="square">
            <a:spAutoFit/>
          </a:bodyPr>
          <a:lstStyle/>
          <a:p>
            <a:pPr defTabSz="457200">
              <a:spcBef>
                <a:spcPts val="500"/>
              </a:spcBef>
              <a:defRPr/>
            </a:pPr>
            <a:r>
              <a:rPr lang="zh-TW" altLang="en-US" sz="1600" b="1" kern="0" dirty="0">
                <a:solidFill>
                  <a:srgbClr val="FF0000"/>
                </a:solidFill>
                <a:latin typeface="微軟正黑體" panose="020B0604030504040204" pitchFamily="34" charset="-120"/>
                <a:ea typeface="微軟正黑體" panose="020B0604030504040204" pitchFamily="34" charset="-120"/>
              </a:rPr>
              <a:t>校務數據</a:t>
            </a:r>
            <a:r>
              <a:rPr lang="en-US" altLang="zh-TW" sz="1600" b="1" kern="0" dirty="0" smtClean="0">
                <a:solidFill>
                  <a:srgbClr val="FF0000"/>
                </a:solidFill>
                <a:latin typeface="微軟正黑體" panose="020B0604030504040204" pitchFamily="34" charset="-120"/>
                <a:ea typeface="微軟正黑體" panose="020B0604030504040204" pitchFamily="34" charset="-120"/>
              </a:rPr>
              <a:t>:</a:t>
            </a:r>
          </a:p>
        </p:txBody>
      </p:sp>
      <p:sp>
        <p:nvSpPr>
          <p:cNvPr id="52" name="time one"/>
          <p:cNvSpPr txBox="1"/>
          <p:nvPr/>
        </p:nvSpPr>
        <p:spPr>
          <a:xfrm>
            <a:off x="1967084" y="4827937"/>
            <a:ext cx="1236481" cy="369332"/>
          </a:xfrm>
          <a:prstGeom prst="rect">
            <a:avLst/>
          </a:prstGeom>
          <a:noFill/>
        </p:spPr>
        <p:txBody>
          <a:bodyPr wrap="square" rtlCol="0">
            <a:spAutoFit/>
          </a:bodyPr>
          <a:lstStyle/>
          <a:p>
            <a:pPr algn="ctr">
              <a:defRPr/>
            </a:pPr>
            <a:r>
              <a:rPr lang="zh-TW" altLang="en-US" b="1" kern="0" dirty="0" smtClean="0">
                <a:solidFill>
                  <a:srgbClr val="022646"/>
                </a:solidFill>
                <a:latin typeface="微軟正黑體" panose="020B0604030504040204" pitchFamily="34" charset="-120"/>
                <a:ea typeface="微軟正黑體" panose="020B0604030504040204" pitchFamily="34" charset="-120"/>
              </a:rPr>
              <a:t>學習成效</a:t>
            </a:r>
            <a:endParaRPr lang="en-US" b="1" kern="0" dirty="0" smtClean="0">
              <a:solidFill>
                <a:srgbClr val="022646"/>
              </a:solidFill>
              <a:latin typeface="微軟正黑體" panose="020B0604030504040204" pitchFamily="34" charset="-120"/>
              <a:ea typeface="微軟正黑體" panose="020B0604030504040204" pitchFamily="34" charset="-120"/>
            </a:endParaRPr>
          </a:p>
        </p:txBody>
      </p:sp>
      <p:sp>
        <p:nvSpPr>
          <p:cNvPr id="53" name="time one"/>
          <p:cNvSpPr txBox="1"/>
          <p:nvPr/>
        </p:nvSpPr>
        <p:spPr>
          <a:xfrm>
            <a:off x="5316470" y="4824790"/>
            <a:ext cx="1236481" cy="369332"/>
          </a:xfrm>
          <a:prstGeom prst="rect">
            <a:avLst/>
          </a:prstGeom>
          <a:noFill/>
        </p:spPr>
        <p:txBody>
          <a:bodyPr wrap="square" rtlCol="0">
            <a:spAutoFit/>
          </a:bodyPr>
          <a:lstStyle/>
          <a:p>
            <a:pPr algn="ctr">
              <a:defRPr/>
            </a:pPr>
            <a:r>
              <a:rPr lang="zh-TW" altLang="en-US" b="1" kern="0" dirty="0" smtClean="0">
                <a:solidFill>
                  <a:srgbClr val="022646"/>
                </a:solidFill>
                <a:latin typeface="微軟正黑體" panose="020B0604030504040204" pitchFamily="34" charset="-120"/>
                <a:ea typeface="微軟正黑體" panose="020B0604030504040204" pitchFamily="34" charset="-120"/>
              </a:rPr>
              <a:t>教學回饋</a:t>
            </a:r>
            <a:endParaRPr lang="en-US" b="1" kern="0" dirty="0" smtClean="0">
              <a:solidFill>
                <a:srgbClr val="022646"/>
              </a:solidFill>
              <a:latin typeface="微軟正黑體" panose="020B0604030504040204" pitchFamily="34" charset="-120"/>
              <a:ea typeface="微軟正黑體" panose="020B0604030504040204" pitchFamily="34" charset="-120"/>
            </a:endParaRPr>
          </a:p>
        </p:txBody>
      </p:sp>
      <p:sp>
        <p:nvSpPr>
          <p:cNvPr id="54" name="your text goes here"/>
          <p:cNvSpPr/>
          <p:nvPr/>
        </p:nvSpPr>
        <p:spPr>
          <a:xfrm>
            <a:off x="4867214" y="5163686"/>
            <a:ext cx="3978029" cy="1264547"/>
          </a:xfrm>
          <a:prstGeom prst="roundRect">
            <a:avLst/>
          </a:prstGeom>
          <a:noFill/>
          <a:ln w="38100" cap="flat" cmpd="sng" algn="ctr">
            <a:noFill/>
            <a:prstDash val="sysDash"/>
          </a:ln>
          <a:effectLst/>
        </p:spPr>
        <p:txBody>
          <a:bodyPr lIns="182880" tIns="91440" rIns="91440" bIns="91440" rtlCol="0" anchor="ctr" anchorCtr="0"/>
          <a:lstStyle/>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高</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效課群</a:t>
            </a:r>
            <a:r>
              <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程</a:t>
            </a:r>
            <a:r>
              <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要素分析與驗證</a:t>
            </a:r>
            <a:endPar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結合學生成績定位「休退學高風險」或「需補救教學」群體</a:t>
            </a:r>
            <a:endPar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探討</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學生在各就業途徑能力養成情形及所需具備能力養成之</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比重</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r>
              <a:rPr lang="zh-TW" altLang="en-US" sz="1400" b="1" kern="0" dirty="0" smtClean="0">
                <a:solidFill>
                  <a:srgbClr val="FF0000"/>
                </a:solidFill>
                <a:latin typeface="微軟正黑體" panose="020B0604030504040204" pitchFamily="34" charset="-120"/>
                <a:ea typeface="微軟正黑體" panose="020B0604030504040204" pitchFamily="34" charset="-120"/>
              </a:rPr>
              <a:t>       </a:t>
            </a:r>
            <a:endPar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endParaRPr>
          </a:p>
        </p:txBody>
      </p:sp>
      <p:sp>
        <p:nvSpPr>
          <p:cNvPr id="55" name="your text goes here"/>
          <p:cNvSpPr/>
          <p:nvPr/>
        </p:nvSpPr>
        <p:spPr>
          <a:xfrm>
            <a:off x="292923" y="4761544"/>
            <a:ext cx="8658505" cy="1473641"/>
          </a:xfrm>
          <a:prstGeom prst="roundRect">
            <a:avLst/>
          </a:prstGeom>
          <a:noFill/>
          <a:ln w="25400" cap="flat" cmpd="sng" algn="ctr">
            <a:solidFill>
              <a:srgbClr val="00B0F0"/>
            </a:solidFill>
            <a:prstDash val="sysDash"/>
            <a:miter lim="800000"/>
          </a:ln>
          <a:effectLst/>
        </p:spPr>
        <p:txBody>
          <a:bodyPr lIns="182880" tIns="91440" rIns="91440" bIns="91440" rtlCol="0" anchor="ctr" anchorCtr="0"/>
          <a:lstStyle/>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a:spcBef>
                <a:spcPts val="500"/>
              </a:spcBef>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a:p>
            <a:pPr marL="285750" indent="-285750">
              <a:spcBef>
                <a:spcPts val="500"/>
              </a:spcBef>
              <a:buFont typeface="Arial" panose="020B0604020202020204" pitchFamily="34" charset="0"/>
              <a:buChar char="•"/>
              <a:defRPr/>
            </a:pPr>
            <a:endParaRPr lang="en-US" altLang="zh-TW" sz="1400" b="1" kern="0" dirty="0" smtClean="0">
              <a:ln>
                <a:solidFill>
                  <a:srgbClr val="C00000"/>
                </a:solidFill>
              </a:ln>
              <a:solidFill>
                <a:srgbClr val="073E87">
                  <a:lumMod val="50000"/>
                </a:srgbClr>
              </a:solidFill>
              <a:latin typeface="微軟正黑體" panose="020B0604030504040204" pitchFamily="34" charset="-120"/>
              <a:ea typeface="微軟正黑體" panose="020B0604030504040204" pitchFamily="34" charset="-120"/>
            </a:endParaRPr>
          </a:p>
        </p:txBody>
      </p:sp>
      <p:pic>
        <p:nvPicPr>
          <p:cNvPr id="56" name="圖片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7325" y="5598611"/>
            <a:ext cx="852914" cy="542976"/>
          </a:xfrm>
          <a:prstGeom prst="rect">
            <a:avLst/>
          </a:prstGeom>
        </p:spPr>
      </p:pic>
      <p:pic>
        <p:nvPicPr>
          <p:cNvPr id="57" name="圖片 5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898745" y="4887158"/>
            <a:ext cx="335838" cy="244597"/>
          </a:xfrm>
          <a:prstGeom prst="rect">
            <a:avLst/>
          </a:prstGeom>
          <a:ln>
            <a:noFill/>
          </a:ln>
          <a:effectLst>
            <a:outerShdw blurRad="190500" algn="tl" rotWithShape="0">
              <a:srgbClr val="000000">
                <a:alpha val="70000"/>
              </a:srgbClr>
            </a:outerShdw>
          </a:effectLst>
        </p:spPr>
      </p:pic>
      <p:pic>
        <p:nvPicPr>
          <p:cNvPr id="58" name="圖片 5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88970" y="4913785"/>
            <a:ext cx="309008" cy="273116"/>
          </a:xfrm>
          <a:prstGeom prst="rect">
            <a:avLst/>
          </a:prstGeom>
          <a:ln>
            <a:noFill/>
          </a:ln>
          <a:effectLst>
            <a:outerShdw blurRad="190500" algn="tl" rotWithShape="0">
              <a:srgbClr val="000000">
                <a:alpha val="70000"/>
              </a:srgbClr>
            </a:outerShdw>
          </a:effectLst>
        </p:spPr>
      </p:pic>
      <p:sp>
        <p:nvSpPr>
          <p:cNvPr id="59" name="矩形 58"/>
          <p:cNvSpPr/>
          <p:nvPr/>
        </p:nvSpPr>
        <p:spPr>
          <a:xfrm>
            <a:off x="270813" y="4835967"/>
            <a:ext cx="1235128" cy="830997"/>
          </a:xfrm>
          <a:prstGeom prst="rect">
            <a:avLst/>
          </a:prstGeom>
        </p:spPr>
        <p:txBody>
          <a:bodyPr wrap="square">
            <a:spAutoFit/>
          </a:bodyPr>
          <a:lstStyle/>
          <a:p>
            <a:pPr defTabSz="457200">
              <a:spcBef>
                <a:spcPts val="500"/>
              </a:spcBef>
              <a:defRPr/>
            </a:pPr>
            <a:r>
              <a:rPr lang="zh-TW" altLang="en-US" sz="1600" b="1" kern="0" dirty="0" smtClean="0">
                <a:solidFill>
                  <a:srgbClr val="FF0000"/>
                </a:solidFill>
                <a:latin typeface="微軟正黑體" panose="020B0604030504040204" pitchFamily="34" charset="-120"/>
                <a:ea typeface="微軟正黑體" panose="020B0604030504040204" pitchFamily="34" charset="-120"/>
              </a:rPr>
              <a:t>以能力</a:t>
            </a:r>
            <a:r>
              <a:rPr lang="en-US" altLang="zh-TW" sz="1600" b="1" kern="0" dirty="0" smtClean="0">
                <a:solidFill>
                  <a:srgbClr val="FF0000"/>
                </a:solidFill>
                <a:latin typeface="微軟正黑體" panose="020B0604030504040204" pitchFamily="34" charset="-120"/>
                <a:ea typeface="微軟正黑體" panose="020B0604030504040204" pitchFamily="34" charset="-120"/>
              </a:rPr>
              <a:t>/</a:t>
            </a:r>
            <a:r>
              <a:rPr lang="zh-TW" altLang="en-US" sz="1600" b="1" kern="0" dirty="0" smtClean="0">
                <a:solidFill>
                  <a:srgbClr val="FF0000"/>
                </a:solidFill>
                <a:latin typeface="微軟正黑體" panose="020B0604030504040204" pitchFamily="34" charset="-120"/>
                <a:ea typeface="微軟正黑體" panose="020B0604030504040204" pitchFamily="34" charset="-120"/>
              </a:rPr>
              <a:t>實證為基礎之校務研究</a:t>
            </a:r>
            <a:endParaRPr lang="en-US" altLang="zh-TW" sz="1600" b="1" kern="0" dirty="0" smtClean="0">
              <a:solidFill>
                <a:srgbClr val="FF0000"/>
              </a:solidFill>
              <a:latin typeface="微軟正黑體" panose="020B0604030504040204" pitchFamily="34" charset="-120"/>
              <a:ea typeface="微軟正黑體" panose="020B0604030504040204" pitchFamily="34" charset="-120"/>
            </a:endParaRPr>
          </a:p>
        </p:txBody>
      </p:sp>
      <p:sp>
        <p:nvSpPr>
          <p:cNvPr id="60" name="your text goes here"/>
          <p:cNvSpPr/>
          <p:nvPr/>
        </p:nvSpPr>
        <p:spPr>
          <a:xfrm>
            <a:off x="3522193" y="2756975"/>
            <a:ext cx="3007730" cy="1829838"/>
          </a:xfrm>
          <a:prstGeom prst="roundRect">
            <a:avLst/>
          </a:prstGeom>
          <a:noFill/>
          <a:ln w="38100">
            <a:noFill/>
            <a:prstDash val="sysDash"/>
          </a:ln>
        </p:spPr>
        <p:style>
          <a:lnRef idx="2">
            <a:schemeClr val="dk1"/>
          </a:lnRef>
          <a:fillRef idx="1">
            <a:schemeClr val="lt1"/>
          </a:fillRef>
          <a:effectRef idx="0">
            <a:schemeClr val="dk1"/>
          </a:effectRef>
          <a:fontRef idx="minor">
            <a:schemeClr val="dk1"/>
          </a:fontRef>
        </p:style>
        <p:txBody>
          <a:bodyPr lIns="182880" tIns="91440" rIns="91440" bIns="91440" rtlCol="0" anchor="ctr" anchorCtr="0"/>
          <a:lstStyle/>
          <a:p>
            <a:pPr marL="171450" indent="-171450" defTabSz="457200">
              <a:spcBef>
                <a:spcPts val="500"/>
              </a:spcBef>
              <a:buFont typeface="Arial" panose="020B0604020202020204" pitchFamily="34" charset="0"/>
              <a:buChar char="•"/>
              <a:defRPr/>
            </a:pP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學生</a:t>
            </a: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必選修</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修課歷程</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成績</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核心能力及課程規劃</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a:solidFill>
                  <a:srgbClr val="073E87">
                    <a:lumMod val="50000"/>
                  </a:srgbClr>
                </a:solidFill>
                <a:latin typeface="微軟正黑體" panose="020B0604030504040204" pitchFamily="34" charset="-120"/>
                <a:ea typeface="微軟正黑體" panose="020B0604030504040204" pitchFamily="34" charset="-120"/>
              </a:rPr>
              <a:t>學生</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實習歷程</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學生實習表現</a:t>
            </a:r>
            <a:r>
              <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成績</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實習規劃</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學生各式教學回饋及調查</a:t>
            </a:r>
            <a:endPar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buFont typeface="Arial" panose="020B0604020202020204" pitchFamily="34" charset="0"/>
              <a:buChar char="•"/>
              <a:defRPr/>
            </a:pP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學生參與活動歷程</a:t>
            </a:r>
            <a:r>
              <a:rPr lang="en-US" altLang="zh-TW" sz="1400" b="1" kern="0" dirty="0">
                <a:solidFill>
                  <a:srgbClr val="073E87">
                    <a:lumMod val="50000"/>
                  </a:srgbClr>
                </a:solidFill>
                <a:latin typeface="微軟正黑體" panose="020B0604030504040204" pitchFamily="34" charset="-120"/>
                <a:ea typeface="微軟正黑體" panose="020B0604030504040204" pitchFamily="34" charset="-120"/>
              </a:rPr>
              <a:t>…</a:t>
            </a:r>
            <a:r>
              <a:rPr lang="zh-TW" altLang="en-US" sz="1400" b="1" kern="0" dirty="0" smtClean="0">
                <a:solidFill>
                  <a:srgbClr val="073E87">
                    <a:lumMod val="50000"/>
                  </a:srgbClr>
                </a:solidFill>
                <a:latin typeface="微軟正黑體" panose="020B0604030504040204" pitchFamily="34" charset="-120"/>
                <a:ea typeface="微軟正黑體" panose="020B0604030504040204" pitchFamily="34" charset="-120"/>
              </a:rPr>
              <a:t>等</a:t>
            </a:r>
            <a:endParaRPr lang="en-US" altLang="zh-TW" sz="1400" b="1" kern="0" dirty="0" smtClean="0">
              <a:solidFill>
                <a:srgbClr val="073E87">
                  <a:lumMod val="50000"/>
                </a:srgbClr>
              </a:solidFill>
              <a:latin typeface="微軟正黑體" panose="020B0604030504040204" pitchFamily="34" charset="-120"/>
              <a:ea typeface="微軟正黑體" panose="020B0604030504040204" pitchFamily="34" charset="-120"/>
            </a:endParaRPr>
          </a:p>
          <a:p>
            <a:pPr marL="171450" indent="-171450" defTabSz="457200">
              <a:spcBef>
                <a:spcPts val="500"/>
              </a:spcBef>
              <a:buFont typeface="Arial" panose="020B0604020202020204" pitchFamily="34" charset="0"/>
              <a:buChar char="•"/>
              <a:defRPr/>
            </a:pPr>
            <a:endParaRPr lang="en-US" altLang="zh-TW" sz="1100" kern="0" dirty="0" smtClean="0">
              <a:solidFill>
                <a:srgbClr val="FF0000"/>
              </a:solidFill>
              <a:latin typeface="微軟正黑體" panose="020B0604030504040204" pitchFamily="34" charset="-120"/>
              <a:ea typeface="微軟正黑體" panose="020B0604030504040204" pitchFamily="34" charset="-120"/>
            </a:endParaRPr>
          </a:p>
        </p:txBody>
      </p:sp>
      <p:sp>
        <p:nvSpPr>
          <p:cNvPr id="61" name="頁尾版面配置區 60"/>
          <p:cNvSpPr>
            <a:spLocks noGrp="1"/>
          </p:cNvSpPr>
          <p:nvPr>
            <p:ph type="ftr" sz="quarter" idx="13"/>
          </p:nvPr>
        </p:nvSpPr>
        <p:spPr/>
        <p:txBody>
          <a:bodyPr/>
          <a:lstStyle/>
          <a:p>
            <a:endParaRPr lang="en-US">
              <a:solidFill>
                <a:prstClr val="white">
                  <a:tint val="75000"/>
                </a:prstClr>
              </a:solidFill>
            </a:endParaRPr>
          </a:p>
        </p:txBody>
      </p:sp>
      <p:sp>
        <p:nvSpPr>
          <p:cNvPr id="62" name="投影片編號版面配置區 61"/>
          <p:cNvSpPr>
            <a:spLocks noGrp="1"/>
          </p:cNvSpPr>
          <p:nvPr>
            <p:ph type="sldNum" sz="quarter" idx="12"/>
          </p:nvPr>
        </p:nvSpPr>
        <p:spPr/>
        <p:txBody>
          <a:bodyPr/>
          <a:lstStyle/>
          <a:p>
            <a:fld id="{E7535FAD-13AA-4F2B-84A6-73AF313AAC7C}" type="slidenum">
              <a:rPr lang="en-US" smtClean="0">
                <a:solidFill>
                  <a:prstClr val="white">
                    <a:tint val="75000"/>
                  </a:prstClr>
                </a:solidFill>
              </a:rPr>
              <a:pPr/>
              <a:t>132</a:t>
            </a:fld>
            <a:endParaRPr lang="en-US" dirty="0">
              <a:solidFill>
                <a:prstClr val="white">
                  <a:tint val="75000"/>
                </a:prstClr>
              </a:solidFill>
            </a:endParaRPr>
          </a:p>
        </p:txBody>
      </p:sp>
    </p:spTree>
    <p:extLst>
      <p:ext uri="{BB962C8B-B14F-4D97-AF65-F5344CB8AC3E}">
        <p14:creationId xmlns:p14="http://schemas.microsoft.com/office/powerpoint/2010/main" val="4126418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5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5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5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P spid="10" grpId="0"/>
      <p:bldP spid="45" grpId="0"/>
      <p:bldP spid="47" grpId="0" animBg="1"/>
      <p:bldP spid="48" grpId="0" animBg="1"/>
      <p:bldP spid="49" grpId="0" animBg="1"/>
      <p:bldP spid="50" grpId="0" animBg="1"/>
      <p:bldP spid="51" grpId="0"/>
      <p:bldP spid="52" grpId="0"/>
      <p:bldP spid="53" grpId="0"/>
      <p:bldP spid="54" grpId="0"/>
      <p:bldP spid="55" grpId="0" animBg="1"/>
      <p:bldP spid="59" grpId="0"/>
      <p:bldP spid="60"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pic>
        <p:nvPicPr>
          <p:cNvPr id="12" name="Shape 1393"/>
          <p:cNvPicPr preferRelativeResize="0"/>
          <p:nvPr/>
        </p:nvPicPr>
        <p:blipFill rotWithShape="1">
          <a:blip r:embed="rId3">
            <a:alphaModFix/>
          </a:blip>
          <a:srcRect t="10817" b="6979"/>
          <a:stretch/>
        </p:blipFill>
        <p:spPr>
          <a:xfrm>
            <a:off x="119744" y="3044623"/>
            <a:ext cx="8773886" cy="3638445"/>
          </a:xfrm>
          <a:prstGeom prst="rect">
            <a:avLst/>
          </a:prstGeom>
          <a:noFill/>
          <a:ln>
            <a:noFill/>
          </a:ln>
          <a:effectLst>
            <a:outerShdw blurRad="57150" dist="19050" dir="5400000" algn="bl" rotWithShape="0">
              <a:srgbClr val="000000">
                <a:alpha val="50000"/>
              </a:srgbClr>
            </a:outerShdw>
          </a:effectLst>
        </p:spPr>
      </p:pic>
      <p:sp>
        <p:nvSpPr>
          <p:cNvPr id="1379" name="Shape 1379"/>
          <p:cNvSpPr txBox="1">
            <a:spLocks noGrp="1"/>
          </p:cNvSpPr>
          <p:nvPr>
            <p:ph type="sldNum" idx="12"/>
          </p:nvPr>
        </p:nvSpPr>
        <p:spPr>
          <a:xfrm>
            <a:off x="7102330" y="5596675"/>
            <a:ext cx="394800" cy="393600"/>
          </a:xfrm>
          <a:prstGeom prst="rect">
            <a:avLst/>
          </a:prstGeom>
        </p:spPr>
        <p:txBody>
          <a:bodyPr spcFirstLastPara="1" vert="horz" wrap="square" lIns="91425" tIns="91425" rIns="91425" bIns="91425" rtlCol="0" anchor="ctr" anchorCtr="0">
            <a:noAutofit/>
          </a:bodyPr>
          <a:lstStyle/>
          <a:p>
            <a:fld id="{00000000-1234-1234-1234-123412341234}" type="slidenum">
              <a:rPr lang="en-US" altLang="zh-TW">
                <a:solidFill>
                  <a:srgbClr val="44546A"/>
                </a:solidFill>
              </a:rPr>
              <a:pPr/>
              <a:t>133</a:t>
            </a:fld>
            <a:endParaRPr>
              <a:solidFill>
                <a:srgbClr val="44546A"/>
              </a:solidFill>
            </a:endParaRPr>
          </a:p>
        </p:txBody>
      </p:sp>
      <p:sp>
        <p:nvSpPr>
          <p:cNvPr id="5" name="標題 2"/>
          <p:cNvSpPr txBox="1"/>
          <p:nvPr/>
        </p:nvSpPr>
        <p:spPr>
          <a:xfrm>
            <a:off x="264904" y="130632"/>
            <a:ext cx="8635965" cy="796043"/>
          </a:xfrm>
          <a:prstGeom prst="rect">
            <a:avLst/>
          </a:prstGeom>
          <a:noFill/>
        </p:spPr>
        <p:txBody>
          <a:bodyPr anchor="ctr"/>
          <a:lstStyle>
            <a:lvl1pPr algn="l" defTabSz="914400" rtl="0" eaLnBrk="1" latinLnBrk="0" hangingPunct="1">
              <a:lnSpc>
                <a:spcPct val="90000"/>
              </a:lnSpc>
              <a:spcBef>
                <a:spcPct val="0"/>
              </a:spcBef>
              <a:buNone/>
              <a:defRPr sz="4400" kern="1200">
                <a:solidFill>
                  <a:schemeClr val="tx1"/>
                </a:solidFill>
                <a:latin typeface="微軟正黑體" panose="020B0604030504040204" pitchFamily="34" charset="-120"/>
                <a:ea typeface="微軟正黑體" panose="020B0604030504040204" pitchFamily="34" charset="-120"/>
                <a:cs typeface="+mj-cs"/>
              </a:defRPr>
            </a:lvl1pPr>
          </a:lstStyle>
          <a:p>
            <a:pPr>
              <a:lnSpc>
                <a:spcPct val="100000"/>
              </a:lnSpc>
            </a:pPr>
            <a:r>
              <a:rPr lang="zh-TW" altLang="en-US" sz="3000" b="1" dirty="0" smtClean="0">
                <a:solidFill>
                  <a:prstClr val="black"/>
                </a:solidFill>
              </a:rPr>
              <a:t>學生是否依據興趣就業？</a:t>
            </a:r>
            <a:r>
              <a:rPr lang="en-US" altLang="zh-TW" sz="3000" b="1" dirty="0" smtClean="0">
                <a:solidFill>
                  <a:prstClr val="black"/>
                </a:solidFill>
              </a:rPr>
              <a:t>-</a:t>
            </a:r>
            <a:r>
              <a:rPr lang="en-US" altLang="zh-TW" sz="2200" b="1" dirty="0" smtClean="0">
                <a:solidFill>
                  <a:srgbClr val="0000FF"/>
                </a:solidFill>
              </a:rPr>
              <a:t>102</a:t>
            </a:r>
            <a:r>
              <a:rPr lang="zh-TW" altLang="en-US" sz="2200" b="1" dirty="0" smtClean="0">
                <a:solidFill>
                  <a:srgbClr val="0000FF"/>
                </a:solidFill>
              </a:rPr>
              <a:t>學年</a:t>
            </a:r>
            <a:r>
              <a:rPr lang="zh-TW" altLang="en-US" sz="2200" b="1" dirty="0" smtClean="0">
                <a:solidFill>
                  <a:srgbClr val="0000FF"/>
                </a:solidFill>
              </a:rPr>
              <a:t>度</a:t>
            </a:r>
            <a:r>
              <a:rPr lang="en-US" altLang="zh-TW" sz="2200" b="1" dirty="0" smtClean="0">
                <a:solidFill>
                  <a:srgbClr val="0000FF"/>
                </a:solidFill>
              </a:rPr>
              <a:t>UCAN</a:t>
            </a:r>
            <a:r>
              <a:rPr lang="zh-TW" altLang="en-US" sz="2200" b="1" dirty="0" smtClean="0">
                <a:solidFill>
                  <a:srgbClr val="0000FF"/>
                </a:solidFill>
              </a:rPr>
              <a:t>連結畢業生流向調查串檔數據</a:t>
            </a:r>
            <a:endParaRPr lang="zh-TW" altLang="en-US" sz="2200" b="1" dirty="0">
              <a:solidFill>
                <a:srgbClr val="0000FF"/>
              </a:solidFill>
            </a:endParaRPr>
          </a:p>
        </p:txBody>
      </p:sp>
      <p:sp>
        <p:nvSpPr>
          <p:cNvPr id="6" name="文字方塊 5"/>
          <p:cNvSpPr txBox="1"/>
          <p:nvPr/>
        </p:nvSpPr>
        <p:spPr>
          <a:xfrm>
            <a:off x="261257" y="1006172"/>
            <a:ext cx="8643257" cy="2092881"/>
          </a:xfrm>
          <a:prstGeom prst="rect">
            <a:avLst/>
          </a:prstGeom>
          <a:noFill/>
        </p:spPr>
        <p:txBody>
          <a:bodyPr wrap="square" rtlCol="0">
            <a:spAutoFit/>
          </a:bodyPr>
          <a:lstStyle/>
          <a:p>
            <a:pPr marL="285750" indent="-285750">
              <a:spcBef>
                <a:spcPts val="600"/>
              </a:spcBef>
              <a:spcAft>
                <a:spcPts val="600"/>
              </a:spcAft>
              <a:buFont typeface="Wingdings" panose="05000000000000000000" pitchFamily="2" charset="2"/>
              <a:buChar char="n"/>
              <a:defRPr/>
            </a:pPr>
            <a:r>
              <a:rPr lang="zh-TW" altLang="en-US" b="1" dirty="0">
                <a:solidFill>
                  <a:srgbClr val="0000FF"/>
                </a:solidFill>
                <a:latin typeface="微軟正黑體" panose="020B0604030504040204" pitchFamily="34" charset="-120"/>
              </a:rPr>
              <a:t>職業</a:t>
            </a:r>
            <a:r>
              <a:rPr lang="zh-TW" altLang="zh-TW" b="1" dirty="0">
                <a:solidFill>
                  <a:srgbClr val="0000FF"/>
                </a:solidFill>
                <a:latin typeface="微軟正黑體" panose="020B0604030504040204" pitchFamily="34" charset="-120"/>
              </a:rPr>
              <a:t>興趣</a:t>
            </a:r>
            <a:r>
              <a:rPr lang="zh-TW" altLang="en-US" b="1" dirty="0">
                <a:solidFill>
                  <a:srgbClr val="0000FF"/>
                </a:solidFill>
                <a:latin typeface="微軟正黑體" panose="020B0604030504040204" pitchFamily="34" charset="-120"/>
              </a:rPr>
              <a:t>分佈</a:t>
            </a:r>
            <a:r>
              <a:rPr lang="zh-TW" altLang="zh-TW" b="1" dirty="0">
                <a:solidFill>
                  <a:srgbClr val="0000FF"/>
                </a:solidFill>
                <a:latin typeface="微軟正黑體" panose="020B0604030504040204" pitchFamily="34" charset="-120"/>
              </a:rPr>
              <a:t> vs 畢</a:t>
            </a:r>
            <a:r>
              <a:rPr lang="zh-TW" altLang="en-US" b="1" dirty="0">
                <a:solidFill>
                  <a:srgbClr val="0000FF"/>
                </a:solidFill>
                <a:latin typeface="微軟正黑體" panose="020B0604030504040204" pitchFamily="34" charset="-120"/>
              </a:rPr>
              <a:t>業後</a:t>
            </a:r>
            <a:r>
              <a:rPr lang="zh-TW" altLang="zh-TW" b="1" dirty="0">
                <a:solidFill>
                  <a:srgbClr val="0000FF"/>
                </a:solidFill>
                <a:latin typeface="微軟正黑體" panose="020B0604030504040204" pitchFamily="34" charset="-120"/>
              </a:rPr>
              <a:t>1就業</a:t>
            </a:r>
            <a:r>
              <a:rPr lang="zh-TW" altLang="en-US" b="1" dirty="0" smtClean="0">
                <a:solidFill>
                  <a:srgbClr val="0000FF"/>
                </a:solidFill>
                <a:latin typeface="微軟正黑體" panose="020B0604030504040204" pitchFamily="34" charset="-120"/>
              </a:rPr>
              <a:t>類型，</a:t>
            </a:r>
            <a:r>
              <a:rPr lang="zh-TW" altLang="zh-TW" b="1" dirty="0" smtClean="0">
                <a:solidFill>
                  <a:srgbClr val="0000FF"/>
                </a:solidFill>
                <a:latin typeface="微軟正黑體" panose="020B0604030504040204" pitchFamily="34" charset="-120"/>
              </a:rPr>
              <a:t>發現：</a:t>
            </a:r>
            <a:endParaRPr lang="zh-TW" altLang="en-US" dirty="0">
              <a:solidFill>
                <a:prstClr val="black"/>
              </a:solidFill>
              <a:latin typeface="微軟正黑體" panose="020B0604030504040204" pitchFamily="34" charset="-120"/>
            </a:endParaRPr>
          </a:p>
          <a:p>
            <a:pPr>
              <a:spcBef>
                <a:spcPts val="600"/>
              </a:spcBef>
              <a:spcAft>
                <a:spcPts val="600"/>
              </a:spcAft>
              <a:buFontTx/>
              <a:buAutoNum type="arabicPeriod"/>
            </a:pPr>
            <a:r>
              <a:rPr lang="zh-TW" altLang="en-US" dirty="0">
                <a:solidFill>
                  <a:prstClr val="black"/>
                </a:solidFill>
                <a:latin typeface="微軟正黑體" panose="020B0604030504040204" pitchFamily="34" charset="-120"/>
              </a:rPr>
              <a:t>學生依</a:t>
            </a:r>
            <a:r>
              <a:rPr lang="en-US" altLang="zh-TW" dirty="0">
                <a:solidFill>
                  <a:prstClr val="black"/>
                </a:solidFill>
                <a:latin typeface="微軟正黑體" panose="020B0604030504040204" pitchFamily="34" charset="-120"/>
              </a:rPr>
              <a:t>UCAN</a:t>
            </a:r>
            <a:r>
              <a:rPr lang="zh-TW" altLang="en-US" dirty="0">
                <a:solidFill>
                  <a:prstClr val="black"/>
                </a:solidFill>
                <a:latin typeface="微軟正黑體" panose="020B0604030504040204" pitchFamily="34" charset="-120"/>
              </a:rPr>
              <a:t>興趣高低就業情形</a:t>
            </a:r>
            <a:r>
              <a:rPr lang="zh-TW" altLang="en-US" b="1" dirty="0" smtClean="0">
                <a:solidFill>
                  <a:srgbClr val="C00000"/>
                </a:solidFill>
                <a:latin typeface="微軟正黑體" panose="020B0604030504040204" pitchFamily="34" charset="-120"/>
              </a:rPr>
              <a:t>明顯</a:t>
            </a:r>
            <a:endParaRPr lang="en-US" altLang="zh-TW" b="1" dirty="0" smtClean="0">
              <a:solidFill>
                <a:srgbClr val="C00000"/>
              </a:solidFill>
              <a:latin typeface="微軟正黑體" panose="020B0604030504040204" pitchFamily="34" charset="-120"/>
            </a:endParaRPr>
          </a:p>
          <a:p>
            <a:pPr>
              <a:spcBef>
                <a:spcPts val="600"/>
              </a:spcBef>
              <a:spcAft>
                <a:spcPts val="600"/>
              </a:spcAft>
              <a:buFontTx/>
              <a:buAutoNum type="arabicPeriod"/>
            </a:pPr>
            <a:r>
              <a:rPr lang="zh-TW" altLang="en-US" dirty="0" smtClean="0">
                <a:solidFill>
                  <a:prstClr val="black"/>
                </a:solidFill>
                <a:latin typeface="微軟正黑體" panose="020B0604030504040204" pitchFamily="34" charset="-120"/>
              </a:rPr>
              <a:t>就業</a:t>
            </a:r>
            <a:r>
              <a:rPr lang="zh-TW" altLang="en-US" dirty="0">
                <a:solidFill>
                  <a:prstClr val="black"/>
                </a:solidFill>
                <a:latin typeface="微軟正黑體" panose="020B0604030504040204" pitchFamily="34" charset="-120"/>
              </a:rPr>
              <a:t>到前四個興趣領域的比例達</a:t>
            </a:r>
            <a:r>
              <a:rPr lang="en-US" altLang="zh-TW" b="1" dirty="0">
                <a:solidFill>
                  <a:srgbClr val="C00000"/>
                </a:solidFill>
                <a:latin typeface="微軟正黑體" panose="020B0604030504040204" pitchFamily="34" charset="-120"/>
              </a:rPr>
              <a:t>40%</a:t>
            </a:r>
            <a:r>
              <a:rPr lang="zh-TW" altLang="en-US" b="1" dirty="0">
                <a:solidFill>
                  <a:srgbClr val="C00000"/>
                </a:solidFill>
                <a:latin typeface="微軟正黑體" panose="020B0604030504040204" pitchFamily="34" charset="-120"/>
              </a:rPr>
              <a:t>↑</a:t>
            </a:r>
          </a:p>
          <a:p>
            <a:pPr>
              <a:spcBef>
                <a:spcPts val="600"/>
              </a:spcBef>
              <a:spcAft>
                <a:spcPts val="600"/>
              </a:spcAft>
              <a:buFontTx/>
              <a:buAutoNum type="arabicPeriod"/>
            </a:pPr>
            <a:r>
              <a:rPr lang="zh-TW" altLang="en-US" dirty="0">
                <a:solidFill>
                  <a:prstClr val="black"/>
                </a:solidFill>
                <a:latin typeface="微軟正黑體" panose="020B0604030504040204" pitchFamily="34" charset="-120"/>
              </a:rPr>
              <a:t>第</a:t>
            </a:r>
            <a:r>
              <a:rPr lang="en-US" altLang="zh-TW" dirty="0">
                <a:solidFill>
                  <a:prstClr val="black"/>
                </a:solidFill>
                <a:latin typeface="微軟正黑體" panose="020B0604030504040204" pitchFamily="34" charset="-120"/>
              </a:rPr>
              <a:t>1</a:t>
            </a:r>
            <a:r>
              <a:rPr lang="zh-TW" altLang="en-US" dirty="0">
                <a:solidFill>
                  <a:prstClr val="black"/>
                </a:solidFill>
                <a:latin typeface="微軟正黑體" panose="020B0604030504040204" pitchFamily="34" charset="-120"/>
              </a:rPr>
              <a:t>順位職涯興趣就業量</a:t>
            </a:r>
            <a:r>
              <a:rPr lang="zh-TW" altLang="en-US" b="1" dirty="0">
                <a:solidFill>
                  <a:srgbClr val="C00000"/>
                </a:solidFill>
                <a:latin typeface="微軟正黑體" panose="020B0604030504040204" pitchFamily="34" charset="-120"/>
              </a:rPr>
              <a:t>非常突出</a:t>
            </a:r>
          </a:p>
          <a:p>
            <a:pPr>
              <a:spcBef>
                <a:spcPts val="600"/>
              </a:spcBef>
              <a:spcAft>
                <a:spcPts val="600"/>
              </a:spcAft>
              <a:buFontTx/>
              <a:buAutoNum type="arabicPeriod"/>
            </a:pPr>
            <a:r>
              <a:rPr lang="en-US" altLang="zh-TW" dirty="0">
                <a:solidFill>
                  <a:prstClr val="black"/>
                </a:solidFill>
                <a:latin typeface="微軟正黑體" panose="020B0604030504040204" pitchFamily="34" charset="-120"/>
              </a:rPr>
              <a:t>101-102</a:t>
            </a:r>
            <a:r>
              <a:rPr lang="zh-TW" altLang="en-US" dirty="0">
                <a:solidFill>
                  <a:prstClr val="black"/>
                </a:solidFill>
                <a:latin typeface="微軟正黑體" panose="020B0604030504040204" pitchFamily="34" charset="-120"/>
              </a:rPr>
              <a:t>情形相同呈現整體</a:t>
            </a:r>
            <a:r>
              <a:rPr lang="zh-TW" altLang="en-US" b="1" dirty="0" smtClean="0">
                <a:solidFill>
                  <a:srgbClr val="C00000"/>
                </a:solidFill>
                <a:latin typeface="微軟正黑體" panose="020B0604030504040204" pitchFamily="34" charset="-120"/>
              </a:rPr>
              <a:t>穩定性</a:t>
            </a:r>
            <a:endParaRPr lang="zh-TW" altLang="en-US" b="1" dirty="0">
              <a:solidFill>
                <a:srgbClr val="C00000"/>
              </a:solidFill>
              <a:latin typeface="微軟正黑體" panose="020B0604030504040204" pitchFamily="34" charset="-120"/>
            </a:endParaRPr>
          </a:p>
        </p:txBody>
      </p:sp>
      <p:sp>
        <p:nvSpPr>
          <p:cNvPr id="2" name="文字方塊 1"/>
          <p:cNvSpPr txBox="1"/>
          <p:nvPr/>
        </p:nvSpPr>
        <p:spPr>
          <a:xfrm>
            <a:off x="1219199" y="3081887"/>
            <a:ext cx="7467599" cy="369332"/>
          </a:xfrm>
          <a:prstGeom prst="rect">
            <a:avLst/>
          </a:prstGeom>
          <a:solidFill>
            <a:schemeClr val="accent3"/>
          </a:solidFill>
        </p:spPr>
        <p:txBody>
          <a:bodyPr wrap="square" rtlCol="0">
            <a:spAutoFit/>
          </a:bodyPr>
          <a:lstStyle/>
          <a:p>
            <a:r>
              <a:rPr lang="zh-TW" altLang="en-US" b="1" dirty="0" smtClean="0">
                <a:solidFill>
                  <a:prstClr val="black"/>
                </a:solidFill>
              </a:rPr>
              <a:t>就業到個人興趣高低順位的人數分配情形</a:t>
            </a:r>
            <a:r>
              <a:rPr lang="en-US" altLang="zh-TW" b="1" dirty="0" smtClean="0">
                <a:solidFill>
                  <a:prstClr val="black"/>
                </a:solidFill>
              </a:rPr>
              <a:t>_102</a:t>
            </a:r>
            <a:r>
              <a:rPr lang="zh-TW" altLang="en-US" b="1" dirty="0" smtClean="0">
                <a:solidFill>
                  <a:prstClr val="black"/>
                </a:solidFill>
              </a:rPr>
              <a:t>學年度畢業後</a:t>
            </a:r>
            <a:r>
              <a:rPr lang="en-US" altLang="zh-TW" b="1" dirty="0" smtClean="0">
                <a:solidFill>
                  <a:prstClr val="black"/>
                </a:solidFill>
              </a:rPr>
              <a:t>1 (N=35,076)</a:t>
            </a:r>
            <a:endParaRPr lang="zh-TW" altLang="en-US" b="1" dirty="0">
              <a:solidFill>
                <a:prstClr val="black"/>
              </a:solidFill>
            </a:endParaRPr>
          </a:p>
        </p:txBody>
      </p:sp>
      <p:sp>
        <p:nvSpPr>
          <p:cNvPr id="3" name="文字方塊 2"/>
          <p:cNvSpPr txBox="1"/>
          <p:nvPr/>
        </p:nvSpPr>
        <p:spPr>
          <a:xfrm>
            <a:off x="261257" y="4258382"/>
            <a:ext cx="492443" cy="1230085"/>
          </a:xfrm>
          <a:prstGeom prst="rect">
            <a:avLst/>
          </a:prstGeom>
          <a:solidFill>
            <a:srgbClr val="FFFFFF"/>
          </a:solidFill>
        </p:spPr>
        <p:txBody>
          <a:bodyPr vert="eaVert" wrap="square" rtlCol="0">
            <a:spAutoFit/>
          </a:bodyPr>
          <a:lstStyle/>
          <a:p>
            <a:r>
              <a:rPr lang="zh-TW" altLang="en-US" sz="2000" b="1" dirty="0" smtClean="0">
                <a:solidFill>
                  <a:prstClr val="black"/>
                </a:solidFill>
              </a:rPr>
              <a:t>就業人數</a:t>
            </a:r>
            <a:endParaRPr lang="zh-TW" altLang="en-US" sz="2000" b="1" dirty="0">
              <a:solidFill>
                <a:prstClr val="black"/>
              </a:solidFill>
            </a:endParaRPr>
          </a:p>
        </p:txBody>
      </p:sp>
      <p:sp>
        <p:nvSpPr>
          <p:cNvPr id="11" name="文字方塊 10"/>
          <p:cNvSpPr txBox="1"/>
          <p:nvPr/>
        </p:nvSpPr>
        <p:spPr>
          <a:xfrm>
            <a:off x="4403267" y="6313736"/>
            <a:ext cx="1208313" cy="369332"/>
          </a:xfrm>
          <a:prstGeom prst="rect">
            <a:avLst/>
          </a:prstGeom>
          <a:solidFill>
            <a:schemeClr val="accent3"/>
          </a:solidFill>
        </p:spPr>
        <p:txBody>
          <a:bodyPr wrap="square" rtlCol="0">
            <a:spAutoFit/>
          </a:bodyPr>
          <a:lstStyle/>
          <a:p>
            <a:r>
              <a:rPr lang="zh-TW" altLang="en-US" b="1" dirty="0" smtClean="0">
                <a:solidFill>
                  <a:prstClr val="black"/>
                </a:solidFill>
              </a:rPr>
              <a:t>興趣順位</a:t>
            </a:r>
            <a:endParaRPr lang="zh-TW" altLang="en-US" b="1" dirty="0">
              <a:solidFill>
                <a:prstClr val="black"/>
              </a:solidFill>
            </a:endParaRPr>
          </a:p>
        </p:txBody>
      </p:sp>
      <p:pic>
        <p:nvPicPr>
          <p:cNvPr id="13" name="Shape 1394"/>
          <p:cNvPicPr preferRelativeResize="0"/>
          <p:nvPr/>
        </p:nvPicPr>
        <p:blipFill>
          <a:blip r:embed="rId4">
            <a:alphaModFix/>
          </a:blip>
          <a:stretch>
            <a:fillRect/>
          </a:stretch>
        </p:blipFill>
        <p:spPr>
          <a:xfrm>
            <a:off x="5976256" y="801723"/>
            <a:ext cx="2848411" cy="2079614"/>
          </a:xfrm>
          <a:prstGeom prst="rect">
            <a:avLst/>
          </a:prstGeom>
          <a:noFill/>
          <a:ln>
            <a:noFill/>
          </a:ln>
          <a:effectLst>
            <a:outerShdw blurRad="57150" dist="19050" dir="5400000" algn="bl" rotWithShape="0">
              <a:srgbClr val="000000">
                <a:alpha val="50000"/>
              </a:srgbClr>
            </a:outerShdw>
          </a:effectLst>
        </p:spPr>
      </p:pic>
    </p:spTree>
    <p:extLst>
      <p:ext uri="{BB962C8B-B14F-4D97-AF65-F5344CB8AC3E}">
        <p14:creationId xmlns:p14="http://schemas.microsoft.com/office/powerpoint/2010/main" val="2442064749"/>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a:blip r:embed="rId2"/>
          <a:stretch>
            <a:fillRect/>
          </a:stretch>
        </p:blipFill>
        <p:spPr>
          <a:xfrm>
            <a:off x="214120" y="1322223"/>
            <a:ext cx="4343400" cy="2443163"/>
          </a:xfrm>
          <a:prstGeom prst="rect">
            <a:avLst/>
          </a:prstGeom>
          <a:ln>
            <a:solidFill>
              <a:schemeClr val="bg1">
                <a:lumMod val="85000"/>
              </a:schemeClr>
            </a:solidFill>
          </a:ln>
        </p:spPr>
      </p:pic>
      <p:pic>
        <p:nvPicPr>
          <p:cNvPr id="6" name="圖片 5"/>
          <p:cNvPicPr>
            <a:picLocks noChangeAspect="1"/>
          </p:cNvPicPr>
          <p:nvPr/>
        </p:nvPicPr>
        <p:blipFill>
          <a:blip r:embed="rId3"/>
          <a:stretch>
            <a:fillRect/>
          </a:stretch>
        </p:blipFill>
        <p:spPr>
          <a:xfrm>
            <a:off x="509904" y="3894622"/>
            <a:ext cx="4620126" cy="2598821"/>
          </a:xfrm>
          <a:prstGeom prst="rect">
            <a:avLst/>
          </a:prstGeom>
          <a:ln>
            <a:solidFill>
              <a:schemeClr val="bg1">
                <a:lumMod val="85000"/>
              </a:schemeClr>
            </a:solidFill>
          </a:ln>
        </p:spPr>
      </p:pic>
      <p:sp>
        <p:nvSpPr>
          <p:cNvPr id="7" name="標題 2"/>
          <p:cNvSpPr txBox="1"/>
          <p:nvPr/>
        </p:nvSpPr>
        <p:spPr>
          <a:xfrm>
            <a:off x="257664" y="237723"/>
            <a:ext cx="8635965" cy="540000"/>
          </a:xfrm>
          <a:prstGeom prst="rect">
            <a:avLst/>
          </a:prstGeom>
          <a:noFill/>
        </p:spPr>
        <p:txBody>
          <a:bodyPr anchor="ctr"/>
          <a:lstStyle>
            <a:lvl1pPr algn="l" defTabSz="914400" rtl="0" eaLnBrk="1" latinLnBrk="0" hangingPunct="1">
              <a:lnSpc>
                <a:spcPct val="90000"/>
              </a:lnSpc>
              <a:spcBef>
                <a:spcPct val="0"/>
              </a:spcBef>
              <a:buNone/>
              <a:defRPr sz="4400" kern="1200">
                <a:solidFill>
                  <a:schemeClr val="tx1"/>
                </a:solidFill>
                <a:latin typeface="微軟正黑體" panose="020B0604030504040204" pitchFamily="34" charset="-120"/>
                <a:ea typeface="微軟正黑體" panose="020B0604030504040204" pitchFamily="34" charset="-120"/>
                <a:cs typeface="+mj-cs"/>
              </a:defRPr>
            </a:lvl1pPr>
          </a:lstStyle>
          <a:p>
            <a:pPr algn="ctr">
              <a:lnSpc>
                <a:spcPct val="100000"/>
              </a:lnSpc>
            </a:pPr>
            <a:r>
              <a:rPr lang="zh-TW" altLang="en-US" sz="3000" b="1" dirty="0" smtClean="0">
                <a:solidFill>
                  <a:prstClr val="black"/>
                </a:solidFill>
              </a:rPr>
              <a:t>應用</a:t>
            </a:r>
            <a:r>
              <a:rPr lang="en-US" altLang="zh-TW" sz="3000" b="1" dirty="0" smtClean="0">
                <a:solidFill>
                  <a:prstClr val="black"/>
                </a:solidFill>
              </a:rPr>
              <a:t>UCAN</a:t>
            </a:r>
            <a:r>
              <a:rPr lang="zh-TW" altLang="en-US" sz="3000" b="1" dirty="0" smtClean="0">
                <a:solidFill>
                  <a:prstClr val="black"/>
                </a:solidFill>
              </a:rPr>
              <a:t>推動學生學習輔導案例</a:t>
            </a:r>
            <a:endParaRPr lang="zh-TW" altLang="en-US" sz="3000" b="1" dirty="0">
              <a:solidFill>
                <a:prstClr val="black"/>
              </a:solidFill>
            </a:endParaRPr>
          </a:p>
        </p:txBody>
      </p:sp>
      <p:sp>
        <p:nvSpPr>
          <p:cNvPr id="8" name="矩形 7"/>
          <p:cNvSpPr/>
          <p:nvPr/>
        </p:nvSpPr>
        <p:spPr>
          <a:xfrm>
            <a:off x="4800443" y="2630001"/>
            <a:ext cx="4056934" cy="830997"/>
          </a:xfrm>
          <a:prstGeom prst="rect">
            <a:avLst/>
          </a:prstGeom>
        </p:spPr>
        <p:txBody>
          <a:bodyPr wrap="square">
            <a:spAutoFit/>
          </a:bodyPr>
          <a:lstStyle/>
          <a:p>
            <a:r>
              <a:rPr lang="zh-TW" altLang="en-US" sz="1600" b="1" dirty="0">
                <a:solidFill>
                  <a:prstClr val="black"/>
                </a:solidFill>
                <a:latin typeface="微軟正黑體" panose="020B0604030504040204" pitchFamily="34" charset="-120"/>
              </a:rPr>
              <a:t>職涯興趣診斷分數可轉譯為</a:t>
            </a:r>
            <a:r>
              <a:rPr lang="en-US" altLang="zh-TW" sz="1600" b="1" u="sng" dirty="0" smtClean="0">
                <a:solidFill>
                  <a:srgbClr val="FF0000"/>
                </a:solidFill>
                <a:latin typeface="微軟正黑體" panose="020B0604030504040204" pitchFamily="34" charset="-120"/>
              </a:rPr>
              <a:t>HIA</a:t>
            </a:r>
            <a:r>
              <a:rPr lang="zh-TW" altLang="en-US" sz="1600" b="1" u="sng" dirty="0" smtClean="0">
                <a:solidFill>
                  <a:srgbClr val="FF0000"/>
                </a:solidFill>
                <a:latin typeface="微軟正黑體" panose="020B0604030504040204" pitchFamily="34" charset="-120"/>
              </a:rPr>
              <a:t>「高</a:t>
            </a:r>
            <a:r>
              <a:rPr lang="zh-TW" altLang="en-US" sz="1600" b="1" u="sng" dirty="0">
                <a:solidFill>
                  <a:srgbClr val="FF0000"/>
                </a:solidFill>
                <a:latin typeface="微軟正黑體" panose="020B0604030504040204" pitchFamily="34" charset="-120"/>
              </a:rPr>
              <a:t>興趣量</a:t>
            </a:r>
          </a:p>
          <a:p>
            <a:r>
              <a:rPr lang="zh-TW" altLang="en-US" sz="1600" b="1" u="sng" dirty="0" smtClean="0">
                <a:solidFill>
                  <a:srgbClr val="FF0000"/>
                </a:solidFill>
                <a:latin typeface="微軟正黑體" panose="020B0604030504040204" pitchFamily="34" charset="-120"/>
              </a:rPr>
              <a:t>指標」</a:t>
            </a:r>
            <a:r>
              <a:rPr lang="zh-TW" altLang="en-US" sz="1600" b="1" dirty="0" smtClean="0">
                <a:solidFill>
                  <a:prstClr val="black"/>
                </a:solidFill>
                <a:latin typeface="微軟正黑體" panose="020B0604030504040204" pitchFamily="34" charset="-120"/>
              </a:rPr>
              <a:t>，判斷</a:t>
            </a:r>
            <a:r>
              <a:rPr lang="zh-TW" altLang="en-US" sz="1600" b="1" dirty="0">
                <a:solidFill>
                  <a:prstClr val="black"/>
                </a:solidFill>
                <a:latin typeface="微軟正黑體" panose="020B0604030504040204" pitchFamily="34" charset="-120"/>
              </a:rPr>
              <a:t>受測者職涯定向的</a:t>
            </a:r>
            <a:r>
              <a:rPr lang="zh-TW" altLang="en-US" sz="1600" b="1" dirty="0" smtClean="0">
                <a:solidFill>
                  <a:prstClr val="black"/>
                </a:solidFill>
                <a:latin typeface="微軟正黑體" panose="020B0604030504040204" pitchFamily="34" charset="-120"/>
              </a:rPr>
              <a:t>程度，並協助職輔單位或系所，進行學生學習輔導</a:t>
            </a:r>
            <a:endParaRPr lang="zh-TW" altLang="en-US" sz="1600" b="1" dirty="0">
              <a:solidFill>
                <a:prstClr val="black"/>
              </a:solidFill>
              <a:latin typeface="微軟正黑體" panose="020B0604030504040204" pitchFamily="34" charset="-120"/>
            </a:endParaRPr>
          </a:p>
        </p:txBody>
      </p:sp>
      <p:sp>
        <p:nvSpPr>
          <p:cNvPr id="9" name="文字方塊 8"/>
          <p:cNvSpPr txBox="1"/>
          <p:nvPr/>
        </p:nvSpPr>
        <p:spPr>
          <a:xfrm>
            <a:off x="214120" y="910897"/>
            <a:ext cx="8643257" cy="369332"/>
          </a:xfrm>
          <a:prstGeom prst="rect">
            <a:avLst/>
          </a:prstGeom>
          <a:noFill/>
        </p:spPr>
        <p:txBody>
          <a:bodyPr wrap="square" rtlCol="0">
            <a:spAutoFit/>
          </a:bodyPr>
          <a:lstStyle/>
          <a:p>
            <a:pPr marL="285750" indent="-285750">
              <a:spcBef>
                <a:spcPts val="600"/>
              </a:spcBef>
              <a:spcAft>
                <a:spcPts val="600"/>
              </a:spcAft>
              <a:buFont typeface="Wingdings" panose="05000000000000000000" pitchFamily="2" charset="2"/>
              <a:buChar char="n"/>
              <a:defRPr/>
            </a:pPr>
            <a:r>
              <a:rPr lang="en-US" altLang="zh-TW" b="1" dirty="0" smtClean="0">
                <a:solidFill>
                  <a:srgbClr val="0000FF"/>
                </a:solidFill>
                <a:latin typeface="微軟正黑體" panose="020B0604030504040204" pitchFamily="34" charset="-120"/>
              </a:rPr>
              <a:t>Down</a:t>
            </a:r>
            <a:r>
              <a:rPr lang="zh-TW" altLang="en-US" b="1" dirty="0" smtClean="0">
                <a:solidFill>
                  <a:srgbClr val="0000FF"/>
                </a:solidFill>
                <a:latin typeface="微軟正黑體" panose="020B0604030504040204" pitchFamily="34" charset="-120"/>
              </a:rPr>
              <a:t>至個別學校情境，也呈現一致情形</a:t>
            </a:r>
            <a:endParaRPr lang="zh-TW" altLang="en-US" dirty="0">
              <a:solidFill>
                <a:prstClr val="black"/>
              </a:solidFill>
              <a:latin typeface="微軟正黑體" panose="020B0604030504040204" pitchFamily="34" charset="-120"/>
            </a:endParaRPr>
          </a:p>
        </p:txBody>
      </p:sp>
      <p:pic>
        <p:nvPicPr>
          <p:cNvPr id="10" name="圖片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73306" y="945663"/>
            <a:ext cx="1427389" cy="1631302"/>
          </a:xfrm>
          <a:prstGeom prst="rect">
            <a:avLst/>
          </a:prstGeom>
        </p:spPr>
      </p:pic>
      <p:sp>
        <p:nvSpPr>
          <p:cNvPr id="11" name="文字方塊 10"/>
          <p:cNvSpPr txBox="1"/>
          <p:nvPr/>
        </p:nvSpPr>
        <p:spPr>
          <a:xfrm>
            <a:off x="6156234" y="1519989"/>
            <a:ext cx="2093494" cy="523220"/>
          </a:xfrm>
          <a:prstGeom prst="rect">
            <a:avLst/>
          </a:prstGeom>
          <a:noFill/>
        </p:spPr>
        <p:txBody>
          <a:bodyPr wrap="square" rtlCol="0">
            <a:spAutoFit/>
          </a:bodyPr>
          <a:lstStyle/>
          <a:p>
            <a:r>
              <a:rPr lang="zh-TW" altLang="en-US" sz="2800" b="1" dirty="0" smtClean="0">
                <a:solidFill>
                  <a:srgbClr val="F36622">
                    <a:lumMod val="75000"/>
                  </a:srgbClr>
                </a:solidFill>
              </a:rPr>
              <a:t>衍生應用</a:t>
            </a:r>
            <a:endParaRPr lang="zh-TW" altLang="en-US" sz="2800" b="1" dirty="0">
              <a:solidFill>
                <a:srgbClr val="F36622">
                  <a:lumMod val="75000"/>
                </a:srgbClr>
              </a:solidFill>
            </a:endParaRPr>
          </a:p>
        </p:txBody>
      </p:sp>
      <p:sp>
        <p:nvSpPr>
          <p:cNvPr id="13" name="矩形 12"/>
          <p:cNvSpPr/>
          <p:nvPr/>
        </p:nvSpPr>
        <p:spPr>
          <a:xfrm>
            <a:off x="5267119" y="3716704"/>
            <a:ext cx="3688957" cy="2031325"/>
          </a:xfrm>
          <a:prstGeom prst="rect">
            <a:avLst/>
          </a:prstGeom>
        </p:spPr>
        <p:txBody>
          <a:bodyPr wrap="square">
            <a:spAutoFit/>
          </a:bodyPr>
          <a:lstStyle/>
          <a:p>
            <a:r>
              <a:rPr lang="zh-TW" altLang="en-US" b="1" u="sng" dirty="0" smtClean="0">
                <a:solidFill>
                  <a:srgbClr val="F36622">
                    <a:lumMod val="75000"/>
                  </a:srgbClr>
                </a:solidFill>
                <a:latin typeface="微軟正黑體" panose="020B0604030504040204" pitchFamily="34" charset="-120"/>
              </a:rPr>
              <a:t>有什麼改變？</a:t>
            </a:r>
            <a:endParaRPr lang="en-US" altLang="zh-TW" b="1" u="sng" dirty="0" smtClean="0">
              <a:solidFill>
                <a:srgbClr val="F36622">
                  <a:lumMod val="75000"/>
                </a:srgbClr>
              </a:solidFill>
              <a:latin typeface="微軟正黑體" panose="020B0604030504040204" pitchFamily="34" charset="-120"/>
            </a:endParaRPr>
          </a:p>
          <a:p>
            <a:pPr marL="180975" indent="-180975">
              <a:buFont typeface="Arial" panose="020B0604020202020204" pitchFamily="34" charset="0"/>
              <a:buChar char="•"/>
            </a:pPr>
            <a:r>
              <a:rPr lang="zh-TW" altLang="en-US" u="sng" dirty="0" smtClean="0">
                <a:solidFill>
                  <a:prstClr val="black"/>
                </a:solidFill>
                <a:latin typeface="微軟正黑體" panose="020B0604030504040204" pitchFamily="34" charset="-120"/>
              </a:rPr>
              <a:t>職</a:t>
            </a:r>
            <a:r>
              <a:rPr lang="zh-TW" altLang="en-US" u="sng" dirty="0">
                <a:solidFill>
                  <a:prstClr val="black"/>
                </a:solidFill>
                <a:latin typeface="微軟正黑體" panose="020B0604030504040204" pitchFamily="34" charset="-120"/>
              </a:rPr>
              <a:t>涯輔導</a:t>
            </a:r>
            <a:r>
              <a:rPr lang="zh-TW" altLang="en-US" u="sng" dirty="0" smtClean="0">
                <a:solidFill>
                  <a:prstClr val="black"/>
                </a:solidFill>
                <a:latin typeface="微軟正黑體" panose="020B0604030504040204" pitchFamily="34" charset="-120"/>
              </a:rPr>
              <a:t>活動申請</a:t>
            </a:r>
            <a:r>
              <a:rPr lang="zh-TW" altLang="en-US" u="sng" dirty="0">
                <a:solidFill>
                  <a:prstClr val="black"/>
                </a:solidFill>
                <a:latin typeface="微軟正黑體" panose="020B0604030504040204" pitchFamily="34" charset="-120"/>
              </a:rPr>
              <a:t>量</a:t>
            </a:r>
            <a:r>
              <a:rPr lang="zh-TW" altLang="en-US" u="sng" dirty="0" smtClean="0">
                <a:solidFill>
                  <a:prstClr val="black"/>
                </a:solidFill>
                <a:latin typeface="微軟正黑體" panose="020B0604030504040204" pitchFamily="34" charset="-120"/>
              </a:rPr>
              <a:t>提</a:t>
            </a:r>
            <a:r>
              <a:rPr lang="zh-TW" altLang="en-US" u="sng" dirty="0">
                <a:solidFill>
                  <a:prstClr val="black"/>
                </a:solidFill>
                <a:latin typeface="微軟正黑體" panose="020B0604030504040204" pitchFamily="34" charset="-120"/>
              </a:rPr>
              <a:t>升</a:t>
            </a:r>
            <a:r>
              <a:rPr lang="zh-TW" altLang="en-US" dirty="0" smtClean="0">
                <a:solidFill>
                  <a:prstClr val="black"/>
                </a:solidFill>
                <a:latin typeface="微軟正黑體" panose="020B0604030504040204" pitchFamily="34" charset="-120"/>
              </a:rPr>
              <a:t>：</a:t>
            </a:r>
            <a:r>
              <a:rPr lang="en-US" altLang="zh-TW" dirty="0" smtClean="0">
                <a:solidFill>
                  <a:prstClr val="black"/>
                </a:solidFill>
                <a:latin typeface="微軟正黑體" panose="020B0604030504040204" pitchFamily="34" charset="-120"/>
              </a:rPr>
              <a:t/>
            </a:r>
            <a:br>
              <a:rPr lang="en-US" altLang="zh-TW" dirty="0" smtClean="0">
                <a:solidFill>
                  <a:prstClr val="black"/>
                </a:solidFill>
                <a:latin typeface="微軟正黑體" panose="020B0604030504040204" pitchFamily="34" charset="-120"/>
              </a:rPr>
            </a:br>
            <a:r>
              <a:rPr lang="zh-TW" altLang="en-US" u="sng" dirty="0" smtClean="0">
                <a:solidFill>
                  <a:prstClr val="black"/>
                </a:solidFill>
                <a:latin typeface="微軟正黑體" panose="020B0604030504040204" pitchFamily="34" charset="-120"/>
              </a:rPr>
              <a:t>系所</a:t>
            </a:r>
            <a:r>
              <a:rPr lang="zh-TW" altLang="en-US" dirty="0" smtClean="0">
                <a:solidFill>
                  <a:prstClr val="black"/>
                </a:solidFill>
                <a:latin typeface="微軟正黑體" panose="020B0604030504040204" pitchFamily="34" charset="-120"/>
              </a:rPr>
              <a:t>開始使用</a:t>
            </a:r>
            <a:r>
              <a:rPr lang="en-US" altLang="zh-TW" dirty="0" smtClean="0">
                <a:solidFill>
                  <a:prstClr val="black"/>
                </a:solidFill>
                <a:latin typeface="微軟正黑體" panose="020B0604030504040204" pitchFamily="34" charset="-120"/>
              </a:rPr>
              <a:t>HIA</a:t>
            </a:r>
            <a:r>
              <a:rPr lang="zh-TW" altLang="en-US" dirty="0" smtClean="0">
                <a:solidFill>
                  <a:prstClr val="black"/>
                </a:solidFill>
                <a:latin typeface="微軟正黑體" panose="020B0604030504040204" pitchFamily="34" charset="-120"/>
              </a:rPr>
              <a:t>興趣量指標申請輔導活動</a:t>
            </a:r>
            <a:endParaRPr lang="en-US" altLang="zh-TW" dirty="0" smtClean="0">
              <a:solidFill>
                <a:prstClr val="black"/>
              </a:solidFill>
              <a:latin typeface="微軟正黑體" panose="020B0604030504040204" pitchFamily="34" charset="-120"/>
            </a:endParaRPr>
          </a:p>
          <a:p>
            <a:pPr marL="180975" indent="-180975">
              <a:buFont typeface="Arial" panose="020B0604020202020204" pitchFamily="34" charset="0"/>
              <a:buChar char="•"/>
            </a:pPr>
            <a:r>
              <a:rPr lang="zh-TW" altLang="en-US" u="sng" dirty="0" smtClean="0">
                <a:solidFill>
                  <a:prstClr val="black"/>
                </a:solidFill>
                <a:latin typeface="微軟正黑體" panose="020B0604030504040204" pitchFamily="34" charset="-120"/>
              </a:rPr>
              <a:t>生涯</a:t>
            </a:r>
            <a:r>
              <a:rPr lang="zh-TW" altLang="en-US" u="sng" dirty="0">
                <a:solidFill>
                  <a:prstClr val="black"/>
                </a:solidFill>
                <a:latin typeface="微軟正黑體" panose="020B0604030504040204" pitchFamily="34" charset="-120"/>
              </a:rPr>
              <a:t>諮商量</a:t>
            </a:r>
            <a:r>
              <a:rPr lang="zh-TW" altLang="en-US" u="sng" dirty="0" smtClean="0">
                <a:solidFill>
                  <a:prstClr val="black"/>
                </a:solidFill>
                <a:latin typeface="微軟正黑體" panose="020B0604030504040204" pitchFamily="34" charset="-120"/>
              </a:rPr>
              <a:t>提升</a:t>
            </a:r>
            <a:r>
              <a:rPr lang="zh-TW" altLang="en-US" dirty="0" smtClean="0">
                <a:solidFill>
                  <a:prstClr val="black"/>
                </a:solidFill>
                <a:latin typeface="微軟正黑體" panose="020B0604030504040204" pitchFamily="34" charset="-120"/>
              </a:rPr>
              <a:t>：</a:t>
            </a:r>
            <a:r>
              <a:rPr lang="en-US" altLang="zh-TW" dirty="0" smtClean="0">
                <a:solidFill>
                  <a:prstClr val="black"/>
                </a:solidFill>
                <a:latin typeface="微軟正黑體" panose="020B0604030504040204" pitchFamily="34" charset="-120"/>
              </a:rPr>
              <a:t/>
            </a:r>
            <a:br>
              <a:rPr lang="en-US" altLang="zh-TW" dirty="0" smtClean="0">
                <a:solidFill>
                  <a:prstClr val="black"/>
                </a:solidFill>
                <a:latin typeface="微軟正黑體" panose="020B0604030504040204" pitchFamily="34" charset="-120"/>
              </a:rPr>
            </a:br>
            <a:r>
              <a:rPr lang="zh-TW" altLang="en-US" u="sng" dirty="0" smtClean="0">
                <a:solidFill>
                  <a:prstClr val="black"/>
                </a:solidFill>
                <a:latin typeface="微軟正黑體" panose="020B0604030504040204" pitchFamily="34" charset="-120"/>
              </a:rPr>
              <a:t>學生</a:t>
            </a:r>
            <a:r>
              <a:rPr lang="zh-TW" altLang="en-US" dirty="0" smtClean="0">
                <a:solidFill>
                  <a:prstClr val="black"/>
                </a:solidFill>
                <a:latin typeface="微軟正黑體" panose="020B0604030504040204" pitchFamily="34" charset="-120"/>
              </a:rPr>
              <a:t>尋求諮商人數增加</a:t>
            </a:r>
            <a:r>
              <a:rPr lang="zh-TW" altLang="en-US" dirty="0">
                <a:solidFill>
                  <a:prstClr val="black"/>
                </a:solidFill>
                <a:latin typeface="微軟正黑體" panose="020B0604030504040204" pitchFamily="34" charset="-120"/>
              </a:rPr>
              <a:t>，</a:t>
            </a:r>
            <a:r>
              <a:rPr lang="zh-TW" altLang="en-US" dirty="0" smtClean="0">
                <a:solidFill>
                  <a:prstClr val="black"/>
                </a:solidFill>
                <a:latin typeface="微軟正黑體" panose="020B0604030504040204" pitchFamily="34" charset="-120"/>
              </a:rPr>
              <a:t>雙溪</a:t>
            </a:r>
            <a:r>
              <a:rPr lang="zh-TW" altLang="en-US" dirty="0">
                <a:solidFill>
                  <a:prstClr val="black"/>
                </a:solidFill>
                <a:latin typeface="微軟正黑體" panose="020B0604030504040204" pitchFamily="34" charset="-120"/>
              </a:rPr>
              <a:t>校區由</a:t>
            </a:r>
            <a:r>
              <a:rPr lang="en-US" altLang="zh-TW" dirty="0">
                <a:solidFill>
                  <a:prstClr val="black"/>
                </a:solidFill>
                <a:latin typeface="微軟正黑體" panose="020B0604030504040204" pitchFamily="34" charset="-120"/>
              </a:rPr>
              <a:t>4</a:t>
            </a:r>
            <a:r>
              <a:rPr lang="zh-TW" altLang="en-US" dirty="0">
                <a:solidFill>
                  <a:prstClr val="black"/>
                </a:solidFill>
                <a:latin typeface="微軟正黑體" panose="020B0604030504040204" pitchFamily="34" charset="-120"/>
              </a:rPr>
              <a:t>、</a:t>
            </a:r>
            <a:r>
              <a:rPr lang="en-US" altLang="zh-TW" dirty="0">
                <a:solidFill>
                  <a:prstClr val="black"/>
                </a:solidFill>
                <a:latin typeface="微軟正黑體" panose="020B0604030504040204" pitchFamily="34" charset="-120"/>
              </a:rPr>
              <a:t>5</a:t>
            </a:r>
            <a:r>
              <a:rPr lang="zh-TW" altLang="en-US" dirty="0">
                <a:solidFill>
                  <a:prstClr val="black"/>
                </a:solidFill>
                <a:latin typeface="微軟正黑體" panose="020B0604030504040204" pitchFamily="34" charset="-120"/>
              </a:rPr>
              <a:t>成提升</a:t>
            </a:r>
            <a:r>
              <a:rPr lang="zh-TW" altLang="en-US" dirty="0" smtClean="0">
                <a:solidFill>
                  <a:prstClr val="black"/>
                </a:solidFill>
                <a:latin typeface="微軟正黑體" panose="020B0604030504040204" pitchFamily="34" charset="-120"/>
              </a:rPr>
              <a:t>至</a:t>
            </a:r>
            <a:r>
              <a:rPr lang="zh-TW" altLang="en-US" u="sng" dirty="0" smtClean="0">
                <a:solidFill>
                  <a:prstClr val="black"/>
                </a:solidFill>
                <a:latin typeface="微軟正黑體" panose="020B0604030504040204" pitchFamily="34" charset="-120"/>
              </a:rPr>
              <a:t>９成</a:t>
            </a:r>
            <a:endParaRPr lang="zh-TW" altLang="en-US" sz="1400" dirty="0">
              <a:solidFill>
                <a:prstClr val="black"/>
              </a:solidFill>
              <a:latin typeface="微軟正黑體" panose="020B0604030504040204" pitchFamily="34" charset="-120"/>
            </a:endParaRPr>
          </a:p>
        </p:txBody>
      </p:sp>
      <p:sp>
        <p:nvSpPr>
          <p:cNvPr id="2" name="文字方塊 1"/>
          <p:cNvSpPr txBox="1"/>
          <p:nvPr/>
        </p:nvSpPr>
        <p:spPr>
          <a:xfrm>
            <a:off x="6568250" y="6500009"/>
            <a:ext cx="2580807" cy="276999"/>
          </a:xfrm>
          <a:prstGeom prst="rect">
            <a:avLst/>
          </a:prstGeom>
          <a:noFill/>
        </p:spPr>
        <p:txBody>
          <a:bodyPr wrap="square" rtlCol="0">
            <a:spAutoFit/>
          </a:bodyPr>
          <a:lstStyle/>
          <a:p>
            <a:r>
              <a:rPr lang="zh-TW" altLang="en-US" sz="1200" dirty="0" smtClean="0">
                <a:solidFill>
                  <a:prstClr val="black"/>
                </a:solidFill>
              </a:rPr>
              <a:t>資料來源：東吳大學</a:t>
            </a:r>
            <a:endParaRPr lang="zh-TW" altLang="en-US" sz="1200" dirty="0">
              <a:solidFill>
                <a:prstClr val="black"/>
              </a:solidFill>
            </a:endParaRPr>
          </a:p>
        </p:txBody>
      </p:sp>
    </p:spTree>
    <p:extLst>
      <p:ext uri="{BB962C8B-B14F-4D97-AF65-F5344CB8AC3E}">
        <p14:creationId xmlns:p14="http://schemas.microsoft.com/office/powerpoint/2010/main" val="228282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a:xfrm>
            <a:off x="454879" y="68332"/>
            <a:ext cx="8323714" cy="736900"/>
          </a:xfrm>
          <a:prstGeom prst="rect">
            <a:avLst/>
          </a:prstGeom>
        </p:spPr>
        <p:txBody>
          <a:bodyPr vert="horz" lIns="91440" tIns="45720" rIns="91440" bIns="45720" rtlCol="0" anchor="ctr">
            <a:noAutofit/>
          </a:bodyPr>
          <a:lstStyle>
            <a:lvl1pPr algn="l" defTabSz="914400" rtl="0" eaLnBrk="1" latinLnBrk="0" hangingPunct="1">
              <a:lnSpc>
                <a:spcPct val="85000"/>
              </a:lnSpc>
              <a:spcBef>
                <a:spcPct val="0"/>
              </a:spcBef>
              <a:buNone/>
              <a:defRPr sz="3200" b="1" kern="1200" spc="-50" baseline="0">
                <a:solidFill>
                  <a:schemeClr val="tx1"/>
                </a:solidFill>
                <a:latin typeface="微軟正黑體" panose="020B0604030504040204" pitchFamily="34" charset="-120"/>
                <a:ea typeface="微軟正黑體" panose="020B0604030504040204" pitchFamily="34" charset="-120"/>
                <a:cs typeface="+mj-cs"/>
              </a:defRPr>
            </a:lvl1pPr>
          </a:lstStyle>
          <a:p>
            <a:pPr algn="ctr">
              <a:defRPr/>
            </a:pPr>
            <a:r>
              <a:rPr lang="zh-TW" altLang="en-US" sz="3600" dirty="0" smtClean="0">
                <a:solidFill>
                  <a:sysClr val="windowText" lastClr="000000"/>
                </a:solidFill>
              </a:rPr>
              <a:t>應用</a:t>
            </a:r>
            <a:r>
              <a:rPr lang="en-US" altLang="zh-TW" sz="3600" dirty="0" smtClean="0">
                <a:solidFill>
                  <a:sysClr val="windowText" lastClr="000000"/>
                </a:solidFill>
              </a:rPr>
              <a:t>UCAN</a:t>
            </a:r>
            <a:r>
              <a:rPr lang="zh-TW" altLang="en-US" sz="3600" dirty="0" smtClean="0">
                <a:solidFill>
                  <a:sysClr val="windowText" lastClr="000000"/>
                </a:solidFill>
              </a:rPr>
              <a:t>推動自主學習案例</a:t>
            </a:r>
            <a:endParaRPr lang="zh-TW" altLang="en-US" sz="3600" dirty="0">
              <a:solidFill>
                <a:sysClr val="windowText" lastClr="000000"/>
              </a:solidFill>
            </a:endParaRPr>
          </a:p>
        </p:txBody>
      </p:sp>
      <p:sp>
        <p:nvSpPr>
          <p:cNvPr id="3" name="文字方塊 2"/>
          <p:cNvSpPr txBox="1"/>
          <p:nvPr/>
        </p:nvSpPr>
        <p:spPr>
          <a:xfrm>
            <a:off x="7226162" y="6500402"/>
            <a:ext cx="1904909" cy="276999"/>
          </a:xfrm>
          <a:prstGeom prst="rect">
            <a:avLst/>
          </a:prstGeom>
          <a:noFill/>
        </p:spPr>
        <p:txBody>
          <a:bodyPr wrap="square" rtlCol="0">
            <a:spAutoFit/>
          </a:bodyPr>
          <a:lstStyle/>
          <a:p>
            <a:r>
              <a:rPr lang="zh-TW" altLang="en-US" sz="1200" dirty="0">
                <a:solidFill>
                  <a:prstClr val="black"/>
                </a:solidFill>
                <a:latin typeface="微軟正黑體" panose="020B0604030504040204" pitchFamily="34" charset="-120"/>
                <a:ea typeface="微軟正黑體" panose="020B0604030504040204" pitchFamily="34" charset="-120"/>
              </a:rPr>
              <a:t>資料來源：國立成功大學</a:t>
            </a:r>
          </a:p>
        </p:txBody>
      </p:sp>
      <p:grpSp>
        <p:nvGrpSpPr>
          <p:cNvPr id="4" name="群組 3"/>
          <p:cNvGrpSpPr/>
          <p:nvPr/>
        </p:nvGrpSpPr>
        <p:grpSpPr>
          <a:xfrm>
            <a:off x="176530" y="3366086"/>
            <a:ext cx="4738370" cy="2675659"/>
            <a:chOff x="127000" y="2970757"/>
            <a:chExt cx="5569010" cy="2709739"/>
          </a:xfrm>
        </p:grpSpPr>
        <p:sp>
          <p:nvSpPr>
            <p:cNvPr id="5" name="矩形 4"/>
            <p:cNvSpPr/>
            <p:nvPr/>
          </p:nvSpPr>
          <p:spPr>
            <a:xfrm>
              <a:off x="4639310" y="4061516"/>
              <a:ext cx="1056700" cy="911465"/>
            </a:xfrm>
            <a:prstGeom prst="rect">
              <a:avLst/>
            </a:prstGeom>
            <a:noFill/>
            <a:ln w="19050" cap="flat" cmpd="sng" algn="ctr">
              <a:solidFill>
                <a:srgbClr val="F07F09">
                  <a:shade val="50000"/>
                </a:srgbClr>
              </a:solidFill>
              <a:prstDash val="sysDash"/>
            </a:ln>
            <a:effectLst/>
          </p:spPr>
          <p:txBody>
            <a:bodyPr rtlCol="0" anchor="t"/>
            <a:lstStyle/>
            <a:p>
              <a:pPr>
                <a:defRPr/>
              </a:pPr>
              <a:r>
                <a:rPr lang="zh-TW" altLang="en-US" sz="1100" kern="0" dirty="0">
                  <a:solidFill>
                    <a:prstClr val="black"/>
                  </a:solidFill>
                  <a:latin typeface="微軟正黑體" panose="020B0604030504040204" pitchFamily="34" charset="-120"/>
                  <a:ea typeface="微軟正黑體" panose="020B0604030504040204" pitchFamily="34" charset="-120"/>
                </a:rPr>
                <a:t>醫療保健</a:t>
              </a:r>
            </a:p>
          </p:txBody>
        </p:sp>
        <p:grpSp>
          <p:nvGrpSpPr>
            <p:cNvPr id="6" name="群組 5"/>
            <p:cNvGrpSpPr/>
            <p:nvPr/>
          </p:nvGrpSpPr>
          <p:grpSpPr>
            <a:xfrm>
              <a:off x="127000" y="2970757"/>
              <a:ext cx="5566470" cy="2709739"/>
              <a:chOff x="381000" y="2970757"/>
              <a:chExt cx="5566470" cy="2709739"/>
            </a:xfrm>
          </p:grpSpPr>
          <p:cxnSp>
            <p:nvCxnSpPr>
              <p:cNvPr id="7" name="肘形接點 6"/>
              <p:cNvCxnSpPr/>
              <p:nvPr/>
            </p:nvCxnSpPr>
            <p:spPr>
              <a:xfrm rot="16200000" flipH="1">
                <a:off x="1174050" y="5010395"/>
                <a:ext cx="288001" cy="792000"/>
              </a:xfrm>
              <a:prstGeom prst="bentConnector2">
                <a:avLst/>
              </a:prstGeom>
              <a:noFill/>
              <a:ln w="28575" cap="flat" cmpd="sng" algn="ctr">
                <a:solidFill>
                  <a:srgbClr val="C19859">
                    <a:lumMod val="75000"/>
                  </a:srgbClr>
                </a:solidFill>
                <a:prstDash val="solid"/>
              </a:ln>
              <a:effectLst/>
            </p:spPr>
          </p:cxnSp>
          <p:cxnSp>
            <p:nvCxnSpPr>
              <p:cNvPr id="8" name="肘形接點 7"/>
              <p:cNvCxnSpPr/>
              <p:nvPr/>
            </p:nvCxnSpPr>
            <p:spPr>
              <a:xfrm rot="5400000">
                <a:off x="4836550" y="4951566"/>
                <a:ext cx="395999" cy="792000"/>
              </a:xfrm>
              <a:prstGeom prst="bentConnector2">
                <a:avLst/>
              </a:prstGeom>
              <a:noFill/>
              <a:ln w="28575" cap="flat" cmpd="sng" algn="ctr">
                <a:solidFill>
                  <a:srgbClr val="C19859">
                    <a:lumMod val="75000"/>
                  </a:srgbClr>
                </a:solidFill>
                <a:prstDash val="solid"/>
              </a:ln>
              <a:effectLst/>
            </p:spPr>
          </p:cxnSp>
          <p:sp>
            <p:nvSpPr>
              <p:cNvPr id="9" name="圓角矩形 8"/>
              <p:cNvSpPr/>
              <p:nvPr/>
            </p:nvSpPr>
            <p:spPr>
              <a:xfrm>
                <a:off x="1727201" y="5428495"/>
                <a:ext cx="2893075" cy="252001"/>
              </a:xfrm>
              <a:prstGeom prst="roundRect">
                <a:avLst/>
              </a:prstGeom>
              <a:noFill/>
              <a:ln w="38100" cap="flat" cmpd="sng" algn="ctr">
                <a:solidFill>
                  <a:srgbClr val="C19859">
                    <a:lumMod val="75000"/>
                  </a:srgbClr>
                </a:solidFill>
                <a:prstDash val="solid"/>
              </a:ln>
              <a:effectLst/>
            </p:spPr>
            <p:txBody>
              <a:bodyPr rtlCol="0" anchor="ctr"/>
              <a:lstStyle/>
              <a:p>
                <a:pPr algn="ctr">
                  <a:defRPr/>
                </a:pPr>
                <a:r>
                  <a:rPr lang="en-US" altLang="zh-TW" sz="1400" b="1" kern="0" dirty="0" smtClean="0">
                    <a:solidFill>
                      <a:srgbClr val="CC3300"/>
                    </a:solidFill>
                    <a:latin typeface="微軟正黑體" panose="020B0604030504040204" pitchFamily="34" charset="-120"/>
                    <a:ea typeface="微軟正黑體" panose="020B0604030504040204" pitchFamily="34" charset="-120"/>
                  </a:rPr>
                  <a:t>5</a:t>
                </a:r>
                <a:r>
                  <a:rPr lang="zh-TW" altLang="en-US" sz="1400" b="1" kern="0" dirty="0" smtClean="0">
                    <a:solidFill>
                      <a:srgbClr val="CC3300"/>
                    </a:solidFill>
                    <a:latin typeface="微軟正黑體" panose="020B0604030504040204" pitchFamily="34" charset="-120"/>
                    <a:ea typeface="微軟正黑體" panose="020B0604030504040204" pitchFamily="34" charset="-120"/>
                  </a:rPr>
                  <a:t>個學群／</a:t>
                </a:r>
                <a:r>
                  <a:rPr lang="en-US" altLang="zh-TW" sz="1400" b="1" kern="0" dirty="0" smtClean="0">
                    <a:solidFill>
                      <a:srgbClr val="CC3300"/>
                    </a:solidFill>
                    <a:latin typeface="微軟正黑體" panose="020B0604030504040204" pitchFamily="34" charset="-120"/>
                    <a:ea typeface="微軟正黑體" panose="020B0604030504040204" pitchFamily="34" charset="-120"/>
                  </a:rPr>
                  <a:t>9</a:t>
                </a:r>
                <a:r>
                  <a:rPr lang="zh-TW" altLang="en-US" sz="1400" b="1" kern="0" dirty="0" smtClean="0">
                    <a:solidFill>
                      <a:srgbClr val="CC3300"/>
                    </a:solidFill>
                    <a:latin typeface="微軟正黑體" panose="020B0604030504040204" pitchFamily="34" charset="-120"/>
                    <a:ea typeface="微軟正黑體" panose="020B0604030504040204" pitchFamily="34" charset="-120"/>
                  </a:rPr>
                  <a:t>個學院</a:t>
                </a:r>
                <a:endParaRPr lang="zh-TW" altLang="en-US" sz="1400" b="1" kern="0" dirty="0">
                  <a:solidFill>
                    <a:srgbClr val="CC3300"/>
                  </a:solidFill>
                  <a:latin typeface="微軟正黑體" panose="020B0604030504040204" pitchFamily="34" charset="-120"/>
                  <a:ea typeface="微軟正黑體" panose="020B0604030504040204" pitchFamily="34" charset="-120"/>
                </a:endParaRPr>
              </a:p>
            </p:txBody>
          </p:sp>
          <p:grpSp>
            <p:nvGrpSpPr>
              <p:cNvPr id="10" name="群組 9"/>
              <p:cNvGrpSpPr/>
              <p:nvPr/>
            </p:nvGrpSpPr>
            <p:grpSpPr>
              <a:xfrm>
                <a:off x="928401" y="2970757"/>
                <a:ext cx="4489570" cy="1042147"/>
                <a:chOff x="928401" y="2970757"/>
                <a:chExt cx="4489570" cy="1042147"/>
              </a:xfrm>
            </p:grpSpPr>
            <p:cxnSp>
              <p:nvCxnSpPr>
                <p:cNvPr id="26" name="直線接點 25"/>
                <p:cNvCxnSpPr/>
                <p:nvPr/>
              </p:nvCxnSpPr>
              <p:spPr>
                <a:xfrm flipH="1" flipV="1">
                  <a:off x="3146701" y="3490721"/>
                  <a:ext cx="0" cy="144000"/>
                </a:xfrm>
                <a:prstGeom prst="line">
                  <a:avLst/>
                </a:prstGeom>
                <a:noFill/>
                <a:ln w="28575" cap="flat" cmpd="sng" algn="ctr">
                  <a:solidFill>
                    <a:srgbClr val="C19859">
                      <a:lumMod val="75000"/>
                    </a:srgbClr>
                  </a:solidFill>
                  <a:prstDash val="solid"/>
                </a:ln>
                <a:effectLst/>
              </p:spPr>
            </p:cxnSp>
            <p:sp>
              <p:nvSpPr>
                <p:cNvPr id="27" name="圓角矩形 26"/>
                <p:cNvSpPr/>
                <p:nvPr/>
              </p:nvSpPr>
              <p:spPr>
                <a:xfrm>
                  <a:off x="2479679" y="2970757"/>
                  <a:ext cx="1334043" cy="473961"/>
                </a:xfrm>
                <a:prstGeom prst="roundRect">
                  <a:avLst/>
                </a:prstGeom>
                <a:solidFill>
                  <a:srgbClr val="604878">
                    <a:lumMod val="20000"/>
                    <a:lumOff val="80000"/>
                  </a:srgbClr>
                </a:solidFill>
                <a:ln w="15875" cap="flat" cmpd="sng" algn="ctr">
                  <a:solidFill>
                    <a:sysClr val="window" lastClr="FFFFFF"/>
                  </a:solidFill>
                  <a:prstDash val="solid"/>
                </a:ln>
                <a:effectLst>
                  <a:outerShdw blurRad="50800" dist="38100" dir="8100000" algn="tr" rotWithShape="0">
                    <a:prstClr val="black">
                      <a:alpha val="40000"/>
                    </a:prstClr>
                  </a:outerShdw>
                </a:effectLst>
              </p:spPr>
              <p:txBody>
                <a:bodyPr rtlCol="0" anchor="ctr"/>
                <a:lstStyle/>
                <a:p>
                  <a:pPr algn="ctr">
                    <a:defRPr/>
                  </a:pPr>
                  <a:r>
                    <a:rPr lang="en-US" altLang="zh-TW" sz="1200" b="1" kern="0" dirty="0" smtClean="0">
                      <a:solidFill>
                        <a:prstClr val="black"/>
                      </a:solidFill>
                      <a:latin typeface="微軟正黑體" panose="020B0604030504040204" pitchFamily="34" charset="-120"/>
                      <a:ea typeface="微軟正黑體" panose="020B0604030504040204" pitchFamily="34" charset="-120"/>
                    </a:rPr>
                    <a:t>UCAN</a:t>
                  </a:r>
                  <a:r>
                    <a:rPr lang="zh-TW" altLang="en-US" sz="1200" b="1" kern="0" dirty="0" smtClean="0">
                      <a:solidFill>
                        <a:prstClr val="black"/>
                      </a:solidFill>
                      <a:latin typeface="微軟正黑體" panose="020B0604030504040204" pitchFamily="34" charset="-120"/>
                      <a:ea typeface="微軟正黑體" panose="020B0604030504040204" pitchFamily="34" charset="-120"/>
                    </a:rPr>
                    <a:t>平台</a:t>
                  </a:r>
                  <a:r>
                    <a:rPr lang="en-US" altLang="zh-TW" sz="1200" b="1" kern="0" dirty="0" smtClean="0">
                      <a:solidFill>
                        <a:prstClr val="black"/>
                      </a:solidFill>
                      <a:latin typeface="微軟正黑體" panose="020B0604030504040204" pitchFamily="34" charset="-120"/>
                      <a:ea typeface="微軟正黑體" panose="020B0604030504040204" pitchFamily="34" charset="-120"/>
                    </a:rPr>
                    <a:t/>
                  </a:r>
                  <a:br>
                    <a:rPr lang="en-US" altLang="zh-TW" sz="1200" b="1" kern="0" dirty="0" smtClean="0">
                      <a:solidFill>
                        <a:prstClr val="black"/>
                      </a:solidFill>
                      <a:latin typeface="微軟正黑體" panose="020B0604030504040204" pitchFamily="34" charset="-120"/>
                      <a:ea typeface="微軟正黑體" panose="020B0604030504040204" pitchFamily="34" charset="-120"/>
                    </a:rPr>
                  </a:br>
                  <a:r>
                    <a:rPr lang="en-US" altLang="zh-TW" sz="1200" b="1" kern="0" dirty="0" smtClean="0">
                      <a:solidFill>
                        <a:prstClr val="black"/>
                      </a:solidFill>
                      <a:latin typeface="微軟正黑體" panose="020B0604030504040204" pitchFamily="34" charset="-120"/>
                      <a:ea typeface="微軟正黑體" panose="020B0604030504040204" pitchFamily="34" charset="-120"/>
                    </a:rPr>
                    <a:t>16</a:t>
                  </a:r>
                  <a:r>
                    <a:rPr lang="zh-TW" altLang="en-US" sz="1200" b="1" kern="0" dirty="0" smtClean="0">
                      <a:solidFill>
                        <a:prstClr val="black"/>
                      </a:solidFill>
                      <a:latin typeface="微軟正黑體" panose="020B0604030504040204" pitchFamily="34" charset="-120"/>
                      <a:ea typeface="微軟正黑體" panose="020B0604030504040204" pitchFamily="34" charset="-120"/>
                    </a:rPr>
                    <a:t>職涯類型</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cxnSp>
              <p:nvCxnSpPr>
                <p:cNvPr id="28" name="肘形接點 27"/>
                <p:cNvCxnSpPr/>
                <p:nvPr/>
              </p:nvCxnSpPr>
              <p:spPr>
                <a:xfrm rot="10800000" flipV="1">
                  <a:off x="928401" y="3341167"/>
                  <a:ext cx="1561828" cy="671737"/>
                </a:xfrm>
                <a:prstGeom prst="bentConnector2">
                  <a:avLst/>
                </a:prstGeom>
                <a:noFill/>
                <a:ln w="28575" cap="flat" cmpd="sng" algn="ctr">
                  <a:solidFill>
                    <a:srgbClr val="C19859">
                      <a:lumMod val="75000"/>
                    </a:srgbClr>
                  </a:solidFill>
                  <a:prstDash val="solid"/>
                </a:ln>
                <a:effectLst/>
              </p:spPr>
            </p:cxnSp>
            <p:cxnSp>
              <p:nvCxnSpPr>
                <p:cNvPr id="29" name="肘形接點 28"/>
                <p:cNvCxnSpPr/>
                <p:nvPr/>
              </p:nvCxnSpPr>
              <p:spPr>
                <a:xfrm>
                  <a:off x="3824271" y="3328305"/>
                  <a:ext cx="1593700" cy="671737"/>
                </a:xfrm>
                <a:prstGeom prst="bentConnector2">
                  <a:avLst/>
                </a:prstGeom>
                <a:noFill/>
                <a:ln w="28575" cap="flat" cmpd="sng" algn="ctr">
                  <a:solidFill>
                    <a:srgbClr val="C19859">
                      <a:lumMod val="75000"/>
                    </a:srgbClr>
                  </a:solidFill>
                  <a:prstDash val="solid"/>
                </a:ln>
                <a:effectLst/>
              </p:spPr>
            </p:cxnSp>
            <p:cxnSp>
              <p:nvCxnSpPr>
                <p:cNvPr id="30" name="直線接點 29"/>
                <p:cNvCxnSpPr/>
                <p:nvPr/>
              </p:nvCxnSpPr>
              <p:spPr>
                <a:xfrm flipV="1">
                  <a:off x="2058700" y="3342349"/>
                  <a:ext cx="0" cy="382616"/>
                </a:xfrm>
                <a:prstGeom prst="line">
                  <a:avLst/>
                </a:prstGeom>
                <a:noFill/>
                <a:ln w="28575" cap="flat" cmpd="sng" algn="ctr">
                  <a:solidFill>
                    <a:srgbClr val="C19859">
                      <a:lumMod val="75000"/>
                    </a:srgbClr>
                  </a:solidFill>
                  <a:prstDash val="solid"/>
                </a:ln>
                <a:effectLst/>
              </p:spPr>
            </p:cxnSp>
            <p:cxnSp>
              <p:nvCxnSpPr>
                <p:cNvPr id="31" name="直線接點 30"/>
                <p:cNvCxnSpPr/>
                <p:nvPr/>
              </p:nvCxnSpPr>
              <p:spPr>
                <a:xfrm flipV="1">
                  <a:off x="4299100" y="3342349"/>
                  <a:ext cx="0" cy="382616"/>
                </a:xfrm>
                <a:prstGeom prst="line">
                  <a:avLst/>
                </a:prstGeom>
                <a:noFill/>
                <a:ln w="28575" cap="flat" cmpd="sng" algn="ctr">
                  <a:solidFill>
                    <a:srgbClr val="C19859">
                      <a:lumMod val="75000"/>
                    </a:srgbClr>
                  </a:solidFill>
                  <a:prstDash val="solid"/>
                </a:ln>
                <a:effectLst/>
              </p:spPr>
            </p:cxnSp>
          </p:grpSp>
          <p:grpSp>
            <p:nvGrpSpPr>
              <p:cNvPr id="11" name="群組 10"/>
              <p:cNvGrpSpPr/>
              <p:nvPr/>
            </p:nvGrpSpPr>
            <p:grpSpPr>
              <a:xfrm>
                <a:off x="381000" y="3691360"/>
                <a:ext cx="5566470" cy="1620470"/>
                <a:chOff x="381000" y="3691360"/>
                <a:chExt cx="5566470" cy="1620470"/>
              </a:xfrm>
            </p:grpSpPr>
            <p:sp>
              <p:nvSpPr>
                <p:cNvPr id="12" name="文字方塊 11"/>
                <p:cNvSpPr txBox="1"/>
                <p:nvPr/>
              </p:nvSpPr>
              <p:spPr>
                <a:xfrm>
                  <a:off x="381000" y="5005363"/>
                  <a:ext cx="1056700" cy="306467"/>
                </a:xfrm>
                <a:prstGeom prst="roundRect">
                  <a:avLst/>
                </a:prstGeom>
                <a:solidFill>
                  <a:srgbClr val="FFFFCC"/>
                </a:solidFill>
                <a:ln>
                  <a:solidFill>
                    <a:srgbClr val="C19859">
                      <a:lumMod val="75000"/>
                    </a:srgbClr>
                  </a:solidFill>
                </a:ln>
              </p:spPr>
              <p:txBody>
                <a:bodyPr wrap="square" rtlCol="0">
                  <a:spAutoFit/>
                </a:bodyPr>
                <a:lstStyle/>
                <a:p>
                  <a:pPr algn="ctr">
                    <a:defRPr/>
                  </a:pPr>
                  <a:r>
                    <a:rPr lang="en-US" altLang="zh-TW" sz="1200" b="1" kern="0" dirty="0" smtClean="0">
                      <a:solidFill>
                        <a:prstClr val="black"/>
                      </a:solidFill>
                      <a:latin typeface="微軟正黑體" panose="020B0604030504040204" pitchFamily="34" charset="-120"/>
                      <a:ea typeface="微軟正黑體" panose="020B0604030504040204" pitchFamily="34" charset="-120"/>
                    </a:rPr>
                    <a:t>8</a:t>
                  </a:r>
                  <a:r>
                    <a:rPr lang="zh-TW" altLang="en-US" sz="1200" b="1" kern="0" dirty="0" smtClean="0">
                      <a:solidFill>
                        <a:prstClr val="black"/>
                      </a:solidFill>
                      <a:latin typeface="微軟正黑體" panose="020B0604030504040204" pitchFamily="34" charset="-120"/>
                      <a:ea typeface="微軟正黑體" panose="020B0604030504040204" pitchFamily="34" charset="-120"/>
                    </a:rPr>
                    <a:t>系</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3" name="矩形 12"/>
                <p:cNvSpPr/>
                <p:nvPr/>
              </p:nvSpPr>
              <p:spPr>
                <a:xfrm>
                  <a:off x="393700" y="4069916"/>
                  <a:ext cx="1056700" cy="911465"/>
                </a:xfrm>
                <a:prstGeom prst="rect">
                  <a:avLst/>
                </a:prstGeom>
                <a:noFill/>
                <a:ln w="19050" cap="flat" cmpd="sng" algn="ctr">
                  <a:solidFill>
                    <a:srgbClr val="F07F09">
                      <a:shade val="50000"/>
                    </a:srgbClr>
                  </a:solidFill>
                  <a:prstDash val="sysDash"/>
                </a:ln>
                <a:effectLst/>
              </p:spPr>
              <p:txBody>
                <a:bodyPr rtlCol="0" anchor="t"/>
                <a:lstStyle/>
                <a:p>
                  <a:pPr algn="just">
                    <a:defRPr/>
                  </a:pPr>
                  <a:r>
                    <a:rPr lang="zh-TW" altLang="en-US" sz="1050" kern="0" dirty="0" smtClean="0">
                      <a:solidFill>
                        <a:prstClr val="black"/>
                      </a:solidFill>
                      <a:latin typeface="微軟正黑體" panose="020B0604030504040204" pitchFamily="34" charset="-120"/>
                      <a:ea typeface="微軟正黑體" panose="020B0604030504040204" pitchFamily="34" charset="-120"/>
                    </a:rPr>
                    <a:t>個人</a:t>
                  </a:r>
                  <a:r>
                    <a:rPr lang="zh-TW" altLang="en-US" sz="1050" kern="0" dirty="0">
                      <a:solidFill>
                        <a:prstClr val="black"/>
                      </a:solidFill>
                      <a:latin typeface="微軟正黑體" panose="020B0604030504040204" pitchFamily="34" charset="-120"/>
                      <a:ea typeface="微軟正黑體" panose="020B0604030504040204" pitchFamily="34" charset="-120"/>
                    </a:rPr>
                    <a:t>及</a:t>
                  </a:r>
                  <a:r>
                    <a:rPr lang="zh-TW" altLang="en-US" sz="1050" kern="0" dirty="0" smtClean="0">
                      <a:solidFill>
                        <a:prstClr val="black"/>
                      </a:solidFill>
                      <a:latin typeface="微軟正黑體" panose="020B0604030504040204" pitchFamily="34" charset="-120"/>
                      <a:ea typeface="微軟正黑體" panose="020B0604030504040204" pitchFamily="34" charset="-120"/>
                    </a:rPr>
                    <a:t>社會服務、行銷</a:t>
                  </a:r>
                  <a:r>
                    <a:rPr lang="zh-TW" altLang="en-US" sz="1050" kern="0" dirty="0">
                      <a:solidFill>
                        <a:prstClr val="black"/>
                      </a:solidFill>
                      <a:latin typeface="微軟正黑體" panose="020B0604030504040204" pitchFamily="34" charset="-120"/>
                      <a:ea typeface="微軟正黑體" panose="020B0604030504040204" pitchFamily="34" charset="-120"/>
                    </a:rPr>
                    <a:t>與</a:t>
                  </a:r>
                  <a:r>
                    <a:rPr lang="zh-TW" altLang="en-US" sz="1050" kern="0" dirty="0" smtClean="0">
                      <a:solidFill>
                        <a:prstClr val="black"/>
                      </a:solidFill>
                      <a:latin typeface="微軟正黑體" panose="020B0604030504040204" pitchFamily="34" charset="-120"/>
                      <a:ea typeface="微軟正黑體" panose="020B0604030504040204" pitchFamily="34" charset="-120"/>
                    </a:rPr>
                    <a:t>銷售、教育</a:t>
                  </a:r>
                  <a:r>
                    <a:rPr lang="zh-TW" altLang="en-US" sz="1050" kern="0" dirty="0">
                      <a:solidFill>
                        <a:prstClr val="black"/>
                      </a:solidFill>
                      <a:latin typeface="微軟正黑體" panose="020B0604030504040204" pitchFamily="34" charset="-120"/>
                      <a:ea typeface="微軟正黑體" panose="020B0604030504040204" pitchFamily="34" charset="-120"/>
                    </a:rPr>
                    <a:t>與</a:t>
                  </a:r>
                  <a:r>
                    <a:rPr lang="zh-TW" altLang="en-US" sz="1050" kern="0" dirty="0" smtClean="0">
                      <a:solidFill>
                        <a:prstClr val="black"/>
                      </a:solidFill>
                      <a:latin typeface="微軟正黑體" panose="020B0604030504040204" pitchFamily="34" charset="-120"/>
                      <a:ea typeface="微軟正黑體" panose="020B0604030504040204" pitchFamily="34" charset="-120"/>
                    </a:rPr>
                    <a:t>訓練等</a:t>
                  </a:r>
                  <a:r>
                    <a:rPr lang="en-US" altLang="zh-TW" sz="1050" kern="0" dirty="0" smtClean="0">
                      <a:solidFill>
                        <a:prstClr val="black"/>
                      </a:solidFill>
                      <a:latin typeface="微軟正黑體" panose="020B0604030504040204" pitchFamily="34" charset="-120"/>
                      <a:ea typeface="微軟正黑體" panose="020B0604030504040204" pitchFamily="34" charset="-120"/>
                    </a:rPr>
                    <a:t>6</a:t>
                  </a:r>
                  <a:r>
                    <a:rPr lang="zh-TW" altLang="en-US" sz="1050" kern="0" dirty="0" smtClean="0">
                      <a:solidFill>
                        <a:prstClr val="black"/>
                      </a:solidFill>
                      <a:latin typeface="微軟正黑體" panose="020B0604030504040204" pitchFamily="34" charset="-120"/>
                      <a:ea typeface="微軟正黑體" panose="020B0604030504040204" pitchFamily="34" charset="-120"/>
                    </a:rPr>
                    <a:t>項</a:t>
                  </a:r>
                  <a:endParaRPr lang="zh-TW" altLang="en-US" sz="1050" kern="0" dirty="0">
                    <a:solidFill>
                      <a:prstClr val="black"/>
                    </a:solidFill>
                    <a:latin typeface="微軟正黑體" panose="020B0604030504040204" pitchFamily="34" charset="-120"/>
                    <a:ea typeface="微軟正黑體" panose="020B0604030504040204" pitchFamily="34" charset="-120"/>
                  </a:endParaRPr>
                </a:p>
              </p:txBody>
            </p:sp>
            <p:sp>
              <p:nvSpPr>
                <p:cNvPr id="14" name="圓角矩形 13"/>
                <p:cNvSpPr/>
                <p:nvPr/>
              </p:nvSpPr>
              <p:spPr>
                <a:xfrm>
                  <a:off x="406400" y="3691360"/>
                  <a:ext cx="1043999" cy="364586"/>
                </a:xfrm>
                <a:prstGeom prst="roundRect">
                  <a:avLst/>
                </a:prstGeom>
                <a:solidFill>
                  <a:srgbClr val="9F2936">
                    <a:lumMod val="20000"/>
                    <a:lumOff val="80000"/>
                  </a:srgbClr>
                </a:solidFill>
                <a:ln w="15875" cap="flat" cmpd="sng" algn="ctr">
                  <a:noFill/>
                  <a:prstDash val="solid"/>
                </a:ln>
                <a:effectLst/>
              </p:spPr>
              <p:txBody>
                <a:bodyPr rtlCol="0" anchor="ctr"/>
                <a:lstStyle/>
                <a:p>
                  <a:pPr algn="ctr">
                    <a:defRPr/>
                  </a:pPr>
                  <a:r>
                    <a:rPr lang="zh-TW" altLang="en-US" sz="1200" b="1" kern="0" dirty="0" smtClean="0">
                      <a:solidFill>
                        <a:prstClr val="black"/>
                      </a:solidFill>
                      <a:latin typeface="微軟正黑體" panose="020B0604030504040204" pitchFamily="34" charset="-120"/>
                      <a:ea typeface="微軟正黑體" panose="020B0604030504040204" pitchFamily="34" charset="-120"/>
                    </a:rPr>
                    <a:t>人文社會</a:t>
                  </a:r>
                  <a:r>
                    <a:rPr lang="en-US" altLang="zh-TW" sz="1200" b="1" kern="0" dirty="0" smtClean="0">
                      <a:solidFill>
                        <a:prstClr val="black"/>
                      </a:solidFill>
                      <a:latin typeface="微軟正黑體" panose="020B0604030504040204" pitchFamily="34" charset="-120"/>
                      <a:ea typeface="微軟正黑體" panose="020B0604030504040204" pitchFamily="34" charset="-120"/>
                    </a:rPr>
                    <a:t>(6)</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5" name="圓角矩形 14"/>
                <p:cNvSpPr/>
                <p:nvPr/>
              </p:nvSpPr>
              <p:spPr>
                <a:xfrm>
                  <a:off x="1536700" y="3691360"/>
                  <a:ext cx="1043999" cy="364586"/>
                </a:xfrm>
                <a:prstGeom prst="roundRect">
                  <a:avLst/>
                </a:prstGeom>
                <a:solidFill>
                  <a:srgbClr val="4E8542">
                    <a:lumMod val="20000"/>
                    <a:lumOff val="80000"/>
                  </a:srgbClr>
                </a:solidFill>
                <a:ln w="15875" cap="flat" cmpd="sng" algn="ctr">
                  <a:noFill/>
                  <a:prstDash val="solid"/>
                </a:ln>
                <a:effectLst/>
              </p:spPr>
              <p:txBody>
                <a:bodyPr rtlCol="0" anchor="ctr"/>
                <a:lstStyle/>
                <a:p>
                  <a:pPr algn="ctr">
                    <a:defRPr/>
                  </a:pPr>
                  <a:r>
                    <a:rPr lang="zh-TW" altLang="en-US" sz="1200" b="1" kern="0" dirty="0" smtClean="0">
                      <a:solidFill>
                        <a:prstClr val="black"/>
                      </a:solidFill>
                      <a:latin typeface="微軟正黑體" panose="020B0604030504040204" pitchFamily="34" charset="-120"/>
                      <a:ea typeface="微軟正黑體" panose="020B0604030504040204" pitchFamily="34" charset="-120"/>
                    </a:rPr>
                    <a:t>工程研究</a:t>
                  </a:r>
                  <a:r>
                    <a:rPr lang="en-US" altLang="zh-TW" sz="1200" b="1" kern="0" dirty="0" smtClean="0">
                      <a:solidFill>
                        <a:prstClr val="black"/>
                      </a:solidFill>
                      <a:latin typeface="微軟正黑體" panose="020B0604030504040204" pitchFamily="34" charset="-120"/>
                      <a:ea typeface="微軟正黑體" panose="020B0604030504040204" pitchFamily="34" charset="-120"/>
                    </a:rPr>
                    <a:t>(6)</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6" name="圓角矩形 15"/>
                <p:cNvSpPr/>
                <p:nvPr/>
              </p:nvSpPr>
              <p:spPr>
                <a:xfrm>
                  <a:off x="2656900" y="3691360"/>
                  <a:ext cx="1043999" cy="364586"/>
                </a:xfrm>
                <a:prstGeom prst="roundRect">
                  <a:avLst/>
                </a:prstGeom>
                <a:solidFill>
                  <a:srgbClr val="1B587C">
                    <a:lumMod val="20000"/>
                    <a:lumOff val="80000"/>
                  </a:srgbClr>
                </a:solidFill>
                <a:ln w="15875" cap="flat" cmpd="sng" algn="ctr">
                  <a:noFill/>
                  <a:prstDash val="solid"/>
                </a:ln>
                <a:effectLst/>
              </p:spPr>
              <p:txBody>
                <a:bodyPr rtlCol="0" anchor="ctr"/>
                <a:lstStyle/>
                <a:p>
                  <a:pPr algn="ctr">
                    <a:defRPr/>
                  </a:pPr>
                  <a:r>
                    <a:rPr lang="zh-TW" altLang="en-US" sz="1200" b="1" kern="0" dirty="0" smtClean="0">
                      <a:solidFill>
                        <a:prstClr val="black"/>
                      </a:solidFill>
                      <a:latin typeface="微軟正黑體" panose="020B0604030504040204" pitchFamily="34" charset="-120"/>
                      <a:ea typeface="微軟正黑體" panose="020B0604030504040204" pitchFamily="34" charset="-120"/>
                    </a:rPr>
                    <a:t>藝文傳播</a:t>
                  </a:r>
                  <a:r>
                    <a:rPr lang="en-US" altLang="zh-TW" sz="1200" b="1" kern="0" dirty="0" smtClean="0">
                      <a:solidFill>
                        <a:prstClr val="black"/>
                      </a:solidFill>
                      <a:latin typeface="微軟正黑體" panose="020B0604030504040204" pitchFamily="34" charset="-120"/>
                      <a:ea typeface="微軟正黑體" panose="020B0604030504040204" pitchFamily="34" charset="-120"/>
                    </a:rPr>
                    <a:t>(1)</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7" name="圓角矩形 16"/>
                <p:cNvSpPr/>
                <p:nvPr/>
              </p:nvSpPr>
              <p:spPr>
                <a:xfrm>
                  <a:off x="3777100" y="3691360"/>
                  <a:ext cx="1043999" cy="364586"/>
                </a:xfrm>
                <a:prstGeom prst="roundRect">
                  <a:avLst/>
                </a:prstGeom>
                <a:solidFill>
                  <a:srgbClr val="C19859">
                    <a:lumMod val="40000"/>
                    <a:lumOff val="60000"/>
                  </a:srgbClr>
                </a:solidFill>
                <a:ln w="15875" cap="flat" cmpd="sng" algn="ctr">
                  <a:noFill/>
                  <a:prstDash val="solid"/>
                </a:ln>
                <a:effectLst/>
              </p:spPr>
              <p:txBody>
                <a:bodyPr rtlCol="0" anchor="ctr"/>
                <a:lstStyle/>
                <a:p>
                  <a:pPr algn="ctr">
                    <a:defRPr/>
                  </a:pPr>
                  <a:r>
                    <a:rPr lang="zh-TW" altLang="en-US" sz="1200" b="1" kern="0" dirty="0" smtClean="0">
                      <a:solidFill>
                        <a:prstClr val="black"/>
                      </a:solidFill>
                      <a:latin typeface="微軟正黑體" panose="020B0604030504040204" pitchFamily="34" charset="-120"/>
                      <a:ea typeface="微軟正黑體" panose="020B0604030504040204" pitchFamily="34" charset="-120"/>
                    </a:rPr>
                    <a:t>組織管理</a:t>
                  </a:r>
                  <a:r>
                    <a:rPr lang="en-US" altLang="zh-TW" sz="1200" b="1" kern="0" dirty="0" smtClean="0">
                      <a:solidFill>
                        <a:prstClr val="black"/>
                      </a:solidFill>
                      <a:latin typeface="微軟正黑體" panose="020B0604030504040204" pitchFamily="34" charset="-120"/>
                      <a:ea typeface="微軟正黑體" panose="020B0604030504040204" pitchFamily="34" charset="-120"/>
                    </a:rPr>
                    <a:t>(2)</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8" name="圓角矩形 17"/>
                <p:cNvSpPr/>
                <p:nvPr/>
              </p:nvSpPr>
              <p:spPr>
                <a:xfrm>
                  <a:off x="4895970" y="3691360"/>
                  <a:ext cx="1043999" cy="364586"/>
                </a:xfrm>
                <a:prstGeom prst="roundRect">
                  <a:avLst/>
                </a:prstGeom>
                <a:solidFill>
                  <a:srgbClr val="E3DED1">
                    <a:lumMod val="75000"/>
                  </a:srgbClr>
                </a:solidFill>
                <a:ln w="15875" cap="flat" cmpd="sng" algn="ctr">
                  <a:noFill/>
                  <a:prstDash val="solid"/>
                </a:ln>
                <a:effectLst/>
              </p:spPr>
              <p:txBody>
                <a:bodyPr rtlCol="0" anchor="ctr"/>
                <a:lstStyle/>
                <a:p>
                  <a:pPr algn="ctr">
                    <a:defRPr/>
                  </a:pPr>
                  <a:r>
                    <a:rPr lang="zh-TW" altLang="en-US" sz="1200" b="1" kern="0" dirty="0" smtClean="0">
                      <a:solidFill>
                        <a:prstClr val="black"/>
                      </a:solidFill>
                      <a:latin typeface="微軟正黑體" panose="020B0604030504040204" pitchFamily="34" charset="-120"/>
                      <a:ea typeface="微軟正黑體" panose="020B0604030504040204" pitchFamily="34" charset="-120"/>
                    </a:rPr>
                    <a:t>身心保健</a:t>
                  </a:r>
                  <a:r>
                    <a:rPr lang="en-US" altLang="zh-TW" sz="1200" b="1" kern="0" dirty="0" smtClean="0">
                      <a:solidFill>
                        <a:prstClr val="black"/>
                      </a:solidFill>
                      <a:latin typeface="微軟正黑體" panose="020B0604030504040204" pitchFamily="34" charset="-120"/>
                      <a:ea typeface="微軟正黑體" panose="020B0604030504040204" pitchFamily="34" charset="-120"/>
                    </a:rPr>
                    <a:t>(1)</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19" name="矩形 18"/>
                <p:cNvSpPr/>
                <p:nvPr/>
              </p:nvSpPr>
              <p:spPr>
                <a:xfrm>
                  <a:off x="1524000" y="4053036"/>
                  <a:ext cx="1056700" cy="911465"/>
                </a:xfrm>
                <a:prstGeom prst="rect">
                  <a:avLst/>
                </a:prstGeom>
                <a:noFill/>
                <a:ln w="19050" cap="flat" cmpd="sng" algn="ctr">
                  <a:solidFill>
                    <a:srgbClr val="F07F09">
                      <a:shade val="50000"/>
                    </a:srgbClr>
                  </a:solidFill>
                  <a:prstDash val="sysDash"/>
                </a:ln>
                <a:effectLst/>
              </p:spPr>
              <p:txBody>
                <a:bodyPr rtlCol="0" anchor="t"/>
                <a:lstStyle/>
                <a:p>
                  <a:pPr algn="just">
                    <a:defRPr/>
                  </a:pPr>
                  <a:r>
                    <a:rPr lang="zh-TW" altLang="en-US" sz="1050" kern="0" dirty="0" smtClean="0">
                      <a:solidFill>
                        <a:prstClr val="black"/>
                      </a:solidFill>
                      <a:latin typeface="微軟正黑體" panose="020B0604030504040204" pitchFamily="34" charset="-120"/>
                      <a:ea typeface="微軟正黑體" panose="020B0604030504040204" pitchFamily="34" charset="-120"/>
                    </a:rPr>
                    <a:t>科學</a:t>
                  </a:r>
                  <a:r>
                    <a:rPr lang="zh-TW" altLang="en-US" sz="1050" kern="0" dirty="0">
                      <a:solidFill>
                        <a:prstClr val="black"/>
                      </a:solidFill>
                      <a:latin typeface="微軟正黑體" panose="020B0604030504040204" pitchFamily="34" charset="-120"/>
                      <a:ea typeface="微軟正黑體" panose="020B0604030504040204" pitchFamily="34" charset="-120"/>
                    </a:rPr>
                    <a:t>、技術、工程、</a:t>
                  </a:r>
                  <a:r>
                    <a:rPr lang="zh-TW" altLang="en-US" sz="1050" kern="0" dirty="0" smtClean="0">
                      <a:solidFill>
                        <a:prstClr val="black"/>
                      </a:solidFill>
                      <a:latin typeface="微軟正黑體" panose="020B0604030504040204" pitchFamily="34" charset="-120"/>
                      <a:ea typeface="微軟正黑體" panose="020B0604030504040204" pitchFamily="34" charset="-120"/>
                    </a:rPr>
                    <a:t>數學、建築營造、資訊科技、製造等</a:t>
                  </a:r>
                  <a:r>
                    <a:rPr lang="en-US" altLang="zh-TW" sz="1050" kern="0" dirty="0" smtClean="0">
                      <a:solidFill>
                        <a:prstClr val="black"/>
                      </a:solidFill>
                      <a:latin typeface="微軟正黑體" panose="020B0604030504040204" pitchFamily="34" charset="-120"/>
                      <a:ea typeface="微軟正黑體" panose="020B0604030504040204" pitchFamily="34" charset="-120"/>
                    </a:rPr>
                    <a:t>6</a:t>
                  </a:r>
                  <a:r>
                    <a:rPr lang="zh-TW" altLang="en-US" sz="1050" kern="0" dirty="0" smtClean="0">
                      <a:solidFill>
                        <a:prstClr val="black"/>
                      </a:solidFill>
                      <a:latin typeface="微軟正黑體" panose="020B0604030504040204" pitchFamily="34" charset="-120"/>
                      <a:ea typeface="微軟正黑體" panose="020B0604030504040204" pitchFamily="34" charset="-120"/>
                    </a:rPr>
                    <a:t>項</a:t>
                  </a:r>
                  <a:endParaRPr lang="zh-TW" altLang="en-US" sz="1050" kern="0" dirty="0">
                    <a:solidFill>
                      <a:prstClr val="black"/>
                    </a:solidFill>
                    <a:latin typeface="微軟正黑體" panose="020B0604030504040204" pitchFamily="34" charset="-120"/>
                    <a:ea typeface="微軟正黑體" panose="020B0604030504040204" pitchFamily="34" charset="-120"/>
                  </a:endParaRPr>
                </a:p>
              </p:txBody>
            </p:sp>
            <p:sp>
              <p:nvSpPr>
                <p:cNvPr id="20" name="矩形 19"/>
                <p:cNvSpPr/>
                <p:nvPr/>
              </p:nvSpPr>
              <p:spPr>
                <a:xfrm>
                  <a:off x="2641600" y="4061516"/>
                  <a:ext cx="1056700" cy="911465"/>
                </a:xfrm>
                <a:prstGeom prst="rect">
                  <a:avLst/>
                </a:prstGeom>
                <a:noFill/>
                <a:ln w="19050" cap="flat" cmpd="sng" algn="ctr">
                  <a:solidFill>
                    <a:srgbClr val="F07F09">
                      <a:shade val="50000"/>
                    </a:srgbClr>
                  </a:solidFill>
                  <a:prstDash val="sysDash"/>
                </a:ln>
                <a:effectLst/>
              </p:spPr>
              <p:txBody>
                <a:bodyPr rtlCol="0" anchor="t"/>
                <a:lstStyle/>
                <a:p>
                  <a:pPr>
                    <a:defRPr/>
                  </a:pPr>
                  <a:r>
                    <a:rPr lang="zh-TW" altLang="en-US" sz="1100" kern="0" dirty="0">
                      <a:solidFill>
                        <a:prstClr val="black"/>
                      </a:solidFill>
                      <a:latin typeface="微軟正黑體" panose="020B0604030504040204" pitchFamily="34" charset="-120"/>
                      <a:ea typeface="微軟正黑體" panose="020B0604030504040204" pitchFamily="34" charset="-120"/>
                    </a:rPr>
                    <a:t>藝文與影音傳播</a:t>
                  </a:r>
                </a:p>
              </p:txBody>
            </p:sp>
            <p:sp>
              <p:nvSpPr>
                <p:cNvPr id="21" name="矩形 20"/>
                <p:cNvSpPr/>
                <p:nvPr/>
              </p:nvSpPr>
              <p:spPr>
                <a:xfrm>
                  <a:off x="3771900" y="4061516"/>
                  <a:ext cx="1056700" cy="911465"/>
                </a:xfrm>
                <a:prstGeom prst="rect">
                  <a:avLst/>
                </a:prstGeom>
                <a:noFill/>
                <a:ln w="19050" cap="flat" cmpd="sng" algn="ctr">
                  <a:solidFill>
                    <a:srgbClr val="F07F09">
                      <a:shade val="50000"/>
                    </a:srgbClr>
                  </a:solidFill>
                  <a:prstDash val="sysDash"/>
                </a:ln>
                <a:effectLst/>
              </p:spPr>
              <p:txBody>
                <a:bodyPr rtlCol="0" anchor="t"/>
                <a:lstStyle/>
                <a:p>
                  <a:pPr>
                    <a:defRPr/>
                  </a:pPr>
                  <a:r>
                    <a:rPr lang="zh-TW" altLang="en-US" sz="1100" kern="0" dirty="0">
                      <a:solidFill>
                        <a:prstClr val="black"/>
                      </a:solidFill>
                      <a:latin typeface="微軟正黑體" panose="020B0604030504040204" pitchFamily="34" charset="-120"/>
                      <a:ea typeface="微軟正黑體" panose="020B0604030504040204" pitchFamily="34" charset="-120"/>
                    </a:rPr>
                    <a:t>金融</a:t>
                  </a:r>
                  <a:r>
                    <a:rPr lang="zh-TW" altLang="en-US" sz="1100" kern="0" dirty="0" smtClean="0">
                      <a:solidFill>
                        <a:prstClr val="black"/>
                      </a:solidFill>
                      <a:latin typeface="微軟正黑體" panose="020B0604030504040204" pitchFamily="34" charset="-120"/>
                      <a:ea typeface="微軟正黑體" panose="020B0604030504040204" pitchFamily="34" charset="-120"/>
                    </a:rPr>
                    <a:t>財務、企業</a:t>
                  </a:r>
                  <a:r>
                    <a:rPr lang="zh-TW" altLang="en-US" sz="1100" kern="0" dirty="0">
                      <a:solidFill>
                        <a:prstClr val="black"/>
                      </a:solidFill>
                      <a:latin typeface="微軟正黑體" panose="020B0604030504040204" pitchFamily="34" charset="-120"/>
                      <a:ea typeface="微軟正黑體" panose="020B0604030504040204" pitchFamily="34" charset="-120"/>
                    </a:rPr>
                    <a:t>經營管理</a:t>
                  </a:r>
                </a:p>
              </p:txBody>
            </p:sp>
            <p:sp>
              <p:nvSpPr>
                <p:cNvPr id="22" name="文字方塊 21"/>
                <p:cNvSpPr txBox="1"/>
                <p:nvPr/>
              </p:nvSpPr>
              <p:spPr>
                <a:xfrm>
                  <a:off x="1511300" y="4992497"/>
                  <a:ext cx="1056700" cy="306467"/>
                </a:xfrm>
                <a:prstGeom prst="roundRect">
                  <a:avLst/>
                </a:prstGeom>
                <a:solidFill>
                  <a:srgbClr val="FFFFCC"/>
                </a:solidFill>
                <a:ln>
                  <a:solidFill>
                    <a:srgbClr val="C19859">
                      <a:lumMod val="75000"/>
                    </a:srgbClr>
                  </a:solidFill>
                </a:ln>
              </p:spPr>
              <p:txBody>
                <a:bodyPr wrap="square" rtlCol="0">
                  <a:spAutoFit/>
                </a:bodyPr>
                <a:lstStyle/>
                <a:p>
                  <a:pPr algn="ctr">
                    <a:defRPr/>
                  </a:pPr>
                  <a:r>
                    <a:rPr lang="en-US" altLang="zh-TW" sz="1200" b="1" kern="0" dirty="0" smtClean="0">
                      <a:solidFill>
                        <a:prstClr val="black"/>
                      </a:solidFill>
                      <a:latin typeface="微軟正黑體" panose="020B0604030504040204" pitchFamily="34" charset="-120"/>
                      <a:ea typeface="微軟正黑體" panose="020B0604030504040204" pitchFamily="34" charset="-120"/>
                    </a:rPr>
                    <a:t>22</a:t>
                  </a:r>
                  <a:r>
                    <a:rPr lang="zh-TW" altLang="en-US" sz="1200" b="1" kern="0" dirty="0" smtClean="0">
                      <a:solidFill>
                        <a:prstClr val="black"/>
                      </a:solidFill>
                      <a:latin typeface="微軟正黑體" panose="020B0604030504040204" pitchFamily="34" charset="-120"/>
                      <a:ea typeface="微軟正黑體" panose="020B0604030504040204" pitchFamily="34" charset="-120"/>
                    </a:rPr>
                    <a:t>系</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23" name="文字方塊 22"/>
                <p:cNvSpPr txBox="1"/>
                <p:nvPr/>
              </p:nvSpPr>
              <p:spPr>
                <a:xfrm>
                  <a:off x="2628900" y="5005210"/>
                  <a:ext cx="1056700" cy="306467"/>
                </a:xfrm>
                <a:prstGeom prst="roundRect">
                  <a:avLst/>
                </a:prstGeom>
                <a:solidFill>
                  <a:srgbClr val="FFFFCC"/>
                </a:solidFill>
                <a:ln>
                  <a:solidFill>
                    <a:srgbClr val="C19859">
                      <a:lumMod val="75000"/>
                    </a:srgbClr>
                  </a:solidFill>
                </a:ln>
              </p:spPr>
              <p:txBody>
                <a:bodyPr wrap="square" rtlCol="0">
                  <a:spAutoFit/>
                </a:bodyPr>
                <a:lstStyle/>
                <a:p>
                  <a:pPr algn="ctr">
                    <a:defRPr/>
                  </a:pPr>
                  <a:r>
                    <a:rPr lang="en-US" altLang="zh-TW" sz="1200" b="1" kern="0" dirty="0" smtClean="0">
                      <a:solidFill>
                        <a:prstClr val="black"/>
                      </a:solidFill>
                      <a:latin typeface="微軟正黑體" panose="020B0604030504040204" pitchFamily="34" charset="-120"/>
                      <a:ea typeface="微軟正黑體" panose="020B0604030504040204" pitchFamily="34" charset="-120"/>
                    </a:rPr>
                    <a:t>3</a:t>
                  </a:r>
                  <a:r>
                    <a:rPr lang="zh-TW" altLang="en-US" sz="1200" b="1" kern="0" dirty="0" smtClean="0">
                      <a:solidFill>
                        <a:prstClr val="black"/>
                      </a:solidFill>
                      <a:latin typeface="微軟正黑體" panose="020B0604030504040204" pitchFamily="34" charset="-120"/>
                      <a:ea typeface="微軟正黑體" panose="020B0604030504040204" pitchFamily="34" charset="-120"/>
                    </a:rPr>
                    <a:t>系</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24" name="文字方塊 23"/>
                <p:cNvSpPr txBox="1"/>
                <p:nvPr/>
              </p:nvSpPr>
              <p:spPr>
                <a:xfrm>
                  <a:off x="3771900" y="5005207"/>
                  <a:ext cx="1056700" cy="306467"/>
                </a:xfrm>
                <a:prstGeom prst="roundRect">
                  <a:avLst/>
                </a:prstGeom>
                <a:solidFill>
                  <a:srgbClr val="FFFFCC"/>
                </a:solidFill>
                <a:ln>
                  <a:solidFill>
                    <a:srgbClr val="C19859">
                      <a:lumMod val="75000"/>
                    </a:srgbClr>
                  </a:solidFill>
                </a:ln>
              </p:spPr>
              <p:txBody>
                <a:bodyPr wrap="square" rtlCol="0">
                  <a:spAutoFit/>
                </a:bodyPr>
                <a:lstStyle/>
                <a:p>
                  <a:pPr algn="ctr">
                    <a:defRPr/>
                  </a:pPr>
                  <a:r>
                    <a:rPr lang="en-US" altLang="zh-TW" sz="1200" b="1" kern="0" dirty="0" smtClean="0">
                      <a:solidFill>
                        <a:prstClr val="black"/>
                      </a:solidFill>
                      <a:latin typeface="微軟正黑體" panose="020B0604030504040204" pitchFamily="34" charset="-120"/>
                      <a:ea typeface="微軟正黑體" panose="020B0604030504040204" pitchFamily="34" charset="-120"/>
                    </a:rPr>
                    <a:t>5</a:t>
                  </a:r>
                  <a:r>
                    <a:rPr lang="zh-TW" altLang="en-US" sz="1200" b="1" kern="0" dirty="0" smtClean="0">
                      <a:solidFill>
                        <a:prstClr val="black"/>
                      </a:solidFill>
                      <a:latin typeface="微軟正黑體" panose="020B0604030504040204" pitchFamily="34" charset="-120"/>
                      <a:ea typeface="微軟正黑體" panose="020B0604030504040204" pitchFamily="34" charset="-120"/>
                    </a:rPr>
                    <a:t>系</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sp>
              <p:nvSpPr>
                <p:cNvPr id="25" name="文字方塊 24"/>
                <p:cNvSpPr txBox="1"/>
                <p:nvPr/>
              </p:nvSpPr>
              <p:spPr>
                <a:xfrm>
                  <a:off x="4890770" y="5005207"/>
                  <a:ext cx="1056700" cy="306467"/>
                </a:xfrm>
                <a:prstGeom prst="roundRect">
                  <a:avLst/>
                </a:prstGeom>
                <a:solidFill>
                  <a:srgbClr val="FFFFCC"/>
                </a:solidFill>
                <a:ln>
                  <a:solidFill>
                    <a:srgbClr val="C19859">
                      <a:lumMod val="75000"/>
                    </a:srgbClr>
                  </a:solidFill>
                </a:ln>
              </p:spPr>
              <p:txBody>
                <a:bodyPr wrap="square" rtlCol="0">
                  <a:spAutoFit/>
                </a:bodyPr>
                <a:lstStyle/>
                <a:p>
                  <a:pPr algn="ctr">
                    <a:defRPr/>
                  </a:pPr>
                  <a:r>
                    <a:rPr lang="en-US" altLang="zh-TW" sz="1200" b="1" kern="0" dirty="0">
                      <a:solidFill>
                        <a:prstClr val="black"/>
                      </a:solidFill>
                      <a:latin typeface="微軟正黑體" panose="020B0604030504040204" pitchFamily="34" charset="-120"/>
                      <a:ea typeface="微軟正黑體" panose="020B0604030504040204" pitchFamily="34" charset="-120"/>
                    </a:rPr>
                    <a:t>7</a:t>
                  </a:r>
                  <a:r>
                    <a:rPr lang="zh-TW" altLang="en-US" sz="1200" b="1" kern="0" dirty="0" smtClean="0">
                      <a:solidFill>
                        <a:prstClr val="black"/>
                      </a:solidFill>
                      <a:latin typeface="微軟正黑體" panose="020B0604030504040204" pitchFamily="34" charset="-120"/>
                      <a:ea typeface="微軟正黑體" panose="020B0604030504040204" pitchFamily="34" charset="-120"/>
                    </a:rPr>
                    <a:t>系</a:t>
                  </a:r>
                  <a:endParaRPr lang="zh-TW" altLang="en-US" sz="1200" b="1" kern="0" dirty="0">
                    <a:solidFill>
                      <a:prstClr val="black"/>
                    </a:solidFill>
                    <a:latin typeface="微軟正黑體" panose="020B0604030504040204" pitchFamily="34" charset="-120"/>
                    <a:ea typeface="微軟正黑體" panose="020B0604030504040204" pitchFamily="34" charset="-120"/>
                  </a:endParaRPr>
                </a:p>
              </p:txBody>
            </p:sp>
          </p:grpSp>
        </p:grpSp>
      </p:grpSp>
      <p:graphicFrame>
        <p:nvGraphicFramePr>
          <p:cNvPr id="32" name="圖表 31"/>
          <p:cNvGraphicFramePr>
            <a:graphicFrameLocks/>
          </p:cNvGraphicFramePr>
          <p:nvPr>
            <p:extLst/>
          </p:nvPr>
        </p:nvGraphicFramePr>
        <p:xfrm>
          <a:off x="5147888" y="3428671"/>
          <a:ext cx="3840156" cy="2808446"/>
        </p:xfrm>
        <a:graphic>
          <a:graphicData uri="http://schemas.openxmlformats.org/drawingml/2006/chart">
            <c:chart xmlns:c="http://schemas.openxmlformats.org/drawingml/2006/chart" xmlns:r="http://schemas.openxmlformats.org/officeDocument/2006/relationships" r:id="rId2"/>
          </a:graphicData>
        </a:graphic>
      </p:graphicFrame>
      <p:sp>
        <p:nvSpPr>
          <p:cNvPr id="33" name="等腰三角形 32"/>
          <p:cNvSpPr/>
          <p:nvPr/>
        </p:nvSpPr>
        <p:spPr>
          <a:xfrm rot="10800000">
            <a:off x="1981360" y="6074592"/>
            <a:ext cx="1007493" cy="370652"/>
          </a:xfrm>
          <a:prstGeom prst="triangle">
            <a:avLst/>
          </a:prstGeom>
          <a:solidFill>
            <a:srgbClr val="F07F09">
              <a:lumMod val="20000"/>
              <a:lumOff val="80000"/>
            </a:srgbClr>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pic>
        <p:nvPicPr>
          <p:cNvPr id="34" name="圖片 0" descr="logo.jpg"/>
          <p:cNvPicPr>
            <a:picLocks noChangeAspect="1" noChangeArrowheads="1"/>
          </p:cNvPicPr>
          <p:nvPr/>
        </p:nvPicPr>
        <p:blipFill>
          <a:blip r:embed="rId3" cstate="print"/>
          <a:srcRect r="41378" b="56847"/>
          <a:stretch>
            <a:fillRect/>
          </a:stretch>
        </p:blipFill>
        <p:spPr bwMode="auto">
          <a:xfrm>
            <a:off x="1362204" y="3455199"/>
            <a:ext cx="540000" cy="2787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5" name="矩形 34"/>
          <p:cNvSpPr/>
          <p:nvPr/>
        </p:nvSpPr>
        <p:spPr>
          <a:xfrm>
            <a:off x="4520302" y="1554076"/>
            <a:ext cx="4500000" cy="1246495"/>
          </a:xfrm>
          <a:prstGeom prst="rect">
            <a:avLst/>
          </a:prstGeom>
        </p:spPr>
        <p:txBody>
          <a:bodyPr wrap="square">
            <a:spAutoFit/>
          </a:bodyPr>
          <a:lstStyle/>
          <a:p>
            <a:pPr marL="177800" indent="-177800" eaLnBrk="0" fontAlgn="base" hangingPunct="0">
              <a:spcBef>
                <a:spcPct val="0"/>
              </a:spcBef>
              <a:spcAft>
                <a:spcPct val="0"/>
              </a:spcAft>
              <a:buFont typeface="Arial" panose="020B0604020202020204" pitchFamily="34" charset="0"/>
              <a:buChar char="•"/>
            </a:pPr>
            <a:r>
              <a:rPr lang="zh-TW" altLang="en-US" sz="1500" dirty="0">
                <a:solidFill>
                  <a:prstClr val="black"/>
                </a:solidFill>
                <a:latin typeface="微軟正黑體" panose="020B0604030504040204" pitchFamily="34" charset="-120"/>
                <a:ea typeface="微軟正黑體" panose="020B0604030504040204" pitchFamily="34" charset="-120"/>
              </a:rPr>
              <a:t>打破院系框架，</a:t>
            </a:r>
            <a:r>
              <a:rPr lang="zh-TW" altLang="en-US" sz="1500" b="1" u="sng" dirty="0">
                <a:solidFill>
                  <a:srgbClr val="0000FF"/>
                </a:solidFill>
                <a:latin typeface="微軟正黑體" panose="020B0604030504040204" pitchFamily="34" charset="-120"/>
                <a:ea typeface="微軟正黑體" panose="020B0604030504040204" pitchFamily="34" charset="-120"/>
              </a:rPr>
              <a:t>將性質相似科系群聚在一起</a:t>
            </a:r>
            <a:r>
              <a:rPr lang="zh-TW" altLang="en-US" sz="1500" dirty="0">
                <a:solidFill>
                  <a:prstClr val="black"/>
                </a:solidFill>
                <a:latin typeface="微軟正黑體" panose="020B0604030504040204" pitchFamily="34" charset="-120"/>
                <a:ea typeface="微軟正黑體" panose="020B0604030504040204" pitchFamily="34" charset="-120"/>
              </a:rPr>
              <a:t>，並結合</a:t>
            </a:r>
            <a:r>
              <a:rPr lang="zh-TW" altLang="en-US" sz="1500" b="1" u="sng" dirty="0">
                <a:solidFill>
                  <a:srgbClr val="0000FF"/>
                </a:solidFill>
                <a:latin typeface="微軟正黑體" panose="020B0604030504040204" pitchFamily="34" charset="-120"/>
                <a:ea typeface="微軟正黑體" panose="020B0604030504040204" pitchFamily="34" charset="-120"/>
              </a:rPr>
              <a:t>學生興趣傾向</a:t>
            </a:r>
            <a:r>
              <a:rPr lang="zh-TW" altLang="en-US" sz="1500" dirty="0">
                <a:solidFill>
                  <a:prstClr val="black"/>
                </a:solidFill>
                <a:latin typeface="微軟正黑體" panose="020B0604030504040204" pitchFamily="34" charset="-120"/>
                <a:ea typeface="微軟正黑體" panose="020B0604030504040204" pitchFamily="34" charset="-120"/>
              </a:rPr>
              <a:t>及學院特性，</a:t>
            </a:r>
            <a:r>
              <a:rPr lang="zh-TW" altLang="en-US" sz="1500" b="1" u="sng" dirty="0">
                <a:solidFill>
                  <a:srgbClr val="0000FF"/>
                </a:solidFill>
                <a:latin typeface="微軟正黑體" panose="020B0604030504040204" pitchFamily="34" charset="-120"/>
                <a:ea typeface="微軟正黑體" panose="020B0604030504040204" pitchFamily="34" charset="-120"/>
              </a:rPr>
              <a:t>輔導跨域選課</a:t>
            </a:r>
            <a:r>
              <a:rPr lang="en-US" altLang="zh-TW" sz="1500" dirty="0">
                <a:solidFill>
                  <a:prstClr val="black"/>
                </a:solidFill>
                <a:latin typeface="微軟正黑體" panose="020B0604030504040204" pitchFamily="34" charset="-120"/>
                <a:ea typeface="微軟正黑體" panose="020B0604030504040204" pitchFamily="34" charset="-120"/>
              </a:rPr>
              <a:t>(</a:t>
            </a:r>
            <a:r>
              <a:rPr lang="zh-TW" altLang="en-US" sz="1500" dirty="0">
                <a:solidFill>
                  <a:prstClr val="black"/>
                </a:solidFill>
                <a:latin typeface="微軟正黑體" panose="020B0604030504040204" pitchFamily="34" charset="-120"/>
                <a:ea typeface="微軟正黑體" panose="020B0604030504040204" pitchFamily="34" charset="-120"/>
              </a:rPr>
              <a:t>如</a:t>
            </a:r>
            <a:r>
              <a:rPr lang="en-US" altLang="zh-TW" sz="1500" dirty="0">
                <a:solidFill>
                  <a:prstClr val="black"/>
                </a:solidFill>
                <a:latin typeface="微軟正黑體" panose="020B0604030504040204" pitchFamily="34" charset="-120"/>
                <a:ea typeface="微軟正黑體" panose="020B0604030504040204" pitchFamily="34" charset="-120"/>
              </a:rPr>
              <a:t>:</a:t>
            </a:r>
            <a:r>
              <a:rPr lang="zh-TW" altLang="en-US" sz="1500" dirty="0">
                <a:solidFill>
                  <a:prstClr val="black"/>
                </a:solidFill>
                <a:latin typeface="微軟正黑體" panose="020B0604030504040204" pitchFamily="34" charset="-120"/>
                <a:ea typeface="微軟正黑體" panose="020B0604030504040204" pitchFamily="34" charset="-120"/>
              </a:rPr>
              <a:t>通識、跨系</a:t>
            </a:r>
            <a:r>
              <a:rPr lang="en-US" altLang="zh-TW" sz="1500" dirty="0">
                <a:solidFill>
                  <a:prstClr val="black"/>
                </a:solidFill>
                <a:latin typeface="微軟正黑體" panose="020B0604030504040204" pitchFamily="34" charset="-120"/>
                <a:ea typeface="微軟正黑體" panose="020B0604030504040204" pitchFamily="34" charset="-120"/>
              </a:rPr>
              <a:t>)</a:t>
            </a:r>
            <a:r>
              <a:rPr lang="zh-TW" altLang="en-US" sz="1500" dirty="0">
                <a:solidFill>
                  <a:prstClr val="black"/>
                </a:solidFill>
                <a:latin typeface="微軟正黑體" panose="020B0604030504040204" pitchFamily="34" charset="-120"/>
                <a:ea typeface="微軟正黑體" panose="020B0604030504040204" pitchFamily="34" charset="-120"/>
              </a:rPr>
              <a:t>。</a:t>
            </a:r>
            <a:endParaRPr lang="en-US" altLang="zh-TW" sz="1500" dirty="0">
              <a:solidFill>
                <a:prstClr val="black"/>
              </a:solidFill>
              <a:latin typeface="微軟正黑體" panose="020B0604030504040204" pitchFamily="34" charset="-120"/>
              <a:ea typeface="微軟正黑體" panose="020B0604030504040204" pitchFamily="34" charset="-120"/>
            </a:endParaRPr>
          </a:p>
          <a:p>
            <a:pPr marL="177800" indent="-177800" eaLnBrk="0" fontAlgn="base" hangingPunct="0">
              <a:spcBef>
                <a:spcPct val="0"/>
              </a:spcBef>
              <a:spcAft>
                <a:spcPct val="0"/>
              </a:spcAft>
              <a:buFont typeface="Arial" panose="020B0604020202020204" pitchFamily="34" charset="0"/>
              <a:buChar char="•"/>
            </a:pPr>
            <a:r>
              <a:rPr lang="zh-TW" altLang="en-US" sz="1500" dirty="0">
                <a:solidFill>
                  <a:prstClr val="black"/>
                </a:solidFill>
                <a:latin typeface="微軟正黑體" panose="020B0604030504040204" pitchFamily="34" charset="-120"/>
                <a:ea typeface="微軟正黑體" panose="020B0604030504040204" pitchFamily="34" charset="-120"/>
              </a:rPr>
              <a:t>依集群分析後結果，以同質性高之系所作為</a:t>
            </a:r>
            <a:r>
              <a:rPr lang="zh-TW" altLang="en-US" sz="1500" b="1" u="sng" dirty="0">
                <a:solidFill>
                  <a:srgbClr val="0000FF"/>
                </a:solidFill>
                <a:latin typeface="微軟正黑體" panose="020B0604030504040204" pitchFamily="34" charset="-120"/>
                <a:ea typeface="微軟正黑體" panose="020B0604030504040204" pitchFamily="34" charset="-120"/>
              </a:rPr>
              <a:t>規劃跨域課程</a:t>
            </a:r>
            <a:r>
              <a:rPr lang="zh-TW" altLang="en-US" sz="1500" dirty="0">
                <a:solidFill>
                  <a:prstClr val="black"/>
                </a:solidFill>
                <a:latin typeface="微軟正黑體" panose="020B0604030504040204" pitchFamily="34" charset="-120"/>
                <a:ea typeface="微軟正黑體" panose="020B0604030504040204" pitchFamily="34" charset="-120"/>
              </a:rPr>
              <a:t>參考。</a:t>
            </a:r>
            <a:endParaRPr lang="en-US" altLang="zh-TW" sz="1500" dirty="0">
              <a:solidFill>
                <a:prstClr val="black"/>
              </a:solidFill>
              <a:latin typeface="微軟正黑體" panose="020B0604030504040204" pitchFamily="34" charset="-120"/>
              <a:ea typeface="微軟正黑體" panose="020B0604030504040204" pitchFamily="34" charset="-120"/>
            </a:endParaRPr>
          </a:p>
        </p:txBody>
      </p:sp>
      <p:sp>
        <p:nvSpPr>
          <p:cNvPr id="36" name="矩形 35"/>
          <p:cNvSpPr/>
          <p:nvPr/>
        </p:nvSpPr>
        <p:spPr>
          <a:xfrm>
            <a:off x="455651" y="726209"/>
            <a:ext cx="8232698" cy="387286"/>
          </a:xfrm>
          <a:prstGeom prst="rect">
            <a:avLst/>
          </a:prstGeom>
        </p:spPr>
        <p:txBody>
          <a:bodyPr wrap="square">
            <a:spAutoFit/>
          </a:bodyPr>
          <a:lstStyle/>
          <a:p>
            <a:pPr algn="ctr" eaLnBrk="0" fontAlgn="base" hangingPunct="0">
              <a:lnSpc>
                <a:spcPts val="2300"/>
              </a:lnSpc>
              <a:spcBef>
                <a:spcPct val="0"/>
              </a:spcBef>
              <a:spcAft>
                <a:spcPct val="0"/>
              </a:spcAft>
            </a:pPr>
            <a:r>
              <a:rPr lang="zh-TW" altLang="en-US" b="1" u="sng" dirty="0">
                <a:solidFill>
                  <a:srgbClr val="FF0000"/>
                </a:solidFill>
                <a:latin typeface="微軟正黑體" panose="020B0604030504040204" pitchFamily="34" charset="-120"/>
                <a:ea typeface="微軟正黑體" panose="020B0604030504040204" pitchFamily="34" charset="-120"/>
              </a:rPr>
              <a:t>運用</a:t>
            </a:r>
            <a:r>
              <a:rPr lang="en-US" altLang="zh-TW" b="1" u="sng" dirty="0">
                <a:solidFill>
                  <a:srgbClr val="FF0000"/>
                </a:solidFill>
                <a:latin typeface="微軟正黑體" panose="020B0604030504040204" pitchFamily="34" charset="-120"/>
                <a:ea typeface="微軟正黑體" panose="020B0604030504040204" pitchFamily="34" charset="-120"/>
              </a:rPr>
              <a:t>UCAN</a:t>
            </a:r>
            <a:r>
              <a:rPr lang="zh-TW" altLang="en-US" b="1" u="sng" dirty="0">
                <a:solidFill>
                  <a:srgbClr val="FF0000"/>
                </a:solidFill>
                <a:latin typeface="微軟正黑體" panose="020B0604030504040204" pitchFamily="34" charset="-120"/>
                <a:ea typeface="微軟正黑體" panose="020B0604030504040204" pitchFamily="34" charset="-120"/>
              </a:rPr>
              <a:t>數據分析結果，制定學生學習輔導策略，並提供開課參考</a:t>
            </a:r>
          </a:p>
        </p:txBody>
      </p:sp>
      <p:sp>
        <p:nvSpPr>
          <p:cNvPr id="37" name="矩形 36"/>
          <p:cNvSpPr/>
          <p:nvPr/>
        </p:nvSpPr>
        <p:spPr>
          <a:xfrm>
            <a:off x="187840" y="2971750"/>
            <a:ext cx="4824000" cy="324000"/>
          </a:xfrm>
          <a:prstGeom prst="rect">
            <a:avLst/>
          </a:prstGeom>
          <a:solidFill>
            <a:sysClr val="window" lastClr="FFFFFF">
              <a:lumMod val="85000"/>
            </a:sysClr>
          </a:solidFill>
        </p:spPr>
        <p:txBody>
          <a:bodyPr wrap="square">
            <a:spAutoFit/>
          </a:bodyPr>
          <a:lstStyle/>
          <a:p>
            <a:pPr marL="171450" indent="-171450">
              <a:buFont typeface="Wingdings" panose="05000000000000000000" pitchFamily="2" charset="2"/>
              <a:buChar char="n"/>
              <a:defRPr/>
            </a:pPr>
            <a:r>
              <a:rPr lang="zh-TW" altLang="en-US" sz="1400" b="1" kern="0"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透過</a:t>
            </a:r>
            <a:r>
              <a:rPr lang="zh-TW" altLang="en-US" sz="1400" b="1"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因素分析從</a:t>
            </a:r>
            <a:r>
              <a:rPr lang="zh-TW" altLang="en-US" sz="1400" b="1" kern="0"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新生職業</a:t>
            </a:r>
            <a:r>
              <a:rPr lang="zh-TW" altLang="en-US" sz="1400" b="1"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興趣</a:t>
            </a:r>
            <a:r>
              <a:rPr lang="zh-TW" altLang="en-US" sz="1400" b="1" kern="0"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探索結果萃取五大</a:t>
            </a:r>
            <a:r>
              <a:rPr lang="zh-TW" altLang="en-US" sz="1400" b="1"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職涯偏好</a:t>
            </a:r>
          </a:p>
        </p:txBody>
      </p:sp>
      <p:sp>
        <p:nvSpPr>
          <p:cNvPr id="38" name="矩形 37"/>
          <p:cNvSpPr/>
          <p:nvPr/>
        </p:nvSpPr>
        <p:spPr>
          <a:xfrm>
            <a:off x="5300244" y="2971750"/>
            <a:ext cx="3492000" cy="324000"/>
          </a:xfrm>
          <a:prstGeom prst="rect">
            <a:avLst/>
          </a:prstGeom>
          <a:solidFill>
            <a:sysClr val="window" lastClr="FFFFFF">
              <a:lumMod val="85000"/>
            </a:sysClr>
          </a:solidFill>
        </p:spPr>
        <p:txBody>
          <a:bodyPr>
            <a:spAutoFit/>
          </a:bodyPr>
          <a:lstStyle/>
          <a:p>
            <a:pPr marL="171450" indent="-171450">
              <a:buFont typeface="Wingdings" panose="05000000000000000000" pitchFamily="2" charset="2"/>
              <a:buChar char="n"/>
              <a:defRPr/>
            </a:pPr>
            <a:r>
              <a:rPr lang="zh-TW" altLang="en-US" sz="1400" b="1" kern="0"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追蹤新生職</a:t>
            </a:r>
            <a:r>
              <a:rPr lang="zh-TW" altLang="en-US" sz="1400" b="1" kern="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涯興趣偏好及興趣變化</a:t>
            </a:r>
            <a:r>
              <a:rPr lang="zh-TW" altLang="en-US" sz="1400" b="1" kern="0"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趨勢</a:t>
            </a:r>
            <a:endParaRPr lang="zh-TW" altLang="en-US" sz="2000" b="1" kern="0" dirty="0">
              <a:solidFill>
                <a:prstClr val="black"/>
              </a:solidFill>
              <a:latin typeface="Calibri" panose="020F0502020204030204"/>
              <a:ea typeface="新細明體" panose="02020500000000000000" pitchFamily="18" charset="-120"/>
            </a:endParaRPr>
          </a:p>
        </p:txBody>
      </p:sp>
      <p:sp>
        <p:nvSpPr>
          <p:cNvPr id="39" name="矩形 38"/>
          <p:cNvSpPr/>
          <p:nvPr/>
        </p:nvSpPr>
        <p:spPr>
          <a:xfrm>
            <a:off x="5594797" y="6237117"/>
            <a:ext cx="3515706" cy="261610"/>
          </a:xfrm>
          <a:prstGeom prst="rect">
            <a:avLst/>
          </a:prstGeom>
        </p:spPr>
        <p:txBody>
          <a:bodyPr wrap="none">
            <a:spAutoFit/>
          </a:bodyPr>
          <a:lstStyle/>
          <a:p>
            <a:r>
              <a:rPr lang="zh-TW" altLang="en-US" sz="1100" dirty="0">
                <a:solidFill>
                  <a:prstClr val="black"/>
                </a:solidFill>
                <a:latin typeface="微軟正黑體" panose="020B0604030504040204" pitchFamily="34" charset="-120"/>
                <a:ea typeface="微軟正黑體" panose="020B0604030504040204" pitchFamily="34" charset="-120"/>
              </a:rPr>
              <a:t>樣本說明：</a:t>
            </a:r>
            <a:r>
              <a:rPr lang="en-US" altLang="zh-TW" sz="1100" dirty="0">
                <a:solidFill>
                  <a:prstClr val="black"/>
                </a:solidFill>
                <a:latin typeface="微軟正黑體" panose="020B0604030504040204" pitchFamily="34" charset="-120"/>
                <a:ea typeface="微軟正黑體" panose="020B0604030504040204" pitchFamily="34" charset="-120"/>
              </a:rPr>
              <a:t>104-105</a:t>
            </a:r>
            <a:r>
              <a:rPr lang="zh-TW" altLang="en-US" sz="1100" dirty="0">
                <a:solidFill>
                  <a:prstClr val="black"/>
                </a:solidFill>
                <a:latin typeface="微軟正黑體" panose="020B0604030504040204" pitchFamily="34" charset="-120"/>
                <a:ea typeface="微軟正黑體" panose="020B0604030504040204" pitchFamily="34" charset="-120"/>
              </a:rPr>
              <a:t>學年度新生抽樣計</a:t>
            </a:r>
            <a:r>
              <a:rPr lang="en-US" altLang="zh-TW" sz="1100" dirty="0">
                <a:solidFill>
                  <a:prstClr val="black"/>
                </a:solidFill>
                <a:latin typeface="微軟正黑體" panose="020B0604030504040204" pitchFamily="34" charset="-120"/>
                <a:ea typeface="微軟正黑體" panose="020B0604030504040204" pitchFamily="34" charset="-120"/>
              </a:rPr>
              <a:t>45</a:t>
            </a:r>
            <a:r>
              <a:rPr lang="zh-TW" altLang="en-US" sz="1100" dirty="0">
                <a:solidFill>
                  <a:prstClr val="black"/>
                </a:solidFill>
                <a:latin typeface="微軟正黑體" panose="020B0604030504040204" pitchFamily="34" charset="-120"/>
                <a:ea typeface="微軟正黑體" panose="020B0604030504040204" pitchFamily="34" charset="-120"/>
              </a:rPr>
              <a:t>系共</a:t>
            </a:r>
            <a:r>
              <a:rPr lang="en-US" altLang="zh-TW" sz="1100" dirty="0">
                <a:solidFill>
                  <a:prstClr val="black"/>
                </a:solidFill>
                <a:latin typeface="微軟正黑體" panose="020B0604030504040204" pitchFamily="34" charset="-120"/>
                <a:ea typeface="微軟正黑體" panose="020B0604030504040204" pitchFamily="34" charset="-120"/>
              </a:rPr>
              <a:t>2,358</a:t>
            </a:r>
            <a:r>
              <a:rPr lang="zh-TW" altLang="en-US" sz="1100" dirty="0">
                <a:solidFill>
                  <a:prstClr val="black"/>
                </a:solidFill>
                <a:latin typeface="微軟正黑體" panose="020B0604030504040204" pitchFamily="34" charset="-120"/>
                <a:ea typeface="微軟正黑體" panose="020B0604030504040204" pitchFamily="34" charset="-120"/>
              </a:rPr>
              <a:t>人</a:t>
            </a:r>
            <a:endParaRPr lang="zh-TW" altLang="en-US" sz="1200" dirty="0">
              <a:solidFill>
                <a:prstClr val="black"/>
              </a:solidFill>
              <a:latin typeface="Calibri" panose="020F0502020204030204"/>
              <a:ea typeface="新細明體" panose="02020500000000000000" pitchFamily="18" charset="-120"/>
            </a:endParaRPr>
          </a:p>
        </p:txBody>
      </p:sp>
      <p:grpSp>
        <p:nvGrpSpPr>
          <p:cNvPr id="40" name="群組 39"/>
          <p:cNvGrpSpPr/>
          <p:nvPr/>
        </p:nvGrpSpPr>
        <p:grpSpPr>
          <a:xfrm>
            <a:off x="5590250" y="5014832"/>
            <a:ext cx="3484644" cy="938602"/>
            <a:chOff x="6411020" y="5263515"/>
            <a:chExt cx="2669479" cy="938602"/>
          </a:xfrm>
        </p:grpSpPr>
        <p:sp>
          <p:nvSpPr>
            <p:cNvPr id="41" name="矩形 40"/>
            <p:cNvSpPr/>
            <p:nvPr/>
          </p:nvSpPr>
          <p:spPr>
            <a:xfrm>
              <a:off x="6413715" y="5709674"/>
              <a:ext cx="2563874" cy="492443"/>
            </a:xfrm>
            <a:prstGeom prst="rect">
              <a:avLst/>
            </a:prstGeom>
          </p:spPr>
          <p:txBody>
            <a:bodyPr wrap="square">
              <a:spAutoFit/>
            </a:bodyPr>
            <a:lstStyle/>
            <a:p>
              <a:r>
                <a:rPr lang="en-US" altLang="zh-TW" sz="1300" b="1" dirty="0">
                  <a:solidFill>
                    <a:srgbClr val="FF0000"/>
                  </a:solidFill>
                  <a:latin typeface="微軟正黑體" panose="020B0604030504040204" pitchFamily="34" charset="-120"/>
                  <a:ea typeface="微軟正黑體" panose="020B0604030504040204" pitchFamily="34" charset="-120"/>
                  <a:sym typeface="Wingdings"/>
                </a:rPr>
                <a:t></a:t>
              </a:r>
              <a:r>
                <a:rPr lang="zh-TW" altLang="en-US" sz="1300" b="1" dirty="0">
                  <a:solidFill>
                    <a:prstClr val="black"/>
                  </a:solidFill>
                  <a:latin typeface="微軟正黑體" panose="020B0604030504040204" pitchFamily="34" charset="-120"/>
                  <a:ea typeface="微軟正黑體" panose="020B0604030504040204" pitchFamily="34" charset="-120"/>
                </a:rPr>
                <a:t>可參考學生</a:t>
              </a:r>
              <a:r>
                <a:rPr lang="zh-TW" altLang="en-US" sz="1300" b="1" u="sng" dirty="0">
                  <a:solidFill>
                    <a:srgbClr val="0000FF"/>
                  </a:solidFill>
                  <a:latin typeface="微軟正黑體" panose="020B0604030504040204" pitchFamily="34" charset="-120"/>
                  <a:ea typeface="微軟正黑體" panose="020B0604030504040204" pitchFamily="34" charset="-120"/>
                </a:rPr>
                <a:t>興趣變化</a:t>
              </a:r>
              <a:r>
                <a:rPr lang="zh-TW" altLang="en-US" sz="1300" b="1" dirty="0">
                  <a:solidFill>
                    <a:prstClr val="black"/>
                  </a:solidFill>
                  <a:latin typeface="微軟正黑體" panose="020B0604030504040204" pitchFamily="34" charset="-120"/>
                  <a:ea typeface="微軟正黑體" panose="020B0604030504040204" pitchFamily="34" charset="-120"/>
                </a:rPr>
                <a:t>，規劃</a:t>
              </a:r>
              <a:r>
                <a:rPr lang="zh-TW" altLang="en-US" sz="1300" b="1" u="sng" dirty="0">
                  <a:solidFill>
                    <a:srgbClr val="0000FF"/>
                  </a:solidFill>
                  <a:latin typeface="微軟正黑體" panose="020B0604030504040204" pitchFamily="34" charset="-120"/>
                  <a:ea typeface="微軟正黑體" panose="020B0604030504040204" pitchFamily="34" charset="-120"/>
                </a:rPr>
                <a:t>多元課程</a:t>
              </a:r>
              <a:r>
                <a:rPr lang="en-US" altLang="zh-TW" sz="1300" b="1" dirty="0">
                  <a:solidFill>
                    <a:prstClr val="black"/>
                  </a:solidFill>
                  <a:latin typeface="微軟正黑體" panose="020B0604030504040204" pitchFamily="34" charset="-120"/>
                  <a:ea typeface="微軟正黑體" panose="020B0604030504040204" pitchFamily="34" charset="-120"/>
                </a:rPr>
                <a:t>(</a:t>
              </a:r>
              <a:r>
                <a:rPr lang="zh-TW" altLang="en-US" sz="1300" b="1" dirty="0">
                  <a:solidFill>
                    <a:prstClr val="black"/>
                  </a:solidFill>
                  <a:latin typeface="微軟正黑體" panose="020B0604030504040204" pitchFamily="34" charset="-120"/>
                  <a:ea typeface="微軟正黑體" panose="020B0604030504040204" pitchFamily="34" charset="-120"/>
                </a:rPr>
                <a:t>如</a:t>
              </a:r>
              <a:r>
                <a:rPr lang="en-US" altLang="zh-TW" sz="1300" b="1" dirty="0">
                  <a:solidFill>
                    <a:prstClr val="black"/>
                  </a:solidFill>
                  <a:latin typeface="微軟正黑體" panose="020B0604030504040204" pitchFamily="34" charset="-120"/>
                  <a:ea typeface="微軟正黑體" panose="020B0604030504040204" pitchFamily="34" charset="-120"/>
                </a:rPr>
                <a:t>:</a:t>
              </a:r>
              <a:br>
                <a:rPr lang="en-US" altLang="zh-TW" sz="1300" b="1" dirty="0">
                  <a:solidFill>
                    <a:prstClr val="black"/>
                  </a:solidFill>
                  <a:latin typeface="微軟正黑體" panose="020B0604030504040204" pitchFamily="34" charset="-120"/>
                  <a:ea typeface="微軟正黑體" panose="020B0604030504040204" pitchFamily="34" charset="-120"/>
                </a:rPr>
              </a:br>
              <a:r>
                <a:rPr lang="en-US" altLang="zh-TW" sz="1300" b="1" dirty="0">
                  <a:solidFill>
                    <a:prstClr val="black"/>
                  </a:solidFill>
                  <a:latin typeface="微軟正黑體" panose="020B0604030504040204" pitchFamily="34" charset="-120"/>
                  <a:ea typeface="微軟正黑體" panose="020B0604030504040204" pitchFamily="34" charset="-120"/>
                </a:rPr>
                <a:t>   </a:t>
              </a:r>
              <a:r>
                <a:rPr lang="zh-TW" altLang="en-US" sz="1300" b="1" dirty="0">
                  <a:solidFill>
                    <a:prstClr val="black"/>
                  </a:solidFill>
                  <a:latin typeface="微軟正黑體" panose="020B0604030504040204" pitchFamily="34" charset="-120"/>
                  <a:ea typeface="微軟正黑體" panose="020B0604030504040204" pitchFamily="34" charset="-120"/>
                </a:rPr>
                <a:t>微學分通識</a:t>
              </a:r>
              <a:r>
                <a:rPr lang="en-US" altLang="zh-TW" sz="1300" b="1" dirty="0">
                  <a:solidFill>
                    <a:prstClr val="black"/>
                  </a:solidFill>
                  <a:latin typeface="微軟正黑體" panose="020B0604030504040204" pitchFamily="34" charset="-120"/>
                  <a:ea typeface="微軟正黑體" panose="020B0604030504040204" pitchFamily="34" charset="-120"/>
                </a:rPr>
                <a:t>)</a:t>
              </a:r>
              <a:r>
                <a:rPr lang="zh-TW" altLang="en-US" sz="1300" b="1" dirty="0">
                  <a:solidFill>
                    <a:prstClr val="black"/>
                  </a:solidFill>
                  <a:latin typeface="微軟正黑體" panose="020B0604030504040204" pitchFamily="34" charset="-120"/>
                  <a:ea typeface="微軟正黑體" panose="020B0604030504040204" pitchFamily="34" charset="-120"/>
                </a:rPr>
                <a:t>。</a:t>
              </a:r>
            </a:p>
          </p:txBody>
        </p:sp>
        <p:sp>
          <p:nvSpPr>
            <p:cNvPr id="42" name="矩形 41"/>
            <p:cNvSpPr/>
            <p:nvPr/>
          </p:nvSpPr>
          <p:spPr>
            <a:xfrm>
              <a:off x="6411020" y="5263515"/>
              <a:ext cx="2669479" cy="492443"/>
            </a:xfrm>
            <a:prstGeom prst="rect">
              <a:avLst/>
            </a:prstGeom>
          </p:spPr>
          <p:txBody>
            <a:bodyPr wrap="square">
              <a:spAutoFit/>
            </a:bodyPr>
            <a:lstStyle/>
            <a:p>
              <a:r>
                <a:rPr lang="en-US" altLang="zh-TW" sz="1300" b="1" dirty="0">
                  <a:solidFill>
                    <a:srgbClr val="FF0000"/>
                  </a:solidFill>
                  <a:latin typeface="微軟正黑體" panose="020B0604030504040204" pitchFamily="34" charset="-120"/>
                  <a:ea typeface="微軟正黑體" panose="020B0604030504040204" pitchFamily="34" charset="-120"/>
                  <a:sym typeface="Wingdings"/>
                </a:rPr>
                <a:t></a:t>
              </a:r>
              <a:r>
                <a:rPr lang="zh-TW" altLang="en-US" sz="1300" b="1" dirty="0">
                  <a:solidFill>
                    <a:prstClr val="black"/>
                  </a:solidFill>
                  <a:latin typeface="微軟正黑體" panose="020B0604030504040204" pitchFamily="34" charset="-120"/>
                  <a:ea typeface="微軟正黑體" panose="020B0604030504040204" pitchFamily="34" charset="-120"/>
                  <a:cs typeface="Calibri" panose="020F0502020204030204" pitchFamily="34" charset="0"/>
                </a:rPr>
                <a:t>興趣傾向相似，</a:t>
              </a:r>
              <a:r>
                <a:rPr lang="en-US" altLang="zh-TW" sz="1300" b="1" dirty="0">
                  <a:solidFill>
                    <a:prstClr val="black"/>
                  </a:solidFill>
                  <a:latin typeface="微軟正黑體" panose="020B0604030504040204" pitchFamily="34" charset="-120"/>
                  <a:ea typeface="微軟正黑體" panose="020B0604030504040204" pitchFamily="34" charset="-120"/>
                </a:rPr>
                <a:t> 105</a:t>
              </a:r>
              <a:r>
                <a:rPr lang="zh-TW" altLang="en-US" sz="1300" b="1" dirty="0">
                  <a:solidFill>
                    <a:prstClr val="black"/>
                  </a:solidFill>
                  <a:latin typeface="微軟正黑體" panose="020B0604030504040204" pitchFamily="34" charset="-120"/>
                  <a:ea typeface="微軟正黑體" panose="020B0604030504040204" pitchFamily="34" charset="-120"/>
                </a:rPr>
                <a:t>年新生有</a:t>
              </a:r>
              <a:r>
                <a:rPr lang="zh-TW" altLang="en-US" sz="1300" b="1" u="sng" dirty="0">
                  <a:solidFill>
                    <a:srgbClr val="0000FF"/>
                  </a:solidFill>
                  <a:latin typeface="微軟正黑體" panose="020B0604030504040204" pitchFamily="34" charset="-120"/>
                  <a:ea typeface="微軟正黑體" panose="020B0604030504040204" pitchFamily="34" charset="-120"/>
                </a:rPr>
                <a:t>較明確之</a:t>
              </a:r>
              <a:r>
                <a:rPr lang="en-US" altLang="zh-TW" sz="1300" b="1" u="sng" dirty="0">
                  <a:solidFill>
                    <a:srgbClr val="0000FF"/>
                  </a:solidFill>
                  <a:latin typeface="微軟正黑體" panose="020B0604030504040204" pitchFamily="34" charset="-120"/>
                  <a:ea typeface="微軟正黑體" panose="020B0604030504040204" pitchFamily="34" charset="-120"/>
                </a:rPr>
                <a:t/>
              </a:r>
              <a:br>
                <a:rPr lang="en-US" altLang="zh-TW" sz="1300" b="1" u="sng" dirty="0">
                  <a:solidFill>
                    <a:srgbClr val="0000FF"/>
                  </a:solidFill>
                  <a:latin typeface="微軟正黑體" panose="020B0604030504040204" pitchFamily="34" charset="-120"/>
                  <a:ea typeface="微軟正黑體" panose="020B0604030504040204" pitchFamily="34" charset="-120"/>
                </a:rPr>
              </a:br>
              <a:r>
                <a:rPr lang="en-US" altLang="zh-TW" sz="1300" dirty="0">
                  <a:solidFill>
                    <a:prstClr val="black">
                      <a:lumMod val="85000"/>
                      <a:lumOff val="15000"/>
                    </a:prstClr>
                  </a:solidFill>
                  <a:latin typeface="微軟正黑體" panose="020B0604030504040204" pitchFamily="34" charset="-120"/>
                  <a:ea typeface="微軟正黑體" panose="020B0604030504040204" pitchFamily="34" charset="-120"/>
                </a:rPr>
                <a:t>   </a:t>
              </a:r>
              <a:r>
                <a:rPr lang="zh-TW" altLang="en-US" sz="1300" b="1" u="sng" dirty="0">
                  <a:solidFill>
                    <a:srgbClr val="0000FF"/>
                  </a:solidFill>
                  <a:latin typeface="微軟正黑體" panose="020B0604030504040204" pitchFamily="34" charset="-120"/>
                  <a:ea typeface="微軟正黑體" panose="020B0604030504040204" pitchFamily="34" charset="-120"/>
                </a:rPr>
                <a:t>興趣偏好</a:t>
              </a:r>
              <a:r>
                <a:rPr lang="zh-TW" altLang="en-US" sz="1300" b="1" dirty="0">
                  <a:solidFill>
                    <a:prstClr val="black">
                      <a:lumMod val="85000"/>
                      <a:lumOff val="15000"/>
                    </a:prstClr>
                  </a:solidFill>
                  <a:latin typeface="微軟正黑體" panose="020B0604030504040204" pitchFamily="34" charset="-120"/>
                  <a:ea typeface="微軟正黑體" panose="020B0604030504040204" pitchFamily="34" charset="-120"/>
                </a:rPr>
                <a:t>。</a:t>
              </a:r>
            </a:p>
          </p:txBody>
        </p:sp>
      </p:grpSp>
      <p:grpSp>
        <p:nvGrpSpPr>
          <p:cNvPr id="43" name="群組 42"/>
          <p:cNvGrpSpPr/>
          <p:nvPr/>
        </p:nvGrpSpPr>
        <p:grpSpPr>
          <a:xfrm>
            <a:off x="3921985" y="1427741"/>
            <a:ext cx="540000" cy="1113040"/>
            <a:chOff x="3855641" y="1442337"/>
            <a:chExt cx="540000" cy="1113040"/>
          </a:xfrm>
        </p:grpSpPr>
        <p:sp>
          <p:nvSpPr>
            <p:cNvPr id="44" name="等腰三角形 43"/>
            <p:cNvSpPr/>
            <p:nvPr/>
          </p:nvSpPr>
          <p:spPr>
            <a:xfrm rot="5400000">
              <a:off x="3617455" y="1760758"/>
              <a:ext cx="1007493" cy="370652"/>
            </a:xfrm>
            <a:prstGeom prst="triangle">
              <a:avLst/>
            </a:prstGeom>
            <a:solidFill>
              <a:srgbClr val="F07F09">
                <a:lumMod val="20000"/>
                <a:lumOff val="80000"/>
              </a:srgbClr>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pic>
          <p:nvPicPr>
            <p:cNvPr id="45" name="圖片 0" descr="logo.jpg"/>
            <p:cNvPicPr>
              <a:picLocks noChangeAspect="1" noChangeArrowheads="1"/>
            </p:cNvPicPr>
            <p:nvPr/>
          </p:nvPicPr>
          <p:blipFill>
            <a:blip r:embed="rId3" cstate="print"/>
            <a:srcRect r="41378" b="56847"/>
            <a:stretch>
              <a:fillRect/>
            </a:stretch>
          </p:blipFill>
          <p:spPr bwMode="auto">
            <a:xfrm>
              <a:off x="3855641" y="2276588"/>
              <a:ext cx="540000" cy="2787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6" name="文字方塊 45"/>
          <p:cNvSpPr txBox="1"/>
          <p:nvPr/>
        </p:nvSpPr>
        <p:spPr>
          <a:xfrm>
            <a:off x="182690" y="6168785"/>
            <a:ext cx="4637645" cy="523220"/>
          </a:xfrm>
          <a:prstGeom prst="rect">
            <a:avLst/>
          </a:prstGeom>
          <a:noFill/>
        </p:spPr>
        <p:txBody>
          <a:bodyPr wrap="square" rtlCol="0">
            <a:spAutoFit/>
          </a:bodyPr>
          <a:lstStyle/>
          <a:p>
            <a:pPr marL="177800" indent="-177800" algn="just">
              <a:buFont typeface="Arial" panose="020B0604020202020204" pitchFamily="34" charset="0"/>
              <a:buChar char="•"/>
            </a:pPr>
            <a:r>
              <a:rPr lang="zh-TW" altLang="en-US" sz="1400" b="1" dirty="0">
                <a:solidFill>
                  <a:prstClr val="black"/>
                </a:solidFill>
                <a:latin typeface="微軟正黑體" panose="020B0604030504040204" pitchFamily="34" charset="-120"/>
                <a:ea typeface="微軟正黑體" panose="020B0604030504040204" pitchFamily="34" charset="-120"/>
              </a:rPr>
              <a:t>有</a:t>
            </a:r>
            <a:r>
              <a:rPr lang="zh-TW" altLang="en-US" sz="1400" b="1" u="sng" dirty="0">
                <a:solidFill>
                  <a:srgbClr val="0000FF"/>
                </a:solidFill>
                <a:latin typeface="微軟正黑體" panose="020B0604030504040204" pitchFamily="34" charset="-120"/>
                <a:ea typeface="微軟正黑體" panose="020B0604030504040204" pitchFamily="34" charset="-120"/>
              </a:rPr>
              <a:t>跨域興趣傾向</a:t>
            </a:r>
            <a:r>
              <a:rPr lang="zh-TW" altLang="en-US" sz="1400" b="1" dirty="0">
                <a:solidFill>
                  <a:prstClr val="black"/>
                </a:solidFill>
                <a:latin typeface="微軟正黑體" panose="020B0604030504040204" pitchFamily="34" charset="-120"/>
                <a:ea typeface="微軟正黑體" panose="020B0604030504040204" pitchFamily="34" charset="-120"/>
              </a:rPr>
              <a:t>的系所學生，即可輔導適性選課，或規劃跨域課程</a:t>
            </a:r>
            <a:r>
              <a:rPr lang="en-US" altLang="zh-TW" sz="1400" b="1" dirty="0">
                <a:solidFill>
                  <a:prstClr val="black"/>
                </a:solidFill>
                <a:latin typeface="微軟正黑體" panose="020B0604030504040204" pitchFamily="34" charset="-120"/>
                <a:ea typeface="微軟正黑體" panose="020B0604030504040204" pitchFamily="34" charset="-120"/>
              </a:rPr>
              <a:t>(</a:t>
            </a:r>
            <a:r>
              <a:rPr lang="zh-TW" altLang="en-US" sz="1400" b="1" dirty="0">
                <a:solidFill>
                  <a:prstClr val="black"/>
                </a:solidFill>
                <a:latin typeface="微軟正黑體" panose="020B0604030504040204" pitchFamily="34" charset="-120"/>
                <a:ea typeface="微軟正黑體" panose="020B0604030504040204" pitchFamily="34" charset="-120"/>
              </a:rPr>
              <a:t>如</a:t>
            </a:r>
            <a:r>
              <a:rPr lang="en-US" altLang="zh-TW" sz="1400" b="1" dirty="0">
                <a:solidFill>
                  <a:prstClr val="black"/>
                </a:solidFill>
                <a:latin typeface="微軟正黑體" panose="020B0604030504040204" pitchFamily="34" charset="-120"/>
                <a:ea typeface="微軟正黑體" panose="020B0604030504040204" pitchFamily="34" charset="-120"/>
              </a:rPr>
              <a:t>:</a:t>
            </a:r>
            <a:r>
              <a:rPr lang="zh-TW" altLang="en-US" sz="1400" b="1" u="sng" dirty="0">
                <a:solidFill>
                  <a:prstClr val="black"/>
                </a:solidFill>
                <a:latin typeface="微軟正黑體" panose="020B0604030504040204" pitchFamily="34" charset="-120"/>
                <a:ea typeface="微軟正黑體" panose="020B0604030504040204" pitchFamily="34" charset="-120"/>
              </a:rPr>
              <a:t>職能治療系</a:t>
            </a:r>
            <a:r>
              <a:rPr lang="zh-TW" altLang="en-US" sz="1400" b="1" dirty="0">
                <a:solidFill>
                  <a:prstClr val="black"/>
                </a:solidFill>
                <a:latin typeface="微軟正黑體" panose="020B0604030504040204" pitchFamily="34" charset="-120"/>
                <a:ea typeface="微軟正黑體" panose="020B0604030504040204" pitchFamily="34" charset="-120"/>
              </a:rPr>
              <a:t>的學生有</a:t>
            </a:r>
            <a:r>
              <a:rPr lang="zh-TW" altLang="en-US" sz="1400" b="1" u="sng" dirty="0">
                <a:solidFill>
                  <a:prstClr val="black"/>
                </a:solidFill>
                <a:latin typeface="微軟正黑體" panose="020B0604030504040204" pitchFamily="34" charset="-120"/>
                <a:ea typeface="微軟正黑體" panose="020B0604030504040204" pitchFamily="34" charset="-120"/>
              </a:rPr>
              <a:t>組織管理</a:t>
            </a:r>
            <a:r>
              <a:rPr lang="zh-TW" altLang="en-US" sz="1400" b="1" dirty="0">
                <a:solidFill>
                  <a:prstClr val="black"/>
                </a:solidFill>
                <a:latin typeface="微軟正黑體" panose="020B0604030504040204" pitchFamily="34" charset="-120"/>
                <a:ea typeface="微軟正黑體" panose="020B0604030504040204" pitchFamily="34" charset="-120"/>
              </a:rPr>
              <a:t>興趣偏好</a:t>
            </a:r>
            <a:r>
              <a:rPr lang="en-US" altLang="zh-TW" sz="1400" b="1" dirty="0">
                <a:solidFill>
                  <a:prstClr val="black"/>
                </a:solidFill>
                <a:latin typeface="微軟正黑體" panose="020B0604030504040204" pitchFamily="34" charset="-120"/>
                <a:ea typeface="微軟正黑體" panose="020B0604030504040204" pitchFamily="34" charset="-120"/>
              </a:rPr>
              <a:t>)</a:t>
            </a:r>
          </a:p>
        </p:txBody>
      </p:sp>
      <p:grpSp>
        <p:nvGrpSpPr>
          <p:cNvPr id="50" name="群組 49"/>
          <p:cNvGrpSpPr/>
          <p:nvPr/>
        </p:nvGrpSpPr>
        <p:grpSpPr>
          <a:xfrm>
            <a:off x="4506857" y="1140324"/>
            <a:ext cx="4504829" cy="1700820"/>
            <a:chOff x="4506857" y="1140324"/>
            <a:chExt cx="4504829" cy="1700820"/>
          </a:xfrm>
        </p:grpSpPr>
        <p:sp>
          <p:nvSpPr>
            <p:cNvPr id="51" name="圓角矩形 50"/>
            <p:cNvSpPr/>
            <p:nvPr/>
          </p:nvSpPr>
          <p:spPr>
            <a:xfrm>
              <a:off x="4506857" y="1365144"/>
              <a:ext cx="4504829" cy="1476000"/>
            </a:xfrm>
            <a:prstGeom prst="roundRect">
              <a:avLst/>
            </a:prstGeom>
            <a:noFill/>
            <a:ln w="19050" cap="flat" cmpd="sng" algn="ctr">
              <a:solidFill>
                <a:srgbClr val="CC3300"/>
              </a:solidFill>
              <a:prstDash val="sysDash"/>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52" name="文字方塊 51"/>
            <p:cNvSpPr txBox="1"/>
            <p:nvPr/>
          </p:nvSpPr>
          <p:spPr>
            <a:xfrm>
              <a:off x="6111271" y="1140324"/>
              <a:ext cx="1296000" cy="360000"/>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algn="ctr">
                <a:defRPr/>
              </a:pPr>
              <a:r>
                <a:rPr lang="zh-TW" altLang="en-US" sz="1600" b="1" kern="0" dirty="0" smtClean="0">
                  <a:solidFill>
                    <a:srgbClr val="CC3300"/>
                  </a:solidFill>
                  <a:latin typeface="微軟正黑體" panose="020B0604030504040204" pitchFamily="34" charset="-120"/>
                  <a:ea typeface="微軟正黑體" panose="020B0604030504040204" pitchFamily="34" charset="-120"/>
                </a:rPr>
                <a:t>應用說明</a:t>
              </a:r>
              <a:endParaRPr lang="zh-TW" altLang="en-US" sz="1600" b="1" kern="0" dirty="0">
                <a:solidFill>
                  <a:srgbClr val="CC3300"/>
                </a:solidFill>
                <a:latin typeface="微軟正黑體" panose="020B0604030504040204" pitchFamily="34" charset="-120"/>
                <a:ea typeface="微軟正黑體" panose="020B0604030504040204" pitchFamily="34" charset="-120"/>
              </a:endParaRPr>
            </a:p>
          </p:txBody>
        </p:sp>
      </p:grpSp>
      <p:sp>
        <p:nvSpPr>
          <p:cNvPr id="53" name="文字方塊 52"/>
          <p:cNvSpPr txBox="1"/>
          <p:nvPr/>
        </p:nvSpPr>
        <p:spPr>
          <a:xfrm>
            <a:off x="3744081" y="1757268"/>
            <a:ext cx="942316" cy="369332"/>
          </a:xfrm>
          <a:prstGeom prst="rect">
            <a:avLst/>
          </a:prstGeom>
          <a:noFill/>
        </p:spPr>
        <p:txBody>
          <a:bodyPr wrap="square" rtlCol="0">
            <a:spAutoFit/>
          </a:bodyPr>
          <a:lstStyle/>
          <a:p>
            <a:r>
              <a:rPr lang="zh-TW" altLang="en-US" b="1" dirty="0">
                <a:solidFill>
                  <a:prstClr val="black"/>
                </a:solidFill>
                <a:latin typeface="微軟正黑體" panose="020B0604030504040204" pitchFamily="34" charset="-120"/>
                <a:ea typeface="微軟正黑體" panose="020B0604030504040204" pitchFamily="34" charset="-120"/>
              </a:rPr>
              <a:t>導入後</a:t>
            </a:r>
          </a:p>
        </p:txBody>
      </p:sp>
      <p:grpSp>
        <p:nvGrpSpPr>
          <p:cNvPr id="54" name="群組 53"/>
          <p:cNvGrpSpPr/>
          <p:nvPr/>
        </p:nvGrpSpPr>
        <p:grpSpPr>
          <a:xfrm>
            <a:off x="158908" y="1146687"/>
            <a:ext cx="3699183" cy="1566642"/>
            <a:chOff x="158908" y="1133039"/>
            <a:chExt cx="3699183" cy="1566642"/>
          </a:xfrm>
        </p:grpSpPr>
        <p:sp>
          <p:nvSpPr>
            <p:cNvPr id="55" name="圓角矩形 54"/>
            <p:cNvSpPr/>
            <p:nvPr/>
          </p:nvSpPr>
          <p:spPr>
            <a:xfrm>
              <a:off x="158908" y="1519216"/>
              <a:ext cx="3699183" cy="1180465"/>
            </a:xfrm>
            <a:prstGeom prst="roundRect">
              <a:avLst/>
            </a:prstGeom>
            <a:ln>
              <a:solidFill>
                <a:sysClr val="window" lastClr="FFFFFF">
                  <a:lumMod val="50000"/>
                </a:sysClr>
              </a:solidFill>
              <a:prstDash val="sysDot"/>
            </a:ln>
          </p:spPr>
          <p:txBody>
            <a:bodyPr wrap="square" anchor="ctr">
              <a:spAutoFit/>
            </a:bodyPr>
            <a:lstStyle/>
            <a:p>
              <a:pPr marL="285750" indent="-285750" eaLnBrk="0" fontAlgn="base" hangingPunct="0">
                <a:lnSpc>
                  <a:spcPts val="1900"/>
                </a:lnSpc>
                <a:spcBef>
                  <a:spcPct val="0"/>
                </a:spcBef>
                <a:spcAft>
                  <a:spcPct val="0"/>
                </a:spcAft>
                <a:buFont typeface="Arial" panose="020B0604020202020204" pitchFamily="34" charset="0"/>
                <a:buChar char="•"/>
                <a:defRPr/>
              </a:pPr>
              <a:r>
                <a:rPr lang="zh-TW" altLang="en-US" sz="1500" kern="0" dirty="0" smtClean="0">
                  <a:solidFill>
                    <a:prstClr val="black"/>
                  </a:solidFill>
                  <a:latin typeface="微軟正黑體" panose="020B0604030504040204" pitchFamily="34" charset="-120"/>
                  <a:ea typeface="微軟正黑體" panose="020B0604030504040204" pitchFamily="34" charset="-120"/>
                </a:rPr>
                <a:t>為建立有效</a:t>
              </a:r>
              <a:r>
                <a:rPr lang="zh-TW" altLang="en-US" sz="1500" b="1" u="sng" kern="0" dirty="0" smtClean="0">
                  <a:solidFill>
                    <a:srgbClr val="0000FF"/>
                  </a:solidFill>
                  <a:latin typeface="微軟正黑體" panose="020B0604030504040204" pitchFamily="34" charset="-120"/>
                  <a:ea typeface="微軟正黑體" panose="020B0604030504040204" pitchFamily="34" charset="-120"/>
                </a:rPr>
                <a:t>職涯輔導機制</a:t>
              </a:r>
              <a:r>
                <a:rPr lang="zh-TW" altLang="en-US" sz="1500" kern="0" dirty="0">
                  <a:solidFill>
                    <a:prstClr val="black"/>
                  </a:solidFill>
                  <a:latin typeface="微軟正黑體" panose="020B0604030504040204" pitchFamily="34" charset="-120"/>
                  <a:ea typeface="微軟正黑體" panose="020B0604030504040204" pitchFamily="34" charset="-120"/>
                </a:rPr>
                <a:t>，</a:t>
              </a:r>
              <a:r>
                <a:rPr lang="zh-TW" altLang="en-US" sz="1500" kern="0" dirty="0" smtClean="0">
                  <a:solidFill>
                    <a:prstClr val="black"/>
                  </a:solidFill>
                  <a:latin typeface="微軟正黑體" panose="020B0604030504040204" pitchFamily="34" charset="-120"/>
                  <a:ea typeface="微軟正黑體" panose="020B0604030504040204" pitchFamily="34" charset="-120"/>
                </a:rPr>
                <a:t>使學生提前了解職</a:t>
              </a:r>
              <a:r>
                <a:rPr lang="zh-TW" altLang="en-US" sz="1500" kern="0" dirty="0">
                  <a:solidFill>
                    <a:prstClr val="black"/>
                  </a:solidFill>
                  <a:latin typeface="微軟正黑體" panose="020B0604030504040204" pitchFamily="34" charset="-120"/>
                  <a:ea typeface="微軟正黑體" panose="020B0604030504040204" pitchFamily="34" charset="-120"/>
                </a:rPr>
                <a:t>涯興趣</a:t>
              </a:r>
              <a:r>
                <a:rPr lang="zh-TW" altLang="en-US" sz="1500" kern="0" dirty="0" smtClean="0">
                  <a:solidFill>
                    <a:prstClr val="black"/>
                  </a:solidFill>
                  <a:latin typeface="微軟正黑體" panose="020B0604030504040204" pitchFamily="34" charset="-120"/>
                  <a:ea typeface="微軟正黑體" panose="020B0604030504040204" pitchFamily="34" charset="-120"/>
                </a:rPr>
                <a:t>，並及早</a:t>
              </a:r>
              <a:r>
                <a:rPr lang="zh-TW" altLang="en-US" sz="1500" kern="0" dirty="0">
                  <a:solidFill>
                    <a:prstClr val="black"/>
                  </a:solidFill>
                  <a:latin typeface="微軟正黑體" panose="020B0604030504040204" pitchFamily="34" charset="-120"/>
                  <a:ea typeface="微軟正黑體" panose="020B0604030504040204" pitchFamily="34" charset="-120"/>
                </a:rPr>
                <a:t>認識職</a:t>
              </a:r>
              <a:r>
                <a:rPr lang="zh-TW" altLang="en-US" sz="1500" kern="0" dirty="0" smtClean="0">
                  <a:solidFill>
                    <a:prstClr val="black"/>
                  </a:solidFill>
                  <a:latin typeface="微軟正黑體" panose="020B0604030504040204" pitchFamily="34" charset="-120"/>
                  <a:ea typeface="微軟正黑體" panose="020B0604030504040204" pitchFamily="34" charset="-120"/>
                </a:rPr>
                <a:t>場</a:t>
              </a:r>
              <a:endParaRPr lang="en-US" altLang="zh-TW" sz="1500" kern="0" dirty="0" smtClean="0">
                <a:solidFill>
                  <a:prstClr val="black"/>
                </a:solidFill>
                <a:latin typeface="微軟正黑體" panose="020B0604030504040204" pitchFamily="34" charset="-120"/>
                <a:ea typeface="微軟正黑體" panose="020B0604030504040204" pitchFamily="34" charset="-120"/>
              </a:endParaRPr>
            </a:p>
            <a:p>
              <a:pPr marL="285750" indent="-285750" eaLnBrk="0" fontAlgn="base" hangingPunct="0">
                <a:lnSpc>
                  <a:spcPts val="1900"/>
                </a:lnSpc>
                <a:spcBef>
                  <a:spcPct val="0"/>
                </a:spcBef>
                <a:spcAft>
                  <a:spcPct val="0"/>
                </a:spcAft>
                <a:buFont typeface="Arial" panose="020B0604020202020204" pitchFamily="34" charset="0"/>
                <a:buChar char="•"/>
                <a:defRPr/>
              </a:pPr>
              <a:r>
                <a:rPr lang="zh-TW" altLang="en-US" sz="1500" kern="0" dirty="0" smtClean="0">
                  <a:solidFill>
                    <a:prstClr val="black"/>
                  </a:solidFill>
                  <a:latin typeface="微軟正黑體" panose="020B0604030504040204" pitchFamily="34" charset="-120"/>
                  <a:ea typeface="微軟正黑體" panose="020B0604030504040204" pitchFamily="34" charset="-120"/>
                </a:rPr>
                <a:t>如何</a:t>
              </a:r>
              <a:r>
                <a:rPr lang="zh-TW" altLang="en-US" sz="1500" kern="0" dirty="0">
                  <a:solidFill>
                    <a:prstClr val="black"/>
                  </a:solidFill>
                  <a:latin typeface="微軟正黑體" panose="020B0604030504040204" pitchFamily="34" charset="-120"/>
                  <a:ea typeface="微軟正黑體" panose="020B0604030504040204" pitchFamily="34" charset="-120"/>
                </a:rPr>
                <a:t>依</a:t>
              </a:r>
              <a:r>
                <a:rPr lang="zh-TW" altLang="en-US" sz="1500" kern="0" dirty="0" smtClean="0">
                  <a:solidFill>
                    <a:prstClr val="black"/>
                  </a:solidFill>
                  <a:latin typeface="微軟正黑體" panose="020B0604030504040204" pitchFamily="34" charset="-120"/>
                  <a:ea typeface="微軟正黑體" panose="020B0604030504040204" pitchFamily="34" charset="-120"/>
                </a:rPr>
                <a:t>學生興趣特質，輔導彈性選課，以</a:t>
              </a:r>
              <a:r>
                <a:rPr lang="zh-TW" altLang="en-US" sz="1500" b="1" u="sng" kern="0" dirty="0" smtClean="0">
                  <a:solidFill>
                    <a:srgbClr val="0000FF"/>
                  </a:solidFill>
                  <a:latin typeface="微軟正黑體" panose="020B0604030504040204" pitchFamily="34" charset="-120"/>
                  <a:ea typeface="微軟正黑體" panose="020B0604030504040204" pitchFamily="34" charset="-120"/>
                </a:rPr>
                <a:t>推動學生自主學習</a:t>
              </a:r>
              <a:endParaRPr lang="en-US" altLang="zh-TW" sz="1500" b="1" u="sng" kern="0" dirty="0" smtClean="0">
                <a:solidFill>
                  <a:srgbClr val="0000FF"/>
                </a:solidFill>
                <a:latin typeface="微軟正黑體" panose="020B0604030504040204" pitchFamily="34" charset="-120"/>
                <a:ea typeface="微軟正黑體" panose="020B0604030504040204" pitchFamily="34" charset="-120"/>
              </a:endParaRPr>
            </a:p>
          </p:txBody>
        </p:sp>
        <p:sp>
          <p:nvSpPr>
            <p:cNvPr id="56" name="文字方塊 55"/>
            <p:cNvSpPr txBox="1"/>
            <p:nvPr/>
          </p:nvSpPr>
          <p:spPr>
            <a:xfrm>
              <a:off x="1360499" y="1133039"/>
              <a:ext cx="1296000" cy="374571"/>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algn="ctr">
                <a:defRPr/>
              </a:pPr>
              <a:r>
                <a:rPr lang="zh-TW" altLang="en-US" sz="1600" b="1" kern="0" dirty="0" smtClean="0">
                  <a:solidFill>
                    <a:srgbClr val="CC3300"/>
                  </a:solidFill>
                  <a:latin typeface="微軟正黑體" panose="020B0604030504040204" pitchFamily="34" charset="-120"/>
                  <a:ea typeface="微軟正黑體" panose="020B0604030504040204" pitchFamily="34" charset="-120"/>
                </a:rPr>
                <a:t>應用背景</a:t>
              </a:r>
              <a:endParaRPr lang="zh-TW" altLang="en-US" sz="1600" b="1" kern="0" dirty="0">
                <a:solidFill>
                  <a:srgbClr val="CC3300"/>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409180717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a:xfrm>
            <a:off x="1106008" y="108945"/>
            <a:ext cx="7445737" cy="736900"/>
          </a:xfrm>
          <a:prstGeom prst="rect">
            <a:avLst/>
          </a:prstGeom>
        </p:spPr>
        <p:txBody>
          <a:bodyPr vert="horz" lIns="91440" tIns="45720" rIns="91440" bIns="45720" rtlCol="0" anchor="ctr">
            <a:noAutofit/>
          </a:bodyPr>
          <a:lstStyle>
            <a:lvl1pPr algn="ctr" defTabSz="914400" rtl="0" eaLnBrk="1" latinLnBrk="0" hangingPunct="1">
              <a:lnSpc>
                <a:spcPct val="85000"/>
              </a:lnSpc>
              <a:spcBef>
                <a:spcPct val="0"/>
              </a:spcBef>
              <a:buNone/>
              <a:defRPr sz="3200" b="1" kern="1200" spc="-50" baseline="0">
                <a:solidFill>
                  <a:schemeClr val="tx1"/>
                </a:solidFill>
                <a:latin typeface="微軟正黑體" panose="020B0604030504040204" pitchFamily="34" charset="-120"/>
                <a:ea typeface="微軟正黑體" panose="020B0604030504040204" pitchFamily="34" charset="-120"/>
                <a:cs typeface="+mj-cs"/>
              </a:defRPr>
            </a:lvl1pPr>
          </a:lstStyle>
          <a:p>
            <a:pPr>
              <a:defRPr/>
            </a:pPr>
            <a:r>
              <a:rPr lang="zh-TW" altLang="en-US" dirty="0" smtClean="0">
                <a:solidFill>
                  <a:sysClr val="windowText" lastClr="000000"/>
                </a:solidFill>
              </a:rPr>
              <a:t>應用</a:t>
            </a:r>
            <a:r>
              <a:rPr lang="en-US" altLang="zh-TW" dirty="0" smtClean="0">
                <a:solidFill>
                  <a:sysClr val="windowText" lastClr="000000"/>
                </a:solidFill>
              </a:rPr>
              <a:t>UCAN</a:t>
            </a:r>
            <a:r>
              <a:rPr lang="zh-TW" altLang="en-US" dirty="0" smtClean="0">
                <a:solidFill>
                  <a:sysClr val="windowText" lastClr="000000"/>
                </a:solidFill>
              </a:rPr>
              <a:t>進行實習成效分析案例</a:t>
            </a:r>
            <a:endParaRPr lang="zh-TW" altLang="en-US" dirty="0">
              <a:solidFill>
                <a:sysClr val="windowText" lastClr="000000"/>
              </a:solidFill>
            </a:endParaRPr>
          </a:p>
        </p:txBody>
      </p:sp>
      <p:sp>
        <p:nvSpPr>
          <p:cNvPr id="3" name="文字方塊 2"/>
          <p:cNvSpPr txBox="1"/>
          <p:nvPr/>
        </p:nvSpPr>
        <p:spPr>
          <a:xfrm>
            <a:off x="7239091" y="6523417"/>
            <a:ext cx="1904909" cy="276999"/>
          </a:xfrm>
          <a:prstGeom prst="rect">
            <a:avLst/>
          </a:prstGeom>
          <a:noFill/>
        </p:spPr>
        <p:txBody>
          <a:bodyPr wrap="square" rtlCol="0">
            <a:spAutoFit/>
          </a:bodyPr>
          <a:lstStyle/>
          <a:p>
            <a:r>
              <a:rPr lang="zh-TW" altLang="en-US" sz="1200" dirty="0">
                <a:solidFill>
                  <a:prstClr val="black"/>
                </a:solidFill>
                <a:latin typeface="微軟正黑體" panose="020B0604030504040204" pitchFamily="34" charset="-120"/>
                <a:ea typeface="微軟正黑體" panose="020B0604030504040204" pitchFamily="34" charset="-120"/>
              </a:rPr>
              <a:t>資料來源：醒吾科技大學</a:t>
            </a:r>
          </a:p>
        </p:txBody>
      </p:sp>
      <p:sp>
        <p:nvSpPr>
          <p:cNvPr id="4" name="矩形 3"/>
          <p:cNvSpPr/>
          <p:nvPr/>
        </p:nvSpPr>
        <p:spPr>
          <a:xfrm>
            <a:off x="229848" y="2916090"/>
            <a:ext cx="2729252" cy="338554"/>
          </a:xfrm>
          <a:prstGeom prst="rect">
            <a:avLst/>
          </a:prstGeom>
          <a:solidFill>
            <a:srgbClr val="5B9BD5">
              <a:lumMod val="20000"/>
              <a:lumOff val="80000"/>
            </a:srgbClr>
          </a:solidFill>
        </p:spPr>
        <p:txBody>
          <a:bodyPr wrap="square">
            <a:spAutoFit/>
          </a:bodyPr>
          <a:lstStyle/>
          <a:p>
            <a:pPr marL="171450" indent="-171450">
              <a:buFont typeface="Wingdings" panose="05000000000000000000" pitchFamily="2" charset="2"/>
              <a:buChar char="n"/>
              <a:defRPr/>
            </a:pPr>
            <a:r>
              <a:rPr lang="zh-TW" altLang="en-US" sz="1600" b="1" kern="0" dirty="0">
                <a:solidFill>
                  <a:prstClr val="black"/>
                </a:solidFill>
                <a:latin typeface="微軟正黑體" panose="020B0604030504040204" pitchFamily="34" charset="-120"/>
                <a:ea typeface="微軟正黑體" panose="020B0604030504040204" pitchFamily="34" charset="-120"/>
              </a:rPr>
              <a:t>以行銷與流通管理系為例</a:t>
            </a:r>
          </a:p>
        </p:txBody>
      </p:sp>
      <p:sp>
        <p:nvSpPr>
          <p:cNvPr id="5" name="等腰三角形 4"/>
          <p:cNvSpPr/>
          <p:nvPr/>
        </p:nvSpPr>
        <p:spPr>
          <a:xfrm rot="5400000">
            <a:off x="3720694" y="4660565"/>
            <a:ext cx="1277449" cy="431364"/>
          </a:xfrm>
          <a:prstGeom prst="triangle">
            <a:avLst/>
          </a:prstGeom>
          <a:solidFill>
            <a:srgbClr val="C19859">
              <a:lumMod val="40000"/>
              <a:lumOff val="60000"/>
            </a:srgbClr>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6" name="文字方塊 5"/>
          <p:cNvSpPr txBox="1"/>
          <p:nvPr/>
        </p:nvSpPr>
        <p:spPr>
          <a:xfrm>
            <a:off x="3835370" y="3917618"/>
            <a:ext cx="1008000" cy="1077218"/>
          </a:xfrm>
          <a:prstGeom prst="rect">
            <a:avLst/>
          </a:prstGeom>
          <a:noFill/>
        </p:spPr>
        <p:txBody>
          <a:bodyPr wrap="square" rtlCol="0">
            <a:spAutoFit/>
          </a:bodyPr>
          <a:lstStyle/>
          <a:p>
            <a:pPr algn="ctr"/>
            <a:r>
              <a:rPr lang="zh-TW" altLang="en-US" sz="1600" b="1" dirty="0">
                <a:solidFill>
                  <a:srgbClr val="C00000"/>
                </a:solidFill>
                <a:latin typeface="微軟正黑體" panose="020B0604030504040204" pitchFamily="34" charset="-120"/>
                <a:ea typeface="微軟正黑體" panose="020B0604030504040204" pitchFamily="34" charset="-120"/>
              </a:rPr>
              <a:t>實施四年之後</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algn="ctr"/>
            <a:endParaRPr lang="en-US" altLang="zh-TW" sz="1600" b="1" dirty="0">
              <a:solidFill>
                <a:srgbClr val="C00000"/>
              </a:solidFill>
              <a:latin typeface="微軟正黑體" panose="020B0604030504040204" pitchFamily="34" charset="-120"/>
              <a:ea typeface="微軟正黑體" panose="020B0604030504040204" pitchFamily="34" charset="-120"/>
            </a:endParaRPr>
          </a:p>
          <a:p>
            <a:pPr algn="ctr"/>
            <a:r>
              <a:rPr lang="zh-TW" altLang="en-US" sz="1600" b="1" dirty="0">
                <a:solidFill>
                  <a:srgbClr val="C00000"/>
                </a:solidFill>
                <a:latin typeface="微軟正黑體" panose="020B0604030504040204" pitchFamily="34" charset="-120"/>
                <a:ea typeface="微軟正黑體" panose="020B0604030504040204" pitchFamily="34" charset="-120"/>
              </a:rPr>
              <a:t>學生實習</a:t>
            </a:r>
          </a:p>
        </p:txBody>
      </p:sp>
      <p:pic>
        <p:nvPicPr>
          <p:cNvPr id="7" name="圖片 0" descr="logo.jpg"/>
          <p:cNvPicPr>
            <a:picLocks noChangeAspect="1" noChangeArrowheads="1"/>
          </p:cNvPicPr>
          <p:nvPr/>
        </p:nvPicPr>
        <p:blipFill>
          <a:blip r:embed="rId2" cstate="print"/>
          <a:srcRect r="41378" b="56847"/>
          <a:stretch>
            <a:fillRect/>
          </a:stretch>
        </p:blipFill>
        <p:spPr bwMode="auto">
          <a:xfrm>
            <a:off x="129549" y="6104132"/>
            <a:ext cx="648000" cy="33454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nvGrpSpPr>
          <p:cNvPr id="8" name="群組 7"/>
          <p:cNvGrpSpPr/>
          <p:nvPr/>
        </p:nvGrpSpPr>
        <p:grpSpPr>
          <a:xfrm>
            <a:off x="3272048" y="6082395"/>
            <a:ext cx="619777" cy="446922"/>
            <a:chOff x="6020790" y="5565675"/>
            <a:chExt cx="619777" cy="446922"/>
          </a:xfrm>
        </p:grpSpPr>
        <p:sp>
          <p:nvSpPr>
            <p:cNvPr id="9" name="向右箭號 8"/>
            <p:cNvSpPr/>
            <p:nvPr/>
          </p:nvSpPr>
          <p:spPr>
            <a:xfrm rot="16200000">
              <a:off x="6275010" y="5484545"/>
              <a:ext cx="284428" cy="446687"/>
            </a:xfrm>
            <a:prstGeom prst="rightArrow">
              <a:avLst/>
            </a:prstGeom>
            <a:solidFill>
              <a:srgbClr val="C00000"/>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10" name="矩形 9"/>
            <p:cNvSpPr/>
            <p:nvPr/>
          </p:nvSpPr>
          <p:spPr>
            <a:xfrm>
              <a:off x="6020790" y="5806944"/>
              <a:ext cx="507394" cy="205653"/>
            </a:xfrm>
            <a:prstGeom prst="rect">
              <a:avLst/>
            </a:prstGeom>
            <a:solidFill>
              <a:srgbClr val="C00000"/>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grpSp>
      <p:sp>
        <p:nvSpPr>
          <p:cNvPr id="11" name="文字方塊 10"/>
          <p:cNvSpPr txBox="1"/>
          <p:nvPr/>
        </p:nvSpPr>
        <p:spPr>
          <a:xfrm>
            <a:off x="799768" y="6012945"/>
            <a:ext cx="2950432" cy="553998"/>
          </a:xfrm>
          <a:prstGeom prst="rect">
            <a:avLst/>
          </a:prstGeom>
          <a:noFill/>
        </p:spPr>
        <p:txBody>
          <a:bodyPr wrap="square" rtlCol="0">
            <a:spAutoFit/>
          </a:bodyPr>
          <a:lstStyle/>
          <a:p>
            <a:r>
              <a:rPr lang="zh-TW" altLang="en-US" sz="1500" b="1" dirty="0">
                <a:solidFill>
                  <a:prstClr val="black"/>
                </a:solidFill>
                <a:latin typeface="微軟正黑體" panose="020B0604030504040204" pitchFamily="34" charset="-120"/>
                <a:ea typeface="微軟正黑體" panose="020B0604030504040204" pitchFamily="34" charset="-120"/>
              </a:rPr>
              <a:t>連結</a:t>
            </a:r>
            <a:r>
              <a:rPr lang="en-US" altLang="zh-TW" sz="1500" b="1" dirty="0">
                <a:solidFill>
                  <a:prstClr val="black"/>
                </a:solidFill>
                <a:latin typeface="微軟正黑體" panose="020B0604030504040204" pitchFamily="34" charset="-120"/>
                <a:ea typeface="微軟正黑體" panose="020B0604030504040204" pitchFamily="34" charset="-120"/>
              </a:rPr>
              <a:t>UCAN</a:t>
            </a:r>
            <a:r>
              <a:rPr lang="zh-TW" altLang="en-US" sz="1500" b="1" dirty="0">
                <a:solidFill>
                  <a:prstClr val="black"/>
                </a:solidFill>
                <a:latin typeface="微軟正黑體" panose="020B0604030504040204" pitchFamily="34" charset="-120"/>
                <a:ea typeface="微軟正黑體" panose="020B0604030504040204" pitchFamily="34" charset="-120"/>
              </a:rPr>
              <a:t>就業途徑及職能，</a:t>
            </a:r>
            <a:r>
              <a:rPr lang="en-US" altLang="zh-TW" sz="1500" b="1" dirty="0">
                <a:solidFill>
                  <a:prstClr val="black"/>
                </a:solidFill>
                <a:latin typeface="微軟正黑體" panose="020B0604030504040204" pitchFamily="34" charset="-120"/>
                <a:ea typeface="微軟正黑體" panose="020B0604030504040204" pitchFamily="34" charset="-120"/>
              </a:rPr>
              <a:t/>
            </a:r>
            <a:br>
              <a:rPr lang="en-US" altLang="zh-TW" sz="1500" b="1" dirty="0">
                <a:solidFill>
                  <a:prstClr val="black"/>
                </a:solidFill>
                <a:latin typeface="微軟正黑體" panose="020B0604030504040204" pitchFamily="34" charset="-120"/>
                <a:ea typeface="微軟正黑體" panose="020B0604030504040204" pitchFamily="34" charset="-120"/>
              </a:rPr>
            </a:br>
            <a:r>
              <a:rPr lang="zh-TW" altLang="en-US" sz="1500" b="1" dirty="0">
                <a:solidFill>
                  <a:prstClr val="black"/>
                </a:solidFill>
                <a:latin typeface="微軟正黑體" panose="020B0604030504040204" pitchFamily="34" charset="-120"/>
                <a:ea typeface="微軟正黑體" panose="020B0604030504040204" pitchFamily="34" charset="-120"/>
              </a:rPr>
              <a:t>建立系所模組課程</a:t>
            </a:r>
            <a:endParaRPr lang="en-US" altLang="zh-TW" sz="1500" b="1" dirty="0">
              <a:solidFill>
                <a:prstClr val="black"/>
              </a:solidFill>
              <a:latin typeface="微軟正黑體" panose="020B0604030504040204" pitchFamily="34" charset="-120"/>
              <a:ea typeface="微軟正黑體" panose="020B0604030504040204" pitchFamily="34" charset="-120"/>
            </a:endParaRPr>
          </a:p>
        </p:txBody>
      </p:sp>
      <p:grpSp>
        <p:nvGrpSpPr>
          <p:cNvPr id="12" name="群組 11"/>
          <p:cNvGrpSpPr/>
          <p:nvPr/>
        </p:nvGrpSpPr>
        <p:grpSpPr>
          <a:xfrm>
            <a:off x="127000" y="3468632"/>
            <a:ext cx="3821495" cy="2454722"/>
            <a:chOff x="127000" y="3468632"/>
            <a:chExt cx="3821495" cy="2454722"/>
          </a:xfrm>
        </p:grpSpPr>
        <p:pic>
          <p:nvPicPr>
            <p:cNvPr id="13" name="圖片 12"/>
            <p:cNvPicPr>
              <a:picLocks noChangeAspect="1"/>
            </p:cNvPicPr>
            <p:nvPr/>
          </p:nvPicPr>
          <p:blipFill>
            <a:blip r:embed="rId3"/>
            <a:stretch>
              <a:fillRect/>
            </a:stretch>
          </p:blipFill>
          <p:spPr>
            <a:xfrm>
              <a:off x="127000" y="3468632"/>
              <a:ext cx="3821495" cy="2454722"/>
            </a:xfrm>
            <a:prstGeom prst="rect">
              <a:avLst/>
            </a:prstGeom>
          </p:spPr>
        </p:pic>
        <p:sp>
          <p:nvSpPr>
            <p:cNvPr id="14" name="矩形 13"/>
            <p:cNvSpPr/>
            <p:nvPr/>
          </p:nvSpPr>
          <p:spPr>
            <a:xfrm>
              <a:off x="603683" y="5271127"/>
              <a:ext cx="828000" cy="216000"/>
            </a:xfrm>
            <a:prstGeom prst="rect">
              <a:avLst/>
            </a:prstGeom>
            <a:noFill/>
            <a:ln w="31750" cap="flat" cmpd="sng" algn="ctr">
              <a:solidFill>
                <a:srgbClr val="0000FF"/>
              </a:solid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grpSp>
      <p:grpSp>
        <p:nvGrpSpPr>
          <p:cNvPr id="15" name="群組 14"/>
          <p:cNvGrpSpPr/>
          <p:nvPr/>
        </p:nvGrpSpPr>
        <p:grpSpPr>
          <a:xfrm>
            <a:off x="3744081" y="1526121"/>
            <a:ext cx="942316" cy="1125740"/>
            <a:chOff x="3718681" y="1442337"/>
            <a:chExt cx="942316" cy="1125740"/>
          </a:xfrm>
        </p:grpSpPr>
        <p:sp>
          <p:nvSpPr>
            <p:cNvPr id="16" name="等腰三角形 15"/>
            <p:cNvSpPr/>
            <p:nvPr/>
          </p:nvSpPr>
          <p:spPr>
            <a:xfrm rot="5400000">
              <a:off x="3617455" y="1760758"/>
              <a:ext cx="1007493" cy="370652"/>
            </a:xfrm>
            <a:prstGeom prst="triangle">
              <a:avLst/>
            </a:prstGeom>
            <a:solidFill>
              <a:srgbClr val="F07F09">
                <a:lumMod val="20000"/>
                <a:lumOff val="80000"/>
              </a:srgbClr>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17" name="文字方塊 16"/>
            <p:cNvSpPr txBox="1"/>
            <p:nvPr/>
          </p:nvSpPr>
          <p:spPr>
            <a:xfrm>
              <a:off x="3718681" y="1744568"/>
              <a:ext cx="942316" cy="369332"/>
            </a:xfrm>
            <a:prstGeom prst="rect">
              <a:avLst/>
            </a:prstGeom>
            <a:noFill/>
          </p:spPr>
          <p:txBody>
            <a:bodyPr wrap="square" rtlCol="0">
              <a:spAutoFit/>
            </a:bodyPr>
            <a:lstStyle/>
            <a:p>
              <a:pPr>
                <a:defRPr/>
              </a:pPr>
              <a:r>
                <a:rPr lang="zh-TW" altLang="en-US" b="1" kern="0" dirty="0" smtClean="0">
                  <a:solidFill>
                    <a:prstClr val="black"/>
                  </a:solidFill>
                  <a:latin typeface="微軟正黑體" panose="020B0604030504040204" pitchFamily="34" charset="-120"/>
                  <a:ea typeface="微軟正黑體" panose="020B0604030504040204" pitchFamily="34" charset="-120"/>
                </a:rPr>
                <a:t>導入後</a:t>
              </a:r>
              <a:endParaRPr lang="zh-TW" altLang="en-US" b="1" kern="0" dirty="0">
                <a:solidFill>
                  <a:prstClr val="black"/>
                </a:solidFill>
                <a:latin typeface="微軟正黑體" panose="020B0604030504040204" pitchFamily="34" charset="-120"/>
                <a:ea typeface="微軟正黑體" panose="020B0604030504040204" pitchFamily="34" charset="-120"/>
              </a:endParaRPr>
            </a:p>
          </p:txBody>
        </p:sp>
        <p:pic>
          <p:nvPicPr>
            <p:cNvPr id="18" name="圖片 0" descr="logo.jpg"/>
            <p:cNvPicPr>
              <a:picLocks noChangeAspect="1" noChangeArrowheads="1"/>
            </p:cNvPicPr>
            <p:nvPr/>
          </p:nvPicPr>
          <p:blipFill>
            <a:blip r:embed="rId2" cstate="print"/>
            <a:srcRect r="41378" b="56847"/>
            <a:stretch>
              <a:fillRect/>
            </a:stretch>
          </p:blipFill>
          <p:spPr bwMode="auto">
            <a:xfrm>
              <a:off x="3893741" y="2289288"/>
              <a:ext cx="540000" cy="2787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19" name="矩形 18"/>
          <p:cNvSpPr/>
          <p:nvPr/>
        </p:nvSpPr>
        <p:spPr>
          <a:xfrm>
            <a:off x="537539" y="775707"/>
            <a:ext cx="8232698" cy="387286"/>
          </a:xfrm>
          <a:prstGeom prst="rect">
            <a:avLst/>
          </a:prstGeom>
        </p:spPr>
        <p:txBody>
          <a:bodyPr wrap="square">
            <a:spAutoFit/>
          </a:bodyPr>
          <a:lstStyle/>
          <a:p>
            <a:pPr algn="ctr" eaLnBrk="0" fontAlgn="base" hangingPunct="0">
              <a:lnSpc>
                <a:spcPts val="2300"/>
              </a:lnSpc>
              <a:spcBef>
                <a:spcPct val="0"/>
              </a:spcBef>
              <a:spcAft>
                <a:spcPct val="0"/>
              </a:spcAft>
            </a:pPr>
            <a:r>
              <a:rPr lang="zh-TW" altLang="en-US" b="1" u="sng" dirty="0">
                <a:solidFill>
                  <a:srgbClr val="FF0000"/>
                </a:solidFill>
                <a:latin typeface="微軟正黑體" panose="020B0604030504040204" pitchFamily="34" charset="-120"/>
                <a:ea typeface="微軟正黑體" panose="020B0604030504040204" pitchFamily="34" charset="-120"/>
              </a:rPr>
              <a:t>運用</a:t>
            </a:r>
            <a:r>
              <a:rPr lang="en-US" altLang="zh-TW" b="1" u="sng" dirty="0">
                <a:solidFill>
                  <a:srgbClr val="FF0000"/>
                </a:solidFill>
                <a:latin typeface="微軟正黑體" panose="020B0604030504040204" pitchFamily="34" charset="-120"/>
                <a:ea typeface="微軟正黑體" panose="020B0604030504040204" pitchFamily="34" charset="-120"/>
              </a:rPr>
              <a:t>UCAN</a:t>
            </a:r>
            <a:r>
              <a:rPr lang="zh-TW" altLang="en-US" b="1" u="sng" dirty="0">
                <a:solidFill>
                  <a:srgbClr val="FF0000"/>
                </a:solidFill>
                <a:latin typeface="微軟正黑體" panose="020B0604030504040204" pitchFamily="34" charset="-120"/>
                <a:ea typeface="微軟正黑體" panose="020B0604030504040204" pitchFamily="34" charset="-120"/>
              </a:rPr>
              <a:t>職能診斷蒐集學生實習前後能力落差，並據以調整課程及實習內容</a:t>
            </a:r>
          </a:p>
        </p:txBody>
      </p:sp>
      <p:sp>
        <p:nvSpPr>
          <p:cNvPr id="20" name="矩形 19"/>
          <p:cNvSpPr/>
          <p:nvPr/>
        </p:nvSpPr>
        <p:spPr>
          <a:xfrm>
            <a:off x="4543452" y="1702485"/>
            <a:ext cx="4464000" cy="1015663"/>
          </a:xfrm>
          <a:prstGeom prst="rect">
            <a:avLst/>
          </a:prstGeom>
        </p:spPr>
        <p:txBody>
          <a:bodyPr wrap="square">
            <a:spAutoFit/>
          </a:bodyPr>
          <a:lstStyle/>
          <a:p>
            <a:pPr marL="177800" indent="-177800" eaLnBrk="0" fontAlgn="base" hangingPunct="0">
              <a:spcBef>
                <a:spcPct val="0"/>
              </a:spcBef>
              <a:spcAft>
                <a:spcPct val="0"/>
              </a:spcAft>
              <a:buFont typeface="Arial" panose="020B0604020202020204" pitchFamily="34" charset="0"/>
              <a:buChar char="•"/>
            </a:pPr>
            <a:r>
              <a:rPr lang="zh-TW" altLang="en-US" sz="1500" dirty="0">
                <a:solidFill>
                  <a:prstClr val="black"/>
                </a:solidFill>
                <a:latin typeface="微軟正黑體" panose="020B0604030504040204" pitchFamily="34" charset="-120"/>
                <a:ea typeface="微軟正黑體" panose="020B0604030504040204" pitchFamily="34" charset="-120"/>
              </a:rPr>
              <a:t>使用</a:t>
            </a:r>
            <a:r>
              <a:rPr lang="zh-TW" altLang="en-US" sz="1500" u="sng" dirty="0">
                <a:solidFill>
                  <a:prstClr val="black"/>
                </a:solidFill>
                <a:latin typeface="微軟正黑體" panose="020B0604030504040204" pitchFamily="34" charset="-120"/>
                <a:ea typeface="微軟正黑體" panose="020B0604030504040204" pitchFamily="34" charset="-120"/>
              </a:rPr>
              <a:t>現成的</a:t>
            </a:r>
            <a:r>
              <a:rPr lang="zh-TW" altLang="en-US" sz="1500" dirty="0">
                <a:solidFill>
                  <a:prstClr val="black"/>
                </a:solidFill>
                <a:latin typeface="微軟正黑體" panose="020B0604030504040204" pitchFamily="34" charset="-120"/>
                <a:ea typeface="微軟正黑體" panose="020B0604030504040204" pitchFamily="34" charset="-120"/>
              </a:rPr>
              <a:t>職能資源及診斷工具，</a:t>
            </a:r>
            <a:r>
              <a:rPr lang="zh-TW" altLang="en-US" sz="1500" b="1" u="sng" dirty="0">
                <a:solidFill>
                  <a:srgbClr val="0000FF"/>
                </a:solidFill>
                <a:latin typeface="微軟正黑體" panose="020B0604030504040204" pitchFamily="34" charset="-120"/>
                <a:ea typeface="微軟正黑體" panose="020B0604030504040204" pitchFamily="34" charset="-120"/>
              </a:rPr>
              <a:t>節省學校自行發展的時間</a:t>
            </a:r>
            <a:r>
              <a:rPr lang="zh-TW" altLang="en-US" sz="1500" dirty="0">
                <a:solidFill>
                  <a:prstClr val="black"/>
                </a:solidFill>
                <a:latin typeface="微軟正黑體" panose="020B0604030504040204" pitchFamily="34" charset="-120"/>
                <a:ea typeface="微軟正黑體" panose="020B0604030504040204" pitchFamily="34" charset="-120"/>
              </a:rPr>
              <a:t>。</a:t>
            </a:r>
            <a:endParaRPr lang="en-US" altLang="zh-TW" sz="1500" dirty="0">
              <a:solidFill>
                <a:prstClr val="black"/>
              </a:solidFill>
              <a:latin typeface="微軟正黑體" panose="020B0604030504040204" pitchFamily="34" charset="-120"/>
              <a:ea typeface="微軟正黑體" panose="020B0604030504040204" pitchFamily="34" charset="-120"/>
            </a:endParaRPr>
          </a:p>
          <a:p>
            <a:pPr marL="177800" indent="-177800" eaLnBrk="0" fontAlgn="base" hangingPunct="0">
              <a:spcBef>
                <a:spcPct val="0"/>
              </a:spcBef>
              <a:spcAft>
                <a:spcPct val="0"/>
              </a:spcAft>
              <a:buFont typeface="Arial" panose="020B0604020202020204" pitchFamily="34" charset="0"/>
              <a:buChar char="•"/>
            </a:pPr>
            <a:r>
              <a:rPr lang="zh-TW" altLang="en-US" sz="1500" b="1" u="sng" dirty="0">
                <a:solidFill>
                  <a:srgbClr val="0000FF"/>
                </a:solidFill>
                <a:latin typeface="微軟正黑體" panose="020B0604030504040204" pitchFamily="34" charset="-120"/>
                <a:ea typeface="微軟正黑體" panose="020B0604030504040204" pitchFamily="34" charset="-120"/>
              </a:rPr>
              <a:t>即時反饋</a:t>
            </a:r>
            <a:r>
              <a:rPr lang="zh-TW" altLang="en-US" sz="1500" dirty="0">
                <a:solidFill>
                  <a:prstClr val="black"/>
                </a:solidFill>
                <a:latin typeface="微軟正黑體" panose="020B0604030504040204" pitchFamily="34" charset="-120"/>
                <a:ea typeface="微軟正黑體" panose="020B0604030504040204" pitchFamily="34" charset="-120"/>
              </a:rPr>
              <a:t>實習成效，依據</a:t>
            </a:r>
            <a:r>
              <a:rPr lang="zh-TW" altLang="en-US" sz="1500" b="1" u="sng" dirty="0">
                <a:solidFill>
                  <a:srgbClr val="0000FF"/>
                </a:solidFill>
                <a:latin typeface="微軟正黑體" panose="020B0604030504040204" pitchFamily="34" charset="-120"/>
                <a:ea typeface="微軟正黑體" panose="020B0604030504040204" pitchFamily="34" charset="-120"/>
              </a:rPr>
              <a:t>學生能力落差</a:t>
            </a:r>
            <a:r>
              <a:rPr lang="zh-TW" altLang="en-US" sz="1500" dirty="0">
                <a:solidFill>
                  <a:prstClr val="black"/>
                </a:solidFill>
                <a:latin typeface="微軟正黑體" panose="020B0604030504040204" pitchFamily="34" charset="-120"/>
                <a:ea typeface="微軟正黑體" panose="020B0604030504040204" pitchFamily="34" charset="-120"/>
              </a:rPr>
              <a:t>調整系所課程，並與實習雇主溝通實習內容。</a:t>
            </a:r>
            <a:endParaRPr lang="en-US" altLang="zh-TW" sz="1500" dirty="0">
              <a:solidFill>
                <a:prstClr val="black"/>
              </a:solidFill>
              <a:latin typeface="微軟正黑體" panose="020B0604030504040204" pitchFamily="34" charset="-120"/>
              <a:ea typeface="微軟正黑體" panose="020B0604030504040204" pitchFamily="34" charset="-120"/>
            </a:endParaRPr>
          </a:p>
        </p:txBody>
      </p:sp>
      <p:grpSp>
        <p:nvGrpSpPr>
          <p:cNvPr id="21" name="群組 20"/>
          <p:cNvGrpSpPr/>
          <p:nvPr/>
        </p:nvGrpSpPr>
        <p:grpSpPr>
          <a:xfrm>
            <a:off x="4775884" y="2913052"/>
            <a:ext cx="4266176" cy="3811250"/>
            <a:chOff x="4775884" y="2940348"/>
            <a:chExt cx="4266176" cy="3811250"/>
          </a:xfrm>
        </p:grpSpPr>
        <p:grpSp>
          <p:nvGrpSpPr>
            <p:cNvPr id="22" name="群組 21"/>
            <p:cNvGrpSpPr/>
            <p:nvPr/>
          </p:nvGrpSpPr>
          <p:grpSpPr>
            <a:xfrm>
              <a:off x="4775884" y="2940348"/>
              <a:ext cx="4266176" cy="3811250"/>
              <a:chOff x="4634288" y="2960632"/>
              <a:chExt cx="4266176" cy="3811250"/>
            </a:xfrm>
          </p:grpSpPr>
          <p:pic>
            <p:nvPicPr>
              <p:cNvPr id="25"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4288" y="2960632"/>
                <a:ext cx="4266176" cy="27736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矩形 25"/>
              <p:cNvSpPr/>
              <p:nvPr/>
            </p:nvSpPr>
            <p:spPr>
              <a:xfrm>
                <a:off x="7153324" y="3302068"/>
                <a:ext cx="540457" cy="2124000"/>
              </a:xfrm>
              <a:prstGeom prst="rect">
                <a:avLst/>
              </a:prstGeom>
              <a:noFill/>
              <a:ln w="31750" cap="flat" cmpd="sng" algn="ctr">
                <a:solidFill>
                  <a:srgbClr val="C00000"/>
                </a:solid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27" name="矩形 26"/>
              <p:cNvSpPr/>
              <p:nvPr/>
            </p:nvSpPr>
            <p:spPr>
              <a:xfrm>
                <a:off x="4661612" y="5237385"/>
                <a:ext cx="4180068" cy="180000"/>
              </a:xfrm>
              <a:prstGeom prst="rect">
                <a:avLst/>
              </a:prstGeom>
              <a:noFill/>
              <a:ln w="31750" cap="flat" cmpd="sng" algn="ctr">
                <a:solidFill>
                  <a:srgbClr val="C00000"/>
                </a:solid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grpSp>
            <p:nvGrpSpPr>
              <p:cNvPr id="28" name="群組 27"/>
              <p:cNvGrpSpPr/>
              <p:nvPr/>
            </p:nvGrpSpPr>
            <p:grpSpPr>
              <a:xfrm>
                <a:off x="5645056" y="5779455"/>
                <a:ext cx="2499402" cy="992427"/>
                <a:chOff x="4402359" y="2732297"/>
                <a:chExt cx="2499402" cy="992427"/>
              </a:xfrm>
            </p:grpSpPr>
            <p:sp>
              <p:nvSpPr>
                <p:cNvPr id="30" name="矩形 29"/>
                <p:cNvSpPr/>
                <p:nvPr/>
              </p:nvSpPr>
              <p:spPr>
                <a:xfrm>
                  <a:off x="4415508" y="2986060"/>
                  <a:ext cx="2274635" cy="738664"/>
                </a:xfrm>
                <a:prstGeom prst="rect">
                  <a:avLst/>
                </a:prstGeom>
              </p:spPr>
              <p:txBody>
                <a:bodyPr wrap="square">
                  <a:spAutoFit/>
                </a:bodyPr>
                <a:lstStyle/>
                <a:p>
                  <a:pPr algn="just">
                    <a:defRPr/>
                  </a:pPr>
                  <a:r>
                    <a:rPr lang="en-US" altLang="zh-TW" sz="1400" b="1" kern="0" dirty="0" smtClean="0">
                      <a:solidFill>
                        <a:srgbClr val="0000FF"/>
                      </a:solidFill>
                      <a:latin typeface="微軟正黑體" panose="020B0604030504040204" pitchFamily="34" charset="-120"/>
                      <a:ea typeface="微軟正黑體" panose="020B0604030504040204" pitchFamily="34" charset="-120"/>
                      <a:sym typeface="Wingdings"/>
                    </a:rPr>
                    <a:t></a:t>
                  </a:r>
                  <a:r>
                    <a:rPr lang="zh-TW" altLang="en-US" sz="1400" b="1" kern="0" dirty="0" smtClean="0">
                      <a:solidFill>
                        <a:srgbClr val="0000FF"/>
                      </a:solidFill>
                      <a:latin typeface="微軟正黑體" panose="020B0604030504040204" pitchFamily="34" charset="-120"/>
                      <a:ea typeface="微軟正黑體" panose="020B0604030504040204" pitchFamily="34" charset="-120"/>
                    </a:rPr>
                    <a:t>針對未顯著成長的能力，</a:t>
                  </a:r>
                  <a:r>
                    <a:rPr lang="en-US" altLang="zh-TW" sz="1400" b="1" kern="0" dirty="0" smtClean="0">
                      <a:solidFill>
                        <a:srgbClr val="0000FF"/>
                      </a:solidFill>
                      <a:latin typeface="微軟正黑體" panose="020B0604030504040204" pitchFamily="34" charset="-120"/>
                      <a:ea typeface="微軟正黑體" panose="020B0604030504040204" pitchFamily="34" charset="-120"/>
                    </a:rPr>
                    <a:t/>
                  </a:r>
                  <a:br>
                    <a:rPr lang="en-US" altLang="zh-TW" sz="1400" b="1" kern="0" dirty="0" smtClean="0">
                      <a:solidFill>
                        <a:srgbClr val="0000FF"/>
                      </a:solidFill>
                      <a:latin typeface="微軟正黑體" panose="020B0604030504040204" pitchFamily="34" charset="-120"/>
                      <a:ea typeface="微軟正黑體" panose="020B0604030504040204" pitchFamily="34" charset="-120"/>
                    </a:rPr>
                  </a:br>
                  <a:r>
                    <a:rPr lang="en-US" altLang="zh-TW" sz="1400" b="1" kern="0" dirty="0" smtClean="0">
                      <a:solidFill>
                        <a:srgbClr val="0000FF"/>
                      </a:solidFill>
                      <a:latin typeface="微軟正黑體" panose="020B0604030504040204" pitchFamily="34" charset="-120"/>
                      <a:ea typeface="微軟正黑體" panose="020B0604030504040204" pitchFamily="34" charset="-120"/>
                    </a:rPr>
                    <a:t>    </a:t>
                  </a:r>
                  <a:r>
                    <a:rPr lang="zh-TW" altLang="en-US" sz="1400" b="1" kern="0" dirty="0" smtClean="0">
                      <a:solidFill>
                        <a:srgbClr val="C00000"/>
                      </a:solidFill>
                      <a:latin typeface="微軟正黑體" panose="020B0604030504040204" pitchFamily="34" charset="-120"/>
                      <a:ea typeface="微軟正黑體" panose="020B0604030504040204" pitchFamily="34" charset="-120"/>
                    </a:rPr>
                    <a:t>適度調整實習工作內容</a:t>
                  </a:r>
                  <a:r>
                    <a:rPr lang="en-US" altLang="zh-TW" sz="1400" b="1" kern="0" dirty="0" smtClean="0">
                      <a:solidFill>
                        <a:srgbClr val="C00000"/>
                      </a:solidFill>
                      <a:latin typeface="微軟正黑體" panose="020B0604030504040204" pitchFamily="34" charset="-120"/>
                      <a:ea typeface="微軟正黑體" panose="020B0604030504040204" pitchFamily="34" charset="-120"/>
                    </a:rPr>
                    <a:t/>
                  </a:r>
                  <a:br>
                    <a:rPr lang="en-US" altLang="zh-TW" sz="1400" b="1" kern="0" dirty="0" smtClean="0">
                      <a:solidFill>
                        <a:srgbClr val="C00000"/>
                      </a:solidFill>
                      <a:latin typeface="微軟正黑體" panose="020B0604030504040204" pitchFamily="34" charset="-120"/>
                      <a:ea typeface="微軟正黑體" panose="020B0604030504040204" pitchFamily="34" charset="-120"/>
                    </a:rPr>
                  </a:br>
                  <a:r>
                    <a:rPr lang="en-US" altLang="zh-TW" sz="1400" b="1" kern="0" dirty="0" smtClean="0">
                      <a:solidFill>
                        <a:srgbClr val="C00000"/>
                      </a:solidFill>
                      <a:latin typeface="微軟正黑體" panose="020B0604030504040204" pitchFamily="34" charset="-120"/>
                      <a:ea typeface="微軟正黑體" panose="020B0604030504040204" pitchFamily="34" charset="-120"/>
                    </a:rPr>
                    <a:t>    </a:t>
                  </a:r>
                  <a:r>
                    <a:rPr lang="zh-TW" altLang="en-US" sz="1400" b="1" kern="0" dirty="0" smtClean="0">
                      <a:solidFill>
                        <a:srgbClr val="C00000"/>
                      </a:solidFill>
                      <a:latin typeface="微軟正黑體" panose="020B0604030504040204" pitchFamily="34" charset="-120"/>
                      <a:ea typeface="微軟正黑體" panose="020B0604030504040204" pitchFamily="34" charset="-120"/>
                    </a:rPr>
                    <a:t>或系所課程</a:t>
                  </a:r>
                  <a:endParaRPr lang="zh-TW" altLang="en-US" sz="1400" b="1" kern="0" dirty="0">
                    <a:solidFill>
                      <a:srgbClr val="C00000"/>
                    </a:solidFill>
                    <a:latin typeface="微軟正黑體" panose="020B0604030504040204" pitchFamily="34" charset="-120"/>
                    <a:ea typeface="微軟正黑體" panose="020B0604030504040204" pitchFamily="34" charset="-120"/>
                  </a:endParaRPr>
                </a:p>
              </p:txBody>
            </p:sp>
            <p:sp>
              <p:nvSpPr>
                <p:cNvPr id="31" name="矩形 30"/>
                <p:cNvSpPr/>
                <p:nvPr/>
              </p:nvSpPr>
              <p:spPr>
                <a:xfrm>
                  <a:off x="4402359" y="2732297"/>
                  <a:ext cx="2499402" cy="307777"/>
                </a:xfrm>
                <a:prstGeom prst="rect">
                  <a:avLst/>
                </a:prstGeom>
              </p:spPr>
              <p:txBody>
                <a:bodyPr wrap="none">
                  <a:spAutoFit/>
                </a:bodyPr>
                <a:lstStyle/>
                <a:p>
                  <a:pPr>
                    <a:defRPr/>
                  </a:pPr>
                  <a:r>
                    <a:rPr lang="en-US" altLang="zh-TW" sz="1400" b="1" kern="0" dirty="0" smtClean="0">
                      <a:solidFill>
                        <a:srgbClr val="0000FF"/>
                      </a:solidFill>
                      <a:latin typeface="微軟正黑體" panose="020B0604030504040204" pitchFamily="34" charset="-120"/>
                      <a:ea typeface="微軟正黑體" panose="020B0604030504040204" pitchFamily="34" charset="-120"/>
                      <a:sym typeface="Wingdings"/>
                    </a:rPr>
                    <a:t></a:t>
                  </a:r>
                  <a:r>
                    <a:rPr lang="zh-TW" altLang="en-US" sz="1400" b="1" kern="0" dirty="0" smtClean="0">
                      <a:solidFill>
                        <a:srgbClr val="0000FF"/>
                      </a:solidFill>
                      <a:latin typeface="微軟正黑體" panose="020B0604030504040204" pitchFamily="34" charset="-120"/>
                      <a:ea typeface="微軟正黑體" panose="020B0604030504040204" pitchFamily="34" charset="-120"/>
                      <a:cs typeface="Calibri" panose="020F0502020204030204" pitchFamily="34" charset="0"/>
                    </a:rPr>
                    <a:t>學生能力在實習後</a:t>
                  </a:r>
                  <a:r>
                    <a:rPr lang="zh-TW" altLang="en-US" sz="1400" b="1" kern="0" dirty="0" smtClean="0">
                      <a:solidFill>
                        <a:srgbClr val="C00000"/>
                      </a:solidFill>
                      <a:latin typeface="微軟正黑體" panose="020B0604030504040204" pitchFamily="34" charset="-120"/>
                      <a:ea typeface="微軟正黑體" panose="020B0604030504040204" pitchFamily="34" charset="-120"/>
                      <a:cs typeface="Calibri" panose="020F0502020204030204" pitchFamily="34" charset="0"/>
                    </a:rPr>
                    <a:t>普遍提升</a:t>
                  </a:r>
                  <a:endParaRPr lang="zh-TW" altLang="en-US" sz="2000" b="1" kern="0" dirty="0">
                    <a:solidFill>
                      <a:srgbClr val="C00000"/>
                    </a:solidFill>
                    <a:latin typeface="微軟正黑體" panose="020B0604030504040204" pitchFamily="34" charset="-120"/>
                    <a:ea typeface="微軟正黑體" panose="020B0604030504040204" pitchFamily="34" charset="-120"/>
                  </a:endParaRPr>
                </a:p>
              </p:txBody>
            </p:sp>
          </p:grpSp>
          <p:sp>
            <p:nvSpPr>
              <p:cNvPr id="29" name="向右箭號 28"/>
              <p:cNvSpPr/>
              <p:nvPr/>
            </p:nvSpPr>
            <p:spPr>
              <a:xfrm rot="5400000">
                <a:off x="7312430" y="5363081"/>
                <a:ext cx="284428" cy="526196"/>
              </a:xfrm>
              <a:prstGeom prst="rightArrow">
                <a:avLst/>
              </a:prstGeom>
              <a:solidFill>
                <a:srgbClr val="C00000"/>
              </a:solidFill>
              <a:ln w="15875" cap="flat" cmpd="sng" algn="ctr">
                <a:no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grpSp>
        <p:sp>
          <p:nvSpPr>
            <p:cNvPr id="23" name="矩形 22"/>
            <p:cNvSpPr/>
            <p:nvPr/>
          </p:nvSpPr>
          <p:spPr>
            <a:xfrm>
              <a:off x="6705550" y="3111630"/>
              <a:ext cx="1152000" cy="180000"/>
            </a:xfrm>
            <a:prstGeom prst="rect">
              <a:avLst/>
            </a:prstGeom>
            <a:noFill/>
            <a:ln w="31750" cap="flat" cmpd="sng" algn="ctr">
              <a:solidFill>
                <a:srgbClr val="0000FF"/>
              </a:solidFill>
              <a:prstDash val="solid"/>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pic>
          <p:nvPicPr>
            <p:cNvPr id="24" name="圖片 0" descr="logo.jpg"/>
            <p:cNvPicPr>
              <a:picLocks noChangeAspect="1" noChangeArrowheads="1"/>
            </p:cNvPicPr>
            <p:nvPr/>
          </p:nvPicPr>
          <p:blipFill>
            <a:blip r:embed="rId2" cstate="print"/>
            <a:srcRect r="41378" b="56847"/>
            <a:stretch>
              <a:fillRect/>
            </a:stretch>
          </p:blipFill>
          <p:spPr bwMode="auto">
            <a:xfrm>
              <a:off x="4942575" y="3542719"/>
              <a:ext cx="488111" cy="2520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grpSp>
        <p:nvGrpSpPr>
          <p:cNvPr id="32" name="群組 31"/>
          <p:cNvGrpSpPr/>
          <p:nvPr/>
        </p:nvGrpSpPr>
        <p:grpSpPr>
          <a:xfrm>
            <a:off x="4530007" y="1268932"/>
            <a:ext cx="4504829" cy="1490494"/>
            <a:chOff x="4530007" y="1268932"/>
            <a:chExt cx="4504829" cy="1490494"/>
          </a:xfrm>
        </p:grpSpPr>
        <p:sp>
          <p:nvSpPr>
            <p:cNvPr id="33" name="圓角矩形 32"/>
            <p:cNvSpPr/>
            <p:nvPr/>
          </p:nvSpPr>
          <p:spPr>
            <a:xfrm>
              <a:off x="4530007" y="1463426"/>
              <a:ext cx="4504829" cy="1296000"/>
            </a:xfrm>
            <a:prstGeom prst="roundRect">
              <a:avLst/>
            </a:prstGeom>
            <a:noFill/>
            <a:ln w="19050" cap="flat" cmpd="sng" algn="ctr">
              <a:solidFill>
                <a:srgbClr val="CC3300"/>
              </a:solidFill>
              <a:prstDash val="sysDash"/>
            </a:ln>
            <a:effectLst/>
          </p:spPr>
          <p:txBody>
            <a:bodyPr rtlCol="0" anchor="ctr"/>
            <a:lstStyle/>
            <a:p>
              <a:pPr algn="ctr">
                <a:defRPr/>
              </a:pPr>
              <a:endParaRPr lang="zh-TW" altLang="en-US" kern="0">
                <a:solidFill>
                  <a:prstClr val="white"/>
                </a:solidFill>
                <a:latin typeface="Calibri" panose="020F0502020204030204"/>
                <a:ea typeface="新細明體" panose="02020500000000000000" pitchFamily="18" charset="-120"/>
              </a:endParaRPr>
            </a:p>
          </p:txBody>
        </p:sp>
        <p:sp>
          <p:nvSpPr>
            <p:cNvPr id="34" name="文字方塊 33"/>
            <p:cNvSpPr txBox="1"/>
            <p:nvPr/>
          </p:nvSpPr>
          <p:spPr>
            <a:xfrm>
              <a:off x="6134421" y="1268932"/>
              <a:ext cx="1296000" cy="360000"/>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algn="ctr">
                <a:defRPr/>
              </a:pPr>
              <a:r>
                <a:rPr lang="zh-TW" altLang="en-US" sz="1600" b="1" kern="0" dirty="0" smtClean="0">
                  <a:solidFill>
                    <a:srgbClr val="CC3300"/>
                  </a:solidFill>
                  <a:latin typeface="微軟正黑體" panose="020B0604030504040204" pitchFamily="34" charset="-120"/>
                  <a:ea typeface="微軟正黑體" panose="020B0604030504040204" pitchFamily="34" charset="-120"/>
                </a:rPr>
                <a:t>應用說明</a:t>
              </a:r>
              <a:endParaRPr lang="zh-TW" altLang="en-US" sz="1600" b="1" kern="0" dirty="0">
                <a:solidFill>
                  <a:srgbClr val="CC3300"/>
                </a:solidFill>
                <a:latin typeface="微軟正黑體" panose="020B0604030504040204" pitchFamily="34" charset="-120"/>
                <a:ea typeface="微軟正黑體" panose="020B0604030504040204" pitchFamily="34" charset="-120"/>
              </a:endParaRPr>
            </a:p>
          </p:txBody>
        </p:sp>
      </p:grpSp>
      <p:grpSp>
        <p:nvGrpSpPr>
          <p:cNvPr id="38" name="群組 37"/>
          <p:cNvGrpSpPr/>
          <p:nvPr/>
        </p:nvGrpSpPr>
        <p:grpSpPr>
          <a:xfrm>
            <a:off x="143958" y="1261647"/>
            <a:ext cx="3699183" cy="1498955"/>
            <a:chOff x="143958" y="1261647"/>
            <a:chExt cx="3699183" cy="1498955"/>
          </a:xfrm>
        </p:grpSpPr>
        <p:sp>
          <p:nvSpPr>
            <p:cNvPr id="39" name="圓角矩形 38"/>
            <p:cNvSpPr/>
            <p:nvPr/>
          </p:nvSpPr>
          <p:spPr>
            <a:xfrm>
              <a:off x="143958" y="1580137"/>
              <a:ext cx="3699183" cy="1180465"/>
            </a:xfrm>
            <a:prstGeom prst="roundRect">
              <a:avLst/>
            </a:prstGeom>
            <a:ln>
              <a:solidFill>
                <a:sysClr val="window" lastClr="FFFFFF">
                  <a:lumMod val="50000"/>
                </a:sysClr>
              </a:solidFill>
              <a:prstDash val="sysDot"/>
            </a:ln>
          </p:spPr>
          <p:txBody>
            <a:bodyPr wrap="square" anchor="ctr">
              <a:spAutoFit/>
            </a:bodyPr>
            <a:lstStyle/>
            <a:p>
              <a:pPr marL="285750" indent="-285750" eaLnBrk="0" fontAlgn="base" hangingPunct="0">
                <a:lnSpc>
                  <a:spcPts val="1900"/>
                </a:lnSpc>
                <a:spcBef>
                  <a:spcPct val="0"/>
                </a:spcBef>
                <a:spcAft>
                  <a:spcPct val="0"/>
                </a:spcAft>
                <a:buFont typeface="Arial" panose="020B0604020202020204" pitchFamily="34" charset="0"/>
                <a:buChar char="•"/>
                <a:defRPr/>
              </a:pPr>
              <a:r>
                <a:rPr lang="zh-TW" altLang="en-US" sz="1500" kern="0" dirty="0" smtClean="0">
                  <a:solidFill>
                    <a:prstClr val="black"/>
                  </a:solidFill>
                  <a:latin typeface="微軟正黑體" panose="020B0604030504040204" pitchFamily="34" charset="-120"/>
                  <a:ea typeface="微軟正黑體" panose="020B0604030504040204" pitchFamily="34" charset="-120"/>
                </a:rPr>
                <a:t>系所需要一套</a:t>
              </a:r>
              <a:r>
                <a:rPr lang="zh-TW" altLang="en-US" sz="1500" b="1" u="sng" kern="0" dirty="0" smtClean="0">
                  <a:solidFill>
                    <a:srgbClr val="0000FF"/>
                  </a:solidFill>
                  <a:latin typeface="微軟正黑體" panose="020B0604030504040204" pitchFamily="34" charset="-120"/>
                  <a:ea typeface="微軟正黑體" panose="020B0604030504040204" pitchFamily="34" charset="-120"/>
                </a:rPr>
                <a:t>完整接軌職場需求</a:t>
              </a:r>
              <a:r>
                <a:rPr lang="zh-TW" altLang="en-US" sz="1500" kern="0" dirty="0" smtClean="0">
                  <a:solidFill>
                    <a:prstClr val="black"/>
                  </a:solidFill>
                  <a:latin typeface="微軟正黑體" panose="020B0604030504040204" pitchFamily="34" charset="-120"/>
                  <a:ea typeface="微軟正黑體" panose="020B0604030504040204" pitchFamily="34" charset="-120"/>
                </a:rPr>
                <a:t>的課程架構，培養學生就業能力</a:t>
              </a:r>
              <a:endParaRPr lang="en-US" altLang="zh-TW" sz="1500" kern="0" dirty="0" smtClean="0">
                <a:solidFill>
                  <a:prstClr val="black"/>
                </a:solidFill>
                <a:latin typeface="微軟正黑體" panose="020B0604030504040204" pitchFamily="34" charset="-120"/>
                <a:ea typeface="微軟正黑體" panose="020B0604030504040204" pitchFamily="34" charset="-120"/>
              </a:endParaRPr>
            </a:p>
            <a:p>
              <a:pPr marL="285750" indent="-285750" eaLnBrk="0" fontAlgn="base" hangingPunct="0">
                <a:lnSpc>
                  <a:spcPts val="1900"/>
                </a:lnSpc>
                <a:spcBef>
                  <a:spcPct val="0"/>
                </a:spcBef>
                <a:spcAft>
                  <a:spcPct val="0"/>
                </a:spcAft>
                <a:buFont typeface="Arial" panose="020B0604020202020204" pitchFamily="34" charset="0"/>
                <a:buChar char="•"/>
                <a:defRPr/>
              </a:pPr>
              <a:r>
                <a:rPr lang="zh-TW" altLang="en-US" sz="1500" kern="0" dirty="0" smtClean="0">
                  <a:solidFill>
                    <a:prstClr val="black"/>
                  </a:solidFill>
                  <a:latin typeface="微軟正黑體" panose="020B0604030504040204" pitchFamily="34" charset="-120"/>
                  <a:ea typeface="微軟正黑體" panose="020B0604030504040204" pitchFamily="34" charset="-120"/>
                </a:rPr>
                <a:t>實習是檢核學生能力的開始，系所需要一個</a:t>
              </a:r>
              <a:r>
                <a:rPr lang="zh-TW" altLang="en-US" sz="1500" b="1" u="sng" kern="0" dirty="0" smtClean="0">
                  <a:solidFill>
                    <a:srgbClr val="0000FF"/>
                  </a:solidFill>
                  <a:latin typeface="微軟正黑體" panose="020B0604030504040204" pitchFamily="34" charset="-120"/>
                  <a:ea typeface="微軟正黑體" panose="020B0604030504040204" pitchFamily="34" charset="-120"/>
                </a:rPr>
                <a:t>有效檢視實習成效</a:t>
              </a:r>
              <a:r>
                <a:rPr lang="zh-TW" altLang="en-US" sz="1500" kern="0" dirty="0" smtClean="0">
                  <a:solidFill>
                    <a:prstClr val="black"/>
                  </a:solidFill>
                  <a:latin typeface="微軟正黑體" panose="020B0604030504040204" pitchFamily="34" charset="-120"/>
                  <a:ea typeface="微軟正黑體" panose="020B0604030504040204" pitchFamily="34" charset="-120"/>
                </a:rPr>
                <a:t>的工具方法</a:t>
              </a:r>
              <a:endParaRPr lang="zh-TW" altLang="en-US" sz="1500" kern="0" dirty="0">
                <a:solidFill>
                  <a:prstClr val="black"/>
                </a:solidFill>
                <a:latin typeface="微軟正黑體" panose="020B0604030504040204" pitchFamily="34" charset="-120"/>
                <a:ea typeface="微軟正黑體" panose="020B0604030504040204" pitchFamily="34" charset="-120"/>
              </a:endParaRPr>
            </a:p>
          </p:txBody>
        </p:sp>
        <p:sp>
          <p:nvSpPr>
            <p:cNvPr id="40" name="文字方塊 39"/>
            <p:cNvSpPr txBox="1"/>
            <p:nvPr/>
          </p:nvSpPr>
          <p:spPr>
            <a:xfrm>
              <a:off x="1345549" y="1261647"/>
              <a:ext cx="1296000" cy="360000"/>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algn="ctr">
                <a:defRPr/>
              </a:pPr>
              <a:r>
                <a:rPr lang="zh-TW" altLang="en-US" sz="1600" b="1" kern="0" dirty="0" smtClean="0">
                  <a:solidFill>
                    <a:srgbClr val="CC3300"/>
                  </a:solidFill>
                  <a:latin typeface="微軟正黑體" panose="020B0604030504040204" pitchFamily="34" charset="-120"/>
                  <a:ea typeface="微軟正黑體" panose="020B0604030504040204" pitchFamily="34" charset="-120"/>
                </a:rPr>
                <a:t>應用背景</a:t>
              </a:r>
              <a:endParaRPr lang="zh-TW" altLang="en-US" sz="1600" b="1" kern="0" dirty="0">
                <a:solidFill>
                  <a:srgbClr val="CC3300"/>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30109260"/>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標題 2"/>
          <p:cNvSpPr txBox="1">
            <a:spLocks/>
          </p:cNvSpPr>
          <p:nvPr/>
        </p:nvSpPr>
        <p:spPr bwMode="auto">
          <a:xfrm>
            <a:off x="247566" y="343850"/>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en-US" altLang="zh-TW" sz="4000" b="1" dirty="0" smtClean="0">
                <a:solidFill>
                  <a:prstClr val="black"/>
                </a:solidFill>
              </a:rPr>
              <a:t>UCAN</a:t>
            </a:r>
            <a:r>
              <a:rPr lang="zh-TW" altLang="en-US" sz="4000" b="1" dirty="0" smtClean="0">
                <a:solidFill>
                  <a:prstClr val="black"/>
                </a:solidFill>
              </a:rPr>
              <a:t>全國常模應用</a:t>
            </a:r>
            <a:endParaRPr lang="zh-TW" altLang="en-US" sz="4000" b="1" dirty="0">
              <a:solidFill>
                <a:prstClr val="black"/>
              </a:solidFill>
            </a:endParaRPr>
          </a:p>
        </p:txBody>
      </p:sp>
      <p:sp>
        <p:nvSpPr>
          <p:cNvPr id="34" name="投影片編號版面配置區 3"/>
          <p:cNvSpPr>
            <a:spLocks noGrp="1"/>
          </p:cNvSpPr>
          <p:nvPr>
            <p:ph type="sldNum" sz="quarter" idx="12"/>
          </p:nvPr>
        </p:nvSpPr>
        <p:spPr>
          <a:xfrm>
            <a:off x="6457950" y="6737358"/>
            <a:ext cx="2057400" cy="365125"/>
          </a:xfrm>
        </p:spPr>
        <p:txBody>
          <a:bodyPr/>
          <a:lstStyle/>
          <a:p>
            <a:fld id="{7A1BFD92-0443-4D30-B834-B70A2845634E}" type="slidenum">
              <a:rPr lang="en-US" smtClean="0">
                <a:solidFill>
                  <a:prstClr val="white">
                    <a:tint val="75000"/>
                  </a:prstClr>
                </a:solidFill>
              </a:rPr>
              <a:pPr/>
              <a:t>137</a:t>
            </a:fld>
            <a:endParaRPr lang="en-US" dirty="0">
              <a:solidFill>
                <a:prstClr val="white">
                  <a:tint val="75000"/>
                </a:prstClr>
              </a:solidFill>
            </a:endParaRPr>
          </a:p>
        </p:txBody>
      </p:sp>
      <p:graphicFrame>
        <p:nvGraphicFramePr>
          <p:cNvPr id="85" name="表格 84"/>
          <p:cNvGraphicFramePr>
            <a:graphicFrameLocks noGrp="1"/>
          </p:cNvGraphicFramePr>
          <p:nvPr>
            <p:extLst/>
          </p:nvPr>
        </p:nvGraphicFramePr>
        <p:xfrm>
          <a:off x="155641" y="1580087"/>
          <a:ext cx="4415210" cy="5112432"/>
        </p:xfrm>
        <a:graphic>
          <a:graphicData uri="http://schemas.openxmlformats.org/drawingml/2006/table">
            <a:tbl>
              <a:tblPr firstRow="1" bandRow="1"/>
              <a:tblGrid>
                <a:gridCol w="1515224"/>
                <a:gridCol w="443184"/>
                <a:gridCol w="671132"/>
                <a:gridCol w="785228"/>
                <a:gridCol w="1000442"/>
              </a:tblGrid>
              <a:tr h="605635">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t>職涯類型</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t>原始分數</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t>全國常模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t>大四</a:t>
                      </a:r>
                      <a:endParaRPr lang="en-US" altLang="zh-TW" sz="1200" dirty="0" smtClean="0"/>
                    </a:p>
                    <a:p>
                      <a:pPr algn="ctr"/>
                      <a:r>
                        <a:rPr lang="zh-TW" altLang="en-US" sz="1200" dirty="0" smtClean="0"/>
                        <a:t>年級常模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defTabSz="457200" rtl="0" eaLnBrk="1" latinLnBrk="0" hangingPunct="1"/>
                      <a:r>
                        <a:rPr lang="zh-TW" altLang="en-US" sz="1200" kern="1200" dirty="0" smtClean="0"/>
                        <a:t>商業及</a:t>
                      </a:r>
                      <a:endParaRPr lang="en-US" altLang="zh-TW" sz="1200" kern="1200" dirty="0" smtClean="0"/>
                    </a:p>
                    <a:p>
                      <a:pPr marL="0" algn="ctr" defTabSz="457200" rtl="0" eaLnBrk="1" latinLnBrk="0" hangingPunct="1"/>
                      <a:r>
                        <a:rPr lang="zh-TW" altLang="en-US" sz="1200" kern="1200" dirty="0" smtClean="0"/>
                        <a:t>管理學門</a:t>
                      </a:r>
                    </a:p>
                    <a:p>
                      <a:pPr algn="ctr"/>
                      <a:r>
                        <a:rPr lang="zh-TW" altLang="en-US" sz="1200" dirty="0" smtClean="0"/>
                        <a:t>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建築營造</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2.06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58</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55</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59</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42479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天然資源、食品與農業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1.18</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32</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30</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藝文與影音傳播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0.88</a:t>
                      </a:r>
                      <a:endParaRPr lang="zh-TW" altLang="en-US" sz="1200" dirty="0">
                        <a:solidFill>
                          <a:schemeClr val="accent3"/>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7</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8</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企業經營管理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2.06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53</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52</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46</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教育與訓練</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0.88</a:t>
                      </a:r>
                      <a:endParaRPr lang="zh-TW" altLang="en-US" sz="1200" dirty="0">
                        <a:solidFill>
                          <a:schemeClr val="accent3"/>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17</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17</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金融財務</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3.82</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95</a:t>
                      </a:r>
                      <a:endParaRPr lang="zh-TW" altLang="en-US" sz="1200" dirty="0">
                        <a:solidFill>
                          <a:srgbClr val="EA4225"/>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95</a:t>
                      </a:r>
                      <a:endParaRPr lang="zh-TW" altLang="en-US" sz="1200" kern="1200" dirty="0">
                        <a:solidFill>
                          <a:srgbClr val="EA4225"/>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91</a:t>
                      </a:r>
                      <a:endParaRPr lang="zh-TW" altLang="en-US" sz="1200" kern="1200" dirty="0">
                        <a:solidFill>
                          <a:srgbClr val="EA4225"/>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5060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政府及公共行政管理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1.76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45</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47</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43</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醫療保健</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1.76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33</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35</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34</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個人及社會服務</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0.88</a:t>
                      </a:r>
                      <a:endParaRPr lang="zh-TW" altLang="en-US" sz="1200" dirty="0">
                        <a:solidFill>
                          <a:schemeClr val="accent3"/>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7</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9</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休閒與觀光旅遊</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0.88</a:t>
                      </a:r>
                      <a:endParaRPr lang="zh-TW" altLang="en-US" sz="1200" dirty="0">
                        <a:solidFill>
                          <a:schemeClr val="accent3"/>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7</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8</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資訊科技</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2.94</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74</a:t>
                      </a:r>
                      <a:endParaRPr lang="zh-TW" altLang="en-US" sz="1200" dirty="0">
                        <a:solidFill>
                          <a:srgbClr val="EA4225"/>
                        </a:solidFill>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71</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77</a:t>
                      </a:r>
                      <a:endParaRPr lang="zh-TW" altLang="en-US" sz="1200" kern="1200" dirty="0">
                        <a:solidFill>
                          <a:srgbClr val="EA4225"/>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42479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司法、法律與公共安全</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2.06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45</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48</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43</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行銷與銷售</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1.47</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38</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31</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製造業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2.06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59</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58</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59</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r h="42479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科學、技術、工程、數學</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1.47</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49</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47</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55</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rgbClr val="FFC000">
                        <a:tint val="20000"/>
                      </a:srgbClr>
                    </a:solidFill>
                  </a:tcPr>
                </a:tc>
              </a:tr>
              <a:tr h="24395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t>物流運輸</a:t>
                      </a:r>
                      <a:endParaRPr lang="en-US" altLang="zh-TW" sz="1200" dirty="0" smtClean="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FC000"/>
                      </a:solid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1.47</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t>37</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39</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t>34</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w="12700" cmpd="sng">
                      <a:solidFill>
                        <a:srgbClr val="FFC000"/>
                      </a:solidFill>
                    </a:lnR>
                    <a:lnT w="12700" cmpd="sng">
                      <a:solidFill>
                        <a:srgbClr val="FFC000"/>
                      </a:solidFill>
                    </a:lnT>
                    <a:lnB w="12700" cmpd="sng">
                      <a:solidFill>
                        <a:srgbClr val="FFC000"/>
                      </a:solidFill>
                    </a:lnB>
                    <a:lnTlToBr w="12700" cmpd="sng">
                      <a:noFill/>
                      <a:prstDash val="solid"/>
                    </a:lnTlToBr>
                    <a:lnBlToTr w="12700" cmpd="sng">
                      <a:noFill/>
                      <a:prstDash val="solid"/>
                    </a:lnBlToTr>
                    <a:solidFill>
                      <a:sysClr val="window" lastClr="FFFFFF"/>
                    </a:solidFill>
                  </a:tcPr>
                </a:tc>
              </a:tr>
            </a:tbl>
          </a:graphicData>
        </a:graphic>
      </p:graphicFrame>
      <p:sp>
        <p:nvSpPr>
          <p:cNvPr id="86" name="圓角矩形 85"/>
          <p:cNvSpPr/>
          <p:nvPr/>
        </p:nvSpPr>
        <p:spPr>
          <a:xfrm>
            <a:off x="76201" y="3625467"/>
            <a:ext cx="4494652" cy="235670"/>
          </a:xfrm>
          <a:prstGeom prst="roundRect">
            <a:avLst>
              <a:gd name="adj" fmla="val 5639"/>
            </a:avLst>
          </a:prstGeom>
          <a:noFill/>
          <a:ln w="38100" cap="flat" cmpd="sng" algn="ctr">
            <a:solidFill>
              <a:srgbClr val="EA4225"/>
            </a:solidFill>
            <a:prstDash val="solid"/>
            <a:miter lim="800000"/>
          </a:ln>
          <a:effectLst/>
        </p:spPr>
        <p:txBody>
          <a:bodyPr rtlCol="0" anchor="ctr"/>
          <a:lstStyle/>
          <a:p>
            <a:pPr algn="ctr">
              <a:defRPr/>
            </a:pPr>
            <a:endParaRPr lang="zh-TW" altLang="en-US" kern="0" smtClean="0">
              <a:solidFill>
                <a:prstClr val="white"/>
              </a:solidFill>
              <a:latin typeface="Arial"/>
            </a:endParaRPr>
          </a:p>
        </p:txBody>
      </p:sp>
      <p:sp>
        <p:nvSpPr>
          <p:cNvPr id="87" name="矩形 86"/>
          <p:cNvSpPr/>
          <p:nvPr/>
        </p:nvSpPr>
        <p:spPr>
          <a:xfrm>
            <a:off x="155643" y="1269480"/>
            <a:ext cx="4415209" cy="307777"/>
          </a:xfrm>
          <a:prstGeom prst="rect">
            <a:avLst/>
          </a:prstGeom>
          <a:solidFill>
            <a:srgbClr val="0070C0"/>
          </a:solidFill>
        </p:spPr>
        <p:txBody>
          <a:bodyPr wrap="square">
            <a:spAutoFit/>
          </a:bodyPr>
          <a:lstStyle/>
          <a:p>
            <a:pPr marL="285750" indent="-285750">
              <a:buFont typeface="Arial" panose="020B0604020202020204" pitchFamily="34" charset="0"/>
              <a:buChar cha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以某校財金系大四生，</a:t>
            </a:r>
            <a:r>
              <a:rPr lang="en-US" altLang="zh-TW" sz="1400" b="1" kern="0" dirty="0" smtClean="0">
                <a:solidFill>
                  <a:prstClr val="white"/>
                </a:solidFill>
                <a:latin typeface="微軟正黑體" panose="020B0604030504040204" pitchFamily="34" charset="-120"/>
                <a:ea typeface="微軟正黑體" panose="020B0604030504040204" pitchFamily="34" charset="-120"/>
              </a:rPr>
              <a:t>UCAN</a:t>
            </a:r>
            <a:r>
              <a:rPr lang="zh-TW" altLang="en-US" sz="1400" b="1" kern="0" dirty="0" smtClean="0">
                <a:solidFill>
                  <a:prstClr val="white"/>
                </a:solidFill>
                <a:latin typeface="微軟正黑體" panose="020B0604030504040204" pitchFamily="34" charset="-120"/>
                <a:ea typeface="微軟正黑體" panose="020B0604030504040204" pitchFamily="34" charset="-120"/>
              </a:rPr>
              <a:t>興</a:t>
            </a:r>
            <a:r>
              <a:rPr lang="zh-TW" altLang="zh-TW" sz="1400" b="1" kern="0" dirty="0" smtClean="0">
                <a:solidFill>
                  <a:prstClr val="white"/>
                </a:solidFill>
                <a:latin typeface="微軟正黑體" panose="020B0604030504040204" pitchFamily="34" charset="-120"/>
                <a:ea typeface="微軟正黑體" panose="020B0604030504040204" pitchFamily="34" charset="-120"/>
              </a:rPr>
              <a:t>趣探索</a:t>
            </a:r>
            <a:r>
              <a:rPr lang="zh-TW" altLang="en-US" sz="1400" b="1" kern="0" dirty="0" smtClean="0">
                <a:solidFill>
                  <a:prstClr val="white"/>
                </a:solidFill>
                <a:latin typeface="微軟正黑體" panose="020B0604030504040204" pitchFamily="34" charset="-120"/>
                <a:ea typeface="微軟正黑體" panose="020B0604030504040204" pitchFamily="34" charset="-120"/>
              </a:rPr>
              <a:t>診斷為例</a:t>
            </a:r>
          </a:p>
        </p:txBody>
      </p:sp>
      <p:graphicFrame>
        <p:nvGraphicFramePr>
          <p:cNvPr id="88" name="表格 87"/>
          <p:cNvGraphicFramePr>
            <a:graphicFrameLocks noGrp="1"/>
          </p:cNvGraphicFramePr>
          <p:nvPr>
            <p:extLst/>
          </p:nvPr>
        </p:nvGraphicFramePr>
        <p:xfrm>
          <a:off x="4692452" y="1594329"/>
          <a:ext cx="4440695" cy="2926080"/>
        </p:xfrm>
        <a:graphic>
          <a:graphicData uri="http://schemas.openxmlformats.org/drawingml/2006/table">
            <a:tbl>
              <a:tblPr firstRow="1" bandRow="1"/>
              <a:tblGrid>
                <a:gridCol w="2862554"/>
                <a:gridCol w="529200"/>
                <a:gridCol w="529200"/>
                <a:gridCol w="519741"/>
              </a:tblGrid>
              <a:tr h="608196">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職能向度</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12700" cmpd="sng">
                      <a:solidFill>
                        <a:srgbClr val="DC5D26"/>
                      </a:solid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原始分數</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全國常模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工程學門</a:t>
                      </a:r>
                      <a:endParaRPr lang="en-US" altLang="zh-TW" sz="1200" dirty="0" smtClean="0">
                        <a:solidFill>
                          <a:schemeClr val="tx1"/>
                        </a:solidFill>
                        <a:latin typeface="微軟正黑體" panose="020B0604030504040204" pitchFamily="34" charset="-120"/>
                        <a:ea typeface="微軟正黑體" panose="020B0604030504040204" pitchFamily="34" charset="-120"/>
                      </a:endParaRPr>
                    </a:p>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a:noFill/>
                    </a:lnL>
                    <a:lnR w="12700" cmpd="sng">
                      <a:solidFill>
                        <a:srgbClr val="DC5D26"/>
                      </a:solid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solidFill>
                  </a:tcPr>
                </a:tc>
              </a:tr>
              <a:tr h="95573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b="1" dirty="0" smtClean="0">
                          <a:solidFill>
                            <a:srgbClr val="EA4225"/>
                          </a:solidFill>
                          <a:latin typeface="微軟正黑體" panose="020B0604030504040204" pitchFamily="34" charset="-120"/>
                          <a:ea typeface="微軟正黑體" panose="020B0604030504040204" pitchFamily="34" charset="-120"/>
                        </a:rPr>
                        <a:t>向度</a:t>
                      </a:r>
                      <a:r>
                        <a:rPr lang="en-US" altLang="zh-TW" sz="1200" b="1" dirty="0" smtClean="0">
                          <a:solidFill>
                            <a:srgbClr val="EA4225"/>
                          </a:solidFill>
                          <a:latin typeface="微軟正黑體" panose="020B0604030504040204" pitchFamily="34" charset="-120"/>
                          <a:ea typeface="微軟正黑體" panose="020B0604030504040204" pitchFamily="34" charset="-120"/>
                        </a:rPr>
                        <a:t>1</a:t>
                      </a:r>
                    </a:p>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1200" dirty="0" smtClean="0">
                          <a:latin typeface="微軟正黑體" panose="020B0604030504040204" pitchFamily="34" charset="-120"/>
                          <a:ea typeface="微軟正黑體" panose="020B0604030504040204" pitchFamily="34" charset="-120"/>
                        </a:rPr>
                        <a:t>將應用技術的概念和步驟運用在各領域（包含工程、醫療、農業、生物技術、能源和電力、運輸、資訊通訊、製造和建築）問題上。</a:t>
                      </a:r>
                      <a:endParaRPr lang="zh-TW" altLang="en-US" sz="1200" dirty="0" smtClean="0">
                        <a:solidFill>
                          <a:schemeClr val="tx1"/>
                        </a:solidFill>
                        <a:latin typeface="微軟正黑體" panose="020B0604030504040204" pitchFamily="34" charset="-120"/>
                        <a:ea typeface="微軟正黑體" panose="020B0604030504040204" pitchFamily="34" charset="-120"/>
                      </a:endParaRPr>
                    </a:p>
                  </a:txBody>
                  <a:tcPr>
                    <a:lnL w="12700" cmpd="sng">
                      <a:solidFill>
                        <a:srgbClr val="DC5D26"/>
                      </a:solid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3.00</a:t>
                      </a: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19</a:t>
                      </a:r>
                      <a:endParaRPr lang="zh-TW" altLang="en-US" sz="1200" dirty="0">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23</a:t>
                      </a:r>
                      <a:endParaRPr lang="zh-TW" altLang="en-US" sz="1200" dirty="0">
                        <a:latin typeface="微軟正黑體" panose="020B0604030504040204" pitchFamily="34" charset="-120"/>
                        <a:ea typeface="微軟正黑體" panose="020B0604030504040204" pitchFamily="34" charset="-120"/>
                      </a:endParaRPr>
                    </a:p>
                  </a:txBody>
                  <a:tcPr anchor="ctr">
                    <a:lnL>
                      <a:noFill/>
                    </a:lnL>
                    <a:lnR w="12700" cmpd="sng">
                      <a:solidFill>
                        <a:srgbClr val="DC5D26"/>
                      </a:solid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r>
              <a:tr h="60819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457200" rtl="0" eaLnBrk="1" latinLnBrk="0" hangingPunct="1"/>
                      <a:r>
                        <a:rPr lang="zh-TW" altLang="en-US" sz="1200" b="1" kern="1200" dirty="0" smtClean="0">
                          <a:solidFill>
                            <a:srgbClr val="EA4225"/>
                          </a:solidFill>
                          <a:latin typeface="微軟正黑體" panose="020B0604030504040204" pitchFamily="34" charset="-120"/>
                          <a:ea typeface="微軟正黑體" panose="020B0604030504040204" pitchFamily="34" charset="-120"/>
                          <a:cs typeface="+mn-cs"/>
                        </a:rPr>
                        <a:t>向度</a:t>
                      </a:r>
                      <a:r>
                        <a:rPr lang="en-US" altLang="zh-TW" sz="1200" b="1" kern="1200" dirty="0" smtClean="0">
                          <a:solidFill>
                            <a:srgbClr val="EA4225"/>
                          </a:solidFill>
                          <a:latin typeface="微軟正黑體" panose="020B0604030504040204" pitchFamily="34" charset="-120"/>
                          <a:ea typeface="微軟正黑體" panose="020B0604030504040204" pitchFamily="34" charset="-120"/>
                          <a:cs typeface="+mn-cs"/>
                        </a:rPr>
                        <a:t>2</a:t>
                      </a:r>
                    </a:p>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1200" dirty="0" smtClean="0">
                          <a:latin typeface="微軟正黑體" panose="020B0604030504040204" pitchFamily="34" charset="-120"/>
                          <a:ea typeface="微軟正黑體" panose="020B0604030504040204" pitchFamily="34" charset="-120"/>
                        </a:rPr>
                        <a:t>應用工程實務專業知識，將研發成果落實於產品之生產及製造。</a:t>
                      </a:r>
                      <a:endParaRPr lang="zh-TW" altLang="en-US" sz="1200" dirty="0" smtClean="0">
                        <a:solidFill>
                          <a:schemeClr val="tx1"/>
                        </a:solidFill>
                        <a:latin typeface="微軟正黑體" panose="020B0604030504040204" pitchFamily="34" charset="-120"/>
                        <a:ea typeface="微軟正黑體" panose="020B0604030504040204" pitchFamily="34" charset="-120"/>
                      </a:endParaRPr>
                    </a:p>
                  </a:txBody>
                  <a:tcPr>
                    <a:lnL w="12700" cmpd="sng">
                      <a:solidFill>
                        <a:srgbClr val="DC5D26"/>
                      </a:solid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2.75</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12</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14</a:t>
                      </a:r>
                      <a:endParaRPr lang="zh-TW" altLang="en-US" sz="1200" dirty="0">
                        <a:solidFill>
                          <a:srgbClr val="0000FF"/>
                        </a:solidFill>
                        <a:latin typeface="微軟正黑體" panose="020B0604030504040204" pitchFamily="34" charset="-120"/>
                        <a:ea typeface="微軟正黑體" panose="020B0604030504040204" pitchFamily="34" charset="-120"/>
                      </a:endParaRPr>
                    </a:p>
                  </a:txBody>
                  <a:tcPr anchor="ctr">
                    <a:lnL>
                      <a:noFill/>
                    </a:lnL>
                    <a:lnR w="12700" cmpd="sng">
                      <a:solidFill>
                        <a:srgbClr val="DC5D26"/>
                      </a:solidFill>
                    </a:lnR>
                    <a:lnT w="12700" cmpd="sng">
                      <a:solidFill>
                        <a:srgbClr val="DC5D26"/>
                      </a:solidFill>
                    </a:lnT>
                    <a:lnB w="12700" cmpd="sng">
                      <a:solidFill>
                        <a:srgbClr val="DC5D26"/>
                      </a:solidFill>
                    </a:lnB>
                    <a:lnTlToBr w="12700" cmpd="sng">
                      <a:noFill/>
                      <a:prstDash val="solid"/>
                    </a:lnTlToBr>
                    <a:lnBlToTr w="12700" cmpd="sng">
                      <a:noFill/>
                      <a:prstDash val="solid"/>
                    </a:lnBlToTr>
                    <a:solidFill>
                      <a:sysClr val="window" lastClr="FFFFFF"/>
                    </a:solidFill>
                  </a:tcPr>
                </a:tc>
              </a:tr>
              <a:tr h="60819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457200" rtl="0" eaLnBrk="1" latinLnBrk="0" hangingPunct="1"/>
                      <a:r>
                        <a:rPr lang="zh-TW" altLang="en-US" sz="1200" b="1" kern="1200" dirty="0" smtClean="0">
                          <a:solidFill>
                            <a:srgbClr val="EA4225"/>
                          </a:solidFill>
                          <a:latin typeface="微軟正黑體" panose="020B0604030504040204" pitchFamily="34" charset="-120"/>
                          <a:ea typeface="微軟正黑體" panose="020B0604030504040204" pitchFamily="34" charset="-120"/>
                          <a:cs typeface="+mn-cs"/>
                        </a:rPr>
                        <a:t>向度</a:t>
                      </a:r>
                      <a:r>
                        <a:rPr lang="en-US" altLang="zh-TW" sz="1200" b="1" kern="1200" dirty="0" smtClean="0">
                          <a:solidFill>
                            <a:srgbClr val="EA4225"/>
                          </a:solidFill>
                          <a:latin typeface="微軟正黑體" panose="020B0604030504040204" pitchFamily="34" charset="-120"/>
                          <a:ea typeface="微軟正黑體" panose="020B0604030504040204" pitchFamily="34" charset="-120"/>
                          <a:cs typeface="+mn-cs"/>
                        </a:rPr>
                        <a:t>3</a:t>
                      </a:r>
                    </a:p>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1200" dirty="0" smtClean="0">
                          <a:latin typeface="微軟正黑體" panose="020B0604030504040204" pitchFamily="34" charset="-120"/>
                          <a:ea typeface="微軟正黑體" panose="020B0604030504040204" pitchFamily="34" charset="-120"/>
                        </a:rPr>
                        <a:t>瞭解工程及技術研發流程所需的相關基本概念及步驟。</a:t>
                      </a:r>
                      <a:endParaRPr lang="zh-TW" altLang="en-US" sz="1200" dirty="0" smtClean="0">
                        <a:solidFill>
                          <a:schemeClr val="tx1"/>
                        </a:solidFill>
                        <a:latin typeface="微軟正黑體" panose="020B0604030504040204" pitchFamily="34" charset="-120"/>
                        <a:ea typeface="微軟正黑體" panose="020B0604030504040204" pitchFamily="34" charset="-120"/>
                      </a:endParaRPr>
                    </a:p>
                  </a:txBody>
                  <a:tcPr>
                    <a:lnL w="12700" cmpd="sng">
                      <a:solidFill>
                        <a:srgbClr val="DC5D26"/>
                      </a:solid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4.13</a:t>
                      </a:r>
                      <a:endParaRPr lang="zh-TW" altLang="en-US" sz="1200" dirty="0">
                        <a:solidFill>
                          <a:srgbClr val="EA4225"/>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78</a:t>
                      </a:r>
                      <a:endParaRPr lang="zh-TW" altLang="en-US" sz="1200" dirty="0">
                        <a:solidFill>
                          <a:srgbClr val="EA4225"/>
                        </a:solidFill>
                        <a:latin typeface="微軟正黑體" panose="020B0604030504040204" pitchFamily="34" charset="-120"/>
                        <a:ea typeface="微軟正黑體" panose="020B0604030504040204" pitchFamily="34" charset="-120"/>
                      </a:endParaRPr>
                    </a:p>
                  </a:txBody>
                  <a:tcPr anchor="ctr">
                    <a:lnL>
                      <a:noFill/>
                    </a:lnL>
                    <a:lnR>
                      <a:no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79</a:t>
                      </a:r>
                      <a:endParaRPr lang="zh-TW" altLang="en-US" sz="1200" dirty="0">
                        <a:solidFill>
                          <a:srgbClr val="EA4225"/>
                        </a:solidFill>
                        <a:latin typeface="微軟正黑體" panose="020B0604030504040204" pitchFamily="34" charset="-120"/>
                        <a:ea typeface="微軟正黑體" panose="020B0604030504040204" pitchFamily="34" charset="-120"/>
                      </a:endParaRPr>
                    </a:p>
                  </a:txBody>
                  <a:tcPr anchor="ctr">
                    <a:lnL>
                      <a:noFill/>
                    </a:lnL>
                    <a:lnR w="12700" cmpd="sng">
                      <a:solidFill>
                        <a:srgbClr val="DC5D26"/>
                      </a:solidFill>
                    </a:lnR>
                    <a:lnT w="12700" cmpd="sng">
                      <a:solidFill>
                        <a:srgbClr val="DC5D26"/>
                      </a:solidFill>
                    </a:lnT>
                    <a:lnB w="12700" cmpd="sng">
                      <a:solidFill>
                        <a:srgbClr val="DC5D26"/>
                      </a:solidFill>
                    </a:lnB>
                    <a:lnTlToBr w="12700" cmpd="sng">
                      <a:noFill/>
                      <a:prstDash val="solid"/>
                    </a:lnTlToBr>
                    <a:lnBlToTr w="12700" cmpd="sng">
                      <a:noFill/>
                      <a:prstDash val="solid"/>
                    </a:lnBlToTr>
                    <a:solidFill>
                      <a:srgbClr val="DC5D26">
                        <a:tint val="20000"/>
                      </a:srgbClr>
                    </a:solidFill>
                  </a:tcPr>
                </a:tc>
              </a:tr>
            </a:tbl>
          </a:graphicData>
        </a:graphic>
      </p:graphicFrame>
      <p:sp>
        <p:nvSpPr>
          <p:cNvPr id="89" name="圓角矩形 88"/>
          <p:cNvSpPr/>
          <p:nvPr/>
        </p:nvSpPr>
        <p:spPr>
          <a:xfrm>
            <a:off x="4681601" y="3884463"/>
            <a:ext cx="4417702" cy="635946"/>
          </a:xfrm>
          <a:prstGeom prst="roundRect">
            <a:avLst>
              <a:gd name="adj" fmla="val 5639"/>
            </a:avLst>
          </a:prstGeom>
          <a:noFill/>
          <a:ln w="25400" cap="flat" cmpd="sng" algn="ctr">
            <a:solidFill>
              <a:srgbClr val="EA4225"/>
            </a:solidFill>
            <a:prstDash val="solid"/>
            <a:miter lim="800000"/>
          </a:ln>
          <a:effectLst/>
        </p:spPr>
        <p:txBody>
          <a:bodyPr rtlCol="0" anchor="ctr"/>
          <a:lstStyle/>
          <a:p>
            <a:pPr algn="ctr">
              <a:defRPr/>
            </a:pPr>
            <a:endParaRPr lang="zh-TW" altLang="en-US" kern="0" dirty="0" smtClean="0">
              <a:solidFill>
                <a:prstClr val="white"/>
              </a:solidFill>
              <a:latin typeface="Arial"/>
            </a:endParaRPr>
          </a:p>
        </p:txBody>
      </p:sp>
      <p:sp>
        <p:nvSpPr>
          <p:cNvPr id="90" name="矩形 89"/>
          <p:cNvSpPr/>
          <p:nvPr/>
        </p:nvSpPr>
        <p:spPr>
          <a:xfrm>
            <a:off x="4681601" y="1260885"/>
            <a:ext cx="4462399" cy="307777"/>
          </a:xfrm>
          <a:prstGeom prst="rect">
            <a:avLst/>
          </a:prstGeom>
          <a:solidFill>
            <a:srgbClr val="0070C0"/>
          </a:solidFill>
        </p:spPr>
        <p:txBody>
          <a:bodyPr wrap="square">
            <a:spAutoFit/>
          </a:bodyPr>
          <a:lstStyle/>
          <a:p>
            <a:pPr marL="285750" indent="-285750">
              <a:buFont typeface="Arial" panose="020B0604020202020204" pitchFamily="34" charset="0"/>
              <a:buChar cha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以某校電機系大四生，</a:t>
            </a:r>
            <a:r>
              <a:rPr lang="en-US" altLang="zh-TW" sz="1400" b="1" kern="0" dirty="0" smtClean="0">
                <a:solidFill>
                  <a:prstClr val="white"/>
                </a:solidFill>
                <a:latin typeface="微軟正黑體" panose="020B0604030504040204" pitchFamily="34" charset="-120"/>
                <a:ea typeface="微軟正黑體" panose="020B0604030504040204" pitchFamily="34" charset="-120"/>
              </a:rPr>
              <a:t>UCAN</a:t>
            </a:r>
            <a:r>
              <a:rPr lang="zh-TW" altLang="en-US" sz="1400" b="1" kern="0" dirty="0" smtClean="0">
                <a:solidFill>
                  <a:prstClr val="white"/>
                </a:solidFill>
                <a:latin typeface="微軟正黑體" panose="020B0604030504040204" pitchFamily="34" charset="-120"/>
                <a:ea typeface="微軟正黑體" panose="020B0604030504040204" pitchFamily="34" charset="-120"/>
              </a:rPr>
              <a:t>專業職能診斷為例</a:t>
            </a:r>
          </a:p>
        </p:txBody>
      </p:sp>
      <p:pic>
        <p:nvPicPr>
          <p:cNvPr id="91" name="Picture 13" descr="C:\Users\jsauvageau\Desktop\5.png"/>
          <p:cNvPicPr>
            <a:picLocks noChangeAspect="1" noChangeArrowheads="1"/>
          </p:cNvPicPr>
          <p:nvPr/>
        </p:nvPicPr>
        <p:blipFill>
          <a:blip r:embed="rId2" cstate="print">
            <a:duotone>
              <a:srgbClr val="F7931E">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rot="21347643">
            <a:off x="4457560" y="4077338"/>
            <a:ext cx="266248" cy="291253"/>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13" descr="C:\Users\jsauvageau\Desktop\5.png"/>
          <p:cNvPicPr>
            <a:picLocks noChangeAspect="1" noChangeArrowheads="1"/>
          </p:cNvPicPr>
          <p:nvPr/>
        </p:nvPicPr>
        <p:blipFill>
          <a:blip r:embed="rId2" cstate="print">
            <a:duotone>
              <a:srgbClr val="F7931E">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rot="21347643">
            <a:off x="1197173" y="3560512"/>
            <a:ext cx="266248" cy="291253"/>
          </a:xfrm>
          <a:prstGeom prst="rect">
            <a:avLst/>
          </a:prstGeom>
          <a:noFill/>
          <a:extLst>
            <a:ext uri="{909E8E84-426E-40DD-AFC4-6F175D3DCCD1}">
              <a14:hiddenFill xmlns:a14="http://schemas.microsoft.com/office/drawing/2010/main">
                <a:solidFill>
                  <a:srgbClr val="FFFFFF"/>
                </a:solidFill>
              </a14:hiddenFill>
            </a:ext>
          </a:extLst>
        </p:spPr>
      </p:pic>
      <p:sp>
        <p:nvSpPr>
          <p:cNvPr id="16" name="文字方塊 15"/>
          <p:cNvSpPr txBox="1">
            <a:spLocks noChangeArrowheads="1"/>
          </p:cNvSpPr>
          <p:nvPr/>
        </p:nvSpPr>
        <p:spPr bwMode="auto">
          <a:xfrm>
            <a:off x="4704594" y="4759999"/>
            <a:ext cx="4260720" cy="1464231"/>
          </a:xfrm>
          <a:prstGeom prst="roundRect">
            <a:avLst/>
          </a:prstGeom>
          <a:noFill/>
          <a:ln w="28575" cap="flat" cmpd="sng" algn="ctr">
            <a:noFill/>
            <a:prstDash val="solid"/>
            <a:headEnd/>
            <a:tailEnd/>
          </a:ln>
          <a:effectLst/>
        </p:spPr>
        <p:txBody>
          <a:bodyPr wrap="square">
            <a:spAutoFit/>
          </a:bodyPr>
          <a:lstStyle/>
          <a:p>
            <a:pPr>
              <a:defRPr/>
            </a:pPr>
            <a:r>
              <a:rPr lang="zh-TW" altLang="en-US" sz="2000" b="1" u="sng" kern="0" dirty="0" smtClean="0">
                <a:solidFill>
                  <a:srgbClr val="FF0000"/>
                </a:solidFill>
                <a:latin typeface="微軟正黑體" pitchFamily="34" charset="-120"/>
                <a:ea typeface="微軟正黑體" panose="020B0604030504040204" pitchFamily="34" charset="-120"/>
              </a:rPr>
              <a:t>運用常模強化學習輔導</a:t>
            </a:r>
            <a:endParaRPr lang="en-US" altLang="zh-TW" sz="2000" b="1" u="sng" kern="0" dirty="0" smtClean="0">
              <a:solidFill>
                <a:srgbClr val="FF0000"/>
              </a:solidFill>
              <a:latin typeface="微軟正黑體" pitchFamily="34" charset="-120"/>
              <a:ea typeface="微軟正黑體" panose="020B0604030504040204" pitchFamily="34" charset="-120"/>
            </a:endParaRPr>
          </a:p>
          <a:p>
            <a:pPr>
              <a:defRPr/>
            </a:pPr>
            <a:r>
              <a:rPr lang="zh-TW" altLang="en-US" sz="2000" kern="0" dirty="0" smtClean="0">
                <a:solidFill>
                  <a:srgbClr val="0070C0"/>
                </a:solidFill>
                <a:latin typeface="微軟正黑體" pitchFamily="34" charset="-120"/>
                <a:ea typeface="微軟正黑體" panose="020B0604030504040204" pitchFamily="34" charset="-120"/>
              </a:rPr>
              <a:t>對照學生</a:t>
            </a:r>
            <a:r>
              <a:rPr lang="en-US" altLang="zh-TW" sz="2000" kern="0" dirty="0" smtClean="0">
                <a:solidFill>
                  <a:srgbClr val="0070C0"/>
                </a:solidFill>
                <a:latin typeface="微軟正黑體" pitchFamily="34" charset="-120"/>
                <a:ea typeface="微軟正黑體" panose="020B0604030504040204" pitchFamily="34" charset="-120"/>
              </a:rPr>
              <a:t>(</a:t>
            </a:r>
            <a:r>
              <a:rPr lang="zh-TW" altLang="en-US" sz="2000" kern="0" dirty="0" smtClean="0">
                <a:solidFill>
                  <a:srgbClr val="0070C0"/>
                </a:solidFill>
                <a:latin typeface="微軟正黑體" pitchFamily="34" charset="-120"/>
                <a:ea typeface="微軟正黑體" panose="020B0604030504040204" pitchFamily="34" charset="-120"/>
              </a:rPr>
              <a:t>校</a:t>
            </a:r>
            <a:r>
              <a:rPr lang="en-US" altLang="zh-TW" sz="2000" kern="0" dirty="0" smtClean="0">
                <a:solidFill>
                  <a:srgbClr val="0070C0"/>
                </a:solidFill>
                <a:latin typeface="微軟正黑體" pitchFamily="34" charset="-120"/>
                <a:ea typeface="微軟正黑體" panose="020B0604030504040204" pitchFamily="34" charset="-120"/>
              </a:rPr>
              <a:t>/</a:t>
            </a:r>
            <a:r>
              <a:rPr lang="zh-TW" altLang="en-US" sz="2000" kern="0" dirty="0" smtClean="0">
                <a:solidFill>
                  <a:srgbClr val="0070C0"/>
                </a:solidFill>
                <a:latin typeface="微軟正黑體" pitchFamily="34" charset="-120"/>
                <a:ea typeface="微軟正黑體" panose="020B0604030504040204" pitchFamily="34" charset="-120"/>
              </a:rPr>
              <a:t>系所</a:t>
            </a:r>
            <a:r>
              <a:rPr lang="en-US" altLang="zh-TW" sz="2000" kern="0" dirty="0">
                <a:solidFill>
                  <a:srgbClr val="0070C0"/>
                </a:solidFill>
                <a:latin typeface="微軟正黑體" pitchFamily="34" charset="-120"/>
                <a:ea typeface="微軟正黑體" panose="020B0604030504040204" pitchFamily="34" charset="-120"/>
              </a:rPr>
              <a:t>/</a:t>
            </a:r>
            <a:r>
              <a:rPr lang="zh-TW" altLang="en-US" sz="2000" kern="0" dirty="0">
                <a:solidFill>
                  <a:srgbClr val="0070C0"/>
                </a:solidFill>
                <a:latin typeface="微軟正黑體" pitchFamily="34" charset="-120"/>
                <a:ea typeface="微軟正黑體" panose="020B0604030504040204" pitchFamily="34" charset="-120"/>
              </a:rPr>
              <a:t>個人</a:t>
            </a:r>
            <a:r>
              <a:rPr lang="en-US" altLang="zh-TW" sz="2000" kern="0" dirty="0">
                <a:solidFill>
                  <a:srgbClr val="0070C0"/>
                </a:solidFill>
                <a:latin typeface="微軟正黑體" pitchFamily="34" charset="-120"/>
                <a:ea typeface="微軟正黑體" panose="020B0604030504040204" pitchFamily="34" charset="-120"/>
              </a:rPr>
              <a:t>)</a:t>
            </a:r>
            <a:r>
              <a:rPr lang="zh-TW" altLang="en-US" sz="2000" kern="0" dirty="0">
                <a:solidFill>
                  <a:srgbClr val="0070C0"/>
                </a:solidFill>
                <a:latin typeface="微軟正黑體" pitchFamily="34" charset="-120"/>
                <a:ea typeface="微軟正黑體" panose="020B0604030504040204" pitchFamily="34" charset="-120"/>
              </a:rPr>
              <a:t>分數與常模分數，瞭解其興趣強弱</a:t>
            </a:r>
            <a:r>
              <a:rPr lang="en-US" altLang="zh-TW" sz="2000" kern="0" dirty="0">
                <a:solidFill>
                  <a:srgbClr val="0070C0"/>
                </a:solidFill>
                <a:latin typeface="微軟正黑體" pitchFamily="34" charset="-120"/>
                <a:ea typeface="微軟正黑體" panose="020B0604030504040204" pitchFamily="34" charset="-120"/>
              </a:rPr>
              <a:t>/</a:t>
            </a:r>
            <a:r>
              <a:rPr lang="zh-TW" altLang="en-US" sz="2000" kern="0" dirty="0">
                <a:solidFill>
                  <a:srgbClr val="0070C0"/>
                </a:solidFill>
                <a:latin typeface="微軟正黑體" pitchFamily="34" charset="-120"/>
                <a:ea typeface="微軟正黑體" panose="020B0604030504040204" pitchFamily="34" charset="-120"/>
              </a:rPr>
              <a:t>職能在群體中的相對位置，以利輔導</a:t>
            </a:r>
          </a:p>
        </p:txBody>
      </p:sp>
      <p:sp>
        <p:nvSpPr>
          <p:cNvPr id="2" name="頁尾版面配置區 1"/>
          <p:cNvSpPr>
            <a:spLocks noGrp="1"/>
          </p:cNvSpPr>
          <p:nvPr>
            <p:ph type="ftr" sz="quarter" idx="13"/>
          </p:nvPr>
        </p:nvSpPr>
        <p:spPr/>
        <p:txBody>
          <a:bodyPr/>
          <a:lstStyle/>
          <a:p>
            <a:endParaRPr lang="en-US">
              <a:solidFill>
                <a:prstClr val="white">
                  <a:tint val="75000"/>
                </a:prstClr>
              </a:solidFill>
            </a:endParaRPr>
          </a:p>
        </p:txBody>
      </p:sp>
    </p:spTree>
    <p:extLst>
      <p:ext uri="{BB962C8B-B14F-4D97-AF65-F5344CB8AC3E}">
        <p14:creationId xmlns:p14="http://schemas.microsoft.com/office/powerpoint/2010/main" val="169450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9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7" grpId="0" animBg="1"/>
      <p:bldP spid="89" grpId="0" animBg="1"/>
      <p:bldP spid="90" grpId="0" animBg="1"/>
      <p:bldP spid="1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標題 2"/>
          <p:cNvSpPr txBox="1">
            <a:spLocks/>
          </p:cNvSpPr>
          <p:nvPr/>
        </p:nvSpPr>
        <p:spPr bwMode="auto">
          <a:xfrm>
            <a:off x="253614" y="302319"/>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en-US" altLang="zh-TW" sz="4000" b="1" dirty="0" smtClean="0">
                <a:solidFill>
                  <a:prstClr val="black"/>
                </a:solidFill>
              </a:rPr>
              <a:t>UCAN</a:t>
            </a:r>
            <a:r>
              <a:rPr lang="zh-TW" altLang="en-US" sz="4000" b="1" dirty="0" smtClean="0">
                <a:solidFill>
                  <a:prstClr val="black"/>
                </a:solidFill>
              </a:rPr>
              <a:t>全國常模應用</a:t>
            </a:r>
            <a:endParaRPr lang="zh-TW" altLang="en-US" sz="4000" b="1" dirty="0">
              <a:solidFill>
                <a:prstClr val="black"/>
              </a:solidFill>
            </a:endParaRPr>
          </a:p>
        </p:txBody>
      </p:sp>
      <p:graphicFrame>
        <p:nvGraphicFramePr>
          <p:cNvPr id="35" name="表格 34"/>
          <p:cNvGraphicFramePr>
            <a:graphicFrameLocks noGrp="1"/>
          </p:cNvGraphicFramePr>
          <p:nvPr>
            <p:extLst>
              <p:ext uri="{D42A27DB-BD31-4B8C-83A1-F6EECF244321}">
                <p14:modId xmlns:p14="http://schemas.microsoft.com/office/powerpoint/2010/main" val="3699625911"/>
              </p:ext>
            </p:extLst>
          </p:nvPr>
        </p:nvGraphicFramePr>
        <p:xfrm>
          <a:off x="5845225" y="1076089"/>
          <a:ext cx="2404408" cy="5425794"/>
        </p:xfrm>
        <a:graphic>
          <a:graphicData uri="http://schemas.openxmlformats.org/drawingml/2006/table">
            <a:tbl>
              <a:tblPr firstRow="1" bandRow="1"/>
              <a:tblGrid>
                <a:gridCol w="1202204"/>
                <a:gridCol w="1202204"/>
              </a:tblGrid>
              <a:tr h="258883">
                <a:tc rowSpan="2">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defTabSz="457200" rtl="0" eaLnBrk="1" latinLnBrk="0" hangingPunct="1"/>
                      <a:r>
                        <a:rPr lang="zh-TW" altLang="en-US" sz="1200" kern="1200" dirty="0" smtClean="0">
                          <a:solidFill>
                            <a:schemeClr val="tx1"/>
                          </a:solidFill>
                          <a:latin typeface="微軟正黑體" panose="020B0604030504040204" pitchFamily="34" charset="-120"/>
                          <a:ea typeface="微軟正黑體" panose="020B0604030504040204" pitchFamily="34" charset="-120"/>
                        </a:rPr>
                        <a:t>職涯類型</a:t>
                      </a:r>
                      <a:endParaRPr lang="zh-TW" altLang="en-US" sz="1200" b="1" kern="1200" dirty="0">
                        <a:solidFill>
                          <a:schemeClr val="tx1"/>
                        </a:solidFill>
                        <a:latin typeface="微軟正黑體" panose="020B0604030504040204" pitchFamily="34" charset="-120"/>
                        <a:ea typeface="微軟正黑體" panose="020B0604030504040204" pitchFamily="34" charset="-120"/>
                        <a:cs typeface="+mn-cs"/>
                      </a:endParaRPr>
                    </a:p>
                  </a:txBody>
                  <a:tcPr marL="63834" marR="63834" marT="31917" marB="31917" anchor="ctr">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年級常模</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nchor="ctr">
                    <a:lnL>
                      <a:noFill/>
                    </a:lnL>
                    <a:lnR w="12700" cmpd="sng">
                      <a:solidFill>
                        <a:srgbClr val="FEB80A"/>
                      </a:solid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solidFill>
                  </a:tcPr>
                </a:tc>
              </a:tr>
              <a:tr h="258883">
                <a:tc vMerge="1">
                  <a:txBody>
                    <a:bodyPr/>
                    <a:lstStyle/>
                    <a:p>
                      <a:endParaRPr lang="zh-TW" altLang="en-US" dirty="0"/>
                    </a:p>
                  </a:txBody>
                  <a:tcPr>
                    <a:solidFill>
                      <a:schemeClr val="accent1">
                        <a:lumMod val="60000"/>
                        <a:lumOff val="40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zh-TW" altLang="en-US" sz="1200" kern="1200" dirty="0" smtClean="0">
                          <a:solidFill>
                            <a:schemeClr val="tx1"/>
                          </a:solidFill>
                          <a:latin typeface="微軟正黑體" panose="020B0604030504040204" pitchFamily="34" charset="-120"/>
                          <a:ea typeface="微軟正黑體" panose="020B0604030504040204" pitchFamily="34" charset="-120"/>
                        </a:rPr>
                        <a:t>商業及管理學門</a:t>
                      </a:r>
                      <a:endParaRPr lang="zh-TW" altLang="en-US" sz="1200" b="1" kern="1200" dirty="0">
                        <a:solidFill>
                          <a:schemeClr val="tx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建築營造</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59</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45035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天然資源、食品與農業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altLang="zh-TW" sz="1200" dirty="0" smtClean="0">
                          <a:latin typeface="微軟正黑體" panose="020B0604030504040204" pitchFamily="34" charset="-120"/>
                          <a:ea typeface="微軟正黑體" panose="020B0604030504040204" pitchFamily="34" charset="-120"/>
                        </a:rPr>
                        <a:t>36</a:t>
                      </a:r>
                      <a:endParaRPr lang="zh-TW" altLang="en-US" sz="1200" dirty="0">
                        <a:latin typeface="微軟正黑體" panose="020B0604030504040204" pitchFamily="34" charset="-120"/>
                        <a:ea typeface="微軟正黑體" panose="020B0604030504040204" pitchFamily="34" charset="-120"/>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藝文與影音傳播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企業經營管理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46</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教育與訓練</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17</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金融財務</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91</a:t>
                      </a:r>
                      <a:endParaRPr lang="zh-TW" altLang="en-US" sz="1200" kern="1200" dirty="0">
                        <a:solidFill>
                          <a:srgbClr val="EA4225"/>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45035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政府及公共行政管理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43</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醫療保健</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34</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個人及社會服務</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休閒與觀光旅遊</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6</a:t>
                      </a:r>
                      <a:endParaRPr lang="zh-TW" altLang="en-US" sz="1200" kern="1200" dirty="0">
                        <a:solidFill>
                          <a:srgbClr val="0000FF"/>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資訊科技</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77</a:t>
                      </a:r>
                      <a:endParaRPr lang="zh-TW" altLang="en-US" sz="1200" kern="1200" dirty="0">
                        <a:solidFill>
                          <a:srgbClr val="EA4225"/>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45035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司法、法律與公共安全</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43</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行銷與銷售</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31</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製造業</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59</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r h="45035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科學、技術、工程、數學</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55</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ysClr val="window" lastClr="FFFFFF"/>
                    </a:solidFill>
                  </a:tcPr>
                </a:tc>
              </a:tr>
              <a:tr h="25888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zh-TW" altLang="en-US" sz="1200" dirty="0" smtClean="0">
                          <a:latin typeface="微軟正黑體" panose="020B0604030504040204" pitchFamily="34" charset="-120"/>
                          <a:ea typeface="微軟正黑體" panose="020B0604030504040204" pitchFamily="34" charset="-120"/>
                        </a:rPr>
                        <a:t>物流運輸</a:t>
                      </a:r>
                      <a:endParaRPr lang="en-US" altLang="zh-TW" sz="1200" dirty="0" smtClean="0">
                        <a:solidFill>
                          <a:schemeClr val="tx1"/>
                        </a:solidFill>
                        <a:latin typeface="微軟正黑體" panose="020B0604030504040204" pitchFamily="34" charset="-120"/>
                        <a:ea typeface="微軟正黑體" panose="020B0604030504040204" pitchFamily="34" charset="-120"/>
                      </a:endParaRPr>
                    </a:p>
                  </a:txBody>
                  <a:tcPr marL="63834" marR="63834" marT="31917" marB="31917">
                    <a:lnL w="12700" cmpd="sng">
                      <a:solidFill>
                        <a:srgbClr val="FEB80A"/>
                      </a:solid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457200" rtl="0" eaLnBrk="1" latinLnBrk="0" hangingPunct="1"/>
                      <a:r>
                        <a:rPr lang="en-US" altLang="zh-TW" sz="1200" kern="1200" dirty="0" smtClean="0">
                          <a:latin typeface="微軟正黑體" panose="020B0604030504040204" pitchFamily="34" charset="-120"/>
                          <a:ea typeface="微軟正黑體" panose="020B0604030504040204" pitchFamily="34" charset="-120"/>
                        </a:rPr>
                        <a:t>34</a:t>
                      </a:r>
                      <a:endParaRPr lang="zh-TW" altLang="en-US" sz="1200" kern="1200" dirty="0">
                        <a:solidFill>
                          <a:schemeClr val="dk1"/>
                        </a:solidFill>
                        <a:latin typeface="微軟正黑體" panose="020B0604030504040204" pitchFamily="34" charset="-120"/>
                        <a:ea typeface="微軟正黑體" panose="020B0604030504040204" pitchFamily="34" charset="-120"/>
                        <a:cs typeface="+mn-cs"/>
                      </a:endParaRPr>
                    </a:p>
                  </a:txBody>
                  <a:tcPr marL="63834" marR="63834" marT="31917" marB="31917" anchor="ctr">
                    <a:lnL>
                      <a:noFill/>
                    </a:lnL>
                    <a:lnR>
                      <a:noFill/>
                    </a:lnR>
                    <a:lnT w="12700" cmpd="sng">
                      <a:solidFill>
                        <a:srgbClr val="FEB80A"/>
                      </a:solidFill>
                    </a:lnT>
                    <a:lnB w="12700" cmpd="sng">
                      <a:solidFill>
                        <a:srgbClr val="FEB80A"/>
                      </a:solidFill>
                    </a:lnB>
                    <a:lnTlToBr w="12700" cmpd="sng">
                      <a:noFill/>
                      <a:prstDash val="solid"/>
                    </a:lnTlToBr>
                    <a:lnBlToTr w="12700" cmpd="sng">
                      <a:noFill/>
                      <a:prstDash val="solid"/>
                    </a:lnBlToTr>
                    <a:solidFill>
                      <a:srgbClr val="FEB80A">
                        <a:tint val="20000"/>
                      </a:srgbClr>
                    </a:solidFill>
                  </a:tcPr>
                </a:tc>
              </a:tr>
            </a:tbl>
          </a:graphicData>
        </a:graphic>
      </p:graphicFrame>
      <p:sp>
        <p:nvSpPr>
          <p:cNvPr id="36" name="Rounded Rectangle 5"/>
          <p:cNvSpPr/>
          <p:nvPr/>
        </p:nvSpPr>
        <p:spPr>
          <a:xfrm>
            <a:off x="874393" y="1478817"/>
            <a:ext cx="4356026" cy="3408865"/>
          </a:xfrm>
          <a:prstGeom prst="foldedCorner">
            <a:avLst/>
          </a:prstGeom>
          <a:solidFill>
            <a:sysClr val="window" lastClr="FFFFFF"/>
          </a:solidFill>
          <a:ln w="3175" cap="flat" cmpd="sng" algn="ctr">
            <a:solidFill>
              <a:srgbClr val="C32D2E"/>
            </a:solidFill>
            <a:prstDash val="solid"/>
          </a:ln>
          <a:effectLst/>
        </p:spPr>
        <p:txBody>
          <a:bodyPr lIns="72000" tIns="36000" rIns="72000" bIns="36000" rtlCol="0" anchor="t">
            <a:noAutofit/>
          </a:bodyPr>
          <a:lstStyle/>
          <a:p>
            <a:pPr algn="just">
              <a:lnSpc>
                <a:spcPts val="2000"/>
              </a:lnSpc>
              <a:spcBef>
                <a:spcPts val="600"/>
              </a:spcBef>
              <a:spcAft>
                <a:spcPts val="600"/>
              </a:spcAft>
              <a:defRPr/>
            </a:pPr>
            <a:endParaRPr lang="en-US" altLang="zh-TW" sz="2000" kern="0" dirty="0" smtClean="0">
              <a:solidFill>
                <a:prstClr val="black"/>
              </a:solidFill>
              <a:latin typeface="微軟正黑體"/>
              <a:ea typeface="微軟正黑體"/>
            </a:endParaRPr>
          </a:p>
          <a:p>
            <a:pPr marL="342900" indent="-342900" algn="just">
              <a:lnSpc>
                <a:spcPts val="2000"/>
              </a:lnSpc>
              <a:spcBef>
                <a:spcPts val="600"/>
              </a:spcBef>
              <a:spcAft>
                <a:spcPts val="600"/>
              </a:spcAft>
              <a:buFont typeface="Arial" panose="020B0604020202020204" pitchFamily="34" charset="0"/>
              <a:buChar char="•"/>
              <a:defRPr/>
            </a:pPr>
            <a:r>
              <a:rPr lang="zh-TW" altLang="en-US" sz="2000" kern="0" dirty="0" smtClean="0">
                <a:solidFill>
                  <a:prstClr val="black"/>
                </a:solidFill>
                <a:latin typeface="微軟正黑體"/>
                <a:ea typeface="微軟正黑體"/>
              </a:rPr>
              <a:t>在</a:t>
            </a:r>
            <a:r>
              <a:rPr lang="zh-TW" altLang="en-US" sz="2000" kern="0" dirty="0">
                <a:solidFill>
                  <a:prstClr val="black"/>
                </a:solidFill>
                <a:latin typeface="微軟正黑體"/>
                <a:ea typeface="微軟正黑體"/>
              </a:rPr>
              <a:t>系所所屬的商管學門中</a:t>
            </a:r>
            <a:r>
              <a:rPr lang="zh-TW" altLang="en-US" sz="2000" kern="0" dirty="0" smtClean="0">
                <a:solidFill>
                  <a:prstClr val="black"/>
                </a:solidFill>
                <a:latin typeface="微軟正黑體"/>
                <a:ea typeface="微軟正黑體"/>
              </a:rPr>
              <a:t>，對金融</a:t>
            </a:r>
            <a:r>
              <a:rPr lang="zh-TW" altLang="en-US" sz="2000" kern="0" dirty="0">
                <a:solidFill>
                  <a:prstClr val="black"/>
                </a:solidFill>
                <a:latin typeface="微軟正黑體"/>
                <a:ea typeface="微軟正黑體"/>
              </a:rPr>
              <a:t>財務的</a:t>
            </a:r>
            <a:r>
              <a:rPr lang="zh-TW" altLang="en-US" sz="2000" kern="0" dirty="0" smtClean="0">
                <a:solidFill>
                  <a:prstClr val="black"/>
                </a:solidFill>
                <a:latin typeface="微軟正黑體"/>
                <a:ea typeface="微軟正黑體"/>
              </a:rPr>
              <a:t>興趣超過</a:t>
            </a:r>
            <a:r>
              <a:rPr lang="zh-TW" altLang="en-US" sz="2000" kern="0" dirty="0">
                <a:solidFill>
                  <a:prstClr val="black"/>
                </a:solidFill>
                <a:latin typeface="微軟正黑體"/>
                <a:ea typeface="微軟正黑體"/>
              </a:rPr>
              <a:t>該學門</a:t>
            </a:r>
            <a:r>
              <a:rPr lang="en-US" altLang="zh-TW" sz="2000" kern="0" dirty="0">
                <a:solidFill>
                  <a:prstClr val="black"/>
                </a:solidFill>
                <a:latin typeface="微軟正黑體"/>
                <a:ea typeface="微軟正黑體"/>
              </a:rPr>
              <a:t>91%</a:t>
            </a:r>
            <a:r>
              <a:rPr lang="zh-TW" altLang="en-US" sz="2000" kern="0" dirty="0">
                <a:solidFill>
                  <a:prstClr val="black"/>
                </a:solidFill>
                <a:latin typeface="微軟正黑體"/>
                <a:ea typeface="微軟正黑體"/>
              </a:rPr>
              <a:t>，</a:t>
            </a:r>
            <a:r>
              <a:rPr lang="zh-TW" altLang="en-US" sz="2000" kern="0" dirty="0" smtClean="0">
                <a:solidFill>
                  <a:prstClr val="black"/>
                </a:solidFill>
                <a:latin typeface="微軟正黑體"/>
                <a:ea typeface="微軟正黑體"/>
              </a:rPr>
              <a:t>顯示該系學生整體興趣</a:t>
            </a:r>
            <a:r>
              <a:rPr lang="zh-TW" altLang="en-US" sz="2000" kern="0" dirty="0">
                <a:solidFill>
                  <a:prstClr val="black"/>
                </a:solidFill>
                <a:latin typeface="微軟正黑體"/>
                <a:ea typeface="微軟正黑體"/>
              </a:rPr>
              <a:t>與系所就業途徑高度相符，</a:t>
            </a:r>
            <a:r>
              <a:rPr lang="zh-TW" altLang="en-US" sz="2000" b="1" u="sng" kern="0" dirty="0">
                <a:solidFill>
                  <a:srgbClr val="F79646">
                    <a:lumMod val="75000"/>
                  </a:srgbClr>
                </a:solidFill>
                <a:latin typeface="微軟正黑體"/>
                <a:ea typeface="微軟正黑體"/>
              </a:rPr>
              <a:t>學習動機可能較</a:t>
            </a:r>
            <a:r>
              <a:rPr lang="zh-TW" altLang="en-US" sz="2000" b="1" u="sng" kern="0" dirty="0" smtClean="0">
                <a:solidFill>
                  <a:srgbClr val="F79646">
                    <a:lumMod val="75000"/>
                  </a:srgbClr>
                </a:solidFill>
                <a:latin typeface="微軟正黑體"/>
                <a:ea typeface="微軟正黑體"/>
              </a:rPr>
              <a:t>高，課程教學活動規劃可更多元，提高學習成效</a:t>
            </a:r>
            <a:r>
              <a:rPr lang="zh-TW" altLang="en-US" sz="2000" kern="0" dirty="0" smtClean="0">
                <a:solidFill>
                  <a:prstClr val="black"/>
                </a:solidFill>
                <a:latin typeface="微軟正黑體"/>
                <a:ea typeface="微軟正黑體"/>
              </a:rPr>
              <a:t>。</a:t>
            </a:r>
            <a:endParaRPr lang="en-US" altLang="zh-TW" sz="2000" kern="0" dirty="0">
              <a:solidFill>
                <a:prstClr val="black"/>
              </a:solidFill>
              <a:latin typeface="微軟正黑體"/>
              <a:ea typeface="微軟正黑體"/>
            </a:endParaRPr>
          </a:p>
          <a:p>
            <a:pPr marL="285750" indent="-285750" algn="just">
              <a:lnSpc>
                <a:spcPts val="2000"/>
              </a:lnSpc>
              <a:spcBef>
                <a:spcPts val="600"/>
              </a:spcBef>
              <a:spcAft>
                <a:spcPts val="600"/>
              </a:spcAft>
              <a:buFont typeface="Arial" panose="020B0604020202020204" pitchFamily="34" charset="0"/>
              <a:buChar char="•"/>
              <a:defRPr/>
            </a:pPr>
            <a:r>
              <a:rPr lang="zh-TW" altLang="en-US" sz="2000" kern="0" dirty="0" smtClean="0">
                <a:solidFill>
                  <a:prstClr val="black"/>
                </a:solidFill>
                <a:latin typeface="微軟正黑體"/>
                <a:ea typeface="微軟正黑體"/>
              </a:rPr>
              <a:t>對資訊科技</a:t>
            </a:r>
            <a:r>
              <a:rPr lang="zh-TW" altLang="en-US" sz="2000" kern="0" dirty="0">
                <a:solidFill>
                  <a:prstClr val="black"/>
                </a:solidFill>
                <a:latin typeface="微軟正黑體"/>
                <a:ea typeface="微軟正黑體"/>
              </a:rPr>
              <a:t>的</a:t>
            </a:r>
            <a:r>
              <a:rPr lang="zh-TW" altLang="en-US" sz="2000" kern="0" dirty="0" smtClean="0">
                <a:solidFill>
                  <a:prstClr val="black"/>
                </a:solidFill>
                <a:latin typeface="微軟正黑體"/>
                <a:ea typeface="微軟正黑體"/>
              </a:rPr>
              <a:t>興趣超過</a:t>
            </a:r>
            <a:r>
              <a:rPr lang="zh-TW" altLang="en-US" sz="2000" kern="0" dirty="0">
                <a:solidFill>
                  <a:prstClr val="black"/>
                </a:solidFill>
                <a:latin typeface="微軟正黑體"/>
                <a:ea typeface="微軟正黑體"/>
              </a:rPr>
              <a:t>該學門</a:t>
            </a:r>
            <a:r>
              <a:rPr lang="en-US" altLang="zh-TW" sz="2000" kern="0" dirty="0">
                <a:solidFill>
                  <a:prstClr val="black"/>
                </a:solidFill>
                <a:latin typeface="微軟正黑體"/>
                <a:ea typeface="微軟正黑體"/>
              </a:rPr>
              <a:t>77%</a:t>
            </a:r>
            <a:r>
              <a:rPr lang="zh-TW" altLang="en-US" sz="2000" kern="0" dirty="0">
                <a:solidFill>
                  <a:prstClr val="black"/>
                </a:solidFill>
                <a:latin typeface="微軟正黑體"/>
                <a:ea typeface="微軟正黑體"/>
              </a:rPr>
              <a:t>的</a:t>
            </a:r>
            <a:r>
              <a:rPr lang="zh-TW" altLang="en-US" sz="2000" kern="0" dirty="0" smtClean="0">
                <a:solidFill>
                  <a:prstClr val="black"/>
                </a:solidFill>
                <a:latin typeface="微軟正黑體"/>
                <a:ea typeface="微軟正黑體"/>
              </a:rPr>
              <a:t>人，</a:t>
            </a:r>
            <a:r>
              <a:rPr lang="zh-TW" altLang="en-US" sz="2000" b="1" u="sng" kern="0" dirty="0">
                <a:solidFill>
                  <a:srgbClr val="F79646">
                    <a:lumMod val="75000"/>
                  </a:srgbClr>
                </a:solidFill>
                <a:latin typeface="微軟正黑體"/>
                <a:ea typeface="微軟正黑體"/>
              </a:rPr>
              <a:t>系上可規劃金融科技</a:t>
            </a:r>
            <a:r>
              <a:rPr lang="en-US" altLang="zh-TW" sz="2000" b="1" u="sng" kern="0" dirty="0">
                <a:solidFill>
                  <a:srgbClr val="F79646">
                    <a:lumMod val="75000"/>
                  </a:srgbClr>
                </a:solidFill>
                <a:latin typeface="微軟正黑體"/>
                <a:ea typeface="微軟正黑體"/>
              </a:rPr>
              <a:t>(</a:t>
            </a:r>
            <a:r>
              <a:rPr lang="en-US" altLang="zh-TW" sz="2000" b="1" u="sng" kern="0" dirty="0" err="1">
                <a:solidFill>
                  <a:srgbClr val="F79646">
                    <a:lumMod val="75000"/>
                  </a:srgbClr>
                </a:solidFill>
                <a:latin typeface="微軟正黑體"/>
                <a:ea typeface="微軟正黑體"/>
              </a:rPr>
              <a:t>FinTech</a:t>
            </a:r>
            <a:r>
              <a:rPr lang="en-US" altLang="zh-TW" sz="2000" b="1" u="sng" kern="0" dirty="0">
                <a:solidFill>
                  <a:srgbClr val="F79646">
                    <a:lumMod val="75000"/>
                  </a:srgbClr>
                </a:solidFill>
                <a:latin typeface="微軟正黑體"/>
                <a:ea typeface="微軟正黑體"/>
              </a:rPr>
              <a:t>)</a:t>
            </a:r>
            <a:r>
              <a:rPr lang="zh-TW" altLang="en-US" sz="2000" b="1" u="sng" kern="0" dirty="0">
                <a:solidFill>
                  <a:srgbClr val="F79646">
                    <a:lumMod val="75000"/>
                  </a:srgbClr>
                </a:solidFill>
                <a:latin typeface="微軟正黑體"/>
                <a:ea typeface="微軟正黑體"/>
              </a:rPr>
              <a:t>相關學程或分組，或輔導學生雙主修</a:t>
            </a:r>
            <a:r>
              <a:rPr lang="zh-TW" altLang="en-US" sz="2000" b="1" u="sng" kern="0" dirty="0" smtClean="0">
                <a:solidFill>
                  <a:srgbClr val="F79646">
                    <a:lumMod val="75000"/>
                  </a:srgbClr>
                </a:solidFill>
                <a:latin typeface="微軟正黑體"/>
                <a:ea typeface="微軟正黑體"/>
              </a:rPr>
              <a:t>資訊科技</a:t>
            </a:r>
            <a:r>
              <a:rPr lang="zh-TW" altLang="en-US" sz="2000" kern="0" dirty="0" smtClean="0">
                <a:solidFill>
                  <a:prstClr val="black"/>
                </a:solidFill>
                <a:latin typeface="微軟正黑體"/>
                <a:ea typeface="微軟正黑體"/>
              </a:rPr>
              <a:t>。</a:t>
            </a:r>
            <a:endParaRPr lang="en-US" altLang="zh-TW" sz="2000" kern="0" dirty="0" smtClean="0">
              <a:solidFill>
                <a:prstClr val="black"/>
              </a:solidFill>
              <a:latin typeface="微軟正黑體"/>
              <a:ea typeface="微軟正黑體"/>
            </a:endParaRPr>
          </a:p>
          <a:p>
            <a:pPr marL="285750" indent="-285750" algn="just">
              <a:lnSpc>
                <a:spcPts val="2000"/>
              </a:lnSpc>
              <a:spcBef>
                <a:spcPts val="600"/>
              </a:spcBef>
              <a:spcAft>
                <a:spcPts val="600"/>
              </a:spcAft>
              <a:buFont typeface="Arial" panose="020B0604020202020204" pitchFamily="34" charset="0"/>
              <a:buChar char="•"/>
              <a:defRPr/>
            </a:pPr>
            <a:endParaRPr lang="en-US" altLang="zh-TW" sz="2000" kern="0" dirty="0" err="1">
              <a:solidFill>
                <a:prstClr val="black"/>
              </a:solidFill>
              <a:latin typeface="微軟正黑體"/>
              <a:ea typeface="微軟正黑體"/>
            </a:endParaRPr>
          </a:p>
        </p:txBody>
      </p:sp>
      <p:pic>
        <p:nvPicPr>
          <p:cNvPr id="37" name="Picture 30" descr="C:\Users\jsauvageau\Desktop\2.png"/>
          <p:cNvPicPr>
            <a:picLocks noChangeAspect="1" noChangeArrowheads="1"/>
          </p:cNvPicPr>
          <p:nvPr/>
        </p:nvPicPr>
        <p:blipFill>
          <a:blip r:embed="rId2" cstate="print">
            <a:duotone>
              <a:srgbClr val="C32D2E">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571127" y="4545288"/>
            <a:ext cx="689015" cy="468000"/>
          </a:xfrm>
          <a:prstGeom prst="rect">
            <a:avLst/>
          </a:prstGeom>
          <a:noFill/>
          <a:extLst>
            <a:ext uri="{909E8E84-426E-40DD-AFC4-6F175D3DCCD1}">
              <a14:hiddenFill xmlns:a14="http://schemas.microsoft.com/office/drawing/2010/main">
                <a:solidFill>
                  <a:srgbClr val="FFFFFF"/>
                </a:solidFill>
              </a14:hiddenFill>
            </a:ext>
          </a:extLst>
        </p:spPr>
      </p:pic>
      <p:sp>
        <p:nvSpPr>
          <p:cNvPr id="38" name="矩形 37"/>
          <p:cNvSpPr/>
          <p:nvPr/>
        </p:nvSpPr>
        <p:spPr>
          <a:xfrm flipH="1">
            <a:off x="5849274" y="3082005"/>
            <a:ext cx="1187477" cy="252290"/>
          </a:xfrm>
          <a:prstGeom prst="rect">
            <a:avLst/>
          </a:prstGeom>
          <a:solidFill>
            <a:srgbClr val="C32D2E">
              <a:lumMod val="40000"/>
              <a:lumOff val="60000"/>
              <a:alpha val="50000"/>
            </a:srgbClr>
          </a:solidFill>
          <a:ln w="9525" cap="flat" cmpd="sng" algn="ctr">
            <a:noFill/>
            <a:prstDash val="solid"/>
          </a:ln>
          <a:effectLst/>
        </p:spPr>
        <p:txBody>
          <a:bodyPr lIns="61200" tIns="25200" rIns="54000" bIns="36000" rtlCol="0" anchor="ctr"/>
          <a:lstStyle/>
          <a:p>
            <a:pPr>
              <a:defRPr/>
            </a:pPr>
            <a:r>
              <a:rPr lang="zh-TW" altLang="en-US" sz="1200" kern="0" dirty="0" smtClean="0">
                <a:solidFill>
                  <a:prstClr val="black"/>
                </a:solidFill>
                <a:latin typeface="Arial"/>
                <a:ea typeface="微軟正黑體"/>
              </a:rPr>
              <a:t>金融財務</a:t>
            </a:r>
          </a:p>
        </p:txBody>
      </p:sp>
      <p:pic>
        <p:nvPicPr>
          <p:cNvPr id="39" name="Picture 13" descr="C:\Users\jsauvageau\Desktop\5.png"/>
          <p:cNvPicPr>
            <a:picLocks noChangeAspect="1" noChangeArrowheads="1"/>
          </p:cNvPicPr>
          <p:nvPr/>
        </p:nvPicPr>
        <p:blipFill>
          <a:blip r:embed="rId3" cstate="print">
            <a:duotone>
              <a:srgbClr val="C32D2E">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7916204" y="3006149"/>
            <a:ext cx="266400" cy="29142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13" descr="C:\Users\jsauvageau\Desktop\5.png"/>
          <p:cNvPicPr>
            <a:picLocks noChangeAspect="1" noChangeArrowheads="1"/>
          </p:cNvPicPr>
          <p:nvPr/>
        </p:nvPicPr>
        <p:blipFill>
          <a:blip r:embed="rId3" cstate="print">
            <a:duotone>
              <a:srgbClr val="C32D2E">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7916204" y="4515993"/>
            <a:ext cx="266400" cy="291420"/>
          </a:xfrm>
          <a:prstGeom prst="rect">
            <a:avLst/>
          </a:prstGeom>
          <a:noFill/>
          <a:extLst>
            <a:ext uri="{909E8E84-426E-40DD-AFC4-6F175D3DCCD1}">
              <a14:hiddenFill xmlns:a14="http://schemas.microsoft.com/office/drawing/2010/main">
                <a:solidFill>
                  <a:srgbClr val="FFFFFF"/>
                </a:solidFill>
              </a14:hiddenFill>
            </a:ext>
          </a:extLst>
        </p:spPr>
      </p:pic>
      <p:sp>
        <p:nvSpPr>
          <p:cNvPr id="41" name="矩形 40"/>
          <p:cNvSpPr/>
          <p:nvPr/>
        </p:nvSpPr>
        <p:spPr>
          <a:xfrm flipH="1">
            <a:off x="7045118" y="3082005"/>
            <a:ext cx="1213666" cy="252290"/>
          </a:xfrm>
          <a:prstGeom prst="rect">
            <a:avLst/>
          </a:prstGeom>
          <a:solidFill>
            <a:srgbClr val="C32D2E">
              <a:lumMod val="40000"/>
              <a:lumOff val="60000"/>
              <a:alpha val="50000"/>
            </a:srgbClr>
          </a:solidFill>
          <a:ln w="9525" cap="flat" cmpd="sng" algn="ctr">
            <a:noFill/>
            <a:prstDash val="solid"/>
          </a:ln>
          <a:effectLst/>
        </p:spPr>
        <p:txBody>
          <a:bodyPr lIns="75600" rtlCol="0" anchor="ctr"/>
          <a:lstStyle/>
          <a:p>
            <a:pPr algn="ctr">
              <a:defRPr/>
            </a:pPr>
            <a:r>
              <a:rPr lang="en-US" altLang="zh-TW" sz="1200" kern="0" dirty="0" smtClean="0">
                <a:solidFill>
                  <a:prstClr val="black"/>
                </a:solidFill>
                <a:latin typeface="Arial"/>
                <a:ea typeface="微軟正黑體"/>
              </a:rPr>
              <a:t>91</a:t>
            </a:r>
            <a:endParaRPr lang="zh-TW" altLang="en-US" sz="1200" kern="0" dirty="0" smtClean="0">
              <a:solidFill>
                <a:prstClr val="black"/>
              </a:solidFill>
              <a:latin typeface="Arial"/>
              <a:ea typeface="微軟正黑體"/>
            </a:endParaRPr>
          </a:p>
        </p:txBody>
      </p:sp>
      <p:sp>
        <p:nvSpPr>
          <p:cNvPr id="42" name="矩形 41"/>
          <p:cNvSpPr/>
          <p:nvPr/>
        </p:nvSpPr>
        <p:spPr>
          <a:xfrm flipH="1">
            <a:off x="5846733" y="4568586"/>
            <a:ext cx="1187477" cy="252290"/>
          </a:xfrm>
          <a:prstGeom prst="rect">
            <a:avLst/>
          </a:prstGeom>
          <a:solidFill>
            <a:srgbClr val="C32D2E">
              <a:lumMod val="40000"/>
              <a:lumOff val="60000"/>
              <a:alpha val="50000"/>
            </a:srgbClr>
          </a:solidFill>
          <a:ln w="9525" cap="flat" cmpd="sng" algn="ctr">
            <a:noFill/>
            <a:prstDash val="solid"/>
          </a:ln>
          <a:effectLst/>
        </p:spPr>
        <p:txBody>
          <a:bodyPr lIns="61200" tIns="25200" rIns="54000" bIns="36000" rtlCol="0" anchor="ctr"/>
          <a:lstStyle/>
          <a:p>
            <a:pPr>
              <a:defRPr/>
            </a:pPr>
            <a:r>
              <a:rPr lang="zh-TW" altLang="en-US" sz="1200" kern="0" dirty="0" smtClean="0">
                <a:solidFill>
                  <a:prstClr val="black"/>
                </a:solidFill>
                <a:latin typeface="Arial"/>
                <a:ea typeface="微軟正黑體"/>
              </a:rPr>
              <a:t>資訊科技</a:t>
            </a:r>
          </a:p>
        </p:txBody>
      </p:sp>
      <p:sp>
        <p:nvSpPr>
          <p:cNvPr id="43" name="矩形 42"/>
          <p:cNvSpPr/>
          <p:nvPr/>
        </p:nvSpPr>
        <p:spPr>
          <a:xfrm flipH="1">
            <a:off x="7045118" y="4568586"/>
            <a:ext cx="1213666" cy="252290"/>
          </a:xfrm>
          <a:prstGeom prst="rect">
            <a:avLst/>
          </a:prstGeom>
          <a:solidFill>
            <a:srgbClr val="C32D2E">
              <a:lumMod val="40000"/>
              <a:lumOff val="60000"/>
              <a:alpha val="50000"/>
            </a:srgbClr>
          </a:solidFill>
          <a:ln w="9525" cap="flat" cmpd="sng" algn="ctr">
            <a:noFill/>
            <a:prstDash val="solid"/>
          </a:ln>
          <a:effectLst/>
        </p:spPr>
        <p:txBody>
          <a:bodyPr lIns="75600" rtlCol="0" anchor="ctr"/>
          <a:lstStyle/>
          <a:p>
            <a:pPr algn="ctr">
              <a:defRPr/>
            </a:pPr>
            <a:r>
              <a:rPr lang="en-US" altLang="zh-TW" sz="1200" kern="0" dirty="0" smtClean="0">
                <a:solidFill>
                  <a:prstClr val="black"/>
                </a:solidFill>
                <a:latin typeface="Arial"/>
                <a:ea typeface="微軟正黑體"/>
              </a:rPr>
              <a:t>77</a:t>
            </a:r>
            <a:endParaRPr lang="zh-TW" altLang="en-US" sz="1200" kern="0" dirty="0" smtClean="0">
              <a:solidFill>
                <a:prstClr val="black"/>
              </a:solidFill>
              <a:latin typeface="Arial"/>
              <a:ea typeface="微軟正黑體"/>
            </a:endParaRPr>
          </a:p>
        </p:txBody>
      </p:sp>
      <p:sp>
        <p:nvSpPr>
          <p:cNvPr id="44" name="圓角矩形 43"/>
          <p:cNvSpPr/>
          <p:nvPr/>
        </p:nvSpPr>
        <p:spPr>
          <a:xfrm>
            <a:off x="7036752" y="1315430"/>
            <a:ext cx="1227364" cy="5196405"/>
          </a:xfrm>
          <a:prstGeom prst="roundRect">
            <a:avLst>
              <a:gd name="adj" fmla="val 2014"/>
            </a:avLst>
          </a:prstGeom>
          <a:noFill/>
          <a:ln w="38100" cap="flat" cmpd="sng" algn="ctr">
            <a:solidFill>
              <a:srgbClr val="EA4225"/>
            </a:solidFill>
            <a:prstDash val="solid"/>
          </a:ln>
          <a:effectLst/>
        </p:spPr>
        <p:txBody>
          <a:bodyPr rtlCol="0" anchor="ctr"/>
          <a:lstStyle/>
          <a:p>
            <a:pPr algn="ctr">
              <a:defRPr/>
            </a:pPr>
            <a:endParaRPr lang="zh-TW" altLang="en-US" kern="0" smtClean="0">
              <a:solidFill>
                <a:prstClr val="white"/>
              </a:solidFill>
              <a:latin typeface="Arial"/>
              <a:ea typeface="微軟正黑體"/>
            </a:endParaRPr>
          </a:p>
        </p:txBody>
      </p:sp>
      <p:sp>
        <p:nvSpPr>
          <p:cNvPr id="45" name="矩形 44"/>
          <p:cNvSpPr/>
          <p:nvPr/>
        </p:nvSpPr>
        <p:spPr>
          <a:xfrm>
            <a:off x="874392" y="1099891"/>
            <a:ext cx="4356027" cy="307777"/>
          </a:xfrm>
          <a:prstGeom prst="rect">
            <a:avLst/>
          </a:prstGeom>
          <a:solidFill>
            <a:srgbClr val="0070C0">
              <a:lumMod val="75000"/>
            </a:srgbClr>
          </a:solidFill>
        </p:spPr>
        <p:txBody>
          <a:bodyPr wrap="square">
            <a:spAutoFit/>
          </a:bodyPr>
          <a:lstStyle/>
          <a:p>
            <a:pP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示範應用</a:t>
            </a:r>
            <a:r>
              <a:rPr lang="en-US" altLang="zh-TW" sz="1400" b="1" kern="0" dirty="0" smtClean="0">
                <a:solidFill>
                  <a:prstClr val="white"/>
                </a:solidFill>
                <a:latin typeface="微軟正黑體" panose="020B0604030504040204" pitchFamily="34" charset="-120"/>
                <a:ea typeface="微軟正黑體" panose="020B0604030504040204" pitchFamily="34" charset="-120"/>
              </a:rPr>
              <a:t>:</a:t>
            </a:r>
            <a:r>
              <a:rPr lang="zh-TW" altLang="en-US" sz="1400" b="1" kern="0" dirty="0" smtClean="0">
                <a:solidFill>
                  <a:prstClr val="white"/>
                </a:solidFill>
                <a:latin typeface="微軟正黑體" panose="020B0604030504040204" pitchFamily="34" charset="-120"/>
                <a:ea typeface="微軟正黑體" panose="020B0604030504040204" pitchFamily="34" charset="-120"/>
              </a:rPr>
              <a:t>以某校財金系，</a:t>
            </a:r>
            <a:r>
              <a:rPr lang="en-US" altLang="zh-TW" sz="1400" b="1" kern="0" dirty="0" smtClean="0">
                <a:solidFill>
                  <a:prstClr val="white"/>
                </a:solidFill>
                <a:latin typeface="微軟正黑體" panose="020B0604030504040204" pitchFamily="34" charset="-120"/>
                <a:ea typeface="微軟正黑體" panose="020B0604030504040204" pitchFamily="34" charset="-120"/>
              </a:rPr>
              <a:t>UCAN</a:t>
            </a:r>
            <a:r>
              <a:rPr lang="zh-TW" altLang="en-US" sz="1400" b="1" kern="0" dirty="0" smtClean="0">
                <a:solidFill>
                  <a:prstClr val="white"/>
                </a:solidFill>
                <a:latin typeface="微軟正黑體" panose="020B0604030504040204" pitchFamily="34" charset="-120"/>
                <a:ea typeface="微軟正黑體" panose="020B0604030504040204" pitchFamily="34" charset="-120"/>
              </a:rPr>
              <a:t>興</a:t>
            </a:r>
            <a:r>
              <a:rPr lang="zh-TW" altLang="zh-TW" sz="1400" b="1" kern="0" dirty="0" smtClean="0">
                <a:solidFill>
                  <a:prstClr val="white"/>
                </a:solidFill>
                <a:latin typeface="微軟正黑體" panose="020B0604030504040204" pitchFamily="34" charset="-120"/>
                <a:ea typeface="微軟正黑體" panose="020B0604030504040204" pitchFamily="34" charset="-120"/>
              </a:rPr>
              <a:t>趣探索</a:t>
            </a:r>
            <a:r>
              <a:rPr lang="zh-TW" altLang="en-US" sz="1400" b="1" kern="0" dirty="0" smtClean="0">
                <a:solidFill>
                  <a:prstClr val="white"/>
                </a:solidFill>
                <a:latin typeface="微軟正黑體" panose="020B0604030504040204" pitchFamily="34" charset="-120"/>
                <a:ea typeface="微軟正黑體" panose="020B0604030504040204" pitchFamily="34" charset="-120"/>
              </a:rPr>
              <a:t>診斷為例</a:t>
            </a:r>
          </a:p>
        </p:txBody>
      </p:sp>
      <p:sp>
        <p:nvSpPr>
          <p:cNvPr id="46" name="文字方塊 45"/>
          <p:cNvSpPr txBox="1">
            <a:spLocks noChangeArrowheads="1"/>
          </p:cNvSpPr>
          <p:nvPr/>
        </p:nvSpPr>
        <p:spPr bwMode="auto">
          <a:xfrm>
            <a:off x="874393" y="5047998"/>
            <a:ext cx="4260720" cy="1464231"/>
          </a:xfrm>
          <a:prstGeom prst="roundRect">
            <a:avLst/>
          </a:prstGeom>
          <a:noFill/>
          <a:ln w="28575" cap="flat" cmpd="sng" algn="ctr">
            <a:noFill/>
            <a:prstDash val="solid"/>
            <a:headEnd/>
            <a:tailEnd/>
          </a:ln>
          <a:effectLst/>
        </p:spPr>
        <p:txBody>
          <a:bodyPr wrap="square">
            <a:spAutoFit/>
          </a:bodyPr>
          <a:lstStyle/>
          <a:p>
            <a:pPr>
              <a:defRPr/>
            </a:pPr>
            <a:r>
              <a:rPr lang="zh-TW" altLang="en-US" sz="2000" b="1" u="sng" kern="0" dirty="0" smtClean="0">
                <a:solidFill>
                  <a:srgbClr val="FF0000"/>
                </a:solidFill>
                <a:latin typeface="微軟正黑體" pitchFamily="34" charset="-120"/>
                <a:ea typeface="微軟正黑體" panose="020B0604030504040204" pitchFamily="34" charset="-120"/>
              </a:rPr>
              <a:t>運用常模規劃系所教學</a:t>
            </a:r>
            <a:endParaRPr lang="en-US" altLang="zh-TW" sz="2000" b="1" u="sng" kern="0" dirty="0" smtClean="0">
              <a:solidFill>
                <a:srgbClr val="FF0000"/>
              </a:solidFill>
              <a:latin typeface="微軟正黑體" pitchFamily="34" charset="-120"/>
              <a:ea typeface="微軟正黑體" panose="020B0604030504040204" pitchFamily="34" charset="-120"/>
            </a:endParaRPr>
          </a:p>
          <a:p>
            <a:pPr>
              <a:defRPr/>
            </a:pPr>
            <a:r>
              <a:rPr lang="zh-TW" altLang="en-US" sz="2000" kern="0" dirty="0" smtClean="0">
                <a:solidFill>
                  <a:srgbClr val="0070C0"/>
                </a:solidFill>
                <a:latin typeface="微軟正黑體" pitchFamily="34" charset="-120"/>
                <a:ea typeface="微軟正黑體" panose="020B0604030504040204" pitchFamily="34" charset="-120"/>
              </a:rPr>
              <a:t>透過常模了解學生特質性向，規劃系所定位職涯進路、課程模組及教學策略</a:t>
            </a:r>
            <a:endParaRPr lang="zh-TW" altLang="en-US" sz="2000" kern="0" dirty="0">
              <a:solidFill>
                <a:srgbClr val="0070C0"/>
              </a:solidFill>
              <a:latin typeface="微軟正黑體" pitchFamily="34" charset="-120"/>
              <a:ea typeface="微軟正黑體" panose="020B0604030504040204" pitchFamily="34" charset="-120"/>
            </a:endParaRPr>
          </a:p>
        </p:txBody>
      </p:sp>
    </p:spTree>
    <p:extLst>
      <p:ext uri="{BB962C8B-B14F-4D97-AF65-F5344CB8AC3E}">
        <p14:creationId xmlns:p14="http://schemas.microsoft.com/office/powerpoint/2010/main" val="3812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8" grpId="0" animBg="1"/>
      <p:bldP spid="41" grpId="0" animBg="1"/>
      <p:bldP spid="42" grpId="0" animBg="1"/>
      <p:bldP spid="43" grpId="0" animBg="1"/>
      <p:bldP spid="44" grpId="0" animBg="1"/>
      <p:bldP spid="45" grpId="0" animBg="1"/>
      <p:bldP spid="4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標題 2"/>
          <p:cNvSpPr txBox="1">
            <a:spLocks/>
          </p:cNvSpPr>
          <p:nvPr/>
        </p:nvSpPr>
        <p:spPr bwMode="auto">
          <a:xfrm>
            <a:off x="275386" y="313202"/>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en-US" altLang="zh-TW" sz="4000" b="1" dirty="0" smtClean="0">
                <a:solidFill>
                  <a:prstClr val="black"/>
                </a:solidFill>
              </a:rPr>
              <a:t>UCAN</a:t>
            </a:r>
            <a:r>
              <a:rPr lang="zh-TW" altLang="en-US" sz="4000" b="1" dirty="0" smtClean="0">
                <a:solidFill>
                  <a:prstClr val="black"/>
                </a:solidFill>
              </a:rPr>
              <a:t>全國常模應用</a:t>
            </a:r>
            <a:endParaRPr lang="zh-TW" altLang="en-US" sz="4000" b="1" dirty="0">
              <a:solidFill>
                <a:prstClr val="black"/>
              </a:solidFill>
            </a:endParaRPr>
          </a:p>
        </p:txBody>
      </p:sp>
      <p:sp>
        <p:nvSpPr>
          <p:cNvPr id="28" name="矩形 27"/>
          <p:cNvSpPr/>
          <p:nvPr/>
        </p:nvSpPr>
        <p:spPr>
          <a:xfrm>
            <a:off x="515154" y="1143434"/>
            <a:ext cx="4356027" cy="307777"/>
          </a:xfrm>
          <a:prstGeom prst="rect">
            <a:avLst/>
          </a:prstGeom>
          <a:solidFill>
            <a:srgbClr val="0070C0"/>
          </a:solidFill>
        </p:spPr>
        <p:txBody>
          <a:bodyPr wrap="square">
            <a:spAutoFit/>
          </a:bodyPr>
          <a:lstStyle/>
          <a:p>
            <a:pPr marL="285750" indent="-285750" defTabSz="457200">
              <a:buFont typeface="Arial" panose="020B0604020202020204" pitchFamily="34" charset="0"/>
              <a:buChar char="•"/>
            </a:pPr>
            <a:r>
              <a:rPr lang="zh-TW" altLang="en-US" sz="1400" b="1" dirty="0">
                <a:solidFill>
                  <a:prstClr val="white"/>
                </a:solidFill>
                <a:latin typeface="微軟正黑體" panose="020B0604030504040204" pitchFamily="34" charset="-120"/>
                <a:ea typeface="微軟正黑體" panose="020B0604030504040204" pitchFamily="34" charset="-120"/>
              </a:rPr>
              <a:t>以銘傳大學，</a:t>
            </a:r>
            <a:r>
              <a:rPr lang="en-US" altLang="zh-TW" sz="1400" b="1" dirty="0">
                <a:solidFill>
                  <a:prstClr val="white"/>
                </a:solidFill>
                <a:latin typeface="微軟正黑體" panose="020B0604030504040204" pitchFamily="34" charset="-120"/>
                <a:ea typeface="微軟正黑體" panose="020B0604030504040204" pitchFamily="34" charset="-120"/>
              </a:rPr>
              <a:t>UCAN</a:t>
            </a:r>
            <a:r>
              <a:rPr lang="zh-TW" altLang="en-US" sz="1400" b="1" dirty="0">
                <a:solidFill>
                  <a:prstClr val="white"/>
                </a:solidFill>
                <a:latin typeface="微軟正黑體" panose="020B0604030504040204" pitchFamily="34" charset="-120"/>
                <a:ea typeface="微軟正黑體" panose="020B0604030504040204" pitchFamily="34" charset="-120"/>
              </a:rPr>
              <a:t>共通職能診斷為例</a:t>
            </a:r>
          </a:p>
        </p:txBody>
      </p:sp>
      <p:pic>
        <p:nvPicPr>
          <p:cNvPr id="35" name="圖表 1"/>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59857" y="1527135"/>
            <a:ext cx="4116497" cy="2351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圖表 1"/>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575" y="1527134"/>
            <a:ext cx="4279060" cy="2356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1574" y="3902080"/>
            <a:ext cx="5098247" cy="2558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文字方塊 37"/>
          <p:cNvSpPr txBox="1"/>
          <p:nvPr/>
        </p:nvSpPr>
        <p:spPr>
          <a:xfrm>
            <a:off x="7263927" y="5641563"/>
            <a:ext cx="1459054" cy="276999"/>
          </a:xfrm>
          <a:prstGeom prst="rect">
            <a:avLst/>
          </a:prstGeom>
          <a:noFill/>
        </p:spPr>
        <p:txBody>
          <a:bodyPr wrap="none" rtlCol="0">
            <a:spAutoFit/>
          </a:bodyPr>
          <a:lstStyle/>
          <a:p>
            <a:pPr defTabSz="457200"/>
            <a:r>
              <a:rPr lang="zh-TW" altLang="en-US" sz="1200" dirty="0">
                <a:solidFill>
                  <a:prstClr val="black"/>
                </a:solidFill>
                <a:latin typeface="微軟正黑體" panose="020B0604030504040204" pitchFamily="34" charset="-120"/>
                <a:ea typeface="微軟正黑體" panose="020B0604030504040204" pitchFamily="34" charset="-120"/>
              </a:rPr>
              <a:t>資料</a:t>
            </a:r>
            <a:r>
              <a:rPr lang="zh-TW" altLang="en-US" sz="1200" dirty="0" smtClean="0">
                <a:solidFill>
                  <a:prstClr val="black"/>
                </a:solidFill>
                <a:latin typeface="微軟正黑體" panose="020B0604030504040204" pitchFamily="34" charset="-120"/>
                <a:ea typeface="微軟正黑體" panose="020B0604030504040204" pitchFamily="34" charset="-120"/>
              </a:rPr>
              <a:t>來源</a:t>
            </a:r>
            <a:r>
              <a:rPr lang="en-US" altLang="zh-TW" sz="1200" dirty="0" smtClean="0">
                <a:solidFill>
                  <a:prstClr val="black"/>
                </a:solidFill>
                <a:latin typeface="微軟正黑體" panose="020B0604030504040204" pitchFamily="34" charset="-120"/>
                <a:ea typeface="微軟正黑體" panose="020B0604030504040204" pitchFamily="34" charset="-120"/>
              </a:rPr>
              <a:t>:</a:t>
            </a:r>
            <a:r>
              <a:rPr lang="zh-TW" altLang="en-US" sz="1200" dirty="0" smtClean="0">
                <a:solidFill>
                  <a:prstClr val="black"/>
                </a:solidFill>
                <a:latin typeface="微軟正黑體" panose="020B0604030504040204" pitchFamily="34" charset="-120"/>
                <a:ea typeface="微軟正黑體" panose="020B0604030504040204" pitchFamily="34" charset="-120"/>
              </a:rPr>
              <a:t>銘傳大學</a:t>
            </a:r>
            <a:endParaRPr lang="zh-TW" altLang="en-US" sz="1200" dirty="0">
              <a:solidFill>
                <a:prstClr val="black"/>
              </a:solidFill>
              <a:latin typeface="微軟正黑體" panose="020B0604030504040204" pitchFamily="34" charset="-120"/>
              <a:ea typeface="微軟正黑體" panose="020B0604030504040204" pitchFamily="34" charset="-120"/>
            </a:endParaRPr>
          </a:p>
        </p:txBody>
      </p:sp>
      <p:sp>
        <p:nvSpPr>
          <p:cNvPr id="39" name="矩形 38"/>
          <p:cNvSpPr/>
          <p:nvPr/>
        </p:nvSpPr>
        <p:spPr>
          <a:xfrm>
            <a:off x="5638721" y="4244756"/>
            <a:ext cx="2837468" cy="954107"/>
          </a:xfrm>
          <a:prstGeom prst="rect">
            <a:avLst/>
          </a:prstGeom>
          <a:solidFill>
            <a:srgbClr val="0070C0"/>
          </a:solidFill>
        </p:spPr>
        <p:txBody>
          <a:bodyPr wrap="square">
            <a:spAutoFit/>
          </a:bodyPr>
          <a:lstStyle/>
          <a:p>
            <a:pPr marL="285750" indent="-285750" defTabSz="457200">
              <a:buFont typeface="Arial" panose="020B0604020202020204" pitchFamily="34" charset="0"/>
              <a:buChar char="•"/>
            </a:pPr>
            <a:r>
              <a:rPr lang="zh-TW" altLang="en-US" sz="1400" b="1" dirty="0" smtClean="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rPr>
              <a:t>廣告</a:t>
            </a:r>
            <a:r>
              <a:rPr lang="zh-TW" altLang="en-US" sz="1400" b="1" dirty="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rPr>
              <a:t>系學生多項共通職能明顯高於全校平均，尤以創新較為</a:t>
            </a:r>
            <a:r>
              <a:rPr lang="zh-TW" altLang="en-US" sz="1400" b="1" dirty="0" smtClean="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rPr>
              <a:t>突出</a:t>
            </a:r>
            <a:endParaRPr lang="en-US" altLang="zh-TW" sz="1400" b="1" dirty="0" smtClean="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endParaRPr>
          </a:p>
          <a:p>
            <a:pPr marL="285750" indent="-285750" defTabSz="457200">
              <a:buFont typeface="Arial" panose="020B0604020202020204" pitchFamily="34" charset="0"/>
              <a:buChar char="•"/>
            </a:pPr>
            <a:r>
              <a:rPr lang="zh-TW" altLang="en-US" sz="1400" b="1" dirty="0" smtClean="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rPr>
              <a:t>問題解決分數最低</a:t>
            </a:r>
            <a:endParaRPr lang="zh-TW" altLang="en-US" sz="1400" b="1" dirty="0">
              <a:solidFill>
                <a:prstClr val="white"/>
              </a:solidFill>
              <a:latin typeface="微軟正黑體" panose="020B0604030504040204" pitchFamily="34" charset="-120"/>
              <a:ea typeface="微軟正黑體" panose="020B0604030504040204" pitchFamily="34" charset="-120"/>
              <a:sym typeface="Wingdings 3" panose="05040102010807070707" pitchFamily="18" charset="2"/>
            </a:endParaRPr>
          </a:p>
        </p:txBody>
      </p:sp>
      <p:sp>
        <p:nvSpPr>
          <p:cNvPr id="40" name="圓角矩形 39"/>
          <p:cNvSpPr/>
          <p:nvPr/>
        </p:nvSpPr>
        <p:spPr>
          <a:xfrm>
            <a:off x="590072" y="2640389"/>
            <a:ext cx="909462" cy="341174"/>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1" name="圓角矩形 40"/>
          <p:cNvSpPr/>
          <p:nvPr/>
        </p:nvSpPr>
        <p:spPr>
          <a:xfrm>
            <a:off x="3287709" y="2702972"/>
            <a:ext cx="653367" cy="278591"/>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2" name="圓角矩形 41"/>
          <p:cNvSpPr/>
          <p:nvPr/>
        </p:nvSpPr>
        <p:spPr>
          <a:xfrm>
            <a:off x="3017249" y="3293350"/>
            <a:ext cx="603315" cy="315748"/>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3" name="圓角矩形 42"/>
          <p:cNvSpPr/>
          <p:nvPr/>
        </p:nvSpPr>
        <p:spPr>
          <a:xfrm>
            <a:off x="6343565" y="1912692"/>
            <a:ext cx="653367" cy="278591"/>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4" name="圓角矩形 43"/>
          <p:cNvSpPr/>
          <p:nvPr/>
        </p:nvSpPr>
        <p:spPr>
          <a:xfrm>
            <a:off x="6305858" y="3573794"/>
            <a:ext cx="653367" cy="278591"/>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5" name="圓角矩形 44"/>
          <p:cNvSpPr/>
          <p:nvPr/>
        </p:nvSpPr>
        <p:spPr>
          <a:xfrm>
            <a:off x="1493331" y="5838830"/>
            <a:ext cx="653367" cy="278591"/>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
        <p:nvSpPr>
          <p:cNvPr id="46" name="圓角矩形 45"/>
          <p:cNvSpPr/>
          <p:nvPr/>
        </p:nvSpPr>
        <p:spPr>
          <a:xfrm>
            <a:off x="2195234" y="6138359"/>
            <a:ext cx="653367" cy="278591"/>
          </a:xfrm>
          <a:prstGeom prst="roundRect">
            <a:avLst>
              <a:gd name="adj" fmla="val 5639"/>
            </a:avLst>
          </a:prstGeom>
          <a:noFill/>
          <a:ln w="38100">
            <a:solidFill>
              <a:srgbClr val="EA422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zh-TW" altLang="en-US">
              <a:solidFill>
                <a:prstClr val="white"/>
              </a:solidFill>
            </a:endParaRPr>
          </a:p>
        </p:txBody>
      </p:sp>
    </p:spTree>
    <p:extLst>
      <p:ext uri="{BB962C8B-B14F-4D97-AF65-F5344CB8AC3E}">
        <p14:creationId xmlns:p14="http://schemas.microsoft.com/office/powerpoint/2010/main" val="121421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8" grpId="0"/>
      <p:bldP spid="39" grpId="0" animBg="1"/>
      <p:bldP spid="40" grpId="0" animBg="1"/>
      <p:bldP spid="41" grpId="0" animBg="1"/>
      <p:bldP spid="42" grpId="0" animBg="1"/>
      <p:bldP spid="43" grpId="0" animBg="1"/>
      <p:bldP spid="44" grpId="0" animBg="1"/>
      <p:bldP spid="45" grpId="0" animBg="1"/>
      <p:bldP spid="4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81582BD6-FC20-4557-852B-8433F8572D30}" type="slidenum">
              <a:rPr lang="en-US" smtClean="0">
                <a:solidFill>
                  <a:prstClr val="white">
                    <a:tint val="75000"/>
                  </a:prstClr>
                </a:solidFill>
              </a:rPr>
              <a:pPr/>
              <a:t>14</a:t>
            </a:fld>
            <a:endParaRPr lang="en-US" dirty="0">
              <a:solidFill>
                <a:prstClr val="white">
                  <a:tint val="75000"/>
                </a:prstClr>
              </a:solidFill>
            </a:endParaRPr>
          </a:p>
        </p:txBody>
      </p:sp>
      <p:sp>
        <p:nvSpPr>
          <p:cNvPr id="5" name="矩形 4"/>
          <p:cNvSpPr/>
          <p:nvPr/>
        </p:nvSpPr>
        <p:spPr>
          <a:xfrm>
            <a:off x="584774" y="4279703"/>
            <a:ext cx="2735044" cy="707886"/>
          </a:xfrm>
          <a:prstGeom prst="rect">
            <a:avLst/>
          </a:prstGeom>
        </p:spPr>
        <p:txBody>
          <a:bodyPr wrap="none">
            <a:spAutoFit/>
          </a:bodyPr>
          <a:lstStyle/>
          <a:p>
            <a:r>
              <a:rPr lang="en-US" altLang="zh-TW" sz="4000" b="1" dirty="0">
                <a:solidFill>
                  <a:prstClr val="black"/>
                </a:solidFill>
                <a:latin typeface="微軟正黑體" panose="020B0604030504040204" pitchFamily="34" charset="-120"/>
                <a:ea typeface="微軟正黑體" panose="020B0604030504040204" pitchFamily="34" charset="-120"/>
              </a:rPr>
              <a:t>UCAN</a:t>
            </a:r>
            <a:r>
              <a:rPr lang="zh-TW" altLang="en-US" sz="4000" b="1" dirty="0">
                <a:solidFill>
                  <a:prstClr val="black"/>
                </a:solidFill>
                <a:latin typeface="微軟正黑體" panose="020B0604030504040204" pitchFamily="34" charset="-120"/>
                <a:ea typeface="微軟正黑體" panose="020B0604030504040204" pitchFamily="34" charset="-120"/>
              </a:rPr>
              <a:t>資源</a:t>
            </a:r>
          </a:p>
        </p:txBody>
      </p:sp>
    </p:spTree>
    <p:extLst>
      <p:ext uri="{BB962C8B-B14F-4D97-AF65-F5344CB8AC3E}">
        <p14:creationId xmlns:p14="http://schemas.microsoft.com/office/powerpoint/2010/main" val="252921548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標題 2"/>
          <p:cNvSpPr txBox="1">
            <a:spLocks/>
          </p:cNvSpPr>
          <p:nvPr/>
        </p:nvSpPr>
        <p:spPr bwMode="auto">
          <a:xfrm>
            <a:off x="264499" y="313198"/>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哪裡可以取得</a:t>
            </a:r>
            <a:r>
              <a:rPr lang="en-US" altLang="zh-TW" sz="4000" b="1" dirty="0" smtClean="0">
                <a:solidFill>
                  <a:prstClr val="black"/>
                </a:solidFill>
              </a:rPr>
              <a:t>UCAN</a:t>
            </a:r>
            <a:r>
              <a:rPr lang="zh-TW" altLang="en-US" sz="4000" b="1" dirty="0" smtClean="0">
                <a:solidFill>
                  <a:prstClr val="black"/>
                </a:solidFill>
              </a:rPr>
              <a:t>全國常模</a:t>
            </a:r>
            <a:endParaRPr lang="zh-TW" altLang="en-US" sz="4000" b="1" dirty="0">
              <a:solidFill>
                <a:prstClr val="black"/>
              </a:solidFill>
            </a:endParaRPr>
          </a:p>
        </p:txBody>
      </p:sp>
      <p:sp>
        <p:nvSpPr>
          <p:cNvPr id="56" name="Arrow: Circular 10"/>
          <p:cNvSpPr/>
          <p:nvPr/>
        </p:nvSpPr>
        <p:spPr>
          <a:xfrm>
            <a:off x="854212" y="1239739"/>
            <a:ext cx="1780750" cy="1781021"/>
          </a:xfrm>
          <a:prstGeom prst="circularArrow">
            <a:avLst>
              <a:gd name="adj1" fmla="val 10980"/>
              <a:gd name="adj2" fmla="val 1142322"/>
              <a:gd name="adj3" fmla="val 4500000"/>
              <a:gd name="adj4" fmla="val 10800000"/>
              <a:gd name="adj5" fmla="val 12500"/>
            </a:avLst>
          </a:prstGeom>
          <a:solidFill>
            <a:srgbClr val="4472C4"/>
          </a:solidFill>
          <a:ln w="12700" cap="flat" cmpd="sng" algn="ctr">
            <a:solidFill>
              <a:sysClr val="window" lastClr="FFFFFF">
                <a:hueOff val="0"/>
                <a:satOff val="0"/>
                <a:lumOff val="0"/>
                <a:alphaOff val="0"/>
              </a:sysClr>
            </a:solidFill>
            <a:prstDash val="solid"/>
            <a:miter lim="800000"/>
          </a:ln>
          <a:effectLst/>
        </p:spPr>
      </p:sp>
      <p:sp>
        <p:nvSpPr>
          <p:cNvPr id="57" name="Freeform: Shape 13"/>
          <p:cNvSpPr/>
          <p:nvPr/>
        </p:nvSpPr>
        <p:spPr>
          <a:xfrm>
            <a:off x="1291361" y="1730343"/>
            <a:ext cx="989528" cy="494645"/>
          </a:xfrm>
          <a:custGeom>
            <a:avLst/>
            <a:gdLst>
              <a:gd name="connsiteX0" fmla="*/ 0 w 1319371"/>
              <a:gd name="connsiteY0" fmla="*/ 0 h 659527"/>
              <a:gd name="connsiteX1" fmla="*/ 1319371 w 1319371"/>
              <a:gd name="connsiteY1" fmla="*/ 0 h 659527"/>
              <a:gd name="connsiteX2" fmla="*/ 1319371 w 1319371"/>
              <a:gd name="connsiteY2" fmla="*/ 659527 h 659527"/>
              <a:gd name="connsiteX3" fmla="*/ 0 w 1319371"/>
              <a:gd name="connsiteY3" fmla="*/ 659527 h 659527"/>
              <a:gd name="connsiteX4" fmla="*/ 0 w 1319371"/>
              <a:gd name="connsiteY4" fmla="*/ 0 h 659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371" h="659527">
                <a:moveTo>
                  <a:pt x="0" y="0"/>
                </a:moveTo>
                <a:lnTo>
                  <a:pt x="1319371" y="0"/>
                </a:lnTo>
                <a:lnTo>
                  <a:pt x="1319371" y="659527"/>
                </a:lnTo>
                <a:lnTo>
                  <a:pt x="0" y="659527"/>
                </a:lnTo>
                <a:lnTo>
                  <a:pt x="0" y="0"/>
                </a:lnTo>
                <a:close/>
              </a:path>
            </a:pathLst>
          </a:custGeom>
          <a:noFill/>
          <a:ln>
            <a:noFill/>
          </a:ln>
          <a:effectLst/>
        </p:spPr>
        <p:txBody>
          <a:bodyPr spcFirstLastPara="0" vert="horz" wrap="square" lIns="21431" tIns="21431" rIns="21431" bIns="21431" numCol="1" spcCol="1270" anchor="ctr" anchorCtr="0">
            <a:noAutofit/>
          </a:bodyPr>
          <a:lstStyle/>
          <a:p>
            <a:pPr algn="ctr" defTabSz="1500188">
              <a:lnSpc>
                <a:spcPct val="90000"/>
              </a:lnSpc>
              <a:spcBef>
                <a:spcPct val="0"/>
              </a:spcBef>
              <a:spcAft>
                <a:spcPct val="35000"/>
              </a:spcAft>
              <a:defRPr/>
            </a:pPr>
            <a:r>
              <a:rPr lang="en-US" sz="3375" b="1" kern="0" dirty="0" smtClean="0">
                <a:solidFill>
                  <a:srgbClr val="4472C4">
                    <a:lumMod val="75000"/>
                  </a:srgbClr>
                </a:solidFill>
                <a:latin typeface="Arial"/>
              </a:rPr>
              <a:t>1</a:t>
            </a:r>
          </a:p>
        </p:txBody>
      </p:sp>
      <p:sp>
        <p:nvSpPr>
          <p:cNvPr id="58" name="Shape 16"/>
          <p:cNvSpPr/>
          <p:nvPr/>
        </p:nvSpPr>
        <p:spPr>
          <a:xfrm>
            <a:off x="359615" y="2263067"/>
            <a:ext cx="1780750" cy="1781021"/>
          </a:xfrm>
          <a:prstGeom prst="leftCircularArrow">
            <a:avLst>
              <a:gd name="adj1" fmla="val 10980"/>
              <a:gd name="adj2" fmla="val 1142322"/>
              <a:gd name="adj3" fmla="val 6300000"/>
              <a:gd name="adj4" fmla="val 18900000"/>
              <a:gd name="adj5" fmla="val 12500"/>
            </a:avLst>
          </a:prstGeom>
          <a:solidFill>
            <a:srgbClr val="4472C4"/>
          </a:solidFill>
          <a:ln w="12700" cap="flat" cmpd="sng" algn="ctr">
            <a:solidFill>
              <a:sysClr val="window" lastClr="FFFFFF">
                <a:hueOff val="0"/>
                <a:satOff val="0"/>
                <a:lumOff val="0"/>
                <a:alphaOff val="0"/>
              </a:sysClr>
            </a:solidFill>
            <a:prstDash val="solid"/>
            <a:miter lim="800000"/>
          </a:ln>
          <a:effectLst/>
        </p:spPr>
      </p:sp>
      <p:sp>
        <p:nvSpPr>
          <p:cNvPr id="59" name="Freeform: Shape 17"/>
          <p:cNvSpPr/>
          <p:nvPr/>
        </p:nvSpPr>
        <p:spPr>
          <a:xfrm>
            <a:off x="798770" y="2759591"/>
            <a:ext cx="989528" cy="494645"/>
          </a:xfrm>
          <a:custGeom>
            <a:avLst/>
            <a:gdLst>
              <a:gd name="connsiteX0" fmla="*/ 0 w 1319371"/>
              <a:gd name="connsiteY0" fmla="*/ 0 h 659527"/>
              <a:gd name="connsiteX1" fmla="*/ 1319371 w 1319371"/>
              <a:gd name="connsiteY1" fmla="*/ 0 h 659527"/>
              <a:gd name="connsiteX2" fmla="*/ 1319371 w 1319371"/>
              <a:gd name="connsiteY2" fmla="*/ 659527 h 659527"/>
              <a:gd name="connsiteX3" fmla="*/ 0 w 1319371"/>
              <a:gd name="connsiteY3" fmla="*/ 659527 h 659527"/>
              <a:gd name="connsiteX4" fmla="*/ 0 w 1319371"/>
              <a:gd name="connsiteY4" fmla="*/ 0 h 659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371" h="659527">
                <a:moveTo>
                  <a:pt x="0" y="0"/>
                </a:moveTo>
                <a:lnTo>
                  <a:pt x="1319371" y="0"/>
                </a:lnTo>
                <a:lnTo>
                  <a:pt x="1319371" y="659527"/>
                </a:lnTo>
                <a:lnTo>
                  <a:pt x="0" y="659527"/>
                </a:lnTo>
                <a:lnTo>
                  <a:pt x="0" y="0"/>
                </a:lnTo>
                <a:close/>
              </a:path>
            </a:pathLst>
          </a:custGeom>
          <a:noFill/>
          <a:ln>
            <a:noFill/>
          </a:ln>
          <a:effectLst/>
        </p:spPr>
        <p:txBody>
          <a:bodyPr spcFirstLastPara="0" vert="horz" wrap="square" lIns="21431" tIns="21431" rIns="21431" bIns="21431" numCol="1" spcCol="1270" anchor="ctr" anchorCtr="0">
            <a:noAutofit/>
          </a:bodyPr>
          <a:lstStyle/>
          <a:p>
            <a:pPr algn="ctr" defTabSz="1500188">
              <a:lnSpc>
                <a:spcPct val="90000"/>
              </a:lnSpc>
              <a:spcBef>
                <a:spcPct val="0"/>
              </a:spcBef>
              <a:spcAft>
                <a:spcPct val="35000"/>
              </a:spcAft>
              <a:defRPr/>
            </a:pPr>
            <a:r>
              <a:rPr lang="en-US" sz="3375" b="1" kern="0" dirty="0" smtClean="0">
                <a:solidFill>
                  <a:srgbClr val="4472C4">
                    <a:lumMod val="75000"/>
                  </a:srgbClr>
                </a:solidFill>
                <a:latin typeface="Arial"/>
              </a:rPr>
              <a:t>2</a:t>
            </a:r>
          </a:p>
        </p:txBody>
      </p:sp>
      <p:sp>
        <p:nvSpPr>
          <p:cNvPr id="60" name="Block Arc 18"/>
          <p:cNvSpPr/>
          <p:nvPr/>
        </p:nvSpPr>
        <p:spPr>
          <a:xfrm>
            <a:off x="980953" y="3408857"/>
            <a:ext cx="1529940" cy="1530553"/>
          </a:xfrm>
          <a:prstGeom prst="blockArc">
            <a:avLst>
              <a:gd name="adj1" fmla="val 13500000"/>
              <a:gd name="adj2" fmla="val 10800000"/>
              <a:gd name="adj3" fmla="val 12740"/>
            </a:avLst>
          </a:prstGeom>
          <a:solidFill>
            <a:srgbClr val="4472C4"/>
          </a:solidFill>
          <a:ln w="12700" cap="flat" cmpd="sng" algn="ctr">
            <a:solidFill>
              <a:sysClr val="window" lastClr="FFFFFF">
                <a:hueOff val="0"/>
                <a:satOff val="0"/>
                <a:lumOff val="0"/>
                <a:alphaOff val="0"/>
              </a:sysClr>
            </a:solidFill>
            <a:prstDash val="solid"/>
            <a:miter lim="800000"/>
          </a:ln>
          <a:effectLst/>
        </p:spPr>
      </p:sp>
      <p:sp>
        <p:nvSpPr>
          <p:cNvPr id="61" name="Freeform: Shape 19"/>
          <p:cNvSpPr/>
          <p:nvPr/>
        </p:nvSpPr>
        <p:spPr>
          <a:xfrm>
            <a:off x="1293701" y="3790319"/>
            <a:ext cx="989528" cy="494645"/>
          </a:xfrm>
          <a:custGeom>
            <a:avLst/>
            <a:gdLst>
              <a:gd name="connsiteX0" fmla="*/ 0 w 1319371"/>
              <a:gd name="connsiteY0" fmla="*/ 0 h 659527"/>
              <a:gd name="connsiteX1" fmla="*/ 1319371 w 1319371"/>
              <a:gd name="connsiteY1" fmla="*/ 0 h 659527"/>
              <a:gd name="connsiteX2" fmla="*/ 1319371 w 1319371"/>
              <a:gd name="connsiteY2" fmla="*/ 659527 h 659527"/>
              <a:gd name="connsiteX3" fmla="*/ 0 w 1319371"/>
              <a:gd name="connsiteY3" fmla="*/ 659527 h 659527"/>
              <a:gd name="connsiteX4" fmla="*/ 0 w 1319371"/>
              <a:gd name="connsiteY4" fmla="*/ 0 h 659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371" h="659527">
                <a:moveTo>
                  <a:pt x="0" y="0"/>
                </a:moveTo>
                <a:lnTo>
                  <a:pt x="1319371" y="0"/>
                </a:lnTo>
                <a:lnTo>
                  <a:pt x="1319371" y="659527"/>
                </a:lnTo>
                <a:lnTo>
                  <a:pt x="0" y="659527"/>
                </a:lnTo>
                <a:lnTo>
                  <a:pt x="0" y="0"/>
                </a:lnTo>
                <a:close/>
              </a:path>
            </a:pathLst>
          </a:custGeom>
          <a:noFill/>
          <a:ln>
            <a:noFill/>
          </a:ln>
          <a:effectLst/>
        </p:spPr>
        <p:txBody>
          <a:bodyPr spcFirstLastPara="0" vert="horz" wrap="square" lIns="21431" tIns="21431" rIns="21431" bIns="21431" numCol="1" spcCol="1270" anchor="ctr" anchorCtr="0">
            <a:noAutofit/>
          </a:bodyPr>
          <a:lstStyle/>
          <a:p>
            <a:pPr algn="ctr" defTabSz="1500188">
              <a:lnSpc>
                <a:spcPct val="90000"/>
              </a:lnSpc>
              <a:spcBef>
                <a:spcPct val="0"/>
              </a:spcBef>
              <a:spcAft>
                <a:spcPct val="35000"/>
              </a:spcAft>
              <a:defRPr/>
            </a:pPr>
            <a:r>
              <a:rPr lang="en-US" sz="3375" b="1" kern="0" dirty="0" smtClean="0">
                <a:solidFill>
                  <a:srgbClr val="4472C4">
                    <a:lumMod val="75000"/>
                  </a:srgbClr>
                </a:solidFill>
                <a:latin typeface="Arial"/>
              </a:rPr>
              <a:t>3</a:t>
            </a:r>
          </a:p>
        </p:txBody>
      </p:sp>
      <p:sp>
        <p:nvSpPr>
          <p:cNvPr id="62" name="TextBox 5"/>
          <p:cNvSpPr txBox="1"/>
          <p:nvPr/>
        </p:nvSpPr>
        <p:spPr>
          <a:xfrm>
            <a:off x="2665264" y="1359591"/>
            <a:ext cx="6125674" cy="1015663"/>
          </a:xfrm>
          <a:prstGeom prst="rect">
            <a:avLst/>
          </a:prstGeom>
          <a:noFill/>
        </p:spPr>
        <p:txBody>
          <a:bodyPr wrap="square" rtlCol="0">
            <a:spAutoFit/>
          </a:bodyPr>
          <a:lstStyle/>
          <a:p>
            <a:pPr marL="285750" indent="-285750" defTabSz="457200">
              <a:buFont typeface="Arial" panose="020B0604020202020204" pitchFamily="34" charset="0"/>
              <a:buChar char="•"/>
            </a:pPr>
            <a:r>
              <a:rPr lang="en-US" altLang="zh-TW" sz="1600" dirty="0" smtClean="0">
                <a:solidFill>
                  <a:srgbClr val="0070C0"/>
                </a:solidFill>
                <a:latin typeface="微軟正黑體" panose="020B0604030504040204" pitchFamily="34" charset="-120"/>
                <a:ea typeface="微軟正黑體" panose="020B0604030504040204" pitchFamily="34" charset="-120"/>
              </a:rPr>
              <a:t>UCAN</a:t>
            </a:r>
            <a:r>
              <a:rPr lang="zh-TW" altLang="en-US" sz="1600" dirty="0" smtClean="0">
                <a:solidFill>
                  <a:srgbClr val="0070C0"/>
                </a:solidFill>
                <a:latin typeface="微軟正黑體" panose="020B0604030504040204" pitchFamily="34" charset="-120"/>
                <a:ea typeface="微軟正黑體" panose="020B0604030504040204" pitchFamily="34" charset="-120"/>
              </a:rPr>
              <a:t>平台以約</a:t>
            </a:r>
            <a:r>
              <a:rPr lang="en-US" altLang="zh-TW" sz="1600" dirty="0" smtClean="0">
                <a:solidFill>
                  <a:srgbClr val="0070C0"/>
                </a:solidFill>
                <a:latin typeface="微軟正黑體" panose="020B0604030504040204" pitchFamily="34" charset="-120"/>
                <a:ea typeface="微軟正黑體" panose="020B0604030504040204" pitchFamily="34" charset="-120"/>
              </a:rPr>
              <a:t>150</a:t>
            </a:r>
            <a:r>
              <a:rPr lang="zh-TW" altLang="en-US" sz="1600" dirty="0" smtClean="0">
                <a:solidFill>
                  <a:srgbClr val="0070C0"/>
                </a:solidFill>
                <a:latin typeface="微軟正黑體" panose="020B0604030504040204" pitchFamily="34" charset="-120"/>
                <a:ea typeface="微軟正黑體" panose="020B0604030504040204" pitchFamily="34" charset="-120"/>
              </a:rPr>
              <a:t>萬筆診斷數據為基礎，提供興趣診斷、共通職能、專業職能診斷，分</a:t>
            </a:r>
            <a:r>
              <a:rPr lang="zh-TW" altLang="en-US" sz="1600" dirty="0">
                <a:solidFill>
                  <a:srgbClr val="0070C0"/>
                </a:solidFill>
                <a:latin typeface="微軟正黑體" panose="020B0604030504040204" pitchFamily="34" charset="-120"/>
                <a:ea typeface="微軟正黑體" panose="020B0604030504040204" pitchFamily="34" charset="-120"/>
              </a:rPr>
              <a:t>學校類型</a:t>
            </a:r>
            <a:r>
              <a:rPr lang="en-US" altLang="zh-TW" sz="1600" dirty="0">
                <a:solidFill>
                  <a:srgbClr val="0070C0"/>
                </a:solidFill>
                <a:latin typeface="微軟正黑體" panose="020B0604030504040204" pitchFamily="34" charset="-120"/>
                <a:ea typeface="微軟正黑體" panose="020B0604030504040204" pitchFamily="34" charset="-120"/>
              </a:rPr>
              <a:t>(</a:t>
            </a:r>
            <a:r>
              <a:rPr lang="zh-TW" altLang="en-US" sz="1600" dirty="0">
                <a:solidFill>
                  <a:srgbClr val="0070C0"/>
                </a:solidFill>
                <a:latin typeface="微軟正黑體" panose="020B0604030504040204" pitchFamily="34" charset="-120"/>
                <a:ea typeface="微軟正黑體" panose="020B0604030504040204" pitchFamily="34" charset="-120"/>
              </a:rPr>
              <a:t>公私立、一般技職</a:t>
            </a:r>
            <a:r>
              <a:rPr lang="en-US" altLang="zh-TW" sz="1600" dirty="0">
                <a:solidFill>
                  <a:srgbClr val="0070C0"/>
                </a:solidFill>
                <a:latin typeface="微軟正黑體" panose="020B0604030504040204" pitchFamily="34" charset="-120"/>
                <a:ea typeface="微軟正黑體" panose="020B0604030504040204" pitchFamily="34" charset="-120"/>
              </a:rPr>
              <a:t>)</a:t>
            </a:r>
            <a:r>
              <a:rPr lang="zh-TW" altLang="en-US" sz="1600" dirty="0">
                <a:solidFill>
                  <a:srgbClr val="0070C0"/>
                </a:solidFill>
                <a:latin typeface="微軟正黑體" panose="020B0604030504040204" pitchFamily="34" charset="-120"/>
                <a:ea typeface="微軟正黑體" panose="020B0604030504040204" pitchFamily="34" charset="-120"/>
              </a:rPr>
              <a:t>、地區、年級、性別、</a:t>
            </a:r>
            <a:r>
              <a:rPr lang="zh-TW" altLang="en-US" sz="1600" dirty="0" smtClean="0">
                <a:solidFill>
                  <a:srgbClr val="0070C0"/>
                </a:solidFill>
                <a:latin typeface="微軟正黑體" panose="020B0604030504040204" pitchFamily="34" charset="-120"/>
                <a:ea typeface="微軟正黑體" panose="020B0604030504040204" pitchFamily="34" charset="-120"/>
              </a:rPr>
              <a:t>學門，之最新全國常模數據</a:t>
            </a:r>
            <a:endParaRPr lang="en-US" altLang="zh-TW" sz="1600" dirty="0" smtClean="0">
              <a:solidFill>
                <a:srgbClr val="0070C0"/>
              </a:solidFill>
              <a:latin typeface="微軟正黑體" panose="020B0604030504040204" pitchFamily="34" charset="-120"/>
              <a:ea typeface="微軟正黑體" panose="020B0604030504040204" pitchFamily="34" charset="-120"/>
            </a:endParaRPr>
          </a:p>
          <a:p>
            <a:pPr algn="r" defTabSz="457200"/>
            <a:r>
              <a:rPr lang="en-US" altLang="zh-TW" sz="1200" dirty="0" smtClean="0">
                <a:solidFill>
                  <a:srgbClr val="0070C0"/>
                </a:solidFill>
                <a:latin typeface="微軟正黑體" panose="020B0604030504040204" pitchFamily="34" charset="-120"/>
                <a:ea typeface="微軟正黑體" panose="020B0604030504040204" pitchFamily="34" charset="-120"/>
              </a:rPr>
              <a:t>【</a:t>
            </a:r>
            <a:r>
              <a:rPr lang="zh-TW" altLang="en-US" sz="1200" dirty="0" smtClean="0">
                <a:solidFill>
                  <a:srgbClr val="0070C0"/>
                </a:solidFill>
                <a:latin typeface="微軟正黑體" panose="020B0604030504040204" pitchFamily="34" charset="-120"/>
                <a:ea typeface="微軟正黑體" panose="020B0604030504040204" pitchFamily="34" charset="-120"/>
              </a:rPr>
              <a:t>下載路徑</a:t>
            </a:r>
            <a:r>
              <a:rPr lang="en-US" altLang="zh-TW" sz="1200" dirty="0" smtClean="0">
                <a:solidFill>
                  <a:srgbClr val="0070C0"/>
                </a:solidFill>
                <a:latin typeface="微軟正黑體" panose="020B0604030504040204" pitchFamily="34" charset="-120"/>
                <a:ea typeface="微軟正黑體" panose="020B0604030504040204" pitchFamily="34" charset="-120"/>
              </a:rPr>
              <a:t>:</a:t>
            </a:r>
            <a:r>
              <a:rPr lang="zh-TW" altLang="en-US" sz="1200" dirty="0" smtClean="0">
                <a:solidFill>
                  <a:srgbClr val="0070C0"/>
                </a:solidFill>
                <a:latin typeface="微軟正黑體" panose="020B0604030504040204" pitchFamily="34" charset="-120"/>
                <a:ea typeface="微軟正黑體" panose="020B0604030504040204" pitchFamily="34" charset="-120"/>
              </a:rPr>
              <a:t>後</a:t>
            </a:r>
            <a:r>
              <a:rPr lang="zh-TW" altLang="en-US" sz="1200" dirty="0">
                <a:solidFill>
                  <a:srgbClr val="0070C0"/>
                </a:solidFill>
                <a:latin typeface="微軟正黑體" panose="020B0604030504040204" pitchFamily="34" charset="-120"/>
                <a:ea typeface="微軟正黑體" panose="020B0604030504040204" pitchFamily="34" charset="-120"/>
              </a:rPr>
              <a:t>台管理</a:t>
            </a:r>
            <a:r>
              <a:rPr lang="en-US" altLang="zh-TW" sz="1200" dirty="0">
                <a:solidFill>
                  <a:srgbClr val="0070C0"/>
                </a:solidFill>
                <a:latin typeface="微軟正黑體" panose="020B0604030504040204" pitchFamily="34" charset="-120"/>
                <a:ea typeface="微軟正黑體" panose="020B0604030504040204" pitchFamily="34" charset="-120"/>
              </a:rPr>
              <a:t>&gt;</a:t>
            </a:r>
            <a:r>
              <a:rPr lang="zh-TW" altLang="en-US" sz="1200" dirty="0">
                <a:solidFill>
                  <a:srgbClr val="0070C0"/>
                </a:solidFill>
                <a:latin typeface="微軟正黑體" panose="020B0604030504040204" pitchFamily="34" charset="-120"/>
                <a:ea typeface="微軟正黑體" panose="020B0604030504040204" pitchFamily="34" charset="-120"/>
              </a:rPr>
              <a:t>下載專區</a:t>
            </a:r>
            <a:r>
              <a:rPr lang="en-US" altLang="zh-TW" sz="1200" dirty="0">
                <a:solidFill>
                  <a:srgbClr val="0070C0"/>
                </a:solidFill>
                <a:latin typeface="微軟正黑體" panose="020B0604030504040204" pitchFamily="34" charset="-120"/>
                <a:ea typeface="微軟正黑體" panose="020B0604030504040204" pitchFamily="34" charset="-120"/>
              </a:rPr>
              <a:t>&gt;</a:t>
            </a:r>
            <a:r>
              <a:rPr lang="zh-TW" altLang="en-US" sz="1200" dirty="0">
                <a:solidFill>
                  <a:srgbClr val="0070C0"/>
                </a:solidFill>
                <a:latin typeface="微軟正黑體" panose="020B0604030504040204" pitchFamily="34" charset="-120"/>
                <a:ea typeface="微軟正黑體" panose="020B0604030504040204" pitchFamily="34" charset="-120"/>
              </a:rPr>
              <a:t>操作</a:t>
            </a:r>
            <a:r>
              <a:rPr lang="zh-TW" altLang="en-US" sz="1200" dirty="0" smtClean="0">
                <a:solidFill>
                  <a:srgbClr val="0070C0"/>
                </a:solidFill>
                <a:latin typeface="微軟正黑體" panose="020B0604030504040204" pitchFamily="34" charset="-120"/>
                <a:ea typeface="微軟正黑體" panose="020B0604030504040204" pitchFamily="34" charset="-120"/>
              </a:rPr>
              <a:t>手冊</a:t>
            </a:r>
            <a:r>
              <a:rPr lang="en-US" altLang="zh-TW" sz="1200" dirty="0" smtClean="0">
                <a:solidFill>
                  <a:srgbClr val="0070C0"/>
                </a:solidFill>
                <a:latin typeface="微軟正黑體" panose="020B0604030504040204" pitchFamily="34" charset="-120"/>
                <a:ea typeface="微軟正黑體" panose="020B0604030504040204" pitchFamily="34" charset="-120"/>
              </a:rPr>
              <a:t>】</a:t>
            </a:r>
            <a:endParaRPr lang="en-US" altLang="zh-TW" sz="1200" dirty="0">
              <a:solidFill>
                <a:srgbClr val="0070C0"/>
              </a:solidFill>
              <a:latin typeface="微軟正黑體" panose="020B0604030504040204" pitchFamily="34" charset="-120"/>
              <a:ea typeface="微軟正黑體" panose="020B0604030504040204" pitchFamily="34" charset="-120"/>
            </a:endParaRPr>
          </a:p>
        </p:txBody>
      </p:sp>
      <p:sp>
        <p:nvSpPr>
          <p:cNvPr id="63" name="TextBox 11"/>
          <p:cNvSpPr txBox="1"/>
          <p:nvPr/>
        </p:nvSpPr>
        <p:spPr>
          <a:xfrm>
            <a:off x="2723799" y="2401012"/>
            <a:ext cx="6013446" cy="830997"/>
          </a:xfrm>
          <a:prstGeom prst="rect">
            <a:avLst/>
          </a:prstGeom>
          <a:noFill/>
        </p:spPr>
        <p:txBody>
          <a:bodyPr wrap="square" rtlCol="0">
            <a:spAutoFit/>
          </a:bodyPr>
          <a:lstStyle/>
          <a:p>
            <a:pPr marL="285750" indent="-285750" defTabSz="457200">
              <a:lnSpc>
                <a:spcPct val="150000"/>
              </a:lnSpc>
              <a:buFont typeface="Arial" panose="020B0604020202020204" pitchFamily="34" charset="0"/>
              <a:buChar char="•"/>
            </a:pPr>
            <a:r>
              <a:rPr lang="en-US" altLang="zh-TW" sz="1600" dirty="0" smtClean="0">
                <a:solidFill>
                  <a:srgbClr val="4472C4"/>
                </a:solidFill>
                <a:latin typeface="微軟正黑體" panose="020B0604030504040204" pitchFamily="34" charset="-120"/>
                <a:ea typeface="微軟正黑體" panose="020B0604030504040204" pitchFamily="34" charset="-120"/>
              </a:rPr>
              <a:t>UCAN</a:t>
            </a:r>
            <a:r>
              <a:rPr lang="zh-TW" altLang="en-US" sz="1600" dirty="0">
                <a:solidFill>
                  <a:srgbClr val="4472C4"/>
                </a:solidFill>
                <a:latin typeface="微軟正黑體" panose="020B0604030504040204" pitchFamily="34" charset="-120"/>
                <a:ea typeface="微軟正黑體" panose="020B0604030504040204" pitchFamily="34" charset="-120"/>
              </a:rPr>
              <a:t>後</a:t>
            </a:r>
            <a:r>
              <a:rPr lang="zh-TW" altLang="en-US" sz="1600" dirty="0" smtClean="0">
                <a:solidFill>
                  <a:srgbClr val="4472C4"/>
                </a:solidFill>
                <a:latin typeface="微軟正黑體" panose="020B0604030504040204" pitchFamily="34" charset="-120"/>
                <a:ea typeface="微軟正黑體" panose="020B0604030504040204" pitchFamily="34" charset="-120"/>
              </a:rPr>
              <a:t>台提供</a:t>
            </a:r>
            <a:r>
              <a:rPr lang="en-US" altLang="zh-TW" sz="1600" dirty="0" smtClean="0">
                <a:solidFill>
                  <a:srgbClr val="4472C4"/>
                </a:solidFill>
                <a:latin typeface="微軟正黑體" panose="020B0604030504040204" pitchFamily="34" charset="-120"/>
                <a:ea typeface="微軟正黑體" panose="020B0604030504040204" pitchFamily="34" charset="-120"/>
              </a:rPr>
              <a:t>42</a:t>
            </a:r>
            <a:r>
              <a:rPr lang="zh-TW" altLang="en-US" sz="1600" dirty="0" smtClean="0">
                <a:solidFill>
                  <a:srgbClr val="4472C4"/>
                </a:solidFill>
                <a:latin typeface="微軟正黑體" panose="020B0604030504040204" pitchFamily="34" charset="-120"/>
                <a:ea typeface="微軟正黑體" panose="020B0604030504040204" pitchFamily="34" charset="-120"/>
              </a:rPr>
              <a:t>項</a:t>
            </a:r>
            <a:r>
              <a:rPr lang="zh-TW" altLang="en-US" sz="1600" dirty="0">
                <a:solidFill>
                  <a:srgbClr val="4472C4"/>
                </a:solidFill>
                <a:latin typeface="微軟正黑體" panose="020B0604030504040204" pitchFamily="34" charset="-120"/>
                <a:ea typeface="微軟正黑體" panose="020B0604030504040204" pitchFamily="34" charset="-120"/>
              </a:rPr>
              <a:t>報表</a:t>
            </a:r>
            <a:r>
              <a:rPr lang="zh-TW" altLang="en-US" sz="1600" dirty="0" smtClean="0">
                <a:solidFill>
                  <a:srgbClr val="4472C4"/>
                </a:solidFill>
                <a:latin typeface="微軟正黑體" panose="020B0604030504040204" pitchFamily="34" charset="-120"/>
                <a:ea typeface="微軟正黑體" panose="020B0604030504040204" pitchFamily="34" charset="-120"/>
              </a:rPr>
              <a:t>（即時</a:t>
            </a:r>
            <a:r>
              <a:rPr lang="zh-TW" altLang="en-US" sz="1600" dirty="0">
                <a:solidFill>
                  <a:srgbClr val="4472C4"/>
                </a:solidFill>
                <a:latin typeface="微軟正黑體" panose="020B0604030504040204" pitchFamily="34" charset="-120"/>
                <a:ea typeface="微軟正黑體" panose="020B0604030504040204" pitchFamily="34" charset="-120"/>
              </a:rPr>
              <a:t>、排程及智慧報表</a:t>
            </a:r>
            <a:r>
              <a:rPr lang="zh-TW" altLang="en-US" sz="1600" dirty="0" smtClean="0">
                <a:solidFill>
                  <a:srgbClr val="4472C4"/>
                </a:solidFill>
                <a:latin typeface="微軟正黑體" panose="020B0604030504040204" pitchFamily="34" charset="-120"/>
                <a:ea typeface="微軟正黑體" panose="020B0604030504040204" pitchFamily="34" charset="-120"/>
              </a:rPr>
              <a:t>）</a:t>
            </a:r>
            <a:endParaRPr lang="en-US" altLang="zh-TW" sz="1600" dirty="0" smtClean="0">
              <a:solidFill>
                <a:srgbClr val="4472C4"/>
              </a:solidFill>
              <a:latin typeface="微軟正黑體" panose="020B0604030504040204" pitchFamily="34" charset="-120"/>
              <a:ea typeface="微軟正黑體" panose="020B0604030504040204" pitchFamily="34" charset="-120"/>
            </a:endParaRPr>
          </a:p>
          <a:p>
            <a:pPr marL="742950" lvl="1" indent="-285750" defTabSz="457200">
              <a:lnSpc>
                <a:spcPct val="150000"/>
              </a:lnSpc>
              <a:buFont typeface="Arial" panose="020B0604020202020204" pitchFamily="34" charset="0"/>
              <a:buChar char="•"/>
            </a:pPr>
            <a:r>
              <a:rPr lang="zh-TW" altLang="en-US" sz="1600" dirty="0" smtClean="0">
                <a:solidFill>
                  <a:srgbClr val="4472C4"/>
                </a:solidFill>
                <a:latin typeface="微軟正黑體" panose="020B0604030504040204" pitchFamily="34" charset="-120"/>
                <a:ea typeface="微軟正黑體" panose="020B0604030504040204" pitchFamily="34" charset="-120"/>
              </a:rPr>
              <a:t>提供個人診斷分數與</a:t>
            </a:r>
            <a:r>
              <a:rPr lang="zh-TW" altLang="en-US" sz="1600" dirty="0">
                <a:solidFill>
                  <a:srgbClr val="4472C4"/>
                </a:solidFill>
                <a:latin typeface="微軟正黑體" panose="020B0604030504040204" pitchFamily="34" charset="-120"/>
                <a:ea typeface="微軟正黑體" panose="020B0604030504040204" pitchFamily="34" charset="-120"/>
              </a:rPr>
              <a:t>全國</a:t>
            </a:r>
            <a:r>
              <a:rPr lang="en-US" altLang="zh-TW" sz="1600" dirty="0">
                <a:solidFill>
                  <a:srgbClr val="4472C4"/>
                </a:solidFill>
                <a:latin typeface="微軟正黑體" panose="020B0604030504040204" pitchFamily="34" charset="-120"/>
                <a:ea typeface="微軟正黑體" panose="020B0604030504040204" pitchFamily="34" charset="-120"/>
              </a:rPr>
              <a:t>PR</a:t>
            </a:r>
            <a:r>
              <a:rPr lang="zh-TW" altLang="en-US" sz="1600" dirty="0">
                <a:solidFill>
                  <a:srgbClr val="4472C4"/>
                </a:solidFill>
                <a:latin typeface="微軟正黑體" panose="020B0604030504040204" pitchFamily="34" charset="-120"/>
                <a:ea typeface="微軟正黑體" panose="020B0604030504040204" pitchFamily="34" charset="-120"/>
              </a:rPr>
              <a:t>值的</a:t>
            </a:r>
            <a:r>
              <a:rPr lang="zh-TW" altLang="en-US" sz="1600" dirty="0" smtClean="0">
                <a:solidFill>
                  <a:srgbClr val="4472C4"/>
                </a:solidFill>
                <a:latin typeface="微軟正黑體" panose="020B0604030504040204" pitchFamily="34" charset="-120"/>
                <a:ea typeface="微軟正黑體" panose="020B0604030504040204" pitchFamily="34" charset="-120"/>
              </a:rPr>
              <a:t>對照</a:t>
            </a:r>
            <a:endParaRPr lang="en-US" altLang="zh-TW" sz="1600" dirty="0">
              <a:solidFill>
                <a:srgbClr val="4472C4"/>
              </a:solidFill>
              <a:latin typeface="微軟正黑體" panose="020B0604030504040204" pitchFamily="34" charset="-120"/>
              <a:ea typeface="微軟正黑體" panose="020B0604030504040204" pitchFamily="34" charset="-120"/>
            </a:endParaRPr>
          </a:p>
        </p:txBody>
      </p:sp>
      <p:grpSp>
        <p:nvGrpSpPr>
          <p:cNvPr id="64" name="群組 63"/>
          <p:cNvGrpSpPr/>
          <p:nvPr/>
        </p:nvGrpSpPr>
        <p:grpSpPr>
          <a:xfrm>
            <a:off x="3017549" y="3243943"/>
            <a:ext cx="6009016" cy="3009507"/>
            <a:chOff x="80699" y="1056519"/>
            <a:chExt cx="9027805" cy="4464365"/>
          </a:xfrm>
        </p:grpSpPr>
        <p:grpSp>
          <p:nvGrpSpPr>
            <p:cNvPr id="65" name="群組 64"/>
            <p:cNvGrpSpPr/>
            <p:nvPr/>
          </p:nvGrpSpPr>
          <p:grpSpPr>
            <a:xfrm>
              <a:off x="80699" y="1056519"/>
              <a:ext cx="9027805" cy="4316697"/>
              <a:chOff x="80699" y="1121271"/>
              <a:chExt cx="9027805" cy="4316697"/>
            </a:xfrm>
          </p:grpSpPr>
          <p:pic>
            <p:nvPicPr>
              <p:cNvPr id="7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699" y="1121271"/>
                <a:ext cx="9027805" cy="38198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4"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14406" y="4941168"/>
                <a:ext cx="7337794" cy="49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66" name="圓角矩形 65"/>
            <p:cNvSpPr/>
            <p:nvPr/>
          </p:nvSpPr>
          <p:spPr>
            <a:xfrm>
              <a:off x="251800" y="2726934"/>
              <a:ext cx="1152000" cy="180000"/>
            </a:xfrm>
            <a:prstGeom prst="roundRect">
              <a:avLst/>
            </a:prstGeom>
            <a:noFill/>
            <a:ln w="25400" cap="flat" cmpd="sng" algn="ctr">
              <a:solidFill>
                <a:srgbClr val="EA4225"/>
              </a:solidFill>
              <a:prstDash val="solid"/>
              <a:miter lim="800000"/>
            </a:ln>
            <a:effectLst/>
          </p:spPr>
          <p:txBody>
            <a:bodyPr rtlCol="0" anchor="ctr"/>
            <a:lstStyle/>
            <a:p>
              <a:pPr algn="ctr">
                <a:defRPr/>
              </a:pPr>
              <a:endParaRPr lang="zh-TW" altLang="en-US" kern="0" smtClean="0">
                <a:solidFill>
                  <a:prstClr val="white"/>
                </a:solidFill>
                <a:latin typeface="Arial"/>
              </a:endParaRPr>
            </a:p>
          </p:txBody>
        </p:sp>
        <p:sp>
          <p:nvSpPr>
            <p:cNvPr id="67" name="圓角矩形 66"/>
            <p:cNvSpPr/>
            <p:nvPr/>
          </p:nvSpPr>
          <p:spPr>
            <a:xfrm>
              <a:off x="1367792" y="1945604"/>
              <a:ext cx="1332000" cy="252000"/>
            </a:xfrm>
            <a:prstGeom prst="roundRect">
              <a:avLst/>
            </a:prstGeom>
            <a:noFill/>
            <a:ln w="25400" cap="flat" cmpd="sng" algn="ctr">
              <a:solidFill>
                <a:srgbClr val="EA4225"/>
              </a:solidFill>
              <a:prstDash val="solid"/>
              <a:miter lim="800000"/>
            </a:ln>
            <a:effectLst/>
          </p:spPr>
          <p:txBody>
            <a:bodyPr rtlCol="0" anchor="ctr"/>
            <a:lstStyle/>
            <a:p>
              <a:pPr algn="ctr">
                <a:defRPr/>
              </a:pPr>
              <a:endParaRPr lang="zh-TW" altLang="en-US" kern="0" smtClean="0">
                <a:solidFill>
                  <a:prstClr val="white"/>
                </a:solidFill>
                <a:latin typeface="Arial"/>
              </a:endParaRPr>
            </a:p>
          </p:txBody>
        </p:sp>
        <p:pic>
          <p:nvPicPr>
            <p:cNvPr id="68" name="Picture 2" descr="C:\Users\A40191\Pictures\kings_crown_400_clr_89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0336106">
              <a:off x="688920" y="4385320"/>
              <a:ext cx="655616" cy="552357"/>
            </a:xfrm>
            <a:prstGeom prst="rect">
              <a:avLst/>
            </a:prstGeom>
            <a:noFill/>
            <a:extLst>
              <a:ext uri="{909E8E84-426E-40DD-AFC4-6F175D3DCCD1}">
                <a14:hiddenFill xmlns:a14="http://schemas.microsoft.com/office/drawing/2010/main">
                  <a:solidFill>
                    <a:srgbClr val="FFFFFF"/>
                  </a:solidFill>
                </a14:hiddenFill>
              </a:ext>
            </a:extLst>
          </p:spPr>
        </p:pic>
        <p:cxnSp>
          <p:nvCxnSpPr>
            <p:cNvPr id="69" name="肘形接點 68"/>
            <p:cNvCxnSpPr>
              <a:endCxn id="67" idx="1"/>
            </p:cNvCxnSpPr>
            <p:nvPr/>
          </p:nvCxnSpPr>
          <p:spPr>
            <a:xfrm rot="5400000" flipH="1" flipV="1">
              <a:off x="755520" y="2125420"/>
              <a:ext cx="666088" cy="558456"/>
            </a:xfrm>
            <a:prstGeom prst="bentConnector2">
              <a:avLst/>
            </a:prstGeom>
            <a:noFill/>
            <a:ln w="12700" cap="flat" cmpd="sng" algn="ctr">
              <a:solidFill>
                <a:srgbClr val="EA4225"/>
              </a:solidFill>
              <a:prstDash val="solid"/>
              <a:miter lim="800000"/>
              <a:tailEnd type="arrow"/>
            </a:ln>
            <a:effectLst/>
          </p:spPr>
        </p:cxnSp>
        <p:sp>
          <p:nvSpPr>
            <p:cNvPr id="70" name="圓角矩形 69"/>
            <p:cNvSpPr/>
            <p:nvPr/>
          </p:nvSpPr>
          <p:spPr>
            <a:xfrm>
              <a:off x="1440528" y="4617160"/>
              <a:ext cx="6897403" cy="252000"/>
            </a:xfrm>
            <a:prstGeom prst="roundRect">
              <a:avLst/>
            </a:prstGeom>
            <a:noFill/>
            <a:ln w="25400" cap="flat" cmpd="sng" algn="ctr">
              <a:solidFill>
                <a:srgbClr val="EA4225"/>
              </a:solidFill>
              <a:prstDash val="solid"/>
              <a:miter lim="800000"/>
            </a:ln>
            <a:effectLst/>
          </p:spPr>
          <p:txBody>
            <a:bodyPr rtlCol="0" anchor="ctr"/>
            <a:lstStyle/>
            <a:p>
              <a:pPr algn="ctr">
                <a:defRPr/>
              </a:pPr>
              <a:endParaRPr lang="zh-TW" altLang="en-US" kern="0" smtClean="0">
                <a:solidFill>
                  <a:prstClr val="white"/>
                </a:solidFill>
                <a:latin typeface="Arial"/>
              </a:endParaRPr>
            </a:p>
          </p:txBody>
        </p:sp>
        <p:sp>
          <p:nvSpPr>
            <p:cNvPr id="71" name="圓角矩形 70"/>
            <p:cNvSpPr/>
            <p:nvPr/>
          </p:nvSpPr>
          <p:spPr>
            <a:xfrm>
              <a:off x="1444517" y="5111899"/>
              <a:ext cx="6897403" cy="252000"/>
            </a:xfrm>
            <a:prstGeom prst="roundRect">
              <a:avLst/>
            </a:prstGeom>
            <a:noFill/>
            <a:ln w="25400" cap="flat" cmpd="sng" algn="ctr">
              <a:solidFill>
                <a:srgbClr val="EA4225"/>
              </a:solidFill>
              <a:prstDash val="solid"/>
              <a:miter lim="800000"/>
            </a:ln>
            <a:effectLst/>
          </p:spPr>
          <p:txBody>
            <a:bodyPr rtlCol="0" anchor="ctr"/>
            <a:lstStyle/>
            <a:p>
              <a:pPr algn="ctr">
                <a:defRPr/>
              </a:pPr>
              <a:endParaRPr lang="zh-TW" altLang="en-US" kern="0" smtClean="0">
                <a:solidFill>
                  <a:prstClr val="white"/>
                </a:solidFill>
                <a:latin typeface="Arial"/>
              </a:endParaRPr>
            </a:p>
          </p:txBody>
        </p:sp>
        <p:pic>
          <p:nvPicPr>
            <p:cNvPr id="72" name="Picture 2" descr="C:\Users\A40191\Pictures\kings_crown_400_clr_89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0336106">
              <a:off x="760928" y="4968527"/>
              <a:ext cx="655616" cy="552357"/>
            </a:xfrm>
            <a:prstGeom prst="rect">
              <a:avLst/>
            </a:prstGeom>
            <a:noFill/>
            <a:extLst>
              <a:ext uri="{909E8E84-426E-40DD-AFC4-6F175D3DCCD1}">
                <a14:hiddenFill xmlns:a14="http://schemas.microsoft.com/office/drawing/2010/main">
                  <a:solidFill>
                    <a:srgbClr val="FFFFFF"/>
                  </a:solidFill>
                </a14:hiddenFill>
              </a:ext>
            </a:extLst>
          </p:spPr>
        </p:pic>
      </p:grpSp>
      <p:sp>
        <p:nvSpPr>
          <p:cNvPr id="75" name="TextBox 11"/>
          <p:cNvSpPr txBox="1"/>
          <p:nvPr/>
        </p:nvSpPr>
        <p:spPr>
          <a:xfrm>
            <a:off x="314322" y="5026950"/>
            <a:ext cx="2429724" cy="1200329"/>
          </a:xfrm>
          <a:prstGeom prst="rect">
            <a:avLst/>
          </a:prstGeom>
          <a:noFill/>
        </p:spPr>
        <p:txBody>
          <a:bodyPr wrap="square" rtlCol="0">
            <a:spAutoFit/>
          </a:bodyPr>
          <a:lstStyle/>
          <a:p>
            <a:pPr marL="742950" lvl="1" indent="-285750" defTabSz="457200">
              <a:lnSpc>
                <a:spcPct val="150000"/>
              </a:lnSpc>
              <a:buFont typeface="Arial" panose="020B0604020202020204" pitchFamily="34" charset="0"/>
              <a:buChar char="•"/>
            </a:pPr>
            <a:r>
              <a:rPr lang="zh-TW" altLang="en-US" sz="1600" dirty="0" smtClean="0">
                <a:solidFill>
                  <a:srgbClr val="4472C4"/>
                </a:solidFill>
                <a:latin typeface="微軟正黑體" panose="020B0604030504040204" pitchFamily="34" charset="-120"/>
                <a:ea typeface="微軟正黑體" panose="020B0604030504040204" pitchFamily="34" charset="-120"/>
              </a:rPr>
              <a:t>提供</a:t>
            </a:r>
            <a:r>
              <a:rPr lang="zh-TW" altLang="en-US" sz="1600" dirty="0">
                <a:solidFill>
                  <a:srgbClr val="4472C4"/>
                </a:solidFill>
                <a:latin typeface="微軟正黑體" panose="020B0604030504040204" pitchFamily="34" charset="-120"/>
                <a:ea typeface="微軟正黑體" panose="020B0604030504040204" pitchFamily="34" charset="-120"/>
              </a:rPr>
              <a:t>校／系診斷結果平均分數</a:t>
            </a:r>
            <a:r>
              <a:rPr lang="zh-TW" altLang="en-US" sz="1600" dirty="0" smtClean="0">
                <a:solidFill>
                  <a:srgbClr val="4472C4"/>
                </a:solidFill>
                <a:latin typeface="微軟正黑體" panose="020B0604030504040204" pitchFamily="34" charset="-120"/>
                <a:ea typeface="微軟正黑體" panose="020B0604030504040204" pitchFamily="34" charset="-120"/>
              </a:rPr>
              <a:t>統計對應</a:t>
            </a:r>
            <a:r>
              <a:rPr lang="zh-TW" altLang="en-US" sz="1600" dirty="0">
                <a:solidFill>
                  <a:srgbClr val="4472C4"/>
                </a:solidFill>
                <a:latin typeface="微軟正黑體" panose="020B0604030504040204" pitchFamily="34" charset="-120"/>
                <a:ea typeface="微軟正黑體" panose="020B0604030504040204" pitchFamily="34" charset="-120"/>
              </a:rPr>
              <a:t>全國常</a:t>
            </a:r>
            <a:r>
              <a:rPr lang="zh-TW" altLang="en-US" sz="1600" dirty="0" smtClean="0">
                <a:solidFill>
                  <a:srgbClr val="4472C4"/>
                </a:solidFill>
                <a:latin typeface="微軟正黑體" panose="020B0604030504040204" pitchFamily="34" charset="-120"/>
                <a:ea typeface="微軟正黑體" panose="020B0604030504040204" pitchFamily="34" charset="-120"/>
              </a:rPr>
              <a:t>模</a:t>
            </a:r>
            <a:endParaRPr lang="zh-TW" altLang="en-US" sz="1600" dirty="0">
              <a:solidFill>
                <a:srgbClr val="4472C4"/>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07373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1+#ppt_w/2"/>
                                          </p:val>
                                        </p:tav>
                                        <p:tav tm="100000">
                                          <p:val>
                                            <p:strVal val="#ppt_x"/>
                                          </p:val>
                                        </p:tav>
                                      </p:tavLst>
                                    </p:anim>
                                    <p:anim calcmode="lin" valueType="num">
                                      <p:cBhvr additive="base">
                                        <p:cTn id="8" dur="500" fill="hold"/>
                                        <p:tgtEl>
                                          <p:spTgt spid="5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cBhvr>
                                        <p:cTn id="12" dur="500" fill="hold"/>
                                        <p:tgtEl>
                                          <p:spTgt spid="57"/>
                                        </p:tgtEl>
                                        <p:attrNameLst>
                                          <p:attrName>ppt_w</p:attrName>
                                        </p:attrNameLst>
                                      </p:cBhvr>
                                      <p:tavLst>
                                        <p:tav tm="0">
                                          <p:val>
                                            <p:fltVal val="0"/>
                                          </p:val>
                                        </p:tav>
                                        <p:tav tm="100000">
                                          <p:val>
                                            <p:strVal val="#ppt_w"/>
                                          </p:val>
                                        </p:tav>
                                      </p:tavLst>
                                    </p:anim>
                                    <p:anim calcmode="lin" valueType="num">
                                      <p:cBhvr>
                                        <p:cTn id="13" dur="500" fill="hold"/>
                                        <p:tgtEl>
                                          <p:spTgt spid="57"/>
                                        </p:tgtEl>
                                        <p:attrNameLst>
                                          <p:attrName>ppt_h</p:attrName>
                                        </p:attrNameLst>
                                      </p:cBhvr>
                                      <p:tavLst>
                                        <p:tav tm="0">
                                          <p:val>
                                            <p:fltVal val="0"/>
                                          </p:val>
                                        </p:tav>
                                        <p:tav tm="100000">
                                          <p:val>
                                            <p:strVal val="#ppt_h"/>
                                          </p:val>
                                        </p:tav>
                                      </p:tavLst>
                                    </p:anim>
                                    <p:animEffect transition="in" filter="fade">
                                      <p:cBhvr>
                                        <p:cTn id="14" dur="500"/>
                                        <p:tgtEl>
                                          <p:spTgt spid="5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500"/>
                                        <p:tgtEl>
                                          <p:spTgt spid="6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p:cTn id="28" dur="500" fill="hold"/>
                                        <p:tgtEl>
                                          <p:spTgt spid="59"/>
                                        </p:tgtEl>
                                        <p:attrNameLst>
                                          <p:attrName>ppt_w</p:attrName>
                                        </p:attrNameLst>
                                      </p:cBhvr>
                                      <p:tavLst>
                                        <p:tav tm="0">
                                          <p:val>
                                            <p:fltVal val="0"/>
                                          </p:val>
                                        </p:tav>
                                        <p:tav tm="100000">
                                          <p:val>
                                            <p:strVal val="#ppt_w"/>
                                          </p:val>
                                        </p:tav>
                                      </p:tavLst>
                                    </p:anim>
                                    <p:anim calcmode="lin" valueType="num">
                                      <p:cBhvr>
                                        <p:cTn id="29" dur="500" fill="hold"/>
                                        <p:tgtEl>
                                          <p:spTgt spid="59"/>
                                        </p:tgtEl>
                                        <p:attrNameLst>
                                          <p:attrName>ppt_h</p:attrName>
                                        </p:attrNameLst>
                                      </p:cBhvr>
                                      <p:tavLst>
                                        <p:tav tm="0">
                                          <p:val>
                                            <p:fltVal val="0"/>
                                          </p:val>
                                        </p:tav>
                                        <p:tav tm="100000">
                                          <p:val>
                                            <p:strVal val="#ppt_h"/>
                                          </p:val>
                                        </p:tav>
                                      </p:tavLst>
                                    </p:anim>
                                    <p:animEffect transition="in" filter="fade">
                                      <p:cBhvr>
                                        <p:cTn id="30" dur="500"/>
                                        <p:tgtEl>
                                          <p:spTgt spid="59"/>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60"/>
                                        </p:tgtEl>
                                        <p:attrNameLst>
                                          <p:attrName>style.visibility</p:attrName>
                                        </p:attrNameLst>
                                      </p:cBhvr>
                                      <p:to>
                                        <p:strVal val="visible"/>
                                      </p:to>
                                    </p:set>
                                    <p:anim calcmode="lin" valueType="num">
                                      <p:cBhvr additive="base">
                                        <p:cTn id="39" dur="500" fill="hold"/>
                                        <p:tgtEl>
                                          <p:spTgt spid="60"/>
                                        </p:tgtEl>
                                        <p:attrNameLst>
                                          <p:attrName>ppt_x</p:attrName>
                                        </p:attrNameLst>
                                      </p:cBhvr>
                                      <p:tavLst>
                                        <p:tav tm="0">
                                          <p:val>
                                            <p:strVal val="1+#ppt_w/2"/>
                                          </p:val>
                                        </p:tav>
                                        <p:tav tm="100000">
                                          <p:val>
                                            <p:strVal val="#ppt_x"/>
                                          </p:val>
                                        </p:tav>
                                      </p:tavLst>
                                    </p:anim>
                                    <p:anim calcmode="lin" valueType="num">
                                      <p:cBhvr additive="base">
                                        <p:cTn id="40" dur="500" fill="hold"/>
                                        <p:tgtEl>
                                          <p:spTgt spid="60"/>
                                        </p:tgtEl>
                                        <p:attrNameLst>
                                          <p:attrName>ppt_y</p:attrName>
                                        </p:attrNameLst>
                                      </p:cBhvr>
                                      <p:tavLst>
                                        <p:tav tm="0">
                                          <p:val>
                                            <p:strVal val="#ppt_y"/>
                                          </p:val>
                                        </p:tav>
                                        <p:tav tm="100000">
                                          <p:val>
                                            <p:strVal val="#ppt_y"/>
                                          </p:val>
                                        </p:tav>
                                      </p:tavLst>
                                    </p:anim>
                                  </p:childTnLst>
                                </p:cTn>
                              </p:par>
                            </p:childTnLst>
                          </p:cTn>
                        </p:par>
                        <p:par>
                          <p:cTn id="41" fill="hold">
                            <p:stCondLst>
                              <p:cond delay="500"/>
                            </p:stCondLst>
                            <p:childTnLst>
                              <p:par>
                                <p:cTn id="42" presetID="53" presetClass="entr" presetSubtype="16" fill="hold" grpId="0" nodeType="afterEffect">
                                  <p:stCondLst>
                                    <p:cond delay="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9" grpId="0"/>
      <p:bldP spid="61" grpId="0"/>
      <p:bldP spid="62" grpId="0"/>
      <p:bldP spid="63" grpId="0"/>
      <p:bldP spid="75"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標題 2"/>
          <p:cNvSpPr txBox="1">
            <a:spLocks/>
          </p:cNvSpPr>
          <p:nvPr/>
        </p:nvSpPr>
        <p:spPr bwMode="auto">
          <a:xfrm>
            <a:off x="155643" y="585346"/>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a:solidFill>
                  <a:prstClr val="black"/>
                </a:solidFill>
              </a:rPr>
              <a:t>學生學習成效研究可能資料來源</a:t>
            </a:r>
          </a:p>
        </p:txBody>
      </p:sp>
      <p:sp>
        <p:nvSpPr>
          <p:cNvPr id="53" name="Freeform 9"/>
          <p:cNvSpPr>
            <a:spLocks/>
          </p:cNvSpPr>
          <p:nvPr/>
        </p:nvSpPr>
        <p:spPr bwMode="auto">
          <a:xfrm rot="21033375">
            <a:off x="4087491" y="2343330"/>
            <a:ext cx="929945" cy="929711"/>
          </a:xfrm>
          <a:custGeom>
            <a:avLst/>
            <a:gdLst>
              <a:gd name="T0" fmla="*/ 1239 w 1369"/>
              <a:gd name="T1" fmla="*/ 672 h 1354"/>
              <a:gd name="T2" fmla="*/ 1369 w 1369"/>
              <a:gd name="T3" fmla="*/ 609 h 1354"/>
              <a:gd name="T4" fmla="*/ 1298 w 1369"/>
              <a:gd name="T5" fmla="*/ 384 h 1354"/>
              <a:gd name="T6" fmla="*/ 1160 w 1369"/>
              <a:gd name="T7" fmla="*/ 406 h 1354"/>
              <a:gd name="T8" fmla="*/ 1073 w 1369"/>
              <a:gd name="T9" fmla="*/ 281 h 1354"/>
              <a:gd name="T10" fmla="*/ 1121 w 1369"/>
              <a:gd name="T11" fmla="*/ 156 h 1354"/>
              <a:gd name="T12" fmla="*/ 913 w 1369"/>
              <a:gd name="T13" fmla="*/ 40 h 1354"/>
              <a:gd name="T14" fmla="*/ 825 w 1369"/>
              <a:gd name="T15" fmla="*/ 153 h 1354"/>
              <a:gd name="T16" fmla="*/ 680 w 1369"/>
              <a:gd name="T17" fmla="*/ 132 h 1354"/>
              <a:gd name="T18" fmla="*/ 614 w 1369"/>
              <a:gd name="T19" fmla="*/ 0 h 1354"/>
              <a:gd name="T20" fmla="*/ 387 w 1369"/>
              <a:gd name="T21" fmla="*/ 66 h 1354"/>
              <a:gd name="T22" fmla="*/ 413 w 1369"/>
              <a:gd name="T23" fmla="*/ 203 h 1354"/>
              <a:gd name="T24" fmla="*/ 352 w 1369"/>
              <a:gd name="T25" fmla="*/ 250 h 1354"/>
              <a:gd name="T26" fmla="*/ 285 w 1369"/>
              <a:gd name="T27" fmla="*/ 293 h 1354"/>
              <a:gd name="T28" fmla="*/ 217 w 1369"/>
              <a:gd name="T29" fmla="*/ 270 h 1354"/>
              <a:gd name="T30" fmla="*/ 153 w 1369"/>
              <a:gd name="T31" fmla="*/ 244 h 1354"/>
              <a:gd name="T32" fmla="*/ 36 w 1369"/>
              <a:gd name="T33" fmla="*/ 448 h 1354"/>
              <a:gd name="T34" fmla="*/ 158 w 1369"/>
              <a:gd name="T35" fmla="*/ 534 h 1354"/>
              <a:gd name="T36" fmla="*/ 137 w 1369"/>
              <a:gd name="T37" fmla="*/ 679 h 1354"/>
              <a:gd name="T38" fmla="*/ 0 w 1369"/>
              <a:gd name="T39" fmla="*/ 746 h 1354"/>
              <a:gd name="T40" fmla="*/ 69 w 1369"/>
              <a:gd name="T41" fmla="*/ 968 h 1354"/>
              <a:gd name="T42" fmla="*/ 210 w 1369"/>
              <a:gd name="T43" fmla="*/ 943 h 1354"/>
              <a:gd name="T44" fmla="*/ 258 w 1369"/>
              <a:gd name="T45" fmla="*/ 1004 h 1354"/>
              <a:gd name="T46" fmla="*/ 303 w 1369"/>
              <a:gd name="T47" fmla="*/ 1067 h 1354"/>
              <a:gd name="T48" fmla="*/ 277 w 1369"/>
              <a:gd name="T49" fmla="*/ 1134 h 1354"/>
              <a:gd name="T50" fmla="*/ 253 w 1369"/>
              <a:gd name="T51" fmla="*/ 1203 h 1354"/>
              <a:gd name="T52" fmla="*/ 459 w 1369"/>
              <a:gd name="T53" fmla="*/ 1316 h 1354"/>
              <a:gd name="T54" fmla="*/ 551 w 1369"/>
              <a:gd name="T55" fmla="*/ 1198 h 1354"/>
              <a:gd name="T56" fmla="*/ 698 w 1369"/>
              <a:gd name="T57" fmla="*/ 1220 h 1354"/>
              <a:gd name="T58" fmla="*/ 761 w 1369"/>
              <a:gd name="T59" fmla="*/ 1354 h 1354"/>
              <a:gd name="T60" fmla="*/ 986 w 1369"/>
              <a:gd name="T61" fmla="*/ 1284 h 1354"/>
              <a:gd name="T62" fmla="*/ 961 w 1369"/>
              <a:gd name="T63" fmla="*/ 1143 h 1354"/>
              <a:gd name="T64" fmla="*/ 1025 w 1369"/>
              <a:gd name="T65" fmla="*/ 1098 h 1354"/>
              <a:gd name="T66" fmla="*/ 1093 w 1369"/>
              <a:gd name="T67" fmla="*/ 1058 h 1354"/>
              <a:gd name="T68" fmla="*/ 1221 w 1369"/>
              <a:gd name="T69" fmla="*/ 1106 h 1354"/>
              <a:gd name="T70" fmla="*/ 1334 w 1369"/>
              <a:gd name="T71" fmla="*/ 901 h 1354"/>
              <a:gd name="T72" fmla="*/ 1218 w 1369"/>
              <a:gd name="T73" fmla="*/ 817 h 1354"/>
              <a:gd name="T74" fmla="*/ 1239 w 1369"/>
              <a:gd name="T75" fmla="*/ 67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9" h="1354">
                <a:moveTo>
                  <a:pt x="1239" y="672"/>
                </a:moveTo>
                <a:cubicBezTo>
                  <a:pt x="1280" y="647"/>
                  <a:pt x="1329" y="636"/>
                  <a:pt x="1369" y="609"/>
                </a:cubicBezTo>
                <a:cubicBezTo>
                  <a:pt x="1355" y="528"/>
                  <a:pt x="1341" y="447"/>
                  <a:pt x="1298" y="384"/>
                </a:cubicBezTo>
                <a:cubicBezTo>
                  <a:pt x="1252" y="392"/>
                  <a:pt x="1205" y="398"/>
                  <a:pt x="1160" y="406"/>
                </a:cubicBezTo>
                <a:cubicBezTo>
                  <a:pt x="1133" y="364"/>
                  <a:pt x="1098" y="325"/>
                  <a:pt x="1073" y="281"/>
                </a:cubicBezTo>
                <a:cubicBezTo>
                  <a:pt x="1088" y="237"/>
                  <a:pt x="1105" y="198"/>
                  <a:pt x="1121" y="156"/>
                </a:cubicBezTo>
                <a:cubicBezTo>
                  <a:pt x="1065" y="109"/>
                  <a:pt x="996" y="70"/>
                  <a:pt x="913" y="40"/>
                </a:cubicBezTo>
                <a:cubicBezTo>
                  <a:pt x="881" y="74"/>
                  <a:pt x="858" y="121"/>
                  <a:pt x="825" y="153"/>
                </a:cubicBezTo>
                <a:cubicBezTo>
                  <a:pt x="777" y="148"/>
                  <a:pt x="727" y="136"/>
                  <a:pt x="680" y="132"/>
                </a:cubicBezTo>
                <a:cubicBezTo>
                  <a:pt x="654" y="91"/>
                  <a:pt x="641" y="41"/>
                  <a:pt x="614" y="0"/>
                </a:cubicBezTo>
                <a:cubicBezTo>
                  <a:pt x="533" y="14"/>
                  <a:pt x="451" y="27"/>
                  <a:pt x="387" y="66"/>
                </a:cubicBezTo>
                <a:cubicBezTo>
                  <a:pt x="394" y="112"/>
                  <a:pt x="405" y="156"/>
                  <a:pt x="413" y="203"/>
                </a:cubicBezTo>
                <a:cubicBezTo>
                  <a:pt x="397" y="220"/>
                  <a:pt x="375" y="233"/>
                  <a:pt x="352" y="250"/>
                </a:cubicBezTo>
                <a:cubicBezTo>
                  <a:pt x="336" y="261"/>
                  <a:pt x="305" y="293"/>
                  <a:pt x="285" y="293"/>
                </a:cubicBezTo>
                <a:cubicBezTo>
                  <a:pt x="267" y="293"/>
                  <a:pt x="239" y="278"/>
                  <a:pt x="217" y="270"/>
                </a:cubicBezTo>
                <a:cubicBezTo>
                  <a:pt x="196" y="262"/>
                  <a:pt x="175" y="252"/>
                  <a:pt x="153" y="244"/>
                </a:cubicBezTo>
                <a:cubicBezTo>
                  <a:pt x="105" y="300"/>
                  <a:pt x="65" y="365"/>
                  <a:pt x="36" y="448"/>
                </a:cubicBezTo>
                <a:cubicBezTo>
                  <a:pt x="78" y="477"/>
                  <a:pt x="122" y="503"/>
                  <a:pt x="158" y="534"/>
                </a:cubicBezTo>
                <a:cubicBezTo>
                  <a:pt x="152" y="582"/>
                  <a:pt x="141" y="633"/>
                  <a:pt x="137" y="679"/>
                </a:cubicBezTo>
                <a:cubicBezTo>
                  <a:pt x="91" y="702"/>
                  <a:pt x="42" y="719"/>
                  <a:pt x="0" y="746"/>
                </a:cubicBezTo>
                <a:cubicBezTo>
                  <a:pt x="14" y="825"/>
                  <a:pt x="28" y="905"/>
                  <a:pt x="69" y="968"/>
                </a:cubicBezTo>
                <a:cubicBezTo>
                  <a:pt x="117" y="960"/>
                  <a:pt x="162" y="950"/>
                  <a:pt x="210" y="943"/>
                </a:cubicBezTo>
                <a:cubicBezTo>
                  <a:pt x="229" y="959"/>
                  <a:pt x="241" y="981"/>
                  <a:pt x="258" y="1004"/>
                </a:cubicBezTo>
                <a:cubicBezTo>
                  <a:pt x="269" y="1019"/>
                  <a:pt x="303" y="1047"/>
                  <a:pt x="303" y="1067"/>
                </a:cubicBezTo>
                <a:cubicBezTo>
                  <a:pt x="304" y="1087"/>
                  <a:pt x="285" y="1111"/>
                  <a:pt x="277" y="1134"/>
                </a:cubicBezTo>
                <a:cubicBezTo>
                  <a:pt x="269" y="1157"/>
                  <a:pt x="263" y="1180"/>
                  <a:pt x="253" y="1203"/>
                </a:cubicBezTo>
                <a:cubicBezTo>
                  <a:pt x="310" y="1249"/>
                  <a:pt x="376" y="1288"/>
                  <a:pt x="459" y="1316"/>
                </a:cubicBezTo>
                <a:cubicBezTo>
                  <a:pt x="492" y="1280"/>
                  <a:pt x="516" y="1231"/>
                  <a:pt x="551" y="1198"/>
                </a:cubicBezTo>
                <a:cubicBezTo>
                  <a:pt x="599" y="1204"/>
                  <a:pt x="651" y="1215"/>
                  <a:pt x="698" y="1220"/>
                </a:cubicBezTo>
                <a:cubicBezTo>
                  <a:pt x="719" y="1265"/>
                  <a:pt x="735" y="1313"/>
                  <a:pt x="761" y="1354"/>
                </a:cubicBezTo>
                <a:cubicBezTo>
                  <a:pt x="843" y="1340"/>
                  <a:pt x="922" y="1325"/>
                  <a:pt x="986" y="1284"/>
                </a:cubicBezTo>
                <a:cubicBezTo>
                  <a:pt x="978" y="1237"/>
                  <a:pt x="970" y="1190"/>
                  <a:pt x="961" y="1143"/>
                </a:cubicBezTo>
                <a:cubicBezTo>
                  <a:pt x="981" y="1131"/>
                  <a:pt x="1002" y="1115"/>
                  <a:pt x="1025" y="1098"/>
                </a:cubicBezTo>
                <a:cubicBezTo>
                  <a:pt x="1042" y="1087"/>
                  <a:pt x="1071" y="1057"/>
                  <a:pt x="1093" y="1058"/>
                </a:cubicBezTo>
                <a:cubicBezTo>
                  <a:pt x="1133" y="1061"/>
                  <a:pt x="1171" y="1098"/>
                  <a:pt x="1221" y="1106"/>
                </a:cubicBezTo>
                <a:cubicBezTo>
                  <a:pt x="1266" y="1050"/>
                  <a:pt x="1306" y="984"/>
                  <a:pt x="1334" y="901"/>
                </a:cubicBezTo>
                <a:cubicBezTo>
                  <a:pt x="1297" y="872"/>
                  <a:pt x="1255" y="846"/>
                  <a:pt x="1218" y="817"/>
                </a:cubicBezTo>
                <a:cubicBezTo>
                  <a:pt x="1224" y="769"/>
                  <a:pt x="1234" y="719"/>
                  <a:pt x="1239" y="672"/>
                </a:cubicBezTo>
                <a:close/>
              </a:path>
            </a:pathLst>
          </a:custGeom>
          <a:gradFill flip="none" rotWithShape="1">
            <a:gsLst>
              <a:gs pos="46000">
                <a:srgbClr val="BEBEBE"/>
              </a:gs>
              <a:gs pos="2917">
                <a:srgbClr val="BABABA">
                  <a:alpha val="0"/>
                </a:srgbClr>
              </a:gs>
              <a:gs pos="43000">
                <a:srgbClr val="BABABA">
                  <a:alpha val="0"/>
                </a:srgbClr>
              </a:gs>
              <a:gs pos="100000">
                <a:sysClr val="window" lastClr="FFFFFF">
                  <a:lumMod val="75000"/>
                </a:sysClr>
              </a:gs>
            </a:gsLst>
            <a:path path="circle">
              <a:fillToRect l="50000" t="50000" r="50000" b="50000"/>
            </a:path>
            <a:tileRect/>
          </a:gradFill>
          <a:ln w="22225" cap="flat">
            <a:solidFill>
              <a:sysClr val="window" lastClr="FFFFFF"/>
            </a:solidFill>
            <a:prstDash val="solid"/>
            <a:miter lim="800000"/>
            <a:headEnd/>
            <a:tailEnd/>
          </a:ln>
          <a:effectLst>
            <a:outerShdw blurRad="25400" dir="7920000" sx="101000" sy="101000" algn="ctr" rotWithShape="0">
              <a:srgbClr val="000000">
                <a:alpha val="26000"/>
              </a:srgbClr>
            </a:outerShdw>
          </a:effectLst>
        </p:spPr>
        <p:txBody>
          <a:bodyPr vert="horz" wrap="square" lIns="82278" tIns="41139" rIns="82278" bIns="41139" numCol="1" anchor="t" anchorCtr="0" compatLnSpc="1">
            <a:prstTxWarp prst="textNoShape">
              <a:avLst/>
            </a:prstTxWarp>
            <a:normAutofit/>
          </a:bodyPr>
          <a:lstStyle/>
          <a:p>
            <a:pPr>
              <a:defRPr/>
            </a:pPr>
            <a:endParaRPr lang="en-US" kern="0" baseline="-25000" dirty="0" smtClean="0">
              <a:solidFill>
                <a:prstClr val="black"/>
              </a:solidFill>
              <a:latin typeface="Arial"/>
            </a:endParaRPr>
          </a:p>
        </p:txBody>
      </p:sp>
      <p:sp>
        <p:nvSpPr>
          <p:cNvPr id="54" name="Freeform 9"/>
          <p:cNvSpPr>
            <a:spLocks/>
          </p:cNvSpPr>
          <p:nvPr/>
        </p:nvSpPr>
        <p:spPr bwMode="auto">
          <a:xfrm rot="21180256">
            <a:off x="4102400" y="4369569"/>
            <a:ext cx="929945" cy="929711"/>
          </a:xfrm>
          <a:custGeom>
            <a:avLst/>
            <a:gdLst>
              <a:gd name="T0" fmla="*/ 1239 w 1369"/>
              <a:gd name="T1" fmla="*/ 672 h 1354"/>
              <a:gd name="T2" fmla="*/ 1369 w 1369"/>
              <a:gd name="T3" fmla="*/ 609 h 1354"/>
              <a:gd name="T4" fmla="*/ 1298 w 1369"/>
              <a:gd name="T5" fmla="*/ 384 h 1354"/>
              <a:gd name="T6" fmla="*/ 1160 w 1369"/>
              <a:gd name="T7" fmla="*/ 406 h 1354"/>
              <a:gd name="T8" fmla="*/ 1073 w 1369"/>
              <a:gd name="T9" fmla="*/ 281 h 1354"/>
              <a:gd name="T10" fmla="*/ 1121 w 1369"/>
              <a:gd name="T11" fmla="*/ 156 h 1354"/>
              <a:gd name="T12" fmla="*/ 913 w 1369"/>
              <a:gd name="T13" fmla="*/ 40 h 1354"/>
              <a:gd name="T14" fmla="*/ 825 w 1369"/>
              <a:gd name="T15" fmla="*/ 153 h 1354"/>
              <a:gd name="T16" fmla="*/ 680 w 1369"/>
              <a:gd name="T17" fmla="*/ 132 h 1354"/>
              <a:gd name="T18" fmla="*/ 614 w 1369"/>
              <a:gd name="T19" fmla="*/ 0 h 1354"/>
              <a:gd name="T20" fmla="*/ 387 w 1369"/>
              <a:gd name="T21" fmla="*/ 66 h 1354"/>
              <a:gd name="T22" fmla="*/ 413 w 1369"/>
              <a:gd name="T23" fmla="*/ 203 h 1354"/>
              <a:gd name="T24" fmla="*/ 352 w 1369"/>
              <a:gd name="T25" fmla="*/ 250 h 1354"/>
              <a:gd name="T26" fmla="*/ 285 w 1369"/>
              <a:gd name="T27" fmla="*/ 293 h 1354"/>
              <a:gd name="T28" fmla="*/ 217 w 1369"/>
              <a:gd name="T29" fmla="*/ 270 h 1354"/>
              <a:gd name="T30" fmla="*/ 153 w 1369"/>
              <a:gd name="T31" fmla="*/ 244 h 1354"/>
              <a:gd name="T32" fmla="*/ 36 w 1369"/>
              <a:gd name="T33" fmla="*/ 448 h 1354"/>
              <a:gd name="T34" fmla="*/ 158 w 1369"/>
              <a:gd name="T35" fmla="*/ 534 h 1354"/>
              <a:gd name="T36" fmla="*/ 137 w 1369"/>
              <a:gd name="T37" fmla="*/ 679 h 1354"/>
              <a:gd name="T38" fmla="*/ 0 w 1369"/>
              <a:gd name="T39" fmla="*/ 746 h 1354"/>
              <a:gd name="T40" fmla="*/ 69 w 1369"/>
              <a:gd name="T41" fmla="*/ 968 h 1354"/>
              <a:gd name="T42" fmla="*/ 210 w 1369"/>
              <a:gd name="T43" fmla="*/ 943 h 1354"/>
              <a:gd name="T44" fmla="*/ 258 w 1369"/>
              <a:gd name="T45" fmla="*/ 1004 h 1354"/>
              <a:gd name="T46" fmla="*/ 303 w 1369"/>
              <a:gd name="T47" fmla="*/ 1067 h 1354"/>
              <a:gd name="T48" fmla="*/ 277 w 1369"/>
              <a:gd name="T49" fmla="*/ 1134 h 1354"/>
              <a:gd name="T50" fmla="*/ 253 w 1369"/>
              <a:gd name="T51" fmla="*/ 1203 h 1354"/>
              <a:gd name="T52" fmla="*/ 459 w 1369"/>
              <a:gd name="T53" fmla="*/ 1316 h 1354"/>
              <a:gd name="T54" fmla="*/ 551 w 1369"/>
              <a:gd name="T55" fmla="*/ 1198 h 1354"/>
              <a:gd name="T56" fmla="*/ 698 w 1369"/>
              <a:gd name="T57" fmla="*/ 1220 h 1354"/>
              <a:gd name="T58" fmla="*/ 761 w 1369"/>
              <a:gd name="T59" fmla="*/ 1354 h 1354"/>
              <a:gd name="T60" fmla="*/ 986 w 1369"/>
              <a:gd name="T61" fmla="*/ 1284 h 1354"/>
              <a:gd name="T62" fmla="*/ 961 w 1369"/>
              <a:gd name="T63" fmla="*/ 1143 h 1354"/>
              <a:gd name="T64" fmla="*/ 1025 w 1369"/>
              <a:gd name="T65" fmla="*/ 1098 h 1354"/>
              <a:gd name="T66" fmla="*/ 1093 w 1369"/>
              <a:gd name="T67" fmla="*/ 1058 h 1354"/>
              <a:gd name="T68" fmla="*/ 1221 w 1369"/>
              <a:gd name="T69" fmla="*/ 1106 h 1354"/>
              <a:gd name="T70" fmla="*/ 1334 w 1369"/>
              <a:gd name="T71" fmla="*/ 901 h 1354"/>
              <a:gd name="T72" fmla="*/ 1218 w 1369"/>
              <a:gd name="T73" fmla="*/ 817 h 1354"/>
              <a:gd name="T74" fmla="*/ 1239 w 1369"/>
              <a:gd name="T75" fmla="*/ 67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9" h="1354">
                <a:moveTo>
                  <a:pt x="1239" y="672"/>
                </a:moveTo>
                <a:cubicBezTo>
                  <a:pt x="1280" y="647"/>
                  <a:pt x="1329" y="636"/>
                  <a:pt x="1369" y="609"/>
                </a:cubicBezTo>
                <a:cubicBezTo>
                  <a:pt x="1355" y="528"/>
                  <a:pt x="1341" y="447"/>
                  <a:pt x="1298" y="384"/>
                </a:cubicBezTo>
                <a:cubicBezTo>
                  <a:pt x="1252" y="392"/>
                  <a:pt x="1205" y="398"/>
                  <a:pt x="1160" y="406"/>
                </a:cubicBezTo>
                <a:cubicBezTo>
                  <a:pt x="1133" y="364"/>
                  <a:pt x="1098" y="325"/>
                  <a:pt x="1073" y="281"/>
                </a:cubicBezTo>
                <a:cubicBezTo>
                  <a:pt x="1088" y="237"/>
                  <a:pt x="1105" y="198"/>
                  <a:pt x="1121" y="156"/>
                </a:cubicBezTo>
                <a:cubicBezTo>
                  <a:pt x="1065" y="109"/>
                  <a:pt x="996" y="70"/>
                  <a:pt x="913" y="40"/>
                </a:cubicBezTo>
                <a:cubicBezTo>
                  <a:pt x="881" y="74"/>
                  <a:pt x="858" y="121"/>
                  <a:pt x="825" y="153"/>
                </a:cubicBezTo>
                <a:cubicBezTo>
                  <a:pt x="777" y="148"/>
                  <a:pt x="727" y="136"/>
                  <a:pt x="680" y="132"/>
                </a:cubicBezTo>
                <a:cubicBezTo>
                  <a:pt x="654" y="91"/>
                  <a:pt x="641" y="41"/>
                  <a:pt x="614" y="0"/>
                </a:cubicBezTo>
                <a:cubicBezTo>
                  <a:pt x="533" y="14"/>
                  <a:pt x="451" y="27"/>
                  <a:pt x="387" y="66"/>
                </a:cubicBezTo>
                <a:cubicBezTo>
                  <a:pt x="394" y="112"/>
                  <a:pt x="405" y="156"/>
                  <a:pt x="413" y="203"/>
                </a:cubicBezTo>
                <a:cubicBezTo>
                  <a:pt x="397" y="220"/>
                  <a:pt x="375" y="233"/>
                  <a:pt x="352" y="250"/>
                </a:cubicBezTo>
                <a:cubicBezTo>
                  <a:pt x="336" y="261"/>
                  <a:pt x="305" y="293"/>
                  <a:pt x="285" y="293"/>
                </a:cubicBezTo>
                <a:cubicBezTo>
                  <a:pt x="267" y="293"/>
                  <a:pt x="239" y="278"/>
                  <a:pt x="217" y="270"/>
                </a:cubicBezTo>
                <a:cubicBezTo>
                  <a:pt x="196" y="262"/>
                  <a:pt x="175" y="252"/>
                  <a:pt x="153" y="244"/>
                </a:cubicBezTo>
                <a:cubicBezTo>
                  <a:pt x="105" y="300"/>
                  <a:pt x="65" y="365"/>
                  <a:pt x="36" y="448"/>
                </a:cubicBezTo>
                <a:cubicBezTo>
                  <a:pt x="78" y="477"/>
                  <a:pt x="122" y="503"/>
                  <a:pt x="158" y="534"/>
                </a:cubicBezTo>
                <a:cubicBezTo>
                  <a:pt x="152" y="582"/>
                  <a:pt x="141" y="633"/>
                  <a:pt x="137" y="679"/>
                </a:cubicBezTo>
                <a:cubicBezTo>
                  <a:pt x="91" y="702"/>
                  <a:pt x="42" y="719"/>
                  <a:pt x="0" y="746"/>
                </a:cubicBezTo>
                <a:cubicBezTo>
                  <a:pt x="14" y="825"/>
                  <a:pt x="28" y="905"/>
                  <a:pt x="69" y="968"/>
                </a:cubicBezTo>
                <a:cubicBezTo>
                  <a:pt x="117" y="960"/>
                  <a:pt x="162" y="950"/>
                  <a:pt x="210" y="943"/>
                </a:cubicBezTo>
                <a:cubicBezTo>
                  <a:pt x="229" y="959"/>
                  <a:pt x="241" y="981"/>
                  <a:pt x="258" y="1004"/>
                </a:cubicBezTo>
                <a:cubicBezTo>
                  <a:pt x="269" y="1019"/>
                  <a:pt x="303" y="1047"/>
                  <a:pt x="303" y="1067"/>
                </a:cubicBezTo>
                <a:cubicBezTo>
                  <a:pt x="304" y="1087"/>
                  <a:pt x="285" y="1111"/>
                  <a:pt x="277" y="1134"/>
                </a:cubicBezTo>
                <a:cubicBezTo>
                  <a:pt x="269" y="1157"/>
                  <a:pt x="263" y="1180"/>
                  <a:pt x="253" y="1203"/>
                </a:cubicBezTo>
                <a:cubicBezTo>
                  <a:pt x="310" y="1249"/>
                  <a:pt x="376" y="1288"/>
                  <a:pt x="459" y="1316"/>
                </a:cubicBezTo>
                <a:cubicBezTo>
                  <a:pt x="492" y="1280"/>
                  <a:pt x="516" y="1231"/>
                  <a:pt x="551" y="1198"/>
                </a:cubicBezTo>
                <a:cubicBezTo>
                  <a:pt x="599" y="1204"/>
                  <a:pt x="651" y="1215"/>
                  <a:pt x="698" y="1220"/>
                </a:cubicBezTo>
                <a:cubicBezTo>
                  <a:pt x="719" y="1265"/>
                  <a:pt x="735" y="1313"/>
                  <a:pt x="761" y="1354"/>
                </a:cubicBezTo>
                <a:cubicBezTo>
                  <a:pt x="843" y="1340"/>
                  <a:pt x="922" y="1325"/>
                  <a:pt x="986" y="1284"/>
                </a:cubicBezTo>
                <a:cubicBezTo>
                  <a:pt x="978" y="1237"/>
                  <a:pt x="970" y="1190"/>
                  <a:pt x="961" y="1143"/>
                </a:cubicBezTo>
                <a:cubicBezTo>
                  <a:pt x="981" y="1131"/>
                  <a:pt x="1002" y="1115"/>
                  <a:pt x="1025" y="1098"/>
                </a:cubicBezTo>
                <a:cubicBezTo>
                  <a:pt x="1042" y="1087"/>
                  <a:pt x="1071" y="1057"/>
                  <a:pt x="1093" y="1058"/>
                </a:cubicBezTo>
                <a:cubicBezTo>
                  <a:pt x="1133" y="1061"/>
                  <a:pt x="1171" y="1098"/>
                  <a:pt x="1221" y="1106"/>
                </a:cubicBezTo>
                <a:cubicBezTo>
                  <a:pt x="1266" y="1050"/>
                  <a:pt x="1306" y="984"/>
                  <a:pt x="1334" y="901"/>
                </a:cubicBezTo>
                <a:cubicBezTo>
                  <a:pt x="1297" y="872"/>
                  <a:pt x="1255" y="846"/>
                  <a:pt x="1218" y="817"/>
                </a:cubicBezTo>
                <a:cubicBezTo>
                  <a:pt x="1224" y="769"/>
                  <a:pt x="1234" y="719"/>
                  <a:pt x="1239" y="672"/>
                </a:cubicBezTo>
                <a:close/>
              </a:path>
            </a:pathLst>
          </a:custGeom>
          <a:gradFill flip="none" rotWithShape="1">
            <a:gsLst>
              <a:gs pos="46000">
                <a:srgbClr val="BEBEBE"/>
              </a:gs>
              <a:gs pos="2917">
                <a:srgbClr val="BABABA">
                  <a:alpha val="0"/>
                </a:srgbClr>
              </a:gs>
              <a:gs pos="43000">
                <a:srgbClr val="BABABA">
                  <a:alpha val="0"/>
                </a:srgbClr>
              </a:gs>
              <a:gs pos="100000">
                <a:sysClr val="window" lastClr="FFFFFF">
                  <a:lumMod val="75000"/>
                </a:sysClr>
              </a:gs>
            </a:gsLst>
            <a:path path="circle">
              <a:fillToRect l="50000" t="50000" r="50000" b="50000"/>
            </a:path>
            <a:tileRect/>
          </a:gradFill>
          <a:ln w="22225" cap="flat">
            <a:solidFill>
              <a:sysClr val="window" lastClr="FFFFFF"/>
            </a:solidFill>
            <a:prstDash val="solid"/>
            <a:miter lim="800000"/>
            <a:headEnd/>
            <a:tailEnd/>
          </a:ln>
          <a:effectLst>
            <a:outerShdw blurRad="25400" dir="7920000" sx="101000" sy="101000" algn="ctr" rotWithShape="0">
              <a:srgbClr val="000000">
                <a:alpha val="26000"/>
              </a:srgbClr>
            </a:outerShdw>
          </a:effectLst>
        </p:spPr>
        <p:txBody>
          <a:bodyPr vert="horz" wrap="square" lIns="82278" tIns="41139" rIns="82278" bIns="41139" numCol="1" anchor="t" anchorCtr="0" compatLnSpc="1">
            <a:prstTxWarp prst="textNoShape">
              <a:avLst/>
            </a:prstTxWarp>
            <a:normAutofit/>
          </a:bodyPr>
          <a:lstStyle/>
          <a:p>
            <a:pPr>
              <a:defRPr/>
            </a:pPr>
            <a:endParaRPr lang="en-US" kern="0" baseline="-25000" dirty="0" smtClean="0">
              <a:solidFill>
                <a:prstClr val="black"/>
              </a:solidFill>
              <a:latin typeface="Arial"/>
            </a:endParaRPr>
          </a:p>
        </p:txBody>
      </p:sp>
      <p:sp>
        <p:nvSpPr>
          <p:cNvPr id="55" name="Freeform 9"/>
          <p:cNvSpPr>
            <a:spLocks/>
          </p:cNvSpPr>
          <p:nvPr/>
        </p:nvSpPr>
        <p:spPr bwMode="auto">
          <a:xfrm>
            <a:off x="5181104" y="3261367"/>
            <a:ext cx="1086307" cy="1081991"/>
          </a:xfrm>
          <a:custGeom>
            <a:avLst/>
            <a:gdLst>
              <a:gd name="T0" fmla="*/ 1239 w 1369"/>
              <a:gd name="T1" fmla="*/ 672 h 1354"/>
              <a:gd name="T2" fmla="*/ 1369 w 1369"/>
              <a:gd name="T3" fmla="*/ 609 h 1354"/>
              <a:gd name="T4" fmla="*/ 1298 w 1369"/>
              <a:gd name="T5" fmla="*/ 384 h 1354"/>
              <a:gd name="T6" fmla="*/ 1160 w 1369"/>
              <a:gd name="T7" fmla="*/ 406 h 1354"/>
              <a:gd name="T8" fmla="*/ 1073 w 1369"/>
              <a:gd name="T9" fmla="*/ 281 h 1354"/>
              <a:gd name="T10" fmla="*/ 1121 w 1369"/>
              <a:gd name="T11" fmla="*/ 156 h 1354"/>
              <a:gd name="T12" fmla="*/ 913 w 1369"/>
              <a:gd name="T13" fmla="*/ 40 h 1354"/>
              <a:gd name="T14" fmla="*/ 825 w 1369"/>
              <a:gd name="T15" fmla="*/ 153 h 1354"/>
              <a:gd name="T16" fmla="*/ 680 w 1369"/>
              <a:gd name="T17" fmla="*/ 132 h 1354"/>
              <a:gd name="T18" fmla="*/ 614 w 1369"/>
              <a:gd name="T19" fmla="*/ 0 h 1354"/>
              <a:gd name="T20" fmla="*/ 387 w 1369"/>
              <a:gd name="T21" fmla="*/ 66 h 1354"/>
              <a:gd name="T22" fmla="*/ 413 w 1369"/>
              <a:gd name="T23" fmla="*/ 203 h 1354"/>
              <a:gd name="T24" fmla="*/ 352 w 1369"/>
              <a:gd name="T25" fmla="*/ 250 h 1354"/>
              <a:gd name="T26" fmla="*/ 285 w 1369"/>
              <a:gd name="T27" fmla="*/ 293 h 1354"/>
              <a:gd name="T28" fmla="*/ 217 w 1369"/>
              <a:gd name="T29" fmla="*/ 270 h 1354"/>
              <a:gd name="T30" fmla="*/ 153 w 1369"/>
              <a:gd name="T31" fmla="*/ 244 h 1354"/>
              <a:gd name="T32" fmla="*/ 36 w 1369"/>
              <a:gd name="T33" fmla="*/ 448 h 1354"/>
              <a:gd name="T34" fmla="*/ 158 w 1369"/>
              <a:gd name="T35" fmla="*/ 534 h 1354"/>
              <a:gd name="T36" fmla="*/ 137 w 1369"/>
              <a:gd name="T37" fmla="*/ 679 h 1354"/>
              <a:gd name="T38" fmla="*/ 0 w 1369"/>
              <a:gd name="T39" fmla="*/ 746 h 1354"/>
              <a:gd name="T40" fmla="*/ 69 w 1369"/>
              <a:gd name="T41" fmla="*/ 968 h 1354"/>
              <a:gd name="T42" fmla="*/ 210 w 1369"/>
              <a:gd name="T43" fmla="*/ 943 h 1354"/>
              <a:gd name="T44" fmla="*/ 258 w 1369"/>
              <a:gd name="T45" fmla="*/ 1004 h 1354"/>
              <a:gd name="T46" fmla="*/ 303 w 1369"/>
              <a:gd name="T47" fmla="*/ 1067 h 1354"/>
              <a:gd name="T48" fmla="*/ 277 w 1369"/>
              <a:gd name="T49" fmla="*/ 1134 h 1354"/>
              <a:gd name="T50" fmla="*/ 253 w 1369"/>
              <a:gd name="T51" fmla="*/ 1203 h 1354"/>
              <a:gd name="T52" fmla="*/ 459 w 1369"/>
              <a:gd name="T53" fmla="*/ 1316 h 1354"/>
              <a:gd name="T54" fmla="*/ 551 w 1369"/>
              <a:gd name="T55" fmla="*/ 1198 h 1354"/>
              <a:gd name="T56" fmla="*/ 698 w 1369"/>
              <a:gd name="T57" fmla="*/ 1220 h 1354"/>
              <a:gd name="T58" fmla="*/ 761 w 1369"/>
              <a:gd name="T59" fmla="*/ 1354 h 1354"/>
              <a:gd name="T60" fmla="*/ 986 w 1369"/>
              <a:gd name="T61" fmla="*/ 1284 h 1354"/>
              <a:gd name="T62" fmla="*/ 961 w 1369"/>
              <a:gd name="T63" fmla="*/ 1143 h 1354"/>
              <a:gd name="T64" fmla="*/ 1025 w 1369"/>
              <a:gd name="T65" fmla="*/ 1098 h 1354"/>
              <a:gd name="T66" fmla="*/ 1093 w 1369"/>
              <a:gd name="T67" fmla="*/ 1058 h 1354"/>
              <a:gd name="T68" fmla="*/ 1221 w 1369"/>
              <a:gd name="T69" fmla="*/ 1106 h 1354"/>
              <a:gd name="T70" fmla="*/ 1334 w 1369"/>
              <a:gd name="T71" fmla="*/ 901 h 1354"/>
              <a:gd name="T72" fmla="*/ 1218 w 1369"/>
              <a:gd name="T73" fmla="*/ 817 h 1354"/>
              <a:gd name="T74" fmla="*/ 1239 w 1369"/>
              <a:gd name="T75" fmla="*/ 67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9" h="1354">
                <a:moveTo>
                  <a:pt x="1239" y="672"/>
                </a:moveTo>
                <a:cubicBezTo>
                  <a:pt x="1280" y="647"/>
                  <a:pt x="1329" y="636"/>
                  <a:pt x="1369" y="609"/>
                </a:cubicBezTo>
                <a:cubicBezTo>
                  <a:pt x="1355" y="528"/>
                  <a:pt x="1341" y="447"/>
                  <a:pt x="1298" y="384"/>
                </a:cubicBezTo>
                <a:cubicBezTo>
                  <a:pt x="1252" y="392"/>
                  <a:pt x="1205" y="398"/>
                  <a:pt x="1160" y="406"/>
                </a:cubicBezTo>
                <a:cubicBezTo>
                  <a:pt x="1133" y="364"/>
                  <a:pt x="1098" y="325"/>
                  <a:pt x="1073" y="281"/>
                </a:cubicBezTo>
                <a:cubicBezTo>
                  <a:pt x="1088" y="237"/>
                  <a:pt x="1105" y="198"/>
                  <a:pt x="1121" y="156"/>
                </a:cubicBezTo>
                <a:cubicBezTo>
                  <a:pt x="1065" y="109"/>
                  <a:pt x="996" y="70"/>
                  <a:pt x="913" y="40"/>
                </a:cubicBezTo>
                <a:cubicBezTo>
                  <a:pt x="881" y="74"/>
                  <a:pt x="858" y="121"/>
                  <a:pt x="825" y="153"/>
                </a:cubicBezTo>
                <a:cubicBezTo>
                  <a:pt x="777" y="148"/>
                  <a:pt x="727" y="136"/>
                  <a:pt x="680" y="132"/>
                </a:cubicBezTo>
                <a:cubicBezTo>
                  <a:pt x="654" y="91"/>
                  <a:pt x="641" y="41"/>
                  <a:pt x="614" y="0"/>
                </a:cubicBezTo>
                <a:cubicBezTo>
                  <a:pt x="533" y="14"/>
                  <a:pt x="451" y="27"/>
                  <a:pt x="387" y="66"/>
                </a:cubicBezTo>
                <a:cubicBezTo>
                  <a:pt x="394" y="112"/>
                  <a:pt x="405" y="156"/>
                  <a:pt x="413" y="203"/>
                </a:cubicBezTo>
                <a:cubicBezTo>
                  <a:pt x="397" y="220"/>
                  <a:pt x="375" y="233"/>
                  <a:pt x="352" y="250"/>
                </a:cubicBezTo>
                <a:cubicBezTo>
                  <a:pt x="336" y="261"/>
                  <a:pt x="305" y="293"/>
                  <a:pt x="285" y="293"/>
                </a:cubicBezTo>
                <a:cubicBezTo>
                  <a:pt x="267" y="293"/>
                  <a:pt x="239" y="278"/>
                  <a:pt x="217" y="270"/>
                </a:cubicBezTo>
                <a:cubicBezTo>
                  <a:pt x="196" y="262"/>
                  <a:pt x="175" y="252"/>
                  <a:pt x="153" y="244"/>
                </a:cubicBezTo>
                <a:cubicBezTo>
                  <a:pt x="105" y="300"/>
                  <a:pt x="65" y="365"/>
                  <a:pt x="36" y="448"/>
                </a:cubicBezTo>
                <a:cubicBezTo>
                  <a:pt x="78" y="477"/>
                  <a:pt x="122" y="503"/>
                  <a:pt x="158" y="534"/>
                </a:cubicBezTo>
                <a:cubicBezTo>
                  <a:pt x="152" y="582"/>
                  <a:pt x="141" y="633"/>
                  <a:pt x="137" y="679"/>
                </a:cubicBezTo>
                <a:cubicBezTo>
                  <a:pt x="91" y="702"/>
                  <a:pt x="42" y="719"/>
                  <a:pt x="0" y="746"/>
                </a:cubicBezTo>
                <a:cubicBezTo>
                  <a:pt x="14" y="825"/>
                  <a:pt x="28" y="905"/>
                  <a:pt x="69" y="968"/>
                </a:cubicBezTo>
                <a:cubicBezTo>
                  <a:pt x="117" y="960"/>
                  <a:pt x="162" y="950"/>
                  <a:pt x="210" y="943"/>
                </a:cubicBezTo>
                <a:cubicBezTo>
                  <a:pt x="229" y="959"/>
                  <a:pt x="241" y="981"/>
                  <a:pt x="258" y="1004"/>
                </a:cubicBezTo>
                <a:cubicBezTo>
                  <a:pt x="269" y="1019"/>
                  <a:pt x="303" y="1047"/>
                  <a:pt x="303" y="1067"/>
                </a:cubicBezTo>
                <a:cubicBezTo>
                  <a:pt x="304" y="1087"/>
                  <a:pt x="285" y="1111"/>
                  <a:pt x="277" y="1134"/>
                </a:cubicBezTo>
                <a:cubicBezTo>
                  <a:pt x="269" y="1157"/>
                  <a:pt x="263" y="1180"/>
                  <a:pt x="253" y="1203"/>
                </a:cubicBezTo>
                <a:cubicBezTo>
                  <a:pt x="310" y="1249"/>
                  <a:pt x="376" y="1288"/>
                  <a:pt x="459" y="1316"/>
                </a:cubicBezTo>
                <a:cubicBezTo>
                  <a:pt x="492" y="1280"/>
                  <a:pt x="516" y="1231"/>
                  <a:pt x="551" y="1198"/>
                </a:cubicBezTo>
                <a:cubicBezTo>
                  <a:pt x="599" y="1204"/>
                  <a:pt x="651" y="1215"/>
                  <a:pt x="698" y="1220"/>
                </a:cubicBezTo>
                <a:cubicBezTo>
                  <a:pt x="719" y="1265"/>
                  <a:pt x="735" y="1313"/>
                  <a:pt x="761" y="1354"/>
                </a:cubicBezTo>
                <a:cubicBezTo>
                  <a:pt x="843" y="1340"/>
                  <a:pt x="922" y="1325"/>
                  <a:pt x="986" y="1284"/>
                </a:cubicBezTo>
                <a:cubicBezTo>
                  <a:pt x="978" y="1237"/>
                  <a:pt x="970" y="1190"/>
                  <a:pt x="961" y="1143"/>
                </a:cubicBezTo>
                <a:cubicBezTo>
                  <a:pt x="981" y="1131"/>
                  <a:pt x="1002" y="1115"/>
                  <a:pt x="1025" y="1098"/>
                </a:cubicBezTo>
                <a:cubicBezTo>
                  <a:pt x="1042" y="1087"/>
                  <a:pt x="1071" y="1057"/>
                  <a:pt x="1093" y="1058"/>
                </a:cubicBezTo>
                <a:cubicBezTo>
                  <a:pt x="1133" y="1061"/>
                  <a:pt x="1171" y="1098"/>
                  <a:pt x="1221" y="1106"/>
                </a:cubicBezTo>
                <a:cubicBezTo>
                  <a:pt x="1266" y="1050"/>
                  <a:pt x="1306" y="984"/>
                  <a:pt x="1334" y="901"/>
                </a:cubicBezTo>
                <a:cubicBezTo>
                  <a:pt x="1297" y="872"/>
                  <a:pt x="1255" y="846"/>
                  <a:pt x="1218" y="817"/>
                </a:cubicBezTo>
                <a:cubicBezTo>
                  <a:pt x="1224" y="769"/>
                  <a:pt x="1234" y="719"/>
                  <a:pt x="1239" y="672"/>
                </a:cubicBezTo>
                <a:close/>
              </a:path>
            </a:pathLst>
          </a:custGeom>
          <a:gradFill flip="none" rotWithShape="1">
            <a:gsLst>
              <a:gs pos="46000">
                <a:srgbClr val="BEBEBE"/>
              </a:gs>
              <a:gs pos="2917">
                <a:srgbClr val="BABABA">
                  <a:alpha val="0"/>
                </a:srgbClr>
              </a:gs>
              <a:gs pos="43000">
                <a:srgbClr val="BABABA">
                  <a:alpha val="0"/>
                </a:srgbClr>
              </a:gs>
              <a:gs pos="100000">
                <a:sysClr val="window" lastClr="FFFFFF">
                  <a:lumMod val="75000"/>
                </a:sysClr>
              </a:gs>
            </a:gsLst>
            <a:path path="circle">
              <a:fillToRect l="50000" t="50000" r="50000" b="50000"/>
            </a:path>
            <a:tileRect/>
          </a:gradFill>
          <a:ln w="22225" cap="flat">
            <a:solidFill>
              <a:sysClr val="window" lastClr="FFFFFF"/>
            </a:solidFill>
            <a:prstDash val="solid"/>
            <a:miter lim="800000"/>
            <a:headEnd/>
            <a:tailEnd/>
          </a:ln>
          <a:effectLst>
            <a:outerShdw blurRad="25400" dir="7920000" sx="101000" sy="101000" algn="ctr" rotWithShape="0">
              <a:srgbClr val="000000">
                <a:alpha val="26000"/>
              </a:srgbClr>
            </a:outerShdw>
          </a:effectLst>
        </p:spPr>
        <p:txBody>
          <a:bodyPr vert="horz" wrap="square" lIns="82278" tIns="41139" rIns="82278" bIns="41139" numCol="1" anchor="t" anchorCtr="0" compatLnSpc="1">
            <a:prstTxWarp prst="textNoShape">
              <a:avLst/>
            </a:prstTxWarp>
            <a:normAutofit/>
          </a:bodyPr>
          <a:lstStyle/>
          <a:p>
            <a:pPr>
              <a:defRPr/>
            </a:pPr>
            <a:endParaRPr lang="en-US" kern="0" baseline="-25000" dirty="0" smtClean="0">
              <a:solidFill>
                <a:prstClr val="black"/>
              </a:solidFill>
              <a:latin typeface="Arial"/>
            </a:endParaRPr>
          </a:p>
        </p:txBody>
      </p:sp>
      <p:sp>
        <p:nvSpPr>
          <p:cNvPr id="56" name="Freeform 9"/>
          <p:cNvSpPr>
            <a:spLocks/>
          </p:cNvSpPr>
          <p:nvPr/>
        </p:nvSpPr>
        <p:spPr bwMode="auto">
          <a:xfrm>
            <a:off x="2837858" y="3248692"/>
            <a:ext cx="1086307" cy="1081991"/>
          </a:xfrm>
          <a:custGeom>
            <a:avLst/>
            <a:gdLst>
              <a:gd name="T0" fmla="*/ 1239 w 1369"/>
              <a:gd name="T1" fmla="*/ 672 h 1354"/>
              <a:gd name="T2" fmla="*/ 1369 w 1369"/>
              <a:gd name="T3" fmla="*/ 609 h 1354"/>
              <a:gd name="T4" fmla="*/ 1298 w 1369"/>
              <a:gd name="T5" fmla="*/ 384 h 1354"/>
              <a:gd name="T6" fmla="*/ 1160 w 1369"/>
              <a:gd name="T7" fmla="*/ 406 h 1354"/>
              <a:gd name="T8" fmla="*/ 1073 w 1369"/>
              <a:gd name="T9" fmla="*/ 281 h 1354"/>
              <a:gd name="T10" fmla="*/ 1121 w 1369"/>
              <a:gd name="T11" fmla="*/ 156 h 1354"/>
              <a:gd name="T12" fmla="*/ 913 w 1369"/>
              <a:gd name="T13" fmla="*/ 40 h 1354"/>
              <a:gd name="T14" fmla="*/ 825 w 1369"/>
              <a:gd name="T15" fmla="*/ 153 h 1354"/>
              <a:gd name="T16" fmla="*/ 680 w 1369"/>
              <a:gd name="T17" fmla="*/ 132 h 1354"/>
              <a:gd name="T18" fmla="*/ 614 w 1369"/>
              <a:gd name="T19" fmla="*/ 0 h 1354"/>
              <a:gd name="T20" fmla="*/ 387 w 1369"/>
              <a:gd name="T21" fmla="*/ 66 h 1354"/>
              <a:gd name="T22" fmla="*/ 413 w 1369"/>
              <a:gd name="T23" fmla="*/ 203 h 1354"/>
              <a:gd name="T24" fmla="*/ 352 w 1369"/>
              <a:gd name="T25" fmla="*/ 250 h 1354"/>
              <a:gd name="T26" fmla="*/ 285 w 1369"/>
              <a:gd name="T27" fmla="*/ 293 h 1354"/>
              <a:gd name="T28" fmla="*/ 217 w 1369"/>
              <a:gd name="T29" fmla="*/ 270 h 1354"/>
              <a:gd name="T30" fmla="*/ 153 w 1369"/>
              <a:gd name="T31" fmla="*/ 244 h 1354"/>
              <a:gd name="T32" fmla="*/ 36 w 1369"/>
              <a:gd name="T33" fmla="*/ 448 h 1354"/>
              <a:gd name="T34" fmla="*/ 158 w 1369"/>
              <a:gd name="T35" fmla="*/ 534 h 1354"/>
              <a:gd name="T36" fmla="*/ 137 w 1369"/>
              <a:gd name="T37" fmla="*/ 679 h 1354"/>
              <a:gd name="T38" fmla="*/ 0 w 1369"/>
              <a:gd name="T39" fmla="*/ 746 h 1354"/>
              <a:gd name="T40" fmla="*/ 69 w 1369"/>
              <a:gd name="T41" fmla="*/ 968 h 1354"/>
              <a:gd name="T42" fmla="*/ 210 w 1369"/>
              <a:gd name="T43" fmla="*/ 943 h 1354"/>
              <a:gd name="T44" fmla="*/ 258 w 1369"/>
              <a:gd name="T45" fmla="*/ 1004 h 1354"/>
              <a:gd name="T46" fmla="*/ 303 w 1369"/>
              <a:gd name="T47" fmla="*/ 1067 h 1354"/>
              <a:gd name="T48" fmla="*/ 277 w 1369"/>
              <a:gd name="T49" fmla="*/ 1134 h 1354"/>
              <a:gd name="T50" fmla="*/ 253 w 1369"/>
              <a:gd name="T51" fmla="*/ 1203 h 1354"/>
              <a:gd name="T52" fmla="*/ 459 w 1369"/>
              <a:gd name="T53" fmla="*/ 1316 h 1354"/>
              <a:gd name="T54" fmla="*/ 551 w 1369"/>
              <a:gd name="T55" fmla="*/ 1198 h 1354"/>
              <a:gd name="T56" fmla="*/ 698 w 1369"/>
              <a:gd name="T57" fmla="*/ 1220 h 1354"/>
              <a:gd name="T58" fmla="*/ 761 w 1369"/>
              <a:gd name="T59" fmla="*/ 1354 h 1354"/>
              <a:gd name="T60" fmla="*/ 986 w 1369"/>
              <a:gd name="T61" fmla="*/ 1284 h 1354"/>
              <a:gd name="T62" fmla="*/ 961 w 1369"/>
              <a:gd name="T63" fmla="*/ 1143 h 1354"/>
              <a:gd name="T64" fmla="*/ 1025 w 1369"/>
              <a:gd name="T65" fmla="*/ 1098 h 1354"/>
              <a:gd name="T66" fmla="*/ 1093 w 1369"/>
              <a:gd name="T67" fmla="*/ 1058 h 1354"/>
              <a:gd name="T68" fmla="*/ 1221 w 1369"/>
              <a:gd name="T69" fmla="*/ 1106 h 1354"/>
              <a:gd name="T70" fmla="*/ 1334 w 1369"/>
              <a:gd name="T71" fmla="*/ 901 h 1354"/>
              <a:gd name="T72" fmla="*/ 1218 w 1369"/>
              <a:gd name="T73" fmla="*/ 817 h 1354"/>
              <a:gd name="T74" fmla="*/ 1239 w 1369"/>
              <a:gd name="T75" fmla="*/ 67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9" h="1354">
                <a:moveTo>
                  <a:pt x="1239" y="672"/>
                </a:moveTo>
                <a:cubicBezTo>
                  <a:pt x="1280" y="647"/>
                  <a:pt x="1329" y="636"/>
                  <a:pt x="1369" y="609"/>
                </a:cubicBezTo>
                <a:cubicBezTo>
                  <a:pt x="1355" y="528"/>
                  <a:pt x="1341" y="447"/>
                  <a:pt x="1298" y="384"/>
                </a:cubicBezTo>
                <a:cubicBezTo>
                  <a:pt x="1252" y="392"/>
                  <a:pt x="1205" y="398"/>
                  <a:pt x="1160" y="406"/>
                </a:cubicBezTo>
                <a:cubicBezTo>
                  <a:pt x="1133" y="364"/>
                  <a:pt x="1098" y="325"/>
                  <a:pt x="1073" y="281"/>
                </a:cubicBezTo>
                <a:cubicBezTo>
                  <a:pt x="1088" y="237"/>
                  <a:pt x="1105" y="198"/>
                  <a:pt x="1121" y="156"/>
                </a:cubicBezTo>
                <a:cubicBezTo>
                  <a:pt x="1065" y="109"/>
                  <a:pt x="996" y="70"/>
                  <a:pt x="913" y="40"/>
                </a:cubicBezTo>
                <a:cubicBezTo>
                  <a:pt x="881" y="74"/>
                  <a:pt x="858" y="121"/>
                  <a:pt x="825" y="153"/>
                </a:cubicBezTo>
                <a:cubicBezTo>
                  <a:pt x="777" y="148"/>
                  <a:pt x="727" y="136"/>
                  <a:pt x="680" y="132"/>
                </a:cubicBezTo>
                <a:cubicBezTo>
                  <a:pt x="654" y="91"/>
                  <a:pt x="641" y="41"/>
                  <a:pt x="614" y="0"/>
                </a:cubicBezTo>
                <a:cubicBezTo>
                  <a:pt x="533" y="14"/>
                  <a:pt x="451" y="27"/>
                  <a:pt x="387" y="66"/>
                </a:cubicBezTo>
                <a:cubicBezTo>
                  <a:pt x="394" y="112"/>
                  <a:pt x="405" y="156"/>
                  <a:pt x="413" y="203"/>
                </a:cubicBezTo>
                <a:cubicBezTo>
                  <a:pt x="397" y="220"/>
                  <a:pt x="375" y="233"/>
                  <a:pt x="352" y="250"/>
                </a:cubicBezTo>
                <a:cubicBezTo>
                  <a:pt x="336" y="261"/>
                  <a:pt x="305" y="293"/>
                  <a:pt x="285" y="293"/>
                </a:cubicBezTo>
                <a:cubicBezTo>
                  <a:pt x="267" y="293"/>
                  <a:pt x="239" y="278"/>
                  <a:pt x="217" y="270"/>
                </a:cubicBezTo>
                <a:cubicBezTo>
                  <a:pt x="196" y="262"/>
                  <a:pt x="175" y="252"/>
                  <a:pt x="153" y="244"/>
                </a:cubicBezTo>
                <a:cubicBezTo>
                  <a:pt x="105" y="300"/>
                  <a:pt x="65" y="365"/>
                  <a:pt x="36" y="448"/>
                </a:cubicBezTo>
                <a:cubicBezTo>
                  <a:pt x="78" y="477"/>
                  <a:pt x="122" y="503"/>
                  <a:pt x="158" y="534"/>
                </a:cubicBezTo>
                <a:cubicBezTo>
                  <a:pt x="152" y="582"/>
                  <a:pt x="141" y="633"/>
                  <a:pt x="137" y="679"/>
                </a:cubicBezTo>
                <a:cubicBezTo>
                  <a:pt x="91" y="702"/>
                  <a:pt x="42" y="719"/>
                  <a:pt x="0" y="746"/>
                </a:cubicBezTo>
                <a:cubicBezTo>
                  <a:pt x="14" y="825"/>
                  <a:pt x="28" y="905"/>
                  <a:pt x="69" y="968"/>
                </a:cubicBezTo>
                <a:cubicBezTo>
                  <a:pt x="117" y="960"/>
                  <a:pt x="162" y="950"/>
                  <a:pt x="210" y="943"/>
                </a:cubicBezTo>
                <a:cubicBezTo>
                  <a:pt x="229" y="959"/>
                  <a:pt x="241" y="981"/>
                  <a:pt x="258" y="1004"/>
                </a:cubicBezTo>
                <a:cubicBezTo>
                  <a:pt x="269" y="1019"/>
                  <a:pt x="303" y="1047"/>
                  <a:pt x="303" y="1067"/>
                </a:cubicBezTo>
                <a:cubicBezTo>
                  <a:pt x="304" y="1087"/>
                  <a:pt x="285" y="1111"/>
                  <a:pt x="277" y="1134"/>
                </a:cubicBezTo>
                <a:cubicBezTo>
                  <a:pt x="269" y="1157"/>
                  <a:pt x="263" y="1180"/>
                  <a:pt x="253" y="1203"/>
                </a:cubicBezTo>
                <a:cubicBezTo>
                  <a:pt x="310" y="1249"/>
                  <a:pt x="376" y="1288"/>
                  <a:pt x="459" y="1316"/>
                </a:cubicBezTo>
                <a:cubicBezTo>
                  <a:pt x="492" y="1280"/>
                  <a:pt x="516" y="1231"/>
                  <a:pt x="551" y="1198"/>
                </a:cubicBezTo>
                <a:cubicBezTo>
                  <a:pt x="599" y="1204"/>
                  <a:pt x="651" y="1215"/>
                  <a:pt x="698" y="1220"/>
                </a:cubicBezTo>
                <a:cubicBezTo>
                  <a:pt x="719" y="1265"/>
                  <a:pt x="735" y="1313"/>
                  <a:pt x="761" y="1354"/>
                </a:cubicBezTo>
                <a:cubicBezTo>
                  <a:pt x="843" y="1340"/>
                  <a:pt x="922" y="1325"/>
                  <a:pt x="986" y="1284"/>
                </a:cubicBezTo>
                <a:cubicBezTo>
                  <a:pt x="978" y="1237"/>
                  <a:pt x="970" y="1190"/>
                  <a:pt x="961" y="1143"/>
                </a:cubicBezTo>
                <a:cubicBezTo>
                  <a:pt x="981" y="1131"/>
                  <a:pt x="1002" y="1115"/>
                  <a:pt x="1025" y="1098"/>
                </a:cubicBezTo>
                <a:cubicBezTo>
                  <a:pt x="1042" y="1087"/>
                  <a:pt x="1071" y="1057"/>
                  <a:pt x="1093" y="1058"/>
                </a:cubicBezTo>
                <a:cubicBezTo>
                  <a:pt x="1133" y="1061"/>
                  <a:pt x="1171" y="1098"/>
                  <a:pt x="1221" y="1106"/>
                </a:cubicBezTo>
                <a:cubicBezTo>
                  <a:pt x="1266" y="1050"/>
                  <a:pt x="1306" y="984"/>
                  <a:pt x="1334" y="901"/>
                </a:cubicBezTo>
                <a:cubicBezTo>
                  <a:pt x="1297" y="872"/>
                  <a:pt x="1255" y="846"/>
                  <a:pt x="1218" y="817"/>
                </a:cubicBezTo>
                <a:cubicBezTo>
                  <a:pt x="1224" y="769"/>
                  <a:pt x="1234" y="719"/>
                  <a:pt x="1239" y="672"/>
                </a:cubicBezTo>
                <a:close/>
              </a:path>
            </a:pathLst>
          </a:custGeom>
          <a:gradFill flip="none" rotWithShape="1">
            <a:gsLst>
              <a:gs pos="46000">
                <a:srgbClr val="BEBEBE"/>
              </a:gs>
              <a:gs pos="2917">
                <a:srgbClr val="BABABA">
                  <a:alpha val="0"/>
                </a:srgbClr>
              </a:gs>
              <a:gs pos="43000">
                <a:srgbClr val="BABABA">
                  <a:alpha val="0"/>
                </a:srgbClr>
              </a:gs>
              <a:gs pos="100000">
                <a:sysClr val="window" lastClr="FFFFFF">
                  <a:lumMod val="75000"/>
                </a:sysClr>
              </a:gs>
            </a:gsLst>
            <a:path path="circle">
              <a:fillToRect l="50000" t="50000" r="50000" b="50000"/>
            </a:path>
            <a:tileRect/>
          </a:gradFill>
          <a:ln w="22225" cap="flat">
            <a:solidFill>
              <a:sysClr val="window" lastClr="FFFFFF"/>
            </a:solidFill>
            <a:prstDash val="solid"/>
            <a:miter lim="800000"/>
            <a:headEnd/>
            <a:tailEnd/>
          </a:ln>
          <a:effectLst>
            <a:outerShdw blurRad="25400" dir="7920000" sx="101000" sy="101000" algn="ctr" rotWithShape="0">
              <a:srgbClr val="000000">
                <a:alpha val="26000"/>
              </a:srgbClr>
            </a:outerShdw>
          </a:effectLst>
        </p:spPr>
        <p:txBody>
          <a:bodyPr vert="horz" wrap="square" lIns="82278" tIns="41139" rIns="82278" bIns="41139" numCol="1" anchor="t" anchorCtr="0" compatLnSpc="1">
            <a:prstTxWarp prst="textNoShape">
              <a:avLst/>
            </a:prstTxWarp>
            <a:normAutofit/>
          </a:bodyPr>
          <a:lstStyle/>
          <a:p>
            <a:pPr>
              <a:defRPr/>
            </a:pPr>
            <a:endParaRPr lang="en-US" kern="0" baseline="-25000" dirty="0" smtClean="0">
              <a:solidFill>
                <a:prstClr val="black"/>
              </a:solidFill>
              <a:latin typeface="Arial"/>
            </a:endParaRPr>
          </a:p>
        </p:txBody>
      </p:sp>
      <p:sp>
        <p:nvSpPr>
          <p:cNvPr id="57" name="Freeform 28"/>
          <p:cNvSpPr>
            <a:spLocks noEditPoints="1"/>
          </p:cNvSpPr>
          <p:nvPr/>
        </p:nvSpPr>
        <p:spPr bwMode="auto">
          <a:xfrm rot="5400000" flipH="1">
            <a:off x="3533749" y="2876486"/>
            <a:ext cx="2059351" cy="1129084"/>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ysClr val="windowText" lastClr="000000">
              <a:lumMod val="65000"/>
              <a:lumOff val="35000"/>
            </a:sys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58" name="Freeform 28"/>
          <p:cNvSpPr>
            <a:spLocks noEditPoints="1"/>
          </p:cNvSpPr>
          <p:nvPr/>
        </p:nvSpPr>
        <p:spPr bwMode="auto">
          <a:xfrm rot="16200000" flipH="1">
            <a:off x="3787644" y="1882848"/>
            <a:ext cx="1555770" cy="852985"/>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rgbClr val="DC5D26">
              <a:lumMod val="75000"/>
            </a:srgb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59" name="Freeform 28"/>
          <p:cNvSpPr>
            <a:spLocks noEditPoints="1"/>
          </p:cNvSpPr>
          <p:nvPr/>
        </p:nvSpPr>
        <p:spPr bwMode="auto">
          <a:xfrm rot="16200000" flipH="1">
            <a:off x="3542325" y="3621880"/>
            <a:ext cx="2059351" cy="1129084"/>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ysClr val="windowText" lastClr="000000">
              <a:lumMod val="65000"/>
              <a:lumOff val="35000"/>
            </a:sys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60" name="Freeform 28"/>
          <p:cNvSpPr>
            <a:spLocks noEditPoints="1"/>
          </p:cNvSpPr>
          <p:nvPr/>
        </p:nvSpPr>
        <p:spPr bwMode="auto">
          <a:xfrm rot="5400000" flipH="1">
            <a:off x="3792011" y="4891623"/>
            <a:ext cx="1555770" cy="852985"/>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rgbClr val="FFC000">
              <a:lumMod val="75000"/>
            </a:srgb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cxnSp>
        <p:nvCxnSpPr>
          <p:cNvPr id="61" name="Elbow Connector 121"/>
          <p:cNvCxnSpPr>
            <a:stCxn id="71" idx="1"/>
          </p:cNvCxnSpPr>
          <p:nvPr/>
        </p:nvCxnSpPr>
        <p:spPr>
          <a:xfrm rot="10800000" flipV="1">
            <a:off x="4897867" y="5277839"/>
            <a:ext cx="836879" cy="393000"/>
          </a:xfrm>
          <a:prstGeom prst="bentConnector3">
            <a:avLst>
              <a:gd name="adj1" fmla="val 50000"/>
            </a:avLst>
          </a:prstGeom>
          <a:noFill/>
          <a:ln w="25400" cap="flat" cmpd="sng" algn="ctr">
            <a:solidFill>
              <a:srgbClr val="FFC000">
                <a:lumMod val="50000"/>
              </a:srgbClr>
            </a:solidFill>
            <a:prstDash val="dash"/>
            <a:miter lim="800000"/>
          </a:ln>
          <a:effectLst/>
        </p:spPr>
      </p:cxnSp>
      <p:cxnSp>
        <p:nvCxnSpPr>
          <p:cNvPr id="62" name="Elbow Connector 122"/>
          <p:cNvCxnSpPr>
            <a:endCxn id="72" idx="2"/>
          </p:cNvCxnSpPr>
          <p:nvPr/>
        </p:nvCxnSpPr>
        <p:spPr>
          <a:xfrm rot="16200000" flipV="1">
            <a:off x="6470706" y="2980063"/>
            <a:ext cx="630816" cy="126077"/>
          </a:xfrm>
          <a:prstGeom prst="bentConnector3">
            <a:avLst>
              <a:gd name="adj1" fmla="val 50000"/>
            </a:avLst>
          </a:prstGeom>
          <a:noFill/>
          <a:ln w="25400" cap="flat" cmpd="sng" algn="ctr">
            <a:solidFill>
              <a:srgbClr val="22B573">
                <a:lumMod val="50000"/>
              </a:srgbClr>
            </a:solidFill>
            <a:prstDash val="dash"/>
            <a:miter lim="800000"/>
          </a:ln>
          <a:effectLst/>
        </p:spPr>
      </p:cxnSp>
      <p:cxnSp>
        <p:nvCxnSpPr>
          <p:cNvPr id="63" name="Elbow Connector 123"/>
          <p:cNvCxnSpPr>
            <a:endCxn id="73" idx="3"/>
          </p:cNvCxnSpPr>
          <p:nvPr/>
        </p:nvCxnSpPr>
        <p:spPr>
          <a:xfrm rot="10800000" flipV="1">
            <a:off x="3409258" y="1946874"/>
            <a:ext cx="820902" cy="373998"/>
          </a:xfrm>
          <a:prstGeom prst="bentConnector3">
            <a:avLst>
              <a:gd name="adj1" fmla="val 50000"/>
            </a:avLst>
          </a:prstGeom>
          <a:noFill/>
          <a:ln w="25400" cap="flat" cmpd="sng" algn="ctr">
            <a:solidFill>
              <a:srgbClr val="DC5D26">
                <a:lumMod val="50000"/>
              </a:srgbClr>
            </a:solidFill>
            <a:prstDash val="dash"/>
            <a:miter lim="800000"/>
          </a:ln>
          <a:effectLst/>
        </p:spPr>
      </p:cxnSp>
      <p:sp>
        <p:nvSpPr>
          <p:cNvPr id="64" name="Freeform 5"/>
          <p:cNvSpPr>
            <a:spLocks noEditPoints="1"/>
          </p:cNvSpPr>
          <p:nvPr/>
        </p:nvSpPr>
        <p:spPr bwMode="auto">
          <a:xfrm flipH="1">
            <a:off x="4141730" y="3320712"/>
            <a:ext cx="2064524" cy="956070"/>
          </a:xfrm>
          <a:custGeom>
            <a:avLst/>
            <a:gdLst>
              <a:gd name="T0" fmla="*/ 994 w 1083"/>
              <a:gd name="T1" fmla="*/ 88 h 497"/>
              <a:gd name="T2" fmla="*/ 674 w 1083"/>
              <a:gd name="T3" fmla="*/ 88 h 497"/>
              <a:gd name="T4" fmla="*/ 630 w 1083"/>
              <a:gd name="T5" fmla="*/ 150 h 497"/>
              <a:gd name="T6" fmla="*/ 541 w 1083"/>
              <a:gd name="T7" fmla="*/ 173 h 497"/>
              <a:gd name="T8" fmla="*/ 451 w 1083"/>
              <a:gd name="T9" fmla="*/ 145 h 497"/>
              <a:gd name="T10" fmla="*/ 412 w 1083"/>
              <a:gd name="T11" fmla="*/ 91 h 497"/>
              <a:gd name="T12" fmla="*/ 410 w 1083"/>
              <a:gd name="T13" fmla="*/ 88 h 497"/>
              <a:gd name="T14" fmla="*/ 89 w 1083"/>
              <a:gd name="T15" fmla="*/ 88 h 497"/>
              <a:gd name="T16" fmla="*/ 89 w 1083"/>
              <a:gd name="T17" fmla="*/ 409 h 497"/>
              <a:gd name="T18" fmla="*/ 410 w 1083"/>
              <a:gd name="T19" fmla="*/ 409 h 497"/>
              <a:gd name="T20" fmla="*/ 453 w 1083"/>
              <a:gd name="T21" fmla="*/ 346 h 497"/>
              <a:gd name="T22" fmla="*/ 541 w 1083"/>
              <a:gd name="T23" fmla="*/ 324 h 497"/>
              <a:gd name="T24" fmla="*/ 632 w 1083"/>
              <a:gd name="T25" fmla="*/ 351 h 497"/>
              <a:gd name="T26" fmla="*/ 671 w 1083"/>
              <a:gd name="T27" fmla="*/ 406 h 497"/>
              <a:gd name="T28" fmla="*/ 674 w 1083"/>
              <a:gd name="T29" fmla="*/ 408 h 497"/>
              <a:gd name="T30" fmla="*/ 994 w 1083"/>
              <a:gd name="T31" fmla="*/ 408 h 497"/>
              <a:gd name="T32" fmla="*/ 994 w 1083"/>
              <a:gd name="T33" fmla="*/ 88 h 497"/>
              <a:gd name="T34" fmla="*/ 247 w 1083"/>
              <a:gd name="T35" fmla="*/ 449 h 497"/>
              <a:gd name="T36" fmla="*/ 47 w 1083"/>
              <a:gd name="T37" fmla="*/ 249 h 497"/>
              <a:gd name="T38" fmla="*/ 247 w 1083"/>
              <a:gd name="T39" fmla="*/ 49 h 497"/>
              <a:gd name="T40" fmla="*/ 447 w 1083"/>
              <a:gd name="T41" fmla="*/ 249 h 497"/>
              <a:gd name="T42" fmla="*/ 247 w 1083"/>
              <a:gd name="T43" fmla="*/ 449 h 497"/>
              <a:gd name="T44" fmla="*/ 836 w 1083"/>
              <a:gd name="T45" fmla="*/ 447 h 497"/>
              <a:gd name="T46" fmla="*/ 636 w 1083"/>
              <a:gd name="T47" fmla="*/ 247 h 497"/>
              <a:gd name="T48" fmla="*/ 836 w 1083"/>
              <a:gd name="T49" fmla="*/ 48 h 497"/>
              <a:gd name="T50" fmla="*/ 1036 w 1083"/>
              <a:gd name="T51" fmla="*/ 247 h 497"/>
              <a:gd name="T52" fmla="*/ 836 w 1083"/>
              <a:gd name="T53" fmla="*/ 44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3" h="497">
                <a:moveTo>
                  <a:pt x="994" y="88"/>
                </a:moveTo>
                <a:cubicBezTo>
                  <a:pt x="906" y="0"/>
                  <a:pt x="763" y="0"/>
                  <a:pt x="674" y="88"/>
                </a:cubicBezTo>
                <a:cubicBezTo>
                  <a:pt x="655" y="107"/>
                  <a:pt x="641" y="128"/>
                  <a:pt x="630" y="150"/>
                </a:cubicBezTo>
                <a:cubicBezTo>
                  <a:pt x="599" y="171"/>
                  <a:pt x="541" y="173"/>
                  <a:pt x="541" y="173"/>
                </a:cubicBezTo>
                <a:cubicBezTo>
                  <a:pt x="495" y="172"/>
                  <a:pt x="459" y="150"/>
                  <a:pt x="451" y="145"/>
                </a:cubicBezTo>
                <a:cubicBezTo>
                  <a:pt x="441" y="126"/>
                  <a:pt x="428" y="107"/>
                  <a:pt x="412" y="91"/>
                </a:cubicBezTo>
                <a:cubicBezTo>
                  <a:pt x="411" y="90"/>
                  <a:pt x="410" y="89"/>
                  <a:pt x="410" y="88"/>
                </a:cubicBezTo>
                <a:cubicBezTo>
                  <a:pt x="321" y="0"/>
                  <a:pt x="177" y="0"/>
                  <a:pt x="89" y="88"/>
                </a:cubicBezTo>
                <a:cubicBezTo>
                  <a:pt x="0" y="177"/>
                  <a:pt x="0" y="320"/>
                  <a:pt x="89" y="409"/>
                </a:cubicBezTo>
                <a:cubicBezTo>
                  <a:pt x="177" y="497"/>
                  <a:pt x="321" y="497"/>
                  <a:pt x="410" y="409"/>
                </a:cubicBezTo>
                <a:cubicBezTo>
                  <a:pt x="428" y="390"/>
                  <a:pt x="443" y="369"/>
                  <a:pt x="453" y="346"/>
                </a:cubicBezTo>
                <a:cubicBezTo>
                  <a:pt x="483" y="327"/>
                  <a:pt x="541" y="324"/>
                  <a:pt x="541" y="324"/>
                </a:cubicBezTo>
                <a:cubicBezTo>
                  <a:pt x="588" y="325"/>
                  <a:pt x="625" y="346"/>
                  <a:pt x="632" y="351"/>
                </a:cubicBezTo>
                <a:cubicBezTo>
                  <a:pt x="642" y="371"/>
                  <a:pt x="655" y="389"/>
                  <a:pt x="671" y="406"/>
                </a:cubicBezTo>
                <a:cubicBezTo>
                  <a:pt x="672" y="407"/>
                  <a:pt x="673" y="408"/>
                  <a:pt x="674" y="408"/>
                </a:cubicBezTo>
                <a:cubicBezTo>
                  <a:pt x="763" y="497"/>
                  <a:pt x="906" y="497"/>
                  <a:pt x="994" y="408"/>
                </a:cubicBezTo>
                <a:cubicBezTo>
                  <a:pt x="1083" y="320"/>
                  <a:pt x="1083" y="177"/>
                  <a:pt x="994" y="88"/>
                </a:cubicBezTo>
                <a:close/>
                <a:moveTo>
                  <a:pt x="247" y="449"/>
                </a:moveTo>
                <a:cubicBezTo>
                  <a:pt x="137" y="449"/>
                  <a:pt x="47" y="359"/>
                  <a:pt x="47" y="249"/>
                </a:cubicBezTo>
                <a:cubicBezTo>
                  <a:pt x="47" y="139"/>
                  <a:pt x="137" y="49"/>
                  <a:pt x="247" y="49"/>
                </a:cubicBezTo>
                <a:cubicBezTo>
                  <a:pt x="357" y="49"/>
                  <a:pt x="447" y="139"/>
                  <a:pt x="447" y="249"/>
                </a:cubicBezTo>
                <a:cubicBezTo>
                  <a:pt x="447" y="359"/>
                  <a:pt x="357" y="449"/>
                  <a:pt x="247" y="449"/>
                </a:cubicBezTo>
                <a:close/>
                <a:moveTo>
                  <a:pt x="836" y="447"/>
                </a:moveTo>
                <a:cubicBezTo>
                  <a:pt x="726" y="447"/>
                  <a:pt x="636" y="358"/>
                  <a:pt x="636" y="247"/>
                </a:cubicBezTo>
                <a:cubicBezTo>
                  <a:pt x="636" y="137"/>
                  <a:pt x="726" y="48"/>
                  <a:pt x="836" y="48"/>
                </a:cubicBezTo>
                <a:cubicBezTo>
                  <a:pt x="947" y="48"/>
                  <a:pt x="1036" y="137"/>
                  <a:pt x="1036" y="247"/>
                </a:cubicBezTo>
                <a:cubicBezTo>
                  <a:pt x="1036" y="358"/>
                  <a:pt x="947" y="447"/>
                  <a:pt x="836" y="447"/>
                </a:cubicBezTo>
                <a:close/>
              </a:path>
            </a:pathLst>
          </a:custGeom>
          <a:solidFill>
            <a:sysClr val="windowText" lastClr="000000">
              <a:lumMod val="65000"/>
              <a:lumOff val="35000"/>
            </a:sys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65" name="Freeform 28"/>
          <p:cNvSpPr>
            <a:spLocks noEditPoints="1"/>
          </p:cNvSpPr>
          <p:nvPr/>
        </p:nvSpPr>
        <p:spPr bwMode="auto">
          <a:xfrm flipH="1">
            <a:off x="5360666" y="3241818"/>
            <a:ext cx="2060056" cy="1128697"/>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rgbClr val="22B573">
              <a:lumMod val="75000"/>
            </a:srgb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66" name="Freeform 5"/>
          <p:cNvSpPr>
            <a:spLocks noEditPoints="1"/>
          </p:cNvSpPr>
          <p:nvPr/>
        </p:nvSpPr>
        <p:spPr bwMode="auto">
          <a:xfrm>
            <a:off x="2903533" y="3320712"/>
            <a:ext cx="2075428" cy="956070"/>
          </a:xfrm>
          <a:custGeom>
            <a:avLst/>
            <a:gdLst>
              <a:gd name="T0" fmla="*/ 994 w 1083"/>
              <a:gd name="T1" fmla="*/ 88 h 497"/>
              <a:gd name="T2" fmla="*/ 674 w 1083"/>
              <a:gd name="T3" fmla="*/ 88 h 497"/>
              <a:gd name="T4" fmla="*/ 630 w 1083"/>
              <a:gd name="T5" fmla="*/ 150 h 497"/>
              <a:gd name="T6" fmla="*/ 541 w 1083"/>
              <a:gd name="T7" fmla="*/ 173 h 497"/>
              <a:gd name="T8" fmla="*/ 451 w 1083"/>
              <a:gd name="T9" fmla="*/ 145 h 497"/>
              <a:gd name="T10" fmla="*/ 412 w 1083"/>
              <a:gd name="T11" fmla="*/ 91 h 497"/>
              <a:gd name="T12" fmla="*/ 410 w 1083"/>
              <a:gd name="T13" fmla="*/ 88 h 497"/>
              <a:gd name="T14" fmla="*/ 89 w 1083"/>
              <a:gd name="T15" fmla="*/ 88 h 497"/>
              <a:gd name="T16" fmla="*/ 89 w 1083"/>
              <a:gd name="T17" fmla="*/ 409 h 497"/>
              <a:gd name="T18" fmla="*/ 410 w 1083"/>
              <a:gd name="T19" fmla="*/ 409 h 497"/>
              <a:gd name="T20" fmla="*/ 453 w 1083"/>
              <a:gd name="T21" fmla="*/ 346 h 497"/>
              <a:gd name="T22" fmla="*/ 541 w 1083"/>
              <a:gd name="T23" fmla="*/ 324 h 497"/>
              <a:gd name="T24" fmla="*/ 632 w 1083"/>
              <a:gd name="T25" fmla="*/ 351 h 497"/>
              <a:gd name="T26" fmla="*/ 671 w 1083"/>
              <a:gd name="T27" fmla="*/ 406 h 497"/>
              <a:gd name="T28" fmla="*/ 674 w 1083"/>
              <a:gd name="T29" fmla="*/ 408 h 497"/>
              <a:gd name="T30" fmla="*/ 994 w 1083"/>
              <a:gd name="T31" fmla="*/ 408 h 497"/>
              <a:gd name="T32" fmla="*/ 994 w 1083"/>
              <a:gd name="T33" fmla="*/ 88 h 497"/>
              <a:gd name="T34" fmla="*/ 247 w 1083"/>
              <a:gd name="T35" fmla="*/ 449 h 497"/>
              <a:gd name="T36" fmla="*/ 47 w 1083"/>
              <a:gd name="T37" fmla="*/ 249 h 497"/>
              <a:gd name="T38" fmla="*/ 247 w 1083"/>
              <a:gd name="T39" fmla="*/ 49 h 497"/>
              <a:gd name="T40" fmla="*/ 447 w 1083"/>
              <a:gd name="T41" fmla="*/ 249 h 497"/>
              <a:gd name="T42" fmla="*/ 247 w 1083"/>
              <a:gd name="T43" fmla="*/ 449 h 497"/>
              <a:gd name="T44" fmla="*/ 836 w 1083"/>
              <a:gd name="T45" fmla="*/ 447 h 497"/>
              <a:gd name="T46" fmla="*/ 636 w 1083"/>
              <a:gd name="T47" fmla="*/ 247 h 497"/>
              <a:gd name="T48" fmla="*/ 836 w 1083"/>
              <a:gd name="T49" fmla="*/ 48 h 497"/>
              <a:gd name="T50" fmla="*/ 1036 w 1083"/>
              <a:gd name="T51" fmla="*/ 247 h 497"/>
              <a:gd name="T52" fmla="*/ 836 w 1083"/>
              <a:gd name="T53" fmla="*/ 44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3" h="497">
                <a:moveTo>
                  <a:pt x="994" y="88"/>
                </a:moveTo>
                <a:cubicBezTo>
                  <a:pt x="906" y="0"/>
                  <a:pt x="763" y="0"/>
                  <a:pt x="674" y="88"/>
                </a:cubicBezTo>
                <a:cubicBezTo>
                  <a:pt x="655" y="107"/>
                  <a:pt x="641" y="128"/>
                  <a:pt x="630" y="150"/>
                </a:cubicBezTo>
                <a:cubicBezTo>
                  <a:pt x="599" y="171"/>
                  <a:pt x="541" y="173"/>
                  <a:pt x="541" y="173"/>
                </a:cubicBezTo>
                <a:cubicBezTo>
                  <a:pt x="495" y="172"/>
                  <a:pt x="459" y="150"/>
                  <a:pt x="451" y="145"/>
                </a:cubicBezTo>
                <a:cubicBezTo>
                  <a:pt x="441" y="126"/>
                  <a:pt x="428" y="107"/>
                  <a:pt x="412" y="91"/>
                </a:cubicBezTo>
                <a:cubicBezTo>
                  <a:pt x="411" y="90"/>
                  <a:pt x="410" y="89"/>
                  <a:pt x="410" y="88"/>
                </a:cubicBezTo>
                <a:cubicBezTo>
                  <a:pt x="321" y="0"/>
                  <a:pt x="177" y="0"/>
                  <a:pt x="89" y="88"/>
                </a:cubicBezTo>
                <a:cubicBezTo>
                  <a:pt x="0" y="177"/>
                  <a:pt x="0" y="320"/>
                  <a:pt x="89" y="409"/>
                </a:cubicBezTo>
                <a:cubicBezTo>
                  <a:pt x="177" y="497"/>
                  <a:pt x="321" y="497"/>
                  <a:pt x="410" y="409"/>
                </a:cubicBezTo>
                <a:cubicBezTo>
                  <a:pt x="428" y="390"/>
                  <a:pt x="443" y="369"/>
                  <a:pt x="453" y="346"/>
                </a:cubicBezTo>
                <a:cubicBezTo>
                  <a:pt x="483" y="327"/>
                  <a:pt x="541" y="324"/>
                  <a:pt x="541" y="324"/>
                </a:cubicBezTo>
                <a:cubicBezTo>
                  <a:pt x="588" y="325"/>
                  <a:pt x="625" y="346"/>
                  <a:pt x="632" y="351"/>
                </a:cubicBezTo>
                <a:cubicBezTo>
                  <a:pt x="642" y="371"/>
                  <a:pt x="655" y="389"/>
                  <a:pt x="671" y="406"/>
                </a:cubicBezTo>
                <a:cubicBezTo>
                  <a:pt x="672" y="407"/>
                  <a:pt x="673" y="408"/>
                  <a:pt x="674" y="408"/>
                </a:cubicBezTo>
                <a:cubicBezTo>
                  <a:pt x="763" y="497"/>
                  <a:pt x="906" y="497"/>
                  <a:pt x="994" y="408"/>
                </a:cubicBezTo>
                <a:cubicBezTo>
                  <a:pt x="1083" y="320"/>
                  <a:pt x="1083" y="177"/>
                  <a:pt x="994" y="88"/>
                </a:cubicBezTo>
                <a:close/>
                <a:moveTo>
                  <a:pt x="247" y="449"/>
                </a:moveTo>
                <a:cubicBezTo>
                  <a:pt x="137" y="449"/>
                  <a:pt x="47" y="359"/>
                  <a:pt x="47" y="249"/>
                </a:cubicBezTo>
                <a:cubicBezTo>
                  <a:pt x="47" y="139"/>
                  <a:pt x="137" y="49"/>
                  <a:pt x="247" y="49"/>
                </a:cubicBezTo>
                <a:cubicBezTo>
                  <a:pt x="357" y="49"/>
                  <a:pt x="447" y="139"/>
                  <a:pt x="447" y="249"/>
                </a:cubicBezTo>
                <a:cubicBezTo>
                  <a:pt x="447" y="359"/>
                  <a:pt x="357" y="449"/>
                  <a:pt x="247" y="449"/>
                </a:cubicBezTo>
                <a:close/>
                <a:moveTo>
                  <a:pt x="836" y="447"/>
                </a:moveTo>
                <a:cubicBezTo>
                  <a:pt x="726" y="447"/>
                  <a:pt x="636" y="358"/>
                  <a:pt x="636" y="247"/>
                </a:cubicBezTo>
                <a:cubicBezTo>
                  <a:pt x="636" y="137"/>
                  <a:pt x="726" y="48"/>
                  <a:pt x="836" y="48"/>
                </a:cubicBezTo>
                <a:cubicBezTo>
                  <a:pt x="947" y="48"/>
                  <a:pt x="1036" y="137"/>
                  <a:pt x="1036" y="247"/>
                </a:cubicBezTo>
                <a:cubicBezTo>
                  <a:pt x="1036" y="358"/>
                  <a:pt x="947" y="447"/>
                  <a:pt x="836" y="447"/>
                </a:cubicBezTo>
                <a:close/>
              </a:path>
            </a:pathLst>
          </a:custGeom>
          <a:solidFill>
            <a:sysClr val="windowText" lastClr="000000">
              <a:lumMod val="65000"/>
              <a:lumOff val="35000"/>
            </a:sys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sp>
        <p:nvSpPr>
          <p:cNvPr id="67" name="Freeform 28"/>
          <p:cNvSpPr>
            <a:spLocks noEditPoints="1"/>
          </p:cNvSpPr>
          <p:nvPr/>
        </p:nvSpPr>
        <p:spPr bwMode="auto">
          <a:xfrm>
            <a:off x="1682651" y="3241818"/>
            <a:ext cx="2070936" cy="1128697"/>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rgbClr val="C1272D">
              <a:lumMod val="75000"/>
            </a:srgbClr>
          </a:solidFill>
          <a:ln w="22225" cap="flat">
            <a:noFill/>
            <a:prstDash val="solid"/>
            <a:miter lim="800000"/>
            <a:headEnd/>
            <a:tailEnd/>
          </a:ln>
          <a:effectLst>
            <a:outerShdw blurRad="38100" dist="25400" dir="7740000" algn="tr" rotWithShape="0">
              <a:prstClr val="black">
                <a:alpha val="40000"/>
              </a:prstClr>
            </a:outerShdw>
          </a:effectLst>
        </p:spPr>
        <p:txBody>
          <a:bodyPr vert="horz" wrap="square" lIns="82278" tIns="41139" rIns="82278" bIns="41139" numCol="1" anchor="t" anchorCtr="0" compatLnSpc="1">
            <a:prstTxWarp prst="textNoShape">
              <a:avLst/>
            </a:prstTxWarp>
            <a:normAutofit/>
          </a:bodyPr>
          <a:lstStyle/>
          <a:p>
            <a:pPr>
              <a:defRPr/>
            </a:pPr>
            <a:endParaRPr lang="en-US" kern="0" smtClean="0">
              <a:solidFill>
                <a:prstClr val="black"/>
              </a:solidFill>
              <a:latin typeface="Arial"/>
            </a:endParaRPr>
          </a:p>
        </p:txBody>
      </p:sp>
      <p:grpSp>
        <p:nvGrpSpPr>
          <p:cNvPr id="68" name="Group 128"/>
          <p:cNvGrpSpPr/>
          <p:nvPr/>
        </p:nvGrpSpPr>
        <p:grpSpPr>
          <a:xfrm>
            <a:off x="3973775" y="3214998"/>
            <a:ext cx="1196449" cy="1182343"/>
            <a:chOff x="3107678" y="1323928"/>
            <a:chExt cx="1696466" cy="1699229"/>
          </a:xfrm>
        </p:grpSpPr>
        <p:sp>
          <p:nvSpPr>
            <p:cNvPr id="69" name="Oval 129"/>
            <p:cNvSpPr/>
            <p:nvPr/>
          </p:nvSpPr>
          <p:spPr>
            <a:xfrm>
              <a:off x="3107678" y="1323928"/>
              <a:ext cx="1696466" cy="1699229"/>
            </a:xfrm>
            <a:prstGeom prst="ellipse">
              <a:avLst/>
            </a:prstGeom>
            <a:gradFill flip="none" rotWithShape="1">
              <a:gsLst>
                <a:gs pos="15000">
                  <a:sysClr val="window" lastClr="FFFFFF"/>
                </a:gs>
                <a:gs pos="84000">
                  <a:sysClr val="window" lastClr="FFFFFF">
                    <a:lumMod val="86000"/>
                  </a:sysClr>
                </a:gs>
              </a:gsLst>
              <a:lin ang="0" scaled="0"/>
              <a:tileRect/>
            </a:gradFill>
            <a:ln w="12700" cap="flat" cmpd="sng" algn="ctr">
              <a:solidFill>
                <a:srgbClr val="F7931E">
                  <a:lumMod val="75000"/>
                </a:srgbClr>
              </a:solidFill>
              <a:prstDash val="solid"/>
              <a:miter lim="800000"/>
            </a:ln>
            <a:effectLst>
              <a:outerShdw blurRad="254000" dist="139700" dir="7560000" rotWithShape="0">
                <a:prstClr val="black">
                  <a:alpha val="65000"/>
                </a:prstClr>
              </a:outerShdw>
            </a:effectLst>
            <a:scene3d>
              <a:camera prst="orthographicFront"/>
              <a:lightRig rig="threePt" dir="t"/>
            </a:scene3d>
            <a:sp3d extrusionH="76200" contourW="19050" prstMaterial="matte">
              <a:bevelT w="0" h="0"/>
              <a:extrusionClr>
                <a:sysClr val="window" lastClr="FFFFFF">
                  <a:lumMod val="95000"/>
                </a:sysClr>
              </a:extrusionClr>
              <a:contourClr>
                <a:sysClr val="window" lastClr="FFFFFF">
                  <a:lumMod val="95000"/>
                </a:sysClr>
              </a:contourClr>
            </a:sp3d>
          </p:spPr>
          <p:txBody>
            <a:bodyPr rtlCol="0" anchor="ctr">
              <a:normAutofit/>
            </a:bodyPr>
            <a:lstStyle/>
            <a:p>
              <a:pPr algn="ctr">
                <a:defRPr/>
              </a:pPr>
              <a:endParaRPr lang="en-US" kern="0" smtClean="0">
                <a:solidFill>
                  <a:prstClr val="white"/>
                </a:solidFill>
                <a:latin typeface="Arial"/>
              </a:endParaRPr>
            </a:p>
          </p:txBody>
        </p:sp>
        <p:sp>
          <p:nvSpPr>
            <p:cNvPr id="70" name="TextBox 130"/>
            <p:cNvSpPr txBox="1">
              <a:spLocks/>
            </p:cNvSpPr>
            <p:nvPr/>
          </p:nvSpPr>
          <p:spPr>
            <a:xfrm>
              <a:off x="3265189" y="1562583"/>
              <a:ext cx="1383011" cy="1200329"/>
            </a:xfrm>
            <a:prstGeom prst="rect">
              <a:avLst/>
            </a:prstGeom>
            <a:noFill/>
            <a:effectLst/>
          </p:spPr>
          <p:txBody>
            <a:bodyPr wrap="square" rtlCol="0" anchor="ctr" anchorCtr="0">
              <a:normAutofit lnSpcReduction="10000"/>
            </a:bodyPr>
            <a:lstStyle/>
            <a:p>
              <a:pPr algn="ctr">
                <a:defRPr/>
              </a:pPr>
              <a:r>
                <a:rPr lang="zh-TW" altLang="en-US"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學生學習成效研究</a:t>
              </a:r>
              <a:endParaRPr lang="en-US"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grpSp>
      <p:sp>
        <p:nvSpPr>
          <p:cNvPr id="71" name="Rounded Rectangle 137"/>
          <p:cNvSpPr/>
          <p:nvPr/>
        </p:nvSpPr>
        <p:spPr>
          <a:xfrm>
            <a:off x="5734745" y="4871019"/>
            <a:ext cx="2092938" cy="813641"/>
          </a:xfrm>
          <a:prstGeom prst="roundRect">
            <a:avLst/>
          </a:prstGeom>
          <a:solidFill>
            <a:srgbClr val="FFC000">
              <a:lumMod val="40000"/>
              <a:lumOff val="60000"/>
            </a:srgbClr>
          </a:solidFill>
          <a:ln w="12700" cap="flat" cmpd="sng" algn="ctr">
            <a:solidFill>
              <a:srgbClr val="FFC000">
                <a:lumMod val="50000"/>
              </a:srgbClr>
            </a:solidFill>
            <a:prstDash val="solid"/>
            <a:miter lim="800000"/>
          </a:ln>
          <a:effectLst/>
        </p:spPr>
        <p:txBody>
          <a:bodyPr lIns="82278" tIns="41139" rIns="82278" bIns="41139" spcCol="0" rtlCol="0" anchor="ctr">
            <a:normAutofit/>
          </a:bodyPr>
          <a:lstStyle/>
          <a:p>
            <a:pPr algn="ctr">
              <a:defRPr/>
            </a:pP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學生背景條件</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r>
            <a:b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b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能學甚麼</a:t>
            </a:r>
            <a:r>
              <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p>
        </p:txBody>
      </p:sp>
      <p:sp>
        <p:nvSpPr>
          <p:cNvPr id="72" name="Rounded Rectangle 138"/>
          <p:cNvSpPr/>
          <p:nvPr/>
        </p:nvSpPr>
        <p:spPr>
          <a:xfrm>
            <a:off x="5676606" y="1914053"/>
            <a:ext cx="2092938" cy="813641"/>
          </a:xfrm>
          <a:prstGeom prst="roundRect">
            <a:avLst/>
          </a:prstGeom>
          <a:solidFill>
            <a:srgbClr val="22B573">
              <a:lumMod val="40000"/>
              <a:lumOff val="60000"/>
            </a:srgbClr>
          </a:solidFill>
          <a:ln w="12700" cap="flat" cmpd="sng" algn="ctr">
            <a:solidFill>
              <a:srgbClr val="22B573">
                <a:lumMod val="50000"/>
              </a:srgbClr>
            </a:solidFill>
            <a:prstDash val="solid"/>
            <a:miter lim="800000"/>
          </a:ln>
          <a:effectLst/>
        </p:spPr>
        <p:txBody>
          <a:bodyPr lIns="82278" tIns="41139" rIns="82278" bIns="41139" spcCol="0" rtlCol="0" anchor="ctr">
            <a:normAutofit/>
          </a:bodyPr>
          <a:lstStyle/>
          <a:p>
            <a:pPr algn="ctr">
              <a:defRPr/>
            </a:pP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學習歷程</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成績</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r>
            <a:b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b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學到甚麼</a:t>
            </a:r>
            <a:r>
              <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p>
        </p:txBody>
      </p:sp>
      <p:sp>
        <p:nvSpPr>
          <p:cNvPr id="73" name="Rounded Rectangle 139"/>
          <p:cNvSpPr/>
          <p:nvPr/>
        </p:nvSpPr>
        <p:spPr>
          <a:xfrm>
            <a:off x="1316319" y="1914053"/>
            <a:ext cx="2092938" cy="813641"/>
          </a:xfrm>
          <a:prstGeom prst="roundRect">
            <a:avLst/>
          </a:prstGeom>
          <a:solidFill>
            <a:srgbClr val="DC5D26">
              <a:lumMod val="40000"/>
              <a:lumOff val="60000"/>
            </a:srgbClr>
          </a:solidFill>
          <a:ln w="12700" cap="flat" cmpd="sng" algn="ctr">
            <a:solidFill>
              <a:srgbClr val="DC5D26">
                <a:lumMod val="50000"/>
              </a:srgbClr>
            </a:solidFill>
            <a:prstDash val="solid"/>
            <a:miter lim="800000"/>
          </a:ln>
          <a:effectLst/>
        </p:spPr>
        <p:txBody>
          <a:bodyPr lIns="82278" tIns="41139" rIns="82278" bIns="41139" spcCol="0" rtlCol="0" anchor="ctr">
            <a:normAutofit/>
          </a:bodyPr>
          <a:lstStyle/>
          <a:p>
            <a:pPr algn="ctr">
              <a:defRPr/>
            </a:pP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學生畢業表現</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r>
            <a:b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b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用到</a:t>
            </a:r>
            <a:r>
              <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達到甚麼</a:t>
            </a:r>
            <a:r>
              <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t>
            </a:r>
            <a:endPar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cxnSp>
        <p:nvCxnSpPr>
          <p:cNvPr id="74" name="Elbow Connector 140"/>
          <p:cNvCxnSpPr>
            <a:stCxn id="75" idx="0"/>
          </p:cNvCxnSpPr>
          <p:nvPr/>
        </p:nvCxnSpPr>
        <p:spPr>
          <a:xfrm rot="16200000" flipV="1">
            <a:off x="1992580" y="4500810"/>
            <a:ext cx="623632" cy="116785"/>
          </a:xfrm>
          <a:prstGeom prst="bentConnector3">
            <a:avLst>
              <a:gd name="adj1" fmla="val 50000"/>
            </a:avLst>
          </a:prstGeom>
          <a:noFill/>
          <a:ln w="25400" cap="flat" cmpd="sng" algn="ctr">
            <a:solidFill>
              <a:srgbClr val="C1272D">
                <a:lumMod val="50000"/>
              </a:srgbClr>
            </a:solidFill>
            <a:prstDash val="dash"/>
            <a:miter lim="800000"/>
          </a:ln>
          <a:effectLst/>
        </p:spPr>
      </p:cxnSp>
      <p:sp>
        <p:nvSpPr>
          <p:cNvPr id="75" name="Rounded Rectangle 141"/>
          <p:cNvSpPr/>
          <p:nvPr/>
        </p:nvSpPr>
        <p:spPr>
          <a:xfrm>
            <a:off x="1316319" y="4871019"/>
            <a:ext cx="2092938" cy="813641"/>
          </a:xfrm>
          <a:prstGeom prst="roundRect">
            <a:avLst/>
          </a:prstGeom>
          <a:solidFill>
            <a:srgbClr val="4472C4">
              <a:lumMod val="20000"/>
              <a:lumOff val="80000"/>
            </a:srgbClr>
          </a:solidFill>
          <a:ln w="12700" cap="flat" cmpd="sng" algn="ctr">
            <a:solidFill>
              <a:srgbClr val="C1272D">
                <a:lumMod val="50000"/>
              </a:srgbClr>
            </a:solidFill>
            <a:prstDash val="solid"/>
            <a:miter lim="800000"/>
          </a:ln>
          <a:effectLst/>
        </p:spPr>
        <p:txBody>
          <a:bodyPr lIns="82278" tIns="41139" rIns="82278" bIns="41139" spcCol="0" rtlCol="0" anchor="ctr">
            <a:normAutofit/>
          </a:bodyPr>
          <a:lstStyle/>
          <a:p>
            <a:pPr algn="ctr">
              <a:defRPr/>
            </a:pP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學生</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職場需求</a:t>
            </a:r>
            <a: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r>
            <a:br>
              <a:rPr lang="en-US" altLang="zh-TW" sz="2000" b="1" kern="0" spc="45" dirty="0" smtClean="0">
                <a:ln w="13500">
                  <a:solidFill>
                    <a:srgbClr val="C1272D">
                      <a:shade val="2500"/>
                      <a:alpha val="2000"/>
                    </a:srgbClr>
                  </a:solidFill>
                  <a:prstDash val="solid"/>
                </a:ln>
                <a:solidFill>
                  <a:prstClr val="black">
                    <a:alpha val="95000"/>
                  </a:prst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br>
            <a:r>
              <a:rPr lang="zh-TW" alt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該學甚麼</a:t>
            </a:r>
            <a:r>
              <a:rPr lang="en-US" altLang="zh-TW"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endParaRPr lang="en-US" sz="1600" kern="0" spc="45" dirty="0" smtClean="0">
              <a:ln w="13500">
                <a:solidFill>
                  <a:srgbClr val="C1272D">
                    <a:shade val="2500"/>
                    <a:alpha val="2000"/>
                  </a:srgbClr>
                </a:solidFill>
                <a:prstDash val="solid"/>
              </a:ln>
              <a:solidFill>
                <a:srgbClr val="DC5D26">
                  <a:lumMod val="75000"/>
                  <a:alpha val="95000"/>
                </a:srgb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grpSp>
        <p:nvGrpSpPr>
          <p:cNvPr id="76" name="群組 75"/>
          <p:cNvGrpSpPr/>
          <p:nvPr/>
        </p:nvGrpSpPr>
        <p:grpSpPr>
          <a:xfrm>
            <a:off x="4216328" y="1615540"/>
            <a:ext cx="694191" cy="657797"/>
            <a:chOff x="4225455" y="4468187"/>
            <a:chExt cx="694191" cy="657797"/>
          </a:xfrm>
        </p:grpSpPr>
        <p:sp>
          <p:nvSpPr>
            <p:cNvPr id="77" name="Oval 12"/>
            <p:cNvSpPr/>
            <p:nvPr/>
          </p:nvSpPr>
          <p:spPr>
            <a:xfrm>
              <a:off x="4225455" y="4468187"/>
              <a:ext cx="694191" cy="657797"/>
            </a:xfrm>
            <a:prstGeom prst="ellipse">
              <a:avLst/>
            </a:prstGeom>
            <a:solidFill>
              <a:srgbClr val="DC5D26">
                <a:lumMod val="75000"/>
              </a:srgbClr>
            </a:solidFill>
            <a:ln w="38100" cap="flat" cmpd="sng" algn="ctr">
              <a:solidFill>
                <a:sysClr val="window" lastClr="FFFFFF"/>
              </a:solidFill>
              <a:prstDash val="solid"/>
            </a:ln>
            <a:effectLst/>
          </p:spPr>
          <p:txBody>
            <a:bodyPr rtlCol="0" anchor="ctr"/>
            <a:lstStyle/>
            <a:p>
              <a:pPr algn="ctr">
                <a:defRPr/>
              </a:pPr>
              <a:endParaRPr lang="en-US" sz="1600" kern="0" dirty="0" smtClean="0">
                <a:solidFill>
                  <a:prstClr val="white"/>
                </a:solidFill>
                <a:latin typeface="Calibri"/>
              </a:endParaRPr>
            </a:p>
          </p:txBody>
        </p:sp>
        <p:sp>
          <p:nvSpPr>
            <p:cNvPr id="78" name="Oval 5"/>
            <p:cNvSpPr>
              <a:spLocks noChangeArrowheads="1"/>
            </p:cNvSpPr>
            <p:nvPr/>
          </p:nvSpPr>
          <p:spPr bwMode="auto">
            <a:xfrm>
              <a:off x="4642520" y="4679120"/>
              <a:ext cx="99203" cy="123808"/>
            </a:xfrm>
            <a:prstGeom prst="ellipse">
              <a:avLst/>
            </a:pr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sp>
          <p:nvSpPr>
            <p:cNvPr id="79" name="Oval 23"/>
            <p:cNvSpPr>
              <a:spLocks noChangeArrowheads="1"/>
            </p:cNvSpPr>
            <p:nvPr/>
          </p:nvSpPr>
          <p:spPr bwMode="auto">
            <a:xfrm>
              <a:off x="4459148" y="4639019"/>
              <a:ext cx="137433" cy="172872"/>
            </a:xfrm>
            <a:prstGeom prst="ellipse">
              <a:avLst/>
            </a:pr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sp>
          <p:nvSpPr>
            <p:cNvPr id="80" name="Freeform 24"/>
            <p:cNvSpPr>
              <a:spLocks/>
            </p:cNvSpPr>
            <p:nvPr/>
          </p:nvSpPr>
          <p:spPr bwMode="auto">
            <a:xfrm>
              <a:off x="4619803" y="4818876"/>
              <a:ext cx="213922" cy="89076"/>
            </a:xfrm>
            <a:custGeom>
              <a:avLst/>
              <a:gdLst/>
              <a:ahLst/>
              <a:cxnLst>
                <a:cxn ang="0">
                  <a:pos x="19" y="22"/>
                </a:cxn>
                <a:cxn ang="0">
                  <a:pos x="50" y="22"/>
                </a:cxn>
                <a:cxn ang="0">
                  <a:pos x="29" y="1"/>
                </a:cxn>
                <a:cxn ang="0">
                  <a:pos x="17" y="11"/>
                </a:cxn>
                <a:cxn ang="0">
                  <a:pos x="6" y="2"/>
                </a:cxn>
                <a:cxn ang="0">
                  <a:pos x="0" y="4"/>
                </a:cxn>
                <a:cxn ang="0">
                  <a:pos x="19" y="22"/>
                </a:cxn>
              </a:cxnLst>
              <a:rect l="0" t="0" r="r" b="b"/>
              <a:pathLst>
                <a:path w="50" h="22">
                  <a:moveTo>
                    <a:pt x="19" y="22"/>
                  </a:moveTo>
                  <a:cubicBezTo>
                    <a:pt x="50" y="22"/>
                    <a:pt x="50" y="22"/>
                    <a:pt x="50" y="22"/>
                  </a:cubicBezTo>
                  <a:cubicBezTo>
                    <a:pt x="45" y="12"/>
                    <a:pt x="37" y="5"/>
                    <a:pt x="29" y="1"/>
                  </a:cubicBezTo>
                  <a:cubicBezTo>
                    <a:pt x="25" y="0"/>
                    <a:pt x="17" y="11"/>
                    <a:pt x="17" y="11"/>
                  </a:cubicBezTo>
                  <a:cubicBezTo>
                    <a:pt x="17" y="11"/>
                    <a:pt x="10" y="0"/>
                    <a:pt x="6" y="2"/>
                  </a:cubicBezTo>
                  <a:cubicBezTo>
                    <a:pt x="4" y="2"/>
                    <a:pt x="2" y="3"/>
                    <a:pt x="0" y="4"/>
                  </a:cubicBezTo>
                  <a:cubicBezTo>
                    <a:pt x="8" y="8"/>
                    <a:pt x="14" y="14"/>
                    <a:pt x="19" y="22"/>
                  </a:cubicBezTo>
                  <a:close/>
                </a:path>
              </a:pathLst>
            </a:cu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sp>
          <p:nvSpPr>
            <p:cNvPr id="81" name="Freeform 25"/>
            <p:cNvSpPr>
              <a:spLocks/>
            </p:cNvSpPr>
            <p:nvPr/>
          </p:nvSpPr>
          <p:spPr bwMode="auto">
            <a:xfrm>
              <a:off x="4329351" y="4814879"/>
              <a:ext cx="393496" cy="121624"/>
            </a:xfrm>
            <a:custGeom>
              <a:avLst/>
              <a:gdLst/>
              <a:ahLst/>
              <a:cxnLst>
                <a:cxn ang="0">
                  <a:pos x="68" y="5"/>
                </a:cxn>
                <a:cxn ang="0">
                  <a:pos x="62" y="2"/>
                </a:cxn>
                <a:cxn ang="0">
                  <a:pos x="46" y="15"/>
                </a:cxn>
                <a:cxn ang="0">
                  <a:pos x="30" y="2"/>
                </a:cxn>
                <a:cxn ang="0">
                  <a:pos x="0" y="30"/>
                </a:cxn>
                <a:cxn ang="0">
                  <a:pos x="92" y="30"/>
                </a:cxn>
                <a:cxn ang="0">
                  <a:pos x="87" y="23"/>
                </a:cxn>
              </a:cxnLst>
              <a:rect l="0" t="0" r="r" b="b"/>
              <a:pathLst>
                <a:path w="92" h="30">
                  <a:moveTo>
                    <a:pt x="68" y="5"/>
                  </a:moveTo>
                  <a:cubicBezTo>
                    <a:pt x="66" y="4"/>
                    <a:pt x="64" y="3"/>
                    <a:pt x="62" y="2"/>
                  </a:cubicBezTo>
                  <a:cubicBezTo>
                    <a:pt x="57" y="0"/>
                    <a:pt x="46" y="15"/>
                    <a:pt x="46" y="15"/>
                  </a:cubicBezTo>
                  <a:cubicBezTo>
                    <a:pt x="46" y="15"/>
                    <a:pt x="35" y="0"/>
                    <a:pt x="30" y="2"/>
                  </a:cubicBezTo>
                  <a:cubicBezTo>
                    <a:pt x="18" y="7"/>
                    <a:pt x="8" y="17"/>
                    <a:pt x="0" y="30"/>
                  </a:cubicBezTo>
                  <a:cubicBezTo>
                    <a:pt x="92" y="30"/>
                    <a:pt x="92" y="30"/>
                    <a:pt x="92" y="30"/>
                  </a:cubicBezTo>
                  <a:cubicBezTo>
                    <a:pt x="91" y="28"/>
                    <a:pt x="89" y="25"/>
                    <a:pt x="87" y="23"/>
                  </a:cubicBezTo>
                </a:path>
              </a:pathLst>
            </a:custGeom>
            <a:noFill/>
            <a:ln w="46038" cap="flat">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grpSp>
      <p:grpSp>
        <p:nvGrpSpPr>
          <p:cNvPr id="82" name="群組 81"/>
          <p:cNvGrpSpPr/>
          <p:nvPr/>
        </p:nvGrpSpPr>
        <p:grpSpPr>
          <a:xfrm>
            <a:off x="6390695" y="3358510"/>
            <a:ext cx="924506" cy="857089"/>
            <a:chOff x="6502057" y="2603537"/>
            <a:chExt cx="694192" cy="657797"/>
          </a:xfrm>
        </p:grpSpPr>
        <p:sp>
          <p:nvSpPr>
            <p:cNvPr id="83" name="Oval 44"/>
            <p:cNvSpPr/>
            <p:nvPr/>
          </p:nvSpPr>
          <p:spPr>
            <a:xfrm>
              <a:off x="6502057" y="2603537"/>
              <a:ext cx="694192" cy="657797"/>
            </a:xfrm>
            <a:prstGeom prst="ellipse">
              <a:avLst/>
            </a:prstGeom>
            <a:gradFill flip="none" rotWithShape="1">
              <a:gsLst>
                <a:gs pos="2000">
                  <a:srgbClr val="F79646">
                    <a:lumMod val="75000"/>
                  </a:srgbClr>
                </a:gs>
                <a:gs pos="91000">
                  <a:srgbClr val="C0504D">
                    <a:lumMod val="50000"/>
                  </a:srgbClr>
                </a:gs>
                <a:gs pos="59000">
                  <a:srgbClr val="F79646">
                    <a:lumMod val="75000"/>
                  </a:srgbClr>
                </a:gs>
              </a:gsLst>
              <a:path path="circle">
                <a:fillToRect l="50000" t="50000" r="50000" b="50000"/>
              </a:path>
              <a:tileRect/>
            </a:gradFill>
            <a:ln w="38100" cap="flat" cmpd="sng" algn="ctr">
              <a:solidFill>
                <a:sysClr val="window" lastClr="FFFFFF"/>
              </a:solidFill>
              <a:prstDash val="solid"/>
            </a:ln>
            <a:effectLst/>
          </p:spPr>
          <p:txBody>
            <a:bodyPr rtlCol="0" anchor="ctr"/>
            <a:lstStyle/>
            <a:p>
              <a:pPr algn="ctr" defTabSz="457200"/>
              <a:endParaRPr lang="en-US" sz="1600" kern="0" dirty="0">
                <a:solidFill>
                  <a:prstClr val="white"/>
                </a:solidFill>
                <a:latin typeface="Calibri"/>
              </a:endParaRPr>
            </a:p>
          </p:txBody>
        </p:sp>
        <p:sp>
          <p:nvSpPr>
            <p:cNvPr id="84" name="Freeform 40"/>
            <p:cNvSpPr>
              <a:spLocks/>
            </p:cNvSpPr>
            <p:nvPr/>
          </p:nvSpPr>
          <p:spPr bwMode="auto">
            <a:xfrm>
              <a:off x="6689073" y="2722648"/>
              <a:ext cx="320160" cy="419574"/>
            </a:xfrm>
            <a:custGeom>
              <a:avLst/>
              <a:gdLst/>
              <a:ahLst/>
              <a:cxnLst>
                <a:cxn ang="0">
                  <a:pos x="68" y="89"/>
                </a:cxn>
                <a:cxn ang="0">
                  <a:pos x="63" y="94"/>
                </a:cxn>
                <a:cxn ang="0">
                  <a:pos x="5" y="94"/>
                </a:cxn>
                <a:cxn ang="0">
                  <a:pos x="0" y="89"/>
                </a:cxn>
                <a:cxn ang="0">
                  <a:pos x="0" y="5"/>
                </a:cxn>
                <a:cxn ang="0">
                  <a:pos x="5" y="0"/>
                </a:cxn>
                <a:cxn ang="0">
                  <a:pos x="63" y="0"/>
                </a:cxn>
                <a:cxn ang="0">
                  <a:pos x="68" y="5"/>
                </a:cxn>
                <a:cxn ang="0">
                  <a:pos x="68" y="89"/>
                </a:cxn>
              </a:cxnLst>
              <a:rect l="0" t="0" r="r" b="b"/>
              <a:pathLst>
                <a:path w="68" h="94">
                  <a:moveTo>
                    <a:pt x="68" y="89"/>
                  </a:moveTo>
                  <a:cubicBezTo>
                    <a:pt x="68" y="92"/>
                    <a:pt x="66" y="94"/>
                    <a:pt x="63" y="94"/>
                  </a:cubicBezTo>
                  <a:cubicBezTo>
                    <a:pt x="5" y="94"/>
                    <a:pt x="5" y="94"/>
                    <a:pt x="5" y="94"/>
                  </a:cubicBezTo>
                  <a:cubicBezTo>
                    <a:pt x="2" y="94"/>
                    <a:pt x="0" y="92"/>
                    <a:pt x="0" y="89"/>
                  </a:cubicBezTo>
                  <a:cubicBezTo>
                    <a:pt x="0" y="5"/>
                    <a:pt x="0" y="5"/>
                    <a:pt x="0" y="5"/>
                  </a:cubicBezTo>
                  <a:cubicBezTo>
                    <a:pt x="0" y="2"/>
                    <a:pt x="2" y="0"/>
                    <a:pt x="5" y="0"/>
                  </a:cubicBezTo>
                  <a:cubicBezTo>
                    <a:pt x="63" y="0"/>
                    <a:pt x="63" y="0"/>
                    <a:pt x="63" y="0"/>
                  </a:cubicBezTo>
                  <a:cubicBezTo>
                    <a:pt x="66" y="0"/>
                    <a:pt x="68" y="2"/>
                    <a:pt x="68" y="5"/>
                  </a:cubicBezTo>
                  <a:lnTo>
                    <a:pt x="68" y="89"/>
                  </a:lnTo>
                  <a:close/>
                </a:path>
              </a:pathLst>
            </a:cu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85" name="Line 41"/>
            <p:cNvSpPr>
              <a:spLocks noChangeShapeType="1"/>
            </p:cNvSpPr>
            <p:nvPr/>
          </p:nvSpPr>
          <p:spPr bwMode="auto">
            <a:xfrm>
              <a:off x="6896547" y="2776037"/>
              <a:ext cx="65623" cy="629"/>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86" name="Line 42"/>
            <p:cNvSpPr>
              <a:spLocks noChangeShapeType="1"/>
            </p:cNvSpPr>
            <p:nvPr/>
          </p:nvSpPr>
          <p:spPr bwMode="auto">
            <a:xfrm>
              <a:off x="6736136" y="2820632"/>
              <a:ext cx="226034" cy="629"/>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87" name="Line 43"/>
            <p:cNvSpPr>
              <a:spLocks noChangeShapeType="1"/>
            </p:cNvSpPr>
            <p:nvPr/>
          </p:nvSpPr>
          <p:spPr bwMode="auto">
            <a:xfrm>
              <a:off x="6736136" y="2865228"/>
              <a:ext cx="226034" cy="629"/>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88" name="Line 46"/>
            <p:cNvSpPr>
              <a:spLocks noChangeShapeType="1"/>
            </p:cNvSpPr>
            <p:nvPr/>
          </p:nvSpPr>
          <p:spPr bwMode="auto">
            <a:xfrm>
              <a:off x="6736136" y="3043610"/>
              <a:ext cx="226034" cy="629"/>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89" name="Line 47"/>
            <p:cNvSpPr>
              <a:spLocks noChangeShapeType="1"/>
            </p:cNvSpPr>
            <p:nvPr/>
          </p:nvSpPr>
          <p:spPr bwMode="auto">
            <a:xfrm>
              <a:off x="6736136" y="2909823"/>
              <a:ext cx="226034" cy="629"/>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90" name="Freeform 48"/>
            <p:cNvSpPr>
              <a:spLocks/>
            </p:cNvSpPr>
            <p:nvPr/>
          </p:nvSpPr>
          <p:spPr bwMode="auto">
            <a:xfrm>
              <a:off x="6731496" y="3075015"/>
              <a:ext cx="84846" cy="22612"/>
            </a:xfrm>
            <a:custGeom>
              <a:avLst/>
              <a:gdLst/>
              <a:ahLst/>
              <a:cxnLst>
                <a:cxn ang="0">
                  <a:pos x="0" y="5"/>
                </a:cxn>
                <a:cxn ang="0">
                  <a:pos x="6" y="0"/>
                </a:cxn>
                <a:cxn ang="0">
                  <a:pos x="6" y="4"/>
                </a:cxn>
                <a:cxn ang="0">
                  <a:pos x="10" y="2"/>
                </a:cxn>
                <a:cxn ang="0">
                  <a:pos x="12" y="2"/>
                </a:cxn>
                <a:cxn ang="0">
                  <a:pos x="16" y="3"/>
                </a:cxn>
                <a:cxn ang="0">
                  <a:pos x="18" y="3"/>
                </a:cxn>
              </a:cxnLst>
              <a:rect l="0" t="0" r="r" b="b"/>
              <a:pathLst>
                <a:path w="18" h="5">
                  <a:moveTo>
                    <a:pt x="0" y="5"/>
                  </a:moveTo>
                  <a:cubicBezTo>
                    <a:pt x="1" y="5"/>
                    <a:pt x="5" y="2"/>
                    <a:pt x="6" y="0"/>
                  </a:cubicBezTo>
                  <a:cubicBezTo>
                    <a:pt x="6" y="1"/>
                    <a:pt x="6" y="3"/>
                    <a:pt x="6" y="4"/>
                  </a:cubicBezTo>
                  <a:cubicBezTo>
                    <a:pt x="7" y="5"/>
                    <a:pt x="9" y="2"/>
                    <a:pt x="10" y="2"/>
                  </a:cubicBezTo>
                  <a:cubicBezTo>
                    <a:pt x="9" y="4"/>
                    <a:pt x="11" y="3"/>
                    <a:pt x="12" y="2"/>
                  </a:cubicBezTo>
                  <a:cubicBezTo>
                    <a:pt x="13" y="3"/>
                    <a:pt x="15" y="5"/>
                    <a:pt x="16" y="3"/>
                  </a:cubicBezTo>
                  <a:cubicBezTo>
                    <a:pt x="16" y="3"/>
                    <a:pt x="17" y="3"/>
                    <a:pt x="18" y="3"/>
                  </a:cubicBezTo>
                </a:path>
              </a:pathLst>
            </a:custGeom>
            <a:noFill/>
            <a:ln w="254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grpSp>
      <p:sp>
        <p:nvSpPr>
          <p:cNvPr id="91" name="Line 47"/>
          <p:cNvSpPr>
            <a:spLocks noChangeShapeType="1"/>
          </p:cNvSpPr>
          <p:nvPr/>
        </p:nvSpPr>
        <p:spPr bwMode="auto">
          <a:xfrm>
            <a:off x="6692123" y="3806168"/>
            <a:ext cx="301026" cy="820"/>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sp>
        <p:nvSpPr>
          <p:cNvPr id="92" name="Line 47"/>
          <p:cNvSpPr>
            <a:spLocks noChangeShapeType="1"/>
          </p:cNvSpPr>
          <p:nvPr/>
        </p:nvSpPr>
        <p:spPr bwMode="auto">
          <a:xfrm>
            <a:off x="6692123" y="3885380"/>
            <a:ext cx="301026" cy="820"/>
          </a:xfrm>
          <a:prstGeom prst="line">
            <a:avLst/>
          </a:prstGeom>
          <a:noFill/>
          <a:ln w="25400"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a:endParaRPr lang="en-US" sz="1600" kern="0" dirty="0">
              <a:solidFill>
                <a:prstClr val="black"/>
              </a:solidFill>
              <a:latin typeface="Calibri"/>
            </a:endParaRPr>
          </a:p>
        </p:txBody>
      </p:sp>
      <p:grpSp>
        <p:nvGrpSpPr>
          <p:cNvPr id="93" name="群組 92"/>
          <p:cNvGrpSpPr/>
          <p:nvPr/>
        </p:nvGrpSpPr>
        <p:grpSpPr>
          <a:xfrm>
            <a:off x="1828801" y="3424644"/>
            <a:ext cx="808759" cy="766357"/>
            <a:chOff x="1902622" y="2562815"/>
            <a:chExt cx="624772" cy="592016"/>
          </a:xfrm>
        </p:grpSpPr>
        <p:sp>
          <p:nvSpPr>
            <p:cNvPr id="94" name="Oval 26"/>
            <p:cNvSpPr>
              <a:spLocks noChangeAspect="1"/>
            </p:cNvSpPr>
            <p:nvPr/>
          </p:nvSpPr>
          <p:spPr>
            <a:xfrm>
              <a:off x="1902622" y="2562815"/>
              <a:ext cx="624772" cy="592016"/>
            </a:xfrm>
            <a:prstGeom prst="ellipse">
              <a:avLst/>
            </a:prstGeom>
            <a:solidFill>
              <a:srgbClr val="4472C4">
                <a:lumMod val="75000"/>
              </a:srgbClr>
            </a:solidFill>
            <a:ln w="38100" cap="flat" cmpd="sng" algn="ctr">
              <a:solidFill>
                <a:sysClr val="window" lastClr="FFFFFF"/>
              </a:solidFill>
              <a:prstDash val="solid"/>
            </a:ln>
            <a:effectLst>
              <a:outerShdw blurRad="50800" dist="38100" dir="8100000" algn="tr" rotWithShape="0">
                <a:prstClr val="black">
                  <a:alpha val="40000"/>
                </a:prstClr>
              </a:outerShdw>
            </a:effectLst>
          </p:spPr>
          <p:txBody>
            <a:bodyPr rtlCol="0" anchor="ctr"/>
            <a:lstStyle/>
            <a:p>
              <a:pPr algn="ctr">
                <a:defRPr/>
              </a:pPr>
              <a:endParaRPr lang="en-US" sz="1600" kern="0" dirty="0" smtClean="0">
                <a:solidFill>
                  <a:prstClr val="white"/>
                </a:solidFill>
                <a:latin typeface="Calibri"/>
              </a:endParaRPr>
            </a:p>
          </p:txBody>
        </p:sp>
        <p:sp>
          <p:nvSpPr>
            <p:cNvPr id="95" name="Freeform 33">
              <a:hlinkClick r:id="" action="ppaction://noaction"/>
            </p:cNvPr>
            <p:cNvSpPr>
              <a:spLocks noEditPoints="1"/>
            </p:cNvSpPr>
            <p:nvPr/>
          </p:nvSpPr>
          <p:spPr bwMode="auto">
            <a:xfrm>
              <a:off x="2053125" y="2626546"/>
              <a:ext cx="385755" cy="442202"/>
            </a:xfrm>
            <a:custGeom>
              <a:avLst/>
              <a:gdLst>
                <a:gd name="T0" fmla="*/ 106 w 211"/>
                <a:gd name="T1" fmla="*/ 0 h 280"/>
                <a:gd name="T2" fmla="*/ 99 w 211"/>
                <a:gd name="T3" fmla="*/ 0 h 280"/>
                <a:gd name="T4" fmla="*/ 2 w 211"/>
                <a:gd name="T5" fmla="*/ 97 h 280"/>
                <a:gd name="T6" fmla="*/ 25 w 211"/>
                <a:gd name="T7" fmla="*/ 171 h 280"/>
                <a:gd name="T8" fmla="*/ 31 w 211"/>
                <a:gd name="T9" fmla="*/ 189 h 280"/>
                <a:gd name="T10" fmla="*/ 31 w 211"/>
                <a:gd name="T11" fmla="*/ 203 h 280"/>
                <a:gd name="T12" fmla="*/ 37 w 211"/>
                <a:gd name="T13" fmla="*/ 220 h 280"/>
                <a:gd name="T14" fmla="*/ 37 w 211"/>
                <a:gd name="T15" fmla="*/ 253 h 280"/>
                <a:gd name="T16" fmla="*/ 52 w 211"/>
                <a:gd name="T17" fmla="*/ 268 h 280"/>
                <a:gd name="T18" fmla="*/ 74 w 211"/>
                <a:gd name="T19" fmla="*/ 268 h 280"/>
                <a:gd name="T20" fmla="*/ 89 w 211"/>
                <a:gd name="T21" fmla="*/ 280 h 280"/>
                <a:gd name="T22" fmla="*/ 124 w 211"/>
                <a:gd name="T23" fmla="*/ 280 h 280"/>
                <a:gd name="T24" fmla="*/ 138 w 211"/>
                <a:gd name="T25" fmla="*/ 268 h 280"/>
                <a:gd name="T26" fmla="*/ 161 w 211"/>
                <a:gd name="T27" fmla="*/ 268 h 280"/>
                <a:gd name="T28" fmla="*/ 176 w 211"/>
                <a:gd name="T29" fmla="*/ 253 h 280"/>
                <a:gd name="T30" fmla="*/ 176 w 211"/>
                <a:gd name="T31" fmla="*/ 220 h 280"/>
                <a:gd name="T32" fmla="*/ 181 w 211"/>
                <a:gd name="T33" fmla="*/ 203 h 280"/>
                <a:gd name="T34" fmla="*/ 181 w 211"/>
                <a:gd name="T35" fmla="*/ 189 h 280"/>
                <a:gd name="T36" fmla="*/ 188 w 211"/>
                <a:gd name="T37" fmla="*/ 171 h 280"/>
                <a:gd name="T38" fmla="*/ 211 w 211"/>
                <a:gd name="T39" fmla="*/ 105 h 280"/>
                <a:gd name="T40" fmla="*/ 106 w 211"/>
                <a:gd name="T41" fmla="*/ 0 h 280"/>
                <a:gd name="T42" fmla="*/ 114 w 211"/>
                <a:gd name="T43" fmla="*/ 203 h 280"/>
                <a:gd name="T44" fmla="*/ 99 w 211"/>
                <a:gd name="T45" fmla="*/ 203 h 280"/>
                <a:gd name="T46" fmla="*/ 99 w 211"/>
                <a:gd name="T47" fmla="*/ 158 h 280"/>
                <a:gd name="T48" fmla="*/ 114 w 211"/>
                <a:gd name="T49" fmla="*/ 158 h 280"/>
                <a:gd name="T50" fmla="*/ 114 w 211"/>
                <a:gd name="T51" fmla="*/ 203 h 280"/>
                <a:gd name="T52" fmla="*/ 164 w 211"/>
                <a:gd name="T53" fmla="*/ 152 h 280"/>
                <a:gd name="T54" fmla="*/ 151 w 211"/>
                <a:gd name="T55" fmla="*/ 189 h 280"/>
                <a:gd name="T56" fmla="*/ 151 w 211"/>
                <a:gd name="T57" fmla="*/ 203 h 280"/>
                <a:gd name="T58" fmla="*/ 129 w 211"/>
                <a:gd name="T59" fmla="*/ 203 h 280"/>
                <a:gd name="T60" fmla="*/ 129 w 211"/>
                <a:gd name="T61" fmla="*/ 158 h 280"/>
                <a:gd name="T62" fmla="*/ 149 w 211"/>
                <a:gd name="T63" fmla="*/ 131 h 280"/>
                <a:gd name="T64" fmla="*/ 146 w 211"/>
                <a:gd name="T65" fmla="*/ 111 h 280"/>
                <a:gd name="T66" fmla="*/ 132 w 211"/>
                <a:gd name="T67" fmla="*/ 105 h 280"/>
                <a:gd name="T68" fmla="*/ 121 w 211"/>
                <a:gd name="T69" fmla="*/ 110 h 280"/>
                <a:gd name="T70" fmla="*/ 113 w 211"/>
                <a:gd name="T71" fmla="*/ 143 h 280"/>
                <a:gd name="T72" fmla="*/ 99 w 211"/>
                <a:gd name="T73" fmla="*/ 143 h 280"/>
                <a:gd name="T74" fmla="*/ 92 w 211"/>
                <a:gd name="T75" fmla="*/ 110 h 280"/>
                <a:gd name="T76" fmla="*/ 81 w 211"/>
                <a:gd name="T77" fmla="*/ 105 h 280"/>
                <a:gd name="T78" fmla="*/ 67 w 211"/>
                <a:gd name="T79" fmla="*/ 111 h 280"/>
                <a:gd name="T80" fmla="*/ 63 w 211"/>
                <a:gd name="T81" fmla="*/ 131 h 280"/>
                <a:gd name="T82" fmla="*/ 84 w 211"/>
                <a:gd name="T83" fmla="*/ 158 h 280"/>
                <a:gd name="T84" fmla="*/ 84 w 211"/>
                <a:gd name="T85" fmla="*/ 203 h 280"/>
                <a:gd name="T86" fmla="*/ 61 w 211"/>
                <a:gd name="T87" fmla="*/ 203 h 280"/>
                <a:gd name="T88" fmla="*/ 61 w 211"/>
                <a:gd name="T89" fmla="*/ 189 h 280"/>
                <a:gd name="T90" fmla="*/ 48 w 211"/>
                <a:gd name="T91" fmla="*/ 152 h 280"/>
                <a:gd name="T92" fmla="*/ 32 w 211"/>
                <a:gd name="T93" fmla="*/ 99 h 280"/>
                <a:gd name="T94" fmla="*/ 101 w 211"/>
                <a:gd name="T95" fmla="*/ 30 h 280"/>
                <a:gd name="T96" fmla="*/ 106 w 211"/>
                <a:gd name="T97" fmla="*/ 30 h 280"/>
                <a:gd name="T98" fmla="*/ 181 w 211"/>
                <a:gd name="T99" fmla="*/ 105 h 280"/>
                <a:gd name="T100" fmla="*/ 164 w 211"/>
                <a:gd name="T101" fmla="*/ 152 h 280"/>
                <a:gd name="T102" fmla="*/ 128 w 211"/>
                <a:gd name="T103" fmla="*/ 142 h 280"/>
                <a:gd name="T104" fmla="*/ 132 w 211"/>
                <a:gd name="T105" fmla="*/ 120 h 280"/>
                <a:gd name="T106" fmla="*/ 134 w 211"/>
                <a:gd name="T107" fmla="*/ 120 h 280"/>
                <a:gd name="T108" fmla="*/ 135 w 211"/>
                <a:gd name="T109" fmla="*/ 128 h 280"/>
                <a:gd name="T110" fmla="*/ 128 w 211"/>
                <a:gd name="T111" fmla="*/ 142 h 280"/>
                <a:gd name="T112" fmla="*/ 84 w 211"/>
                <a:gd name="T113" fmla="*/ 142 h 280"/>
                <a:gd name="T114" fmla="*/ 78 w 211"/>
                <a:gd name="T115" fmla="*/ 128 h 280"/>
                <a:gd name="T116" fmla="*/ 79 w 211"/>
                <a:gd name="T117" fmla="*/ 120 h 280"/>
                <a:gd name="T118" fmla="*/ 81 w 211"/>
                <a:gd name="T119" fmla="*/ 120 h 280"/>
                <a:gd name="T120" fmla="*/ 84 w 211"/>
                <a:gd name="T121" fmla="*/ 14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 h="280">
                  <a:moveTo>
                    <a:pt x="106" y="0"/>
                  </a:moveTo>
                  <a:cubicBezTo>
                    <a:pt x="104" y="0"/>
                    <a:pt x="101" y="0"/>
                    <a:pt x="99" y="0"/>
                  </a:cubicBezTo>
                  <a:cubicBezTo>
                    <a:pt x="47" y="4"/>
                    <a:pt x="5" y="46"/>
                    <a:pt x="2" y="97"/>
                  </a:cubicBezTo>
                  <a:cubicBezTo>
                    <a:pt x="0" y="125"/>
                    <a:pt x="9" y="151"/>
                    <a:pt x="25" y="171"/>
                  </a:cubicBezTo>
                  <a:cubicBezTo>
                    <a:pt x="29" y="176"/>
                    <a:pt x="31" y="183"/>
                    <a:pt x="31" y="189"/>
                  </a:cubicBezTo>
                  <a:cubicBezTo>
                    <a:pt x="31" y="203"/>
                    <a:pt x="31" y="203"/>
                    <a:pt x="31" y="203"/>
                  </a:cubicBezTo>
                  <a:cubicBezTo>
                    <a:pt x="31" y="210"/>
                    <a:pt x="33" y="216"/>
                    <a:pt x="37" y="220"/>
                  </a:cubicBezTo>
                  <a:cubicBezTo>
                    <a:pt x="37" y="253"/>
                    <a:pt x="37" y="253"/>
                    <a:pt x="37" y="253"/>
                  </a:cubicBezTo>
                  <a:cubicBezTo>
                    <a:pt x="37" y="261"/>
                    <a:pt x="43" y="268"/>
                    <a:pt x="52" y="268"/>
                  </a:cubicBezTo>
                  <a:cubicBezTo>
                    <a:pt x="74" y="268"/>
                    <a:pt x="74" y="268"/>
                    <a:pt x="74" y="268"/>
                  </a:cubicBezTo>
                  <a:cubicBezTo>
                    <a:pt x="76" y="275"/>
                    <a:pt x="82" y="280"/>
                    <a:pt x="89" y="280"/>
                  </a:cubicBezTo>
                  <a:cubicBezTo>
                    <a:pt x="124" y="280"/>
                    <a:pt x="124" y="280"/>
                    <a:pt x="124" y="280"/>
                  </a:cubicBezTo>
                  <a:cubicBezTo>
                    <a:pt x="131" y="280"/>
                    <a:pt x="137" y="275"/>
                    <a:pt x="138" y="268"/>
                  </a:cubicBezTo>
                  <a:cubicBezTo>
                    <a:pt x="161" y="268"/>
                    <a:pt x="161" y="268"/>
                    <a:pt x="161" y="268"/>
                  </a:cubicBezTo>
                  <a:cubicBezTo>
                    <a:pt x="169" y="268"/>
                    <a:pt x="176" y="261"/>
                    <a:pt x="176" y="253"/>
                  </a:cubicBezTo>
                  <a:cubicBezTo>
                    <a:pt x="176" y="220"/>
                    <a:pt x="176" y="220"/>
                    <a:pt x="176" y="220"/>
                  </a:cubicBezTo>
                  <a:cubicBezTo>
                    <a:pt x="179" y="216"/>
                    <a:pt x="181" y="210"/>
                    <a:pt x="181" y="203"/>
                  </a:cubicBezTo>
                  <a:cubicBezTo>
                    <a:pt x="181" y="189"/>
                    <a:pt x="181" y="189"/>
                    <a:pt x="181" y="189"/>
                  </a:cubicBezTo>
                  <a:cubicBezTo>
                    <a:pt x="181" y="183"/>
                    <a:pt x="183" y="176"/>
                    <a:pt x="188" y="171"/>
                  </a:cubicBezTo>
                  <a:cubicBezTo>
                    <a:pt x="202" y="153"/>
                    <a:pt x="211" y="130"/>
                    <a:pt x="211" y="105"/>
                  </a:cubicBezTo>
                  <a:cubicBezTo>
                    <a:pt x="211" y="47"/>
                    <a:pt x="164" y="0"/>
                    <a:pt x="106" y="0"/>
                  </a:cubicBezTo>
                  <a:close/>
                  <a:moveTo>
                    <a:pt x="114" y="203"/>
                  </a:moveTo>
                  <a:cubicBezTo>
                    <a:pt x="99" y="203"/>
                    <a:pt x="99" y="203"/>
                    <a:pt x="99" y="203"/>
                  </a:cubicBezTo>
                  <a:cubicBezTo>
                    <a:pt x="99" y="158"/>
                    <a:pt x="99" y="158"/>
                    <a:pt x="99" y="158"/>
                  </a:cubicBezTo>
                  <a:cubicBezTo>
                    <a:pt x="114" y="158"/>
                    <a:pt x="114" y="158"/>
                    <a:pt x="114" y="158"/>
                  </a:cubicBezTo>
                  <a:lnTo>
                    <a:pt x="114" y="203"/>
                  </a:lnTo>
                  <a:close/>
                  <a:moveTo>
                    <a:pt x="164" y="152"/>
                  </a:moveTo>
                  <a:cubicBezTo>
                    <a:pt x="156" y="162"/>
                    <a:pt x="151" y="176"/>
                    <a:pt x="151" y="189"/>
                  </a:cubicBezTo>
                  <a:cubicBezTo>
                    <a:pt x="151" y="203"/>
                    <a:pt x="151" y="203"/>
                    <a:pt x="151" y="203"/>
                  </a:cubicBezTo>
                  <a:cubicBezTo>
                    <a:pt x="129" y="203"/>
                    <a:pt x="129" y="203"/>
                    <a:pt x="129" y="203"/>
                  </a:cubicBezTo>
                  <a:cubicBezTo>
                    <a:pt x="129" y="158"/>
                    <a:pt x="129" y="158"/>
                    <a:pt x="129" y="158"/>
                  </a:cubicBezTo>
                  <a:cubicBezTo>
                    <a:pt x="143" y="155"/>
                    <a:pt x="148" y="136"/>
                    <a:pt x="149" y="131"/>
                  </a:cubicBezTo>
                  <a:cubicBezTo>
                    <a:pt x="149" y="130"/>
                    <a:pt x="152" y="119"/>
                    <a:pt x="146" y="111"/>
                  </a:cubicBezTo>
                  <a:cubicBezTo>
                    <a:pt x="144" y="108"/>
                    <a:pt x="139" y="105"/>
                    <a:pt x="132" y="105"/>
                  </a:cubicBezTo>
                  <a:cubicBezTo>
                    <a:pt x="127" y="105"/>
                    <a:pt x="124" y="106"/>
                    <a:pt x="121" y="110"/>
                  </a:cubicBezTo>
                  <a:cubicBezTo>
                    <a:pt x="114" y="117"/>
                    <a:pt x="113" y="131"/>
                    <a:pt x="113" y="143"/>
                  </a:cubicBezTo>
                  <a:cubicBezTo>
                    <a:pt x="99" y="143"/>
                    <a:pt x="99" y="143"/>
                    <a:pt x="99" y="143"/>
                  </a:cubicBezTo>
                  <a:cubicBezTo>
                    <a:pt x="100" y="131"/>
                    <a:pt x="98" y="117"/>
                    <a:pt x="92" y="110"/>
                  </a:cubicBezTo>
                  <a:cubicBezTo>
                    <a:pt x="89" y="106"/>
                    <a:pt x="85" y="105"/>
                    <a:pt x="81" y="105"/>
                  </a:cubicBezTo>
                  <a:cubicBezTo>
                    <a:pt x="73" y="105"/>
                    <a:pt x="69" y="108"/>
                    <a:pt x="67" y="111"/>
                  </a:cubicBezTo>
                  <a:cubicBezTo>
                    <a:pt x="61" y="119"/>
                    <a:pt x="63" y="130"/>
                    <a:pt x="63" y="131"/>
                  </a:cubicBezTo>
                  <a:cubicBezTo>
                    <a:pt x="64" y="135"/>
                    <a:pt x="70" y="155"/>
                    <a:pt x="84" y="158"/>
                  </a:cubicBezTo>
                  <a:cubicBezTo>
                    <a:pt x="84" y="203"/>
                    <a:pt x="84" y="203"/>
                    <a:pt x="84" y="203"/>
                  </a:cubicBezTo>
                  <a:cubicBezTo>
                    <a:pt x="61" y="203"/>
                    <a:pt x="61" y="203"/>
                    <a:pt x="61" y="203"/>
                  </a:cubicBezTo>
                  <a:cubicBezTo>
                    <a:pt x="61" y="189"/>
                    <a:pt x="61" y="189"/>
                    <a:pt x="61" y="189"/>
                  </a:cubicBezTo>
                  <a:cubicBezTo>
                    <a:pt x="61" y="176"/>
                    <a:pt x="57" y="162"/>
                    <a:pt x="48" y="152"/>
                  </a:cubicBezTo>
                  <a:cubicBezTo>
                    <a:pt x="36" y="137"/>
                    <a:pt x="30" y="118"/>
                    <a:pt x="32" y="99"/>
                  </a:cubicBezTo>
                  <a:cubicBezTo>
                    <a:pt x="34" y="62"/>
                    <a:pt x="64" y="32"/>
                    <a:pt x="101" y="30"/>
                  </a:cubicBezTo>
                  <a:cubicBezTo>
                    <a:pt x="103" y="30"/>
                    <a:pt x="105" y="30"/>
                    <a:pt x="106" y="30"/>
                  </a:cubicBezTo>
                  <a:cubicBezTo>
                    <a:pt x="148" y="30"/>
                    <a:pt x="181" y="63"/>
                    <a:pt x="181" y="105"/>
                  </a:cubicBezTo>
                  <a:cubicBezTo>
                    <a:pt x="181" y="122"/>
                    <a:pt x="175" y="138"/>
                    <a:pt x="164" y="152"/>
                  </a:cubicBezTo>
                  <a:close/>
                  <a:moveTo>
                    <a:pt x="128" y="142"/>
                  </a:moveTo>
                  <a:cubicBezTo>
                    <a:pt x="128" y="131"/>
                    <a:pt x="130" y="122"/>
                    <a:pt x="132" y="120"/>
                  </a:cubicBezTo>
                  <a:cubicBezTo>
                    <a:pt x="133" y="120"/>
                    <a:pt x="134" y="120"/>
                    <a:pt x="134" y="120"/>
                  </a:cubicBezTo>
                  <a:cubicBezTo>
                    <a:pt x="135" y="122"/>
                    <a:pt x="135" y="126"/>
                    <a:pt x="135" y="128"/>
                  </a:cubicBezTo>
                  <a:cubicBezTo>
                    <a:pt x="133" y="134"/>
                    <a:pt x="130" y="139"/>
                    <a:pt x="128" y="142"/>
                  </a:cubicBezTo>
                  <a:close/>
                  <a:moveTo>
                    <a:pt x="84" y="142"/>
                  </a:moveTo>
                  <a:cubicBezTo>
                    <a:pt x="82" y="139"/>
                    <a:pt x="79" y="134"/>
                    <a:pt x="78" y="128"/>
                  </a:cubicBezTo>
                  <a:cubicBezTo>
                    <a:pt x="78" y="126"/>
                    <a:pt x="77" y="122"/>
                    <a:pt x="79" y="120"/>
                  </a:cubicBezTo>
                  <a:cubicBezTo>
                    <a:pt x="79" y="120"/>
                    <a:pt x="80" y="120"/>
                    <a:pt x="81" y="120"/>
                  </a:cubicBezTo>
                  <a:cubicBezTo>
                    <a:pt x="83" y="122"/>
                    <a:pt x="84" y="131"/>
                    <a:pt x="84" y="142"/>
                  </a:cubicBezTo>
                  <a:close/>
                </a:path>
              </a:pathLst>
            </a:custGeom>
            <a:noFill/>
            <a:ln w="22225">
              <a:solidFill>
                <a:sysClr val="window" lastClr="FFFFFF"/>
              </a:solid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normAutofit/>
            </a:bodyPr>
            <a:lstStyle/>
            <a:p>
              <a:pPr>
                <a:defRPr/>
              </a:pPr>
              <a:endParaRPr lang="en-US" kern="0" smtClean="0">
                <a:solidFill>
                  <a:prstClr val="black"/>
                </a:solidFill>
                <a:latin typeface="Arial"/>
              </a:endParaRPr>
            </a:p>
          </p:txBody>
        </p:sp>
      </p:grpSp>
      <p:grpSp>
        <p:nvGrpSpPr>
          <p:cNvPr id="96" name="群組 95"/>
          <p:cNvGrpSpPr/>
          <p:nvPr/>
        </p:nvGrpSpPr>
        <p:grpSpPr>
          <a:xfrm>
            <a:off x="4216326" y="5352451"/>
            <a:ext cx="694192" cy="657797"/>
            <a:chOff x="4216326" y="4495200"/>
            <a:chExt cx="694192" cy="657797"/>
          </a:xfrm>
        </p:grpSpPr>
        <p:sp>
          <p:nvSpPr>
            <p:cNvPr id="97" name="Oval 26"/>
            <p:cNvSpPr>
              <a:spLocks noChangeAspect="1"/>
            </p:cNvSpPr>
            <p:nvPr/>
          </p:nvSpPr>
          <p:spPr>
            <a:xfrm>
              <a:off x="4216326" y="4495200"/>
              <a:ext cx="694192" cy="657797"/>
            </a:xfrm>
            <a:prstGeom prst="ellipse">
              <a:avLst/>
            </a:prstGeom>
            <a:solidFill>
              <a:srgbClr val="FFC000">
                <a:lumMod val="75000"/>
              </a:srgbClr>
            </a:solidFill>
            <a:ln w="38100" cap="flat" cmpd="sng" algn="ctr">
              <a:solidFill>
                <a:sysClr val="window" lastClr="FFFFFF"/>
              </a:solidFill>
              <a:prstDash val="solid"/>
            </a:ln>
            <a:effectLst/>
          </p:spPr>
          <p:txBody>
            <a:bodyPr rtlCol="0" anchor="ctr"/>
            <a:lstStyle/>
            <a:p>
              <a:pPr algn="ctr">
                <a:defRPr/>
              </a:pPr>
              <a:endParaRPr lang="en-US" sz="1600" kern="0" dirty="0" smtClean="0">
                <a:solidFill>
                  <a:prstClr val="white"/>
                </a:solidFill>
                <a:latin typeface="Calibri"/>
              </a:endParaRPr>
            </a:p>
          </p:txBody>
        </p:sp>
        <p:sp>
          <p:nvSpPr>
            <p:cNvPr id="98" name="Line 8"/>
            <p:cNvSpPr>
              <a:spLocks noChangeShapeType="1"/>
            </p:cNvSpPr>
            <p:nvPr/>
          </p:nvSpPr>
          <p:spPr bwMode="auto">
            <a:xfrm rot="19435302">
              <a:off x="4335705" y="4909157"/>
              <a:ext cx="223477" cy="711"/>
            </a:xfrm>
            <a:prstGeom prst="line">
              <a:avLst/>
            </a:pr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sp>
          <p:nvSpPr>
            <p:cNvPr id="99" name="Oval 9"/>
            <p:cNvSpPr>
              <a:spLocks noChangeArrowheads="1"/>
            </p:cNvSpPr>
            <p:nvPr/>
          </p:nvSpPr>
          <p:spPr bwMode="auto">
            <a:xfrm rot="19435302">
              <a:off x="4520708" y="4633007"/>
              <a:ext cx="266223" cy="252265"/>
            </a:xfrm>
            <a:prstGeom prst="ellipse">
              <a:avLst/>
            </a:prstGeom>
            <a:noFill/>
            <a:ln w="46038"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sp>
          <p:nvSpPr>
            <p:cNvPr id="100" name="Oval 10"/>
            <p:cNvSpPr>
              <a:spLocks noChangeArrowheads="1"/>
            </p:cNvSpPr>
            <p:nvPr/>
          </p:nvSpPr>
          <p:spPr bwMode="auto">
            <a:xfrm rot="19435302">
              <a:off x="4554211" y="4667418"/>
              <a:ext cx="201730" cy="186889"/>
            </a:xfrm>
            <a:prstGeom prst="ellipse">
              <a:avLst/>
            </a:prstGeom>
            <a:noFill/>
            <a:ln w="11113" cap="rnd">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sz="1600" kern="0" dirty="0" smtClean="0">
                <a:solidFill>
                  <a:prstClr val="black"/>
                </a:solidFill>
                <a:latin typeface="Calibri"/>
              </a:endParaRPr>
            </a:p>
          </p:txBody>
        </p:sp>
      </p:grpSp>
      <p:sp>
        <p:nvSpPr>
          <p:cNvPr id="2" name="頁尾版面配置區 1"/>
          <p:cNvSpPr>
            <a:spLocks noGrp="1"/>
          </p:cNvSpPr>
          <p:nvPr>
            <p:ph type="ftr" sz="quarter" idx="13"/>
          </p:nvPr>
        </p:nvSpPr>
        <p:spPr/>
        <p:txBody>
          <a:bodyPr/>
          <a:lstStyle/>
          <a:p>
            <a:endParaRPr lang="en-US">
              <a:solidFill>
                <a:prstClr val="white">
                  <a:tint val="75000"/>
                </a:prstClr>
              </a:solidFill>
            </a:endParaRPr>
          </a:p>
        </p:txBody>
      </p:sp>
      <p:sp>
        <p:nvSpPr>
          <p:cNvPr id="3" name="投影片編號版面配置區 2"/>
          <p:cNvSpPr>
            <a:spLocks noGrp="1"/>
          </p:cNvSpPr>
          <p:nvPr>
            <p:ph type="sldNum" sz="quarter" idx="12"/>
          </p:nvPr>
        </p:nvSpPr>
        <p:spPr/>
        <p:txBody>
          <a:bodyPr/>
          <a:lstStyle/>
          <a:p>
            <a:fld id="{E7535FAD-13AA-4F2B-84A6-73AF313AAC7C}" type="slidenum">
              <a:rPr lang="en-US" smtClean="0">
                <a:solidFill>
                  <a:prstClr val="white">
                    <a:tint val="75000"/>
                  </a:prstClr>
                </a:solidFill>
              </a:rPr>
              <a:pPr/>
              <a:t>141</a:t>
            </a:fld>
            <a:endParaRPr lang="en-US" dirty="0">
              <a:solidFill>
                <a:prstClr val="white">
                  <a:tint val="75000"/>
                </a:prstClr>
              </a:solidFill>
            </a:endParaRPr>
          </a:p>
        </p:txBody>
      </p:sp>
    </p:spTree>
    <p:extLst>
      <p:ext uri="{BB962C8B-B14F-4D97-AF65-F5344CB8AC3E}">
        <p14:creationId xmlns:p14="http://schemas.microsoft.com/office/powerpoint/2010/main" val="3667302972"/>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6"/>
          <p:cNvSpPr/>
          <p:nvPr/>
        </p:nvSpPr>
        <p:spPr>
          <a:xfrm>
            <a:off x="0" y="857250"/>
            <a:ext cx="9144000" cy="5143500"/>
          </a:xfrm>
          <a:prstGeom prst="rect">
            <a:avLst/>
          </a:prstGeom>
          <a:gradFill flip="none" rotWithShape="1">
            <a:gsLst>
              <a:gs pos="0">
                <a:sysClr val="window" lastClr="FFFFFF">
                  <a:lumMod val="85000"/>
                </a:sysClr>
              </a:gs>
              <a:gs pos="51000">
                <a:sysClr val="window" lastClr="FFFFFF">
                  <a:lumMod val="95000"/>
                  <a:alpha val="49000"/>
                </a:sysClr>
              </a:gs>
              <a:gs pos="100000">
                <a:sysClr val="window" lastClr="FFFFFF">
                  <a:lumMod val="85000"/>
                </a:sysClr>
              </a:gs>
            </a:gsLst>
            <a:path path="circle">
              <a:fillToRect t="100000" r="100000"/>
            </a:path>
            <a:tileRect l="-100000" b="-100000"/>
          </a:gradFill>
          <a:ln w="12700" cap="flat" cmpd="sng" algn="ctr">
            <a:noFill/>
            <a:prstDash val="solid"/>
            <a:miter lim="800000"/>
          </a:ln>
          <a:effectLst/>
        </p:spPr>
        <p:txBody>
          <a:bodyPr rtlCol="0" anchor="ctr">
            <a:normAutofit/>
          </a:bodyPr>
          <a:lstStyle/>
          <a:p>
            <a:pPr algn="ctr">
              <a:defRPr/>
            </a:pPr>
            <a:endParaRPr lang="en-US" kern="0" smtClean="0">
              <a:solidFill>
                <a:prstClr val="white"/>
              </a:solidFill>
              <a:latin typeface="Arial"/>
            </a:endParaRPr>
          </a:p>
        </p:txBody>
      </p:sp>
      <p:sp>
        <p:nvSpPr>
          <p:cNvPr id="3" name="Freeform 9"/>
          <p:cNvSpPr>
            <a:spLocks/>
          </p:cNvSpPr>
          <p:nvPr/>
        </p:nvSpPr>
        <p:spPr bwMode="auto">
          <a:xfrm>
            <a:off x="5515583" y="2462315"/>
            <a:ext cx="3599235" cy="3579779"/>
          </a:xfrm>
          <a:custGeom>
            <a:avLst/>
            <a:gdLst>
              <a:gd name="T0" fmla="*/ 1239 w 1369"/>
              <a:gd name="T1" fmla="*/ 672 h 1354"/>
              <a:gd name="T2" fmla="*/ 1369 w 1369"/>
              <a:gd name="T3" fmla="*/ 609 h 1354"/>
              <a:gd name="T4" fmla="*/ 1298 w 1369"/>
              <a:gd name="T5" fmla="*/ 384 h 1354"/>
              <a:gd name="T6" fmla="*/ 1160 w 1369"/>
              <a:gd name="T7" fmla="*/ 406 h 1354"/>
              <a:gd name="T8" fmla="*/ 1073 w 1369"/>
              <a:gd name="T9" fmla="*/ 281 h 1354"/>
              <a:gd name="T10" fmla="*/ 1121 w 1369"/>
              <a:gd name="T11" fmla="*/ 156 h 1354"/>
              <a:gd name="T12" fmla="*/ 913 w 1369"/>
              <a:gd name="T13" fmla="*/ 40 h 1354"/>
              <a:gd name="T14" fmla="*/ 825 w 1369"/>
              <a:gd name="T15" fmla="*/ 153 h 1354"/>
              <a:gd name="T16" fmla="*/ 680 w 1369"/>
              <a:gd name="T17" fmla="*/ 132 h 1354"/>
              <a:gd name="T18" fmla="*/ 614 w 1369"/>
              <a:gd name="T19" fmla="*/ 0 h 1354"/>
              <a:gd name="T20" fmla="*/ 387 w 1369"/>
              <a:gd name="T21" fmla="*/ 66 h 1354"/>
              <a:gd name="T22" fmla="*/ 413 w 1369"/>
              <a:gd name="T23" fmla="*/ 203 h 1354"/>
              <a:gd name="T24" fmla="*/ 352 w 1369"/>
              <a:gd name="T25" fmla="*/ 250 h 1354"/>
              <a:gd name="T26" fmla="*/ 285 w 1369"/>
              <a:gd name="T27" fmla="*/ 293 h 1354"/>
              <a:gd name="T28" fmla="*/ 217 w 1369"/>
              <a:gd name="T29" fmla="*/ 270 h 1354"/>
              <a:gd name="T30" fmla="*/ 153 w 1369"/>
              <a:gd name="T31" fmla="*/ 244 h 1354"/>
              <a:gd name="T32" fmla="*/ 36 w 1369"/>
              <a:gd name="T33" fmla="*/ 448 h 1354"/>
              <a:gd name="T34" fmla="*/ 158 w 1369"/>
              <a:gd name="T35" fmla="*/ 534 h 1354"/>
              <a:gd name="T36" fmla="*/ 137 w 1369"/>
              <a:gd name="T37" fmla="*/ 679 h 1354"/>
              <a:gd name="T38" fmla="*/ 0 w 1369"/>
              <a:gd name="T39" fmla="*/ 746 h 1354"/>
              <a:gd name="T40" fmla="*/ 69 w 1369"/>
              <a:gd name="T41" fmla="*/ 968 h 1354"/>
              <a:gd name="T42" fmla="*/ 210 w 1369"/>
              <a:gd name="T43" fmla="*/ 943 h 1354"/>
              <a:gd name="T44" fmla="*/ 258 w 1369"/>
              <a:gd name="T45" fmla="*/ 1004 h 1354"/>
              <a:gd name="T46" fmla="*/ 303 w 1369"/>
              <a:gd name="T47" fmla="*/ 1067 h 1354"/>
              <a:gd name="T48" fmla="*/ 277 w 1369"/>
              <a:gd name="T49" fmla="*/ 1134 h 1354"/>
              <a:gd name="T50" fmla="*/ 253 w 1369"/>
              <a:gd name="T51" fmla="*/ 1203 h 1354"/>
              <a:gd name="T52" fmla="*/ 459 w 1369"/>
              <a:gd name="T53" fmla="*/ 1316 h 1354"/>
              <a:gd name="T54" fmla="*/ 551 w 1369"/>
              <a:gd name="T55" fmla="*/ 1198 h 1354"/>
              <a:gd name="T56" fmla="*/ 698 w 1369"/>
              <a:gd name="T57" fmla="*/ 1220 h 1354"/>
              <a:gd name="T58" fmla="*/ 761 w 1369"/>
              <a:gd name="T59" fmla="*/ 1354 h 1354"/>
              <a:gd name="T60" fmla="*/ 986 w 1369"/>
              <a:gd name="T61" fmla="*/ 1284 h 1354"/>
              <a:gd name="T62" fmla="*/ 961 w 1369"/>
              <a:gd name="T63" fmla="*/ 1143 h 1354"/>
              <a:gd name="T64" fmla="*/ 1025 w 1369"/>
              <a:gd name="T65" fmla="*/ 1098 h 1354"/>
              <a:gd name="T66" fmla="*/ 1093 w 1369"/>
              <a:gd name="T67" fmla="*/ 1058 h 1354"/>
              <a:gd name="T68" fmla="*/ 1221 w 1369"/>
              <a:gd name="T69" fmla="*/ 1106 h 1354"/>
              <a:gd name="T70" fmla="*/ 1334 w 1369"/>
              <a:gd name="T71" fmla="*/ 901 h 1354"/>
              <a:gd name="T72" fmla="*/ 1218 w 1369"/>
              <a:gd name="T73" fmla="*/ 817 h 1354"/>
              <a:gd name="T74" fmla="*/ 1239 w 1369"/>
              <a:gd name="T75" fmla="*/ 67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9" h="1354">
                <a:moveTo>
                  <a:pt x="1239" y="672"/>
                </a:moveTo>
                <a:cubicBezTo>
                  <a:pt x="1280" y="647"/>
                  <a:pt x="1329" y="636"/>
                  <a:pt x="1369" y="609"/>
                </a:cubicBezTo>
                <a:cubicBezTo>
                  <a:pt x="1355" y="528"/>
                  <a:pt x="1341" y="447"/>
                  <a:pt x="1298" y="384"/>
                </a:cubicBezTo>
                <a:cubicBezTo>
                  <a:pt x="1252" y="392"/>
                  <a:pt x="1205" y="398"/>
                  <a:pt x="1160" y="406"/>
                </a:cubicBezTo>
                <a:cubicBezTo>
                  <a:pt x="1133" y="364"/>
                  <a:pt x="1098" y="325"/>
                  <a:pt x="1073" y="281"/>
                </a:cubicBezTo>
                <a:cubicBezTo>
                  <a:pt x="1088" y="237"/>
                  <a:pt x="1105" y="198"/>
                  <a:pt x="1121" y="156"/>
                </a:cubicBezTo>
                <a:cubicBezTo>
                  <a:pt x="1065" y="109"/>
                  <a:pt x="996" y="70"/>
                  <a:pt x="913" y="40"/>
                </a:cubicBezTo>
                <a:cubicBezTo>
                  <a:pt x="881" y="74"/>
                  <a:pt x="858" y="121"/>
                  <a:pt x="825" y="153"/>
                </a:cubicBezTo>
                <a:cubicBezTo>
                  <a:pt x="777" y="148"/>
                  <a:pt x="727" y="136"/>
                  <a:pt x="680" y="132"/>
                </a:cubicBezTo>
                <a:cubicBezTo>
                  <a:pt x="654" y="91"/>
                  <a:pt x="641" y="41"/>
                  <a:pt x="614" y="0"/>
                </a:cubicBezTo>
                <a:cubicBezTo>
                  <a:pt x="533" y="14"/>
                  <a:pt x="451" y="27"/>
                  <a:pt x="387" y="66"/>
                </a:cubicBezTo>
                <a:cubicBezTo>
                  <a:pt x="394" y="112"/>
                  <a:pt x="405" y="156"/>
                  <a:pt x="413" y="203"/>
                </a:cubicBezTo>
                <a:cubicBezTo>
                  <a:pt x="397" y="220"/>
                  <a:pt x="375" y="233"/>
                  <a:pt x="352" y="250"/>
                </a:cubicBezTo>
                <a:cubicBezTo>
                  <a:pt x="336" y="261"/>
                  <a:pt x="305" y="293"/>
                  <a:pt x="285" y="293"/>
                </a:cubicBezTo>
                <a:cubicBezTo>
                  <a:pt x="267" y="293"/>
                  <a:pt x="239" y="278"/>
                  <a:pt x="217" y="270"/>
                </a:cubicBezTo>
                <a:cubicBezTo>
                  <a:pt x="196" y="262"/>
                  <a:pt x="175" y="252"/>
                  <a:pt x="153" y="244"/>
                </a:cubicBezTo>
                <a:cubicBezTo>
                  <a:pt x="105" y="300"/>
                  <a:pt x="65" y="365"/>
                  <a:pt x="36" y="448"/>
                </a:cubicBezTo>
                <a:cubicBezTo>
                  <a:pt x="78" y="477"/>
                  <a:pt x="122" y="503"/>
                  <a:pt x="158" y="534"/>
                </a:cubicBezTo>
                <a:cubicBezTo>
                  <a:pt x="152" y="582"/>
                  <a:pt x="141" y="633"/>
                  <a:pt x="137" y="679"/>
                </a:cubicBezTo>
                <a:cubicBezTo>
                  <a:pt x="91" y="702"/>
                  <a:pt x="42" y="719"/>
                  <a:pt x="0" y="746"/>
                </a:cubicBezTo>
                <a:cubicBezTo>
                  <a:pt x="14" y="825"/>
                  <a:pt x="28" y="905"/>
                  <a:pt x="69" y="968"/>
                </a:cubicBezTo>
                <a:cubicBezTo>
                  <a:pt x="117" y="960"/>
                  <a:pt x="162" y="950"/>
                  <a:pt x="210" y="943"/>
                </a:cubicBezTo>
                <a:cubicBezTo>
                  <a:pt x="229" y="959"/>
                  <a:pt x="241" y="981"/>
                  <a:pt x="258" y="1004"/>
                </a:cubicBezTo>
                <a:cubicBezTo>
                  <a:pt x="269" y="1019"/>
                  <a:pt x="303" y="1047"/>
                  <a:pt x="303" y="1067"/>
                </a:cubicBezTo>
                <a:cubicBezTo>
                  <a:pt x="304" y="1087"/>
                  <a:pt x="285" y="1111"/>
                  <a:pt x="277" y="1134"/>
                </a:cubicBezTo>
                <a:cubicBezTo>
                  <a:pt x="269" y="1157"/>
                  <a:pt x="263" y="1180"/>
                  <a:pt x="253" y="1203"/>
                </a:cubicBezTo>
                <a:cubicBezTo>
                  <a:pt x="310" y="1249"/>
                  <a:pt x="376" y="1288"/>
                  <a:pt x="459" y="1316"/>
                </a:cubicBezTo>
                <a:cubicBezTo>
                  <a:pt x="492" y="1280"/>
                  <a:pt x="516" y="1231"/>
                  <a:pt x="551" y="1198"/>
                </a:cubicBezTo>
                <a:cubicBezTo>
                  <a:pt x="599" y="1204"/>
                  <a:pt x="651" y="1215"/>
                  <a:pt x="698" y="1220"/>
                </a:cubicBezTo>
                <a:cubicBezTo>
                  <a:pt x="719" y="1265"/>
                  <a:pt x="735" y="1313"/>
                  <a:pt x="761" y="1354"/>
                </a:cubicBezTo>
                <a:cubicBezTo>
                  <a:pt x="843" y="1340"/>
                  <a:pt x="922" y="1325"/>
                  <a:pt x="986" y="1284"/>
                </a:cubicBezTo>
                <a:cubicBezTo>
                  <a:pt x="978" y="1237"/>
                  <a:pt x="970" y="1190"/>
                  <a:pt x="961" y="1143"/>
                </a:cubicBezTo>
                <a:cubicBezTo>
                  <a:pt x="981" y="1131"/>
                  <a:pt x="1002" y="1115"/>
                  <a:pt x="1025" y="1098"/>
                </a:cubicBezTo>
                <a:cubicBezTo>
                  <a:pt x="1042" y="1087"/>
                  <a:pt x="1071" y="1057"/>
                  <a:pt x="1093" y="1058"/>
                </a:cubicBezTo>
                <a:cubicBezTo>
                  <a:pt x="1133" y="1061"/>
                  <a:pt x="1171" y="1098"/>
                  <a:pt x="1221" y="1106"/>
                </a:cubicBezTo>
                <a:cubicBezTo>
                  <a:pt x="1266" y="1050"/>
                  <a:pt x="1306" y="984"/>
                  <a:pt x="1334" y="901"/>
                </a:cubicBezTo>
                <a:cubicBezTo>
                  <a:pt x="1297" y="872"/>
                  <a:pt x="1255" y="846"/>
                  <a:pt x="1218" y="817"/>
                </a:cubicBezTo>
                <a:cubicBezTo>
                  <a:pt x="1224" y="769"/>
                  <a:pt x="1234" y="719"/>
                  <a:pt x="1239" y="672"/>
                </a:cubicBezTo>
                <a:close/>
              </a:path>
            </a:pathLst>
          </a:custGeom>
          <a:gradFill flip="none" rotWithShape="1">
            <a:gsLst>
              <a:gs pos="53000">
                <a:srgbClr val="BEBEBE"/>
              </a:gs>
              <a:gs pos="2917">
                <a:srgbClr val="BABABA">
                  <a:alpha val="0"/>
                </a:srgbClr>
              </a:gs>
              <a:gs pos="49000">
                <a:srgbClr val="BABABA">
                  <a:alpha val="0"/>
                </a:srgbClr>
              </a:gs>
              <a:gs pos="100000">
                <a:sysClr val="window" lastClr="FFFFFF">
                  <a:lumMod val="75000"/>
                </a:sysClr>
              </a:gs>
            </a:gsLst>
            <a:path path="circle">
              <a:fillToRect l="50000" t="50000" r="50000" b="50000"/>
            </a:path>
            <a:tileRect/>
          </a:gradFill>
          <a:ln w="22225" cap="flat">
            <a:solidFill>
              <a:sysClr val="window" lastClr="FFFFFF"/>
            </a:solidFill>
            <a:prstDash val="solid"/>
            <a:miter lim="800000"/>
            <a:headEnd/>
            <a:tailEnd/>
          </a:ln>
          <a:effectLst>
            <a:outerShdw blurRad="444500" dist="50800" dir="7920000" sx="101000" sy="101000" algn="ctr" rotWithShape="0">
              <a:srgbClr val="000000">
                <a:alpha val="26000"/>
              </a:srgbClr>
            </a:outerShdw>
          </a:effectLst>
        </p:spPr>
        <p:txBody>
          <a:bodyPr vert="horz" wrap="square" lIns="91440" tIns="45720" rIns="91440" bIns="45720" numCol="1" anchor="t" anchorCtr="0" compatLnSpc="1">
            <a:prstTxWarp prst="textNoShape">
              <a:avLst/>
            </a:prstTxWarp>
            <a:normAutofit/>
          </a:bodyPr>
          <a:lstStyle/>
          <a:p>
            <a:pPr>
              <a:defRPr/>
            </a:pPr>
            <a:endParaRPr lang="en-US" kern="0" dirty="0" smtClean="0">
              <a:solidFill>
                <a:prstClr val="black"/>
              </a:solidFill>
              <a:latin typeface="Arial"/>
            </a:endParaRPr>
          </a:p>
        </p:txBody>
      </p:sp>
      <p:sp>
        <p:nvSpPr>
          <p:cNvPr id="4" name="Freeform 28"/>
          <p:cNvSpPr>
            <a:spLocks noEditPoints="1"/>
          </p:cNvSpPr>
          <p:nvPr/>
        </p:nvSpPr>
        <p:spPr bwMode="auto">
          <a:xfrm rot="652408">
            <a:off x="-11925" y="1273299"/>
            <a:ext cx="9049433" cy="4933801"/>
          </a:xfrm>
          <a:custGeom>
            <a:avLst/>
            <a:gdLst>
              <a:gd name="T0" fmla="*/ 1748 w 1871"/>
              <a:gd name="T1" fmla="*/ 287 h 1020"/>
              <a:gd name="T2" fmla="*/ 1302 w 1871"/>
              <a:gd name="T3" fmla="*/ 287 h 1020"/>
              <a:gd name="T4" fmla="*/ 1286 w 1871"/>
              <a:gd name="T5" fmla="*/ 304 h 1020"/>
              <a:gd name="T6" fmla="*/ 924 w 1871"/>
              <a:gd name="T7" fmla="*/ 299 h 1020"/>
              <a:gd name="T8" fmla="*/ 924 w 1871"/>
              <a:gd name="T9" fmla="*/ 299 h 1020"/>
              <a:gd name="T10" fmla="*/ 844 w 1871"/>
              <a:gd name="T11" fmla="*/ 187 h 1020"/>
              <a:gd name="T12" fmla="*/ 839 w 1871"/>
              <a:gd name="T13" fmla="*/ 182 h 1020"/>
              <a:gd name="T14" fmla="*/ 182 w 1871"/>
              <a:gd name="T15" fmla="*/ 182 h 1020"/>
              <a:gd name="T16" fmla="*/ 182 w 1871"/>
              <a:gd name="T17" fmla="*/ 839 h 1020"/>
              <a:gd name="T18" fmla="*/ 839 w 1871"/>
              <a:gd name="T19" fmla="*/ 839 h 1020"/>
              <a:gd name="T20" fmla="*/ 929 w 1871"/>
              <a:gd name="T21" fmla="*/ 711 h 1020"/>
              <a:gd name="T22" fmla="*/ 1286 w 1871"/>
              <a:gd name="T23" fmla="*/ 716 h 1020"/>
              <a:gd name="T24" fmla="*/ 1302 w 1871"/>
              <a:gd name="T25" fmla="*/ 733 h 1020"/>
              <a:gd name="T26" fmla="*/ 1748 w 1871"/>
              <a:gd name="T27" fmla="*/ 733 h 1020"/>
              <a:gd name="T28" fmla="*/ 1748 w 1871"/>
              <a:gd name="T29" fmla="*/ 287 h 1020"/>
              <a:gd name="T30" fmla="*/ 506 w 1871"/>
              <a:gd name="T31" fmla="*/ 922 h 1020"/>
              <a:gd name="T32" fmla="*/ 96 w 1871"/>
              <a:gd name="T33" fmla="*/ 512 h 1020"/>
              <a:gd name="T34" fmla="*/ 506 w 1871"/>
              <a:gd name="T35" fmla="*/ 102 h 1020"/>
              <a:gd name="T36" fmla="*/ 916 w 1871"/>
              <a:gd name="T37" fmla="*/ 512 h 1020"/>
              <a:gd name="T38" fmla="*/ 506 w 1871"/>
              <a:gd name="T39" fmla="*/ 922 h 1020"/>
              <a:gd name="T40" fmla="*/ 1524 w 1871"/>
              <a:gd name="T41" fmla="*/ 778 h 1020"/>
              <a:gd name="T42" fmla="*/ 1260 w 1871"/>
              <a:gd name="T43" fmla="*/ 514 h 1020"/>
              <a:gd name="T44" fmla="*/ 1524 w 1871"/>
              <a:gd name="T45" fmla="*/ 250 h 1020"/>
              <a:gd name="T46" fmla="*/ 1788 w 1871"/>
              <a:gd name="T47" fmla="*/ 514 h 1020"/>
              <a:gd name="T48" fmla="*/ 1524 w 1871"/>
              <a:gd name="T49" fmla="*/ 778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1" h="1020">
                <a:moveTo>
                  <a:pt x="1748" y="287"/>
                </a:moveTo>
                <a:cubicBezTo>
                  <a:pt x="1625" y="164"/>
                  <a:pt x="1425" y="164"/>
                  <a:pt x="1302" y="287"/>
                </a:cubicBezTo>
                <a:cubicBezTo>
                  <a:pt x="1296" y="293"/>
                  <a:pt x="1291" y="298"/>
                  <a:pt x="1286" y="304"/>
                </a:cubicBezTo>
                <a:cubicBezTo>
                  <a:pt x="1122" y="415"/>
                  <a:pt x="949" y="315"/>
                  <a:pt x="924" y="299"/>
                </a:cubicBezTo>
                <a:cubicBezTo>
                  <a:pt x="924" y="299"/>
                  <a:pt x="924" y="299"/>
                  <a:pt x="924" y="299"/>
                </a:cubicBezTo>
                <a:cubicBezTo>
                  <a:pt x="904" y="259"/>
                  <a:pt x="877" y="221"/>
                  <a:pt x="844" y="187"/>
                </a:cubicBezTo>
                <a:cubicBezTo>
                  <a:pt x="842" y="185"/>
                  <a:pt x="840" y="183"/>
                  <a:pt x="839" y="182"/>
                </a:cubicBezTo>
                <a:cubicBezTo>
                  <a:pt x="657" y="0"/>
                  <a:pt x="363" y="0"/>
                  <a:pt x="182" y="182"/>
                </a:cubicBezTo>
                <a:cubicBezTo>
                  <a:pt x="0" y="363"/>
                  <a:pt x="0" y="657"/>
                  <a:pt x="182" y="839"/>
                </a:cubicBezTo>
                <a:cubicBezTo>
                  <a:pt x="363" y="1020"/>
                  <a:pt x="657" y="1020"/>
                  <a:pt x="839" y="839"/>
                </a:cubicBezTo>
                <a:cubicBezTo>
                  <a:pt x="877" y="800"/>
                  <a:pt x="907" y="757"/>
                  <a:pt x="929" y="711"/>
                </a:cubicBezTo>
                <a:cubicBezTo>
                  <a:pt x="1087" y="607"/>
                  <a:pt x="1252" y="696"/>
                  <a:pt x="1286" y="716"/>
                </a:cubicBezTo>
                <a:cubicBezTo>
                  <a:pt x="1291" y="722"/>
                  <a:pt x="1296" y="727"/>
                  <a:pt x="1302" y="733"/>
                </a:cubicBezTo>
                <a:cubicBezTo>
                  <a:pt x="1425" y="856"/>
                  <a:pt x="1625" y="856"/>
                  <a:pt x="1748" y="733"/>
                </a:cubicBezTo>
                <a:cubicBezTo>
                  <a:pt x="1871" y="610"/>
                  <a:pt x="1871" y="410"/>
                  <a:pt x="1748" y="287"/>
                </a:cubicBezTo>
                <a:close/>
                <a:moveTo>
                  <a:pt x="506" y="922"/>
                </a:moveTo>
                <a:cubicBezTo>
                  <a:pt x="280" y="922"/>
                  <a:pt x="96" y="738"/>
                  <a:pt x="96" y="512"/>
                </a:cubicBezTo>
                <a:cubicBezTo>
                  <a:pt x="96" y="286"/>
                  <a:pt x="280" y="102"/>
                  <a:pt x="506" y="102"/>
                </a:cubicBezTo>
                <a:cubicBezTo>
                  <a:pt x="732" y="102"/>
                  <a:pt x="916" y="286"/>
                  <a:pt x="916" y="512"/>
                </a:cubicBezTo>
                <a:cubicBezTo>
                  <a:pt x="916" y="738"/>
                  <a:pt x="732" y="922"/>
                  <a:pt x="506" y="922"/>
                </a:cubicBezTo>
                <a:close/>
                <a:moveTo>
                  <a:pt x="1524" y="778"/>
                </a:moveTo>
                <a:cubicBezTo>
                  <a:pt x="1378" y="778"/>
                  <a:pt x="1260" y="660"/>
                  <a:pt x="1260" y="514"/>
                </a:cubicBezTo>
                <a:cubicBezTo>
                  <a:pt x="1260" y="368"/>
                  <a:pt x="1378" y="250"/>
                  <a:pt x="1524" y="250"/>
                </a:cubicBezTo>
                <a:cubicBezTo>
                  <a:pt x="1670" y="250"/>
                  <a:pt x="1788" y="368"/>
                  <a:pt x="1788" y="514"/>
                </a:cubicBezTo>
                <a:cubicBezTo>
                  <a:pt x="1788" y="660"/>
                  <a:pt x="1670" y="778"/>
                  <a:pt x="1524" y="778"/>
                </a:cubicBezTo>
                <a:close/>
              </a:path>
            </a:pathLst>
          </a:custGeom>
          <a:solidFill>
            <a:srgbClr val="22B573">
              <a:lumMod val="75000"/>
            </a:srgbClr>
          </a:solidFill>
          <a:ln w="22225" cap="flat">
            <a:solidFill>
              <a:sysClr val="window" lastClr="FFFFFF"/>
            </a:solidFill>
            <a:prstDash val="solid"/>
            <a:miter lim="800000"/>
            <a:headEnd/>
            <a:tailEnd/>
          </a:ln>
          <a:effectLst>
            <a:outerShdw blurRad="444500" dist="50800" dir="7920000" sx="101000" sy="101000" algn="ctr" rotWithShape="0">
              <a:srgbClr val="000000">
                <a:alpha val="26000"/>
              </a:srgbClr>
            </a:outerShdw>
          </a:effectLst>
        </p:spPr>
        <p:txBody>
          <a:bodyPr vert="horz" wrap="square" lIns="91440" tIns="45720" rIns="91440" bIns="45720" numCol="1" anchor="t" anchorCtr="0" compatLnSpc="1">
            <a:prstTxWarp prst="textNoShape">
              <a:avLst/>
            </a:prstTxWarp>
            <a:normAutofit/>
          </a:bodyPr>
          <a:lstStyle/>
          <a:p>
            <a:pPr>
              <a:defRPr/>
            </a:pPr>
            <a:endParaRPr lang="en-US" kern="0" smtClean="0">
              <a:solidFill>
                <a:prstClr val="black"/>
              </a:solidFill>
              <a:latin typeface="Arial"/>
            </a:endParaRPr>
          </a:p>
        </p:txBody>
      </p:sp>
      <p:grpSp>
        <p:nvGrpSpPr>
          <p:cNvPr id="5" name="Group 3"/>
          <p:cNvGrpSpPr/>
          <p:nvPr/>
        </p:nvGrpSpPr>
        <p:grpSpPr>
          <a:xfrm>
            <a:off x="394968" y="1278139"/>
            <a:ext cx="4180113" cy="4132245"/>
            <a:chOff x="3107678" y="1323928"/>
            <a:chExt cx="1696466" cy="1699229"/>
          </a:xfrm>
        </p:grpSpPr>
        <p:sp>
          <p:nvSpPr>
            <p:cNvPr id="6" name="Oval 4"/>
            <p:cNvSpPr/>
            <p:nvPr/>
          </p:nvSpPr>
          <p:spPr>
            <a:xfrm>
              <a:off x="3107678" y="1323928"/>
              <a:ext cx="1696466" cy="1699229"/>
            </a:xfrm>
            <a:prstGeom prst="ellipse">
              <a:avLst/>
            </a:prstGeom>
            <a:gradFill flip="none" rotWithShape="1">
              <a:gsLst>
                <a:gs pos="15000">
                  <a:sysClr val="window" lastClr="FFFFFF"/>
                </a:gs>
                <a:gs pos="84000">
                  <a:sysClr val="window" lastClr="FFFFFF">
                    <a:lumMod val="86000"/>
                  </a:sysClr>
                </a:gs>
              </a:gsLst>
              <a:lin ang="0" scaled="0"/>
              <a:tileRect/>
            </a:gradFill>
            <a:ln w="12700" cap="flat" cmpd="sng" algn="ctr">
              <a:solidFill>
                <a:srgbClr val="22B573">
                  <a:lumMod val="75000"/>
                </a:srgbClr>
              </a:solidFill>
              <a:prstDash val="solid"/>
              <a:miter lim="800000"/>
            </a:ln>
            <a:effectLst>
              <a:outerShdw blurRad="254000" dist="139700" dir="7560000" rotWithShape="0">
                <a:prstClr val="black">
                  <a:alpha val="65000"/>
                </a:prstClr>
              </a:outerShdw>
            </a:effectLst>
            <a:scene3d>
              <a:camera prst="orthographicFront"/>
              <a:lightRig rig="threePt" dir="t"/>
            </a:scene3d>
            <a:sp3d extrusionH="76200" contourW="19050" prstMaterial="matte">
              <a:bevelT w="0" h="0"/>
              <a:extrusionClr>
                <a:sysClr val="window" lastClr="FFFFFF">
                  <a:lumMod val="95000"/>
                </a:sysClr>
              </a:extrusionClr>
              <a:contourClr>
                <a:sysClr val="window" lastClr="FFFFFF">
                  <a:lumMod val="95000"/>
                </a:sysClr>
              </a:contourClr>
            </a:sp3d>
          </p:spPr>
          <p:txBody>
            <a:bodyPr rtlCol="0" anchor="ctr">
              <a:normAutofit/>
            </a:bodyPr>
            <a:lstStyle/>
            <a:p>
              <a:pPr algn="ctr">
                <a:defRPr/>
              </a:pPr>
              <a:endParaRPr lang="en-US" kern="0" smtClean="0">
                <a:solidFill>
                  <a:prstClr val="white"/>
                </a:solidFill>
                <a:latin typeface="Arial"/>
              </a:endParaRPr>
            </a:p>
          </p:txBody>
        </p:sp>
        <p:sp>
          <p:nvSpPr>
            <p:cNvPr id="7" name="TextBox 5"/>
            <p:cNvSpPr txBox="1">
              <a:spLocks/>
            </p:cNvSpPr>
            <p:nvPr/>
          </p:nvSpPr>
          <p:spPr>
            <a:xfrm>
              <a:off x="3265189" y="1562583"/>
              <a:ext cx="1383011" cy="1200329"/>
            </a:xfrm>
            <a:prstGeom prst="rect">
              <a:avLst/>
            </a:prstGeom>
            <a:noFill/>
            <a:effectLst/>
          </p:spPr>
          <p:txBody>
            <a:bodyPr wrap="square" rtlCol="0" anchor="ctr" anchorCtr="0">
              <a:normAutofit/>
            </a:bodyPr>
            <a:lstStyle/>
            <a:p>
              <a:pPr algn="ctr">
                <a:defRPr/>
              </a:pPr>
              <a:r>
                <a:rPr lang="zh-TW" altLang="en-US" sz="4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微軟正黑體" panose="020B0604030504040204" pitchFamily="34" charset="-120"/>
                  <a:ea typeface="微軟正黑體" panose="020B0604030504040204" pitchFamily="34" charset="-120"/>
                </a:rPr>
                <a:t>簡報結束</a:t>
              </a:r>
              <a:endParaRPr lang="en-US" altLang="zh-TW" sz="4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微軟正黑體" panose="020B0604030504040204" pitchFamily="34" charset="-120"/>
                <a:ea typeface="微軟正黑體" panose="020B0604030504040204" pitchFamily="34" charset="-120"/>
              </a:endParaRPr>
            </a:p>
            <a:p>
              <a:pPr algn="ctr">
                <a:defRPr/>
              </a:pPr>
              <a:r>
                <a:rPr lang="zh-TW" altLang="en-US" sz="4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微軟正黑體" panose="020B0604030504040204" pitchFamily="34" charset="-120"/>
                  <a:ea typeface="微軟正黑體" panose="020B0604030504040204" pitchFamily="34" charset="-120"/>
                </a:rPr>
                <a:t>敬請指教</a:t>
              </a:r>
              <a:endParaRPr lang="en-US" sz="4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微軟正黑體" panose="020B0604030504040204" pitchFamily="34" charset="-120"/>
                <a:ea typeface="微軟正黑體" panose="020B0604030504040204" pitchFamily="34" charset="-120"/>
              </a:endParaRPr>
            </a:p>
          </p:txBody>
        </p:sp>
      </p:grpSp>
      <p:grpSp>
        <p:nvGrpSpPr>
          <p:cNvPr id="8" name="Group 10"/>
          <p:cNvGrpSpPr/>
          <p:nvPr/>
        </p:nvGrpSpPr>
        <p:grpSpPr>
          <a:xfrm>
            <a:off x="6295767" y="3294897"/>
            <a:ext cx="2034747" cy="2011448"/>
            <a:chOff x="3107678" y="1323928"/>
            <a:chExt cx="1696466" cy="1699229"/>
          </a:xfrm>
        </p:grpSpPr>
        <p:sp>
          <p:nvSpPr>
            <p:cNvPr id="9" name="Oval 11"/>
            <p:cNvSpPr/>
            <p:nvPr/>
          </p:nvSpPr>
          <p:spPr>
            <a:xfrm rot="20617033">
              <a:off x="3107678" y="1323928"/>
              <a:ext cx="1696466" cy="1699229"/>
            </a:xfrm>
            <a:prstGeom prst="ellipse">
              <a:avLst/>
            </a:prstGeom>
            <a:gradFill flip="none" rotWithShape="1">
              <a:gsLst>
                <a:gs pos="15000">
                  <a:sysClr val="window" lastClr="FFFFFF"/>
                </a:gs>
                <a:gs pos="84000">
                  <a:sysClr val="window" lastClr="FFFFFF">
                    <a:lumMod val="86000"/>
                  </a:sysClr>
                </a:gs>
              </a:gsLst>
              <a:lin ang="0" scaled="0"/>
              <a:tileRect/>
            </a:gradFill>
            <a:ln w="12700" cap="flat" cmpd="sng" algn="ctr">
              <a:solidFill>
                <a:srgbClr val="FFC000">
                  <a:lumMod val="75000"/>
                </a:srgbClr>
              </a:solidFill>
              <a:prstDash val="solid"/>
              <a:miter lim="800000"/>
            </a:ln>
            <a:effectLst>
              <a:outerShdw blurRad="254000" dist="139700" dir="7560000" rotWithShape="0">
                <a:prstClr val="black">
                  <a:alpha val="65000"/>
                </a:prstClr>
              </a:outerShdw>
            </a:effectLst>
            <a:scene3d>
              <a:camera prst="orthographicFront"/>
              <a:lightRig rig="threePt" dir="t"/>
            </a:scene3d>
            <a:sp3d extrusionH="76200" contourW="19050" prstMaterial="matte">
              <a:bevelT w="0" h="0"/>
              <a:extrusionClr>
                <a:sysClr val="window" lastClr="FFFFFF">
                  <a:lumMod val="95000"/>
                </a:sysClr>
              </a:extrusionClr>
              <a:contourClr>
                <a:sysClr val="window" lastClr="FFFFFF">
                  <a:lumMod val="95000"/>
                </a:sysClr>
              </a:contourClr>
            </a:sp3d>
          </p:spPr>
          <p:txBody>
            <a:bodyPr rtlCol="0" anchor="ctr">
              <a:normAutofit/>
            </a:bodyPr>
            <a:lstStyle/>
            <a:p>
              <a:pPr algn="ctr">
                <a:defRPr/>
              </a:pPr>
              <a:endParaRPr lang="en-US" kern="0" smtClean="0">
                <a:solidFill>
                  <a:prstClr val="white"/>
                </a:solidFill>
                <a:latin typeface="Arial"/>
              </a:endParaRPr>
            </a:p>
          </p:txBody>
        </p:sp>
        <p:sp>
          <p:nvSpPr>
            <p:cNvPr id="10" name="TextBox 12"/>
            <p:cNvSpPr txBox="1">
              <a:spLocks/>
            </p:cNvSpPr>
            <p:nvPr/>
          </p:nvSpPr>
          <p:spPr>
            <a:xfrm>
              <a:off x="3265189" y="1562583"/>
              <a:ext cx="1485314" cy="1200329"/>
            </a:xfrm>
            <a:prstGeom prst="rect">
              <a:avLst/>
            </a:prstGeom>
            <a:noFill/>
            <a:effectLst/>
          </p:spPr>
          <p:txBody>
            <a:bodyPr wrap="square" rtlCol="0" anchor="ctr" anchorCtr="0">
              <a:normAutofit/>
            </a:bodyPr>
            <a:lstStyle/>
            <a:p>
              <a:pPr algn="ctr">
                <a:defRPr/>
              </a:pPr>
              <a:r>
                <a:rPr lang="en-US"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rPr>
                <a:t>UCAN</a:t>
              </a:r>
              <a:r>
                <a:rPr lang="zh-TW" altLang="en-US"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rPr>
                <a:t>計畫辦公室</a:t>
              </a:r>
              <a:r>
                <a:rPr lang="en-US" altLang="zh-TW"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rPr>
                <a:t/>
              </a:r>
              <a:br>
                <a:rPr lang="en-US" altLang="zh-TW"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rPr>
              </a:br>
              <a:r>
                <a:rPr lang="en-US" altLang="zh-TW"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hlinkClick r:id="rId2"/>
                </a:rPr>
                <a:t>ucan@itri.org.tw</a:t>
              </a:r>
              <a:endParaRPr lang="en-US" altLang="zh-TW"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endParaRPr>
            </a:p>
            <a:p>
              <a:pPr algn="ctr">
                <a:defRPr/>
              </a:pPr>
              <a:r>
                <a:rPr lang="en-US" sz="1400" b="1" kern="0" spc="50" dirty="0" smtClean="0">
                  <a:ln w="13500">
                    <a:solidFill>
                      <a:srgbClr val="C1272D">
                        <a:shade val="2500"/>
                        <a:alpha val="2000"/>
                      </a:srgbClr>
                    </a:solidFill>
                    <a:prstDash val="solid"/>
                  </a:ln>
                  <a:solidFill>
                    <a:prstClr val="white">
                      <a:lumMod val="50000"/>
                      <a:alpha val="95000"/>
                    </a:prstClr>
                  </a:solidFill>
                  <a:effectLst>
                    <a:innerShdw blurRad="50900" dist="38500" dir="13500000">
                      <a:srgbClr val="000000">
                        <a:alpha val="60000"/>
                      </a:srgbClr>
                    </a:innerShdw>
                  </a:effectLst>
                  <a:latin typeface="Arial"/>
                </a:rPr>
                <a:t>03-5913003</a:t>
              </a:r>
            </a:p>
          </p:txBody>
        </p:sp>
      </p:grpSp>
      <p:sp>
        <p:nvSpPr>
          <p:cNvPr id="11" name="頁尾版面配置區 10"/>
          <p:cNvSpPr>
            <a:spLocks noGrp="1"/>
          </p:cNvSpPr>
          <p:nvPr>
            <p:ph type="ftr" sz="quarter" idx="13"/>
          </p:nvPr>
        </p:nvSpPr>
        <p:spPr/>
        <p:txBody>
          <a:bodyPr/>
          <a:lstStyle/>
          <a:p>
            <a:endParaRPr lang="en-US">
              <a:solidFill>
                <a:prstClr val="white">
                  <a:tint val="75000"/>
                </a:prstClr>
              </a:solidFill>
            </a:endParaRPr>
          </a:p>
        </p:txBody>
      </p:sp>
      <p:sp>
        <p:nvSpPr>
          <p:cNvPr id="12" name="投影片編號版面配置區 11"/>
          <p:cNvSpPr>
            <a:spLocks noGrp="1"/>
          </p:cNvSpPr>
          <p:nvPr>
            <p:ph type="sldNum" sz="quarter" idx="12"/>
          </p:nvPr>
        </p:nvSpPr>
        <p:spPr/>
        <p:txBody>
          <a:bodyPr/>
          <a:lstStyle/>
          <a:p>
            <a:fld id="{E7535FAD-13AA-4F2B-84A6-73AF313AAC7C}" type="slidenum">
              <a:rPr lang="en-US" smtClean="0">
                <a:solidFill>
                  <a:prstClr val="white">
                    <a:tint val="75000"/>
                  </a:prstClr>
                </a:solidFill>
              </a:rPr>
              <a:pPr/>
              <a:t>142</a:t>
            </a:fld>
            <a:endParaRPr lang="en-US" dirty="0">
              <a:solidFill>
                <a:prstClr val="white">
                  <a:tint val="75000"/>
                </a:prstClr>
              </a:solidFill>
            </a:endParaRPr>
          </a:p>
        </p:txBody>
      </p:sp>
    </p:spTree>
    <p:extLst>
      <p:ext uri="{BB962C8B-B14F-4D97-AF65-F5344CB8AC3E}">
        <p14:creationId xmlns:p14="http://schemas.microsoft.com/office/powerpoint/2010/main" val="3586064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p:cTn id="7" dur="1300" fill="hold"/>
                                        <p:tgtEl>
                                          <p:spTgt spid="5"/>
                                        </p:tgtEl>
                                        <p:attrNameLst>
                                          <p:attrName>ppt_w</p:attrName>
                                        </p:attrNameLst>
                                      </p:cBhvr>
                                      <p:tavLst>
                                        <p:tav tm="0">
                                          <p:val>
                                            <p:fltVal val="0"/>
                                          </p:val>
                                        </p:tav>
                                        <p:tav tm="100000">
                                          <p:val>
                                            <p:strVal val="#ppt_w"/>
                                          </p:val>
                                        </p:tav>
                                      </p:tavLst>
                                    </p:anim>
                                    <p:anim calcmode="lin" valueType="num">
                                      <p:cBhvr>
                                        <p:cTn id="8" dur="1300" fill="hold"/>
                                        <p:tgtEl>
                                          <p:spTgt spid="5"/>
                                        </p:tgtEl>
                                        <p:attrNameLst>
                                          <p:attrName>ppt_h</p:attrName>
                                        </p:attrNameLst>
                                      </p:cBhvr>
                                      <p:tavLst>
                                        <p:tav tm="0">
                                          <p:val>
                                            <p:fltVal val="0"/>
                                          </p:val>
                                        </p:tav>
                                        <p:tav tm="100000">
                                          <p:val>
                                            <p:strVal val="#ppt_h"/>
                                          </p:val>
                                        </p:tav>
                                      </p:tavLst>
                                    </p:anim>
                                    <p:anim calcmode="lin" valueType="num">
                                      <p:cBhvr>
                                        <p:cTn id="9" dur="1300" fill="hold"/>
                                        <p:tgtEl>
                                          <p:spTgt spid="5"/>
                                        </p:tgtEl>
                                        <p:attrNameLst>
                                          <p:attrName>style.rotation</p:attrName>
                                        </p:attrNameLst>
                                      </p:cBhvr>
                                      <p:tavLst>
                                        <p:tav tm="0">
                                          <p:val>
                                            <p:fltVal val="360"/>
                                          </p:val>
                                        </p:tav>
                                        <p:tav tm="100000">
                                          <p:val>
                                            <p:fltVal val="0"/>
                                          </p:val>
                                        </p:tav>
                                      </p:tavLst>
                                    </p:anim>
                                    <p:animEffect transition="in" filter="fade">
                                      <p:cBhvr>
                                        <p:cTn id="10" dur="13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8" presetClass="emph" presetSubtype="0" decel="100000" fill="hold" grpId="0" nodeType="clickEffect">
                                  <p:stCondLst>
                                    <p:cond delay="0"/>
                                  </p:stCondLst>
                                  <p:childTnLst>
                                    <p:animRot by="-5400000">
                                      <p:cBhvr>
                                        <p:cTn id="14" dur="5000" fill="hold"/>
                                        <p:tgtEl>
                                          <p:spTgt spid="3"/>
                                        </p:tgtEl>
                                        <p:attrNameLst>
                                          <p:attrName>r</p:attrName>
                                        </p:attrNameLst>
                                      </p:cBhvr>
                                    </p:animRot>
                                  </p:childTnLst>
                                </p:cTn>
                              </p:par>
                              <p:par>
                                <p:cTn id="15" presetID="49" presetClass="entr" presetSubtype="0" decel="100000" fill="hold" nodeType="withEffect">
                                  <p:stCondLst>
                                    <p:cond delay="300"/>
                                  </p:stCondLst>
                                  <p:childTnLst>
                                    <p:set>
                                      <p:cBhvr>
                                        <p:cTn id="16" dur="1" fill="hold">
                                          <p:stCondLst>
                                            <p:cond delay="0"/>
                                          </p:stCondLst>
                                        </p:cTn>
                                        <p:tgtEl>
                                          <p:spTgt spid="8"/>
                                        </p:tgtEl>
                                        <p:attrNameLst>
                                          <p:attrName>style.visibility</p:attrName>
                                        </p:attrNameLst>
                                      </p:cBhvr>
                                      <p:to>
                                        <p:strVal val="visible"/>
                                      </p:to>
                                    </p:set>
                                    <p:anim calcmode="lin" valueType="num">
                                      <p:cBhvr>
                                        <p:cTn id="17" dur="1300" fill="hold"/>
                                        <p:tgtEl>
                                          <p:spTgt spid="8"/>
                                        </p:tgtEl>
                                        <p:attrNameLst>
                                          <p:attrName>ppt_w</p:attrName>
                                        </p:attrNameLst>
                                      </p:cBhvr>
                                      <p:tavLst>
                                        <p:tav tm="0">
                                          <p:val>
                                            <p:fltVal val="0"/>
                                          </p:val>
                                        </p:tav>
                                        <p:tav tm="100000">
                                          <p:val>
                                            <p:strVal val="#ppt_w"/>
                                          </p:val>
                                        </p:tav>
                                      </p:tavLst>
                                    </p:anim>
                                    <p:anim calcmode="lin" valueType="num">
                                      <p:cBhvr>
                                        <p:cTn id="18" dur="1300" fill="hold"/>
                                        <p:tgtEl>
                                          <p:spTgt spid="8"/>
                                        </p:tgtEl>
                                        <p:attrNameLst>
                                          <p:attrName>ppt_h</p:attrName>
                                        </p:attrNameLst>
                                      </p:cBhvr>
                                      <p:tavLst>
                                        <p:tav tm="0">
                                          <p:val>
                                            <p:fltVal val="0"/>
                                          </p:val>
                                        </p:tav>
                                        <p:tav tm="100000">
                                          <p:val>
                                            <p:strVal val="#ppt_h"/>
                                          </p:val>
                                        </p:tav>
                                      </p:tavLst>
                                    </p:anim>
                                    <p:anim calcmode="lin" valueType="num">
                                      <p:cBhvr>
                                        <p:cTn id="19" dur="1300" fill="hold"/>
                                        <p:tgtEl>
                                          <p:spTgt spid="8"/>
                                        </p:tgtEl>
                                        <p:attrNameLst>
                                          <p:attrName>style.rotation</p:attrName>
                                        </p:attrNameLst>
                                      </p:cBhvr>
                                      <p:tavLst>
                                        <p:tav tm="0">
                                          <p:val>
                                            <p:fltVal val="360"/>
                                          </p:val>
                                        </p:tav>
                                        <p:tav tm="100000">
                                          <p:val>
                                            <p:fltVal val="0"/>
                                          </p:val>
                                        </p:tav>
                                      </p:tavLst>
                                    </p:anim>
                                    <p:animEffect transition="in" filter="fade">
                                      <p:cBhvr>
                                        <p:cTn id="20" dur="1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矩形 91"/>
          <p:cNvSpPr/>
          <p:nvPr/>
        </p:nvSpPr>
        <p:spPr>
          <a:xfrm>
            <a:off x="46600" y="1190050"/>
            <a:ext cx="6000591" cy="1631216"/>
          </a:xfrm>
          <a:prstGeom prst="rect">
            <a:avLst/>
          </a:prstGeom>
          <a:solidFill>
            <a:schemeClr val="accent2">
              <a:lumMod val="20000"/>
              <a:lumOff val="80000"/>
            </a:schemeClr>
          </a:solidFill>
        </p:spPr>
        <p:txBody>
          <a:bodyPr wrap="square">
            <a:spAutoFit/>
          </a:bodyPr>
          <a:lstStyle/>
          <a:p>
            <a:pPr eaLnBrk="1" fontAlgn="auto" hangingPunct="1">
              <a:spcAft>
                <a:spcPts val="0"/>
              </a:spcAft>
              <a:defRPr/>
            </a:pPr>
            <a:r>
              <a:rPr lang="zh-TW" altLang="en-US" sz="2000" dirty="0">
                <a:solidFill>
                  <a:prstClr val="black"/>
                </a:solidFill>
                <a:latin typeface="微軟正黑體" panose="020B0604030504040204" pitchFamily="34" charset="-120"/>
                <a:ea typeface="微軟正黑體" panose="020B0604030504040204" pitchFamily="34" charset="-120"/>
              </a:rPr>
              <a:t>截至</a:t>
            </a:r>
            <a:r>
              <a:rPr lang="en-US" altLang="zh-TW" sz="2000" dirty="0" smtClean="0">
                <a:solidFill>
                  <a:prstClr val="black"/>
                </a:solidFill>
                <a:latin typeface="微軟正黑體" panose="020B0604030504040204" pitchFamily="34" charset="-120"/>
                <a:ea typeface="微軟正黑體" panose="020B0604030504040204" pitchFamily="34" charset="-120"/>
              </a:rPr>
              <a:t>107</a:t>
            </a:r>
            <a:r>
              <a:rPr lang="zh-TW" altLang="en-US" sz="2000" dirty="0" smtClean="0">
                <a:solidFill>
                  <a:prstClr val="black"/>
                </a:solidFill>
                <a:latin typeface="微軟正黑體" panose="020B0604030504040204" pitchFamily="34" charset="-120"/>
                <a:ea typeface="微軟正黑體" panose="020B0604030504040204" pitchFamily="34" charset="-120"/>
              </a:rPr>
              <a:t>年</a:t>
            </a:r>
            <a:r>
              <a:rPr lang="en-US" altLang="zh-TW" sz="2000" dirty="0" smtClean="0">
                <a:solidFill>
                  <a:prstClr val="black"/>
                </a:solidFill>
                <a:latin typeface="微軟正黑體" panose="020B0604030504040204" pitchFamily="34" charset="-120"/>
                <a:ea typeface="微軟正黑體" panose="020B0604030504040204" pitchFamily="34" charset="-120"/>
              </a:rPr>
              <a:t>6</a:t>
            </a:r>
            <a:r>
              <a:rPr lang="zh-TW" altLang="en-US" sz="2000" dirty="0" smtClean="0">
                <a:solidFill>
                  <a:prstClr val="black"/>
                </a:solidFill>
                <a:latin typeface="微軟正黑體" panose="020B0604030504040204" pitchFamily="34" charset="-120"/>
                <a:ea typeface="微軟正黑體" panose="020B0604030504040204" pitchFamily="34" charset="-120"/>
              </a:rPr>
              <a:t>月</a:t>
            </a:r>
            <a:r>
              <a:rPr lang="zh-TW" altLang="en-US" sz="2000" dirty="0">
                <a:solidFill>
                  <a:prstClr val="black"/>
                </a:solidFill>
                <a:latin typeface="微軟正黑體" panose="020B0604030504040204" pitchFamily="34" charset="-120"/>
                <a:ea typeface="微軟正黑體" panose="020B0604030504040204" pitchFamily="34" charset="-120"/>
              </a:rPr>
              <a:t>平台使用統計：</a:t>
            </a:r>
          </a:p>
          <a:p>
            <a:pPr lvl="1" eaLnBrk="1" fontAlgn="auto" hangingPunct="1">
              <a:spcAft>
                <a:spcPts val="0"/>
              </a:spcAft>
              <a:defRPr/>
            </a:pPr>
            <a:r>
              <a:rPr lang="zh-TW" altLang="en-US" sz="2000" dirty="0">
                <a:solidFill>
                  <a:prstClr val="black"/>
                </a:solidFill>
                <a:latin typeface="微軟正黑體" panose="020B0604030504040204" pitchFamily="34" charset="-120"/>
                <a:ea typeface="微軟正黑體" panose="020B0604030504040204" pitchFamily="34" charset="-120"/>
              </a:rPr>
              <a:t>累計學生使用者總帳號</a:t>
            </a:r>
            <a:r>
              <a:rPr lang="zh-TW" altLang="en-US" sz="2000" dirty="0" smtClean="0">
                <a:solidFill>
                  <a:prstClr val="black"/>
                </a:solidFill>
                <a:latin typeface="微軟正黑體" panose="020B0604030504040204" pitchFamily="34" charset="-120"/>
                <a:ea typeface="微軟正黑體" panose="020B0604030504040204" pitchFamily="34" charset="-120"/>
              </a:rPr>
              <a:t>約</a:t>
            </a:r>
            <a:r>
              <a:rPr lang="en-US" altLang="zh-TW" sz="2000" b="1" u="sng" dirty="0">
                <a:solidFill>
                  <a:srgbClr val="FF0000"/>
                </a:solidFill>
                <a:latin typeface="微軟正黑體" panose="020B0604030504040204" pitchFamily="34" charset="-120"/>
                <a:ea typeface="微軟正黑體" panose="020B0604030504040204" pitchFamily="34" charset="-120"/>
              </a:rPr>
              <a:t>309</a:t>
            </a:r>
            <a:r>
              <a:rPr lang="zh-TW" altLang="en-US" sz="2000" b="1" u="sng" dirty="0" smtClean="0">
                <a:solidFill>
                  <a:srgbClr val="FF0000"/>
                </a:solidFill>
                <a:latin typeface="微軟正黑體" panose="020B0604030504040204" pitchFamily="34" charset="-120"/>
                <a:ea typeface="微軟正黑體" panose="020B0604030504040204" pitchFamily="34" charset="-120"/>
              </a:rPr>
              <a:t>萬</a:t>
            </a:r>
            <a:endParaRPr lang="en-US" altLang="zh-TW" sz="2000" b="1" u="sng" dirty="0">
              <a:solidFill>
                <a:srgbClr val="FF0000"/>
              </a:solidFill>
              <a:latin typeface="微軟正黑體" panose="020B0604030504040204" pitchFamily="34" charset="-120"/>
              <a:ea typeface="微軟正黑體" panose="020B0604030504040204" pitchFamily="34" charset="-120"/>
            </a:endParaRPr>
          </a:p>
          <a:p>
            <a:pPr lvl="1" eaLnBrk="1" fontAlgn="auto" hangingPunct="1">
              <a:spcAft>
                <a:spcPts val="0"/>
              </a:spcAft>
              <a:defRPr/>
            </a:pPr>
            <a:r>
              <a:rPr lang="zh-TW" altLang="en-US" sz="2000" dirty="0">
                <a:solidFill>
                  <a:prstClr val="black"/>
                </a:solidFill>
                <a:latin typeface="微軟正黑體" panose="020B0604030504040204" pitchFamily="34" charset="-120"/>
                <a:ea typeface="微軟正黑體" panose="020B0604030504040204" pitchFamily="34" charset="-120"/>
              </a:rPr>
              <a:t>累計施測</a:t>
            </a:r>
            <a:r>
              <a:rPr lang="zh-TW" altLang="en-US" sz="2000" dirty="0" smtClean="0">
                <a:solidFill>
                  <a:prstClr val="black"/>
                </a:solidFill>
                <a:latin typeface="微軟正黑體" panose="020B0604030504040204" pitchFamily="34" charset="-120"/>
                <a:ea typeface="微軟正黑體" panose="020B0604030504040204" pitchFamily="34" charset="-120"/>
              </a:rPr>
              <a:t>逾</a:t>
            </a:r>
            <a:r>
              <a:rPr lang="en-US" altLang="zh-TW" sz="2000" b="1" u="sng" dirty="0">
                <a:solidFill>
                  <a:srgbClr val="FF0000"/>
                </a:solidFill>
                <a:latin typeface="微軟正黑體" panose="020B0604030504040204" pitchFamily="34" charset="-120"/>
                <a:ea typeface="微軟正黑體" panose="020B0604030504040204" pitchFamily="34" charset="-120"/>
              </a:rPr>
              <a:t>453</a:t>
            </a:r>
            <a:r>
              <a:rPr lang="zh-TW" altLang="en-US" sz="2000" b="1" u="sng" dirty="0" smtClean="0">
                <a:solidFill>
                  <a:srgbClr val="FF0000"/>
                </a:solidFill>
                <a:latin typeface="微軟正黑體" panose="020B0604030504040204" pitchFamily="34" charset="-120"/>
                <a:ea typeface="微軟正黑體" panose="020B0604030504040204" pitchFamily="34" charset="-120"/>
              </a:rPr>
              <a:t>萬</a:t>
            </a:r>
            <a:r>
              <a:rPr lang="zh-TW" altLang="en-US" sz="2000" b="1" u="sng" dirty="0">
                <a:solidFill>
                  <a:srgbClr val="FF0000"/>
                </a:solidFill>
                <a:latin typeface="微軟正黑體" panose="020B0604030504040204" pitchFamily="34" charset="-120"/>
                <a:ea typeface="微軟正黑體" panose="020B0604030504040204" pitchFamily="34" charset="-120"/>
              </a:rPr>
              <a:t>人次</a:t>
            </a:r>
            <a:endParaRPr lang="en-US" altLang="zh-TW" sz="2000" b="1" u="sng" dirty="0">
              <a:solidFill>
                <a:srgbClr val="FF0000"/>
              </a:solidFill>
              <a:latin typeface="微軟正黑體" panose="020B0604030504040204" pitchFamily="34" charset="-120"/>
              <a:ea typeface="微軟正黑體" panose="020B0604030504040204" pitchFamily="34" charset="-120"/>
            </a:endParaRPr>
          </a:p>
          <a:p>
            <a:pPr lvl="1">
              <a:defRPr/>
            </a:pPr>
            <a:r>
              <a:rPr lang="zh-TW" altLang="en-US" sz="2000" dirty="0" smtClean="0">
                <a:solidFill>
                  <a:prstClr val="black"/>
                </a:solidFill>
                <a:latin typeface="微軟正黑體" panose="020B0604030504040204" pitchFamily="34" charset="-120"/>
                <a:ea typeface="微軟正黑體" panose="020B0604030504040204" pitchFamily="34" charset="-120"/>
              </a:rPr>
              <a:t>全國大專校院有</a:t>
            </a:r>
            <a:r>
              <a:rPr lang="en-US" altLang="zh-TW" sz="2000" b="1" u="sng" dirty="0" smtClean="0">
                <a:solidFill>
                  <a:srgbClr val="FF0000"/>
                </a:solidFill>
                <a:latin typeface="微軟正黑體" panose="020B0604030504040204" pitchFamily="34" charset="-120"/>
                <a:ea typeface="微軟正黑體" panose="020B0604030504040204" pitchFamily="34" charset="-120"/>
              </a:rPr>
              <a:t>8</a:t>
            </a:r>
            <a:r>
              <a:rPr lang="zh-TW" altLang="en-US" sz="2000" b="1" u="sng" dirty="0" smtClean="0">
                <a:solidFill>
                  <a:srgbClr val="FF0000"/>
                </a:solidFill>
                <a:latin typeface="微軟正黑體" panose="020B0604030504040204" pitchFamily="34" charset="-120"/>
                <a:ea typeface="微軟正黑體" panose="020B0604030504040204" pitchFamily="34" charset="-120"/>
              </a:rPr>
              <a:t>成</a:t>
            </a:r>
            <a:r>
              <a:rPr lang="zh-TW" altLang="en-US" sz="2000" u="sng" dirty="0" smtClean="0">
                <a:solidFill>
                  <a:prstClr val="black"/>
                </a:solidFill>
                <a:latin typeface="微軟正黑體" panose="020B0604030504040204" pitchFamily="34" charset="-120"/>
                <a:ea typeface="微軟正黑體" panose="020B0604030504040204" pitchFamily="34" charset="-120"/>
              </a:rPr>
              <a:t>系所</a:t>
            </a:r>
            <a:r>
              <a:rPr lang="zh-TW" altLang="en-US" sz="2000" dirty="0" smtClean="0">
                <a:solidFill>
                  <a:prstClr val="black"/>
                </a:solidFill>
                <a:latin typeface="微軟正黑體" panose="020B0604030504040204" pitchFamily="34" charset="-120"/>
                <a:ea typeface="微軟正黑體" panose="020B0604030504040204" pitchFamily="34" charset="-120"/>
              </a:rPr>
              <a:t>推動使用</a:t>
            </a:r>
            <a:r>
              <a:rPr lang="zh-TW" altLang="en-US" sz="2000" b="1" dirty="0" smtClean="0">
                <a:solidFill>
                  <a:srgbClr val="FF0000"/>
                </a:solidFill>
                <a:latin typeface="微軟正黑體" panose="020B0604030504040204" pitchFamily="34" charset="-120"/>
                <a:ea typeface="微軟正黑體" panose="020B0604030504040204" pitchFamily="34" charset="-120"/>
              </a:rPr>
              <a:t> </a:t>
            </a:r>
            <a:r>
              <a:rPr lang="en-US" altLang="zh-TW" sz="1200" dirty="0" smtClean="0">
                <a:latin typeface="微軟正黑體" panose="020B0604030504040204" pitchFamily="34" charset="-120"/>
                <a:ea typeface="微軟正黑體" panose="020B0604030504040204" pitchFamily="34" charset="-120"/>
              </a:rPr>
              <a:t>(104</a:t>
            </a:r>
            <a:r>
              <a:rPr lang="zh-TW" altLang="en-US" sz="1200" dirty="0" smtClean="0">
                <a:latin typeface="微軟正黑體" panose="020B0604030504040204" pitchFamily="34" charset="-120"/>
                <a:ea typeface="微軟正黑體" panose="020B0604030504040204" pitchFamily="34" charset="-120"/>
              </a:rPr>
              <a:t>學年度</a:t>
            </a:r>
            <a:r>
              <a:rPr lang="en-US" altLang="zh-TW" sz="1200" dirty="0" smtClean="0">
                <a:latin typeface="微軟正黑體" panose="020B0604030504040204" pitchFamily="34" charset="-120"/>
                <a:ea typeface="微軟正黑體" panose="020B0604030504040204" pitchFamily="34" charset="-120"/>
              </a:rPr>
              <a:t>)</a:t>
            </a:r>
            <a:endParaRPr lang="en-US" altLang="zh-TW" dirty="0" smtClean="0">
              <a:latin typeface="微軟正黑體" panose="020B0604030504040204" pitchFamily="34" charset="-120"/>
              <a:ea typeface="微軟正黑體" panose="020B0604030504040204" pitchFamily="34" charset="-120"/>
            </a:endParaRPr>
          </a:p>
          <a:p>
            <a:pPr lvl="1">
              <a:defRPr/>
            </a:pPr>
            <a:r>
              <a:rPr lang="zh-TW" altLang="en-US" sz="2000" dirty="0" smtClean="0">
                <a:solidFill>
                  <a:prstClr val="black"/>
                </a:solidFill>
                <a:latin typeface="微軟正黑體" panose="020B0604030504040204" pitchFamily="34" charset="-120"/>
                <a:ea typeface="微軟正黑體" panose="020B0604030504040204" pitchFamily="34" charset="-120"/>
              </a:rPr>
              <a:t>全國大專校院有</a:t>
            </a:r>
            <a:r>
              <a:rPr lang="en-US" altLang="zh-TW" sz="2000" b="1" u="sng" dirty="0" smtClean="0">
                <a:solidFill>
                  <a:srgbClr val="FF0000"/>
                </a:solidFill>
                <a:latin typeface="微軟正黑體" panose="020B0604030504040204" pitchFamily="34" charset="-120"/>
                <a:ea typeface="微軟正黑體" panose="020B0604030504040204" pitchFamily="34" charset="-120"/>
              </a:rPr>
              <a:t>6</a:t>
            </a:r>
            <a:r>
              <a:rPr lang="zh-TW" altLang="en-US" sz="2000" b="1" u="sng" dirty="0" smtClean="0">
                <a:solidFill>
                  <a:srgbClr val="FF0000"/>
                </a:solidFill>
                <a:latin typeface="微軟正黑體" panose="020B0604030504040204" pitchFamily="34" charset="-120"/>
                <a:ea typeface="微軟正黑體" panose="020B0604030504040204" pitchFamily="34" charset="-120"/>
              </a:rPr>
              <a:t>成</a:t>
            </a:r>
            <a:r>
              <a:rPr lang="zh-TW" altLang="en-US" sz="2000" u="sng" dirty="0" smtClean="0">
                <a:solidFill>
                  <a:prstClr val="black"/>
                </a:solidFill>
                <a:latin typeface="微軟正黑體" panose="020B0604030504040204" pitchFamily="34" charset="-120"/>
                <a:ea typeface="微軟正黑體" panose="020B0604030504040204" pitchFamily="34" charset="-120"/>
              </a:rPr>
              <a:t>在</a:t>
            </a:r>
            <a:r>
              <a:rPr lang="zh-TW" altLang="en-US" sz="2000" u="sng" dirty="0">
                <a:solidFill>
                  <a:prstClr val="black"/>
                </a:solidFill>
                <a:latin typeface="微軟正黑體" panose="020B0604030504040204" pitchFamily="34" charset="-120"/>
                <a:ea typeface="微軟正黑體" panose="020B0604030504040204" pitchFamily="34" charset="-120"/>
              </a:rPr>
              <a:t>校</a:t>
            </a:r>
            <a:r>
              <a:rPr lang="zh-TW" altLang="en-US" sz="2000" u="sng" dirty="0" smtClean="0">
                <a:solidFill>
                  <a:prstClr val="black"/>
                </a:solidFill>
                <a:latin typeface="微軟正黑體" panose="020B0604030504040204" pitchFamily="34" charset="-120"/>
                <a:ea typeface="微軟正黑體" panose="020B0604030504040204" pitchFamily="34" charset="-120"/>
              </a:rPr>
              <a:t>生</a:t>
            </a:r>
            <a:r>
              <a:rPr lang="zh-TW" altLang="en-US" sz="2000" dirty="0" smtClean="0">
                <a:solidFill>
                  <a:prstClr val="black"/>
                </a:solidFill>
                <a:latin typeface="微軟正黑體" panose="020B0604030504040204" pitchFamily="34" charset="-120"/>
                <a:ea typeface="微軟正黑體" panose="020B0604030504040204" pitchFamily="34" charset="-120"/>
              </a:rPr>
              <a:t>曾經施測 </a:t>
            </a:r>
            <a:r>
              <a:rPr lang="en-US" altLang="zh-TW" sz="1200" dirty="0" smtClean="0">
                <a:latin typeface="微軟正黑體" panose="020B0604030504040204" pitchFamily="34" charset="-120"/>
                <a:ea typeface="微軟正黑體" panose="020B0604030504040204" pitchFamily="34" charset="-120"/>
              </a:rPr>
              <a:t>(105</a:t>
            </a:r>
            <a:r>
              <a:rPr lang="zh-TW" altLang="en-US" sz="1200" dirty="0" smtClean="0">
                <a:latin typeface="微軟正黑體" panose="020B0604030504040204" pitchFamily="34" charset="-120"/>
                <a:ea typeface="微軟正黑體" panose="020B0604030504040204" pitchFamily="34" charset="-120"/>
              </a:rPr>
              <a:t>學年</a:t>
            </a:r>
            <a:r>
              <a:rPr lang="zh-TW" altLang="en-US" sz="1200" dirty="0">
                <a:latin typeface="微軟正黑體" panose="020B0604030504040204" pitchFamily="34" charset="-120"/>
                <a:ea typeface="微軟正黑體" panose="020B0604030504040204" pitchFamily="34" charset="-120"/>
              </a:rPr>
              <a:t>度</a:t>
            </a:r>
            <a:r>
              <a:rPr lang="en-US" altLang="zh-TW" sz="1200" dirty="0">
                <a:latin typeface="微軟正黑體" panose="020B0604030504040204" pitchFamily="34" charset="-120"/>
                <a:ea typeface="微軟正黑體" panose="020B0604030504040204" pitchFamily="34" charset="-120"/>
              </a:rPr>
              <a:t>)</a:t>
            </a:r>
            <a:endParaRPr lang="zh-TW" altLang="en-US" sz="1200" dirty="0">
              <a:latin typeface="微軟正黑體" panose="020B0604030504040204" pitchFamily="34" charset="-120"/>
              <a:ea typeface="微軟正黑體" panose="020B0604030504040204" pitchFamily="34" charset="-120"/>
            </a:endParaRPr>
          </a:p>
        </p:txBody>
      </p:sp>
      <p:sp>
        <p:nvSpPr>
          <p:cNvPr id="5" name="Freeform 2"/>
          <p:cNvSpPr>
            <a:spLocks/>
          </p:cNvSpPr>
          <p:nvPr/>
        </p:nvSpPr>
        <p:spPr bwMode="gray">
          <a:xfrm rot="403085">
            <a:off x="6466240" y="2130086"/>
            <a:ext cx="546100" cy="723900"/>
          </a:xfrm>
          <a:custGeom>
            <a:avLst/>
            <a:gdLst>
              <a:gd name="T0" fmla="*/ 2147483647 w 2220"/>
              <a:gd name="T1" fmla="*/ 0 h 2878"/>
              <a:gd name="T2" fmla="*/ 2147483647 w 2220"/>
              <a:gd name="T3" fmla="*/ 2147483647 h 2878"/>
              <a:gd name="T4" fmla="*/ 2147483647 w 2220"/>
              <a:gd name="T5" fmla="*/ 2147483647 h 2878"/>
              <a:gd name="T6" fmla="*/ 2147483647 w 2220"/>
              <a:gd name="T7" fmla="*/ 2147483647 h 2878"/>
              <a:gd name="T8" fmla="*/ 2147483647 w 2220"/>
              <a:gd name="T9" fmla="*/ 2147483647 h 2878"/>
              <a:gd name="T10" fmla="*/ 2147483647 w 2220"/>
              <a:gd name="T11" fmla="*/ 2147483647 h 2878"/>
              <a:gd name="T12" fmla="*/ 2147483647 w 2220"/>
              <a:gd name="T13" fmla="*/ 2147483647 h 2878"/>
              <a:gd name="T14" fmla="*/ 2147483647 w 2220"/>
              <a:gd name="T15" fmla="*/ 2147483647 h 2878"/>
              <a:gd name="T16" fmla="*/ 2147483647 w 2220"/>
              <a:gd name="T17" fmla="*/ 2147483647 h 2878"/>
              <a:gd name="T18" fmla="*/ 2147483647 w 2220"/>
              <a:gd name="T19" fmla="*/ 2147483647 h 2878"/>
              <a:gd name="T20" fmla="*/ 2147483647 w 2220"/>
              <a:gd name="T21" fmla="*/ 2147483647 h 2878"/>
              <a:gd name="T22" fmla="*/ 2147483647 w 2220"/>
              <a:gd name="T23" fmla="*/ 2147483647 h 2878"/>
              <a:gd name="T24" fmla="*/ 2147483647 w 2220"/>
              <a:gd name="T25" fmla="*/ 2147483647 h 2878"/>
              <a:gd name="T26" fmla="*/ 2147483647 w 2220"/>
              <a:gd name="T27" fmla="*/ 2147483647 h 2878"/>
              <a:gd name="T28" fmla="*/ 2147483647 w 2220"/>
              <a:gd name="T29" fmla="*/ 2147483647 h 2878"/>
              <a:gd name="T30" fmla="*/ 2147483647 w 2220"/>
              <a:gd name="T31" fmla="*/ 2147483647 h 2878"/>
              <a:gd name="T32" fmla="*/ 2147483647 w 2220"/>
              <a:gd name="T33" fmla="*/ 2147483647 h 2878"/>
              <a:gd name="T34" fmla="*/ 2147483647 w 2220"/>
              <a:gd name="T35" fmla="*/ 2147483647 h 2878"/>
              <a:gd name="T36" fmla="*/ 2147483647 w 2220"/>
              <a:gd name="T37" fmla="*/ 2147483647 h 2878"/>
              <a:gd name="T38" fmla="*/ 2147483647 w 2220"/>
              <a:gd name="T39" fmla="*/ 2147483647 h 2878"/>
              <a:gd name="T40" fmla="*/ 2147483647 w 2220"/>
              <a:gd name="T41" fmla="*/ 2147483647 h 2878"/>
              <a:gd name="T42" fmla="*/ 2147483647 w 2220"/>
              <a:gd name="T43" fmla="*/ 2147483647 h 2878"/>
              <a:gd name="T44" fmla="*/ 2147483647 w 2220"/>
              <a:gd name="T45" fmla="*/ 2147483647 h 2878"/>
              <a:gd name="T46" fmla="*/ 2147483647 w 2220"/>
              <a:gd name="T47" fmla="*/ 2147483647 h 2878"/>
              <a:gd name="T48" fmla="*/ 2147483647 w 2220"/>
              <a:gd name="T49" fmla="*/ 2147483647 h 2878"/>
              <a:gd name="T50" fmla="*/ 2147483647 w 2220"/>
              <a:gd name="T51" fmla="*/ 2147483647 h 2878"/>
              <a:gd name="T52" fmla="*/ 2147483647 w 2220"/>
              <a:gd name="T53" fmla="*/ 2147483647 h 2878"/>
              <a:gd name="T54" fmla="*/ 2147483647 w 2220"/>
              <a:gd name="T55" fmla="*/ 2147483647 h 2878"/>
              <a:gd name="T56" fmla="*/ 2147483647 w 2220"/>
              <a:gd name="T57" fmla="*/ 2147483647 h 2878"/>
              <a:gd name="T58" fmla="*/ 2147483647 w 2220"/>
              <a:gd name="T59" fmla="*/ 2147483647 h 2878"/>
              <a:gd name="T60" fmla="*/ 2147483647 w 2220"/>
              <a:gd name="T61" fmla="*/ 2147483647 h 2878"/>
              <a:gd name="T62" fmla="*/ 2147483647 w 2220"/>
              <a:gd name="T63" fmla="*/ 2147483647 h 2878"/>
              <a:gd name="T64" fmla="*/ 2147483647 w 2220"/>
              <a:gd name="T65" fmla="*/ 2147483647 h 2878"/>
              <a:gd name="T66" fmla="*/ 2147483647 w 2220"/>
              <a:gd name="T67" fmla="*/ 2147483647 h 2878"/>
              <a:gd name="T68" fmla="*/ 2147483647 w 2220"/>
              <a:gd name="T69" fmla="*/ 2147483647 h 2878"/>
              <a:gd name="T70" fmla="*/ 2147483647 w 2220"/>
              <a:gd name="T71" fmla="*/ 2147483647 h 2878"/>
              <a:gd name="T72" fmla="*/ 2147483647 w 2220"/>
              <a:gd name="T73" fmla="*/ 2147483647 h 2878"/>
              <a:gd name="T74" fmla="*/ 2147483647 w 2220"/>
              <a:gd name="T75" fmla="*/ 2147483647 h 2878"/>
              <a:gd name="T76" fmla="*/ 2147483647 w 2220"/>
              <a:gd name="T77" fmla="*/ 2147483647 h 2878"/>
              <a:gd name="T78" fmla="*/ 2147483647 w 2220"/>
              <a:gd name="T79" fmla="*/ 2147483647 h 2878"/>
              <a:gd name="T80" fmla="*/ 2147483647 w 2220"/>
              <a:gd name="T81" fmla="*/ 2147483647 h 2878"/>
              <a:gd name="T82" fmla="*/ 2147483647 w 2220"/>
              <a:gd name="T83" fmla="*/ 2147483647 h 2878"/>
              <a:gd name="T84" fmla="*/ 2147483647 w 2220"/>
              <a:gd name="T85" fmla="*/ 2147483647 h 2878"/>
              <a:gd name="T86" fmla="*/ 2147483647 w 2220"/>
              <a:gd name="T87" fmla="*/ 2147483647 h 2878"/>
              <a:gd name="T88" fmla="*/ 2147483647 w 2220"/>
              <a:gd name="T89" fmla="*/ 2147483647 h 2878"/>
              <a:gd name="T90" fmla="*/ 2147483647 w 2220"/>
              <a:gd name="T91" fmla="*/ 2147483647 h 2878"/>
              <a:gd name="T92" fmla="*/ 2147483647 w 2220"/>
              <a:gd name="T93" fmla="*/ 2147483647 h 2878"/>
              <a:gd name="T94" fmla="*/ 2147483647 w 2220"/>
              <a:gd name="T95" fmla="*/ 2147483647 h 2878"/>
              <a:gd name="T96" fmla="*/ 2147483647 w 2220"/>
              <a:gd name="T97" fmla="*/ 2147483647 h 2878"/>
              <a:gd name="T98" fmla="*/ 2147483647 w 2220"/>
              <a:gd name="T99" fmla="*/ 2147483647 h 2878"/>
              <a:gd name="T100" fmla="*/ 2147483647 w 2220"/>
              <a:gd name="T101" fmla="*/ 2147483647 h 2878"/>
              <a:gd name="T102" fmla="*/ 2147483647 w 2220"/>
              <a:gd name="T103" fmla="*/ 2147483647 h 2878"/>
              <a:gd name="T104" fmla="*/ 2147483647 w 2220"/>
              <a:gd name="T105" fmla="*/ 2147483647 h 2878"/>
              <a:gd name="T106" fmla="*/ 2147483647 w 2220"/>
              <a:gd name="T107" fmla="*/ 2147483647 h 2878"/>
              <a:gd name="T108" fmla="*/ 2147483647 w 2220"/>
              <a:gd name="T109" fmla="*/ 2147483647 h 2878"/>
              <a:gd name="T110" fmla="*/ 2147483647 w 2220"/>
              <a:gd name="T111" fmla="*/ 2147483647 h 2878"/>
              <a:gd name="T112" fmla="*/ 2147483647 w 2220"/>
              <a:gd name="T113" fmla="*/ 2147483647 h 2878"/>
              <a:gd name="T114" fmla="*/ 2147483647 w 2220"/>
              <a:gd name="T115" fmla="*/ 2147483647 h 2878"/>
              <a:gd name="T116" fmla="*/ 2147483647 w 2220"/>
              <a:gd name="T117" fmla="*/ 2147483647 h 2878"/>
              <a:gd name="T118" fmla="*/ 2147483647 w 2220"/>
              <a:gd name="T119" fmla="*/ 2147483647 h 2878"/>
              <a:gd name="T120" fmla="*/ 2147483647 w 2220"/>
              <a:gd name="T121" fmla="*/ 2147483647 h 28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0"/>
              <a:gd name="T184" fmla="*/ 0 h 2878"/>
              <a:gd name="T185" fmla="*/ 2220 w 2220"/>
              <a:gd name="T186" fmla="*/ 2878 h 28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0" h="2878">
                <a:moveTo>
                  <a:pt x="832" y="20"/>
                </a:moveTo>
                <a:lnTo>
                  <a:pt x="784" y="20"/>
                </a:lnTo>
                <a:lnTo>
                  <a:pt x="756" y="0"/>
                </a:lnTo>
                <a:lnTo>
                  <a:pt x="676" y="20"/>
                </a:lnTo>
                <a:lnTo>
                  <a:pt x="624" y="44"/>
                </a:lnTo>
                <a:lnTo>
                  <a:pt x="568" y="112"/>
                </a:lnTo>
                <a:lnTo>
                  <a:pt x="536" y="164"/>
                </a:lnTo>
                <a:lnTo>
                  <a:pt x="508" y="208"/>
                </a:lnTo>
                <a:lnTo>
                  <a:pt x="464" y="212"/>
                </a:lnTo>
                <a:lnTo>
                  <a:pt x="392" y="164"/>
                </a:lnTo>
                <a:lnTo>
                  <a:pt x="352" y="140"/>
                </a:lnTo>
                <a:lnTo>
                  <a:pt x="300" y="164"/>
                </a:lnTo>
                <a:lnTo>
                  <a:pt x="280" y="184"/>
                </a:lnTo>
                <a:lnTo>
                  <a:pt x="216" y="184"/>
                </a:lnTo>
                <a:lnTo>
                  <a:pt x="180" y="156"/>
                </a:lnTo>
                <a:lnTo>
                  <a:pt x="108" y="152"/>
                </a:lnTo>
                <a:lnTo>
                  <a:pt x="48" y="184"/>
                </a:lnTo>
                <a:lnTo>
                  <a:pt x="16" y="184"/>
                </a:lnTo>
                <a:lnTo>
                  <a:pt x="0" y="264"/>
                </a:lnTo>
                <a:lnTo>
                  <a:pt x="4" y="312"/>
                </a:lnTo>
                <a:lnTo>
                  <a:pt x="68" y="368"/>
                </a:lnTo>
                <a:lnTo>
                  <a:pt x="124" y="408"/>
                </a:lnTo>
                <a:lnTo>
                  <a:pt x="196" y="432"/>
                </a:lnTo>
                <a:lnTo>
                  <a:pt x="224" y="460"/>
                </a:lnTo>
                <a:lnTo>
                  <a:pt x="256" y="588"/>
                </a:lnTo>
                <a:lnTo>
                  <a:pt x="272" y="636"/>
                </a:lnTo>
                <a:lnTo>
                  <a:pt x="272" y="664"/>
                </a:lnTo>
                <a:lnTo>
                  <a:pt x="276" y="724"/>
                </a:lnTo>
                <a:lnTo>
                  <a:pt x="256" y="812"/>
                </a:lnTo>
                <a:lnTo>
                  <a:pt x="248" y="900"/>
                </a:lnTo>
                <a:lnTo>
                  <a:pt x="216" y="964"/>
                </a:lnTo>
                <a:lnTo>
                  <a:pt x="216" y="1012"/>
                </a:lnTo>
                <a:lnTo>
                  <a:pt x="180" y="1072"/>
                </a:lnTo>
                <a:lnTo>
                  <a:pt x="180" y="1100"/>
                </a:lnTo>
                <a:lnTo>
                  <a:pt x="132" y="1160"/>
                </a:lnTo>
                <a:lnTo>
                  <a:pt x="144" y="1240"/>
                </a:lnTo>
                <a:lnTo>
                  <a:pt x="156" y="1296"/>
                </a:lnTo>
                <a:lnTo>
                  <a:pt x="184" y="1372"/>
                </a:lnTo>
                <a:lnTo>
                  <a:pt x="236" y="1476"/>
                </a:lnTo>
                <a:lnTo>
                  <a:pt x="268" y="1500"/>
                </a:lnTo>
                <a:lnTo>
                  <a:pt x="292" y="1500"/>
                </a:lnTo>
                <a:lnTo>
                  <a:pt x="328" y="1556"/>
                </a:lnTo>
                <a:lnTo>
                  <a:pt x="404" y="1640"/>
                </a:lnTo>
                <a:lnTo>
                  <a:pt x="412" y="1716"/>
                </a:lnTo>
                <a:lnTo>
                  <a:pt x="436" y="1772"/>
                </a:lnTo>
                <a:lnTo>
                  <a:pt x="452" y="1796"/>
                </a:lnTo>
                <a:lnTo>
                  <a:pt x="460" y="1824"/>
                </a:lnTo>
                <a:lnTo>
                  <a:pt x="452" y="1964"/>
                </a:lnTo>
                <a:lnTo>
                  <a:pt x="452" y="2152"/>
                </a:lnTo>
                <a:lnTo>
                  <a:pt x="424" y="2196"/>
                </a:lnTo>
                <a:lnTo>
                  <a:pt x="384" y="2196"/>
                </a:lnTo>
                <a:lnTo>
                  <a:pt x="264" y="2276"/>
                </a:lnTo>
                <a:lnTo>
                  <a:pt x="116" y="2392"/>
                </a:lnTo>
                <a:lnTo>
                  <a:pt x="140" y="2420"/>
                </a:lnTo>
                <a:lnTo>
                  <a:pt x="76" y="2420"/>
                </a:lnTo>
                <a:lnTo>
                  <a:pt x="16" y="2472"/>
                </a:lnTo>
                <a:lnTo>
                  <a:pt x="64" y="2572"/>
                </a:lnTo>
                <a:lnTo>
                  <a:pt x="100" y="2708"/>
                </a:lnTo>
                <a:lnTo>
                  <a:pt x="136" y="2828"/>
                </a:lnTo>
                <a:cubicBezTo>
                  <a:pt x="151" y="2851"/>
                  <a:pt x="171" y="2878"/>
                  <a:pt x="188" y="2848"/>
                </a:cubicBezTo>
                <a:cubicBezTo>
                  <a:pt x="213" y="2839"/>
                  <a:pt x="221" y="2698"/>
                  <a:pt x="240" y="2648"/>
                </a:cubicBezTo>
                <a:cubicBezTo>
                  <a:pt x="259" y="2598"/>
                  <a:pt x="280" y="2563"/>
                  <a:pt x="300" y="2548"/>
                </a:cubicBezTo>
                <a:lnTo>
                  <a:pt x="360" y="2556"/>
                </a:lnTo>
                <a:lnTo>
                  <a:pt x="408" y="2484"/>
                </a:lnTo>
                <a:lnTo>
                  <a:pt x="524" y="2420"/>
                </a:lnTo>
                <a:lnTo>
                  <a:pt x="680" y="2340"/>
                </a:lnTo>
                <a:lnTo>
                  <a:pt x="736" y="2224"/>
                </a:lnTo>
                <a:lnTo>
                  <a:pt x="752" y="2144"/>
                </a:lnTo>
                <a:lnTo>
                  <a:pt x="744" y="2076"/>
                </a:lnTo>
                <a:lnTo>
                  <a:pt x="748" y="1972"/>
                </a:lnTo>
                <a:lnTo>
                  <a:pt x="756" y="1720"/>
                </a:lnTo>
                <a:lnTo>
                  <a:pt x="736" y="1644"/>
                </a:lnTo>
                <a:lnTo>
                  <a:pt x="728" y="1584"/>
                </a:lnTo>
                <a:lnTo>
                  <a:pt x="728" y="1500"/>
                </a:lnTo>
                <a:lnTo>
                  <a:pt x="756" y="1412"/>
                </a:lnTo>
                <a:lnTo>
                  <a:pt x="808" y="1412"/>
                </a:lnTo>
                <a:lnTo>
                  <a:pt x="844" y="1332"/>
                </a:lnTo>
                <a:lnTo>
                  <a:pt x="888" y="1304"/>
                </a:lnTo>
                <a:lnTo>
                  <a:pt x="940" y="1320"/>
                </a:lnTo>
                <a:lnTo>
                  <a:pt x="980" y="1308"/>
                </a:lnTo>
                <a:lnTo>
                  <a:pt x="1060" y="1292"/>
                </a:lnTo>
                <a:lnTo>
                  <a:pt x="1164" y="1312"/>
                </a:lnTo>
                <a:lnTo>
                  <a:pt x="1240" y="1304"/>
                </a:lnTo>
                <a:lnTo>
                  <a:pt x="1260" y="1328"/>
                </a:lnTo>
                <a:lnTo>
                  <a:pt x="1312" y="1332"/>
                </a:lnTo>
                <a:lnTo>
                  <a:pt x="1364" y="1360"/>
                </a:lnTo>
                <a:lnTo>
                  <a:pt x="1400" y="1380"/>
                </a:lnTo>
                <a:lnTo>
                  <a:pt x="1488" y="1384"/>
                </a:lnTo>
                <a:lnTo>
                  <a:pt x="1548" y="1460"/>
                </a:lnTo>
                <a:lnTo>
                  <a:pt x="1672" y="1484"/>
                </a:lnTo>
                <a:lnTo>
                  <a:pt x="1744" y="1500"/>
                </a:lnTo>
                <a:lnTo>
                  <a:pt x="1808" y="1488"/>
                </a:lnTo>
                <a:lnTo>
                  <a:pt x="1856" y="1432"/>
                </a:lnTo>
                <a:lnTo>
                  <a:pt x="1908" y="1304"/>
                </a:lnTo>
                <a:lnTo>
                  <a:pt x="1912" y="1228"/>
                </a:lnTo>
                <a:lnTo>
                  <a:pt x="1896" y="1148"/>
                </a:lnTo>
                <a:lnTo>
                  <a:pt x="1932" y="1028"/>
                </a:lnTo>
                <a:lnTo>
                  <a:pt x="1996" y="936"/>
                </a:lnTo>
                <a:lnTo>
                  <a:pt x="2032" y="832"/>
                </a:lnTo>
                <a:lnTo>
                  <a:pt x="2168" y="856"/>
                </a:lnTo>
                <a:lnTo>
                  <a:pt x="2196" y="860"/>
                </a:lnTo>
                <a:lnTo>
                  <a:pt x="2220" y="140"/>
                </a:lnTo>
                <a:lnTo>
                  <a:pt x="2144" y="132"/>
                </a:lnTo>
                <a:lnTo>
                  <a:pt x="1988" y="136"/>
                </a:lnTo>
                <a:lnTo>
                  <a:pt x="1788" y="108"/>
                </a:lnTo>
                <a:lnTo>
                  <a:pt x="1724" y="120"/>
                </a:lnTo>
                <a:lnTo>
                  <a:pt x="1712" y="188"/>
                </a:lnTo>
                <a:lnTo>
                  <a:pt x="1724" y="320"/>
                </a:lnTo>
                <a:lnTo>
                  <a:pt x="1652" y="340"/>
                </a:lnTo>
                <a:lnTo>
                  <a:pt x="1674" y="356"/>
                </a:lnTo>
                <a:lnTo>
                  <a:pt x="1723" y="351"/>
                </a:lnTo>
                <a:lnTo>
                  <a:pt x="1724" y="536"/>
                </a:lnTo>
                <a:lnTo>
                  <a:pt x="1660" y="536"/>
                </a:lnTo>
                <a:lnTo>
                  <a:pt x="1620" y="548"/>
                </a:lnTo>
                <a:lnTo>
                  <a:pt x="1712" y="584"/>
                </a:lnTo>
                <a:lnTo>
                  <a:pt x="1720" y="612"/>
                </a:lnTo>
                <a:lnTo>
                  <a:pt x="1700" y="780"/>
                </a:lnTo>
                <a:lnTo>
                  <a:pt x="1668" y="820"/>
                </a:lnTo>
                <a:lnTo>
                  <a:pt x="1664" y="868"/>
                </a:lnTo>
                <a:lnTo>
                  <a:pt x="1632" y="904"/>
                </a:lnTo>
                <a:lnTo>
                  <a:pt x="1564" y="900"/>
                </a:lnTo>
                <a:lnTo>
                  <a:pt x="1496" y="924"/>
                </a:lnTo>
                <a:lnTo>
                  <a:pt x="1424" y="952"/>
                </a:lnTo>
                <a:lnTo>
                  <a:pt x="1384" y="980"/>
                </a:lnTo>
                <a:lnTo>
                  <a:pt x="1368" y="1008"/>
                </a:lnTo>
                <a:lnTo>
                  <a:pt x="1216" y="992"/>
                </a:lnTo>
                <a:lnTo>
                  <a:pt x="1168" y="956"/>
                </a:lnTo>
                <a:lnTo>
                  <a:pt x="1088" y="956"/>
                </a:lnTo>
                <a:lnTo>
                  <a:pt x="992" y="956"/>
                </a:lnTo>
                <a:lnTo>
                  <a:pt x="924" y="940"/>
                </a:lnTo>
                <a:lnTo>
                  <a:pt x="892" y="924"/>
                </a:lnTo>
                <a:lnTo>
                  <a:pt x="876" y="884"/>
                </a:lnTo>
                <a:lnTo>
                  <a:pt x="888" y="832"/>
                </a:lnTo>
                <a:lnTo>
                  <a:pt x="912" y="784"/>
                </a:lnTo>
                <a:lnTo>
                  <a:pt x="928" y="728"/>
                </a:lnTo>
                <a:lnTo>
                  <a:pt x="976" y="712"/>
                </a:lnTo>
                <a:lnTo>
                  <a:pt x="1060" y="732"/>
                </a:lnTo>
                <a:lnTo>
                  <a:pt x="1204" y="740"/>
                </a:lnTo>
                <a:lnTo>
                  <a:pt x="1288" y="712"/>
                </a:lnTo>
                <a:lnTo>
                  <a:pt x="1388" y="660"/>
                </a:lnTo>
                <a:lnTo>
                  <a:pt x="1468" y="592"/>
                </a:lnTo>
                <a:lnTo>
                  <a:pt x="1520" y="536"/>
                </a:lnTo>
                <a:lnTo>
                  <a:pt x="1544" y="508"/>
                </a:lnTo>
                <a:lnTo>
                  <a:pt x="1592" y="520"/>
                </a:lnTo>
                <a:lnTo>
                  <a:pt x="1624" y="548"/>
                </a:lnTo>
                <a:lnTo>
                  <a:pt x="1647" y="536"/>
                </a:lnTo>
                <a:lnTo>
                  <a:pt x="1612" y="492"/>
                </a:lnTo>
                <a:lnTo>
                  <a:pt x="1632" y="456"/>
                </a:lnTo>
                <a:lnTo>
                  <a:pt x="1632" y="420"/>
                </a:lnTo>
                <a:lnTo>
                  <a:pt x="1648" y="376"/>
                </a:lnTo>
                <a:lnTo>
                  <a:pt x="1672" y="356"/>
                </a:lnTo>
                <a:lnTo>
                  <a:pt x="1656" y="341"/>
                </a:lnTo>
                <a:lnTo>
                  <a:pt x="1584" y="344"/>
                </a:lnTo>
                <a:lnTo>
                  <a:pt x="1536" y="356"/>
                </a:lnTo>
                <a:lnTo>
                  <a:pt x="1540" y="392"/>
                </a:lnTo>
                <a:lnTo>
                  <a:pt x="1496" y="424"/>
                </a:lnTo>
                <a:lnTo>
                  <a:pt x="1444" y="464"/>
                </a:lnTo>
                <a:lnTo>
                  <a:pt x="1444" y="492"/>
                </a:lnTo>
                <a:lnTo>
                  <a:pt x="1392" y="492"/>
                </a:lnTo>
                <a:lnTo>
                  <a:pt x="1384" y="520"/>
                </a:lnTo>
                <a:lnTo>
                  <a:pt x="1340" y="520"/>
                </a:lnTo>
                <a:lnTo>
                  <a:pt x="1300" y="540"/>
                </a:lnTo>
                <a:lnTo>
                  <a:pt x="1236" y="572"/>
                </a:lnTo>
                <a:lnTo>
                  <a:pt x="1208" y="584"/>
                </a:lnTo>
                <a:lnTo>
                  <a:pt x="1148" y="564"/>
                </a:lnTo>
                <a:lnTo>
                  <a:pt x="1080" y="556"/>
                </a:lnTo>
                <a:lnTo>
                  <a:pt x="1048" y="528"/>
                </a:lnTo>
                <a:lnTo>
                  <a:pt x="1028" y="500"/>
                </a:lnTo>
                <a:lnTo>
                  <a:pt x="1012" y="480"/>
                </a:lnTo>
                <a:lnTo>
                  <a:pt x="976" y="432"/>
                </a:lnTo>
                <a:lnTo>
                  <a:pt x="936" y="388"/>
                </a:lnTo>
                <a:lnTo>
                  <a:pt x="904" y="368"/>
                </a:lnTo>
                <a:lnTo>
                  <a:pt x="844" y="372"/>
                </a:lnTo>
                <a:lnTo>
                  <a:pt x="824" y="344"/>
                </a:lnTo>
                <a:lnTo>
                  <a:pt x="820" y="316"/>
                </a:lnTo>
                <a:lnTo>
                  <a:pt x="844" y="264"/>
                </a:lnTo>
                <a:lnTo>
                  <a:pt x="860" y="212"/>
                </a:lnTo>
                <a:lnTo>
                  <a:pt x="868" y="152"/>
                </a:lnTo>
                <a:lnTo>
                  <a:pt x="880" y="120"/>
                </a:lnTo>
                <a:lnTo>
                  <a:pt x="876" y="96"/>
                </a:lnTo>
                <a:lnTo>
                  <a:pt x="856" y="72"/>
                </a:lnTo>
                <a:lnTo>
                  <a:pt x="852" y="48"/>
                </a:lnTo>
                <a:lnTo>
                  <a:pt x="83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a:solidFill>
                <a:prstClr val="black"/>
              </a:solidFill>
              <a:latin typeface="微軟正黑體" panose="020B0604030504040204" pitchFamily="34" charset="-120"/>
              <a:ea typeface="微軟正黑體" panose="020B0604030504040204" pitchFamily="34" charset="-120"/>
            </a:endParaRPr>
          </a:p>
        </p:txBody>
      </p:sp>
      <p:grpSp>
        <p:nvGrpSpPr>
          <p:cNvPr id="6" name="群組 173"/>
          <p:cNvGrpSpPr>
            <a:grpSpLocks/>
          </p:cNvGrpSpPr>
          <p:nvPr/>
        </p:nvGrpSpPr>
        <p:grpSpPr bwMode="auto">
          <a:xfrm>
            <a:off x="682380" y="2652204"/>
            <a:ext cx="7785100" cy="4014936"/>
            <a:chOff x="827584" y="1130308"/>
            <a:chExt cx="7231811" cy="3609063"/>
          </a:xfrm>
        </p:grpSpPr>
        <p:grpSp>
          <p:nvGrpSpPr>
            <p:cNvPr id="7" name="群組 163"/>
            <p:cNvGrpSpPr>
              <a:grpSpLocks/>
            </p:cNvGrpSpPr>
            <p:nvPr/>
          </p:nvGrpSpPr>
          <p:grpSpPr bwMode="auto">
            <a:xfrm>
              <a:off x="827584" y="1130308"/>
              <a:ext cx="7227386" cy="3530444"/>
              <a:chOff x="657228" y="1397000"/>
              <a:chExt cx="7909191" cy="3530444"/>
            </a:xfrm>
          </p:grpSpPr>
          <p:sp>
            <p:nvSpPr>
              <p:cNvPr id="15" name="Rectangle 3"/>
              <p:cNvSpPr>
                <a:spLocks noChangeArrowheads="1"/>
              </p:cNvSpPr>
              <p:nvPr/>
            </p:nvSpPr>
            <p:spPr bwMode="gray">
              <a:xfrm>
                <a:off x="4896657" y="2998115"/>
                <a:ext cx="1834881" cy="359609"/>
              </a:xfrm>
              <a:prstGeom prst="rect">
                <a:avLst/>
              </a:prstGeom>
              <a:gradFill rotWithShape="1">
                <a:gsLst>
                  <a:gs pos="0">
                    <a:srgbClr val="5CB1FE"/>
                  </a:gs>
                  <a:gs pos="100000">
                    <a:srgbClr val="6DB9FE">
                      <a:alpha val="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16" name="Rectangle 4"/>
              <p:cNvSpPr>
                <a:spLocks noChangeArrowheads="1"/>
              </p:cNvSpPr>
              <p:nvPr/>
            </p:nvSpPr>
            <p:spPr bwMode="gray">
              <a:xfrm>
                <a:off x="3089211" y="3406242"/>
                <a:ext cx="1807446" cy="358181"/>
              </a:xfrm>
              <a:prstGeom prst="rect">
                <a:avLst/>
              </a:prstGeom>
              <a:gradFill rotWithShape="1">
                <a:gsLst>
                  <a:gs pos="0">
                    <a:srgbClr val="FF6161"/>
                  </a:gs>
                  <a:gs pos="100000">
                    <a:srgbClr val="FF7171">
                      <a:alpha val="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17" name="Rectangle 5"/>
              <p:cNvSpPr>
                <a:spLocks noChangeArrowheads="1"/>
              </p:cNvSpPr>
              <p:nvPr/>
            </p:nvSpPr>
            <p:spPr bwMode="gray">
              <a:xfrm>
                <a:off x="1260786" y="3817224"/>
                <a:ext cx="1825198" cy="358181"/>
              </a:xfrm>
              <a:prstGeom prst="rect">
                <a:avLst/>
              </a:prstGeom>
              <a:gradFill rotWithShape="1">
                <a:gsLst>
                  <a:gs pos="0">
                    <a:srgbClr val="5CB1FE">
                      <a:alpha val="60999"/>
                    </a:srgbClr>
                  </a:gs>
                  <a:gs pos="100000">
                    <a:srgbClr val="FFFF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lgn="ct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18" name="AutoShape 6"/>
              <p:cNvSpPr>
                <a:spLocks noChangeArrowheads="1"/>
              </p:cNvSpPr>
              <p:nvPr/>
            </p:nvSpPr>
            <p:spPr bwMode="gray">
              <a:xfrm flipH="1">
                <a:off x="657228" y="3306351"/>
                <a:ext cx="2428756" cy="512299"/>
              </a:xfrm>
              <a:prstGeom prst="parallelogram">
                <a:avLst>
                  <a:gd name="adj" fmla="val 98571"/>
                </a:avLst>
              </a:prstGeom>
              <a:gradFill rotWithShape="1">
                <a:gsLst>
                  <a:gs pos="0">
                    <a:srgbClr val="A6D4FE">
                      <a:alpha val="82001"/>
                    </a:srgbClr>
                  </a:gs>
                  <a:gs pos="100000">
                    <a:srgbClr val="5CB1FE">
                      <a:alpha val="50000"/>
                    </a:srgbClr>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19" name="AutoShape 7"/>
              <p:cNvSpPr>
                <a:spLocks noChangeArrowheads="1"/>
              </p:cNvSpPr>
              <p:nvPr/>
            </p:nvSpPr>
            <p:spPr bwMode="gray">
              <a:xfrm flipH="1">
                <a:off x="2469515" y="2881099"/>
                <a:ext cx="2428757" cy="539413"/>
              </a:xfrm>
              <a:prstGeom prst="parallelogram">
                <a:avLst>
                  <a:gd name="adj" fmla="val 96326"/>
                </a:avLst>
              </a:prstGeom>
              <a:gradFill rotWithShape="1">
                <a:gsLst>
                  <a:gs pos="0">
                    <a:srgbClr val="FF6161"/>
                  </a:gs>
                  <a:gs pos="100000">
                    <a:srgbClr val="FFAAAA"/>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20" name="Freeform 8"/>
              <p:cNvSpPr>
                <a:spLocks/>
              </p:cNvSpPr>
              <p:nvPr/>
            </p:nvSpPr>
            <p:spPr bwMode="gray">
              <a:xfrm>
                <a:off x="2475971" y="2883953"/>
                <a:ext cx="613241" cy="940405"/>
              </a:xfrm>
              <a:custGeom>
                <a:avLst/>
                <a:gdLst/>
                <a:ahLst/>
                <a:cxnLst>
                  <a:cxn ang="0">
                    <a:pos x="0" y="167"/>
                  </a:cxn>
                  <a:cxn ang="0">
                    <a:pos x="201" y="370"/>
                  </a:cxn>
                  <a:cxn ang="0">
                    <a:pos x="201" y="210"/>
                  </a:cxn>
                  <a:cxn ang="0">
                    <a:pos x="0" y="0"/>
                  </a:cxn>
                  <a:cxn ang="0">
                    <a:pos x="0" y="167"/>
                  </a:cxn>
                </a:cxnLst>
                <a:rect l="0" t="0" r="r" b="b"/>
                <a:pathLst>
                  <a:path w="201" h="370">
                    <a:moveTo>
                      <a:pt x="0" y="167"/>
                    </a:moveTo>
                    <a:lnTo>
                      <a:pt x="201" y="370"/>
                    </a:lnTo>
                    <a:lnTo>
                      <a:pt x="201" y="210"/>
                    </a:lnTo>
                    <a:lnTo>
                      <a:pt x="0" y="0"/>
                    </a:lnTo>
                    <a:lnTo>
                      <a:pt x="0" y="167"/>
                    </a:lnTo>
                    <a:close/>
                  </a:path>
                </a:pathLst>
              </a:custGeom>
              <a:gradFill rotWithShape="1">
                <a:gsLst>
                  <a:gs pos="0">
                    <a:srgbClr val="FF6161">
                      <a:gamma/>
                      <a:shade val="46275"/>
                      <a:invGamma/>
                    </a:srgbClr>
                  </a:gs>
                  <a:gs pos="100000">
                    <a:srgbClr val="FF6161"/>
                  </a:gs>
                </a:gsLst>
                <a:lin ang="2700000" scaled="1"/>
              </a:gradFill>
              <a:ln w="9525">
                <a:noFill/>
                <a:round/>
                <a:headEnd/>
                <a:tailEnd/>
              </a:ln>
              <a:effectLst/>
            </p:spPr>
            <p:txBody>
              <a:bodyPr/>
              <a:lstStyle/>
              <a:p>
                <a:pPr eaLnBrk="1" fontAlgn="auto" hangingPunct="1">
                  <a:spcBef>
                    <a:spcPts val="0"/>
                  </a:spcBef>
                  <a:spcAft>
                    <a:spcPts val="0"/>
                  </a:spcAft>
                  <a:defRPr/>
                </a:pPr>
                <a:endParaRPr kumimoji="0" lang="zh-CN" altLang="en-US" kern="0">
                  <a:solidFill>
                    <a:srgbClr val="000000"/>
                  </a:solidFill>
                  <a:latin typeface="微軟正黑體" panose="020B0604030504040204" pitchFamily="34" charset="-120"/>
                  <a:ea typeface="微軟正黑體" panose="020B0604030504040204" pitchFamily="34" charset="-120"/>
                </a:endParaRPr>
              </a:p>
            </p:txBody>
          </p:sp>
          <p:sp>
            <p:nvSpPr>
              <p:cNvPr id="21" name="AutoShape 9"/>
              <p:cNvSpPr>
                <a:spLocks noChangeArrowheads="1"/>
              </p:cNvSpPr>
              <p:nvPr/>
            </p:nvSpPr>
            <p:spPr bwMode="gray">
              <a:xfrm flipH="1">
                <a:off x="4283417" y="2451566"/>
                <a:ext cx="2438439" cy="547975"/>
              </a:xfrm>
              <a:prstGeom prst="parallelogram">
                <a:avLst>
                  <a:gd name="adj" fmla="val 92253"/>
                </a:avLst>
              </a:prstGeom>
              <a:gradFill rotWithShape="1">
                <a:gsLst>
                  <a:gs pos="0">
                    <a:srgbClr val="5CB1FE"/>
                  </a:gs>
                  <a:gs pos="100000">
                    <a:srgbClr val="A7D5FE"/>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22" name="Freeform 10"/>
              <p:cNvSpPr>
                <a:spLocks/>
              </p:cNvSpPr>
              <p:nvPr/>
            </p:nvSpPr>
            <p:spPr bwMode="gray">
              <a:xfrm>
                <a:off x="4280190" y="2448712"/>
                <a:ext cx="616468" cy="967519"/>
              </a:xfrm>
              <a:custGeom>
                <a:avLst/>
                <a:gdLst/>
                <a:ahLst/>
                <a:cxnLst>
                  <a:cxn ang="0">
                    <a:pos x="0" y="167"/>
                  </a:cxn>
                  <a:cxn ang="0">
                    <a:pos x="201" y="370"/>
                  </a:cxn>
                  <a:cxn ang="0">
                    <a:pos x="201" y="210"/>
                  </a:cxn>
                  <a:cxn ang="0">
                    <a:pos x="0" y="0"/>
                  </a:cxn>
                  <a:cxn ang="0">
                    <a:pos x="0" y="167"/>
                  </a:cxn>
                </a:cxnLst>
                <a:rect l="0" t="0" r="r" b="b"/>
                <a:pathLst>
                  <a:path w="201" h="370">
                    <a:moveTo>
                      <a:pt x="0" y="167"/>
                    </a:moveTo>
                    <a:lnTo>
                      <a:pt x="201" y="370"/>
                    </a:lnTo>
                    <a:lnTo>
                      <a:pt x="201" y="210"/>
                    </a:lnTo>
                    <a:lnTo>
                      <a:pt x="0" y="0"/>
                    </a:lnTo>
                    <a:lnTo>
                      <a:pt x="0" y="167"/>
                    </a:lnTo>
                    <a:close/>
                  </a:path>
                </a:pathLst>
              </a:custGeom>
              <a:gradFill rotWithShape="1">
                <a:gsLst>
                  <a:gs pos="0">
                    <a:srgbClr val="5CB1FE">
                      <a:gamma/>
                      <a:shade val="46275"/>
                      <a:invGamma/>
                    </a:srgbClr>
                  </a:gs>
                  <a:gs pos="100000">
                    <a:srgbClr val="5CB1FE"/>
                  </a:gs>
                </a:gsLst>
                <a:lin ang="2700000" scaled="1"/>
              </a:gradFill>
              <a:ln w="9525">
                <a:noFill/>
                <a:round/>
                <a:headEnd/>
                <a:tailEnd/>
              </a:ln>
              <a:effectLst/>
            </p:spPr>
            <p:txBody>
              <a:bodyPr/>
              <a:lstStyle/>
              <a:p>
                <a:pPr eaLnBrk="1" fontAlgn="auto" hangingPunct="1">
                  <a:spcBef>
                    <a:spcPts val="0"/>
                  </a:spcBef>
                  <a:spcAft>
                    <a:spcPts val="0"/>
                  </a:spcAft>
                  <a:defRPr/>
                </a:pPr>
                <a:endParaRPr kumimoji="0" lang="zh-CN" altLang="en-US" kern="0">
                  <a:solidFill>
                    <a:srgbClr val="000000"/>
                  </a:solidFill>
                  <a:latin typeface="微軟正黑體" panose="020B0604030504040204" pitchFamily="34" charset="-120"/>
                  <a:ea typeface="微軟正黑體" panose="020B0604030504040204" pitchFamily="34" charset="-120"/>
                </a:endParaRPr>
              </a:p>
            </p:txBody>
          </p:sp>
          <p:pic>
            <p:nvPicPr>
              <p:cNvPr id="23" name="Picture 11" descr="light_shadow"/>
              <p:cNvPicPr>
                <a:picLocks noChangeAspect="1" noChangeArrowheads="1"/>
              </p:cNvPicPr>
              <p:nvPr/>
            </p:nvPicPr>
            <p:blipFill>
              <a:blip r:embed="rId3">
                <a:lum bright="-76000" contrast="-4000"/>
                <a:grayscl/>
                <a:extLst>
                  <a:ext uri="{28A0092B-C50C-407E-A947-70E740481C1C}">
                    <a14:useLocalDpi xmlns:a14="http://schemas.microsoft.com/office/drawing/2010/main" val="0"/>
                  </a:ext>
                </a:extLst>
              </a:blip>
              <a:srcRect/>
              <a:stretch>
                <a:fillRect/>
              </a:stretch>
            </p:blipFill>
            <p:spPr bwMode="gray">
              <a:xfrm>
                <a:off x="1276353" y="3434292"/>
                <a:ext cx="1008063" cy="234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12" descr="circuler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1189041" y="2633929"/>
                <a:ext cx="1152525" cy="94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Oval 13"/>
              <p:cNvSpPr>
                <a:spLocks noChangeArrowheads="1"/>
              </p:cNvSpPr>
              <p:nvPr/>
            </p:nvSpPr>
            <p:spPr bwMode="gray">
              <a:xfrm>
                <a:off x="1189040" y="2633928"/>
                <a:ext cx="1144587" cy="952500"/>
              </a:xfrm>
              <a:prstGeom prst="ellipse">
                <a:avLst/>
              </a:prstGeom>
              <a:gradFill rotWithShape="1">
                <a:gsLst>
                  <a:gs pos="0">
                    <a:srgbClr val="5CB1FE">
                      <a:alpha val="45000"/>
                    </a:srgbClr>
                  </a:gs>
                  <a:gs pos="50000">
                    <a:srgbClr val="5CB1FE">
                      <a:gamma/>
                      <a:tint val="54510"/>
                      <a:invGamma/>
                      <a:alpha val="89999"/>
                    </a:srgbClr>
                  </a:gs>
                  <a:gs pos="100000">
                    <a:srgbClr val="5CB1FE">
                      <a:alpha val="45000"/>
                    </a:srgbClr>
                  </a:gs>
                </a:gsLst>
                <a:lin ang="5400000" scaled="1"/>
              </a:gradFill>
              <a:ln w="9525" algn="ctr">
                <a:noFill/>
                <a:round/>
                <a:headEnd/>
                <a:tailEnd/>
              </a:ln>
              <a:effectLst/>
            </p:spPr>
            <p:txBody>
              <a:bodyPr wrap="none" anchor="ctr"/>
              <a:lstStyle>
                <a:lvl1pPr eaLnBrk="0" hangingPunct="0">
                  <a:defRPr kumimoji="1">
                    <a:solidFill>
                      <a:schemeClr val="tx1"/>
                    </a:solidFill>
                    <a:latin typeface="Times New Roman" pitchFamily="18" charset="0"/>
                    <a:ea typeface="新細明體" pitchFamily="18" charset="-120"/>
                  </a:defRPr>
                </a:lvl1pPr>
                <a:lvl2pPr marL="742950" indent="-285750" eaLnBrk="0" hangingPunct="0">
                  <a:defRPr kumimoji="1">
                    <a:solidFill>
                      <a:schemeClr val="tx1"/>
                    </a:solidFill>
                    <a:latin typeface="Times New Roman" pitchFamily="18" charset="0"/>
                    <a:ea typeface="新細明體" pitchFamily="18" charset="-120"/>
                  </a:defRPr>
                </a:lvl2pPr>
                <a:lvl3pPr marL="1143000" indent="-228600" eaLnBrk="0" hangingPunct="0">
                  <a:defRPr kumimoji="1">
                    <a:solidFill>
                      <a:schemeClr val="tx1"/>
                    </a:solidFill>
                    <a:latin typeface="Times New Roman" pitchFamily="18" charset="0"/>
                    <a:ea typeface="新細明體" pitchFamily="18" charset="-120"/>
                  </a:defRPr>
                </a:lvl3pPr>
                <a:lvl4pPr marL="1600200" indent="-228600" eaLnBrk="0" hangingPunct="0">
                  <a:defRPr kumimoji="1">
                    <a:solidFill>
                      <a:schemeClr val="tx1"/>
                    </a:solidFill>
                    <a:latin typeface="Times New Roman" pitchFamily="18" charset="0"/>
                    <a:ea typeface="新細明體" pitchFamily="18" charset="-120"/>
                  </a:defRPr>
                </a:lvl4pPr>
                <a:lvl5pPr marL="2057400" indent="-228600" eaLnBrk="0" hangingPunct="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defRPr/>
                </a:pPr>
                <a:endParaRPr kumimoji="0" lang="zh-CN" altLang="en-US" smtClean="0">
                  <a:solidFill>
                    <a:srgbClr val="000000"/>
                  </a:solidFill>
                  <a:latin typeface="微軟正黑體" panose="020B0604030504040204" pitchFamily="34" charset="-120"/>
                  <a:ea typeface="微軟正黑體" panose="020B0604030504040204" pitchFamily="34" charset="-120"/>
                </a:endParaRPr>
              </a:p>
            </p:txBody>
          </p:sp>
          <p:sp>
            <p:nvSpPr>
              <p:cNvPr id="26" name="Freeform 14"/>
              <p:cNvSpPr>
                <a:spLocks/>
              </p:cNvSpPr>
              <p:nvPr/>
            </p:nvSpPr>
            <p:spPr bwMode="gray">
              <a:xfrm>
                <a:off x="1309200" y="2652776"/>
                <a:ext cx="897268" cy="331068"/>
              </a:xfrm>
              <a:custGeom>
                <a:avLst/>
                <a:gdLst>
                  <a:gd name="T0" fmla="*/ 2147483647 w 1321"/>
                  <a:gd name="T1" fmla="*/ 2147483647 h 712"/>
                  <a:gd name="T2" fmla="*/ 2147483647 w 1321"/>
                  <a:gd name="T3" fmla="*/ 2147483647 h 712"/>
                  <a:gd name="T4" fmla="*/ 2147483647 w 1321"/>
                  <a:gd name="T5" fmla="*/ 2147483647 h 712"/>
                  <a:gd name="T6" fmla="*/ 2147483647 w 1321"/>
                  <a:gd name="T7" fmla="*/ 2147483647 h 712"/>
                  <a:gd name="T8" fmla="*/ 2147483647 w 1321"/>
                  <a:gd name="T9" fmla="*/ 2147483647 h 712"/>
                  <a:gd name="T10" fmla="*/ 2147483647 w 1321"/>
                  <a:gd name="T11" fmla="*/ 2147483647 h 712"/>
                  <a:gd name="T12" fmla="*/ 2147483647 w 1321"/>
                  <a:gd name="T13" fmla="*/ 2147483647 h 712"/>
                  <a:gd name="T14" fmla="*/ 2147483647 w 1321"/>
                  <a:gd name="T15" fmla="*/ 2147483647 h 712"/>
                  <a:gd name="T16" fmla="*/ 2147483647 w 1321"/>
                  <a:gd name="T17" fmla="*/ 2147483647 h 712"/>
                  <a:gd name="T18" fmla="*/ 2147483647 w 1321"/>
                  <a:gd name="T19" fmla="*/ 2147483647 h 712"/>
                  <a:gd name="T20" fmla="*/ 2147483647 w 1321"/>
                  <a:gd name="T21" fmla="*/ 2147483647 h 712"/>
                  <a:gd name="T22" fmla="*/ 2147483647 w 1321"/>
                  <a:gd name="T23" fmla="*/ 2147483647 h 712"/>
                  <a:gd name="T24" fmla="*/ 2147483647 w 1321"/>
                  <a:gd name="T25" fmla="*/ 2147483647 h 712"/>
                  <a:gd name="T26" fmla="*/ 2147483647 w 1321"/>
                  <a:gd name="T27" fmla="*/ 2147483647 h 712"/>
                  <a:gd name="T28" fmla="*/ 2147483647 w 1321"/>
                  <a:gd name="T29" fmla="*/ 2147483647 h 712"/>
                  <a:gd name="T30" fmla="*/ 2147483647 w 1321"/>
                  <a:gd name="T31" fmla="*/ 2147483647 h 712"/>
                  <a:gd name="T32" fmla="*/ 2147483647 w 1321"/>
                  <a:gd name="T33" fmla="*/ 2147483647 h 712"/>
                  <a:gd name="T34" fmla="*/ 2147483647 w 1321"/>
                  <a:gd name="T35" fmla="*/ 2147483647 h 712"/>
                  <a:gd name="T36" fmla="*/ 2147483647 w 1321"/>
                  <a:gd name="T37" fmla="*/ 2147483647 h 712"/>
                  <a:gd name="T38" fmla="*/ 2147483647 w 1321"/>
                  <a:gd name="T39" fmla="*/ 2147483647 h 712"/>
                  <a:gd name="T40" fmla="*/ 2147483647 w 1321"/>
                  <a:gd name="T41" fmla="*/ 2147483647 h 712"/>
                  <a:gd name="T42" fmla="*/ 2147483647 w 1321"/>
                  <a:gd name="T43" fmla="*/ 2147483647 h 712"/>
                  <a:gd name="T44" fmla="*/ 2147483647 w 1321"/>
                  <a:gd name="T45" fmla="*/ 2147483647 h 712"/>
                  <a:gd name="T46" fmla="*/ 2147483647 w 1321"/>
                  <a:gd name="T47" fmla="*/ 2147483647 h 712"/>
                  <a:gd name="T48" fmla="*/ 2147483647 w 1321"/>
                  <a:gd name="T49" fmla="*/ 2147483647 h 712"/>
                  <a:gd name="T50" fmla="*/ 2147483647 w 1321"/>
                  <a:gd name="T51" fmla="*/ 2147483647 h 712"/>
                  <a:gd name="T52" fmla="*/ 2147483647 w 1321"/>
                  <a:gd name="T53" fmla="*/ 2147483647 h 712"/>
                  <a:gd name="T54" fmla="*/ 2147483647 w 1321"/>
                  <a:gd name="T55" fmla="*/ 2147483647 h 712"/>
                  <a:gd name="T56" fmla="*/ 0 w 1321"/>
                  <a:gd name="T57" fmla="*/ 2147483647 h 712"/>
                  <a:gd name="T58" fmla="*/ 0 w 1321"/>
                  <a:gd name="T59" fmla="*/ 2147483647 h 712"/>
                  <a:gd name="T60" fmla="*/ 2147483647 w 1321"/>
                  <a:gd name="T61" fmla="*/ 2147483647 h 712"/>
                  <a:gd name="T62" fmla="*/ 2147483647 w 1321"/>
                  <a:gd name="T63" fmla="*/ 2147483647 h 712"/>
                  <a:gd name="T64" fmla="*/ 2147483647 w 1321"/>
                  <a:gd name="T65" fmla="*/ 2147483647 h 712"/>
                  <a:gd name="T66" fmla="*/ 2147483647 w 1321"/>
                  <a:gd name="T67" fmla="*/ 2147483647 h 712"/>
                  <a:gd name="T68" fmla="*/ 2147483647 w 1321"/>
                  <a:gd name="T69" fmla="*/ 2147483647 h 712"/>
                  <a:gd name="T70" fmla="*/ 2147483647 w 1321"/>
                  <a:gd name="T71" fmla="*/ 2147483647 h 712"/>
                  <a:gd name="T72" fmla="*/ 2147483647 w 1321"/>
                  <a:gd name="T73" fmla="*/ 2147483647 h 712"/>
                  <a:gd name="T74" fmla="*/ 2147483647 w 1321"/>
                  <a:gd name="T75" fmla="*/ 2147483647 h 712"/>
                  <a:gd name="T76" fmla="*/ 2147483647 w 1321"/>
                  <a:gd name="T77" fmla="*/ 2147483647 h 712"/>
                  <a:gd name="T78" fmla="*/ 2147483647 w 1321"/>
                  <a:gd name="T79" fmla="*/ 2147483647 h 712"/>
                  <a:gd name="T80" fmla="*/ 2147483647 w 1321"/>
                  <a:gd name="T81" fmla="*/ 2147483647 h 712"/>
                  <a:gd name="T82" fmla="*/ 2147483647 w 1321"/>
                  <a:gd name="T83" fmla="*/ 0 h 712"/>
                  <a:gd name="T84" fmla="*/ 2147483647 w 1321"/>
                  <a:gd name="T85" fmla="*/ 0 h 712"/>
                  <a:gd name="T86" fmla="*/ 2147483647 w 1321"/>
                  <a:gd name="T87" fmla="*/ 2147483647 h 712"/>
                  <a:gd name="T88" fmla="*/ 2147483647 w 1321"/>
                  <a:gd name="T89" fmla="*/ 2147483647 h 712"/>
                  <a:gd name="T90" fmla="*/ 2147483647 w 1321"/>
                  <a:gd name="T91" fmla="*/ 2147483647 h 712"/>
                  <a:gd name="T92" fmla="*/ 2147483647 w 1321"/>
                  <a:gd name="T93" fmla="*/ 2147483647 h 712"/>
                  <a:gd name="T94" fmla="*/ 2147483647 w 1321"/>
                  <a:gd name="T95" fmla="*/ 2147483647 h 712"/>
                  <a:gd name="T96" fmla="*/ 2147483647 w 1321"/>
                  <a:gd name="T97" fmla="*/ 2147483647 h 712"/>
                  <a:gd name="T98" fmla="*/ 2147483647 w 1321"/>
                  <a:gd name="T99" fmla="*/ 2147483647 h 712"/>
                  <a:gd name="T100" fmla="*/ 2147483647 w 1321"/>
                  <a:gd name="T101" fmla="*/ 2147483647 h 712"/>
                  <a:gd name="T102" fmla="*/ 2147483647 w 1321"/>
                  <a:gd name="T103" fmla="*/ 2147483647 h 712"/>
                  <a:gd name="T104" fmla="*/ 2147483647 w 1321"/>
                  <a:gd name="T105" fmla="*/ 2147483647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5CB1FE">
                      <a:alpha val="17998"/>
                    </a:srgbClr>
                  </a:gs>
                </a:gsLst>
                <a:lin ang="5400000" scaled="1"/>
              </a:gradFill>
              <a:ln>
                <a:noFill/>
              </a:ln>
              <a:extLst>
                <a:ext uri="{91240B29-F687-4F45-9708-019B960494DF}">
                  <a14:hiddenLine xmlns:a14="http://schemas.microsoft.com/office/drawing/2010/main" w="0">
                    <a:solidFill>
                      <a:srgbClr val="000000"/>
                    </a:solidFill>
                    <a:round/>
                    <a:headEnd/>
                    <a:tailEnd/>
                  </a14:hiddenLine>
                </a:ext>
              </a:extLst>
            </p:spPr>
            <p:txBody>
              <a:bodyPr/>
              <a:lstStyle/>
              <a:p>
                <a:pPr eaLnBrk="1" fontAlgn="auto" hangingPunct="1">
                  <a:spcBef>
                    <a:spcPts val="0"/>
                  </a:spcBef>
                  <a:spcAft>
                    <a:spcPts val="0"/>
                  </a:spcAft>
                  <a:defRPr/>
                </a:pPr>
                <a:endParaRPr kumimoji="0" lang="zh-TW" altLang="en-US" kern="0">
                  <a:solidFill>
                    <a:srgbClr val="000000"/>
                  </a:solidFill>
                  <a:latin typeface="微軟正黑體" panose="020B0604030504040204" pitchFamily="34" charset="-120"/>
                  <a:ea typeface="微軟正黑體" panose="020B0604030504040204" pitchFamily="34" charset="-120"/>
                </a:endParaRPr>
              </a:p>
            </p:txBody>
          </p:sp>
          <p:pic>
            <p:nvPicPr>
              <p:cNvPr id="27" name="Picture 15" descr="light_shadow"/>
              <p:cNvPicPr>
                <a:picLocks noChangeAspect="1" noChangeArrowheads="1"/>
              </p:cNvPicPr>
              <p:nvPr/>
            </p:nvPicPr>
            <p:blipFill>
              <a:blip r:embed="rId3">
                <a:lum bright="-76000" contrast="-4000"/>
                <a:grayscl/>
                <a:extLst>
                  <a:ext uri="{28A0092B-C50C-407E-A947-70E740481C1C}">
                    <a14:useLocalDpi xmlns:a14="http://schemas.microsoft.com/office/drawing/2010/main" val="0"/>
                  </a:ext>
                </a:extLst>
              </a:blip>
              <a:srcRect/>
              <a:stretch>
                <a:fillRect/>
              </a:stretch>
            </p:blipFill>
            <p:spPr bwMode="gray">
              <a:xfrm>
                <a:off x="3119438" y="3014929"/>
                <a:ext cx="1008062" cy="234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16" descr="circuler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3032126" y="2214564"/>
                <a:ext cx="1152525" cy="94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Oval 17"/>
              <p:cNvSpPr>
                <a:spLocks noChangeArrowheads="1"/>
              </p:cNvSpPr>
              <p:nvPr/>
            </p:nvSpPr>
            <p:spPr bwMode="gray">
              <a:xfrm>
                <a:off x="3032125" y="2214563"/>
                <a:ext cx="1144588" cy="952500"/>
              </a:xfrm>
              <a:prstGeom prst="ellipse">
                <a:avLst/>
              </a:prstGeom>
              <a:gradFill rotWithShape="1">
                <a:gsLst>
                  <a:gs pos="0">
                    <a:srgbClr val="FF6161">
                      <a:gamma/>
                      <a:shade val="26275"/>
                      <a:invGamma/>
                      <a:alpha val="89999"/>
                    </a:srgbClr>
                  </a:gs>
                  <a:gs pos="50000">
                    <a:srgbClr val="FF6161">
                      <a:alpha val="45000"/>
                    </a:srgbClr>
                  </a:gs>
                  <a:gs pos="100000">
                    <a:srgbClr val="FF6161">
                      <a:gamma/>
                      <a:shade val="26275"/>
                      <a:invGamma/>
                      <a:alpha val="89999"/>
                    </a:srgbClr>
                  </a:gs>
                </a:gsLst>
                <a:lin ang="5400000" scaled="1"/>
              </a:gradFill>
              <a:ln w="9525" algn="ctr">
                <a:noFill/>
                <a:round/>
                <a:headEnd/>
                <a:tailEnd/>
              </a:ln>
              <a:effectLst/>
            </p:spPr>
            <p:txBody>
              <a:bodyPr wrap="none" anchor="ctr"/>
              <a:lstStyle>
                <a:lvl1pPr eaLnBrk="0" hangingPunct="0">
                  <a:defRPr kumimoji="1">
                    <a:solidFill>
                      <a:schemeClr val="tx1"/>
                    </a:solidFill>
                    <a:latin typeface="Times New Roman" pitchFamily="18" charset="0"/>
                    <a:ea typeface="新細明體" pitchFamily="18" charset="-120"/>
                  </a:defRPr>
                </a:lvl1pPr>
                <a:lvl2pPr marL="742950" indent="-285750" eaLnBrk="0" hangingPunct="0">
                  <a:defRPr kumimoji="1">
                    <a:solidFill>
                      <a:schemeClr val="tx1"/>
                    </a:solidFill>
                    <a:latin typeface="Times New Roman" pitchFamily="18" charset="0"/>
                    <a:ea typeface="新細明體" pitchFamily="18" charset="-120"/>
                  </a:defRPr>
                </a:lvl2pPr>
                <a:lvl3pPr marL="1143000" indent="-228600" eaLnBrk="0" hangingPunct="0">
                  <a:defRPr kumimoji="1">
                    <a:solidFill>
                      <a:schemeClr val="tx1"/>
                    </a:solidFill>
                    <a:latin typeface="Times New Roman" pitchFamily="18" charset="0"/>
                    <a:ea typeface="新細明體" pitchFamily="18" charset="-120"/>
                  </a:defRPr>
                </a:lvl3pPr>
                <a:lvl4pPr marL="1600200" indent="-228600" eaLnBrk="0" hangingPunct="0">
                  <a:defRPr kumimoji="1">
                    <a:solidFill>
                      <a:schemeClr val="tx1"/>
                    </a:solidFill>
                    <a:latin typeface="Times New Roman" pitchFamily="18" charset="0"/>
                    <a:ea typeface="新細明體" pitchFamily="18" charset="-120"/>
                  </a:defRPr>
                </a:lvl4pPr>
                <a:lvl5pPr marL="2057400" indent="-228600" eaLnBrk="0" hangingPunct="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defRPr/>
                </a:pPr>
                <a:endParaRPr kumimoji="0" lang="zh-CN" altLang="en-US" smtClean="0">
                  <a:solidFill>
                    <a:srgbClr val="000000"/>
                  </a:solidFill>
                  <a:latin typeface="微軟正黑體" panose="020B0604030504040204" pitchFamily="34" charset="-120"/>
                  <a:ea typeface="微軟正黑體" panose="020B0604030504040204" pitchFamily="34" charset="-120"/>
                </a:endParaRPr>
              </a:p>
            </p:txBody>
          </p:sp>
          <p:sp>
            <p:nvSpPr>
              <p:cNvPr id="30" name="Freeform 18"/>
              <p:cNvSpPr>
                <a:spLocks/>
              </p:cNvSpPr>
              <p:nvPr/>
            </p:nvSpPr>
            <p:spPr bwMode="gray">
              <a:xfrm>
                <a:off x="3150536" y="2233233"/>
                <a:ext cx="900496" cy="331068"/>
              </a:xfrm>
              <a:custGeom>
                <a:avLst/>
                <a:gdLst>
                  <a:gd name="T0" fmla="*/ 2147483647 w 1321"/>
                  <a:gd name="T1" fmla="*/ 2147483647 h 712"/>
                  <a:gd name="T2" fmla="*/ 2147483647 w 1321"/>
                  <a:gd name="T3" fmla="*/ 2147483647 h 712"/>
                  <a:gd name="T4" fmla="*/ 2147483647 w 1321"/>
                  <a:gd name="T5" fmla="*/ 2147483647 h 712"/>
                  <a:gd name="T6" fmla="*/ 2147483647 w 1321"/>
                  <a:gd name="T7" fmla="*/ 2147483647 h 712"/>
                  <a:gd name="T8" fmla="*/ 2147483647 w 1321"/>
                  <a:gd name="T9" fmla="*/ 2147483647 h 712"/>
                  <a:gd name="T10" fmla="*/ 2147483647 w 1321"/>
                  <a:gd name="T11" fmla="*/ 2147483647 h 712"/>
                  <a:gd name="T12" fmla="*/ 2147483647 w 1321"/>
                  <a:gd name="T13" fmla="*/ 2147483647 h 712"/>
                  <a:gd name="T14" fmla="*/ 2147483647 w 1321"/>
                  <a:gd name="T15" fmla="*/ 2147483647 h 712"/>
                  <a:gd name="T16" fmla="*/ 2147483647 w 1321"/>
                  <a:gd name="T17" fmla="*/ 2147483647 h 712"/>
                  <a:gd name="T18" fmla="*/ 2147483647 w 1321"/>
                  <a:gd name="T19" fmla="*/ 2147483647 h 712"/>
                  <a:gd name="T20" fmla="*/ 2147483647 w 1321"/>
                  <a:gd name="T21" fmla="*/ 2147483647 h 712"/>
                  <a:gd name="T22" fmla="*/ 2147483647 w 1321"/>
                  <a:gd name="T23" fmla="*/ 2147483647 h 712"/>
                  <a:gd name="T24" fmla="*/ 2147483647 w 1321"/>
                  <a:gd name="T25" fmla="*/ 2147483647 h 712"/>
                  <a:gd name="T26" fmla="*/ 2147483647 w 1321"/>
                  <a:gd name="T27" fmla="*/ 2147483647 h 712"/>
                  <a:gd name="T28" fmla="*/ 2147483647 w 1321"/>
                  <a:gd name="T29" fmla="*/ 2147483647 h 712"/>
                  <a:gd name="T30" fmla="*/ 2147483647 w 1321"/>
                  <a:gd name="T31" fmla="*/ 2147483647 h 712"/>
                  <a:gd name="T32" fmla="*/ 2147483647 w 1321"/>
                  <a:gd name="T33" fmla="*/ 2147483647 h 712"/>
                  <a:gd name="T34" fmla="*/ 2147483647 w 1321"/>
                  <a:gd name="T35" fmla="*/ 2147483647 h 712"/>
                  <a:gd name="T36" fmla="*/ 2147483647 w 1321"/>
                  <a:gd name="T37" fmla="*/ 2147483647 h 712"/>
                  <a:gd name="T38" fmla="*/ 2147483647 w 1321"/>
                  <a:gd name="T39" fmla="*/ 2147483647 h 712"/>
                  <a:gd name="T40" fmla="*/ 2147483647 w 1321"/>
                  <a:gd name="T41" fmla="*/ 2147483647 h 712"/>
                  <a:gd name="T42" fmla="*/ 2147483647 w 1321"/>
                  <a:gd name="T43" fmla="*/ 2147483647 h 712"/>
                  <a:gd name="T44" fmla="*/ 2147483647 w 1321"/>
                  <a:gd name="T45" fmla="*/ 2147483647 h 712"/>
                  <a:gd name="T46" fmla="*/ 2147483647 w 1321"/>
                  <a:gd name="T47" fmla="*/ 2147483647 h 712"/>
                  <a:gd name="T48" fmla="*/ 2147483647 w 1321"/>
                  <a:gd name="T49" fmla="*/ 2147483647 h 712"/>
                  <a:gd name="T50" fmla="*/ 2147483647 w 1321"/>
                  <a:gd name="T51" fmla="*/ 2147483647 h 712"/>
                  <a:gd name="T52" fmla="*/ 2147483647 w 1321"/>
                  <a:gd name="T53" fmla="*/ 2147483647 h 712"/>
                  <a:gd name="T54" fmla="*/ 2147483647 w 1321"/>
                  <a:gd name="T55" fmla="*/ 2147483647 h 712"/>
                  <a:gd name="T56" fmla="*/ 0 w 1321"/>
                  <a:gd name="T57" fmla="*/ 2147483647 h 712"/>
                  <a:gd name="T58" fmla="*/ 0 w 1321"/>
                  <a:gd name="T59" fmla="*/ 2147483647 h 712"/>
                  <a:gd name="T60" fmla="*/ 2147483647 w 1321"/>
                  <a:gd name="T61" fmla="*/ 2147483647 h 712"/>
                  <a:gd name="T62" fmla="*/ 2147483647 w 1321"/>
                  <a:gd name="T63" fmla="*/ 2147483647 h 712"/>
                  <a:gd name="T64" fmla="*/ 2147483647 w 1321"/>
                  <a:gd name="T65" fmla="*/ 2147483647 h 712"/>
                  <a:gd name="T66" fmla="*/ 2147483647 w 1321"/>
                  <a:gd name="T67" fmla="*/ 2147483647 h 712"/>
                  <a:gd name="T68" fmla="*/ 2147483647 w 1321"/>
                  <a:gd name="T69" fmla="*/ 2147483647 h 712"/>
                  <a:gd name="T70" fmla="*/ 2147483647 w 1321"/>
                  <a:gd name="T71" fmla="*/ 2147483647 h 712"/>
                  <a:gd name="T72" fmla="*/ 2147483647 w 1321"/>
                  <a:gd name="T73" fmla="*/ 2147483647 h 712"/>
                  <a:gd name="T74" fmla="*/ 2147483647 w 1321"/>
                  <a:gd name="T75" fmla="*/ 2147483647 h 712"/>
                  <a:gd name="T76" fmla="*/ 2147483647 w 1321"/>
                  <a:gd name="T77" fmla="*/ 2147483647 h 712"/>
                  <a:gd name="T78" fmla="*/ 2147483647 w 1321"/>
                  <a:gd name="T79" fmla="*/ 2147483647 h 712"/>
                  <a:gd name="T80" fmla="*/ 2147483647 w 1321"/>
                  <a:gd name="T81" fmla="*/ 2147483647 h 712"/>
                  <a:gd name="T82" fmla="*/ 2147483647 w 1321"/>
                  <a:gd name="T83" fmla="*/ 0 h 712"/>
                  <a:gd name="T84" fmla="*/ 2147483647 w 1321"/>
                  <a:gd name="T85" fmla="*/ 0 h 712"/>
                  <a:gd name="T86" fmla="*/ 2147483647 w 1321"/>
                  <a:gd name="T87" fmla="*/ 2147483647 h 712"/>
                  <a:gd name="T88" fmla="*/ 2147483647 w 1321"/>
                  <a:gd name="T89" fmla="*/ 2147483647 h 712"/>
                  <a:gd name="T90" fmla="*/ 2147483647 w 1321"/>
                  <a:gd name="T91" fmla="*/ 2147483647 h 712"/>
                  <a:gd name="T92" fmla="*/ 2147483647 w 1321"/>
                  <a:gd name="T93" fmla="*/ 2147483647 h 712"/>
                  <a:gd name="T94" fmla="*/ 2147483647 w 1321"/>
                  <a:gd name="T95" fmla="*/ 2147483647 h 712"/>
                  <a:gd name="T96" fmla="*/ 2147483647 w 1321"/>
                  <a:gd name="T97" fmla="*/ 2147483647 h 712"/>
                  <a:gd name="T98" fmla="*/ 2147483647 w 1321"/>
                  <a:gd name="T99" fmla="*/ 2147483647 h 712"/>
                  <a:gd name="T100" fmla="*/ 2147483647 w 1321"/>
                  <a:gd name="T101" fmla="*/ 2147483647 h 712"/>
                  <a:gd name="T102" fmla="*/ 2147483647 w 1321"/>
                  <a:gd name="T103" fmla="*/ 2147483647 h 712"/>
                  <a:gd name="T104" fmla="*/ 2147483647 w 1321"/>
                  <a:gd name="T105" fmla="*/ 2147483647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A8D02A">
                      <a:alpha val="17998"/>
                    </a:srgbClr>
                  </a:gs>
                </a:gsLst>
                <a:lin ang="5400000" scaled="1"/>
              </a:gradFill>
              <a:ln>
                <a:noFill/>
              </a:ln>
              <a:extLst>
                <a:ext uri="{91240B29-F687-4F45-9708-019B960494DF}">
                  <a14:hiddenLine xmlns:a14="http://schemas.microsoft.com/office/drawing/2010/main" w="0">
                    <a:solidFill>
                      <a:srgbClr val="000000"/>
                    </a:solidFill>
                    <a:round/>
                    <a:headEnd/>
                    <a:tailEnd/>
                  </a14:hiddenLine>
                </a:ext>
              </a:extLst>
            </p:spPr>
            <p:txBody>
              <a:bodyPr/>
              <a:lstStyle/>
              <a:p>
                <a:pPr eaLnBrk="1" fontAlgn="auto" hangingPunct="1">
                  <a:spcBef>
                    <a:spcPts val="0"/>
                  </a:spcBef>
                  <a:spcAft>
                    <a:spcPts val="0"/>
                  </a:spcAft>
                  <a:defRPr/>
                </a:pPr>
                <a:endParaRPr kumimoji="0" lang="zh-TW" altLang="en-US" kern="0">
                  <a:solidFill>
                    <a:srgbClr val="000000"/>
                  </a:solidFill>
                  <a:latin typeface="微軟正黑體" panose="020B0604030504040204" pitchFamily="34" charset="-120"/>
                  <a:ea typeface="微軟正黑體" panose="020B0604030504040204" pitchFamily="34" charset="-120"/>
                </a:endParaRPr>
              </a:p>
            </p:txBody>
          </p:sp>
          <p:pic>
            <p:nvPicPr>
              <p:cNvPr id="31" name="Picture 19" descr="light_shadow"/>
              <p:cNvPicPr>
                <a:picLocks noChangeAspect="1" noChangeArrowheads="1"/>
              </p:cNvPicPr>
              <p:nvPr/>
            </p:nvPicPr>
            <p:blipFill>
              <a:blip r:embed="rId3">
                <a:lum bright="-76000" contrast="-4000"/>
                <a:grayscl/>
                <a:extLst>
                  <a:ext uri="{28A0092B-C50C-407E-A947-70E740481C1C}">
                    <a14:useLocalDpi xmlns:a14="http://schemas.microsoft.com/office/drawing/2010/main" val="0"/>
                  </a:ext>
                </a:extLst>
              </a:blip>
              <a:srcRect/>
              <a:stretch>
                <a:fillRect/>
              </a:stretch>
            </p:blipFill>
            <p:spPr bwMode="gray">
              <a:xfrm>
                <a:off x="5040313" y="2608792"/>
                <a:ext cx="1008062" cy="234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0" descr="circuler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4953001" y="1808429"/>
                <a:ext cx="1152525" cy="94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Oval 21"/>
              <p:cNvSpPr>
                <a:spLocks noChangeArrowheads="1"/>
              </p:cNvSpPr>
              <p:nvPr/>
            </p:nvSpPr>
            <p:spPr bwMode="gray">
              <a:xfrm>
                <a:off x="4953000" y="1808428"/>
                <a:ext cx="1144588" cy="952500"/>
              </a:xfrm>
              <a:prstGeom prst="ellipse">
                <a:avLst/>
              </a:prstGeom>
              <a:gradFill rotWithShape="1">
                <a:gsLst>
                  <a:gs pos="0">
                    <a:srgbClr val="5CB1FE">
                      <a:gamma/>
                      <a:shade val="26275"/>
                      <a:invGamma/>
                      <a:alpha val="89999"/>
                    </a:srgbClr>
                  </a:gs>
                  <a:gs pos="50000">
                    <a:srgbClr val="5CB1FE">
                      <a:alpha val="45000"/>
                    </a:srgbClr>
                  </a:gs>
                  <a:gs pos="100000">
                    <a:srgbClr val="5CB1FE">
                      <a:gamma/>
                      <a:shade val="26275"/>
                      <a:invGamma/>
                      <a:alpha val="89999"/>
                    </a:srgbClr>
                  </a:gs>
                </a:gsLst>
                <a:lin ang="5400000" scaled="1"/>
              </a:gradFill>
              <a:ln w="9525" algn="ctr">
                <a:noFill/>
                <a:round/>
                <a:headEnd/>
                <a:tailEnd/>
              </a:ln>
              <a:effectLst/>
            </p:spPr>
            <p:txBody>
              <a:bodyPr wrap="none" anchor="ctr"/>
              <a:lstStyle>
                <a:lvl1pPr eaLnBrk="0" hangingPunct="0">
                  <a:defRPr kumimoji="1">
                    <a:solidFill>
                      <a:schemeClr val="tx1"/>
                    </a:solidFill>
                    <a:latin typeface="Times New Roman" pitchFamily="18" charset="0"/>
                    <a:ea typeface="新細明體" pitchFamily="18" charset="-120"/>
                  </a:defRPr>
                </a:lvl1pPr>
                <a:lvl2pPr marL="742950" indent="-285750" eaLnBrk="0" hangingPunct="0">
                  <a:defRPr kumimoji="1">
                    <a:solidFill>
                      <a:schemeClr val="tx1"/>
                    </a:solidFill>
                    <a:latin typeface="Times New Roman" pitchFamily="18" charset="0"/>
                    <a:ea typeface="新細明體" pitchFamily="18" charset="-120"/>
                  </a:defRPr>
                </a:lvl2pPr>
                <a:lvl3pPr marL="1143000" indent="-228600" eaLnBrk="0" hangingPunct="0">
                  <a:defRPr kumimoji="1">
                    <a:solidFill>
                      <a:schemeClr val="tx1"/>
                    </a:solidFill>
                    <a:latin typeface="Times New Roman" pitchFamily="18" charset="0"/>
                    <a:ea typeface="新細明體" pitchFamily="18" charset="-120"/>
                  </a:defRPr>
                </a:lvl3pPr>
                <a:lvl4pPr marL="1600200" indent="-228600" eaLnBrk="0" hangingPunct="0">
                  <a:defRPr kumimoji="1">
                    <a:solidFill>
                      <a:schemeClr val="tx1"/>
                    </a:solidFill>
                    <a:latin typeface="Times New Roman" pitchFamily="18" charset="0"/>
                    <a:ea typeface="新細明體" pitchFamily="18" charset="-120"/>
                  </a:defRPr>
                </a:lvl4pPr>
                <a:lvl5pPr marL="2057400" indent="-228600" eaLnBrk="0" hangingPunct="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defRPr/>
                </a:pPr>
                <a:endParaRPr kumimoji="0" lang="zh-CN" altLang="en-US" smtClean="0">
                  <a:solidFill>
                    <a:srgbClr val="000000"/>
                  </a:solidFill>
                  <a:latin typeface="微軟正黑體" panose="020B0604030504040204" pitchFamily="34" charset="-120"/>
                  <a:ea typeface="微軟正黑體" panose="020B0604030504040204" pitchFamily="34" charset="-120"/>
                </a:endParaRPr>
              </a:p>
            </p:txBody>
          </p:sp>
          <p:sp>
            <p:nvSpPr>
              <p:cNvPr id="34" name="Freeform 22"/>
              <p:cNvSpPr>
                <a:spLocks/>
              </p:cNvSpPr>
              <p:nvPr/>
            </p:nvSpPr>
            <p:spPr bwMode="gray">
              <a:xfrm>
                <a:off x="5072561" y="1829386"/>
                <a:ext cx="897268" cy="328214"/>
              </a:xfrm>
              <a:custGeom>
                <a:avLst/>
                <a:gdLst>
                  <a:gd name="T0" fmla="*/ 2147483647 w 1321"/>
                  <a:gd name="T1" fmla="*/ 2147483647 h 712"/>
                  <a:gd name="T2" fmla="*/ 2147483647 w 1321"/>
                  <a:gd name="T3" fmla="*/ 2147483647 h 712"/>
                  <a:gd name="T4" fmla="*/ 2147483647 w 1321"/>
                  <a:gd name="T5" fmla="*/ 2147483647 h 712"/>
                  <a:gd name="T6" fmla="*/ 2147483647 w 1321"/>
                  <a:gd name="T7" fmla="*/ 2147483647 h 712"/>
                  <a:gd name="T8" fmla="*/ 2147483647 w 1321"/>
                  <a:gd name="T9" fmla="*/ 2147483647 h 712"/>
                  <a:gd name="T10" fmla="*/ 2147483647 w 1321"/>
                  <a:gd name="T11" fmla="*/ 2147483647 h 712"/>
                  <a:gd name="T12" fmla="*/ 2147483647 w 1321"/>
                  <a:gd name="T13" fmla="*/ 2147483647 h 712"/>
                  <a:gd name="T14" fmla="*/ 2147483647 w 1321"/>
                  <a:gd name="T15" fmla="*/ 2147483647 h 712"/>
                  <a:gd name="T16" fmla="*/ 2147483647 w 1321"/>
                  <a:gd name="T17" fmla="*/ 2147483647 h 712"/>
                  <a:gd name="T18" fmla="*/ 2147483647 w 1321"/>
                  <a:gd name="T19" fmla="*/ 2147483647 h 712"/>
                  <a:gd name="T20" fmla="*/ 2147483647 w 1321"/>
                  <a:gd name="T21" fmla="*/ 2147483647 h 712"/>
                  <a:gd name="T22" fmla="*/ 2147483647 w 1321"/>
                  <a:gd name="T23" fmla="*/ 2147483647 h 712"/>
                  <a:gd name="T24" fmla="*/ 2147483647 w 1321"/>
                  <a:gd name="T25" fmla="*/ 2147483647 h 712"/>
                  <a:gd name="T26" fmla="*/ 2147483647 w 1321"/>
                  <a:gd name="T27" fmla="*/ 2147483647 h 712"/>
                  <a:gd name="T28" fmla="*/ 2147483647 w 1321"/>
                  <a:gd name="T29" fmla="*/ 2147483647 h 712"/>
                  <a:gd name="T30" fmla="*/ 2147483647 w 1321"/>
                  <a:gd name="T31" fmla="*/ 2147483647 h 712"/>
                  <a:gd name="T32" fmla="*/ 2147483647 w 1321"/>
                  <a:gd name="T33" fmla="*/ 2147483647 h 712"/>
                  <a:gd name="T34" fmla="*/ 2147483647 w 1321"/>
                  <a:gd name="T35" fmla="*/ 2147483647 h 712"/>
                  <a:gd name="T36" fmla="*/ 2147483647 w 1321"/>
                  <a:gd name="T37" fmla="*/ 2147483647 h 712"/>
                  <a:gd name="T38" fmla="*/ 2147483647 w 1321"/>
                  <a:gd name="T39" fmla="*/ 2147483647 h 712"/>
                  <a:gd name="T40" fmla="*/ 2147483647 w 1321"/>
                  <a:gd name="T41" fmla="*/ 2147483647 h 712"/>
                  <a:gd name="T42" fmla="*/ 2147483647 w 1321"/>
                  <a:gd name="T43" fmla="*/ 2147483647 h 712"/>
                  <a:gd name="T44" fmla="*/ 2147483647 w 1321"/>
                  <a:gd name="T45" fmla="*/ 2147483647 h 712"/>
                  <a:gd name="T46" fmla="*/ 2147483647 w 1321"/>
                  <a:gd name="T47" fmla="*/ 2147483647 h 712"/>
                  <a:gd name="T48" fmla="*/ 2147483647 w 1321"/>
                  <a:gd name="T49" fmla="*/ 2147483647 h 712"/>
                  <a:gd name="T50" fmla="*/ 2147483647 w 1321"/>
                  <a:gd name="T51" fmla="*/ 2147483647 h 712"/>
                  <a:gd name="T52" fmla="*/ 2147483647 w 1321"/>
                  <a:gd name="T53" fmla="*/ 2147483647 h 712"/>
                  <a:gd name="T54" fmla="*/ 2147483647 w 1321"/>
                  <a:gd name="T55" fmla="*/ 2147483647 h 712"/>
                  <a:gd name="T56" fmla="*/ 0 w 1321"/>
                  <a:gd name="T57" fmla="*/ 2147483647 h 712"/>
                  <a:gd name="T58" fmla="*/ 0 w 1321"/>
                  <a:gd name="T59" fmla="*/ 2147483647 h 712"/>
                  <a:gd name="T60" fmla="*/ 2147483647 w 1321"/>
                  <a:gd name="T61" fmla="*/ 2147483647 h 712"/>
                  <a:gd name="T62" fmla="*/ 2147483647 w 1321"/>
                  <a:gd name="T63" fmla="*/ 2147483647 h 712"/>
                  <a:gd name="T64" fmla="*/ 2147483647 w 1321"/>
                  <a:gd name="T65" fmla="*/ 2147483647 h 712"/>
                  <a:gd name="T66" fmla="*/ 2147483647 w 1321"/>
                  <a:gd name="T67" fmla="*/ 2147483647 h 712"/>
                  <a:gd name="T68" fmla="*/ 2147483647 w 1321"/>
                  <a:gd name="T69" fmla="*/ 2147483647 h 712"/>
                  <a:gd name="T70" fmla="*/ 2147483647 w 1321"/>
                  <a:gd name="T71" fmla="*/ 2147483647 h 712"/>
                  <a:gd name="T72" fmla="*/ 2147483647 w 1321"/>
                  <a:gd name="T73" fmla="*/ 2147483647 h 712"/>
                  <a:gd name="T74" fmla="*/ 2147483647 w 1321"/>
                  <a:gd name="T75" fmla="*/ 2147483647 h 712"/>
                  <a:gd name="T76" fmla="*/ 2147483647 w 1321"/>
                  <a:gd name="T77" fmla="*/ 2147483647 h 712"/>
                  <a:gd name="T78" fmla="*/ 2147483647 w 1321"/>
                  <a:gd name="T79" fmla="*/ 2147483647 h 712"/>
                  <a:gd name="T80" fmla="*/ 2147483647 w 1321"/>
                  <a:gd name="T81" fmla="*/ 2147483647 h 712"/>
                  <a:gd name="T82" fmla="*/ 2147483647 w 1321"/>
                  <a:gd name="T83" fmla="*/ 0 h 712"/>
                  <a:gd name="T84" fmla="*/ 2147483647 w 1321"/>
                  <a:gd name="T85" fmla="*/ 0 h 712"/>
                  <a:gd name="T86" fmla="*/ 2147483647 w 1321"/>
                  <a:gd name="T87" fmla="*/ 2147483647 h 712"/>
                  <a:gd name="T88" fmla="*/ 2147483647 w 1321"/>
                  <a:gd name="T89" fmla="*/ 2147483647 h 712"/>
                  <a:gd name="T90" fmla="*/ 2147483647 w 1321"/>
                  <a:gd name="T91" fmla="*/ 2147483647 h 712"/>
                  <a:gd name="T92" fmla="*/ 2147483647 w 1321"/>
                  <a:gd name="T93" fmla="*/ 2147483647 h 712"/>
                  <a:gd name="T94" fmla="*/ 2147483647 w 1321"/>
                  <a:gd name="T95" fmla="*/ 2147483647 h 712"/>
                  <a:gd name="T96" fmla="*/ 2147483647 w 1321"/>
                  <a:gd name="T97" fmla="*/ 2147483647 h 712"/>
                  <a:gd name="T98" fmla="*/ 2147483647 w 1321"/>
                  <a:gd name="T99" fmla="*/ 2147483647 h 712"/>
                  <a:gd name="T100" fmla="*/ 2147483647 w 1321"/>
                  <a:gd name="T101" fmla="*/ 2147483647 h 712"/>
                  <a:gd name="T102" fmla="*/ 2147483647 w 1321"/>
                  <a:gd name="T103" fmla="*/ 2147483647 h 712"/>
                  <a:gd name="T104" fmla="*/ 2147483647 w 1321"/>
                  <a:gd name="T105" fmla="*/ 2147483647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5CB1FE">
                      <a:alpha val="17998"/>
                    </a:srgbClr>
                  </a:gs>
                </a:gsLst>
                <a:lin ang="5400000" scaled="1"/>
              </a:gradFill>
              <a:ln>
                <a:noFill/>
              </a:ln>
              <a:extLst>
                <a:ext uri="{91240B29-F687-4F45-9708-019B960494DF}">
                  <a14:hiddenLine xmlns:a14="http://schemas.microsoft.com/office/drawing/2010/main" w="0">
                    <a:solidFill>
                      <a:srgbClr val="000000"/>
                    </a:solidFill>
                    <a:round/>
                    <a:headEnd/>
                    <a:tailEnd/>
                  </a14:hiddenLine>
                </a:ext>
              </a:extLst>
            </p:spPr>
            <p:txBody>
              <a:bodyPr/>
              <a:lstStyle/>
              <a:p>
                <a:pPr eaLnBrk="1" fontAlgn="auto" hangingPunct="1">
                  <a:spcBef>
                    <a:spcPts val="0"/>
                  </a:spcBef>
                  <a:spcAft>
                    <a:spcPts val="0"/>
                  </a:spcAft>
                  <a:defRPr/>
                </a:pPr>
                <a:endParaRPr kumimoji="0" lang="zh-TW" altLang="en-US" kern="0">
                  <a:solidFill>
                    <a:srgbClr val="000000"/>
                  </a:solidFill>
                  <a:latin typeface="微軟正黑體" panose="020B0604030504040204" pitchFamily="34" charset="-120"/>
                  <a:ea typeface="微軟正黑體" panose="020B0604030504040204" pitchFamily="34" charset="-120"/>
                </a:endParaRPr>
              </a:p>
            </p:txBody>
          </p:sp>
          <p:sp>
            <p:nvSpPr>
              <p:cNvPr id="35" name="Text Box 23"/>
              <p:cNvSpPr txBox="1">
                <a:spLocks noChangeArrowheads="1"/>
              </p:cNvSpPr>
              <p:nvPr/>
            </p:nvSpPr>
            <p:spPr bwMode="auto">
              <a:xfrm>
                <a:off x="1315655" y="2973855"/>
                <a:ext cx="1105447" cy="304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spcBef>
                    <a:spcPct val="50000"/>
                  </a:spcBef>
                </a:pPr>
                <a:r>
                  <a:rPr kumimoji="0" lang="en-US" altLang="zh-TW" sz="1600" b="1">
                    <a:solidFill>
                      <a:srgbClr val="D13F11"/>
                    </a:solidFill>
                    <a:latin typeface="微軟正黑體" panose="020B0604030504040204" pitchFamily="34" charset="-120"/>
                    <a:ea typeface="微軟正黑體" panose="020B0604030504040204" pitchFamily="34" charset="-120"/>
                  </a:rPr>
                  <a:t>98~99</a:t>
                </a:r>
                <a:r>
                  <a:rPr kumimoji="0" lang="zh-TW" altLang="en-US" sz="1600" b="1">
                    <a:solidFill>
                      <a:srgbClr val="D13F11"/>
                    </a:solidFill>
                    <a:latin typeface="微軟正黑體" panose="020B0604030504040204" pitchFamily="34" charset="-120"/>
                    <a:ea typeface="微軟正黑體" panose="020B0604030504040204" pitchFamily="34" charset="-120"/>
                  </a:rPr>
                  <a:t>年</a:t>
                </a:r>
                <a:endParaRPr kumimoji="0" lang="en-US" altLang="zh-CN" sz="1600" b="1">
                  <a:solidFill>
                    <a:srgbClr val="000000"/>
                  </a:solidFill>
                  <a:latin typeface="微軟正黑體" panose="020B0604030504040204" pitchFamily="34" charset="-120"/>
                  <a:ea typeface="微軟正黑體" panose="020B0604030504040204" pitchFamily="34" charset="-120"/>
                </a:endParaRPr>
              </a:p>
            </p:txBody>
          </p:sp>
          <p:sp>
            <p:nvSpPr>
              <p:cNvPr id="36" name="Text Box 24"/>
              <p:cNvSpPr txBox="1">
                <a:spLocks noChangeArrowheads="1"/>
              </p:cNvSpPr>
              <p:nvPr/>
            </p:nvSpPr>
            <p:spPr bwMode="auto">
              <a:xfrm>
                <a:off x="3040797" y="2541469"/>
                <a:ext cx="1274895" cy="304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spcBef>
                    <a:spcPct val="50000"/>
                  </a:spcBef>
                </a:pPr>
                <a:r>
                  <a:rPr kumimoji="0" lang="en-US" altLang="zh-TW" sz="1600" b="1">
                    <a:solidFill>
                      <a:srgbClr val="FF0000"/>
                    </a:solidFill>
                    <a:latin typeface="微軟正黑體" panose="020B0604030504040204" pitchFamily="34" charset="-120"/>
                    <a:ea typeface="微軟正黑體" panose="020B0604030504040204" pitchFamily="34" charset="-120"/>
                  </a:rPr>
                  <a:t>99~100</a:t>
                </a:r>
                <a:r>
                  <a:rPr kumimoji="0" lang="zh-TW" altLang="en-US" sz="1600" b="1">
                    <a:solidFill>
                      <a:srgbClr val="FF0000"/>
                    </a:solidFill>
                    <a:latin typeface="微軟正黑體" panose="020B0604030504040204" pitchFamily="34" charset="-120"/>
                    <a:ea typeface="微軟正黑體" panose="020B0604030504040204" pitchFamily="34" charset="-120"/>
                  </a:rPr>
                  <a:t>年</a:t>
                </a:r>
                <a:endParaRPr kumimoji="0" lang="en-US" altLang="zh-CN" sz="1600" b="1">
                  <a:solidFill>
                    <a:srgbClr val="000000"/>
                  </a:solidFill>
                  <a:latin typeface="微軟正黑體" panose="020B0604030504040204" pitchFamily="34" charset="-120"/>
                  <a:ea typeface="微軟正黑體" panose="020B0604030504040204" pitchFamily="34" charset="-120"/>
                </a:endParaRPr>
              </a:p>
            </p:txBody>
          </p:sp>
          <p:sp>
            <p:nvSpPr>
              <p:cNvPr id="37" name="Text Box 25"/>
              <p:cNvSpPr txBox="1">
                <a:spLocks noChangeArrowheads="1"/>
              </p:cNvSpPr>
              <p:nvPr/>
            </p:nvSpPr>
            <p:spPr bwMode="auto">
              <a:xfrm>
                <a:off x="4885361" y="2139050"/>
                <a:ext cx="1492757" cy="304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spcBef>
                    <a:spcPct val="50000"/>
                  </a:spcBef>
                </a:pPr>
                <a:r>
                  <a:rPr kumimoji="0" lang="en-US" altLang="zh-TW" sz="1600" b="1">
                    <a:solidFill>
                      <a:srgbClr val="D13F11"/>
                    </a:solidFill>
                    <a:latin typeface="微軟正黑體" panose="020B0604030504040204" pitchFamily="34" charset="-120"/>
                    <a:ea typeface="微軟正黑體" panose="020B0604030504040204" pitchFamily="34" charset="-120"/>
                  </a:rPr>
                  <a:t>100~103</a:t>
                </a:r>
                <a:r>
                  <a:rPr kumimoji="0" lang="zh-TW" altLang="en-US" sz="1600" b="1">
                    <a:solidFill>
                      <a:srgbClr val="D13F11"/>
                    </a:solidFill>
                    <a:latin typeface="微軟正黑體" panose="020B0604030504040204" pitchFamily="34" charset="-120"/>
                    <a:ea typeface="微軟正黑體" panose="020B0604030504040204" pitchFamily="34" charset="-120"/>
                  </a:rPr>
                  <a:t>年</a:t>
                </a:r>
                <a:endParaRPr kumimoji="0" lang="en-US" altLang="zh-CN" sz="1600" b="1">
                  <a:solidFill>
                    <a:srgbClr val="000000"/>
                  </a:solidFill>
                  <a:latin typeface="微軟正黑體" panose="020B0604030504040204" pitchFamily="34" charset="-120"/>
                  <a:ea typeface="微軟正黑體" panose="020B0604030504040204" pitchFamily="34" charset="-120"/>
                </a:endParaRPr>
              </a:p>
            </p:txBody>
          </p:sp>
          <p:sp>
            <p:nvSpPr>
              <p:cNvPr id="38" name="Text Box 26"/>
              <p:cNvSpPr txBox="1">
                <a:spLocks noChangeArrowheads="1"/>
              </p:cNvSpPr>
              <p:nvPr/>
            </p:nvSpPr>
            <p:spPr bwMode="black">
              <a:xfrm>
                <a:off x="1270469" y="4235340"/>
                <a:ext cx="1617019" cy="692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20650" indent="-120650"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內容研發</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平台建置</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eaLnBrk="1" fontAlgn="auto" hangingPunct="1">
                  <a:lnSpc>
                    <a:spcPct val="60000"/>
                  </a:lnSpc>
                  <a:spcBef>
                    <a:spcPct val="50000"/>
                  </a:spcBef>
                  <a:spcAft>
                    <a:spcPts val="0"/>
                  </a:spcAft>
                  <a:buClr>
                    <a:srgbClr val="1C1C1C"/>
                  </a:buClr>
                  <a:defRPr/>
                </a:pPr>
                <a:endParaRPr kumimoji="0" lang="zh-CN" altLang="en-US" sz="1000" kern="0" dirty="0">
                  <a:solidFill>
                    <a:srgbClr val="333333"/>
                  </a:solidFill>
                  <a:latin typeface="微軟正黑體" panose="020B0604030504040204" pitchFamily="34" charset="-120"/>
                  <a:ea typeface="微軟正黑體" panose="020B0604030504040204" pitchFamily="34" charset="-120"/>
                </a:endParaRPr>
              </a:p>
            </p:txBody>
          </p:sp>
          <p:grpSp>
            <p:nvGrpSpPr>
              <p:cNvPr id="39" name="Group 29"/>
              <p:cNvGrpSpPr>
                <a:grpSpLocks/>
              </p:cNvGrpSpPr>
              <p:nvPr/>
            </p:nvGrpSpPr>
            <p:grpSpPr bwMode="auto">
              <a:xfrm rot="-1297425" flipH="1" flipV="1">
                <a:off x="1255716" y="3332427"/>
                <a:ext cx="1062037" cy="211667"/>
                <a:chOff x="2532" y="1051"/>
                <a:chExt cx="893" cy="246"/>
              </a:xfrm>
            </p:grpSpPr>
            <p:grpSp>
              <p:nvGrpSpPr>
                <p:cNvPr id="82" name="Group 30"/>
                <p:cNvGrpSpPr>
                  <a:grpSpLocks/>
                </p:cNvGrpSpPr>
                <p:nvPr/>
              </p:nvGrpSpPr>
              <p:grpSpPr bwMode="auto">
                <a:xfrm>
                  <a:off x="2532" y="1051"/>
                  <a:ext cx="743" cy="185"/>
                  <a:chOff x="1565" y="2568"/>
                  <a:chExt cx="1118" cy="279"/>
                </a:xfrm>
              </p:grpSpPr>
              <p:sp>
                <p:nvSpPr>
                  <p:cNvPr id="88" name="AutoShape 31"/>
                  <p:cNvSpPr>
                    <a:spLocks noChangeArrowheads="1"/>
                  </p:cNvSpPr>
                  <p:nvPr/>
                </p:nvSpPr>
                <p:spPr bwMode="white">
                  <a:xfrm rot="5263130">
                    <a:off x="1865" y="2283"/>
                    <a:ext cx="225" cy="821"/>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9" name="AutoShape 32"/>
                  <p:cNvSpPr>
                    <a:spLocks noChangeArrowheads="1"/>
                  </p:cNvSpPr>
                  <p:nvPr/>
                </p:nvSpPr>
                <p:spPr bwMode="white">
                  <a:xfrm rot="6078281">
                    <a:off x="2000" y="2288"/>
                    <a:ext cx="223" cy="819"/>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90" name="AutoShape 33"/>
                  <p:cNvSpPr>
                    <a:spLocks noChangeArrowheads="1"/>
                  </p:cNvSpPr>
                  <p:nvPr/>
                </p:nvSpPr>
                <p:spPr bwMode="white">
                  <a:xfrm rot="6373927">
                    <a:off x="2077" y="2307"/>
                    <a:ext cx="225" cy="817"/>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91" name="AutoShape 34"/>
                  <p:cNvSpPr>
                    <a:spLocks noChangeArrowheads="1"/>
                  </p:cNvSpPr>
                  <p:nvPr/>
                </p:nvSpPr>
                <p:spPr bwMode="white">
                  <a:xfrm rot="6906312">
                    <a:off x="2164" y="2337"/>
                    <a:ext cx="228" cy="819"/>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nvGrpSpPr>
                <p:cNvPr id="83" name="Group 35"/>
                <p:cNvGrpSpPr>
                  <a:grpSpLocks/>
                </p:cNvGrpSpPr>
                <p:nvPr/>
              </p:nvGrpSpPr>
              <p:grpSpPr bwMode="auto">
                <a:xfrm rot="1353540">
                  <a:off x="2682" y="1111"/>
                  <a:ext cx="743" cy="186"/>
                  <a:chOff x="1565" y="2568"/>
                  <a:chExt cx="1118" cy="279"/>
                </a:xfrm>
              </p:grpSpPr>
              <p:sp>
                <p:nvSpPr>
                  <p:cNvPr id="84" name="AutoShape 36"/>
                  <p:cNvSpPr>
                    <a:spLocks noChangeArrowheads="1"/>
                  </p:cNvSpPr>
                  <p:nvPr/>
                </p:nvSpPr>
                <p:spPr bwMode="white">
                  <a:xfrm rot="5263130">
                    <a:off x="1875" y="2281"/>
                    <a:ext cx="229" cy="819"/>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5" name="AutoShape 37"/>
                  <p:cNvSpPr>
                    <a:spLocks noChangeArrowheads="1"/>
                  </p:cNvSpPr>
                  <p:nvPr/>
                </p:nvSpPr>
                <p:spPr bwMode="white">
                  <a:xfrm rot="6078281">
                    <a:off x="2010" y="2283"/>
                    <a:ext cx="229" cy="815"/>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6" name="AutoShape 38"/>
                  <p:cNvSpPr>
                    <a:spLocks noChangeArrowheads="1"/>
                  </p:cNvSpPr>
                  <p:nvPr/>
                </p:nvSpPr>
                <p:spPr bwMode="white">
                  <a:xfrm rot="6373927">
                    <a:off x="2079" y="2311"/>
                    <a:ext cx="234" cy="815"/>
                  </a:xfrm>
                  <a:prstGeom prst="moon">
                    <a:avLst>
                      <a:gd name="adj" fmla="val 49773"/>
                    </a:avLst>
                  </a:prstGeom>
                  <a:solidFill>
                    <a:srgbClr val="FDF58D">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7" name="AutoShape 39"/>
                  <p:cNvSpPr>
                    <a:spLocks noChangeArrowheads="1"/>
                  </p:cNvSpPr>
                  <p:nvPr/>
                </p:nvSpPr>
                <p:spPr bwMode="white">
                  <a:xfrm rot="6906312">
                    <a:off x="2169" y="2341"/>
                    <a:ext cx="231" cy="819"/>
                  </a:xfrm>
                  <a:prstGeom prst="moon">
                    <a:avLst>
                      <a:gd name="adj" fmla="val 49773"/>
                    </a:avLst>
                  </a:prstGeom>
                  <a:solidFill>
                    <a:srgbClr val="FDF58D">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grpSp>
            <p:nvGrpSpPr>
              <p:cNvPr id="40" name="Group 40"/>
              <p:cNvGrpSpPr>
                <a:grpSpLocks/>
              </p:cNvGrpSpPr>
              <p:nvPr/>
            </p:nvGrpSpPr>
            <p:grpSpPr bwMode="auto">
              <a:xfrm rot="-1297425" flipH="1" flipV="1">
                <a:off x="3146425" y="2936876"/>
                <a:ext cx="1062038" cy="211667"/>
                <a:chOff x="2532" y="1051"/>
                <a:chExt cx="893" cy="246"/>
              </a:xfrm>
            </p:grpSpPr>
            <p:grpSp>
              <p:nvGrpSpPr>
                <p:cNvPr id="72" name="Group 41"/>
                <p:cNvGrpSpPr>
                  <a:grpSpLocks/>
                </p:cNvGrpSpPr>
                <p:nvPr/>
              </p:nvGrpSpPr>
              <p:grpSpPr bwMode="auto">
                <a:xfrm>
                  <a:off x="2532" y="1051"/>
                  <a:ext cx="743" cy="185"/>
                  <a:chOff x="1565" y="2568"/>
                  <a:chExt cx="1118" cy="279"/>
                </a:xfrm>
              </p:grpSpPr>
              <p:sp>
                <p:nvSpPr>
                  <p:cNvPr id="78" name="AutoShape 42"/>
                  <p:cNvSpPr>
                    <a:spLocks noChangeArrowheads="1"/>
                  </p:cNvSpPr>
                  <p:nvPr/>
                </p:nvSpPr>
                <p:spPr bwMode="white">
                  <a:xfrm rot="5263130">
                    <a:off x="1868" y="2282"/>
                    <a:ext cx="225"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9" name="AutoShape 43"/>
                  <p:cNvSpPr>
                    <a:spLocks noChangeArrowheads="1"/>
                  </p:cNvSpPr>
                  <p:nvPr/>
                </p:nvSpPr>
                <p:spPr bwMode="white">
                  <a:xfrm rot="6078281">
                    <a:off x="1999" y="2282"/>
                    <a:ext cx="225" cy="813"/>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0" name="AutoShape 44"/>
                  <p:cNvSpPr>
                    <a:spLocks noChangeArrowheads="1"/>
                  </p:cNvSpPr>
                  <p:nvPr/>
                </p:nvSpPr>
                <p:spPr bwMode="white">
                  <a:xfrm rot="6373927">
                    <a:off x="2074" y="2306"/>
                    <a:ext cx="225"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81" name="AutoShape 45"/>
                  <p:cNvSpPr>
                    <a:spLocks noChangeArrowheads="1"/>
                  </p:cNvSpPr>
                  <p:nvPr/>
                </p:nvSpPr>
                <p:spPr bwMode="white">
                  <a:xfrm rot="6906312">
                    <a:off x="2164" y="2335"/>
                    <a:ext cx="223"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nvGrpSpPr>
                <p:cNvPr id="73" name="Group 46"/>
                <p:cNvGrpSpPr>
                  <a:grpSpLocks/>
                </p:cNvGrpSpPr>
                <p:nvPr/>
              </p:nvGrpSpPr>
              <p:grpSpPr bwMode="auto">
                <a:xfrm rot="1353540">
                  <a:off x="2682" y="1111"/>
                  <a:ext cx="743" cy="186"/>
                  <a:chOff x="1565" y="2568"/>
                  <a:chExt cx="1118" cy="279"/>
                </a:xfrm>
              </p:grpSpPr>
              <p:sp>
                <p:nvSpPr>
                  <p:cNvPr id="74" name="AutoShape 47"/>
                  <p:cNvSpPr>
                    <a:spLocks noChangeArrowheads="1"/>
                  </p:cNvSpPr>
                  <p:nvPr/>
                </p:nvSpPr>
                <p:spPr bwMode="white">
                  <a:xfrm rot="5263130">
                    <a:off x="1871" y="2276"/>
                    <a:ext cx="229" cy="813"/>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5" name="AutoShape 48"/>
                  <p:cNvSpPr>
                    <a:spLocks noChangeArrowheads="1"/>
                  </p:cNvSpPr>
                  <p:nvPr/>
                </p:nvSpPr>
                <p:spPr bwMode="white">
                  <a:xfrm rot="6078281">
                    <a:off x="2007" y="2277"/>
                    <a:ext cx="229" cy="811"/>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6" name="AutoShape 49"/>
                  <p:cNvSpPr>
                    <a:spLocks noChangeArrowheads="1"/>
                  </p:cNvSpPr>
                  <p:nvPr/>
                </p:nvSpPr>
                <p:spPr bwMode="white">
                  <a:xfrm rot="6373927">
                    <a:off x="2075" y="2304"/>
                    <a:ext cx="234" cy="809"/>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7" name="AutoShape 50"/>
                  <p:cNvSpPr>
                    <a:spLocks noChangeArrowheads="1"/>
                  </p:cNvSpPr>
                  <p:nvPr/>
                </p:nvSpPr>
                <p:spPr bwMode="white">
                  <a:xfrm rot="6906312">
                    <a:off x="2167" y="2336"/>
                    <a:ext cx="229"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grpSp>
            <p:nvGrpSpPr>
              <p:cNvPr id="41" name="Group 51"/>
              <p:cNvGrpSpPr>
                <a:grpSpLocks/>
              </p:cNvGrpSpPr>
              <p:nvPr/>
            </p:nvGrpSpPr>
            <p:grpSpPr bwMode="auto">
              <a:xfrm rot="-1297425" flipH="1" flipV="1">
                <a:off x="4995864" y="2517512"/>
                <a:ext cx="1062037" cy="211667"/>
                <a:chOff x="2532" y="1051"/>
                <a:chExt cx="893" cy="246"/>
              </a:xfrm>
            </p:grpSpPr>
            <p:grpSp>
              <p:nvGrpSpPr>
                <p:cNvPr id="62" name="Group 52"/>
                <p:cNvGrpSpPr>
                  <a:grpSpLocks/>
                </p:cNvGrpSpPr>
                <p:nvPr/>
              </p:nvGrpSpPr>
              <p:grpSpPr bwMode="auto">
                <a:xfrm>
                  <a:off x="2532" y="1051"/>
                  <a:ext cx="743" cy="185"/>
                  <a:chOff x="1565" y="2568"/>
                  <a:chExt cx="1118" cy="279"/>
                </a:xfrm>
              </p:grpSpPr>
              <p:sp>
                <p:nvSpPr>
                  <p:cNvPr id="68" name="AutoShape 53"/>
                  <p:cNvSpPr>
                    <a:spLocks noChangeArrowheads="1"/>
                  </p:cNvSpPr>
                  <p:nvPr/>
                </p:nvSpPr>
                <p:spPr bwMode="white">
                  <a:xfrm rot="5263130">
                    <a:off x="1867" y="2281"/>
                    <a:ext cx="225" cy="817"/>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9" name="AutoShape 54"/>
                  <p:cNvSpPr>
                    <a:spLocks noChangeArrowheads="1"/>
                  </p:cNvSpPr>
                  <p:nvPr/>
                </p:nvSpPr>
                <p:spPr bwMode="white">
                  <a:xfrm rot="6078281">
                    <a:off x="2001" y="2283"/>
                    <a:ext cx="228" cy="811"/>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0" name="AutoShape 55"/>
                  <p:cNvSpPr>
                    <a:spLocks noChangeArrowheads="1"/>
                  </p:cNvSpPr>
                  <p:nvPr/>
                </p:nvSpPr>
                <p:spPr bwMode="white">
                  <a:xfrm rot="6373927">
                    <a:off x="2077" y="2306"/>
                    <a:ext cx="225" cy="813"/>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71" name="AutoShape 56"/>
                  <p:cNvSpPr>
                    <a:spLocks noChangeArrowheads="1"/>
                  </p:cNvSpPr>
                  <p:nvPr/>
                </p:nvSpPr>
                <p:spPr bwMode="white">
                  <a:xfrm rot="6906312">
                    <a:off x="2166" y="2335"/>
                    <a:ext cx="225" cy="811"/>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nvGrpSpPr>
                <p:cNvPr id="63" name="Group 57"/>
                <p:cNvGrpSpPr>
                  <a:grpSpLocks/>
                </p:cNvGrpSpPr>
                <p:nvPr/>
              </p:nvGrpSpPr>
              <p:grpSpPr bwMode="auto">
                <a:xfrm rot="1353540">
                  <a:off x="2682" y="1111"/>
                  <a:ext cx="743" cy="186"/>
                  <a:chOff x="1565" y="2568"/>
                  <a:chExt cx="1118" cy="279"/>
                </a:xfrm>
              </p:grpSpPr>
              <p:sp>
                <p:nvSpPr>
                  <p:cNvPr id="64" name="AutoShape 58"/>
                  <p:cNvSpPr>
                    <a:spLocks noChangeArrowheads="1"/>
                  </p:cNvSpPr>
                  <p:nvPr/>
                </p:nvSpPr>
                <p:spPr bwMode="white">
                  <a:xfrm rot="5263130">
                    <a:off x="1874" y="2275"/>
                    <a:ext cx="229"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5" name="AutoShape 59"/>
                  <p:cNvSpPr>
                    <a:spLocks noChangeArrowheads="1"/>
                  </p:cNvSpPr>
                  <p:nvPr/>
                </p:nvSpPr>
                <p:spPr bwMode="white">
                  <a:xfrm rot="6078281">
                    <a:off x="2010" y="2277"/>
                    <a:ext cx="229" cy="817"/>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6" name="AutoShape 60"/>
                  <p:cNvSpPr>
                    <a:spLocks noChangeArrowheads="1"/>
                  </p:cNvSpPr>
                  <p:nvPr/>
                </p:nvSpPr>
                <p:spPr bwMode="white">
                  <a:xfrm rot="6373927">
                    <a:off x="2085" y="2298"/>
                    <a:ext cx="229"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7" name="AutoShape 61"/>
                  <p:cNvSpPr>
                    <a:spLocks noChangeArrowheads="1"/>
                  </p:cNvSpPr>
                  <p:nvPr/>
                </p:nvSpPr>
                <p:spPr bwMode="white">
                  <a:xfrm rot="6906312">
                    <a:off x="2168" y="2335"/>
                    <a:ext cx="229" cy="813"/>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sp>
            <p:nvSpPr>
              <p:cNvPr id="42" name="Rectangle 63"/>
              <p:cNvSpPr>
                <a:spLocks noChangeArrowheads="1"/>
              </p:cNvSpPr>
              <p:nvPr/>
            </p:nvSpPr>
            <p:spPr bwMode="gray">
              <a:xfrm>
                <a:off x="6731539" y="2585706"/>
                <a:ext cx="1834880" cy="361036"/>
              </a:xfrm>
              <a:prstGeom prst="rect">
                <a:avLst/>
              </a:prstGeom>
              <a:gradFill rotWithShape="1">
                <a:gsLst>
                  <a:gs pos="0">
                    <a:srgbClr val="FF6161"/>
                  </a:gs>
                  <a:gs pos="100000">
                    <a:srgbClr val="FF7171">
                      <a:alpha val="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43" name="AutoShape 64"/>
              <p:cNvSpPr>
                <a:spLocks noChangeArrowheads="1"/>
              </p:cNvSpPr>
              <p:nvPr/>
            </p:nvSpPr>
            <p:spPr bwMode="gray">
              <a:xfrm flipH="1">
                <a:off x="6118298" y="2040585"/>
                <a:ext cx="2440053" cy="547975"/>
              </a:xfrm>
              <a:prstGeom prst="parallelogram">
                <a:avLst>
                  <a:gd name="adj" fmla="val 92252"/>
                </a:avLst>
              </a:prstGeom>
              <a:gradFill rotWithShape="1">
                <a:gsLst>
                  <a:gs pos="0">
                    <a:srgbClr val="FF6161"/>
                  </a:gs>
                  <a:gs pos="100000">
                    <a:srgbClr val="FFAAAA"/>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44" name="Freeform 65"/>
              <p:cNvSpPr>
                <a:spLocks/>
              </p:cNvSpPr>
              <p:nvPr/>
            </p:nvSpPr>
            <p:spPr bwMode="gray">
              <a:xfrm>
                <a:off x="6115070" y="2034877"/>
                <a:ext cx="616468" cy="970373"/>
              </a:xfrm>
              <a:custGeom>
                <a:avLst/>
                <a:gdLst/>
                <a:ahLst/>
                <a:cxnLst>
                  <a:cxn ang="0">
                    <a:pos x="0" y="167"/>
                  </a:cxn>
                  <a:cxn ang="0">
                    <a:pos x="201" y="370"/>
                  </a:cxn>
                  <a:cxn ang="0">
                    <a:pos x="201" y="210"/>
                  </a:cxn>
                  <a:cxn ang="0">
                    <a:pos x="0" y="0"/>
                  </a:cxn>
                  <a:cxn ang="0">
                    <a:pos x="0" y="167"/>
                  </a:cxn>
                </a:cxnLst>
                <a:rect l="0" t="0" r="r" b="b"/>
                <a:pathLst>
                  <a:path w="201" h="370">
                    <a:moveTo>
                      <a:pt x="0" y="167"/>
                    </a:moveTo>
                    <a:lnTo>
                      <a:pt x="201" y="370"/>
                    </a:lnTo>
                    <a:lnTo>
                      <a:pt x="201" y="210"/>
                    </a:lnTo>
                    <a:lnTo>
                      <a:pt x="0" y="0"/>
                    </a:lnTo>
                    <a:lnTo>
                      <a:pt x="0" y="167"/>
                    </a:lnTo>
                    <a:close/>
                  </a:path>
                </a:pathLst>
              </a:custGeom>
              <a:gradFill rotWithShape="1">
                <a:gsLst>
                  <a:gs pos="0">
                    <a:srgbClr val="FF6161">
                      <a:gamma/>
                      <a:shade val="46275"/>
                      <a:invGamma/>
                    </a:srgbClr>
                  </a:gs>
                  <a:gs pos="100000">
                    <a:srgbClr val="FF6161"/>
                  </a:gs>
                </a:gsLst>
                <a:lin ang="2700000" scaled="1"/>
              </a:gradFill>
              <a:ln w="9525">
                <a:noFill/>
                <a:round/>
                <a:headEnd/>
                <a:tailEnd/>
              </a:ln>
              <a:effectLst/>
            </p:spPr>
            <p:txBody>
              <a:bodyPr/>
              <a:lstStyle/>
              <a:p>
                <a:pPr eaLnBrk="1" fontAlgn="auto" hangingPunct="1">
                  <a:spcBef>
                    <a:spcPts val="0"/>
                  </a:spcBef>
                  <a:spcAft>
                    <a:spcPts val="0"/>
                  </a:spcAft>
                  <a:defRPr/>
                </a:pPr>
                <a:endParaRPr kumimoji="0" lang="zh-CN" altLang="en-US" kern="0">
                  <a:solidFill>
                    <a:srgbClr val="000000"/>
                  </a:solidFill>
                  <a:latin typeface="微軟正黑體" panose="020B0604030504040204" pitchFamily="34" charset="-120"/>
                  <a:ea typeface="微軟正黑體" panose="020B0604030504040204" pitchFamily="34" charset="-120"/>
                </a:endParaRPr>
              </a:p>
            </p:txBody>
          </p:sp>
          <p:pic>
            <p:nvPicPr>
              <p:cNvPr id="45" name="Picture 66" descr="light_shadow"/>
              <p:cNvPicPr>
                <a:picLocks noChangeAspect="1" noChangeArrowheads="1"/>
              </p:cNvPicPr>
              <p:nvPr/>
            </p:nvPicPr>
            <p:blipFill>
              <a:blip r:embed="rId3">
                <a:lum bright="-76000" contrast="-4000"/>
                <a:grayscl/>
                <a:extLst>
                  <a:ext uri="{28A0092B-C50C-407E-A947-70E740481C1C}">
                    <a14:useLocalDpi xmlns:a14="http://schemas.microsoft.com/office/drawing/2010/main" val="0"/>
                  </a:ext>
                </a:extLst>
              </a:blip>
              <a:srcRect/>
              <a:stretch>
                <a:fillRect/>
              </a:stretch>
            </p:blipFill>
            <p:spPr bwMode="gray">
              <a:xfrm>
                <a:off x="6875463" y="2197365"/>
                <a:ext cx="1008062" cy="234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67" descr="circuler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6788152" y="1397000"/>
                <a:ext cx="1152525" cy="94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Oval 68"/>
              <p:cNvSpPr>
                <a:spLocks noChangeArrowheads="1"/>
              </p:cNvSpPr>
              <p:nvPr/>
            </p:nvSpPr>
            <p:spPr bwMode="gray">
              <a:xfrm>
                <a:off x="6788150" y="1397000"/>
                <a:ext cx="1144588" cy="952500"/>
              </a:xfrm>
              <a:prstGeom prst="ellipse">
                <a:avLst/>
              </a:prstGeom>
              <a:gradFill rotWithShape="1">
                <a:gsLst>
                  <a:gs pos="0">
                    <a:srgbClr val="FF6161">
                      <a:gamma/>
                      <a:shade val="26275"/>
                      <a:invGamma/>
                      <a:alpha val="89999"/>
                    </a:srgbClr>
                  </a:gs>
                  <a:gs pos="50000">
                    <a:srgbClr val="FF6161">
                      <a:alpha val="45000"/>
                    </a:srgbClr>
                  </a:gs>
                  <a:gs pos="100000">
                    <a:srgbClr val="FF6161">
                      <a:gamma/>
                      <a:shade val="26275"/>
                      <a:invGamma/>
                      <a:alpha val="89999"/>
                    </a:srgbClr>
                  </a:gs>
                </a:gsLst>
                <a:lin ang="5400000" scaled="1"/>
              </a:gradFill>
              <a:ln w="9525" algn="ctr">
                <a:noFill/>
                <a:round/>
                <a:headEnd/>
                <a:tailEnd/>
              </a:ln>
              <a:effectLst/>
            </p:spPr>
            <p:txBody>
              <a:bodyPr wrap="none" anchor="ctr"/>
              <a:lstStyle>
                <a:lvl1pPr eaLnBrk="0" hangingPunct="0">
                  <a:defRPr kumimoji="1">
                    <a:solidFill>
                      <a:schemeClr val="tx1"/>
                    </a:solidFill>
                    <a:latin typeface="Times New Roman" pitchFamily="18" charset="0"/>
                    <a:ea typeface="新細明體" pitchFamily="18" charset="-120"/>
                  </a:defRPr>
                </a:lvl1pPr>
                <a:lvl2pPr marL="742950" indent="-285750" eaLnBrk="0" hangingPunct="0">
                  <a:defRPr kumimoji="1">
                    <a:solidFill>
                      <a:schemeClr val="tx1"/>
                    </a:solidFill>
                    <a:latin typeface="Times New Roman" pitchFamily="18" charset="0"/>
                    <a:ea typeface="新細明體" pitchFamily="18" charset="-120"/>
                  </a:defRPr>
                </a:lvl2pPr>
                <a:lvl3pPr marL="1143000" indent="-228600" eaLnBrk="0" hangingPunct="0">
                  <a:defRPr kumimoji="1">
                    <a:solidFill>
                      <a:schemeClr val="tx1"/>
                    </a:solidFill>
                    <a:latin typeface="Times New Roman" pitchFamily="18" charset="0"/>
                    <a:ea typeface="新細明體" pitchFamily="18" charset="-120"/>
                  </a:defRPr>
                </a:lvl3pPr>
                <a:lvl4pPr marL="1600200" indent="-228600" eaLnBrk="0" hangingPunct="0">
                  <a:defRPr kumimoji="1">
                    <a:solidFill>
                      <a:schemeClr val="tx1"/>
                    </a:solidFill>
                    <a:latin typeface="Times New Roman" pitchFamily="18" charset="0"/>
                    <a:ea typeface="新細明體" pitchFamily="18" charset="-120"/>
                  </a:defRPr>
                </a:lvl4pPr>
                <a:lvl5pPr marL="2057400" indent="-228600" eaLnBrk="0" hangingPunct="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defRPr/>
                </a:pPr>
                <a:endParaRPr kumimoji="0" lang="zh-CN" altLang="en-US" smtClean="0">
                  <a:solidFill>
                    <a:srgbClr val="000000"/>
                  </a:solidFill>
                  <a:latin typeface="微軟正黑體" panose="020B0604030504040204" pitchFamily="34" charset="-120"/>
                  <a:ea typeface="微軟正黑體" panose="020B0604030504040204" pitchFamily="34" charset="-120"/>
                </a:endParaRPr>
              </a:p>
            </p:txBody>
          </p:sp>
          <p:sp>
            <p:nvSpPr>
              <p:cNvPr id="48" name="Freeform 69"/>
              <p:cNvSpPr>
                <a:spLocks/>
              </p:cNvSpPr>
              <p:nvPr/>
            </p:nvSpPr>
            <p:spPr bwMode="gray">
              <a:xfrm>
                <a:off x="6907443" y="1415551"/>
                <a:ext cx="897268" cy="331068"/>
              </a:xfrm>
              <a:custGeom>
                <a:avLst/>
                <a:gdLst>
                  <a:gd name="T0" fmla="*/ 2147483647 w 1321"/>
                  <a:gd name="T1" fmla="*/ 2147483647 h 712"/>
                  <a:gd name="T2" fmla="*/ 2147483647 w 1321"/>
                  <a:gd name="T3" fmla="*/ 2147483647 h 712"/>
                  <a:gd name="T4" fmla="*/ 2147483647 w 1321"/>
                  <a:gd name="T5" fmla="*/ 2147483647 h 712"/>
                  <a:gd name="T6" fmla="*/ 2147483647 w 1321"/>
                  <a:gd name="T7" fmla="*/ 2147483647 h 712"/>
                  <a:gd name="T8" fmla="*/ 2147483647 w 1321"/>
                  <a:gd name="T9" fmla="*/ 2147483647 h 712"/>
                  <a:gd name="T10" fmla="*/ 2147483647 w 1321"/>
                  <a:gd name="T11" fmla="*/ 2147483647 h 712"/>
                  <a:gd name="T12" fmla="*/ 2147483647 w 1321"/>
                  <a:gd name="T13" fmla="*/ 2147483647 h 712"/>
                  <a:gd name="T14" fmla="*/ 2147483647 w 1321"/>
                  <a:gd name="T15" fmla="*/ 2147483647 h 712"/>
                  <a:gd name="T16" fmla="*/ 2147483647 w 1321"/>
                  <a:gd name="T17" fmla="*/ 2147483647 h 712"/>
                  <a:gd name="T18" fmla="*/ 2147483647 w 1321"/>
                  <a:gd name="T19" fmla="*/ 2147483647 h 712"/>
                  <a:gd name="T20" fmla="*/ 2147483647 w 1321"/>
                  <a:gd name="T21" fmla="*/ 2147483647 h 712"/>
                  <a:gd name="T22" fmla="*/ 2147483647 w 1321"/>
                  <a:gd name="T23" fmla="*/ 2147483647 h 712"/>
                  <a:gd name="T24" fmla="*/ 2147483647 w 1321"/>
                  <a:gd name="T25" fmla="*/ 2147483647 h 712"/>
                  <a:gd name="T26" fmla="*/ 2147483647 w 1321"/>
                  <a:gd name="T27" fmla="*/ 2147483647 h 712"/>
                  <a:gd name="T28" fmla="*/ 2147483647 w 1321"/>
                  <a:gd name="T29" fmla="*/ 2147483647 h 712"/>
                  <a:gd name="T30" fmla="*/ 2147483647 w 1321"/>
                  <a:gd name="T31" fmla="*/ 2147483647 h 712"/>
                  <a:gd name="T32" fmla="*/ 2147483647 w 1321"/>
                  <a:gd name="T33" fmla="*/ 2147483647 h 712"/>
                  <a:gd name="T34" fmla="*/ 2147483647 w 1321"/>
                  <a:gd name="T35" fmla="*/ 2147483647 h 712"/>
                  <a:gd name="T36" fmla="*/ 2147483647 w 1321"/>
                  <a:gd name="T37" fmla="*/ 2147483647 h 712"/>
                  <a:gd name="T38" fmla="*/ 2147483647 w 1321"/>
                  <a:gd name="T39" fmla="*/ 2147483647 h 712"/>
                  <a:gd name="T40" fmla="*/ 2147483647 w 1321"/>
                  <a:gd name="T41" fmla="*/ 2147483647 h 712"/>
                  <a:gd name="T42" fmla="*/ 2147483647 w 1321"/>
                  <a:gd name="T43" fmla="*/ 2147483647 h 712"/>
                  <a:gd name="T44" fmla="*/ 2147483647 w 1321"/>
                  <a:gd name="T45" fmla="*/ 2147483647 h 712"/>
                  <a:gd name="T46" fmla="*/ 2147483647 w 1321"/>
                  <a:gd name="T47" fmla="*/ 2147483647 h 712"/>
                  <a:gd name="T48" fmla="*/ 2147483647 w 1321"/>
                  <a:gd name="T49" fmla="*/ 2147483647 h 712"/>
                  <a:gd name="T50" fmla="*/ 2147483647 w 1321"/>
                  <a:gd name="T51" fmla="*/ 2147483647 h 712"/>
                  <a:gd name="T52" fmla="*/ 2147483647 w 1321"/>
                  <a:gd name="T53" fmla="*/ 2147483647 h 712"/>
                  <a:gd name="T54" fmla="*/ 2147483647 w 1321"/>
                  <a:gd name="T55" fmla="*/ 2147483647 h 712"/>
                  <a:gd name="T56" fmla="*/ 0 w 1321"/>
                  <a:gd name="T57" fmla="*/ 2147483647 h 712"/>
                  <a:gd name="T58" fmla="*/ 0 w 1321"/>
                  <a:gd name="T59" fmla="*/ 2147483647 h 712"/>
                  <a:gd name="T60" fmla="*/ 2147483647 w 1321"/>
                  <a:gd name="T61" fmla="*/ 2147483647 h 712"/>
                  <a:gd name="T62" fmla="*/ 2147483647 w 1321"/>
                  <a:gd name="T63" fmla="*/ 2147483647 h 712"/>
                  <a:gd name="T64" fmla="*/ 2147483647 w 1321"/>
                  <a:gd name="T65" fmla="*/ 2147483647 h 712"/>
                  <a:gd name="T66" fmla="*/ 2147483647 w 1321"/>
                  <a:gd name="T67" fmla="*/ 2147483647 h 712"/>
                  <a:gd name="T68" fmla="*/ 2147483647 w 1321"/>
                  <a:gd name="T69" fmla="*/ 2147483647 h 712"/>
                  <a:gd name="T70" fmla="*/ 2147483647 w 1321"/>
                  <a:gd name="T71" fmla="*/ 2147483647 h 712"/>
                  <a:gd name="T72" fmla="*/ 2147483647 w 1321"/>
                  <a:gd name="T73" fmla="*/ 2147483647 h 712"/>
                  <a:gd name="T74" fmla="*/ 2147483647 w 1321"/>
                  <a:gd name="T75" fmla="*/ 2147483647 h 712"/>
                  <a:gd name="T76" fmla="*/ 2147483647 w 1321"/>
                  <a:gd name="T77" fmla="*/ 2147483647 h 712"/>
                  <a:gd name="T78" fmla="*/ 2147483647 w 1321"/>
                  <a:gd name="T79" fmla="*/ 2147483647 h 712"/>
                  <a:gd name="T80" fmla="*/ 2147483647 w 1321"/>
                  <a:gd name="T81" fmla="*/ 2147483647 h 712"/>
                  <a:gd name="T82" fmla="*/ 2147483647 w 1321"/>
                  <a:gd name="T83" fmla="*/ 0 h 712"/>
                  <a:gd name="T84" fmla="*/ 2147483647 w 1321"/>
                  <a:gd name="T85" fmla="*/ 0 h 712"/>
                  <a:gd name="T86" fmla="*/ 2147483647 w 1321"/>
                  <a:gd name="T87" fmla="*/ 2147483647 h 712"/>
                  <a:gd name="T88" fmla="*/ 2147483647 w 1321"/>
                  <a:gd name="T89" fmla="*/ 2147483647 h 712"/>
                  <a:gd name="T90" fmla="*/ 2147483647 w 1321"/>
                  <a:gd name="T91" fmla="*/ 2147483647 h 712"/>
                  <a:gd name="T92" fmla="*/ 2147483647 w 1321"/>
                  <a:gd name="T93" fmla="*/ 2147483647 h 712"/>
                  <a:gd name="T94" fmla="*/ 2147483647 w 1321"/>
                  <a:gd name="T95" fmla="*/ 2147483647 h 712"/>
                  <a:gd name="T96" fmla="*/ 2147483647 w 1321"/>
                  <a:gd name="T97" fmla="*/ 2147483647 h 712"/>
                  <a:gd name="T98" fmla="*/ 2147483647 w 1321"/>
                  <a:gd name="T99" fmla="*/ 2147483647 h 712"/>
                  <a:gd name="T100" fmla="*/ 2147483647 w 1321"/>
                  <a:gd name="T101" fmla="*/ 2147483647 h 712"/>
                  <a:gd name="T102" fmla="*/ 2147483647 w 1321"/>
                  <a:gd name="T103" fmla="*/ 2147483647 h 712"/>
                  <a:gd name="T104" fmla="*/ 2147483647 w 1321"/>
                  <a:gd name="T105" fmla="*/ 2147483647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FF6161">
                      <a:alpha val="17998"/>
                    </a:srgbClr>
                  </a:gs>
                </a:gsLst>
                <a:lin ang="5400000" scaled="1"/>
              </a:gradFill>
              <a:ln>
                <a:noFill/>
              </a:ln>
              <a:extLst>
                <a:ext uri="{91240B29-F687-4F45-9708-019B960494DF}">
                  <a14:hiddenLine xmlns:a14="http://schemas.microsoft.com/office/drawing/2010/main" w="0">
                    <a:solidFill>
                      <a:srgbClr val="000000"/>
                    </a:solidFill>
                    <a:round/>
                    <a:headEnd/>
                    <a:tailEnd/>
                  </a14:hiddenLine>
                </a:ext>
              </a:extLst>
            </p:spPr>
            <p:txBody>
              <a:bodyPr/>
              <a:lstStyle/>
              <a:p>
                <a:pPr eaLnBrk="1" fontAlgn="auto" hangingPunct="1">
                  <a:spcBef>
                    <a:spcPts val="0"/>
                  </a:spcBef>
                  <a:spcAft>
                    <a:spcPts val="0"/>
                  </a:spcAft>
                  <a:defRPr/>
                </a:pPr>
                <a:endParaRPr kumimoji="0" lang="zh-TW" altLang="en-US" kern="0">
                  <a:solidFill>
                    <a:srgbClr val="000000"/>
                  </a:solidFill>
                  <a:latin typeface="微軟正黑體" panose="020B0604030504040204" pitchFamily="34" charset="-120"/>
                  <a:ea typeface="微軟正黑體" panose="020B0604030504040204" pitchFamily="34" charset="-120"/>
                </a:endParaRPr>
              </a:p>
            </p:txBody>
          </p:sp>
          <p:sp>
            <p:nvSpPr>
              <p:cNvPr id="49" name="Text Box 70"/>
              <p:cNvSpPr txBox="1">
                <a:spLocks noChangeArrowheads="1"/>
              </p:cNvSpPr>
              <p:nvPr/>
            </p:nvSpPr>
            <p:spPr bwMode="auto">
              <a:xfrm>
                <a:off x="6915511" y="1726641"/>
                <a:ext cx="1105447" cy="304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spcBef>
                    <a:spcPct val="50000"/>
                  </a:spcBef>
                </a:pPr>
                <a:r>
                  <a:rPr kumimoji="0" lang="en-US" altLang="zh-TW" sz="1600" b="1">
                    <a:solidFill>
                      <a:srgbClr val="D13F11"/>
                    </a:solidFill>
                    <a:latin typeface="微軟正黑體" panose="020B0604030504040204" pitchFamily="34" charset="-120"/>
                    <a:ea typeface="微軟正黑體" panose="020B0604030504040204" pitchFamily="34" charset="-120"/>
                  </a:rPr>
                  <a:t>103</a:t>
                </a:r>
                <a:r>
                  <a:rPr kumimoji="0" lang="zh-TW" altLang="en-US" sz="1600" b="1">
                    <a:solidFill>
                      <a:srgbClr val="D13F11"/>
                    </a:solidFill>
                    <a:latin typeface="微軟正黑體" panose="020B0604030504040204" pitchFamily="34" charset="-120"/>
                    <a:ea typeface="微軟正黑體" panose="020B0604030504040204" pitchFamily="34" charset="-120"/>
                  </a:rPr>
                  <a:t>年</a:t>
                </a:r>
                <a:r>
                  <a:rPr kumimoji="0" lang="en-US" altLang="zh-TW" sz="1600" b="1">
                    <a:solidFill>
                      <a:srgbClr val="D13F11"/>
                    </a:solidFill>
                    <a:latin typeface="微軟正黑體" panose="020B0604030504040204" pitchFamily="34" charset="-120"/>
                    <a:ea typeface="微軟正黑體" panose="020B0604030504040204" pitchFamily="34" charset="-120"/>
                  </a:rPr>
                  <a:t>~</a:t>
                </a:r>
                <a:endParaRPr kumimoji="0" lang="en-US" altLang="zh-CN" sz="1600" b="1">
                  <a:solidFill>
                    <a:srgbClr val="000000"/>
                  </a:solidFill>
                  <a:latin typeface="微軟正黑體" panose="020B0604030504040204" pitchFamily="34" charset="-120"/>
                  <a:ea typeface="微軟正黑體" panose="020B0604030504040204" pitchFamily="34" charset="-120"/>
                </a:endParaRPr>
              </a:p>
            </p:txBody>
          </p:sp>
          <p:grpSp>
            <p:nvGrpSpPr>
              <p:cNvPr id="50" name="Group 72"/>
              <p:cNvGrpSpPr>
                <a:grpSpLocks/>
              </p:cNvGrpSpPr>
              <p:nvPr/>
            </p:nvGrpSpPr>
            <p:grpSpPr bwMode="auto">
              <a:xfrm rot="-1297425" flipH="1" flipV="1">
                <a:off x="6831015" y="2106083"/>
                <a:ext cx="1062037" cy="211667"/>
                <a:chOff x="2532" y="1051"/>
                <a:chExt cx="893" cy="246"/>
              </a:xfrm>
            </p:grpSpPr>
            <p:grpSp>
              <p:nvGrpSpPr>
                <p:cNvPr id="52" name="Group 73"/>
                <p:cNvGrpSpPr>
                  <a:grpSpLocks/>
                </p:cNvGrpSpPr>
                <p:nvPr/>
              </p:nvGrpSpPr>
              <p:grpSpPr bwMode="auto">
                <a:xfrm>
                  <a:off x="2532" y="1051"/>
                  <a:ext cx="743" cy="185"/>
                  <a:chOff x="1565" y="2568"/>
                  <a:chExt cx="1118" cy="279"/>
                </a:xfrm>
              </p:grpSpPr>
              <p:sp>
                <p:nvSpPr>
                  <p:cNvPr id="58" name="AutoShape 74"/>
                  <p:cNvSpPr>
                    <a:spLocks noChangeArrowheads="1"/>
                  </p:cNvSpPr>
                  <p:nvPr/>
                </p:nvSpPr>
                <p:spPr bwMode="white">
                  <a:xfrm rot="5263130">
                    <a:off x="1863" y="2283"/>
                    <a:ext cx="223" cy="819"/>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59" name="AutoShape 75"/>
                  <p:cNvSpPr>
                    <a:spLocks noChangeArrowheads="1"/>
                  </p:cNvSpPr>
                  <p:nvPr/>
                </p:nvSpPr>
                <p:spPr bwMode="white">
                  <a:xfrm rot="6078281">
                    <a:off x="1998" y="2286"/>
                    <a:ext cx="223" cy="819"/>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0" name="AutoShape 76"/>
                  <p:cNvSpPr>
                    <a:spLocks noChangeArrowheads="1"/>
                  </p:cNvSpPr>
                  <p:nvPr/>
                </p:nvSpPr>
                <p:spPr bwMode="white">
                  <a:xfrm rot="6373927">
                    <a:off x="2073" y="2304"/>
                    <a:ext cx="225" cy="817"/>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61" name="AutoShape 77"/>
                  <p:cNvSpPr>
                    <a:spLocks noChangeArrowheads="1"/>
                  </p:cNvSpPr>
                  <p:nvPr/>
                </p:nvSpPr>
                <p:spPr bwMode="white">
                  <a:xfrm rot="6906312">
                    <a:off x="2167" y="2333"/>
                    <a:ext cx="220" cy="821"/>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nvGrpSpPr>
                <p:cNvPr id="53" name="Group 78"/>
                <p:cNvGrpSpPr>
                  <a:grpSpLocks/>
                </p:cNvGrpSpPr>
                <p:nvPr/>
              </p:nvGrpSpPr>
              <p:grpSpPr bwMode="auto">
                <a:xfrm rot="1353540">
                  <a:off x="2682" y="1111"/>
                  <a:ext cx="743" cy="186"/>
                  <a:chOff x="1565" y="2568"/>
                  <a:chExt cx="1118" cy="279"/>
                </a:xfrm>
              </p:grpSpPr>
              <p:sp>
                <p:nvSpPr>
                  <p:cNvPr id="54" name="AutoShape 79"/>
                  <p:cNvSpPr>
                    <a:spLocks noChangeArrowheads="1"/>
                  </p:cNvSpPr>
                  <p:nvPr/>
                </p:nvSpPr>
                <p:spPr bwMode="white">
                  <a:xfrm rot="5263130">
                    <a:off x="1872" y="2277"/>
                    <a:ext cx="234" cy="819"/>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55" name="AutoShape 80"/>
                  <p:cNvSpPr>
                    <a:spLocks noChangeArrowheads="1"/>
                  </p:cNvSpPr>
                  <p:nvPr/>
                </p:nvSpPr>
                <p:spPr bwMode="white">
                  <a:xfrm rot="6078281">
                    <a:off x="2007" y="2279"/>
                    <a:ext cx="234"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56" name="AutoShape 81"/>
                  <p:cNvSpPr>
                    <a:spLocks noChangeArrowheads="1"/>
                  </p:cNvSpPr>
                  <p:nvPr/>
                </p:nvSpPr>
                <p:spPr bwMode="white">
                  <a:xfrm rot="6373927">
                    <a:off x="2081" y="2307"/>
                    <a:ext cx="226" cy="815"/>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sp>
                <p:nvSpPr>
                  <p:cNvPr id="57" name="AutoShape 82"/>
                  <p:cNvSpPr>
                    <a:spLocks noChangeArrowheads="1"/>
                  </p:cNvSpPr>
                  <p:nvPr/>
                </p:nvSpPr>
                <p:spPr bwMode="white">
                  <a:xfrm rot="6906312">
                    <a:off x="2167" y="2340"/>
                    <a:ext cx="229" cy="817"/>
                  </a:xfrm>
                  <a:prstGeom prst="moon">
                    <a:avLst>
                      <a:gd name="adj" fmla="val 49773"/>
                    </a:avLst>
                  </a:prstGeom>
                  <a:solidFill>
                    <a:srgbClr val="5F5F5F">
                      <a:alpha val="39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eaLnBrk="1" hangingPunct="1"/>
                    <a:endParaRPr kumimoji="0" lang="zh-CN" altLang="en-US">
                      <a:solidFill>
                        <a:srgbClr val="000000"/>
                      </a:solidFill>
                      <a:latin typeface="微軟正黑體" panose="020B0604030504040204" pitchFamily="34" charset="-120"/>
                      <a:ea typeface="微軟正黑體" panose="020B0604030504040204" pitchFamily="34" charset="-120"/>
                    </a:endParaRPr>
                  </a:p>
                </p:txBody>
              </p:sp>
            </p:grpSp>
          </p:grpSp>
          <p:sp>
            <p:nvSpPr>
              <p:cNvPr id="51" name="Freeform 83"/>
              <p:cNvSpPr>
                <a:spLocks/>
              </p:cNvSpPr>
              <p:nvPr/>
            </p:nvSpPr>
            <p:spPr bwMode="gray">
              <a:xfrm>
                <a:off x="657228" y="3293507"/>
                <a:ext cx="613241" cy="941832"/>
              </a:xfrm>
              <a:custGeom>
                <a:avLst/>
                <a:gdLst/>
                <a:ahLst/>
                <a:cxnLst>
                  <a:cxn ang="0">
                    <a:pos x="3" y="292"/>
                  </a:cxn>
                  <a:cxn ang="0">
                    <a:pos x="386" y="712"/>
                  </a:cxn>
                  <a:cxn ang="0">
                    <a:pos x="386" y="404"/>
                  </a:cxn>
                  <a:cxn ang="0">
                    <a:pos x="0" y="0"/>
                  </a:cxn>
                  <a:cxn ang="0">
                    <a:pos x="3" y="292"/>
                  </a:cxn>
                </a:cxnLst>
                <a:rect l="0" t="0" r="r" b="b"/>
                <a:pathLst>
                  <a:path w="386" h="712">
                    <a:moveTo>
                      <a:pt x="3" y="292"/>
                    </a:moveTo>
                    <a:lnTo>
                      <a:pt x="386" y="712"/>
                    </a:lnTo>
                    <a:lnTo>
                      <a:pt x="386" y="404"/>
                    </a:lnTo>
                    <a:lnTo>
                      <a:pt x="0" y="0"/>
                    </a:lnTo>
                    <a:lnTo>
                      <a:pt x="3" y="292"/>
                    </a:lnTo>
                    <a:close/>
                  </a:path>
                </a:pathLst>
              </a:custGeom>
              <a:gradFill rotWithShape="1">
                <a:gsLst>
                  <a:gs pos="0">
                    <a:srgbClr val="5CB1FE">
                      <a:alpha val="80000"/>
                    </a:srgbClr>
                  </a:gs>
                  <a:gs pos="100000">
                    <a:srgbClr val="5CB1FE">
                      <a:gamma/>
                      <a:tint val="48627"/>
                      <a:invGamma/>
                    </a:srgbClr>
                  </a:gs>
                </a:gsLst>
                <a:lin ang="2700000" scaled="1"/>
              </a:gradFill>
              <a:ln w="9525">
                <a:noFill/>
                <a:round/>
                <a:headEnd/>
                <a:tailEnd/>
              </a:ln>
              <a:effectLst/>
            </p:spPr>
            <p:txBody>
              <a:bodyPr/>
              <a:lstStyle/>
              <a:p>
                <a:pPr eaLnBrk="1" fontAlgn="auto" hangingPunct="1">
                  <a:spcBef>
                    <a:spcPts val="0"/>
                  </a:spcBef>
                  <a:spcAft>
                    <a:spcPts val="0"/>
                  </a:spcAft>
                  <a:defRPr/>
                </a:pPr>
                <a:endParaRPr kumimoji="0" lang="zh-CN" altLang="en-US" kern="0">
                  <a:solidFill>
                    <a:srgbClr val="000000"/>
                  </a:solidFill>
                  <a:latin typeface="微軟正黑體" panose="020B0604030504040204" pitchFamily="34" charset="-120"/>
                  <a:ea typeface="微軟正黑體" panose="020B0604030504040204" pitchFamily="34" charset="-120"/>
                </a:endParaRPr>
              </a:p>
            </p:txBody>
          </p:sp>
        </p:grpSp>
        <p:sp>
          <p:nvSpPr>
            <p:cNvPr id="8" name="Text Box 26"/>
            <p:cNvSpPr txBox="1">
              <a:spLocks noChangeArrowheads="1"/>
            </p:cNvSpPr>
            <p:nvPr/>
          </p:nvSpPr>
          <p:spPr bwMode="black">
            <a:xfrm>
              <a:off x="3030750" y="3840216"/>
              <a:ext cx="2407797" cy="899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20650" indent="-120650"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平台系統精進</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內容驗證</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應用模式研發</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eaLnBrk="1" fontAlgn="auto" hangingPunct="1">
                <a:lnSpc>
                  <a:spcPct val="60000"/>
                </a:lnSpc>
                <a:spcBef>
                  <a:spcPct val="50000"/>
                </a:spcBef>
                <a:spcAft>
                  <a:spcPts val="0"/>
                </a:spcAft>
                <a:buClr>
                  <a:srgbClr val="1C1C1C"/>
                </a:buClr>
                <a:defRPr/>
              </a:pPr>
              <a:endParaRPr kumimoji="0" lang="zh-CN" altLang="en-US" sz="1000" kern="0" dirty="0">
                <a:solidFill>
                  <a:srgbClr val="333333"/>
                </a:solidFill>
                <a:latin typeface="微軟正黑體" panose="020B0604030504040204" pitchFamily="34" charset="-120"/>
                <a:ea typeface="微軟正黑體" panose="020B0604030504040204" pitchFamily="34" charset="-120"/>
              </a:endParaRPr>
            </a:p>
          </p:txBody>
        </p:sp>
        <p:sp>
          <p:nvSpPr>
            <p:cNvPr id="9" name="矩形 8"/>
            <p:cNvSpPr/>
            <p:nvPr/>
          </p:nvSpPr>
          <p:spPr>
            <a:xfrm>
              <a:off x="1371740" y="3600476"/>
              <a:ext cx="1679655" cy="331996"/>
            </a:xfrm>
            <a:prstGeom prst="rect">
              <a:avLst/>
            </a:prstGeom>
            <a:solidFill>
              <a:srgbClr val="026DCE"/>
            </a:solidFill>
          </p:spPr>
          <p:txBody>
            <a:bodyPr>
              <a:spAutoFit/>
            </a:bodyPr>
            <a:lstStyle/>
            <a:p>
              <a:pPr algn="ctr" eaLnBrk="1" fontAlgn="auto" hangingPunct="1">
                <a:spcBef>
                  <a:spcPct val="50000"/>
                </a:spcBef>
                <a:spcAft>
                  <a:spcPts val="0"/>
                </a:spcAft>
                <a:buClr>
                  <a:srgbClr val="1C1C1C"/>
                </a:buClr>
                <a:defRPr/>
              </a:pPr>
              <a:r>
                <a:rPr kumimoji="0" lang="zh-TW" altLang="en-US" b="1" kern="0" dirty="0">
                  <a:solidFill>
                    <a:prstClr val="white"/>
                  </a:solidFill>
                  <a:latin typeface="微軟正黑體" panose="020B0604030504040204" pitchFamily="34" charset="-120"/>
                  <a:ea typeface="微軟正黑體" panose="020B0604030504040204" pitchFamily="34" charset="-120"/>
                </a:rPr>
                <a:t>基礎建置</a:t>
              </a:r>
              <a:endParaRPr kumimoji="0" lang="en-US" altLang="zh-CN" b="1" kern="0" dirty="0">
                <a:solidFill>
                  <a:prstClr val="white"/>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3051395" y="3173798"/>
              <a:ext cx="1626568" cy="580993"/>
            </a:xfrm>
            <a:prstGeom prst="rect">
              <a:avLst/>
            </a:prstGeom>
            <a:solidFill>
              <a:srgbClr val="C00000"/>
            </a:solidFill>
          </p:spPr>
          <p:txBody>
            <a:bodyPr>
              <a:spAutoFit/>
            </a:bodyPr>
            <a:lstStyle/>
            <a:p>
              <a:pPr algn="ctr" eaLnBrk="1" fontAlgn="auto" hangingPunct="1">
                <a:spcBef>
                  <a:spcPct val="50000"/>
                </a:spcBef>
                <a:spcAft>
                  <a:spcPts val="0"/>
                </a:spcAft>
                <a:buClr>
                  <a:srgbClr val="1C1C1C"/>
                </a:buClr>
                <a:defRPr/>
              </a:pPr>
              <a:r>
                <a:rPr kumimoji="0" lang="zh-TW" altLang="en-US" b="1" kern="0" dirty="0">
                  <a:solidFill>
                    <a:prstClr val="white"/>
                  </a:solidFill>
                  <a:latin typeface="微軟正黑體" panose="020B0604030504040204" pitchFamily="34" charset="-120"/>
                  <a:ea typeface="微軟正黑體" panose="020B0604030504040204" pitchFamily="34" charset="-120"/>
                </a:rPr>
                <a:t>驗證與</a:t>
              </a:r>
              <a:r>
                <a:rPr kumimoji="0" lang="en-US" altLang="zh-TW" b="1" kern="0" dirty="0">
                  <a:solidFill>
                    <a:prstClr val="white"/>
                  </a:solidFill>
                  <a:latin typeface="微軟正黑體" panose="020B0604030504040204" pitchFamily="34" charset="-120"/>
                  <a:ea typeface="微軟正黑體" panose="020B0604030504040204" pitchFamily="34" charset="-120"/>
                </a:rPr>
                <a:t/>
              </a:r>
              <a:br>
                <a:rPr kumimoji="0" lang="en-US" altLang="zh-TW" b="1" kern="0" dirty="0">
                  <a:solidFill>
                    <a:prstClr val="white"/>
                  </a:solidFill>
                  <a:latin typeface="微軟正黑體" panose="020B0604030504040204" pitchFamily="34" charset="-120"/>
                  <a:ea typeface="微軟正黑體" panose="020B0604030504040204" pitchFamily="34" charset="-120"/>
                </a:rPr>
              </a:br>
              <a:r>
                <a:rPr kumimoji="0" lang="zh-TW" altLang="en-US" b="1" kern="0" dirty="0">
                  <a:solidFill>
                    <a:prstClr val="white"/>
                  </a:solidFill>
                  <a:latin typeface="微軟正黑體" panose="020B0604030504040204" pitchFamily="34" charset="-120"/>
                  <a:ea typeface="微軟正黑體" panose="020B0604030504040204" pitchFamily="34" charset="-120"/>
                </a:rPr>
                <a:t>應用推廣</a:t>
              </a:r>
              <a:endParaRPr kumimoji="0" lang="en-US" altLang="zh-CN" b="1" kern="0" dirty="0">
                <a:solidFill>
                  <a:prstClr val="white"/>
                </a:solidFill>
                <a:latin typeface="微軟正黑體" panose="020B0604030504040204" pitchFamily="34" charset="-120"/>
                <a:ea typeface="微軟正黑體" panose="020B0604030504040204" pitchFamily="34" charset="-120"/>
              </a:endParaRPr>
            </a:p>
          </p:txBody>
        </p:sp>
        <p:sp>
          <p:nvSpPr>
            <p:cNvPr id="11" name="矩形 10"/>
            <p:cNvSpPr/>
            <p:nvPr/>
          </p:nvSpPr>
          <p:spPr>
            <a:xfrm>
              <a:off x="4689761" y="2731423"/>
              <a:ext cx="1678181" cy="580993"/>
            </a:xfrm>
            <a:prstGeom prst="rect">
              <a:avLst/>
            </a:prstGeom>
            <a:solidFill>
              <a:srgbClr val="026DCE"/>
            </a:solidFill>
          </p:spPr>
          <p:txBody>
            <a:bodyPr>
              <a:spAutoFit/>
            </a:bodyPr>
            <a:lstStyle/>
            <a:p>
              <a:pPr algn="ctr" eaLnBrk="1" fontAlgn="auto" hangingPunct="1">
                <a:spcBef>
                  <a:spcPct val="50000"/>
                </a:spcBef>
                <a:spcAft>
                  <a:spcPts val="0"/>
                </a:spcAft>
                <a:buClr>
                  <a:srgbClr val="1C1C1C"/>
                </a:buClr>
                <a:defRPr/>
              </a:pPr>
              <a:r>
                <a:rPr kumimoji="0" lang="zh-TW" altLang="en-US" b="1" kern="0" dirty="0">
                  <a:solidFill>
                    <a:prstClr val="white"/>
                  </a:solidFill>
                  <a:latin typeface="微軟正黑體" panose="020B0604030504040204" pitchFamily="34" charset="-120"/>
                  <a:ea typeface="微軟正黑體" panose="020B0604030504040204" pitchFamily="34" charset="-120"/>
                </a:rPr>
                <a:t>擴大推廣</a:t>
              </a:r>
              <a:r>
                <a:rPr kumimoji="0" lang="en-US" altLang="zh-TW" b="1" kern="0" dirty="0">
                  <a:solidFill>
                    <a:prstClr val="white"/>
                  </a:solidFill>
                  <a:latin typeface="微軟正黑體" panose="020B0604030504040204" pitchFamily="34" charset="-120"/>
                  <a:ea typeface="微軟正黑體" panose="020B0604030504040204" pitchFamily="34" charset="-120"/>
                </a:rPr>
                <a:t/>
              </a:r>
              <a:br>
                <a:rPr kumimoji="0" lang="en-US" altLang="zh-TW" b="1" kern="0" dirty="0">
                  <a:solidFill>
                    <a:prstClr val="white"/>
                  </a:solidFill>
                  <a:latin typeface="微軟正黑體" panose="020B0604030504040204" pitchFamily="34" charset="-120"/>
                  <a:ea typeface="微軟正黑體" panose="020B0604030504040204" pitchFamily="34" charset="-120"/>
                </a:rPr>
              </a:br>
              <a:r>
                <a:rPr kumimoji="0" lang="zh-TW" altLang="en-US" b="1" kern="0" dirty="0">
                  <a:solidFill>
                    <a:prstClr val="white"/>
                  </a:solidFill>
                  <a:latin typeface="微軟正黑體" panose="020B0604030504040204" pitchFamily="34" charset="-120"/>
                  <a:ea typeface="微軟正黑體" panose="020B0604030504040204" pitchFamily="34" charset="-120"/>
                </a:rPr>
                <a:t>與服務</a:t>
              </a:r>
              <a:endParaRPr kumimoji="0" lang="en-US" altLang="zh-CN" b="1" kern="0" dirty="0">
                <a:solidFill>
                  <a:prstClr val="white"/>
                </a:solidFill>
                <a:latin typeface="微軟正黑體" panose="020B0604030504040204" pitchFamily="34" charset="-120"/>
                <a:ea typeface="微軟正黑體" panose="020B0604030504040204" pitchFamily="34" charset="-120"/>
              </a:endParaRPr>
            </a:p>
          </p:txBody>
        </p:sp>
        <p:sp>
          <p:nvSpPr>
            <p:cNvPr id="12" name="矩形 11"/>
            <p:cNvSpPr/>
            <p:nvPr/>
          </p:nvSpPr>
          <p:spPr>
            <a:xfrm>
              <a:off x="6367942" y="2361824"/>
              <a:ext cx="1691453" cy="331996"/>
            </a:xfrm>
            <a:prstGeom prst="rect">
              <a:avLst/>
            </a:prstGeom>
            <a:solidFill>
              <a:srgbClr val="C00000"/>
            </a:solidFill>
          </p:spPr>
          <p:txBody>
            <a:bodyPr>
              <a:spAutoFit/>
            </a:bodyPr>
            <a:lstStyle/>
            <a:p>
              <a:pPr algn="ctr" eaLnBrk="1" fontAlgn="auto" hangingPunct="1">
                <a:spcBef>
                  <a:spcPct val="50000"/>
                </a:spcBef>
                <a:spcAft>
                  <a:spcPts val="0"/>
                </a:spcAft>
                <a:buClr>
                  <a:srgbClr val="1C1C1C"/>
                </a:buClr>
                <a:defRPr/>
              </a:pPr>
              <a:r>
                <a:rPr kumimoji="0" lang="zh-TW" altLang="en-US" b="1" kern="0" dirty="0">
                  <a:solidFill>
                    <a:prstClr val="white"/>
                  </a:solidFill>
                  <a:latin typeface="微軟正黑體" panose="020B0604030504040204" pitchFamily="34" charset="-120"/>
                  <a:ea typeface="微軟正黑體" panose="020B0604030504040204" pitchFamily="34" charset="-120"/>
                </a:rPr>
                <a:t>精進應用</a:t>
              </a:r>
              <a:endParaRPr kumimoji="0" lang="en-US" altLang="zh-CN" b="1" kern="0" dirty="0">
                <a:solidFill>
                  <a:prstClr val="white"/>
                </a:solidFill>
                <a:latin typeface="微軟正黑體" panose="020B0604030504040204" pitchFamily="34" charset="-120"/>
                <a:ea typeface="微軟正黑體" panose="020B0604030504040204" pitchFamily="34" charset="-120"/>
              </a:endParaRPr>
            </a:p>
          </p:txBody>
        </p:sp>
        <p:sp>
          <p:nvSpPr>
            <p:cNvPr id="13" name="Text Box 26"/>
            <p:cNvSpPr txBox="1">
              <a:spLocks noChangeArrowheads="1"/>
            </p:cNvSpPr>
            <p:nvPr/>
          </p:nvSpPr>
          <p:spPr bwMode="black">
            <a:xfrm>
              <a:off x="4726888" y="3397681"/>
              <a:ext cx="1641645" cy="523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pPr>
                <a:buFont typeface="Arial" pitchFamily="34" charset="0"/>
                <a:buChar char="•"/>
              </a:pPr>
              <a:r>
                <a:rPr kumimoji="0" lang="zh-TW" altLang="en-US" sz="1600" dirty="0">
                  <a:solidFill>
                    <a:prstClr val="black"/>
                  </a:solidFill>
                  <a:latin typeface="微軟正黑體" panose="020B0604030504040204" pitchFamily="34" charset="-120"/>
                  <a:ea typeface="微軟正黑體" panose="020B0604030504040204" pitchFamily="34" charset="-120"/>
                </a:rPr>
                <a:t>持續營運</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a:p>
              <a:pPr>
                <a:buFont typeface="Arial" pitchFamily="34" charset="0"/>
                <a:buChar char="•"/>
              </a:pPr>
              <a:r>
                <a:rPr kumimoji="0" lang="zh-TW" altLang="en-US" sz="1600" dirty="0">
                  <a:solidFill>
                    <a:prstClr val="black"/>
                  </a:solidFill>
                  <a:latin typeface="微軟正黑體" panose="020B0604030504040204" pitchFamily="34" charset="-120"/>
                  <a:ea typeface="微軟正黑體" panose="020B0604030504040204" pitchFamily="34" charset="-120"/>
                </a:rPr>
                <a:t>擴大廣宣推動</a:t>
              </a:r>
              <a:endParaRPr kumimoji="0" lang="en-US" altLang="zh-TW" sz="1600" dirty="0">
                <a:solidFill>
                  <a:prstClr val="black"/>
                </a:solidFill>
                <a:latin typeface="微軟正黑體" panose="020B0604030504040204" pitchFamily="34" charset="-120"/>
                <a:ea typeface="微軟正黑體" panose="020B0604030504040204" pitchFamily="34" charset="-120"/>
              </a:endParaRPr>
            </a:p>
          </p:txBody>
        </p:sp>
        <p:sp>
          <p:nvSpPr>
            <p:cNvPr id="14" name="Text Box 26"/>
            <p:cNvSpPr txBox="1">
              <a:spLocks noChangeArrowheads="1"/>
            </p:cNvSpPr>
            <p:nvPr/>
          </p:nvSpPr>
          <p:spPr bwMode="black">
            <a:xfrm>
              <a:off x="6378264" y="2777087"/>
              <a:ext cx="1648688" cy="1409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20650" indent="-120650"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marL="285750" indent="-285750">
                <a:buFont typeface="Arial" pitchFamily="34" charset="0"/>
                <a:buChar char="•"/>
                <a:defRPr/>
              </a:pPr>
              <a:r>
                <a:rPr kumimoji="0" lang="zh-TW" altLang="en-US" sz="1600" dirty="0">
                  <a:solidFill>
                    <a:prstClr val="black"/>
                  </a:solidFill>
                  <a:latin typeface="微軟正黑體" panose="020B0604030504040204" pitchFamily="34" charset="-120"/>
                  <a:ea typeface="微軟正黑體" panose="020B0604030504040204" pitchFamily="34" charset="-120"/>
                </a:rPr>
                <a:t>持續</a:t>
              </a:r>
              <a:r>
                <a:rPr kumimoji="0" lang="zh-TW" altLang="en-US" sz="1600" dirty="0" smtClean="0">
                  <a:solidFill>
                    <a:prstClr val="black"/>
                  </a:solidFill>
                  <a:latin typeface="微軟正黑體" panose="020B0604030504040204" pitchFamily="34" charset="-120"/>
                  <a:ea typeface="微軟正黑體" panose="020B0604030504040204" pitchFamily="34" charset="-120"/>
                </a:rPr>
                <a:t>營運</a:t>
              </a:r>
              <a:endParaRPr kumimoji="0" lang="en-US" altLang="zh-TW" sz="1600" kern="0"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b="1" kern="0" dirty="0" smtClean="0">
                  <a:solidFill>
                    <a:srgbClr val="C00000"/>
                  </a:solidFill>
                  <a:latin typeface="微軟正黑體" panose="020B0604030504040204" pitchFamily="34" charset="-120"/>
                  <a:ea typeface="微軟正黑體" panose="020B0604030504040204" pitchFamily="34" charset="-120"/>
                </a:rPr>
                <a:t>研發精進應用模式及功能</a:t>
              </a:r>
              <a:endParaRPr kumimoji="0" lang="en-US" altLang="zh-TW" sz="1600" b="1" kern="0" dirty="0" smtClean="0">
                <a:solidFill>
                  <a:srgbClr val="C00000"/>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b="1" kern="0" dirty="0" smtClean="0">
                  <a:solidFill>
                    <a:srgbClr val="C00000"/>
                  </a:solidFill>
                  <a:latin typeface="微軟正黑體" panose="020B0604030504040204" pitchFamily="34" charset="-120"/>
                  <a:ea typeface="微軟正黑體" panose="020B0604030504040204" pitchFamily="34" charset="-120"/>
                </a:rPr>
                <a:t>推動深化應用</a:t>
              </a:r>
              <a:endParaRPr kumimoji="0" lang="en-US" altLang="zh-TW" sz="1600" b="1" kern="0" dirty="0" smtClean="0">
                <a:solidFill>
                  <a:srgbClr val="C00000"/>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kumimoji="0" lang="zh-TW" altLang="en-US" sz="1600" b="1" kern="0" dirty="0" smtClean="0">
                  <a:solidFill>
                    <a:srgbClr val="C00000"/>
                  </a:solidFill>
                  <a:latin typeface="微軟正黑體" panose="020B0604030504040204" pitchFamily="34" charset="-120"/>
                  <a:ea typeface="微軟正黑體" panose="020B0604030504040204" pitchFamily="34" charset="-120"/>
                </a:rPr>
                <a:t>連結相關政策</a:t>
              </a:r>
              <a:endParaRPr kumimoji="0" lang="en-US" altLang="zh-TW" sz="1600" b="1" kern="0" dirty="0" smtClean="0">
                <a:solidFill>
                  <a:srgbClr val="C00000"/>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endParaRPr kumimoji="0" lang="en-US" altLang="zh-TW" sz="1600" b="1" dirty="0">
                <a:solidFill>
                  <a:srgbClr val="C00000"/>
                </a:solidFill>
                <a:latin typeface="微軟正黑體" panose="020B0604030504040204" pitchFamily="34" charset="-120"/>
                <a:ea typeface="微軟正黑體" panose="020B0604030504040204" pitchFamily="34" charset="-120"/>
              </a:endParaRPr>
            </a:p>
          </p:txBody>
        </p:sp>
      </p:grpSp>
      <p:sp>
        <p:nvSpPr>
          <p:cNvPr id="3" name="投影片編號版面配置區 2"/>
          <p:cNvSpPr>
            <a:spLocks noGrp="1"/>
          </p:cNvSpPr>
          <p:nvPr>
            <p:ph type="sldNum" sz="quarter" idx="12"/>
          </p:nvPr>
        </p:nvSpPr>
        <p:spPr>
          <a:prstGeom prst="rect">
            <a:avLst/>
          </a:prstGeom>
        </p:spPr>
        <p:txBody>
          <a:bodyPr/>
          <a:lstStyle/>
          <a:p>
            <a:fld id="{53DAF3A3-E332-4CB9-8B8D-3954E307913C}" type="slidenum">
              <a:rPr lang="zh-TW" altLang="en-US" smtClean="0">
                <a:solidFill>
                  <a:prstClr val="white">
                    <a:tint val="75000"/>
                  </a:prstClr>
                </a:solidFill>
              </a:rPr>
              <a:pPr/>
              <a:t>15</a:t>
            </a:fld>
            <a:endParaRPr lang="zh-TW" altLang="en-US">
              <a:solidFill>
                <a:prstClr val="white">
                  <a:tint val="75000"/>
                </a:prstClr>
              </a:solidFill>
            </a:endParaRPr>
          </a:p>
        </p:txBody>
      </p:sp>
      <p:sp>
        <p:nvSpPr>
          <p:cNvPr id="93" name="標題 92"/>
          <p:cNvSpPr>
            <a:spLocks noGrp="1"/>
          </p:cNvSpPr>
          <p:nvPr>
            <p:ph type="title" idx="4294967295"/>
          </p:nvPr>
        </p:nvSpPr>
        <p:spPr>
          <a:xfrm>
            <a:off x="458579" y="295817"/>
            <a:ext cx="8229600" cy="792000"/>
          </a:xfrm>
        </p:spPr>
        <p:txBody>
          <a:bodyPr/>
          <a:lstStyle/>
          <a:p>
            <a:pPr algn="ctr"/>
            <a:r>
              <a:rPr lang="en-US" altLang="zh-TW" sz="4000" b="1" dirty="0">
                <a:latin typeface="微軟正黑體" panose="020B0604030504040204" pitchFamily="34" charset="-120"/>
                <a:ea typeface="微軟正黑體" panose="020B0604030504040204" pitchFamily="34" charset="-120"/>
              </a:rPr>
              <a:t>UCAN</a:t>
            </a:r>
            <a:r>
              <a:rPr lang="zh-TW" altLang="en-US" sz="4000" b="1" dirty="0">
                <a:latin typeface="微軟正黑體" panose="020B0604030504040204" pitchFamily="34" charset="-120"/>
                <a:ea typeface="微軟正黑體" panose="020B0604030504040204" pitchFamily="34" charset="-120"/>
              </a:rPr>
              <a:t>推動進程與現況</a:t>
            </a:r>
          </a:p>
        </p:txBody>
      </p:sp>
    </p:spTree>
    <p:extLst>
      <p:ext uri="{BB962C8B-B14F-4D97-AF65-F5344CB8AC3E}">
        <p14:creationId xmlns:p14="http://schemas.microsoft.com/office/powerpoint/2010/main" val="284776965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1"/>
          <p:cNvSpPr txBox="1">
            <a:spLocks/>
          </p:cNvSpPr>
          <p:nvPr/>
        </p:nvSpPr>
        <p:spPr>
          <a:xfrm>
            <a:off x="772616" y="152400"/>
            <a:ext cx="7543800" cy="755650"/>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fontAlgn="auto">
              <a:spcAft>
                <a:spcPts val="0"/>
              </a:spcAft>
            </a:pPr>
            <a:r>
              <a:rPr lang="en-US" altLang="zh-TW" sz="3900" b="1" dirty="0" smtClean="0">
                <a:solidFill>
                  <a:prstClr val="black"/>
                </a:solidFill>
                <a:latin typeface="微軟正黑體" pitchFamily="34" charset="-120"/>
                <a:ea typeface="微軟正黑體" pitchFamily="34" charset="-120"/>
                <a:cs typeface="微軟正黑體"/>
              </a:rPr>
              <a:t>UCAN</a:t>
            </a:r>
            <a:r>
              <a:rPr lang="zh-TW" altLang="en-US" sz="3900" b="1" dirty="0" smtClean="0">
                <a:solidFill>
                  <a:prstClr val="black"/>
                </a:solidFill>
                <a:latin typeface="微軟正黑體" pitchFamily="34" charset="-120"/>
                <a:ea typeface="微軟正黑體" pitchFamily="34" charset="-120"/>
                <a:cs typeface="微軟正黑體"/>
              </a:rPr>
              <a:t>平台的目標</a:t>
            </a:r>
            <a:endParaRPr lang="zh-TW" altLang="en-US" sz="3900" b="1" dirty="0">
              <a:solidFill>
                <a:prstClr val="black"/>
              </a:solidFill>
              <a:latin typeface="微軟正黑體" pitchFamily="34" charset="-120"/>
              <a:ea typeface="微軟正黑體" pitchFamily="34" charset="-120"/>
              <a:cs typeface="微軟正黑體"/>
            </a:endParaRPr>
          </a:p>
        </p:txBody>
      </p:sp>
      <p:sp>
        <p:nvSpPr>
          <p:cNvPr id="4" name="文字方塊 3"/>
          <p:cNvSpPr txBox="1"/>
          <p:nvPr/>
        </p:nvSpPr>
        <p:spPr>
          <a:xfrm>
            <a:off x="228600" y="1009471"/>
            <a:ext cx="8839200" cy="1200329"/>
          </a:xfrm>
          <a:prstGeom prst="rect">
            <a:avLst/>
          </a:prstGeom>
          <a:solidFill>
            <a:schemeClr val="accent5">
              <a:lumMod val="75000"/>
            </a:schemeClr>
          </a:solidFill>
        </p:spPr>
        <p:txBody>
          <a:bodyPr wrap="square" rtlCol="0">
            <a:spAutoFit/>
          </a:bodyPr>
          <a:lstStyle/>
          <a:p>
            <a:pPr eaLnBrk="1" fontAlgn="auto" hangingPunct="1">
              <a:spcBef>
                <a:spcPts val="0"/>
              </a:spcBef>
              <a:spcAft>
                <a:spcPts val="0"/>
              </a:spcAft>
              <a:defRPr/>
            </a:pPr>
            <a:r>
              <a:rPr kumimoji="0" lang="zh-TW" altLang="en-US" b="1" kern="0" dirty="0">
                <a:solidFill>
                  <a:srgbClr val="FFFFFF"/>
                </a:solidFill>
                <a:latin typeface="微軟正黑體" panose="020B0604030504040204" pitchFamily="34" charset="-120"/>
                <a:ea typeface="微軟正黑體" panose="020B0604030504040204" pitchFamily="34" charset="-120"/>
              </a:rPr>
              <a:t>以產業所需</a:t>
            </a:r>
            <a:r>
              <a:rPr kumimoji="0" lang="zh-TW" altLang="en-US" b="1" kern="0" dirty="0">
                <a:solidFill>
                  <a:srgbClr val="FFC000"/>
                </a:solidFill>
                <a:latin typeface="微軟正黑體" panose="020B0604030504040204" pitchFamily="34" charset="-120"/>
                <a:ea typeface="微軟正黑體" panose="020B0604030504040204" pitchFamily="34" charset="-120"/>
              </a:rPr>
              <a:t>職能為依據</a:t>
            </a:r>
            <a:r>
              <a:rPr kumimoji="0" lang="zh-TW" altLang="en-US" b="1" kern="0" dirty="0">
                <a:solidFill>
                  <a:srgbClr val="FFFFFF"/>
                </a:solidFill>
                <a:latin typeface="微軟正黑體" panose="020B0604030504040204" pitchFamily="34" charset="-120"/>
                <a:ea typeface="微軟正黑體" panose="020B0604030504040204" pitchFamily="34" charset="-120"/>
              </a:rPr>
              <a:t>，結合職業興趣探索、職能診斷及能力養成規劃，</a:t>
            </a:r>
            <a:r>
              <a:rPr kumimoji="0" lang="zh-TW" altLang="en-US" b="1" kern="0" dirty="0">
                <a:solidFill>
                  <a:srgbClr val="FFC000"/>
                </a:solidFill>
                <a:latin typeface="微軟正黑體" panose="020B0604030504040204" pitchFamily="34" charset="-120"/>
                <a:ea typeface="微軟正黑體" panose="020B0604030504040204" pitchFamily="34" charset="-120"/>
              </a:rPr>
              <a:t>推動職能應用於教學與學習活動，並推動運用平臺資料分析，作為教學規劃回饋參考及支援校務管理成效之依據</a:t>
            </a:r>
            <a:r>
              <a:rPr kumimoji="0" lang="zh-TW" altLang="en-US" b="1" kern="0" dirty="0">
                <a:solidFill>
                  <a:srgbClr val="FFFFFF"/>
                </a:solidFill>
                <a:latin typeface="微軟正黑體" panose="020B0604030504040204" pitchFamily="34" charset="-120"/>
                <a:ea typeface="微軟正黑體" panose="020B0604030504040204" pitchFamily="34" charset="-120"/>
              </a:rPr>
              <a:t>，建構</a:t>
            </a:r>
            <a:r>
              <a:rPr kumimoji="0" lang="zh-TW" altLang="en-US" b="1" kern="0" dirty="0">
                <a:solidFill>
                  <a:srgbClr val="FFC000"/>
                </a:solidFill>
                <a:latin typeface="微軟正黑體" panose="020B0604030504040204" pitchFamily="34" charset="-120"/>
                <a:ea typeface="微軟正黑體" panose="020B0604030504040204" pitchFamily="34" charset="-120"/>
              </a:rPr>
              <a:t>以學生為本位之教學發展</a:t>
            </a:r>
            <a:r>
              <a:rPr kumimoji="0" lang="zh-TW" altLang="en-US" b="1" kern="0" dirty="0">
                <a:solidFill>
                  <a:srgbClr val="FFFFFF"/>
                </a:solidFill>
                <a:latin typeface="微軟正黑體" panose="020B0604030504040204" pitchFamily="34" charset="-120"/>
                <a:ea typeface="微軟正黑體" panose="020B0604030504040204" pitchFamily="34" charset="-120"/>
              </a:rPr>
              <a:t>，以強化學生就業力並達到縮小學用落差的目的</a:t>
            </a:r>
            <a:endParaRPr kumimoji="0" lang="en-US" altLang="zh-TW" b="1" kern="0" dirty="0">
              <a:solidFill>
                <a:srgbClr val="FFFFFF"/>
              </a:solidFill>
              <a:latin typeface="微軟正黑體" panose="020B0604030504040204" pitchFamily="34" charset="-120"/>
              <a:ea typeface="微軟正黑體" panose="020B0604030504040204" pitchFamily="34" charset="-120"/>
            </a:endParaRPr>
          </a:p>
        </p:txBody>
      </p:sp>
      <p:pic>
        <p:nvPicPr>
          <p:cNvPr id="5" name="圖片 0" descr="logo.jpg"/>
          <p:cNvPicPr>
            <a:picLocks noChangeAspect="1" noChangeArrowheads="1"/>
          </p:cNvPicPr>
          <p:nvPr/>
        </p:nvPicPr>
        <p:blipFill>
          <a:blip r:embed="rId3" cstate="print"/>
          <a:srcRect r="41378" b="56847"/>
          <a:stretch>
            <a:fillRect/>
          </a:stretch>
        </p:blipFill>
        <p:spPr bwMode="auto">
          <a:xfrm>
            <a:off x="3715741" y="2362200"/>
            <a:ext cx="1694459" cy="6096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6" name="文字方塊 5"/>
          <p:cNvSpPr txBox="1"/>
          <p:nvPr/>
        </p:nvSpPr>
        <p:spPr>
          <a:xfrm>
            <a:off x="3505200" y="3864114"/>
            <a:ext cx="2079636" cy="707886"/>
          </a:xfrm>
          <a:prstGeom prst="rect">
            <a:avLst/>
          </a:prstGeom>
          <a:noFill/>
        </p:spPr>
        <p:txBody>
          <a:bodyPr wrap="square" rtlCol="0">
            <a:spAutoFit/>
          </a:bodyPr>
          <a:lstStyle/>
          <a:p>
            <a:pPr algn="ctr" eaLnBrk="1" hangingPunct="1">
              <a:defRPr/>
            </a:pPr>
            <a:r>
              <a:rPr lang="zh-TW" altLang="en-US" sz="2000" b="1" kern="0" dirty="0">
                <a:solidFill>
                  <a:srgbClr val="106EB4">
                    <a:lumMod val="75000"/>
                  </a:srgbClr>
                </a:solidFill>
                <a:latin typeface="微軟正黑體" panose="020B0604030504040204" pitchFamily="34" charset="-120"/>
                <a:ea typeface="微軟正黑體" panose="020B0604030504040204" pitchFamily="34" charset="-120"/>
              </a:rPr>
              <a:t>各大專校院</a:t>
            </a:r>
            <a:endParaRPr lang="en-US" altLang="zh-TW" sz="2000" b="1" kern="0" dirty="0">
              <a:solidFill>
                <a:srgbClr val="106EB4">
                  <a:lumMod val="75000"/>
                </a:srgbClr>
              </a:solidFill>
              <a:latin typeface="微軟正黑體" panose="020B0604030504040204" pitchFamily="34" charset="-120"/>
              <a:ea typeface="微軟正黑體" panose="020B0604030504040204" pitchFamily="34" charset="-120"/>
            </a:endParaRPr>
          </a:p>
          <a:p>
            <a:pPr algn="ctr" eaLnBrk="1" hangingPunct="1">
              <a:defRPr/>
            </a:pPr>
            <a:r>
              <a:rPr lang="zh-TW" altLang="en-US" sz="2000" b="1" kern="0" dirty="0">
                <a:solidFill>
                  <a:srgbClr val="000000"/>
                </a:solidFill>
                <a:latin typeface="微軟正黑體" panose="020B0604030504040204" pitchFamily="34" charset="-120"/>
                <a:ea typeface="微軟正黑體" panose="020B0604030504040204" pitchFamily="34" charset="-120"/>
              </a:rPr>
              <a:t>導入應用</a:t>
            </a:r>
          </a:p>
        </p:txBody>
      </p:sp>
      <p:grpSp>
        <p:nvGrpSpPr>
          <p:cNvPr id="7" name="群組 6"/>
          <p:cNvGrpSpPr/>
          <p:nvPr/>
        </p:nvGrpSpPr>
        <p:grpSpPr>
          <a:xfrm>
            <a:off x="2743200" y="4704729"/>
            <a:ext cx="3594902" cy="1391271"/>
            <a:chOff x="6038489" y="3333151"/>
            <a:chExt cx="3285887" cy="1192305"/>
          </a:xfrm>
        </p:grpSpPr>
        <p:grpSp>
          <p:nvGrpSpPr>
            <p:cNvPr id="8" name="Group 3"/>
            <p:cNvGrpSpPr>
              <a:grpSpLocks/>
            </p:cNvGrpSpPr>
            <p:nvPr/>
          </p:nvGrpSpPr>
          <p:grpSpPr bwMode="auto">
            <a:xfrm>
              <a:off x="6935009" y="3333151"/>
              <a:ext cx="1322324" cy="1150732"/>
              <a:chOff x="1700" y="1081"/>
              <a:chExt cx="2314" cy="2123"/>
            </a:xfrm>
          </p:grpSpPr>
          <p:sp>
            <p:nvSpPr>
              <p:cNvPr id="13" name="AutoShape 4"/>
              <p:cNvSpPr>
                <a:spLocks noChangeArrowheads="1"/>
              </p:cNvSpPr>
              <p:nvPr/>
            </p:nvSpPr>
            <p:spPr bwMode="gray">
              <a:xfrm rot="5608671">
                <a:off x="2145" y="1184"/>
                <a:ext cx="1498" cy="16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58 w 21600"/>
                  <a:gd name="T19" fmla="*/ 3163 h 21600"/>
                  <a:gd name="T20" fmla="*/ 18442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8064" y="4680"/>
                    </a:moveTo>
                    <a:cubicBezTo>
                      <a:pt x="5650" y="5759"/>
                      <a:pt x="4097" y="8156"/>
                      <a:pt x="4097" y="10799"/>
                    </a:cubicBezTo>
                    <a:lnTo>
                      <a:pt x="0" y="10800"/>
                    </a:lnTo>
                    <a:cubicBezTo>
                      <a:pt x="0" y="6540"/>
                      <a:pt x="2503" y="2678"/>
                      <a:pt x="6392" y="940"/>
                    </a:cubicBezTo>
                    <a:lnTo>
                      <a:pt x="5290" y="-1525"/>
                    </a:lnTo>
                    <a:lnTo>
                      <a:pt x="11563" y="872"/>
                    </a:lnTo>
                    <a:lnTo>
                      <a:pt x="9166" y="7145"/>
                    </a:lnTo>
                    <a:lnTo>
                      <a:pt x="8064" y="4680"/>
                    </a:lnTo>
                    <a:close/>
                  </a:path>
                </a:pathLst>
              </a:custGeom>
              <a:solidFill>
                <a:srgbClr val="E0AD12"/>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4" name="AutoShape 5"/>
              <p:cNvSpPr>
                <a:spLocks noChangeArrowheads="1"/>
              </p:cNvSpPr>
              <p:nvPr/>
            </p:nvSpPr>
            <p:spPr bwMode="gray">
              <a:xfrm rot="-10591329">
                <a:off x="2262" y="1316"/>
                <a:ext cx="1498" cy="16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58 w 21600"/>
                  <a:gd name="T19" fmla="*/ 3163 h 21600"/>
                  <a:gd name="T20" fmla="*/ 18442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8064" y="4680"/>
                    </a:moveTo>
                    <a:cubicBezTo>
                      <a:pt x="5650" y="5759"/>
                      <a:pt x="4097" y="8156"/>
                      <a:pt x="4097" y="10799"/>
                    </a:cubicBezTo>
                    <a:lnTo>
                      <a:pt x="0" y="10800"/>
                    </a:lnTo>
                    <a:cubicBezTo>
                      <a:pt x="0" y="6540"/>
                      <a:pt x="2503" y="2678"/>
                      <a:pt x="6392" y="940"/>
                    </a:cubicBezTo>
                    <a:lnTo>
                      <a:pt x="5290" y="-1525"/>
                    </a:lnTo>
                    <a:lnTo>
                      <a:pt x="11563" y="872"/>
                    </a:lnTo>
                    <a:lnTo>
                      <a:pt x="9166" y="7145"/>
                    </a:lnTo>
                    <a:lnTo>
                      <a:pt x="8064" y="4680"/>
                    </a:lnTo>
                    <a:close/>
                  </a:path>
                </a:pathLst>
              </a:custGeom>
              <a:solidFill>
                <a:srgbClr val="A1A646"/>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5" name="AutoShape 6"/>
              <p:cNvSpPr>
                <a:spLocks noChangeArrowheads="1"/>
              </p:cNvSpPr>
              <p:nvPr/>
            </p:nvSpPr>
            <p:spPr bwMode="gray">
              <a:xfrm rot="-5191329">
                <a:off x="2085" y="1457"/>
                <a:ext cx="1498" cy="16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58 w 21600"/>
                  <a:gd name="T19" fmla="*/ 3163 h 21600"/>
                  <a:gd name="T20" fmla="*/ 18442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8064" y="4680"/>
                    </a:moveTo>
                    <a:cubicBezTo>
                      <a:pt x="5650" y="5759"/>
                      <a:pt x="4097" y="8156"/>
                      <a:pt x="4097" y="10799"/>
                    </a:cubicBezTo>
                    <a:lnTo>
                      <a:pt x="0" y="10800"/>
                    </a:lnTo>
                    <a:cubicBezTo>
                      <a:pt x="0" y="6540"/>
                      <a:pt x="2503" y="2678"/>
                      <a:pt x="6392" y="940"/>
                    </a:cubicBezTo>
                    <a:lnTo>
                      <a:pt x="5290" y="-1525"/>
                    </a:lnTo>
                    <a:lnTo>
                      <a:pt x="11563" y="872"/>
                    </a:lnTo>
                    <a:lnTo>
                      <a:pt x="9166" y="7145"/>
                    </a:lnTo>
                    <a:lnTo>
                      <a:pt x="8064" y="4680"/>
                    </a:lnTo>
                    <a:close/>
                  </a:path>
                </a:pathLst>
              </a:custGeom>
              <a:solidFill>
                <a:srgbClr val="D97300"/>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6" name="AutoShape 7"/>
              <p:cNvSpPr>
                <a:spLocks noChangeArrowheads="1"/>
              </p:cNvSpPr>
              <p:nvPr/>
            </p:nvSpPr>
            <p:spPr bwMode="gray">
              <a:xfrm rot="208671">
                <a:off x="1982" y="1298"/>
                <a:ext cx="1498" cy="16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58 w 21600"/>
                  <a:gd name="T19" fmla="*/ 3163 h 21600"/>
                  <a:gd name="T20" fmla="*/ 18442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8064" y="4680"/>
                    </a:moveTo>
                    <a:cubicBezTo>
                      <a:pt x="5650" y="5759"/>
                      <a:pt x="4097" y="8156"/>
                      <a:pt x="4097" y="10799"/>
                    </a:cubicBezTo>
                    <a:lnTo>
                      <a:pt x="0" y="10800"/>
                    </a:lnTo>
                    <a:cubicBezTo>
                      <a:pt x="0" y="6540"/>
                      <a:pt x="2503" y="2678"/>
                      <a:pt x="6392" y="940"/>
                    </a:cubicBezTo>
                    <a:lnTo>
                      <a:pt x="5290" y="-1525"/>
                    </a:lnTo>
                    <a:lnTo>
                      <a:pt x="11563" y="872"/>
                    </a:lnTo>
                    <a:lnTo>
                      <a:pt x="9166" y="7145"/>
                    </a:lnTo>
                    <a:lnTo>
                      <a:pt x="8064" y="4680"/>
                    </a:lnTo>
                    <a:close/>
                  </a:path>
                </a:pathLst>
              </a:custGeom>
              <a:solidFill>
                <a:srgbClr val="6399AB"/>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7" name="Line 8"/>
              <p:cNvSpPr>
                <a:spLocks noChangeShapeType="1"/>
              </p:cNvSpPr>
              <p:nvPr/>
            </p:nvSpPr>
            <p:spPr bwMode="auto">
              <a:xfrm flipV="1">
                <a:off x="2853" y="1081"/>
                <a:ext cx="0" cy="862"/>
              </a:xfrm>
              <a:prstGeom prst="line">
                <a:avLst/>
              </a:prstGeom>
              <a:noFill/>
              <a:ln w="28575">
                <a:solidFill>
                  <a:srgbClr val="969696"/>
                </a:solidFill>
                <a:prstDash val="sysDot"/>
                <a:round/>
                <a:headEnd/>
                <a:tailEnd/>
              </a:ln>
              <a:extLst>
                <a:ext uri="{909E8E84-426E-40DD-AFC4-6F175D3DCCD1}">
                  <a14:hiddenFill xmlns:a14="http://schemas.microsoft.com/office/drawing/2010/main">
                    <a:noFill/>
                  </a14:hiddenFill>
                </a:ext>
              </a:extLst>
            </p:spPr>
            <p:txBody>
              <a:bodyPr/>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8" name="Line 9"/>
              <p:cNvSpPr>
                <a:spLocks noChangeShapeType="1"/>
              </p:cNvSpPr>
              <p:nvPr/>
            </p:nvSpPr>
            <p:spPr bwMode="auto">
              <a:xfrm flipV="1">
                <a:off x="2853" y="2342"/>
                <a:ext cx="0" cy="862"/>
              </a:xfrm>
              <a:prstGeom prst="line">
                <a:avLst/>
              </a:prstGeom>
              <a:noFill/>
              <a:ln w="28575">
                <a:solidFill>
                  <a:srgbClr val="969696"/>
                </a:solidFill>
                <a:prstDash val="sysDot"/>
                <a:round/>
                <a:headEnd/>
                <a:tailEnd/>
              </a:ln>
              <a:extLst>
                <a:ext uri="{909E8E84-426E-40DD-AFC4-6F175D3DCCD1}">
                  <a14:hiddenFill xmlns:a14="http://schemas.microsoft.com/office/drawing/2010/main">
                    <a:noFill/>
                  </a14:hiddenFill>
                </a:ext>
              </a:extLst>
            </p:spPr>
            <p:txBody>
              <a:bodyPr/>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19" name="Line 10"/>
              <p:cNvSpPr>
                <a:spLocks noChangeShapeType="1"/>
              </p:cNvSpPr>
              <p:nvPr/>
            </p:nvSpPr>
            <p:spPr bwMode="auto">
              <a:xfrm rot="5400000" flipV="1">
                <a:off x="2131" y="1702"/>
                <a:ext cx="0" cy="862"/>
              </a:xfrm>
              <a:prstGeom prst="line">
                <a:avLst/>
              </a:prstGeom>
              <a:noFill/>
              <a:ln w="28575">
                <a:solidFill>
                  <a:srgbClr val="969696"/>
                </a:solidFill>
                <a:prstDash val="sysDot"/>
                <a:round/>
                <a:headEnd/>
                <a:tailEnd/>
              </a:ln>
              <a:extLst>
                <a:ext uri="{909E8E84-426E-40DD-AFC4-6F175D3DCCD1}">
                  <a14:hiddenFill xmlns:a14="http://schemas.microsoft.com/office/drawing/2010/main">
                    <a:noFill/>
                  </a14:hiddenFill>
                </a:ext>
              </a:extLst>
            </p:spPr>
            <p:txBody>
              <a:bodyPr/>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sp>
            <p:nvSpPr>
              <p:cNvPr id="20" name="Line 11"/>
              <p:cNvSpPr>
                <a:spLocks noChangeShapeType="1"/>
              </p:cNvSpPr>
              <p:nvPr/>
            </p:nvSpPr>
            <p:spPr bwMode="auto">
              <a:xfrm rot="5400000" flipV="1">
                <a:off x="3583" y="1702"/>
                <a:ext cx="0" cy="862"/>
              </a:xfrm>
              <a:prstGeom prst="line">
                <a:avLst/>
              </a:prstGeom>
              <a:noFill/>
              <a:ln w="28575">
                <a:solidFill>
                  <a:srgbClr val="969696"/>
                </a:solidFill>
                <a:prstDash val="sysDot"/>
                <a:round/>
                <a:headEnd/>
                <a:tailEnd/>
              </a:ln>
              <a:extLst>
                <a:ext uri="{909E8E84-426E-40DD-AFC4-6F175D3DCCD1}">
                  <a14:hiddenFill xmlns:a14="http://schemas.microsoft.com/office/drawing/2010/main">
                    <a:noFill/>
                  </a14:hiddenFill>
                </a:ext>
              </a:extLst>
            </p:spPr>
            <p:txBody>
              <a:bodyPr/>
              <a:lstStyle/>
              <a:p>
                <a:pPr algn="ctr" eaLnBrk="1" hangingPunct="1">
                  <a:defRPr/>
                </a:pPr>
                <a:endParaRPr lang="zh-TW" altLang="en-US" sz="2000" kern="0">
                  <a:solidFill>
                    <a:srgbClr val="000000"/>
                  </a:solidFill>
                  <a:latin typeface="微軟正黑體" panose="020B0604030504040204" pitchFamily="34" charset="-120"/>
                  <a:ea typeface="微軟正黑體" panose="020B0604030504040204" pitchFamily="34" charset="-120"/>
                </a:endParaRPr>
              </a:p>
            </p:txBody>
          </p:sp>
        </p:grpSp>
        <p:sp>
          <p:nvSpPr>
            <p:cNvPr id="9" name="矩形 8"/>
            <p:cNvSpPr/>
            <p:nvPr/>
          </p:nvSpPr>
          <p:spPr>
            <a:xfrm>
              <a:off x="7820343" y="3391236"/>
              <a:ext cx="1504033" cy="395642"/>
            </a:xfrm>
            <a:prstGeom prst="rect">
              <a:avLst/>
            </a:prstGeom>
          </p:spPr>
          <p:txBody>
            <a:bodyPr wrap="square">
              <a:spAutoFit/>
            </a:bodyPr>
            <a:lstStyle/>
            <a:p>
              <a:pPr algn="ctr" eaLnBrk="1" hangingPunct="1">
                <a:lnSpc>
                  <a:spcPct val="150000"/>
                </a:lnSpc>
                <a:defRPr/>
              </a:pPr>
              <a:r>
                <a:rPr lang="zh-TW" altLang="en-US" sz="1600" b="1" kern="0" dirty="0">
                  <a:solidFill>
                    <a:srgbClr val="000000"/>
                  </a:solidFill>
                  <a:latin typeface="微軟正黑體" panose="020B0604030504040204" pitchFamily="34" charset="-120"/>
                  <a:ea typeface="微軟正黑體" panose="020B0604030504040204" pitchFamily="34" charset="-120"/>
                </a:rPr>
                <a:t>教學規劃</a:t>
              </a:r>
              <a:r>
                <a:rPr lang="en-US" altLang="zh-TW" sz="1600" b="1" kern="0" dirty="0">
                  <a:solidFill>
                    <a:srgbClr val="000000"/>
                  </a:solidFill>
                  <a:latin typeface="微軟正黑體" panose="020B0604030504040204" pitchFamily="34" charset="-120"/>
                  <a:ea typeface="微軟正黑體" panose="020B0604030504040204" pitchFamily="34" charset="-120"/>
                </a:rPr>
                <a:t>/</a:t>
              </a:r>
              <a:r>
                <a:rPr lang="zh-TW" altLang="en-US" sz="1600" b="1" kern="0" dirty="0">
                  <a:solidFill>
                    <a:srgbClr val="000000"/>
                  </a:solidFill>
                  <a:latin typeface="微軟正黑體" panose="020B0604030504040204" pitchFamily="34" charset="-120"/>
                  <a:ea typeface="微軟正黑體" panose="020B0604030504040204" pitchFamily="34" charset="-120"/>
                </a:rPr>
                <a:t>回饋</a:t>
              </a:r>
              <a:endParaRPr lang="en-US" altLang="zh-TW" sz="1600" b="1" kern="0" dirty="0">
                <a:solidFill>
                  <a:srgbClr val="000000"/>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6094051" y="4129814"/>
              <a:ext cx="1504033" cy="395642"/>
            </a:xfrm>
            <a:prstGeom prst="rect">
              <a:avLst/>
            </a:prstGeom>
          </p:spPr>
          <p:txBody>
            <a:bodyPr wrap="square">
              <a:spAutoFit/>
            </a:bodyPr>
            <a:lstStyle/>
            <a:p>
              <a:pPr algn="ctr" eaLnBrk="1" hangingPunct="1">
                <a:lnSpc>
                  <a:spcPct val="150000"/>
                </a:lnSpc>
                <a:defRPr/>
              </a:pPr>
              <a:r>
                <a:rPr lang="zh-TW" altLang="en-US" sz="1600" b="1" kern="0" dirty="0">
                  <a:solidFill>
                    <a:srgbClr val="000000"/>
                  </a:solidFill>
                  <a:latin typeface="微軟正黑體" panose="020B0604030504040204" pitchFamily="34" charset="-120"/>
                  <a:ea typeface="微軟正黑體" panose="020B0604030504040204" pitchFamily="34" charset="-120"/>
                </a:rPr>
                <a:t>教師教學</a:t>
              </a:r>
              <a:endParaRPr lang="en-US" altLang="zh-TW" sz="1600" b="1" kern="0" dirty="0">
                <a:solidFill>
                  <a:srgbClr val="000000"/>
                </a:solidFill>
                <a:latin typeface="微軟正黑體" panose="020B0604030504040204" pitchFamily="34" charset="-120"/>
                <a:ea typeface="微軟正黑體" panose="020B0604030504040204" pitchFamily="34" charset="-120"/>
              </a:endParaRPr>
            </a:p>
          </p:txBody>
        </p:sp>
        <p:sp>
          <p:nvSpPr>
            <p:cNvPr id="11" name="矩形 10"/>
            <p:cNvSpPr/>
            <p:nvPr/>
          </p:nvSpPr>
          <p:spPr>
            <a:xfrm>
              <a:off x="6038489" y="3413409"/>
              <a:ext cx="1504033" cy="395642"/>
            </a:xfrm>
            <a:prstGeom prst="rect">
              <a:avLst/>
            </a:prstGeom>
          </p:spPr>
          <p:txBody>
            <a:bodyPr wrap="square">
              <a:spAutoFit/>
            </a:bodyPr>
            <a:lstStyle/>
            <a:p>
              <a:pPr algn="ctr" eaLnBrk="1" hangingPunct="1">
                <a:lnSpc>
                  <a:spcPct val="150000"/>
                </a:lnSpc>
                <a:defRPr/>
              </a:pPr>
              <a:r>
                <a:rPr lang="zh-TW" altLang="en-US" sz="1600" b="1" kern="0" dirty="0">
                  <a:solidFill>
                    <a:srgbClr val="000000"/>
                  </a:solidFill>
                  <a:latin typeface="微軟正黑體" panose="020B0604030504040204" pitchFamily="34" charset="-120"/>
                  <a:ea typeface="微軟正黑體" panose="020B0604030504040204" pitchFamily="34" charset="-120"/>
                </a:rPr>
                <a:t>學生學習</a:t>
              </a:r>
              <a:endParaRPr lang="en-US" altLang="zh-TW" sz="1600" b="1" kern="0" dirty="0">
                <a:solidFill>
                  <a:srgbClr val="000000"/>
                </a:solidFill>
                <a:latin typeface="微軟正黑體" panose="020B0604030504040204" pitchFamily="34" charset="-120"/>
                <a:ea typeface="微軟正黑體" panose="020B0604030504040204" pitchFamily="34" charset="-120"/>
              </a:endParaRPr>
            </a:p>
          </p:txBody>
        </p:sp>
        <p:sp>
          <p:nvSpPr>
            <p:cNvPr id="12" name="矩形 11"/>
            <p:cNvSpPr/>
            <p:nvPr/>
          </p:nvSpPr>
          <p:spPr>
            <a:xfrm>
              <a:off x="7632370" y="4083189"/>
              <a:ext cx="1504033" cy="395642"/>
            </a:xfrm>
            <a:prstGeom prst="rect">
              <a:avLst/>
            </a:prstGeom>
          </p:spPr>
          <p:txBody>
            <a:bodyPr wrap="square">
              <a:spAutoFit/>
            </a:bodyPr>
            <a:lstStyle/>
            <a:p>
              <a:pPr algn="ctr" eaLnBrk="1" hangingPunct="1">
                <a:lnSpc>
                  <a:spcPct val="150000"/>
                </a:lnSpc>
                <a:defRPr/>
              </a:pPr>
              <a:r>
                <a:rPr lang="zh-TW" altLang="en-US" sz="1600" b="1" kern="0" dirty="0">
                  <a:solidFill>
                    <a:srgbClr val="000000"/>
                  </a:solidFill>
                  <a:latin typeface="微軟正黑體" panose="020B0604030504040204" pitchFamily="34" charset="-120"/>
                  <a:ea typeface="微軟正黑體" panose="020B0604030504040204" pitchFamily="34" charset="-120"/>
                </a:rPr>
                <a:t>校務管理</a:t>
              </a:r>
              <a:endParaRPr lang="en-US" altLang="zh-TW" sz="1600" b="1" kern="0" dirty="0">
                <a:solidFill>
                  <a:srgbClr val="000000"/>
                </a:solidFill>
                <a:latin typeface="微軟正黑體" panose="020B0604030504040204" pitchFamily="34" charset="-120"/>
                <a:ea typeface="微軟正黑體" panose="020B0604030504040204" pitchFamily="34" charset="-120"/>
              </a:endParaRPr>
            </a:p>
          </p:txBody>
        </p:sp>
      </p:grpSp>
      <p:sp>
        <p:nvSpPr>
          <p:cNvPr id="21" name="文字方塊 20"/>
          <p:cNvSpPr txBox="1"/>
          <p:nvPr/>
        </p:nvSpPr>
        <p:spPr>
          <a:xfrm>
            <a:off x="2743200" y="6096000"/>
            <a:ext cx="3596776" cy="461665"/>
          </a:xfrm>
          <a:prstGeom prst="rect">
            <a:avLst/>
          </a:prstGeom>
          <a:noFill/>
        </p:spPr>
        <p:txBody>
          <a:bodyPr wrap="square" rtlCol="0">
            <a:spAutoFit/>
          </a:bodyPr>
          <a:lstStyle/>
          <a:p>
            <a:pPr algn="ctr" eaLnBrk="1" hangingPunct="1">
              <a:defRPr/>
            </a:pPr>
            <a:r>
              <a:rPr lang="zh-TW" altLang="en-US" sz="2400" b="1" kern="0" dirty="0">
                <a:solidFill>
                  <a:srgbClr val="C00000"/>
                </a:solidFill>
                <a:latin typeface="微軟正黑體" panose="020B0604030504040204" pitchFamily="34" charset="-120"/>
                <a:ea typeface="微軟正黑體" panose="020B0604030504040204" pitchFamily="34" charset="-120"/>
              </a:rPr>
              <a:t>以學生為本位之教學發展</a:t>
            </a:r>
          </a:p>
        </p:txBody>
      </p:sp>
      <p:graphicFrame>
        <p:nvGraphicFramePr>
          <p:cNvPr id="22" name="資料庫圖表 21"/>
          <p:cNvGraphicFramePr/>
          <p:nvPr>
            <p:extLst>
              <p:ext uri="{D42A27DB-BD31-4B8C-83A1-F6EECF244321}">
                <p14:modId xmlns:p14="http://schemas.microsoft.com/office/powerpoint/2010/main" val="1288516527"/>
              </p:ext>
            </p:extLst>
          </p:nvPr>
        </p:nvGraphicFramePr>
        <p:xfrm>
          <a:off x="1371600" y="3198661"/>
          <a:ext cx="6307666" cy="61133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23" name="Picture 32" descr="MCj04348130000[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52800" y="3879600"/>
            <a:ext cx="443225" cy="5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9011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1" grpId="0"/>
      <p:bldGraphic spid="22" grpId="0">
        <p:bldAsOne/>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602617" y="1597681"/>
            <a:ext cx="7996136" cy="4457914"/>
          </a:xfrm>
          <a:prstGeom prst="rect">
            <a:avLst/>
          </a:prstGeom>
          <a:noFill/>
          <a:ln w="25400" cap="flat" cmpd="sng" algn="ctr">
            <a:solidFill>
              <a:sysClr val="window" lastClr="FFFFFF">
                <a:lumMod val="50000"/>
              </a:sysClr>
            </a:solidFill>
            <a:prstDash val="dash"/>
          </a:ln>
          <a:effectLst/>
        </p:spPr>
        <p:txBody>
          <a:bodyPr anchor="ctr"/>
          <a:lstStyle/>
          <a:p>
            <a:pPr algn="ctr" defTabSz="342900">
              <a:defRPr/>
            </a:pPr>
            <a:endParaRPr lang="zh-TW" altLang="en-US" sz="1350" kern="0">
              <a:solidFill>
                <a:prstClr val="white"/>
              </a:solidFill>
              <a:ea typeface="微軟正黑體" panose="020B0604030504040204" pitchFamily="34" charset="-120"/>
            </a:endParaRPr>
          </a:p>
        </p:txBody>
      </p:sp>
      <p:graphicFrame>
        <p:nvGraphicFramePr>
          <p:cNvPr id="76" name="資料庫圖表 75"/>
          <p:cNvGraphicFramePr/>
          <p:nvPr>
            <p:extLst>
              <p:ext uri="{D42A27DB-BD31-4B8C-83A1-F6EECF244321}">
                <p14:modId xmlns:p14="http://schemas.microsoft.com/office/powerpoint/2010/main" val="1227839728"/>
              </p:ext>
            </p:extLst>
          </p:nvPr>
        </p:nvGraphicFramePr>
        <p:xfrm>
          <a:off x="1305971" y="5405174"/>
          <a:ext cx="4022021" cy="42922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10" name="群組 109"/>
          <p:cNvGrpSpPr/>
          <p:nvPr/>
        </p:nvGrpSpPr>
        <p:grpSpPr>
          <a:xfrm>
            <a:off x="584776" y="2397417"/>
            <a:ext cx="8031818" cy="3082746"/>
            <a:chOff x="1050529" y="2837008"/>
            <a:chExt cx="6790320" cy="2264550"/>
          </a:xfrm>
        </p:grpSpPr>
        <p:cxnSp>
          <p:nvCxnSpPr>
            <p:cNvPr id="79" name="Elbow Connector 20"/>
            <p:cNvCxnSpPr/>
            <p:nvPr/>
          </p:nvCxnSpPr>
          <p:spPr bwMode="auto">
            <a:xfrm rot="5400000">
              <a:off x="5529167" y="2992548"/>
              <a:ext cx="379269" cy="2543465"/>
            </a:xfrm>
            <a:prstGeom prst="bentConnector2">
              <a:avLst/>
            </a:prstGeom>
            <a:noFill/>
            <a:ln w="38100" cap="flat" cmpd="sng" algn="ctr">
              <a:solidFill>
                <a:srgbClr val="C0504D"/>
              </a:solidFill>
              <a:prstDash val="solid"/>
              <a:headEnd type="oval"/>
            </a:ln>
            <a:effectLst>
              <a:outerShdw blurRad="40000" dist="23000" dir="5400000" rotWithShape="0">
                <a:srgbClr val="000000">
                  <a:alpha val="35000"/>
                </a:srgbClr>
              </a:outerShdw>
            </a:effectLst>
          </p:spPr>
        </p:cxnSp>
        <p:grpSp>
          <p:nvGrpSpPr>
            <p:cNvPr id="109" name="群組 108"/>
            <p:cNvGrpSpPr/>
            <p:nvPr/>
          </p:nvGrpSpPr>
          <p:grpSpPr>
            <a:xfrm>
              <a:off x="1050529" y="2837008"/>
              <a:ext cx="6790320" cy="2264550"/>
              <a:chOff x="1050529" y="2837008"/>
              <a:chExt cx="6790320" cy="2264550"/>
            </a:xfrm>
          </p:grpSpPr>
          <p:grpSp>
            <p:nvGrpSpPr>
              <p:cNvPr id="4" name="群組 3"/>
              <p:cNvGrpSpPr>
                <a:grpSpLocks/>
              </p:cNvGrpSpPr>
              <p:nvPr/>
            </p:nvGrpSpPr>
            <p:grpSpPr bwMode="auto">
              <a:xfrm>
                <a:off x="1050529" y="2862369"/>
                <a:ext cx="1480178" cy="1150486"/>
                <a:chOff x="-113598" y="3429000"/>
                <a:chExt cx="2597366" cy="2411968"/>
              </a:xfrm>
            </p:grpSpPr>
            <p:sp>
              <p:nvSpPr>
                <p:cNvPr id="5" name="Oval 3"/>
                <p:cNvSpPr>
                  <a:spLocks noChangeArrowheads="1"/>
                </p:cNvSpPr>
                <p:nvPr/>
              </p:nvSpPr>
              <p:spPr bwMode="auto">
                <a:xfrm>
                  <a:off x="-113598" y="3429000"/>
                  <a:ext cx="2597366" cy="2411968"/>
                </a:xfrm>
                <a:prstGeom prst="ellipse">
                  <a:avLst/>
                </a:prstGeom>
                <a:solidFill>
                  <a:srgbClr val="4BACC6">
                    <a:lumMod val="40000"/>
                    <a:lumOff val="60000"/>
                    <a:alpha val="60000"/>
                  </a:srgbClr>
                </a:solidFill>
                <a:ln w="12700" algn="ctr">
                  <a:solidFill>
                    <a:srgbClr val="C0504D">
                      <a:lumMod val="40000"/>
                      <a:lumOff val="60000"/>
                    </a:srgbClr>
                  </a:solidFill>
                  <a:round/>
                  <a:headEnd/>
                  <a:tailEnd/>
                </a:ln>
              </p:spPr>
              <p:txBody>
                <a:bodyPr lIns="27000" tIns="27000" rIns="27000" bIns="27000" anchor="ctr"/>
                <a:lstStyle/>
                <a:p>
                  <a:pPr algn="ctr" defTabSz="342900">
                    <a:buClr>
                      <a:prstClr val="white"/>
                    </a:buClr>
                    <a:buSzPct val="100000"/>
                    <a:buFontTx/>
                    <a:buChar char=" "/>
                    <a:defRPr/>
                  </a:pPr>
                  <a:endParaRPr lang="en-US" altLang="ja-JP" sz="825"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6" name="橢圓 5"/>
                <p:cNvSpPr/>
                <p:nvPr/>
              </p:nvSpPr>
              <p:spPr>
                <a:xfrm>
                  <a:off x="467475" y="3897860"/>
                  <a:ext cx="1439884" cy="1437996"/>
                </a:xfrm>
                <a:prstGeom prst="ellipse">
                  <a:avLst/>
                </a:prstGeom>
                <a:noFill/>
                <a:ln w="25400" cap="flat" cmpd="sng" algn="ctr">
                  <a:solidFill>
                    <a:srgbClr val="C0504D">
                      <a:lumMod val="40000"/>
                      <a:lumOff val="60000"/>
                    </a:srgbClr>
                  </a:solidFill>
                  <a:prstDash val="sysDash"/>
                </a:ln>
                <a:effectLst/>
              </p:spPr>
              <p:txBody>
                <a:bodyPr anchor="ctr"/>
                <a:lstStyle/>
                <a:p>
                  <a:pPr algn="ctr" defTabSz="342900">
                    <a:defRPr/>
                  </a:pPr>
                  <a:endParaRPr lang="zh-TW" altLang="en-US" sz="1050" b="1" kern="0">
                    <a:solidFill>
                      <a:prstClr val="white"/>
                    </a:solidFill>
                    <a:ea typeface="微軟正黑體" panose="020B0604030504040204" pitchFamily="34" charset="-120"/>
                  </a:endParaRPr>
                </a:p>
              </p:txBody>
            </p:sp>
            <p:grpSp>
              <p:nvGrpSpPr>
                <p:cNvPr id="7" name="Group 54"/>
                <p:cNvGrpSpPr>
                  <a:grpSpLocks/>
                </p:cNvGrpSpPr>
                <p:nvPr/>
              </p:nvGrpSpPr>
              <p:grpSpPr bwMode="auto">
                <a:xfrm>
                  <a:off x="179512" y="4184784"/>
                  <a:ext cx="982185" cy="953888"/>
                  <a:chOff x="1749442" y="5004594"/>
                  <a:chExt cx="1224000" cy="1224000"/>
                </a:xfrm>
              </p:grpSpPr>
              <p:sp>
                <p:nvSpPr>
                  <p:cNvPr id="18" name="Oval 63"/>
                  <p:cNvSpPr>
                    <a:spLocks noChangeArrowheads="1"/>
                  </p:cNvSpPr>
                  <p:nvPr/>
                </p:nvSpPr>
                <p:spPr bwMode="gray">
                  <a:xfrm>
                    <a:off x="1750560" y="5005459"/>
                    <a:ext cx="1223701" cy="1221859"/>
                  </a:xfrm>
                  <a:prstGeom prst="ellipse">
                    <a:avLst/>
                  </a:prstGeom>
                  <a:solidFill>
                    <a:srgbClr val="0070C0"/>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職能職業查詢</a:t>
                    </a:r>
                    <a:endParaRPr lang="en-US" sz="1100" b="1" kern="0" dirty="0">
                      <a:solidFill>
                        <a:prstClr val="white"/>
                      </a:solidFill>
                      <a:latin typeface="微軟正黑體" panose="020B0604030504040204" pitchFamily="34" charset="-120"/>
                      <a:ea typeface="微軟正黑體" panose="020B0604030504040204" pitchFamily="34" charset="-120"/>
                    </a:endParaRPr>
                  </a:p>
                </p:txBody>
              </p:sp>
              <p:sp>
                <p:nvSpPr>
                  <p:cNvPr id="19" name="Oval 62"/>
                  <p:cNvSpPr>
                    <a:spLocks noChangeArrowheads="1"/>
                  </p:cNvSpPr>
                  <p:nvPr/>
                </p:nvSpPr>
                <p:spPr bwMode="gray">
                  <a:xfrm>
                    <a:off x="1750560" y="5005459"/>
                    <a:ext cx="1223701" cy="1221859"/>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825" b="1" kern="0">
                      <a:solidFill>
                        <a:srgbClr val="313131"/>
                      </a:solidFill>
                      <a:latin typeface="微軟正黑體" panose="020B0604030504040204" pitchFamily="34" charset="-120"/>
                      <a:ea typeface="微軟正黑體" panose="020B0604030504040204" pitchFamily="34" charset="-120"/>
                    </a:endParaRPr>
                  </a:p>
                </p:txBody>
              </p:sp>
            </p:grpSp>
            <p:grpSp>
              <p:nvGrpSpPr>
                <p:cNvPr id="8" name="Group 54"/>
                <p:cNvGrpSpPr>
                  <a:grpSpLocks/>
                </p:cNvGrpSpPr>
                <p:nvPr/>
              </p:nvGrpSpPr>
              <p:grpSpPr bwMode="auto">
                <a:xfrm>
                  <a:off x="1285559" y="3590936"/>
                  <a:ext cx="694153" cy="665856"/>
                  <a:chOff x="1749442" y="5004594"/>
                  <a:chExt cx="1224000" cy="1224000"/>
                </a:xfrm>
              </p:grpSpPr>
              <p:sp>
                <p:nvSpPr>
                  <p:cNvPr id="16" name="Oval 63"/>
                  <p:cNvSpPr>
                    <a:spLocks noChangeArrowheads="1"/>
                  </p:cNvSpPr>
                  <p:nvPr/>
                </p:nvSpPr>
                <p:spPr bwMode="gray">
                  <a:xfrm>
                    <a:off x="1749133" y="5004574"/>
                    <a:ext cx="1225286" cy="1226172"/>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職能</a:t>
                    </a:r>
                    <a: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t/>
                    </a:r>
                    <a:b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b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介紹</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17" name="Oval 62"/>
                  <p:cNvSpPr>
                    <a:spLocks noChangeArrowheads="1"/>
                  </p:cNvSpPr>
                  <p:nvPr/>
                </p:nvSpPr>
                <p:spPr bwMode="gray">
                  <a:xfrm>
                    <a:off x="1749133" y="5004574"/>
                    <a:ext cx="1225286" cy="1226172"/>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nvGrpSpPr>
                <p:cNvPr id="9" name="Group 54"/>
                <p:cNvGrpSpPr>
                  <a:grpSpLocks/>
                </p:cNvGrpSpPr>
                <p:nvPr/>
              </p:nvGrpSpPr>
              <p:grpSpPr bwMode="auto">
                <a:xfrm>
                  <a:off x="1285559" y="5031096"/>
                  <a:ext cx="694153" cy="665856"/>
                  <a:chOff x="1749442" y="5004594"/>
                  <a:chExt cx="1224000" cy="1224000"/>
                </a:xfrm>
              </p:grpSpPr>
              <p:sp>
                <p:nvSpPr>
                  <p:cNvPr id="14" name="Oval 63"/>
                  <p:cNvSpPr>
                    <a:spLocks noChangeArrowheads="1"/>
                  </p:cNvSpPr>
                  <p:nvPr/>
                </p:nvSpPr>
                <p:spPr bwMode="gray">
                  <a:xfrm>
                    <a:off x="1749133" y="5005039"/>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職業</a:t>
                    </a:r>
                    <a: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t/>
                    </a:r>
                    <a:b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b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查詢</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15" name="Oval 62"/>
                  <p:cNvSpPr>
                    <a:spLocks noChangeArrowheads="1"/>
                  </p:cNvSpPr>
                  <p:nvPr/>
                </p:nvSpPr>
                <p:spPr bwMode="gray">
                  <a:xfrm>
                    <a:off x="1749133" y="5005039"/>
                    <a:ext cx="1225286"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cxnSp>
              <p:nvCxnSpPr>
                <p:cNvPr id="10" name="直線接點 9"/>
                <p:cNvCxnSpPr>
                  <a:cxnSpLocks noChangeShapeType="1"/>
                </p:cNvCxnSpPr>
                <p:nvPr/>
              </p:nvCxnSpPr>
              <p:spPr bwMode="auto">
                <a:xfrm>
                  <a:off x="1233705" y="4634984"/>
                  <a:ext cx="1178055" cy="0"/>
                </a:xfrm>
                <a:prstGeom prst="line">
                  <a:avLst/>
                </a:prstGeom>
                <a:noFill/>
                <a:ln w="19050" algn="ctr">
                  <a:solidFill>
                    <a:srgbClr val="E6B9B8"/>
                  </a:solidFill>
                  <a:prstDash val="sysDash"/>
                  <a:round/>
                  <a:headEnd/>
                  <a:tailEnd type="triangle" w="med" len="med"/>
                </a:ln>
                <a:extLst>
                  <a:ext uri="{909E8E84-426E-40DD-AFC4-6F175D3DCCD1}">
                    <a14:hiddenFill xmlns:a14="http://schemas.microsoft.com/office/drawing/2010/main">
                      <a:noFill/>
                    </a14:hiddenFill>
                  </a:ext>
                </a:extLst>
              </p:spPr>
            </p:cxnSp>
            <p:grpSp>
              <p:nvGrpSpPr>
                <p:cNvPr id="11" name="Group 54"/>
                <p:cNvGrpSpPr>
                  <a:grpSpLocks/>
                </p:cNvGrpSpPr>
                <p:nvPr/>
              </p:nvGrpSpPr>
              <p:grpSpPr bwMode="auto">
                <a:xfrm>
                  <a:off x="1285559" y="4311016"/>
                  <a:ext cx="694153" cy="665856"/>
                  <a:chOff x="1749442" y="5004594"/>
                  <a:chExt cx="1224000" cy="1224000"/>
                </a:xfrm>
              </p:grpSpPr>
              <p:sp>
                <p:nvSpPr>
                  <p:cNvPr id="12" name="Oval 63"/>
                  <p:cNvSpPr>
                    <a:spLocks noChangeArrowheads="1"/>
                  </p:cNvSpPr>
                  <p:nvPr/>
                </p:nvSpPr>
                <p:spPr bwMode="gray">
                  <a:xfrm>
                    <a:off x="1749133" y="5004807"/>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職能</a:t>
                    </a:r>
                    <a: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t/>
                    </a:r>
                    <a:br>
                      <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rPr>
                    </a:b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查詢</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13" name="Oval 62"/>
                  <p:cNvSpPr>
                    <a:spLocks noChangeArrowheads="1"/>
                  </p:cNvSpPr>
                  <p:nvPr/>
                </p:nvSpPr>
                <p:spPr bwMode="gray">
                  <a:xfrm>
                    <a:off x="1749133" y="5004807"/>
                    <a:ext cx="1225286"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grpSp>
            <p:nvGrpSpPr>
              <p:cNvPr id="20" name="群組 19"/>
              <p:cNvGrpSpPr>
                <a:grpSpLocks/>
              </p:cNvGrpSpPr>
              <p:nvPr/>
            </p:nvGrpSpPr>
            <p:grpSpPr bwMode="auto">
              <a:xfrm>
                <a:off x="3749857" y="2845077"/>
                <a:ext cx="1471032" cy="1150486"/>
                <a:chOff x="3730682" y="2681260"/>
                <a:chExt cx="1798150" cy="1583593"/>
              </a:xfrm>
            </p:grpSpPr>
            <p:sp>
              <p:nvSpPr>
                <p:cNvPr id="21" name="Oval 5"/>
                <p:cNvSpPr>
                  <a:spLocks noChangeArrowheads="1"/>
                </p:cNvSpPr>
                <p:nvPr/>
              </p:nvSpPr>
              <p:spPr bwMode="auto">
                <a:xfrm>
                  <a:off x="3730682" y="2681260"/>
                  <a:ext cx="1798150" cy="1583593"/>
                </a:xfrm>
                <a:prstGeom prst="ellipse">
                  <a:avLst/>
                </a:prstGeom>
                <a:solidFill>
                  <a:srgbClr val="9BBB59">
                    <a:lumMod val="20000"/>
                    <a:lumOff val="80000"/>
                    <a:alpha val="60000"/>
                  </a:srgbClr>
                </a:solidFill>
                <a:ln w="12700" algn="ctr">
                  <a:solidFill>
                    <a:srgbClr val="C0504D">
                      <a:lumMod val="40000"/>
                      <a:lumOff val="60000"/>
                    </a:srgbClr>
                  </a:solidFill>
                  <a:round/>
                  <a:headEnd/>
                  <a:tailEnd/>
                </a:ln>
              </p:spPr>
              <p:txBody>
                <a:bodyPr lIns="27000" tIns="27000" rIns="27000" bIns="27000" anchor="ctr"/>
                <a:lstStyle/>
                <a:p>
                  <a:pPr algn="ctr" defTabSz="342900">
                    <a:buClr>
                      <a:prstClr val="white"/>
                    </a:buClr>
                    <a:buSzPct val="100000"/>
                    <a:buFontTx/>
                    <a:buChar char=" "/>
                    <a:defRPr/>
                  </a:pPr>
                  <a:endParaRPr lang="en-US" altLang="ja-JP" sz="825"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22" name="橢圓 21"/>
                <p:cNvSpPr/>
                <p:nvPr/>
              </p:nvSpPr>
              <p:spPr>
                <a:xfrm>
                  <a:off x="4032225" y="2989093"/>
                  <a:ext cx="1003026" cy="944127"/>
                </a:xfrm>
                <a:prstGeom prst="ellipse">
                  <a:avLst/>
                </a:prstGeom>
                <a:noFill/>
                <a:ln w="25400" cap="flat" cmpd="sng" algn="ctr">
                  <a:solidFill>
                    <a:srgbClr val="C0504D">
                      <a:lumMod val="40000"/>
                      <a:lumOff val="60000"/>
                    </a:srgbClr>
                  </a:solidFill>
                  <a:prstDash val="sysDash"/>
                </a:ln>
                <a:effectLst/>
              </p:spPr>
              <p:txBody>
                <a:bodyPr anchor="ctr"/>
                <a:lstStyle/>
                <a:p>
                  <a:pPr algn="ctr" defTabSz="342900">
                    <a:defRPr/>
                  </a:pPr>
                  <a:endParaRPr lang="zh-TW" altLang="en-US" sz="1050" b="1" kern="0">
                    <a:solidFill>
                      <a:prstClr val="white"/>
                    </a:solidFill>
                    <a:ea typeface="微軟正黑體" panose="020B0604030504040204" pitchFamily="34" charset="-120"/>
                  </a:endParaRPr>
                </a:p>
              </p:txBody>
            </p:sp>
            <p:grpSp>
              <p:nvGrpSpPr>
                <p:cNvPr id="23" name="Group 54"/>
                <p:cNvGrpSpPr>
                  <a:grpSpLocks/>
                </p:cNvGrpSpPr>
                <p:nvPr/>
              </p:nvGrpSpPr>
              <p:grpSpPr bwMode="auto">
                <a:xfrm>
                  <a:off x="3798903" y="3165798"/>
                  <a:ext cx="684192" cy="626281"/>
                  <a:chOff x="1749442" y="5004594"/>
                  <a:chExt cx="1224000" cy="1224000"/>
                </a:xfrm>
              </p:grpSpPr>
              <p:sp>
                <p:nvSpPr>
                  <p:cNvPr id="35" name="Oval 62"/>
                  <p:cNvSpPr>
                    <a:spLocks noChangeArrowheads="1"/>
                  </p:cNvSpPr>
                  <p:nvPr/>
                </p:nvSpPr>
                <p:spPr bwMode="gray">
                  <a:xfrm>
                    <a:off x="1749481" y="5003473"/>
                    <a:ext cx="1223703" cy="1224961"/>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825" b="1" kern="0">
                      <a:solidFill>
                        <a:srgbClr val="313131"/>
                      </a:solidFill>
                      <a:latin typeface="微軟正黑體" panose="020B0604030504040204" pitchFamily="34" charset="-120"/>
                      <a:ea typeface="微軟正黑體" panose="020B0604030504040204" pitchFamily="34" charset="-120"/>
                    </a:endParaRPr>
                  </a:p>
                </p:txBody>
              </p:sp>
              <p:sp>
                <p:nvSpPr>
                  <p:cNvPr id="34" name="Oval 63"/>
                  <p:cNvSpPr>
                    <a:spLocks noChangeArrowheads="1"/>
                  </p:cNvSpPr>
                  <p:nvPr/>
                </p:nvSpPr>
                <p:spPr bwMode="gray">
                  <a:xfrm>
                    <a:off x="1749481" y="5003473"/>
                    <a:ext cx="1223703" cy="1224961"/>
                  </a:xfrm>
                  <a:prstGeom prst="ellipse">
                    <a:avLst/>
                  </a:prstGeom>
                  <a:solidFill>
                    <a:srgbClr val="0070C0"/>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職能</a:t>
                    </a:r>
                    <a:r>
                      <a:rPr lang="en-US" altLang="zh-TW" sz="1100" b="1" kern="0" dirty="0">
                        <a:solidFill>
                          <a:prstClr val="white"/>
                        </a:solidFill>
                        <a:latin typeface="微軟正黑體" panose="020B0604030504040204" pitchFamily="34" charset="-120"/>
                        <a:ea typeface="微軟正黑體" panose="020B0604030504040204" pitchFamily="34" charset="-120"/>
                      </a:rPr>
                      <a:t/>
                    </a:r>
                    <a:br>
                      <a:rPr lang="en-US" altLang="zh-TW" sz="1100" b="1" kern="0" dirty="0">
                        <a:solidFill>
                          <a:prstClr val="white"/>
                        </a:solidFill>
                        <a:latin typeface="微軟正黑體" panose="020B0604030504040204" pitchFamily="34" charset="-120"/>
                        <a:ea typeface="微軟正黑體" panose="020B0604030504040204" pitchFamily="34" charset="-120"/>
                      </a:rPr>
                    </a:br>
                    <a:r>
                      <a:rPr lang="zh-TW" altLang="en-US" sz="1100" b="1" kern="0" dirty="0">
                        <a:solidFill>
                          <a:prstClr val="white"/>
                        </a:solidFill>
                        <a:latin typeface="微軟正黑體" panose="020B0604030504040204" pitchFamily="34" charset="-120"/>
                        <a:ea typeface="微軟正黑體" panose="020B0604030504040204" pitchFamily="34" charset="-120"/>
                      </a:rPr>
                      <a:t>診斷</a:t>
                    </a:r>
                    <a:endParaRPr lang="en-US" sz="1100" b="1" kern="0" dirty="0">
                      <a:solidFill>
                        <a:prstClr val="white"/>
                      </a:solidFill>
                      <a:latin typeface="微軟正黑體" panose="020B0604030504040204" pitchFamily="34" charset="-120"/>
                      <a:ea typeface="微軟正黑體" panose="020B0604030504040204" pitchFamily="34" charset="-120"/>
                    </a:endParaRPr>
                  </a:p>
                </p:txBody>
              </p:sp>
            </p:grpSp>
            <p:grpSp>
              <p:nvGrpSpPr>
                <p:cNvPr id="24" name="Group 54"/>
                <p:cNvGrpSpPr>
                  <a:grpSpLocks/>
                </p:cNvGrpSpPr>
                <p:nvPr/>
              </p:nvGrpSpPr>
              <p:grpSpPr bwMode="auto">
                <a:xfrm>
                  <a:off x="4583417" y="2787580"/>
                  <a:ext cx="483548" cy="437171"/>
                  <a:chOff x="1749442" y="5004594"/>
                  <a:chExt cx="1224000" cy="1224000"/>
                </a:xfrm>
              </p:grpSpPr>
              <p:sp>
                <p:nvSpPr>
                  <p:cNvPr id="32" name="Oval 63"/>
                  <p:cNvSpPr>
                    <a:spLocks noChangeArrowheads="1"/>
                  </p:cNvSpPr>
                  <p:nvPr/>
                </p:nvSpPr>
                <p:spPr bwMode="gray">
                  <a:xfrm>
                    <a:off x="1748225" y="5004577"/>
                    <a:ext cx="1225286" cy="1226174"/>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共通職能診斷</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33" name="Oval 62"/>
                  <p:cNvSpPr>
                    <a:spLocks noChangeArrowheads="1"/>
                  </p:cNvSpPr>
                  <p:nvPr/>
                </p:nvSpPr>
                <p:spPr bwMode="gray">
                  <a:xfrm>
                    <a:off x="1748225" y="5004577"/>
                    <a:ext cx="1225286" cy="1226174"/>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nvGrpSpPr>
                <p:cNvPr id="25" name="Group 54"/>
                <p:cNvGrpSpPr>
                  <a:grpSpLocks/>
                </p:cNvGrpSpPr>
                <p:nvPr/>
              </p:nvGrpSpPr>
              <p:grpSpPr bwMode="auto">
                <a:xfrm>
                  <a:off x="4583417" y="3733126"/>
                  <a:ext cx="483548" cy="437171"/>
                  <a:chOff x="1749442" y="5004594"/>
                  <a:chExt cx="1224000" cy="1224000"/>
                </a:xfrm>
              </p:grpSpPr>
              <p:sp>
                <p:nvSpPr>
                  <p:cNvPr id="30" name="Oval 63"/>
                  <p:cNvSpPr>
                    <a:spLocks noChangeArrowheads="1"/>
                  </p:cNvSpPr>
                  <p:nvPr/>
                </p:nvSpPr>
                <p:spPr bwMode="gray">
                  <a:xfrm>
                    <a:off x="1748225" y="5005045"/>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教學能量回饋</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31" name="Oval 62"/>
                  <p:cNvSpPr>
                    <a:spLocks noChangeArrowheads="1"/>
                  </p:cNvSpPr>
                  <p:nvPr/>
                </p:nvSpPr>
                <p:spPr bwMode="gray">
                  <a:xfrm>
                    <a:off x="1748225" y="5005045"/>
                    <a:ext cx="1225286"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cxnSp>
              <p:nvCxnSpPr>
                <p:cNvPr id="26" name="直線接點 25"/>
                <p:cNvCxnSpPr>
                  <a:cxnSpLocks noChangeShapeType="1"/>
                </p:cNvCxnSpPr>
                <p:nvPr/>
              </p:nvCxnSpPr>
              <p:spPr bwMode="auto">
                <a:xfrm>
                  <a:off x="4515196" y="3461139"/>
                  <a:ext cx="820636" cy="0"/>
                </a:xfrm>
                <a:prstGeom prst="line">
                  <a:avLst/>
                </a:prstGeom>
                <a:noFill/>
                <a:ln w="19050" algn="ctr">
                  <a:solidFill>
                    <a:srgbClr val="E6B9B8"/>
                  </a:solidFill>
                  <a:prstDash val="sysDash"/>
                  <a:round/>
                  <a:headEnd/>
                  <a:tailEnd type="triangle" w="med" len="med"/>
                </a:ln>
                <a:extLst>
                  <a:ext uri="{909E8E84-426E-40DD-AFC4-6F175D3DCCD1}">
                    <a14:hiddenFill xmlns:a14="http://schemas.microsoft.com/office/drawing/2010/main">
                      <a:noFill/>
                    </a14:hiddenFill>
                  </a:ext>
                </a:extLst>
              </p:spPr>
            </p:cxnSp>
            <p:grpSp>
              <p:nvGrpSpPr>
                <p:cNvPr id="27" name="Group 54"/>
                <p:cNvGrpSpPr>
                  <a:grpSpLocks/>
                </p:cNvGrpSpPr>
                <p:nvPr/>
              </p:nvGrpSpPr>
              <p:grpSpPr bwMode="auto">
                <a:xfrm>
                  <a:off x="4582937" y="3260429"/>
                  <a:ext cx="536429" cy="436360"/>
                  <a:chOff x="1748225" y="5004809"/>
                  <a:chExt cx="1357857" cy="1221730"/>
                </a:xfrm>
              </p:grpSpPr>
              <p:sp>
                <p:nvSpPr>
                  <p:cNvPr id="28" name="Oval 63"/>
                  <p:cNvSpPr>
                    <a:spLocks noChangeArrowheads="1"/>
                  </p:cNvSpPr>
                  <p:nvPr/>
                </p:nvSpPr>
                <p:spPr bwMode="gray">
                  <a:xfrm>
                    <a:off x="1748225" y="5004809"/>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專業職能診斷</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29" name="Oval 62"/>
                  <p:cNvSpPr>
                    <a:spLocks noChangeArrowheads="1"/>
                  </p:cNvSpPr>
                  <p:nvPr/>
                </p:nvSpPr>
                <p:spPr bwMode="gray">
                  <a:xfrm>
                    <a:off x="1748225" y="5004809"/>
                    <a:ext cx="1357857"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50"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grpSp>
            <p:nvGrpSpPr>
              <p:cNvPr id="36" name="群組 35"/>
              <p:cNvGrpSpPr>
                <a:grpSpLocks/>
              </p:cNvGrpSpPr>
              <p:nvPr/>
            </p:nvGrpSpPr>
            <p:grpSpPr bwMode="auto">
              <a:xfrm>
                <a:off x="5020941" y="2845077"/>
                <a:ext cx="1458044" cy="1150486"/>
                <a:chOff x="5285670" y="2681260"/>
                <a:chExt cx="1782272" cy="1583593"/>
              </a:xfrm>
            </p:grpSpPr>
            <p:sp>
              <p:nvSpPr>
                <p:cNvPr id="37" name="Oval 4"/>
                <p:cNvSpPr>
                  <a:spLocks noChangeArrowheads="1"/>
                </p:cNvSpPr>
                <p:nvPr/>
              </p:nvSpPr>
              <p:spPr bwMode="auto">
                <a:xfrm>
                  <a:off x="5285670" y="2681260"/>
                  <a:ext cx="1782272" cy="1583593"/>
                </a:xfrm>
                <a:prstGeom prst="ellipse">
                  <a:avLst/>
                </a:prstGeom>
                <a:solidFill>
                  <a:srgbClr val="8064A2">
                    <a:lumMod val="20000"/>
                    <a:lumOff val="80000"/>
                    <a:alpha val="60000"/>
                  </a:srgbClr>
                </a:solidFill>
                <a:ln w="12700" algn="ctr">
                  <a:solidFill>
                    <a:srgbClr val="C0504D">
                      <a:lumMod val="40000"/>
                      <a:lumOff val="60000"/>
                    </a:srgbClr>
                  </a:solidFill>
                  <a:round/>
                  <a:headEnd/>
                  <a:tailEnd/>
                </a:ln>
              </p:spPr>
              <p:txBody>
                <a:bodyPr lIns="27000" tIns="27000" rIns="27000" bIns="27000" anchor="ctr"/>
                <a:lstStyle/>
                <a:p>
                  <a:pPr algn="ctr" defTabSz="342900">
                    <a:buClr>
                      <a:prstClr val="white"/>
                    </a:buClr>
                    <a:buSzPct val="100000"/>
                    <a:buFontTx/>
                    <a:buChar char=" "/>
                    <a:defRPr/>
                  </a:pPr>
                  <a:endParaRPr lang="en-US" altLang="ja-JP" sz="825"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38" name="橢圓 37"/>
                <p:cNvSpPr/>
                <p:nvPr/>
              </p:nvSpPr>
              <p:spPr>
                <a:xfrm>
                  <a:off x="5536427" y="2989093"/>
                  <a:ext cx="1003026" cy="944127"/>
                </a:xfrm>
                <a:prstGeom prst="ellipse">
                  <a:avLst/>
                </a:prstGeom>
                <a:noFill/>
                <a:ln w="25400" cap="flat" cmpd="sng" algn="ctr">
                  <a:solidFill>
                    <a:srgbClr val="C0504D">
                      <a:lumMod val="40000"/>
                      <a:lumOff val="60000"/>
                    </a:srgbClr>
                  </a:solidFill>
                  <a:prstDash val="sysDash"/>
                </a:ln>
                <a:effectLst/>
              </p:spPr>
              <p:txBody>
                <a:bodyPr anchor="ctr"/>
                <a:lstStyle/>
                <a:p>
                  <a:pPr algn="ctr" defTabSz="342900">
                    <a:defRPr/>
                  </a:pPr>
                  <a:endParaRPr lang="zh-TW" altLang="en-US" sz="1050" b="1" kern="0">
                    <a:solidFill>
                      <a:prstClr val="white"/>
                    </a:solidFill>
                    <a:ea typeface="微軟正黑體" panose="020B0604030504040204" pitchFamily="34" charset="-120"/>
                  </a:endParaRPr>
                </a:p>
              </p:txBody>
            </p:sp>
            <p:grpSp>
              <p:nvGrpSpPr>
                <p:cNvPr id="39" name="Group 54"/>
                <p:cNvGrpSpPr>
                  <a:grpSpLocks/>
                </p:cNvGrpSpPr>
                <p:nvPr/>
              </p:nvGrpSpPr>
              <p:grpSpPr bwMode="auto">
                <a:xfrm>
                  <a:off x="6206628" y="3165798"/>
                  <a:ext cx="684192" cy="626281"/>
                  <a:chOff x="1749442" y="5004594"/>
                  <a:chExt cx="1224000" cy="1224000"/>
                </a:xfrm>
              </p:grpSpPr>
              <p:sp>
                <p:nvSpPr>
                  <p:cNvPr id="48" name="Oval 63"/>
                  <p:cNvSpPr>
                    <a:spLocks noChangeArrowheads="1"/>
                  </p:cNvSpPr>
                  <p:nvPr/>
                </p:nvSpPr>
                <p:spPr bwMode="gray">
                  <a:xfrm>
                    <a:off x="1748621" y="5003473"/>
                    <a:ext cx="1223703" cy="1224961"/>
                  </a:xfrm>
                  <a:prstGeom prst="ellipse">
                    <a:avLst/>
                  </a:prstGeom>
                  <a:solidFill>
                    <a:srgbClr val="0070C0"/>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能力</a:t>
                    </a:r>
                    <a:r>
                      <a:rPr lang="en-US" altLang="zh-TW" sz="1100" b="1" kern="0" dirty="0">
                        <a:solidFill>
                          <a:prstClr val="white"/>
                        </a:solidFill>
                        <a:latin typeface="微軟正黑體" panose="020B0604030504040204" pitchFamily="34" charset="-120"/>
                        <a:ea typeface="微軟正黑體" panose="020B0604030504040204" pitchFamily="34" charset="-120"/>
                      </a:rPr>
                      <a:t/>
                    </a:r>
                    <a:br>
                      <a:rPr lang="en-US" altLang="zh-TW" sz="1100" b="1" kern="0" dirty="0">
                        <a:solidFill>
                          <a:prstClr val="white"/>
                        </a:solidFill>
                        <a:latin typeface="微軟正黑體" panose="020B0604030504040204" pitchFamily="34" charset="-120"/>
                        <a:ea typeface="微軟正黑體" panose="020B0604030504040204" pitchFamily="34" charset="-120"/>
                      </a:rPr>
                    </a:br>
                    <a:r>
                      <a:rPr lang="zh-TW" altLang="en-US" sz="1100" b="1" kern="0" dirty="0">
                        <a:solidFill>
                          <a:prstClr val="white"/>
                        </a:solidFill>
                        <a:latin typeface="微軟正黑體" panose="020B0604030504040204" pitchFamily="34" charset="-120"/>
                        <a:ea typeface="微軟正黑體" panose="020B0604030504040204" pitchFamily="34" charset="-120"/>
                      </a:rPr>
                      <a:t>養成</a:t>
                    </a:r>
                    <a:endParaRPr lang="en-US" sz="1100" b="1" kern="0" dirty="0">
                      <a:solidFill>
                        <a:prstClr val="white"/>
                      </a:solidFill>
                      <a:latin typeface="微軟正黑體" panose="020B0604030504040204" pitchFamily="34" charset="-120"/>
                      <a:ea typeface="微軟正黑體" panose="020B0604030504040204" pitchFamily="34" charset="-120"/>
                    </a:endParaRPr>
                  </a:p>
                </p:txBody>
              </p:sp>
              <p:sp>
                <p:nvSpPr>
                  <p:cNvPr id="49" name="Oval 62"/>
                  <p:cNvSpPr>
                    <a:spLocks noChangeArrowheads="1"/>
                  </p:cNvSpPr>
                  <p:nvPr/>
                </p:nvSpPr>
                <p:spPr bwMode="gray">
                  <a:xfrm>
                    <a:off x="1748621" y="5003473"/>
                    <a:ext cx="1223703" cy="1224961"/>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825" b="1" kern="0">
                      <a:solidFill>
                        <a:srgbClr val="313131"/>
                      </a:solidFill>
                      <a:latin typeface="微軟正黑體" panose="020B0604030504040204" pitchFamily="34" charset="-120"/>
                      <a:ea typeface="微軟正黑體" panose="020B0604030504040204" pitchFamily="34" charset="-120"/>
                    </a:endParaRPr>
                  </a:p>
                </p:txBody>
              </p:sp>
            </p:grpSp>
            <p:grpSp>
              <p:nvGrpSpPr>
                <p:cNvPr id="40" name="Group 54"/>
                <p:cNvGrpSpPr>
                  <a:grpSpLocks/>
                </p:cNvGrpSpPr>
                <p:nvPr/>
              </p:nvGrpSpPr>
              <p:grpSpPr bwMode="auto">
                <a:xfrm>
                  <a:off x="5604697" y="2787580"/>
                  <a:ext cx="483548" cy="437171"/>
                  <a:chOff x="1749442" y="5004594"/>
                  <a:chExt cx="1224000" cy="1224000"/>
                </a:xfrm>
              </p:grpSpPr>
              <p:sp>
                <p:nvSpPr>
                  <p:cNvPr id="46" name="Oval 63"/>
                  <p:cNvSpPr>
                    <a:spLocks noChangeArrowheads="1"/>
                  </p:cNvSpPr>
                  <p:nvPr/>
                </p:nvSpPr>
                <p:spPr bwMode="gray">
                  <a:xfrm>
                    <a:off x="1749379" y="5004577"/>
                    <a:ext cx="1225283" cy="1226174"/>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能力補強策略</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47" name="Oval 62"/>
                  <p:cNvSpPr>
                    <a:spLocks noChangeArrowheads="1"/>
                  </p:cNvSpPr>
                  <p:nvPr/>
                </p:nvSpPr>
                <p:spPr bwMode="gray">
                  <a:xfrm>
                    <a:off x="1749379" y="5004577"/>
                    <a:ext cx="1225283" cy="1226174"/>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sp>
              <p:nvSpPr>
                <p:cNvPr id="41" name="Oval 63"/>
                <p:cNvSpPr>
                  <a:spLocks noChangeArrowheads="1"/>
                </p:cNvSpPr>
                <p:nvPr/>
              </p:nvSpPr>
              <p:spPr bwMode="gray">
                <a:xfrm>
                  <a:off x="5639587" y="3715832"/>
                  <a:ext cx="482468" cy="436361"/>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目標學習</a:t>
                  </a:r>
                  <a:endParaRPr lang="en-US" altLang="zh-TW"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cxnSp>
              <p:nvCxnSpPr>
                <p:cNvPr id="42" name="直線接點 41"/>
                <p:cNvCxnSpPr>
                  <a:cxnSpLocks noChangeShapeType="1"/>
                </p:cNvCxnSpPr>
                <p:nvPr/>
              </p:nvCxnSpPr>
              <p:spPr bwMode="auto">
                <a:xfrm>
                  <a:off x="5385992" y="3461139"/>
                  <a:ext cx="820636" cy="0"/>
                </a:xfrm>
                <a:prstGeom prst="line">
                  <a:avLst/>
                </a:prstGeom>
                <a:noFill/>
                <a:ln w="19050" algn="ctr">
                  <a:solidFill>
                    <a:srgbClr val="E6B9B8"/>
                  </a:solidFill>
                  <a:prstDash val="sysDash"/>
                  <a:round/>
                  <a:headEnd/>
                  <a:tailEnd type="triangle" w="med" len="med"/>
                </a:ln>
                <a:extLst>
                  <a:ext uri="{909E8E84-426E-40DD-AFC4-6F175D3DCCD1}">
                    <a14:hiddenFill xmlns:a14="http://schemas.microsoft.com/office/drawing/2010/main">
                      <a:noFill/>
                    </a14:hiddenFill>
                  </a:ext>
                </a:extLst>
              </p:spPr>
            </p:cxnSp>
            <p:grpSp>
              <p:nvGrpSpPr>
                <p:cNvPr id="43" name="Group 54"/>
                <p:cNvGrpSpPr>
                  <a:grpSpLocks/>
                </p:cNvGrpSpPr>
                <p:nvPr/>
              </p:nvGrpSpPr>
              <p:grpSpPr bwMode="auto">
                <a:xfrm>
                  <a:off x="5604697" y="3260352"/>
                  <a:ext cx="483548" cy="437171"/>
                  <a:chOff x="1749442" y="5004594"/>
                  <a:chExt cx="1224000" cy="1224000"/>
                </a:xfrm>
              </p:grpSpPr>
              <p:sp>
                <p:nvSpPr>
                  <p:cNvPr id="44" name="Oval 63"/>
                  <p:cNvSpPr>
                    <a:spLocks noChangeArrowheads="1"/>
                  </p:cNvSpPr>
                  <p:nvPr/>
                </p:nvSpPr>
                <p:spPr bwMode="gray">
                  <a:xfrm>
                    <a:off x="1749379" y="5004812"/>
                    <a:ext cx="1225283"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b="1" kern="0" dirty="0">
                        <a:solidFill>
                          <a:prstClr val="black">
                            <a:lumMod val="75000"/>
                            <a:lumOff val="25000"/>
                          </a:prstClr>
                        </a:solidFill>
                        <a:latin typeface="微軟正黑體" panose="020B0604030504040204" pitchFamily="34" charset="-120"/>
                        <a:ea typeface="微軟正黑體" panose="020B0604030504040204" pitchFamily="34" charset="-120"/>
                      </a:rPr>
                      <a:t>選課規劃</a:t>
                    </a:r>
                    <a:endParaRPr lang="en-US" sz="1000"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45" name="Oval 62"/>
                  <p:cNvSpPr>
                    <a:spLocks noChangeArrowheads="1"/>
                  </p:cNvSpPr>
                  <p:nvPr/>
                </p:nvSpPr>
                <p:spPr bwMode="gray">
                  <a:xfrm>
                    <a:off x="1749379" y="5004812"/>
                    <a:ext cx="1225283"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grpSp>
            <p:nvGrpSpPr>
              <p:cNvPr id="50" name="群組 49"/>
              <p:cNvGrpSpPr>
                <a:grpSpLocks/>
              </p:cNvGrpSpPr>
              <p:nvPr/>
            </p:nvGrpSpPr>
            <p:grpSpPr bwMode="auto">
              <a:xfrm>
                <a:off x="2489161" y="2845077"/>
                <a:ext cx="1467370" cy="1150486"/>
                <a:chOff x="2190000" y="2681259"/>
                <a:chExt cx="1793673" cy="1583592"/>
              </a:xfrm>
            </p:grpSpPr>
            <p:sp>
              <p:nvSpPr>
                <p:cNvPr id="51" name="Oval 3"/>
                <p:cNvSpPr>
                  <a:spLocks noChangeArrowheads="1"/>
                </p:cNvSpPr>
                <p:nvPr/>
              </p:nvSpPr>
              <p:spPr bwMode="auto">
                <a:xfrm>
                  <a:off x="2190000" y="2681259"/>
                  <a:ext cx="1793673" cy="1583592"/>
                </a:xfrm>
                <a:prstGeom prst="ellipse">
                  <a:avLst/>
                </a:prstGeom>
                <a:solidFill>
                  <a:srgbClr val="4F81BD">
                    <a:lumMod val="40000"/>
                    <a:lumOff val="60000"/>
                    <a:alpha val="60000"/>
                  </a:srgbClr>
                </a:solidFill>
                <a:ln w="12700" algn="ctr">
                  <a:solidFill>
                    <a:srgbClr val="C0504D">
                      <a:lumMod val="40000"/>
                      <a:lumOff val="60000"/>
                    </a:srgbClr>
                  </a:solidFill>
                  <a:round/>
                  <a:headEnd/>
                  <a:tailEnd/>
                </a:ln>
              </p:spPr>
              <p:txBody>
                <a:bodyPr lIns="27000" tIns="27000" rIns="27000" bIns="27000" anchor="ctr"/>
                <a:lstStyle/>
                <a:p>
                  <a:pPr algn="ctr" defTabSz="342900">
                    <a:buClr>
                      <a:prstClr val="white"/>
                    </a:buClr>
                    <a:buSzPct val="100000"/>
                    <a:buFontTx/>
                    <a:buChar char=" "/>
                    <a:defRPr/>
                  </a:pPr>
                  <a:endParaRPr lang="en-US" altLang="ja-JP" sz="825" b="1"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52" name="橢圓 51"/>
                <p:cNvSpPr/>
                <p:nvPr/>
              </p:nvSpPr>
              <p:spPr>
                <a:xfrm>
                  <a:off x="2426473" y="2989092"/>
                  <a:ext cx="1003026" cy="944126"/>
                </a:xfrm>
                <a:prstGeom prst="ellipse">
                  <a:avLst/>
                </a:prstGeom>
                <a:noFill/>
                <a:ln w="25400" cap="flat" cmpd="sng" algn="ctr">
                  <a:solidFill>
                    <a:srgbClr val="C0504D">
                      <a:lumMod val="40000"/>
                      <a:lumOff val="60000"/>
                    </a:srgbClr>
                  </a:solidFill>
                  <a:prstDash val="sysDash"/>
                </a:ln>
                <a:effectLst/>
              </p:spPr>
              <p:txBody>
                <a:bodyPr anchor="ctr"/>
                <a:lstStyle/>
                <a:p>
                  <a:pPr algn="ctr" defTabSz="342900">
                    <a:defRPr/>
                  </a:pPr>
                  <a:endParaRPr lang="zh-TW" altLang="en-US" sz="1050" b="1" kern="0">
                    <a:solidFill>
                      <a:prstClr val="white"/>
                    </a:solidFill>
                    <a:ea typeface="微軟正黑體" panose="020B0604030504040204" pitchFamily="34" charset="-120"/>
                  </a:endParaRPr>
                </a:p>
              </p:txBody>
            </p:sp>
            <p:grpSp>
              <p:nvGrpSpPr>
                <p:cNvPr id="53" name="Group 54"/>
                <p:cNvGrpSpPr>
                  <a:grpSpLocks/>
                </p:cNvGrpSpPr>
                <p:nvPr/>
              </p:nvGrpSpPr>
              <p:grpSpPr bwMode="auto">
                <a:xfrm>
                  <a:off x="2243914" y="3165798"/>
                  <a:ext cx="684192" cy="626281"/>
                  <a:chOff x="1749442" y="5004594"/>
                  <a:chExt cx="1224000" cy="1224000"/>
                </a:xfrm>
              </p:grpSpPr>
              <p:sp>
                <p:nvSpPr>
                  <p:cNvPr id="64" name="Oval 63"/>
                  <p:cNvSpPr>
                    <a:spLocks noChangeArrowheads="1"/>
                  </p:cNvSpPr>
                  <p:nvPr/>
                </p:nvSpPr>
                <p:spPr bwMode="gray">
                  <a:xfrm>
                    <a:off x="1749524" y="5003471"/>
                    <a:ext cx="1223703" cy="1224959"/>
                  </a:xfrm>
                  <a:prstGeom prst="ellipse">
                    <a:avLst/>
                  </a:prstGeom>
                  <a:solidFill>
                    <a:srgbClr val="0070C0"/>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職業興趣探索</a:t>
                    </a:r>
                    <a:endParaRPr lang="en-US" sz="1100" b="1" kern="0" dirty="0">
                      <a:solidFill>
                        <a:prstClr val="white"/>
                      </a:solidFill>
                      <a:latin typeface="微軟正黑體" panose="020B0604030504040204" pitchFamily="34" charset="-120"/>
                      <a:ea typeface="微軟正黑體" panose="020B0604030504040204" pitchFamily="34" charset="-120"/>
                    </a:endParaRPr>
                  </a:p>
                </p:txBody>
              </p:sp>
              <p:sp>
                <p:nvSpPr>
                  <p:cNvPr id="65" name="Oval 62"/>
                  <p:cNvSpPr>
                    <a:spLocks noChangeArrowheads="1"/>
                  </p:cNvSpPr>
                  <p:nvPr/>
                </p:nvSpPr>
                <p:spPr bwMode="gray">
                  <a:xfrm>
                    <a:off x="1749524" y="5003471"/>
                    <a:ext cx="1223703" cy="1224959"/>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825" b="1" kern="0">
                      <a:solidFill>
                        <a:srgbClr val="313131"/>
                      </a:solidFill>
                      <a:latin typeface="微軟正黑體" panose="020B0604030504040204" pitchFamily="34" charset="-120"/>
                      <a:ea typeface="微軟正黑體" panose="020B0604030504040204" pitchFamily="34" charset="-120"/>
                    </a:endParaRPr>
                  </a:p>
                </p:txBody>
              </p:sp>
            </p:grpSp>
            <p:grpSp>
              <p:nvGrpSpPr>
                <p:cNvPr id="54" name="Group 54"/>
                <p:cNvGrpSpPr>
                  <a:grpSpLocks/>
                </p:cNvGrpSpPr>
                <p:nvPr/>
              </p:nvGrpSpPr>
              <p:grpSpPr bwMode="auto">
                <a:xfrm>
                  <a:off x="3027972" y="2798678"/>
                  <a:ext cx="484057" cy="437949"/>
                  <a:chOff x="1748283" y="5002972"/>
                  <a:chExt cx="1225287" cy="1226178"/>
                </a:xfrm>
              </p:grpSpPr>
              <p:sp>
                <p:nvSpPr>
                  <p:cNvPr id="62" name="Oval 63"/>
                  <p:cNvSpPr>
                    <a:spLocks noChangeArrowheads="1"/>
                  </p:cNvSpPr>
                  <p:nvPr/>
                </p:nvSpPr>
                <p:spPr bwMode="gray">
                  <a:xfrm>
                    <a:off x="1748283" y="5002972"/>
                    <a:ext cx="1225287" cy="1226175"/>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探索職涯方向</a:t>
                    </a:r>
                    <a:endParaRPr lang="en-US" altLang="zh-TW"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63" name="Oval 62"/>
                  <p:cNvSpPr>
                    <a:spLocks noChangeArrowheads="1"/>
                  </p:cNvSpPr>
                  <p:nvPr/>
                </p:nvSpPr>
                <p:spPr bwMode="gray">
                  <a:xfrm>
                    <a:off x="1748283" y="5002976"/>
                    <a:ext cx="1225286" cy="1226174"/>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nvGrpSpPr>
                <p:cNvPr id="55" name="Group 54"/>
                <p:cNvGrpSpPr>
                  <a:grpSpLocks/>
                </p:cNvGrpSpPr>
                <p:nvPr/>
              </p:nvGrpSpPr>
              <p:grpSpPr bwMode="auto">
                <a:xfrm>
                  <a:off x="3028429" y="3733126"/>
                  <a:ext cx="483548" cy="437171"/>
                  <a:chOff x="1749442" y="5004594"/>
                  <a:chExt cx="1224000" cy="1224000"/>
                </a:xfrm>
              </p:grpSpPr>
              <p:sp>
                <p:nvSpPr>
                  <p:cNvPr id="60" name="Oval 63"/>
                  <p:cNvSpPr>
                    <a:spLocks noChangeArrowheads="1"/>
                  </p:cNvSpPr>
                  <p:nvPr/>
                </p:nvSpPr>
                <p:spPr bwMode="gray">
                  <a:xfrm>
                    <a:off x="1748283" y="5005039"/>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評估職涯契合</a:t>
                    </a:r>
                    <a:endParaRPr lang="en-US"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61" name="Oval 62"/>
                  <p:cNvSpPr>
                    <a:spLocks noChangeArrowheads="1"/>
                  </p:cNvSpPr>
                  <p:nvPr/>
                </p:nvSpPr>
                <p:spPr bwMode="gray">
                  <a:xfrm>
                    <a:off x="1748283" y="5005039"/>
                    <a:ext cx="1225286"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cxnSp>
              <p:nvCxnSpPr>
                <p:cNvPr id="56" name="直線接點 55"/>
                <p:cNvCxnSpPr>
                  <a:cxnSpLocks noChangeShapeType="1"/>
                </p:cNvCxnSpPr>
                <p:nvPr/>
              </p:nvCxnSpPr>
              <p:spPr bwMode="auto">
                <a:xfrm>
                  <a:off x="2960207" y="3461139"/>
                  <a:ext cx="820636" cy="0"/>
                </a:xfrm>
                <a:prstGeom prst="line">
                  <a:avLst/>
                </a:prstGeom>
                <a:noFill/>
                <a:ln w="19050" algn="ctr">
                  <a:solidFill>
                    <a:srgbClr val="E6B9B8"/>
                  </a:solidFill>
                  <a:prstDash val="sysDash"/>
                  <a:round/>
                  <a:headEnd/>
                  <a:tailEnd type="triangle" w="med" len="med"/>
                </a:ln>
                <a:extLst>
                  <a:ext uri="{909E8E84-426E-40DD-AFC4-6F175D3DCCD1}">
                    <a14:hiddenFill xmlns:a14="http://schemas.microsoft.com/office/drawing/2010/main">
                      <a:noFill/>
                    </a14:hiddenFill>
                  </a:ext>
                </a:extLst>
              </p:spPr>
            </p:cxnSp>
            <p:grpSp>
              <p:nvGrpSpPr>
                <p:cNvPr id="57" name="Group 54"/>
                <p:cNvGrpSpPr>
                  <a:grpSpLocks/>
                </p:cNvGrpSpPr>
                <p:nvPr/>
              </p:nvGrpSpPr>
              <p:grpSpPr bwMode="auto">
                <a:xfrm>
                  <a:off x="3028429" y="3260354"/>
                  <a:ext cx="483548" cy="437171"/>
                  <a:chOff x="1749442" y="5004594"/>
                  <a:chExt cx="1224000" cy="1224000"/>
                </a:xfrm>
              </p:grpSpPr>
              <p:sp>
                <p:nvSpPr>
                  <p:cNvPr id="58" name="Oval 63"/>
                  <p:cNvSpPr>
                    <a:spLocks noChangeArrowheads="1"/>
                  </p:cNvSpPr>
                  <p:nvPr/>
                </p:nvSpPr>
                <p:spPr bwMode="gray">
                  <a:xfrm>
                    <a:off x="1748283" y="5004804"/>
                    <a:ext cx="1225286" cy="1221730"/>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定位最適職業</a:t>
                    </a:r>
                    <a:endParaRPr lang="en-US" altLang="zh-TW"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59" name="Oval 62"/>
                  <p:cNvSpPr>
                    <a:spLocks noChangeArrowheads="1"/>
                  </p:cNvSpPr>
                  <p:nvPr/>
                </p:nvSpPr>
                <p:spPr bwMode="gray">
                  <a:xfrm>
                    <a:off x="1748283" y="5004804"/>
                    <a:ext cx="1225286" cy="1221730"/>
                  </a:xfrm>
                  <a:prstGeom prst="ellipse">
                    <a:avLst/>
                  </a:prstGeom>
                  <a:noFill/>
                  <a:ln w="12700" algn="ctr">
                    <a:solidFill>
                      <a:srgbClr val="C0504D">
                        <a:lumMod val="40000"/>
                        <a:lumOff val="60000"/>
                      </a:srgbClr>
                    </a:solidFill>
                    <a:round/>
                    <a:headEnd/>
                    <a:tailEnd/>
                  </a:ln>
                </p:spPr>
                <p:txBody>
                  <a:bodyPr lIns="27000" tIns="27000" rIns="27000" bIns="27000" anchor="ctr" anchorCtr="1"/>
                  <a:lstStyle/>
                  <a:p>
                    <a:pPr algn="ctr" defTabSz="342900">
                      <a:defRPr/>
                    </a:pPr>
                    <a:endParaRPr lang="en-US" sz="788" b="1" kern="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grpSp>
          <p:grpSp>
            <p:nvGrpSpPr>
              <p:cNvPr id="66" name="群組 65"/>
              <p:cNvGrpSpPr>
                <a:grpSpLocks/>
              </p:cNvGrpSpPr>
              <p:nvPr/>
            </p:nvGrpSpPr>
            <p:grpSpPr bwMode="auto">
              <a:xfrm>
                <a:off x="6329673" y="2837008"/>
                <a:ext cx="1511176" cy="1149332"/>
                <a:chOff x="6884636" y="2669343"/>
                <a:chExt cx="1848994" cy="1583593"/>
              </a:xfrm>
            </p:grpSpPr>
            <p:sp>
              <p:nvSpPr>
                <p:cNvPr id="67" name="Oval 4"/>
                <p:cNvSpPr>
                  <a:spLocks noChangeArrowheads="1"/>
                </p:cNvSpPr>
                <p:nvPr/>
              </p:nvSpPr>
              <p:spPr bwMode="auto">
                <a:xfrm>
                  <a:off x="6884636" y="2669343"/>
                  <a:ext cx="1848994" cy="1583593"/>
                </a:xfrm>
                <a:prstGeom prst="ellipse">
                  <a:avLst/>
                </a:prstGeom>
                <a:solidFill>
                  <a:srgbClr val="FFFF66">
                    <a:alpha val="60000"/>
                  </a:srgbClr>
                </a:solidFill>
                <a:ln w="12700" algn="ctr">
                  <a:solidFill>
                    <a:srgbClr val="2E0927">
                      <a:lumMod val="75000"/>
                    </a:srgbClr>
                  </a:solidFill>
                  <a:round/>
                  <a:headEnd/>
                  <a:tailEnd/>
                </a:ln>
              </p:spPr>
              <p:txBody>
                <a:bodyPr lIns="27000" tIns="27000" rIns="27000" bIns="27000" anchor="ctr"/>
                <a:lstStyle/>
                <a:p>
                  <a:pPr algn="ctr" defTabSz="342900">
                    <a:buClr>
                      <a:prstClr val="white"/>
                    </a:buClr>
                    <a:buSzPct val="100000"/>
                    <a:buFontTx/>
                    <a:buChar char=" "/>
                    <a:defRPr/>
                  </a:pPr>
                  <a:endParaRPr lang="en-US" altLang="ja-JP" sz="825"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68" name="橢圓 67"/>
                <p:cNvSpPr/>
                <p:nvPr/>
              </p:nvSpPr>
              <p:spPr>
                <a:xfrm>
                  <a:off x="7141987" y="2975896"/>
                  <a:ext cx="1002400" cy="946662"/>
                </a:xfrm>
                <a:prstGeom prst="ellipse">
                  <a:avLst/>
                </a:prstGeom>
                <a:noFill/>
                <a:ln w="25400" cap="flat" cmpd="sng" algn="ctr">
                  <a:solidFill>
                    <a:srgbClr val="C0504D">
                      <a:lumMod val="40000"/>
                      <a:lumOff val="60000"/>
                    </a:srgbClr>
                  </a:solidFill>
                  <a:prstDash val="sysDash"/>
                </a:ln>
                <a:effectLst/>
              </p:spPr>
              <p:txBody>
                <a:bodyPr anchor="ctr"/>
                <a:lstStyle/>
                <a:p>
                  <a:pPr algn="ctr" defTabSz="342900">
                    <a:defRPr/>
                  </a:pPr>
                  <a:endParaRPr lang="zh-TW" altLang="en-US" sz="1050" kern="0">
                    <a:solidFill>
                      <a:prstClr val="white"/>
                    </a:solidFill>
                    <a:ea typeface="微軟正黑體" panose="020B0604030504040204" pitchFamily="34" charset="-120"/>
                  </a:endParaRPr>
                </a:p>
              </p:txBody>
            </p:sp>
            <p:sp>
              <p:nvSpPr>
                <p:cNvPr id="69" name="Oval 63"/>
                <p:cNvSpPr>
                  <a:spLocks noChangeArrowheads="1"/>
                </p:cNvSpPr>
                <p:nvPr/>
              </p:nvSpPr>
              <p:spPr bwMode="gray">
                <a:xfrm>
                  <a:off x="7812372" y="3153792"/>
                  <a:ext cx="683093" cy="625813"/>
                </a:xfrm>
                <a:prstGeom prst="ellipse">
                  <a:avLst/>
                </a:prstGeom>
                <a:solidFill>
                  <a:srgbClr val="0070C0"/>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後臺</a:t>
                  </a:r>
                  <a:endParaRPr lang="en-US" altLang="zh-TW" sz="1100" b="1" kern="0" dirty="0">
                    <a:solidFill>
                      <a:prstClr val="white"/>
                    </a:solidFill>
                    <a:latin typeface="微軟正黑體" panose="020B0604030504040204" pitchFamily="34" charset="-120"/>
                    <a:ea typeface="微軟正黑體" panose="020B0604030504040204" pitchFamily="34" charset="-120"/>
                  </a:endParaRPr>
                </a:p>
                <a:p>
                  <a:pPr algn="ctr" defTabSz="342900">
                    <a:defRPr/>
                  </a:pPr>
                  <a:r>
                    <a:rPr lang="zh-TW" altLang="en-US" sz="1100" b="1" kern="0" dirty="0">
                      <a:solidFill>
                        <a:prstClr val="white"/>
                      </a:solidFill>
                      <a:latin typeface="微軟正黑體" panose="020B0604030504040204" pitchFamily="34" charset="-120"/>
                      <a:ea typeface="微軟正黑體" panose="020B0604030504040204" pitchFamily="34" charset="-120"/>
                    </a:rPr>
                    <a:t>管理</a:t>
                  </a:r>
                  <a:endParaRPr lang="en-US" sz="1100" b="1" kern="0" dirty="0">
                    <a:solidFill>
                      <a:prstClr val="white"/>
                    </a:solidFill>
                    <a:latin typeface="微軟正黑體" panose="020B0604030504040204" pitchFamily="34" charset="-120"/>
                    <a:ea typeface="微軟正黑體" panose="020B0604030504040204" pitchFamily="34" charset="-120"/>
                  </a:endParaRPr>
                </a:p>
              </p:txBody>
            </p:sp>
            <p:sp>
              <p:nvSpPr>
                <p:cNvPr id="70" name="Oval 63"/>
                <p:cNvSpPr>
                  <a:spLocks noChangeArrowheads="1"/>
                </p:cNvSpPr>
                <p:nvPr/>
              </p:nvSpPr>
              <p:spPr bwMode="gray">
                <a:xfrm>
                  <a:off x="7210297" y="2775763"/>
                  <a:ext cx="482931" cy="436799"/>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診斷報表</a:t>
                  </a:r>
                  <a:endParaRPr lang="en-US"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sp>
              <p:nvSpPr>
                <p:cNvPr id="71" name="Oval 63"/>
                <p:cNvSpPr>
                  <a:spLocks noChangeArrowheads="1"/>
                </p:cNvSpPr>
                <p:nvPr/>
              </p:nvSpPr>
              <p:spPr bwMode="gray">
                <a:xfrm>
                  <a:off x="7253189" y="3720836"/>
                  <a:ext cx="484520" cy="436798"/>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回饋報表</a:t>
                  </a:r>
                  <a:endParaRPr lang="en-US" altLang="zh-TW"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cxnSp>
              <p:nvCxnSpPr>
                <p:cNvPr id="72" name="直線接點 71"/>
                <p:cNvCxnSpPr>
                  <a:cxnSpLocks noChangeShapeType="1"/>
                </p:cNvCxnSpPr>
                <p:nvPr/>
              </p:nvCxnSpPr>
              <p:spPr bwMode="auto">
                <a:xfrm>
                  <a:off x="6991142" y="3449222"/>
                  <a:ext cx="820635" cy="0"/>
                </a:xfrm>
                <a:prstGeom prst="line">
                  <a:avLst/>
                </a:prstGeom>
                <a:noFill/>
                <a:ln w="19050" algn="ctr">
                  <a:solidFill>
                    <a:srgbClr val="E6B9B8"/>
                  </a:solidFill>
                  <a:prstDash val="sysDash"/>
                  <a:round/>
                  <a:headEnd/>
                  <a:tailEnd type="triangle" w="med" len="med"/>
                </a:ln>
                <a:extLst>
                  <a:ext uri="{909E8E84-426E-40DD-AFC4-6F175D3DCCD1}">
                    <a14:hiddenFill xmlns:a14="http://schemas.microsoft.com/office/drawing/2010/main">
                      <a:noFill/>
                    </a14:hiddenFill>
                  </a:ext>
                </a:extLst>
              </p:spPr>
            </p:cxnSp>
            <p:sp>
              <p:nvSpPr>
                <p:cNvPr id="73" name="Oval 63"/>
                <p:cNvSpPr>
                  <a:spLocks noChangeArrowheads="1"/>
                </p:cNvSpPr>
                <p:nvPr/>
              </p:nvSpPr>
              <p:spPr bwMode="gray">
                <a:xfrm>
                  <a:off x="7210297" y="3249093"/>
                  <a:ext cx="482931" cy="436799"/>
                </a:xfrm>
                <a:prstGeom prst="ellipse">
                  <a:avLst/>
                </a:prstGeom>
                <a:solidFill>
                  <a:srgbClr val="FFFFFF"/>
                </a:solidFill>
                <a:ln w="12700" algn="ctr">
                  <a:solidFill>
                    <a:srgbClr val="C0504D">
                      <a:lumMod val="40000"/>
                      <a:lumOff val="60000"/>
                    </a:srgbClr>
                  </a:solidFill>
                  <a:round/>
                  <a:headEnd/>
                  <a:tailEnd/>
                </a:ln>
              </p:spPr>
              <p:txBody>
                <a:bodyPr lIns="27000" tIns="27000" rIns="27000" bIns="27000" anchor="ctr" anchorCtr="1"/>
                <a:lstStyle/>
                <a:p>
                  <a:pPr algn="ctr" defTabSz="342900">
                    <a:defRPr/>
                  </a:pPr>
                  <a:r>
                    <a:rPr lang="zh-TW" altLang="en-US" sz="1000" kern="0" dirty="0">
                      <a:solidFill>
                        <a:prstClr val="black">
                          <a:lumMod val="75000"/>
                          <a:lumOff val="25000"/>
                        </a:prstClr>
                      </a:solidFill>
                      <a:latin typeface="微軟正黑體" panose="020B0604030504040204" pitchFamily="34" charset="-120"/>
                      <a:ea typeface="微軟正黑體" panose="020B0604030504040204" pitchFamily="34" charset="-120"/>
                    </a:rPr>
                    <a:t>智慧報表</a:t>
                  </a:r>
                  <a:endParaRPr lang="en-US" sz="1000" kern="0"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cxnSp>
            <p:nvCxnSpPr>
              <p:cNvPr id="77" name="Elbow Connector 20"/>
              <p:cNvCxnSpPr/>
              <p:nvPr/>
            </p:nvCxnSpPr>
            <p:spPr bwMode="auto">
              <a:xfrm rot="16200000" flipH="1">
                <a:off x="1715264" y="4266640"/>
                <a:ext cx="993397" cy="676440"/>
              </a:xfrm>
              <a:prstGeom prst="bentConnector3">
                <a:avLst>
                  <a:gd name="adj1" fmla="val 34554"/>
                </a:avLst>
              </a:prstGeom>
              <a:noFill/>
              <a:ln w="38100" cap="flat" cmpd="sng" algn="ctr">
                <a:solidFill>
                  <a:srgbClr val="C0504D"/>
                </a:solidFill>
                <a:prstDash val="solid"/>
                <a:headEnd type="oval"/>
              </a:ln>
              <a:effectLst>
                <a:outerShdw blurRad="40000" dist="23000" dir="5400000" rotWithShape="0">
                  <a:srgbClr val="000000">
                    <a:alpha val="35000"/>
                  </a:srgbClr>
                </a:outerShdw>
              </a:effectLst>
            </p:spPr>
          </p:cxnSp>
          <p:cxnSp>
            <p:nvCxnSpPr>
              <p:cNvPr id="78" name="Elbow Connector 20"/>
              <p:cNvCxnSpPr/>
              <p:nvPr/>
            </p:nvCxnSpPr>
            <p:spPr bwMode="auto">
              <a:xfrm rot="5400000">
                <a:off x="3313026" y="3319872"/>
                <a:ext cx="371199" cy="1896886"/>
              </a:xfrm>
              <a:prstGeom prst="bentConnector2">
                <a:avLst/>
              </a:prstGeom>
              <a:noFill/>
              <a:ln w="38100" cap="flat" cmpd="sng" algn="ctr">
                <a:solidFill>
                  <a:srgbClr val="C0504D"/>
                </a:solidFill>
                <a:prstDash val="solid"/>
                <a:headEnd type="oval"/>
              </a:ln>
              <a:effectLst>
                <a:outerShdw blurRad="40000" dist="23000" dir="5400000" rotWithShape="0">
                  <a:srgbClr val="000000">
                    <a:alpha val="35000"/>
                  </a:srgbClr>
                </a:outerShdw>
              </a:effectLst>
            </p:spPr>
          </p:cxnSp>
          <p:grpSp>
            <p:nvGrpSpPr>
              <p:cNvPr id="80" name="群組 79"/>
              <p:cNvGrpSpPr>
                <a:grpSpLocks/>
              </p:cNvGrpSpPr>
              <p:nvPr/>
            </p:nvGrpSpPr>
            <p:grpSpPr bwMode="auto">
              <a:xfrm>
                <a:off x="3166897" y="4009394"/>
                <a:ext cx="2638244" cy="1021148"/>
                <a:chOff x="3017654" y="4284216"/>
                <a:chExt cx="3226890" cy="1405720"/>
              </a:xfrm>
            </p:grpSpPr>
            <p:cxnSp>
              <p:nvCxnSpPr>
                <p:cNvPr id="81" name="Elbow Connector 20"/>
                <p:cNvCxnSpPr/>
                <p:nvPr/>
              </p:nvCxnSpPr>
              <p:spPr>
                <a:xfrm rot="16200000" flipH="1">
                  <a:off x="2748035" y="4592038"/>
                  <a:ext cx="1367517" cy="828280"/>
                </a:xfrm>
                <a:prstGeom prst="bentConnector3">
                  <a:avLst>
                    <a:gd name="adj1" fmla="val 68842"/>
                  </a:avLst>
                </a:prstGeom>
                <a:noFill/>
                <a:ln w="38100" cap="flat" cmpd="sng" algn="ctr">
                  <a:solidFill>
                    <a:srgbClr val="4F81BD"/>
                  </a:solidFill>
                  <a:prstDash val="solid"/>
                  <a:headEnd type="oval"/>
                </a:ln>
                <a:effectLst>
                  <a:outerShdw blurRad="40000" dist="23000" dir="5400000" rotWithShape="0">
                    <a:srgbClr val="000000">
                      <a:alpha val="35000"/>
                    </a:srgbClr>
                  </a:outerShdw>
                </a:effectLst>
              </p:spPr>
            </p:cxnSp>
            <p:cxnSp>
              <p:nvCxnSpPr>
                <p:cNvPr id="82" name="Elbow Connector 20"/>
                <p:cNvCxnSpPr/>
                <p:nvPr/>
              </p:nvCxnSpPr>
              <p:spPr>
                <a:xfrm rot="5400000">
                  <a:off x="3797731" y="4331506"/>
                  <a:ext cx="1015641" cy="921061"/>
                </a:xfrm>
                <a:prstGeom prst="bentConnector3">
                  <a:avLst>
                    <a:gd name="adj1" fmla="val 97748"/>
                  </a:avLst>
                </a:prstGeom>
                <a:noFill/>
                <a:ln w="38100" cap="flat" cmpd="sng" algn="ctr">
                  <a:solidFill>
                    <a:srgbClr val="4F81BD"/>
                  </a:solidFill>
                  <a:prstDash val="solid"/>
                  <a:headEnd type="oval"/>
                </a:ln>
                <a:effectLst>
                  <a:outerShdw blurRad="40000" dist="23000" dir="5400000" rotWithShape="0">
                    <a:srgbClr val="000000">
                      <a:alpha val="35000"/>
                    </a:srgbClr>
                  </a:outerShdw>
                </a:effectLst>
              </p:spPr>
            </p:cxnSp>
            <p:cxnSp>
              <p:nvCxnSpPr>
                <p:cNvPr id="83" name="Elbow Connector 20"/>
                <p:cNvCxnSpPr/>
                <p:nvPr/>
              </p:nvCxnSpPr>
              <p:spPr>
                <a:xfrm rot="10800000" flipV="1">
                  <a:off x="4766083" y="4308021"/>
                  <a:ext cx="1478461" cy="960098"/>
                </a:xfrm>
                <a:prstGeom prst="bentConnector3">
                  <a:avLst>
                    <a:gd name="adj1" fmla="val 986"/>
                  </a:avLst>
                </a:prstGeom>
                <a:noFill/>
                <a:ln w="38100" cap="flat" cmpd="sng" algn="ctr">
                  <a:solidFill>
                    <a:srgbClr val="4F81BD"/>
                  </a:solidFill>
                  <a:prstDash val="solid"/>
                  <a:headEnd type="oval"/>
                </a:ln>
                <a:effectLst>
                  <a:outerShdw blurRad="40000" dist="23000" dir="5400000" rotWithShape="0">
                    <a:srgbClr val="000000">
                      <a:alpha val="35000"/>
                    </a:srgbClr>
                  </a:outerShdw>
                </a:effectLst>
              </p:spPr>
            </p:cxnSp>
          </p:grpSp>
        </p:grpSp>
      </p:grpSp>
      <p:graphicFrame>
        <p:nvGraphicFramePr>
          <p:cNvPr id="84" name="資料庫圖表 83"/>
          <p:cNvGraphicFramePr/>
          <p:nvPr>
            <p:extLst>
              <p:ext uri="{D42A27DB-BD31-4B8C-83A1-F6EECF244321}">
                <p14:modId xmlns:p14="http://schemas.microsoft.com/office/powerpoint/2010/main" val="309639420"/>
              </p:ext>
            </p:extLst>
          </p:nvPr>
        </p:nvGraphicFramePr>
        <p:xfrm>
          <a:off x="5384479" y="5676863"/>
          <a:ext cx="2066297" cy="563765"/>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86" name="Picture 16"/>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183599" y="1021287"/>
            <a:ext cx="1082026" cy="102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文字方塊 91"/>
          <p:cNvSpPr txBox="1"/>
          <p:nvPr/>
        </p:nvSpPr>
        <p:spPr bwMode="auto">
          <a:xfrm>
            <a:off x="821878" y="1233349"/>
            <a:ext cx="654582" cy="369332"/>
          </a:xfrm>
          <a:prstGeom prst="rect">
            <a:avLst/>
          </a:prstGeom>
          <a:noFill/>
        </p:spPr>
        <p:txBody>
          <a:bodyPr wrap="square">
            <a:spAutoFit/>
          </a:bodyPr>
          <a:lstStyle/>
          <a:p>
            <a:pPr defTabSz="342900">
              <a:defRPr/>
            </a:pPr>
            <a:r>
              <a:rPr lang="zh-TW" altLang="en-US" b="1" kern="0" dirty="0">
                <a:solidFill>
                  <a:srgbClr val="FF0000"/>
                </a:solidFill>
                <a:latin typeface="微軟正黑體" panose="020B0604030504040204" pitchFamily="34" charset="-120"/>
                <a:ea typeface="微軟正黑體" panose="020B0604030504040204" pitchFamily="34" charset="-120"/>
              </a:rPr>
              <a:t>學生</a:t>
            </a:r>
          </a:p>
        </p:txBody>
      </p:sp>
      <p:sp>
        <p:nvSpPr>
          <p:cNvPr id="93" name="文字方塊 92"/>
          <p:cNvSpPr txBox="1"/>
          <p:nvPr/>
        </p:nvSpPr>
        <p:spPr>
          <a:xfrm>
            <a:off x="553705" y="4861171"/>
            <a:ext cx="760383" cy="369332"/>
          </a:xfrm>
          <a:prstGeom prst="rect">
            <a:avLst/>
          </a:prstGeom>
          <a:noFill/>
        </p:spPr>
        <p:txBody>
          <a:bodyPr wrap="square">
            <a:spAutoFit/>
          </a:bodyPr>
          <a:lstStyle/>
          <a:p>
            <a:pPr defTabSz="342900">
              <a:defRPr/>
            </a:pPr>
            <a:r>
              <a:rPr lang="zh-TW" altLang="en-US" b="1" kern="0" dirty="0">
                <a:solidFill>
                  <a:srgbClr val="FF0000"/>
                </a:solidFill>
                <a:latin typeface="微軟正黑體" panose="020B0604030504040204" pitchFamily="34" charset="-120"/>
                <a:ea typeface="微軟正黑體" panose="020B0604030504040204" pitchFamily="34" charset="-120"/>
              </a:rPr>
              <a:t>老師</a:t>
            </a:r>
          </a:p>
        </p:txBody>
      </p:sp>
      <p:sp>
        <p:nvSpPr>
          <p:cNvPr id="94" name="文字方塊 93"/>
          <p:cNvSpPr txBox="1"/>
          <p:nvPr/>
        </p:nvSpPr>
        <p:spPr>
          <a:xfrm>
            <a:off x="6640743" y="5004466"/>
            <a:ext cx="677823" cy="369332"/>
          </a:xfrm>
          <a:prstGeom prst="rect">
            <a:avLst/>
          </a:prstGeom>
          <a:noFill/>
        </p:spPr>
        <p:txBody>
          <a:bodyPr wrap="square">
            <a:spAutoFit/>
          </a:bodyPr>
          <a:lstStyle/>
          <a:p>
            <a:pPr defTabSz="342900">
              <a:defRPr/>
            </a:pPr>
            <a:r>
              <a:rPr lang="zh-TW" altLang="en-US" b="1" kern="0" dirty="0">
                <a:solidFill>
                  <a:srgbClr val="FF0000"/>
                </a:solidFill>
                <a:latin typeface="微軟正黑體" panose="020B0604030504040204" pitchFamily="34" charset="-120"/>
                <a:ea typeface="微軟正黑體" panose="020B0604030504040204" pitchFamily="34" charset="-120"/>
              </a:rPr>
              <a:t>學校</a:t>
            </a:r>
          </a:p>
        </p:txBody>
      </p:sp>
      <p:pic>
        <p:nvPicPr>
          <p:cNvPr id="95" name="Picture 2"/>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141101" y="4363774"/>
            <a:ext cx="1634606" cy="1775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標題 1"/>
          <p:cNvSpPr txBox="1">
            <a:spLocks/>
          </p:cNvSpPr>
          <p:nvPr/>
        </p:nvSpPr>
        <p:spPr bwMode="auto">
          <a:xfrm>
            <a:off x="792415" y="295416"/>
            <a:ext cx="754380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b="1" dirty="0" smtClean="0">
                <a:solidFill>
                  <a:prstClr val="black"/>
                </a:solidFill>
              </a:rPr>
              <a:t>UCAN</a:t>
            </a:r>
            <a:r>
              <a:rPr kumimoji="0" lang="zh-TW" altLang="en-US" sz="4000" b="1" dirty="0" smtClean="0">
                <a:solidFill>
                  <a:prstClr val="black"/>
                </a:solidFill>
              </a:rPr>
              <a:t>的功能及資源</a:t>
            </a:r>
            <a:endParaRPr kumimoji="0" lang="zh-TW" altLang="en-US" sz="4000" b="1" dirty="0">
              <a:solidFill>
                <a:prstClr val="black"/>
              </a:solidFill>
            </a:endParaRPr>
          </a:p>
        </p:txBody>
      </p:sp>
      <p:graphicFrame>
        <p:nvGraphicFramePr>
          <p:cNvPr id="87" name="資料庫圖表 86"/>
          <p:cNvGraphicFramePr/>
          <p:nvPr>
            <p:extLst>
              <p:ext uri="{D42A27DB-BD31-4B8C-83A1-F6EECF244321}">
                <p14:modId xmlns:p14="http://schemas.microsoft.com/office/powerpoint/2010/main" val="2950777571"/>
              </p:ext>
            </p:extLst>
          </p:nvPr>
        </p:nvGraphicFramePr>
        <p:xfrm>
          <a:off x="801372" y="1847523"/>
          <a:ext cx="6812905" cy="428384"/>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pic>
        <p:nvPicPr>
          <p:cNvPr id="75" name="Picture 8"/>
          <p:cNvPicPr>
            <a:picLocks noChangeAspect="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983721" y="4532239"/>
            <a:ext cx="1142822" cy="103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2" name="Elbow Connector 20"/>
          <p:cNvCxnSpPr/>
          <p:nvPr/>
        </p:nvCxnSpPr>
        <p:spPr bwMode="auto">
          <a:xfrm rot="5400000" flipH="1" flipV="1">
            <a:off x="1575169" y="2320512"/>
            <a:ext cx="141409" cy="1730"/>
          </a:xfrm>
          <a:prstGeom prst="bentConnector3">
            <a:avLst>
              <a:gd name="adj1" fmla="val 50000"/>
            </a:avLst>
          </a:prstGeom>
          <a:noFill/>
          <a:ln w="38100" cap="flat" cmpd="sng" algn="ctr">
            <a:solidFill>
              <a:srgbClr val="C00000"/>
            </a:solidFill>
            <a:prstDash val="solid"/>
            <a:headEnd type="oval"/>
          </a:ln>
          <a:effectLst>
            <a:outerShdw blurRad="40000" dist="23000" dir="5400000" rotWithShape="0">
              <a:srgbClr val="000000">
                <a:alpha val="35000"/>
              </a:srgbClr>
            </a:outerShdw>
          </a:effectLst>
        </p:spPr>
      </p:cxnSp>
      <p:cxnSp>
        <p:nvCxnSpPr>
          <p:cNvPr id="133" name="Elbow Connector 20"/>
          <p:cNvCxnSpPr/>
          <p:nvPr/>
        </p:nvCxnSpPr>
        <p:spPr bwMode="auto">
          <a:xfrm rot="5400000" flipH="1" flipV="1">
            <a:off x="3147809" y="2296726"/>
            <a:ext cx="141409" cy="1730"/>
          </a:xfrm>
          <a:prstGeom prst="bentConnector3">
            <a:avLst>
              <a:gd name="adj1" fmla="val 50000"/>
            </a:avLst>
          </a:prstGeom>
          <a:noFill/>
          <a:ln w="38100" cap="flat" cmpd="sng" algn="ctr">
            <a:solidFill>
              <a:srgbClr val="C00000"/>
            </a:solidFill>
            <a:prstDash val="solid"/>
            <a:headEnd type="oval"/>
          </a:ln>
          <a:effectLst>
            <a:outerShdw blurRad="40000" dist="23000" dir="5400000" rotWithShape="0">
              <a:srgbClr val="000000">
                <a:alpha val="35000"/>
              </a:srgbClr>
            </a:outerShdw>
          </a:effectLst>
        </p:spPr>
      </p:cxnSp>
      <p:cxnSp>
        <p:nvCxnSpPr>
          <p:cNvPr id="134" name="Elbow Connector 20"/>
          <p:cNvCxnSpPr/>
          <p:nvPr/>
        </p:nvCxnSpPr>
        <p:spPr bwMode="auto">
          <a:xfrm rot="5400000" flipH="1" flipV="1">
            <a:off x="4601802" y="2325464"/>
            <a:ext cx="141409" cy="1730"/>
          </a:xfrm>
          <a:prstGeom prst="bentConnector3">
            <a:avLst>
              <a:gd name="adj1" fmla="val 50000"/>
            </a:avLst>
          </a:prstGeom>
          <a:noFill/>
          <a:ln w="38100" cap="flat" cmpd="sng" algn="ctr">
            <a:solidFill>
              <a:srgbClr val="C00000"/>
            </a:solidFill>
            <a:prstDash val="solid"/>
            <a:headEnd type="oval"/>
          </a:ln>
          <a:effectLst>
            <a:outerShdw blurRad="40000" dist="23000" dir="5400000" rotWithShape="0">
              <a:srgbClr val="000000">
                <a:alpha val="35000"/>
              </a:srgbClr>
            </a:outerShdw>
          </a:effectLst>
        </p:spPr>
      </p:cxnSp>
      <p:cxnSp>
        <p:nvCxnSpPr>
          <p:cNvPr id="135" name="Elbow Connector 20"/>
          <p:cNvCxnSpPr/>
          <p:nvPr/>
        </p:nvCxnSpPr>
        <p:spPr bwMode="auto">
          <a:xfrm rot="5400000" flipH="1" flipV="1">
            <a:off x="6137121" y="2305447"/>
            <a:ext cx="141409" cy="1730"/>
          </a:xfrm>
          <a:prstGeom prst="bentConnector3">
            <a:avLst>
              <a:gd name="adj1" fmla="val 50000"/>
            </a:avLst>
          </a:prstGeom>
          <a:noFill/>
          <a:ln w="38100" cap="flat" cmpd="sng" algn="ctr">
            <a:solidFill>
              <a:srgbClr val="C00000"/>
            </a:solidFill>
            <a:prstDash val="solid"/>
            <a:headEnd type="oval"/>
          </a:ln>
          <a:effectLst>
            <a:outerShdw blurRad="40000" dist="23000" dir="5400000" rotWithShape="0">
              <a:srgbClr val="000000">
                <a:alpha val="35000"/>
              </a:srgbClr>
            </a:outerShdw>
          </a:effectLst>
        </p:spPr>
      </p:cxnSp>
    </p:spTree>
    <p:extLst>
      <p:ext uri="{BB962C8B-B14F-4D97-AF65-F5344CB8AC3E}">
        <p14:creationId xmlns:p14="http://schemas.microsoft.com/office/powerpoint/2010/main" val="3001785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內容版面配置區 5"/>
          <p:cNvGraphicFramePr>
            <a:graphicFrameLocks/>
          </p:cNvGraphicFramePr>
          <p:nvPr>
            <p:extLst>
              <p:ext uri="{D42A27DB-BD31-4B8C-83A1-F6EECF244321}">
                <p14:modId xmlns:p14="http://schemas.microsoft.com/office/powerpoint/2010/main" val="889909304"/>
              </p:ext>
            </p:extLst>
          </p:nvPr>
        </p:nvGraphicFramePr>
        <p:xfrm>
          <a:off x="139929" y="1160553"/>
          <a:ext cx="7228902" cy="5418383"/>
        </p:xfrm>
        <a:graphic>
          <a:graphicData uri="http://schemas.openxmlformats.org/drawingml/2006/table">
            <a:tbl>
              <a:tblPr firstRow="1" bandRow="1"/>
              <a:tblGrid>
                <a:gridCol w="958358">
                  <a:extLst>
                    <a:ext uri="{9D8B030D-6E8A-4147-A177-3AD203B41FA5}">
                      <a16:colId xmlns:a16="http://schemas.microsoft.com/office/drawing/2014/main" xmlns="" val="20000"/>
                    </a:ext>
                  </a:extLst>
                </a:gridCol>
                <a:gridCol w="1786939">
                  <a:extLst>
                    <a:ext uri="{9D8B030D-6E8A-4147-A177-3AD203B41FA5}">
                      <a16:colId xmlns:a16="http://schemas.microsoft.com/office/drawing/2014/main" xmlns="" val="20001"/>
                    </a:ext>
                  </a:extLst>
                </a:gridCol>
                <a:gridCol w="4483605">
                  <a:extLst>
                    <a:ext uri="{9D8B030D-6E8A-4147-A177-3AD203B41FA5}">
                      <a16:colId xmlns:a16="http://schemas.microsoft.com/office/drawing/2014/main" xmlns="" val="20002"/>
                    </a:ext>
                  </a:extLst>
                </a:gridCol>
              </a:tblGrid>
              <a:tr h="37015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altLang="zh-TW" sz="1600" b="1" dirty="0">
                          <a:solidFill>
                            <a:schemeClr val="tx1"/>
                          </a:solidFill>
                          <a:latin typeface="微軟正黑體" panose="020B0604030504040204" pitchFamily="34" charset="-120"/>
                          <a:ea typeface="微軟正黑體" panose="020B0604030504040204" pitchFamily="34" charset="-120"/>
                        </a:rPr>
                        <a:t>UCAN</a:t>
                      </a:r>
                      <a:endParaRPr lang="zh-TW" altLang="en-US" sz="1600" b="1" dirty="0">
                        <a:solidFill>
                          <a:schemeClr val="tx1"/>
                        </a:solidFill>
                        <a:latin typeface="微軟正黑體" panose="020B0604030504040204" pitchFamily="34" charset="-120"/>
                        <a:ea typeface="微軟正黑體" panose="020B0604030504040204" pitchFamily="34" charset="-120"/>
                      </a:endParaRP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600" dirty="0">
                          <a:solidFill>
                            <a:schemeClr val="bg1"/>
                          </a:solidFill>
                          <a:latin typeface="微軟正黑體" panose="020B0604030504040204" pitchFamily="34" charset="-120"/>
                          <a:ea typeface="微軟正黑體" panose="020B0604030504040204" pitchFamily="34" charset="-120"/>
                        </a:rPr>
                        <a:t>共通職能</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064A2">
                        <a:lumMod val="75000"/>
                      </a:srgbClr>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zh-TW" altLang="en-US" sz="1600" dirty="0">
                          <a:solidFill>
                            <a:schemeClr val="bg1"/>
                          </a:solidFill>
                          <a:latin typeface="微軟正黑體" panose="020B0604030504040204" pitchFamily="34" charset="-120"/>
                          <a:ea typeface="微軟正黑體" panose="020B0604030504040204" pitchFamily="34" charset="-120"/>
                        </a:rPr>
                        <a:t>專業職能</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extLst>
                  <a:ext uri="{0D108BD9-81ED-4DB2-BD59-A6C34878D82A}">
                    <a16:rowId xmlns:a16="http://schemas.microsoft.com/office/drawing/2014/main" xmlns="" val="10000"/>
                  </a:ext>
                </a:extLst>
              </a:tr>
              <a:tr h="493939">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zh-TW" altLang="en-US" sz="1600" b="1" dirty="0">
                          <a:solidFill>
                            <a:schemeClr val="tx1"/>
                          </a:solidFill>
                          <a:latin typeface="微軟正黑體" panose="020B0604030504040204" pitchFamily="34" charset="-120"/>
                          <a:ea typeface="微軟正黑體" panose="020B0604030504040204" pitchFamily="34" charset="-120"/>
                        </a:rPr>
                        <a:t>定義</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lvl="0" algn="ctr"/>
                      <a:r>
                        <a:rPr kumimoji="0" lang="zh-TW" altLang="en-US" sz="1600" dirty="0">
                          <a:latin typeface="微軟正黑體" panose="020B0604030504040204" pitchFamily="34" charset="-120"/>
                          <a:ea typeface="微軟正黑體" panose="020B0604030504040204" pitchFamily="34" charset="-120"/>
                        </a:rPr>
                        <a:t>為從事各種不同的職業都需要具備的能力</a:t>
                      </a:r>
                      <a:endParaRPr lang="zh-TW" altLang="en-US" sz="1600" dirty="0">
                        <a:latin typeface="微軟正黑體" panose="020B0604030504040204" pitchFamily="34" charset="-120"/>
                        <a:ea typeface="微軟正黑體" panose="020B0604030504040204" pitchFamily="34" charset="-120"/>
                      </a:endParaRP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064A2">
                        <a:lumMod val="40000"/>
                        <a:lumOff val="6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1" indent="0" algn="ctr" defTabSz="914400" rtl="0" eaLnBrk="1" fontAlgn="auto" latinLnBrk="0" hangingPunct="1">
                        <a:lnSpc>
                          <a:spcPct val="100000"/>
                        </a:lnSpc>
                        <a:spcBef>
                          <a:spcPts val="0"/>
                        </a:spcBef>
                        <a:spcAft>
                          <a:spcPts val="0"/>
                        </a:spcAft>
                        <a:buClrTx/>
                        <a:buSzTx/>
                        <a:buFontTx/>
                        <a:buNone/>
                        <a:tabLst/>
                        <a:defRPr/>
                      </a:pPr>
                      <a:r>
                        <a:rPr lang="zh-TW" altLang="en-US" sz="1600" dirty="0">
                          <a:latin typeface="微軟正黑體" panose="020B0604030504040204" pitchFamily="34" charset="-120"/>
                          <a:ea typeface="微軟正黑體" panose="020B0604030504040204" pitchFamily="34" charset="-120"/>
                        </a:rPr>
                        <a:t>執</a:t>
                      </a:r>
                      <a:r>
                        <a:rPr kumimoji="0" lang="zh-TW" altLang="en-US" sz="1600" dirty="0">
                          <a:latin typeface="微軟正黑體" panose="020B0604030504040204" pitchFamily="34" charset="-120"/>
                          <a:ea typeface="微軟正黑體" panose="020B0604030504040204" pitchFamily="34" charset="-120"/>
                        </a:rPr>
                        <a:t>行某項工作時，達成工作目標所需的專業知識與能力</a:t>
                      </a:r>
                      <a:endParaRPr lang="zh-TW" altLang="en-US" sz="1600" dirty="0">
                        <a:latin typeface="微軟正黑體" panose="020B0604030504040204" pitchFamily="34" charset="-120"/>
                        <a:ea typeface="微軟正黑體" panose="020B0604030504040204" pitchFamily="34" charset="-120"/>
                      </a:endParaRP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extLst>
                  <a:ext uri="{0D108BD9-81ED-4DB2-BD59-A6C34878D82A}">
                    <a16:rowId xmlns:a16="http://schemas.microsoft.com/office/drawing/2014/main" xmlns="" val="10001"/>
                  </a:ext>
                </a:extLst>
              </a:tr>
              <a:tr h="91439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600" b="1" dirty="0">
                          <a:solidFill>
                            <a:schemeClr val="tx1"/>
                          </a:solidFill>
                          <a:latin typeface="微軟正黑體" panose="020B0604030504040204" pitchFamily="34" charset="-120"/>
                          <a:ea typeface="微軟正黑體" panose="020B0604030504040204" pitchFamily="34" charset="-120"/>
                        </a:rPr>
                        <a:t>發展</a:t>
                      </a:r>
                      <a:endParaRPr lang="en-US" altLang="zh-TW" sz="1600" b="1" dirty="0">
                        <a:solidFill>
                          <a:schemeClr val="tx1"/>
                        </a:solidFill>
                        <a:latin typeface="微軟正黑體" panose="020B0604030504040204" pitchFamily="34" charset="-120"/>
                        <a:ea typeface="微軟正黑體" panose="020B0604030504040204" pitchFamily="34" charset="-120"/>
                      </a:endParaRP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1600" dirty="0">
                          <a:latin typeface="微軟正黑體" panose="020B0604030504040204" pitchFamily="34" charset="-120"/>
                          <a:ea typeface="微軟正黑體" panose="020B0604030504040204" pitchFamily="34" charset="-120"/>
                        </a:rPr>
                        <a:t>蒐集國內外文獻經由跨產業之產官學專家會議，並透過各領域在職人士大規模問卷調查驗證。</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064A2">
                        <a:lumMod val="40000"/>
                        <a:lumOff val="6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1" indent="0" algn="just" defTabSz="914400" rtl="0" eaLnBrk="1" fontAlgn="auto" latinLnBrk="0" hangingPunct="1">
                        <a:lnSpc>
                          <a:spcPct val="100000"/>
                        </a:lnSpc>
                        <a:spcBef>
                          <a:spcPts val="0"/>
                        </a:spcBef>
                        <a:spcAft>
                          <a:spcPts val="0"/>
                        </a:spcAft>
                        <a:buClrTx/>
                        <a:buSzTx/>
                        <a:buFontTx/>
                        <a:buNone/>
                        <a:tabLst/>
                        <a:defRPr/>
                      </a:pPr>
                      <a:r>
                        <a:rPr kumimoji="1" lang="zh-TW" altLang="en-US" sz="1600" dirty="0">
                          <a:solidFill>
                            <a:prstClr val="black"/>
                          </a:solidFill>
                          <a:latin typeface="微軟正黑體" pitchFamily="34" charset="-120"/>
                          <a:ea typeface="微軟正黑體" pitchFamily="34" charset="-120"/>
                          <a:cs typeface="微軟正黑體"/>
                        </a:rPr>
                        <a:t>以主計處所公告「中華民國行業標準分類」為主架構，符合聯合國</a:t>
                      </a:r>
                      <a:r>
                        <a:rPr kumimoji="1" lang="en-US" altLang="zh-TW" sz="1600" dirty="0">
                          <a:solidFill>
                            <a:prstClr val="black"/>
                          </a:solidFill>
                          <a:latin typeface="微軟正黑體" pitchFamily="34" charset="-120"/>
                          <a:ea typeface="微軟正黑體" pitchFamily="34" charset="-120"/>
                          <a:cs typeface="微軟正黑體"/>
                        </a:rPr>
                        <a:t>ISIC(2008, Rev.4)</a:t>
                      </a:r>
                      <a:r>
                        <a:rPr kumimoji="1" lang="zh-TW" altLang="en-US" sz="1600" dirty="0">
                          <a:solidFill>
                            <a:prstClr val="black"/>
                          </a:solidFill>
                          <a:latin typeface="微軟正黑體" pitchFamily="34" charset="-120"/>
                          <a:ea typeface="微軟正黑體" pitchFamily="34" charset="-120"/>
                          <a:cs typeface="微軟正黑體"/>
                        </a:rPr>
                        <a:t>及</a:t>
                      </a:r>
                      <a:r>
                        <a:rPr kumimoji="1" lang="en-US" altLang="zh-TW" sz="1600" dirty="0">
                          <a:solidFill>
                            <a:prstClr val="black"/>
                          </a:solidFill>
                          <a:latin typeface="微軟正黑體" pitchFamily="34" charset="-120"/>
                          <a:ea typeface="微軟正黑體" pitchFamily="34" charset="-120"/>
                          <a:cs typeface="微軟正黑體"/>
                        </a:rPr>
                        <a:t>NAICS (2007Rev.4</a:t>
                      </a:r>
                      <a:r>
                        <a:rPr kumimoji="1" lang="zh-TW" altLang="en-US" sz="1600" dirty="0">
                          <a:solidFill>
                            <a:prstClr val="black"/>
                          </a:solidFill>
                          <a:latin typeface="微軟正黑體" pitchFamily="34" charset="-120"/>
                          <a:ea typeface="微軟正黑體" pitchFamily="34" charset="-120"/>
                          <a:cs typeface="微軟正黑體"/>
                        </a:rPr>
                        <a:t>） 等國際職業分類標準，並依據</a:t>
                      </a:r>
                      <a:r>
                        <a:rPr kumimoji="1" lang="zh-TW" altLang="en-US" sz="1600" dirty="0">
                          <a:solidFill>
                            <a:srgbClr val="FF0000"/>
                          </a:solidFill>
                          <a:latin typeface="微軟正黑體" pitchFamily="34" charset="-120"/>
                          <a:ea typeface="微軟正黑體" pitchFamily="34" charset="-120"/>
                          <a:cs typeface="微軟正黑體"/>
                        </a:rPr>
                        <a:t>實際產業概況及專家意見</a:t>
                      </a:r>
                      <a:r>
                        <a:rPr kumimoji="1" lang="zh-TW" altLang="en-US" sz="1600" dirty="0">
                          <a:solidFill>
                            <a:prstClr val="black"/>
                          </a:solidFill>
                          <a:latin typeface="微軟正黑體" pitchFamily="34" charset="-120"/>
                          <a:ea typeface="微軟正黑體" pitchFamily="34" charset="-120"/>
                          <a:cs typeface="微軟正黑體"/>
                        </a:rPr>
                        <a:t>，輔以國內業界意見及人力銀行資料，歸納出</a:t>
                      </a:r>
                      <a:r>
                        <a:rPr kumimoji="1" lang="en-US" altLang="zh-TW" sz="1600" dirty="0">
                          <a:solidFill>
                            <a:prstClr val="black"/>
                          </a:solidFill>
                          <a:latin typeface="微軟正黑體" pitchFamily="34" charset="-120"/>
                          <a:ea typeface="微軟正黑體" pitchFamily="34" charset="-120"/>
                          <a:cs typeface="微軟正黑體"/>
                        </a:rPr>
                        <a:t>16</a:t>
                      </a:r>
                      <a:r>
                        <a:rPr kumimoji="1" lang="zh-TW" altLang="en-US" sz="1600" dirty="0">
                          <a:solidFill>
                            <a:prstClr val="black"/>
                          </a:solidFill>
                          <a:latin typeface="微軟正黑體" pitchFamily="34" charset="-120"/>
                          <a:ea typeface="微軟正黑體" pitchFamily="34" charset="-120"/>
                          <a:cs typeface="微軟正黑體"/>
                        </a:rPr>
                        <a:t>個職涯類型及</a:t>
                      </a:r>
                      <a:r>
                        <a:rPr kumimoji="1" lang="en-US" altLang="zh-TW" sz="1600" dirty="0">
                          <a:solidFill>
                            <a:prstClr val="black"/>
                          </a:solidFill>
                          <a:latin typeface="微軟正黑體" pitchFamily="34" charset="-120"/>
                          <a:ea typeface="微軟正黑體" pitchFamily="34" charset="-120"/>
                          <a:cs typeface="微軟正黑體"/>
                        </a:rPr>
                        <a:t>66</a:t>
                      </a:r>
                      <a:r>
                        <a:rPr kumimoji="1" lang="zh-TW" altLang="en-US" sz="1600" dirty="0">
                          <a:solidFill>
                            <a:prstClr val="black"/>
                          </a:solidFill>
                          <a:latin typeface="微軟正黑體" pitchFamily="34" charset="-120"/>
                          <a:ea typeface="微軟正黑體" pitchFamily="34" charset="-120"/>
                          <a:cs typeface="微軟正黑體"/>
                        </a:rPr>
                        <a:t>個就業途徑。</a:t>
                      </a:r>
                      <a:r>
                        <a:rPr kumimoji="0" lang="zh-TW" altLang="en-US" sz="1600" dirty="0">
                          <a:solidFill>
                            <a:schemeClr val="dk1"/>
                          </a:solidFill>
                          <a:latin typeface="微軟正黑體" panose="020B0604030504040204" pitchFamily="34" charset="-120"/>
                          <a:ea typeface="微軟正黑體" panose="020B0604030504040204" pitchFamily="34" charset="-120"/>
                          <a:cs typeface="+mn-cs"/>
                        </a:rPr>
                        <a:t>最後</a:t>
                      </a:r>
                      <a:r>
                        <a:rPr lang="zh-TW" altLang="en-US" sz="1600" dirty="0">
                          <a:latin typeface="微軟正黑體" panose="020B0604030504040204" pitchFamily="34" charset="-120"/>
                          <a:ea typeface="微軟正黑體" panose="020B0604030504040204" pitchFamily="34" charset="-120"/>
                        </a:rPr>
                        <a:t>透過各領域在職人士大規模問卷調查驗證。</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tint val="20000"/>
                      </a:srgbClr>
                    </a:solidFill>
                  </a:tcPr>
                </a:tc>
                <a:extLst>
                  <a:ext uri="{0D108BD9-81ED-4DB2-BD59-A6C34878D82A}">
                    <a16:rowId xmlns:a16="http://schemas.microsoft.com/office/drawing/2014/main" xmlns="" val="10002"/>
                  </a:ext>
                </a:extLst>
              </a:tr>
              <a:tr h="37804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zh-TW" altLang="en-US" sz="1600" b="1" dirty="0">
                          <a:solidFill>
                            <a:schemeClr val="tx1"/>
                          </a:solidFill>
                          <a:latin typeface="微軟正黑體" panose="020B0604030504040204" pitchFamily="34" charset="-120"/>
                          <a:ea typeface="微軟正黑體" panose="020B0604030504040204" pitchFamily="34" charset="-120"/>
                        </a:rPr>
                        <a:t>數量</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en-US" altLang="zh-TW" sz="1600" dirty="0">
                          <a:latin typeface="微軟正黑體" panose="020B0604030504040204" pitchFamily="34" charset="-120"/>
                          <a:ea typeface="微軟正黑體" panose="020B0604030504040204" pitchFamily="34" charset="-120"/>
                        </a:rPr>
                        <a:t>8</a:t>
                      </a:r>
                      <a:r>
                        <a:rPr lang="zh-TW" altLang="en-US" sz="1600" dirty="0">
                          <a:latin typeface="微軟正黑體" panose="020B0604030504040204" pitchFamily="34" charset="-120"/>
                          <a:ea typeface="微軟正黑體" panose="020B0604030504040204" pitchFamily="34" charset="-120"/>
                        </a:rPr>
                        <a:t>個職能</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064A2">
                        <a:lumMod val="20000"/>
                        <a:lumOff val="8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en-US" altLang="zh-TW" sz="1600" dirty="0">
                          <a:latin typeface="微軟正黑體" panose="020B0604030504040204" pitchFamily="34" charset="-120"/>
                          <a:ea typeface="微軟正黑體" panose="020B0604030504040204" pitchFamily="34" charset="-120"/>
                        </a:rPr>
                        <a:t>16</a:t>
                      </a:r>
                      <a:r>
                        <a:rPr lang="zh-TW" altLang="en-US" sz="1600" dirty="0">
                          <a:latin typeface="微軟正黑體" panose="020B0604030504040204" pitchFamily="34" charset="-120"/>
                          <a:ea typeface="微軟正黑體" panose="020B0604030504040204" pitchFamily="34" charset="-120"/>
                        </a:rPr>
                        <a:t>個職涯類型中有</a:t>
                      </a:r>
                      <a:r>
                        <a:rPr lang="en-US" altLang="zh-TW" sz="1600" dirty="0">
                          <a:latin typeface="微軟正黑體" panose="020B0604030504040204" pitchFamily="34" charset="-120"/>
                          <a:ea typeface="微軟正黑體" panose="020B0604030504040204" pitchFamily="34" charset="-120"/>
                        </a:rPr>
                        <a:t>66</a:t>
                      </a:r>
                      <a:r>
                        <a:rPr lang="zh-TW" altLang="en-US" sz="1600" dirty="0">
                          <a:latin typeface="微軟正黑體" panose="020B0604030504040204" pitchFamily="34" charset="-120"/>
                          <a:ea typeface="微軟正黑體" panose="020B0604030504040204" pitchFamily="34" charset="-120"/>
                        </a:rPr>
                        <a:t>就業途徑，下面有不同專業職能敘述</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extLst>
                  <a:ext uri="{0D108BD9-81ED-4DB2-BD59-A6C34878D82A}">
                    <a16:rowId xmlns:a16="http://schemas.microsoft.com/office/drawing/2014/main" xmlns="" val="10003"/>
                  </a:ext>
                </a:extLst>
              </a:tr>
              <a:tr h="187860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zh-TW" altLang="en-US" sz="1600" b="1" dirty="0">
                          <a:solidFill>
                            <a:schemeClr val="tx1"/>
                          </a:solidFill>
                          <a:latin typeface="微軟正黑體" panose="020B0604030504040204" pitchFamily="34" charset="-120"/>
                          <a:ea typeface="微軟正黑體" panose="020B0604030504040204" pitchFamily="34" charset="-120"/>
                        </a:rPr>
                        <a:t>職能內涵</a:t>
                      </a: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285750" indent="-285750">
                        <a:spcAft>
                          <a:spcPts val="0"/>
                        </a:spcAft>
                        <a:buFont typeface="Arial" panose="020B0604020202020204" pitchFamily="34" charset="0"/>
                        <a:buChar char="•"/>
                      </a:pPr>
                      <a:r>
                        <a:rPr lang="zh-TW" sz="1600" kern="0" dirty="0">
                          <a:latin typeface="微軟正黑體" panose="020B0604030504040204" pitchFamily="34" charset="-120"/>
                          <a:ea typeface="微軟正黑體" panose="020B0604030504040204" pitchFamily="34" charset="-120"/>
                        </a:rPr>
                        <a:t>溝通表達</a:t>
                      </a:r>
                      <a:endParaRPr lang="en-US" altLang="zh-TW" sz="1600" kern="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持續學習</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人際互動</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團隊合作</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問題解決</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創新</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工作責任及紀律</a:t>
                      </a:r>
                      <a:endParaRPr lang="zh-TW" altLang="zh-TW" sz="1600" kern="100" dirty="0">
                        <a:latin typeface="微軟正黑體" panose="020B0604030504040204" pitchFamily="34" charset="-120"/>
                        <a:ea typeface="微軟正黑體" panose="020B0604030504040204" pitchFamily="34" charset="-120"/>
                      </a:endParaRP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zh-TW" sz="1600" kern="0" dirty="0">
                          <a:latin typeface="微軟正黑體" panose="020B0604030504040204" pitchFamily="34" charset="-120"/>
                          <a:ea typeface="微軟正黑體" panose="020B0604030504040204" pitchFamily="34" charset="-120"/>
                        </a:rPr>
                        <a:t>資訊科技應用</a:t>
                      </a:r>
                      <a:endParaRPr lang="en-US" altLang="zh-TW" sz="1600" kern="0" dirty="0">
                        <a:latin typeface="微軟正黑體" panose="020B0604030504040204" pitchFamily="34" charset="-120"/>
                        <a:ea typeface="微軟正黑體" panose="020B0604030504040204" pitchFamily="34" charset="-12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zh-TW" altLang="zh-TW" sz="1600" b="0" kern="100" dirty="0">
                        <a:solidFill>
                          <a:schemeClr val="tx1"/>
                        </a:solidFill>
                        <a:latin typeface="微軟正黑體" panose="020B0604030504040204" pitchFamily="34" charset="-120"/>
                        <a:ea typeface="微軟正黑體" panose="020B0604030504040204" pitchFamily="34" charset="-120"/>
                        <a:cs typeface="Times New Roman"/>
                      </a:endParaRPr>
                    </a:p>
                  </a:txBody>
                  <a:tcPr marL="13336" marR="13336" marT="0" marB="0"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064A2">
                        <a:lumMod val="40000"/>
                        <a:lumOff val="6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endParaRPr lang="zh-TW" altLang="en-US" sz="1300" dirty="0">
                        <a:latin typeface="微軟正黑體" panose="020B0604030504040204" pitchFamily="34" charset="-120"/>
                        <a:ea typeface="微軟正黑體" panose="020B0604030504040204" pitchFamily="34" charset="-120"/>
                      </a:endParaRPr>
                    </a:p>
                  </a:txBody>
                  <a:tcPr marL="68584" marR="68584" marT="28571" marB="28571" anchor="ctr">
                    <a:lnL w="12700" cmpd="sng">
                      <a:solidFill>
                        <a:sysClr val="window" lastClr="FFFFFF"/>
                      </a:solidFill>
                    </a:lnL>
                    <a:lnR w="12700" cmpd="sng">
                      <a:solidFill>
                        <a:sysClr val="window" lastClr="FFFFFF"/>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tint val="20000"/>
                      </a:srgbClr>
                    </a:solidFill>
                  </a:tcPr>
                </a:tc>
                <a:extLst>
                  <a:ext uri="{0D108BD9-81ED-4DB2-BD59-A6C34878D82A}">
                    <a16:rowId xmlns:a16="http://schemas.microsoft.com/office/drawing/2014/main" xmlns="" val="10004"/>
                  </a:ext>
                </a:extLst>
              </a:tr>
            </a:tbl>
          </a:graphicData>
        </a:graphic>
      </p:graphicFrame>
      <p:pic>
        <p:nvPicPr>
          <p:cNvPr id="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5317" y="4426443"/>
            <a:ext cx="4514892" cy="2117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資料庫圖表 5"/>
          <p:cNvGraphicFramePr/>
          <p:nvPr>
            <p:extLst>
              <p:ext uri="{D42A27DB-BD31-4B8C-83A1-F6EECF244321}">
                <p14:modId xmlns:p14="http://schemas.microsoft.com/office/powerpoint/2010/main" val="748147986"/>
              </p:ext>
            </p:extLst>
          </p:nvPr>
        </p:nvGraphicFramePr>
        <p:xfrm>
          <a:off x="7495290" y="1160553"/>
          <a:ext cx="1546860" cy="541838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 name="標題 1"/>
          <p:cNvSpPr txBox="1">
            <a:spLocks/>
          </p:cNvSpPr>
          <p:nvPr/>
        </p:nvSpPr>
        <p:spPr bwMode="auto">
          <a:xfrm>
            <a:off x="804138" y="283693"/>
            <a:ext cx="754380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b="1" dirty="0">
                <a:solidFill>
                  <a:sysClr val="windowText" lastClr="000000"/>
                </a:solidFill>
              </a:rPr>
              <a:t>UCAN</a:t>
            </a:r>
            <a:r>
              <a:rPr lang="zh-TW" altLang="en-US" sz="4000" b="1" dirty="0">
                <a:solidFill>
                  <a:sysClr val="windowText" lastClr="000000"/>
                </a:solidFill>
              </a:rPr>
              <a:t>平台職能資源</a:t>
            </a:r>
          </a:p>
        </p:txBody>
      </p:sp>
    </p:spTree>
    <p:extLst>
      <p:ext uri="{BB962C8B-B14F-4D97-AF65-F5344CB8AC3E}">
        <p14:creationId xmlns:p14="http://schemas.microsoft.com/office/powerpoint/2010/main" val="410888331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457200" y="33599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dirty="0" smtClean="0">
                <a:solidFill>
                  <a:sysClr val="windowText" lastClr="000000"/>
                </a:solidFill>
              </a:rPr>
              <a:t>UCAN</a:t>
            </a:r>
            <a:r>
              <a:rPr kumimoji="0" lang="zh-TW" altLang="en-US" sz="4000" dirty="0" smtClean="0">
                <a:solidFill>
                  <a:sysClr val="windowText" lastClr="000000"/>
                </a:solidFill>
              </a:rPr>
              <a:t>八項共通職能</a:t>
            </a:r>
            <a:endParaRPr kumimoji="0" lang="zh-TW" altLang="en-US" sz="4000" dirty="0">
              <a:solidFill>
                <a:sysClr val="windowText" lastClr="000000"/>
              </a:solidFill>
            </a:endParaRPr>
          </a:p>
        </p:txBody>
      </p:sp>
      <p:grpSp>
        <p:nvGrpSpPr>
          <p:cNvPr id="23" name="群組 22"/>
          <p:cNvGrpSpPr/>
          <p:nvPr/>
        </p:nvGrpSpPr>
        <p:grpSpPr>
          <a:xfrm>
            <a:off x="4583723" y="1322332"/>
            <a:ext cx="4392488" cy="5184576"/>
            <a:chOff x="4572000" y="1268760"/>
            <a:chExt cx="4392488" cy="5184576"/>
          </a:xfrm>
        </p:grpSpPr>
        <p:sp>
          <p:nvSpPr>
            <p:cNvPr id="3" name="摺角紙張 2"/>
            <p:cNvSpPr/>
            <p:nvPr/>
          </p:nvSpPr>
          <p:spPr>
            <a:xfrm>
              <a:off x="4572000" y="1268760"/>
              <a:ext cx="4392488" cy="5184576"/>
            </a:xfrm>
            <a:prstGeom prst="foldedCorner">
              <a:avLst/>
            </a:prstGeom>
            <a:solidFill>
              <a:sysClr val="window" lastClr="FFFFFF">
                <a:lumMod val="95000"/>
              </a:sysClr>
            </a:solidFill>
            <a:ln w="9525" cap="flat" cmpd="sng" algn="ctr">
              <a:noFill/>
              <a:prstDash val="solid"/>
            </a:ln>
            <a:effectLst>
              <a:outerShdw blurRad="40000" dist="20000" dir="5400000" rotWithShape="0">
                <a:srgbClr val="000000">
                  <a:alpha val="38000"/>
                </a:srgbClr>
              </a:outerShdw>
            </a:effectLst>
          </p:spPr>
          <p:txBody>
            <a:bodyPr rtlCol="0" anchor="ctr"/>
            <a:lstStyle/>
            <a:p>
              <a:pPr algn="ctr" eaLnBrk="1" fontAlgn="auto" hangingPunct="1">
                <a:spcBef>
                  <a:spcPts val="0"/>
                </a:spcBef>
                <a:spcAft>
                  <a:spcPts val="0"/>
                </a:spcAft>
                <a:defRPr/>
              </a:pPr>
              <a:endParaRPr kumimoji="0" lang="zh-TW" altLang="en-US" kern="0" smtClean="0">
                <a:solidFill>
                  <a:prstClr val="black"/>
                </a:solidFill>
                <a:latin typeface="Calibri"/>
                <a:ea typeface="新細明體"/>
              </a:endParaRPr>
            </a:p>
          </p:txBody>
        </p:sp>
        <p:sp>
          <p:nvSpPr>
            <p:cNvPr id="5" name="Freeform 866"/>
            <p:cNvSpPr>
              <a:spLocks/>
            </p:cNvSpPr>
            <p:nvPr/>
          </p:nvSpPr>
          <p:spPr bwMode="auto">
            <a:xfrm rot="10800000" flipH="1">
              <a:off x="4716017" y="2996952"/>
              <a:ext cx="877825" cy="882099"/>
            </a:xfrm>
            <a:custGeom>
              <a:avLst/>
              <a:gdLst>
                <a:gd name="T0" fmla="*/ 546 w 546"/>
                <a:gd name="T1" fmla="*/ 250 h 500"/>
                <a:gd name="T2" fmla="*/ 544 w 546"/>
                <a:gd name="T3" fmla="*/ 276 h 500"/>
                <a:gd name="T4" fmla="*/ 541 w 546"/>
                <a:gd name="T5" fmla="*/ 300 h 500"/>
                <a:gd name="T6" fmla="*/ 533 w 546"/>
                <a:gd name="T7" fmla="*/ 324 h 500"/>
                <a:gd name="T8" fmla="*/ 524 w 546"/>
                <a:gd name="T9" fmla="*/ 347 h 500"/>
                <a:gd name="T10" fmla="*/ 499 w 546"/>
                <a:gd name="T11" fmla="*/ 390 h 500"/>
                <a:gd name="T12" fmla="*/ 466 w 546"/>
                <a:gd name="T13" fmla="*/ 427 h 500"/>
                <a:gd name="T14" fmla="*/ 426 w 546"/>
                <a:gd name="T15" fmla="*/ 457 h 500"/>
                <a:gd name="T16" fmla="*/ 380 w 546"/>
                <a:gd name="T17" fmla="*/ 480 h 500"/>
                <a:gd name="T18" fmla="*/ 354 w 546"/>
                <a:gd name="T19" fmla="*/ 489 h 500"/>
                <a:gd name="T20" fmla="*/ 328 w 546"/>
                <a:gd name="T21" fmla="*/ 495 h 500"/>
                <a:gd name="T22" fmla="*/ 301 w 546"/>
                <a:gd name="T23" fmla="*/ 499 h 500"/>
                <a:gd name="T24" fmla="*/ 273 w 546"/>
                <a:gd name="T25" fmla="*/ 500 h 500"/>
                <a:gd name="T26" fmla="*/ 259 w 546"/>
                <a:gd name="T27" fmla="*/ 500 h 500"/>
                <a:gd name="T28" fmla="*/ 231 w 546"/>
                <a:gd name="T29" fmla="*/ 497 h 500"/>
                <a:gd name="T30" fmla="*/ 205 w 546"/>
                <a:gd name="T31" fmla="*/ 492 h 500"/>
                <a:gd name="T32" fmla="*/ 179 w 546"/>
                <a:gd name="T33" fmla="*/ 485 h 500"/>
                <a:gd name="T34" fmla="*/ 142 w 546"/>
                <a:gd name="T35" fmla="*/ 470 h 500"/>
                <a:gd name="T36" fmla="*/ 100 w 546"/>
                <a:gd name="T37" fmla="*/ 443 h 500"/>
                <a:gd name="T38" fmla="*/ 62 w 546"/>
                <a:gd name="T39" fmla="*/ 409 h 500"/>
                <a:gd name="T40" fmla="*/ 33 w 546"/>
                <a:gd name="T41" fmla="*/ 369 h 500"/>
                <a:gd name="T42" fmla="*/ 16 w 546"/>
                <a:gd name="T43" fmla="*/ 336 h 500"/>
                <a:gd name="T44" fmla="*/ 9 w 546"/>
                <a:gd name="T45" fmla="*/ 312 h 500"/>
                <a:gd name="T46" fmla="*/ 3 w 546"/>
                <a:gd name="T47" fmla="*/ 288 h 500"/>
                <a:gd name="T48" fmla="*/ 1 w 546"/>
                <a:gd name="T49" fmla="*/ 263 h 500"/>
                <a:gd name="T50" fmla="*/ 0 w 546"/>
                <a:gd name="T51" fmla="*/ 250 h 500"/>
                <a:gd name="T52" fmla="*/ 2 w 546"/>
                <a:gd name="T53" fmla="*/ 225 h 500"/>
                <a:gd name="T54" fmla="*/ 5 w 546"/>
                <a:gd name="T55" fmla="*/ 200 h 500"/>
                <a:gd name="T56" fmla="*/ 12 w 546"/>
                <a:gd name="T57" fmla="*/ 175 h 500"/>
                <a:gd name="T58" fmla="*/ 22 w 546"/>
                <a:gd name="T59" fmla="*/ 152 h 500"/>
                <a:gd name="T60" fmla="*/ 47 w 546"/>
                <a:gd name="T61" fmla="*/ 110 h 500"/>
                <a:gd name="T62" fmla="*/ 80 w 546"/>
                <a:gd name="T63" fmla="*/ 73 h 500"/>
                <a:gd name="T64" fmla="*/ 120 w 546"/>
                <a:gd name="T65" fmla="*/ 43 h 500"/>
                <a:gd name="T66" fmla="*/ 167 w 546"/>
                <a:gd name="T67" fmla="*/ 20 h 500"/>
                <a:gd name="T68" fmla="*/ 192 w 546"/>
                <a:gd name="T69" fmla="*/ 12 h 500"/>
                <a:gd name="T70" fmla="*/ 218 w 546"/>
                <a:gd name="T71" fmla="*/ 6 h 500"/>
                <a:gd name="T72" fmla="*/ 246 w 546"/>
                <a:gd name="T73" fmla="*/ 1 h 500"/>
                <a:gd name="T74" fmla="*/ 273 w 546"/>
                <a:gd name="T75" fmla="*/ 0 h 500"/>
                <a:gd name="T76" fmla="*/ 287 w 546"/>
                <a:gd name="T77" fmla="*/ 0 h 500"/>
                <a:gd name="T78" fmla="*/ 315 w 546"/>
                <a:gd name="T79" fmla="*/ 2 h 500"/>
                <a:gd name="T80" fmla="*/ 341 w 546"/>
                <a:gd name="T81" fmla="*/ 8 h 500"/>
                <a:gd name="T82" fmla="*/ 366 w 546"/>
                <a:gd name="T83" fmla="*/ 16 h 500"/>
                <a:gd name="T84" fmla="*/ 403 w 546"/>
                <a:gd name="T85" fmla="*/ 31 h 500"/>
                <a:gd name="T86" fmla="*/ 447 w 546"/>
                <a:gd name="T87" fmla="*/ 57 h 500"/>
                <a:gd name="T88" fmla="*/ 484 w 546"/>
                <a:gd name="T89" fmla="*/ 91 h 500"/>
                <a:gd name="T90" fmla="*/ 513 w 546"/>
                <a:gd name="T91" fmla="*/ 131 h 500"/>
                <a:gd name="T92" fmla="*/ 529 w 546"/>
                <a:gd name="T93" fmla="*/ 164 h 500"/>
                <a:gd name="T94" fmla="*/ 538 w 546"/>
                <a:gd name="T95" fmla="*/ 187 h 500"/>
                <a:gd name="T96" fmla="*/ 543 w 546"/>
                <a:gd name="T97" fmla="*/ 212 h 500"/>
                <a:gd name="T98" fmla="*/ 545 w 546"/>
                <a:gd name="T99" fmla="*/ 237 h 500"/>
                <a:gd name="T100" fmla="*/ 546 w 546"/>
                <a:gd name="T101" fmla="*/ 2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500">
                  <a:moveTo>
                    <a:pt x="546" y="250"/>
                  </a:moveTo>
                  <a:lnTo>
                    <a:pt x="546" y="250"/>
                  </a:lnTo>
                  <a:lnTo>
                    <a:pt x="545" y="263"/>
                  </a:lnTo>
                  <a:lnTo>
                    <a:pt x="544" y="276"/>
                  </a:lnTo>
                  <a:lnTo>
                    <a:pt x="543" y="288"/>
                  </a:lnTo>
                  <a:lnTo>
                    <a:pt x="541" y="300"/>
                  </a:lnTo>
                  <a:lnTo>
                    <a:pt x="538" y="312"/>
                  </a:lnTo>
                  <a:lnTo>
                    <a:pt x="533" y="324"/>
                  </a:lnTo>
                  <a:lnTo>
                    <a:pt x="529" y="336"/>
                  </a:lnTo>
                  <a:lnTo>
                    <a:pt x="524" y="347"/>
                  </a:lnTo>
                  <a:lnTo>
                    <a:pt x="513" y="369"/>
                  </a:lnTo>
                  <a:lnTo>
                    <a:pt x="499" y="390"/>
                  </a:lnTo>
                  <a:lnTo>
                    <a:pt x="484" y="409"/>
                  </a:lnTo>
                  <a:lnTo>
                    <a:pt x="466" y="427"/>
                  </a:lnTo>
                  <a:lnTo>
                    <a:pt x="447" y="443"/>
                  </a:lnTo>
                  <a:lnTo>
                    <a:pt x="426" y="457"/>
                  </a:lnTo>
                  <a:lnTo>
                    <a:pt x="403" y="470"/>
                  </a:lnTo>
                  <a:lnTo>
                    <a:pt x="380" y="480"/>
                  </a:lnTo>
                  <a:lnTo>
                    <a:pt x="366" y="485"/>
                  </a:lnTo>
                  <a:lnTo>
                    <a:pt x="354" y="489"/>
                  </a:lnTo>
                  <a:lnTo>
                    <a:pt x="341" y="492"/>
                  </a:lnTo>
                  <a:lnTo>
                    <a:pt x="328" y="495"/>
                  </a:lnTo>
                  <a:lnTo>
                    <a:pt x="315" y="497"/>
                  </a:lnTo>
                  <a:lnTo>
                    <a:pt x="301" y="499"/>
                  </a:lnTo>
                  <a:lnTo>
                    <a:pt x="287" y="500"/>
                  </a:lnTo>
                  <a:lnTo>
                    <a:pt x="273" y="500"/>
                  </a:lnTo>
                  <a:lnTo>
                    <a:pt x="273" y="500"/>
                  </a:lnTo>
                  <a:lnTo>
                    <a:pt x="259" y="500"/>
                  </a:lnTo>
                  <a:lnTo>
                    <a:pt x="246" y="499"/>
                  </a:lnTo>
                  <a:lnTo>
                    <a:pt x="231" y="497"/>
                  </a:lnTo>
                  <a:lnTo>
                    <a:pt x="218" y="495"/>
                  </a:lnTo>
                  <a:lnTo>
                    <a:pt x="205" y="492"/>
                  </a:lnTo>
                  <a:lnTo>
                    <a:pt x="192" y="489"/>
                  </a:lnTo>
                  <a:lnTo>
                    <a:pt x="179" y="485"/>
                  </a:lnTo>
                  <a:lnTo>
                    <a:pt x="167" y="480"/>
                  </a:lnTo>
                  <a:lnTo>
                    <a:pt x="142" y="470"/>
                  </a:lnTo>
                  <a:lnTo>
                    <a:pt x="120" y="457"/>
                  </a:lnTo>
                  <a:lnTo>
                    <a:pt x="100" y="443"/>
                  </a:lnTo>
                  <a:lnTo>
                    <a:pt x="80" y="427"/>
                  </a:lnTo>
                  <a:lnTo>
                    <a:pt x="62" y="409"/>
                  </a:lnTo>
                  <a:lnTo>
                    <a:pt x="47" y="390"/>
                  </a:lnTo>
                  <a:lnTo>
                    <a:pt x="33" y="369"/>
                  </a:lnTo>
                  <a:lnTo>
                    <a:pt x="22" y="347"/>
                  </a:lnTo>
                  <a:lnTo>
                    <a:pt x="16" y="336"/>
                  </a:lnTo>
                  <a:lnTo>
                    <a:pt x="12" y="324"/>
                  </a:lnTo>
                  <a:lnTo>
                    <a:pt x="9" y="312"/>
                  </a:lnTo>
                  <a:lnTo>
                    <a:pt x="5" y="300"/>
                  </a:lnTo>
                  <a:lnTo>
                    <a:pt x="3" y="288"/>
                  </a:lnTo>
                  <a:lnTo>
                    <a:pt x="2" y="276"/>
                  </a:lnTo>
                  <a:lnTo>
                    <a:pt x="1" y="263"/>
                  </a:lnTo>
                  <a:lnTo>
                    <a:pt x="0" y="250"/>
                  </a:lnTo>
                  <a:lnTo>
                    <a:pt x="0" y="250"/>
                  </a:lnTo>
                  <a:lnTo>
                    <a:pt x="1" y="237"/>
                  </a:lnTo>
                  <a:lnTo>
                    <a:pt x="2" y="225"/>
                  </a:lnTo>
                  <a:lnTo>
                    <a:pt x="3" y="212"/>
                  </a:lnTo>
                  <a:lnTo>
                    <a:pt x="5" y="200"/>
                  </a:lnTo>
                  <a:lnTo>
                    <a:pt x="9" y="187"/>
                  </a:lnTo>
                  <a:lnTo>
                    <a:pt x="12" y="175"/>
                  </a:lnTo>
                  <a:lnTo>
                    <a:pt x="16" y="164"/>
                  </a:lnTo>
                  <a:lnTo>
                    <a:pt x="22" y="152"/>
                  </a:lnTo>
                  <a:lnTo>
                    <a:pt x="33" y="131"/>
                  </a:lnTo>
                  <a:lnTo>
                    <a:pt x="47" y="110"/>
                  </a:lnTo>
                  <a:lnTo>
                    <a:pt x="62" y="91"/>
                  </a:lnTo>
                  <a:lnTo>
                    <a:pt x="80" y="73"/>
                  </a:lnTo>
                  <a:lnTo>
                    <a:pt x="100" y="57"/>
                  </a:lnTo>
                  <a:lnTo>
                    <a:pt x="120" y="43"/>
                  </a:lnTo>
                  <a:lnTo>
                    <a:pt x="142" y="31"/>
                  </a:lnTo>
                  <a:lnTo>
                    <a:pt x="167" y="20"/>
                  </a:lnTo>
                  <a:lnTo>
                    <a:pt x="179" y="16"/>
                  </a:lnTo>
                  <a:lnTo>
                    <a:pt x="192" y="12"/>
                  </a:lnTo>
                  <a:lnTo>
                    <a:pt x="205" y="8"/>
                  </a:lnTo>
                  <a:lnTo>
                    <a:pt x="218" y="6"/>
                  </a:lnTo>
                  <a:lnTo>
                    <a:pt x="231" y="2"/>
                  </a:lnTo>
                  <a:lnTo>
                    <a:pt x="246" y="1"/>
                  </a:lnTo>
                  <a:lnTo>
                    <a:pt x="259" y="0"/>
                  </a:lnTo>
                  <a:lnTo>
                    <a:pt x="273" y="0"/>
                  </a:lnTo>
                  <a:lnTo>
                    <a:pt x="273" y="0"/>
                  </a:lnTo>
                  <a:lnTo>
                    <a:pt x="287" y="0"/>
                  </a:lnTo>
                  <a:lnTo>
                    <a:pt x="301" y="1"/>
                  </a:lnTo>
                  <a:lnTo>
                    <a:pt x="315" y="2"/>
                  </a:lnTo>
                  <a:lnTo>
                    <a:pt x="328" y="6"/>
                  </a:lnTo>
                  <a:lnTo>
                    <a:pt x="341" y="8"/>
                  </a:lnTo>
                  <a:lnTo>
                    <a:pt x="354" y="12"/>
                  </a:lnTo>
                  <a:lnTo>
                    <a:pt x="366" y="16"/>
                  </a:lnTo>
                  <a:lnTo>
                    <a:pt x="380" y="20"/>
                  </a:lnTo>
                  <a:lnTo>
                    <a:pt x="403" y="31"/>
                  </a:lnTo>
                  <a:lnTo>
                    <a:pt x="426" y="43"/>
                  </a:lnTo>
                  <a:lnTo>
                    <a:pt x="447" y="57"/>
                  </a:lnTo>
                  <a:lnTo>
                    <a:pt x="466" y="73"/>
                  </a:lnTo>
                  <a:lnTo>
                    <a:pt x="484" y="91"/>
                  </a:lnTo>
                  <a:lnTo>
                    <a:pt x="499" y="110"/>
                  </a:lnTo>
                  <a:lnTo>
                    <a:pt x="513" y="131"/>
                  </a:lnTo>
                  <a:lnTo>
                    <a:pt x="524" y="152"/>
                  </a:lnTo>
                  <a:lnTo>
                    <a:pt x="529" y="164"/>
                  </a:lnTo>
                  <a:lnTo>
                    <a:pt x="533" y="175"/>
                  </a:lnTo>
                  <a:lnTo>
                    <a:pt x="538" y="187"/>
                  </a:lnTo>
                  <a:lnTo>
                    <a:pt x="541" y="200"/>
                  </a:lnTo>
                  <a:lnTo>
                    <a:pt x="543" y="212"/>
                  </a:lnTo>
                  <a:lnTo>
                    <a:pt x="544" y="225"/>
                  </a:lnTo>
                  <a:lnTo>
                    <a:pt x="545" y="237"/>
                  </a:lnTo>
                  <a:lnTo>
                    <a:pt x="546" y="250"/>
                  </a:lnTo>
                  <a:lnTo>
                    <a:pt x="546" y="250"/>
                  </a:lnTo>
                  <a:close/>
                </a:path>
              </a:pathLst>
            </a:cu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vert="horz" wrap="square" lIns="68580" tIns="34290" rIns="68580" bIns="34290" numCol="1" anchor="t" anchorCtr="0" compatLnSpc="1">
              <a:prstTxWarp prst="textNoShape">
                <a:avLst/>
              </a:prstTxWarp>
            </a:bodyPr>
            <a:lstStyle/>
            <a:p>
              <a:pPr eaLnBrk="1" fontAlgn="auto" hangingPunct="1">
                <a:spcBef>
                  <a:spcPts val="0"/>
                </a:spcBef>
                <a:spcAft>
                  <a:spcPts val="0"/>
                </a:spcAft>
                <a:defRPr/>
              </a:pPr>
              <a:endParaRPr kumimoji="0" lang="en-US" sz="1350" kern="0" smtClean="0">
                <a:solidFill>
                  <a:prstClr val="black"/>
                </a:solidFill>
                <a:latin typeface="Calibri"/>
              </a:endParaRPr>
            </a:p>
          </p:txBody>
        </p:sp>
        <p:sp>
          <p:nvSpPr>
            <p:cNvPr id="6" name="Freeform 865"/>
            <p:cNvSpPr>
              <a:spLocks/>
            </p:cNvSpPr>
            <p:nvPr/>
          </p:nvSpPr>
          <p:spPr bwMode="auto">
            <a:xfrm rot="10800000" flipH="1">
              <a:off x="4716017" y="1682805"/>
              <a:ext cx="877825" cy="882099"/>
            </a:xfrm>
            <a:custGeom>
              <a:avLst/>
              <a:gdLst>
                <a:gd name="T0" fmla="*/ 546 w 546"/>
                <a:gd name="T1" fmla="*/ 250 h 500"/>
                <a:gd name="T2" fmla="*/ 544 w 546"/>
                <a:gd name="T3" fmla="*/ 276 h 500"/>
                <a:gd name="T4" fmla="*/ 541 w 546"/>
                <a:gd name="T5" fmla="*/ 301 h 500"/>
                <a:gd name="T6" fmla="*/ 533 w 546"/>
                <a:gd name="T7" fmla="*/ 325 h 500"/>
                <a:gd name="T8" fmla="*/ 524 w 546"/>
                <a:gd name="T9" fmla="*/ 348 h 500"/>
                <a:gd name="T10" fmla="*/ 499 w 546"/>
                <a:gd name="T11" fmla="*/ 390 h 500"/>
                <a:gd name="T12" fmla="*/ 466 w 546"/>
                <a:gd name="T13" fmla="*/ 427 h 500"/>
                <a:gd name="T14" fmla="*/ 426 w 546"/>
                <a:gd name="T15" fmla="*/ 458 h 500"/>
                <a:gd name="T16" fmla="*/ 380 w 546"/>
                <a:gd name="T17" fmla="*/ 481 h 500"/>
                <a:gd name="T18" fmla="*/ 354 w 546"/>
                <a:gd name="T19" fmla="*/ 489 h 500"/>
                <a:gd name="T20" fmla="*/ 328 w 546"/>
                <a:gd name="T21" fmla="*/ 495 h 500"/>
                <a:gd name="T22" fmla="*/ 301 w 546"/>
                <a:gd name="T23" fmla="*/ 499 h 500"/>
                <a:gd name="T24" fmla="*/ 273 w 546"/>
                <a:gd name="T25" fmla="*/ 500 h 500"/>
                <a:gd name="T26" fmla="*/ 259 w 546"/>
                <a:gd name="T27" fmla="*/ 500 h 500"/>
                <a:gd name="T28" fmla="*/ 231 w 546"/>
                <a:gd name="T29" fmla="*/ 498 h 500"/>
                <a:gd name="T30" fmla="*/ 205 w 546"/>
                <a:gd name="T31" fmla="*/ 493 h 500"/>
                <a:gd name="T32" fmla="*/ 179 w 546"/>
                <a:gd name="T33" fmla="*/ 485 h 500"/>
                <a:gd name="T34" fmla="*/ 142 w 546"/>
                <a:gd name="T35" fmla="*/ 470 h 500"/>
                <a:gd name="T36" fmla="*/ 100 w 546"/>
                <a:gd name="T37" fmla="*/ 443 h 500"/>
                <a:gd name="T38" fmla="*/ 62 w 546"/>
                <a:gd name="T39" fmla="*/ 409 h 500"/>
                <a:gd name="T40" fmla="*/ 33 w 546"/>
                <a:gd name="T41" fmla="*/ 369 h 500"/>
                <a:gd name="T42" fmla="*/ 16 w 546"/>
                <a:gd name="T43" fmla="*/ 336 h 500"/>
                <a:gd name="T44" fmla="*/ 9 w 546"/>
                <a:gd name="T45" fmla="*/ 313 h 500"/>
                <a:gd name="T46" fmla="*/ 3 w 546"/>
                <a:gd name="T47" fmla="*/ 289 h 500"/>
                <a:gd name="T48" fmla="*/ 1 w 546"/>
                <a:gd name="T49" fmla="*/ 264 h 500"/>
                <a:gd name="T50" fmla="*/ 0 w 546"/>
                <a:gd name="T51" fmla="*/ 250 h 500"/>
                <a:gd name="T52" fmla="*/ 2 w 546"/>
                <a:gd name="T53" fmla="*/ 224 h 500"/>
                <a:gd name="T54" fmla="*/ 5 w 546"/>
                <a:gd name="T55" fmla="*/ 200 h 500"/>
                <a:gd name="T56" fmla="*/ 12 w 546"/>
                <a:gd name="T57" fmla="*/ 176 h 500"/>
                <a:gd name="T58" fmla="*/ 22 w 546"/>
                <a:gd name="T59" fmla="*/ 153 h 500"/>
                <a:gd name="T60" fmla="*/ 47 w 546"/>
                <a:gd name="T61" fmla="*/ 111 h 500"/>
                <a:gd name="T62" fmla="*/ 80 w 546"/>
                <a:gd name="T63" fmla="*/ 74 h 500"/>
                <a:gd name="T64" fmla="*/ 120 w 546"/>
                <a:gd name="T65" fmla="*/ 43 h 500"/>
                <a:gd name="T66" fmla="*/ 167 w 546"/>
                <a:gd name="T67" fmla="*/ 20 h 500"/>
                <a:gd name="T68" fmla="*/ 192 w 546"/>
                <a:gd name="T69" fmla="*/ 11 h 500"/>
                <a:gd name="T70" fmla="*/ 218 w 546"/>
                <a:gd name="T71" fmla="*/ 5 h 500"/>
                <a:gd name="T72" fmla="*/ 246 w 546"/>
                <a:gd name="T73" fmla="*/ 1 h 500"/>
                <a:gd name="T74" fmla="*/ 273 w 546"/>
                <a:gd name="T75" fmla="*/ 0 h 500"/>
                <a:gd name="T76" fmla="*/ 287 w 546"/>
                <a:gd name="T77" fmla="*/ 0 h 500"/>
                <a:gd name="T78" fmla="*/ 315 w 546"/>
                <a:gd name="T79" fmla="*/ 3 h 500"/>
                <a:gd name="T80" fmla="*/ 341 w 546"/>
                <a:gd name="T81" fmla="*/ 8 h 500"/>
                <a:gd name="T82" fmla="*/ 366 w 546"/>
                <a:gd name="T83" fmla="*/ 15 h 500"/>
                <a:gd name="T84" fmla="*/ 403 w 546"/>
                <a:gd name="T85" fmla="*/ 30 h 500"/>
                <a:gd name="T86" fmla="*/ 447 w 546"/>
                <a:gd name="T87" fmla="*/ 57 h 500"/>
                <a:gd name="T88" fmla="*/ 484 w 546"/>
                <a:gd name="T89" fmla="*/ 92 h 500"/>
                <a:gd name="T90" fmla="*/ 513 w 546"/>
                <a:gd name="T91" fmla="*/ 131 h 500"/>
                <a:gd name="T92" fmla="*/ 529 w 546"/>
                <a:gd name="T93" fmla="*/ 164 h 500"/>
                <a:gd name="T94" fmla="*/ 538 w 546"/>
                <a:gd name="T95" fmla="*/ 188 h 500"/>
                <a:gd name="T96" fmla="*/ 543 w 546"/>
                <a:gd name="T97" fmla="*/ 212 h 500"/>
                <a:gd name="T98" fmla="*/ 545 w 546"/>
                <a:gd name="T99" fmla="*/ 237 h 500"/>
                <a:gd name="T100" fmla="*/ 546 w 546"/>
                <a:gd name="T101" fmla="*/ 2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500">
                  <a:moveTo>
                    <a:pt x="546" y="250"/>
                  </a:moveTo>
                  <a:lnTo>
                    <a:pt x="546" y="250"/>
                  </a:lnTo>
                  <a:lnTo>
                    <a:pt x="545" y="264"/>
                  </a:lnTo>
                  <a:lnTo>
                    <a:pt x="544" y="276"/>
                  </a:lnTo>
                  <a:lnTo>
                    <a:pt x="543" y="289"/>
                  </a:lnTo>
                  <a:lnTo>
                    <a:pt x="541" y="301"/>
                  </a:lnTo>
                  <a:lnTo>
                    <a:pt x="538" y="313"/>
                  </a:lnTo>
                  <a:lnTo>
                    <a:pt x="533" y="325"/>
                  </a:lnTo>
                  <a:lnTo>
                    <a:pt x="529" y="336"/>
                  </a:lnTo>
                  <a:lnTo>
                    <a:pt x="524" y="348"/>
                  </a:lnTo>
                  <a:lnTo>
                    <a:pt x="513" y="369"/>
                  </a:lnTo>
                  <a:lnTo>
                    <a:pt x="499" y="390"/>
                  </a:lnTo>
                  <a:lnTo>
                    <a:pt x="484" y="409"/>
                  </a:lnTo>
                  <a:lnTo>
                    <a:pt x="466" y="427"/>
                  </a:lnTo>
                  <a:lnTo>
                    <a:pt x="447" y="443"/>
                  </a:lnTo>
                  <a:lnTo>
                    <a:pt x="426" y="458"/>
                  </a:lnTo>
                  <a:lnTo>
                    <a:pt x="403" y="470"/>
                  </a:lnTo>
                  <a:lnTo>
                    <a:pt x="380" y="481"/>
                  </a:lnTo>
                  <a:lnTo>
                    <a:pt x="366" y="485"/>
                  </a:lnTo>
                  <a:lnTo>
                    <a:pt x="354" y="489"/>
                  </a:lnTo>
                  <a:lnTo>
                    <a:pt x="341" y="493"/>
                  </a:lnTo>
                  <a:lnTo>
                    <a:pt x="328" y="495"/>
                  </a:lnTo>
                  <a:lnTo>
                    <a:pt x="315" y="498"/>
                  </a:lnTo>
                  <a:lnTo>
                    <a:pt x="301" y="499"/>
                  </a:lnTo>
                  <a:lnTo>
                    <a:pt x="287" y="500"/>
                  </a:lnTo>
                  <a:lnTo>
                    <a:pt x="273" y="500"/>
                  </a:lnTo>
                  <a:lnTo>
                    <a:pt x="273" y="500"/>
                  </a:lnTo>
                  <a:lnTo>
                    <a:pt x="259" y="500"/>
                  </a:lnTo>
                  <a:lnTo>
                    <a:pt x="246" y="499"/>
                  </a:lnTo>
                  <a:lnTo>
                    <a:pt x="231" y="498"/>
                  </a:lnTo>
                  <a:lnTo>
                    <a:pt x="218" y="495"/>
                  </a:lnTo>
                  <a:lnTo>
                    <a:pt x="205" y="493"/>
                  </a:lnTo>
                  <a:lnTo>
                    <a:pt x="192" y="489"/>
                  </a:lnTo>
                  <a:lnTo>
                    <a:pt x="179" y="485"/>
                  </a:lnTo>
                  <a:lnTo>
                    <a:pt x="167" y="481"/>
                  </a:lnTo>
                  <a:lnTo>
                    <a:pt x="142" y="470"/>
                  </a:lnTo>
                  <a:lnTo>
                    <a:pt x="120" y="458"/>
                  </a:lnTo>
                  <a:lnTo>
                    <a:pt x="100" y="443"/>
                  </a:lnTo>
                  <a:lnTo>
                    <a:pt x="80" y="427"/>
                  </a:lnTo>
                  <a:lnTo>
                    <a:pt x="62" y="409"/>
                  </a:lnTo>
                  <a:lnTo>
                    <a:pt x="47" y="390"/>
                  </a:lnTo>
                  <a:lnTo>
                    <a:pt x="33" y="369"/>
                  </a:lnTo>
                  <a:lnTo>
                    <a:pt x="22" y="348"/>
                  </a:lnTo>
                  <a:lnTo>
                    <a:pt x="16" y="336"/>
                  </a:lnTo>
                  <a:lnTo>
                    <a:pt x="12" y="325"/>
                  </a:lnTo>
                  <a:lnTo>
                    <a:pt x="9" y="313"/>
                  </a:lnTo>
                  <a:lnTo>
                    <a:pt x="5" y="301"/>
                  </a:lnTo>
                  <a:lnTo>
                    <a:pt x="3" y="289"/>
                  </a:lnTo>
                  <a:lnTo>
                    <a:pt x="2" y="276"/>
                  </a:lnTo>
                  <a:lnTo>
                    <a:pt x="1" y="264"/>
                  </a:lnTo>
                  <a:lnTo>
                    <a:pt x="0" y="250"/>
                  </a:lnTo>
                  <a:lnTo>
                    <a:pt x="0" y="250"/>
                  </a:lnTo>
                  <a:lnTo>
                    <a:pt x="1" y="237"/>
                  </a:lnTo>
                  <a:lnTo>
                    <a:pt x="2" y="224"/>
                  </a:lnTo>
                  <a:lnTo>
                    <a:pt x="3" y="212"/>
                  </a:lnTo>
                  <a:lnTo>
                    <a:pt x="5" y="200"/>
                  </a:lnTo>
                  <a:lnTo>
                    <a:pt x="9" y="188"/>
                  </a:lnTo>
                  <a:lnTo>
                    <a:pt x="12" y="176"/>
                  </a:lnTo>
                  <a:lnTo>
                    <a:pt x="16" y="164"/>
                  </a:lnTo>
                  <a:lnTo>
                    <a:pt x="22" y="153"/>
                  </a:lnTo>
                  <a:lnTo>
                    <a:pt x="33" y="131"/>
                  </a:lnTo>
                  <a:lnTo>
                    <a:pt x="47" y="111"/>
                  </a:lnTo>
                  <a:lnTo>
                    <a:pt x="62" y="92"/>
                  </a:lnTo>
                  <a:lnTo>
                    <a:pt x="80" y="74"/>
                  </a:lnTo>
                  <a:lnTo>
                    <a:pt x="100" y="57"/>
                  </a:lnTo>
                  <a:lnTo>
                    <a:pt x="120" y="43"/>
                  </a:lnTo>
                  <a:lnTo>
                    <a:pt x="142" y="30"/>
                  </a:lnTo>
                  <a:lnTo>
                    <a:pt x="167" y="20"/>
                  </a:lnTo>
                  <a:lnTo>
                    <a:pt x="179" y="15"/>
                  </a:lnTo>
                  <a:lnTo>
                    <a:pt x="192" y="11"/>
                  </a:lnTo>
                  <a:lnTo>
                    <a:pt x="205" y="8"/>
                  </a:lnTo>
                  <a:lnTo>
                    <a:pt x="218" y="5"/>
                  </a:lnTo>
                  <a:lnTo>
                    <a:pt x="231" y="3"/>
                  </a:lnTo>
                  <a:lnTo>
                    <a:pt x="246" y="1"/>
                  </a:lnTo>
                  <a:lnTo>
                    <a:pt x="259" y="0"/>
                  </a:lnTo>
                  <a:lnTo>
                    <a:pt x="273" y="0"/>
                  </a:lnTo>
                  <a:lnTo>
                    <a:pt x="273" y="0"/>
                  </a:lnTo>
                  <a:lnTo>
                    <a:pt x="287" y="0"/>
                  </a:lnTo>
                  <a:lnTo>
                    <a:pt x="301" y="1"/>
                  </a:lnTo>
                  <a:lnTo>
                    <a:pt x="315" y="3"/>
                  </a:lnTo>
                  <a:lnTo>
                    <a:pt x="328" y="5"/>
                  </a:lnTo>
                  <a:lnTo>
                    <a:pt x="341" y="8"/>
                  </a:lnTo>
                  <a:lnTo>
                    <a:pt x="354" y="11"/>
                  </a:lnTo>
                  <a:lnTo>
                    <a:pt x="366" y="15"/>
                  </a:lnTo>
                  <a:lnTo>
                    <a:pt x="380" y="20"/>
                  </a:lnTo>
                  <a:lnTo>
                    <a:pt x="403" y="30"/>
                  </a:lnTo>
                  <a:lnTo>
                    <a:pt x="426" y="43"/>
                  </a:lnTo>
                  <a:lnTo>
                    <a:pt x="447" y="57"/>
                  </a:lnTo>
                  <a:lnTo>
                    <a:pt x="466" y="74"/>
                  </a:lnTo>
                  <a:lnTo>
                    <a:pt x="484" y="92"/>
                  </a:lnTo>
                  <a:lnTo>
                    <a:pt x="499" y="111"/>
                  </a:lnTo>
                  <a:lnTo>
                    <a:pt x="513" y="131"/>
                  </a:lnTo>
                  <a:lnTo>
                    <a:pt x="524" y="153"/>
                  </a:lnTo>
                  <a:lnTo>
                    <a:pt x="529" y="164"/>
                  </a:lnTo>
                  <a:lnTo>
                    <a:pt x="533" y="176"/>
                  </a:lnTo>
                  <a:lnTo>
                    <a:pt x="538" y="188"/>
                  </a:lnTo>
                  <a:lnTo>
                    <a:pt x="541" y="200"/>
                  </a:lnTo>
                  <a:lnTo>
                    <a:pt x="543" y="212"/>
                  </a:lnTo>
                  <a:lnTo>
                    <a:pt x="544" y="224"/>
                  </a:lnTo>
                  <a:lnTo>
                    <a:pt x="545" y="237"/>
                  </a:lnTo>
                  <a:lnTo>
                    <a:pt x="546" y="250"/>
                  </a:lnTo>
                  <a:lnTo>
                    <a:pt x="546" y="250"/>
                  </a:lnTo>
                  <a:close/>
                </a:path>
              </a:pathLst>
            </a:cu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vert="horz" wrap="square" lIns="68580" tIns="34290" rIns="68580" bIns="34290" numCol="1" anchor="t" anchorCtr="0" compatLnSpc="1">
              <a:prstTxWarp prst="textNoShape">
                <a:avLst/>
              </a:prstTxWarp>
            </a:bodyPr>
            <a:lstStyle/>
            <a:p>
              <a:pPr eaLnBrk="1" fontAlgn="auto" hangingPunct="1">
                <a:spcBef>
                  <a:spcPts val="0"/>
                </a:spcBef>
                <a:spcAft>
                  <a:spcPts val="0"/>
                </a:spcAft>
                <a:defRPr/>
              </a:pPr>
              <a:endParaRPr kumimoji="0" lang="en-US" sz="1350" kern="0" dirty="0" smtClean="0">
                <a:solidFill>
                  <a:prstClr val="black"/>
                </a:solidFill>
                <a:latin typeface="Calibri"/>
              </a:endParaRPr>
            </a:p>
          </p:txBody>
        </p:sp>
        <p:sp>
          <p:nvSpPr>
            <p:cNvPr id="7" name="Freeform 867"/>
            <p:cNvSpPr>
              <a:spLocks/>
            </p:cNvSpPr>
            <p:nvPr/>
          </p:nvSpPr>
          <p:spPr bwMode="auto">
            <a:xfrm rot="10800000" flipH="1">
              <a:off x="4716017" y="4334681"/>
              <a:ext cx="877825" cy="894519"/>
            </a:xfrm>
            <a:custGeom>
              <a:avLst/>
              <a:gdLst>
                <a:gd name="T0" fmla="*/ 546 w 546"/>
                <a:gd name="T1" fmla="*/ 250 h 500"/>
                <a:gd name="T2" fmla="*/ 544 w 546"/>
                <a:gd name="T3" fmla="*/ 275 h 500"/>
                <a:gd name="T4" fmla="*/ 541 w 546"/>
                <a:gd name="T5" fmla="*/ 300 h 500"/>
                <a:gd name="T6" fmla="*/ 533 w 546"/>
                <a:gd name="T7" fmla="*/ 325 h 500"/>
                <a:gd name="T8" fmla="*/ 524 w 546"/>
                <a:gd name="T9" fmla="*/ 347 h 500"/>
                <a:gd name="T10" fmla="*/ 499 w 546"/>
                <a:gd name="T11" fmla="*/ 390 h 500"/>
                <a:gd name="T12" fmla="*/ 466 w 546"/>
                <a:gd name="T13" fmla="*/ 426 h 500"/>
                <a:gd name="T14" fmla="*/ 426 w 546"/>
                <a:gd name="T15" fmla="*/ 457 h 500"/>
                <a:gd name="T16" fmla="*/ 380 w 546"/>
                <a:gd name="T17" fmla="*/ 480 h 500"/>
                <a:gd name="T18" fmla="*/ 354 w 546"/>
                <a:gd name="T19" fmla="*/ 488 h 500"/>
                <a:gd name="T20" fmla="*/ 328 w 546"/>
                <a:gd name="T21" fmla="*/ 495 h 500"/>
                <a:gd name="T22" fmla="*/ 301 w 546"/>
                <a:gd name="T23" fmla="*/ 499 h 500"/>
                <a:gd name="T24" fmla="*/ 273 w 546"/>
                <a:gd name="T25" fmla="*/ 500 h 500"/>
                <a:gd name="T26" fmla="*/ 259 w 546"/>
                <a:gd name="T27" fmla="*/ 500 h 500"/>
                <a:gd name="T28" fmla="*/ 231 w 546"/>
                <a:gd name="T29" fmla="*/ 497 h 500"/>
                <a:gd name="T30" fmla="*/ 205 w 546"/>
                <a:gd name="T31" fmla="*/ 492 h 500"/>
                <a:gd name="T32" fmla="*/ 179 w 546"/>
                <a:gd name="T33" fmla="*/ 484 h 500"/>
                <a:gd name="T34" fmla="*/ 142 w 546"/>
                <a:gd name="T35" fmla="*/ 469 h 500"/>
                <a:gd name="T36" fmla="*/ 100 w 546"/>
                <a:gd name="T37" fmla="*/ 442 h 500"/>
                <a:gd name="T38" fmla="*/ 62 w 546"/>
                <a:gd name="T39" fmla="*/ 409 h 500"/>
                <a:gd name="T40" fmla="*/ 33 w 546"/>
                <a:gd name="T41" fmla="*/ 369 h 500"/>
                <a:gd name="T42" fmla="*/ 16 w 546"/>
                <a:gd name="T43" fmla="*/ 336 h 500"/>
                <a:gd name="T44" fmla="*/ 9 w 546"/>
                <a:gd name="T45" fmla="*/ 313 h 500"/>
                <a:gd name="T46" fmla="*/ 3 w 546"/>
                <a:gd name="T47" fmla="*/ 287 h 500"/>
                <a:gd name="T48" fmla="*/ 1 w 546"/>
                <a:gd name="T49" fmla="*/ 262 h 500"/>
                <a:gd name="T50" fmla="*/ 0 w 546"/>
                <a:gd name="T51" fmla="*/ 250 h 500"/>
                <a:gd name="T52" fmla="*/ 2 w 546"/>
                <a:gd name="T53" fmla="*/ 224 h 500"/>
                <a:gd name="T54" fmla="*/ 5 w 546"/>
                <a:gd name="T55" fmla="*/ 199 h 500"/>
                <a:gd name="T56" fmla="*/ 12 w 546"/>
                <a:gd name="T57" fmla="*/ 176 h 500"/>
                <a:gd name="T58" fmla="*/ 22 w 546"/>
                <a:gd name="T59" fmla="*/ 153 h 500"/>
                <a:gd name="T60" fmla="*/ 47 w 546"/>
                <a:gd name="T61" fmla="*/ 110 h 500"/>
                <a:gd name="T62" fmla="*/ 80 w 546"/>
                <a:gd name="T63" fmla="*/ 73 h 500"/>
                <a:gd name="T64" fmla="*/ 120 w 546"/>
                <a:gd name="T65" fmla="*/ 42 h 500"/>
                <a:gd name="T66" fmla="*/ 167 w 546"/>
                <a:gd name="T67" fmla="*/ 19 h 500"/>
                <a:gd name="T68" fmla="*/ 192 w 546"/>
                <a:gd name="T69" fmla="*/ 11 h 500"/>
                <a:gd name="T70" fmla="*/ 218 w 546"/>
                <a:gd name="T71" fmla="*/ 5 h 500"/>
                <a:gd name="T72" fmla="*/ 246 w 546"/>
                <a:gd name="T73" fmla="*/ 1 h 500"/>
                <a:gd name="T74" fmla="*/ 273 w 546"/>
                <a:gd name="T75" fmla="*/ 0 h 500"/>
                <a:gd name="T76" fmla="*/ 287 w 546"/>
                <a:gd name="T77" fmla="*/ 0 h 500"/>
                <a:gd name="T78" fmla="*/ 315 w 546"/>
                <a:gd name="T79" fmla="*/ 3 h 500"/>
                <a:gd name="T80" fmla="*/ 341 w 546"/>
                <a:gd name="T81" fmla="*/ 8 h 500"/>
                <a:gd name="T82" fmla="*/ 366 w 546"/>
                <a:gd name="T83" fmla="*/ 15 h 500"/>
                <a:gd name="T84" fmla="*/ 403 w 546"/>
                <a:gd name="T85" fmla="*/ 30 h 500"/>
                <a:gd name="T86" fmla="*/ 447 w 546"/>
                <a:gd name="T87" fmla="*/ 57 h 500"/>
                <a:gd name="T88" fmla="*/ 484 w 546"/>
                <a:gd name="T89" fmla="*/ 90 h 500"/>
                <a:gd name="T90" fmla="*/ 513 w 546"/>
                <a:gd name="T91" fmla="*/ 131 h 500"/>
                <a:gd name="T92" fmla="*/ 529 w 546"/>
                <a:gd name="T93" fmla="*/ 164 h 500"/>
                <a:gd name="T94" fmla="*/ 538 w 546"/>
                <a:gd name="T95" fmla="*/ 187 h 500"/>
                <a:gd name="T96" fmla="*/ 543 w 546"/>
                <a:gd name="T97" fmla="*/ 212 h 500"/>
                <a:gd name="T98" fmla="*/ 545 w 546"/>
                <a:gd name="T99" fmla="*/ 237 h 500"/>
                <a:gd name="T100" fmla="*/ 546 w 546"/>
                <a:gd name="T101" fmla="*/ 2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500">
                  <a:moveTo>
                    <a:pt x="546" y="250"/>
                  </a:moveTo>
                  <a:lnTo>
                    <a:pt x="546" y="250"/>
                  </a:lnTo>
                  <a:lnTo>
                    <a:pt x="545" y="262"/>
                  </a:lnTo>
                  <a:lnTo>
                    <a:pt x="544" y="275"/>
                  </a:lnTo>
                  <a:lnTo>
                    <a:pt x="543" y="287"/>
                  </a:lnTo>
                  <a:lnTo>
                    <a:pt x="541" y="300"/>
                  </a:lnTo>
                  <a:lnTo>
                    <a:pt x="538" y="313"/>
                  </a:lnTo>
                  <a:lnTo>
                    <a:pt x="533" y="325"/>
                  </a:lnTo>
                  <a:lnTo>
                    <a:pt x="529" y="336"/>
                  </a:lnTo>
                  <a:lnTo>
                    <a:pt x="524" y="347"/>
                  </a:lnTo>
                  <a:lnTo>
                    <a:pt x="513" y="369"/>
                  </a:lnTo>
                  <a:lnTo>
                    <a:pt x="499" y="390"/>
                  </a:lnTo>
                  <a:lnTo>
                    <a:pt x="484" y="409"/>
                  </a:lnTo>
                  <a:lnTo>
                    <a:pt x="466" y="426"/>
                  </a:lnTo>
                  <a:lnTo>
                    <a:pt x="447" y="442"/>
                  </a:lnTo>
                  <a:lnTo>
                    <a:pt x="426" y="457"/>
                  </a:lnTo>
                  <a:lnTo>
                    <a:pt x="403" y="469"/>
                  </a:lnTo>
                  <a:lnTo>
                    <a:pt x="380" y="480"/>
                  </a:lnTo>
                  <a:lnTo>
                    <a:pt x="366" y="484"/>
                  </a:lnTo>
                  <a:lnTo>
                    <a:pt x="354" y="488"/>
                  </a:lnTo>
                  <a:lnTo>
                    <a:pt x="341" y="492"/>
                  </a:lnTo>
                  <a:lnTo>
                    <a:pt x="328" y="495"/>
                  </a:lnTo>
                  <a:lnTo>
                    <a:pt x="315" y="497"/>
                  </a:lnTo>
                  <a:lnTo>
                    <a:pt x="301" y="499"/>
                  </a:lnTo>
                  <a:lnTo>
                    <a:pt x="287" y="500"/>
                  </a:lnTo>
                  <a:lnTo>
                    <a:pt x="273" y="500"/>
                  </a:lnTo>
                  <a:lnTo>
                    <a:pt x="273" y="500"/>
                  </a:lnTo>
                  <a:lnTo>
                    <a:pt x="259" y="500"/>
                  </a:lnTo>
                  <a:lnTo>
                    <a:pt x="246" y="499"/>
                  </a:lnTo>
                  <a:lnTo>
                    <a:pt x="231" y="497"/>
                  </a:lnTo>
                  <a:lnTo>
                    <a:pt x="218" y="495"/>
                  </a:lnTo>
                  <a:lnTo>
                    <a:pt x="205" y="492"/>
                  </a:lnTo>
                  <a:lnTo>
                    <a:pt x="192" y="488"/>
                  </a:lnTo>
                  <a:lnTo>
                    <a:pt x="179" y="484"/>
                  </a:lnTo>
                  <a:lnTo>
                    <a:pt x="167" y="480"/>
                  </a:lnTo>
                  <a:lnTo>
                    <a:pt x="142" y="469"/>
                  </a:lnTo>
                  <a:lnTo>
                    <a:pt x="120" y="457"/>
                  </a:lnTo>
                  <a:lnTo>
                    <a:pt x="100" y="442"/>
                  </a:lnTo>
                  <a:lnTo>
                    <a:pt x="80" y="426"/>
                  </a:lnTo>
                  <a:lnTo>
                    <a:pt x="62" y="409"/>
                  </a:lnTo>
                  <a:lnTo>
                    <a:pt x="47" y="390"/>
                  </a:lnTo>
                  <a:lnTo>
                    <a:pt x="33" y="369"/>
                  </a:lnTo>
                  <a:lnTo>
                    <a:pt x="22" y="347"/>
                  </a:lnTo>
                  <a:lnTo>
                    <a:pt x="16" y="336"/>
                  </a:lnTo>
                  <a:lnTo>
                    <a:pt x="12" y="325"/>
                  </a:lnTo>
                  <a:lnTo>
                    <a:pt x="9" y="313"/>
                  </a:lnTo>
                  <a:lnTo>
                    <a:pt x="5" y="300"/>
                  </a:lnTo>
                  <a:lnTo>
                    <a:pt x="3" y="287"/>
                  </a:lnTo>
                  <a:lnTo>
                    <a:pt x="2" y="275"/>
                  </a:lnTo>
                  <a:lnTo>
                    <a:pt x="1" y="262"/>
                  </a:lnTo>
                  <a:lnTo>
                    <a:pt x="0" y="250"/>
                  </a:lnTo>
                  <a:lnTo>
                    <a:pt x="0" y="250"/>
                  </a:lnTo>
                  <a:lnTo>
                    <a:pt x="1" y="237"/>
                  </a:lnTo>
                  <a:lnTo>
                    <a:pt x="2" y="224"/>
                  </a:lnTo>
                  <a:lnTo>
                    <a:pt x="3" y="212"/>
                  </a:lnTo>
                  <a:lnTo>
                    <a:pt x="5" y="199"/>
                  </a:lnTo>
                  <a:lnTo>
                    <a:pt x="9" y="187"/>
                  </a:lnTo>
                  <a:lnTo>
                    <a:pt x="12" y="176"/>
                  </a:lnTo>
                  <a:lnTo>
                    <a:pt x="16" y="164"/>
                  </a:lnTo>
                  <a:lnTo>
                    <a:pt x="22" y="153"/>
                  </a:lnTo>
                  <a:lnTo>
                    <a:pt x="33" y="131"/>
                  </a:lnTo>
                  <a:lnTo>
                    <a:pt x="47" y="110"/>
                  </a:lnTo>
                  <a:lnTo>
                    <a:pt x="62" y="90"/>
                  </a:lnTo>
                  <a:lnTo>
                    <a:pt x="80" y="73"/>
                  </a:lnTo>
                  <a:lnTo>
                    <a:pt x="100" y="57"/>
                  </a:lnTo>
                  <a:lnTo>
                    <a:pt x="120" y="42"/>
                  </a:lnTo>
                  <a:lnTo>
                    <a:pt x="142" y="30"/>
                  </a:lnTo>
                  <a:lnTo>
                    <a:pt x="167" y="19"/>
                  </a:lnTo>
                  <a:lnTo>
                    <a:pt x="179" y="15"/>
                  </a:lnTo>
                  <a:lnTo>
                    <a:pt x="192" y="11"/>
                  </a:lnTo>
                  <a:lnTo>
                    <a:pt x="205" y="8"/>
                  </a:lnTo>
                  <a:lnTo>
                    <a:pt x="218" y="5"/>
                  </a:lnTo>
                  <a:lnTo>
                    <a:pt x="231" y="3"/>
                  </a:lnTo>
                  <a:lnTo>
                    <a:pt x="246" y="1"/>
                  </a:lnTo>
                  <a:lnTo>
                    <a:pt x="259" y="0"/>
                  </a:lnTo>
                  <a:lnTo>
                    <a:pt x="273" y="0"/>
                  </a:lnTo>
                  <a:lnTo>
                    <a:pt x="273" y="0"/>
                  </a:lnTo>
                  <a:lnTo>
                    <a:pt x="287" y="0"/>
                  </a:lnTo>
                  <a:lnTo>
                    <a:pt x="301" y="1"/>
                  </a:lnTo>
                  <a:lnTo>
                    <a:pt x="315" y="3"/>
                  </a:lnTo>
                  <a:lnTo>
                    <a:pt x="328" y="5"/>
                  </a:lnTo>
                  <a:lnTo>
                    <a:pt x="341" y="8"/>
                  </a:lnTo>
                  <a:lnTo>
                    <a:pt x="354" y="11"/>
                  </a:lnTo>
                  <a:lnTo>
                    <a:pt x="366" y="15"/>
                  </a:lnTo>
                  <a:lnTo>
                    <a:pt x="380" y="19"/>
                  </a:lnTo>
                  <a:lnTo>
                    <a:pt x="403" y="30"/>
                  </a:lnTo>
                  <a:lnTo>
                    <a:pt x="426" y="42"/>
                  </a:lnTo>
                  <a:lnTo>
                    <a:pt x="447" y="57"/>
                  </a:lnTo>
                  <a:lnTo>
                    <a:pt x="466" y="73"/>
                  </a:lnTo>
                  <a:lnTo>
                    <a:pt x="484" y="90"/>
                  </a:lnTo>
                  <a:lnTo>
                    <a:pt x="499" y="110"/>
                  </a:lnTo>
                  <a:lnTo>
                    <a:pt x="513" y="131"/>
                  </a:lnTo>
                  <a:lnTo>
                    <a:pt x="524" y="153"/>
                  </a:lnTo>
                  <a:lnTo>
                    <a:pt x="529" y="164"/>
                  </a:lnTo>
                  <a:lnTo>
                    <a:pt x="533" y="176"/>
                  </a:lnTo>
                  <a:lnTo>
                    <a:pt x="538" y="187"/>
                  </a:lnTo>
                  <a:lnTo>
                    <a:pt x="541" y="199"/>
                  </a:lnTo>
                  <a:lnTo>
                    <a:pt x="543" y="212"/>
                  </a:lnTo>
                  <a:lnTo>
                    <a:pt x="544" y="224"/>
                  </a:lnTo>
                  <a:lnTo>
                    <a:pt x="545" y="237"/>
                  </a:lnTo>
                  <a:lnTo>
                    <a:pt x="546" y="250"/>
                  </a:lnTo>
                  <a:lnTo>
                    <a:pt x="546" y="250"/>
                  </a:lnTo>
                  <a:close/>
                </a:path>
              </a:pathLst>
            </a:cu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vert="horz" wrap="square" lIns="68580" tIns="34290" rIns="68580" bIns="34290" numCol="1" anchor="t" anchorCtr="0" compatLnSpc="1">
              <a:prstTxWarp prst="textNoShape">
                <a:avLst/>
              </a:prstTxWarp>
            </a:bodyPr>
            <a:lstStyle/>
            <a:p>
              <a:pPr eaLnBrk="1" fontAlgn="auto" hangingPunct="1">
                <a:spcBef>
                  <a:spcPts val="0"/>
                </a:spcBef>
                <a:spcAft>
                  <a:spcPts val="0"/>
                </a:spcAft>
                <a:defRPr/>
              </a:pPr>
              <a:endParaRPr kumimoji="0" lang="en-US" sz="1350" kern="0" smtClean="0">
                <a:solidFill>
                  <a:prstClr val="black"/>
                </a:solidFill>
                <a:latin typeface="Calibri"/>
              </a:endParaRPr>
            </a:p>
          </p:txBody>
        </p:sp>
        <p:grpSp>
          <p:nvGrpSpPr>
            <p:cNvPr id="8" name="Group 85"/>
            <p:cNvGrpSpPr/>
            <p:nvPr/>
          </p:nvGrpSpPr>
          <p:grpSpPr>
            <a:xfrm>
              <a:off x="5665849" y="1556792"/>
              <a:ext cx="3051055" cy="1100996"/>
              <a:chOff x="7666216" y="414851"/>
              <a:chExt cx="4303248" cy="1262183"/>
            </a:xfrm>
            <a:solidFill>
              <a:srgbClr val="9BBB59">
                <a:lumMod val="40000"/>
                <a:lumOff val="60000"/>
              </a:srgbClr>
            </a:solidFill>
          </p:grpSpPr>
          <p:sp>
            <p:nvSpPr>
              <p:cNvPr id="9" name="Rounded Rectangle 86"/>
              <p:cNvSpPr/>
              <p:nvPr/>
            </p:nvSpPr>
            <p:spPr>
              <a:xfrm>
                <a:off x="7685839" y="414851"/>
                <a:ext cx="4283625" cy="1262183"/>
              </a:xfrm>
              <a:prstGeom prst="roundRect">
                <a:avLst>
                  <a:gd name="adj" fmla="val 3069"/>
                </a:avLst>
              </a:prstGeom>
              <a:solidFill>
                <a:srgbClr val="9BBB59">
                  <a:lumMod val="60000"/>
                  <a:lumOff val="40000"/>
                </a:srgbClr>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eaLnBrk="1" fontAlgn="auto" hangingPunct="1">
                  <a:spcBef>
                    <a:spcPts val="0"/>
                  </a:spcBef>
                  <a:spcAft>
                    <a:spcPts val="0"/>
                  </a:spcAft>
                  <a:defRPr/>
                </a:pPr>
                <a:endParaRPr kumimoji="0" lang="en-US" sz="1350" kern="0" smtClean="0">
                  <a:solidFill>
                    <a:prstClr val="black">
                      <a:lumMod val="95000"/>
                      <a:lumOff val="5000"/>
                    </a:prstClr>
                  </a:solidFill>
                  <a:latin typeface="Calibri"/>
                </a:endParaRPr>
              </a:p>
            </p:txBody>
          </p:sp>
          <p:sp>
            <p:nvSpPr>
              <p:cNvPr id="10" name="TextBox 87"/>
              <p:cNvSpPr txBox="1"/>
              <p:nvPr/>
            </p:nvSpPr>
            <p:spPr>
              <a:xfrm>
                <a:off x="7666216" y="546374"/>
                <a:ext cx="4289121" cy="1024179"/>
              </a:xfrm>
              <a:prstGeom prst="rect">
                <a:avLst/>
              </a:prstGeom>
              <a:noFill/>
            </p:spPr>
            <p:txBody>
              <a:bodyPr wrap="square" rtlCol="0">
                <a:noAutofit/>
              </a:bodyPr>
              <a:lstStyle/>
              <a:p>
                <a:pPr marL="171450" indent="-1714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口語表達技巧、口語簡報技巧</a:t>
                </a:r>
              </a:p>
              <a:p>
                <a:pPr marL="171450" indent="-1714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企劃書撰寫技巧、肢體語言表達技巧、資料收集及分析、寫作技巧、談判技巧、簡報製作技巧、溝通表達</a:t>
                </a:r>
                <a:endParaRPr kumimoji="0" 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endParaRPr>
              </a:p>
            </p:txBody>
          </p:sp>
        </p:grpSp>
        <p:grpSp>
          <p:nvGrpSpPr>
            <p:cNvPr id="11" name="Group 88"/>
            <p:cNvGrpSpPr/>
            <p:nvPr/>
          </p:nvGrpSpPr>
          <p:grpSpPr>
            <a:xfrm>
              <a:off x="5679762" y="2770395"/>
              <a:ext cx="3037142" cy="1306677"/>
              <a:chOff x="7685839" y="1978614"/>
              <a:chExt cx="4283625" cy="1262183"/>
            </a:xfrm>
            <a:solidFill>
              <a:srgbClr val="9BBB59">
                <a:lumMod val="40000"/>
                <a:lumOff val="60000"/>
              </a:srgbClr>
            </a:solidFill>
          </p:grpSpPr>
          <p:sp>
            <p:nvSpPr>
              <p:cNvPr id="12" name="Rounded Rectangle 89"/>
              <p:cNvSpPr/>
              <p:nvPr/>
            </p:nvSpPr>
            <p:spPr>
              <a:xfrm>
                <a:off x="7685839" y="1978614"/>
                <a:ext cx="4283625" cy="1262183"/>
              </a:xfrm>
              <a:prstGeom prst="roundRect">
                <a:avLst>
                  <a:gd name="adj" fmla="val 3069"/>
                </a:avLst>
              </a:prstGeom>
              <a:solidFill>
                <a:srgbClr val="9BBB59">
                  <a:lumMod val="60000"/>
                  <a:lumOff val="40000"/>
                </a:srgbClr>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eaLnBrk="1" fontAlgn="auto" hangingPunct="1">
                  <a:spcBef>
                    <a:spcPts val="0"/>
                  </a:spcBef>
                  <a:spcAft>
                    <a:spcPts val="0"/>
                  </a:spcAft>
                  <a:defRPr/>
                </a:pPr>
                <a:endParaRPr kumimoji="0" lang="en-US" sz="1200" kern="0" smtClean="0">
                  <a:solidFill>
                    <a:prstClr val="black">
                      <a:lumMod val="95000"/>
                      <a:lumOff val="5000"/>
                    </a:prstClr>
                  </a:solidFill>
                  <a:latin typeface="微軟正黑體" panose="020B0604030504040204" pitchFamily="34" charset="-120"/>
                  <a:ea typeface="微軟正黑體" panose="020B0604030504040204" pitchFamily="34" charset="-120"/>
                </a:endParaRPr>
              </a:p>
            </p:txBody>
          </p:sp>
          <p:sp>
            <p:nvSpPr>
              <p:cNvPr id="13" name="TextBox 90"/>
              <p:cNvSpPr txBox="1"/>
              <p:nvPr/>
            </p:nvSpPr>
            <p:spPr>
              <a:xfrm>
                <a:off x="7724854" y="2017471"/>
                <a:ext cx="4082208" cy="1039493"/>
              </a:xfrm>
              <a:prstGeom prst="rect">
                <a:avLst/>
              </a:prstGeom>
              <a:noFill/>
            </p:spPr>
            <p:txBody>
              <a:bodyPr wrap="square" rtlCol="0">
                <a:noAutofit/>
              </a:bodyPr>
              <a:lstStyle/>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參與社團的運作或擔任幹部。</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參加簡報、演說或討論活動。</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寫作紀錄個人心得。</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參加說故事、辯論、廣播等活動。</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參加讀書會等閱讀活動。</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志工服務。</a:t>
                </a:r>
                <a:endParaRPr kumimoji="0" 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endParaRPr>
              </a:p>
            </p:txBody>
          </p:sp>
        </p:grpSp>
        <p:grpSp>
          <p:nvGrpSpPr>
            <p:cNvPr id="14" name="Group 91"/>
            <p:cNvGrpSpPr/>
            <p:nvPr/>
          </p:nvGrpSpPr>
          <p:grpSpPr>
            <a:xfrm>
              <a:off x="5679761" y="4293096"/>
              <a:ext cx="3037143" cy="1090653"/>
              <a:chOff x="7685839" y="3596994"/>
              <a:chExt cx="4283625" cy="1262183"/>
            </a:xfrm>
            <a:solidFill>
              <a:srgbClr val="9BBB59">
                <a:lumMod val="40000"/>
                <a:lumOff val="60000"/>
              </a:srgbClr>
            </a:solidFill>
          </p:grpSpPr>
          <p:sp>
            <p:nvSpPr>
              <p:cNvPr id="15" name="Rounded Rectangle 92"/>
              <p:cNvSpPr/>
              <p:nvPr/>
            </p:nvSpPr>
            <p:spPr>
              <a:xfrm>
                <a:off x="7685839" y="3596994"/>
                <a:ext cx="4283625" cy="1262183"/>
              </a:xfrm>
              <a:prstGeom prst="roundRect">
                <a:avLst>
                  <a:gd name="adj" fmla="val 3069"/>
                </a:avLst>
              </a:prstGeom>
              <a:solidFill>
                <a:srgbClr val="9BBB59">
                  <a:lumMod val="60000"/>
                  <a:lumOff val="40000"/>
                </a:srgbClr>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eaLnBrk="1" fontAlgn="auto" hangingPunct="1">
                  <a:spcBef>
                    <a:spcPts val="0"/>
                  </a:spcBef>
                  <a:spcAft>
                    <a:spcPts val="0"/>
                  </a:spcAft>
                  <a:defRPr/>
                </a:pPr>
                <a:endParaRPr kumimoji="0" lang="en-US" sz="1350" kern="0" smtClean="0">
                  <a:solidFill>
                    <a:prstClr val="black">
                      <a:lumMod val="95000"/>
                      <a:lumOff val="5000"/>
                    </a:prstClr>
                  </a:solidFill>
                  <a:latin typeface="Calibri"/>
                </a:endParaRPr>
              </a:p>
            </p:txBody>
          </p:sp>
          <p:sp>
            <p:nvSpPr>
              <p:cNvPr id="16" name="TextBox 93"/>
              <p:cNvSpPr txBox="1"/>
              <p:nvPr/>
            </p:nvSpPr>
            <p:spPr>
              <a:xfrm>
                <a:off x="7724855" y="3724161"/>
                <a:ext cx="4103350" cy="1039494"/>
              </a:xfrm>
              <a:prstGeom prst="rect">
                <a:avLst/>
              </a:prstGeom>
              <a:noFill/>
            </p:spPr>
            <p:txBody>
              <a:bodyPr wrap="square" rtlCol="0">
                <a:noAutofit/>
              </a:bodyPr>
              <a:lstStyle/>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工作上與人談話時能先確認彼此主題。</a:t>
                </a: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與人談話時能專注傾聽對方的訊息。</a:t>
                </a:r>
                <a:endParaRPr kumimoji="0" lang="en-US" altLang="zh-TW" sz="1300" kern="0" dirty="0" smtClean="0">
                  <a:solidFill>
                    <a:prstClr val="black">
                      <a:lumMod val="95000"/>
                      <a:lumOff val="5000"/>
                    </a:prstClr>
                  </a:solidFill>
                  <a:latin typeface="微軟正黑體" panose="020B0604030504040204" pitchFamily="34" charset="-120"/>
                  <a:ea typeface="微軟正黑體" panose="020B0604030504040204" pitchFamily="34" charset="-120"/>
                </a:endParaRPr>
              </a:p>
              <a:p>
                <a:pPr marL="82550" indent="-82550" eaLnBrk="1" fontAlgn="auto" hangingPunct="1">
                  <a:spcBef>
                    <a:spcPts val="0"/>
                  </a:spcBef>
                  <a:spcAft>
                    <a:spcPts val="0"/>
                  </a:spcAft>
                  <a:buFont typeface="Arial" panose="020B0604020202020204" pitchFamily="34" charset="0"/>
                  <a:buChar char="•"/>
                  <a:defRPr/>
                </a:pPr>
                <a:r>
                  <a:rPr kumimoji="0" lang="zh-TW" altLang="en-US" sz="1300" kern="0" dirty="0" smtClean="0">
                    <a:solidFill>
                      <a:prstClr val="black">
                        <a:lumMod val="95000"/>
                        <a:lumOff val="5000"/>
                      </a:prstClr>
                    </a:solidFill>
                    <a:latin typeface="微軟正黑體" panose="020B0604030504040204" pitchFamily="34" charset="-120"/>
                    <a:ea typeface="微軟正黑體" panose="020B0604030504040204" pitchFamily="34" charset="-120"/>
                  </a:rPr>
                  <a:t>能對不同對象，能以書面方式適切地陳述欲表達之訊息。</a:t>
                </a:r>
              </a:p>
            </p:txBody>
          </p:sp>
        </p:grpSp>
        <p:sp>
          <p:nvSpPr>
            <p:cNvPr id="17" name="文字方塊 16"/>
            <p:cNvSpPr txBox="1"/>
            <p:nvPr/>
          </p:nvSpPr>
          <p:spPr>
            <a:xfrm>
              <a:off x="4891593" y="1754523"/>
              <a:ext cx="675714" cy="738664"/>
            </a:xfrm>
            <a:prstGeom prst="rect">
              <a:avLst/>
            </a:prstGeom>
            <a:noFill/>
          </p:spPr>
          <p:txBody>
            <a:bodyPr wrap="square" rtlCol="0">
              <a:spAutoFit/>
            </a:bodyPr>
            <a:lstStyle/>
            <a:p>
              <a:pPr eaLnBrk="1" fontAlgn="auto" hangingPunct="1">
                <a:spcBef>
                  <a:spcPts val="0"/>
                </a:spcBef>
                <a:spcAft>
                  <a:spcPts val="0"/>
                </a:spcAft>
              </a:pPr>
              <a:r>
                <a:rPr kumimoji="0" lang="zh-TW" altLang="en-US" sz="1400" b="1" dirty="0">
                  <a:solidFill>
                    <a:prstClr val="white"/>
                  </a:solidFill>
                  <a:latin typeface="微軟正黑體" panose="020B0604030504040204" pitchFamily="34" charset="-120"/>
                  <a:ea typeface="微軟正黑體" panose="020B0604030504040204" pitchFamily="34" charset="-120"/>
                </a:rPr>
                <a:t>相關知識技能</a:t>
              </a:r>
            </a:p>
          </p:txBody>
        </p:sp>
        <p:sp>
          <p:nvSpPr>
            <p:cNvPr id="18" name="文字方塊 17"/>
            <p:cNvSpPr txBox="1"/>
            <p:nvPr/>
          </p:nvSpPr>
          <p:spPr>
            <a:xfrm>
              <a:off x="4853076" y="3184253"/>
              <a:ext cx="603706" cy="523220"/>
            </a:xfrm>
            <a:prstGeom prst="rect">
              <a:avLst/>
            </a:prstGeom>
            <a:noFill/>
          </p:spPr>
          <p:txBody>
            <a:bodyPr wrap="square" rtlCol="0">
              <a:spAutoFit/>
            </a:bodyPr>
            <a:lstStyle/>
            <a:p>
              <a:r>
                <a:rPr lang="zh-TW" altLang="en-US" sz="1400" b="1" dirty="0">
                  <a:solidFill>
                    <a:prstClr val="white"/>
                  </a:solidFill>
                  <a:latin typeface="微軟正黑體" panose="020B0604030504040204" pitchFamily="34" charset="-120"/>
                  <a:ea typeface="微軟正黑體" panose="020B0604030504040204" pitchFamily="34" charset="-120"/>
                </a:rPr>
                <a:t>相關活動</a:t>
              </a:r>
            </a:p>
          </p:txBody>
        </p:sp>
        <p:sp>
          <p:nvSpPr>
            <p:cNvPr id="19" name="文字方塊 18"/>
            <p:cNvSpPr txBox="1"/>
            <p:nvPr/>
          </p:nvSpPr>
          <p:spPr>
            <a:xfrm>
              <a:off x="4894141" y="4525920"/>
              <a:ext cx="620905" cy="523220"/>
            </a:xfrm>
            <a:prstGeom prst="rect">
              <a:avLst/>
            </a:prstGeom>
            <a:noFill/>
          </p:spPr>
          <p:txBody>
            <a:bodyPr wrap="square" rtlCol="0">
              <a:spAutoFit/>
            </a:bodyPr>
            <a:lstStyle/>
            <a:p>
              <a:pPr fontAlgn="auto">
                <a:spcBef>
                  <a:spcPts val="0"/>
                </a:spcBef>
                <a:spcAft>
                  <a:spcPts val="0"/>
                </a:spcAft>
              </a:pPr>
              <a:r>
                <a:rPr lang="zh-TW" altLang="en-US" sz="1400" b="1" dirty="0">
                  <a:solidFill>
                    <a:prstClr val="white"/>
                  </a:solidFill>
                  <a:latin typeface="微軟正黑體" panose="020B0604030504040204" pitchFamily="34" charset="-120"/>
                  <a:ea typeface="微軟正黑體" panose="020B0604030504040204" pitchFamily="34" charset="-120"/>
                </a:rPr>
                <a:t>主要指標</a:t>
              </a:r>
            </a:p>
          </p:txBody>
        </p:sp>
        <p:sp>
          <p:nvSpPr>
            <p:cNvPr id="20" name="文字方塊 19"/>
            <p:cNvSpPr txBox="1"/>
            <p:nvPr/>
          </p:nvSpPr>
          <p:spPr>
            <a:xfrm>
              <a:off x="5625402" y="5487615"/>
              <a:ext cx="3123062" cy="461665"/>
            </a:xfrm>
            <a:prstGeom prst="rect">
              <a:avLst/>
            </a:prstGeom>
            <a:noFill/>
          </p:spPr>
          <p:txBody>
            <a:bodyPr wrap="square" rtlCol="0">
              <a:spAutoFit/>
            </a:bodyPr>
            <a:lstStyle/>
            <a:p>
              <a:pPr eaLnBrk="1" fontAlgn="auto" hangingPunct="1">
                <a:spcBef>
                  <a:spcPts val="0"/>
                </a:spcBef>
                <a:spcAft>
                  <a:spcPts val="0"/>
                </a:spcAft>
              </a:pPr>
              <a:r>
                <a:rPr kumimoji="0" lang="zh-TW" altLang="en-US" sz="1200" dirty="0" smtClean="0">
                  <a:solidFill>
                    <a:prstClr val="black"/>
                  </a:solidFill>
                  <a:latin typeface="微軟正黑體" panose="020B0604030504040204" pitchFamily="34" charset="-120"/>
                  <a:ea typeface="微軟正黑體" panose="020B0604030504040204" pitchFamily="34" charset="-120"/>
                </a:rPr>
                <a:t>註：以上舉例僅為示意內容，完整資訊請參閱</a:t>
              </a:r>
              <a:r>
                <a:rPr kumimoji="0" lang="en-US" altLang="zh-TW" sz="1200" dirty="0" smtClean="0">
                  <a:solidFill>
                    <a:prstClr val="black"/>
                  </a:solidFill>
                  <a:latin typeface="微軟正黑體" panose="020B0604030504040204" pitchFamily="34" charset="-120"/>
                  <a:ea typeface="微軟正黑體" panose="020B0604030504040204" pitchFamily="34" charset="-120"/>
                </a:rPr>
                <a:t>UCAN</a:t>
              </a:r>
              <a:r>
                <a:rPr kumimoji="0" lang="zh-TW" altLang="en-US" sz="1200" dirty="0" smtClean="0">
                  <a:solidFill>
                    <a:prstClr val="black"/>
                  </a:solidFill>
                  <a:latin typeface="微軟正黑體" panose="020B0604030504040204" pitchFamily="34" charset="-120"/>
                  <a:ea typeface="微軟正黑體" panose="020B0604030504040204" pitchFamily="34" charset="-120"/>
                </a:rPr>
                <a:t>平臺。</a:t>
              </a:r>
              <a:endParaRPr kumimoji="0" lang="zh-TW" altLang="en-US" sz="1200" dirty="0">
                <a:solidFill>
                  <a:prstClr val="black"/>
                </a:solidFill>
                <a:latin typeface="微軟正黑體" panose="020B0604030504040204" pitchFamily="34" charset="-120"/>
                <a:ea typeface="微軟正黑體" panose="020B0604030504040204" pitchFamily="34" charset="-120"/>
              </a:endParaRPr>
            </a:p>
          </p:txBody>
        </p:sp>
      </p:grpSp>
      <p:grpSp>
        <p:nvGrpSpPr>
          <p:cNvPr id="24" name="群組 23"/>
          <p:cNvGrpSpPr/>
          <p:nvPr/>
        </p:nvGrpSpPr>
        <p:grpSpPr>
          <a:xfrm>
            <a:off x="146736" y="1503187"/>
            <a:ext cx="4376702" cy="2520280"/>
            <a:chOff x="135013" y="1737647"/>
            <a:chExt cx="4376702" cy="2520280"/>
          </a:xfrm>
        </p:grpSpPr>
        <p:pic>
          <p:nvPicPr>
            <p:cNvPr id="4" name="圖片 3"/>
            <p:cNvPicPr/>
            <p:nvPr/>
          </p:nvPicPr>
          <p:blipFill rotWithShape="1">
            <a:blip r:embed="rId2"/>
            <a:srcRect l="35592" t="42478" r="30682" b="25221"/>
            <a:stretch/>
          </p:blipFill>
          <p:spPr bwMode="auto">
            <a:xfrm>
              <a:off x="146736" y="1737647"/>
              <a:ext cx="4292971" cy="2312670"/>
            </a:xfrm>
            <a:prstGeom prst="rect">
              <a:avLst/>
            </a:prstGeom>
            <a:ln>
              <a:noFill/>
            </a:ln>
            <a:extLst>
              <a:ext uri="{53640926-AAD7-44D8-BBD7-CCE9431645EC}">
                <a14:shadowObscured xmlns:a14="http://schemas.microsoft.com/office/drawing/2010/main"/>
              </a:ext>
            </a:extLst>
          </p:spPr>
        </p:pic>
        <p:sp>
          <p:nvSpPr>
            <p:cNvPr id="21" name="圓角矩形 20"/>
            <p:cNvSpPr/>
            <p:nvPr/>
          </p:nvSpPr>
          <p:spPr>
            <a:xfrm>
              <a:off x="135013" y="1772816"/>
              <a:ext cx="2146485" cy="594068"/>
            </a:xfrm>
            <a:prstGeom prst="roundRect">
              <a:avLst/>
            </a:prstGeom>
            <a:noFill/>
            <a:ln w="25400" cap="flat" cmpd="sng" algn="ctr">
              <a:solidFill>
                <a:srgbClr val="F79646">
                  <a:lumMod val="75000"/>
                </a:srgbClr>
              </a:solidFill>
              <a:prstDash val="solid"/>
            </a:ln>
            <a:effectLst/>
          </p:spPr>
          <p:txBody>
            <a:bodyPr rtlCol="0" anchor="ctr"/>
            <a:lstStyle/>
            <a:p>
              <a:pPr algn="ctr" eaLnBrk="1" fontAlgn="auto" hangingPunct="1">
                <a:spcBef>
                  <a:spcPts val="0"/>
                </a:spcBef>
                <a:spcAft>
                  <a:spcPts val="0"/>
                </a:spcAft>
                <a:defRPr/>
              </a:pPr>
              <a:endParaRPr kumimoji="0" lang="zh-TW" altLang="en-US" kern="0" smtClean="0">
                <a:solidFill>
                  <a:prstClr val="white"/>
                </a:solidFill>
                <a:latin typeface="Calibri"/>
                <a:ea typeface="新細明體"/>
              </a:endParaRPr>
            </a:p>
          </p:txBody>
        </p:sp>
        <p:cxnSp>
          <p:nvCxnSpPr>
            <p:cNvPr id="22" name="肘形接點 21"/>
            <p:cNvCxnSpPr/>
            <p:nvPr/>
          </p:nvCxnSpPr>
          <p:spPr>
            <a:xfrm>
              <a:off x="1055331" y="2331715"/>
              <a:ext cx="3456384" cy="1926212"/>
            </a:xfrm>
            <a:prstGeom prst="bentConnector3">
              <a:avLst>
                <a:gd name="adj1" fmla="val -232"/>
              </a:avLst>
            </a:prstGeom>
            <a:noFill/>
            <a:ln w="28575" cap="flat" cmpd="sng" algn="ctr">
              <a:solidFill>
                <a:srgbClr val="F79646">
                  <a:lumMod val="75000"/>
                </a:srgbClr>
              </a:solidFill>
              <a:prstDash val="sysDash"/>
              <a:headEnd type="oval" w="med" len="med"/>
              <a:tailEnd type="triangle" w="med" len="med"/>
            </a:ln>
            <a:effectLst/>
          </p:spPr>
        </p:cxnSp>
      </p:grpSp>
    </p:spTree>
    <p:extLst>
      <p:ext uri="{BB962C8B-B14F-4D97-AF65-F5344CB8AC3E}">
        <p14:creationId xmlns:p14="http://schemas.microsoft.com/office/powerpoint/2010/main" val="315691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000" b="1" i="0" u="none" strike="noStrike" kern="1200" cap="none" spc="0" normalizeH="0" baseline="0" noProof="0" dirty="0" smtClean="0">
                <a:ln>
                  <a:noFill/>
                </a:ln>
                <a:solidFill>
                  <a:sysClr val="windowText" lastClr="000000"/>
                </a:solidFill>
                <a:effectLst/>
                <a:uLnTx/>
                <a:uFillTx/>
                <a:latin typeface="微軟正黑體" pitchFamily="34" charset="-120"/>
                <a:ea typeface="微軟正黑體" pitchFamily="34" charset="-120"/>
              </a:rPr>
              <a:t>議程</a:t>
            </a:r>
            <a:endParaRPr kumimoji="0" lang="zh-TW" altLang="en-US" sz="4000" b="1" i="0" u="none" strike="noStrike" kern="1200" cap="none" spc="0" normalizeH="0" baseline="0" noProof="0" dirty="0">
              <a:ln>
                <a:noFill/>
              </a:ln>
              <a:solidFill>
                <a:sysClr val="windowText" lastClr="000000"/>
              </a:solidFill>
              <a:effectLst/>
              <a:uLnTx/>
              <a:uFillTx/>
              <a:latin typeface="微軟正黑體" pitchFamily="34" charset="-120"/>
              <a:ea typeface="微軟正黑體" pitchFamily="34" charset="-120"/>
            </a:endParaRPr>
          </a:p>
        </p:txBody>
      </p:sp>
      <p:graphicFrame>
        <p:nvGraphicFramePr>
          <p:cNvPr id="5" name="表格 4"/>
          <p:cNvGraphicFramePr>
            <a:graphicFrameLocks noGrp="1"/>
          </p:cNvGraphicFramePr>
          <p:nvPr>
            <p:extLst>
              <p:ext uri="{D42A27DB-BD31-4B8C-83A1-F6EECF244321}">
                <p14:modId xmlns:p14="http://schemas.microsoft.com/office/powerpoint/2010/main" val="1271877962"/>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教學</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線</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30222" y="1623323"/>
            <a:ext cx="8712968" cy="644015"/>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319284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28650" y="263118"/>
            <a:ext cx="7886700" cy="832143"/>
          </a:xfrm>
        </p:spPr>
        <p:txBody>
          <a:bodyPr>
            <a:normAutofit/>
          </a:bodyPr>
          <a:lstStyle/>
          <a:p>
            <a:pPr algn="ctr"/>
            <a:r>
              <a:rPr lang="en-US" altLang="zh-TW" sz="4000" b="1" dirty="0">
                <a:solidFill>
                  <a:prstClr val="black"/>
                </a:solidFill>
                <a:latin typeface="微軟正黑體" panose="020B0604030504040204" pitchFamily="34" charset="-120"/>
                <a:ea typeface="微軟正黑體" panose="020B0604030504040204" pitchFamily="34" charset="-120"/>
              </a:rPr>
              <a:t>UCAN</a:t>
            </a:r>
            <a:r>
              <a:rPr lang="zh-TW" altLang="en-US" sz="4000" b="1" dirty="0">
                <a:solidFill>
                  <a:prstClr val="black"/>
                </a:solidFill>
                <a:latin typeface="微軟正黑體" panose="020B0604030504040204" pitchFamily="34" charset="-120"/>
                <a:ea typeface="微軟正黑體" panose="020B0604030504040204" pitchFamily="34" charset="-120"/>
              </a:rPr>
              <a:t>平台專業職能</a:t>
            </a:r>
            <a:r>
              <a:rPr lang="zh-TW" altLang="en-US" sz="4000" b="1" dirty="0" smtClean="0">
                <a:solidFill>
                  <a:prstClr val="black"/>
                </a:solidFill>
                <a:latin typeface="微軟正黑體" panose="020B0604030504040204" pitchFamily="34" charset="-120"/>
                <a:ea typeface="微軟正黑體" panose="020B0604030504040204" pitchFamily="34" charset="-120"/>
              </a:rPr>
              <a:t>架構</a:t>
            </a:r>
            <a:endParaRPr lang="zh-TW" altLang="en-US" sz="4000" dirty="0">
              <a:latin typeface="微軟正黑體" panose="020B0604030504040204" pitchFamily="34" charset="-120"/>
              <a:ea typeface="微軟正黑體" panose="020B0604030504040204" pitchFamily="34" charset="-120"/>
            </a:endParaRPr>
          </a:p>
        </p:txBody>
      </p:sp>
      <p:sp>
        <p:nvSpPr>
          <p:cNvPr id="5" name="文字方塊 4"/>
          <p:cNvSpPr txBox="1"/>
          <p:nvPr/>
        </p:nvSpPr>
        <p:spPr>
          <a:xfrm>
            <a:off x="228600" y="1103255"/>
            <a:ext cx="8839200" cy="646331"/>
          </a:xfrm>
          <a:prstGeom prst="rect">
            <a:avLst/>
          </a:prstGeom>
          <a:solidFill>
            <a:schemeClr val="accent5">
              <a:lumMod val="75000"/>
            </a:schemeClr>
          </a:solidFill>
        </p:spPr>
        <p:txBody>
          <a:bodyPr wrap="square" rtlCol="0">
            <a:spAutoFit/>
          </a:bodyPr>
          <a:lstStyle/>
          <a:p>
            <a:pPr eaLnBrk="0" fontAlgn="base" hangingPunct="0">
              <a:spcBef>
                <a:spcPct val="0"/>
              </a:spcBef>
              <a:spcAft>
                <a:spcPct val="0"/>
              </a:spcAft>
              <a:defRPr/>
            </a:pPr>
            <a:r>
              <a:rPr kumimoji="1"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回應學校教育，以</a:t>
            </a:r>
            <a:r>
              <a:rPr kumimoji="1"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職類</a:t>
            </a:r>
            <a:r>
              <a:rPr kumimoji="1"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 Career Cluster)</a:t>
            </a:r>
            <a:r>
              <a:rPr kumimoji="1"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發展同一領域所需相近的工作</a:t>
            </a:r>
            <a:r>
              <a:rPr kumimoji="1"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kumimoji="1"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能力組合，系統化的提供學校</a:t>
            </a:r>
            <a:r>
              <a:rPr kumimoji="1"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kumimoji="1"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教師產業所需能力，應用於教學發展與學習輔導</a:t>
            </a:r>
            <a:endParaRPr kumimoji="1" lang="zh-TW" altLang="en-US" b="1" kern="0" dirty="0">
              <a:solidFill>
                <a:srgbClr val="003399"/>
              </a:solidFill>
              <a:latin typeface="微軟正黑體" pitchFamily="34" charset="-120"/>
              <a:ea typeface="微軟正黑體" panose="020B0604030504040204" pitchFamily="34" charset="-120"/>
              <a:cs typeface="Times New Roman" panose="02020603050405020304" pitchFamily="18" charset="0"/>
            </a:endParaRPr>
          </a:p>
        </p:txBody>
      </p:sp>
      <p:graphicFrame>
        <p:nvGraphicFramePr>
          <p:cNvPr id="6" name="資料庫圖表 5"/>
          <p:cNvGraphicFramePr/>
          <p:nvPr>
            <p:extLst>
              <p:ext uri="{D42A27DB-BD31-4B8C-83A1-F6EECF244321}">
                <p14:modId xmlns:p14="http://schemas.microsoft.com/office/powerpoint/2010/main" val="1104757184"/>
              </p:ext>
            </p:extLst>
          </p:nvPr>
        </p:nvGraphicFramePr>
        <p:xfrm>
          <a:off x="2843808" y="2972745"/>
          <a:ext cx="7771858" cy="15905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7"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7376" y="2493951"/>
            <a:ext cx="4298674" cy="2026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圖片 7"/>
          <p:cNvPicPr>
            <a:picLocks noChangeAspect="1"/>
          </p:cNvPicPr>
          <p:nvPr/>
        </p:nvPicPr>
        <p:blipFill>
          <a:blip r:embed="rId9"/>
          <a:stretch>
            <a:fillRect/>
          </a:stretch>
        </p:blipFill>
        <p:spPr>
          <a:xfrm>
            <a:off x="276882" y="5091830"/>
            <a:ext cx="4182328" cy="766249"/>
          </a:xfrm>
          <a:prstGeom prst="rect">
            <a:avLst/>
          </a:prstGeom>
        </p:spPr>
      </p:pic>
      <p:sp>
        <p:nvSpPr>
          <p:cNvPr id="9" name="文字方塊 8"/>
          <p:cNvSpPr txBox="1"/>
          <p:nvPr/>
        </p:nvSpPr>
        <p:spPr>
          <a:xfrm>
            <a:off x="565477" y="2128856"/>
            <a:ext cx="2175030" cy="369332"/>
          </a:xfrm>
          <a:prstGeom prst="rect">
            <a:avLst/>
          </a:prstGeom>
          <a:noFill/>
        </p:spPr>
        <p:txBody>
          <a:bodyPr wrap="square" rtlCol="0">
            <a:spAutoFit/>
          </a:bodyPr>
          <a:lstStyle/>
          <a:p>
            <a:pPr marL="285750" indent="-285750">
              <a:buFont typeface="Arial" panose="020B0604020202020204" pitchFamily="34" charset="0"/>
              <a:buChar char="•"/>
            </a:pPr>
            <a:r>
              <a:rPr lang="en-US" altLang="zh-TW" b="1" dirty="0">
                <a:solidFill>
                  <a:srgbClr val="C00000"/>
                </a:solidFill>
                <a:latin typeface="微軟正黑體" panose="020B0604030504040204" pitchFamily="34" charset="-120"/>
                <a:ea typeface="微軟正黑體" panose="020B0604030504040204" pitchFamily="34" charset="-120"/>
              </a:rPr>
              <a:t>16</a:t>
            </a:r>
            <a:r>
              <a:rPr lang="zh-TW" altLang="en-US" b="1" dirty="0">
                <a:solidFill>
                  <a:srgbClr val="C00000"/>
                </a:solidFill>
                <a:latin typeface="微軟正黑體" panose="020B0604030504040204" pitchFamily="34" charset="-120"/>
                <a:ea typeface="微軟正黑體" panose="020B0604030504040204" pitchFamily="34" charset="-120"/>
              </a:rPr>
              <a:t>職類</a:t>
            </a:r>
          </a:p>
        </p:txBody>
      </p:sp>
      <p:sp>
        <p:nvSpPr>
          <p:cNvPr id="10" name="文字方塊 9"/>
          <p:cNvSpPr txBox="1"/>
          <p:nvPr/>
        </p:nvSpPr>
        <p:spPr>
          <a:xfrm>
            <a:off x="397792" y="4606058"/>
            <a:ext cx="2175030" cy="369332"/>
          </a:xfrm>
          <a:prstGeom prst="rect">
            <a:avLst/>
          </a:prstGeom>
          <a:noFill/>
        </p:spPr>
        <p:txBody>
          <a:bodyPr wrap="square" rtlCol="0">
            <a:spAutoFit/>
          </a:bodyPr>
          <a:lstStyle/>
          <a:p>
            <a:pPr marL="285750" indent="-285750">
              <a:buFont typeface="Arial" panose="020B0604020202020204" pitchFamily="34" charset="0"/>
              <a:buChar char="•"/>
            </a:pPr>
            <a:r>
              <a:rPr lang="en-US" altLang="zh-TW" b="1" dirty="0">
                <a:solidFill>
                  <a:srgbClr val="C00000"/>
                </a:solidFill>
                <a:latin typeface="微軟正黑體" panose="020B0604030504040204" pitchFamily="34" charset="-120"/>
                <a:ea typeface="微軟正黑體" panose="020B0604030504040204" pitchFamily="34" charset="-120"/>
              </a:rPr>
              <a:t>66</a:t>
            </a:r>
            <a:r>
              <a:rPr lang="zh-TW" altLang="en-US" b="1" dirty="0">
                <a:solidFill>
                  <a:srgbClr val="C00000"/>
                </a:solidFill>
                <a:latin typeface="微軟正黑體" panose="020B0604030504040204" pitchFamily="34" charset="-120"/>
                <a:ea typeface="微軟正黑體" panose="020B0604030504040204" pitchFamily="34" charset="-120"/>
              </a:rPr>
              <a:t>就業途徑</a:t>
            </a:r>
          </a:p>
        </p:txBody>
      </p:sp>
      <p:sp>
        <p:nvSpPr>
          <p:cNvPr id="11" name="文字方塊 10"/>
          <p:cNvSpPr txBox="1"/>
          <p:nvPr/>
        </p:nvSpPr>
        <p:spPr>
          <a:xfrm>
            <a:off x="4473539" y="2103180"/>
            <a:ext cx="4354050" cy="369332"/>
          </a:xfrm>
          <a:prstGeom prst="rect">
            <a:avLst/>
          </a:prstGeom>
          <a:noFill/>
        </p:spPr>
        <p:txBody>
          <a:bodyPr wrap="square" rtlCol="0">
            <a:spAutoFit/>
          </a:bodyPr>
          <a:lstStyle/>
          <a:p>
            <a:pPr marL="285750" indent="-285750">
              <a:buFont typeface="Arial" panose="020B0604020202020204" pitchFamily="34" charset="0"/>
              <a:buChar char="•"/>
            </a:pPr>
            <a:r>
              <a:rPr lang="zh-TW" altLang="en-US" b="1" dirty="0">
                <a:solidFill>
                  <a:srgbClr val="C00000"/>
                </a:solidFill>
                <a:latin typeface="微軟正黑體" panose="020B0604030504040204" pitchFamily="34" charset="-120"/>
                <a:ea typeface="微軟正黑體" panose="020B0604030504040204" pitchFamily="34" charset="-120"/>
              </a:rPr>
              <a:t>專業職能內容</a:t>
            </a:r>
            <a:r>
              <a:rPr lang="en-US" altLang="zh-TW" b="1" dirty="0">
                <a:solidFill>
                  <a:srgbClr val="C00000"/>
                </a:solidFill>
                <a:latin typeface="微軟正黑體" panose="020B0604030504040204" pitchFamily="34" charset="-120"/>
                <a:ea typeface="微軟正黑體" panose="020B0604030504040204" pitchFamily="34" charset="-120"/>
              </a:rPr>
              <a:t>(</a:t>
            </a:r>
            <a:r>
              <a:rPr lang="zh-TW" altLang="en-US" b="1" dirty="0">
                <a:solidFill>
                  <a:srgbClr val="C00000"/>
                </a:solidFill>
                <a:latin typeface="微軟正黑體" panose="020B0604030504040204" pitchFamily="34" charset="-120"/>
                <a:ea typeface="微軟正黑體" panose="020B0604030504040204" pitchFamily="34" charset="-120"/>
              </a:rPr>
              <a:t>超過</a:t>
            </a:r>
            <a:r>
              <a:rPr lang="en-US" altLang="zh-TW" b="1" dirty="0">
                <a:solidFill>
                  <a:srgbClr val="C00000"/>
                </a:solidFill>
                <a:latin typeface="微軟正黑體" panose="020B0604030504040204" pitchFamily="34" charset="-120"/>
                <a:ea typeface="微軟正黑體" panose="020B0604030504040204" pitchFamily="34" charset="-120"/>
              </a:rPr>
              <a:t>1,500</a:t>
            </a:r>
            <a:r>
              <a:rPr lang="zh-TW" altLang="en-US" b="1" dirty="0">
                <a:solidFill>
                  <a:srgbClr val="C00000"/>
                </a:solidFill>
                <a:latin typeface="微軟正黑體" panose="020B0604030504040204" pitchFamily="34" charset="-120"/>
                <a:ea typeface="微軟正黑體" panose="020B0604030504040204" pitchFamily="34" charset="-120"/>
              </a:rPr>
              <a:t>項</a:t>
            </a:r>
            <a:r>
              <a:rPr lang="en-US" altLang="zh-TW" b="1" dirty="0">
                <a:solidFill>
                  <a:srgbClr val="C00000"/>
                </a:solidFill>
                <a:latin typeface="微軟正黑體" panose="020B0604030504040204" pitchFamily="34" charset="-120"/>
                <a:ea typeface="微軟正黑體" panose="020B0604030504040204" pitchFamily="34" charset="-120"/>
              </a:rPr>
              <a:t>)</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sp>
        <p:nvSpPr>
          <p:cNvPr id="12" name="your text goes here"/>
          <p:cNvSpPr/>
          <p:nvPr/>
        </p:nvSpPr>
        <p:spPr>
          <a:xfrm>
            <a:off x="4592891" y="2498187"/>
            <a:ext cx="4363297" cy="3883157"/>
          </a:xfrm>
          <a:prstGeom prst="roundRect">
            <a:avLst/>
          </a:prstGeom>
          <a:noFill/>
          <a:ln w="38100" cap="flat" cmpd="sng" algn="ctr">
            <a:solidFill>
              <a:sysClr val="window" lastClr="FFFFFF">
                <a:lumMod val="50000"/>
              </a:sysClr>
            </a:solidFill>
            <a:prstDash val="sysDash"/>
            <a:miter lim="800000"/>
          </a:ln>
          <a:effectLst/>
        </p:spPr>
        <p:txBody>
          <a:bodyPr lIns="182880" tIns="91440" rIns="91440" bIns="91440" rtlCol="0" anchor="ctr" anchorCtr="0"/>
          <a:lstStyle/>
          <a:p>
            <a:pPr eaLnBrk="1" fontAlgn="auto" hangingPunct="1">
              <a:spcBef>
                <a:spcPts val="500"/>
              </a:spcBef>
              <a:spcAft>
                <a:spcPts val="0"/>
              </a:spcAft>
              <a:defRPr/>
            </a:pPr>
            <a:endParaRPr kumimoji="0"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a:p>
            <a:pPr marL="285750" indent="-285750" eaLnBrk="1" fontAlgn="auto" hangingPunct="1">
              <a:spcBef>
                <a:spcPts val="500"/>
              </a:spcBef>
              <a:spcAft>
                <a:spcPts val="0"/>
              </a:spcAft>
              <a:buFont typeface="Arial" panose="020B0604020202020204" pitchFamily="34" charset="0"/>
              <a:buChar char="•"/>
              <a:defRPr/>
            </a:pPr>
            <a:endParaRPr kumimoji="0" lang="en-US" altLang="zh-TW" sz="1400" b="1" kern="0" dirty="0">
              <a:solidFill>
                <a:srgbClr val="073E87">
                  <a:lumMod val="50000"/>
                </a:srgbClr>
              </a:solidFill>
              <a:latin typeface="微軟正黑體" panose="020B0604030504040204" pitchFamily="34" charset="-120"/>
              <a:ea typeface="微軟正黑體" panose="020B0604030504040204" pitchFamily="34" charset="-120"/>
            </a:endParaRPr>
          </a:p>
        </p:txBody>
      </p:sp>
      <p:sp>
        <p:nvSpPr>
          <p:cNvPr id="13" name="矩形 12"/>
          <p:cNvSpPr/>
          <p:nvPr/>
        </p:nvSpPr>
        <p:spPr>
          <a:xfrm>
            <a:off x="4712400" y="2584421"/>
            <a:ext cx="2319866" cy="338554"/>
          </a:xfrm>
          <a:prstGeom prst="rect">
            <a:avLst/>
          </a:prstGeom>
        </p:spPr>
        <p:txBody>
          <a:bodyPr wrap="none">
            <a:spAutoFit/>
          </a:bodyPr>
          <a:lstStyle/>
          <a:p>
            <a:pPr marL="285750" indent="-285750">
              <a:buFont typeface="微軟正黑體" panose="020B0604030504040204" pitchFamily="34" charset="-120"/>
              <a:buChar char="▼"/>
            </a:pPr>
            <a:r>
              <a:rPr lang="zh-TW" altLang="en-US" sz="1600" b="1" kern="100" dirty="0">
                <a:solidFill>
                  <a:srgbClr val="C00000"/>
                </a:solidFill>
                <a:latin typeface="微軟正黑體" panose="020B0604030504040204" pitchFamily="34" charset="-120"/>
                <a:ea typeface="微軟正黑體" panose="020B0604030504040204" pitchFamily="34" charset="-120"/>
              </a:rPr>
              <a:t>專業及基礎應用能力</a:t>
            </a:r>
            <a:endParaRPr lang="zh-TW" altLang="en-US" sz="1600" b="1" dirty="0">
              <a:solidFill>
                <a:srgbClr val="C00000"/>
              </a:solidFill>
              <a:latin typeface="微軟正黑體" panose="020B0604030504040204" pitchFamily="34" charset="-120"/>
              <a:ea typeface="微軟正黑體" panose="020B0604030504040204" pitchFamily="34" charset="-120"/>
            </a:endParaRPr>
          </a:p>
        </p:txBody>
      </p:sp>
      <p:graphicFrame>
        <p:nvGraphicFramePr>
          <p:cNvPr id="14" name="資料庫圖表 13"/>
          <p:cNvGraphicFramePr/>
          <p:nvPr>
            <p:extLst>
              <p:ext uri="{D42A27DB-BD31-4B8C-83A1-F6EECF244321}">
                <p14:modId xmlns:p14="http://schemas.microsoft.com/office/powerpoint/2010/main" val="1955548547"/>
              </p:ext>
            </p:extLst>
          </p:nvPr>
        </p:nvGraphicFramePr>
        <p:xfrm>
          <a:off x="4712400" y="5269848"/>
          <a:ext cx="4042495" cy="91716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5" name="矩形 14"/>
          <p:cNvSpPr/>
          <p:nvPr/>
        </p:nvSpPr>
        <p:spPr>
          <a:xfrm>
            <a:off x="4712400" y="4868602"/>
            <a:ext cx="3140603" cy="338554"/>
          </a:xfrm>
          <a:prstGeom prst="rect">
            <a:avLst/>
          </a:prstGeom>
        </p:spPr>
        <p:txBody>
          <a:bodyPr wrap="none">
            <a:spAutoFit/>
          </a:bodyPr>
          <a:lstStyle/>
          <a:p>
            <a:pPr marL="285750" indent="-285750">
              <a:buFont typeface="微軟正黑體" panose="020B0604030504040204" pitchFamily="34" charset="-120"/>
              <a:buChar char="▼"/>
            </a:pPr>
            <a:r>
              <a:rPr lang="zh-TW" altLang="en-US" sz="1600" b="1" kern="100" dirty="0">
                <a:solidFill>
                  <a:srgbClr val="C00000"/>
                </a:solidFill>
                <a:latin typeface="微軟正黑體" panose="020B0604030504040204" pitchFamily="34" charset="-120"/>
                <a:ea typeface="微軟正黑體" panose="020B0604030504040204" pitchFamily="34" charset="-120"/>
              </a:rPr>
              <a:t>因應產業需求滾動式調整更新</a:t>
            </a:r>
            <a:endParaRPr lang="zh-TW" altLang="en-US" sz="1600" b="1" dirty="0">
              <a:solidFill>
                <a:srgbClr val="C0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927705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9" grpId="0"/>
      <p:bldP spid="10" grpId="0"/>
      <p:bldP spid="11" grpId="0"/>
      <p:bldP spid="12" grpId="0" animBg="1"/>
      <p:bldP spid="13" grpId="0"/>
      <p:bldGraphic spid="14" grpId="0">
        <p:bldAsOne/>
      </p:bldGraphic>
      <p:bldP spid="1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標題 2"/>
          <p:cNvSpPr txBox="1">
            <a:spLocks/>
          </p:cNvSpPr>
          <p:nvPr/>
        </p:nvSpPr>
        <p:spPr>
          <a:xfrm>
            <a:off x="468923" y="309210"/>
            <a:ext cx="8229600" cy="72008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b="1" dirty="0" smtClean="0">
                <a:solidFill>
                  <a:prstClr val="black"/>
                </a:solidFill>
              </a:rPr>
              <a:t>UCAN</a:t>
            </a:r>
            <a:r>
              <a:rPr lang="zh-TW" altLang="en-US" sz="4000" b="1" dirty="0" smtClean="0">
                <a:solidFill>
                  <a:prstClr val="black"/>
                </a:solidFill>
              </a:rPr>
              <a:t>平台專</a:t>
            </a:r>
            <a:r>
              <a:rPr lang="zh-TW" altLang="en-US" sz="4000" b="1" dirty="0">
                <a:solidFill>
                  <a:prstClr val="black"/>
                </a:solidFill>
              </a:rPr>
              <a:t>業</a:t>
            </a:r>
            <a:r>
              <a:rPr lang="zh-TW" altLang="en-US" sz="4000" b="1" dirty="0" smtClean="0">
                <a:solidFill>
                  <a:prstClr val="black"/>
                </a:solidFill>
              </a:rPr>
              <a:t>職能範例</a:t>
            </a:r>
            <a:endParaRPr lang="zh-TW" altLang="en-US" sz="4000" b="1" dirty="0">
              <a:solidFill>
                <a:prstClr val="black"/>
              </a:solidFill>
            </a:endParaRPr>
          </a:p>
        </p:txBody>
      </p:sp>
      <p:pic>
        <p:nvPicPr>
          <p:cNvPr id="22"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0674" y="2774688"/>
            <a:ext cx="5895975" cy="1028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684" y="1061787"/>
            <a:ext cx="4809420" cy="17191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5" name="群組 24"/>
          <p:cNvGrpSpPr/>
          <p:nvPr/>
        </p:nvGrpSpPr>
        <p:grpSpPr>
          <a:xfrm>
            <a:off x="67421" y="3777836"/>
            <a:ext cx="7505537" cy="2938982"/>
            <a:chOff x="67421" y="3777836"/>
            <a:chExt cx="7505537" cy="2938982"/>
          </a:xfrm>
        </p:grpSpPr>
        <p:pic>
          <p:nvPicPr>
            <p:cNvPr id="26"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421" y="4149080"/>
              <a:ext cx="7505537" cy="25677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9" name="圖片 28"/>
            <p:cNvPicPr>
              <a:picLocks noChangeAspect="1"/>
            </p:cNvPicPr>
            <p:nvPr/>
          </p:nvPicPr>
          <p:blipFill>
            <a:blip r:embed="rId6"/>
            <a:stretch>
              <a:fillRect/>
            </a:stretch>
          </p:blipFill>
          <p:spPr>
            <a:xfrm>
              <a:off x="114697" y="3777836"/>
              <a:ext cx="5249391" cy="443252"/>
            </a:xfrm>
            <a:prstGeom prst="rect">
              <a:avLst/>
            </a:prstGeom>
          </p:spPr>
        </p:pic>
      </p:grpSp>
      <p:grpSp>
        <p:nvGrpSpPr>
          <p:cNvPr id="41" name="群組 40"/>
          <p:cNvGrpSpPr/>
          <p:nvPr/>
        </p:nvGrpSpPr>
        <p:grpSpPr>
          <a:xfrm>
            <a:off x="3053897" y="5013176"/>
            <a:ext cx="2022159" cy="369332"/>
            <a:chOff x="3053897" y="5013176"/>
            <a:chExt cx="2022159" cy="369332"/>
          </a:xfrm>
        </p:grpSpPr>
        <p:cxnSp>
          <p:nvCxnSpPr>
            <p:cNvPr id="42" name="直線單箭頭接點 41"/>
            <p:cNvCxnSpPr/>
            <p:nvPr/>
          </p:nvCxnSpPr>
          <p:spPr>
            <a:xfrm flipH="1">
              <a:off x="3053897" y="5197842"/>
              <a:ext cx="870031" cy="10903"/>
            </a:xfrm>
            <a:prstGeom prst="straightConnector1">
              <a:avLst/>
            </a:prstGeom>
            <a:noFill/>
            <a:ln w="57150" cap="flat" cmpd="sng" algn="ctr">
              <a:solidFill>
                <a:srgbClr val="C00000"/>
              </a:solidFill>
              <a:prstDash val="solid"/>
              <a:tailEnd type="triangle"/>
            </a:ln>
            <a:effectLst/>
          </p:spPr>
        </p:cxnSp>
        <p:sp>
          <p:nvSpPr>
            <p:cNvPr id="43" name="矩形 42"/>
            <p:cNvSpPr/>
            <p:nvPr/>
          </p:nvSpPr>
          <p:spPr>
            <a:xfrm>
              <a:off x="3923928" y="5013176"/>
              <a:ext cx="1152128" cy="369332"/>
            </a:xfrm>
            <a:prstGeom prst="rect">
              <a:avLst/>
            </a:prstGeom>
          </p:spPr>
          <p:txBody>
            <a:bodyPr wrap="square">
              <a:spAutoFit/>
            </a:bodyPr>
            <a:lstStyle/>
            <a:p>
              <a:pPr>
                <a:defRPr/>
              </a:pPr>
              <a:r>
                <a:rPr kumimoji="1" lang="zh-TW" altLang="zh-TW" b="1" kern="0" dirty="0" smtClean="0">
                  <a:solidFill>
                    <a:srgbClr val="C00000"/>
                  </a:solidFill>
                  <a:latin typeface="微軟正黑體" panose="020B0604030504040204" pitchFamily="34" charset="-120"/>
                  <a:ea typeface="微軟正黑體" panose="020B0604030504040204" pitchFamily="34" charset="-120"/>
                </a:rPr>
                <a:t>工作</a:t>
              </a:r>
              <a:r>
                <a:rPr kumimoji="1" lang="zh-TW" altLang="en-US" b="1" kern="0" dirty="0" smtClean="0">
                  <a:solidFill>
                    <a:srgbClr val="C00000"/>
                  </a:solidFill>
                  <a:latin typeface="微軟正黑體" panose="020B0604030504040204" pitchFamily="34" charset="-120"/>
                  <a:ea typeface="微軟正黑體" panose="020B0604030504040204" pitchFamily="34" charset="-120"/>
                </a:rPr>
                <a:t>活動</a:t>
              </a:r>
              <a:endParaRPr kumimoji="1" lang="zh-TW" altLang="zh-TW" b="1" kern="100" dirty="0">
                <a:solidFill>
                  <a:srgbClr val="C00000"/>
                </a:solidFill>
                <a:latin typeface="微軟正黑體" panose="020B0604030504040204" pitchFamily="34" charset="-120"/>
                <a:ea typeface="微軟正黑體" panose="020B0604030504040204" pitchFamily="34" charset="-120"/>
              </a:endParaRPr>
            </a:p>
          </p:txBody>
        </p:sp>
      </p:grpSp>
      <p:grpSp>
        <p:nvGrpSpPr>
          <p:cNvPr id="44" name="群組 43"/>
          <p:cNvGrpSpPr/>
          <p:nvPr/>
        </p:nvGrpSpPr>
        <p:grpSpPr>
          <a:xfrm>
            <a:off x="3073863" y="5445224"/>
            <a:ext cx="2002193" cy="369332"/>
            <a:chOff x="3073863" y="5445224"/>
            <a:chExt cx="2002193" cy="369332"/>
          </a:xfrm>
        </p:grpSpPr>
        <p:cxnSp>
          <p:nvCxnSpPr>
            <p:cNvPr id="45" name="直線單箭頭接點 44"/>
            <p:cNvCxnSpPr/>
            <p:nvPr/>
          </p:nvCxnSpPr>
          <p:spPr>
            <a:xfrm flipH="1">
              <a:off x="3073863" y="5618987"/>
              <a:ext cx="870031" cy="10903"/>
            </a:xfrm>
            <a:prstGeom prst="straightConnector1">
              <a:avLst/>
            </a:prstGeom>
            <a:noFill/>
            <a:ln w="57150" cap="flat" cmpd="sng" algn="ctr">
              <a:solidFill>
                <a:srgbClr val="C00000"/>
              </a:solidFill>
              <a:prstDash val="solid"/>
              <a:tailEnd type="triangle"/>
            </a:ln>
            <a:effectLst/>
          </p:spPr>
        </p:cxnSp>
        <p:sp>
          <p:nvSpPr>
            <p:cNvPr id="46" name="矩形 45"/>
            <p:cNvSpPr/>
            <p:nvPr/>
          </p:nvSpPr>
          <p:spPr>
            <a:xfrm>
              <a:off x="3923928" y="5445224"/>
              <a:ext cx="1152128" cy="369332"/>
            </a:xfrm>
            <a:prstGeom prst="rect">
              <a:avLst/>
            </a:prstGeom>
          </p:spPr>
          <p:txBody>
            <a:bodyPr wrap="square">
              <a:spAutoFit/>
            </a:bodyPr>
            <a:lstStyle/>
            <a:p>
              <a:pPr>
                <a:defRPr/>
              </a:pPr>
              <a:r>
                <a:rPr kumimoji="1" lang="zh-TW" altLang="en-US" b="1" kern="0" dirty="0" smtClean="0">
                  <a:solidFill>
                    <a:srgbClr val="C00000"/>
                  </a:solidFill>
                  <a:latin typeface="微軟正黑體" panose="020B0604030504040204" pitchFamily="34" charset="-120"/>
                  <a:ea typeface="微軟正黑體" panose="020B0604030504040204" pitchFamily="34" charset="-120"/>
                </a:rPr>
                <a:t>行為指標</a:t>
              </a:r>
              <a:endParaRPr kumimoji="1" lang="zh-TW" altLang="zh-TW" b="1" kern="100" dirty="0">
                <a:solidFill>
                  <a:srgbClr val="C00000"/>
                </a:solidFill>
                <a:latin typeface="微軟正黑體" panose="020B0604030504040204" pitchFamily="34" charset="-120"/>
                <a:ea typeface="微軟正黑體" panose="020B0604030504040204" pitchFamily="34" charset="-120"/>
              </a:endParaRPr>
            </a:p>
          </p:txBody>
        </p:sp>
      </p:grpSp>
      <p:sp>
        <p:nvSpPr>
          <p:cNvPr id="47" name="圓角化同側角落矩形 46"/>
          <p:cNvSpPr/>
          <p:nvPr/>
        </p:nvSpPr>
        <p:spPr>
          <a:xfrm>
            <a:off x="1907704" y="1052736"/>
            <a:ext cx="1195690" cy="476241"/>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48" name="圓角化同側角落矩形 47"/>
          <p:cNvSpPr/>
          <p:nvPr/>
        </p:nvSpPr>
        <p:spPr>
          <a:xfrm>
            <a:off x="1187624" y="2852936"/>
            <a:ext cx="1522403" cy="48953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50" name="文字方塊 49"/>
          <p:cNvSpPr txBox="1"/>
          <p:nvPr/>
        </p:nvSpPr>
        <p:spPr>
          <a:xfrm>
            <a:off x="100337" y="1645178"/>
            <a:ext cx="1301082"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smtClean="0">
                <a:solidFill>
                  <a:srgbClr val="C00000"/>
                </a:solidFill>
                <a:latin typeface="微軟正黑體" panose="020B0604030504040204" pitchFamily="34" charset="-120"/>
                <a:ea typeface="微軟正黑體" panose="020B0604030504040204" pitchFamily="34" charset="-120"/>
              </a:rPr>
              <a:t>職類</a:t>
            </a:r>
            <a:endParaRPr kumimoji="1" lang="zh-TW" altLang="en-US" b="1" dirty="0">
              <a:solidFill>
                <a:srgbClr val="C00000"/>
              </a:solidFill>
              <a:latin typeface="微軟正黑體" panose="020B0604030504040204" pitchFamily="34" charset="-120"/>
              <a:ea typeface="微軟正黑體" panose="020B0604030504040204" pitchFamily="34" charset="-120"/>
            </a:endParaRPr>
          </a:p>
        </p:txBody>
      </p:sp>
      <p:sp>
        <p:nvSpPr>
          <p:cNvPr id="51" name="文字方塊 50"/>
          <p:cNvSpPr txBox="1"/>
          <p:nvPr/>
        </p:nvSpPr>
        <p:spPr>
          <a:xfrm>
            <a:off x="115617" y="2774688"/>
            <a:ext cx="927991" cy="646331"/>
          </a:xfrm>
          <a:prstGeom prst="rect">
            <a:avLst/>
          </a:prstGeom>
          <a:noFill/>
        </p:spPr>
        <p:txBody>
          <a:bodyPr wrap="square" rtlCol="0">
            <a:spAutoFit/>
          </a:bodyPr>
          <a:lstStyle/>
          <a:p>
            <a:pPr eaLnBrk="0" fontAlgn="base" hangingPunct="0">
              <a:spcBef>
                <a:spcPct val="0"/>
              </a:spcBef>
              <a:spcAft>
                <a:spcPct val="0"/>
              </a:spcAft>
            </a:pPr>
            <a:r>
              <a:rPr kumimoji="1" lang="zh-TW" altLang="en-US" b="1" dirty="0" smtClean="0">
                <a:solidFill>
                  <a:srgbClr val="C00000"/>
                </a:solidFill>
                <a:latin typeface="微軟正黑體" panose="020B0604030504040204" pitchFamily="34" charset="-120"/>
                <a:ea typeface="微軟正黑體" panose="020B0604030504040204" pitchFamily="34" charset="-120"/>
              </a:rPr>
              <a:t>就業</a:t>
            </a:r>
            <a:endParaRPr kumimoji="1" lang="en-US" altLang="zh-TW" b="1" dirty="0" smtClean="0">
              <a:solidFill>
                <a:srgbClr val="C00000"/>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dirty="0" smtClean="0">
                <a:solidFill>
                  <a:srgbClr val="C00000"/>
                </a:solidFill>
                <a:latin typeface="微軟正黑體" panose="020B0604030504040204" pitchFamily="34" charset="-120"/>
                <a:ea typeface="微軟正黑體" panose="020B0604030504040204" pitchFamily="34" charset="-120"/>
              </a:rPr>
              <a:t>途徑</a:t>
            </a:r>
            <a:endParaRPr kumimoji="1" lang="zh-TW" altLang="en-US" b="1" dirty="0">
              <a:solidFill>
                <a:srgbClr val="C00000"/>
              </a:solidFill>
              <a:latin typeface="微軟正黑體" panose="020B0604030504040204" pitchFamily="34" charset="-120"/>
              <a:ea typeface="微軟正黑體" panose="020B0604030504040204" pitchFamily="34" charset="-120"/>
            </a:endParaRPr>
          </a:p>
        </p:txBody>
      </p:sp>
      <p:grpSp>
        <p:nvGrpSpPr>
          <p:cNvPr id="52" name="群組 51"/>
          <p:cNvGrpSpPr/>
          <p:nvPr/>
        </p:nvGrpSpPr>
        <p:grpSpPr>
          <a:xfrm>
            <a:off x="5914900" y="3429000"/>
            <a:ext cx="3265612" cy="2769310"/>
            <a:chOff x="5914900" y="3540010"/>
            <a:chExt cx="3265612" cy="2769310"/>
          </a:xfrm>
        </p:grpSpPr>
        <p:pic>
          <p:nvPicPr>
            <p:cNvPr id="53" name="圖片 52"/>
            <p:cNvPicPr>
              <a:picLocks noChangeAspect="1"/>
            </p:cNvPicPr>
            <p:nvPr/>
          </p:nvPicPr>
          <p:blipFill rotWithShape="1">
            <a:blip r:embed="rId7"/>
            <a:srcRect r="7178" b="-6125"/>
            <a:stretch/>
          </p:blipFill>
          <p:spPr>
            <a:xfrm>
              <a:off x="5914900" y="3540010"/>
              <a:ext cx="3265612" cy="475095"/>
            </a:xfrm>
            <a:prstGeom prst="rect">
              <a:avLst/>
            </a:prstGeom>
          </p:spPr>
        </p:pic>
        <p:pic>
          <p:nvPicPr>
            <p:cNvPr id="54" name="Picture 7"/>
            <p:cNvPicPr>
              <a:picLocks noChangeAspect="1" noChangeArrowheads="1"/>
            </p:cNvPicPr>
            <p:nvPr/>
          </p:nvPicPr>
          <p:blipFill rotWithShape="1">
            <a:blip r:embed="rId8">
              <a:extLst>
                <a:ext uri="{28A0092B-C50C-407E-A947-70E740481C1C}">
                  <a14:useLocalDpi xmlns:a14="http://schemas.microsoft.com/office/drawing/2010/main" val="0"/>
                </a:ext>
              </a:extLst>
            </a:blip>
            <a:srcRect b="8711"/>
            <a:stretch/>
          </p:blipFill>
          <p:spPr bwMode="auto">
            <a:xfrm>
              <a:off x="5914900" y="3987686"/>
              <a:ext cx="3028950" cy="23216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5" name="文字方塊 54"/>
          <p:cNvSpPr txBox="1"/>
          <p:nvPr/>
        </p:nvSpPr>
        <p:spPr>
          <a:xfrm>
            <a:off x="7687831" y="4653136"/>
            <a:ext cx="1301082" cy="276999"/>
          </a:xfrm>
          <a:prstGeom prst="rect">
            <a:avLst/>
          </a:prstGeom>
          <a:noFill/>
        </p:spPr>
        <p:txBody>
          <a:bodyPr wrap="square" rtlCol="0">
            <a:spAutoFit/>
          </a:bodyPr>
          <a:lstStyle/>
          <a:p>
            <a:pPr eaLnBrk="0" fontAlgn="base" hangingPunct="0">
              <a:spcBef>
                <a:spcPct val="0"/>
              </a:spcBef>
              <a:spcAft>
                <a:spcPct val="0"/>
              </a:spcAft>
            </a:pPr>
            <a:endParaRPr kumimoji="1" lang="zh-TW" altLang="en-US" sz="1200" b="1" dirty="0">
              <a:solidFill>
                <a:srgbClr val="C00000"/>
              </a:solidFill>
              <a:latin typeface="Times New Roman" panose="02020603050405020304" pitchFamily="18" charset="0"/>
              <a:ea typeface="微軟正黑體" panose="020B0604030504040204" pitchFamily="34" charset="-120"/>
              <a:cs typeface="Times New Roman" panose="02020603050405020304" pitchFamily="18" charset="0"/>
            </a:endParaRPr>
          </a:p>
        </p:txBody>
      </p:sp>
      <p:sp>
        <p:nvSpPr>
          <p:cNvPr id="56" name="文字方塊 55"/>
          <p:cNvSpPr txBox="1"/>
          <p:nvPr/>
        </p:nvSpPr>
        <p:spPr>
          <a:xfrm>
            <a:off x="7524328" y="5229200"/>
            <a:ext cx="1301082" cy="276999"/>
          </a:xfrm>
          <a:prstGeom prst="rect">
            <a:avLst/>
          </a:prstGeom>
          <a:noFill/>
        </p:spPr>
        <p:txBody>
          <a:bodyPr wrap="square" rtlCol="0">
            <a:spAutoFit/>
          </a:bodyPr>
          <a:lstStyle/>
          <a:p>
            <a:pPr eaLnBrk="0" fontAlgn="base" hangingPunct="0">
              <a:spcBef>
                <a:spcPct val="0"/>
              </a:spcBef>
              <a:spcAft>
                <a:spcPct val="0"/>
              </a:spcAft>
            </a:pPr>
            <a:endParaRPr kumimoji="1" lang="zh-TW" altLang="en-US" sz="1200" b="1" dirty="0">
              <a:solidFill>
                <a:srgbClr val="C00000"/>
              </a:solidFill>
              <a:latin typeface="Times New Roman" panose="02020603050405020304" pitchFamily="18" charset="0"/>
              <a:ea typeface="微軟正黑體" panose="020B0604030504040204" pitchFamily="34" charset="-120"/>
              <a:cs typeface="Times New Roman" panose="02020603050405020304" pitchFamily="18" charset="0"/>
            </a:endParaRPr>
          </a:p>
        </p:txBody>
      </p:sp>
      <p:sp>
        <p:nvSpPr>
          <p:cNvPr id="63" name="圓角矩形 62"/>
          <p:cNvSpPr/>
          <p:nvPr/>
        </p:nvSpPr>
        <p:spPr>
          <a:xfrm>
            <a:off x="6646648" y="5321938"/>
            <a:ext cx="972000" cy="252000"/>
          </a:xfrm>
          <a:prstGeom prst="roundRect">
            <a:avLst/>
          </a:prstGeom>
          <a:noFill/>
          <a:ln w="38100" cap="flat" cmpd="sng" algn="ctr">
            <a:solidFill>
              <a:srgbClr val="FF0000"/>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64" name="圓角矩形 63"/>
          <p:cNvSpPr/>
          <p:nvPr/>
        </p:nvSpPr>
        <p:spPr>
          <a:xfrm>
            <a:off x="7740352" y="5586270"/>
            <a:ext cx="972000" cy="252000"/>
          </a:xfrm>
          <a:prstGeom prst="roundRect">
            <a:avLst/>
          </a:prstGeom>
          <a:noFill/>
          <a:ln w="38100" cap="flat" cmpd="sng" algn="ctr">
            <a:solidFill>
              <a:srgbClr val="FF0000"/>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nvGrpSpPr>
          <p:cNvPr id="38" name="群組 37"/>
          <p:cNvGrpSpPr/>
          <p:nvPr/>
        </p:nvGrpSpPr>
        <p:grpSpPr>
          <a:xfrm>
            <a:off x="3851920" y="4149080"/>
            <a:ext cx="2059895" cy="369332"/>
            <a:chOff x="3851920" y="4149080"/>
            <a:chExt cx="2059895" cy="369332"/>
          </a:xfrm>
        </p:grpSpPr>
        <p:cxnSp>
          <p:nvCxnSpPr>
            <p:cNvPr id="39" name="直線單箭頭接點 38"/>
            <p:cNvCxnSpPr/>
            <p:nvPr/>
          </p:nvCxnSpPr>
          <p:spPr>
            <a:xfrm flipH="1">
              <a:off x="3851920" y="4333746"/>
              <a:ext cx="870031" cy="10903"/>
            </a:xfrm>
            <a:prstGeom prst="straightConnector1">
              <a:avLst/>
            </a:prstGeom>
            <a:noFill/>
            <a:ln w="57150" cap="flat" cmpd="sng" algn="ctr">
              <a:solidFill>
                <a:srgbClr val="C00000"/>
              </a:solidFill>
              <a:prstDash val="solid"/>
              <a:tailEnd type="triangle"/>
            </a:ln>
            <a:effectLst/>
          </p:spPr>
        </p:cxnSp>
        <p:sp>
          <p:nvSpPr>
            <p:cNvPr id="40" name="矩形 39"/>
            <p:cNvSpPr/>
            <p:nvPr/>
          </p:nvSpPr>
          <p:spPr>
            <a:xfrm>
              <a:off x="4759687" y="4149080"/>
              <a:ext cx="1152128" cy="369332"/>
            </a:xfrm>
            <a:prstGeom prst="rect">
              <a:avLst/>
            </a:prstGeom>
          </p:spPr>
          <p:txBody>
            <a:bodyPr wrap="square">
              <a:spAutoFit/>
            </a:bodyPr>
            <a:lstStyle/>
            <a:p>
              <a:pPr>
                <a:defRPr/>
              </a:pPr>
              <a:r>
                <a:rPr kumimoji="1" lang="zh-TW" altLang="zh-TW" b="1" kern="0" dirty="0" smtClean="0">
                  <a:solidFill>
                    <a:srgbClr val="C00000"/>
                  </a:solidFill>
                  <a:latin typeface="微軟正黑體" panose="020B0604030504040204" pitchFamily="34" charset="-120"/>
                  <a:ea typeface="微軟正黑體" panose="020B0604030504040204" pitchFamily="34" charset="-120"/>
                </a:rPr>
                <a:t>工作</a:t>
              </a:r>
              <a:r>
                <a:rPr kumimoji="1" lang="zh-TW" altLang="en-US" b="1" kern="0" dirty="0" smtClean="0">
                  <a:solidFill>
                    <a:srgbClr val="C00000"/>
                  </a:solidFill>
                  <a:latin typeface="微軟正黑體" panose="020B0604030504040204" pitchFamily="34" charset="-120"/>
                  <a:ea typeface="微軟正黑體" panose="020B0604030504040204" pitchFamily="34" charset="-120"/>
                </a:rPr>
                <a:t>任務</a:t>
              </a:r>
              <a:endParaRPr kumimoji="1" lang="zh-TW" altLang="zh-TW" b="1" kern="100" dirty="0">
                <a:solidFill>
                  <a:srgbClr val="C00000"/>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78570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1"/>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4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4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63" grpId="0" animBg="1"/>
      <p:bldP spid="6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nvPr>
        </p:nvGraphicFramePr>
        <p:xfrm>
          <a:off x="238125" y="3404385"/>
          <a:ext cx="5400675" cy="2727820"/>
        </p:xfrm>
        <a:graphic>
          <a:graphicData uri="http://schemas.openxmlformats.org/drawingml/2006/table">
            <a:tbl>
              <a:tblPr/>
              <a:tblGrid>
                <a:gridCol w="5400675"/>
              </a:tblGrid>
              <a:tr h="289525">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285750" indent="-285750" algn="l">
                        <a:buFont typeface="Wingdings" panose="05000000000000000000" pitchFamily="2" charset="2"/>
                        <a:buChar char="n"/>
                      </a:pPr>
                      <a:r>
                        <a:rPr lang="zh-TW" altLang="en-US" sz="1400" b="1" i="1" u="sng" dirty="0" smtClean="0">
                          <a:solidFill>
                            <a:srgbClr val="C00000"/>
                          </a:solidFill>
                          <a:effectLst/>
                          <a:latin typeface="微軟正黑體" panose="020B0604030504040204" pitchFamily="34" charset="-120"/>
                          <a:ea typeface="微軟正黑體" panose="020B0604030504040204" pitchFamily="34" charset="-120"/>
                        </a:rPr>
                        <a:t>依據專案之需求進行系統分析。</a:t>
                      </a:r>
                      <a:endParaRPr lang="zh-TW" altLang="en-US" sz="1400" b="1" i="1" u="sng" dirty="0">
                        <a:solidFill>
                          <a:srgbClr val="C00000"/>
                        </a:solidFill>
                        <a:effectLst/>
                        <a:latin typeface="微軟正黑體" panose="020B0604030504040204" pitchFamily="34" charset="-120"/>
                        <a:ea typeface="微軟正黑體" panose="020B0604030504040204" pitchFamily="34" charset="-120"/>
                      </a:endParaRPr>
                    </a:p>
                  </a:txBody>
                  <a:tcPr marL="38101" marR="38101" marT="38086" marB="38086">
                    <a:lnL w="7620" cap="flat" cmpd="sng" algn="ctr">
                      <a:solidFill>
                        <a:srgbClr val="CCCCCC"/>
                      </a:solidFill>
                      <a:prstDash val="solid"/>
                      <a:round/>
                      <a:headEnd type="none" w="med" len="med"/>
                      <a:tailEnd type="none" w="med" len="med"/>
                    </a:lnL>
                    <a:lnR w="7620" cap="flat" cmpd="sng" algn="ctr">
                      <a:solidFill>
                        <a:srgbClr val="CCCCCC"/>
                      </a:solidFill>
                      <a:prstDash val="solid"/>
                      <a:round/>
                      <a:headEnd type="none" w="med" len="med"/>
                      <a:tailEnd type="none" w="med" len="med"/>
                    </a:lnR>
                    <a:lnT w="7620" cap="flat" cmpd="sng" algn="ctr">
                      <a:solidFill>
                        <a:srgbClr val="CCCCCC"/>
                      </a:solidFill>
                      <a:prstDash val="solid"/>
                      <a:round/>
                      <a:headEnd type="none" w="med" len="med"/>
                      <a:tailEnd type="none" w="med" len="med"/>
                    </a:lnT>
                    <a:lnB w="762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716231">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271463" lvl="1" indent="0" algn="l"/>
                      <a:r>
                        <a:rPr lang="zh-TW" altLang="en-US" sz="1400" b="1" dirty="0" smtClean="0">
                          <a:solidFill>
                            <a:schemeClr val="accent2">
                              <a:lumMod val="75000"/>
                            </a:schemeClr>
                          </a:solidFill>
                          <a:effectLst/>
                          <a:latin typeface="微軟正黑體" panose="020B0604030504040204" pitchFamily="34" charset="-120"/>
                          <a:ea typeface="微軟正黑體" panose="020B0604030504040204" pitchFamily="34" charset="-120"/>
                        </a:rPr>
                        <a:t>相關知識與</a:t>
                      </a:r>
                      <a:r>
                        <a:rPr lang="zh-TW" altLang="en-US" sz="1400" b="1" dirty="0" smtClean="0">
                          <a:solidFill>
                            <a:schemeClr val="bg1"/>
                          </a:solidFill>
                          <a:effectLst/>
                          <a:latin typeface="微軟正黑體" panose="020B0604030504040204" pitchFamily="34" charset="-120"/>
                          <a:ea typeface="微軟正黑體" panose="020B0604030504040204" pitchFamily="34" charset="-120"/>
                        </a:rPr>
                        <a:t>技能    </a:t>
                      </a:r>
                      <a:r>
                        <a:rPr lang="en-US" altLang="zh-TW" sz="1400" b="1" dirty="0" smtClean="0">
                          <a:solidFill>
                            <a:schemeClr val="bg1"/>
                          </a:solidFill>
                          <a:effectLst/>
                          <a:latin typeface="微軟正黑體" panose="020B0604030504040204" pitchFamily="34" charset="-120"/>
                          <a:ea typeface="微軟正黑體" panose="020B0604030504040204" pitchFamily="34" charset="-120"/>
                        </a:rPr>
                        <a:t/>
                      </a:r>
                      <a:br>
                        <a:rPr lang="en-US" altLang="zh-TW" sz="1400" b="1" dirty="0" smtClean="0">
                          <a:solidFill>
                            <a:schemeClr val="bg1"/>
                          </a:solidFill>
                          <a:effectLst/>
                          <a:latin typeface="微軟正黑體" panose="020B0604030504040204" pitchFamily="34" charset="-120"/>
                          <a:ea typeface="微軟正黑體" panose="020B0604030504040204" pitchFamily="34" charset="-120"/>
                        </a:rPr>
                      </a:br>
                      <a:r>
                        <a:rPr lang="zh-TW" altLang="en-US" sz="1400" b="1" dirty="0" smtClean="0">
                          <a:solidFill>
                            <a:schemeClr val="accent5">
                              <a:lumMod val="75000"/>
                            </a:schemeClr>
                          </a:solidFill>
                          <a:effectLst/>
                          <a:latin typeface="微軟正黑體" panose="020B0604030504040204" pitchFamily="34" charset="-120"/>
                          <a:ea typeface="微軟正黑體" panose="020B0604030504040204" pitchFamily="34" charset="-120"/>
                        </a:rPr>
                        <a:t>系統設計分析、軟體開發設計、程式語言、技術需求評估</a:t>
                      </a:r>
                      <a:endParaRPr lang="en-US" altLang="zh-TW" sz="1400" b="1" dirty="0" smtClean="0">
                        <a:solidFill>
                          <a:schemeClr val="accent5">
                            <a:lumMod val="75000"/>
                          </a:schemeClr>
                        </a:solidFill>
                        <a:effectLst/>
                        <a:latin typeface="微軟正黑體" panose="020B0604030504040204" pitchFamily="34" charset="-120"/>
                        <a:ea typeface="微軟正黑體" panose="020B0604030504040204" pitchFamily="34" charset="-120"/>
                      </a:endParaRPr>
                    </a:p>
                    <a:p>
                      <a:pPr lvl="1" algn="l"/>
                      <a:r>
                        <a:rPr lang="zh-TW" altLang="en-US" sz="1400" dirty="0" smtClean="0">
                          <a:solidFill>
                            <a:srgbClr val="666666"/>
                          </a:solidFill>
                          <a:effectLst/>
                          <a:latin typeface="微軟正黑體" panose="020B0604030504040204" pitchFamily="34" charset="-120"/>
                          <a:ea typeface="微軟正黑體" panose="020B0604030504040204" pitchFamily="34" charset="-120"/>
                        </a:rPr>
                        <a:t>設計軟體開發或程式設計專案。</a:t>
                      </a:r>
                      <a:r>
                        <a:rPr lang="zh-TW" altLang="en-US" sz="1400" dirty="0">
                          <a:solidFill>
                            <a:srgbClr val="666666"/>
                          </a:solidFill>
                          <a:effectLst/>
                          <a:latin typeface="微軟正黑體" panose="020B0604030504040204" pitchFamily="34" charset="-120"/>
                          <a:ea typeface="微軟正黑體" panose="020B0604030504040204" pitchFamily="34" charset="-120"/>
                        </a:rPr>
                        <a:t> </a:t>
                      </a:r>
                      <a:r>
                        <a:rPr lang="zh-TW" altLang="en-US" sz="1400" dirty="0">
                          <a:solidFill>
                            <a:srgbClr val="006699"/>
                          </a:solidFill>
                          <a:effectLst/>
                          <a:latin typeface="微軟正黑體" panose="020B0604030504040204" pitchFamily="34" charset="-120"/>
                          <a:ea typeface="微軟正黑體" panose="020B0604030504040204" pitchFamily="34" charset="-120"/>
                        </a:rPr>
                        <a:t/>
                      </a:r>
                      <a:br>
                        <a:rPr lang="zh-TW" altLang="en-US" sz="1400" dirty="0">
                          <a:solidFill>
                            <a:srgbClr val="006699"/>
                          </a:solidFill>
                          <a:effectLst/>
                          <a:latin typeface="微軟正黑體" panose="020B0604030504040204" pitchFamily="34" charset="-120"/>
                          <a:ea typeface="微軟正黑體" panose="020B0604030504040204" pitchFamily="34" charset="-120"/>
                        </a:rPr>
                      </a:br>
                      <a:r>
                        <a:rPr lang="zh-TW" altLang="en-US" sz="1400" dirty="0">
                          <a:solidFill>
                            <a:srgbClr val="006699"/>
                          </a:solidFill>
                          <a:effectLst/>
                          <a:latin typeface="微軟正黑體" panose="020B0604030504040204" pitchFamily="34" charset="-120"/>
                          <a:ea typeface="微軟正黑體" panose="020B0604030504040204" pitchFamily="34" charset="-120"/>
                        </a:rPr>
                        <a:t>　</a:t>
                      </a:r>
                      <a:r>
                        <a:rPr lang="en-US" altLang="zh-TW" sz="1400" dirty="0" smtClean="0">
                          <a:solidFill>
                            <a:srgbClr val="006699"/>
                          </a:solidFill>
                          <a:effectLst/>
                          <a:latin typeface="微軟正黑體" panose="020B0604030504040204" pitchFamily="34" charset="-120"/>
                          <a:ea typeface="微軟正黑體" panose="020B0604030504040204" pitchFamily="34" charset="-120"/>
                        </a:rPr>
                        <a:t>‧</a:t>
                      </a:r>
                      <a:r>
                        <a:rPr lang="zh-TW" altLang="en-US" sz="1400" dirty="0" smtClean="0">
                          <a:solidFill>
                            <a:srgbClr val="006699"/>
                          </a:solidFill>
                          <a:effectLst/>
                          <a:latin typeface="微軟正黑體" panose="020B0604030504040204" pitchFamily="34" charset="-120"/>
                          <a:ea typeface="微軟正黑體" panose="020B0604030504040204" pitchFamily="34" charset="-120"/>
                        </a:rPr>
                        <a:t>確定工作範圍，滿足客戶的需求。</a:t>
                      </a:r>
                      <a:r>
                        <a:rPr lang="zh-TW" altLang="en-US" sz="1400" dirty="0">
                          <a:solidFill>
                            <a:srgbClr val="006699"/>
                          </a:solidFill>
                          <a:effectLst/>
                          <a:latin typeface="微軟正黑體" panose="020B0604030504040204" pitchFamily="34" charset="-120"/>
                          <a:ea typeface="微軟正黑體" panose="020B0604030504040204" pitchFamily="34" charset="-120"/>
                        </a:rPr>
                        <a:t> </a:t>
                      </a:r>
                      <a:br>
                        <a:rPr lang="zh-TW" altLang="en-US" sz="1400" dirty="0">
                          <a:solidFill>
                            <a:srgbClr val="006699"/>
                          </a:solidFill>
                          <a:effectLst/>
                          <a:latin typeface="微軟正黑體" panose="020B0604030504040204" pitchFamily="34" charset="-120"/>
                          <a:ea typeface="微軟正黑體" panose="020B0604030504040204" pitchFamily="34" charset="-120"/>
                        </a:rPr>
                      </a:br>
                      <a:r>
                        <a:rPr lang="zh-TW" altLang="en-US" sz="1400" dirty="0">
                          <a:solidFill>
                            <a:srgbClr val="006699"/>
                          </a:solidFill>
                          <a:effectLst/>
                          <a:latin typeface="微軟正黑體" panose="020B0604030504040204" pitchFamily="34" charset="-120"/>
                          <a:ea typeface="微軟正黑體" panose="020B0604030504040204" pitchFamily="34" charset="-120"/>
                        </a:rPr>
                        <a:t>　</a:t>
                      </a:r>
                      <a:r>
                        <a:rPr lang="en-US" altLang="zh-TW" sz="1400" dirty="0" smtClean="0">
                          <a:solidFill>
                            <a:srgbClr val="006699"/>
                          </a:solidFill>
                          <a:effectLst/>
                          <a:latin typeface="微軟正黑體" panose="020B0604030504040204" pitchFamily="34" charset="-120"/>
                          <a:ea typeface="微軟正黑體" panose="020B0604030504040204" pitchFamily="34" charset="-120"/>
                        </a:rPr>
                        <a:t>‧</a:t>
                      </a:r>
                      <a:r>
                        <a:rPr lang="zh-TW" altLang="en-US" sz="1400" dirty="0" smtClean="0">
                          <a:solidFill>
                            <a:srgbClr val="006699"/>
                          </a:solidFill>
                          <a:effectLst/>
                          <a:latin typeface="微軟正黑體" panose="020B0604030504040204" pitchFamily="34" charset="-120"/>
                          <a:ea typeface="微軟正黑體" panose="020B0604030504040204" pitchFamily="34" charset="-120"/>
                        </a:rPr>
                        <a:t>確定軟體產品的主要功能和子系統。</a:t>
                      </a:r>
                      <a:endParaRPr lang="zh-TW" altLang="en-US" sz="1400" dirty="0">
                        <a:solidFill>
                          <a:srgbClr val="666666"/>
                        </a:solidFill>
                        <a:effectLst/>
                        <a:latin typeface="微軟正黑體" panose="020B0604030504040204" pitchFamily="34" charset="-120"/>
                        <a:ea typeface="微軟正黑體" panose="020B0604030504040204" pitchFamily="34" charset="-120"/>
                      </a:endParaRPr>
                    </a:p>
                  </a:txBody>
                  <a:tcPr marL="38101" marR="38101" marT="38086" marB="38086" anchor="ctr">
                    <a:lnL w="7620" cap="flat" cmpd="sng" algn="ctr">
                      <a:solidFill>
                        <a:srgbClr val="CCCCCC"/>
                      </a:solidFill>
                      <a:prstDash val="solid"/>
                      <a:round/>
                      <a:headEnd type="none" w="med" len="med"/>
                      <a:tailEnd type="none" w="med" len="med"/>
                    </a:lnL>
                    <a:lnR w="7620" cap="flat" cmpd="sng" algn="ctr">
                      <a:solidFill>
                        <a:srgbClr val="CCCCCC"/>
                      </a:solidFill>
                      <a:prstDash val="solid"/>
                      <a:round/>
                      <a:headEnd type="none" w="med" len="med"/>
                      <a:tailEnd type="none" w="med" len="med"/>
                    </a:lnR>
                    <a:lnT w="7620" cap="flat" cmpd="sng" algn="ctr">
                      <a:solidFill>
                        <a:srgbClr val="CCCCCC"/>
                      </a:solidFill>
                      <a:prstDash val="solid"/>
                      <a:round/>
                      <a:headEnd type="none" w="med" len="med"/>
                      <a:tailEnd type="none" w="med" len="med"/>
                    </a:lnT>
                    <a:lnB w="762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716231">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rgbClr val="666666"/>
                          </a:solidFill>
                          <a:effectLst/>
                          <a:latin typeface="微軟正黑體" panose="020B0604030504040204" pitchFamily="34" charset="-120"/>
                          <a:ea typeface="微軟正黑體" panose="020B0604030504040204" pitchFamily="34" charset="-120"/>
                        </a:rPr>
                        <a:t>評估各種資訊處理的內容、類型以及相關新興軟體。 </a:t>
                      </a:r>
                      <a:r>
                        <a:rPr lang="zh-TW" altLang="en-US" sz="1400" dirty="0" smtClean="0">
                          <a:solidFill>
                            <a:srgbClr val="006699"/>
                          </a:solidFill>
                          <a:effectLst/>
                          <a:latin typeface="微軟正黑體" panose="020B0604030504040204" pitchFamily="34" charset="-120"/>
                          <a:ea typeface="微軟正黑體" panose="020B0604030504040204" pitchFamily="34" charset="-120"/>
                        </a:rPr>
                        <a:t/>
                      </a:r>
                      <a:br>
                        <a:rPr lang="zh-TW" altLang="en-US" sz="1400" dirty="0" smtClean="0">
                          <a:solidFill>
                            <a:srgbClr val="006699"/>
                          </a:solidFill>
                          <a:effectLst/>
                          <a:latin typeface="微軟正黑體" panose="020B0604030504040204" pitchFamily="34" charset="-120"/>
                          <a:ea typeface="微軟正黑體" panose="020B0604030504040204" pitchFamily="34" charset="-120"/>
                        </a:rPr>
                      </a:br>
                      <a:r>
                        <a:rPr lang="zh-TW" altLang="en-US" sz="1400" dirty="0" smtClean="0">
                          <a:solidFill>
                            <a:srgbClr val="006699"/>
                          </a:solidFill>
                          <a:effectLst/>
                          <a:latin typeface="微軟正黑體" panose="020B0604030504040204" pitchFamily="34" charset="-120"/>
                          <a:ea typeface="微軟正黑體" panose="020B0604030504040204" pitchFamily="34" charset="-120"/>
                        </a:rPr>
                        <a:t>　</a:t>
                      </a:r>
                      <a:r>
                        <a:rPr lang="en-US" altLang="zh-TW" sz="1400" dirty="0" smtClean="0">
                          <a:solidFill>
                            <a:srgbClr val="006699"/>
                          </a:solidFill>
                          <a:effectLst/>
                          <a:latin typeface="微軟正黑體" panose="020B0604030504040204" pitchFamily="34" charset="-120"/>
                          <a:ea typeface="微軟正黑體" panose="020B0604030504040204" pitchFamily="34" charset="-120"/>
                        </a:rPr>
                        <a:t>‧</a:t>
                      </a:r>
                      <a:r>
                        <a:rPr lang="zh-TW" altLang="en-US" sz="1400" dirty="0" smtClean="0">
                          <a:solidFill>
                            <a:srgbClr val="006699"/>
                          </a:solidFill>
                          <a:effectLst/>
                          <a:latin typeface="微軟正黑體" panose="020B0604030504040204" pitchFamily="34" charset="-120"/>
                          <a:ea typeface="微軟正黑體" panose="020B0604030504040204" pitchFamily="34" charset="-120"/>
                        </a:rPr>
                        <a:t>歸納資訊處理的內容及類型。 </a:t>
                      </a:r>
                      <a:br>
                        <a:rPr lang="zh-TW" altLang="en-US" sz="1400" dirty="0" smtClean="0">
                          <a:solidFill>
                            <a:srgbClr val="006699"/>
                          </a:solidFill>
                          <a:effectLst/>
                          <a:latin typeface="微軟正黑體" panose="020B0604030504040204" pitchFamily="34" charset="-120"/>
                          <a:ea typeface="微軟正黑體" panose="020B0604030504040204" pitchFamily="34" charset="-120"/>
                        </a:rPr>
                      </a:br>
                      <a:r>
                        <a:rPr lang="zh-TW" altLang="en-US" sz="1400" dirty="0" smtClean="0">
                          <a:solidFill>
                            <a:srgbClr val="006699"/>
                          </a:solidFill>
                          <a:effectLst/>
                          <a:latin typeface="微軟正黑體" panose="020B0604030504040204" pitchFamily="34" charset="-120"/>
                          <a:ea typeface="微軟正黑體" panose="020B0604030504040204" pitchFamily="34" charset="-120"/>
                        </a:rPr>
                        <a:t>　</a:t>
                      </a:r>
                      <a:r>
                        <a:rPr lang="en-US" altLang="zh-TW" sz="1400" dirty="0" smtClean="0">
                          <a:solidFill>
                            <a:srgbClr val="006699"/>
                          </a:solidFill>
                          <a:effectLst/>
                          <a:latin typeface="微軟正黑體" panose="020B0604030504040204" pitchFamily="34" charset="-120"/>
                          <a:ea typeface="微軟正黑體" panose="020B0604030504040204" pitchFamily="34" charset="-120"/>
                        </a:rPr>
                        <a:t>‧</a:t>
                      </a:r>
                      <a:r>
                        <a:rPr lang="zh-TW" altLang="en-US" sz="1400" dirty="0" smtClean="0">
                          <a:solidFill>
                            <a:srgbClr val="006699"/>
                          </a:solidFill>
                          <a:effectLst/>
                          <a:latin typeface="微軟正黑體" panose="020B0604030504040204" pitchFamily="34" charset="-120"/>
                          <a:ea typeface="微軟正黑體" panose="020B0604030504040204" pitchFamily="34" charset="-120"/>
                        </a:rPr>
                        <a:t>確定資訊處理週期的各種要素。</a:t>
                      </a:r>
                      <a:endParaRPr lang="zh-TW" altLang="en-US" sz="1400" dirty="0" smtClean="0">
                        <a:solidFill>
                          <a:srgbClr val="666666"/>
                        </a:solidFill>
                        <a:effectLst/>
                        <a:latin typeface="微軟正黑體" panose="020B0604030504040204" pitchFamily="34" charset="-120"/>
                        <a:ea typeface="微軟正黑體" panose="020B0604030504040204" pitchFamily="34" charset="-120"/>
                      </a:endParaRPr>
                    </a:p>
                  </a:txBody>
                  <a:tcPr marL="38101" marR="38101" marT="38086" marB="38086" anchor="ctr">
                    <a:lnL w="7620" cap="flat" cmpd="sng" algn="ctr">
                      <a:solidFill>
                        <a:srgbClr val="CCCCCC"/>
                      </a:solidFill>
                      <a:prstDash val="solid"/>
                      <a:round/>
                      <a:headEnd type="none" w="med" len="med"/>
                      <a:tailEnd type="none" w="med" len="med"/>
                    </a:lnL>
                    <a:lnR w="7620" cap="flat" cmpd="sng" algn="ctr">
                      <a:solidFill>
                        <a:srgbClr val="CCCCCC"/>
                      </a:solidFill>
                      <a:prstDash val="solid"/>
                      <a:round/>
                      <a:headEnd type="none" w="med" len="med"/>
                      <a:tailEnd type="none" w="med" len="med"/>
                    </a:lnR>
                    <a:lnT w="7620" cap="flat" cmpd="sng" algn="ctr">
                      <a:solidFill>
                        <a:srgbClr val="CCCCCC"/>
                      </a:solidFill>
                      <a:prstDash val="solid"/>
                      <a:round/>
                      <a:headEnd type="none" w="med" len="med"/>
                      <a:tailEnd type="none" w="med" len="med"/>
                    </a:lnT>
                    <a:lnB w="762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289525">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285750" indent="-285750">
                        <a:buFont typeface="Wingdings" panose="05000000000000000000" pitchFamily="2" charset="2"/>
                        <a:buChar char="n"/>
                      </a:pPr>
                      <a:r>
                        <a:rPr lang="zh-TW" altLang="en-US" sz="1400" dirty="0" smtClean="0">
                          <a:latin typeface="微軟正黑體" panose="020B0604030504040204" pitchFamily="34" charset="-120"/>
                          <a:ea typeface="微軟正黑體" panose="020B0604030504040204" pitchFamily="34" charset="-120"/>
                        </a:rPr>
                        <a:t>依據專案之需求進行系統設計。</a:t>
                      </a:r>
                    </a:p>
                  </a:txBody>
                  <a:tcPr marL="38101" marR="38101" marT="38086" marB="38086" anchor="ctr">
                    <a:lnL w="7620" cap="flat" cmpd="sng" algn="ctr">
                      <a:solidFill>
                        <a:srgbClr val="CCCCCC"/>
                      </a:solidFill>
                      <a:prstDash val="solid"/>
                      <a:round/>
                      <a:headEnd type="none" w="med" len="med"/>
                      <a:tailEnd type="none" w="med" len="med"/>
                    </a:lnL>
                    <a:lnR w="7620" cap="flat" cmpd="sng" algn="ctr">
                      <a:solidFill>
                        <a:srgbClr val="CCCCCC"/>
                      </a:solidFill>
                      <a:prstDash val="solid"/>
                      <a:round/>
                      <a:headEnd type="none" w="med" len="med"/>
                      <a:tailEnd type="none" w="med" len="med"/>
                    </a:lnR>
                    <a:lnT w="7620" cap="flat" cmpd="sng" algn="ctr">
                      <a:solidFill>
                        <a:srgbClr val="CCCCCC"/>
                      </a:solidFill>
                      <a:prstDash val="solid"/>
                      <a:round/>
                      <a:headEnd type="none" w="med" len="med"/>
                      <a:tailEnd type="none" w="med" len="med"/>
                    </a:lnT>
                    <a:lnB w="762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289525">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285750" indent="-285750">
                        <a:buFont typeface="Wingdings" panose="05000000000000000000" pitchFamily="2" charset="2"/>
                        <a:buChar char="n"/>
                      </a:pPr>
                      <a:r>
                        <a:rPr lang="zh-TW" altLang="en-US" sz="1400" dirty="0" smtClean="0">
                          <a:latin typeface="微軟正黑體" panose="020B0604030504040204" pitchFamily="34" charset="-120"/>
                          <a:ea typeface="微軟正黑體" panose="020B0604030504040204" pitchFamily="34" charset="-120"/>
                        </a:rPr>
                        <a:t>進行程式開發及撰寫。</a:t>
                      </a:r>
                      <a:endParaRPr lang="en-US" altLang="zh-TW" sz="1400" dirty="0" smtClean="0">
                        <a:latin typeface="微軟正黑體" panose="020B0604030504040204" pitchFamily="34" charset="-120"/>
                        <a:ea typeface="微軟正黑體" panose="020B0604030504040204" pitchFamily="34" charset="-120"/>
                      </a:endParaRPr>
                    </a:p>
                  </a:txBody>
                  <a:tcPr marL="38101" marR="38101" marT="38086" marB="38086" anchor="ctr">
                    <a:lnL w="7620" cap="flat" cmpd="sng" algn="ctr">
                      <a:solidFill>
                        <a:srgbClr val="CCCCCC"/>
                      </a:solidFill>
                      <a:prstDash val="solid"/>
                      <a:round/>
                      <a:headEnd type="none" w="med" len="med"/>
                      <a:tailEnd type="none" w="med" len="med"/>
                    </a:lnL>
                    <a:lnR w="7620" cap="flat" cmpd="sng" algn="ctr">
                      <a:solidFill>
                        <a:srgbClr val="CCCCCC"/>
                      </a:solidFill>
                      <a:prstDash val="solid"/>
                      <a:round/>
                      <a:headEnd type="none" w="med" len="med"/>
                      <a:tailEnd type="none" w="med" len="med"/>
                    </a:lnR>
                    <a:lnT w="7620" cap="flat" cmpd="sng" algn="ctr">
                      <a:solidFill>
                        <a:srgbClr val="CCCCCC"/>
                      </a:solidFill>
                      <a:prstDash val="solid"/>
                      <a:round/>
                      <a:headEnd type="none" w="med" len="med"/>
                      <a:tailEnd type="none" w="med" len="med"/>
                    </a:lnT>
                    <a:lnB w="7620"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 name="TextBox 34"/>
          <p:cNvSpPr txBox="1"/>
          <p:nvPr/>
        </p:nvSpPr>
        <p:spPr>
          <a:xfrm>
            <a:off x="576013" y="1326313"/>
            <a:ext cx="7996333" cy="707886"/>
          </a:xfrm>
          <a:prstGeom prst="rect">
            <a:avLst/>
          </a:prstGeom>
          <a:solidFill>
            <a:schemeClr val="accent5">
              <a:lumMod val="75000"/>
            </a:schemeClr>
          </a:solidFill>
        </p:spPr>
        <p:txBody>
          <a:bodyPr wrap="square" rtlCol="0">
            <a:spAutoFit/>
          </a:bodyPr>
          <a:lstStyle/>
          <a:p>
            <a:pPr algn="just" defTabSz="457200"/>
            <a:r>
              <a:rPr lang="en-US" sz="2000" b="1" dirty="0" smtClean="0">
                <a:solidFill>
                  <a:prstClr val="white"/>
                </a:solidFill>
                <a:latin typeface="微軟正黑體" panose="020B0604030504040204" pitchFamily="34" charset="-120"/>
                <a:ea typeface="微軟正黑體" panose="020B0604030504040204" pitchFamily="34" charset="-120"/>
              </a:rPr>
              <a:t>UCAN</a:t>
            </a:r>
            <a:r>
              <a:rPr lang="zh-TW" altLang="en-US" sz="2000" b="1" dirty="0" smtClean="0">
                <a:solidFill>
                  <a:prstClr val="white"/>
                </a:solidFill>
                <a:latin typeface="微軟正黑體" panose="020B0604030504040204" pitchFamily="34" charset="-120"/>
                <a:ea typeface="微軟正黑體" panose="020B0604030504040204" pitchFamily="34" charset="-120"/>
              </a:rPr>
              <a:t>職能為產業所需，</a:t>
            </a:r>
            <a:r>
              <a:rPr lang="zh-TW" altLang="en-US" sz="2000" b="1" u="sng" dirty="0" smtClean="0">
                <a:solidFill>
                  <a:prstClr val="white"/>
                </a:solidFill>
                <a:latin typeface="微軟正黑體" panose="020B0604030504040204" pitchFamily="34" charset="-120"/>
                <a:ea typeface="微軟正黑體" panose="020B0604030504040204" pitchFamily="34" charset="-120"/>
              </a:rPr>
              <a:t>通用且基礎</a:t>
            </a:r>
            <a:r>
              <a:rPr lang="zh-TW" altLang="en-US" sz="2000" b="1" dirty="0">
                <a:solidFill>
                  <a:prstClr val="white"/>
                </a:solidFill>
                <a:latin typeface="微軟正黑體" panose="020B0604030504040204" pitchFamily="34" charset="-120"/>
                <a:ea typeface="微軟正黑體" panose="020B0604030504040204" pitchFamily="34" charset="-120"/>
              </a:rPr>
              <a:t>之專業</a:t>
            </a:r>
            <a:r>
              <a:rPr lang="zh-TW" altLang="en-US" sz="2000" b="1" dirty="0" smtClean="0">
                <a:solidFill>
                  <a:prstClr val="white"/>
                </a:solidFill>
                <a:latin typeface="微軟正黑體" panose="020B0604030504040204" pitchFamily="34" charset="-120"/>
                <a:ea typeface="微軟正黑體" panose="020B0604030504040204" pitchFamily="34" charset="-120"/>
              </a:rPr>
              <a:t>能力，不易因工作日新月異而變動</a:t>
            </a:r>
            <a:endParaRPr lang="en-US" sz="2000" dirty="0">
              <a:solidFill>
                <a:prstClr val="white"/>
              </a:solidFill>
              <a:latin typeface="微軟正黑體" panose="020B0604030504040204" pitchFamily="34" charset="-120"/>
              <a:ea typeface="微軟正黑體" panose="020B0604030504040204" pitchFamily="34" charset="-120"/>
            </a:endParaRPr>
          </a:p>
        </p:txBody>
      </p:sp>
      <p:pic>
        <p:nvPicPr>
          <p:cNvPr id="7"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47160"/>
            <a:ext cx="3886200" cy="504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文字方塊 7"/>
          <p:cNvSpPr txBox="1"/>
          <p:nvPr/>
        </p:nvSpPr>
        <p:spPr>
          <a:xfrm>
            <a:off x="3886200" y="2611429"/>
            <a:ext cx="5181600" cy="1021556"/>
          </a:xfrm>
          <a:prstGeom prst="roundRect">
            <a:avLst/>
          </a:prstGeom>
          <a:solidFill>
            <a:sysClr val="window" lastClr="FFFFFF"/>
          </a:solidFill>
          <a:ln w="38100" cap="flat" cmpd="sng" algn="ctr">
            <a:solidFill>
              <a:srgbClr val="FF9900"/>
            </a:solidFill>
            <a:prstDash val="solid"/>
            <a:miter lim="800000"/>
          </a:ln>
          <a:effectLst/>
        </p:spPr>
        <p:txBody>
          <a:bodyPr wrap="square" rtlCol="0">
            <a:spAutoFit/>
          </a:bodyPr>
          <a:lstStyle/>
          <a:p>
            <a:pPr>
              <a:defRPr/>
            </a:pPr>
            <a:r>
              <a:rPr lang="zh-TW" altLang="en-US" b="1" kern="0" dirty="0" smtClean="0">
                <a:solidFill>
                  <a:srgbClr val="FFC000">
                    <a:lumMod val="50000"/>
                  </a:srgbClr>
                </a:solidFill>
                <a:latin typeface="微軟正黑體" panose="020B0604030504040204" pitchFamily="34" charset="-120"/>
                <a:ea typeface="微軟正黑體" panose="020B0604030504040204" pitchFamily="34" charset="-120"/>
              </a:rPr>
              <a:t>專業職能</a:t>
            </a:r>
            <a:r>
              <a:rPr lang="zh-TW" altLang="en-US" b="1" kern="0" dirty="0" smtClean="0">
                <a:solidFill>
                  <a:prstClr val="black">
                    <a:lumMod val="85000"/>
                    <a:lumOff val="15000"/>
                  </a:prstClr>
                </a:solidFill>
                <a:latin typeface="微軟正黑體" panose="020B0604030504040204" pitchFamily="34" charset="-120"/>
                <a:ea typeface="微軟正黑體" panose="020B0604030504040204" pitchFamily="34" charset="-120"/>
              </a:rPr>
              <a:t>是學生在整合學習經驗後，應展現的具體能力（學習成果）。為人才訂定規格（職能），也是為產業所需及學校培育訂定一致性的水準。</a:t>
            </a:r>
          </a:p>
        </p:txBody>
      </p:sp>
      <p:sp>
        <p:nvSpPr>
          <p:cNvPr id="9" name="文字方塊 8"/>
          <p:cNvSpPr txBox="1"/>
          <p:nvPr/>
        </p:nvSpPr>
        <p:spPr>
          <a:xfrm>
            <a:off x="5029200" y="4242585"/>
            <a:ext cx="3352800" cy="715089"/>
          </a:xfrm>
          <a:prstGeom prst="roundRect">
            <a:avLst/>
          </a:prstGeom>
          <a:solidFill>
            <a:sysClr val="window" lastClr="FFFFFF"/>
          </a:solidFill>
          <a:ln w="38100" cap="flat" cmpd="sng" algn="ctr">
            <a:solidFill>
              <a:srgbClr val="FF9900"/>
            </a:solidFill>
            <a:prstDash val="solid"/>
            <a:miter lim="800000"/>
          </a:ln>
          <a:effectLst/>
        </p:spPr>
        <p:txBody>
          <a:bodyPr wrap="square" rtlCol="0">
            <a:spAutoFit/>
          </a:bodyPr>
          <a:lstStyle/>
          <a:p>
            <a:pPr>
              <a:defRPr/>
            </a:pPr>
            <a:r>
              <a:rPr lang="zh-TW" altLang="en-US" b="1" kern="0" dirty="0" smtClean="0">
                <a:solidFill>
                  <a:srgbClr val="FFC000">
                    <a:lumMod val="50000"/>
                  </a:srgbClr>
                </a:solidFill>
                <a:latin typeface="微軟正黑體" panose="020B0604030504040204" pitchFamily="34" charset="-120"/>
                <a:ea typeface="微軟正黑體" panose="020B0604030504040204" pitchFamily="34" charset="-120"/>
              </a:rPr>
              <a:t>知識與技能</a:t>
            </a:r>
            <a:r>
              <a:rPr lang="zh-TW" altLang="en-US" b="1" kern="0" dirty="0" smtClean="0">
                <a:solidFill>
                  <a:prstClr val="black">
                    <a:lumMod val="85000"/>
                    <a:lumOff val="15000"/>
                  </a:prstClr>
                </a:solidFill>
                <a:latin typeface="微軟正黑體" panose="020B0604030504040204" pitchFamily="34" charset="-120"/>
                <a:ea typeface="微軟正黑體" panose="020B0604030504040204" pitchFamily="34" charset="-120"/>
              </a:rPr>
              <a:t>（對應教學內容）則往往須與時俱進而翻新</a:t>
            </a:r>
          </a:p>
        </p:txBody>
      </p:sp>
      <p:sp>
        <p:nvSpPr>
          <p:cNvPr id="10" name="等腰三角形 9"/>
          <p:cNvSpPr/>
          <p:nvPr/>
        </p:nvSpPr>
        <p:spPr>
          <a:xfrm rot="5400000">
            <a:off x="1779000" y="3765285"/>
            <a:ext cx="144000" cy="108000"/>
          </a:xfrm>
          <a:prstGeom prst="triangle">
            <a:avLst/>
          </a:prstGeom>
          <a:solidFill>
            <a:srgbClr val="ED7D31"/>
          </a:solidFill>
          <a:ln w="12700" cap="flat" cmpd="sng" algn="ctr">
            <a:noFill/>
            <a:prstDash val="solid"/>
            <a:miter lim="800000"/>
          </a:ln>
          <a:effectLst/>
        </p:spPr>
        <p:txBody>
          <a:bodyPr rtlCol="0" anchor="ctr"/>
          <a:lstStyle/>
          <a:p>
            <a:pPr algn="ctr">
              <a:defRPr/>
            </a:pPr>
            <a:endParaRPr lang="zh-TW" altLang="en-US" kern="0" smtClean="0">
              <a:solidFill>
                <a:prstClr val="white"/>
              </a:solidFill>
              <a:latin typeface="Calibri" panose="020F0502020204030204"/>
              <a:ea typeface="新細明體" panose="02020500000000000000" pitchFamily="18" charset="-120"/>
            </a:endParaRPr>
          </a:p>
        </p:txBody>
      </p:sp>
      <p:cxnSp>
        <p:nvCxnSpPr>
          <p:cNvPr id="11" name="肘形接點 10"/>
          <p:cNvCxnSpPr>
            <a:stCxn id="9" idx="0"/>
          </p:cNvCxnSpPr>
          <p:nvPr/>
        </p:nvCxnSpPr>
        <p:spPr>
          <a:xfrm rot="16200000" flipV="1">
            <a:off x="6027314" y="3564299"/>
            <a:ext cx="289773" cy="1066800"/>
          </a:xfrm>
          <a:prstGeom prst="bentConnector2">
            <a:avLst/>
          </a:prstGeom>
          <a:noFill/>
          <a:ln w="38100" cap="flat" cmpd="sng" algn="ctr">
            <a:solidFill>
              <a:srgbClr val="FF9900"/>
            </a:solidFill>
            <a:prstDash val="solid"/>
            <a:miter lim="800000"/>
            <a:tailEnd type="arrow"/>
          </a:ln>
          <a:effectLst/>
        </p:spPr>
      </p:cxnSp>
      <p:cxnSp>
        <p:nvCxnSpPr>
          <p:cNvPr id="12" name="肘形接點 11"/>
          <p:cNvCxnSpPr/>
          <p:nvPr/>
        </p:nvCxnSpPr>
        <p:spPr>
          <a:xfrm flipH="1">
            <a:off x="3124200" y="3199598"/>
            <a:ext cx="762000" cy="357187"/>
          </a:xfrm>
          <a:prstGeom prst="bentConnector3">
            <a:avLst>
              <a:gd name="adj1" fmla="val 37500"/>
            </a:avLst>
          </a:prstGeom>
          <a:noFill/>
          <a:ln w="38100" cap="flat" cmpd="sng" algn="ctr">
            <a:solidFill>
              <a:srgbClr val="FF9900"/>
            </a:solidFill>
            <a:prstDash val="solid"/>
            <a:miter lim="800000"/>
            <a:tailEnd type="arrow"/>
          </a:ln>
          <a:effectLst/>
        </p:spPr>
      </p:cxnSp>
      <p:sp>
        <p:nvSpPr>
          <p:cNvPr id="13" name="圓角矩形 12"/>
          <p:cNvSpPr/>
          <p:nvPr/>
        </p:nvSpPr>
        <p:spPr>
          <a:xfrm>
            <a:off x="217487" y="3378191"/>
            <a:ext cx="2906713" cy="369094"/>
          </a:xfrm>
          <a:prstGeom prst="roundRect">
            <a:avLst/>
          </a:prstGeom>
          <a:noFill/>
          <a:ln w="28575" cap="flat" cmpd="sng" algn="ctr">
            <a:solidFill>
              <a:sysClr val="window" lastClr="FFFFFF">
                <a:lumMod val="50000"/>
              </a:sysClr>
            </a:solidFill>
            <a:prstDash val="solid"/>
            <a:miter lim="800000"/>
          </a:ln>
          <a:effectLst/>
        </p:spPr>
        <p:txBody>
          <a:bodyPr rtlCol="0" anchor="ctr"/>
          <a:lstStyle/>
          <a:p>
            <a:pPr algn="ctr">
              <a:defRPr/>
            </a:pPr>
            <a:endParaRPr lang="zh-TW" altLang="en-US" kern="0" smtClean="0">
              <a:solidFill>
                <a:prstClr val="white"/>
              </a:solidFill>
              <a:latin typeface="Calibri" panose="020F0502020204030204"/>
              <a:ea typeface="新細明體" panose="02020500000000000000" pitchFamily="18" charset="-120"/>
            </a:endParaRPr>
          </a:p>
        </p:txBody>
      </p:sp>
      <p:sp>
        <p:nvSpPr>
          <p:cNvPr id="14" name="圓角矩形 13"/>
          <p:cNvSpPr/>
          <p:nvPr/>
        </p:nvSpPr>
        <p:spPr>
          <a:xfrm>
            <a:off x="228600" y="3747285"/>
            <a:ext cx="5334000" cy="411055"/>
          </a:xfrm>
          <a:prstGeom prst="roundRect">
            <a:avLst/>
          </a:prstGeom>
          <a:noFill/>
          <a:ln w="28575" cap="flat" cmpd="sng" algn="ctr">
            <a:solidFill>
              <a:sysClr val="window" lastClr="FFFFFF">
                <a:lumMod val="50000"/>
              </a:sysClr>
            </a:solidFill>
            <a:prstDash val="solid"/>
            <a:miter lim="800000"/>
          </a:ln>
          <a:effectLst/>
        </p:spPr>
        <p:txBody>
          <a:bodyPr rtlCol="0" anchor="ctr"/>
          <a:lstStyle/>
          <a:p>
            <a:pPr algn="ctr">
              <a:defRPr/>
            </a:pPr>
            <a:endParaRPr lang="zh-TW" altLang="en-US" kern="0" smtClean="0">
              <a:solidFill>
                <a:prstClr val="white"/>
              </a:solidFill>
              <a:latin typeface="Calibri" panose="020F0502020204030204"/>
              <a:ea typeface="新細明體" panose="02020500000000000000" pitchFamily="18" charset="-120"/>
            </a:endParaRPr>
          </a:p>
        </p:txBody>
      </p:sp>
      <p:sp>
        <p:nvSpPr>
          <p:cNvPr id="15" name="標題 2"/>
          <p:cNvSpPr txBox="1">
            <a:spLocks/>
          </p:cNvSpPr>
          <p:nvPr/>
        </p:nvSpPr>
        <p:spPr>
          <a:xfrm>
            <a:off x="457200" y="333345"/>
            <a:ext cx="8229600" cy="72008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prstClr val="black"/>
                </a:solidFill>
              </a:rPr>
              <a:t>專業職能會與時俱進調整嗎</a:t>
            </a:r>
            <a:endParaRPr lang="zh-TW" altLang="en-US" sz="4000" b="1" dirty="0">
              <a:solidFill>
                <a:prstClr val="black"/>
              </a:solidFill>
            </a:endParaRPr>
          </a:p>
        </p:txBody>
      </p:sp>
    </p:spTree>
    <p:extLst>
      <p:ext uri="{BB962C8B-B14F-4D97-AF65-F5344CB8AC3E}">
        <p14:creationId xmlns:p14="http://schemas.microsoft.com/office/powerpoint/2010/main" val="132934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3" grpId="0" animBg="1"/>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a:xfrm>
            <a:off x="468923" y="332656"/>
            <a:ext cx="8229600" cy="72008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prstClr val="black"/>
                </a:solidFill>
              </a:rPr>
              <a:t>滾動更新職能職業資源</a:t>
            </a:r>
            <a:endParaRPr lang="zh-TW" altLang="en-US" sz="4000" b="1" dirty="0">
              <a:solidFill>
                <a:prstClr val="black"/>
              </a:solidFill>
            </a:endParaRPr>
          </a:p>
        </p:txBody>
      </p:sp>
      <p:sp>
        <p:nvSpPr>
          <p:cNvPr id="7" name="文字方塊 6"/>
          <p:cNvSpPr txBox="1"/>
          <p:nvPr/>
        </p:nvSpPr>
        <p:spPr>
          <a:xfrm>
            <a:off x="202958" y="1174976"/>
            <a:ext cx="4176464" cy="646331"/>
          </a:xfrm>
          <a:prstGeom prst="rect">
            <a:avLst/>
          </a:prstGeom>
          <a:noFill/>
        </p:spPr>
        <p:txBody>
          <a:bodyPr wrap="square" rtlCol="0">
            <a:spAutoFit/>
          </a:bodyPr>
          <a:lstStyle/>
          <a:p>
            <a:pPr marL="179388" indent="-179388" eaLnBrk="0" fontAlgn="base" hangingPunct="0">
              <a:spcBef>
                <a:spcPct val="0"/>
              </a:spcBef>
              <a:spcAft>
                <a:spcPct val="0"/>
              </a:spcAft>
              <a:buFont typeface="Arial" panose="020B0604020202020204" pitchFamily="34" charset="0"/>
              <a:buChar char="•"/>
            </a:pPr>
            <a:r>
              <a:rPr kumimoji="1" lang="zh-TW" altLang="en-US" b="1" dirty="0" smtClean="0">
                <a:solidFill>
                  <a:srgbClr val="C00000"/>
                </a:solidFill>
                <a:latin typeface="微軟正黑體" panose="020B0604030504040204" pitchFamily="34" charset="-120"/>
                <a:ea typeface="微軟正黑體" panose="020B0604030504040204" pitchFamily="34" charset="-120"/>
              </a:rPr>
              <a:t>整合國際新興職業、經濟部優質工作及勞動部職能基準</a:t>
            </a:r>
            <a:endParaRPr kumimoji="1" lang="zh-TW" altLang="en-US" b="1" dirty="0">
              <a:solidFill>
                <a:srgbClr val="C00000"/>
              </a:solidFill>
              <a:latin typeface="微軟正黑體" panose="020B0604030504040204" pitchFamily="34" charset="-120"/>
              <a:ea typeface="微軟正黑體" panose="020B0604030504040204" pitchFamily="34" charset="-120"/>
            </a:endParaRPr>
          </a:p>
        </p:txBody>
      </p:sp>
      <p:pic>
        <p:nvPicPr>
          <p:cNvPr id="8" name="圖片 7"/>
          <p:cNvPicPr>
            <a:picLocks noChangeAspect="1"/>
          </p:cNvPicPr>
          <p:nvPr/>
        </p:nvPicPr>
        <p:blipFill>
          <a:blip r:embed="rId2"/>
          <a:stretch>
            <a:fillRect/>
          </a:stretch>
        </p:blipFill>
        <p:spPr>
          <a:xfrm>
            <a:off x="130950" y="2053855"/>
            <a:ext cx="4896544" cy="2145457"/>
          </a:xfrm>
          <a:prstGeom prst="rect">
            <a:avLst/>
          </a:prstGeom>
        </p:spPr>
      </p:pic>
      <p:pic>
        <p:nvPicPr>
          <p:cNvPr id="9" name="圖片 8"/>
          <p:cNvPicPr>
            <a:picLocks noChangeAspect="1"/>
          </p:cNvPicPr>
          <p:nvPr/>
        </p:nvPicPr>
        <p:blipFill>
          <a:blip r:embed="rId3"/>
          <a:stretch>
            <a:fillRect/>
          </a:stretch>
        </p:blipFill>
        <p:spPr>
          <a:xfrm>
            <a:off x="157459" y="1817961"/>
            <a:ext cx="3332775" cy="303607"/>
          </a:xfrm>
          <a:prstGeom prst="rect">
            <a:avLst/>
          </a:prstGeom>
        </p:spPr>
      </p:pic>
      <p:pic>
        <p:nvPicPr>
          <p:cNvPr id="11" name="圖片 10"/>
          <p:cNvPicPr>
            <a:picLocks noChangeAspect="1"/>
          </p:cNvPicPr>
          <p:nvPr/>
        </p:nvPicPr>
        <p:blipFill>
          <a:blip r:embed="rId4"/>
          <a:stretch>
            <a:fillRect/>
          </a:stretch>
        </p:blipFill>
        <p:spPr>
          <a:xfrm>
            <a:off x="484838" y="4999759"/>
            <a:ext cx="4038600" cy="1647825"/>
          </a:xfrm>
          <a:prstGeom prst="rect">
            <a:avLst/>
          </a:prstGeom>
        </p:spPr>
      </p:pic>
      <p:pic>
        <p:nvPicPr>
          <p:cNvPr id="12" name="圖片 11"/>
          <p:cNvPicPr>
            <a:picLocks noChangeAspect="1"/>
          </p:cNvPicPr>
          <p:nvPr/>
        </p:nvPicPr>
        <p:blipFill>
          <a:blip r:embed="rId5"/>
          <a:stretch>
            <a:fillRect/>
          </a:stretch>
        </p:blipFill>
        <p:spPr>
          <a:xfrm>
            <a:off x="496318" y="4214548"/>
            <a:ext cx="2028825" cy="771525"/>
          </a:xfrm>
          <a:prstGeom prst="rect">
            <a:avLst/>
          </a:prstGeom>
        </p:spPr>
      </p:pic>
      <p:sp>
        <p:nvSpPr>
          <p:cNvPr id="13" name="文字方塊 12"/>
          <p:cNvSpPr txBox="1"/>
          <p:nvPr/>
        </p:nvSpPr>
        <p:spPr>
          <a:xfrm>
            <a:off x="4865754" y="1174976"/>
            <a:ext cx="4047238" cy="646331"/>
          </a:xfrm>
          <a:prstGeom prst="rect">
            <a:avLst/>
          </a:prstGeom>
          <a:noFill/>
        </p:spPr>
        <p:txBody>
          <a:bodyPr wrap="square" rtlCol="0">
            <a:spAutoFit/>
          </a:bodyPr>
          <a:lstStyle/>
          <a:p>
            <a:pPr marL="179388" indent="-179388" eaLnBrk="0" fontAlgn="base" hangingPunct="0">
              <a:spcBef>
                <a:spcPct val="0"/>
              </a:spcBef>
              <a:spcAft>
                <a:spcPct val="0"/>
              </a:spcAft>
              <a:buFont typeface="Arial" panose="020B0604020202020204" pitchFamily="34" charset="0"/>
              <a:buChar char="•"/>
            </a:pPr>
            <a:r>
              <a:rPr kumimoji="1" lang="zh-TW" altLang="en-US" b="1" dirty="0">
                <a:solidFill>
                  <a:srgbClr val="C00000"/>
                </a:solidFill>
                <a:latin typeface="微軟正黑體" panose="020B0604030504040204" pitchFamily="34" charset="-120"/>
                <a:ea typeface="微軟正黑體" panose="020B0604030504040204" pitchFamily="34" charset="-120"/>
              </a:rPr>
              <a:t>蒐納</a:t>
            </a:r>
            <a:r>
              <a:rPr kumimoji="1" lang="zh-TW" altLang="en-US" b="1" dirty="0" smtClean="0">
                <a:solidFill>
                  <a:srgbClr val="C00000"/>
                </a:solidFill>
                <a:latin typeface="微軟正黑體" panose="020B0604030504040204" pitchFamily="34" charset="-120"/>
                <a:ea typeface="微軟正黑體" panose="020B0604030504040204" pitchFamily="34" charset="-120"/>
              </a:rPr>
              <a:t>國家發展</a:t>
            </a:r>
            <a:r>
              <a:rPr kumimoji="1" lang="zh-TW" altLang="en-US" b="1" dirty="0">
                <a:solidFill>
                  <a:srgbClr val="C00000"/>
                </a:solidFill>
                <a:latin typeface="微軟正黑體" panose="020B0604030504040204" pitchFamily="34" charset="-120"/>
                <a:ea typeface="微軟正黑體" panose="020B0604030504040204" pitchFamily="34" charset="-120"/>
              </a:rPr>
              <a:t>委員會彙整「未來</a:t>
            </a:r>
            <a:r>
              <a:rPr kumimoji="1" lang="en-US" altLang="zh-TW" b="1" dirty="0">
                <a:solidFill>
                  <a:srgbClr val="C00000"/>
                </a:solidFill>
                <a:latin typeface="微軟正黑體" panose="020B0604030504040204" pitchFamily="34" charset="-120"/>
                <a:ea typeface="微軟正黑體" panose="020B0604030504040204" pitchFamily="34" charset="-120"/>
              </a:rPr>
              <a:t>3</a:t>
            </a:r>
            <a:r>
              <a:rPr kumimoji="1" lang="zh-TW" altLang="en-US" b="1" dirty="0">
                <a:solidFill>
                  <a:srgbClr val="C00000"/>
                </a:solidFill>
                <a:latin typeface="微軟正黑體" panose="020B0604030504040204" pitchFamily="34" charset="-120"/>
                <a:ea typeface="微軟正黑體" panose="020B0604030504040204" pitchFamily="34" charset="-120"/>
              </a:rPr>
              <a:t>年重點產業人才供需調查及推估」報告</a:t>
            </a:r>
          </a:p>
        </p:txBody>
      </p:sp>
      <p:pic>
        <p:nvPicPr>
          <p:cNvPr id="1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35938" y="2846223"/>
            <a:ext cx="2934604" cy="3513330"/>
          </a:xfrm>
          <a:prstGeom prst="rect">
            <a:avLst/>
          </a:prstGeom>
          <a:noFill/>
          <a:ln w="9525">
            <a:solidFill>
              <a:schemeClr val="accent1"/>
            </a:solidFill>
            <a:miter lim="800000"/>
            <a:headEnd/>
            <a:tailEnd/>
          </a:ln>
          <a:extLst>
            <a:ext uri="{909E8E84-426E-40DD-AFC4-6F175D3DCCD1}">
              <a14:hiddenFill xmlns:a14="http://schemas.microsoft.com/office/drawing/2010/main">
                <a:solidFill>
                  <a:schemeClr val="accent1"/>
                </a:solidFill>
              </a14:hiddenFill>
            </a:ext>
          </a:extLst>
        </p:spPr>
      </p:pic>
      <p:sp>
        <p:nvSpPr>
          <p:cNvPr id="16" name="圓角矩形 15"/>
          <p:cNvSpPr/>
          <p:nvPr/>
        </p:nvSpPr>
        <p:spPr>
          <a:xfrm>
            <a:off x="6107614" y="3659280"/>
            <a:ext cx="1463274" cy="252000"/>
          </a:xfrm>
          <a:prstGeom prst="roundRect">
            <a:avLst/>
          </a:prstGeom>
          <a:noFill/>
          <a:ln w="38100" cap="flat" cmpd="sng" algn="ctr">
            <a:solidFill>
              <a:srgbClr val="FF0000"/>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pic>
        <p:nvPicPr>
          <p:cNvPr id="18"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t="80409"/>
          <a:stretch/>
        </p:blipFill>
        <p:spPr bwMode="auto">
          <a:xfrm>
            <a:off x="5027494" y="1821307"/>
            <a:ext cx="3293373" cy="912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圓角矩形 18"/>
          <p:cNvSpPr/>
          <p:nvPr/>
        </p:nvSpPr>
        <p:spPr>
          <a:xfrm>
            <a:off x="5171510" y="2399111"/>
            <a:ext cx="1103234" cy="335175"/>
          </a:xfrm>
          <a:prstGeom prst="roundRect">
            <a:avLst/>
          </a:prstGeom>
          <a:noFill/>
          <a:ln w="38100" cap="flat" cmpd="sng" algn="ctr">
            <a:solidFill>
              <a:srgbClr val="FF0000"/>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pic>
        <p:nvPicPr>
          <p:cNvPr id="15"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53986" y="3983288"/>
            <a:ext cx="1745916" cy="2251221"/>
          </a:xfrm>
          <a:prstGeom prst="rect">
            <a:avLst/>
          </a:prstGeom>
          <a:noFill/>
          <a:ln w="9525">
            <a:solidFill>
              <a:schemeClr val="accent1"/>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627793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p:bldP spid="16" grpId="0" animBg="1"/>
      <p:bldP spid="1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3800" y="2011812"/>
            <a:ext cx="7645877" cy="1328026"/>
          </a:xfrm>
          <a:prstGeom prst="rect">
            <a:avLst/>
          </a:prstGeom>
        </p:spPr>
      </p:pic>
      <p:pic>
        <p:nvPicPr>
          <p:cNvPr id="3" name="圖片 2"/>
          <p:cNvPicPr>
            <a:picLocks noChangeAspect="1"/>
          </p:cNvPicPr>
          <p:nvPr/>
        </p:nvPicPr>
        <p:blipFill>
          <a:blip r:embed="rId3"/>
          <a:stretch>
            <a:fillRect/>
          </a:stretch>
        </p:blipFill>
        <p:spPr>
          <a:xfrm>
            <a:off x="42873" y="3638725"/>
            <a:ext cx="3735371" cy="1980137"/>
          </a:xfrm>
          <a:prstGeom prst="rect">
            <a:avLst/>
          </a:prstGeom>
        </p:spPr>
      </p:pic>
      <p:pic>
        <p:nvPicPr>
          <p:cNvPr id="4" name="圖片 3"/>
          <p:cNvPicPr>
            <a:picLocks noChangeAspect="1"/>
          </p:cNvPicPr>
          <p:nvPr/>
        </p:nvPicPr>
        <p:blipFill>
          <a:blip r:embed="rId4"/>
          <a:stretch>
            <a:fillRect/>
          </a:stretch>
        </p:blipFill>
        <p:spPr>
          <a:xfrm>
            <a:off x="3656725" y="3517715"/>
            <a:ext cx="3954670" cy="951746"/>
          </a:xfrm>
          <a:prstGeom prst="rect">
            <a:avLst/>
          </a:prstGeom>
        </p:spPr>
      </p:pic>
      <p:pic>
        <p:nvPicPr>
          <p:cNvPr id="5" name="圖片 4"/>
          <p:cNvPicPr>
            <a:picLocks noChangeAspect="1"/>
          </p:cNvPicPr>
          <p:nvPr/>
        </p:nvPicPr>
        <p:blipFill>
          <a:blip r:embed="rId5"/>
          <a:stretch>
            <a:fillRect/>
          </a:stretch>
        </p:blipFill>
        <p:spPr>
          <a:xfrm>
            <a:off x="3685107" y="4429875"/>
            <a:ext cx="4419757" cy="1630457"/>
          </a:xfrm>
          <a:prstGeom prst="rect">
            <a:avLst/>
          </a:prstGeom>
        </p:spPr>
      </p:pic>
      <p:pic>
        <p:nvPicPr>
          <p:cNvPr id="6" name="圖片 5"/>
          <p:cNvPicPr>
            <a:picLocks noChangeAspect="1"/>
          </p:cNvPicPr>
          <p:nvPr/>
        </p:nvPicPr>
        <p:blipFill>
          <a:blip r:embed="rId6"/>
          <a:stretch>
            <a:fillRect/>
          </a:stretch>
        </p:blipFill>
        <p:spPr>
          <a:xfrm>
            <a:off x="2579354" y="5135646"/>
            <a:ext cx="6564646" cy="1533844"/>
          </a:xfrm>
          <a:prstGeom prst="rect">
            <a:avLst/>
          </a:prstGeom>
        </p:spPr>
      </p:pic>
      <p:sp>
        <p:nvSpPr>
          <p:cNvPr id="7" name="圓角矩形 6"/>
          <p:cNvSpPr/>
          <p:nvPr/>
        </p:nvSpPr>
        <p:spPr bwMode="auto">
          <a:xfrm>
            <a:off x="6948264" y="4730785"/>
            <a:ext cx="691648" cy="264169"/>
          </a:xfrm>
          <a:prstGeom prst="roundRect">
            <a:avLst/>
          </a:prstGeom>
          <a:noFill/>
          <a:ln w="38100" cap="flat" cmpd="sng" algn="ctr">
            <a:solidFill>
              <a:srgbClr val="C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a:endParaRPr lang="zh-TW" altLang="en-US">
              <a:solidFill>
                <a:prstClr val="black"/>
              </a:solidFill>
              <a:latin typeface="Arial" charset="0"/>
            </a:endParaRPr>
          </a:p>
        </p:txBody>
      </p:sp>
      <p:sp>
        <p:nvSpPr>
          <p:cNvPr id="8" name="標題 2"/>
          <p:cNvSpPr txBox="1">
            <a:spLocks/>
          </p:cNvSpPr>
          <p:nvPr/>
        </p:nvSpPr>
        <p:spPr bwMode="auto">
          <a:xfrm>
            <a:off x="242193" y="332656"/>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a:solidFill>
                  <a:prstClr val="black"/>
                </a:solidFill>
              </a:rPr>
              <a:t> 以</a:t>
            </a:r>
            <a:r>
              <a:rPr lang="zh-TW" altLang="en-US" sz="4000" b="1" dirty="0" smtClean="0">
                <a:solidFill>
                  <a:prstClr val="black"/>
                </a:solidFill>
              </a:rPr>
              <a:t>職業查詢功能找到系所職涯進路</a:t>
            </a:r>
            <a:endParaRPr lang="zh-TW" altLang="en-US" sz="4000" b="1" dirty="0">
              <a:solidFill>
                <a:prstClr val="black"/>
              </a:solidFill>
            </a:endParaRPr>
          </a:p>
        </p:txBody>
      </p:sp>
      <p:sp>
        <p:nvSpPr>
          <p:cNvPr id="9" name="文字方塊 8"/>
          <p:cNvSpPr txBox="1"/>
          <p:nvPr/>
        </p:nvSpPr>
        <p:spPr>
          <a:xfrm>
            <a:off x="390223" y="1199617"/>
            <a:ext cx="8369300" cy="646331"/>
          </a:xfrm>
          <a:prstGeom prst="rect">
            <a:avLst/>
          </a:prstGeom>
          <a:solidFill>
            <a:srgbClr val="002060"/>
          </a:solidFill>
        </p:spPr>
        <p:txBody>
          <a:bodyPr wrap="square" rtlCol="0">
            <a:spAutoFit/>
          </a:bodyPr>
          <a:lstStyle/>
          <a:p>
            <a:pPr marL="285750" indent="-285750">
              <a:buFont typeface="Arial" panose="020B0604020202020204" pitchFamily="34" charset="0"/>
              <a:buChar char="•"/>
              <a:defRPr/>
            </a:pPr>
            <a:r>
              <a:rPr lang="zh-TW" altLang="en-US" b="1" kern="0" dirty="0">
                <a:solidFill>
                  <a:prstClr val="white"/>
                </a:solidFill>
                <a:latin typeface="微軟正黑體" panose="020B0604030504040204" pitchFamily="34" charset="-120"/>
                <a:ea typeface="微軟正黑體" panose="020B0604030504040204" pitchFamily="34" charset="-120"/>
              </a:rPr>
              <a:t>配合學校以職業設定職涯進路，</a:t>
            </a:r>
            <a:r>
              <a:rPr lang="zh-TW" altLang="en-US" b="1" kern="0" dirty="0">
                <a:solidFill>
                  <a:srgbClr val="FFC000"/>
                </a:solidFill>
                <a:latin typeface="微軟正黑體" panose="020B0604030504040204" pitchFamily="34" charset="-120"/>
                <a:ea typeface="微軟正黑體" panose="020B0604030504040204" pitchFamily="34" charset="-120"/>
              </a:rPr>
              <a:t>職業查詢功能，提供學生或老師帶領學生了解工作世界時，更清楚職場脈動</a:t>
            </a:r>
          </a:p>
        </p:txBody>
      </p:sp>
    </p:spTree>
    <p:extLst>
      <p:ext uri="{BB962C8B-B14F-4D97-AF65-F5344CB8AC3E}">
        <p14:creationId xmlns:p14="http://schemas.microsoft.com/office/powerpoint/2010/main" val="61808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57200" y="33265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dirty="0" smtClean="0">
                <a:solidFill>
                  <a:sysClr val="windowText" lastClr="000000"/>
                </a:solidFill>
              </a:rPr>
              <a:t>UCAN</a:t>
            </a:r>
            <a:r>
              <a:rPr kumimoji="0" lang="zh-TW" altLang="en-US" sz="4000" dirty="0" smtClean="0">
                <a:solidFill>
                  <a:sysClr val="windowText" lastClr="000000"/>
                </a:solidFill>
              </a:rPr>
              <a:t>三種診斷介紹</a:t>
            </a:r>
          </a:p>
        </p:txBody>
      </p:sp>
      <p:pic>
        <p:nvPicPr>
          <p:cNvPr id="3" name="內容版面配置區 6" descr="flowchart_02.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576" y="2310284"/>
            <a:ext cx="7531100" cy="3783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l="32643" t="42012" r="28313" b="35207"/>
          <a:stretch>
            <a:fillRect/>
          </a:stretch>
        </p:blipFill>
        <p:spPr bwMode="auto">
          <a:xfrm>
            <a:off x="3089201" y="1362546"/>
            <a:ext cx="489585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字方塊 4"/>
          <p:cNvSpPr txBox="1">
            <a:spLocks noChangeArrowheads="1"/>
          </p:cNvSpPr>
          <p:nvPr/>
        </p:nvSpPr>
        <p:spPr bwMode="auto">
          <a:xfrm>
            <a:off x="4710038" y="2515071"/>
            <a:ext cx="4356100" cy="584200"/>
          </a:xfrm>
          <a:prstGeom prst="rect">
            <a:avLst/>
          </a:prstGeom>
          <a:noFill/>
          <a:ln>
            <a:noFill/>
          </a:ln>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marL="342900" indent="-342900" eaLnBrk="1" hangingPunct="1">
              <a:spcBef>
                <a:spcPct val="0"/>
              </a:spcBef>
              <a:buFontTx/>
              <a:buAutoNum type="arabicPeriod"/>
              <a:defRPr/>
            </a:pPr>
            <a:r>
              <a:rPr kumimoji="0" lang="zh-TW" altLang="en-US" sz="1600" b="1" kern="0" dirty="0" smtClean="0">
                <a:solidFill>
                  <a:srgbClr val="FF0000"/>
                </a:solidFill>
                <a:sym typeface="Arial" pitchFamily="34" charset="0"/>
              </a:rPr>
              <a:t>建議大一、大二進行</a:t>
            </a:r>
            <a:endParaRPr kumimoji="0" lang="en-US" altLang="zh-TW" sz="1600" b="1" kern="0" dirty="0" smtClean="0">
              <a:solidFill>
                <a:srgbClr val="FF0000"/>
              </a:solidFill>
              <a:sym typeface="Arial" pitchFamily="34" charset="0"/>
            </a:endParaRPr>
          </a:p>
          <a:p>
            <a:pPr eaLnBrk="1" hangingPunct="1">
              <a:spcBef>
                <a:spcPct val="0"/>
              </a:spcBef>
              <a:buFont typeface="Arial" pitchFamily="34" charset="0"/>
              <a:buNone/>
              <a:defRPr/>
            </a:pPr>
            <a:r>
              <a:rPr kumimoji="0" lang="zh-TW" altLang="en-US" sz="1600" b="1" kern="0" dirty="0" smtClean="0">
                <a:solidFill>
                  <a:srgbClr val="FF0000"/>
                </a:solidFill>
                <a:sym typeface="Arial" pitchFamily="34" charset="0"/>
              </a:rPr>
              <a:t>（除</a:t>
            </a:r>
            <a:r>
              <a:rPr kumimoji="0" lang="en-US" altLang="zh-TW" sz="1600" b="1" kern="0" dirty="0" smtClean="0">
                <a:solidFill>
                  <a:srgbClr val="FF0000"/>
                </a:solidFill>
                <a:sym typeface="Arial" pitchFamily="34" charset="0"/>
              </a:rPr>
              <a:t>UCAN</a:t>
            </a:r>
            <a:r>
              <a:rPr kumimoji="0" lang="zh-TW" altLang="en-US" sz="1600" b="1" kern="0" dirty="0" smtClean="0">
                <a:solidFill>
                  <a:srgbClr val="FF0000"/>
                </a:solidFill>
                <a:sym typeface="Arial" pitchFamily="34" charset="0"/>
              </a:rPr>
              <a:t>外，亦可運用其他職業探索工具）</a:t>
            </a:r>
          </a:p>
        </p:txBody>
      </p:sp>
      <p:sp>
        <p:nvSpPr>
          <p:cNvPr id="6" name="文字方塊 5"/>
          <p:cNvSpPr txBox="1">
            <a:spLocks noChangeArrowheads="1"/>
          </p:cNvSpPr>
          <p:nvPr/>
        </p:nvSpPr>
        <p:spPr bwMode="auto">
          <a:xfrm>
            <a:off x="5543476" y="3513609"/>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spcBef>
                <a:spcPct val="0"/>
              </a:spcBef>
              <a:buFontTx/>
              <a:buNone/>
              <a:defRPr/>
            </a:pPr>
            <a:r>
              <a:rPr kumimoji="0" lang="en-US" altLang="zh-TW" sz="1600" b="1" kern="0" dirty="0">
                <a:solidFill>
                  <a:srgbClr val="FF0000"/>
                </a:solidFill>
                <a:sym typeface="Arial" pitchFamily="34" charset="0"/>
              </a:rPr>
              <a:t>2.</a:t>
            </a:r>
            <a:r>
              <a:rPr kumimoji="0" lang="zh-TW" altLang="en-US" sz="1600" b="1" kern="0" dirty="0">
                <a:solidFill>
                  <a:srgbClr val="FF0000"/>
                </a:solidFill>
                <a:sym typeface="Arial" pitchFamily="34" charset="0"/>
              </a:rPr>
              <a:t> 建議大二以後進行</a:t>
            </a:r>
          </a:p>
        </p:txBody>
      </p:sp>
      <p:sp>
        <p:nvSpPr>
          <p:cNvPr id="7" name="文字方塊 6"/>
          <p:cNvSpPr txBox="1">
            <a:spLocks noChangeArrowheads="1"/>
          </p:cNvSpPr>
          <p:nvPr/>
        </p:nvSpPr>
        <p:spPr bwMode="auto">
          <a:xfrm>
            <a:off x="6619801" y="4732809"/>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spcBef>
                <a:spcPct val="0"/>
              </a:spcBef>
              <a:buFontTx/>
              <a:buNone/>
              <a:defRPr/>
            </a:pPr>
            <a:r>
              <a:rPr kumimoji="0" lang="en-US" altLang="zh-TW" sz="1600" b="1" kern="0" dirty="0">
                <a:solidFill>
                  <a:srgbClr val="FF0000"/>
                </a:solidFill>
                <a:sym typeface="Arial" pitchFamily="34" charset="0"/>
              </a:rPr>
              <a:t>3.</a:t>
            </a:r>
            <a:r>
              <a:rPr kumimoji="0" lang="zh-TW" altLang="en-US" sz="1600" b="1" kern="0" dirty="0">
                <a:solidFill>
                  <a:srgbClr val="FF0000"/>
                </a:solidFill>
                <a:sym typeface="Arial" pitchFamily="34" charset="0"/>
              </a:rPr>
              <a:t> 建議大三以後進行</a:t>
            </a:r>
          </a:p>
        </p:txBody>
      </p:sp>
      <p:sp>
        <p:nvSpPr>
          <p:cNvPr id="9" name="文字方塊 14"/>
          <p:cNvSpPr txBox="1">
            <a:spLocks noChangeArrowheads="1"/>
          </p:cNvSpPr>
          <p:nvPr/>
        </p:nvSpPr>
        <p:spPr bwMode="auto">
          <a:xfrm>
            <a:off x="683568" y="6165304"/>
            <a:ext cx="29658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1400" kern="0" dirty="0" smtClean="0">
                <a:solidFill>
                  <a:prstClr val="black"/>
                </a:solidFill>
              </a:rPr>
              <a:t>註：</a:t>
            </a:r>
            <a:r>
              <a:rPr lang="en-US" altLang="zh-TW" sz="1400" kern="0" dirty="0" smtClean="0">
                <a:solidFill>
                  <a:prstClr val="black"/>
                </a:solidFill>
              </a:rPr>
              <a:t>UCAN</a:t>
            </a:r>
            <a:r>
              <a:rPr lang="zh-TW" altLang="en-US" sz="1400" kern="0" dirty="0" smtClean="0">
                <a:solidFill>
                  <a:prstClr val="black"/>
                </a:solidFill>
              </a:rPr>
              <a:t>平台可保留</a:t>
            </a:r>
            <a:r>
              <a:rPr lang="en-US" altLang="zh-TW" sz="1400" kern="0" dirty="0" smtClean="0">
                <a:solidFill>
                  <a:prstClr val="black"/>
                </a:solidFill>
              </a:rPr>
              <a:t>4</a:t>
            </a:r>
            <a:r>
              <a:rPr lang="zh-TW" altLang="en-US" sz="1400" kern="0" dirty="0" smtClean="0">
                <a:solidFill>
                  <a:prstClr val="black"/>
                </a:solidFill>
              </a:rPr>
              <a:t>次診斷紀錄</a:t>
            </a:r>
            <a:endParaRPr lang="zh-TW" altLang="en-US" sz="1400" kern="0" dirty="0">
              <a:solidFill>
                <a:prstClr val="black"/>
              </a:solidFill>
            </a:endParaRPr>
          </a:p>
        </p:txBody>
      </p:sp>
    </p:spTree>
    <p:extLst>
      <p:ext uri="{BB962C8B-B14F-4D97-AF65-F5344CB8AC3E}">
        <p14:creationId xmlns:p14="http://schemas.microsoft.com/office/powerpoint/2010/main" val="141585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57200" y="33265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dirty="0" smtClean="0">
                <a:solidFill>
                  <a:sysClr val="windowText" lastClr="000000"/>
                </a:solidFill>
              </a:rPr>
              <a:t>UCAN</a:t>
            </a:r>
            <a:r>
              <a:rPr kumimoji="0" lang="zh-TW" altLang="en-US" sz="4000" dirty="0" smtClean="0">
                <a:solidFill>
                  <a:sysClr val="windowText" lastClr="000000"/>
                </a:solidFill>
              </a:rPr>
              <a:t>三種診斷介紹</a:t>
            </a:r>
          </a:p>
        </p:txBody>
      </p:sp>
      <p:graphicFrame>
        <p:nvGraphicFramePr>
          <p:cNvPr id="6" name="表格 5"/>
          <p:cNvGraphicFramePr>
            <a:graphicFrameLocks noGrp="1"/>
          </p:cNvGraphicFramePr>
          <p:nvPr>
            <p:extLst>
              <p:ext uri="{D42A27DB-BD31-4B8C-83A1-F6EECF244321}">
                <p14:modId xmlns:p14="http://schemas.microsoft.com/office/powerpoint/2010/main" val="2654936842"/>
              </p:ext>
            </p:extLst>
          </p:nvPr>
        </p:nvGraphicFramePr>
        <p:xfrm>
          <a:off x="480179" y="1211815"/>
          <a:ext cx="8208000" cy="5112568"/>
        </p:xfrm>
        <a:graphic>
          <a:graphicData uri="http://schemas.openxmlformats.org/drawingml/2006/table">
            <a:tbl>
              <a:tblPr firstRow="1" bandRow="1">
                <a:tableStyleId>{5C22544A-7EE6-4342-B048-85BDC9FD1C3A}</a:tableStyleId>
              </a:tblPr>
              <a:tblGrid>
                <a:gridCol w="1079208"/>
                <a:gridCol w="2376264"/>
                <a:gridCol w="2376264"/>
                <a:gridCol w="2376264"/>
              </a:tblGrid>
              <a:tr h="625552">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能力</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pPr algn="ctr"/>
                      <a:r>
                        <a:rPr lang="zh-TW" altLang="en-US" sz="1600" dirty="0" smtClean="0">
                          <a:latin typeface="微軟正黑體" panose="020B0604030504040204" pitchFamily="34" charset="-120"/>
                          <a:ea typeface="微軟正黑體" panose="020B0604030504040204" pitchFamily="34" charset="-120"/>
                        </a:rPr>
                        <a:t>職業興趣探索</a:t>
                      </a:r>
                    </a:p>
                    <a:p>
                      <a:pPr algn="ctr"/>
                      <a:r>
                        <a:rPr lang="zh-TW" altLang="en-US" sz="1600" dirty="0" smtClean="0">
                          <a:latin typeface="微軟正黑體" panose="020B0604030504040204" pitchFamily="34" charset="-120"/>
                          <a:ea typeface="微軟正黑體" panose="020B0604030504040204" pitchFamily="34" charset="-120"/>
                        </a:rPr>
                        <a:t>診斷</a:t>
                      </a:r>
                    </a:p>
                  </a:txBody>
                  <a:tcPr>
                    <a:solidFill>
                      <a:srgbClr val="7030A0"/>
                    </a:solidFill>
                  </a:tcPr>
                </a:tc>
                <a:tc>
                  <a:txBody>
                    <a:bodyPr/>
                    <a:lstStyle/>
                    <a:p>
                      <a:pPr algn="ctr"/>
                      <a:r>
                        <a:rPr lang="zh-TW" altLang="en-US" sz="1600" dirty="0" smtClean="0">
                          <a:latin typeface="微軟正黑體" panose="020B0604030504040204" pitchFamily="34" charset="-120"/>
                          <a:ea typeface="微軟正黑體" panose="020B0604030504040204" pitchFamily="34" charset="-120"/>
                        </a:rPr>
                        <a:t>共通職能</a:t>
                      </a:r>
                    </a:p>
                    <a:p>
                      <a:pPr algn="ctr"/>
                      <a:r>
                        <a:rPr lang="zh-TW" altLang="en-US" sz="1600" dirty="0" smtClean="0">
                          <a:latin typeface="微軟正黑體" panose="020B0604030504040204" pitchFamily="34" charset="-120"/>
                          <a:ea typeface="微軟正黑體" panose="020B0604030504040204" pitchFamily="34" charset="-120"/>
                        </a:rPr>
                        <a:t>診斷</a:t>
                      </a:r>
                    </a:p>
                  </a:txBody>
                  <a:tcPr>
                    <a:solidFill>
                      <a:schemeClr val="accent6">
                        <a:lumMod val="75000"/>
                      </a:schemeClr>
                    </a:solidFill>
                  </a:tcPr>
                </a:tc>
                <a:tc>
                  <a:txBody>
                    <a:bodyPr/>
                    <a:lstStyle/>
                    <a:p>
                      <a:pPr algn="ctr"/>
                      <a:r>
                        <a:rPr lang="zh-TW" altLang="en-US" sz="1600" dirty="0" smtClean="0">
                          <a:latin typeface="微軟正黑體" panose="020B0604030504040204" pitchFamily="34" charset="-120"/>
                          <a:ea typeface="微軟正黑體" panose="020B0604030504040204" pitchFamily="34" charset="-120"/>
                        </a:rPr>
                        <a:t>專業職能</a:t>
                      </a:r>
                    </a:p>
                    <a:p>
                      <a:pPr algn="ctr"/>
                      <a:r>
                        <a:rPr lang="zh-TW" altLang="en-US" sz="1600" dirty="0" smtClean="0">
                          <a:latin typeface="微軟正黑體" panose="020B0604030504040204" pitchFamily="34" charset="-120"/>
                          <a:ea typeface="微軟正黑體" panose="020B0604030504040204" pitchFamily="34" charset="-120"/>
                        </a:rPr>
                        <a:t>診斷</a:t>
                      </a:r>
                    </a:p>
                  </a:txBody>
                  <a:tcPr>
                    <a:solidFill>
                      <a:schemeClr val="accent2">
                        <a:lumMod val="75000"/>
                      </a:schemeClr>
                    </a:solidFill>
                  </a:tcPr>
                </a:tc>
              </a:tr>
              <a:tr h="814608">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目的</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r>
                        <a:rPr lang="zh-TW" altLang="en-US" sz="1600" dirty="0" smtClean="0">
                          <a:latin typeface="微軟正黑體" panose="020B0604030504040204" pitchFamily="34" charset="-120"/>
                          <a:ea typeface="微軟正黑體" panose="020B0604030504040204" pitchFamily="34" charset="-120"/>
                        </a:rPr>
                        <a:t>找出個人對</a:t>
                      </a:r>
                      <a:r>
                        <a:rPr lang="en-US" altLang="zh-TW" sz="1600" u="sng" dirty="0" smtClean="0">
                          <a:latin typeface="微軟正黑體" panose="020B0604030504040204" pitchFamily="34" charset="-120"/>
                          <a:ea typeface="微軟正黑體" panose="020B0604030504040204" pitchFamily="34" charset="-120"/>
                        </a:rPr>
                        <a:t>16</a:t>
                      </a:r>
                      <a:r>
                        <a:rPr lang="zh-TW" altLang="en-US" sz="1600" u="sng" dirty="0" smtClean="0">
                          <a:latin typeface="微軟正黑體" panose="020B0604030504040204" pitchFamily="34" charset="-120"/>
                          <a:ea typeface="微軟正黑體" panose="020B0604030504040204" pitchFamily="34" charset="-120"/>
                        </a:rPr>
                        <a:t>個職涯類型</a:t>
                      </a:r>
                      <a:r>
                        <a:rPr lang="zh-TW" altLang="en-US" sz="1600" dirty="0" smtClean="0">
                          <a:latin typeface="微軟正黑體" panose="020B0604030504040204" pitchFamily="34" charset="-120"/>
                          <a:ea typeface="微軟正黑體" panose="020B0604030504040204" pitchFamily="34" charset="-120"/>
                        </a:rPr>
                        <a:t>興趣的強弱</a:t>
                      </a:r>
                    </a:p>
                  </a:txBody>
                  <a:tcPr/>
                </a:tc>
                <a:tc>
                  <a:txBody>
                    <a:bodyPr/>
                    <a:lstStyle/>
                    <a:p>
                      <a:r>
                        <a:rPr lang="zh-TW" altLang="en-US" sz="1600" dirty="0" smtClean="0">
                          <a:latin typeface="微軟正黑體" panose="020B0604030504040204" pitchFamily="34" charset="-120"/>
                          <a:ea typeface="微軟正黑體" panose="020B0604030504040204" pitchFamily="34" charset="-120"/>
                        </a:rPr>
                        <a:t>找出個人對</a:t>
                      </a:r>
                      <a:r>
                        <a:rPr lang="en-US" altLang="zh-TW" sz="1600" u="sng" dirty="0" smtClean="0">
                          <a:latin typeface="微軟正黑體" panose="020B0604030504040204" pitchFamily="34" charset="-120"/>
                          <a:ea typeface="微軟正黑體" panose="020B0604030504040204" pitchFamily="34" charset="-120"/>
                        </a:rPr>
                        <a:t>8</a:t>
                      </a:r>
                      <a:r>
                        <a:rPr lang="zh-TW" altLang="en-US" sz="1600" u="sng" dirty="0" smtClean="0">
                          <a:latin typeface="微軟正黑體" panose="020B0604030504040204" pitchFamily="34" charset="-120"/>
                          <a:ea typeface="微軟正黑體" panose="020B0604030504040204" pitchFamily="34" charset="-120"/>
                        </a:rPr>
                        <a:t>項共通職</a:t>
                      </a:r>
                      <a:r>
                        <a:rPr lang="zh-TW" altLang="en-US" sz="1600" dirty="0" smtClean="0">
                          <a:latin typeface="微軟正黑體" panose="020B0604030504040204" pitchFamily="34" charset="-120"/>
                          <a:ea typeface="微軟正黑體" panose="020B0604030504040204" pitchFamily="34" charset="-120"/>
                        </a:rPr>
                        <a:t>能具備的程度</a:t>
                      </a:r>
                    </a:p>
                  </a:txBody>
                  <a:tcPr/>
                </a:tc>
                <a:tc>
                  <a:txBody>
                    <a:bodyPr/>
                    <a:lstStyle/>
                    <a:p>
                      <a:r>
                        <a:rPr lang="zh-TW" altLang="en-US" sz="1600" dirty="0" smtClean="0">
                          <a:latin typeface="微軟正黑體" panose="020B0604030504040204" pitchFamily="34" charset="-120"/>
                          <a:ea typeface="微軟正黑體" panose="020B0604030504040204" pitchFamily="34" charset="-120"/>
                        </a:rPr>
                        <a:t>找出個人對</a:t>
                      </a:r>
                      <a:r>
                        <a:rPr lang="zh-TW" altLang="en-US" sz="1600" u="sng" dirty="0" smtClean="0">
                          <a:latin typeface="微軟正黑體" panose="020B0604030504040204" pitchFamily="34" charset="-120"/>
                          <a:ea typeface="微軟正黑體" panose="020B0604030504040204" pitchFamily="34" charset="-120"/>
                        </a:rPr>
                        <a:t>所選就業途徑</a:t>
                      </a:r>
                      <a:r>
                        <a:rPr lang="zh-TW" altLang="en-US" sz="1600" dirty="0" smtClean="0">
                          <a:latin typeface="微軟正黑體" panose="020B0604030504040204" pitchFamily="34" charset="-120"/>
                          <a:ea typeface="微軟正黑體" panose="020B0604030504040204" pitchFamily="34" charset="-120"/>
                        </a:rPr>
                        <a:t>各項專業職能具備的程度</a:t>
                      </a:r>
                    </a:p>
                  </a:txBody>
                  <a:tcPr/>
                </a:tc>
              </a:tr>
              <a:tr h="1071768">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面向</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r>
                        <a:rPr lang="en-US" altLang="zh-TW" sz="1600" dirty="0" smtClean="0">
                          <a:latin typeface="微軟正黑體" panose="020B0604030504040204" pitchFamily="34" charset="-120"/>
                          <a:ea typeface="微軟正黑體" panose="020B0604030504040204" pitchFamily="34" charset="-120"/>
                        </a:rPr>
                        <a:t>3</a:t>
                      </a:r>
                      <a:r>
                        <a:rPr lang="zh-TW" altLang="en-US" sz="1600" dirty="0" smtClean="0">
                          <a:latin typeface="微軟正黑體" panose="020B0604030504040204" pitchFamily="34" charset="-120"/>
                          <a:ea typeface="微軟正黑體" panose="020B0604030504040204" pitchFamily="34" charset="-120"/>
                        </a:rPr>
                        <a:t>個面向</a:t>
                      </a:r>
                      <a:endParaRPr lang="en-US" altLang="zh-TW" sz="1600" dirty="0" smtClean="0">
                        <a:latin typeface="微軟正黑體" panose="020B0604030504040204" pitchFamily="34" charset="-120"/>
                        <a:ea typeface="微軟正黑體" panose="020B0604030504040204" pitchFamily="34" charset="-120"/>
                      </a:endParaRPr>
                    </a:p>
                    <a:p>
                      <a:r>
                        <a:rPr lang="en-US" altLang="zh-TW" sz="1600" dirty="0" smtClean="0">
                          <a:latin typeface="微軟正黑體" panose="020B0604030504040204" pitchFamily="34" charset="-120"/>
                          <a:ea typeface="微軟正黑體" panose="020B0604030504040204" pitchFamily="34" charset="-120"/>
                        </a:rPr>
                        <a:t>(</a:t>
                      </a:r>
                      <a:r>
                        <a:rPr lang="zh-TW" altLang="en-US" sz="1600" dirty="0" smtClean="0">
                          <a:latin typeface="微軟正黑體" panose="020B0604030504040204" pitchFamily="34" charset="-120"/>
                          <a:ea typeface="微軟正黑體" panose="020B0604030504040204" pitchFamily="34" charset="-120"/>
                        </a:rPr>
                        <a:t>我最喜歡哪些活動、我認為自己有哪些特質、我喜歡哪些科目</a:t>
                      </a:r>
                      <a:r>
                        <a:rPr lang="en-US" altLang="zh-TW" sz="1600" dirty="0" smtClean="0">
                          <a:latin typeface="微軟正黑體" panose="020B0604030504040204" pitchFamily="34" charset="-120"/>
                          <a:ea typeface="微軟正黑體" panose="020B0604030504040204" pitchFamily="34" charset="-120"/>
                        </a:rPr>
                        <a:t>)</a:t>
                      </a:r>
                      <a:endParaRPr lang="zh-TW" altLang="en-US" sz="1600" dirty="0" smtClean="0">
                        <a:latin typeface="微軟正黑體" panose="020B0604030504040204" pitchFamily="34" charset="-120"/>
                        <a:ea typeface="微軟正黑體" panose="020B0604030504040204" pitchFamily="34" charset="-120"/>
                      </a:endParaRPr>
                    </a:p>
                  </a:txBody>
                  <a:tcPr/>
                </a:tc>
                <a:tc>
                  <a:txBody>
                    <a:bodyPr/>
                    <a:lstStyle/>
                    <a:p>
                      <a:r>
                        <a:rPr lang="en-US" altLang="zh-TW" sz="1600" dirty="0" smtClean="0">
                          <a:latin typeface="微軟正黑體" panose="020B0604030504040204" pitchFamily="34" charset="-120"/>
                          <a:ea typeface="微軟正黑體" panose="020B0604030504040204" pitchFamily="34" charset="-120"/>
                        </a:rPr>
                        <a:t>8</a:t>
                      </a:r>
                      <a:r>
                        <a:rPr lang="zh-TW" altLang="en-US" sz="1600" dirty="0" smtClean="0">
                          <a:latin typeface="微軟正黑體" panose="020B0604030504040204" pitchFamily="34" charset="-120"/>
                          <a:ea typeface="微軟正黑體" panose="020B0604030504040204" pitchFamily="34" charset="-120"/>
                        </a:rPr>
                        <a:t>個面向</a:t>
                      </a:r>
                      <a:r>
                        <a:rPr lang="en-US" altLang="zh-TW" sz="1600" dirty="0" smtClean="0">
                          <a:latin typeface="微軟正黑體" panose="020B0604030504040204" pitchFamily="34" charset="-120"/>
                          <a:ea typeface="微軟正黑體" panose="020B0604030504040204" pitchFamily="34" charset="-120"/>
                        </a:rPr>
                        <a:t/>
                      </a:r>
                      <a:br>
                        <a:rPr lang="en-US" altLang="zh-TW" sz="1600" dirty="0" smtClean="0">
                          <a:latin typeface="微軟正黑體" panose="020B0604030504040204" pitchFamily="34" charset="-120"/>
                          <a:ea typeface="微軟正黑體" panose="020B0604030504040204" pitchFamily="34" charset="-120"/>
                        </a:rPr>
                      </a:br>
                      <a:r>
                        <a:rPr lang="en-US" altLang="zh-TW" sz="1600" dirty="0" smtClean="0">
                          <a:latin typeface="微軟正黑體" panose="020B0604030504040204" pitchFamily="34" charset="-120"/>
                          <a:ea typeface="微軟正黑體" panose="020B0604030504040204" pitchFamily="34" charset="-120"/>
                        </a:rPr>
                        <a:t>(8</a:t>
                      </a:r>
                      <a:r>
                        <a:rPr lang="zh-TW" altLang="en-US" sz="1600" dirty="0" smtClean="0">
                          <a:latin typeface="微軟正黑體" panose="020B0604030504040204" pitchFamily="34" charset="-120"/>
                          <a:ea typeface="微軟正黑體" panose="020B0604030504040204" pitchFamily="34" charset="-120"/>
                        </a:rPr>
                        <a:t>大共通職能</a:t>
                      </a:r>
                      <a:r>
                        <a:rPr lang="en-US" altLang="zh-TW" sz="1600" dirty="0" smtClean="0">
                          <a:latin typeface="微軟正黑體" panose="020B0604030504040204" pitchFamily="34" charset="-120"/>
                          <a:ea typeface="微軟正黑體" panose="020B0604030504040204" pitchFamily="34" charset="-120"/>
                        </a:rPr>
                        <a:t>)</a:t>
                      </a:r>
                      <a:endParaRPr lang="zh-TW" altLang="en-US" sz="1600" dirty="0">
                        <a:latin typeface="微軟正黑體" panose="020B0604030504040204" pitchFamily="34" charset="-120"/>
                        <a:ea typeface="微軟正黑體" panose="020B0604030504040204" pitchFamily="34" charset="-120"/>
                      </a:endParaRPr>
                    </a:p>
                  </a:txBody>
                  <a:tcPr/>
                </a:tc>
                <a:tc>
                  <a:txBody>
                    <a:bodyPr/>
                    <a:lstStyle/>
                    <a:p>
                      <a:r>
                        <a:rPr lang="en-US" altLang="zh-TW" sz="1600" dirty="0" smtClean="0">
                          <a:latin typeface="微軟正黑體" panose="020B0604030504040204" pitchFamily="34" charset="-120"/>
                          <a:ea typeface="微軟正黑體" panose="020B0604030504040204" pitchFamily="34" charset="-120"/>
                        </a:rPr>
                        <a:t>66</a:t>
                      </a:r>
                      <a:r>
                        <a:rPr lang="zh-TW" altLang="en-US" sz="1600" dirty="0" smtClean="0">
                          <a:latin typeface="微軟正黑體" panose="020B0604030504040204" pitchFamily="34" charset="-120"/>
                          <a:ea typeface="微軟正黑體" panose="020B0604030504040204" pitchFamily="34" charset="-120"/>
                        </a:rPr>
                        <a:t>組</a:t>
                      </a:r>
                      <a:endParaRPr lang="en-US" altLang="zh-TW" sz="1600" dirty="0" smtClean="0">
                        <a:latin typeface="微軟正黑體" panose="020B0604030504040204" pitchFamily="34" charset="-120"/>
                        <a:ea typeface="微軟正黑體" panose="020B0604030504040204" pitchFamily="34" charset="-12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600" dirty="0" smtClean="0">
                          <a:latin typeface="微軟正黑體" panose="020B0604030504040204" pitchFamily="34" charset="-120"/>
                          <a:ea typeface="微軟正黑體" panose="020B0604030504040204" pitchFamily="34" charset="-120"/>
                        </a:rPr>
                        <a:t>(66</a:t>
                      </a:r>
                      <a:r>
                        <a:rPr lang="zh-TW" altLang="en-US" sz="1600" dirty="0" smtClean="0">
                          <a:latin typeface="微軟正黑體" panose="020B0604030504040204" pitchFamily="34" charset="-120"/>
                          <a:ea typeface="微軟正黑體" panose="020B0604030504040204" pitchFamily="34" charset="-120"/>
                        </a:rPr>
                        <a:t>就業途徑</a:t>
                      </a:r>
                      <a:r>
                        <a:rPr lang="en-US" altLang="zh-TW" sz="1600" dirty="0" smtClean="0">
                          <a:latin typeface="微軟正黑體" panose="020B0604030504040204" pitchFamily="34" charset="-120"/>
                          <a:ea typeface="微軟正黑體" panose="020B0604030504040204" pitchFamily="34" charset="-120"/>
                        </a:rPr>
                        <a:t>)</a:t>
                      </a:r>
                      <a:endParaRPr lang="zh-TW" altLang="en-US" sz="1600" dirty="0" smtClean="0">
                        <a:latin typeface="微軟正黑體" panose="020B0604030504040204" pitchFamily="34" charset="-120"/>
                        <a:ea typeface="微軟正黑體" panose="020B0604030504040204" pitchFamily="34" charset="-120"/>
                      </a:endParaRPr>
                    </a:p>
                  </a:txBody>
                  <a:tcPr/>
                </a:tc>
              </a:tr>
              <a:tr h="386381">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題數</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pPr algn="ctr"/>
                      <a:r>
                        <a:rPr lang="en-US" altLang="zh-TW" sz="1600" dirty="0" smtClean="0">
                          <a:latin typeface="微軟正黑體" panose="020B0604030504040204" pitchFamily="34" charset="-120"/>
                          <a:ea typeface="微軟正黑體" panose="020B0604030504040204" pitchFamily="34" charset="-120"/>
                        </a:rPr>
                        <a:t>194</a:t>
                      </a:r>
                      <a:r>
                        <a:rPr lang="zh-TW" altLang="en-US" sz="1600" dirty="0" smtClean="0">
                          <a:latin typeface="微軟正黑體" panose="020B0604030504040204" pitchFamily="34" charset="-120"/>
                          <a:ea typeface="微軟正黑體" panose="020B0604030504040204" pitchFamily="34" charset="-120"/>
                        </a:rPr>
                        <a:t>題</a:t>
                      </a:r>
                    </a:p>
                  </a:txBody>
                  <a:tcPr/>
                </a:tc>
                <a:tc>
                  <a:txBody>
                    <a:bodyPr/>
                    <a:lstStyle/>
                    <a:p>
                      <a:pPr algn="ctr"/>
                      <a:r>
                        <a:rPr lang="en-US" altLang="zh-TW" sz="1600" dirty="0" smtClean="0">
                          <a:latin typeface="微軟正黑體" panose="020B0604030504040204" pitchFamily="34" charset="-120"/>
                          <a:ea typeface="微軟正黑體" panose="020B0604030504040204" pitchFamily="34" charset="-120"/>
                        </a:rPr>
                        <a:t>53</a:t>
                      </a:r>
                      <a:r>
                        <a:rPr lang="zh-TW" altLang="en-US" sz="1600" dirty="0" smtClean="0">
                          <a:latin typeface="微軟正黑體" panose="020B0604030504040204" pitchFamily="34" charset="-120"/>
                          <a:ea typeface="微軟正黑體" panose="020B0604030504040204" pitchFamily="34" charset="-120"/>
                        </a:rPr>
                        <a:t>題</a:t>
                      </a:r>
                      <a:endParaRPr lang="zh-TW" altLang="en-US" sz="1600" dirty="0">
                        <a:latin typeface="微軟正黑體" panose="020B0604030504040204" pitchFamily="34" charset="-120"/>
                        <a:ea typeface="微軟正黑體" panose="020B0604030504040204" pitchFamily="34" charset="-12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600" dirty="0" smtClean="0">
                          <a:latin typeface="微軟正黑體" panose="020B0604030504040204" pitchFamily="34" charset="-120"/>
                          <a:ea typeface="微軟正黑體" panose="020B0604030504040204" pitchFamily="34" charset="-120"/>
                        </a:rPr>
                        <a:t>(</a:t>
                      </a:r>
                      <a:r>
                        <a:rPr lang="zh-TW" altLang="en-US" sz="1600" dirty="0" smtClean="0">
                          <a:latin typeface="微軟正黑體" panose="020B0604030504040204" pitchFamily="34" charset="-120"/>
                          <a:ea typeface="微軟正黑體" panose="020B0604030504040204" pitchFamily="34" charset="-120"/>
                        </a:rPr>
                        <a:t>每組數量不等</a:t>
                      </a:r>
                      <a:r>
                        <a:rPr lang="en-US" altLang="zh-TW" sz="1600" dirty="0" smtClean="0">
                          <a:latin typeface="微軟正黑體" panose="020B0604030504040204" pitchFamily="34" charset="-120"/>
                          <a:ea typeface="微軟正黑體" panose="020B0604030504040204" pitchFamily="34" charset="-120"/>
                        </a:rPr>
                        <a:t>)</a:t>
                      </a:r>
                    </a:p>
                  </a:txBody>
                  <a:tcPr/>
                </a:tc>
              </a:tr>
              <a:tr h="386381">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回饋</a:t>
                      </a:r>
                      <a:r>
                        <a:rPr lang="en-US" altLang="zh-TW" sz="1600" b="1" dirty="0" smtClean="0">
                          <a:solidFill>
                            <a:schemeClr val="bg1"/>
                          </a:solidFill>
                          <a:latin typeface="微軟正黑體" panose="020B0604030504040204" pitchFamily="34" charset="-120"/>
                          <a:ea typeface="微軟正黑體" panose="020B0604030504040204" pitchFamily="34" charset="-120"/>
                        </a:rPr>
                        <a:t/>
                      </a:r>
                      <a:br>
                        <a:rPr lang="en-US" altLang="zh-TW" sz="1600" b="1" dirty="0" smtClean="0">
                          <a:solidFill>
                            <a:schemeClr val="bg1"/>
                          </a:solidFill>
                          <a:latin typeface="微軟正黑體" panose="020B0604030504040204" pitchFamily="34" charset="-120"/>
                          <a:ea typeface="微軟正黑體" panose="020B0604030504040204" pitchFamily="34" charset="-120"/>
                        </a:rPr>
                      </a:br>
                      <a:r>
                        <a:rPr lang="zh-TW" altLang="en-US" sz="1600" b="1" dirty="0" smtClean="0">
                          <a:solidFill>
                            <a:schemeClr val="bg1"/>
                          </a:solidFill>
                          <a:latin typeface="微軟正黑體" panose="020B0604030504040204" pitchFamily="34" charset="-120"/>
                          <a:ea typeface="微軟正黑體" panose="020B0604030504040204" pitchFamily="34" charset="-120"/>
                        </a:rPr>
                        <a:t>問卷</a:t>
                      </a:r>
                      <a:r>
                        <a:rPr lang="en-US" altLang="zh-TW" sz="1600" b="1" dirty="0" smtClean="0">
                          <a:solidFill>
                            <a:schemeClr val="bg1"/>
                          </a:solidFill>
                          <a:latin typeface="微軟正黑體" panose="020B0604030504040204" pitchFamily="34" charset="-120"/>
                          <a:ea typeface="微軟正黑體" panose="020B0604030504040204" pitchFamily="34" charset="-120"/>
                        </a:rPr>
                        <a:t>*</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r>
                        <a:rPr lang="zh-TW" altLang="en-US" sz="1600" dirty="0" smtClean="0">
                          <a:latin typeface="微軟正黑體" panose="020B0604030504040204" pitchFamily="34" charset="-120"/>
                          <a:ea typeface="微軟正黑體" panose="020B0604030504040204" pitchFamily="34" charset="-120"/>
                        </a:rPr>
                        <a:t>（無）</a:t>
                      </a:r>
                    </a:p>
                  </a:txBody>
                  <a:tcPr/>
                </a:tc>
                <a:tc>
                  <a:txBody>
                    <a:bodyPr/>
                    <a:lstStyle/>
                    <a:p>
                      <a:r>
                        <a:rPr lang="zh-TW" altLang="en-US" sz="1600" dirty="0" smtClean="0">
                          <a:solidFill>
                            <a:srgbClr val="FF0000"/>
                          </a:solidFill>
                          <a:latin typeface="微軟正黑體" panose="020B0604030504040204" pitchFamily="34" charset="-120"/>
                          <a:ea typeface="微軟正黑體" panose="020B0604030504040204" pitchFamily="34" charset="-120"/>
                        </a:rPr>
                        <a:t>共通職能養成之教學能量回饋</a:t>
                      </a:r>
                      <a:endParaRPr lang="zh-TW" altLang="en-US" sz="1600" dirty="0">
                        <a:solidFill>
                          <a:srgbClr val="FF0000"/>
                        </a:solidFill>
                        <a:latin typeface="微軟正黑體" panose="020B0604030504040204" pitchFamily="34" charset="-120"/>
                        <a:ea typeface="微軟正黑體" panose="020B0604030504040204" pitchFamily="34" charset="-120"/>
                      </a:endParaRPr>
                    </a:p>
                  </a:txBody>
                  <a:tcPr/>
                </a:tc>
                <a:tc>
                  <a:txBody>
                    <a:bodyPr/>
                    <a:lstStyle/>
                    <a:p>
                      <a:pPr marL="180975" marR="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en-US" sz="1600" dirty="0" smtClean="0">
                          <a:solidFill>
                            <a:srgbClr val="FF0000"/>
                          </a:solidFill>
                          <a:latin typeface="微軟正黑體" panose="020B0604030504040204" pitchFamily="34" charset="-120"/>
                          <a:ea typeface="微軟正黑體" panose="020B0604030504040204" pitchFamily="34" charset="-120"/>
                        </a:rPr>
                        <a:t>與系所</a:t>
                      </a:r>
                      <a:r>
                        <a:rPr lang="zh-TW" altLang="en-US" sz="1600" u="sng" dirty="0" smtClean="0">
                          <a:solidFill>
                            <a:srgbClr val="FF0000"/>
                          </a:solidFill>
                          <a:latin typeface="微軟正黑體" panose="020B0604030504040204" pitchFamily="34" charset="-120"/>
                          <a:ea typeface="微軟正黑體" panose="020B0604030504040204" pitchFamily="34" charset="-120"/>
                        </a:rPr>
                        <a:t>相關</a:t>
                      </a:r>
                      <a:r>
                        <a:rPr lang="zh-TW" altLang="en-US" sz="1600" dirty="0" smtClean="0">
                          <a:solidFill>
                            <a:srgbClr val="FF0000"/>
                          </a:solidFill>
                          <a:latin typeface="微軟正黑體" panose="020B0604030504040204" pitchFamily="34" charset="-120"/>
                          <a:ea typeface="微軟正黑體" panose="020B0604030504040204" pitchFamily="34" charset="-120"/>
                        </a:rPr>
                        <a:t>專業職能養成之教學能量回饋</a:t>
                      </a:r>
                      <a:endParaRPr lang="en-US" altLang="zh-TW" sz="1600" dirty="0" smtClean="0">
                        <a:solidFill>
                          <a:srgbClr val="FF0000"/>
                        </a:solidFill>
                        <a:latin typeface="微軟正黑體" panose="020B0604030504040204" pitchFamily="34" charset="-120"/>
                        <a:ea typeface="微軟正黑體" panose="020B0604030504040204" pitchFamily="34" charset="-120"/>
                      </a:endParaRPr>
                    </a:p>
                    <a:p>
                      <a:pPr marL="180975" marR="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en-US" sz="1600" dirty="0" smtClean="0">
                          <a:solidFill>
                            <a:srgbClr val="FF0000"/>
                          </a:solidFill>
                          <a:latin typeface="微軟正黑體" panose="020B0604030504040204" pitchFamily="34" charset="-120"/>
                          <a:ea typeface="微軟正黑體" panose="020B0604030504040204" pitchFamily="34" charset="-120"/>
                        </a:rPr>
                        <a:t>與系所</a:t>
                      </a:r>
                      <a:r>
                        <a:rPr lang="zh-TW" altLang="en-US" sz="1600" u="sng" dirty="0" smtClean="0">
                          <a:solidFill>
                            <a:srgbClr val="FF0000"/>
                          </a:solidFill>
                          <a:latin typeface="微軟正黑體" panose="020B0604030504040204" pitchFamily="34" charset="-120"/>
                          <a:ea typeface="微軟正黑體" panose="020B0604030504040204" pitchFamily="34" charset="-120"/>
                        </a:rPr>
                        <a:t>無關</a:t>
                      </a:r>
                      <a:r>
                        <a:rPr lang="zh-TW" altLang="en-US" sz="1600" dirty="0" smtClean="0">
                          <a:solidFill>
                            <a:srgbClr val="FF0000"/>
                          </a:solidFill>
                          <a:latin typeface="微軟正黑體" panose="020B0604030504040204" pitchFamily="34" charset="-120"/>
                          <a:ea typeface="微軟正黑體" panose="020B0604030504040204" pitchFamily="34" charset="-120"/>
                        </a:rPr>
                        <a:t>專業職能養成之教學能量回饋</a:t>
                      </a:r>
                      <a:endParaRPr lang="en-US" altLang="zh-TW" sz="1600" dirty="0" smtClean="0">
                        <a:solidFill>
                          <a:srgbClr val="FF0000"/>
                        </a:solidFill>
                        <a:latin typeface="微軟正黑體" panose="020B0604030504040204" pitchFamily="34" charset="-120"/>
                        <a:ea typeface="微軟正黑體" panose="020B0604030504040204" pitchFamily="34" charset="-120"/>
                      </a:endParaRPr>
                    </a:p>
                  </a:txBody>
                  <a:tcPr/>
                </a:tc>
              </a:tr>
              <a:tr h="1139107">
                <a:tc>
                  <a:txBody>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診斷</a:t>
                      </a:r>
                      <a:r>
                        <a:rPr lang="en-US" altLang="zh-TW" sz="1600" b="1" dirty="0" smtClean="0">
                          <a:solidFill>
                            <a:schemeClr val="bg1"/>
                          </a:solidFill>
                          <a:latin typeface="微軟正黑體" panose="020B0604030504040204" pitchFamily="34" charset="-120"/>
                          <a:ea typeface="微軟正黑體" panose="020B0604030504040204" pitchFamily="34" charset="-120"/>
                        </a:rPr>
                        <a:t/>
                      </a:r>
                      <a:br>
                        <a:rPr lang="en-US" altLang="zh-TW" sz="1600" b="1" dirty="0" smtClean="0">
                          <a:solidFill>
                            <a:schemeClr val="bg1"/>
                          </a:solidFill>
                          <a:latin typeface="微軟正黑體" panose="020B0604030504040204" pitchFamily="34" charset="-120"/>
                          <a:ea typeface="微軟正黑體" panose="020B0604030504040204" pitchFamily="34" charset="-120"/>
                        </a:rPr>
                      </a:br>
                      <a:r>
                        <a:rPr lang="zh-TW" altLang="en-US" sz="1600" b="1" dirty="0" smtClean="0">
                          <a:solidFill>
                            <a:schemeClr val="bg1"/>
                          </a:solidFill>
                          <a:latin typeface="微軟正黑體" panose="020B0604030504040204" pitchFamily="34" charset="-120"/>
                          <a:ea typeface="微軟正黑體" panose="020B0604030504040204" pitchFamily="34" charset="-120"/>
                        </a:rPr>
                        <a:t>結果</a:t>
                      </a:r>
                      <a:endParaRPr lang="zh-TW" altLang="en-US" sz="16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2">
                        <a:lumMod val="50000"/>
                      </a:schemeClr>
                    </a:solidFill>
                  </a:tcPr>
                </a:tc>
                <a:tc>
                  <a:txBody>
                    <a:bodyPr/>
                    <a:lstStyle/>
                    <a:p>
                      <a:pPr marL="180975" indent="-180975">
                        <a:buFont typeface="Arial" panose="020B0604020202020204" pitchFamily="34" charset="0"/>
                        <a:buChar char="•"/>
                      </a:pPr>
                      <a:r>
                        <a:rPr lang="en-US" altLang="zh-TW" sz="1600" dirty="0" smtClean="0">
                          <a:latin typeface="微軟正黑體" panose="020B0604030504040204" pitchFamily="34" charset="-120"/>
                          <a:ea typeface="微軟正黑體" panose="020B0604030504040204" pitchFamily="34" charset="-120"/>
                        </a:rPr>
                        <a:t>16 </a:t>
                      </a:r>
                      <a:r>
                        <a:rPr lang="zh-TW" altLang="en-US" sz="1600" dirty="0" smtClean="0">
                          <a:latin typeface="微軟正黑體" panose="020B0604030504040204" pitchFamily="34" charset="-120"/>
                          <a:ea typeface="微軟正黑體" panose="020B0604030504040204" pitchFamily="34" charset="-120"/>
                        </a:rPr>
                        <a:t>種職涯類型的興趣</a:t>
                      </a:r>
                      <a:r>
                        <a:rPr lang="zh-TW" altLang="en-US" sz="1600" u="sng" dirty="0" smtClean="0">
                          <a:latin typeface="微軟正黑體" panose="020B0604030504040204" pitchFamily="34" charset="-120"/>
                          <a:ea typeface="微軟正黑體" panose="020B0604030504040204" pitchFamily="34" charset="-120"/>
                        </a:rPr>
                        <a:t>強弱</a:t>
                      </a:r>
                    </a:p>
                    <a:p>
                      <a:pPr marL="180975" indent="-180975">
                        <a:buFont typeface="Arial" panose="020B0604020202020204" pitchFamily="34" charset="0"/>
                        <a:buChar char="•"/>
                      </a:pPr>
                      <a:r>
                        <a:rPr lang="en-US" altLang="zh-TW" sz="1600" dirty="0" smtClean="0">
                          <a:latin typeface="微軟正黑體" panose="020B0604030504040204" pitchFamily="34" charset="-120"/>
                          <a:ea typeface="微軟正黑體" panose="020B0604030504040204" pitchFamily="34" charset="-120"/>
                        </a:rPr>
                        <a:t>Holland </a:t>
                      </a:r>
                      <a:r>
                        <a:rPr lang="zh-TW" altLang="en-US" sz="1600" dirty="0" smtClean="0">
                          <a:latin typeface="微軟正黑體" panose="020B0604030504040204" pitchFamily="34" charset="-120"/>
                          <a:ea typeface="微軟正黑體" panose="020B0604030504040204" pitchFamily="34" charset="-120"/>
                        </a:rPr>
                        <a:t>的六種職業性格類型</a:t>
                      </a:r>
                    </a:p>
                  </a:txBody>
                  <a:tcPr/>
                </a:tc>
                <a:tc>
                  <a:txBody>
                    <a:bodyPr/>
                    <a:lstStyle/>
                    <a:p>
                      <a:pPr marL="180975" indent="-180975">
                        <a:buFont typeface="Arial" panose="020B0604020202020204" pitchFamily="34" charset="0"/>
                        <a:buChar char="•"/>
                      </a:pPr>
                      <a:r>
                        <a:rPr lang="en-US" altLang="zh-TW" sz="1600" dirty="0" smtClean="0">
                          <a:latin typeface="微軟正黑體" panose="020B0604030504040204" pitchFamily="34" charset="-120"/>
                          <a:ea typeface="微軟正黑體" panose="020B0604030504040204" pitchFamily="34" charset="-120"/>
                        </a:rPr>
                        <a:t>8</a:t>
                      </a:r>
                      <a:r>
                        <a:rPr lang="zh-TW" altLang="en-US" sz="1600" dirty="0" smtClean="0">
                          <a:latin typeface="微軟正黑體" panose="020B0604030504040204" pitchFamily="34" charset="-120"/>
                          <a:ea typeface="微軟正黑體" panose="020B0604030504040204" pitchFamily="34" charset="-120"/>
                        </a:rPr>
                        <a:t>項共通職能的</a:t>
                      </a:r>
                      <a:r>
                        <a:rPr lang="zh-TW" altLang="en-US" sz="1600" u="sng" dirty="0" smtClean="0">
                          <a:latin typeface="微軟正黑體" panose="020B0604030504040204" pitchFamily="34" charset="-120"/>
                          <a:ea typeface="微軟正黑體" panose="020B0604030504040204" pitchFamily="34" charset="-120"/>
                        </a:rPr>
                        <a:t>強弱</a:t>
                      </a:r>
                      <a:endParaRPr lang="en-US" altLang="zh-TW" sz="1600" u="sng" dirty="0" smtClean="0">
                        <a:latin typeface="微軟正黑體" panose="020B0604030504040204" pitchFamily="34" charset="-120"/>
                        <a:ea typeface="微軟正黑體" panose="020B0604030504040204" pitchFamily="34" charset="-120"/>
                      </a:endParaRPr>
                    </a:p>
                    <a:p>
                      <a:pPr marL="180975" indent="-180975">
                        <a:buFont typeface="Arial" panose="020B0604020202020204" pitchFamily="34" charset="0"/>
                        <a:buChar char="•"/>
                      </a:pPr>
                      <a:r>
                        <a:rPr lang="zh-TW" altLang="en-US" sz="1600" u="none" dirty="0" smtClean="0">
                          <a:latin typeface="微軟正黑體" panose="020B0604030504040204" pitchFamily="34" charset="-120"/>
                          <a:ea typeface="微軟正黑體" panose="020B0604030504040204" pitchFamily="34" charset="-120"/>
                        </a:rPr>
                        <a:t>能力養成與課程的關係</a:t>
                      </a:r>
                      <a:r>
                        <a:rPr lang="en-US" altLang="zh-TW" sz="1600" u="none" dirty="0" smtClean="0">
                          <a:latin typeface="微軟正黑體" panose="020B0604030504040204" pitchFamily="34" charset="-120"/>
                          <a:ea typeface="微軟正黑體" panose="020B0604030504040204" pitchFamily="34" charset="-120"/>
                        </a:rPr>
                        <a:t>(</a:t>
                      </a:r>
                      <a:r>
                        <a:rPr lang="zh-TW" altLang="en-US" sz="1600" u="none" dirty="0" smtClean="0">
                          <a:latin typeface="微軟正黑體" panose="020B0604030504040204" pitchFamily="34" charset="-120"/>
                          <a:ea typeface="微軟正黑體" panose="020B0604030504040204" pitchFamily="34" charset="-120"/>
                        </a:rPr>
                        <a:t>後台報表</a:t>
                      </a:r>
                      <a:r>
                        <a:rPr lang="en-US" altLang="zh-TW" sz="1600" u="none" dirty="0" smtClean="0">
                          <a:latin typeface="微軟正黑體" panose="020B0604030504040204" pitchFamily="34" charset="-120"/>
                          <a:ea typeface="微軟正黑體" panose="020B0604030504040204" pitchFamily="34" charset="-120"/>
                        </a:rPr>
                        <a:t>)</a:t>
                      </a:r>
                      <a:endParaRPr lang="zh-TW" altLang="en-US" sz="1600" u="none" dirty="0">
                        <a:latin typeface="微軟正黑體" panose="020B0604030504040204" pitchFamily="34" charset="-120"/>
                        <a:ea typeface="微軟正黑體" panose="020B0604030504040204" pitchFamily="34" charset="-120"/>
                      </a:endParaRPr>
                    </a:p>
                  </a:txBody>
                  <a:tcPr/>
                </a:tc>
                <a:tc>
                  <a:txBody>
                    <a:bodyPr/>
                    <a:lstStyle/>
                    <a:p>
                      <a:pPr marL="180975" indent="-180975">
                        <a:buFont typeface="Arial" panose="020B0604020202020204" pitchFamily="34" charset="0"/>
                        <a:buChar char="•"/>
                      </a:pPr>
                      <a:r>
                        <a:rPr lang="zh-TW" altLang="en-US" sz="1600" dirty="0" smtClean="0">
                          <a:latin typeface="微軟正黑體" panose="020B0604030504040204" pitchFamily="34" charset="-120"/>
                          <a:ea typeface="微軟正黑體" panose="020B0604030504040204" pitchFamily="34" charset="-120"/>
                        </a:rPr>
                        <a:t>所選就業就途內之各項專業職能的</a:t>
                      </a:r>
                      <a:r>
                        <a:rPr lang="zh-TW" altLang="en-US" sz="1600" u="sng" dirty="0" smtClean="0">
                          <a:latin typeface="微軟正黑體" panose="020B0604030504040204" pitchFamily="34" charset="-120"/>
                          <a:ea typeface="微軟正黑體" panose="020B0604030504040204" pitchFamily="34" charset="-120"/>
                        </a:rPr>
                        <a:t>強弱</a:t>
                      </a:r>
                      <a:endParaRPr lang="en-US" altLang="zh-TW" sz="1600" u="sng" dirty="0" smtClean="0">
                        <a:latin typeface="微軟正黑體" panose="020B0604030504040204" pitchFamily="34" charset="-120"/>
                        <a:ea typeface="微軟正黑體" panose="020B0604030504040204" pitchFamily="34" charset="-120"/>
                      </a:endParaRPr>
                    </a:p>
                    <a:p>
                      <a:pPr marL="180975" marR="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zh-TW" altLang="en-US" sz="1600" u="none" dirty="0" smtClean="0">
                          <a:latin typeface="微軟正黑體" panose="020B0604030504040204" pitchFamily="34" charset="-120"/>
                          <a:ea typeface="微軟正黑體" panose="020B0604030504040204" pitchFamily="34" charset="-120"/>
                        </a:rPr>
                        <a:t>能力養成與課程的關係</a:t>
                      </a:r>
                      <a:r>
                        <a:rPr lang="en-US" altLang="zh-TW" sz="1600" u="none" dirty="0" smtClean="0">
                          <a:latin typeface="微軟正黑體" panose="020B0604030504040204" pitchFamily="34" charset="-120"/>
                          <a:ea typeface="微軟正黑體" panose="020B0604030504040204" pitchFamily="34" charset="-120"/>
                        </a:rPr>
                        <a:t>(</a:t>
                      </a:r>
                      <a:r>
                        <a:rPr lang="zh-TW" altLang="en-US" sz="1600" u="none" dirty="0" smtClean="0">
                          <a:latin typeface="微軟正黑體" panose="020B0604030504040204" pitchFamily="34" charset="-120"/>
                          <a:ea typeface="微軟正黑體" panose="020B0604030504040204" pitchFamily="34" charset="-120"/>
                        </a:rPr>
                        <a:t>後台報表</a:t>
                      </a:r>
                      <a:r>
                        <a:rPr lang="en-US" altLang="zh-TW" sz="1600" u="none" dirty="0" smtClean="0">
                          <a:latin typeface="微軟正黑體" panose="020B0604030504040204" pitchFamily="34" charset="-120"/>
                          <a:ea typeface="微軟正黑體" panose="020B0604030504040204" pitchFamily="34" charset="-120"/>
                        </a:rPr>
                        <a:t>)</a:t>
                      </a:r>
                      <a:endParaRPr lang="zh-TW" altLang="en-US" sz="1600" u="none" dirty="0" smtClean="0">
                        <a:latin typeface="微軟正黑體" panose="020B0604030504040204" pitchFamily="34" charset="-120"/>
                        <a:ea typeface="微軟正黑體" panose="020B0604030504040204" pitchFamily="34" charset="-120"/>
                      </a:endParaRPr>
                    </a:p>
                  </a:txBody>
                  <a:tcPr/>
                </a:tc>
              </a:tr>
            </a:tbl>
          </a:graphicData>
        </a:graphic>
      </p:graphicFrame>
      <p:sp>
        <p:nvSpPr>
          <p:cNvPr id="8" name="文字方塊 14"/>
          <p:cNvSpPr txBox="1">
            <a:spLocks noChangeArrowheads="1"/>
          </p:cNvSpPr>
          <p:nvPr/>
        </p:nvSpPr>
        <p:spPr bwMode="auto">
          <a:xfrm>
            <a:off x="465718" y="6351530"/>
            <a:ext cx="49327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en-US" altLang="zh-TW" sz="1400" kern="0" dirty="0">
                <a:solidFill>
                  <a:prstClr val="black"/>
                </a:solidFill>
              </a:rPr>
              <a:t>*</a:t>
            </a:r>
            <a:r>
              <a:rPr lang="zh-TW" altLang="en-US" sz="1400" kern="0" dirty="0" smtClean="0">
                <a:solidFill>
                  <a:prstClr val="black"/>
                </a:solidFill>
              </a:rPr>
              <a:t>當</a:t>
            </a:r>
            <a:r>
              <a:rPr lang="zh-TW" altLang="en-US" sz="1400" kern="0" dirty="0">
                <a:solidFill>
                  <a:prstClr val="black"/>
                </a:solidFill>
              </a:rPr>
              <a:t>系統</a:t>
            </a:r>
            <a:r>
              <a:rPr lang="zh-TW" altLang="en-US" sz="1400" kern="0" dirty="0" smtClean="0">
                <a:solidFill>
                  <a:prstClr val="black"/>
                </a:solidFill>
              </a:rPr>
              <a:t>判定填答者為在學學生時自動跳出使學生繼續填答。</a:t>
            </a:r>
            <a:endParaRPr lang="zh-TW" altLang="en-US" sz="1400" kern="0" dirty="0">
              <a:solidFill>
                <a:prstClr val="black"/>
              </a:solidFill>
            </a:endParaRPr>
          </a:p>
        </p:txBody>
      </p:sp>
    </p:spTree>
    <p:extLst>
      <p:ext uri="{BB962C8B-B14F-4D97-AF65-F5344CB8AC3E}">
        <p14:creationId xmlns:p14="http://schemas.microsoft.com/office/powerpoint/2010/main" val="303665827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6"/>
          <p:cNvSpPr txBox="1">
            <a:spLocks/>
          </p:cNvSpPr>
          <p:nvPr/>
        </p:nvSpPr>
        <p:spPr bwMode="auto">
          <a:xfrm>
            <a:off x="457200" y="33265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dirty="0" smtClean="0">
                <a:solidFill>
                  <a:sysClr val="windowText" lastClr="000000"/>
                </a:solidFill>
              </a:rPr>
              <a:t>UCAN</a:t>
            </a:r>
            <a:r>
              <a:rPr kumimoji="0" lang="zh-TW" altLang="en-US" sz="4000" dirty="0" smtClean="0">
                <a:solidFill>
                  <a:sysClr val="windowText" lastClr="000000"/>
                </a:solidFill>
              </a:rPr>
              <a:t>診斷結果</a:t>
            </a:r>
          </a:p>
        </p:txBody>
      </p:sp>
      <p:pic>
        <p:nvPicPr>
          <p:cNvPr id="3" name="Picture 4"/>
          <p:cNvPicPr>
            <a:picLocks noChangeAspect="1" noChangeArrowheads="1"/>
          </p:cNvPicPr>
          <p:nvPr/>
        </p:nvPicPr>
        <p:blipFill rotWithShape="1">
          <a:blip r:embed="rId2"/>
          <a:srcRect l="21560" t="5387"/>
          <a:stretch/>
        </p:blipFill>
        <p:spPr bwMode="auto">
          <a:xfrm>
            <a:off x="71438" y="1968500"/>
            <a:ext cx="2295525" cy="4570413"/>
          </a:xfrm>
          <a:prstGeom prst="rect">
            <a:avLst/>
          </a:prstGeom>
          <a:ln w="9525">
            <a:solidFill>
              <a:sysClr val="windowText" lastClr="000000"/>
            </a:solidFill>
            <a:miter lim="800000"/>
            <a:headEnd/>
            <a:tailEnd/>
          </a:ln>
          <a:effectLst>
            <a:outerShdw blurRad="50800" dist="38100" dir="2700000" algn="tl" rotWithShape="0">
              <a:srgbClr val="000000">
                <a:alpha val="43000"/>
              </a:srgbClr>
            </a:outerShdw>
          </a:effectLst>
          <a:extLst/>
        </p:spPr>
      </p:pic>
      <p:pic>
        <p:nvPicPr>
          <p:cNvPr id="4" name="Picture 5"/>
          <p:cNvPicPr>
            <a:picLocks noChangeAspect="1" noChangeArrowheads="1"/>
          </p:cNvPicPr>
          <p:nvPr/>
        </p:nvPicPr>
        <p:blipFill rotWithShape="1">
          <a:blip r:embed="rId3"/>
          <a:srcRect l="17085" t="3561"/>
          <a:stretch/>
        </p:blipFill>
        <p:spPr bwMode="auto">
          <a:xfrm>
            <a:off x="2257425" y="1916832"/>
            <a:ext cx="2273300" cy="4756150"/>
          </a:xfrm>
          <a:prstGeom prst="rect">
            <a:avLst/>
          </a:prstGeom>
          <a:ln w="9525">
            <a:solidFill>
              <a:sysClr val="windowText" lastClr="000000"/>
            </a:solidFill>
            <a:miter lim="800000"/>
            <a:headEnd/>
            <a:tailEnd/>
          </a:ln>
          <a:effectLst>
            <a:outerShdw blurRad="50800" dist="38100" dir="2700000" algn="tl" rotWithShape="0">
              <a:srgbClr val="000000">
                <a:alpha val="43000"/>
              </a:srgbClr>
            </a:outerShdw>
          </a:effectLst>
          <a:extLst/>
        </p:spPr>
      </p:pic>
      <p:sp>
        <p:nvSpPr>
          <p:cNvPr id="5" name="文字方塊 9"/>
          <p:cNvSpPr txBox="1">
            <a:spLocks noChangeArrowheads="1"/>
          </p:cNvSpPr>
          <p:nvPr/>
        </p:nvSpPr>
        <p:spPr bwMode="auto">
          <a:xfrm>
            <a:off x="922913" y="1242109"/>
            <a:ext cx="292900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2000" b="1" kern="0" dirty="0">
                <a:solidFill>
                  <a:srgbClr val="FF0000"/>
                </a:solidFill>
              </a:rPr>
              <a:t>興趣探索診斷</a:t>
            </a:r>
            <a:r>
              <a:rPr lang="zh-TW" altLang="en-US" sz="2000" b="1" kern="0" dirty="0" smtClean="0">
                <a:solidFill>
                  <a:srgbClr val="FF0000"/>
                </a:solidFill>
              </a:rPr>
              <a:t>結果</a:t>
            </a:r>
            <a:r>
              <a:rPr lang="en-US" altLang="zh-TW" sz="2000" b="1" kern="0" dirty="0" smtClean="0">
                <a:solidFill>
                  <a:srgbClr val="FF0000"/>
                </a:solidFill>
              </a:rPr>
              <a:t>(</a:t>
            </a:r>
            <a:r>
              <a:rPr lang="zh-TW" altLang="en-US" sz="2000" b="1" kern="0" dirty="0" smtClean="0">
                <a:solidFill>
                  <a:srgbClr val="FF0000"/>
                </a:solidFill>
              </a:rPr>
              <a:t>前台</a:t>
            </a:r>
            <a:r>
              <a:rPr lang="en-US" altLang="zh-TW" sz="2000" b="1" kern="0" dirty="0" smtClean="0">
                <a:solidFill>
                  <a:srgbClr val="FF0000"/>
                </a:solidFill>
              </a:rPr>
              <a:t>)</a:t>
            </a:r>
            <a:endParaRPr lang="zh-TW" altLang="en-US" sz="2000" b="1" kern="0" dirty="0">
              <a:solidFill>
                <a:srgbClr val="FF0000"/>
              </a:solidFill>
            </a:endParaRPr>
          </a:p>
        </p:txBody>
      </p:sp>
      <p:pic>
        <p:nvPicPr>
          <p:cNvPr id="6" name="Picture 2"/>
          <p:cNvPicPr>
            <a:picLocks noChangeAspect="1" noChangeArrowheads="1"/>
          </p:cNvPicPr>
          <p:nvPr/>
        </p:nvPicPr>
        <p:blipFill>
          <a:blip r:embed="rId4"/>
          <a:srcRect/>
          <a:stretch>
            <a:fillRect/>
          </a:stretch>
        </p:blipFill>
        <p:spPr bwMode="auto">
          <a:xfrm>
            <a:off x="6616700" y="1951038"/>
            <a:ext cx="2454275" cy="4587875"/>
          </a:xfrm>
          <a:prstGeom prst="rect">
            <a:avLst/>
          </a:prstGeom>
          <a:ln w="9525">
            <a:solidFill>
              <a:sysClr val="windowText" lastClr="000000"/>
            </a:solidFill>
            <a:miter lim="800000"/>
            <a:headEnd/>
            <a:tailEnd/>
          </a:ln>
          <a:effectLst>
            <a:outerShdw blurRad="50800" dist="38100" dir="2700000" algn="tl" rotWithShape="0">
              <a:srgbClr val="000000">
                <a:alpha val="43000"/>
              </a:srgbClr>
            </a:outerShdw>
          </a:effectLst>
          <a:extLst/>
        </p:spPr>
      </p:pic>
      <p:pic>
        <p:nvPicPr>
          <p:cNvPr id="7" name="Picture 3"/>
          <p:cNvPicPr>
            <a:picLocks noChangeAspect="1" noChangeArrowheads="1"/>
          </p:cNvPicPr>
          <p:nvPr/>
        </p:nvPicPr>
        <p:blipFill>
          <a:blip r:embed="rId5"/>
          <a:srcRect/>
          <a:stretch>
            <a:fillRect/>
          </a:stretch>
        </p:blipFill>
        <p:spPr bwMode="auto">
          <a:xfrm>
            <a:off x="4438650" y="2098675"/>
            <a:ext cx="2376488" cy="4318000"/>
          </a:xfrm>
          <a:prstGeom prst="rect">
            <a:avLst/>
          </a:prstGeom>
          <a:ln w="9525">
            <a:solidFill>
              <a:sysClr val="windowText" lastClr="000000"/>
            </a:solidFill>
            <a:miter lim="800000"/>
            <a:headEnd/>
            <a:tailEnd/>
          </a:ln>
          <a:effectLst>
            <a:outerShdw blurRad="50800" dist="38100" dir="2700000" algn="tl" rotWithShape="0">
              <a:srgbClr val="000000">
                <a:alpha val="43000"/>
              </a:srgbClr>
            </a:outerShdw>
          </a:effectLst>
          <a:extLst/>
        </p:spPr>
      </p:pic>
      <p:sp>
        <p:nvSpPr>
          <p:cNvPr id="8" name="文字方塊 12"/>
          <p:cNvSpPr txBox="1">
            <a:spLocks noChangeArrowheads="1"/>
          </p:cNvSpPr>
          <p:nvPr/>
        </p:nvSpPr>
        <p:spPr bwMode="auto">
          <a:xfrm>
            <a:off x="4583113" y="1595140"/>
            <a:ext cx="2030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1800" b="1" kern="0" dirty="0">
                <a:solidFill>
                  <a:prstClr val="black"/>
                </a:solidFill>
              </a:rPr>
              <a:t>共通職能診斷結果</a:t>
            </a:r>
          </a:p>
        </p:txBody>
      </p:sp>
      <p:sp>
        <p:nvSpPr>
          <p:cNvPr id="9" name="文字方塊 13"/>
          <p:cNvSpPr txBox="1">
            <a:spLocks noChangeArrowheads="1"/>
          </p:cNvSpPr>
          <p:nvPr/>
        </p:nvSpPr>
        <p:spPr bwMode="auto">
          <a:xfrm>
            <a:off x="6827838" y="1595140"/>
            <a:ext cx="203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1800" b="1" kern="0" dirty="0">
                <a:solidFill>
                  <a:prstClr val="black"/>
                </a:solidFill>
              </a:rPr>
              <a:t>專業職能診斷結果</a:t>
            </a:r>
          </a:p>
        </p:txBody>
      </p:sp>
      <p:sp>
        <p:nvSpPr>
          <p:cNvPr id="10" name="文字方塊 14"/>
          <p:cNvSpPr txBox="1">
            <a:spLocks noChangeArrowheads="1"/>
          </p:cNvSpPr>
          <p:nvPr/>
        </p:nvSpPr>
        <p:spPr bwMode="auto">
          <a:xfrm>
            <a:off x="527050" y="1611015"/>
            <a:ext cx="1382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en-US" altLang="zh-TW" sz="1800" b="1" kern="0" dirty="0">
                <a:solidFill>
                  <a:prstClr val="black"/>
                </a:solidFill>
              </a:rPr>
              <a:t>16</a:t>
            </a:r>
            <a:r>
              <a:rPr lang="zh-TW" altLang="en-US" sz="1800" b="1" kern="0" dirty="0">
                <a:solidFill>
                  <a:prstClr val="black"/>
                </a:solidFill>
              </a:rPr>
              <a:t>職涯分數</a:t>
            </a:r>
          </a:p>
        </p:txBody>
      </p:sp>
      <p:sp>
        <p:nvSpPr>
          <p:cNvPr id="11" name="文字方塊 15"/>
          <p:cNvSpPr txBox="1">
            <a:spLocks noChangeArrowheads="1"/>
          </p:cNvSpPr>
          <p:nvPr/>
        </p:nvSpPr>
        <p:spPr bwMode="auto">
          <a:xfrm>
            <a:off x="2498725" y="1618952"/>
            <a:ext cx="15700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1800" b="1" kern="0" dirty="0">
                <a:solidFill>
                  <a:prstClr val="black"/>
                </a:solidFill>
              </a:rPr>
              <a:t>職業性格類型</a:t>
            </a:r>
          </a:p>
        </p:txBody>
      </p:sp>
      <p:sp>
        <p:nvSpPr>
          <p:cNvPr id="12" name="文字方塊 9"/>
          <p:cNvSpPr txBox="1">
            <a:spLocks noChangeArrowheads="1"/>
          </p:cNvSpPr>
          <p:nvPr/>
        </p:nvSpPr>
        <p:spPr bwMode="auto">
          <a:xfrm>
            <a:off x="5508104" y="1197659"/>
            <a:ext cx="24160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defRPr/>
            </a:pPr>
            <a:r>
              <a:rPr lang="zh-TW" altLang="en-US" sz="2000" b="1" kern="0" dirty="0">
                <a:solidFill>
                  <a:srgbClr val="FF0000"/>
                </a:solidFill>
              </a:rPr>
              <a:t>職能診斷</a:t>
            </a:r>
            <a:r>
              <a:rPr lang="zh-TW" altLang="en-US" sz="2000" b="1" kern="0" dirty="0" smtClean="0">
                <a:solidFill>
                  <a:srgbClr val="FF0000"/>
                </a:solidFill>
              </a:rPr>
              <a:t>結果</a:t>
            </a:r>
            <a:r>
              <a:rPr lang="en-US" altLang="zh-TW" sz="2000" b="1" kern="0" dirty="0" smtClean="0">
                <a:solidFill>
                  <a:srgbClr val="FF0000"/>
                </a:solidFill>
              </a:rPr>
              <a:t>(</a:t>
            </a:r>
            <a:r>
              <a:rPr lang="zh-TW" altLang="en-US" sz="2000" b="1" kern="0" dirty="0" smtClean="0">
                <a:solidFill>
                  <a:srgbClr val="FF0000"/>
                </a:solidFill>
              </a:rPr>
              <a:t>前台</a:t>
            </a:r>
            <a:r>
              <a:rPr lang="en-US" altLang="zh-TW" sz="2000" b="1" kern="0" dirty="0" smtClean="0">
                <a:solidFill>
                  <a:srgbClr val="FF0000"/>
                </a:solidFill>
              </a:rPr>
              <a:t>)</a:t>
            </a:r>
            <a:endParaRPr lang="zh-TW" altLang="en-US" sz="2000" b="1" kern="0" dirty="0">
              <a:solidFill>
                <a:srgbClr val="FF0000"/>
              </a:solidFill>
            </a:endParaRPr>
          </a:p>
        </p:txBody>
      </p:sp>
    </p:spTree>
    <p:extLst>
      <p:ext uri="{BB962C8B-B14F-4D97-AF65-F5344CB8AC3E}">
        <p14:creationId xmlns:p14="http://schemas.microsoft.com/office/powerpoint/2010/main" val="3303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P spid="11" grpId="0"/>
      <p:bldP spid="1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520" y="754899"/>
            <a:ext cx="6123546" cy="59803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標題 2"/>
          <p:cNvSpPr txBox="1">
            <a:spLocks/>
          </p:cNvSpPr>
          <p:nvPr/>
        </p:nvSpPr>
        <p:spPr>
          <a:xfrm>
            <a:off x="388859" y="44624"/>
            <a:ext cx="8229600" cy="64807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000" b="1" kern="1200">
                <a:solidFill>
                  <a:schemeClr val="tx1"/>
                </a:solidFill>
                <a:latin typeface="微軟正黑體" panose="020B0604030504040204" pitchFamily="34" charset="-120"/>
                <a:ea typeface="微軟正黑體" panose="020B0604030504040204" pitchFamily="34" charset="-120"/>
                <a:cs typeface="+mj-cs"/>
              </a:defRPr>
            </a:lvl1pPr>
          </a:lstStyle>
          <a:p>
            <a:pPr fontAlgn="auto">
              <a:spcAft>
                <a:spcPts val="0"/>
              </a:spcAft>
              <a:defRPr/>
            </a:pPr>
            <a:r>
              <a:rPr kumimoji="0" lang="zh-TW" altLang="en-US" sz="3600" dirty="0" smtClean="0">
                <a:solidFill>
                  <a:sysClr val="windowText" lastClr="000000"/>
                </a:solidFill>
              </a:rPr>
              <a:t>平台首頁功能瀏覽</a:t>
            </a:r>
            <a:r>
              <a:rPr kumimoji="0" lang="en-US" altLang="zh-TW" sz="3600" dirty="0" smtClean="0">
                <a:solidFill>
                  <a:sysClr val="windowText" lastClr="000000"/>
                </a:solidFill>
              </a:rPr>
              <a:t>-</a:t>
            </a:r>
            <a:r>
              <a:rPr kumimoji="0" lang="zh-TW" altLang="en-US" sz="3600" dirty="0" smtClean="0">
                <a:solidFill>
                  <a:sysClr val="windowText" lastClr="000000"/>
                </a:solidFill>
              </a:rPr>
              <a:t>使用者可運用資源</a:t>
            </a:r>
            <a:endParaRPr kumimoji="0" lang="zh-TW" altLang="en-US" sz="3600" dirty="0">
              <a:solidFill>
                <a:sysClr val="windowText" lastClr="000000"/>
              </a:solidFill>
            </a:endParaRPr>
          </a:p>
        </p:txBody>
      </p:sp>
      <p:sp>
        <p:nvSpPr>
          <p:cNvPr id="4" name="文字方塊 3"/>
          <p:cNvSpPr txBox="1"/>
          <p:nvPr/>
        </p:nvSpPr>
        <p:spPr>
          <a:xfrm>
            <a:off x="4628214" y="777328"/>
            <a:ext cx="389850" cy="369332"/>
          </a:xfrm>
          <a:prstGeom prst="rect">
            <a:avLst/>
          </a:prstGeom>
          <a:noFill/>
        </p:spPr>
        <p:txBody>
          <a:bodyPr wrap="none" rtlCol="0">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srgbClr val="FF0000"/>
              </a:solidFill>
              <a:latin typeface="Calibri"/>
              <a:ea typeface="新細明體"/>
            </a:endParaRPr>
          </a:p>
        </p:txBody>
      </p:sp>
      <p:sp>
        <p:nvSpPr>
          <p:cNvPr id="5" name="矩形 4"/>
          <p:cNvSpPr/>
          <p:nvPr/>
        </p:nvSpPr>
        <p:spPr>
          <a:xfrm>
            <a:off x="1400110" y="1844824"/>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prstClr val="black"/>
              </a:solidFill>
              <a:latin typeface="Calibri"/>
              <a:ea typeface="新細明體"/>
            </a:endParaRPr>
          </a:p>
        </p:txBody>
      </p:sp>
      <p:sp>
        <p:nvSpPr>
          <p:cNvPr id="6" name="矩形 5"/>
          <p:cNvSpPr/>
          <p:nvPr/>
        </p:nvSpPr>
        <p:spPr>
          <a:xfrm>
            <a:off x="1535736" y="4437112"/>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srgbClr val="FF0000"/>
              </a:solidFill>
              <a:latin typeface="Calibri"/>
              <a:ea typeface="新細明體"/>
            </a:endParaRPr>
          </a:p>
        </p:txBody>
      </p:sp>
      <p:sp>
        <p:nvSpPr>
          <p:cNvPr id="7" name="矩形 6"/>
          <p:cNvSpPr/>
          <p:nvPr/>
        </p:nvSpPr>
        <p:spPr>
          <a:xfrm>
            <a:off x="5220072" y="798606"/>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srgbClr val="FF0000"/>
              </a:solidFill>
              <a:latin typeface="Calibri"/>
              <a:ea typeface="新細明體"/>
            </a:endParaRPr>
          </a:p>
        </p:txBody>
      </p:sp>
      <p:sp>
        <p:nvSpPr>
          <p:cNvPr id="8" name="矩形 7"/>
          <p:cNvSpPr/>
          <p:nvPr/>
        </p:nvSpPr>
        <p:spPr>
          <a:xfrm>
            <a:off x="1400110" y="3560385"/>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prstClr val="black"/>
              </a:solidFill>
              <a:latin typeface="Calibri"/>
              <a:ea typeface="新細明體"/>
            </a:endParaRPr>
          </a:p>
        </p:txBody>
      </p:sp>
      <p:sp>
        <p:nvSpPr>
          <p:cNvPr id="9" name="矩形 8"/>
          <p:cNvSpPr/>
          <p:nvPr/>
        </p:nvSpPr>
        <p:spPr>
          <a:xfrm>
            <a:off x="3045582" y="4449758"/>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srgbClr val="FF0000"/>
              </a:solidFill>
              <a:latin typeface="Calibri"/>
              <a:ea typeface="新細明體"/>
            </a:endParaRPr>
          </a:p>
        </p:txBody>
      </p:sp>
      <p:sp>
        <p:nvSpPr>
          <p:cNvPr id="10" name="文字方塊 9"/>
          <p:cNvSpPr txBox="1"/>
          <p:nvPr/>
        </p:nvSpPr>
        <p:spPr>
          <a:xfrm>
            <a:off x="6372200" y="1120383"/>
            <a:ext cx="2664296" cy="4108817"/>
          </a:xfrm>
          <a:prstGeom prst="rect">
            <a:avLst/>
          </a:prstGeom>
          <a:noFill/>
        </p:spPr>
        <p:txBody>
          <a:bodyPr wrap="square" rtlCol="0">
            <a:spAutoFit/>
          </a:bodyPr>
          <a:lstStyle/>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認識</a:t>
            </a:r>
            <a:r>
              <a:rPr kumimoji="0" lang="en-US" altLang="zh-TW" sz="1450" b="1" dirty="0">
                <a:solidFill>
                  <a:srgbClr val="4BACC6">
                    <a:lumMod val="50000"/>
                  </a:srgbClr>
                </a:solidFill>
                <a:latin typeface="微軟正黑體" panose="020B0604030504040204" pitchFamily="34" charset="-120"/>
                <a:ea typeface="微軟正黑體" panose="020B0604030504040204" pitchFamily="34" charset="-120"/>
              </a:rPr>
              <a:t>UCAN</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：平台發展及依據、</a:t>
            </a:r>
            <a:r>
              <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rPr>
              <a:t>UCAN</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主要功能介紹。</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新手上路</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：各項功能操作圖解。</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職能與職業查詢</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：包含職能介紹、職場共通職能查詢、專業職能查詢以及職業查詢</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線上使用指南</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：提供平台基本操作及運用推廣影片</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學校應用分享</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：各校使用經驗分享，包含教學、輔導與校務研究面</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檔案下載</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：研習講義及相關文宣與參考資料下載</a:t>
            </a:r>
            <a:endPar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endParaRPr>
          </a:p>
          <a:p>
            <a:pPr marL="177800" indent="-177800" eaLnBrk="1" fontAlgn="auto" hangingPunct="1">
              <a:spcBef>
                <a:spcPts val="0"/>
              </a:spcBef>
              <a:spcAft>
                <a:spcPts val="0"/>
              </a:spcAft>
              <a:buFont typeface="Wingdings" panose="05000000000000000000" pitchFamily="2" charset="2"/>
              <a:buAutoNum type="circleNumWdWhitePlain"/>
            </a:pPr>
            <a:r>
              <a:rPr kumimoji="0" lang="zh-TW" altLang="en-US" sz="1450" b="1" dirty="0">
                <a:solidFill>
                  <a:srgbClr val="4BACC6">
                    <a:lumMod val="50000"/>
                  </a:srgbClr>
                </a:solidFill>
                <a:latin typeface="微軟正黑體" panose="020B0604030504040204" pitchFamily="34" charset="-120"/>
                <a:ea typeface="微軟正黑體" panose="020B0604030504040204" pitchFamily="34" charset="-120"/>
              </a:rPr>
              <a:t>網路社群</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a:t>
            </a:r>
            <a:r>
              <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rPr>
              <a:t>UCAN</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粉絲團</a:t>
            </a:r>
            <a:r>
              <a:rPr kumimoji="0" lang="en-US" altLang="zh-TW" sz="1450" dirty="0">
                <a:solidFill>
                  <a:srgbClr val="4BACC6">
                    <a:lumMod val="50000"/>
                  </a:srgbClr>
                </a:solidFill>
                <a:latin typeface="微軟正黑體" panose="020B0604030504040204" pitchFamily="34" charset="-120"/>
                <a:ea typeface="微軟正黑體" panose="020B0604030504040204" pitchFamily="34" charset="-120"/>
              </a:rPr>
              <a:t>(Facebook)</a:t>
            </a:r>
            <a:r>
              <a:rPr kumimoji="0" lang="zh-TW" altLang="en-US" sz="1450" dirty="0">
                <a:solidFill>
                  <a:srgbClr val="4BACC6">
                    <a:lumMod val="50000"/>
                  </a:srgbClr>
                </a:solidFill>
                <a:latin typeface="微軟正黑體" panose="020B0604030504040204" pitchFamily="34" charset="-120"/>
                <a:ea typeface="微軟正黑體" panose="020B0604030504040204" pitchFamily="34" charset="-120"/>
              </a:rPr>
              <a:t>、發送電子報等，提供學生與教育先進職場資訊及經驗交流平台</a:t>
            </a:r>
          </a:p>
        </p:txBody>
      </p:sp>
      <p:sp>
        <p:nvSpPr>
          <p:cNvPr id="11" name="矩形 10"/>
          <p:cNvSpPr/>
          <p:nvPr/>
        </p:nvSpPr>
        <p:spPr>
          <a:xfrm>
            <a:off x="4700950" y="4458974"/>
            <a:ext cx="389850" cy="369332"/>
          </a:xfrm>
          <a:prstGeom prst="rect">
            <a:avLst/>
          </a:prstGeom>
        </p:spPr>
        <p:txBody>
          <a:bodyPr wrap="none">
            <a:spAutoFit/>
          </a:bodyPr>
          <a:lstStyle/>
          <a:p>
            <a:pPr eaLnBrk="1" fontAlgn="auto" hangingPunct="1">
              <a:spcBef>
                <a:spcPts val="0"/>
              </a:spcBef>
              <a:spcAft>
                <a:spcPts val="0"/>
              </a:spcAft>
            </a:pPr>
            <a:r>
              <a:rPr kumimoji="0" lang="zh-TW" altLang="en-US" dirty="0">
                <a:solidFill>
                  <a:srgbClr val="FF0000"/>
                </a:solidFill>
                <a:latin typeface="Calibri"/>
                <a:ea typeface="新細明體"/>
                <a:sym typeface="Wingdings 2"/>
              </a:rPr>
              <a:t></a:t>
            </a:r>
            <a:endParaRPr kumimoji="0" lang="zh-TW" altLang="en-US" dirty="0">
              <a:solidFill>
                <a:srgbClr val="FF0000"/>
              </a:solidFill>
              <a:latin typeface="Calibri"/>
              <a:ea typeface="新細明體"/>
            </a:endParaRPr>
          </a:p>
        </p:txBody>
      </p:sp>
    </p:spTree>
    <p:extLst>
      <p:ext uri="{BB962C8B-B14F-4D97-AF65-F5344CB8AC3E}">
        <p14:creationId xmlns:p14="http://schemas.microsoft.com/office/powerpoint/2010/main" val="12188017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9994" y="1818005"/>
            <a:ext cx="6239051" cy="4682793"/>
          </a:xfrm>
          <a:prstGeom prst="rect">
            <a:avLst/>
          </a:prstGeom>
          <a:noFill/>
          <a:ln w="12700">
            <a:solidFill>
              <a:schemeClr val="bg1">
                <a:lumMod val="9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3" name="標題 1"/>
          <p:cNvSpPr txBox="1">
            <a:spLocks/>
          </p:cNvSpPr>
          <p:nvPr/>
        </p:nvSpPr>
        <p:spPr bwMode="auto">
          <a:xfrm>
            <a:off x="457200" y="288459"/>
            <a:ext cx="82296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en-US" altLang="zh-TW" sz="4000" b="1" dirty="0" smtClean="0">
                <a:solidFill>
                  <a:sysClr val="windowText" lastClr="000000"/>
                </a:solidFill>
              </a:rPr>
              <a:t>UCAN</a:t>
            </a:r>
            <a:r>
              <a:rPr kumimoji="0" lang="zh-TW" altLang="en-US" sz="4000" b="1" dirty="0" smtClean="0">
                <a:solidFill>
                  <a:sysClr val="windowText" lastClr="000000"/>
                </a:solidFill>
              </a:rPr>
              <a:t>後台功能</a:t>
            </a:r>
            <a:endParaRPr kumimoji="0" lang="zh-TW" altLang="en-US" sz="4000" b="1" dirty="0">
              <a:solidFill>
                <a:sysClr val="windowText" lastClr="000000"/>
              </a:solidFill>
            </a:endParaRPr>
          </a:p>
        </p:txBody>
      </p:sp>
      <p:graphicFrame>
        <p:nvGraphicFramePr>
          <p:cNvPr id="4" name="內容版面配置區 6"/>
          <p:cNvGraphicFramePr>
            <a:graphicFrameLocks/>
          </p:cNvGraphicFramePr>
          <p:nvPr>
            <p:extLst>
              <p:ext uri="{D42A27DB-BD31-4B8C-83A1-F6EECF244321}">
                <p14:modId xmlns:p14="http://schemas.microsoft.com/office/powerpoint/2010/main" val="1977154815"/>
              </p:ext>
            </p:extLst>
          </p:nvPr>
        </p:nvGraphicFramePr>
        <p:xfrm>
          <a:off x="6913088" y="1555234"/>
          <a:ext cx="1858197" cy="2858832"/>
        </p:xfrm>
        <a:graphic>
          <a:graphicData uri="http://schemas.openxmlformats.org/drawingml/2006/table">
            <a:tbl>
              <a:tblPr firstRow="1" firstCol="1" bandRow="1">
                <a:tableStyleId>{5A111915-BE36-4E01-A7E5-04B1672EAD32}</a:tableStyleId>
              </a:tblPr>
              <a:tblGrid>
                <a:gridCol w="1858197"/>
              </a:tblGrid>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kern="100" dirty="0" smtClean="0">
                          <a:effectLst/>
                          <a:latin typeface="微軟正黑體" panose="020B0604030504040204" pitchFamily="34" charset="-120"/>
                          <a:ea typeface="微軟正黑體" panose="020B0604030504040204" pitchFamily="34" charset="-120"/>
                        </a:rPr>
                        <a:t>後台管理者權限</a:t>
                      </a:r>
                      <a:endParaRPr lang="zh-TW" altLang="zh-TW" sz="1200" b="1" kern="100" dirty="0" smtClean="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學校總管理者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一般管理者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系所管理者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年級管理者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班級管理者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課程管理者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r h="3573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spcAft>
                          <a:spcPts val="0"/>
                        </a:spcAft>
                      </a:pPr>
                      <a:r>
                        <a:rPr lang="zh-TW" sz="1200" kern="0" dirty="0">
                          <a:effectLst/>
                          <a:latin typeface="微軟正黑體" panose="020B0604030504040204" pitchFamily="34" charset="-120"/>
                          <a:ea typeface="微軟正黑體" panose="020B0604030504040204" pitchFamily="34" charset="-120"/>
                        </a:rPr>
                        <a:t>報表管理者</a:t>
                      </a:r>
                      <a:endParaRPr lang="zh-TW" sz="1200"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68580" marR="68580" marT="0" marB="0" anchor="ctr"/>
                </a:tc>
              </a:tr>
            </a:tbl>
          </a:graphicData>
        </a:graphic>
      </p:graphicFrame>
      <p:sp>
        <p:nvSpPr>
          <p:cNvPr id="5" name="文字方塊 4"/>
          <p:cNvSpPr txBox="1"/>
          <p:nvPr/>
        </p:nvSpPr>
        <p:spPr>
          <a:xfrm>
            <a:off x="1251244" y="1385957"/>
            <a:ext cx="2031325" cy="338554"/>
          </a:xfrm>
          <a:prstGeom prst="rect">
            <a:avLst/>
          </a:prstGeom>
          <a:noFill/>
        </p:spPr>
        <p:txBody>
          <a:bodyPr wrap="none" rtlCol="0">
            <a:spAutoFit/>
          </a:bodyPr>
          <a:lstStyle/>
          <a:p>
            <a:r>
              <a:rPr lang="zh-TW" altLang="en-US" sz="1600" b="1" dirty="0" smtClean="0">
                <a:solidFill>
                  <a:prstClr val="black"/>
                </a:solidFill>
                <a:latin typeface="微軟正黑體" panose="020B0604030504040204" pitchFamily="34" charset="-120"/>
                <a:ea typeface="微軟正黑體" panose="020B0604030504040204" pitchFamily="34" charset="-120"/>
              </a:rPr>
              <a:t>後</a:t>
            </a:r>
            <a:r>
              <a:rPr lang="zh-TW" altLang="en-US" sz="1600" b="1" dirty="0">
                <a:solidFill>
                  <a:prstClr val="black"/>
                </a:solidFill>
                <a:latin typeface="微軟正黑體" panose="020B0604030504040204" pitchFamily="34" charset="-120"/>
                <a:ea typeface="微軟正黑體" panose="020B0604030504040204" pitchFamily="34" charset="-120"/>
              </a:rPr>
              <a:t>台</a:t>
            </a:r>
            <a:r>
              <a:rPr lang="zh-TW" altLang="en-US" sz="1600" b="1" dirty="0" smtClean="0">
                <a:solidFill>
                  <a:prstClr val="black"/>
                </a:solidFill>
                <a:latin typeface="微軟正黑體" panose="020B0604030504040204" pitchFamily="34" charset="-120"/>
                <a:ea typeface="微軟正黑體" panose="020B0604030504040204" pitchFamily="34" charset="-120"/>
              </a:rPr>
              <a:t>管理</a:t>
            </a:r>
            <a:r>
              <a:rPr lang="zh-TW" altLang="en-US" sz="1600" b="1" dirty="0">
                <a:solidFill>
                  <a:prstClr val="black"/>
                </a:solidFill>
                <a:latin typeface="微軟正黑體" panose="020B0604030504040204" pitchFamily="34" charset="-120"/>
                <a:ea typeface="微軟正黑體" panose="020B0604030504040204" pitchFamily="34" charset="-120"/>
              </a:rPr>
              <a:t>者登入畫面</a:t>
            </a:r>
          </a:p>
        </p:txBody>
      </p:sp>
      <p:pic>
        <p:nvPicPr>
          <p:cNvPr id="7"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951" y="609144"/>
            <a:ext cx="1320434" cy="1352877"/>
          </a:xfrm>
          <a:prstGeom prst="rect">
            <a:avLst/>
          </a:prstGeom>
        </p:spPr>
      </p:pic>
      <p:sp>
        <p:nvSpPr>
          <p:cNvPr id="6" name="圓角矩形 5"/>
          <p:cNvSpPr/>
          <p:nvPr/>
        </p:nvSpPr>
        <p:spPr>
          <a:xfrm>
            <a:off x="474847" y="2497015"/>
            <a:ext cx="508968"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圓角矩形 9"/>
          <p:cNvSpPr/>
          <p:nvPr/>
        </p:nvSpPr>
        <p:spPr>
          <a:xfrm>
            <a:off x="474847" y="3735392"/>
            <a:ext cx="508968"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圓角矩形 10"/>
          <p:cNvSpPr/>
          <p:nvPr/>
        </p:nvSpPr>
        <p:spPr>
          <a:xfrm>
            <a:off x="474847" y="5306285"/>
            <a:ext cx="508968"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圓角矩形 11"/>
          <p:cNvSpPr/>
          <p:nvPr/>
        </p:nvSpPr>
        <p:spPr>
          <a:xfrm>
            <a:off x="474847" y="5957885"/>
            <a:ext cx="508968"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圓角矩形 15"/>
          <p:cNvSpPr/>
          <p:nvPr/>
        </p:nvSpPr>
        <p:spPr>
          <a:xfrm>
            <a:off x="474847" y="3266471"/>
            <a:ext cx="508968"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圓角矩形 16"/>
          <p:cNvSpPr/>
          <p:nvPr/>
        </p:nvSpPr>
        <p:spPr>
          <a:xfrm>
            <a:off x="474847" y="4702318"/>
            <a:ext cx="756000" cy="234462"/>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矩形 17"/>
          <p:cNvSpPr/>
          <p:nvPr/>
        </p:nvSpPr>
        <p:spPr>
          <a:xfrm>
            <a:off x="2762962" y="2868013"/>
            <a:ext cx="2289684" cy="3206048"/>
          </a:xfrm>
          <a:prstGeom prst="rect">
            <a:avLst/>
          </a:prstGeom>
          <a:solidFill>
            <a:srgbClr val="A6A6A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cxnSp>
        <p:nvCxnSpPr>
          <p:cNvPr id="13" name="肘形接點 12"/>
          <p:cNvCxnSpPr/>
          <p:nvPr/>
        </p:nvCxnSpPr>
        <p:spPr>
          <a:xfrm>
            <a:off x="1030707" y="2614246"/>
            <a:ext cx="1876616" cy="516399"/>
          </a:xfrm>
          <a:prstGeom prst="bentConnector3">
            <a:avLst>
              <a:gd name="adj1" fmla="val 53123"/>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0" name="文字方塊 19"/>
          <p:cNvSpPr txBox="1"/>
          <p:nvPr/>
        </p:nvSpPr>
        <p:spPr>
          <a:xfrm>
            <a:off x="3001108" y="2944856"/>
            <a:ext cx="1152000" cy="369332"/>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帳號管理</a:t>
            </a:r>
            <a:endParaRPr lang="zh-TW" altLang="en-US" b="1" dirty="0">
              <a:latin typeface="微軟正黑體" panose="020B0604030504040204" pitchFamily="34" charset="-120"/>
              <a:ea typeface="微軟正黑體" panose="020B0604030504040204" pitchFamily="34" charset="-120"/>
            </a:endParaRPr>
          </a:p>
        </p:txBody>
      </p:sp>
      <p:cxnSp>
        <p:nvCxnSpPr>
          <p:cNvPr id="22" name="肘形接點 21"/>
          <p:cNvCxnSpPr/>
          <p:nvPr/>
        </p:nvCxnSpPr>
        <p:spPr>
          <a:xfrm>
            <a:off x="1058597" y="3391237"/>
            <a:ext cx="1848726" cy="142457"/>
          </a:xfrm>
          <a:prstGeom prst="bentConnector3">
            <a:avLst>
              <a:gd name="adj1" fmla="val 50000"/>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3001108" y="3331716"/>
            <a:ext cx="1152000" cy="369332"/>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課</a:t>
            </a:r>
            <a:r>
              <a:rPr lang="zh-TW" altLang="en-US" b="1" dirty="0">
                <a:latin typeface="微軟正黑體" panose="020B0604030504040204" pitchFamily="34" charset="-120"/>
                <a:ea typeface="微軟正黑體" panose="020B0604030504040204" pitchFamily="34" charset="-120"/>
              </a:rPr>
              <a:t>程</a:t>
            </a:r>
            <a:r>
              <a:rPr lang="zh-TW" altLang="en-US" b="1" dirty="0" smtClean="0">
                <a:latin typeface="微軟正黑體" panose="020B0604030504040204" pitchFamily="34" charset="-120"/>
                <a:ea typeface="微軟正黑體" panose="020B0604030504040204" pitchFamily="34" charset="-120"/>
              </a:rPr>
              <a:t>管理</a:t>
            </a:r>
            <a:endParaRPr lang="zh-TW" altLang="en-US" b="1" dirty="0">
              <a:latin typeface="微軟正黑體" panose="020B0604030504040204" pitchFamily="34" charset="-120"/>
              <a:ea typeface="微軟正黑體" panose="020B0604030504040204" pitchFamily="34" charset="-120"/>
            </a:endParaRPr>
          </a:p>
        </p:txBody>
      </p:sp>
      <p:cxnSp>
        <p:nvCxnSpPr>
          <p:cNvPr id="25" name="肘形接點 24"/>
          <p:cNvCxnSpPr/>
          <p:nvPr/>
        </p:nvCxnSpPr>
        <p:spPr>
          <a:xfrm flipV="1">
            <a:off x="1046874" y="3841425"/>
            <a:ext cx="1860449" cy="17417"/>
          </a:xfrm>
          <a:prstGeom prst="bentConnector3">
            <a:avLst>
              <a:gd name="adj1" fmla="val 50000"/>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3001108" y="3684232"/>
            <a:ext cx="1152000" cy="369332"/>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報</a:t>
            </a:r>
            <a:r>
              <a:rPr lang="zh-TW" altLang="en-US" b="1" dirty="0">
                <a:latin typeface="微軟正黑體" panose="020B0604030504040204" pitchFamily="34" charset="-120"/>
                <a:ea typeface="微軟正黑體" panose="020B0604030504040204" pitchFamily="34" charset="-120"/>
              </a:rPr>
              <a:t>表</a:t>
            </a:r>
            <a:r>
              <a:rPr lang="zh-TW" altLang="en-US" b="1" dirty="0" smtClean="0">
                <a:latin typeface="微軟正黑體" panose="020B0604030504040204" pitchFamily="34" charset="-120"/>
                <a:ea typeface="微軟正黑體" panose="020B0604030504040204" pitchFamily="34" charset="-120"/>
              </a:rPr>
              <a:t>管理</a:t>
            </a:r>
            <a:endParaRPr lang="zh-TW" altLang="en-US" b="1" dirty="0">
              <a:latin typeface="微軟正黑體" panose="020B0604030504040204" pitchFamily="34" charset="-120"/>
              <a:ea typeface="微軟正黑體" panose="020B0604030504040204" pitchFamily="34" charset="-120"/>
            </a:endParaRPr>
          </a:p>
        </p:txBody>
      </p:sp>
      <p:cxnSp>
        <p:nvCxnSpPr>
          <p:cNvPr id="27" name="肘形接點 26"/>
          <p:cNvCxnSpPr/>
          <p:nvPr/>
        </p:nvCxnSpPr>
        <p:spPr>
          <a:xfrm flipV="1">
            <a:off x="1283931" y="4342515"/>
            <a:ext cx="1623392" cy="465311"/>
          </a:xfrm>
          <a:prstGeom prst="bentConnector3">
            <a:avLst>
              <a:gd name="adj1" fmla="val 50000"/>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9" name="文字方塊 28"/>
          <p:cNvSpPr txBox="1"/>
          <p:nvPr/>
        </p:nvSpPr>
        <p:spPr>
          <a:xfrm>
            <a:off x="3001108" y="4141430"/>
            <a:ext cx="1764000" cy="360000"/>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紙本問</a:t>
            </a:r>
            <a:r>
              <a:rPr lang="zh-TW" altLang="en-US" b="1" dirty="0">
                <a:latin typeface="微軟正黑體" panose="020B0604030504040204" pitchFamily="34" charset="-120"/>
                <a:ea typeface="微軟正黑體" panose="020B0604030504040204" pitchFamily="34" charset="-120"/>
              </a:rPr>
              <a:t>卷</a:t>
            </a:r>
            <a:r>
              <a:rPr lang="zh-TW" altLang="en-US" b="1" dirty="0" smtClean="0">
                <a:latin typeface="微軟正黑體" panose="020B0604030504040204" pitchFamily="34" charset="-120"/>
                <a:ea typeface="微軟正黑體" panose="020B0604030504040204" pitchFamily="34" charset="-120"/>
              </a:rPr>
              <a:t>管理</a:t>
            </a:r>
            <a:endParaRPr lang="zh-TW" altLang="en-US" b="1" dirty="0">
              <a:latin typeface="微軟正黑體" panose="020B0604030504040204" pitchFamily="34" charset="-120"/>
              <a:ea typeface="微軟正黑體" panose="020B0604030504040204" pitchFamily="34" charset="-120"/>
            </a:endParaRPr>
          </a:p>
        </p:txBody>
      </p:sp>
      <p:cxnSp>
        <p:nvCxnSpPr>
          <p:cNvPr id="31" name="肘形接點 30"/>
          <p:cNvCxnSpPr/>
          <p:nvPr/>
        </p:nvCxnSpPr>
        <p:spPr>
          <a:xfrm flipV="1">
            <a:off x="1042430" y="4970298"/>
            <a:ext cx="1908000" cy="465311"/>
          </a:xfrm>
          <a:prstGeom prst="bentConnector3">
            <a:avLst>
              <a:gd name="adj1" fmla="val 55530"/>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文字方塊 31"/>
          <p:cNvSpPr txBox="1"/>
          <p:nvPr/>
        </p:nvSpPr>
        <p:spPr>
          <a:xfrm>
            <a:off x="3001108" y="4795581"/>
            <a:ext cx="1764000" cy="369332"/>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下載專區</a:t>
            </a:r>
            <a:endParaRPr lang="zh-TW" altLang="en-US" b="1" dirty="0">
              <a:latin typeface="微軟正黑體" panose="020B0604030504040204" pitchFamily="34" charset="-120"/>
              <a:ea typeface="微軟正黑體" panose="020B0604030504040204" pitchFamily="34" charset="-120"/>
            </a:endParaRPr>
          </a:p>
        </p:txBody>
      </p:sp>
      <p:cxnSp>
        <p:nvCxnSpPr>
          <p:cNvPr id="33" name="肘形接點 32"/>
          <p:cNvCxnSpPr/>
          <p:nvPr/>
        </p:nvCxnSpPr>
        <p:spPr>
          <a:xfrm flipV="1">
            <a:off x="1046001" y="5608750"/>
            <a:ext cx="1908000" cy="465311"/>
          </a:xfrm>
          <a:prstGeom prst="bentConnector3">
            <a:avLst>
              <a:gd name="adj1" fmla="val 55530"/>
            </a:avLst>
          </a:prstGeom>
          <a:ln w="38100">
            <a:solidFill>
              <a:srgbClr val="FF0000"/>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37" name="文字方塊 36"/>
          <p:cNvSpPr txBox="1"/>
          <p:nvPr/>
        </p:nvSpPr>
        <p:spPr>
          <a:xfrm>
            <a:off x="3001108" y="5412361"/>
            <a:ext cx="1764000" cy="369332"/>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系統管理</a:t>
            </a:r>
            <a:endParaRPr lang="zh-TW" altLang="en-US"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65316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1" grpId="0" animBg="1"/>
      <p:bldP spid="12" grpId="0" animBg="1"/>
      <p:bldP spid="16" grpId="0" animBg="1"/>
      <p:bldP spid="17" grpId="0" animBg="1"/>
      <p:bldP spid="18" grpId="0" animBg="1"/>
      <p:bldP spid="20" grpId="0"/>
      <p:bldP spid="24" grpId="0"/>
      <p:bldP spid="26" grpId="0"/>
      <p:bldP spid="29" grpId="0"/>
      <p:bldP spid="32" grpId="0"/>
      <p:bldP spid="3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81582BD6-FC20-4557-852B-8433F8572D30}" type="slidenum">
              <a:rPr lang="en-US" smtClean="0">
                <a:solidFill>
                  <a:prstClr val="white">
                    <a:tint val="75000"/>
                  </a:prstClr>
                </a:solidFill>
              </a:rPr>
              <a:pPr/>
              <a:t>3</a:t>
            </a:fld>
            <a:endParaRPr lang="en-US" dirty="0">
              <a:solidFill>
                <a:prstClr val="white">
                  <a:tint val="75000"/>
                </a:prstClr>
              </a:solidFill>
            </a:endParaRPr>
          </a:p>
        </p:txBody>
      </p:sp>
      <p:sp>
        <p:nvSpPr>
          <p:cNvPr id="5" name="矩形 4"/>
          <p:cNvSpPr/>
          <p:nvPr/>
        </p:nvSpPr>
        <p:spPr>
          <a:xfrm>
            <a:off x="467544" y="4221088"/>
            <a:ext cx="2236510" cy="707886"/>
          </a:xfrm>
          <a:prstGeom prst="rect">
            <a:avLst/>
          </a:prstGeom>
        </p:spPr>
        <p:txBody>
          <a:bodyPr wrap="none">
            <a:spAutoFit/>
          </a:bodyPr>
          <a:lstStyle/>
          <a:p>
            <a:r>
              <a:rPr lang="zh-TW" altLang="en-US" sz="4000" b="1" dirty="0">
                <a:solidFill>
                  <a:prstClr val="black"/>
                </a:solidFill>
                <a:latin typeface="微軟正黑體" panose="020B0604030504040204" pitchFamily="34" charset="-120"/>
                <a:ea typeface="微軟正黑體" panose="020B0604030504040204" pitchFamily="34" charset="-120"/>
              </a:rPr>
              <a:t>關於職能</a:t>
            </a:r>
          </a:p>
        </p:txBody>
      </p:sp>
    </p:spTree>
    <p:extLst>
      <p:ext uri="{BB962C8B-B14F-4D97-AF65-F5344CB8AC3E}">
        <p14:creationId xmlns:p14="http://schemas.microsoft.com/office/powerpoint/2010/main" val="128208561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070929B0-9418-4FB3-AF51-E4CABDF6D387}" type="slidenum">
              <a:rPr lang="zh-TW" altLang="en-US" smtClean="0">
                <a:solidFill>
                  <a:prstClr val="white">
                    <a:tint val="75000"/>
                  </a:prstClr>
                </a:solidFill>
              </a:rPr>
              <a:pPr/>
              <a:t>30</a:t>
            </a:fld>
            <a:endParaRPr lang="zh-TW" altLang="en-US" dirty="0">
              <a:solidFill>
                <a:prstClr val="white">
                  <a:tint val="75000"/>
                </a:prstClr>
              </a:solidFill>
            </a:endParaRPr>
          </a:p>
        </p:txBody>
      </p:sp>
      <p:graphicFrame>
        <p:nvGraphicFramePr>
          <p:cNvPr id="3" name="表格 2"/>
          <p:cNvGraphicFramePr>
            <a:graphicFrameLocks noGrp="1"/>
          </p:cNvGraphicFramePr>
          <p:nvPr>
            <p:extLst/>
          </p:nvPr>
        </p:nvGraphicFramePr>
        <p:xfrm>
          <a:off x="179512" y="701084"/>
          <a:ext cx="8640961" cy="5758065"/>
        </p:xfrm>
        <a:graphic>
          <a:graphicData uri="http://schemas.openxmlformats.org/drawingml/2006/table">
            <a:tbl>
              <a:tblPr firstRow="1" firstCol="1" bandRow="1">
                <a:tableStyleId>{5C22544A-7EE6-4342-B048-85BDC9FD1C3A}</a:tableStyleId>
              </a:tblPr>
              <a:tblGrid>
                <a:gridCol w="585828"/>
                <a:gridCol w="3556342"/>
                <a:gridCol w="3795047"/>
                <a:gridCol w="703744"/>
              </a:tblGrid>
              <a:tr h="360045">
                <a:tc>
                  <a:txBody>
                    <a:bodyPr/>
                    <a:lstStyle/>
                    <a:p>
                      <a:pPr algn="ctr">
                        <a:spcAft>
                          <a:spcPts val="0"/>
                        </a:spcAft>
                      </a:pPr>
                      <a:r>
                        <a:rPr lang="zh-TW" sz="1200" kern="100" dirty="0">
                          <a:effectLst/>
                          <a:latin typeface="微軟正黑體" panose="020B0604030504040204" pitchFamily="34" charset="-120"/>
                          <a:ea typeface="微軟正黑體" panose="020B0604030504040204" pitchFamily="34" charset="-120"/>
                        </a:rPr>
                        <a:t>序號</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lgn="ctr">
                        <a:spcAft>
                          <a:spcPts val="0"/>
                        </a:spcAft>
                      </a:pPr>
                      <a:r>
                        <a:rPr lang="zh-TW" sz="1200" kern="100" dirty="0">
                          <a:effectLst/>
                          <a:latin typeface="微軟正黑體" panose="020B0604030504040204" pitchFamily="34" charset="-120"/>
                          <a:ea typeface="微軟正黑體" panose="020B0604030504040204" pitchFamily="34" charset="-120"/>
                        </a:rPr>
                        <a:t>名稱</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用途</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lgn="ctr">
                        <a:spcAft>
                          <a:spcPts val="0"/>
                        </a:spcAft>
                      </a:pPr>
                      <a:r>
                        <a:rPr lang="zh-TW" sz="1200" kern="100" dirty="0">
                          <a:effectLst/>
                          <a:latin typeface="微軟正黑體" panose="020B0604030504040204" pitchFamily="34" charset="-120"/>
                          <a:ea typeface="微軟正黑體" panose="020B0604030504040204" pitchFamily="34" charset="-120"/>
                        </a:rPr>
                        <a:t>類型</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全校整體使用統計報表</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分析整體班級完成診斷及能力規劃的概況</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rowSpan="8">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即時報表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nchor="ct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系／年／班─職業興趣診斷結果報表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分析整體系／年／班級在</a:t>
                      </a:r>
                      <a:r>
                        <a:rPr lang="en-US" sz="1200" kern="100">
                          <a:effectLst/>
                          <a:latin typeface="微軟正黑體" panose="020B0604030504040204" pitchFamily="34" charset="-120"/>
                          <a:ea typeface="微軟正黑體" panose="020B0604030504040204" pitchFamily="34" charset="-120"/>
                        </a:rPr>
                        <a:t>16</a:t>
                      </a:r>
                      <a:r>
                        <a:rPr lang="zh-TW" sz="1200" kern="100">
                          <a:effectLst/>
                          <a:latin typeface="微軟正黑體" panose="020B0604030504040204" pitchFamily="34" charset="-120"/>
                          <a:ea typeface="微軟正黑體" panose="020B0604030504040204" pitchFamily="34" charset="-120"/>
                        </a:rPr>
                        <a:t>個職涯類型的興趣概況</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系／年／班─職場共通職能診斷結果報表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分析整體系／年／班級在</a:t>
                      </a:r>
                      <a:r>
                        <a:rPr lang="en-US" sz="1200" kern="100">
                          <a:effectLst/>
                          <a:latin typeface="微軟正黑體" panose="020B0604030504040204" pitchFamily="34" charset="-120"/>
                          <a:ea typeface="微軟正黑體" panose="020B0604030504040204" pitchFamily="34" charset="-120"/>
                        </a:rPr>
                        <a:t>8</a:t>
                      </a:r>
                      <a:r>
                        <a:rPr lang="zh-TW" sz="1200" kern="100">
                          <a:effectLst/>
                          <a:latin typeface="微軟正黑體" panose="020B0604030504040204" pitchFamily="34" charset="-120"/>
                          <a:ea typeface="微軟正黑體" panose="020B0604030504040204" pitchFamily="34" charset="-120"/>
                        </a:rPr>
                        <a:t>個職場共通職能的能力強弱</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系／年／班─專業職能診斷結果報表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分析整體系／年／班級在個別就業途徑的專業能力強弱</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348960">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5</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系／年／班─未做診斷之帳號清單報表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列出目前職業興趣診斷、職場共通職能診斷、專業職能診斷尚未進行之使用者清單</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個人職業興趣診斷結果</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學生個人</a:t>
                      </a:r>
                      <a:r>
                        <a:rPr lang="en-US" sz="1200" kern="100">
                          <a:effectLst/>
                          <a:latin typeface="微軟正黑體" panose="020B0604030504040204" pitchFamily="34" charset="-120"/>
                          <a:ea typeface="微軟正黑體" panose="020B0604030504040204" pitchFamily="34" charset="-120"/>
                        </a:rPr>
                        <a:t>16</a:t>
                      </a:r>
                      <a:r>
                        <a:rPr lang="zh-TW" sz="1200" kern="100">
                          <a:effectLst/>
                          <a:latin typeface="微軟正黑體" panose="020B0604030504040204" pitchFamily="34" charset="-120"/>
                          <a:ea typeface="微軟正黑體" panose="020B0604030504040204" pitchFamily="34" charset="-120"/>
                        </a:rPr>
                        <a:t>個職涯類型的診斷分數之原始結果報表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個人職場共通職能診斷結果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學生個人</a:t>
                      </a:r>
                      <a:r>
                        <a:rPr lang="en-US" sz="1200" kern="100">
                          <a:effectLst/>
                          <a:latin typeface="微軟正黑體" panose="020B0604030504040204" pitchFamily="34" charset="-120"/>
                          <a:ea typeface="微軟正黑體" panose="020B0604030504040204" pitchFamily="34" charset="-120"/>
                        </a:rPr>
                        <a:t>8</a:t>
                      </a:r>
                      <a:r>
                        <a:rPr lang="zh-TW" sz="1200" kern="100">
                          <a:effectLst/>
                          <a:latin typeface="微軟正黑體" panose="020B0604030504040204" pitchFamily="34" charset="-120"/>
                          <a:ea typeface="微軟正黑體" panose="020B0604030504040204" pitchFamily="34" charset="-120"/>
                        </a:rPr>
                        <a:t>個職場共通職能的診斷分數之原始結果報表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dirty="0">
                          <a:effectLst/>
                          <a:latin typeface="微軟正黑體" panose="020B0604030504040204" pitchFamily="34" charset="-120"/>
                          <a:ea typeface="微軟正黑體" panose="020B0604030504040204" pitchFamily="34" charset="-120"/>
                        </a:rPr>
                        <a:t>8</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個人專業職能診斷結果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學生個人就業途徑的診斷分數之原始結果報表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9</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全校整體使用統計報表</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分析全校完成診斷及能力規劃的概況</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rowSpan="10">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排程報表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nchor="ct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全校所有帳號之各項診斷清單</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列出學校所有帳號在統計區間內之各項填答狀況</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全校職業興趣診斷結果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分析全校在</a:t>
                      </a:r>
                      <a:r>
                        <a:rPr lang="en-US" sz="1200" kern="100">
                          <a:effectLst/>
                          <a:latin typeface="微軟正黑體" panose="020B0604030504040204" pitchFamily="34" charset="-120"/>
                          <a:ea typeface="微軟正黑體" panose="020B0604030504040204" pitchFamily="34" charset="-120"/>
                        </a:rPr>
                        <a:t>16</a:t>
                      </a:r>
                      <a:r>
                        <a:rPr lang="zh-TW" sz="1200" kern="100">
                          <a:effectLst/>
                          <a:latin typeface="微軟正黑體" panose="020B0604030504040204" pitchFamily="34" charset="-120"/>
                          <a:ea typeface="微軟正黑體" panose="020B0604030504040204" pitchFamily="34" charset="-120"/>
                        </a:rPr>
                        <a:t>個職涯類型的興趣概況</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全校職場共通職能診斷結果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分析全校在</a:t>
                      </a:r>
                      <a:r>
                        <a:rPr lang="en-US" sz="1200" kern="100">
                          <a:effectLst/>
                          <a:latin typeface="微軟正黑體" panose="020B0604030504040204" pitchFamily="34" charset="-120"/>
                          <a:ea typeface="微軟正黑體" panose="020B0604030504040204" pitchFamily="34" charset="-120"/>
                        </a:rPr>
                        <a:t>8</a:t>
                      </a:r>
                      <a:r>
                        <a:rPr lang="zh-TW" sz="1200" kern="100">
                          <a:effectLst/>
                          <a:latin typeface="微軟正黑體" panose="020B0604030504040204" pitchFamily="34" charset="-120"/>
                          <a:ea typeface="微軟正黑體" panose="020B0604030504040204" pitchFamily="34" charset="-120"/>
                        </a:rPr>
                        <a:t>個職場共通職能的能力強弱</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218794">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全校專業職能診斷結果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分析全校在個別就業途徑的專業能力強弱</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43758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UCAN</a:t>
                      </a:r>
                      <a:r>
                        <a:rPr lang="zh-TW" sz="1200" kern="100">
                          <a:effectLst/>
                          <a:latin typeface="微軟正黑體" panose="020B0604030504040204" pitchFamily="34" charset="-120"/>
                          <a:ea typeface="微軟正黑體" panose="020B0604030504040204" pitchFamily="34" charset="-120"/>
                        </a:rPr>
                        <a:t>職業興趣探索</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個別學生</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各類型平均分數</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原始資料</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班、學號、性別、診斷次數、第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次平均分數、第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次診斷完成時間</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43758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15</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UCAN</a:t>
                      </a:r>
                      <a:r>
                        <a:rPr lang="zh-TW" sz="1200" kern="100">
                          <a:effectLst/>
                          <a:latin typeface="微軟正黑體" panose="020B0604030504040204" pitchFamily="34" charset="-120"/>
                          <a:ea typeface="微軟正黑體" panose="020B0604030504040204" pitchFamily="34" charset="-120"/>
                        </a:rPr>
                        <a:t>職場共通職能診斷</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個別學生</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各面向平均分數</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原始資料</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班、學號、性別、診斷次數、第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次平均分數、第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次診斷完成時間</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656380">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UCAN</a:t>
                      </a:r>
                      <a:r>
                        <a:rPr lang="zh-TW" sz="1200" kern="100">
                          <a:effectLst/>
                          <a:latin typeface="微軟正黑體" panose="020B0604030504040204" pitchFamily="34" charset="-120"/>
                          <a:ea typeface="微軟正黑體" panose="020B0604030504040204" pitchFamily="34" charset="-120"/>
                        </a:rPr>
                        <a:t>專業職能診斷</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個別學生</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各面向平均分數</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原始資料</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班、學號、性別、職涯類型、就業途徑能力面向、第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次平均分數、第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次診斷完成時間</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43758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en-US" sz="1200" kern="100" dirty="0">
                          <a:effectLst/>
                          <a:latin typeface="微軟正黑體" panose="020B0604030504040204" pitchFamily="34" charset="-120"/>
                          <a:ea typeface="微軟正黑體" panose="020B0604030504040204" pitchFamily="34" charset="-120"/>
                        </a:rPr>
                        <a:t>UCAN</a:t>
                      </a:r>
                      <a:r>
                        <a:rPr lang="zh-TW" sz="1200" kern="100" dirty="0">
                          <a:effectLst/>
                          <a:latin typeface="微軟正黑體" panose="020B0604030504040204" pitchFamily="34" charset="-120"/>
                          <a:ea typeface="微軟正黑體" panose="020B0604030504040204" pitchFamily="34" charset="-120"/>
                        </a:rPr>
                        <a:t>職業興趣診斷</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個別學生</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各類型</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全國</a:t>
                      </a:r>
                      <a:r>
                        <a:rPr lang="en-US" sz="1200" kern="100" dirty="0">
                          <a:effectLst/>
                          <a:latin typeface="微軟正黑體" panose="020B0604030504040204" pitchFamily="34" charset="-120"/>
                          <a:ea typeface="微軟正黑體" panose="020B0604030504040204" pitchFamily="34" charset="-120"/>
                        </a:rPr>
                        <a:t>PR</a:t>
                      </a:r>
                      <a:r>
                        <a:rPr lang="zh-TW" sz="1200" kern="100" dirty="0">
                          <a:effectLst/>
                          <a:latin typeface="微軟正黑體" panose="020B0604030504040204" pitchFamily="34" charset="-120"/>
                          <a:ea typeface="微軟正黑體" panose="020B0604030504040204" pitchFamily="34" charset="-120"/>
                        </a:rPr>
                        <a:t>值</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班、學號、性別、診斷次數、第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a:t>
                      </a:r>
                      <a:r>
                        <a:rPr lang="en-US" sz="1200" kern="100">
                          <a:effectLst/>
                          <a:latin typeface="微軟正黑體" panose="020B0604030504040204" pitchFamily="34" charset="-120"/>
                          <a:ea typeface="微軟正黑體" panose="020B0604030504040204" pitchFamily="34" charset="-120"/>
                        </a:rPr>
                        <a:t>PR</a:t>
                      </a:r>
                      <a:r>
                        <a:rPr lang="zh-TW" sz="1200" kern="100">
                          <a:effectLst/>
                          <a:latin typeface="微軟正黑體" panose="020B0604030504040204" pitchFamily="34" charset="-120"/>
                          <a:ea typeface="微軟正黑體" panose="020B0604030504040204" pitchFamily="34" charset="-120"/>
                        </a:rPr>
                        <a:t>值、第</a:t>
                      </a:r>
                      <a:r>
                        <a:rPr lang="en-US" sz="1200" kern="100">
                          <a:effectLst/>
                          <a:latin typeface="微軟正黑體" panose="020B0604030504040204" pitchFamily="34" charset="-120"/>
                          <a:ea typeface="微軟正黑體" panose="020B0604030504040204" pitchFamily="34" charset="-120"/>
                        </a:rPr>
                        <a:t>1~4</a:t>
                      </a:r>
                      <a:r>
                        <a:rPr lang="zh-TW" sz="1200" kern="100">
                          <a:effectLst/>
                          <a:latin typeface="微軟正黑體" panose="020B0604030504040204" pitchFamily="34" charset="-120"/>
                          <a:ea typeface="微軟正黑體" panose="020B0604030504040204" pitchFamily="34" charset="-120"/>
                        </a:rPr>
                        <a:t>次診斷完成時間</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43758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18</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en-US" sz="1200" kern="100" dirty="0">
                          <a:effectLst/>
                          <a:latin typeface="微軟正黑體" panose="020B0604030504040204" pitchFamily="34" charset="-120"/>
                          <a:ea typeface="微軟正黑體" panose="020B0604030504040204" pitchFamily="34" charset="-120"/>
                        </a:rPr>
                        <a:t>UCAN</a:t>
                      </a:r>
                      <a:r>
                        <a:rPr lang="zh-TW" sz="1200" kern="100" dirty="0">
                          <a:effectLst/>
                          <a:latin typeface="微軟正黑體" panose="020B0604030504040204" pitchFamily="34" charset="-120"/>
                          <a:ea typeface="微軟正黑體" panose="020B0604030504040204" pitchFamily="34" charset="-120"/>
                        </a:rPr>
                        <a:t>職場共通職能診斷</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個別學生</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各類型</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全國</a:t>
                      </a:r>
                      <a:r>
                        <a:rPr lang="en-US" sz="1200" kern="100" dirty="0">
                          <a:effectLst/>
                          <a:latin typeface="微軟正黑體" panose="020B0604030504040204" pitchFamily="34" charset="-120"/>
                          <a:ea typeface="微軟正黑體" panose="020B0604030504040204" pitchFamily="34" charset="-120"/>
                        </a:rPr>
                        <a:t>PR</a:t>
                      </a:r>
                      <a:r>
                        <a:rPr lang="zh-TW" sz="1200" kern="100" dirty="0">
                          <a:effectLst/>
                          <a:latin typeface="微軟正黑體" panose="020B0604030504040204" pitchFamily="34" charset="-120"/>
                          <a:ea typeface="微軟正黑體" panose="020B0604030504040204" pitchFamily="34" charset="-120"/>
                        </a:rPr>
                        <a:t>值</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學校名稱、系</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年級</a:t>
                      </a:r>
                      <a:r>
                        <a:rPr lang="en-US" sz="1200" kern="100" dirty="0">
                          <a:effectLst/>
                          <a:latin typeface="微軟正黑體" panose="020B0604030504040204" pitchFamily="34" charset="-120"/>
                          <a:ea typeface="微軟正黑體" panose="020B0604030504040204" pitchFamily="34" charset="-120"/>
                        </a:rPr>
                        <a:t>/</a:t>
                      </a:r>
                      <a:r>
                        <a:rPr lang="zh-TW" sz="1200" kern="100" dirty="0">
                          <a:effectLst/>
                          <a:latin typeface="微軟正黑體" panose="020B0604030504040204" pitchFamily="34" charset="-120"/>
                          <a:ea typeface="微軟正黑體" panose="020B0604030504040204" pitchFamily="34" charset="-120"/>
                        </a:rPr>
                        <a:t>班、學號、性別、診斷次數、第</a:t>
                      </a:r>
                      <a:r>
                        <a:rPr lang="en-US" sz="1200" kern="100" dirty="0">
                          <a:effectLst/>
                          <a:latin typeface="微軟正黑體" panose="020B0604030504040204" pitchFamily="34" charset="-120"/>
                          <a:ea typeface="微軟正黑體" panose="020B0604030504040204" pitchFamily="34" charset="-120"/>
                        </a:rPr>
                        <a:t>1~4</a:t>
                      </a:r>
                      <a:r>
                        <a:rPr lang="zh-TW" sz="1200" kern="100" dirty="0">
                          <a:effectLst/>
                          <a:latin typeface="微軟正黑體" panose="020B0604030504040204" pitchFamily="34" charset="-120"/>
                          <a:ea typeface="微軟正黑體" panose="020B0604030504040204" pitchFamily="34" charset="-120"/>
                        </a:rPr>
                        <a:t>次</a:t>
                      </a:r>
                      <a:r>
                        <a:rPr lang="en-US" sz="1200" kern="100" dirty="0">
                          <a:effectLst/>
                          <a:latin typeface="微軟正黑體" panose="020B0604030504040204" pitchFamily="34" charset="-120"/>
                          <a:ea typeface="微軟正黑體" panose="020B0604030504040204" pitchFamily="34" charset="-120"/>
                        </a:rPr>
                        <a:t>PR</a:t>
                      </a:r>
                      <a:r>
                        <a:rPr lang="zh-TW" sz="1200" kern="100" dirty="0">
                          <a:effectLst/>
                          <a:latin typeface="微軟正黑體" panose="020B0604030504040204" pitchFamily="34" charset="-120"/>
                          <a:ea typeface="微軟正黑體" panose="020B0604030504040204" pitchFamily="34" charset="-120"/>
                        </a:rPr>
                        <a:t>值、第</a:t>
                      </a:r>
                      <a:r>
                        <a:rPr lang="en-US" sz="1200" kern="100" dirty="0">
                          <a:effectLst/>
                          <a:latin typeface="微軟正黑體" panose="020B0604030504040204" pitchFamily="34" charset="-120"/>
                          <a:ea typeface="微軟正黑體" panose="020B0604030504040204" pitchFamily="34" charset="-120"/>
                        </a:rPr>
                        <a:t>1~4</a:t>
                      </a:r>
                      <a:r>
                        <a:rPr lang="zh-TW" sz="1200" kern="100" dirty="0">
                          <a:effectLst/>
                          <a:latin typeface="微軟正黑體" panose="020B0604030504040204" pitchFamily="34" charset="-120"/>
                          <a:ea typeface="微軟正黑體" panose="020B0604030504040204" pitchFamily="34" charset="-120"/>
                        </a:rPr>
                        <a:t>次診斷完成時間</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bl>
          </a:graphicData>
        </a:graphic>
      </p:graphicFrame>
      <p:sp>
        <p:nvSpPr>
          <p:cNvPr id="4" name="標題 1"/>
          <p:cNvSpPr txBox="1">
            <a:spLocks/>
          </p:cNvSpPr>
          <p:nvPr/>
        </p:nvSpPr>
        <p:spPr bwMode="auto">
          <a:xfrm>
            <a:off x="1619672" y="70374"/>
            <a:ext cx="5904656"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r>
              <a:rPr kumimoji="0" lang="en-US" altLang="zh-TW" sz="4000" b="1" dirty="0" smtClean="0">
                <a:solidFill>
                  <a:prstClr val="black"/>
                </a:solidFill>
              </a:rPr>
              <a:t>UCAN</a:t>
            </a:r>
            <a:r>
              <a:rPr kumimoji="0" lang="zh-TW" altLang="en-US" sz="4000" b="1" dirty="0" smtClean="0">
                <a:solidFill>
                  <a:prstClr val="black"/>
                </a:solidFill>
              </a:rPr>
              <a:t>後台可運用的報表</a:t>
            </a:r>
            <a:endParaRPr kumimoji="0" lang="zh-TW" altLang="en-US" sz="4000" b="1" dirty="0">
              <a:solidFill>
                <a:prstClr val="black"/>
              </a:solidFill>
            </a:endParaRPr>
          </a:p>
        </p:txBody>
      </p:sp>
    </p:spTree>
    <p:extLst>
      <p:ext uri="{BB962C8B-B14F-4D97-AF65-F5344CB8AC3E}">
        <p14:creationId xmlns:p14="http://schemas.microsoft.com/office/powerpoint/2010/main" val="393191434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070929B0-9418-4FB3-AF51-E4CABDF6D387}" type="slidenum">
              <a:rPr lang="zh-TW" altLang="en-US" smtClean="0">
                <a:solidFill>
                  <a:prstClr val="white">
                    <a:tint val="75000"/>
                  </a:prstClr>
                </a:solidFill>
              </a:rPr>
              <a:pPr/>
              <a:t>31</a:t>
            </a:fld>
            <a:endParaRPr lang="zh-TW" altLang="en-US">
              <a:solidFill>
                <a:prstClr val="white">
                  <a:tint val="75000"/>
                </a:prstClr>
              </a:solidFill>
            </a:endParaRPr>
          </a:p>
        </p:txBody>
      </p:sp>
      <p:graphicFrame>
        <p:nvGraphicFramePr>
          <p:cNvPr id="3" name="表格 2"/>
          <p:cNvGraphicFramePr>
            <a:graphicFrameLocks noGrp="1"/>
          </p:cNvGraphicFramePr>
          <p:nvPr>
            <p:extLst/>
          </p:nvPr>
        </p:nvGraphicFramePr>
        <p:xfrm>
          <a:off x="179512" y="164689"/>
          <a:ext cx="8856984" cy="6583680"/>
        </p:xfrm>
        <a:graphic>
          <a:graphicData uri="http://schemas.openxmlformats.org/drawingml/2006/table">
            <a:tbl>
              <a:tblPr firstRow="1" firstCol="1" bandRow="1">
                <a:tableStyleId>{5C22544A-7EE6-4342-B048-85BDC9FD1C3A}</a:tableStyleId>
              </a:tblPr>
              <a:tblGrid>
                <a:gridCol w="600473"/>
                <a:gridCol w="3503983"/>
                <a:gridCol w="4392488"/>
                <a:gridCol w="360040"/>
              </a:tblGrid>
              <a:tr h="49736">
                <a:tc>
                  <a:txBody>
                    <a:bodyPr/>
                    <a:lstStyle/>
                    <a:p>
                      <a:pPr algn="ctr">
                        <a:spcAft>
                          <a:spcPts val="0"/>
                        </a:spcAft>
                      </a:pPr>
                      <a:r>
                        <a:rPr lang="zh-TW" sz="1200" kern="100" dirty="0">
                          <a:effectLst/>
                          <a:latin typeface="微軟正黑體" panose="020B0604030504040204" pitchFamily="34" charset="-120"/>
                          <a:ea typeface="微軟正黑體" panose="020B0604030504040204" pitchFamily="34" charset="-120"/>
                        </a:rPr>
                        <a:t>序號</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名稱</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用途</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類型</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r>
              <a:tr h="49736">
                <a:tc>
                  <a:txBody>
                    <a:bodyPr/>
                    <a:lstStyle/>
                    <a:p>
                      <a:pPr>
                        <a:spcAft>
                          <a:spcPts val="0"/>
                        </a:spcAft>
                      </a:pPr>
                      <a:r>
                        <a:rPr lang="en-US" sz="1200" kern="100" dirty="0">
                          <a:effectLst/>
                          <a:latin typeface="微軟正黑體" panose="020B0604030504040204" pitchFamily="34" charset="-120"/>
                          <a:ea typeface="微軟正黑體" panose="020B0604030504040204" pitchFamily="34" charset="-120"/>
                        </a:rPr>
                        <a:t>19</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學校帳號數統計</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學校的有效學生帳號數（人數）</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rowSpan="9">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智慧分析</a:t>
                      </a:r>
                      <a:r>
                        <a:rPr lang="en-US" sz="1200" kern="100">
                          <a:effectLst/>
                          <a:latin typeface="微軟正黑體" panose="020B0604030504040204" pitchFamily="34" charset="-120"/>
                          <a:ea typeface="微軟正黑體" panose="020B0604030504040204" pitchFamily="34" charset="-120"/>
                        </a:rPr>
                        <a:t/>
                      </a:r>
                      <a:br>
                        <a:rPr lang="en-US" sz="1200" kern="100">
                          <a:effectLst/>
                          <a:latin typeface="微軟正黑體" panose="020B0604030504040204" pitchFamily="34" charset="-120"/>
                          <a:ea typeface="微軟正黑體" panose="020B0604030504040204" pitchFamily="34" charset="-120"/>
                        </a:rPr>
                      </a:br>
                      <a:r>
                        <a:rPr lang="zh-TW" sz="1200" kern="100">
                          <a:effectLst/>
                          <a:latin typeface="微軟正黑體" panose="020B0604030504040204" pitchFamily="34" charset="-120"/>
                          <a:ea typeface="微軟正黑體" panose="020B0604030504040204" pitchFamily="34" charset="-120"/>
                        </a:rPr>
                        <a:t>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nchor="ctr"/>
                </a:tc>
              </a:tr>
              <a:tr h="49736">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20</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管理者帳號數統計</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顯示各類型管理者數量（人數）</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21</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全校各系所學生使用情況</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顯示各學年度學生診斷結果（診斷次數／人次）</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22</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全校各系所職業興趣概況分析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顯示各系所職業興趣概況，也可比較不同系所之間的差異性（平均分數／診斷次數）</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23</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全校各系所職場共通職能概況分析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了解不同系所在共通職能上表現之差異（平均分數／診斷次數）</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24</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系所班級學生帳號數統計</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顯示不同學制（四技、二技、五專）在各學年、各學期之各系與各班之申請人數（申請帳號的人數）</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25</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各系所班級學生各項診斷次數</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顯示全校各系、各班學生各項診斷次數（診斷次數／人次）</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26</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各系所班級專業職能診斷概況分析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顯示全校各系、各班學生診斷後專業職能分數（平均分數／診斷次數）</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27</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各系就業途徑專業職能診斷次數</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顯示各就業途徑的診斷次數（診斷次數／人次）</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28</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共通職能養成之教學能量回饋整體分析</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分析學生對校內提供共通職能課程或相關活動之意見以及</a:t>
                      </a:r>
                      <a:r>
                        <a:rPr lang="en-US" sz="1200" kern="100">
                          <a:effectLst/>
                          <a:latin typeface="微軟正黑體" panose="020B0604030504040204" pitchFamily="34" charset="-120"/>
                          <a:ea typeface="微軟正黑體" panose="020B0604030504040204" pitchFamily="34" charset="-120"/>
                        </a:rPr>
                        <a:t/>
                      </a:r>
                      <a:br>
                        <a:rPr lang="en-US" sz="1200" kern="100">
                          <a:effectLst/>
                          <a:latin typeface="微軟正黑體" panose="020B0604030504040204" pitchFamily="34" charset="-120"/>
                          <a:ea typeface="微軟正黑體" panose="020B0604030504040204" pitchFamily="34" charset="-120"/>
                        </a:rPr>
                      </a:br>
                      <a:r>
                        <a:rPr lang="zh-TW" sz="1200" kern="100">
                          <a:effectLst/>
                          <a:latin typeface="微軟正黑體" panose="020B0604030504040204" pitchFamily="34" charset="-120"/>
                          <a:ea typeface="微軟正黑體" panose="020B0604030504040204" pitchFamily="34" charset="-120"/>
                        </a:rPr>
                        <a:t>共通職能優勢－課程能量二維度分析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rowSpan="7">
                  <a:txBody>
                    <a:bodyPr/>
                    <a:lstStyle/>
                    <a:p>
                      <a:pPr algn="ctr">
                        <a:spcAft>
                          <a:spcPts val="0"/>
                        </a:spcAft>
                      </a:pPr>
                      <a:r>
                        <a:rPr lang="zh-TW" sz="1200" kern="100">
                          <a:effectLst/>
                          <a:latin typeface="微軟正黑體" panose="020B0604030504040204" pitchFamily="34" charset="-120"/>
                          <a:ea typeface="微軟正黑體" panose="020B0604030504040204" pitchFamily="34" charset="-120"/>
                        </a:rPr>
                        <a:t>職能養成之教學能量回饋報表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nchor="ct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29</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與系所相關專業職能養成之教學能量回饋整體分析</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分析學生對與系所相關的專業職能課程或相關活動之意見以及</a:t>
                      </a:r>
                      <a:r>
                        <a:rPr lang="en-US" sz="1200" kern="100">
                          <a:effectLst/>
                          <a:latin typeface="微軟正黑體" panose="020B0604030504040204" pitchFamily="34" charset="-120"/>
                          <a:ea typeface="微軟正黑體" panose="020B0604030504040204" pitchFamily="34" charset="-120"/>
                        </a:rPr>
                        <a:t/>
                      </a:r>
                      <a:br>
                        <a:rPr lang="en-US" sz="1200" kern="100">
                          <a:effectLst/>
                          <a:latin typeface="微軟正黑體" panose="020B0604030504040204" pitchFamily="34" charset="-120"/>
                          <a:ea typeface="微軟正黑體" panose="020B0604030504040204" pitchFamily="34" charset="-120"/>
                        </a:rPr>
                      </a:br>
                      <a:r>
                        <a:rPr lang="zh-TW" sz="1200" kern="100">
                          <a:effectLst/>
                          <a:latin typeface="微軟正黑體" panose="020B0604030504040204" pitchFamily="34" charset="-120"/>
                          <a:ea typeface="微軟正黑體" panose="020B0604030504040204" pitchFamily="34" charset="-120"/>
                        </a:rPr>
                        <a:t>專業職能優勢－課程能量二維度分析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30</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與系所無關專業職能養成之教學能量回饋整體分析</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分析學生對與系所無關的專業職能課程或相關活動之意見</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31</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共通職能養成之教學能量回饋分析－個人原始資料</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班、學號、性別、共通職能分數、意見調查結果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32</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與系所相關專業職能養成之教學能量回饋分析－個人原始資料</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班、學號、性別、共通職能分數、意見調查結果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33</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與系所無關專業職能養成之教學能量回饋分析－個人原始資料</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學校名稱、系</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年級</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班、學號、性別、共通職能分數、意見調查結果</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34</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未填答職能養成之教學能量回饋問卷清單</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各項職能回饋未填答之清單</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35</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畢業生工作狀況與共通職能分數之交叉表</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畢業生流向調查問項與學生在學之共通職能診斷串檔</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rowSpan="7">
                  <a:txBody>
                    <a:bodyPr/>
                    <a:lstStyle/>
                    <a:p>
                      <a:pPr algn="ctr">
                        <a:spcAft>
                          <a:spcPts val="0"/>
                        </a:spcAft>
                      </a:pPr>
                      <a:r>
                        <a:rPr lang="en-US" sz="1200" kern="100">
                          <a:effectLst/>
                          <a:latin typeface="微軟正黑體" panose="020B0604030504040204" pitchFamily="34" charset="-120"/>
                          <a:ea typeface="微軟正黑體" panose="020B0604030504040204" pitchFamily="34" charset="-120"/>
                        </a:rPr>
                        <a:t>UCAN</a:t>
                      </a:r>
                      <a:r>
                        <a:rPr lang="zh-TW" sz="1200" kern="100">
                          <a:effectLst/>
                          <a:latin typeface="微軟正黑體" panose="020B0604030504040204" pitchFamily="34" charset="-120"/>
                          <a:ea typeface="微軟正黑體" panose="020B0604030504040204" pitchFamily="34" charset="-120"/>
                        </a:rPr>
                        <a:t>結合畢業生流向調查報表</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nchor="ct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36</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畢業生的工作職業類型分布（註：非串檔）</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校／系學生畢業後分布於</a:t>
                      </a:r>
                      <a:r>
                        <a:rPr lang="en-US" sz="1200" kern="100">
                          <a:effectLst/>
                          <a:latin typeface="微軟正黑體" panose="020B0604030504040204" pitchFamily="34" charset="-120"/>
                          <a:ea typeface="微軟正黑體" panose="020B0604030504040204" pitchFamily="34" charset="-120"/>
                        </a:rPr>
                        <a:t>16</a:t>
                      </a:r>
                      <a:r>
                        <a:rPr lang="zh-TW" sz="1200" kern="100">
                          <a:effectLst/>
                          <a:latin typeface="微軟正黑體" panose="020B0604030504040204" pitchFamily="34" charset="-120"/>
                          <a:ea typeface="微軟正黑體" panose="020B0604030504040204" pitchFamily="34" charset="-120"/>
                        </a:rPr>
                        <a:t>職涯類型的狀況，提供畢業生職業類型分布比例</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37</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畢業生工作類型與興趣探索分數之交叉表</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提供畢業生工作類型與與畢業生在校興趣探索診斷分數交叉分析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38</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畢業生工作類型與共通職能分數之交叉表</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提供畢業生工作類型與與畢業生在校共通職能診斷分數交叉分析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99472">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39</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在校學習經驗對畢業生目前工作的幫助（註：非串檔）</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提供哪些在校「學習經驗」對目前工作有幫助</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40</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畢業生工作所需的專業能力與專業職能分數之交叉表</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提供畢業生目前專業能力與公司</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主管</a:t>
                      </a:r>
                      <a:r>
                        <a:rPr lang="en-US" sz="1200" kern="100">
                          <a:effectLst/>
                          <a:latin typeface="微軟正黑體" panose="020B0604030504040204" pitchFamily="34" charset="-120"/>
                          <a:ea typeface="微軟正黑體" panose="020B0604030504040204" pitchFamily="34" charset="-120"/>
                        </a:rPr>
                        <a:t>)</a:t>
                      </a:r>
                      <a:r>
                        <a:rPr lang="zh-TW" sz="1200" kern="100">
                          <a:effectLst/>
                          <a:latin typeface="微軟正黑體" panose="020B0604030504040204" pitchFamily="34" charset="-120"/>
                          <a:ea typeface="微軟正黑體" panose="020B0604030504040204" pitchFamily="34" charset="-120"/>
                        </a:rPr>
                        <a:t>要求相符程度，與在校專業職能診斷分數交叉分析</a:t>
                      </a:r>
                      <a:endParaRPr lang="zh-TW" sz="12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r h="149208">
                <a:tc>
                  <a:txBody>
                    <a:bodyPr/>
                    <a:lstStyle/>
                    <a:p>
                      <a:pPr>
                        <a:spcAft>
                          <a:spcPts val="0"/>
                        </a:spcAft>
                      </a:pPr>
                      <a:r>
                        <a:rPr lang="en-US" sz="1200" kern="100">
                          <a:effectLst/>
                          <a:latin typeface="微軟正黑體" panose="020B0604030504040204" pitchFamily="34" charset="-120"/>
                          <a:ea typeface="微軟正黑體" panose="020B0604030504040204" pitchFamily="34" charset="-120"/>
                        </a:rPr>
                        <a:t>41</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a:effectLst/>
                          <a:latin typeface="微軟正黑體" panose="020B0604030504040204" pitchFamily="34" charset="-120"/>
                          <a:ea typeface="微軟正黑體" panose="020B0604030504040204" pitchFamily="34" charset="-120"/>
                        </a:rPr>
                        <a:t>畢業生工作內容與原就讀系所專業課程相符度與專業職能分數之交叉表</a:t>
                      </a:r>
                      <a:endParaRPr lang="zh-TW" sz="1200" kern="100">
                        <a:effectLst/>
                        <a:latin typeface="微軟正黑體" panose="020B0604030504040204" pitchFamily="34" charset="-120"/>
                        <a:ea typeface="微軟正黑體" panose="020B0604030504040204" pitchFamily="34" charset="-120"/>
                        <a:cs typeface="新細明體" panose="02020500000000000000" pitchFamily="18" charset="-120"/>
                      </a:endParaRPr>
                    </a:p>
                  </a:txBody>
                  <a:tcPr marL="18651" marR="18651" marT="0" marB="0"/>
                </a:tc>
                <a:tc>
                  <a:txBody>
                    <a:bodyPr/>
                    <a:lstStyle/>
                    <a:p>
                      <a:pPr>
                        <a:spcAft>
                          <a:spcPts val="0"/>
                        </a:spcAft>
                      </a:pPr>
                      <a:r>
                        <a:rPr lang="zh-TW" sz="1200" kern="100" dirty="0">
                          <a:effectLst/>
                          <a:latin typeface="微軟正黑體" panose="020B0604030504040204" pitchFamily="34" charset="-120"/>
                          <a:ea typeface="微軟正黑體" panose="020B0604030504040204" pitchFamily="34" charset="-120"/>
                        </a:rPr>
                        <a:t>提供畢業生目前工作內容與原就讀系所專業訓練課程之相符程度，與在校專業職能診斷分數交叉分析</a:t>
                      </a:r>
                      <a:endParaRPr lang="zh-TW" sz="12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8651" marR="18651" marT="0" marB="0"/>
                </a:tc>
                <a:tc vMerge="1">
                  <a:txBody>
                    <a:bodyPr/>
                    <a:lstStyle/>
                    <a:p>
                      <a:endParaRPr lang="zh-TW" altLang="en-US"/>
                    </a:p>
                  </a:txBody>
                  <a:tcPr/>
                </a:tc>
              </a:tr>
            </a:tbl>
          </a:graphicData>
        </a:graphic>
      </p:graphicFrame>
      <p:sp>
        <p:nvSpPr>
          <p:cNvPr id="4" name="投影片編號版面配置區 1"/>
          <p:cNvSpPr txBox="1">
            <a:spLocks/>
          </p:cNvSpPr>
          <p:nvPr/>
        </p:nvSpPr>
        <p:spPr>
          <a:xfrm>
            <a:off x="6705600" y="6508750"/>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fld id="{3A0CC77C-00F8-4BED-A507-A00E26D4C441}" type="slidenum">
              <a:rPr lang="zh-TW" altLang="en-US" smtClean="0"/>
              <a:pPr/>
              <a:t>31</a:t>
            </a:fld>
            <a:endParaRPr lang="zh-TW" altLang="en-US" dirty="0"/>
          </a:p>
        </p:txBody>
      </p:sp>
    </p:spTree>
    <p:extLst>
      <p:ext uri="{BB962C8B-B14F-4D97-AF65-F5344CB8AC3E}">
        <p14:creationId xmlns:p14="http://schemas.microsoft.com/office/powerpoint/2010/main" val="38554596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6"/>
          <p:cNvPicPr>
            <a:picLocks noChangeAspect="1" noChangeArrowheads="1"/>
          </p:cNvPicPr>
          <p:nvPr/>
        </p:nvPicPr>
        <p:blipFill>
          <a:blip r:embed="rId3">
            <a:extLst>
              <a:ext uri="{28A0092B-C50C-407E-A947-70E740481C1C}">
                <a14:useLocalDpi xmlns:a14="http://schemas.microsoft.com/office/drawing/2010/main" val="0"/>
              </a:ext>
            </a:extLst>
          </a:blip>
          <a:srcRect l="12920" t="-172" r="12920"/>
          <a:stretch>
            <a:fillRect/>
          </a:stretch>
        </p:blipFill>
        <p:spPr bwMode="auto">
          <a:xfrm>
            <a:off x="0" y="0"/>
            <a:ext cx="9144000" cy="694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文字方塊 9"/>
          <p:cNvSpPr txBox="1">
            <a:spLocks noChangeArrowheads="1"/>
          </p:cNvSpPr>
          <p:nvPr/>
        </p:nvSpPr>
        <p:spPr bwMode="auto">
          <a:xfrm>
            <a:off x="179388" y="1628775"/>
            <a:ext cx="4752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spcBef>
                <a:spcPct val="0"/>
              </a:spcBef>
              <a:buFontTx/>
              <a:buNone/>
            </a:pPr>
            <a:r>
              <a:rPr lang="zh-TW" altLang="en-US" sz="2800" b="1">
                <a:solidFill>
                  <a:srgbClr val="FFFF00"/>
                </a:solidFill>
                <a:latin typeface="Adobe 繁黑體 Std B"/>
                <a:ea typeface="Adobe 繁黑體 Std B"/>
                <a:cs typeface="Calibri" pitchFamily="34" charset="0"/>
              </a:rPr>
              <a:t>提供一個系統化工具及資源協助學校</a:t>
            </a:r>
          </a:p>
        </p:txBody>
      </p:sp>
      <p:sp>
        <p:nvSpPr>
          <p:cNvPr id="12" name="文字方塊 11"/>
          <p:cNvSpPr txBox="1">
            <a:spLocks noChangeArrowheads="1"/>
          </p:cNvSpPr>
          <p:nvPr/>
        </p:nvSpPr>
        <p:spPr bwMode="auto">
          <a:xfrm>
            <a:off x="192088" y="2708275"/>
            <a:ext cx="4105275" cy="850900"/>
          </a:xfrm>
          <a:prstGeom prst="roundRect">
            <a:avLst/>
          </a:prstGeom>
          <a:noFill/>
          <a:ln w="28575">
            <a:solidFill>
              <a:schemeClr val="bg1"/>
            </a:solid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eaLnBrk="1" hangingPunct="1">
              <a:defRPr/>
            </a:pPr>
            <a:r>
              <a:rPr kumimoji="0" lang="zh-TW" altLang="en-US" sz="2200" b="1" dirty="0">
                <a:solidFill>
                  <a:prstClr val="white"/>
                </a:solidFill>
                <a:latin typeface="微軟正黑體" pitchFamily="34" charset="-120"/>
                <a:ea typeface="微軟正黑體" panose="020B0604030504040204" pitchFamily="34" charset="-120"/>
              </a:rPr>
              <a:t>瞭解產業人才所需能力</a:t>
            </a:r>
            <a:endParaRPr kumimoji="0" lang="en-US" altLang="zh-TW" sz="2200" b="1" dirty="0">
              <a:solidFill>
                <a:prstClr val="white"/>
              </a:solidFill>
              <a:latin typeface="微軟正黑體" pitchFamily="34" charset="-120"/>
              <a:ea typeface="微軟正黑體" panose="020B0604030504040204" pitchFamily="34" charset="-120"/>
            </a:endParaRPr>
          </a:p>
          <a:p>
            <a:pPr eaLnBrk="1" hangingPunct="1">
              <a:defRPr/>
            </a:pPr>
            <a:r>
              <a:rPr kumimoji="0" lang="zh-TW" altLang="en-US" sz="2200" b="1" dirty="0">
                <a:solidFill>
                  <a:prstClr val="white"/>
                </a:solidFill>
                <a:latin typeface="微軟正黑體" pitchFamily="34" charset="-120"/>
                <a:ea typeface="微軟正黑體" panose="020B0604030504040204" pitchFamily="34" charset="-120"/>
              </a:rPr>
              <a:t>回饋教學及課程活動規劃</a:t>
            </a:r>
          </a:p>
        </p:txBody>
      </p:sp>
      <p:sp>
        <p:nvSpPr>
          <p:cNvPr id="36869" name="文字方塊 12"/>
          <p:cNvSpPr>
            <a:spLocks noChangeArrowheads="1"/>
          </p:cNvSpPr>
          <p:nvPr/>
        </p:nvSpPr>
        <p:spPr bwMode="auto">
          <a:xfrm>
            <a:off x="204788" y="3703638"/>
            <a:ext cx="4079875" cy="850900"/>
          </a:xfrm>
          <a:prstGeom prst="roundRect">
            <a:avLst>
              <a:gd name="adj" fmla="val 16667"/>
            </a:avLst>
          </a:prstGeom>
          <a:noFill/>
          <a:ln w="2857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spcBef>
                <a:spcPct val="0"/>
              </a:spcBef>
              <a:buFontTx/>
              <a:buNone/>
            </a:pPr>
            <a:r>
              <a:rPr kumimoji="0" lang="zh-TW" altLang="en-US" sz="2200" b="1" dirty="0">
                <a:solidFill>
                  <a:prstClr val="white"/>
                </a:solidFill>
              </a:rPr>
              <a:t>瞭解學生能力現況</a:t>
            </a:r>
            <a:endParaRPr kumimoji="0" lang="en-US" altLang="zh-TW" sz="2200" b="1" dirty="0">
              <a:solidFill>
                <a:prstClr val="white"/>
              </a:solidFill>
            </a:endParaRPr>
          </a:p>
          <a:p>
            <a:pPr eaLnBrk="1" hangingPunct="1">
              <a:spcBef>
                <a:spcPct val="0"/>
              </a:spcBef>
              <a:buFontTx/>
              <a:buNone/>
            </a:pPr>
            <a:r>
              <a:rPr kumimoji="0" lang="zh-TW" altLang="en-US" sz="2200" b="1" dirty="0">
                <a:solidFill>
                  <a:prstClr val="white"/>
                </a:solidFill>
              </a:rPr>
              <a:t>進行職涯及學習輔導</a:t>
            </a:r>
          </a:p>
        </p:txBody>
      </p:sp>
      <p:sp>
        <p:nvSpPr>
          <p:cNvPr id="11" name="Rectangle 2"/>
          <p:cNvSpPr txBox="1">
            <a:spLocks noChangeArrowheads="1"/>
          </p:cNvSpPr>
          <p:nvPr/>
        </p:nvSpPr>
        <p:spPr>
          <a:xfrm>
            <a:off x="6156325" y="476250"/>
            <a:ext cx="2062163" cy="1143000"/>
          </a:xfrm>
          <a:prstGeom prst="rect">
            <a:avLst/>
          </a:prstGeom>
        </p:spPr>
        <p:txBody>
          <a:bodyPr/>
          <a:lstStyle/>
          <a:p>
            <a:pPr eaLnBrk="1" hangingPunct="1">
              <a:defRPr/>
            </a:pPr>
            <a:endParaRPr lang="zh-TW" altLang="en-US" sz="4400" kern="0" dirty="0">
              <a:solidFill>
                <a:srgbClr val="0070C0"/>
              </a:solidFill>
              <a:latin typeface="Arial Unicode MS" pitchFamily="34" charset="-120"/>
              <a:ea typeface="Arial Unicode MS" pitchFamily="34" charset="-120"/>
            </a:endParaRPr>
          </a:p>
        </p:txBody>
      </p:sp>
      <p:sp>
        <p:nvSpPr>
          <p:cNvPr id="36871" name="標題 1"/>
          <p:cNvSpPr>
            <a:spLocks/>
          </p:cNvSpPr>
          <p:nvPr/>
        </p:nvSpPr>
        <p:spPr bwMode="auto">
          <a:xfrm>
            <a:off x="307032" y="278160"/>
            <a:ext cx="8153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spcBef>
                <a:spcPct val="0"/>
              </a:spcBef>
              <a:buFontTx/>
              <a:buNone/>
            </a:pPr>
            <a:r>
              <a:rPr kumimoji="0" lang="en-US" altLang="zh-TW" sz="4000" b="1" dirty="0">
                <a:solidFill>
                  <a:prstClr val="black"/>
                </a:solidFill>
              </a:rPr>
              <a:t>UCAN</a:t>
            </a:r>
            <a:r>
              <a:rPr kumimoji="0" lang="zh-TW" altLang="en-US" sz="4000" b="1" dirty="0">
                <a:solidFill>
                  <a:prstClr val="black"/>
                </a:solidFill>
              </a:rPr>
              <a:t>是什麼？</a:t>
            </a:r>
          </a:p>
        </p:txBody>
      </p:sp>
      <p:sp>
        <p:nvSpPr>
          <p:cNvPr id="36872" name="投影片編號版面配置區 7"/>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spcBef>
                <a:spcPct val="0"/>
              </a:spcBef>
              <a:buFontTx/>
              <a:buNone/>
            </a:pPr>
            <a:fld id="{99684686-BE14-46CA-8676-647B665E4C18}" type="slidenum">
              <a:rPr lang="zh-TW" altLang="en-US" sz="1200">
                <a:solidFill>
                  <a:srgbClr val="898989"/>
                </a:solidFill>
                <a:latin typeface="Calibri" pitchFamily="34" charset="0"/>
                <a:ea typeface="新細明體" pitchFamily="18" charset="-120"/>
              </a:rPr>
              <a:pPr>
                <a:spcBef>
                  <a:spcPct val="0"/>
                </a:spcBef>
                <a:buFontTx/>
                <a:buNone/>
              </a:pPr>
              <a:t>32</a:t>
            </a:fld>
            <a:endParaRPr lang="zh-TW" altLang="en-US" sz="1200">
              <a:solidFill>
                <a:srgbClr val="898989"/>
              </a:solidFill>
              <a:latin typeface="Calibri" pitchFamily="34" charset="0"/>
              <a:ea typeface="新細明體" pitchFamily="18" charset="-120"/>
            </a:endParaRPr>
          </a:p>
        </p:txBody>
      </p:sp>
    </p:spTree>
    <p:extLst>
      <p:ext uri="{BB962C8B-B14F-4D97-AF65-F5344CB8AC3E}">
        <p14:creationId xmlns:p14="http://schemas.microsoft.com/office/powerpoint/2010/main" val="1564621212"/>
      </p:ext>
    </p:extLst>
  </p:cSld>
  <p:clrMapOvr>
    <a:masterClrMapping/>
  </p:clrMapOvr>
  <p:transition advClick="0"/>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459958" y="33432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dirty="0" smtClean="0">
                <a:solidFill>
                  <a:sysClr val="windowText" lastClr="000000"/>
                </a:solidFill>
              </a:rPr>
              <a:t>UCAN</a:t>
            </a:r>
            <a:r>
              <a:rPr lang="zh-TW" altLang="en-US" sz="4000" dirty="0" smtClean="0">
                <a:solidFill>
                  <a:sysClr val="windowText" lastClr="000000"/>
                </a:solidFill>
              </a:rPr>
              <a:t>教學應用概念</a:t>
            </a:r>
            <a:endParaRPr lang="zh-TW" altLang="en-US" sz="4000" dirty="0">
              <a:solidFill>
                <a:sysClr val="windowText" lastClr="000000"/>
              </a:solidFill>
            </a:endParaRPr>
          </a:p>
        </p:txBody>
      </p:sp>
      <p:grpSp>
        <p:nvGrpSpPr>
          <p:cNvPr id="3" name="群組 3"/>
          <p:cNvGrpSpPr>
            <a:grpSpLocks/>
          </p:cNvGrpSpPr>
          <p:nvPr/>
        </p:nvGrpSpPr>
        <p:grpSpPr bwMode="auto">
          <a:xfrm>
            <a:off x="446856" y="957139"/>
            <a:ext cx="8229600" cy="5424487"/>
            <a:chOff x="457200" y="1296988"/>
            <a:chExt cx="8229600" cy="5424487"/>
          </a:xfrm>
        </p:grpSpPr>
        <p:sp>
          <p:nvSpPr>
            <p:cNvPr id="4" name="投影片編號版面配置區 3"/>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algn="r" fontAlgn="base">
                <a:spcBef>
                  <a:spcPct val="0"/>
                </a:spcBef>
                <a:spcAft>
                  <a:spcPct val="0"/>
                </a:spcAft>
                <a:defRPr/>
              </a:pPr>
              <a:fld id="{EA1DB3BF-B14B-4CBC-94ED-A8CBE0E9C8FE}" type="slidenum">
                <a:rPr kumimoji="0" lang="zh-TW" altLang="en-US" sz="1200" kern="0">
                  <a:solidFill>
                    <a:srgbClr val="898989"/>
                  </a:solidFill>
                  <a:latin typeface="Calibri" panose="020F0502020204030204" pitchFamily="34" charset="0"/>
                </a:rPr>
                <a:pPr algn="r" fontAlgn="base">
                  <a:spcBef>
                    <a:spcPct val="0"/>
                  </a:spcBef>
                  <a:spcAft>
                    <a:spcPct val="0"/>
                  </a:spcAft>
                  <a:defRPr/>
                </a:pPr>
                <a:t>33</a:t>
              </a:fld>
              <a:endParaRPr kumimoji="0" lang="zh-TW" altLang="en-US" sz="1200" kern="0">
                <a:solidFill>
                  <a:srgbClr val="898989"/>
                </a:solidFill>
                <a:latin typeface="Calibri" panose="020F0502020204030204" pitchFamily="34" charset="0"/>
              </a:endParaRPr>
            </a:p>
          </p:txBody>
        </p:sp>
        <p:graphicFrame>
          <p:nvGraphicFramePr>
            <p:cNvPr id="5" name="內容版面配置區 7"/>
            <p:cNvGraphicFramePr>
              <a:graphicFrameLocks/>
            </p:cNvGraphicFramePr>
            <p:nvPr/>
          </p:nvGraphicFramePr>
          <p:xfrm>
            <a:off x="457200" y="1957450"/>
            <a:ext cx="4363181" cy="9943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資料庫圖表 5"/>
            <p:cNvGraphicFramePr/>
            <p:nvPr/>
          </p:nvGraphicFramePr>
          <p:xfrm>
            <a:off x="676238" y="3068960"/>
            <a:ext cx="3816424" cy="32873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7" name="群組 9"/>
            <p:cNvGrpSpPr>
              <a:grpSpLocks/>
            </p:cNvGrpSpPr>
            <p:nvPr/>
          </p:nvGrpSpPr>
          <p:grpSpPr bwMode="auto">
            <a:xfrm>
              <a:off x="2444750" y="2805113"/>
              <a:ext cx="279400" cy="233362"/>
              <a:chOff x="2907864" y="664415"/>
              <a:chExt cx="280271" cy="233559"/>
            </a:xfrm>
          </p:grpSpPr>
          <p:sp>
            <p:nvSpPr>
              <p:cNvPr id="19" name="向右箭號 18"/>
              <p:cNvSpPr/>
              <p:nvPr/>
            </p:nvSpPr>
            <p:spPr>
              <a:xfrm rot="5400000">
                <a:off x="2931220" y="641059"/>
                <a:ext cx="233559" cy="280271"/>
              </a:xfrm>
              <a:prstGeom prst="rightArrow">
                <a:avLst>
                  <a:gd name="adj1" fmla="val 60000"/>
                  <a:gd name="adj2" fmla="val 50000"/>
                </a:avLst>
              </a:prstGeom>
              <a:gradFill rotWithShape="1">
                <a:gsLst>
                  <a:gs pos="0">
                    <a:srgbClr val="9BBB59">
                      <a:shade val="90000"/>
                      <a:hueOff val="0"/>
                      <a:satOff val="0"/>
                      <a:lumOff val="0"/>
                      <a:alphaOff val="0"/>
                      <a:shade val="51000"/>
                      <a:satMod val="130000"/>
                    </a:srgbClr>
                  </a:gs>
                  <a:gs pos="80000">
                    <a:srgbClr val="9BBB59">
                      <a:shade val="90000"/>
                      <a:hueOff val="0"/>
                      <a:satOff val="0"/>
                      <a:lumOff val="0"/>
                      <a:alphaOff val="0"/>
                      <a:shade val="93000"/>
                      <a:satMod val="130000"/>
                    </a:srgbClr>
                  </a:gs>
                  <a:gs pos="100000">
                    <a:srgbClr val="9BBB59">
                      <a:shade val="90000"/>
                      <a:hueOff val="0"/>
                      <a:satOff val="0"/>
                      <a:lumOff val="0"/>
                      <a:alphaOff val="0"/>
                      <a:shade val="94000"/>
                      <a:satMod val="135000"/>
                    </a:srgbClr>
                  </a:gs>
                </a:gsLst>
                <a:lin ang="16200000" scaled="0"/>
              </a:gradFill>
              <a:ln>
                <a:noFill/>
              </a:ln>
              <a:effectLst>
                <a:outerShdw blurRad="40000" dist="23000" dir="5400000" rotWithShape="0">
                  <a:srgbClr val="000000">
                    <a:alpha val="35000"/>
                  </a:srgbClr>
                </a:outerShdw>
              </a:effectLst>
            </p:spPr>
          </p:sp>
          <p:sp>
            <p:nvSpPr>
              <p:cNvPr id="20" name="向右箭號 4"/>
              <p:cNvSpPr/>
              <p:nvPr/>
            </p:nvSpPr>
            <p:spPr>
              <a:xfrm>
                <a:off x="2963600" y="664415"/>
                <a:ext cx="168800" cy="163650"/>
              </a:xfrm>
              <a:prstGeom prst="rect">
                <a:avLst/>
              </a:prstGeom>
              <a:noFill/>
              <a:ln>
                <a:noFill/>
              </a:ln>
              <a:effectLst/>
            </p:spPr>
            <p:txBody>
              <a:bodyPr lIns="0" tIns="0" rIns="0" bIns="0" spcCol="1270" anchor="ctr"/>
              <a:lstStyle/>
              <a:p>
                <a:pPr algn="ctr" defTabSz="488950">
                  <a:lnSpc>
                    <a:spcPct val="90000"/>
                  </a:lnSpc>
                  <a:spcAft>
                    <a:spcPct val="35000"/>
                  </a:spcAft>
                  <a:defRPr/>
                </a:pPr>
                <a:endParaRPr lang="zh-TW" altLang="en-US" sz="1100" b="1" kern="0">
                  <a:solidFill>
                    <a:sysClr val="window" lastClr="FFFFFF"/>
                  </a:solidFill>
                  <a:effectLst>
                    <a:outerShdw blurRad="38100" dist="38100" dir="2700000" algn="tl">
                      <a:srgbClr val="000000">
                        <a:alpha val="43137"/>
                      </a:srgbClr>
                    </a:outerShdw>
                  </a:effectLst>
                  <a:latin typeface="微軟正黑體 Light" pitchFamily="34" charset="-120"/>
                  <a:ea typeface="微軟正黑體 Light" pitchFamily="34" charset="-120"/>
                  <a:cs typeface="微軟正黑體 Light" pitchFamily="34" charset="-120"/>
                </a:endParaRPr>
              </a:p>
            </p:txBody>
          </p:sp>
        </p:grpSp>
        <p:sp>
          <p:nvSpPr>
            <p:cNvPr id="8" name="圓角矩形 7"/>
            <p:cNvSpPr/>
            <p:nvPr/>
          </p:nvSpPr>
          <p:spPr>
            <a:xfrm>
              <a:off x="533400" y="2968625"/>
              <a:ext cx="4175125" cy="1685925"/>
            </a:xfrm>
            <a:prstGeom prst="roundRect">
              <a:avLst>
                <a:gd name="adj" fmla="val 6985"/>
              </a:avLst>
            </a:prstGeom>
            <a:noFill/>
            <a:ln w="47625" cap="flat" cmpd="sng" algn="ctr">
              <a:solidFill>
                <a:srgbClr val="FF0000"/>
              </a:solidFill>
              <a:prstDash val="solid"/>
            </a:ln>
            <a:effectLst/>
          </p:spPr>
          <p:txBody>
            <a:bodyPr anchor="ctr"/>
            <a:lstStyle/>
            <a:p>
              <a:pPr algn="ctr">
                <a:defRPr/>
              </a:pPr>
              <a:endParaRPr lang="zh-TW" altLang="en-US" kern="0">
                <a:solidFill>
                  <a:sysClr val="window" lastClr="FFFFFF"/>
                </a:solidFill>
                <a:latin typeface="Calibri"/>
                <a:ea typeface="新細明體"/>
              </a:endParaRPr>
            </a:p>
          </p:txBody>
        </p:sp>
        <p:pic>
          <p:nvPicPr>
            <p:cNvPr id="9" name="圖片 0" descr="logo.jpg"/>
            <p:cNvPicPr>
              <a:picLocks noChangeAspect="1" noChangeArrowheads="1"/>
            </p:cNvPicPr>
            <p:nvPr/>
          </p:nvPicPr>
          <p:blipFill>
            <a:blip r:embed="rId12" cstate="print"/>
            <a:srcRect r="41378" b="56847"/>
            <a:stretch>
              <a:fillRect/>
            </a:stretch>
          </p:blipFill>
          <p:spPr bwMode="auto">
            <a:xfrm>
              <a:off x="5391708" y="1525434"/>
              <a:ext cx="1224135" cy="4320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0" name="圓角矩形 9"/>
            <p:cNvSpPr/>
            <p:nvPr/>
          </p:nvSpPr>
          <p:spPr>
            <a:xfrm>
              <a:off x="530225" y="5694363"/>
              <a:ext cx="4175125" cy="754062"/>
            </a:xfrm>
            <a:prstGeom prst="roundRect">
              <a:avLst>
                <a:gd name="adj" fmla="val 6985"/>
              </a:avLst>
            </a:prstGeom>
            <a:noFill/>
            <a:ln w="47625" cap="flat" cmpd="sng" algn="ctr">
              <a:solidFill>
                <a:srgbClr val="00B0F0"/>
              </a:solidFill>
              <a:prstDash val="solid"/>
            </a:ln>
            <a:effectLst/>
          </p:spPr>
          <p:txBody>
            <a:bodyPr anchor="ctr"/>
            <a:lstStyle/>
            <a:p>
              <a:pPr algn="ctr">
                <a:defRPr/>
              </a:pPr>
              <a:endParaRPr lang="zh-TW" altLang="en-US" kern="0">
                <a:solidFill>
                  <a:sysClr val="window" lastClr="FFFFFF"/>
                </a:solidFill>
                <a:latin typeface="Calibri"/>
                <a:ea typeface="新細明體"/>
              </a:endParaRPr>
            </a:p>
          </p:txBody>
        </p:sp>
        <p:cxnSp>
          <p:nvCxnSpPr>
            <p:cNvPr id="11" name="肘形接點 10"/>
            <p:cNvCxnSpPr>
              <a:stCxn id="10" idx="3"/>
              <a:endCxn id="8" idx="3"/>
            </p:cNvCxnSpPr>
            <p:nvPr/>
          </p:nvCxnSpPr>
          <p:spPr>
            <a:xfrm flipV="1">
              <a:off x="4705588" y="3811910"/>
              <a:ext cx="2524" cy="2259069"/>
            </a:xfrm>
            <a:prstGeom prst="bentConnector3">
              <a:avLst>
                <a:gd name="adj1" fmla="val 9157052"/>
              </a:avLst>
            </a:prstGeom>
            <a:noFill/>
            <a:ln w="47625" cap="flat" cmpd="sng" algn="ctr">
              <a:gradFill>
                <a:gsLst>
                  <a:gs pos="0">
                    <a:srgbClr val="00B0F0"/>
                  </a:gs>
                  <a:gs pos="27000">
                    <a:srgbClr val="4F81BD">
                      <a:lumMod val="45000"/>
                      <a:lumOff val="55000"/>
                    </a:srgbClr>
                  </a:gs>
                  <a:gs pos="52000">
                    <a:srgbClr val="4F81BD">
                      <a:lumMod val="45000"/>
                      <a:lumOff val="55000"/>
                    </a:srgbClr>
                  </a:gs>
                  <a:gs pos="100000">
                    <a:srgbClr val="FF0000"/>
                  </a:gs>
                </a:gsLst>
                <a:lin ang="5400000" scaled="1"/>
              </a:gradFill>
              <a:prstDash val="solid"/>
              <a:tailEnd type="triangle"/>
            </a:ln>
            <a:effectLst>
              <a:outerShdw blurRad="40000" dist="23000" dir="5400000" rotWithShape="0">
                <a:srgbClr val="000000">
                  <a:alpha val="35000"/>
                </a:srgbClr>
              </a:outerShdw>
            </a:effectLst>
          </p:spPr>
        </p:cxnSp>
        <p:pic>
          <p:nvPicPr>
            <p:cNvPr id="12" name="圖片 6"/>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042988" y="1296988"/>
              <a:ext cx="1055687"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向左箭號圖說文字 12"/>
            <p:cNvSpPr/>
            <p:nvPr/>
          </p:nvSpPr>
          <p:spPr>
            <a:xfrm>
              <a:off x="5040313" y="2146300"/>
              <a:ext cx="3582987" cy="574675"/>
            </a:xfrm>
            <a:prstGeom prst="leftArrowCallout">
              <a:avLst>
                <a:gd name="adj1" fmla="val 43968"/>
                <a:gd name="adj2" fmla="val 36381"/>
                <a:gd name="adj3" fmla="val 25000"/>
                <a:gd name="adj4" fmla="val 90927"/>
              </a:avLst>
            </a:prstGeom>
            <a:solidFill>
              <a:srgbClr val="C00000"/>
            </a:solidFill>
            <a:ln w="25400" cap="flat" cmpd="sng" algn="ctr">
              <a:solidFill>
                <a:srgbClr val="C0504D">
                  <a:lumMod val="50000"/>
                </a:srgbClr>
              </a:solidFill>
              <a:prstDash val="solid"/>
            </a:ln>
            <a:effectLst/>
          </p:spPr>
          <p:txBody>
            <a:bodyPr anchor="ctr"/>
            <a:lstStyle/>
            <a:p>
              <a:pPr>
                <a:defRPr/>
              </a:pPr>
              <a:r>
                <a:rPr lang="en-US" altLang="zh-TW"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66</a:t>
              </a:r>
              <a:r>
                <a:rPr lang="zh-TW" altLang="en-US" b="1" kern="0" dirty="0">
                  <a:solidFill>
                    <a:prstClr val="white"/>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個就業途徑對焦職涯進路</a:t>
              </a:r>
            </a:p>
          </p:txBody>
        </p:sp>
        <p:sp>
          <p:nvSpPr>
            <p:cNvPr id="14" name="向左箭號圖說文字 13"/>
            <p:cNvSpPr/>
            <p:nvPr/>
          </p:nvSpPr>
          <p:spPr>
            <a:xfrm>
              <a:off x="5040313" y="3452813"/>
              <a:ext cx="3582987" cy="717550"/>
            </a:xfrm>
            <a:prstGeom prst="leftArrowCallout">
              <a:avLst>
                <a:gd name="adj1" fmla="val 31070"/>
                <a:gd name="adj2" fmla="val 30690"/>
                <a:gd name="adj3" fmla="val 25000"/>
                <a:gd name="adj4" fmla="val 90927"/>
              </a:avLst>
            </a:prstGeom>
            <a:solidFill>
              <a:srgbClr val="C00000"/>
            </a:solidFill>
            <a:ln w="25400" cap="flat" cmpd="sng" algn="ctr">
              <a:solidFill>
                <a:srgbClr val="C0504D">
                  <a:lumMod val="50000"/>
                </a:srgbClr>
              </a:solidFill>
              <a:prstDash val="solid"/>
            </a:ln>
            <a:effectLst/>
          </p:spPr>
          <p:txBody>
            <a:bodyPr anchor="ctr"/>
            <a:lstStyle/>
            <a:p>
              <a:pPr>
                <a:defRPr/>
              </a:pPr>
              <a:r>
                <a:rPr lang="zh-TW" altLang="en-US" b="1" kern="0" dirty="0">
                  <a:solidFill>
                    <a:prstClr val="white"/>
                  </a:solidFill>
                  <a:latin typeface="微軟正黑體" panose="020B0604030504040204" pitchFamily="34" charset="-120"/>
                  <a:ea typeface="微軟正黑體" panose="020B0604030504040204" pitchFamily="34" charset="-120"/>
                </a:rPr>
                <a:t>運用職能具體化系所核心能力、發展課程地圖</a:t>
              </a:r>
            </a:p>
          </p:txBody>
        </p:sp>
        <p:sp>
          <p:nvSpPr>
            <p:cNvPr id="15" name="向左箭號圖說文字 14"/>
            <p:cNvSpPr/>
            <p:nvPr/>
          </p:nvSpPr>
          <p:spPr>
            <a:xfrm>
              <a:off x="5040313" y="5527675"/>
              <a:ext cx="3582987" cy="1069975"/>
            </a:xfrm>
            <a:prstGeom prst="leftArrowCallout">
              <a:avLst>
                <a:gd name="adj1" fmla="val 22964"/>
                <a:gd name="adj2" fmla="val 22545"/>
                <a:gd name="adj3" fmla="val 21946"/>
                <a:gd name="adj4" fmla="val 90927"/>
              </a:avLst>
            </a:prstGeom>
            <a:solidFill>
              <a:srgbClr val="C00000"/>
            </a:solidFill>
            <a:ln w="25400" cap="flat" cmpd="sng" algn="ctr">
              <a:solidFill>
                <a:srgbClr val="C0504D">
                  <a:lumMod val="50000"/>
                </a:srgbClr>
              </a:solidFill>
              <a:prstDash val="solid"/>
            </a:ln>
            <a:effectLst/>
          </p:spPr>
          <p:txBody>
            <a:bodyPr anchor="ctr"/>
            <a:lstStyle/>
            <a:p>
              <a:pPr>
                <a:defRPr/>
              </a:pPr>
              <a:r>
                <a:rPr lang="zh-TW" altLang="en-US" b="1" kern="0" dirty="0">
                  <a:solidFill>
                    <a:prstClr val="white"/>
                  </a:solidFill>
                  <a:latin typeface="微軟正黑體" panose="020B0604030504040204" pitchFamily="34" charset="-120"/>
                  <a:ea typeface="微軟正黑體" panose="020B0604030504040204" pitchFamily="34" charset="-120"/>
                </a:rPr>
                <a:t>「職能養成之教學能量回饋」、「</a:t>
              </a:r>
              <a:r>
                <a:rPr lang="en-US" altLang="zh-TW" b="1" kern="0" dirty="0">
                  <a:solidFill>
                    <a:prstClr val="white"/>
                  </a:solidFill>
                  <a:latin typeface="微軟正黑體" panose="020B0604030504040204" pitchFamily="34" charset="-120"/>
                  <a:ea typeface="微軟正黑體" panose="020B0604030504040204" pitchFamily="34" charset="-120"/>
                </a:rPr>
                <a:t>UCAN</a:t>
              </a:r>
              <a:r>
                <a:rPr lang="zh-TW" altLang="en-US" b="1" kern="0" dirty="0">
                  <a:solidFill>
                    <a:prstClr val="white"/>
                  </a:solidFill>
                  <a:latin typeface="微軟正黑體" panose="020B0604030504040204" pitchFamily="34" charset="-120"/>
                  <a:ea typeface="微軟正黑體" panose="020B0604030504040204" pitchFamily="34" charset="-120"/>
                </a:rPr>
                <a:t>結合畢業生流向調查」新功能回饋教學</a:t>
              </a:r>
            </a:p>
          </p:txBody>
        </p:sp>
        <p:sp>
          <p:nvSpPr>
            <p:cNvPr id="16" name="文字方塊 3"/>
            <p:cNvSpPr txBox="1">
              <a:spLocks noChangeArrowheads="1"/>
            </p:cNvSpPr>
            <p:nvPr/>
          </p:nvSpPr>
          <p:spPr bwMode="auto">
            <a:xfrm>
              <a:off x="2098675" y="1587500"/>
              <a:ext cx="13398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eaLnBrk="0" fontAlgn="base" hangingPunct="0">
                <a:spcBef>
                  <a:spcPct val="0"/>
                </a:spcBef>
                <a:spcAft>
                  <a:spcPct val="0"/>
                </a:spcAft>
                <a:defRPr/>
              </a:pPr>
              <a:r>
                <a:rPr lang="zh-TW" altLang="en-US" b="1" kern="0" dirty="0">
                  <a:solidFill>
                    <a:prstClr val="black"/>
                  </a:solidFill>
                  <a:latin typeface="微軟正黑體" panose="020B0604030504040204" pitchFamily="34" charset="-120"/>
                  <a:ea typeface="微軟正黑體" panose="020B0604030504040204" pitchFamily="34" charset="-120"/>
                </a:rPr>
                <a:t>學校端作業</a:t>
              </a:r>
            </a:p>
          </p:txBody>
        </p:sp>
        <p:sp>
          <p:nvSpPr>
            <p:cNvPr id="17" name="文字方塊 26"/>
            <p:cNvSpPr txBox="1">
              <a:spLocks noChangeArrowheads="1"/>
            </p:cNvSpPr>
            <p:nvPr/>
          </p:nvSpPr>
          <p:spPr bwMode="auto">
            <a:xfrm>
              <a:off x="6615113" y="1598613"/>
              <a:ext cx="13398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Times New Roman" panose="02020603050405020304" pitchFamily="18" charset="0"/>
                  <a:ea typeface="新細明體" panose="02020500000000000000" pitchFamily="18" charset="-120"/>
                </a:defRPr>
              </a:lvl1pPr>
              <a:lvl2pPr marL="742950" indent="-285750">
                <a:defRPr kumimoji="1">
                  <a:solidFill>
                    <a:schemeClr val="tx1"/>
                  </a:solidFill>
                  <a:latin typeface="Times New Roman" panose="02020603050405020304" pitchFamily="18" charset="0"/>
                  <a:ea typeface="新細明體" panose="02020500000000000000" pitchFamily="18" charset="-120"/>
                </a:defRPr>
              </a:lvl2pPr>
              <a:lvl3pPr marL="1143000" indent="-228600">
                <a:defRPr kumimoji="1">
                  <a:solidFill>
                    <a:schemeClr val="tx1"/>
                  </a:solidFill>
                  <a:latin typeface="Times New Roman" panose="02020603050405020304" pitchFamily="18" charset="0"/>
                  <a:ea typeface="新細明體" panose="02020500000000000000" pitchFamily="18" charset="-120"/>
                </a:defRPr>
              </a:lvl3pPr>
              <a:lvl4pPr marL="1600200" indent="-228600">
                <a:defRPr kumimoji="1">
                  <a:solidFill>
                    <a:schemeClr val="tx1"/>
                  </a:solidFill>
                  <a:latin typeface="Times New Roman" panose="02020603050405020304" pitchFamily="18" charset="0"/>
                  <a:ea typeface="新細明體" panose="02020500000000000000" pitchFamily="18" charset="-120"/>
                </a:defRPr>
              </a:lvl4pPr>
              <a:lvl5pPr marL="2057400" indent="-228600">
                <a:defRPr kumimoji="1">
                  <a:solidFill>
                    <a:schemeClr val="tx1"/>
                  </a:solidFill>
                  <a:latin typeface="Times New Roman" panose="02020603050405020304" pitchFamily="18"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imes New Roman" panose="02020603050405020304" pitchFamily="18" charset="0"/>
                  <a:ea typeface="新細明體" panose="02020500000000000000" pitchFamily="18" charset="-120"/>
                </a:defRPr>
              </a:lvl9pPr>
            </a:lstStyle>
            <a:p>
              <a:pPr eaLnBrk="0" fontAlgn="base" hangingPunct="0">
                <a:spcBef>
                  <a:spcPct val="0"/>
                </a:spcBef>
                <a:spcAft>
                  <a:spcPct val="0"/>
                </a:spcAft>
                <a:defRPr/>
              </a:pPr>
              <a:r>
                <a:rPr lang="zh-TW" altLang="en-US" b="1" kern="0" dirty="0">
                  <a:solidFill>
                    <a:prstClr val="black"/>
                  </a:solidFill>
                  <a:latin typeface="微軟正黑體" panose="020B0604030504040204" pitchFamily="34" charset="-120"/>
                  <a:ea typeface="微軟正黑體" panose="020B0604030504040204" pitchFamily="34" charset="-120"/>
                </a:rPr>
                <a:t>可提供資源</a:t>
              </a:r>
            </a:p>
          </p:txBody>
        </p:sp>
        <p:sp>
          <p:nvSpPr>
            <p:cNvPr id="18" name="向左箭號圖說文字 17"/>
            <p:cNvSpPr/>
            <p:nvPr/>
          </p:nvSpPr>
          <p:spPr>
            <a:xfrm>
              <a:off x="5040313" y="4654550"/>
              <a:ext cx="3582987" cy="790575"/>
            </a:xfrm>
            <a:prstGeom prst="leftArrowCallout">
              <a:avLst>
                <a:gd name="adj1" fmla="val 31070"/>
                <a:gd name="adj2" fmla="val 30690"/>
                <a:gd name="adj3" fmla="val 25000"/>
                <a:gd name="adj4" fmla="val 90927"/>
              </a:avLst>
            </a:prstGeom>
            <a:solidFill>
              <a:srgbClr val="C00000"/>
            </a:solidFill>
            <a:ln w="25400" cap="flat" cmpd="sng" algn="ctr">
              <a:solidFill>
                <a:srgbClr val="C0504D">
                  <a:lumMod val="50000"/>
                </a:srgbClr>
              </a:solidFill>
              <a:prstDash val="solid"/>
            </a:ln>
            <a:effectLst/>
          </p:spPr>
          <p:txBody>
            <a:bodyPr anchor="ctr"/>
            <a:lstStyle/>
            <a:p>
              <a:pPr>
                <a:defRPr/>
              </a:pPr>
              <a:r>
                <a:rPr lang="zh-TW" altLang="en-US" b="1" kern="0" dirty="0">
                  <a:solidFill>
                    <a:prstClr val="white"/>
                  </a:solidFill>
                  <a:latin typeface="微軟正黑體" panose="020B0604030504040204" pitchFamily="34" charset="-120"/>
                  <a:ea typeface="微軟正黑體" panose="020B0604030504040204" pitchFamily="34" charset="-120"/>
                </a:rPr>
                <a:t>職能內容作為課程設計及評量依據（職能導向課程設計概念）</a:t>
              </a:r>
            </a:p>
          </p:txBody>
        </p:sp>
      </p:grpSp>
    </p:spTree>
    <p:extLst>
      <p:ext uri="{BB962C8B-B14F-4D97-AF65-F5344CB8AC3E}">
        <p14:creationId xmlns:p14="http://schemas.microsoft.com/office/powerpoint/2010/main" val="25786141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txBox="1">
            <a:spLocks/>
          </p:cNvSpPr>
          <p:nvPr/>
        </p:nvSpPr>
        <p:spPr bwMode="auto">
          <a:xfrm>
            <a:off x="467544" y="33265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mtClean="0">
                <a:solidFill>
                  <a:sysClr val="windowText" lastClr="000000"/>
                </a:solidFill>
              </a:rPr>
              <a:t>運用</a:t>
            </a:r>
            <a:r>
              <a:rPr lang="en-US" altLang="zh-TW" smtClean="0">
                <a:solidFill>
                  <a:sysClr val="windowText" lastClr="000000"/>
                </a:solidFill>
              </a:rPr>
              <a:t>UCAN</a:t>
            </a:r>
            <a:r>
              <a:rPr lang="zh-TW" altLang="en-US" smtClean="0">
                <a:solidFill>
                  <a:sysClr val="windowText" lastClr="000000"/>
                </a:solidFill>
              </a:rPr>
              <a:t>於教學規劃發展</a:t>
            </a:r>
            <a:endParaRPr lang="zh-TW" altLang="en-US" dirty="0">
              <a:solidFill>
                <a:sysClr val="windowText" lastClr="000000"/>
              </a:solidFill>
            </a:endParaRPr>
          </a:p>
        </p:txBody>
      </p:sp>
      <p:sp>
        <p:nvSpPr>
          <p:cNvPr id="4" name="Rectangle 12"/>
          <p:cNvSpPr>
            <a:spLocks noChangeArrowheads="1"/>
          </p:cNvSpPr>
          <p:nvPr/>
        </p:nvSpPr>
        <p:spPr bwMode="auto">
          <a:xfrm>
            <a:off x="114734" y="1726676"/>
            <a:ext cx="8937959" cy="4585470"/>
          </a:xfrm>
          <a:prstGeom prst="rect">
            <a:avLst/>
          </a:prstGeom>
          <a:noFill/>
          <a:ln w="28575">
            <a:solidFill>
              <a:srgbClr val="969696"/>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5" name="AutoShape 4"/>
          <p:cNvSpPr>
            <a:spLocks noChangeArrowheads="1"/>
          </p:cNvSpPr>
          <p:nvPr/>
        </p:nvSpPr>
        <p:spPr bwMode="gray">
          <a:xfrm>
            <a:off x="190605" y="980728"/>
            <a:ext cx="8964488" cy="6010074"/>
          </a:xfrm>
          <a:prstGeom prst="rightArrow">
            <a:avLst>
              <a:gd name="adj1" fmla="val 68204"/>
              <a:gd name="adj2" fmla="val 24935"/>
            </a:avLst>
          </a:prstGeom>
          <a:gradFill flip="none" rotWithShape="1">
            <a:gsLst>
              <a:gs pos="0">
                <a:sysClr val="window" lastClr="FFFFFF"/>
              </a:gs>
              <a:gs pos="74000">
                <a:srgbClr val="4BACC6">
                  <a:lumMod val="45000"/>
                  <a:lumOff val="55000"/>
                </a:srgbClr>
              </a:gs>
              <a:gs pos="83000">
                <a:srgbClr val="4BACC6">
                  <a:lumMod val="45000"/>
                  <a:lumOff val="55000"/>
                </a:srgbClr>
              </a:gs>
              <a:gs pos="100000">
                <a:srgbClr val="4BACC6">
                  <a:lumMod val="30000"/>
                  <a:lumOff val="70000"/>
                </a:srgbClr>
              </a:gs>
            </a:gsLst>
            <a:lin ang="0" scaled="1"/>
            <a:tileRect/>
          </a:gradFill>
          <a:ln>
            <a:noFill/>
          </a:ln>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6" name="AutoShape 4"/>
          <p:cNvSpPr>
            <a:spLocks noChangeArrowheads="1"/>
          </p:cNvSpPr>
          <p:nvPr/>
        </p:nvSpPr>
        <p:spPr bwMode="auto">
          <a:xfrm>
            <a:off x="1389103" y="3056938"/>
            <a:ext cx="3770054" cy="747322"/>
          </a:xfrm>
          <a:prstGeom prst="roundRect">
            <a:avLst>
              <a:gd name="adj" fmla="val 16667"/>
            </a:avLst>
          </a:prstGeom>
          <a:noFill/>
          <a:ln w="38100">
            <a:solidFill>
              <a:srgbClr val="4F81BD"/>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7" name="AutoShape 5"/>
          <p:cNvSpPr>
            <a:spLocks noChangeArrowheads="1"/>
          </p:cNvSpPr>
          <p:nvPr/>
        </p:nvSpPr>
        <p:spPr bwMode="auto">
          <a:xfrm>
            <a:off x="1389103" y="4083415"/>
            <a:ext cx="3770054" cy="747322"/>
          </a:xfrm>
          <a:prstGeom prst="roundRect">
            <a:avLst>
              <a:gd name="adj" fmla="val 16667"/>
            </a:avLst>
          </a:prstGeom>
          <a:noFill/>
          <a:ln w="38100">
            <a:solidFill>
              <a:srgbClr val="4BACC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8" name="AutoShape 6"/>
          <p:cNvSpPr>
            <a:spLocks noChangeArrowheads="1"/>
          </p:cNvSpPr>
          <p:nvPr/>
        </p:nvSpPr>
        <p:spPr bwMode="auto">
          <a:xfrm>
            <a:off x="1389103" y="5198583"/>
            <a:ext cx="3770054" cy="747322"/>
          </a:xfrm>
          <a:prstGeom prst="roundRect">
            <a:avLst>
              <a:gd name="adj" fmla="val 16667"/>
            </a:avLst>
          </a:prstGeom>
          <a:noFill/>
          <a:ln w="38100">
            <a:solidFill>
              <a:srgbClr val="A1A64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9" name="AutoShape 8"/>
          <p:cNvSpPr>
            <a:spLocks noChangeArrowheads="1"/>
          </p:cNvSpPr>
          <p:nvPr/>
        </p:nvSpPr>
        <p:spPr bwMode="gray">
          <a:xfrm rot="5400000">
            <a:off x="343090" y="1859074"/>
            <a:ext cx="1023570" cy="1328540"/>
          </a:xfrm>
          <a:prstGeom prst="homePlate">
            <a:avLst>
              <a:gd name="adj" fmla="val 25000"/>
            </a:avLst>
          </a:prstGeom>
          <a:solidFill>
            <a:srgbClr val="F79646"/>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10" name="AutoShape 9"/>
          <p:cNvSpPr>
            <a:spLocks noChangeArrowheads="1"/>
          </p:cNvSpPr>
          <p:nvPr/>
        </p:nvSpPr>
        <p:spPr bwMode="auto">
          <a:xfrm>
            <a:off x="1389103" y="2030460"/>
            <a:ext cx="3770054" cy="747322"/>
          </a:xfrm>
          <a:prstGeom prst="roundRect">
            <a:avLst>
              <a:gd name="adj" fmla="val 16667"/>
            </a:avLst>
          </a:prstGeom>
          <a:noFill/>
          <a:ln w="38100">
            <a:solidFill>
              <a:srgbClr val="F7964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11" name="AutoShape 10"/>
          <p:cNvSpPr>
            <a:spLocks noChangeArrowheads="1"/>
          </p:cNvSpPr>
          <p:nvPr/>
        </p:nvSpPr>
        <p:spPr bwMode="gray">
          <a:xfrm rot="5400000">
            <a:off x="343090" y="2885551"/>
            <a:ext cx="1023570" cy="1328540"/>
          </a:xfrm>
          <a:prstGeom prst="homePlate">
            <a:avLst>
              <a:gd name="adj" fmla="val 25000"/>
            </a:avLst>
          </a:prstGeom>
          <a:solidFill>
            <a:srgbClr val="4F81BD"/>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kern="0">
              <a:ln w="9525">
                <a:solidFill>
                  <a:prstClr val="white"/>
                </a:solidFill>
                <a:prstDash val="solid"/>
              </a:ln>
              <a:solidFill>
                <a:srgbClr val="4BACC6"/>
              </a:solidFill>
              <a:effectLst>
                <a:outerShdw blurRad="12700" dist="38100" dir="2700000" algn="tl" rotWithShape="0">
                  <a:srgbClr val="4BACC6">
                    <a:lumMod val="60000"/>
                    <a:lumOff val="40000"/>
                  </a:srgbClr>
                </a:outerShdw>
              </a:effectLst>
              <a:latin typeface="Arial" panose="020B0604020202020204" pitchFamily="34" charset="0"/>
              <a:ea typeface="新細明體" panose="02020500000000000000" pitchFamily="18" charset="-120"/>
            </a:endParaRPr>
          </a:p>
        </p:txBody>
      </p:sp>
      <p:sp>
        <p:nvSpPr>
          <p:cNvPr id="12" name="AutoShape 11"/>
          <p:cNvSpPr>
            <a:spLocks noChangeArrowheads="1"/>
          </p:cNvSpPr>
          <p:nvPr/>
        </p:nvSpPr>
        <p:spPr bwMode="gray">
          <a:xfrm rot="5400000">
            <a:off x="343090" y="3912029"/>
            <a:ext cx="1023570" cy="1328540"/>
          </a:xfrm>
          <a:prstGeom prst="homePlate">
            <a:avLst>
              <a:gd name="adj" fmla="val 25000"/>
            </a:avLst>
          </a:pr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13" name="AutoShape 12"/>
          <p:cNvSpPr>
            <a:spLocks noChangeArrowheads="1"/>
          </p:cNvSpPr>
          <p:nvPr/>
        </p:nvSpPr>
        <p:spPr bwMode="gray">
          <a:xfrm rot="5400000">
            <a:off x="343090" y="5027196"/>
            <a:ext cx="1023570" cy="1328540"/>
          </a:xfrm>
          <a:prstGeom prst="homePlate">
            <a:avLst>
              <a:gd name="adj" fmla="val 25000"/>
            </a:avLst>
          </a:prstGeom>
          <a:solidFill>
            <a:srgbClr val="9BBB59"/>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14" name="文字方塊 13"/>
          <p:cNvSpPr txBox="1"/>
          <p:nvPr/>
        </p:nvSpPr>
        <p:spPr>
          <a:xfrm>
            <a:off x="278811" y="2137340"/>
            <a:ext cx="1152128"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1-1</a:t>
            </a:r>
            <a:r>
              <a:rPr lang="zh-TW" altLang="en-US" dirty="0">
                <a:solidFill>
                  <a:prstClr val="black"/>
                </a:solidFill>
                <a:latin typeface="微軟正黑體" panose="020B0604030504040204" pitchFamily="34" charset="-120"/>
                <a:ea typeface="微軟正黑體" panose="020B0604030504040204" pitchFamily="34" charset="-120"/>
              </a:rPr>
              <a:t>規劃</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職涯進路</a:t>
            </a:r>
          </a:p>
        </p:txBody>
      </p:sp>
      <p:sp>
        <p:nvSpPr>
          <p:cNvPr id="15" name="文字方塊 14"/>
          <p:cNvSpPr txBox="1"/>
          <p:nvPr/>
        </p:nvSpPr>
        <p:spPr>
          <a:xfrm>
            <a:off x="278811" y="3157069"/>
            <a:ext cx="1152128"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1-2</a:t>
            </a:r>
            <a:r>
              <a:rPr lang="zh-TW" altLang="en-US" dirty="0">
                <a:solidFill>
                  <a:prstClr val="black"/>
                </a:solidFill>
                <a:latin typeface="微軟正黑體" panose="020B0604030504040204" pitchFamily="34" charset="-120"/>
                <a:ea typeface="微軟正黑體" panose="020B0604030504040204" pitchFamily="34" charset="-120"/>
              </a:rPr>
              <a:t>檢視</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核心能力</a:t>
            </a:r>
          </a:p>
        </p:txBody>
      </p:sp>
      <p:sp>
        <p:nvSpPr>
          <p:cNvPr id="16" name="文字方塊 15"/>
          <p:cNvSpPr txBox="1"/>
          <p:nvPr/>
        </p:nvSpPr>
        <p:spPr>
          <a:xfrm>
            <a:off x="258801" y="4192887"/>
            <a:ext cx="1152128"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1-3</a:t>
            </a:r>
            <a:r>
              <a:rPr lang="zh-TW" altLang="en-US" dirty="0">
                <a:solidFill>
                  <a:prstClr val="black"/>
                </a:solidFill>
                <a:latin typeface="微軟正黑體" panose="020B0604030504040204" pitchFamily="34" charset="-120"/>
                <a:ea typeface="微軟正黑體" panose="020B0604030504040204" pitchFamily="34" charset="-120"/>
              </a:rPr>
              <a:t>發展</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課程地圖</a:t>
            </a:r>
          </a:p>
        </p:txBody>
      </p:sp>
      <p:sp>
        <p:nvSpPr>
          <p:cNvPr id="17" name="文字方塊 16"/>
          <p:cNvSpPr txBox="1"/>
          <p:nvPr/>
        </p:nvSpPr>
        <p:spPr>
          <a:xfrm>
            <a:off x="278811" y="5216457"/>
            <a:ext cx="1152128"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1-4</a:t>
            </a:r>
            <a:r>
              <a:rPr lang="zh-TW" altLang="en-US" dirty="0">
                <a:solidFill>
                  <a:prstClr val="black"/>
                </a:solidFill>
                <a:latin typeface="微軟正黑體" panose="020B0604030504040204" pitchFamily="34" charset="-120"/>
                <a:ea typeface="微軟正黑體" panose="020B0604030504040204" pitchFamily="34" charset="-120"/>
              </a:rPr>
              <a:t>設計</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實務課程</a:t>
            </a:r>
          </a:p>
        </p:txBody>
      </p:sp>
      <p:sp>
        <p:nvSpPr>
          <p:cNvPr id="18" name="文字方塊 17"/>
          <p:cNvSpPr txBox="1"/>
          <p:nvPr/>
        </p:nvSpPr>
        <p:spPr>
          <a:xfrm>
            <a:off x="1607352" y="2223593"/>
            <a:ext cx="3551805" cy="369332"/>
          </a:xfrm>
          <a:prstGeom prst="rect">
            <a:avLst/>
          </a:prstGeom>
          <a:noFill/>
        </p:spPr>
        <p:txBody>
          <a:bodyPr wrap="square" rtlCol="0">
            <a:spAutoFit/>
          </a:bodyPr>
          <a:lstStyle/>
          <a:p>
            <a:r>
              <a:rPr lang="zh-TW" altLang="en-US" dirty="0">
                <a:solidFill>
                  <a:prstClr val="black"/>
                </a:solidFill>
                <a:latin typeface="微軟正黑體" panose="020B0604030504040204" pitchFamily="34" charset="-120"/>
                <a:ea typeface="微軟正黑體" panose="020B0604030504040204" pitchFamily="34" charset="-120"/>
              </a:rPr>
              <a:t>系所</a:t>
            </a:r>
            <a:r>
              <a:rPr lang="en-US" altLang="zh-TW" dirty="0">
                <a:solidFill>
                  <a:prstClr val="black"/>
                </a:solidFill>
                <a:latin typeface="微軟正黑體" panose="020B0604030504040204" pitchFamily="34" charset="-120"/>
                <a:ea typeface="微軟正黑體" panose="020B0604030504040204" pitchFamily="34" charset="-120"/>
              </a:rPr>
              <a:t>/</a:t>
            </a:r>
            <a:r>
              <a:rPr lang="zh-TW" altLang="en-US" dirty="0">
                <a:solidFill>
                  <a:prstClr val="black"/>
                </a:solidFill>
                <a:latin typeface="微軟正黑體" panose="020B0604030504040204" pitchFamily="34" charset="-120"/>
                <a:ea typeface="微軟正黑體" panose="020B0604030504040204" pitchFamily="34" charset="-120"/>
              </a:rPr>
              <a:t>學程對應</a:t>
            </a:r>
            <a:r>
              <a:rPr lang="en-US" altLang="en-US"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就業途徑</a:t>
            </a:r>
            <a:endParaRPr lang="zh-TW" altLang="en-US" dirty="0">
              <a:solidFill>
                <a:prstClr val="black"/>
              </a:solidFill>
              <a:latin typeface="Calibri"/>
              <a:ea typeface="新細明體"/>
            </a:endParaRPr>
          </a:p>
        </p:txBody>
      </p:sp>
      <p:sp>
        <p:nvSpPr>
          <p:cNvPr id="19" name="文字方塊 18"/>
          <p:cNvSpPr txBox="1"/>
          <p:nvPr/>
        </p:nvSpPr>
        <p:spPr>
          <a:xfrm>
            <a:off x="1716213" y="3261469"/>
            <a:ext cx="3240360" cy="369332"/>
          </a:xfrm>
          <a:prstGeom prst="rect">
            <a:avLst/>
          </a:prstGeom>
          <a:noFill/>
        </p:spPr>
        <p:txBody>
          <a:bodyPr wrap="square" rtlCol="0">
            <a:spAutoFit/>
          </a:bodyPr>
          <a:lstStyle/>
          <a:p>
            <a:r>
              <a:rPr lang="zh-TW" altLang="en-US" dirty="0">
                <a:solidFill>
                  <a:prstClr val="black"/>
                </a:solidFill>
                <a:latin typeface="微軟正黑體" panose="020B0604030504040204" pitchFamily="34" charset="-120"/>
                <a:ea typeface="微軟正黑體" panose="020B0604030504040204" pitchFamily="34" charset="-120"/>
              </a:rPr>
              <a:t>核心能力對應</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具體職能</a:t>
            </a:r>
          </a:p>
        </p:txBody>
      </p:sp>
      <p:sp>
        <p:nvSpPr>
          <p:cNvPr id="20" name="文字方塊 19"/>
          <p:cNvSpPr txBox="1"/>
          <p:nvPr/>
        </p:nvSpPr>
        <p:spPr>
          <a:xfrm>
            <a:off x="1519145" y="4161099"/>
            <a:ext cx="3568004" cy="646331"/>
          </a:xfrm>
          <a:prstGeom prst="rect">
            <a:avLst/>
          </a:prstGeom>
          <a:noFill/>
        </p:spPr>
        <p:txBody>
          <a:bodyPr wrap="square" rtlCol="0">
            <a:spAutoFit/>
          </a:bodyPr>
          <a:lstStyle/>
          <a:p>
            <a:pPr algn="ctr"/>
            <a:r>
              <a:rPr lang="zh-TW" altLang="en-US" dirty="0">
                <a:solidFill>
                  <a:prstClr val="black"/>
                </a:solidFill>
                <a:latin typeface="微軟正黑體" panose="020B0604030504040204" pitchFamily="34" charset="-120"/>
                <a:ea typeface="微軟正黑體" panose="020B0604030504040204" pitchFamily="34" charset="-120"/>
              </a:rPr>
              <a:t>運用</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之職能</a:t>
            </a:r>
            <a:r>
              <a:rPr lang="en-US" altLang="zh-TW" dirty="0">
                <a:solidFill>
                  <a:prstClr val="black"/>
                </a:solidFill>
                <a:latin typeface="微軟正黑體" panose="020B0604030504040204" pitchFamily="34" charset="-120"/>
                <a:ea typeface="微軟正黑體" panose="020B0604030504040204" pitchFamily="34" charset="-120"/>
              </a:rPr>
              <a:t>/</a:t>
            </a:r>
            <a:r>
              <a:rPr lang="zh-TW" altLang="en-US" dirty="0">
                <a:solidFill>
                  <a:prstClr val="black"/>
                </a:solidFill>
                <a:latin typeface="微軟正黑體" panose="020B0604030504040204" pitchFamily="34" charset="-120"/>
                <a:ea typeface="微軟正黑體" panose="020B0604030504040204" pitchFamily="34" charset="-120"/>
              </a:rPr>
              <a:t>知識技能</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進行課程對應盤點</a:t>
            </a:r>
          </a:p>
        </p:txBody>
      </p:sp>
      <p:sp>
        <p:nvSpPr>
          <p:cNvPr id="21" name="文字方塊 20"/>
          <p:cNvSpPr txBox="1"/>
          <p:nvPr/>
        </p:nvSpPr>
        <p:spPr>
          <a:xfrm>
            <a:off x="1788221" y="5253660"/>
            <a:ext cx="3168352" cy="646331"/>
          </a:xfrm>
          <a:prstGeom prst="rect">
            <a:avLst/>
          </a:prstGeom>
          <a:noFill/>
        </p:spPr>
        <p:txBody>
          <a:bodyPr wrap="square" rtlCol="0">
            <a:spAutoFit/>
          </a:bodyPr>
          <a:lstStyle/>
          <a:p>
            <a:pPr algn="ctr">
              <a:defRPr/>
            </a:pPr>
            <a:r>
              <a:rPr lang="zh-TW" altLang="en-US" dirty="0">
                <a:solidFill>
                  <a:prstClr val="black"/>
                </a:solidFill>
                <a:latin typeface="微軟正黑體" panose="020B0604030504040204" pitchFamily="34" charset="-120"/>
                <a:ea typeface="微軟正黑體" panose="020B0604030504040204" pitchFamily="34" charset="-120"/>
                <a:sym typeface="Wingdings" panose="05000000000000000000" pitchFamily="2" charset="2"/>
              </a:rPr>
              <a:t>運用</a:t>
            </a:r>
            <a:r>
              <a:rPr lang="en-US" altLang="zh-TW" dirty="0">
                <a:solidFill>
                  <a:prstClr val="black"/>
                </a:solidFill>
                <a:latin typeface="微軟正黑體" panose="020B0604030504040204" pitchFamily="34" charset="-120"/>
                <a:ea typeface="微軟正黑體" panose="020B0604030504040204" pitchFamily="34" charset="-120"/>
                <a:sym typeface="Wingdings" panose="05000000000000000000" pitchFamily="2" charset="2"/>
              </a:rPr>
              <a:t>UCAN</a:t>
            </a:r>
            <a:r>
              <a:rPr lang="zh-TW" altLang="en-US" dirty="0">
                <a:solidFill>
                  <a:prstClr val="black"/>
                </a:solidFill>
                <a:latin typeface="微軟正黑體" panose="020B0604030504040204" pitchFamily="34" charset="-120"/>
                <a:ea typeface="微軟正黑體" panose="020B0604030504040204" pitchFamily="34" charset="-120"/>
                <a:sym typeface="Wingdings" panose="05000000000000000000" pitchFamily="2" charset="2"/>
              </a:rPr>
              <a:t>職能設定教學目標及評量</a:t>
            </a:r>
            <a:endParaRPr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22" name="Text Box 5"/>
          <p:cNvSpPr txBox="1">
            <a:spLocks noChangeArrowheads="1"/>
          </p:cNvSpPr>
          <p:nvPr/>
        </p:nvSpPr>
        <p:spPr bwMode="gray">
          <a:xfrm>
            <a:off x="5369403" y="2924221"/>
            <a:ext cx="3718298" cy="790613"/>
          </a:xfrm>
          <a:prstGeom prst="rect">
            <a:avLst/>
          </a:prstGeom>
          <a:solidFill>
            <a:srgbClr val="4F81BD"/>
          </a:solidFill>
          <a:ln w="38100" cap="flat" cmpd="sng" algn="ctr">
            <a:solidFill>
              <a:sysClr val="window" lastClr="FFFFFF"/>
            </a:solidFill>
            <a:prstDash val="solid"/>
            <a:headEnd/>
            <a:tailEnd/>
          </a:ln>
          <a:effectLst>
            <a:outerShdw blurRad="40000" dist="20000" dir="5400000" rotWithShape="0">
              <a:srgbClr val="000000">
                <a:alpha val="38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r>
              <a:rPr lang="en-GB" altLang="zh-TW" sz="800" b="0" kern="0">
                <a:solidFill>
                  <a:prstClr val="black"/>
                </a:solidFill>
                <a:latin typeface="Courier" pitchFamily="49" charset="0"/>
                <a:ea typeface="典匠中特圓" pitchFamily="49" charset="-120"/>
                <a:cs typeface="Tahoma" panose="020B0604030504040204" pitchFamily="34" charset="0"/>
              </a:rPr>
              <a:t> </a:t>
            </a:r>
            <a:endParaRPr lang="en-US" altLang="zh-TW" sz="800" b="0" kern="0">
              <a:solidFill>
                <a:prstClr val="black"/>
              </a:solidFill>
              <a:latin typeface="Courier" pitchFamily="49" charset="0"/>
              <a:ea typeface="典匠中特圓" pitchFamily="49" charset="-120"/>
              <a:cs typeface="Tahoma" panose="020B0604030504040204" pitchFamily="34" charset="0"/>
            </a:endParaRPr>
          </a:p>
        </p:txBody>
      </p:sp>
      <p:sp>
        <p:nvSpPr>
          <p:cNvPr id="23" name="Text Box 7"/>
          <p:cNvSpPr txBox="1">
            <a:spLocks noChangeArrowheads="1"/>
          </p:cNvSpPr>
          <p:nvPr/>
        </p:nvSpPr>
        <p:spPr bwMode="gray">
          <a:xfrm>
            <a:off x="5334396" y="3852998"/>
            <a:ext cx="3738308" cy="1276584"/>
          </a:xfrm>
          <a:prstGeom prst="rect">
            <a:avLst/>
          </a:prstGeom>
          <a:solidFill>
            <a:srgbClr val="B1A35D"/>
          </a:solidFill>
          <a:ln w="38100" algn="ctr">
            <a:solidFill>
              <a:sysClr val="window" lastClr="FFFFFF"/>
            </a:solidFill>
            <a:miter lim="800000"/>
            <a:headEnd/>
            <a:tailEnd/>
          </a:ln>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r>
              <a:rPr lang="en-GB" altLang="zh-TW" sz="800" b="0" kern="0">
                <a:solidFill>
                  <a:prstClr val="black"/>
                </a:solidFill>
                <a:latin typeface="Courier" pitchFamily="49" charset="0"/>
                <a:ea typeface="典匠中特圓" pitchFamily="49" charset="-120"/>
                <a:cs typeface="Tahoma" panose="020B0604030504040204" pitchFamily="34" charset="0"/>
              </a:rPr>
              <a:t> </a:t>
            </a:r>
            <a:endParaRPr lang="en-US" altLang="zh-TW" sz="800" b="0" kern="0">
              <a:solidFill>
                <a:prstClr val="black"/>
              </a:solidFill>
              <a:latin typeface="Courier" pitchFamily="49" charset="0"/>
              <a:ea typeface="典匠中特圓" pitchFamily="49" charset="-120"/>
              <a:cs typeface="Tahoma" panose="020B0604030504040204" pitchFamily="34" charset="0"/>
            </a:endParaRPr>
          </a:p>
        </p:txBody>
      </p:sp>
      <p:sp>
        <p:nvSpPr>
          <p:cNvPr id="24" name="Text Box 8"/>
          <p:cNvSpPr txBox="1">
            <a:spLocks noChangeArrowheads="1"/>
          </p:cNvSpPr>
          <p:nvPr/>
        </p:nvSpPr>
        <p:spPr bwMode="gray">
          <a:xfrm>
            <a:off x="5334956" y="5202203"/>
            <a:ext cx="3717738" cy="913812"/>
          </a:xfrm>
          <a:prstGeom prst="rect">
            <a:avLst/>
          </a:prstGeom>
          <a:solidFill>
            <a:srgbClr val="A1A646"/>
          </a:solidFill>
          <a:ln w="38100" algn="ctr">
            <a:solidFill>
              <a:sysClr val="window" lastClr="FFFFFF"/>
            </a:solidFill>
            <a:miter lim="800000"/>
            <a:headEnd/>
            <a:tailEnd/>
          </a:ln>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r>
              <a:rPr lang="en-GB" altLang="zh-TW" sz="800" b="0" kern="0">
                <a:solidFill>
                  <a:prstClr val="black"/>
                </a:solidFill>
                <a:latin typeface="Courier" pitchFamily="49" charset="0"/>
                <a:ea typeface="典匠中特圓" pitchFamily="49" charset="-120"/>
                <a:cs typeface="Tahoma" panose="020B0604030504040204" pitchFamily="34" charset="0"/>
              </a:rPr>
              <a:t> </a:t>
            </a:r>
            <a:endParaRPr lang="en-US" altLang="zh-TW" sz="800" b="0" kern="0">
              <a:solidFill>
                <a:prstClr val="black"/>
              </a:solidFill>
              <a:latin typeface="Courier" pitchFamily="49" charset="0"/>
              <a:ea typeface="典匠中特圓" pitchFamily="49" charset="-120"/>
              <a:cs typeface="Tahoma" panose="020B0604030504040204" pitchFamily="34" charset="0"/>
            </a:endParaRPr>
          </a:p>
        </p:txBody>
      </p:sp>
      <p:sp>
        <p:nvSpPr>
          <p:cNvPr id="25" name="文字方塊 24"/>
          <p:cNvSpPr txBox="1"/>
          <p:nvPr/>
        </p:nvSpPr>
        <p:spPr>
          <a:xfrm>
            <a:off x="5369360" y="3026333"/>
            <a:ext cx="3669429" cy="646331"/>
          </a:xfrm>
          <a:prstGeom prst="rect">
            <a:avLst/>
          </a:prstGeom>
          <a:noFill/>
          <a:ln>
            <a:solidFill>
              <a:srgbClr val="8064A2">
                <a:lumMod val="60000"/>
                <a:lumOff val="40000"/>
              </a:srgbClr>
            </a:solidFill>
          </a:ln>
        </p:spPr>
        <p:txBody>
          <a:bodyPr wrap="square" rtlCol="0">
            <a:spAutoFit/>
          </a:bodyPr>
          <a:lstStyle/>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規劃具體的核心能力評量項目</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學生學習歷程檔案核心能力呈現</a:t>
            </a:r>
            <a:endParaRPr lang="zh-TW" altLang="zh-TW" kern="0" dirty="0" smtClean="0">
              <a:solidFill>
                <a:prstClr val="black"/>
              </a:solidFill>
              <a:latin typeface="微軟正黑體" panose="020B0604030504040204" pitchFamily="34" charset="-120"/>
              <a:ea typeface="微軟正黑體" panose="020B0604030504040204" pitchFamily="34" charset="-120"/>
            </a:endParaRPr>
          </a:p>
        </p:txBody>
      </p:sp>
      <p:sp>
        <p:nvSpPr>
          <p:cNvPr id="26" name="文字方塊 25"/>
          <p:cNvSpPr txBox="1"/>
          <p:nvPr/>
        </p:nvSpPr>
        <p:spPr>
          <a:xfrm>
            <a:off x="5364088" y="2082598"/>
            <a:ext cx="3699698" cy="646331"/>
          </a:xfrm>
          <a:prstGeom prst="rect">
            <a:avLst/>
          </a:prstGeom>
          <a:solidFill>
            <a:srgbClr val="F7964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wrap="square" rtlCol="0">
            <a:spAutoFit/>
          </a:bodyPr>
          <a:lstStyle/>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系所職涯導師提供學生專業職涯及職業諮詢</a:t>
            </a:r>
            <a:endParaRPr lang="zh-TW" altLang="en-US" kern="0" dirty="0" smtClean="0">
              <a:solidFill>
                <a:prstClr val="black"/>
              </a:solidFill>
              <a:latin typeface="Calibri"/>
              <a:ea typeface="新細明體"/>
            </a:endParaRPr>
          </a:p>
        </p:txBody>
      </p:sp>
      <p:sp>
        <p:nvSpPr>
          <p:cNvPr id="27" name="文字方塊 26"/>
          <p:cNvSpPr txBox="1"/>
          <p:nvPr/>
        </p:nvSpPr>
        <p:spPr>
          <a:xfrm>
            <a:off x="5373911" y="3896363"/>
            <a:ext cx="3678782" cy="1200329"/>
          </a:xfrm>
          <a:prstGeom prst="rect">
            <a:avLst/>
          </a:pr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wrap="square" rtlCol="0">
            <a:spAutoFit/>
          </a:bodyPr>
          <a:lstStyle/>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系所課程增刪調整</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依職能規劃模組課程及協同教學</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強化選課系統課程養成能力說明</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提供學生選課諮詢及學習輔導</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p:txBody>
      </p:sp>
      <p:sp>
        <p:nvSpPr>
          <p:cNvPr id="28" name="AutoShape 10"/>
          <p:cNvSpPr>
            <a:spLocks noChangeArrowheads="1"/>
          </p:cNvSpPr>
          <p:nvPr/>
        </p:nvSpPr>
        <p:spPr bwMode="gray">
          <a:xfrm>
            <a:off x="5335172" y="1438867"/>
            <a:ext cx="1468570" cy="396131"/>
          </a:xfrm>
          <a:prstGeom prst="roundRect">
            <a:avLst>
              <a:gd name="adj" fmla="val 50000"/>
            </a:avLst>
          </a:prstGeom>
          <a:solidFill>
            <a:srgbClr val="DAEEF3"/>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29" name="文字方塊 28"/>
          <p:cNvSpPr txBox="1"/>
          <p:nvPr/>
        </p:nvSpPr>
        <p:spPr>
          <a:xfrm>
            <a:off x="5476155" y="1433996"/>
            <a:ext cx="1551430" cy="369332"/>
          </a:xfrm>
          <a:prstGeom prst="rect">
            <a:avLst/>
          </a:prstGeom>
          <a:noFill/>
        </p:spPr>
        <p:txBody>
          <a:bodyPr wrap="square" rtlCol="0">
            <a:spAutoFit/>
          </a:bodyPr>
          <a:lstStyle/>
          <a:p>
            <a:r>
              <a:rPr lang="zh-TW" altLang="en-US" b="1" dirty="0">
                <a:solidFill>
                  <a:srgbClr val="C00000"/>
                </a:solidFill>
                <a:latin typeface="微軟正黑體" panose="020B0604030504040204" pitchFamily="34" charset="-120"/>
                <a:ea typeface="微軟正黑體" panose="020B0604030504040204" pitchFamily="34" charset="-120"/>
              </a:rPr>
              <a:t>衍生應用</a:t>
            </a:r>
          </a:p>
        </p:txBody>
      </p:sp>
      <p:sp>
        <p:nvSpPr>
          <p:cNvPr id="30" name="AutoShape 10"/>
          <p:cNvSpPr>
            <a:spLocks noChangeArrowheads="1"/>
          </p:cNvSpPr>
          <p:nvPr/>
        </p:nvSpPr>
        <p:spPr bwMode="gray">
          <a:xfrm>
            <a:off x="2539845" y="1424252"/>
            <a:ext cx="1468570" cy="396131"/>
          </a:xfrm>
          <a:prstGeom prst="roundRect">
            <a:avLst>
              <a:gd name="adj" fmla="val 50000"/>
            </a:avLst>
          </a:prstGeom>
          <a:solidFill>
            <a:srgbClr val="E1F1F5"/>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31" name="文字方塊 30"/>
          <p:cNvSpPr txBox="1"/>
          <p:nvPr/>
        </p:nvSpPr>
        <p:spPr>
          <a:xfrm>
            <a:off x="2707246" y="1447406"/>
            <a:ext cx="1551430" cy="369332"/>
          </a:xfrm>
          <a:prstGeom prst="rect">
            <a:avLst/>
          </a:prstGeom>
          <a:noFill/>
        </p:spPr>
        <p:txBody>
          <a:bodyPr wrap="square" rtlCol="0">
            <a:spAutoFit/>
          </a:bodyPr>
          <a:lstStyle/>
          <a:p>
            <a:r>
              <a:rPr lang="zh-TW" altLang="en-US" b="1" dirty="0">
                <a:solidFill>
                  <a:srgbClr val="C00000"/>
                </a:solidFill>
                <a:latin typeface="微軟正黑體" panose="020B0604030504040204" pitchFamily="34" charset="-120"/>
                <a:ea typeface="微軟正黑體" panose="020B0604030504040204" pitchFamily="34" charset="-120"/>
              </a:rPr>
              <a:t>具體做法</a:t>
            </a:r>
          </a:p>
        </p:txBody>
      </p:sp>
      <p:sp>
        <p:nvSpPr>
          <p:cNvPr id="32" name="AutoShape 10"/>
          <p:cNvSpPr>
            <a:spLocks noChangeArrowheads="1"/>
          </p:cNvSpPr>
          <p:nvPr/>
        </p:nvSpPr>
        <p:spPr bwMode="gray">
          <a:xfrm>
            <a:off x="120590" y="1412776"/>
            <a:ext cx="1468570" cy="396131"/>
          </a:xfrm>
          <a:prstGeom prst="roundRect">
            <a:avLst>
              <a:gd name="adj" fmla="val 50000"/>
            </a:avLst>
          </a:prstGeom>
          <a:solidFill>
            <a:srgbClr val="DAEEF3"/>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33" name="文字方塊 32"/>
          <p:cNvSpPr txBox="1"/>
          <p:nvPr/>
        </p:nvSpPr>
        <p:spPr>
          <a:xfrm>
            <a:off x="237315" y="1428505"/>
            <a:ext cx="1310349" cy="369332"/>
          </a:xfrm>
          <a:prstGeom prst="rect">
            <a:avLst/>
          </a:prstGeom>
          <a:noFill/>
        </p:spPr>
        <p:txBody>
          <a:bodyPr wrap="square" rtlCol="0">
            <a:spAutoFit/>
          </a:bodyPr>
          <a:lstStyle/>
          <a:p>
            <a:pPr algn="ctr"/>
            <a:r>
              <a:rPr lang="zh-TW" altLang="en-US" b="1" dirty="0" smtClean="0">
                <a:solidFill>
                  <a:srgbClr val="C00000"/>
                </a:solidFill>
                <a:latin typeface="微軟正黑體" panose="020B0604030504040204" pitchFamily="34" charset="-120"/>
                <a:ea typeface="微軟正黑體" panose="020B0604030504040204" pitchFamily="34" charset="-120"/>
              </a:rPr>
              <a:t>運用方式</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sp>
        <p:nvSpPr>
          <p:cNvPr id="34" name="文字方塊 33"/>
          <p:cNvSpPr txBox="1"/>
          <p:nvPr/>
        </p:nvSpPr>
        <p:spPr>
          <a:xfrm>
            <a:off x="5373911" y="5229801"/>
            <a:ext cx="3664878" cy="923330"/>
          </a:xfrm>
          <a:prstGeom prst="rect">
            <a:avLst/>
          </a:prstGeom>
          <a:solidFill>
            <a:srgbClr val="9BBB59"/>
          </a:solidFill>
        </p:spPr>
        <p:txBody>
          <a:bodyPr wrap="square" rtlCol="0">
            <a:spAutoFit/>
          </a:bodyPr>
          <a:lstStyle/>
          <a:p>
            <a:pPr marL="285750" indent="-285750">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職能融入教師教學大綱</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職能導向課</a:t>
            </a:r>
            <a:r>
              <a:rPr lang="en-US" altLang="zh-TW" dirty="0">
                <a:solidFill>
                  <a:prstClr val="black"/>
                </a:solidFill>
                <a:latin typeface="微軟正黑體" panose="020B0604030504040204" pitchFamily="34" charset="-120"/>
                <a:ea typeface="微軟正黑體" panose="020B0604030504040204" pitchFamily="34" charset="-120"/>
              </a:rPr>
              <a:t>(</a:t>
            </a:r>
            <a:r>
              <a:rPr lang="zh-TW" altLang="en-US" dirty="0">
                <a:solidFill>
                  <a:prstClr val="black"/>
                </a:solidFill>
                <a:latin typeface="微軟正黑體" panose="020B0604030504040204" pitchFamily="34" charset="-120"/>
                <a:ea typeface="微軟正黑體" panose="020B0604030504040204" pitchFamily="34" charset="-120"/>
              </a:rPr>
              <a:t>學</a:t>
            </a:r>
            <a:r>
              <a:rPr lang="en-US" altLang="zh-TW" dirty="0">
                <a:solidFill>
                  <a:prstClr val="black"/>
                </a:solidFill>
                <a:latin typeface="微軟正黑體" panose="020B0604030504040204" pitchFamily="34" charset="-120"/>
                <a:ea typeface="微軟正黑體" panose="020B0604030504040204" pitchFamily="34" charset="-120"/>
              </a:rPr>
              <a:t>)</a:t>
            </a:r>
            <a:r>
              <a:rPr lang="zh-TW" altLang="en-US" dirty="0">
                <a:solidFill>
                  <a:prstClr val="black"/>
                </a:solidFill>
                <a:latin typeface="微軟正黑體" panose="020B0604030504040204" pitchFamily="34" charset="-120"/>
                <a:ea typeface="微軟正黑體" panose="020B0604030504040204" pitchFamily="34" charset="-120"/>
              </a:rPr>
              <a:t>程發展設計</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申請職能導向課程品質認證</a:t>
            </a:r>
          </a:p>
        </p:txBody>
      </p:sp>
    </p:spTree>
    <p:extLst>
      <p:ext uri="{BB962C8B-B14F-4D97-AF65-F5344CB8AC3E}">
        <p14:creationId xmlns:p14="http://schemas.microsoft.com/office/powerpoint/2010/main" val="105331926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a:spLocks noChangeArrowheads="1"/>
          </p:cNvSpPr>
          <p:nvPr/>
        </p:nvSpPr>
        <p:spPr bwMode="gray">
          <a:xfrm>
            <a:off x="190605" y="1052736"/>
            <a:ext cx="8964488" cy="6010074"/>
          </a:xfrm>
          <a:prstGeom prst="rightArrow">
            <a:avLst>
              <a:gd name="adj1" fmla="val 68204"/>
              <a:gd name="adj2" fmla="val 24935"/>
            </a:avLst>
          </a:prstGeom>
          <a:gradFill flip="none" rotWithShape="1">
            <a:gsLst>
              <a:gs pos="0">
                <a:sysClr val="window" lastClr="FFFFFF"/>
              </a:gs>
              <a:gs pos="74000">
                <a:srgbClr val="4BACC6">
                  <a:lumMod val="45000"/>
                  <a:lumOff val="55000"/>
                </a:srgbClr>
              </a:gs>
              <a:gs pos="83000">
                <a:srgbClr val="4BACC6">
                  <a:lumMod val="45000"/>
                  <a:lumOff val="55000"/>
                </a:srgbClr>
              </a:gs>
              <a:gs pos="100000">
                <a:srgbClr val="4BACC6">
                  <a:lumMod val="30000"/>
                  <a:lumOff val="70000"/>
                </a:srgbClr>
              </a:gs>
            </a:gsLst>
            <a:lin ang="0" scaled="1"/>
            <a:tileRect/>
          </a:gradFill>
          <a:ln>
            <a:noFill/>
          </a:ln>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3" name="標題 1"/>
          <p:cNvSpPr txBox="1">
            <a:spLocks/>
          </p:cNvSpPr>
          <p:nvPr/>
        </p:nvSpPr>
        <p:spPr bwMode="auto">
          <a:xfrm>
            <a:off x="446856" y="332656"/>
            <a:ext cx="82296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運用</a:t>
            </a:r>
            <a:r>
              <a:rPr lang="en-US" altLang="zh-TW" sz="4000" b="1" dirty="0" smtClean="0">
                <a:solidFill>
                  <a:sysClr val="windowText" lastClr="000000"/>
                </a:solidFill>
              </a:rPr>
              <a:t>UCAN</a:t>
            </a:r>
            <a:r>
              <a:rPr lang="zh-TW" altLang="en-US" sz="4000" b="1" dirty="0" smtClean="0">
                <a:solidFill>
                  <a:sysClr val="windowText" lastClr="000000"/>
                </a:solidFill>
              </a:rPr>
              <a:t>於教學評估改革</a:t>
            </a:r>
            <a:endParaRPr lang="zh-TW" altLang="en-US" sz="4000" b="1" dirty="0">
              <a:solidFill>
                <a:sysClr val="windowText" lastClr="000000"/>
              </a:solidFill>
            </a:endParaRPr>
          </a:p>
        </p:txBody>
      </p:sp>
      <p:sp>
        <p:nvSpPr>
          <p:cNvPr id="4" name="AutoShape 12"/>
          <p:cNvSpPr>
            <a:spLocks noChangeArrowheads="1"/>
          </p:cNvSpPr>
          <p:nvPr/>
        </p:nvSpPr>
        <p:spPr bwMode="gray">
          <a:xfrm rot="5400000">
            <a:off x="263682" y="4814534"/>
            <a:ext cx="1459982" cy="1328540"/>
          </a:xfrm>
          <a:prstGeom prst="homePlate">
            <a:avLst>
              <a:gd name="adj" fmla="val 25000"/>
            </a:avLst>
          </a:prstGeom>
          <a:solidFill>
            <a:srgbClr val="9BBB59"/>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5" name="AutoShape 6"/>
          <p:cNvSpPr>
            <a:spLocks noChangeArrowheads="1"/>
          </p:cNvSpPr>
          <p:nvPr/>
        </p:nvSpPr>
        <p:spPr bwMode="auto">
          <a:xfrm>
            <a:off x="1679341" y="4748813"/>
            <a:ext cx="3483527" cy="1380342"/>
          </a:xfrm>
          <a:prstGeom prst="roundRect">
            <a:avLst>
              <a:gd name="adj" fmla="val 16667"/>
            </a:avLst>
          </a:prstGeom>
          <a:noFill/>
          <a:ln w="38100">
            <a:solidFill>
              <a:srgbClr val="A1A64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6" name="Text Box 5"/>
          <p:cNvSpPr txBox="1">
            <a:spLocks noChangeArrowheads="1"/>
          </p:cNvSpPr>
          <p:nvPr/>
        </p:nvSpPr>
        <p:spPr bwMode="gray">
          <a:xfrm>
            <a:off x="5335820" y="1970661"/>
            <a:ext cx="3052604" cy="4158494"/>
          </a:xfrm>
          <a:prstGeom prst="rect">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headEnd/>
            <a:tailEnd/>
          </a:ln>
          <a:effectLst>
            <a:outerShdw blurRad="40000" dist="20000" dir="5400000" rotWithShape="0">
              <a:srgbClr val="000000">
                <a:alpha val="38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r>
              <a:rPr lang="en-GB" altLang="zh-TW" sz="800" b="0" kern="0">
                <a:solidFill>
                  <a:srgbClr val="FFFF00"/>
                </a:solidFill>
                <a:latin typeface="Courier" pitchFamily="49" charset="0"/>
                <a:ea typeface="典匠中特圓" pitchFamily="49" charset="-120"/>
                <a:cs typeface="Tahoma" panose="020B0604030504040204" pitchFamily="34" charset="0"/>
              </a:rPr>
              <a:t> </a:t>
            </a:r>
            <a:endParaRPr lang="en-US" altLang="zh-TW" sz="800" b="0" kern="0">
              <a:solidFill>
                <a:srgbClr val="FFFF00"/>
              </a:solidFill>
              <a:latin typeface="Courier" pitchFamily="49" charset="0"/>
              <a:ea typeface="典匠中特圓" pitchFamily="49" charset="-120"/>
              <a:cs typeface="Tahoma" panose="020B0604030504040204" pitchFamily="34" charset="0"/>
            </a:endParaRPr>
          </a:p>
        </p:txBody>
      </p:sp>
      <p:sp>
        <p:nvSpPr>
          <p:cNvPr id="7" name="Rectangle 12"/>
          <p:cNvSpPr>
            <a:spLocks noChangeArrowheads="1"/>
          </p:cNvSpPr>
          <p:nvPr/>
        </p:nvSpPr>
        <p:spPr bwMode="auto">
          <a:xfrm>
            <a:off x="209834" y="1666877"/>
            <a:ext cx="8724332" cy="4638728"/>
          </a:xfrm>
          <a:prstGeom prst="rect">
            <a:avLst/>
          </a:prstGeom>
          <a:noFill/>
          <a:ln w="28575">
            <a:solidFill>
              <a:srgbClr val="969696"/>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8" name="AutoShape 5"/>
          <p:cNvSpPr>
            <a:spLocks noChangeArrowheads="1"/>
          </p:cNvSpPr>
          <p:nvPr/>
        </p:nvSpPr>
        <p:spPr bwMode="auto">
          <a:xfrm>
            <a:off x="1679342" y="3164637"/>
            <a:ext cx="3404251" cy="1314357"/>
          </a:xfrm>
          <a:prstGeom prst="roundRect">
            <a:avLst>
              <a:gd name="adj" fmla="val 16667"/>
            </a:avLst>
          </a:prstGeom>
          <a:noFill/>
          <a:ln w="38100">
            <a:solidFill>
              <a:srgbClr val="E0AD1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9" name="AutoShape 9"/>
          <p:cNvSpPr>
            <a:spLocks noChangeArrowheads="1"/>
          </p:cNvSpPr>
          <p:nvPr/>
        </p:nvSpPr>
        <p:spPr bwMode="auto">
          <a:xfrm>
            <a:off x="1679342" y="1970661"/>
            <a:ext cx="3484670" cy="898532"/>
          </a:xfrm>
          <a:prstGeom prst="roundRect">
            <a:avLst>
              <a:gd name="adj" fmla="val 16667"/>
            </a:avLst>
          </a:prstGeom>
          <a:noFill/>
          <a:ln w="38100">
            <a:solidFill>
              <a:srgbClr val="6399AB"/>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pPr>
            <a:endParaRPr lang="zh-TW" altLang="en-US" sz="1800" b="0">
              <a:solidFill>
                <a:prstClr val="black"/>
              </a:solidFill>
              <a:latin typeface="Arial" panose="020B0604020202020204" pitchFamily="34" charset="0"/>
              <a:ea typeface="新細明體" panose="02020500000000000000" pitchFamily="18" charset="-120"/>
            </a:endParaRPr>
          </a:p>
        </p:txBody>
      </p:sp>
      <p:sp>
        <p:nvSpPr>
          <p:cNvPr id="10" name="AutoShape 8"/>
          <p:cNvSpPr>
            <a:spLocks noChangeArrowheads="1"/>
          </p:cNvSpPr>
          <p:nvPr/>
        </p:nvSpPr>
        <p:spPr bwMode="gray">
          <a:xfrm rot="5400000">
            <a:off x="346294" y="1919835"/>
            <a:ext cx="1231483" cy="1296786"/>
          </a:xfrm>
          <a:prstGeom prst="homePlate">
            <a:avLst>
              <a:gd name="adj" fmla="val 25000"/>
            </a:avLst>
          </a:prstGeom>
          <a:solidFill>
            <a:srgbClr val="F79646"/>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prstClr val="black"/>
              </a:solidFill>
              <a:latin typeface="Arial" panose="020B0604020202020204" pitchFamily="34" charset="0"/>
              <a:ea typeface="新細明體" panose="02020500000000000000" pitchFamily="18" charset="-120"/>
            </a:endParaRPr>
          </a:p>
        </p:txBody>
      </p:sp>
      <p:sp>
        <p:nvSpPr>
          <p:cNvPr id="11" name="AutoShape 11"/>
          <p:cNvSpPr>
            <a:spLocks noChangeArrowheads="1"/>
          </p:cNvSpPr>
          <p:nvPr/>
        </p:nvSpPr>
        <p:spPr bwMode="gray">
          <a:xfrm rot="5400000">
            <a:off x="165810" y="3323905"/>
            <a:ext cx="1615321" cy="1296786"/>
          </a:xfrm>
          <a:prstGeom prst="homePlate">
            <a:avLst>
              <a:gd name="adj" fmla="val 25000"/>
            </a:avLst>
          </a:prstGeom>
          <a:solidFill>
            <a:srgbClr val="4BACC6"/>
          </a:solidFill>
          <a:ln w="38100" cap="flat" cmpd="sng" algn="ctr">
            <a:solidFill>
              <a:sysClr val="window" lastClr="FFFFFF"/>
            </a:solidFill>
            <a:prstDash val="solid"/>
          </a:ln>
          <a:effectLst>
            <a:outerShdw blurRad="40000" dist="20000" dir="5400000" rotWithShape="0">
              <a:srgbClr val="000000">
                <a:alpha val="38000"/>
              </a:srgbClr>
            </a:outerShdw>
          </a:effectLs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r>
              <a:rPr lang="en-US" altLang="zh-TW" sz="1800" b="0" kern="0" dirty="0" smtClean="0">
                <a:solidFill>
                  <a:prstClr val="black"/>
                </a:solidFill>
                <a:latin typeface="Arial" panose="020B0604020202020204" pitchFamily="34" charset="0"/>
                <a:ea typeface="新細明體" panose="02020500000000000000" pitchFamily="18" charset="-120"/>
              </a:rPr>
              <a:t>.</a:t>
            </a:r>
            <a:endParaRPr lang="zh-TW" altLang="en-US" sz="1800" b="0" kern="0" dirty="0">
              <a:solidFill>
                <a:prstClr val="black"/>
              </a:solidFill>
              <a:latin typeface="Arial" panose="020B0604020202020204" pitchFamily="34" charset="0"/>
              <a:ea typeface="新細明體" panose="02020500000000000000" pitchFamily="18" charset="-120"/>
            </a:endParaRPr>
          </a:p>
        </p:txBody>
      </p:sp>
      <p:sp>
        <p:nvSpPr>
          <p:cNvPr id="12" name="文字方塊 11"/>
          <p:cNvSpPr txBox="1"/>
          <p:nvPr/>
        </p:nvSpPr>
        <p:spPr>
          <a:xfrm>
            <a:off x="411174" y="3603057"/>
            <a:ext cx="1124591"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2-2</a:t>
            </a:r>
            <a:r>
              <a:rPr lang="zh-TW" altLang="en-US" dirty="0">
                <a:solidFill>
                  <a:prstClr val="black"/>
                </a:solidFill>
                <a:latin typeface="微軟正黑體" panose="020B0604030504040204" pitchFamily="34" charset="-120"/>
                <a:ea typeface="微軟正黑體" panose="020B0604030504040204" pitchFamily="34" charset="-120"/>
              </a:rPr>
              <a:t>蒐集</a:t>
            </a:r>
          </a:p>
          <a:p>
            <a:pPr algn="ctr"/>
            <a:r>
              <a:rPr lang="zh-TW" altLang="en-US" dirty="0">
                <a:solidFill>
                  <a:prstClr val="black"/>
                </a:solidFill>
                <a:latin typeface="微軟正黑體" panose="020B0604030504040204" pitchFamily="34" charset="-120"/>
                <a:ea typeface="微軟正黑體" panose="020B0604030504040204" pitchFamily="34" charset="-120"/>
              </a:rPr>
              <a:t>評估資料</a:t>
            </a:r>
          </a:p>
        </p:txBody>
      </p:sp>
      <p:sp>
        <p:nvSpPr>
          <p:cNvPr id="13" name="文字方塊 12"/>
          <p:cNvSpPr txBox="1"/>
          <p:nvPr/>
        </p:nvSpPr>
        <p:spPr>
          <a:xfrm>
            <a:off x="1679342" y="2120426"/>
            <a:ext cx="3466913" cy="646331"/>
          </a:xfrm>
          <a:prstGeom prst="rect">
            <a:avLst/>
          </a:prstGeom>
          <a:noFill/>
        </p:spPr>
        <p:txBody>
          <a:bodyPr wrap="square" rtlCol="0">
            <a:spAutoFit/>
          </a:bodyPr>
          <a:lstStyle/>
          <a:p>
            <a:r>
              <a:rPr lang="zh-TW" altLang="en-US" dirty="0">
                <a:solidFill>
                  <a:prstClr val="black"/>
                </a:solidFill>
                <a:latin typeface="微軟正黑體" panose="020B0604030504040204" pitchFamily="34" charset="-120"/>
                <a:ea typeface="微軟正黑體" panose="020B0604030504040204" pitchFamily="34" charset="-120"/>
              </a:rPr>
              <a:t>運用</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專業職能，發展設計以能力為導向之教學評量問卷</a:t>
            </a:r>
          </a:p>
        </p:txBody>
      </p:sp>
      <p:sp>
        <p:nvSpPr>
          <p:cNvPr id="14" name="文字方塊 13"/>
          <p:cNvSpPr txBox="1"/>
          <p:nvPr/>
        </p:nvSpPr>
        <p:spPr>
          <a:xfrm>
            <a:off x="1679342" y="3284469"/>
            <a:ext cx="3426391" cy="1200329"/>
          </a:xfrm>
          <a:prstGeom prst="rect">
            <a:avLst/>
          </a:prstGeom>
          <a:noFill/>
        </p:spPr>
        <p:txBody>
          <a:bodyPr wrap="square" rtlCol="0">
            <a:spAutoFit/>
          </a:bodyPr>
          <a:lstStyle/>
          <a:p>
            <a:r>
              <a:rPr lang="zh-TW" altLang="en-US" dirty="0">
                <a:solidFill>
                  <a:prstClr val="black"/>
                </a:solidFill>
                <a:latin typeface="微軟正黑體" panose="020B0604030504040204" pitchFamily="34" charset="-120"/>
                <a:ea typeface="微軟正黑體" panose="020B0604030504040204" pitchFamily="34" charset="-120"/>
              </a:rPr>
              <a:t>運用</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職能診斷、職能養成之教學能量回饋功能及</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結合畢業生流向調查進行學生學習成效資料蒐集</a:t>
            </a:r>
          </a:p>
        </p:txBody>
      </p:sp>
      <p:sp>
        <p:nvSpPr>
          <p:cNvPr id="15" name="文字方塊 14"/>
          <p:cNvSpPr txBox="1"/>
          <p:nvPr/>
        </p:nvSpPr>
        <p:spPr>
          <a:xfrm>
            <a:off x="1630913" y="4736209"/>
            <a:ext cx="3466913" cy="1754326"/>
          </a:xfrm>
          <a:prstGeom prst="rect">
            <a:avLst/>
          </a:prstGeom>
          <a:noFill/>
        </p:spPr>
        <p:txBody>
          <a:bodyPr wrap="square" rtlCol="0">
            <a:spAutoFit/>
          </a:bodyPr>
          <a:lstStyle/>
          <a:p>
            <a:pPr marL="285750" indent="-285750">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運用</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b="1" dirty="0">
                <a:solidFill>
                  <a:srgbClr val="FF0000"/>
                </a:solidFill>
                <a:latin typeface="微軟正黑體" panose="020B0604030504040204" pitchFamily="34" charset="-120"/>
                <a:ea typeface="微軟正黑體" panose="020B0604030504040204" pitchFamily="34" charset="-120"/>
              </a:rPr>
              <a:t>職能養成之教學能量回饋</a:t>
            </a:r>
            <a:r>
              <a:rPr lang="zh-TW" altLang="en-US" dirty="0">
                <a:solidFill>
                  <a:prstClr val="black"/>
                </a:solidFill>
                <a:latin typeface="微軟正黑體" panose="020B0604030504040204" pitchFamily="34" charset="-120"/>
                <a:ea typeface="微軟正黑體" panose="020B0604030504040204" pitchFamily="34" charset="-120"/>
              </a:rPr>
              <a:t>及</a:t>
            </a:r>
            <a:r>
              <a:rPr lang="zh-TW" altLang="en-US" b="1" dirty="0">
                <a:solidFill>
                  <a:srgbClr val="FF0000"/>
                </a:solidFill>
                <a:latin typeface="微軟正黑體" panose="020B0604030504040204" pitchFamily="34" charset="-120"/>
                <a:ea typeface="微軟正黑體" panose="020B0604030504040204" pitchFamily="34" charset="-120"/>
              </a:rPr>
              <a:t>結合畢業生流向調查</a:t>
            </a:r>
            <a:r>
              <a:rPr lang="zh-TW" altLang="en-US" dirty="0">
                <a:solidFill>
                  <a:prstClr val="black"/>
                </a:solidFill>
                <a:latin typeface="微軟正黑體" panose="020B0604030504040204" pitchFamily="34" charset="-120"/>
                <a:ea typeface="微軟正黑體" panose="020B0604030504040204" pitchFamily="34" charset="-120"/>
              </a:rPr>
              <a:t>功能進行課程檢討</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運用</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報表回饋各級課程委員會運作</a:t>
            </a:r>
          </a:p>
          <a:p>
            <a:endParaRPr lang="zh-TW" altLang="en-US" dirty="0">
              <a:solidFill>
                <a:srgbClr val="FF0000"/>
              </a:solidFill>
              <a:latin typeface="微軟正黑體" panose="020B0604030504040204" pitchFamily="34" charset="-120"/>
              <a:ea typeface="微軟正黑體" panose="020B0604030504040204" pitchFamily="34" charset="-120"/>
            </a:endParaRPr>
          </a:p>
        </p:txBody>
      </p:sp>
      <p:sp>
        <p:nvSpPr>
          <p:cNvPr id="16" name="文字方塊 15"/>
          <p:cNvSpPr txBox="1"/>
          <p:nvPr/>
        </p:nvSpPr>
        <p:spPr>
          <a:xfrm>
            <a:off x="5467977" y="2401882"/>
            <a:ext cx="2788289" cy="327782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持續檢視調整系所定位、職涯進路及核心能力</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lnSpc>
                <a:spcPct val="150000"/>
              </a:lnSpc>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調整課程及教學內容</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lnSpc>
                <a:spcPct val="150000"/>
              </a:lnSpc>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調整教學資源分配</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lnSpc>
                <a:spcPct val="150000"/>
              </a:lnSpc>
              <a:buFont typeface="Arial" panose="020B0604020202020204" pitchFamily="34" charset="0"/>
              <a:buChar char="•"/>
            </a:pPr>
            <a:r>
              <a:rPr lang="zh-TW" altLang="en-US" dirty="0">
                <a:solidFill>
                  <a:prstClr val="black"/>
                </a:solidFill>
                <a:latin typeface="微軟正黑體" panose="020B0604030504040204" pitchFamily="34" charset="-120"/>
                <a:ea typeface="微軟正黑體" panose="020B0604030504040204" pitchFamily="34" charset="-120"/>
              </a:rPr>
              <a:t>串連</a:t>
            </a:r>
            <a:r>
              <a:rPr lang="en-US" altLang="zh-TW" dirty="0">
                <a:solidFill>
                  <a:prstClr val="black"/>
                </a:solidFill>
                <a:latin typeface="微軟正黑體" panose="020B0604030504040204" pitchFamily="34" charset="-120"/>
                <a:ea typeface="微軟正黑體" panose="020B0604030504040204" pitchFamily="34" charset="-120"/>
              </a:rPr>
              <a:t>UCAN</a:t>
            </a:r>
            <a:r>
              <a:rPr lang="zh-TW" altLang="en-US" dirty="0">
                <a:solidFill>
                  <a:prstClr val="black"/>
                </a:solidFill>
                <a:latin typeface="微軟正黑體" panose="020B0604030504040204" pitchFamily="34" charset="-120"/>
                <a:ea typeface="微軟正黑體" panose="020B0604030504040204" pitchFamily="34" charset="-120"/>
              </a:rPr>
              <a:t>與其他校務資料進行學習成效進階分析</a:t>
            </a:r>
            <a:endParaRPr lang="en-US" altLang="zh-TW"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endParaRPr lang="en-US" altLang="zh-TW" dirty="0">
              <a:solidFill>
                <a:prstClr val="black"/>
              </a:solidFill>
              <a:latin typeface="微軟正黑體" panose="020B0604030504040204" pitchFamily="34" charset="-120"/>
              <a:ea typeface="微軟正黑體" panose="020B0604030504040204" pitchFamily="34" charset="-120"/>
            </a:endParaRPr>
          </a:p>
        </p:txBody>
      </p:sp>
      <p:sp>
        <p:nvSpPr>
          <p:cNvPr id="17" name="AutoShape 10"/>
          <p:cNvSpPr>
            <a:spLocks noChangeArrowheads="1"/>
          </p:cNvSpPr>
          <p:nvPr/>
        </p:nvSpPr>
        <p:spPr bwMode="gray">
          <a:xfrm>
            <a:off x="5335820" y="1481947"/>
            <a:ext cx="1433470" cy="396131"/>
          </a:xfrm>
          <a:prstGeom prst="roundRect">
            <a:avLst>
              <a:gd name="adj" fmla="val 50000"/>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18" name="文字方塊 17"/>
          <p:cNvSpPr txBox="1"/>
          <p:nvPr/>
        </p:nvSpPr>
        <p:spPr>
          <a:xfrm>
            <a:off x="5473433" y="1477076"/>
            <a:ext cx="1514349" cy="369332"/>
          </a:xfrm>
          <a:prstGeom prst="rect">
            <a:avLst/>
          </a:prstGeom>
          <a:noFill/>
        </p:spPr>
        <p:txBody>
          <a:bodyPr wrap="square" rtlCol="0">
            <a:spAutoFit/>
          </a:bodyPr>
          <a:lstStyle/>
          <a:p>
            <a:r>
              <a:rPr lang="zh-TW" altLang="en-US" b="1" dirty="0">
                <a:solidFill>
                  <a:srgbClr val="C00000"/>
                </a:solidFill>
                <a:latin typeface="微軟正黑體" panose="020B0604030504040204" pitchFamily="34" charset="-120"/>
                <a:ea typeface="微軟正黑體" panose="020B0604030504040204" pitchFamily="34" charset="-120"/>
              </a:rPr>
              <a:t>衍生應用</a:t>
            </a:r>
          </a:p>
        </p:txBody>
      </p:sp>
      <p:sp>
        <p:nvSpPr>
          <p:cNvPr id="19" name="AutoShape 10"/>
          <p:cNvSpPr>
            <a:spLocks noChangeArrowheads="1"/>
          </p:cNvSpPr>
          <p:nvPr/>
        </p:nvSpPr>
        <p:spPr bwMode="gray">
          <a:xfrm>
            <a:off x="2607304" y="1467332"/>
            <a:ext cx="1433470" cy="396131"/>
          </a:xfrm>
          <a:prstGeom prst="roundRect">
            <a:avLst>
              <a:gd name="adj" fmla="val 50000"/>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20" name="文字方塊 19"/>
          <p:cNvSpPr txBox="1"/>
          <p:nvPr/>
        </p:nvSpPr>
        <p:spPr>
          <a:xfrm>
            <a:off x="2770704" y="1490486"/>
            <a:ext cx="1514349" cy="369332"/>
          </a:xfrm>
          <a:prstGeom prst="rect">
            <a:avLst/>
          </a:prstGeom>
          <a:noFill/>
        </p:spPr>
        <p:txBody>
          <a:bodyPr wrap="square" rtlCol="0">
            <a:spAutoFit/>
          </a:bodyPr>
          <a:lstStyle/>
          <a:p>
            <a:r>
              <a:rPr lang="zh-TW" altLang="en-US" b="1" dirty="0">
                <a:solidFill>
                  <a:srgbClr val="C00000"/>
                </a:solidFill>
                <a:latin typeface="微軟正黑體" panose="020B0604030504040204" pitchFamily="34" charset="-120"/>
                <a:ea typeface="微軟正黑體" panose="020B0604030504040204" pitchFamily="34" charset="-120"/>
              </a:rPr>
              <a:t>具體做法</a:t>
            </a:r>
          </a:p>
        </p:txBody>
      </p:sp>
      <p:sp>
        <p:nvSpPr>
          <p:cNvPr id="21" name="AutoShape 10"/>
          <p:cNvSpPr>
            <a:spLocks noChangeArrowheads="1"/>
          </p:cNvSpPr>
          <p:nvPr/>
        </p:nvSpPr>
        <p:spPr bwMode="gray">
          <a:xfrm>
            <a:off x="245872" y="1455856"/>
            <a:ext cx="1433470" cy="396131"/>
          </a:xfrm>
          <a:prstGeom prst="roundRect">
            <a:avLst>
              <a:gd name="adj" fmla="val 50000"/>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hangingPunct="1">
              <a:spcBef>
                <a:spcPct val="0"/>
              </a:spcBef>
              <a:buFontTx/>
              <a:buNone/>
              <a:defRPr/>
            </a:pPr>
            <a:endParaRPr lang="zh-TW" altLang="en-US" sz="18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22" name="文字方塊 21"/>
          <p:cNvSpPr txBox="1"/>
          <p:nvPr/>
        </p:nvSpPr>
        <p:spPr>
          <a:xfrm>
            <a:off x="470977" y="1484784"/>
            <a:ext cx="1148695" cy="369332"/>
          </a:xfrm>
          <a:prstGeom prst="rect">
            <a:avLst/>
          </a:prstGeom>
          <a:noFill/>
        </p:spPr>
        <p:txBody>
          <a:bodyPr wrap="square" rtlCol="0">
            <a:spAutoFit/>
          </a:bodyPr>
          <a:lstStyle/>
          <a:p>
            <a:r>
              <a:rPr lang="zh-TW" altLang="en-US" b="1" dirty="0" smtClean="0">
                <a:solidFill>
                  <a:srgbClr val="C00000"/>
                </a:solidFill>
                <a:latin typeface="微軟正黑體" panose="020B0604030504040204" pitchFamily="34" charset="-120"/>
                <a:ea typeface="微軟正黑體" panose="020B0604030504040204" pitchFamily="34" charset="-120"/>
              </a:rPr>
              <a:t>運用方式</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sp>
        <p:nvSpPr>
          <p:cNvPr id="23" name="文字方塊 22"/>
          <p:cNvSpPr txBox="1"/>
          <p:nvPr/>
        </p:nvSpPr>
        <p:spPr>
          <a:xfrm>
            <a:off x="396883" y="2139717"/>
            <a:ext cx="1124591"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2-1</a:t>
            </a:r>
            <a:r>
              <a:rPr lang="zh-TW" altLang="en-US" dirty="0">
                <a:solidFill>
                  <a:prstClr val="black"/>
                </a:solidFill>
                <a:latin typeface="微軟正黑體" panose="020B0604030504040204" pitchFamily="34" charset="-120"/>
                <a:ea typeface="微軟正黑體" panose="020B0604030504040204" pitchFamily="34" charset="-120"/>
              </a:rPr>
              <a:t>發展</a:t>
            </a:r>
          </a:p>
          <a:p>
            <a:pPr algn="ctr"/>
            <a:r>
              <a:rPr lang="zh-TW" altLang="en-US" dirty="0">
                <a:solidFill>
                  <a:prstClr val="black"/>
                </a:solidFill>
                <a:latin typeface="微軟正黑體" panose="020B0604030504040204" pitchFamily="34" charset="-120"/>
                <a:ea typeface="微軟正黑體" panose="020B0604030504040204" pitchFamily="34" charset="-120"/>
              </a:rPr>
              <a:t>評估工具</a:t>
            </a:r>
          </a:p>
        </p:txBody>
      </p:sp>
      <p:sp>
        <p:nvSpPr>
          <p:cNvPr id="24" name="文字方塊 23"/>
          <p:cNvSpPr txBox="1"/>
          <p:nvPr/>
        </p:nvSpPr>
        <p:spPr>
          <a:xfrm>
            <a:off x="430410" y="5157624"/>
            <a:ext cx="1124591" cy="646331"/>
          </a:xfrm>
          <a:prstGeom prst="rect">
            <a:avLst/>
          </a:prstGeom>
          <a:noFill/>
        </p:spPr>
        <p:txBody>
          <a:bodyPr wrap="square" rtlCol="0">
            <a:spAutoFit/>
          </a:bodyPr>
          <a:lstStyle/>
          <a:p>
            <a:pPr algn="ctr"/>
            <a:r>
              <a:rPr lang="en-US" altLang="zh-TW" dirty="0">
                <a:solidFill>
                  <a:prstClr val="black"/>
                </a:solidFill>
                <a:latin typeface="微軟正黑體" panose="020B0604030504040204" pitchFamily="34" charset="-120"/>
                <a:ea typeface="微軟正黑體" panose="020B0604030504040204" pitchFamily="34" charset="-120"/>
              </a:rPr>
              <a:t>2-3</a:t>
            </a:r>
            <a:r>
              <a:rPr lang="zh-TW" altLang="en-US" dirty="0">
                <a:solidFill>
                  <a:prstClr val="black"/>
                </a:solidFill>
                <a:latin typeface="微軟正黑體" panose="020B0604030504040204" pitchFamily="34" charset="-120"/>
                <a:ea typeface="微軟正黑體" panose="020B0604030504040204" pitchFamily="34" charset="-120"/>
              </a:rPr>
              <a:t>評估</a:t>
            </a:r>
            <a:endParaRPr lang="en-US" altLang="zh-TW" dirty="0">
              <a:solidFill>
                <a:prstClr val="black"/>
              </a:solidFill>
              <a:latin typeface="微軟正黑體" panose="020B0604030504040204" pitchFamily="34" charset="-120"/>
              <a:ea typeface="微軟正黑體" panose="020B0604030504040204" pitchFamily="34" charset="-120"/>
            </a:endParaRPr>
          </a:p>
          <a:p>
            <a:pPr algn="ctr"/>
            <a:r>
              <a:rPr lang="zh-TW" altLang="en-US" dirty="0">
                <a:solidFill>
                  <a:prstClr val="black"/>
                </a:solidFill>
                <a:latin typeface="微軟正黑體" panose="020B0604030504040204" pitchFamily="34" charset="-120"/>
                <a:ea typeface="微軟正黑體" panose="020B0604030504040204" pitchFamily="34" charset="-120"/>
              </a:rPr>
              <a:t>回饋教學</a:t>
            </a:r>
          </a:p>
        </p:txBody>
      </p:sp>
    </p:spTree>
    <p:extLst>
      <p:ext uri="{BB962C8B-B14F-4D97-AF65-F5344CB8AC3E}">
        <p14:creationId xmlns:p14="http://schemas.microsoft.com/office/powerpoint/2010/main" val="32166737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4294967295"/>
          </p:nvPr>
        </p:nvSpPr>
        <p:spPr>
          <a:xfrm>
            <a:off x="3635896" y="2781102"/>
            <a:ext cx="5040312" cy="1223962"/>
          </a:xfrm>
        </p:spPr>
        <p:txBody>
          <a:bodyPr>
            <a:noAutofit/>
          </a:bodyPr>
          <a:lstStyle/>
          <a:p>
            <a:pPr marL="0" indent="0">
              <a:buNone/>
            </a:pPr>
            <a:r>
              <a:rPr lang="en-US" altLang="zh-TW" sz="4400" b="1" dirty="0" smtClean="0">
                <a:solidFill>
                  <a:schemeClr val="bg1"/>
                </a:solidFill>
                <a:latin typeface="微軟正黑體" panose="020B0604030504040204" pitchFamily="34" charset="-120"/>
                <a:ea typeface="微軟正黑體" panose="020B0604030504040204" pitchFamily="34" charset="-120"/>
              </a:rPr>
              <a:t>UCAN</a:t>
            </a:r>
            <a:r>
              <a:rPr lang="zh-TW" altLang="en-US" sz="4400" b="1" dirty="0" smtClean="0">
                <a:solidFill>
                  <a:schemeClr val="bg1"/>
                </a:solidFill>
                <a:latin typeface="微軟正黑體" panose="020B0604030504040204" pitchFamily="34" charset="-120"/>
                <a:ea typeface="微軟正黑體" panose="020B0604030504040204" pitchFamily="34" charset="-120"/>
              </a:rPr>
              <a:t>還有哪些推廣資源</a:t>
            </a:r>
            <a:r>
              <a:rPr lang="en-US" altLang="zh-TW" sz="4400" b="1" dirty="0" smtClean="0">
                <a:solidFill>
                  <a:schemeClr val="bg1"/>
                </a:solidFill>
                <a:latin typeface="微軟正黑體" panose="020B0604030504040204" pitchFamily="34" charset="-120"/>
                <a:ea typeface="微軟正黑體" panose="020B0604030504040204" pitchFamily="34" charset="-120"/>
              </a:rPr>
              <a:t>?</a:t>
            </a:r>
            <a:endParaRPr lang="zh-TW" altLang="en-US" sz="4400" b="1" dirty="0">
              <a:solidFill>
                <a:schemeClr val="bg1"/>
              </a:solidFill>
              <a:latin typeface="微軟正黑體" panose="020B0604030504040204" pitchFamily="34" charset="-120"/>
              <a:ea typeface="微軟正黑體" panose="020B0604030504040204" pitchFamily="34" charset="-120"/>
            </a:endParaRPr>
          </a:p>
        </p:txBody>
      </p:sp>
      <p:pic>
        <p:nvPicPr>
          <p:cNvPr id="102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544" y="1628800"/>
            <a:ext cx="4152696" cy="4099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941644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標題 1"/>
          <p:cNvSpPr txBox="1">
            <a:spLocks/>
          </p:cNvSpPr>
          <p:nvPr/>
        </p:nvSpPr>
        <p:spPr>
          <a:xfrm>
            <a:off x="772616" y="290579"/>
            <a:ext cx="7543800" cy="755650"/>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a:r>
              <a:rPr lang="zh-TW" altLang="en-US" sz="4000" b="1" dirty="0" smtClean="0">
                <a:solidFill>
                  <a:prstClr val="black"/>
                </a:solidFill>
                <a:latin typeface="微軟正黑體" panose="020B0604030504040204" pitchFamily="34" charset="-120"/>
                <a:ea typeface="微軟正黑體" panose="020B0604030504040204" pitchFamily="34" charset="-120"/>
              </a:rPr>
              <a:t>多元施測服務</a:t>
            </a:r>
            <a:endParaRPr lang="zh-TW" altLang="en-US" sz="4000" b="1" dirty="0">
              <a:solidFill>
                <a:prstClr val="black"/>
              </a:solidFill>
              <a:latin typeface="微軟正黑體" panose="020B0604030504040204" pitchFamily="34" charset="-120"/>
              <a:ea typeface="微軟正黑體" panose="020B0604030504040204" pitchFamily="34" charset="-120"/>
            </a:endParaRPr>
          </a:p>
        </p:txBody>
      </p:sp>
      <p:sp>
        <p:nvSpPr>
          <p:cNvPr id="13" name="文字方塊 12"/>
          <p:cNvSpPr txBox="1"/>
          <p:nvPr/>
        </p:nvSpPr>
        <p:spPr>
          <a:xfrm>
            <a:off x="324694" y="1082405"/>
            <a:ext cx="8504723" cy="1477328"/>
          </a:xfrm>
          <a:prstGeom prst="rect">
            <a:avLst/>
          </a:prstGeom>
          <a:solidFill>
            <a:srgbClr val="106EB4">
              <a:lumMod val="75000"/>
            </a:srgbClr>
          </a:solidFill>
        </p:spPr>
        <p:txBody>
          <a:bodyPr wrap="square" rtlCol="0">
            <a:spAutoFit/>
          </a:bodyPr>
          <a:lstStyle/>
          <a:p>
            <a:pPr marL="285750" indent="-285750">
              <a:buFont typeface="Arial" panose="020B0604020202020204" pitchFamily="34" charset="0"/>
              <a:buChar char="•"/>
              <a:defRPr/>
            </a:pPr>
            <a:r>
              <a:rPr lang="zh-TW" altLang="en-US" b="1" dirty="0">
                <a:solidFill>
                  <a:srgbClr val="FFC000"/>
                </a:solidFill>
                <a:latin typeface="微軟正黑體" panose="020B0604030504040204" pitchFamily="34" charset="-120"/>
                <a:ea typeface="微軟正黑體" panose="020B0604030504040204" pitchFamily="34" charset="-120"/>
              </a:rPr>
              <a:t>為協助學校提高施測環境掌握度</a:t>
            </a:r>
            <a:r>
              <a:rPr lang="zh-TW" altLang="en-US" b="1" dirty="0">
                <a:solidFill>
                  <a:prstClr val="white"/>
                </a:solidFill>
                <a:latin typeface="微軟正黑體" panose="020B0604030504040204" pitchFamily="34" charset="-120"/>
                <a:ea typeface="微軟正黑體" panose="020B0604030504040204" pitchFamily="34" charset="-120"/>
              </a:rPr>
              <a:t>，完成校內施測功能與資料回傳模組開發，提供學校安裝在校內施測</a:t>
            </a:r>
            <a:r>
              <a:rPr lang="zh-TW" altLang="en-US" b="1" dirty="0" smtClean="0">
                <a:solidFill>
                  <a:prstClr val="white"/>
                </a:solidFill>
                <a:latin typeface="微軟正黑體" panose="020B0604030504040204" pitchFamily="34" charset="-120"/>
                <a:ea typeface="微軟正黑體" panose="020B0604030504040204" pitchFamily="34" charset="-120"/>
              </a:rPr>
              <a:t>，目前</a:t>
            </a:r>
            <a:r>
              <a:rPr lang="en-US" altLang="zh-TW" b="1" dirty="0" smtClean="0">
                <a:solidFill>
                  <a:prstClr val="white"/>
                </a:solidFill>
                <a:latin typeface="微軟正黑體" panose="020B0604030504040204" pitchFamily="34" charset="-120"/>
                <a:ea typeface="微軟正黑體" panose="020B0604030504040204" pitchFamily="34" charset="-120"/>
              </a:rPr>
              <a:t>26</a:t>
            </a:r>
            <a:r>
              <a:rPr lang="zh-TW" altLang="en-US" b="1" dirty="0" smtClean="0">
                <a:solidFill>
                  <a:prstClr val="white"/>
                </a:solidFill>
                <a:latin typeface="微軟正黑體" panose="020B0604030504040204" pitchFamily="34" charset="-120"/>
                <a:ea typeface="微軟正黑體" panose="020B0604030504040204" pitchFamily="34" charset="-120"/>
              </a:rPr>
              <a:t>校導入安裝施測</a:t>
            </a:r>
            <a:endParaRPr lang="zh-TW" altLang="en-US" b="1" dirty="0">
              <a:solidFill>
                <a:prstClr val="white"/>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因應智慧手持裝置普及，完成手機版施測功能開發及測試，</a:t>
            </a:r>
            <a:r>
              <a:rPr lang="zh-TW" altLang="en-US" b="1" dirty="0">
                <a:solidFill>
                  <a:srgbClr val="FFC000"/>
                </a:solidFill>
                <a:latin typeface="微軟正黑體" panose="020B0604030504040204" pitchFamily="34" charset="-120"/>
                <a:ea typeface="微軟正黑體" panose="020B0604030504040204" pitchFamily="34" charset="-120"/>
              </a:rPr>
              <a:t>已上線提供學校多元施測途徑</a:t>
            </a:r>
            <a:endParaRPr lang="en-US" altLang="zh-TW" b="1" dirty="0">
              <a:solidFill>
                <a:srgbClr val="FFC000"/>
              </a:solidFill>
              <a:latin typeface="微軟正黑體" panose="020B0604030504040204" pitchFamily="34" charset="-120"/>
              <a:ea typeface="微軟正黑體" panose="020B0604030504040204" pitchFamily="34" charset="-120"/>
            </a:endParaRPr>
          </a:p>
          <a:p>
            <a:pPr>
              <a:defRPr/>
            </a:pPr>
            <a:r>
              <a:rPr lang="zh-TW" altLang="en-US" b="1" dirty="0">
                <a:solidFill>
                  <a:srgbClr val="FFC000"/>
                </a:solidFill>
                <a:latin typeface="微軟正黑體" panose="020B0604030504040204" pitchFamily="34" charset="-120"/>
                <a:ea typeface="微軟正黑體" panose="020B0604030504040204" pitchFamily="34" charset="-120"/>
              </a:rPr>
              <a:t>歡迎師長指導並多加利用</a:t>
            </a:r>
            <a:r>
              <a:rPr lang="en-US" altLang="zh-TW" b="1" dirty="0">
                <a:solidFill>
                  <a:srgbClr val="FFC000"/>
                </a:solidFill>
                <a:latin typeface="微軟正黑體" panose="020B0604030504040204" pitchFamily="34" charset="-120"/>
                <a:ea typeface="微軟正黑體" panose="020B0604030504040204" pitchFamily="34" charset="-120"/>
              </a:rPr>
              <a:t>!</a:t>
            </a:r>
            <a:endParaRPr lang="zh-TW" altLang="en-US" b="1" dirty="0">
              <a:solidFill>
                <a:srgbClr val="FFC000"/>
              </a:solidFill>
              <a:latin typeface="微軟正黑體" panose="020B0604030504040204" pitchFamily="34" charset="-120"/>
              <a:ea typeface="微軟正黑體" panose="020B0604030504040204" pitchFamily="34" charset="-120"/>
            </a:endParaRPr>
          </a:p>
        </p:txBody>
      </p:sp>
      <p:pic>
        <p:nvPicPr>
          <p:cNvPr id="1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9525" y="3238900"/>
            <a:ext cx="3816424" cy="27103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2164" y="3212977"/>
            <a:ext cx="2307062" cy="27890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25441" y="3212976"/>
            <a:ext cx="2161075" cy="27890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矩形 15"/>
          <p:cNvSpPr/>
          <p:nvPr/>
        </p:nvSpPr>
        <p:spPr>
          <a:xfrm>
            <a:off x="301778" y="2786653"/>
            <a:ext cx="2686158"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a:solidFill>
                  <a:prstClr val="black"/>
                </a:solidFill>
                <a:latin typeface="微軟正黑體" panose="020B0604030504040204" pitchFamily="34" charset="-120"/>
                <a:ea typeface="微軟正黑體" panose="020B0604030504040204" pitchFamily="34" charset="-120"/>
              </a:rPr>
              <a:t>學校端施測功能頁</a:t>
            </a:r>
            <a:r>
              <a:rPr lang="zh-TW" altLang="en-US" sz="1600" b="1" dirty="0" smtClean="0">
                <a:solidFill>
                  <a:prstClr val="black"/>
                </a:solidFill>
                <a:latin typeface="微軟正黑體" panose="020B0604030504040204" pitchFamily="34" charset="-120"/>
                <a:ea typeface="微軟正黑體" panose="020B0604030504040204" pitchFamily="34" charset="-120"/>
              </a:rPr>
              <a:t>面</a:t>
            </a:r>
            <a:r>
              <a:rPr lang="en-US" altLang="zh-TW" sz="1600" b="1" dirty="0" smtClean="0">
                <a:solidFill>
                  <a:prstClr val="black"/>
                </a:solidFill>
                <a:latin typeface="微軟正黑體" panose="020B0604030504040204" pitchFamily="34" charset="-120"/>
                <a:ea typeface="微軟正黑體" panose="020B0604030504040204" pitchFamily="34" charset="-120"/>
              </a:rPr>
              <a:t>*</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4312164" y="2763148"/>
            <a:ext cx="2686158"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a:solidFill>
                  <a:prstClr val="black"/>
                </a:solidFill>
                <a:latin typeface="微軟正黑體" panose="020B0604030504040204" pitchFamily="34" charset="-120"/>
                <a:ea typeface="微軟正黑體" panose="020B0604030504040204" pitchFamily="34" charset="-120"/>
              </a:rPr>
              <a:t>手機版施測面</a:t>
            </a:r>
          </a:p>
        </p:txBody>
      </p:sp>
      <p:sp>
        <p:nvSpPr>
          <p:cNvPr id="9" name="幻灯片编号占位符 1"/>
          <p:cNvSpPr>
            <a:spLocks noGrp="1"/>
          </p:cNvSpPr>
          <p:nvPr>
            <p:ph type="sldNum" sz="quarter" idx="12"/>
          </p:nvPr>
        </p:nvSpPr>
        <p:spPr/>
        <p:txBody>
          <a:bodyPr/>
          <a:lstStyle/>
          <a:p>
            <a:fld id="{BE06AE8F-CCD5-4013-B542-38D08EB5C836}" type="slidenum">
              <a:rPr lang="en-US" smtClean="0">
                <a:solidFill>
                  <a:prstClr val="white">
                    <a:tint val="75000"/>
                  </a:prstClr>
                </a:solidFill>
                <a:latin typeface="微軟正黑體" panose="020B0604030504040204" pitchFamily="34" charset="-120"/>
                <a:ea typeface="微軟正黑體" panose="020B0604030504040204" pitchFamily="34" charset="-120"/>
              </a:rPr>
              <a:pPr/>
              <a:t>37</a:t>
            </a:fld>
            <a:endParaRPr lang="en-US" dirty="0">
              <a:solidFill>
                <a:prstClr val="white">
                  <a:tint val="75000"/>
                </a:prstClr>
              </a:solidFill>
              <a:latin typeface="微軟正黑體" panose="020B0604030504040204" pitchFamily="34" charset="-120"/>
              <a:ea typeface="微軟正黑體" panose="020B0604030504040204" pitchFamily="34" charset="-120"/>
            </a:endParaRPr>
          </a:p>
        </p:txBody>
      </p:sp>
      <p:sp>
        <p:nvSpPr>
          <p:cNvPr id="10" name="文字方塊 9"/>
          <p:cNvSpPr txBox="1"/>
          <p:nvPr/>
        </p:nvSpPr>
        <p:spPr>
          <a:xfrm>
            <a:off x="601995" y="6329929"/>
            <a:ext cx="7264190" cy="276999"/>
          </a:xfrm>
          <a:prstGeom prst="rect">
            <a:avLst/>
          </a:prstGeom>
          <a:noFill/>
        </p:spPr>
        <p:txBody>
          <a:bodyPr wrap="square" rtlCol="0">
            <a:spAutoFit/>
          </a:bodyPr>
          <a:lstStyle/>
          <a:p>
            <a:pPr defTabSz="457189"/>
            <a:r>
              <a:rPr lang="zh-TW" altLang="en-US" sz="1200" dirty="0" smtClean="0">
                <a:solidFill>
                  <a:prstClr val="black"/>
                </a:solidFill>
                <a:latin typeface="微軟正黑體" panose="020B0604030504040204" pitchFamily="34" charset="-120"/>
                <a:ea typeface="微軟正黑體" panose="020B0604030504040204" pitchFamily="34" charset="-120"/>
              </a:rPr>
              <a:t>安裝施測模組的需求有哪些</a:t>
            </a:r>
            <a:r>
              <a:rPr lang="en-US" altLang="zh-TW" sz="1200" dirty="0" smtClean="0">
                <a:solidFill>
                  <a:prstClr val="black"/>
                </a:solidFill>
                <a:latin typeface="微軟正黑體" panose="020B0604030504040204" pitchFamily="34" charset="-120"/>
                <a:ea typeface="微軟正黑體" panose="020B0604030504040204" pitchFamily="34" charset="-120"/>
              </a:rPr>
              <a:t>?</a:t>
            </a:r>
            <a:r>
              <a:rPr lang="zh-TW" altLang="en-US" sz="1200" dirty="0" smtClean="0">
                <a:solidFill>
                  <a:prstClr val="black"/>
                </a:solidFill>
                <a:latin typeface="微軟正黑體" panose="020B0604030504040204" pitchFamily="34" charset="-120"/>
                <a:ea typeface="微軟正黑體" panose="020B0604030504040204" pitchFamily="34" charset="-120"/>
              </a:rPr>
              <a:t>請至後台常見問題</a:t>
            </a:r>
            <a:r>
              <a:rPr lang="en-US" altLang="zh-TW" sz="1200" dirty="0" smtClean="0">
                <a:solidFill>
                  <a:prstClr val="black"/>
                </a:solidFill>
                <a:latin typeface="微軟正黑體" panose="020B0604030504040204" pitchFamily="34" charset="-120"/>
                <a:ea typeface="微軟正黑體" panose="020B0604030504040204" pitchFamily="34" charset="-120"/>
              </a:rPr>
              <a:t>-&gt;</a:t>
            </a:r>
            <a:r>
              <a:rPr lang="zh-TW" altLang="en-US" sz="1200" dirty="0" smtClean="0">
                <a:solidFill>
                  <a:prstClr val="black"/>
                </a:solidFill>
                <a:latin typeface="微軟正黑體" panose="020B0604030504040204" pitchFamily="34" charset="-120"/>
                <a:ea typeface="微軟正黑體" panose="020B0604030504040204" pitchFamily="34" charset="-120"/>
              </a:rPr>
              <a:t>申請施測模組相關問題查看</a:t>
            </a:r>
            <a:endParaRPr lang="zh-TW" altLang="en-US" sz="1200" dirty="0">
              <a:solidFill>
                <a:prstClr val="black"/>
              </a:solidFill>
              <a:latin typeface="微軟正黑體" panose="020B0604030504040204" pitchFamily="34" charset="-120"/>
              <a:ea typeface="微軟正黑體" panose="020B0604030504040204" pitchFamily="34" charset="-120"/>
            </a:endParaRPr>
          </a:p>
        </p:txBody>
      </p:sp>
      <p:pic>
        <p:nvPicPr>
          <p:cNvPr id="18" name="圖片 17"/>
          <p:cNvPicPr>
            <a:picLocks noChangeAspect="1"/>
          </p:cNvPicPr>
          <p:nvPr/>
        </p:nvPicPr>
        <p:blipFill>
          <a:blip r:embed="rId5"/>
          <a:stretch>
            <a:fillRect/>
          </a:stretch>
        </p:blipFill>
        <p:spPr>
          <a:xfrm>
            <a:off x="359863" y="6297874"/>
            <a:ext cx="288000" cy="349377"/>
          </a:xfrm>
          <a:prstGeom prst="rect">
            <a:avLst/>
          </a:prstGeom>
        </p:spPr>
      </p:pic>
    </p:spTree>
    <p:extLst>
      <p:ext uri="{BB962C8B-B14F-4D97-AF65-F5344CB8AC3E}">
        <p14:creationId xmlns:p14="http://schemas.microsoft.com/office/powerpoint/2010/main" val="654484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3"/>
          <a:stretch>
            <a:fillRect/>
          </a:stretch>
        </p:blipFill>
        <p:spPr>
          <a:xfrm>
            <a:off x="4557638" y="3018885"/>
            <a:ext cx="4510162" cy="2554817"/>
          </a:xfrm>
          <a:prstGeom prst="rect">
            <a:avLst/>
          </a:prstGeom>
        </p:spPr>
      </p:pic>
      <p:sp>
        <p:nvSpPr>
          <p:cNvPr id="4" name="標題 2"/>
          <p:cNvSpPr txBox="1">
            <a:spLocks/>
          </p:cNvSpPr>
          <p:nvPr/>
        </p:nvSpPr>
        <p:spPr>
          <a:xfrm>
            <a:off x="446856" y="328245"/>
            <a:ext cx="8229600" cy="720725"/>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a:defRPr/>
            </a:pPr>
            <a:r>
              <a:rPr lang="zh-TW" altLang="en-US" sz="4000"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線上使用指南服務</a:t>
            </a:r>
            <a:endParaRPr lang="zh-TW" altLang="en-US" sz="5400" b="1" dirty="0">
              <a:solidFill>
                <a:prstClr val="black"/>
              </a:solidFill>
              <a:latin typeface="微軟正黑體" panose="020B0604030504040204" pitchFamily="34" charset="-120"/>
              <a:ea typeface="微軟正黑體" panose="020B0604030504040204" pitchFamily="34" charset="-120"/>
            </a:endParaRPr>
          </a:p>
        </p:txBody>
      </p:sp>
      <p:pic>
        <p:nvPicPr>
          <p:cNvPr id="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0638" y="3029496"/>
            <a:ext cx="4242812" cy="281294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7" name="Elbow Connector 4"/>
          <p:cNvCxnSpPr/>
          <p:nvPr/>
        </p:nvCxnSpPr>
        <p:spPr>
          <a:xfrm rot="16200000" flipV="1">
            <a:off x="180490" y="3718883"/>
            <a:ext cx="1224134" cy="576000"/>
          </a:xfrm>
          <a:prstGeom prst="bentConnector3">
            <a:avLst>
              <a:gd name="adj1" fmla="val 884"/>
            </a:avLst>
          </a:prstGeom>
          <a:noFill/>
          <a:ln w="76200" cap="flat" cmpd="sng" algn="ctr">
            <a:solidFill>
              <a:srgbClr val="C00000"/>
            </a:solidFill>
            <a:prstDash val="solid"/>
            <a:headEnd type="stealth"/>
            <a:tailEnd type="none"/>
          </a:ln>
          <a:effectLst>
            <a:outerShdw blurRad="38100" dist="25400" dir="2700000" algn="br" rotWithShape="0">
              <a:srgbClr val="000000">
                <a:alpha val="60000"/>
              </a:srgbClr>
            </a:outerShdw>
          </a:effectLst>
        </p:spPr>
      </p:cxnSp>
      <p:sp>
        <p:nvSpPr>
          <p:cNvPr id="9" name="TextBox 9"/>
          <p:cNvSpPr txBox="1"/>
          <p:nvPr/>
        </p:nvSpPr>
        <p:spPr>
          <a:xfrm>
            <a:off x="3661214" y="5955272"/>
            <a:ext cx="1305157" cy="369328"/>
          </a:xfrm>
          <a:prstGeom prst="rect">
            <a:avLst/>
          </a:prstGeom>
          <a:noFill/>
        </p:spPr>
        <p:txBody>
          <a:bodyPr wrap="none" lIns="91436" tIns="45718" rIns="91436" bIns="45718" rtlCol="0">
            <a:spAutoFit/>
          </a:bodyPr>
          <a:lstStyle/>
          <a:p>
            <a:r>
              <a:rPr lang="en-US" altLang="zh-TW" b="1" dirty="0">
                <a:solidFill>
                  <a:prstClr val="black"/>
                </a:solidFill>
                <a:latin typeface="微軟正黑體" panose="020B0604030504040204" pitchFamily="34" charset="-120"/>
                <a:ea typeface="微軟正黑體" panose="020B0604030504040204" pitchFamily="34" charset="-120"/>
              </a:rPr>
              <a:t>3.</a:t>
            </a:r>
            <a:r>
              <a:rPr lang="zh-TW" altLang="en-US" b="1" dirty="0">
                <a:solidFill>
                  <a:prstClr val="black"/>
                </a:solidFill>
                <a:latin typeface="微軟正黑體" panose="020B0604030504040204" pitchFamily="34" charset="-120"/>
                <a:ea typeface="微軟正黑體" panose="020B0604030504040204" pitchFamily="34" charset="-120"/>
              </a:rPr>
              <a:t>觀看影片</a:t>
            </a:r>
            <a:endParaRPr lang="en-US" b="1" dirty="0">
              <a:solidFill>
                <a:prstClr val="black"/>
              </a:solidFill>
              <a:latin typeface="微軟正黑體" panose="020B0604030504040204" pitchFamily="34" charset="-120"/>
              <a:ea typeface="微軟正黑體" panose="020B0604030504040204" pitchFamily="34" charset="-120"/>
            </a:endParaRPr>
          </a:p>
        </p:txBody>
      </p:sp>
      <p:pic>
        <p:nvPicPr>
          <p:cNvPr id="10" name="Picture 4"/>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8515" t="12503" r="18885" b="5279"/>
          <a:stretch/>
        </p:blipFill>
        <p:spPr bwMode="auto">
          <a:xfrm>
            <a:off x="5052161" y="4435967"/>
            <a:ext cx="2534095" cy="187220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1" name="Elbow Connector 11"/>
          <p:cNvCxnSpPr/>
          <p:nvPr/>
        </p:nvCxnSpPr>
        <p:spPr>
          <a:xfrm rot="16200000" flipV="1">
            <a:off x="4869226" y="3394816"/>
            <a:ext cx="731521" cy="1"/>
          </a:xfrm>
          <a:prstGeom prst="bentConnector3">
            <a:avLst>
              <a:gd name="adj1" fmla="val 50000"/>
            </a:avLst>
          </a:prstGeom>
          <a:noFill/>
          <a:ln w="76200" cap="flat" cmpd="sng" algn="ctr">
            <a:solidFill>
              <a:srgbClr val="C00000"/>
            </a:solidFill>
            <a:prstDash val="solid"/>
            <a:headEnd type="stealth"/>
            <a:tailEnd type="none"/>
          </a:ln>
          <a:effectLst>
            <a:outerShdw blurRad="38100" dist="25400" dir="2700000" algn="br" rotWithShape="0">
              <a:srgbClr val="000000">
                <a:alpha val="60000"/>
              </a:srgbClr>
            </a:outerShdw>
          </a:effectLst>
        </p:spPr>
      </p:cxnSp>
      <p:grpSp>
        <p:nvGrpSpPr>
          <p:cNvPr id="12" name="Group 2"/>
          <p:cNvGrpSpPr/>
          <p:nvPr/>
        </p:nvGrpSpPr>
        <p:grpSpPr>
          <a:xfrm>
            <a:off x="7723067" y="4901790"/>
            <a:ext cx="512747" cy="500915"/>
            <a:chOff x="6071586" y="1922193"/>
            <a:chExt cx="683663" cy="667886"/>
          </a:xfrm>
          <a:solidFill>
            <a:sysClr val="windowText" lastClr="000000">
              <a:lumMod val="50000"/>
              <a:lumOff val="50000"/>
            </a:sysClr>
          </a:solidFill>
        </p:grpSpPr>
        <p:sp>
          <p:nvSpPr>
            <p:cNvPr id="13" name="Freeform 156"/>
            <p:cNvSpPr>
              <a:spLocks noEditPoints="1"/>
            </p:cNvSpPr>
            <p:nvPr/>
          </p:nvSpPr>
          <p:spPr bwMode="auto">
            <a:xfrm>
              <a:off x="6071586" y="1922193"/>
              <a:ext cx="683663" cy="667886"/>
            </a:xfrm>
            <a:custGeom>
              <a:avLst/>
              <a:gdLst>
                <a:gd name="T0" fmla="*/ 259 w 290"/>
                <a:gd name="T1" fmla="*/ 114 h 290"/>
                <a:gd name="T2" fmla="*/ 252 w 290"/>
                <a:gd name="T3" fmla="*/ 106 h 290"/>
                <a:gd name="T4" fmla="*/ 247 w 290"/>
                <a:gd name="T5" fmla="*/ 90 h 290"/>
                <a:gd name="T6" fmla="*/ 260 w 290"/>
                <a:gd name="T7" fmla="*/ 74 h 290"/>
                <a:gd name="T8" fmla="*/ 260 w 290"/>
                <a:gd name="T9" fmla="*/ 56 h 290"/>
                <a:gd name="T10" fmla="*/ 225 w 290"/>
                <a:gd name="T11" fmla="*/ 26 h 290"/>
                <a:gd name="T12" fmla="*/ 207 w 290"/>
                <a:gd name="T13" fmla="*/ 39 h 290"/>
                <a:gd name="T14" fmla="*/ 192 w 290"/>
                <a:gd name="T15" fmla="*/ 42 h 290"/>
                <a:gd name="T16" fmla="*/ 180 w 290"/>
                <a:gd name="T17" fmla="*/ 36 h 290"/>
                <a:gd name="T18" fmla="*/ 176 w 290"/>
                <a:gd name="T19" fmla="*/ 13 h 290"/>
                <a:gd name="T20" fmla="*/ 168 w 290"/>
                <a:gd name="T21" fmla="*/ 1 h 290"/>
                <a:gd name="T22" fmla="*/ 122 w 290"/>
                <a:gd name="T23" fmla="*/ 1 h 290"/>
                <a:gd name="T24" fmla="*/ 113 w 290"/>
                <a:gd name="T25" fmla="*/ 27 h 290"/>
                <a:gd name="T26" fmla="*/ 108 w 290"/>
                <a:gd name="T27" fmla="*/ 36 h 290"/>
                <a:gd name="T28" fmla="*/ 97 w 290"/>
                <a:gd name="T29" fmla="*/ 42 h 290"/>
                <a:gd name="T30" fmla="*/ 83 w 290"/>
                <a:gd name="T31" fmla="*/ 39 h 290"/>
                <a:gd name="T32" fmla="*/ 64 w 290"/>
                <a:gd name="T33" fmla="*/ 26 h 290"/>
                <a:gd name="T34" fmla="*/ 30 w 290"/>
                <a:gd name="T35" fmla="*/ 56 h 290"/>
                <a:gd name="T36" fmla="*/ 30 w 290"/>
                <a:gd name="T37" fmla="*/ 74 h 290"/>
                <a:gd name="T38" fmla="*/ 43 w 290"/>
                <a:gd name="T39" fmla="*/ 90 h 290"/>
                <a:gd name="T40" fmla="*/ 38 w 290"/>
                <a:gd name="T41" fmla="*/ 106 h 290"/>
                <a:gd name="T42" fmla="*/ 31 w 290"/>
                <a:gd name="T43" fmla="*/ 114 h 290"/>
                <a:gd name="T44" fmla="*/ 8 w 290"/>
                <a:gd name="T45" fmla="*/ 115 h 290"/>
                <a:gd name="T46" fmla="*/ 0 w 290"/>
                <a:gd name="T47" fmla="*/ 164 h 290"/>
                <a:gd name="T48" fmla="*/ 8 w 290"/>
                <a:gd name="T49" fmla="*/ 175 h 290"/>
                <a:gd name="T50" fmla="*/ 31 w 290"/>
                <a:gd name="T51" fmla="*/ 176 h 290"/>
                <a:gd name="T52" fmla="*/ 38 w 290"/>
                <a:gd name="T53" fmla="*/ 185 h 290"/>
                <a:gd name="T54" fmla="*/ 43 w 290"/>
                <a:gd name="T55" fmla="*/ 200 h 290"/>
                <a:gd name="T56" fmla="*/ 30 w 290"/>
                <a:gd name="T57" fmla="*/ 216 h 290"/>
                <a:gd name="T58" fmla="*/ 30 w 290"/>
                <a:gd name="T59" fmla="*/ 235 h 290"/>
                <a:gd name="T60" fmla="*/ 64 w 290"/>
                <a:gd name="T61" fmla="*/ 265 h 290"/>
                <a:gd name="T62" fmla="*/ 83 w 290"/>
                <a:gd name="T63" fmla="*/ 251 h 290"/>
                <a:gd name="T64" fmla="*/ 97 w 290"/>
                <a:gd name="T65" fmla="*/ 248 h 290"/>
                <a:gd name="T66" fmla="*/ 108 w 290"/>
                <a:gd name="T67" fmla="*/ 254 h 290"/>
                <a:gd name="T68" fmla="*/ 113 w 290"/>
                <a:gd name="T69" fmla="*/ 278 h 290"/>
                <a:gd name="T70" fmla="*/ 122 w 290"/>
                <a:gd name="T71" fmla="*/ 289 h 290"/>
                <a:gd name="T72" fmla="*/ 168 w 290"/>
                <a:gd name="T73" fmla="*/ 289 h 290"/>
                <a:gd name="T74" fmla="*/ 176 w 290"/>
                <a:gd name="T75" fmla="*/ 264 h 290"/>
                <a:gd name="T76" fmla="*/ 180 w 290"/>
                <a:gd name="T77" fmla="*/ 254 h 290"/>
                <a:gd name="T78" fmla="*/ 192 w 290"/>
                <a:gd name="T79" fmla="*/ 248 h 290"/>
                <a:gd name="T80" fmla="*/ 207 w 290"/>
                <a:gd name="T81" fmla="*/ 251 h 290"/>
                <a:gd name="T82" fmla="*/ 225 w 290"/>
                <a:gd name="T83" fmla="*/ 265 h 290"/>
                <a:gd name="T84" fmla="*/ 260 w 290"/>
                <a:gd name="T85" fmla="*/ 235 h 290"/>
                <a:gd name="T86" fmla="*/ 260 w 290"/>
                <a:gd name="T87" fmla="*/ 216 h 290"/>
                <a:gd name="T88" fmla="*/ 247 w 290"/>
                <a:gd name="T89" fmla="*/ 200 h 290"/>
                <a:gd name="T90" fmla="*/ 252 w 290"/>
                <a:gd name="T91" fmla="*/ 185 h 290"/>
                <a:gd name="T92" fmla="*/ 259 w 290"/>
                <a:gd name="T93" fmla="*/ 176 h 290"/>
                <a:gd name="T94" fmla="*/ 281 w 290"/>
                <a:gd name="T95" fmla="*/ 175 h 290"/>
                <a:gd name="T96" fmla="*/ 290 w 290"/>
                <a:gd name="T97" fmla="*/ 126 h 290"/>
                <a:gd name="T98" fmla="*/ 281 w 290"/>
                <a:gd name="T99" fmla="*/ 115 h 290"/>
                <a:gd name="T100" fmla="*/ 144 w 290"/>
                <a:gd name="T101" fmla="*/ 207 h 290"/>
                <a:gd name="T102" fmla="*/ 110 w 290"/>
                <a:gd name="T103" fmla="*/ 197 h 290"/>
                <a:gd name="T104" fmla="*/ 84 w 290"/>
                <a:gd name="T105" fmla="*/ 158 h 290"/>
                <a:gd name="T106" fmla="*/ 83 w 290"/>
                <a:gd name="T107" fmla="*/ 139 h 290"/>
                <a:gd name="T108" fmla="*/ 101 w 290"/>
                <a:gd name="T109" fmla="*/ 102 h 290"/>
                <a:gd name="T110" fmla="*/ 138 w 290"/>
                <a:gd name="T111" fmla="*/ 83 h 290"/>
                <a:gd name="T112" fmla="*/ 158 w 290"/>
                <a:gd name="T113" fmla="*/ 84 h 290"/>
                <a:gd name="T114" fmla="*/ 196 w 290"/>
                <a:gd name="T115" fmla="*/ 111 h 290"/>
                <a:gd name="T116" fmla="*/ 207 w 290"/>
                <a:gd name="T117" fmla="*/ 145 h 290"/>
                <a:gd name="T118" fmla="*/ 202 w 290"/>
                <a:gd name="T119" fmla="*/ 169 h 290"/>
                <a:gd name="T120" fmla="*/ 169 w 290"/>
                <a:gd name="T121" fmla="*/ 202 h 290"/>
                <a:gd name="T122" fmla="*/ 144 w 290"/>
                <a:gd name="T123" fmla="*/ 20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0">
                  <a:moveTo>
                    <a:pt x="277" y="114"/>
                  </a:moveTo>
                  <a:lnTo>
                    <a:pt x="263" y="114"/>
                  </a:lnTo>
                  <a:lnTo>
                    <a:pt x="263" y="114"/>
                  </a:lnTo>
                  <a:lnTo>
                    <a:pt x="259" y="114"/>
                  </a:lnTo>
                  <a:lnTo>
                    <a:pt x="256" y="112"/>
                  </a:lnTo>
                  <a:lnTo>
                    <a:pt x="253" y="109"/>
                  </a:lnTo>
                  <a:lnTo>
                    <a:pt x="252" y="106"/>
                  </a:lnTo>
                  <a:lnTo>
                    <a:pt x="252" y="106"/>
                  </a:lnTo>
                  <a:lnTo>
                    <a:pt x="248" y="98"/>
                  </a:lnTo>
                  <a:lnTo>
                    <a:pt x="248" y="98"/>
                  </a:lnTo>
                  <a:lnTo>
                    <a:pt x="247" y="94"/>
                  </a:lnTo>
                  <a:lnTo>
                    <a:pt x="247" y="90"/>
                  </a:lnTo>
                  <a:lnTo>
                    <a:pt x="248" y="86"/>
                  </a:lnTo>
                  <a:lnTo>
                    <a:pt x="251" y="83"/>
                  </a:lnTo>
                  <a:lnTo>
                    <a:pt x="260" y="74"/>
                  </a:lnTo>
                  <a:lnTo>
                    <a:pt x="260" y="74"/>
                  </a:lnTo>
                  <a:lnTo>
                    <a:pt x="263" y="70"/>
                  </a:lnTo>
                  <a:lnTo>
                    <a:pt x="264" y="65"/>
                  </a:lnTo>
                  <a:lnTo>
                    <a:pt x="263" y="60"/>
                  </a:lnTo>
                  <a:lnTo>
                    <a:pt x="260" y="56"/>
                  </a:lnTo>
                  <a:lnTo>
                    <a:pt x="234" y="30"/>
                  </a:lnTo>
                  <a:lnTo>
                    <a:pt x="234" y="30"/>
                  </a:lnTo>
                  <a:lnTo>
                    <a:pt x="230" y="27"/>
                  </a:lnTo>
                  <a:lnTo>
                    <a:pt x="225" y="26"/>
                  </a:lnTo>
                  <a:lnTo>
                    <a:pt x="220" y="27"/>
                  </a:lnTo>
                  <a:lnTo>
                    <a:pt x="216" y="30"/>
                  </a:lnTo>
                  <a:lnTo>
                    <a:pt x="207" y="39"/>
                  </a:lnTo>
                  <a:lnTo>
                    <a:pt x="207" y="39"/>
                  </a:lnTo>
                  <a:lnTo>
                    <a:pt x="204" y="42"/>
                  </a:lnTo>
                  <a:lnTo>
                    <a:pt x="200" y="43"/>
                  </a:lnTo>
                  <a:lnTo>
                    <a:pt x="196" y="43"/>
                  </a:lnTo>
                  <a:lnTo>
                    <a:pt x="192" y="42"/>
                  </a:lnTo>
                  <a:lnTo>
                    <a:pt x="192" y="42"/>
                  </a:lnTo>
                  <a:lnTo>
                    <a:pt x="184" y="38"/>
                  </a:lnTo>
                  <a:lnTo>
                    <a:pt x="184" y="38"/>
                  </a:lnTo>
                  <a:lnTo>
                    <a:pt x="180" y="36"/>
                  </a:lnTo>
                  <a:lnTo>
                    <a:pt x="178" y="34"/>
                  </a:lnTo>
                  <a:lnTo>
                    <a:pt x="176" y="31"/>
                  </a:lnTo>
                  <a:lnTo>
                    <a:pt x="176" y="27"/>
                  </a:lnTo>
                  <a:lnTo>
                    <a:pt x="176" y="13"/>
                  </a:lnTo>
                  <a:lnTo>
                    <a:pt x="176" y="13"/>
                  </a:lnTo>
                  <a:lnTo>
                    <a:pt x="175" y="8"/>
                  </a:lnTo>
                  <a:lnTo>
                    <a:pt x="172" y="4"/>
                  </a:lnTo>
                  <a:lnTo>
                    <a:pt x="168" y="1"/>
                  </a:lnTo>
                  <a:lnTo>
                    <a:pt x="164" y="0"/>
                  </a:lnTo>
                  <a:lnTo>
                    <a:pt x="126" y="0"/>
                  </a:lnTo>
                  <a:lnTo>
                    <a:pt x="126" y="0"/>
                  </a:lnTo>
                  <a:lnTo>
                    <a:pt x="122" y="1"/>
                  </a:lnTo>
                  <a:lnTo>
                    <a:pt x="118" y="4"/>
                  </a:lnTo>
                  <a:lnTo>
                    <a:pt x="115" y="8"/>
                  </a:lnTo>
                  <a:lnTo>
                    <a:pt x="113" y="13"/>
                  </a:lnTo>
                  <a:lnTo>
                    <a:pt x="113" y="27"/>
                  </a:lnTo>
                  <a:lnTo>
                    <a:pt x="113" y="27"/>
                  </a:lnTo>
                  <a:lnTo>
                    <a:pt x="113" y="31"/>
                  </a:lnTo>
                  <a:lnTo>
                    <a:pt x="111" y="34"/>
                  </a:lnTo>
                  <a:lnTo>
                    <a:pt x="108" y="36"/>
                  </a:lnTo>
                  <a:lnTo>
                    <a:pt x="105" y="38"/>
                  </a:lnTo>
                  <a:lnTo>
                    <a:pt x="105" y="38"/>
                  </a:lnTo>
                  <a:lnTo>
                    <a:pt x="97" y="42"/>
                  </a:lnTo>
                  <a:lnTo>
                    <a:pt x="97" y="42"/>
                  </a:lnTo>
                  <a:lnTo>
                    <a:pt x="93" y="43"/>
                  </a:lnTo>
                  <a:lnTo>
                    <a:pt x="90" y="43"/>
                  </a:lnTo>
                  <a:lnTo>
                    <a:pt x="86" y="42"/>
                  </a:lnTo>
                  <a:lnTo>
                    <a:pt x="83" y="39"/>
                  </a:lnTo>
                  <a:lnTo>
                    <a:pt x="73" y="30"/>
                  </a:lnTo>
                  <a:lnTo>
                    <a:pt x="73" y="30"/>
                  </a:lnTo>
                  <a:lnTo>
                    <a:pt x="68" y="27"/>
                  </a:lnTo>
                  <a:lnTo>
                    <a:pt x="64" y="26"/>
                  </a:lnTo>
                  <a:lnTo>
                    <a:pt x="59" y="27"/>
                  </a:lnTo>
                  <a:lnTo>
                    <a:pt x="55" y="30"/>
                  </a:lnTo>
                  <a:lnTo>
                    <a:pt x="30" y="56"/>
                  </a:lnTo>
                  <a:lnTo>
                    <a:pt x="30" y="56"/>
                  </a:lnTo>
                  <a:lnTo>
                    <a:pt x="26" y="60"/>
                  </a:lnTo>
                  <a:lnTo>
                    <a:pt x="25" y="65"/>
                  </a:lnTo>
                  <a:lnTo>
                    <a:pt x="26" y="70"/>
                  </a:lnTo>
                  <a:lnTo>
                    <a:pt x="30" y="74"/>
                  </a:lnTo>
                  <a:lnTo>
                    <a:pt x="39" y="83"/>
                  </a:lnTo>
                  <a:lnTo>
                    <a:pt x="39" y="83"/>
                  </a:lnTo>
                  <a:lnTo>
                    <a:pt x="41" y="86"/>
                  </a:lnTo>
                  <a:lnTo>
                    <a:pt x="43" y="90"/>
                  </a:lnTo>
                  <a:lnTo>
                    <a:pt x="43" y="94"/>
                  </a:lnTo>
                  <a:lnTo>
                    <a:pt x="42" y="98"/>
                  </a:lnTo>
                  <a:lnTo>
                    <a:pt x="42" y="98"/>
                  </a:lnTo>
                  <a:lnTo>
                    <a:pt x="38" y="106"/>
                  </a:lnTo>
                  <a:lnTo>
                    <a:pt x="38" y="106"/>
                  </a:lnTo>
                  <a:lnTo>
                    <a:pt x="36" y="109"/>
                  </a:lnTo>
                  <a:lnTo>
                    <a:pt x="34" y="112"/>
                  </a:lnTo>
                  <a:lnTo>
                    <a:pt x="31" y="114"/>
                  </a:lnTo>
                  <a:lnTo>
                    <a:pt x="26" y="114"/>
                  </a:lnTo>
                  <a:lnTo>
                    <a:pt x="12" y="114"/>
                  </a:lnTo>
                  <a:lnTo>
                    <a:pt x="12" y="114"/>
                  </a:lnTo>
                  <a:lnTo>
                    <a:pt x="8" y="115"/>
                  </a:lnTo>
                  <a:lnTo>
                    <a:pt x="4" y="118"/>
                  </a:lnTo>
                  <a:lnTo>
                    <a:pt x="1" y="122"/>
                  </a:lnTo>
                  <a:lnTo>
                    <a:pt x="0" y="126"/>
                  </a:lnTo>
                  <a:lnTo>
                    <a:pt x="0" y="164"/>
                  </a:lnTo>
                  <a:lnTo>
                    <a:pt x="0" y="164"/>
                  </a:lnTo>
                  <a:lnTo>
                    <a:pt x="1" y="168"/>
                  </a:lnTo>
                  <a:lnTo>
                    <a:pt x="4" y="172"/>
                  </a:lnTo>
                  <a:lnTo>
                    <a:pt x="8" y="175"/>
                  </a:lnTo>
                  <a:lnTo>
                    <a:pt x="12" y="176"/>
                  </a:lnTo>
                  <a:lnTo>
                    <a:pt x="26" y="176"/>
                  </a:lnTo>
                  <a:lnTo>
                    <a:pt x="26" y="176"/>
                  </a:lnTo>
                  <a:lnTo>
                    <a:pt x="31" y="176"/>
                  </a:lnTo>
                  <a:lnTo>
                    <a:pt x="34" y="179"/>
                  </a:lnTo>
                  <a:lnTo>
                    <a:pt x="36" y="182"/>
                  </a:lnTo>
                  <a:lnTo>
                    <a:pt x="38" y="185"/>
                  </a:lnTo>
                  <a:lnTo>
                    <a:pt x="38" y="185"/>
                  </a:lnTo>
                  <a:lnTo>
                    <a:pt x="42" y="193"/>
                  </a:lnTo>
                  <a:lnTo>
                    <a:pt x="42" y="193"/>
                  </a:lnTo>
                  <a:lnTo>
                    <a:pt x="43" y="197"/>
                  </a:lnTo>
                  <a:lnTo>
                    <a:pt x="43" y="200"/>
                  </a:lnTo>
                  <a:lnTo>
                    <a:pt x="41" y="204"/>
                  </a:lnTo>
                  <a:lnTo>
                    <a:pt x="39" y="207"/>
                  </a:lnTo>
                  <a:lnTo>
                    <a:pt x="30" y="216"/>
                  </a:lnTo>
                  <a:lnTo>
                    <a:pt x="30" y="216"/>
                  </a:lnTo>
                  <a:lnTo>
                    <a:pt x="26" y="221"/>
                  </a:lnTo>
                  <a:lnTo>
                    <a:pt x="25" y="226"/>
                  </a:lnTo>
                  <a:lnTo>
                    <a:pt x="26" y="231"/>
                  </a:lnTo>
                  <a:lnTo>
                    <a:pt x="30" y="235"/>
                  </a:lnTo>
                  <a:lnTo>
                    <a:pt x="55" y="260"/>
                  </a:lnTo>
                  <a:lnTo>
                    <a:pt x="55" y="260"/>
                  </a:lnTo>
                  <a:lnTo>
                    <a:pt x="59" y="264"/>
                  </a:lnTo>
                  <a:lnTo>
                    <a:pt x="64" y="265"/>
                  </a:lnTo>
                  <a:lnTo>
                    <a:pt x="68" y="264"/>
                  </a:lnTo>
                  <a:lnTo>
                    <a:pt x="73" y="260"/>
                  </a:lnTo>
                  <a:lnTo>
                    <a:pt x="83" y="251"/>
                  </a:lnTo>
                  <a:lnTo>
                    <a:pt x="83" y="251"/>
                  </a:lnTo>
                  <a:lnTo>
                    <a:pt x="86" y="248"/>
                  </a:lnTo>
                  <a:lnTo>
                    <a:pt x="90" y="247"/>
                  </a:lnTo>
                  <a:lnTo>
                    <a:pt x="93" y="247"/>
                  </a:lnTo>
                  <a:lnTo>
                    <a:pt x="97" y="248"/>
                  </a:lnTo>
                  <a:lnTo>
                    <a:pt x="97" y="248"/>
                  </a:lnTo>
                  <a:lnTo>
                    <a:pt x="105" y="252"/>
                  </a:lnTo>
                  <a:lnTo>
                    <a:pt x="105" y="252"/>
                  </a:lnTo>
                  <a:lnTo>
                    <a:pt x="108" y="254"/>
                  </a:lnTo>
                  <a:lnTo>
                    <a:pt x="111" y="256"/>
                  </a:lnTo>
                  <a:lnTo>
                    <a:pt x="113" y="259"/>
                  </a:lnTo>
                  <a:lnTo>
                    <a:pt x="113" y="264"/>
                  </a:lnTo>
                  <a:lnTo>
                    <a:pt x="113" y="278"/>
                  </a:lnTo>
                  <a:lnTo>
                    <a:pt x="113" y="278"/>
                  </a:lnTo>
                  <a:lnTo>
                    <a:pt x="115" y="282"/>
                  </a:lnTo>
                  <a:lnTo>
                    <a:pt x="118" y="286"/>
                  </a:lnTo>
                  <a:lnTo>
                    <a:pt x="122" y="289"/>
                  </a:lnTo>
                  <a:lnTo>
                    <a:pt x="126" y="290"/>
                  </a:lnTo>
                  <a:lnTo>
                    <a:pt x="164" y="290"/>
                  </a:lnTo>
                  <a:lnTo>
                    <a:pt x="164" y="290"/>
                  </a:lnTo>
                  <a:lnTo>
                    <a:pt x="168" y="289"/>
                  </a:lnTo>
                  <a:lnTo>
                    <a:pt x="172" y="286"/>
                  </a:lnTo>
                  <a:lnTo>
                    <a:pt x="175" y="282"/>
                  </a:lnTo>
                  <a:lnTo>
                    <a:pt x="176" y="278"/>
                  </a:lnTo>
                  <a:lnTo>
                    <a:pt x="176" y="264"/>
                  </a:lnTo>
                  <a:lnTo>
                    <a:pt x="176" y="264"/>
                  </a:lnTo>
                  <a:lnTo>
                    <a:pt x="176" y="259"/>
                  </a:lnTo>
                  <a:lnTo>
                    <a:pt x="178" y="256"/>
                  </a:lnTo>
                  <a:lnTo>
                    <a:pt x="180" y="254"/>
                  </a:lnTo>
                  <a:lnTo>
                    <a:pt x="184" y="252"/>
                  </a:lnTo>
                  <a:lnTo>
                    <a:pt x="184" y="252"/>
                  </a:lnTo>
                  <a:lnTo>
                    <a:pt x="192" y="248"/>
                  </a:lnTo>
                  <a:lnTo>
                    <a:pt x="192" y="248"/>
                  </a:lnTo>
                  <a:lnTo>
                    <a:pt x="196" y="247"/>
                  </a:lnTo>
                  <a:lnTo>
                    <a:pt x="200" y="247"/>
                  </a:lnTo>
                  <a:lnTo>
                    <a:pt x="204" y="248"/>
                  </a:lnTo>
                  <a:lnTo>
                    <a:pt x="207" y="251"/>
                  </a:lnTo>
                  <a:lnTo>
                    <a:pt x="216" y="260"/>
                  </a:lnTo>
                  <a:lnTo>
                    <a:pt x="216" y="260"/>
                  </a:lnTo>
                  <a:lnTo>
                    <a:pt x="220" y="264"/>
                  </a:lnTo>
                  <a:lnTo>
                    <a:pt x="225" y="265"/>
                  </a:lnTo>
                  <a:lnTo>
                    <a:pt x="230" y="264"/>
                  </a:lnTo>
                  <a:lnTo>
                    <a:pt x="234" y="260"/>
                  </a:lnTo>
                  <a:lnTo>
                    <a:pt x="260" y="235"/>
                  </a:lnTo>
                  <a:lnTo>
                    <a:pt x="260" y="235"/>
                  </a:lnTo>
                  <a:lnTo>
                    <a:pt x="263" y="231"/>
                  </a:lnTo>
                  <a:lnTo>
                    <a:pt x="264" y="226"/>
                  </a:lnTo>
                  <a:lnTo>
                    <a:pt x="263" y="221"/>
                  </a:lnTo>
                  <a:lnTo>
                    <a:pt x="260" y="216"/>
                  </a:lnTo>
                  <a:lnTo>
                    <a:pt x="251" y="207"/>
                  </a:lnTo>
                  <a:lnTo>
                    <a:pt x="251" y="207"/>
                  </a:lnTo>
                  <a:lnTo>
                    <a:pt x="248" y="204"/>
                  </a:lnTo>
                  <a:lnTo>
                    <a:pt x="247" y="200"/>
                  </a:lnTo>
                  <a:lnTo>
                    <a:pt x="247" y="197"/>
                  </a:lnTo>
                  <a:lnTo>
                    <a:pt x="248" y="193"/>
                  </a:lnTo>
                  <a:lnTo>
                    <a:pt x="248" y="193"/>
                  </a:lnTo>
                  <a:lnTo>
                    <a:pt x="252" y="185"/>
                  </a:lnTo>
                  <a:lnTo>
                    <a:pt x="252" y="185"/>
                  </a:lnTo>
                  <a:lnTo>
                    <a:pt x="253" y="182"/>
                  </a:lnTo>
                  <a:lnTo>
                    <a:pt x="256" y="179"/>
                  </a:lnTo>
                  <a:lnTo>
                    <a:pt x="259" y="176"/>
                  </a:lnTo>
                  <a:lnTo>
                    <a:pt x="263" y="176"/>
                  </a:lnTo>
                  <a:lnTo>
                    <a:pt x="277" y="176"/>
                  </a:lnTo>
                  <a:lnTo>
                    <a:pt x="277" y="176"/>
                  </a:lnTo>
                  <a:lnTo>
                    <a:pt x="281" y="175"/>
                  </a:lnTo>
                  <a:lnTo>
                    <a:pt x="286" y="172"/>
                  </a:lnTo>
                  <a:lnTo>
                    <a:pt x="289" y="168"/>
                  </a:lnTo>
                  <a:lnTo>
                    <a:pt x="290" y="164"/>
                  </a:lnTo>
                  <a:lnTo>
                    <a:pt x="290" y="126"/>
                  </a:lnTo>
                  <a:lnTo>
                    <a:pt x="290" y="126"/>
                  </a:lnTo>
                  <a:lnTo>
                    <a:pt x="289" y="122"/>
                  </a:lnTo>
                  <a:lnTo>
                    <a:pt x="286" y="118"/>
                  </a:lnTo>
                  <a:lnTo>
                    <a:pt x="281" y="115"/>
                  </a:lnTo>
                  <a:lnTo>
                    <a:pt x="277" y="114"/>
                  </a:lnTo>
                  <a:lnTo>
                    <a:pt x="277" y="114"/>
                  </a:lnTo>
                  <a:close/>
                  <a:moveTo>
                    <a:pt x="144" y="207"/>
                  </a:moveTo>
                  <a:lnTo>
                    <a:pt x="144" y="207"/>
                  </a:lnTo>
                  <a:lnTo>
                    <a:pt x="138" y="207"/>
                  </a:lnTo>
                  <a:lnTo>
                    <a:pt x="132" y="206"/>
                  </a:lnTo>
                  <a:lnTo>
                    <a:pt x="121" y="202"/>
                  </a:lnTo>
                  <a:lnTo>
                    <a:pt x="110" y="197"/>
                  </a:lnTo>
                  <a:lnTo>
                    <a:pt x="101" y="189"/>
                  </a:lnTo>
                  <a:lnTo>
                    <a:pt x="93" y="180"/>
                  </a:lnTo>
                  <a:lnTo>
                    <a:pt x="88" y="169"/>
                  </a:lnTo>
                  <a:lnTo>
                    <a:pt x="84" y="158"/>
                  </a:lnTo>
                  <a:lnTo>
                    <a:pt x="83" y="152"/>
                  </a:lnTo>
                  <a:lnTo>
                    <a:pt x="83" y="145"/>
                  </a:lnTo>
                  <a:lnTo>
                    <a:pt x="83" y="145"/>
                  </a:lnTo>
                  <a:lnTo>
                    <a:pt x="83" y="139"/>
                  </a:lnTo>
                  <a:lnTo>
                    <a:pt x="84" y="132"/>
                  </a:lnTo>
                  <a:lnTo>
                    <a:pt x="88" y="121"/>
                  </a:lnTo>
                  <a:lnTo>
                    <a:pt x="93" y="111"/>
                  </a:lnTo>
                  <a:lnTo>
                    <a:pt x="101" y="102"/>
                  </a:lnTo>
                  <a:lnTo>
                    <a:pt x="110" y="94"/>
                  </a:lnTo>
                  <a:lnTo>
                    <a:pt x="121" y="88"/>
                  </a:lnTo>
                  <a:lnTo>
                    <a:pt x="132" y="84"/>
                  </a:lnTo>
                  <a:lnTo>
                    <a:pt x="138" y="83"/>
                  </a:lnTo>
                  <a:lnTo>
                    <a:pt x="144" y="83"/>
                  </a:lnTo>
                  <a:lnTo>
                    <a:pt x="144" y="83"/>
                  </a:lnTo>
                  <a:lnTo>
                    <a:pt x="151" y="83"/>
                  </a:lnTo>
                  <a:lnTo>
                    <a:pt x="158" y="84"/>
                  </a:lnTo>
                  <a:lnTo>
                    <a:pt x="169" y="88"/>
                  </a:lnTo>
                  <a:lnTo>
                    <a:pt x="179" y="94"/>
                  </a:lnTo>
                  <a:lnTo>
                    <a:pt x="188" y="102"/>
                  </a:lnTo>
                  <a:lnTo>
                    <a:pt x="196" y="111"/>
                  </a:lnTo>
                  <a:lnTo>
                    <a:pt x="202" y="121"/>
                  </a:lnTo>
                  <a:lnTo>
                    <a:pt x="206" y="132"/>
                  </a:lnTo>
                  <a:lnTo>
                    <a:pt x="207" y="139"/>
                  </a:lnTo>
                  <a:lnTo>
                    <a:pt x="207" y="145"/>
                  </a:lnTo>
                  <a:lnTo>
                    <a:pt x="207" y="145"/>
                  </a:lnTo>
                  <a:lnTo>
                    <a:pt x="207" y="152"/>
                  </a:lnTo>
                  <a:lnTo>
                    <a:pt x="206" y="158"/>
                  </a:lnTo>
                  <a:lnTo>
                    <a:pt x="202" y="169"/>
                  </a:lnTo>
                  <a:lnTo>
                    <a:pt x="196" y="180"/>
                  </a:lnTo>
                  <a:lnTo>
                    <a:pt x="188" y="189"/>
                  </a:lnTo>
                  <a:lnTo>
                    <a:pt x="179" y="197"/>
                  </a:lnTo>
                  <a:lnTo>
                    <a:pt x="169" y="202"/>
                  </a:lnTo>
                  <a:lnTo>
                    <a:pt x="158" y="206"/>
                  </a:lnTo>
                  <a:lnTo>
                    <a:pt x="151" y="207"/>
                  </a:lnTo>
                  <a:lnTo>
                    <a:pt x="144" y="207"/>
                  </a:lnTo>
                  <a:lnTo>
                    <a:pt x="144" y="207"/>
                  </a:lnTo>
                  <a:close/>
                </a:path>
              </a:pathLst>
            </a:custGeom>
            <a:grpFill/>
            <a:ln>
              <a:solidFill>
                <a:sysClr val="window" lastClr="FFFFFF">
                  <a:lumMod val="65000"/>
                </a:sysClr>
              </a:solidFill>
            </a:ln>
          </p:spPr>
          <p:txBody>
            <a:bodyPr vert="horz" wrap="square" lIns="68580" tIns="34290" rIns="68580" bIns="34290" numCol="1" anchor="t" anchorCtr="0" compatLnSpc="1">
              <a:prstTxWarp prst="textNoShape">
                <a:avLst/>
              </a:prstTxWarp>
            </a:bodyPr>
            <a:lstStyle/>
            <a:p>
              <a:pPr defTabSz="457200">
                <a:defRPr/>
              </a:pPr>
              <a:endParaRPr lang="en-US" sz="1350" kern="0">
                <a:solidFill>
                  <a:prstClr val="black"/>
                </a:solidFill>
                <a:latin typeface="微軟正黑體" panose="020B0604030504040204" pitchFamily="34" charset="-120"/>
                <a:ea typeface="微軟正黑體" panose="020B0604030504040204" pitchFamily="34" charset="-120"/>
              </a:endParaRPr>
            </a:p>
          </p:txBody>
        </p:sp>
        <p:sp>
          <p:nvSpPr>
            <p:cNvPr id="14" name="Freeform 157"/>
            <p:cNvSpPr>
              <a:spLocks/>
            </p:cNvSpPr>
            <p:nvPr/>
          </p:nvSpPr>
          <p:spPr bwMode="auto">
            <a:xfrm>
              <a:off x="6332029" y="2182830"/>
              <a:ext cx="146504" cy="146613"/>
            </a:xfrm>
            <a:custGeom>
              <a:avLst/>
              <a:gdLst>
                <a:gd name="T0" fmla="*/ 31 w 63"/>
                <a:gd name="T1" fmla="*/ 0 h 62"/>
                <a:gd name="T2" fmla="*/ 31 w 63"/>
                <a:gd name="T3" fmla="*/ 0 h 62"/>
                <a:gd name="T4" fmla="*/ 25 w 63"/>
                <a:gd name="T5" fmla="*/ 1 h 62"/>
                <a:gd name="T6" fmla="*/ 20 w 63"/>
                <a:gd name="T7" fmla="*/ 3 h 62"/>
                <a:gd name="T8" fmla="*/ 15 w 63"/>
                <a:gd name="T9" fmla="*/ 5 h 62"/>
                <a:gd name="T10" fmla="*/ 10 w 63"/>
                <a:gd name="T11" fmla="*/ 9 h 62"/>
                <a:gd name="T12" fmla="*/ 6 w 63"/>
                <a:gd name="T13" fmla="*/ 14 h 62"/>
                <a:gd name="T14" fmla="*/ 4 w 63"/>
                <a:gd name="T15" fmla="*/ 19 h 62"/>
                <a:gd name="T16" fmla="*/ 2 w 63"/>
                <a:gd name="T17" fmla="*/ 25 h 62"/>
                <a:gd name="T18" fmla="*/ 0 w 63"/>
                <a:gd name="T19" fmla="*/ 31 h 62"/>
                <a:gd name="T20" fmla="*/ 0 w 63"/>
                <a:gd name="T21" fmla="*/ 31 h 62"/>
                <a:gd name="T22" fmla="*/ 2 w 63"/>
                <a:gd name="T23" fmla="*/ 38 h 62"/>
                <a:gd name="T24" fmla="*/ 4 w 63"/>
                <a:gd name="T25" fmla="*/ 43 h 62"/>
                <a:gd name="T26" fmla="*/ 6 w 63"/>
                <a:gd name="T27" fmla="*/ 48 h 62"/>
                <a:gd name="T28" fmla="*/ 10 w 63"/>
                <a:gd name="T29" fmla="*/ 53 h 62"/>
                <a:gd name="T30" fmla="*/ 15 w 63"/>
                <a:gd name="T31" fmla="*/ 57 h 62"/>
                <a:gd name="T32" fmla="*/ 20 w 63"/>
                <a:gd name="T33" fmla="*/ 59 h 62"/>
                <a:gd name="T34" fmla="*/ 25 w 63"/>
                <a:gd name="T35" fmla="*/ 61 h 62"/>
                <a:gd name="T36" fmla="*/ 31 w 63"/>
                <a:gd name="T37" fmla="*/ 62 h 62"/>
                <a:gd name="T38" fmla="*/ 31 w 63"/>
                <a:gd name="T39" fmla="*/ 62 h 62"/>
                <a:gd name="T40" fmla="*/ 38 w 63"/>
                <a:gd name="T41" fmla="*/ 61 h 62"/>
                <a:gd name="T42" fmla="*/ 44 w 63"/>
                <a:gd name="T43" fmla="*/ 59 h 62"/>
                <a:gd name="T44" fmla="*/ 49 w 63"/>
                <a:gd name="T45" fmla="*/ 57 h 62"/>
                <a:gd name="T46" fmla="*/ 54 w 63"/>
                <a:gd name="T47" fmla="*/ 53 h 62"/>
                <a:gd name="T48" fmla="*/ 58 w 63"/>
                <a:gd name="T49" fmla="*/ 48 h 62"/>
                <a:gd name="T50" fmla="*/ 60 w 63"/>
                <a:gd name="T51" fmla="*/ 43 h 62"/>
                <a:gd name="T52" fmla="*/ 62 w 63"/>
                <a:gd name="T53" fmla="*/ 38 h 62"/>
                <a:gd name="T54" fmla="*/ 63 w 63"/>
                <a:gd name="T55" fmla="*/ 31 h 62"/>
                <a:gd name="T56" fmla="*/ 63 w 63"/>
                <a:gd name="T57" fmla="*/ 31 h 62"/>
                <a:gd name="T58" fmla="*/ 62 w 63"/>
                <a:gd name="T59" fmla="*/ 25 h 62"/>
                <a:gd name="T60" fmla="*/ 60 w 63"/>
                <a:gd name="T61" fmla="*/ 19 h 62"/>
                <a:gd name="T62" fmla="*/ 58 w 63"/>
                <a:gd name="T63" fmla="*/ 14 h 62"/>
                <a:gd name="T64" fmla="*/ 54 w 63"/>
                <a:gd name="T65" fmla="*/ 9 h 62"/>
                <a:gd name="T66" fmla="*/ 49 w 63"/>
                <a:gd name="T67" fmla="*/ 5 h 62"/>
                <a:gd name="T68" fmla="*/ 44 w 63"/>
                <a:gd name="T69" fmla="*/ 3 h 62"/>
                <a:gd name="T70" fmla="*/ 38 w 63"/>
                <a:gd name="T71" fmla="*/ 1 h 62"/>
                <a:gd name="T72" fmla="*/ 31 w 63"/>
                <a:gd name="T73" fmla="*/ 0 h 62"/>
                <a:gd name="T74" fmla="*/ 31 w 63"/>
                <a:gd name="T7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62">
                  <a:moveTo>
                    <a:pt x="31" y="0"/>
                  </a:moveTo>
                  <a:lnTo>
                    <a:pt x="31" y="0"/>
                  </a:lnTo>
                  <a:lnTo>
                    <a:pt x="25" y="1"/>
                  </a:lnTo>
                  <a:lnTo>
                    <a:pt x="20" y="3"/>
                  </a:lnTo>
                  <a:lnTo>
                    <a:pt x="15" y="5"/>
                  </a:lnTo>
                  <a:lnTo>
                    <a:pt x="10" y="9"/>
                  </a:lnTo>
                  <a:lnTo>
                    <a:pt x="6" y="14"/>
                  </a:lnTo>
                  <a:lnTo>
                    <a:pt x="4" y="19"/>
                  </a:lnTo>
                  <a:lnTo>
                    <a:pt x="2" y="25"/>
                  </a:lnTo>
                  <a:lnTo>
                    <a:pt x="0" y="31"/>
                  </a:lnTo>
                  <a:lnTo>
                    <a:pt x="0" y="31"/>
                  </a:lnTo>
                  <a:lnTo>
                    <a:pt x="2" y="38"/>
                  </a:lnTo>
                  <a:lnTo>
                    <a:pt x="4" y="43"/>
                  </a:lnTo>
                  <a:lnTo>
                    <a:pt x="6" y="48"/>
                  </a:lnTo>
                  <a:lnTo>
                    <a:pt x="10" y="53"/>
                  </a:lnTo>
                  <a:lnTo>
                    <a:pt x="15" y="57"/>
                  </a:lnTo>
                  <a:lnTo>
                    <a:pt x="20" y="59"/>
                  </a:lnTo>
                  <a:lnTo>
                    <a:pt x="25" y="61"/>
                  </a:lnTo>
                  <a:lnTo>
                    <a:pt x="31" y="62"/>
                  </a:lnTo>
                  <a:lnTo>
                    <a:pt x="31" y="62"/>
                  </a:lnTo>
                  <a:lnTo>
                    <a:pt x="38" y="61"/>
                  </a:lnTo>
                  <a:lnTo>
                    <a:pt x="44" y="59"/>
                  </a:lnTo>
                  <a:lnTo>
                    <a:pt x="49" y="57"/>
                  </a:lnTo>
                  <a:lnTo>
                    <a:pt x="54" y="53"/>
                  </a:lnTo>
                  <a:lnTo>
                    <a:pt x="58" y="48"/>
                  </a:lnTo>
                  <a:lnTo>
                    <a:pt x="60" y="43"/>
                  </a:lnTo>
                  <a:lnTo>
                    <a:pt x="62" y="38"/>
                  </a:lnTo>
                  <a:lnTo>
                    <a:pt x="63" y="31"/>
                  </a:lnTo>
                  <a:lnTo>
                    <a:pt x="63" y="31"/>
                  </a:lnTo>
                  <a:lnTo>
                    <a:pt x="62" y="25"/>
                  </a:lnTo>
                  <a:lnTo>
                    <a:pt x="60" y="19"/>
                  </a:lnTo>
                  <a:lnTo>
                    <a:pt x="58" y="14"/>
                  </a:lnTo>
                  <a:lnTo>
                    <a:pt x="54" y="9"/>
                  </a:lnTo>
                  <a:lnTo>
                    <a:pt x="49" y="5"/>
                  </a:lnTo>
                  <a:lnTo>
                    <a:pt x="44" y="3"/>
                  </a:lnTo>
                  <a:lnTo>
                    <a:pt x="38" y="1"/>
                  </a:lnTo>
                  <a:lnTo>
                    <a:pt x="31" y="0"/>
                  </a:lnTo>
                  <a:lnTo>
                    <a:pt x="31" y="0"/>
                  </a:lnTo>
                  <a:close/>
                </a:path>
              </a:pathLst>
            </a:custGeom>
            <a:grpFill/>
            <a:ln>
              <a:solidFill>
                <a:sysClr val="window" lastClr="FFFFFF">
                  <a:lumMod val="65000"/>
                </a:sysClr>
              </a:solidFill>
            </a:ln>
          </p:spPr>
          <p:txBody>
            <a:bodyPr vert="horz" wrap="square" lIns="68580" tIns="34290" rIns="68580" bIns="34290" numCol="1" anchor="t" anchorCtr="0" compatLnSpc="1">
              <a:prstTxWarp prst="textNoShape">
                <a:avLst/>
              </a:prstTxWarp>
            </a:bodyPr>
            <a:lstStyle/>
            <a:p>
              <a:pPr defTabSz="457200">
                <a:defRPr/>
              </a:pPr>
              <a:endParaRPr lang="en-US" sz="1350" kern="0">
                <a:solidFill>
                  <a:prstClr val="black"/>
                </a:solidFill>
                <a:latin typeface="微軟正黑體" panose="020B0604030504040204" pitchFamily="34" charset="-120"/>
                <a:ea typeface="微軟正黑體" panose="020B0604030504040204" pitchFamily="34" charset="-120"/>
              </a:endParaRPr>
            </a:p>
          </p:txBody>
        </p:sp>
      </p:grpSp>
      <p:sp>
        <p:nvSpPr>
          <p:cNvPr id="15" name="Rounded Rectangle 10"/>
          <p:cNvSpPr/>
          <p:nvPr/>
        </p:nvSpPr>
        <p:spPr>
          <a:xfrm rot="1272605">
            <a:off x="4024959" y="3978301"/>
            <a:ext cx="637310" cy="1209324"/>
          </a:xfrm>
          <a:custGeom>
            <a:avLst/>
            <a:gdLst/>
            <a:ahLst/>
            <a:cxnLst/>
            <a:rect l="l" t="t" r="r" b="b"/>
            <a:pathLst>
              <a:path w="3602988" h="6836826">
                <a:moveTo>
                  <a:pt x="1801494" y="507229"/>
                </a:moveTo>
                <a:cubicBezTo>
                  <a:pt x="1086691" y="507229"/>
                  <a:pt x="507229" y="1086691"/>
                  <a:pt x="507229" y="1801494"/>
                </a:cubicBezTo>
                <a:cubicBezTo>
                  <a:pt x="507229" y="2516297"/>
                  <a:pt x="1086691" y="3095759"/>
                  <a:pt x="1801494" y="3095759"/>
                </a:cubicBezTo>
                <a:cubicBezTo>
                  <a:pt x="2516297" y="3095759"/>
                  <a:pt x="3095759" y="2516297"/>
                  <a:pt x="3095759" y="1801494"/>
                </a:cubicBezTo>
                <a:cubicBezTo>
                  <a:pt x="3095759" y="1086691"/>
                  <a:pt x="2516297" y="507229"/>
                  <a:pt x="1801494" y="507229"/>
                </a:cubicBezTo>
                <a:close/>
                <a:moveTo>
                  <a:pt x="1801494" y="0"/>
                </a:moveTo>
                <a:cubicBezTo>
                  <a:pt x="2796432" y="0"/>
                  <a:pt x="3602988" y="806556"/>
                  <a:pt x="3602988" y="1801494"/>
                </a:cubicBezTo>
                <a:cubicBezTo>
                  <a:pt x="3602988" y="2652964"/>
                  <a:pt x="3012268" y="3366464"/>
                  <a:pt x="2217856" y="3552684"/>
                </a:cubicBezTo>
                <a:cubicBezTo>
                  <a:pt x="2256925" y="3592933"/>
                  <a:pt x="2280728" y="3647893"/>
                  <a:pt x="2280728" y="3708412"/>
                </a:cubicBezTo>
                <a:lnTo>
                  <a:pt x="2280728" y="4446166"/>
                </a:lnTo>
                <a:lnTo>
                  <a:pt x="2280728" y="5828775"/>
                </a:lnTo>
                <a:lnTo>
                  <a:pt x="2280728" y="6357592"/>
                </a:lnTo>
                <a:cubicBezTo>
                  <a:pt x="2280728" y="6622266"/>
                  <a:pt x="2066168" y="6836826"/>
                  <a:pt x="1801494" y="6836826"/>
                </a:cubicBezTo>
                <a:cubicBezTo>
                  <a:pt x="1536820" y="6836826"/>
                  <a:pt x="1322260" y="6622266"/>
                  <a:pt x="1322260" y="6357592"/>
                </a:cubicBezTo>
                <a:lnTo>
                  <a:pt x="1322260" y="5828775"/>
                </a:lnTo>
                <a:lnTo>
                  <a:pt x="1322260" y="4446166"/>
                </a:lnTo>
                <a:lnTo>
                  <a:pt x="1322260" y="3708412"/>
                </a:lnTo>
                <a:cubicBezTo>
                  <a:pt x="1322260" y="3647893"/>
                  <a:pt x="1346063" y="3592933"/>
                  <a:pt x="1385132" y="3552684"/>
                </a:cubicBezTo>
                <a:cubicBezTo>
                  <a:pt x="590720" y="3366464"/>
                  <a:pt x="0" y="2652964"/>
                  <a:pt x="0" y="1801494"/>
                </a:cubicBezTo>
                <a:cubicBezTo>
                  <a:pt x="0" y="806556"/>
                  <a:pt x="806556" y="0"/>
                  <a:pt x="1801494" y="0"/>
                </a:cubicBezTo>
                <a:close/>
              </a:path>
            </a:pathLst>
          </a:custGeom>
          <a:solidFill>
            <a:srgbClr val="C00000"/>
          </a:solidFill>
          <a:ln w="12700" cap="flat" cmpd="sng" algn="ctr">
            <a:solidFill>
              <a:srgbClr val="C00000"/>
            </a:solidFill>
            <a:prstDash val="solid"/>
          </a:ln>
          <a:effectLst>
            <a:outerShdw blurRad="38100" dist="25400" dir="2700000" algn="br" rotWithShape="0">
              <a:srgbClr val="000000">
                <a:alpha val="60000"/>
              </a:srgbClr>
            </a:outerShdw>
          </a:effectLst>
        </p:spPr>
        <p:txBody>
          <a:bodyPr vert="horz" wrap="square" lIns="68580" tIns="34290" rIns="68580" bIns="34290" numCol="1" anchor="t" anchorCtr="0" compatLnSpc="1">
            <a:prstTxWarp prst="textNoShape">
              <a:avLst/>
            </a:prstTxWarp>
          </a:bodyPr>
          <a:lstStyle/>
          <a:p>
            <a:pPr defTabSz="457200">
              <a:defRPr/>
            </a:pPr>
            <a:endParaRPr lang="en-US" sz="1350" kern="0">
              <a:solidFill>
                <a:prstClr val="black"/>
              </a:solidFill>
              <a:latin typeface="微軟正黑體" panose="020B0604030504040204" pitchFamily="34" charset="-120"/>
              <a:ea typeface="微軟正黑體" panose="020B0604030504040204" pitchFamily="34" charset="-120"/>
            </a:endParaRPr>
          </a:p>
        </p:txBody>
      </p:sp>
      <p:cxnSp>
        <p:nvCxnSpPr>
          <p:cNvPr id="17" name="Elbow Connector 4"/>
          <p:cNvCxnSpPr>
            <a:endCxn id="9" idx="0"/>
          </p:cNvCxnSpPr>
          <p:nvPr/>
        </p:nvCxnSpPr>
        <p:spPr>
          <a:xfrm rot="10800000" flipV="1">
            <a:off x="4313794" y="5617402"/>
            <a:ext cx="718881" cy="337869"/>
          </a:xfrm>
          <a:prstGeom prst="bentConnector2">
            <a:avLst/>
          </a:prstGeom>
          <a:noFill/>
          <a:ln w="76200" cap="flat" cmpd="sng" algn="ctr">
            <a:solidFill>
              <a:srgbClr val="C00000"/>
            </a:solidFill>
            <a:prstDash val="solid"/>
            <a:headEnd type="stealth"/>
            <a:tailEnd type="none"/>
          </a:ln>
          <a:effectLst>
            <a:outerShdw blurRad="38100" dist="25400" dir="2700000" algn="br" rotWithShape="0">
              <a:srgbClr val="000000">
                <a:alpha val="60000"/>
              </a:srgbClr>
            </a:outerShdw>
          </a:effectLst>
        </p:spPr>
      </p:cxnSp>
      <p:sp>
        <p:nvSpPr>
          <p:cNvPr id="18" name="TextBox 9"/>
          <p:cNvSpPr txBox="1"/>
          <p:nvPr/>
        </p:nvSpPr>
        <p:spPr>
          <a:xfrm>
            <a:off x="399800" y="2627257"/>
            <a:ext cx="2517028" cy="369328"/>
          </a:xfrm>
          <a:prstGeom prst="rect">
            <a:avLst/>
          </a:prstGeom>
          <a:noFill/>
        </p:spPr>
        <p:txBody>
          <a:bodyPr wrap="none" lIns="91436" tIns="45718" rIns="91436" bIns="45718" rtlCol="0">
            <a:spAutoFit/>
          </a:bodyPr>
          <a:lstStyle/>
          <a:p>
            <a:r>
              <a:rPr lang="en-US" altLang="zh-TW" b="1" dirty="0">
                <a:solidFill>
                  <a:prstClr val="black"/>
                </a:solidFill>
                <a:latin typeface="微軟正黑體" panose="020B0604030504040204" pitchFamily="34" charset="-120"/>
                <a:ea typeface="微軟正黑體" panose="020B0604030504040204" pitchFamily="34" charset="-120"/>
              </a:rPr>
              <a:t>1. </a:t>
            </a:r>
            <a:r>
              <a:rPr lang="zh-TW" altLang="en-US" b="1" dirty="0">
                <a:solidFill>
                  <a:prstClr val="black"/>
                </a:solidFill>
                <a:latin typeface="微軟正黑體" panose="020B0604030504040204" pitchFamily="34" charset="-120"/>
                <a:ea typeface="微軟正黑體" panose="020B0604030504040204" pitchFamily="34" charset="-120"/>
              </a:rPr>
              <a:t>點選使用者身份進入</a:t>
            </a:r>
            <a:endParaRPr lang="en-US" b="1" dirty="0">
              <a:solidFill>
                <a:prstClr val="black"/>
              </a:solidFill>
              <a:latin typeface="微軟正黑體" panose="020B0604030504040204" pitchFamily="34" charset="-120"/>
              <a:ea typeface="微軟正黑體" panose="020B0604030504040204" pitchFamily="34" charset="-120"/>
            </a:endParaRPr>
          </a:p>
        </p:txBody>
      </p:sp>
      <p:sp>
        <p:nvSpPr>
          <p:cNvPr id="19" name="TextBox 9"/>
          <p:cNvSpPr txBox="1"/>
          <p:nvPr/>
        </p:nvSpPr>
        <p:spPr>
          <a:xfrm>
            <a:off x="5338434" y="2615300"/>
            <a:ext cx="2579965" cy="369328"/>
          </a:xfrm>
          <a:prstGeom prst="rect">
            <a:avLst/>
          </a:prstGeom>
          <a:noFill/>
        </p:spPr>
        <p:txBody>
          <a:bodyPr wrap="square" lIns="91436" tIns="45718" rIns="91436" bIns="45718" rtlCol="0">
            <a:spAutoFit/>
          </a:bodyPr>
          <a:lstStyle/>
          <a:p>
            <a:r>
              <a:rPr lang="en-US" altLang="zh-TW" b="1" dirty="0">
                <a:solidFill>
                  <a:prstClr val="black"/>
                </a:solidFill>
                <a:latin typeface="微軟正黑體" panose="020B0604030504040204" pitchFamily="34" charset="-120"/>
                <a:ea typeface="微軟正黑體" panose="020B0604030504040204" pitchFamily="34" charset="-120"/>
              </a:rPr>
              <a:t>2. </a:t>
            </a:r>
            <a:r>
              <a:rPr lang="zh-TW" altLang="en-US" b="1" dirty="0">
                <a:solidFill>
                  <a:prstClr val="black"/>
                </a:solidFill>
                <a:latin typeface="微軟正黑體" panose="020B0604030504040204" pitchFamily="34" charset="-120"/>
                <a:ea typeface="微軟正黑體" panose="020B0604030504040204" pitchFamily="34" charset="-120"/>
              </a:rPr>
              <a:t>點選使用問題</a:t>
            </a:r>
            <a:endParaRPr lang="en-US" b="1" dirty="0">
              <a:solidFill>
                <a:prstClr val="black"/>
              </a:solidFill>
              <a:latin typeface="微軟正黑體" panose="020B0604030504040204" pitchFamily="34" charset="-120"/>
              <a:ea typeface="微軟正黑體" panose="020B0604030504040204" pitchFamily="34" charset="-120"/>
            </a:endParaRPr>
          </a:p>
        </p:txBody>
      </p:sp>
      <p:sp>
        <p:nvSpPr>
          <p:cNvPr id="20" name="文字方塊 19"/>
          <p:cNvSpPr txBox="1"/>
          <p:nvPr/>
        </p:nvSpPr>
        <p:spPr>
          <a:xfrm>
            <a:off x="269631" y="1054856"/>
            <a:ext cx="8648728" cy="1477328"/>
          </a:xfrm>
          <a:prstGeom prst="rect">
            <a:avLst/>
          </a:prstGeom>
          <a:solidFill>
            <a:srgbClr val="2683C6">
              <a:lumMod val="75000"/>
            </a:srgbClr>
          </a:solidFill>
        </p:spPr>
        <p:txBody>
          <a:bodyPr wrap="square" rtlCol="0">
            <a:spAutoFit/>
          </a:bodyPr>
          <a:lstStyle/>
          <a:p>
            <a:pPr marL="285750" indent="-285750">
              <a:buFont typeface="Arial" panose="020B0604020202020204" pitchFamily="34" charset="0"/>
              <a:buChar char="•"/>
              <a:defRPr/>
            </a:pP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使用指南，提供平台基本操作及運用推廣，</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已</a:t>
            </a:r>
            <a:r>
              <a:rPr lang="zh-TW" altLang="en-US"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累計逾</a:t>
            </a:r>
            <a:r>
              <a:rPr lang="en-US" altLang="zh-TW"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12,000</a:t>
            </a:r>
            <a:r>
              <a:rPr lang="zh-TW" altLang="en-US"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觀看人次</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a:p>
            <a:pPr marL="285750" indent="-285750">
              <a:buFont typeface="Arial" panose="020B0604020202020204" pitchFamily="34" charset="0"/>
              <a:buChar cha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前五大使用主題為平台介紹、職能概念與發展、施測帶領及平台功能，提供學校帶領學生施測前更完成的介紹說明，目前</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共累計</a:t>
            </a:r>
            <a:r>
              <a:rPr lang="en-US" altLang="zh-TW"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26</a:t>
            </a:r>
            <a:r>
              <a:rPr lang="zh-TW" altLang="en-US"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項</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主題</a:t>
            </a:r>
          </a:p>
          <a:p>
            <a:pPr marL="285750" indent="-285750">
              <a:buFont typeface="Arial" panose="020B0604020202020204" pitchFamily="34" charset="0"/>
              <a:buChar cha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因應使用需求</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提供身分別「引導語」</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，學校可自行擇適合主題做為各級新任管理者研習訓練、校內宣導或對學生施測後之統一解釋</a:t>
            </a:r>
          </a:p>
        </p:txBody>
      </p:sp>
      <p:sp>
        <p:nvSpPr>
          <p:cNvPr id="21" name="文字方塊 20"/>
          <p:cNvSpPr txBox="1"/>
          <p:nvPr/>
        </p:nvSpPr>
        <p:spPr>
          <a:xfrm>
            <a:off x="601995" y="6329929"/>
            <a:ext cx="7264190" cy="276999"/>
          </a:xfrm>
          <a:prstGeom prst="rect">
            <a:avLst/>
          </a:prstGeom>
          <a:noFill/>
        </p:spPr>
        <p:txBody>
          <a:bodyPr wrap="square" rtlCol="0">
            <a:spAutoFit/>
          </a:bodyPr>
          <a:lstStyle/>
          <a:p>
            <a:pPr defTabSz="457189"/>
            <a:r>
              <a:rPr lang="zh-TW" altLang="en-US" sz="1200" dirty="0" smtClean="0">
                <a:solidFill>
                  <a:prstClr val="black"/>
                </a:solidFill>
                <a:latin typeface="微軟正黑體" panose="020B0604030504040204" pitchFamily="34" charset="-120"/>
                <a:ea typeface="微軟正黑體" panose="020B0604030504040204" pitchFamily="34" charset="-120"/>
              </a:rPr>
              <a:t>線上使用指南請至前台左側功能列點選觀看</a:t>
            </a:r>
            <a:endParaRPr lang="zh-TW" altLang="en-US" sz="1200" dirty="0">
              <a:solidFill>
                <a:prstClr val="black"/>
              </a:solidFill>
              <a:latin typeface="微軟正黑體" panose="020B0604030504040204" pitchFamily="34" charset="-120"/>
              <a:ea typeface="微軟正黑體" panose="020B0604030504040204" pitchFamily="34" charset="-120"/>
            </a:endParaRPr>
          </a:p>
        </p:txBody>
      </p:sp>
      <p:pic>
        <p:nvPicPr>
          <p:cNvPr id="22" name="圖片 21"/>
          <p:cNvPicPr>
            <a:picLocks noChangeAspect="1"/>
          </p:cNvPicPr>
          <p:nvPr/>
        </p:nvPicPr>
        <p:blipFill>
          <a:blip r:embed="rId6"/>
          <a:stretch>
            <a:fillRect/>
          </a:stretch>
        </p:blipFill>
        <p:spPr>
          <a:xfrm>
            <a:off x="359863" y="6297874"/>
            <a:ext cx="288000" cy="349377"/>
          </a:xfrm>
          <a:prstGeom prst="rect">
            <a:avLst/>
          </a:prstGeom>
        </p:spPr>
      </p:pic>
    </p:spTree>
    <p:extLst>
      <p:ext uri="{BB962C8B-B14F-4D97-AF65-F5344CB8AC3E}">
        <p14:creationId xmlns:p14="http://schemas.microsoft.com/office/powerpoint/2010/main" val="3213556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animBg="1"/>
      <p:bldP spid="18"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1"/>
          <p:cNvGrpSpPr/>
          <p:nvPr/>
        </p:nvGrpSpPr>
        <p:grpSpPr>
          <a:xfrm>
            <a:off x="3348210" y="2667000"/>
            <a:ext cx="3357390" cy="3733800"/>
            <a:chOff x="3276600" y="2438400"/>
            <a:chExt cx="3357390" cy="3733800"/>
          </a:xfrm>
        </p:grpSpPr>
        <p:pic>
          <p:nvPicPr>
            <p:cNvPr id="92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2438400"/>
              <a:ext cx="2733675" cy="676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21"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5685" y="2952750"/>
              <a:ext cx="3228305" cy="3219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3" name="標題 1"/>
          <p:cNvSpPr txBox="1">
            <a:spLocks/>
          </p:cNvSpPr>
          <p:nvPr/>
        </p:nvSpPr>
        <p:spPr>
          <a:xfrm>
            <a:off x="772616" y="76200"/>
            <a:ext cx="7543800" cy="755650"/>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a:r>
              <a:rPr lang="zh-TW" altLang="en-US" sz="4000" b="1" dirty="0" smtClean="0">
                <a:solidFill>
                  <a:prstClr val="black"/>
                </a:solidFill>
                <a:latin typeface="微軟正黑體" panose="020B0604030504040204" pitchFamily="34" charset="-120"/>
                <a:ea typeface="微軟正黑體" panose="020B0604030504040204" pitchFamily="34" charset="-120"/>
              </a:rPr>
              <a:t>網路社群媒介運用</a:t>
            </a:r>
            <a:endParaRPr lang="zh-TW" altLang="en-US" sz="4000" b="1" dirty="0">
              <a:solidFill>
                <a:prstClr val="black"/>
              </a:solidFill>
              <a:latin typeface="微軟正黑體" panose="020B0604030504040204" pitchFamily="34" charset="-120"/>
              <a:ea typeface="微軟正黑體" panose="020B0604030504040204" pitchFamily="34" charset="-120"/>
            </a:endParaRPr>
          </a:p>
        </p:txBody>
      </p:sp>
      <p:sp>
        <p:nvSpPr>
          <p:cNvPr id="4" name="文字方塊 4"/>
          <p:cNvSpPr txBox="1">
            <a:spLocks noChangeArrowheads="1"/>
          </p:cNvSpPr>
          <p:nvPr/>
        </p:nvSpPr>
        <p:spPr bwMode="auto">
          <a:xfrm>
            <a:off x="4460875" y="6400800"/>
            <a:ext cx="48355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r>
              <a:rPr lang="zh-TW" altLang="en-US" sz="1400" dirty="0">
                <a:solidFill>
                  <a:prstClr val="black"/>
                </a:solidFill>
                <a:latin typeface="微軟正黑體" pitchFamily="34" charset="-120"/>
                <a:ea typeface="微軟正黑體" pitchFamily="34" charset="-120"/>
              </a:rPr>
              <a:t>粉絲團連結</a:t>
            </a:r>
            <a:r>
              <a:rPr lang="en-US" altLang="zh-TW" sz="1400" dirty="0">
                <a:solidFill>
                  <a:prstClr val="black"/>
                </a:solidFill>
                <a:latin typeface="微軟正黑體" pitchFamily="34" charset="-120"/>
                <a:ea typeface="微軟正黑體" pitchFamily="34" charset="-120"/>
              </a:rPr>
              <a:t>:https://www.facebook.com/ucan100</a:t>
            </a:r>
            <a:endParaRPr lang="zh-TW" altLang="en-US" sz="1400" dirty="0">
              <a:solidFill>
                <a:prstClr val="black"/>
              </a:solidFill>
              <a:latin typeface="微軟正黑體" pitchFamily="34" charset="-120"/>
              <a:ea typeface="微軟正黑體" pitchFamily="34" charset="-120"/>
            </a:endParaRPr>
          </a:p>
        </p:txBody>
      </p:sp>
      <p:sp>
        <p:nvSpPr>
          <p:cNvPr id="5" name="文字方塊 4"/>
          <p:cNvSpPr txBox="1">
            <a:spLocks noChangeArrowheads="1"/>
          </p:cNvSpPr>
          <p:nvPr/>
        </p:nvSpPr>
        <p:spPr bwMode="auto">
          <a:xfrm>
            <a:off x="304800" y="6400800"/>
            <a:ext cx="38798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Times New Roman" pitchFamily="18" charset="0"/>
                <a:ea typeface="新細明體" pitchFamily="18" charset="-120"/>
              </a:defRPr>
            </a:lvl1pPr>
            <a:lvl2pPr marL="742950" indent="-285750">
              <a:defRPr kumimoji="1">
                <a:solidFill>
                  <a:schemeClr val="tx1"/>
                </a:solidFill>
                <a:latin typeface="Times New Roman" pitchFamily="18" charset="0"/>
                <a:ea typeface="新細明體" pitchFamily="18" charset="-120"/>
              </a:defRPr>
            </a:lvl2pPr>
            <a:lvl3pPr marL="1143000" indent="-228600">
              <a:defRPr kumimoji="1">
                <a:solidFill>
                  <a:schemeClr val="tx1"/>
                </a:solidFill>
                <a:latin typeface="Times New Roman" pitchFamily="18" charset="0"/>
                <a:ea typeface="新細明體" pitchFamily="18" charset="-120"/>
              </a:defRPr>
            </a:lvl3pPr>
            <a:lvl4pPr marL="1600200" indent="-228600">
              <a:defRPr kumimoji="1">
                <a:solidFill>
                  <a:schemeClr val="tx1"/>
                </a:solidFill>
                <a:latin typeface="Times New Roman" pitchFamily="18" charset="0"/>
                <a:ea typeface="新細明體" pitchFamily="18" charset="-120"/>
              </a:defRPr>
            </a:lvl4pPr>
            <a:lvl5pPr marL="2057400" indent="-228600">
              <a:defRPr kumimoji="1">
                <a:solidFill>
                  <a:schemeClr val="tx1"/>
                </a:solidFill>
                <a:latin typeface="Times New Roman" pitchFamily="18" charset="0"/>
                <a:ea typeface="新細明體" pitchFamily="18" charset="-120"/>
              </a:defRPr>
            </a:lvl5pPr>
            <a:lvl6pPr marL="25146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6pPr>
            <a:lvl7pPr marL="29718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7pPr>
            <a:lvl8pPr marL="34290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8pPr>
            <a:lvl9pPr marL="3886200" indent="-228600" eaLnBrk="0" fontAlgn="base" hangingPunct="0">
              <a:spcBef>
                <a:spcPct val="0"/>
              </a:spcBef>
              <a:spcAft>
                <a:spcPct val="0"/>
              </a:spcAft>
              <a:defRPr kumimoji="1">
                <a:solidFill>
                  <a:schemeClr val="tx1"/>
                </a:solidFill>
                <a:latin typeface="Times New Roman" pitchFamily="18" charset="0"/>
                <a:ea typeface="新細明體" pitchFamily="18" charset="-120"/>
              </a:defRPr>
            </a:lvl9pPr>
          </a:lstStyle>
          <a:p>
            <a:r>
              <a:rPr lang="zh-TW" altLang="en-US" sz="1400" dirty="0">
                <a:solidFill>
                  <a:prstClr val="black"/>
                </a:solidFill>
                <a:latin typeface="微軟正黑體" pitchFamily="34" charset="-120"/>
                <a:ea typeface="微軟正黑體" pitchFamily="34" charset="-120"/>
              </a:rPr>
              <a:t>電子報連結</a:t>
            </a:r>
            <a:r>
              <a:rPr lang="en-US" altLang="zh-TW" sz="1400" dirty="0">
                <a:solidFill>
                  <a:prstClr val="black"/>
                </a:solidFill>
                <a:latin typeface="微軟正黑體" pitchFamily="34" charset="-120"/>
                <a:ea typeface="微軟正黑體" pitchFamily="34" charset="-120"/>
              </a:rPr>
              <a:t>:http://</a:t>
            </a:r>
            <a:r>
              <a:rPr lang="en-US" altLang="zh-TW" sz="1400" dirty="0" smtClean="0">
                <a:solidFill>
                  <a:prstClr val="black"/>
                </a:solidFill>
                <a:latin typeface="微軟正黑體" pitchFamily="34" charset="-120"/>
                <a:ea typeface="微軟正黑體" pitchFamily="34" charset="-120"/>
              </a:rPr>
              <a:t>yes-ucan.blogspot.tw</a:t>
            </a:r>
            <a:endParaRPr lang="zh-TW" altLang="en-US" sz="1400" dirty="0">
              <a:solidFill>
                <a:prstClr val="black"/>
              </a:solidFill>
              <a:latin typeface="微軟正黑體" pitchFamily="34" charset="-120"/>
              <a:ea typeface="微軟正黑體" pitchFamily="34" charset="-120"/>
            </a:endParaRPr>
          </a:p>
        </p:txBody>
      </p:sp>
      <p:sp>
        <p:nvSpPr>
          <p:cNvPr id="8" name="文字方塊 7"/>
          <p:cNvSpPr txBox="1"/>
          <p:nvPr/>
        </p:nvSpPr>
        <p:spPr>
          <a:xfrm>
            <a:off x="304800" y="836474"/>
            <a:ext cx="8648728" cy="1754326"/>
          </a:xfrm>
          <a:prstGeom prst="rect">
            <a:avLst/>
          </a:prstGeom>
          <a:solidFill>
            <a:srgbClr val="2683C6">
              <a:lumMod val="75000"/>
            </a:srgbClr>
          </a:solidFill>
        </p:spPr>
        <p:txBody>
          <a:bodyPr wrap="square" rtlCol="0">
            <a:spAutoFit/>
          </a:bodyPr>
          <a:lstStyle/>
          <a:p>
            <a:pPr marL="285750" indent="-285750">
              <a:buFont typeface="Arial" panose="020B0604020202020204" pitchFamily="34" charset="0"/>
              <a:buChar cha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運用</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粉絲團</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(Facebook)</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貼文及活動、每季發送電子報等，提供職場資訊及經驗交流平台</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a:p>
            <a:pPr marL="285750" indent="-285750">
              <a:buFont typeface="Arial" panose="020B0604020202020204" pitchFamily="34" charset="0"/>
              <a:buChar cha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電子報內容：政策趨勢、計畫活動訊息、</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學校應用案例、輔導專欄</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針對平台、帶領學生團測、結果解讀相關輔導問題</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、各職涯類型新興優質職業介紹</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a:p>
            <a:pPr marL="285750" indent="-285750">
              <a:buFont typeface="Arial" panose="020B0604020202020204" pitchFamily="34" charset="0"/>
              <a:buChar cha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粉絲團活動：教育新趨</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新知、新興職業介紹、就業及職場相關新聞</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a:p>
            <a:pPr marL="285750" lvl="1" indent="-285750">
              <a:buFont typeface="Arial" panose="020B0604020202020204" pitchFamily="34" charset="0"/>
              <a:buChar char="•"/>
              <a:defRPr/>
            </a:pP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歡迎學生或師長加入，可持續獲得職能及</a:t>
            </a:r>
            <a:r>
              <a:rPr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導入應用相關資訊</a:t>
            </a:r>
          </a:p>
        </p:txBody>
      </p:sp>
      <p:grpSp>
        <p:nvGrpSpPr>
          <p:cNvPr id="11" name="群組 10"/>
          <p:cNvGrpSpPr/>
          <p:nvPr/>
        </p:nvGrpSpPr>
        <p:grpSpPr>
          <a:xfrm>
            <a:off x="304800" y="2819400"/>
            <a:ext cx="3177085" cy="3625527"/>
            <a:chOff x="228600" y="2713361"/>
            <a:chExt cx="3177085" cy="3625527"/>
          </a:xfrm>
        </p:grpSpPr>
        <p:pic>
          <p:nvPicPr>
            <p:cNvPr id="9219"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7636" y="4038600"/>
              <a:ext cx="3119130" cy="2300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18"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28600" y="2713361"/>
              <a:ext cx="3177085" cy="24477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9222"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38813" y="3038660"/>
            <a:ext cx="3252787" cy="31335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17641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2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457200" y="404664"/>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r>
              <a:rPr kumimoji="0" lang="zh-TW" altLang="en-US" sz="4000" dirty="0">
                <a:solidFill>
                  <a:prstClr val="black"/>
                </a:solidFill>
              </a:rPr>
              <a:t>什</a:t>
            </a:r>
            <a:r>
              <a:rPr kumimoji="0" lang="zh-TW" altLang="en-US" sz="4000" dirty="0" smtClean="0">
                <a:solidFill>
                  <a:prstClr val="black"/>
                </a:solidFill>
              </a:rPr>
              <a:t>麼是</a:t>
            </a:r>
            <a:r>
              <a:rPr kumimoji="0" lang="zh-TW" altLang="zh-TW" sz="4000" dirty="0" smtClean="0">
                <a:solidFill>
                  <a:prstClr val="black"/>
                </a:solidFill>
              </a:rPr>
              <a:t>職能</a:t>
            </a:r>
          </a:p>
        </p:txBody>
      </p:sp>
      <p:grpSp>
        <p:nvGrpSpPr>
          <p:cNvPr id="3" name="群組 199"/>
          <p:cNvGrpSpPr>
            <a:grpSpLocks/>
          </p:cNvGrpSpPr>
          <p:nvPr/>
        </p:nvGrpSpPr>
        <p:grpSpPr bwMode="auto">
          <a:xfrm>
            <a:off x="685800" y="1557338"/>
            <a:ext cx="7858125" cy="4103687"/>
            <a:chOff x="649288" y="1711325"/>
            <a:chExt cx="8310282" cy="4535488"/>
          </a:xfrm>
        </p:grpSpPr>
        <p:sp>
          <p:nvSpPr>
            <p:cNvPr id="4" name="Text Box 5"/>
            <p:cNvSpPr txBox="1">
              <a:spLocks noChangeArrowheads="1"/>
            </p:cNvSpPr>
            <p:nvPr/>
          </p:nvSpPr>
          <p:spPr bwMode="auto">
            <a:xfrm>
              <a:off x="4757738" y="2655888"/>
              <a:ext cx="968375"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r>
                <a:rPr kumimoji="0" lang="en-US" altLang="zh-TW" sz="1600" b="1" kern="0">
                  <a:solidFill>
                    <a:prstClr val="black"/>
                  </a:solidFill>
                </a:rPr>
                <a:t> </a:t>
              </a:r>
              <a:r>
                <a:rPr kumimoji="0" lang="zh-TW" altLang="en-US" sz="1600" b="1" kern="0">
                  <a:solidFill>
                    <a:prstClr val="black"/>
                  </a:solidFill>
                </a:rPr>
                <a:t>看得見　 　看不見</a:t>
              </a:r>
            </a:p>
          </p:txBody>
        </p:sp>
        <p:sp>
          <p:nvSpPr>
            <p:cNvPr id="5" name="Freeform 6"/>
            <p:cNvSpPr>
              <a:spLocks/>
            </p:cNvSpPr>
            <p:nvPr/>
          </p:nvSpPr>
          <p:spPr bwMode="auto">
            <a:xfrm>
              <a:off x="2082800" y="1711325"/>
              <a:ext cx="4106863" cy="4414838"/>
            </a:xfrm>
            <a:custGeom>
              <a:avLst/>
              <a:gdLst>
                <a:gd name="T0" fmla="*/ 0 w 2796"/>
                <a:gd name="T1" fmla="*/ 2147483646 h 2908"/>
                <a:gd name="T2" fmla="*/ 2147483646 w 2796"/>
                <a:gd name="T3" fmla="*/ 2147483646 h 2908"/>
                <a:gd name="T4" fmla="*/ 2147483646 w 2796"/>
                <a:gd name="T5" fmla="*/ 2147483646 h 2908"/>
                <a:gd name="T6" fmla="*/ 2147483646 w 2796"/>
                <a:gd name="T7" fmla="*/ 2147483646 h 2908"/>
                <a:gd name="T8" fmla="*/ 2147483646 w 2796"/>
                <a:gd name="T9" fmla="*/ 2147483646 h 2908"/>
                <a:gd name="T10" fmla="*/ 2147483646 w 2796"/>
                <a:gd name="T11" fmla="*/ 2147483646 h 2908"/>
                <a:gd name="T12" fmla="*/ 2147483646 w 2796"/>
                <a:gd name="T13" fmla="*/ 2147483646 h 2908"/>
                <a:gd name="T14" fmla="*/ 2147483646 w 2796"/>
                <a:gd name="T15" fmla="*/ 2147483646 h 2908"/>
                <a:gd name="T16" fmla="*/ 2147483646 w 2796"/>
                <a:gd name="T17" fmla="*/ 2147483646 h 2908"/>
                <a:gd name="T18" fmla="*/ 2147483646 w 2796"/>
                <a:gd name="T19" fmla="*/ 2147483646 h 2908"/>
                <a:gd name="T20" fmla="*/ 2147483646 w 2796"/>
                <a:gd name="T21" fmla="*/ 2147483646 h 2908"/>
                <a:gd name="T22" fmla="*/ 2147483646 w 2796"/>
                <a:gd name="T23" fmla="*/ 2147483646 h 2908"/>
                <a:gd name="T24" fmla="*/ 2147483646 w 2796"/>
                <a:gd name="T25" fmla="*/ 2147483646 h 2908"/>
                <a:gd name="T26" fmla="*/ 2147483646 w 2796"/>
                <a:gd name="T27" fmla="*/ 2147483646 h 2908"/>
                <a:gd name="T28" fmla="*/ 2147483646 w 2796"/>
                <a:gd name="T29" fmla="*/ 2147483646 h 2908"/>
                <a:gd name="T30" fmla="*/ 2147483646 w 2796"/>
                <a:gd name="T31" fmla="*/ 2147483646 h 2908"/>
                <a:gd name="T32" fmla="*/ 2147483646 w 2796"/>
                <a:gd name="T33" fmla="*/ 2147483646 h 2908"/>
                <a:gd name="T34" fmla="*/ 2147483646 w 2796"/>
                <a:gd name="T35" fmla="*/ 2147483646 h 2908"/>
                <a:gd name="T36" fmla="*/ 2147483646 w 2796"/>
                <a:gd name="T37" fmla="*/ 2147483646 h 2908"/>
                <a:gd name="T38" fmla="*/ 2147483646 w 2796"/>
                <a:gd name="T39" fmla="*/ 2147483646 h 2908"/>
                <a:gd name="T40" fmla="*/ 2147483646 w 2796"/>
                <a:gd name="T41" fmla="*/ 2147483646 h 2908"/>
                <a:gd name="T42" fmla="*/ 2147483646 w 2796"/>
                <a:gd name="T43" fmla="*/ 2147483646 h 2908"/>
                <a:gd name="T44" fmla="*/ 2147483646 w 2796"/>
                <a:gd name="T45" fmla="*/ 2147483646 h 2908"/>
                <a:gd name="T46" fmla="*/ 2147483646 w 2796"/>
                <a:gd name="T47" fmla="*/ 2147483646 h 2908"/>
                <a:gd name="T48" fmla="*/ 2147483646 w 2796"/>
                <a:gd name="T49" fmla="*/ 2147483646 h 2908"/>
                <a:gd name="T50" fmla="*/ 2147483646 w 2796"/>
                <a:gd name="T51" fmla="*/ 2147483646 h 2908"/>
                <a:gd name="T52" fmla="*/ 2147483646 w 2796"/>
                <a:gd name="T53" fmla="*/ 2147483646 h 2908"/>
                <a:gd name="T54" fmla="*/ 2147483646 w 2796"/>
                <a:gd name="T55" fmla="*/ 2147483646 h 2908"/>
                <a:gd name="T56" fmla="*/ 2147483646 w 2796"/>
                <a:gd name="T57" fmla="*/ 2147483646 h 2908"/>
                <a:gd name="T58" fmla="*/ 2147483646 w 2796"/>
                <a:gd name="T59" fmla="*/ 2147483646 h 2908"/>
                <a:gd name="T60" fmla="*/ 2147483646 w 2796"/>
                <a:gd name="T61" fmla="*/ 2147483646 h 2908"/>
                <a:gd name="T62" fmla="*/ 2147483646 w 2796"/>
                <a:gd name="T63" fmla="*/ 2147483646 h 2908"/>
                <a:gd name="T64" fmla="*/ 2147483646 w 2796"/>
                <a:gd name="T65" fmla="*/ 2147483646 h 2908"/>
                <a:gd name="T66" fmla="*/ 2147483646 w 2796"/>
                <a:gd name="T67" fmla="*/ 2147483646 h 2908"/>
                <a:gd name="T68" fmla="*/ 2147483646 w 2796"/>
                <a:gd name="T69" fmla="*/ 2147483646 h 2908"/>
                <a:gd name="T70" fmla="*/ 2147483646 w 2796"/>
                <a:gd name="T71" fmla="*/ 2147483646 h 2908"/>
                <a:gd name="T72" fmla="*/ 2147483646 w 2796"/>
                <a:gd name="T73" fmla="*/ 2147483646 h 2908"/>
                <a:gd name="T74" fmla="*/ 2147483646 w 2796"/>
                <a:gd name="T75" fmla="*/ 2147483646 h 2908"/>
                <a:gd name="T76" fmla="*/ 2147483646 w 2796"/>
                <a:gd name="T77" fmla="*/ 2147483646 h 2908"/>
                <a:gd name="T78" fmla="*/ 2147483646 w 2796"/>
                <a:gd name="T79" fmla="*/ 2147483646 h 2908"/>
                <a:gd name="T80" fmla="*/ 2147483646 w 2796"/>
                <a:gd name="T81" fmla="*/ 2147483646 h 2908"/>
                <a:gd name="T82" fmla="*/ 2147483646 w 2796"/>
                <a:gd name="T83" fmla="*/ 2147483646 h 2908"/>
                <a:gd name="T84" fmla="*/ 2147483646 w 2796"/>
                <a:gd name="T85" fmla="*/ 2147483646 h 2908"/>
                <a:gd name="T86" fmla="*/ 2147483646 w 2796"/>
                <a:gd name="T87" fmla="*/ 2147483646 h 2908"/>
                <a:gd name="T88" fmla="*/ 2147483646 w 2796"/>
                <a:gd name="T89" fmla="*/ 2147483646 h 2908"/>
                <a:gd name="T90" fmla="*/ 2147483646 w 2796"/>
                <a:gd name="T91" fmla="*/ 2147483646 h 2908"/>
                <a:gd name="T92" fmla="*/ 2147483646 w 2796"/>
                <a:gd name="T93" fmla="*/ 2147483646 h 2908"/>
                <a:gd name="T94" fmla="*/ 2147483646 w 2796"/>
                <a:gd name="T95" fmla="*/ 2147483646 h 2908"/>
                <a:gd name="T96" fmla="*/ 2147483646 w 2796"/>
                <a:gd name="T97" fmla="*/ 2147483646 h 2908"/>
                <a:gd name="T98" fmla="*/ 2147483646 w 2796"/>
                <a:gd name="T99" fmla="*/ 2147483646 h 2908"/>
                <a:gd name="T100" fmla="*/ 2147483646 w 2796"/>
                <a:gd name="T101" fmla="*/ 2147483646 h 29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96"/>
                <a:gd name="T154" fmla="*/ 0 h 2908"/>
                <a:gd name="T155" fmla="*/ 2796 w 2796"/>
                <a:gd name="T156" fmla="*/ 2908 h 29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96" h="2908">
                  <a:moveTo>
                    <a:pt x="2184" y="2894"/>
                  </a:moveTo>
                  <a:lnTo>
                    <a:pt x="96" y="2817"/>
                  </a:lnTo>
                  <a:lnTo>
                    <a:pt x="0" y="2727"/>
                  </a:lnTo>
                  <a:lnTo>
                    <a:pt x="0" y="2652"/>
                  </a:lnTo>
                  <a:lnTo>
                    <a:pt x="37" y="2572"/>
                  </a:lnTo>
                  <a:lnTo>
                    <a:pt x="96" y="2324"/>
                  </a:lnTo>
                  <a:lnTo>
                    <a:pt x="108" y="2219"/>
                  </a:lnTo>
                  <a:lnTo>
                    <a:pt x="96" y="2157"/>
                  </a:lnTo>
                  <a:lnTo>
                    <a:pt x="96" y="2029"/>
                  </a:lnTo>
                  <a:lnTo>
                    <a:pt x="100" y="2029"/>
                  </a:lnTo>
                  <a:lnTo>
                    <a:pt x="104" y="2029"/>
                  </a:lnTo>
                  <a:lnTo>
                    <a:pt x="108" y="2029"/>
                  </a:lnTo>
                  <a:lnTo>
                    <a:pt x="112" y="2029"/>
                  </a:lnTo>
                  <a:lnTo>
                    <a:pt x="113" y="2029"/>
                  </a:lnTo>
                  <a:lnTo>
                    <a:pt x="116" y="2029"/>
                  </a:lnTo>
                  <a:lnTo>
                    <a:pt x="118" y="2029"/>
                  </a:lnTo>
                  <a:lnTo>
                    <a:pt x="121" y="2029"/>
                  </a:lnTo>
                  <a:lnTo>
                    <a:pt x="122" y="2029"/>
                  </a:lnTo>
                  <a:lnTo>
                    <a:pt x="124" y="2029"/>
                  </a:lnTo>
                  <a:lnTo>
                    <a:pt x="188" y="1852"/>
                  </a:lnTo>
                  <a:lnTo>
                    <a:pt x="289" y="1852"/>
                  </a:lnTo>
                  <a:lnTo>
                    <a:pt x="291" y="1841"/>
                  </a:lnTo>
                  <a:lnTo>
                    <a:pt x="294" y="1830"/>
                  </a:lnTo>
                  <a:lnTo>
                    <a:pt x="296" y="1821"/>
                  </a:lnTo>
                  <a:lnTo>
                    <a:pt x="299" y="1811"/>
                  </a:lnTo>
                  <a:lnTo>
                    <a:pt x="300" y="1804"/>
                  </a:lnTo>
                  <a:lnTo>
                    <a:pt x="303" y="1797"/>
                  </a:lnTo>
                  <a:lnTo>
                    <a:pt x="306" y="1791"/>
                  </a:lnTo>
                  <a:lnTo>
                    <a:pt x="310" y="1785"/>
                  </a:lnTo>
                  <a:lnTo>
                    <a:pt x="314" y="1782"/>
                  </a:lnTo>
                  <a:lnTo>
                    <a:pt x="318" y="1778"/>
                  </a:lnTo>
                  <a:lnTo>
                    <a:pt x="324" y="1776"/>
                  </a:lnTo>
                  <a:lnTo>
                    <a:pt x="330" y="1773"/>
                  </a:lnTo>
                  <a:lnTo>
                    <a:pt x="337" y="1772"/>
                  </a:lnTo>
                  <a:lnTo>
                    <a:pt x="345" y="1771"/>
                  </a:lnTo>
                  <a:lnTo>
                    <a:pt x="354" y="1771"/>
                  </a:lnTo>
                  <a:lnTo>
                    <a:pt x="366" y="1769"/>
                  </a:lnTo>
                  <a:lnTo>
                    <a:pt x="397" y="1659"/>
                  </a:lnTo>
                  <a:lnTo>
                    <a:pt x="366" y="1624"/>
                  </a:lnTo>
                  <a:lnTo>
                    <a:pt x="366" y="1622"/>
                  </a:lnTo>
                  <a:lnTo>
                    <a:pt x="366" y="1618"/>
                  </a:lnTo>
                  <a:lnTo>
                    <a:pt x="366" y="1616"/>
                  </a:lnTo>
                  <a:lnTo>
                    <a:pt x="366" y="1613"/>
                  </a:lnTo>
                  <a:lnTo>
                    <a:pt x="366" y="1612"/>
                  </a:lnTo>
                  <a:lnTo>
                    <a:pt x="366" y="1610"/>
                  </a:lnTo>
                  <a:lnTo>
                    <a:pt x="366" y="1609"/>
                  </a:lnTo>
                  <a:lnTo>
                    <a:pt x="366" y="1607"/>
                  </a:lnTo>
                  <a:lnTo>
                    <a:pt x="366" y="1605"/>
                  </a:lnTo>
                  <a:lnTo>
                    <a:pt x="385" y="1483"/>
                  </a:lnTo>
                  <a:lnTo>
                    <a:pt x="635" y="1392"/>
                  </a:lnTo>
                  <a:lnTo>
                    <a:pt x="687" y="1359"/>
                  </a:lnTo>
                  <a:lnTo>
                    <a:pt x="800" y="1344"/>
                  </a:lnTo>
                  <a:lnTo>
                    <a:pt x="858" y="1248"/>
                  </a:lnTo>
                  <a:lnTo>
                    <a:pt x="816" y="1204"/>
                  </a:lnTo>
                  <a:lnTo>
                    <a:pt x="870" y="1137"/>
                  </a:lnTo>
                  <a:lnTo>
                    <a:pt x="1003" y="1169"/>
                  </a:lnTo>
                  <a:lnTo>
                    <a:pt x="1218" y="1004"/>
                  </a:lnTo>
                  <a:lnTo>
                    <a:pt x="1273" y="971"/>
                  </a:lnTo>
                  <a:lnTo>
                    <a:pt x="1240" y="876"/>
                  </a:lnTo>
                  <a:lnTo>
                    <a:pt x="1273" y="749"/>
                  </a:lnTo>
                  <a:lnTo>
                    <a:pt x="1405" y="593"/>
                  </a:lnTo>
                  <a:lnTo>
                    <a:pt x="1482" y="493"/>
                  </a:lnTo>
                  <a:lnTo>
                    <a:pt x="1486" y="493"/>
                  </a:lnTo>
                  <a:lnTo>
                    <a:pt x="1490" y="493"/>
                  </a:lnTo>
                  <a:lnTo>
                    <a:pt x="1492" y="493"/>
                  </a:lnTo>
                  <a:lnTo>
                    <a:pt x="1496" y="493"/>
                  </a:lnTo>
                  <a:lnTo>
                    <a:pt x="1498" y="493"/>
                  </a:lnTo>
                  <a:lnTo>
                    <a:pt x="1500" y="493"/>
                  </a:lnTo>
                  <a:lnTo>
                    <a:pt x="1502" y="493"/>
                  </a:lnTo>
                  <a:lnTo>
                    <a:pt x="1504" y="493"/>
                  </a:lnTo>
                  <a:lnTo>
                    <a:pt x="1506" y="493"/>
                  </a:lnTo>
                  <a:lnTo>
                    <a:pt x="1507" y="493"/>
                  </a:lnTo>
                  <a:lnTo>
                    <a:pt x="1508" y="493"/>
                  </a:lnTo>
                  <a:lnTo>
                    <a:pt x="1633" y="215"/>
                  </a:lnTo>
                  <a:lnTo>
                    <a:pt x="1704" y="201"/>
                  </a:lnTo>
                  <a:lnTo>
                    <a:pt x="1706" y="201"/>
                  </a:lnTo>
                  <a:lnTo>
                    <a:pt x="1709" y="201"/>
                  </a:lnTo>
                  <a:lnTo>
                    <a:pt x="1711" y="201"/>
                  </a:lnTo>
                  <a:lnTo>
                    <a:pt x="1712" y="201"/>
                  </a:lnTo>
                  <a:lnTo>
                    <a:pt x="1713" y="201"/>
                  </a:lnTo>
                  <a:lnTo>
                    <a:pt x="1715" y="201"/>
                  </a:lnTo>
                  <a:lnTo>
                    <a:pt x="1716" y="201"/>
                  </a:lnTo>
                  <a:lnTo>
                    <a:pt x="1718" y="201"/>
                  </a:lnTo>
                  <a:lnTo>
                    <a:pt x="1720" y="201"/>
                  </a:lnTo>
                  <a:lnTo>
                    <a:pt x="1817" y="127"/>
                  </a:lnTo>
                  <a:lnTo>
                    <a:pt x="1924" y="0"/>
                  </a:lnTo>
                  <a:lnTo>
                    <a:pt x="2145" y="144"/>
                  </a:lnTo>
                  <a:lnTo>
                    <a:pt x="2159" y="249"/>
                  </a:lnTo>
                  <a:lnTo>
                    <a:pt x="2270" y="329"/>
                  </a:lnTo>
                  <a:lnTo>
                    <a:pt x="2254" y="529"/>
                  </a:lnTo>
                  <a:lnTo>
                    <a:pt x="2309" y="593"/>
                  </a:lnTo>
                  <a:lnTo>
                    <a:pt x="2322" y="703"/>
                  </a:lnTo>
                  <a:lnTo>
                    <a:pt x="2364" y="749"/>
                  </a:lnTo>
                  <a:lnTo>
                    <a:pt x="2379" y="971"/>
                  </a:lnTo>
                  <a:lnTo>
                    <a:pt x="2434" y="1109"/>
                  </a:lnTo>
                  <a:lnTo>
                    <a:pt x="2473" y="1181"/>
                  </a:lnTo>
                  <a:lnTo>
                    <a:pt x="2475" y="1186"/>
                  </a:lnTo>
                  <a:lnTo>
                    <a:pt x="2479" y="1189"/>
                  </a:lnTo>
                  <a:lnTo>
                    <a:pt x="2481" y="1193"/>
                  </a:lnTo>
                  <a:lnTo>
                    <a:pt x="2484" y="1195"/>
                  </a:lnTo>
                  <a:lnTo>
                    <a:pt x="2485" y="1198"/>
                  </a:lnTo>
                  <a:lnTo>
                    <a:pt x="2487" y="1199"/>
                  </a:lnTo>
                  <a:lnTo>
                    <a:pt x="2488" y="1201"/>
                  </a:lnTo>
                  <a:lnTo>
                    <a:pt x="2490" y="1201"/>
                  </a:lnTo>
                  <a:lnTo>
                    <a:pt x="2490" y="1203"/>
                  </a:lnTo>
                  <a:lnTo>
                    <a:pt x="2491" y="1203"/>
                  </a:lnTo>
                  <a:lnTo>
                    <a:pt x="2491" y="1204"/>
                  </a:lnTo>
                  <a:lnTo>
                    <a:pt x="2492" y="1204"/>
                  </a:lnTo>
                  <a:lnTo>
                    <a:pt x="2434" y="1344"/>
                  </a:lnTo>
                  <a:lnTo>
                    <a:pt x="2434" y="1392"/>
                  </a:lnTo>
                  <a:lnTo>
                    <a:pt x="2473" y="1483"/>
                  </a:lnTo>
                  <a:lnTo>
                    <a:pt x="2598" y="1419"/>
                  </a:lnTo>
                  <a:lnTo>
                    <a:pt x="2688" y="1483"/>
                  </a:lnTo>
                  <a:lnTo>
                    <a:pt x="2631" y="1756"/>
                  </a:lnTo>
                  <a:lnTo>
                    <a:pt x="2657" y="1891"/>
                  </a:lnTo>
                  <a:lnTo>
                    <a:pt x="2598" y="1971"/>
                  </a:lnTo>
                  <a:lnTo>
                    <a:pt x="2594" y="1971"/>
                  </a:lnTo>
                  <a:lnTo>
                    <a:pt x="2590" y="1971"/>
                  </a:lnTo>
                  <a:lnTo>
                    <a:pt x="2587" y="1971"/>
                  </a:lnTo>
                  <a:lnTo>
                    <a:pt x="2585" y="1971"/>
                  </a:lnTo>
                  <a:lnTo>
                    <a:pt x="2583" y="1971"/>
                  </a:lnTo>
                  <a:lnTo>
                    <a:pt x="2581" y="1971"/>
                  </a:lnTo>
                  <a:lnTo>
                    <a:pt x="2579" y="1971"/>
                  </a:lnTo>
                  <a:lnTo>
                    <a:pt x="2578" y="1971"/>
                  </a:lnTo>
                  <a:lnTo>
                    <a:pt x="2577" y="1971"/>
                  </a:lnTo>
                  <a:lnTo>
                    <a:pt x="2570" y="2112"/>
                  </a:lnTo>
                  <a:lnTo>
                    <a:pt x="2669" y="2112"/>
                  </a:lnTo>
                  <a:lnTo>
                    <a:pt x="2728" y="2264"/>
                  </a:lnTo>
                  <a:lnTo>
                    <a:pt x="2782" y="2311"/>
                  </a:lnTo>
                  <a:lnTo>
                    <a:pt x="2782" y="2419"/>
                  </a:lnTo>
                  <a:lnTo>
                    <a:pt x="2774" y="2419"/>
                  </a:lnTo>
                  <a:lnTo>
                    <a:pt x="2767" y="2419"/>
                  </a:lnTo>
                  <a:lnTo>
                    <a:pt x="2762" y="2419"/>
                  </a:lnTo>
                  <a:lnTo>
                    <a:pt x="2757" y="2419"/>
                  </a:lnTo>
                  <a:lnTo>
                    <a:pt x="2753" y="2419"/>
                  </a:lnTo>
                  <a:lnTo>
                    <a:pt x="2750" y="2419"/>
                  </a:lnTo>
                  <a:lnTo>
                    <a:pt x="2747" y="2419"/>
                  </a:lnTo>
                  <a:lnTo>
                    <a:pt x="2745" y="2419"/>
                  </a:lnTo>
                  <a:lnTo>
                    <a:pt x="2744" y="2419"/>
                  </a:lnTo>
                  <a:lnTo>
                    <a:pt x="2742" y="2419"/>
                  </a:lnTo>
                  <a:lnTo>
                    <a:pt x="2741" y="2419"/>
                  </a:lnTo>
                  <a:lnTo>
                    <a:pt x="2740" y="2419"/>
                  </a:lnTo>
                  <a:lnTo>
                    <a:pt x="2795" y="2572"/>
                  </a:lnTo>
                  <a:lnTo>
                    <a:pt x="2763" y="2639"/>
                  </a:lnTo>
                  <a:lnTo>
                    <a:pt x="2708" y="2772"/>
                  </a:lnTo>
                  <a:lnTo>
                    <a:pt x="2740" y="2879"/>
                  </a:lnTo>
                  <a:lnTo>
                    <a:pt x="2734" y="2879"/>
                  </a:lnTo>
                  <a:lnTo>
                    <a:pt x="2729" y="2879"/>
                  </a:lnTo>
                  <a:lnTo>
                    <a:pt x="2725" y="2879"/>
                  </a:lnTo>
                  <a:lnTo>
                    <a:pt x="2721" y="2879"/>
                  </a:lnTo>
                  <a:lnTo>
                    <a:pt x="2717" y="2879"/>
                  </a:lnTo>
                  <a:lnTo>
                    <a:pt x="2715" y="2879"/>
                  </a:lnTo>
                  <a:lnTo>
                    <a:pt x="2714" y="2879"/>
                  </a:lnTo>
                  <a:lnTo>
                    <a:pt x="2712" y="2879"/>
                  </a:lnTo>
                  <a:lnTo>
                    <a:pt x="2710" y="2879"/>
                  </a:lnTo>
                  <a:lnTo>
                    <a:pt x="2708" y="2879"/>
                  </a:lnTo>
                  <a:lnTo>
                    <a:pt x="2216" y="2907"/>
                  </a:lnTo>
                  <a:lnTo>
                    <a:pt x="2184" y="2894"/>
                  </a:lnTo>
                </a:path>
              </a:pathLst>
            </a:custGeom>
            <a:solidFill>
              <a:srgbClr val="F7F7F7"/>
            </a:solidFill>
            <a:ln w="12700" cap="rnd">
              <a:solidFill>
                <a:srgbClr val="99CCFF"/>
              </a:solidFill>
              <a:round/>
              <a:headEnd/>
              <a:tailEnd/>
            </a:ln>
          </p:spPr>
          <p:txBody>
            <a:bodyPr lIns="0" tIns="0" rIns="0" bIns="0"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grpSp>
          <p:nvGrpSpPr>
            <p:cNvPr id="6" name="Group 7"/>
            <p:cNvGrpSpPr>
              <a:grpSpLocks/>
            </p:cNvGrpSpPr>
            <p:nvPr/>
          </p:nvGrpSpPr>
          <p:grpSpPr bwMode="auto">
            <a:xfrm>
              <a:off x="4922838" y="1879600"/>
              <a:ext cx="555625" cy="1284288"/>
              <a:chOff x="3136" y="1544"/>
              <a:chExt cx="378" cy="847"/>
            </a:xfrm>
          </p:grpSpPr>
          <p:sp>
            <p:nvSpPr>
              <p:cNvPr id="194" name="Freeform 8"/>
              <p:cNvSpPr>
                <a:spLocks/>
              </p:cNvSpPr>
              <p:nvPr/>
            </p:nvSpPr>
            <p:spPr bwMode="auto">
              <a:xfrm>
                <a:off x="3136" y="1544"/>
                <a:ext cx="378" cy="847"/>
              </a:xfrm>
              <a:custGeom>
                <a:avLst/>
                <a:gdLst>
                  <a:gd name="T0" fmla="*/ 74 w 378"/>
                  <a:gd name="T1" fmla="*/ 0 h 847"/>
                  <a:gd name="T2" fmla="*/ 120 w 378"/>
                  <a:gd name="T3" fmla="*/ 66 h 847"/>
                  <a:gd name="T4" fmla="*/ 145 w 378"/>
                  <a:gd name="T5" fmla="*/ 20 h 847"/>
                  <a:gd name="T6" fmla="*/ 180 w 378"/>
                  <a:gd name="T7" fmla="*/ 105 h 847"/>
                  <a:gd name="T8" fmla="*/ 218 w 378"/>
                  <a:gd name="T9" fmla="*/ 96 h 847"/>
                  <a:gd name="T10" fmla="*/ 246 w 378"/>
                  <a:gd name="T11" fmla="*/ 206 h 847"/>
                  <a:gd name="T12" fmla="*/ 290 w 378"/>
                  <a:gd name="T13" fmla="*/ 230 h 847"/>
                  <a:gd name="T14" fmla="*/ 301 w 378"/>
                  <a:gd name="T15" fmla="*/ 333 h 847"/>
                  <a:gd name="T16" fmla="*/ 343 w 378"/>
                  <a:gd name="T17" fmla="*/ 387 h 847"/>
                  <a:gd name="T18" fmla="*/ 335 w 378"/>
                  <a:gd name="T19" fmla="*/ 464 h 847"/>
                  <a:gd name="T20" fmla="*/ 375 w 378"/>
                  <a:gd name="T21" fmla="*/ 558 h 847"/>
                  <a:gd name="T22" fmla="*/ 350 w 378"/>
                  <a:gd name="T23" fmla="*/ 595 h 847"/>
                  <a:gd name="T24" fmla="*/ 377 w 378"/>
                  <a:gd name="T25" fmla="*/ 694 h 847"/>
                  <a:gd name="T26" fmla="*/ 339 w 378"/>
                  <a:gd name="T27" fmla="*/ 704 h 847"/>
                  <a:gd name="T28" fmla="*/ 351 w 378"/>
                  <a:gd name="T29" fmla="*/ 807 h 847"/>
                  <a:gd name="T30" fmla="*/ 306 w 378"/>
                  <a:gd name="T31" fmla="*/ 768 h 847"/>
                  <a:gd name="T32" fmla="*/ 299 w 378"/>
                  <a:gd name="T33" fmla="*/ 846 h 847"/>
                  <a:gd name="T34" fmla="*/ 258 w 378"/>
                  <a:gd name="T35" fmla="*/ 785 h 847"/>
                  <a:gd name="T36" fmla="*/ 232 w 378"/>
                  <a:gd name="T37" fmla="*/ 830 h 847"/>
                  <a:gd name="T38" fmla="*/ 194 w 378"/>
                  <a:gd name="T39" fmla="*/ 734 h 847"/>
                  <a:gd name="T40" fmla="*/ 157 w 378"/>
                  <a:gd name="T41" fmla="*/ 745 h 847"/>
                  <a:gd name="T42" fmla="*/ 131 w 378"/>
                  <a:gd name="T43" fmla="*/ 649 h 847"/>
                  <a:gd name="T44" fmla="*/ 87 w 378"/>
                  <a:gd name="T45" fmla="*/ 620 h 847"/>
                  <a:gd name="T46" fmla="*/ 80 w 378"/>
                  <a:gd name="T47" fmla="*/ 522 h 847"/>
                  <a:gd name="T48" fmla="*/ 34 w 378"/>
                  <a:gd name="T49" fmla="*/ 462 h 847"/>
                  <a:gd name="T50" fmla="*/ 42 w 378"/>
                  <a:gd name="T51" fmla="*/ 384 h 847"/>
                  <a:gd name="T52" fmla="*/ 2 w 378"/>
                  <a:gd name="T53" fmla="*/ 296 h 847"/>
                  <a:gd name="T54" fmla="*/ 26 w 378"/>
                  <a:gd name="T55" fmla="*/ 254 h 847"/>
                  <a:gd name="T56" fmla="*/ 0 w 378"/>
                  <a:gd name="T57" fmla="*/ 156 h 847"/>
                  <a:gd name="T58" fmla="*/ 38 w 378"/>
                  <a:gd name="T59" fmla="*/ 146 h 847"/>
                  <a:gd name="T60" fmla="*/ 23 w 378"/>
                  <a:gd name="T61" fmla="*/ 44 h 847"/>
                  <a:gd name="T62" fmla="*/ 69 w 378"/>
                  <a:gd name="T63" fmla="*/ 78 h 847"/>
                  <a:gd name="T64" fmla="*/ 74 w 378"/>
                  <a:gd name="T65" fmla="*/ 0 h 847"/>
                  <a:gd name="T66" fmla="*/ 74 w 378"/>
                  <a:gd name="T67" fmla="*/ 0 h 8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8"/>
                  <a:gd name="T103" fmla="*/ 0 h 847"/>
                  <a:gd name="T104" fmla="*/ 378 w 378"/>
                  <a:gd name="T105" fmla="*/ 847 h 8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8" h="847">
                    <a:moveTo>
                      <a:pt x="74" y="0"/>
                    </a:moveTo>
                    <a:lnTo>
                      <a:pt x="120" y="66"/>
                    </a:lnTo>
                    <a:lnTo>
                      <a:pt x="145" y="20"/>
                    </a:lnTo>
                    <a:lnTo>
                      <a:pt x="180" y="105"/>
                    </a:lnTo>
                    <a:lnTo>
                      <a:pt x="218" y="96"/>
                    </a:lnTo>
                    <a:lnTo>
                      <a:pt x="246" y="206"/>
                    </a:lnTo>
                    <a:lnTo>
                      <a:pt x="290" y="230"/>
                    </a:lnTo>
                    <a:lnTo>
                      <a:pt x="301" y="333"/>
                    </a:lnTo>
                    <a:lnTo>
                      <a:pt x="343" y="387"/>
                    </a:lnTo>
                    <a:lnTo>
                      <a:pt x="335" y="464"/>
                    </a:lnTo>
                    <a:lnTo>
                      <a:pt x="375" y="558"/>
                    </a:lnTo>
                    <a:lnTo>
                      <a:pt x="350" y="595"/>
                    </a:lnTo>
                    <a:lnTo>
                      <a:pt x="377" y="694"/>
                    </a:lnTo>
                    <a:lnTo>
                      <a:pt x="339" y="704"/>
                    </a:lnTo>
                    <a:lnTo>
                      <a:pt x="351" y="807"/>
                    </a:lnTo>
                    <a:lnTo>
                      <a:pt x="306" y="768"/>
                    </a:lnTo>
                    <a:lnTo>
                      <a:pt x="299" y="846"/>
                    </a:lnTo>
                    <a:lnTo>
                      <a:pt x="258" y="785"/>
                    </a:lnTo>
                    <a:lnTo>
                      <a:pt x="232" y="830"/>
                    </a:lnTo>
                    <a:lnTo>
                      <a:pt x="194" y="734"/>
                    </a:lnTo>
                    <a:lnTo>
                      <a:pt x="157" y="745"/>
                    </a:lnTo>
                    <a:lnTo>
                      <a:pt x="131" y="649"/>
                    </a:lnTo>
                    <a:lnTo>
                      <a:pt x="87" y="620"/>
                    </a:lnTo>
                    <a:lnTo>
                      <a:pt x="80" y="522"/>
                    </a:lnTo>
                    <a:lnTo>
                      <a:pt x="34" y="462"/>
                    </a:lnTo>
                    <a:lnTo>
                      <a:pt x="42" y="384"/>
                    </a:lnTo>
                    <a:lnTo>
                      <a:pt x="2" y="296"/>
                    </a:lnTo>
                    <a:lnTo>
                      <a:pt x="26" y="254"/>
                    </a:lnTo>
                    <a:lnTo>
                      <a:pt x="0" y="156"/>
                    </a:lnTo>
                    <a:lnTo>
                      <a:pt x="38" y="146"/>
                    </a:lnTo>
                    <a:lnTo>
                      <a:pt x="23" y="44"/>
                    </a:lnTo>
                    <a:lnTo>
                      <a:pt x="69" y="78"/>
                    </a:lnTo>
                    <a:lnTo>
                      <a:pt x="74" y="0"/>
                    </a:lnTo>
                  </a:path>
                </a:pathLst>
              </a:custGeom>
              <a:solidFill>
                <a:srgbClr val="FFFFC2"/>
              </a:solidFill>
              <a:ln w="12700" cap="rnd">
                <a:solidFill>
                  <a:srgbClr val="99CCFF"/>
                </a:solidFill>
                <a:round/>
                <a:headEnd/>
                <a:tailEnd/>
              </a:ln>
            </p:spPr>
            <p:txBody>
              <a:bodyPr lIns="0" tIns="0" rIns="0" bIns="0"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95" name="Rectangle 9"/>
              <p:cNvSpPr>
                <a:spLocks noChangeArrowheads="1"/>
              </p:cNvSpPr>
              <p:nvPr/>
            </p:nvSpPr>
            <p:spPr bwMode="auto">
              <a:xfrm rot="-900000">
                <a:off x="3216" y="1862"/>
                <a:ext cx="225" cy="213"/>
              </a:xfrm>
              <a:prstGeom prst="rect">
                <a:avLst/>
              </a:prstGeom>
              <a:noFill/>
              <a:ln w="9525">
                <a:solidFill>
                  <a:srgbClr val="99CC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defTabSz="409575">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defTabSz="409575">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defTabSz="409575">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defTabSz="409575">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defTabSz="409575">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1" hangingPunct="1">
                  <a:spcBef>
                    <a:spcPct val="0"/>
                  </a:spcBef>
                  <a:buFontTx/>
                  <a:buNone/>
                  <a:defRPr/>
                </a:pPr>
                <a:r>
                  <a:rPr kumimoji="0" lang="en-US" altLang="zh-TW" sz="2000" b="1" kern="0">
                    <a:solidFill>
                      <a:prstClr val="black"/>
                    </a:solidFill>
                  </a:rPr>
                  <a:t> </a:t>
                </a:r>
              </a:p>
            </p:txBody>
          </p:sp>
        </p:grpSp>
        <p:grpSp>
          <p:nvGrpSpPr>
            <p:cNvPr id="7" name="Group 10"/>
            <p:cNvGrpSpPr>
              <a:grpSpLocks/>
            </p:cNvGrpSpPr>
            <p:nvPr/>
          </p:nvGrpSpPr>
          <p:grpSpPr bwMode="auto">
            <a:xfrm>
              <a:off x="4157663" y="2987675"/>
              <a:ext cx="615950" cy="709613"/>
              <a:chOff x="2435" y="2274"/>
              <a:chExt cx="419" cy="468"/>
            </a:xfrm>
          </p:grpSpPr>
          <p:sp>
            <p:nvSpPr>
              <p:cNvPr id="192" name="Freeform 11"/>
              <p:cNvSpPr>
                <a:spLocks/>
              </p:cNvSpPr>
              <p:nvPr/>
            </p:nvSpPr>
            <p:spPr bwMode="auto">
              <a:xfrm>
                <a:off x="2435" y="2274"/>
                <a:ext cx="419" cy="468"/>
              </a:xfrm>
              <a:custGeom>
                <a:avLst/>
                <a:gdLst>
                  <a:gd name="T0" fmla="*/ 407 w 419"/>
                  <a:gd name="T1" fmla="*/ 29 h 468"/>
                  <a:gd name="T2" fmla="*/ 385 w 419"/>
                  <a:gd name="T3" fmla="*/ 84 h 468"/>
                  <a:gd name="T4" fmla="*/ 418 w 419"/>
                  <a:gd name="T5" fmla="*/ 92 h 468"/>
                  <a:gd name="T6" fmla="*/ 383 w 419"/>
                  <a:gd name="T7" fmla="*/ 143 h 468"/>
                  <a:gd name="T8" fmla="*/ 400 w 419"/>
                  <a:gd name="T9" fmla="*/ 171 h 468"/>
                  <a:gd name="T10" fmla="*/ 348 w 419"/>
                  <a:gd name="T11" fmla="*/ 222 h 468"/>
                  <a:gd name="T12" fmla="*/ 349 w 419"/>
                  <a:gd name="T13" fmla="*/ 264 h 468"/>
                  <a:gd name="T14" fmla="*/ 295 w 419"/>
                  <a:gd name="T15" fmla="*/ 300 h 468"/>
                  <a:gd name="T16" fmla="*/ 281 w 419"/>
                  <a:gd name="T17" fmla="*/ 349 h 468"/>
                  <a:gd name="T18" fmla="*/ 235 w 419"/>
                  <a:gd name="T19" fmla="*/ 362 h 468"/>
                  <a:gd name="T20" fmla="*/ 196 w 419"/>
                  <a:gd name="T21" fmla="*/ 420 h 468"/>
                  <a:gd name="T22" fmla="*/ 167 w 419"/>
                  <a:gd name="T23" fmla="*/ 410 h 468"/>
                  <a:gd name="T24" fmla="*/ 122 w 419"/>
                  <a:gd name="T25" fmla="*/ 458 h 468"/>
                  <a:gd name="T26" fmla="*/ 105 w 419"/>
                  <a:gd name="T27" fmla="*/ 430 h 468"/>
                  <a:gd name="T28" fmla="*/ 51 w 419"/>
                  <a:gd name="T29" fmla="*/ 467 h 468"/>
                  <a:gd name="T30" fmla="*/ 58 w 419"/>
                  <a:gd name="T31" fmla="*/ 421 h 468"/>
                  <a:gd name="T32" fmla="*/ 13 w 419"/>
                  <a:gd name="T33" fmla="*/ 436 h 468"/>
                  <a:gd name="T34" fmla="*/ 33 w 419"/>
                  <a:gd name="T35" fmla="*/ 387 h 468"/>
                  <a:gd name="T36" fmla="*/ 0 w 419"/>
                  <a:gd name="T37" fmla="*/ 376 h 468"/>
                  <a:gd name="T38" fmla="*/ 41 w 419"/>
                  <a:gd name="T39" fmla="*/ 320 h 468"/>
                  <a:gd name="T40" fmla="*/ 22 w 419"/>
                  <a:gd name="T41" fmla="*/ 294 h 468"/>
                  <a:gd name="T42" fmla="*/ 68 w 419"/>
                  <a:gd name="T43" fmla="*/ 248 h 468"/>
                  <a:gd name="T44" fmla="*/ 69 w 419"/>
                  <a:gd name="T45" fmla="*/ 206 h 468"/>
                  <a:gd name="T46" fmla="*/ 120 w 419"/>
                  <a:gd name="T47" fmla="*/ 173 h 468"/>
                  <a:gd name="T48" fmla="*/ 139 w 419"/>
                  <a:gd name="T49" fmla="*/ 120 h 468"/>
                  <a:gd name="T50" fmla="*/ 184 w 419"/>
                  <a:gd name="T51" fmla="*/ 106 h 468"/>
                  <a:gd name="T52" fmla="*/ 219 w 419"/>
                  <a:gd name="T53" fmla="*/ 50 h 468"/>
                  <a:gd name="T54" fmla="*/ 250 w 419"/>
                  <a:gd name="T55" fmla="*/ 58 h 468"/>
                  <a:gd name="T56" fmla="*/ 296 w 419"/>
                  <a:gd name="T57" fmla="*/ 12 h 468"/>
                  <a:gd name="T58" fmla="*/ 314 w 419"/>
                  <a:gd name="T59" fmla="*/ 38 h 468"/>
                  <a:gd name="T60" fmla="*/ 367 w 419"/>
                  <a:gd name="T61" fmla="*/ 0 h 468"/>
                  <a:gd name="T62" fmla="*/ 360 w 419"/>
                  <a:gd name="T63" fmla="*/ 45 h 468"/>
                  <a:gd name="T64" fmla="*/ 407 w 419"/>
                  <a:gd name="T65" fmla="*/ 29 h 468"/>
                  <a:gd name="T66" fmla="*/ 407 w 419"/>
                  <a:gd name="T67" fmla="*/ 29 h 4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9"/>
                  <a:gd name="T103" fmla="*/ 0 h 468"/>
                  <a:gd name="T104" fmla="*/ 419 w 419"/>
                  <a:gd name="T105" fmla="*/ 468 h 4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9" h="468">
                    <a:moveTo>
                      <a:pt x="407" y="29"/>
                    </a:moveTo>
                    <a:lnTo>
                      <a:pt x="385" y="84"/>
                    </a:lnTo>
                    <a:lnTo>
                      <a:pt x="418" y="92"/>
                    </a:lnTo>
                    <a:lnTo>
                      <a:pt x="383" y="143"/>
                    </a:lnTo>
                    <a:lnTo>
                      <a:pt x="400" y="171"/>
                    </a:lnTo>
                    <a:lnTo>
                      <a:pt x="348" y="222"/>
                    </a:lnTo>
                    <a:lnTo>
                      <a:pt x="349" y="264"/>
                    </a:lnTo>
                    <a:lnTo>
                      <a:pt x="295" y="300"/>
                    </a:lnTo>
                    <a:lnTo>
                      <a:pt x="281" y="349"/>
                    </a:lnTo>
                    <a:lnTo>
                      <a:pt x="235" y="362"/>
                    </a:lnTo>
                    <a:lnTo>
                      <a:pt x="196" y="420"/>
                    </a:lnTo>
                    <a:lnTo>
                      <a:pt x="167" y="410"/>
                    </a:lnTo>
                    <a:lnTo>
                      <a:pt x="122" y="458"/>
                    </a:lnTo>
                    <a:lnTo>
                      <a:pt x="105" y="430"/>
                    </a:lnTo>
                    <a:lnTo>
                      <a:pt x="51" y="467"/>
                    </a:lnTo>
                    <a:lnTo>
                      <a:pt x="58" y="421"/>
                    </a:lnTo>
                    <a:lnTo>
                      <a:pt x="13" y="436"/>
                    </a:lnTo>
                    <a:lnTo>
                      <a:pt x="33" y="387"/>
                    </a:lnTo>
                    <a:lnTo>
                      <a:pt x="0" y="376"/>
                    </a:lnTo>
                    <a:lnTo>
                      <a:pt x="41" y="320"/>
                    </a:lnTo>
                    <a:lnTo>
                      <a:pt x="22" y="294"/>
                    </a:lnTo>
                    <a:lnTo>
                      <a:pt x="68" y="248"/>
                    </a:lnTo>
                    <a:lnTo>
                      <a:pt x="69" y="206"/>
                    </a:lnTo>
                    <a:lnTo>
                      <a:pt x="120" y="173"/>
                    </a:lnTo>
                    <a:lnTo>
                      <a:pt x="139" y="120"/>
                    </a:lnTo>
                    <a:lnTo>
                      <a:pt x="184" y="106"/>
                    </a:lnTo>
                    <a:lnTo>
                      <a:pt x="219" y="50"/>
                    </a:lnTo>
                    <a:lnTo>
                      <a:pt x="250" y="58"/>
                    </a:lnTo>
                    <a:lnTo>
                      <a:pt x="296" y="12"/>
                    </a:lnTo>
                    <a:lnTo>
                      <a:pt x="314" y="38"/>
                    </a:lnTo>
                    <a:lnTo>
                      <a:pt x="367" y="0"/>
                    </a:lnTo>
                    <a:lnTo>
                      <a:pt x="360" y="45"/>
                    </a:lnTo>
                    <a:lnTo>
                      <a:pt x="407" y="29"/>
                    </a:lnTo>
                  </a:path>
                </a:pathLst>
              </a:custGeom>
              <a:solidFill>
                <a:srgbClr val="FFFFC2"/>
              </a:solidFill>
              <a:ln w="12700" cap="rnd">
                <a:solidFill>
                  <a:srgbClr val="99CCFF"/>
                </a:solidFill>
                <a:round/>
                <a:headEnd/>
                <a:tailEnd/>
              </a:ln>
            </p:spPr>
            <p:txBody>
              <a:bodyPr lIns="0" tIns="0" rIns="0" bIns="0"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93" name="Rectangle 12"/>
              <p:cNvSpPr>
                <a:spLocks noChangeArrowheads="1"/>
              </p:cNvSpPr>
              <p:nvPr/>
            </p:nvSpPr>
            <p:spPr bwMode="auto">
              <a:xfrm rot="3060000">
                <a:off x="2563" y="2390"/>
                <a:ext cx="181" cy="213"/>
              </a:xfrm>
              <a:prstGeom prst="rect">
                <a:avLst/>
              </a:prstGeom>
              <a:noFill/>
              <a:ln w="9525">
                <a:solidFill>
                  <a:srgbClr val="99CC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defTabSz="409575">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defTabSz="409575">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defTabSz="409575">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defTabSz="409575">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defTabSz="409575">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defTabSz="409575"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1" hangingPunct="1">
                  <a:spcBef>
                    <a:spcPct val="0"/>
                  </a:spcBef>
                  <a:buFontTx/>
                  <a:buNone/>
                  <a:defRPr/>
                </a:pPr>
                <a:r>
                  <a:rPr kumimoji="0" lang="en-US" altLang="zh-TW" sz="2000" b="1" kern="0">
                    <a:solidFill>
                      <a:prstClr val="black"/>
                    </a:solidFill>
                  </a:rPr>
                  <a:t> </a:t>
                </a:r>
              </a:p>
            </p:txBody>
          </p:sp>
        </p:grpSp>
        <p:sp>
          <p:nvSpPr>
            <p:cNvPr id="8" name="Freeform 13"/>
            <p:cNvSpPr>
              <a:spLocks/>
            </p:cNvSpPr>
            <p:nvPr/>
          </p:nvSpPr>
          <p:spPr bwMode="auto">
            <a:xfrm>
              <a:off x="2082800" y="3783013"/>
              <a:ext cx="4110038" cy="2300287"/>
            </a:xfrm>
            <a:custGeom>
              <a:avLst/>
              <a:gdLst>
                <a:gd name="T0" fmla="*/ 0 w 2798"/>
                <a:gd name="T1" fmla="*/ 2147483646 h 1515"/>
                <a:gd name="T2" fmla="*/ 2147483646 w 2798"/>
                <a:gd name="T3" fmla="*/ 2147483646 h 1515"/>
                <a:gd name="T4" fmla="*/ 2147483646 w 2798"/>
                <a:gd name="T5" fmla="*/ 2147483646 h 1515"/>
                <a:gd name="T6" fmla="*/ 2147483646 w 2798"/>
                <a:gd name="T7" fmla="*/ 2147483646 h 1515"/>
                <a:gd name="T8" fmla="*/ 2147483646 w 2798"/>
                <a:gd name="T9" fmla="*/ 2147483646 h 1515"/>
                <a:gd name="T10" fmla="*/ 2147483646 w 2798"/>
                <a:gd name="T11" fmla="*/ 2147483646 h 1515"/>
                <a:gd name="T12" fmla="*/ 2147483646 w 2798"/>
                <a:gd name="T13" fmla="*/ 2147483646 h 1515"/>
                <a:gd name="T14" fmla="*/ 2147483646 w 2798"/>
                <a:gd name="T15" fmla="*/ 2147483646 h 1515"/>
                <a:gd name="T16" fmla="*/ 2147483646 w 2798"/>
                <a:gd name="T17" fmla="*/ 2147483646 h 1515"/>
                <a:gd name="T18" fmla="*/ 2147483646 w 2798"/>
                <a:gd name="T19" fmla="*/ 2147483646 h 1515"/>
                <a:gd name="T20" fmla="*/ 2147483646 w 2798"/>
                <a:gd name="T21" fmla="*/ 2147483646 h 1515"/>
                <a:gd name="T22" fmla="*/ 2147483646 w 2798"/>
                <a:gd name="T23" fmla="*/ 2147483646 h 1515"/>
                <a:gd name="T24" fmla="*/ 2147483646 w 2798"/>
                <a:gd name="T25" fmla="*/ 2147483646 h 1515"/>
                <a:gd name="T26" fmla="*/ 2147483646 w 2798"/>
                <a:gd name="T27" fmla="*/ 2147483646 h 1515"/>
                <a:gd name="T28" fmla="*/ 2147483646 w 2798"/>
                <a:gd name="T29" fmla="*/ 2147483646 h 1515"/>
                <a:gd name="T30" fmla="*/ 2147483646 w 2798"/>
                <a:gd name="T31" fmla="*/ 2147483646 h 1515"/>
                <a:gd name="T32" fmla="*/ 2147483646 w 2798"/>
                <a:gd name="T33" fmla="*/ 2147483646 h 1515"/>
                <a:gd name="T34" fmla="*/ 2147483646 w 2798"/>
                <a:gd name="T35" fmla="*/ 2147483646 h 1515"/>
                <a:gd name="T36" fmla="*/ 2147483646 w 2798"/>
                <a:gd name="T37" fmla="*/ 2147483646 h 1515"/>
                <a:gd name="T38" fmla="*/ 2147483646 w 2798"/>
                <a:gd name="T39" fmla="*/ 2147483646 h 1515"/>
                <a:gd name="T40" fmla="*/ 2147483646 w 2798"/>
                <a:gd name="T41" fmla="*/ 2147483646 h 1515"/>
                <a:gd name="T42" fmla="*/ 2147483646 w 2798"/>
                <a:gd name="T43" fmla="*/ 2147483646 h 1515"/>
                <a:gd name="T44" fmla="*/ 2147483646 w 2798"/>
                <a:gd name="T45" fmla="*/ 2147483646 h 1515"/>
                <a:gd name="T46" fmla="*/ 2147483646 w 2798"/>
                <a:gd name="T47" fmla="*/ 2147483646 h 1515"/>
                <a:gd name="T48" fmla="*/ 2147483646 w 2798"/>
                <a:gd name="T49" fmla="*/ 2147483646 h 1515"/>
                <a:gd name="T50" fmla="*/ 2147483646 w 2798"/>
                <a:gd name="T51" fmla="*/ 2147483646 h 1515"/>
                <a:gd name="T52" fmla="*/ 2147483646 w 2798"/>
                <a:gd name="T53" fmla="*/ 2147483646 h 1515"/>
                <a:gd name="T54" fmla="*/ 2147483646 w 2798"/>
                <a:gd name="T55" fmla="*/ 2147483646 h 1515"/>
                <a:gd name="T56" fmla="*/ 2147483646 w 2798"/>
                <a:gd name="T57" fmla="*/ 2147483646 h 1515"/>
                <a:gd name="T58" fmla="*/ 2147483646 w 2798"/>
                <a:gd name="T59" fmla="*/ 2147483646 h 1515"/>
                <a:gd name="T60" fmla="*/ 2147483646 w 2798"/>
                <a:gd name="T61" fmla="*/ 2147483646 h 1515"/>
                <a:gd name="T62" fmla="*/ 2147483646 w 2798"/>
                <a:gd name="T63" fmla="*/ 2147483646 h 1515"/>
                <a:gd name="T64" fmla="*/ 2147483646 w 2798"/>
                <a:gd name="T65" fmla="*/ 2147483646 h 1515"/>
                <a:gd name="T66" fmla="*/ 2147483646 w 2798"/>
                <a:gd name="T67" fmla="*/ 2147483646 h 1515"/>
                <a:gd name="T68" fmla="*/ 2147483646 w 2798"/>
                <a:gd name="T69" fmla="*/ 2147483646 h 1515"/>
                <a:gd name="T70" fmla="*/ 2147483646 w 2798"/>
                <a:gd name="T71" fmla="*/ 2147483646 h 1515"/>
                <a:gd name="T72" fmla="*/ 2147483646 w 2798"/>
                <a:gd name="T73" fmla="*/ 2147483646 h 1515"/>
                <a:gd name="T74" fmla="*/ 2147483646 w 2798"/>
                <a:gd name="T75" fmla="*/ 2147483646 h 1515"/>
                <a:gd name="T76" fmla="*/ 2147483646 w 2798"/>
                <a:gd name="T77" fmla="*/ 2147483646 h 1515"/>
                <a:gd name="T78" fmla="*/ 2147483646 w 2798"/>
                <a:gd name="T79" fmla="*/ 2147483646 h 1515"/>
                <a:gd name="T80" fmla="*/ 2147483646 w 2798"/>
                <a:gd name="T81" fmla="*/ 2147483646 h 1515"/>
                <a:gd name="T82" fmla="*/ 2147483646 w 2798"/>
                <a:gd name="T83" fmla="*/ 2147483646 h 1515"/>
                <a:gd name="T84" fmla="*/ 2147483646 w 2798"/>
                <a:gd name="T85" fmla="*/ 2147483646 h 1515"/>
                <a:gd name="T86" fmla="*/ 2147483646 w 2798"/>
                <a:gd name="T87" fmla="*/ 2147483646 h 1515"/>
                <a:gd name="T88" fmla="*/ 2147483646 w 2798"/>
                <a:gd name="T89" fmla="*/ 2147483646 h 1515"/>
                <a:gd name="T90" fmla="*/ 2147483646 w 2798"/>
                <a:gd name="T91" fmla="*/ 2147483646 h 1515"/>
                <a:gd name="T92" fmla="*/ 2147483646 w 2798"/>
                <a:gd name="T93" fmla="*/ 2147483646 h 1515"/>
                <a:gd name="T94" fmla="*/ 2147483646 w 2798"/>
                <a:gd name="T95" fmla="*/ 2147483646 h 1515"/>
                <a:gd name="T96" fmla="*/ 2147483646 w 2798"/>
                <a:gd name="T97" fmla="*/ 2147483646 h 1515"/>
                <a:gd name="T98" fmla="*/ 2147483646 w 2798"/>
                <a:gd name="T99" fmla="*/ 2147483646 h 1515"/>
                <a:gd name="T100" fmla="*/ 2147483646 w 2798"/>
                <a:gd name="T101" fmla="*/ 2147483646 h 1515"/>
                <a:gd name="T102" fmla="*/ 2147483646 w 2798"/>
                <a:gd name="T103" fmla="*/ 2147483646 h 1515"/>
                <a:gd name="T104" fmla="*/ 2147483646 w 2798"/>
                <a:gd name="T105" fmla="*/ 2147483646 h 1515"/>
                <a:gd name="T106" fmla="*/ 2147483646 w 2798"/>
                <a:gd name="T107" fmla="*/ 2147483646 h 1515"/>
                <a:gd name="T108" fmla="*/ 2147483646 w 2798"/>
                <a:gd name="T109" fmla="*/ 2147483646 h 1515"/>
                <a:gd name="T110" fmla="*/ 2147483646 w 2798"/>
                <a:gd name="T111" fmla="*/ 2147483646 h 15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98"/>
                <a:gd name="T169" fmla="*/ 0 h 1515"/>
                <a:gd name="T170" fmla="*/ 2798 w 2798"/>
                <a:gd name="T171" fmla="*/ 1515 h 15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98" h="1515">
                  <a:moveTo>
                    <a:pt x="88" y="1446"/>
                  </a:moveTo>
                  <a:lnTo>
                    <a:pt x="0" y="1363"/>
                  </a:lnTo>
                  <a:lnTo>
                    <a:pt x="0" y="1267"/>
                  </a:lnTo>
                  <a:lnTo>
                    <a:pt x="37" y="1212"/>
                  </a:lnTo>
                  <a:lnTo>
                    <a:pt x="100" y="895"/>
                  </a:lnTo>
                  <a:lnTo>
                    <a:pt x="100" y="785"/>
                  </a:lnTo>
                  <a:lnTo>
                    <a:pt x="100" y="675"/>
                  </a:lnTo>
                  <a:lnTo>
                    <a:pt x="176" y="550"/>
                  </a:lnTo>
                  <a:lnTo>
                    <a:pt x="201" y="481"/>
                  </a:lnTo>
                  <a:lnTo>
                    <a:pt x="302" y="467"/>
                  </a:lnTo>
                  <a:lnTo>
                    <a:pt x="302" y="399"/>
                  </a:lnTo>
                  <a:lnTo>
                    <a:pt x="366" y="399"/>
                  </a:lnTo>
                  <a:lnTo>
                    <a:pt x="403" y="261"/>
                  </a:lnTo>
                  <a:lnTo>
                    <a:pt x="352" y="234"/>
                  </a:lnTo>
                  <a:lnTo>
                    <a:pt x="403" y="152"/>
                  </a:lnTo>
                  <a:lnTo>
                    <a:pt x="478" y="165"/>
                  </a:lnTo>
                  <a:lnTo>
                    <a:pt x="428" y="220"/>
                  </a:lnTo>
                  <a:lnTo>
                    <a:pt x="529" y="178"/>
                  </a:lnTo>
                  <a:lnTo>
                    <a:pt x="679" y="192"/>
                  </a:lnTo>
                  <a:lnTo>
                    <a:pt x="679" y="165"/>
                  </a:lnTo>
                  <a:lnTo>
                    <a:pt x="781" y="206"/>
                  </a:lnTo>
                  <a:lnTo>
                    <a:pt x="869" y="206"/>
                  </a:lnTo>
                  <a:lnTo>
                    <a:pt x="869" y="165"/>
                  </a:lnTo>
                  <a:lnTo>
                    <a:pt x="944" y="178"/>
                  </a:lnTo>
                  <a:lnTo>
                    <a:pt x="983" y="165"/>
                  </a:lnTo>
                  <a:lnTo>
                    <a:pt x="1096" y="165"/>
                  </a:lnTo>
                  <a:lnTo>
                    <a:pt x="1109" y="220"/>
                  </a:lnTo>
                  <a:lnTo>
                    <a:pt x="1209" y="206"/>
                  </a:lnTo>
                  <a:lnTo>
                    <a:pt x="1260" y="178"/>
                  </a:lnTo>
                  <a:lnTo>
                    <a:pt x="1713" y="152"/>
                  </a:lnTo>
                  <a:lnTo>
                    <a:pt x="1940" y="95"/>
                  </a:lnTo>
                  <a:lnTo>
                    <a:pt x="2306" y="13"/>
                  </a:lnTo>
                  <a:lnTo>
                    <a:pt x="2444" y="0"/>
                  </a:lnTo>
                  <a:lnTo>
                    <a:pt x="2495" y="137"/>
                  </a:lnTo>
                  <a:lnTo>
                    <a:pt x="2620" y="40"/>
                  </a:lnTo>
                  <a:lnTo>
                    <a:pt x="2708" y="124"/>
                  </a:lnTo>
                  <a:lnTo>
                    <a:pt x="2646" y="302"/>
                  </a:lnTo>
                  <a:lnTo>
                    <a:pt x="2646" y="427"/>
                  </a:lnTo>
                  <a:lnTo>
                    <a:pt x="2696" y="536"/>
                  </a:lnTo>
                  <a:lnTo>
                    <a:pt x="2595" y="592"/>
                  </a:lnTo>
                  <a:lnTo>
                    <a:pt x="2558" y="592"/>
                  </a:lnTo>
                  <a:lnTo>
                    <a:pt x="2570" y="729"/>
                  </a:lnTo>
                  <a:lnTo>
                    <a:pt x="2658" y="743"/>
                  </a:lnTo>
                  <a:lnTo>
                    <a:pt x="2747" y="922"/>
                  </a:lnTo>
                  <a:lnTo>
                    <a:pt x="2797" y="922"/>
                  </a:lnTo>
                  <a:lnTo>
                    <a:pt x="2797" y="1047"/>
                  </a:lnTo>
                  <a:lnTo>
                    <a:pt x="2747" y="1047"/>
                  </a:lnTo>
                  <a:lnTo>
                    <a:pt x="2797" y="1199"/>
                  </a:lnTo>
                  <a:lnTo>
                    <a:pt x="2708" y="1377"/>
                  </a:lnTo>
                  <a:lnTo>
                    <a:pt x="2747" y="1514"/>
                  </a:lnTo>
                  <a:lnTo>
                    <a:pt x="2544" y="1501"/>
                  </a:lnTo>
                  <a:lnTo>
                    <a:pt x="2558" y="1418"/>
                  </a:lnTo>
                  <a:lnTo>
                    <a:pt x="2544" y="1308"/>
                  </a:lnTo>
                  <a:lnTo>
                    <a:pt x="2570" y="1212"/>
                  </a:lnTo>
                  <a:lnTo>
                    <a:pt x="2495" y="854"/>
                  </a:lnTo>
                  <a:lnTo>
                    <a:pt x="2394" y="909"/>
                  </a:lnTo>
                  <a:lnTo>
                    <a:pt x="2469" y="743"/>
                  </a:lnTo>
                  <a:lnTo>
                    <a:pt x="2444" y="729"/>
                  </a:lnTo>
                  <a:lnTo>
                    <a:pt x="2444" y="606"/>
                  </a:lnTo>
                  <a:lnTo>
                    <a:pt x="2558" y="495"/>
                  </a:lnTo>
                  <a:lnTo>
                    <a:pt x="2469" y="427"/>
                  </a:lnTo>
                  <a:lnTo>
                    <a:pt x="2519" y="344"/>
                  </a:lnTo>
                  <a:lnTo>
                    <a:pt x="2318" y="95"/>
                  </a:lnTo>
                  <a:lnTo>
                    <a:pt x="2180" y="137"/>
                  </a:lnTo>
                  <a:lnTo>
                    <a:pt x="2180" y="330"/>
                  </a:lnTo>
                  <a:lnTo>
                    <a:pt x="2065" y="248"/>
                  </a:lnTo>
                  <a:lnTo>
                    <a:pt x="1965" y="234"/>
                  </a:lnTo>
                  <a:lnTo>
                    <a:pt x="1952" y="330"/>
                  </a:lnTo>
                  <a:lnTo>
                    <a:pt x="1991" y="385"/>
                  </a:lnTo>
                  <a:lnTo>
                    <a:pt x="2065" y="372"/>
                  </a:lnTo>
                  <a:lnTo>
                    <a:pt x="2230" y="606"/>
                  </a:lnTo>
                  <a:lnTo>
                    <a:pt x="2268" y="716"/>
                  </a:lnTo>
                  <a:lnTo>
                    <a:pt x="2343" y="716"/>
                  </a:lnTo>
                  <a:lnTo>
                    <a:pt x="2343" y="826"/>
                  </a:lnTo>
                  <a:lnTo>
                    <a:pt x="2092" y="729"/>
                  </a:lnTo>
                  <a:lnTo>
                    <a:pt x="2065" y="606"/>
                  </a:lnTo>
                  <a:lnTo>
                    <a:pt x="2016" y="606"/>
                  </a:lnTo>
                  <a:lnTo>
                    <a:pt x="1991" y="495"/>
                  </a:lnTo>
                  <a:lnTo>
                    <a:pt x="1889" y="454"/>
                  </a:lnTo>
                  <a:lnTo>
                    <a:pt x="1889" y="399"/>
                  </a:lnTo>
                  <a:lnTo>
                    <a:pt x="1840" y="302"/>
                  </a:lnTo>
                  <a:lnTo>
                    <a:pt x="1763" y="302"/>
                  </a:lnTo>
                  <a:lnTo>
                    <a:pt x="1738" y="413"/>
                  </a:lnTo>
                  <a:lnTo>
                    <a:pt x="1738" y="606"/>
                  </a:lnTo>
                  <a:lnTo>
                    <a:pt x="1637" y="661"/>
                  </a:lnTo>
                  <a:lnTo>
                    <a:pt x="1537" y="743"/>
                  </a:lnTo>
                  <a:lnTo>
                    <a:pt x="1386" y="564"/>
                  </a:lnTo>
                  <a:lnTo>
                    <a:pt x="1033" y="743"/>
                  </a:lnTo>
                  <a:lnTo>
                    <a:pt x="1033" y="909"/>
                  </a:lnTo>
                  <a:lnTo>
                    <a:pt x="932" y="826"/>
                  </a:lnTo>
                  <a:lnTo>
                    <a:pt x="869" y="881"/>
                  </a:lnTo>
                  <a:lnTo>
                    <a:pt x="856" y="991"/>
                  </a:lnTo>
                  <a:lnTo>
                    <a:pt x="831" y="991"/>
                  </a:lnTo>
                  <a:lnTo>
                    <a:pt x="781" y="991"/>
                  </a:lnTo>
                  <a:lnTo>
                    <a:pt x="679" y="881"/>
                  </a:lnTo>
                  <a:lnTo>
                    <a:pt x="579" y="909"/>
                  </a:lnTo>
                  <a:lnTo>
                    <a:pt x="529" y="909"/>
                  </a:lnTo>
                  <a:lnTo>
                    <a:pt x="654" y="826"/>
                  </a:lnTo>
                  <a:lnTo>
                    <a:pt x="679" y="675"/>
                  </a:lnTo>
                  <a:lnTo>
                    <a:pt x="706" y="524"/>
                  </a:lnTo>
                  <a:lnTo>
                    <a:pt x="856" y="454"/>
                  </a:lnTo>
                  <a:lnTo>
                    <a:pt x="944" y="385"/>
                  </a:lnTo>
                  <a:lnTo>
                    <a:pt x="478" y="550"/>
                  </a:lnTo>
                  <a:lnTo>
                    <a:pt x="377" y="578"/>
                  </a:lnTo>
                  <a:lnTo>
                    <a:pt x="352" y="826"/>
                  </a:lnTo>
                  <a:lnTo>
                    <a:pt x="226" y="909"/>
                  </a:lnTo>
                  <a:lnTo>
                    <a:pt x="226" y="1074"/>
                  </a:lnTo>
                  <a:lnTo>
                    <a:pt x="152" y="1156"/>
                  </a:lnTo>
                  <a:lnTo>
                    <a:pt x="50" y="1363"/>
                  </a:lnTo>
                  <a:lnTo>
                    <a:pt x="126" y="1501"/>
                  </a:lnTo>
                  <a:lnTo>
                    <a:pt x="88" y="1446"/>
                  </a:lnTo>
                </a:path>
              </a:pathLst>
            </a:custGeom>
            <a:solidFill>
              <a:srgbClr val="E1E1E1"/>
            </a:solidFill>
            <a:ln w="25400" cap="rnd">
              <a:solidFill>
                <a:srgbClr val="99CCFF"/>
              </a:solidFill>
              <a:round/>
              <a:headEnd/>
              <a:tailEnd/>
            </a:ln>
          </p:spPr>
          <p:txBody>
            <a:bodyPr lIns="0" tIns="0" rIns="0" bIns="0"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cxnSp>
          <p:nvCxnSpPr>
            <p:cNvPr id="9" name="AutoShape 14"/>
            <p:cNvCxnSpPr>
              <a:cxnSpLocks noChangeShapeType="1"/>
            </p:cNvCxnSpPr>
            <p:nvPr/>
          </p:nvCxnSpPr>
          <p:spPr bwMode="auto">
            <a:xfrm flipV="1">
              <a:off x="2178050" y="4254500"/>
              <a:ext cx="6319838" cy="20638"/>
            </a:xfrm>
            <a:prstGeom prst="straightConnector1">
              <a:avLst/>
            </a:prstGeom>
            <a:noFill/>
            <a:ln w="38100">
              <a:solidFill>
                <a:srgbClr val="000000"/>
              </a:solidFill>
              <a:round/>
              <a:headEnd/>
              <a:tailEnd/>
            </a:ln>
            <a:extLst>
              <a:ext uri="{909E8E84-426E-40DD-AFC4-6F175D3DCCD1}">
                <a14:hiddenFill xmlns:a14="http://schemas.microsoft.com/office/drawing/2010/main">
                  <a:noFill/>
                </a14:hiddenFill>
              </a:ext>
            </a:extLst>
          </p:spPr>
        </p:cxnSp>
        <p:sp>
          <p:nvSpPr>
            <p:cNvPr id="10" name="Line 15"/>
            <p:cNvSpPr>
              <a:spLocks noChangeShapeType="1"/>
            </p:cNvSpPr>
            <p:nvPr/>
          </p:nvSpPr>
          <p:spPr bwMode="auto">
            <a:xfrm flipV="1">
              <a:off x="5224463" y="3652838"/>
              <a:ext cx="0" cy="3619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 name="Line 16"/>
            <p:cNvSpPr>
              <a:spLocks noChangeShapeType="1"/>
            </p:cNvSpPr>
            <p:nvPr/>
          </p:nvSpPr>
          <p:spPr bwMode="auto">
            <a:xfrm>
              <a:off x="5211763" y="4492625"/>
              <a:ext cx="0" cy="3603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 name="Text Box 17"/>
            <p:cNvSpPr txBox="1">
              <a:spLocks noChangeArrowheads="1"/>
            </p:cNvSpPr>
            <p:nvPr/>
          </p:nvSpPr>
          <p:spPr bwMode="auto">
            <a:xfrm>
              <a:off x="3441700" y="2449659"/>
              <a:ext cx="1960563" cy="3358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eaLnBrk="1" hangingPunct="1">
                <a:spcBef>
                  <a:spcPct val="0"/>
                </a:spcBef>
                <a:buFontTx/>
                <a:buNone/>
                <a:defRPr/>
              </a:pPr>
              <a:r>
                <a:rPr kumimoji="0" lang="zh-TW" altLang="en-US" sz="2800" b="1" kern="0">
                  <a:solidFill>
                    <a:prstClr val="black"/>
                  </a:solidFill>
                </a:rPr>
                <a:t>技巧</a:t>
              </a:r>
            </a:p>
            <a:p>
              <a:pPr algn="ctr" eaLnBrk="1" hangingPunct="1">
                <a:spcBef>
                  <a:spcPct val="0"/>
                </a:spcBef>
                <a:buFontTx/>
                <a:buNone/>
                <a:defRPr/>
              </a:pPr>
              <a:r>
                <a:rPr kumimoji="0" lang="zh-TW" altLang="en-US" sz="2800" b="1" kern="0">
                  <a:solidFill>
                    <a:prstClr val="black"/>
                  </a:solidFill>
                </a:rPr>
                <a:t>知識</a:t>
              </a:r>
              <a:endParaRPr kumimoji="0" lang="en-US" altLang="zh-TW" sz="2800" b="1" kern="0">
                <a:solidFill>
                  <a:prstClr val="black"/>
                </a:solidFill>
              </a:endParaRPr>
            </a:p>
            <a:p>
              <a:pPr algn="ctr" eaLnBrk="1" hangingPunct="1">
                <a:spcBef>
                  <a:spcPct val="0"/>
                </a:spcBef>
                <a:buFontTx/>
                <a:buNone/>
                <a:defRPr/>
              </a:pPr>
              <a:endParaRPr kumimoji="0" lang="en-US" altLang="zh-TW" sz="2800" b="1" kern="0">
                <a:solidFill>
                  <a:prstClr val="black"/>
                </a:solidFill>
              </a:endParaRPr>
            </a:p>
            <a:p>
              <a:pPr algn="ctr" eaLnBrk="1" hangingPunct="1">
                <a:spcBef>
                  <a:spcPct val="0"/>
                </a:spcBef>
                <a:buFontTx/>
                <a:buNone/>
                <a:defRPr/>
              </a:pPr>
              <a:endParaRPr kumimoji="0" lang="zh-TW" altLang="en-US" sz="2800" b="1" kern="0">
                <a:solidFill>
                  <a:prstClr val="black"/>
                </a:solidFill>
              </a:endParaRPr>
            </a:p>
            <a:p>
              <a:pPr algn="ctr" eaLnBrk="1" hangingPunct="1">
                <a:spcBef>
                  <a:spcPct val="0"/>
                </a:spcBef>
                <a:buFontTx/>
                <a:buNone/>
                <a:defRPr/>
              </a:pPr>
              <a:r>
                <a:rPr kumimoji="0" lang="zh-TW" altLang="en-US" sz="2800" b="1" kern="0">
                  <a:solidFill>
                    <a:prstClr val="black"/>
                  </a:solidFill>
                </a:rPr>
                <a:t>自我概念</a:t>
              </a:r>
            </a:p>
            <a:p>
              <a:pPr algn="ctr" eaLnBrk="1" hangingPunct="1">
                <a:spcBef>
                  <a:spcPct val="0"/>
                </a:spcBef>
                <a:buFontTx/>
                <a:buNone/>
                <a:defRPr/>
              </a:pPr>
              <a:r>
                <a:rPr kumimoji="0" lang="zh-TW" altLang="en-US" sz="2800" b="1" kern="0">
                  <a:solidFill>
                    <a:prstClr val="black"/>
                  </a:solidFill>
                </a:rPr>
                <a:t>特質</a:t>
              </a:r>
              <a:endParaRPr kumimoji="0" lang="en-US" altLang="zh-TW" sz="2800" b="1" kern="0">
                <a:solidFill>
                  <a:prstClr val="black"/>
                </a:solidFill>
              </a:endParaRPr>
            </a:p>
            <a:p>
              <a:pPr algn="ctr" eaLnBrk="1" hangingPunct="1">
                <a:spcBef>
                  <a:spcPct val="0"/>
                </a:spcBef>
                <a:buFontTx/>
                <a:buNone/>
                <a:defRPr/>
              </a:pPr>
              <a:r>
                <a:rPr kumimoji="0" lang="zh-TW" altLang="en-US" sz="2800" b="1" kern="0">
                  <a:solidFill>
                    <a:prstClr val="black"/>
                  </a:solidFill>
                </a:rPr>
                <a:t>動機</a:t>
              </a:r>
            </a:p>
          </p:txBody>
        </p:sp>
        <p:sp>
          <p:nvSpPr>
            <p:cNvPr id="13" name="Text Box 18"/>
            <p:cNvSpPr txBox="1">
              <a:spLocks noChangeArrowheads="1"/>
            </p:cNvSpPr>
            <p:nvPr/>
          </p:nvSpPr>
          <p:spPr bwMode="auto">
            <a:xfrm>
              <a:off x="5327649" y="2744788"/>
              <a:ext cx="3631921" cy="135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r>
                <a:rPr kumimoji="0" lang="zh-TW" altLang="en-US" sz="2000" b="1" u="sng" kern="0">
                  <a:solidFill>
                    <a:prstClr val="black"/>
                  </a:solidFill>
                </a:rPr>
                <a:t>看得見的表面</a:t>
              </a:r>
            </a:p>
            <a:p>
              <a:pPr eaLnBrk="1" hangingPunct="1">
                <a:spcBef>
                  <a:spcPct val="0"/>
                </a:spcBef>
                <a:buFontTx/>
                <a:buNone/>
                <a:defRPr/>
              </a:pPr>
              <a:r>
                <a:rPr kumimoji="0" lang="zh-TW" altLang="en-US" sz="2000" b="1" kern="0">
                  <a:solidFill>
                    <a:prstClr val="black"/>
                  </a:solidFill>
                </a:rPr>
                <a:t>可自我充實及改變</a:t>
              </a:r>
            </a:p>
            <a:p>
              <a:pPr eaLnBrk="1" hangingPunct="1">
                <a:spcBef>
                  <a:spcPct val="0"/>
                </a:spcBef>
                <a:buFontTx/>
                <a:buNone/>
                <a:defRPr/>
              </a:pPr>
              <a:r>
                <a:rPr kumimoji="0" lang="zh-TW" altLang="en-US" sz="2000" b="1" kern="0">
                  <a:solidFill>
                    <a:prstClr val="black"/>
                  </a:solidFill>
                </a:rPr>
                <a:t>藉由訓練與發展可達到要求</a:t>
              </a:r>
            </a:p>
          </p:txBody>
        </p:sp>
        <p:sp>
          <p:nvSpPr>
            <p:cNvPr id="14" name="Text Box 19"/>
            <p:cNvSpPr txBox="1">
              <a:spLocks noChangeArrowheads="1"/>
            </p:cNvSpPr>
            <p:nvPr/>
          </p:nvSpPr>
          <p:spPr bwMode="auto">
            <a:xfrm>
              <a:off x="5327649" y="4333874"/>
              <a:ext cx="3554973"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r>
                <a:rPr kumimoji="0" lang="zh-TW" altLang="en-US" sz="2000" b="1" u="sng" kern="0">
                  <a:solidFill>
                    <a:prstClr val="black"/>
                  </a:solidFill>
                </a:rPr>
                <a:t>看不見的核心特質</a:t>
              </a:r>
            </a:p>
            <a:p>
              <a:pPr eaLnBrk="1" hangingPunct="1">
                <a:spcBef>
                  <a:spcPct val="0"/>
                </a:spcBef>
                <a:buFontTx/>
                <a:buNone/>
                <a:defRPr/>
              </a:pPr>
              <a:r>
                <a:rPr kumimoji="0" lang="zh-TW" altLang="en-US" sz="2000" b="1" kern="0">
                  <a:solidFill>
                    <a:prstClr val="black"/>
                  </a:solidFill>
                </a:rPr>
                <a:t>不容易改變及發展</a:t>
              </a:r>
            </a:p>
            <a:p>
              <a:pPr eaLnBrk="1" hangingPunct="1">
                <a:spcBef>
                  <a:spcPct val="0"/>
                </a:spcBef>
                <a:buFontTx/>
                <a:buNone/>
                <a:defRPr/>
              </a:pPr>
              <a:r>
                <a:rPr kumimoji="0" lang="zh-TW" altLang="en-US" sz="2000" b="1" kern="0">
                  <a:solidFill>
                    <a:prstClr val="black"/>
                  </a:solidFill>
                </a:rPr>
                <a:t>為人格一部份</a:t>
              </a:r>
            </a:p>
          </p:txBody>
        </p:sp>
        <p:grpSp>
          <p:nvGrpSpPr>
            <p:cNvPr id="15" name="Group 20"/>
            <p:cNvGrpSpPr>
              <a:grpSpLocks/>
            </p:cNvGrpSpPr>
            <p:nvPr/>
          </p:nvGrpSpPr>
          <p:grpSpPr bwMode="auto">
            <a:xfrm>
              <a:off x="649288" y="2905391"/>
              <a:ext cx="2595409" cy="2063484"/>
              <a:chOff x="703" y="1300"/>
              <a:chExt cx="1560" cy="2228"/>
            </a:xfrm>
          </p:grpSpPr>
          <p:sp>
            <p:nvSpPr>
              <p:cNvPr id="16" name="Freeform 21"/>
              <p:cNvSpPr>
                <a:spLocks/>
              </p:cNvSpPr>
              <p:nvPr/>
            </p:nvSpPr>
            <p:spPr bwMode="auto">
              <a:xfrm>
                <a:off x="720" y="2647"/>
                <a:ext cx="1532" cy="881"/>
              </a:xfrm>
              <a:custGeom>
                <a:avLst/>
                <a:gdLst>
                  <a:gd name="T0" fmla="*/ 2147483646 w 975"/>
                  <a:gd name="T1" fmla="*/ 2147483646 h 348"/>
                  <a:gd name="T2" fmla="*/ 2147483646 w 975"/>
                  <a:gd name="T3" fmla="*/ 2147483646 h 348"/>
                  <a:gd name="T4" fmla="*/ 2147483646 w 975"/>
                  <a:gd name="T5" fmla="*/ 2147483646 h 348"/>
                  <a:gd name="T6" fmla="*/ 2147483646 w 975"/>
                  <a:gd name="T7" fmla="*/ 2147483646 h 348"/>
                  <a:gd name="T8" fmla="*/ 2147483646 w 975"/>
                  <a:gd name="T9" fmla="*/ 2147483646 h 348"/>
                  <a:gd name="T10" fmla="*/ 2147483646 w 975"/>
                  <a:gd name="T11" fmla="*/ 2147483646 h 348"/>
                  <a:gd name="T12" fmla="*/ 2147483646 w 975"/>
                  <a:gd name="T13" fmla="*/ 2147483646 h 348"/>
                  <a:gd name="T14" fmla="*/ 2147483646 w 975"/>
                  <a:gd name="T15" fmla="*/ 2147483646 h 348"/>
                  <a:gd name="T16" fmla="*/ 2147483646 w 975"/>
                  <a:gd name="T17" fmla="*/ 2147483646 h 348"/>
                  <a:gd name="T18" fmla="*/ 2147483646 w 975"/>
                  <a:gd name="T19" fmla="*/ 2147483646 h 348"/>
                  <a:gd name="T20" fmla="*/ 2147483646 w 975"/>
                  <a:gd name="T21" fmla="*/ 2147483646 h 348"/>
                  <a:gd name="T22" fmla="*/ 2147483646 w 975"/>
                  <a:gd name="T23" fmla="*/ 2147483646 h 348"/>
                  <a:gd name="T24" fmla="*/ 2147483646 w 975"/>
                  <a:gd name="T25" fmla="*/ 2147483646 h 348"/>
                  <a:gd name="T26" fmla="*/ 2147483646 w 975"/>
                  <a:gd name="T27" fmla="*/ 2147483646 h 348"/>
                  <a:gd name="T28" fmla="*/ 2147483646 w 975"/>
                  <a:gd name="T29" fmla="*/ 2147483646 h 348"/>
                  <a:gd name="T30" fmla="*/ 2147483646 w 975"/>
                  <a:gd name="T31" fmla="*/ 2147483646 h 348"/>
                  <a:gd name="T32" fmla="*/ 2147483646 w 975"/>
                  <a:gd name="T33" fmla="*/ 2147483646 h 348"/>
                  <a:gd name="T34" fmla="*/ 2147483646 w 975"/>
                  <a:gd name="T35" fmla="*/ 2147483646 h 348"/>
                  <a:gd name="T36" fmla="*/ 2147483646 w 975"/>
                  <a:gd name="T37" fmla="*/ 2147483646 h 348"/>
                  <a:gd name="T38" fmla="*/ 2147483646 w 975"/>
                  <a:gd name="T39" fmla="*/ 2147483646 h 348"/>
                  <a:gd name="T40" fmla="*/ 2147483646 w 975"/>
                  <a:gd name="T41" fmla="*/ 2147483646 h 348"/>
                  <a:gd name="T42" fmla="*/ 2147483646 w 975"/>
                  <a:gd name="T43" fmla="*/ 2147483646 h 348"/>
                  <a:gd name="T44" fmla="*/ 2147483646 w 975"/>
                  <a:gd name="T45" fmla="*/ 2147483646 h 348"/>
                  <a:gd name="T46" fmla="*/ 2147483646 w 975"/>
                  <a:gd name="T47" fmla="*/ 2147483646 h 348"/>
                  <a:gd name="T48" fmla="*/ 2147483646 w 975"/>
                  <a:gd name="T49" fmla="*/ 2147483646 h 348"/>
                  <a:gd name="T50" fmla="*/ 2147483646 w 975"/>
                  <a:gd name="T51" fmla="*/ 2147483646 h 348"/>
                  <a:gd name="T52" fmla="*/ 2147483646 w 975"/>
                  <a:gd name="T53" fmla="*/ 2147483646 h 348"/>
                  <a:gd name="T54" fmla="*/ 2147483646 w 975"/>
                  <a:gd name="T55" fmla="*/ 2147483646 h 348"/>
                  <a:gd name="T56" fmla="*/ 2147483646 w 975"/>
                  <a:gd name="T57" fmla="*/ 2147483646 h 348"/>
                  <a:gd name="T58" fmla="*/ 2147483646 w 975"/>
                  <a:gd name="T59" fmla="*/ 2147483646 h 348"/>
                  <a:gd name="T60" fmla="*/ 2147483646 w 975"/>
                  <a:gd name="T61" fmla="*/ 2147483646 h 348"/>
                  <a:gd name="T62" fmla="*/ 2147483646 w 975"/>
                  <a:gd name="T63" fmla="*/ 2147483646 h 348"/>
                  <a:gd name="T64" fmla="*/ 2147483646 w 975"/>
                  <a:gd name="T65" fmla="*/ 2147483646 h 348"/>
                  <a:gd name="T66" fmla="*/ 2147483646 w 975"/>
                  <a:gd name="T67" fmla="*/ 2147483646 h 348"/>
                  <a:gd name="T68" fmla="*/ 2147483646 w 975"/>
                  <a:gd name="T69" fmla="*/ 2147483646 h 348"/>
                  <a:gd name="T70" fmla="*/ 2147483646 w 975"/>
                  <a:gd name="T71" fmla="*/ 2147483646 h 348"/>
                  <a:gd name="T72" fmla="*/ 2147483646 w 975"/>
                  <a:gd name="T73" fmla="*/ 2147483646 h 348"/>
                  <a:gd name="T74" fmla="*/ 2147483646 w 975"/>
                  <a:gd name="T75" fmla="*/ 2147483646 h 348"/>
                  <a:gd name="T76" fmla="*/ 2147483646 w 975"/>
                  <a:gd name="T77" fmla="*/ 2147483646 h 348"/>
                  <a:gd name="T78" fmla="*/ 2147483646 w 975"/>
                  <a:gd name="T79" fmla="*/ 2147483646 h 348"/>
                  <a:gd name="T80" fmla="*/ 2147483646 w 975"/>
                  <a:gd name="T81" fmla="*/ 2147483646 h 348"/>
                  <a:gd name="T82" fmla="*/ 2147483646 w 975"/>
                  <a:gd name="T83" fmla="*/ 2147483646 h 348"/>
                  <a:gd name="T84" fmla="*/ 2147483646 w 975"/>
                  <a:gd name="T85" fmla="*/ 2147483646 h 348"/>
                  <a:gd name="T86" fmla="*/ 2147483646 w 975"/>
                  <a:gd name="T87" fmla="*/ 2147483646 h 348"/>
                  <a:gd name="T88" fmla="*/ 2147483646 w 975"/>
                  <a:gd name="T89" fmla="*/ 2147483646 h 348"/>
                  <a:gd name="T90" fmla="*/ 2147483646 w 975"/>
                  <a:gd name="T91" fmla="*/ 2147483646 h 348"/>
                  <a:gd name="T92" fmla="*/ 2147483646 w 975"/>
                  <a:gd name="T93" fmla="*/ 2147483646 h 348"/>
                  <a:gd name="T94" fmla="*/ 2147483646 w 975"/>
                  <a:gd name="T95" fmla="*/ 2147483646 h 348"/>
                  <a:gd name="T96" fmla="*/ 0 w 975"/>
                  <a:gd name="T97" fmla="*/ 2147483646 h 348"/>
                  <a:gd name="T98" fmla="*/ 0 w 975"/>
                  <a:gd name="T99" fmla="*/ 2147483646 h 348"/>
                  <a:gd name="T100" fmla="*/ 2147483646 w 975"/>
                  <a:gd name="T101" fmla="*/ 2147483646 h 348"/>
                  <a:gd name="T102" fmla="*/ 2147483646 w 975"/>
                  <a:gd name="T103" fmla="*/ 2147483646 h 348"/>
                  <a:gd name="T104" fmla="*/ 2147483646 w 975"/>
                  <a:gd name="T105" fmla="*/ 2147483646 h 348"/>
                  <a:gd name="T106" fmla="*/ 2147483646 w 975"/>
                  <a:gd name="T107" fmla="*/ 2147483646 h 348"/>
                  <a:gd name="T108" fmla="*/ 2147483646 w 975"/>
                  <a:gd name="T109" fmla="*/ 2147483646 h 348"/>
                  <a:gd name="T110" fmla="*/ 2147483646 w 975"/>
                  <a:gd name="T111" fmla="*/ 2147483646 h 348"/>
                  <a:gd name="T112" fmla="*/ 2147483646 w 975"/>
                  <a:gd name="T113" fmla="*/ 2147483646 h 348"/>
                  <a:gd name="T114" fmla="*/ 2147483646 w 975"/>
                  <a:gd name="T115" fmla="*/ 2147483646 h 348"/>
                  <a:gd name="T116" fmla="*/ 2147483646 w 975"/>
                  <a:gd name="T117" fmla="*/ 2147483646 h 348"/>
                  <a:gd name="T118" fmla="*/ 2147483646 w 975"/>
                  <a:gd name="T119" fmla="*/ 2147483646 h 348"/>
                  <a:gd name="T120" fmla="*/ 2147483646 w 975"/>
                  <a:gd name="T121" fmla="*/ 2147483646 h 348"/>
                  <a:gd name="T122" fmla="*/ 2147483646 w 975"/>
                  <a:gd name="T123" fmla="*/ 2147483646 h 348"/>
                  <a:gd name="T124" fmla="*/ 2147483646 w 975"/>
                  <a:gd name="T125" fmla="*/ 2147483646 h 3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5"/>
                  <a:gd name="T190" fmla="*/ 0 h 348"/>
                  <a:gd name="T191" fmla="*/ 975 w 975"/>
                  <a:gd name="T192" fmla="*/ 348 h 3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5" h="348">
                    <a:moveTo>
                      <a:pt x="870" y="101"/>
                    </a:moveTo>
                    <a:lnTo>
                      <a:pt x="870" y="102"/>
                    </a:lnTo>
                    <a:lnTo>
                      <a:pt x="870" y="104"/>
                    </a:lnTo>
                    <a:lnTo>
                      <a:pt x="870" y="107"/>
                    </a:lnTo>
                    <a:lnTo>
                      <a:pt x="871" y="110"/>
                    </a:lnTo>
                    <a:lnTo>
                      <a:pt x="873" y="115"/>
                    </a:lnTo>
                    <a:lnTo>
                      <a:pt x="874" y="119"/>
                    </a:lnTo>
                    <a:lnTo>
                      <a:pt x="876" y="125"/>
                    </a:lnTo>
                    <a:lnTo>
                      <a:pt x="878" y="131"/>
                    </a:lnTo>
                    <a:lnTo>
                      <a:pt x="880" y="138"/>
                    </a:lnTo>
                    <a:lnTo>
                      <a:pt x="882" y="144"/>
                    </a:lnTo>
                    <a:lnTo>
                      <a:pt x="884" y="151"/>
                    </a:lnTo>
                    <a:lnTo>
                      <a:pt x="887" y="157"/>
                    </a:lnTo>
                    <a:lnTo>
                      <a:pt x="889" y="164"/>
                    </a:lnTo>
                    <a:lnTo>
                      <a:pt x="892" y="170"/>
                    </a:lnTo>
                    <a:lnTo>
                      <a:pt x="894" y="175"/>
                    </a:lnTo>
                    <a:lnTo>
                      <a:pt x="898" y="181"/>
                    </a:lnTo>
                    <a:lnTo>
                      <a:pt x="900" y="186"/>
                    </a:lnTo>
                    <a:lnTo>
                      <a:pt x="903" y="192"/>
                    </a:lnTo>
                    <a:lnTo>
                      <a:pt x="905" y="198"/>
                    </a:lnTo>
                    <a:lnTo>
                      <a:pt x="909" y="204"/>
                    </a:lnTo>
                    <a:lnTo>
                      <a:pt x="911" y="211"/>
                    </a:lnTo>
                    <a:lnTo>
                      <a:pt x="914" y="217"/>
                    </a:lnTo>
                    <a:lnTo>
                      <a:pt x="918" y="223"/>
                    </a:lnTo>
                    <a:lnTo>
                      <a:pt x="922" y="229"/>
                    </a:lnTo>
                    <a:lnTo>
                      <a:pt x="924" y="237"/>
                    </a:lnTo>
                    <a:lnTo>
                      <a:pt x="928" y="243"/>
                    </a:lnTo>
                    <a:lnTo>
                      <a:pt x="931" y="251"/>
                    </a:lnTo>
                    <a:lnTo>
                      <a:pt x="935" y="256"/>
                    </a:lnTo>
                    <a:lnTo>
                      <a:pt x="937" y="262"/>
                    </a:lnTo>
                    <a:lnTo>
                      <a:pt x="941" y="268"/>
                    </a:lnTo>
                    <a:lnTo>
                      <a:pt x="942" y="273"/>
                    </a:lnTo>
                    <a:lnTo>
                      <a:pt x="946" y="277"/>
                    </a:lnTo>
                    <a:lnTo>
                      <a:pt x="947" y="281"/>
                    </a:lnTo>
                    <a:lnTo>
                      <a:pt x="949" y="284"/>
                    </a:lnTo>
                    <a:lnTo>
                      <a:pt x="951" y="288"/>
                    </a:lnTo>
                    <a:lnTo>
                      <a:pt x="953" y="291"/>
                    </a:lnTo>
                    <a:lnTo>
                      <a:pt x="955" y="295"/>
                    </a:lnTo>
                    <a:lnTo>
                      <a:pt x="959" y="299"/>
                    </a:lnTo>
                    <a:lnTo>
                      <a:pt x="960" y="303"/>
                    </a:lnTo>
                    <a:lnTo>
                      <a:pt x="964" y="307"/>
                    </a:lnTo>
                    <a:lnTo>
                      <a:pt x="966" y="311"/>
                    </a:lnTo>
                    <a:lnTo>
                      <a:pt x="968" y="315"/>
                    </a:lnTo>
                    <a:lnTo>
                      <a:pt x="970" y="319"/>
                    </a:lnTo>
                    <a:lnTo>
                      <a:pt x="972" y="323"/>
                    </a:lnTo>
                    <a:lnTo>
                      <a:pt x="972" y="327"/>
                    </a:lnTo>
                    <a:lnTo>
                      <a:pt x="974" y="330"/>
                    </a:lnTo>
                    <a:lnTo>
                      <a:pt x="974" y="333"/>
                    </a:lnTo>
                    <a:lnTo>
                      <a:pt x="974" y="335"/>
                    </a:lnTo>
                    <a:lnTo>
                      <a:pt x="972" y="337"/>
                    </a:lnTo>
                    <a:lnTo>
                      <a:pt x="971" y="338"/>
                    </a:lnTo>
                    <a:lnTo>
                      <a:pt x="969" y="340"/>
                    </a:lnTo>
                    <a:lnTo>
                      <a:pt x="968" y="340"/>
                    </a:lnTo>
                    <a:lnTo>
                      <a:pt x="964" y="340"/>
                    </a:lnTo>
                    <a:lnTo>
                      <a:pt x="962" y="340"/>
                    </a:lnTo>
                    <a:lnTo>
                      <a:pt x="959" y="340"/>
                    </a:lnTo>
                    <a:lnTo>
                      <a:pt x="958" y="340"/>
                    </a:lnTo>
                    <a:lnTo>
                      <a:pt x="954" y="340"/>
                    </a:lnTo>
                    <a:lnTo>
                      <a:pt x="951" y="340"/>
                    </a:lnTo>
                    <a:lnTo>
                      <a:pt x="948" y="340"/>
                    </a:lnTo>
                    <a:lnTo>
                      <a:pt x="946" y="340"/>
                    </a:lnTo>
                    <a:lnTo>
                      <a:pt x="942" y="340"/>
                    </a:lnTo>
                    <a:lnTo>
                      <a:pt x="940" y="340"/>
                    </a:lnTo>
                    <a:lnTo>
                      <a:pt x="938" y="340"/>
                    </a:lnTo>
                    <a:lnTo>
                      <a:pt x="936" y="340"/>
                    </a:lnTo>
                    <a:lnTo>
                      <a:pt x="931" y="341"/>
                    </a:lnTo>
                    <a:lnTo>
                      <a:pt x="927" y="341"/>
                    </a:lnTo>
                    <a:lnTo>
                      <a:pt x="921" y="341"/>
                    </a:lnTo>
                    <a:lnTo>
                      <a:pt x="918" y="339"/>
                    </a:lnTo>
                    <a:lnTo>
                      <a:pt x="912" y="338"/>
                    </a:lnTo>
                    <a:lnTo>
                      <a:pt x="907" y="336"/>
                    </a:lnTo>
                    <a:lnTo>
                      <a:pt x="901" y="334"/>
                    </a:lnTo>
                    <a:lnTo>
                      <a:pt x="898" y="332"/>
                    </a:lnTo>
                    <a:lnTo>
                      <a:pt x="892" y="332"/>
                    </a:lnTo>
                    <a:lnTo>
                      <a:pt x="886" y="330"/>
                    </a:lnTo>
                    <a:lnTo>
                      <a:pt x="881" y="329"/>
                    </a:lnTo>
                    <a:lnTo>
                      <a:pt x="877" y="327"/>
                    </a:lnTo>
                    <a:lnTo>
                      <a:pt x="871" y="327"/>
                    </a:lnTo>
                    <a:lnTo>
                      <a:pt x="868" y="326"/>
                    </a:lnTo>
                    <a:lnTo>
                      <a:pt x="864" y="326"/>
                    </a:lnTo>
                    <a:lnTo>
                      <a:pt x="860" y="325"/>
                    </a:lnTo>
                    <a:lnTo>
                      <a:pt x="857" y="327"/>
                    </a:lnTo>
                    <a:lnTo>
                      <a:pt x="855" y="328"/>
                    </a:lnTo>
                    <a:lnTo>
                      <a:pt x="851" y="330"/>
                    </a:lnTo>
                    <a:lnTo>
                      <a:pt x="850" y="330"/>
                    </a:lnTo>
                    <a:lnTo>
                      <a:pt x="846" y="331"/>
                    </a:lnTo>
                    <a:lnTo>
                      <a:pt x="842" y="332"/>
                    </a:lnTo>
                    <a:lnTo>
                      <a:pt x="838" y="334"/>
                    </a:lnTo>
                    <a:lnTo>
                      <a:pt x="836" y="334"/>
                    </a:lnTo>
                    <a:lnTo>
                      <a:pt x="833" y="336"/>
                    </a:lnTo>
                    <a:lnTo>
                      <a:pt x="829" y="337"/>
                    </a:lnTo>
                    <a:lnTo>
                      <a:pt x="825" y="339"/>
                    </a:lnTo>
                    <a:lnTo>
                      <a:pt x="823" y="339"/>
                    </a:lnTo>
                    <a:lnTo>
                      <a:pt x="819" y="340"/>
                    </a:lnTo>
                    <a:lnTo>
                      <a:pt x="817" y="340"/>
                    </a:lnTo>
                    <a:lnTo>
                      <a:pt x="814" y="340"/>
                    </a:lnTo>
                    <a:lnTo>
                      <a:pt x="813" y="340"/>
                    </a:lnTo>
                    <a:lnTo>
                      <a:pt x="808" y="342"/>
                    </a:lnTo>
                    <a:lnTo>
                      <a:pt x="804" y="342"/>
                    </a:lnTo>
                    <a:lnTo>
                      <a:pt x="799" y="343"/>
                    </a:lnTo>
                    <a:lnTo>
                      <a:pt x="795" y="343"/>
                    </a:lnTo>
                    <a:lnTo>
                      <a:pt x="790" y="345"/>
                    </a:lnTo>
                    <a:lnTo>
                      <a:pt x="785" y="345"/>
                    </a:lnTo>
                    <a:lnTo>
                      <a:pt x="779" y="345"/>
                    </a:lnTo>
                    <a:lnTo>
                      <a:pt x="775" y="345"/>
                    </a:lnTo>
                    <a:lnTo>
                      <a:pt x="770" y="347"/>
                    </a:lnTo>
                    <a:lnTo>
                      <a:pt x="764" y="347"/>
                    </a:lnTo>
                    <a:lnTo>
                      <a:pt x="758" y="347"/>
                    </a:lnTo>
                    <a:lnTo>
                      <a:pt x="755" y="347"/>
                    </a:lnTo>
                    <a:lnTo>
                      <a:pt x="749" y="347"/>
                    </a:lnTo>
                    <a:lnTo>
                      <a:pt x="745" y="347"/>
                    </a:lnTo>
                    <a:lnTo>
                      <a:pt x="742" y="347"/>
                    </a:lnTo>
                    <a:lnTo>
                      <a:pt x="738" y="345"/>
                    </a:lnTo>
                    <a:lnTo>
                      <a:pt x="735" y="345"/>
                    </a:lnTo>
                    <a:lnTo>
                      <a:pt x="733" y="344"/>
                    </a:lnTo>
                    <a:lnTo>
                      <a:pt x="730" y="344"/>
                    </a:lnTo>
                    <a:lnTo>
                      <a:pt x="728" y="342"/>
                    </a:lnTo>
                    <a:lnTo>
                      <a:pt x="724" y="342"/>
                    </a:lnTo>
                    <a:lnTo>
                      <a:pt x="722" y="340"/>
                    </a:lnTo>
                    <a:lnTo>
                      <a:pt x="718" y="339"/>
                    </a:lnTo>
                    <a:lnTo>
                      <a:pt x="717" y="337"/>
                    </a:lnTo>
                    <a:lnTo>
                      <a:pt x="713" y="337"/>
                    </a:lnTo>
                    <a:lnTo>
                      <a:pt x="710" y="335"/>
                    </a:lnTo>
                    <a:lnTo>
                      <a:pt x="706" y="335"/>
                    </a:lnTo>
                    <a:lnTo>
                      <a:pt x="704" y="333"/>
                    </a:lnTo>
                    <a:lnTo>
                      <a:pt x="700" y="333"/>
                    </a:lnTo>
                    <a:lnTo>
                      <a:pt x="698" y="331"/>
                    </a:lnTo>
                    <a:lnTo>
                      <a:pt x="697" y="330"/>
                    </a:lnTo>
                    <a:lnTo>
                      <a:pt x="695" y="329"/>
                    </a:lnTo>
                    <a:lnTo>
                      <a:pt x="691" y="329"/>
                    </a:lnTo>
                    <a:lnTo>
                      <a:pt x="687" y="329"/>
                    </a:lnTo>
                    <a:lnTo>
                      <a:pt x="684" y="329"/>
                    </a:lnTo>
                    <a:lnTo>
                      <a:pt x="681" y="327"/>
                    </a:lnTo>
                    <a:lnTo>
                      <a:pt x="677" y="327"/>
                    </a:lnTo>
                    <a:lnTo>
                      <a:pt x="674" y="327"/>
                    </a:lnTo>
                    <a:lnTo>
                      <a:pt x="670" y="327"/>
                    </a:lnTo>
                    <a:lnTo>
                      <a:pt x="668" y="325"/>
                    </a:lnTo>
                    <a:lnTo>
                      <a:pt x="664" y="325"/>
                    </a:lnTo>
                    <a:lnTo>
                      <a:pt x="660" y="325"/>
                    </a:lnTo>
                    <a:lnTo>
                      <a:pt x="657" y="325"/>
                    </a:lnTo>
                    <a:lnTo>
                      <a:pt x="655" y="323"/>
                    </a:lnTo>
                    <a:lnTo>
                      <a:pt x="651" y="323"/>
                    </a:lnTo>
                    <a:lnTo>
                      <a:pt x="648" y="321"/>
                    </a:lnTo>
                    <a:lnTo>
                      <a:pt x="646" y="320"/>
                    </a:lnTo>
                    <a:lnTo>
                      <a:pt x="644" y="319"/>
                    </a:lnTo>
                    <a:lnTo>
                      <a:pt x="641" y="319"/>
                    </a:lnTo>
                    <a:lnTo>
                      <a:pt x="639" y="317"/>
                    </a:lnTo>
                    <a:lnTo>
                      <a:pt x="637" y="316"/>
                    </a:lnTo>
                    <a:lnTo>
                      <a:pt x="636" y="314"/>
                    </a:lnTo>
                    <a:lnTo>
                      <a:pt x="632" y="312"/>
                    </a:lnTo>
                    <a:lnTo>
                      <a:pt x="630" y="310"/>
                    </a:lnTo>
                    <a:lnTo>
                      <a:pt x="629" y="309"/>
                    </a:lnTo>
                    <a:lnTo>
                      <a:pt x="627" y="307"/>
                    </a:lnTo>
                    <a:lnTo>
                      <a:pt x="623" y="305"/>
                    </a:lnTo>
                    <a:lnTo>
                      <a:pt x="621" y="303"/>
                    </a:lnTo>
                    <a:lnTo>
                      <a:pt x="619" y="301"/>
                    </a:lnTo>
                    <a:lnTo>
                      <a:pt x="617" y="300"/>
                    </a:lnTo>
                    <a:lnTo>
                      <a:pt x="616" y="299"/>
                    </a:lnTo>
                    <a:lnTo>
                      <a:pt x="614" y="297"/>
                    </a:lnTo>
                    <a:lnTo>
                      <a:pt x="612" y="295"/>
                    </a:lnTo>
                    <a:lnTo>
                      <a:pt x="611" y="293"/>
                    </a:lnTo>
                    <a:lnTo>
                      <a:pt x="609" y="293"/>
                    </a:lnTo>
                    <a:lnTo>
                      <a:pt x="608" y="292"/>
                    </a:lnTo>
                    <a:lnTo>
                      <a:pt x="606" y="292"/>
                    </a:lnTo>
                    <a:lnTo>
                      <a:pt x="606" y="290"/>
                    </a:lnTo>
                    <a:lnTo>
                      <a:pt x="604" y="290"/>
                    </a:lnTo>
                    <a:lnTo>
                      <a:pt x="602" y="288"/>
                    </a:lnTo>
                    <a:lnTo>
                      <a:pt x="600" y="286"/>
                    </a:lnTo>
                    <a:lnTo>
                      <a:pt x="599" y="284"/>
                    </a:lnTo>
                    <a:lnTo>
                      <a:pt x="598" y="284"/>
                    </a:lnTo>
                    <a:lnTo>
                      <a:pt x="596" y="282"/>
                    </a:lnTo>
                    <a:lnTo>
                      <a:pt x="594" y="282"/>
                    </a:lnTo>
                    <a:lnTo>
                      <a:pt x="592" y="280"/>
                    </a:lnTo>
                    <a:lnTo>
                      <a:pt x="590" y="280"/>
                    </a:lnTo>
                    <a:lnTo>
                      <a:pt x="589" y="279"/>
                    </a:lnTo>
                    <a:lnTo>
                      <a:pt x="588" y="279"/>
                    </a:lnTo>
                    <a:lnTo>
                      <a:pt x="588" y="277"/>
                    </a:lnTo>
                    <a:lnTo>
                      <a:pt x="584" y="279"/>
                    </a:lnTo>
                    <a:lnTo>
                      <a:pt x="581" y="279"/>
                    </a:lnTo>
                    <a:lnTo>
                      <a:pt x="578" y="279"/>
                    </a:lnTo>
                    <a:lnTo>
                      <a:pt x="576" y="279"/>
                    </a:lnTo>
                    <a:lnTo>
                      <a:pt x="572" y="280"/>
                    </a:lnTo>
                    <a:lnTo>
                      <a:pt x="569" y="280"/>
                    </a:lnTo>
                    <a:lnTo>
                      <a:pt x="566" y="282"/>
                    </a:lnTo>
                    <a:lnTo>
                      <a:pt x="564" y="282"/>
                    </a:lnTo>
                    <a:lnTo>
                      <a:pt x="560" y="283"/>
                    </a:lnTo>
                    <a:lnTo>
                      <a:pt x="558" y="285"/>
                    </a:lnTo>
                    <a:lnTo>
                      <a:pt x="554" y="287"/>
                    </a:lnTo>
                    <a:lnTo>
                      <a:pt x="552" y="287"/>
                    </a:lnTo>
                    <a:lnTo>
                      <a:pt x="549" y="289"/>
                    </a:lnTo>
                    <a:lnTo>
                      <a:pt x="547" y="290"/>
                    </a:lnTo>
                    <a:lnTo>
                      <a:pt x="545" y="292"/>
                    </a:lnTo>
                    <a:lnTo>
                      <a:pt x="543" y="292"/>
                    </a:lnTo>
                    <a:lnTo>
                      <a:pt x="541" y="293"/>
                    </a:lnTo>
                    <a:lnTo>
                      <a:pt x="539" y="295"/>
                    </a:lnTo>
                    <a:lnTo>
                      <a:pt x="538" y="297"/>
                    </a:lnTo>
                    <a:lnTo>
                      <a:pt x="536" y="297"/>
                    </a:lnTo>
                    <a:lnTo>
                      <a:pt x="534" y="299"/>
                    </a:lnTo>
                    <a:lnTo>
                      <a:pt x="532" y="301"/>
                    </a:lnTo>
                    <a:lnTo>
                      <a:pt x="531" y="303"/>
                    </a:lnTo>
                    <a:lnTo>
                      <a:pt x="530" y="304"/>
                    </a:lnTo>
                    <a:lnTo>
                      <a:pt x="528" y="308"/>
                    </a:lnTo>
                    <a:lnTo>
                      <a:pt x="526" y="310"/>
                    </a:lnTo>
                    <a:lnTo>
                      <a:pt x="524" y="311"/>
                    </a:lnTo>
                    <a:lnTo>
                      <a:pt x="524" y="313"/>
                    </a:lnTo>
                    <a:lnTo>
                      <a:pt x="522" y="317"/>
                    </a:lnTo>
                    <a:lnTo>
                      <a:pt x="522" y="319"/>
                    </a:lnTo>
                    <a:lnTo>
                      <a:pt x="522" y="320"/>
                    </a:lnTo>
                    <a:lnTo>
                      <a:pt x="523" y="322"/>
                    </a:lnTo>
                    <a:lnTo>
                      <a:pt x="522" y="324"/>
                    </a:lnTo>
                    <a:lnTo>
                      <a:pt x="521" y="325"/>
                    </a:lnTo>
                    <a:lnTo>
                      <a:pt x="519" y="326"/>
                    </a:lnTo>
                    <a:lnTo>
                      <a:pt x="517" y="326"/>
                    </a:lnTo>
                    <a:lnTo>
                      <a:pt x="513" y="327"/>
                    </a:lnTo>
                    <a:lnTo>
                      <a:pt x="510" y="327"/>
                    </a:lnTo>
                    <a:lnTo>
                      <a:pt x="506" y="327"/>
                    </a:lnTo>
                    <a:lnTo>
                      <a:pt x="504" y="327"/>
                    </a:lnTo>
                    <a:lnTo>
                      <a:pt x="500" y="327"/>
                    </a:lnTo>
                    <a:lnTo>
                      <a:pt x="496" y="327"/>
                    </a:lnTo>
                    <a:lnTo>
                      <a:pt x="492" y="327"/>
                    </a:lnTo>
                    <a:lnTo>
                      <a:pt x="490" y="325"/>
                    </a:lnTo>
                    <a:lnTo>
                      <a:pt x="488" y="325"/>
                    </a:lnTo>
                    <a:lnTo>
                      <a:pt x="486" y="324"/>
                    </a:lnTo>
                    <a:lnTo>
                      <a:pt x="485" y="324"/>
                    </a:lnTo>
                    <a:lnTo>
                      <a:pt x="486" y="322"/>
                    </a:lnTo>
                    <a:lnTo>
                      <a:pt x="486" y="320"/>
                    </a:lnTo>
                    <a:lnTo>
                      <a:pt x="486" y="316"/>
                    </a:lnTo>
                    <a:lnTo>
                      <a:pt x="486" y="312"/>
                    </a:lnTo>
                    <a:lnTo>
                      <a:pt x="486" y="307"/>
                    </a:lnTo>
                    <a:lnTo>
                      <a:pt x="486" y="301"/>
                    </a:lnTo>
                    <a:lnTo>
                      <a:pt x="486" y="296"/>
                    </a:lnTo>
                    <a:lnTo>
                      <a:pt x="486" y="290"/>
                    </a:lnTo>
                    <a:lnTo>
                      <a:pt x="487" y="285"/>
                    </a:lnTo>
                    <a:lnTo>
                      <a:pt x="486" y="280"/>
                    </a:lnTo>
                    <a:lnTo>
                      <a:pt x="486" y="274"/>
                    </a:lnTo>
                    <a:lnTo>
                      <a:pt x="486" y="269"/>
                    </a:lnTo>
                    <a:lnTo>
                      <a:pt x="486" y="263"/>
                    </a:lnTo>
                    <a:lnTo>
                      <a:pt x="484" y="260"/>
                    </a:lnTo>
                    <a:lnTo>
                      <a:pt x="484" y="254"/>
                    </a:lnTo>
                    <a:lnTo>
                      <a:pt x="484" y="251"/>
                    </a:lnTo>
                    <a:lnTo>
                      <a:pt x="484" y="245"/>
                    </a:lnTo>
                    <a:lnTo>
                      <a:pt x="482" y="243"/>
                    </a:lnTo>
                    <a:lnTo>
                      <a:pt x="481" y="241"/>
                    </a:lnTo>
                    <a:lnTo>
                      <a:pt x="480" y="239"/>
                    </a:lnTo>
                    <a:lnTo>
                      <a:pt x="480" y="235"/>
                    </a:lnTo>
                    <a:lnTo>
                      <a:pt x="478" y="232"/>
                    </a:lnTo>
                    <a:lnTo>
                      <a:pt x="476" y="229"/>
                    </a:lnTo>
                    <a:lnTo>
                      <a:pt x="474" y="225"/>
                    </a:lnTo>
                    <a:lnTo>
                      <a:pt x="474" y="221"/>
                    </a:lnTo>
                    <a:lnTo>
                      <a:pt x="472" y="219"/>
                    </a:lnTo>
                    <a:lnTo>
                      <a:pt x="470" y="215"/>
                    </a:lnTo>
                    <a:lnTo>
                      <a:pt x="468" y="214"/>
                    </a:lnTo>
                    <a:lnTo>
                      <a:pt x="467" y="210"/>
                    </a:lnTo>
                    <a:lnTo>
                      <a:pt x="465" y="208"/>
                    </a:lnTo>
                    <a:lnTo>
                      <a:pt x="463" y="206"/>
                    </a:lnTo>
                    <a:lnTo>
                      <a:pt x="461" y="205"/>
                    </a:lnTo>
                    <a:lnTo>
                      <a:pt x="460" y="204"/>
                    </a:lnTo>
                    <a:lnTo>
                      <a:pt x="456" y="205"/>
                    </a:lnTo>
                    <a:lnTo>
                      <a:pt x="454" y="205"/>
                    </a:lnTo>
                    <a:lnTo>
                      <a:pt x="451" y="208"/>
                    </a:lnTo>
                    <a:lnTo>
                      <a:pt x="449" y="210"/>
                    </a:lnTo>
                    <a:lnTo>
                      <a:pt x="445" y="214"/>
                    </a:lnTo>
                    <a:lnTo>
                      <a:pt x="443" y="216"/>
                    </a:lnTo>
                    <a:lnTo>
                      <a:pt x="442" y="220"/>
                    </a:lnTo>
                    <a:lnTo>
                      <a:pt x="440" y="223"/>
                    </a:lnTo>
                    <a:lnTo>
                      <a:pt x="437" y="228"/>
                    </a:lnTo>
                    <a:lnTo>
                      <a:pt x="435" y="232"/>
                    </a:lnTo>
                    <a:lnTo>
                      <a:pt x="433" y="235"/>
                    </a:lnTo>
                    <a:lnTo>
                      <a:pt x="432" y="239"/>
                    </a:lnTo>
                    <a:lnTo>
                      <a:pt x="430" y="243"/>
                    </a:lnTo>
                    <a:lnTo>
                      <a:pt x="429" y="247"/>
                    </a:lnTo>
                    <a:lnTo>
                      <a:pt x="427" y="250"/>
                    </a:lnTo>
                    <a:lnTo>
                      <a:pt x="427" y="252"/>
                    </a:lnTo>
                    <a:lnTo>
                      <a:pt x="425" y="255"/>
                    </a:lnTo>
                    <a:lnTo>
                      <a:pt x="425" y="257"/>
                    </a:lnTo>
                    <a:lnTo>
                      <a:pt x="423" y="259"/>
                    </a:lnTo>
                    <a:lnTo>
                      <a:pt x="423" y="261"/>
                    </a:lnTo>
                    <a:lnTo>
                      <a:pt x="422" y="265"/>
                    </a:lnTo>
                    <a:lnTo>
                      <a:pt x="422" y="267"/>
                    </a:lnTo>
                    <a:lnTo>
                      <a:pt x="422" y="270"/>
                    </a:lnTo>
                    <a:lnTo>
                      <a:pt x="422" y="272"/>
                    </a:lnTo>
                    <a:lnTo>
                      <a:pt x="420" y="275"/>
                    </a:lnTo>
                    <a:lnTo>
                      <a:pt x="420" y="277"/>
                    </a:lnTo>
                    <a:lnTo>
                      <a:pt x="420" y="280"/>
                    </a:lnTo>
                    <a:lnTo>
                      <a:pt x="420" y="282"/>
                    </a:lnTo>
                    <a:lnTo>
                      <a:pt x="418" y="283"/>
                    </a:lnTo>
                    <a:lnTo>
                      <a:pt x="418" y="285"/>
                    </a:lnTo>
                    <a:lnTo>
                      <a:pt x="418" y="287"/>
                    </a:lnTo>
                    <a:lnTo>
                      <a:pt x="416" y="289"/>
                    </a:lnTo>
                    <a:lnTo>
                      <a:pt x="414" y="289"/>
                    </a:lnTo>
                    <a:lnTo>
                      <a:pt x="413" y="289"/>
                    </a:lnTo>
                    <a:lnTo>
                      <a:pt x="412" y="289"/>
                    </a:lnTo>
                    <a:lnTo>
                      <a:pt x="410" y="289"/>
                    </a:lnTo>
                    <a:lnTo>
                      <a:pt x="408" y="289"/>
                    </a:lnTo>
                    <a:lnTo>
                      <a:pt x="406" y="289"/>
                    </a:lnTo>
                    <a:lnTo>
                      <a:pt x="405" y="289"/>
                    </a:lnTo>
                    <a:lnTo>
                      <a:pt x="405" y="285"/>
                    </a:lnTo>
                    <a:lnTo>
                      <a:pt x="406" y="281"/>
                    </a:lnTo>
                    <a:lnTo>
                      <a:pt x="406" y="277"/>
                    </a:lnTo>
                    <a:lnTo>
                      <a:pt x="406" y="273"/>
                    </a:lnTo>
                    <a:lnTo>
                      <a:pt x="405" y="270"/>
                    </a:lnTo>
                    <a:lnTo>
                      <a:pt x="405" y="266"/>
                    </a:lnTo>
                    <a:lnTo>
                      <a:pt x="404" y="262"/>
                    </a:lnTo>
                    <a:lnTo>
                      <a:pt x="404" y="257"/>
                    </a:lnTo>
                    <a:lnTo>
                      <a:pt x="402" y="253"/>
                    </a:lnTo>
                    <a:lnTo>
                      <a:pt x="402" y="250"/>
                    </a:lnTo>
                    <a:lnTo>
                      <a:pt x="400" y="246"/>
                    </a:lnTo>
                    <a:lnTo>
                      <a:pt x="400" y="242"/>
                    </a:lnTo>
                    <a:lnTo>
                      <a:pt x="398" y="241"/>
                    </a:lnTo>
                    <a:lnTo>
                      <a:pt x="398" y="237"/>
                    </a:lnTo>
                    <a:lnTo>
                      <a:pt x="396" y="235"/>
                    </a:lnTo>
                    <a:lnTo>
                      <a:pt x="396" y="232"/>
                    </a:lnTo>
                    <a:lnTo>
                      <a:pt x="394" y="232"/>
                    </a:lnTo>
                    <a:lnTo>
                      <a:pt x="392" y="230"/>
                    </a:lnTo>
                    <a:lnTo>
                      <a:pt x="390" y="229"/>
                    </a:lnTo>
                    <a:lnTo>
                      <a:pt x="388" y="227"/>
                    </a:lnTo>
                    <a:lnTo>
                      <a:pt x="385" y="225"/>
                    </a:lnTo>
                    <a:lnTo>
                      <a:pt x="383" y="223"/>
                    </a:lnTo>
                    <a:lnTo>
                      <a:pt x="382" y="222"/>
                    </a:lnTo>
                    <a:lnTo>
                      <a:pt x="380" y="220"/>
                    </a:lnTo>
                    <a:lnTo>
                      <a:pt x="376" y="220"/>
                    </a:lnTo>
                    <a:lnTo>
                      <a:pt x="374" y="218"/>
                    </a:lnTo>
                    <a:lnTo>
                      <a:pt x="372" y="217"/>
                    </a:lnTo>
                    <a:lnTo>
                      <a:pt x="370" y="215"/>
                    </a:lnTo>
                    <a:lnTo>
                      <a:pt x="368" y="215"/>
                    </a:lnTo>
                    <a:lnTo>
                      <a:pt x="366" y="214"/>
                    </a:lnTo>
                    <a:lnTo>
                      <a:pt x="365" y="214"/>
                    </a:lnTo>
                    <a:lnTo>
                      <a:pt x="364" y="214"/>
                    </a:lnTo>
                    <a:lnTo>
                      <a:pt x="362" y="215"/>
                    </a:lnTo>
                    <a:lnTo>
                      <a:pt x="361" y="217"/>
                    </a:lnTo>
                    <a:lnTo>
                      <a:pt x="359" y="219"/>
                    </a:lnTo>
                    <a:lnTo>
                      <a:pt x="359" y="220"/>
                    </a:lnTo>
                    <a:lnTo>
                      <a:pt x="358" y="223"/>
                    </a:lnTo>
                    <a:lnTo>
                      <a:pt x="358" y="225"/>
                    </a:lnTo>
                    <a:lnTo>
                      <a:pt x="358" y="227"/>
                    </a:lnTo>
                    <a:lnTo>
                      <a:pt x="358" y="229"/>
                    </a:lnTo>
                    <a:lnTo>
                      <a:pt x="358" y="232"/>
                    </a:lnTo>
                    <a:lnTo>
                      <a:pt x="358" y="234"/>
                    </a:lnTo>
                    <a:lnTo>
                      <a:pt x="358" y="237"/>
                    </a:lnTo>
                    <a:lnTo>
                      <a:pt x="358" y="239"/>
                    </a:lnTo>
                    <a:lnTo>
                      <a:pt x="358" y="241"/>
                    </a:lnTo>
                    <a:lnTo>
                      <a:pt x="358" y="242"/>
                    </a:lnTo>
                    <a:lnTo>
                      <a:pt x="358" y="244"/>
                    </a:lnTo>
                    <a:lnTo>
                      <a:pt x="360" y="245"/>
                    </a:lnTo>
                    <a:lnTo>
                      <a:pt x="360" y="251"/>
                    </a:lnTo>
                    <a:lnTo>
                      <a:pt x="360" y="254"/>
                    </a:lnTo>
                    <a:lnTo>
                      <a:pt x="362" y="259"/>
                    </a:lnTo>
                    <a:lnTo>
                      <a:pt x="365" y="263"/>
                    </a:lnTo>
                    <a:lnTo>
                      <a:pt x="366" y="268"/>
                    </a:lnTo>
                    <a:lnTo>
                      <a:pt x="369" y="272"/>
                    </a:lnTo>
                    <a:lnTo>
                      <a:pt x="371" y="275"/>
                    </a:lnTo>
                    <a:lnTo>
                      <a:pt x="375" y="279"/>
                    </a:lnTo>
                    <a:lnTo>
                      <a:pt x="376" y="283"/>
                    </a:lnTo>
                    <a:lnTo>
                      <a:pt x="378" y="287"/>
                    </a:lnTo>
                    <a:lnTo>
                      <a:pt x="380" y="291"/>
                    </a:lnTo>
                    <a:lnTo>
                      <a:pt x="382" y="293"/>
                    </a:lnTo>
                    <a:lnTo>
                      <a:pt x="382" y="296"/>
                    </a:lnTo>
                    <a:lnTo>
                      <a:pt x="383" y="298"/>
                    </a:lnTo>
                    <a:lnTo>
                      <a:pt x="383" y="299"/>
                    </a:lnTo>
                    <a:lnTo>
                      <a:pt x="381" y="300"/>
                    </a:lnTo>
                    <a:lnTo>
                      <a:pt x="380" y="300"/>
                    </a:lnTo>
                    <a:lnTo>
                      <a:pt x="378" y="300"/>
                    </a:lnTo>
                    <a:lnTo>
                      <a:pt x="376" y="301"/>
                    </a:lnTo>
                    <a:lnTo>
                      <a:pt x="375" y="301"/>
                    </a:lnTo>
                    <a:lnTo>
                      <a:pt x="374" y="303"/>
                    </a:lnTo>
                    <a:lnTo>
                      <a:pt x="372" y="303"/>
                    </a:lnTo>
                    <a:lnTo>
                      <a:pt x="370" y="303"/>
                    </a:lnTo>
                    <a:lnTo>
                      <a:pt x="368" y="303"/>
                    </a:lnTo>
                    <a:lnTo>
                      <a:pt x="368" y="301"/>
                    </a:lnTo>
                    <a:lnTo>
                      <a:pt x="366" y="300"/>
                    </a:lnTo>
                    <a:lnTo>
                      <a:pt x="366" y="298"/>
                    </a:lnTo>
                    <a:lnTo>
                      <a:pt x="366" y="296"/>
                    </a:lnTo>
                    <a:lnTo>
                      <a:pt x="366" y="294"/>
                    </a:lnTo>
                    <a:lnTo>
                      <a:pt x="364" y="293"/>
                    </a:lnTo>
                    <a:lnTo>
                      <a:pt x="364" y="291"/>
                    </a:lnTo>
                    <a:lnTo>
                      <a:pt x="362" y="289"/>
                    </a:lnTo>
                    <a:lnTo>
                      <a:pt x="362" y="287"/>
                    </a:lnTo>
                    <a:lnTo>
                      <a:pt x="360" y="286"/>
                    </a:lnTo>
                    <a:lnTo>
                      <a:pt x="360" y="284"/>
                    </a:lnTo>
                    <a:lnTo>
                      <a:pt x="360" y="282"/>
                    </a:lnTo>
                    <a:lnTo>
                      <a:pt x="360" y="280"/>
                    </a:lnTo>
                    <a:lnTo>
                      <a:pt x="358" y="280"/>
                    </a:lnTo>
                    <a:lnTo>
                      <a:pt x="358" y="279"/>
                    </a:lnTo>
                    <a:lnTo>
                      <a:pt x="356" y="279"/>
                    </a:lnTo>
                    <a:lnTo>
                      <a:pt x="356" y="277"/>
                    </a:lnTo>
                    <a:lnTo>
                      <a:pt x="354" y="277"/>
                    </a:lnTo>
                    <a:lnTo>
                      <a:pt x="354" y="275"/>
                    </a:lnTo>
                    <a:lnTo>
                      <a:pt x="352" y="275"/>
                    </a:lnTo>
                    <a:lnTo>
                      <a:pt x="352" y="273"/>
                    </a:lnTo>
                    <a:lnTo>
                      <a:pt x="350" y="273"/>
                    </a:lnTo>
                    <a:lnTo>
                      <a:pt x="349" y="272"/>
                    </a:lnTo>
                    <a:lnTo>
                      <a:pt x="347" y="272"/>
                    </a:lnTo>
                    <a:lnTo>
                      <a:pt x="347" y="270"/>
                    </a:lnTo>
                    <a:lnTo>
                      <a:pt x="345" y="270"/>
                    </a:lnTo>
                    <a:lnTo>
                      <a:pt x="345" y="269"/>
                    </a:lnTo>
                    <a:lnTo>
                      <a:pt x="344" y="269"/>
                    </a:lnTo>
                    <a:lnTo>
                      <a:pt x="344" y="268"/>
                    </a:lnTo>
                    <a:lnTo>
                      <a:pt x="342" y="269"/>
                    </a:lnTo>
                    <a:lnTo>
                      <a:pt x="340" y="269"/>
                    </a:lnTo>
                    <a:lnTo>
                      <a:pt x="338" y="270"/>
                    </a:lnTo>
                    <a:lnTo>
                      <a:pt x="336" y="272"/>
                    </a:lnTo>
                    <a:lnTo>
                      <a:pt x="334" y="273"/>
                    </a:lnTo>
                    <a:lnTo>
                      <a:pt x="332" y="275"/>
                    </a:lnTo>
                    <a:lnTo>
                      <a:pt x="330" y="277"/>
                    </a:lnTo>
                    <a:lnTo>
                      <a:pt x="328" y="279"/>
                    </a:lnTo>
                    <a:lnTo>
                      <a:pt x="328" y="280"/>
                    </a:lnTo>
                    <a:lnTo>
                      <a:pt x="326" y="282"/>
                    </a:lnTo>
                    <a:lnTo>
                      <a:pt x="326" y="283"/>
                    </a:lnTo>
                    <a:lnTo>
                      <a:pt x="325" y="285"/>
                    </a:lnTo>
                    <a:lnTo>
                      <a:pt x="323" y="287"/>
                    </a:lnTo>
                    <a:lnTo>
                      <a:pt x="323" y="289"/>
                    </a:lnTo>
                    <a:lnTo>
                      <a:pt x="323" y="290"/>
                    </a:lnTo>
                    <a:lnTo>
                      <a:pt x="321" y="292"/>
                    </a:lnTo>
                    <a:lnTo>
                      <a:pt x="321" y="294"/>
                    </a:lnTo>
                    <a:lnTo>
                      <a:pt x="321" y="296"/>
                    </a:lnTo>
                    <a:lnTo>
                      <a:pt x="320" y="298"/>
                    </a:lnTo>
                    <a:lnTo>
                      <a:pt x="320" y="299"/>
                    </a:lnTo>
                    <a:lnTo>
                      <a:pt x="318" y="301"/>
                    </a:lnTo>
                    <a:lnTo>
                      <a:pt x="318" y="302"/>
                    </a:lnTo>
                    <a:lnTo>
                      <a:pt x="318" y="304"/>
                    </a:lnTo>
                    <a:lnTo>
                      <a:pt x="318" y="305"/>
                    </a:lnTo>
                    <a:lnTo>
                      <a:pt x="318" y="307"/>
                    </a:lnTo>
                    <a:lnTo>
                      <a:pt x="318" y="309"/>
                    </a:lnTo>
                    <a:lnTo>
                      <a:pt x="318" y="310"/>
                    </a:lnTo>
                    <a:lnTo>
                      <a:pt x="318" y="311"/>
                    </a:lnTo>
                    <a:lnTo>
                      <a:pt x="317" y="313"/>
                    </a:lnTo>
                    <a:lnTo>
                      <a:pt x="317" y="315"/>
                    </a:lnTo>
                    <a:lnTo>
                      <a:pt x="317" y="317"/>
                    </a:lnTo>
                    <a:lnTo>
                      <a:pt x="316" y="319"/>
                    </a:lnTo>
                    <a:lnTo>
                      <a:pt x="314" y="320"/>
                    </a:lnTo>
                    <a:lnTo>
                      <a:pt x="312" y="320"/>
                    </a:lnTo>
                    <a:lnTo>
                      <a:pt x="310" y="320"/>
                    </a:lnTo>
                    <a:lnTo>
                      <a:pt x="308" y="320"/>
                    </a:lnTo>
                    <a:lnTo>
                      <a:pt x="306" y="320"/>
                    </a:lnTo>
                    <a:lnTo>
                      <a:pt x="304" y="321"/>
                    </a:lnTo>
                    <a:lnTo>
                      <a:pt x="302" y="321"/>
                    </a:lnTo>
                    <a:lnTo>
                      <a:pt x="300" y="321"/>
                    </a:lnTo>
                    <a:lnTo>
                      <a:pt x="298" y="321"/>
                    </a:lnTo>
                    <a:lnTo>
                      <a:pt x="297" y="321"/>
                    </a:lnTo>
                    <a:lnTo>
                      <a:pt x="296" y="321"/>
                    </a:lnTo>
                    <a:lnTo>
                      <a:pt x="294" y="321"/>
                    </a:lnTo>
                    <a:lnTo>
                      <a:pt x="294" y="319"/>
                    </a:lnTo>
                    <a:lnTo>
                      <a:pt x="290" y="318"/>
                    </a:lnTo>
                    <a:lnTo>
                      <a:pt x="288" y="316"/>
                    </a:lnTo>
                    <a:lnTo>
                      <a:pt x="287" y="314"/>
                    </a:lnTo>
                    <a:lnTo>
                      <a:pt x="285" y="312"/>
                    </a:lnTo>
                    <a:lnTo>
                      <a:pt x="282" y="311"/>
                    </a:lnTo>
                    <a:lnTo>
                      <a:pt x="280" y="309"/>
                    </a:lnTo>
                    <a:lnTo>
                      <a:pt x="278" y="307"/>
                    </a:lnTo>
                    <a:lnTo>
                      <a:pt x="276" y="305"/>
                    </a:lnTo>
                    <a:lnTo>
                      <a:pt x="274" y="305"/>
                    </a:lnTo>
                    <a:lnTo>
                      <a:pt x="273" y="303"/>
                    </a:lnTo>
                    <a:lnTo>
                      <a:pt x="272" y="303"/>
                    </a:lnTo>
                    <a:lnTo>
                      <a:pt x="272" y="302"/>
                    </a:lnTo>
                    <a:lnTo>
                      <a:pt x="268" y="304"/>
                    </a:lnTo>
                    <a:lnTo>
                      <a:pt x="267" y="304"/>
                    </a:lnTo>
                    <a:lnTo>
                      <a:pt x="264" y="304"/>
                    </a:lnTo>
                    <a:lnTo>
                      <a:pt x="262" y="304"/>
                    </a:lnTo>
                    <a:lnTo>
                      <a:pt x="260" y="304"/>
                    </a:lnTo>
                    <a:lnTo>
                      <a:pt x="258" y="304"/>
                    </a:lnTo>
                    <a:lnTo>
                      <a:pt x="257" y="304"/>
                    </a:lnTo>
                    <a:lnTo>
                      <a:pt x="256" y="303"/>
                    </a:lnTo>
                    <a:lnTo>
                      <a:pt x="254" y="303"/>
                    </a:lnTo>
                    <a:lnTo>
                      <a:pt x="252" y="303"/>
                    </a:lnTo>
                    <a:lnTo>
                      <a:pt x="250" y="303"/>
                    </a:lnTo>
                    <a:lnTo>
                      <a:pt x="249" y="303"/>
                    </a:lnTo>
                    <a:lnTo>
                      <a:pt x="247" y="305"/>
                    </a:lnTo>
                    <a:lnTo>
                      <a:pt x="246" y="305"/>
                    </a:lnTo>
                    <a:lnTo>
                      <a:pt x="244" y="306"/>
                    </a:lnTo>
                    <a:lnTo>
                      <a:pt x="242" y="308"/>
                    </a:lnTo>
                    <a:lnTo>
                      <a:pt x="241" y="309"/>
                    </a:lnTo>
                    <a:lnTo>
                      <a:pt x="240" y="311"/>
                    </a:lnTo>
                    <a:lnTo>
                      <a:pt x="240" y="313"/>
                    </a:lnTo>
                    <a:lnTo>
                      <a:pt x="239" y="317"/>
                    </a:lnTo>
                    <a:lnTo>
                      <a:pt x="239" y="319"/>
                    </a:lnTo>
                    <a:lnTo>
                      <a:pt x="239" y="321"/>
                    </a:lnTo>
                    <a:lnTo>
                      <a:pt x="239" y="323"/>
                    </a:lnTo>
                    <a:lnTo>
                      <a:pt x="237" y="327"/>
                    </a:lnTo>
                    <a:lnTo>
                      <a:pt x="237" y="329"/>
                    </a:lnTo>
                    <a:lnTo>
                      <a:pt x="237" y="330"/>
                    </a:lnTo>
                    <a:lnTo>
                      <a:pt x="237" y="332"/>
                    </a:lnTo>
                    <a:lnTo>
                      <a:pt x="236" y="334"/>
                    </a:lnTo>
                    <a:lnTo>
                      <a:pt x="236" y="335"/>
                    </a:lnTo>
                    <a:lnTo>
                      <a:pt x="234" y="335"/>
                    </a:lnTo>
                    <a:lnTo>
                      <a:pt x="232" y="335"/>
                    </a:lnTo>
                    <a:lnTo>
                      <a:pt x="230" y="335"/>
                    </a:lnTo>
                    <a:lnTo>
                      <a:pt x="228" y="335"/>
                    </a:lnTo>
                    <a:lnTo>
                      <a:pt x="228" y="333"/>
                    </a:lnTo>
                    <a:lnTo>
                      <a:pt x="226" y="333"/>
                    </a:lnTo>
                    <a:lnTo>
                      <a:pt x="225" y="333"/>
                    </a:lnTo>
                    <a:lnTo>
                      <a:pt x="225" y="331"/>
                    </a:lnTo>
                    <a:lnTo>
                      <a:pt x="224" y="331"/>
                    </a:lnTo>
                    <a:lnTo>
                      <a:pt x="224" y="330"/>
                    </a:lnTo>
                    <a:lnTo>
                      <a:pt x="224" y="328"/>
                    </a:lnTo>
                    <a:lnTo>
                      <a:pt x="224" y="325"/>
                    </a:lnTo>
                    <a:lnTo>
                      <a:pt x="224" y="321"/>
                    </a:lnTo>
                    <a:lnTo>
                      <a:pt x="224" y="318"/>
                    </a:lnTo>
                    <a:lnTo>
                      <a:pt x="222" y="314"/>
                    </a:lnTo>
                    <a:lnTo>
                      <a:pt x="222" y="310"/>
                    </a:lnTo>
                    <a:lnTo>
                      <a:pt x="221" y="307"/>
                    </a:lnTo>
                    <a:lnTo>
                      <a:pt x="221" y="302"/>
                    </a:lnTo>
                    <a:lnTo>
                      <a:pt x="219" y="300"/>
                    </a:lnTo>
                    <a:lnTo>
                      <a:pt x="218" y="296"/>
                    </a:lnTo>
                    <a:lnTo>
                      <a:pt x="216" y="293"/>
                    </a:lnTo>
                    <a:lnTo>
                      <a:pt x="216" y="290"/>
                    </a:lnTo>
                    <a:lnTo>
                      <a:pt x="214" y="288"/>
                    </a:lnTo>
                    <a:lnTo>
                      <a:pt x="214" y="285"/>
                    </a:lnTo>
                    <a:lnTo>
                      <a:pt x="212" y="285"/>
                    </a:lnTo>
                    <a:lnTo>
                      <a:pt x="212" y="283"/>
                    </a:lnTo>
                    <a:lnTo>
                      <a:pt x="210" y="285"/>
                    </a:lnTo>
                    <a:lnTo>
                      <a:pt x="209" y="287"/>
                    </a:lnTo>
                    <a:lnTo>
                      <a:pt x="207" y="289"/>
                    </a:lnTo>
                    <a:lnTo>
                      <a:pt x="207" y="290"/>
                    </a:lnTo>
                    <a:lnTo>
                      <a:pt x="205" y="292"/>
                    </a:lnTo>
                    <a:lnTo>
                      <a:pt x="203" y="293"/>
                    </a:lnTo>
                    <a:lnTo>
                      <a:pt x="203" y="295"/>
                    </a:lnTo>
                    <a:lnTo>
                      <a:pt x="202" y="297"/>
                    </a:lnTo>
                    <a:lnTo>
                      <a:pt x="202" y="299"/>
                    </a:lnTo>
                    <a:lnTo>
                      <a:pt x="200" y="300"/>
                    </a:lnTo>
                    <a:lnTo>
                      <a:pt x="200" y="301"/>
                    </a:lnTo>
                    <a:lnTo>
                      <a:pt x="200" y="303"/>
                    </a:lnTo>
                    <a:lnTo>
                      <a:pt x="199" y="305"/>
                    </a:lnTo>
                    <a:lnTo>
                      <a:pt x="199" y="307"/>
                    </a:lnTo>
                    <a:lnTo>
                      <a:pt x="198" y="310"/>
                    </a:lnTo>
                    <a:lnTo>
                      <a:pt x="198" y="311"/>
                    </a:lnTo>
                    <a:lnTo>
                      <a:pt x="196" y="315"/>
                    </a:lnTo>
                    <a:lnTo>
                      <a:pt x="196" y="317"/>
                    </a:lnTo>
                    <a:lnTo>
                      <a:pt x="196" y="320"/>
                    </a:lnTo>
                    <a:lnTo>
                      <a:pt x="196" y="322"/>
                    </a:lnTo>
                    <a:lnTo>
                      <a:pt x="194" y="326"/>
                    </a:lnTo>
                    <a:lnTo>
                      <a:pt x="194" y="328"/>
                    </a:lnTo>
                    <a:lnTo>
                      <a:pt x="194" y="330"/>
                    </a:lnTo>
                    <a:lnTo>
                      <a:pt x="194" y="331"/>
                    </a:lnTo>
                    <a:lnTo>
                      <a:pt x="192" y="333"/>
                    </a:lnTo>
                    <a:lnTo>
                      <a:pt x="192" y="335"/>
                    </a:lnTo>
                    <a:lnTo>
                      <a:pt x="190" y="335"/>
                    </a:lnTo>
                    <a:lnTo>
                      <a:pt x="189" y="333"/>
                    </a:lnTo>
                    <a:lnTo>
                      <a:pt x="187" y="331"/>
                    </a:lnTo>
                    <a:lnTo>
                      <a:pt x="187" y="327"/>
                    </a:lnTo>
                    <a:lnTo>
                      <a:pt x="185" y="323"/>
                    </a:lnTo>
                    <a:lnTo>
                      <a:pt x="185" y="319"/>
                    </a:lnTo>
                    <a:lnTo>
                      <a:pt x="184" y="313"/>
                    </a:lnTo>
                    <a:lnTo>
                      <a:pt x="184" y="308"/>
                    </a:lnTo>
                    <a:lnTo>
                      <a:pt x="182" y="304"/>
                    </a:lnTo>
                    <a:lnTo>
                      <a:pt x="182" y="299"/>
                    </a:lnTo>
                    <a:lnTo>
                      <a:pt x="180" y="294"/>
                    </a:lnTo>
                    <a:lnTo>
                      <a:pt x="180" y="289"/>
                    </a:lnTo>
                    <a:lnTo>
                      <a:pt x="178" y="285"/>
                    </a:lnTo>
                    <a:lnTo>
                      <a:pt x="176" y="282"/>
                    </a:lnTo>
                    <a:lnTo>
                      <a:pt x="174" y="280"/>
                    </a:lnTo>
                    <a:lnTo>
                      <a:pt x="172" y="277"/>
                    </a:lnTo>
                    <a:lnTo>
                      <a:pt x="169" y="279"/>
                    </a:lnTo>
                    <a:lnTo>
                      <a:pt x="167" y="279"/>
                    </a:lnTo>
                    <a:lnTo>
                      <a:pt x="164" y="281"/>
                    </a:lnTo>
                    <a:lnTo>
                      <a:pt x="162" y="282"/>
                    </a:lnTo>
                    <a:lnTo>
                      <a:pt x="159" y="286"/>
                    </a:lnTo>
                    <a:lnTo>
                      <a:pt x="157" y="289"/>
                    </a:lnTo>
                    <a:lnTo>
                      <a:pt x="155" y="292"/>
                    </a:lnTo>
                    <a:lnTo>
                      <a:pt x="153" y="294"/>
                    </a:lnTo>
                    <a:lnTo>
                      <a:pt x="149" y="298"/>
                    </a:lnTo>
                    <a:lnTo>
                      <a:pt x="148" y="301"/>
                    </a:lnTo>
                    <a:lnTo>
                      <a:pt x="145" y="304"/>
                    </a:lnTo>
                    <a:lnTo>
                      <a:pt x="143" y="306"/>
                    </a:lnTo>
                    <a:lnTo>
                      <a:pt x="141" y="308"/>
                    </a:lnTo>
                    <a:lnTo>
                      <a:pt x="140" y="309"/>
                    </a:lnTo>
                    <a:lnTo>
                      <a:pt x="138" y="310"/>
                    </a:lnTo>
                    <a:lnTo>
                      <a:pt x="136" y="309"/>
                    </a:lnTo>
                    <a:lnTo>
                      <a:pt x="134" y="309"/>
                    </a:lnTo>
                    <a:lnTo>
                      <a:pt x="132" y="307"/>
                    </a:lnTo>
                    <a:lnTo>
                      <a:pt x="131" y="305"/>
                    </a:lnTo>
                    <a:lnTo>
                      <a:pt x="131" y="301"/>
                    </a:lnTo>
                    <a:lnTo>
                      <a:pt x="131" y="299"/>
                    </a:lnTo>
                    <a:lnTo>
                      <a:pt x="131" y="295"/>
                    </a:lnTo>
                    <a:lnTo>
                      <a:pt x="131" y="291"/>
                    </a:lnTo>
                    <a:lnTo>
                      <a:pt x="132" y="286"/>
                    </a:lnTo>
                    <a:lnTo>
                      <a:pt x="132" y="282"/>
                    </a:lnTo>
                    <a:lnTo>
                      <a:pt x="133" y="278"/>
                    </a:lnTo>
                    <a:lnTo>
                      <a:pt x="133" y="274"/>
                    </a:lnTo>
                    <a:lnTo>
                      <a:pt x="135" y="269"/>
                    </a:lnTo>
                    <a:lnTo>
                      <a:pt x="135" y="265"/>
                    </a:lnTo>
                    <a:lnTo>
                      <a:pt x="135" y="262"/>
                    </a:lnTo>
                    <a:lnTo>
                      <a:pt x="135" y="259"/>
                    </a:lnTo>
                    <a:lnTo>
                      <a:pt x="136" y="255"/>
                    </a:lnTo>
                    <a:lnTo>
                      <a:pt x="134" y="253"/>
                    </a:lnTo>
                    <a:lnTo>
                      <a:pt x="134" y="252"/>
                    </a:lnTo>
                    <a:lnTo>
                      <a:pt x="133" y="250"/>
                    </a:lnTo>
                    <a:lnTo>
                      <a:pt x="133" y="247"/>
                    </a:lnTo>
                    <a:lnTo>
                      <a:pt x="131" y="245"/>
                    </a:lnTo>
                    <a:lnTo>
                      <a:pt x="131" y="241"/>
                    </a:lnTo>
                    <a:lnTo>
                      <a:pt x="129" y="239"/>
                    </a:lnTo>
                    <a:lnTo>
                      <a:pt x="129" y="235"/>
                    </a:lnTo>
                    <a:lnTo>
                      <a:pt x="127" y="233"/>
                    </a:lnTo>
                    <a:lnTo>
                      <a:pt x="127" y="230"/>
                    </a:lnTo>
                    <a:lnTo>
                      <a:pt x="125" y="228"/>
                    </a:lnTo>
                    <a:lnTo>
                      <a:pt x="125" y="224"/>
                    </a:lnTo>
                    <a:lnTo>
                      <a:pt x="124" y="222"/>
                    </a:lnTo>
                    <a:lnTo>
                      <a:pt x="124" y="219"/>
                    </a:lnTo>
                    <a:lnTo>
                      <a:pt x="124" y="217"/>
                    </a:lnTo>
                    <a:lnTo>
                      <a:pt x="124" y="214"/>
                    </a:lnTo>
                    <a:lnTo>
                      <a:pt x="124" y="212"/>
                    </a:lnTo>
                    <a:lnTo>
                      <a:pt x="125" y="210"/>
                    </a:lnTo>
                    <a:lnTo>
                      <a:pt x="127" y="208"/>
                    </a:lnTo>
                    <a:lnTo>
                      <a:pt x="129" y="205"/>
                    </a:lnTo>
                    <a:lnTo>
                      <a:pt x="131" y="204"/>
                    </a:lnTo>
                    <a:lnTo>
                      <a:pt x="132" y="201"/>
                    </a:lnTo>
                    <a:lnTo>
                      <a:pt x="134" y="199"/>
                    </a:lnTo>
                    <a:lnTo>
                      <a:pt x="138" y="195"/>
                    </a:lnTo>
                    <a:lnTo>
                      <a:pt x="140" y="193"/>
                    </a:lnTo>
                    <a:lnTo>
                      <a:pt x="142" y="191"/>
                    </a:lnTo>
                    <a:lnTo>
                      <a:pt x="144" y="189"/>
                    </a:lnTo>
                    <a:lnTo>
                      <a:pt x="146" y="185"/>
                    </a:lnTo>
                    <a:lnTo>
                      <a:pt x="146" y="183"/>
                    </a:lnTo>
                    <a:lnTo>
                      <a:pt x="148" y="181"/>
                    </a:lnTo>
                    <a:lnTo>
                      <a:pt x="148" y="179"/>
                    </a:lnTo>
                    <a:lnTo>
                      <a:pt x="149" y="175"/>
                    </a:lnTo>
                    <a:lnTo>
                      <a:pt x="147" y="175"/>
                    </a:lnTo>
                    <a:lnTo>
                      <a:pt x="146" y="174"/>
                    </a:lnTo>
                    <a:lnTo>
                      <a:pt x="144" y="172"/>
                    </a:lnTo>
                    <a:lnTo>
                      <a:pt x="142" y="170"/>
                    </a:lnTo>
                    <a:lnTo>
                      <a:pt x="140" y="170"/>
                    </a:lnTo>
                    <a:lnTo>
                      <a:pt x="138" y="168"/>
                    </a:lnTo>
                    <a:lnTo>
                      <a:pt x="136" y="166"/>
                    </a:lnTo>
                    <a:lnTo>
                      <a:pt x="134" y="164"/>
                    </a:lnTo>
                    <a:lnTo>
                      <a:pt x="130" y="164"/>
                    </a:lnTo>
                    <a:lnTo>
                      <a:pt x="128" y="163"/>
                    </a:lnTo>
                    <a:lnTo>
                      <a:pt x="126" y="163"/>
                    </a:lnTo>
                    <a:lnTo>
                      <a:pt x="124" y="161"/>
                    </a:lnTo>
                    <a:lnTo>
                      <a:pt x="121" y="161"/>
                    </a:lnTo>
                    <a:lnTo>
                      <a:pt x="120" y="161"/>
                    </a:lnTo>
                    <a:lnTo>
                      <a:pt x="118" y="161"/>
                    </a:lnTo>
                    <a:lnTo>
                      <a:pt x="116" y="159"/>
                    </a:lnTo>
                    <a:lnTo>
                      <a:pt x="112" y="159"/>
                    </a:lnTo>
                    <a:lnTo>
                      <a:pt x="110" y="159"/>
                    </a:lnTo>
                    <a:lnTo>
                      <a:pt x="106" y="159"/>
                    </a:lnTo>
                    <a:lnTo>
                      <a:pt x="102" y="158"/>
                    </a:lnTo>
                    <a:lnTo>
                      <a:pt x="96" y="159"/>
                    </a:lnTo>
                    <a:lnTo>
                      <a:pt x="93" y="159"/>
                    </a:lnTo>
                    <a:lnTo>
                      <a:pt x="88" y="159"/>
                    </a:lnTo>
                    <a:lnTo>
                      <a:pt x="84" y="159"/>
                    </a:lnTo>
                    <a:lnTo>
                      <a:pt x="79" y="161"/>
                    </a:lnTo>
                    <a:lnTo>
                      <a:pt x="75" y="161"/>
                    </a:lnTo>
                    <a:lnTo>
                      <a:pt x="71" y="161"/>
                    </a:lnTo>
                    <a:lnTo>
                      <a:pt x="68" y="161"/>
                    </a:lnTo>
                    <a:lnTo>
                      <a:pt x="64" y="163"/>
                    </a:lnTo>
                    <a:lnTo>
                      <a:pt x="61" y="164"/>
                    </a:lnTo>
                    <a:lnTo>
                      <a:pt x="58" y="165"/>
                    </a:lnTo>
                    <a:lnTo>
                      <a:pt x="56" y="165"/>
                    </a:lnTo>
                    <a:lnTo>
                      <a:pt x="54" y="169"/>
                    </a:lnTo>
                    <a:lnTo>
                      <a:pt x="53" y="171"/>
                    </a:lnTo>
                    <a:lnTo>
                      <a:pt x="52" y="175"/>
                    </a:lnTo>
                    <a:lnTo>
                      <a:pt x="52" y="179"/>
                    </a:lnTo>
                    <a:lnTo>
                      <a:pt x="51" y="184"/>
                    </a:lnTo>
                    <a:lnTo>
                      <a:pt x="51" y="188"/>
                    </a:lnTo>
                    <a:lnTo>
                      <a:pt x="51" y="193"/>
                    </a:lnTo>
                    <a:lnTo>
                      <a:pt x="52" y="197"/>
                    </a:lnTo>
                    <a:lnTo>
                      <a:pt x="52" y="202"/>
                    </a:lnTo>
                    <a:lnTo>
                      <a:pt x="52" y="206"/>
                    </a:lnTo>
                    <a:lnTo>
                      <a:pt x="52" y="210"/>
                    </a:lnTo>
                    <a:lnTo>
                      <a:pt x="53" y="213"/>
                    </a:lnTo>
                    <a:lnTo>
                      <a:pt x="53" y="216"/>
                    </a:lnTo>
                    <a:lnTo>
                      <a:pt x="53" y="218"/>
                    </a:lnTo>
                    <a:lnTo>
                      <a:pt x="53" y="219"/>
                    </a:lnTo>
                    <a:lnTo>
                      <a:pt x="51" y="219"/>
                    </a:lnTo>
                    <a:lnTo>
                      <a:pt x="49" y="217"/>
                    </a:lnTo>
                    <a:lnTo>
                      <a:pt x="49" y="214"/>
                    </a:lnTo>
                    <a:lnTo>
                      <a:pt x="47" y="212"/>
                    </a:lnTo>
                    <a:lnTo>
                      <a:pt x="47" y="209"/>
                    </a:lnTo>
                    <a:lnTo>
                      <a:pt x="46" y="206"/>
                    </a:lnTo>
                    <a:lnTo>
                      <a:pt x="46" y="202"/>
                    </a:lnTo>
                    <a:lnTo>
                      <a:pt x="44" y="200"/>
                    </a:lnTo>
                    <a:lnTo>
                      <a:pt x="44" y="196"/>
                    </a:lnTo>
                    <a:lnTo>
                      <a:pt x="42" y="193"/>
                    </a:lnTo>
                    <a:lnTo>
                      <a:pt x="42" y="189"/>
                    </a:lnTo>
                    <a:lnTo>
                      <a:pt x="40" y="187"/>
                    </a:lnTo>
                    <a:lnTo>
                      <a:pt x="39" y="184"/>
                    </a:lnTo>
                    <a:lnTo>
                      <a:pt x="37" y="183"/>
                    </a:lnTo>
                    <a:lnTo>
                      <a:pt x="36" y="181"/>
                    </a:lnTo>
                    <a:lnTo>
                      <a:pt x="34" y="182"/>
                    </a:lnTo>
                    <a:lnTo>
                      <a:pt x="33" y="182"/>
                    </a:lnTo>
                    <a:lnTo>
                      <a:pt x="31" y="183"/>
                    </a:lnTo>
                    <a:lnTo>
                      <a:pt x="30" y="183"/>
                    </a:lnTo>
                    <a:lnTo>
                      <a:pt x="28" y="185"/>
                    </a:lnTo>
                    <a:lnTo>
                      <a:pt x="26" y="186"/>
                    </a:lnTo>
                    <a:lnTo>
                      <a:pt x="24" y="188"/>
                    </a:lnTo>
                    <a:lnTo>
                      <a:pt x="22" y="188"/>
                    </a:lnTo>
                    <a:lnTo>
                      <a:pt x="20" y="190"/>
                    </a:lnTo>
                    <a:lnTo>
                      <a:pt x="18" y="191"/>
                    </a:lnTo>
                    <a:lnTo>
                      <a:pt x="16" y="193"/>
                    </a:lnTo>
                    <a:lnTo>
                      <a:pt x="15" y="193"/>
                    </a:lnTo>
                    <a:lnTo>
                      <a:pt x="13" y="195"/>
                    </a:lnTo>
                    <a:lnTo>
                      <a:pt x="11" y="195"/>
                    </a:lnTo>
                    <a:lnTo>
                      <a:pt x="9" y="195"/>
                    </a:lnTo>
                    <a:lnTo>
                      <a:pt x="9" y="194"/>
                    </a:lnTo>
                    <a:lnTo>
                      <a:pt x="7" y="194"/>
                    </a:lnTo>
                    <a:lnTo>
                      <a:pt x="6" y="193"/>
                    </a:lnTo>
                    <a:lnTo>
                      <a:pt x="4" y="192"/>
                    </a:lnTo>
                    <a:lnTo>
                      <a:pt x="4" y="191"/>
                    </a:lnTo>
                    <a:lnTo>
                      <a:pt x="3" y="189"/>
                    </a:lnTo>
                    <a:lnTo>
                      <a:pt x="3" y="187"/>
                    </a:lnTo>
                    <a:lnTo>
                      <a:pt x="3" y="185"/>
                    </a:lnTo>
                    <a:lnTo>
                      <a:pt x="3" y="183"/>
                    </a:lnTo>
                    <a:lnTo>
                      <a:pt x="3" y="181"/>
                    </a:lnTo>
                    <a:lnTo>
                      <a:pt x="3" y="179"/>
                    </a:lnTo>
                    <a:lnTo>
                      <a:pt x="3" y="177"/>
                    </a:lnTo>
                    <a:lnTo>
                      <a:pt x="3" y="174"/>
                    </a:lnTo>
                    <a:lnTo>
                      <a:pt x="3" y="172"/>
                    </a:lnTo>
                    <a:lnTo>
                      <a:pt x="3" y="170"/>
                    </a:lnTo>
                    <a:lnTo>
                      <a:pt x="3" y="168"/>
                    </a:lnTo>
                    <a:lnTo>
                      <a:pt x="5" y="165"/>
                    </a:lnTo>
                    <a:lnTo>
                      <a:pt x="3" y="163"/>
                    </a:lnTo>
                    <a:lnTo>
                      <a:pt x="3" y="159"/>
                    </a:lnTo>
                    <a:lnTo>
                      <a:pt x="3" y="155"/>
                    </a:lnTo>
                    <a:lnTo>
                      <a:pt x="3" y="151"/>
                    </a:lnTo>
                    <a:lnTo>
                      <a:pt x="2" y="147"/>
                    </a:lnTo>
                    <a:lnTo>
                      <a:pt x="2" y="142"/>
                    </a:lnTo>
                    <a:lnTo>
                      <a:pt x="2" y="138"/>
                    </a:lnTo>
                    <a:lnTo>
                      <a:pt x="2" y="133"/>
                    </a:lnTo>
                    <a:lnTo>
                      <a:pt x="0" y="129"/>
                    </a:lnTo>
                    <a:lnTo>
                      <a:pt x="0" y="124"/>
                    </a:lnTo>
                    <a:lnTo>
                      <a:pt x="0" y="120"/>
                    </a:lnTo>
                    <a:lnTo>
                      <a:pt x="0" y="114"/>
                    </a:lnTo>
                    <a:lnTo>
                      <a:pt x="0" y="111"/>
                    </a:lnTo>
                    <a:lnTo>
                      <a:pt x="0" y="106"/>
                    </a:lnTo>
                    <a:lnTo>
                      <a:pt x="0" y="103"/>
                    </a:lnTo>
                    <a:lnTo>
                      <a:pt x="0" y="98"/>
                    </a:lnTo>
                    <a:lnTo>
                      <a:pt x="0" y="96"/>
                    </a:lnTo>
                    <a:lnTo>
                      <a:pt x="0" y="95"/>
                    </a:lnTo>
                    <a:lnTo>
                      <a:pt x="0" y="93"/>
                    </a:lnTo>
                    <a:lnTo>
                      <a:pt x="0" y="89"/>
                    </a:lnTo>
                    <a:lnTo>
                      <a:pt x="0" y="87"/>
                    </a:lnTo>
                    <a:lnTo>
                      <a:pt x="0" y="83"/>
                    </a:lnTo>
                    <a:lnTo>
                      <a:pt x="0" y="80"/>
                    </a:lnTo>
                    <a:lnTo>
                      <a:pt x="0" y="76"/>
                    </a:lnTo>
                    <a:lnTo>
                      <a:pt x="0" y="75"/>
                    </a:lnTo>
                    <a:lnTo>
                      <a:pt x="0" y="71"/>
                    </a:lnTo>
                    <a:lnTo>
                      <a:pt x="0" y="68"/>
                    </a:lnTo>
                    <a:lnTo>
                      <a:pt x="0" y="65"/>
                    </a:lnTo>
                    <a:lnTo>
                      <a:pt x="0" y="63"/>
                    </a:lnTo>
                    <a:lnTo>
                      <a:pt x="0" y="59"/>
                    </a:lnTo>
                    <a:lnTo>
                      <a:pt x="0" y="58"/>
                    </a:lnTo>
                    <a:lnTo>
                      <a:pt x="0" y="54"/>
                    </a:lnTo>
                    <a:lnTo>
                      <a:pt x="0" y="52"/>
                    </a:lnTo>
                    <a:lnTo>
                      <a:pt x="0" y="51"/>
                    </a:lnTo>
                    <a:lnTo>
                      <a:pt x="1" y="49"/>
                    </a:lnTo>
                    <a:lnTo>
                      <a:pt x="1" y="48"/>
                    </a:lnTo>
                    <a:lnTo>
                      <a:pt x="1" y="46"/>
                    </a:lnTo>
                    <a:lnTo>
                      <a:pt x="1" y="45"/>
                    </a:lnTo>
                    <a:lnTo>
                      <a:pt x="3" y="43"/>
                    </a:lnTo>
                    <a:lnTo>
                      <a:pt x="3" y="42"/>
                    </a:lnTo>
                    <a:lnTo>
                      <a:pt x="3" y="40"/>
                    </a:lnTo>
                    <a:lnTo>
                      <a:pt x="3" y="38"/>
                    </a:lnTo>
                    <a:lnTo>
                      <a:pt x="5" y="36"/>
                    </a:lnTo>
                    <a:lnTo>
                      <a:pt x="7" y="34"/>
                    </a:lnTo>
                    <a:lnTo>
                      <a:pt x="7" y="33"/>
                    </a:lnTo>
                    <a:lnTo>
                      <a:pt x="9" y="31"/>
                    </a:lnTo>
                    <a:lnTo>
                      <a:pt x="9" y="29"/>
                    </a:lnTo>
                    <a:lnTo>
                      <a:pt x="9" y="28"/>
                    </a:lnTo>
                    <a:lnTo>
                      <a:pt x="11" y="26"/>
                    </a:lnTo>
                    <a:lnTo>
                      <a:pt x="11" y="24"/>
                    </a:lnTo>
                    <a:lnTo>
                      <a:pt x="13" y="22"/>
                    </a:lnTo>
                    <a:lnTo>
                      <a:pt x="13" y="20"/>
                    </a:lnTo>
                    <a:lnTo>
                      <a:pt x="15" y="17"/>
                    </a:lnTo>
                    <a:lnTo>
                      <a:pt x="15" y="15"/>
                    </a:lnTo>
                    <a:lnTo>
                      <a:pt x="17" y="13"/>
                    </a:lnTo>
                    <a:lnTo>
                      <a:pt x="18" y="11"/>
                    </a:lnTo>
                    <a:lnTo>
                      <a:pt x="20" y="8"/>
                    </a:lnTo>
                    <a:lnTo>
                      <a:pt x="20" y="6"/>
                    </a:lnTo>
                    <a:lnTo>
                      <a:pt x="22" y="4"/>
                    </a:lnTo>
                    <a:lnTo>
                      <a:pt x="23" y="2"/>
                    </a:lnTo>
                    <a:lnTo>
                      <a:pt x="25" y="0"/>
                    </a:lnTo>
                    <a:lnTo>
                      <a:pt x="26" y="1"/>
                    </a:lnTo>
                    <a:lnTo>
                      <a:pt x="29" y="1"/>
                    </a:lnTo>
                    <a:lnTo>
                      <a:pt x="34" y="3"/>
                    </a:lnTo>
                    <a:lnTo>
                      <a:pt x="41" y="3"/>
                    </a:lnTo>
                    <a:lnTo>
                      <a:pt x="48" y="5"/>
                    </a:lnTo>
                    <a:lnTo>
                      <a:pt x="58" y="7"/>
                    </a:lnTo>
                    <a:lnTo>
                      <a:pt x="67" y="9"/>
                    </a:lnTo>
                    <a:lnTo>
                      <a:pt x="78" y="10"/>
                    </a:lnTo>
                    <a:lnTo>
                      <a:pt x="88" y="13"/>
                    </a:lnTo>
                    <a:lnTo>
                      <a:pt x="99" y="15"/>
                    </a:lnTo>
                    <a:lnTo>
                      <a:pt x="109" y="17"/>
                    </a:lnTo>
                    <a:lnTo>
                      <a:pt x="120" y="18"/>
                    </a:lnTo>
                    <a:lnTo>
                      <a:pt x="128" y="20"/>
                    </a:lnTo>
                    <a:lnTo>
                      <a:pt x="136" y="21"/>
                    </a:lnTo>
                    <a:lnTo>
                      <a:pt x="143" y="22"/>
                    </a:lnTo>
                    <a:lnTo>
                      <a:pt x="149" y="22"/>
                    </a:lnTo>
                    <a:lnTo>
                      <a:pt x="157" y="24"/>
                    </a:lnTo>
                    <a:lnTo>
                      <a:pt x="164" y="25"/>
                    </a:lnTo>
                    <a:lnTo>
                      <a:pt x="172" y="27"/>
                    </a:lnTo>
                    <a:lnTo>
                      <a:pt x="180" y="27"/>
                    </a:lnTo>
                    <a:lnTo>
                      <a:pt x="188" y="28"/>
                    </a:lnTo>
                    <a:lnTo>
                      <a:pt x="196" y="28"/>
                    </a:lnTo>
                    <a:lnTo>
                      <a:pt x="203" y="30"/>
                    </a:lnTo>
                    <a:lnTo>
                      <a:pt x="212" y="30"/>
                    </a:lnTo>
                    <a:lnTo>
                      <a:pt x="220" y="32"/>
                    </a:lnTo>
                    <a:lnTo>
                      <a:pt x="227" y="32"/>
                    </a:lnTo>
                    <a:lnTo>
                      <a:pt x="235" y="34"/>
                    </a:lnTo>
                    <a:lnTo>
                      <a:pt x="244" y="34"/>
                    </a:lnTo>
                    <a:lnTo>
                      <a:pt x="252" y="36"/>
                    </a:lnTo>
                    <a:lnTo>
                      <a:pt x="259" y="36"/>
                    </a:lnTo>
                    <a:lnTo>
                      <a:pt x="267" y="36"/>
                    </a:lnTo>
                    <a:lnTo>
                      <a:pt x="276" y="36"/>
                    </a:lnTo>
                    <a:lnTo>
                      <a:pt x="287" y="38"/>
                    </a:lnTo>
                    <a:lnTo>
                      <a:pt x="298" y="40"/>
                    </a:lnTo>
                    <a:lnTo>
                      <a:pt x="311" y="42"/>
                    </a:lnTo>
                    <a:lnTo>
                      <a:pt x="325" y="44"/>
                    </a:lnTo>
                    <a:lnTo>
                      <a:pt x="339" y="46"/>
                    </a:lnTo>
                    <a:lnTo>
                      <a:pt x="354" y="48"/>
                    </a:lnTo>
                    <a:lnTo>
                      <a:pt x="369" y="49"/>
                    </a:lnTo>
                    <a:lnTo>
                      <a:pt x="385" y="51"/>
                    </a:lnTo>
                    <a:lnTo>
                      <a:pt x="400" y="53"/>
                    </a:lnTo>
                    <a:lnTo>
                      <a:pt x="415" y="55"/>
                    </a:lnTo>
                    <a:lnTo>
                      <a:pt x="430" y="57"/>
                    </a:lnTo>
                    <a:lnTo>
                      <a:pt x="445" y="58"/>
                    </a:lnTo>
                    <a:lnTo>
                      <a:pt x="458" y="59"/>
                    </a:lnTo>
                    <a:lnTo>
                      <a:pt x="471" y="59"/>
                    </a:lnTo>
                    <a:lnTo>
                      <a:pt x="483" y="61"/>
                    </a:lnTo>
                    <a:lnTo>
                      <a:pt x="495" y="61"/>
                    </a:lnTo>
                    <a:lnTo>
                      <a:pt x="500" y="63"/>
                    </a:lnTo>
                    <a:lnTo>
                      <a:pt x="506" y="63"/>
                    </a:lnTo>
                    <a:lnTo>
                      <a:pt x="513" y="63"/>
                    </a:lnTo>
                    <a:lnTo>
                      <a:pt x="521" y="63"/>
                    </a:lnTo>
                    <a:lnTo>
                      <a:pt x="528" y="64"/>
                    </a:lnTo>
                    <a:lnTo>
                      <a:pt x="537" y="64"/>
                    </a:lnTo>
                    <a:lnTo>
                      <a:pt x="545" y="64"/>
                    </a:lnTo>
                    <a:lnTo>
                      <a:pt x="554" y="64"/>
                    </a:lnTo>
                    <a:lnTo>
                      <a:pt x="562" y="66"/>
                    </a:lnTo>
                    <a:lnTo>
                      <a:pt x="571" y="66"/>
                    </a:lnTo>
                    <a:lnTo>
                      <a:pt x="580" y="66"/>
                    </a:lnTo>
                    <a:lnTo>
                      <a:pt x="590" y="66"/>
                    </a:lnTo>
                    <a:lnTo>
                      <a:pt x="598" y="67"/>
                    </a:lnTo>
                    <a:lnTo>
                      <a:pt x="607" y="67"/>
                    </a:lnTo>
                    <a:lnTo>
                      <a:pt x="614" y="67"/>
                    </a:lnTo>
                    <a:lnTo>
                      <a:pt x="623" y="67"/>
                    </a:lnTo>
                    <a:lnTo>
                      <a:pt x="625" y="69"/>
                    </a:lnTo>
                    <a:lnTo>
                      <a:pt x="629" y="69"/>
                    </a:lnTo>
                    <a:lnTo>
                      <a:pt x="632" y="69"/>
                    </a:lnTo>
                    <a:lnTo>
                      <a:pt x="636" y="69"/>
                    </a:lnTo>
                    <a:lnTo>
                      <a:pt x="640" y="70"/>
                    </a:lnTo>
                    <a:lnTo>
                      <a:pt x="645" y="70"/>
                    </a:lnTo>
                    <a:lnTo>
                      <a:pt x="648" y="70"/>
                    </a:lnTo>
                    <a:lnTo>
                      <a:pt x="654" y="70"/>
                    </a:lnTo>
                    <a:lnTo>
                      <a:pt x="658" y="72"/>
                    </a:lnTo>
                    <a:lnTo>
                      <a:pt x="664" y="72"/>
                    </a:lnTo>
                    <a:lnTo>
                      <a:pt x="668" y="72"/>
                    </a:lnTo>
                    <a:lnTo>
                      <a:pt x="674" y="72"/>
                    </a:lnTo>
                    <a:lnTo>
                      <a:pt x="680" y="72"/>
                    </a:lnTo>
                    <a:lnTo>
                      <a:pt x="686" y="72"/>
                    </a:lnTo>
                    <a:lnTo>
                      <a:pt x="691" y="72"/>
                    </a:lnTo>
                    <a:lnTo>
                      <a:pt x="697" y="72"/>
                    </a:lnTo>
                    <a:lnTo>
                      <a:pt x="700" y="74"/>
                    </a:lnTo>
                    <a:lnTo>
                      <a:pt x="706" y="74"/>
                    </a:lnTo>
                    <a:lnTo>
                      <a:pt x="712" y="74"/>
                    </a:lnTo>
                    <a:lnTo>
                      <a:pt x="717" y="74"/>
                    </a:lnTo>
                    <a:lnTo>
                      <a:pt x="722" y="74"/>
                    </a:lnTo>
                    <a:lnTo>
                      <a:pt x="727" y="74"/>
                    </a:lnTo>
                    <a:lnTo>
                      <a:pt x="733" y="74"/>
                    </a:lnTo>
                    <a:lnTo>
                      <a:pt x="738" y="74"/>
                    </a:lnTo>
                    <a:lnTo>
                      <a:pt x="742" y="75"/>
                    </a:lnTo>
                    <a:lnTo>
                      <a:pt x="748" y="75"/>
                    </a:lnTo>
                    <a:lnTo>
                      <a:pt x="752" y="75"/>
                    </a:lnTo>
                    <a:lnTo>
                      <a:pt x="757" y="75"/>
                    </a:lnTo>
                    <a:lnTo>
                      <a:pt x="761" y="75"/>
                    </a:lnTo>
                    <a:lnTo>
                      <a:pt x="765" y="75"/>
                    </a:lnTo>
                    <a:lnTo>
                      <a:pt x="768" y="75"/>
                    </a:lnTo>
                    <a:lnTo>
                      <a:pt x="773" y="75"/>
                    </a:lnTo>
                    <a:lnTo>
                      <a:pt x="778" y="75"/>
                    </a:lnTo>
                    <a:lnTo>
                      <a:pt x="784" y="75"/>
                    </a:lnTo>
                    <a:lnTo>
                      <a:pt x="788" y="75"/>
                    </a:lnTo>
                    <a:lnTo>
                      <a:pt x="794" y="75"/>
                    </a:lnTo>
                    <a:lnTo>
                      <a:pt x="798" y="75"/>
                    </a:lnTo>
                    <a:lnTo>
                      <a:pt x="802" y="75"/>
                    </a:lnTo>
                    <a:lnTo>
                      <a:pt x="806" y="75"/>
                    </a:lnTo>
                    <a:lnTo>
                      <a:pt x="810" y="75"/>
                    </a:lnTo>
                    <a:lnTo>
                      <a:pt x="812" y="75"/>
                    </a:lnTo>
                    <a:lnTo>
                      <a:pt x="816" y="75"/>
                    </a:lnTo>
                    <a:lnTo>
                      <a:pt x="819" y="75"/>
                    </a:lnTo>
                    <a:lnTo>
                      <a:pt x="823" y="75"/>
                    </a:lnTo>
                    <a:lnTo>
                      <a:pt x="824" y="75"/>
                    </a:lnTo>
                    <a:lnTo>
                      <a:pt x="828" y="75"/>
                    </a:lnTo>
                    <a:lnTo>
                      <a:pt x="832" y="75"/>
                    </a:lnTo>
                    <a:lnTo>
                      <a:pt x="836" y="75"/>
                    </a:lnTo>
                    <a:lnTo>
                      <a:pt x="838" y="75"/>
                    </a:lnTo>
                    <a:lnTo>
                      <a:pt x="840" y="75"/>
                    </a:lnTo>
                    <a:lnTo>
                      <a:pt x="842" y="75"/>
                    </a:lnTo>
                    <a:lnTo>
                      <a:pt x="843" y="75"/>
                    </a:lnTo>
                    <a:lnTo>
                      <a:pt x="845" y="75"/>
                    </a:lnTo>
                    <a:lnTo>
                      <a:pt x="847" y="75"/>
                    </a:lnTo>
                    <a:lnTo>
                      <a:pt x="849" y="75"/>
                    </a:lnTo>
                    <a:lnTo>
                      <a:pt x="851" y="75"/>
                    </a:lnTo>
                    <a:lnTo>
                      <a:pt x="853" y="75"/>
                    </a:lnTo>
                    <a:lnTo>
                      <a:pt x="854" y="75"/>
                    </a:lnTo>
                    <a:lnTo>
                      <a:pt x="856" y="75"/>
                    </a:lnTo>
                    <a:lnTo>
                      <a:pt x="858" y="73"/>
                    </a:lnTo>
                    <a:lnTo>
                      <a:pt x="860" y="73"/>
                    </a:lnTo>
                    <a:lnTo>
                      <a:pt x="861" y="71"/>
                    </a:lnTo>
                    <a:lnTo>
                      <a:pt x="863" y="69"/>
                    </a:lnTo>
                    <a:lnTo>
                      <a:pt x="863" y="67"/>
                    </a:lnTo>
                    <a:lnTo>
                      <a:pt x="864" y="65"/>
                    </a:lnTo>
                    <a:lnTo>
                      <a:pt x="864" y="63"/>
                    </a:lnTo>
                    <a:lnTo>
                      <a:pt x="865" y="61"/>
                    </a:lnTo>
                    <a:lnTo>
                      <a:pt x="865" y="63"/>
                    </a:lnTo>
                    <a:lnTo>
                      <a:pt x="865" y="64"/>
                    </a:lnTo>
                    <a:lnTo>
                      <a:pt x="865" y="66"/>
                    </a:lnTo>
                    <a:lnTo>
                      <a:pt x="866" y="68"/>
                    </a:lnTo>
                    <a:lnTo>
                      <a:pt x="866" y="72"/>
                    </a:lnTo>
                    <a:lnTo>
                      <a:pt x="866" y="75"/>
                    </a:lnTo>
                    <a:lnTo>
                      <a:pt x="866" y="79"/>
                    </a:lnTo>
                    <a:lnTo>
                      <a:pt x="868" y="81"/>
                    </a:lnTo>
                    <a:lnTo>
                      <a:pt x="868" y="85"/>
                    </a:lnTo>
                    <a:lnTo>
                      <a:pt x="868" y="89"/>
                    </a:lnTo>
                    <a:lnTo>
                      <a:pt x="868" y="93"/>
                    </a:lnTo>
                    <a:lnTo>
                      <a:pt x="868" y="95"/>
                    </a:lnTo>
                    <a:lnTo>
                      <a:pt x="868" y="97"/>
                    </a:lnTo>
                    <a:lnTo>
                      <a:pt x="868" y="99"/>
                    </a:lnTo>
                    <a:lnTo>
                      <a:pt x="868" y="101"/>
                    </a:lnTo>
                    <a:lnTo>
                      <a:pt x="870" y="101"/>
                    </a:lnTo>
                  </a:path>
                </a:pathLst>
              </a:custGeom>
              <a:gradFill rotWithShape="0">
                <a:gsLst>
                  <a:gs pos="0">
                    <a:srgbClr val="000000"/>
                  </a:gs>
                  <a:gs pos="100000">
                    <a:srgbClr val="0000FF"/>
                  </a:gs>
                </a:gsLst>
                <a:lin ang="540000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grpSp>
            <p:nvGrpSpPr>
              <p:cNvPr id="17" name="Group 22"/>
              <p:cNvGrpSpPr>
                <a:grpSpLocks/>
              </p:cNvGrpSpPr>
              <p:nvPr/>
            </p:nvGrpSpPr>
            <p:grpSpPr bwMode="auto">
              <a:xfrm>
                <a:off x="703" y="1300"/>
                <a:ext cx="1560" cy="1542"/>
                <a:chOff x="567" y="2324"/>
                <a:chExt cx="994" cy="609"/>
              </a:xfrm>
            </p:grpSpPr>
            <p:sp>
              <p:nvSpPr>
                <p:cNvPr id="18" name="Freeform 23"/>
                <p:cNvSpPr>
                  <a:spLocks/>
                </p:cNvSpPr>
                <p:nvPr/>
              </p:nvSpPr>
              <p:spPr bwMode="auto">
                <a:xfrm>
                  <a:off x="930" y="2516"/>
                  <a:ext cx="49" cy="45"/>
                </a:xfrm>
                <a:custGeom>
                  <a:avLst/>
                  <a:gdLst>
                    <a:gd name="T0" fmla="*/ 48 w 49"/>
                    <a:gd name="T1" fmla="*/ 44 h 45"/>
                    <a:gd name="T2" fmla="*/ 44 w 49"/>
                    <a:gd name="T3" fmla="*/ 42 h 45"/>
                    <a:gd name="T4" fmla="*/ 40 w 49"/>
                    <a:gd name="T5" fmla="*/ 40 h 45"/>
                    <a:gd name="T6" fmla="*/ 36 w 49"/>
                    <a:gd name="T7" fmla="*/ 38 h 45"/>
                    <a:gd name="T8" fmla="*/ 33 w 49"/>
                    <a:gd name="T9" fmla="*/ 35 h 45"/>
                    <a:gd name="T10" fmla="*/ 30 w 49"/>
                    <a:gd name="T11" fmla="*/ 33 h 45"/>
                    <a:gd name="T12" fmla="*/ 26 w 49"/>
                    <a:gd name="T13" fmla="*/ 30 h 45"/>
                    <a:gd name="T14" fmla="*/ 23 w 49"/>
                    <a:gd name="T15" fmla="*/ 28 h 45"/>
                    <a:gd name="T16" fmla="*/ 21 w 49"/>
                    <a:gd name="T17" fmla="*/ 25 h 45"/>
                    <a:gd name="T18" fmla="*/ 17 w 49"/>
                    <a:gd name="T19" fmla="*/ 23 h 45"/>
                    <a:gd name="T20" fmla="*/ 14 w 49"/>
                    <a:gd name="T21" fmla="*/ 19 h 45"/>
                    <a:gd name="T22" fmla="*/ 11 w 49"/>
                    <a:gd name="T23" fmla="*/ 17 h 45"/>
                    <a:gd name="T24" fmla="*/ 9 w 49"/>
                    <a:gd name="T25" fmla="*/ 14 h 45"/>
                    <a:gd name="T26" fmla="*/ 5 w 49"/>
                    <a:gd name="T27" fmla="*/ 12 h 45"/>
                    <a:gd name="T28" fmla="*/ 3 w 49"/>
                    <a:gd name="T29" fmla="*/ 8 h 45"/>
                    <a:gd name="T30" fmla="*/ 2 w 49"/>
                    <a:gd name="T31" fmla="*/ 4 h 45"/>
                    <a:gd name="T32" fmla="*/ 0 w 49"/>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45"/>
                    <a:gd name="T53" fmla="*/ 49 w 49"/>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45">
                      <a:moveTo>
                        <a:pt x="48" y="44"/>
                      </a:moveTo>
                      <a:lnTo>
                        <a:pt x="44" y="42"/>
                      </a:lnTo>
                      <a:lnTo>
                        <a:pt x="40" y="40"/>
                      </a:lnTo>
                      <a:lnTo>
                        <a:pt x="36" y="38"/>
                      </a:lnTo>
                      <a:lnTo>
                        <a:pt x="33" y="35"/>
                      </a:lnTo>
                      <a:lnTo>
                        <a:pt x="30" y="33"/>
                      </a:lnTo>
                      <a:lnTo>
                        <a:pt x="26" y="30"/>
                      </a:lnTo>
                      <a:lnTo>
                        <a:pt x="23" y="28"/>
                      </a:lnTo>
                      <a:lnTo>
                        <a:pt x="21" y="25"/>
                      </a:lnTo>
                      <a:lnTo>
                        <a:pt x="17" y="23"/>
                      </a:lnTo>
                      <a:lnTo>
                        <a:pt x="14" y="19"/>
                      </a:lnTo>
                      <a:lnTo>
                        <a:pt x="11" y="17"/>
                      </a:lnTo>
                      <a:lnTo>
                        <a:pt x="9" y="14"/>
                      </a:lnTo>
                      <a:lnTo>
                        <a:pt x="5" y="12"/>
                      </a:lnTo>
                      <a:lnTo>
                        <a:pt x="3" y="8"/>
                      </a:lnTo>
                      <a:lnTo>
                        <a:pt x="2"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9" name="Freeform 24"/>
                <p:cNvSpPr>
                  <a:spLocks/>
                </p:cNvSpPr>
                <p:nvPr/>
              </p:nvSpPr>
              <p:spPr bwMode="auto">
                <a:xfrm>
                  <a:off x="882" y="2516"/>
                  <a:ext cx="44" cy="21"/>
                </a:xfrm>
                <a:custGeom>
                  <a:avLst/>
                  <a:gdLst>
                    <a:gd name="T0" fmla="*/ 43 w 44"/>
                    <a:gd name="T1" fmla="*/ 0 h 21"/>
                    <a:gd name="T2" fmla="*/ 40 w 44"/>
                    <a:gd name="T3" fmla="*/ 4 h 21"/>
                    <a:gd name="T4" fmla="*/ 38 w 44"/>
                    <a:gd name="T5" fmla="*/ 6 h 21"/>
                    <a:gd name="T6" fmla="*/ 36 w 44"/>
                    <a:gd name="T7" fmla="*/ 7 h 21"/>
                    <a:gd name="T8" fmla="*/ 34 w 44"/>
                    <a:gd name="T9" fmla="*/ 9 h 21"/>
                    <a:gd name="T10" fmla="*/ 31 w 44"/>
                    <a:gd name="T11" fmla="*/ 11 h 21"/>
                    <a:gd name="T12" fmla="*/ 29 w 44"/>
                    <a:gd name="T13" fmla="*/ 13 h 21"/>
                    <a:gd name="T14" fmla="*/ 26 w 44"/>
                    <a:gd name="T15" fmla="*/ 15 h 21"/>
                    <a:gd name="T16" fmla="*/ 24 w 44"/>
                    <a:gd name="T17" fmla="*/ 16 h 21"/>
                    <a:gd name="T18" fmla="*/ 21 w 44"/>
                    <a:gd name="T19" fmla="*/ 17 h 21"/>
                    <a:gd name="T20" fmla="*/ 18 w 44"/>
                    <a:gd name="T21" fmla="*/ 18 h 21"/>
                    <a:gd name="T22" fmla="*/ 14 w 44"/>
                    <a:gd name="T23" fmla="*/ 20 h 21"/>
                    <a:gd name="T24" fmla="*/ 12 w 44"/>
                    <a:gd name="T25" fmla="*/ 20 h 21"/>
                    <a:gd name="T26" fmla="*/ 8 w 44"/>
                    <a:gd name="T27" fmla="*/ 20 h 21"/>
                    <a:gd name="T28" fmla="*/ 6 w 44"/>
                    <a:gd name="T29" fmla="*/ 20 h 21"/>
                    <a:gd name="T30" fmla="*/ 2 w 44"/>
                    <a:gd name="T31" fmla="*/ 20 h 21"/>
                    <a:gd name="T32" fmla="*/ 0 w 44"/>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1"/>
                    <a:gd name="T53" fmla="*/ 44 w 4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1">
                      <a:moveTo>
                        <a:pt x="43" y="0"/>
                      </a:moveTo>
                      <a:lnTo>
                        <a:pt x="40" y="4"/>
                      </a:lnTo>
                      <a:lnTo>
                        <a:pt x="38" y="6"/>
                      </a:lnTo>
                      <a:lnTo>
                        <a:pt x="36" y="7"/>
                      </a:lnTo>
                      <a:lnTo>
                        <a:pt x="34" y="9"/>
                      </a:lnTo>
                      <a:lnTo>
                        <a:pt x="31" y="11"/>
                      </a:lnTo>
                      <a:lnTo>
                        <a:pt x="29" y="13"/>
                      </a:lnTo>
                      <a:lnTo>
                        <a:pt x="26" y="15"/>
                      </a:lnTo>
                      <a:lnTo>
                        <a:pt x="24" y="16"/>
                      </a:lnTo>
                      <a:lnTo>
                        <a:pt x="21" y="17"/>
                      </a:lnTo>
                      <a:lnTo>
                        <a:pt x="18" y="18"/>
                      </a:lnTo>
                      <a:lnTo>
                        <a:pt x="14" y="20"/>
                      </a:lnTo>
                      <a:lnTo>
                        <a:pt x="12" y="20"/>
                      </a:lnTo>
                      <a:lnTo>
                        <a:pt x="8" y="20"/>
                      </a:lnTo>
                      <a:lnTo>
                        <a:pt x="6" y="20"/>
                      </a:lnTo>
                      <a:lnTo>
                        <a:pt x="2" y="20"/>
                      </a:lnTo>
                      <a:lnTo>
                        <a:pt x="0" y="2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0" name="Freeform 25"/>
                <p:cNvSpPr>
                  <a:spLocks/>
                </p:cNvSpPr>
                <p:nvPr/>
              </p:nvSpPr>
              <p:spPr bwMode="auto">
                <a:xfrm>
                  <a:off x="1296" y="2512"/>
                  <a:ext cx="49" cy="158"/>
                </a:xfrm>
                <a:custGeom>
                  <a:avLst/>
                  <a:gdLst>
                    <a:gd name="T0" fmla="*/ 48 w 49"/>
                    <a:gd name="T1" fmla="*/ 149 h 158"/>
                    <a:gd name="T2" fmla="*/ 34 w 49"/>
                    <a:gd name="T3" fmla="*/ 0 h 158"/>
                    <a:gd name="T4" fmla="*/ 28 w 49"/>
                    <a:gd name="T5" fmla="*/ 0 h 158"/>
                    <a:gd name="T6" fmla="*/ 0 w 49"/>
                    <a:gd name="T7" fmla="*/ 157 h 158"/>
                    <a:gd name="T8" fmla="*/ 7 w 49"/>
                    <a:gd name="T9" fmla="*/ 156 h 158"/>
                    <a:gd name="T10" fmla="*/ 30 w 49"/>
                    <a:gd name="T11" fmla="*/ 13 h 158"/>
                    <a:gd name="T12" fmla="*/ 40 w 49"/>
                    <a:gd name="T13" fmla="*/ 150 h 158"/>
                    <a:gd name="T14" fmla="*/ 48 w 49"/>
                    <a:gd name="T15" fmla="*/ 149 h 158"/>
                    <a:gd name="T16" fmla="*/ 48 w 49"/>
                    <a:gd name="T17" fmla="*/ 149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158"/>
                    <a:gd name="T29" fmla="*/ 49 w 49"/>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158">
                      <a:moveTo>
                        <a:pt x="48" y="149"/>
                      </a:moveTo>
                      <a:lnTo>
                        <a:pt x="34" y="0"/>
                      </a:lnTo>
                      <a:lnTo>
                        <a:pt x="28" y="0"/>
                      </a:lnTo>
                      <a:lnTo>
                        <a:pt x="0" y="157"/>
                      </a:lnTo>
                      <a:lnTo>
                        <a:pt x="7" y="156"/>
                      </a:lnTo>
                      <a:lnTo>
                        <a:pt x="30" y="13"/>
                      </a:lnTo>
                      <a:lnTo>
                        <a:pt x="40" y="150"/>
                      </a:lnTo>
                      <a:lnTo>
                        <a:pt x="48" y="149"/>
                      </a:lnTo>
                    </a:path>
                  </a:pathLst>
                </a:custGeom>
                <a:solidFill>
                  <a:srgbClr val="C0C27C"/>
                </a:solidFill>
                <a:ln w="12700" cap="rnd">
                  <a:solidFill>
                    <a:srgbClr val="C0C27C"/>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1" name="Freeform 26"/>
                <p:cNvSpPr>
                  <a:spLocks/>
                </p:cNvSpPr>
                <p:nvPr/>
              </p:nvSpPr>
              <p:spPr bwMode="auto">
                <a:xfrm>
                  <a:off x="766" y="2631"/>
                  <a:ext cx="17" cy="38"/>
                </a:xfrm>
                <a:custGeom>
                  <a:avLst/>
                  <a:gdLst>
                    <a:gd name="T0" fmla="*/ 16 w 17"/>
                    <a:gd name="T1" fmla="*/ 0 h 38"/>
                    <a:gd name="T2" fmla="*/ 13 w 17"/>
                    <a:gd name="T3" fmla="*/ 3 h 38"/>
                    <a:gd name="T4" fmla="*/ 13 w 17"/>
                    <a:gd name="T5" fmla="*/ 5 h 38"/>
                    <a:gd name="T6" fmla="*/ 12 w 17"/>
                    <a:gd name="T7" fmla="*/ 9 h 38"/>
                    <a:gd name="T8" fmla="*/ 12 w 17"/>
                    <a:gd name="T9" fmla="*/ 10 h 38"/>
                    <a:gd name="T10" fmla="*/ 10 w 17"/>
                    <a:gd name="T11" fmla="*/ 13 h 38"/>
                    <a:gd name="T12" fmla="*/ 10 w 17"/>
                    <a:gd name="T13" fmla="*/ 15 h 38"/>
                    <a:gd name="T14" fmla="*/ 8 w 17"/>
                    <a:gd name="T15" fmla="*/ 17 h 38"/>
                    <a:gd name="T16" fmla="*/ 8 w 17"/>
                    <a:gd name="T17" fmla="*/ 19 h 38"/>
                    <a:gd name="T18" fmla="*/ 5 w 17"/>
                    <a:gd name="T19" fmla="*/ 23 h 38"/>
                    <a:gd name="T20" fmla="*/ 5 w 17"/>
                    <a:gd name="T21" fmla="*/ 25 h 38"/>
                    <a:gd name="T22" fmla="*/ 3 w 17"/>
                    <a:gd name="T23" fmla="*/ 27 h 38"/>
                    <a:gd name="T24" fmla="*/ 3 w 17"/>
                    <a:gd name="T25" fmla="*/ 28 h 38"/>
                    <a:gd name="T26" fmla="*/ 1 w 17"/>
                    <a:gd name="T27" fmla="*/ 31 h 38"/>
                    <a:gd name="T28" fmla="*/ 1 w 17"/>
                    <a:gd name="T29" fmla="*/ 33 h 38"/>
                    <a:gd name="T30" fmla="*/ 0 w 17"/>
                    <a:gd name="T31" fmla="*/ 35 h 38"/>
                    <a:gd name="T32" fmla="*/ 0 w 17"/>
                    <a:gd name="T33" fmla="*/ 37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38"/>
                    <a:gd name="T53" fmla="*/ 17 w 17"/>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38">
                      <a:moveTo>
                        <a:pt x="16" y="0"/>
                      </a:moveTo>
                      <a:lnTo>
                        <a:pt x="13" y="3"/>
                      </a:lnTo>
                      <a:lnTo>
                        <a:pt x="13" y="5"/>
                      </a:lnTo>
                      <a:lnTo>
                        <a:pt x="12" y="9"/>
                      </a:lnTo>
                      <a:lnTo>
                        <a:pt x="12" y="10"/>
                      </a:lnTo>
                      <a:lnTo>
                        <a:pt x="10" y="13"/>
                      </a:lnTo>
                      <a:lnTo>
                        <a:pt x="10" y="15"/>
                      </a:lnTo>
                      <a:lnTo>
                        <a:pt x="8" y="17"/>
                      </a:lnTo>
                      <a:lnTo>
                        <a:pt x="8" y="19"/>
                      </a:lnTo>
                      <a:lnTo>
                        <a:pt x="5" y="23"/>
                      </a:lnTo>
                      <a:lnTo>
                        <a:pt x="5" y="25"/>
                      </a:lnTo>
                      <a:lnTo>
                        <a:pt x="3" y="27"/>
                      </a:lnTo>
                      <a:lnTo>
                        <a:pt x="3" y="28"/>
                      </a:lnTo>
                      <a:lnTo>
                        <a:pt x="1" y="31"/>
                      </a:lnTo>
                      <a:lnTo>
                        <a:pt x="1" y="33"/>
                      </a:lnTo>
                      <a:lnTo>
                        <a:pt x="0" y="35"/>
                      </a:lnTo>
                      <a:lnTo>
                        <a:pt x="0" y="3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2" name="Freeform 27"/>
                <p:cNvSpPr>
                  <a:spLocks/>
                </p:cNvSpPr>
                <p:nvPr/>
              </p:nvSpPr>
              <p:spPr bwMode="auto">
                <a:xfrm>
                  <a:off x="1282" y="2343"/>
                  <a:ext cx="17" cy="62"/>
                </a:xfrm>
                <a:custGeom>
                  <a:avLst/>
                  <a:gdLst>
                    <a:gd name="T0" fmla="*/ 16 w 17"/>
                    <a:gd name="T1" fmla="*/ 61 h 62"/>
                    <a:gd name="T2" fmla="*/ 10 w 17"/>
                    <a:gd name="T3" fmla="*/ 1 h 62"/>
                    <a:gd name="T4" fmla="*/ 10 w 17"/>
                    <a:gd name="T5" fmla="*/ 1 h 62"/>
                    <a:gd name="T6" fmla="*/ 12 w 17"/>
                    <a:gd name="T7" fmla="*/ 1 h 62"/>
                    <a:gd name="T8" fmla="*/ 12 w 17"/>
                    <a:gd name="T9" fmla="*/ 1 h 62"/>
                    <a:gd name="T10" fmla="*/ 12 w 17"/>
                    <a:gd name="T11" fmla="*/ 1 h 62"/>
                    <a:gd name="T12" fmla="*/ 8 w 17"/>
                    <a:gd name="T13" fmla="*/ 1 h 62"/>
                    <a:gd name="T14" fmla="*/ 8 w 17"/>
                    <a:gd name="T15" fmla="*/ 1 h 62"/>
                    <a:gd name="T16" fmla="*/ 7 w 17"/>
                    <a:gd name="T17" fmla="*/ 1 h 62"/>
                    <a:gd name="T18" fmla="*/ 7 w 17"/>
                    <a:gd name="T19" fmla="*/ 0 h 62"/>
                    <a:gd name="T20" fmla="*/ 3 w 17"/>
                    <a:gd name="T21" fmla="*/ 1 h 62"/>
                    <a:gd name="T22" fmla="*/ 3 w 17"/>
                    <a:gd name="T23" fmla="*/ 1 h 62"/>
                    <a:gd name="T24" fmla="*/ 1 w 17"/>
                    <a:gd name="T25" fmla="*/ 1 h 62"/>
                    <a:gd name="T26" fmla="*/ 1 w 17"/>
                    <a:gd name="T27" fmla="*/ 1 h 62"/>
                    <a:gd name="T28" fmla="*/ 1 w 17"/>
                    <a:gd name="T29" fmla="*/ 1 h 62"/>
                    <a:gd name="T30" fmla="*/ 1 w 17"/>
                    <a:gd name="T31" fmla="*/ 1 h 62"/>
                    <a:gd name="T32" fmla="*/ 1 w 17"/>
                    <a:gd name="T33" fmla="*/ 1 h 62"/>
                    <a:gd name="T34" fmla="*/ 3 w 17"/>
                    <a:gd name="T35" fmla="*/ 1 h 62"/>
                    <a:gd name="T36" fmla="*/ 0 w 17"/>
                    <a:gd name="T37" fmla="*/ 59 h 62"/>
                    <a:gd name="T38" fmla="*/ 3 w 17"/>
                    <a:gd name="T39" fmla="*/ 59 h 62"/>
                    <a:gd name="T40" fmla="*/ 7 w 17"/>
                    <a:gd name="T41" fmla="*/ 59 h 62"/>
                    <a:gd name="T42" fmla="*/ 10 w 17"/>
                    <a:gd name="T43" fmla="*/ 60 h 62"/>
                    <a:gd name="T44" fmla="*/ 16 w 17"/>
                    <a:gd name="T45" fmla="*/ 61 h 62"/>
                    <a:gd name="T46" fmla="*/ 16 w 17"/>
                    <a:gd name="T47" fmla="*/ 61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62"/>
                    <a:gd name="T74" fmla="*/ 17 w 17"/>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62">
                      <a:moveTo>
                        <a:pt x="16" y="61"/>
                      </a:moveTo>
                      <a:lnTo>
                        <a:pt x="10" y="1"/>
                      </a:lnTo>
                      <a:lnTo>
                        <a:pt x="12" y="1"/>
                      </a:lnTo>
                      <a:lnTo>
                        <a:pt x="8" y="1"/>
                      </a:lnTo>
                      <a:lnTo>
                        <a:pt x="7" y="1"/>
                      </a:lnTo>
                      <a:lnTo>
                        <a:pt x="7" y="0"/>
                      </a:lnTo>
                      <a:lnTo>
                        <a:pt x="3" y="1"/>
                      </a:lnTo>
                      <a:lnTo>
                        <a:pt x="1" y="1"/>
                      </a:lnTo>
                      <a:lnTo>
                        <a:pt x="3" y="1"/>
                      </a:lnTo>
                      <a:lnTo>
                        <a:pt x="0" y="59"/>
                      </a:lnTo>
                      <a:lnTo>
                        <a:pt x="3" y="59"/>
                      </a:lnTo>
                      <a:lnTo>
                        <a:pt x="7" y="59"/>
                      </a:lnTo>
                      <a:lnTo>
                        <a:pt x="10" y="60"/>
                      </a:lnTo>
                      <a:lnTo>
                        <a:pt x="16" y="61"/>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3" name="Freeform 28"/>
                <p:cNvSpPr>
                  <a:spLocks/>
                </p:cNvSpPr>
                <p:nvPr/>
              </p:nvSpPr>
              <p:spPr bwMode="auto">
                <a:xfrm>
                  <a:off x="1280" y="2324"/>
                  <a:ext cx="17" cy="21"/>
                </a:xfrm>
                <a:custGeom>
                  <a:avLst/>
                  <a:gdLst>
                    <a:gd name="T0" fmla="*/ 10 w 17"/>
                    <a:gd name="T1" fmla="*/ 20 h 21"/>
                    <a:gd name="T2" fmla="*/ 10 w 17"/>
                    <a:gd name="T3" fmla="*/ 20 h 21"/>
                    <a:gd name="T4" fmla="*/ 12 w 17"/>
                    <a:gd name="T5" fmla="*/ 20 h 21"/>
                    <a:gd name="T6" fmla="*/ 12 w 17"/>
                    <a:gd name="T7" fmla="*/ 20 h 21"/>
                    <a:gd name="T8" fmla="*/ 14 w 17"/>
                    <a:gd name="T9" fmla="*/ 18 h 21"/>
                    <a:gd name="T10" fmla="*/ 14 w 17"/>
                    <a:gd name="T11" fmla="*/ 18 h 21"/>
                    <a:gd name="T12" fmla="*/ 14 w 17"/>
                    <a:gd name="T13" fmla="*/ 17 h 21"/>
                    <a:gd name="T14" fmla="*/ 14 w 17"/>
                    <a:gd name="T15" fmla="*/ 17 h 21"/>
                    <a:gd name="T16" fmla="*/ 16 w 17"/>
                    <a:gd name="T17" fmla="*/ 15 h 21"/>
                    <a:gd name="T18" fmla="*/ 13 w 17"/>
                    <a:gd name="T19" fmla="*/ 15 h 21"/>
                    <a:gd name="T20" fmla="*/ 13 w 17"/>
                    <a:gd name="T21" fmla="*/ 15 h 21"/>
                    <a:gd name="T22" fmla="*/ 13 w 17"/>
                    <a:gd name="T23" fmla="*/ 15 h 21"/>
                    <a:gd name="T24" fmla="*/ 13 w 17"/>
                    <a:gd name="T25" fmla="*/ 13 h 21"/>
                    <a:gd name="T26" fmla="*/ 10 w 17"/>
                    <a:gd name="T27" fmla="*/ 13 h 21"/>
                    <a:gd name="T28" fmla="*/ 10 w 17"/>
                    <a:gd name="T29" fmla="*/ 12 h 21"/>
                    <a:gd name="T30" fmla="*/ 9 w 17"/>
                    <a:gd name="T31" fmla="*/ 12 h 21"/>
                    <a:gd name="T32" fmla="*/ 9 w 17"/>
                    <a:gd name="T33" fmla="*/ 10 h 21"/>
                    <a:gd name="T34" fmla="*/ 6 w 17"/>
                    <a:gd name="T35" fmla="*/ 0 h 21"/>
                    <a:gd name="T36" fmla="*/ 6 w 17"/>
                    <a:gd name="T37" fmla="*/ 10 h 21"/>
                    <a:gd name="T38" fmla="*/ 4 w 17"/>
                    <a:gd name="T39" fmla="*/ 12 h 21"/>
                    <a:gd name="T40" fmla="*/ 4 w 17"/>
                    <a:gd name="T41" fmla="*/ 12 h 21"/>
                    <a:gd name="T42" fmla="*/ 1 w 17"/>
                    <a:gd name="T43" fmla="*/ 13 h 21"/>
                    <a:gd name="T44" fmla="*/ 1 w 17"/>
                    <a:gd name="T45" fmla="*/ 13 h 21"/>
                    <a:gd name="T46" fmla="*/ 0 w 17"/>
                    <a:gd name="T47" fmla="*/ 15 h 21"/>
                    <a:gd name="T48" fmla="*/ 0 w 17"/>
                    <a:gd name="T49" fmla="*/ 15 h 21"/>
                    <a:gd name="T50" fmla="*/ 0 w 17"/>
                    <a:gd name="T51" fmla="*/ 16 h 21"/>
                    <a:gd name="T52" fmla="*/ 0 w 17"/>
                    <a:gd name="T53" fmla="*/ 16 h 21"/>
                    <a:gd name="T54" fmla="*/ 0 w 17"/>
                    <a:gd name="T55" fmla="*/ 18 h 21"/>
                    <a:gd name="T56" fmla="*/ 0 w 17"/>
                    <a:gd name="T57" fmla="*/ 18 h 21"/>
                    <a:gd name="T58" fmla="*/ 0 w 17"/>
                    <a:gd name="T59" fmla="*/ 19 h 21"/>
                    <a:gd name="T60" fmla="*/ 1 w 17"/>
                    <a:gd name="T61" fmla="*/ 19 h 21"/>
                    <a:gd name="T62" fmla="*/ 1 w 17"/>
                    <a:gd name="T63" fmla="*/ 20 h 21"/>
                    <a:gd name="T64" fmla="*/ 2 w 17"/>
                    <a:gd name="T65" fmla="*/ 20 h 21"/>
                    <a:gd name="T66" fmla="*/ 2 w 17"/>
                    <a:gd name="T67" fmla="*/ 20 h 21"/>
                    <a:gd name="T68" fmla="*/ 5 w 17"/>
                    <a:gd name="T69" fmla="*/ 20 h 21"/>
                    <a:gd name="T70" fmla="*/ 10 w 17"/>
                    <a:gd name="T71" fmla="*/ 20 h 21"/>
                    <a:gd name="T72" fmla="*/ 10 w 17"/>
                    <a:gd name="T73" fmla="*/ 20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1"/>
                    <a:gd name="T113" fmla="*/ 17 w 17"/>
                    <a:gd name="T114" fmla="*/ 21 h 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1">
                      <a:moveTo>
                        <a:pt x="10" y="20"/>
                      </a:moveTo>
                      <a:lnTo>
                        <a:pt x="10" y="20"/>
                      </a:lnTo>
                      <a:lnTo>
                        <a:pt x="12" y="20"/>
                      </a:lnTo>
                      <a:lnTo>
                        <a:pt x="14" y="18"/>
                      </a:lnTo>
                      <a:lnTo>
                        <a:pt x="14" y="17"/>
                      </a:lnTo>
                      <a:lnTo>
                        <a:pt x="16" y="15"/>
                      </a:lnTo>
                      <a:lnTo>
                        <a:pt x="13" y="15"/>
                      </a:lnTo>
                      <a:lnTo>
                        <a:pt x="13" y="13"/>
                      </a:lnTo>
                      <a:lnTo>
                        <a:pt x="10" y="13"/>
                      </a:lnTo>
                      <a:lnTo>
                        <a:pt x="10" y="12"/>
                      </a:lnTo>
                      <a:lnTo>
                        <a:pt x="9" y="12"/>
                      </a:lnTo>
                      <a:lnTo>
                        <a:pt x="9" y="10"/>
                      </a:lnTo>
                      <a:lnTo>
                        <a:pt x="6" y="0"/>
                      </a:lnTo>
                      <a:lnTo>
                        <a:pt x="6" y="10"/>
                      </a:lnTo>
                      <a:lnTo>
                        <a:pt x="4" y="12"/>
                      </a:lnTo>
                      <a:lnTo>
                        <a:pt x="1" y="13"/>
                      </a:lnTo>
                      <a:lnTo>
                        <a:pt x="0" y="15"/>
                      </a:lnTo>
                      <a:lnTo>
                        <a:pt x="0" y="16"/>
                      </a:lnTo>
                      <a:lnTo>
                        <a:pt x="0" y="18"/>
                      </a:lnTo>
                      <a:lnTo>
                        <a:pt x="0" y="19"/>
                      </a:lnTo>
                      <a:lnTo>
                        <a:pt x="1" y="19"/>
                      </a:lnTo>
                      <a:lnTo>
                        <a:pt x="1" y="20"/>
                      </a:lnTo>
                      <a:lnTo>
                        <a:pt x="2" y="20"/>
                      </a:lnTo>
                      <a:lnTo>
                        <a:pt x="5" y="20"/>
                      </a:lnTo>
                      <a:lnTo>
                        <a:pt x="10" y="2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4" name="Freeform 29"/>
                <p:cNvSpPr>
                  <a:spLocks/>
                </p:cNvSpPr>
                <p:nvPr/>
              </p:nvSpPr>
              <p:spPr bwMode="auto">
                <a:xfrm>
                  <a:off x="1064" y="2343"/>
                  <a:ext cx="81" cy="298"/>
                </a:xfrm>
                <a:custGeom>
                  <a:avLst/>
                  <a:gdLst>
                    <a:gd name="T0" fmla="*/ 80 w 81"/>
                    <a:gd name="T1" fmla="*/ 297 h 298"/>
                    <a:gd name="T2" fmla="*/ 4 w 81"/>
                    <a:gd name="T3" fmla="*/ 0 h 298"/>
                    <a:gd name="T4" fmla="*/ 2 w 81"/>
                    <a:gd name="T5" fmla="*/ 1 h 298"/>
                    <a:gd name="T6" fmla="*/ 2 w 81"/>
                    <a:gd name="T7" fmla="*/ 1 h 298"/>
                    <a:gd name="T8" fmla="*/ 2 w 81"/>
                    <a:gd name="T9" fmla="*/ 1 h 298"/>
                    <a:gd name="T10" fmla="*/ 2 w 81"/>
                    <a:gd name="T11" fmla="*/ 1 h 298"/>
                    <a:gd name="T12" fmla="*/ 1 w 81"/>
                    <a:gd name="T13" fmla="*/ 1 h 298"/>
                    <a:gd name="T14" fmla="*/ 1 w 81"/>
                    <a:gd name="T15" fmla="*/ 1 h 298"/>
                    <a:gd name="T16" fmla="*/ 1 w 81"/>
                    <a:gd name="T17" fmla="*/ 1 h 298"/>
                    <a:gd name="T18" fmla="*/ 1 w 81"/>
                    <a:gd name="T19" fmla="*/ 1 h 298"/>
                    <a:gd name="T20" fmla="*/ 0 w 81"/>
                    <a:gd name="T21" fmla="*/ 1 h 298"/>
                    <a:gd name="T22" fmla="*/ 0 w 81"/>
                    <a:gd name="T23" fmla="*/ 1 h 298"/>
                    <a:gd name="T24" fmla="*/ 0 w 81"/>
                    <a:gd name="T25" fmla="*/ 1 h 298"/>
                    <a:gd name="T26" fmla="*/ 0 w 81"/>
                    <a:gd name="T27" fmla="*/ 1 h 298"/>
                    <a:gd name="T28" fmla="*/ 0 w 81"/>
                    <a:gd name="T29" fmla="*/ 1 h 298"/>
                    <a:gd name="T30" fmla="*/ 0 w 81"/>
                    <a:gd name="T31" fmla="*/ 1 h 298"/>
                    <a:gd name="T32" fmla="*/ 0 w 81"/>
                    <a:gd name="T33" fmla="*/ 1 h 298"/>
                    <a:gd name="T34" fmla="*/ 0 w 81"/>
                    <a:gd name="T35" fmla="*/ 1 h 298"/>
                    <a:gd name="T36" fmla="*/ 71 w 81"/>
                    <a:gd name="T37" fmla="*/ 297 h 298"/>
                    <a:gd name="T38" fmla="*/ 80 w 81"/>
                    <a:gd name="T39" fmla="*/ 297 h 298"/>
                    <a:gd name="T40" fmla="*/ 80 w 81"/>
                    <a:gd name="T41" fmla="*/ 297 h 2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298"/>
                    <a:gd name="T65" fmla="*/ 81 w 81"/>
                    <a:gd name="T66" fmla="*/ 298 h 2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298">
                      <a:moveTo>
                        <a:pt x="80" y="297"/>
                      </a:moveTo>
                      <a:lnTo>
                        <a:pt x="4" y="0"/>
                      </a:lnTo>
                      <a:lnTo>
                        <a:pt x="2" y="1"/>
                      </a:lnTo>
                      <a:lnTo>
                        <a:pt x="1" y="1"/>
                      </a:lnTo>
                      <a:lnTo>
                        <a:pt x="0" y="1"/>
                      </a:lnTo>
                      <a:lnTo>
                        <a:pt x="71" y="297"/>
                      </a:lnTo>
                      <a:lnTo>
                        <a:pt x="80" y="297"/>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5" name="Freeform 30"/>
                <p:cNvSpPr>
                  <a:spLocks/>
                </p:cNvSpPr>
                <p:nvPr/>
              </p:nvSpPr>
              <p:spPr bwMode="auto">
                <a:xfrm>
                  <a:off x="1058" y="2324"/>
                  <a:ext cx="17" cy="21"/>
                </a:xfrm>
                <a:custGeom>
                  <a:avLst/>
                  <a:gdLst>
                    <a:gd name="T0" fmla="*/ 14 w 17"/>
                    <a:gd name="T1" fmla="*/ 19 h 21"/>
                    <a:gd name="T2" fmla="*/ 14 w 17"/>
                    <a:gd name="T3" fmla="*/ 19 h 21"/>
                    <a:gd name="T4" fmla="*/ 14 w 17"/>
                    <a:gd name="T5" fmla="*/ 19 h 21"/>
                    <a:gd name="T6" fmla="*/ 14 w 17"/>
                    <a:gd name="T7" fmla="*/ 19 h 21"/>
                    <a:gd name="T8" fmla="*/ 16 w 17"/>
                    <a:gd name="T9" fmla="*/ 17 h 21"/>
                    <a:gd name="T10" fmla="*/ 16 w 17"/>
                    <a:gd name="T11" fmla="*/ 17 h 21"/>
                    <a:gd name="T12" fmla="*/ 16 w 17"/>
                    <a:gd name="T13" fmla="*/ 16 h 21"/>
                    <a:gd name="T14" fmla="*/ 16 w 17"/>
                    <a:gd name="T15" fmla="*/ 16 h 21"/>
                    <a:gd name="T16" fmla="*/ 16 w 17"/>
                    <a:gd name="T17" fmla="*/ 14 h 21"/>
                    <a:gd name="T18" fmla="*/ 14 w 17"/>
                    <a:gd name="T19" fmla="*/ 14 h 21"/>
                    <a:gd name="T20" fmla="*/ 14 w 17"/>
                    <a:gd name="T21" fmla="*/ 14 h 21"/>
                    <a:gd name="T22" fmla="*/ 13 w 17"/>
                    <a:gd name="T23" fmla="*/ 14 h 21"/>
                    <a:gd name="T24" fmla="*/ 13 w 17"/>
                    <a:gd name="T25" fmla="*/ 12 h 21"/>
                    <a:gd name="T26" fmla="*/ 10 w 17"/>
                    <a:gd name="T27" fmla="*/ 12 h 21"/>
                    <a:gd name="T28" fmla="*/ 10 w 17"/>
                    <a:gd name="T29" fmla="*/ 11 h 21"/>
                    <a:gd name="T30" fmla="*/ 8 w 17"/>
                    <a:gd name="T31" fmla="*/ 11 h 21"/>
                    <a:gd name="T32" fmla="*/ 8 w 17"/>
                    <a:gd name="T33" fmla="*/ 10 h 21"/>
                    <a:gd name="T34" fmla="*/ 4 w 17"/>
                    <a:gd name="T35" fmla="*/ 0 h 21"/>
                    <a:gd name="T36" fmla="*/ 5 w 17"/>
                    <a:gd name="T37" fmla="*/ 10 h 21"/>
                    <a:gd name="T38" fmla="*/ 2 w 17"/>
                    <a:gd name="T39" fmla="*/ 12 h 21"/>
                    <a:gd name="T40" fmla="*/ 2 w 17"/>
                    <a:gd name="T41" fmla="*/ 12 h 21"/>
                    <a:gd name="T42" fmla="*/ 1 w 17"/>
                    <a:gd name="T43" fmla="*/ 14 h 21"/>
                    <a:gd name="T44" fmla="*/ 1 w 17"/>
                    <a:gd name="T45" fmla="*/ 14 h 21"/>
                    <a:gd name="T46" fmla="*/ 0 w 17"/>
                    <a:gd name="T47" fmla="*/ 15 h 21"/>
                    <a:gd name="T48" fmla="*/ 0 w 17"/>
                    <a:gd name="T49" fmla="*/ 15 h 21"/>
                    <a:gd name="T50" fmla="*/ 0 w 17"/>
                    <a:gd name="T51" fmla="*/ 16 h 21"/>
                    <a:gd name="T52" fmla="*/ 0 w 17"/>
                    <a:gd name="T53" fmla="*/ 16 h 21"/>
                    <a:gd name="T54" fmla="*/ 0 w 17"/>
                    <a:gd name="T55" fmla="*/ 18 h 21"/>
                    <a:gd name="T56" fmla="*/ 0 w 17"/>
                    <a:gd name="T57" fmla="*/ 18 h 21"/>
                    <a:gd name="T58" fmla="*/ 0 w 17"/>
                    <a:gd name="T59" fmla="*/ 20 h 21"/>
                    <a:gd name="T60" fmla="*/ 1 w 17"/>
                    <a:gd name="T61" fmla="*/ 20 h 21"/>
                    <a:gd name="T62" fmla="*/ 1 w 17"/>
                    <a:gd name="T63" fmla="*/ 20 h 21"/>
                    <a:gd name="T64" fmla="*/ 4 w 17"/>
                    <a:gd name="T65" fmla="*/ 20 h 21"/>
                    <a:gd name="T66" fmla="*/ 5 w 17"/>
                    <a:gd name="T67" fmla="*/ 20 h 21"/>
                    <a:gd name="T68" fmla="*/ 8 w 17"/>
                    <a:gd name="T69" fmla="*/ 20 h 21"/>
                    <a:gd name="T70" fmla="*/ 14 w 17"/>
                    <a:gd name="T71" fmla="*/ 19 h 21"/>
                    <a:gd name="T72" fmla="*/ 14 w 17"/>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1"/>
                    <a:gd name="T113" fmla="*/ 17 w 17"/>
                    <a:gd name="T114" fmla="*/ 21 h 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1">
                      <a:moveTo>
                        <a:pt x="14" y="19"/>
                      </a:moveTo>
                      <a:lnTo>
                        <a:pt x="14" y="19"/>
                      </a:lnTo>
                      <a:lnTo>
                        <a:pt x="16" y="17"/>
                      </a:lnTo>
                      <a:lnTo>
                        <a:pt x="16" y="16"/>
                      </a:lnTo>
                      <a:lnTo>
                        <a:pt x="16" y="14"/>
                      </a:lnTo>
                      <a:lnTo>
                        <a:pt x="14" y="14"/>
                      </a:lnTo>
                      <a:lnTo>
                        <a:pt x="13" y="14"/>
                      </a:lnTo>
                      <a:lnTo>
                        <a:pt x="13" y="12"/>
                      </a:lnTo>
                      <a:lnTo>
                        <a:pt x="10" y="12"/>
                      </a:lnTo>
                      <a:lnTo>
                        <a:pt x="10" y="11"/>
                      </a:lnTo>
                      <a:lnTo>
                        <a:pt x="8" y="11"/>
                      </a:lnTo>
                      <a:lnTo>
                        <a:pt x="8" y="10"/>
                      </a:lnTo>
                      <a:lnTo>
                        <a:pt x="4" y="0"/>
                      </a:lnTo>
                      <a:lnTo>
                        <a:pt x="5" y="10"/>
                      </a:lnTo>
                      <a:lnTo>
                        <a:pt x="2" y="12"/>
                      </a:lnTo>
                      <a:lnTo>
                        <a:pt x="1" y="14"/>
                      </a:lnTo>
                      <a:lnTo>
                        <a:pt x="0" y="15"/>
                      </a:lnTo>
                      <a:lnTo>
                        <a:pt x="0" y="16"/>
                      </a:lnTo>
                      <a:lnTo>
                        <a:pt x="0" y="18"/>
                      </a:lnTo>
                      <a:lnTo>
                        <a:pt x="0" y="20"/>
                      </a:lnTo>
                      <a:lnTo>
                        <a:pt x="1" y="20"/>
                      </a:lnTo>
                      <a:lnTo>
                        <a:pt x="4" y="20"/>
                      </a:lnTo>
                      <a:lnTo>
                        <a:pt x="5" y="20"/>
                      </a:lnTo>
                      <a:lnTo>
                        <a:pt x="8" y="20"/>
                      </a:lnTo>
                      <a:lnTo>
                        <a:pt x="14" y="19"/>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6" name="Freeform 31"/>
                <p:cNvSpPr>
                  <a:spLocks/>
                </p:cNvSpPr>
                <p:nvPr/>
              </p:nvSpPr>
              <p:spPr bwMode="auto">
                <a:xfrm>
                  <a:off x="928" y="2526"/>
                  <a:ext cx="23" cy="65"/>
                </a:xfrm>
                <a:custGeom>
                  <a:avLst/>
                  <a:gdLst>
                    <a:gd name="T0" fmla="*/ 22 w 23"/>
                    <a:gd name="T1" fmla="*/ 64 h 65"/>
                    <a:gd name="T2" fmla="*/ 4 w 23"/>
                    <a:gd name="T3" fmla="*/ 0 h 65"/>
                    <a:gd name="T4" fmla="*/ 3 w 23"/>
                    <a:gd name="T5" fmla="*/ 0 h 65"/>
                    <a:gd name="T6" fmla="*/ 3 w 23"/>
                    <a:gd name="T7" fmla="*/ 0 h 65"/>
                    <a:gd name="T8" fmla="*/ 3 w 23"/>
                    <a:gd name="T9" fmla="*/ 0 h 65"/>
                    <a:gd name="T10" fmla="*/ 3 w 23"/>
                    <a:gd name="T11" fmla="*/ 0 h 65"/>
                    <a:gd name="T12" fmla="*/ 2 w 23"/>
                    <a:gd name="T13" fmla="*/ 0 h 65"/>
                    <a:gd name="T14" fmla="*/ 2 w 23"/>
                    <a:gd name="T15" fmla="*/ 0 h 65"/>
                    <a:gd name="T16" fmla="*/ 2 w 23"/>
                    <a:gd name="T17" fmla="*/ 0 h 65"/>
                    <a:gd name="T18" fmla="*/ 2 w 23"/>
                    <a:gd name="T19" fmla="*/ 0 h 65"/>
                    <a:gd name="T20" fmla="*/ 0 w 23"/>
                    <a:gd name="T21" fmla="*/ 0 h 65"/>
                    <a:gd name="T22" fmla="*/ 0 w 23"/>
                    <a:gd name="T23" fmla="*/ 0 h 65"/>
                    <a:gd name="T24" fmla="*/ 0 w 23"/>
                    <a:gd name="T25" fmla="*/ 0 h 65"/>
                    <a:gd name="T26" fmla="*/ 0 w 23"/>
                    <a:gd name="T27" fmla="*/ 0 h 65"/>
                    <a:gd name="T28" fmla="*/ 0 w 23"/>
                    <a:gd name="T29" fmla="*/ 0 h 65"/>
                    <a:gd name="T30" fmla="*/ 0 w 23"/>
                    <a:gd name="T31" fmla="*/ 0 h 65"/>
                    <a:gd name="T32" fmla="*/ 0 w 23"/>
                    <a:gd name="T33" fmla="*/ 0 h 65"/>
                    <a:gd name="T34" fmla="*/ 0 w 23"/>
                    <a:gd name="T35" fmla="*/ 0 h 65"/>
                    <a:gd name="T36" fmla="*/ 13 w 23"/>
                    <a:gd name="T37" fmla="*/ 64 h 65"/>
                    <a:gd name="T38" fmla="*/ 22 w 23"/>
                    <a:gd name="T39" fmla="*/ 64 h 65"/>
                    <a:gd name="T40" fmla="*/ 22 w 23"/>
                    <a:gd name="T41" fmla="*/ 64 h 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65"/>
                    <a:gd name="T65" fmla="*/ 23 w 23"/>
                    <a:gd name="T66" fmla="*/ 65 h 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65">
                      <a:moveTo>
                        <a:pt x="22" y="64"/>
                      </a:moveTo>
                      <a:lnTo>
                        <a:pt x="4" y="0"/>
                      </a:lnTo>
                      <a:lnTo>
                        <a:pt x="3" y="0"/>
                      </a:lnTo>
                      <a:lnTo>
                        <a:pt x="2" y="0"/>
                      </a:lnTo>
                      <a:lnTo>
                        <a:pt x="0" y="0"/>
                      </a:lnTo>
                      <a:lnTo>
                        <a:pt x="13" y="64"/>
                      </a:lnTo>
                      <a:lnTo>
                        <a:pt x="22" y="64"/>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7" name="Freeform 32"/>
                <p:cNvSpPr>
                  <a:spLocks/>
                </p:cNvSpPr>
                <p:nvPr/>
              </p:nvSpPr>
              <p:spPr bwMode="auto">
                <a:xfrm>
                  <a:off x="922" y="2507"/>
                  <a:ext cx="17" cy="20"/>
                </a:xfrm>
                <a:custGeom>
                  <a:avLst/>
                  <a:gdLst>
                    <a:gd name="T0" fmla="*/ 13 w 17"/>
                    <a:gd name="T1" fmla="*/ 19 h 20"/>
                    <a:gd name="T2" fmla="*/ 13 w 17"/>
                    <a:gd name="T3" fmla="*/ 19 h 20"/>
                    <a:gd name="T4" fmla="*/ 13 w 17"/>
                    <a:gd name="T5" fmla="*/ 19 h 20"/>
                    <a:gd name="T6" fmla="*/ 13 w 17"/>
                    <a:gd name="T7" fmla="*/ 19 h 20"/>
                    <a:gd name="T8" fmla="*/ 14 w 17"/>
                    <a:gd name="T9" fmla="*/ 17 h 20"/>
                    <a:gd name="T10" fmla="*/ 14 w 17"/>
                    <a:gd name="T11" fmla="*/ 17 h 20"/>
                    <a:gd name="T12" fmla="*/ 14 w 17"/>
                    <a:gd name="T13" fmla="*/ 16 h 20"/>
                    <a:gd name="T14" fmla="*/ 14 w 17"/>
                    <a:gd name="T15" fmla="*/ 16 h 20"/>
                    <a:gd name="T16" fmla="*/ 16 w 17"/>
                    <a:gd name="T17" fmla="*/ 14 h 20"/>
                    <a:gd name="T18" fmla="*/ 13 w 17"/>
                    <a:gd name="T19" fmla="*/ 14 h 20"/>
                    <a:gd name="T20" fmla="*/ 13 w 17"/>
                    <a:gd name="T21" fmla="*/ 14 h 20"/>
                    <a:gd name="T22" fmla="*/ 13 w 17"/>
                    <a:gd name="T23" fmla="*/ 14 h 20"/>
                    <a:gd name="T24" fmla="*/ 13 w 17"/>
                    <a:gd name="T25" fmla="*/ 12 h 20"/>
                    <a:gd name="T26" fmla="*/ 10 w 17"/>
                    <a:gd name="T27" fmla="*/ 12 h 20"/>
                    <a:gd name="T28" fmla="*/ 10 w 17"/>
                    <a:gd name="T29" fmla="*/ 11 h 20"/>
                    <a:gd name="T30" fmla="*/ 9 w 17"/>
                    <a:gd name="T31" fmla="*/ 11 h 20"/>
                    <a:gd name="T32" fmla="*/ 9 w 17"/>
                    <a:gd name="T33" fmla="*/ 9 h 20"/>
                    <a:gd name="T34" fmla="*/ 2 w 17"/>
                    <a:gd name="T35" fmla="*/ 0 h 20"/>
                    <a:gd name="T36" fmla="*/ 4 w 17"/>
                    <a:gd name="T37" fmla="*/ 10 h 20"/>
                    <a:gd name="T38" fmla="*/ 1 w 17"/>
                    <a:gd name="T39" fmla="*/ 12 h 20"/>
                    <a:gd name="T40" fmla="*/ 1 w 17"/>
                    <a:gd name="T41" fmla="*/ 12 h 20"/>
                    <a:gd name="T42" fmla="*/ 0 w 17"/>
                    <a:gd name="T43" fmla="*/ 13 h 20"/>
                    <a:gd name="T44" fmla="*/ 0 w 17"/>
                    <a:gd name="T45" fmla="*/ 13 h 20"/>
                    <a:gd name="T46" fmla="*/ 0 w 17"/>
                    <a:gd name="T47" fmla="*/ 15 h 20"/>
                    <a:gd name="T48" fmla="*/ 0 w 17"/>
                    <a:gd name="T49" fmla="*/ 15 h 20"/>
                    <a:gd name="T50" fmla="*/ 0 w 17"/>
                    <a:gd name="T51" fmla="*/ 16 h 20"/>
                    <a:gd name="T52" fmla="*/ 1 w 17"/>
                    <a:gd name="T53" fmla="*/ 16 h 20"/>
                    <a:gd name="T54" fmla="*/ 1 w 17"/>
                    <a:gd name="T55" fmla="*/ 18 h 20"/>
                    <a:gd name="T56" fmla="*/ 1 w 17"/>
                    <a:gd name="T57" fmla="*/ 18 h 20"/>
                    <a:gd name="T58" fmla="*/ 1 w 17"/>
                    <a:gd name="T59" fmla="*/ 19 h 20"/>
                    <a:gd name="T60" fmla="*/ 2 w 17"/>
                    <a:gd name="T61" fmla="*/ 19 h 20"/>
                    <a:gd name="T62" fmla="*/ 2 w 17"/>
                    <a:gd name="T63" fmla="*/ 19 h 20"/>
                    <a:gd name="T64" fmla="*/ 5 w 17"/>
                    <a:gd name="T65" fmla="*/ 19 h 20"/>
                    <a:gd name="T66" fmla="*/ 5 w 17"/>
                    <a:gd name="T67" fmla="*/ 19 h 20"/>
                    <a:gd name="T68" fmla="*/ 8 w 17"/>
                    <a:gd name="T69" fmla="*/ 19 h 20"/>
                    <a:gd name="T70" fmla="*/ 13 w 17"/>
                    <a:gd name="T71" fmla="*/ 19 h 20"/>
                    <a:gd name="T72" fmla="*/ 13 w 17"/>
                    <a:gd name="T73" fmla="*/ 19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0"/>
                    <a:gd name="T113" fmla="*/ 17 w 17"/>
                    <a:gd name="T114" fmla="*/ 20 h 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0">
                      <a:moveTo>
                        <a:pt x="13" y="19"/>
                      </a:moveTo>
                      <a:lnTo>
                        <a:pt x="13" y="19"/>
                      </a:lnTo>
                      <a:lnTo>
                        <a:pt x="14" y="17"/>
                      </a:lnTo>
                      <a:lnTo>
                        <a:pt x="14" y="16"/>
                      </a:lnTo>
                      <a:lnTo>
                        <a:pt x="16" y="14"/>
                      </a:lnTo>
                      <a:lnTo>
                        <a:pt x="13" y="14"/>
                      </a:lnTo>
                      <a:lnTo>
                        <a:pt x="13" y="12"/>
                      </a:lnTo>
                      <a:lnTo>
                        <a:pt x="10" y="12"/>
                      </a:lnTo>
                      <a:lnTo>
                        <a:pt x="10" y="11"/>
                      </a:lnTo>
                      <a:lnTo>
                        <a:pt x="9" y="11"/>
                      </a:lnTo>
                      <a:lnTo>
                        <a:pt x="9" y="9"/>
                      </a:lnTo>
                      <a:lnTo>
                        <a:pt x="2" y="0"/>
                      </a:lnTo>
                      <a:lnTo>
                        <a:pt x="4" y="10"/>
                      </a:lnTo>
                      <a:lnTo>
                        <a:pt x="1" y="12"/>
                      </a:lnTo>
                      <a:lnTo>
                        <a:pt x="0" y="13"/>
                      </a:lnTo>
                      <a:lnTo>
                        <a:pt x="0" y="15"/>
                      </a:lnTo>
                      <a:lnTo>
                        <a:pt x="0" y="16"/>
                      </a:lnTo>
                      <a:lnTo>
                        <a:pt x="1" y="16"/>
                      </a:lnTo>
                      <a:lnTo>
                        <a:pt x="1" y="18"/>
                      </a:lnTo>
                      <a:lnTo>
                        <a:pt x="1" y="19"/>
                      </a:lnTo>
                      <a:lnTo>
                        <a:pt x="2" y="19"/>
                      </a:lnTo>
                      <a:lnTo>
                        <a:pt x="5" y="19"/>
                      </a:lnTo>
                      <a:lnTo>
                        <a:pt x="8" y="19"/>
                      </a:lnTo>
                      <a:lnTo>
                        <a:pt x="13" y="19"/>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8" name="Freeform 33"/>
                <p:cNvSpPr>
                  <a:spLocks/>
                </p:cNvSpPr>
                <p:nvPr/>
              </p:nvSpPr>
              <p:spPr bwMode="auto">
                <a:xfrm>
                  <a:off x="827" y="2480"/>
                  <a:ext cx="36" cy="126"/>
                </a:xfrm>
                <a:custGeom>
                  <a:avLst/>
                  <a:gdLst>
                    <a:gd name="T0" fmla="*/ 35 w 36"/>
                    <a:gd name="T1" fmla="*/ 112 h 126"/>
                    <a:gd name="T2" fmla="*/ 5 w 36"/>
                    <a:gd name="T3" fmla="*/ 0 h 126"/>
                    <a:gd name="T4" fmla="*/ 3 w 36"/>
                    <a:gd name="T5" fmla="*/ 1 h 126"/>
                    <a:gd name="T6" fmla="*/ 3 w 36"/>
                    <a:gd name="T7" fmla="*/ 1 h 126"/>
                    <a:gd name="T8" fmla="*/ 3 w 36"/>
                    <a:gd name="T9" fmla="*/ 1 h 126"/>
                    <a:gd name="T10" fmla="*/ 3 w 36"/>
                    <a:gd name="T11" fmla="*/ 1 h 126"/>
                    <a:gd name="T12" fmla="*/ 2 w 36"/>
                    <a:gd name="T13" fmla="*/ 1 h 126"/>
                    <a:gd name="T14" fmla="*/ 2 w 36"/>
                    <a:gd name="T15" fmla="*/ 1 h 126"/>
                    <a:gd name="T16" fmla="*/ 2 w 36"/>
                    <a:gd name="T17" fmla="*/ 1 h 126"/>
                    <a:gd name="T18" fmla="*/ 2 w 36"/>
                    <a:gd name="T19" fmla="*/ 1 h 126"/>
                    <a:gd name="T20" fmla="*/ 0 w 36"/>
                    <a:gd name="T21" fmla="*/ 1 h 126"/>
                    <a:gd name="T22" fmla="*/ 0 w 36"/>
                    <a:gd name="T23" fmla="*/ 1 h 126"/>
                    <a:gd name="T24" fmla="*/ 0 w 36"/>
                    <a:gd name="T25" fmla="*/ 1 h 126"/>
                    <a:gd name="T26" fmla="*/ 0 w 36"/>
                    <a:gd name="T27" fmla="*/ 1 h 126"/>
                    <a:gd name="T28" fmla="*/ 0 w 36"/>
                    <a:gd name="T29" fmla="*/ 1 h 126"/>
                    <a:gd name="T30" fmla="*/ 0 w 36"/>
                    <a:gd name="T31" fmla="*/ 1 h 126"/>
                    <a:gd name="T32" fmla="*/ 0 w 36"/>
                    <a:gd name="T33" fmla="*/ 1 h 126"/>
                    <a:gd name="T34" fmla="*/ 0 w 36"/>
                    <a:gd name="T35" fmla="*/ 1 h 126"/>
                    <a:gd name="T36" fmla="*/ 29 w 36"/>
                    <a:gd name="T37" fmla="*/ 125 h 126"/>
                    <a:gd name="T38" fmla="*/ 31 w 36"/>
                    <a:gd name="T39" fmla="*/ 125 h 126"/>
                    <a:gd name="T40" fmla="*/ 31 w 36"/>
                    <a:gd name="T41" fmla="*/ 113 h 126"/>
                    <a:gd name="T42" fmla="*/ 35 w 36"/>
                    <a:gd name="T43" fmla="*/ 112 h 126"/>
                    <a:gd name="T44" fmla="*/ 35 w 36"/>
                    <a:gd name="T45" fmla="*/ 112 h 1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126"/>
                    <a:gd name="T71" fmla="*/ 36 w 36"/>
                    <a:gd name="T72" fmla="*/ 126 h 1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126">
                      <a:moveTo>
                        <a:pt x="35" y="112"/>
                      </a:moveTo>
                      <a:lnTo>
                        <a:pt x="5" y="0"/>
                      </a:lnTo>
                      <a:lnTo>
                        <a:pt x="3" y="1"/>
                      </a:lnTo>
                      <a:lnTo>
                        <a:pt x="2" y="1"/>
                      </a:lnTo>
                      <a:lnTo>
                        <a:pt x="0" y="1"/>
                      </a:lnTo>
                      <a:lnTo>
                        <a:pt x="29" y="125"/>
                      </a:lnTo>
                      <a:lnTo>
                        <a:pt x="31" y="125"/>
                      </a:lnTo>
                      <a:lnTo>
                        <a:pt x="31" y="113"/>
                      </a:lnTo>
                      <a:lnTo>
                        <a:pt x="35" y="112"/>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9" name="Freeform 34"/>
                <p:cNvSpPr>
                  <a:spLocks/>
                </p:cNvSpPr>
                <p:nvPr/>
              </p:nvSpPr>
              <p:spPr bwMode="auto">
                <a:xfrm>
                  <a:off x="822" y="2460"/>
                  <a:ext cx="17" cy="22"/>
                </a:xfrm>
                <a:custGeom>
                  <a:avLst/>
                  <a:gdLst>
                    <a:gd name="T0" fmla="*/ 14 w 17"/>
                    <a:gd name="T1" fmla="*/ 20 h 22"/>
                    <a:gd name="T2" fmla="*/ 14 w 17"/>
                    <a:gd name="T3" fmla="*/ 20 h 22"/>
                    <a:gd name="T4" fmla="*/ 14 w 17"/>
                    <a:gd name="T5" fmla="*/ 20 h 22"/>
                    <a:gd name="T6" fmla="*/ 14 w 17"/>
                    <a:gd name="T7" fmla="*/ 20 h 22"/>
                    <a:gd name="T8" fmla="*/ 16 w 17"/>
                    <a:gd name="T9" fmla="*/ 18 h 22"/>
                    <a:gd name="T10" fmla="*/ 16 w 17"/>
                    <a:gd name="T11" fmla="*/ 18 h 22"/>
                    <a:gd name="T12" fmla="*/ 16 w 17"/>
                    <a:gd name="T13" fmla="*/ 16 h 22"/>
                    <a:gd name="T14" fmla="*/ 16 w 17"/>
                    <a:gd name="T15" fmla="*/ 16 h 22"/>
                    <a:gd name="T16" fmla="*/ 16 w 17"/>
                    <a:gd name="T17" fmla="*/ 15 h 22"/>
                    <a:gd name="T18" fmla="*/ 13 w 17"/>
                    <a:gd name="T19" fmla="*/ 15 h 22"/>
                    <a:gd name="T20" fmla="*/ 13 w 17"/>
                    <a:gd name="T21" fmla="*/ 15 h 22"/>
                    <a:gd name="T22" fmla="*/ 13 w 17"/>
                    <a:gd name="T23" fmla="*/ 15 h 22"/>
                    <a:gd name="T24" fmla="*/ 13 w 17"/>
                    <a:gd name="T25" fmla="*/ 13 h 22"/>
                    <a:gd name="T26" fmla="*/ 10 w 17"/>
                    <a:gd name="T27" fmla="*/ 13 h 22"/>
                    <a:gd name="T28" fmla="*/ 10 w 17"/>
                    <a:gd name="T29" fmla="*/ 12 h 22"/>
                    <a:gd name="T30" fmla="*/ 8 w 17"/>
                    <a:gd name="T31" fmla="*/ 12 h 22"/>
                    <a:gd name="T32" fmla="*/ 8 w 17"/>
                    <a:gd name="T33" fmla="*/ 11 h 22"/>
                    <a:gd name="T34" fmla="*/ 4 w 17"/>
                    <a:gd name="T35" fmla="*/ 0 h 22"/>
                    <a:gd name="T36" fmla="*/ 4 w 17"/>
                    <a:gd name="T37" fmla="*/ 11 h 22"/>
                    <a:gd name="T38" fmla="*/ 2 w 17"/>
                    <a:gd name="T39" fmla="*/ 13 h 22"/>
                    <a:gd name="T40" fmla="*/ 2 w 17"/>
                    <a:gd name="T41" fmla="*/ 13 h 22"/>
                    <a:gd name="T42" fmla="*/ 0 w 17"/>
                    <a:gd name="T43" fmla="*/ 14 h 22"/>
                    <a:gd name="T44" fmla="*/ 0 w 17"/>
                    <a:gd name="T45" fmla="*/ 14 h 22"/>
                    <a:gd name="T46" fmla="*/ 0 w 17"/>
                    <a:gd name="T47" fmla="*/ 16 h 22"/>
                    <a:gd name="T48" fmla="*/ 0 w 17"/>
                    <a:gd name="T49" fmla="*/ 16 h 22"/>
                    <a:gd name="T50" fmla="*/ 0 w 17"/>
                    <a:gd name="T51" fmla="*/ 17 h 22"/>
                    <a:gd name="T52" fmla="*/ 0 w 17"/>
                    <a:gd name="T53" fmla="*/ 17 h 22"/>
                    <a:gd name="T54" fmla="*/ 0 w 17"/>
                    <a:gd name="T55" fmla="*/ 19 h 22"/>
                    <a:gd name="T56" fmla="*/ 0 w 17"/>
                    <a:gd name="T57" fmla="*/ 19 h 22"/>
                    <a:gd name="T58" fmla="*/ 0 w 17"/>
                    <a:gd name="T59" fmla="*/ 20 h 22"/>
                    <a:gd name="T60" fmla="*/ 1 w 17"/>
                    <a:gd name="T61" fmla="*/ 20 h 22"/>
                    <a:gd name="T62" fmla="*/ 1 w 17"/>
                    <a:gd name="T63" fmla="*/ 21 h 22"/>
                    <a:gd name="T64" fmla="*/ 4 w 17"/>
                    <a:gd name="T65" fmla="*/ 21 h 22"/>
                    <a:gd name="T66" fmla="*/ 4 w 17"/>
                    <a:gd name="T67" fmla="*/ 21 h 22"/>
                    <a:gd name="T68" fmla="*/ 7 w 17"/>
                    <a:gd name="T69" fmla="*/ 21 h 22"/>
                    <a:gd name="T70" fmla="*/ 14 w 17"/>
                    <a:gd name="T71" fmla="*/ 20 h 22"/>
                    <a:gd name="T72" fmla="*/ 14 w 17"/>
                    <a:gd name="T73" fmla="*/ 2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2"/>
                    <a:gd name="T113" fmla="*/ 17 w 17"/>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2">
                      <a:moveTo>
                        <a:pt x="14" y="20"/>
                      </a:moveTo>
                      <a:lnTo>
                        <a:pt x="14" y="20"/>
                      </a:lnTo>
                      <a:lnTo>
                        <a:pt x="16" y="18"/>
                      </a:lnTo>
                      <a:lnTo>
                        <a:pt x="16" y="16"/>
                      </a:lnTo>
                      <a:lnTo>
                        <a:pt x="16" y="15"/>
                      </a:lnTo>
                      <a:lnTo>
                        <a:pt x="13" y="15"/>
                      </a:lnTo>
                      <a:lnTo>
                        <a:pt x="13" y="13"/>
                      </a:lnTo>
                      <a:lnTo>
                        <a:pt x="10" y="13"/>
                      </a:lnTo>
                      <a:lnTo>
                        <a:pt x="10" y="12"/>
                      </a:lnTo>
                      <a:lnTo>
                        <a:pt x="8" y="12"/>
                      </a:lnTo>
                      <a:lnTo>
                        <a:pt x="8" y="11"/>
                      </a:lnTo>
                      <a:lnTo>
                        <a:pt x="4" y="0"/>
                      </a:lnTo>
                      <a:lnTo>
                        <a:pt x="4" y="11"/>
                      </a:lnTo>
                      <a:lnTo>
                        <a:pt x="2" y="13"/>
                      </a:lnTo>
                      <a:lnTo>
                        <a:pt x="0" y="14"/>
                      </a:lnTo>
                      <a:lnTo>
                        <a:pt x="0" y="16"/>
                      </a:lnTo>
                      <a:lnTo>
                        <a:pt x="0" y="17"/>
                      </a:lnTo>
                      <a:lnTo>
                        <a:pt x="0" y="19"/>
                      </a:lnTo>
                      <a:lnTo>
                        <a:pt x="0" y="20"/>
                      </a:lnTo>
                      <a:lnTo>
                        <a:pt x="1" y="20"/>
                      </a:lnTo>
                      <a:lnTo>
                        <a:pt x="1" y="21"/>
                      </a:lnTo>
                      <a:lnTo>
                        <a:pt x="4" y="21"/>
                      </a:lnTo>
                      <a:lnTo>
                        <a:pt x="7" y="21"/>
                      </a:lnTo>
                      <a:lnTo>
                        <a:pt x="14" y="2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0" name="Freeform 35"/>
                <p:cNvSpPr>
                  <a:spLocks/>
                </p:cNvSpPr>
                <p:nvPr/>
              </p:nvSpPr>
              <p:spPr bwMode="auto">
                <a:xfrm>
                  <a:off x="727" y="2478"/>
                  <a:ext cx="37" cy="193"/>
                </a:xfrm>
                <a:custGeom>
                  <a:avLst/>
                  <a:gdLst>
                    <a:gd name="T0" fmla="*/ 36 w 37"/>
                    <a:gd name="T1" fmla="*/ 190 h 193"/>
                    <a:gd name="T2" fmla="*/ 5 w 37"/>
                    <a:gd name="T3" fmla="*/ 0 h 193"/>
                    <a:gd name="T4" fmla="*/ 3 w 37"/>
                    <a:gd name="T5" fmla="*/ 0 h 193"/>
                    <a:gd name="T6" fmla="*/ 3 w 37"/>
                    <a:gd name="T7" fmla="*/ 0 h 193"/>
                    <a:gd name="T8" fmla="*/ 3 w 37"/>
                    <a:gd name="T9" fmla="*/ 0 h 193"/>
                    <a:gd name="T10" fmla="*/ 3 w 37"/>
                    <a:gd name="T11" fmla="*/ 0 h 193"/>
                    <a:gd name="T12" fmla="*/ 2 w 37"/>
                    <a:gd name="T13" fmla="*/ 0 h 193"/>
                    <a:gd name="T14" fmla="*/ 2 w 37"/>
                    <a:gd name="T15" fmla="*/ 0 h 193"/>
                    <a:gd name="T16" fmla="*/ 2 w 37"/>
                    <a:gd name="T17" fmla="*/ 0 h 193"/>
                    <a:gd name="T18" fmla="*/ 2 w 37"/>
                    <a:gd name="T19" fmla="*/ 0 h 193"/>
                    <a:gd name="T20" fmla="*/ 0 w 37"/>
                    <a:gd name="T21" fmla="*/ 0 h 193"/>
                    <a:gd name="T22" fmla="*/ 0 w 37"/>
                    <a:gd name="T23" fmla="*/ 0 h 193"/>
                    <a:gd name="T24" fmla="*/ 0 w 37"/>
                    <a:gd name="T25" fmla="*/ 0 h 193"/>
                    <a:gd name="T26" fmla="*/ 0 w 37"/>
                    <a:gd name="T27" fmla="*/ 0 h 193"/>
                    <a:gd name="T28" fmla="*/ 0 w 37"/>
                    <a:gd name="T29" fmla="*/ 0 h 193"/>
                    <a:gd name="T30" fmla="*/ 0 w 37"/>
                    <a:gd name="T31" fmla="*/ 0 h 193"/>
                    <a:gd name="T32" fmla="*/ 0 w 37"/>
                    <a:gd name="T33" fmla="*/ 0 h 193"/>
                    <a:gd name="T34" fmla="*/ 0 w 37"/>
                    <a:gd name="T35" fmla="*/ 0 h 193"/>
                    <a:gd name="T36" fmla="*/ 27 w 37"/>
                    <a:gd name="T37" fmla="*/ 192 h 193"/>
                    <a:gd name="T38" fmla="*/ 36 w 37"/>
                    <a:gd name="T39" fmla="*/ 190 h 193"/>
                    <a:gd name="T40" fmla="*/ 36 w 37"/>
                    <a:gd name="T41" fmla="*/ 190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193"/>
                    <a:gd name="T65" fmla="*/ 37 w 37"/>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193">
                      <a:moveTo>
                        <a:pt x="36" y="190"/>
                      </a:moveTo>
                      <a:lnTo>
                        <a:pt x="5" y="0"/>
                      </a:lnTo>
                      <a:lnTo>
                        <a:pt x="3" y="0"/>
                      </a:lnTo>
                      <a:lnTo>
                        <a:pt x="2" y="0"/>
                      </a:lnTo>
                      <a:lnTo>
                        <a:pt x="0" y="0"/>
                      </a:lnTo>
                      <a:lnTo>
                        <a:pt x="27" y="192"/>
                      </a:lnTo>
                      <a:lnTo>
                        <a:pt x="36" y="190"/>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1" name="Freeform 36"/>
                <p:cNvSpPr>
                  <a:spLocks/>
                </p:cNvSpPr>
                <p:nvPr/>
              </p:nvSpPr>
              <p:spPr bwMode="auto">
                <a:xfrm>
                  <a:off x="722" y="2458"/>
                  <a:ext cx="17" cy="21"/>
                </a:xfrm>
                <a:custGeom>
                  <a:avLst/>
                  <a:gdLst>
                    <a:gd name="T0" fmla="*/ 13 w 17"/>
                    <a:gd name="T1" fmla="*/ 20 h 21"/>
                    <a:gd name="T2" fmla="*/ 13 w 17"/>
                    <a:gd name="T3" fmla="*/ 20 h 21"/>
                    <a:gd name="T4" fmla="*/ 13 w 17"/>
                    <a:gd name="T5" fmla="*/ 20 h 21"/>
                    <a:gd name="T6" fmla="*/ 13 w 17"/>
                    <a:gd name="T7" fmla="*/ 20 h 21"/>
                    <a:gd name="T8" fmla="*/ 16 w 17"/>
                    <a:gd name="T9" fmla="*/ 18 h 21"/>
                    <a:gd name="T10" fmla="*/ 16 w 17"/>
                    <a:gd name="T11" fmla="*/ 18 h 21"/>
                    <a:gd name="T12" fmla="*/ 16 w 17"/>
                    <a:gd name="T13" fmla="*/ 16 h 21"/>
                    <a:gd name="T14" fmla="*/ 16 w 17"/>
                    <a:gd name="T15" fmla="*/ 16 h 21"/>
                    <a:gd name="T16" fmla="*/ 16 w 17"/>
                    <a:gd name="T17" fmla="*/ 14 h 21"/>
                    <a:gd name="T18" fmla="*/ 13 w 17"/>
                    <a:gd name="T19" fmla="*/ 14 h 21"/>
                    <a:gd name="T20" fmla="*/ 13 w 17"/>
                    <a:gd name="T21" fmla="*/ 14 h 21"/>
                    <a:gd name="T22" fmla="*/ 13 w 17"/>
                    <a:gd name="T23" fmla="*/ 14 h 21"/>
                    <a:gd name="T24" fmla="*/ 13 w 17"/>
                    <a:gd name="T25" fmla="*/ 12 h 21"/>
                    <a:gd name="T26" fmla="*/ 10 w 17"/>
                    <a:gd name="T27" fmla="*/ 12 h 21"/>
                    <a:gd name="T28" fmla="*/ 10 w 17"/>
                    <a:gd name="T29" fmla="*/ 12 h 21"/>
                    <a:gd name="T30" fmla="*/ 9 w 17"/>
                    <a:gd name="T31" fmla="*/ 12 h 21"/>
                    <a:gd name="T32" fmla="*/ 9 w 17"/>
                    <a:gd name="T33" fmla="*/ 10 h 21"/>
                    <a:gd name="T34" fmla="*/ 4 w 17"/>
                    <a:gd name="T35" fmla="*/ 0 h 21"/>
                    <a:gd name="T36" fmla="*/ 5 w 17"/>
                    <a:gd name="T37" fmla="*/ 10 h 21"/>
                    <a:gd name="T38" fmla="*/ 2 w 17"/>
                    <a:gd name="T39" fmla="*/ 12 h 21"/>
                    <a:gd name="T40" fmla="*/ 2 w 17"/>
                    <a:gd name="T41" fmla="*/ 12 h 21"/>
                    <a:gd name="T42" fmla="*/ 1 w 17"/>
                    <a:gd name="T43" fmla="*/ 13 h 21"/>
                    <a:gd name="T44" fmla="*/ 1 w 17"/>
                    <a:gd name="T45" fmla="*/ 13 h 21"/>
                    <a:gd name="T46" fmla="*/ 0 w 17"/>
                    <a:gd name="T47" fmla="*/ 15 h 21"/>
                    <a:gd name="T48" fmla="*/ 0 w 17"/>
                    <a:gd name="T49" fmla="*/ 15 h 21"/>
                    <a:gd name="T50" fmla="*/ 0 w 17"/>
                    <a:gd name="T51" fmla="*/ 16 h 21"/>
                    <a:gd name="T52" fmla="*/ 0 w 17"/>
                    <a:gd name="T53" fmla="*/ 16 h 21"/>
                    <a:gd name="T54" fmla="*/ 0 w 17"/>
                    <a:gd name="T55" fmla="*/ 18 h 21"/>
                    <a:gd name="T56" fmla="*/ 0 w 17"/>
                    <a:gd name="T57" fmla="*/ 18 h 21"/>
                    <a:gd name="T58" fmla="*/ 0 w 17"/>
                    <a:gd name="T59" fmla="*/ 20 h 21"/>
                    <a:gd name="T60" fmla="*/ 2 w 17"/>
                    <a:gd name="T61" fmla="*/ 20 h 21"/>
                    <a:gd name="T62" fmla="*/ 2 w 17"/>
                    <a:gd name="T63" fmla="*/ 20 h 21"/>
                    <a:gd name="T64" fmla="*/ 5 w 17"/>
                    <a:gd name="T65" fmla="*/ 20 h 21"/>
                    <a:gd name="T66" fmla="*/ 5 w 17"/>
                    <a:gd name="T67" fmla="*/ 20 h 21"/>
                    <a:gd name="T68" fmla="*/ 6 w 17"/>
                    <a:gd name="T69" fmla="*/ 20 h 21"/>
                    <a:gd name="T70" fmla="*/ 13 w 17"/>
                    <a:gd name="T71" fmla="*/ 20 h 21"/>
                    <a:gd name="T72" fmla="*/ 13 w 17"/>
                    <a:gd name="T73" fmla="*/ 20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1"/>
                    <a:gd name="T113" fmla="*/ 17 w 17"/>
                    <a:gd name="T114" fmla="*/ 21 h 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1">
                      <a:moveTo>
                        <a:pt x="13" y="20"/>
                      </a:moveTo>
                      <a:lnTo>
                        <a:pt x="13" y="20"/>
                      </a:lnTo>
                      <a:lnTo>
                        <a:pt x="16" y="18"/>
                      </a:lnTo>
                      <a:lnTo>
                        <a:pt x="16" y="16"/>
                      </a:lnTo>
                      <a:lnTo>
                        <a:pt x="16" y="14"/>
                      </a:lnTo>
                      <a:lnTo>
                        <a:pt x="13" y="14"/>
                      </a:lnTo>
                      <a:lnTo>
                        <a:pt x="13" y="12"/>
                      </a:lnTo>
                      <a:lnTo>
                        <a:pt x="10" y="12"/>
                      </a:lnTo>
                      <a:lnTo>
                        <a:pt x="9" y="12"/>
                      </a:lnTo>
                      <a:lnTo>
                        <a:pt x="9" y="10"/>
                      </a:lnTo>
                      <a:lnTo>
                        <a:pt x="4" y="0"/>
                      </a:lnTo>
                      <a:lnTo>
                        <a:pt x="5" y="10"/>
                      </a:lnTo>
                      <a:lnTo>
                        <a:pt x="2" y="12"/>
                      </a:lnTo>
                      <a:lnTo>
                        <a:pt x="1" y="13"/>
                      </a:lnTo>
                      <a:lnTo>
                        <a:pt x="0" y="15"/>
                      </a:lnTo>
                      <a:lnTo>
                        <a:pt x="0" y="16"/>
                      </a:lnTo>
                      <a:lnTo>
                        <a:pt x="0" y="18"/>
                      </a:lnTo>
                      <a:lnTo>
                        <a:pt x="0" y="20"/>
                      </a:lnTo>
                      <a:lnTo>
                        <a:pt x="2" y="20"/>
                      </a:lnTo>
                      <a:lnTo>
                        <a:pt x="5" y="20"/>
                      </a:lnTo>
                      <a:lnTo>
                        <a:pt x="6" y="20"/>
                      </a:lnTo>
                      <a:lnTo>
                        <a:pt x="13" y="2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2" name="Freeform 37"/>
                <p:cNvSpPr>
                  <a:spLocks/>
                </p:cNvSpPr>
                <p:nvPr/>
              </p:nvSpPr>
              <p:spPr bwMode="auto">
                <a:xfrm>
                  <a:off x="1142" y="2416"/>
                  <a:ext cx="132" cy="22"/>
                </a:xfrm>
                <a:custGeom>
                  <a:avLst/>
                  <a:gdLst>
                    <a:gd name="T0" fmla="*/ 131 w 132"/>
                    <a:gd name="T1" fmla="*/ 0 h 22"/>
                    <a:gd name="T2" fmla="*/ 130 w 132"/>
                    <a:gd name="T3" fmla="*/ 19 h 22"/>
                    <a:gd name="T4" fmla="*/ 0 w 132"/>
                    <a:gd name="T5" fmla="*/ 21 h 22"/>
                    <a:gd name="T6" fmla="*/ 0 w 132"/>
                    <a:gd name="T7" fmla="*/ 0 h 22"/>
                    <a:gd name="T8" fmla="*/ 131 w 132"/>
                    <a:gd name="T9" fmla="*/ 0 h 22"/>
                    <a:gd name="T10" fmla="*/ 131 w 132"/>
                    <a:gd name="T11" fmla="*/ 0 h 22"/>
                    <a:gd name="T12" fmla="*/ 0 60000 65536"/>
                    <a:gd name="T13" fmla="*/ 0 60000 65536"/>
                    <a:gd name="T14" fmla="*/ 0 60000 65536"/>
                    <a:gd name="T15" fmla="*/ 0 60000 65536"/>
                    <a:gd name="T16" fmla="*/ 0 60000 65536"/>
                    <a:gd name="T17" fmla="*/ 0 60000 65536"/>
                    <a:gd name="T18" fmla="*/ 0 w 132"/>
                    <a:gd name="T19" fmla="*/ 0 h 22"/>
                    <a:gd name="T20" fmla="*/ 132 w 13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32" h="22">
                      <a:moveTo>
                        <a:pt x="131" y="0"/>
                      </a:moveTo>
                      <a:lnTo>
                        <a:pt x="130" y="19"/>
                      </a:lnTo>
                      <a:lnTo>
                        <a:pt x="0" y="21"/>
                      </a:lnTo>
                      <a:lnTo>
                        <a:pt x="0" y="0"/>
                      </a:lnTo>
                      <a:lnTo>
                        <a:pt x="131" y="0"/>
                      </a:lnTo>
                    </a:path>
                  </a:pathLst>
                </a:custGeom>
                <a:solidFill>
                  <a:srgbClr val="A00000"/>
                </a:solidFill>
                <a:ln w="12700" cap="rnd">
                  <a:solidFill>
                    <a:srgbClr val="A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3" name="Freeform 38"/>
                <p:cNvSpPr>
                  <a:spLocks/>
                </p:cNvSpPr>
                <p:nvPr/>
              </p:nvSpPr>
              <p:spPr bwMode="auto">
                <a:xfrm>
                  <a:off x="1000" y="2462"/>
                  <a:ext cx="122" cy="17"/>
                </a:xfrm>
                <a:custGeom>
                  <a:avLst/>
                  <a:gdLst>
                    <a:gd name="T0" fmla="*/ 121 w 122"/>
                    <a:gd name="T1" fmla="*/ 0 h 17"/>
                    <a:gd name="T2" fmla="*/ 120 w 122"/>
                    <a:gd name="T3" fmla="*/ 16 h 17"/>
                    <a:gd name="T4" fmla="*/ 0 w 122"/>
                    <a:gd name="T5" fmla="*/ 16 h 17"/>
                    <a:gd name="T6" fmla="*/ 0 w 122"/>
                    <a:gd name="T7" fmla="*/ 0 h 17"/>
                    <a:gd name="T8" fmla="*/ 121 w 122"/>
                    <a:gd name="T9" fmla="*/ 0 h 17"/>
                    <a:gd name="T10" fmla="*/ 121 w 122"/>
                    <a:gd name="T11" fmla="*/ 0 h 17"/>
                    <a:gd name="T12" fmla="*/ 0 60000 65536"/>
                    <a:gd name="T13" fmla="*/ 0 60000 65536"/>
                    <a:gd name="T14" fmla="*/ 0 60000 65536"/>
                    <a:gd name="T15" fmla="*/ 0 60000 65536"/>
                    <a:gd name="T16" fmla="*/ 0 60000 65536"/>
                    <a:gd name="T17" fmla="*/ 0 60000 65536"/>
                    <a:gd name="T18" fmla="*/ 0 w 122"/>
                    <a:gd name="T19" fmla="*/ 0 h 17"/>
                    <a:gd name="T20" fmla="*/ 122 w 122"/>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22" h="17">
                      <a:moveTo>
                        <a:pt x="121" y="0"/>
                      </a:moveTo>
                      <a:lnTo>
                        <a:pt x="120" y="16"/>
                      </a:lnTo>
                      <a:lnTo>
                        <a:pt x="0" y="16"/>
                      </a:lnTo>
                      <a:lnTo>
                        <a:pt x="0" y="0"/>
                      </a:lnTo>
                      <a:lnTo>
                        <a:pt x="121" y="0"/>
                      </a:lnTo>
                    </a:path>
                  </a:pathLst>
                </a:custGeom>
                <a:solidFill>
                  <a:srgbClr val="A00000"/>
                </a:solidFill>
                <a:ln w="12700" cap="rnd">
                  <a:solidFill>
                    <a:srgbClr val="A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4" name="Freeform 39"/>
                <p:cNvSpPr>
                  <a:spLocks/>
                </p:cNvSpPr>
                <p:nvPr/>
              </p:nvSpPr>
              <p:spPr bwMode="auto">
                <a:xfrm>
                  <a:off x="771" y="2536"/>
                  <a:ext cx="96" cy="17"/>
                </a:xfrm>
                <a:custGeom>
                  <a:avLst/>
                  <a:gdLst>
                    <a:gd name="T0" fmla="*/ 94 w 96"/>
                    <a:gd name="T1" fmla="*/ 16 h 17"/>
                    <a:gd name="T2" fmla="*/ 95 w 96"/>
                    <a:gd name="T3" fmla="*/ 5 h 17"/>
                    <a:gd name="T4" fmla="*/ 0 w 96"/>
                    <a:gd name="T5" fmla="*/ 0 h 17"/>
                    <a:gd name="T6" fmla="*/ 0 w 96"/>
                    <a:gd name="T7" fmla="*/ 13 h 17"/>
                    <a:gd name="T8" fmla="*/ 94 w 96"/>
                    <a:gd name="T9" fmla="*/ 16 h 17"/>
                    <a:gd name="T10" fmla="*/ 94 w 96"/>
                    <a:gd name="T11" fmla="*/ 16 h 17"/>
                    <a:gd name="T12" fmla="*/ 0 60000 65536"/>
                    <a:gd name="T13" fmla="*/ 0 60000 65536"/>
                    <a:gd name="T14" fmla="*/ 0 60000 65536"/>
                    <a:gd name="T15" fmla="*/ 0 60000 65536"/>
                    <a:gd name="T16" fmla="*/ 0 60000 65536"/>
                    <a:gd name="T17" fmla="*/ 0 60000 65536"/>
                    <a:gd name="T18" fmla="*/ 0 w 96"/>
                    <a:gd name="T19" fmla="*/ 0 h 17"/>
                    <a:gd name="T20" fmla="*/ 96 w 9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96" h="17">
                      <a:moveTo>
                        <a:pt x="94" y="16"/>
                      </a:moveTo>
                      <a:lnTo>
                        <a:pt x="95" y="5"/>
                      </a:lnTo>
                      <a:lnTo>
                        <a:pt x="0" y="0"/>
                      </a:lnTo>
                      <a:lnTo>
                        <a:pt x="0" y="13"/>
                      </a:lnTo>
                      <a:lnTo>
                        <a:pt x="94" y="16"/>
                      </a:lnTo>
                    </a:path>
                  </a:pathLst>
                </a:custGeom>
                <a:solidFill>
                  <a:srgbClr val="810000"/>
                </a:solidFill>
                <a:ln w="12700" cap="rnd">
                  <a:solidFill>
                    <a:srgbClr val="81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5" name="Freeform 40"/>
                <p:cNvSpPr>
                  <a:spLocks/>
                </p:cNvSpPr>
                <p:nvPr/>
              </p:nvSpPr>
              <p:spPr bwMode="auto">
                <a:xfrm>
                  <a:off x="1265" y="2402"/>
                  <a:ext cx="31" cy="273"/>
                </a:xfrm>
                <a:custGeom>
                  <a:avLst/>
                  <a:gdLst>
                    <a:gd name="T0" fmla="*/ 8 w 31"/>
                    <a:gd name="T1" fmla="*/ 10 h 273"/>
                    <a:gd name="T2" fmla="*/ 6 w 31"/>
                    <a:gd name="T3" fmla="*/ 8 h 273"/>
                    <a:gd name="T4" fmla="*/ 5 w 31"/>
                    <a:gd name="T5" fmla="*/ 6 h 273"/>
                    <a:gd name="T6" fmla="*/ 5 w 31"/>
                    <a:gd name="T7" fmla="*/ 5 h 273"/>
                    <a:gd name="T8" fmla="*/ 7 w 31"/>
                    <a:gd name="T9" fmla="*/ 4 h 273"/>
                    <a:gd name="T10" fmla="*/ 8 w 31"/>
                    <a:gd name="T11" fmla="*/ 4 h 273"/>
                    <a:gd name="T12" fmla="*/ 11 w 31"/>
                    <a:gd name="T13" fmla="*/ 2 h 273"/>
                    <a:gd name="T14" fmla="*/ 13 w 31"/>
                    <a:gd name="T15" fmla="*/ 2 h 273"/>
                    <a:gd name="T16" fmla="*/ 17 w 31"/>
                    <a:gd name="T17" fmla="*/ 0 h 273"/>
                    <a:gd name="T18" fmla="*/ 18 w 31"/>
                    <a:gd name="T19" fmla="*/ 2 h 273"/>
                    <a:gd name="T20" fmla="*/ 21 w 31"/>
                    <a:gd name="T21" fmla="*/ 2 h 273"/>
                    <a:gd name="T22" fmla="*/ 23 w 31"/>
                    <a:gd name="T23" fmla="*/ 4 h 273"/>
                    <a:gd name="T24" fmla="*/ 27 w 31"/>
                    <a:gd name="T25" fmla="*/ 4 h 273"/>
                    <a:gd name="T26" fmla="*/ 27 w 31"/>
                    <a:gd name="T27" fmla="*/ 5 h 273"/>
                    <a:gd name="T28" fmla="*/ 28 w 31"/>
                    <a:gd name="T29" fmla="*/ 6 h 273"/>
                    <a:gd name="T30" fmla="*/ 28 w 31"/>
                    <a:gd name="T31" fmla="*/ 8 h 273"/>
                    <a:gd name="T32" fmla="*/ 27 w 31"/>
                    <a:gd name="T33" fmla="*/ 10 h 273"/>
                    <a:gd name="T34" fmla="*/ 27 w 31"/>
                    <a:gd name="T35" fmla="*/ 14 h 273"/>
                    <a:gd name="T36" fmla="*/ 30 w 31"/>
                    <a:gd name="T37" fmla="*/ 267 h 273"/>
                    <a:gd name="T38" fmla="*/ 0 w 31"/>
                    <a:gd name="T39" fmla="*/ 272 h 273"/>
                    <a:gd name="T40" fmla="*/ 8 w 31"/>
                    <a:gd name="T41" fmla="*/ 14 h 273"/>
                    <a:gd name="T42" fmla="*/ 8 w 31"/>
                    <a:gd name="T43" fmla="*/ 10 h 273"/>
                    <a:gd name="T44" fmla="*/ 8 w 31"/>
                    <a:gd name="T45" fmla="*/ 10 h 2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273"/>
                    <a:gd name="T71" fmla="*/ 31 w 31"/>
                    <a:gd name="T72" fmla="*/ 273 h 2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273">
                      <a:moveTo>
                        <a:pt x="8" y="10"/>
                      </a:moveTo>
                      <a:lnTo>
                        <a:pt x="6" y="8"/>
                      </a:lnTo>
                      <a:lnTo>
                        <a:pt x="5" y="6"/>
                      </a:lnTo>
                      <a:lnTo>
                        <a:pt x="5" y="5"/>
                      </a:lnTo>
                      <a:lnTo>
                        <a:pt x="7" y="4"/>
                      </a:lnTo>
                      <a:lnTo>
                        <a:pt x="8" y="4"/>
                      </a:lnTo>
                      <a:lnTo>
                        <a:pt x="11" y="2"/>
                      </a:lnTo>
                      <a:lnTo>
                        <a:pt x="13" y="2"/>
                      </a:lnTo>
                      <a:lnTo>
                        <a:pt x="17" y="0"/>
                      </a:lnTo>
                      <a:lnTo>
                        <a:pt x="18" y="2"/>
                      </a:lnTo>
                      <a:lnTo>
                        <a:pt x="21" y="2"/>
                      </a:lnTo>
                      <a:lnTo>
                        <a:pt x="23" y="4"/>
                      </a:lnTo>
                      <a:lnTo>
                        <a:pt x="27" y="4"/>
                      </a:lnTo>
                      <a:lnTo>
                        <a:pt x="27" y="5"/>
                      </a:lnTo>
                      <a:lnTo>
                        <a:pt x="28" y="6"/>
                      </a:lnTo>
                      <a:lnTo>
                        <a:pt x="28" y="8"/>
                      </a:lnTo>
                      <a:lnTo>
                        <a:pt x="27" y="10"/>
                      </a:lnTo>
                      <a:lnTo>
                        <a:pt x="27" y="14"/>
                      </a:lnTo>
                      <a:lnTo>
                        <a:pt x="30" y="267"/>
                      </a:lnTo>
                      <a:lnTo>
                        <a:pt x="0" y="272"/>
                      </a:lnTo>
                      <a:lnTo>
                        <a:pt x="8" y="14"/>
                      </a:lnTo>
                      <a:lnTo>
                        <a:pt x="8" y="10"/>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6" name="Freeform 41"/>
                <p:cNvSpPr>
                  <a:spLocks/>
                </p:cNvSpPr>
                <p:nvPr/>
              </p:nvSpPr>
              <p:spPr bwMode="auto">
                <a:xfrm>
                  <a:off x="1273" y="2411"/>
                  <a:ext cx="20" cy="17"/>
                </a:xfrm>
                <a:custGeom>
                  <a:avLst/>
                  <a:gdLst>
                    <a:gd name="T0" fmla="*/ 0 w 20"/>
                    <a:gd name="T1" fmla="*/ 3 h 17"/>
                    <a:gd name="T2" fmla="*/ 0 w 20"/>
                    <a:gd name="T3" fmla="*/ 3 h 17"/>
                    <a:gd name="T4" fmla="*/ 2 w 20"/>
                    <a:gd name="T5" fmla="*/ 3 h 17"/>
                    <a:gd name="T6" fmla="*/ 2 w 20"/>
                    <a:gd name="T7" fmla="*/ 3 h 17"/>
                    <a:gd name="T8" fmla="*/ 4 w 20"/>
                    <a:gd name="T9" fmla="*/ 3 h 17"/>
                    <a:gd name="T10" fmla="*/ 4 w 20"/>
                    <a:gd name="T11" fmla="*/ 3 h 17"/>
                    <a:gd name="T12" fmla="*/ 6 w 20"/>
                    <a:gd name="T13" fmla="*/ 3 h 17"/>
                    <a:gd name="T14" fmla="*/ 7 w 20"/>
                    <a:gd name="T15" fmla="*/ 3 h 17"/>
                    <a:gd name="T16" fmla="*/ 9 w 20"/>
                    <a:gd name="T17" fmla="*/ 0 h 17"/>
                    <a:gd name="T18" fmla="*/ 9 w 20"/>
                    <a:gd name="T19" fmla="*/ 3 h 17"/>
                    <a:gd name="T20" fmla="*/ 11 w 20"/>
                    <a:gd name="T21" fmla="*/ 3 h 17"/>
                    <a:gd name="T22" fmla="*/ 12 w 20"/>
                    <a:gd name="T23" fmla="*/ 3 h 17"/>
                    <a:gd name="T24" fmla="*/ 13 w 20"/>
                    <a:gd name="T25" fmla="*/ 3 h 17"/>
                    <a:gd name="T26" fmla="*/ 13 w 20"/>
                    <a:gd name="T27" fmla="*/ 3 h 17"/>
                    <a:gd name="T28" fmla="*/ 15 w 20"/>
                    <a:gd name="T29" fmla="*/ 3 h 17"/>
                    <a:gd name="T30" fmla="*/ 17 w 20"/>
                    <a:gd name="T31" fmla="*/ 3 h 17"/>
                    <a:gd name="T32" fmla="*/ 19 w 20"/>
                    <a:gd name="T33" fmla="*/ 3 h 17"/>
                    <a:gd name="T34" fmla="*/ 19 w 20"/>
                    <a:gd name="T35" fmla="*/ 16 h 17"/>
                    <a:gd name="T36" fmla="*/ 19 w 20"/>
                    <a:gd name="T37" fmla="*/ 16 h 17"/>
                    <a:gd name="T38" fmla="*/ 17 w 20"/>
                    <a:gd name="T39" fmla="*/ 16 h 17"/>
                    <a:gd name="T40" fmla="*/ 15 w 20"/>
                    <a:gd name="T41" fmla="*/ 16 h 17"/>
                    <a:gd name="T42" fmla="*/ 13 w 20"/>
                    <a:gd name="T43" fmla="*/ 16 h 17"/>
                    <a:gd name="T44" fmla="*/ 13 w 20"/>
                    <a:gd name="T45" fmla="*/ 12 h 17"/>
                    <a:gd name="T46" fmla="*/ 12 w 20"/>
                    <a:gd name="T47" fmla="*/ 12 h 17"/>
                    <a:gd name="T48" fmla="*/ 10 w 20"/>
                    <a:gd name="T49" fmla="*/ 12 h 17"/>
                    <a:gd name="T50" fmla="*/ 8 w 20"/>
                    <a:gd name="T51" fmla="*/ 12 h 17"/>
                    <a:gd name="T52" fmla="*/ 8 w 20"/>
                    <a:gd name="T53" fmla="*/ 12 h 17"/>
                    <a:gd name="T54" fmla="*/ 6 w 20"/>
                    <a:gd name="T55" fmla="*/ 16 h 17"/>
                    <a:gd name="T56" fmla="*/ 5 w 20"/>
                    <a:gd name="T57" fmla="*/ 16 h 17"/>
                    <a:gd name="T58" fmla="*/ 3 w 20"/>
                    <a:gd name="T59" fmla="*/ 16 h 17"/>
                    <a:gd name="T60" fmla="*/ 3 w 20"/>
                    <a:gd name="T61" fmla="*/ 16 h 17"/>
                    <a:gd name="T62" fmla="*/ 1 w 20"/>
                    <a:gd name="T63" fmla="*/ 16 h 17"/>
                    <a:gd name="T64" fmla="*/ 1 w 20"/>
                    <a:gd name="T65" fmla="*/ 16 h 17"/>
                    <a:gd name="T66" fmla="*/ 0 w 20"/>
                    <a:gd name="T67" fmla="*/ 16 h 17"/>
                    <a:gd name="T68" fmla="*/ 0 w 20"/>
                    <a:gd name="T69" fmla="*/ 16 h 17"/>
                    <a:gd name="T70" fmla="*/ 0 w 20"/>
                    <a:gd name="T71" fmla="*/ 16 h 17"/>
                    <a:gd name="T72" fmla="*/ 0 w 20"/>
                    <a:gd name="T73" fmla="*/ 16 h 17"/>
                    <a:gd name="T74" fmla="*/ 0 w 20"/>
                    <a:gd name="T75" fmla="*/ 16 h 17"/>
                    <a:gd name="T76" fmla="*/ 0 w 20"/>
                    <a:gd name="T77" fmla="*/ 16 h 17"/>
                    <a:gd name="T78" fmla="*/ 0 w 20"/>
                    <a:gd name="T79" fmla="*/ 16 h 17"/>
                    <a:gd name="T80" fmla="*/ 0 w 20"/>
                    <a:gd name="T81" fmla="*/ 16 h 17"/>
                    <a:gd name="T82" fmla="*/ 0 w 20"/>
                    <a:gd name="T83" fmla="*/ 16 h 17"/>
                    <a:gd name="T84" fmla="*/ 0 w 20"/>
                    <a:gd name="T85" fmla="*/ 9 h 17"/>
                    <a:gd name="T86" fmla="*/ 0 w 20"/>
                    <a:gd name="T87" fmla="*/ 9 h 17"/>
                    <a:gd name="T88" fmla="*/ 0 w 20"/>
                    <a:gd name="T89" fmla="*/ 9 h 17"/>
                    <a:gd name="T90" fmla="*/ 0 w 20"/>
                    <a:gd name="T91" fmla="*/ 9 h 17"/>
                    <a:gd name="T92" fmla="*/ 0 w 20"/>
                    <a:gd name="T93" fmla="*/ 9 h 17"/>
                    <a:gd name="T94" fmla="*/ 0 w 20"/>
                    <a:gd name="T95" fmla="*/ 9 h 17"/>
                    <a:gd name="T96" fmla="*/ 0 w 20"/>
                    <a:gd name="T97" fmla="*/ 9 h 17"/>
                    <a:gd name="T98" fmla="*/ 0 w 20"/>
                    <a:gd name="T99" fmla="*/ 9 h 17"/>
                    <a:gd name="T100" fmla="*/ 0 w 20"/>
                    <a:gd name="T101" fmla="*/ 3 h 17"/>
                    <a:gd name="T102" fmla="*/ 0 w 20"/>
                    <a:gd name="T103" fmla="*/ 3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
                    <a:gd name="T157" fmla="*/ 0 h 17"/>
                    <a:gd name="T158" fmla="*/ 20 w 20"/>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 h="17">
                      <a:moveTo>
                        <a:pt x="0" y="3"/>
                      </a:moveTo>
                      <a:lnTo>
                        <a:pt x="0" y="3"/>
                      </a:lnTo>
                      <a:lnTo>
                        <a:pt x="2" y="3"/>
                      </a:lnTo>
                      <a:lnTo>
                        <a:pt x="4" y="3"/>
                      </a:lnTo>
                      <a:lnTo>
                        <a:pt x="6" y="3"/>
                      </a:lnTo>
                      <a:lnTo>
                        <a:pt x="7" y="3"/>
                      </a:lnTo>
                      <a:lnTo>
                        <a:pt x="9" y="0"/>
                      </a:lnTo>
                      <a:lnTo>
                        <a:pt x="9" y="3"/>
                      </a:lnTo>
                      <a:lnTo>
                        <a:pt x="11" y="3"/>
                      </a:lnTo>
                      <a:lnTo>
                        <a:pt x="12" y="3"/>
                      </a:lnTo>
                      <a:lnTo>
                        <a:pt x="13" y="3"/>
                      </a:lnTo>
                      <a:lnTo>
                        <a:pt x="15" y="3"/>
                      </a:lnTo>
                      <a:lnTo>
                        <a:pt x="17" y="3"/>
                      </a:lnTo>
                      <a:lnTo>
                        <a:pt x="19" y="3"/>
                      </a:lnTo>
                      <a:lnTo>
                        <a:pt x="19" y="16"/>
                      </a:lnTo>
                      <a:lnTo>
                        <a:pt x="17" y="16"/>
                      </a:lnTo>
                      <a:lnTo>
                        <a:pt x="15" y="16"/>
                      </a:lnTo>
                      <a:lnTo>
                        <a:pt x="13" y="16"/>
                      </a:lnTo>
                      <a:lnTo>
                        <a:pt x="13" y="12"/>
                      </a:lnTo>
                      <a:lnTo>
                        <a:pt x="12" y="12"/>
                      </a:lnTo>
                      <a:lnTo>
                        <a:pt x="10" y="12"/>
                      </a:lnTo>
                      <a:lnTo>
                        <a:pt x="8" y="12"/>
                      </a:lnTo>
                      <a:lnTo>
                        <a:pt x="6" y="16"/>
                      </a:lnTo>
                      <a:lnTo>
                        <a:pt x="5" y="16"/>
                      </a:lnTo>
                      <a:lnTo>
                        <a:pt x="3" y="16"/>
                      </a:lnTo>
                      <a:lnTo>
                        <a:pt x="1" y="16"/>
                      </a:lnTo>
                      <a:lnTo>
                        <a:pt x="0" y="16"/>
                      </a:lnTo>
                      <a:lnTo>
                        <a:pt x="0" y="9"/>
                      </a:lnTo>
                      <a:lnTo>
                        <a:pt x="0" y="3"/>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7" name="Freeform 42"/>
                <p:cNvSpPr>
                  <a:spLocks/>
                </p:cNvSpPr>
                <p:nvPr/>
              </p:nvSpPr>
              <p:spPr bwMode="auto">
                <a:xfrm>
                  <a:off x="1116" y="2397"/>
                  <a:ext cx="32" cy="263"/>
                </a:xfrm>
                <a:custGeom>
                  <a:avLst/>
                  <a:gdLst>
                    <a:gd name="T0" fmla="*/ 6 w 32"/>
                    <a:gd name="T1" fmla="*/ 10 h 263"/>
                    <a:gd name="T2" fmla="*/ 4 w 32"/>
                    <a:gd name="T3" fmla="*/ 9 h 263"/>
                    <a:gd name="T4" fmla="*/ 3 w 32"/>
                    <a:gd name="T5" fmla="*/ 7 h 263"/>
                    <a:gd name="T6" fmla="*/ 3 w 32"/>
                    <a:gd name="T7" fmla="*/ 5 h 263"/>
                    <a:gd name="T8" fmla="*/ 5 w 32"/>
                    <a:gd name="T9" fmla="*/ 3 h 263"/>
                    <a:gd name="T10" fmla="*/ 7 w 32"/>
                    <a:gd name="T11" fmla="*/ 3 h 263"/>
                    <a:gd name="T12" fmla="*/ 10 w 32"/>
                    <a:gd name="T13" fmla="*/ 1 h 263"/>
                    <a:gd name="T14" fmla="*/ 11 w 32"/>
                    <a:gd name="T15" fmla="*/ 1 h 263"/>
                    <a:gd name="T16" fmla="*/ 15 w 32"/>
                    <a:gd name="T17" fmla="*/ 0 h 263"/>
                    <a:gd name="T18" fmla="*/ 17 w 32"/>
                    <a:gd name="T19" fmla="*/ 1 h 263"/>
                    <a:gd name="T20" fmla="*/ 20 w 32"/>
                    <a:gd name="T21" fmla="*/ 1 h 263"/>
                    <a:gd name="T22" fmla="*/ 22 w 32"/>
                    <a:gd name="T23" fmla="*/ 3 h 263"/>
                    <a:gd name="T24" fmla="*/ 25 w 32"/>
                    <a:gd name="T25" fmla="*/ 3 h 263"/>
                    <a:gd name="T26" fmla="*/ 26 w 32"/>
                    <a:gd name="T27" fmla="*/ 5 h 263"/>
                    <a:gd name="T28" fmla="*/ 27 w 32"/>
                    <a:gd name="T29" fmla="*/ 6 h 263"/>
                    <a:gd name="T30" fmla="*/ 26 w 32"/>
                    <a:gd name="T31" fmla="*/ 9 h 263"/>
                    <a:gd name="T32" fmla="*/ 26 w 32"/>
                    <a:gd name="T33" fmla="*/ 10 h 263"/>
                    <a:gd name="T34" fmla="*/ 26 w 32"/>
                    <a:gd name="T35" fmla="*/ 13 h 263"/>
                    <a:gd name="T36" fmla="*/ 31 w 32"/>
                    <a:gd name="T37" fmla="*/ 262 h 263"/>
                    <a:gd name="T38" fmla="*/ 0 w 32"/>
                    <a:gd name="T39" fmla="*/ 262 h 263"/>
                    <a:gd name="T40" fmla="*/ 6 w 32"/>
                    <a:gd name="T41" fmla="*/ 13 h 263"/>
                    <a:gd name="T42" fmla="*/ 6 w 32"/>
                    <a:gd name="T43" fmla="*/ 10 h 263"/>
                    <a:gd name="T44" fmla="*/ 6 w 32"/>
                    <a:gd name="T45" fmla="*/ 10 h 2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63"/>
                    <a:gd name="T71" fmla="*/ 32 w 32"/>
                    <a:gd name="T72" fmla="*/ 263 h 26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63">
                      <a:moveTo>
                        <a:pt x="6" y="10"/>
                      </a:moveTo>
                      <a:lnTo>
                        <a:pt x="4" y="9"/>
                      </a:lnTo>
                      <a:lnTo>
                        <a:pt x="3" y="7"/>
                      </a:lnTo>
                      <a:lnTo>
                        <a:pt x="3" y="5"/>
                      </a:lnTo>
                      <a:lnTo>
                        <a:pt x="5" y="3"/>
                      </a:lnTo>
                      <a:lnTo>
                        <a:pt x="7" y="3"/>
                      </a:lnTo>
                      <a:lnTo>
                        <a:pt x="10" y="1"/>
                      </a:lnTo>
                      <a:lnTo>
                        <a:pt x="11" y="1"/>
                      </a:lnTo>
                      <a:lnTo>
                        <a:pt x="15" y="0"/>
                      </a:lnTo>
                      <a:lnTo>
                        <a:pt x="17" y="1"/>
                      </a:lnTo>
                      <a:lnTo>
                        <a:pt x="20" y="1"/>
                      </a:lnTo>
                      <a:lnTo>
                        <a:pt x="22" y="3"/>
                      </a:lnTo>
                      <a:lnTo>
                        <a:pt x="25" y="3"/>
                      </a:lnTo>
                      <a:lnTo>
                        <a:pt x="26" y="5"/>
                      </a:lnTo>
                      <a:lnTo>
                        <a:pt x="27" y="6"/>
                      </a:lnTo>
                      <a:lnTo>
                        <a:pt x="26" y="9"/>
                      </a:lnTo>
                      <a:lnTo>
                        <a:pt x="26" y="10"/>
                      </a:lnTo>
                      <a:lnTo>
                        <a:pt x="26" y="13"/>
                      </a:lnTo>
                      <a:lnTo>
                        <a:pt x="31" y="262"/>
                      </a:lnTo>
                      <a:lnTo>
                        <a:pt x="0" y="262"/>
                      </a:lnTo>
                      <a:lnTo>
                        <a:pt x="6" y="13"/>
                      </a:lnTo>
                      <a:lnTo>
                        <a:pt x="6" y="10"/>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8" name="Freeform 43"/>
                <p:cNvSpPr>
                  <a:spLocks/>
                </p:cNvSpPr>
                <p:nvPr/>
              </p:nvSpPr>
              <p:spPr bwMode="auto">
                <a:xfrm>
                  <a:off x="1122" y="2406"/>
                  <a:ext cx="21" cy="17"/>
                </a:xfrm>
                <a:custGeom>
                  <a:avLst/>
                  <a:gdLst>
                    <a:gd name="T0" fmla="*/ 0 w 21"/>
                    <a:gd name="T1" fmla="*/ 4 h 17"/>
                    <a:gd name="T2" fmla="*/ 0 w 21"/>
                    <a:gd name="T3" fmla="*/ 4 h 17"/>
                    <a:gd name="T4" fmla="*/ 2 w 21"/>
                    <a:gd name="T5" fmla="*/ 4 h 17"/>
                    <a:gd name="T6" fmla="*/ 2 w 21"/>
                    <a:gd name="T7" fmla="*/ 4 h 17"/>
                    <a:gd name="T8" fmla="*/ 4 w 21"/>
                    <a:gd name="T9" fmla="*/ 4 h 17"/>
                    <a:gd name="T10" fmla="*/ 4 w 21"/>
                    <a:gd name="T11" fmla="*/ 4 h 17"/>
                    <a:gd name="T12" fmla="*/ 6 w 21"/>
                    <a:gd name="T13" fmla="*/ 4 h 17"/>
                    <a:gd name="T14" fmla="*/ 7 w 21"/>
                    <a:gd name="T15" fmla="*/ 4 h 17"/>
                    <a:gd name="T16" fmla="*/ 9 w 21"/>
                    <a:gd name="T17" fmla="*/ 0 h 17"/>
                    <a:gd name="T18" fmla="*/ 9 w 21"/>
                    <a:gd name="T19" fmla="*/ 0 h 17"/>
                    <a:gd name="T20" fmla="*/ 11 w 21"/>
                    <a:gd name="T21" fmla="*/ 0 h 17"/>
                    <a:gd name="T22" fmla="*/ 12 w 21"/>
                    <a:gd name="T23" fmla="*/ 0 h 17"/>
                    <a:gd name="T24" fmla="*/ 14 w 21"/>
                    <a:gd name="T25" fmla="*/ 0 h 17"/>
                    <a:gd name="T26" fmla="*/ 14 w 21"/>
                    <a:gd name="T27" fmla="*/ 4 h 17"/>
                    <a:gd name="T28" fmla="*/ 16 w 21"/>
                    <a:gd name="T29" fmla="*/ 4 h 17"/>
                    <a:gd name="T30" fmla="*/ 18 w 21"/>
                    <a:gd name="T31" fmla="*/ 4 h 17"/>
                    <a:gd name="T32" fmla="*/ 20 w 21"/>
                    <a:gd name="T33" fmla="*/ 4 h 17"/>
                    <a:gd name="T34" fmla="*/ 20 w 21"/>
                    <a:gd name="T35" fmla="*/ 16 h 17"/>
                    <a:gd name="T36" fmla="*/ 20 w 21"/>
                    <a:gd name="T37" fmla="*/ 16 h 17"/>
                    <a:gd name="T38" fmla="*/ 18 w 21"/>
                    <a:gd name="T39" fmla="*/ 16 h 17"/>
                    <a:gd name="T40" fmla="*/ 16 w 21"/>
                    <a:gd name="T41" fmla="*/ 16 h 17"/>
                    <a:gd name="T42" fmla="*/ 14 w 21"/>
                    <a:gd name="T43" fmla="*/ 16 h 17"/>
                    <a:gd name="T44" fmla="*/ 14 w 21"/>
                    <a:gd name="T45" fmla="*/ 16 h 17"/>
                    <a:gd name="T46" fmla="*/ 12 w 21"/>
                    <a:gd name="T47" fmla="*/ 16 h 17"/>
                    <a:gd name="T48" fmla="*/ 11 w 21"/>
                    <a:gd name="T49" fmla="*/ 16 h 17"/>
                    <a:gd name="T50" fmla="*/ 9 w 21"/>
                    <a:gd name="T51" fmla="*/ 16 h 17"/>
                    <a:gd name="T52" fmla="*/ 9 w 21"/>
                    <a:gd name="T53" fmla="*/ 12 h 17"/>
                    <a:gd name="T54" fmla="*/ 7 w 21"/>
                    <a:gd name="T55" fmla="*/ 16 h 17"/>
                    <a:gd name="T56" fmla="*/ 5 w 21"/>
                    <a:gd name="T57" fmla="*/ 16 h 17"/>
                    <a:gd name="T58" fmla="*/ 4 w 21"/>
                    <a:gd name="T59" fmla="*/ 16 h 17"/>
                    <a:gd name="T60" fmla="*/ 4 w 21"/>
                    <a:gd name="T61" fmla="*/ 16 h 17"/>
                    <a:gd name="T62" fmla="*/ 2 w 21"/>
                    <a:gd name="T63" fmla="*/ 16 h 17"/>
                    <a:gd name="T64" fmla="*/ 2 w 21"/>
                    <a:gd name="T65" fmla="*/ 16 h 17"/>
                    <a:gd name="T66" fmla="*/ 0 w 21"/>
                    <a:gd name="T67" fmla="*/ 16 h 17"/>
                    <a:gd name="T68" fmla="*/ 0 w 21"/>
                    <a:gd name="T69" fmla="*/ 16 h 17"/>
                    <a:gd name="T70" fmla="*/ 0 w 21"/>
                    <a:gd name="T71" fmla="*/ 16 h 17"/>
                    <a:gd name="T72" fmla="*/ 0 w 21"/>
                    <a:gd name="T73" fmla="*/ 16 h 17"/>
                    <a:gd name="T74" fmla="*/ 0 w 21"/>
                    <a:gd name="T75" fmla="*/ 16 h 17"/>
                    <a:gd name="T76" fmla="*/ 0 w 21"/>
                    <a:gd name="T77" fmla="*/ 16 h 17"/>
                    <a:gd name="T78" fmla="*/ 0 w 21"/>
                    <a:gd name="T79" fmla="*/ 16 h 17"/>
                    <a:gd name="T80" fmla="*/ 0 w 21"/>
                    <a:gd name="T81" fmla="*/ 16 h 17"/>
                    <a:gd name="T82" fmla="*/ 0 w 21"/>
                    <a:gd name="T83" fmla="*/ 16 h 17"/>
                    <a:gd name="T84" fmla="*/ 0 w 21"/>
                    <a:gd name="T85" fmla="*/ 8 h 17"/>
                    <a:gd name="T86" fmla="*/ 0 w 21"/>
                    <a:gd name="T87" fmla="*/ 8 h 17"/>
                    <a:gd name="T88" fmla="*/ 0 w 21"/>
                    <a:gd name="T89" fmla="*/ 8 h 17"/>
                    <a:gd name="T90" fmla="*/ 0 w 21"/>
                    <a:gd name="T91" fmla="*/ 8 h 17"/>
                    <a:gd name="T92" fmla="*/ 0 w 21"/>
                    <a:gd name="T93" fmla="*/ 8 h 17"/>
                    <a:gd name="T94" fmla="*/ 0 w 21"/>
                    <a:gd name="T95" fmla="*/ 8 h 17"/>
                    <a:gd name="T96" fmla="*/ 0 w 21"/>
                    <a:gd name="T97" fmla="*/ 8 h 17"/>
                    <a:gd name="T98" fmla="*/ 0 w 21"/>
                    <a:gd name="T99" fmla="*/ 8 h 17"/>
                    <a:gd name="T100" fmla="*/ 0 w 21"/>
                    <a:gd name="T101" fmla="*/ 4 h 17"/>
                    <a:gd name="T102" fmla="*/ 0 w 21"/>
                    <a:gd name="T103" fmla="*/ 4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17"/>
                    <a:gd name="T158" fmla="*/ 21 w 21"/>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17">
                      <a:moveTo>
                        <a:pt x="0" y="4"/>
                      </a:moveTo>
                      <a:lnTo>
                        <a:pt x="0" y="4"/>
                      </a:lnTo>
                      <a:lnTo>
                        <a:pt x="2" y="4"/>
                      </a:lnTo>
                      <a:lnTo>
                        <a:pt x="4" y="4"/>
                      </a:lnTo>
                      <a:lnTo>
                        <a:pt x="6" y="4"/>
                      </a:lnTo>
                      <a:lnTo>
                        <a:pt x="7" y="4"/>
                      </a:lnTo>
                      <a:lnTo>
                        <a:pt x="9" y="0"/>
                      </a:lnTo>
                      <a:lnTo>
                        <a:pt x="11" y="0"/>
                      </a:lnTo>
                      <a:lnTo>
                        <a:pt x="12" y="0"/>
                      </a:lnTo>
                      <a:lnTo>
                        <a:pt x="14" y="0"/>
                      </a:lnTo>
                      <a:lnTo>
                        <a:pt x="14" y="4"/>
                      </a:lnTo>
                      <a:lnTo>
                        <a:pt x="16" y="4"/>
                      </a:lnTo>
                      <a:lnTo>
                        <a:pt x="18" y="4"/>
                      </a:lnTo>
                      <a:lnTo>
                        <a:pt x="20" y="4"/>
                      </a:lnTo>
                      <a:lnTo>
                        <a:pt x="20" y="16"/>
                      </a:lnTo>
                      <a:lnTo>
                        <a:pt x="18" y="16"/>
                      </a:lnTo>
                      <a:lnTo>
                        <a:pt x="16" y="16"/>
                      </a:lnTo>
                      <a:lnTo>
                        <a:pt x="14" y="16"/>
                      </a:lnTo>
                      <a:lnTo>
                        <a:pt x="12" y="16"/>
                      </a:lnTo>
                      <a:lnTo>
                        <a:pt x="11" y="16"/>
                      </a:lnTo>
                      <a:lnTo>
                        <a:pt x="9" y="16"/>
                      </a:lnTo>
                      <a:lnTo>
                        <a:pt x="9" y="12"/>
                      </a:lnTo>
                      <a:lnTo>
                        <a:pt x="7" y="16"/>
                      </a:lnTo>
                      <a:lnTo>
                        <a:pt x="5" y="16"/>
                      </a:lnTo>
                      <a:lnTo>
                        <a:pt x="4" y="16"/>
                      </a:lnTo>
                      <a:lnTo>
                        <a:pt x="2" y="16"/>
                      </a:lnTo>
                      <a:lnTo>
                        <a:pt x="0" y="16"/>
                      </a:lnTo>
                      <a:lnTo>
                        <a:pt x="0" y="8"/>
                      </a:lnTo>
                      <a:lnTo>
                        <a:pt x="0" y="4"/>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39" name="Freeform 44"/>
                <p:cNvSpPr>
                  <a:spLocks/>
                </p:cNvSpPr>
                <p:nvPr/>
              </p:nvSpPr>
              <p:spPr bwMode="auto">
                <a:xfrm>
                  <a:off x="972" y="2445"/>
                  <a:ext cx="30" cy="227"/>
                </a:xfrm>
                <a:custGeom>
                  <a:avLst/>
                  <a:gdLst>
                    <a:gd name="T0" fmla="*/ 8 w 30"/>
                    <a:gd name="T1" fmla="*/ 10 h 227"/>
                    <a:gd name="T2" fmla="*/ 5 w 30"/>
                    <a:gd name="T3" fmla="*/ 9 h 227"/>
                    <a:gd name="T4" fmla="*/ 4 w 30"/>
                    <a:gd name="T5" fmla="*/ 7 h 227"/>
                    <a:gd name="T6" fmla="*/ 4 w 30"/>
                    <a:gd name="T7" fmla="*/ 5 h 227"/>
                    <a:gd name="T8" fmla="*/ 6 w 30"/>
                    <a:gd name="T9" fmla="*/ 3 h 227"/>
                    <a:gd name="T10" fmla="*/ 8 w 30"/>
                    <a:gd name="T11" fmla="*/ 3 h 227"/>
                    <a:gd name="T12" fmla="*/ 11 w 30"/>
                    <a:gd name="T13" fmla="*/ 2 h 227"/>
                    <a:gd name="T14" fmla="*/ 12 w 30"/>
                    <a:gd name="T15" fmla="*/ 2 h 227"/>
                    <a:gd name="T16" fmla="*/ 16 w 30"/>
                    <a:gd name="T17" fmla="*/ 0 h 227"/>
                    <a:gd name="T18" fmla="*/ 18 w 30"/>
                    <a:gd name="T19" fmla="*/ 2 h 227"/>
                    <a:gd name="T20" fmla="*/ 21 w 30"/>
                    <a:gd name="T21" fmla="*/ 2 h 227"/>
                    <a:gd name="T22" fmla="*/ 23 w 30"/>
                    <a:gd name="T23" fmla="*/ 3 h 227"/>
                    <a:gd name="T24" fmla="*/ 26 w 30"/>
                    <a:gd name="T25" fmla="*/ 3 h 227"/>
                    <a:gd name="T26" fmla="*/ 27 w 30"/>
                    <a:gd name="T27" fmla="*/ 5 h 227"/>
                    <a:gd name="T28" fmla="*/ 28 w 30"/>
                    <a:gd name="T29" fmla="*/ 7 h 227"/>
                    <a:gd name="T30" fmla="*/ 28 w 30"/>
                    <a:gd name="T31" fmla="*/ 9 h 227"/>
                    <a:gd name="T32" fmla="*/ 27 w 30"/>
                    <a:gd name="T33" fmla="*/ 10 h 227"/>
                    <a:gd name="T34" fmla="*/ 27 w 30"/>
                    <a:gd name="T35" fmla="*/ 13 h 227"/>
                    <a:gd name="T36" fmla="*/ 29 w 30"/>
                    <a:gd name="T37" fmla="*/ 226 h 227"/>
                    <a:gd name="T38" fmla="*/ 0 w 30"/>
                    <a:gd name="T39" fmla="*/ 226 h 227"/>
                    <a:gd name="T40" fmla="*/ 8 w 30"/>
                    <a:gd name="T41" fmla="*/ 13 h 227"/>
                    <a:gd name="T42" fmla="*/ 8 w 30"/>
                    <a:gd name="T43" fmla="*/ 10 h 227"/>
                    <a:gd name="T44" fmla="*/ 8 w 30"/>
                    <a:gd name="T45" fmla="*/ 10 h 2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
                    <a:gd name="T70" fmla="*/ 0 h 227"/>
                    <a:gd name="T71" fmla="*/ 30 w 30"/>
                    <a:gd name="T72" fmla="*/ 227 h 2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 h="227">
                      <a:moveTo>
                        <a:pt x="8" y="10"/>
                      </a:moveTo>
                      <a:lnTo>
                        <a:pt x="5" y="9"/>
                      </a:lnTo>
                      <a:lnTo>
                        <a:pt x="4" y="7"/>
                      </a:lnTo>
                      <a:lnTo>
                        <a:pt x="4" y="5"/>
                      </a:lnTo>
                      <a:lnTo>
                        <a:pt x="6" y="3"/>
                      </a:lnTo>
                      <a:lnTo>
                        <a:pt x="8" y="3"/>
                      </a:lnTo>
                      <a:lnTo>
                        <a:pt x="11" y="2"/>
                      </a:lnTo>
                      <a:lnTo>
                        <a:pt x="12" y="2"/>
                      </a:lnTo>
                      <a:lnTo>
                        <a:pt x="16" y="0"/>
                      </a:lnTo>
                      <a:lnTo>
                        <a:pt x="18" y="2"/>
                      </a:lnTo>
                      <a:lnTo>
                        <a:pt x="21" y="2"/>
                      </a:lnTo>
                      <a:lnTo>
                        <a:pt x="23" y="3"/>
                      </a:lnTo>
                      <a:lnTo>
                        <a:pt x="26" y="3"/>
                      </a:lnTo>
                      <a:lnTo>
                        <a:pt x="27" y="5"/>
                      </a:lnTo>
                      <a:lnTo>
                        <a:pt x="28" y="7"/>
                      </a:lnTo>
                      <a:lnTo>
                        <a:pt x="28" y="9"/>
                      </a:lnTo>
                      <a:lnTo>
                        <a:pt x="27" y="10"/>
                      </a:lnTo>
                      <a:lnTo>
                        <a:pt x="27" y="13"/>
                      </a:lnTo>
                      <a:lnTo>
                        <a:pt x="29" y="226"/>
                      </a:lnTo>
                      <a:lnTo>
                        <a:pt x="0" y="226"/>
                      </a:lnTo>
                      <a:lnTo>
                        <a:pt x="8" y="13"/>
                      </a:lnTo>
                      <a:lnTo>
                        <a:pt x="8" y="10"/>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0" name="Freeform 45"/>
                <p:cNvSpPr>
                  <a:spLocks/>
                </p:cNvSpPr>
                <p:nvPr/>
              </p:nvSpPr>
              <p:spPr bwMode="auto">
                <a:xfrm>
                  <a:off x="980" y="2455"/>
                  <a:ext cx="21" cy="17"/>
                </a:xfrm>
                <a:custGeom>
                  <a:avLst/>
                  <a:gdLst>
                    <a:gd name="T0" fmla="*/ 0 w 21"/>
                    <a:gd name="T1" fmla="*/ 3 h 17"/>
                    <a:gd name="T2" fmla="*/ 0 w 21"/>
                    <a:gd name="T3" fmla="*/ 3 h 17"/>
                    <a:gd name="T4" fmla="*/ 2 w 21"/>
                    <a:gd name="T5" fmla="*/ 3 h 17"/>
                    <a:gd name="T6" fmla="*/ 2 w 21"/>
                    <a:gd name="T7" fmla="*/ 3 h 17"/>
                    <a:gd name="T8" fmla="*/ 4 w 21"/>
                    <a:gd name="T9" fmla="*/ 3 h 17"/>
                    <a:gd name="T10" fmla="*/ 4 w 21"/>
                    <a:gd name="T11" fmla="*/ 3 h 17"/>
                    <a:gd name="T12" fmla="*/ 6 w 21"/>
                    <a:gd name="T13" fmla="*/ 3 h 17"/>
                    <a:gd name="T14" fmla="*/ 7 w 21"/>
                    <a:gd name="T15" fmla="*/ 3 h 17"/>
                    <a:gd name="T16" fmla="*/ 9 w 21"/>
                    <a:gd name="T17" fmla="*/ 0 h 17"/>
                    <a:gd name="T18" fmla="*/ 9 w 21"/>
                    <a:gd name="T19" fmla="*/ 0 h 17"/>
                    <a:gd name="T20" fmla="*/ 11 w 21"/>
                    <a:gd name="T21" fmla="*/ 0 h 17"/>
                    <a:gd name="T22" fmla="*/ 12 w 21"/>
                    <a:gd name="T23" fmla="*/ 0 h 17"/>
                    <a:gd name="T24" fmla="*/ 14 w 21"/>
                    <a:gd name="T25" fmla="*/ 0 h 17"/>
                    <a:gd name="T26" fmla="*/ 14 w 21"/>
                    <a:gd name="T27" fmla="*/ 0 h 17"/>
                    <a:gd name="T28" fmla="*/ 16 w 21"/>
                    <a:gd name="T29" fmla="*/ 0 h 17"/>
                    <a:gd name="T30" fmla="*/ 18 w 21"/>
                    <a:gd name="T31" fmla="*/ 0 h 17"/>
                    <a:gd name="T32" fmla="*/ 20 w 21"/>
                    <a:gd name="T33" fmla="*/ 0 h 17"/>
                    <a:gd name="T34" fmla="*/ 20 w 21"/>
                    <a:gd name="T35" fmla="*/ 9 h 17"/>
                    <a:gd name="T36" fmla="*/ 20 w 21"/>
                    <a:gd name="T37" fmla="*/ 9 h 17"/>
                    <a:gd name="T38" fmla="*/ 18 w 21"/>
                    <a:gd name="T39" fmla="*/ 9 h 17"/>
                    <a:gd name="T40" fmla="*/ 16 w 21"/>
                    <a:gd name="T41" fmla="*/ 9 h 17"/>
                    <a:gd name="T42" fmla="*/ 14 w 21"/>
                    <a:gd name="T43" fmla="*/ 9 h 17"/>
                    <a:gd name="T44" fmla="*/ 14 w 21"/>
                    <a:gd name="T45" fmla="*/ 9 h 17"/>
                    <a:gd name="T46" fmla="*/ 12 w 21"/>
                    <a:gd name="T47" fmla="*/ 9 h 17"/>
                    <a:gd name="T48" fmla="*/ 11 w 21"/>
                    <a:gd name="T49" fmla="*/ 9 h 17"/>
                    <a:gd name="T50" fmla="*/ 9 w 21"/>
                    <a:gd name="T51" fmla="*/ 9 h 17"/>
                    <a:gd name="T52" fmla="*/ 9 w 21"/>
                    <a:gd name="T53" fmla="*/ 9 h 17"/>
                    <a:gd name="T54" fmla="*/ 7 w 21"/>
                    <a:gd name="T55" fmla="*/ 16 h 17"/>
                    <a:gd name="T56" fmla="*/ 5 w 21"/>
                    <a:gd name="T57" fmla="*/ 16 h 17"/>
                    <a:gd name="T58" fmla="*/ 3 w 21"/>
                    <a:gd name="T59" fmla="*/ 16 h 17"/>
                    <a:gd name="T60" fmla="*/ 3 w 21"/>
                    <a:gd name="T61" fmla="*/ 16 h 17"/>
                    <a:gd name="T62" fmla="*/ 1 w 21"/>
                    <a:gd name="T63" fmla="*/ 16 h 17"/>
                    <a:gd name="T64" fmla="*/ 1 w 21"/>
                    <a:gd name="T65" fmla="*/ 16 h 17"/>
                    <a:gd name="T66" fmla="*/ 0 w 21"/>
                    <a:gd name="T67" fmla="*/ 16 h 17"/>
                    <a:gd name="T68" fmla="*/ 0 w 21"/>
                    <a:gd name="T69" fmla="*/ 16 h 17"/>
                    <a:gd name="T70" fmla="*/ 0 w 21"/>
                    <a:gd name="T71" fmla="*/ 16 h 17"/>
                    <a:gd name="T72" fmla="*/ 0 w 21"/>
                    <a:gd name="T73" fmla="*/ 16 h 17"/>
                    <a:gd name="T74" fmla="*/ 0 w 21"/>
                    <a:gd name="T75" fmla="*/ 16 h 17"/>
                    <a:gd name="T76" fmla="*/ 0 w 21"/>
                    <a:gd name="T77" fmla="*/ 16 h 17"/>
                    <a:gd name="T78" fmla="*/ 0 w 21"/>
                    <a:gd name="T79" fmla="*/ 16 h 17"/>
                    <a:gd name="T80" fmla="*/ 0 w 21"/>
                    <a:gd name="T81" fmla="*/ 16 h 17"/>
                    <a:gd name="T82" fmla="*/ 0 w 21"/>
                    <a:gd name="T83" fmla="*/ 16 h 17"/>
                    <a:gd name="T84" fmla="*/ 0 w 21"/>
                    <a:gd name="T85" fmla="*/ 9 h 17"/>
                    <a:gd name="T86" fmla="*/ 0 w 21"/>
                    <a:gd name="T87" fmla="*/ 9 h 17"/>
                    <a:gd name="T88" fmla="*/ 0 w 21"/>
                    <a:gd name="T89" fmla="*/ 9 h 17"/>
                    <a:gd name="T90" fmla="*/ 0 w 21"/>
                    <a:gd name="T91" fmla="*/ 9 h 17"/>
                    <a:gd name="T92" fmla="*/ 0 w 21"/>
                    <a:gd name="T93" fmla="*/ 6 h 17"/>
                    <a:gd name="T94" fmla="*/ 0 w 21"/>
                    <a:gd name="T95" fmla="*/ 6 h 17"/>
                    <a:gd name="T96" fmla="*/ 0 w 21"/>
                    <a:gd name="T97" fmla="*/ 6 h 17"/>
                    <a:gd name="T98" fmla="*/ 0 w 21"/>
                    <a:gd name="T99" fmla="*/ 6 h 17"/>
                    <a:gd name="T100" fmla="*/ 0 w 21"/>
                    <a:gd name="T101" fmla="*/ 3 h 17"/>
                    <a:gd name="T102" fmla="*/ 0 w 21"/>
                    <a:gd name="T103" fmla="*/ 3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17"/>
                    <a:gd name="T158" fmla="*/ 21 w 21"/>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17">
                      <a:moveTo>
                        <a:pt x="0" y="3"/>
                      </a:moveTo>
                      <a:lnTo>
                        <a:pt x="0" y="3"/>
                      </a:lnTo>
                      <a:lnTo>
                        <a:pt x="2" y="3"/>
                      </a:lnTo>
                      <a:lnTo>
                        <a:pt x="4" y="3"/>
                      </a:lnTo>
                      <a:lnTo>
                        <a:pt x="6" y="3"/>
                      </a:lnTo>
                      <a:lnTo>
                        <a:pt x="7" y="3"/>
                      </a:lnTo>
                      <a:lnTo>
                        <a:pt x="9" y="0"/>
                      </a:lnTo>
                      <a:lnTo>
                        <a:pt x="11" y="0"/>
                      </a:lnTo>
                      <a:lnTo>
                        <a:pt x="12" y="0"/>
                      </a:lnTo>
                      <a:lnTo>
                        <a:pt x="14" y="0"/>
                      </a:lnTo>
                      <a:lnTo>
                        <a:pt x="16" y="0"/>
                      </a:lnTo>
                      <a:lnTo>
                        <a:pt x="18" y="0"/>
                      </a:lnTo>
                      <a:lnTo>
                        <a:pt x="20" y="0"/>
                      </a:lnTo>
                      <a:lnTo>
                        <a:pt x="20" y="9"/>
                      </a:lnTo>
                      <a:lnTo>
                        <a:pt x="18" y="9"/>
                      </a:lnTo>
                      <a:lnTo>
                        <a:pt x="16" y="9"/>
                      </a:lnTo>
                      <a:lnTo>
                        <a:pt x="14" y="9"/>
                      </a:lnTo>
                      <a:lnTo>
                        <a:pt x="12" y="9"/>
                      </a:lnTo>
                      <a:lnTo>
                        <a:pt x="11" y="9"/>
                      </a:lnTo>
                      <a:lnTo>
                        <a:pt x="9" y="9"/>
                      </a:lnTo>
                      <a:lnTo>
                        <a:pt x="7" y="16"/>
                      </a:lnTo>
                      <a:lnTo>
                        <a:pt x="5" y="16"/>
                      </a:lnTo>
                      <a:lnTo>
                        <a:pt x="3" y="16"/>
                      </a:lnTo>
                      <a:lnTo>
                        <a:pt x="1" y="16"/>
                      </a:lnTo>
                      <a:lnTo>
                        <a:pt x="0" y="16"/>
                      </a:lnTo>
                      <a:lnTo>
                        <a:pt x="0" y="9"/>
                      </a:lnTo>
                      <a:lnTo>
                        <a:pt x="0" y="6"/>
                      </a:lnTo>
                      <a:lnTo>
                        <a:pt x="0" y="3"/>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1" name="Freeform 46"/>
                <p:cNvSpPr>
                  <a:spLocks/>
                </p:cNvSpPr>
                <p:nvPr/>
              </p:nvSpPr>
              <p:spPr bwMode="auto">
                <a:xfrm>
                  <a:off x="863" y="2528"/>
                  <a:ext cx="20" cy="66"/>
                </a:xfrm>
                <a:custGeom>
                  <a:avLst/>
                  <a:gdLst>
                    <a:gd name="T0" fmla="*/ 3 w 20"/>
                    <a:gd name="T1" fmla="*/ 8 h 66"/>
                    <a:gd name="T2" fmla="*/ 1 w 20"/>
                    <a:gd name="T3" fmla="*/ 7 h 66"/>
                    <a:gd name="T4" fmla="*/ 0 w 20"/>
                    <a:gd name="T5" fmla="*/ 5 h 66"/>
                    <a:gd name="T6" fmla="*/ 0 w 20"/>
                    <a:gd name="T7" fmla="*/ 4 h 66"/>
                    <a:gd name="T8" fmla="*/ 2 w 20"/>
                    <a:gd name="T9" fmla="*/ 2 h 66"/>
                    <a:gd name="T10" fmla="*/ 3 w 20"/>
                    <a:gd name="T11" fmla="*/ 2 h 66"/>
                    <a:gd name="T12" fmla="*/ 5 w 20"/>
                    <a:gd name="T13" fmla="*/ 2 h 66"/>
                    <a:gd name="T14" fmla="*/ 7 w 20"/>
                    <a:gd name="T15" fmla="*/ 2 h 66"/>
                    <a:gd name="T16" fmla="*/ 10 w 20"/>
                    <a:gd name="T17" fmla="*/ 0 h 66"/>
                    <a:gd name="T18" fmla="*/ 12 w 20"/>
                    <a:gd name="T19" fmla="*/ 2 h 66"/>
                    <a:gd name="T20" fmla="*/ 13 w 20"/>
                    <a:gd name="T21" fmla="*/ 2 h 66"/>
                    <a:gd name="T22" fmla="*/ 15 w 20"/>
                    <a:gd name="T23" fmla="*/ 2 h 66"/>
                    <a:gd name="T24" fmla="*/ 18 w 20"/>
                    <a:gd name="T25" fmla="*/ 2 h 66"/>
                    <a:gd name="T26" fmla="*/ 18 w 20"/>
                    <a:gd name="T27" fmla="*/ 4 h 66"/>
                    <a:gd name="T28" fmla="*/ 19 w 20"/>
                    <a:gd name="T29" fmla="*/ 5 h 66"/>
                    <a:gd name="T30" fmla="*/ 19 w 20"/>
                    <a:gd name="T31" fmla="*/ 7 h 66"/>
                    <a:gd name="T32" fmla="*/ 19 w 20"/>
                    <a:gd name="T33" fmla="*/ 8 h 66"/>
                    <a:gd name="T34" fmla="*/ 19 w 20"/>
                    <a:gd name="T35" fmla="*/ 11 h 66"/>
                    <a:gd name="T36" fmla="*/ 19 w 20"/>
                    <a:gd name="T37" fmla="*/ 65 h 66"/>
                    <a:gd name="T38" fmla="*/ 2 w 20"/>
                    <a:gd name="T39" fmla="*/ 65 h 66"/>
                    <a:gd name="T40" fmla="*/ 3 w 20"/>
                    <a:gd name="T41" fmla="*/ 11 h 66"/>
                    <a:gd name="T42" fmla="*/ 3 w 20"/>
                    <a:gd name="T43" fmla="*/ 8 h 66"/>
                    <a:gd name="T44" fmla="*/ 3 w 20"/>
                    <a:gd name="T45" fmla="*/ 8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66"/>
                    <a:gd name="T71" fmla="*/ 20 w 20"/>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66">
                      <a:moveTo>
                        <a:pt x="3" y="8"/>
                      </a:moveTo>
                      <a:lnTo>
                        <a:pt x="1" y="7"/>
                      </a:lnTo>
                      <a:lnTo>
                        <a:pt x="0" y="5"/>
                      </a:lnTo>
                      <a:lnTo>
                        <a:pt x="0" y="4"/>
                      </a:lnTo>
                      <a:lnTo>
                        <a:pt x="2" y="2"/>
                      </a:lnTo>
                      <a:lnTo>
                        <a:pt x="3" y="2"/>
                      </a:lnTo>
                      <a:lnTo>
                        <a:pt x="5" y="2"/>
                      </a:lnTo>
                      <a:lnTo>
                        <a:pt x="7" y="2"/>
                      </a:lnTo>
                      <a:lnTo>
                        <a:pt x="10" y="0"/>
                      </a:lnTo>
                      <a:lnTo>
                        <a:pt x="12" y="2"/>
                      </a:lnTo>
                      <a:lnTo>
                        <a:pt x="13" y="2"/>
                      </a:lnTo>
                      <a:lnTo>
                        <a:pt x="15" y="2"/>
                      </a:lnTo>
                      <a:lnTo>
                        <a:pt x="18" y="2"/>
                      </a:lnTo>
                      <a:lnTo>
                        <a:pt x="18" y="4"/>
                      </a:lnTo>
                      <a:lnTo>
                        <a:pt x="19" y="5"/>
                      </a:lnTo>
                      <a:lnTo>
                        <a:pt x="19" y="7"/>
                      </a:lnTo>
                      <a:lnTo>
                        <a:pt x="19" y="8"/>
                      </a:lnTo>
                      <a:lnTo>
                        <a:pt x="19" y="11"/>
                      </a:lnTo>
                      <a:lnTo>
                        <a:pt x="19" y="65"/>
                      </a:lnTo>
                      <a:lnTo>
                        <a:pt x="2" y="65"/>
                      </a:lnTo>
                      <a:lnTo>
                        <a:pt x="3" y="11"/>
                      </a:lnTo>
                      <a:lnTo>
                        <a:pt x="3" y="8"/>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2" name="Freeform 47"/>
                <p:cNvSpPr>
                  <a:spLocks/>
                </p:cNvSpPr>
                <p:nvPr/>
              </p:nvSpPr>
              <p:spPr bwMode="auto">
                <a:xfrm>
                  <a:off x="866" y="2534"/>
                  <a:ext cx="17" cy="17"/>
                </a:xfrm>
                <a:custGeom>
                  <a:avLst/>
                  <a:gdLst>
                    <a:gd name="T0" fmla="*/ 0 w 17"/>
                    <a:gd name="T1" fmla="*/ 6 h 17"/>
                    <a:gd name="T2" fmla="*/ 0 w 17"/>
                    <a:gd name="T3" fmla="*/ 6 h 17"/>
                    <a:gd name="T4" fmla="*/ 1 w 17"/>
                    <a:gd name="T5" fmla="*/ 6 h 17"/>
                    <a:gd name="T6" fmla="*/ 1 w 17"/>
                    <a:gd name="T7" fmla="*/ 6 h 17"/>
                    <a:gd name="T8" fmla="*/ 3 w 17"/>
                    <a:gd name="T9" fmla="*/ 6 h 17"/>
                    <a:gd name="T10" fmla="*/ 3 w 17"/>
                    <a:gd name="T11" fmla="*/ 6 h 17"/>
                    <a:gd name="T12" fmla="*/ 5 w 17"/>
                    <a:gd name="T13" fmla="*/ 6 h 17"/>
                    <a:gd name="T14" fmla="*/ 5 w 17"/>
                    <a:gd name="T15" fmla="*/ 6 h 17"/>
                    <a:gd name="T16" fmla="*/ 7 w 17"/>
                    <a:gd name="T17" fmla="*/ 0 h 17"/>
                    <a:gd name="T18" fmla="*/ 7 w 17"/>
                    <a:gd name="T19" fmla="*/ 3 h 17"/>
                    <a:gd name="T20" fmla="*/ 9 w 17"/>
                    <a:gd name="T21" fmla="*/ 3 h 17"/>
                    <a:gd name="T22" fmla="*/ 9 w 17"/>
                    <a:gd name="T23" fmla="*/ 3 h 17"/>
                    <a:gd name="T24" fmla="*/ 10 w 17"/>
                    <a:gd name="T25" fmla="*/ 3 h 17"/>
                    <a:gd name="T26" fmla="*/ 10 w 17"/>
                    <a:gd name="T27" fmla="*/ 6 h 17"/>
                    <a:gd name="T28" fmla="*/ 12 w 17"/>
                    <a:gd name="T29" fmla="*/ 6 h 17"/>
                    <a:gd name="T30" fmla="*/ 14 w 17"/>
                    <a:gd name="T31" fmla="*/ 6 h 17"/>
                    <a:gd name="T32" fmla="*/ 16 w 17"/>
                    <a:gd name="T33" fmla="*/ 6 h 17"/>
                    <a:gd name="T34" fmla="*/ 16 w 17"/>
                    <a:gd name="T35" fmla="*/ 16 h 17"/>
                    <a:gd name="T36" fmla="*/ 16 w 17"/>
                    <a:gd name="T37" fmla="*/ 16 h 17"/>
                    <a:gd name="T38" fmla="*/ 14 w 17"/>
                    <a:gd name="T39" fmla="*/ 16 h 17"/>
                    <a:gd name="T40" fmla="*/ 12 w 17"/>
                    <a:gd name="T41" fmla="*/ 16 h 17"/>
                    <a:gd name="T42" fmla="*/ 10 w 17"/>
                    <a:gd name="T43" fmla="*/ 16 h 17"/>
                    <a:gd name="T44" fmla="*/ 10 w 17"/>
                    <a:gd name="T45" fmla="*/ 12 h 17"/>
                    <a:gd name="T46" fmla="*/ 9 w 17"/>
                    <a:gd name="T47" fmla="*/ 12 h 17"/>
                    <a:gd name="T48" fmla="*/ 9 w 17"/>
                    <a:gd name="T49" fmla="*/ 12 h 17"/>
                    <a:gd name="T50" fmla="*/ 7 w 17"/>
                    <a:gd name="T51" fmla="*/ 12 h 17"/>
                    <a:gd name="T52" fmla="*/ 7 w 17"/>
                    <a:gd name="T53" fmla="*/ 12 h 17"/>
                    <a:gd name="T54" fmla="*/ 5 w 17"/>
                    <a:gd name="T55" fmla="*/ 16 h 17"/>
                    <a:gd name="T56" fmla="*/ 4 w 17"/>
                    <a:gd name="T57" fmla="*/ 16 h 17"/>
                    <a:gd name="T58" fmla="*/ 2 w 17"/>
                    <a:gd name="T59" fmla="*/ 16 h 17"/>
                    <a:gd name="T60" fmla="*/ 2 w 17"/>
                    <a:gd name="T61" fmla="*/ 16 h 17"/>
                    <a:gd name="T62" fmla="*/ 0 w 17"/>
                    <a:gd name="T63" fmla="*/ 16 h 17"/>
                    <a:gd name="T64" fmla="*/ 0 w 17"/>
                    <a:gd name="T65" fmla="*/ 16 h 17"/>
                    <a:gd name="T66" fmla="*/ 0 w 17"/>
                    <a:gd name="T67" fmla="*/ 16 h 17"/>
                    <a:gd name="T68" fmla="*/ 0 w 17"/>
                    <a:gd name="T69" fmla="*/ 16 h 17"/>
                    <a:gd name="T70" fmla="*/ 0 w 17"/>
                    <a:gd name="T71" fmla="*/ 16 h 17"/>
                    <a:gd name="T72" fmla="*/ 0 w 17"/>
                    <a:gd name="T73" fmla="*/ 16 h 17"/>
                    <a:gd name="T74" fmla="*/ 0 w 17"/>
                    <a:gd name="T75" fmla="*/ 16 h 17"/>
                    <a:gd name="T76" fmla="*/ 0 w 17"/>
                    <a:gd name="T77" fmla="*/ 16 h 17"/>
                    <a:gd name="T78" fmla="*/ 0 w 17"/>
                    <a:gd name="T79" fmla="*/ 16 h 17"/>
                    <a:gd name="T80" fmla="*/ 0 w 17"/>
                    <a:gd name="T81" fmla="*/ 16 h 17"/>
                    <a:gd name="T82" fmla="*/ 0 w 17"/>
                    <a:gd name="T83" fmla="*/ 16 h 17"/>
                    <a:gd name="T84" fmla="*/ 0 w 17"/>
                    <a:gd name="T85" fmla="*/ 12 h 17"/>
                    <a:gd name="T86" fmla="*/ 0 w 17"/>
                    <a:gd name="T87" fmla="*/ 12 h 17"/>
                    <a:gd name="T88" fmla="*/ 0 w 17"/>
                    <a:gd name="T89" fmla="*/ 12 h 17"/>
                    <a:gd name="T90" fmla="*/ 0 w 17"/>
                    <a:gd name="T91" fmla="*/ 12 h 17"/>
                    <a:gd name="T92" fmla="*/ 0 w 17"/>
                    <a:gd name="T93" fmla="*/ 9 h 17"/>
                    <a:gd name="T94" fmla="*/ 0 w 17"/>
                    <a:gd name="T95" fmla="*/ 9 h 17"/>
                    <a:gd name="T96" fmla="*/ 0 w 17"/>
                    <a:gd name="T97" fmla="*/ 9 h 17"/>
                    <a:gd name="T98" fmla="*/ 0 w 17"/>
                    <a:gd name="T99" fmla="*/ 9 h 17"/>
                    <a:gd name="T100" fmla="*/ 0 w 17"/>
                    <a:gd name="T101" fmla="*/ 6 h 17"/>
                    <a:gd name="T102" fmla="*/ 0 w 17"/>
                    <a:gd name="T103" fmla="*/ 6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
                    <a:gd name="T157" fmla="*/ 0 h 17"/>
                    <a:gd name="T158" fmla="*/ 17 w 17"/>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 h="17">
                      <a:moveTo>
                        <a:pt x="0" y="6"/>
                      </a:moveTo>
                      <a:lnTo>
                        <a:pt x="0" y="6"/>
                      </a:lnTo>
                      <a:lnTo>
                        <a:pt x="1" y="6"/>
                      </a:lnTo>
                      <a:lnTo>
                        <a:pt x="3" y="6"/>
                      </a:lnTo>
                      <a:lnTo>
                        <a:pt x="5" y="6"/>
                      </a:lnTo>
                      <a:lnTo>
                        <a:pt x="7" y="0"/>
                      </a:lnTo>
                      <a:lnTo>
                        <a:pt x="7" y="3"/>
                      </a:lnTo>
                      <a:lnTo>
                        <a:pt x="9" y="3"/>
                      </a:lnTo>
                      <a:lnTo>
                        <a:pt x="10" y="3"/>
                      </a:lnTo>
                      <a:lnTo>
                        <a:pt x="10" y="6"/>
                      </a:lnTo>
                      <a:lnTo>
                        <a:pt x="12" y="6"/>
                      </a:lnTo>
                      <a:lnTo>
                        <a:pt x="14" y="6"/>
                      </a:lnTo>
                      <a:lnTo>
                        <a:pt x="16" y="6"/>
                      </a:lnTo>
                      <a:lnTo>
                        <a:pt x="16" y="16"/>
                      </a:lnTo>
                      <a:lnTo>
                        <a:pt x="14" y="16"/>
                      </a:lnTo>
                      <a:lnTo>
                        <a:pt x="12" y="16"/>
                      </a:lnTo>
                      <a:lnTo>
                        <a:pt x="10" y="16"/>
                      </a:lnTo>
                      <a:lnTo>
                        <a:pt x="10" y="12"/>
                      </a:lnTo>
                      <a:lnTo>
                        <a:pt x="9" y="12"/>
                      </a:lnTo>
                      <a:lnTo>
                        <a:pt x="7" y="12"/>
                      </a:lnTo>
                      <a:lnTo>
                        <a:pt x="5" y="16"/>
                      </a:lnTo>
                      <a:lnTo>
                        <a:pt x="4" y="16"/>
                      </a:lnTo>
                      <a:lnTo>
                        <a:pt x="2" y="16"/>
                      </a:lnTo>
                      <a:lnTo>
                        <a:pt x="0" y="16"/>
                      </a:lnTo>
                      <a:lnTo>
                        <a:pt x="0" y="12"/>
                      </a:lnTo>
                      <a:lnTo>
                        <a:pt x="0" y="9"/>
                      </a:lnTo>
                      <a:lnTo>
                        <a:pt x="0" y="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3" name="Freeform 48"/>
                <p:cNvSpPr>
                  <a:spLocks/>
                </p:cNvSpPr>
                <p:nvPr/>
              </p:nvSpPr>
              <p:spPr bwMode="auto">
                <a:xfrm>
                  <a:off x="774" y="2557"/>
                  <a:ext cx="21" cy="56"/>
                </a:xfrm>
                <a:custGeom>
                  <a:avLst/>
                  <a:gdLst>
                    <a:gd name="T0" fmla="*/ 3 w 21"/>
                    <a:gd name="T1" fmla="*/ 8 h 56"/>
                    <a:gd name="T2" fmla="*/ 1 w 21"/>
                    <a:gd name="T3" fmla="*/ 7 h 56"/>
                    <a:gd name="T4" fmla="*/ 0 w 21"/>
                    <a:gd name="T5" fmla="*/ 6 h 56"/>
                    <a:gd name="T6" fmla="*/ 0 w 21"/>
                    <a:gd name="T7" fmla="*/ 5 h 56"/>
                    <a:gd name="T8" fmla="*/ 2 w 21"/>
                    <a:gd name="T9" fmla="*/ 3 h 56"/>
                    <a:gd name="T10" fmla="*/ 3 w 21"/>
                    <a:gd name="T11" fmla="*/ 3 h 56"/>
                    <a:gd name="T12" fmla="*/ 5 w 21"/>
                    <a:gd name="T13" fmla="*/ 1 h 56"/>
                    <a:gd name="T14" fmla="*/ 7 w 21"/>
                    <a:gd name="T15" fmla="*/ 1 h 56"/>
                    <a:gd name="T16" fmla="*/ 10 w 21"/>
                    <a:gd name="T17" fmla="*/ 0 h 56"/>
                    <a:gd name="T18" fmla="*/ 12 w 21"/>
                    <a:gd name="T19" fmla="*/ 1 h 56"/>
                    <a:gd name="T20" fmla="*/ 14 w 21"/>
                    <a:gd name="T21" fmla="*/ 1 h 56"/>
                    <a:gd name="T22" fmla="*/ 16 w 21"/>
                    <a:gd name="T23" fmla="*/ 2 h 56"/>
                    <a:gd name="T24" fmla="*/ 18 w 21"/>
                    <a:gd name="T25" fmla="*/ 2 h 56"/>
                    <a:gd name="T26" fmla="*/ 18 w 21"/>
                    <a:gd name="T27" fmla="*/ 4 h 56"/>
                    <a:gd name="T28" fmla="*/ 20 w 21"/>
                    <a:gd name="T29" fmla="*/ 5 h 56"/>
                    <a:gd name="T30" fmla="*/ 19 w 21"/>
                    <a:gd name="T31" fmla="*/ 7 h 56"/>
                    <a:gd name="T32" fmla="*/ 19 w 21"/>
                    <a:gd name="T33" fmla="*/ 8 h 56"/>
                    <a:gd name="T34" fmla="*/ 19 w 21"/>
                    <a:gd name="T35" fmla="*/ 11 h 56"/>
                    <a:gd name="T36" fmla="*/ 18 w 21"/>
                    <a:gd name="T37" fmla="*/ 54 h 56"/>
                    <a:gd name="T38" fmla="*/ 2 w 21"/>
                    <a:gd name="T39" fmla="*/ 55 h 56"/>
                    <a:gd name="T40" fmla="*/ 3 w 21"/>
                    <a:gd name="T41" fmla="*/ 11 h 56"/>
                    <a:gd name="T42" fmla="*/ 3 w 21"/>
                    <a:gd name="T43" fmla="*/ 8 h 56"/>
                    <a:gd name="T44" fmla="*/ 3 w 21"/>
                    <a:gd name="T45" fmla="*/ 8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56"/>
                    <a:gd name="T71" fmla="*/ 21 w 21"/>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56">
                      <a:moveTo>
                        <a:pt x="3" y="8"/>
                      </a:moveTo>
                      <a:lnTo>
                        <a:pt x="1" y="7"/>
                      </a:lnTo>
                      <a:lnTo>
                        <a:pt x="0" y="6"/>
                      </a:lnTo>
                      <a:lnTo>
                        <a:pt x="0" y="5"/>
                      </a:lnTo>
                      <a:lnTo>
                        <a:pt x="2" y="3"/>
                      </a:lnTo>
                      <a:lnTo>
                        <a:pt x="3" y="3"/>
                      </a:lnTo>
                      <a:lnTo>
                        <a:pt x="5" y="1"/>
                      </a:lnTo>
                      <a:lnTo>
                        <a:pt x="7" y="1"/>
                      </a:lnTo>
                      <a:lnTo>
                        <a:pt x="10" y="0"/>
                      </a:lnTo>
                      <a:lnTo>
                        <a:pt x="12" y="1"/>
                      </a:lnTo>
                      <a:lnTo>
                        <a:pt x="14" y="1"/>
                      </a:lnTo>
                      <a:lnTo>
                        <a:pt x="16" y="2"/>
                      </a:lnTo>
                      <a:lnTo>
                        <a:pt x="18" y="2"/>
                      </a:lnTo>
                      <a:lnTo>
                        <a:pt x="18" y="4"/>
                      </a:lnTo>
                      <a:lnTo>
                        <a:pt x="20" y="5"/>
                      </a:lnTo>
                      <a:lnTo>
                        <a:pt x="19" y="7"/>
                      </a:lnTo>
                      <a:lnTo>
                        <a:pt x="19" y="8"/>
                      </a:lnTo>
                      <a:lnTo>
                        <a:pt x="19" y="11"/>
                      </a:lnTo>
                      <a:lnTo>
                        <a:pt x="18" y="54"/>
                      </a:lnTo>
                      <a:lnTo>
                        <a:pt x="2" y="55"/>
                      </a:lnTo>
                      <a:lnTo>
                        <a:pt x="3" y="11"/>
                      </a:lnTo>
                      <a:lnTo>
                        <a:pt x="3" y="8"/>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4" name="Freeform 49"/>
                <p:cNvSpPr>
                  <a:spLocks/>
                </p:cNvSpPr>
                <p:nvPr/>
              </p:nvSpPr>
              <p:spPr bwMode="auto">
                <a:xfrm>
                  <a:off x="777" y="2564"/>
                  <a:ext cx="17" cy="17"/>
                </a:xfrm>
                <a:custGeom>
                  <a:avLst/>
                  <a:gdLst>
                    <a:gd name="T0" fmla="*/ 0 w 17"/>
                    <a:gd name="T1" fmla="*/ 4 h 17"/>
                    <a:gd name="T2" fmla="*/ 0 w 17"/>
                    <a:gd name="T3" fmla="*/ 4 h 17"/>
                    <a:gd name="T4" fmla="*/ 1 w 17"/>
                    <a:gd name="T5" fmla="*/ 4 h 17"/>
                    <a:gd name="T6" fmla="*/ 1 w 17"/>
                    <a:gd name="T7" fmla="*/ 4 h 17"/>
                    <a:gd name="T8" fmla="*/ 3 w 17"/>
                    <a:gd name="T9" fmla="*/ 4 h 17"/>
                    <a:gd name="T10" fmla="*/ 3 w 17"/>
                    <a:gd name="T11" fmla="*/ 4 h 17"/>
                    <a:gd name="T12" fmla="*/ 5 w 17"/>
                    <a:gd name="T13" fmla="*/ 4 h 17"/>
                    <a:gd name="T14" fmla="*/ 5 w 17"/>
                    <a:gd name="T15" fmla="*/ 4 h 17"/>
                    <a:gd name="T16" fmla="*/ 7 w 17"/>
                    <a:gd name="T17" fmla="*/ 0 h 17"/>
                    <a:gd name="T18" fmla="*/ 7 w 17"/>
                    <a:gd name="T19" fmla="*/ 4 h 17"/>
                    <a:gd name="T20" fmla="*/ 9 w 17"/>
                    <a:gd name="T21" fmla="*/ 4 h 17"/>
                    <a:gd name="T22" fmla="*/ 9 w 17"/>
                    <a:gd name="T23" fmla="*/ 4 h 17"/>
                    <a:gd name="T24" fmla="*/ 11 w 17"/>
                    <a:gd name="T25" fmla="*/ 4 h 17"/>
                    <a:gd name="T26" fmla="*/ 11 w 17"/>
                    <a:gd name="T27" fmla="*/ 4 h 17"/>
                    <a:gd name="T28" fmla="*/ 13 w 17"/>
                    <a:gd name="T29" fmla="*/ 4 h 17"/>
                    <a:gd name="T30" fmla="*/ 14 w 17"/>
                    <a:gd name="T31" fmla="*/ 4 h 17"/>
                    <a:gd name="T32" fmla="*/ 16 w 17"/>
                    <a:gd name="T33" fmla="*/ 4 h 17"/>
                    <a:gd name="T34" fmla="*/ 16 w 17"/>
                    <a:gd name="T35" fmla="*/ 16 h 17"/>
                    <a:gd name="T36" fmla="*/ 16 w 17"/>
                    <a:gd name="T37" fmla="*/ 16 h 17"/>
                    <a:gd name="T38" fmla="*/ 14 w 17"/>
                    <a:gd name="T39" fmla="*/ 16 h 17"/>
                    <a:gd name="T40" fmla="*/ 13 w 17"/>
                    <a:gd name="T41" fmla="*/ 16 h 17"/>
                    <a:gd name="T42" fmla="*/ 11 w 17"/>
                    <a:gd name="T43" fmla="*/ 16 h 17"/>
                    <a:gd name="T44" fmla="*/ 11 w 17"/>
                    <a:gd name="T45" fmla="*/ 16 h 17"/>
                    <a:gd name="T46" fmla="*/ 9 w 17"/>
                    <a:gd name="T47" fmla="*/ 16 h 17"/>
                    <a:gd name="T48" fmla="*/ 8 w 17"/>
                    <a:gd name="T49" fmla="*/ 16 h 17"/>
                    <a:gd name="T50" fmla="*/ 6 w 17"/>
                    <a:gd name="T51" fmla="*/ 16 h 17"/>
                    <a:gd name="T52" fmla="*/ 6 w 17"/>
                    <a:gd name="T53" fmla="*/ 12 h 17"/>
                    <a:gd name="T54" fmla="*/ 4 w 17"/>
                    <a:gd name="T55" fmla="*/ 16 h 17"/>
                    <a:gd name="T56" fmla="*/ 3 w 17"/>
                    <a:gd name="T57" fmla="*/ 16 h 17"/>
                    <a:gd name="T58" fmla="*/ 1 w 17"/>
                    <a:gd name="T59" fmla="*/ 16 h 17"/>
                    <a:gd name="T60" fmla="*/ 1 w 17"/>
                    <a:gd name="T61" fmla="*/ 16 h 17"/>
                    <a:gd name="T62" fmla="*/ 0 w 17"/>
                    <a:gd name="T63" fmla="*/ 16 h 17"/>
                    <a:gd name="T64" fmla="*/ 0 w 17"/>
                    <a:gd name="T65" fmla="*/ 16 h 17"/>
                    <a:gd name="T66" fmla="*/ 0 w 17"/>
                    <a:gd name="T67" fmla="*/ 16 h 17"/>
                    <a:gd name="T68" fmla="*/ 0 w 17"/>
                    <a:gd name="T69" fmla="*/ 16 h 17"/>
                    <a:gd name="T70" fmla="*/ 0 w 17"/>
                    <a:gd name="T71" fmla="*/ 16 h 17"/>
                    <a:gd name="T72" fmla="*/ 0 w 17"/>
                    <a:gd name="T73" fmla="*/ 16 h 17"/>
                    <a:gd name="T74" fmla="*/ 0 w 17"/>
                    <a:gd name="T75" fmla="*/ 16 h 17"/>
                    <a:gd name="T76" fmla="*/ 0 w 17"/>
                    <a:gd name="T77" fmla="*/ 16 h 17"/>
                    <a:gd name="T78" fmla="*/ 0 w 17"/>
                    <a:gd name="T79" fmla="*/ 16 h 17"/>
                    <a:gd name="T80" fmla="*/ 0 w 17"/>
                    <a:gd name="T81" fmla="*/ 16 h 17"/>
                    <a:gd name="T82" fmla="*/ 0 w 17"/>
                    <a:gd name="T83" fmla="*/ 16 h 17"/>
                    <a:gd name="T84" fmla="*/ 0 w 17"/>
                    <a:gd name="T85" fmla="*/ 8 h 17"/>
                    <a:gd name="T86" fmla="*/ 0 w 17"/>
                    <a:gd name="T87" fmla="*/ 8 h 17"/>
                    <a:gd name="T88" fmla="*/ 0 w 17"/>
                    <a:gd name="T89" fmla="*/ 8 h 17"/>
                    <a:gd name="T90" fmla="*/ 0 w 17"/>
                    <a:gd name="T91" fmla="*/ 8 h 17"/>
                    <a:gd name="T92" fmla="*/ 0 w 17"/>
                    <a:gd name="T93" fmla="*/ 8 h 17"/>
                    <a:gd name="T94" fmla="*/ 0 w 17"/>
                    <a:gd name="T95" fmla="*/ 8 h 17"/>
                    <a:gd name="T96" fmla="*/ 0 w 17"/>
                    <a:gd name="T97" fmla="*/ 8 h 17"/>
                    <a:gd name="T98" fmla="*/ 0 w 17"/>
                    <a:gd name="T99" fmla="*/ 8 h 17"/>
                    <a:gd name="T100" fmla="*/ 0 w 17"/>
                    <a:gd name="T101" fmla="*/ 4 h 17"/>
                    <a:gd name="T102" fmla="*/ 0 w 17"/>
                    <a:gd name="T103" fmla="*/ 4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
                    <a:gd name="T157" fmla="*/ 0 h 17"/>
                    <a:gd name="T158" fmla="*/ 17 w 17"/>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 h="17">
                      <a:moveTo>
                        <a:pt x="0" y="4"/>
                      </a:moveTo>
                      <a:lnTo>
                        <a:pt x="0" y="4"/>
                      </a:lnTo>
                      <a:lnTo>
                        <a:pt x="1" y="4"/>
                      </a:lnTo>
                      <a:lnTo>
                        <a:pt x="3" y="4"/>
                      </a:lnTo>
                      <a:lnTo>
                        <a:pt x="5" y="4"/>
                      </a:lnTo>
                      <a:lnTo>
                        <a:pt x="7" y="0"/>
                      </a:lnTo>
                      <a:lnTo>
                        <a:pt x="7" y="4"/>
                      </a:lnTo>
                      <a:lnTo>
                        <a:pt x="9" y="4"/>
                      </a:lnTo>
                      <a:lnTo>
                        <a:pt x="11" y="4"/>
                      </a:lnTo>
                      <a:lnTo>
                        <a:pt x="13" y="4"/>
                      </a:lnTo>
                      <a:lnTo>
                        <a:pt x="14" y="4"/>
                      </a:lnTo>
                      <a:lnTo>
                        <a:pt x="16" y="4"/>
                      </a:lnTo>
                      <a:lnTo>
                        <a:pt x="16" y="16"/>
                      </a:lnTo>
                      <a:lnTo>
                        <a:pt x="14" y="16"/>
                      </a:lnTo>
                      <a:lnTo>
                        <a:pt x="13" y="16"/>
                      </a:lnTo>
                      <a:lnTo>
                        <a:pt x="11" y="16"/>
                      </a:lnTo>
                      <a:lnTo>
                        <a:pt x="9" y="16"/>
                      </a:lnTo>
                      <a:lnTo>
                        <a:pt x="8" y="16"/>
                      </a:lnTo>
                      <a:lnTo>
                        <a:pt x="6" y="16"/>
                      </a:lnTo>
                      <a:lnTo>
                        <a:pt x="6" y="12"/>
                      </a:lnTo>
                      <a:lnTo>
                        <a:pt x="4" y="16"/>
                      </a:lnTo>
                      <a:lnTo>
                        <a:pt x="3" y="16"/>
                      </a:lnTo>
                      <a:lnTo>
                        <a:pt x="1" y="16"/>
                      </a:lnTo>
                      <a:lnTo>
                        <a:pt x="0" y="16"/>
                      </a:lnTo>
                      <a:lnTo>
                        <a:pt x="0" y="8"/>
                      </a:lnTo>
                      <a:lnTo>
                        <a:pt x="0" y="4"/>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5" name="Freeform 50"/>
                <p:cNvSpPr>
                  <a:spLocks/>
                </p:cNvSpPr>
                <p:nvPr/>
              </p:nvSpPr>
              <p:spPr bwMode="auto">
                <a:xfrm>
                  <a:off x="754" y="2526"/>
                  <a:ext cx="19" cy="89"/>
                </a:xfrm>
                <a:custGeom>
                  <a:avLst/>
                  <a:gdLst>
                    <a:gd name="T0" fmla="*/ 2 w 19"/>
                    <a:gd name="T1" fmla="*/ 7 h 89"/>
                    <a:gd name="T2" fmla="*/ 0 w 19"/>
                    <a:gd name="T3" fmla="*/ 7 h 89"/>
                    <a:gd name="T4" fmla="*/ 0 w 19"/>
                    <a:gd name="T5" fmla="*/ 5 h 89"/>
                    <a:gd name="T6" fmla="*/ 0 w 19"/>
                    <a:gd name="T7" fmla="*/ 4 h 89"/>
                    <a:gd name="T8" fmla="*/ 2 w 19"/>
                    <a:gd name="T9" fmla="*/ 2 h 89"/>
                    <a:gd name="T10" fmla="*/ 3 w 19"/>
                    <a:gd name="T11" fmla="*/ 2 h 89"/>
                    <a:gd name="T12" fmla="*/ 4 w 19"/>
                    <a:gd name="T13" fmla="*/ 1 h 89"/>
                    <a:gd name="T14" fmla="*/ 6 w 19"/>
                    <a:gd name="T15" fmla="*/ 1 h 89"/>
                    <a:gd name="T16" fmla="*/ 10 w 19"/>
                    <a:gd name="T17" fmla="*/ 0 h 89"/>
                    <a:gd name="T18" fmla="*/ 12 w 19"/>
                    <a:gd name="T19" fmla="*/ 1 h 89"/>
                    <a:gd name="T20" fmla="*/ 13 w 19"/>
                    <a:gd name="T21" fmla="*/ 1 h 89"/>
                    <a:gd name="T22" fmla="*/ 15 w 19"/>
                    <a:gd name="T23" fmla="*/ 2 h 89"/>
                    <a:gd name="T24" fmla="*/ 17 w 19"/>
                    <a:gd name="T25" fmla="*/ 2 h 89"/>
                    <a:gd name="T26" fmla="*/ 17 w 19"/>
                    <a:gd name="T27" fmla="*/ 4 h 89"/>
                    <a:gd name="T28" fmla="*/ 18 w 19"/>
                    <a:gd name="T29" fmla="*/ 5 h 89"/>
                    <a:gd name="T30" fmla="*/ 18 w 19"/>
                    <a:gd name="T31" fmla="*/ 7 h 89"/>
                    <a:gd name="T32" fmla="*/ 17 w 19"/>
                    <a:gd name="T33" fmla="*/ 7 h 89"/>
                    <a:gd name="T34" fmla="*/ 17 w 19"/>
                    <a:gd name="T35" fmla="*/ 10 h 89"/>
                    <a:gd name="T36" fmla="*/ 18 w 19"/>
                    <a:gd name="T37" fmla="*/ 86 h 89"/>
                    <a:gd name="T38" fmla="*/ 2 w 19"/>
                    <a:gd name="T39" fmla="*/ 88 h 89"/>
                    <a:gd name="T40" fmla="*/ 2 w 19"/>
                    <a:gd name="T41" fmla="*/ 10 h 89"/>
                    <a:gd name="T42" fmla="*/ 2 w 19"/>
                    <a:gd name="T43" fmla="*/ 7 h 89"/>
                    <a:gd name="T44" fmla="*/ 2 w 19"/>
                    <a:gd name="T45" fmla="*/ 7 h 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
                    <a:gd name="T70" fmla="*/ 0 h 89"/>
                    <a:gd name="T71" fmla="*/ 19 w 19"/>
                    <a:gd name="T72" fmla="*/ 89 h 8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 h="89">
                      <a:moveTo>
                        <a:pt x="2" y="7"/>
                      </a:moveTo>
                      <a:lnTo>
                        <a:pt x="0" y="7"/>
                      </a:lnTo>
                      <a:lnTo>
                        <a:pt x="0" y="5"/>
                      </a:lnTo>
                      <a:lnTo>
                        <a:pt x="0" y="4"/>
                      </a:lnTo>
                      <a:lnTo>
                        <a:pt x="2" y="2"/>
                      </a:lnTo>
                      <a:lnTo>
                        <a:pt x="3" y="2"/>
                      </a:lnTo>
                      <a:lnTo>
                        <a:pt x="4" y="1"/>
                      </a:lnTo>
                      <a:lnTo>
                        <a:pt x="6" y="1"/>
                      </a:lnTo>
                      <a:lnTo>
                        <a:pt x="10" y="0"/>
                      </a:lnTo>
                      <a:lnTo>
                        <a:pt x="12" y="1"/>
                      </a:lnTo>
                      <a:lnTo>
                        <a:pt x="13" y="1"/>
                      </a:lnTo>
                      <a:lnTo>
                        <a:pt x="15" y="2"/>
                      </a:lnTo>
                      <a:lnTo>
                        <a:pt x="17" y="2"/>
                      </a:lnTo>
                      <a:lnTo>
                        <a:pt x="17" y="4"/>
                      </a:lnTo>
                      <a:lnTo>
                        <a:pt x="18" y="5"/>
                      </a:lnTo>
                      <a:lnTo>
                        <a:pt x="18" y="7"/>
                      </a:lnTo>
                      <a:lnTo>
                        <a:pt x="17" y="7"/>
                      </a:lnTo>
                      <a:lnTo>
                        <a:pt x="17" y="10"/>
                      </a:lnTo>
                      <a:lnTo>
                        <a:pt x="18" y="86"/>
                      </a:lnTo>
                      <a:lnTo>
                        <a:pt x="2" y="88"/>
                      </a:lnTo>
                      <a:lnTo>
                        <a:pt x="2" y="10"/>
                      </a:lnTo>
                      <a:lnTo>
                        <a:pt x="2" y="7"/>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6" name="Freeform 51"/>
                <p:cNvSpPr>
                  <a:spLocks/>
                </p:cNvSpPr>
                <p:nvPr/>
              </p:nvSpPr>
              <p:spPr bwMode="auto">
                <a:xfrm>
                  <a:off x="757" y="2533"/>
                  <a:ext cx="17" cy="17"/>
                </a:xfrm>
                <a:custGeom>
                  <a:avLst/>
                  <a:gdLst>
                    <a:gd name="T0" fmla="*/ 0 w 17"/>
                    <a:gd name="T1" fmla="*/ 0 h 17"/>
                    <a:gd name="T2" fmla="*/ 0 w 17"/>
                    <a:gd name="T3" fmla="*/ 0 h 17"/>
                    <a:gd name="T4" fmla="*/ 1 w 17"/>
                    <a:gd name="T5" fmla="*/ 0 h 17"/>
                    <a:gd name="T6" fmla="*/ 1 w 17"/>
                    <a:gd name="T7" fmla="*/ 0 h 17"/>
                    <a:gd name="T8" fmla="*/ 3 w 17"/>
                    <a:gd name="T9" fmla="*/ 0 h 17"/>
                    <a:gd name="T10" fmla="*/ 3 w 17"/>
                    <a:gd name="T11" fmla="*/ 0 h 17"/>
                    <a:gd name="T12" fmla="*/ 5 w 17"/>
                    <a:gd name="T13" fmla="*/ 0 h 17"/>
                    <a:gd name="T14" fmla="*/ 5 w 17"/>
                    <a:gd name="T15" fmla="*/ 0 h 17"/>
                    <a:gd name="T16" fmla="*/ 7 w 17"/>
                    <a:gd name="T17" fmla="*/ 0 h 17"/>
                    <a:gd name="T18" fmla="*/ 7 w 17"/>
                    <a:gd name="T19" fmla="*/ 0 h 17"/>
                    <a:gd name="T20" fmla="*/ 9 w 17"/>
                    <a:gd name="T21" fmla="*/ 0 h 17"/>
                    <a:gd name="T22" fmla="*/ 9 w 17"/>
                    <a:gd name="T23" fmla="*/ 0 h 17"/>
                    <a:gd name="T24" fmla="*/ 11 w 17"/>
                    <a:gd name="T25" fmla="*/ 0 h 17"/>
                    <a:gd name="T26" fmla="*/ 11 w 17"/>
                    <a:gd name="T27" fmla="*/ 0 h 17"/>
                    <a:gd name="T28" fmla="*/ 13 w 17"/>
                    <a:gd name="T29" fmla="*/ 0 h 17"/>
                    <a:gd name="T30" fmla="*/ 14 w 17"/>
                    <a:gd name="T31" fmla="*/ 0 h 17"/>
                    <a:gd name="T32" fmla="*/ 16 w 17"/>
                    <a:gd name="T33" fmla="*/ 0 h 17"/>
                    <a:gd name="T34" fmla="*/ 16 w 17"/>
                    <a:gd name="T35" fmla="*/ 16 h 17"/>
                    <a:gd name="T36" fmla="*/ 16 w 17"/>
                    <a:gd name="T37" fmla="*/ 16 h 17"/>
                    <a:gd name="T38" fmla="*/ 14 w 17"/>
                    <a:gd name="T39" fmla="*/ 16 h 17"/>
                    <a:gd name="T40" fmla="*/ 13 w 17"/>
                    <a:gd name="T41" fmla="*/ 16 h 17"/>
                    <a:gd name="T42" fmla="*/ 11 w 17"/>
                    <a:gd name="T43" fmla="*/ 16 h 17"/>
                    <a:gd name="T44" fmla="*/ 11 w 17"/>
                    <a:gd name="T45" fmla="*/ 10 h 17"/>
                    <a:gd name="T46" fmla="*/ 9 w 17"/>
                    <a:gd name="T47" fmla="*/ 10 h 17"/>
                    <a:gd name="T48" fmla="*/ 9 w 17"/>
                    <a:gd name="T49" fmla="*/ 10 h 17"/>
                    <a:gd name="T50" fmla="*/ 7 w 17"/>
                    <a:gd name="T51" fmla="*/ 10 h 17"/>
                    <a:gd name="T52" fmla="*/ 7 w 17"/>
                    <a:gd name="T53" fmla="*/ 10 h 17"/>
                    <a:gd name="T54" fmla="*/ 5 w 17"/>
                    <a:gd name="T55" fmla="*/ 16 h 17"/>
                    <a:gd name="T56" fmla="*/ 5 w 17"/>
                    <a:gd name="T57" fmla="*/ 16 h 17"/>
                    <a:gd name="T58" fmla="*/ 3 w 17"/>
                    <a:gd name="T59" fmla="*/ 16 h 17"/>
                    <a:gd name="T60" fmla="*/ 3 w 17"/>
                    <a:gd name="T61" fmla="*/ 16 h 17"/>
                    <a:gd name="T62" fmla="*/ 1 w 17"/>
                    <a:gd name="T63" fmla="*/ 16 h 17"/>
                    <a:gd name="T64" fmla="*/ 1 w 17"/>
                    <a:gd name="T65" fmla="*/ 16 h 17"/>
                    <a:gd name="T66" fmla="*/ 0 w 17"/>
                    <a:gd name="T67" fmla="*/ 16 h 17"/>
                    <a:gd name="T68" fmla="*/ 0 w 17"/>
                    <a:gd name="T69" fmla="*/ 16 h 17"/>
                    <a:gd name="T70" fmla="*/ 0 w 17"/>
                    <a:gd name="T71" fmla="*/ 16 h 17"/>
                    <a:gd name="T72" fmla="*/ 0 w 17"/>
                    <a:gd name="T73" fmla="*/ 16 h 17"/>
                    <a:gd name="T74" fmla="*/ 0 w 17"/>
                    <a:gd name="T75" fmla="*/ 16 h 17"/>
                    <a:gd name="T76" fmla="*/ 0 w 17"/>
                    <a:gd name="T77" fmla="*/ 16 h 17"/>
                    <a:gd name="T78" fmla="*/ 0 w 17"/>
                    <a:gd name="T79" fmla="*/ 16 h 17"/>
                    <a:gd name="T80" fmla="*/ 0 w 17"/>
                    <a:gd name="T81" fmla="*/ 16 h 17"/>
                    <a:gd name="T82" fmla="*/ 0 w 17"/>
                    <a:gd name="T83" fmla="*/ 16 h 17"/>
                    <a:gd name="T84" fmla="*/ 0 w 17"/>
                    <a:gd name="T85" fmla="*/ 10 h 17"/>
                    <a:gd name="T86" fmla="*/ 0 w 17"/>
                    <a:gd name="T87" fmla="*/ 10 h 17"/>
                    <a:gd name="T88" fmla="*/ 0 w 17"/>
                    <a:gd name="T89" fmla="*/ 10 h 17"/>
                    <a:gd name="T90" fmla="*/ 0 w 17"/>
                    <a:gd name="T91" fmla="*/ 10 h 17"/>
                    <a:gd name="T92" fmla="*/ 0 w 17"/>
                    <a:gd name="T93" fmla="*/ 5 h 17"/>
                    <a:gd name="T94" fmla="*/ 0 w 17"/>
                    <a:gd name="T95" fmla="*/ 5 h 17"/>
                    <a:gd name="T96" fmla="*/ 0 w 17"/>
                    <a:gd name="T97" fmla="*/ 5 h 17"/>
                    <a:gd name="T98" fmla="*/ 0 w 17"/>
                    <a:gd name="T99" fmla="*/ 5 h 17"/>
                    <a:gd name="T100" fmla="*/ 0 w 17"/>
                    <a:gd name="T101" fmla="*/ 0 h 17"/>
                    <a:gd name="T102" fmla="*/ 0 w 17"/>
                    <a:gd name="T103" fmla="*/ 0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
                    <a:gd name="T157" fmla="*/ 0 h 17"/>
                    <a:gd name="T158" fmla="*/ 17 w 17"/>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 h="17">
                      <a:moveTo>
                        <a:pt x="0" y="0"/>
                      </a:moveTo>
                      <a:lnTo>
                        <a:pt x="0" y="0"/>
                      </a:lnTo>
                      <a:lnTo>
                        <a:pt x="1" y="0"/>
                      </a:lnTo>
                      <a:lnTo>
                        <a:pt x="3" y="0"/>
                      </a:lnTo>
                      <a:lnTo>
                        <a:pt x="5" y="0"/>
                      </a:lnTo>
                      <a:lnTo>
                        <a:pt x="7" y="0"/>
                      </a:lnTo>
                      <a:lnTo>
                        <a:pt x="9" y="0"/>
                      </a:lnTo>
                      <a:lnTo>
                        <a:pt x="11" y="0"/>
                      </a:lnTo>
                      <a:lnTo>
                        <a:pt x="13" y="0"/>
                      </a:lnTo>
                      <a:lnTo>
                        <a:pt x="14" y="0"/>
                      </a:lnTo>
                      <a:lnTo>
                        <a:pt x="16" y="0"/>
                      </a:lnTo>
                      <a:lnTo>
                        <a:pt x="16" y="16"/>
                      </a:lnTo>
                      <a:lnTo>
                        <a:pt x="14" y="16"/>
                      </a:lnTo>
                      <a:lnTo>
                        <a:pt x="13" y="16"/>
                      </a:lnTo>
                      <a:lnTo>
                        <a:pt x="11" y="16"/>
                      </a:lnTo>
                      <a:lnTo>
                        <a:pt x="11" y="10"/>
                      </a:lnTo>
                      <a:lnTo>
                        <a:pt x="9" y="10"/>
                      </a:lnTo>
                      <a:lnTo>
                        <a:pt x="7" y="10"/>
                      </a:lnTo>
                      <a:lnTo>
                        <a:pt x="5" y="16"/>
                      </a:lnTo>
                      <a:lnTo>
                        <a:pt x="3" y="16"/>
                      </a:lnTo>
                      <a:lnTo>
                        <a:pt x="1" y="16"/>
                      </a:lnTo>
                      <a:lnTo>
                        <a:pt x="0" y="16"/>
                      </a:lnTo>
                      <a:lnTo>
                        <a:pt x="0" y="10"/>
                      </a:lnTo>
                      <a:lnTo>
                        <a:pt x="0" y="5"/>
                      </a:lnTo>
                      <a:lnTo>
                        <a:pt x="0"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7" name="Freeform 52"/>
                <p:cNvSpPr>
                  <a:spLocks/>
                </p:cNvSpPr>
                <p:nvPr/>
              </p:nvSpPr>
              <p:spPr bwMode="auto">
                <a:xfrm>
                  <a:off x="666" y="2644"/>
                  <a:ext cx="60" cy="45"/>
                </a:xfrm>
                <a:custGeom>
                  <a:avLst/>
                  <a:gdLst>
                    <a:gd name="T0" fmla="*/ 55 w 60"/>
                    <a:gd name="T1" fmla="*/ 0 h 45"/>
                    <a:gd name="T2" fmla="*/ 59 w 60"/>
                    <a:gd name="T3" fmla="*/ 44 h 45"/>
                    <a:gd name="T4" fmla="*/ 0 w 60"/>
                    <a:gd name="T5" fmla="*/ 44 h 45"/>
                    <a:gd name="T6" fmla="*/ 7 w 60"/>
                    <a:gd name="T7" fmla="*/ 0 h 45"/>
                    <a:gd name="T8" fmla="*/ 55 w 60"/>
                    <a:gd name="T9" fmla="*/ 0 h 45"/>
                    <a:gd name="T10" fmla="*/ 55 w 60"/>
                    <a:gd name="T11" fmla="*/ 0 h 45"/>
                    <a:gd name="T12" fmla="*/ 0 60000 65536"/>
                    <a:gd name="T13" fmla="*/ 0 60000 65536"/>
                    <a:gd name="T14" fmla="*/ 0 60000 65536"/>
                    <a:gd name="T15" fmla="*/ 0 60000 65536"/>
                    <a:gd name="T16" fmla="*/ 0 60000 65536"/>
                    <a:gd name="T17" fmla="*/ 0 60000 65536"/>
                    <a:gd name="T18" fmla="*/ 0 w 60"/>
                    <a:gd name="T19" fmla="*/ 0 h 45"/>
                    <a:gd name="T20" fmla="*/ 60 w 60"/>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0" h="45">
                      <a:moveTo>
                        <a:pt x="55" y="0"/>
                      </a:moveTo>
                      <a:lnTo>
                        <a:pt x="59" y="44"/>
                      </a:lnTo>
                      <a:lnTo>
                        <a:pt x="0" y="44"/>
                      </a:lnTo>
                      <a:lnTo>
                        <a:pt x="7" y="0"/>
                      </a:lnTo>
                      <a:lnTo>
                        <a:pt x="55" y="0"/>
                      </a:lnTo>
                    </a:path>
                  </a:pathLst>
                </a:custGeom>
                <a:solidFill>
                  <a:srgbClr val="A13F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8" name="Freeform 53"/>
                <p:cNvSpPr>
                  <a:spLocks/>
                </p:cNvSpPr>
                <p:nvPr/>
              </p:nvSpPr>
              <p:spPr bwMode="auto">
                <a:xfrm>
                  <a:off x="668" y="2634"/>
                  <a:ext cx="58" cy="17"/>
                </a:xfrm>
                <a:custGeom>
                  <a:avLst/>
                  <a:gdLst>
                    <a:gd name="T0" fmla="*/ 0 w 58"/>
                    <a:gd name="T1" fmla="*/ 16 h 17"/>
                    <a:gd name="T2" fmla="*/ 1 w 58"/>
                    <a:gd name="T3" fmla="*/ 12 h 17"/>
                    <a:gd name="T4" fmla="*/ 5 w 58"/>
                    <a:gd name="T5" fmla="*/ 9 h 17"/>
                    <a:gd name="T6" fmla="*/ 9 w 58"/>
                    <a:gd name="T7" fmla="*/ 8 h 17"/>
                    <a:gd name="T8" fmla="*/ 12 w 58"/>
                    <a:gd name="T9" fmla="*/ 4 h 17"/>
                    <a:gd name="T10" fmla="*/ 16 w 58"/>
                    <a:gd name="T11" fmla="*/ 4 h 17"/>
                    <a:gd name="T12" fmla="*/ 20 w 58"/>
                    <a:gd name="T13" fmla="*/ 1 h 17"/>
                    <a:gd name="T14" fmla="*/ 24 w 58"/>
                    <a:gd name="T15" fmla="*/ 1 h 17"/>
                    <a:gd name="T16" fmla="*/ 28 w 58"/>
                    <a:gd name="T17" fmla="*/ 0 h 17"/>
                    <a:gd name="T18" fmla="*/ 31 w 58"/>
                    <a:gd name="T19" fmla="*/ 1 h 17"/>
                    <a:gd name="T20" fmla="*/ 35 w 58"/>
                    <a:gd name="T21" fmla="*/ 1 h 17"/>
                    <a:gd name="T22" fmla="*/ 39 w 58"/>
                    <a:gd name="T23" fmla="*/ 4 h 17"/>
                    <a:gd name="T24" fmla="*/ 42 w 58"/>
                    <a:gd name="T25" fmla="*/ 4 h 17"/>
                    <a:gd name="T26" fmla="*/ 46 w 58"/>
                    <a:gd name="T27" fmla="*/ 8 h 17"/>
                    <a:gd name="T28" fmla="*/ 50 w 58"/>
                    <a:gd name="T29" fmla="*/ 9 h 17"/>
                    <a:gd name="T30" fmla="*/ 53 w 58"/>
                    <a:gd name="T31" fmla="*/ 12 h 17"/>
                    <a:gd name="T32" fmla="*/ 57 w 58"/>
                    <a:gd name="T33" fmla="*/ 14 h 17"/>
                    <a:gd name="T34" fmla="*/ 0 w 58"/>
                    <a:gd name="T35" fmla="*/ 16 h 17"/>
                    <a:gd name="T36" fmla="*/ 0 w 58"/>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6"/>
                      </a:moveTo>
                      <a:lnTo>
                        <a:pt x="1" y="12"/>
                      </a:lnTo>
                      <a:lnTo>
                        <a:pt x="5" y="9"/>
                      </a:lnTo>
                      <a:lnTo>
                        <a:pt x="9" y="8"/>
                      </a:lnTo>
                      <a:lnTo>
                        <a:pt x="12" y="4"/>
                      </a:lnTo>
                      <a:lnTo>
                        <a:pt x="16" y="4"/>
                      </a:lnTo>
                      <a:lnTo>
                        <a:pt x="20" y="1"/>
                      </a:lnTo>
                      <a:lnTo>
                        <a:pt x="24" y="1"/>
                      </a:lnTo>
                      <a:lnTo>
                        <a:pt x="28" y="0"/>
                      </a:lnTo>
                      <a:lnTo>
                        <a:pt x="31" y="1"/>
                      </a:lnTo>
                      <a:lnTo>
                        <a:pt x="35" y="1"/>
                      </a:lnTo>
                      <a:lnTo>
                        <a:pt x="39" y="4"/>
                      </a:lnTo>
                      <a:lnTo>
                        <a:pt x="42" y="4"/>
                      </a:lnTo>
                      <a:lnTo>
                        <a:pt x="46" y="8"/>
                      </a:lnTo>
                      <a:lnTo>
                        <a:pt x="50" y="9"/>
                      </a:lnTo>
                      <a:lnTo>
                        <a:pt x="53" y="12"/>
                      </a:lnTo>
                      <a:lnTo>
                        <a:pt x="57" y="14"/>
                      </a:lnTo>
                      <a:lnTo>
                        <a:pt x="0" y="1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49" name="Freeform 54"/>
                <p:cNvSpPr>
                  <a:spLocks/>
                </p:cNvSpPr>
                <p:nvPr/>
              </p:nvSpPr>
              <p:spPr bwMode="auto">
                <a:xfrm>
                  <a:off x="671" y="2652"/>
                  <a:ext cx="52" cy="17"/>
                </a:xfrm>
                <a:custGeom>
                  <a:avLst/>
                  <a:gdLst>
                    <a:gd name="T0" fmla="*/ 51 w 52"/>
                    <a:gd name="T1" fmla="*/ 10 h 17"/>
                    <a:gd name="T2" fmla="*/ 47 w 52"/>
                    <a:gd name="T3" fmla="*/ 14 h 17"/>
                    <a:gd name="T4" fmla="*/ 43 w 52"/>
                    <a:gd name="T5" fmla="*/ 14 h 17"/>
                    <a:gd name="T6" fmla="*/ 39 w 52"/>
                    <a:gd name="T7" fmla="*/ 14 h 17"/>
                    <a:gd name="T8" fmla="*/ 38 w 52"/>
                    <a:gd name="T9" fmla="*/ 14 h 17"/>
                    <a:gd name="T10" fmla="*/ 34 w 52"/>
                    <a:gd name="T11" fmla="*/ 16 h 17"/>
                    <a:gd name="T12" fmla="*/ 30 w 52"/>
                    <a:gd name="T13" fmla="*/ 16 h 17"/>
                    <a:gd name="T14" fmla="*/ 27 w 52"/>
                    <a:gd name="T15" fmla="*/ 16 h 17"/>
                    <a:gd name="T16" fmla="*/ 25 w 52"/>
                    <a:gd name="T17" fmla="*/ 16 h 17"/>
                    <a:gd name="T18" fmla="*/ 21 w 52"/>
                    <a:gd name="T19" fmla="*/ 16 h 17"/>
                    <a:gd name="T20" fmla="*/ 17 w 52"/>
                    <a:gd name="T21" fmla="*/ 16 h 17"/>
                    <a:gd name="T22" fmla="*/ 13 w 52"/>
                    <a:gd name="T23" fmla="*/ 16 h 17"/>
                    <a:gd name="T24" fmla="*/ 11 w 52"/>
                    <a:gd name="T25" fmla="*/ 14 h 17"/>
                    <a:gd name="T26" fmla="*/ 8 w 52"/>
                    <a:gd name="T27" fmla="*/ 14 h 17"/>
                    <a:gd name="T28" fmla="*/ 5 w 52"/>
                    <a:gd name="T29" fmla="*/ 14 h 17"/>
                    <a:gd name="T30" fmla="*/ 1 w 52"/>
                    <a:gd name="T31" fmla="*/ 14 h 17"/>
                    <a:gd name="T32" fmla="*/ 0 w 52"/>
                    <a:gd name="T33" fmla="*/ 10 h 17"/>
                    <a:gd name="T34" fmla="*/ 1 w 52"/>
                    <a:gd name="T35" fmla="*/ 0 h 17"/>
                    <a:gd name="T36" fmla="*/ 3 w 52"/>
                    <a:gd name="T37" fmla="*/ 4 h 17"/>
                    <a:gd name="T38" fmla="*/ 7 w 52"/>
                    <a:gd name="T39" fmla="*/ 4 h 17"/>
                    <a:gd name="T40" fmla="*/ 8 w 52"/>
                    <a:gd name="T41" fmla="*/ 4 h 17"/>
                    <a:gd name="T42" fmla="*/ 12 w 52"/>
                    <a:gd name="T43" fmla="*/ 4 h 17"/>
                    <a:gd name="T44" fmla="*/ 14 w 52"/>
                    <a:gd name="T45" fmla="*/ 8 h 17"/>
                    <a:gd name="T46" fmla="*/ 18 w 52"/>
                    <a:gd name="T47" fmla="*/ 8 h 17"/>
                    <a:gd name="T48" fmla="*/ 21 w 52"/>
                    <a:gd name="T49" fmla="*/ 8 h 17"/>
                    <a:gd name="T50" fmla="*/ 25 w 52"/>
                    <a:gd name="T51" fmla="*/ 8 h 17"/>
                    <a:gd name="T52" fmla="*/ 27 w 52"/>
                    <a:gd name="T53" fmla="*/ 8 h 17"/>
                    <a:gd name="T54" fmla="*/ 30 w 52"/>
                    <a:gd name="T55" fmla="*/ 8 h 17"/>
                    <a:gd name="T56" fmla="*/ 34 w 52"/>
                    <a:gd name="T57" fmla="*/ 8 h 17"/>
                    <a:gd name="T58" fmla="*/ 38 w 52"/>
                    <a:gd name="T59" fmla="*/ 8 h 17"/>
                    <a:gd name="T60" fmla="*/ 39 w 52"/>
                    <a:gd name="T61" fmla="*/ 8 h 17"/>
                    <a:gd name="T62" fmla="*/ 43 w 52"/>
                    <a:gd name="T63" fmla="*/ 6 h 17"/>
                    <a:gd name="T64" fmla="*/ 47 w 52"/>
                    <a:gd name="T65" fmla="*/ 6 h 17"/>
                    <a:gd name="T66" fmla="*/ 51 w 52"/>
                    <a:gd name="T67" fmla="*/ 2 h 17"/>
                    <a:gd name="T68" fmla="*/ 51 w 52"/>
                    <a:gd name="T69" fmla="*/ 10 h 17"/>
                    <a:gd name="T70" fmla="*/ 51 w 52"/>
                    <a:gd name="T71" fmla="*/ 1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17"/>
                    <a:gd name="T110" fmla="*/ 52 w 52"/>
                    <a:gd name="T111" fmla="*/ 17 h 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17">
                      <a:moveTo>
                        <a:pt x="51" y="10"/>
                      </a:moveTo>
                      <a:lnTo>
                        <a:pt x="47" y="14"/>
                      </a:lnTo>
                      <a:lnTo>
                        <a:pt x="43" y="14"/>
                      </a:lnTo>
                      <a:lnTo>
                        <a:pt x="39" y="14"/>
                      </a:lnTo>
                      <a:lnTo>
                        <a:pt x="38" y="14"/>
                      </a:lnTo>
                      <a:lnTo>
                        <a:pt x="34" y="16"/>
                      </a:lnTo>
                      <a:lnTo>
                        <a:pt x="30" y="16"/>
                      </a:lnTo>
                      <a:lnTo>
                        <a:pt x="27" y="16"/>
                      </a:lnTo>
                      <a:lnTo>
                        <a:pt x="25" y="16"/>
                      </a:lnTo>
                      <a:lnTo>
                        <a:pt x="21" y="16"/>
                      </a:lnTo>
                      <a:lnTo>
                        <a:pt x="17" y="16"/>
                      </a:lnTo>
                      <a:lnTo>
                        <a:pt x="13" y="16"/>
                      </a:lnTo>
                      <a:lnTo>
                        <a:pt x="11" y="14"/>
                      </a:lnTo>
                      <a:lnTo>
                        <a:pt x="8" y="14"/>
                      </a:lnTo>
                      <a:lnTo>
                        <a:pt x="5" y="14"/>
                      </a:lnTo>
                      <a:lnTo>
                        <a:pt x="1" y="14"/>
                      </a:lnTo>
                      <a:lnTo>
                        <a:pt x="0" y="10"/>
                      </a:lnTo>
                      <a:lnTo>
                        <a:pt x="1" y="0"/>
                      </a:lnTo>
                      <a:lnTo>
                        <a:pt x="3" y="4"/>
                      </a:lnTo>
                      <a:lnTo>
                        <a:pt x="7" y="4"/>
                      </a:lnTo>
                      <a:lnTo>
                        <a:pt x="8" y="4"/>
                      </a:lnTo>
                      <a:lnTo>
                        <a:pt x="12" y="4"/>
                      </a:lnTo>
                      <a:lnTo>
                        <a:pt x="14" y="8"/>
                      </a:lnTo>
                      <a:lnTo>
                        <a:pt x="18" y="8"/>
                      </a:lnTo>
                      <a:lnTo>
                        <a:pt x="21" y="8"/>
                      </a:lnTo>
                      <a:lnTo>
                        <a:pt x="25" y="8"/>
                      </a:lnTo>
                      <a:lnTo>
                        <a:pt x="27" y="8"/>
                      </a:lnTo>
                      <a:lnTo>
                        <a:pt x="30" y="8"/>
                      </a:lnTo>
                      <a:lnTo>
                        <a:pt x="34" y="8"/>
                      </a:lnTo>
                      <a:lnTo>
                        <a:pt x="38" y="8"/>
                      </a:lnTo>
                      <a:lnTo>
                        <a:pt x="39" y="8"/>
                      </a:lnTo>
                      <a:lnTo>
                        <a:pt x="43" y="6"/>
                      </a:lnTo>
                      <a:lnTo>
                        <a:pt x="47" y="6"/>
                      </a:lnTo>
                      <a:lnTo>
                        <a:pt x="51" y="2"/>
                      </a:lnTo>
                      <a:lnTo>
                        <a:pt x="51" y="1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0" name="Freeform 55"/>
                <p:cNvSpPr>
                  <a:spLocks/>
                </p:cNvSpPr>
                <p:nvPr/>
              </p:nvSpPr>
              <p:spPr bwMode="auto">
                <a:xfrm>
                  <a:off x="670" y="2657"/>
                  <a:ext cx="53" cy="17"/>
                </a:xfrm>
                <a:custGeom>
                  <a:avLst/>
                  <a:gdLst>
                    <a:gd name="T0" fmla="*/ 52 w 53"/>
                    <a:gd name="T1" fmla="*/ 11 h 17"/>
                    <a:gd name="T2" fmla="*/ 49 w 53"/>
                    <a:gd name="T3" fmla="*/ 16 h 17"/>
                    <a:gd name="T4" fmla="*/ 45 w 53"/>
                    <a:gd name="T5" fmla="*/ 16 h 17"/>
                    <a:gd name="T6" fmla="*/ 41 w 53"/>
                    <a:gd name="T7" fmla="*/ 16 h 17"/>
                    <a:gd name="T8" fmla="*/ 39 w 53"/>
                    <a:gd name="T9" fmla="*/ 16 h 17"/>
                    <a:gd name="T10" fmla="*/ 35 w 53"/>
                    <a:gd name="T11" fmla="*/ 16 h 17"/>
                    <a:gd name="T12" fmla="*/ 31 w 53"/>
                    <a:gd name="T13" fmla="*/ 16 h 17"/>
                    <a:gd name="T14" fmla="*/ 28 w 53"/>
                    <a:gd name="T15" fmla="*/ 16 h 17"/>
                    <a:gd name="T16" fmla="*/ 26 w 53"/>
                    <a:gd name="T17" fmla="*/ 16 h 17"/>
                    <a:gd name="T18" fmla="*/ 22 w 53"/>
                    <a:gd name="T19" fmla="*/ 16 h 17"/>
                    <a:gd name="T20" fmla="*/ 18 w 53"/>
                    <a:gd name="T21" fmla="*/ 16 h 17"/>
                    <a:gd name="T22" fmla="*/ 14 w 53"/>
                    <a:gd name="T23" fmla="*/ 16 h 17"/>
                    <a:gd name="T24" fmla="*/ 12 w 53"/>
                    <a:gd name="T25" fmla="*/ 13 h 17"/>
                    <a:gd name="T26" fmla="*/ 9 w 53"/>
                    <a:gd name="T27" fmla="*/ 13 h 17"/>
                    <a:gd name="T28" fmla="*/ 6 w 53"/>
                    <a:gd name="T29" fmla="*/ 13 h 17"/>
                    <a:gd name="T30" fmla="*/ 2 w 53"/>
                    <a:gd name="T31" fmla="*/ 13 h 17"/>
                    <a:gd name="T32" fmla="*/ 0 w 53"/>
                    <a:gd name="T33" fmla="*/ 9 h 17"/>
                    <a:gd name="T34" fmla="*/ 1 w 53"/>
                    <a:gd name="T35" fmla="*/ 0 h 17"/>
                    <a:gd name="T36" fmla="*/ 2 w 53"/>
                    <a:gd name="T37" fmla="*/ 4 h 17"/>
                    <a:gd name="T38" fmla="*/ 6 w 53"/>
                    <a:gd name="T39" fmla="*/ 4 h 17"/>
                    <a:gd name="T40" fmla="*/ 9 w 53"/>
                    <a:gd name="T41" fmla="*/ 4 h 17"/>
                    <a:gd name="T42" fmla="*/ 12 w 53"/>
                    <a:gd name="T43" fmla="*/ 4 h 17"/>
                    <a:gd name="T44" fmla="*/ 14 w 53"/>
                    <a:gd name="T45" fmla="*/ 6 h 17"/>
                    <a:gd name="T46" fmla="*/ 18 w 53"/>
                    <a:gd name="T47" fmla="*/ 6 h 17"/>
                    <a:gd name="T48" fmla="*/ 22 w 53"/>
                    <a:gd name="T49" fmla="*/ 6 h 17"/>
                    <a:gd name="T50" fmla="*/ 26 w 53"/>
                    <a:gd name="T51" fmla="*/ 6 h 17"/>
                    <a:gd name="T52" fmla="*/ 28 w 53"/>
                    <a:gd name="T53" fmla="*/ 6 h 17"/>
                    <a:gd name="T54" fmla="*/ 31 w 53"/>
                    <a:gd name="T55" fmla="*/ 6 h 17"/>
                    <a:gd name="T56" fmla="*/ 35 w 53"/>
                    <a:gd name="T57" fmla="*/ 6 h 17"/>
                    <a:gd name="T58" fmla="*/ 39 w 53"/>
                    <a:gd name="T59" fmla="*/ 4 h 17"/>
                    <a:gd name="T60" fmla="*/ 40 w 53"/>
                    <a:gd name="T61" fmla="*/ 4 h 17"/>
                    <a:gd name="T62" fmla="*/ 44 w 53"/>
                    <a:gd name="T63" fmla="*/ 4 h 17"/>
                    <a:gd name="T64" fmla="*/ 48 w 53"/>
                    <a:gd name="T65" fmla="*/ 4 h 17"/>
                    <a:gd name="T66" fmla="*/ 52 w 53"/>
                    <a:gd name="T67" fmla="*/ 0 h 17"/>
                    <a:gd name="T68" fmla="*/ 52 w 53"/>
                    <a:gd name="T69" fmla="*/ 11 h 17"/>
                    <a:gd name="T70" fmla="*/ 52 w 53"/>
                    <a:gd name="T71" fmla="*/ 1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17"/>
                    <a:gd name="T110" fmla="*/ 53 w 53"/>
                    <a:gd name="T111" fmla="*/ 17 h 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17">
                      <a:moveTo>
                        <a:pt x="52" y="11"/>
                      </a:moveTo>
                      <a:lnTo>
                        <a:pt x="49" y="16"/>
                      </a:lnTo>
                      <a:lnTo>
                        <a:pt x="45" y="16"/>
                      </a:lnTo>
                      <a:lnTo>
                        <a:pt x="41" y="16"/>
                      </a:lnTo>
                      <a:lnTo>
                        <a:pt x="39" y="16"/>
                      </a:lnTo>
                      <a:lnTo>
                        <a:pt x="35" y="16"/>
                      </a:lnTo>
                      <a:lnTo>
                        <a:pt x="31" y="16"/>
                      </a:lnTo>
                      <a:lnTo>
                        <a:pt x="28" y="16"/>
                      </a:lnTo>
                      <a:lnTo>
                        <a:pt x="26" y="16"/>
                      </a:lnTo>
                      <a:lnTo>
                        <a:pt x="22" y="16"/>
                      </a:lnTo>
                      <a:lnTo>
                        <a:pt x="18" y="16"/>
                      </a:lnTo>
                      <a:lnTo>
                        <a:pt x="14" y="16"/>
                      </a:lnTo>
                      <a:lnTo>
                        <a:pt x="12" y="13"/>
                      </a:lnTo>
                      <a:lnTo>
                        <a:pt x="9" y="13"/>
                      </a:lnTo>
                      <a:lnTo>
                        <a:pt x="6" y="13"/>
                      </a:lnTo>
                      <a:lnTo>
                        <a:pt x="2" y="13"/>
                      </a:lnTo>
                      <a:lnTo>
                        <a:pt x="0" y="9"/>
                      </a:lnTo>
                      <a:lnTo>
                        <a:pt x="1" y="0"/>
                      </a:lnTo>
                      <a:lnTo>
                        <a:pt x="2" y="4"/>
                      </a:lnTo>
                      <a:lnTo>
                        <a:pt x="6" y="4"/>
                      </a:lnTo>
                      <a:lnTo>
                        <a:pt x="9" y="4"/>
                      </a:lnTo>
                      <a:lnTo>
                        <a:pt x="12" y="4"/>
                      </a:lnTo>
                      <a:lnTo>
                        <a:pt x="14" y="6"/>
                      </a:lnTo>
                      <a:lnTo>
                        <a:pt x="18" y="6"/>
                      </a:lnTo>
                      <a:lnTo>
                        <a:pt x="22" y="6"/>
                      </a:lnTo>
                      <a:lnTo>
                        <a:pt x="26" y="6"/>
                      </a:lnTo>
                      <a:lnTo>
                        <a:pt x="28" y="6"/>
                      </a:lnTo>
                      <a:lnTo>
                        <a:pt x="31" y="6"/>
                      </a:lnTo>
                      <a:lnTo>
                        <a:pt x="35" y="6"/>
                      </a:lnTo>
                      <a:lnTo>
                        <a:pt x="39" y="4"/>
                      </a:lnTo>
                      <a:lnTo>
                        <a:pt x="40" y="4"/>
                      </a:lnTo>
                      <a:lnTo>
                        <a:pt x="44" y="4"/>
                      </a:lnTo>
                      <a:lnTo>
                        <a:pt x="48" y="4"/>
                      </a:lnTo>
                      <a:lnTo>
                        <a:pt x="52" y="0"/>
                      </a:lnTo>
                      <a:lnTo>
                        <a:pt x="52" y="11"/>
                      </a:lnTo>
                    </a:path>
                  </a:pathLst>
                </a:custGeom>
                <a:solidFill>
                  <a:srgbClr val="FFFFFF"/>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1" name="Freeform 56"/>
                <p:cNvSpPr>
                  <a:spLocks/>
                </p:cNvSpPr>
                <p:nvPr/>
              </p:nvSpPr>
              <p:spPr bwMode="auto">
                <a:xfrm>
                  <a:off x="669" y="2661"/>
                  <a:ext cx="55" cy="17"/>
                </a:xfrm>
                <a:custGeom>
                  <a:avLst/>
                  <a:gdLst>
                    <a:gd name="T0" fmla="*/ 54 w 55"/>
                    <a:gd name="T1" fmla="*/ 11 h 17"/>
                    <a:gd name="T2" fmla="*/ 50 w 55"/>
                    <a:gd name="T3" fmla="*/ 16 h 17"/>
                    <a:gd name="T4" fmla="*/ 47 w 55"/>
                    <a:gd name="T5" fmla="*/ 16 h 17"/>
                    <a:gd name="T6" fmla="*/ 43 w 55"/>
                    <a:gd name="T7" fmla="*/ 16 h 17"/>
                    <a:gd name="T8" fmla="*/ 40 w 55"/>
                    <a:gd name="T9" fmla="*/ 16 h 17"/>
                    <a:gd name="T10" fmla="*/ 36 w 55"/>
                    <a:gd name="T11" fmla="*/ 16 h 17"/>
                    <a:gd name="T12" fmla="*/ 32 w 55"/>
                    <a:gd name="T13" fmla="*/ 16 h 17"/>
                    <a:gd name="T14" fmla="*/ 29 w 55"/>
                    <a:gd name="T15" fmla="*/ 16 h 17"/>
                    <a:gd name="T16" fmla="*/ 27 w 55"/>
                    <a:gd name="T17" fmla="*/ 16 h 17"/>
                    <a:gd name="T18" fmla="*/ 23 w 55"/>
                    <a:gd name="T19" fmla="*/ 16 h 17"/>
                    <a:gd name="T20" fmla="*/ 19 w 55"/>
                    <a:gd name="T21" fmla="*/ 16 h 17"/>
                    <a:gd name="T22" fmla="*/ 15 w 55"/>
                    <a:gd name="T23" fmla="*/ 16 h 17"/>
                    <a:gd name="T24" fmla="*/ 12 w 55"/>
                    <a:gd name="T25" fmla="*/ 16 h 17"/>
                    <a:gd name="T26" fmla="*/ 9 w 55"/>
                    <a:gd name="T27" fmla="*/ 16 h 17"/>
                    <a:gd name="T28" fmla="*/ 5 w 55"/>
                    <a:gd name="T29" fmla="*/ 16 h 17"/>
                    <a:gd name="T30" fmla="*/ 2 w 55"/>
                    <a:gd name="T31" fmla="*/ 16 h 17"/>
                    <a:gd name="T32" fmla="*/ 0 w 55"/>
                    <a:gd name="T33" fmla="*/ 11 h 17"/>
                    <a:gd name="T34" fmla="*/ 1 w 55"/>
                    <a:gd name="T35" fmla="*/ 0 h 17"/>
                    <a:gd name="T36" fmla="*/ 3 w 55"/>
                    <a:gd name="T37" fmla="*/ 4 h 17"/>
                    <a:gd name="T38" fmla="*/ 7 w 55"/>
                    <a:gd name="T39" fmla="*/ 4 h 17"/>
                    <a:gd name="T40" fmla="*/ 10 w 55"/>
                    <a:gd name="T41" fmla="*/ 4 h 17"/>
                    <a:gd name="T42" fmla="*/ 13 w 55"/>
                    <a:gd name="T43" fmla="*/ 4 h 17"/>
                    <a:gd name="T44" fmla="*/ 15 w 55"/>
                    <a:gd name="T45" fmla="*/ 6 h 17"/>
                    <a:gd name="T46" fmla="*/ 19 w 55"/>
                    <a:gd name="T47" fmla="*/ 6 h 17"/>
                    <a:gd name="T48" fmla="*/ 23 w 55"/>
                    <a:gd name="T49" fmla="*/ 6 h 17"/>
                    <a:gd name="T50" fmla="*/ 27 w 55"/>
                    <a:gd name="T51" fmla="*/ 6 h 17"/>
                    <a:gd name="T52" fmla="*/ 29 w 55"/>
                    <a:gd name="T53" fmla="*/ 6 h 17"/>
                    <a:gd name="T54" fmla="*/ 32 w 55"/>
                    <a:gd name="T55" fmla="*/ 6 h 17"/>
                    <a:gd name="T56" fmla="*/ 36 w 55"/>
                    <a:gd name="T57" fmla="*/ 6 h 17"/>
                    <a:gd name="T58" fmla="*/ 40 w 55"/>
                    <a:gd name="T59" fmla="*/ 6 h 17"/>
                    <a:gd name="T60" fmla="*/ 42 w 55"/>
                    <a:gd name="T61" fmla="*/ 6 h 17"/>
                    <a:gd name="T62" fmla="*/ 46 w 55"/>
                    <a:gd name="T63" fmla="*/ 6 h 17"/>
                    <a:gd name="T64" fmla="*/ 50 w 55"/>
                    <a:gd name="T65" fmla="*/ 6 h 17"/>
                    <a:gd name="T66" fmla="*/ 53 w 55"/>
                    <a:gd name="T67" fmla="*/ 2 h 17"/>
                    <a:gd name="T68" fmla="*/ 54 w 55"/>
                    <a:gd name="T69" fmla="*/ 11 h 17"/>
                    <a:gd name="T70" fmla="*/ 54 w 55"/>
                    <a:gd name="T71" fmla="*/ 1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17"/>
                    <a:gd name="T110" fmla="*/ 55 w 55"/>
                    <a:gd name="T111" fmla="*/ 17 h 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17">
                      <a:moveTo>
                        <a:pt x="54" y="11"/>
                      </a:moveTo>
                      <a:lnTo>
                        <a:pt x="50" y="16"/>
                      </a:lnTo>
                      <a:lnTo>
                        <a:pt x="47" y="16"/>
                      </a:lnTo>
                      <a:lnTo>
                        <a:pt x="43" y="16"/>
                      </a:lnTo>
                      <a:lnTo>
                        <a:pt x="40" y="16"/>
                      </a:lnTo>
                      <a:lnTo>
                        <a:pt x="36" y="16"/>
                      </a:lnTo>
                      <a:lnTo>
                        <a:pt x="32" y="16"/>
                      </a:lnTo>
                      <a:lnTo>
                        <a:pt x="29" y="16"/>
                      </a:lnTo>
                      <a:lnTo>
                        <a:pt x="27" y="16"/>
                      </a:lnTo>
                      <a:lnTo>
                        <a:pt x="23" y="16"/>
                      </a:lnTo>
                      <a:lnTo>
                        <a:pt x="19" y="16"/>
                      </a:lnTo>
                      <a:lnTo>
                        <a:pt x="15" y="16"/>
                      </a:lnTo>
                      <a:lnTo>
                        <a:pt x="12" y="16"/>
                      </a:lnTo>
                      <a:lnTo>
                        <a:pt x="9" y="16"/>
                      </a:lnTo>
                      <a:lnTo>
                        <a:pt x="5" y="16"/>
                      </a:lnTo>
                      <a:lnTo>
                        <a:pt x="2" y="16"/>
                      </a:lnTo>
                      <a:lnTo>
                        <a:pt x="0" y="11"/>
                      </a:lnTo>
                      <a:lnTo>
                        <a:pt x="1" y="0"/>
                      </a:lnTo>
                      <a:lnTo>
                        <a:pt x="3" y="4"/>
                      </a:lnTo>
                      <a:lnTo>
                        <a:pt x="7" y="4"/>
                      </a:lnTo>
                      <a:lnTo>
                        <a:pt x="10" y="4"/>
                      </a:lnTo>
                      <a:lnTo>
                        <a:pt x="13" y="4"/>
                      </a:lnTo>
                      <a:lnTo>
                        <a:pt x="15" y="6"/>
                      </a:lnTo>
                      <a:lnTo>
                        <a:pt x="19" y="6"/>
                      </a:lnTo>
                      <a:lnTo>
                        <a:pt x="23" y="6"/>
                      </a:lnTo>
                      <a:lnTo>
                        <a:pt x="27" y="6"/>
                      </a:lnTo>
                      <a:lnTo>
                        <a:pt x="29" y="6"/>
                      </a:lnTo>
                      <a:lnTo>
                        <a:pt x="32" y="6"/>
                      </a:lnTo>
                      <a:lnTo>
                        <a:pt x="36" y="6"/>
                      </a:lnTo>
                      <a:lnTo>
                        <a:pt x="40" y="6"/>
                      </a:lnTo>
                      <a:lnTo>
                        <a:pt x="42" y="6"/>
                      </a:lnTo>
                      <a:lnTo>
                        <a:pt x="46" y="6"/>
                      </a:lnTo>
                      <a:lnTo>
                        <a:pt x="50" y="6"/>
                      </a:lnTo>
                      <a:lnTo>
                        <a:pt x="53" y="2"/>
                      </a:lnTo>
                      <a:lnTo>
                        <a:pt x="54" y="11"/>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2" name="Freeform 57"/>
                <p:cNvSpPr>
                  <a:spLocks/>
                </p:cNvSpPr>
                <p:nvPr/>
              </p:nvSpPr>
              <p:spPr bwMode="auto">
                <a:xfrm>
                  <a:off x="668" y="2666"/>
                  <a:ext cx="56" cy="17"/>
                </a:xfrm>
                <a:custGeom>
                  <a:avLst/>
                  <a:gdLst>
                    <a:gd name="T0" fmla="*/ 55 w 56"/>
                    <a:gd name="T1" fmla="*/ 10 h 17"/>
                    <a:gd name="T2" fmla="*/ 51 w 56"/>
                    <a:gd name="T3" fmla="*/ 16 h 17"/>
                    <a:gd name="T4" fmla="*/ 48 w 56"/>
                    <a:gd name="T5" fmla="*/ 16 h 17"/>
                    <a:gd name="T6" fmla="*/ 44 w 56"/>
                    <a:gd name="T7" fmla="*/ 16 h 17"/>
                    <a:gd name="T8" fmla="*/ 41 w 56"/>
                    <a:gd name="T9" fmla="*/ 16 h 17"/>
                    <a:gd name="T10" fmla="*/ 37 w 56"/>
                    <a:gd name="T11" fmla="*/ 16 h 17"/>
                    <a:gd name="T12" fmla="*/ 33 w 56"/>
                    <a:gd name="T13" fmla="*/ 16 h 17"/>
                    <a:gd name="T14" fmla="*/ 30 w 56"/>
                    <a:gd name="T15" fmla="*/ 16 h 17"/>
                    <a:gd name="T16" fmla="*/ 27 w 56"/>
                    <a:gd name="T17" fmla="*/ 16 h 17"/>
                    <a:gd name="T18" fmla="*/ 23 w 56"/>
                    <a:gd name="T19" fmla="*/ 16 h 17"/>
                    <a:gd name="T20" fmla="*/ 20 w 56"/>
                    <a:gd name="T21" fmla="*/ 16 h 17"/>
                    <a:gd name="T22" fmla="*/ 16 w 56"/>
                    <a:gd name="T23" fmla="*/ 16 h 17"/>
                    <a:gd name="T24" fmla="*/ 12 w 56"/>
                    <a:gd name="T25" fmla="*/ 16 h 17"/>
                    <a:gd name="T26" fmla="*/ 9 w 56"/>
                    <a:gd name="T27" fmla="*/ 16 h 17"/>
                    <a:gd name="T28" fmla="*/ 6 w 56"/>
                    <a:gd name="T29" fmla="*/ 16 h 17"/>
                    <a:gd name="T30" fmla="*/ 2 w 56"/>
                    <a:gd name="T31" fmla="*/ 16 h 17"/>
                    <a:gd name="T32" fmla="*/ 0 w 56"/>
                    <a:gd name="T33" fmla="*/ 10 h 17"/>
                    <a:gd name="T34" fmla="*/ 1 w 56"/>
                    <a:gd name="T35" fmla="*/ 0 h 17"/>
                    <a:gd name="T36" fmla="*/ 3 w 56"/>
                    <a:gd name="T37" fmla="*/ 5 h 17"/>
                    <a:gd name="T38" fmla="*/ 6 w 56"/>
                    <a:gd name="T39" fmla="*/ 5 h 17"/>
                    <a:gd name="T40" fmla="*/ 10 w 56"/>
                    <a:gd name="T41" fmla="*/ 5 h 17"/>
                    <a:gd name="T42" fmla="*/ 13 w 56"/>
                    <a:gd name="T43" fmla="*/ 5 h 17"/>
                    <a:gd name="T44" fmla="*/ 16 w 56"/>
                    <a:gd name="T45" fmla="*/ 5 h 17"/>
                    <a:gd name="T46" fmla="*/ 20 w 56"/>
                    <a:gd name="T47" fmla="*/ 5 h 17"/>
                    <a:gd name="T48" fmla="*/ 24 w 56"/>
                    <a:gd name="T49" fmla="*/ 5 h 17"/>
                    <a:gd name="T50" fmla="*/ 28 w 56"/>
                    <a:gd name="T51" fmla="*/ 5 h 17"/>
                    <a:gd name="T52" fmla="*/ 30 w 56"/>
                    <a:gd name="T53" fmla="*/ 5 h 17"/>
                    <a:gd name="T54" fmla="*/ 33 w 56"/>
                    <a:gd name="T55" fmla="*/ 5 h 17"/>
                    <a:gd name="T56" fmla="*/ 37 w 56"/>
                    <a:gd name="T57" fmla="*/ 5 h 17"/>
                    <a:gd name="T58" fmla="*/ 41 w 56"/>
                    <a:gd name="T59" fmla="*/ 5 h 17"/>
                    <a:gd name="T60" fmla="*/ 44 w 56"/>
                    <a:gd name="T61" fmla="*/ 5 h 17"/>
                    <a:gd name="T62" fmla="*/ 48 w 56"/>
                    <a:gd name="T63" fmla="*/ 5 h 17"/>
                    <a:gd name="T64" fmla="*/ 51 w 56"/>
                    <a:gd name="T65" fmla="*/ 5 h 17"/>
                    <a:gd name="T66" fmla="*/ 55 w 56"/>
                    <a:gd name="T67" fmla="*/ 0 h 17"/>
                    <a:gd name="T68" fmla="*/ 55 w 56"/>
                    <a:gd name="T69" fmla="*/ 10 h 17"/>
                    <a:gd name="T70" fmla="*/ 55 w 56"/>
                    <a:gd name="T71" fmla="*/ 1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
                    <a:gd name="T109" fmla="*/ 0 h 17"/>
                    <a:gd name="T110" fmla="*/ 56 w 56"/>
                    <a:gd name="T111" fmla="*/ 17 h 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 h="17">
                      <a:moveTo>
                        <a:pt x="55" y="10"/>
                      </a:moveTo>
                      <a:lnTo>
                        <a:pt x="51" y="16"/>
                      </a:lnTo>
                      <a:lnTo>
                        <a:pt x="48" y="16"/>
                      </a:lnTo>
                      <a:lnTo>
                        <a:pt x="44" y="16"/>
                      </a:lnTo>
                      <a:lnTo>
                        <a:pt x="41" y="16"/>
                      </a:lnTo>
                      <a:lnTo>
                        <a:pt x="37" y="16"/>
                      </a:lnTo>
                      <a:lnTo>
                        <a:pt x="33" y="16"/>
                      </a:lnTo>
                      <a:lnTo>
                        <a:pt x="30" y="16"/>
                      </a:lnTo>
                      <a:lnTo>
                        <a:pt x="27" y="16"/>
                      </a:lnTo>
                      <a:lnTo>
                        <a:pt x="23" y="16"/>
                      </a:lnTo>
                      <a:lnTo>
                        <a:pt x="20" y="16"/>
                      </a:lnTo>
                      <a:lnTo>
                        <a:pt x="16" y="16"/>
                      </a:lnTo>
                      <a:lnTo>
                        <a:pt x="12" y="16"/>
                      </a:lnTo>
                      <a:lnTo>
                        <a:pt x="9" y="16"/>
                      </a:lnTo>
                      <a:lnTo>
                        <a:pt x="6" y="16"/>
                      </a:lnTo>
                      <a:lnTo>
                        <a:pt x="2" y="16"/>
                      </a:lnTo>
                      <a:lnTo>
                        <a:pt x="0" y="10"/>
                      </a:lnTo>
                      <a:lnTo>
                        <a:pt x="1" y="0"/>
                      </a:lnTo>
                      <a:lnTo>
                        <a:pt x="3" y="5"/>
                      </a:lnTo>
                      <a:lnTo>
                        <a:pt x="6" y="5"/>
                      </a:lnTo>
                      <a:lnTo>
                        <a:pt x="10" y="5"/>
                      </a:lnTo>
                      <a:lnTo>
                        <a:pt x="13" y="5"/>
                      </a:lnTo>
                      <a:lnTo>
                        <a:pt x="16" y="5"/>
                      </a:lnTo>
                      <a:lnTo>
                        <a:pt x="20" y="5"/>
                      </a:lnTo>
                      <a:lnTo>
                        <a:pt x="24" y="5"/>
                      </a:lnTo>
                      <a:lnTo>
                        <a:pt x="28" y="5"/>
                      </a:lnTo>
                      <a:lnTo>
                        <a:pt x="30" y="5"/>
                      </a:lnTo>
                      <a:lnTo>
                        <a:pt x="33" y="5"/>
                      </a:lnTo>
                      <a:lnTo>
                        <a:pt x="37" y="5"/>
                      </a:lnTo>
                      <a:lnTo>
                        <a:pt x="41" y="5"/>
                      </a:lnTo>
                      <a:lnTo>
                        <a:pt x="44" y="5"/>
                      </a:lnTo>
                      <a:lnTo>
                        <a:pt x="48" y="5"/>
                      </a:lnTo>
                      <a:lnTo>
                        <a:pt x="51" y="5"/>
                      </a:lnTo>
                      <a:lnTo>
                        <a:pt x="55" y="0"/>
                      </a:lnTo>
                      <a:lnTo>
                        <a:pt x="55" y="10"/>
                      </a:lnTo>
                    </a:path>
                  </a:pathLst>
                </a:custGeom>
                <a:solidFill>
                  <a:srgbClr val="FFFFFF"/>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3" name="Freeform 58"/>
                <p:cNvSpPr>
                  <a:spLocks/>
                </p:cNvSpPr>
                <p:nvPr/>
              </p:nvSpPr>
              <p:spPr bwMode="auto">
                <a:xfrm>
                  <a:off x="649" y="2616"/>
                  <a:ext cx="17" cy="76"/>
                </a:xfrm>
                <a:custGeom>
                  <a:avLst/>
                  <a:gdLst>
                    <a:gd name="T0" fmla="*/ 2 w 17"/>
                    <a:gd name="T1" fmla="*/ 6 h 76"/>
                    <a:gd name="T2" fmla="*/ 0 w 17"/>
                    <a:gd name="T3" fmla="*/ 6 h 76"/>
                    <a:gd name="T4" fmla="*/ 0 w 17"/>
                    <a:gd name="T5" fmla="*/ 5 h 76"/>
                    <a:gd name="T6" fmla="*/ 0 w 17"/>
                    <a:gd name="T7" fmla="*/ 4 h 76"/>
                    <a:gd name="T8" fmla="*/ 0 w 17"/>
                    <a:gd name="T9" fmla="*/ 2 h 76"/>
                    <a:gd name="T10" fmla="*/ 0 w 17"/>
                    <a:gd name="T11" fmla="*/ 2 h 76"/>
                    <a:gd name="T12" fmla="*/ 2 w 17"/>
                    <a:gd name="T13" fmla="*/ 2 h 76"/>
                    <a:gd name="T14" fmla="*/ 4 w 17"/>
                    <a:gd name="T15" fmla="*/ 2 h 76"/>
                    <a:gd name="T16" fmla="*/ 7 w 17"/>
                    <a:gd name="T17" fmla="*/ 0 h 76"/>
                    <a:gd name="T18" fmla="*/ 8 w 17"/>
                    <a:gd name="T19" fmla="*/ 2 h 76"/>
                    <a:gd name="T20" fmla="*/ 11 w 17"/>
                    <a:gd name="T21" fmla="*/ 2 h 76"/>
                    <a:gd name="T22" fmla="*/ 12 w 17"/>
                    <a:gd name="T23" fmla="*/ 2 h 76"/>
                    <a:gd name="T24" fmla="*/ 14 w 17"/>
                    <a:gd name="T25" fmla="*/ 2 h 76"/>
                    <a:gd name="T26" fmla="*/ 14 w 17"/>
                    <a:gd name="T27" fmla="*/ 4 h 76"/>
                    <a:gd name="T28" fmla="*/ 16 w 17"/>
                    <a:gd name="T29" fmla="*/ 5 h 76"/>
                    <a:gd name="T30" fmla="*/ 16 w 17"/>
                    <a:gd name="T31" fmla="*/ 6 h 76"/>
                    <a:gd name="T32" fmla="*/ 16 w 17"/>
                    <a:gd name="T33" fmla="*/ 6 h 76"/>
                    <a:gd name="T34" fmla="*/ 16 w 17"/>
                    <a:gd name="T35" fmla="*/ 8 h 76"/>
                    <a:gd name="T36" fmla="*/ 16 w 17"/>
                    <a:gd name="T37" fmla="*/ 75 h 76"/>
                    <a:gd name="T38" fmla="*/ 1 w 17"/>
                    <a:gd name="T39" fmla="*/ 75 h 76"/>
                    <a:gd name="T40" fmla="*/ 2 w 17"/>
                    <a:gd name="T41" fmla="*/ 8 h 76"/>
                    <a:gd name="T42" fmla="*/ 2 w 17"/>
                    <a:gd name="T43" fmla="*/ 6 h 76"/>
                    <a:gd name="T44" fmla="*/ 2 w 17"/>
                    <a:gd name="T45" fmla="*/ 6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
                    <a:gd name="T70" fmla="*/ 0 h 76"/>
                    <a:gd name="T71" fmla="*/ 17 w 17"/>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 h="76">
                      <a:moveTo>
                        <a:pt x="2" y="6"/>
                      </a:moveTo>
                      <a:lnTo>
                        <a:pt x="0" y="6"/>
                      </a:lnTo>
                      <a:lnTo>
                        <a:pt x="0" y="5"/>
                      </a:lnTo>
                      <a:lnTo>
                        <a:pt x="0" y="4"/>
                      </a:lnTo>
                      <a:lnTo>
                        <a:pt x="0" y="2"/>
                      </a:lnTo>
                      <a:lnTo>
                        <a:pt x="2" y="2"/>
                      </a:lnTo>
                      <a:lnTo>
                        <a:pt x="4" y="2"/>
                      </a:lnTo>
                      <a:lnTo>
                        <a:pt x="7" y="0"/>
                      </a:lnTo>
                      <a:lnTo>
                        <a:pt x="8" y="2"/>
                      </a:lnTo>
                      <a:lnTo>
                        <a:pt x="11" y="2"/>
                      </a:lnTo>
                      <a:lnTo>
                        <a:pt x="12" y="2"/>
                      </a:lnTo>
                      <a:lnTo>
                        <a:pt x="14" y="2"/>
                      </a:lnTo>
                      <a:lnTo>
                        <a:pt x="14" y="4"/>
                      </a:lnTo>
                      <a:lnTo>
                        <a:pt x="16" y="5"/>
                      </a:lnTo>
                      <a:lnTo>
                        <a:pt x="16" y="6"/>
                      </a:lnTo>
                      <a:lnTo>
                        <a:pt x="16" y="8"/>
                      </a:lnTo>
                      <a:lnTo>
                        <a:pt x="16" y="75"/>
                      </a:lnTo>
                      <a:lnTo>
                        <a:pt x="1" y="75"/>
                      </a:lnTo>
                      <a:lnTo>
                        <a:pt x="2" y="8"/>
                      </a:lnTo>
                      <a:lnTo>
                        <a:pt x="2" y="6"/>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4" name="Freeform 59"/>
                <p:cNvSpPr>
                  <a:spLocks/>
                </p:cNvSpPr>
                <p:nvPr/>
              </p:nvSpPr>
              <p:spPr bwMode="auto">
                <a:xfrm>
                  <a:off x="651" y="2622"/>
                  <a:ext cx="17" cy="17"/>
                </a:xfrm>
                <a:custGeom>
                  <a:avLst/>
                  <a:gdLst>
                    <a:gd name="T0" fmla="*/ 0 w 17"/>
                    <a:gd name="T1" fmla="*/ 0 h 17"/>
                    <a:gd name="T2" fmla="*/ 0 w 17"/>
                    <a:gd name="T3" fmla="*/ 0 h 17"/>
                    <a:gd name="T4" fmla="*/ 0 w 17"/>
                    <a:gd name="T5" fmla="*/ 0 h 17"/>
                    <a:gd name="T6" fmla="*/ 0 w 17"/>
                    <a:gd name="T7" fmla="*/ 0 h 17"/>
                    <a:gd name="T8" fmla="*/ 2 w 17"/>
                    <a:gd name="T9" fmla="*/ 0 h 17"/>
                    <a:gd name="T10" fmla="*/ 2 w 17"/>
                    <a:gd name="T11" fmla="*/ 0 h 17"/>
                    <a:gd name="T12" fmla="*/ 4 w 17"/>
                    <a:gd name="T13" fmla="*/ 0 h 17"/>
                    <a:gd name="T14" fmla="*/ 4 w 17"/>
                    <a:gd name="T15" fmla="*/ 0 h 17"/>
                    <a:gd name="T16" fmla="*/ 7 w 17"/>
                    <a:gd name="T17" fmla="*/ 0 h 17"/>
                    <a:gd name="T18" fmla="*/ 7 w 17"/>
                    <a:gd name="T19" fmla="*/ 0 h 17"/>
                    <a:gd name="T20" fmla="*/ 8 w 17"/>
                    <a:gd name="T21" fmla="*/ 0 h 17"/>
                    <a:gd name="T22" fmla="*/ 8 w 17"/>
                    <a:gd name="T23" fmla="*/ 0 h 17"/>
                    <a:gd name="T24" fmla="*/ 11 w 17"/>
                    <a:gd name="T25" fmla="*/ 0 h 17"/>
                    <a:gd name="T26" fmla="*/ 11 w 17"/>
                    <a:gd name="T27" fmla="*/ 0 h 17"/>
                    <a:gd name="T28" fmla="*/ 14 w 17"/>
                    <a:gd name="T29" fmla="*/ 0 h 17"/>
                    <a:gd name="T30" fmla="*/ 14 w 17"/>
                    <a:gd name="T31" fmla="*/ 0 h 17"/>
                    <a:gd name="T32" fmla="*/ 16 w 17"/>
                    <a:gd name="T33" fmla="*/ 0 h 17"/>
                    <a:gd name="T34" fmla="*/ 16 w 17"/>
                    <a:gd name="T35" fmla="*/ 16 h 17"/>
                    <a:gd name="T36" fmla="*/ 16 w 17"/>
                    <a:gd name="T37" fmla="*/ 16 h 17"/>
                    <a:gd name="T38" fmla="*/ 14 w 17"/>
                    <a:gd name="T39" fmla="*/ 16 h 17"/>
                    <a:gd name="T40" fmla="*/ 14 w 17"/>
                    <a:gd name="T41" fmla="*/ 16 h 17"/>
                    <a:gd name="T42" fmla="*/ 11 w 17"/>
                    <a:gd name="T43" fmla="*/ 16 h 17"/>
                    <a:gd name="T44" fmla="*/ 11 w 17"/>
                    <a:gd name="T45" fmla="*/ 16 h 17"/>
                    <a:gd name="T46" fmla="*/ 8 w 17"/>
                    <a:gd name="T47" fmla="*/ 16 h 17"/>
                    <a:gd name="T48" fmla="*/ 8 w 17"/>
                    <a:gd name="T49" fmla="*/ 16 h 17"/>
                    <a:gd name="T50" fmla="*/ 5 w 17"/>
                    <a:gd name="T51" fmla="*/ 16 h 17"/>
                    <a:gd name="T52" fmla="*/ 5 w 17"/>
                    <a:gd name="T53" fmla="*/ 16 h 17"/>
                    <a:gd name="T54" fmla="*/ 2 w 17"/>
                    <a:gd name="T55" fmla="*/ 16 h 17"/>
                    <a:gd name="T56" fmla="*/ 2 w 17"/>
                    <a:gd name="T57" fmla="*/ 16 h 17"/>
                    <a:gd name="T58" fmla="*/ 1 w 17"/>
                    <a:gd name="T59" fmla="*/ 16 h 17"/>
                    <a:gd name="T60" fmla="*/ 1 w 17"/>
                    <a:gd name="T61" fmla="*/ 16 h 17"/>
                    <a:gd name="T62" fmla="*/ 0 w 17"/>
                    <a:gd name="T63" fmla="*/ 16 h 17"/>
                    <a:gd name="T64" fmla="*/ 0 w 17"/>
                    <a:gd name="T65" fmla="*/ 16 h 17"/>
                    <a:gd name="T66" fmla="*/ 0 w 17"/>
                    <a:gd name="T67" fmla="*/ 16 h 17"/>
                    <a:gd name="T68" fmla="*/ 0 w 17"/>
                    <a:gd name="T69" fmla="*/ 16 h 17"/>
                    <a:gd name="T70" fmla="*/ 0 w 17"/>
                    <a:gd name="T71" fmla="*/ 16 h 17"/>
                    <a:gd name="T72" fmla="*/ 0 w 17"/>
                    <a:gd name="T73" fmla="*/ 16 h 17"/>
                    <a:gd name="T74" fmla="*/ 0 w 17"/>
                    <a:gd name="T75" fmla="*/ 16 h 17"/>
                    <a:gd name="T76" fmla="*/ 0 w 17"/>
                    <a:gd name="T77" fmla="*/ 16 h 17"/>
                    <a:gd name="T78" fmla="*/ 0 w 17"/>
                    <a:gd name="T79" fmla="*/ 16 h 17"/>
                    <a:gd name="T80" fmla="*/ 0 w 17"/>
                    <a:gd name="T81" fmla="*/ 16 h 17"/>
                    <a:gd name="T82" fmla="*/ 0 w 17"/>
                    <a:gd name="T83" fmla="*/ 16 h 17"/>
                    <a:gd name="T84" fmla="*/ 0 w 17"/>
                    <a:gd name="T85" fmla="*/ 16 h 17"/>
                    <a:gd name="T86" fmla="*/ 0 w 17"/>
                    <a:gd name="T87" fmla="*/ 16 h 17"/>
                    <a:gd name="T88" fmla="*/ 0 w 17"/>
                    <a:gd name="T89" fmla="*/ 16 h 17"/>
                    <a:gd name="T90" fmla="*/ 0 w 17"/>
                    <a:gd name="T91" fmla="*/ 16 h 17"/>
                    <a:gd name="T92" fmla="*/ 0 w 17"/>
                    <a:gd name="T93" fmla="*/ 16 h 17"/>
                    <a:gd name="T94" fmla="*/ 0 w 17"/>
                    <a:gd name="T95" fmla="*/ 16 h 17"/>
                    <a:gd name="T96" fmla="*/ 0 w 17"/>
                    <a:gd name="T97" fmla="*/ 16 h 17"/>
                    <a:gd name="T98" fmla="*/ 0 w 17"/>
                    <a:gd name="T99" fmla="*/ 16 h 17"/>
                    <a:gd name="T100" fmla="*/ 0 w 17"/>
                    <a:gd name="T101" fmla="*/ 0 h 17"/>
                    <a:gd name="T102" fmla="*/ 0 w 17"/>
                    <a:gd name="T103" fmla="*/ 0 h 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
                    <a:gd name="T157" fmla="*/ 0 h 17"/>
                    <a:gd name="T158" fmla="*/ 17 w 17"/>
                    <a:gd name="T159" fmla="*/ 17 h 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 h="17">
                      <a:moveTo>
                        <a:pt x="0" y="0"/>
                      </a:moveTo>
                      <a:lnTo>
                        <a:pt x="0" y="0"/>
                      </a:lnTo>
                      <a:lnTo>
                        <a:pt x="2" y="0"/>
                      </a:lnTo>
                      <a:lnTo>
                        <a:pt x="4" y="0"/>
                      </a:lnTo>
                      <a:lnTo>
                        <a:pt x="7" y="0"/>
                      </a:lnTo>
                      <a:lnTo>
                        <a:pt x="8" y="0"/>
                      </a:lnTo>
                      <a:lnTo>
                        <a:pt x="11" y="0"/>
                      </a:lnTo>
                      <a:lnTo>
                        <a:pt x="14" y="0"/>
                      </a:lnTo>
                      <a:lnTo>
                        <a:pt x="16" y="0"/>
                      </a:lnTo>
                      <a:lnTo>
                        <a:pt x="16" y="16"/>
                      </a:lnTo>
                      <a:lnTo>
                        <a:pt x="14" y="16"/>
                      </a:lnTo>
                      <a:lnTo>
                        <a:pt x="11" y="16"/>
                      </a:lnTo>
                      <a:lnTo>
                        <a:pt x="8" y="16"/>
                      </a:lnTo>
                      <a:lnTo>
                        <a:pt x="5" y="16"/>
                      </a:lnTo>
                      <a:lnTo>
                        <a:pt x="2" y="16"/>
                      </a:lnTo>
                      <a:lnTo>
                        <a:pt x="1" y="16"/>
                      </a:lnTo>
                      <a:lnTo>
                        <a:pt x="0" y="16"/>
                      </a:lnTo>
                      <a:lnTo>
                        <a:pt x="0"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5" name="Freeform 60"/>
                <p:cNvSpPr>
                  <a:spLocks/>
                </p:cNvSpPr>
                <p:nvPr/>
              </p:nvSpPr>
              <p:spPr bwMode="auto">
                <a:xfrm>
                  <a:off x="649" y="2544"/>
                  <a:ext cx="40" cy="188"/>
                </a:xfrm>
                <a:custGeom>
                  <a:avLst/>
                  <a:gdLst>
                    <a:gd name="T0" fmla="*/ 0 w 40"/>
                    <a:gd name="T1" fmla="*/ 187 h 188"/>
                    <a:gd name="T2" fmla="*/ 34 w 40"/>
                    <a:gd name="T3" fmla="*/ 0 h 188"/>
                    <a:gd name="T4" fmla="*/ 34 w 40"/>
                    <a:gd name="T5" fmla="*/ 0 h 188"/>
                    <a:gd name="T6" fmla="*/ 34 w 40"/>
                    <a:gd name="T7" fmla="*/ 0 h 188"/>
                    <a:gd name="T8" fmla="*/ 34 w 40"/>
                    <a:gd name="T9" fmla="*/ 0 h 188"/>
                    <a:gd name="T10" fmla="*/ 34 w 40"/>
                    <a:gd name="T11" fmla="*/ 0 h 188"/>
                    <a:gd name="T12" fmla="*/ 34 w 40"/>
                    <a:gd name="T13" fmla="*/ 0 h 188"/>
                    <a:gd name="T14" fmla="*/ 34 w 40"/>
                    <a:gd name="T15" fmla="*/ 0 h 188"/>
                    <a:gd name="T16" fmla="*/ 34 w 40"/>
                    <a:gd name="T17" fmla="*/ 0 h 188"/>
                    <a:gd name="T18" fmla="*/ 36 w 40"/>
                    <a:gd name="T19" fmla="*/ 0 h 188"/>
                    <a:gd name="T20" fmla="*/ 36 w 40"/>
                    <a:gd name="T21" fmla="*/ 0 h 188"/>
                    <a:gd name="T22" fmla="*/ 36 w 40"/>
                    <a:gd name="T23" fmla="*/ 0 h 188"/>
                    <a:gd name="T24" fmla="*/ 36 w 40"/>
                    <a:gd name="T25" fmla="*/ 0 h 188"/>
                    <a:gd name="T26" fmla="*/ 37 w 40"/>
                    <a:gd name="T27" fmla="*/ 0 h 188"/>
                    <a:gd name="T28" fmla="*/ 37 w 40"/>
                    <a:gd name="T29" fmla="*/ 0 h 188"/>
                    <a:gd name="T30" fmla="*/ 37 w 40"/>
                    <a:gd name="T31" fmla="*/ 0 h 188"/>
                    <a:gd name="T32" fmla="*/ 37 w 40"/>
                    <a:gd name="T33" fmla="*/ 0 h 188"/>
                    <a:gd name="T34" fmla="*/ 39 w 40"/>
                    <a:gd name="T35" fmla="*/ 0 h 188"/>
                    <a:gd name="T36" fmla="*/ 9 w 40"/>
                    <a:gd name="T37" fmla="*/ 187 h 188"/>
                    <a:gd name="T38" fmla="*/ 0 w 40"/>
                    <a:gd name="T39" fmla="*/ 187 h 188"/>
                    <a:gd name="T40" fmla="*/ 0 w 40"/>
                    <a:gd name="T41" fmla="*/ 18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188"/>
                    <a:gd name="T65" fmla="*/ 40 w 40"/>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188">
                      <a:moveTo>
                        <a:pt x="0" y="187"/>
                      </a:moveTo>
                      <a:lnTo>
                        <a:pt x="34" y="0"/>
                      </a:lnTo>
                      <a:lnTo>
                        <a:pt x="36" y="0"/>
                      </a:lnTo>
                      <a:lnTo>
                        <a:pt x="37" y="0"/>
                      </a:lnTo>
                      <a:lnTo>
                        <a:pt x="39" y="0"/>
                      </a:lnTo>
                      <a:lnTo>
                        <a:pt x="9" y="187"/>
                      </a:lnTo>
                      <a:lnTo>
                        <a:pt x="0" y="187"/>
                      </a:lnTo>
                    </a:path>
                  </a:pathLst>
                </a:custGeom>
                <a:solidFill>
                  <a:srgbClr val="D2B06A"/>
                </a:solidFill>
                <a:ln w="12700" cap="rnd">
                  <a:solidFill>
                    <a:srgbClr val="D2B06A"/>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6" name="Freeform 61"/>
                <p:cNvSpPr>
                  <a:spLocks/>
                </p:cNvSpPr>
                <p:nvPr/>
              </p:nvSpPr>
              <p:spPr bwMode="auto">
                <a:xfrm>
                  <a:off x="680" y="2525"/>
                  <a:ext cx="17" cy="20"/>
                </a:xfrm>
                <a:custGeom>
                  <a:avLst/>
                  <a:gdLst>
                    <a:gd name="T0" fmla="*/ 4 w 17"/>
                    <a:gd name="T1" fmla="*/ 19 h 20"/>
                    <a:gd name="T2" fmla="*/ 1 w 17"/>
                    <a:gd name="T3" fmla="*/ 19 h 20"/>
                    <a:gd name="T4" fmla="*/ 1 w 17"/>
                    <a:gd name="T5" fmla="*/ 19 h 20"/>
                    <a:gd name="T6" fmla="*/ 0 w 17"/>
                    <a:gd name="T7" fmla="*/ 19 h 20"/>
                    <a:gd name="T8" fmla="*/ 0 w 17"/>
                    <a:gd name="T9" fmla="*/ 17 h 20"/>
                    <a:gd name="T10" fmla="*/ 0 w 17"/>
                    <a:gd name="T11" fmla="*/ 17 h 20"/>
                    <a:gd name="T12" fmla="*/ 0 w 17"/>
                    <a:gd name="T13" fmla="*/ 16 h 20"/>
                    <a:gd name="T14" fmla="*/ 0 w 17"/>
                    <a:gd name="T15" fmla="*/ 16 h 20"/>
                    <a:gd name="T16" fmla="*/ 1 w 17"/>
                    <a:gd name="T17" fmla="*/ 14 h 20"/>
                    <a:gd name="T18" fmla="*/ 1 w 17"/>
                    <a:gd name="T19" fmla="*/ 14 h 20"/>
                    <a:gd name="T20" fmla="*/ 1 w 17"/>
                    <a:gd name="T21" fmla="*/ 13 h 20"/>
                    <a:gd name="T22" fmla="*/ 1 w 17"/>
                    <a:gd name="T23" fmla="*/ 13 h 20"/>
                    <a:gd name="T24" fmla="*/ 4 w 17"/>
                    <a:gd name="T25" fmla="*/ 11 h 20"/>
                    <a:gd name="T26" fmla="*/ 4 w 17"/>
                    <a:gd name="T27" fmla="*/ 11 h 20"/>
                    <a:gd name="T28" fmla="*/ 6 w 17"/>
                    <a:gd name="T29" fmla="*/ 11 h 20"/>
                    <a:gd name="T30" fmla="*/ 6 w 17"/>
                    <a:gd name="T31" fmla="*/ 11 h 20"/>
                    <a:gd name="T32" fmla="*/ 9 w 17"/>
                    <a:gd name="T33" fmla="*/ 9 h 20"/>
                    <a:gd name="T34" fmla="*/ 13 w 17"/>
                    <a:gd name="T35" fmla="*/ 0 h 20"/>
                    <a:gd name="T36" fmla="*/ 12 w 17"/>
                    <a:gd name="T37" fmla="*/ 9 h 20"/>
                    <a:gd name="T38" fmla="*/ 12 w 17"/>
                    <a:gd name="T39" fmla="*/ 11 h 20"/>
                    <a:gd name="T40" fmla="*/ 13 w 17"/>
                    <a:gd name="T41" fmla="*/ 11 h 20"/>
                    <a:gd name="T42" fmla="*/ 13 w 17"/>
                    <a:gd name="T43" fmla="*/ 13 h 20"/>
                    <a:gd name="T44" fmla="*/ 16 w 17"/>
                    <a:gd name="T45" fmla="*/ 13 h 20"/>
                    <a:gd name="T46" fmla="*/ 16 w 17"/>
                    <a:gd name="T47" fmla="*/ 15 h 20"/>
                    <a:gd name="T48" fmla="*/ 16 w 17"/>
                    <a:gd name="T49" fmla="*/ 15 h 20"/>
                    <a:gd name="T50" fmla="*/ 16 w 17"/>
                    <a:gd name="T51" fmla="*/ 15 h 20"/>
                    <a:gd name="T52" fmla="*/ 16 w 17"/>
                    <a:gd name="T53" fmla="*/ 15 h 20"/>
                    <a:gd name="T54" fmla="*/ 14 w 17"/>
                    <a:gd name="T55" fmla="*/ 17 h 20"/>
                    <a:gd name="T56" fmla="*/ 14 w 17"/>
                    <a:gd name="T57" fmla="*/ 17 h 20"/>
                    <a:gd name="T58" fmla="*/ 13 w 17"/>
                    <a:gd name="T59" fmla="*/ 18 h 20"/>
                    <a:gd name="T60" fmla="*/ 13 w 17"/>
                    <a:gd name="T61" fmla="*/ 18 h 20"/>
                    <a:gd name="T62" fmla="*/ 12 w 17"/>
                    <a:gd name="T63" fmla="*/ 19 h 20"/>
                    <a:gd name="T64" fmla="*/ 12 w 17"/>
                    <a:gd name="T65" fmla="*/ 19 h 20"/>
                    <a:gd name="T66" fmla="*/ 10 w 17"/>
                    <a:gd name="T67" fmla="*/ 19 h 20"/>
                    <a:gd name="T68" fmla="*/ 10 w 17"/>
                    <a:gd name="T69" fmla="*/ 19 h 20"/>
                    <a:gd name="T70" fmla="*/ 4 w 17"/>
                    <a:gd name="T71" fmla="*/ 19 h 20"/>
                    <a:gd name="T72" fmla="*/ 4 w 17"/>
                    <a:gd name="T73" fmla="*/ 19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
                    <a:gd name="T112" fmla="*/ 0 h 20"/>
                    <a:gd name="T113" fmla="*/ 17 w 17"/>
                    <a:gd name="T114" fmla="*/ 20 h 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 h="20">
                      <a:moveTo>
                        <a:pt x="4" y="19"/>
                      </a:moveTo>
                      <a:lnTo>
                        <a:pt x="1" y="19"/>
                      </a:lnTo>
                      <a:lnTo>
                        <a:pt x="0" y="19"/>
                      </a:lnTo>
                      <a:lnTo>
                        <a:pt x="0" y="17"/>
                      </a:lnTo>
                      <a:lnTo>
                        <a:pt x="0" y="16"/>
                      </a:lnTo>
                      <a:lnTo>
                        <a:pt x="1" y="14"/>
                      </a:lnTo>
                      <a:lnTo>
                        <a:pt x="1" y="13"/>
                      </a:lnTo>
                      <a:lnTo>
                        <a:pt x="4" y="11"/>
                      </a:lnTo>
                      <a:lnTo>
                        <a:pt x="6" y="11"/>
                      </a:lnTo>
                      <a:lnTo>
                        <a:pt x="9" y="9"/>
                      </a:lnTo>
                      <a:lnTo>
                        <a:pt x="13" y="0"/>
                      </a:lnTo>
                      <a:lnTo>
                        <a:pt x="12" y="9"/>
                      </a:lnTo>
                      <a:lnTo>
                        <a:pt x="12" y="11"/>
                      </a:lnTo>
                      <a:lnTo>
                        <a:pt x="13" y="11"/>
                      </a:lnTo>
                      <a:lnTo>
                        <a:pt x="13" y="13"/>
                      </a:lnTo>
                      <a:lnTo>
                        <a:pt x="16" y="13"/>
                      </a:lnTo>
                      <a:lnTo>
                        <a:pt x="16" y="15"/>
                      </a:lnTo>
                      <a:lnTo>
                        <a:pt x="14" y="17"/>
                      </a:lnTo>
                      <a:lnTo>
                        <a:pt x="13" y="18"/>
                      </a:lnTo>
                      <a:lnTo>
                        <a:pt x="12" y="19"/>
                      </a:lnTo>
                      <a:lnTo>
                        <a:pt x="10" y="19"/>
                      </a:lnTo>
                      <a:lnTo>
                        <a:pt x="4" y="19"/>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7" name="Freeform 62"/>
                <p:cNvSpPr>
                  <a:spLocks/>
                </p:cNvSpPr>
                <p:nvPr/>
              </p:nvSpPr>
              <p:spPr bwMode="auto">
                <a:xfrm>
                  <a:off x="632" y="2661"/>
                  <a:ext cx="105" cy="42"/>
                </a:xfrm>
                <a:custGeom>
                  <a:avLst/>
                  <a:gdLst>
                    <a:gd name="T0" fmla="*/ 100 w 105"/>
                    <a:gd name="T1" fmla="*/ 27 h 42"/>
                    <a:gd name="T2" fmla="*/ 90 w 105"/>
                    <a:gd name="T3" fmla="*/ 27 h 42"/>
                    <a:gd name="T4" fmla="*/ 88 w 105"/>
                    <a:gd name="T5" fmla="*/ 22 h 42"/>
                    <a:gd name="T6" fmla="*/ 82 w 105"/>
                    <a:gd name="T7" fmla="*/ 22 h 42"/>
                    <a:gd name="T8" fmla="*/ 78 w 105"/>
                    <a:gd name="T9" fmla="*/ 27 h 42"/>
                    <a:gd name="T10" fmla="*/ 73 w 105"/>
                    <a:gd name="T11" fmla="*/ 27 h 42"/>
                    <a:gd name="T12" fmla="*/ 73 w 105"/>
                    <a:gd name="T13" fmla="*/ 11 h 42"/>
                    <a:gd name="T14" fmla="*/ 65 w 105"/>
                    <a:gd name="T15" fmla="*/ 7 h 42"/>
                    <a:gd name="T16" fmla="*/ 65 w 105"/>
                    <a:gd name="T17" fmla="*/ 27 h 42"/>
                    <a:gd name="T18" fmla="*/ 57 w 105"/>
                    <a:gd name="T19" fmla="*/ 27 h 42"/>
                    <a:gd name="T20" fmla="*/ 56 w 105"/>
                    <a:gd name="T21" fmla="*/ 17 h 42"/>
                    <a:gd name="T22" fmla="*/ 51 w 105"/>
                    <a:gd name="T23" fmla="*/ 21 h 42"/>
                    <a:gd name="T24" fmla="*/ 51 w 105"/>
                    <a:gd name="T25" fmla="*/ 27 h 42"/>
                    <a:gd name="T26" fmla="*/ 44 w 105"/>
                    <a:gd name="T27" fmla="*/ 27 h 42"/>
                    <a:gd name="T28" fmla="*/ 44 w 105"/>
                    <a:gd name="T29" fmla="*/ 23 h 42"/>
                    <a:gd name="T30" fmla="*/ 30 w 105"/>
                    <a:gd name="T31" fmla="*/ 23 h 42"/>
                    <a:gd name="T32" fmla="*/ 30 w 105"/>
                    <a:gd name="T33" fmla="*/ 28 h 42"/>
                    <a:gd name="T34" fmla="*/ 22 w 105"/>
                    <a:gd name="T35" fmla="*/ 28 h 42"/>
                    <a:gd name="T36" fmla="*/ 4 w 105"/>
                    <a:gd name="T37" fmla="*/ 0 h 42"/>
                    <a:gd name="T38" fmla="*/ 0 w 105"/>
                    <a:gd name="T39" fmla="*/ 0 h 42"/>
                    <a:gd name="T40" fmla="*/ 16 w 105"/>
                    <a:gd name="T41" fmla="*/ 31 h 42"/>
                    <a:gd name="T42" fmla="*/ 16 w 105"/>
                    <a:gd name="T43" fmla="*/ 41 h 42"/>
                    <a:gd name="T44" fmla="*/ 104 w 105"/>
                    <a:gd name="T45" fmla="*/ 41 h 42"/>
                    <a:gd name="T46" fmla="*/ 100 w 105"/>
                    <a:gd name="T47" fmla="*/ 27 h 42"/>
                    <a:gd name="T48" fmla="*/ 100 w 105"/>
                    <a:gd name="T49" fmla="*/ 27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5"/>
                    <a:gd name="T76" fmla="*/ 0 h 42"/>
                    <a:gd name="T77" fmla="*/ 105 w 105"/>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5" h="42">
                      <a:moveTo>
                        <a:pt x="100" y="27"/>
                      </a:moveTo>
                      <a:lnTo>
                        <a:pt x="90" y="27"/>
                      </a:lnTo>
                      <a:lnTo>
                        <a:pt x="88" y="22"/>
                      </a:lnTo>
                      <a:lnTo>
                        <a:pt x="82" y="22"/>
                      </a:lnTo>
                      <a:lnTo>
                        <a:pt x="78" y="27"/>
                      </a:lnTo>
                      <a:lnTo>
                        <a:pt x="73" y="27"/>
                      </a:lnTo>
                      <a:lnTo>
                        <a:pt x="73" y="11"/>
                      </a:lnTo>
                      <a:lnTo>
                        <a:pt x="65" y="7"/>
                      </a:lnTo>
                      <a:lnTo>
                        <a:pt x="65" y="27"/>
                      </a:lnTo>
                      <a:lnTo>
                        <a:pt x="57" y="27"/>
                      </a:lnTo>
                      <a:lnTo>
                        <a:pt x="56" y="17"/>
                      </a:lnTo>
                      <a:lnTo>
                        <a:pt x="51" y="21"/>
                      </a:lnTo>
                      <a:lnTo>
                        <a:pt x="51" y="27"/>
                      </a:lnTo>
                      <a:lnTo>
                        <a:pt x="44" y="27"/>
                      </a:lnTo>
                      <a:lnTo>
                        <a:pt x="44" y="23"/>
                      </a:lnTo>
                      <a:lnTo>
                        <a:pt x="30" y="23"/>
                      </a:lnTo>
                      <a:lnTo>
                        <a:pt x="30" y="28"/>
                      </a:lnTo>
                      <a:lnTo>
                        <a:pt x="22" y="28"/>
                      </a:lnTo>
                      <a:lnTo>
                        <a:pt x="4" y="0"/>
                      </a:lnTo>
                      <a:lnTo>
                        <a:pt x="0" y="0"/>
                      </a:lnTo>
                      <a:lnTo>
                        <a:pt x="16" y="31"/>
                      </a:lnTo>
                      <a:lnTo>
                        <a:pt x="16" y="41"/>
                      </a:lnTo>
                      <a:lnTo>
                        <a:pt x="104" y="41"/>
                      </a:lnTo>
                      <a:lnTo>
                        <a:pt x="100" y="27"/>
                      </a:lnTo>
                    </a:path>
                  </a:pathLst>
                </a:custGeom>
                <a:solidFill>
                  <a:srgbClr val="104160"/>
                </a:solidFill>
                <a:ln w="12700" cap="rnd">
                  <a:solidFill>
                    <a:srgbClr val="10416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8" name="Freeform 63"/>
                <p:cNvSpPr>
                  <a:spLocks/>
                </p:cNvSpPr>
                <p:nvPr/>
              </p:nvSpPr>
              <p:spPr bwMode="auto">
                <a:xfrm>
                  <a:off x="567" y="2704"/>
                  <a:ext cx="166" cy="52"/>
                </a:xfrm>
                <a:custGeom>
                  <a:avLst/>
                  <a:gdLst>
                    <a:gd name="T0" fmla="*/ 79 w 166"/>
                    <a:gd name="T1" fmla="*/ 0 h 52"/>
                    <a:gd name="T2" fmla="*/ 75 w 166"/>
                    <a:gd name="T3" fmla="*/ 0 h 52"/>
                    <a:gd name="T4" fmla="*/ 41 w 166"/>
                    <a:gd name="T5" fmla="*/ 0 h 52"/>
                    <a:gd name="T6" fmla="*/ 39 w 166"/>
                    <a:gd name="T7" fmla="*/ 18 h 52"/>
                    <a:gd name="T8" fmla="*/ 13 w 166"/>
                    <a:gd name="T9" fmla="*/ 18 h 52"/>
                    <a:gd name="T10" fmla="*/ 0 w 166"/>
                    <a:gd name="T11" fmla="*/ 51 h 52"/>
                    <a:gd name="T12" fmla="*/ 26 w 166"/>
                    <a:gd name="T13" fmla="*/ 51 h 52"/>
                    <a:gd name="T14" fmla="*/ 49 w 166"/>
                    <a:gd name="T15" fmla="*/ 50 h 52"/>
                    <a:gd name="T16" fmla="*/ 73 w 166"/>
                    <a:gd name="T17" fmla="*/ 50 h 52"/>
                    <a:gd name="T18" fmla="*/ 165 w 166"/>
                    <a:gd name="T19" fmla="*/ 45 h 52"/>
                    <a:gd name="T20" fmla="*/ 165 w 166"/>
                    <a:gd name="T21" fmla="*/ 0 h 52"/>
                    <a:gd name="T22" fmla="*/ 79 w 166"/>
                    <a:gd name="T23" fmla="*/ 0 h 52"/>
                    <a:gd name="T24" fmla="*/ 79 w 166"/>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6"/>
                    <a:gd name="T40" fmla="*/ 0 h 52"/>
                    <a:gd name="T41" fmla="*/ 166 w 166"/>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6" h="52">
                      <a:moveTo>
                        <a:pt x="79" y="0"/>
                      </a:moveTo>
                      <a:lnTo>
                        <a:pt x="75" y="0"/>
                      </a:lnTo>
                      <a:lnTo>
                        <a:pt x="41" y="0"/>
                      </a:lnTo>
                      <a:lnTo>
                        <a:pt x="39" y="18"/>
                      </a:lnTo>
                      <a:lnTo>
                        <a:pt x="13" y="18"/>
                      </a:lnTo>
                      <a:lnTo>
                        <a:pt x="0" y="51"/>
                      </a:lnTo>
                      <a:lnTo>
                        <a:pt x="26" y="51"/>
                      </a:lnTo>
                      <a:lnTo>
                        <a:pt x="49" y="50"/>
                      </a:lnTo>
                      <a:lnTo>
                        <a:pt x="73" y="50"/>
                      </a:lnTo>
                      <a:lnTo>
                        <a:pt x="165" y="45"/>
                      </a:lnTo>
                      <a:lnTo>
                        <a:pt x="165" y="0"/>
                      </a:lnTo>
                      <a:lnTo>
                        <a:pt x="79" y="0"/>
                      </a:lnTo>
                    </a:path>
                  </a:pathLst>
                </a:custGeom>
                <a:solidFill>
                  <a:srgbClr val="5F5F5F"/>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59" name="Freeform 64"/>
                <p:cNvSpPr>
                  <a:spLocks/>
                </p:cNvSpPr>
                <p:nvPr/>
              </p:nvSpPr>
              <p:spPr bwMode="auto">
                <a:xfrm>
                  <a:off x="906" y="2475"/>
                  <a:ext cx="17" cy="117"/>
                </a:xfrm>
                <a:custGeom>
                  <a:avLst/>
                  <a:gdLst>
                    <a:gd name="T0" fmla="*/ 16 w 17"/>
                    <a:gd name="T1" fmla="*/ 116 h 117"/>
                    <a:gd name="T2" fmla="*/ 16 w 17"/>
                    <a:gd name="T3" fmla="*/ 0 h 117"/>
                    <a:gd name="T4" fmla="*/ 0 w 17"/>
                    <a:gd name="T5" fmla="*/ 0 h 117"/>
                    <a:gd name="T6" fmla="*/ 0 w 17"/>
                    <a:gd name="T7" fmla="*/ 116 h 117"/>
                    <a:gd name="T8" fmla="*/ 16 w 17"/>
                    <a:gd name="T9" fmla="*/ 116 h 117"/>
                    <a:gd name="T10" fmla="*/ 16 w 17"/>
                    <a:gd name="T11" fmla="*/ 116 h 117"/>
                    <a:gd name="T12" fmla="*/ 0 60000 65536"/>
                    <a:gd name="T13" fmla="*/ 0 60000 65536"/>
                    <a:gd name="T14" fmla="*/ 0 60000 65536"/>
                    <a:gd name="T15" fmla="*/ 0 60000 65536"/>
                    <a:gd name="T16" fmla="*/ 0 60000 65536"/>
                    <a:gd name="T17" fmla="*/ 0 60000 65536"/>
                    <a:gd name="T18" fmla="*/ 0 w 17"/>
                    <a:gd name="T19" fmla="*/ 0 h 117"/>
                    <a:gd name="T20" fmla="*/ 17 w 17"/>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7" h="117">
                      <a:moveTo>
                        <a:pt x="16" y="116"/>
                      </a:moveTo>
                      <a:lnTo>
                        <a:pt x="16" y="0"/>
                      </a:lnTo>
                      <a:lnTo>
                        <a:pt x="0" y="0"/>
                      </a:lnTo>
                      <a:lnTo>
                        <a:pt x="0" y="116"/>
                      </a:lnTo>
                      <a:lnTo>
                        <a:pt x="16" y="116"/>
                      </a:lnTo>
                    </a:path>
                  </a:pathLst>
                </a:custGeom>
                <a:solidFill>
                  <a:srgbClr val="104160"/>
                </a:solidFill>
                <a:ln w="12700" cap="rnd">
                  <a:solidFill>
                    <a:srgbClr val="10416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60" name="AutoShape 65"/>
                <p:cNvSpPr>
                  <a:spLocks noChangeArrowheads="1"/>
                </p:cNvSpPr>
                <p:nvPr/>
              </p:nvSpPr>
              <p:spPr bwMode="auto">
                <a:xfrm flipV="1">
                  <a:off x="882" y="2471"/>
                  <a:ext cx="58" cy="7"/>
                </a:xfrm>
                <a:prstGeom prst="roundRect">
                  <a:avLst>
                    <a:gd name="adj" fmla="val 0"/>
                  </a:avLst>
                </a:prstGeom>
                <a:solidFill>
                  <a:srgbClr val="A2A2A2"/>
                </a:solidFill>
                <a:ln w="12700">
                  <a:solidFill>
                    <a:srgbClr val="A2A2A2"/>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61" name="AutoShape 66"/>
                <p:cNvSpPr>
                  <a:spLocks noChangeArrowheads="1"/>
                </p:cNvSpPr>
                <p:nvPr/>
              </p:nvSpPr>
              <p:spPr bwMode="auto">
                <a:xfrm>
                  <a:off x="911" y="2458"/>
                  <a:ext cx="1" cy="12"/>
                </a:xfrm>
                <a:prstGeom prst="roundRect">
                  <a:avLst>
                    <a:gd name="adj" fmla="val 0"/>
                  </a:avLst>
                </a:prstGeom>
                <a:solidFill>
                  <a:srgbClr val="71B2CF"/>
                </a:solidFill>
                <a:ln w="12700">
                  <a:solidFill>
                    <a:srgbClr val="71B2CF"/>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62" name="AutoShape 67"/>
                <p:cNvSpPr>
                  <a:spLocks noChangeArrowheads="1"/>
                </p:cNvSpPr>
                <p:nvPr/>
              </p:nvSpPr>
              <p:spPr bwMode="auto">
                <a:xfrm flipV="1">
                  <a:off x="896" y="2464"/>
                  <a:ext cx="30" cy="5"/>
                </a:xfrm>
                <a:prstGeom prst="roundRect">
                  <a:avLst>
                    <a:gd name="adj" fmla="val 0"/>
                  </a:avLst>
                </a:prstGeom>
                <a:solidFill>
                  <a:srgbClr val="004080"/>
                </a:solidFill>
                <a:ln w="12700">
                  <a:solidFill>
                    <a:srgbClr val="00408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63" name="AutoShape 68"/>
                <p:cNvSpPr>
                  <a:spLocks noChangeArrowheads="1"/>
                </p:cNvSpPr>
                <p:nvPr/>
              </p:nvSpPr>
              <p:spPr bwMode="auto">
                <a:xfrm flipV="1">
                  <a:off x="896" y="2458"/>
                  <a:ext cx="30" cy="6"/>
                </a:xfrm>
                <a:prstGeom prst="roundRect">
                  <a:avLst>
                    <a:gd name="adj" fmla="val 0"/>
                  </a:avLst>
                </a:prstGeom>
                <a:solidFill>
                  <a:srgbClr val="004080"/>
                </a:solidFill>
                <a:ln w="12700">
                  <a:solidFill>
                    <a:srgbClr val="00408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64" name="AutoShape 69"/>
                <p:cNvSpPr>
                  <a:spLocks noChangeArrowheads="1"/>
                </p:cNvSpPr>
                <p:nvPr/>
              </p:nvSpPr>
              <p:spPr bwMode="auto">
                <a:xfrm flipV="1">
                  <a:off x="902" y="2450"/>
                  <a:ext cx="17" cy="2"/>
                </a:xfrm>
                <a:prstGeom prst="roundRect">
                  <a:avLst>
                    <a:gd name="adj" fmla="val 0"/>
                  </a:avLst>
                </a:prstGeom>
                <a:solidFill>
                  <a:srgbClr val="004080"/>
                </a:solidFill>
                <a:ln w="12700">
                  <a:solidFill>
                    <a:srgbClr val="00408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65" name="Freeform 70"/>
                <p:cNvSpPr>
                  <a:spLocks/>
                </p:cNvSpPr>
                <p:nvPr/>
              </p:nvSpPr>
              <p:spPr bwMode="auto">
                <a:xfrm>
                  <a:off x="718" y="2702"/>
                  <a:ext cx="17" cy="49"/>
                </a:xfrm>
                <a:custGeom>
                  <a:avLst/>
                  <a:gdLst>
                    <a:gd name="T0" fmla="*/ 16 w 17"/>
                    <a:gd name="T1" fmla="*/ 0 h 49"/>
                    <a:gd name="T2" fmla="*/ 2 w 17"/>
                    <a:gd name="T3" fmla="*/ 0 h 49"/>
                    <a:gd name="T4" fmla="*/ 0 w 17"/>
                    <a:gd name="T5" fmla="*/ 48 h 49"/>
                    <a:gd name="T6" fmla="*/ 16 w 17"/>
                    <a:gd name="T7" fmla="*/ 47 h 49"/>
                    <a:gd name="T8" fmla="*/ 16 w 17"/>
                    <a:gd name="T9" fmla="*/ 0 h 49"/>
                    <a:gd name="T10" fmla="*/ 16 w 17"/>
                    <a:gd name="T11" fmla="*/ 0 h 49"/>
                    <a:gd name="T12" fmla="*/ 0 60000 65536"/>
                    <a:gd name="T13" fmla="*/ 0 60000 65536"/>
                    <a:gd name="T14" fmla="*/ 0 60000 65536"/>
                    <a:gd name="T15" fmla="*/ 0 60000 65536"/>
                    <a:gd name="T16" fmla="*/ 0 60000 65536"/>
                    <a:gd name="T17" fmla="*/ 0 60000 65536"/>
                    <a:gd name="T18" fmla="*/ 0 w 17"/>
                    <a:gd name="T19" fmla="*/ 0 h 49"/>
                    <a:gd name="T20" fmla="*/ 17 w 17"/>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7" h="49">
                      <a:moveTo>
                        <a:pt x="16" y="0"/>
                      </a:moveTo>
                      <a:lnTo>
                        <a:pt x="2" y="0"/>
                      </a:lnTo>
                      <a:lnTo>
                        <a:pt x="0" y="48"/>
                      </a:lnTo>
                      <a:lnTo>
                        <a:pt x="16" y="47"/>
                      </a:lnTo>
                      <a:lnTo>
                        <a:pt x="16" y="0"/>
                      </a:lnTo>
                    </a:path>
                  </a:pathLst>
                </a:custGeom>
                <a:solidFill>
                  <a:srgbClr val="4F4F4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66" name="Freeform 71"/>
                <p:cNvSpPr>
                  <a:spLocks/>
                </p:cNvSpPr>
                <p:nvPr/>
              </p:nvSpPr>
              <p:spPr bwMode="auto">
                <a:xfrm>
                  <a:off x="720" y="2688"/>
                  <a:ext cx="17" cy="17"/>
                </a:xfrm>
                <a:custGeom>
                  <a:avLst/>
                  <a:gdLst>
                    <a:gd name="T0" fmla="*/ 16 w 17"/>
                    <a:gd name="T1" fmla="*/ 0 h 17"/>
                    <a:gd name="T2" fmla="*/ 16 w 17"/>
                    <a:gd name="T3" fmla="*/ 16 h 17"/>
                    <a:gd name="T4" fmla="*/ 0 w 17"/>
                    <a:gd name="T5" fmla="*/ 16 h 17"/>
                    <a:gd name="T6" fmla="*/ 2 w 17"/>
                    <a:gd name="T7" fmla="*/ 0 h 17"/>
                    <a:gd name="T8" fmla="*/ 16 w 17"/>
                    <a:gd name="T9" fmla="*/ 0 h 17"/>
                    <a:gd name="T10" fmla="*/ 16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0"/>
                      </a:moveTo>
                      <a:lnTo>
                        <a:pt x="16" y="16"/>
                      </a:lnTo>
                      <a:lnTo>
                        <a:pt x="0" y="16"/>
                      </a:lnTo>
                      <a:lnTo>
                        <a:pt x="2" y="0"/>
                      </a:lnTo>
                      <a:lnTo>
                        <a:pt x="16" y="0"/>
                      </a:lnTo>
                    </a:path>
                  </a:pathLst>
                </a:custGeom>
                <a:solidFill>
                  <a:srgbClr val="00408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67" name="Freeform 72"/>
                <p:cNvSpPr>
                  <a:spLocks/>
                </p:cNvSpPr>
                <p:nvPr/>
              </p:nvSpPr>
              <p:spPr bwMode="auto">
                <a:xfrm>
                  <a:off x="732" y="2588"/>
                  <a:ext cx="310" cy="162"/>
                </a:xfrm>
                <a:custGeom>
                  <a:avLst/>
                  <a:gdLst>
                    <a:gd name="T0" fmla="*/ 309 w 310"/>
                    <a:gd name="T1" fmla="*/ 125 h 162"/>
                    <a:gd name="T2" fmla="*/ 309 w 310"/>
                    <a:gd name="T3" fmla="*/ 1 h 162"/>
                    <a:gd name="T4" fmla="*/ 296 w 310"/>
                    <a:gd name="T5" fmla="*/ 1 h 162"/>
                    <a:gd name="T6" fmla="*/ 285 w 310"/>
                    <a:gd name="T7" fmla="*/ 1 h 162"/>
                    <a:gd name="T8" fmla="*/ 273 w 310"/>
                    <a:gd name="T9" fmla="*/ 1 h 162"/>
                    <a:gd name="T10" fmla="*/ 262 w 310"/>
                    <a:gd name="T11" fmla="*/ 0 h 162"/>
                    <a:gd name="T12" fmla="*/ 251 w 310"/>
                    <a:gd name="T13" fmla="*/ 0 h 162"/>
                    <a:gd name="T14" fmla="*/ 239 w 310"/>
                    <a:gd name="T15" fmla="*/ 0 h 162"/>
                    <a:gd name="T16" fmla="*/ 228 w 310"/>
                    <a:gd name="T17" fmla="*/ 0 h 162"/>
                    <a:gd name="T18" fmla="*/ 217 w 310"/>
                    <a:gd name="T19" fmla="*/ 0 h 162"/>
                    <a:gd name="T20" fmla="*/ 205 w 310"/>
                    <a:gd name="T21" fmla="*/ 2 h 162"/>
                    <a:gd name="T22" fmla="*/ 194 w 310"/>
                    <a:gd name="T23" fmla="*/ 2 h 162"/>
                    <a:gd name="T24" fmla="*/ 182 w 310"/>
                    <a:gd name="T25" fmla="*/ 2 h 162"/>
                    <a:gd name="T26" fmla="*/ 171 w 310"/>
                    <a:gd name="T27" fmla="*/ 2 h 162"/>
                    <a:gd name="T28" fmla="*/ 160 w 310"/>
                    <a:gd name="T29" fmla="*/ 3 h 162"/>
                    <a:gd name="T30" fmla="*/ 148 w 310"/>
                    <a:gd name="T31" fmla="*/ 3 h 162"/>
                    <a:gd name="T32" fmla="*/ 137 w 310"/>
                    <a:gd name="T33" fmla="*/ 4 h 162"/>
                    <a:gd name="T34" fmla="*/ 126 w 310"/>
                    <a:gd name="T35" fmla="*/ 4 h 162"/>
                    <a:gd name="T36" fmla="*/ 126 w 310"/>
                    <a:gd name="T37" fmla="*/ 16 h 162"/>
                    <a:gd name="T38" fmla="*/ 12 w 310"/>
                    <a:gd name="T39" fmla="*/ 26 h 162"/>
                    <a:gd name="T40" fmla="*/ 12 w 310"/>
                    <a:gd name="T41" fmla="*/ 45 h 162"/>
                    <a:gd name="T42" fmla="*/ 48 w 310"/>
                    <a:gd name="T43" fmla="*/ 42 h 162"/>
                    <a:gd name="T44" fmla="*/ 48 w 310"/>
                    <a:gd name="T45" fmla="*/ 78 h 162"/>
                    <a:gd name="T46" fmla="*/ 0 w 310"/>
                    <a:gd name="T47" fmla="*/ 84 h 162"/>
                    <a:gd name="T48" fmla="*/ 0 w 310"/>
                    <a:gd name="T49" fmla="*/ 161 h 162"/>
                    <a:gd name="T50" fmla="*/ 74 w 310"/>
                    <a:gd name="T51" fmla="*/ 155 h 162"/>
                    <a:gd name="T52" fmla="*/ 144 w 310"/>
                    <a:gd name="T53" fmla="*/ 148 h 162"/>
                    <a:gd name="T54" fmla="*/ 309 w 310"/>
                    <a:gd name="T55" fmla="*/ 125 h 162"/>
                    <a:gd name="T56" fmla="*/ 309 w 310"/>
                    <a:gd name="T57" fmla="*/ 125 h 1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0"/>
                    <a:gd name="T88" fmla="*/ 0 h 162"/>
                    <a:gd name="T89" fmla="*/ 310 w 310"/>
                    <a:gd name="T90" fmla="*/ 162 h 1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0" h="162">
                      <a:moveTo>
                        <a:pt x="309" y="125"/>
                      </a:moveTo>
                      <a:lnTo>
                        <a:pt x="309" y="1"/>
                      </a:lnTo>
                      <a:lnTo>
                        <a:pt x="296" y="1"/>
                      </a:lnTo>
                      <a:lnTo>
                        <a:pt x="285" y="1"/>
                      </a:lnTo>
                      <a:lnTo>
                        <a:pt x="273" y="1"/>
                      </a:lnTo>
                      <a:lnTo>
                        <a:pt x="262" y="0"/>
                      </a:lnTo>
                      <a:lnTo>
                        <a:pt x="251" y="0"/>
                      </a:lnTo>
                      <a:lnTo>
                        <a:pt x="239" y="0"/>
                      </a:lnTo>
                      <a:lnTo>
                        <a:pt x="228" y="0"/>
                      </a:lnTo>
                      <a:lnTo>
                        <a:pt x="217" y="0"/>
                      </a:lnTo>
                      <a:lnTo>
                        <a:pt x="205" y="2"/>
                      </a:lnTo>
                      <a:lnTo>
                        <a:pt x="194" y="2"/>
                      </a:lnTo>
                      <a:lnTo>
                        <a:pt x="182" y="2"/>
                      </a:lnTo>
                      <a:lnTo>
                        <a:pt x="171" y="2"/>
                      </a:lnTo>
                      <a:lnTo>
                        <a:pt x="160" y="3"/>
                      </a:lnTo>
                      <a:lnTo>
                        <a:pt x="148" y="3"/>
                      </a:lnTo>
                      <a:lnTo>
                        <a:pt x="137" y="4"/>
                      </a:lnTo>
                      <a:lnTo>
                        <a:pt x="126" y="4"/>
                      </a:lnTo>
                      <a:lnTo>
                        <a:pt x="126" y="16"/>
                      </a:lnTo>
                      <a:lnTo>
                        <a:pt x="12" y="26"/>
                      </a:lnTo>
                      <a:lnTo>
                        <a:pt x="12" y="45"/>
                      </a:lnTo>
                      <a:lnTo>
                        <a:pt x="48" y="42"/>
                      </a:lnTo>
                      <a:lnTo>
                        <a:pt x="48" y="78"/>
                      </a:lnTo>
                      <a:lnTo>
                        <a:pt x="0" y="84"/>
                      </a:lnTo>
                      <a:lnTo>
                        <a:pt x="0" y="161"/>
                      </a:lnTo>
                      <a:lnTo>
                        <a:pt x="74" y="155"/>
                      </a:lnTo>
                      <a:lnTo>
                        <a:pt x="144" y="148"/>
                      </a:lnTo>
                      <a:lnTo>
                        <a:pt x="309" y="125"/>
                      </a:lnTo>
                    </a:path>
                  </a:pathLst>
                </a:custGeom>
                <a:gradFill rotWithShape="0">
                  <a:gsLst>
                    <a:gs pos="0">
                      <a:srgbClr val="8F8F8F"/>
                    </a:gs>
                    <a:gs pos="50000">
                      <a:srgbClr val="FFFFFF"/>
                    </a:gs>
                    <a:gs pos="100000">
                      <a:srgbClr val="8F8F8F"/>
                    </a:gs>
                  </a:gsLst>
                  <a:lin ang="0" scaled="1"/>
                </a:gradFill>
                <a:ln w="12700" cap="rnd">
                  <a:solidFill>
                    <a:srgbClr val="8F8F8F"/>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68" name="Freeform 73"/>
                <p:cNvSpPr>
                  <a:spLocks/>
                </p:cNvSpPr>
                <p:nvPr/>
              </p:nvSpPr>
              <p:spPr bwMode="auto">
                <a:xfrm>
                  <a:off x="1058" y="2627"/>
                  <a:ext cx="31" cy="33"/>
                </a:xfrm>
                <a:custGeom>
                  <a:avLst/>
                  <a:gdLst>
                    <a:gd name="T0" fmla="*/ 30 w 31"/>
                    <a:gd name="T1" fmla="*/ 30 h 33"/>
                    <a:gd name="T2" fmla="*/ 30 w 31"/>
                    <a:gd name="T3" fmla="*/ 18 h 33"/>
                    <a:gd name="T4" fmla="*/ 28 w 31"/>
                    <a:gd name="T5" fmla="*/ 17 h 33"/>
                    <a:gd name="T6" fmla="*/ 28 w 31"/>
                    <a:gd name="T7" fmla="*/ 15 h 33"/>
                    <a:gd name="T8" fmla="*/ 28 w 31"/>
                    <a:gd name="T9" fmla="*/ 14 h 33"/>
                    <a:gd name="T10" fmla="*/ 28 w 31"/>
                    <a:gd name="T11" fmla="*/ 13 h 33"/>
                    <a:gd name="T12" fmla="*/ 28 w 31"/>
                    <a:gd name="T13" fmla="*/ 13 h 33"/>
                    <a:gd name="T14" fmla="*/ 28 w 31"/>
                    <a:gd name="T15" fmla="*/ 11 h 33"/>
                    <a:gd name="T16" fmla="*/ 28 w 31"/>
                    <a:gd name="T17" fmla="*/ 10 h 33"/>
                    <a:gd name="T18" fmla="*/ 28 w 31"/>
                    <a:gd name="T19" fmla="*/ 8 h 33"/>
                    <a:gd name="T20" fmla="*/ 26 w 31"/>
                    <a:gd name="T21" fmla="*/ 8 h 33"/>
                    <a:gd name="T22" fmla="*/ 26 w 31"/>
                    <a:gd name="T23" fmla="*/ 8 h 33"/>
                    <a:gd name="T24" fmla="*/ 26 w 31"/>
                    <a:gd name="T25" fmla="*/ 8 h 33"/>
                    <a:gd name="T26" fmla="*/ 26 w 31"/>
                    <a:gd name="T27" fmla="*/ 6 h 33"/>
                    <a:gd name="T28" fmla="*/ 26 w 31"/>
                    <a:gd name="T29" fmla="*/ 6 h 33"/>
                    <a:gd name="T30" fmla="*/ 26 w 31"/>
                    <a:gd name="T31" fmla="*/ 5 h 33"/>
                    <a:gd name="T32" fmla="*/ 26 w 31"/>
                    <a:gd name="T33" fmla="*/ 5 h 33"/>
                    <a:gd name="T34" fmla="*/ 26 w 31"/>
                    <a:gd name="T35" fmla="*/ 3 h 33"/>
                    <a:gd name="T36" fmla="*/ 24 w 31"/>
                    <a:gd name="T37" fmla="*/ 3 h 33"/>
                    <a:gd name="T38" fmla="*/ 24 w 31"/>
                    <a:gd name="T39" fmla="*/ 3 h 33"/>
                    <a:gd name="T40" fmla="*/ 22 w 31"/>
                    <a:gd name="T41" fmla="*/ 3 h 33"/>
                    <a:gd name="T42" fmla="*/ 22 w 31"/>
                    <a:gd name="T43" fmla="*/ 2 h 33"/>
                    <a:gd name="T44" fmla="*/ 20 w 31"/>
                    <a:gd name="T45" fmla="*/ 2 h 33"/>
                    <a:gd name="T46" fmla="*/ 18 w 31"/>
                    <a:gd name="T47" fmla="*/ 2 h 33"/>
                    <a:gd name="T48" fmla="*/ 16 w 31"/>
                    <a:gd name="T49" fmla="*/ 2 h 33"/>
                    <a:gd name="T50" fmla="*/ 16 w 31"/>
                    <a:gd name="T51" fmla="*/ 0 h 33"/>
                    <a:gd name="T52" fmla="*/ 13 w 31"/>
                    <a:gd name="T53" fmla="*/ 0 h 33"/>
                    <a:gd name="T54" fmla="*/ 11 w 31"/>
                    <a:gd name="T55" fmla="*/ 0 h 33"/>
                    <a:gd name="T56" fmla="*/ 10 w 31"/>
                    <a:gd name="T57" fmla="*/ 0 h 33"/>
                    <a:gd name="T58" fmla="*/ 8 w 31"/>
                    <a:gd name="T59" fmla="*/ 0 h 33"/>
                    <a:gd name="T60" fmla="*/ 6 w 31"/>
                    <a:gd name="T61" fmla="*/ 0 h 33"/>
                    <a:gd name="T62" fmla="*/ 4 w 31"/>
                    <a:gd name="T63" fmla="*/ 0 h 33"/>
                    <a:gd name="T64" fmla="*/ 2 w 31"/>
                    <a:gd name="T65" fmla="*/ 0 h 33"/>
                    <a:gd name="T66" fmla="*/ 0 w 31"/>
                    <a:gd name="T67" fmla="*/ 0 h 33"/>
                    <a:gd name="T68" fmla="*/ 0 w 31"/>
                    <a:gd name="T69" fmla="*/ 17 h 33"/>
                    <a:gd name="T70" fmla="*/ 0 w 31"/>
                    <a:gd name="T71" fmla="*/ 18 h 33"/>
                    <a:gd name="T72" fmla="*/ 2 w 31"/>
                    <a:gd name="T73" fmla="*/ 18 h 33"/>
                    <a:gd name="T74" fmla="*/ 2 w 31"/>
                    <a:gd name="T75" fmla="*/ 18 h 33"/>
                    <a:gd name="T76" fmla="*/ 4 w 31"/>
                    <a:gd name="T77" fmla="*/ 18 h 33"/>
                    <a:gd name="T78" fmla="*/ 4 w 31"/>
                    <a:gd name="T79" fmla="*/ 19 h 33"/>
                    <a:gd name="T80" fmla="*/ 5 w 31"/>
                    <a:gd name="T81" fmla="*/ 19 h 33"/>
                    <a:gd name="T82" fmla="*/ 5 w 31"/>
                    <a:gd name="T83" fmla="*/ 19 h 33"/>
                    <a:gd name="T84" fmla="*/ 7 w 31"/>
                    <a:gd name="T85" fmla="*/ 19 h 33"/>
                    <a:gd name="T86" fmla="*/ 7 w 31"/>
                    <a:gd name="T87" fmla="*/ 21 h 33"/>
                    <a:gd name="T88" fmla="*/ 7 w 31"/>
                    <a:gd name="T89" fmla="*/ 21 h 33"/>
                    <a:gd name="T90" fmla="*/ 7 w 31"/>
                    <a:gd name="T91" fmla="*/ 21 h 33"/>
                    <a:gd name="T92" fmla="*/ 8 w 31"/>
                    <a:gd name="T93" fmla="*/ 21 h 33"/>
                    <a:gd name="T94" fmla="*/ 8 w 31"/>
                    <a:gd name="T95" fmla="*/ 22 h 33"/>
                    <a:gd name="T96" fmla="*/ 8 w 31"/>
                    <a:gd name="T97" fmla="*/ 22 h 33"/>
                    <a:gd name="T98" fmla="*/ 8 w 31"/>
                    <a:gd name="T99" fmla="*/ 22 h 33"/>
                    <a:gd name="T100" fmla="*/ 9 w 31"/>
                    <a:gd name="T101" fmla="*/ 22 h 33"/>
                    <a:gd name="T102" fmla="*/ 9 w 31"/>
                    <a:gd name="T103" fmla="*/ 32 h 33"/>
                    <a:gd name="T104" fmla="*/ 30 w 31"/>
                    <a:gd name="T105" fmla="*/ 30 h 33"/>
                    <a:gd name="T106" fmla="*/ 30 w 31"/>
                    <a:gd name="T107" fmla="*/ 30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
                    <a:gd name="T163" fmla="*/ 0 h 33"/>
                    <a:gd name="T164" fmla="*/ 31 w 31"/>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 h="33">
                      <a:moveTo>
                        <a:pt x="30" y="30"/>
                      </a:moveTo>
                      <a:lnTo>
                        <a:pt x="30" y="18"/>
                      </a:lnTo>
                      <a:lnTo>
                        <a:pt x="28" y="17"/>
                      </a:lnTo>
                      <a:lnTo>
                        <a:pt x="28" y="15"/>
                      </a:lnTo>
                      <a:lnTo>
                        <a:pt x="28" y="14"/>
                      </a:lnTo>
                      <a:lnTo>
                        <a:pt x="28" y="13"/>
                      </a:lnTo>
                      <a:lnTo>
                        <a:pt x="28" y="11"/>
                      </a:lnTo>
                      <a:lnTo>
                        <a:pt x="28" y="10"/>
                      </a:lnTo>
                      <a:lnTo>
                        <a:pt x="28" y="8"/>
                      </a:lnTo>
                      <a:lnTo>
                        <a:pt x="26" y="8"/>
                      </a:lnTo>
                      <a:lnTo>
                        <a:pt x="26" y="6"/>
                      </a:lnTo>
                      <a:lnTo>
                        <a:pt x="26" y="5"/>
                      </a:lnTo>
                      <a:lnTo>
                        <a:pt x="26" y="3"/>
                      </a:lnTo>
                      <a:lnTo>
                        <a:pt x="24" y="3"/>
                      </a:lnTo>
                      <a:lnTo>
                        <a:pt x="22" y="3"/>
                      </a:lnTo>
                      <a:lnTo>
                        <a:pt x="22" y="2"/>
                      </a:lnTo>
                      <a:lnTo>
                        <a:pt x="20" y="2"/>
                      </a:lnTo>
                      <a:lnTo>
                        <a:pt x="18" y="2"/>
                      </a:lnTo>
                      <a:lnTo>
                        <a:pt x="16" y="2"/>
                      </a:lnTo>
                      <a:lnTo>
                        <a:pt x="16" y="0"/>
                      </a:lnTo>
                      <a:lnTo>
                        <a:pt x="13" y="0"/>
                      </a:lnTo>
                      <a:lnTo>
                        <a:pt x="11" y="0"/>
                      </a:lnTo>
                      <a:lnTo>
                        <a:pt x="10" y="0"/>
                      </a:lnTo>
                      <a:lnTo>
                        <a:pt x="8" y="0"/>
                      </a:lnTo>
                      <a:lnTo>
                        <a:pt x="6" y="0"/>
                      </a:lnTo>
                      <a:lnTo>
                        <a:pt x="4" y="0"/>
                      </a:lnTo>
                      <a:lnTo>
                        <a:pt x="2" y="0"/>
                      </a:lnTo>
                      <a:lnTo>
                        <a:pt x="0" y="0"/>
                      </a:lnTo>
                      <a:lnTo>
                        <a:pt x="0" y="17"/>
                      </a:lnTo>
                      <a:lnTo>
                        <a:pt x="0" y="18"/>
                      </a:lnTo>
                      <a:lnTo>
                        <a:pt x="2" y="18"/>
                      </a:lnTo>
                      <a:lnTo>
                        <a:pt x="4" y="18"/>
                      </a:lnTo>
                      <a:lnTo>
                        <a:pt x="4" y="19"/>
                      </a:lnTo>
                      <a:lnTo>
                        <a:pt x="5" y="19"/>
                      </a:lnTo>
                      <a:lnTo>
                        <a:pt x="7" y="19"/>
                      </a:lnTo>
                      <a:lnTo>
                        <a:pt x="7" y="21"/>
                      </a:lnTo>
                      <a:lnTo>
                        <a:pt x="8" y="21"/>
                      </a:lnTo>
                      <a:lnTo>
                        <a:pt x="8" y="22"/>
                      </a:lnTo>
                      <a:lnTo>
                        <a:pt x="9" y="22"/>
                      </a:lnTo>
                      <a:lnTo>
                        <a:pt x="9" y="32"/>
                      </a:lnTo>
                      <a:lnTo>
                        <a:pt x="30" y="30"/>
                      </a:lnTo>
                    </a:path>
                  </a:pathLst>
                </a:custGeom>
                <a:solidFill>
                  <a:srgbClr val="C0C27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69" name="Freeform 74"/>
                <p:cNvSpPr>
                  <a:spLocks/>
                </p:cNvSpPr>
                <p:nvPr/>
              </p:nvSpPr>
              <p:spPr bwMode="auto">
                <a:xfrm>
                  <a:off x="1167" y="2603"/>
                  <a:ext cx="30" cy="90"/>
                </a:xfrm>
                <a:custGeom>
                  <a:avLst/>
                  <a:gdLst>
                    <a:gd name="T0" fmla="*/ 29 w 30"/>
                    <a:gd name="T1" fmla="*/ 86 h 90"/>
                    <a:gd name="T2" fmla="*/ 29 w 30"/>
                    <a:gd name="T3" fmla="*/ 18 h 90"/>
                    <a:gd name="T4" fmla="*/ 28 w 30"/>
                    <a:gd name="T5" fmla="*/ 18 h 90"/>
                    <a:gd name="T6" fmla="*/ 28 w 30"/>
                    <a:gd name="T7" fmla="*/ 16 h 90"/>
                    <a:gd name="T8" fmla="*/ 28 w 30"/>
                    <a:gd name="T9" fmla="*/ 15 h 90"/>
                    <a:gd name="T10" fmla="*/ 28 w 30"/>
                    <a:gd name="T11" fmla="*/ 13 h 90"/>
                    <a:gd name="T12" fmla="*/ 28 w 30"/>
                    <a:gd name="T13" fmla="*/ 13 h 90"/>
                    <a:gd name="T14" fmla="*/ 28 w 30"/>
                    <a:gd name="T15" fmla="*/ 11 h 90"/>
                    <a:gd name="T16" fmla="*/ 28 w 30"/>
                    <a:gd name="T17" fmla="*/ 10 h 90"/>
                    <a:gd name="T18" fmla="*/ 28 w 30"/>
                    <a:gd name="T19" fmla="*/ 8 h 90"/>
                    <a:gd name="T20" fmla="*/ 26 w 30"/>
                    <a:gd name="T21" fmla="*/ 8 h 90"/>
                    <a:gd name="T22" fmla="*/ 26 w 30"/>
                    <a:gd name="T23" fmla="*/ 8 h 90"/>
                    <a:gd name="T24" fmla="*/ 26 w 30"/>
                    <a:gd name="T25" fmla="*/ 8 h 90"/>
                    <a:gd name="T26" fmla="*/ 26 w 30"/>
                    <a:gd name="T27" fmla="*/ 6 h 90"/>
                    <a:gd name="T28" fmla="*/ 25 w 30"/>
                    <a:gd name="T29" fmla="*/ 6 h 90"/>
                    <a:gd name="T30" fmla="*/ 25 w 30"/>
                    <a:gd name="T31" fmla="*/ 4 h 90"/>
                    <a:gd name="T32" fmla="*/ 25 w 30"/>
                    <a:gd name="T33" fmla="*/ 4 h 90"/>
                    <a:gd name="T34" fmla="*/ 25 w 30"/>
                    <a:gd name="T35" fmla="*/ 2 h 90"/>
                    <a:gd name="T36" fmla="*/ 23 w 30"/>
                    <a:gd name="T37" fmla="*/ 2 h 90"/>
                    <a:gd name="T38" fmla="*/ 22 w 30"/>
                    <a:gd name="T39" fmla="*/ 2 h 90"/>
                    <a:gd name="T40" fmla="*/ 20 w 30"/>
                    <a:gd name="T41" fmla="*/ 2 h 90"/>
                    <a:gd name="T42" fmla="*/ 20 w 30"/>
                    <a:gd name="T43" fmla="*/ 1 h 90"/>
                    <a:gd name="T44" fmla="*/ 19 w 30"/>
                    <a:gd name="T45" fmla="*/ 1 h 90"/>
                    <a:gd name="T46" fmla="*/ 17 w 30"/>
                    <a:gd name="T47" fmla="*/ 1 h 90"/>
                    <a:gd name="T48" fmla="*/ 15 w 30"/>
                    <a:gd name="T49" fmla="*/ 1 h 90"/>
                    <a:gd name="T50" fmla="*/ 14 w 30"/>
                    <a:gd name="T51" fmla="*/ 0 h 90"/>
                    <a:gd name="T52" fmla="*/ 12 w 30"/>
                    <a:gd name="T53" fmla="*/ 0 h 90"/>
                    <a:gd name="T54" fmla="*/ 10 w 30"/>
                    <a:gd name="T55" fmla="*/ 0 h 90"/>
                    <a:gd name="T56" fmla="*/ 9 w 30"/>
                    <a:gd name="T57" fmla="*/ 0 h 90"/>
                    <a:gd name="T58" fmla="*/ 7 w 30"/>
                    <a:gd name="T59" fmla="*/ 0 h 90"/>
                    <a:gd name="T60" fmla="*/ 5 w 30"/>
                    <a:gd name="T61" fmla="*/ 0 h 90"/>
                    <a:gd name="T62" fmla="*/ 3 w 30"/>
                    <a:gd name="T63" fmla="*/ 0 h 90"/>
                    <a:gd name="T64" fmla="*/ 1 w 30"/>
                    <a:gd name="T65" fmla="*/ 0 h 90"/>
                    <a:gd name="T66" fmla="*/ 0 w 30"/>
                    <a:gd name="T67" fmla="*/ 0 h 90"/>
                    <a:gd name="T68" fmla="*/ 0 w 30"/>
                    <a:gd name="T69" fmla="*/ 15 h 90"/>
                    <a:gd name="T70" fmla="*/ 0 w 30"/>
                    <a:gd name="T71" fmla="*/ 17 h 90"/>
                    <a:gd name="T72" fmla="*/ 1 w 30"/>
                    <a:gd name="T73" fmla="*/ 17 h 90"/>
                    <a:gd name="T74" fmla="*/ 2 w 30"/>
                    <a:gd name="T75" fmla="*/ 17 h 90"/>
                    <a:gd name="T76" fmla="*/ 4 w 30"/>
                    <a:gd name="T77" fmla="*/ 17 h 90"/>
                    <a:gd name="T78" fmla="*/ 4 w 30"/>
                    <a:gd name="T79" fmla="*/ 18 h 90"/>
                    <a:gd name="T80" fmla="*/ 5 w 30"/>
                    <a:gd name="T81" fmla="*/ 18 h 90"/>
                    <a:gd name="T82" fmla="*/ 5 w 30"/>
                    <a:gd name="T83" fmla="*/ 18 h 90"/>
                    <a:gd name="T84" fmla="*/ 7 w 30"/>
                    <a:gd name="T85" fmla="*/ 18 h 90"/>
                    <a:gd name="T86" fmla="*/ 7 w 30"/>
                    <a:gd name="T87" fmla="*/ 19 h 90"/>
                    <a:gd name="T88" fmla="*/ 7 w 30"/>
                    <a:gd name="T89" fmla="*/ 19 h 90"/>
                    <a:gd name="T90" fmla="*/ 7 w 30"/>
                    <a:gd name="T91" fmla="*/ 20 h 90"/>
                    <a:gd name="T92" fmla="*/ 8 w 30"/>
                    <a:gd name="T93" fmla="*/ 20 h 90"/>
                    <a:gd name="T94" fmla="*/ 8 w 30"/>
                    <a:gd name="T95" fmla="*/ 22 h 90"/>
                    <a:gd name="T96" fmla="*/ 8 w 30"/>
                    <a:gd name="T97" fmla="*/ 22 h 90"/>
                    <a:gd name="T98" fmla="*/ 8 w 30"/>
                    <a:gd name="T99" fmla="*/ 22 h 90"/>
                    <a:gd name="T100" fmla="*/ 9 w 30"/>
                    <a:gd name="T101" fmla="*/ 22 h 90"/>
                    <a:gd name="T102" fmla="*/ 9 w 30"/>
                    <a:gd name="T103" fmla="*/ 89 h 90"/>
                    <a:gd name="T104" fmla="*/ 29 w 30"/>
                    <a:gd name="T105" fmla="*/ 86 h 90"/>
                    <a:gd name="T106" fmla="*/ 29 w 30"/>
                    <a:gd name="T107" fmla="*/ 86 h 9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0"/>
                    <a:gd name="T163" fmla="*/ 0 h 90"/>
                    <a:gd name="T164" fmla="*/ 30 w 30"/>
                    <a:gd name="T165" fmla="*/ 90 h 9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0" h="90">
                      <a:moveTo>
                        <a:pt x="29" y="86"/>
                      </a:moveTo>
                      <a:lnTo>
                        <a:pt x="29" y="18"/>
                      </a:lnTo>
                      <a:lnTo>
                        <a:pt x="28" y="18"/>
                      </a:lnTo>
                      <a:lnTo>
                        <a:pt x="28" y="16"/>
                      </a:lnTo>
                      <a:lnTo>
                        <a:pt x="28" y="15"/>
                      </a:lnTo>
                      <a:lnTo>
                        <a:pt x="28" y="13"/>
                      </a:lnTo>
                      <a:lnTo>
                        <a:pt x="28" y="11"/>
                      </a:lnTo>
                      <a:lnTo>
                        <a:pt x="28" y="10"/>
                      </a:lnTo>
                      <a:lnTo>
                        <a:pt x="28" y="8"/>
                      </a:lnTo>
                      <a:lnTo>
                        <a:pt x="26" y="8"/>
                      </a:lnTo>
                      <a:lnTo>
                        <a:pt x="26" y="6"/>
                      </a:lnTo>
                      <a:lnTo>
                        <a:pt x="25" y="6"/>
                      </a:lnTo>
                      <a:lnTo>
                        <a:pt x="25" y="4"/>
                      </a:lnTo>
                      <a:lnTo>
                        <a:pt x="25" y="2"/>
                      </a:lnTo>
                      <a:lnTo>
                        <a:pt x="23" y="2"/>
                      </a:lnTo>
                      <a:lnTo>
                        <a:pt x="22" y="2"/>
                      </a:lnTo>
                      <a:lnTo>
                        <a:pt x="20" y="2"/>
                      </a:lnTo>
                      <a:lnTo>
                        <a:pt x="20" y="1"/>
                      </a:lnTo>
                      <a:lnTo>
                        <a:pt x="19" y="1"/>
                      </a:lnTo>
                      <a:lnTo>
                        <a:pt x="17" y="1"/>
                      </a:lnTo>
                      <a:lnTo>
                        <a:pt x="15" y="1"/>
                      </a:lnTo>
                      <a:lnTo>
                        <a:pt x="14" y="0"/>
                      </a:lnTo>
                      <a:lnTo>
                        <a:pt x="12" y="0"/>
                      </a:lnTo>
                      <a:lnTo>
                        <a:pt x="10" y="0"/>
                      </a:lnTo>
                      <a:lnTo>
                        <a:pt x="9" y="0"/>
                      </a:lnTo>
                      <a:lnTo>
                        <a:pt x="7" y="0"/>
                      </a:lnTo>
                      <a:lnTo>
                        <a:pt x="5" y="0"/>
                      </a:lnTo>
                      <a:lnTo>
                        <a:pt x="3" y="0"/>
                      </a:lnTo>
                      <a:lnTo>
                        <a:pt x="1" y="0"/>
                      </a:lnTo>
                      <a:lnTo>
                        <a:pt x="0" y="0"/>
                      </a:lnTo>
                      <a:lnTo>
                        <a:pt x="0" y="15"/>
                      </a:lnTo>
                      <a:lnTo>
                        <a:pt x="0" y="17"/>
                      </a:lnTo>
                      <a:lnTo>
                        <a:pt x="1" y="17"/>
                      </a:lnTo>
                      <a:lnTo>
                        <a:pt x="2" y="17"/>
                      </a:lnTo>
                      <a:lnTo>
                        <a:pt x="4" y="17"/>
                      </a:lnTo>
                      <a:lnTo>
                        <a:pt x="4" y="18"/>
                      </a:lnTo>
                      <a:lnTo>
                        <a:pt x="5" y="18"/>
                      </a:lnTo>
                      <a:lnTo>
                        <a:pt x="7" y="18"/>
                      </a:lnTo>
                      <a:lnTo>
                        <a:pt x="7" y="19"/>
                      </a:lnTo>
                      <a:lnTo>
                        <a:pt x="7" y="20"/>
                      </a:lnTo>
                      <a:lnTo>
                        <a:pt x="8" y="20"/>
                      </a:lnTo>
                      <a:lnTo>
                        <a:pt x="8" y="22"/>
                      </a:lnTo>
                      <a:lnTo>
                        <a:pt x="9" y="22"/>
                      </a:lnTo>
                      <a:lnTo>
                        <a:pt x="9" y="89"/>
                      </a:lnTo>
                      <a:lnTo>
                        <a:pt x="29" y="86"/>
                      </a:lnTo>
                    </a:path>
                  </a:pathLst>
                </a:custGeom>
                <a:solidFill>
                  <a:srgbClr val="E0A17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0" name="Freeform 75"/>
                <p:cNvSpPr>
                  <a:spLocks/>
                </p:cNvSpPr>
                <p:nvPr/>
              </p:nvSpPr>
              <p:spPr bwMode="auto">
                <a:xfrm>
                  <a:off x="1201" y="2606"/>
                  <a:ext cx="31" cy="82"/>
                </a:xfrm>
                <a:custGeom>
                  <a:avLst/>
                  <a:gdLst>
                    <a:gd name="T0" fmla="*/ 30 w 31"/>
                    <a:gd name="T1" fmla="*/ 76 h 82"/>
                    <a:gd name="T2" fmla="*/ 30 w 31"/>
                    <a:gd name="T3" fmla="*/ 18 h 82"/>
                    <a:gd name="T4" fmla="*/ 29 w 31"/>
                    <a:gd name="T5" fmla="*/ 18 h 82"/>
                    <a:gd name="T6" fmla="*/ 29 w 31"/>
                    <a:gd name="T7" fmla="*/ 16 h 82"/>
                    <a:gd name="T8" fmla="*/ 29 w 31"/>
                    <a:gd name="T9" fmla="*/ 15 h 82"/>
                    <a:gd name="T10" fmla="*/ 29 w 31"/>
                    <a:gd name="T11" fmla="*/ 14 h 82"/>
                    <a:gd name="T12" fmla="*/ 29 w 31"/>
                    <a:gd name="T13" fmla="*/ 14 h 82"/>
                    <a:gd name="T14" fmla="*/ 29 w 31"/>
                    <a:gd name="T15" fmla="*/ 12 h 82"/>
                    <a:gd name="T16" fmla="*/ 29 w 31"/>
                    <a:gd name="T17" fmla="*/ 12 h 82"/>
                    <a:gd name="T18" fmla="*/ 29 w 31"/>
                    <a:gd name="T19" fmla="*/ 10 h 82"/>
                    <a:gd name="T20" fmla="*/ 27 w 31"/>
                    <a:gd name="T21" fmla="*/ 10 h 82"/>
                    <a:gd name="T22" fmla="*/ 27 w 31"/>
                    <a:gd name="T23" fmla="*/ 10 h 82"/>
                    <a:gd name="T24" fmla="*/ 27 w 31"/>
                    <a:gd name="T25" fmla="*/ 10 h 82"/>
                    <a:gd name="T26" fmla="*/ 27 w 31"/>
                    <a:gd name="T27" fmla="*/ 8 h 82"/>
                    <a:gd name="T28" fmla="*/ 27 w 31"/>
                    <a:gd name="T29" fmla="*/ 8 h 82"/>
                    <a:gd name="T30" fmla="*/ 27 w 31"/>
                    <a:gd name="T31" fmla="*/ 7 h 82"/>
                    <a:gd name="T32" fmla="*/ 27 w 31"/>
                    <a:gd name="T33" fmla="*/ 7 h 82"/>
                    <a:gd name="T34" fmla="*/ 27 w 31"/>
                    <a:gd name="T35" fmla="*/ 5 h 82"/>
                    <a:gd name="T36" fmla="*/ 25 w 31"/>
                    <a:gd name="T37" fmla="*/ 5 h 82"/>
                    <a:gd name="T38" fmla="*/ 24 w 31"/>
                    <a:gd name="T39" fmla="*/ 5 h 82"/>
                    <a:gd name="T40" fmla="*/ 22 w 31"/>
                    <a:gd name="T41" fmla="*/ 5 h 82"/>
                    <a:gd name="T42" fmla="*/ 21 w 31"/>
                    <a:gd name="T43" fmla="*/ 4 h 82"/>
                    <a:gd name="T44" fmla="*/ 19 w 31"/>
                    <a:gd name="T45" fmla="*/ 4 h 82"/>
                    <a:gd name="T46" fmla="*/ 17 w 31"/>
                    <a:gd name="T47" fmla="*/ 2 h 82"/>
                    <a:gd name="T48" fmla="*/ 16 w 31"/>
                    <a:gd name="T49" fmla="*/ 2 h 82"/>
                    <a:gd name="T50" fmla="*/ 15 w 31"/>
                    <a:gd name="T51" fmla="*/ 0 h 82"/>
                    <a:gd name="T52" fmla="*/ 13 w 31"/>
                    <a:gd name="T53" fmla="*/ 0 h 82"/>
                    <a:gd name="T54" fmla="*/ 11 w 31"/>
                    <a:gd name="T55" fmla="*/ 0 h 82"/>
                    <a:gd name="T56" fmla="*/ 9 w 31"/>
                    <a:gd name="T57" fmla="*/ 0 h 82"/>
                    <a:gd name="T58" fmla="*/ 7 w 31"/>
                    <a:gd name="T59" fmla="*/ 0 h 82"/>
                    <a:gd name="T60" fmla="*/ 6 w 31"/>
                    <a:gd name="T61" fmla="*/ 1 h 82"/>
                    <a:gd name="T62" fmla="*/ 4 w 31"/>
                    <a:gd name="T63" fmla="*/ 1 h 82"/>
                    <a:gd name="T64" fmla="*/ 2 w 31"/>
                    <a:gd name="T65" fmla="*/ 1 h 82"/>
                    <a:gd name="T66" fmla="*/ 0 w 31"/>
                    <a:gd name="T67" fmla="*/ 1 h 82"/>
                    <a:gd name="T68" fmla="*/ 0 w 31"/>
                    <a:gd name="T69" fmla="*/ 17 h 82"/>
                    <a:gd name="T70" fmla="*/ 0 w 31"/>
                    <a:gd name="T71" fmla="*/ 18 h 82"/>
                    <a:gd name="T72" fmla="*/ 2 w 31"/>
                    <a:gd name="T73" fmla="*/ 18 h 82"/>
                    <a:gd name="T74" fmla="*/ 2 w 31"/>
                    <a:gd name="T75" fmla="*/ 18 h 82"/>
                    <a:gd name="T76" fmla="*/ 4 w 31"/>
                    <a:gd name="T77" fmla="*/ 18 h 82"/>
                    <a:gd name="T78" fmla="*/ 4 w 31"/>
                    <a:gd name="T79" fmla="*/ 19 h 82"/>
                    <a:gd name="T80" fmla="*/ 5 w 31"/>
                    <a:gd name="T81" fmla="*/ 19 h 82"/>
                    <a:gd name="T82" fmla="*/ 5 w 31"/>
                    <a:gd name="T83" fmla="*/ 19 h 82"/>
                    <a:gd name="T84" fmla="*/ 7 w 31"/>
                    <a:gd name="T85" fmla="*/ 19 h 82"/>
                    <a:gd name="T86" fmla="*/ 7 w 31"/>
                    <a:gd name="T87" fmla="*/ 21 h 82"/>
                    <a:gd name="T88" fmla="*/ 7 w 31"/>
                    <a:gd name="T89" fmla="*/ 21 h 82"/>
                    <a:gd name="T90" fmla="*/ 7 w 31"/>
                    <a:gd name="T91" fmla="*/ 22 h 82"/>
                    <a:gd name="T92" fmla="*/ 7 w 31"/>
                    <a:gd name="T93" fmla="*/ 22 h 82"/>
                    <a:gd name="T94" fmla="*/ 7 w 31"/>
                    <a:gd name="T95" fmla="*/ 24 h 82"/>
                    <a:gd name="T96" fmla="*/ 7 w 31"/>
                    <a:gd name="T97" fmla="*/ 24 h 82"/>
                    <a:gd name="T98" fmla="*/ 7 w 31"/>
                    <a:gd name="T99" fmla="*/ 24 h 82"/>
                    <a:gd name="T100" fmla="*/ 9 w 31"/>
                    <a:gd name="T101" fmla="*/ 24 h 82"/>
                    <a:gd name="T102" fmla="*/ 9 w 31"/>
                    <a:gd name="T103" fmla="*/ 81 h 82"/>
                    <a:gd name="T104" fmla="*/ 30 w 31"/>
                    <a:gd name="T105" fmla="*/ 76 h 82"/>
                    <a:gd name="T106" fmla="*/ 30 w 31"/>
                    <a:gd name="T107" fmla="*/ 76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
                    <a:gd name="T163" fmla="*/ 0 h 82"/>
                    <a:gd name="T164" fmla="*/ 31 w 31"/>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 h="82">
                      <a:moveTo>
                        <a:pt x="30" y="76"/>
                      </a:moveTo>
                      <a:lnTo>
                        <a:pt x="30" y="18"/>
                      </a:lnTo>
                      <a:lnTo>
                        <a:pt x="29" y="18"/>
                      </a:lnTo>
                      <a:lnTo>
                        <a:pt x="29" y="16"/>
                      </a:lnTo>
                      <a:lnTo>
                        <a:pt x="29" y="15"/>
                      </a:lnTo>
                      <a:lnTo>
                        <a:pt x="29" y="14"/>
                      </a:lnTo>
                      <a:lnTo>
                        <a:pt x="29" y="12"/>
                      </a:lnTo>
                      <a:lnTo>
                        <a:pt x="29" y="10"/>
                      </a:lnTo>
                      <a:lnTo>
                        <a:pt x="27" y="10"/>
                      </a:lnTo>
                      <a:lnTo>
                        <a:pt x="27" y="8"/>
                      </a:lnTo>
                      <a:lnTo>
                        <a:pt x="27" y="7"/>
                      </a:lnTo>
                      <a:lnTo>
                        <a:pt x="27" y="5"/>
                      </a:lnTo>
                      <a:lnTo>
                        <a:pt x="25" y="5"/>
                      </a:lnTo>
                      <a:lnTo>
                        <a:pt x="24" y="5"/>
                      </a:lnTo>
                      <a:lnTo>
                        <a:pt x="22" y="5"/>
                      </a:lnTo>
                      <a:lnTo>
                        <a:pt x="21" y="4"/>
                      </a:lnTo>
                      <a:lnTo>
                        <a:pt x="19" y="4"/>
                      </a:lnTo>
                      <a:lnTo>
                        <a:pt x="17" y="2"/>
                      </a:lnTo>
                      <a:lnTo>
                        <a:pt x="16" y="2"/>
                      </a:lnTo>
                      <a:lnTo>
                        <a:pt x="15" y="0"/>
                      </a:lnTo>
                      <a:lnTo>
                        <a:pt x="13" y="0"/>
                      </a:lnTo>
                      <a:lnTo>
                        <a:pt x="11" y="0"/>
                      </a:lnTo>
                      <a:lnTo>
                        <a:pt x="9" y="0"/>
                      </a:lnTo>
                      <a:lnTo>
                        <a:pt x="7" y="0"/>
                      </a:lnTo>
                      <a:lnTo>
                        <a:pt x="6" y="1"/>
                      </a:lnTo>
                      <a:lnTo>
                        <a:pt x="4" y="1"/>
                      </a:lnTo>
                      <a:lnTo>
                        <a:pt x="2" y="1"/>
                      </a:lnTo>
                      <a:lnTo>
                        <a:pt x="0" y="1"/>
                      </a:lnTo>
                      <a:lnTo>
                        <a:pt x="0" y="17"/>
                      </a:lnTo>
                      <a:lnTo>
                        <a:pt x="0" y="18"/>
                      </a:lnTo>
                      <a:lnTo>
                        <a:pt x="2" y="18"/>
                      </a:lnTo>
                      <a:lnTo>
                        <a:pt x="4" y="18"/>
                      </a:lnTo>
                      <a:lnTo>
                        <a:pt x="4" y="19"/>
                      </a:lnTo>
                      <a:lnTo>
                        <a:pt x="5" y="19"/>
                      </a:lnTo>
                      <a:lnTo>
                        <a:pt x="7" y="19"/>
                      </a:lnTo>
                      <a:lnTo>
                        <a:pt x="7" y="21"/>
                      </a:lnTo>
                      <a:lnTo>
                        <a:pt x="7" y="22"/>
                      </a:lnTo>
                      <a:lnTo>
                        <a:pt x="7" y="24"/>
                      </a:lnTo>
                      <a:lnTo>
                        <a:pt x="9" y="24"/>
                      </a:lnTo>
                      <a:lnTo>
                        <a:pt x="9" y="81"/>
                      </a:lnTo>
                      <a:lnTo>
                        <a:pt x="30" y="76"/>
                      </a:lnTo>
                    </a:path>
                  </a:pathLst>
                </a:custGeom>
                <a:solidFill>
                  <a:srgbClr val="B1B1D2"/>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1" name="Freeform 76"/>
                <p:cNvSpPr>
                  <a:spLocks/>
                </p:cNvSpPr>
                <p:nvPr/>
              </p:nvSpPr>
              <p:spPr bwMode="auto">
                <a:xfrm>
                  <a:off x="1293" y="2514"/>
                  <a:ext cx="17" cy="17"/>
                </a:xfrm>
                <a:custGeom>
                  <a:avLst/>
                  <a:gdLst>
                    <a:gd name="T0" fmla="*/ 0 w 17"/>
                    <a:gd name="T1" fmla="*/ 0 h 17"/>
                    <a:gd name="T2" fmla="*/ 16 w 17"/>
                    <a:gd name="T3" fmla="*/ 0 h 17"/>
                    <a:gd name="T4" fmla="*/ 16 w 17"/>
                    <a:gd name="T5" fmla="*/ 16 h 17"/>
                    <a:gd name="T6" fmla="*/ 12 w 17"/>
                    <a:gd name="T7" fmla="*/ 16 h 17"/>
                    <a:gd name="T8" fmla="*/ 12 w 17"/>
                    <a:gd name="T9" fmla="*/ 5 h 17"/>
                    <a:gd name="T10" fmla="*/ 0 w 17"/>
                    <a:gd name="T11" fmla="*/ 5 h 17"/>
                    <a:gd name="T12" fmla="*/ 0 w 17"/>
                    <a:gd name="T13" fmla="*/ 0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0" y="0"/>
                      </a:moveTo>
                      <a:lnTo>
                        <a:pt x="16" y="0"/>
                      </a:lnTo>
                      <a:lnTo>
                        <a:pt x="16" y="16"/>
                      </a:lnTo>
                      <a:lnTo>
                        <a:pt x="12" y="16"/>
                      </a:lnTo>
                      <a:lnTo>
                        <a:pt x="12" y="5"/>
                      </a:lnTo>
                      <a:lnTo>
                        <a:pt x="0" y="5"/>
                      </a:lnTo>
                      <a:lnTo>
                        <a:pt x="0"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2" name="Freeform 77"/>
                <p:cNvSpPr>
                  <a:spLocks/>
                </p:cNvSpPr>
                <p:nvPr/>
              </p:nvSpPr>
              <p:spPr bwMode="auto">
                <a:xfrm>
                  <a:off x="1295" y="2510"/>
                  <a:ext cx="100" cy="129"/>
                </a:xfrm>
                <a:custGeom>
                  <a:avLst/>
                  <a:gdLst>
                    <a:gd name="T0" fmla="*/ 99 w 100"/>
                    <a:gd name="T1" fmla="*/ 0 h 129"/>
                    <a:gd name="T2" fmla="*/ 32 w 100"/>
                    <a:gd name="T3" fmla="*/ 49 h 129"/>
                    <a:gd name="T4" fmla="*/ 41 w 100"/>
                    <a:gd name="T5" fmla="*/ 128 h 129"/>
                    <a:gd name="T6" fmla="*/ 0 w 100"/>
                    <a:gd name="T7" fmla="*/ 98 h 129"/>
                    <a:gd name="T8" fmla="*/ 75 w 100"/>
                    <a:gd name="T9" fmla="*/ 56 h 129"/>
                    <a:gd name="T10" fmla="*/ 65 w 100"/>
                    <a:gd name="T11" fmla="*/ 0 h 129"/>
                    <a:gd name="T12" fmla="*/ 99 w 100"/>
                    <a:gd name="T13" fmla="*/ 0 h 129"/>
                    <a:gd name="T14" fmla="*/ 0 60000 65536"/>
                    <a:gd name="T15" fmla="*/ 0 60000 65536"/>
                    <a:gd name="T16" fmla="*/ 0 60000 65536"/>
                    <a:gd name="T17" fmla="*/ 0 60000 65536"/>
                    <a:gd name="T18" fmla="*/ 0 60000 65536"/>
                    <a:gd name="T19" fmla="*/ 0 60000 65536"/>
                    <a:gd name="T20" fmla="*/ 0 60000 65536"/>
                    <a:gd name="T21" fmla="*/ 0 w 100"/>
                    <a:gd name="T22" fmla="*/ 0 h 129"/>
                    <a:gd name="T23" fmla="*/ 100 w 100"/>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29">
                      <a:moveTo>
                        <a:pt x="99" y="0"/>
                      </a:moveTo>
                      <a:lnTo>
                        <a:pt x="32" y="49"/>
                      </a:lnTo>
                      <a:lnTo>
                        <a:pt x="41" y="128"/>
                      </a:lnTo>
                      <a:lnTo>
                        <a:pt x="0" y="98"/>
                      </a:lnTo>
                      <a:lnTo>
                        <a:pt x="75" y="56"/>
                      </a:lnTo>
                      <a:lnTo>
                        <a:pt x="65" y="0"/>
                      </a:lnTo>
                      <a:lnTo>
                        <a:pt x="99" y="0"/>
                      </a:lnTo>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3" name="Freeform 78"/>
                <p:cNvSpPr>
                  <a:spLocks/>
                </p:cNvSpPr>
                <p:nvPr/>
              </p:nvSpPr>
              <p:spPr bwMode="auto">
                <a:xfrm>
                  <a:off x="1294" y="2491"/>
                  <a:ext cx="101" cy="148"/>
                </a:xfrm>
                <a:custGeom>
                  <a:avLst/>
                  <a:gdLst>
                    <a:gd name="T0" fmla="*/ 43 w 101"/>
                    <a:gd name="T1" fmla="*/ 147 h 148"/>
                    <a:gd name="T2" fmla="*/ 100 w 101"/>
                    <a:gd name="T3" fmla="*/ 19 h 148"/>
                    <a:gd name="T4" fmla="*/ 95 w 101"/>
                    <a:gd name="T5" fmla="*/ 0 h 148"/>
                    <a:gd name="T6" fmla="*/ 66 w 101"/>
                    <a:gd name="T7" fmla="*/ 19 h 148"/>
                    <a:gd name="T8" fmla="*/ 0 w 101"/>
                    <a:gd name="T9" fmla="*/ 117 h 148"/>
                    <a:gd name="T10" fmla="*/ 0 60000 65536"/>
                    <a:gd name="T11" fmla="*/ 0 60000 65536"/>
                    <a:gd name="T12" fmla="*/ 0 60000 65536"/>
                    <a:gd name="T13" fmla="*/ 0 60000 65536"/>
                    <a:gd name="T14" fmla="*/ 0 60000 65536"/>
                    <a:gd name="T15" fmla="*/ 0 w 101"/>
                    <a:gd name="T16" fmla="*/ 0 h 148"/>
                    <a:gd name="T17" fmla="*/ 101 w 101"/>
                    <a:gd name="T18" fmla="*/ 148 h 148"/>
                  </a:gdLst>
                  <a:ahLst/>
                  <a:cxnLst>
                    <a:cxn ang="T10">
                      <a:pos x="T0" y="T1"/>
                    </a:cxn>
                    <a:cxn ang="T11">
                      <a:pos x="T2" y="T3"/>
                    </a:cxn>
                    <a:cxn ang="T12">
                      <a:pos x="T4" y="T5"/>
                    </a:cxn>
                    <a:cxn ang="T13">
                      <a:pos x="T6" y="T7"/>
                    </a:cxn>
                    <a:cxn ang="T14">
                      <a:pos x="T8" y="T9"/>
                    </a:cxn>
                  </a:cxnLst>
                  <a:rect l="T15" t="T16" r="T17" b="T18"/>
                  <a:pathLst>
                    <a:path w="101" h="148">
                      <a:moveTo>
                        <a:pt x="43" y="147"/>
                      </a:moveTo>
                      <a:lnTo>
                        <a:pt x="100" y="19"/>
                      </a:lnTo>
                      <a:lnTo>
                        <a:pt x="95" y="0"/>
                      </a:lnTo>
                      <a:lnTo>
                        <a:pt x="66" y="19"/>
                      </a:lnTo>
                      <a:lnTo>
                        <a:pt x="0" y="1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4" name="Line 79"/>
                <p:cNvSpPr>
                  <a:spLocks noChangeShapeType="1"/>
                </p:cNvSpPr>
                <p:nvPr/>
              </p:nvSpPr>
              <p:spPr bwMode="auto">
                <a:xfrm flipH="1" flipV="1">
                  <a:off x="1345" y="2533"/>
                  <a:ext cx="38" cy="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5" name="Line 80"/>
                <p:cNvSpPr>
                  <a:spLocks noChangeShapeType="1"/>
                </p:cNvSpPr>
                <p:nvPr/>
              </p:nvSpPr>
              <p:spPr bwMode="auto">
                <a:xfrm flipH="1" flipV="1">
                  <a:off x="1327" y="2559"/>
                  <a:ext cx="43" cy="7"/>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6" name="Line 81"/>
                <p:cNvSpPr>
                  <a:spLocks noChangeShapeType="1"/>
                </p:cNvSpPr>
                <p:nvPr/>
              </p:nvSpPr>
              <p:spPr bwMode="auto">
                <a:xfrm>
                  <a:off x="1313" y="2581"/>
                  <a:ext cx="42" cy="17"/>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7" name="Line 82"/>
                <p:cNvSpPr>
                  <a:spLocks noChangeShapeType="1"/>
                </p:cNvSpPr>
                <p:nvPr/>
              </p:nvSpPr>
              <p:spPr bwMode="auto">
                <a:xfrm flipH="1">
                  <a:off x="1296" y="2510"/>
                  <a:ext cx="70" cy="134"/>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8" name="Line 83"/>
                <p:cNvSpPr>
                  <a:spLocks noChangeShapeType="1"/>
                </p:cNvSpPr>
                <p:nvPr/>
              </p:nvSpPr>
              <p:spPr bwMode="auto">
                <a:xfrm flipH="1">
                  <a:off x="1320" y="2510"/>
                  <a:ext cx="68" cy="13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79" name="Line 84"/>
                <p:cNvSpPr>
                  <a:spLocks noChangeShapeType="1"/>
                </p:cNvSpPr>
                <p:nvPr/>
              </p:nvSpPr>
              <p:spPr bwMode="auto">
                <a:xfrm flipH="1" flipV="1">
                  <a:off x="1327" y="2559"/>
                  <a:ext cx="43" cy="7"/>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0" name="Freeform 85"/>
                <p:cNvSpPr>
                  <a:spLocks/>
                </p:cNvSpPr>
                <p:nvPr/>
              </p:nvSpPr>
              <p:spPr bwMode="auto">
                <a:xfrm>
                  <a:off x="1290" y="2344"/>
                  <a:ext cx="110" cy="290"/>
                </a:xfrm>
                <a:custGeom>
                  <a:avLst/>
                  <a:gdLst>
                    <a:gd name="T0" fmla="*/ 109 w 110"/>
                    <a:gd name="T1" fmla="*/ 289 h 290"/>
                    <a:gd name="T2" fmla="*/ 100 w 110"/>
                    <a:gd name="T3" fmla="*/ 272 h 290"/>
                    <a:gd name="T4" fmla="*/ 90 w 110"/>
                    <a:gd name="T5" fmla="*/ 254 h 290"/>
                    <a:gd name="T6" fmla="*/ 81 w 110"/>
                    <a:gd name="T7" fmla="*/ 237 h 290"/>
                    <a:gd name="T8" fmla="*/ 74 w 110"/>
                    <a:gd name="T9" fmla="*/ 219 h 290"/>
                    <a:gd name="T10" fmla="*/ 66 w 110"/>
                    <a:gd name="T11" fmla="*/ 202 h 290"/>
                    <a:gd name="T12" fmla="*/ 58 w 110"/>
                    <a:gd name="T13" fmla="*/ 183 h 290"/>
                    <a:gd name="T14" fmla="*/ 51 w 110"/>
                    <a:gd name="T15" fmla="*/ 166 h 290"/>
                    <a:gd name="T16" fmla="*/ 44 w 110"/>
                    <a:gd name="T17" fmla="*/ 148 h 290"/>
                    <a:gd name="T18" fmla="*/ 37 w 110"/>
                    <a:gd name="T19" fmla="*/ 131 h 290"/>
                    <a:gd name="T20" fmla="*/ 32 w 110"/>
                    <a:gd name="T21" fmla="*/ 112 h 290"/>
                    <a:gd name="T22" fmla="*/ 26 w 110"/>
                    <a:gd name="T23" fmla="*/ 94 h 290"/>
                    <a:gd name="T24" fmla="*/ 20 w 110"/>
                    <a:gd name="T25" fmla="*/ 75 h 290"/>
                    <a:gd name="T26" fmla="*/ 14 w 110"/>
                    <a:gd name="T27" fmla="*/ 57 h 290"/>
                    <a:gd name="T28" fmla="*/ 9 w 110"/>
                    <a:gd name="T29" fmla="*/ 38 h 290"/>
                    <a:gd name="T30" fmla="*/ 3 w 110"/>
                    <a:gd name="T31" fmla="*/ 20 h 290"/>
                    <a:gd name="T32" fmla="*/ 0 w 110"/>
                    <a:gd name="T33" fmla="*/ 0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0"/>
                    <a:gd name="T52" fmla="*/ 0 h 290"/>
                    <a:gd name="T53" fmla="*/ 110 w 110"/>
                    <a:gd name="T54" fmla="*/ 290 h 2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0" h="290">
                      <a:moveTo>
                        <a:pt x="109" y="289"/>
                      </a:moveTo>
                      <a:lnTo>
                        <a:pt x="100" y="272"/>
                      </a:lnTo>
                      <a:lnTo>
                        <a:pt x="90" y="254"/>
                      </a:lnTo>
                      <a:lnTo>
                        <a:pt x="81" y="237"/>
                      </a:lnTo>
                      <a:lnTo>
                        <a:pt x="74" y="219"/>
                      </a:lnTo>
                      <a:lnTo>
                        <a:pt x="66" y="202"/>
                      </a:lnTo>
                      <a:lnTo>
                        <a:pt x="58" y="183"/>
                      </a:lnTo>
                      <a:lnTo>
                        <a:pt x="51" y="166"/>
                      </a:lnTo>
                      <a:lnTo>
                        <a:pt x="44" y="148"/>
                      </a:lnTo>
                      <a:lnTo>
                        <a:pt x="37" y="131"/>
                      </a:lnTo>
                      <a:lnTo>
                        <a:pt x="32" y="112"/>
                      </a:lnTo>
                      <a:lnTo>
                        <a:pt x="26" y="94"/>
                      </a:lnTo>
                      <a:lnTo>
                        <a:pt x="20" y="75"/>
                      </a:lnTo>
                      <a:lnTo>
                        <a:pt x="14" y="57"/>
                      </a:lnTo>
                      <a:lnTo>
                        <a:pt x="9" y="38"/>
                      </a:lnTo>
                      <a:lnTo>
                        <a:pt x="3" y="20"/>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1" name="Freeform 86"/>
                <p:cNvSpPr>
                  <a:spLocks/>
                </p:cNvSpPr>
                <p:nvPr/>
              </p:nvSpPr>
              <p:spPr bwMode="auto">
                <a:xfrm>
                  <a:off x="1122" y="2435"/>
                  <a:ext cx="152" cy="205"/>
                </a:xfrm>
                <a:custGeom>
                  <a:avLst/>
                  <a:gdLst>
                    <a:gd name="T0" fmla="*/ 151 w 152"/>
                    <a:gd name="T1" fmla="*/ 0 h 205"/>
                    <a:gd name="T2" fmla="*/ 142 w 152"/>
                    <a:gd name="T3" fmla="*/ 15 h 205"/>
                    <a:gd name="T4" fmla="*/ 134 w 152"/>
                    <a:gd name="T5" fmla="*/ 29 h 205"/>
                    <a:gd name="T6" fmla="*/ 125 w 152"/>
                    <a:gd name="T7" fmla="*/ 41 h 205"/>
                    <a:gd name="T8" fmla="*/ 118 w 152"/>
                    <a:gd name="T9" fmla="*/ 55 h 205"/>
                    <a:gd name="T10" fmla="*/ 108 w 152"/>
                    <a:gd name="T11" fmla="*/ 68 h 205"/>
                    <a:gd name="T12" fmla="*/ 100 w 152"/>
                    <a:gd name="T13" fmla="*/ 81 h 205"/>
                    <a:gd name="T14" fmla="*/ 90 w 152"/>
                    <a:gd name="T15" fmla="*/ 94 h 205"/>
                    <a:gd name="T16" fmla="*/ 82 w 152"/>
                    <a:gd name="T17" fmla="*/ 107 h 205"/>
                    <a:gd name="T18" fmla="*/ 72 w 152"/>
                    <a:gd name="T19" fmla="*/ 119 h 205"/>
                    <a:gd name="T20" fmla="*/ 62 w 152"/>
                    <a:gd name="T21" fmla="*/ 133 h 205"/>
                    <a:gd name="T22" fmla="*/ 52 w 152"/>
                    <a:gd name="T23" fmla="*/ 146 h 205"/>
                    <a:gd name="T24" fmla="*/ 43 w 152"/>
                    <a:gd name="T25" fmla="*/ 157 h 205"/>
                    <a:gd name="T26" fmla="*/ 32 w 152"/>
                    <a:gd name="T27" fmla="*/ 170 h 205"/>
                    <a:gd name="T28" fmla="*/ 21 w 152"/>
                    <a:gd name="T29" fmla="*/ 181 h 205"/>
                    <a:gd name="T30" fmla="*/ 10 w 152"/>
                    <a:gd name="T31" fmla="*/ 193 h 205"/>
                    <a:gd name="T32" fmla="*/ 0 w 152"/>
                    <a:gd name="T33" fmla="*/ 204 h 2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205"/>
                    <a:gd name="T53" fmla="*/ 152 w 152"/>
                    <a:gd name="T54" fmla="*/ 205 h 2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205">
                      <a:moveTo>
                        <a:pt x="151" y="0"/>
                      </a:moveTo>
                      <a:lnTo>
                        <a:pt x="142" y="15"/>
                      </a:lnTo>
                      <a:lnTo>
                        <a:pt x="134" y="29"/>
                      </a:lnTo>
                      <a:lnTo>
                        <a:pt x="125" y="41"/>
                      </a:lnTo>
                      <a:lnTo>
                        <a:pt x="118" y="55"/>
                      </a:lnTo>
                      <a:lnTo>
                        <a:pt x="108" y="68"/>
                      </a:lnTo>
                      <a:lnTo>
                        <a:pt x="100" y="81"/>
                      </a:lnTo>
                      <a:lnTo>
                        <a:pt x="90" y="94"/>
                      </a:lnTo>
                      <a:lnTo>
                        <a:pt x="82" y="107"/>
                      </a:lnTo>
                      <a:lnTo>
                        <a:pt x="72" y="119"/>
                      </a:lnTo>
                      <a:lnTo>
                        <a:pt x="62" y="133"/>
                      </a:lnTo>
                      <a:lnTo>
                        <a:pt x="52" y="146"/>
                      </a:lnTo>
                      <a:lnTo>
                        <a:pt x="43" y="157"/>
                      </a:lnTo>
                      <a:lnTo>
                        <a:pt x="32" y="170"/>
                      </a:lnTo>
                      <a:lnTo>
                        <a:pt x="21" y="181"/>
                      </a:lnTo>
                      <a:lnTo>
                        <a:pt x="10" y="193"/>
                      </a:lnTo>
                      <a:lnTo>
                        <a:pt x="0" y="20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2" name="Freeform 87"/>
                <p:cNvSpPr>
                  <a:spLocks/>
                </p:cNvSpPr>
                <p:nvPr/>
              </p:nvSpPr>
              <p:spPr bwMode="auto">
                <a:xfrm>
                  <a:off x="1064" y="2334"/>
                  <a:ext cx="222" cy="26"/>
                </a:xfrm>
                <a:custGeom>
                  <a:avLst/>
                  <a:gdLst>
                    <a:gd name="T0" fmla="*/ 221 w 222"/>
                    <a:gd name="T1" fmla="*/ 0 h 26"/>
                    <a:gd name="T2" fmla="*/ 211 w 222"/>
                    <a:gd name="T3" fmla="*/ 5 h 26"/>
                    <a:gd name="T4" fmla="*/ 201 w 222"/>
                    <a:gd name="T5" fmla="*/ 8 h 26"/>
                    <a:gd name="T6" fmla="*/ 187 w 222"/>
                    <a:gd name="T7" fmla="*/ 12 h 26"/>
                    <a:gd name="T8" fmla="*/ 173 w 222"/>
                    <a:gd name="T9" fmla="*/ 15 h 26"/>
                    <a:gd name="T10" fmla="*/ 156 w 222"/>
                    <a:gd name="T11" fmla="*/ 19 h 26"/>
                    <a:gd name="T12" fmla="*/ 140 w 222"/>
                    <a:gd name="T13" fmla="*/ 22 h 26"/>
                    <a:gd name="T14" fmla="*/ 122 w 222"/>
                    <a:gd name="T15" fmla="*/ 23 h 26"/>
                    <a:gd name="T16" fmla="*/ 105 w 222"/>
                    <a:gd name="T17" fmla="*/ 24 h 26"/>
                    <a:gd name="T18" fmla="*/ 87 w 222"/>
                    <a:gd name="T19" fmla="*/ 25 h 26"/>
                    <a:gd name="T20" fmla="*/ 70 w 222"/>
                    <a:gd name="T21" fmla="*/ 25 h 26"/>
                    <a:gd name="T22" fmla="*/ 53 w 222"/>
                    <a:gd name="T23" fmla="*/ 23 h 26"/>
                    <a:gd name="T24" fmla="*/ 39 w 222"/>
                    <a:gd name="T25" fmla="*/ 21 h 26"/>
                    <a:gd name="T26" fmla="*/ 25 w 222"/>
                    <a:gd name="T27" fmla="*/ 18 h 26"/>
                    <a:gd name="T28" fmla="*/ 14 w 222"/>
                    <a:gd name="T29" fmla="*/ 13 h 26"/>
                    <a:gd name="T30" fmla="*/ 5 w 222"/>
                    <a:gd name="T31" fmla="*/ 8 h 26"/>
                    <a:gd name="T32" fmla="*/ 0 w 222"/>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2"/>
                    <a:gd name="T52" fmla="*/ 0 h 26"/>
                    <a:gd name="T53" fmla="*/ 222 w 222"/>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2" h="26">
                      <a:moveTo>
                        <a:pt x="221" y="0"/>
                      </a:moveTo>
                      <a:lnTo>
                        <a:pt x="211" y="5"/>
                      </a:lnTo>
                      <a:lnTo>
                        <a:pt x="201" y="8"/>
                      </a:lnTo>
                      <a:lnTo>
                        <a:pt x="187" y="12"/>
                      </a:lnTo>
                      <a:lnTo>
                        <a:pt x="173" y="15"/>
                      </a:lnTo>
                      <a:lnTo>
                        <a:pt x="156" y="19"/>
                      </a:lnTo>
                      <a:lnTo>
                        <a:pt x="140" y="22"/>
                      </a:lnTo>
                      <a:lnTo>
                        <a:pt x="122" y="23"/>
                      </a:lnTo>
                      <a:lnTo>
                        <a:pt x="105" y="24"/>
                      </a:lnTo>
                      <a:lnTo>
                        <a:pt x="87" y="25"/>
                      </a:lnTo>
                      <a:lnTo>
                        <a:pt x="70" y="25"/>
                      </a:lnTo>
                      <a:lnTo>
                        <a:pt x="53" y="23"/>
                      </a:lnTo>
                      <a:lnTo>
                        <a:pt x="39" y="21"/>
                      </a:lnTo>
                      <a:lnTo>
                        <a:pt x="25" y="18"/>
                      </a:lnTo>
                      <a:lnTo>
                        <a:pt x="14" y="13"/>
                      </a:lnTo>
                      <a:lnTo>
                        <a:pt x="5" y="8"/>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3" name="Freeform 88"/>
                <p:cNvSpPr>
                  <a:spLocks/>
                </p:cNvSpPr>
                <p:nvPr/>
              </p:nvSpPr>
              <p:spPr bwMode="auto">
                <a:xfrm>
                  <a:off x="1028" y="2344"/>
                  <a:ext cx="35" cy="244"/>
                </a:xfrm>
                <a:custGeom>
                  <a:avLst/>
                  <a:gdLst>
                    <a:gd name="T0" fmla="*/ 34 w 35"/>
                    <a:gd name="T1" fmla="*/ 0 h 244"/>
                    <a:gd name="T2" fmla="*/ 34 w 35"/>
                    <a:gd name="T3" fmla="*/ 17 h 244"/>
                    <a:gd name="T4" fmla="*/ 34 w 35"/>
                    <a:gd name="T5" fmla="*/ 32 h 244"/>
                    <a:gd name="T6" fmla="*/ 34 w 35"/>
                    <a:gd name="T7" fmla="*/ 48 h 244"/>
                    <a:gd name="T8" fmla="*/ 34 w 35"/>
                    <a:gd name="T9" fmla="*/ 63 h 244"/>
                    <a:gd name="T10" fmla="*/ 32 w 35"/>
                    <a:gd name="T11" fmla="*/ 78 h 244"/>
                    <a:gd name="T12" fmla="*/ 31 w 35"/>
                    <a:gd name="T13" fmla="*/ 93 h 244"/>
                    <a:gd name="T14" fmla="*/ 30 w 35"/>
                    <a:gd name="T15" fmla="*/ 108 h 244"/>
                    <a:gd name="T16" fmla="*/ 29 w 35"/>
                    <a:gd name="T17" fmla="*/ 123 h 244"/>
                    <a:gd name="T18" fmla="*/ 25 w 35"/>
                    <a:gd name="T19" fmla="*/ 138 h 244"/>
                    <a:gd name="T20" fmla="*/ 23 w 35"/>
                    <a:gd name="T21" fmla="*/ 153 h 244"/>
                    <a:gd name="T22" fmla="*/ 20 w 35"/>
                    <a:gd name="T23" fmla="*/ 168 h 244"/>
                    <a:gd name="T24" fmla="*/ 17 w 35"/>
                    <a:gd name="T25" fmla="*/ 183 h 244"/>
                    <a:gd name="T26" fmla="*/ 12 w 35"/>
                    <a:gd name="T27" fmla="*/ 198 h 244"/>
                    <a:gd name="T28" fmla="*/ 8 w 35"/>
                    <a:gd name="T29" fmla="*/ 213 h 244"/>
                    <a:gd name="T30" fmla="*/ 3 w 35"/>
                    <a:gd name="T31" fmla="*/ 228 h 244"/>
                    <a:gd name="T32" fmla="*/ 0 w 35"/>
                    <a:gd name="T33" fmla="*/ 243 h 2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244"/>
                    <a:gd name="T53" fmla="*/ 35 w 35"/>
                    <a:gd name="T54" fmla="*/ 244 h 2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244">
                      <a:moveTo>
                        <a:pt x="34" y="0"/>
                      </a:moveTo>
                      <a:lnTo>
                        <a:pt x="34" y="17"/>
                      </a:lnTo>
                      <a:lnTo>
                        <a:pt x="34" y="32"/>
                      </a:lnTo>
                      <a:lnTo>
                        <a:pt x="34" y="48"/>
                      </a:lnTo>
                      <a:lnTo>
                        <a:pt x="34" y="63"/>
                      </a:lnTo>
                      <a:lnTo>
                        <a:pt x="32" y="78"/>
                      </a:lnTo>
                      <a:lnTo>
                        <a:pt x="31" y="93"/>
                      </a:lnTo>
                      <a:lnTo>
                        <a:pt x="30" y="108"/>
                      </a:lnTo>
                      <a:lnTo>
                        <a:pt x="29" y="123"/>
                      </a:lnTo>
                      <a:lnTo>
                        <a:pt x="25" y="138"/>
                      </a:lnTo>
                      <a:lnTo>
                        <a:pt x="23" y="153"/>
                      </a:lnTo>
                      <a:lnTo>
                        <a:pt x="20" y="168"/>
                      </a:lnTo>
                      <a:lnTo>
                        <a:pt x="17" y="183"/>
                      </a:lnTo>
                      <a:lnTo>
                        <a:pt x="12" y="198"/>
                      </a:lnTo>
                      <a:lnTo>
                        <a:pt x="8" y="213"/>
                      </a:lnTo>
                      <a:lnTo>
                        <a:pt x="3" y="228"/>
                      </a:lnTo>
                      <a:lnTo>
                        <a:pt x="0" y="24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4" name="Freeform 89"/>
                <p:cNvSpPr>
                  <a:spLocks/>
                </p:cNvSpPr>
                <p:nvPr/>
              </p:nvSpPr>
              <p:spPr bwMode="auto">
                <a:xfrm>
                  <a:off x="1001" y="2344"/>
                  <a:ext cx="60" cy="226"/>
                </a:xfrm>
                <a:custGeom>
                  <a:avLst/>
                  <a:gdLst>
                    <a:gd name="T0" fmla="*/ 59 w 60"/>
                    <a:gd name="T1" fmla="*/ 0 h 226"/>
                    <a:gd name="T2" fmla="*/ 55 w 60"/>
                    <a:gd name="T3" fmla="*/ 15 h 226"/>
                    <a:gd name="T4" fmla="*/ 53 w 60"/>
                    <a:gd name="T5" fmla="*/ 30 h 226"/>
                    <a:gd name="T6" fmla="*/ 51 w 60"/>
                    <a:gd name="T7" fmla="*/ 44 h 226"/>
                    <a:gd name="T8" fmla="*/ 49 w 60"/>
                    <a:gd name="T9" fmla="*/ 58 h 226"/>
                    <a:gd name="T10" fmla="*/ 45 w 60"/>
                    <a:gd name="T11" fmla="*/ 73 h 226"/>
                    <a:gd name="T12" fmla="*/ 42 w 60"/>
                    <a:gd name="T13" fmla="*/ 86 h 226"/>
                    <a:gd name="T14" fmla="*/ 38 w 60"/>
                    <a:gd name="T15" fmla="*/ 101 h 226"/>
                    <a:gd name="T16" fmla="*/ 36 w 60"/>
                    <a:gd name="T17" fmla="*/ 114 h 226"/>
                    <a:gd name="T18" fmla="*/ 31 w 60"/>
                    <a:gd name="T19" fmla="*/ 129 h 226"/>
                    <a:gd name="T20" fmla="*/ 27 w 60"/>
                    <a:gd name="T21" fmla="*/ 142 h 226"/>
                    <a:gd name="T22" fmla="*/ 23 w 60"/>
                    <a:gd name="T23" fmla="*/ 157 h 226"/>
                    <a:gd name="T24" fmla="*/ 19 w 60"/>
                    <a:gd name="T25" fmla="*/ 170 h 226"/>
                    <a:gd name="T26" fmla="*/ 13 w 60"/>
                    <a:gd name="T27" fmla="*/ 185 h 226"/>
                    <a:gd name="T28" fmla="*/ 9 w 60"/>
                    <a:gd name="T29" fmla="*/ 198 h 226"/>
                    <a:gd name="T30" fmla="*/ 3 w 60"/>
                    <a:gd name="T31" fmla="*/ 212 h 226"/>
                    <a:gd name="T32" fmla="*/ 0 w 60"/>
                    <a:gd name="T33" fmla="*/ 225 h 2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226"/>
                    <a:gd name="T53" fmla="*/ 60 w 60"/>
                    <a:gd name="T54" fmla="*/ 226 h 2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226">
                      <a:moveTo>
                        <a:pt x="59" y="0"/>
                      </a:moveTo>
                      <a:lnTo>
                        <a:pt x="55" y="15"/>
                      </a:lnTo>
                      <a:lnTo>
                        <a:pt x="53" y="30"/>
                      </a:lnTo>
                      <a:lnTo>
                        <a:pt x="51" y="44"/>
                      </a:lnTo>
                      <a:lnTo>
                        <a:pt x="49" y="58"/>
                      </a:lnTo>
                      <a:lnTo>
                        <a:pt x="45" y="73"/>
                      </a:lnTo>
                      <a:lnTo>
                        <a:pt x="42" y="86"/>
                      </a:lnTo>
                      <a:lnTo>
                        <a:pt x="38" y="101"/>
                      </a:lnTo>
                      <a:lnTo>
                        <a:pt x="36" y="114"/>
                      </a:lnTo>
                      <a:lnTo>
                        <a:pt x="31" y="129"/>
                      </a:lnTo>
                      <a:lnTo>
                        <a:pt x="27" y="142"/>
                      </a:lnTo>
                      <a:lnTo>
                        <a:pt x="23" y="157"/>
                      </a:lnTo>
                      <a:lnTo>
                        <a:pt x="19" y="170"/>
                      </a:lnTo>
                      <a:lnTo>
                        <a:pt x="13" y="185"/>
                      </a:lnTo>
                      <a:lnTo>
                        <a:pt x="9" y="198"/>
                      </a:lnTo>
                      <a:lnTo>
                        <a:pt x="3" y="212"/>
                      </a:lnTo>
                      <a:lnTo>
                        <a:pt x="0" y="22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5" name="Freeform 90"/>
                <p:cNvSpPr>
                  <a:spLocks/>
                </p:cNvSpPr>
                <p:nvPr/>
              </p:nvSpPr>
              <p:spPr bwMode="auto">
                <a:xfrm>
                  <a:off x="934" y="2458"/>
                  <a:ext cx="48" cy="130"/>
                </a:xfrm>
                <a:custGeom>
                  <a:avLst/>
                  <a:gdLst>
                    <a:gd name="T0" fmla="*/ 47 w 48"/>
                    <a:gd name="T1" fmla="*/ 0 h 130"/>
                    <a:gd name="T2" fmla="*/ 44 w 48"/>
                    <a:gd name="T3" fmla="*/ 9 h 130"/>
                    <a:gd name="T4" fmla="*/ 42 w 48"/>
                    <a:gd name="T5" fmla="*/ 17 h 130"/>
                    <a:gd name="T6" fmla="*/ 40 w 48"/>
                    <a:gd name="T7" fmla="*/ 26 h 130"/>
                    <a:gd name="T8" fmla="*/ 39 w 48"/>
                    <a:gd name="T9" fmla="*/ 34 h 130"/>
                    <a:gd name="T10" fmla="*/ 35 w 48"/>
                    <a:gd name="T11" fmla="*/ 43 h 130"/>
                    <a:gd name="T12" fmla="*/ 33 w 48"/>
                    <a:gd name="T13" fmla="*/ 50 h 130"/>
                    <a:gd name="T14" fmla="*/ 30 w 48"/>
                    <a:gd name="T15" fmla="*/ 58 h 130"/>
                    <a:gd name="T16" fmla="*/ 29 w 48"/>
                    <a:gd name="T17" fmla="*/ 65 h 130"/>
                    <a:gd name="T18" fmla="*/ 25 w 48"/>
                    <a:gd name="T19" fmla="*/ 75 h 130"/>
                    <a:gd name="T20" fmla="*/ 22 w 48"/>
                    <a:gd name="T21" fmla="*/ 82 h 130"/>
                    <a:gd name="T22" fmla="*/ 18 w 48"/>
                    <a:gd name="T23" fmla="*/ 90 h 130"/>
                    <a:gd name="T24" fmla="*/ 16 w 48"/>
                    <a:gd name="T25" fmla="*/ 97 h 130"/>
                    <a:gd name="T26" fmla="*/ 12 w 48"/>
                    <a:gd name="T27" fmla="*/ 106 h 130"/>
                    <a:gd name="T28" fmla="*/ 8 w 48"/>
                    <a:gd name="T29" fmla="*/ 114 h 130"/>
                    <a:gd name="T30" fmla="*/ 4 w 48"/>
                    <a:gd name="T31" fmla="*/ 122 h 130"/>
                    <a:gd name="T32" fmla="*/ 0 w 48"/>
                    <a:gd name="T33" fmla="*/ 129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30"/>
                    <a:gd name="T53" fmla="*/ 48 w 48"/>
                    <a:gd name="T54" fmla="*/ 130 h 1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30">
                      <a:moveTo>
                        <a:pt x="47" y="0"/>
                      </a:moveTo>
                      <a:lnTo>
                        <a:pt x="44" y="9"/>
                      </a:lnTo>
                      <a:lnTo>
                        <a:pt x="42" y="17"/>
                      </a:lnTo>
                      <a:lnTo>
                        <a:pt x="40" y="26"/>
                      </a:lnTo>
                      <a:lnTo>
                        <a:pt x="39" y="34"/>
                      </a:lnTo>
                      <a:lnTo>
                        <a:pt x="35" y="43"/>
                      </a:lnTo>
                      <a:lnTo>
                        <a:pt x="33" y="50"/>
                      </a:lnTo>
                      <a:lnTo>
                        <a:pt x="30" y="58"/>
                      </a:lnTo>
                      <a:lnTo>
                        <a:pt x="29" y="65"/>
                      </a:lnTo>
                      <a:lnTo>
                        <a:pt x="25" y="75"/>
                      </a:lnTo>
                      <a:lnTo>
                        <a:pt x="22" y="82"/>
                      </a:lnTo>
                      <a:lnTo>
                        <a:pt x="18" y="90"/>
                      </a:lnTo>
                      <a:lnTo>
                        <a:pt x="16" y="97"/>
                      </a:lnTo>
                      <a:lnTo>
                        <a:pt x="12" y="106"/>
                      </a:lnTo>
                      <a:lnTo>
                        <a:pt x="8" y="114"/>
                      </a:lnTo>
                      <a:lnTo>
                        <a:pt x="4" y="122"/>
                      </a:lnTo>
                      <a:lnTo>
                        <a:pt x="0" y="12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6" name="Freeform 91"/>
                <p:cNvSpPr>
                  <a:spLocks/>
                </p:cNvSpPr>
                <p:nvPr/>
              </p:nvSpPr>
              <p:spPr bwMode="auto">
                <a:xfrm>
                  <a:off x="729" y="2468"/>
                  <a:ext cx="97" cy="17"/>
                </a:xfrm>
                <a:custGeom>
                  <a:avLst/>
                  <a:gdLst>
                    <a:gd name="T0" fmla="*/ 96 w 97"/>
                    <a:gd name="T1" fmla="*/ 4 h 17"/>
                    <a:gd name="T2" fmla="*/ 81 w 97"/>
                    <a:gd name="T3" fmla="*/ 8 h 17"/>
                    <a:gd name="T4" fmla="*/ 68 w 97"/>
                    <a:gd name="T5" fmla="*/ 10 h 17"/>
                    <a:gd name="T6" fmla="*/ 56 w 97"/>
                    <a:gd name="T7" fmla="*/ 13 h 17"/>
                    <a:gd name="T8" fmla="*/ 47 w 97"/>
                    <a:gd name="T9" fmla="*/ 14 h 17"/>
                    <a:gd name="T10" fmla="*/ 38 w 97"/>
                    <a:gd name="T11" fmla="*/ 16 h 17"/>
                    <a:gd name="T12" fmla="*/ 31 w 97"/>
                    <a:gd name="T13" fmla="*/ 16 h 17"/>
                    <a:gd name="T14" fmla="*/ 25 w 97"/>
                    <a:gd name="T15" fmla="*/ 16 h 17"/>
                    <a:gd name="T16" fmla="*/ 20 w 97"/>
                    <a:gd name="T17" fmla="*/ 16 h 17"/>
                    <a:gd name="T18" fmla="*/ 16 w 97"/>
                    <a:gd name="T19" fmla="*/ 16 h 17"/>
                    <a:gd name="T20" fmla="*/ 12 w 97"/>
                    <a:gd name="T21" fmla="*/ 13 h 17"/>
                    <a:gd name="T22" fmla="*/ 9 w 97"/>
                    <a:gd name="T23" fmla="*/ 13 h 17"/>
                    <a:gd name="T24" fmla="*/ 7 w 97"/>
                    <a:gd name="T25" fmla="*/ 10 h 17"/>
                    <a:gd name="T26" fmla="*/ 5 w 97"/>
                    <a:gd name="T27" fmla="*/ 9 h 17"/>
                    <a:gd name="T28" fmla="*/ 3 w 97"/>
                    <a:gd name="T29" fmla="*/ 6 h 17"/>
                    <a:gd name="T30" fmla="*/ 1 w 97"/>
                    <a:gd name="T31" fmla="*/ 4 h 17"/>
                    <a:gd name="T32" fmla="*/ 0 w 9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17"/>
                    <a:gd name="T53" fmla="*/ 97 w 9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17">
                      <a:moveTo>
                        <a:pt x="96" y="4"/>
                      </a:moveTo>
                      <a:lnTo>
                        <a:pt x="81" y="8"/>
                      </a:lnTo>
                      <a:lnTo>
                        <a:pt x="68" y="10"/>
                      </a:lnTo>
                      <a:lnTo>
                        <a:pt x="56" y="13"/>
                      </a:lnTo>
                      <a:lnTo>
                        <a:pt x="47" y="14"/>
                      </a:lnTo>
                      <a:lnTo>
                        <a:pt x="38" y="16"/>
                      </a:lnTo>
                      <a:lnTo>
                        <a:pt x="31" y="16"/>
                      </a:lnTo>
                      <a:lnTo>
                        <a:pt x="25" y="16"/>
                      </a:lnTo>
                      <a:lnTo>
                        <a:pt x="20" y="16"/>
                      </a:lnTo>
                      <a:lnTo>
                        <a:pt x="16" y="16"/>
                      </a:lnTo>
                      <a:lnTo>
                        <a:pt x="12" y="13"/>
                      </a:lnTo>
                      <a:lnTo>
                        <a:pt x="9" y="13"/>
                      </a:lnTo>
                      <a:lnTo>
                        <a:pt x="7" y="10"/>
                      </a:lnTo>
                      <a:lnTo>
                        <a:pt x="5" y="9"/>
                      </a:lnTo>
                      <a:lnTo>
                        <a:pt x="3" y="6"/>
                      </a:lnTo>
                      <a:lnTo>
                        <a:pt x="1"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7" name="Freeform 92"/>
                <p:cNvSpPr>
                  <a:spLocks/>
                </p:cNvSpPr>
                <p:nvPr/>
              </p:nvSpPr>
              <p:spPr bwMode="auto">
                <a:xfrm>
                  <a:off x="732" y="2478"/>
                  <a:ext cx="96" cy="17"/>
                </a:xfrm>
                <a:custGeom>
                  <a:avLst/>
                  <a:gdLst>
                    <a:gd name="T0" fmla="*/ 95 w 96"/>
                    <a:gd name="T1" fmla="*/ 4 h 17"/>
                    <a:gd name="T2" fmla="*/ 85 w 96"/>
                    <a:gd name="T3" fmla="*/ 8 h 17"/>
                    <a:gd name="T4" fmla="*/ 76 w 96"/>
                    <a:gd name="T5" fmla="*/ 9 h 17"/>
                    <a:gd name="T6" fmla="*/ 68 w 96"/>
                    <a:gd name="T7" fmla="*/ 12 h 17"/>
                    <a:gd name="T8" fmla="*/ 61 w 96"/>
                    <a:gd name="T9" fmla="*/ 13 h 17"/>
                    <a:gd name="T10" fmla="*/ 54 w 96"/>
                    <a:gd name="T11" fmla="*/ 16 h 17"/>
                    <a:gd name="T12" fmla="*/ 46 w 96"/>
                    <a:gd name="T13" fmla="*/ 16 h 17"/>
                    <a:gd name="T14" fmla="*/ 41 w 96"/>
                    <a:gd name="T15" fmla="*/ 16 h 17"/>
                    <a:gd name="T16" fmla="*/ 35 w 96"/>
                    <a:gd name="T17" fmla="*/ 16 h 17"/>
                    <a:gd name="T18" fmla="*/ 30 w 96"/>
                    <a:gd name="T19" fmla="*/ 16 h 17"/>
                    <a:gd name="T20" fmla="*/ 24 w 96"/>
                    <a:gd name="T21" fmla="*/ 16 h 17"/>
                    <a:gd name="T22" fmla="*/ 18 w 96"/>
                    <a:gd name="T23" fmla="*/ 14 h 17"/>
                    <a:gd name="T24" fmla="*/ 15 w 96"/>
                    <a:gd name="T25" fmla="*/ 12 h 17"/>
                    <a:gd name="T26" fmla="*/ 10 w 96"/>
                    <a:gd name="T27" fmla="*/ 10 h 17"/>
                    <a:gd name="T28" fmla="*/ 7 w 96"/>
                    <a:gd name="T29" fmla="*/ 8 h 17"/>
                    <a:gd name="T30" fmla="*/ 3 w 96"/>
                    <a:gd name="T31" fmla="*/ 5 h 17"/>
                    <a:gd name="T32" fmla="*/ 0 w 96"/>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7"/>
                    <a:gd name="T53" fmla="*/ 96 w 9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7">
                      <a:moveTo>
                        <a:pt x="95" y="4"/>
                      </a:moveTo>
                      <a:lnTo>
                        <a:pt x="85" y="8"/>
                      </a:lnTo>
                      <a:lnTo>
                        <a:pt x="76" y="9"/>
                      </a:lnTo>
                      <a:lnTo>
                        <a:pt x="68" y="12"/>
                      </a:lnTo>
                      <a:lnTo>
                        <a:pt x="61" y="13"/>
                      </a:lnTo>
                      <a:lnTo>
                        <a:pt x="54" y="16"/>
                      </a:lnTo>
                      <a:lnTo>
                        <a:pt x="46" y="16"/>
                      </a:lnTo>
                      <a:lnTo>
                        <a:pt x="41" y="16"/>
                      </a:lnTo>
                      <a:lnTo>
                        <a:pt x="35" y="16"/>
                      </a:lnTo>
                      <a:lnTo>
                        <a:pt x="30" y="16"/>
                      </a:lnTo>
                      <a:lnTo>
                        <a:pt x="24" y="16"/>
                      </a:lnTo>
                      <a:lnTo>
                        <a:pt x="18" y="14"/>
                      </a:lnTo>
                      <a:lnTo>
                        <a:pt x="15" y="12"/>
                      </a:lnTo>
                      <a:lnTo>
                        <a:pt x="10" y="10"/>
                      </a:lnTo>
                      <a:lnTo>
                        <a:pt x="7" y="8"/>
                      </a:lnTo>
                      <a:lnTo>
                        <a:pt x="3" y="5"/>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8" name="Freeform 93"/>
                <p:cNvSpPr>
                  <a:spLocks/>
                </p:cNvSpPr>
                <p:nvPr/>
              </p:nvSpPr>
              <p:spPr bwMode="auto">
                <a:xfrm>
                  <a:off x="1376" y="2510"/>
                  <a:ext cx="19" cy="150"/>
                </a:xfrm>
                <a:custGeom>
                  <a:avLst/>
                  <a:gdLst>
                    <a:gd name="T0" fmla="*/ 2 w 19"/>
                    <a:gd name="T1" fmla="*/ 149 h 150"/>
                    <a:gd name="T2" fmla="*/ 0 w 19"/>
                    <a:gd name="T3" fmla="*/ 141 h 150"/>
                    <a:gd name="T4" fmla="*/ 0 w 19"/>
                    <a:gd name="T5" fmla="*/ 131 h 150"/>
                    <a:gd name="T6" fmla="*/ 0 w 19"/>
                    <a:gd name="T7" fmla="*/ 122 h 150"/>
                    <a:gd name="T8" fmla="*/ 0 w 19"/>
                    <a:gd name="T9" fmla="*/ 112 h 150"/>
                    <a:gd name="T10" fmla="*/ 0 w 19"/>
                    <a:gd name="T11" fmla="*/ 103 h 150"/>
                    <a:gd name="T12" fmla="*/ 1 w 19"/>
                    <a:gd name="T13" fmla="*/ 94 h 150"/>
                    <a:gd name="T14" fmla="*/ 1 w 19"/>
                    <a:gd name="T15" fmla="*/ 84 h 150"/>
                    <a:gd name="T16" fmla="*/ 3 w 19"/>
                    <a:gd name="T17" fmla="*/ 74 h 150"/>
                    <a:gd name="T18" fmla="*/ 3 w 19"/>
                    <a:gd name="T19" fmla="*/ 64 h 150"/>
                    <a:gd name="T20" fmla="*/ 5 w 19"/>
                    <a:gd name="T21" fmla="*/ 55 h 150"/>
                    <a:gd name="T22" fmla="*/ 6 w 19"/>
                    <a:gd name="T23" fmla="*/ 46 h 150"/>
                    <a:gd name="T24" fmla="*/ 8 w 19"/>
                    <a:gd name="T25" fmla="*/ 36 h 150"/>
                    <a:gd name="T26" fmla="*/ 10 w 19"/>
                    <a:gd name="T27" fmla="*/ 28 h 150"/>
                    <a:gd name="T28" fmla="*/ 12 w 19"/>
                    <a:gd name="T29" fmla="*/ 18 h 150"/>
                    <a:gd name="T30" fmla="*/ 15 w 19"/>
                    <a:gd name="T31" fmla="*/ 10 h 150"/>
                    <a:gd name="T32" fmla="*/ 18 w 19"/>
                    <a:gd name="T33" fmla="*/ 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50"/>
                    <a:gd name="T53" fmla="*/ 19 w 19"/>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50">
                      <a:moveTo>
                        <a:pt x="2" y="149"/>
                      </a:moveTo>
                      <a:lnTo>
                        <a:pt x="0" y="141"/>
                      </a:lnTo>
                      <a:lnTo>
                        <a:pt x="0" y="131"/>
                      </a:lnTo>
                      <a:lnTo>
                        <a:pt x="0" y="122"/>
                      </a:lnTo>
                      <a:lnTo>
                        <a:pt x="0" y="112"/>
                      </a:lnTo>
                      <a:lnTo>
                        <a:pt x="0" y="103"/>
                      </a:lnTo>
                      <a:lnTo>
                        <a:pt x="1" y="94"/>
                      </a:lnTo>
                      <a:lnTo>
                        <a:pt x="1" y="84"/>
                      </a:lnTo>
                      <a:lnTo>
                        <a:pt x="3" y="74"/>
                      </a:lnTo>
                      <a:lnTo>
                        <a:pt x="3" y="64"/>
                      </a:lnTo>
                      <a:lnTo>
                        <a:pt x="5" y="55"/>
                      </a:lnTo>
                      <a:lnTo>
                        <a:pt x="6" y="46"/>
                      </a:lnTo>
                      <a:lnTo>
                        <a:pt x="8" y="36"/>
                      </a:lnTo>
                      <a:lnTo>
                        <a:pt x="10" y="28"/>
                      </a:lnTo>
                      <a:lnTo>
                        <a:pt x="12" y="18"/>
                      </a:lnTo>
                      <a:lnTo>
                        <a:pt x="15" y="10"/>
                      </a:lnTo>
                      <a:lnTo>
                        <a:pt x="18"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89" name="Freeform 94"/>
                <p:cNvSpPr>
                  <a:spLocks/>
                </p:cNvSpPr>
                <p:nvPr/>
              </p:nvSpPr>
              <p:spPr bwMode="auto">
                <a:xfrm>
                  <a:off x="674" y="2468"/>
                  <a:ext cx="53" cy="173"/>
                </a:xfrm>
                <a:custGeom>
                  <a:avLst/>
                  <a:gdLst>
                    <a:gd name="T0" fmla="*/ 52 w 53"/>
                    <a:gd name="T1" fmla="*/ 0 h 173"/>
                    <a:gd name="T2" fmla="*/ 48 w 53"/>
                    <a:gd name="T3" fmla="*/ 13 h 173"/>
                    <a:gd name="T4" fmla="*/ 46 w 53"/>
                    <a:gd name="T5" fmla="*/ 25 h 173"/>
                    <a:gd name="T6" fmla="*/ 44 w 53"/>
                    <a:gd name="T7" fmla="*/ 38 h 173"/>
                    <a:gd name="T8" fmla="*/ 42 w 53"/>
                    <a:gd name="T9" fmla="*/ 51 h 173"/>
                    <a:gd name="T10" fmla="*/ 38 w 53"/>
                    <a:gd name="T11" fmla="*/ 65 h 173"/>
                    <a:gd name="T12" fmla="*/ 36 w 53"/>
                    <a:gd name="T13" fmla="*/ 78 h 173"/>
                    <a:gd name="T14" fmla="*/ 34 w 53"/>
                    <a:gd name="T15" fmla="*/ 91 h 173"/>
                    <a:gd name="T16" fmla="*/ 32 w 53"/>
                    <a:gd name="T17" fmla="*/ 104 h 173"/>
                    <a:gd name="T18" fmla="*/ 28 w 53"/>
                    <a:gd name="T19" fmla="*/ 116 h 173"/>
                    <a:gd name="T20" fmla="*/ 25 w 53"/>
                    <a:gd name="T21" fmla="*/ 128 h 173"/>
                    <a:gd name="T22" fmla="*/ 22 w 53"/>
                    <a:gd name="T23" fmla="*/ 139 h 173"/>
                    <a:gd name="T24" fmla="*/ 18 w 53"/>
                    <a:gd name="T25" fmla="*/ 148 h 173"/>
                    <a:gd name="T26" fmla="*/ 14 w 53"/>
                    <a:gd name="T27" fmla="*/ 157 h 173"/>
                    <a:gd name="T28" fmla="*/ 10 w 53"/>
                    <a:gd name="T29" fmla="*/ 164 h 173"/>
                    <a:gd name="T30" fmla="*/ 4 w 53"/>
                    <a:gd name="T31" fmla="*/ 169 h 173"/>
                    <a:gd name="T32" fmla="*/ 0 w 53"/>
                    <a:gd name="T33" fmla="*/ 172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73"/>
                    <a:gd name="T53" fmla="*/ 53 w 53"/>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73">
                      <a:moveTo>
                        <a:pt x="52" y="0"/>
                      </a:moveTo>
                      <a:lnTo>
                        <a:pt x="48" y="13"/>
                      </a:lnTo>
                      <a:lnTo>
                        <a:pt x="46" y="25"/>
                      </a:lnTo>
                      <a:lnTo>
                        <a:pt x="44" y="38"/>
                      </a:lnTo>
                      <a:lnTo>
                        <a:pt x="42" y="51"/>
                      </a:lnTo>
                      <a:lnTo>
                        <a:pt x="38" y="65"/>
                      </a:lnTo>
                      <a:lnTo>
                        <a:pt x="36" y="78"/>
                      </a:lnTo>
                      <a:lnTo>
                        <a:pt x="34" y="91"/>
                      </a:lnTo>
                      <a:lnTo>
                        <a:pt x="32" y="104"/>
                      </a:lnTo>
                      <a:lnTo>
                        <a:pt x="28" y="116"/>
                      </a:lnTo>
                      <a:lnTo>
                        <a:pt x="25" y="128"/>
                      </a:lnTo>
                      <a:lnTo>
                        <a:pt x="22" y="139"/>
                      </a:lnTo>
                      <a:lnTo>
                        <a:pt x="18" y="148"/>
                      </a:lnTo>
                      <a:lnTo>
                        <a:pt x="14" y="157"/>
                      </a:lnTo>
                      <a:lnTo>
                        <a:pt x="10" y="164"/>
                      </a:lnTo>
                      <a:lnTo>
                        <a:pt x="4" y="169"/>
                      </a:lnTo>
                      <a:lnTo>
                        <a:pt x="0" y="17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0" name="Freeform 95"/>
                <p:cNvSpPr>
                  <a:spLocks/>
                </p:cNvSpPr>
                <p:nvPr/>
              </p:nvSpPr>
              <p:spPr bwMode="auto">
                <a:xfrm>
                  <a:off x="712" y="2478"/>
                  <a:ext cx="17" cy="158"/>
                </a:xfrm>
                <a:custGeom>
                  <a:avLst/>
                  <a:gdLst>
                    <a:gd name="T0" fmla="*/ 16 w 17"/>
                    <a:gd name="T1" fmla="*/ 0 h 158"/>
                    <a:gd name="T2" fmla="*/ 14 w 17"/>
                    <a:gd name="T3" fmla="*/ 12 h 158"/>
                    <a:gd name="T4" fmla="*/ 14 w 17"/>
                    <a:gd name="T5" fmla="*/ 21 h 158"/>
                    <a:gd name="T6" fmla="*/ 14 w 17"/>
                    <a:gd name="T7" fmla="*/ 32 h 158"/>
                    <a:gd name="T8" fmla="*/ 14 w 17"/>
                    <a:gd name="T9" fmla="*/ 41 h 158"/>
                    <a:gd name="T10" fmla="*/ 12 w 17"/>
                    <a:gd name="T11" fmla="*/ 52 h 158"/>
                    <a:gd name="T12" fmla="*/ 12 w 17"/>
                    <a:gd name="T13" fmla="*/ 61 h 158"/>
                    <a:gd name="T14" fmla="*/ 12 w 17"/>
                    <a:gd name="T15" fmla="*/ 70 h 158"/>
                    <a:gd name="T16" fmla="*/ 12 w 17"/>
                    <a:gd name="T17" fmla="*/ 80 h 158"/>
                    <a:gd name="T18" fmla="*/ 10 w 17"/>
                    <a:gd name="T19" fmla="*/ 91 h 158"/>
                    <a:gd name="T20" fmla="*/ 8 w 17"/>
                    <a:gd name="T21" fmla="*/ 100 h 158"/>
                    <a:gd name="T22" fmla="*/ 7 w 17"/>
                    <a:gd name="T23" fmla="*/ 110 h 158"/>
                    <a:gd name="T24" fmla="*/ 7 w 17"/>
                    <a:gd name="T25" fmla="*/ 119 h 158"/>
                    <a:gd name="T26" fmla="*/ 5 w 17"/>
                    <a:gd name="T27" fmla="*/ 129 h 158"/>
                    <a:gd name="T28" fmla="*/ 3 w 17"/>
                    <a:gd name="T29" fmla="*/ 138 h 158"/>
                    <a:gd name="T30" fmla="*/ 1 w 17"/>
                    <a:gd name="T31" fmla="*/ 148 h 158"/>
                    <a:gd name="T32" fmla="*/ 0 w 17"/>
                    <a:gd name="T33" fmla="*/ 157 h 1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58"/>
                    <a:gd name="T53" fmla="*/ 17 w 17"/>
                    <a:gd name="T54" fmla="*/ 158 h 1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58">
                      <a:moveTo>
                        <a:pt x="16" y="0"/>
                      </a:moveTo>
                      <a:lnTo>
                        <a:pt x="14" y="12"/>
                      </a:lnTo>
                      <a:lnTo>
                        <a:pt x="14" y="21"/>
                      </a:lnTo>
                      <a:lnTo>
                        <a:pt x="14" y="32"/>
                      </a:lnTo>
                      <a:lnTo>
                        <a:pt x="14" y="41"/>
                      </a:lnTo>
                      <a:lnTo>
                        <a:pt x="12" y="52"/>
                      </a:lnTo>
                      <a:lnTo>
                        <a:pt x="12" y="61"/>
                      </a:lnTo>
                      <a:lnTo>
                        <a:pt x="12" y="70"/>
                      </a:lnTo>
                      <a:lnTo>
                        <a:pt x="12" y="80"/>
                      </a:lnTo>
                      <a:lnTo>
                        <a:pt x="10" y="91"/>
                      </a:lnTo>
                      <a:lnTo>
                        <a:pt x="8" y="100"/>
                      </a:lnTo>
                      <a:lnTo>
                        <a:pt x="7" y="110"/>
                      </a:lnTo>
                      <a:lnTo>
                        <a:pt x="7" y="119"/>
                      </a:lnTo>
                      <a:lnTo>
                        <a:pt x="5" y="129"/>
                      </a:lnTo>
                      <a:lnTo>
                        <a:pt x="3" y="138"/>
                      </a:lnTo>
                      <a:lnTo>
                        <a:pt x="1" y="148"/>
                      </a:lnTo>
                      <a:lnTo>
                        <a:pt x="0" y="15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1" name="Freeform 96"/>
                <p:cNvSpPr>
                  <a:spLocks/>
                </p:cNvSpPr>
                <p:nvPr/>
              </p:nvSpPr>
              <p:spPr bwMode="auto">
                <a:xfrm>
                  <a:off x="859" y="2493"/>
                  <a:ext cx="17" cy="57"/>
                </a:xfrm>
                <a:custGeom>
                  <a:avLst/>
                  <a:gdLst>
                    <a:gd name="T0" fmla="*/ 0 w 17"/>
                    <a:gd name="T1" fmla="*/ 0 h 57"/>
                    <a:gd name="T2" fmla="*/ 2 w 17"/>
                    <a:gd name="T3" fmla="*/ 3 h 57"/>
                    <a:gd name="T4" fmla="*/ 5 w 17"/>
                    <a:gd name="T5" fmla="*/ 7 h 57"/>
                    <a:gd name="T6" fmla="*/ 7 w 17"/>
                    <a:gd name="T7" fmla="*/ 10 h 57"/>
                    <a:gd name="T8" fmla="*/ 10 w 17"/>
                    <a:gd name="T9" fmla="*/ 13 h 57"/>
                    <a:gd name="T10" fmla="*/ 11 w 17"/>
                    <a:gd name="T11" fmla="*/ 17 h 57"/>
                    <a:gd name="T12" fmla="*/ 13 w 17"/>
                    <a:gd name="T13" fmla="*/ 20 h 57"/>
                    <a:gd name="T14" fmla="*/ 15 w 17"/>
                    <a:gd name="T15" fmla="*/ 24 h 57"/>
                    <a:gd name="T16" fmla="*/ 16 w 17"/>
                    <a:gd name="T17" fmla="*/ 27 h 57"/>
                    <a:gd name="T18" fmla="*/ 16 w 17"/>
                    <a:gd name="T19" fmla="*/ 31 h 57"/>
                    <a:gd name="T20" fmla="*/ 16 w 17"/>
                    <a:gd name="T21" fmla="*/ 35 h 57"/>
                    <a:gd name="T22" fmla="*/ 16 w 17"/>
                    <a:gd name="T23" fmla="*/ 39 h 57"/>
                    <a:gd name="T24" fmla="*/ 16 w 17"/>
                    <a:gd name="T25" fmla="*/ 42 h 57"/>
                    <a:gd name="T26" fmla="*/ 14 w 17"/>
                    <a:gd name="T27" fmla="*/ 46 h 57"/>
                    <a:gd name="T28" fmla="*/ 13 w 17"/>
                    <a:gd name="T29" fmla="*/ 50 h 57"/>
                    <a:gd name="T30" fmla="*/ 11 w 17"/>
                    <a:gd name="T31" fmla="*/ 53 h 57"/>
                    <a:gd name="T32" fmla="*/ 11 w 17"/>
                    <a:gd name="T33" fmla="*/ 5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57"/>
                    <a:gd name="T53" fmla="*/ 17 w 1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57">
                      <a:moveTo>
                        <a:pt x="0" y="0"/>
                      </a:moveTo>
                      <a:lnTo>
                        <a:pt x="2" y="3"/>
                      </a:lnTo>
                      <a:lnTo>
                        <a:pt x="5" y="7"/>
                      </a:lnTo>
                      <a:lnTo>
                        <a:pt x="7" y="10"/>
                      </a:lnTo>
                      <a:lnTo>
                        <a:pt x="10" y="13"/>
                      </a:lnTo>
                      <a:lnTo>
                        <a:pt x="11" y="17"/>
                      </a:lnTo>
                      <a:lnTo>
                        <a:pt x="13" y="20"/>
                      </a:lnTo>
                      <a:lnTo>
                        <a:pt x="15" y="24"/>
                      </a:lnTo>
                      <a:lnTo>
                        <a:pt x="16" y="27"/>
                      </a:lnTo>
                      <a:lnTo>
                        <a:pt x="16" y="31"/>
                      </a:lnTo>
                      <a:lnTo>
                        <a:pt x="16" y="35"/>
                      </a:lnTo>
                      <a:lnTo>
                        <a:pt x="16" y="39"/>
                      </a:lnTo>
                      <a:lnTo>
                        <a:pt x="16" y="42"/>
                      </a:lnTo>
                      <a:lnTo>
                        <a:pt x="14" y="46"/>
                      </a:lnTo>
                      <a:lnTo>
                        <a:pt x="13" y="50"/>
                      </a:lnTo>
                      <a:lnTo>
                        <a:pt x="11" y="53"/>
                      </a:lnTo>
                      <a:lnTo>
                        <a:pt x="11" y="5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2" name="Freeform 97"/>
                <p:cNvSpPr>
                  <a:spLocks/>
                </p:cNvSpPr>
                <p:nvPr/>
              </p:nvSpPr>
              <p:spPr bwMode="auto">
                <a:xfrm>
                  <a:off x="602" y="2625"/>
                  <a:ext cx="73" cy="130"/>
                </a:xfrm>
                <a:custGeom>
                  <a:avLst/>
                  <a:gdLst>
                    <a:gd name="T0" fmla="*/ 72 w 73"/>
                    <a:gd name="T1" fmla="*/ 0 h 130"/>
                    <a:gd name="T2" fmla="*/ 72 w 73"/>
                    <a:gd name="T3" fmla="*/ 10 h 130"/>
                    <a:gd name="T4" fmla="*/ 72 w 73"/>
                    <a:gd name="T5" fmla="*/ 19 h 130"/>
                    <a:gd name="T6" fmla="*/ 70 w 73"/>
                    <a:gd name="T7" fmla="*/ 29 h 130"/>
                    <a:gd name="T8" fmla="*/ 69 w 73"/>
                    <a:gd name="T9" fmla="*/ 38 h 130"/>
                    <a:gd name="T10" fmla="*/ 66 w 73"/>
                    <a:gd name="T11" fmla="*/ 47 h 130"/>
                    <a:gd name="T12" fmla="*/ 63 w 73"/>
                    <a:gd name="T13" fmla="*/ 56 h 130"/>
                    <a:gd name="T14" fmla="*/ 59 w 73"/>
                    <a:gd name="T15" fmla="*/ 65 h 130"/>
                    <a:gd name="T16" fmla="*/ 56 w 73"/>
                    <a:gd name="T17" fmla="*/ 73 h 130"/>
                    <a:gd name="T18" fmla="*/ 50 w 73"/>
                    <a:gd name="T19" fmla="*/ 82 h 130"/>
                    <a:gd name="T20" fmla="*/ 45 w 73"/>
                    <a:gd name="T21" fmla="*/ 89 h 130"/>
                    <a:gd name="T22" fmla="*/ 38 w 73"/>
                    <a:gd name="T23" fmla="*/ 97 h 130"/>
                    <a:gd name="T24" fmla="*/ 32 w 73"/>
                    <a:gd name="T25" fmla="*/ 104 h 130"/>
                    <a:gd name="T26" fmla="*/ 24 w 73"/>
                    <a:gd name="T27" fmla="*/ 111 h 130"/>
                    <a:gd name="T28" fmla="*/ 17 w 73"/>
                    <a:gd name="T29" fmla="*/ 117 h 130"/>
                    <a:gd name="T30" fmla="*/ 8 w 73"/>
                    <a:gd name="T31" fmla="*/ 124 h 130"/>
                    <a:gd name="T32" fmla="*/ 0 w 73"/>
                    <a:gd name="T33" fmla="*/ 129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3"/>
                    <a:gd name="T52" fmla="*/ 0 h 130"/>
                    <a:gd name="T53" fmla="*/ 73 w 73"/>
                    <a:gd name="T54" fmla="*/ 130 h 1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3" h="130">
                      <a:moveTo>
                        <a:pt x="72" y="0"/>
                      </a:moveTo>
                      <a:lnTo>
                        <a:pt x="72" y="10"/>
                      </a:lnTo>
                      <a:lnTo>
                        <a:pt x="72" y="19"/>
                      </a:lnTo>
                      <a:lnTo>
                        <a:pt x="70" y="29"/>
                      </a:lnTo>
                      <a:lnTo>
                        <a:pt x="69" y="38"/>
                      </a:lnTo>
                      <a:lnTo>
                        <a:pt x="66" y="47"/>
                      </a:lnTo>
                      <a:lnTo>
                        <a:pt x="63" y="56"/>
                      </a:lnTo>
                      <a:lnTo>
                        <a:pt x="59" y="65"/>
                      </a:lnTo>
                      <a:lnTo>
                        <a:pt x="56" y="73"/>
                      </a:lnTo>
                      <a:lnTo>
                        <a:pt x="50" y="82"/>
                      </a:lnTo>
                      <a:lnTo>
                        <a:pt x="45" y="89"/>
                      </a:lnTo>
                      <a:lnTo>
                        <a:pt x="38" y="97"/>
                      </a:lnTo>
                      <a:lnTo>
                        <a:pt x="32" y="104"/>
                      </a:lnTo>
                      <a:lnTo>
                        <a:pt x="24" y="111"/>
                      </a:lnTo>
                      <a:lnTo>
                        <a:pt x="17" y="117"/>
                      </a:lnTo>
                      <a:lnTo>
                        <a:pt x="8" y="124"/>
                      </a:lnTo>
                      <a:lnTo>
                        <a:pt x="0" y="12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3" name="Freeform 98"/>
                <p:cNvSpPr>
                  <a:spLocks/>
                </p:cNvSpPr>
                <p:nvPr/>
              </p:nvSpPr>
              <p:spPr bwMode="auto">
                <a:xfrm>
                  <a:off x="793" y="2475"/>
                  <a:ext cx="114" cy="98"/>
                </a:xfrm>
                <a:custGeom>
                  <a:avLst/>
                  <a:gdLst>
                    <a:gd name="T0" fmla="*/ 113 w 114"/>
                    <a:gd name="T1" fmla="*/ 0 h 98"/>
                    <a:gd name="T2" fmla="*/ 109 w 114"/>
                    <a:gd name="T3" fmla="*/ 10 h 98"/>
                    <a:gd name="T4" fmla="*/ 104 w 114"/>
                    <a:gd name="T5" fmla="*/ 18 h 98"/>
                    <a:gd name="T6" fmla="*/ 98 w 114"/>
                    <a:gd name="T7" fmla="*/ 27 h 98"/>
                    <a:gd name="T8" fmla="*/ 92 w 114"/>
                    <a:gd name="T9" fmla="*/ 36 h 98"/>
                    <a:gd name="T10" fmla="*/ 85 w 114"/>
                    <a:gd name="T11" fmla="*/ 45 h 98"/>
                    <a:gd name="T12" fmla="*/ 77 w 114"/>
                    <a:gd name="T13" fmla="*/ 55 h 98"/>
                    <a:gd name="T14" fmla="*/ 69 w 114"/>
                    <a:gd name="T15" fmla="*/ 63 h 98"/>
                    <a:gd name="T16" fmla="*/ 62 w 114"/>
                    <a:gd name="T17" fmla="*/ 71 h 98"/>
                    <a:gd name="T18" fmla="*/ 52 w 114"/>
                    <a:gd name="T19" fmla="*/ 78 h 98"/>
                    <a:gd name="T20" fmla="*/ 44 w 114"/>
                    <a:gd name="T21" fmla="*/ 85 h 98"/>
                    <a:gd name="T22" fmla="*/ 35 w 114"/>
                    <a:gd name="T23" fmla="*/ 90 h 98"/>
                    <a:gd name="T24" fmla="*/ 28 w 114"/>
                    <a:gd name="T25" fmla="*/ 93 h 98"/>
                    <a:gd name="T26" fmla="*/ 20 w 114"/>
                    <a:gd name="T27" fmla="*/ 97 h 98"/>
                    <a:gd name="T28" fmla="*/ 12 w 114"/>
                    <a:gd name="T29" fmla="*/ 97 h 98"/>
                    <a:gd name="T30" fmla="*/ 5 w 114"/>
                    <a:gd name="T31" fmla="*/ 97 h 98"/>
                    <a:gd name="T32" fmla="*/ 0 w 114"/>
                    <a:gd name="T33" fmla="*/ 9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4"/>
                    <a:gd name="T52" fmla="*/ 0 h 98"/>
                    <a:gd name="T53" fmla="*/ 114 w 114"/>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4" h="98">
                      <a:moveTo>
                        <a:pt x="113" y="0"/>
                      </a:moveTo>
                      <a:lnTo>
                        <a:pt x="109" y="10"/>
                      </a:lnTo>
                      <a:lnTo>
                        <a:pt x="104" y="18"/>
                      </a:lnTo>
                      <a:lnTo>
                        <a:pt x="98" y="27"/>
                      </a:lnTo>
                      <a:lnTo>
                        <a:pt x="92" y="36"/>
                      </a:lnTo>
                      <a:lnTo>
                        <a:pt x="85" y="45"/>
                      </a:lnTo>
                      <a:lnTo>
                        <a:pt x="77" y="55"/>
                      </a:lnTo>
                      <a:lnTo>
                        <a:pt x="69" y="63"/>
                      </a:lnTo>
                      <a:lnTo>
                        <a:pt x="62" y="71"/>
                      </a:lnTo>
                      <a:lnTo>
                        <a:pt x="52" y="78"/>
                      </a:lnTo>
                      <a:lnTo>
                        <a:pt x="44" y="85"/>
                      </a:lnTo>
                      <a:lnTo>
                        <a:pt x="35" y="90"/>
                      </a:lnTo>
                      <a:lnTo>
                        <a:pt x="28" y="93"/>
                      </a:lnTo>
                      <a:lnTo>
                        <a:pt x="20" y="97"/>
                      </a:lnTo>
                      <a:lnTo>
                        <a:pt x="12" y="97"/>
                      </a:lnTo>
                      <a:lnTo>
                        <a:pt x="5" y="97"/>
                      </a:lnTo>
                      <a:lnTo>
                        <a:pt x="0" y="9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4" name="Freeform 99"/>
                <p:cNvSpPr>
                  <a:spLocks/>
                </p:cNvSpPr>
                <p:nvPr/>
              </p:nvSpPr>
              <p:spPr bwMode="auto">
                <a:xfrm>
                  <a:off x="1448" y="2608"/>
                  <a:ext cx="17" cy="49"/>
                </a:xfrm>
                <a:custGeom>
                  <a:avLst/>
                  <a:gdLst>
                    <a:gd name="T0" fmla="*/ 16 w 17"/>
                    <a:gd name="T1" fmla="*/ 48 h 49"/>
                    <a:gd name="T2" fmla="*/ 14 w 17"/>
                    <a:gd name="T3" fmla="*/ 48 h 49"/>
                    <a:gd name="T4" fmla="*/ 11 w 17"/>
                    <a:gd name="T5" fmla="*/ 46 h 49"/>
                    <a:gd name="T6" fmla="*/ 8 w 17"/>
                    <a:gd name="T7" fmla="*/ 44 h 49"/>
                    <a:gd name="T8" fmla="*/ 7 w 17"/>
                    <a:gd name="T9" fmla="*/ 41 h 49"/>
                    <a:gd name="T10" fmla="*/ 4 w 17"/>
                    <a:gd name="T11" fmla="*/ 38 h 49"/>
                    <a:gd name="T12" fmla="*/ 4 w 17"/>
                    <a:gd name="T13" fmla="*/ 34 h 49"/>
                    <a:gd name="T14" fmla="*/ 2 w 17"/>
                    <a:gd name="T15" fmla="*/ 30 h 49"/>
                    <a:gd name="T16" fmla="*/ 2 w 17"/>
                    <a:gd name="T17" fmla="*/ 26 h 49"/>
                    <a:gd name="T18" fmla="*/ 0 w 17"/>
                    <a:gd name="T19" fmla="*/ 23 h 49"/>
                    <a:gd name="T20" fmla="*/ 0 w 17"/>
                    <a:gd name="T21" fmla="*/ 19 h 49"/>
                    <a:gd name="T22" fmla="*/ 0 w 17"/>
                    <a:gd name="T23" fmla="*/ 15 h 49"/>
                    <a:gd name="T24" fmla="*/ 0 w 17"/>
                    <a:gd name="T25" fmla="*/ 12 h 49"/>
                    <a:gd name="T26" fmla="*/ 0 w 17"/>
                    <a:gd name="T27" fmla="*/ 9 h 49"/>
                    <a:gd name="T28" fmla="*/ 0 w 17"/>
                    <a:gd name="T29" fmla="*/ 5 h 49"/>
                    <a:gd name="T30" fmla="*/ 0 w 17"/>
                    <a:gd name="T31" fmla="*/ 3 h 49"/>
                    <a:gd name="T32" fmla="*/ 0 w 1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49"/>
                    <a:gd name="T53" fmla="*/ 17 w 1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49">
                      <a:moveTo>
                        <a:pt x="16" y="48"/>
                      </a:moveTo>
                      <a:lnTo>
                        <a:pt x="14" y="48"/>
                      </a:lnTo>
                      <a:lnTo>
                        <a:pt x="11" y="46"/>
                      </a:lnTo>
                      <a:lnTo>
                        <a:pt x="8" y="44"/>
                      </a:lnTo>
                      <a:lnTo>
                        <a:pt x="7" y="41"/>
                      </a:lnTo>
                      <a:lnTo>
                        <a:pt x="4" y="38"/>
                      </a:lnTo>
                      <a:lnTo>
                        <a:pt x="4" y="34"/>
                      </a:lnTo>
                      <a:lnTo>
                        <a:pt x="2" y="30"/>
                      </a:lnTo>
                      <a:lnTo>
                        <a:pt x="2" y="26"/>
                      </a:lnTo>
                      <a:lnTo>
                        <a:pt x="0" y="23"/>
                      </a:lnTo>
                      <a:lnTo>
                        <a:pt x="0" y="19"/>
                      </a:lnTo>
                      <a:lnTo>
                        <a:pt x="0" y="15"/>
                      </a:lnTo>
                      <a:lnTo>
                        <a:pt x="0" y="12"/>
                      </a:lnTo>
                      <a:lnTo>
                        <a:pt x="0" y="9"/>
                      </a:lnTo>
                      <a:lnTo>
                        <a:pt x="0" y="5"/>
                      </a:lnTo>
                      <a:lnTo>
                        <a:pt x="0"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5" name="Freeform 100"/>
                <p:cNvSpPr>
                  <a:spLocks/>
                </p:cNvSpPr>
                <p:nvPr/>
              </p:nvSpPr>
              <p:spPr bwMode="auto">
                <a:xfrm>
                  <a:off x="1448" y="2601"/>
                  <a:ext cx="17" cy="56"/>
                </a:xfrm>
                <a:custGeom>
                  <a:avLst/>
                  <a:gdLst>
                    <a:gd name="T0" fmla="*/ 0 w 17"/>
                    <a:gd name="T1" fmla="*/ 7 h 56"/>
                    <a:gd name="T2" fmla="*/ 0 w 17"/>
                    <a:gd name="T3" fmla="*/ 7 h 56"/>
                    <a:gd name="T4" fmla="*/ 0 w 17"/>
                    <a:gd name="T5" fmla="*/ 5 h 56"/>
                    <a:gd name="T6" fmla="*/ 0 w 17"/>
                    <a:gd name="T7" fmla="*/ 4 h 56"/>
                    <a:gd name="T8" fmla="*/ 1 w 17"/>
                    <a:gd name="T9" fmla="*/ 2 h 56"/>
                    <a:gd name="T10" fmla="*/ 1 w 17"/>
                    <a:gd name="T11" fmla="*/ 2 h 56"/>
                    <a:gd name="T12" fmla="*/ 3 w 17"/>
                    <a:gd name="T13" fmla="*/ 2 h 56"/>
                    <a:gd name="T14" fmla="*/ 5 w 17"/>
                    <a:gd name="T15" fmla="*/ 2 h 56"/>
                    <a:gd name="T16" fmla="*/ 7 w 17"/>
                    <a:gd name="T17" fmla="*/ 0 h 56"/>
                    <a:gd name="T18" fmla="*/ 7 w 17"/>
                    <a:gd name="T19" fmla="*/ 1 h 56"/>
                    <a:gd name="T20" fmla="*/ 9 w 17"/>
                    <a:gd name="T21" fmla="*/ 1 h 56"/>
                    <a:gd name="T22" fmla="*/ 10 w 17"/>
                    <a:gd name="T23" fmla="*/ 1 h 56"/>
                    <a:gd name="T24" fmla="*/ 12 w 17"/>
                    <a:gd name="T25" fmla="*/ 1 h 56"/>
                    <a:gd name="T26" fmla="*/ 12 w 17"/>
                    <a:gd name="T27" fmla="*/ 3 h 56"/>
                    <a:gd name="T28" fmla="*/ 13 w 17"/>
                    <a:gd name="T29" fmla="*/ 3 h 56"/>
                    <a:gd name="T30" fmla="*/ 13 w 17"/>
                    <a:gd name="T31" fmla="*/ 4 h 56"/>
                    <a:gd name="T32" fmla="*/ 16 w 17"/>
                    <a:gd name="T33" fmla="*/ 4 h 56"/>
                    <a:gd name="T34" fmla="*/ 16 w 17"/>
                    <a:gd name="T35" fmla="*/ 55 h 56"/>
                    <a:gd name="T36" fmla="*/ 11 w 17"/>
                    <a:gd name="T37" fmla="*/ 55 h 56"/>
                    <a:gd name="T38" fmla="*/ 11 w 17"/>
                    <a:gd name="T39" fmla="*/ 6 h 56"/>
                    <a:gd name="T40" fmla="*/ 10 w 17"/>
                    <a:gd name="T41" fmla="*/ 6 h 56"/>
                    <a:gd name="T42" fmla="*/ 10 w 17"/>
                    <a:gd name="T43" fmla="*/ 5 h 56"/>
                    <a:gd name="T44" fmla="*/ 9 w 17"/>
                    <a:gd name="T45" fmla="*/ 5 h 56"/>
                    <a:gd name="T46" fmla="*/ 9 w 17"/>
                    <a:gd name="T47" fmla="*/ 3 h 56"/>
                    <a:gd name="T48" fmla="*/ 7 w 17"/>
                    <a:gd name="T49" fmla="*/ 3 h 56"/>
                    <a:gd name="T50" fmla="*/ 7 w 17"/>
                    <a:gd name="T51" fmla="*/ 3 h 56"/>
                    <a:gd name="T52" fmla="*/ 6 w 17"/>
                    <a:gd name="T53" fmla="*/ 3 h 56"/>
                    <a:gd name="T54" fmla="*/ 6 w 17"/>
                    <a:gd name="T55" fmla="*/ 3 h 56"/>
                    <a:gd name="T56" fmla="*/ 4 w 17"/>
                    <a:gd name="T57" fmla="*/ 4 h 56"/>
                    <a:gd name="T58" fmla="*/ 4 w 17"/>
                    <a:gd name="T59" fmla="*/ 4 h 56"/>
                    <a:gd name="T60" fmla="*/ 3 w 17"/>
                    <a:gd name="T61" fmla="*/ 5 h 56"/>
                    <a:gd name="T62" fmla="*/ 3 w 17"/>
                    <a:gd name="T63" fmla="*/ 5 h 56"/>
                    <a:gd name="T64" fmla="*/ 3 w 17"/>
                    <a:gd name="T65" fmla="*/ 7 h 56"/>
                    <a:gd name="T66" fmla="*/ 3 w 17"/>
                    <a:gd name="T67" fmla="*/ 7 h 56"/>
                    <a:gd name="T68" fmla="*/ 3 w 17"/>
                    <a:gd name="T69" fmla="*/ 7 h 56"/>
                    <a:gd name="T70" fmla="*/ 3 w 17"/>
                    <a:gd name="T71" fmla="*/ 7 h 56"/>
                    <a:gd name="T72" fmla="*/ 0 w 17"/>
                    <a:gd name="T73" fmla="*/ 7 h 56"/>
                    <a:gd name="T74" fmla="*/ 0 w 17"/>
                    <a:gd name="T75" fmla="*/ 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
                    <a:gd name="T115" fmla="*/ 0 h 56"/>
                    <a:gd name="T116" fmla="*/ 17 w 17"/>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 h="56">
                      <a:moveTo>
                        <a:pt x="0" y="7"/>
                      </a:moveTo>
                      <a:lnTo>
                        <a:pt x="0" y="7"/>
                      </a:lnTo>
                      <a:lnTo>
                        <a:pt x="0" y="5"/>
                      </a:lnTo>
                      <a:lnTo>
                        <a:pt x="0" y="4"/>
                      </a:lnTo>
                      <a:lnTo>
                        <a:pt x="1" y="2"/>
                      </a:lnTo>
                      <a:lnTo>
                        <a:pt x="3" y="2"/>
                      </a:lnTo>
                      <a:lnTo>
                        <a:pt x="5" y="2"/>
                      </a:lnTo>
                      <a:lnTo>
                        <a:pt x="7" y="0"/>
                      </a:lnTo>
                      <a:lnTo>
                        <a:pt x="7" y="1"/>
                      </a:lnTo>
                      <a:lnTo>
                        <a:pt x="9" y="1"/>
                      </a:lnTo>
                      <a:lnTo>
                        <a:pt x="10" y="1"/>
                      </a:lnTo>
                      <a:lnTo>
                        <a:pt x="12" y="1"/>
                      </a:lnTo>
                      <a:lnTo>
                        <a:pt x="12" y="3"/>
                      </a:lnTo>
                      <a:lnTo>
                        <a:pt x="13" y="3"/>
                      </a:lnTo>
                      <a:lnTo>
                        <a:pt x="13" y="4"/>
                      </a:lnTo>
                      <a:lnTo>
                        <a:pt x="16" y="4"/>
                      </a:lnTo>
                      <a:lnTo>
                        <a:pt x="16" y="55"/>
                      </a:lnTo>
                      <a:lnTo>
                        <a:pt x="11" y="55"/>
                      </a:lnTo>
                      <a:lnTo>
                        <a:pt x="11" y="6"/>
                      </a:lnTo>
                      <a:lnTo>
                        <a:pt x="10" y="6"/>
                      </a:lnTo>
                      <a:lnTo>
                        <a:pt x="10" y="5"/>
                      </a:lnTo>
                      <a:lnTo>
                        <a:pt x="9" y="5"/>
                      </a:lnTo>
                      <a:lnTo>
                        <a:pt x="9" y="3"/>
                      </a:lnTo>
                      <a:lnTo>
                        <a:pt x="7" y="3"/>
                      </a:lnTo>
                      <a:lnTo>
                        <a:pt x="6" y="3"/>
                      </a:lnTo>
                      <a:lnTo>
                        <a:pt x="4" y="4"/>
                      </a:lnTo>
                      <a:lnTo>
                        <a:pt x="3" y="5"/>
                      </a:lnTo>
                      <a:lnTo>
                        <a:pt x="3" y="7"/>
                      </a:lnTo>
                      <a:lnTo>
                        <a:pt x="0" y="7"/>
                      </a:lnTo>
                    </a:path>
                  </a:pathLst>
                </a:custGeom>
                <a:solidFill>
                  <a:srgbClr val="FFFFFF"/>
                </a:solidFill>
                <a:ln w="12700" cap="rnd">
                  <a:solidFill>
                    <a:srgbClr val="8F8F8F"/>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96" name="Oval 101"/>
                <p:cNvSpPr>
                  <a:spLocks noChangeArrowheads="1"/>
                </p:cNvSpPr>
                <p:nvPr/>
              </p:nvSpPr>
              <p:spPr bwMode="auto">
                <a:xfrm>
                  <a:off x="706" y="2710"/>
                  <a:ext cx="8" cy="8"/>
                </a:xfrm>
                <a:prstGeom prst="ellipse">
                  <a:avLst/>
                </a:prstGeom>
                <a:solidFill>
                  <a:srgbClr val="000000"/>
                </a:solidFill>
                <a:ln w="12700">
                  <a:solidFill>
                    <a:srgbClr val="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97" name="Oval 102"/>
                <p:cNvSpPr>
                  <a:spLocks noChangeArrowheads="1"/>
                </p:cNvSpPr>
                <p:nvPr/>
              </p:nvSpPr>
              <p:spPr bwMode="auto">
                <a:xfrm flipV="1">
                  <a:off x="636" y="2712"/>
                  <a:ext cx="2" cy="1"/>
                </a:xfrm>
                <a:prstGeom prst="ellipse">
                  <a:avLst/>
                </a:prstGeom>
                <a:solidFill>
                  <a:srgbClr val="000000"/>
                </a:solidFill>
                <a:ln w="12700">
                  <a:solidFill>
                    <a:srgbClr val="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98" name="Oval 103"/>
                <p:cNvSpPr>
                  <a:spLocks noChangeArrowheads="1"/>
                </p:cNvSpPr>
                <p:nvPr/>
              </p:nvSpPr>
              <p:spPr bwMode="auto">
                <a:xfrm flipV="1">
                  <a:off x="619" y="2712"/>
                  <a:ext cx="1" cy="1"/>
                </a:xfrm>
                <a:prstGeom prst="ellipse">
                  <a:avLst/>
                </a:prstGeom>
                <a:solidFill>
                  <a:srgbClr val="000000"/>
                </a:solidFill>
                <a:ln w="12700">
                  <a:solidFill>
                    <a:srgbClr val="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endParaRPr kumimoji="0" lang="zh-TW" altLang="en-US" sz="2400" b="1" kern="0">
                    <a:solidFill>
                      <a:prstClr val="black"/>
                    </a:solidFill>
                  </a:endParaRPr>
                </a:p>
              </p:txBody>
            </p:sp>
            <p:sp>
              <p:nvSpPr>
                <p:cNvPr id="99" name="Freeform 104"/>
                <p:cNvSpPr>
                  <a:spLocks/>
                </p:cNvSpPr>
                <p:nvPr/>
              </p:nvSpPr>
              <p:spPr bwMode="auto">
                <a:xfrm>
                  <a:off x="734" y="2654"/>
                  <a:ext cx="47" cy="17"/>
                </a:xfrm>
                <a:custGeom>
                  <a:avLst/>
                  <a:gdLst>
                    <a:gd name="T0" fmla="*/ 0 w 47"/>
                    <a:gd name="T1" fmla="*/ 16 h 17"/>
                    <a:gd name="T2" fmla="*/ 2 w 47"/>
                    <a:gd name="T3" fmla="*/ 16 h 17"/>
                    <a:gd name="T4" fmla="*/ 6 w 47"/>
                    <a:gd name="T5" fmla="*/ 16 h 17"/>
                    <a:gd name="T6" fmla="*/ 8 w 47"/>
                    <a:gd name="T7" fmla="*/ 16 h 17"/>
                    <a:gd name="T8" fmla="*/ 12 w 47"/>
                    <a:gd name="T9" fmla="*/ 11 h 17"/>
                    <a:gd name="T10" fmla="*/ 13 w 47"/>
                    <a:gd name="T11" fmla="*/ 11 h 17"/>
                    <a:gd name="T12" fmla="*/ 17 w 47"/>
                    <a:gd name="T13" fmla="*/ 9 h 17"/>
                    <a:gd name="T14" fmla="*/ 19 w 47"/>
                    <a:gd name="T15" fmla="*/ 9 h 17"/>
                    <a:gd name="T16" fmla="*/ 23 w 47"/>
                    <a:gd name="T17" fmla="*/ 4 h 17"/>
                    <a:gd name="T18" fmla="*/ 24 w 47"/>
                    <a:gd name="T19" fmla="*/ 4 h 17"/>
                    <a:gd name="T20" fmla="*/ 28 w 47"/>
                    <a:gd name="T21" fmla="*/ 4 h 17"/>
                    <a:gd name="T22" fmla="*/ 30 w 47"/>
                    <a:gd name="T23" fmla="*/ 4 h 17"/>
                    <a:gd name="T24" fmla="*/ 34 w 47"/>
                    <a:gd name="T25" fmla="*/ 4 h 17"/>
                    <a:gd name="T26" fmla="*/ 36 w 47"/>
                    <a:gd name="T27" fmla="*/ 4 h 17"/>
                    <a:gd name="T28" fmla="*/ 40 w 47"/>
                    <a:gd name="T29" fmla="*/ 4 h 17"/>
                    <a:gd name="T30" fmla="*/ 43 w 47"/>
                    <a:gd name="T31" fmla="*/ 4 h 17"/>
                    <a:gd name="T32" fmla="*/ 46 w 4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7"/>
                    <a:gd name="T53" fmla="*/ 47 w 4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7">
                      <a:moveTo>
                        <a:pt x="0" y="16"/>
                      </a:moveTo>
                      <a:lnTo>
                        <a:pt x="2" y="16"/>
                      </a:lnTo>
                      <a:lnTo>
                        <a:pt x="6" y="16"/>
                      </a:lnTo>
                      <a:lnTo>
                        <a:pt x="8" y="16"/>
                      </a:lnTo>
                      <a:lnTo>
                        <a:pt x="12" y="11"/>
                      </a:lnTo>
                      <a:lnTo>
                        <a:pt x="13" y="11"/>
                      </a:lnTo>
                      <a:lnTo>
                        <a:pt x="17" y="9"/>
                      </a:lnTo>
                      <a:lnTo>
                        <a:pt x="19" y="9"/>
                      </a:lnTo>
                      <a:lnTo>
                        <a:pt x="23" y="4"/>
                      </a:lnTo>
                      <a:lnTo>
                        <a:pt x="24" y="4"/>
                      </a:lnTo>
                      <a:lnTo>
                        <a:pt x="28" y="4"/>
                      </a:lnTo>
                      <a:lnTo>
                        <a:pt x="30" y="4"/>
                      </a:lnTo>
                      <a:lnTo>
                        <a:pt x="34" y="4"/>
                      </a:lnTo>
                      <a:lnTo>
                        <a:pt x="36" y="4"/>
                      </a:lnTo>
                      <a:lnTo>
                        <a:pt x="40" y="4"/>
                      </a:lnTo>
                      <a:lnTo>
                        <a:pt x="43" y="4"/>
                      </a:lnTo>
                      <a:lnTo>
                        <a:pt x="46" y="0"/>
                      </a:lnTo>
                    </a:path>
                  </a:pathLst>
                </a:custGeom>
                <a:noFill/>
                <a:ln w="254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0" name="Line 105"/>
                <p:cNvSpPr>
                  <a:spLocks noChangeShapeType="1"/>
                </p:cNvSpPr>
                <p:nvPr/>
              </p:nvSpPr>
              <p:spPr bwMode="auto">
                <a:xfrm>
                  <a:off x="774" y="2654"/>
                  <a:ext cx="0" cy="12"/>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1" name="Line 106"/>
                <p:cNvSpPr>
                  <a:spLocks noChangeShapeType="1"/>
                </p:cNvSpPr>
                <p:nvPr/>
              </p:nvSpPr>
              <p:spPr bwMode="auto">
                <a:xfrm>
                  <a:off x="766" y="2654"/>
                  <a:ext cx="0" cy="14"/>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2" name="Line 107"/>
                <p:cNvSpPr>
                  <a:spLocks noChangeShapeType="1"/>
                </p:cNvSpPr>
                <p:nvPr/>
              </p:nvSpPr>
              <p:spPr bwMode="auto">
                <a:xfrm>
                  <a:off x="758" y="2656"/>
                  <a:ext cx="0" cy="13"/>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3" name="Line 108"/>
                <p:cNvSpPr>
                  <a:spLocks noChangeShapeType="1"/>
                </p:cNvSpPr>
                <p:nvPr/>
              </p:nvSpPr>
              <p:spPr bwMode="auto">
                <a:xfrm>
                  <a:off x="750" y="2657"/>
                  <a:ext cx="0" cy="13"/>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4" name="Line 109"/>
                <p:cNvSpPr>
                  <a:spLocks noChangeShapeType="1"/>
                </p:cNvSpPr>
                <p:nvPr/>
              </p:nvSpPr>
              <p:spPr bwMode="auto">
                <a:xfrm>
                  <a:off x="742" y="2658"/>
                  <a:ext cx="0" cy="12"/>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5" name="Line 110"/>
                <p:cNvSpPr>
                  <a:spLocks noChangeShapeType="1"/>
                </p:cNvSpPr>
                <p:nvPr/>
              </p:nvSpPr>
              <p:spPr bwMode="auto">
                <a:xfrm>
                  <a:off x="734" y="2660"/>
                  <a:ext cx="0" cy="11"/>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6" name="Freeform 111"/>
                <p:cNvSpPr>
                  <a:spLocks/>
                </p:cNvSpPr>
                <p:nvPr/>
              </p:nvSpPr>
              <p:spPr bwMode="auto">
                <a:xfrm>
                  <a:off x="821" y="2587"/>
                  <a:ext cx="114" cy="153"/>
                </a:xfrm>
                <a:custGeom>
                  <a:avLst/>
                  <a:gdLst>
                    <a:gd name="T0" fmla="*/ 113 w 114"/>
                    <a:gd name="T1" fmla="*/ 0 h 153"/>
                    <a:gd name="T2" fmla="*/ 107 w 114"/>
                    <a:gd name="T3" fmla="*/ 11 h 153"/>
                    <a:gd name="T4" fmla="*/ 101 w 114"/>
                    <a:gd name="T5" fmla="*/ 21 h 153"/>
                    <a:gd name="T6" fmla="*/ 95 w 114"/>
                    <a:gd name="T7" fmla="*/ 33 h 153"/>
                    <a:gd name="T8" fmla="*/ 90 w 114"/>
                    <a:gd name="T9" fmla="*/ 42 h 153"/>
                    <a:gd name="T10" fmla="*/ 82 w 114"/>
                    <a:gd name="T11" fmla="*/ 53 h 153"/>
                    <a:gd name="T12" fmla="*/ 77 w 114"/>
                    <a:gd name="T13" fmla="*/ 62 h 153"/>
                    <a:gd name="T14" fmla="*/ 69 w 114"/>
                    <a:gd name="T15" fmla="*/ 71 h 153"/>
                    <a:gd name="T16" fmla="*/ 64 w 114"/>
                    <a:gd name="T17" fmla="*/ 81 h 153"/>
                    <a:gd name="T18" fmla="*/ 56 w 114"/>
                    <a:gd name="T19" fmla="*/ 90 h 153"/>
                    <a:gd name="T20" fmla="*/ 49 w 114"/>
                    <a:gd name="T21" fmla="*/ 99 h 153"/>
                    <a:gd name="T22" fmla="*/ 41 w 114"/>
                    <a:gd name="T23" fmla="*/ 109 h 153"/>
                    <a:gd name="T24" fmla="*/ 34 w 114"/>
                    <a:gd name="T25" fmla="*/ 117 h 153"/>
                    <a:gd name="T26" fmla="*/ 24 w 114"/>
                    <a:gd name="T27" fmla="*/ 127 h 153"/>
                    <a:gd name="T28" fmla="*/ 17 w 114"/>
                    <a:gd name="T29" fmla="*/ 135 h 153"/>
                    <a:gd name="T30" fmla="*/ 7 w 114"/>
                    <a:gd name="T31" fmla="*/ 144 h 153"/>
                    <a:gd name="T32" fmla="*/ 0 w 114"/>
                    <a:gd name="T33" fmla="*/ 152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4"/>
                    <a:gd name="T52" fmla="*/ 0 h 153"/>
                    <a:gd name="T53" fmla="*/ 114 w 114"/>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4" h="153">
                      <a:moveTo>
                        <a:pt x="113" y="0"/>
                      </a:moveTo>
                      <a:lnTo>
                        <a:pt x="107" y="11"/>
                      </a:lnTo>
                      <a:lnTo>
                        <a:pt x="101" y="21"/>
                      </a:lnTo>
                      <a:lnTo>
                        <a:pt x="95" y="33"/>
                      </a:lnTo>
                      <a:lnTo>
                        <a:pt x="90" y="42"/>
                      </a:lnTo>
                      <a:lnTo>
                        <a:pt x="82" y="53"/>
                      </a:lnTo>
                      <a:lnTo>
                        <a:pt x="77" y="62"/>
                      </a:lnTo>
                      <a:lnTo>
                        <a:pt x="69" y="71"/>
                      </a:lnTo>
                      <a:lnTo>
                        <a:pt x="64" y="81"/>
                      </a:lnTo>
                      <a:lnTo>
                        <a:pt x="56" y="90"/>
                      </a:lnTo>
                      <a:lnTo>
                        <a:pt x="49" y="99"/>
                      </a:lnTo>
                      <a:lnTo>
                        <a:pt x="41" y="109"/>
                      </a:lnTo>
                      <a:lnTo>
                        <a:pt x="34" y="117"/>
                      </a:lnTo>
                      <a:lnTo>
                        <a:pt x="24" y="127"/>
                      </a:lnTo>
                      <a:lnTo>
                        <a:pt x="17" y="135"/>
                      </a:lnTo>
                      <a:lnTo>
                        <a:pt x="7" y="144"/>
                      </a:lnTo>
                      <a:lnTo>
                        <a:pt x="0" y="15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7" name="Freeform 112"/>
                <p:cNvSpPr>
                  <a:spLocks/>
                </p:cNvSpPr>
                <p:nvPr/>
              </p:nvSpPr>
              <p:spPr bwMode="auto">
                <a:xfrm>
                  <a:off x="862" y="2593"/>
                  <a:ext cx="92" cy="86"/>
                </a:xfrm>
                <a:custGeom>
                  <a:avLst/>
                  <a:gdLst>
                    <a:gd name="T0" fmla="*/ 0 w 92"/>
                    <a:gd name="T1" fmla="*/ 0 h 86"/>
                    <a:gd name="T2" fmla="*/ 6 w 92"/>
                    <a:gd name="T3" fmla="*/ 6 h 86"/>
                    <a:gd name="T4" fmla="*/ 13 w 92"/>
                    <a:gd name="T5" fmla="*/ 10 h 86"/>
                    <a:gd name="T6" fmla="*/ 18 w 92"/>
                    <a:gd name="T7" fmla="*/ 16 h 86"/>
                    <a:gd name="T8" fmla="*/ 26 w 92"/>
                    <a:gd name="T9" fmla="*/ 19 h 86"/>
                    <a:gd name="T10" fmla="*/ 31 w 92"/>
                    <a:gd name="T11" fmla="*/ 25 h 86"/>
                    <a:gd name="T12" fmla="*/ 38 w 92"/>
                    <a:gd name="T13" fmla="*/ 30 h 86"/>
                    <a:gd name="T14" fmla="*/ 43 w 92"/>
                    <a:gd name="T15" fmla="*/ 36 h 86"/>
                    <a:gd name="T16" fmla="*/ 50 w 92"/>
                    <a:gd name="T17" fmla="*/ 39 h 86"/>
                    <a:gd name="T18" fmla="*/ 54 w 92"/>
                    <a:gd name="T19" fmla="*/ 45 h 86"/>
                    <a:gd name="T20" fmla="*/ 60 w 92"/>
                    <a:gd name="T21" fmla="*/ 51 h 86"/>
                    <a:gd name="T22" fmla="*/ 66 w 92"/>
                    <a:gd name="T23" fmla="*/ 57 h 86"/>
                    <a:gd name="T24" fmla="*/ 71 w 92"/>
                    <a:gd name="T25" fmla="*/ 62 h 86"/>
                    <a:gd name="T26" fmla="*/ 75 w 92"/>
                    <a:gd name="T27" fmla="*/ 68 h 86"/>
                    <a:gd name="T28" fmla="*/ 81 w 92"/>
                    <a:gd name="T29" fmla="*/ 73 h 86"/>
                    <a:gd name="T30" fmla="*/ 85 w 92"/>
                    <a:gd name="T31" fmla="*/ 79 h 86"/>
                    <a:gd name="T32" fmla="*/ 91 w 92"/>
                    <a:gd name="T33" fmla="*/ 85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86"/>
                    <a:gd name="T53" fmla="*/ 92 w 92"/>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86">
                      <a:moveTo>
                        <a:pt x="0" y="0"/>
                      </a:moveTo>
                      <a:lnTo>
                        <a:pt x="6" y="6"/>
                      </a:lnTo>
                      <a:lnTo>
                        <a:pt x="13" y="10"/>
                      </a:lnTo>
                      <a:lnTo>
                        <a:pt x="18" y="16"/>
                      </a:lnTo>
                      <a:lnTo>
                        <a:pt x="26" y="19"/>
                      </a:lnTo>
                      <a:lnTo>
                        <a:pt x="31" y="25"/>
                      </a:lnTo>
                      <a:lnTo>
                        <a:pt x="38" y="30"/>
                      </a:lnTo>
                      <a:lnTo>
                        <a:pt x="43" y="36"/>
                      </a:lnTo>
                      <a:lnTo>
                        <a:pt x="50" y="39"/>
                      </a:lnTo>
                      <a:lnTo>
                        <a:pt x="54" y="45"/>
                      </a:lnTo>
                      <a:lnTo>
                        <a:pt x="60" y="51"/>
                      </a:lnTo>
                      <a:lnTo>
                        <a:pt x="66" y="57"/>
                      </a:lnTo>
                      <a:lnTo>
                        <a:pt x="71" y="62"/>
                      </a:lnTo>
                      <a:lnTo>
                        <a:pt x="75" y="68"/>
                      </a:lnTo>
                      <a:lnTo>
                        <a:pt x="81" y="73"/>
                      </a:lnTo>
                      <a:lnTo>
                        <a:pt x="85" y="79"/>
                      </a:lnTo>
                      <a:lnTo>
                        <a:pt x="91" y="8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8" name="Freeform 113"/>
                <p:cNvSpPr>
                  <a:spLocks/>
                </p:cNvSpPr>
                <p:nvPr/>
              </p:nvSpPr>
              <p:spPr bwMode="auto">
                <a:xfrm>
                  <a:off x="1041" y="2656"/>
                  <a:ext cx="136" cy="57"/>
                </a:xfrm>
                <a:custGeom>
                  <a:avLst/>
                  <a:gdLst>
                    <a:gd name="T0" fmla="*/ 1 w 136"/>
                    <a:gd name="T1" fmla="*/ 6 h 57"/>
                    <a:gd name="T2" fmla="*/ 9 w 136"/>
                    <a:gd name="T3" fmla="*/ 6 h 57"/>
                    <a:gd name="T4" fmla="*/ 17 w 136"/>
                    <a:gd name="T5" fmla="*/ 4 h 57"/>
                    <a:gd name="T6" fmla="*/ 25 w 136"/>
                    <a:gd name="T7" fmla="*/ 4 h 57"/>
                    <a:gd name="T8" fmla="*/ 34 w 136"/>
                    <a:gd name="T9" fmla="*/ 2 h 57"/>
                    <a:gd name="T10" fmla="*/ 41 w 136"/>
                    <a:gd name="T11" fmla="*/ 2 h 57"/>
                    <a:gd name="T12" fmla="*/ 51 w 136"/>
                    <a:gd name="T13" fmla="*/ 2 h 57"/>
                    <a:gd name="T14" fmla="*/ 58 w 136"/>
                    <a:gd name="T15" fmla="*/ 2 h 57"/>
                    <a:gd name="T16" fmla="*/ 68 w 136"/>
                    <a:gd name="T17" fmla="*/ 0 h 57"/>
                    <a:gd name="T18" fmla="*/ 75 w 136"/>
                    <a:gd name="T19" fmla="*/ 1 h 57"/>
                    <a:gd name="T20" fmla="*/ 85 w 136"/>
                    <a:gd name="T21" fmla="*/ 1 h 57"/>
                    <a:gd name="T22" fmla="*/ 92 w 136"/>
                    <a:gd name="T23" fmla="*/ 1 h 57"/>
                    <a:gd name="T24" fmla="*/ 101 w 136"/>
                    <a:gd name="T25" fmla="*/ 1 h 57"/>
                    <a:gd name="T26" fmla="*/ 109 w 136"/>
                    <a:gd name="T27" fmla="*/ 3 h 57"/>
                    <a:gd name="T28" fmla="*/ 118 w 136"/>
                    <a:gd name="T29" fmla="*/ 3 h 57"/>
                    <a:gd name="T30" fmla="*/ 126 w 136"/>
                    <a:gd name="T31" fmla="*/ 4 h 57"/>
                    <a:gd name="T32" fmla="*/ 135 w 136"/>
                    <a:gd name="T33" fmla="*/ 4 h 57"/>
                    <a:gd name="T34" fmla="*/ 135 w 136"/>
                    <a:gd name="T35" fmla="*/ 37 h 57"/>
                    <a:gd name="T36" fmla="*/ 0 w 136"/>
                    <a:gd name="T37" fmla="*/ 56 h 57"/>
                    <a:gd name="T38" fmla="*/ 0 w 136"/>
                    <a:gd name="T39" fmla="*/ 8 h 57"/>
                    <a:gd name="T40" fmla="*/ 1 w 136"/>
                    <a:gd name="T41" fmla="*/ 6 h 57"/>
                    <a:gd name="T42" fmla="*/ 1 w 136"/>
                    <a:gd name="T43" fmla="*/ 6 h 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6"/>
                    <a:gd name="T67" fmla="*/ 0 h 57"/>
                    <a:gd name="T68" fmla="*/ 136 w 136"/>
                    <a:gd name="T69" fmla="*/ 57 h 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6" h="57">
                      <a:moveTo>
                        <a:pt x="1" y="6"/>
                      </a:moveTo>
                      <a:lnTo>
                        <a:pt x="9" y="6"/>
                      </a:lnTo>
                      <a:lnTo>
                        <a:pt x="17" y="4"/>
                      </a:lnTo>
                      <a:lnTo>
                        <a:pt x="25" y="4"/>
                      </a:lnTo>
                      <a:lnTo>
                        <a:pt x="34" y="2"/>
                      </a:lnTo>
                      <a:lnTo>
                        <a:pt x="41" y="2"/>
                      </a:lnTo>
                      <a:lnTo>
                        <a:pt x="51" y="2"/>
                      </a:lnTo>
                      <a:lnTo>
                        <a:pt x="58" y="2"/>
                      </a:lnTo>
                      <a:lnTo>
                        <a:pt x="68" y="0"/>
                      </a:lnTo>
                      <a:lnTo>
                        <a:pt x="75" y="1"/>
                      </a:lnTo>
                      <a:lnTo>
                        <a:pt x="85" y="1"/>
                      </a:lnTo>
                      <a:lnTo>
                        <a:pt x="92" y="1"/>
                      </a:lnTo>
                      <a:lnTo>
                        <a:pt x="101" y="1"/>
                      </a:lnTo>
                      <a:lnTo>
                        <a:pt x="109" y="3"/>
                      </a:lnTo>
                      <a:lnTo>
                        <a:pt x="118" y="3"/>
                      </a:lnTo>
                      <a:lnTo>
                        <a:pt x="126" y="4"/>
                      </a:lnTo>
                      <a:lnTo>
                        <a:pt x="135" y="4"/>
                      </a:lnTo>
                      <a:lnTo>
                        <a:pt x="135" y="37"/>
                      </a:lnTo>
                      <a:lnTo>
                        <a:pt x="0" y="56"/>
                      </a:lnTo>
                      <a:lnTo>
                        <a:pt x="0" y="8"/>
                      </a:lnTo>
                      <a:lnTo>
                        <a:pt x="1" y="6"/>
                      </a:lnTo>
                    </a:path>
                  </a:pathLst>
                </a:custGeom>
                <a:solidFill>
                  <a:srgbClr val="5F5F5F"/>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09" name="Freeform 114"/>
                <p:cNvSpPr>
                  <a:spLocks/>
                </p:cNvSpPr>
                <p:nvPr/>
              </p:nvSpPr>
              <p:spPr bwMode="auto">
                <a:xfrm>
                  <a:off x="1096" y="2657"/>
                  <a:ext cx="17" cy="48"/>
                </a:xfrm>
                <a:custGeom>
                  <a:avLst/>
                  <a:gdLst>
                    <a:gd name="T0" fmla="*/ 16 w 17"/>
                    <a:gd name="T1" fmla="*/ 0 h 48"/>
                    <a:gd name="T2" fmla="*/ 16 w 17"/>
                    <a:gd name="T3" fmla="*/ 47 h 48"/>
                    <a:gd name="T4" fmla="*/ 0 w 17"/>
                    <a:gd name="T5" fmla="*/ 47 h 48"/>
                    <a:gd name="T6" fmla="*/ 0 w 17"/>
                    <a:gd name="T7" fmla="*/ 0 h 48"/>
                    <a:gd name="T8" fmla="*/ 16 w 17"/>
                    <a:gd name="T9" fmla="*/ 0 h 48"/>
                    <a:gd name="T10" fmla="*/ 16 w 17"/>
                    <a:gd name="T11" fmla="*/ 0 h 48"/>
                    <a:gd name="T12" fmla="*/ 0 60000 65536"/>
                    <a:gd name="T13" fmla="*/ 0 60000 65536"/>
                    <a:gd name="T14" fmla="*/ 0 60000 65536"/>
                    <a:gd name="T15" fmla="*/ 0 60000 65536"/>
                    <a:gd name="T16" fmla="*/ 0 60000 65536"/>
                    <a:gd name="T17" fmla="*/ 0 60000 65536"/>
                    <a:gd name="T18" fmla="*/ 0 w 17"/>
                    <a:gd name="T19" fmla="*/ 0 h 48"/>
                    <a:gd name="T20" fmla="*/ 17 w 1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7" h="48">
                      <a:moveTo>
                        <a:pt x="16" y="0"/>
                      </a:moveTo>
                      <a:lnTo>
                        <a:pt x="16" y="47"/>
                      </a:lnTo>
                      <a:lnTo>
                        <a:pt x="0" y="47"/>
                      </a:lnTo>
                      <a:lnTo>
                        <a:pt x="0" y="0"/>
                      </a:lnTo>
                      <a:lnTo>
                        <a:pt x="16" y="0"/>
                      </a:lnTo>
                    </a:path>
                  </a:pathLst>
                </a:custGeom>
                <a:solidFill>
                  <a:srgbClr val="FFFFFF"/>
                </a:solidFill>
                <a:ln w="12700" cap="rnd">
                  <a:solidFill>
                    <a:srgbClr val="FFFFFF"/>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0" name="Freeform 115"/>
                <p:cNvSpPr>
                  <a:spLocks/>
                </p:cNvSpPr>
                <p:nvPr/>
              </p:nvSpPr>
              <p:spPr bwMode="auto">
                <a:xfrm>
                  <a:off x="1130" y="2657"/>
                  <a:ext cx="17" cy="43"/>
                </a:xfrm>
                <a:custGeom>
                  <a:avLst/>
                  <a:gdLst>
                    <a:gd name="T0" fmla="*/ 16 w 17"/>
                    <a:gd name="T1" fmla="*/ 0 h 43"/>
                    <a:gd name="T2" fmla="*/ 16 w 17"/>
                    <a:gd name="T3" fmla="*/ 41 h 43"/>
                    <a:gd name="T4" fmla="*/ 0 w 17"/>
                    <a:gd name="T5" fmla="*/ 42 h 43"/>
                    <a:gd name="T6" fmla="*/ 0 w 17"/>
                    <a:gd name="T7" fmla="*/ 0 h 43"/>
                    <a:gd name="T8" fmla="*/ 16 w 17"/>
                    <a:gd name="T9" fmla="*/ 0 h 43"/>
                    <a:gd name="T10" fmla="*/ 16 w 17"/>
                    <a:gd name="T11" fmla="*/ 0 h 43"/>
                    <a:gd name="T12" fmla="*/ 0 60000 65536"/>
                    <a:gd name="T13" fmla="*/ 0 60000 65536"/>
                    <a:gd name="T14" fmla="*/ 0 60000 65536"/>
                    <a:gd name="T15" fmla="*/ 0 60000 65536"/>
                    <a:gd name="T16" fmla="*/ 0 60000 65536"/>
                    <a:gd name="T17" fmla="*/ 0 60000 65536"/>
                    <a:gd name="T18" fmla="*/ 0 w 17"/>
                    <a:gd name="T19" fmla="*/ 0 h 43"/>
                    <a:gd name="T20" fmla="*/ 17 w 1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7" h="43">
                      <a:moveTo>
                        <a:pt x="16" y="0"/>
                      </a:moveTo>
                      <a:lnTo>
                        <a:pt x="16" y="41"/>
                      </a:lnTo>
                      <a:lnTo>
                        <a:pt x="0" y="42"/>
                      </a:lnTo>
                      <a:lnTo>
                        <a:pt x="0" y="0"/>
                      </a:lnTo>
                      <a:lnTo>
                        <a:pt x="16" y="0"/>
                      </a:lnTo>
                    </a:path>
                  </a:pathLst>
                </a:custGeom>
                <a:solidFill>
                  <a:srgbClr val="FFFFFF"/>
                </a:solidFill>
                <a:ln w="12700" cap="rnd">
                  <a:solidFill>
                    <a:srgbClr val="FFFFFF"/>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1" name="Freeform 116"/>
                <p:cNvSpPr>
                  <a:spLocks/>
                </p:cNvSpPr>
                <p:nvPr/>
              </p:nvSpPr>
              <p:spPr bwMode="auto">
                <a:xfrm>
                  <a:off x="1061" y="2661"/>
                  <a:ext cx="17" cy="49"/>
                </a:xfrm>
                <a:custGeom>
                  <a:avLst/>
                  <a:gdLst>
                    <a:gd name="T0" fmla="*/ 16 w 17"/>
                    <a:gd name="T1" fmla="*/ 0 h 49"/>
                    <a:gd name="T2" fmla="*/ 16 w 17"/>
                    <a:gd name="T3" fmla="*/ 48 h 49"/>
                    <a:gd name="T4" fmla="*/ 0 w 17"/>
                    <a:gd name="T5" fmla="*/ 48 h 49"/>
                    <a:gd name="T6" fmla="*/ 0 w 17"/>
                    <a:gd name="T7" fmla="*/ 0 h 49"/>
                    <a:gd name="T8" fmla="*/ 16 w 17"/>
                    <a:gd name="T9" fmla="*/ 0 h 49"/>
                    <a:gd name="T10" fmla="*/ 16 w 17"/>
                    <a:gd name="T11" fmla="*/ 0 h 49"/>
                    <a:gd name="T12" fmla="*/ 0 60000 65536"/>
                    <a:gd name="T13" fmla="*/ 0 60000 65536"/>
                    <a:gd name="T14" fmla="*/ 0 60000 65536"/>
                    <a:gd name="T15" fmla="*/ 0 60000 65536"/>
                    <a:gd name="T16" fmla="*/ 0 60000 65536"/>
                    <a:gd name="T17" fmla="*/ 0 60000 65536"/>
                    <a:gd name="T18" fmla="*/ 0 w 17"/>
                    <a:gd name="T19" fmla="*/ 0 h 49"/>
                    <a:gd name="T20" fmla="*/ 17 w 17"/>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7" h="49">
                      <a:moveTo>
                        <a:pt x="16" y="0"/>
                      </a:moveTo>
                      <a:lnTo>
                        <a:pt x="16" y="48"/>
                      </a:lnTo>
                      <a:lnTo>
                        <a:pt x="0" y="48"/>
                      </a:lnTo>
                      <a:lnTo>
                        <a:pt x="0" y="0"/>
                      </a:lnTo>
                      <a:lnTo>
                        <a:pt x="16" y="0"/>
                      </a:lnTo>
                    </a:path>
                  </a:pathLst>
                </a:custGeom>
                <a:solidFill>
                  <a:srgbClr val="FFFFFF"/>
                </a:solidFill>
                <a:ln w="12700" cap="rnd">
                  <a:solidFill>
                    <a:srgbClr val="FFFFFF"/>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2" name="Freeform 117"/>
                <p:cNvSpPr>
                  <a:spLocks/>
                </p:cNvSpPr>
                <p:nvPr/>
              </p:nvSpPr>
              <p:spPr bwMode="auto">
                <a:xfrm>
                  <a:off x="1042" y="2640"/>
                  <a:ext cx="135" cy="17"/>
                </a:xfrm>
                <a:custGeom>
                  <a:avLst/>
                  <a:gdLst>
                    <a:gd name="T0" fmla="*/ 0 w 135"/>
                    <a:gd name="T1" fmla="*/ 16 h 17"/>
                    <a:gd name="T2" fmla="*/ 7 w 135"/>
                    <a:gd name="T3" fmla="*/ 16 h 17"/>
                    <a:gd name="T4" fmla="*/ 16 w 135"/>
                    <a:gd name="T5" fmla="*/ 10 h 17"/>
                    <a:gd name="T6" fmla="*/ 24 w 135"/>
                    <a:gd name="T7" fmla="*/ 10 h 17"/>
                    <a:gd name="T8" fmla="*/ 33 w 135"/>
                    <a:gd name="T9" fmla="*/ 5 h 17"/>
                    <a:gd name="T10" fmla="*/ 40 w 135"/>
                    <a:gd name="T11" fmla="*/ 5 h 17"/>
                    <a:gd name="T12" fmla="*/ 50 w 135"/>
                    <a:gd name="T13" fmla="*/ 2 h 17"/>
                    <a:gd name="T14" fmla="*/ 57 w 135"/>
                    <a:gd name="T15" fmla="*/ 2 h 17"/>
                    <a:gd name="T16" fmla="*/ 67 w 135"/>
                    <a:gd name="T17" fmla="*/ 0 h 17"/>
                    <a:gd name="T18" fmla="*/ 74 w 135"/>
                    <a:gd name="T19" fmla="*/ 2 h 17"/>
                    <a:gd name="T20" fmla="*/ 84 w 135"/>
                    <a:gd name="T21" fmla="*/ 2 h 17"/>
                    <a:gd name="T22" fmla="*/ 91 w 135"/>
                    <a:gd name="T23" fmla="*/ 2 h 17"/>
                    <a:gd name="T24" fmla="*/ 100 w 135"/>
                    <a:gd name="T25" fmla="*/ 2 h 17"/>
                    <a:gd name="T26" fmla="*/ 108 w 135"/>
                    <a:gd name="T27" fmla="*/ 5 h 17"/>
                    <a:gd name="T28" fmla="*/ 117 w 135"/>
                    <a:gd name="T29" fmla="*/ 5 h 17"/>
                    <a:gd name="T30" fmla="*/ 125 w 135"/>
                    <a:gd name="T31" fmla="*/ 10 h 17"/>
                    <a:gd name="T32" fmla="*/ 134 w 135"/>
                    <a:gd name="T33" fmla="*/ 1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17"/>
                    <a:gd name="T53" fmla="*/ 135 w 13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17">
                      <a:moveTo>
                        <a:pt x="0" y="16"/>
                      </a:moveTo>
                      <a:lnTo>
                        <a:pt x="7" y="16"/>
                      </a:lnTo>
                      <a:lnTo>
                        <a:pt x="16" y="10"/>
                      </a:lnTo>
                      <a:lnTo>
                        <a:pt x="24" y="10"/>
                      </a:lnTo>
                      <a:lnTo>
                        <a:pt x="33" y="5"/>
                      </a:lnTo>
                      <a:lnTo>
                        <a:pt x="40" y="5"/>
                      </a:lnTo>
                      <a:lnTo>
                        <a:pt x="50" y="2"/>
                      </a:lnTo>
                      <a:lnTo>
                        <a:pt x="57" y="2"/>
                      </a:lnTo>
                      <a:lnTo>
                        <a:pt x="67" y="0"/>
                      </a:lnTo>
                      <a:lnTo>
                        <a:pt x="74" y="2"/>
                      </a:lnTo>
                      <a:lnTo>
                        <a:pt x="84" y="2"/>
                      </a:lnTo>
                      <a:lnTo>
                        <a:pt x="91" y="2"/>
                      </a:lnTo>
                      <a:lnTo>
                        <a:pt x="100" y="2"/>
                      </a:lnTo>
                      <a:lnTo>
                        <a:pt x="108" y="5"/>
                      </a:lnTo>
                      <a:lnTo>
                        <a:pt x="117" y="5"/>
                      </a:lnTo>
                      <a:lnTo>
                        <a:pt x="125" y="10"/>
                      </a:lnTo>
                      <a:lnTo>
                        <a:pt x="134" y="10"/>
                      </a:lnTo>
                    </a:path>
                  </a:pathLst>
                </a:custGeom>
                <a:noFill/>
                <a:ln w="254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3" name="Line 118"/>
                <p:cNvSpPr>
                  <a:spLocks noChangeShapeType="1"/>
                </p:cNvSpPr>
                <p:nvPr/>
              </p:nvSpPr>
              <p:spPr bwMode="auto">
                <a:xfrm>
                  <a:off x="1134" y="2641"/>
                  <a:ext cx="0" cy="15"/>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4" name="Line 119"/>
                <p:cNvSpPr>
                  <a:spLocks noChangeShapeType="1"/>
                </p:cNvSpPr>
                <p:nvPr/>
              </p:nvSpPr>
              <p:spPr bwMode="auto">
                <a:xfrm>
                  <a:off x="1094" y="2641"/>
                  <a:ext cx="0" cy="16"/>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5" name="Line 120"/>
                <p:cNvSpPr>
                  <a:spLocks noChangeShapeType="1"/>
                </p:cNvSpPr>
                <p:nvPr/>
              </p:nvSpPr>
              <p:spPr bwMode="auto">
                <a:xfrm>
                  <a:off x="1169" y="2643"/>
                  <a:ext cx="0" cy="16"/>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6" name="Line 121"/>
                <p:cNvSpPr>
                  <a:spLocks noChangeShapeType="1"/>
                </p:cNvSpPr>
                <p:nvPr/>
              </p:nvSpPr>
              <p:spPr bwMode="auto">
                <a:xfrm>
                  <a:off x="1042" y="2646"/>
                  <a:ext cx="0" cy="16"/>
                </a:xfrm>
                <a:prstGeom prst="line">
                  <a:avLst/>
                </a:prstGeom>
                <a:noFill/>
                <a:ln w="254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7" name="Freeform 122"/>
                <p:cNvSpPr>
                  <a:spLocks/>
                </p:cNvSpPr>
                <p:nvPr/>
              </p:nvSpPr>
              <p:spPr bwMode="auto">
                <a:xfrm>
                  <a:off x="1004" y="2635"/>
                  <a:ext cx="30" cy="48"/>
                </a:xfrm>
                <a:custGeom>
                  <a:avLst/>
                  <a:gdLst>
                    <a:gd name="T0" fmla="*/ 29 w 30"/>
                    <a:gd name="T1" fmla="*/ 47 h 48"/>
                    <a:gd name="T2" fmla="*/ 29 w 30"/>
                    <a:gd name="T3" fmla="*/ 17 h 48"/>
                    <a:gd name="T4" fmla="*/ 28 w 30"/>
                    <a:gd name="T5" fmla="*/ 17 h 48"/>
                    <a:gd name="T6" fmla="*/ 28 w 30"/>
                    <a:gd name="T7" fmla="*/ 16 h 48"/>
                    <a:gd name="T8" fmla="*/ 28 w 30"/>
                    <a:gd name="T9" fmla="*/ 15 h 48"/>
                    <a:gd name="T10" fmla="*/ 28 w 30"/>
                    <a:gd name="T11" fmla="*/ 13 h 48"/>
                    <a:gd name="T12" fmla="*/ 28 w 30"/>
                    <a:gd name="T13" fmla="*/ 13 h 48"/>
                    <a:gd name="T14" fmla="*/ 28 w 30"/>
                    <a:gd name="T15" fmla="*/ 11 h 48"/>
                    <a:gd name="T16" fmla="*/ 28 w 30"/>
                    <a:gd name="T17" fmla="*/ 10 h 48"/>
                    <a:gd name="T18" fmla="*/ 28 w 30"/>
                    <a:gd name="T19" fmla="*/ 8 h 48"/>
                    <a:gd name="T20" fmla="*/ 27 w 30"/>
                    <a:gd name="T21" fmla="*/ 8 h 48"/>
                    <a:gd name="T22" fmla="*/ 27 w 30"/>
                    <a:gd name="T23" fmla="*/ 7 h 48"/>
                    <a:gd name="T24" fmla="*/ 27 w 30"/>
                    <a:gd name="T25" fmla="*/ 7 h 48"/>
                    <a:gd name="T26" fmla="*/ 27 w 30"/>
                    <a:gd name="T27" fmla="*/ 6 h 48"/>
                    <a:gd name="T28" fmla="*/ 27 w 30"/>
                    <a:gd name="T29" fmla="*/ 6 h 48"/>
                    <a:gd name="T30" fmla="*/ 27 w 30"/>
                    <a:gd name="T31" fmla="*/ 6 h 48"/>
                    <a:gd name="T32" fmla="*/ 27 w 30"/>
                    <a:gd name="T33" fmla="*/ 6 h 48"/>
                    <a:gd name="T34" fmla="*/ 27 w 30"/>
                    <a:gd name="T35" fmla="*/ 5 h 48"/>
                    <a:gd name="T36" fmla="*/ 25 w 30"/>
                    <a:gd name="T37" fmla="*/ 5 h 48"/>
                    <a:gd name="T38" fmla="*/ 24 w 30"/>
                    <a:gd name="T39" fmla="*/ 5 h 48"/>
                    <a:gd name="T40" fmla="*/ 22 w 30"/>
                    <a:gd name="T41" fmla="*/ 5 h 48"/>
                    <a:gd name="T42" fmla="*/ 22 w 30"/>
                    <a:gd name="T43" fmla="*/ 3 h 48"/>
                    <a:gd name="T44" fmla="*/ 20 w 30"/>
                    <a:gd name="T45" fmla="*/ 3 h 48"/>
                    <a:gd name="T46" fmla="*/ 18 w 30"/>
                    <a:gd name="T47" fmla="*/ 2 h 48"/>
                    <a:gd name="T48" fmla="*/ 17 w 30"/>
                    <a:gd name="T49" fmla="*/ 2 h 48"/>
                    <a:gd name="T50" fmla="*/ 16 w 30"/>
                    <a:gd name="T51" fmla="*/ 0 h 48"/>
                    <a:gd name="T52" fmla="*/ 13 w 30"/>
                    <a:gd name="T53" fmla="*/ 0 h 48"/>
                    <a:gd name="T54" fmla="*/ 11 w 30"/>
                    <a:gd name="T55" fmla="*/ 0 h 48"/>
                    <a:gd name="T56" fmla="*/ 9 w 30"/>
                    <a:gd name="T57" fmla="*/ 0 h 48"/>
                    <a:gd name="T58" fmla="*/ 7 w 30"/>
                    <a:gd name="T59" fmla="*/ 0 h 48"/>
                    <a:gd name="T60" fmla="*/ 6 w 30"/>
                    <a:gd name="T61" fmla="*/ 1 h 48"/>
                    <a:gd name="T62" fmla="*/ 4 w 30"/>
                    <a:gd name="T63" fmla="*/ 1 h 48"/>
                    <a:gd name="T64" fmla="*/ 2 w 30"/>
                    <a:gd name="T65" fmla="*/ 1 h 48"/>
                    <a:gd name="T66" fmla="*/ 0 w 30"/>
                    <a:gd name="T67" fmla="*/ 1 h 48"/>
                    <a:gd name="T68" fmla="*/ 0 w 30"/>
                    <a:gd name="T69" fmla="*/ 16 h 48"/>
                    <a:gd name="T70" fmla="*/ 0 w 30"/>
                    <a:gd name="T71" fmla="*/ 17 h 48"/>
                    <a:gd name="T72" fmla="*/ 2 w 30"/>
                    <a:gd name="T73" fmla="*/ 17 h 48"/>
                    <a:gd name="T74" fmla="*/ 2 w 30"/>
                    <a:gd name="T75" fmla="*/ 17 h 48"/>
                    <a:gd name="T76" fmla="*/ 4 w 30"/>
                    <a:gd name="T77" fmla="*/ 17 h 48"/>
                    <a:gd name="T78" fmla="*/ 4 w 30"/>
                    <a:gd name="T79" fmla="*/ 19 h 48"/>
                    <a:gd name="T80" fmla="*/ 6 w 30"/>
                    <a:gd name="T81" fmla="*/ 19 h 48"/>
                    <a:gd name="T82" fmla="*/ 6 w 30"/>
                    <a:gd name="T83" fmla="*/ 19 h 48"/>
                    <a:gd name="T84" fmla="*/ 7 w 30"/>
                    <a:gd name="T85" fmla="*/ 19 h 48"/>
                    <a:gd name="T86" fmla="*/ 7 w 30"/>
                    <a:gd name="T87" fmla="*/ 21 h 48"/>
                    <a:gd name="T88" fmla="*/ 7 w 30"/>
                    <a:gd name="T89" fmla="*/ 21 h 48"/>
                    <a:gd name="T90" fmla="*/ 7 w 30"/>
                    <a:gd name="T91" fmla="*/ 21 h 48"/>
                    <a:gd name="T92" fmla="*/ 8 w 30"/>
                    <a:gd name="T93" fmla="*/ 21 h 48"/>
                    <a:gd name="T94" fmla="*/ 8 w 30"/>
                    <a:gd name="T95" fmla="*/ 22 h 48"/>
                    <a:gd name="T96" fmla="*/ 8 w 30"/>
                    <a:gd name="T97" fmla="*/ 22 h 48"/>
                    <a:gd name="T98" fmla="*/ 8 w 30"/>
                    <a:gd name="T99" fmla="*/ 22 h 48"/>
                    <a:gd name="T100" fmla="*/ 9 w 30"/>
                    <a:gd name="T101" fmla="*/ 22 h 48"/>
                    <a:gd name="T102" fmla="*/ 9 w 30"/>
                    <a:gd name="T103" fmla="*/ 47 h 48"/>
                    <a:gd name="T104" fmla="*/ 29 w 30"/>
                    <a:gd name="T105" fmla="*/ 47 h 48"/>
                    <a:gd name="T106" fmla="*/ 29 w 30"/>
                    <a:gd name="T107" fmla="*/ 47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0"/>
                    <a:gd name="T163" fmla="*/ 0 h 48"/>
                    <a:gd name="T164" fmla="*/ 30 w 30"/>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0" h="48">
                      <a:moveTo>
                        <a:pt x="29" y="47"/>
                      </a:moveTo>
                      <a:lnTo>
                        <a:pt x="29" y="17"/>
                      </a:lnTo>
                      <a:lnTo>
                        <a:pt x="28" y="17"/>
                      </a:lnTo>
                      <a:lnTo>
                        <a:pt x="28" y="16"/>
                      </a:lnTo>
                      <a:lnTo>
                        <a:pt x="28" y="15"/>
                      </a:lnTo>
                      <a:lnTo>
                        <a:pt x="28" y="13"/>
                      </a:lnTo>
                      <a:lnTo>
                        <a:pt x="28" y="11"/>
                      </a:lnTo>
                      <a:lnTo>
                        <a:pt x="28" y="10"/>
                      </a:lnTo>
                      <a:lnTo>
                        <a:pt x="28" y="8"/>
                      </a:lnTo>
                      <a:lnTo>
                        <a:pt x="27" y="8"/>
                      </a:lnTo>
                      <a:lnTo>
                        <a:pt x="27" y="7"/>
                      </a:lnTo>
                      <a:lnTo>
                        <a:pt x="27" y="6"/>
                      </a:lnTo>
                      <a:lnTo>
                        <a:pt x="27" y="5"/>
                      </a:lnTo>
                      <a:lnTo>
                        <a:pt x="25" y="5"/>
                      </a:lnTo>
                      <a:lnTo>
                        <a:pt x="24" y="5"/>
                      </a:lnTo>
                      <a:lnTo>
                        <a:pt x="22" y="5"/>
                      </a:lnTo>
                      <a:lnTo>
                        <a:pt x="22" y="3"/>
                      </a:lnTo>
                      <a:lnTo>
                        <a:pt x="20" y="3"/>
                      </a:lnTo>
                      <a:lnTo>
                        <a:pt x="18" y="2"/>
                      </a:lnTo>
                      <a:lnTo>
                        <a:pt x="17" y="2"/>
                      </a:lnTo>
                      <a:lnTo>
                        <a:pt x="16" y="0"/>
                      </a:lnTo>
                      <a:lnTo>
                        <a:pt x="13" y="0"/>
                      </a:lnTo>
                      <a:lnTo>
                        <a:pt x="11" y="0"/>
                      </a:lnTo>
                      <a:lnTo>
                        <a:pt x="9" y="0"/>
                      </a:lnTo>
                      <a:lnTo>
                        <a:pt x="7" y="0"/>
                      </a:lnTo>
                      <a:lnTo>
                        <a:pt x="6" y="1"/>
                      </a:lnTo>
                      <a:lnTo>
                        <a:pt x="4" y="1"/>
                      </a:lnTo>
                      <a:lnTo>
                        <a:pt x="2" y="1"/>
                      </a:lnTo>
                      <a:lnTo>
                        <a:pt x="0" y="1"/>
                      </a:lnTo>
                      <a:lnTo>
                        <a:pt x="0" y="16"/>
                      </a:lnTo>
                      <a:lnTo>
                        <a:pt x="0" y="17"/>
                      </a:lnTo>
                      <a:lnTo>
                        <a:pt x="2" y="17"/>
                      </a:lnTo>
                      <a:lnTo>
                        <a:pt x="4" y="17"/>
                      </a:lnTo>
                      <a:lnTo>
                        <a:pt x="4" y="19"/>
                      </a:lnTo>
                      <a:lnTo>
                        <a:pt x="6" y="19"/>
                      </a:lnTo>
                      <a:lnTo>
                        <a:pt x="7" y="19"/>
                      </a:lnTo>
                      <a:lnTo>
                        <a:pt x="7" y="21"/>
                      </a:lnTo>
                      <a:lnTo>
                        <a:pt x="8" y="21"/>
                      </a:lnTo>
                      <a:lnTo>
                        <a:pt x="8" y="22"/>
                      </a:lnTo>
                      <a:lnTo>
                        <a:pt x="9" y="22"/>
                      </a:lnTo>
                      <a:lnTo>
                        <a:pt x="9" y="47"/>
                      </a:lnTo>
                      <a:lnTo>
                        <a:pt x="29" y="47"/>
                      </a:lnTo>
                    </a:path>
                  </a:pathLst>
                </a:custGeom>
                <a:solidFill>
                  <a:srgbClr val="727272"/>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8" name="Freeform 123"/>
                <p:cNvSpPr>
                  <a:spLocks/>
                </p:cNvSpPr>
                <p:nvPr/>
              </p:nvSpPr>
              <p:spPr bwMode="auto">
                <a:xfrm>
                  <a:off x="1016" y="2627"/>
                  <a:ext cx="31" cy="48"/>
                </a:xfrm>
                <a:custGeom>
                  <a:avLst/>
                  <a:gdLst>
                    <a:gd name="T0" fmla="*/ 30 w 31"/>
                    <a:gd name="T1" fmla="*/ 47 h 48"/>
                    <a:gd name="T2" fmla="*/ 30 w 31"/>
                    <a:gd name="T3" fmla="*/ 18 h 48"/>
                    <a:gd name="T4" fmla="*/ 29 w 31"/>
                    <a:gd name="T5" fmla="*/ 17 h 48"/>
                    <a:gd name="T6" fmla="*/ 29 w 31"/>
                    <a:gd name="T7" fmla="*/ 15 h 48"/>
                    <a:gd name="T8" fmla="*/ 29 w 31"/>
                    <a:gd name="T9" fmla="*/ 14 h 48"/>
                    <a:gd name="T10" fmla="*/ 29 w 31"/>
                    <a:gd name="T11" fmla="*/ 13 h 48"/>
                    <a:gd name="T12" fmla="*/ 28 w 31"/>
                    <a:gd name="T13" fmla="*/ 13 h 48"/>
                    <a:gd name="T14" fmla="*/ 28 w 31"/>
                    <a:gd name="T15" fmla="*/ 11 h 48"/>
                    <a:gd name="T16" fmla="*/ 28 w 31"/>
                    <a:gd name="T17" fmla="*/ 10 h 48"/>
                    <a:gd name="T18" fmla="*/ 28 w 31"/>
                    <a:gd name="T19" fmla="*/ 8 h 48"/>
                    <a:gd name="T20" fmla="*/ 27 w 31"/>
                    <a:gd name="T21" fmla="*/ 8 h 48"/>
                    <a:gd name="T22" fmla="*/ 27 w 31"/>
                    <a:gd name="T23" fmla="*/ 7 h 48"/>
                    <a:gd name="T24" fmla="*/ 27 w 31"/>
                    <a:gd name="T25" fmla="*/ 7 h 48"/>
                    <a:gd name="T26" fmla="*/ 27 w 31"/>
                    <a:gd name="T27" fmla="*/ 5 h 48"/>
                    <a:gd name="T28" fmla="*/ 27 w 31"/>
                    <a:gd name="T29" fmla="*/ 5 h 48"/>
                    <a:gd name="T30" fmla="*/ 27 w 31"/>
                    <a:gd name="T31" fmla="*/ 5 h 48"/>
                    <a:gd name="T32" fmla="*/ 27 w 31"/>
                    <a:gd name="T33" fmla="*/ 5 h 48"/>
                    <a:gd name="T34" fmla="*/ 27 w 31"/>
                    <a:gd name="T35" fmla="*/ 4 h 48"/>
                    <a:gd name="T36" fmla="*/ 25 w 31"/>
                    <a:gd name="T37" fmla="*/ 4 h 48"/>
                    <a:gd name="T38" fmla="*/ 25 w 31"/>
                    <a:gd name="T39" fmla="*/ 4 h 48"/>
                    <a:gd name="T40" fmla="*/ 23 w 31"/>
                    <a:gd name="T41" fmla="*/ 4 h 48"/>
                    <a:gd name="T42" fmla="*/ 23 w 31"/>
                    <a:gd name="T43" fmla="*/ 2 h 48"/>
                    <a:gd name="T44" fmla="*/ 21 w 31"/>
                    <a:gd name="T45" fmla="*/ 2 h 48"/>
                    <a:gd name="T46" fmla="*/ 19 w 31"/>
                    <a:gd name="T47" fmla="*/ 2 h 48"/>
                    <a:gd name="T48" fmla="*/ 17 w 31"/>
                    <a:gd name="T49" fmla="*/ 2 h 48"/>
                    <a:gd name="T50" fmla="*/ 16 w 31"/>
                    <a:gd name="T51" fmla="*/ 0 h 48"/>
                    <a:gd name="T52" fmla="*/ 14 w 31"/>
                    <a:gd name="T53" fmla="*/ 0 h 48"/>
                    <a:gd name="T54" fmla="*/ 12 w 31"/>
                    <a:gd name="T55" fmla="*/ 0 h 48"/>
                    <a:gd name="T56" fmla="*/ 10 w 31"/>
                    <a:gd name="T57" fmla="*/ 0 h 48"/>
                    <a:gd name="T58" fmla="*/ 8 w 31"/>
                    <a:gd name="T59" fmla="*/ 0 h 48"/>
                    <a:gd name="T60" fmla="*/ 6 w 31"/>
                    <a:gd name="T61" fmla="*/ 1 h 48"/>
                    <a:gd name="T62" fmla="*/ 4 w 31"/>
                    <a:gd name="T63" fmla="*/ 1 h 48"/>
                    <a:gd name="T64" fmla="*/ 2 w 31"/>
                    <a:gd name="T65" fmla="*/ 1 h 48"/>
                    <a:gd name="T66" fmla="*/ 0 w 31"/>
                    <a:gd name="T67" fmla="*/ 1 h 48"/>
                    <a:gd name="T68" fmla="*/ 0 w 31"/>
                    <a:gd name="T69" fmla="*/ 17 h 48"/>
                    <a:gd name="T70" fmla="*/ 0 w 31"/>
                    <a:gd name="T71" fmla="*/ 18 h 48"/>
                    <a:gd name="T72" fmla="*/ 2 w 31"/>
                    <a:gd name="T73" fmla="*/ 18 h 48"/>
                    <a:gd name="T74" fmla="*/ 2 w 31"/>
                    <a:gd name="T75" fmla="*/ 18 h 48"/>
                    <a:gd name="T76" fmla="*/ 4 w 31"/>
                    <a:gd name="T77" fmla="*/ 18 h 48"/>
                    <a:gd name="T78" fmla="*/ 4 w 31"/>
                    <a:gd name="T79" fmla="*/ 19 h 48"/>
                    <a:gd name="T80" fmla="*/ 5 w 31"/>
                    <a:gd name="T81" fmla="*/ 19 h 48"/>
                    <a:gd name="T82" fmla="*/ 5 w 31"/>
                    <a:gd name="T83" fmla="*/ 19 h 48"/>
                    <a:gd name="T84" fmla="*/ 7 w 31"/>
                    <a:gd name="T85" fmla="*/ 19 h 48"/>
                    <a:gd name="T86" fmla="*/ 7 w 31"/>
                    <a:gd name="T87" fmla="*/ 21 h 48"/>
                    <a:gd name="T88" fmla="*/ 7 w 31"/>
                    <a:gd name="T89" fmla="*/ 21 h 48"/>
                    <a:gd name="T90" fmla="*/ 7 w 31"/>
                    <a:gd name="T91" fmla="*/ 21 h 48"/>
                    <a:gd name="T92" fmla="*/ 8 w 31"/>
                    <a:gd name="T93" fmla="*/ 21 h 48"/>
                    <a:gd name="T94" fmla="*/ 8 w 31"/>
                    <a:gd name="T95" fmla="*/ 23 h 48"/>
                    <a:gd name="T96" fmla="*/ 8 w 31"/>
                    <a:gd name="T97" fmla="*/ 23 h 48"/>
                    <a:gd name="T98" fmla="*/ 8 w 31"/>
                    <a:gd name="T99" fmla="*/ 23 h 48"/>
                    <a:gd name="T100" fmla="*/ 9 w 31"/>
                    <a:gd name="T101" fmla="*/ 23 h 48"/>
                    <a:gd name="T102" fmla="*/ 9 w 31"/>
                    <a:gd name="T103" fmla="*/ 46 h 48"/>
                    <a:gd name="T104" fmla="*/ 30 w 31"/>
                    <a:gd name="T105" fmla="*/ 47 h 48"/>
                    <a:gd name="T106" fmla="*/ 30 w 31"/>
                    <a:gd name="T107" fmla="*/ 47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
                    <a:gd name="T163" fmla="*/ 0 h 48"/>
                    <a:gd name="T164" fmla="*/ 31 w 31"/>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 h="48">
                      <a:moveTo>
                        <a:pt x="30" y="47"/>
                      </a:moveTo>
                      <a:lnTo>
                        <a:pt x="30" y="18"/>
                      </a:lnTo>
                      <a:lnTo>
                        <a:pt x="29" y="17"/>
                      </a:lnTo>
                      <a:lnTo>
                        <a:pt x="29" y="15"/>
                      </a:lnTo>
                      <a:lnTo>
                        <a:pt x="29" y="14"/>
                      </a:lnTo>
                      <a:lnTo>
                        <a:pt x="29" y="13"/>
                      </a:lnTo>
                      <a:lnTo>
                        <a:pt x="28" y="13"/>
                      </a:lnTo>
                      <a:lnTo>
                        <a:pt x="28" y="11"/>
                      </a:lnTo>
                      <a:lnTo>
                        <a:pt x="28" y="10"/>
                      </a:lnTo>
                      <a:lnTo>
                        <a:pt x="28" y="8"/>
                      </a:lnTo>
                      <a:lnTo>
                        <a:pt x="27" y="8"/>
                      </a:lnTo>
                      <a:lnTo>
                        <a:pt x="27" y="7"/>
                      </a:lnTo>
                      <a:lnTo>
                        <a:pt x="27" y="5"/>
                      </a:lnTo>
                      <a:lnTo>
                        <a:pt x="27" y="4"/>
                      </a:lnTo>
                      <a:lnTo>
                        <a:pt x="25" y="4"/>
                      </a:lnTo>
                      <a:lnTo>
                        <a:pt x="23" y="4"/>
                      </a:lnTo>
                      <a:lnTo>
                        <a:pt x="23" y="2"/>
                      </a:lnTo>
                      <a:lnTo>
                        <a:pt x="21" y="2"/>
                      </a:lnTo>
                      <a:lnTo>
                        <a:pt x="19" y="2"/>
                      </a:lnTo>
                      <a:lnTo>
                        <a:pt x="17" y="2"/>
                      </a:lnTo>
                      <a:lnTo>
                        <a:pt x="16" y="0"/>
                      </a:lnTo>
                      <a:lnTo>
                        <a:pt x="14" y="0"/>
                      </a:lnTo>
                      <a:lnTo>
                        <a:pt x="12" y="0"/>
                      </a:lnTo>
                      <a:lnTo>
                        <a:pt x="10" y="0"/>
                      </a:lnTo>
                      <a:lnTo>
                        <a:pt x="8" y="0"/>
                      </a:lnTo>
                      <a:lnTo>
                        <a:pt x="6" y="1"/>
                      </a:lnTo>
                      <a:lnTo>
                        <a:pt x="4" y="1"/>
                      </a:lnTo>
                      <a:lnTo>
                        <a:pt x="2" y="1"/>
                      </a:lnTo>
                      <a:lnTo>
                        <a:pt x="0" y="1"/>
                      </a:lnTo>
                      <a:lnTo>
                        <a:pt x="0" y="17"/>
                      </a:lnTo>
                      <a:lnTo>
                        <a:pt x="0" y="18"/>
                      </a:lnTo>
                      <a:lnTo>
                        <a:pt x="2" y="18"/>
                      </a:lnTo>
                      <a:lnTo>
                        <a:pt x="4" y="18"/>
                      </a:lnTo>
                      <a:lnTo>
                        <a:pt x="4" y="19"/>
                      </a:lnTo>
                      <a:lnTo>
                        <a:pt x="5" y="19"/>
                      </a:lnTo>
                      <a:lnTo>
                        <a:pt x="7" y="19"/>
                      </a:lnTo>
                      <a:lnTo>
                        <a:pt x="7" y="21"/>
                      </a:lnTo>
                      <a:lnTo>
                        <a:pt x="8" y="21"/>
                      </a:lnTo>
                      <a:lnTo>
                        <a:pt x="8" y="23"/>
                      </a:lnTo>
                      <a:lnTo>
                        <a:pt x="9" y="23"/>
                      </a:lnTo>
                      <a:lnTo>
                        <a:pt x="9" y="46"/>
                      </a:lnTo>
                      <a:lnTo>
                        <a:pt x="30" y="47"/>
                      </a:lnTo>
                    </a:path>
                  </a:pathLst>
                </a:custGeom>
                <a:solidFill>
                  <a:srgbClr val="602162"/>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19" name="Freeform 124"/>
                <p:cNvSpPr>
                  <a:spLocks/>
                </p:cNvSpPr>
                <p:nvPr/>
              </p:nvSpPr>
              <p:spPr bwMode="auto">
                <a:xfrm>
                  <a:off x="758" y="2708"/>
                  <a:ext cx="17" cy="41"/>
                </a:xfrm>
                <a:custGeom>
                  <a:avLst/>
                  <a:gdLst>
                    <a:gd name="T0" fmla="*/ 16 w 17"/>
                    <a:gd name="T1" fmla="*/ 0 h 41"/>
                    <a:gd name="T2" fmla="*/ 0 w 17"/>
                    <a:gd name="T3" fmla="*/ 1 h 41"/>
                    <a:gd name="T4" fmla="*/ 0 w 17"/>
                    <a:gd name="T5" fmla="*/ 40 h 41"/>
                    <a:gd name="T6" fmla="*/ 16 w 17"/>
                    <a:gd name="T7" fmla="*/ 39 h 41"/>
                    <a:gd name="T8" fmla="*/ 16 w 17"/>
                    <a:gd name="T9" fmla="*/ 0 h 41"/>
                    <a:gd name="T10" fmla="*/ 16 w 17"/>
                    <a:gd name="T11" fmla="*/ 0 h 41"/>
                    <a:gd name="T12" fmla="*/ 0 60000 65536"/>
                    <a:gd name="T13" fmla="*/ 0 60000 65536"/>
                    <a:gd name="T14" fmla="*/ 0 60000 65536"/>
                    <a:gd name="T15" fmla="*/ 0 60000 65536"/>
                    <a:gd name="T16" fmla="*/ 0 60000 65536"/>
                    <a:gd name="T17" fmla="*/ 0 60000 65536"/>
                    <a:gd name="T18" fmla="*/ 0 w 17"/>
                    <a:gd name="T19" fmla="*/ 0 h 41"/>
                    <a:gd name="T20" fmla="*/ 17 w 17"/>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7" h="41">
                      <a:moveTo>
                        <a:pt x="16" y="0"/>
                      </a:moveTo>
                      <a:lnTo>
                        <a:pt x="0" y="1"/>
                      </a:lnTo>
                      <a:lnTo>
                        <a:pt x="0" y="40"/>
                      </a:lnTo>
                      <a:lnTo>
                        <a:pt x="16" y="39"/>
                      </a:lnTo>
                      <a:lnTo>
                        <a:pt x="16" y="0"/>
                      </a:lnTo>
                    </a:path>
                  </a:pathLst>
                </a:custGeom>
                <a:solidFill>
                  <a:srgbClr val="4F4F4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0" name="Freeform 125"/>
                <p:cNvSpPr>
                  <a:spLocks/>
                </p:cNvSpPr>
                <p:nvPr/>
              </p:nvSpPr>
              <p:spPr bwMode="auto">
                <a:xfrm>
                  <a:off x="768" y="2691"/>
                  <a:ext cx="146" cy="57"/>
                </a:xfrm>
                <a:custGeom>
                  <a:avLst/>
                  <a:gdLst>
                    <a:gd name="T0" fmla="*/ 0 w 146"/>
                    <a:gd name="T1" fmla="*/ 56 h 57"/>
                    <a:gd name="T2" fmla="*/ 0 w 146"/>
                    <a:gd name="T3" fmla="*/ 13 h 57"/>
                    <a:gd name="T4" fmla="*/ 8 w 146"/>
                    <a:gd name="T5" fmla="*/ 13 h 57"/>
                    <a:gd name="T6" fmla="*/ 18 w 146"/>
                    <a:gd name="T7" fmla="*/ 11 h 57"/>
                    <a:gd name="T8" fmla="*/ 26 w 146"/>
                    <a:gd name="T9" fmla="*/ 10 h 57"/>
                    <a:gd name="T10" fmla="*/ 36 w 146"/>
                    <a:gd name="T11" fmla="*/ 8 h 57"/>
                    <a:gd name="T12" fmla="*/ 44 w 146"/>
                    <a:gd name="T13" fmla="*/ 8 h 57"/>
                    <a:gd name="T14" fmla="*/ 53 w 146"/>
                    <a:gd name="T15" fmla="*/ 7 h 57"/>
                    <a:gd name="T16" fmla="*/ 62 w 146"/>
                    <a:gd name="T17" fmla="*/ 6 h 57"/>
                    <a:gd name="T18" fmla="*/ 72 w 146"/>
                    <a:gd name="T19" fmla="*/ 4 h 57"/>
                    <a:gd name="T20" fmla="*/ 79 w 146"/>
                    <a:gd name="T21" fmla="*/ 4 h 57"/>
                    <a:gd name="T22" fmla="*/ 88 w 146"/>
                    <a:gd name="T23" fmla="*/ 3 h 57"/>
                    <a:gd name="T24" fmla="*/ 98 w 146"/>
                    <a:gd name="T25" fmla="*/ 3 h 57"/>
                    <a:gd name="T26" fmla="*/ 107 w 146"/>
                    <a:gd name="T27" fmla="*/ 1 h 57"/>
                    <a:gd name="T28" fmla="*/ 116 w 146"/>
                    <a:gd name="T29" fmla="*/ 1 h 57"/>
                    <a:gd name="T30" fmla="*/ 125 w 146"/>
                    <a:gd name="T31" fmla="*/ 1 h 57"/>
                    <a:gd name="T32" fmla="*/ 135 w 146"/>
                    <a:gd name="T33" fmla="*/ 1 h 57"/>
                    <a:gd name="T34" fmla="*/ 144 w 146"/>
                    <a:gd name="T35" fmla="*/ 0 h 57"/>
                    <a:gd name="T36" fmla="*/ 145 w 146"/>
                    <a:gd name="T37" fmla="*/ 0 h 57"/>
                    <a:gd name="T38" fmla="*/ 145 w 146"/>
                    <a:gd name="T39" fmla="*/ 40 h 57"/>
                    <a:gd name="T40" fmla="*/ 77 w 146"/>
                    <a:gd name="T41" fmla="*/ 48 h 57"/>
                    <a:gd name="T42" fmla="*/ 0 w 146"/>
                    <a:gd name="T43" fmla="*/ 56 h 57"/>
                    <a:gd name="T44" fmla="*/ 0 w 146"/>
                    <a:gd name="T45" fmla="*/ 56 h 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6"/>
                    <a:gd name="T70" fmla="*/ 0 h 57"/>
                    <a:gd name="T71" fmla="*/ 146 w 146"/>
                    <a:gd name="T72" fmla="*/ 57 h 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6" h="57">
                      <a:moveTo>
                        <a:pt x="0" y="56"/>
                      </a:moveTo>
                      <a:lnTo>
                        <a:pt x="0" y="13"/>
                      </a:lnTo>
                      <a:lnTo>
                        <a:pt x="8" y="13"/>
                      </a:lnTo>
                      <a:lnTo>
                        <a:pt x="18" y="11"/>
                      </a:lnTo>
                      <a:lnTo>
                        <a:pt x="26" y="10"/>
                      </a:lnTo>
                      <a:lnTo>
                        <a:pt x="36" y="8"/>
                      </a:lnTo>
                      <a:lnTo>
                        <a:pt x="44" y="8"/>
                      </a:lnTo>
                      <a:lnTo>
                        <a:pt x="53" y="7"/>
                      </a:lnTo>
                      <a:lnTo>
                        <a:pt x="62" y="6"/>
                      </a:lnTo>
                      <a:lnTo>
                        <a:pt x="72" y="4"/>
                      </a:lnTo>
                      <a:lnTo>
                        <a:pt x="79" y="4"/>
                      </a:lnTo>
                      <a:lnTo>
                        <a:pt x="88" y="3"/>
                      </a:lnTo>
                      <a:lnTo>
                        <a:pt x="98" y="3"/>
                      </a:lnTo>
                      <a:lnTo>
                        <a:pt x="107" y="1"/>
                      </a:lnTo>
                      <a:lnTo>
                        <a:pt x="116" y="1"/>
                      </a:lnTo>
                      <a:lnTo>
                        <a:pt x="125" y="1"/>
                      </a:lnTo>
                      <a:lnTo>
                        <a:pt x="135" y="1"/>
                      </a:lnTo>
                      <a:lnTo>
                        <a:pt x="144" y="0"/>
                      </a:lnTo>
                      <a:lnTo>
                        <a:pt x="145" y="0"/>
                      </a:lnTo>
                      <a:lnTo>
                        <a:pt x="145" y="40"/>
                      </a:lnTo>
                      <a:lnTo>
                        <a:pt x="77" y="48"/>
                      </a:lnTo>
                      <a:lnTo>
                        <a:pt x="0" y="56"/>
                      </a:lnTo>
                    </a:path>
                  </a:pathLst>
                </a:custGeom>
                <a:solidFill>
                  <a:srgbClr val="E0A175"/>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1" name="Freeform 126"/>
                <p:cNvSpPr>
                  <a:spLocks/>
                </p:cNvSpPr>
                <p:nvPr/>
              </p:nvSpPr>
              <p:spPr bwMode="auto">
                <a:xfrm>
                  <a:off x="779" y="2704"/>
                  <a:ext cx="47" cy="36"/>
                </a:xfrm>
                <a:custGeom>
                  <a:avLst/>
                  <a:gdLst>
                    <a:gd name="T0" fmla="*/ 46 w 47"/>
                    <a:gd name="T1" fmla="*/ 30 h 36"/>
                    <a:gd name="T2" fmla="*/ 46 w 47"/>
                    <a:gd name="T3" fmla="*/ 0 h 36"/>
                    <a:gd name="T4" fmla="*/ 0 w 47"/>
                    <a:gd name="T5" fmla="*/ 5 h 36"/>
                    <a:gd name="T6" fmla="*/ 0 w 47"/>
                    <a:gd name="T7" fmla="*/ 35 h 36"/>
                    <a:gd name="T8" fmla="*/ 46 w 47"/>
                    <a:gd name="T9" fmla="*/ 30 h 36"/>
                    <a:gd name="T10" fmla="*/ 46 w 47"/>
                    <a:gd name="T11" fmla="*/ 30 h 36"/>
                    <a:gd name="T12" fmla="*/ 0 60000 65536"/>
                    <a:gd name="T13" fmla="*/ 0 60000 65536"/>
                    <a:gd name="T14" fmla="*/ 0 60000 65536"/>
                    <a:gd name="T15" fmla="*/ 0 60000 65536"/>
                    <a:gd name="T16" fmla="*/ 0 60000 65536"/>
                    <a:gd name="T17" fmla="*/ 0 60000 65536"/>
                    <a:gd name="T18" fmla="*/ 0 w 47"/>
                    <a:gd name="T19" fmla="*/ 0 h 36"/>
                    <a:gd name="T20" fmla="*/ 47 w 47"/>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7" h="36">
                      <a:moveTo>
                        <a:pt x="46" y="30"/>
                      </a:moveTo>
                      <a:lnTo>
                        <a:pt x="46" y="0"/>
                      </a:lnTo>
                      <a:lnTo>
                        <a:pt x="0" y="5"/>
                      </a:lnTo>
                      <a:lnTo>
                        <a:pt x="0" y="35"/>
                      </a:lnTo>
                      <a:lnTo>
                        <a:pt x="46" y="3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2" name="Freeform 127"/>
                <p:cNvSpPr>
                  <a:spLocks/>
                </p:cNvSpPr>
                <p:nvPr/>
              </p:nvSpPr>
              <p:spPr bwMode="auto">
                <a:xfrm>
                  <a:off x="895" y="2691"/>
                  <a:ext cx="19" cy="44"/>
                </a:xfrm>
                <a:custGeom>
                  <a:avLst/>
                  <a:gdLst>
                    <a:gd name="T0" fmla="*/ 17 w 19"/>
                    <a:gd name="T1" fmla="*/ 40 h 44"/>
                    <a:gd name="T2" fmla="*/ 5 w 19"/>
                    <a:gd name="T3" fmla="*/ 43 h 44"/>
                    <a:gd name="T4" fmla="*/ 5 w 19"/>
                    <a:gd name="T5" fmla="*/ 9 h 44"/>
                    <a:gd name="T6" fmla="*/ 0 w 19"/>
                    <a:gd name="T7" fmla="*/ 10 h 44"/>
                    <a:gd name="T8" fmla="*/ 0 w 19"/>
                    <a:gd name="T9" fmla="*/ 0 h 44"/>
                    <a:gd name="T10" fmla="*/ 16 w 19"/>
                    <a:gd name="T11" fmla="*/ 0 h 44"/>
                    <a:gd name="T12" fmla="*/ 18 w 19"/>
                    <a:gd name="T13" fmla="*/ 5 h 44"/>
                    <a:gd name="T14" fmla="*/ 17 w 19"/>
                    <a:gd name="T15" fmla="*/ 40 h 44"/>
                    <a:gd name="T16" fmla="*/ 17 w 19"/>
                    <a:gd name="T17" fmla="*/ 4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17" y="40"/>
                      </a:moveTo>
                      <a:lnTo>
                        <a:pt x="5" y="43"/>
                      </a:lnTo>
                      <a:lnTo>
                        <a:pt x="5" y="9"/>
                      </a:lnTo>
                      <a:lnTo>
                        <a:pt x="0" y="10"/>
                      </a:lnTo>
                      <a:lnTo>
                        <a:pt x="0" y="0"/>
                      </a:lnTo>
                      <a:lnTo>
                        <a:pt x="16" y="0"/>
                      </a:lnTo>
                      <a:lnTo>
                        <a:pt x="18" y="5"/>
                      </a:lnTo>
                      <a:lnTo>
                        <a:pt x="17" y="40"/>
                      </a:lnTo>
                    </a:path>
                  </a:pathLst>
                </a:custGeom>
                <a:solidFill>
                  <a:srgbClr val="A16252"/>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3" name="Freeform 128"/>
                <p:cNvSpPr>
                  <a:spLocks/>
                </p:cNvSpPr>
                <p:nvPr/>
              </p:nvSpPr>
              <p:spPr bwMode="auto">
                <a:xfrm>
                  <a:off x="961" y="2684"/>
                  <a:ext cx="85" cy="39"/>
                </a:xfrm>
                <a:custGeom>
                  <a:avLst/>
                  <a:gdLst>
                    <a:gd name="T0" fmla="*/ 84 w 85"/>
                    <a:gd name="T1" fmla="*/ 2 h 39"/>
                    <a:gd name="T2" fmla="*/ 0 w 85"/>
                    <a:gd name="T3" fmla="*/ 0 h 39"/>
                    <a:gd name="T4" fmla="*/ 0 w 85"/>
                    <a:gd name="T5" fmla="*/ 38 h 39"/>
                    <a:gd name="T6" fmla="*/ 84 w 85"/>
                    <a:gd name="T7" fmla="*/ 26 h 39"/>
                    <a:gd name="T8" fmla="*/ 84 w 85"/>
                    <a:gd name="T9" fmla="*/ 2 h 39"/>
                    <a:gd name="T10" fmla="*/ 84 w 85"/>
                    <a:gd name="T11" fmla="*/ 2 h 39"/>
                    <a:gd name="T12" fmla="*/ 0 60000 65536"/>
                    <a:gd name="T13" fmla="*/ 0 60000 65536"/>
                    <a:gd name="T14" fmla="*/ 0 60000 65536"/>
                    <a:gd name="T15" fmla="*/ 0 60000 65536"/>
                    <a:gd name="T16" fmla="*/ 0 60000 65536"/>
                    <a:gd name="T17" fmla="*/ 0 60000 65536"/>
                    <a:gd name="T18" fmla="*/ 0 w 85"/>
                    <a:gd name="T19" fmla="*/ 0 h 39"/>
                    <a:gd name="T20" fmla="*/ 85 w 85"/>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85" h="39">
                      <a:moveTo>
                        <a:pt x="84" y="2"/>
                      </a:moveTo>
                      <a:lnTo>
                        <a:pt x="0" y="0"/>
                      </a:lnTo>
                      <a:lnTo>
                        <a:pt x="0" y="38"/>
                      </a:lnTo>
                      <a:lnTo>
                        <a:pt x="84" y="26"/>
                      </a:lnTo>
                      <a:lnTo>
                        <a:pt x="84" y="2"/>
                      </a:lnTo>
                    </a:path>
                  </a:pathLst>
                </a:custGeom>
                <a:solidFill>
                  <a:srgbClr val="C0C0C0"/>
                </a:solidFill>
                <a:ln w="12700" cap="rnd">
                  <a:solidFill>
                    <a:srgbClr val="C0C0C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4" name="Freeform 129"/>
                <p:cNvSpPr>
                  <a:spLocks/>
                </p:cNvSpPr>
                <p:nvPr/>
              </p:nvSpPr>
              <p:spPr bwMode="auto">
                <a:xfrm>
                  <a:off x="910" y="2684"/>
                  <a:ext cx="52" cy="48"/>
                </a:xfrm>
                <a:custGeom>
                  <a:avLst/>
                  <a:gdLst>
                    <a:gd name="T0" fmla="*/ 51 w 52"/>
                    <a:gd name="T1" fmla="*/ 41 h 48"/>
                    <a:gd name="T2" fmla="*/ 51 w 52"/>
                    <a:gd name="T3" fmla="*/ 0 h 48"/>
                    <a:gd name="T4" fmla="*/ 0 w 52"/>
                    <a:gd name="T5" fmla="*/ 10 h 48"/>
                    <a:gd name="T6" fmla="*/ 0 w 52"/>
                    <a:gd name="T7" fmla="*/ 47 h 48"/>
                    <a:gd name="T8" fmla="*/ 51 w 52"/>
                    <a:gd name="T9" fmla="*/ 41 h 48"/>
                    <a:gd name="T10" fmla="*/ 51 w 52"/>
                    <a:gd name="T11" fmla="*/ 41 h 48"/>
                    <a:gd name="T12" fmla="*/ 0 60000 65536"/>
                    <a:gd name="T13" fmla="*/ 0 60000 65536"/>
                    <a:gd name="T14" fmla="*/ 0 60000 65536"/>
                    <a:gd name="T15" fmla="*/ 0 60000 65536"/>
                    <a:gd name="T16" fmla="*/ 0 60000 65536"/>
                    <a:gd name="T17" fmla="*/ 0 60000 65536"/>
                    <a:gd name="T18" fmla="*/ 0 w 52"/>
                    <a:gd name="T19" fmla="*/ 0 h 48"/>
                    <a:gd name="T20" fmla="*/ 52 w 5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52" h="48">
                      <a:moveTo>
                        <a:pt x="51" y="41"/>
                      </a:moveTo>
                      <a:lnTo>
                        <a:pt x="51" y="0"/>
                      </a:lnTo>
                      <a:lnTo>
                        <a:pt x="0" y="10"/>
                      </a:lnTo>
                      <a:lnTo>
                        <a:pt x="0" y="47"/>
                      </a:lnTo>
                      <a:lnTo>
                        <a:pt x="51" y="41"/>
                      </a:lnTo>
                    </a:path>
                  </a:pathLst>
                </a:custGeom>
                <a:solidFill>
                  <a:srgbClr val="A2A2A2"/>
                </a:solidFill>
                <a:ln w="12700" cap="rnd">
                  <a:solidFill>
                    <a:srgbClr val="A2A2A2"/>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5" name="Freeform 130"/>
                <p:cNvSpPr>
                  <a:spLocks/>
                </p:cNvSpPr>
                <p:nvPr/>
              </p:nvSpPr>
              <p:spPr bwMode="auto">
                <a:xfrm>
                  <a:off x="904" y="2671"/>
                  <a:ext cx="154" cy="26"/>
                </a:xfrm>
                <a:custGeom>
                  <a:avLst/>
                  <a:gdLst>
                    <a:gd name="T0" fmla="*/ 153 w 154"/>
                    <a:gd name="T1" fmla="*/ 3 h 26"/>
                    <a:gd name="T2" fmla="*/ 57 w 154"/>
                    <a:gd name="T3" fmla="*/ 0 h 26"/>
                    <a:gd name="T4" fmla="*/ 0 w 154"/>
                    <a:gd name="T5" fmla="*/ 12 h 26"/>
                    <a:gd name="T6" fmla="*/ 0 w 154"/>
                    <a:gd name="T7" fmla="*/ 25 h 26"/>
                    <a:gd name="T8" fmla="*/ 57 w 154"/>
                    <a:gd name="T9" fmla="*/ 13 h 26"/>
                    <a:gd name="T10" fmla="*/ 152 w 154"/>
                    <a:gd name="T11" fmla="*/ 15 h 26"/>
                    <a:gd name="T12" fmla="*/ 153 w 154"/>
                    <a:gd name="T13" fmla="*/ 3 h 26"/>
                    <a:gd name="T14" fmla="*/ 153 w 154"/>
                    <a:gd name="T15" fmla="*/ 3 h 26"/>
                    <a:gd name="T16" fmla="*/ 0 60000 65536"/>
                    <a:gd name="T17" fmla="*/ 0 60000 65536"/>
                    <a:gd name="T18" fmla="*/ 0 60000 65536"/>
                    <a:gd name="T19" fmla="*/ 0 60000 65536"/>
                    <a:gd name="T20" fmla="*/ 0 60000 65536"/>
                    <a:gd name="T21" fmla="*/ 0 60000 65536"/>
                    <a:gd name="T22" fmla="*/ 0 60000 65536"/>
                    <a:gd name="T23" fmla="*/ 0 60000 65536"/>
                    <a:gd name="T24" fmla="*/ 0 w 154"/>
                    <a:gd name="T25" fmla="*/ 0 h 26"/>
                    <a:gd name="T26" fmla="*/ 154 w 154"/>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4" h="26">
                      <a:moveTo>
                        <a:pt x="153" y="3"/>
                      </a:moveTo>
                      <a:lnTo>
                        <a:pt x="57" y="0"/>
                      </a:lnTo>
                      <a:lnTo>
                        <a:pt x="0" y="12"/>
                      </a:lnTo>
                      <a:lnTo>
                        <a:pt x="0" y="25"/>
                      </a:lnTo>
                      <a:lnTo>
                        <a:pt x="57" y="13"/>
                      </a:lnTo>
                      <a:lnTo>
                        <a:pt x="152" y="15"/>
                      </a:lnTo>
                      <a:lnTo>
                        <a:pt x="153" y="3"/>
                      </a:lnTo>
                    </a:path>
                  </a:pathLst>
                </a:custGeom>
                <a:solidFill>
                  <a:srgbClr val="E1E1E1"/>
                </a:solidFill>
                <a:ln w="12700" cap="rnd">
                  <a:solidFill>
                    <a:srgbClr val="8181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6" name="Freeform 131"/>
                <p:cNvSpPr>
                  <a:spLocks/>
                </p:cNvSpPr>
                <p:nvPr/>
              </p:nvSpPr>
              <p:spPr bwMode="auto">
                <a:xfrm>
                  <a:off x="678" y="2644"/>
                  <a:ext cx="17" cy="17"/>
                </a:xfrm>
                <a:custGeom>
                  <a:avLst/>
                  <a:gdLst>
                    <a:gd name="T0" fmla="*/ 10 w 17"/>
                    <a:gd name="T1" fmla="*/ 16 h 17"/>
                    <a:gd name="T2" fmla="*/ 16 w 17"/>
                    <a:gd name="T3" fmla="*/ 0 h 17"/>
                    <a:gd name="T4" fmla="*/ 6 w 17"/>
                    <a:gd name="T5" fmla="*/ 0 h 17"/>
                    <a:gd name="T6" fmla="*/ 0 w 17"/>
                    <a:gd name="T7" fmla="*/ 16 h 17"/>
                    <a:gd name="T8" fmla="*/ 10 w 17"/>
                    <a:gd name="T9" fmla="*/ 16 h 17"/>
                    <a:gd name="T10" fmla="*/ 10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0" y="16"/>
                      </a:moveTo>
                      <a:lnTo>
                        <a:pt x="16" y="0"/>
                      </a:lnTo>
                      <a:lnTo>
                        <a:pt x="6" y="0"/>
                      </a:lnTo>
                      <a:lnTo>
                        <a:pt x="0" y="16"/>
                      </a:lnTo>
                      <a:lnTo>
                        <a:pt x="10" y="16"/>
                      </a:lnTo>
                    </a:path>
                  </a:pathLst>
                </a:custGeom>
                <a:solidFill>
                  <a:srgbClr val="E12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7" name="Freeform 132"/>
                <p:cNvSpPr>
                  <a:spLocks/>
                </p:cNvSpPr>
                <p:nvPr/>
              </p:nvSpPr>
              <p:spPr bwMode="auto">
                <a:xfrm>
                  <a:off x="668" y="2670"/>
                  <a:ext cx="17" cy="17"/>
                </a:xfrm>
                <a:custGeom>
                  <a:avLst/>
                  <a:gdLst>
                    <a:gd name="T0" fmla="*/ 11 w 17"/>
                    <a:gd name="T1" fmla="*/ 16 h 17"/>
                    <a:gd name="T2" fmla="*/ 16 w 17"/>
                    <a:gd name="T3" fmla="*/ 1 h 17"/>
                    <a:gd name="T4" fmla="*/ 5 w 17"/>
                    <a:gd name="T5" fmla="*/ 0 h 17"/>
                    <a:gd name="T6" fmla="*/ 0 w 17"/>
                    <a:gd name="T7" fmla="*/ 16 h 17"/>
                    <a:gd name="T8" fmla="*/ 11 w 17"/>
                    <a:gd name="T9" fmla="*/ 16 h 17"/>
                    <a:gd name="T10" fmla="*/ 11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1" y="16"/>
                      </a:moveTo>
                      <a:lnTo>
                        <a:pt x="16" y="1"/>
                      </a:lnTo>
                      <a:lnTo>
                        <a:pt x="5" y="0"/>
                      </a:lnTo>
                      <a:lnTo>
                        <a:pt x="0" y="16"/>
                      </a:lnTo>
                      <a:lnTo>
                        <a:pt x="11" y="16"/>
                      </a:lnTo>
                    </a:path>
                  </a:pathLst>
                </a:custGeom>
                <a:solidFill>
                  <a:srgbClr val="E12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8" name="Freeform 133"/>
                <p:cNvSpPr>
                  <a:spLocks/>
                </p:cNvSpPr>
                <p:nvPr/>
              </p:nvSpPr>
              <p:spPr bwMode="auto">
                <a:xfrm>
                  <a:off x="675" y="2658"/>
                  <a:ext cx="17" cy="17"/>
                </a:xfrm>
                <a:custGeom>
                  <a:avLst/>
                  <a:gdLst>
                    <a:gd name="T0" fmla="*/ 16 w 17"/>
                    <a:gd name="T1" fmla="*/ 16 h 17"/>
                    <a:gd name="T2" fmla="*/ 16 w 17"/>
                    <a:gd name="T3" fmla="*/ 4 h 17"/>
                    <a:gd name="T4" fmla="*/ 13 w 17"/>
                    <a:gd name="T5" fmla="*/ 4 h 17"/>
                    <a:gd name="T6" fmla="*/ 13 w 17"/>
                    <a:gd name="T7" fmla="*/ 4 h 17"/>
                    <a:gd name="T8" fmla="*/ 13 w 17"/>
                    <a:gd name="T9" fmla="*/ 4 h 17"/>
                    <a:gd name="T10" fmla="*/ 13 w 17"/>
                    <a:gd name="T11" fmla="*/ 4 h 17"/>
                    <a:gd name="T12" fmla="*/ 11 w 17"/>
                    <a:gd name="T13" fmla="*/ 4 h 17"/>
                    <a:gd name="T14" fmla="*/ 11 w 17"/>
                    <a:gd name="T15" fmla="*/ 4 h 17"/>
                    <a:gd name="T16" fmla="*/ 11 w 17"/>
                    <a:gd name="T17" fmla="*/ 4 h 17"/>
                    <a:gd name="T18" fmla="*/ 11 w 17"/>
                    <a:gd name="T19" fmla="*/ 4 h 17"/>
                    <a:gd name="T20" fmla="*/ 9 w 17"/>
                    <a:gd name="T21" fmla="*/ 4 h 17"/>
                    <a:gd name="T22" fmla="*/ 9 w 17"/>
                    <a:gd name="T23" fmla="*/ 4 h 17"/>
                    <a:gd name="T24" fmla="*/ 9 w 17"/>
                    <a:gd name="T25" fmla="*/ 4 h 17"/>
                    <a:gd name="T26" fmla="*/ 9 w 17"/>
                    <a:gd name="T27" fmla="*/ 4 h 17"/>
                    <a:gd name="T28" fmla="*/ 4 w 17"/>
                    <a:gd name="T29" fmla="*/ 4 h 17"/>
                    <a:gd name="T30" fmla="*/ 4 w 17"/>
                    <a:gd name="T31" fmla="*/ 4 h 17"/>
                    <a:gd name="T32" fmla="*/ 4 w 17"/>
                    <a:gd name="T33" fmla="*/ 4 h 17"/>
                    <a:gd name="T34" fmla="*/ 4 w 17"/>
                    <a:gd name="T35" fmla="*/ 0 h 17"/>
                    <a:gd name="T36" fmla="*/ 0 w 17"/>
                    <a:gd name="T37" fmla="*/ 16 h 17"/>
                    <a:gd name="T38" fmla="*/ 16 w 17"/>
                    <a:gd name="T39" fmla="*/ 16 h 17"/>
                    <a:gd name="T40" fmla="*/ 16 w 17"/>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
                    <a:gd name="T64" fmla="*/ 0 h 17"/>
                    <a:gd name="T65" fmla="*/ 17 w 17"/>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 h="17">
                      <a:moveTo>
                        <a:pt x="16" y="16"/>
                      </a:moveTo>
                      <a:lnTo>
                        <a:pt x="16" y="4"/>
                      </a:lnTo>
                      <a:lnTo>
                        <a:pt x="13" y="4"/>
                      </a:lnTo>
                      <a:lnTo>
                        <a:pt x="11" y="4"/>
                      </a:lnTo>
                      <a:lnTo>
                        <a:pt x="9" y="4"/>
                      </a:lnTo>
                      <a:lnTo>
                        <a:pt x="4" y="4"/>
                      </a:lnTo>
                      <a:lnTo>
                        <a:pt x="4" y="0"/>
                      </a:lnTo>
                      <a:lnTo>
                        <a:pt x="0" y="16"/>
                      </a:lnTo>
                      <a:lnTo>
                        <a:pt x="16" y="16"/>
                      </a:lnTo>
                    </a:path>
                  </a:pathLst>
                </a:custGeom>
                <a:solidFill>
                  <a:srgbClr val="E1E1E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29" name="Freeform 134"/>
                <p:cNvSpPr>
                  <a:spLocks/>
                </p:cNvSpPr>
                <p:nvPr/>
              </p:nvSpPr>
              <p:spPr bwMode="auto">
                <a:xfrm>
                  <a:off x="672" y="2666"/>
                  <a:ext cx="17" cy="17"/>
                </a:xfrm>
                <a:custGeom>
                  <a:avLst/>
                  <a:gdLst>
                    <a:gd name="T0" fmla="*/ 14 w 17"/>
                    <a:gd name="T1" fmla="*/ 16 h 17"/>
                    <a:gd name="T2" fmla="*/ 16 w 17"/>
                    <a:gd name="T3" fmla="*/ 0 h 17"/>
                    <a:gd name="T4" fmla="*/ 14 w 17"/>
                    <a:gd name="T5" fmla="*/ 0 h 17"/>
                    <a:gd name="T6" fmla="*/ 14 w 17"/>
                    <a:gd name="T7" fmla="*/ 0 h 17"/>
                    <a:gd name="T8" fmla="*/ 14 w 17"/>
                    <a:gd name="T9" fmla="*/ 0 h 17"/>
                    <a:gd name="T10" fmla="*/ 14 w 17"/>
                    <a:gd name="T11" fmla="*/ 0 h 17"/>
                    <a:gd name="T12" fmla="*/ 12 w 17"/>
                    <a:gd name="T13" fmla="*/ 0 h 17"/>
                    <a:gd name="T14" fmla="*/ 12 w 17"/>
                    <a:gd name="T15" fmla="*/ 0 h 17"/>
                    <a:gd name="T16" fmla="*/ 12 w 17"/>
                    <a:gd name="T17" fmla="*/ 0 h 17"/>
                    <a:gd name="T18" fmla="*/ 12 w 17"/>
                    <a:gd name="T19" fmla="*/ 0 h 17"/>
                    <a:gd name="T20" fmla="*/ 8 w 17"/>
                    <a:gd name="T21" fmla="*/ 0 h 17"/>
                    <a:gd name="T22" fmla="*/ 8 w 17"/>
                    <a:gd name="T23" fmla="*/ 0 h 17"/>
                    <a:gd name="T24" fmla="*/ 8 w 17"/>
                    <a:gd name="T25" fmla="*/ 0 h 17"/>
                    <a:gd name="T26" fmla="*/ 8 w 17"/>
                    <a:gd name="T27" fmla="*/ 0 h 17"/>
                    <a:gd name="T28" fmla="*/ 4 w 17"/>
                    <a:gd name="T29" fmla="*/ 0 h 17"/>
                    <a:gd name="T30" fmla="*/ 4 w 17"/>
                    <a:gd name="T31" fmla="*/ 0 h 17"/>
                    <a:gd name="T32" fmla="*/ 4 w 17"/>
                    <a:gd name="T33" fmla="*/ 0 h 17"/>
                    <a:gd name="T34" fmla="*/ 4 w 17"/>
                    <a:gd name="T35" fmla="*/ 0 h 17"/>
                    <a:gd name="T36" fmla="*/ 0 w 17"/>
                    <a:gd name="T37" fmla="*/ 16 h 17"/>
                    <a:gd name="T38" fmla="*/ 14 w 17"/>
                    <a:gd name="T39" fmla="*/ 16 h 17"/>
                    <a:gd name="T40" fmla="*/ 14 w 17"/>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
                    <a:gd name="T64" fmla="*/ 0 h 17"/>
                    <a:gd name="T65" fmla="*/ 17 w 17"/>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 h="17">
                      <a:moveTo>
                        <a:pt x="14" y="16"/>
                      </a:moveTo>
                      <a:lnTo>
                        <a:pt x="16" y="0"/>
                      </a:lnTo>
                      <a:lnTo>
                        <a:pt x="14" y="0"/>
                      </a:lnTo>
                      <a:lnTo>
                        <a:pt x="12" y="0"/>
                      </a:lnTo>
                      <a:lnTo>
                        <a:pt x="8" y="0"/>
                      </a:lnTo>
                      <a:lnTo>
                        <a:pt x="4" y="0"/>
                      </a:lnTo>
                      <a:lnTo>
                        <a:pt x="0" y="16"/>
                      </a:lnTo>
                      <a:lnTo>
                        <a:pt x="14" y="16"/>
                      </a:lnTo>
                    </a:path>
                  </a:pathLst>
                </a:custGeom>
                <a:solidFill>
                  <a:srgbClr val="E1E1E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0" name="Freeform 135"/>
                <p:cNvSpPr>
                  <a:spLocks/>
                </p:cNvSpPr>
                <p:nvPr/>
              </p:nvSpPr>
              <p:spPr bwMode="auto">
                <a:xfrm>
                  <a:off x="955" y="2597"/>
                  <a:ext cx="17" cy="17"/>
                </a:xfrm>
                <a:custGeom>
                  <a:avLst/>
                  <a:gdLst>
                    <a:gd name="T0" fmla="*/ 16 w 17"/>
                    <a:gd name="T1" fmla="*/ 16 h 17"/>
                    <a:gd name="T2" fmla="*/ 16 w 17"/>
                    <a:gd name="T3" fmla="*/ 0 h 17"/>
                    <a:gd name="T4" fmla="*/ 0 w 17"/>
                    <a:gd name="T5" fmla="*/ 0 h 17"/>
                    <a:gd name="T6" fmla="*/ 0 w 17"/>
                    <a:gd name="T7" fmla="*/ 16 h 17"/>
                    <a:gd name="T8" fmla="*/ 16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6"/>
                      </a:moveTo>
                      <a:lnTo>
                        <a:pt x="16" y="0"/>
                      </a:lnTo>
                      <a:lnTo>
                        <a:pt x="0" y="0"/>
                      </a:lnTo>
                      <a:lnTo>
                        <a:pt x="0" y="16"/>
                      </a:lnTo>
                      <a:lnTo>
                        <a:pt x="16" y="1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1" name="Freeform 136"/>
                <p:cNvSpPr>
                  <a:spLocks/>
                </p:cNvSpPr>
                <p:nvPr/>
              </p:nvSpPr>
              <p:spPr bwMode="auto">
                <a:xfrm>
                  <a:off x="927" y="2598"/>
                  <a:ext cx="17" cy="17"/>
                </a:xfrm>
                <a:custGeom>
                  <a:avLst/>
                  <a:gdLst>
                    <a:gd name="T0" fmla="*/ 16 w 17"/>
                    <a:gd name="T1" fmla="*/ 13 h 17"/>
                    <a:gd name="T2" fmla="*/ 16 w 17"/>
                    <a:gd name="T3" fmla="*/ 0 h 17"/>
                    <a:gd name="T4" fmla="*/ 0 w 17"/>
                    <a:gd name="T5" fmla="*/ 0 h 17"/>
                    <a:gd name="T6" fmla="*/ 0 w 17"/>
                    <a:gd name="T7" fmla="*/ 16 h 17"/>
                    <a:gd name="T8" fmla="*/ 16 w 17"/>
                    <a:gd name="T9" fmla="*/ 13 h 17"/>
                    <a:gd name="T10" fmla="*/ 16 w 17"/>
                    <a:gd name="T11" fmla="*/ 13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3"/>
                      </a:moveTo>
                      <a:lnTo>
                        <a:pt x="16" y="0"/>
                      </a:lnTo>
                      <a:lnTo>
                        <a:pt x="0" y="0"/>
                      </a:lnTo>
                      <a:lnTo>
                        <a:pt x="0" y="16"/>
                      </a:lnTo>
                      <a:lnTo>
                        <a:pt x="16" y="13"/>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2" name="Freeform 137"/>
                <p:cNvSpPr>
                  <a:spLocks/>
                </p:cNvSpPr>
                <p:nvPr/>
              </p:nvSpPr>
              <p:spPr bwMode="auto">
                <a:xfrm>
                  <a:off x="900" y="2599"/>
                  <a:ext cx="17" cy="17"/>
                </a:xfrm>
                <a:custGeom>
                  <a:avLst/>
                  <a:gdLst>
                    <a:gd name="T0" fmla="*/ 16 w 17"/>
                    <a:gd name="T1" fmla="*/ 16 h 17"/>
                    <a:gd name="T2" fmla="*/ 16 w 17"/>
                    <a:gd name="T3" fmla="*/ 0 h 17"/>
                    <a:gd name="T4" fmla="*/ 0 w 17"/>
                    <a:gd name="T5" fmla="*/ 1 h 17"/>
                    <a:gd name="T6" fmla="*/ 0 w 17"/>
                    <a:gd name="T7" fmla="*/ 16 h 17"/>
                    <a:gd name="T8" fmla="*/ 16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6"/>
                      </a:moveTo>
                      <a:lnTo>
                        <a:pt x="16" y="0"/>
                      </a:lnTo>
                      <a:lnTo>
                        <a:pt x="0" y="1"/>
                      </a:lnTo>
                      <a:lnTo>
                        <a:pt x="0" y="16"/>
                      </a:lnTo>
                      <a:lnTo>
                        <a:pt x="16" y="1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3" name="Freeform 138"/>
                <p:cNvSpPr>
                  <a:spLocks/>
                </p:cNvSpPr>
                <p:nvPr/>
              </p:nvSpPr>
              <p:spPr bwMode="auto">
                <a:xfrm>
                  <a:off x="874" y="2600"/>
                  <a:ext cx="17" cy="17"/>
                </a:xfrm>
                <a:custGeom>
                  <a:avLst/>
                  <a:gdLst>
                    <a:gd name="T0" fmla="*/ 16 w 17"/>
                    <a:gd name="T1" fmla="*/ 14 h 17"/>
                    <a:gd name="T2" fmla="*/ 16 w 17"/>
                    <a:gd name="T3" fmla="*/ 0 h 17"/>
                    <a:gd name="T4" fmla="*/ 0 w 17"/>
                    <a:gd name="T5" fmla="*/ 1 h 17"/>
                    <a:gd name="T6" fmla="*/ 0 w 17"/>
                    <a:gd name="T7" fmla="*/ 16 h 17"/>
                    <a:gd name="T8" fmla="*/ 16 w 17"/>
                    <a:gd name="T9" fmla="*/ 14 h 17"/>
                    <a:gd name="T10" fmla="*/ 16 w 17"/>
                    <a:gd name="T11" fmla="*/ 14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4"/>
                      </a:moveTo>
                      <a:lnTo>
                        <a:pt x="16" y="0"/>
                      </a:lnTo>
                      <a:lnTo>
                        <a:pt x="0" y="1"/>
                      </a:lnTo>
                      <a:lnTo>
                        <a:pt x="0" y="16"/>
                      </a:lnTo>
                      <a:lnTo>
                        <a:pt x="16" y="14"/>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4" name="Freeform 139"/>
                <p:cNvSpPr>
                  <a:spLocks/>
                </p:cNvSpPr>
                <p:nvPr/>
              </p:nvSpPr>
              <p:spPr bwMode="auto">
                <a:xfrm>
                  <a:off x="1014" y="2596"/>
                  <a:ext cx="17" cy="17"/>
                </a:xfrm>
                <a:custGeom>
                  <a:avLst/>
                  <a:gdLst>
                    <a:gd name="T0" fmla="*/ 16 w 17"/>
                    <a:gd name="T1" fmla="*/ 16 h 17"/>
                    <a:gd name="T2" fmla="*/ 16 w 17"/>
                    <a:gd name="T3" fmla="*/ 1 h 17"/>
                    <a:gd name="T4" fmla="*/ 0 w 17"/>
                    <a:gd name="T5" fmla="*/ 0 h 17"/>
                    <a:gd name="T6" fmla="*/ 0 w 17"/>
                    <a:gd name="T7" fmla="*/ 14 h 17"/>
                    <a:gd name="T8" fmla="*/ 16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6"/>
                      </a:moveTo>
                      <a:lnTo>
                        <a:pt x="16" y="1"/>
                      </a:lnTo>
                      <a:lnTo>
                        <a:pt x="0" y="0"/>
                      </a:lnTo>
                      <a:lnTo>
                        <a:pt x="0" y="14"/>
                      </a:lnTo>
                      <a:lnTo>
                        <a:pt x="16" y="1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5" name="Freeform 140"/>
                <p:cNvSpPr>
                  <a:spLocks/>
                </p:cNvSpPr>
                <p:nvPr/>
              </p:nvSpPr>
              <p:spPr bwMode="auto">
                <a:xfrm>
                  <a:off x="769" y="2671"/>
                  <a:ext cx="17" cy="21"/>
                </a:xfrm>
                <a:custGeom>
                  <a:avLst/>
                  <a:gdLst>
                    <a:gd name="T0" fmla="*/ 16 w 17"/>
                    <a:gd name="T1" fmla="*/ 0 h 21"/>
                    <a:gd name="T2" fmla="*/ 16 w 17"/>
                    <a:gd name="T3" fmla="*/ 18 h 21"/>
                    <a:gd name="T4" fmla="*/ 0 w 17"/>
                    <a:gd name="T5" fmla="*/ 20 h 21"/>
                    <a:gd name="T6" fmla="*/ 0 w 17"/>
                    <a:gd name="T7" fmla="*/ 2 h 21"/>
                    <a:gd name="T8" fmla="*/ 16 w 17"/>
                    <a:gd name="T9" fmla="*/ 0 h 21"/>
                    <a:gd name="T10" fmla="*/ 16 w 17"/>
                    <a:gd name="T11" fmla="*/ 0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6" y="0"/>
                      </a:moveTo>
                      <a:lnTo>
                        <a:pt x="16" y="18"/>
                      </a:lnTo>
                      <a:lnTo>
                        <a:pt x="0" y="20"/>
                      </a:lnTo>
                      <a:lnTo>
                        <a:pt x="0" y="2"/>
                      </a:lnTo>
                      <a:lnTo>
                        <a:pt x="16"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6" name="Freeform 141"/>
                <p:cNvSpPr>
                  <a:spLocks/>
                </p:cNvSpPr>
                <p:nvPr/>
              </p:nvSpPr>
              <p:spPr bwMode="auto">
                <a:xfrm>
                  <a:off x="746" y="2675"/>
                  <a:ext cx="17" cy="22"/>
                </a:xfrm>
                <a:custGeom>
                  <a:avLst/>
                  <a:gdLst>
                    <a:gd name="T0" fmla="*/ 16 w 17"/>
                    <a:gd name="T1" fmla="*/ 0 h 22"/>
                    <a:gd name="T2" fmla="*/ 16 w 17"/>
                    <a:gd name="T3" fmla="*/ 19 h 22"/>
                    <a:gd name="T4" fmla="*/ 0 w 17"/>
                    <a:gd name="T5" fmla="*/ 21 h 22"/>
                    <a:gd name="T6" fmla="*/ 0 w 17"/>
                    <a:gd name="T7" fmla="*/ 2 h 22"/>
                    <a:gd name="T8" fmla="*/ 16 w 17"/>
                    <a:gd name="T9" fmla="*/ 0 h 22"/>
                    <a:gd name="T10" fmla="*/ 16 w 17"/>
                    <a:gd name="T11" fmla="*/ 0 h 22"/>
                    <a:gd name="T12" fmla="*/ 0 60000 65536"/>
                    <a:gd name="T13" fmla="*/ 0 60000 65536"/>
                    <a:gd name="T14" fmla="*/ 0 60000 65536"/>
                    <a:gd name="T15" fmla="*/ 0 60000 65536"/>
                    <a:gd name="T16" fmla="*/ 0 60000 65536"/>
                    <a:gd name="T17" fmla="*/ 0 60000 65536"/>
                    <a:gd name="T18" fmla="*/ 0 w 17"/>
                    <a:gd name="T19" fmla="*/ 0 h 22"/>
                    <a:gd name="T20" fmla="*/ 17 w 17"/>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7" h="22">
                      <a:moveTo>
                        <a:pt x="16" y="0"/>
                      </a:moveTo>
                      <a:lnTo>
                        <a:pt x="16" y="19"/>
                      </a:lnTo>
                      <a:lnTo>
                        <a:pt x="0" y="21"/>
                      </a:lnTo>
                      <a:lnTo>
                        <a:pt x="0" y="2"/>
                      </a:lnTo>
                      <a:lnTo>
                        <a:pt x="16"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7" name="Freeform 142"/>
                <p:cNvSpPr>
                  <a:spLocks/>
                </p:cNvSpPr>
                <p:nvPr/>
              </p:nvSpPr>
              <p:spPr bwMode="auto">
                <a:xfrm>
                  <a:off x="793" y="2668"/>
                  <a:ext cx="17" cy="20"/>
                </a:xfrm>
                <a:custGeom>
                  <a:avLst/>
                  <a:gdLst>
                    <a:gd name="T0" fmla="*/ 16 w 17"/>
                    <a:gd name="T1" fmla="*/ 0 h 20"/>
                    <a:gd name="T2" fmla="*/ 16 w 17"/>
                    <a:gd name="T3" fmla="*/ 18 h 20"/>
                    <a:gd name="T4" fmla="*/ 1 w 17"/>
                    <a:gd name="T5" fmla="*/ 19 h 20"/>
                    <a:gd name="T6" fmla="*/ 0 w 17"/>
                    <a:gd name="T7" fmla="*/ 1 h 20"/>
                    <a:gd name="T8" fmla="*/ 16 w 17"/>
                    <a:gd name="T9" fmla="*/ 0 h 20"/>
                    <a:gd name="T10" fmla="*/ 16 w 17"/>
                    <a:gd name="T11" fmla="*/ 0 h 20"/>
                    <a:gd name="T12" fmla="*/ 0 60000 65536"/>
                    <a:gd name="T13" fmla="*/ 0 60000 65536"/>
                    <a:gd name="T14" fmla="*/ 0 60000 65536"/>
                    <a:gd name="T15" fmla="*/ 0 60000 65536"/>
                    <a:gd name="T16" fmla="*/ 0 60000 65536"/>
                    <a:gd name="T17" fmla="*/ 0 60000 65536"/>
                    <a:gd name="T18" fmla="*/ 0 w 17"/>
                    <a:gd name="T19" fmla="*/ 0 h 20"/>
                    <a:gd name="T20" fmla="*/ 17 w 17"/>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7" h="20">
                      <a:moveTo>
                        <a:pt x="16" y="0"/>
                      </a:moveTo>
                      <a:lnTo>
                        <a:pt x="16" y="18"/>
                      </a:lnTo>
                      <a:lnTo>
                        <a:pt x="1" y="19"/>
                      </a:lnTo>
                      <a:lnTo>
                        <a:pt x="0" y="1"/>
                      </a:lnTo>
                      <a:lnTo>
                        <a:pt x="16"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8" name="Freeform 143"/>
                <p:cNvSpPr>
                  <a:spLocks/>
                </p:cNvSpPr>
                <p:nvPr/>
              </p:nvSpPr>
              <p:spPr bwMode="auto">
                <a:xfrm>
                  <a:off x="954" y="2633"/>
                  <a:ext cx="17" cy="17"/>
                </a:xfrm>
                <a:custGeom>
                  <a:avLst/>
                  <a:gdLst>
                    <a:gd name="T0" fmla="*/ 16 w 17"/>
                    <a:gd name="T1" fmla="*/ 14 h 17"/>
                    <a:gd name="T2" fmla="*/ 16 w 17"/>
                    <a:gd name="T3" fmla="*/ 0 h 17"/>
                    <a:gd name="T4" fmla="*/ 0 w 17"/>
                    <a:gd name="T5" fmla="*/ 0 h 17"/>
                    <a:gd name="T6" fmla="*/ 0 w 17"/>
                    <a:gd name="T7" fmla="*/ 16 h 17"/>
                    <a:gd name="T8" fmla="*/ 16 w 17"/>
                    <a:gd name="T9" fmla="*/ 14 h 17"/>
                    <a:gd name="T10" fmla="*/ 16 w 17"/>
                    <a:gd name="T11" fmla="*/ 14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4"/>
                      </a:moveTo>
                      <a:lnTo>
                        <a:pt x="16" y="0"/>
                      </a:lnTo>
                      <a:lnTo>
                        <a:pt x="0" y="0"/>
                      </a:lnTo>
                      <a:lnTo>
                        <a:pt x="0" y="16"/>
                      </a:lnTo>
                      <a:lnTo>
                        <a:pt x="16" y="14"/>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39" name="Freeform 144"/>
                <p:cNvSpPr>
                  <a:spLocks/>
                </p:cNvSpPr>
                <p:nvPr/>
              </p:nvSpPr>
              <p:spPr bwMode="auto">
                <a:xfrm>
                  <a:off x="913" y="2634"/>
                  <a:ext cx="17" cy="17"/>
                </a:xfrm>
                <a:custGeom>
                  <a:avLst/>
                  <a:gdLst>
                    <a:gd name="T0" fmla="*/ 16 w 17"/>
                    <a:gd name="T1" fmla="*/ 16 h 17"/>
                    <a:gd name="T2" fmla="*/ 16 w 17"/>
                    <a:gd name="T3" fmla="*/ 0 h 17"/>
                    <a:gd name="T4" fmla="*/ 0 w 17"/>
                    <a:gd name="T5" fmla="*/ 1 h 17"/>
                    <a:gd name="T6" fmla="*/ 0 w 17"/>
                    <a:gd name="T7" fmla="*/ 16 h 17"/>
                    <a:gd name="T8" fmla="*/ 16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6"/>
                      </a:moveTo>
                      <a:lnTo>
                        <a:pt x="16" y="0"/>
                      </a:lnTo>
                      <a:lnTo>
                        <a:pt x="0" y="1"/>
                      </a:lnTo>
                      <a:lnTo>
                        <a:pt x="0" y="16"/>
                      </a:lnTo>
                      <a:lnTo>
                        <a:pt x="16" y="16"/>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0" name="Freeform 145"/>
                <p:cNvSpPr>
                  <a:spLocks/>
                </p:cNvSpPr>
                <p:nvPr/>
              </p:nvSpPr>
              <p:spPr bwMode="auto">
                <a:xfrm>
                  <a:off x="872" y="2636"/>
                  <a:ext cx="17" cy="17"/>
                </a:xfrm>
                <a:custGeom>
                  <a:avLst/>
                  <a:gdLst>
                    <a:gd name="T0" fmla="*/ 16 w 17"/>
                    <a:gd name="T1" fmla="*/ 14 h 17"/>
                    <a:gd name="T2" fmla="*/ 16 w 17"/>
                    <a:gd name="T3" fmla="*/ 0 h 17"/>
                    <a:gd name="T4" fmla="*/ 0 w 17"/>
                    <a:gd name="T5" fmla="*/ 0 h 17"/>
                    <a:gd name="T6" fmla="*/ 0 w 17"/>
                    <a:gd name="T7" fmla="*/ 16 h 17"/>
                    <a:gd name="T8" fmla="*/ 16 w 17"/>
                    <a:gd name="T9" fmla="*/ 14 h 17"/>
                    <a:gd name="T10" fmla="*/ 16 w 17"/>
                    <a:gd name="T11" fmla="*/ 14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6" y="14"/>
                      </a:moveTo>
                      <a:lnTo>
                        <a:pt x="16" y="0"/>
                      </a:lnTo>
                      <a:lnTo>
                        <a:pt x="0" y="0"/>
                      </a:lnTo>
                      <a:lnTo>
                        <a:pt x="0" y="16"/>
                      </a:lnTo>
                      <a:lnTo>
                        <a:pt x="16" y="14"/>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1" name="Freeform 146"/>
                <p:cNvSpPr>
                  <a:spLocks/>
                </p:cNvSpPr>
                <p:nvPr/>
              </p:nvSpPr>
              <p:spPr bwMode="auto">
                <a:xfrm>
                  <a:off x="1488" y="2638"/>
                  <a:ext cx="73" cy="35"/>
                </a:xfrm>
                <a:custGeom>
                  <a:avLst/>
                  <a:gdLst>
                    <a:gd name="T0" fmla="*/ 43 w 73"/>
                    <a:gd name="T1" fmla="*/ 2 h 35"/>
                    <a:gd name="T2" fmla="*/ 47 w 73"/>
                    <a:gd name="T3" fmla="*/ 4 h 35"/>
                    <a:gd name="T4" fmla="*/ 51 w 73"/>
                    <a:gd name="T5" fmla="*/ 5 h 35"/>
                    <a:gd name="T6" fmla="*/ 53 w 73"/>
                    <a:gd name="T7" fmla="*/ 6 h 35"/>
                    <a:gd name="T8" fmla="*/ 56 w 73"/>
                    <a:gd name="T9" fmla="*/ 6 h 35"/>
                    <a:gd name="T10" fmla="*/ 58 w 73"/>
                    <a:gd name="T11" fmla="*/ 8 h 35"/>
                    <a:gd name="T12" fmla="*/ 60 w 73"/>
                    <a:gd name="T13" fmla="*/ 9 h 35"/>
                    <a:gd name="T14" fmla="*/ 61 w 73"/>
                    <a:gd name="T15" fmla="*/ 10 h 35"/>
                    <a:gd name="T16" fmla="*/ 65 w 73"/>
                    <a:gd name="T17" fmla="*/ 12 h 35"/>
                    <a:gd name="T18" fmla="*/ 66 w 73"/>
                    <a:gd name="T19" fmla="*/ 13 h 35"/>
                    <a:gd name="T20" fmla="*/ 66 w 73"/>
                    <a:gd name="T21" fmla="*/ 13 h 35"/>
                    <a:gd name="T22" fmla="*/ 68 w 73"/>
                    <a:gd name="T23" fmla="*/ 14 h 35"/>
                    <a:gd name="T24" fmla="*/ 70 w 73"/>
                    <a:gd name="T25" fmla="*/ 14 h 35"/>
                    <a:gd name="T26" fmla="*/ 70 w 73"/>
                    <a:gd name="T27" fmla="*/ 16 h 35"/>
                    <a:gd name="T28" fmla="*/ 70 w 73"/>
                    <a:gd name="T29" fmla="*/ 16 h 35"/>
                    <a:gd name="T30" fmla="*/ 70 w 73"/>
                    <a:gd name="T31" fmla="*/ 16 h 35"/>
                    <a:gd name="T32" fmla="*/ 72 w 73"/>
                    <a:gd name="T33" fmla="*/ 18 h 35"/>
                    <a:gd name="T34" fmla="*/ 72 w 73"/>
                    <a:gd name="T35" fmla="*/ 21 h 35"/>
                    <a:gd name="T36" fmla="*/ 71 w 73"/>
                    <a:gd name="T37" fmla="*/ 21 h 35"/>
                    <a:gd name="T38" fmla="*/ 70 w 73"/>
                    <a:gd name="T39" fmla="*/ 23 h 35"/>
                    <a:gd name="T40" fmla="*/ 70 w 73"/>
                    <a:gd name="T41" fmla="*/ 23 h 35"/>
                    <a:gd name="T42" fmla="*/ 69 w 73"/>
                    <a:gd name="T43" fmla="*/ 24 h 35"/>
                    <a:gd name="T44" fmla="*/ 68 w 73"/>
                    <a:gd name="T45" fmla="*/ 26 h 35"/>
                    <a:gd name="T46" fmla="*/ 68 w 73"/>
                    <a:gd name="T47" fmla="*/ 27 h 35"/>
                    <a:gd name="T48" fmla="*/ 67 w 73"/>
                    <a:gd name="T49" fmla="*/ 28 h 35"/>
                    <a:gd name="T50" fmla="*/ 65 w 73"/>
                    <a:gd name="T51" fmla="*/ 30 h 35"/>
                    <a:gd name="T52" fmla="*/ 64 w 73"/>
                    <a:gd name="T53" fmla="*/ 33 h 35"/>
                    <a:gd name="T54" fmla="*/ 64 w 73"/>
                    <a:gd name="T55" fmla="*/ 34 h 35"/>
                    <a:gd name="T56" fmla="*/ 64 w 73"/>
                    <a:gd name="T57" fmla="*/ 34 h 35"/>
                    <a:gd name="T58" fmla="*/ 61 w 73"/>
                    <a:gd name="T59" fmla="*/ 34 h 35"/>
                    <a:gd name="T60" fmla="*/ 54 w 73"/>
                    <a:gd name="T61" fmla="*/ 32 h 35"/>
                    <a:gd name="T62" fmla="*/ 48 w 73"/>
                    <a:gd name="T63" fmla="*/ 30 h 35"/>
                    <a:gd name="T64" fmla="*/ 42 w 73"/>
                    <a:gd name="T65" fmla="*/ 28 h 35"/>
                    <a:gd name="T66" fmla="*/ 38 w 73"/>
                    <a:gd name="T67" fmla="*/ 27 h 35"/>
                    <a:gd name="T68" fmla="*/ 32 w 73"/>
                    <a:gd name="T69" fmla="*/ 26 h 35"/>
                    <a:gd name="T70" fmla="*/ 28 w 73"/>
                    <a:gd name="T71" fmla="*/ 24 h 35"/>
                    <a:gd name="T72" fmla="*/ 22 w 73"/>
                    <a:gd name="T73" fmla="*/ 24 h 35"/>
                    <a:gd name="T74" fmla="*/ 19 w 73"/>
                    <a:gd name="T75" fmla="*/ 24 h 35"/>
                    <a:gd name="T76" fmla="*/ 14 w 73"/>
                    <a:gd name="T77" fmla="*/ 22 h 35"/>
                    <a:gd name="T78" fmla="*/ 8 w 73"/>
                    <a:gd name="T79" fmla="*/ 22 h 35"/>
                    <a:gd name="T80" fmla="*/ 1 w 73"/>
                    <a:gd name="T81" fmla="*/ 21 h 35"/>
                    <a:gd name="T82" fmla="*/ 0 w 73"/>
                    <a:gd name="T83" fmla="*/ 19 h 35"/>
                    <a:gd name="T84" fmla="*/ 4 w 73"/>
                    <a:gd name="T85" fmla="*/ 16 h 35"/>
                    <a:gd name="T86" fmla="*/ 11 w 73"/>
                    <a:gd name="T87" fmla="*/ 13 h 35"/>
                    <a:gd name="T88" fmla="*/ 21 w 73"/>
                    <a:gd name="T89" fmla="*/ 13 h 35"/>
                    <a:gd name="T90" fmla="*/ 26 w 73"/>
                    <a:gd name="T91" fmla="*/ 12 h 35"/>
                    <a:gd name="T92" fmla="*/ 32 w 73"/>
                    <a:gd name="T93" fmla="*/ 6 h 35"/>
                    <a:gd name="T94" fmla="*/ 36 w 73"/>
                    <a:gd name="T95" fmla="*/ 4 h 35"/>
                    <a:gd name="T96" fmla="*/ 41 w 73"/>
                    <a:gd name="T97" fmla="*/ 0 h 35"/>
                    <a:gd name="T98" fmla="*/ 41 w 73"/>
                    <a:gd name="T99" fmla="*/ 0 h 35"/>
                    <a:gd name="T100" fmla="*/ 41 w 73"/>
                    <a:gd name="T101" fmla="*/ 0 h 35"/>
                    <a:gd name="T102" fmla="*/ 41 w 73"/>
                    <a:gd name="T103" fmla="*/ 0 h 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35"/>
                    <a:gd name="T158" fmla="*/ 73 w 73"/>
                    <a:gd name="T159" fmla="*/ 35 h 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35">
                      <a:moveTo>
                        <a:pt x="41" y="0"/>
                      </a:moveTo>
                      <a:lnTo>
                        <a:pt x="41" y="2"/>
                      </a:lnTo>
                      <a:lnTo>
                        <a:pt x="43" y="2"/>
                      </a:lnTo>
                      <a:lnTo>
                        <a:pt x="43" y="3"/>
                      </a:lnTo>
                      <a:lnTo>
                        <a:pt x="45" y="3"/>
                      </a:lnTo>
                      <a:lnTo>
                        <a:pt x="47" y="3"/>
                      </a:lnTo>
                      <a:lnTo>
                        <a:pt x="47" y="4"/>
                      </a:lnTo>
                      <a:lnTo>
                        <a:pt x="48" y="4"/>
                      </a:lnTo>
                      <a:lnTo>
                        <a:pt x="49" y="4"/>
                      </a:lnTo>
                      <a:lnTo>
                        <a:pt x="49" y="5"/>
                      </a:lnTo>
                      <a:lnTo>
                        <a:pt x="51" y="5"/>
                      </a:lnTo>
                      <a:lnTo>
                        <a:pt x="53" y="5"/>
                      </a:lnTo>
                      <a:lnTo>
                        <a:pt x="53" y="6"/>
                      </a:lnTo>
                      <a:lnTo>
                        <a:pt x="54" y="6"/>
                      </a:lnTo>
                      <a:lnTo>
                        <a:pt x="56" y="6"/>
                      </a:lnTo>
                      <a:lnTo>
                        <a:pt x="56" y="8"/>
                      </a:lnTo>
                      <a:lnTo>
                        <a:pt x="58" y="8"/>
                      </a:lnTo>
                      <a:lnTo>
                        <a:pt x="59" y="8"/>
                      </a:lnTo>
                      <a:lnTo>
                        <a:pt x="60" y="8"/>
                      </a:lnTo>
                      <a:lnTo>
                        <a:pt x="60" y="9"/>
                      </a:lnTo>
                      <a:lnTo>
                        <a:pt x="61" y="9"/>
                      </a:lnTo>
                      <a:lnTo>
                        <a:pt x="61" y="10"/>
                      </a:lnTo>
                      <a:lnTo>
                        <a:pt x="63" y="10"/>
                      </a:lnTo>
                      <a:lnTo>
                        <a:pt x="63" y="12"/>
                      </a:lnTo>
                      <a:lnTo>
                        <a:pt x="65" y="12"/>
                      </a:lnTo>
                      <a:lnTo>
                        <a:pt x="66" y="12"/>
                      </a:lnTo>
                      <a:lnTo>
                        <a:pt x="66" y="13"/>
                      </a:lnTo>
                      <a:lnTo>
                        <a:pt x="68" y="13"/>
                      </a:lnTo>
                      <a:lnTo>
                        <a:pt x="68" y="14"/>
                      </a:lnTo>
                      <a:lnTo>
                        <a:pt x="69" y="14"/>
                      </a:lnTo>
                      <a:lnTo>
                        <a:pt x="70" y="14"/>
                      </a:lnTo>
                      <a:lnTo>
                        <a:pt x="70" y="16"/>
                      </a:lnTo>
                      <a:lnTo>
                        <a:pt x="72" y="16"/>
                      </a:lnTo>
                      <a:lnTo>
                        <a:pt x="72" y="18"/>
                      </a:lnTo>
                      <a:lnTo>
                        <a:pt x="72" y="19"/>
                      </a:lnTo>
                      <a:lnTo>
                        <a:pt x="72" y="21"/>
                      </a:lnTo>
                      <a:lnTo>
                        <a:pt x="71" y="21"/>
                      </a:lnTo>
                      <a:lnTo>
                        <a:pt x="70" y="23"/>
                      </a:lnTo>
                      <a:lnTo>
                        <a:pt x="69" y="24"/>
                      </a:lnTo>
                      <a:lnTo>
                        <a:pt x="68" y="26"/>
                      </a:lnTo>
                      <a:lnTo>
                        <a:pt x="68" y="27"/>
                      </a:lnTo>
                      <a:lnTo>
                        <a:pt x="67" y="28"/>
                      </a:lnTo>
                      <a:lnTo>
                        <a:pt x="65" y="30"/>
                      </a:lnTo>
                      <a:lnTo>
                        <a:pt x="65" y="31"/>
                      </a:lnTo>
                      <a:lnTo>
                        <a:pt x="64" y="33"/>
                      </a:lnTo>
                      <a:lnTo>
                        <a:pt x="64" y="34"/>
                      </a:lnTo>
                      <a:lnTo>
                        <a:pt x="63" y="34"/>
                      </a:lnTo>
                      <a:lnTo>
                        <a:pt x="61" y="34"/>
                      </a:lnTo>
                      <a:lnTo>
                        <a:pt x="59" y="34"/>
                      </a:lnTo>
                      <a:lnTo>
                        <a:pt x="58" y="34"/>
                      </a:lnTo>
                      <a:lnTo>
                        <a:pt x="56" y="34"/>
                      </a:lnTo>
                      <a:lnTo>
                        <a:pt x="56" y="32"/>
                      </a:lnTo>
                      <a:lnTo>
                        <a:pt x="54" y="32"/>
                      </a:lnTo>
                      <a:lnTo>
                        <a:pt x="52" y="32"/>
                      </a:lnTo>
                      <a:lnTo>
                        <a:pt x="50" y="32"/>
                      </a:lnTo>
                      <a:lnTo>
                        <a:pt x="49" y="30"/>
                      </a:lnTo>
                      <a:lnTo>
                        <a:pt x="48" y="30"/>
                      </a:lnTo>
                      <a:lnTo>
                        <a:pt x="46" y="30"/>
                      </a:lnTo>
                      <a:lnTo>
                        <a:pt x="46" y="28"/>
                      </a:lnTo>
                      <a:lnTo>
                        <a:pt x="44" y="28"/>
                      </a:lnTo>
                      <a:lnTo>
                        <a:pt x="42" y="28"/>
                      </a:lnTo>
                      <a:lnTo>
                        <a:pt x="40" y="28"/>
                      </a:lnTo>
                      <a:lnTo>
                        <a:pt x="38" y="28"/>
                      </a:lnTo>
                      <a:lnTo>
                        <a:pt x="38" y="27"/>
                      </a:lnTo>
                      <a:lnTo>
                        <a:pt x="36" y="27"/>
                      </a:lnTo>
                      <a:lnTo>
                        <a:pt x="34" y="27"/>
                      </a:lnTo>
                      <a:lnTo>
                        <a:pt x="34" y="26"/>
                      </a:lnTo>
                      <a:lnTo>
                        <a:pt x="32" y="26"/>
                      </a:lnTo>
                      <a:lnTo>
                        <a:pt x="31" y="26"/>
                      </a:lnTo>
                      <a:lnTo>
                        <a:pt x="31" y="24"/>
                      </a:lnTo>
                      <a:lnTo>
                        <a:pt x="29" y="24"/>
                      </a:lnTo>
                      <a:lnTo>
                        <a:pt x="28" y="24"/>
                      </a:lnTo>
                      <a:lnTo>
                        <a:pt x="26" y="24"/>
                      </a:lnTo>
                      <a:lnTo>
                        <a:pt x="24" y="24"/>
                      </a:lnTo>
                      <a:lnTo>
                        <a:pt x="22" y="24"/>
                      </a:lnTo>
                      <a:lnTo>
                        <a:pt x="21" y="24"/>
                      </a:lnTo>
                      <a:lnTo>
                        <a:pt x="19" y="24"/>
                      </a:lnTo>
                      <a:lnTo>
                        <a:pt x="17" y="24"/>
                      </a:lnTo>
                      <a:lnTo>
                        <a:pt x="16" y="24"/>
                      </a:lnTo>
                      <a:lnTo>
                        <a:pt x="16" y="22"/>
                      </a:lnTo>
                      <a:lnTo>
                        <a:pt x="14" y="22"/>
                      </a:lnTo>
                      <a:lnTo>
                        <a:pt x="12" y="22"/>
                      </a:lnTo>
                      <a:lnTo>
                        <a:pt x="11" y="22"/>
                      </a:lnTo>
                      <a:lnTo>
                        <a:pt x="9" y="22"/>
                      </a:lnTo>
                      <a:lnTo>
                        <a:pt x="8" y="22"/>
                      </a:lnTo>
                      <a:lnTo>
                        <a:pt x="6" y="22"/>
                      </a:lnTo>
                      <a:lnTo>
                        <a:pt x="6" y="21"/>
                      </a:lnTo>
                      <a:lnTo>
                        <a:pt x="4" y="21"/>
                      </a:lnTo>
                      <a:lnTo>
                        <a:pt x="3" y="21"/>
                      </a:lnTo>
                      <a:lnTo>
                        <a:pt x="1" y="21"/>
                      </a:lnTo>
                      <a:lnTo>
                        <a:pt x="1" y="20"/>
                      </a:lnTo>
                      <a:lnTo>
                        <a:pt x="0" y="20"/>
                      </a:lnTo>
                      <a:lnTo>
                        <a:pt x="0" y="19"/>
                      </a:lnTo>
                      <a:lnTo>
                        <a:pt x="2" y="18"/>
                      </a:lnTo>
                      <a:lnTo>
                        <a:pt x="4" y="16"/>
                      </a:lnTo>
                      <a:lnTo>
                        <a:pt x="5" y="16"/>
                      </a:lnTo>
                      <a:lnTo>
                        <a:pt x="7" y="15"/>
                      </a:lnTo>
                      <a:lnTo>
                        <a:pt x="9" y="15"/>
                      </a:lnTo>
                      <a:lnTo>
                        <a:pt x="11" y="13"/>
                      </a:lnTo>
                      <a:lnTo>
                        <a:pt x="13" y="13"/>
                      </a:lnTo>
                      <a:lnTo>
                        <a:pt x="15" y="13"/>
                      </a:lnTo>
                      <a:lnTo>
                        <a:pt x="17" y="13"/>
                      </a:lnTo>
                      <a:lnTo>
                        <a:pt x="19" y="13"/>
                      </a:lnTo>
                      <a:lnTo>
                        <a:pt x="21" y="13"/>
                      </a:lnTo>
                      <a:lnTo>
                        <a:pt x="22" y="13"/>
                      </a:lnTo>
                      <a:lnTo>
                        <a:pt x="24" y="13"/>
                      </a:lnTo>
                      <a:lnTo>
                        <a:pt x="26" y="12"/>
                      </a:lnTo>
                      <a:lnTo>
                        <a:pt x="28" y="10"/>
                      </a:lnTo>
                      <a:lnTo>
                        <a:pt x="30" y="8"/>
                      </a:lnTo>
                      <a:lnTo>
                        <a:pt x="32" y="6"/>
                      </a:lnTo>
                      <a:lnTo>
                        <a:pt x="34" y="6"/>
                      </a:lnTo>
                      <a:lnTo>
                        <a:pt x="36" y="4"/>
                      </a:lnTo>
                      <a:lnTo>
                        <a:pt x="38" y="2"/>
                      </a:lnTo>
                      <a:lnTo>
                        <a:pt x="39" y="2"/>
                      </a:lnTo>
                      <a:lnTo>
                        <a:pt x="41" y="0"/>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2" name="Freeform 147"/>
                <p:cNvSpPr>
                  <a:spLocks/>
                </p:cNvSpPr>
                <p:nvPr/>
              </p:nvSpPr>
              <p:spPr bwMode="auto">
                <a:xfrm>
                  <a:off x="1428" y="2657"/>
                  <a:ext cx="125" cy="276"/>
                </a:xfrm>
                <a:custGeom>
                  <a:avLst/>
                  <a:gdLst>
                    <a:gd name="T0" fmla="*/ 76 w 125"/>
                    <a:gd name="T1" fmla="*/ 5 h 276"/>
                    <a:gd name="T2" fmla="*/ 81 w 125"/>
                    <a:gd name="T3" fmla="*/ 5 h 276"/>
                    <a:gd name="T4" fmla="*/ 84 w 125"/>
                    <a:gd name="T5" fmla="*/ 5 h 276"/>
                    <a:gd name="T6" fmla="*/ 89 w 125"/>
                    <a:gd name="T7" fmla="*/ 5 h 276"/>
                    <a:gd name="T8" fmla="*/ 92 w 125"/>
                    <a:gd name="T9" fmla="*/ 7 h 276"/>
                    <a:gd name="T10" fmla="*/ 96 w 125"/>
                    <a:gd name="T11" fmla="*/ 8 h 276"/>
                    <a:gd name="T12" fmla="*/ 100 w 125"/>
                    <a:gd name="T13" fmla="*/ 9 h 276"/>
                    <a:gd name="T14" fmla="*/ 104 w 125"/>
                    <a:gd name="T15" fmla="*/ 9 h 276"/>
                    <a:gd name="T16" fmla="*/ 108 w 125"/>
                    <a:gd name="T17" fmla="*/ 11 h 276"/>
                    <a:gd name="T18" fmla="*/ 114 w 125"/>
                    <a:gd name="T19" fmla="*/ 13 h 276"/>
                    <a:gd name="T20" fmla="*/ 119 w 125"/>
                    <a:gd name="T21" fmla="*/ 15 h 276"/>
                    <a:gd name="T22" fmla="*/ 123 w 125"/>
                    <a:gd name="T23" fmla="*/ 15 h 276"/>
                    <a:gd name="T24" fmla="*/ 123 w 125"/>
                    <a:gd name="T25" fmla="*/ 17 h 276"/>
                    <a:gd name="T26" fmla="*/ 122 w 125"/>
                    <a:gd name="T27" fmla="*/ 20 h 276"/>
                    <a:gd name="T28" fmla="*/ 120 w 125"/>
                    <a:gd name="T29" fmla="*/ 25 h 276"/>
                    <a:gd name="T30" fmla="*/ 120 w 125"/>
                    <a:gd name="T31" fmla="*/ 29 h 276"/>
                    <a:gd name="T32" fmla="*/ 118 w 125"/>
                    <a:gd name="T33" fmla="*/ 32 h 276"/>
                    <a:gd name="T34" fmla="*/ 116 w 125"/>
                    <a:gd name="T35" fmla="*/ 35 h 276"/>
                    <a:gd name="T36" fmla="*/ 114 w 125"/>
                    <a:gd name="T37" fmla="*/ 39 h 276"/>
                    <a:gd name="T38" fmla="*/ 112 w 125"/>
                    <a:gd name="T39" fmla="*/ 42 h 276"/>
                    <a:gd name="T40" fmla="*/ 110 w 125"/>
                    <a:gd name="T41" fmla="*/ 46 h 276"/>
                    <a:gd name="T42" fmla="*/ 108 w 125"/>
                    <a:gd name="T43" fmla="*/ 50 h 276"/>
                    <a:gd name="T44" fmla="*/ 104 w 125"/>
                    <a:gd name="T45" fmla="*/ 53 h 276"/>
                    <a:gd name="T46" fmla="*/ 101 w 125"/>
                    <a:gd name="T47" fmla="*/ 57 h 276"/>
                    <a:gd name="T48" fmla="*/ 99 w 125"/>
                    <a:gd name="T49" fmla="*/ 61 h 276"/>
                    <a:gd name="T50" fmla="*/ 94 w 125"/>
                    <a:gd name="T51" fmla="*/ 67 h 276"/>
                    <a:gd name="T52" fmla="*/ 90 w 125"/>
                    <a:gd name="T53" fmla="*/ 72 h 276"/>
                    <a:gd name="T54" fmla="*/ 87 w 125"/>
                    <a:gd name="T55" fmla="*/ 76 h 276"/>
                    <a:gd name="T56" fmla="*/ 72 w 125"/>
                    <a:gd name="T57" fmla="*/ 97 h 276"/>
                    <a:gd name="T58" fmla="*/ 47 w 125"/>
                    <a:gd name="T59" fmla="*/ 137 h 276"/>
                    <a:gd name="T60" fmla="*/ 27 w 125"/>
                    <a:gd name="T61" fmla="*/ 180 h 276"/>
                    <a:gd name="T62" fmla="*/ 16 w 125"/>
                    <a:gd name="T63" fmla="*/ 223 h 276"/>
                    <a:gd name="T64" fmla="*/ 15 w 125"/>
                    <a:gd name="T65" fmla="*/ 246 h 276"/>
                    <a:gd name="T66" fmla="*/ 15 w 125"/>
                    <a:gd name="T67" fmla="*/ 248 h 276"/>
                    <a:gd name="T68" fmla="*/ 15 w 125"/>
                    <a:gd name="T69" fmla="*/ 251 h 276"/>
                    <a:gd name="T70" fmla="*/ 15 w 125"/>
                    <a:gd name="T71" fmla="*/ 255 h 276"/>
                    <a:gd name="T72" fmla="*/ 14 w 125"/>
                    <a:gd name="T73" fmla="*/ 258 h 276"/>
                    <a:gd name="T74" fmla="*/ 14 w 125"/>
                    <a:gd name="T75" fmla="*/ 261 h 276"/>
                    <a:gd name="T76" fmla="*/ 14 w 125"/>
                    <a:gd name="T77" fmla="*/ 263 h 276"/>
                    <a:gd name="T78" fmla="*/ 14 w 125"/>
                    <a:gd name="T79" fmla="*/ 265 h 276"/>
                    <a:gd name="T80" fmla="*/ 12 w 125"/>
                    <a:gd name="T81" fmla="*/ 266 h 276"/>
                    <a:gd name="T82" fmla="*/ 12 w 125"/>
                    <a:gd name="T83" fmla="*/ 267 h 276"/>
                    <a:gd name="T84" fmla="*/ 11 w 125"/>
                    <a:gd name="T85" fmla="*/ 269 h 276"/>
                    <a:gd name="T86" fmla="*/ 11 w 125"/>
                    <a:gd name="T87" fmla="*/ 269 h 276"/>
                    <a:gd name="T88" fmla="*/ 9 w 125"/>
                    <a:gd name="T89" fmla="*/ 271 h 276"/>
                    <a:gd name="T90" fmla="*/ 5 w 125"/>
                    <a:gd name="T91" fmla="*/ 274 h 276"/>
                    <a:gd name="T92" fmla="*/ 4 w 125"/>
                    <a:gd name="T93" fmla="*/ 275 h 276"/>
                    <a:gd name="T94" fmla="*/ 4 w 125"/>
                    <a:gd name="T95" fmla="*/ 275 h 276"/>
                    <a:gd name="T96" fmla="*/ 4 w 125"/>
                    <a:gd name="T97" fmla="*/ 275 h 276"/>
                    <a:gd name="T98" fmla="*/ 2 w 125"/>
                    <a:gd name="T99" fmla="*/ 268 h 276"/>
                    <a:gd name="T100" fmla="*/ 2 w 125"/>
                    <a:gd name="T101" fmla="*/ 263 h 276"/>
                    <a:gd name="T102" fmla="*/ 2 w 125"/>
                    <a:gd name="T103" fmla="*/ 258 h 276"/>
                    <a:gd name="T104" fmla="*/ 2 w 125"/>
                    <a:gd name="T105" fmla="*/ 249 h 276"/>
                    <a:gd name="T106" fmla="*/ 0 w 125"/>
                    <a:gd name="T107" fmla="*/ 184 h 276"/>
                    <a:gd name="T108" fmla="*/ 10 w 125"/>
                    <a:gd name="T109" fmla="*/ 121 h 276"/>
                    <a:gd name="T110" fmla="*/ 28 w 125"/>
                    <a:gd name="T111" fmla="*/ 61 h 276"/>
                    <a:gd name="T112" fmla="*/ 60 w 125"/>
                    <a:gd name="T113" fmla="*/ 0 h 276"/>
                    <a:gd name="T114" fmla="*/ 60 w 125"/>
                    <a:gd name="T115" fmla="*/ 1 h 276"/>
                    <a:gd name="T116" fmla="*/ 62 w 125"/>
                    <a:gd name="T117" fmla="*/ 1 h 276"/>
                    <a:gd name="T118" fmla="*/ 67 w 125"/>
                    <a:gd name="T119" fmla="*/ 2 h 276"/>
                    <a:gd name="T120" fmla="*/ 76 w 125"/>
                    <a:gd name="T121" fmla="*/ 3 h 2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
                    <a:gd name="T184" fmla="*/ 0 h 276"/>
                    <a:gd name="T185" fmla="*/ 125 w 125"/>
                    <a:gd name="T186" fmla="*/ 276 h 2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 h="276">
                      <a:moveTo>
                        <a:pt x="76" y="3"/>
                      </a:moveTo>
                      <a:lnTo>
                        <a:pt x="76" y="5"/>
                      </a:lnTo>
                      <a:lnTo>
                        <a:pt x="78" y="5"/>
                      </a:lnTo>
                      <a:lnTo>
                        <a:pt x="80" y="5"/>
                      </a:lnTo>
                      <a:lnTo>
                        <a:pt x="81" y="5"/>
                      </a:lnTo>
                      <a:lnTo>
                        <a:pt x="82" y="5"/>
                      </a:lnTo>
                      <a:lnTo>
                        <a:pt x="84" y="5"/>
                      </a:lnTo>
                      <a:lnTo>
                        <a:pt x="86" y="5"/>
                      </a:lnTo>
                      <a:lnTo>
                        <a:pt x="88" y="5"/>
                      </a:lnTo>
                      <a:lnTo>
                        <a:pt x="89" y="5"/>
                      </a:lnTo>
                      <a:lnTo>
                        <a:pt x="91" y="5"/>
                      </a:lnTo>
                      <a:lnTo>
                        <a:pt x="91" y="7"/>
                      </a:lnTo>
                      <a:lnTo>
                        <a:pt x="92" y="7"/>
                      </a:lnTo>
                      <a:lnTo>
                        <a:pt x="94" y="7"/>
                      </a:lnTo>
                      <a:lnTo>
                        <a:pt x="94" y="8"/>
                      </a:lnTo>
                      <a:lnTo>
                        <a:pt x="96" y="8"/>
                      </a:lnTo>
                      <a:lnTo>
                        <a:pt x="98" y="8"/>
                      </a:lnTo>
                      <a:lnTo>
                        <a:pt x="98" y="9"/>
                      </a:lnTo>
                      <a:lnTo>
                        <a:pt x="100" y="9"/>
                      </a:lnTo>
                      <a:lnTo>
                        <a:pt x="102" y="9"/>
                      </a:lnTo>
                      <a:lnTo>
                        <a:pt x="104" y="9"/>
                      </a:lnTo>
                      <a:lnTo>
                        <a:pt x="106" y="9"/>
                      </a:lnTo>
                      <a:lnTo>
                        <a:pt x="106" y="11"/>
                      </a:lnTo>
                      <a:lnTo>
                        <a:pt x="108" y="11"/>
                      </a:lnTo>
                      <a:lnTo>
                        <a:pt x="109" y="11"/>
                      </a:lnTo>
                      <a:lnTo>
                        <a:pt x="110" y="13"/>
                      </a:lnTo>
                      <a:lnTo>
                        <a:pt x="112" y="13"/>
                      </a:lnTo>
                      <a:lnTo>
                        <a:pt x="114" y="13"/>
                      </a:lnTo>
                      <a:lnTo>
                        <a:pt x="116" y="13"/>
                      </a:lnTo>
                      <a:lnTo>
                        <a:pt x="116" y="15"/>
                      </a:lnTo>
                      <a:lnTo>
                        <a:pt x="118" y="15"/>
                      </a:lnTo>
                      <a:lnTo>
                        <a:pt x="119" y="15"/>
                      </a:lnTo>
                      <a:lnTo>
                        <a:pt x="121" y="15"/>
                      </a:lnTo>
                      <a:lnTo>
                        <a:pt x="123" y="15"/>
                      </a:lnTo>
                      <a:lnTo>
                        <a:pt x="124" y="15"/>
                      </a:lnTo>
                      <a:lnTo>
                        <a:pt x="123" y="17"/>
                      </a:lnTo>
                      <a:lnTo>
                        <a:pt x="123" y="18"/>
                      </a:lnTo>
                      <a:lnTo>
                        <a:pt x="122" y="20"/>
                      </a:lnTo>
                      <a:lnTo>
                        <a:pt x="122" y="22"/>
                      </a:lnTo>
                      <a:lnTo>
                        <a:pt x="120" y="24"/>
                      </a:lnTo>
                      <a:lnTo>
                        <a:pt x="120" y="25"/>
                      </a:lnTo>
                      <a:lnTo>
                        <a:pt x="120" y="27"/>
                      </a:lnTo>
                      <a:lnTo>
                        <a:pt x="120" y="29"/>
                      </a:lnTo>
                      <a:lnTo>
                        <a:pt x="120" y="30"/>
                      </a:lnTo>
                      <a:lnTo>
                        <a:pt x="118" y="32"/>
                      </a:lnTo>
                      <a:lnTo>
                        <a:pt x="118" y="33"/>
                      </a:lnTo>
                      <a:lnTo>
                        <a:pt x="116" y="35"/>
                      </a:lnTo>
                      <a:lnTo>
                        <a:pt x="116" y="37"/>
                      </a:lnTo>
                      <a:lnTo>
                        <a:pt x="114" y="39"/>
                      </a:lnTo>
                      <a:lnTo>
                        <a:pt x="114" y="41"/>
                      </a:lnTo>
                      <a:lnTo>
                        <a:pt x="112" y="42"/>
                      </a:lnTo>
                      <a:lnTo>
                        <a:pt x="112" y="43"/>
                      </a:lnTo>
                      <a:lnTo>
                        <a:pt x="110" y="45"/>
                      </a:lnTo>
                      <a:lnTo>
                        <a:pt x="110" y="46"/>
                      </a:lnTo>
                      <a:lnTo>
                        <a:pt x="109" y="48"/>
                      </a:lnTo>
                      <a:lnTo>
                        <a:pt x="108" y="50"/>
                      </a:lnTo>
                      <a:lnTo>
                        <a:pt x="106" y="52"/>
                      </a:lnTo>
                      <a:lnTo>
                        <a:pt x="104" y="53"/>
                      </a:lnTo>
                      <a:lnTo>
                        <a:pt x="103" y="55"/>
                      </a:lnTo>
                      <a:lnTo>
                        <a:pt x="101" y="57"/>
                      </a:lnTo>
                      <a:lnTo>
                        <a:pt x="101" y="59"/>
                      </a:lnTo>
                      <a:lnTo>
                        <a:pt x="99" y="61"/>
                      </a:lnTo>
                      <a:lnTo>
                        <a:pt x="97" y="63"/>
                      </a:lnTo>
                      <a:lnTo>
                        <a:pt x="95" y="65"/>
                      </a:lnTo>
                      <a:lnTo>
                        <a:pt x="94" y="67"/>
                      </a:lnTo>
                      <a:lnTo>
                        <a:pt x="92" y="69"/>
                      </a:lnTo>
                      <a:lnTo>
                        <a:pt x="91" y="71"/>
                      </a:lnTo>
                      <a:lnTo>
                        <a:pt x="90" y="72"/>
                      </a:lnTo>
                      <a:lnTo>
                        <a:pt x="88" y="74"/>
                      </a:lnTo>
                      <a:lnTo>
                        <a:pt x="87" y="76"/>
                      </a:lnTo>
                      <a:lnTo>
                        <a:pt x="79" y="87"/>
                      </a:lnTo>
                      <a:lnTo>
                        <a:pt x="72" y="97"/>
                      </a:lnTo>
                      <a:lnTo>
                        <a:pt x="64" y="107"/>
                      </a:lnTo>
                      <a:lnTo>
                        <a:pt x="59" y="117"/>
                      </a:lnTo>
                      <a:lnTo>
                        <a:pt x="52" y="128"/>
                      </a:lnTo>
                      <a:lnTo>
                        <a:pt x="47" y="137"/>
                      </a:lnTo>
                      <a:lnTo>
                        <a:pt x="41" y="148"/>
                      </a:lnTo>
                      <a:lnTo>
                        <a:pt x="37" y="157"/>
                      </a:lnTo>
                      <a:lnTo>
                        <a:pt x="31" y="168"/>
                      </a:lnTo>
                      <a:lnTo>
                        <a:pt x="27" y="180"/>
                      </a:lnTo>
                      <a:lnTo>
                        <a:pt x="23" y="191"/>
                      </a:lnTo>
                      <a:lnTo>
                        <a:pt x="21" y="201"/>
                      </a:lnTo>
                      <a:lnTo>
                        <a:pt x="18" y="212"/>
                      </a:lnTo>
                      <a:lnTo>
                        <a:pt x="16" y="223"/>
                      </a:lnTo>
                      <a:lnTo>
                        <a:pt x="15" y="235"/>
                      </a:lnTo>
                      <a:lnTo>
                        <a:pt x="15" y="245"/>
                      </a:lnTo>
                      <a:lnTo>
                        <a:pt x="15" y="246"/>
                      </a:lnTo>
                      <a:lnTo>
                        <a:pt x="15" y="248"/>
                      </a:lnTo>
                      <a:lnTo>
                        <a:pt x="15" y="249"/>
                      </a:lnTo>
                      <a:lnTo>
                        <a:pt x="15" y="251"/>
                      </a:lnTo>
                      <a:lnTo>
                        <a:pt x="15" y="253"/>
                      </a:lnTo>
                      <a:lnTo>
                        <a:pt x="15" y="255"/>
                      </a:lnTo>
                      <a:lnTo>
                        <a:pt x="15" y="256"/>
                      </a:lnTo>
                      <a:lnTo>
                        <a:pt x="14" y="258"/>
                      </a:lnTo>
                      <a:lnTo>
                        <a:pt x="14" y="259"/>
                      </a:lnTo>
                      <a:lnTo>
                        <a:pt x="14" y="261"/>
                      </a:lnTo>
                      <a:lnTo>
                        <a:pt x="14" y="263"/>
                      </a:lnTo>
                      <a:lnTo>
                        <a:pt x="14" y="265"/>
                      </a:lnTo>
                      <a:lnTo>
                        <a:pt x="12" y="266"/>
                      </a:lnTo>
                      <a:lnTo>
                        <a:pt x="12" y="267"/>
                      </a:lnTo>
                      <a:lnTo>
                        <a:pt x="11" y="269"/>
                      </a:lnTo>
                      <a:lnTo>
                        <a:pt x="9" y="271"/>
                      </a:lnTo>
                      <a:lnTo>
                        <a:pt x="7" y="273"/>
                      </a:lnTo>
                      <a:lnTo>
                        <a:pt x="5" y="274"/>
                      </a:lnTo>
                      <a:lnTo>
                        <a:pt x="4" y="275"/>
                      </a:lnTo>
                      <a:lnTo>
                        <a:pt x="2" y="274"/>
                      </a:lnTo>
                      <a:lnTo>
                        <a:pt x="2" y="272"/>
                      </a:lnTo>
                      <a:lnTo>
                        <a:pt x="2" y="270"/>
                      </a:lnTo>
                      <a:lnTo>
                        <a:pt x="2" y="268"/>
                      </a:lnTo>
                      <a:lnTo>
                        <a:pt x="2" y="266"/>
                      </a:lnTo>
                      <a:lnTo>
                        <a:pt x="2" y="265"/>
                      </a:lnTo>
                      <a:lnTo>
                        <a:pt x="2" y="263"/>
                      </a:lnTo>
                      <a:lnTo>
                        <a:pt x="2" y="261"/>
                      </a:lnTo>
                      <a:lnTo>
                        <a:pt x="2" y="259"/>
                      </a:lnTo>
                      <a:lnTo>
                        <a:pt x="2" y="258"/>
                      </a:lnTo>
                      <a:lnTo>
                        <a:pt x="2" y="256"/>
                      </a:lnTo>
                      <a:lnTo>
                        <a:pt x="2" y="254"/>
                      </a:lnTo>
                      <a:lnTo>
                        <a:pt x="2" y="252"/>
                      </a:lnTo>
                      <a:lnTo>
                        <a:pt x="2" y="249"/>
                      </a:lnTo>
                      <a:lnTo>
                        <a:pt x="0" y="234"/>
                      </a:lnTo>
                      <a:lnTo>
                        <a:pt x="0" y="217"/>
                      </a:lnTo>
                      <a:lnTo>
                        <a:pt x="0" y="201"/>
                      </a:lnTo>
                      <a:lnTo>
                        <a:pt x="0" y="184"/>
                      </a:lnTo>
                      <a:lnTo>
                        <a:pt x="1" y="169"/>
                      </a:lnTo>
                      <a:lnTo>
                        <a:pt x="3" y="153"/>
                      </a:lnTo>
                      <a:lnTo>
                        <a:pt x="6" y="138"/>
                      </a:lnTo>
                      <a:lnTo>
                        <a:pt x="10" y="121"/>
                      </a:lnTo>
                      <a:lnTo>
                        <a:pt x="13" y="106"/>
                      </a:lnTo>
                      <a:lnTo>
                        <a:pt x="17" y="91"/>
                      </a:lnTo>
                      <a:lnTo>
                        <a:pt x="22" y="76"/>
                      </a:lnTo>
                      <a:lnTo>
                        <a:pt x="28" y="61"/>
                      </a:lnTo>
                      <a:lnTo>
                        <a:pt x="34" y="45"/>
                      </a:lnTo>
                      <a:lnTo>
                        <a:pt x="42" y="31"/>
                      </a:lnTo>
                      <a:lnTo>
                        <a:pt x="51" y="15"/>
                      </a:lnTo>
                      <a:lnTo>
                        <a:pt x="60" y="0"/>
                      </a:lnTo>
                      <a:lnTo>
                        <a:pt x="60" y="1"/>
                      </a:lnTo>
                      <a:lnTo>
                        <a:pt x="61" y="1"/>
                      </a:lnTo>
                      <a:lnTo>
                        <a:pt x="62" y="1"/>
                      </a:lnTo>
                      <a:lnTo>
                        <a:pt x="62" y="2"/>
                      </a:lnTo>
                      <a:lnTo>
                        <a:pt x="64" y="2"/>
                      </a:lnTo>
                      <a:lnTo>
                        <a:pt x="65" y="2"/>
                      </a:lnTo>
                      <a:lnTo>
                        <a:pt x="67" y="2"/>
                      </a:lnTo>
                      <a:lnTo>
                        <a:pt x="69" y="3"/>
                      </a:lnTo>
                      <a:lnTo>
                        <a:pt x="71" y="3"/>
                      </a:lnTo>
                      <a:lnTo>
                        <a:pt x="72" y="3"/>
                      </a:lnTo>
                      <a:lnTo>
                        <a:pt x="76" y="3"/>
                      </a:lnTo>
                    </a:path>
                  </a:pathLst>
                </a:custGeom>
                <a:gradFill rotWithShape="0">
                  <a:gsLst>
                    <a:gs pos="0">
                      <a:srgbClr val="000000"/>
                    </a:gs>
                    <a:gs pos="100000">
                      <a:srgbClr val="C20000"/>
                    </a:gs>
                  </a:gsLst>
                  <a:lin ang="18900000" scaled="1"/>
                </a:gra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3" name="Freeform 148"/>
                <p:cNvSpPr>
                  <a:spLocks/>
                </p:cNvSpPr>
                <p:nvPr/>
              </p:nvSpPr>
              <p:spPr bwMode="auto">
                <a:xfrm>
                  <a:off x="1231" y="2630"/>
                  <a:ext cx="299" cy="52"/>
                </a:xfrm>
                <a:custGeom>
                  <a:avLst/>
                  <a:gdLst>
                    <a:gd name="T0" fmla="*/ 226 w 299"/>
                    <a:gd name="T1" fmla="*/ 0 h 52"/>
                    <a:gd name="T2" fmla="*/ 156 w 299"/>
                    <a:gd name="T3" fmla="*/ 5 h 52"/>
                    <a:gd name="T4" fmla="*/ 85 w 299"/>
                    <a:gd name="T5" fmla="*/ 14 h 52"/>
                    <a:gd name="T6" fmla="*/ 58 w 299"/>
                    <a:gd name="T7" fmla="*/ 19 h 52"/>
                    <a:gd name="T8" fmla="*/ 47 w 299"/>
                    <a:gd name="T9" fmla="*/ 21 h 52"/>
                    <a:gd name="T10" fmla="*/ 27 w 299"/>
                    <a:gd name="T11" fmla="*/ 26 h 52"/>
                    <a:gd name="T12" fmla="*/ 14 w 299"/>
                    <a:gd name="T13" fmla="*/ 28 h 52"/>
                    <a:gd name="T14" fmla="*/ 13 w 299"/>
                    <a:gd name="T15" fmla="*/ 38 h 52"/>
                    <a:gd name="T16" fmla="*/ 6 w 299"/>
                    <a:gd name="T17" fmla="*/ 46 h 52"/>
                    <a:gd name="T18" fmla="*/ 0 w 299"/>
                    <a:gd name="T19" fmla="*/ 51 h 52"/>
                    <a:gd name="T20" fmla="*/ 12 w 299"/>
                    <a:gd name="T21" fmla="*/ 49 h 52"/>
                    <a:gd name="T22" fmla="*/ 27 w 299"/>
                    <a:gd name="T23" fmla="*/ 46 h 52"/>
                    <a:gd name="T24" fmla="*/ 44 w 299"/>
                    <a:gd name="T25" fmla="*/ 42 h 52"/>
                    <a:gd name="T26" fmla="*/ 51 w 299"/>
                    <a:gd name="T27" fmla="*/ 39 h 52"/>
                    <a:gd name="T28" fmla="*/ 52 w 299"/>
                    <a:gd name="T29" fmla="*/ 33 h 52"/>
                    <a:gd name="T30" fmla="*/ 55 w 299"/>
                    <a:gd name="T31" fmla="*/ 30 h 52"/>
                    <a:gd name="T32" fmla="*/ 62 w 299"/>
                    <a:gd name="T33" fmla="*/ 28 h 52"/>
                    <a:gd name="T34" fmla="*/ 68 w 299"/>
                    <a:gd name="T35" fmla="*/ 28 h 52"/>
                    <a:gd name="T36" fmla="*/ 73 w 299"/>
                    <a:gd name="T37" fmla="*/ 31 h 52"/>
                    <a:gd name="T38" fmla="*/ 75 w 299"/>
                    <a:gd name="T39" fmla="*/ 36 h 52"/>
                    <a:gd name="T40" fmla="*/ 91 w 299"/>
                    <a:gd name="T41" fmla="*/ 36 h 52"/>
                    <a:gd name="T42" fmla="*/ 114 w 299"/>
                    <a:gd name="T43" fmla="*/ 34 h 52"/>
                    <a:gd name="T44" fmla="*/ 132 w 299"/>
                    <a:gd name="T45" fmla="*/ 31 h 52"/>
                    <a:gd name="T46" fmla="*/ 135 w 299"/>
                    <a:gd name="T47" fmla="*/ 28 h 52"/>
                    <a:gd name="T48" fmla="*/ 149 w 299"/>
                    <a:gd name="T49" fmla="*/ 22 h 52"/>
                    <a:gd name="T50" fmla="*/ 170 w 299"/>
                    <a:gd name="T51" fmla="*/ 25 h 52"/>
                    <a:gd name="T52" fmla="*/ 179 w 299"/>
                    <a:gd name="T53" fmla="*/ 27 h 52"/>
                    <a:gd name="T54" fmla="*/ 191 w 299"/>
                    <a:gd name="T55" fmla="*/ 26 h 52"/>
                    <a:gd name="T56" fmla="*/ 208 w 299"/>
                    <a:gd name="T57" fmla="*/ 26 h 52"/>
                    <a:gd name="T58" fmla="*/ 215 w 299"/>
                    <a:gd name="T59" fmla="*/ 24 h 52"/>
                    <a:gd name="T60" fmla="*/ 217 w 299"/>
                    <a:gd name="T61" fmla="*/ 20 h 52"/>
                    <a:gd name="T62" fmla="*/ 221 w 299"/>
                    <a:gd name="T63" fmla="*/ 16 h 52"/>
                    <a:gd name="T64" fmla="*/ 229 w 299"/>
                    <a:gd name="T65" fmla="*/ 15 h 52"/>
                    <a:gd name="T66" fmla="*/ 233 w 299"/>
                    <a:gd name="T67" fmla="*/ 18 h 52"/>
                    <a:gd name="T68" fmla="*/ 237 w 299"/>
                    <a:gd name="T69" fmla="*/ 22 h 52"/>
                    <a:gd name="T70" fmla="*/ 237 w 299"/>
                    <a:gd name="T71" fmla="*/ 27 h 52"/>
                    <a:gd name="T72" fmla="*/ 242 w 299"/>
                    <a:gd name="T73" fmla="*/ 27 h 52"/>
                    <a:gd name="T74" fmla="*/ 251 w 299"/>
                    <a:gd name="T75" fmla="*/ 27 h 52"/>
                    <a:gd name="T76" fmla="*/ 257 w 299"/>
                    <a:gd name="T77" fmla="*/ 27 h 52"/>
                    <a:gd name="T78" fmla="*/ 262 w 299"/>
                    <a:gd name="T79" fmla="*/ 24 h 52"/>
                    <a:gd name="T80" fmla="*/ 270 w 299"/>
                    <a:gd name="T81" fmla="*/ 21 h 52"/>
                    <a:gd name="T82" fmla="*/ 279 w 299"/>
                    <a:gd name="T83" fmla="*/ 21 h 52"/>
                    <a:gd name="T84" fmla="*/ 285 w 299"/>
                    <a:gd name="T85" fmla="*/ 18 h 52"/>
                    <a:gd name="T86" fmla="*/ 289 w 299"/>
                    <a:gd name="T87" fmla="*/ 14 h 52"/>
                    <a:gd name="T88" fmla="*/ 295 w 299"/>
                    <a:gd name="T89" fmla="*/ 10 h 52"/>
                    <a:gd name="T90" fmla="*/ 295 w 299"/>
                    <a:gd name="T91" fmla="*/ 8 h 52"/>
                    <a:gd name="T92" fmla="*/ 285 w 299"/>
                    <a:gd name="T93" fmla="*/ 6 h 52"/>
                    <a:gd name="T94" fmla="*/ 276 w 299"/>
                    <a:gd name="T95" fmla="*/ 3 h 52"/>
                    <a:gd name="T96" fmla="*/ 268 w 299"/>
                    <a:gd name="T97" fmla="*/ 1 h 52"/>
                    <a:gd name="T98" fmla="*/ 268 w 299"/>
                    <a:gd name="T99" fmla="*/ 1 h 52"/>
                    <a:gd name="T100" fmla="*/ 268 w 299"/>
                    <a:gd name="T101" fmla="*/ 1 h 52"/>
                    <a:gd name="T102" fmla="*/ 268 w 299"/>
                    <a:gd name="T103" fmla="*/ 1 h 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9"/>
                    <a:gd name="T157" fmla="*/ 0 h 52"/>
                    <a:gd name="T158" fmla="*/ 299 w 299"/>
                    <a:gd name="T159" fmla="*/ 52 h 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9" h="52">
                      <a:moveTo>
                        <a:pt x="268" y="1"/>
                      </a:moveTo>
                      <a:lnTo>
                        <a:pt x="259" y="1"/>
                      </a:lnTo>
                      <a:lnTo>
                        <a:pt x="249" y="1"/>
                      </a:lnTo>
                      <a:lnTo>
                        <a:pt x="237" y="1"/>
                      </a:lnTo>
                      <a:lnTo>
                        <a:pt x="226" y="0"/>
                      </a:lnTo>
                      <a:lnTo>
                        <a:pt x="212" y="1"/>
                      </a:lnTo>
                      <a:lnTo>
                        <a:pt x="199" y="1"/>
                      </a:lnTo>
                      <a:lnTo>
                        <a:pt x="184" y="3"/>
                      </a:lnTo>
                      <a:lnTo>
                        <a:pt x="171" y="3"/>
                      </a:lnTo>
                      <a:lnTo>
                        <a:pt x="156" y="5"/>
                      </a:lnTo>
                      <a:lnTo>
                        <a:pt x="141" y="7"/>
                      </a:lnTo>
                      <a:lnTo>
                        <a:pt x="126" y="9"/>
                      </a:lnTo>
                      <a:lnTo>
                        <a:pt x="112" y="10"/>
                      </a:lnTo>
                      <a:lnTo>
                        <a:pt x="98" y="12"/>
                      </a:lnTo>
                      <a:lnTo>
                        <a:pt x="85" y="14"/>
                      </a:lnTo>
                      <a:lnTo>
                        <a:pt x="72" y="16"/>
                      </a:lnTo>
                      <a:lnTo>
                        <a:pt x="61" y="18"/>
                      </a:lnTo>
                      <a:lnTo>
                        <a:pt x="60" y="19"/>
                      </a:lnTo>
                      <a:lnTo>
                        <a:pt x="58" y="19"/>
                      </a:lnTo>
                      <a:lnTo>
                        <a:pt x="57" y="19"/>
                      </a:lnTo>
                      <a:lnTo>
                        <a:pt x="54" y="21"/>
                      </a:lnTo>
                      <a:lnTo>
                        <a:pt x="52" y="21"/>
                      </a:lnTo>
                      <a:lnTo>
                        <a:pt x="49" y="21"/>
                      </a:lnTo>
                      <a:lnTo>
                        <a:pt x="47" y="21"/>
                      </a:lnTo>
                      <a:lnTo>
                        <a:pt x="44" y="22"/>
                      </a:lnTo>
                      <a:lnTo>
                        <a:pt x="40" y="22"/>
                      </a:lnTo>
                      <a:lnTo>
                        <a:pt x="36" y="24"/>
                      </a:lnTo>
                      <a:lnTo>
                        <a:pt x="33" y="24"/>
                      </a:lnTo>
                      <a:lnTo>
                        <a:pt x="27" y="26"/>
                      </a:lnTo>
                      <a:lnTo>
                        <a:pt x="24" y="26"/>
                      </a:lnTo>
                      <a:lnTo>
                        <a:pt x="19" y="26"/>
                      </a:lnTo>
                      <a:lnTo>
                        <a:pt x="15" y="26"/>
                      </a:lnTo>
                      <a:lnTo>
                        <a:pt x="14" y="28"/>
                      </a:lnTo>
                      <a:lnTo>
                        <a:pt x="14" y="30"/>
                      </a:lnTo>
                      <a:lnTo>
                        <a:pt x="14" y="32"/>
                      </a:lnTo>
                      <a:lnTo>
                        <a:pt x="14" y="34"/>
                      </a:lnTo>
                      <a:lnTo>
                        <a:pt x="13" y="36"/>
                      </a:lnTo>
                      <a:lnTo>
                        <a:pt x="13" y="38"/>
                      </a:lnTo>
                      <a:lnTo>
                        <a:pt x="11" y="39"/>
                      </a:lnTo>
                      <a:lnTo>
                        <a:pt x="11" y="41"/>
                      </a:lnTo>
                      <a:lnTo>
                        <a:pt x="9" y="42"/>
                      </a:lnTo>
                      <a:lnTo>
                        <a:pt x="8" y="44"/>
                      </a:lnTo>
                      <a:lnTo>
                        <a:pt x="6" y="46"/>
                      </a:lnTo>
                      <a:lnTo>
                        <a:pt x="4" y="48"/>
                      </a:lnTo>
                      <a:lnTo>
                        <a:pt x="3" y="49"/>
                      </a:lnTo>
                      <a:lnTo>
                        <a:pt x="1" y="51"/>
                      </a:lnTo>
                      <a:lnTo>
                        <a:pt x="0" y="51"/>
                      </a:lnTo>
                      <a:lnTo>
                        <a:pt x="2" y="51"/>
                      </a:lnTo>
                      <a:lnTo>
                        <a:pt x="5" y="51"/>
                      </a:lnTo>
                      <a:lnTo>
                        <a:pt x="8" y="51"/>
                      </a:lnTo>
                      <a:lnTo>
                        <a:pt x="12" y="49"/>
                      </a:lnTo>
                      <a:lnTo>
                        <a:pt x="14" y="49"/>
                      </a:lnTo>
                      <a:lnTo>
                        <a:pt x="17" y="48"/>
                      </a:lnTo>
                      <a:lnTo>
                        <a:pt x="21" y="48"/>
                      </a:lnTo>
                      <a:lnTo>
                        <a:pt x="25" y="46"/>
                      </a:lnTo>
                      <a:lnTo>
                        <a:pt x="27" y="46"/>
                      </a:lnTo>
                      <a:lnTo>
                        <a:pt x="31" y="46"/>
                      </a:lnTo>
                      <a:lnTo>
                        <a:pt x="34" y="46"/>
                      </a:lnTo>
                      <a:lnTo>
                        <a:pt x="38" y="44"/>
                      </a:lnTo>
                      <a:lnTo>
                        <a:pt x="41" y="44"/>
                      </a:lnTo>
                      <a:lnTo>
                        <a:pt x="44" y="42"/>
                      </a:lnTo>
                      <a:lnTo>
                        <a:pt x="48" y="42"/>
                      </a:lnTo>
                      <a:lnTo>
                        <a:pt x="52" y="40"/>
                      </a:lnTo>
                      <a:lnTo>
                        <a:pt x="51" y="40"/>
                      </a:lnTo>
                      <a:lnTo>
                        <a:pt x="51" y="39"/>
                      </a:lnTo>
                      <a:lnTo>
                        <a:pt x="51" y="37"/>
                      </a:lnTo>
                      <a:lnTo>
                        <a:pt x="51" y="35"/>
                      </a:lnTo>
                      <a:lnTo>
                        <a:pt x="52" y="33"/>
                      </a:lnTo>
                      <a:lnTo>
                        <a:pt x="53" y="32"/>
                      </a:lnTo>
                      <a:lnTo>
                        <a:pt x="55" y="30"/>
                      </a:lnTo>
                      <a:lnTo>
                        <a:pt x="57" y="29"/>
                      </a:lnTo>
                      <a:lnTo>
                        <a:pt x="59" y="29"/>
                      </a:lnTo>
                      <a:lnTo>
                        <a:pt x="61" y="27"/>
                      </a:lnTo>
                      <a:lnTo>
                        <a:pt x="61" y="28"/>
                      </a:lnTo>
                      <a:lnTo>
                        <a:pt x="62" y="28"/>
                      </a:lnTo>
                      <a:lnTo>
                        <a:pt x="63" y="28"/>
                      </a:lnTo>
                      <a:lnTo>
                        <a:pt x="65" y="28"/>
                      </a:lnTo>
                      <a:lnTo>
                        <a:pt x="67" y="28"/>
                      </a:lnTo>
                      <a:lnTo>
                        <a:pt x="68" y="28"/>
                      </a:lnTo>
                      <a:lnTo>
                        <a:pt x="70" y="28"/>
                      </a:lnTo>
                      <a:lnTo>
                        <a:pt x="70" y="30"/>
                      </a:lnTo>
                      <a:lnTo>
                        <a:pt x="72" y="30"/>
                      </a:lnTo>
                      <a:lnTo>
                        <a:pt x="72" y="31"/>
                      </a:lnTo>
                      <a:lnTo>
                        <a:pt x="73" y="31"/>
                      </a:lnTo>
                      <a:lnTo>
                        <a:pt x="73" y="33"/>
                      </a:lnTo>
                      <a:lnTo>
                        <a:pt x="74" y="34"/>
                      </a:lnTo>
                      <a:lnTo>
                        <a:pt x="74" y="36"/>
                      </a:lnTo>
                      <a:lnTo>
                        <a:pt x="75" y="36"/>
                      </a:lnTo>
                      <a:lnTo>
                        <a:pt x="77" y="36"/>
                      </a:lnTo>
                      <a:lnTo>
                        <a:pt x="79" y="36"/>
                      </a:lnTo>
                      <a:lnTo>
                        <a:pt x="83" y="36"/>
                      </a:lnTo>
                      <a:lnTo>
                        <a:pt x="87" y="36"/>
                      </a:lnTo>
                      <a:lnTo>
                        <a:pt x="91" y="36"/>
                      </a:lnTo>
                      <a:lnTo>
                        <a:pt x="95" y="36"/>
                      </a:lnTo>
                      <a:lnTo>
                        <a:pt x="101" y="34"/>
                      </a:lnTo>
                      <a:lnTo>
                        <a:pt x="105" y="34"/>
                      </a:lnTo>
                      <a:lnTo>
                        <a:pt x="111" y="34"/>
                      </a:lnTo>
                      <a:lnTo>
                        <a:pt x="114" y="34"/>
                      </a:lnTo>
                      <a:lnTo>
                        <a:pt x="120" y="32"/>
                      </a:lnTo>
                      <a:lnTo>
                        <a:pt x="123" y="32"/>
                      </a:lnTo>
                      <a:lnTo>
                        <a:pt x="127" y="32"/>
                      </a:lnTo>
                      <a:lnTo>
                        <a:pt x="129" y="32"/>
                      </a:lnTo>
                      <a:lnTo>
                        <a:pt x="132" y="31"/>
                      </a:lnTo>
                      <a:lnTo>
                        <a:pt x="132" y="30"/>
                      </a:lnTo>
                      <a:lnTo>
                        <a:pt x="134" y="28"/>
                      </a:lnTo>
                      <a:lnTo>
                        <a:pt x="135" y="28"/>
                      </a:lnTo>
                      <a:lnTo>
                        <a:pt x="137" y="26"/>
                      </a:lnTo>
                      <a:lnTo>
                        <a:pt x="139" y="25"/>
                      </a:lnTo>
                      <a:lnTo>
                        <a:pt x="143" y="23"/>
                      </a:lnTo>
                      <a:lnTo>
                        <a:pt x="145" y="23"/>
                      </a:lnTo>
                      <a:lnTo>
                        <a:pt x="149" y="22"/>
                      </a:lnTo>
                      <a:lnTo>
                        <a:pt x="152" y="22"/>
                      </a:lnTo>
                      <a:lnTo>
                        <a:pt x="157" y="21"/>
                      </a:lnTo>
                      <a:lnTo>
                        <a:pt x="160" y="22"/>
                      </a:lnTo>
                      <a:lnTo>
                        <a:pt x="165" y="23"/>
                      </a:lnTo>
                      <a:lnTo>
                        <a:pt x="170" y="25"/>
                      </a:lnTo>
                      <a:lnTo>
                        <a:pt x="175" y="27"/>
                      </a:lnTo>
                      <a:lnTo>
                        <a:pt x="176" y="27"/>
                      </a:lnTo>
                      <a:lnTo>
                        <a:pt x="177" y="27"/>
                      </a:lnTo>
                      <a:lnTo>
                        <a:pt x="179" y="27"/>
                      </a:lnTo>
                      <a:lnTo>
                        <a:pt x="181" y="27"/>
                      </a:lnTo>
                      <a:lnTo>
                        <a:pt x="183" y="27"/>
                      </a:lnTo>
                      <a:lnTo>
                        <a:pt x="186" y="27"/>
                      </a:lnTo>
                      <a:lnTo>
                        <a:pt x="190" y="26"/>
                      </a:lnTo>
                      <a:lnTo>
                        <a:pt x="191" y="26"/>
                      </a:lnTo>
                      <a:lnTo>
                        <a:pt x="195" y="26"/>
                      </a:lnTo>
                      <a:lnTo>
                        <a:pt x="198" y="26"/>
                      </a:lnTo>
                      <a:lnTo>
                        <a:pt x="202" y="26"/>
                      </a:lnTo>
                      <a:lnTo>
                        <a:pt x="205" y="26"/>
                      </a:lnTo>
                      <a:lnTo>
                        <a:pt x="208" y="26"/>
                      </a:lnTo>
                      <a:lnTo>
                        <a:pt x="211" y="26"/>
                      </a:lnTo>
                      <a:lnTo>
                        <a:pt x="215" y="24"/>
                      </a:lnTo>
                      <a:lnTo>
                        <a:pt x="215" y="23"/>
                      </a:lnTo>
                      <a:lnTo>
                        <a:pt x="215" y="21"/>
                      </a:lnTo>
                      <a:lnTo>
                        <a:pt x="217" y="20"/>
                      </a:lnTo>
                      <a:lnTo>
                        <a:pt x="218" y="18"/>
                      </a:lnTo>
                      <a:lnTo>
                        <a:pt x="220" y="16"/>
                      </a:lnTo>
                      <a:lnTo>
                        <a:pt x="221" y="16"/>
                      </a:lnTo>
                      <a:lnTo>
                        <a:pt x="223" y="15"/>
                      </a:lnTo>
                      <a:lnTo>
                        <a:pt x="225" y="15"/>
                      </a:lnTo>
                      <a:lnTo>
                        <a:pt x="227" y="14"/>
                      </a:lnTo>
                      <a:lnTo>
                        <a:pt x="227" y="15"/>
                      </a:lnTo>
                      <a:lnTo>
                        <a:pt x="229" y="15"/>
                      </a:lnTo>
                      <a:lnTo>
                        <a:pt x="231" y="15"/>
                      </a:lnTo>
                      <a:lnTo>
                        <a:pt x="231" y="17"/>
                      </a:lnTo>
                      <a:lnTo>
                        <a:pt x="233" y="17"/>
                      </a:lnTo>
                      <a:lnTo>
                        <a:pt x="233" y="18"/>
                      </a:lnTo>
                      <a:lnTo>
                        <a:pt x="235" y="18"/>
                      </a:lnTo>
                      <a:lnTo>
                        <a:pt x="235" y="20"/>
                      </a:lnTo>
                      <a:lnTo>
                        <a:pt x="235" y="22"/>
                      </a:lnTo>
                      <a:lnTo>
                        <a:pt x="237" y="22"/>
                      </a:lnTo>
                      <a:lnTo>
                        <a:pt x="237" y="24"/>
                      </a:lnTo>
                      <a:lnTo>
                        <a:pt x="237" y="26"/>
                      </a:lnTo>
                      <a:lnTo>
                        <a:pt x="237" y="27"/>
                      </a:lnTo>
                      <a:lnTo>
                        <a:pt x="239" y="27"/>
                      </a:lnTo>
                      <a:lnTo>
                        <a:pt x="240" y="27"/>
                      </a:lnTo>
                      <a:lnTo>
                        <a:pt x="242" y="27"/>
                      </a:lnTo>
                      <a:lnTo>
                        <a:pt x="244" y="27"/>
                      </a:lnTo>
                      <a:lnTo>
                        <a:pt x="246" y="27"/>
                      </a:lnTo>
                      <a:lnTo>
                        <a:pt x="247" y="27"/>
                      </a:lnTo>
                      <a:lnTo>
                        <a:pt x="249" y="27"/>
                      </a:lnTo>
                      <a:lnTo>
                        <a:pt x="251" y="27"/>
                      </a:lnTo>
                      <a:lnTo>
                        <a:pt x="253" y="27"/>
                      </a:lnTo>
                      <a:lnTo>
                        <a:pt x="255" y="27"/>
                      </a:lnTo>
                      <a:lnTo>
                        <a:pt x="257" y="27"/>
                      </a:lnTo>
                      <a:lnTo>
                        <a:pt x="259" y="26"/>
                      </a:lnTo>
                      <a:lnTo>
                        <a:pt x="261" y="24"/>
                      </a:lnTo>
                      <a:lnTo>
                        <a:pt x="262" y="24"/>
                      </a:lnTo>
                      <a:lnTo>
                        <a:pt x="264" y="23"/>
                      </a:lnTo>
                      <a:lnTo>
                        <a:pt x="266" y="23"/>
                      </a:lnTo>
                      <a:lnTo>
                        <a:pt x="268" y="21"/>
                      </a:lnTo>
                      <a:lnTo>
                        <a:pt x="270" y="21"/>
                      </a:lnTo>
                      <a:lnTo>
                        <a:pt x="272" y="21"/>
                      </a:lnTo>
                      <a:lnTo>
                        <a:pt x="274" y="21"/>
                      </a:lnTo>
                      <a:lnTo>
                        <a:pt x="276" y="21"/>
                      </a:lnTo>
                      <a:lnTo>
                        <a:pt x="278" y="21"/>
                      </a:lnTo>
                      <a:lnTo>
                        <a:pt x="279" y="21"/>
                      </a:lnTo>
                      <a:lnTo>
                        <a:pt x="281" y="21"/>
                      </a:lnTo>
                      <a:lnTo>
                        <a:pt x="283" y="20"/>
                      </a:lnTo>
                      <a:lnTo>
                        <a:pt x="285" y="18"/>
                      </a:lnTo>
                      <a:lnTo>
                        <a:pt x="287" y="16"/>
                      </a:lnTo>
                      <a:lnTo>
                        <a:pt x="289" y="14"/>
                      </a:lnTo>
                      <a:lnTo>
                        <a:pt x="291" y="14"/>
                      </a:lnTo>
                      <a:lnTo>
                        <a:pt x="293" y="12"/>
                      </a:lnTo>
                      <a:lnTo>
                        <a:pt x="295" y="10"/>
                      </a:lnTo>
                      <a:lnTo>
                        <a:pt x="296" y="10"/>
                      </a:lnTo>
                      <a:lnTo>
                        <a:pt x="298" y="8"/>
                      </a:lnTo>
                      <a:lnTo>
                        <a:pt x="296" y="8"/>
                      </a:lnTo>
                      <a:lnTo>
                        <a:pt x="295" y="8"/>
                      </a:lnTo>
                      <a:lnTo>
                        <a:pt x="293" y="8"/>
                      </a:lnTo>
                      <a:lnTo>
                        <a:pt x="291" y="6"/>
                      </a:lnTo>
                      <a:lnTo>
                        <a:pt x="289" y="6"/>
                      </a:lnTo>
                      <a:lnTo>
                        <a:pt x="287" y="6"/>
                      </a:lnTo>
                      <a:lnTo>
                        <a:pt x="285" y="6"/>
                      </a:lnTo>
                      <a:lnTo>
                        <a:pt x="283" y="4"/>
                      </a:lnTo>
                      <a:lnTo>
                        <a:pt x="281" y="4"/>
                      </a:lnTo>
                      <a:lnTo>
                        <a:pt x="279" y="4"/>
                      </a:lnTo>
                      <a:lnTo>
                        <a:pt x="278" y="4"/>
                      </a:lnTo>
                      <a:lnTo>
                        <a:pt x="276" y="3"/>
                      </a:lnTo>
                      <a:lnTo>
                        <a:pt x="274" y="3"/>
                      </a:lnTo>
                      <a:lnTo>
                        <a:pt x="272" y="3"/>
                      </a:lnTo>
                      <a:lnTo>
                        <a:pt x="270" y="3"/>
                      </a:lnTo>
                      <a:lnTo>
                        <a:pt x="268" y="1"/>
                      </a:lnTo>
                    </a:path>
                  </a:pathLst>
                </a:custGeom>
                <a:solidFill>
                  <a:srgbClr val="81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4" name="Freeform 149"/>
                <p:cNvSpPr>
                  <a:spLocks/>
                </p:cNvSpPr>
                <p:nvPr/>
              </p:nvSpPr>
              <p:spPr bwMode="auto">
                <a:xfrm>
                  <a:off x="568" y="2656"/>
                  <a:ext cx="679" cy="77"/>
                </a:xfrm>
                <a:custGeom>
                  <a:avLst/>
                  <a:gdLst>
                    <a:gd name="T0" fmla="*/ 674 w 679"/>
                    <a:gd name="T1" fmla="*/ 2 h 77"/>
                    <a:gd name="T2" fmla="*/ 653 w 679"/>
                    <a:gd name="T3" fmla="*/ 5 h 77"/>
                    <a:gd name="T4" fmla="*/ 617 w 679"/>
                    <a:gd name="T5" fmla="*/ 11 h 77"/>
                    <a:gd name="T6" fmla="*/ 571 w 679"/>
                    <a:gd name="T7" fmla="*/ 18 h 77"/>
                    <a:gd name="T8" fmla="*/ 520 w 679"/>
                    <a:gd name="T9" fmla="*/ 26 h 77"/>
                    <a:gd name="T10" fmla="*/ 470 w 679"/>
                    <a:gd name="T11" fmla="*/ 34 h 77"/>
                    <a:gd name="T12" fmla="*/ 424 w 679"/>
                    <a:gd name="T13" fmla="*/ 41 h 77"/>
                    <a:gd name="T14" fmla="*/ 391 w 679"/>
                    <a:gd name="T15" fmla="*/ 45 h 77"/>
                    <a:gd name="T16" fmla="*/ 373 w 679"/>
                    <a:gd name="T17" fmla="*/ 48 h 77"/>
                    <a:gd name="T18" fmla="*/ 356 w 679"/>
                    <a:gd name="T19" fmla="*/ 52 h 77"/>
                    <a:gd name="T20" fmla="*/ 337 w 679"/>
                    <a:gd name="T21" fmla="*/ 53 h 77"/>
                    <a:gd name="T22" fmla="*/ 317 w 679"/>
                    <a:gd name="T23" fmla="*/ 56 h 77"/>
                    <a:gd name="T24" fmla="*/ 296 w 679"/>
                    <a:gd name="T25" fmla="*/ 58 h 77"/>
                    <a:gd name="T26" fmla="*/ 277 w 679"/>
                    <a:gd name="T27" fmla="*/ 62 h 77"/>
                    <a:gd name="T28" fmla="*/ 258 w 679"/>
                    <a:gd name="T29" fmla="*/ 64 h 77"/>
                    <a:gd name="T30" fmla="*/ 242 w 679"/>
                    <a:gd name="T31" fmla="*/ 65 h 77"/>
                    <a:gd name="T32" fmla="*/ 229 w 679"/>
                    <a:gd name="T33" fmla="*/ 67 h 77"/>
                    <a:gd name="T34" fmla="*/ 214 w 679"/>
                    <a:gd name="T35" fmla="*/ 69 h 77"/>
                    <a:gd name="T36" fmla="*/ 198 w 679"/>
                    <a:gd name="T37" fmla="*/ 71 h 77"/>
                    <a:gd name="T38" fmla="*/ 183 w 679"/>
                    <a:gd name="T39" fmla="*/ 71 h 77"/>
                    <a:gd name="T40" fmla="*/ 166 w 679"/>
                    <a:gd name="T41" fmla="*/ 73 h 77"/>
                    <a:gd name="T42" fmla="*/ 150 w 679"/>
                    <a:gd name="T43" fmla="*/ 73 h 77"/>
                    <a:gd name="T44" fmla="*/ 135 w 679"/>
                    <a:gd name="T45" fmla="*/ 73 h 77"/>
                    <a:gd name="T46" fmla="*/ 121 w 679"/>
                    <a:gd name="T47" fmla="*/ 73 h 77"/>
                    <a:gd name="T48" fmla="*/ 110 w 679"/>
                    <a:gd name="T49" fmla="*/ 75 h 77"/>
                    <a:gd name="T50" fmla="*/ 101 w 679"/>
                    <a:gd name="T51" fmla="*/ 75 h 77"/>
                    <a:gd name="T52" fmla="*/ 91 w 679"/>
                    <a:gd name="T53" fmla="*/ 76 h 77"/>
                    <a:gd name="T54" fmla="*/ 80 w 679"/>
                    <a:gd name="T55" fmla="*/ 76 h 77"/>
                    <a:gd name="T56" fmla="*/ 70 w 679"/>
                    <a:gd name="T57" fmla="*/ 76 h 77"/>
                    <a:gd name="T58" fmla="*/ 58 w 679"/>
                    <a:gd name="T59" fmla="*/ 76 h 77"/>
                    <a:gd name="T60" fmla="*/ 48 w 679"/>
                    <a:gd name="T61" fmla="*/ 76 h 77"/>
                    <a:gd name="T62" fmla="*/ 40 w 679"/>
                    <a:gd name="T63" fmla="*/ 76 h 77"/>
                    <a:gd name="T64" fmla="*/ 33 w 679"/>
                    <a:gd name="T65" fmla="*/ 76 h 77"/>
                    <a:gd name="T66" fmla="*/ 28 w 679"/>
                    <a:gd name="T67" fmla="*/ 76 h 77"/>
                    <a:gd name="T68" fmla="*/ 23 w 679"/>
                    <a:gd name="T69" fmla="*/ 76 h 77"/>
                    <a:gd name="T70" fmla="*/ 16 w 679"/>
                    <a:gd name="T71" fmla="*/ 76 h 77"/>
                    <a:gd name="T72" fmla="*/ 11 w 679"/>
                    <a:gd name="T73" fmla="*/ 76 h 77"/>
                    <a:gd name="T74" fmla="*/ 6 w 679"/>
                    <a:gd name="T75" fmla="*/ 76 h 77"/>
                    <a:gd name="T76" fmla="*/ 2 w 679"/>
                    <a:gd name="T77" fmla="*/ 76 h 77"/>
                    <a:gd name="T78" fmla="*/ 0 w 679"/>
                    <a:gd name="T79" fmla="*/ 76 h 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9"/>
                    <a:gd name="T121" fmla="*/ 0 h 77"/>
                    <a:gd name="T122" fmla="*/ 679 w 679"/>
                    <a:gd name="T123" fmla="*/ 77 h 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9" h="77">
                      <a:moveTo>
                        <a:pt x="678" y="0"/>
                      </a:moveTo>
                      <a:lnTo>
                        <a:pt x="674" y="2"/>
                      </a:lnTo>
                      <a:lnTo>
                        <a:pt x="666" y="2"/>
                      </a:lnTo>
                      <a:lnTo>
                        <a:pt x="653" y="5"/>
                      </a:lnTo>
                      <a:lnTo>
                        <a:pt x="637" y="7"/>
                      </a:lnTo>
                      <a:lnTo>
                        <a:pt x="617" y="11"/>
                      </a:lnTo>
                      <a:lnTo>
                        <a:pt x="595" y="14"/>
                      </a:lnTo>
                      <a:lnTo>
                        <a:pt x="571" y="18"/>
                      </a:lnTo>
                      <a:lnTo>
                        <a:pt x="546" y="22"/>
                      </a:lnTo>
                      <a:lnTo>
                        <a:pt x="520" y="26"/>
                      </a:lnTo>
                      <a:lnTo>
                        <a:pt x="494" y="30"/>
                      </a:lnTo>
                      <a:lnTo>
                        <a:pt x="470" y="34"/>
                      </a:lnTo>
                      <a:lnTo>
                        <a:pt x="446" y="37"/>
                      </a:lnTo>
                      <a:lnTo>
                        <a:pt x="424" y="41"/>
                      </a:lnTo>
                      <a:lnTo>
                        <a:pt x="406" y="43"/>
                      </a:lnTo>
                      <a:lnTo>
                        <a:pt x="391" y="45"/>
                      </a:lnTo>
                      <a:lnTo>
                        <a:pt x="380" y="46"/>
                      </a:lnTo>
                      <a:lnTo>
                        <a:pt x="373" y="48"/>
                      </a:lnTo>
                      <a:lnTo>
                        <a:pt x="365" y="50"/>
                      </a:lnTo>
                      <a:lnTo>
                        <a:pt x="356" y="52"/>
                      </a:lnTo>
                      <a:lnTo>
                        <a:pt x="347" y="52"/>
                      </a:lnTo>
                      <a:lnTo>
                        <a:pt x="337" y="53"/>
                      </a:lnTo>
                      <a:lnTo>
                        <a:pt x="327" y="54"/>
                      </a:lnTo>
                      <a:lnTo>
                        <a:pt x="317" y="56"/>
                      </a:lnTo>
                      <a:lnTo>
                        <a:pt x="307" y="56"/>
                      </a:lnTo>
                      <a:lnTo>
                        <a:pt x="296" y="58"/>
                      </a:lnTo>
                      <a:lnTo>
                        <a:pt x="287" y="60"/>
                      </a:lnTo>
                      <a:lnTo>
                        <a:pt x="277" y="62"/>
                      </a:lnTo>
                      <a:lnTo>
                        <a:pt x="267" y="62"/>
                      </a:lnTo>
                      <a:lnTo>
                        <a:pt x="258" y="64"/>
                      </a:lnTo>
                      <a:lnTo>
                        <a:pt x="249" y="64"/>
                      </a:lnTo>
                      <a:lnTo>
                        <a:pt x="242" y="65"/>
                      </a:lnTo>
                      <a:lnTo>
                        <a:pt x="236" y="65"/>
                      </a:lnTo>
                      <a:lnTo>
                        <a:pt x="229" y="67"/>
                      </a:lnTo>
                      <a:lnTo>
                        <a:pt x="222" y="67"/>
                      </a:lnTo>
                      <a:lnTo>
                        <a:pt x="214" y="69"/>
                      </a:lnTo>
                      <a:lnTo>
                        <a:pt x="207" y="69"/>
                      </a:lnTo>
                      <a:lnTo>
                        <a:pt x="198" y="71"/>
                      </a:lnTo>
                      <a:lnTo>
                        <a:pt x="190" y="71"/>
                      </a:lnTo>
                      <a:lnTo>
                        <a:pt x="183" y="71"/>
                      </a:lnTo>
                      <a:lnTo>
                        <a:pt x="176" y="71"/>
                      </a:lnTo>
                      <a:lnTo>
                        <a:pt x="166" y="73"/>
                      </a:lnTo>
                      <a:lnTo>
                        <a:pt x="159" y="73"/>
                      </a:lnTo>
                      <a:lnTo>
                        <a:pt x="150" y="73"/>
                      </a:lnTo>
                      <a:lnTo>
                        <a:pt x="142" y="73"/>
                      </a:lnTo>
                      <a:lnTo>
                        <a:pt x="135" y="73"/>
                      </a:lnTo>
                      <a:lnTo>
                        <a:pt x="128" y="73"/>
                      </a:lnTo>
                      <a:lnTo>
                        <a:pt x="121" y="73"/>
                      </a:lnTo>
                      <a:lnTo>
                        <a:pt x="115" y="73"/>
                      </a:lnTo>
                      <a:lnTo>
                        <a:pt x="110" y="75"/>
                      </a:lnTo>
                      <a:lnTo>
                        <a:pt x="106" y="75"/>
                      </a:lnTo>
                      <a:lnTo>
                        <a:pt x="101" y="75"/>
                      </a:lnTo>
                      <a:lnTo>
                        <a:pt x="97" y="75"/>
                      </a:lnTo>
                      <a:lnTo>
                        <a:pt x="91" y="76"/>
                      </a:lnTo>
                      <a:lnTo>
                        <a:pt x="86" y="76"/>
                      </a:lnTo>
                      <a:lnTo>
                        <a:pt x="80" y="76"/>
                      </a:lnTo>
                      <a:lnTo>
                        <a:pt x="75" y="76"/>
                      </a:lnTo>
                      <a:lnTo>
                        <a:pt x="70" y="76"/>
                      </a:lnTo>
                      <a:lnTo>
                        <a:pt x="64" y="76"/>
                      </a:lnTo>
                      <a:lnTo>
                        <a:pt x="58" y="76"/>
                      </a:lnTo>
                      <a:lnTo>
                        <a:pt x="53" y="76"/>
                      </a:lnTo>
                      <a:lnTo>
                        <a:pt x="48" y="76"/>
                      </a:lnTo>
                      <a:lnTo>
                        <a:pt x="44" y="76"/>
                      </a:lnTo>
                      <a:lnTo>
                        <a:pt x="40" y="76"/>
                      </a:lnTo>
                      <a:lnTo>
                        <a:pt x="36" y="76"/>
                      </a:lnTo>
                      <a:lnTo>
                        <a:pt x="33" y="76"/>
                      </a:lnTo>
                      <a:lnTo>
                        <a:pt x="32" y="76"/>
                      </a:lnTo>
                      <a:lnTo>
                        <a:pt x="28" y="76"/>
                      </a:lnTo>
                      <a:lnTo>
                        <a:pt x="26" y="76"/>
                      </a:lnTo>
                      <a:lnTo>
                        <a:pt x="23" y="76"/>
                      </a:lnTo>
                      <a:lnTo>
                        <a:pt x="20" y="76"/>
                      </a:lnTo>
                      <a:lnTo>
                        <a:pt x="16" y="76"/>
                      </a:lnTo>
                      <a:lnTo>
                        <a:pt x="15" y="76"/>
                      </a:lnTo>
                      <a:lnTo>
                        <a:pt x="11" y="76"/>
                      </a:lnTo>
                      <a:lnTo>
                        <a:pt x="9" y="76"/>
                      </a:lnTo>
                      <a:lnTo>
                        <a:pt x="6" y="76"/>
                      </a:lnTo>
                      <a:lnTo>
                        <a:pt x="4" y="76"/>
                      </a:lnTo>
                      <a:lnTo>
                        <a:pt x="2" y="76"/>
                      </a:lnTo>
                      <a:lnTo>
                        <a:pt x="1" y="76"/>
                      </a:lnTo>
                      <a:lnTo>
                        <a:pt x="0" y="7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5" name="Line 150"/>
                <p:cNvSpPr>
                  <a:spLocks noChangeShapeType="1"/>
                </p:cNvSpPr>
                <p:nvPr/>
              </p:nvSpPr>
              <p:spPr bwMode="auto">
                <a:xfrm>
                  <a:off x="1228" y="2659"/>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6" name="Line 151"/>
                <p:cNvSpPr>
                  <a:spLocks noChangeShapeType="1"/>
                </p:cNvSpPr>
                <p:nvPr/>
              </p:nvSpPr>
              <p:spPr bwMode="auto">
                <a:xfrm>
                  <a:off x="1211" y="2661"/>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7" name="Line 152"/>
                <p:cNvSpPr>
                  <a:spLocks noChangeShapeType="1"/>
                </p:cNvSpPr>
                <p:nvPr/>
              </p:nvSpPr>
              <p:spPr bwMode="auto">
                <a:xfrm flipH="1">
                  <a:off x="1195" y="2664"/>
                  <a:ext cx="1"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8" name="Line 153"/>
                <p:cNvSpPr>
                  <a:spLocks noChangeShapeType="1"/>
                </p:cNvSpPr>
                <p:nvPr/>
              </p:nvSpPr>
              <p:spPr bwMode="auto">
                <a:xfrm>
                  <a:off x="1180" y="2666"/>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49" name="Line 154"/>
                <p:cNvSpPr>
                  <a:spLocks noChangeShapeType="1"/>
                </p:cNvSpPr>
                <p:nvPr/>
              </p:nvSpPr>
              <p:spPr bwMode="auto">
                <a:xfrm>
                  <a:off x="1164" y="2669"/>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0" name="Line 155"/>
                <p:cNvSpPr>
                  <a:spLocks noChangeShapeType="1"/>
                </p:cNvSpPr>
                <p:nvPr/>
              </p:nvSpPr>
              <p:spPr bwMode="auto">
                <a:xfrm>
                  <a:off x="1147" y="2671"/>
                  <a:ext cx="0" cy="24"/>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1" name="Line 156"/>
                <p:cNvSpPr>
                  <a:spLocks noChangeShapeType="1"/>
                </p:cNvSpPr>
                <p:nvPr/>
              </p:nvSpPr>
              <p:spPr bwMode="auto">
                <a:xfrm>
                  <a:off x="1131" y="2675"/>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2" name="Line 157"/>
                <p:cNvSpPr>
                  <a:spLocks noChangeShapeType="1"/>
                </p:cNvSpPr>
                <p:nvPr/>
              </p:nvSpPr>
              <p:spPr bwMode="auto">
                <a:xfrm>
                  <a:off x="1115" y="2677"/>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3" name="Line 158"/>
                <p:cNvSpPr>
                  <a:spLocks noChangeShapeType="1"/>
                </p:cNvSpPr>
                <p:nvPr/>
              </p:nvSpPr>
              <p:spPr bwMode="auto">
                <a:xfrm>
                  <a:off x="1099" y="2679"/>
                  <a:ext cx="0" cy="23"/>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4" name="Line 159"/>
                <p:cNvSpPr>
                  <a:spLocks noChangeShapeType="1"/>
                </p:cNvSpPr>
                <p:nvPr/>
              </p:nvSpPr>
              <p:spPr bwMode="auto">
                <a:xfrm>
                  <a:off x="1083" y="2682"/>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5" name="Line 160"/>
                <p:cNvSpPr>
                  <a:spLocks noChangeShapeType="1"/>
                </p:cNvSpPr>
                <p:nvPr/>
              </p:nvSpPr>
              <p:spPr bwMode="auto">
                <a:xfrm>
                  <a:off x="1068" y="2683"/>
                  <a:ext cx="0" cy="24"/>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6" name="Line 161"/>
                <p:cNvSpPr>
                  <a:spLocks noChangeShapeType="1"/>
                </p:cNvSpPr>
                <p:nvPr/>
              </p:nvSpPr>
              <p:spPr bwMode="auto">
                <a:xfrm>
                  <a:off x="1051" y="2687"/>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7" name="Line 162"/>
                <p:cNvSpPr>
                  <a:spLocks noChangeShapeType="1"/>
                </p:cNvSpPr>
                <p:nvPr/>
              </p:nvSpPr>
              <p:spPr bwMode="auto">
                <a:xfrm>
                  <a:off x="1036" y="2690"/>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8" name="Line 163"/>
                <p:cNvSpPr>
                  <a:spLocks noChangeShapeType="1"/>
                </p:cNvSpPr>
                <p:nvPr/>
              </p:nvSpPr>
              <p:spPr bwMode="auto">
                <a:xfrm>
                  <a:off x="1019" y="2693"/>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59" name="Line 164"/>
                <p:cNvSpPr>
                  <a:spLocks noChangeShapeType="1"/>
                </p:cNvSpPr>
                <p:nvPr/>
              </p:nvSpPr>
              <p:spPr bwMode="auto">
                <a:xfrm>
                  <a:off x="1002" y="2695"/>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0" name="Line 165"/>
                <p:cNvSpPr>
                  <a:spLocks noChangeShapeType="1"/>
                </p:cNvSpPr>
                <p:nvPr/>
              </p:nvSpPr>
              <p:spPr bwMode="auto">
                <a:xfrm>
                  <a:off x="987" y="2697"/>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1" name="Line 166"/>
                <p:cNvSpPr>
                  <a:spLocks noChangeShapeType="1"/>
                </p:cNvSpPr>
                <p:nvPr/>
              </p:nvSpPr>
              <p:spPr bwMode="auto">
                <a:xfrm>
                  <a:off x="972" y="2700"/>
                  <a:ext cx="1"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2" name="Line 167"/>
                <p:cNvSpPr>
                  <a:spLocks noChangeShapeType="1"/>
                </p:cNvSpPr>
                <p:nvPr/>
              </p:nvSpPr>
              <p:spPr bwMode="auto">
                <a:xfrm>
                  <a:off x="957" y="2701"/>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3" name="Line 168"/>
                <p:cNvSpPr>
                  <a:spLocks noChangeShapeType="1"/>
                </p:cNvSpPr>
                <p:nvPr/>
              </p:nvSpPr>
              <p:spPr bwMode="auto">
                <a:xfrm>
                  <a:off x="942" y="2704"/>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4" name="Line 169"/>
                <p:cNvSpPr>
                  <a:spLocks noChangeShapeType="1"/>
                </p:cNvSpPr>
                <p:nvPr/>
              </p:nvSpPr>
              <p:spPr bwMode="auto">
                <a:xfrm>
                  <a:off x="924" y="2706"/>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5" name="Line 170"/>
                <p:cNvSpPr>
                  <a:spLocks noChangeShapeType="1"/>
                </p:cNvSpPr>
                <p:nvPr/>
              </p:nvSpPr>
              <p:spPr bwMode="auto">
                <a:xfrm>
                  <a:off x="909" y="2709"/>
                  <a:ext cx="1"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6" name="Line 171"/>
                <p:cNvSpPr>
                  <a:spLocks noChangeShapeType="1"/>
                </p:cNvSpPr>
                <p:nvPr/>
              </p:nvSpPr>
              <p:spPr bwMode="auto">
                <a:xfrm>
                  <a:off x="893" y="2711"/>
                  <a:ext cx="2" cy="19"/>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7" name="Line 172"/>
                <p:cNvSpPr>
                  <a:spLocks noChangeShapeType="1"/>
                </p:cNvSpPr>
                <p:nvPr/>
              </p:nvSpPr>
              <p:spPr bwMode="auto">
                <a:xfrm>
                  <a:off x="878" y="271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8" name="Line 173"/>
                <p:cNvSpPr>
                  <a:spLocks noChangeShapeType="1"/>
                </p:cNvSpPr>
                <p:nvPr/>
              </p:nvSpPr>
              <p:spPr bwMode="auto">
                <a:xfrm>
                  <a:off x="864" y="2714"/>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69" name="Line 174"/>
                <p:cNvSpPr>
                  <a:spLocks noChangeShapeType="1"/>
                </p:cNvSpPr>
                <p:nvPr/>
              </p:nvSpPr>
              <p:spPr bwMode="auto">
                <a:xfrm>
                  <a:off x="848" y="2717"/>
                  <a:ext cx="0" cy="19"/>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0" name="Line 175"/>
                <p:cNvSpPr>
                  <a:spLocks noChangeShapeType="1"/>
                </p:cNvSpPr>
                <p:nvPr/>
              </p:nvSpPr>
              <p:spPr bwMode="auto">
                <a:xfrm>
                  <a:off x="833" y="2718"/>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1" name="Line 176"/>
                <p:cNvSpPr>
                  <a:spLocks noChangeShapeType="1"/>
                </p:cNvSpPr>
                <p:nvPr/>
              </p:nvSpPr>
              <p:spPr bwMode="auto">
                <a:xfrm>
                  <a:off x="815" y="2720"/>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2" name="Line 177"/>
                <p:cNvSpPr>
                  <a:spLocks noChangeShapeType="1"/>
                </p:cNvSpPr>
                <p:nvPr/>
              </p:nvSpPr>
              <p:spPr bwMode="auto">
                <a:xfrm>
                  <a:off x="800" y="272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3" name="Line 178"/>
                <p:cNvSpPr>
                  <a:spLocks noChangeShapeType="1"/>
                </p:cNvSpPr>
                <p:nvPr/>
              </p:nvSpPr>
              <p:spPr bwMode="auto">
                <a:xfrm>
                  <a:off x="785" y="2723"/>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4" name="Line 179"/>
                <p:cNvSpPr>
                  <a:spLocks noChangeShapeType="1"/>
                </p:cNvSpPr>
                <p:nvPr/>
              </p:nvSpPr>
              <p:spPr bwMode="auto">
                <a:xfrm>
                  <a:off x="769" y="2725"/>
                  <a:ext cx="0" cy="19"/>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5" name="Line 180"/>
                <p:cNvSpPr>
                  <a:spLocks noChangeShapeType="1"/>
                </p:cNvSpPr>
                <p:nvPr/>
              </p:nvSpPr>
              <p:spPr bwMode="auto">
                <a:xfrm>
                  <a:off x="754" y="2726"/>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6" name="Line 181"/>
                <p:cNvSpPr>
                  <a:spLocks noChangeShapeType="1"/>
                </p:cNvSpPr>
                <p:nvPr/>
              </p:nvSpPr>
              <p:spPr bwMode="auto">
                <a:xfrm>
                  <a:off x="739" y="2727"/>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7" name="Line 182"/>
                <p:cNvSpPr>
                  <a:spLocks noChangeShapeType="1"/>
                </p:cNvSpPr>
                <p:nvPr/>
              </p:nvSpPr>
              <p:spPr bwMode="auto">
                <a:xfrm>
                  <a:off x="720" y="2728"/>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8" name="Line 183"/>
                <p:cNvSpPr>
                  <a:spLocks noChangeShapeType="1"/>
                </p:cNvSpPr>
                <p:nvPr/>
              </p:nvSpPr>
              <p:spPr bwMode="auto">
                <a:xfrm>
                  <a:off x="706" y="2729"/>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79" name="Line 184"/>
                <p:cNvSpPr>
                  <a:spLocks noChangeShapeType="1"/>
                </p:cNvSpPr>
                <p:nvPr/>
              </p:nvSpPr>
              <p:spPr bwMode="auto">
                <a:xfrm>
                  <a:off x="690" y="2729"/>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0" name="Line 185"/>
                <p:cNvSpPr>
                  <a:spLocks noChangeShapeType="1"/>
                </p:cNvSpPr>
                <p:nvPr/>
              </p:nvSpPr>
              <p:spPr bwMode="auto">
                <a:xfrm>
                  <a:off x="675" y="2730"/>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1" name="Line 186"/>
                <p:cNvSpPr>
                  <a:spLocks noChangeShapeType="1"/>
                </p:cNvSpPr>
                <p:nvPr/>
              </p:nvSpPr>
              <p:spPr bwMode="auto">
                <a:xfrm>
                  <a:off x="659" y="2731"/>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2" name="Line 187"/>
                <p:cNvSpPr>
                  <a:spLocks noChangeShapeType="1"/>
                </p:cNvSpPr>
                <p:nvPr/>
              </p:nvSpPr>
              <p:spPr bwMode="auto">
                <a:xfrm>
                  <a:off x="644" y="2731"/>
                  <a:ext cx="0" cy="21"/>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3" name="Line 188"/>
                <p:cNvSpPr>
                  <a:spLocks noChangeShapeType="1"/>
                </p:cNvSpPr>
                <p:nvPr/>
              </p:nvSpPr>
              <p:spPr bwMode="auto">
                <a:xfrm flipV="1">
                  <a:off x="632" y="273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4" name="Line 189"/>
                <p:cNvSpPr>
                  <a:spLocks noChangeShapeType="1"/>
                </p:cNvSpPr>
                <p:nvPr/>
              </p:nvSpPr>
              <p:spPr bwMode="auto">
                <a:xfrm flipV="1">
                  <a:off x="619" y="273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5" name="Line 190"/>
                <p:cNvSpPr>
                  <a:spLocks noChangeShapeType="1"/>
                </p:cNvSpPr>
                <p:nvPr/>
              </p:nvSpPr>
              <p:spPr bwMode="auto">
                <a:xfrm flipV="1">
                  <a:off x="603" y="273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6" name="Line 191"/>
                <p:cNvSpPr>
                  <a:spLocks noChangeShapeType="1"/>
                </p:cNvSpPr>
                <p:nvPr/>
              </p:nvSpPr>
              <p:spPr bwMode="auto">
                <a:xfrm flipV="1">
                  <a:off x="589" y="273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7" name="Line 192"/>
                <p:cNvSpPr>
                  <a:spLocks noChangeShapeType="1"/>
                </p:cNvSpPr>
                <p:nvPr/>
              </p:nvSpPr>
              <p:spPr bwMode="auto">
                <a:xfrm flipV="1">
                  <a:off x="574" y="2732"/>
                  <a:ext cx="0" cy="22"/>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8" name="Line 193"/>
                <p:cNvSpPr>
                  <a:spLocks noChangeShapeType="1"/>
                </p:cNvSpPr>
                <p:nvPr/>
              </p:nvSpPr>
              <p:spPr bwMode="auto">
                <a:xfrm flipV="1">
                  <a:off x="568" y="2732"/>
                  <a:ext cx="0" cy="2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89" name="Freeform 194"/>
                <p:cNvSpPr>
                  <a:spLocks/>
                </p:cNvSpPr>
                <p:nvPr/>
              </p:nvSpPr>
              <p:spPr bwMode="auto">
                <a:xfrm>
                  <a:off x="568" y="2654"/>
                  <a:ext cx="921" cy="279"/>
                </a:xfrm>
                <a:custGeom>
                  <a:avLst/>
                  <a:gdLst>
                    <a:gd name="T0" fmla="*/ 877 w 921"/>
                    <a:gd name="T1" fmla="*/ 94 h 279"/>
                    <a:gd name="T2" fmla="*/ 860 w 921"/>
                    <a:gd name="T3" fmla="*/ 204 h 279"/>
                    <a:gd name="T4" fmla="*/ 862 w 921"/>
                    <a:gd name="T5" fmla="*/ 261 h 279"/>
                    <a:gd name="T6" fmla="*/ 862 w 921"/>
                    <a:gd name="T7" fmla="*/ 271 h 279"/>
                    <a:gd name="T8" fmla="*/ 863 w 921"/>
                    <a:gd name="T9" fmla="*/ 278 h 279"/>
                    <a:gd name="T10" fmla="*/ 856 w 921"/>
                    <a:gd name="T11" fmla="*/ 278 h 279"/>
                    <a:gd name="T12" fmla="*/ 845 w 921"/>
                    <a:gd name="T13" fmla="*/ 278 h 279"/>
                    <a:gd name="T14" fmla="*/ 828 w 921"/>
                    <a:gd name="T15" fmla="*/ 278 h 279"/>
                    <a:gd name="T16" fmla="*/ 809 w 921"/>
                    <a:gd name="T17" fmla="*/ 278 h 279"/>
                    <a:gd name="T18" fmla="*/ 790 w 921"/>
                    <a:gd name="T19" fmla="*/ 278 h 279"/>
                    <a:gd name="T20" fmla="*/ 761 w 921"/>
                    <a:gd name="T21" fmla="*/ 278 h 279"/>
                    <a:gd name="T22" fmla="*/ 734 w 921"/>
                    <a:gd name="T23" fmla="*/ 276 h 279"/>
                    <a:gd name="T24" fmla="*/ 687 w 921"/>
                    <a:gd name="T25" fmla="*/ 274 h 279"/>
                    <a:gd name="T26" fmla="*/ 645 w 921"/>
                    <a:gd name="T27" fmla="*/ 270 h 279"/>
                    <a:gd name="T28" fmla="*/ 602 w 921"/>
                    <a:gd name="T29" fmla="*/ 270 h 279"/>
                    <a:gd name="T30" fmla="*/ 559 w 921"/>
                    <a:gd name="T31" fmla="*/ 268 h 279"/>
                    <a:gd name="T32" fmla="*/ 516 w 921"/>
                    <a:gd name="T33" fmla="*/ 264 h 279"/>
                    <a:gd name="T34" fmla="*/ 460 w 921"/>
                    <a:gd name="T35" fmla="*/ 261 h 279"/>
                    <a:gd name="T36" fmla="*/ 415 w 921"/>
                    <a:gd name="T37" fmla="*/ 257 h 279"/>
                    <a:gd name="T38" fmla="*/ 354 w 921"/>
                    <a:gd name="T39" fmla="*/ 249 h 279"/>
                    <a:gd name="T40" fmla="*/ 327 w 921"/>
                    <a:gd name="T41" fmla="*/ 245 h 279"/>
                    <a:gd name="T42" fmla="*/ 298 w 921"/>
                    <a:gd name="T43" fmla="*/ 244 h 279"/>
                    <a:gd name="T44" fmla="*/ 257 w 921"/>
                    <a:gd name="T45" fmla="*/ 240 h 279"/>
                    <a:gd name="T46" fmla="*/ 166 w 921"/>
                    <a:gd name="T47" fmla="*/ 229 h 279"/>
                    <a:gd name="T48" fmla="*/ 82 w 921"/>
                    <a:gd name="T49" fmla="*/ 213 h 279"/>
                    <a:gd name="T50" fmla="*/ 23 w 921"/>
                    <a:gd name="T51" fmla="*/ 186 h 279"/>
                    <a:gd name="T52" fmla="*/ 5 w 921"/>
                    <a:gd name="T53" fmla="*/ 140 h 279"/>
                    <a:gd name="T54" fmla="*/ 0 w 921"/>
                    <a:gd name="T55" fmla="*/ 98 h 279"/>
                    <a:gd name="T56" fmla="*/ 15 w 921"/>
                    <a:gd name="T57" fmla="*/ 98 h 279"/>
                    <a:gd name="T58" fmla="*/ 33 w 921"/>
                    <a:gd name="T59" fmla="*/ 98 h 279"/>
                    <a:gd name="T60" fmla="*/ 64 w 921"/>
                    <a:gd name="T61" fmla="*/ 98 h 279"/>
                    <a:gd name="T62" fmla="*/ 101 w 921"/>
                    <a:gd name="T63" fmla="*/ 98 h 279"/>
                    <a:gd name="T64" fmla="*/ 126 w 921"/>
                    <a:gd name="T65" fmla="*/ 96 h 279"/>
                    <a:gd name="T66" fmla="*/ 149 w 921"/>
                    <a:gd name="T67" fmla="*/ 96 h 279"/>
                    <a:gd name="T68" fmla="*/ 176 w 921"/>
                    <a:gd name="T69" fmla="*/ 94 h 279"/>
                    <a:gd name="T70" fmla="*/ 210 w 921"/>
                    <a:gd name="T71" fmla="*/ 91 h 279"/>
                    <a:gd name="T72" fmla="*/ 236 w 921"/>
                    <a:gd name="T73" fmla="*/ 88 h 279"/>
                    <a:gd name="T74" fmla="*/ 274 w 921"/>
                    <a:gd name="T75" fmla="*/ 85 h 279"/>
                    <a:gd name="T76" fmla="*/ 326 w 921"/>
                    <a:gd name="T77" fmla="*/ 77 h 279"/>
                    <a:gd name="T78" fmla="*/ 359 w 921"/>
                    <a:gd name="T79" fmla="*/ 74 h 279"/>
                    <a:gd name="T80" fmla="*/ 382 w 921"/>
                    <a:gd name="T81" fmla="*/ 70 h 279"/>
                    <a:gd name="T82" fmla="*/ 404 w 921"/>
                    <a:gd name="T83" fmla="*/ 68 h 279"/>
                    <a:gd name="T84" fmla="*/ 439 w 921"/>
                    <a:gd name="T85" fmla="*/ 63 h 279"/>
                    <a:gd name="T86" fmla="*/ 484 w 921"/>
                    <a:gd name="T87" fmla="*/ 56 h 279"/>
                    <a:gd name="T88" fmla="*/ 541 w 921"/>
                    <a:gd name="T89" fmla="*/ 46 h 279"/>
                    <a:gd name="T90" fmla="*/ 568 w 921"/>
                    <a:gd name="T91" fmla="*/ 43 h 279"/>
                    <a:gd name="T92" fmla="*/ 603 w 921"/>
                    <a:gd name="T93" fmla="*/ 37 h 279"/>
                    <a:gd name="T94" fmla="*/ 644 w 921"/>
                    <a:gd name="T95" fmla="*/ 32 h 279"/>
                    <a:gd name="T96" fmla="*/ 673 w 921"/>
                    <a:gd name="T97" fmla="*/ 26 h 279"/>
                    <a:gd name="T98" fmla="*/ 706 w 921"/>
                    <a:gd name="T99" fmla="*/ 18 h 279"/>
                    <a:gd name="T100" fmla="*/ 742 w 921"/>
                    <a:gd name="T101" fmla="*/ 12 h 279"/>
                    <a:gd name="T102" fmla="*/ 803 w 921"/>
                    <a:gd name="T103" fmla="*/ 6 h 279"/>
                    <a:gd name="T104" fmla="*/ 871 w 921"/>
                    <a:gd name="T105" fmla="*/ 2 h 279"/>
                    <a:gd name="T106" fmla="*/ 882 w 921"/>
                    <a:gd name="T107" fmla="*/ 1 h 279"/>
                    <a:gd name="T108" fmla="*/ 894 w 921"/>
                    <a:gd name="T109" fmla="*/ 1 h 279"/>
                    <a:gd name="T110" fmla="*/ 902 w 921"/>
                    <a:gd name="T111" fmla="*/ 2 h 279"/>
                    <a:gd name="T112" fmla="*/ 914 w 921"/>
                    <a:gd name="T113" fmla="*/ 3 h 2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21"/>
                    <a:gd name="T172" fmla="*/ 0 h 279"/>
                    <a:gd name="T173" fmla="*/ 921 w 921"/>
                    <a:gd name="T174" fmla="*/ 279 h 2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21" h="279">
                      <a:moveTo>
                        <a:pt x="920" y="3"/>
                      </a:moveTo>
                      <a:lnTo>
                        <a:pt x="911" y="18"/>
                      </a:lnTo>
                      <a:lnTo>
                        <a:pt x="902" y="34"/>
                      </a:lnTo>
                      <a:lnTo>
                        <a:pt x="894" y="48"/>
                      </a:lnTo>
                      <a:lnTo>
                        <a:pt x="888" y="64"/>
                      </a:lnTo>
                      <a:lnTo>
                        <a:pt x="882" y="79"/>
                      </a:lnTo>
                      <a:lnTo>
                        <a:pt x="877" y="94"/>
                      </a:lnTo>
                      <a:lnTo>
                        <a:pt x="873" y="109"/>
                      </a:lnTo>
                      <a:lnTo>
                        <a:pt x="870" y="124"/>
                      </a:lnTo>
                      <a:lnTo>
                        <a:pt x="866" y="141"/>
                      </a:lnTo>
                      <a:lnTo>
                        <a:pt x="863" y="156"/>
                      </a:lnTo>
                      <a:lnTo>
                        <a:pt x="861" y="172"/>
                      </a:lnTo>
                      <a:lnTo>
                        <a:pt x="860" y="187"/>
                      </a:lnTo>
                      <a:lnTo>
                        <a:pt x="860" y="204"/>
                      </a:lnTo>
                      <a:lnTo>
                        <a:pt x="860" y="220"/>
                      </a:lnTo>
                      <a:lnTo>
                        <a:pt x="860" y="237"/>
                      </a:lnTo>
                      <a:lnTo>
                        <a:pt x="862" y="252"/>
                      </a:lnTo>
                      <a:lnTo>
                        <a:pt x="862" y="255"/>
                      </a:lnTo>
                      <a:lnTo>
                        <a:pt x="862" y="257"/>
                      </a:lnTo>
                      <a:lnTo>
                        <a:pt x="862" y="259"/>
                      </a:lnTo>
                      <a:lnTo>
                        <a:pt x="862" y="261"/>
                      </a:lnTo>
                      <a:lnTo>
                        <a:pt x="862" y="262"/>
                      </a:lnTo>
                      <a:lnTo>
                        <a:pt x="862" y="264"/>
                      </a:lnTo>
                      <a:lnTo>
                        <a:pt x="862" y="266"/>
                      </a:lnTo>
                      <a:lnTo>
                        <a:pt x="862" y="268"/>
                      </a:lnTo>
                      <a:lnTo>
                        <a:pt x="862" y="269"/>
                      </a:lnTo>
                      <a:lnTo>
                        <a:pt x="862" y="271"/>
                      </a:lnTo>
                      <a:lnTo>
                        <a:pt x="862" y="273"/>
                      </a:lnTo>
                      <a:lnTo>
                        <a:pt x="862" y="275"/>
                      </a:lnTo>
                      <a:lnTo>
                        <a:pt x="862" y="277"/>
                      </a:lnTo>
                      <a:lnTo>
                        <a:pt x="864" y="278"/>
                      </a:lnTo>
                      <a:lnTo>
                        <a:pt x="863" y="278"/>
                      </a:lnTo>
                      <a:lnTo>
                        <a:pt x="861" y="278"/>
                      </a:lnTo>
                      <a:lnTo>
                        <a:pt x="860" y="278"/>
                      </a:lnTo>
                      <a:lnTo>
                        <a:pt x="858" y="278"/>
                      </a:lnTo>
                      <a:lnTo>
                        <a:pt x="856" y="278"/>
                      </a:lnTo>
                      <a:lnTo>
                        <a:pt x="854" y="278"/>
                      </a:lnTo>
                      <a:lnTo>
                        <a:pt x="853" y="278"/>
                      </a:lnTo>
                      <a:lnTo>
                        <a:pt x="851" y="278"/>
                      </a:lnTo>
                      <a:lnTo>
                        <a:pt x="850" y="278"/>
                      </a:lnTo>
                      <a:lnTo>
                        <a:pt x="848" y="278"/>
                      </a:lnTo>
                      <a:lnTo>
                        <a:pt x="847" y="278"/>
                      </a:lnTo>
                      <a:lnTo>
                        <a:pt x="845" y="278"/>
                      </a:lnTo>
                      <a:lnTo>
                        <a:pt x="842" y="278"/>
                      </a:lnTo>
                      <a:lnTo>
                        <a:pt x="840" y="278"/>
                      </a:lnTo>
                      <a:lnTo>
                        <a:pt x="836" y="278"/>
                      </a:lnTo>
                      <a:lnTo>
                        <a:pt x="834" y="278"/>
                      </a:lnTo>
                      <a:lnTo>
                        <a:pt x="830" y="278"/>
                      </a:lnTo>
                      <a:lnTo>
                        <a:pt x="828" y="278"/>
                      </a:lnTo>
                      <a:lnTo>
                        <a:pt x="824" y="278"/>
                      </a:lnTo>
                      <a:lnTo>
                        <a:pt x="823" y="278"/>
                      </a:lnTo>
                      <a:lnTo>
                        <a:pt x="819" y="278"/>
                      </a:lnTo>
                      <a:lnTo>
                        <a:pt x="817" y="278"/>
                      </a:lnTo>
                      <a:lnTo>
                        <a:pt x="813" y="278"/>
                      </a:lnTo>
                      <a:lnTo>
                        <a:pt x="812" y="278"/>
                      </a:lnTo>
                      <a:lnTo>
                        <a:pt x="809" y="278"/>
                      </a:lnTo>
                      <a:lnTo>
                        <a:pt x="807" y="278"/>
                      </a:lnTo>
                      <a:lnTo>
                        <a:pt x="805" y="278"/>
                      </a:lnTo>
                      <a:lnTo>
                        <a:pt x="803" y="278"/>
                      </a:lnTo>
                      <a:lnTo>
                        <a:pt x="800" y="278"/>
                      </a:lnTo>
                      <a:lnTo>
                        <a:pt x="796" y="278"/>
                      </a:lnTo>
                      <a:lnTo>
                        <a:pt x="793" y="278"/>
                      </a:lnTo>
                      <a:lnTo>
                        <a:pt x="790" y="278"/>
                      </a:lnTo>
                      <a:lnTo>
                        <a:pt x="785" y="278"/>
                      </a:lnTo>
                      <a:lnTo>
                        <a:pt x="781" y="278"/>
                      </a:lnTo>
                      <a:lnTo>
                        <a:pt x="777" y="278"/>
                      </a:lnTo>
                      <a:lnTo>
                        <a:pt x="774" y="278"/>
                      </a:lnTo>
                      <a:lnTo>
                        <a:pt x="768" y="278"/>
                      </a:lnTo>
                      <a:lnTo>
                        <a:pt x="765" y="278"/>
                      </a:lnTo>
                      <a:lnTo>
                        <a:pt x="761" y="278"/>
                      </a:lnTo>
                      <a:lnTo>
                        <a:pt x="757" y="278"/>
                      </a:lnTo>
                      <a:lnTo>
                        <a:pt x="754" y="278"/>
                      </a:lnTo>
                      <a:lnTo>
                        <a:pt x="750" y="278"/>
                      </a:lnTo>
                      <a:lnTo>
                        <a:pt x="746" y="278"/>
                      </a:lnTo>
                      <a:lnTo>
                        <a:pt x="745" y="276"/>
                      </a:lnTo>
                      <a:lnTo>
                        <a:pt x="739" y="276"/>
                      </a:lnTo>
                      <a:lnTo>
                        <a:pt x="734" y="276"/>
                      </a:lnTo>
                      <a:lnTo>
                        <a:pt x="727" y="276"/>
                      </a:lnTo>
                      <a:lnTo>
                        <a:pt x="722" y="276"/>
                      </a:lnTo>
                      <a:lnTo>
                        <a:pt x="714" y="276"/>
                      </a:lnTo>
                      <a:lnTo>
                        <a:pt x="708" y="276"/>
                      </a:lnTo>
                      <a:lnTo>
                        <a:pt x="700" y="276"/>
                      </a:lnTo>
                      <a:lnTo>
                        <a:pt x="695" y="274"/>
                      </a:lnTo>
                      <a:lnTo>
                        <a:pt x="687" y="274"/>
                      </a:lnTo>
                      <a:lnTo>
                        <a:pt x="680" y="274"/>
                      </a:lnTo>
                      <a:lnTo>
                        <a:pt x="673" y="274"/>
                      </a:lnTo>
                      <a:lnTo>
                        <a:pt x="667" y="272"/>
                      </a:lnTo>
                      <a:lnTo>
                        <a:pt x="660" y="272"/>
                      </a:lnTo>
                      <a:lnTo>
                        <a:pt x="655" y="272"/>
                      </a:lnTo>
                      <a:lnTo>
                        <a:pt x="649" y="272"/>
                      </a:lnTo>
                      <a:lnTo>
                        <a:pt x="645" y="270"/>
                      </a:lnTo>
                      <a:lnTo>
                        <a:pt x="639" y="270"/>
                      </a:lnTo>
                      <a:lnTo>
                        <a:pt x="634" y="270"/>
                      </a:lnTo>
                      <a:lnTo>
                        <a:pt x="628" y="270"/>
                      </a:lnTo>
                      <a:lnTo>
                        <a:pt x="622" y="270"/>
                      </a:lnTo>
                      <a:lnTo>
                        <a:pt x="615" y="270"/>
                      </a:lnTo>
                      <a:lnTo>
                        <a:pt x="609" y="270"/>
                      </a:lnTo>
                      <a:lnTo>
                        <a:pt x="602" y="270"/>
                      </a:lnTo>
                      <a:lnTo>
                        <a:pt x="597" y="269"/>
                      </a:lnTo>
                      <a:lnTo>
                        <a:pt x="589" y="269"/>
                      </a:lnTo>
                      <a:lnTo>
                        <a:pt x="584" y="269"/>
                      </a:lnTo>
                      <a:lnTo>
                        <a:pt x="577" y="269"/>
                      </a:lnTo>
                      <a:lnTo>
                        <a:pt x="571" y="268"/>
                      </a:lnTo>
                      <a:lnTo>
                        <a:pt x="565" y="268"/>
                      </a:lnTo>
                      <a:lnTo>
                        <a:pt x="559" y="268"/>
                      </a:lnTo>
                      <a:lnTo>
                        <a:pt x="554" y="268"/>
                      </a:lnTo>
                      <a:lnTo>
                        <a:pt x="551" y="266"/>
                      </a:lnTo>
                      <a:lnTo>
                        <a:pt x="544" y="266"/>
                      </a:lnTo>
                      <a:lnTo>
                        <a:pt x="538" y="266"/>
                      </a:lnTo>
                      <a:lnTo>
                        <a:pt x="531" y="266"/>
                      </a:lnTo>
                      <a:lnTo>
                        <a:pt x="524" y="264"/>
                      </a:lnTo>
                      <a:lnTo>
                        <a:pt x="516" y="264"/>
                      </a:lnTo>
                      <a:lnTo>
                        <a:pt x="508" y="264"/>
                      </a:lnTo>
                      <a:lnTo>
                        <a:pt x="500" y="264"/>
                      </a:lnTo>
                      <a:lnTo>
                        <a:pt x="492" y="262"/>
                      </a:lnTo>
                      <a:lnTo>
                        <a:pt x="483" y="262"/>
                      </a:lnTo>
                      <a:lnTo>
                        <a:pt x="475" y="262"/>
                      </a:lnTo>
                      <a:lnTo>
                        <a:pt x="467" y="262"/>
                      </a:lnTo>
                      <a:lnTo>
                        <a:pt x="460" y="261"/>
                      </a:lnTo>
                      <a:lnTo>
                        <a:pt x="452" y="261"/>
                      </a:lnTo>
                      <a:lnTo>
                        <a:pt x="446" y="259"/>
                      </a:lnTo>
                      <a:lnTo>
                        <a:pt x="440" y="259"/>
                      </a:lnTo>
                      <a:lnTo>
                        <a:pt x="436" y="258"/>
                      </a:lnTo>
                      <a:lnTo>
                        <a:pt x="430" y="258"/>
                      </a:lnTo>
                      <a:lnTo>
                        <a:pt x="423" y="257"/>
                      </a:lnTo>
                      <a:lnTo>
                        <a:pt x="415" y="257"/>
                      </a:lnTo>
                      <a:lnTo>
                        <a:pt x="408" y="255"/>
                      </a:lnTo>
                      <a:lnTo>
                        <a:pt x="398" y="255"/>
                      </a:lnTo>
                      <a:lnTo>
                        <a:pt x="390" y="253"/>
                      </a:lnTo>
                      <a:lnTo>
                        <a:pt x="380" y="252"/>
                      </a:lnTo>
                      <a:lnTo>
                        <a:pt x="372" y="251"/>
                      </a:lnTo>
                      <a:lnTo>
                        <a:pt x="362" y="251"/>
                      </a:lnTo>
                      <a:lnTo>
                        <a:pt x="354" y="249"/>
                      </a:lnTo>
                      <a:lnTo>
                        <a:pt x="346" y="249"/>
                      </a:lnTo>
                      <a:lnTo>
                        <a:pt x="340" y="247"/>
                      </a:lnTo>
                      <a:lnTo>
                        <a:pt x="334" y="247"/>
                      </a:lnTo>
                      <a:lnTo>
                        <a:pt x="330" y="246"/>
                      </a:lnTo>
                      <a:lnTo>
                        <a:pt x="327" y="246"/>
                      </a:lnTo>
                      <a:lnTo>
                        <a:pt x="327" y="245"/>
                      </a:lnTo>
                      <a:lnTo>
                        <a:pt x="320" y="245"/>
                      </a:lnTo>
                      <a:lnTo>
                        <a:pt x="315" y="245"/>
                      </a:lnTo>
                      <a:lnTo>
                        <a:pt x="310" y="245"/>
                      </a:lnTo>
                      <a:lnTo>
                        <a:pt x="307" y="244"/>
                      </a:lnTo>
                      <a:lnTo>
                        <a:pt x="304" y="244"/>
                      </a:lnTo>
                      <a:lnTo>
                        <a:pt x="302" y="244"/>
                      </a:lnTo>
                      <a:lnTo>
                        <a:pt x="298" y="244"/>
                      </a:lnTo>
                      <a:lnTo>
                        <a:pt x="296" y="243"/>
                      </a:lnTo>
                      <a:lnTo>
                        <a:pt x="292" y="243"/>
                      </a:lnTo>
                      <a:lnTo>
                        <a:pt x="287" y="243"/>
                      </a:lnTo>
                      <a:lnTo>
                        <a:pt x="282" y="243"/>
                      </a:lnTo>
                      <a:lnTo>
                        <a:pt x="276" y="242"/>
                      </a:lnTo>
                      <a:lnTo>
                        <a:pt x="267" y="242"/>
                      </a:lnTo>
                      <a:lnTo>
                        <a:pt x="257" y="240"/>
                      </a:lnTo>
                      <a:lnTo>
                        <a:pt x="245" y="238"/>
                      </a:lnTo>
                      <a:lnTo>
                        <a:pt x="232" y="236"/>
                      </a:lnTo>
                      <a:lnTo>
                        <a:pt x="218" y="236"/>
                      </a:lnTo>
                      <a:lnTo>
                        <a:pt x="205" y="234"/>
                      </a:lnTo>
                      <a:lnTo>
                        <a:pt x="192" y="232"/>
                      </a:lnTo>
                      <a:lnTo>
                        <a:pt x="179" y="231"/>
                      </a:lnTo>
                      <a:lnTo>
                        <a:pt x="166" y="229"/>
                      </a:lnTo>
                      <a:lnTo>
                        <a:pt x="154" y="227"/>
                      </a:lnTo>
                      <a:lnTo>
                        <a:pt x="141" y="225"/>
                      </a:lnTo>
                      <a:lnTo>
                        <a:pt x="130" y="222"/>
                      </a:lnTo>
                      <a:lnTo>
                        <a:pt x="116" y="221"/>
                      </a:lnTo>
                      <a:lnTo>
                        <a:pt x="105" y="219"/>
                      </a:lnTo>
                      <a:lnTo>
                        <a:pt x="93" y="217"/>
                      </a:lnTo>
                      <a:lnTo>
                        <a:pt x="82" y="213"/>
                      </a:lnTo>
                      <a:lnTo>
                        <a:pt x="69" y="211"/>
                      </a:lnTo>
                      <a:lnTo>
                        <a:pt x="58" y="209"/>
                      </a:lnTo>
                      <a:lnTo>
                        <a:pt x="46" y="207"/>
                      </a:lnTo>
                      <a:lnTo>
                        <a:pt x="35" y="203"/>
                      </a:lnTo>
                      <a:lnTo>
                        <a:pt x="31" y="198"/>
                      </a:lnTo>
                      <a:lnTo>
                        <a:pt x="27" y="192"/>
                      </a:lnTo>
                      <a:lnTo>
                        <a:pt x="23" y="186"/>
                      </a:lnTo>
                      <a:lnTo>
                        <a:pt x="20" y="180"/>
                      </a:lnTo>
                      <a:lnTo>
                        <a:pt x="16" y="174"/>
                      </a:lnTo>
                      <a:lnTo>
                        <a:pt x="14" y="166"/>
                      </a:lnTo>
                      <a:lnTo>
                        <a:pt x="11" y="161"/>
                      </a:lnTo>
                      <a:lnTo>
                        <a:pt x="9" y="153"/>
                      </a:lnTo>
                      <a:lnTo>
                        <a:pt x="6" y="148"/>
                      </a:lnTo>
                      <a:lnTo>
                        <a:pt x="5" y="140"/>
                      </a:lnTo>
                      <a:lnTo>
                        <a:pt x="3" y="134"/>
                      </a:lnTo>
                      <a:lnTo>
                        <a:pt x="2" y="126"/>
                      </a:lnTo>
                      <a:lnTo>
                        <a:pt x="0" y="121"/>
                      </a:lnTo>
                      <a:lnTo>
                        <a:pt x="0" y="113"/>
                      </a:lnTo>
                      <a:lnTo>
                        <a:pt x="0" y="106"/>
                      </a:lnTo>
                      <a:lnTo>
                        <a:pt x="0" y="98"/>
                      </a:lnTo>
                      <a:lnTo>
                        <a:pt x="1" y="98"/>
                      </a:lnTo>
                      <a:lnTo>
                        <a:pt x="2" y="98"/>
                      </a:lnTo>
                      <a:lnTo>
                        <a:pt x="4" y="98"/>
                      </a:lnTo>
                      <a:lnTo>
                        <a:pt x="6" y="98"/>
                      </a:lnTo>
                      <a:lnTo>
                        <a:pt x="9" y="98"/>
                      </a:lnTo>
                      <a:lnTo>
                        <a:pt x="11" y="98"/>
                      </a:lnTo>
                      <a:lnTo>
                        <a:pt x="15" y="98"/>
                      </a:lnTo>
                      <a:lnTo>
                        <a:pt x="16" y="98"/>
                      </a:lnTo>
                      <a:lnTo>
                        <a:pt x="20" y="98"/>
                      </a:lnTo>
                      <a:lnTo>
                        <a:pt x="23" y="98"/>
                      </a:lnTo>
                      <a:lnTo>
                        <a:pt x="26" y="98"/>
                      </a:lnTo>
                      <a:lnTo>
                        <a:pt x="28" y="98"/>
                      </a:lnTo>
                      <a:lnTo>
                        <a:pt x="32" y="98"/>
                      </a:lnTo>
                      <a:lnTo>
                        <a:pt x="33" y="98"/>
                      </a:lnTo>
                      <a:lnTo>
                        <a:pt x="36" y="98"/>
                      </a:lnTo>
                      <a:lnTo>
                        <a:pt x="40" y="98"/>
                      </a:lnTo>
                      <a:lnTo>
                        <a:pt x="44" y="98"/>
                      </a:lnTo>
                      <a:lnTo>
                        <a:pt x="48" y="98"/>
                      </a:lnTo>
                      <a:lnTo>
                        <a:pt x="53" y="98"/>
                      </a:lnTo>
                      <a:lnTo>
                        <a:pt x="58" y="98"/>
                      </a:lnTo>
                      <a:lnTo>
                        <a:pt x="64" y="98"/>
                      </a:lnTo>
                      <a:lnTo>
                        <a:pt x="70" y="98"/>
                      </a:lnTo>
                      <a:lnTo>
                        <a:pt x="75" y="98"/>
                      </a:lnTo>
                      <a:lnTo>
                        <a:pt x="80" y="98"/>
                      </a:lnTo>
                      <a:lnTo>
                        <a:pt x="86" y="98"/>
                      </a:lnTo>
                      <a:lnTo>
                        <a:pt x="91" y="98"/>
                      </a:lnTo>
                      <a:lnTo>
                        <a:pt x="97" y="98"/>
                      </a:lnTo>
                      <a:lnTo>
                        <a:pt x="101" y="98"/>
                      </a:lnTo>
                      <a:lnTo>
                        <a:pt x="106" y="98"/>
                      </a:lnTo>
                      <a:lnTo>
                        <a:pt x="110" y="98"/>
                      </a:lnTo>
                      <a:lnTo>
                        <a:pt x="115" y="96"/>
                      </a:lnTo>
                      <a:lnTo>
                        <a:pt x="117" y="96"/>
                      </a:lnTo>
                      <a:lnTo>
                        <a:pt x="120" y="96"/>
                      </a:lnTo>
                      <a:lnTo>
                        <a:pt x="122" y="96"/>
                      </a:lnTo>
                      <a:lnTo>
                        <a:pt x="126" y="96"/>
                      </a:lnTo>
                      <a:lnTo>
                        <a:pt x="128" y="96"/>
                      </a:lnTo>
                      <a:lnTo>
                        <a:pt x="132" y="96"/>
                      </a:lnTo>
                      <a:lnTo>
                        <a:pt x="136" y="96"/>
                      </a:lnTo>
                      <a:lnTo>
                        <a:pt x="140" y="96"/>
                      </a:lnTo>
                      <a:lnTo>
                        <a:pt x="141" y="96"/>
                      </a:lnTo>
                      <a:lnTo>
                        <a:pt x="145" y="96"/>
                      </a:lnTo>
                      <a:lnTo>
                        <a:pt x="149" y="96"/>
                      </a:lnTo>
                      <a:lnTo>
                        <a:pt x="152" y="96"/>
                      </a:lnTo>
                      <a:lnTo>
                        <a:pt x="155" y="96"/>
                      </a:lnTo>
                      <a:lnTo>
                        <a:pt x="159" y="96"/>
                      </a:lnTo>
                      <a:lnTo>
                        <a:pt x="162" y="96"/>
                      </a:lnTo>
                      <a:lnTo>
                        <a:pt x="166" y="94"/>
                      </a:lnTo>
                      <a:lnTo>
                        <a:pt x="170" y="94"/>
                      </a:lnTo>
                      <a:lnTo>
                        <a:pt x="176" y="94"/>
                      </a:lnTo>
                      <a:lnTo>
                        <a:pt x="181" y="94"/>
                      </a:lnTo>
                      <a:lnTo>
                        <a:pt x="186" y="93"/>
                      </a:lnTo>
                      <a:lnTo>
                        <a:pt x="190" y="93"/>
                      </a:lnTo>
                      <a:lnTo>
                        <a:pt x="196" y="93"/>
                      </a:lnTo>
                      <a:lnTo>
                        <a:pt x="201" y="93"/>
                      </a:lnTo>
                      <a:lnTo>
                        <a:pt x="207" y="91"/>
                      </a:lnTo>
                      <a:lnTo>
                        <a:pt x="210" y="91"/>
                      </a:lnTo>
                      <a:lnTo>
                        <a:pt x="216" y="91"/>
                      </a:lnTo>
                      <a:lnTo>
                        <a:pt x="219" y="91"/>
                      </a:lnTo>
                      <a:lnTo>
                        <a:pt x="224" y="90"/>
                      </a:lnTo>
                      <a:lnTo>
                        <a:pt x="227" y="90"/>
                      </a:lnTo>
                      <a:lnTo>
                        <a:pt x="230" y="90"/>
                      </a:lnTo>
                      <a:lnTo>
                        <a:pt x="233" y="90"/>
                      </a:lnTo>
                      <a:lnTo>
                        <a:pt x="236" y="88"/>
                      </a:lnTo>
                      <a:lnTo>
                        <a:pt x="240" y="88"/>
                      </a:lnTo>
                      <a:lnTo>
                        <a:pt x="244" y="88"/>
                      </a:lnTo>
                      <a:lnTo>
                        <a:pt x="250" y="88"/>
                      </a:lnTo>
                      <a:lnTo>
                        <a:pt x="256" y="86"/>
                      </a:lnTo>
                      <a:lnTo>
                        <a:pt x="261" y="86"/>
                      </a:lnTo>
                      <a:lnTo>
                        <a:pt x="268" y="85"/>
                      </a:lnTo>
                      <a:lnTo>
                        <a:pt x="274" y="85"/>
                      </a:lnTo>
                      <a:lnTo>
                        <a:pt x="282" y="83"/>
                      </a:lnTo>
                      <a:lnTo>
                        <a:pt x="288" y="83"/>
                      </a:lnTo>
                      <a:lnTo>
                        <a:pt x="296" y="81"/>
                      </a:lnTo>
                      <a:lnTo>
                        <a:pt x="304" y="81"/>
                      </a:lnTo>
                      <a:lnTo>
                        <a:pt x="311" y="79"/>
                      </a:lnTo>
                      <a:lnTo>
                        <a:pt x="318" y="79"/>
                      </a:lnTo>
                      <a:lnTo>
                        <a:pt x="326" y="77"/>
                      </a:lnTo>
                      <a:lnTo>
                        <a:pt x="334" y="76"/>
                      </a:lnTo>
                      <a:lnTo>
                        <a:pt x="342" y="75"/>
                      </a:lnTo>
                      <a:lnTo>
                        <a:pt x="345" y="75"/>
                      </a:lnTo>
                      <a:lnTo>
                        <a:pt x="348" y="75"/>
                      </a:lnTo>
                      <a:lnTo>
                        <a:pt x="352" y="75"/>
                      </a:lnTo>
                      <a:lnTo>
                        <a:pt x="356" y="74"/>
                      </a:lnTo>
                      <a:lnTo>
                        <a:pt x="359" y="74"/>
                      </a:lnTo>
                      <a:lnTo>
                        <a:pt x="363" y="74"/>
                      </a:lnTo>
                      <a:lnTo>
                        <a:pt x="366" y="74"/>
                      </a:lnTo>
                      <a:lnTo>
                        <a:pt x="370" y="72"/>
                      </a:lnTo>
                      <a:lnTo>
                        <a:pt x="372" y="72"/>
                      </a:lnTo>
                      <a:lnTo>
                        <a:pt x="376" y="72"/>
                      </a:lnTo>
                      <a:lnTo>
                        <a:pt x="378" y="72"/>
                      </a:lnTo>
                      <a:lnTo>
                        <a:pt x="382" y="70"/>
                      </a:lnTo>
                      <a:lnTo>
                        <a:pt x="384" y="70"/>
                      </a:lnTo>
                      <a:lnTo>
                        <a:pt x="387" y="70"/>
                      </a:lnTo>
                      <a:lnTo>
                        <a:pt x="389" y="70"/>
                      </a:lnTo>
                      <a:lnTo>
                        <a:pt x="393" y="68"/>
                      </a:lnTo>
                      <a:lnTo>
                        <a:pt x="396" y="68"/>
                      </a:lnTo>
                      <a:lnTo>
                        <a:pt x="400" y="68"/>
                      </a:lnTo>
                      <a:lnTo>
                        <a:pt x="404" y="68"/>
                      </a:lnTo>
                      <a:lnTo>
                        <a:pt x="409" y="66"/>
                      </a:lnTo>
                      <a:lnTo>
                        <a:pt x="413" y="66"/>
                      </a:lnTo>
                      <a:lnTo>
                        <a:pt x="418" y="66"/>
                      </a:lnTo>
                      <a:lnTo>
                        <a:pt x="423" y="66"/>
                      </a:lnTo>
                      <a:lnTo>
                        <a:pt x="429" y="64"/>
                      </a:lnTo>
                      <a:lnTo>
                        <a:pt x="433" y="64"/>
                      </a:lnTo>
                      <a:lnTo>
                        <a:pt x="439" y="63"/>
                      </a:lnTo>
                      <a:lnTo>
                        <a:pt x="444" y="63"/>
                      </a:lnTo>
                      <a:lnTo>
                        <a:pt x="451" y="61"/>
                      </a:lnTo>
                      <a:lnTo>
                        <a:pt x="456" y="61"/>
                      </a:lnTo>
                      <a:lnTo>
                        <a:pt x="463" y="59"/>
                      </a:lnTo>
                      <a:lnTo>
                        <a:pt x="470" y="58"/>
                      </a:lnTo>
                      <a:lnTo>
                        <a:pt x="477" y="56"/>
                      </a:lnTo>
                      <a:lnTo>
                        <a:pt x="484" y="56"/>
                      </a:lnTo>
                      <a:lnTo>
                        <a:pt x="494" y="54"/>
                      </a:lnTo>
                      <a:lnTo>
                        <a:pt x="502" y="54"/>
                      </a:lnTo>
                      <a:lnTo>
                        <a:pt x="511" y="52"/>
                      </a:lnTo>
                      <a:lnTo>
                        <a:pt x="519" y="52"/>
                      </a:lnTo>
                      <a:lnTo>
                        <a:pt x="526" y="50"/>
                      </a:lnTo>
                      <a:lnTo>
                        <a:pt x="533" y="48"/>
                      </a:lnTo>
                      <a:lnTo>
                        <a:pt x="541" y="46"/>
                      </a:lnTo>
                      <a:lnTo>
                        <a:pt x="546" y="46"/>
                      </a:lnTo>
                      <a:lnTo>
                        <a:pt x="551" y="45"/>
                      </a:lnTo>
                      <a:lnTo>
                        <a:pt x="556" y="45"/>
                      </a:lnTo>
                      <a:lnTo>
                        <a:pt x="561" y="44"/>
                      </a:lnTo>
                      <a:lnTo>
                        <a:pt x="563" y="44"/>
                      </a:lnTo>
                      <a:lnTo>
                        <a:pt x="566" y="43"/>
                      </a:lnTo>
                      <a:lnTo>
                        <a:pt x="568" y="43"/>
                      </a:lnTo>
                      <a:lnTo>
                        <a:pt x="569" y="42"/>
                      </a:lnTo>
                      <a:lnTo>
                        <a:pt x="574" y="42"/>
                      </a:lnTo>
                      <a:lnTo>
                        <a:pt x="580" y="41"/>
                      </a:lnTo>
                      <a:lnTo>
                        <a:pt x="586" y="41"/>
                      </a:lnTo>
                      <a:lnTo>
                        <a:pt x="592" y="39"/>
                      </a:lnTo>
                      <a:lnTo>
                        <a:pt x="598" y="39"/>
                      </a:lnTo>
                      <a:lnTo>
                        <a:pt x="603" y="37"/>
                      </a:lnTo>
                      <a:lnTo>
                        <a:pt x="609" y="37"/>
                      </a:lnTo>
                      <a:lnTo>
                        <a:pt x="616" y="35"/>
                      </a:lnTo>
                      <a:lnTo>
                        <a:pt x="621" y="35"/>
                      </a:lnTo>
                      <a:lnTo>
                        <a:pt x="627" y="34"/>
                      </a:lnTo>
                      <a:lnTo>
                        <a:pt x="632" y="34"/>
                      </a:lnTo>
                      <a:lnTo>
                        <a:pt x="639" y="32"/>
                      </a:lnTo>
                      <a:lnTo>
                        <a:pt x="644" y="32"/>
                      </a:lnTo>
                      <a:lnTo>
                        <a:pt x="650" y="30"/>
                      </a:lnTo>
                      <a:lnTo>
                        <a:pt x="656" y="28"/>
                      </a:lnTo>
                      <a:lnTo>
                        <a:pt x="663" y="27"/>
                      </a:lnTo>
                      <a:lnTo>
                        <a:pt x="666" y="27"/>
                      </a:lnTo>
                      <a:lnTo>
                        <a:pt x="669" y="26"/>
                      </a:lnTo>
                      <a:lnTo>
                        <a:pt x="673" y="26"/>
                      </a:lnTo>
                      <a:lnTo>
                        <a:pt x="677" y="24"/>
                      </a:lnTo>
                      <a:lnTo>
                        <a:pt x="681" y="24"/>
                      </a:lnTo>
                      <a:lnTo>
                        <a:pt x="687" y="22"/>
                      </a:lnTo>
                      <a:lnTo>
                        <a:pt x="691" y="22"/>
                      </a:lnTo>
                      <a:lnTo>
                        <a:pt x="697" y="20"/>
                      </a:lnTo>
                      <a:lnTo>
                        <a:pt x="700" y="20"/>
                      </a:lnTo>
                      <a:lnTo>
                        <a:pt x="706" y="18"/>
                      </a:lnTo>
                      <a:lnTo>
                        <a:pt x="712" y="18"/>
                      </a:lnTo>
                      <a:lnTo>
                        <a:pt x="717" y="17"/>
                      </a:lnTo>
                      <a:lnTo>
                        <a:pt x="722" y="17"/>
                      </a:lnTo>
                      <a:lnTo>
                        <a:pt x="727" y="15"/>
                      </a:lnTo>
                      <a:lnTo>
                        <a:pt x="733" y="14"/>
                      </a:lnTo>
                      <a:lnTo>
                        <a:pt x="738" y="12"/>
                      </a:lnTo>
                      <a:lnTo>
                        <a:pt x="742" y="12"/>
                      </a:lnTo>
                      <a:lnTo>
                        <a:pt x="747" y="12"/>
                      </a:lnTo>
                      <a:lnTo>
                        <a:pt x="754" y="12"/>
                      </a:lnTo>
                      <a:lnTo>
                        <a:pt x="762" y="10"/>
                      </a:lnTo>
                      <a:lnTo>
                        <a:pt x="771" y="10"/>
                      </a:lnTo>
                      <a:lnTo>
                        <a:pt x="781" y="8"/>
                      </a:lnTo>
                      <a:lnTo>
                        <a:pt x="792" y="8"/>
                      </a:lnTo>
                      <a:lnTo>
                        <a:pt x="803" y="6"/>
                      </a:lnTo>
                      <a:lnTo>
                        <a:pt x="814" y="6"/>
                      </a:lnTo>
                      <a:lnTo>
                        <a:pt x="825" y="4"/>
                      </a:lnTo>
                      <a:lnTo>
                        <a:pt x="835" y="4"/>
                      </a:lnTo>
                      <a:lnTo>
                        <a:pt x="846" y="2"/>
                      </a:lnTo>
                      <a:lnTo>
                        <a:pt x="856" y="2"/>
                      </a:lnTo>
                      <a:lnTo>
                        <a:pt x="864" y="2"/>
                      </a:lnTo>
                      <a:lnTo>
                        <a:pt x="871" y="2"/>
                      </a:lnTo>
                      <a:lnTo>
                        <a:pt x="878" y="0"/>
                      </a:lnTo>
                      <a:lnTo>
                        <a:pt x="878" y="1"/>
                      </a:lnTo>
                      <a:lnTo>
                        <a:pt x="880" y="1"/>
                      </a:lnTo>
                      <a:lnTo>
                        <a:pt x="882" y="1"/>
                      </a:lnTo>
                      <a:lnTo>
                        <a:pt x="883" y="1"/>
                      </a:lnTo>
                      <a:lnTo>
                        <a:pt x="885" y="1"/>
                      </a:lnTo>
                      <a:lnTo>
                        <a:pt x="886" y="1"/>
                      </a:lnTo>
                      <a:lnTo>
                        <a:pt x="888" y="1"/>
                      </a:lnTo>
                      <a:lnTo>
                        <a:pt x="890" y="1"/>
                      </a:lnTo>
                      <a:lnTo>
                        <a:pt x="892" y="1"/>
                      </a:lnTo>
                      <a:lnTo>
                        <a:pt x="894" y="1"/>
                      </a:lnTo>
                      <a:lnTo>
                        <a:pt x="896" y="1"/>
                      </a:lnTo>
                      <a:lnTo>
                        <a:pt x="898" y="1"/>
                      </a:lnTo>
                      <a:lnTo>
                        <a:pt x="900" y="1"/>
                      </a:lnTo>
                      <a:lnTo>
                        <a:pt x="900" y="2"/>
                      </a:lnTo>
                      <a:lnTo>
                        <a:pt x="901" y="2"/>
                      </a:lnTo>
                      <a:lnTo>
                        <a:pt x="902" y="2"/>
                      </a:lnTo>
                      <a:lnTo>
                        <a:pt x="904" y="2"/>
                      </a:lnTo>
                      <a:lnTo>
                        <a:pt x="906" y="2"/>
                      </a:lnTo>
                      <a:lnTo>
                        <a:pt x="908" y="2"/>
                      </a:lnTo>
                      <a:lnTo>
                        <a:pt x="910" y="2"/>
                      </a:lnTo>
                      <a:lnTo>
                        <a:pt x="911" y="3"/>
                      </a:lnTo>
                      <a:lnTo>
                        <a:pt x="912" y="3"/>
                      </a:lnTo>
                      <a:lnTo>
                        <a:pt x="914" y="3"/>
                      </a:lnTo>
                      <a:lnTo>
                        <a:pt x="916" y="3"/>
                      </a:lnTo>
                      <a:lnTo>
                        <a:pt x="918" y="3"/>
                      </a:lnTo>
                      <a:lnTo>
                        <a:pt x="919" y="3"/>
                      </a:lnTo>
                      <a:lnTo>
                        <a:pt x="920" y="3"/>
                      </a:lnTo>
                    </a:path>
                  </a:pathLst>
                </a:custGeom>
                <a:gradFill rotWithShape="0">
                  <a:gsLst>
                    <a:gs pos="0">
                      <a:srgbClr val="000000"/>
                    </a:gs>
                    <a:gs pos="100000">
                      <a:srgbClr val="C20000"/>
                    </a:gs>
                  </a:gsLst>
                  <a:lin ang="18900000" scaled="1"/>
                </a:gra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90" name="Freeform 195"/>
                <p:cNvSpPr>
                  <a:spLocks/>
                </p:cNvSpPr>
                <p:nvPr/>
              </p:nvSpPr>
              <p:spPr bwMode="auto">
                <a:xfrm>
                  <a:off x="1352" y="2717"/>
                  <a:ext cx="51" cy="43"/>
                </a:xfrm>
                <a:custGeom>
                  <a:avLst/>
                  <a:gdLst>
                    <a:gd name="T0" fmla="*/ 9 w 51"/>
                    <a:gd name="T1" fmla="*/ 20 h 43"/>
                    <a:gd name="T2" fmla="*/ 9 w 51"/>
                    <a:gd name="T3" fmla="*/ 22 h 43"/>
                    <a:gd name="T4" fmla="*/ 10 w 51"/>
                    <a:gd name="T5" fmla="*/ 25 h 43"/>
                    <a:gd name="T6" fmla="*/ 10 w 51"/>
                    <a:gd name="T7" fmla="*/ 27 h 43"/>
                    <a:gd name="T8" fmla="*/ 11 w 51"/>
                    <a:gd name="T9" fmla="*/ 29 h 43"/>
                    <a:gd name="T10" fmla="*/ 12 w 51"/>
                    <a:gd name="T11" fmla="*/ 31 h 43"/>
                    <a:gd name="T12" fmla="*/ 16 w 51"/>
                    <a:gd name="T13" fmla="*/ 32 h 43"/>
                    <a:gd name="T14" fmla="*/ 17 w 51"/>
                    <a:gd name="T15" fmla="*/ 32 h 43"/>
                    <a:gd name="T16" fmla="*/ 20 w 51"/>
                    <a:gd name="T17" fmla="*/ 33 h 43"/>
                    <a:gd name="T18" fmla="*/ 22 w 51"/>
                    <a:gd name="T19" fmla="*/ 33 h 43"/>
                    <a:gd name="T20" fmla="*/ 26 w 51"/>
                    <a:gd name="T21" fmla="*/ 33 h 43"/>
                    <a:gd name="T22" fmla="*/ 28 w 51"/>
                    <a:gd name="T23" fmla="*/ 33 h 43"/>
                    <a:gd name="T24" fmla="*/ 30 w 51"/>
                    <a:gd name="T25" fmla="*/ 33 h 43"/>
                    <a:gd name="T26" fmla="*/ 32 w 51"/>
                    <a:gd name="T27" fmla="*/ 32 h 43"/>
                    <a:gd name="T28" fmla="*/ 34 w 51"/>
                    <a:gd name="T29" fmla="*/ 30 h 43"/>
                    <a:gd name="T30" fmla="*/ 35 w 51"/>
                    <a:gd name="T31" fmla="*/ 29 h 43"/>
                    <a:gd name="T32" fmla="*/ 37 w 51"/>
                    <a:gd name="T33" fmla="*/ 25 h 43"/>
                    <a:gd name="T34" fmla="*/ 37 w 51"/>
                    <a:gd name="T35" fmla="*/ 23 h 43"/>
                    <a:gd name="T36" fmla="*/ 35 w 51"/>
                    <a:gd name="T37" fmla="*/ 19 h 43"/>
                    <a:gd name="T38" fmla="*/ 34 w 51"/>
                    <a:gd name="T39" fmla="*/ 18 h 43"/>
                    <a:gd name="T40" fmla="*/ 32 w 51"/>
                    <a:gd name="T41" fmla="*/ 14 h 43"/>
                    <a:gd name="T42" fmla="*/ 28 w 51"/>
                    <a:gd name="T43" fmla="*/ 12 h 43"/>
                    <a:gd name="T44" fmla="*/ 22 w 51"/>
                    <a:gd name="T45" fmla="*/ 9 h 43"/>
                    <a:gd name="T46" fmla="*/ 20 w 51"/>
                    <a:gd name="T47" fmla="*/ 7 h 43"/>
                    <a:gd name="T48" fmla="*/ 21 w 51"/>
                    <a:gd name="T49" fmla="*/ 3 h 43"/>
                    <a:gd name="T50" fmla="*/ 25 w 51"/>
                    <a:gd name="T51" fmla="*/ 2 h 43"/>
                    <a:gd name="T52" fmla="*/ 30 w 51"/>
                    <a:gd name="T53" fmla="*/ 0 h 43"/>
                    <a:gd name="T54" fmla="*/ 32 w 51"/>
                    <a:gd name="T55" fmla="*/ 2 h 43"/>
                    <a:gd name="T56" fmla="*/ 37 w 51"/>
                    <a:gd name="T57" fmla="*/ 4 h 43"/>
                    <a:gd name="T58" fmla="*/ 40 w 51"/>
                    <a:gd name="T59" fmla="*/ 7 h 43"/>
                    <a:gd name="T60" fmla="*/ 44 w 51"/>
                    <a:gd name="T61" fmla="*/ 11 h 43"/>
                    <a:gd name="T62" fmla="*/ 46 w 51"/>
                    <a:gd name="T63" fmla="*/ 15 h 43"/>
                    <a:gd name="T64" fmla="*/ 48 w 51"/>
                    <a:gd name="T65" fmla="*/ 19 h 43"/>
                    <a:gd name="T66" fmla="*/ 49 w 51"/>
                    <a:gd name="T67" fmla="*/ 23 h 43"/>
                    <a:gd name="T68" fmla="*/ 50 w 51"/>
                    <a:gd name="T69" fmla="*/ 26 h 43"/>
                    <a:gd name="T70" fmla="*/ 48 w 51"/>
                    <a:gd name="T71" fmla="*/ 31 h 43"/>
                    <a:gd name="T72" fmla="*/ 46 w 51"/>
                    <a:gd name="T73" fmla="*/ 34 h 43"/>
                    <a:gd name="T74" fmla="*/ 43 w 51"/>
                    <a:gd name="T75" fmla="*/ 37 h 43"/>
                    <a:gd name="T76" fmla="*/ 40 w 51"/>
                    <a:gd name="T77" fmla="*/ 39 h 43"/>
                    <a:gd name="T78" fmla="*/ 35 w 51"/>
                    <a:gd name="T79" fmla="*/ 41 h 43"/>
                    <a:gd name="T80" fmla="*/ 31 w 51"/>
                    <a:gd name="T81" fmla="*/ 42 h 43"/>
                    <a:gd name="T82" fmla="*/ 26 w 51"/>
                    <a:gd name="T83" fmla="*/ 42 h 43"/>
                    <a:gd name="T84" fmla="*/ 21 w 51"/>
                    <a:gd name="T85" fmla="*/ 42 h 43"/>
                    <a:gd name="T86" fmla="*/ 16 w 51"/>
                    <a:gd name="T87" fmla="*/ 42 h 43"/>
                    <a:gd name="T88" fmla="*/ 13 w 51"/>
                    <a:gd name="T89" fmla="*/ 40 h 43"/>
                    <a:gd name="T90" fmla="*/ 10 w 51"/>
                    <a:gd name="T91" fmla="*/ 38 h 43"/>
                    <a:gd name="T92" fmla="*/ 8 w 51"/>
                    <a:gd name="T93" fmla="*/ 36 h 43"/>
                    <a:gd name="T94" fmla="*/ 5 w 51"/>
                    <a:gd name="T95" fmla="*/ 34 h 43"/>
                    <a:gd name="T96" fmla="*/ 3 w 51"/>
                    <a:gd name="T97" fmla="*/ 32 h 43"/>
                    <a:gd name="T98" fmla="*/ 2 w 51"/>
                    <a:gd name="T99" fmla="*/ 30 h 43"/>
                    <a:gd name="T100" fmla="*/ 2 w 51"/>
                    <a:gd name="T101" fmla="*/ 26 h 43"/>
                    <a:gd name="T102" fmla="*/ 0 w 51"/>
                    <a:gd name="T103" fmla="*/ 22 h 43"/>
                    <a:gd name="T104" fmla="*/ 0 w 51"/>
                    <a:gd name="T105" fmla="*/ 18 h 43"/>
                    <a:gd name="T106" fmla="*/ 0 w 51"/>
                    <a:gd name="T107" fmla="*/ 16 h 43"/>
                    <a:gd name="T108" fmla="*/ 4 w 51"/>
                    <a:gd name="T109" fmla="*/ 16 h 43"/>
                    <a:gd name="T110" fmla="*/ 7 w 51"/>
                    <a:gd name="T111" fmla="*/ 16 h 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
                    <a:gd name="T169" fmla="*/ 0 h 43"/>
                    <a:gd name="T170" fmla="*/ 51 w 51"/>
                    <a:gd name="T171" fmla="*/ 43 h 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 h="43">
                      <a:moveTo>
                        <a:pt x="9" y="16"/>
                      </a:moveTo>
                      <a:lnTo>
                        <a:pt x="9" y="17"/>
                      </a:lnTo>
                      <a:lnTo>
                        <a:pt x="9" y="18"/>
                      </a:lnTo>
                      <a:lnTo>
                        <a:pt x="9" y="20"/>
                      </a:lnTo>
                      <a:lnTo>
                        <a:pt x="9" y="22"/>
                      </a:lnTo>
                      <a:lnTo>
                        <a:pt x="9" y="23"/>
                      </a:lnTo>
                      <a:lnTo>
                        <a:pt x="10" y="23"/>
                      </a:lnTo>
                      <a:lnTo>
                        <a:pt x="10" y="25"/>
                      </a:lnTo>
                      <a:lnTo>
                        <a:pt x="10" y="27"/>
                      </a:lnTo>
                      <a:lnTo>
                        <a:pt x="11" y="27"/>
                      </a:lnTo>
                      <a:lnTo>
                        <a:pt x="11" y="29"/>
                      </a:lnTo>
                      <a:lnTo>
                        <a:pt x="12" y="29"/>
                      </a:lnTo>
                      <a:lnTo>
                        <a:pt x="12" y="31"/>
                      </a:lnTo>
                      <a:lnTo>
                        <a:pt x="14" y="31"/>
                      </a:lnTo>
                      <a:lnTo>
                        <a:pt x="16" y="31"/>
                      </a:lnTo>
                      <a:lnTo>
                        <a:pt x="16" y="32"/>
                      </a:lnTo>
                      <a:lnTo>
                        <a:pt x="17" y="32"/>
                      </a:lnTo>
                      <a:lnTo>
                        <a:pt x="19" y="32"/>
                      </a:lnTo>
                      <a:lnTo>
                        <a:pt x="19" y="33"/>
                      </a:lnTo>
                      <a:lnTo>
                        <a:pt x="20" y="33"/>
                      </a:lnTo>
                      <a:lnTo>
                        <a:pt x="22" y="33"/>
                      </a:lnTo>
                      <a:lnTo>
                        <a:pt x="24" y="33"/>
                      </a:lnTo>
                      <a:lnTo>
                        <a:pt x="26" y="33"/>
                      </a:lnTo>
                      <a:lnTo>
                        <a:pt x="28" y="33"/>
                      </a:lnTo>
                      <a:lnTo>
                        <a:pt x="29" y="33"/>
                      </a:lnTo>
                      <a:lnTo>
                        <a:pt x="30" y="33"/>
                      </a:lnTo>
                      <a:lnTo>
                        <a:pt x="32" y="32"/>
                      </a:lnTo>
                      <a:lnTo>
                        <a:pt x="34" y="30"/>
                      </a:lnTo>
                      <a:lnTo>
                        <a:pt x="35" y="29"/>
                      </a:lnTo>
                      <a:lnTo>
                        <a:pt x="37" y="27"/>
                      </a:lnTo>
                      <a:lnTo>
                        <a:pt x="37" y="25"/>
                      </a:lnTo>
                      <a:lnTo>
                        <a:pt x="37" y="23"/>
                      </a:lnTo>
                      <a:lnTo>
                        <a:pt x="37" y="22"/>
                      </a:lnTo>
                      <a:lnTo>
                        <a:pt x="37" y="21"/>
                      </a:lnTo>
                      <a:lnTo>
                        <a:pt x="37" y="19"/>
                      </a:lnTo>
                      <a:lnTo>
                        <a:pt x="35" y="19"/>
                      </a:lnTo>
                      <a:lnTo>
                        <a:pt x="35" y="18"/>
                      </a:lnTo>
                      <a:lnTo>
                        <a:pt x="34" y="18"/>
                      </a:lnTo>
                      <a:lnTo>
                        <a:pt x="34" y="16"/>
                      </a:lnTo>
                      <a:lnTo>
                        <a:pt x="32" y="16"/>
                      </a:lnTo>
                      <a:lnTo>
                        <a:pt x="32" y="14"/>
                      </a:lnTo>
                      <a:lnTo>
                        <a:pt x="32" y="12"/>
                      </a:lnTo>
                      <a:lnTo>
                        <a:pt x="30" y="12"/>
                      </a:lnTo>
                      <a:lnTo>
                        <a:pt x="28" y="12"/>
                      </a:lnTo>
                      <a:lnTo>
                        <a:pt x="28" y="11"/>
                      </a:lnTo>
                      <a:lnTo>
                        <a:pt x="26" y="11"/>
                      </a:lnTo>
                      <a:lnTo>
                        <a:pt x="24" y="11"/>
                      </a:lnTo>
                      <a:lnTo>
                        <a:pt x="24" y="9"/>
                      </a:lnTo>
                      <a:lnTo>
                        <a:pt x="22" y="9"/>
                      </a:lnTo>
                      <a:lnTo>
                        <a:pt x="21" y="9"/>
                      </a:lnTo>
                      <a:lnTo>
                        <a:pt x="21" y="7"/>
                      </a:lnTo>
                      <a:lnTo>
                        <a:pt x="20" y="7"/>
                      </a:lnTo>
                      <a:lnTo>
                        <a:pt x="20" y="5"/>
                      </a:lnTo>
                      <a:lnTo>
                        <a:pt x="21" y="3"/>
                      </a:lnTo>
                      <a:lnTo>
                        <a:pt x="22" y="3"/>
                      </a:lnTo>
                      <a:lnTo>
                        <a:pt x="24" y="2"/>
                      </a:lnTo>
                      <a:lnTo>
                        <a:pt x="25" y="2"/>
                      </a:lnTo>
                      <a:lnTo>
                        <a:pt x="27" y="1"/>
                      </a:lnTo>
                      <a:lnTo>
                        <a:pt x="29" y="1"/>
                      </a:lnTo>
                      <a:lnTo>
                        <a:pt x="30" y="0"/>
                      </a:lnTo>
                      <a:lnTo>
                        <a:pt x="30" y="1"/>
                      </a:lnTo>
                      <a:lnTo>
                        <a:pt x="31" y="1"/>
                      </a:lnTo>
                      <a:lnTo>
                        <a:pt x="31" y="2"/>
                      </a:lnTo>
                      <a:lnTo>
                        <a:pt x="32" y="2"/>
                      </a:lnTo>
                      <a:lnTo>
                        <a:pt x="34" y="2"/>
                      </a:lnTo>
                      <a:lnTo>
                        <a:pt x="34" y="4"/>
                      </a:lnTo>
                      <a:lnTo>
                        <a:pt x="35" y="4"/>
                      </a:lnTo>
                      <a:lnTo>
                        <a:pt x="37" y="4"/>
                      </a:lnTo>
                      <a:lnTo>
                        <a:pt x="37" y="5"/>
                      </a:lnTo>
                      <a:lnTo>
                        <a:pt x="38" y="5"/>
                      </a:lnTo>
                      <a:lnTo>
                        <a:pt x="40" y="5"/>
                      </a:lnTo>
                      <a:lnTo>
                        <a:pt x="40" y="7"/>
                      </a:lnTo>
                      <a:lnTo>
                        <a:pt x="40" y="9"/>
                      </a:lnTo>
                      <a:lnTo>
                        <a:pt x="41" y="9"/>
                      </a:lnTo>
                      <a:lnTo>
                        <a:pt x="41" y="11"/>
                      </a:lnTo>
                      <a:lnTo>
                        <a:pt x="42" y="11"/>
                      </a:lnTo>
                      <a:lnTo>
                        <a:pt x="44" y="11"/>
                      </a:lnTo>
                      <a:lnTo>
                        <a:pt x="44" y="13"/>
                      </a:lnTo>
                      <a:lnTo>
                        <a:pt x="44" y="14"/>
                      </a:lnTo>
                      <a:lnTo>
                        <a:pt x="46" y="14"/>
                      </a:lnTo>
                      <a:lnTo>
                        <a:pt x="46" y="15"/>
                      </a:lnTo>
                      <a:lnTo>
                        <a:pt x="48" y="15"/>
                      </a:lnTo>
                      <a:lnTo>
                        <a:pt x="48" y="17"/>
                      </a:lnTo>
                      <a:lnTo>
                        <a:pt x="48" y="19"/>
                      </a:lnTo>
                      <a:lnTo>
                        <a:pt x="48" y="21"/>
                      </a:lnTo>
                      <a:lnTo>
                        <a:pt x="49" y="21"/>
                      </a:lnTo>
                      <a:lnTo>
                        <a:pt x="49" y="23"/>
                      </a:lnTo>
                      <a:lnTo>
                        <a:pt x="49" y="24"/>
                      </a:lnTo>
                      <a:lnTo>
                        <a:pt x="49" y="26"/>
                      </a:lnTo>
                      <a:lnTo>
                        <a:pt x="50" y="26"/>
                      </a:lnTo>
                      <a:lnTo>
                        <a:pt x="49" y="28"/>
                      </a:lnTo>
                      <a:lnTo>
                        <a:pt x="49" y="29"/>
                      </a:lnTo>
                      <a:lnTo>
                        <a:pt x="48" y="31"/>
                      </a:lnTo>
                      <a:lnTo>
                        <a:pt x="46" y="33"/>
                      </a:lnTo>
                      <a:lnTo>
                        <a:pt x="46" y="34"/>
                      </a:lnTo>
                      <a:lnTo>
                        <a:pt x="45" y="35"/>
                      </a:lnTo>
                      <a:lnTo>
                        <a:pt x="43" y="37"/>
                      </a:lnTo>
                      <a:lnTo>
                        <a:pt x="42" y="37"/>
                      </a:lnTo>
                      <a:lnTo>
                        <a:pt x="40" y="39"/>
                      </a:lnTo>
                      <a:lnTo>
                        <a:pt x="38" y="41"/>
                      </a:lnTo>
                      <a:lnTo>
                        <a:pt x="37" y="41"/>
                      </a:lnTo>
                      <a:lnTo>
                        <a:pt x="35" y="41"/>
                      </a:lnTo>
                      <a:lnTo>
                        <a:pt x="33" y="42"/>
                      </a:lnTo>
                      <a:lnTo>
                        <a:pt x="31" y="42"/>
                      </a:lnTo>
                      <a:lnTo>
                        <a:pt x="29" y="42"/>
                      </a:lnTo>
                      <a:lnTo>
                        <a:pt x="28" y="42"/>
                      </a:lnTo>
                      <a:lnTo>
                        <a:pt x="26" y="42"/>
                      </a:lnTo>
                      <a:lnTo>
                        <a:pt x="24" y="42"/>
                      </a:lnTo>
                      <a:lnTo>
                        <a:pt x="22" y="42"/>
                      </a:lnTo>
                      <a:lnTo>
                        <a:pt x="21" y="42"/>
                      </a:lnTo>
                      <a:lnTo>
                        <a:pt x="19" y="42"/>
                      </a:lnTo>
                      <a:lnTo>
                        <a:pt x="18" y="42"/>
                      </a:lnTo>
                      <a:lnTo>
                        <a:pt x="16" y="42"/>
                      </a:lnTo>
                      <a:lnTo>
                        <a:pt x="16" y="40"/>
                      </a:lnTo>
                      <a:lnTo>
                        <a:pt x="14" y="40"/>
                      </a:lnTo>
                      <a:lnTo>
                        <a:pt x="13" y="40"/>
                      </a:lnTo>
                      <a:lnTo>
                        <a:pt x="12" y="40"/>
                      </a:lnTo>
                      <a:lnTo>
                        <a:pt x="12" y="38"/>
                      </a:lnTo>
                      <a:lnTo>
                        <a:pt x="10" y="38"/>
                      </a:lnTo>
                      <a:lnTo>
                        <a:pt x="9" y="38"/>
                      </a:lnTo>
                      <a:lnTo>
                        <a:pt x="8" y="38"/>
                      </a:lnTo>
                      <a:lnTo>
                        <a:pt x="8" y="36"/>
                      </a:lnTo>
                      <a:lnTo>
                        <a:pt x="6" y="36"/>
                      </a:lnTo>
                      <a:lnTo>
                        <a:pt x="6" y="34"/>
                      </a:lnTo>
                      <a:lnTo>
                        <a:pt x="5" y="34"/>
                      </a:lnTo>
                      <a:lnTo>
                        <a:pt x="5" y="32"/>
                      </a:lnTo>
                      <a:lnTo>
                        <a:pt x="3" y="32"/>
                      </a:lnTo>
                      <a:lnTo>
                        <a:pt x="3" y="30"/>
                      </a:lnTo>
                      <a:lnTo>
                        <a:pt x="2" y="30"/>
                      </a:lnTo>
                      <a:lnTo>
                        <a:pt x="2" y="28"/>
                      </a:lnTo>
                      <a:lnTo>
                        <a:pt x="2" y="26"/>
                      </a:lnTo>
                      <a:lnTo>
                        <a:pt x="0" y="26"/>
                      </a:lnTo>
                      <a:lnTo>
                        <a:pt x="0" y="24"/>
                      </a:lnTo>
                      <a:lnTo>
                        <a:pt x="0" y="22"/>
                      </a:lnTo>
                      <a:lnTo>
                        <a:pt x="0" y="20"/>
                      </a:lnTo>
                      <a:lnTo>
                        <a:pt x="0" y="18"/>
                      </a:lnTo>
                      <a:lnTo>
                        <a:pt x="0" y="17"/>
                      </a:lnTo>
                      <a:lnTo>
                        <a:pt x="0" y="16"/>
                      </a:lnTo>
                      <a:lnTo>
                        <a:pt x="1" y="16"/>
                      </a:lnTo>
                      <a:lnTo>
                        <a:pt x="2" y="16"/>
                      </a:lnTo>
                      <a:lnTo>
                        <a:pt x="4" y="16"/>
                      </a:lnTo>
                      <a:lnTo>
                        <a:pt x="6" y="16"/>
                      </a:lnTo>
                      <a:lnTo>
                        <a:pt x="7" y="16"/>
                      </a:lnTo>
                      <a:lnTo>
                        <a:pt x="9" y="16"/>
                      </a:lnTo>
                    </a:path>
                  </a:pathLst>
                </a:custGeom>
                <a:solidFill>
                  <a:srgbClr val="6042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191" name="Freeform 196"/>
                <p:cNvSpPr>
                  <a:spLocks/>
                </p:cNvSpPr>
                <p:nvPr/>
              </p:nvSpPr>
              <p:spPr bwMode="auto">
                <a:xfrm>
                  <a:off x="591" y="2837"/>
                  <a:ext cx="853" cy="96"/>
                </a:xfrm>
                <a:custGeom>
                  <a:avLst/>
                  <a:gdLst>
                    <a:gd name="T0" fmla="*/ 110 w 853"/>
                    <a:gd name="T1" fmla="*/ 22 h 96"/>
                    <a:gd name="T2" fmla="*/ 208 w 853"/>
                    <a:gd name="T3" fmla="*/ 36 h 96"/>
                    <a:gd name="T4" fmla="*/ 293 w 853"/>
                    <a:gd name="T5" fmla="*/ 43 h 96"/>
                    <a:gd name="T6" fmla="*/ 321 w 853"/>
                    <a:gd name="T7" fmla="*/ 47 h 96"/>
                    <a:gd name="T8" fmla="*/ 377 w 853"/>
                    <a:gd name="T9" fmla="*/ 50 h 96"/>
                    <a:gd name="T10" fmla="*/ 418 w 853"/>
                    <a:gd name="T11" fmla="*/ 53 h 96"/>
                    <a:gd name="T12" fmla="*/ 461 w 853"/>
                    <a:gd name="T13" fmla="*/ 56 h 96"/>
                    <a:gd name="T14" fmla="*/ 504 w 853"/>
                    <a:gd name="T15" fmla="*/ 60 h 96"/>
                    <a:gd name="T16" fmla="*/ 536 w 853"/>
                    <a:gd name="T17" fmla="*/ 62 h 96"/>
                    <a:gd name="T18" fmla="*/ 575 w 853"/>
                    <a:gd name="T19" fmla="*/ 65 h 96"/>
                    <a:gd name="T20" fmla="*/ 610 w 853"/>
                    <a:gd name="T21" fmla="*/ 65 h 96"/>
                    <a:gd name="T22" fmla="*/ 645 w 853"/>
                    <a:gd name="T23" fmla="*/ 68 h 96"/>
                    <a:gd name="T24" fmla="*/ 687 w 853"/>
                    <a:gd name="T25" fmla="*/ 69 h 96"/>
                    <a:gd name="T26" fmla="*/ 715 w 853"/>
                    <a:gd name="T27" fmla="*/ 71 h 96"/>
                    <a:gd name="T28" fmla="*/ 739 w 853"/>
                    <a:gd name="T29" fmla="*/ 72 h 96"/>
                    <a:gd name="T30" fmla="*/ 762 w 853"/>
                    <a:gd name="T31" fmla="*/ 73 h 96"/>
                    <a:gd name="T32" fmla="*/ 782 w 853"/>
                    <a:gd name="T33" fmla="*/ 73 h 96"/>
                    <a:gd name="T34" fmla="*/ 815 w 853"/>
                    <a:gd name="T35" fmla="*/ 73 h 96"/>
                    <a:gd name="T36" fmla="*/ 840 w 853"/>
                    <a:gd name="T37" fmla="*/ 71 h 96"/>
                    <a:gd name="T38" fmla="*/ 851 w 853"/>
                    <a:gd name="T39" fmla="*/ 71 h 96"/>
                    <a:gd name="T40" fmla="*/ 851 w 853"/>
                    <a:gd name="T41" fmla="*/ 79 h 96"/>
                    <a:gd name="T42" fmla="*/ 849 w 853"/>
                    <a:gd name="T43" fmla="*/ 85 h 96"/>
                    <a:gd name="T44" fmla="*/ 849 w 853"/>
                    <a:gd name="T45" fmla="*/ 87 h 96"/>
                    <a:gd name="T46" fmla="*/ 846 w 853"/>
                    <a:gd name="T47" fmla="*/ 92 h 96"/>
                    <a:gd name="T48" fmla="*/ 840 w 853"/>
                    <a:gd name="T49" fmla="*/ 95 h 96"/>
                    <a:gd name="T50" fmla="*/ 833 w 853"/>
                    <a:gd name="T51" fmla="*/ 95 h 96"/>
                    <a:gd name="T52" fmla="*/ 824 w 853"/>
                    <a:gd name="T53" fmla="*/ 95 h 96"/>
                    <a:gd name="T54" fmla="*/ 811 w 853"/>
                    <a:gd name="T55" fmla="*/ 95 h 96"/>
                    <a:gd name="T56" fmla="*/ 794 w 853"/>
                    <a:gd name="T57" fmla="*/ 95 h 96"/>
                    <a:gd name="T58" fmla="*/ 780 w 853"/>
                    <a:gd name="T59" fmla="*/ 95 h 96"/>
                    <a:gd name="T60" fmla="*/ 758 w 853"/>
                    <a:gd name="T61" fmla="*/ 95 h 96"/>
                    <a:gd name="T62" fmla="*/ 734 w 853"/>
                    <a:gd name="T63" fmla="*/ 95 h 96"/>
                    <a:gd name="T64" fmla="*/ 711 w 853"/>
                    <a:gd name="T65" fmla="*/ 93 h 96"/>
                    <a:gd name="T66" fmla="*/ 672 w 853"/>
                    <a:gd name="T67" fmla="*/ 91 h 96"/>
                    <a:gd name="T68" fmla="*/ 632 w 853"/>
                    <a:gd name="T69" fmla="*/ 89 h 96"/>
                    <a:gd name="T70" fmla="*/ 599 w 853"/>
                    <a:gd name="T71" fmla="*/ 87 h 96"/>
                    <a:gd name="T72" fmla="*/ 561 w 853"/>
                    <a:gd name="T73" fmla="*/ 86 h 96"/>
                    <a:gd name="T74" fmla="*/ 528 w 853"/>
                    <a:gd name="T75" fmla="*/ 83 h 96"/>
                    <a:gd name="T76" fmla="*/ 485 w 853"/>
                    <a:gd name="T77" fmla="*/ 81 h 96"/>
                    <a:gd name="T78" fmla="*/ 437 w 853"/>
                    <a:gd name="T79" fmla="*/ 78 h 96"/>
                    <a:gd name="T80" fmla="*/ 400 w 853"/>
                    <a:gd name="T81" fmla="*/ 74 h 96"/>
                    <a:gd name="T82" fmla="*/ 349 w 853"/>
                    <a:gd name="T83" fmla="*/ 68 h 96"/>
                    <a:gd name="T84" fmla="*/ 307 w 853"/>
                    <a:gd name="T85" fmla="*/ 63 h 96"/>
                    <a:gd name="T86" fmla="*/ 287 w 853"/>
                    <a:gd name="T87" fmla="*/ 62 h 96"/>
                    <a:gd name="T88" fmla="*/ 269 w 853"/>
                    <a:gd name="T89" fmla="*/ 60 h 96"/>
                    <a:gd name="T90" fmla="*/ 222 w 853"/>
                    <a:gd name="T91" fmla="*/ 55 h 96"/>
                    <a:gd name="T92" fmla="*/ 143 w 853"/>
                    <a:gd name="T93" fmla="*/ 46 h 96"/>
                    <a:gd name="T94" fmla="*/ 70 w 853"/>
                    <a:gd name="T95" fmla="*/ 34 h 96"/>
                    <a:gd name="T96" fmla="*/ 10 w 853"/>
                    <a:gd name="T97" fmla="*/ 20 h 96"/>
                    <a:gd name="T98" fmla="*/ 9 w 853"/>
                    <a:gd name="T99" fmla="*/ 18 h 96"/>
                    <a:gd name="T100" fmla="*/ 6 w 853"/>
                    <a:gd name="T101" fmla="*/ 14 h 96"/>
                    <a:gd name="T102" fmla="*/ 3 w 853"/>
                    <a:gd name="T103" fmla="*/ 9 h 96"/>
                    <a:gd name="T104" fmla="*/ 0 w 853"/>
                    <a:gd name="T105" fmla="*/ 3 h 96"/>
                    <a:gd name="T106" fmla="*/ 0 w 853"/>
                    <a:gd name="T107" fmla="*/ 1 h 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3"/>
                    <a:gd name="T163" fmla="*/ 0 h 96"/>
                    <a:gd name="T164" fmla="*/ 853 w 853"/>
                    <a:gd name="T165" fmla="*/ 96 h 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3" h="96">
                      <a:moveTo>
                        <a:pt x="0" y="0"/>
                      </a:moveTo>
                      <a:lnTo>
                        <a:pt x="25" y="5"/>
                      </a:lnTo>
                      <a:lnTo>
                        <a:pt x="49" y="10"/>
                      </a:lnTo>
                      <a:lnTo>
                        <a:pt x="71" y="15"/>
                      </a:lnTo>
                      <a:lnTo>
                        <a:pt x="92" y="18"/>
                      </a:lnTo>
                      <a:lnTo>
                        <a:pt x="110" y="22"/>
                      </a:lnTo>
                      <a:lnTo>
                        <a:pt x="129" y="25"/>
                      </a:lnTo>
                      <a:lnTo>
                        <a:pt x="146" y="28"/>
                      </a:lnTo>
                      <a:lnTo>
                        <a:pt x="163" y="29"/>
                      </a:lnTo>
                      <a:lnTo>
                        <a:pt x="177" y="32"/>
                      </a:lnTo>
                      <a:lnTo>
                        <a:pt x="193" y="34"/>
                      </a:lnTo>
                      <a:lnTo>
                        <a:pt x="208" y="36"/>
                      </a:lnTo>
                      <a:lnTo>
                        <a:pt x="224" y="37"/>
                      </a:lnTo>
                      <a:lnTo>
                        <a:pt x="240" y="39"/>
                      </a:lnTo>
                      <a:lnTo>
                        <a:pt x="257" y="41"/>
                      </a:lnTo>
                      <a:lnTo>
                        <a:pt x="274" y="43"/>
                      </a:lnTo>
                      <a:lnTo>
                        <a:pt x="293" y="43"/>
                      </a:lnTo>
                      <a:lnTo>
                        <a:pt x="294" y="44"/>
                      </a:lnTo>
                      <a:lnTo>
                        <a:pt x="296" y="44"/>
                      </a:lnTo>
                      <a:lnTo>
                        <a:pt x="300" y="45"/>
                      </a:lnTo>
                      <a:lnTo>
                        <a:pt x="306" y="45"/>
                      </a:lnTo>
                      <a:lnTo>
                        <a:pt x="313" y="47"/>
                      </a:lnTo>
                      <a:lnTo>
                        <a:pt x="321" y="47"/>
                      </a:lnTo>
                      <a:lnTo>
                        <a:pt x="330" y="47"/>
                      </a:lnTo>
                      <a:lnTo>
                        <a:pt x="339" y="47"/>
                      </a:lnTo>
                      <a:lnTo>
                        <a:pt x="349" y="49"/>
                      </a:lnTo>
                      <a:lnTo>
                        <a:pt x="358" y="49"/>
                      </a:lnTo>
                      <a:lnTo>
                        <a:pt x="367" y="50"/>
                      </a:lnTo>
                      <a:lnTo>
                        <a:pt x="377" y="50"/>
                      </a:lnTo>
                      <a:lnTo>
                        <a:pt x="385" y="51"/>
                      </a:lnTo>
                      <a:lnTo>
                        <a:pt x="394" y="51"/>
                      </a:lnTo>
                      <a:lnTo>
                        <a:pt x="401" y="51"/>
                      </a:lnTo>
                      <a:lnTo>
                        <a:pt x="408" y="51"/>
                      </a:lnTo>
                      <a:lnTo>
                        <a:pt x="412" y="53"/>
                      </a:lnTo>
                      <a:lnTo>
                        <a:pt x="418" y="53"/>
                      </a:lnTo>
                      <a:lnTo>
                        <a:pt x="424" y="55"/>
                      </a:lnTo>
                      <a:lnTo>
                        <a:pt x="431" y="55"/>
                      </a:lnTo>
                      <a:lnTo>
                        <a:pt x="439" y="56"/>
                      </a:lnTo>
                      <a:lnTo>
                        <a:pt x="446" y="56"/>
                      </a:lnTo>
                      <a:lnTo>
                        <a:pt x="453" y="56"/>
                      </a:lnTo>
                      <a:lnTo>
                        <a:pt x="461" y="56"/>
                      </a:lnTo>
                      <a:lnTo>
                        <a:pt x="468" y="58"/>
                      </a:lnTo>
                      <a:lnTo>
                        <a:pt x="475" y="58"/>
                      </a:lnTo>
                      <a:lnTo>
                        <a:pt x="483" y="59"/>
                      </a:lnTo>
                      <a:lnTo>
                        <a:pt x="490" y="59"/>
                      </a:lnTo>
                      <a:lnTo>
                        <a:pt x="497" y="60"/>
                      </a:lnTo>
                      <a:lnTo>
                        <a:pt x="504" y="60"/>
                      </a:lnTo>
                      <a:lnTo>
                        <a:pt x="509" y="60"/>
                      </a:lnTo>
                      <a:lnTo>
                        <a:pt x="516" y="60"/>
                      </a:lnTo>
                      <a:lnTo>
                        <a:pt x="519" y="62"/>
                      </a:lnTo>
                      <a:lnTo>
                        <a:pt x="525" y="62"/>
                      </a:lnTo>
                      <a:lnTo>
                        <a:pt x="530" y="62"/>
                      </a:lnTo>
                      <a:lnTo>
                        <a:pt x="536" y="62"/>
                      </a:lnTo>
                      <a:lnTo>
                        <a:pt x="542" y="63"/>
                      </a:lnTo>
                      <a:lnTo>
                        <a:pt x="549" y="63"/>
                      </a:lnTo>
                      <a:lnTo>
                        <a:pt x="555" y="63"/>
                      </a:lnTo>
                      <a:lnTo>
                        <a:pt x="562" y="63"/>
                      </a:lnTo>
                      <a:lnTo>
                        <a:pt x="567" y="65"/>
                      </a:lnTo>
                      <a:lnTo>
                        <a:pt x="575" y="65"/>
                      </a:lnTo>
                      <a:lnTo>
                        <a:pt x="580" y="65"/>
                      </a:lnTo>
                      <a:lnTo>
                        <a:pt x="587" y="65"/>
                      </a:lnTo>
                      <a:lnTo>
                        <a:pt x="593" y="65"/>
                      </a:lnTo>
                      <a:lnTo>
                        <a:pt x="599" y="65"/>
                      </a:lnTo>
                      <a:lnTo>
                        <a:pt x="604" y="65"/>
                      </a:lnTo>
                      <a:lnTo>
                        <a:pt x="610" y="65"/>
                      </a:lnTo>
                      <a:lnTo>
                        <a:pt x="614" y="66"/>
                      </a:lnTo>
                      <a:lnTo>
                        <a:pt x="620" y="66"/>
                      </a:lnTo>
                      <a:lnTo>
                        <a:pt x="626" y="66"/>
                      </a:lnTo>
                      <a:lnTo>
                        <a:pt x="633" y="66"/>
                      </a:lnTo>
                      <a:lnTo>
                        <a:pt x="638" y="68"/>
                      </a:lnTo>
                      <a:lnTo>
                        <a:pt x="645" y="68"/>
                      </a:lnTo>
                      <a:lnTo>
                        <a:pt x="653" y="68"/>
                      </a:lnTo>
                      <a:lnTo>
                        <a:pt x="660" y="68"/>
                      </a:lnTo>
                      <a:lnTo>
                        <a:pt x="665" y="69"/>
                      </a:lnTo>
                      <a:lnTo>
                        <a:pt x="673" y="69"/>
                      </a:lnTo>
                      <a:lnTo>
                        <a:pt x="679" y="69"/>
                      </a:lnTo>
                      <a:lnTo>
                        <a:pt x="687" y="69"/>
                      </a:lnTo>
                      <a:lnTo>
                        <a:pt x="692" y="69"/>
                      </a:lnTo>
                      <a:lnTo>
                        <a:pt x="699" y="69"/>
                      </a:lnTo>
                      <a:lnTo>
                        <a:pt x="704" y="69"/>
                      </a:lnTo>
                      <a:lnTo>
                        <a:pt x="710" y="69"/>
                      </a:lnTo>
                      <a:lnTo>
                        <a:pt x="712" y="71"/>
                      </a:lnTo>
                      <a:lnTo>
                        <a:pt x="715" y="71"/>
                      </a:lnTo>
                      <a:lnTo>
                        <a:pt x="719" y="71"/>
                      </a:lnTo>
                      <a:lnTo>
                        <a:pt x="722" y="71"/>
                      </a:lnTo>
                      <a:lnTo>
                        <a:pt x="726" y="72"/>
                      </a:lnTo>
                      <a:lnTo>
                        <a:pt x="730" y="72"/>
                      </a:lnTo>
                      <a:lnTo>
                        <a:pt x="733" y="72"/>
                      </a:lnTo>
                      <a:lnTo>
                        <a:pt x="739" y="72"/>
                      </a:lnTo>
                      <a:lnTo>
                        <a:pt x="742" y="73"/>
                      </a:lnTo>
                      <a:lnTo>
                        <a:pt x="746" y="73"/>
                      </a:lnTo>
                      <a:lnTo>
                        <a:pt x="750" y="73"/>
                      </a:lnTo>
                      <a:lnTo>
                        <a:pt x="755" y="73"/>
                      </a:lnTo>
                      <a:lnTo>
                        <a:pt x="758" y="73"/>
                      </a:lnTo>
                      <a:lnTo>
                        <a:pt x="762" y="73"/>
                      </a:lnTo>
                      <a:lnTo>
                        <a:pt x="765" y="73"/>
                      </a:lnTo>
                      <a:lnTo>
                        <a:pt x="769" y="73"/>
                      </a:lnTo>
                      <a:lnTo>
                        <a:pt x="770" y="73"/>
                      </a:lnTo>
                      <a:lnTo>
                        <a:pt x="773" y="73"/>
                      </a:lnTo>
                      <a:lnTo>
                        <a:pt x="777" y="73"/>
                      </a:lnTo>
                      <a:lnTo>
                        <a:pt x="782" y="73"/>
                      </a:lnTo>
                      <a:lnTo>
                        <a:pt x="787" y="73"/>
                      </a:lnTo>
                      <a:lnTo>
                        <a:pt x="792" y="73"/>
                      </a:lnTo>
                      <a:lnTo>
                        <a:pt x="798" y="73"/>
                      </a:lnTo>
                      <a:lnTo>
                        <a:pt x="804" y="73"/>
                      </a:lnTo>
                      <a:lnTo>
                        <a:pt x="809" y="73"/>
                      </a:lnTo>
                      <a:lnTo>
                        <a:pt x="815" y="73"/>
                      </a:lnTo>
                      <a:lnTo>
                        <a:pt x="820" y="73"/>
                      </a:lnTo>
                      <a:lnTo>
                        <a:pt x="825" y="73"/>
                      </a:lnTo>
                      <a:lnTo>
                        <a:pt x="829" y="73"/>
                      </a:lnTo>
                      <a:lnTo>
                        <a:pt x="834" y="73"/>
                      </a:lnTo>
                      <a:lnTo>
                        <a:pt x="837" y="73"/>
                      </a:lnTo>
                      <a:lnTo>
                        <a:pt x="840" y="71"/>
                      </a:lnTo>
                      <a:lnTo>
                        <a:pt x="852" y="64"/>
                      </a:lnTo>
                      <a:lnTo>
                        <a:pt x="851" y="66"/>
                      </a:lnTo>
                      <a:lnTo>
                        <a:pt x="851" y="68"/>
                      </a:lnTo>
                      <a:lnTo>
                        <a:pt x="851" y="69"/>
                      </a:lnTo>
                      <a:lnTo>
                        <a:pt x="851" y="71"/>
                      </a:lnTo>
                      <a:lnTo>
                        <a:pt x="851" y="73"/>
                      </a:lnTo>
                      <a:lnTo>
                        <a:pt x="851" y="75"/>
                      </a:lnTo>
                      <a:lnTo>
                        <a:pt x="851" y="77"/>
                      </a:lnTo>
                      <a:lnTo>
                        <a:pt x="851" y="78"/>
                      </a:lnTo>
                      <a:lnTo>
                        <a:pt x="851" y="79"/>
                      </a:lnTo>
                      <a:lnTo>
                        <a:pt x="851" y="81"/>
                      </a:lnTo>
                      <a:lnTo>
                        <a:pt x="851" y="83"/>
                      </a:lnTo>
                      <a:lnTo>
                        <a:pt x="849" y="85"/>
                      </a:lnTo>
                      <a:lnTo>
                        <a:pt x="849" y="86"/>
                      </a:lnTo>
                      <a:lnTo>
                        <a:pt x="849" y="87"/>
                      </a:lnTo>
                      <a:lnTo>
                        <a:pt x="847" y="89"/>
                      </a:lnTo>
                      <a:lnTo>
                        <a:pt x="847" y="90"/>
                      </a:lnTo>
                      <a:lnTo>
                        <a:pt x="846" y="92"/>
                      </a:lnTo>
                      <a:lnTo>
                        <a:pt x="841" y="95"/>
                      </a:lnTo>
                      <a:lnTo>
                        <a:pt x="840" y="95"/>
                      </a:lnTo>
                      <a:lnTo>
                        <a:pt x="838" y="95"/>
                      </a:lnTo>
                      <a:lnTo>
                        <a:pt x="837" y="95"/>
                      </a:lnTo>
                      <a:lnTo>
                        <a:pt x="835" y="95"/>
                      </a:lnTo>
                      <a:lnTo>
                        <a:pt x="833" y="95"/>
                      </a:lnTo>
                      <a:lnTo>
                        <a:pt x="831" y="95"/>
                      </a:lnTo>
                      <a:lnTo>
                        <a:pt x="830" y="95"/>
                      </a:lnTo>
                      <a:lnTo>
                        <a:pt x="828" y="95"/>
                      </a:lnTo>
                      <a:lnTo>
                        <a:pt x="827" y="95"/>
                      </a:lnTo>
                      <a:lnTo>
                        <a:pt x="825" y="95"/>
                      </a:lnTo>
                      <a:lnTo>
                        <a:pt x="824" y="95"/>
                      </a:lnTo>
                      <a:lnTo>
                        <a:pt x="822" y="95"/>
                      </a:lnTo>
                      <a:lnTo>
                        <a:pt x="819" y="95"/>
                      </a:lnTo>
                      <a:lnTo>
                        <a:pt x="817" y="95"/>
                      </a:lnTo>
                      <a:lnTo>
                        <a:pt x="813" y="95"/>
                      </a:lnTo>
                      <a:lnTo>
                        <a:pt x="811" y="95"/>
                      </a:lnTo>
                      <a:lnTo>
                        <a:pt x="807" y="95"/>
                      </a:lnTo>
                      <a:lnTo>
                        <a:pt x="805" y="95"/>
                      </a:lnTo>
                      <a:lnTo>
                        <a:pt x="801" y="95"/>
                      </a:lnTo>
                      <a:lnTo>
                        <a:pt x="800" y="95"/>
                      </a:lnTo>
                      <a:lnTo>
                        <a:pt x="796" y="95"/>
                      </a:lnTo>
                      <a:lnTo>
                        <a:pt x="794" y="95"/>
                      </a:lnTo>
                      <a:lnTo>
                        <a:pt x="790" y="95"/>
                      </a:lnTo>
                      <a:lnTo>
                        <a:pt x="789" y="95"/>
                      </a:lnTo>
                      <a:lnTo>
                        <a:pt x="786" y="95"/>
                      </a:lnTo>
                      <a:lnTo>
                        <a:pt x="784" y="95"/>
                      </a:lnTo>
                      <a:lnTo>
                        <a:pt x="782" y="95"/>
                      </a:lnTo>
                      <a:lnTo>
                        <a:pt x="780" y="95"/>
                      </a:lnTo>
                      <a:lnTo>
                        <a:pt x="777" y="95"/>
                      </a:lnTo>
                      <a:lnTo>
                        <a:pt x="773" y="95"/>
                      </a:lnTo>
                      <a:lnTo>
                        <a:pt x="770" y="95"/>
                      </a:lnTo>
                      <a:lnTo>
                        <a:pt x="767" y="95"/>
                      </a:lnTo>
                      <a:lnTo>
                        <a:pt x="762" y="95"/>
                      </a:lnTo>
                      <a:lnTo>
                        <a:pt x="758" y="95"/>
                      </a:lnTo>
                      <a:lnTo>
                        <a:pt x="754" y="95"/>
                      </a:lnTo>
                      <a:lnTo>
                        <a:pt x="751" y="95"/>
                      </a:lnTo>
                      <a:lnTo>
                        <a:pt x="745" y="95"/>
                      </a:lnTo>
                      <a:lnTo>
                        <a:pt x="742" y="95"/>
                      </a:lnTo>
                      <a:lnTo>
                        <a:pt x="738" y="95"/>
                      </a:lnTo>
                      <a:lnTo>
                        <a:pt x="734" y="95"/>
                      </a:lnTo>
                      <a:lnTo>
                        <a:pt x="731" y="95"/>
                      </a:lnTo>
                      <a:lnTo>
                        <a:pt x="727" y="95"/>
                      </a:lnTo>
                      <a:lnTo>
                        <a:pt x="723" y="95"/>
                      </a:lnTo>
                      <a:lnTo>
                        <a:pt x="722" y="93"/>
                      </a:lnTo>
                      <a:lnTo>
                        <a:pt x="716" y="93"/>
                      </a:lnTo>
                      <a:lnTo>
                        <a:pt x="711" y="93"/>
                      </a:lnTo>
                      <a:lnTo>
                        <a:pt x="704" y="93"/>
                      </a:lnTo>
                      <a:lnTo>
                        <a:pt x="699" y="93"/>
                      </a:lnTo>
                      <a:lnTo>
                        <a:pt x="691" y="93"/>
                      </a:lnTo>
                      <a:lnTo>
                        <a:pt x="685" y="93"/>
                      </a:lnTo>
                      <a:lnTo>
                        <a:pt x="677" y="93"/>
                      </a:lnTo>
                      <a:lnTo>
                        <a:pt x="672" y="91"/>
                      </a:lnTo>
                      <a:lnTo>
                        <a:pt x="664" y="91"/>
                      </a:lnTo>
                      <a:lnTo>
                        <a:pt x="657" y="91"/>
                      </a:lnTo>
                      <a:lnTo>
                        <a:pt x="650" y="91"/>
                      </a:lnTo>
                      <a:lnTo>
                        <a:pt x="644" y="89"/>
                      </a:lnTo>
                      <a:lnTo>
                        <a:pt x="637" y="89"/>
                      </a:lnTo>
                      <a:lnTo>
                        <a:pt x="632" y="89"/>
                      </a:lnTo>
                      <a:lnTo>
                        <a:pt x="626" y="89"/>
                      </a:lnTo>
                      <a:lnTo>
                        <a:pt x="622" y="87"/>
                      </a:lnTo>
                      <a:lnTo>
                        <a:pt x="616" y="87"/>
                      </a:lnTo>
                      <a:lnTo>
                        <a:pt x="611" y="87"/>
                      </a:lnTo>
                      <a:lnTo>
                        <a:pt x="605" y="87"/>
                      </a:lnTo>
                      <a:lnTo>
                        <a:pt x="599" y="87"/>
                      </a:lnTo>
                      <a:lnTo>
                        <a:pt x="592" y="87"/>
                      </a:lnTo>
                      <a:lnTo>
                        <a:pt x="586" y="87"/>
                      </a:lnTo>
                      <a:lnTo>
                        <a:pt x="579" y="87"/>
                      </a:lnTo>
                      <a:lnTo>
                        <a:pt x="574" y="86"/>
                      </a:lnTo>
                      <a:lnTo>
                        <a:pt x="566" y="86"/>
                      </a:lnTo>
                      <a:lnTo>
                        <a:pt x="561" y="86"/>
                      </a:lnTo>
                      <a:lnTo>
                        <a:pt x="554" y="86"/>
                      </a:lnTo>
                      <a:lnTo>
                        <a:pt x="548" y="85"/>
                      </a:lnTo>
                      <a:lnTo>
                        <a:pt x="542" y="85"/>
                      </a:lnTo>
                      <a:lnTo>
                        <a:pt x="536" y="85"/>
                      </a:lnTo>
                      <a:lnTo>
                        <a:pt x="531" y="85"/>
                      </a:lnTo>
                      <a:lnTo>
                        <a:pt x="528" y="83"/>
                      </a:lnTo>
                      <a:lnTo>
                        <a:pt x="521" y="83"/>
                      </a:lnTo>
                      <a:lnTo>
                        <a:pt x="515" y="83"/>
                      </a:lnTo>
                      <a:lnTo>
                        <a:pt x="508" y="83"/>
                      </a:lnTo>
                      <a:lnTo>
                        <a:pt x="501" y="81"/>
                      </a:lnTo>
                      <a:lnTo>
                        <a:pt x="493" y="81"/>
                      </a:lnTo>
                      <a:lnTo>
                        <a:pt x="485" y="81"/>
                      </a:lnTo>
                      <a:lnTo>
                        <a:pt x="477" y="81"/>
                      </a:lnTo>
                      <a:lnTo>
                        <a:pt x="469" y="79"/>
                      </a:lnTo>
                      <a:lnTo>
                        <a:pt x="460" y="79"/>
                      </a:lnTo>
                      <a:lnTo>
                        <a:pt x="452" y="79"/>
                      </a:lnTo>
                      <a:lnTo>
                        <a:pt x="444" y="79"/>
                      </a:lnTo>
                      <a:lnTo>
                        <a:pt x="437" y="78"/>
                      </a:lnTo>
                      <a:lnTo>
                        <a:pt x="429" y="78"/>
                      </a:lnTo>
                      <a:lnTo>
                        <a:pt x="423" y="76"/>
                      </a:lnTo>
                      <a:lnTo>
                        <a:pt x="417" y="76"/>
                      </a:lnTo>
                      <a:lnTo>
                        <a:pt x="413" y="75"/>
                      </a:lnTo>
                      <a:lnTo>
                        <a:pt x="407" y="75"/>
                      </a:lnTo>
                      <a:lnTo>
                        <a:pt x="400" y="74"/>
                      </a:lnTo>
                      <a:lnTo>
                        <a:pt x="392" y="74"/>
                      </a:lnTo>
                      <a:lnTo>
                        <a:pt x="385" y="72"/>
                      </a:lnTo>
                      <a:lnTo>
                        <a:pt x="375" y="72"/>
                      </a:lnTo>
                      <a:lnTo>
                        <a:pt x="367" y="70"/>
                      </a:lnTo>
                      <a:lnTo>
                        <a:pt x="357" y="69"/>
                      </a:lnTo>
                      <a:lnTo>
                        <a:pt x="349" y="68"/>
                      </a:lnTo>
                      <a:lnTo>
                        <a:pt x="339" y="68"/>
                      </a:lnTo>
                      <a:lnTo>
                        <a:pt x="331" y="66"/>
                      </a:lnTo>
                      <a:lnTo>
                        <a:pt x="323" y="66"/>
                      </a:lnTo>
                      <a:lnTo>
                        <a:pt x="317" y="64"/>
                      </a:lnTo>
                      <a:lnTo>
                        <a:pt x="311" y="64"/>
                      </a:lnTo>
                      <a:lnTo>
                        <a:pt x="307" y="63"/>
                      </a:lnTo>
                      <a:lnTo>
                        <a:pt x="304" y="63"/>
                      </a:lnTo>
                      <a:lnTo>
                        <a:pt x="304" y="62"/>
                      </a:lnTo>
                      <a:lnTo>
                        <a:pt x="297" y="62"/>
                      </a:lnTo>
                      <a:lnTo>
                        <a:pt x="292" y="62"/>
                      </a:lnTo>
                      <a:lnTo>
                        <a:pt x="287" y="62"/>
                      </a:lnTo>
                      <a:lnTo>
                        <a:pt x="284" y="61"/>
                      </a:lnTo>
                      <a:lnTo>
                        <a:pt x="281" y="61"/>
                      </a:lnTo>
                      <a:lnTo>
                        <a:pt x="279" y="61"/>
                      </a:lnTo>
                      <a:lnTo>
                        <a:pt x="275" y="61"/>
                      </a:lnTo>
                      <a:lnTo>
                        <a:pt x="273" y="60"/>
                      </a:lnTo>
                      <a:lnTo>
                        <a:pt x="269" y="60"/>
                      </a:lnTo>
                      <a:lnTo>
                        <a:pt x="264" y="60"/>
                      </a:lnTo>
                      <a:lnTo>
                        <a:pt x="259" y="60"/>
                      </a:lnTo>
                      <a:lnTo>
                        <a:pt x="253" y="59"/>
                      </a:lnTo>
                      <a:lnTo>
                        <a:pt x="244" y="59"/>
                      </a:lnTo>
                      <a:lnTo>
                        <a:pt x="234" y="57"/>
                      </a:lnTo>
                      <a:lnTo>
                        <a:pt x="222" y="55"/>
                      </a:lnTo>
                      <a:lnTo>
                        <a:pt x="209" y="53"/>
                      </a:lnTo>
                      <a:lnTo>
                        <a:pt x="195" y="53"/>
                      </a:lnTo>
                      <a:lnTo>
                        <a:pt x="182" y="51"/>
                      </a:lnTo>
                      <a:lnTo>
                        <a:pt x="169" y="49"/>
                      </a:lnTo>
                      <a:lnTo>
                        <a:pt x="156" y="48"/>
                      </a:lnTo>
                      <a:lnTo>
                        <a:pt x="143" y="46"/>
                      </a:lnTo>
                      <a:lnTo>
                        <a:pt x="131" y="44"/>
                      </a:lnTo>
                      <a:lnTo>
                        <a:pt x="118" y="42"/>
                      </a:lnTo>
                      <a:lnTo>
                        <a:pt x="107" y="39"/>
                      </a:lnTo>
                      <a:lnTo>
                        <a:pt x="93" y="38"/>
                      </a:lnTo>
                      <a:lnTo>
                        <a:pt x="82" y="36"/>
                      </a:lnTo>
                      <a:lnTo>
                        <a:pt x="70" y="34"/>
                      </a:lnTo>
                      <a:lnTo>
                        <a:pt x="59" y="30"/>
                      </a:lnTo>
                      <a:lnTo>
                        <a:pt x="46" y="28"/>
                      </a:lnTo>
                      <a:lnTo>
                        <a:pt x="35" y="26"/>
                      </a:lnTo>
                      <a:lnTo>
                        <a:pt x="23" y="24"/>
                      </a:lnTo>
                      <a:lnTo>
                        <a:pt x="12" y="20"/>
                      </a:lnTo>
                      <a:lnTo>
                        <a:pt x="10" y="20"/>
                      </a:lnTo>
                      <a:lnTo>
                        <a:pt x="10" y="19"/>
                      </a:lnTo>
                      <a:lnTo>
                        <a:pt x="9" y="19"/>
                      </a:lnTo>
                      <a:lnTo>
                        <a:pt x="9" y="18"/>
                      </a:lnTo>
                      <a:lnTo>
                        <a:pt x="9" y="17"/>
                      </a:lnTo>
                      <a:lnTo>
                        <a:pt x="7" y="17"/>
                      </a:lnTo>
                      <a:lnTo>
                        <a:pt x="7" y="16"/>
                      </a:lnTo>
                      <a:lnTo>
                        <a:pt x="7" y="14"/>
                      </a:lnTo>
                      <a:lnTo>
                        <a:pt x="6" y="14"/>
                      </a:lnTo>
                      <a:lnTo>
                        <a:pt x="6" y="13"/>
                      </a:lnTo>
                      <a:lnTo>
                        <a:pt x="6" y="11"/>
                      </a:lnTo>
                      <a:lnTo>
                        <a:pt x="4" y="11"/>
                      </a:lnTo>
                      <a:lnTo>
                        <a:pt x="4" y="9"/>
                      </a:lnTo>
                      <a:lnTo>
                        <a:pt x="3" y="9"/>
                      </a:lnTo>
                      <a:lnTo>
                        <a:pt x="3" y="8"/>
                      </a:lnTo>
                      <a:lnTo>
                        <a:pt x="1" y="8"/>
                      </a:lnTo>
                      <a:lnTo>
                        <a:pt x="1" y="6"/>
                      </a:lnTo>
                      <a:lnTo>
                        <a:pt x="1" y="5"/>
                      </a:lnTo>
                      <a:lnTo>
                        <a:pt x="1" y="3"/>
                      </a:lnTo>
                      <a:lnTo>
                        <a:pt x="0" y="3"/>
                      </a:lnTo>
                      <a:lnTo>
                        <a:pt x="0" y="1"/>
                      </a:lnTo>
                      <a:lnTo>
                        <a:pt x="0" y="0"/>
                      </a:lnTo>
                    </a:path>
                  </a:pathLst>
                </a:custGeom>
                <a:solidFill>
                  <a:srgbClr val="000000"/>
                </a:solidFill>
                <a:ln w="12700" cap="rnd">
                  <a:solidFill>
                    <a:srgbClr val="000000"/>
                  </a:solidFill>
                  <a:round/>
                  <a:headEnd/>
                  <a:tailEnd/>
                </a:ln>
              </p:spPr>
              <p:txBody>
                <a:bodyP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grpSp>
        </p:grpSp>
      </p:grpSp>
      <p:sp>
        <p:nvSpPr>
          <p:cNvPr id="196" name="矩形 392"/>
          <p:cNvSpPr>
            <a:spLocks noChangeArrowheads="1"/>
          </p:cNvSpPr>
          <p:nvPr/>
        </p:nvSpPr>
        <p:spPr bwMode="auto">
          <a:xfrm>
            <a:off x="803275" y="6232525"/>
            <a:ext cx="62150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r>
              <a:rPr kumimoji="0" lang="en-US" altLang="zh-TW" sz="1200" b="1" kern="0" dirty="0">
                <a:solidFill>
                  <a:prstClr val="black"/>
                </a:solidFill>
              </a:rPr>
              <a:t>Spencer &amp; Spencer</a:t>
            </a:r>
            <a:r>
              <a:rPr kumimoji="0" lang="zh-TW" altLang="en-US" sz="1200" b="1" kern="0" dirty="0">
                <a:solidFill>
                  <a:prstClr val="black"/>
                </a:solidFill>
              </a:rPr>
              <a:t>的職能概念</a:t>
            </a:r>
            <a:r>
              <a:rPr kumimoji="0" lang="en-US" altLang="zh-TW" sz="1200" b="1" kern="0" dirty="0">
                <a:solidFill>
                  <a:prstClr val="black"/>
                </a:solidFill>
              </a:rPr>
              <a:t>(1993)</a:t>
            </a:r>
            <a:r>
              <a:rPr kumimoji="0" lang="zh-TW" altLang="en-US" sz="1200" b="1" kern="0" dirty="0">
                <a:solidFill>
                  <a:prstClr val="black"/>
                </a:solidFill>
              </a:rPr>
              <a:t>資料來源：才能評鑑法建立卓越績效的模式</a:t>
            </a:r>
          </a:p>
        </p:txBody>
      </p:sp>
    </p:spTree>
    <p:extLst>
      <p:ext uri="{BB962C8B-B14F-4D97-AF65-F5344CB8AC3E}">
        <p14:creationId xmlns:p14="http://schemas.microsoft.com/office/powerpoint/2010/main" val="197313996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4"/>
          <p:cNvSpPr txBox="1">
            <a:spLocks/>
          </p:cNvSpPr>
          <p:nvPr/>
        </p:nvSpPr>
        <p:spPr>
          <a:xfrm>
            <a:off x="467544" y="260648"/>
            <a:ext cx="8229600" cy="720725"/>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a:defRPr/>
            </a:pPr>
            <a:r>
              <a:rPr lang="zh-TW" altLang="en-US" sz="4000"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研習推廣活動</a:t>
            </a:r>
            <a:endParaRPr lang="zh-TW" altLang="en-US" sz="4400" b="1" dirty="0" smtClean="0">
              <a:solidFill>
                <a:prstClr val="black"/>
              </a:solidFill>
              <a:latin typeface="微軟正黑體" panose="020B0604030504040204" pitchFamily="34" charset="-120"/>
              <a:ea typeface="微軟正黑體" panose="020B0604030504040204" pitchFamily="34" charset="-120"/>
            </a:endParaRPr>
          </a:p>
        </p:txBody>
      </p:sp>
      <p:sp>
        <p:nvSpPr>
          <p:cNvPr id="5" name="文字方塊 4"/>
          <p:cNvSpPr txBox="1"/>
          <p:nvPr/>
        </p:nvSpPr>
        <p:spPr>
          <a:xfrm>
            <a:off x="395536" y="972349"/>
            <a:ext cx="8369300" cy="2585323"/>
          </a:xfrm>
          <a:prstGeom prst="rect">
            <a:avLst/>
          </a:prstGeom>
          <a:solidFill>
            <a:srgbClr val="2683C6">
              <a:lumMod val="75000"/>
            </a:srgbClr>
          </a:solidFill>
        </p:spPr>
        <p:txBody>
          <a:bodyPr wrap="square" rtlCol="0">
            <a:spAutoFit/>
          </a:bodyPr>
          <a:lstStyle/>
          <a:p>
            <a:pPr marL="285750" indent="-285750">
              <a:buFont typeface="Arial" pitchFamily="34" charset="0"/>
              <a:buChar char="•"/>
              <a:defRPr/>
            </a:pPr>
            <a:r>
              <a:rPr lang="zh-TW" altLang="en-US" b="1" u="sng" kern="0" dirty="0" smtClean="0">
                <a:solidFill>
                  <a:srgbClr val="FFFF00"/>
                </a:solidFill>
                <a:latin typeface="微軟正黑體" pitchFamily="34" charset="-120"/>
                <a:ea typeface="微軟正黑體" panose="020B0604030504040204" pitchFamily="34" charset="-120"/>
                <a:cs typeface="Times New Roman" panose="02020603050405020304" pitchFamily="18" charset="0"/>
              </a:rPr>
              <a:t>校園推廣活動 </a:t>
            </a: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&gt;</a:t>
            </a:r>
            <a:b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b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因應</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個別學校需求，到校進行連結及</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推廣。依應用主題分為：深度交流討論會議、推廣研習會、實務工作坊</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a:p>
            <a:pPr marL="285750" indent="-285750">
              <a:buFont typeface="Arial" pitchFamily="34" charset="0"/>
              <a:buChar char="•"/>
              <a:defRPr/>
            </a:pPr>
            <a:r>
              <a:rPr lang="zh-TW" altLang="en-US" b="1" u="sng" kern="0" dirty="0" smtClean="0">
                <a:solidFill>
                  <a:srgbClr val="FFFF00"/>
                </a:solidFill>
                <a:latin typeface="微軟正黑體" pitchFamily="34" charset="-120"/>
                <a:ea typeface="微軟正黑體" panose="020B0604030504040204" pitchFamily="34" charset="-120"/>
                <a:cs typeface="Times New Roman" panose="02020603050405020304" pitchFamily="18" charset="0"/>
              </a:rPr>
              <a:t>實務工作坊 </a:t>
            </a: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&gt;</a:t>
            </a:r>
            <a:b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b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4</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月份分區辦理：「</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原來</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數據可以這樣用－校務研究新動能」實務工作</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坊，共計</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88</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校 </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有</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59</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校來自校務研究中心</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 149</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人出席 </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一般大出席者逾半數</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a:t>
            </a:r>
          </a:p>
          <a:p>
            <a:pPr marL="285750" indent="-285750">
              <a:buFont typeface="Arial" pitchFamily="34" charset="0"/>
              <a:buChar char="•"/>
              <a:defRPr/>
            </a:pPr>
            <a:r>
              <a:rPr lang="zh-TW" altLang="en-US" b="1" u="sng" kern="0" dirty="0" smtClean="0">
                <a:solidFill>
                  <a:srgbClr val="FFFF00"/>
                </a:solidFill>
                <a:latin typeface="微軟正黑體" pitchFamily="34" charset="-120"/>
                <a:ea typeface="微軟正黑體" panose="020B0604030504040204" pitchFamily="34" charset="-120"/>
                <a:cs typeface="Times New Roman" panose="02020603050405020304" pitchFamily="18" charset="0"/>
              </a:rPr>
              <a:t>應用交流研習會 </a:t>
            </a: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&gt;</a:t>
            </a:r>
            <a:b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br>
            <a:r>
              <a:rPr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9/3</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9/5</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9/7</a:t>
            </a: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 </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分區辦理</a:t>
            </a:r>
            <a:r>
              <a:rPr lang="zh-TW" altLang="en-US" b="1" u="sng" kern="0" dirty="0">
                <a:solidFill>
                  <a:prstClr val="white"/>
                </a:solidFill>
                <a:latin typeface="微軟正黑體" pitchFamily="34" charset="-120"/>
                <a:ea typeface="微軟正黑體" panose="020B0604030504040204" pitchFamily="34" charset="-120"/>
                <a:cs typeface="Times New Roman" panose="02020603050405020304" pitchFamily="18" charset="0"/>
              </a:rPr>
              <a:t>「創新教學，聽他們說</a:t>
            </a:r>
            <a:r>
              <a:rPr lang="en-US" altLang="zh-TW" b="1" u="sng"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u="sng" kern="0" dirty="0">
                <a:solidFill>
                  <a:prstClr val="white"/>
                </a:solidFill>
                <a:latin typeface="微軟正黑體" pitchFamily="34" charset="-120"/>
                <a:ea typeface="微軟正黑體" panose="020B0604030504040204" pitchFamily="34" charset="-120"/>
                <a:cs typeface="Times New Roman" panose="02020603050405020304" pitchFamily="18" charset="0"/>
              </a:rPr>
              <a:t>怎麼用</a:t>
            </a:r>
            <a:r>
              <a:rPr lang="zh-TW" altLang="en-US" b="1" u="sng"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a:t>
            </a:r>
            <a:r>
              <a:rPr lang="zh-TW" altLang="en-US"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研習會，</a:t>
            </a:r>
            <a: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t/>
            </a:r>
            <a:br>
              <a:rPr lang="en-US" altLang="zh-TW" b="1" kern="0" dirty="0" smtClean="0">
                <a:solidFill>
                  <a:prstClr val="white"/>
                </a:solidFill>
                <a:latin typeface="微軟正黑體" pitchFamily="34" charset="-120"/>
                <a:ea typeface="微軟正黑體" panose="020B0604030504040204" pitchFamily="34" charset="-120"/>
                <a:cs typeface="Times New Roman" panose="02020603050405020304" pitchFamily="18" charset="0"/>
              </a:rPr>
            </a:br>
            <a:r>
              <a:rPr lang="zh-TW" altLang="en-US" b="1" kern="0" dirty="0" smtClean="0">
                <a:solidFill>
                  <a:srgbClr val="FFC000"/>
                </a:solidFill>
                <a:latin typeface="微軟正黑體" pitchFamily="34" charset="-120"/>
                <a:ea typeface="微軟正黑體" panose="020B0604030504040204" pitchFamily="34" charset="-120"/>
                <a:cs typeface="Times New Roman" panose="02020603050405020304" pitchFamily="18" charset="0"/>
              </a:rPr>
              <a:t>歡迎</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師長踴躍參加研習推廣活動，並協助回校擴散推廣</a:t>
            </a:r>
            <a:r>
              <a:rPr lang="en-US" altLang="zh-TW" b="1" kern="0" dirty="0">
                <a:solidFill>
                  <a:srgbClr val="FFC000"/>
                </a:solidFill>
                <a:latin typeface="微軟正黑體" pitchFamily="34" charset="-120"/>
                <a:ea typeface="微軟正黑體" panose="020B0604030504040204" pitchFamily="34" charset="-120"/>
                <a:cs typeface="Times New Roman" panose="02020603050405020304" pitchFamily="18" charset="0"/>
              </a:rPr>
              <a:t>!</a:t>
            </a:r>
            <a:endPar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endParaRPr>
          </a:p>
        </p:txBody>
      </p:sp>
      <p:pic>
        <p:nvPicPr>
          <p:cNvPr id="9" name="圖片 8"/>
          <p:cNvPicPr>
            <a:picLocks noChangeAspect="1"/>
          </p:cNvPicPr>
          <p:nvPr/>
        </p:nvPicPr>
        <p:blipFill>
          <a:blip r:embed="rId3"/>
          <a:stretch>
            <a:fillRect/>
          </a:stretch>
        </p:blipFill>
        <p:spPr>
          <a:xfrm>
            <a:off x="341107" y="3753889"/>
            <a:ext cx="3329940" cy="2173605"/>
          </a:xfrm>
          <a:prstGeom prst="rect">
            <a:avLst/>
          </a:prstGeom>
          <a:effectLst>
            <a:outerShdw blurRad="50800" dist="38100" dir="2700000" algn="tl" rotWithShape="0">
              <a:prstClr val="black">
                <a:alpha val="40000"/>
              </a:prstClr>
            </a:outerShdw>
          </a:effectLst>
        </p:spPr>
      </p:pic>
      <p:sp>
        <p:nvSpPr>
          <p:cNvPr id="2" name="文字方塊 1"/>
          <p:cNvSpPr txBox="1"/>
          <p:nvPr/>
        </p:nvSpPr>
        <p:spPr>
          <a:xfrm>
            <a:off x="7137423" y="5689984"/>
            <a:ext cx="1952146" cy="523220"/>
          </a:xfrm>
          <a:prstGeom prst="rect">
            <a:avLst/>
          </a:prstGeom>
          <a:noFill/>
        </p:spPr>
        <p:txBody>
          <a:bodyPr wrap="square" rtlCol="0">
            <a:spAutoFit/>
          </a:bodyPr>
          <a:lstStyle/>
          <a:p>
            <a:r>
              <a:rPr lang="en-US" altLang="zh-TW" sz="1400" dirty="0" smtClean="0">
                <a:solidFill>
                  <a:schemeClr val="bg1"/>
                </a:solidFill>
                <a:latin typeface="微軟正黑體" panose="020B0604030504040204" pitchFamily="34" charset="-120"/>
                <a:ea typeface="微軟正黑體" panose="020B0604030504040204" pitchFamily="34" charset="-120"/>
              </a:rPr>
              <a:t>107</a:t>
            </a:r>
            <a:r>
              <a:rPr lang="zh-TW" altLang="en-US" sz="1400" dirty="0" smtClean="0">
                <a:solidFill>
                  <a:schemeClr val="bg1"/>
                </a:solidFill>
                <a:latin typeface="微軟正黑體" panose="020B0604030504040204" pitchFamily="34" charset="-120"/>
                <a:ea typeface="微軟正黑體" panose="020B0604030504040204" pitchFamily="34" charset="-120"/>
              </a:rPr>
              <a:t>年應用交流研習會報名連結！</a:t>
            </a:r>
            <a:endParaRPr lang="zh-TW" altLang="en-US" sz="1400" dirty="0">
              <a:solidFill>
                <a:schemeClr val="bg1"/>
              </a:solidFill>
              <a:latin typeface="微軟正黑體" panose="020B0604030504040204" pitchFamily="34" charset="-120"/>
              <a:ea typeface="微軟正黑體" panose="020B0604030504040204" pitchFamily="34" charset="-120"/>
            </a:endParaRPr>
          </a:p>
        </p:txBody>
      </p:sp>
      <p:pic>
        <p:nvPicPr>
          <p:cNvPr id="10" name="Picture 30" descr="C:\Users\jsauvageau\Desktop\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49747" y="5793365"/>
            <a:ext cx="465904" cy="316457"/>
          </a:xfrm>
          <a:prstGeom prst="rect">
            <a:avLst/>
          </a:prstGeom>
          <a:noFill/>
          <a:extLst>
            <a:ext uri="{909E8E84-426E-40DD-AFC4-6F175D3DCCD1}">
              <a14:hiddenFill xmlns:a14="http://schemas.microsoft.com/office/drawing/2010/main">
                <a:solidFill>
                  <a:srgbClr val="FFFFFF"/>
                </a:solidFill>
              </a14:hiddenFill>
            </a:ext>
          </a:extLst>
        </p:spPr>
      </p:pic>
      <p:pic>
        <p:nvPicPr>
          <p:cNvPr id="8" name="圖片 7"/>
          <p:cNvPicPr>
            <a:picLocks noChangeAspect="1"/>
          </p:cNvPicPr>
          <p:nvPr/>
        </p:nvPicPr>
        <p:blipFill>
          <a:blip r:embed="rId5"/>
          <a:stretch>
            <a:fillRect/>
          </a:stretch>
        </p:blipFill>
        <p:spPr>
          <a:xfrm>
            <a:off x="3214966" y="4247601"/>
            <a:ext cx="3236595" cy="2097405"/>
          </a:xfrm>
          <a:prstGeom prst="rect">
            <a:avLst/>
          </a:prstGeom>
          <a:effectLst>
            <a:outerShdw blurRad="50800" dist="38100" dir="2700000" algn="tl" rotWithShape="0">
              <a:prstClr val="black">
                <a:alpha val="40000"/>
              </a:prstClr>
            </a:outerShdw>
          </a:effectLst>
        </p:spPr>
      </p:pic>
      <p:pic>
        <p:nvPicPr>
          <p:cNvPr id="3076" name="Picture 4" descr="http://s01.calm9.com/qrcode/2018-08/2WAH50P5OI.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68001" y="4347887"/>
            <a:ext cx="1303111" cy="13031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709571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議程</a:t>
            </a:r>
            <a:endParaRPr lang="zh-TW" altLang="en-US" sz="4000" b="1" dirty="0">
              <a:solidFill>
                <a:sysClr val="windowText" lastClr="000000"/>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1138560627"/>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線上應用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25675" y="2285797"/>
            <a:ext cx="8712968" cy="644015"/>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383266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02840" y="472514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4000" kern="100" dirty="0" smtClean="0">
                <a:solidFill>
                  <a:sysClr val="windowText" lastClr="000000"/>
                </a:solidFill>
              </a:rPr>
              <a:t>系所定位</a:t>
            </a:r>
            <a:r>
              <a:rPr lang="en-US" altLang="zh-TW" sz="4000" kern="100" dirty="0" smtClean="0">
                <a:solidFill>
                  <a:sysClr val="windowText" lastClr="000000"/>
                </a:solidFill>
              </a:rPr>
              <a:t>/</a:t>
            </a:r>
            <a:r>
              <a:rPr lang="zh-TW" altLang="en-US" sz="4000" kern="100" dirty="0" smtClean="0">
                <a:solidFill>
                  <a:sysClr val="windowText" lastClr="000000"/>
                </a:solidFill>
              </a:rPr>
              <a:t>教育目標檢視</a:t>
            </a:r>
            <a:endParaRPr lang="zh-TW" altLang="en-US" sz="4000" dirty="0">
              <a:solidFill>
                <a:sysClr val="windowText" lastClr="000000"/>
              </a:solidFill>
            </a:endParaRPr>
          </a:p>
        </p:txBody>
      </p:sp>
    </p:spTree>
    <p:extLst>
      <p:ext uri="{BB962C8B-B14F-4D97-AF65-F5344CB8AC3E}">
        <p14:creationId xmlns:p14="http://schemas.microsoft.com/office/powerpoint/2010/main" val="381338095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23528" y="346049"/>
            <a:ext cx="8507288"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3800" kern="100" dirty="0" smtClean="0">
                <a:solidFill>
                  <a:sysClr val="windowText" lastClr="000000"/>
                </a:solidFill>
              </a:rPr>
              <a:t>系所定位</a:t>
            </a:r>
            <a:r>
              <a:rPr lang="en-US" altLang="zh-TW" sz="3800" kern="100" dirty="0" smtClean="0">
                <a:solidFill>
                  <a:sysClr val="windowText" lastClr="000000"/>
                </a:solidFill>
              </a:rPr>
              <a:t>/</a:t>
            </a:r>
            <a:r>
              <a:rPr lang="zh-TW" altLang="en-US" sz="3800" kern="100" dirty="0" smtClean="0">
                <a:solidFill>
                  <a:sysClr val="windowText" lastClr="000000"/>
                </a:solidFill>
              </a:rPr>
              <a:t>教育目標檢視</a:t>
            </a:r>
            <a:r>
              <a:rPr lang="en-US" altLang="zh-TW" sz="3800" kern="100" dirty="0" smtClean="0">
                <a:solidFill>
                  <a:sysClr val="windowText" lastClr="000000"/>
                </a:solidFill>
              </a:rPr>
              <a:t>-</a:t>
            </a:r>
            <a:r>
              <a:rPr lang="zh-TW" altLang="en-US" sz="3800" dirty="0" smtClean="0">
                <a:solidFill>
                  <a:sysClr val="windowText" lastClr="000000"/>
                </a:solidFill>
              </a:rPr>
              <a:t>相關研究調查</a:t>
            </a:r>
            <a:endParaRPr lang="zh-TW" altLang="en-US" sz="3800" dirty="0">
              <a:solidFill>
                <a:sysClr val="windowText" lastClr="000000"/>
              </a:solidFill>
            </a:endParaRPr>
          </a:p>
        </p:txBody>
      </p:sp>
      <p:sp>
        <p:nvSpPr>
          <p:cNvPr id="3" name="內容版面配置區 3"/>
          <p:cNvSpPr txBox="1">
            <a:spLocks/>
          </p:cNvSpPr>
          <p:nvPr/>
        </p:nvSpPr>
        <p:spPr bwMode="auto">
          <a:xfrm>
            <a:off x="457200" y="1081824"/>
            <a:ext cx="8229600" cy="4785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defRPr/>
            </a:pPr>
            <a:r>
              <a:rPr lang="zh-TW" altLang="en-US" sz="2400" dirty="0" smtClean="0">
                <a:solidFill>
                  <a:sysClr val="windowText" lastClr="000000"/>
                </a:solidFill>
              </a:rPr>
              <a:t>教育部統計處</a:t>
            </a:r>
            <a:endParaRPr lang="en-US" altLang="zh-TW" sz="2400" dirty="0" smtClean="0">
              <a:solidFill>
                <a:sysClr val="windowText" lastClr="000000"/>
              </a:solidFill>
            </a:endParaRPr>
          </a:p>
          <a:p>
            <a:pPr lvl="1" eaLnBrk="1" hangingPunct="1">
              <a:defRPr/>
            </a:pPr>
            <a:r>
              <a:rPr lang="zh-TW" altLang="en-US" sz="1800" dirty="0" smtClean="0">
                <a:solidFill>
                  <a:sysClr val="windowText" lastClr="000000"/>
                </a:solidFill>
              </a:rPr>
              <a:t>高等教育基本資料之蒐集、統計事項</a:t>
            </a:r>
          </a:p>
          <a:p>
            <a:pPr lvl="1" eaLnBrk="1" hangingPunct="1">
              <a:defRPr/>
            </a:pPr>
            <a:r>
              <a:rPr lang="zh-TW" altLang="en-US" sz="1800" dirty="0" smtClean="0">
                <a:solidFill>
                  <a:sysClr val="windowText" lastClr="000000"/>
                </a:solidFill>
              </a:rPr>
              <a:t>相關統計資料分析、發布及提供事項</a:t>
            </a:r>
          </a:p>
          <a:p>
            <a:pPr lvl="1" eaLnBrk="1" hangingPunct="1">
              <a:defRPr/>
            </a:pPr>
            <a:r>
              <a:rPr lang="zh-TW" altLang="en-US" sz="1800" dirty="0" smtClean="0">
                <a:solidFill>
                  <a:sysClr val="windowText" lastClr="000000"/>
                </a:solidFill>
              </a:rPr>
              <a:t>國際教育統計指標之資料蒐集、比較、分析及彙編</a:t>
            </a:r>
          </a:p>
          <a:p>
            <a:pPr eaLnBrk="1" hangingPunct="1">
              <a:defRPr/>
            </a:pPr>
            <a:endParaRPr lang="en-US" altLang="zh-TW" sz="24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a:solidFill>
                <a:sysClr val="windowText" lastClr="000000"/>
              </a:solidFill>
            </a:endParaRPr>
          </a:p>
        </p:txBody>
      </p:sp>
      <p:pic>
        <p:nvPicPr>
          <p:cNvPr id="4" name="圖片 3"/>
          <p:cNvPicPr>
            <a:picLocks noChangeAspect="1"/>
          </p:cNvPicPr>
          <p:nvPr/>
        </p:nvPicPr>
        <p:blipFill>
          <a:blip r:embed="rId3"/>
          <a:stretch>
            <a:fillRect/>
          </a:stretch>
        </p:blipFill>
        <p:spPr>
          <a:xfrm>
            <a:off x="1007604" y="2574266"/>
            <a:ext cx="6732748" cy="3076929"/>
          </a:xfrm>
          <a:prstGeom prst="rect">
            <a:avLst/>
          </a:prstGeom>
        </p:spPr>
      </p:pic>
      <p:sp>
        <p:nvSpPr>
          <p:cNvPr id="5" name="矩形 4"/>
          <p:cNvSpPr/>
          <p:nvPr/>
        </p:nvSpPr>
        <p:spPr>
          <a:xfrm>
            <a:off x="539552" y="5776627"/>
            <a:ext cx="7139136" cy="738664"/>
          </a:xfrm>
          <a:prstGeom prst="rect">
            <a:avLst/>
          </a:prstGeom>
        </p:spPr>
        <p:txBody>
          <a:bodyPr wrap="square">
            <a:spAutoFit/>
          </a:bodyPr>
          <a:lstStyle/>
          <a:p>
            <a:pPr marL="342900" lvl="1" indent="-342900" fontAlgn="base">
              <a:spcBef>
                <a:spcPct val="0"/>
              </a:spcBef>
              <a:spcAft>
                <a:spcPct val="0"/>
              </a:spcAft>
              <a:buFont typeface="Arial" panose="020B0604020202020204" pitchFamily="34" charset="0"/>
              <a:buChar char="•"/>
              <a:defRPr/>
            </a:pPr>
            <a:r>
              <a:rPr kumimoji="1" lang="zh-TW" altLang="en-US" sz="2400" dirty="0">
                <a:solidFill>
                  <a:prstClr val="black"/>
                </a:solidFill>
                <a:latin typeface="微軟正黑體" panose="020B0604030504040204" pitchFamily="34" charset="-120"/>
                <a:ea typeface="微軟正黑體" panose="020B0604030504040204" pitchFamily="34" charset="-120"/>
              </a:rPr>
              <a:t>畢業生流向</a:t>
            </a:r>
            <a:r>
              <a:rPr kumimoji="1" lang="zh-TW" altLang="en-US" sz="2400" dirty="0" smtClean="0">
                <a:solidFill>
                  <a:prstClr val="black"/>
                </a:solidFill>
                <a:latin typeface="微軟正黑體" panose="020B0604030504040204" pitchFamily="34" charset="-120"/>
                <a:ea typeface="微軟正黑體" panose="020B0604030504040204" pitchFamily="34" charset="-120"/>
              </a:rPr>
              <a:t>調查</a:t>
            </a:r>
            <a:endParaRPr kumimoji="1" lang="en-US" altLang="zh-TW" sz="2400" dirty="0">
              <a:solidFill>
                <a:prstClr val="black"/>
              </a:solidFill>
              <a:latin typeface="微軟正黑體" panose="020B0604030504040204" pitchFamily="34" charset="-120"/>
              <a:ea typeface="微軟正黑體" panose="020B0604030504040204" pitchFamily="34" charset="-120"/>
            </a:endParaRPr>
          </a:p>
          <a:p>
            <a:pPr marL="800100" lvl="2" indent="-342900" fontAlgn="base">
              <a:spcBef>
                <a:spcPct val="0"/>
              </a:spcBef>
              <a:spcAft>
                <a:spcPct val="0"/>
              </a:spcAft>
              <a:buFont typeface="微軟正黑體" panose="020B0604030504040204" pitchFamily="34" charset="-120"/>
              <a:buChar char="-"/>
              <a:defRPr/>
            </a:pPr>
            <a:r>
              <a:rPr kumimoji="1" lang="zh-TW" altLang="en-US" dirty="0">
                <a:solidFill>
                  <a:prstClr val="black"/>
                </a:solidFill>
                <a:latin typeface="微軟正黑體" pitchFamily="34" charset="-120"/>
                <a:ea typeface="微軟正黑體" pitchFamily="34" charset="-120"/>
                <a:cs typeface="微軟正黑體"/>
              </a:rPr>
              <a:t>各大專院校畢業生，在畢業後一年之現況調查。</a:t>
            </a:r>
            <a:endParaRPr kumimoji="1" lang="en-US" altLang="zh-TW" dirty="0">
              <a:solidFill>
                <a:prstClr val="black"/>
              </a:solidFill>
              <a:latin typeface="微軟正黑體" pitchFamily="34" charset="-120"/>
              <a:ea typeface="微軟正黑體" pitchFamily="34" charset="-120"/>
              <a:cs typeface="微軟正黑體"/>
            </a:endParaRPr>
          </a:p>
        </p:txBody>
      </p:sp>
    </p:spTree>
    <p:extLst>
      <p:ext uri="{BB962C8B-B14F-4D97-AF65-F5344CB8AC3E}">
        <p14:creationId xmlns:p14="http://schemas.microsoft.com/office/powerpoint/2010/main" val="323538874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23528" y="404664"/>
            <a:ext cx="843528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3800" kern="100" smtClean="0">
                <a:solidFill>
                  <a:sysClr val="windowText" lastClr="000000"/>
                </a:solidFill>
              </a:rPr>
              <a:t>系所定位</a:t>
            </a:r>
            <a:r>
              <a:rPr lang="en-US" altLang="zh-TW" sz="3800" kern="100" smtClean="0">
                <a:solidFill>
                  <a:sysClr val="windowText" lastClr="000000"/>
                </a:solidFill>
              </a:rPr>
              <a:t>/</a:t>
            </a:r>
            <a:r>
              <a:rPr lang="zh-TW" altLang="en-US" sz="3800" kern="100" smtClean="0">
                <a:solidFill>
                  <a:sysClr val="windowText" lastClr="000000"/>
                </a:solidFill>
              </a:rPr>
              <a:t>教育目標檢視</a:t>
            </a:r>
            <a:r>
              <a:rPr lang="en-US" altLang="zh-TW" sz="3800" smtClean="0">
                <a:solidFill>
                  <a:sysClr val="windowText" lastClr="000000"/>
                </a:solidFill>
              </a:rPr>
              <a:t>-</a:t>
            </a:r>
            <a:r>
              <a:rPr lang="zh-TW" altLang="en-US" sz="3800" smtClean="0">
                <a:solidFill>
                  <a:sysClr val="windowText" lastClr="000000"/>
                </a:solidFill>
              </a:rPr>
              <a:t>相關研究調查</a:t>
            </a:r>
            <a:endParaRPr lang="zh-TW" altLang="en-US" sz="3800" dirty="0">
              <a:solidFill>
                <a:sysClr val="windowText" lastClr="000000"/>
              </a:solidFill>
            </a:endParaRPr>
          </a:p>
        </p:txBody>
      </p:sp>
      <p:sp>
        <p:nvSpPr>
          <p:cNvPr id="3" name="內容版面配置區 3"/>
          <p:cNvSpPr txBox="1">
            <a:spLocks/>
          </p:cNvSpPr>
          <p:nvPr/>
        </p:nvSpPr>
        <p:spPr bwMode="auto">
          <a:xfrm>
            <a:off x="457200" y="1196752"/>
            <a:ext cx="8229600" cy="4785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defRPr/>
            </a:pPr>
            <a:r>
              <a:rPr lang="zh-TW" altLang="en-US" sz="2400" dirty="0" smtClean="0">
                <a:solidFill>
                  <a:sysClr val="windowText" lastClr="000000"/>
                </a:solidFill>
              </a:rPr>
              <a:t>國發會產業人才供需資訊平台</a:t>
            </a:r>
            <a:endParaRPr lang="en-US" altLang="zh-TW" sz="2400" dirty="0" smtClean="0">
              <a:solidFill>
                <a:sysClr val="windowText" lastClr="000000"/>
              </a:solidFill>
            </a:endParaRPr>
          </a:p>
          <a:p>
            <a:pPr lvl="1" eaLnBrk="1" hangingPunct="1">
              <a:defRPr/>
            </a:pPr>
            <a:r>
              <a:rPr lang="zh-TW" altLang="en-US" sz="2000" dirty="0" smtClean="0">
                <a:solidFill>
                  <a:sysClr val="windowText" lastClr="000000"/>
                </a:solidFill>
              </a:rPr>
              <a:t>彙整各中央目的事業主管機關辦理重點產業人才供需調查及推估工作之歷年辦理成果，做為規劃人才培育用及延攬等因應之參考</a:t>
            </a: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smtClean="0">
              <a:solidFill>
                <a:sysClr val="windowText" lastClr="000000"/>
              </a:solidFill>
            </a:endParaRPr>
          </a:p>
          <a:p>
            <a:pPr lvl="1" eaLnBrk="1" hangingPunct="1">
              <a:defRPr/>
            </a:pPr>
            <a:endParaRPr lang="en-US" altLang="zh-TW" sz="2000" dirty="0">
              <a:solidFill>
                <a:sysClr val="windowText" lastClr="000000"/>
              </a:solidFill>
            </a:endParaRPr>
          </a:p>
        </p:txBody>
      </p:sp>
      <p:pic>
        <p:nvPicPr>
          <p:cNvPr id="4" name="圖片 3"/>
          <p:cNvPicPr>
            <a:picLocks noChangeAspect="1"/>
          </p:cNvPicPr>
          <p:nvPr/>
        </p:nvPicPr>
        <p:blipFill>
          <a:blip r:embed="rId2"/>
          <a:stretch>
            <a:fillRect/>
          </a:stretch>
        </p:blipFill>
        <p:spPr>
          <a:xfrm>
            <a:off x="827584" y="2337395"/>
            <a:ext cx="4022983" cy="2520280"/>
          </a:xfrm>
          <a:prstGeom prst="rect">
            <a:avLst/>
          </a:prstGeom>
        </p:spPr>
      </p:pic>
      <p:pic>
        <p:nvPicPr>
          <p:cNvPr id="5" name="圖片 29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2040" y="2297446"/>
            <a:ext cx="3600400" cy="4011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文字方塊 5"/>
          <p:cNvSpPr txBox="1"/>
          <p:nvPr/>
        </p:nvSpPr>
        <p:spPr>
          <a:xfrm>
            <a:off x="457200" y="4894709"/>
            <a:ext cx="4609391" cy="1846659"/>
          </a:xfrm>
          <a:prstGeom prst="rect">
            <a:avLst/>
          </a:prstGeom>
          <a:noFill/>
        </p:spPr>
        <p:txBody>
          <a:bodyPr wrap="square" rtlCol="0">
            <a:spAutoFit/>
          </a:bodyPr>
          <a:lstStyle/>
          <a:p>
            <a:pPr marL="342900" indent="-342900">
              <a:buFont typeface="Arial" panose="020B0604020202020204" pitchFamily="34" charset="0"/>
              <a:buChar char="•"/>
              <a:defRPr/>
            </a:pPr>
            <a:r>
              <a:rPr lang="zh-TW" altLang="en-US" sz="2400" kern="0" dirty="0" smtClean="0">
                <a:solidFill>
                  <a:prstClr val="black"/>
                </a:solidFill>
                <a:latin typeface="微軟正黑體" pitchFamily="34" charset="-120"/>
                <a:ea typeface="微軟正黑體" pitchFamily="34" charset="-120"/>
                <a:cs typeface="微軟正黑體"/>
              </a:rPr>
              <a:t>經濟部工業局重點產業專業人才需求調查</a:t>
            </a:r>
            <a:endParaRPr lang="en-US" altLang="zh-TW" sz="2400" kern="0" dirty="0" smtClean="0">
              <a:solidFill>
                <a:prstClr val="black"/>
              </a:solidFill>
              <a:latin typeface="微軟正黑體" pitchFamily="34" charset="-120"/>
              <a:ea typeface="微軟正黑體" pitchFamily="34" charset="-120"/>
              <a:cs typeface="微軟正黑體"/>
            </a:endParaRPr>
          </a:p>
          <a:p>
            <a:pPr marL="342900" indent="-342900">
              <a:buFont typeface="Arial" panose="020B0604020202020204" pitchFamily="34" charset="0"/>
              <a:buChar char="•"/>
              <a:defRPr/>
            </a:pPr>
            <a:r>
              <a:rPr lang="zh-TW" altLang="en-US" sz="2400" kern="0" dirty="0" smtClean="0">
                <a:solidFill>
                  <a:prstClr val="black"/>
                </a:solidFill>
                <a:latin typeface="微軟正黑體" pitchFamily="34" charset="-120"/>
                <a:ea typeface="微軟正黑體" pitchFamily="34" charset="-120"/>
                <a:cs typeface="微軟正黑體"/>
              </a:rPr>
              <a:t>經濟部工業局優質工作</a:t>
            </a:r>
            <a:r>
              <a:rPr lang="en-US" altLang="zh-TW" sz="2400" kern="0" dirty="0" smtClean="0">
                <a:solidFill>
                  <a:prstClr val="black"/>
                </a:solidFill>
                <a:latin typeface="微軟正黑體" pitchFamily="34" charset="-120"/>
                <a:ea typeface="微軟正黑體" pitchFamily="34" charset="-120"/>
                <a:cs typeface="微軟正黑體"/>
              </a:rPr>
              <a:t>(Good Job)</a:t>
            </a:r>
            <a:r>
              <a:rPr lang="zh-TW" altLang="en-US" sz="2400" kern="0" dirty="0" smtClean="0">
                <a:solidFill>
                  <a:prstClr val="black"/>
                </a:solidFill>
                <a:latin typeface="微軟正黑體" pitchFamily="34" charset="-120"/>
                <a:ea typeface="微軟正黑體" pitchFamily="34" charset="-120"/>
                <a:cs typeface="微軟正黑體"/>
              </a:rPr>
              <a:t>資訊</a:t>
            </a:r>
            <a:endParaRPr lang="en-US" altLang="zh-TW" sz="2400" kern="0" dirty="0" smtClean="0">
              <a:solidFill>
                <a:prstClr val="black"/>
              </a:solidFill>
              <a:latin typeface="微軟正黑體" pitchFamily="34" charset="-120"/>
              <a:ea typeface="微軟正黑體" pitchFamily="34" charset="-120"/>
              <a:cs typeface="微軟正黑體"/>
            </a:endParaRPr>
          </a:p>
          <a:p>
            <a:pPr>
              <a:defRPr/>
            </a:pPr>
            <a:endParaRPr lang="zh-TW" altLang="en-US" kern="0" dirty="0" smtClean="0">
              <a:solidFill>
                <a:prstClr val="black"/>
              </a:solidFill>
              <a:latin typeface="Arial" pitchFamily="34" charset="0"/>
              <a:ea typeface="新細明體" pitchFamily="18" charset="-120"/>
            </a:endParaRPr>
          </a:p>
        </p:txBody>
      </p:sp>
      <p:sp>
        <p:nvSpPr>
          <p:cNvPr id="7" name="文字方塊 6"/>
          <p:cNvSpPr txBox="1"/>
          <p:nvPr/>
        </p:nvSpPr>
        <p:spPr>
          <a:xfrm>
            <a:off x="-36512" y="6453336"/>
            <a:ext cx="9145016" cy="276999"/>
          </a:xfrm>
          <a:prstGeom prst="rect">
            <a:avLst/>
          </a:prstGeom>
          <a:noFill/>
        </p:spPr>
        <p:txBody>
          <a:bodyPr wrap="square" rtlCol="0">
            <a:spAutoFit/>
          </a:bodyPr>
          <a:lstStyle/>
          <a:p>
            <a:pPr eaLnBrk="0" fontAlgn="base" hangingPunct="0">
              <a:spcBef>
                <a:spcPct val="0"/>
              </a:spcBef>
              <a:spcAft>
                <a:spcPct val="0"/>
              </a:spcAft>
            </a:pPr>
            <a:r>
              <a:rPr kumimoji="1" lang="zh-TW" altLang="en-US" sz="1200" dirty="0" smtClean="0">
                <a:solidFill>
                  <a:prstClr val="black"/>
                </a:solidFill>
                <a:latin typeface="微軟正黑體" panose="020B0604030504040204" pitchFamily="34" charset="-120"/>
                <a:ea typeface="微軟正黑體" panose="020B0604030504040204" pitchFamily="34" charset="-120"/>
              </a:rPr>
              <a:t>*經濟部工業局針對</a:t>
            </a:r>
            <a:r>
              <a:rPr kumimoji="1" lang="zh-TW" altLang="en-US" sz="1200" dirty="0">
                <a:solidFill>
                  <a:prstClr val="black"/>
                </a:solidFill>
                <a:latin typeface="微軟正黑體" panose="020B0604030504040204" pitchFamily="34" charset="-120"/>
                <a:ea typeface="微軟正黑體" panose="020B0604030504040204" pitchFamily="34" charset="-120"/>
              </a:rPr>
              <a:t>升級轉型重點產業</a:t>
            </a:r>
            <a:r>
              <a:rPr kumimoji="1" lang="zh-TW" altLang="en-US" sz="1200" dirty="0" smtClean="0">
                <a:solidFill>
                  <a:prstClr val="black"/>
                </a:solidFill>
                <a:latin typeface="微軟正黑體" panose="020B0604030504040204" pitchFamily="34" charset="-120"/>
                <a:ea typeface="微軟正黑體" panose="020B0604030504040204" pitchFamily="34" charset="-120"/>
              </a:rPr>
              <a:t>產業</a:t>
            </a:r>
            <a:r>
              <a:rPr kumimoji="1" lang="zh-TW" altLang="en-US" sz="1200" dirty="0">
                <a:solidFill>
                  <a:prstClr val="black"/>
                </a:solidFill>
                <a:latin typeface="微軟正黑體" panose="020B0604030504040204" pitchFamily="34" charset="-120"/>
                <a:ea typeface="微軟正黑體" panose="020B0604030504040204" pitchFamily="34" charset="-120"/>
              </a:rPr>
              <a:t>關鍵人才</a:t>
            </a:r>
            <a:r>
              <a:rPr kumimoji="1" lang="zh-TW" altLang="en-US" sz="1200" dirty="0" smtClean="0">
                <a:solidFill>
                  <a:prstClr val="black"/>
                </a:solidFill>
                <a:latin typeface="微軟正黑體" panose="020B0604030504040204" pitchFamily="34" charset="-120"/>
                <a:ea typeface="微軟正黑體" panose="020B0604030504040204" pitchFamily="34" charset="-120"/>
              </a:rPr>
              <a:t>的職</a:t>
            </a:r>
            <a:r>
              <a:rPr kumimoji="1" lang="zh-TW" altLang="en-US" sz="1200" dirty="0">
                <a:solidFill>
                  <a:prstClr val="black"/>
                </a:solidFill>
                <a:latin typeface="微軟正黑體" panose="020B0604030504040204" pitchFamily="34" charset="-120"/>
                <a:ea typeface="微軟正黑體" panose="020B0604030504040204" pitchFamily="34" charset="-120"/>
              </a:rPr>
              <a:t>缺內涵、職涯發展、薪資等條件進行蒐集，歸納出各產業具</a:t>
            </a:r>
            <a:r>
              <a:rPr kumimoji="1" lang="zh-TW" altLang="en-US" sz="1200" dirty="0" smtClean="0">
                <a:solidFill>
                  <a:prstClr val="black"/>
                </a:solidFill>
                <a:latin typeface="微軟正黑體" panose="020B0604030504040204" pitchFamily="34" charset="-120"/>
                <a:ea typeface="微軟正黑體" panose="020B0604030504040204" pitchFamily="34" charset="-120"/>
              </a:rPr>
              <a:t>代表性</a:t>
            </a:r>
            <a:r>
              <a:rPr kumimoji="1" lang="zh-TW" altLang="en-US" sz="1200" dirty="0">
                <a:solidFill>
                  <a:prstClr val="black"/>
                </a:solidFill>
                <a:latin typeface="微軟正黑體" panose="020B0604030504040204" pitchFamily="34" charset="-120"/>
                <a:ea typeface="微軟正黑體" panose="020B0604030504040204" pitchFamily="34" charset="-120"/>
              </a:rPr>
              <a:t>的優質</a:t>
            </a:r>
            <a:r>
              <a:rPr kumimoji="1" lang="zh-TW" altLang="en-US" sz="1200" dirty="0" smtClean="0">
                <a:solidFill>
                  <a:prstClr val="black"/>
                </a:solidFill>
                <a:latin typeface="微軟正黑體" panose="020B0604030504040204" pitchFamily="34" charset="-120"/>
                <a:ea typeface="微軟正黑體" panose="020B0604030504040204" pitchFamily="34" charset="-120"/>
              </a:rPr>
              <a:t>工作</a:t>
            </a:r>
            <a:endParaRPr kumimoji="1" lang="zh-TW" altLang="en-US" sz="12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86759951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2"/>
          <p:cNvSpPr txBox="1">
            <a:spLocks/>
          </p:cNvSpPr>
          <p:nvPr/>
        </p:nvSpPr>
        <p:spPr bwMode="auto">
          <a:xfrm>
            <a:off x="323528" y="404664"/>
            <a:ext cx="8507288"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dirty="0" smtClean="0">
                <a:solidFill>
                  <a:sysClr val="windowText" lastClr="000000"/>
                </a:solidFill>
              </a:rPr>
              <a:t>運用</a:t>
            </a:r>
            <a:r>
              <a:rPr lang="en-US" altLang="zh-TW" sz="4000" dirty="0" smtClean="0">
                <a:solidFill>
                  <a:sysClr val="windowText" lastClr="000000"/>
                </a:solidFill>
              </a:rPr>
              <a:t>UCAU</a:t>
            </a:r>
            <a:r>
              <a:rPr lang="zh-TW" altLang="en-US" sz="4000" dirty="0" smtClean="0">
                <a:solidFill>
                  <a:sysClr val="windowText" lastClr="000000"/>
                </a:solidFill>
              </a:rPr>
              <a:t>檢視系所定位及教育目標</a:t>
            </a:r>
            <a:endParaRPr lang="zh-TW" altLang="en-US" sz="4000" dirty="0">
              <a:solidFill>
                <a:sysClr val="windowText" lastClr="000000"/>
              </a:solidFill>
            </a:endParaRPr>
          </a:p>
        </p:txBody>
      </p:sp>
      <p:graphicFrame>
        <p:nvGraphicFramePr>
          <p:cNvPr id="5" name="圖表 4"/>
          <p:cNvGraphicFramePr/>
          <p:nvPr>
            <p:extLst/>
          </p:nvPr>
        </p:nvGraphicFramePr>
        <p:xfrm>
          <a:off x="469705" y="1718809"/>
          <a:ext cx="4695234" cy="3911601"/>
        </p:xfrm>
        <a:graphic>
          <a:graphicData uri="http://schemas.openxmlformats.org/drawingml/2006/chart">
            <c:chart xmlns:c="http://schemas.openxmlformats.org/drawingml/2006/chart" xmlns:r="http://schemas.openxmlformats.org/officeDocument/2006/relationships" r:id="rId2"/>
          </a:graphicData>
        </a:graphic>
      </p:graphicFrame>
      <p:pic>
        <p:nvPicPr>
          <p:cNvPr id="6" name="圖片 0" descr="logo.jpg"/>
          <p:cNvPicPr>
            <a:picLocks noChangeAspect="1" noChangeArrowheads="1"/>
          </p:cNvPicPr>
          <p:nvPr/>
        </p:nvPicPr>
        <p:blipFill>
          <a:blip r:embed="rId3" cstate="print"/>
          <a:srcRect r="41378" b="56847"/>
          <a:stretch>
            <a:fillRect/>
          </a:stretch>
        </p:blipFill>
        <p:spPr bwMode="auto">
          <a:xfrm>
            <a:off x="469705" y="1497558"/>
            <a:ext cx="1008112" cy="4425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文字方塊 1"/>
          <p:cNvSpPr txBox="1"/>
          <p:nvPr/>
        </p:nvSpPr>
        <p:spPr>
          <a:xfrm>
            <a:off x="5180582" y="1718809"/>
            <a:ext cx="3024336" cy="42682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zh-TW" altLang="en-US" sz="1600" b="1" dirty="0" smtClean="0">
                <a:solidFill>
                  <a:srgbClr val="FF0000"/>
                </a:solidFill>
                <a:latin typeface="微軟正黑體" pitchFamily="34" charset="-120"/>
                <a:ea typeface="微軟正黑體" pitchFamily="34" charset="-120"/>
              </a:rPr>
              <a:t>畢業生</a:t>
            </a:r>
            <a:r>
              <a:rPr lang="en-US" altLang="zh-TW" sz="1600" b="1" dirty="0" smtClean="0">
                <a:solidFill>
                  <a:srgbClr val="FF0000"/>
                </a:solidFill>
                <a:latin typeface="微軟正黑體" pitchFamily="34" charset="-120"/>
                <a:ea typeface="微軟正黑體" pitchFamily="34" charset="-120"/>
              </a:rPr>
              <a:t>16</a:t>
            </a:r>
            <a:r>
              <a:rPr lang="zh-TW" altLang="en-US" sz="1600" b="1" dirty="0" smtClean="0">
                <a:solidFill>
                  <a:srgbClr val="FF0000"/>
                </a:solidFill>
                <a:latin typeface="微軟正黑體" pitchFamily="34" charset="-120"/>
                <a:ea typeface="微軟正黑體" pitchFamily="34" charset="-120"/>
              </a:rPr>
              <a:t>工作類型流向調查</a:t>
            </a:r>
            <a:endParaRPr lang="zh-TW" altLang="en-US" sz="1600" b="1" dirty="0">
              <a:solidFill>
                <a:srgbClr val="FF0000"/>
              </a:solidFill>
              <a:latin typeface="微軟正黑體" pitchFamily="34" charset="-120"/>
              <a:ea typeface="微軟正黑體" pitchFamily="34" charset="-120"/>
            </a:endParaRPr>
          </a:p>
        </p:txBody>
      </p:sp>
      <p:sp>
        <p:nvSpPr>
          <p:cNvPr id="8" name="文字方塊 7"/>
          <p:cNvSpPr txBox="1"/>
          <p:nvPr/>
        </p:nvSpPr>
        <p:spPr>
          <a:xfrm>
            <a:off x="2042131" y="4953942"/>
            <a:ext cx="5206670" cy="923330"/>
          </a:xfrm>
          <a:prstGeom prst="rect">
            <a:avLst/>
          </a:prstGeom>
          <a:noFill/>
        </p:spPr>
        <p:txBody>
          <a:bodyPr wrap="square" rtlCol="0">
            <a:spAutoFit/>
          </a:bodyPr>
          <a:lstStyle/>
          <a:p>
            <a:r>
              <a:rPr lang="zh-TW" altLang="en-US" dirty="0" smtClean="0">
                <a:solidFill>
                  <a:prstClr val="black"/>
                </a:solidFill>
                <a:latin typeface="微軟正黑體" panose="020B0604030504040204" pitchFamily="34" charset="-120"/>
                <a:ea typeface="微軟正黑體" panose="020B0604030504040204" pitchFamily="34" charset="-120"/>
              </a:rPr>
              <a:t>以某校企管系為例，「</a:t>
            </a:r>
            <a:r>
              <a:rPr lang="zh-TW" altLang="en-US" dirty="0">
                <a:solidFill>
                  <a:prstClr val="black"/>
                </a:solidFill>
                <a:latin typeface="微軟正黑體" panose="020B0604030504040204" pitchFamily="34" charset="-120"/>
                <a:ea typeface="微軟正黑體" panose="020B0604030504040204" pitchFamily="34" charset="-120"/>
              </a:rPr>
              <a:t>資訊科技類」在學生興趣及畢業生流向調查佔比增加，可考慮納入系所職涯進</a:t>
            </a:r>
            <a:r>
              <a:rPr lang="zh-TW" altLang="en-US" dirty="0" smtClean="0">
                <a:solidFill>
                  <a:prstClr val="black"/>
                </a:solidFill>
                <a:latin typeface="微軟正黑體" panose="020B0604030504040204" pitchFamily="34" charset="-120"/>
                <a:ea typeface="微軟正黑體" panose="020B0604030504040204" pitchFamily="34" charset="-120"/>
              </a:rPr>
              <a:t>路，或開設跨領域學程。</a:t>
            </a:r>
            <a:endParaRPr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9" name="圓角化同側角落矩形 8"/>
          <p:cNvSpPr/>
          <p:nvPr/>
        </p:nvSpPr>
        <p:spPr>
          <a:xfrm>
            <a:off x="1920209" y="4955636"/>
            <a:ext cx="5256000" cy="875217"/>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graphicFrame>
        <p:nvGraphicFramePr>
          <p:cNvPr id="10" name="圖表 9"/>
          <p:cNvGraphicFramePr>
            <a:graphicFrameLocks/>
          </p:cNvGraphicFramePr>
          <p:nvPr>
            <p:extLst/>
          </p:nvPr>
        </p:nvGraphicFramePr>
        <p:xfrm>
          <a:off x="4660000" y="2181238"/>
          <a:ext cx="3944448" cy="2774398"/>
        </p:xfrm>
        <a:graphic>
          <a:graphicData uri="http://schemas.openxmlformats.org/drawingml/2006/chart">
            <c:chart xmlns:c="http://schemas.openxmlformats.org/drawingml/2006/chart" xmlns:r="http://schemas.openxmlformats.org/officeDocument/2006/relationships" r:id="rId4"/>
          </a:graphicData>
        </a:graphic>
      </p:graphicFrame>
      <p:cxnSp>
        <p:nvCxnSpPr>
          <p:cNvPr id="11" name="直線單箭頭接點 10"/>
          <p:cNvCxnSpPr/>
          <p:nvPr/>
        </p:nvCxnSpPr>
        <p:spPr>
          <a:xfrm flipV="1">
            <a:off x="5016553" y="3297758"/>
            <a:ext cx="1656184" cy="1657975"/>
          </a:xfrm>
          <a:prstGeom prst="straightConnector1">
            <a:avLst/>
          </a:prstGeom>
          <a:noFill/>
          <a:ln w="57150" cap="flat" cmpd="sng" algn="ctr">
            <a:solidFill>
              <a:srgbClr val="C00000"/>
            </a:solidFill>
            <a:prstDash val="solid"/>
            <a:tailEnd type="triangle"/>
          </a:ln>
          <a:effectLst/>
        </p:spPr>
      </p:cxnSp>
      <p:cxnSp>
        <p:nvCxnSpPr>
          <p:cNvPr id="12" name="直線單箭頭接點 11"/>
          <p:cNvCxnSpPr/>
          <p:nvPr/>
        </p:nvCxnSpPr>
        <p:spPr>
          <a:xfrm flipV="1">
            <a:off x="3176921" y="3225750"/>
            <a:ext cx="0" cy="1729983"/>
          </a:xfrm>
          <a:prstGeom prst="straightConnector1">
            <a:avLst/>
          </a:prstGeom>
          <a:noFill/>
          <a:ln w="57150" cap="flat" cmpd="sng" algn="ctr">
            <a:solidFill>
              <a:srgbClr val="C00000"/>
            </a:solidFill>
            <a:prstDash val="solid"/>
            <a:tailEnd type="triangle"/>
          </a:ln>
          <a:effectLst/>
        </p:spPr>
      </p:cxnSp>
    </p:spTree>
    <p:extLst>
      <p:ext uri="{BB962C8B-B14F-4D97-AF65-F5344CB8AC3E}">
        <p14:creationId xmlns:p14="http://schemas.microsoft.com/office/powerpoint/2010/main" val="84564730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1"/>
          <p:cNvGrpSpPr/>
          <p:nvPr/>
        </p:nvGrpSpPr>
        <p:grpSpPr>
          <a:xfrm>
            <a:off x="-252536" y="2027981"/>
            <a:ext cx="9216992" cy="4137323"/>
            <a:chOff x="-540568" y="980728"/>
            <a:chExt cx="9505024" cy="5100234"/>
          </a:xfrm>
        </p:grpSpPr>
        <p:sp>
          <p:nvSpPr>
            <p:cNvPr id="3" name="文字方塊 2"/>
            <p:cNvSpPr txBox="1"/>
            <p:nvPr/>
          </p:nvSpPr>
          <p:spPr>
            <a:xfrm>
              <a:off x="4761579" y="980728"/>
              <a:ext cx="4202877" cy="5046123"/>
            </a:xfrm>
            <a:prstGeom prst="rect">
              <a:avLst/>
            </a:prstGeom>
            <a:noFill/>
          </p:spPr>
          <p:txBody>
            <a:bodyPr wrap="square" rtlCol="0">
              <a:spAutoFit/>
            </a:bodyPr>
            <a:lstStyle/>
            <a:p>
              <a:pPr marL="342900" indent="-342900" algn="just">
                <a:buFont typeface="Arial" panose="020B0604020202020204" pitchFamily="34" charset="0"/>
                <a:buChar char="•"/>
                <a:defRPr/>
              </a:pPr>
              <a:r>
                <a:rPr lang="zh-TW" altLang="en-US" sz="2000" kern="0" dirty="0" smtClean="0">
                  <a:solidFill>
                    <a:prstClr val="black"/>
                  </a:solidFill>
                  <a:latin typeface="微軟正黑體" panose="020B0604030504040204" pitchFamily="34" charset="-120"/>
                  <a:ea typeface="微軟正黑體" panose="020B0604030504040204" pitchFamily="34" charset="-120"/>
                </a:rPr>
                <a:t>高苑科技大學區域優勢涵蓋了</a:t>
              </a:r>
              <a:r>
                <a:rPr lang="en-US" altLang="zh-TW" sz="2000" kern="0" dirty="0" smtClean="0">
                  <a:solidFill>
                    <a:srgbClr val="FF0000"/>
                  </a:solidFill>
                  <a:latin typeface="微軟正黑體" panose="020B0604030504040204" pitchFamily="34" charset="-120"/>
                  <a:ea typeface="微軟正黑體" panose="020B0604030504040204" pitchFamily="34" charset="-120"/>
                </a:rPr>
                <a:t>15</a:t>
              </a:r>
              <a:r>
                <a:rPr lang="zh-TW" altLang="en-US" sz="2000" kern="0" dirty="0" smtClean="0">
                  <a:solidFill>
                    <a:srgbClr val="FF0000"/>
                  </a:solidFill>
                  <a:latin typeface="微軟正黑體" panose="020B0604030504040204" pitchFamily="34" charset="-120"/>
                  <a:ea typeface="微軟正黑體" panose="020B0604030504040204" pitchFamily="34" charset="-120"/>
                </a:rPr>
                <a:t>個工業區</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en-US" altLang="zh-TW" sz="2000" kern="0" dirty="0" smtClean="0">
                  <a:solidFill>
                    <a:srgbClr val="FF0000"/>
                  </a:solidFill>
                  <a:latin typeface="微軟正黑體" panose="020B0604030504040204" pitchFamily="34" charset="-120"/>
                  <a:ea typeface="微軟正黑體" panose="020B0604030504040204" pitchFamily="34" charset="-120"/>
                </a:rPr>
                <a:t>3,094</a:t>
              </a:r>
              <a:r>
                <a:rPr lang="zh-TW" altLang="en-US" sz="2000" kern="0" dirty="0" smtClean="0">
                  <a:solidFill>
                    <a:srgbClr val="FF0000"/>
                  </a:solidFill>
                  <a:latin typeface="微軟正黑體" panose="020B0604030504040204" pitchFamily="34" charset="-120"/>
                  <a:ea typeface="微軟正黑體" panose="020B0604030504040204" pitchFamily="34" charset="-120"/>
                </a:rPr>
                <a:t>家廠商</a:t>
              </a:r>
              <a:r>
                <a:rPr lang="zh-TW" altLang="en-US" sz="2000" kern="0" dirty="0" smtClean="0">
                  <a:solidFill>
                    <a:prstClr val="black"/>
                  </a:solidFill>
                  <a:latin typeface="微軟正黑體" panose="020B0604030504040204" pitchFamily="34" charset="-120"/>
                  <a:ea typeface="微軟正黑體" panose="020B0604030504040204" pitchFamily="34" charset="-120"/>
                </a:rPr>
                <a:t>及</a:t>
              </a:r>
              <a:r>
                <a:rPr lang="en-US" altLang="zh-TW" sz="2000" kern="0" dirty="0" smtClean="0">
                  <a:solidFill>
                    <a:srgbClr val="FF0000"/>
                  </a:solidFill>
                  <a:latin typeface="微軟正黑體" panose="020B0604030504040204" pitchFamily="34" charset="-120"/>
                  <a:ea typeface="微軟正黑體" panose="020B0604030504040204" pitchFamily="34" charset="-120"/>
                </a:rPr>
                <a:t>21</a:t>
              </a:r>
              <a:r>
                <a:rPr lang="zh-TW" altLang="en-US" sz="2000" kern="0" dirty="0" smtClean="0">
                  <a:solidFill>
                    <a:srgbClr val="FF0000"/>
                  </a:solidFill>
                  <a:latin typeface="微軟正黑體" panose="020B0604030504040204" pitchFamily="34" charset="-120"/>
                  <a:ea typeface="微軟正黑體" panose="020B0604030504040204" pitchFamily="34" charset="-120"/>
                </a:rPr>
                <a:t>種產業別</a:t>
              </a:r>
              <a:endParaRPr lang="en-US" altLang="zh-TW" sz="2000" kern="0" dirty="0" smtClean="0">
                <a:solidFill>
                  <a:srgbClr val="FF0000"/>
                </a:solidFill>
                <a:latin typeface="微軟正黑體" panose="020B0604030504040204" pitchFamily="34" charset="-120"/>
                <a:ea typeface="微軟正黑體" panose="020B0604030504040204" pitchFamily="34" charset="-120"/>
              </a:endParaRPr>
            </a:p>
            <a:p>
              <a:pPr marL="342900" indent="-342900" algn="just">
                <a:buFont typeface="Arial" panose="020B0604020202020204" pitchFamily="34" charset="0"/>
                <a:buChar char="•"/>
                <a:defRPr/>
              </a:pPr>
              <a:r>
                <a:rPr lang="zh-TW" altLang="en-US" sz="2000" kern="0" dirty="0" smtClean="0">
                  <a:solidFill>
                    <a:prstClr val="black"/>
                  </a:solidFill>
                  <a:latin typeface="微軟正黑體" panose="020B0604030504040204" pitchFamily="34" charset="-120"/>
                  <a:ea typeface="微軟正黑體" panose="020B0604030504040204" pitchFamily="34" charset="-120"/>
                </a:rPr>
                <a:t>產業別包含：</a:t>
              </a:r>
              <a:r>
                <a:rPr lang="zh-TW" altLang="zh-TW" sz="2000" kern="0" dirty="0" smtClean="0">
                  <a:solidFill>
                    <a:prstClr val="black"/>
                  </a:solidFill>
                  <a:latin typeface="微軟正黑體" panose="020B0604030504040204" pitchFamily="34" charset="-120"/>
                  <a:ea typeface="微軟正黑體" panose="020B0604030504040204" pitchFamily="34" charset="-120"/>
                </a:rPr>
                <a:t>金屬製</a:t>
              </a:r>
              <a:r>
                <a:rPr lang="zh-TW" altLang="en-US" sz="2000" kern="0" dirty="0" smtClean="0">
                  <a:solidFill>
                    <a:prstClr val="black"/>
                  </a:solidFill>
                  <a:latin typeface="微軟正黑體" panose="020B0604030504040204" pitchFamily="34" charset="-120"/>
                  <a:ea typeface="微軟正黑體" panose="020B0604030504040204" pitchFamily="34" charset="-120"/>
                </a:rPr>
                <a:t>品、</a:t>
              </a:r>
              <a:r>
                <a:rPr lang="zh-TW" altLang="zh-TW" sz="2000" kern="0" dirty="0" smtClean="0">
                  <a:solidFill>
                    <a:prstClr val="black"/>
                  </a:solidFill>
                  <a:latin typeface="微軟正黑體" panose="020B0604030504040204" pitchFamily="34" charset="-120"/>
                  <a:ea typeface="微軟正黑體" panose="020B0604030504040204" pitchFamily="34" charset="-120"/>
                </a:rPr>
                <a:t>化學材料</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電子零組件</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金屬加工</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倉儲物流</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鋼鐵</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石化</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環保科技</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橡膠塑膠</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印刷複製</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化學製品</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積體電路</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光電</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電腦及周邊</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通訊</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精密機械</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生物技術</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醫療器材</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電子零組件</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汽車零件</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電腦電子</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機械設備</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資料服務</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批發</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非金屬礦物</a:t>
              </a:r>
              <a:r>
                <a:rPr lang="zh-TW" altLang="en-US" sz="2000" kern="0" dirty="0" smtClean="0">
                  <a:solidFill>
                    <a:prstClr val="black"/>
                  </a:solidFill>
                  <a:latin typeface="微軟正黑體" panose="020B0604030504040204" pitchFamily="34" charset="-120"/>
                  <a:ea typeface="微軟正黑體" panose="020B0604030504040204" pitchFamily="34" charset="-120"/>
                </a:rPr>
                <a:t>、</a:t>
              </a:r>
              <a:r>
                <a:rPr lang="zh-TW" altLang="zh-TW" sz="2000" kern="0" dirty="0" smtClean="0">
                  <a:solidFill>
                    <a:prstClr val="black"/>
                  </a:solidFill>
                  <a:latin typeface="微軟正黑體" panose="020B0604030504040204" pitchFamily="34" charset="-120"/>
                  <a:ea typeface="微軟正黑體" panose="020B0604030504040204" pitchFamily="34" charset="-120"/>
                </a:rPr>
                <a:t>陸上運輸</a:t>
              </a:r>
              <a:r>
                <a:rPr lang="zh-TW" altLang="en-US" sz="2000" kern="0" dirty="0" smtClean="0">
                  <a:solidFill>
                    <a:prstClr val="black"/>
                  </a:solidFill>
                  <a:latin typeface="微軟正黑體" panose="020B0604030504040204" pitchFamily="34" charset="-120"/>
                  <a:ea typeface="微軟正黑體" panose="020B0604030504040204" pitchFamily="34" charset="-120"/>
                </a:rPr>
                <a:t>等</a:t>
              </a:r>
            </a:p>
          </p:txBody>
        </p:sp>
        <p:pic>
          <p:nvPicPr>
            <p:cNvPr id="4"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0568" y="980728"/>
              <a:ext cx="5331658" cy="5100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矩形 4"/>
            <p:cNvSpPr/>
            <p:nvPr/>
          </p:nvSpPr>
          <p:spPr>
            <a:xfrm>
              <a:off x="711278" y="2942447"/>
              <a:ext cx="648072" cy="504056"/>
            </a:xfrm>
            <a:prstGeom prst="rect">
              <a:avLst/>
            </a:prstGeom>
            <a:noFill/>
            <a:ln w="38100" cap="flat" cmpd="sng" algn="ctr">
              <a:solidFill>
                <a:srgbClr val="FF0000"/>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6" name="文字方塊 5"/>
            <p:cNvSpPr txBox="1"/>
            <p:nvPr/>
          </p:nvSpPr>
          <p:spPr>
            <a:xfrm>
              <a:off x="1331640" y="2771636"/>
              <a:ext cx="720080" cy="369332"/>
            </a:xfrm>
            <a:prstGeom prst="rect">
              <a:avLst/>
            </a:prstGeom>
            <a:solidFill>
              <a:sysClr val="window" lastClr="FFFFFF"/>
            </a:solidFill>
            <a:ln w="25400" cap="flat" cmpd="sng" algn="ctr">
              <a:solidFill>
                <a:srgbClr val="8064A2"/>
              </a:solidFill>
              <a:prstDash val="solid"/>
            </a:ln>
            <a:effectLst/>
          </p:spPr>
          <p:txBody>
            <a:bodyPr wrap="square" rtlCol="0">
              <a:spAutoFit/>
            </a:bodyPr>
            <a:lstStyle/>
            <a:p>
              <a:pPr>
                <a:defRPr/>
              </a:pPr>
              <a:r>
                <a:rPr lang="zh-TW" altLang="en-US" b="1" kern="0" dirty="0" smtClean="0">
                  <a:solidFill>
                    <a:srgbClr val="FF0000"/>
                  </a:solidFill>
                  <a:latin typeface="Calibri"/>
                  <a:ea typeface="新細明體"/>
                </a:rPr>
                <a:t>高苑</a:t>
              </a:r>
            </a:p>
          </p:txBody>
        </p:sp>
      </p:grpSp>
      <p:sp>
        <p:nvSpPr>
          <p:cNvPr id="7" name="標題 4"/>
          <p:cNvSpPr txBox="1">
            <a:spLocks/>
          </p:cNvSpPr>
          <p:nvPr/>
        </p:nvSpPr>
        <p:spPr bwMode="auto">
          <a:xfrm>
            <a:off x="457200" y="404664"/>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dirty="0" smtClean="0">
                <a:solidFill>
                  <a:sysClr val="windowText" lastClr="000000"/>
                </a:solidFill>
              </a:rPr>
              <a:t>學程定位</a:t>
            </a:r>
            <a:r>
              <a:rPr lang="en-US" altLang="zh-TW" sz="4000" dirty="0" smtClean="0">
                <a:solidFill>
                  <a:sysClr val="windowText" lastClr="000000"/>
                </a:solidFill>
              </a:rPr>
              <a:t>/</a:t>
            </a:r>
            <a:r>
              <a:rPr lang="zh-TW" altLang="en-US" sz="4000" dirty="0" smtClean="0">
                <a:solidFill>
                  <a:sysClr val="windowText" lastClr="000000"/>
                </a:solidFill>
              </a:rPr>
              <a:t>教育目標範例</a:t>
            </a:r>
            <a:endParaRPr lang="zh-TW" altLang="en-US" sz="4000" dirty="0">
              <a:solidFill>
                <a:sysClr val="windowText" lastClr="000000"/>
              </a:solidFill>
            </a:endParaRPr>
          </a:p>
        </p:txBody>
      </p:sp>
      <p:sp>
        <p:nvSpPr>
          <p:cNvPr id="8" name="內容版面配置區 5"/>
          <p:cNvSpPr txBox="1">
            <a:spLocks/>
          </p:cNvSpPr>
          <p:nvPr/>
        </p:nvSpPr>
        <p:spPr bwMode="auto">
          <a:xfrm>
            <a:off x="457200" y="1124744"/>
            <a:ext cx="8229600" cy="77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defRPr/>
            </a:pPr>
            <a:r>
              <a:rPr lang="zh-TW" altLang="en-US" sz="2000" dirty="0" smtClean="0">
                <a:solidFill>
                  <a:sysClr val="windowText" lastClr="000000"/>
                </a:solidFill>
              </a:rPr>
              <a:t>高苑科技大學，基於學校的地理位置及發展特色，鑑別在地產業人力的需求缺口，推動「品質管理人員 （扣件量測） 」職能認證課程</a:t>
            </a:r>
            <a:endParaRPr lang="zh-TW" altLang="en-US" sz="2000" dirty="0">
              <a:solidFill>
                <a:sysClr val="windowText" lastClr="000000"/>
              </a:solidFill>
            </a:endParaRPr>
          </a:p>
        </p:txBody>
      </p:sp>
      <p:sp>
        <p:nvSpPr>
          <p:cNvPr id="9" name="文字方塊 8"/>
          <p:cNvSpPr txBox="1"/>
          <p:nvPr/>
        </p:nvSpPr>
        <p:spPr>
          <a:xfrm>
            <a:off x="5193250" y="6309469"/>
            <a:ext cx="3312368" cy="338554"/>
          </a:xfrm>
          <a:prstGeom prst="rect">
            <a:avLst/>
          </a:prstGeom>
          <a:noFill/>
        </p:spPr>
        <p:txBody>
          <a:bodyPr wrap="square" rtlCol="0">
            <a:spAutoFit/>
          </a:bodyPr>
          <a:lstStyle/>
          <a:p>
            <a:pPr algn="r" eaLnBrk="0" fontAlgn="base" hangingPunct="0">
              <a:spcBef>
                <a:spcPct val="0"/>
              </a:spcBef>
              <a:spcAft>
                <a:spcPct val="0"/>
              </a:spcAft>
            </a:pPr>
            <a:r>
              <a:rPr kumimoji="1" lang="zh-TW" altLang="en-US" sz="1600" dirty="0" smtClean="0">
                <a:solidFill>
                  <a:prstClr val="black"/>
                </a:solidFill>
                <a:latin typeface="微軟正黑體" pitchFamily="34" charset="-120"/>
                <a:ea typeface="微軟正黑體" pitchFamily="34" charset="-120"/>
              </a:rPr>
              <a:t>資料來源</a:t>
            </a:r>
            <a:r>
              <a:rPr kumimoji="1" lang="en-US" altLang="zh-TW" sz="1600" dirty="0" smtClean="0">
                <a:solidFill>
                  <a:prstClr val="black"/>
                </a:solidFill>
                <a:latin typeface="微軟正黑體" pitchFamily="34" charset="-120"/>
                <a:ea typeface="微軟正黑體" pitchFamily="34" charset="-120"/>
              </a:rPr>
              <a:t>:</a:t>
            </a:r>
            <a:r>
              <a:rPr kumimoji="1" lang="zh-TW" altLang="en-US" sz="1600" dirty="0" smtClean="0">
                <a:solidFill>
                  <a:prstClr val="black"/>
                </a:solidFill>
                <a:latin typeface="微軟正黑體" pitchFamily="34" charset="-120"/>
                <a:ea typeface="微軟正黑體" pitchFamily="34" charset="-120"/>
              </a:rPr>
              <a:t>高苑科技大學</a:t>
            </a:r>
            <a:endParaRPr kumimoji="1" lang="zh-TW" altLang="en-US" sz="1600" dirty="0">
              <a:solidFill>
                <a:prstClr val="black"/>
              </a:solidFill>
              <a:latin typeface="微軟正黑體" pitchFamily="34" charset="-120"/>
              <a:ea typeface="微軟正黑體" pitchFamily="34" charset="-120"/>
            </a:endParaRPr>
          </a:p>
        </p:txBody>
      </p:sp>
    </p:spTree>
    <p:extLst>
      <p:ext uri="{BB962C8B-B14F-4D97-AF65-F5344CB8AC3E}">
        <p14:creationId xmlns:p14="http://schemas.microsoft.com/office/powerpoint/2010/main" val="408964490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內容版面配置區 2"/>
          <p:cNvSpPr>
            <a:spLocks noGrp="1"/>
          </p:cNvSpPr>
          <p:nvPr>
            <p:ph type="body" sz="half" idx="4294967295"/>
          </p:nvPr>
        </p:nvSpPr>
        <p:spPr>
          <a:xfrm>
            <a:off x="0" y="5367338"/>
            <a:ext cx="5486400" cy="804862"/>
          </a:xfrm>
        </p:spPr>
        <p:txBody>
          <a:bodyPr/>
          <a:lstStyle/>
          <a:p>
            <a:pPr eaLnBrk="1" hangingPunct="1"/>
            <a:endParaRPr lang="en-US" altLang="zh-TW" dirty="0" smtClean="0">
              <a:latin typeface="微軟正黑體" panose="020B0604030504040204" pitchFamily="34" charset="-120"/>
              <a:ea typeface="微軟正黑體" panose="020B0604030504040204" pitchFamily="34" charset="-120"/>
            </a:endParaRPr>
          </a:p>
          <a:p>
            <a:pPr eaLnBrk="1" hangingPunct="1"/>
            <a:endParaRPr lang="en-US" altLang="zh-TW" dirty="0" smtClean="0">
              <a:latin typeface="微軟正黑體" panose="020B0604030504040204" pitchFamily="34" charset="-120"/>
              <a:ea typeface="微軟正黑體" panose="020B0604030504040204" pitchFamily="34" charset="-120"/>
            </a:endParaRPr>
          </a:p>
          <a:p>
            <a:pPr eaLnBrk="1" hangingPunct="1"/>
            <a:endParaRPr lang="zh-TW" altLang="en-US" dirty="0" smtClean="0">
              <a:latin typeface="微軟正黑體" panose="020B0604030504040204" pitchFamily="34" charset="-120"/>
              <a:ea typeface="微軟正黑體" panose="020B0604030504040204" pitchFamily="34" charset="-120"/>
            </a:endParaRPr>
          </a:p>
        </p:txBody>
      </p:sp>
      <p:sp>
        <p:nvSpPr>
          <p:cNvPr id="2" name="標題 1"/>
          <p:cNvSpPr>
            <a:spLocks noGrp="1"/>
          </p:cNvSpPr>
          <p:nvPr>
            <p:ph type="title" idx="4294967295"/>
          </p:nvPr>
        </p:nvSpPr>
        <p:spPr>
          <a:xfrm>
            <a:off x="321343" y="1327955"/>
            <a:ext cx="6913563" cy="566738"/>
          </a:xfrm>
        </p:spPr>
        <p:txBody>
          <a:bodyPr rtlCol="0">
            <a:normAutofit fontScale="90000"/>
          </a:bodyPr>
          <a:lstStyle/>
          <a:p>
            <a:pPr eaLnBrk="1" fontAlgn="auto" hangingPunct="1">
              <a:spcAft>
                <a:spcPts val="0"/>
              </a:spcAft>
              <a:defRPr/>
            </a:pPr>
            <a:r>
              <a:rPr lang="zh-TW" altLang="en-US" sz="3600" dirty="0" smtClean="0">
                <a:solidFill>
                  <a:srgbClr val="C00000"/>
                </a:solidFill>
                <a:latin typeface="微軟正黑體" panose="020B0604030504040204" pitchFamily="34" charset="-120"/>
                <a:ea typeface="微軟正黑體" panose="020B0604030504040204" pitchFamily="34" charset="-120"/>
              </a:rPr>
              <a:t>任務</a:t>
            </a:r>
            <a:r>
              <a:rPr lang="en-US" altLang="zh-TW" sz="3600" dirty="0">
                <a:solidFill>
                  <a:srgbClr val="C00000"/>
                </a:solidFill>
                <a:latin typeface="微軟正黑體" panose="020B0604030504040204" pitchFamily="34" charset="-120"/>
                <a:ea typeface="微軟正黑體" panose="020B0604030504040204" pitchFamily="34" charset="-120"/>
              </a:rPr>
              <a:t>0</a:t>
            </a:r>
            <a:r>
              <a:rPr lang="zh-TW" altLang="en-US" sz="3600" dirty="0" smtClean="0">
                <a:solidFill>
                  <a:srgbClr val="C00000"/>
                </a:solidFill>
                <a:latin typeface="微軟正黑體" panose="020B0604030504040204" pitchFamily="34" charset="-120"/>
                <a:ea typeface="微軟正黑體" panose="020B0604030504040204" pitchFamily="34" charset="-120"/>
              </a:rPr>
              <a:t>：選擇實作標的及準備素材</a:t>
            </a:r>
            <a:endParaRPr lang="zh-TW" altLang="en-US" sz="3600" dirty="0">
              <a:solidFill>
                <a:srgbClr val="C00000"/>
              </a:solidFill>
              <a:latin typeface="微軟正黑體" panose="020B0604030504040204" pitchFamily="34" charset="-120"/>
              <a:ea typeface="微軟正黑體" panose="020B0604030504040204" pitchFamily="34" charset="-120"/>
            </a:endParaRPr>
          </a:p>
        </p:txBody>
      </p:sp>
      <p:sp>
        <p:nvSpPr>
          <p:cNvPr id="81925" name="矩形 12"/>
          <p:cNvSpPr>
            <a:spLocks noChangeArrowheads="1"/>
          </p:cNvSpPr>
          <p:nvPr/>
        </p:nvSpPr>
        <p:spPr bwMode="auto">
          <a:xfrm>
            <a:off x="251520" y="2060848"/>
            <a:ext cx="8642350" cy="4598182"/>
          </a:xfrm>
          <a:prstGeom prst="rect">
            <a:avLst/>
          </a:prstGeom>
          <a:noFill/>
          <a:ln>
            <a:noFill/>
          </a:ln>
          <a:extLst/>
        </p:spPr>
        <p:txBody>
          <a:bodyPr>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fontAlgn="base">
              <a:spcAft>
                <a:spcPct val="0"/>
              </a:spcAft>
              <a:buFont typeface="+mj-lt"/>
              <a:buAutoNum type="arabicPeriod"/>
              <a:defRPr/>
            </a:pPr>
            <a:r>
              <a:rPr lang="zh-TW" altLang="en-US" sz="2400" b="1" dirty="0" smtClean="0">
                <a:solidFill>
                  <a:srgbClr val="0070C0"/>
                </a:solidFill>
              </a:rPr>
              <a:t>請就</a:t>
            </a:r>
            <a:r>
              <a:rPr lang="zh-TW" altLang="en-US" sz="2400" b="1" dirty="0">
                <a:solidFill>
                  <a:srgbClr val="0070C0"/>
                </a:solidFill>
              </a:rPr>
              <a:t>實作標</a:t>
            </a:r>
            <a:r>
              <a:rPr lang="zh-TW" altLang="en-US" sz="2400" b="1" dirty="0" smtClean="0">
                <a:solidFill>
                  <a:srgbClr val="0070C0"/>
                </a:solidFill>
              </a:rPr>
              <a:t>的</a:t>
            </a:r>
            <a:r>
              <a:rPr lang="en-US" altLang="zh-TW" sz="2400" b="1" dirty="0" smtClean="0">
                <a:solidFill>
                  <a:srgbClr val="0070C0"/>
                </a:solidFill>
              </a:rPr>
              <a:t>(</a:t>
            </a:r>
            <a:r>
              <a:rPr lang="zh-TW" altLang="en-US" sz="2400" b="1" dirty="0" smtClean="0">
                <a:solidFill>
                  <a:srgbClr val="0070C0"/>
                </a:solidFill>
              </a:rPr>
              <a:t>系所</a:t>
            </a:r>
            <a:r>
              <a:rPr lang="en-US" altLang="zh-TW" sz="2400" b="1" dirty="0" smtClean="0">
                <a:solidFill>
                  <a:srgbClr val="0070C0"/>
                </a:solidFill>
              </a:rPr>
              <a:t>)</a:t>
            </a:r>
            <a:r>
              <a:rPr lang="zh-TW" altLang="en-US" sz="2400" b="1" dirty="0" smtClean="0">
                <a:solidFill>
                  <a:srgbClr val="0070C0"/>
                </a:solidFill>
              </a:rPr>
              <a:t>討論系所定位</a:t>
            </a:r>
            <a:endParaRPr lang="en-US" altLang="zh-TW" sz="2400" b="1" dirty="0" smtClean="0">
              <a:solidFill>
                <a:srgbClr val="0070C0"/>
              </a:solidFill>
            </a:endParaRPr>
          </a:p>
          <a:p>
            <a:pPr marL="514350" indent="-514350" fontAlgn="base">
              <a:spcAft>
                <a:spcPct val="0"/>
              </a:spcAft>
              <a:buFont typeface="+mj-lt"/>
              <a:buAutoNum type="arabicPeriod"/>
              <a:defRPr/>
            </a:pPr>
            <a:r>
              <a:rPr kumimoji="1" lang="zh-TW" altLang="en-US" sz="2400" b="1" dirty="0" smtClean="0">
                <a:solidFill>
                  <a:srgbClr val="0070C0"/>
                </a:solidFill>
              </a:rPr>
              <a:t>請確認備妥以下素材</a:t>
            </a:r>
            <a:r>
              <a:rPr kumimoji="1" lang="en-US" altLang="zh-TW" sz="2400" b="1" dirty="0" smtClean="0">
                <a:solidFill>
                  <a:srgbClr val="0070C0"/>
                </a:solidFill>
              </a:rPr>
              <a:t>(</a:t>
            </a:r>
            <a:r>
              <a:rPr kumimoji="1" lang="zh-TW" altLang="en-US" sz="2400" b="1" dirty="0" smtClean="0">
                <a:solidFill>
                  <a:srgbClr val="0070C0"/>
                </a:solidFill>
              </a:rPr>
              <a:t>紙本</a:t>
            </a:r>
            <a:r>
              <a:rPr kumimoji="1" lang="en-US" altLang="zh-TW" sz="2400" b="1" dirty="0" smtClean="0">
                <a:solidFill>
                  <a:srgbClr val="0070C0"/>
                </a:solidFill>
              </a:rPr>
              <a:t>/</a:t>
            </a:r>
            <a:r>
              <a:rPr kumimoji="1" lang="zh-TW" altLang="en-US" sz="2400" b="1" dirty="0" smtClean="0">
                <a:solidFill>
                  <a:srgbClr val="0070C0"/>
                </a:solidFill>
              </a:rPr>
              <a:t>檔案</a:t>
            </a:r>
            <a:r>
              <a:rPr kumimoji="1" lang="en-US" altLang="zh-TW" sz="2400" b="1" dirty="0" smtClean="0">
                <a:solidFill>
                  <a:srgbClr val="0070C0"/>
                </a:solidFill>
              </a:rPr>
              <a:t>)</a:t>
            </a:r>
            <a:r>
              <a:rPr kumimoji="1" lang="zh-TW" altLang="en-US" sz="2400" b="1" dirty="0" smtClean="0">
                <a:solidFill>
                  <a:srgbClr val="0070C0"/>
                </a:solidFill>
              </a:rPr>
              <a:t>：</a:t>
            </a:r>
            <a:endParaRPr kumimoji="1" lang="en-US" altLang="zh-TW" sz="2400" b="1" dirty="0" smtClean="0">
              <a:solidFill>
                <a:srgbClr val="0070C0"/>
              </a:solidFill>
            </a:endParaRPr>
          </a:p>
          <a:p>
            <a:pPr lvl="1" eaLnBrk="1" fontAlgn="base" hangingPunct="1">
              <a:spcBef>
                <a:spcPct val="0"/>
              </a:spcBef>
              <a:spcAft>
                <a:spcPct val="0"/>
              </a:spcAft>
              <a:defRPr/>
            </a:pPr>
            <a:r>
              <a:rPr lang="zh-TW" altLang="en-US" sz="2000" dirty="0" smtClean="0">
                <a:solidFill>
                  <a:prstClr val="black"/>
                </a:solidFill>
              </a:rPr>
              <a:t>表</a:t>
            </a:r>
            <a:r>
              <a:rPr lang="en-US" altLang="zh-TW" sz="2000" dirty="0" smtClean="0">
                <a:solidFill>
                  <a:prstClr val="black"/>
                </a:solidFill>
              </a:rPr>
              <a:t>.1</a:t>
            </a:r>
            <a:r>
              <a:rPr lang="zh-TW" altLang="en-US" sz="2000" dirty="0">
                <a:solidFill>
                  <a:prstClr val="black"/>
                </a:solidFill>
              </a:rPr>
              <a:t>系</a:t>
            </a:r>
            <a:r>
              <a:rPr lang="zh-TW" altLang="en-US" sz="2000" dirty="0" smtClean="0">
                <a:solidFill>
                  <a:prstClr val="black"/>
                </a:solidFill>
              </a:rPr>
              <a:t>所定</a:t>
            </a:r>
            <a:r>
              <a:rPr lang="zh-TW" altLang="en-US" sz="2000" dirty="0">
                <a:solidFill>
                  <a:prstClr val="black"/>
                </a:solidFill>
              </a:rPr>
              <a:t>位</a:t>
            </a:r>
            <a:r>
              <a:rPr lang="zh-TW" altLang="en-US" sz="2000" dirty="0" smtClean="0">
                <a:solidFill>
                  <a:prstClr val="black"/>
                </a:solidFill>
              </a:rPr>
              <a:t>及教育目標表</a:t>
            </a:r>
            <a:r>
              <a:rPr lang="en-US" altLang="zh-TW" sz="2000" dirty="0" smtClean="0">
                <a:solidFill>
                  <a:prstClr val="black"/>
                </a:solidFill>
              </a:rPr>
              <a:t>(</a:t>
            </a:r>
            <a:r>
              <a:rPr lang="zh-TW" altLang="en-US" sz="2000" dirty="0" smtClean="0">
                <a:solidFill>
                  <a:prstClr val="black"/>
                </a:solidFill>
              </a:rPr>
              <a:t>工作</a:t>
            </a:r>
            <a:r>
              <a:rPr lang="zh-TW" altLang="en-US" sz="2000" dirty="0">
                <a:solidFill>
                  <a:prstClr val="black"/>
                </a:solidFill>
              </a:rPr>
              <a:t>表單</a:t>
            </a:r>
            <a:r>
              <a:rPr lang="en-US" altLang="zh-TW" sz="2000" dirty="0">
                <a:solidFill>
                  <a:prstClr val="black"/>
                </a:solidFill>
              </a:rPr>
              <a:t>)</a:t>
            </a:r>
          </a:p>
          <a:p>
            <a:pPr lvl="1" eaLnBrk="1" fontAlgn="base" hangingPunct="1">
              <a:spcBef>
                <a:spcPct val="0"/>
              </a:spcBef>
              <a:spcAft>
                <a:spcPct val="0"/>
              </a:spcAft>
              <a:defRPr/>
            </a:pPr>
            <a:r>
              <a:rPr lang="zh-TW" altLang="en-US" sz="2000" dirty="0" smtClean="0">
                <a:solidFill>
                  <a:prstClr val="black"/>
                </a:solidFill>
              </a:rPr>
              <a:t>表</a:t>
            </a:r>
            <a:r>
              <a:rPr lang="en-US" altLang="zh-TW" sz="2000" dirty="0" smtClean="0">
                <a:solidFill>
                  <a:prstClr val="black"/>
                </a:solidFill>
              </a:rPr>
              <a:t>.2</a:t>
            </a:r>
            <a:r>
              <a:rPr lang="zh-TW" altLang="en-US" sz="2000" dirty="0" smtClean="0">
                <a:solidFill>
                  <a:prstClr val="black"/>
                </a:solidFill>
              </a:rPr>
              <a:t>系</a:t>
            </a:r>
            <a:r>
              <a:rPr lang="zh-TW" altLang="en-US" sz="2000" dirty="0">
                <a:solidFill>
                  <a:prstClr val="black"/>
                </a:solidFill>
              </a:rPr>
              <a:t>所職涯進路表</a:t>
            </a:r>
            <a:r>
              <a:rPr lang="en-US" altLang="zh-TW" sz="2000" dirty="0">
                <a:solidFill>
                  <a:prstClr val="black"/>
                </a:solidFill>
              </a:rPr>
              <a:t>(</a:t>
            </a:r>
            <a:r>
              <a:rPr lang="zh-TW" altLang="en-US" sz="2000" dirty="0">
                <a:solidFill>
                  <a:prstClr val="black"/>
                </a:solidFill>
              </a:rPr>
              <a:t>工作表單</a:t>
            </a:r>
            <a:r>
              <a:rPr lang="en-US" altLang="zh-TW" sz="2000" dirty="0" smtClean="0">
                <a:solidFill>
                  <a:prstClr val="black"/>
                </a:solidFill>
              </a:rPr>
              <a:t>)</a:t>
            </a:r>
          </a:p>
          <a:p>
            <a:pPr lvl="1" eaLnBrk="1" fontAlgn="base" hangingPunct="1">
              <a:spcBef>
                <a:spcPct val="0"/>
              </a:spcBef>
              <a:spcAft>
                <a:spcPct val="0"/>
              </a:spcAft>
              <a:defRPr/>
            </a:pPr>
            <a:r>
              <a:rPr lang="zh-TW" altLang="en-US" sz="2000" dirty="0">
                <a:solidFill>
                  <a:prstClr val="black"/>
                </a:solidFill>
              </a:rPr>
              <a:t>表</a:t>
            </a:r>
            <a:r>
              <a:rPr lang="en-US" altLang="zh-TW" sz="2000" dirty="0" smtClean="0">
                <a:solidFill>
                  <a:prstClr val="black"/>
                </a:solidFill>
              </a:rPr>
              <a:t>.3</a:t>
            </a:r>
            <a:r>
              <a:rPr lang="zh-TW" altLang="en-US" sz="2000" dirty="0" smtClean="0">
                <a:solidFill>
                  <a:prstClr val="black"/>
                </a:solidFill>
              </a:rPr>
              <a:t>系所核心能力表</a:t>
            </a:r>
            <a:r>
              <a:rPr lang="en-US" altLang="zh-TW" sz="2000" dirty="0">
                <a:solidFill>
                  <a:prstClr val="black"/>
                </a:solidFill>
              </a:rPr>
              <a:t>(</a:t>
            </a:r>
            <a:r>
              <a:rPr lang="zh-TW" altLang="en-US" sz="2000" dirty="0">
                <a:solidFill>
                  <a:prstClr val="black"/>
                </a:solidFill>
              </a:rPr>
              <a:t>工作表單</a:t>
            </a:r>
            <a:r>
              <a:rPr lang="en-US" altLang="zh-TW" sz="2000" dirty="0" smtClean="0">
                <a:solidFill>
                  <a:prstClr val="black"/>
                </a:solidFill>
              </a:rPr>
              <a:t>)</a:t>
            </a:r>
            <a:endParaRPr lang="en-US" altLang="zh-TW" sz="2000" dirty="0">
              <a:solidFill>
                <a:prstClr val="black"/>
              </a:solidFill>
            </a:endParaRPr>
          </a:p>
          <a:p>
            <a:pPr lvl="1" eaLnBrk="1" fontAlgn="base" hangingPunct="1">
              <a:spcBef>
                <a:spcPct val="0"/>
              </a:spcBef>
              <a:spcAft>
                <a:spcPct val="0"/>
              </a:spcAft>
              <a:defRPr/>
            </a:pPr>
            <a:r>
              <a:rPr lang="zh-TW" altLang="en-US" sz="2000" dirty="0" smtClean="0">
                <a:solidFill>
                  <a:prstClr val="black"/>
                </a:solidFill>
              </a:rPr>
              <a:t>表</a:t>
            </a:r>
            <a:r>
              <a:rPr lang="en-US" altLang="zh-TW" sz="2000" dirty="0" smtClean="0">
                <a:solidFill>
                  <a:prstClr val="black"/>
                </a:solidFill>
              </a:rPr>
              <a:t>.4</a:t>
            </a:r>
            <a:r>
              <a:rPr lang="zh-TW" altLang="en-US" sz="2000" dirty="0" smtClean="0">
                <a:solidFill>
                  <a:prstClr val="black"/>
                </a:solidFill>
              </a:rPr>
              <a:t>系所對應</a:t>
            </a:r>
            <a:r>
              <a:rPr lang="en-US" altLang="zh-TW" sz="2000" dirty="0" smtClean="0">
                <a:solidFill>
                  <a:prstClr val="black"/>
                </a:solidFill>
              </a:rPr>
              <a:t>UCAN</a:t>
            </a:r>
            <a:r>
              <a:rPr lang="zh-TW" altLang="en-US" sz="2000" dirty="0" smtClean="0">
                <a:solidFill>
                  <a:prstClr val="black"/>
                </a:solidFill>
              </a:rPr>
              <a:t>職能表</a:t>
            </a:r>
            <a:r>
              <a:rPr lang="en-US" altLang="zh-TW" sz="2000" dirty="0">
                <a:solidFill>
                  <a:prstClr val="black"/>
                </a:solidFill>
              </a:rPr>
              <a:t>(</a:t>
            </a:r>
            <a:r>
              <a:rPr lang="zh-TW" altLang="en-US" sz="2000" dirty="0">
                <a:solidFill>
                  <a:prstClr val="black"/>
                </a:solidFill>
              </a:rPr>
              <a:t>工作表單</a:t>
            </a:r>
            <a:r>
              <a:rPr lang="en-US" altLang="zh-TW" sz="2000" dirty="0">
                <a:solidFill>
                  <a:prstClr val="black"/>
                </a:solidFill>
              </a:rPr>
              <a:t>)</a:t>
            </a:r>
          </a:p>
          <a:p>
            <a:pPr lvl="1" eaLnBrk="1" fontAlgn="base" hangingPunct="1">
              <a:spcBef>
                <a:spcPct val="0"/>
              </a:spcBef>
              <a:spcAft>
                <a:spcPct val="0"/>
              </a:spcAft>
              <a:defRPr/>
            </a:pPr>
            <a:r>
              <a:rPr lang="zh-TW" altLang="en-US" sz="2000" dirty="0" smtClean="0">
                <a:solidFill>
                  <a:prstClr val="black"/>
                </a:solidFill>
              </a:rPr>
              <a:t>表</a:t>
            </a:r>
            <a:r>
              <a:rPr lang="en-US" altLang="zh-TW" sz="2000" dirty="0" smtClean="0">
                <a:solidFill>
                  <a:prstClr val="black"/>
                </a:solidFill>
              </a:rPr>
              <a:t>.5</a:t>
            </a:r>
            <a:r>
              <a:rPr lang="zh-TW" altLang="en-US" sz="2000" dirty="0" smtClean="0">
                <a:solidFill>
                  <a:prstClr val="black"/>
                </a:solidFill>
              </a:rPr>
              <a:t>系所核心能力對應</a:t>
            </a:r>
            <a:r>
              <a:rPr lang="en-US" altLang="zh-TW" sz="2000" dirty="0" smtClean="0">
                <a:solidFill>
                  <a:prstClr val="black"/>
                </a:solidFill>
              </a:rPr>
              <a:t>UCAN</a:t>
            </a:r>
            <a:r>
              <a:rPr lang="zh-TW" altLang="en-US" sz="2000" dirty="0" smtClean="0">
                <a:solidFill>
                  <a:prstClr val="black"/>
                </a:solidFill>
              </a:rPr>
              <a:t>職能表</a:t>
            </a:r>
            <a:r>
              <a:rPr lang="en-US" altLang="zh-TW" sz="2000" dirty="0">
                <a:solidFill>
                  <a:prstClr val="black"/>
                </a:solidFill>
              </a:rPr>
              <a:t>(</a:t>
            </a:r>
            <a:r>
              <a:rPr lang="zh-TW" altLang="en-US" sz="2000" dirty="0">
                <a:solidFill>
                  <a:prstClr val="black"/>
                </a:solidFill>
              </a:rPr>
              <a:t>工作表單</a:t>
            </a:r>
            <a:r>
              <a:rPr lang="en-US" altLang="zh-TW" sz="2000" dirty="0">
                <a:solidFill>
                  <a:prstClr val="black"/>
                </a:solidFill>
              </a:rPr>
              <a:t>)</a:t>
            </a:r>
            <a:endParaRPr lang="en-US" altLang="zh-TW" sz="2000" dirty="0" smtClean="0">
              <a:solidFill>
                <a:prstClr val="black"/>
              </a:solidFill>
            </a:endParaRPr>
          </a:p>
          <a:p>
            <a:pPr lvl="1" eaLnBrk="1" fontAlgn="base" hangingPunct="1">
              <a:spcBef>
                <a:spcPct val="0"/>
              </a:spcBef>
              <a:spcAft>
                <a:spcPct val="0"/>
              </a:spcAft>
              <a:defRPr/>
            </a:pPr>
            <a:r>
              <a:rPr lang="zh-TW" altLang="en-US" sz="2000" dirty="0">
                <a:solidFill>
                  <a:prstClr val="black"/>
                </a:solidFill>
              </a:rPr>
              <a:t>表</a:t>
            </a:r>
            <a:r>
              <a:rPr lang="en-US" altLang="zh-TW" sz="2000" dirty="0" smtClean="0">
                <a:solidFill>
                  <a:prstClr val="black"/>
                </a:solidFill>
              </a:rPr>
              <a:t>.6</a:t>
            </a:r>
            <a:r>
              <a:rPr lang="zh-TW" altLang="en-US" sz="2000" dirty="0" smtClean="0">
                <a:solidFill>
                  <a:prstClr val="black"/>
                </a:solidFill>
              </a:rPr>
              <a:t>課程對應職能</a:t>
            </a:r>
            <a:r>
              <a:rPr lang="zh-TW" altLang="en-US" sz="2000" dirty="0">
                <a:solidFill>
                  <a:prstClr val="black"/>
                </a:solidFill>
              </a:rPr>
              <a:t>盤點表</a:t>
            </a:r>
            <a:r>
              <a:rPr lang="en-US" altLang="zh-TW" sz="2000" dirty="0">
                <a:solidFill>
                  <a:prstClr val="black"/>
                </a:solidFill>
              </a:rPr>
              <a:t>(</a:t>
            </a:r>
            <a:r>
              <a:rPr lang="zh-TW" altLang="en-US" sz="2000" dirty="0">
                <a:solidFill>
                  <a:prstClr val="black"/>
                </a:solidFill>
              </a:rPr>
              <a:t>工作表單</a:t>
            </a:r>
            <a:r>
              <a:rPr lang="en-US" altLang="zh-TW" sz="2000" dirty="0">
                <a:solidFill>
                  <a:prstClr val="black"/>
                </a:solidFill>
              </a:rPr>
              <a:t>)</a:t>
            </a:r>
          </a:p>
          <a:p>
            <a:pPr lvl="1" eaLnBrk="1" fontAlgn="base" hangingPunct="1">
              <a:spcBef>
                <a:spcPct val="0"/>
              </a:spcBef>
              <a:spcAft>
                <a:spcPct val="0"/>
              </a:spcAft>
              <a:defRPr/>
            </a:pPr>
            <a:r>
              <a:rPr lang="zh-TW" altLang="en-US" sz="2000" dirty="0" smtClean="0">
                <a:solidFill>
                  <a:prstClr val="black"/>
                </a:solidFill>
              </a:rPr>
              <a:t>表</a:t>
            </a:r>
            <a:r>
              <a:rPr lang="en-US" altLang="zh-TW" sz="2000" dirty="0" smtClean="0">
                <a:solidFill>
                  <a:prstClr val="black"/>
                </a:solidFill>
              </a:rPr>
              <a:t>.7</a:t>
            </a:r>
            <a:r>
              <a:rPr lang="zh-TW" altLang="en-US" sz="2000" dirty="0" smtClean="0">
                <a:solidFill>
                  <a:prstClr val="black"/>
                </a:solidFill>
              </a:rPr>
              <a:t>課程</a:t>
            </a:r>
            <a:r>
              <a:rPr lang="zh-TW" altLang="en-US" sz="2000" dirty="0">
                <a:solidFill>
                  <a:prstClr val="black"/>
                </a:solidFill>
              </a:rPr>
              <a:t>地圖</a:t>
            </a:r>
            <a:r>
              <a:rPr lang="en-US" altLang="zh-TW" sz="2000" dirty="0">
                <a:solidFill>
                  <a:prstClr val="black"/>
                </a:solidFill>
              </a:rPr>
              <a:t>(</a:t>
            </a:r>
            <a:r>
              <a:rPr lang="zh-TW" altLang="en-US" sz="2000" dirty="0">
                <a:solidFill>
                  <a:prstClr val="black"/>
                </a:solidFill>
              </a:rPr>
              <a:t>工作表單</a:t>
            </a:r>
            <a:r>
              <a:rPr lang="en-US" altLang="zh-TW" sz="2000" dirty="0" smtClean="0">
                <a:solidFill>
                  <a:prstClr val="black"/>
                </a:solidFill>
              </a:rPr>
              <a:t>)</a:t>
            </a:r>
          </a:p>
          <a:p>
            <a:pPr lvl="1" eaLnBrk="1" fontAlgn="base" hangingPunct="1">
              <a:spcBef>
                <a:spcPct val="0"/>
              </a:spcBef>
              <a:spcAft>
                <a:spcPct val="0"/>
              </a:spcAft>
              <a:defRPr/>
            </a:pPr>
            <a:r>
              <a:rPr lang="zh-TW" altLang="en-US" sz="2000" dirty="0" smtClean="0">
                <a:solidFill>
                  <a:prstClr val="black"/>
                </a:solidFill>
              </a:rPr>
              <a:t>參考表</a:t>
            </a:r>
            <a:r>
              <a:rPr lang="en-US" altLang="zh-TW" sz="2000" dirty="0" smtClean="0">
                <a:solidFill>
                  <a:prstClr val="black"/>
                </a:solidFill>
              </a:rPr>
              <a:t>.1UCAN</a:t>
            </a:r>
            <a:r>
              <a:rPr lang="zh-TW" altLang="en-US" sz="2000" dirty="0" smtClean="0">
                <a:solidFill>
                  <a:prstClr val="black"/>
                </a:solidFill>
              </a:rPr>
              <a:t>就業途徑及相關職業</a:t>
            </a:r>
            <a:endParaRPr lang="en-US" altLang="zh-TW" sz="2000" dirty="0" smtClean="0">
              <a:solidFill>
                <a:prstClr val="black"/>
              </a:solidFill>
            </a:endParaRPr>
          </a:p>
          <a:p>
            <a:pPr lvl="1" eaLnBrk="1" fontAlgn="base" hangingPunct="1">
              <a:spcBef>
                <a:spcPct val="0"/>
              </a:spcBef>
              <a:spcAft>
                <a:spcPct val="0"/>
              </a:spcAft>
              <a:defRPr/>
            </a:pPr>
            <a:r>
              <a:rPr lang="zh-TW" altLang="en-US" sz="2000" dirty="0">
                <a:solidFill>
                  <a:prstClr val="black"/>
                </a:solidFill>
              </a:rPr>
              <a:t>參考表</a:t>
            </a:r>
            <a:r>
              <a:rPr lang="en-US" altLang="zh-TW" sz="2000" dirty="0" smtClean="0">
                <a:solidFill>
                  <a:prstClr val="black"/>
                </a:solidFill>
              </a:rPr>
              <a:t>.2</a:t>
            </a:r>
            <a:r>
              <a:rPr lang="zh-TW" altLang="en-US" sz="2000" dirty="0" smtClean="0">
                <a:solidFill>
                  <a:prstClr val="black"/>
                </a:solidFill>
              </a:rPr>
              <a:t>學</a:t>
            </a:r>
            <a:r>
              <a:rPr lang="zh-TW" altLang="en-US" sz="2000" dirty="0">
                <a:solidFill>
                  <a:prstClr val="black"/>
                </a:solidFill>
              </a:rPr>
              <a:t>類與</a:t>
            </a:r>
            <a:r>
              <a:rPr lang="en-US" altLang="zh-TW" sz="2000" dirty="0">
                <a:solidFill>
                  <a:prstClr val="black"/>
                </a:solidFill>
              </a:rPr>
              <a:t>UCAN</a:t>
            </a:r>
            <a:r>
              <a:rPr lang="zh-TW" altLang="en-US" sz="2000" dirty="0">
                <a:solidFill>
                  <a:prstClr val="black"/>
                </a:solidFill>
              </a:rPr>
              <a:t>就業途徑對應參考</a:t>
            </a:r>
            <a:r>
              <a:rPr lang="zh-TW" altLang="en-US" sz="2000" dirty="0" smtClean="0">
                <a:solidFill>
                  <a:prstClr val="black"/>
                </a:solidFill>
              </a:rPr>
              <a:t>表</a:t>
            </a:r>
            <a:endParaRPr lang="en-US" altLang="zh-TW" sz="2000" dirty="0" smtClean="0">
              <a:solidFill>
                <a:prstClr val="black"/>
              </a:solidFill>
            </a:endParaRPr>
          </a:p>
          <a:p>
            <a:pPr lvl="1" eaLnBrk="1" fontAlgn="base" hangingPunct="1">
              <a:spcBef>
                <a:spcPct val="0"/>
              </a:spcBef>
              <a:spcAft>
                <a:spcPct val="0"/>
              </a:spcAft>
              <a:defRPr/>
            </a:pPr>
            <a:r>
              <a:rPr lang="zh-TW" altLang="en-US" sz="2000" dirty="0">
                <a:solidFill>
                  <a:prstClr val="black"/>
                </a:solidFill>
              </a:rPr>
              <a:t>參考表</a:t>
            </a:r>
            <a:r>
              <a:rPr lang="en-US" altLang="zh-TW" sz="2000" dirty="0" smtClean="0">
                <a:solidFill>
                  <a:prstClr val="black"/>
                </a:solidFill>
              </a:rPr>
              <a:t>.3</a:t>
            </a:r>
            <a:r>
              <a:rPr lang="zh-TW" altLang="en-US" sz="2000" dirty="0" smtClean="0">
                <a:solidFill>
                  <a:prstClr val="black"/>
                </a:solidFill>
              </a:rPr>
              <a:t>各</a:t>
            </a:r>
            <a:r>
              <a:rPr lang="zh-TW" altLang="en-US" sz="2000" dirty="0">
                <a:solidFill>
                  <a:prstClr val="black"/>
                </a:solidFill>
              </a:rPr>
              <a:t>就業途徑相關之關鍵知識</a:t>
            </a:r>
            <a:r>
              <a:rPr lang="zh-TW" altLang="en-US" sz="2000" dirty="0" smtClean="0">
                <a:solidFill>
                  <a:prstClr val="black"/>
                </a:solidFill>
              </a:rPr>
              <a:t>技能</a:t>
            </a:r>
            <a:endParaRPr lang="en-US" altLang="zh-TW" sz="2000" dirty="0">
              <a:solidFill>
                <a:prstClr val="black"/>
              </a:solidFill>
            </a:endParaRPr>
          </a:p>
          <a:p>
            <a:pPr lvl="1" eaLnBrk="1" fontAlgn="base" hangingPunct="1">
              <a:spcBef>
                <a:spcPct val="0"/>
              </a:spcBef>
              <a:spcAft>
                <a:spcPct val="0"/>
              </a:spcAft>
              <a:defRPr/>
            </a:pPr>
            <a:endParaRPr lang="en-US" altLang="zh-TW" sz="2000" dirty="0">
              <a:solidFill>
                <a:prstClr val="black"/>
              </a:solidFill>
            </a:endParaRPr>
          </a:p>
          <a:p>
            <a:pPr lvl="1" eaLnBrk="1" fontAlgn="base" hangingPunct="1">
              <a:spcBef>
                <a:spcPct val="0"/>
              </a:spcBef>
              <a:spcAft>
                <a:spcPct val="0"/>
              </a:spcAft>
              <a:defRPr/>
            </a:pPr>
            <a:endParaRPr lang="en-US" altLang="zh-TW" sz="2000" dirty="0">
              <a:solidFill>
                <a:prstClr val="black"/>
              </a:solidFill>
            </a:endParaRPr>
          </a:p>
        </p:txBody>
      </p:sp>
      <p:grpSp>
        <p:nvGrpSpPr>
          <p:cNvPr id="13" name="群組 12"/>
          <p:cNvGrpSpPr/>
          <p:nvPr/>
        </p:nvGrpSpPr>
        <p:grpSpPr>
          <a:xfrm>
            <a:off x="323528" y="382043"/>
            <a:ext cx="3170839" cy="699308"/>
            <a:chOff x="323528" y="382043"/>
            <a:chExt cx="3170839" cy="699308"/>
          </a:xfrm>
        </p:grpSpPr>
        <p:pic>
          <p:nvPicPr>
            <p:cNvPr id="14" name="圖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15"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pPr>
              <a:r>
                <a:rPr kumimoji="1" lang="en-US" altLang="zh-TW" sz="3600" b="1" dirty="0" smtClean="0">
                  <a:solidFill>
                    <a:srgbClr val="1F497D">
                      <a:lumMod val="60000"/>
                      <a:lumOff val="40000"/>
                    </a:srgbClr>
                  </a:solidFill>
                </a:rPr>
                <a:t>Practice</a:t>
              </a:r>
              <a:endParaRPr kumimoji="1" lang="zh-TW" altLang="en-US" sz="3600" b="1" dirty="0">
                <a:solidFill>
                  <a:srgbClr val="1F497D">
                    <a:lumMod val="60000"/>
                    <a:lumOff val="40000"/>
                  </a:srgbClr>
                </a:solidFill>
              </a:endParaRPr>
            </a:p>
          </p:txBody>
        </p:sp>
      </p:grpSp>
    </p:spTree>
    <p:extLst>
      <p:ext uri="{BB962C8B-B14F-4D97-AF65-F5344CB8AC3E}">
        <p14:creationId xmlns:p14="http://schemas.microsoft.com/office/powerpoint/2010/main" val="155603870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內容版面配置區 2"/>
          <p:cNvSpPr>
            <a:spLocks noGrp="1"/>
          </p:cNvSpPr>
          <p:nvPr>
            <p:ph type="body" sz="half" idx="4294967295"/>
          </p:nvPr>
        </p:nvSpPr>
        <p:spPr>
          <a:xfrm>
            <a:off x="0" y="5367338"/>
            <a:ext cx="5486400" cy="804862"/>
          </a:xfrm>
        </p:spPr>
        <p:txBody>
          <a:bodyPr/>
          <a:lstStyle/>
          <a:p>
            <a:pPr eaLnBrk="1" hangingPunct="1"/>
            <a:endParaRPr lang="en-US" altLang="zh-TW" dirty="0" smtClean="0">
              <a:latin typeface="微軟正黑體" panose="020B0604030504040204" pitchFamily="34" charset="-120"/>
              <a:ea typeface="微軟正黑體" panose="020B0604030504040204" pitchFamily="34" charset="-120"/>
            </a:endParaRPr>
          </a:p>
          <a:p>
            <a:pPr eaLnBrk="1" hangingPunct="1"/>
            <a:endParaRPr lang="en-US" altLang="zh-TW" dirty="0" smtClean="0">
              <a:latin typeface="微軟正黑體" panose="020B0604030504040204" pitchFamily="34" charset="-120"/>
              <a:ea typeface="微軟正黑體" panose="020B0604030504040204" pitchFamily="34" charset="-120"/>
            </a:endParaRPr>
          </a:p>
          <a:p>
            <a:pPr eaLnBrk="1" hangingPunct="1"/>
            <a:endParaRPr lang="zh-TW" altLang="en-US" dirty="0" smtClean="0">
              <a:latin typeface="微軟正黑體" panose="020B0604030504040204" pitchFamily="34" charset="-120"/>
              <a:ea typeface="微軟正黑體" panose="020B0604030504040204" pitchFamily="34" charset="-120"/>
            </a:endParaRPr>
          </a:p>
        </p:txBody>
      </p:sp>
      <p:sp>
        <p:nvSpPr>
          <p:cNvPr id="2" name="標題 1"/>
          <p:cNvSpPr>
            <a:spLocks noGrp="1"/>
          </p:cNvSpPr>
          <p:nvPr>
            <p:ph type="title" idx="4294967295"/>
          </p:nvPr>
        </p:nvSpPr>
        <p:spPr>
          <a:xfrm>
            <a:off x="322733" y="1408113"/>
            <a:ext cx="6913563" cy="568325"/>
          </a:xfrm>
        </p:spPr>
        <p:txBody>
          <a:bodyPr rtlCol="0">
            <a:normAutofit fontScale="90000"/>
          </a:bodyPr>
          <a:lstStyle/>
          <a:p>
            <a:pPr algn="l" eaLnBrk="1" fontAlgn="auto" hangingPunct="1">
              <a:spcAft>
                <a:spcPts val="0"/>
              </a:spcAft>
              <a:defRPr/>
            </a:pPr>
            <a:r>
              <a:rPr lang="zh-TW" altLang="en-US" sz="3600" dirty="0" smtClean="0">
                <a:solidFill>
                  <a:srgbClr val="C00000"/>
                </a:solidFill>
                <a:latin typeface="微軟正黑體" panose="020B0604030504040204" pitchFamily="34" charset="-120"/>
                <a:ea typeface="微軟正黑體" panose="020B0604030504040204" pitchFamily="34" charset="-120"/>
              </a:rPr>
              <a:t>任務</a:t>
            </a:r>
            <a:r>
              <a:rPr lang="en-US" altLang="zh-TW" sz="3600" dirty="0" smtClean="0">
                <a:solidFill>
                  <a:srgbClr val="C00000"/>
                </a:solidFill>
                <a:latin typeface="微軟正黑體" panose="020B0604030504040204" pitchFamily="34" charset="-120"/>
                <a:ea typeface="微軟正黑體" panose="020B0604030504040204" pitchFamily="34" charset="-120"/>
              </a:rPr>
              <a:t>1</a:t>
            </a:r>
            <a:r>
              <a:rPr lang="zh-TW" altLang="en-US" sz="3600" dirty="0" smtClean="0">
                <a:solidFill>
                  <a:srgbClr val="C00000"/>
                </a:solidFill>
                <a:latin typeface="微軟正黑體" panose="020B0604030504040204" pitchFamily="34" charset="-120"/>
                <a:ea typeface="微軟正黑體" panose="020B0604030504040204" pitchFamily="34" charset="-120"/>
              </a:rPr>
              <a:t>：檢視系所定位及教育目標</a:t>
            </a:r>
            <a:endParaRPr lang="zh-TW" altLang="en-US" sz="3600" dirty="0">
              <a:solidFill>
                <a:srgbClr val="C00000"/>
              </a:solidFill>
              <a:latin typeface="微軟正黑體" panose="020B0604030504040204" pitchFamily="34" charset="-120"/>
              <a:ea typeface="微軟正黑體" panose="020B0604030504040204" pitchFamily="34" charset="-120"/>
            </a:endParaRPr>
          </a:p>
        </p:txBody>
      </p:sp>
      <p:sp>
        <p:nvSpPr>
          <p:cNvPr id="81925" name="矩形 12"/>
          <p:cNvSpPr>
            <a:spLocks noChangeArrowheads="1"/>
          </p:cNvSpPr>
          <p:nvPr/>
        </p:nvSpPr>
        <p:spPr bwMode="auto">
          <a:xfrm>
            <a:off x="323528" y="2156216"/>
            <a:ext cx="8568952" cy="3773341"/>
          </a:xfrm>
          <a:prstGeom prst="rect">
            <a:avLst/>
          </a:prstGeom>
          <a:noFill/>
          <a:ln>
            <a:noFill/>
          </a:ln>
          <a:extLst/>
        </p:spPr>
        <p:txBody>
          <a:bodyPr wrap="square">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marL="514350" indent="-514350" eaLnBrk="1" fontAlgn="base" hangingPunct="1">
              <a:spcBef>
                <a:spcPct val="0"/>
              </a:spcBef>
              <a:spcAft>
                <a:spcPct val="0"/>
              </a:spcAft>
              <a:buFont typeface="+mj-lt"/>
              <a:buAutoNum type="arabicPeriod"/>
              <a:defRPr/>
            </a:pPr>
            <a:r>
              <a:rPr lang="zh-TW" altLang="en-US" sz="2400" dirty="0" smtClean="0">
                <a:solidFill>
                  <a:prstClr val="black"/>
                </a:solidFill>
              </a:rPr>
              <a:t>小組討論檢視系所定位及教育目標，如果有需要修改</a:t>
            </a:r>
            <a:r>
              <a:rPr lang="en-US" altLang="zh-TW" sz="2400" dirty="0" smtClean="0">
                <a:solidFill>
                  <a:prstClr val="black"/>
                </a:solidFill>
              </a:rPr>
              <a:t/>
            </a:r>
            <a:br>
              <a:rPr lang="en-US" altLang="zh-TW" sz="2400" dirty="0" smtClean="0">
                <a:solidFill>
                  <a:prstClr val="black"/>
                </a:solidFill>
              </a:rPr>
            </a:br>
            <a:r>
              <a:rPr lang="en-US" altLang="zh-TW" sz="2400" dirty="0" smtClean="0">
                <a:solidFill>
                  <a:prstClr val="black"/>
                </a:solidFill>
              </a:rPr>
              <a:t>(</a:t>
            </a:r>
            <a:r>
              <a:rPr lang="zh-TW" altLang="en-US" sz="2400" dirty="0" smtClean="0">
                <a:solidFill>
                  <a:prstClr val="black"/>
                </a:solidFill>
              </a:rPr>
              <a:t>不一定</a:t>
            </a:r>
            <a:r>
              <a:rPr lang="zh-TW" altLang="en-US" sz="2400" dirty="0">
                <a:solidFill>
                  <a:prstClr val="black"/>
                </a:solidFill>
              </a:rPr>
              <a:t>要</a:t>
            </a:r>
            <a:r>
              <a:rPr lang="zh-TW" altLang="en-US" sz="2400" dirty="0" smtClean="0">
                <a:solidFill>
                  <a:prstClr val="black"/>
                </a:solidFill>
              </a:rPr>
              <a:t>修正</a:t>
            </a:r>
            <a:r>
              <a:rPr lang="en-US" altLang="zh-TW" sz="2400" dirty="0" smtClean="0">
                <a:solidFill>
                  <a:prstClr val="black"/>
                </a:solidFill>
              </a:rPr>
              <a:t>)</a:t>
            </a:r>
            <a:r>
              <a:rPr lang="zh-TW" altLang="en-US" sz="2400" dirty="0" smtClean="0">
                <a:solidFill>
                  <a:prstClr val="black"/>
                </a:solidFill>
              </a:rPr>
              <a:t>請討論如何修改</a:t>
            </a:r>
            <a:endParaRPr lang="en-US" altLang="zh-TW" sz="2400" dirty="0" smtClean="0">
              <a:solidFill>
                <a:prstClr val="black"/>
              </a:solidFill>
            </a:endParaRPr>
          </a:p>
          <a:p>
            <a:pPr lvl="1" algn="just" fontAlgn="base">
              <a:spcAft>
                <a:spcPct val="0"/>
              </a:spcAft>
            </a:pPr>
            <a:r>
              <a:rPr kumimoji="1" lang="zh-TW" altLang="en-US" sz="2000" dirty="0">
                <a:solidFill>
                  <a:prstClr val="black"/>
                </a:solidFill>
              </a:rPr>
              <a:t>系所是否能</a:t>
            </a:r>
            <a:r>
              <a:rPr kumimoji="1" lang="zh-TW" altLang="en-US" sz="2000" dirty="0" smtClean="0">
                <a:solidFill>
                  <a:prstClr val="black"/>
                </a:solidFill>
              </a:rPr>
              <a:t>評估</a:t>
            </a:r>
            <a:r>
              <a:rPr kumimoji="1" lang="zh-TW" altLang="en-US" sz="2000" dirty="0">
                <a:solidFill>
                  <a:prstClr val="black"/>
                </a:solidFill>
              </a:rPr>
              <a:t>外在</a:t>
            </a:r>
            <a:r>
              <a:rPr kumimoji="1" lang="zh-TW" altLang="en-US" sz="2000" dirty="0" smtClean="0">
                <a:solidFill>
                  <a:prstClr val="black"/>
                </a:solidFill>
              </a:rPr>
              <a:t>因素</a:t>
            </a:r>
            <a:r>
              <a:rPr kumimoji="1" lang="zh-TW" altLang="en-US" sz="2000" dirty="0">
                <a:solidFill>
                  <a:prstClr val="black"/>
                </a:solidFill>
              </a:rPr>
              <a:t>與</a:t>
            </a:r>
            <a:r>
              <a:rPr kumimoji="1" lang="zh-TW" altLang="en-US" sz="2000" dirty="0" smtClean="0">
                <a:solidFill>
                  <a:prstClr val="black"/>
                </a:solidFill>
              </a:rPr>
              <a:t>自身</a:t>
            </a:r>
            <a:r>
              <a:rPr kumimoji="1" lang="zh-TW" altLang="en-US" sz="2000" dirty="0">
                <a:solidFill>
                  <a:prstClr val="black"/>
                </a:solidFill>
              </a:rPr>
              <a:t>發展</a:t>
            </a:r>
            <a:r>
              <a:rPr kumimoji="1" lang="zh-TW" altLang="en-US" sz="2000" dirty="0" smtClean="0">
                <a:solidFill>
                  <a:prstClr val="black"/>
                </a:solidFill>
              </a:rPr>
              <a:t>條件，</a:t>
            </a:r>
            <a:r>
              <a:rPr kumimoji="1" lang="zh-TW" altLang="en-US" sz="2000" dirty="0">
                <a:solidFill>
                  <a:prstClr val="black"/>
                </a:solidFill>
              </a:rPr>
              <a:t>清楚</a:t>
            </a:r>
            <a:r>
              <a:rPr kumimoji="1" lang="zh-TW" altLang="en-US" sz="2000" dirty="0" smtClean="0">
                <a:solidFill>
                  <a:prstClr val="black"/>
                </a:solidFill>
              </a:rPr>
              <a:t>界定系所定位</a:t>
            </a:r>
            <a:r>
              <a:rPr kumimoji="1" lang="zh-TW" altLang="en-US" sz="2000" dirty="0">
                <a:solidFill>
                  <a:prstClr val="black"/>
                </a:solidFill>
              </a:rPr>
              <a:t>？與其他競爭者定位之差異？</a:t>
            </a:r>
            <a:endParaRPr kumimoji="1" lang="en-US" altLang="zh-TW" sz="2000" dirty="0">
              <a:solidFill>
                <a:prstClr val="black"/>
              </a:solidFill>
            </a:endParaRPr>
          </a:p>
          <a:p>
            <a:pPr lvl="1" algn="just" fontAlgn="base">
              <a:spcAft>
                <a:spcPct val="0"/>
              </a:spcAft>
            </a:pPr>
            <a:r>
              <a:rPr kumimoji="1" lang="zh-TW" altLang="en-US" sz="2000" dirty="0">
                <a:solidFill>
                  <a:prstClr val="black"/>
                </a:solidFill>
              </a:rPr>
              <a:t>系所是否能</a:t>
            </a:r>
            <a:r>
              <a:rPr kumimoji="1" lang="zh-TW" altLang="en-US" sz="2000" dirty="0" smtClean="0">
                <a:solidFill>
                  <a:prstClr val="black"/>
                </a:solidFill>
              </a:rPr>
              <a:t>依據系所定位</a:t>
            </a:r>
            <a:r>
              <a:rPr kumimoji="1" lang="zh-TW" altLang="en-US" sz="2000" dirty="0">
                <a:solidFill>
                  <a:prstClr val="black"/>
                </a:solidFill>
              </a:rPr>
              <a:t>及發展方向，訂定適當、可行的教育目標？</a:t>
            </a:r>
            <a:endParaRPr kumimoji="1" lang="en-US" altLang="zh-TW" sz="2000" b="1" dirty="0">
              <a:solidFill>
                <a:prstClr val="black"/>
              </a:solidFill>
            </a:endParaRPr>
          </a:p>
          <a:p>
            <a:pPr marL="514350" indent="-514350" eaLnBrk="1" fontAlgn="base" hangingPunct="1">
              <a:spcBef>
                <a:spcPct val="0"/>
              </a:spcBef>
              <a:spcAft>
                <a:spcPct val="0"/>
              </a:spcAft>
              <a:buFont typeface="+mj-lt"/>
              <a:buAutoNum type="arabicPeriod"/>
              <a:defRPr/>
            </a:pPr>
            <a:r>
              <a:rPr lang="zh-TW" altLang="en-US" sz="2800" b="1" u="sng" dirty="0" smtClean="0">
                <a:solidFill>
                  <a:srgbClr val="C00000"/>
                </a:solidFill>
              </a:rPr>
              <a:t>完成表</a:t>
            </a:r>
            <a:r>
              <a:rPr lang="en-US" altLang="zh-TW" sz="2800" b="1" u="sng" dirty="0" smtClean="0">
                <a:solidFill>
                  <a:srgbClr val="C00000"/>
                </a:solidFill>
              </a:rPr>
              <a:t>1:</a:t>
            </a:r>
            <a:r>
              <a:rPr lang="zh-TW" altLang="en-US" sz="2800" b="1" u="sng" dirty="0" smtClean="0">
                <a:solidFill>
                  <a:srgbClr val="C00000"/>
                </a:solidFill>
              </a:rPr>
              <a:t>「系所定位及教育目標表」</a:t>
            </a:r>
            <a:endParaRPr lang="en-US" altLang="zh-TW" sz="2800" b="1" u="sng" dirty="0" smtClean="0">
              <a:solidFill>
                <a:srgbClr val="C00000"/>
              </a:solidFill>
            </a:endParaRPr>
          </a:p>
          <a:p>
            <a:pPr algn="just" eaLnBrk="1" fontAlgn="base" hangingPunct="1">
              <a:spcAft>
                <a:spcPct val="0"/>
              </a:spcAft>
              <a:buFont typeface="Wingdings" panose="05000000000000000000" pitchFamily="2" charset="2"/>
              <a:buChar char="n"/>
            </a:pPr>
            <a:endParaRPr kumimoji="1" lang="en-US" altLang="zh-TW" sz="2000" dirty="0" smtClean="0">
              <a:solidFill>
                <a:prstClr val="black"/>
              </a:solidFill>
            </a:endParaRPr>
          </a:p>
          <a:p>
            <a:pPr algn="just" eaLnBrk="1" fontAlgn="base" hangingPunct="1">
              <a:spcAft>
                <a:spcPct val="0"/>
              </a:spcAft>
            </a:pPr>
            <a:r>
              <a:rPr kumimoji="1" lang="zh-TW" altLang="en-US" sz="1600" dirty="0" smtClean="0">
                <a:solidFill>
                  <a:prstClr val="black"/>
                </a:solidFill>
              </a:rPr>
              <a:t>教育</a:t>
            </a:r>
            <a:r>
              <a:rPr kumimoji="1" lang="zh-TW" altLang="en-US" sz="1600" dirty="0">
                <a:solidFill>
                  <a:prstClr val="black"/>
                </a:solidFill>
              </a:rPr>
              <a:t>目標為一廣泛性描述，敘述系所的教育宗旨，系所培育的學生於畢業後能達到的成就。如培育教育人才、管理基礎人才或培養負責任的公民等目標。</a:t>
            </a:r>
            <a:r>
              <a:rPr kumimoji="1" lang="en-US" altLang="zh-TW" sz="1200" dirty="0">
                <a:solidFill>
                  <a:prstClr val="black"/>
                </a:solidFill>
              </a:rPr>
              <a:t>(</a:t>
            </a:r>
            <a:r>
              <a:rPr kumimoji="1" lang="zh-TW" altLang="en-US" sz="1200" dirty="0">
                <a:solidFill>
                  <a:prstClr val="black"/>
                </a:solidFill>
              </a:rPr>
              <a:t>資料來源：政治大學專業課程地圖的意義與繪製簡報</a:t>
            </a:r>
            <a:r>
              <a:rPr kumimoji="1" lang="en-US" altLang="zh-TW" sz="1200" dirty="0" smtClean="0">
                <a:solidFill>
                  <a:prstClr val="black"/>
                </a:solidFill>
              </a:rPr>
              <a:t>)</a:t>
            </a:r>
            <a:endParaRPr lang="en-US" altLang="zh-TW" sz="2400" dirty="0" smtClean="0">
              <a:solidFill>
                <a:prstClr val="black"/>
              </a:solidFill>
            </a:endParaRPr>
          </a:p>
          <a:p>
            <a:pPr eaLnBrk="1" fontAlgn="base" hangingPunct="1">
              <a:spcBef>
                <a:spcPct val="0"/>
              </a:spcBef>
              <a:spcAft>
                <a:spcPct val="0"/>
              </a:spcAft>
              <a:buFont typeface="Wingdings" pitchFamily="2" charset="2"/>
              <a:buChar char="l"/>
              <a:defRPr/>
            </a:pPr>
            <a:endParaRPr lang="en-US" altLang="zh-TW" sz="2400" dirty="0" smtClean="0">
              <a:solidFill>
                <a:prstClr val="black"/>
              </a:solidFill>
            </a:endParaRPr>
          </a:p>
        </p:txBody>
      </p:sp>
      <p:grpSp>
        <p:nvGrpSpPr>
          <p:cNvPr id="7" name="群組 6"/>
          <p:cNvGrpSpPr/>
          <p:nvPr/>
        </p:nvGrpSpPr>
        <p:grpSpPr>
          <a:xfrm>
            <a:off x="323528" y="382043"/>
            <a:ext cx="3170839" cy="699308"/>
            <a:chOff x="323528" y="382043"/>
            <a:chExt cx="3170839" cy="699308"/>
          </a:xfrm>
        </p:grpSpPr>
        <p:pic>
          <p:nvPicPr>
            <p:cNvPr id="8" name="圖片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9"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fontAlgn="base">
                <a:spcBef>
                  <a:spcPct val="0"/>
                </a:spcBef>
                <a:spcAft>
                  <a:spcPct val="0"/>
                </a:spcAft>
                <a:buFontTx/>
                <a:buNone/>
              </a:pPr>
              <a:r>
                <a:rPr kumimoji="1" lang="en-US" altLang="zh-TW" sz="3600" b="1" dirty="0" smtClean="0">
                  <a:solidFill>
                    <a:srgbClr val="1F497D">
                      <a:lumMod val="60000"/>
                      <a:lumOff val="40000"/>
                    </a:srgbClr>
                  </a:solidFill>
                </a:rPr>
                <a:t>Practice</a:t>
              </a:r>
              <a:endParaRPr kumimoji="1" lang="zh-TW" altLang="en-US" sz="3600" b="1" dirty="0">
                <a:solidFill>
                  <a:srgbClr val="1F497D">
                    <a:lumMod val="60000"/>
                    <a:lumOff val="40000"/>
                  </a:srgbClr>
                </a:solidFill>
              </a:endParaRPr>
            </a:p>
          </p:txBody>
        </p:sp>
      </p:grpSp>
    </p:spTree>
    <p:extLst>
      <p:ext uri="{BB962C8B-B14F-4D97-AF65-F5344CB8AC3E}">
        <p14:creationId xmlns:p14="http://schemas.microsoft.com/office/powerpoint/2010/main" val="156829979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02840" y="472514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4000" kern="100" dirty="0">
                <a:solidFill>
                  <a:sysClr val="windowText" lastClr="000000"/>
                </a:solidFill>
              </a:rPr>
              <a:t>運用</a:t>
            </a:r>
            <a:r>
              <a:rPr lang="en-US" altLang="zh-TW" sz="4000" kern="100" dirty="0">
                <a:solidFill>
                  <a:sysClr val="windowText" lastClr="000000"/>
                </a:solidFill>
              </a:rPr>
              <a:t>UCAN</a:t>
            </a:r>
            <a:r>
              <a:rPr lang="zh-TW" altLang="en-US" sz="4000" kern="100" dirty="0">
                <a:solidFill>
                  <a:sysClr val="windowText" lastClr="000000"/>
                </a:solidFill>
              </a:rPr>
              <a:t>規劃職涯進路</a:t>
            </a:r>
            <a:endParaRPr lang="zh-TW" altLang="en-US" sz="4000" dirty="0">
              <a:solidFill>
                <a:sysClr val="windowText" lastClr="000000"/>
              </a:solidFill>
            </a:endParaRPr>
          </a:p>
        </p:txBody>
      </p:sp>
    </p:spTree>
    <p:extLst>
      <p:ext uri="{BB962C8B-B14F-4D97-AF65-F5344CB8AC3E}">
        <p14:creationId xmlns:p14="http://schemas.microsoft.com/office/powerpoint/2010/main" val="310232189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4"/>
          <p:cNvSpPr txBox="1">
            <a:spLocks/>
          </p:cNvSpPr>
          <p:nvPr/>
        </p:nvSpPr>
        <p:spPr bwMode="auto">
          <a:xfrm>
            <a:off x="457200" y="404664"/>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zh-TW" altLang="en-US" sz="4000" dirty="0" smtClean="0">
                <a:solidFill>
                  <a:sysClr val="windowText" lastClr="000000"/>
                </a:solidFill>
              </a:rPr>
              <a:t>職能的種類</a:t>
            </a:r>
          </a:p>
        </p:txBody>
      </p:sp>
      <p:grpSp>
        <p:nvGrpSpPr>
          <p:cNvPr id="3" name="群組 13"/>
          <p:cNvGrpSpPr>
            <a:grpSpLocks/>
          </p:cNvGrpSpPr>
          <p:nvPr/>
        </p:nvGrpSpPr>
        <p:grpSpPr bwMode="auto">
          <a:xfrm>
            <a:off x="582613" y="2132432"/>
            <a:ext cx="4533900" cy="3240180"/>
            <a:chOff x="228600" y="1397000"/>
            <a:chExt cx="4191000" cy="3525838"/>
          </a:xfrm>
          <a:effectLst>
            <a:outerShdw blurRad="50800" dist="38100" dir="2700000" algn="tl" rotWithShape="0">
              <a:prstClr val="black">
                <a:alpha val="40000"/>
              </a:prstClr>
            </a:outerShdw>
          </a:effectLst>
        </p:grpSpPr>
        <p:grpSp>
          <p:nvGrpSpPr>
            <p:cNvPr id="4" name="Group 2"/>
            <p:cNvGrpSpPr>
              <a:grpSpLocks/>
            </p:cNvGrpSpPr>
            <p:nvPr/>
          </p:nvGrpSpPr>
          <p:grpSpPr bwMode="auto">
            <a:xfrm>
              <a:off x="228600" y="1397000"/>
              <a:ext cx="4191000" cy="3525838"/>
              <a:chOff x="144" y="1168"/>
              <a:chExt cx="2640" cy="2221"/>
            </a:xfrm>
          </p:grpSpPr>
          <p:sp>
            <p:nvSpPr>
              <p:cNvPr id="7" name="Rectangle 3"/>
              <p:cNvSpPr>
                <a:spLocks noChangeArrowheads="1"/>
              </p:cNvSpPr>
              <p:nvPr/>
            </p:nvSpPr>
            <p:spPr bwMode="auto">
              <a:xfrm>
                <a:off x="144" y="1488"/>
                <a:ext cx="768" cy="668"/>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sp>
            <p:nvSpPr>
              <p:cNvPr id="8" name="Rectangle 4"/>
              <p:cNvSpPr>
                <a:spLocks noChangeArrowheads="1"/>
              </p:cNvSpPr>
              <p:nvPr/>
            </p:nvSpPr>
            <p:spPr bwMode="auto">
              <a:xfrm>
                <a:off x="2016" y="2304"/>
                <a:ext cx="768" cy="668"/>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sp>
            <p:nvSpPr>
              <p:cNvPr id="9" name="Rectangle 5"/>
              <p:cNvSpPr>
                <a:spLocks noChangeArrowheads="1"/>
              </p:cNvSpPr>
              <p:nvPr/>
            </p:nvSpPr>
            <p:spPr bwMode="auto">
              <a:xfrm>
                <a:off x="192" y="2352"/>
                <a:ext cx="768" cy="668"/>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sp>
            <p:nvSpPr>
              <p:cNvPr id="10" name="Rectangle 6"/>
              <p:cNvSpPr>
                <a:spLocks noChangeArrowheads="1"/>
              </p:cNvSpPr>
              <p:nvPr/>
            </p:nvSpPr>
            <p:spPr bwMode="auto">
              <a:xfrm>
                <a:off x="1104" y="2717"/>
                <a:ext cx="764" cy="672"/>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sp>
            <p:nvSpPr>
              <p:cNvPr id="11" name="Rectangle 7"/>
              <p:cNvSpPr>
                <a:spLocks noChangeArrowheads="1"/>
              </p:cNvSpPr>
              <p:nvPr/>
            </p:nvSpPr>
            <p:spPr bwMode="auto">
              <a:xfrm>
                <a:off x="2016" y="1488"/>
                <a:ext cx="768" cy="668"/>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sp>
            <p:nvSpPr>
              <p:cNvPr id="12" name="Rectangle 8"/>
              <p:cNvSpPr>
                <a:spLocks noChangeArrowheads="1"/>
              </p:cNvSpPr>
              <p:nvPr/>
            </p:nvSpPr>
            <p:spPr bwMode="auto">
              <a:xfrm>
                <a:off x="1083" y="1168"/>
                <a:ext cx="764" cy="672"/>
              </a:xfrm>
              <a:prstGeom prst="rect">
                <a:avLst/>
              </a:prstGeom>
              <a:solidFill>
                <a:srgbClr val="9BBB59">
                  <a:lumMod val="60000"/>
                  <a:lumOff val="4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專業職能</a:t>
                </a:r>
              </a:p>
            </p:txBody>
          </p:sp>
        </p:grpSp>
        <p:sp>
          <p:nvSpPr>
            <p:cNvPr id="5" name="AutoShape 9"/>
            <p:cNvSpPr>
              <a:spLocks noChangeArrowheads="1"/>
            </p:cNvSpPr>
            <p:nvPr/>
          </p:nvSpPr>
          <p:spPr bwMode="auto">
            <a:xfrm>
              <a:off x="1066506" y="2133600"/>
              <a:ext cx="2515187" cy="2057399"/>
            </a:xfrm>
            <a:prstGeom prst="flowChartPreparation">
              <a:avLst/>
            </a:prstGeom>
            <a:solidFill>
              <a:srgbClr val="4F81BD">
                <a:lumMod val="60000"/>
                <a:lumOff val="40000"/>
              </a:srgbClr>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sz="1600">
                  <a:solidFill>
                    <a:schemeClr val="tx1"/>
                  </a:solidFill>
                  <a:latin typeface="標楷體" pitchFamily="65" charset="-120"/>
                  <a:ea typeface="新細明體" pitchFamily="18" charset="-120"/>
                </a:defRPr>
              </a:lvl1pPr>
              <a:lvl2pPr marL="742950" indent="-285750" eaLnBrk="0" hangingPunct="0">
                <a:defRPr kumimoji="1" sz="1600">
                  <a:solidFill>
                    <a:schemeClr val="tx1"/>
                  </a:solidFill>
                  <a:latin typeface="標楷體" pitchFamily="65" charset="-120"/>
                  <a:ea typeface="新細明體" pitchFamily="18" charset="-120"/>
                </a:defRPr>
              </a:lvl2pPr>
              <a:lvl3pPr marL="1143000" indent="-228600" eaLnBrk="0" hangingPunct="0">
                <a:defRPr kumimoji="1" sz="1600">
                  <a:solidFill>
                    <a:schemeClr val="tx1"/>
                  </a:solidFill>
                  <a:latin typeface="標楷體" pitchFamily="65" charset="-120"/>
                  <a:ea typeface="新細明體" pitchFamily="18" charset="-120"/>
                </a:defRPr>
              </a:lvl3pPr>
              <a:lvl4pPr marL="1600200" indent="-228600" eaLnBrk="0" hangingPunct="0">
                <a:defRPr kumimoji="1" sz="1600">
                  <a:solidFill>
                    <a:schemeClr val="tx1"/>
                  </a:solidFill>
                  <a:latin typeface="標楷體" pitchFamily="65" charset="-120"/>
                  <a:ea typeface="新細明體" pitchFamily="18" charset="-120"/>
                </a:defRPr>
              </a:lvl4pPr>
              <a:lvl5pPr marL="2057400" indent="-228600" eaLnBrk="0" hangingPunct="0">
                <a:defRPr kumimoji="1" sz="1600">
                  <a:solidFill>
                    <a:schemeClr val="tx1"/>
                  </a:solidFill>
                  <a:latin typeface="標楷體" pitchFamily="65" charset="-120"/>
                  <a:ea typeface="新細明體" pitchFamily="18" charset="-120"/>
                </a:defRPr>
              </a:lvl5pPr>
              <a:lvl6pPr marL="25146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6pPr>
              <a:lvl7pPr marL="29718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7pPr>
              <a:lvl8pPr marL="34290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8pPr>
              <a:lvl9pPr marL="3886200" indent="-228600" eaLnBrk="0" fontAlgn="base" hangingPunct="0">
                <a:spcBef>
                  <a:spcPct val="0"/>
                </a:spcBef>
                <a:spcAft>
                  <a:spcPct val="0"/>
                </a:spcAft>
                <a:defRPr kumimoji="1" sz="1600">
                  <a:solidFill>
                    <a:schemeClr val="tx1"/>
                  </a:solidFill>
                  <a:latin typeface="標楷體" pitchFamily="65" charset="-120"/>
                  <a:ea typeface="新細明體" pitchFamily="18" charset="-120"/>
                </a:defRPr>
              </a:lvl9pPr>
            </a:lstStyle>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管理職能</a:t>
              </a:r>
            </a:p>
            <a:p>
              <a:pPr algn="ctr" eaLnBrk="1" hangingPunct="1">
                <a:defRPr/>
              </a:pPr>
              <a:endParaRPr lang="zh-TW" altLang="en-US" sz="1800" b="1" kern="0" dirty="0" smtClean="0">
                <a:solidFill>
                  <a:prstClr val="black"/>
                </a:solidFill>
                <a:latin typeface="微軟正黑體" panose="020B0604030504040204" pitchFamily="34" charset="-120"/>
                <a:ea typeface="微軟正黑體" panose="020B0604030504040204" pitchFamily="34" charset="-120"/>
              </a:endParaRPr>
            </a:p>
            <a:p>
              <a:pPr algn="ctr" eaLnBrk="1" hangingPunct="1">
                <a:defRPr/>
              </a:pPr>
              <a:endParaRPr lang="zh-TW" altLang="en-US" sz="1800" b="1" kern="0" dirty="0" smtClean="0">
                <a:solidFill>
                  <a:prstClr val="black"/>
                </a:solidFill>
                <a:latin typeface="微軟正黑體" panose="020B0604030504040204" pitchFamily="34" charset="-120"/>
                <a:ea typeface="微軟正黑體" panose="020B0604030504040204" pitchFamily="34" charset="-120"/>
              </a:endParaRPr>
            </a:p>
            <a:p>
              <a:pPr algn="ctr" eaLnBrk="1" hangingPunct="1">
                <a:defRPr/>
              </a:pPr>
              <a:endParaRPr lang="zh-TW" altLang="en-US" sz="1800" b="1" kern="0" dirty="0" smtClean="0">
                <a:solidFill>
                  <a:prstClr val="black"/>
                </a:solidFill>
                <a:latin typeface="微軟正黑體" panose="020B0604030504040204" pitchFamily="34" charset="-120"/>
                <a:ea typeface="微軟正黑體" panose="020B0604030504040204" pitchFamily="34" charset="-120"/>
              </a:endParaRPr>
            </a:p>
            <a:p>
              <a:pPr algn="ctr" eaLnBrk="1" hangingPunct="1">
                <a:defRPr/>
              </a:pPr>
              <a:r>
                <a:rPr lang="zh-TW" altLang="en-US" sz="1800" b="1" kern="0" dirty="0" smtClean="0">
                  <a:solidFill>
                    <a:prstClr val="black"/>
                  </a:solidFill>
                  <a:latin typeface="微軟正黑體" panose="020B0604030504040204" pitchFamily="34" charset="-120"/>
                  <a:ea typeface="微軟正黑體" panose="020B0604030504040204" pitchFamily="34" charset="-120"/>
                </a:rPr>
                <a:t>管理職能</a:t>
              </a:r>
            </a:p>
          </p:txBody>
        </p:sp>
        <p:sp>
          <p:nvSpPr>
            <p:cNvPr id="6" name="Oval 10"/>
            <p:cNvSpPr>
              <a:spLocks noChangeArrowheads="1"/>
            </p:cNvSpPr>
            <p:nvPr/>
          </p:nvSpPr>
          <p:spPr bwMode="auto">
            <a:xfrm>
              <a:off x="1372090" y="2667000"/>
              <a:ext cx="1828506" cy="914400"/>
            </a:xfrm>
            <a:prstGeom prst="ellipse">
              <a:avLst/>
            </a:prstGeom>
            <a:solidFill>
              <a:srgbClr val="FF9933"/>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lgn="ctr" eaLnBrk="1" hangingPunct="1">
                <a:spcBef>
                  <a:spcPct val="0"/>
                </a:spcBef>
                <a:buFontTx/>
                <a:buNone/>
                <a:defRPr/>
              </a:pPr>
              <a:r>
                <a:rPr lang="zh-TW" altLang="en-US" sz="1800" b="1" kern="0" smtClean="0">
                  <a:solidFill>
                    <a:prstClr val="black"/>
                  </a:solidFill>
                </a:rPr>
                <a:t>核心職能</a:t>
              </a:r>
            </a:p>
          </p:txBody>
        </p:sp>
      </p:grpSp>
      <p:sp>
        <p:nvSpPr>
          <p:cNvPr id="13" name="AutoShape 2"/>
          <p:cNvSpPr>
            <a:spLocks noChangeArrowheads="1"/>
          </p:cNvSpPr>
          <p:nvPr/>
        </p:nvSpPr>
        <p:spPr bwMode="auto">
          <a:xfrm>
            <a:off x="5451475" y="4653557"/>
            <a:ext cx="3470275" cy="1655763"/>
          </a:xfrm>
          <a:prstGeom prst="roundRect">
            <a:avLst>
              <a:gd name="adj" fmla="val 16667"/>
            </a:avLst>
          </a:prstGeom>
          <a:solidFill>
            <a:srgbClr val="4F81BD">
              <a:lumMod val="20000"/>
              <a:lumOff val="80000"/>
            </a:srgbClr>
          </a:solidFill>
          <a:ln w="38100" algn="ctr">
            <a:solidFill>
              <a:srgbClr val="003366"/>
            </a:solidFill>
            <a:round/>
            <a:headEnd/>
            <a:tailEnd/>
          </a:ln>
          <a:effectLst>
            <a:outerShdw blurRad="50800" dist="38100" dir="2700000" algn="tl" rotWithShape="0">
              <a:prstClr val="black">
                <a:alpha val="40000"/>
              </a:prstClr>
            </a:outerShdw>
          </a:effectLst>
        </p:spPr>
        <p:txBody>
          <a:bodyPr tIns="180000"/>
          <a:lstStyle/>
          <a:p>
            <a:pPr eaLnBrk="1" hangingPunct="1">
              <a:defRPr/>
            </a:pPr>
            <a:r>
              <a:rPr lang="zh-TW" altLang="en-US" b="1" u="sng" kern="0" dirty="0">
                <a:solidFill>
                  <a:prstClr val="black"/>
                </a:solidFill>
                <a:latin typeface="微軟正黑體" panose="020B0604030504040204" pitchFamily="34" charset="-120"/>
                <a:ea typeface="微軟正黑體" panose="020B0604030504040204" pitchFamily="34" charset="-120"/>
              </a:rPr>
              <a:t>核心職能</a:t>
            </a:r>
          </a:p>
          <a:p>
            <a:pPr eaLnBrk="1" hangingPunct="1">
              <a:defRPr/>
            </a:pPr>
            <a:r>
              <a:rPr kumimoji="0" lang="zh-TW" altLang="en-US" kern="0" dirty="0">
                <a:solidFill>
                  <a:prstClr val="black"/>
                </a:solidFill>
                <a:latin typeface="微軟正黑體" panose="020B0604030504040204" pitchFamily="34" charset="-120"/>
                <a:ea typeface="微軟正黑體" panose="020B0604030504040204" pitchFamily="34" charset="-120"/>
              </a:rPr>
              <a:t>組織中</a:t>
            </a:r>
            <a:r>
              <a:rPr kumimoji="0" lang="zh-TW" altLang="en-US" u="sng" kern="0" dirty="0">
                <a:solidFill>
                  <a:srgbClr val="C00000"/>
                </a:solidFill>
                <a:latin typeface="微軟正黑體" panose="020B0604030504040204" pitchFamily="34" charset="-120"/>
                <a:ea typeface="微軟正黑體" panose="020B0604030504040204" pitchFamily="34" charset="-120"/>
              </a:rPr>
              <a:t>每一位成員</a:t>
            </a:r>
            <a:r>
              <a:rPr kumimoji="0" lang="zh-TW" altLang="en-US" kern="0" dirty="0">
                <a:solidFill>
                  <a:prstClr val="black"/>
                </a:solidFill>
                <a:latin typeface="微軟正黑體" panose="020B0604030504040204" pitchFamily="34" charset="-120"/>
                <a:ea typeface="微軟正黑體" panose="020B0604030504040204" pitchFamily="34" charset="-120"/>
              </a:rPr>
              <a:t>都需要具備的能力，這些能力會隨著組織策略及文化有所不同， 例如：顧客導向、創新、誠信</a:t>
            </a:r>
            <a:r>
              <a:rPr kumimoji="0" lang="en-US" altLang="zh-TW" kern="0" dirty="0">
                <a:solidFill>
                  <a:prstClr val="black"/>
                </a:solidFill>
                <a:latin typeface="微軟正黑體" panose="020B0604030504040204" pitchFamily="34" charset="-120"/>
                <a:ea typeface="微軟正黑體" panose="020B0604030504040204" pitchFamily="34" charset="-120"/>
              </a:rPr>
              <a:t>…</a:t>
            </a:r>
            <a:r>
              <a:rPr kumimoji="0" lang="zh-TW" altLang="en-US" kern="0" dirty="0">
                <a:solidFill>
                  <a:prstClr val="black"/>
                </a:solidFill>
                <a:latin typeface="微軟正黑體" panose="020B0604030504040204" pitchFamily="34" charset="-120"/>
                <a:ea typeface="微軟正黑體" panose="020B0604030504040204" pitchFamily="34" charset="-120"/>
              </a:rPr>
              <a:t>等。</a:t>
            </a:r>
            <a:endParaRPr kumimoji="0" lang="ja-JP" altLang="en-US" kern="0" dirty="0">
              <a:solidFill>
                <a:prstClr val="black"/>
              </a:solidFill>
              <a:latin typeface="微軟正黑體" panose="020B0604030504040204" pitchFamily="34" charset="-120"/>
              <a:ea typeface="微軟正黑體" panose="020B0604030504040204" pitchFamily="34" charset="-120"/>
            </a:endParaRPr>
          </a:p>
        </p:txBody>
      </p:sp>
      <p:sp>
        <p:nvSpPr>
          <p:cNvPr id="14" name="AutoShape 4"/>
          <p:cNvSpPr>
            <a:spLocks noChangeArrowheads="1"/>
          </p:cNvSpPr>
          <p:nvPr/>
        </p:nvSpPr>
        <p:spPr bwMode="auto">
          <a:xfrm>
            <a:off x="5435600" y="1413470"/>
            <a:ext cx="3367088" cy="1389062"/>
          </a:xfrm>
          <a:prstGeom prst="roundRect">
            <a:avLst>
              <a:gd name="adj" fmla="val 16667"/>
            </a:avLst>
          </a:prstGeom>
          <a:solidFill>
            <a:srgbClr val="4F81BD">
              <a:lumMod val="20000"/>
              <a:lumOff val="80000"/>
            </a:srgbClr>
          </a:solidFill>
          <a:ln w="38100" algn="ctr">
            <a:solidFill>
              <a:srgbClr val="003366"/>
            </a:solidFill>
            <a:round/>
            <a:headEnd/>
            <a:tailEnd/>
          </a:ln>
          <a:effectLst>
            <a:outerShdw blurRad="50800" dist="38100" dir="2700000" algn="tl" rotWithShape="0">
              <a:prstClr val="black">
                <a:alpha val="40000"/>
              </a:prstClr>
            </a:outerShdw>
          </a:effectLst>
        </p:spPr>
        <p:txBody>
          <a:bodyPr tIns="180000"/>
          <a:lstStyle/>
          <a:p>
            <a:pPr eaLnBrk="1" hangingPunct="1">
              <a:defRPr/>
            </a:pPr>
            <a:r>
              <a:rPr lang="zh-TW" altLang="en-US" b="1" u="sng" kern="0" dirty="0">
                <a:solidFill>
                  <a:prstClr val="black"/>
                </a:solidFill>
                <a:latin typeface="微軟正黑體" panose="020B0604030504040204" pitchFamily="34" charset="-120"/>
                <a:ea typeface="微軟正黑體" panose="020B0604030504040204" pitchFamily="34" charset="-120"/>
              </a:rPr>
              <a:t>管理職能</a:t>
            </a:r>
          </a:p>
          <a:p>
            <a:pPr eaLnBrk="1" hangingPunct="1">
              <a:defRPr/>
            </a:pPr>
            <a:r>
              <a:rPr kumimoji="0" lang="zh-TW" altLang="en-US" u="sng" kern="0" dirty="0">
                <a:solidFill>
                  <a:srgbClr val="C00000"/>
                </a:solidFill>
                <a:latin typeface="微軟正黑體" panose="020B0604030504040204" pitchFamily="34" charset="-120"/>
                <a:ea typeface="微軟正黑體" panose="020B0604030504040204" pitchFamily="34" charset="-120"/>
              </a:rPr>
              <a:t>擔任管理職務者</a:t>
            </a:r>
            <a:r>
              <a:rPr kumimoji="0" lang="zh-TW" altLang="en-US" kern="0" dirty="0">
                <a:solidFill>
                  <a:prstClr val="black"/>
                </a:solidFill>
                <a:latin typeface="微軟正黑體" panose="020B0604030504040204" pitchFamily="34" charset="-120"/>
                <a:ea typeface="微軟正黑體" panose="020B0604030504040204" pitchFamily="34" charset="-120"/>
              </a:rPr>
              <a:t>執行工作所需要的能力， 例如：領導力、團隊建立</a:t>
            </a:r>
            <a:r>
              <a:rPr kumimoji="0" lang="en-US" altLang="zh-TW" kern="0" dirty="0">
                <a:solidFill>
                  <a:prstClr val="black"/>
                </a:solidFill>
                <a:latin typeface="微軟正黑體" panose="020B0604030504040204" pitchFamily="34" charset="-120"/>
                <a:ea typeface="微軟正黑體" panose="020B0604030504040204" pitchFamily="34" charset="-120"/>
              </a:rPr>
              <a:t>…</a:t>
            </a:r>
            <a:r>
              <a:rPr kumimoji="0" lang="zh-TW" altLang="en-US" kern="0" dirty="0">
                <a:solidFill>
                  <a:prstClr val="black"/>
                </a:solidFill>
                <a:latin typeface="微軟正黑體" panose="020B0604030504040204" pitchFamily="34" charset="-120"/>
                <a:ea typeface="微軟正黑體" panose="020B0604030504040204" pitchFamily="34" charset="-120"/>
              </a:rPr>
              <a:t>等。</a:t>
            </a:r>
          </a:p>
        </p:txBody>
      </p:sp>
      <p:sp>
        <p:nvSpPr>
          <p:cNvPr id="15" name="AutoShape 5"/>
          <p:cNvSpPr>
            <a:spLocks noChangeArrowheads="1"/>
          </p:cNvSpPr>
          <p:nvPr/>
        </p:nvSpPr>
        <p:spPr bwMode="auto">
          <a:xfrm>
            <a:off x="5435600" y="2999382"/>
            <a:ext cx="3414713" cy="1509713"/>
          </a:xfrm>
          <a:prstGeom prst="roundRect">
            <a:avLst>
              <a:gd name="adj" fmla="val 16667"/>
            </a:avLst>
          </a:prstGeom>
          <a:solidFill>
            <a:srgbClr val="4F81BD">
              <a:lumMod val="20000"/>
              <a:lumOff val="80000"/>
            </a:srgbClr>
          </a:solidFill>
          <a:ln w="38100" algn="ctr">
            <a:solidFill>
              <a:srgbClr val="003366"/>
            </a:solidFill>
            <a:round/>
            <a:headEnd/>
            <a:tailEnd/>
          </a:ln>
          <a:effectLst>
            <a:outerShdw blurRad="50800" dist="38100" dir="2700000" algn="tl" rotWithShape="0">
              <a:prstClr val="black">
                <a:alpha val="40000"/>
              </a:prstClr>
            </a:outerShdw>
          </a:effectLst>
        </p:spPr>
        <p:txBody>
          <a:bodyPr tIns="180000"/>
          <a:lstStyle/>
          <a:p>
            <a:pPr marL="0" lvl="1" eaLnBrk="1" hangingPunct="1">
              <a:spcBef>
                <a:spcPct val="20000"/>
              </a:spcBef>
              <a:buClr>
                <a:srgbClr val="1F497D"/>
              </a:buClr>
              <a:defRPr/>
            </a:pPr>
            <a:r>
              <a:rPr lang="zh-TW" altLang="en-US" b="1" u="sng" kern="0" dirty="0">
                <a:solidFill>
                  <a:prstClr val="black"/>
                </a:solidFill>
                <a:latin typeface="微軟正黑體" panose="020B0604030504040204" pitchFamily="34" charset="-120"/>
                <a:ea typeface="微軟正黑體" panose="020B0604030504040204" pitchFamily="34" charset="-120"/>
              </a:rPr>
              <a:t>專業</a:t>
            </a:r>
            <a:r>
              <a:rPr lang="en-US" altLang="zh-TW" b="1" u="sng" kern="0" dirty="0">
                <a:solidFill>
                  <a:prstClr val="black"/>
                </a:solidFill>
                <a:latin typeface="微軟正黑體" panose="020B0604030504040204" pitchFamily="34" charset="-120"/>
                <a:ea typeface="微軟正黑體" panose="020B0604030504040204" pitchFamily="34" charset="-120"/>
              </a:rPr>
              <a:t>(</a:t>
            </a:r>
            <a:r>
              <a:rPr lang="zh-TW" altLang="en-US" b="1" u="sng" kern="0" dirty="0">
                <a:solidFill>
                  <a:prstClr val="black"/>
                </a:solidFill>
                <a:latin typeface="微軟正黑體" panose="020B0604030504040204" pitchFamily="34" charset="-120"/>
                <a:ea typeface="微軟正黑體" panose="020B0604030504040204" pitchFamily="34" charset="-120"/>
              </a:rPr>
              <a:t>功能</a:t>
            </a:r>
            <a:r>
              <a:rPr lang="en-US" altLang="zh-TW" b="1" u="sng" kern="0" dirty="0">
                <a:solidFill>
                  <a:prstClr val="black"/>
                </a:solidFill>
                <a:latin typeface="微軟正黑體" panose="020B0604030504040204" pitchFamily="34" charset="-120"/>
                <a:ea typeface="微軟正黑體" panose="020B0604030504040204" pitchFamily="34" charset="-120"/>
              </a:rPr>
              <a:t>)</a:t>
            </a:r>
            <a:r>
              <a:rPr lang="zh-TW" altLang="en-US" b="1" u="sng" kern="0" dirty="0">
                <a:solidFill>
                  <a:prstClr val="black"/>
                </a:solidFill>
                <a:latin typeface="微軟正黑體" panose="020B0604030504040204" pitchFamily="34" charset="-120"/>
                <a:ea typeface="微軟正黑體" panose="020B0604030504040204" pitchFamily="34" charset="-120"/>
              </a:rPr>
              <a:t>職能</a:t>
            </a:r>
          </a:p>
          <a:p>
            <a:pPr marL="0" lvl="1" eaLnBrk="1" hangingPunct="1">
              <a:spcBef>
                <a:spcPct val="20000"/>
              </a:spcBef>
              <a:buClr>
                <a:srgbClr val="1F497D"/>
              </a:buClr>
              <a:buFont typeface="Arial" pitchFamily="34" charset="0"/>
              <a:buNone/>
              <a:defRPr/>
            </a:pPr>
            <a:r>
              <a:rPr kumimoji="0" lang="zh-TW" altLang="en-US" kern="0" dirty="0">
                <a:solidFill>
                  <a:prstClr val="black"/>
                </a:solidFill>
                <a:latin typeface="微軟正黑體" panose="020B0604030504040204" pitchFamily="34" charset="-120"/>
                <a:ea typeface="微軟正黑體" panose="020B0604030504040204" pitchFamily="34" charset="-120"/>
              </a:rPr>
              <a:t>員工從事</a:t>
            </a:r>
            <a:r>
              <a:rPr kumimoji="0" lang="zh-TW" altLang="en-US" u="sng" kern="0" dirty="0">
                <a:solidFill>
                  <a:srgbClr val="C00000"/>
                </a:solidFill>
                <a:latin typeface="微軟正黑體" panose="020B0604030504040204" pitchFamily="34" charset="-120"/>
                <a:ea typeface="微軟正黑體" panose="020B0604030504040204" pitchFamily="34" charset="-120"/>
              </a:rPr>
              <a:t>特定專業工作（依部門）</a:t>
            </a:r>
            <a:r>
              <a:rPr kumimoji="0" lang="zh-TW" altLang="en-US" kern="0" dirty="0">
                <a:solidFill>
                  <a:prstClr val="black"/>
                </a:solidFill>
                <a:latin typeface="微軟正黑體" panose="020B0604030504040204" pitchFamily="34" charset="-120"/>
                <a:ea typeface="微軟正黑體" panose="020B0604030504040204" pitchFamily="34" charset="-120"/>
              </a:rPr>
              <a:t>所需具備的能力，例如：機電整合能力、電路設計</a:t>
            </a:r>
            <a:r>
              <a:rPr kumimoji="0" lang="en-US" altLang="zh-TW" kern="0" dirty="0">
                <a:solidFill>
                  <a:prstClr val="black"/>
                </a:solidFill>
                <a:latin typeface="微軟正黑體" panose="020B0604030504040204" pitchFamily="34" charset="-120"/>
                <a:ea typeface="微軟正黑體" panose="020B0604030504040204" pitchFamily="34" charset="-120"/>
              </a:rPr>
              <a:t>…</a:t>
            </a:r>
            <a:r>
              <a:rPr kumimoji="0" lang="zh-TW" altLang="en-US" kern="0" dirty="0">
                <a:solidFill>
                  <a:prstClr val="black"/>
                </a:solidFill>
                <a:latin typeface="微軟正黑體" panose="020B0604030504040204" pitchFamily="34" charset="-120"/>
                <a:ea typeface="微軟正黑體" panose="020B0604030504040204" pitchFamily="34" charset="-120"/>
              </a:rPr>
              <a:t>等。</a:t>
            </a:r>
          </a:p>
        </p:txBody>
      </p:sp>
    </p:spTree>
    <p:extLst>
      <p:ext uri="{BB962C8B-B14F-4D97-AF65-F5344CB8AC3E}">
        <p14:creationId xmlns:p14="http://schemas.microsoft.com/office/powerpoint/2010/main" val="27100728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2"/>
          <p:cNvSpPr txBox="1">
            <a:spLocks/>
          </p:cNvSpPr>
          <p:nvPr/>
        </p:nvSpPr>
        <p:spPr>
          <a:xfrm>
            <a:off x="6553200" y="628434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47C593DD-A344-4644-978D-6E1FC6780BD6}" type="slidenum">
              <a:rPr lang="zh-TW" altLang="en-US" smtClean="0"/>
              <a:pPr>
                <a:defRPr/>
              </a:pPr>
              <a:t>50</a:t>
            </a:fld>
            <a:endParaRPr lang="zh-TW" altLang="en-US"/>
          </a:p>
        </p:txBody>
      </p:sp>
      <p:sp>
        <p:nvSpPr>
          <p:cNvPr id="3" name="標題 1"/>
          <p:cNvSpPr txBox="1">
            <a:spLocks/>
          </p:cNvSpPr>
          <p:nvPr/>
        </p:nvSpPr>
        <p:spPr bwMode="auto">
          <a:xfrm>
            <a:off x="457200" y="285764"/>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kern="1000" dirty="0" smtClean="0">
                <a:solidFill>
                  <a:sysClr val="windowText" lastClr="000000"/>
                </a:solidFill>
              </a:rPr>
              <a:t>1-1</a:t>
            </a:r>
            <a:r>
              <a:rPr lang="zh-TW" altLang="en-US" sz="4000" kern="1000" dirty="0" smtClean="0">
                <a:solidFill>
                  <a:sysClr val="windowText" lastClr="000000"/>
                </a:solidFill>
              </a:rPr>
              <a:t>：規劃職涯進路</a:t>
            </a:r>
            <a:endParaRPr lang="zh-TW" altLang="en-US" sz="4000" dirty="0">
              <a:solidFill>
                <a:sysClr val="windowText" lastClr="000000"/>
              </a:solidFill>
            </a:endParaRPr>
          </a:p>
        </p:txBody>
      </p:sp>
      <p:sp>
        <p:nvSpPr>
          <p:cNvPr id="4" name="內容版面配置區 3"/>
          <p:cNvSpPr txBox="1">
            <a:spLocks/>
          </p:cNvSpPr>
          <p:nvPr/>
        </p:nvSpPr>
        <p:spPr bwMode="auto">
          <a:xfrm>
            <a:off x="230832" y="1009015"/>
            <a:ext cx="8229600" cy="4940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800" dirty="0" smtClean="0">
                <a:solidFill>
                  <a:sysClr val="windowText" lastClr="000000"/>
                </a:solidFill>
              </a:rPr>
              <a:t>具體做法：系所</a:t>
            </a:r>
            <a:r>
              <a:rPr lang="en-US" altLang="zh-TW" sz="2800" dirty="0" smtClean="0">
                <a:solidFill>
                  <a:sysClr val="windowText" lastClr="000000"/>
                </a:solidFill>
              </a:rPr>
              <a:t>/</a:t>
            </a:r>
            <a:r>
              <a:rPr lang="zh-TW" altLang="en-US" sz="2800" dirty="0" smtClean="0">
                <a:solidFill>
                  <a:sysClr val="windowText" lastClr="000000"/>
                </a:solidFill>
              </a:rPr>
              <a:t>學程對應</a:t>
            </a:r>
            <a:r>
              <a:rPr lang="en-US" altLang="en-US" sz="2800" dirty="0" smtClean="0">
                <a:solidFill>
                  <a:sysClr val="windowText" lastClr="000000"/>
                </a:solidFill>
              </a:rPr>
              <a:t>UCAN</a:t>
            </a:r>
            <a:r>
              <a:rPr lang="zh-TW" altLang="en-US" sz="2800" dirty="0" smtClean="0">
                <a:solidFill>
                  <a:sysClr val="windowText" lastClr="000000"/>
                </a:solidFill>
              </a:rPr>
              <a:t>就業途徑</a:t>
            </a:r>
            <a:endParaRPr lang="zh-TW" altLang="en-US" sz="2800" dirty="0">
              <a:solidFill>
                <a:sysClr val="windowText" lastClr="000000"/>
              </a:solidFill>
            </a:endParaRPr>
          </a:p>
        </p:txBody>
      </p:sp>
      <p:sp>
        <p:nvSpPr>
          <p:cNvPr id="5" name="AutoShape 4"/>
          <p:cNvSpPr>
            <a:spLocks noChangeArrowheads="1"/>
          </p:cNvSpPr>
          <p:nvPr/>
        </p:nvSpPr>
        <p:spPr bwMode="gray">
          <a:xfrm>
            <a:off x="3891162" y="1988840"/>
            <a:ext cx="4713286" cy="648072"/>
          </a:xfrm>
          <a:prstGeom prst="roundRect">
            <a:avLst>
              <a:gd name="adj" fmla="val 16667"/>
            </a:avLst>
          </a:prstGeom>
          <a:solidFill>
            <a:srgbClr val="F7964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600" kern="0" dirty="0" smtClean="0">
                <a:solidFill>
                  <a:prstClr val="black"/>
                </a:solidFill>
                <a:latin typeface="微軟正黑體" panose="020B0604030504040204" pitchFamily="34" charset="-120"/>
                <a:ea typeface="微軟正黑體" panose="020B0604030504040204" pitchFamily="34" charset="-120"/>
              </a:rPr>
              <a:t>培育具備全球化經營視野、</a:t>
            </a:r>
            <a:endParaRPr lang="en-US" altLang="zh-TW" sz="1600" kern="0" dirty="0" smtClean="0">
              <a:solidFill>
                <a:prstClr val="black"/>
              </a:solidFill>
              <a:latin typeface="微軟正黑體" pitchFamily="34" charset="-120"/>
              <a:ea typeface="微軟正黑體" pitchFamily="34" charset="-120"/>
            </a:endParaRPr>
          </a:p>
          <a:p>
            <a:pPr algn="ctr">
              <a:defRPr/>
            </a:pPr>
            <a:r>
              <a:rPr lang="zh-TW" altLang="en-US" sz="1600" kern="0" dirty="0" smtClean="0">
                <a:solidFill>
                  <a:prstClr val="black"/>
                </a:solidFill>
                <a:latin typeface="微軟正黑體" pitchFamily="34" charset="-120"/>
                <a:ea typeface="微軟正黑體" pitchFamily="34" charset="-120"/>
              </a:rPr>
              <a:t>創造力及解決問題能力之專業管理人才</a:t>
            </a:r>
          </a:p>
        </p:txBody>
      </p:sp>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5270" y="2714634"/>
            <a:ext cx="4816682" cy="1713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圓角化同側角落矩形 6"/>
          <p:cNvSpPr/>
          <p:nvPr/>
        </p:nvSpPr>
        <p:spPr>
          <a:xfrm>
            <a:off x="5148101" y="3571544"/>
            <a:ext cx="1099741" cy="403095"/>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8" name="肘形接點 7"/>
          <p:cNvCxnSpPr>
            <a:endCxn id="7" idx="3"/>
          </p:cNvCxnSpPr>
          <p:nvPr/>
        </p:nvCxnSpPr>
        <p:spPr>
          <a:xfrm rot="5400000">
            <a:off x="5674847" y="2838187"/>
            <a:ext cx="756482" cy="710232"/>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mc:AlternateContent xmlns:mc="http://schemas.openxmlformats.org/markup-compatibility/2006" xmlns:a14="http://schemas.microsoft.com/office/drawing/2010/main">
        <mc:Choice Requires="a14">
          <p:sp>
            <p:nvSpPr>
              <p:cNvPr id="9" name="文字方塊 8"/>
              <p:cNvSpPr txBox="1"/>
              <p:nvPr/>
            </p:nvSpPr>
            <p:spPr>
              <a:xfrm>
                <a:off x="6127518" y="2474278"/>
                <a:ext cx="561372" cy="46544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zh-TW" altLang="en-US" sz="2400" i="1" smtClean="0">
                          <a:solidFill>
                            <a:srgbClr val="C00000"/>
                          </a:solidFill>
                          <a:latin typeface="Cambria Math"/>
                        </a:rPr>
                        <m:t>❶</m:t>
                      </m:r>
                    </m:oMath>
                  </m:oMathPara>
                </a14:m>
                <a:endParaRPr lang="zh-TW" altLang="en-US" sz="2400" dirty="0">
                  <a:solidFill>
                    <a:srgbClr val="C00000"/>
                  </a:solidFill>
                  <a:latin typeface="Calibri"/>
                  <a:ea typeface="新細明體" pitchFamily="18" charset="-120"/>
                </a:endParaRPr>
              </a:p>
            </p:txBody>
          </p:sp>
        </mc:Choice>
        <mc:Fallback xmlns="">
          <p:sp>
            <p:nvSpPr>
              <p:cNvPr id="9" name="文字方塊 8"/>
              <p:cNvSpPr txBox="1">
                <a:spLocks noRot="1" noChangeAspect="1" noMove="1" noResize="1" noEditPoints="1" noAdjustHandles="1" noChangeArrowheads="1" noChangeShapeType="1" noTextEdit="1"/>
              </p:cNvSpPr>
              <p:nvPr/>
            </p:nvSpPr>
            <p:spPr>
              <a:xfrm>
                <a:off x="6127518" y="2474278"/>
                <a:ext cx="561372" cy="465448"/>
              </a:xfrm>
              <a:prstGeom prst="rect">
                <a:avLst/>
              </a:prstGeom>
              <a:blipFill rotWithShape="1">
                <a:blip r:embed="rId4"/>
                <a:stretch>
                  <a:fillRect l="-4348" r="-5435" b="-15789"/>
                </a:stretch>
              </a:blipFill>
            </p:spPr>
            <p:txBody>
              <a:bodyPr/>
              <a:lstStyle/>
              <a:p>
                <a:r>
                  <a:rPr lang="zh-TW" altLang="en-US">
                    <a:noFill/>
                  </a:rPr>
                  <a:t> </a:t>
                </a:r>
              </a:p>
            </p:txBody>
          </p:sp>
        </mc:Fallback>
      </mc:AlternateContent>
      <p:grpSp>
        <p:nvGrpSpPr>
          <p:cNvPr id="10" name="群組 9"/>
          <p:cNvGrpSpPr/>
          <p:nvPr/>
        </p:nvGrpSpPr>
        <p:grpSpPr>
          <a:xfrm>
            <a:off x="3923928" y="4299162"/>
            <a:ext cx="4608512" cy="1223688"/>
            <a:chOff x="4427986" y="5165731"/>
            <a:chExt cx="4608512" cy="1223688"/>
          </a:xfrm>
        </p:grpSpPr>
        <p:pic>
          <p:nvPicPr>
            <p:cNvPr id="11"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61891"/>
            <a:stretch/>
          </p:blipFill>
          <p:spPr bwMode="auto">
            <a:xfrm>
              <a:off x="4427986" y="5398454"/>
              <a:ext cx="4608512" cy="990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12" name="文字方塊 11"/>
                <p:cNvSpPr txBox="1"/>
                <p:nvPr/>
              </p:nvSpPr>
              <p:spPr>
                <a:xfrm>
                  <a:off x="4680803" y="5165731"/>
                  <a:ext cx="675943" cy="46544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zh-TW" altLang="en-US" sz="2400" i="1">
                            <a:solidFill>
                              <a:srgbClr val="C00000"/>
                            </a:solidFill>
                            <a:latin typeface="Cambria Math"/>
                          </a:rPr>
                          <m:t>❷</m:t>
                        </m:r>
                      </m:oMath>
                    </m:oMathPara>
                  </a14:m>
                  <a:endParaRPr lang="zh-TW" altLang="en-US" sz="2400" dirty="0">
                    <a:solidFill>
                      <a:srgbClr val="C00000"/>
                    </a:solidFill>
                    <a:latin typeface="Calibri"/>
                    <a:ea typeface="新細明體" pitchFamily="18" charset="-120"/>
                  </a:endParaRPr>
                </a:p>
              </p:txBody>
            </p:sp>
          </mc:Choice>
          <mc:Fallback xmlns="">
            <p:sp>
              <p:nvSpPr>
                <p:cNvPr id="28" name="文字方塊 27"/>
                <p:cNvSpPr txBox="1">
                  <a:spLocks noRot="1" noChangeAspect="1" noMove="1" noResize="1" noEditPoints="1" noAdjustHandles="1" noChangeArrowheads="1" noChangeShapeType="1" noTextEdit="1"/>
                </p:cNvSpPr>
                <p:nvPr/>
              </p:nvSpPr>
              <p:spPr>
                <a:xfrm>
                  <a:off x="4680803" y="5165731"/>
                  <a:ext cx="675943" cy="465448"/>
                </a:xfrm>
                <a:prstGeom prst="rect">
                  <a:avLst/>
                </a:prstGeom>
                <a:blipFill rotWithShape="1">
                  <a:blip r:embed="rId10"/>
                  <a:stretch>
                    <a:fillRect b="-14286"/>
                  </a:stretch>
                </a:blipFill>
              </p:spPr>
              <p:txBody>
                <a:bodyPr/>
                <a:lstStyle/>
                <a:p>
                  <a:r>
                    <a:rPr lang="zh-TW" altLang="en-US">
                      <a:noFill/>
                    </a:rPr>
                    <a:t> </a:t>
                  </a:r>
                </a:p>
              </p:txBody>
            </p:sp>
          </mc:Fallback>
        </mc:AlternateContent>
      </p:grpSp>
      <p:sp>
        <p:nvSpPr>
          <p:cNvPr id="13" name="文字方塊 12"/>
          <p:cNvSpPr txBox="1"/>
          <p:nvPr/>
        </p:nvSpPr>
        <p:spPr>
          <a:xfrm>
            <a:off x="179512" y="5301208"/>
            <a:ext cx="3203848" cy="646331"/>
          </a:xfrm>
          <a:prstGeom prst="rect">
            <a:avLst/>
          </a:prstGeom>
          <a:noFill/>
        </p:spPr>
        <p:txBody>
          <a:bodyPr wrap="square" rtlCol="0">
            <a:spAutoFit/>
          </a:bodyPr>
          <a:lstStyle/>
          <a:p>
            <a:pPr eaLnBrk="0" fontAlgn="base" hangingPunct="0">
              <a:spcBef>
                <a:spcPct val="0"/>
              </a:spcBef>
              <a:spcAft>
                <a:spcPct val="0"/>
              </a:spcAft>
            </a:pPr>
            <a:r>
              <a:rPr kumimoji="1" lang="zh-TW" altLang="en-US" sz="1200" dirty="0" smtClean="0">
                <a:solidFill>
                  <a:prstClr val="black"/>
                </a:solidFill>
                <a:latin typeface="微軟正黑體" panose="020B0604030504040204" pitchFamily="34" charset="-120"/>
                <a:ea typeface="微軟正黑體" panose="020B0604030504040204" pitchFamily="34" charset="-120"/>
              </a:rPr>
              <a:t>註：「</a:t>
            </a:r>
            <a:r>
              <a:rPr kumimoji="1" lang="zh-TW" altLang="en-US" sz="1200" dirty="0">
                <a:solidFill>
                  <a:prstClr val="black"/>
                </a:solidFill>
                <a:latin typeface="微軟正黑體" panose="020B0604030504040204" pitchFamily="34" charset="-120"/>
                <a:ea typeface="微軟正黑體" panose="020B0604030504040204" pitchFamily="34" charset="-120"/>
              </a:rPr>
              <a:t>教育部學類學系與</a:t>
            </a:r>
            <a:r>
              <a:rPr kumimoji="1" lang="en-US" altLang="zh-TW" sz="1200" dirty="0">
                <a:solidFill>
                  <a:prstClr val="black"/>
                </a:solidFill>
                <a:latin typeface="微軟正黑體" panose="020B0604030504040204" pitchFamily="34" charset="-120"/>
                <a:ea typeface="微軟正黑體" panose="020B0604030504040204" pitchFamily="34" charset="-120"/>
              </a:rPr>
              <a:t>UCAN</a:t>
            </a:r>
            <a:r>
              <a:rPr kumimoji="1" lang="zh-TW" altLang="en-US" sz="1200" dirty="0">
                <a:solidFill>
                  <a:prstClr val="black"/>
                </a:solidFill>
                <a:latin typeface="微軟正黑體" panose="020B0604030504040204" pitchFamily="34" charset="-120"/>
                <a:ea typeface="微軟正黑體" panose="020B0604030504040204" pitchFamily="34" charset="-120"/>
              </a:rPr>
              <a:t>就業途徑建議對應表</a:t>
            </a:r>
            <a:r>
              <a:rPr kumimoji="1" lang="zh-TW" altLang="en-US" sz="1200" dirty="0" smtClean="0">
                <a:solidFill>
                  <a:prstClr val="black"/>
                </a:solidFill>
                <a:latin typeface="微軟正黑體" panose="020B0604030504040204" pitchFamily="34" charset="-120"/>
                <a:ea typeface="微軟正黑體" panose="020B0604030504040204" pitchFamily="34" charset="-120"/>
              </a:rPr>
              <a:t>」可至</a:t>
            </a:r>
            <a:r>
              <a:rPr kumimoji="1" lang="en-US" altLang="zh-TW" sz="12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200" dirty="0" smtClean="0">
                <a:solidFill>
                  <a:prstClr val="black"/>
                </a:solidFill>
                <a:latin typeface="微軟正黑體" panose="020B0604030504040204" pitchFamily="34" charset="-120"/>
                <a:ea typeface="微軟正黑體" panose="020B0604030504040204" pitchFamily="34" charset="-120"/>
              </a:rPr>
              <a:t>平臺→後臺管理→下載專區下載。</a:t>
            </a:r>
            <a:endParaRPr kumimoji="1" lang="zh-TW" altLang="en-US" sz="1200" dirty="0">
              <a:solidFill>
                <a:prstClr val="black"/>
              </a:solidFill>
              <a:latin typeface="微軟正黑體" panose="020B0604030504040204" pitchFamily="34" charset="-120"/>
              <a:ea typeface="微軟正黑體" panose="020B0604030504040204" pitchFamily="34" charset="-120"/>
            </a:endParaRPr>
          </a:p>
        </p:txBody>
      </p:sp>
      <p:sp>
        <p:nvSpPr>
          <p:cNvPr id="14" name="圓角化同側角落矩形 13"/>
          <p:cNvSpPr/>
          <p:nvPr/>
        </p:nvSpPr>
        <p:spPr>
          <a:xfrm>
            <a:off x="4427984" y="4730762"/>
            <a:ext cx="993416" cy="31091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15" name="AutoShape 3"/>
          <p:cNvSpPr>
            <a:spLocks noChangeArrowheads="1"/>
          </p:cNvSpPr>
          <p:nvPr/>
        </p:nvSpPr>
        <p:spPr bwMode="gray">
          <a:xfrm rot="5400000">
            <a:off x="3275579" y="3302543"/>
            <a:ext cx="777813" cy="483213"/>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defRPr/>
            </a:pPr>
            <a:endParaRPr lang="zh-TW" altLang="en-US" kern="0" smtClean="0">
              <a:solidFill>
                <a:prstClr val="black"/>
              </a:solidFill>
              <a:latin typeface="Arial" pitchFamily="34" charset="0"/>
              <a:ea typeface="新細明體" pitchFamily="18" charset="-120"/>
            </a:endParaRPr>
          </a:p>
        </p:txBody>
      </p:sp>
      <p:graphicFrame>
        <p:nvGraphicFramePr>
          <p:cNvPr id="16" name="資料庫圖表 15"/>
          <p:cNvGraphicFramePr/>
          <p:nvPr>
            <p:extLst/>
          </p:nvPr>
        </p:nvGraphicFramePr>
        <p:xfrm>
          <a:off x="-180528" y="1844824"/>
          <a:ext cx="4032448" cy="3312368"/>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mc:AlternateContent xmlns:mc="http://schemas.openxmlformats.org/markup-compatibility/2006" xmlns:a14="http://schemas.microsoft.com/office/drawing/2010/main">
        <mc:Choice Requires="a14">
          <p:sp>
            <p:nvSpPr>
              <p:cNvPr id="17" name="文字方塊 16"/>
              <p:cNvSpPr txBox="1"/>
              <p:nvPr/>
            </p:nvSpPr>
            <p:spPr>
              <a:xfrm>
                <a:off x="3442969" y="5452155"/>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❸</m:t>
                      </m:r>
                    </m:oMath>
                  </m:oMathPara>
                </a14:m>
                <a:endParaRPr lang="zh-TW" altLang="en-US" sz="2400" kern="0" dirty="0" smtClean="0">
                  <a:solidFill>
                    <a:srgbClr val="C00000"/>
                  </a:solidFill>
                  <a:latin typeface="Arial" pitchFamily="34" charset="0"/>
                  <a:ea typeface="新細明體" pitchFamily="18" charset="-120"/>
                </a:endParaRPr>
              </a:p>
            </p:txBody>
          </p:sp>
        </mc:Choice>
        <mc:Fallback xmlns="">
          <p:sp>
            <p:nvSpPr>
              <p:cNvPr id="17" name="文字方塊 16"/>
              <p:cNvSpPr txBox="1">
                <a:spLocks noRot="1" noChangeAspect="1" noMove="1" noResize="1" noEditPoints="1" noAdjustHandles="1" noChangeArrowheads="1" noChangeShapeType="1" noTextEdit="1"/>
              </p:cNvSpPr>
              <p:nvPr/>
            </p:nvSpPr>
            <p:spPr>
              <a:xfrm>
                <a:off x="3442969" y="5452155"/>
                <a:ext cx="561372" cy="465448"/>
              </a:xfrm>
              <a:prstGeom prst="rect">
                <a:avLst/>
              </a:prstGeom>
              <a:blipFill rotWithShape="1">
                <a:blip r:embed="rId16"/>
                <a:stretch>
                  <a:fillRect l="-5435" r="-4348" b="-15584"/>
                </a:stretch>
              </a:blipFill>
            </p:spPr>
            <p:txBody>
              <a:bodyPr/>
              <a:lstStyle/>
              <a:p>
                <a:r>
                  <a:rPr lang="zh-TW" altLang="en-US">
                    <a:noFill/>
                  </a:rPr>
                  <a:t> </a:t>
                </a:r>
              </a:p>
            </p:txBody>
          </p:sp>
        </mc:Fallback>
      </mc:AlternateContent>
      <p:grpSp>
        <p:nvGrpSpPr>
          <p:cNvPr id="18" name="群組 17"/>
          <p:cNvGrpSpPr/>
          <p:nvPr/>
        </p:nvGrpSpPr>
        <p:grpSpPr>
          <a:xfrm>
            <a:off x="3347864" y="5537125"/>
            <a:ext cx="5760640" cy="1080120"/>
            <a:chOff x="3491880" y="4797152"/>
            <a:chExt cx="5760640" cy="1080120"/>
          </a:xfrm>
        </p:grpSpPr>
        <p:sp>
          <p:nvSpPr>
            <p:cNvPr id="19" name="AutoShape 4"/>
            <p:cNvSpPr>
              <a:spLocks noChangeArrowheads="1"/>
            </p:cNvSpPr>
            <p:nvPr/>
          </p:nvSpPr>
          <p:spPr bwMode="auto">
            <a:xfrm>
              <a:off x="3491880" y="5106934"/>
              <a:ext cx="5760640" cy="770338"/>
            </a:xfrm>
            <a:prstGeom prst="roundRect">
              <a:avLst>
                <a:gd name="adj" fmla="val 8690"/>
              </a:avLst>
            </a:prstGeom>
            <a:noFill/>
            <a:ln w="38100" cap="flat" cmpd="sng" algn="ctr">
              <a:solidFill>
                <a:sysClr val="window" lastClr="FFFFFF">
                  <a:lumMod val="65000"/>
                </a:sysClr>
              </a:solidFill>
              <a:prstDash val="sysDash"/>
            </a:ln>
            <a:effectLst/>
          </p:spPr>
          <p:txBody>
            <a:bodyPr wrap="none" anchor="ctr"/>
            <a:lstStyle/>
            <a:p>
              <a:pPr>
                <a:defRPr/>
              </a:pPr>
              <a:endParaRPr lang="zh-TW" altLang="en-US" kern="0" smtClean="0">
                <a:solidFill>
                  <a:prstClr val="black"/>
                </a:solidFill>
                <a:latin typeface="Calibri"/>
                <a:ea typeface="新細明體"/>
              </a:endParaRPr>
            </a:p>
          </p:txBody>
        </p:sp>
        <p:sp>
          <p:nvSpPr>
            <p:cNvPr id="20" name="AutoShape 5"/>
            <p:cNvSpPr>
              <a:spLocks noChangeArrowheads="1"/>
            </p:cNvSpPr>
            <p:nvPr/>
          </p:nvSpPr>
          <p:spPr bwMode="auto">
            <a:xfrm rot="10800000">
              <a:off x="6093267" y="4797152"/>
              <a:ext cx="420688" cy="433776"/>
            </a:xfrm>
            <a:prstGeom prst="upArrow">
              <a:avLst>
                <a:gd name="adj1" fmla="val 50000"/>
                <a:gd name="adj2" fmla="val 55189"/>
              </a:avLst>
            </a:prstGeom>
            <a:solidFill>
              <a:srgbClr val="C0C0C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defRPr/>
              </a:pPr>
              <a:endParaRPr lang="zh-TW" altLang="en-US" kern="0" smtClean="0">
                <a:solidFill>
                  <a:prstClr val="black"/>
                </a:solidFill>
                <a:latin typeface="Arial" pitchFamily="34" charset="0"/>
                <a:ea typeface="新細明體" pitchFamily="18" charset="-120"/>
              </a:endParaRPr>
            </a:p>
          </p:txBody>
        </p:sp>
        <p:grpSp>
          <p:nvGrpSpPr>
            <p:cNvPr id="21" name="群組 20"/>
            <p:cNvGrpSpPr/>
            <p:nvPr/>
          </p:nvGrpSpPr>
          <p:grpSpPr>
            <a:xfrm>
              <a:off x="3620179" y="5044898"/>
              <a:ext cx="5510889" cy="761618"/>
              <a:chOff x="1053793" y="5763726"/>
              <a:chExt cx="6997679" cy="761618"/>
            </a:xfrm>
          </p:grpSpPr>
          <p:sp>
            <p:nvSpPr>
              <p:cNvPr id="23" name="AutoShape 4"/>
              <p:cNvSpPr>
                <a:spLocks noChangeArrowheads="1"/>
              </p:cNvSpPr>
              <p:nvPr/>
            </p:nvSpPr>
            <p:spPr bwMode="gray">
              <a:xfrm>
                <a:off x="1053793" y="5957612"/>
                <a:ext cx="1115743" cy="538143"/>
              </a:xfrm>
              <a:prstGeom prst="roundRect">
                <a:avLst>
                  <a:gd name="adj" fmla="val 16667"/>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400" kern="0" dirty="0" smtClean="0">
                    <a:solidFill>
                      <a:prstClr val="black"/>
                    </a:solidFill>
                    <a:latin typeface="微軟正黑體" pitchFamily="34" charset="-120"/>
                    <a:ea typeface="微軟正黑體" pitchFamily="34" charset="-120"/>
                  </a:rPr>
                  <a:t>就業途徑介紹</a:t>
                </a:r>
              </a:p>
            </p:txBody>
          </p:sp>
          <p:sp>
            <p:nvSpPr>
              <p:cNvPr id="24" name="加號 23"/>
              <p:cNvSpPr/>
              <p:nvPr/>
            </p:nvSpPr>
            <p:spPr>
              <a:xfrm>
                <a:off x="2169536" y="6092148"/>
                <a:ext cx="288032" cy="269071"/>
              </a:xfrm>
              <a:prstGeom prst="mathPlus">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zh-TW" altLang="en-US" sz="1400" kern="0" smtClean="0">
                  <a:solidFill>
                    <a:prstClr val="black"/>
                  </a:solidFill>
                  <a:latin typeface="Calibri"/>
                  <a:ea typeface="新細明體"/>
                </a:endParaRPr>
              </a:p>
            </p:txBody>
          </p:sp>
          <p:sp>
            <p:nvSpPr>
              <p:cNvPr id="25" name="AutoShape 4"/>
              <p:cNvSpPr>
                <a:spLocks noChangeArrowheads="1"/>
              </p:cNvSpPr>
              <p:nvPr/>
            </p:nvSpPr>
            <p:spPr bwMode="gray">
              <a:xfrm>
                <a:off x="3534221" y="5957612"/>
                <a:ext cx="3064188" cy="567732"/>
              </a:xfrm>
              <a:prstGeom prst="roundRect">
                <a:avLst>
                  <a:gd name="adj" fmla="val 16667"/>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400" kern="0" dirty="0" smtClean="0">
                    <a:solidFill>
                      <a:prstClr val="black"/>
                    </a:solidFill>
                    <a:latin typeface="微軟正黑體" pitchFamily="34" charset="-120"/>
                    <a:ea typeface="微軟正黑體" pitchFamily="34" charset="-120"/>
                  </a:rPr>
                  <a:t>執業資格、勞動部技能檢定、教育部採認民間證照</a:t>
                </a:r>
              </a:p>
            </p:txBody>
          </p:sp>
          <p:sp>
            <p:nvSpPr>
              <p:cNvPr id="26" name="AutoShape 4"/>
              <p:cNvSpPr>
                <a:spLocks noChangeArrowheads="1"/>
              </p:cNvSpPr>
              <p:nvPr/>
            </p:nvSpPr>
            <p:spPr bwMode="gray">
              <a:xfrm>
                <a:off x="6886441" y="5986829"/>
                <a:ext cx="1165031" cy="538143"/>
              </a:xfrm>
              <a:prstGeom prst="roundRect">
                <a:avLst>
                  <a:gd name="adj" fmla="val 16667"/>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400" kern="0" dirty="0" smtClean="0">
                    <a:solidFill>
                      <a:prstClr val="black"/>
                    </a:solidFill>
                    <a:latin typeface="微軟正黑體" pitchFamily="34" charset="-120"/>
                    <a:ea typeface="微軟正黑體" pitchFamily="34" charset="-120"/>
                  </a:rPr>
                  <a:t>專業職能</a:t>
                </a:r>
              </a:p>
            </p:txBody>
          </p:sp>
          <p:sp>
            <p:nvSpPr>
              <p:cNvPr id="27" name="加號 26"/>
              <p:cNvSpPr/>
              <p:nvPr/>
            </p:nvSpPr>
            <p:spPr>
              <a:xfrm>
                <a:off x="6598409" y="6101799"/>
                <a:ext cx="288032" cy="269071"/>
              </a:xfrm>
              <a:prstGeom prst="mathPlus">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zh-TW" altLang="en-US" sz="1400" kern="0" smtClean="0">
                  <a:solidFill>
                    <a:prstClr val="black"/>
                  </a:solidFill>
                  <a:latin typeface="Calibri"/>
                  <a:ea typeface="新細明體"/>
                </a:endParaRPr>
              </a:p>
            </p:txBody>
          </p:sp>
          <p:sp>
            <p:nvSpPr>
              <p:cNvPr id="28" name="AutoShape 4"/>
              <p:cNvSpPr>
                <a:spLocks noChangeArrowheads="1"/>
              </p:cNvSpPr>
              <p:nvPr/>
            </p:nvSpPr>
            <p:spPr bwMode="gray">
              <a:xfrm>
                <a:off x="2470115" y="5957612"/>
                <a:ext cx="792088" cy="538143"/>
              </a:xfrm>
              <a:prstGeom prst="roundRect">
                <a:avLst>
                  <a:gd name="adj" fmla="val 16667"/>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400" kern="0" dirty="0" smtClean="0">
                    <a:solidFill>
                      <a:prstClr val="black"/>
                    </a:solidFill>
                    <a:latin typeface="微軟正黑體" pitchFamily="34" charset="-120"/>
                    <a:ea typeface="微軟正黑體" pitchFamily="34" charset="-120"/>
                  </a:rPr>
                  <a:t>職業</a:t>
                </a:r>
              </a:p>
            </p:txBody>
          </p:sp>
          <p:sp>
            <p:nvSpPr>
              <p:cNvPr id="29" name="文字方塊 28"/>
              <p:cNvSpPr txBox="1"/>
              <p:nvPr/>
            </p:nvSpPr>
            <p:spPr>
              <a:xfrm>
                <a:off x="6355235" y="5763726"/>
                <a:ext cx="936104" cy="400110"/>
              </a:xfrm>
              <a:prstGeom prst="rect">
                <a:avLst/>
              </a:prstGeom>
              <a:noFill/>
            </p:spPr>
            <p:txBody>
              <a:bodyPr wrap="square" rtlCol="0">
                <a:spAutoFit/>
              </a:bodyPr>
              <a:lstStyle/>
              <a:p>
                <a:pPr>
                  <a:defRPr/>
                </a:pPr>
                <a:r>
                  <a:rPr lang="en-US" altLang="zh-TW" sz="2000" b="1" kern="0" dirty="0" smtClean="0">
                    <a:solidFill>
                      <a:srgbClr val="C00000"/>
                    </a:solidFill>
                    <a:latin typeface="Calibri"/>
                    <a:ea typeface="新細明體" pitchFamily="18" charset="-120"/>
                  </a:rPr>
                  <a:t>How</a:t>
                </a:r>
                <a:endParaRPr lang="zh-TW" altLang="en-US" sz="2000" b="1" kern="0" dirty="0" smtClean="0">
                  <a:solidFill>
                    <a:srgbClr val="C00000"/>
                  </a:solidFill>
                  <a:latin typeface="Calibri"/>
                  <a:ea typeface="新細明體" pitchFamily="18" charset="-120"/>
                </a:endParaRPr>
              </a:p>
            </p:txBody>
          </p:sp>
        </p:grpSp>
        <p:sp>
          <p:nvSpPr>
            <p:cNvPr id="22" name="文字方塊 21"/>
            <p:cNvSpPr txBox="1"/>
            <p:nvPr/>
          </p:nvSpPr>
          <p:spPr>
            <a:xfrm>
              <a:off x="4299127" y="5038729"/>
              <a:ext cx="936104" cy="400110"/>
            </a:xfrm>
            <a:prstGeom prst="rect">
              <a:avLst/>
            </a:prstGeom>
            <a:noFill/>
          </p:spPr>
          <p:txBody>
            <a:bodyPr wrap="square" rtlCol="0">
              <a:spAutoFit/>
            </a:bodyPr>
            <a:lstStyle/>
            <a:p>
              <a:pPr>
                <a:defRPr/>
              </a:pPr>
              <a:r>
                <a:rPr lang="en-US" altLang="zh-TW" sz="2000" b="1" kern="0" dirty="0" smtClean="0">
                  <a:solidFill>
                    <a:srgbClr val="C00000"/>
                  </a:solidFill>
                  <a:latin typeface="Calibri"/>
                  <a:ea typeface="新細明體" pitchFamily="18" charset="-120"/>
                </a:rPr>
                <a:t>what</a:t>
              </a:r>
              <a:endParaRPr lang="zh-TW" altLang="en-US" sz="2000" b="1" kern="0" dirty="0" smtClean="0">
                <a:solidFill>
                  <a:srgbClr val="C00000"/>
                </a:solidFill>
                <a:latin typeface="Calibri"/>
                <a:ea typeface="新細明體" pitchFamily="18" charset="-120"/>
              </a:endParaRPr>
            </a:p>
          </p:txBody>
        </p:sp>
      </p:grpSp>
      <p:sp>
        <p:nvSpPr>
          <p:cNvPr id="33" name="矩形 32"/>
          <p:cNvSpPr/>
          <p:nvPr/>
        </p:nvSpPr>
        <p:spPr>
          <a:xfrm>
            <a:off x="3891162" y="1556792"/>
            <a:ext cx="2160240"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smtClean="0">
                <a:solidFill>
                  <a:prstClr val="black"/>
                </a:solidFill>
                <a:latin typeface="微軟正黑體" panose="020B0604030504040204" pitchFamily="34" charset="-120"/>
                <a:ea typeface="微軟正黑體" panose="020B0604030504040204" pitchFamily="34" charset="-120"/>
              </a:rPr>
              <a:t>以企業管理系</a:t>
            </a:r>
            <a:r>
              <a:rPr lang="zh-TW" altLang="en-US" sz="1600" b="1" dirty="0">
                <a:solidFill>
                  <a:prstClr val="black"/>
                </a:solidFill>
                <a:latin typeface="微軟正黑體" panose="020B0604030504040204" pitchFamily="34" charset="-120"/>
                <a:ea typeface="微軟正黑體" panose="020B0604030504040204" pitchFamily="34" charset="-120"/>
              </a:rPr>
              <a:t>為</a:t>
            </a:r>
            <a:r>
              <a:rPr lang="zh-TW" altLang="en-US" sz="1600" b="1" dirty="0" smtClean="0">
                <a:solidFill>
                  <a:prstClr val="black"/>
                </a:solidFill>
                <a:latin typeface="微軟正黑體" panose="020B0604030504040204" pitchFamily="34" charset="-120"/>
                <a:ea typeface="微軟正黑體" panose="020B0604030504040204" pitchFamily="34" charset="-120"/>
              </a:rPr>
              <a:t>例</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90017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p:bldP spid="14" grpId="0" animBg="1"/>
      <p:bldP spid="1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資料庫圖表 63"/>
          <p:cNvGraphicFramePr/>
          <p:nvPr>
            <p:extLst/>
          </p:nvPr>
        </p:nvGraphicFramePr>
        <p:xfrm>
          <a:off x="423587" y="348933"/>
          <a:ext cx="8579296" cy="6264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5" name="群組 64"/>
          <p:cNvGrpSpPr/>
          <p:nvPr/>
        </p:nvGrpSpPr>
        <p:grpSpPr>
          <a:xfrm>
            <a:off x="1743748" y="1889505"/>
            <a:ext cx="5876777" cy="364842"/>
            <a:chOff x="1933353" y="2245981"/>
            <a:chExt cx="4487836" cy="280970"/>
          </a:xfrm>
        </p:grpSpPr>
        <p:sp>
          <p:nvSpPr>
            <p:cNvPr id="66" name="流程圖: 接點 65"/>
            <p:cNvSpPr/>
            <p:nvPr/>
          </p:nvSpPr>
          <p:spPr>
            <a:xfrm>
              <a:off x="1933353" y="2253519"/>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67" name="直線單箭頭接點 66"/>
            <p:cNvCxnSpPr/>
            <p:nvPr/>
          </p:nvCxnSpPr>
          <p:spPr>
            <a:xfrm>
              <a:off x="2169907" y="2390235"/>
              <a:ext cx="1889087"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68" name="流程圖: 接點 67"/>
            <p:cNvSpPr/>
            <p:nvPr/>
          </p:nvSpPr>
          <p:spPr>
            <a:xfrm>
              <a:off x="4058994" y="2253519"/>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69" name="直線單箭頭接點 68"/>
            <p:cNvCxnSpPr/>
            <p:nvPr/>
          </p:nvCxnSpPr>
          <p:spPr>
            <a:xfrm>
              <a:off x="4295548" y="2382697"/>
              <a:ext cx="1889087"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70" name="流程圖: 接點 69"/>
            <p:cNvSpPr/>
            <p:nvPr/>
          </p:nvSpPr>
          <p:spPr>
            <a:xfrm>
              <a:off x="6184635" y="2245981"/>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grpSp>
        <p:nvGrpSpPr>
          <p:cNvPr id="71" name="群組 70"/>
          <p:cNvGrpSpPr/>
          <p:nvPr/>
        </p:nvGrpSpPr>
        <p:grpSpPr>
          <a:xfrm>
            <a:off x="1774503" y="2850164"/>
            <a:ext cx="6255459" cy="825184"/>
            <a:chOff x="1933353" y="2663667"/>
            <a:chExt cx="4776460" cy="948200"/>
          </a:xfrm>
        </p:grpSpPr>
        <p:sp>
          <p:nvSpPr>
            <p:cNvPr id="72" name="流程圖: 接點 71"/>
            <p:cNvSpPr/>
            <p:nvPr/>
          </p:nvSpPr>
          <p:spPr>
            <a:xfrm>
              <a:off x="1933353" y="2798024"/>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73" name="直線單箭頭接點 72"/>
            <p:cNvCxnSpPr/>
            <p:nvPr/>
          </p:nvCxnSpPr>
          <p:spPr>
            <a:xfrm>
              <a:off x="2169907" y="2934739"/>
              <a:ext cx="1398496"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74" name="流程圖: 接點 73"/>
            <p:cNvSpPr/>
            <p:nvPr/>
          </p:nvSpPr>
          <p:spPr>
            <a:xfrm>
              <a:off x="1933353" y="3071454"/>
              <a:ext cx="236554" cy="273432"/>
            </a:xfrm>
            <a:prstGeom prst="flowChartConnector">
              <a:avLst/>
            </a:prstGeom>
            <a:pattFill prst="dkHorz">
              <a:fgClr>
                <a:srgbClr val="1F497D"/>
              </a:fgClr>
              <a:bgClr>
                <a:prstClr val="white"/>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75" name="直線單箭頭接點 74"/>
            <p:cNvCxnSpPr/>
            <p:nvPr/>
          </p:nvCxnSpPr>
          <p:spPr>
            <a:xfrm>
              <a:off x="2169907" y="3208170"/>
              <a:ext cx="1398496"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cxnSp>
          <p:nvCxnSpPr>
            <p:cNvPr id="76" name="直線單箭頭接點 75"/>
            <p:cNvCxnSpPr/>
            <p:nvPr/>
          </p:nvCxnSpPr>
          <p:spPr>
            <a:xfrm flipV="1">
              <a:off x="4786139" y="2942102"/>
              <a:ext cx="1398496" cy="302514"/>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cxnSp>
          <p:nvCxnSpPr>
            <p:cNvPr id="77" name="直線單箭頭接點 76"/>
            <p:cNvCxnSpPr>
              <a:endCxn id="79" idx="2"/>
            </p:cNvCxnSpPr>
            <p:nvPr/>
          </p:nvCxnSpPr>
          <p:spPr>
            <a:xfrm>
              <a:off x="4786139" y="2978589"/>
              <a:ext cx="1687120" cy="236944"/>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78" name="流程圖: 接點 77"/>
            <p:cNvSpPr/>
            <p:nvPr/>
          </p:nvSpPr>
          <p:spPr>
            <a:xfrm>
              <a:off x="6159299" y="2798024"/>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79" name="流程圖: 接點 78"/>
            <p:cNvSpPr/>
            <p:nvPr/>
          </p:nvSpPr>
          <p:spPr>
            <a:xfrm>
              <a:off x="6473259" y="3078817"/>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80" name="矩形 79"/>
            <p:cNvSpPr/>
            <p:nvPr/>
          </p:nvSpPr>
          <p:spPr>
            <a:xfrm>
              <a:off x="3568403" y="2663667"/>
              <a:ext cx="1217736" cy="948200"/>
            </a:xfrm>
            <a:prstGeom prst="rect">
              <a:avLst/>
            </a:prstGeom>
            <a:noFill/>
            <a:ln w="25400" cap="flat" cmpd="sng" algn="ctr">
              <a:solidFill>
                <a:srgbClr val="C0504D"/>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grpSp>
        <p:nvGrpSpPr>
          <p:cNvPr id="81" name="群組 80"/>
          <p:cNvGrpSpPr/>
          <p:nvPr/>
        </p:nvGrpSpPr>
        <p:grpSpPr>
          <a:xfrm>
            <a:off x="1417963" y="4213490"/>
            <a:ext cx="7190354" cy="928923"/>
            <a:chOff x="1417963" y="4111433"/>
            <a:chExt cx="7190354" cy="928923"/>
          </a:xfrm>
        </p:grpSpPr>
        <p:cxnSp>
          <p:nvCxnSpPr>
            <p:cNvPr id="82" name="直線單箭頭接點 81"/>
            <p:cNvCxnSpPr>
              <a:endCxn id="92" idx="3"/>
            </p:cNvCxnSpPr>
            <p:nvPr/>
          </p:nvCxnSpPr>
          <p:spPr>
            <a:xfrm flipV="1">
              <a:off x="5569182" y="4551461"/>
              <a:ext cx="1535958" cy="73796"/>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grpSp>
          <p:nvGrpSpPr>
            <p:cNvPr id="83" name="群組 82"/>
            <p:cNvGrpSpPr/>
            <p:nvPr/>
          </p:nvGrpSpPr>
          <p:grpSpPr>
            <a:xfrm>
              <a:off x="1417963" y="4111433"/>
              <a:ext cx="7190354" cy="928923"/>
              <a:chOff x="1647185" y="3611867"/>
              <a:chExt cx="5511613" cy="1051461"/>
            </a:xfrm>
          </p:grpSpPr>
          <p:sp>
            <p:nvSpPr>
              <p:cNvPr id="84" name="矩形 83"/>
              <p:cNvSpPr/>
              <p:nvPr/>
            </p:nvSpPr>
            <p:spPr>
              <a:xfrm>
                <a:off x="3578633" y="3715128"/>
                <a:ext cx="1217736" cy="948200"/>
              </a:xfrm>
              <a:prstGeom prst="rect">
                <a:avLst/>
              </a:prstGeom>
              <a:noFill/>
              <a:ln w="25400" cap="flat" cmpd="sng" algn="ctr">
                <a:solidFill>
                  <a:srgbClr val="C0504D"/>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nvGrpSpPr>
              <p:cNvPr id="85" name="群組 84"/>
              <p:cNvGrpSpPr/>
              <p:nvPr/>
            </p:nvGrpSpPr>
            <p:grpSpPr>
              <a:xfrm>
                <a:off x="1647185" y="3611867"/>
                <a:ext cx="5511613" cy="820295"/>
                <a:chOff x="1647185" y="3611867"/>
                <a:chExt cx="5511613" cy="820295"/>
              </a:xfrm>
            </p:grpSpPr>
            <p:sp>
              <p:nvSpPr>
                <p:cNvPr id="86" name="流程圖: 接點 85"/>
                <p:cNvSpPr/>
                <p:nvPr/>
              </p:nvSpPr>
              <p:spPr>
                <a:xfrm>
                  <a:off x="1647185" y="3920040"/>
                  <a:ext cx="236554" cy="273432"/>
                </a:xfrm>
                <a:prstGeom prst="flowChartConnector">
                  <a:avLst/>
                </a:prstGeom>
                <a:pattFill prst="pct5">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87" name="流程圖: 接點 86"/>
                <p:cNvSpPr/>
                <p:nvPr/>
              </p:nvSpPr>
              <p:spPr>
                <a:xfrm>
                  <a:off x="2121191" y="4158730"/>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88" name="流程圖: 接點 87"/>
                <p:cNvSpPr/>
                <p:nvPr/>
              </p:nvSpPr>
              <p:spPr>
                <a:xfrm>
                  <a:off x="1881283" y="3726259"/>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89" name="流程圖: 接點 88"/>
                <p:cNvSpPr/>
                <p:nvPr/>
              </p:nvSpPr>
              <p:spPr>
                <a:xfrm>
                  <a:off x="4104112" y="4067316"/>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0" name="流程圖: 接點 89"/>
                <p:cNvSpPr/>
                <p:nvPr/>
              </p:nvSpPr>
              <p:spPr>
                <a:xfrm>
                  <a:off x="3812573" y="4056755"/>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1" name="流程圖: 接點 90"/>
                <p:cNvSpPr/>
                <p:nvPr/>
              </p:nvSpPr>
              <p:spPr>
                <a:xfrm>
                  <a:off x="4388695" y="4056755"/>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2" name="流程圖: 接點 91"/>
                <p:cNvSpPr/>
                <p:nvPr/>
              </p:nvSpPr>
              <p:spPr>
                <a:xfrm>
                  <a:off x="5971927" y="3876553"/>
                  <a:ext cx="236554" cy="273432"/>
                </a:xfrm>
                <a:prstGeom prst="flowChartConnector">
                  <a:avLst/>
                </a:prstGeom>
                <a:pattFill prst="pct5">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3" name="流程圖: 接點 92"/>
                <p:cNvSpPr/>
                <p:nvPr/>
              </p:nvSpPr>
              <p:spPr>
                <a:xfrm>
                  <a:off x="6445934" y="4115244"/>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4" name="流程圖: 接點 93"/>
                <p:cNvSpPr/>
                <p:nvPr/>
              </p:nvSpPr>
              <p:spPr>
                <a:xfrm>
                  <a:off x="6170499" y="3611867"/>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5" name="流程圖: 接點 94"/>
                <p:cNvSpPr/>
                <p:nvPr/>
              </p:nvSpPr>
              <p:spPr>
                <a:xfrm>
                  <a:off x="6922244" y="3739838"/>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96" name="流程圖: 接點 95"/>
                <p:cNvSpPr/>
                <p:nvPr/>
              </p:nvSpPr>
              <p:spPr>
                <a:xfrm>
                  <a:off x="6331188" y="3827448"/>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97" name="直線單箭頭接點 96"/>
                <p:cNvCxnSpPr/>
                <p:nvPr/>
              </p:nvCxnSpPr>
              <p:spPr>
                <a:xfrm>
                  <a:off x="2125742" y="3871408"/>
                  <a:ext cx="1450565" cy="263617"/>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98" name="直線單箭頭接點 97"/>
                <p:cNvCxnSpPr/>
                <p:nvPr/>
              </p:nvCxnSpPr>
              <p:spPr>
                <a:xfrm>
                  <a:off x="1906146" y="4065789"/>
                  <a:ext cx="1647133" cy="90182"/>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99" name="直線單箭頭接點 98"/>
                <p:cNvCxnSpPr/>
                <p:nvPr/>
              </p:nvCxnSpPr>
              <p:spPr>
                <a:xfrm flipV="1">
                  <a:off x="2357745" y="4170805"/>
                  <a:ext cx="1195533" cy="141612"/>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100" name="直線單箭頭接點 99"/>
                <p:cNvCxnSpPr/>
                <p:nvPr/>
              </p:nvCxnSpPr>
              <p:spPr>
                <a:xfrm flipV="1">
                  <a:off x="4816241" y="3802041"/>
                  <a:ext cx="1368394" cy="365138"/>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101" name="直線單箭頭接點 100"/>
                <p:cNvCxnSpPr>
                  <a:endCxn id="95" idx="2"/>
                </p:cNvCxnSpPr>
                <p:nvPr/>
              </p:nvCxnSpPr>
              <p:spPr>
                <a:xfrm flipV="1">
                  <a:off x="4816241" y="3876553"/>
                  <a:ext cx="2106003" cy="283513"/>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102" name="直線單箭頭接點 101"/>
                <p:cNvCxnSpPr/>
                <p:nvPr/>
              </p:nvCxnSpPr>
              <p:spPr>
                <a:xfrm>
                  <a:off x="4829214" y="4175392"/>
                  <a:ext cx="1566639" cy="90100"/>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grpSp>
        </p:grpSp>
      </p:grpSp>
      <p:sp>
        <p:nvSpPr>
          <p:cNvPr id="103" name="文字方塊 102"/>
          <p:cNvSpPr txBox="1"/>
          <p:nvPr/>
        </p:nvSpPr>
        <p:spPr>
          <a:xfrm>
            <a:off x="1247864" y="1154793"/>
            <a:ext cx="1421939" cy="526824"/>
          </a:xfrm>
          <a:prstGeom prst="rect">
            <a:avLst/>
          </a:prstGeom>
          <a:no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學校</a:t>
            </a:r>
            <a:r>
              <a:rPr kumimoji="1" lang="en-US" altLang="zh-TW" dirty="0" smtClean="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系所</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104" name="文字方塊 103"/>
          <p:cNvSpPr txBox="1"/>
          <p:nvPr/>
        </p:nvSpPr>
        <p:spPr>
          <a:xfrm>
            <a:off x="3779912" y="1154793"/>
            <a:ext cx="1964861" cy="369332"/>
          </a:xfrm>
          <a:prstGeom prst="rect">
            <a:avLst/>
          </a:prstGeom>
          <a:noFill/>
        </p:spPr>
        <p:txBody>
          <a:bodyPr wrap="square" rtlCol="0">
            <a:spAutoFit/>
          </a:bodyPr>
          <a:lstStyle/>
          <a:p>
            <a:pPr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UCAN</a:t>
            </a:r>
            <a:r>
              <a:rPr kumimoji="1" lang="zh-TW" altLang="en-US" dirty="0" smtClean="0">
                <a:solidFill>
                  <a:prstClr val="black"/>
                </a:solidFill>
                <a:latin typeface="微軟正黑體" panose="020B0604030504040204" pitchFamily="34" charset="-120"/>
                <a:ea typeface="微軟正黑體" panose="020B0604030504040204" pitchFamily="34" charset="-120"/>
              </a:rPr>
              <a:t>就業途徑</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105" name="文字方塊 104"/>
          <p:cNvSpPr txBox="1"/>
          <p:nvPr/>
        </p:nvSpPr>
        <p:spPr>
          <a:xfrm>
            <a:off x="6841699" y="1168906"/>
            <a:ext cx="1373864" cy="526824"/>
          </a:xfrm>
          <a:prstGeom prst="rect">
            <a:avLst/>
          </a:prstGeom>
          <a:no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職業</a:t>
            </a:r>
            <a:r>
              <a:rPr kumimoji="1" lang="en-US" altLang="zh-TW" dirty="0" smtClean="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職類</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grpSp>
        <p:nvGrpSpPr>
          <p:cNvPr id="106" name="群組 105"/>
          <p:cNvGrpSpPr/>
          <p:nvPr/>
        </p:nvGrpSpPr>
        <p:grpSpPr>
          <a:xfrm>
            <a:off x="481448" y="1663284"/>
            <a:ext cx="672548" cy="4403581"/>
            <a:chOff x="962515" y="1882597"/>
            <a:chExt cx="625671" cy="2996391"/>
          </a:xfrm>
        </p:grpSpPr>
        <p:sp>
          <p:nvSpPr>
            <p:cNvPr id="107" name="左-右雙向箭號 106"/>
            <p:cNvSpPr/>
            <p:nvPr/>
          </p:nvSpPr>
          <p:spPr>
            <a:xfrm rot="5400000" flipV="1">
              <a:off x="-121321" y="2966433"/>
              <a:ext cx="2793343" cy="625671"/>
            </a:xfrm>
            <a:prstGeom prst="leftRightArrow">
              <a:avLst/>
            </a:prstGeom>
            <a:solidFill>
              <a:srgbClr val="92D050"/>
            </a:solidFill>
            <a:ln w="25400" cap="flat" cmpd="sng" algn="ctr">
              <a:gradFill>
                <a:gsLst>
                  <a:gs pos="0">
                    <a:srgbClr val="3891A7">
                      <a:tint val="66000"/>
                      <a:satMod val="160000"/>
                    </a:srgbClr>
                  </a:gs>
                  <a:gs pos="50000">
                    <a:srgbClr val="3891A7">
                      <a:tint val="44500"/>
                      <a:satMod val="160000"/>
                    </a:srgbClr>
                  </a:gs>
                  <a:gs pos="100000">
                    <a:srgbClr val="3891A7">
                      <a:tint val="23500"/>
                      <a:satMod val="160000"/>
                    </a:srgbClr>
                  </a:gs>
                </a:gsLst>
                <a:lin ang="5400000" scaled="0"/>
              </a:gradFill>
              <a:prstDash val="solid"/>
            </a:ln>
            <a:effectLst/>
          </p:spPr>
          <p:txBody>
            <a:bodyPr rtlCol="0" anchor="ctr"/>
            <a:lstStyle/>
            <a:p>
              <a:pPr algn="ctr" eaLnBrk="0" fontAlgn="base" hangingPunct="0">
                <a:spcBef>
                  <a:spcPct val="0"/>
                </a:spcBef>
                <a:spcAft>
                  <a:spcPct val="0"/>
                </a:spcAft>
                <a:defRPr/>
              </a:pPr>
              <a:endParaRPr kumimoji="1" lang="zh-TW" altLang="en-US" kern="0">
                <a:solidFill>
                  <a:prstClr val="white"/>
                </a:solidFill>
                <a:latin typeface="微軟正黑體"/>
                <a:ea typeface="微軟正黑體"/>
              </a:endParaRPr>
            </a:p>
          </p:txBody>
        </p:sp>
        <p:sp>
          <p:nvSpPr>
            <p:cNvPr id="108" name="文字方塊 107"/>
            <p:cNvSpPr txBox="1"/>
            <p:nvPr/>
          </p:nvSpPr>
          <p:spPr>
            <a:xfrm rot="10800000" flipV="1">
              <a:off x="1043327" y="2785716"/>
              <a:ext cx="485553" cy="651650"/>
            </a:xfrm>
            <a:prstGeom prst="rect">
              <a:avLst/>
            </a:prstGeom>
            <a:noFill/>
          </p:spPr>
          <p:txBody>
            <a:bodyPr wrap="square" rtlCol="0">
              <a:spAutoFit/>
            </a:bodyPr>
            <a:lstStyle/>
            <a:p>
              <a:pPr algn="ctr" eaLnBrk="0" fontAlgn="base" hangingPunct="0">
                <a:spcBef>
                  <a:spcPct val="0"/>
                </a:spcBef>
                <a:spcAft>
                  <a:spcPct val="0"/>
                </a:spcAft>
                <a:defRPr/>
              </a:pPr>
              <a:r>
                <a:rPr kumimoji="1" lang="zh-TW" altLang="en-US" sz="2000" b="1" kern="0" dirty="0">
                  <a:solidFill>
                    <a:prstClr val="black"/>
                  </a:solidFill>
                  <a:latin typeface="微軟正黑體"/>
                  <a:ea typeface="微軟正黑體"/>
                </a:rPr>
                <a:t>轉銜性</a:t>
              </a:r>
            </a:p>
          </p:txBody>
        </p:sp>
        <p:sp>
          <p:nvSpPr>
            <p:cNvPr id="109" name="文字方塊 108"/>
            <p:cNvSpPr txBox="1"/>
            <p:nvPr/>
          </p:nvSpPr>
          <p:spPr>
            <a:xfrm rot="10800000" flipV="1">
              <a:off x="1085510" y="1990087"/>
              <a:ext cx="242777" cy="651650"/>
            </a:xfrm>
            <a:prstGeom prst="rect">
              <a:avLst/>
            </a:prstGeom>
            <a:noFill/>
          </p:spPr>
          <p:txBody>
            <a:bodyPr wrap="square" rtlCol="0">
              <a:spAutoFit/>
            </a:bodyPr>
            <a:lstStyle/>
            <a:p>
              <a:pPr eaLnBrk="0" fontAlgn="base" hangingPunct="0">
                <a:spcBef>
                  <a:spcPct val="0"/>
                </a:spcBef>
                <a:spcAft>
                  <a:spcPct val="0"/>
                </a:spcAft>
                <a:defRPr/>
              </a:pPr>
              <a:r>
                <a:rPr kumimoji="1" lang="zh-TW" altLang="en-US" sz="2000" b="1" kern="0" dirty="0">
                  <a:solidFill>
                    <a:prstClr val="black"/>
                  </a:solidFill>
                  <a:latin typeface="微軟正黑體"/>
                  <a:ea typeface="微軟正黑體"/>
                </a:rPr>
                <a:t>高</a:t>
              </a:r>
            </a:p>
          </p:txBody>
        </p:sp>
        <p:sp>
          <p:nvSpPr>
            <p:cNvPr id="110" name="文字方塊 109"/>
            <p:cNvSpPr txBox="1"/>
            <p:nvPr/>
          </p:nvSpPr>
          <p:spPr>
            <a:xfrm rot="10800000" flipV="1">
              <a:off x="1075441" y="4227338"/>
              <a:ext cx="242777" cy="651650"/>
            </a:xfrm>
            <a:prstGeom prst="rect">
              <a:avLst/>
            </a:prstGeom>
            <a:noFill/>
          </p:spPr>
          <p:txBody>
            <a:bodyPr wrap="square" rtlCol="0">
              <a:spAutoFit/>
            </a:bodyPr>
            <a:lstStyle/>
            <a:p>
              <a:pPr eaLnBrk="0" fontAlgn="base" hangingPunct="0">
                <a:spcBef>
                  <a:spcPct val="0"/>
                </a:spcBef>
                <a:spcAft>
                  <a:spcPct val="0"/>
                </a:spcAft>
                <a:defRPr/>
              </a:pPr>
              <a:r>
                <a:rPr kumimoji="1" lang="zh-TW" altLang="en-US" sz="2000" b="1" kern="0" dirty="0">
                  <a:solidFill>
                    <a:prstClr val="black"/>
                  </a:solidFill>
                  <a:latin typeface="微軟正黑體"/>
                  <a:ea typeface="微軟正黑體"/>
                </a:rPr>
                <a:t>低</a:t>
              </a:r>
            </a:p>
          </p:txBody>
        </p:sp>
      </p:grpSp>
      <p:sp>
        <p:nvSpPr>
          <p:cNvPr id="111" name="文字方塊 110"/>
          <p:cNvSpPr txBox="1"/>
          <p:nvPr/>
        </p:nvSpPr>
        <p:spPr>
          <a:xfrm>
            <a:off x="1229303" y="2298134"/>
            <a:ext cx="1555853" cy="276999"/>
          </a:xfrm>
          <a:prstGeom prst="rect">
            <a:avLst/>
          </a:prstGeom>
          <a:noFill/>
        </p:spPr>
        <p:txBody>
          <a:bodyPr wrap="square" rtlCol="0">
            <a:spAutoFit/>
          </a:bodyPr>
          <a:lstStyle/>
          <a:p>
            <a:pPr algn="ct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例如醫學系</a:t>
            </a:r>
            <a:endParaRPr lang="zh-TW" altLang="en-US" sz="1200" kern="0" dirty="0" smtClean="0">
              <a:solidFill>
                <a:prstClr val="black"/>
              </a:solidFill>
              <a:latin typeface="Arial" pitchFamily="34" charset="0"/>
              <a:ea typeface="新細明體" pitchFamily="18" charset="-120"/>
            </a:endParaRPr>
          </a:p>
        </p:txBody>
      </p:sp>
      <p:sp>
        <p:nvSpPr>
          <p:cNvPr id="112" name="文字方塊 111"/>
          <p:cNvSpPr txBox="1"/>
          <p:nvPr/>
        </p:nvSpPr>
        <p:spPr>
          <a:xfrm>
            <a:off x="1480832" y="3619996"/>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例如企管系</a:t>
            </a:r>
            <a:endParaRPr lang="zh-TW" altLang="en-US" sz="1200" kern="0" dirty="0" smtClean="0">
              <a:solidFill>
                <a:prstClr val="black"/>
              </a:solidFill>
              <a:latin typeface="Arial" pitchFamily="34" charset="0"/>
              <a:ea typeface="新細明體" pitchFamily="18" charset="-120"/>
            </a:endParaRPr>
          </a:p>
        </p:txBody>
      </p:sp>
      <p:sp>
        <p:nvSpPr>
          <p:cNvPr id="113" name="文字方塊 112"/>
          <p:cNvSpPr txBox="1"/>
          <p:nvPr/>
        </p:nvSpPr>
        <p:spPr>
          <a:xfrm>
            <a:off x="1313067" y="5188689"/>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例如人文藝術科系</a:t>
            </a:r>
            <a:endParaRPr lang="zh-TW" altLang="en-US" sz="1200" kern="0" dirty="0" smtClean="0">
              <a:solidFill>
                <a:prstClr val="black"/>
              </a:solidFill>
              <a:latin typeface="Arial" pitchFamily="34" charset="0"/>
              <a:ea typeface="新細明體" pitchFamily="18" charset="-120"/>
            </a:endParaRPr>
          </a:p>
        </p:txBody>
      </p:sp>
      <p:sp>
        <p:nvSpPr>
          <p:cNvPr id="114" name="文字方塊 113"/>
          <p:cNvSpPr txBox="1"/>
          <p:nvPr/>
        </p:nvSpPr>
        <p:spPr>
          <a:xfrm>
            <a:off x="6907454" y="2301623"/>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畢業生流向集中</a:t>
            </a:r>
            <a:endParaRPr lang="zh-TW" altLang="en-US" sz="1200" kern="0" dirty="0" smtClean="0">
              <a:solidFill>
                <a:prstClr val="black"/>
              </a:solidFill>
              <a:latin typeface="Arial" pitchFamily="34" charset="0"/>
              <a:ea typeface="新細明體" pitchFamily="18" charset="-120"/>
            </a:endParaRPr>
          </a:p>
        </p:txBody>
      </p:sp>
      <p:sp>
        <p:nvSpPr>
          <p:cNvPr id="115" name="文字方塊 114"/>
          <p:cNvSpPr txBox="1"/>
          <p:nvPr/>
        </p:nvSpPr>
        <p:spPr>
          <a:xfrm>
            <a:off x="6553200" y="3573721"/>
            <a:ext cx="2218041" cy="359685"/>
          </a:xfrm>
          <a:prstGeom prst="rect">
            <a:avLst/>
          </a:prstGeom>
          <a:noFill/>
        </p:spPr>
        <p:txBody>
          <a:bodyPr wrap="square" rtlCol="0">
            <a:spAutoFit/>
          </a:bodyPr>
          <a:lstStyle/>
          <a:p>
            <a:pPr eaLnBrk="0" fontAlgn="base" hangingPunct="0">
              <a:spcBef>
                <a:spcPct val="0"/>
              </a:spcBef>
              <a:spcAft>
                <a:spcPct val="0"/>
              </a:spcAft>
            </a:pPr>
            <a:r>
              <a:rPr kumimoji="1" lang="zh-TW" altLang="en-US" sz="1200" dirty="0">
                <a:solidFill>
                  <a:prstClr val="black"/>
                </a:solidFill>
                <a:latin typeface="Times New Roman" pitchFamily="18" charset="0"/>
                <a:ea typeface="微軟正黑體" pitchFamily="34" charset="-120"/>
                <a:cs typeface="Times New Roman" pitchFamily="18" charset="0"/>
              </a:rPr>
              <a:t>專業相近</a:t>
            </a:r>
            <a:r>
              <a:rPr kumimoji="1" lang="zh-TW" altLang="en-US" sz="1200" dirty="0" smtClean="0">
                <a:solidFill>
                  <a:prstClr val="black"/>
                </a:solidFill>
                <a:latin typeface="Times New Roman" pitchFamily="18" charset="0"/>
                <a:ea typeface="微軟正黑體" pitchFamily="34" charset="-120"/>
                <a:cs typeface="Times New Roman" pitchFamily="18" charset="0"/>
              </a:rPr>
              <a:t>但可跨不同產業別</a:t>
            </a:r>
            <a:endParaRPr kumimoji="1" lang="zh-TW" altLang="en-US" sz="1200" dirty="0">
              <a:solidFill>
                <a:prstClr val="black"/>
              </a:solidFill>
              <a:latin typeface="Times New Roman" pitchFamily="18" charset="0"/>
              <a:ea typeface="微軟正黑體" pitchFamily="34" charset="-120"/>
              <a:cs typeface="Times New Roman" pitchFamily="18" charset="0"/>
            </a:endParaRPr>
          </a:p>
        </p:txBody>
      </p:sp>
      <p:sp>
        <p:nvSpPr>
          <p:cNvPr id="116" name="文字方塊 115"/>
          <p:cNvSpPr txBox="1"/>
          <p:nvPr/>
        </p:nvSpPr>
        <p:spPr>
          <a:xfrm>
            <a:off x="7218992" y="5118222"/>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畢業生流向廣</a:t>
            </a:r>
            <a:endParaRPr lang="zh-TW" altLang="en-US" sz="1200" kern="0" dirty="0" smtClean="0">
              <a:solidFill>
                <a:prstClr val="black"/>
              </a:solidFill>
              <a:latin typeface="Arial" pitchFamily="34" charset="0"/>
              <a:ea typeface="新細明體" pitchFamily="18" charset="-120"/>
            </a:endParaRPr>
          </a:p>
        </p:txBody>
      </p:sp>
      <p:sp>
        <p:nvSpPr>
          <p:cNvPr id="117" name="文字方塊 116"/>
          <p:cNvSpPr txBox="1"/>
          <p:nvPr/>
        </p:nvSpPr>
        <p:spPr>
          <a:xfrm>
            <a:off x="3635896" y="3715872"/>
            <a:ext cx="2126228" cy="276999"/>
          </a:xfrm>
          <a:prstGeom prst="rect">
            <a:avLst/>
          </a:prstGeom>
          <a:noFill/>
        </p:spPr>
        <p:txBody>
          <a:bodyPr wrap="square" rtlCol="0">
            <a:spAutoFit/>
          </a:bodyPr>
          <a:lstStyle/>
          <a:p>
            <a:pPr algn="ctr">
              <a:defRPr/>
            </a:pPr>
            <a:r>
              <a:rPr lang="zh-TW" altLang="en-US" sz="1200" b="1" kern="0" dirty="0" smtClean="0">
                <a:solidFill>
                  <a:srgbClr val="C00000"/>
                </a:solidFill>
                <a:latin typeface="Times New Roman" pitchFamily="18" charset="0"/>
                <a:ea typeface="微軟正黑體" pitchFamily="34" charset="-120"/>
                <a:cs typeface="Times New Roman" pitchFamily="18" charset="0"/>
              </a:rPr>
              <a:t>一對多的對應</a:t>
            </a:r>
            <a:endParaRPr lang="zh-TW" altLang="en-US" sz="1200" b="1" kern="0" dirty="0" smtClean="0">
              <a:solidFill>
                <a:srgbClr val="C00000"/>
              </a:solidFill>
              <a:latin typeface="Arial" pitchFamily="34" charset="0"/>
              <a:ea typeface="新細明體" pitchFamily="18" charset="-120"/>
            </a:endParaRPr>
          </a:p>
        </p:txBody>
      </p:sp>
      <p:sp>
        <p:nvSpPr>
          <p:cNvPr id="118" name="文字方塊 117"/>
          <p:cNvSpPr txBox="1"/>
          <p:nvPr/>
        </p:nvSpPr>
        <p:spPr>
          <a:xfrm>
            <a:off x="3347864" y="2261527"/>
            <a:ext cx="2722161" cy="276999"/>
          </a:xfrm>
          <a:prstGeom prst="rect">
            <a:avLst/>
          </a:prstGeom>
          <a:noFill/>
        </p:spPr>
        <p:txBody>
          <a:bodyPr wrap="square" rtlCol="0">
            <a:spAutoFit/>
          </a:bodyPr>
          <a:lstStyle/>
          <a:p>
            <a:pPr algn="ctr">
              <a:defRPr/>
            </a:pPr>
            <a:r>
              <a:rPr lang="zh-TW" altLang="en-US" sz="1200" b="1" kern="0" dirty="0" smtClean="0">
                <a:solidFill>
                  <a:srgbClr val="C00000"/>
                </a:solidFill>
                <a:latin typeface="Times New Roman" pitchFamily="18" charset="0"/>
                <a:ea typeface="微軟正黑體" pitchFamily="34" charset="-120"/>
                <a:cs typeface="Times New Roman" pitchFamily="18" charset="0"/>
              </a:rPr>
              <a:t>一對一的對應</a:t>
            </a:r>
            <a:endParaRPr lang="zh-TW" altLang="en-US" sz="1200" kern="0" dirty="0" smtClean="0">
              <a:solidFill>
                <a:srgbClr val="C00000"/>
              </a:solidFill>
              <a:latin typeface="Arial" pitchFamily="34" charset="0"/>
              <a:ea typeface="新細明體" pitchFamily="18" charset="-120"/>
            </a:endParaRPr>
          </a:p>
        </p:txBody>
      </p:sp>
      <p:sp>
        <p:nvSpPr>
          <p:cNvPr id="119" name="文字方塊 118"/>
          <p:cNvSpPr txBox="1"/>
          <p:nvPr/>
        </p:nvSpPr>
        <p:spPr>
          <a:xfrm>
            <a:off x="3491880" y="5157192"/>
            <a:ext cx="2514571" cy="461665"/>
          </a:xfrm>
          <a:prstGeom prst="rect">
            <a:avLst/>
          </a:prstGeom>
          <a:noFill/>
        </p:spPr>
        <p:txBody>
          <a:bodyPr wrap="square" rtlCol="0">
            <a:spAutoFit/>
          </a:bodyPr>
          <a:lstStyle/>
          <a:p>
            <a:pPr algn="ctr">
              <a:defRPr/>
            </a:pPr>
            <a:r>
              <a:rPr lang="zh-TW" altLang="en-US" sz="1200" b="1" kern="0" dirty="0" smtClean="0">
                <a:solidFill>
                  <a:srgbClr val="C00000"/>
                </a:solidFill>
                <a:latin typeface="Times New Roman" pitchFamily="18" charset="0"/>
                <a:ea typeface="微軟正黑體" pitchFamily="34" charset="-120"/>
                <a:cs typeface="Times New Roman" pitchFamily="18" charset="0"/>
              </a:rPr>
              <a:t>一對多的對應</a:t>
            </a:r>
            <a:endParaRPr lang="zh-TW" altLang="en-US" sz="1200" b="1" kern="0" dirty="0" smtClean="0">
              <a:solidFill>
                <a:srgbClr val="C00000"/>
              </a:solidFill>
              <a:latin typeface="Arial" pitchFamily="34" charset="0"/>
              <a:ea typeface="新細明體" pitchFamily="18" charset="-120"/>
            </a:endParaRPr>
          </a:p>
          <a:p>
            <a:pPr algn="ctr">
              <a:defRPr/>
            </a:pPr>
            <a:r>
              <a:rPr lang="zh-TW" altLang="en-US" sz="1200" b="1" kern="0" dirty="0" smtClean="0">
                <a:solidFill>
                  <a:srgbClr val="C00000"/>
                </a:solidFill>
                <a:latin typeface="Times New Roman" pitchFamily="18" charset="0"/>
                <a:ea typeface="微軟正黑體" pitchFamily="34" charset="-120"/>
                <a:cs typeface="Times New Roman" pitchFamily="18" charset="0"/>
              </a:rPr>
              <a:t>不易對應，建議先找出就業方向</a:t>
            </a:r>
            <a:endParaRPr lang="zh-TW" altLang="en-US" sz="1200" b="1" kern="0" dirty="0" smtClean="0">
              <a:solidFill>
                <a:srgbClr val="C00000"/>
              </a:solidFill>
              <a:latin typeface="Arial" pitchFamily="34" charset="0"/>
              <a:ea typeface="新細明體" pitchFamily="18" charset="-120"/>
            </a:endParaRPr>
          </a:p>
        </p:txBody>
      </p:sp>
      <p:sp>
        <p:nvSpPr>
          <p:cNvPr id="120" name="標題 1"/>
          <p:cNvSpPr txBox="1">
            <a:spLocks/>
          </p:cNvSpPr>
          <p:nvPr/>
        </p:nvSpPr>
        <p:spPr bwMode="auto">
          <a:xfrm>
            <a:off x="458579" y="285764"/>
            <a:ext cx="8229600" cy="800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系所對應</a:t>
            </a:r>
            <a:r>
              <a:rPr lang="en-US" altLang="zh-TW" sz="4000" b="1" dirty="0" smtClean="0">
                <a:solidFill>
                  <a:sysClr val="windowText" lastClr="000000"/>
                </a:solidFill>
              </a:rPr>
              <a:t>UCAN</a:t>
            </a:r>
            <a:r>
              <a:rPr lang="zh-TW" altLang="en-US" sz="4000" b="1" dirty="0" smtClean="0">
                <a:solidFill>
                  <a:sysClr val="windowText" lastClr="000000"/>
                </a:solidFill>
              </a:rPr>
              <a:t>就業途徑</a:t>
            </a:r>
            <a:endParaRPr lang="zh-TW" altLang="en-US" sz="4000" b="1" dirty="0">
              <a:solidFill>
                <a:sysClr val="windowText" lastClr="000000"/>
              </a:solidFill>
            </a:endParaRPr>
          </a:p>
        </p:txBody>
      </p:sp>
      <p:sp>
        <p:nvSpPr>
          <p:cNvPr id="121" name="矩形 120"/>
          <p:cNvSpPr/>
          <p:nvPr/>
        </p:nvSpPr>
        <p:spPr>
          <a:xfrm>
            <a:off x="721424" y="5949280"/>
            <a:ext cx="7649063" cy="584775"/>
          </a:xfrm>
          <a:prstGeom prst="rect">
            <a:avLst/>
          </a:prstGeom>
          <a:noFill/>
          <a:ln w="9525" cap="flat" cmpd="sng" algn="ctr">
            <a:noFill/>
            <a:prstDash val="solid"/>
          </a:ln>
          <a:effectLst>
            <a:outerShdw blurRad="50800" dist="38100" dir="5400000" algn="t" rotWithShape="0">
              <a:prstClr val="black">
                <a:alpha val="40000"/>
              </a:prstClr>
            </a:outerShdw>
          </a:effectLst>
        </p:spPr>
        <p:txBody>
          <a:bodyPr wrap="square">
            <a:spAutoFit/>
          </a:bodyPr>
          <a:lstStyle/>
          <a:p>
            <a:pPr marL="0" lvl="1">
              <a:defRPr/>
            </a:pPr>
            <a:r>
              <a:rPr kumimoji="1" lang="zh-TW" altLang="en-US" sz="1600" dirty="0">
                <a:solidFill>
                  <a:prstClr val="black"/>
                </a:solidFill>
                <a:latin typeface="微軟正黑體" panose="020B0604030504040204" pitchFamily="34" charset="-120"/>
                <a:ea typeface="微軟正黑體" panose="020B0604030504040204" pitchFamily="34" charset="-120"/>
                <a:cs typeface="Times New Roman" pitchFamily="18" charset="0"/>
                <a:sym typeface="Wingdings"/>
              </a:rPr>
              <a:t>依各校系所特性定位，重新檢視各校學系所與</a:t>
            </a:r>
            <a:r>
              <a:rPr kumimoji="1" lang="en-US" altLang="zh-TW" sz="1600" dirty="0">
                <a:solidFill>
                  <a:prstClr val="black"/>
                </a:solidFill>
                <a:latin typeface="微軟正黑體" panose="020B0604030504040204" pitchFamily="34" charset="-120"/>
                <a:ea typeface="微軟正黑體" panose="020B0604030504040204" pitchFamily="34" charset="-120"/>
                <a:cs typeface="Times New Roman" pitchFamily="18" charset="0"/>
                <a:sym typeface="Wingdings"/>
              </a:rPr>
              <a:t>UCAN</a:t>
            </a:r>
            <a:r>
              <a:rPr kumimoji="1" lang="zh-TW" altLang="en-US" sz="1600" dirty="0">
                <a:solidFill>
                  <a:prstClr val="black"/>
                </a:solidFill>
                <a:latin typeface="微軟正黑體" panose="020B0604030504040204" pitchFamily="34" charset="-120"/>
                <a:ea typeface="微軟正黑體" panose="020B0604030504040204" pitchFamily="34" charset="-120"/>
                <a:cs typeface="Times New Roman" pitchFamily="18" charset="0"/>
                <a:sym typeface="Wingdings"/>
              </a:rPr>
              <a:t>就業路徑，有助數據分析解釋及後續進階分析應用</a:t>
            </a:r>
          </a:p>
        </p:txBody>
      </p:sp>
      <p:sp>
        <p:nvSpPr>
          <p:cNvPr id="122" name="流程圖: 接點 121"/>
          <p:cNvSpPr/>
          <p:nvPr/>
        </p:nvSpPr>
        <p:spPr>
          <a:xfrm>
            <a:off x="4641756" y="3135297"/>
            <a:ext cx="308604" cy="241566"/>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23" name="流程圖: 接點 122"/>
          <p:cNvSpPr/>
          <p:nvPr/>
        </p:nvSpPr>
        <p:spPr>
          <a:xfrm>
            <a:off x="4261419" y="3125966"/>
            <a:ext cx="308604" cy="241566"/>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24" name="流程圖: 接點 123"/>
          <p:cNvSpPr/>
          <p:nvPr/>
        </p:nvSpPr>
        <p:spPr>
          <a:xfrm>
            <a:off x="5013018" y="3125966"/>
            <a:ext cx="308604" cy="241566"/>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Tree>
    <p:extLst>
      <p:ext uri="{BB962C8B-B14F-4D97-AF65-F5344CB8AC3E}">
        <p14:creationId xmlns:p14="http://schemas.microsoft.com/office/powerpoint/2010/main" val="3730863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111" grpId="0"/>
      <p:bldP spid="112" grpId="0"/>
      <p:bldP spid="113" grpId="0"/>
      <p:bldP spid="114" grpId="0"/>
      <p:bldP spid="115" grpId="0"/>
      <p:bldP spid="116" grpId="0"/>
      <p:bldP spid="117" grpId="0"/>
      <p:bldP spid="118" grpId="0"/>
      <p:bldP spid="119" grpId="0"/>
      <p:bldP spid="122" grpId="0" animBg="1"/>
      <p:bldP spid="123" grpId="0" animBg="1"/>
      <p:bldP spid="12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7"/>
          <p:cNvSpPr txBox="1">
            <a:spLocks/>
          </p:cNvSpPr>
          <p:nvPr/>
        </p:nvSpPr>
        <p:spPr>
          <a:xfrm>
            <a:off x="467544" y="260648"/>
            <a:ext cx="8229600" cy="720080"/>
          </a:xfrm>
          <a:prstGeom prst="rect">
            <a:avLst/>
          </a:prstGeom>
        </p:spPr>
        <p:txBody>
          <a:bodyPr>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3600" b="1" dirty="0" smtClean="0">
                <a:solidFill>
                  <a:prstClr val="black"/>
                </a:solidFill>
              </a:rPr>
              <a:t>UCAN</a:t>
            </a:r>
            <a:r>
              <a:rPr lang="zh-TW" altLang="en-US" sz="3600" b="1" dirty="0">
                <a:solidFill>
                  <a:prstClr val="black"/>
                </a:solidFill>
              </a:rPr>
              <a:t>就業</a:t>
            </a:r>
            <a:r>
              <a:rPr lang="zh-TW" altLang="en-US" sz="3600" b="1" dirty="0" smtClean="0">
                <a:solidFill>
                  <a:prstClr val="black"/>
                </a:solidFill>
              </a:rPr>
              <a:t>途徑</a:t>
            </a:r>
            <a:r>
              <a:rPr lang="zh-TW" altLang="en-US" sz="3600" b="1" dirty="0">
                <a:solidFill>
                  <a:prstClr val="black"/>
                </a:solidFill>
              </a:rPr>
              <a:t>對應</a:t>
            </a:r>
            <a:r>
              <a:rPr lang="zh-TW" altLang="en-US" sz="3600" b="1" dirty="0" smtClean="0">
                <a:solidFill>
                  <a:prstClr val="black"/>
                </a:solidFill>
              </a:rPr>
              <a:t>系所職涯進路</a:t>
            </a:r>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0833" y="2297663"/>
            <a:ext cx="6157906" cy="2033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圖片 3"/>
          <p:cNvPicPr>
            <a:picLocks noChangeAspect="1"/>
          </p:cNvPicPr>
          <p:nvPr/>
        </p:nvPicPr>
        <p:blipFill>
          <a:blip r:embed="rId3"/>
          <a:stretch>
            <a:fillRect/>
          </a:stretch>
        </p:blipFill>
        <p:spPr>
          <a:xfrm>
            <a:off x="4572000" y="4656790"/>
            <a:ext cx="4572000" cy="882636"/>
          </a:xfrm>
          <a:prstGeom prst="rect">
            <a:avLst/>
          </a:prstGeom>
        </p:spPr>
      </p:pic>
      <p:graphicFrame>
        <p:nvGraphicFramePr>
          <p:cNvPr id="5" name="內容版面配置區 4"/>
          <p:cNvGraphicFramePr>
            <a:graphicFrameLocks/>
          </p:cNvGraphicFramePr>
          <p:nvPr>
            <p:extLst/>
          </p:nvPr>
        </p:nvGraphicFramePr>
        <p:xfrm>
          <a:off x="1170528" y="980728"/>
          <a:ext cx="7385554" cy="137849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圓角化同側角落矩形 5"/>
          <p:cNvSpPr/>
          <p:nvPr/>
        </p:nvSpPr>
        <p:spPr>
          <a:xfrm>
            <a:off x="3325870" y="3366798"/>
            <a:ext cx="1474893" cy="39832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7" name="肘形接點 6"/>
          <p:cNvCxnSpPr>
            <a:endCxn id="15" idx="3"/>
          </p:cNvCxnSpPr>
          <p:nvPr/>
        </p:nvCxnSpPr>
        <p:spPr>
          <a:xfrm rot="5400000">
            <a:off x="5509351" y="3358585"/>
            <a:ext cx="1480968" cy="1457492"/>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sp>
        <p:nvSpPr>
          <p:cNvPr id="8" name="圓角化同側角落矩形 7"/>
          <p:cNvSpPr/>
          <p:nvPr/>
        </p:nvSpPr>
        <p:spPr>
          <a:xfrm>
            <a:off x="6383428" y="2936080"/>
            <a:ext cx="1474893" cy="40520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grpSp>
        <p:nvGrpSpPr>
          <p:cNvPr id="31" name="群組 30"/>
          <p:cNvGrpSpPr/>
          <p:nvPr/>
        </p:nvGrpSpPr>
        <p:grpSpPr>
          <a:xfrm>
            <a:off x="2424913" y="2330232"/>
            <a:ext cx="2047887" cy="1054236"/>
            <a:chOff x="2424913" y="2330232"/>
            <a:chExt cx="2047887" cy="1054236"/>
          </a:xfrm>
        </p:grpSpPr>
        <p:cxnSp>
          <p:nvCxnSpPr>
            <p:cNvPr id="9" name="直線單箭頭接點 8"/>
            <p:cNvCxnSpPr/>
            <p:nvPr/>
          </p:nvCxnSpPr>
          <p:spPr>
            <a:xfrm flipH="1">
              <a:off x="2450647" y="2330232"/>
              <a:ext cx="1342" cy="246102"/>
            </a:xfrm>
            <a:prstGeom prst="straightConnector1">
              <a:avLst/>
            </a:prstGeom>
            <a:noFill/>
            <a:ln w="57150" cap="flat" cmpd="sng" algn="ctr">
              <a:solidFill>
                <a:srgbClr val="C00000"/>
              </a:solidFill>
              <a:prstDash val="solid"/>
              <a:headEnd type="none" w="med" len="med"/>
              <a:tailEnd type="none" w="med" len="med"/>
            </a:ln>
            <a:effectLst/>
          </p:spPr>
        </p:cxnSp>
        <p:grpSp>
          <p:nvGrpSpPr>
            <p:cNvPr id="29" name="群組 28"/>
            <p:cNvGrpSpPr/>
            <p:nvPr/>
          </p:nvGrpSpPr>
          <p:grpSpPr>
            <a:xfrm>
              <a:off x="2424913" y="2530283"/>
              <a:ext cx="2047887" cy="854185"/>
              <a:chOff x="2424913" y="2530283"/>
              <a:chExt cx="2047887" cy="854185"/>
            </a:xfrm>
          </p:grpSpPr>
          <p:cxnSp>
            <p:nvCxnSpPr>
              <p:cNvPr id="10" name="直線接點 9"/>
              <p:cNvCxnSpPr/>
              <p:nvPr/>
            </p:nvCxnSpPr>
            <p:spPr>
              <a:xfrm>
                <a:off x="2424913" y="2545126"/>
                <a:ext cx="2047887" cy="0"/>
              </a:xfrm>
              <a:prstGeom prst="line">
                <a:avLst/>
              </a:prstGeom>
              <a:noFill/>
              <a:ln w="57150" cap="flat" cmpd="sng" algn="ctr">
                <a:solidFill>
                  <a:srgbClr val="C00000"/>
                </a:solidFill>
                <a:prstDash val="solid"/>
                <a:headEnd type="none" w="med" len="med"/>
                <a:tailEnd type="none" w="med" len="med"/>
              </a:ln>
              <a:effectLst/>
            </p:spPr>
          </p:cxnSp>
          <p:cxnSp>
            <p:nvCxnSpPr>
              <p:cNvPr id="11" name="直線接點 10"/>
              <p:cNvCxnSpPr/>
              <p:nvPr/>
            </p:nvCxnSpPr>
            <p:spPr>
              <a:xfrm>
                <a:off x="4440435" y="2530283"/>
                <a:ext cx="936" cy="854185"/>
              </a:xfrm>
              <a:prstGeom prst="line">
                <a:avLst/>
              </a:prstGeom>
              <a:noFill/>
              <a:ln w="57150" cap="flat" cmpd="sng" algn="ctr">
                <a:solidFill>
                  <a:srgbClr val="C00000"/>
                </a:solidFill>
                <a:prstDash val="solid"/>
                <a:headEnd type="none" w="med" len="med"/>
                <a:tailEnd type="triangle" w="med" len="med"/>
              </a:ln>
              <a:effectLst/>
            </p:spPr>
          </p:cxnSp>
        </p:grpSp>
      </p:grpSp>
      <p:cxnSp>
        <p:nvCxnSpPr>
          <p:cNvPr id="12" name="直線接點 11"/>
          <p:cNvCxnSpPr/>
          <p:nvPr/>
        </p:nvCxnSpPr>
        <p:spPr>
          <a:xfrm flipH="1">
            <a:off x="7365694" y="2356065"/>
            <a:ext cx="14618" cy="585599"/>
          </a:xfrm>
          <a:prstGeom prst="line">
            <a:avLst/>
          </a:prstGeom>
          <a:noFill/>
          <a:ln w="57150" cap="flat" cmpd="sng" algn="ctr">
            <a:solidFill>
              <a:srgbClr val="C00000"/>
            </a:solidFill>
            <a:prstDash val="solid"/>
            <a:headEnd type="none" w="med" len="med"/>
            <a:tailEnd type="triangle" w="med" len="med"/>
          </a:ln>
          <a:effectLst/>
        </p:spPr>
      </p:cxnSp>
      <p:sp>
        <p:nvSpPr>
          <p:cNvPr id="13" name="圓角化同側角落矩形 12"/>
          <p:cNvSpPr/>
          <p:nvPr/>
        </p:nvSpPr>
        <p:spPr>
          <a:xfrm>
            <a:off x="8001235" y="4816189"/>
            <a:ext cx="963253" cy="27949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14" name="肘形接點 13"/>
          <p:cNvCxnSpPr/>
          <p:nvPr/>
        </p:nvCxnSpPr>
        <p:spPr>
          <a:xfrm rot="16200000" flipH="1">
            <a:off x="7417814" y="3642059"/>
            <a:ext cx="1635271" cy="689772"/>
          </a:xfrm>
          <a:prstGeom prst="bentConnector3">
            <a:avLst>
              <a:gd name="adj1" fmla="val -834"/>
            </a:avLst>
          </a:prstGeom>
          <a:noFill/>
          <a:ln w="57150" cap="flat" cmpd="sng" algn="ctr">
            <a:solidFill>
              <a:srgbClr val="C00000"/>
            </a:solidFill>
            <a:prstDash val="solid"/>
            <a:headEnd type="none" w="med" len="med"/>
            <a:tailEnd type="triangle" w="med" len="med"/>
          </a:ln>
          <a:effectLst/>
        </p:spPr>
      </p:cxnSp>
      <p:sp>
        <p:nvSpPr>
          <p:cNvPr id="15" name="圓角化同側角落矩形 14"/>
          <p:cNvSpPr/>
          <p:nvPr/>
        </p:nvSpPr>
        <p:spPr>
          <a:xfrm>
            <a:off x="5019313" y="4827815"/>
            <a:ext cx="1003551" cy="273722"/>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grpSp>
        <p:nvGrpSpPr>
          <p:cNvPr id="30" name="群組 29"/>
          <p:cNvGrpSpPr/>
          <p:nvPr/>
        </p:nvGrpSpPr>
        <p:grpSpPr>
          <a:xfrm>
            <a:off x="5073105" y="2330232"/>
            <a:ext cx="2047887" cy="579223"/>
            <a:chOff x="5073105" y="2330232"/>
            <a:chExt cx="2047887" cy="579223"/>
          </a:xfrm>
        </p:grpSpPr>
        <p:cxnSp>
          <p:nvCxnSpPr>
            <p:cNvPr id="16" name="直線單箭頭接點 15"/>
            <p:cNvCxnSpPr/>
            <p:nvPr/>
          </p:nvCxnSpPr>
          <p:spPr>
            <a:xfrm flipH="1">
              <a:off x="5098839" y="2330232"/>
              <a:ext cx="1342" cy="246102"/>
            </a:xfrm>
            <a:prstGeom prst="straightConnector1">
              <a:avLst/>
            </a:prstGeom>
            <a:noFill/>
            <a:ln w="57150" cap="flat" cmpd="sng" algn="ctr">
              <a:solidFill>
                <a:srgbClr val="C00000"/>
              </a:solidFill>
              <a:prstDash val="solid"/>
              <a:headEnd type="none" w="med" len="med"/>
              <a:tailEnd type="none" w="med" len="med"/>
            </a:ln>
            <a:effectLst/>
          </p:spPr>
        </p:cxnSp>
        <p:cxnSp>
          <p:nvCxnSpPr>
            <p:cNvPr id="17" name="直線接點 16"/>
            <p:cNvCxnSpPr/>
            <p:nvPr/>
          </p:nvCxnSpPr>
          <p:spPr>
            <a:xfrm>
              <a:off x="5073105" y="2545126"/>
              <a:ext cx="2047887" cy="0"/>
            </a:xfrm>
            <a:prstGeom prst="line">
              <a:avLst/>
            </a:prstGeom>
            <a:noFill/>
            <a:ln w="57150" cap="flat" cmpd="sng" algn="ctr">
              <a:solidFill>
                <a:srgbClr val="C00000"/>
              </a:solidFill>
              <a:prstDash val="solid"/>
              <a:headEnd type="none" w="med" len="med"/>
              <a:tailEnd type="none" w="med" len="med"/>
            </a:ln>
            <a:effectLst/>
          </p:spPr>
        </p:cxnSp>
        <p:cxnSp>
          <p:nvCxnSpPr>
            <p:cNvPr id="18" name="直線接點 17"/>
            <p:cNvCxnSpPr/>
            <p:nvPr/>
          </p:nvCxnSpPr>
          <p:spPr>
            <a:xfrm>
              <a:off x="7088628" y="2530283"/>
              <a:ext cx="12816" cy="379172"/>
            </a:xfrm>
            <a:prstGeom prst="line">
              <a:avLst/>
            </a:prstGeom>
            <a:noFill/>
            <a:ln w="57150" cap="flat" cmpd="sng" algn="ctr">
              <a:solidFill>
                <a:srgbClr val="C00000"/>
              </a:solidFill>
              <a:prstDash val="solid"/>
              <a:headEnd type="none" w="med" len="med"/>
              <a:tailEnd type="triangle" w="med" len="med"/>
            </a:ln>
            <a:effectLst/>
          </p:spPr>
        </p:cxnSp>
      </p:grpSp>
      <p:grpSp>
        <p:nvGrpSpPr>
          <p:cNvPr id="27" name="群組 26"/>
          <p:cNvGrpSpPr/>
          <p:nvPr/>
        </p:nvGrpSpPr>
        <p:grpSpPr>
          <a:xfrm>
            <a:off x="13791" y="4214675"/>
            <a:ext cx="2486367" cy="803995"/>
            <a:chOff x="13791" y="4214675"/>
            <a:chExt cx="2486367" cy="803995"/>
          </a:xfrm>
        </p:grpSpPr>
        <p:sp>
          <p:nvSpPr>
            <p:cNvPr id="19" name="Rectangle 45"/>
            <p:cNvSpPr>
              <a:spLocks noChangeArrowheads="1"/>
            </p:cNvSpPr>
            <p:nvPr/>
          </p:nvSpPr>
          <p:spPr bwMode="auto">
            <a:xfrm>
              <a:off x="93491" y="4587783"/>
              <a:ext cx="2406667" cy="430887"/>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buFont typeface="Arial" panose="020B0604020202020204" pitchFamily="34" charset="0"/>
                <a:buChar char="•"/>
                <a:defRPr/>
              </a:pPr>
              <a:r>
                <a:rPr lang="en-US" altLang="zh-TW" sz="1400" kern="0" dirty="0">
                  <a:solidFill>
                    <a:prstClr val="black"/>
                  </a:solidFill>
                  <a:latin typeface="微軟正黑體" panose="020B0604030504040204" pitchFamily="34" charset="-120"/>
                  <a:ea typeface="微軟正黑體" panose="020B0604030504040204" pitchFamily="34" charset="-120"/>
                </a:rPr>
                <a:t>MIS</a:t>
              </a:r>
              <a:r>
                <a:rPr lang="zh-TW" altLang="en-US" sz="1400" kern="0" dirty="0">
                  <a:solidFill>
                    <a:prstClr val="black"/>
                  </a:solidFill>
                  <a:latin typeface="微軟正黑體" panose="020B0604030504040204" pitchFamily="34" charset="-120"/>
                  <a:ea typeface="微軟正黑體" panose="020B0604030504040204" pitchFamily="34" charset="-120"/>
                </a:rPr>
                <a:t>／網管</a:t>
              </a:r>
              <a:r>
                <a:rPr lang="zh-TW" altLang="en-US" sz="1400" kern="0" dirty="0" smtClean="0">
                  <a:solidFill>
                    <a:prstClr val="black"/>
                  </a:solidFill>
                  <a:latin typeface="微軟正黑體" panose="020B0604030504040204" pitchFamily="34" charset="-120"/>
                  <a:ea typeface="微軟正黑體" panose="020B0604030504040204" pitchFamily="34" charset="-120"/>
                </a:rPr>
                <a:t>人員</a:t>
              </a:r>
              <a:endParaRPr lang="en-US" altLang="zh-TW" sz="1400" kern="0" dirty="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en-US" altLang="zh-TW" sz="1400" kern="0" dirty="0">
                  <a:solidFill>
                    <a:prstClr val="black"/>
                  </a:solidFill>
                  <a:latin typeface="微軟正黑體" panose="020B0604030504040204" pitchFamily="34" charset="-120"/>
                  <a:ea typeface="微軟正黑體" panose="020B0604030504040204" pitchFamily="34" charset="-120"/>
                </a:rPr>
                <a:t>MIS</a:t>
              </a:r>
              <a:r>
                <a:rPr lang="zh-TW" altLang="en-US" sz="1400" kern="0" dirty="0">
                  <a:solidFill>
                    <a:prstClr val="black"/>
                  </a:solidFill>
                  <a:latin typeface="微軟正黑體" panose="020B0604030504040204" pitchFamily="34" charset="-120"/>
                  <a:ea typeface="微軟正黑體" panose="020B0604030504040204" pitchFamily="34" charset="-120"/>
                </a:rPr>
                <a:t>工程師</a:t>
              </a:r>
            </a:p>
          </p:txBody>
        </p:sp>
        <p:pic>
          <p:nvPicPr>
            <p:cNvPr id="20" name="圖片 19"/>
            <p:cNvPicPr>
              <a:picLocks noChangeAspect="1"/>
            </p:cNvPicPr>
            <p:nvPr/>
          </p:nvPicPr>
          <p:blipFill>
            <a:blip r:embed="rId9"/>
            <a:stretch>
              <a:fillRect/>
            </a:stretch>
          </p:blipFill>
          <p:spPr>
            <a:xfrm>
              <a:off x="13791" y="4214675"/>
              <a:ext cx="2222850" cy="373108"/>
            </a:xfrm>
            <a:prstGeom prst="rect">
              <a:avLst/>
            </a:prstGeom>
          </p:spPr>
        </p:pic>
      </p:grpSp>
      <p:pic>
        <p:nvPicPr>
          <p:cNvPr id="21" name="圖片 20"/>
          <p:cNvPicPr>
            <a:picLocks noChangeAspect="1"/>
          </p:cNvPicPr>
          <p:nvPr/>
        </p:nvPicPr>
        <p:blipFill rotWithShape="1">
          <a:blip r:embed="rId10"/>
          <a:srcRect l="38187" t="67640" r="23541" b="20603"/>
          <a:stretch/>
        </p:blipFill>
        <p:spPr>
          <a:xfrm>
            <a:off x="-35696" y="5380748"/>
            <a:ext cx="5055340" cy="873523"/>
          </a:xfrm>
          <a:prstGeom prst="rect">
            <a:avLst/>
          </a:prstGeom>
        </p:spPr>
      </p:pic>
      <p:cxnSp>
        <p:nvCxnSpPr>
          <p:cNvPr id="22" name="肘形接點 21"/>
          <p:cNvCxnSpPr/>
          <p:nvPr/>
        </p:nvCxnSpPr>
        <p:spPr>
          <a:xfrm rot="5400000">
            <a:off x="2272566" y="3763097"/>
            <a:ext cx="1848327" cy="1821203"/>
          </a:xfrm>
          <a:prstGeom prst="bentConnector3">
            <a:avLst>
              <a:gd name="adj1" fmla="val 62207"/>
            </a:avLst>
          </a:prstGeom>
          <a:noFill/>
          <a:ln w="57150" cap="flat" cmpd="sng" algn="ctr">
            <a:solidFill>
              <a:srgbClr val="C00000"/>
            </a:solidFill>
            <a:prstDash val="solid"/>
            <a:headEnd type="none" w="med" len="med"/>
            <a:tailEnd type="triangle" w="med" len="med"/>
          </a:ln>
          <a:effectLst/>
        </p:spPr>
      </p:cxnSp>
      <p:sp>
        <p:nvSpPr>
          <p:cNvPr id="23" name="圓角化同側角落矩形 22"/>
          <p:cNvSpPr/>
          <p:nvPr/>
        </p:nvSpPr>
        <p:spPr>
          <a:xfrm>
            <a:off x="1603060" y="5454185"/>
            <a:ext cx="1069836" cy="28735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grpSp>
        <p:nvGrpSpPr>
          <p:cNvPr id="28" name="群組 27"/>
          <p:cNvGrpSpPr/>
          <p:nvPr/>
        </p:nvGrpSpPr>
        <p:grpSpPr>
          <a:xfrm>
            <a:off x="4994720" y="5545353"/>
            <a:ext cx="2223190" cy="1076659"/>
            <a:chOff x="4994720" y="5545353"/>
            <a:chExt cx="2223190" cy="1076659"/>
          </a:xfrm>
        </p:grpSpPr>
        <p:sp>
          <p:nvSpPr>
            <p:cNvPr id="24" name="Rectangle 45"/>
            <p:cNvSpPr>
              <a:spLocks noChangeArrowheads="1"/>
            </p:cNvSpPr>
            <p:nvPr/>
          </p:nvSpPr>
          <p:spPr bwMode="auto">
            <a:xfrm>
              <a:off x="5074420" y="5975681"/>
              <a:ext cx="2143490" cy="646331"/>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rPr>
                <a:t>資訊安全</a:t>
              </a:r>
              <a:r>
                <a:rPr lang="zh-TW" altLang="en-US" sz="1400" kern="0" dirty="0" smtClean="0">
                  <a:solidFill>
                    <a:prstClr val="black"/>
                  </a:solidFill>
                  <a:latin typeface="微軟正黑體" panose="020B0604030504040204" pitchFamily="34" charset="-120"/>
                  <a:ea typeface="微軟正黑體" panose="020B0604030504040204" pitchFamily="34" charset="-120"/>
                </a:rPr>
                <a:t>工程師</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rPr>
                <a:t>網路</a:t>
              </a:r>
              <a:r>
                <a:rPr lang="en-US" altLang="zh-TW" sz="1400" kern="0" dirty="0">
                  <a:solidFill>
                    <a:prstClr val="black"/>
                  </a:solidFill>
                  <a:latin typeface="微軟正黑體" panose="020B0604030504040204" pitchFamily="34" charset="-120"/>
                  <a:ea typeface="微軟正黑體" panose="020B0604030504040204" pitchFamily="34" charset="-120"/>
                </a:rPr>
                <a:t>/</a:t>
              </a:r>
              <a:r>
                <a:rPr lang="zh-TW" altLang="en-US" sz="1400" kern="0" dirty="0">
                  <a:solidFill>
                    <a:prstClr val="black"/>
                  </a:solidFill>
                  <a:latin typeface="微軟正黑體" panose="020B0604030504040204" pitchFamily="34" charset="-120"/>
                  <a:ea typeface="微軟正黑體" panose="020B0604030504040204" pitchFamily="34" charset="-120"/>
                </a:rPr>
                <a:t>資訊安全分析</a:t>
              </a:r>
              <a:r>
                <a:rPr lang="zh-TW" altLang="en-US" sz="1400" kern="0" dirty="0" smtClean="0">
                  <a:solidFill>
                    <a:prstClr val="black"/>
                  </a:solidFill>
                  <a:latin typeface="微軟正黑體" panose="020B0604030504040204" pitchFamily="34" charset="-120"/>
                  <a:ea typeface="微軟正黑體" panose="020B0604030504040204" pitchFamily="34" charset="-120"/>
                </a:rPr>
                <a:t>師</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en-US" altLang="zh-TW" sz="1400" kern="0" dirty="0" smtClean="0">
                  <a:solidFill>
                    <a:prstClr val="black"/>
                  </a:solidFill>
                  <a:latin typeface="微軟正黑體" panose="020B0604030504040204" pitchFamily="34" charset="-120"/>
                  <a:ea typeface="微軟正黑體" panose="020B0604030504040204" pitchFamily="34" charset="-120"/>
                </a:rPr>
                <a:t>APP</a:t>
              </a:r>
              <a:r>
                <a:rPr lang="zh-TW" altLang="en-US" sz="1400" kern="0" dirty="0">
                  <a:solidFill>
                    <a:prstClr val="black"/>
                  </a:solidFill>
                  <a:latin typeface="微軟正黑體" panose="020B0604030504040204" pitchFamily="34" charset="-120"/>
                  <a:ea typeface="微軟正黑體" panose="020B0604030504040204" pitchFamily="34" charset="-120"/>
                </a:rPr>
                <a:t>資安檢測工程師</a:t>
              </a:r>
            </a:p>
          </p:txBody>
        </p:sp>
        <p:pic>
          <p:nvPicPr>
            <p:cNvPr id="25" name="圖片 24"/>
            <p:cNvPicPr>
              <a:picLocks noChangeAspect="1"/>
            </p:cNvPicPr>
            <p:nvPr/>
          </p:nvPicPr>
          <p:blipFill>
            <a:blip r:embed="rId9"/>
            <a:stretch>
              <a:fillRect/>
            </a:stretch>
          </p:blipFill>
          <p:spPr>
            <a:xfrm>
              <a:off x="4994720" y="5545353"/>
              <a:ext cx="2223190" cy="373108"/>
            </a:xfrm>
            <a:prstGeom prst="rect">
              <a:avLst/>
            </a:prstGeom>
          </p:spPr>
        </p:pic>
      </p:grpSp>
      <p:sp>
        <p:nvSpPr>
          <p:cNvPr id="26" name="Rectangle 45"/>
          <p:cNvSpPr>
            <a:spLocks noChangeArrowheads="1"/>
          </p:cNvSpPr>
          <p:nvPr/>
        </p:nvSpPr>
        <p:spPr bwMode="auto">
          <a:xfrm>
            <a:off x="7143684" y="5602573"/>
            <a:ext cx="1904161" cy="1077218"/>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rPr>
              <a:t>軟體設計</a:t>
            </a:r>
            <a:r>
              <a:rPr lang="zh-TW" altLang="en-US" sz="1400" kern="0" dirty="0" smtClean="0">
                <a:solidFill>
                  <a:prstClr val="black"/>
                </a:solidFill>
                <a:latin typeface="微軟正黑體" panose="020B0604030504040204" pitchFamily="34" charset="-120"/>
                <a:ea typeface="微軟正黑體" panose="020B0604030504040204" pitchFamily="34" charset="-120"/>
              </a:rPr>
              <a:t>工程師</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rPr>
              <a:t>程式</a:t>
            </a:r>
            <a:r>
              <a:rPr lang="zh-TW" altLang="en-US" sz="1400" kern="0" dirty="0" smtClean="0">
                <a:solidFill>
                  <a:prstClr val="black"/>
                </a:solidFill>
                <a:latin typeface="微軟正黑體" panose="020B0604030504040204" pitchFamily="34" charset="-120"/>
                <a:ea typeface="微軟正黑體" panose="020B0604030504040204" pitchFamily="34" charset="-120"/>
              </a:rPr>
              <a:t>設計師</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rPr>
              <a:t>電子產品應用軟體</a:t>
            </a:r>
            <a:r>
              <a:rPr lang="zh-TW" altLang="en-US" sz="1400" kern="0" dirty="0" smtClean="0">
                <a:solidFill>
                  <a:prstClr val="black"/>
                </a:solidFill>
                <a:latin typeface="微軟正黑體" panose="020B0604030504040204" pitchFamily="34" charset="-120"/>
                <a:ea typeface="微軟正黑體" panose="020B0604030504040204" pitchFamily="34" charset="-120"/>
              </a:rPr>
              <a:t>工程師</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defRPr/>
            </a:pPr>
            <a:r>
              <a:rPr lang="en-US" altLang="zh-TW" sz="1400" kern="0" dirty="0">
                <a:solidFill>
                  <a:prstClr val="black"/>
                </a:solidFill>
                <a:latin typeface="微軟正黑體" panose="020B0604030504040204" pitchFamily="34" charset="-120"/>
                <a:ea typeface="微軟正黑體" panose="020B0604030504040204" pitchFamily="34" charset="-120"/>
              </a:rPr>
              <a:t>APP</a:t>
            </a:r>
            <a:r>
              <a:rPr lang="zh-TW" altLang="en-US" sz="1400" kern="0" dirty="0">
                <a:solidFill>
                  <a:prstClr val="black"/>
                </a:solidFill>
                <a:latin typeface="微軟正黑體" panose="020B0604030504040204" pitchFamily="34" charset="-120"/>
                <a:ea typeface="微軟正黑體" panose="020B0604030504040204" pitchFamily="34" charset="-120"/>
              </a:rPr>
              <a:t>設計開發工程師</a:t>
            </a:r>
          </a:p>
        </p:txBody>
      </p:sp>
    </p:spTree>
    <p:extLst>
      <p:ext uri="{BB962C8B-B14F-4D97-AF65-F5344CB8AC3E}">
        <p14:creationId xmlns:p14="http://schemas.microsoft.com/office/powerpoint/2010/main" val="115747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1"/>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2"/>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childTnLst>
                                </p:cTn>
                              </p:par>
                            </p:childTnLst>
                          </p:cTn>
                        </p:par>
                        <p:par>
                          <p:cTn id="48" fill="hold">
                            <p:stCondLst>
                              <p:cond delay="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childTnLst>
                                </p:cTn>
                              </p:par>
                            </p:childTnLst>
                          </p:cTn>
                        </p:par>
                        <p:par>
                          <p:cTn id="63" fill="hold">
                            <p:stCondLst>
                              <p:cond delay="0"/>
                            </p:stCondLst>
                            <p:childTnLst>
                              <p:par>
                                <p:cTn id="64" presetID="1" presetClass="entr" presetSubtype="0"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6" grpId="0" animBg="1"/>
      <p:bldP spid="8" grpId="0" animBg="1"/>
      <p:bldP spid="13" grpId="0" animBg="1"/>
      <p:bldP spid="15" grpId="0" animBg="1"/>
      <p:bldP spid="23" grpId="0" animBg="1"/>
      <p:bldP spid="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標題 17"/>
          <p:cNvSpPr txBox="1">
            <a:spLocks/>
          </p:cNvSpPr>
          <p:nvPr/>
        </p:nvSpPr>
        <p:spPr>
          <a:xfrm>
            <a:off x="446856" y="260648"/>
            <a:ext cx="8229600" cy="720080"/>
          </a:xfrm>
          <a:prstGeom prst="rect">
            <a:avLst/>
          </a:prstGeom>
        </p:spPr>
        <p:txBody>
          <a:bodyPr>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3600" b="1" dirty="0" smtClean="0">
                <a:solidFill>
                  <a:prstClr val="black"/>
                </a:solidFill>
              </a:rPr>
              <a:t>UCAN</a:t>
            </a:r>
            <a:r>
              <a:rPr lang="zh-TW" altLang="en-US" sz="3600" b="1" dirty="0">
                <a:solidFill>
                  <a:prstClr val="black"/>
                </a:solidFill>
              </a:rPr>
              <a:t>就業</a:t>
            </a:r>
            <a:r>
              <a:rPr lang="zh-TW" altLang="en-US" sz="3600" b="1" dirty="0" smtClean="0">
                <a:solidFill>
                  <a:prstClr val="black"/>
                </a:solidFill>
              </a:rPr>
              <a:t>途徑</a:t>
            </a:r>
            <a:r>
              <a:rPr lang="zh-TW" altLang="en-US" sz="3600" b="1" dirty="0">
                <a:solidFill>
                  <a:prstClr val="black"/>
                </a:solidFill>
              </a:rPr>
              <a:t>對應</a:t>
            </a:r>
            <a:r>
              <a:rPr lang="zh-TW" altLang="en-US" sz="3600" b="1" dirty="0" smtClean="0">
                <a:solidFill>
                  <a:prstClr val="black"/>
                </a:solidFill>
              </a:rPr>
              <a:t>系所職涯進路</a:t>
            </a:r>
          </a:p>
        </p:txBody>
      </p:sp>
      <p:graphicFrame>
        <p:nvGraphicFramePr>
          <p:cNvPr id="26" name="內容版面配置區 4"/>
          <p:cNvGraphicFramePr>
            <a:graphicFrameLocks/>
          </p:cNvGraphicFramePr>
          <p:nvPr>
            <p:extLst/>
          </p:nvPr>
        </p:nvGraphicFramePr>
        <p:xfrm>
          <a:off x="849703" y="1268760"/>
          <a:ext cx="7412328" cy="12239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7"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2067" y="2548245"/>
            <a:ext cx="6180229" cy="1988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圓角化同側角落矩形 27"/>
          <p:cNvSpPr/>
          <p:nvPr/>
        </p:nvSpPr>
        <p:spPr>
          <a:xfrm>
            <a:off x="1760195" y="4023887"/>
            <a:ext cx="1480240" cy="462431"/>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29" name="圓角化同側角落矩形 28"/>
          <p:cNvSpPr/>
          <p:nvPr/>
        </p:nvSpPr>
        <p:spPr>
          <a:xfrm>
            <a:off x="4812181" y="3616829"/>
            <a:ext cx="1480240" cy="414895"/>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30" name="圓角化同側角落矩形 29"/>
          <p:cNvSpPr/>
          <p:nvPr/>
        </p:nvSpPr>
        <p:spPr>
          <a:xfrm>
            <a:off x="4785802" y="3167134"/>
            <a:ext cx="1480240" cy="40999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31" name="肘形接點 30"/>
          <p:cNvCxnSpPr/>
          <p:nvPr/>
        </p:nvCxnSpPr>
        <p:spPr>
          <a:xfrm rot="5400000">
            <a:off x="2125618" y="2904087"/>
            <a:ext cx="1484393" cy="633221"/>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cxnSp>
        <p:nvCxnSpPr>
          <p:cNvPr id="32" name="肘形接點 31"/>
          <p:cNvCxnSpPr>
            <a:stCxn id="26" idx="2"/>
            <a:endCxn id="30" idx="3"/>
          </p:cNvCxnSpPr>
          <p:nvPr/>
        </p:nvCxnSpPr>
        <p:spPr>
          <a:xfrm rot="16200000" flipH="1">
            <a:off x="4703680" y="2344892"/>
            <a:ext cx="674428" cy="970055"/>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cxnSp>
        <p:nvCxnSpPr>
          <p:cNvPr id="33" name="肘形接點 32"/>
          <p:cNvCxnSpPr/>
          <p:nvPr/>
        </p:nvCxnSpPr>
        <p:spPr>
          <a:xfrm rot="16200000" flipH="1">
            <a:off x="5524617" y="2986943"/>
            <a:ext cx="1265695" cy="219124"/>
          </a:xfrm>
          <a:prstGeom prst="bentConnector4">
            <a:avLst>
              <a:gd name="adj1" fmla="val 11386"/>
              <a:gd name="adj2" fmla="val 193265"/>
            </a:avLst>
          </a:prstGeom>
          <a:noFill/>
          <a:ln w="57150" cap="flat" cmpd="sng" algn="ctr">
            <a:solidFill>
              <a:srgbClr val="C00000"/>
            </a:solidFill>
            <a:prstDash val="solid"/>
            <a:headEnd type="none" w="med" len="med"/>
            <a:tailEnd type="triangle" w="med" len="med"/>
          </a:ln>
          <a:effectLst/>
        </p:spPr>
      </p:cxnSp>
      <p:pic>
        <p:nvPicPr>
          <p:cNvPr id="34" name="圖片 33"/>
          <p:cNvPicPr>
            <a:picLocks noChangeAspect="1"/>
          </p:cNvPicPr>
          <p:nvPr/>
        </p:nvPicPr>
        <p:blipFill>
          <a:blip r:embed="rId8"/>
          <a:stretch>
            <a:fillRect/>
          </a:stretch>
        </p:blipFill>
        <p:spPr>
          <a:xfrm>
            <a:off x="471934" y="4562848"/>
            <a:ext cx="4083934" cy="766851"/>
          </a:xfrm>
          <a:prstGeom prst="rect">
            <a:avLst/>
          </a:prstGeom>
        </p:spPr>
      </p:pic>
      <p:pic>
        <p:nvPicPr>
          <p:cNvPr id="35" name="圖片 34"/>
          <p:cNvPicPr>
            <a:picLocks noChangeAspect="1"/>
          </p:cNvPicPr>
          <p:nvPr/>
        </p:nvPicPr>
        <p:blipFill>
          <a:blip r:embed="rId9"/>
          <a:stretch>
            <a:fillRect/>
          </a:stretch>
        </p:blipFill>
        <p:spPr>
          <a:xfrm>
            <a:off x="2852546" y="4515921"/>
            <a:ext cx="4214207" cy="801939"/>
          </a:xfrm>
          <a:prstGeom prst="rect">
            <a:avLst/>
          </a:prstGeom>
        </p:spPr>
      </p:pic>
      <p:pic>
        <p:nvPicPr>
          <p:cNvPr id="36" name="圖片 35"/>
          <p:cNvPicPr>
            <a:picLocks noChangeAspect="1"/>
          </p:cNvPicPr>
          <p:nvPr/>
        </p:nvPicPr>
        <p:blipFill>
          <a:blip r:embed="rId10"/>
          <a:stretch>
            <a:fillRect/>
          </a:stretch>
        </p:blipFill>
        <p:spPr>
          <a:xfrm>
            <a:off x="4608767" y="5195754"/>
            <a:ext cx="3978188" cy="816007"/>
          </a:xfrm>
          <a:prstGeom prst="rect">
            <a:avLst/>
          </a:prstGeom>
        </p:spPr>
      </p:pic>
      <p:sp>
        <p:nvSpPr>
          <p:cNvPr id="37" name="圓角化同側角落矩形 36"/>
          <p:cNvSpPr/>
          <p:nvPr/>
        </p:nvSpPr>
        <p:spPr>
          <a:xfrm>
            <a:off x="1765605" y="4751830"/>
            <a:ext cx="894465" cy="22190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38" name="肘形接點 37"/>
          <p:cNvCxnSpPr>
            <a:endCxn id="37" idx="3"/>
          </p:cNvCxnSpPr>
          <p:nvPr/>
        </p:nvCxnSpPr>
        <p:spPr>
          <a:xfrm rot="16200000" flipH="1">
            <a:off x="2079737" y="4618730"/>
            <a:ext cx="265512" cy="688"/>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sp>
        <p:nvSpPr>
          <p:cNvPr id="39" name="圓角化同側角落矩形 38"/>
          <p:cNvSpPr/>
          <p:nvPr/>
        </p:nvSpPr>
        <p:spPr>
          <a:xfrm>
            <a:off x="3240620" y="4944885"/>
            <a:ext cx="894465" cy="22190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40" name="肘形接點 39"/>
          <p:cNvCxnSpPr>
            <a:stCxn id="30" idx="2"/>
            <a:endCxn id="39" idx="3"/>
          </p:cNvCxnSpPr>
          <p:nvPr/>
        </p:nvCxnSpPr>
        <p:spPr>
          <a:xfrm rot="10800000" flipV="1">
            <a:off x="3687854" y="3372131"/>
            <a:ext cx="1097949" cy="1572753"/>
          </a:xfrm>
          <a:prstGeom prst="bentConnector2">
            <a:avLst/>
          </a:prstGeom>
          <a:noFill/>
          <a:ln w="57150" cap="flat" cmpd="sng" algn="ctr">
            <a:solidFill>
              <a:srgbClr val="C00000"/>
            </a:solidFill>
            <a:prstDash val="solid"/>
            <a:headEnd type="none" w="med" len="med"/>
            <a:tailEnd type="triangle" w="med" len="med"/>
          </a:ln>
          <a:effectLst/>
        </p:spPr>
      </p:cxnSp>
      <p:sp>
        <p:nvSpPr>
          <p:cNvPr id="41" name="圓角化同側角落矩形 40"/>
          <p:cNvSpPr/>
          <p:nvPr/>
        </p:nvSpPr>
        <p:spPr>
          <a:xfrm>
            <a:off x="5863571" y="5343463"/>
            <a:ext cx="894465" cy="22190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42" name="肘形接點 41"/>
          <p:cNvCxnSpPr>
            <a:stCxn id="29" idx="1"/>
            <a:endCxn id="41" idx="3"/>
          </p:cNvCxnSpPr>
          <p:nvPr/>
        </p:nvCxnSpPr>
        <p:spPr>
          <a:xfrm rot="16200000" flipH="1">
            <a:off x="5275683" y="4308341"/>
            <a:ext cx="1311739" cy="758503"/>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pic>
        <p:nvPicPr>
          <p:cNvPr id="43" name="圖片 42"/>
          <p:cNvPicPr>
            <a:picLocks noChangeAspect="1"/>
          </p:cNvPicPr>
          <p:nvPr/>
        </p:nvPicPr>
        <p:blipFill>
          <a:blip r:embed="rId11"/>
          <a:stretch>
            <a:fillRect/>
          </a:stretch>
        </p:blipFill>
        <p:spPr>
          <a:xfrm>
            <a:off x="467544" y="5325975"/>
            <a:ext cx="1987211" cy="326207"/>
          </a:xfrm>
          <a:prstGeom prst="rect">
            <a:avLst/>
          </a:prstGeom>
        </p:spPr>
      </p:pic>
      <p:sp>
        <p:nvSpPr>
          <p:cNvPr id="44" name="Rectangle 45"/>
          <p:cNvSpPr>
            <a:spLocks noChangeArrowheads="1"/>
          </p:cNvSpPr>
          <p:nvPr/>
        </p:nvSpPr>
        <p:spPr bwMode="auto">
          <a:xfrm>
            <a:off x="665827" y="5737324"/>
            <a:ext cx="2308816" cy="458616"/>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buFont typeface="Arial" panose="020B0604020202020204" pitchFamily="34" charset="0"/>
              <a:buChar char="•"/>
              <a:defRPr/>
            </a:pP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初</a:t>
            </a:r>
            <a:r>
              <a:rPr lang="en-US" altLang="zh-TW"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中等教育教師</a:t>
            </a:r>
            <a:endPar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endParaRPr>
          </a:p>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升學</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才藝補習班教師</a:t>
            </a:r>
            <a:r>
              <a:rPr lang="zh-TW" altLang="en-US" sz="1400" kern="0" dirty="0">
                <a:solidFill>
                  <a:prstClr val="black"/>
                </a:solidFill>
                <a:latin typeface="Arial"/>
                <a:ea typeface="新細明體" pitchFamily="18" charset="-120"/>
                <a:cs typeface="Times New Roman" pitchFamily="18" charset="0"/>
              </a:rPr>
              <a:t> </a:t>
            </a:r>
            <a:r>
              <a:rPr lang="zh-TW" altLang="en-US" sz="1400" kern="0" dirty="0">
                <a:solidFill>
                  <a:prstClr val="black"/>
                </a:solidFill>
                <a:latin typeface="Times New Roman" pitchFamily="18" charset="0"/>
                <a:ea typeface="新細明體" pitchFamily="18" charset="-120"/>
                <a:cs typeface="Times New Roman" pitchFamily="18" charset="0"/>
              </a:rPr>
              <a:t>  </a:t>
            </a:r>
            <a:r>
              <a:rPr lang="zh-TW" altLang="en-US" sz="1400" kern="0" dirty="0">
                <a:solidFill>
                  <a:prstClr val="black"/>
                </a:solidFill>
                <a:latin typeface="Arial"/>
                <a:ea typeface="新細明體" pitchFamily="18" charset="-120"/>
                <a:cs typeface="Times New Roman" pitchFamily="18" charset="0"/>
              </a:rPr>
              <a:t>  </a:t>
            </a:r>
            <a:r>
              <a:rPr lang="zh-TW" altLang="en-US" sz="1600" kern="0" dirty="0">
                <a:solidFill>
                  <a:prstClr val="black"/>
                </a:solidFill>
                <a:latin typeface="Arial"/>
                <a:ea typeface="新細明體" pitchFamily="18" charset="-120"/>
                <a:cs typeface="Times New Roman" pitchFamily="18" charset="0"/>
              </a:rPr>
              <a:t> </a:t>
            </a:r>
            <a:endParaRPr lang="zh-TW" altLang="en-US" sz="1600" kern="0" dirty="0">
              <a:solidFill>
                <a:prstClr val="black"/>
              </a:solidFill>
              <a:latin typeface="Times New Roman" pitchFamily="18" charset="0"/>
              <a:ea typeface="新細明體" pitchFamily="18" charset="-120"/>
              <a:cs typeface="Times New Roman" pitchFamily="18" charset="0"/>
            </a:endParaRPr>
          </a:p>
        </p:txBody>
      </p:sp>
      <p:sp>
        <p:nvSpPr>
          <p:cNvPr id="45" name="Rectangle 30"/>
          <p:cNvSpPr>
            <a:spLocks noChangeArrowheads="1"/>
          </p:cNvSpPr>
          <p:nvPr/>
        </p:nvSpPr>
        <p:spPr bwMode="auto">
          <a:xfrm>
            <a:off x="2454755" y="5343463"/>
            <a:ext cx="2225388" cy="672636"/>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lgn="ctr">
              <a:buFont typeface="Arial" panose="020B0604020202020204" pitchFamily="34" charset="0"/>
              <a:buChar char="•"/>
              <a:defRPr/>
            </a:pP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記者</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／採編／文字</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記者</a:t>
            </a:r>
            <a:r>
              <a:rPr lang="en-US" altLang="zh-TW"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編輯</a:t>
            </a:r>
            <a:r>
              <a:rPr lang="zh-TW"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 </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新聞網站編輯      </a:t>
            </a:r>
          </a:p>
          <a:p>
            <a:pPr algn="ctr">
              <a:defRPr/>
            </a:pP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編譯</a:t>
            </a:r>
            <a:r>
              <a:rPr lang="zh-TW" altLang="en-US" sz="1600" kern="0" dirty="0">
                <a:solidFill>
                  <a:prstClr val="black"/>
                </a:solidFill>
                <a:latin typeface="微軟正黑體" panose="020B0604030504040204" pitchFamily="34" charset="-120"/>
                <a:ea typeface="微軟正黑體" panose="020B0604030504040204" pitchFamily="34" charset="-120"/>
                <a:cs typeface="Times New Roman" pitchFamily="18" charset="0"/>
              </a:rPr>
              <a:t> </a:t>
            </a:r>
            <a:endParaRPr lang="zh-TW" altLang="en-US" sz="1100" kern="0" dirty="0">
              <a:solidFill>
                <a:prstClr val="black"/>
              </a:solidFill>
              <a:latin typeface="微軟正黑體" panose="020B0604030504040204" pitchFamily="34" charset="-120"/>
              <a:ea typeface="微軟正黑體" panose="020B0604030504040204" pitchFamily="34" charset="-120"/>
              <a:cs typeface="Times New Roman" pitchFamily="18" charset="0"/>
            </a:endParaRPr>
          </a:p>
        </p:txBody>
      </p:sp>
      <p:sp>
        <p:nvSpPr>
          <p:cNvPr id="46" name="Rectangle 24"/>
          <p:cNvSpPr>
            <a:spLocks noChangeArrowheads="1"/>
          </p:cNvSpPr>
          <p:nvPr/>
        </p:nvSpPr>
        <p:spPr bwMode="auto">
          <a:xfrm>
            <a:off x="4478693" y="6037630"/>
            <a:ext cx="4001095" cy="215444"/>
          </a:xfrm>
          <a:prstGeom prst="rect">
            <a:avLst/>
          </a:prstGeom>
          <a:noFill/>
          <a:ln w="9525">
            <a:solidFill>
              <a:sysClr val="window" lastClr="FFFFFF">
                <a:lumMod val="65000"/>
              </a:sysClr>
            </a:solidFill>
            <a:miter lim="800000"/>
            <a:headEnd/>
            <a:tailEnd/>
          </a:ln>
          <a:effectLst/>
        </p:spPr>
        <p:txBody>
          <a:bodyPr wrap="none" lIns="0" tIns="0" rIns="0" bIns="0" anchor="ctr">
            <a:spAutoFit/>
          </a:bodyPr>
          <a:lstStyle/>
          <a:p>
            <a:pPr marL="285750" indent="-285750" algn="ctr">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國外業務</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人員</a:t>
            </a:r>
            <a:r>
              <a:rPr lang="en-US" altLang="zh-TW"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直銷／傳銷</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人員</a:t>
            </a:r>
            <a:r>
              <a:rPr lang="en-US" altLang="zh-TW"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國貿人員</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smtClean="0">
                <a:solidFill>
                  <a:prstClr val="black"/>
                </a:solidFill>
                <a:latin typeface="微軟正黑體" panose="020B0604030504040204" pitchFamily="34" charset="-120"/>
                <a:ea typeface="微軟正黑體" panose="020B0604030504040204" pitchFamily="34" charset="-120"/>
                <a:cs typeface="Times New Roman" pitchFamily="18" charset="0"/>
              </a:rPr>
              <a:t>助理</a:t>
            </a:r>
            <a:endPar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endParaRPr>
          </a:p>
        </p:txBody>
      </p:sp>
    </p:spTree>
    <p:extLst>
      <p:ext uri="{BB962C8B-B14F-4D97-AF65-F5344CB8AC3E}">
        <p14:creationId xmlns:p14="http://schemas.microsoft.com/office/powerpoint/2010/main" val="1311976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3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3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4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6" grpId="0">
        <p:bldAsOne/>
      </p:bldGraphic>
      <p:bldP spid="28" grpId="0" animBg="1"/>
      <p:bldP spid="29" grpId="0" animBg="1"/>
      <p:bldP spid="30" grpId="0" animBg="1"/>
      <p:bldP spid="37" grpId="0" animBg="1"/>
      <p:bldP spid="39" grpId="0" animBg="1"/>
      <p:bldP spid="41" grpId="0" animBg="1"/>
      <p:bldP spid="44" grpId="0" animBg="1"/>
      <p:bldP spid="45" grpId="0" animBg="1"/>
      <p:bldP spid="4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7"/>
          <p:cNvSpPr txBox="1">
            <a:spLocks/>
          </p:cNvSpPr>
          <p:nvPr/>
        </p:nvSpPr>
        <p:spPr>
          <a:xfrm>
            <a:off x="467468" y="260648"/>
            <a:ext cx="8229600" cy="720080"/>
          </a:xfrm>
          <a:prstGeom prst="rect">
            <a:avLst/>
          </a:prstGeom>
        </p:spPr>
        <p:txBody>
          <a:bodyPr>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3600" b="1" dirty="0" smtClean="0">
                <a:solidFill>
                  <a:prstClr val="black"/>
                </a:solidFill>
              </a:rPr>
              <a:t>跨領域系所</a:t>
            </a:r>
            <a:r>
              <a:rPr lang="en-US" altLang="zh-TW" sz="3600" b="1" dirty="0" smtClean="0">
                <a:solidFill>
                  <a:prstClr val="black"/>
                </a:solidFill>
              </a:rPr>
              <a:t>UCAN</a:t>
            </a:r>
            <a:r>
              <a:rPr lang="zh-TW" altLang="en-US" sz="3600" b="1" dirty="0" smtClean="0">
                <a:solidFill>
                  <a:prstClr val="black"/>
                </a:solidFill>
              </a:rPr>
              <a:t>的應用</a:t>
            </a:r>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96" y="4425305"/>
            <a:ext cx="5915025" cy="1114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14673" y="2371378"/>
            <a:ext cx="6602413" cy="2108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化同側角落矩形 4"/>
          <p:cNvSpPr/>
          <p:nvPr/>
        </p:nvSpPr>
        <p:spPr>
          <a:xfrm>
            <a:off x="1332061" y="3451498"/>
            <a:ext cx="1655763" cy="46800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微軟正黑體" panose="020B0604030504040204" pitchFamily="34" charset="-120"/>
              <a:ea typeface="微軟正黑體" panose="020B0604030504040204" pitchFamily="34" charset="-120"/>
            </a:endParaRPr>
          </a:p>
        </p:txBody>
      </p:sp>
      <p:sp>
        <p:nvSpPr>
          <p:cNvPr id="6" name="圓角化同側角落矩形 5"/>
          <p:cNvSpPr/>
          <p:nvPr/>
        </p:nvSpPr>
        <p:spPr>
          <a:xfrm>
            <a:off x="2987824" y="3379490"/>
            <a:ext cx="1606457" cy="493933"/>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微軟正黑體" panose="020B0604030504040204" pitchFamily="34" charset="-120"/>
              <a:ea typeface="微軟正黑體" panose="020B0604030504040204" pitchFamily="34" charset="-120"/>
            </a:endParaRPr>
          </a:p>
        </p:txBody>
      </p:sp>
      <p:cxnSp>
        <p:nvCxnSpPr>
          <p:cNvPr id="7" name="肘形接點 6"/>
          <p:cNvCxnSpPr/>
          <p:nvPr/>
        </p:nvCxnSpPr>
        <p:spPr>
          <a:xfrm rot="5400000">
            <a:off x="2748731" y="2322440"/>
            <a:ext cx="1046778" cy="1000639"/>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cxnSp>
        <p:nvCxnSpPr>
          <p:cNvPr id="8" name="肘形接點 7"/>
          <p:cNvCxnSpPr>
            <a:endCxn id="6" idx="0"/>
          </p:cNvCxnSpPr>
          <p:nvPr/>
        </p:nvCxnSpPr>
        <p:spPr>
          <a:xfrm rot="5400000">
            <a:off x="4300174" y="2634551"/>
            <a:ext cx="1286014" cy="697799"/>
          </a:xfrm>
          <a:prstGeom prst="bentConnector2">
            <a:avLst/>
          </a:prstGeom>
          <a:noFill/>
          <a:ln w="57150" cap="flat" cmpd="sng" algn="ctr">
            <a:solidFill>
              <a:srgbClr val="C00000"/>
            </a:solidFill>
            <a:prstDash val="solid"/>
            <a:headEnd type="none" w="med" len="med"/>
            <a:tailEnd type="triangle" w="med" len="med"/>
          </a:ln>
          <a:effectLst/>
        </p:spPr>
      </p:cxnSp>
      <p:sp>
        <p:nvSpPr>
          <p:cNvPr id="9" name="圓角化同側角落矩形 8"/>
          <p:cNvSpPr/>
          <p:nvPr/>
        </p:nvSpPr>
        <p:spPr>
          <a:xfrm>
            <a:off x="562336" y="4937776"/>
            <a:ext cx="1296144" cy="395768"/>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微軟正黑體" panose="020B0604030504040204" pitchFamily="34" charset="-120"/>
              <a:ea typeface="微軟正黑體" panose="020B0604030504040204" pitchFamily="34" charset="-120"/>
            </a:endParaRPr>
          </a:p>
        </p:txBody>
      </p:sp>
      <p:cxnSp>
        <p:nvCxnSpPr>
          <p:cNvPr id="10" name="肘形接點 9"/>
          <p:cNvCxnSpPr>
            <a:stCxn id="5" idx="1"/>
          </p:cNvCxnSpPr>
          <p:nvPr/>
        </p:nvCxnSpPr>
        <p:spPr>
          <a:xfrm rot="5400000">
            <a:off x="1180149" y="3983704"/>
            <a:ext cx="1044000" cy="915588"/>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sp>
        <p:nvSpPr>
          <p:cNvPr id="11" name="圓角化同側角落矩形 10"/>
          <p:cNvSpPr/>
          <p:nvPr/>
        </p:nvSpPr>
        <p:spPr>
          <a:xfrm>
            <a:off x="4860032" y="5364278"/>
            <a:ext cx="1296144" cy="395768"/>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微軟正黑體" panose="020B0604030504040204" pitchFamily="34" charset="-120"/>
              <a:ea typeface="微軟正黑體" panose="020B0604030504040204" pitchFamily="34" charset="-120"/>
            </a:endParaRPr>
          </a:p>
        </p:txBody>
      </p:sp>
      <p:sp>
        <p:nvSpPr>
          <p:cNvPr id="12" name="Rectangle 45"/>
          <p:cNvSpPr>
            <a:spLocks noChangeArrowheads="1"/>
          </p:cNvSpPr>
          <p:nvPr/>
        </p:nvSpPr>
        <p:spPr bwMode="auto">
          <a:xfrm>
            <a:off x="107504" y="5901346"/>
            <a:ext cx="2815787" cy="430887"/>
          </a:xfrm>
          <a:prstGeom prst="rect">
            <a:avLst/>
          </a:prstGeom>
          <a:noFill/>
          <a:ln w="9525">
            <a:solidFill>
              <a:sysClr val="window" lastClr="FFFFFF">
                <a:lumMod val="65000"/>
              </a:sysClr>
            </a:solidFill>
            <a:miter lim="800000"/>
            <a:headEnd/>
            <a:tailEnd/>
          </a:ln>
          <a:effectLst/>
        </p:spPr>
        <p:txBody>
          <a:bodyPr wrap="square" lIns="0" tIns="0" rIns="0" bIns="0" anchor="ctr">
            <a:spAutoFit/>
          </a:bodyPr>
          <a:lstStyle/>
          <a:p>
            <a:pPr marL="285750" indent="-285750">
              <a:buFont typeface="Arial" panose="020B0604020202020204" pitchFamily="34" charset="0"/>
              <a:buChar char="•"/>
              <a:defRPr/>
            </a:pP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會計師</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稽核</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審計人員</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稅務人員</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出納</a:t>
            </a:r>
            <a:r>
              <a:rPr lang="en-US" altLang="zh-TW"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財務、會計助理   </a:t>
            </a:r>
            <a:r>
              <a:rPr lang="zh-TW" altLang="en-US" sz="800" kern="0" dirty="0">
                <a:solidFill>
                  <a:prstClr val="black"/>
                </a:solidFill>
                <a:latin typeface="微軟正黑體" panose="020B0604030504040204" pitchFamily="34" charset="-120"/>
                <a:ea typeface="微軟正黑體" panose="020B0604030504040204" pitchFamily="34" charset="-120"/>
                <a:cs typeface="Times New Roman" pitchFamily="18" charset="0"/>
              </a:rPr>
              <a:t> </a:t>
            </a:r>
            <a:r>
              <a:rPr lang="zh-TW" altLang="en-US" sz="1400" kern="0" dirty="0">
                <a:solidFill>
                  <a:prstClr val="black"/>
                </a:solidFill>
                <a:latin typeface="微軟正黑體" panose="020B0604030504040204" pitchFamily="34" charset="-120"/>
                <a:ea typeface="微軟正黑體" panose="020B0604030504040204" pitchFamily="34" charset="-120"/>
                <a:cs typeface="Times New Roman" pitchFamily="18" charset="0"/>
              </a:rPr>
              <a:t>  </a:t>
            </a:r>
          </a:p>
        </p:txBody>
      </p:sp>
      <p:pic>
        <p:nvPicPr>
          <p:cNvPr id="13" name="圖片 12"/>
          <p:cNvPicPr>
            <a:picLocks noChangeAspect="1"/>
          </p:cNvPicPr>
          <p:nvPr/>
        </p:nvPicPr>
        <p:blipFill>
          <a:blip r:embed="rId4"/>
          <a:stretch>
            <a:fillRect/>
          </a:stretch>
        </p:blipFill>
        <p:spPr>
          <a:xfrm>
            <a:off x="107785" y="5467722"/>
            <a:ext cx="2222850" cy="373108"/>
          </a:xfrm>
          <a:prstGeom prst="rect">
            <a:avLst/>
          </a:prstGeom>
        </p:spPr>
      </p:pic>
      <p:pic>
        <p:nvPicPr>
          <p:cNvPr id="14"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1838" y="5148254"/>
            <a:ext cx="5962650" cy="1181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5" name="肘形接點 14"/>
          <p:cNvCxnSpPr/>
          <p:nvPr/>
        </p:nvCxnSpPr>
        <p:spPr>
          <a:xfrm rot="16200000" flipH="1">
            <a:off x="3868720" y="3804411"/>
            <a:ext cx="1584000" cy="1764000"/>
          </a:xfrm>
          <a:prstGeom prst="bentConnector3">
            <a:avLst>
              <a:gd name="adj1" fmla="val 30668"/>
            </a:avLst>
          </a:prstGeom>
          <a:noFill/>
          <a:ln w="57150" cap="flat" cmpd="sng" algn="ctr">
            <a:solidFill>
              <a:srgbClr val="C00000"/>
            </a:solidFill>
            <a:prstDash val="solid"/>
            <a:headEnd type="none" w="med" len="med"/>
            <a:tailEnd type="triangle" w="med" len="med"/>
          </a:ln>
          <a:effectLst/>
        </p:spPr>
      </p:cxnSp>
      <p:graphicFrame>
        <p:nvGraphicFramePr>
          <p:cNvPr id="16" name="內容版面配置區 4"/>
          <p:cNvGraphicFramePr>
            <a:graphicFrameLocks/>
          </p:cNvGraphicFramePr>
          <p:nvPr>
            <p:extLst/>
          </p:nvPr>
        </p:nvGraphicFramePr>
        <p:xfrm>
          <a:off x="395460" y="1124744"/>
          <a:ext cx="8291512" cy="139065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7" name="圓角化同側角落矩形 16"/>
          <p:cNvSpPr/>
          <p:nvPr/>
        </p:nvSpPr>
        <p:spPr>
          <a:xfrm>
            <a:off x="4860032" y="5359986"/>
            <a:ext cx="1296144" cy="395768"/>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007983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1" grpId="0" animBg="1"/>
      <p:bldP spid="12" grpId="0" animBg="1"/>
      <p:bldGraphic spid="16" grpId="0">
        <p:bldAsOne/>
      </p:bldGraphic>
      <p:bldP spid="1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2"/>
          <p:cNvSpPr txBox="1">
            <a:spLocks/>
          </p:cNvSpPr>
          <p:nvPr/>
        </p:nvSpPr>
        <p:spPr bwMode="auto">
          <a:xfrm>
            <a:off x="0" y="1600200"/>
            <a:ext cx="2771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defRPr/>
            </a:pPr>
            <a:r>
              <a:rPr lang="zh-TW" altLang="en-US" sz="2000" smtClean="0">
                <a:solidFill>
                  <a:sysClr val="windowText" lastClr="000000"/>
                </a:solidFill>
              </a:rPr>
              <a:t>運用 </a:t>
            </a:r>
            <a:r>
              <a:rPr lang="en-US" altLang="zh-TW" sz="2000" smtClean="0">
                <a:solidFill>
                  <a:sysClr val="windowText" lastClr="000000"/>
                </a:solidFill>
              </a:rPr>
              <a:t>UCAN </a:t>
            </a:r>
            <a:r>
              <a:rPr lang="zh-TW" altLang="en-US" sz="2000" smtClean="0">
                <a:solidFill>
                  <a:sysClr val="windowText" lastClr="000000"/>
                </a:solidFill>
              </a:rPr>
              <a:t>建立升學和就業的職涯進路。</a:t>
            </a:r>
            <a:endParaRPr lang="en-US" altLang="zh-TW" sz="2000" smtClean="0">
              <a:solidFill>
                <a:sysClr val="windowText" lastClr="000000"/>
              </a:solidFill>
            </a:endParaRPr>
          </a:p>
          <a:p>
            <a:pPr algn="just">
              <a:defRPr/>
            </a:pPr>
            <a:r>
              <a:rPr lang="zh-TW" altLang="en-US" sz="2000" smtClean="0">
                <a:solidFill>
                  <a:sysClr val="windowText" lastClr="000000"/>
                </a:solidFill>
              </a:rPr>
              <a:t>系所藉由對應相關就業途徑，提供學生專屬的學習地圖，讓學生明白各項課程、學習活動與就業途徑的關聯性，協助學生分析未來就業競爭力，並提供修課與職涯建議。</a:t>
            </a:r>
            <a:endParaRPr lang="zh-TW" altLang="en-US" sz="2000" dirty="0">
              <a:solidFill>
                <a:sysClr val="windowText" lastClr="000000"/>
              </a:solidFill>
            </a:endParaRPr>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7824" y="1628800"/>
            <a:ext cx="5895975" cy="4943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文字方塊 3"/>
          <p:cNvSpPr txBox="1"/>
          <p:nvPr/>
        </p:nvSpPr>
        <p:spPr>
          <a:xfrm>
            <a:off x="107504" y="6433591"/>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104</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
        <p:nvSpPr>
          <p:cNvPr id="5" name="標題 2"/>
          <p:cNvSpPr txBox="1">
            <a:spLocks/>
          </p:cNvSpPr>
          <p:nvPr/>
        </p:nvSpPr>
        <p:spPr bwMode="auto">
          <a:xfrm>
            <a:off x="242193" y="332656"/>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國立嘉義大學</a:t>
            </a:r>
            <a:endParaRPr lang="zh-TW" altLang="en-US" sz="4000" b="1" dirty="0">
              <a:solidFill>
                <a:prstClr val="black"/>
              </a:solidFill>
            </a:endParaRPr>
          </a:p>
        </p:txBody>
      </p:sp>
      <p:sp>
        <p:nvSpPr>
          <p:cNvPr id="6" name="矩形 5"/>
          <p:cNvSpPr/>
          <p:nvPr/>
        </p:nvSpPr>
        <p:spPr>
          <a:xfrm>
            <a:off x="186630" y="1171491"/>
            <a:ext cx="3537661" cy="338554"/>
          </a:xfrm>
          <a:prstGeom prst="rect">
            <a:avLst/>
          </a:prstGeom>
          <a:solidFill>
            <a:schemeClr val="accent5">
              <a:lumMod val="40000"/>
              <a:lumOff val="60000"/>
            </a:schemeClr>
          </a:solidFill>
        </p:spPr>
        <p:txBody>
          <a:bodyPr wrap="square">
            <a:spAutoFit/>
          </a:bodyPr>
          <a:lstStyle/>
          <a:p>
            <a:pPr marL="171450" indent="-171450">
              <a:buFont typeface="Wingdings" pitchFamily="2" charset="2"/>
              <a:buChar char="n"/>
              <a:defRPr/>
            </a:pPr>
            <a:r>
              <a:rPr lang="zh-TW" altLang="en-US" sz="1600" b="1" kern="0" dirty="0" smtClean="0">
                <a:solidFill>
                  <a:prstClr val="black"/>
                </a:solidFill>
                <a:latin typeface="微軟正黑體" panose="020B0604030504040204" pitchFamily="34" charset="-120"/>
                <a:ea typeface="微軟正黑體" panose="020B0604030504040204" pitchFamily="34" charset="-120"/>
              </a:rPr>
              <a:t>以「數位學習設計與管理系」為例</a:t>
            </a:r>
          </a:p>
        </p:txBody>
      </p:sp>
    </p:spTree>
    <p:extLst>
      <p:ext uri="{BB962C8B-B14F-4D97-AF65-F5344CB8AC3E}">
        <p14:creationId xmlns:p14="http://schemas.microsoft.com/office/powerpoint/2010/main" val="276987888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2"/>
          <p:cNvSpPr txBox="1">
            <a:spLocks/>
          </p:cNvSpPr>
          <p:nvPr/>
        </p:nvSpPr>
        <p:spPr bwMode="auto">
          <a:xfrm>
            <a:off x="193776" y="1052736"/>
            <a:ext cx="8770712" cy="126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 typeface="Arial" pitchFamily="34" charset="0"/>
              <a:buNone/>
              <a:defRPr/>
            </a:pPr>
            <a:r>
              <a:rPr lang="zh-TW" altLang="en-US" sz="2400" b="1" dirty="0" smtClean="0">
                <a:solidFill>
                  <a:srgbClr val="4F81BD">
                    <a:lumMod val="75000"/>
                  </a:srgbClr>
                </a:solidFill>
              </a:rPr>
              <a:t>提供教師進行專業職涯諮詢</a:t>
            </a:r>
            <a:endParaRPr lang="en-US" altLang="zh-TW" sz="2400" b="1" dirty="0" smtClean="0">
              <a:solidFill>
                <a:srgbClr val="4F81BD">
                  <a:lumMod val="75000"/>
                </a:srgbClr>
              </a:solidFill>
            </a:endParaRPr>
          </a:p>
          <a:p>
            <a:pPr marL="0" indent="0">
              <a:spcBef>
                <a:spcPts val="0"/>
              </a:spcBef>
              <a:buFont typeface="Arial" pitchFamily="34" charset="0"/>
              <a:buNone/>
              <a:defRPr/>
            </a:pPr>
            <a:r>
              <a:rPr lang="zh-TW" altLang="en-US" sz="1800" dirty="0" smtClean="0">
                <a:solidFill>
                  <a:sysClr val="windowText" lastClr="000000"/>
                </a:solidFill>
              </a:rPr>
              <a:t>運用 </a:t>
            </a:r>
            <a:r>
              <a:rPr lang="en-US" altLang="zh-TW" sz="1800" dirty="0" smtClean="0">
                <a:solidFill>
                  <a:sysClr val="windowText" lastClr="000000"/>
                </a:solidFill>
              </a:rPr>
              <a:t>UCAN </a:t>
            </a:r>
            <a:r>
              <a:rPr lang="zh-TW" altLang="en-US" sz="1800" dirty="0" smtClean="0">
                <a:solidFill>
                  <a:sysClr val="windowText" lastClr="000000"/>
                </a:solidFill>
              </a:rPr>
              <a:t>各項就業途徑內提供的專業職能及相關職業說明，補強課程地圖系統的內容，另也透過與人力銀行職缺查詢的連結，使學生瞭解即時就業市場資訊，並提供教師進行專業職涯諮詢。</a:t>
            </a:r>
            <a:endParaRPr lang="zh-TW" altLang="en-US" sz="1800" dirty="0">
              <a:solidFill>
                <a:sysClr val="windowText" lastClr="000000"/>
              </a:solidFill>
            </a:endParaRPr>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5888" y="2204864"/>
            <a:ext cx="7848600" cy="419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文字方塊 3"/>
          <p:cNvSpPr txBox="1"/>
          <p:nvPr/>
        </p:nvSpPr>
        <p:spPr>
          <a:xfrm>
            <a:off x="107504" y="6433591"/>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104</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
        <p:nvSpPr>
          <p:cNvPr id="5" name="標題 2"/>
          <p:cNvSpPr txBox="1">
            <a:spLocks/>
          </p:cNvSpPr>
          <p:nvPr/>
        </p:nvSpPr>
        <p:spPr bwMode="auto">
          <a:xfrm>
            <a:off x="242193" y="332656"/>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國立嘉義大學</a:t>
            </a:r>
            <a:endParaRPr lang="zh-TW" altLang="en-US" sz="4000" b="1" dirty="0">
              <a:solidFill>
                <a:prstClr val="black"/>
              </a:solidFill>
            </a:endParaRPr>
          </a:p>
        </p:txBody>
      </p:sp>
    </p:spTree>
    <p:extLst>
      <p:ext uri="{BB962C8B-B14F-4D97-AF65-F5344CB8AC3E}">
        <p14:creationId xmlns:p14="http://schemas.microsoft.com/office/powerpoint/2010/main" val="2270311896"/>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78891" y="1196752"/>
            <a:ext cx="813752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rmAutofit fontScale="90000" lnSpcReduction="100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eaLnBrk="1" fontAlgn="auto" hangingPunct="1">
              <a:spcAft>
                <a:spcPts val="0"/>
              </a:spcAft>
              <a:defRPr/>
            </a:pPr>
            <a:r>
              <a:rPr lang="zh-TW" altLang="en-US" sz="3600" dirty="0" smtClean="0">
                <a:solidFill>
                  <a:srgbClr val="C00000"/>
                </a:solidFill>
                <a:cs typeface="+mj-cs"/>
              </a:rPr>
              <a:t>任務２：確定系所的職涯進路</a:t>
            </a:r>
            <a:endParaRPr lang="zh-TW" altLang="en-US" sz="3600" dirty="0">
              <a:solidFill>
                <a:srgbClr val="C00000"/>
              </a:solidFill>
              <a:cs typeface="+mj-cs"/>
            </a:endParaRPr>
          </a:p>
        </p:txBody>
      </p:sp>
      <p:sp>
        <p:nvSpPr>
          <p:cNvPr id="3" name="矩形 12"/>
          <p:cNvSpPr>
            <a:spLocks noChangeArrowheads="1"/>
          </p:cNvSpPr>
          <p:nvPr/>
        </p:nvSpPr>
        <p:spPr bwMode="auto">
          <a:xfrm>
            <a:off x="251520" y="1855271"/>
            <a:ext cx="8642350" cy="3877985"/>
          </a:xfrm>
          <a:prstGeom prst="rect">
            <a:avLst/>
          </a:prstGeom>
          <a:noFill/>
          <a:ln>
            <a:noFill/>
          </a:ln>
          <a:extLst/>
        </p:spPr>
        <p:txBody>
          <a:bodyPr>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lnSpc>
                <a:spcPct val="150000"/>
              </a:lnSpc>
              <a:spcBef>
                <a:spcPct val="0"/>
              </a:spcBef>
              <a:buFont typeface="+mj-lt"/>
              <a:buAutoNum type="arabicPeriod"/>
              <a:defRPr/>
            </a:pPr>
            <a:r>
              <a:rPr lang="zh-TW" altLang="en-US" sz="2400" kern="0" dirty="0" smtClean="0">
                <a:solidFill>
                  <a:prstClr val="black"/>
                </a:solidFill>
              </a:rPr>
              <a:t>依據</a:t>
            </a:r>
            <a:r>
              <a:rPr lang="zh-TW" altLang="en-US" sz="2400" kern="0" dirty="0">
                <a:solidFill>
                  <a:prstClr val="black"/>
                </a:solidFill>
              </a:rPr>
              <a:t>系所定位及教育目標</a:t>
            </a:r>
            <a:r>
              <a:rPr lang="zh-TW" altLang="en-US" sz="2400" kern="0" dirty="0" smtClean="0">
                <a:solidFill>
                  <a:prstClr val="black"/>
                </a:solidFill>
              </a:rPr>
              <a:t>，並依參考表</a:t>
            </a:r>
            <a:r>
              <a:rPr lang="en-US" altLang="zh-TW" sz="2400" kern="0" dirty="0" smtClean="0">
                <a:solidFill>
                  <a:prstClr val="black"/>
                </a:solidFill>
              </a:rPr>
              <a:t>1</a:t>
            </a:r>
            <a:r>
              <a:rPr lang="zh-TW" altLang="en-US" sz="2400" kern="0" dirty="0" smtClean="0">
                <a:solidFill>
                  <a:prstClr val="black"/>
                </a:solidFill>
              </a:rPr>
              <a:t>「</a:t>
            </a:r>
            <a:r>
              <a:rPr lang="en-US" altLang="zh-TW" sz="2400" kern="0" dirty="0">
                <a:solidFill>
                  <a:prstClr val="black"/>
                </a:solidFill>
              </a:rPr>
              <a:t>UCAN</a:t>
            </a:r>
            <a:r>
              <a:rPr lang="zh-TW" altLang="en-US" sz="2400" kern="0" dirty="0">
                <a:solidFill>
                  <a:prstClr val="black"/>
                </a:solidFill>
              </a:rPr>
              <a:t>就業途徑</a:t>
            </a:r>
            <a:r>
              <a:rPr lang="en-US" altLang="zh-TW" sz="2400" kern="0" dirty="0">
                <a:solidFill>
                  <a:prstClr val="black"/>
                </a:solidFill>
              </a:rPr>
              <a:t>/</a:t>
            </a:r>
            <a:r>
              <a:rPr lang="zh-TW" altLang="en-US" sz="2400" kern="0" dirty="0">
                <a:solidFill>
                  <a:prstClr val="black"/>
                </a:solidFill>
              </a:rPr>
              <a:t>相關職業」，選出相關的就業途徑（可能不只一</a:t>
            </a:r>
            <a:r>
              <a:rPr lang="zh-TW" altLang="en-US" sz="2400" kern="0" dirty="0" smtClean="0">
                <a:solidFill>
                  <a:prstClr val="black"/>
                </a:solidFill>
              </a:rPr>
              <a:t>項，系</a:t>
            </a:r>
            <a:r>
              <a:rPr lang="zh-TW" altLang="en-US" sz="2400" kern="0" dirty="0">
                <a:solidFill>
                  <a:prstClr val="black"/>
                </a:solidFill>
              </a:rPr>
              <a:t>所可分組</a:t>
            </a:r>
            <a:r>
              <a:rPr lang="en-US" altLang="zh-TW" sz="2400" kern="0" dirty="0">
                <a:solidFill>
                  <a:prstClr val="black"/>
                </a:solidFill>
              </a:rPr>
              <a:t>/</a:t>
            </a:r>
            <a:r>
              <a:rPr lang="zh-TW" altLang="en-US" sz="2400" kern="0" dirty="0">
                <a:solidFill>
                  <a:prstClr val="black"/>
                </a:solidFill>
              </a:rPr>
              <a:t>學程操作</a:t>
            </a:r>
            <a:r>
              <a:rPr lang="zh-TW" altLang="en-US" sz="2400" kern="0" dirty="0" smtClean="0">
                <a:solidFill>
                  <a:prstClr val="black"/>
                </a:solidFill>
              </a:rPr>
              <a:t>）</a:t>
            </a:r>
            <a:endParaRPr lang="zh-TW" altLang="en-US" sz="2400" kern="0" dirty="0">
              <a:solidFill>
                <a:prstClr val="black"/>
              </a:solidFill>
            </a:endParaRPr>
          </a:p>
          <a:p>
            <a:pPr eaLnBrk="1" hangingPunct="1">
              <a:lnSpc>
                <a:spcPct val="150000"/>
              </a:lnSpc>
              <a:spcBef>
                <a:spcPct val="0"/>
              </a:spcBef>
              <a:buFont typeface="+mj-lt"/>
              <a:buAutoNum type="arabicPeriod"/>
              <a:defRPr/>
            </a:pPr>
            <a:r>
              <a:rPr lang="zh-TW" altLang="en-US" sz="2400" kern="0" dirty="0" smtClean="0">
                <a:solidFill>
                  <a:prstClr val="black"/>
                </a:solidFill>
              </a:rPr>
              <a:t>將</a:t>
            </a:r>
            <a:r>
              <a:rPr lang="zh-TW" altLang="en-US" sz="2400" kern="0" dirty="0">
                <a:solidFill>
                  <a:prstClr val="black"/>
                </a:solidFill>
              </a:rPr>
              <a:t>選出的就業途徑資料</a:t>
            </a:r>
            <a:r>
              <a:rPr lang="en-US" altLang="zh-TW" sz="2400" kern="0" dirty="0">
                <a:solidFill>
                  <a:prstClr val="black"/>
                </a:solidFill>
              </a:rPr>
              <a:t>(</a:t>
            </a:r>
            <a:r>
              <a:rPr lang="zh-TW" altLang="en-US" sz="2400" kern="0" dirty="0">
                <a:solidFill>
                  <a:prstClr val="black"/>
                </a:solidFill>
              </a:rPr>
              <a:t>包含相關職業</a:t>
            </a:r>
            <a:r>
              <a:rPr lang="en-US" altLang="zh-TW" sz="2400" kern="0" dirty="0">
                <a:solidFill>
                  <a:prstClr val="black"/>
                </a:solidFill>
              </a:rPr>
              <a:t>)</a:t>
            </a:r>
            <a:r>
              <a:rPr lang="zh-TW" altLang="en-US" sz="2400" kern="0" dirty="0">
                <a:solidFill>
                  <a:prstClr val="black"/>
                </a:solidFill>
              </a:rPr>
              <a:t>，複製到表</a:t>
            </a:r>
            <a:r>
              <a:rPr lang="en-US" altLang="zh-TW" sz="2400" kern="0" dirty="0">
                <a:solidFill>
                  <a:prstClr val="black"/>
                </a:solidFill>
              </a:rPr>
              <a:t>2</a:t>
            </a:r>
            <a:r>
              <a:rPr lang="zh-TW" altLang="en-US" sz="2400" kern="0" dirty="0">
                <a:solidFill>
                  <a:prstClr val="black"/>
                </a:solidFill>
              </a:rPr>
              <a:t>中。</a:t>
            </a:r>
          </a:p>
          <a:p>
            <a:pPr eaLnBrk="1" hangingPunct="1">
              <a:lnSpc>
                <a:spcPct val="150000"/>
              </a:lnSpc>
              <a:spcBef>
                <a:spcPct val="0"/>
              </a:spcBef>
              <a:buFont typeface="+mj-lt"/>
              <a:buAutoNum type="arabicPeriod"/>
              <a:defRPr/>
            </a:pPr>
            <a:r>
              <a:rPr lang="zh-TW" altLang="en-US" sz="2400" kern="0" dirty="0" smtClean="0">
                <a:solidFill>
                  <a:prstClr val="black"/>
                </a:solidFill>
              </a:rPr>
              <a:t>檢視</a:t>
            </a:r>
            <a:r>
              <a:rPr lang="zh-TW" altLang="en-US" sz="2400" kern="0" dirty="0">
                <a:solidFill>
                  <a:prstClr val="black"/>
                </a:solidFill>
              </a:rPr>
              <a:t>「相關職業」，勾選出學生未來可以考慮的職業</a:t>
            </a:r>
            <a:r>
              <a:rPr lang="zh-TW" altLang="en-US" sz="2400" kern="0" dirty="0" smtClean="0">
                <a:solidFill>
                  <a:prstClr val="black"/>
                </a:solidFill>
              </a:rPr>
              <a:t>選擇。</a:t>
            </a:r>
            <a:endParaRPr lang="en-US" altLang="zh-TW" sz="2400" kern="0" dirty="0" smtClean="0">
              <a:solidFill>
                <a:prstClr val="black"/>
              </a:solidFill>
            </a:endParaRPr>
          </a:p>
          <a:p>
            <a:pPr eaLnBrk="1" hangingPunct="1">
              <a:lnSpc>
                <a:spcPct val="150000"/>
              </a:lnSpc>
              <a:spcBef>
                <a:spcPct val="0"/>
              </a:spcBef>
              <a:buFont typeface="+mj-lt"/>
              <a:buAutoNum type="arabicPeriod"/>
              <a:defRPr/>
            </a:pPr>
            <a:r>
              <a:rPr lang="zh-TW" altLang="en-US" sz="2800" b="1" u="sng" kern="0" dirty="0" smtClean="0">
                <a:solidFill>
                  <a:srgbClr val="C00000"/>
                </a:solidFill>
              </a:rPr>
              <a:t>完成表</a:t>
            </a:r>
            <a:r>
              <a:rPr lang="en-US" altLang="zh-TW" sz="2800" b="1" u="sng" kern="0" dirty="0" smtClean="0">
                <a:solidFill>
                  <a:srgbClr val="C00000"/>
                </a:solidFill>
              </a:rPr>
              <a:t>2:</a:t>
            </a:r>
            <a:r>
              <a:rPr lang="zh-TW" altLang="en-US" sz="2800" b="1" u="sng" kern="0" dirty="0" smtClean="0">
                <a:solidFill>
                  <a:srgbClr val="C00000"/>
                </a:solidFill>
              </a:rPr>
              <a:t>「</a:t>
            </a:r>
            <a:r>
              <a:rPr lang="zh-TW" altLang="en-US" sz="2800" b="1" u="sng" kern="0" dirty="0">
                <a:solidFill>
                  <a:srgbClr val="C00000"/>
                </a:solidFill>
              </a:rPr>
              <a:t>系所職涯進路表</a:t>
            </a:r>
            <a:r>
              <a:rPr lang="zh-TW" altLang="en-US" sz="2800" b="1" u="sng" kern="0" dirty="0" smtClean="0">
                <a:solidFill>
                  <a:srgbClr val="C00000"/>
                </a:solidFill>
              </a:rPr>
              <a:t>」</a:t>
            </a:r>
            <a:r>
              <a:rPr lang="zh-TW" altLang="en-US" sz="2400" kern="0" dirty="0" smtClean="0">
                <a:solidFill>
                  <a:srgbClr val="C00000"/>
                </a:solidFill>
              </a:rPr>
              <a:t>。</a:t>
            </a:r>
            <a:endParaRPr lang="zh-TW" altLang="en-US" sz="2400" kern="0" dirty="0">
              <a:solidFill>
                <a:srgbClr val="C00000"/>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p:txBody>
      </p:sp>
      <p:grpSp>
        <p:nvGrpSpPr>
          <p:cNvPr id="4" name="群組 3"/>
          <p:cNvGrpSpPr/>
          <p:nvPr/>
        </p:nvGrpSpPr>
        <p:grpSpPr>
          <a:xfrm>
            <a:off x="323528" y="382043"/>
            <a:ext cx="3170839" cy="699308"/>
            <a:chOff x="323528" y="382043"/>
            <a:chExt cx="3170839" cy="699308"/>
          </a:xfrm>
        </p:grpSpPr>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6"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233318237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議程</a:t>
            </a:r>
            <a:endParaRPr lang="zh-TW" altLang="en-US" sz="4000" b="1" dirty="0">
              <a:solidFill>
                <a:sysClr val="windowText" lastClr="000000"/>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2773217799"/>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線上應用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15516" y="2883159"/>
            <a:ext cx="8712968" cy="401217"/>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95366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議程</a:t>
            </a:r>
            <a:endParaRPr lang="zh-TW" altLang="en-US" sz="4000" b="1" dirty="0">
              <a:solidFill>
                <a:sysClr val="windowText" lastClr="000000"/>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92899402"/>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線上應用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15516" y="3209730"/>
            <a:ext cx="8712968" cy="1007707"/>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413873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p:cNvSpPr txBox="1">
            <a:spLocks noChangeArrowheads="1"/>
          </p:cNvSpPr>
          <p:nvPr/>
        </p:nvSpPr>
        <p:spPr bwMode="auto">
          <a:xfrm>
            <a:off x="467544" y="332656"/>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0" lang="zh-TW" altLang="zh-TW" sz="4000" dirty="0" smtClean="0">
                <a:solidFill>
                  <a:sysClr val="windowText" lastClr="000000"/>
                </a:solidFill>
              </a:rPr>
              <a:t>職能</a:t>
            </a:r>
            <a:r>
              <a:rPr kumimoji="0" lang="zh-TW" altLang="en-US" sz="4000" dirty="0" smtClean="0">
                <a:solidFill>
                  <a:sysClr val="windowText" lastClr="000000"/>
                </a:solidFill>
              </a:rPr>
              <a:t>扮演的角色</a:t>
            </a:r>
            <a:endParaRPr kumimoji="0" lang="zh-TW" altLang="zh-TW" sz="4000" dirty="0" smtClean="0">
              <a:solidFill>
                <a:sysClr val="windowText" lastClr="000000"/>
              </a:solidFill>
            </a:endParaRPr>
          </a:p>
        </p:txBody>
      </p:sp>
      <p:grpSp>
        <p:nvGrpSpPr>
          <p:cNvPr id="32" name="群組 42"/>
          <p:cNvGrpSpPr>
            <a:grpSpLocks/>
          </p:cNvGrpSpPr>
          <p:nvPr/>
        </p:nvGrpSpPr>
        <p:grpSpPr bwMode="auto">
          <a:xfrm>
            <a:off x="2485082" y="1268760"/>
            <a:ext cx="4227512" cy="4165600"/>
            <a:chOff x="2287811" y="1496094"/>
            <a:chExt cx="4228405" cy="4165154"/>
          </a:xfrm>
        </p:grpSpPr>
        <p:grpSp>
          <p:nvGrpSpPr>
            <p:cNvPr id="34" name="群組 8"/>
            <p:cNvGrpSpPr>
              <a:grpSpLocks/>
            </p:cNvGrpSpPr>
            <p:nvPr/>
          </p:nvGrpSpPr>
          <p:grpSpPr bwMode="auto">
            <a:xfrm>
              <a:off x="2289400" y="1496094"/>
              <a:ext cx="4214116" cy="690563"/>
              <a:chOff x="689" y="64188"/>
              <a:chExt cx="2758589" cy="689647"/>
            </a:xfrm>
          </p:grpSpPr>
          <p:sp>
            <p:nvSpPr>
              <p:cNvPr id="56" name="圓角矩形 55"/>
              <p:cNvSpPr/>
              <p:nvPr/>
            </p:nvSpPr>
            <p:spPr>
              <a:xfrm>
                <a:off x="688" y="64188"/>
                <a:ext cx="2758588" cy="689573"/>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p:spPr>
          </p:sp>
          <p:sp>
            <p:nvSpPr>
              <p:cNvPr id="57" name="圓角矩形 4"/>
              <p:cNvSpPr/>
              <p:nvPr/>
            </p:nvSpPr>
            <p:spPr>
              <a:xfrm>
                <a:off x="21476" y="84796"/>
                <a:ext cx="2717012" cy="648356"/>
              </a:xfrm>
              <a:prstGeom prst="rect">
                <a:avLst/>
              </a:prstGeom>
              <a:no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white"/>
                    </a:solidFill>
                    <a:latin typeface="微軟正黑體" panose="020B0604030504040204" pitchFamily="34" charset="-120"/>
                    <a:ea typeface="微軟正黑體" panose="020B0604030504040204" pitchFamily="34" charset="-120"/>
                  </a:rPr>
                  <a:t>國家</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社會</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產業</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職場</a:t>
                </a:r>
              </a:p>
            </p:txBody>
          </p:sp>
        </p:grpSp>
        <p:grpSp>
          <p:nvGrpSpPr>
            <p:cNvPr id="35" name="群組 11"/>
            <p:cNvGrpSpPr>
              <a:grpSpLocks/>
            </p:cNvGrpSpPr>
            <p:nvPr/>
          </p:nvGrpSpPr>
          <p:grpSpPr bwMode="auto">
            <a:xfrm>
              <a:off x="2312657" y="2315245"/>
              <a:ext cx="4200385" cy="690562"/>
              <a:chOff x="689" y="995212"/>
              <a:chExt cx="2758589" cy="689647"/>
            </a:xfrm>
          </p:grpSpPr>
          <p:sp>
            <p:nvSpPr>
              <p:cNvPr id="54" name="圓角矩形 53"/>
              <p:cNvSpPr/>
              <p:nvPr/>
            </p:nvSpPr>
            <p:spPr>
              <a:xfrm>
                <a:off x="1056" y="995123"/>
                <a:ext cx="2758220" cy="689574"/>
              </a:xfrm>
              <a:prstGeom prst="roundRect">
                <a:avLst>
                  <a:gd name="adj" fmla="val 10000"/>
                </a:avLst>
              </a:prstGeom>
              <a:solidFill>
                <a:srgbClr val="4F81BD">
                  <a:alpha val="90000"/>
                  <a:tint val="40000"/>
                  <a:hueOff val="0"/>
                  <a:satOff val="0"/>
                  <a:lumOff val="0"/>
                  <a:alphaOff val="0"/>
                </a:srgbClr>
              </a:solidFill>
              <a:ln w="25400" cap="flat" cmpd="sng" algn="ctr">
                <a:solidFill>
                  <a:srgbClr val="4F81BD">
                    <a:alpha val="90000"/>
                    <a:tint val="40000"/>
                    <a:hueOff val="0"/>
                    <a:satOff val="0"/>
                    <a:lumOff val="0"/>
                    <a:alphaOff val="0"/>
                  </a:srgbClr>
                </a:solidFill>
                <a:prstDash val="solid"/>
              </a:ln>
              <a:effectLst/>
            </p:spPr>
          </p:sp>
          <p:sp>
            <p:nvSpPr>
              <p:cNvPr id="55" name="圓角矩形 4"/>
              <p:cNvSpPr/>
              <p:nvPr/>
            </p:nvSpPr>
            <p:spPr>
              <a:xfrm>
                <a:off x="21912" y="1015732"/>
                <a:ext cx="2716508" cy="648357"/>
              </a:xfrm>
              <a:prstGeom prst="rect">
                <a:avLst/>
              </a:prstGeom>
              <a:no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人力資源策略需求</a:t>
                </a:r>
              </a:p>
            </p:txBody>
          </p:sp>
        </p:grpSp>
        <p:grpSp>
          <p:nvGrpSpPr>
            <p:cNvPr id="36" name="群組 14"/>
            <p:cNvGrpSpPr>
              <a:grpSpLocks/>
            </p:cNvGrpSpPr>
            <p:nvPr/>
          </p:nvGrpSpPr>
          <p:grpSpPr bwMode="auto">
            <a:xfrm>
              <a:off x="2289400" y="3187861"/>
              <a:ext cx="4214117" cy="776349"/>
              <a:chOff x="689" y="995212"/>
              <a:chExt cx="2758589" cy="689647"/>
            </a:xfrm>
            <a:solidFill>
              <a:srgbClr val="C0504D">
                <a:lumMod val="60000"/>
                <a:lumOff val="40000"/>
              </a:srgbClr>
            </a:solidFill>
          </p:grpSpPr>
          <p:sp>
            <p:nvSpPr>
              <p:cNvPr id="52" name="圓角矩形 51"/>
              <p:cNvSpPr/>
              <p:nvPr/>
            </p:nvSpPr>
            <p:spPr>
              <a:xfrm>
                <a:off x="689" y="995212"/>
                <a:ext cx="2758589" cy="689647"/>
              </a:xfrm>
              <a:prstGeom prst="roundRect">
                <a:avLst>
                  <a:gd name="adj" fmla="val 10000"/>
                </a:avLst>
              </a:prstGeom>
              <a:grpFill/>
              <a:ln w="25400" cap="flat" cmpd="sng" algn="ctr">
                <a:solidFill>
                  <a:srgbClr val="4F81BD">
                    <a:alpha val="90000"/>
                    <a:tint val="40000"/>
                    <a:hueOff val="0"/>
                    <a:satOff val="0"/>
                    <a:lumOff val="0"/>
                    <a:alphaOff val="0"/>
                  </a:srgbClr>
                </a:solidFill>
                <a:prstDash val="solid"/>
              </a:ln>
              <a:effectLst/>
            </p:spPr>
          </p:sp>
          <p:sp>
            <p:nvSpPr>
              <p:cNvPr id="53" name="圓角矩形 4"/>
              <p:cNvSpPr/>
              <p:nvPr/>
            </p:nvSpPr>
            <p:spPr>
              <a:xfrm>
                <a:off x="21322" y="1015870"/>
                <a:ext cx="2717321" cy="648332"/>
              </a:xfrm>
              <a:prstGeom prst="rect">
                <a:avLst/>
              </a:prstGeom>
              <a:grp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職能</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能力指標</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
                </a:r>
                <a:b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b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知識</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技能</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態度特質</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endPar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endParaRPr>
              </a:p>
            </p:txBody>
          </p:sp>
        </p:grpSp>
        <p:grpSp>
          <p:nvGrpSpPr>
            <p:cNvPr id="37" name="群組 17"/>
            <p:cNvGrpSpPr>
              <a:grpSpLocks/>
            </p:cNvGrpSpPr>
            <p:nvPr/>
          </p:nvGrpSpPr>
          <p:grpSpPr bwMode="auto">
            <a:xfrm>
              <a:off x="2297337" y="4119487"/>
              <a:ext cx="2046957" cy="688975"/>
              <a:chOff x="689" y="995212"/>
              <a:chExt cx="2758589" cy="689647"/>
            </a:xfrm>
          </p:grpSpPr>
          <p:sp>
            <p:nvSpPr>
              <p:cNvPr id="50" name="圓角矩形 49"/>
              <p:cNvSpPr/>
              <p:nvPr/>
            </p:nvSpPr>
            <p:spPr>
              <a:xfrm>
                <a:off x="690" y="995676"/>
                <a:ext cx="2758268" cy="689573"/>
              </a:xfrm>
              <a:prstGeom prst="roundRect">
                <a:avLst>
                  <a:gd name="adj" fmla="val 10000"/>
                </a:avLst>
              </a:prstGeom>
              <a:solidFill>
                <a:srgbClr val="4F81BD">
                  <a:alpha val="90000"/>
                  <a:tint val="40000"/>
                  <a:hueOff val="0"/>
                  <a:satOff val="0"/>
                  <a:lumOff val="0"/>
                  <a:alphaOff val="0"/>
                </a:srgbClr>
              </a:solidFill>
              <a:ln w="25400" cap="flat" cmpd="sng" algn="ctr">
                <a:solidFill>
                  <a:srgbClr val="4F81BD">
                    <a:alpha val="90000"/>
                    <a:tint val="40000"/>
                    <a:hueOff val="0"/>
                    <a:satOff val="0"/>
                    <a:lumOff val="0"/>
                    <a:alphaOff val="0"/>
                  </a:srgbClr>
                </a:solidFill>
                <a:prstDash val="solid"/>
              </a:ln>
              <a:effectLst/>
            </p:spPr>
          </p:sp>
          <p:sp>
            <p:nvSpPr>
              <p:cNvPr id="51" name="圓角矩形 4"/>
              <p:cNvSpPr/>
              <p:nvPr/>
            </p:nvSpPr>
            <p:spPr>
              <a:xfrm>
                <a:off x="22089" y="1016331"/>
                <a:ext cx="2715471" cy="648262"/>
              </a:xfrm>
              <a:prstGeom prst="rect">
                <a:avLst/>
              </a:prstGeom>
              <a:no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學校課程</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學程</a:t>
                </a:r>
              </a:p>
            </p:txBody>
          </p:sp>
        </p:grpSp>
        <p:grpSp>
          <p:nvGrpSpPr>
            <p:cNvPr id="38" name="群組 23"/>
            <p:cNvGrpSpPr>
              <a:grpSpLocks/>
            </p:cNvGrpSpPr>
            <p:nvPr/>
          </p:nvGrpSpPr>
          <p:grpSpPr bwMode="auto">
            <a:xfrm>
              <a:off x="2287811" y="4970685"/>
              <a:ext cx="4215705" cy="690563"/>
              <a:chOff x="689" y="64188"/>
              <a:chExt cx="2758589" cy="689647"/>
            </a:xfrm>
          </p:grpSpPr>
          <p:sp>
            <p:nvSpPr>
              <p:cNvPr id="48" name="圓角矩形 47"/>
              <p:cNvSpPr/>
              <p:nvPr/>
            </p:nvSpPr>
            <p:spPr>
              <a:xfrm>
                <a:off x="689" y="64263"/>
                <a:ext cx="2758587" cy="689572"/>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p:spPr>
          </p:sp>
          <p:sp>
            <p:nvSpPr>
              <p:cNvPr id="49" name="圓角矩形 4"/>
              <p:cNvSpPr/>
              <p:nvPr/>
            </p:nvSpPr>
            <p:spPr>
              <a:xfrm>
                <a:off x="21469" y="84870"/>
                <a:ext cx="2717026" cy="648357"/>
              </a:xfrm>
              <a:prstGeom prst="rect">
                <a:avLst/>
              </a:prstGeom>
              <a:no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white"/>
                    </a:solidFill>
                    <a:latin typeface="微軟正黑體" panose="020B0604030504040204" pitchFamily="34" charset="-120"/>
                    <a:ea typeface="微軟正黑體" panose="020B0604030504040204" pitchFamily="34" charset="-120"/>
                  </a:rPr>
                  <a:t>教育</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訓練體系</a:t>
                </a:r>
              </a:p>
            </p:txBody>
          </p:sp>
        </p:grpSp>
        <p:grpSp>
          <p:nvGrpSpPr>
            <p:cNvPr id="39" name="群組 17"/>
            <p:cNvGrpSpPr>
              <a:grpSpLocks/>
            </p:cNvGrpSpPr>
            <p:nvPr/>
          </p:nvGrpSpPr>
          <p:grpSpPr bwMode="auto">
            <a:xfrm>
              <a:off x="4456560" y="4119487"/>
              <a:ext cx="2046957" cy="688975"/>
              <a:chOff x="689" y="995212"/>
              <a:chExt cx="2758589" cy="689647"/>
            </a:xfrm>
          </p:grpSpPr>
          <p:sp>
            <p:nvSpPr>
              <p:cNvPr id="45" name="圓角矩形 44"/>
              <p:cNvSpPr/>
              <p:nvPr/>
            </p:nvSpPr>
            <p:spPr>
              <a:xfrm>
                <a:off x="1004" y="995676"/>
                <a:ext cx="2758268" cy="689573"/>
              </a:xfrm>
              <a:prstGeom prst="roundRect">
                <a:avLst>
                  <a:gd name="adj" fmla="val 10000"/>
                </a:avLst>
              </a:prstGeom>
              <a:solidFill>
                <a:srgbClr val="4F81BD">
                  <a:alpha val="90000"/>
                  <a:tint val="40000"/>
                  <a:hueOff val="0"/>
                  <a:satOff val="0"/>
                  <a:lumOff val="0"/>
                  <a:alphaOff val="0"/>
                </a:srgbClr>
              </a:solidFill>
              <a:ln w="25400" cap="flat" cmpd="sng" algn="ctr">
                <a:solidFill>
                  <a:srgbClr val="4F81BD">
                    <a:alpha val="90000"/>
                    <a:tint val="40000"/>
                    <a:hueOff val="0"/>
                    <a:satOff val="0"/>
                    <a:lumOff val="0"/>
                    <a:alphaOff val="0"/>
                  </a:srgbClr>
                </a:solidFill>
                <a:prstDash val="solid"/>
              </a:ln>
              <a:effectLst/>
            </p:spPr>
          </p:sp>
          <p:sp>
            <p:nvSpPr>
              <p:cNvPr id="47" name="圓角矩形 4"/>
              <p:cNvSpPr/>
              <p:nvPr/>
            </p:nvSpPr>
            <p:spPr>
              <a:xfrm>
                <a:off x="22403" y="1016331"/>
                <a:ext cx="2715471" cy="648262"/>
              </a:xfrm>
              <a:prstGeom prst="rect">
                <a:avLst/>
              </a:prstGeom>
              <a:noFill/>
              <a:ln>
                <a:noFill/>
              </a:ln>
              <a:effectLst/>
            </p:spPr>
            <p:txBody>
              <a:bodyPr lIns="45720" rIns="45720" spcCol="1270" anchor="ctr"/>
              <a:lstStyle/>
              <a:p>
                <a:pPr algn="ctr" defTabSz="1600200" eaLnBrk="1" hangingPunct="1">
                  <a:lnSpc>
                    <a:spcPct val="90000"/>
                  </a:lnSpc>
                  <a:spcAft>
                    <a:spcPct val="35000"/>
                  </a:spcAft>
                  <a:defRPr/>
                </a:pP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職前</a:t>
                </a:r>
                <a:r>
                  <a:rPr lang="en-US" altLang="zh-TW"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a:t>
                </a:r>
                <a:r>
                  <a:rPr lang="zh-TW" altLang="en-US" sz="2000" kern="0" dirty="0">
                    <a:solidFill>
                      <a:prstClr val="black">
                        <a:hueOff val="0"/>
                        <a:satOff val="0"/>
                        <a:lumOff val="0"/>
                        <a:alphaOff val="0"/>
                      </a:prstClr>
                    </a:solidFill>
                    <a:latin typeface="微軟正黑體" panose="020B0604030504040204" pitchFamily="34" charset="-120"/>
                    <a:ea typeface="微軟正黑體" panose="020B0604030504040204" pitchFamily="34" charset="-120"/>
                  </a:rPr>
                  <a:t>在職訓練</a:t>
                </a:r>
              </a:p>
            </p:txBody>
          </p:sp>
        </p:grpSp>
        <p:sp>
          <p:nvSpPr>
            <p:cNvPr id="40" name="向下箭號 39"/>
            <p:cNvSpPr/>
            <p:nvPr/>
          </p:nvSpPr>
          <p:spPr>
            <a:xfrm>
              <a:off x="3140478" y="3943757"/>
              <a:ext cx="360439" cy="215877"/>
            </a:xfrm>
            <a:prstGeom prst="downArrow">
              <a:avLst/>
            </a:prstGeom>
            <a:solidFill>
              <a:srgbClr val="C00000"/>
            </a:solidFill>
            <a:ln w="25400" cap="flat" cmpd="sng" algn="ctr">
              <a:noFill/>
              <a:prstDash val="solid"/>
            </a:ln>
            <a:effectLst/>
          </p:spPr>
          <p:txBody>
            <a:bodyPr anchor="ctr"/>
            <a:lstStyle/>
            <a:p>
              <a:pPr algn="ctr" eaLnBrk="1" hangingPunct="1">
                <a:defRPr/>
              </a:pPr>
              <a:endParaRPr lang="zh-TW" altLang="en-US" sz="2000" kern="0">
                <a:solidFill>
                  <a:prstClr val="white"/>
                </a:solidFill>
                <a:latin typeface="微軟正黑體" panose="020B0604030504040204" pitchFamily="34" charset="-120"/>
                <a:ea typeface="微軟正黑體" panose="020B0604030504040204" pitchFamily="34" charset="-120"/>
              </a:endParaRPr>
            </a:p>
          </p:txBody>
        </p:sp>
        <p:sp>
          <p:nvSpPr>
            <p:cNvPr id="41" name="向下箭號 40"/>
            <p:cNvSpPr/>
            <p:nvPr/>
          </p:nvSpPr>
          <p:spPr>
            <a:xfrm>
              <a:off x="5299934" y="3934233"/>
              <a:ext cx="360439" cy="215877"/>
            </a:xfrm>
            <a:prstGeom prst="downArrow">
              <a:avLst/>
            </a:prstGeom>
            <a:solidFill>
              <a:srgbClr val="C00000"/>
            </a:solidFill>
            <a:ln w="25400" cap="flat" cmpd="sng" algn="ctr">
              <a:noFill/>
              <a:prstDash val="solid"/>
            </a:ln>
            <a:effectLst/>
          </p:spPr>
          <p:txBody>
            <a:bodyPr anchor="ctr"/>
            <a:lstStyle/>
            <a:p>
              <a:pPr algn="ctr" eaLnBrk="1" hangingPunct="1">
                <a:defRPr/>
              </a:pPr>
              <a:endParaRPr lang="zh-TW" altLang="en-US" sz="2000" kern="0">
                <a:solidFill>
                  <a:prstClr val="white"/>
                </a:solidFill>
                <a:latin typeface="微軟正黑體" panose="020B0604030504040204" pitchFamily="34" charset="-120"/>
                <a:ea typeface="微軟正黑體" panose="020B0604030504040204" pitchFamily="34" charset="-120"/>
              </a:endParaRPr>
            </a:p>
          </p:txBody>
        </p:sp>
        <p:sp>
          <p:nvSpPr>
            <p:cNvPr id="42" name="向下箭號 41"/>
            <p:cNvSpPr/>
            <p:nvPr/>
          </p:nvSpPr>
          <p:spPr>
            <a:xfrm>
              <a:off x="4215443" y="3018344"/>
              <a:ext cx="360438" cy="215877"/>
            </a:xfrm>
            <a:prstGeom prst="downArrow">
              <a:avLst/>
            </a:prstGeom>
            <a:solidFill>
              <a:srgbClr val="C00000"/>
            </a:solidFill>
            <a:ln w="25400" cap="flat" cmpd="sng" algn="ctr">
              <a:noFill/>
              <a:prstDash val="solid"/>
            </a:ln>
            <a:effectLst/>
          </p:spPr>
          <p:txBody>
            <a:bodyPr anchor="ctr"/>
            <a:lstStyle/>
            <a:p>
              <a:pPr algn="ctr" eaLnBrk="1" hangingPunct="1">
                <a:defRPr/>
              </a:pPr>
              <a:endParaRPr lang="zh-TW" altLang="en-US" sz="2000" kern="0">
                <a:solidFill>
                  <a:prstClr val="white"/>
                </a:solidFill>
                <a:latin typeface="微軟正黑體" panose="020B0604030504040204" pitchFamily="34" charset="-120"/>
                <a:ea typeface="微軟正黑體" panose="020B0604030504040204" pitchFamily="34" charset="-120"/>
              </a:endParaRPr>
            </a:p>
          </p:txBody>
        </p:sp>
        <p:cxnSp>
          <p:nvCxnSpPr>
            <p:cNvPr id="43" name="肘形接點 42"/>
            <p:cNvCxnSpPr>
              <a:stCxn id="48" idx="3"/>
              <a:endCxn id="56" idx="3"/>
            </p:cNvCxnSpPr>
            <p:nvPr/>
          </p:nvCxnSpPr>
          <p:spPr>
            <a:xfrm flipV="1">
              <a:off x="6503513" y="1842132"/>
              <a:ext cx="12703" cy="3473078"/>
            </a:xfrm>
            <a:prstGeom prst="bentConnector3">
              <a:avLst>
                <a:gd name="adj1" fmla="val 5118260"/>
              </a:avLst>
            </a:prstGeom>
            <a:noFill/>
            <a:ln w="76200" cap="flat" cmpd="sng" algn="ctr">
              <a:solidFill>
                <a:srgbClr val="C00000"/>
              </a:solidFill>
              <a:prstDash val="solid"/>
              <a:tailEnd type="arrow"/>
            </a:ln>
            <a:effectLst/>
          </p:spPr>
        </p:cxnSp>
        <p:cxnSp>
          <p:nvCxnSpPr>
            <p:cNvPr id="44" name="肘形接點 43"/>
            <p:cNvCxnSpPr>
              <a:stCxn id="56" idx="1"/>
              <a:endCxn id="48" idx="1"/>
            </p:cNvCxnSpPr>
            <p:nvPr/>
          </p:nvCxnSpPr>
          <p:spPr>
            <a:xfrm rot="10800000" flipV="1">
              <a:off x="2287811" y="1842132"/>
              <a:ext cx="1587" cy="3473078"/>
            </a:xfrm>
            <a:prstGeom prst="bentConnector3">
              <a:avLst>
                <a:gd name="adj1" fmla="val 46511768"/>
              </a:avLst>
            </a:prstGeom>
            <a:noFill/>
            <a:ln w="76200" cap="flat" cmpd="sng" algn="ctr">
              <a:solidFill>
                <a:srgbClr val="C00000"/>
              </a:solidFill>
              <a:prstDash val="solid"/>
              <a:tailEnd type="arrow"/>
            </a:ln>
            <a:effectLst/>
          </p:spPr>
        </p:cxnSp>
      </p:grpSp>
      <p:sp>
        <p:nvSpPr>
          <p:cNvPr id="58" name="圓角矩形 57"/>
          <p:cNvSpPr/>
          <p:nvPr/>
        </p:nvSpPr>
        <p:spPr>
          <a:xfrm>
            <a:off x="611832" y="5569298"/>
            <a:ext cx="7848600" cy="819150"/>
          </a:xfrm>
          <a:prstGeom prst="roundRect">
            <a:avLst/>
          </a:prstGeom>
          <a:solidFill>
            <a:srgbClr val="1F497D">
              <a:lumMod val="75000"/>
            </a:srgbClr>
          </a:solidFill>
          <a:ln w="25400" cap="flat" cmpd="sng" algn="ctr">
            <a:solidFill>
              <a:srgbClr val="4F81BD">
                <a:shade val="50000"/>
              </a:srgbClr>
            </a:solidFill>
            <a:prstDash val="solid"/>
          </a:ln>
          <a:effectLst/>
        </p:spPr>
        <p:txBody>
          <a:bodyPr anchor="ctr"/>
          <a:lstStyle/>
          <a:p>
            <a:pPr marL="0" lvl="1" eaLnBrk="1" hangingPunct="1">
              <a:buFont typeface="Arial" pitchFamily="34" charset="0"/>
              <a:buNone/>
              <a:defRPr/>
            </a:pPr>
            <a:r>
              <a:rPr lang="zh-TW" altLang="en-US" sz="2000" kern="0" dirty="0">
                <a:solidFill>
                  <a:prstClr val="white"/>
                </a:solidFill>
                <a:latin typeface="微軟正黑體" panose="020B0604030504040204" pitchFamily="34" charset="-120"/>
                <a:ea typeface="微軟正黑體" panose="020B0604030504040204" pitchFamily="34" charset="-120"/>
              </a:rPr>
              <a:t>產業</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國家</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職能基</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標</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準，可以讓人才供給端</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學校</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培訓機構</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，及需求端</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產業</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企業</a:t>
            </a:r>
            <a:r>
              <a:rPr lang="en-US" altLang="zh-TW" sz="2000" kern="0" dirty="0">
                <a:solidFill>
                  <a:prstClr val="white"/>
                </a:solidFill>
                <a:latin typeface="微軟正黑體" panose="020B0604030504040204" pitchFamily="34" charset="-120"/>
                <a:ea typeface="微軟正黑體" panose="020B0604030504040204" pitchFamily="34" charset="-120"/>
              </a:rPr>
              <a:t>)</a:t>
            </a:r>
            <a:r>
              <a:rPr lang="zh-TW" altLang="en-US" sz="2000" kern="0" dirty="0">
                <a:solidFill>
                  <a:prstClr val="white"/>
                </a:solidFill>
                <a:latin typeface="微軟正黑體" panose="020B0604030504040204" pitchFamily="34" charset="-120"/>
                <a:ea typeface="微軟正黑體" panose="020B0604030504040204" pitchFamily="34" charset="-120"/>
              </a:rPr>
              <a:t>，對人才能力規格有相近標準，縮短產學落差</a:t>
            </a:r>
          </a:p>
        </p:txBody>
      </p:sp>
      <p:sp>
        <p:nvSpPr>
          <p:cNvPr id="59" name="矩形 1"/>
          <p:cNvSpPr>
            <a:spLocks noChangeArrowheads="1"/>
          </p:cNvSpPr>
          <p:nvPr/>
        </p:nvSpPr>
        <p:spPr bwMode="auto">
          <a:xfrm>
            <a:off x="627707" y="1919635"/>
            <a:ext cx="923925" cy="316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eaLnBrk="1" hangingPunct="1">
              <a:spcBef>
                <a:spcPct val="0"/>
              </a:spcBef>
              <a:buFontTx/>
              <a:buNone/>
              <a:defRPr/>
            </a:pPr>
            <a:r>
              <a:rPr lang="zh-TW" altLang="zh-TW" sz="2400" b="1" kern="0">
                <a:solidFill>
                  <a:prstClr val="black"/>
                </a:solidFill>
              </a:rPr>
              <a:t>職能是勞動市場與教育訓練體系間的介面</a:t>
            </a:r>
            <a:endParaRPr lang="zh-TW" altLang="en-US" sz="2400" b="1" kern="0">
              <a:solidFill>
                <a:prstClr val="black"/>
              </a:solidFill>
            </a:endParaRPr>
          </a:p>
        </p:txBody>
      </p:sp>
    </p:spTree>
    <p:extLst>
      <p:ext uri="{BB962C8B-B14F-4D97-AF65-F5344CB8AC3E}">
        <p14:creationId xmlns:p14="http://schemas.microsoft.com/office/powerpoint/2010/main" val="181140139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02840" y="472514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4000" kern="100" dirty="0">
                <a:solidFill>
                  <a:sysClr val="windowText" lastClr="000000"/>
                </a:solidFill>
              </a:rPr>
              <a:t>運用</a:t>
            </a:r>
            <a:r>
              <a:rPr lang="en-US" altLang="zh-TW" sz="4000" kern="100" dirty="0">
                <a:solidFill>
                  <a:sysClr val="windowText" lastClr="000000"/>
                </a:solidFill>
              </a:rPr>
              <a:t>UCAN</a:t>
            </a:r>
            <a:r>
              <a:rPr lang="zh-TW" altLang="en-US" sz="4000" kern="100" dirty="0">
                <a:solidFill>
                  <a:sysClr val="windowText" lastClr="000000"/>
                </a:solidFill>
              </a:rPr>
              <a:t>檢視核心能力</a:t>
            </a:r>
            <a:endParaRPr lang="zh-TW" altLang="en-US" sz="4000" dirty="0">
              <a:solidFill>
                <a:sysClr val="windowText" lastClr="000000"/>
              </a:solidFill>
            </a:endParaRPr>
          </a:p>
        </p:txBody>
      </p:sp>
    </p:spTree>
    <p:extLst>
      <p:ext uri="{BB962C8B-B14F-4D97-AF65-F5344CB8AC3E}">
        <p14:creationId xmlns:p14="http://schemas.microsoft.com/office/powerpoint/2010/main" val="281979237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3"/>
          <p:cNvSpPr txBox="1">
            <a:spLocks/>
          </p:cNvSpPr>
          <p:nvPr/>
        </p:nvSpPr>
        <p:spPr bwMode="auto">
          <a:xfrm>
            <a:off x="477597" y="320288"/>
            <a:ext cx="82296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kumimoji="1" lang="en-US" altLang="zh-TW" sz="4000" b="1" dirty="0" smtClean="0">
                <a:solidFill>
                  <a:sysClr val="windowText" lastClr="000000"/>
                </a:solidFill>
              </a:rPr>
              <a:t>1-2</a:t>
            </a:r>
            <a:r>
              <a:rPr kumimoji="1" lang="zh-TW" altLang="en-US" sz="4000" b="1" dirty="0" smtClean="0">
                <a:solidFill>
                  <a:sysClr val="windowText" lastClr="000000"/>
                </a:solidFill>
              </a:rPr>
              <a:t>：檢視核心能力</a:t>
            </a:r>
            <a:endParaRPr kumimoji="1" lang="zh-TW" altLang="en-US" sz="4000" b="1" dirty="0">
              <a:solidFill>
                <a:sysClr val="windowText" lastClr="000000"/>
              </a:solidFill>
            </a:endParaRPr>
          </a:p>
        </p:txBody>
      </p:sp>
      <p:sp>
        <p:nvSpPr>
          <p:cNvPr id="3" name="內容版面配置區 4"/>
          <p:cNvSpPr txBox="1">
            <a:spLocks/>
          </p:cNvSpPr>
          <p:nvPr/>
        </p:nvSpPr>
        <p:spPr bwMode="auto">
          <a:xfrm>
            <a:off x="467544" y="1340694"/>
            <a:ext cx="8229600"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800" dirty="0" smtClean="0">
                <a:solidFill>
                  <a:sysClr val="windowText" lastClr="000000"/>
                </a:solidFill>
              </a:rPr>
              <a:t>具體做法：核心能力對應</a:t>
            </a:r>
            <a:r>
              <a:rPr lang="en-US" altLang="zh-TW" sz="2800" dirty="0" smtClean="0">
                <a:solidFill>
                  <a:sysClr val="windowText" lastClr="000000"/>
                </a:solidFill>
              </a:rPr>
              <a:t>UCAN</a:t>
            </a:r>
            <a:r>
              <a:rPr lang="zh-TW" altLang="en-US" sz="2800" dirty="0" smtClean="0">
                <a:solidFill>
                  <a:sysClr val="windowText" lastClr="000000"/>
                </a:solidFill>
              </a:rPr>
              <a:t>具體職能</a:t>
            </a:r>
            <a:endParaRPr lang="zh-TW" altLang="en-US" sz="2800" dirty="0">
              <a:solidFill>
                <a:sysClr val="windowText" lastClr="000000"/>
              </a:solidFill>
            </a:endParaRPr>
          </a:p>
        </p:txBody>
      </p:sp>
      <p:graphicFrame>
        <p:nvGraphicFramePr>
          <p:cNvPr id="4" name="資料庫圖表 3"/>
          <p:cNvGraphicFramePr/>
          <p:nvPr>
            <p:extLst/>
          </p:nvPr>
        </p:nvGraphicFramePr>
        <p:xfrm>
          <a:off x="141380" y="2060848"/>
          <a:ext cx="4032448" cy="33123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資料庫圖表 4"/>
          <p:cNvGraphicFramePr/>
          <p:nvPr>
            <p:extLst/>
          </p:nvPr>
        </p:nvGraphicFramePr>
        <p:xfrm>
          <a:off x="4355976" y="2216089"/>
          <a:ext cx="4464496" cy="294110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6" name="AutoShape 3"/>
          <p:cNvSpPr>
            <a:spLocks noChangeArrowheads="1"/>
          </p:cNvSpPr>
          <p:nvPr/>
        </p:nvSpPr>
        <p:spPr bwMode="gray">
          <a:xfrm rot="5400000">
            <a:off x="3387153" y="3135556"/>
            <a:ext cx="1296143" cy="1162953"/>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endParaRPr lang="zh-TW" altLang="en-US">
              <a:solidFill>
                <a:prstClr val="black"/>
              </a:solidFill>
              <a:latin typeface="Calibri"/>
              <a:ea typeface="新細明體" pitchFamily="18" charset="-120"/>
            </a:endParaRPr>
          </a:p>
        </p:txBody>
      </p:sp>
      <p:sp>
        <p:nvSpPr>
          <p:cNvPr id="7" name="文字方塊 6"/>
          <p:cNvSpPr txBox="1"/>
          <p:nvPr/>
        </p:nvSpPr>
        <p:spPr>
          <a:xfrm>
            <a:off x="251520" y="5589240"/>
            <a:ext cx="8640960" cy="1231106"/>
          </a:xfrm>
          <a:prstGeom prst="rect">
            <a:avLst/>
          </a:prstGeom>
          <a:noFill/>
        </p:spPr>
        <p:txBody>
          <a:bodyPr wrap="square" rtlCol="0">
            <a:spAutoFit/>
          </a:bodyPr>
          <a:lstStyle/>
          <a:p>
            <a:pPr marL="285750" indent="-285750">
              <a:buFont typeface="Arial" panose="020B0604020202020204" pitchFamily="34" charset="0"/>
              <a:buChar char="•"/>
            </a:pPr>
            <a:r>
              <a:rPr lang="zh-TW" altLang="en-US" dirty="0" smtClean="0">
                <a:solidFill>
                  <a:prstClr val="black"/>
                </a:solidFill>
                <a:latin typeface="微軟正黑體" panose="020B0604030504040204" pitchFamily="34" charset="-120"/>
                <a:ea typeface="微軟正黑體" panose="020B0604030504040204" pitchFamily="34" charset="-120"/>
              </a:rPr>
              <a:t>系所應涵蓋較廣之就業途徑範圍，以免侷限學生未來發展方向。</a:t>
            </a:r>
            <a:endParaRPr lang="en-US" altLang="zh-TW"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r>
              <a:rPr lang="zh-TW" altLang="en-US" dirty="0" smtClean="0">
                <a:solidFill>
                  <a:prstClr val="black"/>
                </a:solidFill>
                <a:latin typeface="微軟正黑體" panose="020B0604030504040204" pitchFamily="34" charset="-120"/>
                <a:ea typeface="微軟正黑體" panose="020B0604030504040204" pitchFamily="34" charset="-120"/>
              </a:rPr>
              <a:t>原核心能力可能涵蓋多項職能項目，職能項目及細項可作為指標內涵具體說明。</a:t>
            </a:r>
            <a:endParaRPr lang="en-US" altLang="zh-TW"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anose="020B0604020202020204" pitchFamily="34" charset="0"/>
              <a:buChar char="•"/>
            </a:pPr>
            <a:r>
              <a:rPr lang="zh-TW" altLang="en-US" dirty="0" smtClean="0">
                <a:solidFill>
                  <a:prstClr val="black"/>
                </a:solidFill>
                <a:latin typeface="微軟正黑體" panose="020B0604030504040204" pitchFamily="34" charset="-120"/>
                <a:ea typeface="微軟正黑體" panose="020B0604030504040204" pitchFamily="34" charset="-120"/>
              </a:rPr>
              <a:t>原核心能力已涵蓋之職能項目，亦可作為具體化核心能力的參考。</a:t>
            </a:r>
            <a:endParaRPr lang="en-US" altLang="zh-TW" dirty="0" smtClean="0">
              <a:solidFill>
                <a:prstClr val="black"/>
              </a:solidFill>
              <a:latin typeface="微軟正黑體" panose="020B0604030504040204" pitchFamily="34" charset="-120"/>
              <a:ea typeface="微軟正黑體" panose="020B0604030504040204" pitchFamily="34" charset="-120"/>
            </a:endParaRPr>
          </a:p>
          <a:p>
            <a:endParaRPr lang="zh-TW" altLang="en-US" sz="2000" dirty="0">
              <a:solidFill>
                <a:prstClr val="black"/>
              </a:solidFill>
              <a:latin typeface="Calibri"/>
              <a:ea typeface="新細明體" pitchFamily="18" charset="-120"/>
            </a:endParaRPr>
          </a:p>
        </p:txBody>
      </p:sp>
    </p:spTree>
    <p:extLst>
      <p:ext uri="{BB962C8B-B14F-4D97-AF65-F5344CB8AC3E}">
        <p14:creationId xmlns:p14="http://schemas.microsoft.com/office/powerpoint/2010/main" val="3347814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P spid="6" grpId="0" animBg="1"/>
      <p:bldP spid="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標題 1"/>
          <p:cNvSpPr txBox="1">
            <a:spLocks/>
          </p:cNvSpPr>
          <p:nvPr/>
        </p:nvSpPr>
        <p:spPr bwMode="auto">
          <a:xfrm>
            <a:off x="465271" y="103239"/>
            <a:ext cx="8229600" cy="7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dirty="0" smtClean="0">
                <a:solidFill>
                  <a:sysClr val="windowText" lastClr="000000"/>
                </a:solidFill>
              </a:rPr>
              <a:t>系所核心能力的種類</a:t>
            </a:r>
            <a:r>
              <a:rPr lang="en-US" altLang="zh-TW" sz="4000" dirty="0" smtClean="0">
                <a:solidFill>
                  <a:sysClr val="windowText" lastClr="000000"/>
                </a:solidFill>
              </a:rPr>
              <a:t>(</a:t>
            </a:r>
            <a:r>
              <a:rPr lang="zh-TW" altLang="en-US" sz="4000" dirty="0" smtClean="0">
                <a:solidFill>
                  <a:sysClr val="windowText" lastClr="000000"/>
                </a:solidFill>
              </a:rPr>
              <a:t>示例</a:t>
            </a:r>
            <a:r>
              <a:rPr lang="en-US" altLang="zh-TW" sz="4000" dirty="0" smtClean="0">
                <a:solidFill>
                  <a:sysClr val="windowText" lastClr="000000"/>
                </a:solidFill>
              </a:rPr>
              <a:t>)</a:t>
            </a:r>
            <a:endParaRPr lang="zh-TW" altLang="en-US" sz="4000" dirty="0">
              <a:solidFill>
                <a:sysClr val="windowText" lastClr="000000"/>
              </a:solidFill>
            </a:endParaRPr>
          </a:p>
        </p:txBody>
      </p:sp>
      <p:sp>
        <p:nvSpPr>
          <p:cNvPr id="18" name="Shape 210"/>
          <p:cNvSpPr/>
          <p:nvPr/>
        </p:nvSpPr>
        <p:spPr>
          <a:xfrm>
            <a:off x="1403648" y="2677646"/>
            <a:ext cx="504000" cy="1044000"/>
          </a:xfrm>
          <a:prstGeom prst="rect">
            <a:avLst/>
          </a:prstGeom>
          <a:solidFill>
            <a:schemeClr val="accent4">
              <a:lumMod val="75000"/>
            </a:schemeClr>
          </a:solidFill>
          <a:ln>
            <a:noFill/>
          </a:ln>
        </p:spPr>
        <p:txBody>
          <a:bodyPr lIns="91425" tIns="45700" rIns="91425" bIns="45700" anchor="ctr" anchorCtr="0">
            <a:noAutofit/>
          </a:bodyPr>
          <a:lstStyle/>
          <a:p>
            <a:pPr algn="ctr">
              <a:buSzPct val="25000"/>
            </a:pPr>
            <a:r>
              <a:rPr lang="zh-TW" altLang="en-US" sz="2000" b="1" kern="0" dirty="0" smtClean="0">
                <a:solidFill>
                  <a:srgbClr val="FFFFFF"/>
                </a:solidFill>
                <a:latin typeface="微軟正黑體" panose="020B0604030504040204" pitchFamily="34" charset="-120"/>
                <a:ea typeface="微軟正黑體" panose="020B0604030504040204" pitchFamily="34" charset="-120"/>
                <a:cs typeface="Arial"/>
                <a:sym typeface="Arial"/>
              </a:rPr>
              <a:t>品格力</a:t>
            </a:r>
            <a:endPar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endParaRPr>
          </a:p>
        </p:txBody>
      </p:sp>
      <p:sp>
        <p:nvSpPr>
          <p:cNvPr id="19" name="Shape 210"/>
          <p:cNvSpPr/>
          <p:nvPr/>
        </p:nvSpPr>
        <p:spPr>
          <a:xfrm>
            <a:off x="1403648" y="3880122"/>
            <a:ext cx="504000" cy="1044000"/>
          </a:xfrm>
          <a:prstGeom prst="rect">
            <a:avLst/>
          </a:prstGeom>
          <a:solidFill>
            <a:schemeClr val="accent2">
              <a:lumMod val="75000"/>
              <a:lumOff val="25000"/>
            </a:schemeClr>
          </a:solidFill>
          <a:ln>
            <a:noFill/>
          </a:ln>
        </p:spPr>
        <p:txBody>
          <a:bodyPr lIns="91425" tIns="45700" rIns="91425" bIns="45700" anchor="ctr" anchorCtr="0">
            <a:noAutofit/>
          </a:bodyPr>
          <a:lstStyle/>
          <a:p>
            <a:pPr algn="ctr">
              <a:buSzPct val="25000"/>
            </a:pPr>
            <a:r>
              <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rPr>
              <a:t>社會</a:t>
            </a:r>
            <a:r>
              <a:rPr lang="zh-TW" altLang="en-US" sz="2000" b="1" kern="0" dirty="0" smtClean="0">
                <a:solidFill>
                  <a:srgbClr val="FFFFFF"/>
                </a:solidFill>
                <a:latin typeface="微軟正黑體" panose="020B0604030504040204" pitchFamily="34" charset="-120"/>
                <a:ea typeface="微軟正黑體" panose="020B0604030504040204" pitchFamily="34" charset="-120"/>
                <a:cs typeface="Arial"/>
                <a:sym typeface="Arial"/>
              </a:rPr>
              <a:t>力</a:t>
            </a:r>
            <a:endPar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endParaRPr>
          </a:p>
        </p:txBody>
      </p:sp>
      <p:grpSp>
        <p:nvGrpSpPr>
          <p:cNvPr id="8" name="群組 7"/>
          <p:cNvGrpSpPr/>
          <p:nvPr/>
        </p:nvGrpSpPr>
        <p:grpSpPr>
          <a:xfrm>
            <a:off x="179512" y="2677886"/>
            <a:ext cx="1152000" cy="1080000"/>
            <a:chOff x="251520" y="4149200"/>
            <a:chExt cx="1152000" cy="1080000"/>
          </a:xfrm>
        </p:grpSpPr>
        <p:grpSp>
          <p:nvGrpSpPr>
            <p:cNvPr id="21" name="群組 20"/>
            <p:cNvGrpSpPr/>
            <p:nvPr/>
          </p:nvGrpSpPr>
          <p:grpSpPr>
            <a:xfrm>
              <a:off x="251520" y="4149200"/>
              <a:ext cx="1152000" cy="1080000"/>
              <a:chOff x="251520" y="4077312"/>
              <a:chExt cx="1152000" cy="1080000"/>
            </a:xfrm>
          </p:grpSpPr>
          <p:sp>
            <p:nvSpPr>
              <p:cNvPr id="12" name="Shape 204"/>
              <p:cNvSpPr/>
              <p:nvPr/>
            </p:nvSpPr>
            <p:spPr>
              <a:xfrm>
                <a:off x="251520" y="4077312"/>
                <a:ext cx="1152000" cy="1080000"/>
              </a:xfrm>
              <a:prstGeom prst="ellipse">
                <a:avLst/>
              </a:prstGeom>
              <a:noFill/>
              <a:ln w="38100" cap="flat" cmpd="sng">
                <a:solidFill>
                  <a:schemeClr val="accent4">
                    <a:lumMod val="75000"/>
                  </a:schemeClr>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sp>
            <p:nvSpPr>
              <p:cNvPr id="13" name="Shape 209"/>
              <p:cNvSpPr/>
              <p:nvPr/>
            </p:nvSpPr>
            <p:spPr>
              <a:xfrm>
                <a:off x="342841" y="4162918"/>
                <a:ext cx="969280" cy="908788"/>
              </a:xfrm>
              <a:prstGeom prst="ellipse">
                <a:avLst/>
              </a:prstGeom>
              <a:solidFill>
                <a:schemeClr val="accent4">
                  <a:lumMod val="75000"/>
                </a:schemeClr>
              </a:solidFill>
              <a:ln w="19050" cap="flat" cmpd="sng">
                <a:solidFill>
                  <a:srgbClr val="FFFFFF"/>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grpSp>
        <p:sp>
          <p:nvSpPr>
            <p:cNvPr id="25" name="文字方塊 24"/>
            <p:cNvSpPr txBox="1"/>
            <p:nvPr/>
          </p:nvSpPr>
          <p:spPr>
            <a:xfrm>
              <a:off x="395536" y="4536608"/>
              <a:ext cx="935976"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a:solidFill>
                    <a:prstClr val="white"/>
                  </a:solidFill>
                  <a:latin typeface="微軟正黑體" panose="020B0604030504040204" pitchFamily="34" charset="-120"/>
                  <a:ea typeface="微軟正黑體" panose="020B0604030504040204" pitchFamily="34" charset="-120"/>
                </a:rPr>
                <a:t>個人</a:t>
              </a:r>
              <a:r>
                <a:rPr kumimoji="1" lang="zh-TW" altLang="en-US" b="1" dirty="0" smtClean="0">
                  <a:solidFill>
                    <a:prstClr val="white"/>
                  </a:solidFill>
                  <a:latin typeface="微軟正黑體" panose="020B0604030504040204" pitchFamily="34" charset="-120"/>
                  <a:ea typeface="微軟正黑體" panose="020B0604030504040204" pitchFamily="34" charset="-120"/>
                </a:rPr>
                <a:t>面</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grpSp>
      <p:grpSp>
        <p:nvGrpSpPr>
          <p:cNvPr id="11" name="群組 10"/>
          <p:cNvGrpSpPr/>
          <p:nvPr/>
        </p:nvGrpSpPr>
        <p:grpSpPr>
          <a:xfrm>
            <a:off x="179512" y="3919151"/>
            <a:ext cx="1152000" cy="1080000"/>
            <a:chOff x="251520" y="5544840"/>
            <a:chExt cx="1152000" cy="1080000"/>
          </a:xfrm>
        </p:grpSpPr>
        <p:grpSp>
          <p:nvGrpSpPr>
            <p:cNvPr id="22" name="群組 21"/>
            <p:cNvGrpSpPr/>
            <p:nvPr/>
          </p:nvGrpSpPr>
          <p:grpSpPr>
            <a:xfrm>
              <a:off x="251520" y="5544840"/>
              <a:ext cx="1152000" cy="1080000"/>
              <a:chOff x="251520" y="5517352"/>
              <a:chExt cx="1152000" cy="1080000"/>
            </a:xfrm>
          </p:grpSpPr>
          <p:sp>
            <p:nvSpPr>
              <p:cNvPr id="15" name="Shape 204"/>
              <p:cNvSpPr/>
              <p:nvPr/>
            </p:nvSpPr>
            <p:spPr>
              <a:xfrm>
                <a:off x="251520" y="5517352"/>
                <a:ext cx="1152000" cy="1080000"/>
              </a:xfrm>
              <a:prstGeom prst="ellipse">
                <a:avLst/>
              </a:prstGeom>
              <a:noFill/>
              <a:ln w="38100" cap="flat" cmpd="sng">
                <a:solidFill>
                  <a:schemeClr val="accent2">
                    <a:lumMod val="75000"/>
                    <a:lumOff val="25000"/>
                  </a:schemeClr>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sp>
            <p:nvSpPr>
              <p:cNvPr id="16" name="Shape 209"/>
              <p:cNvSpPr/>
              <p:nvPr/>
            </p:nvSpPr>
            <p:spPr>
              <a:xfrm>
                <a:off x="342841" y="5602958"/>
                <a:ext cx="969280" cy="908788"/>
              </a:xfrm>
              <a:prstGeom prst="ellipse">
                <a:avLst/>
              </a:prstGeom>
              <a:solidFill>
                <a:schemeClr val="accent2">
                  <a:lumMod val="75000"/>
                  <a:lumOff val="25000"/>
                </a:schemeClr>
              </a:solidFill>
              <a:ln w="19050" cap="flat" cmpd="sng">
                <a:solidFill>
                  <a:srgbClr val="FFFFFF"/>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grpSp>
        <p:sp>
          <p:nvSpPr>
            <p:cNvPr id="26" name="文字方塊 25"/>
            <p:cNvSpPr txBox="1"/>
            <p:nvPr/>
          </p:nvSpPr>
          <p:spPr>
            <a:xfrm>
              <a:off x="395536" y="5967476"/>
              <a:ext cx="935976"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a:solidFill>
                    <a:prstClr val="white"/>
                  </a:solidFill>
                  <a:latin typeface="微軟正黑體" panose="020B0604030504040204" pitchFamily="34" charset="-120"/>
                  <a:ea typeface="微軟正黑體" panose="020B0604030504040204" pitchFamily="34" charset="-120"/>
                </a:rPr>
                <a:t>社會</a:t>
              </a:r>
              <a:r>
                <a:rPr kumimoji="1" lang="zh-TW" altLang="en-US" b="1" dirty="0" smtClean="0">
                  <a:solidFill>
                    <a:prstClr val="white"/>
                  </a:solidFill>
                  <a:latin typeface="微軟正黑體" panose="020B0604030504040204" pitchFamily="34" charset="-120"/>
                  <a:ea typeface="微軟正黑體" panose="020B0604030504040204" pitchFamily="34" charset="-120"/>
                </a:rPr>
                <a:t>面</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grpSp>
      <p:sp>
        <p:nvSpPr>
          <p:cNvPr id="30" name="半框架 29"/>
          <p:cNvSpPr/>
          <p:nvPr/>
        </p:nvSpPr>
        <p:spPr>
          <a:xfrm rot="8269822">
            <a:off x="1719721" y="2921070"/>
            <a:ext cx="504000" cy="540000"/>
          </a:xfrm>
          <a:prstGeom prst="halfFram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1" name="半框架 30"/>
          <p:cNvSpPr/>
          <p:nvPr/>
        </p:nvSpPr>
        <p:spPr>
          <a:xfrm rot="8269822">
            <a:off x="1719721" y="4123426"/>
            <a:ext cx="504000" cy="540000"/>
          </a:xfrm>
          <a:prstGeom prst="halfFrame">
            <a:avLst/>
          </a:prstGeom>
          <a:solidFill>
            <a:schemeClr val="accent2">
              <a:lumMod val="75000"/>
              <a:lumOff val="25000"/>
            </a:schemeClr>
          </a:solidFill>
          <a:ln>
            <a:solidFill>
              <a:schemeClr val="accent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6" name="Shape 210"/>
          <p:cNvSpPr/>
          <p:nvPr/>
        </p:nvSpPr>
        <p:spPr>
          <a:xfrm>
            <a:off x="2411760" y="2752978"/>
            <a:ext cx="2448265" cy="684000"/>
          </a:xfrm>
          <a:prstGeom prst="rect">
            <a:avLst/>
          </a:prstGeom>
          <a:solidFill>
            <a:schemeClr val="accent4">
              <a:lumMod val="40000"/>
              <a:lumOff val="60000"/>
            </a:schemeClr>
          </a:solidFill>
          <a:ln>
            <a:noFill/>
          </a:ln>
        </p:spPr>
        <p:txBody>
          <a:bodyPr lIns="91425" tIns="45700" rIns="91425" bIns="45700" anchor="t" anchorCtr="0">
            <a:noAutofit/>
          </a:bodyPr>
          <a:lstStyle/>
          <a:p>
            <a:pPr marL="285750" indent="-285750">
              <a:buSzPct val="25000"/>
              <a:buFont typeface="Wingdings" panose="05000000000000000000" pitchFamily="2" charset="2"/>
              <a:buChar char="l"/>
            </a:pPr>
            <a:r>
              <a:rPr lang="zh-TW" altLang="en-US" sz="1600" kern="0" dirty="0">
                <a:solidFill>
                  <a:prstClr val="black"/>
                </a:solidFill>
                <a:latin typeface="微軟正黑體" panose="020B0604030504040204" pitchFamily="34" charset="-120"/>
                <a:ea typeface="微軟正黑體" panose="020B0604030504040204" pitchFamily="34" charset="-120"/>
                <a:cs typeface="Arial"/>
                <a:sym typeface="Arial"/>
              </a:rPr>
              <a:t>道德</a:t>
            </a: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思辨與倫理</a:t>
            </a:r>
            <a:r>
              <a:rPr lang="zh-TW" altLang="en-US" sz="1600" kern="0" dirty="0">
                <a:solidFill>
                  <a:prstClr val="black"/>
                </a:solidFill>
                <a:latin typeface="微軟正黑體" panose="020B0604030504040204" pitchFamily="34" charset="-120"/>
                <a:ea typeface="微軟正黑體" panose="020B0604030504040204" pitchFamily="34" charset="-120"/>
                <a:cs typeface="Arial"/>
                <a:sym typeface="Arial"/>
              </a:rPr>
              <a:t>能力</a:t>
            </a:r>
          </a:p>
        </p:txBody>
      </p:sp>
      <p:sp>
        <p:nvSpPr>
          <p:cNvPr id="37" name="Shape 210"/>
          <p:cNvSpPr/>
          <p:nvPr/>
        </p:nvSpPr>
        <p:spPr>
          <a:xfrm>
            <a:off x="2411816" y="3906988"/>
            <a:ext cx="2448216" cy="684000"/>
          </a:xfrm>
          <a:prstGeom prst="rect">
            <a:avLst/>
          </a:prstGeom>
          <a:solidFill>
            <a:schemeClr val="accent2">
              <a:lumMod val="10000"/>
              <a:lumOff val="90000"/>
            </a:schemeClr>
          </a:solidFill>
          <a:ln>
            <a:noFill/>
          </a:ln>
        </p:spPr>
        <p:txBody>
          <a:bodyPr lIns="91425" tIns="45700" rIns="91425" bIns="45700" anchor="t" anchorCtr="0">
            <a:noAutofit/>
          </a:bodyPr>
          <a:lstStyle/>
          <a:p>
            <a:pPr marL="285750" indent="-285750">
              <a:buSzPct val="25000"/>
              <a:buFont typeface="Wingdings" panose="05000000000000000000" pitchFamily="2" charset="2"/>
              <a:buChar char="l"/>
            </a:pPr>
            <a:r>
              <a:rPr lang="zh-TW" altLang="en-US" sz="1600" kern="0" dirty="0">
                <a:solidFill>
                  <a:prstClr val="black"/>
                </a:solidFill>
                <a:latin typeface="微軟正黑體" panose="020B0604030504040204" pitchFamily="34" charset="-120"/>
                <a:ea typeface="微軟正黑體" panose="020B0604030504040204" pitchFamily="34" charset="-120"/>
                <a:cs typeface="Arial"/>
                <a:sym typeface="Arial"/>
              </a:rPr>
              <a:t>公民素養及社會關懷能力</a:t>
            </a:r>
          </a:p>
        </p:txBody>
      </p:sp>
      <p:sp>
        <p:nvSpPr>
          <p:cNvPr id="43" name="文字方塊 42"/>
          <p:cNvSpPr txBox="1"/>
          <p:nvPr/>
        </p:nvSpPr>
        <p:spPr>
          <a:xfrm>
            <a:off x="4788024" y="2727998"/>
            <a:ext cx="2160240" cy="523220"/>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smtClean="0">
                <a:solidFill>
                  <a:prstClr val="black"/>
                </a:solidFill>
                <a:latin typeface="微軟正黑體" panose="020B0604030504040204" pitchFamily="34" charset="-120"/>
                <a:ea typeface="微軟正黑體" panose="020B0604030504040204" pitchFamily="34" charset="-120"/>
              </a:rPr>
              <a:t>能瞭解</a:t>
            </a:r>
            <a:r>
              <a:rPr kumimoji="1" lang="zh-TW" altLang="en-US" sz="1400" dirty="0">
                <a:solidFill>
                  <a:prstClr val="black"/>
                </a:solidFill>
                <a:latin typeface="微軟正黑體" panose="020B0604030504040204" pitchFamily="34" charset="-120"/>
                <a:ea typeface="微軟正黑體" panose="020B0604030504040204" pitchFamily="34" charset="-120"/>
              </a:rPr>
              <a:t>社會及職場</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倫理和</a:t>
            </a:r>
            <a:r>
              <a:rPr kumimoji="1" lang="zh-TW" altLang="en-US" sz="1400" dirty="0">
                <a:solidFill>
                  <a:prstClr val="black"/>
                </a:solidFill>
                <a:latin typeface="微軟正黑體" panose="020B0604030504040204" pitchFamily="34" charset="-120"/>
                <a:ea typeface="微軟正黑體" panose="020B0604030504040204" pitchFamily="34" charset="-120"/>
              </a:rPr>
              <a:t>道德規範的</a:t>
            </a:r>
            <a:r>
              <a:rPr kumimoji="1" lang="zh-TW" altLang="en-US" sz="1400" dirty="0" smtClean="0">
                <a:solidFill>
                  <a:prstClr val="black"/>
                </a:solidFill>
                <a:latin typeface="微軟正黑體" panose="020B0604030504040204" pitchFamily="34" charset="-120"/>
                <a:ea typeface="微軟正黑體" panose="020B0604030504040204" pitchFamily="34" charset="-120"/>
              </a:rPr>
              <a:t>重要性</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
        <p:nvSpPr>
          <p:cNvPr id="44" name="文字方塊 43"/>
          <p:cNvSpPr txBox="1"/>
          <p:nvPr/>
        </p:nvSpPr>
        <p:spPr>
          <a:xfrm>
            <a:off x="4788024" y="3883982"/>
            <a:ext cx="2160240" cy="523220"/>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smtClean="0">
                <a:solidFill>
                  <a:prstClr val="black"/>
                </a:solidFill>
                <a:latin typeface="微軟正黑體" panose="020B0604030504040204" pitchFamily="34" charset="-120"/>
                <a:ea typeface="微軟正黑體" panose="020B0604030504040204" pitchFamily="34" charset="-120"/>
              </a:rPr>
              <a:t>能瞭解</a:t>
            </a:r>
            <a:r>
              <a:rPr kumimoji="1" lang="zh-TW" altLang="en-US" sz="1400" dirty="0">
                <a:solidFill>
                  <a:prstClr val="black"/>
                </a:solidFill>
                <a:latin typeface="微軟正黑體" panose="020B0604030504040204" pitchFamily="34" charset="-120"/>
                <a:ea typeface="微軟正黑體" panose="020B0604030504040204" pitchFamily="34" charset="-120"/>
              </a:rPr>
              <a:t>公民責任的要性並實踐社會參與</a:t>
            </a:r>
          </a:p>
        </p:txBody>
      </p:sp>
      <p:sp>
        <p:nvSpPr>
          <p:cNvPr id="45" name="Rectangle 39"/>
          <p:cNvSpPr>
            <a:spLocks noChangeArrowheads="1"/>
          </p:cNvSpPr>
          <p:nvPr/>
        </p:nvSpPr>
        <p:spPr bwMode="auto">
          <a:xfrm>
            <a:off x="7380312" y="2645937"/>
            <a:ext cx="1512168" cy="850618"/>
          </a:xfrm>
          <a:prstGeom prst="rect">
            <a:avLst/>
          </a:prstGeom>
          <a:solidFill>
            <a:sysClr val="window" lastClr="FFFFFF"/>
          </a:solidFill>
          <a:ln w="12700">
            <a:solidFill>
              <a:srgbClr val="B4B4B4"/>
            </a:solidFill>
            <a:miter lim="800000"/>
            <a:headEnd type="none" w="sm" len="sm"/>
            <a:tailEnd type="none" w="sm" len="sm"/>
          </a:ln>
        </p:spPr>
        <p:txBody>
          <a:bodyPr wrap="square" lIns="36000" tIns="36000" rIns="36000" bIns="36000" anchor="ctr"/>
          <a:lstStyle/>
          <a:p>
            <a:pPr algn="ctr">
              <a:defRPr/>
            </a:pPr>
            <a:r>
              <a:rPr lang="zh-TW" altLang="en-US" sz="1400" kern="0" dirty="0" smtClean="0">
                <a:solidFill>
                  <a:srgbClr val="313131"/>
                </a:solidFill>
                <a:latin typeface="微軟正黑體" panose="020B0604030504040204" pitchFamily="34" charset="-120"/>
                <a:ea typeface="微軟正黑體" panose="020B0604030504040204" pitchFamily="34" charset="-120"/>
              </a:rPr>
              <a:t>共同</a:t>
            </a:r>
            <a:r>
              <a:rPr lang="zh-TW" altLang="en-US" sz="1400" kern="0" dirty="0">
                <a:solidFill>
                  <a:srgbClr val="313131"/>
                </a:solidFill>
                <a:latin typeface="微軟正黑體" panose="020B0604030504040204" pitchFamily="34" charset="-120"/>
                <a:ea typeface="微軟正黑體" panose="020B0604030504040204" pitchFamily="34" charset="-120"/>
              </a:rPr>
              <a:t>課程</a:t>
            </a: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通識課程</a:t>
            </a: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服務學習</a:t>
            </a:r>
          </a:p>
        </p:txBody>
      </p:sp>
      <p:sp>
        <p:nvSpPr>
          <p:cNvPr id="50" name="AutoShape 37"/>
          <p:cNvSpPr>
            <a:spLocks noChangeArrowheads="1"/>
          </p:cNvSpPr>
          <p:nvPr/>
        </p:nvSpPr>
        <p:spPr bwMode="auto">
          <a:xfrm rot="16200000" flipV="1">
            <a:off x="6822264" y="2879115"/>
            <a:ext cx="612000" cy="360000"/>
          </a:xfrm>
          <a:prstGeom prst="triangle">
            <a:avLst>
              <a:gd name="adj" fmla="val 50000"/>
            </a:avLst>
          </a:prstGeom>
          <a:solidFill>
            <a:srgbClr val="B4B4B4"/>
          </a:solidFill>
          <a:ln w="12700" algn="ctr">
            <a:solidFill>
              <a:sysClr val="window" lastClr="FFFFFF"/>
            </a:solidFill>
            <a:miter lim="800000"/>
            <a:headEnd type="none" w="sm" len="sm"/>
            <a:tailEnd type="none" w="sm" len="sm"/>
          </a:ln>
        </p:spPr>
        <p:txBody>
          <a:bodyPr rot="10800000" wrap="square" lIns="36000" tIns="36000" rIns="36000" bIns="36000" anchor="ctr"/>
          <a:lstStyle/>
          <a:p>
            <a:pPr algn="ctr">
              <a:defRPr/>
            </a:pPr>
            <a:endParaRPr lang="en-US" sz="1200" kern="0" smtClean="0">
              <a:solidFill>
                <a:prstClr val="white"/>
              </a:solidFill>
              <a:latin typeface="Arial"/>
              <a:ea typeface="新細明體" pitchFamily="18" charset="-120"/>
            </a:endParaRPr>
          </a:p>
        </p:txBody>
      </p:sp>
      <p:sp>
        <p:nvSpPr>
          <p:cNvPr id="51" name="Rectangle 39"/>
          <p:cNvSpPr>
            <a:spLocks noChangeArrowheads="1"/>
          </p:cNvSpPr>
          <p:nvPr/>
        </p:nvSpPr>
        <p:spPr bwMode="auto">
          <a:xfrm>
            <a:off x="7392035" y="3704277"/>
            <a:ext cx="1512168" cy="850618"/>
          </a:xfrm>
          <a:prstGeom prst="rect">
            <a:avLst/>
          </a:prstGeom>
          <a:solidFill>
            <a:sysClr val="window" lastClr="FFFFFF"/>
          </a:solidFill>
          <a:ln w="12700">
            <a:solidFill>
              <a:srgbClr val="B4B4B4"/>
            </a:solidFill>
            <a:miter lim="800000"/>
            <a:headEnd type="none" w="sm" len="sm"/>
            <a:tailEnd type="none" w="sm" len="sm"/>
          </a:ln>
        </p:spPr>
        <p:txBody>
          <a:bodyPr wrap="square" lIns="36000" tIns="36000" rIns="36000" bIns="36000" anchor="ctr"/>
          <a:lstStyle/>
          <a:p>
            <a:pPr algn="ctr">
              <a:defRPr/>
            </a:pPr>
            <a:r>
              <a:rPr lang="zh-TW" altLang="en-US" sz="1400" kern="0" dirty="0" smtClean="0">
                <a:solidFill>
                  <a:srgbClr val="313131"/>
                </a:solidFill>
                <a:latin typeface="微軟正黑體" panose="020B0604030504040204" pitchFamily="34" charset="-120"/>
                <a:ea typeface="微軟正黑體" panose="020B0604030504040204" pitchFamily="34" charset="-120"/>
              </a:rPr>
              <a:t>共同</a:t>
            </a:r>
            <a:r>
              <a:rPr lang="zh-TW" altLang="en-US" sz="1400" kern="0" dirty="0">
                <a:solidFill>
                  <a:srgbClr val="313131"/>
                </a:solidFill>
                <a:latin typeface="微軟正黑體" panose="020B0604030504040204" pitchFamily="34" charset="-120"/>
                <a:ea typeface="微軟正黑體" panose="020B0604030504040204" pitchFamily="34" charset="-120"/>
              </a:rPr>
              <a:t>課程</a:t>
            </a: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通識課程</a:t>
            </a: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服務學習</a:t>
            </a:r>
          </a:p>
        </p:txBody>
      </p:sp>
      <p:sp>
        <p:nvSpPr>
          <p:cNvPr id="52" name="AutoShape 37"/>
          <p:cNvSpPr>
            <a:spLocks noChangeArrowheads="1"/>
          </p:cNvSpPr>
          <p:nvPr/>
        </p:nvSpPr>
        <p:spPr bwMode="auto">
          <a:xfrm rot="16200000" flipV="1">
            <a:off x="6822264" y="3950080"/>
            <a:ext cx="612000" cy="360000"/>
          </a:xfrm>
          <a:prstGeom prst="triangle">
            <a:avLst>
              <a:gd name="adj" fmla="val 50000"/>
            </a:avLst>
          </a:prstGeom>
          <a:solidFill>
            <a:srgbClr val="B4B4B4"/>
          </a:solidFill>
          <a:ln w="12700" algn="ctr">
            <a:solidFill>
              <a:sysClr val="window" lastClr="FFFFFF"/>
            </a:solidFill>
            <a:miter lim="800000"/>
            <a:headEnd type="none" w="sm" len="sm"/>
            <a:tailEnd type="none" w="sm" len="sm"/>
          </a:ln>
        </p:spPr>
        <p:txBody>
          <a:bodyPr rot="10800000" wrap="square" lIns="36000" tIns="36000" rIns="36000" bIns="36000" anchor="ctr"/>
          <a:lstStyle/>
          <a:p>
            <a:pPr algn="ctr">
              <a:defRPr/>
            </a:pPr>
            <a:endParaRPr lang="en-US" sz="1200" kern="0" smtClean="0">
              <a:solidFill>
                <a:prstClr val="white"/>
              </a:solidFill>
              <a:latin typeface="Arial"/>
              <a:ea typeface="新細明體" pitchFamily="18" charset="-120"/>
            </a:endParaRPr>
          </a:p>
        </p:txBody>
      </p:sp>
      <p:sp>
        <p:nvSpPr>
          <p:cNvPr id="54" name="矩形 53"/>
          <p:cNvSpPr/>
          <p:nvPr/>
        </p:nvSpPr>
        <p:spPr>
          <a:xfrm>
            <a:off x="191235" y="906760"/>
            <a:ext cx="2052000"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smtClean="0">
                <a:solidFill>
                  <a:prstClr val="black"/>
                </a:solidFill>
                <a:latin typeface="微軟正黑體" panose="020B0604030504040204" pitchFamily="34" charset="-120"/>
                <a:ea typeface="微軟正黑體" panose="020B0604030504040204" pitchFamily="34" charset="-120"/>
              </a:rPr>
              <a:t>以企業管理系</a:t>
            </a:r>
            <a:r>
              <a:rPr lang="zh-TW" altLang="en-US" sz="1600" b="1" dirty="0">
                <a:solidFill>
                  <a:prstClr val="black"/>
                </a:solidFill>
                <a:latin typeface="微軟正黑體" panose="020B0604030504040204" pitchFamily="34" charset="-120"/>
                <a:ea typeface="微軟正黑體" panose="020B0604030504040204" pitchFamily="34" charset="-120"/>
              </a:rPr>
              <a:t>為</a:t>
            </a:r>
            <a:r>
              <a:rPr lang="zh-TW" altLang="en-US" sz="1600" b="1" dirty="0" smtClean="0">
                <a:solidFill>
                  <a:prstClr val="black"/>
                </a:solidFill>
                <a:latin typeface="微軟正黑體" panose="020B0604030504040204" pitchFamily="34" charset="-120"/>
                <a:ea typeface="微軟正黑體" panose="020B0604030504040204" pitchFamily="34" charset="-120"/>
              </a:rPr>
              <a:t>例</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
        <p:nvSpPr>
          <p:cNvPr id="27" name="Shape 210"/>
          <p:cNvSpPr/>
          <p:nvPr/>
        </p:nvSpPr>
        <p:spPr>
          <a:xfrm>
            <a:off x="2411816" y="1687337"/>
            <a:ext cx="2448216" cy="561824"/>
          </a:xfrm>
          <a:prstGeom prst="rect">
            <a:avLst/>
          </a:prstGeom>
          <a:solidFill>
            <a:schemeClr val="accent6">
              <a:lumMod val="20000"/>
              <a:lumOff val="80000"/>
            </a:schemeClr>
          </a:solidFill>
          <a:ln>
            <a:noFill/>
          </a:ln>
        </p:spPr>
        <p:txBody>
          <a:bodyPr lIns="91425" tIns="45700" rIns="91425" bIns="45700" anchor="t" anchorCtr="0">
            <a:noAutofit/>
          </a:bodyPr>
          <a:lstStyle/>
          <a:p>
            <a:pPr marL="180975" indent="-180975">
              <a:buSzPct val="25000"/>
              <a:buFont typeface="Wingdings" panose="05000000000000000000" pitchFamily="2" charset="2"/>
              <a:buChar char="l"/>
            </a:pP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基礎專業知能</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a:p>
            <a:pPr marL="180975" indent="-180975">
              <a:buSzPct val="25000"/>
              <a:buFont typeface="Wingdings" panose="05000000000000000000" pitchFamily="2" charset="2"/>
              <a:buChar char="l"/>
            </a:pP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邏輯、批判、思考能力</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p:txBody>
      </p:sp>
      <p:sp>
        <p:nvSpPr>
          <p:cNvPr id="35" name="文字方塊 34"/>
          <p:cNvSpPr txBox="1"/>
          <p:nvPr/>
        </p:nvSpPr>
        <p:spPr>
          <a:xfrm>
            <a:off x="4823193" y="1677450"/>
            <a:ext cx="2160240" cy="523220"/>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瞭解</a:t>
            </a:r>
            <a:r>
              <a:rPr kumimoji="1" lang="zh-TW" altLang="en-US" sz="1400" dirty="0" smtClean="0">
                <a:solidFill>
                  <a:prstClr val="black"/>
                </a:solidFill>
                <a:latin typeface="微軟正黑體" panose="020B0604030504040204" pitchFamily="34" charset="-120"/>
                <a:ea typeface="微軟正黑體" panose="020B0604030504040204" pitchFamily="34" charset="-120"/>
              </a:rPr>
              <a:t>並能轉化管理</a:t>
            </a:r>
            <a:r>
              <a:rPr kumimoji="1" lang="zh-TW" altLang="en-US" sz="1400" dirty="0">
                <a:solidFill>
                  <a:prstClr val="black"/>
                </a:solidFill>
                <a:latin typeface="微軟正黑體" panose="020B0604030504040204" pitchFamily="34" charset="-120"/>
                <a:ea typeface="微軟正黑體" panose="020B0604030504040204" pitchFamily="34" charset="-120"/>
              </a:rPr>
              <a:t>基礎</a:t>
            </a:r>
            <a:r>
              <a:rPr kumimoji="1" lang="zh-TW" altLang="en-US" sz="1400" dirty="0" smtClean="0">
                <a:solidFill>
                  <a:prstClr val="black"/>
                </a:solidFill>
                <a:latin typeface="微軟正黑體" panose="020B0604030504040204" pitchFamily="34" charset="-120"/>
                <a:ea typeface="微軟正黑體" panose="020B0604030504040204" pitchFamily="34" charset="-120"/>
              </a:rPr>
              <a:t>知識</a:t>
            </a:r>
            <a:endParaRPr kumimoji="1" lang="en-US" altLang="zh-TW" sz="1400" dirty="0" smtClean="0">
              <a:solidFill>
                <a:prstClr val="black"/>
              </a:solidFill>
              <a:latin typeface="微軟正黑體" panose="020B0604030504040204" pitchFamily="34" charset="-120"/>
              <a:ea typeface="微軟正黑體" panose="020B0604030504040204" pitchFamily="34" charset="-120"/>
            </a:endParaRPr>
          </a:p>
        </p:txBody>
      </p:sp>
      <p:sp>
        <p:nvSpPr>
          <p:cNvPr id="38" name="AutoShape 37"/>
          <p:cNvSpPr>
            <a:spLocks noChangeArrowheads="1"/>
          </p:cNvSpPr>
          <p:nvPr/>
        </p:nvSpPr>
        <p:spPr bwMode="auto">
          <a:xfrm rot="16200000" flipV="1">
            <a:off x="6822264" y="1655081"/>
            <a:ext cx="612000" cy="360000"/>
          </a:xfrm>
          <a:prstGeom prst="triangle">
            <a:avLst>
              <a:gd name="adj" fmla="val 50000"/>
            </a:avLst>
          </a:prstGeom>
          <a:solidFill>
            <a:srgbClr val="B4B4B4"/>
          </a:solidFill>
          <a:ln w="12700" algn="ctr">
            <a:solidFill>
              <a:sysClr val="window" lastClr="FFFFFF"/>
            </a:solidFill>
            <a:miter lim="800000"/>
            <a:headEnd type="none" w="sm" len="sm"/>
            <a:tailEnd type="none" w="sm" len="sm"/>
          </a:ln>
        </p:spPr>
        <p:txBody>
          <a:bodyPr rot="10800000" wrap="square" lIns="36000" tIns="36000" rIns="36000" bIns="36000" anchor="ctr"/>
          <a:lstStyle/>
          <a:p>
            <a:pPr algn="ctr">
              <a:defRPr/>
            </a:pPr>
            <a:endParaRPr lang="en-US" sz="1200" kern="0" smtClean="0">
              <a:solidFill>
                <a:prstClr val="white"/>
              </a:solidFill>
              <a:latin typeface="Arial"/>
              <a:ea typeface="新細明體" pitchFamily="18" charset="-120"/>
            </a:endParaRPr>
          </a:p>
        </p:txBody>
      </p:sp>
      <p:sp>
        <p:nvSpPr>
          <p:cNvPr id="39" name="Rectangle 39"/>
          <p:cNvSpPr>
            <a:spLocks noChangeArrowheads="1"/>
          </p:cNvSpPr>
          <p:nvPr/>
        </p:nvSpPr>
        <p:spPr bwMode="auto">
          <a:xfrm>
            <a:off x="7380432" y="1474406"/>
            <a:ext cx="1512048" cy="798201"/>
          </a:xfrm>
          <a:prstGeom prst="rect">
            <a:avLst/>
          </a:prstGeom>
          <a:solidFill>
            <a:sysClr val="window" lastClr="FFFFFF"/>
          </a:solidFill>
          <a:ln w="12700">
            <a:solidFill>
              <a:srgbClr val="B4B4B4"/>
            </a:solidFill>
            <a:miter lim="800000"/>
            <a:headEnd type="none" w="sm" len="sm"/>
            <a:tailEnd type="none" w="sm" len="sm"/>
          </a:ln>
        </p:spPr>
        <p:txBody>
          <a:bodyPr wrap="square" lIns="36000" tIns="36000" rIns="36000" bIns="36000" anchor="ctr"/>
          <a:lstStyle/>
          <a:p>
            <a:pPr algn="ctr">
              <a:defRPr/>
            </a:pPr>
            <a:r>
              <a:rPr lang="zh-TW" altLang="en-US" sz="1400" kern="0" dirty="0" smtClean="0">
                <a:solidFill>
                  <a:srgbClr val="313131"/>
                </a:solidFill>
                <a:latin typeface="微軟正黑體" panose="020B0604030504040204" pitchFamily="34" charset="-120"/>
                <a:ea typeface="微軟正黑體" panose="020B0604030504040204" pitchFamily="34" charset="-120"/>
              </a:rPr>
              <a:t>共通課程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院</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基礎</a:t>
            </a:r>
            <a:r>
              <a:rPr lang="en-US" altLang="zh-TW" sz="1400" kern="0" dirty="0">
                <a:solidFill>
                  <a:srgbClr val="313131"/>
                </a:solidFill>
                <a:latin typeface="微軟正黑體" panose="020B0604030504040204" pitchFamily="34" charset="-120"/>
                <a:ea typeface="微軟正黑體" panose="020B0604030504040204" pitchFamily="34" charset="-120"/>
              </a:rPr>
              <a:t>/</a:t>
            </a:r>
            <a:r>
              <a:rPr lang="zh-TW" altLang="en-US" sz="1400" kern="0" dirty="0">
                <a:solidFill>
                  <a:srgbClr val="313131"/>
                </a:solidFill>
                <a:latin typeface="微軟正黑體" panose="020B0604030504040204" pitchFamily="34" charset="-120"/>
                <a:ea typeface="微軟正黑體" panose="020B0604030504040204" pitchFamily="34" charset="-120"/>
              </a:rPr>
              <a:t>核心</a:t>
            </a:r>
            <a:r>
              <a:rPr lang="zh-TW" altLang="en-US" sz="1400" kern="0" dirty="0" smtClean="0">
                <a:solidFill>
                  <a:srgbClr val="313131"/>
                </a:solidFill>
                <a:latin typeface="微軟正黑體" panose="020B0604030504040204" pitchFamily="34" charset="-120"/>
                <a:ea typeface="微軟正黑體" panose="020B0604030504040204" pitchFamily="34" charset="-120"/>
              </a:rPr>
              <a:t>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系</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p:txBody>
      </p:sp>
      <p:sp>
        <p:nvSpPr>
          <p:cNvPr id="14" name="矩形 13"/>
          <p:cNvSpPr/>
          <p:nvPr/>
        </p:nvSpPr>
        <p:spPr>
          <a:xfrm>
            <a:off x="2411816" y="1423935"/>
            <a:ext cx="1444626" cy="307777"/>
          </a:xfrm>
          <a:prstGeom prst="rect">
            <a:avLst/>
          </a:prstGeom>
        </p:spPr>
        <p:txBody>
          <a:bodyPr wrap="none">
            <a:spAutoFit/>
          </a:bodyPr>
          <a:lstStyle/>
          <a:p>
            <a:pPr marL="180975" indent="-180975">
              <a:buSzPct val="40000"/>
              <a:buFont typeface="Wingdings" panose="05000000000000000000" pitchFamily="2" charset="2"/>
              <a:buChar char="n"/>
            </a:pPr>
            <a:r>
              <a:rPr lang="zh-TW" altLang="en-US" sz="1400" b="1" kern="0" dirty="0" smtClean="0">
                <a:solidFill>
                  <a:srgbClr val="FF0000"/>
                </a:solidFill>
                <a:latin typeface="微軟正黑體" panose="020B0604030504040204" pitchFamily="34" charset="-120"/>
                <a:ea typeface="微軟正黑體" panose="020B0604030504040204" pitchFamily="34" charset="-120"/>
                <a:cs typeface="Arial"/>
                <a:sym typeface="Arial"/>
              </a:rPr>
              <a:t>學術基礎</a:t>
            </a:r>
            <a:r>
              <a:rPr lang="zh-TW" altLang="en-US" sz="1400" b="1" kern="0" dirty="0">
                <a:solidFill>
                  <a:srgbClr val="FF0000"/>
                </a:solidFill>
                <a:latin typeface="微軟正黑體" panose="020B0604030504040204" pitchFamily="34" charset="-120"/>
                <a:ea typeface="微軟正黑體" panose="020B0604030504040204" pitchFamily="34" charset="-120"/>
                <a:cs typeface="Arial"/>
                <a:sym typeface="Arial"/>
              </a:rPr>
              <a:t>能力</a:t>
            </a:r>
            <a:endParaRPr lang="en-US" altLang="zh-TW" sz="1400" b="1" kern="0" dirty="0">
              <a:solidFill>
                <a:srgbClr val="FF0000"/>
              </a:solidFill>
              <a:latin typeface="微軟正黑體" panose="020B0604030504040204" pitchFamily="34" charset="-120"/>
              <a:ea typeface="微軟正黑體" panose="020B0604030504040204" pitchFamily="34" charset="-120"/>
              <a:cs typeface="Arial"/>
              <a:sym typeface="Arial"/>
            </a:endParaRPr>
          </a:p>
        </p:txBody>
      </p:sp>
      <p:cxnSp>
        <p:nvCxnSpPr>
          <p:cNvPr id="3" name="直線接點 2"/>
          <p:cNvCxnSpPr/>
          <p:nvPr/>
        </p:nvCxnSpPr>
        <p:spPr>
          <a:xfrm>
            <a:off x="2411816" y="1256402"/>
            <a:ext cx="6552000" cy="0"/>
          </a:xfrm>
          <a:prstGeom prst="line">
            <a:avLst/>
          </a:prstGeom>
          <a:ln w="28575">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6" name="文字方塊 5"/>
          <p:cNvSpPr txBox="1"/>
          <p:nvPr/>
        </p:nvSpPr>
        <p:spPr>
          <a:xfrm>
            <a:off x="125076" y="6501974"/>
            <a:ext cx="8233475" cy="276999"/>
          </a:xfrm>
          <a:prstGeom prst="rect">
            <a:avLst/>
          </a:prstGeom>
          <a:noFill/>
        </p:spPr>
        <p:txBody>
          <a:bodyPr wrap="square" rtlCol="0">
            <a:spAutoFit/>
          </a:bodyPr>
          <a:lstStyle/>
          <a:p>
            <a:pPr eaLnBrk="0" fontAlgn="base" hangingPunct="0">
              <a:spcBef>
                <a:spcPct val="0"/>
              </a:spcBef>
              <a:spcAft>
                <a:spcPct val="0"/>
              </a:spcAft>
            </a:pPr>
            <a:r>
              <a:rPr kumimoji="1" lang="zh-TW" altLang="en-US" sz="1200" dirty="0" smtClean="0">
                <a:solidFill>
                  <a:prstClr val="black"/>
                </a:solidFill>
                <a:latin typeface="微軟正黑體" panose="020B0604030504040204" pitchFamily="34" charset="-120"/>
                <a:ea typeface="微軟正黑體" panose="020B0604030504040204" pitchFamily="34" charset="-120"/>
              </a:rPr>
              <a:t>註：專業應用能力與職場共通能力可對應至</a:t>
            </a:r>
            <a:r>
              <a:rPr kumimoji="1" lang="en-US" altLang="zh-TW" sz="12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200" dirty="0" smtClean="0">
                <a:solidFill>
                  <a:prstClr val="black"/>
                </a:solidFill>
                <a:latin typeface="微軟正黑體" panose="020B0604030504040204" pitchFamily="34" charset="-120"/>
                <a:ea typeface="微軟正黑體" panose="020B0604030504040204" pitchFamily="34" charset="-120"/>
              </a:rPr>
              <a:t>職能細項，本表能力指標僅舉部分職能細項作為參考。</a:t>
            </a:r>
            <a:endParaRPr kumimoji="1" lang="zh-TW" altLang="en-US" sz="1200" dirty="0">
              <a:solidFill>
                <a:prstClr val="black"/>
              </a:solidFill>
              <a:latin typeface="微軟正黑體" panose="020B0604030504040204" pitchFamily="34" charset="-120"/>
              <a:ea typeface="微軟正黑體" panose="020B0604030504040204" pitchFamily="34" charset="-120"/>
            </a:endParaRPr>
          </a:p>
        </p:txBody>
      </p:sp>
      <p:sp>
        <p:nvSpPr>
          <p:cNvPr id="57" name="Shape 210"/>
          <p:cNvSpPr/>
          <p:nvPr/>
        </p:nvSpPr>
        <p:spPr>
          <a:xfrm>
            <a:off x="1403705" y="1425204"/>
            <a:ext cx="504000" cy="1044000"/>
          </a:xfrm>
          <a:prstGeom prst="rect">
            <a:avLst/>
          </a:prstGeom>
          <a:solidFill>
            <a:schemeClr val="accent6">
              <a:lumMod val="75000"/>
            </a:schemeClr>
          </a:solidFill>
          <a:ln>
            <a:noFill/>
          </a:ln>
        </p:spPr>
        <p:txBody>
          <a:bodyPr lIns="91425" tIns="45700" rIns="91425" bIns="45700" anchor="ctr" anchorCtr="0">
            <a:noAutofit/>
          </a:bodyPr>
          <a:lstStyle/>
          <a:p>
            <a:pPr algn="ctr">
              <a:buSzPct val="25000"/>
            </a:pPr>
            <a:r>
              <a:rPr lang="zh-TW" altLang="en-US" sz="2000" b="1" kern="0" dirty="0" smtClean="0">
                <a:solidFill>
                  <a:srgbClr val="FFFFFF"/>
                </a:solidFill>
                <a:latin typeface="微軟正黑體" panose="020B0604030504040204" pitchFamily="34" charset="-120"/>
                <a:ea typeface="微軟正黑體" panose="020B0604030504040204" pitchFamily="34" charset="-120"/>
                <a:cs typeface="Arial"/>
                <a:sym typeface="Arial"/>
              </a:rPr>
              <a:t>基礎力</a:t>
            </a:r>
            <a:endPar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endParaRPr>
          </a:p>
        </p:txBody>
      </p:sp>
      <p:grpSp>
        <p:nvGrpSpPr>
          <p:cNvPr id="59" name="群組 58"/>
          <p:cNvGrpSpPr/>
          <p:nvPr/>
        </p:nvGrpSpPr>
        <p:grpSpPr>
          <a:xfrm>
            <a:off x="179513" y="1425204"/>
            <a:ext cx="1152000" cy="1080000"/>
            <a:chOff x="251520" y="2385008"/>
            <a:chExt cx="1152000" cy="1080000"/>
          </a:xfrm>
        </p:grpSpPr>
        <p:grpSp>
          <p:nvGrpSpPr>
            <p:cNvPr id="61" name="群組 60"/>
            <p:cNvGrpSpPr/>
            <p:nvPr/>
          </p:nvGrpSpPr>
          <p:grpSpPr>
            <a:xfrm>
              <a:off x="251520" y="2385008"/>
              <a:ext cx="1152000" cy="1080000"/>
              <a:chOff x="251520" y="2709160"/>
              <a:chExt cx="1152000" cy="1080000"/>
            </a:xfrm>
          </p:grpSpPr>
          <p:sp>
            <p:nvSpPr>
              <p:cNvPr id="63" name="Shape 204"/>
              <p:cNvSpPr/>
              <p:nvPr/>
            </p:nvSpPr>
            <p:spPr>
              <a:xfrm>
                <a:off x="251520" y="2709160"/>
                <a:ext cx="1152000" cy="1080000"/>
              </a:xfrm>
              <a:prstGeom prst="ellipse">
                <a:avLst/>
              </a:prstGeom>
              <a:noFill/>
              <a:ln w="38100" cap="flat" cmpd="sng">
                <a:solidFill>
                  <a:schemeClr val="accent6">
                    <a:lumMod val="75000"/>
                  </a:schemeClr>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sp>
            <p:nvSpPr>
              <p:cNvPr id="64" name="Shape 209"/>
              <p:cNvSpPr/>
              <p:nvPr/>
            </p:nvSpPr>
            <p:spPr>
              <a:xfrm>
                <a:off x="342841" y="2794766"/>
                <a:ext cx="969280" cy="908788"/>
              </a:xfrm>
              <a:prstGeom prst="ellipse">
                <a:avLst/>
              </a:prstGeom>
              <a:solidFill>
                <a:schemeClr val="accent6">
                  <a:lumMod val="75000"/>
                </a:schemeClr>
              </a:solidFill>
              <a:ln w="19050" cap="flat" cmpd="sng">
                <a:solidFill>
                  <a:srgbClr val="FFFFFF"/>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grpSp>
        <p:sp>
          <p:nvSpPr>
            <p:cNvPr id="62" name="文字方塊 61"/>
            <p:cNvSpPr txBox="1"/>
            <p:nvPr/>
          </p:nvSpPr>
          <p:spPr>
            <a:xfrm>
              <a:off x="395536" y="2735636"/>
              <a:ext cx="935976"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smtClean="0">
                  <a:solidFill>
                    <a:prstClr val="white"/>
                  </a:solidFill>
                  <a:latin typeface="微軟正黑體" panose="020B0604030504040204" pitchFamily="34" charset="-120"/>
                  <a:ea typeface="微軟正黑體" panose="020B0604030504040204" pitchFamily="34" charset="-120"/>
                </a:rPr>
                <a:t>學術面</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grpSp>
      <p:sp>
        <p:nvSpPr>
          <p:cNvPr id="65" name="半框架 64"/>
          <p:cNvSpPr/>
          <p:nvPr/>
        </p:nvSpPr>
        <p:spPr>
          <a:xfrm rot="8269822">
            <a:off x="1719722" y="1685900"/>
            <a:ext cx="504000" cy="540000"/>
          </a:xfrm>
          <a:prstGeom prst="halfFram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4" name="圓角矩形 3"/>
          <p:cNvSpPr/>
          <p:nvPr/>
        </p:nvSpPr>
        <p:spPr>
          <a:xfrm>
            <a:off x="2879968" y="1052736"/>
            <a:ext cx="1404000" cy="277415"/>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kumimoji="1" lang="zh-TW" altLang="en-US" b="1" dirty="0" smtClean="0">
                <a:solidFill>
                  <a:prstClr val="white"/>
                </a:solidFill>
                <a:latin typeface="微軟正黑體" panose="020B0604030504040204" pitchFamily="34" charset="-120"/>
                <a:ea typeface="微軟正黑體" panose="020B0604030504040204" pitchFamily="34" charset="-120"/>
              </a:rPr>
              <a:t>核心能力</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sp>
        <p:nvSpPr>
          <p:cNvPr id="53" name="圓角矩形 52"/>
          <p:cNvSpPr/>
          <p:nvPr/>
        </p:nvSpPr>
        <p:spPr>
          <a:xfrm>
            <a:off x="5184224" y="1061864"/>
            <a:ext cx="1404000" cy="277415"/>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kumimoji="1" lang="zh-TW" altLang="en-US" b="1" dirty="0" smtClean="0">
                <a:solidFill>
                  <a:prstClr val="white"/>
                </a:solidFill>
                <a:latin typeface="微軟正黑體" panose="020B0604030504040204" pitchFamily="34" charset="-120"/>
                <a:ea typeface="微軟正黑體" panose="020B0604030504040204" pitchFamily="34" charset="-120"/>
              </a:rPr>
              <a:t>能力指標</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sp>
        <p:nvSpPr>
          <p:cNvPr id="58" name="圓角矩形 57"/>
          <p:cNvSpPr/>
          <p:nvPr/>
        </p:nvSpPr>
        <p:spPr>
          <a:xfrm>
            <a:off x="7344464" y="1061864"/>
            <a:ext cx="1404000" cy="277415"/>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kumimoji="1" lang="zh-TW" altLang="en-US" b="1" dirty="0" smtClean="0">
                <a:solidFill>
                  <a:prstClr val="white"/>
                </a:solidFill>
                <a:latin typeface="微軟正黑體" panose="020B0604030504040204" pitchFamily="34" charset="-120"/>
                <a:ea typeface="微軟正黑體" panose="020B0604030504040204" pitchFamily="34" charset="-120"/>
              </a:rPr>
              <a:t>對應課群</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sp>
        <p:nvSpPr>
          <p:cNvPr id="60" name="Shape 210"/>
          <p:cNvSpPr/>
          <p:nvPr/>
        </p:nvSpPr>
        <p:spPr>
          <a:xfrm>
            <a:off x="1403704" y="5235202"/>
            <a:ext cx="504000" cy="1044000"/>
          </a:xfrm>
          <a:prstGeom prst="rect">
            <a:avLst/>
          </a:prstGeom>
          <a:solidFill>
            <a:schemeClr val="accent5">
              <a:lumMod val="75000"/>
            </a:schemeClr>
          </a:solidFill>
          <a:ln>
            <a:noFill/>
          </a:ln>
        </p:spPr>
        <p:txBody>
          <a:bodyPr lIns="91425" tIns="45700" rIns="91425" bIns="45700" anchor="ctr" anchorCtr="0">
            <a:noAutofit/>
          </a:bodyPr>
          <a:lstStyle/>
          <a:p>
            <a:pPr algn="ctr">
              <a:buSzPct val="25000"/>
            </a:pPr>
            <a:r>
              <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rPr>
              <a:t>就業</a:t>
            </a:r>
            <a:r>
              <a:rPr lang="zh-TW" altLang="en-US" sz="2000" b="1" kern="0" dirty="0" smtClean="0">
                <a:solidFill>
                  <a:srgbClr val="FFFFFF"/>
                </a:solidFill>
                <a:latin typeface="微軟正黑體" panose="020B0604030504040204" pitchFamily="34" charset="-120"/>
                <a:ea typeface="微軟正黑體" panose="020B0604030504040204" pitchFamily="34" charset="-120"/>
                <a:cs typeface="Arial"/>
                <a:sym typeface="Arial"/>
              </a:rPr>
              <a:t>力</a:t>
            </a:r>
            <a:endParaRPr lang="zh-TW" altLang="en-US" sz="2000" b="1" kern="0" dirty="0">
              <a:solidFill>
                <a:srgbClr val="FFFFFF"/>
              </a:solidFill>
              <a:latin typeface="微軟正黑體" panose="020B0604030504040204" pitchFamily="34" charset="-120"/>
              <a:ea typeface="微軟正黑體" panose="020B0604030504040204" pitchFamily="34" charset="-120"/>
              <a:cs typeface="Arial"/>
              <a:sym typeface="Arial"/>
            </a:endParaRPr>
          </a:p>
        </p:txBody>
      </p:sp>
      <p:grpSp>
        <p:nvGrpSpPr>
          <p:cNvPr id="66" name="群組 65"/>
          <p:cNvGrpSpPr/>
          <p:nvPr/>
        </p:nvGrpSpPr>
        <p:grpSpPr>
          <a:xfrm>
            <a:off x="179512" y="5235202"/>
            <a:ext cx="1152000" cy="1080000"/>
            <a:chOff x="251520" y="2385008"/>
            <a:chExt cx="1152000" cy="1080000"/>
          </a:xfrm>
        </p:grpSpPr>
        <p:grpSp>
          <p:nvGrpSpPr>
            <p:cNvPr id="67" name="群組 66"/>
            <p:cNvGrpSpPr/>
            <p:nvPr/>
          </p:nvGrpSpPr>
          <p:grpSpPr>
            <a:xfrm>
              <a:off x="251520" y="2385008"/>
              <a:ext cx="1152000" cy="1080000"/>
              <a:chOff x="251520" y="2709160"/>
              <a:chExt cx="1152000" cy="1080000"/>
            </a:xfrm>
          </p:grpSpPr>
          <p:sp>
            <p:nvSpPr>
              <p:cNvPr id="69" name="Shape 204"/>
              <p:cNvSpPr/>
              <p:nvPr/>
            </p:nvSpPr>
            <p:spPr>
              <a:xfrm>
                <a:off x="251520" y="2709160"/>
                <a:ext cx="1152000" cy="1080000"/>
              </a:xfrm>
              <a:prstGeom prst="ellipse">
                <a:avLst/>
              </a:prstGeom>
              <a:noFill/>
              <a:ln w="38100" cap="flat" cmpd="sng">
                <a:solidFill>
                  <a:schemeClr val="accent5">
                    <a:lumMod val="75000"/>
                  </a:schemeClr>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sp>
            <p:nvSpPr>
              <p:cNvPr id="70" name="Shape 209"/>
              <p:cNvSpPr/>
              <p:nvPr/>
            </p:nvSpPr>
            <p:spPr>
              <a:xfrm>
                <a:off x="342841" y="2794766"/>
                <a:ext cx="969280" cy="908788"/>
              </a:xfrm>
              <a:prstGeom prst="ellipse">
                <a:avLst/>
              </a:prstGeom>
              <a:solidFill>
                <a:schemeClr val="accent5">
                  <a:lumMod val="75000"/>
                </a:schemeClr>
              </a:solidFill>
              <a:ln w="19050" cap="flat" cmpd="sng">
                <a:solidFill>
                  <a:srgbClr val="FFFFFF"/>
                </a:solidFill>
                <a:prstDash val="solid"/>
                <a:miter/>
                <a:headEnd type="none" w="med" len="med"/>
                <a:tailEnd type="none" w="med" len="med"/>
              </a:ln>
            </p:spPr>
            <p:txBody>
              <a:bodyPr lIns="91425" tIns="45700" rIns="91425" bIns="45700" anchor="ctr" anchorCtr="0">
                <a:noAutofit/>
              </a:bodyPr>
              <a:lstStyle/>
              <a:p>
                <a:pPr algn="ctr"/>
                <a:endParaRPr sz="1260" kern="0">
                  <a:solidFill>
                    <a:srgbClr val="FFFFFF"/>
                  </a:solidFill>
                  <a:latin typeface="Calibri"/>
                  <a:ea typeface="Calibri"/>
                  <a:cs typeface="Calibri"/>
                  <a:sym typeface="Calibri"/>
                </a:endParaRPr>
              </a:p>
            </p:txBody>
          </p:sp>
        </p:grpSp>
        <p:sp>
          <p:nvSpPr>
            <p:cNvPr id="68" name="文字方塊 67"/>
            <p:cNvSpPr txBox="1"/>
            <p:nvPr/>
          </p:nvSpPr>
          <p:spPr>
            <a:xfrm>
              <a:off x="395536" y="2735636"/>
              <a:ext cx="935976"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a:solidFill>
                    <a:prstClr val="white"/>
                  </a:solidFill>
                  <a:latin typeface="微軟正黑體" panose="020B0604030504040204" pitchFamily="34" charset="-120"/>
                  <a:ea typeface="微軟正黑體" panose="020B0604030504040204" pitchFamily="34" charset="-120"/>
                </a:rPr>
                <a:t>職涯</a:t>
              </a:r>
              <a:r>
                <a:rPr kumimoji="1" lang="zh-TW" altLang="en-US" b="1" dirty="0" smtClean="0">
                  <a:solidFill>
                    <a:prstClr val="white"/>
                  </a:solidFill>
                  <a:latin typeface="微軟正黑體" panose="020B0604030504040204" pitchFamily="34" charset="-120"/>
                  <a:ea typeface="微軟正黑體" panose="020B0604030504040204" pitchFamily="34" charset="-120"/>
                </a:rPr>
                <a:t>面</a:t>
              </a:r>
              <a:endParaRPr kumimoji="1" lang="zh-TW" altLang="en-US" b="1" dirty="0">
                <a:solidFill>
                  <a:prstClr val="white"/>
                </a:solidFill>
                <a:latin typeface="微軟正黑體" panose="020B0604030504040204" pitchFamily="34" charset="-120"/>
                <a:ea typeface="微軟正黑體" panose="020B0604030504040204" pitchFamily="34" charset="-120"/>
              </a:endParaRPr>
            </a:p>
          </p:txBody>
        </p:sp>
      </p:grpSp>
      <p:sp>
        <p:nvSpPr>
          <p:cNvPr id="71" name="半框架 70"/>
          <p:cNvSpPr/>
          <p:nvPr/>
        </p:nvSpPr>
        <p:spPr>
          <a:xfrm rot="8269822">
            <a:off x="1719721" y="5495898"/>
            <a:ext cx="504000" cy="540000"/>
          </a:xfrm>
          <a:prstGeom prst="halfFrame">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72" name="Shape 210"/>
          <p:cNvSpPr/>
          <p:nvPr/>
        </p:nvSpPr>
        <p:spPr>
          <a:xfrm>
            <a:off x="2411760" y="4947137"/>
            <a:ext cx="2448216" cy="593983"/>
          </a:xfrm>
          <a:prstGeom prst="rect">
            <a:avLst/>
          </a:prstGeom>
          <a:solidFill>
            <a:schemeClr val="accent5">
              <a:lumMod val="20000"/>
              <a:lumOff val="80000"/>
            </a:schemeClr>
          </a:solidFill>
          <a:ln>
            <a:noFill/>
          </a:ln>
        </p:spPr>
        <p:txBody>
          <a:bodyPr lIns="91425" tIns="45700" rIns="91425" bIns="45700" anchor="t" anchorCtr="0">
            <a:noAutofit/>
          </a:bodyPr>
          <a:lstStyle/>
          <a:p>
            <a:pPr marL="180975" indent="-180975">
              <a:buSzPct val="25000"/>
              <a:buFont typeface="Wingdings" panose="05000000000000000000" pitchFamily="2" charset="2"/>
              <a:buChar char="l"/>
            </a:pP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企業經營管理能力</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a:p>
            <a:pPr marL="180975" indent="-180975">
              <a:buSzPct val="25000"/>
              <a:buFont typeface="Wingdings" panose="05000000000000000000" pitchFamily="2" charset="2"/>
              <a:buChar char="l"/>
            </a:pP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企業資訊管理能力</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a:p>
            <a:pPr>
              <a:buSzPct val="25000"/>
            </a:pP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p:txBody>
      </p:sp>
      <p:sp>
        <p:nvSpPr>
          <p:cNvPr id="73" name="AutoShape 37"/>
          <p:cNvSpPr>
            <a:spLocks noChangeArrowheads="1"/>
          </p:cNvSpPr>
          <p:nvPr/>
        </p:nvSpPr>
        <p:spPr bwMode="auto">
          <a:xfrm rot="16200000" flipV="1">
            <a:off x="6822264" y="5049692"/>
            <a:ext cx="612000" cy="360000"/>
          </a:xfrm>
          <a:prstGeom prst="triangle">
            <a:avLst>
              <a:gd name="adj" fmla="val 50000"/>
            </a:avLst>
          </a:prstGeom>
          <a:solidFill>
            <a:srgbClr val="B4B4B4"/>
          </a:solidFill>
          <a:ln w="12700" algn="ctr">
            <a:solidFill>
              <a:sysClr val="window" lastClr="FFFFFF"/>
            </a:solidFill>
            <a:miter lim="800000"/>
            <a:headEnd type="none" w="sm" len="sm"/>
            <a:tailEnd type="none" w="sm" len="sm"/>
          </a:ln>
        </p:spPr>
        <p:txBody>
          <a:bodyPr rot="10800000" wrap="square" lIns="36000" tIns="36000" rIns="36000" bIns="36000" anchor="ctr"/>
          <a:lstStyle/>
          <a:p>
            <a:pPr algn="ctr">
              <a:defRPr/>
            </a:pPr>
            <a:endParaRPr lang="en-US" sz="1200" kern="0" smtClean="0">
              <a:solidFill>
                <a:prstClr val="white"/>
              </a:solidFill>
              <a:latin typeface="Arial"/>
              <a:ea typeface="新細明體" pitchFamily="18" charset="-120"/>
            </a:endParaRPr>
          </a:p>
        </p:txBody>
      </p:sp>
      <p:sp>
        <p:nvSpPr>
          <p:cNvPr id="74" name="Rectangle 39"/>
          <p:cNvSpPr>
            <a:spLocks noChangeArrowheads="1"/>
          </p:cNvSpPr>
          <p:nvPr/>
        </p:nvSpPr>
        <p:spPr bwMode="auto">
          <a:xfrm>
            <a:off x="7380432" y="4972253"/>
            <a:ext cx="1512048" cy="520605"/>
          </a:xfrm>
          <a:prstGeom prst="rect">
            <a:avLst/>
          </a:prstGeom>
          <a:solidFill>
            <a:sysClr val="window" lastClr="FFFFFF"/>
          </a:solidFill>
          <a:ln w="12700">
            <a:solidFill>
              <a:srgbClr val="B4B4B4"/>
            </a:solidFill>
            <a:miter lim="800000"/>
            <a:headEnd type="none" w="sm" len="sm"/>
            <a:tailEnd type="none" w="sm" len="sm"/>
          </a:ln>
        </p:spPr>
        <p:txBody>
          <a:bodyPr wrap="square" lIns="36000" tIns="36000" rIns="36000" bIns="36000" anchor="ctr"/>
          <a:lstStyle/>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專業</a:t>
            </a:r>
            <a:r>
              <a:rPr lang="zh-TW" altLang="en-US" sz="1400" kern="0" dirty="0" smtClean="0">
                <a:solidFill>
                  <a:srgbClr val="313131"/>
                </a:solidFill>
                <a:latin typeface="微軟正黑體" panose="020B0604030504040204" pitchFamily="34" charset="-120"/>
                <a:ea typeface="微軟正黑體" panose="020B0604030504040204" pitchFamily="34" charset="-120"/>
              </a:rPr>
              <a:t>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系</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實作／實習活動</a:t>
            </a:r>
          </a:p>
        </p:txBody>
      </p:sp>
      <p:sp>
        <p:nvSpPr>
          <p:cNvPr id="75" name="文字方塊 74"/>
          <p:cNvSpPr txBox="1"/>
          <p:nvPr/>
        </p:nvSpPr>
        <p:spPr>
          <a:xfrm>
            <a:off x="4788024" y="4744506"/>
            <a:ext cx="2160240" cy="954107"/>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分析經營環境、擬定經營策略與</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模式</a:t>
            </a:r>
            <a:endParaRPr kumimoji="1" lang="en-US" altLang="zh-TW" sz="1400" dirty="0" smtClean="0">
              <a:solidFill>
                <a:prstClr val="black"/>
              </a:solidFill>
              <a:latin typeface="微軟正黑體" panose="020B0604030504040204" pitchFamily="34" charset="-120"/>
              <a:ea typeface="微軟正黑體" panose="020B0604030504040204" pitchFamily="34" charset="-120"/>
            </a:endParaRPr>
          </a:p>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有效收集、處理、評估及傳達</a:t>
            </a:r>
            <a:r>
              <a:rPr kumimoji="1" lang="zh-TW" altLang="en-US" sz="1400" dirty="0" smtClean="0">
                <a:solidFill>
                  <a:prstClr val="black"/>
                </a:solidFill>
                <a:latin typeface="微軟正黑體" panose="020B0604030504040204" pitchFamily="34" charset="-120"/>
                <a:ea typeface="微軟正黑體" panose="020B0604030504040204" pitchFamily="34" charset="-120"/>
              </a:rPr>
              <a:t>資訊進行</a:t>
            </a:r>
            <a:r>
              <a:rPr kumimoji="1" lang="zh-TW" altLang="en-US" sz="1400" dirty="0">
                <a:solidFill>
                  <a:prstClr val="black"/>
                </a:solidFill>
                <a:latin typeface="微軟正黑體" panose="020B0604030504040204" pitchFamily="34" charset="-120"/>
                <a:ea typeface="微軟正黑體" panose="020B0604030504040204" pitchFamily="34" charset="-120"/>
              </a:rPr>
              <a:t>決策</a:t>
            </a:r>
          </a:p>
        </p:txBody>
      </p:sp>
      <p:sp>
        <p:nvSpPr>
          <p:cNvPr id="76" name="Rectangle 39"/>
          <p:cNvSpPr>
            <a:spLocks noChangeArrowheads="1"/>
          </p:cNvSpPr>
          <p:nvPr/>
        </p:nvSpPr>
        <p:spPr bwMode="auto">
          <a:xfrm>
            <a:off x="7392035" y="5715779"/>
            <a:ext cx="1512048" cy="828000"/>
          </a:xfrm>
          <a:prstGeom prst="rect">
            <a:avLst/>
          </a:prstGeom>
          <a:solidFill>
            <a:sysClr val="window" lastClr="FFFFFF"/>
          </a:solidFill>
          <a:ln w="12700">
            <a:solidFill>
              <a:srgbClr val="B4B4B4"/>
            </a:solidFill>
            <a:miter lim="800000"/>
            <a:headEnd type="none" w="sm" len="sm"/>
            <a:tailEnd type="none" w="sm" len="sm"/>
          </a:ln>
        </p:spPr>
        <p:txBody>
          <a:bodyPr wrap="square" lIns="36000" tIns="36000" rIns="36000" bIns="36000" anchor="ctr"/>
          <a:lstStyle/>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共通</a:t>
            </a:r>
            <a:r>
              <a:rPr lang="zh-TW" altLang="en-US" sz="1400" kern="0" dirty="0" smtClean="0">
                <a:solidFill>
                  <a:srgbClr val="313131"/>
                </a:solidFill>
                <a:latin typeface="微軟正黑體" panose="020B0604030504040204" pitchFamily="34" charset="-120"/>
                <a:ea typeface="微軟正黑體" panose="020B0604030504040204" pitchFamily="34" charset="-120"/>
              </a:rPr>
              <a:t>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院</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a:p>
            <a:pPr algn="ctr">
              <a:defRPr/>
            </a:pPr>
            <a:r>
              <a:rPr lang="zh-TW" altLang="en-US" sz="1400" kern="0" dirty="0" smtClean="0">
                <a:solidFill>
                  <a:srgbClr val="313131"/>
                </a:solidFill>
                <a:latin typeface="微軟正黑體" panose="020B0604030504040204" pitchFamily="34" charset="-120"/>
                <a:ea typeface="微軟正黑體" panose="020B0604030504040204" pitchFamily="34" charset="-120"/>
              </a:rPr>
              <a:t>基礎</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核心課程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系</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專業</a:t>
            </a:r>
            <a:r>
              <a:rPr lang="zh-TW" altLang="en-US" sz="1400" kern="0" dirty="0" smtClean="0">
                <a:solidFill>
                  <a:srgbClr val="313131"/>
                </a:solidFill>
                <a:latin typeface="微軟正黑體" panose="020B0604030504040204" pitchFamily="34" charset="-120"/>
                <a:ea typeface="微軟正黑體" panose="020B0604030504040204" pitchFamily="34" charset="-120"/>
              </a:rPr>
              <a:t>課程</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r>
              <a:rPr lang="zh-TW" altLang="en-US" sz="1400" kern="0" dirty="0" smtClean="0">
                <a:solidFill>
                  <a:srgbClr val="313131"/>
                </a:solidFill>
                <a:latin typeface="微軟正黑體" panose="020B0604030504040204" pitchFamily="34" charset="-120"/>
                <a:ea typeface="微軟正黑體" panose="020B0604030504040204" pitchFamily="34" charset="-120"/>
              </a:rPr>
              <a:t>系</a:t>
            </a:r>
            <a:r>
              <a:rPr lang="en-US" altLang="zh-TW" sz="1400" kern="0" dirty="0" smtClean="0">
                <a:solidFill>
                  <a:srgbClr val="313131"/>
                </a:solidFill>
                <a:latin typeface="微軟正黑體" panose="020B0604030504040204" pitchFamily="34" charset="-120"/>
                <a:ea typeface="微軟正黑體" panose="020B0604030504040204" pitchFamily="34" charset="-120"/>
              </a:rPr>
              <a:t>)</a:t>
            </a:r>
            <a:endParaRPr lang="zh-TW" altLang="en-US" sz="1400" kern="0" dirty="0">
              <a:solidFill>
                <a:srgbClr val="313131"/>
              </a:solidFill>
              <a:latin typeface="微軟正黑體" panose="020B0604030504040204" pitchFamily="34" charset="-120"/>
              <a:ea typeface="微軟正黑體" panose="020B0604030504040204" pitchFamily="34" charset="-120"/>
            </a:endParaRPr>
          </a:p>
          <a:p>
            <a:pPr algn="ctr">
              <a:defRPr/>
            </a:pPr>
            <a:r>
              <a:rPr lang="zh-TW" altLang="en-US" sz="1400" kern="0" dirty="0">
                <a:solidFill>
                  <a:srgbClr val="313131"/>
                </a:solidFill>
                <a:latin typeface="微軟正黑體" panose="020B0604030504040204" pitchFamily="34" charset="-120"/>
                <a:ea typeface="微軟正黑體" panose="020B0604030504040204" pitchFamily="34" charset="-120"/>
              </a:rPr>
              <a:t>實作／實習活動</a:t>
            </a:r>
          </a:p>
        </p:txBody>
      </p:sp>
      <p:sp>
        <p:nvSpPr>
          <p:cNvPr id="77" name="Shape 210"/>
          <p:cNvSpPr/>
          <p:nvPr/>
        </p:nvSpPr>
        <p:spPr>
          <a:xfrm>
            <a:off x="2411760" y="5865322"/>
            <a:ext cx="2448216" cy="593983"/>
          </a:xfrm>
          <a:prstGeom prst="rect">
            <a:avLst/>
          </a:prstGeom>
          <a:solidFill>
            <a:schemeClr val="accent5">
              <a:lumMod val="20000"/>
              <a:lumOff val="80000"/>
            </a:schemeClr>
          </a:solidFill>
          <a:ln>
            <a:noFill/>
          </a:ln>
        </p:spPr>
        <p:txBody>
          <a:bodyPr lIns="91425" tIns="45700" rIns="91425" bIns="45700" anchor="t" anchorCtr="0">
            <a:noAutofit/>
          </a:bodyPr>
          <a:lstStyle/>
          <a:p>
            <a:pPr marL="180975" indent="-180975">
              <a:buSzPct val="25000"/>
              <a:buFont typeface="Wingdings" panose="05000000000000000000" pitchFamily="2" charset="2"/>
              <a:buChar char="l"/>
            </a:pP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問題解決能力</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a:p>
            <a:pPr marL="180975" indent="-180975">
              <a:buSzPct val="25000"/>
              <a:buFont typeface="Wingdings" panose="05000000000000000000" pitchFamily="2" charset="2"/>
              <a:buChar char="l"/>
            </a:pPr>
            <a:r>
              <a:rPr lang="zh-TW" altLang="en-US" sz="1600" kern="0" dirty="0">
                <a:solidFill>
                  <a:prstClr val="black"/>
                </a:solidFill>
                <a:latin typeface="微軟正黑體" panose="020B0604030504040204" pitchFamily="34" charset="-120"/>
                <a:ea typeface="微軟正黑體" panose="020B0604030504040204" pitchFamily="34" charset="-120"/>
                <a:cs typeface="Arial"/>
                <a:sym typeface="Arial"/>
              </a:rPr>
              <a:t>創新</a:t>
            </a:r>
            <a:r>
              <a:rPr lang="zh-TW" altLang="en-US" sz="1600" kern="0" dirty="0" smtClean="0">
                <a:solidFill>
                  <a:prstClr val="black"/>
                </a:solidFill>
                <a:latin typeface="微軟正黑體" panose="020B0604030504040204" pitchFamily="34" charset="-120"/>
                <a:ea typeface="微軟正黑體" panose="020B0604030504040204" pitchFamily="34" charset="-120"/>
                <a:cs typeface="Arial"/>
                <a:sym typeface="Arial"/>
              </a:rPr>
              <a:t>能力</a:t>
            </a:r>
            <a:endParaRPr lang="en-US" altLang="zh-TW" sz="1600" kern="0" dirty="0" smtClean="0">
              <a:solidFill>
                <a:prstClr val="black"/>
              </a:solidFill>
              <a:latin typeface="微軟正黑體" panose="020B0604030504040204" pitchFamily="34" charset="-120"/>
              <a:ea typeface="微軟正黑體" panose="020B0604030504040204" pitchFamily="34" charset="-120"/>
              <a:cs typeface="Arial"/>
              <a:sym typeface="Arial"/>
            </a:endParaRPr>
          </a:p>
        </p:txBody>
      </p:sp>
      <p:sp>
        <p:nvSpPr>
          <p:cNvPr id="78" name="文字方塊 77"/>
          <p:cNvSpPr txBox="1"/>
          <p:nvPr/>
        </p:nvSpPr>
        <p:spPr>
          <a:xfrm>
            <a:off x="4788024" y="5740895"/>
            <a:ext cx="2160240" cy="738664"/>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smtClean="0">
                <a:solidFill>
                  <a:prstClr val="black"/>
                </a:solidFill>
                <a:latin typeface="微軟正黑體" panose="020B0604030504040204" pitchFamily="34" charset="-120"/>
                <a:ea typeface="微軟正黑體" panose="020B0604030504040204" pitchFamily="34" charset="-120"/>
              </a:rPr>
              <a:t>能夠系統化釐</a:t>
            </a:r>
            <a:r>
              <a:rPr kumimoji="1" lang="zh-TW" altLang="en-US" sz="1400" dirty="0">
                <a:solidFill>
                  <a:prstClr val="black"/>
                </a:solidFill>
                <a:latin typeface="微軟正黑體" panose="020B0604030504040204" pitchFamily="34" charset="-120"/>
                <a:ea typeface="微軟正黑體" panose="020B0604030504040204" pitchFamily="34" charset="-120"/>
              </a:rPr>
              <a:t>清</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問題</a:t>
            </a:r>
            <a:endParaRPr kumimoji="1" lang="en-US" altLang="zh-TW" sz="1400" dirty="0" smtClean="0">
              <a:solidFill>
                <a:prstClr val="black"/>
              </a:solidFill>
              <a:latin typeface="微軟正黑體" panose="020B0604030504040204" pitchFamily="34" charset="-120"/>
              <a:ea typeface="微軟正黑體" panose="020B0604030504040204" pitchFamily="34" charset="-120"/>
            </a:endParaRPr>
          </a:p>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能提出新穎且具體可行的</a:t>
            </a:r>
            <a:r>
              <a:rPr kumimoji="1" lang="zh-TW" altLang="en-US" sz="1400" dirty="0" smtClean="0">
                <a:solidFill>
                  <a:prstClr val="black"/>
                </a:solidFill>
                <a:latin typeface="微軟正黑體" panose="020B0604030504040204" pitchFamily="34" charset="-120"/>
                <a:ea typeface="微軟正黑體" panose="020B0604030504040204" pitchFamily="34" charset="-120"/>
              </a:rPr>
              <a:t>產品</a:t>
            </a:r>
            <a:r>
              <a:rPr kumimoji="1" lang="en-US" altLang="zh-TW" sz="1400" dirty="0" smtClean="0">
                <a:solidFill>
                  <a:prstClr val="black"/>
                </a:solidFill>
                <a:latin typeface="微軟正黑體" panose="020B0604030504040204" pitchFamily="34" charset="-120"/>
                <a:ea typeface="微軟正黑體" panose="020B0604030504040204" pitchFamily="34" charset="-120"/>
              </a:rPr>
              <a:t>/</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服務</a:t>
            </a:r>
            <a:r>
              <a:rPr kumimoji="1" lang="zh-TW" altLang="en-US" sz="1400" dirty="0">
                <a:solidFill>
                  <a:prstClr val="black"/>
                </a:solidFill>
                <a:latin typeface="微軟正黑體" panose="020B0604030504040204" pitchFamily="34" charset="-120"/>
                <a:ea typeface="微軟正黑體" panose="020B0604030504040204" pitchFamily="34" charset="-120"/>
              </a:rPr>
              <a:t>構想</a:t>
            </a:r>
          </a:p>
        </p:txBody>
      </p:sp>
      <p:sp>
        <p:nvSpPr>
          <p:cNvPr id="79" name="AutoShape 37"/>
          <p:cNvSpPr>
            <a:spLocks noChangeArrowheads="1"/>
          </p:cNvSpPr>
          <p:nvPr/>
        </p:nvSpPr>
        <p:spPr bwMode="auto">
          <a:xfrm rot="16200000" flipV="1">
            <a:off x="6822264" y="5938904"/>
            <a:ext cx="612000" cy="360000"/>
          </a:xfrm>
          <a:prstGeom prst="triangle">
            <a:avLst>
              <a:gd name="adj" fmla="val 50000"/>
            </a:avLst>
          </a:prstGeom>
          <a:solidFill>
            <a:srgbClr val="B4B4B4"/>
          </a:solidFill>
          <a:ln w="12700" algn="ctr">
            <a:solidFill>
              <a:sysClr val="window" lastClr="FFFFFF"/>
            </a:solidFill>
            <a:miter lim="800000"/>
            <a:headEnd type="none" w="sm" len="sm"/>
            <a:tailEnd type="none" w="sm" len="sm"/>
          </a:ln>
        </p:spPr>
        <p:txBody>
          <a:bodyPr rot="10800000" wrap="square" lIns="36000" tIns="36000" rIns="36000" bIns="36000" anchor="ctr"/>
          <a:lstStyle/>
          <a:p>
            <a:pPr algn="ctr">
              <a:defRPr/>
            </a:pPr>
            <a:endParaRPr lang="en-US" sz="1200" kern="0" smtClean="0">
              <a:solidFill>
                <a:prstClr val="white"/>
              </a:solidFill>
              <a:latin typeface="Arial"/>
              <a:ea typeface="新細明體" pitchFamily="18" charset="-120"/>
            </a:endParaRPr>
          </a:p>
        </p:txBody>
      </p:sp>
      <p:sp>
        <p:nvSpPr>
          <p:cNvPr id="80" name="矩形 79"/>
          <p:cNvSpPr/>
          <p:nvPr/>
        </p:nvSpPr>
        <p:spPr>
          <a:xfrm>
            <a:off x="2411760" y="4678559"/>
            <a:ext cx="1527982" cy="307777"/>
          </a:xfrm>
          <a:prstGeom prst="rect">
            <a:avLst/>
          </a:prstGeom>
        </p:spPr>
        <p:txBody>
          <a:bodyPr wrap="none">
            <a:spAutoFit/>
          </a:bodyPr>
          <a:lstStyle/>
          <a:p>
            <a:pPr marL="180975" indent="-180975">
              <a:buSzPct val="40000"/>
              <a:buFont typeface="Wingdings" panose="05000000000000000000" pitchFamily="2" charset="2"/>
              <a:buChar char="n"/>
            </a:pPr>
            <a:r>
              <a:rPr lang="zh-TW" altLang="en-US" sz="1400" b="1" kern="0" dirty="0" smtClean="0">
                <a:solidFill>
                  <a:srgbClr val="FF0000"/>
                </a:solidFill>
                <a:latin typeface="微軟正黑體" panose="020B0604030504040204" pitchFamily="34" charset="-120"/>
                <a:ea typeface="微軟正黑體" panose="020B0604030504040204" pitchFamily="34" charset="-120"/>
                <a:cs typeface="Arial"/>
                <a:sym typeface="Arial"/>
              </a:rPr>
              <a:t>專業應用能力*</a:t>
            </a:r>
            <a:endParaRPr lang="en-US" altLang="zh-TW" sz="1400" b="1" kern="0" dirty="0">
              <a:solidFill>
                <a:srgbClr val="FF0000"/>
              </a:solidFill>
              <a:latin typeface="微軟正黑體" panose="020B0604030504040204" pitchFamily="34" charset="-120"/>
              <a:ea typeface="微軟正黑體" panose="020B0604030504040204" pitchFamily="34" charset="-120"/>
              <a:cs typeface="Arial"/>
              <a:sym typeface="Arial"/>
            </a:endParaRPr>
          </a:p>
        </p:txBody>
      </p:sp>
      <p:sp>
        <p:nvSpPr>
          <p:cNvPr id="81" name="矩形 80"/>
          <p:cNvSpPr/>
          <p:nvPr/>
        </p:nvSpPr>
        <p:spPr>
          <a:xfrm>
            <a:off x="2411760" y="5579494"/>
            <a:ext cx="1527982" cy="307777"/>
          </a:xfrm>
          <a:prstGeom prst="rect">
            <a:avLst/>
          </a:prstGeom>
        </p:spPr>
        <p:txBody>
          <a:bodyPr wrap="none">
            <a:spAutoFit/>
          </a:bodyPr>
          <a:lstStyle/>
          <a:p>
            <a:pPr marL="180975" indent="-180975">
              <a:buSzPct val="40000"/>
              <a:buFont typeface="Wingdings" panose="05000000000000000000" pitchFamily="2" charset="2"/>
              <a:buChar char="n"/>
            </a:pPr>
            <a:r>
              <a:rPr lang="zh-TW" altLang="en-US" sz="1400" b="1" kern="0" dirty="0" smtClean="0">
                <a:solidFill>
                  <a:srgbClr val="FF0000"/>
                </a:solidFill>
                <a:latin typeface="微軟正黑體" panose="020B0604030504040204" pitchFamily="34" charset="-120"/>
                <a:ea typeface="微軟正黑體" panose="020B0604030504040204" pitchFamily="34" charset="-120"/>
                <a:cs typeface="Arial"/>
                <a:sym typeface="Arial"/>
              </a:rPr>
              <a:t>職場共通能力*</a:t>
            </a:r>
            <a:endParaRPr lang="en-US" altLang="zh-TW" sz="1400" b="1" kern="0" dirty="0">
              <a:solidFill>
                <a:srgbClr val="FF0000"/>
              </a:solidFill>
              <a:latin typeface="微軟正黑體" panose="020B0604030504040204" pitchFamily="34" charset="-120"/>
              <a:ea typeface="微軟正黑體" panose="020B0604030504040204" pitchFamily="34" charset="-120"/>
              <a:cs typeface="Arial"/>
              <a:sym typeface="Arial"/>
            </a:endParaRPr>
          </a:p>
        </p:txBody>
      </p:sp>
    </p:spTree>
    <p:extLst>
      <p:ext uri="{BB962C8B-B14F-4D97-AF65-F5344CB8AC3E}">
        <p14:creationId xmlns:p14="http://schemas.microsoft.com/office/powerpoint/2010/main" val="3646784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6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7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7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7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78"/>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3"/>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7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30" grpId="0" animBg="1"/>
      <p:bldP spid="31" grpId="0" animBg="1"/>
      <p:bldP spid="36" grpId="0" animBg="1"/>
      <p:bldP spid="37" grpId="0" animBg="1"/>
      <p:bldP spid="43" grpId="0"/>
      <p:bldP spid="44" grpId="0"/>
      <p:bldP spid="45" grpId="0" animBg="1"/>
      <p:bldP spid="50" grpId="0" animBg="1"/>
      <p:bldP spid="51" grpId="0" animBg="1"/>
      <p:bldP spid="52" grpId="0" animBg="1"/>
      <p:bldP spid="27" grpId="0" animBg="1"/>
      <p:bldP spid="35" grpId="0"/>
      <p:bldP spid="38" grpId="0" animBg="1"/>
      <p:bldP spid="39" grpId="0" animBg="1"/>
      <p:bldP spid="14" grpId="0"/>
      <p:bldP spid="57" grpId="0" animBg="1"/>
      <p:bldP spid="65" grpId="0" animBg="1"/>
      <p:bldP spid="60" grpId="0" animBg="1"/>
      <p:bldP spid="71" grpId="0" animBg="1"/>
      <p:bldP spid="72" grpId="0" animBg="1"/>
      <p:bldP spid="73" grpId="0" animBg="1"/>
      <p:bldP spid="74" grpId="0" animBg="1"/>
      <p:bldP spid="75" grpId="0"/>
      <p:bldP spid="76" grpId="0" animBg="1"/>
      <p:bldP spid="77" grpId="0" animBg="1"/>
      <p:bldP spid="78" grpId="0"/>
      <p:bldP spid="79" grpId="0" animBg="1"/>
      <p:bldP spid="80" grpId="0"/>
      <p:bldP spid="8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79267" y="285253"/>
            <a:ext cx="8229600" cy="80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dirty="0" smtClean="0">
                <a:solidFill>
                  <a:sysClr val="windowText" lastClr="000000"/>
                </a:solidFill>
              </a:rPr>
              <a:t>不同系所對應</a:t>
            </a:r>
            <a:r>
              <a:rPr lang="en-US" altLang="zh-TW" sz="4000" dirty="0" smtClean="0">
                <a:solidFill>
                  <a:sysClr val="windowText" lastClr="000000"/>
                </a:solidFill>
              </a:rPr>
              <a:t>UCAN</a:t>
            </a:r>
            <a:r>
              <a:rPr lang="zh-TW" altLang="en-US" sz="4000" dirty="0" smtClean="0">
                <a:solidFill>
                  <a:sysClr val="windowText" lastClr="000000"/>
                </a:solidFill>
              </a:rPr>
              <a:t>職能建議</a:t>
            </a:r>
            <a:endParaRPr lang="zh-TW" altLang="en-US" sz="4000" dirty="0">
              <a:solidFill>
                <a:sysClr val="windowText" lastClr="000000"/>
              </a:solidFill>
            </a:endParaRPr>
          </a:p>
        </p:txBody>
      </p:sp>
      <p:graphicFrame>
        <p:nvGraphicFramePr>
          <p:cNvPr id="3" name="資料庫圖表 2"/>
          <p:cNvGraphicFramePr/>
          <p:nvPr>
            <p:extLst/>
          </p:nvPr>
        </p:nvGraphicFramePr>
        <p:xfrm>
          <a:off x="313184" y="620688"/>
          <a:ext cx="8579296" cy="6264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4" name="群組 3"/>
          <p:cNvGrpSpPr/>
          <p:nvPr/>
        </p:nvGrpSpPr>
        <p:grpSpPr>
          <a:xfrm>
            <a:off x="1633345" y="2161260"/>
            <a:ext cx="5876777" cy="364842"/>
            <a:chOff x="1933353" y="2245981"/>
            <a:chExt cx="4487836" cy="280970"/>
          </a:xfrm>
        </p:grpSpPr>
        <p:sp>
          <p:nvSpPr>
            <p:cNvPr id="5" name="流程圖: 接點 4"/>
            <p:cNvSpPr/>
            <p:nvPr/>
          </p:nvSpPr>
          <p:spPr>
            <a:xfrm>
              <a:off x="1933353" y="2253519"/>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6" name="直線單箭頭接點 5"/>
            <p:cNvCxnSpPr/>
            <p:nvPr/>
          </p:nvCxnSpPr>
          <p:spPr>
            <a:xfrm>
              <a:off x="2169907" y="2390235"/>
              <a:ext cx="1889087"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7" name="流程圖: 接點 6"/>
            <p:cNvSpPr/>
            <p:nvPr/>
          </p:nvSpPr>
          <p:spPr>
            <a:xfrm>
              <a:off x="4058994" y="2253519"/>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8" name="直線單箭頭接點 7"/>
            <p:cNvCxnSpPr/>
            <p:nvPr/>
          </p:nvCxnSpPr>
          <p:spPr>
            <a:xfrm>
              <a:off x="4295548" y="2382697"/>
              <a:ext cx="1889087"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9" name="流程圖: 接點 8"/>
            <p:cNvSpPr/>
            <p:nvPr/>
          </p:nvSpPr>
          <p:spPr>
            <a:xfrm>
              <a:off x="6184635" y="2245981"/>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grpSp>
        <p:nvGrpSpPr>
          <p:cNvPr id="10" name="群組 9"/>
          <p:cNvGrpSpPr/>
          <p:nvPr/>
        </p:nvGrpSpPr>
        <p:grpSpPr>
          <a:xfrm>
            <a:off x="1664100" y="3121919"/>
            <a:ext cx="6255459" cy="825184"/>
            <a:chOff x="1933353" y="2663667"/>
            <a:chExt cx="4776460" cy="948200"/>
          </a:xfrm>
        </p:grpSpPr>
        <p:sp>
          <p:nvSpPr>
            <p:cNvPr id="11" name="流程圖: 接點 10"/>
            <p:cNvSpPr/>
            <p:nvPr/>
          </p:nvSpPr>
          <p:spPr>
            <a:xfrm>
              <a:off x="1933353" y="2798024"/>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12" name="直線單箭頭接點 11"/>
            <p:cNvCxnSpPr/>
            <p:nvPr/>
          </p:nvCxnSpPr>
          <p:spPr>
            <a:xfrm>
              <a:off x="2169907" y="2934739"/>
              <a:ext cx="1398496"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13" name="流程圖: 接點 12"/>
            <p:cNvSpPr/>
            <p:nvPr/>
          </p:nvSpPr>
          <p:spPr>
            <a:xfrm>
              <a:off x="1933353" y="3071454"/>
              <a:ext cx="236554" cy="273432"/>
            </a:xfrm>
            <a:prstGeom prst="flowChartConnector">
              <a:avLst/>
            </a:prstGeom>
            <a:pattFill prst="dkHorz">
              <a:fgClr>
                <a:srgbClr val="1F497D"/>
              </a:fgClr>
              <a:bgClr>
                <a:prstClr val="white"/>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14" name="直線單箭頭接點 13"/>
            <p:cNvCxnSpPr/>
            <p:nvPr/>
          </p:nvCxnSpPr>
          <p:spPr>
            <a:xfrm>
              <a:off x="2169907" y="3208170"/>
              <a:ext cx="1398496" cy="0"/>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15" name="流程圖: 接點 14"/>
            <p:cNvSpPr/>
            <p:nvPr/>
          </p:nvSpPr>
          <p:spPr>
            <a:xfrm>
              <a:off x="3635381" y="2800382"/>
              <a:ext cx="490591" cy="544505"/>
            </a:xfrm>
            <a:prstGeom prst="flowChartConnector">
              <a:avLst/>
            </a:prstGeom>
            <a:solidFill>
              <a:srgbClr val="4BACC6">
                <a:lumMod val="20000"/>
                <a:lumOff val="80000"/>
              </a:srgbClr>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6" name="流程圖: 接點 15"/>
            <p:cNvSpPr/>
            <p:nvPr/>
          </p:nvSpPr>
          <p:spPr>
            <a:xfrm>
              <a:off x="4337204" y="2705157"/>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7" name="流程圖: 接點 16"/>
            <p:cNvSpPr/>
            <p:nvPr/>
          </p:nvSpPr>
          <p:spPr>
            <a:xfrm>
              <a:off x="4338367" y="2971184"/>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8" name="流程圖: 接點 17"/>
            <p:cNvSpPr/>
            <p:nvPr/>
          </p:nvSpPr>
          <p:spPr>
            <a:xfrm>
              <a:off x="4343367" y="3252153"/>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19" name="加號 18"/>
            <p:cNvSpPr/>
            <p:nvPr/>
          </p:nvSpPr>
          <p:spPr>
            <a:xfrm>
              <a:off x="4133558" y="2942102"/>
              <a:ext cx="194898" cy="255809"/>
            </a:xfrm>
            <a:prstGeom prst="mathPlus">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20" name="直線單箭頭接點 19"/>
            <p:cNvCxnSpPr/>
            <p:nvPr/>
          </p:nvCxnSpPr>
          <p:spPr>
            <a:xfrm flipV="1">
              <a:off x="4786139" y="2942102"/>
              <a:ext cx="1398496" cy="302514"/>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cxnSp>
          <p:nvCxnSpPr>
            <p:cNvPr id="21" name="直線單箭頭接點 20"/>
            <p:cNvCxnSpPr>
              <a:endCxn id="23" idx="2"/>
            </p:cNvCxnSpPr>
            <p:nvPr/>
          </p:nvCxnSpPr>
          <p:spPr>
            <a:xfrm>
              <a:off x="4786139" y="2978589"/>
              <a:ext cx="1687120" cy="236944"/>
            </a:xfrm>
            <a:prstGeom prst="straightConnector1">
              <a:avLst/>
            </a:prstGeom>
            <a:noFill/>
            <a:ln w="38100" cap="flat" cmpd="sng" algn="ctr">
              <a:solidFill>
                <a:srgbClr val="4F81BD"/>
              </a:solidFill>
              <a:prstDash val="solid"/>
              <a:tailEnd type="triangle"/>
            </a:ln>
            <a:effectLst>
              <a:outerShdw blurRad="40000" dist="23000" dir="5400000" rotWithShape="0">
                <a:srgbClr val="000000">
                  <a:alpha val="35000"/>
                </a:srgbClr>
              </a:outerShdw>
            </a:effectLst>
          </p:spPr>
        </p:cxnSp>
        <p:sp>
          <p:nvSpPr>
            <p:cNvPr id="22" name="流程圖: 接點 21"/>
            <p:cNvSpPr/>
            <p:nvPr/>
          </p:nvSpPr>
          <p:spPr>
            <a:xfrm>
              <a:off x="6159299" y="2798024"/>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23" name="流程圖: 接點 22"/>
            <p:cNvSpPr/>
            <p:nvPr/>
          </p:nvSpPr>
          <p:spPr>
            <a:xfrm>
              <a:off x="6473259" y="3078817"/>
              <a:ext cx="236554" cy="273432"/>
            </a:xfrm>
            <a:prstGeom prst="flowChartConnector">
              <a:avLst/>
            </a:prstGeom>
            <a:pattFill prst="dkHorz">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24" name="矩形 23"/>
            <p:cNvSpPr/>
            <p:nvPr/>
          </p:nvSpPr>
          <p:spPr>
            <a:xfrm>
              <a:off x="3568403" y="2663667"/>
              <a:ext cx="1217736" cy="948200"/>
            </a:xfrm>
            <a:prstGeom prst="rect">
              <a:avLst/>
            </a:prstGeom>
            <a:noFill/>
            <a:ln w="25400" cap="flat" cmpd="sng" algn="ctr">
              <a:solidFill>
                <a:srgbClr val="C0504D"/>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grpSp>
        <p:nvGrpSpPr>
          <p:cNvPr id="25" name="群組 24"/>
          <p:cNvGrpSpPr/>
          <p:nvPr/>
        </p:nvGrpSpPr>
        <p:grpSpPr>
          <a:xfrm>
            <a:off x="1307560" y="4485245"/>
            <a:ext cx="7190354" cy="928923"/>
            <a:chOff x="1417963" y="4111433"/>
            <a:chExt cx="7190354" cy="928923"/>
          </a:xfrm>
        </p:grpSpPr>
        <p:cxnSp>
          <p:nvCxnSpPr>
            <p:cNvPr id="26" name="直線單箭頭接點 25"/>
            <p:cNvCxnSpPr>
              <a:endCxn id="38" idx="3"/>
            </p:cNvCxnSpPr>
            <p:nvPr/>
          </p:nvCxnSpPr>
          <p:spPr>
            <a:xfrm flipV="1">
              <a:off x="5569182" y="4551461"/>
              <a:ext cx="1535958" cy="73796"/>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grpSp>
          <p:nvGrpSpPr>
            <p:cNvPr id="27" name="群組 26"/>
            <p:cNvGrpSpPr/>
            <p:nvPr/>
          </p:nvGrpSpPr>
          <p:grpSpPr>
            <a:xfrm>
              <a:off x="1417963" y="4111433"/>
              <a:ext cx="7190354" cy="928923"/>
              <a:chOff x="1647185" y="3611867"/>
              <a:chExt cx="5511613" cy="1051461"/>
            </a:xfrm>
          </p:grpSpPr>
          <p:sp>
            <p:nvSpPr>
              <p:cNvPr id="28" name="矩形 27"/>
              <p:cNvSpPr/>
              <p:nvPr/>
            </p:nvSpPr>
            <p:spPr>
              <a:xfrm>
                <a:off x="3578633" y="3715128"/>
                <a:ext cx="1217736" cy="948200"/>
              </a:xfrm>
              <a:prstGeom prst="rect">
                <a:avLst/>
              </a:prstGeom>
              <a:noFill/>
              <a:ln w="25400" cap="flat" cmpd="sng" algn="ctr">
                <a:solidFill>
                  <a:srgbClr val="C0504D"/>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grpSp>
            <p:nvGrpSpPr>
              <p:cNvPr id="29" name="群組 28"/>
              <p:cNvGrpSpPr/>
              <p:nvPr/>
            </p:nvGrpSpPr>
            <p:grpSpPr>
              <a:xfrm>
                <a:off x="1647185" y="3611867"/>
                <a:ext cx="5511613" cy="1051460"/>
                <a:chOff x="1647185" y="3611867"/>
                <a:chExt cx="5511613" cy="1051460"/>
              </a:xfrm>
            </p:grpSpPr>
            <p:sp>
              <p:nvSpPr>
                <p:cNvPr id="30" name="流程圖: 接點 29"/>
                <p:cNvSpPr/>
                <p:nvPr/>
              </p:nvSpPr>
              <p:spPr>
                <a:xfrm>
                  <a:off x="1647185" y="3920040"/>
                  <a:ext cx="236554" cy="273432"/>
                </a:xfrm>
                <a:prstGeom prst="flowChartConnector">
                  <a:avLst/>
                </a:prstGeom>
                <a:pattFill prst="pct5">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1" name="流程圖: 接點 30"/>
                <p:cNvSpPr/>
                <p:nvPr/>
              </p:nvSpPr>
              <p:spPr>
                <a:xfrm>
                  <a:off x="2121191" y="4158730"/>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2" name="流程圖: 接點 31"/>
                <p:cNvSpPr/>
                <p:nvPr/>
              </p:nvSpPr>
              <p:spPr>
                <a:xfrm>
                  <a:off x="1881283" y="3726259"/>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3" name="流程圖: 接點 32"/>
                <p:cNvSpPr/>
                <p:nvPr/>
              </p:nvSpPr>
              <p:spPr>
                <a:xfrm>
                  <a:off x="3577470" y="3750907"/>
                  <a:ext cx="934824" cy="912420"/>
                </a:xfrm>
                <a:prstGeom prst="flowChartConnector">
                  <a:avLst/>
                </a:prstGeom>
                <a:solidFill>
                  <a:srgbClr val="4BACC6">
                    <a:lumMod val="20000"/>
                    <a:lumOff val="80000"/>
                  </a:srgbClr>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4" name="流程圖: 接點 33"/>
                <p:cNvSpPr/>
                <p:nvPr/>
              </p:nvSpPr>
              <p:spPr>
                <a:xfrm>
                  <a:off x="4513457" y="3756619"/>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5" name="流程圖: 接點 34"/>
                <p:cNvSpPr/>
                <p:nvPr/>
              </p:nvSpPr>
              <p:spPr>
                <a:xfrm>
                  <a:off x="4514620" y="4022646"/>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6" name="流程圖: 接點 35"/>
                <p:cNvSpPr/>
                <p:nvPr/>
              </p:nvSpPr>
              <p:spPr>
                <a:xfrm>
                  <a:off x="4514223" y="4312416"/>
                  <a:ext cx="236554" cy="273432"/>
                </a:xfrm>
                <a:prstGeom prst="flowChartConnector">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7" name="加號 36"/>
                <p:cNvSpPr/>
                <p:nvPr/>
              </p:nvSpPr>
              <p:spPr>
                <a:xfrm>
                  <a:off x="4220529" y="4021824"/>
                  <a:ext cx="194898" cy="255809"/>
                </a:xfrm>
                <a:prstGeom prst="mathPlus">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8" name="流程圖: 接點 37"/>
                <p:cNvSpPr/>
                <p:nvPr/>
              </p:nvSpPr>
              <p:spPr>
                <a:xfrm>
                  <a:off x="5971927" y="3876553"/>
                  <a:ext cx="236554" cy="273432"/>
                </a:xfrm>
                <a:prstGeom prst="flowChartConnector">
                  <a:avLst/>
                </a:prstGeom>
                <a:pattFill prst="pct5">
                  <a:fgClr>
                    <a:srgbClr val="4F81BD"/>
                  </a:fgClr>
                  <a:bgClr>
                    <a:sysClr val="window" lastClr="FFFFFF"/>
                  </a:bgClr>
                </a:pattFill>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39" name="流程圖: 接點 38"/>
                <p:cNvSpPr/>
                <p:nvPr/>
              </p:nvSpPr>
              <p:spPr>
                <a:xfrm>
                  <a:off x="6445934" y="4115244"/>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40" name="流程圖: 接點 39"/>
                <p:cNvSpPr/>
                <p:nvPr/>
              </p:nvSpPr>
              <p:spPr>
                <a:xfrm>
                  <a:off x="6170499" y="3611867"/>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41" name="流程圖: 接點 40"/>
                <p:cNvSpPr/>
                <p:nvPr/>
              </p:nvSpPr>
              <p:spPr>
                <a:xfrm>
                  <a:off x="6922244" y="3739838"/>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sp>
              <p:nvSpPr>
                <p:cNvPr id="42" name="流程圖: 接點 41"/>
                <p:cNvSpPr/>
                <p:nvPr/>
              </p:nvSpPr>
              <p:spPr>
                <a:xfrm>
                  <a:off x="6331188" y="3827448"/>
                  <a:ext cx="236554" cy="273432"/>
                </a:xfrm>
                <a:prstGeom prst="flowChartConnector">
                  <a:avLst/>
                </a:prstGeom>
                <a:pattFill prst="pct5"/>
                <a:ln w="25400" cap="flat" cmpd="sng" algn="ctr">
                  <a:solidFill>
                    <a:srgbClr val="4F81BD">
                      <a:shade val="50000"/>
                    </a:srgbClr>
                  </a:solidFill>
                  <a:prstDash val="solid"/>
                </a:ln>
                <a:effectLst/>
              </p:spPr>
              <p:txBody>
                <a:bodyPr rtlCol="0" anchor="ctr"/>
                <a:lstStyle/>
                <a:p>
                  <a:pPr algn="ctr">
                    <a:defRPr/>
                  </a:pPr>
                  <a:endParaRPr lang="zh-TW" altLang="en-US" kern="0" smtClean="0">
                    <a:solidFill>
                      <a:prstClr val="white"/>
                    </a:solidFill>
                    <a:latin typeface="Calibri"/>
                    <a:ea typeface="新細明體"/>
                  </a:endParaRPr>
                </a:p>
              </p:txBody>
            </p:sp>
            <p:cxnSp>
              <p:nvCxnSpPr>
                <p:cNvPr id="43" name="直線單箭頭接點 42"/>
                <p:cNvCxnSpPr/>
                <p:nvPr/>
              </p:nvCxnSpPr>
              <p:spPr>
                <a:xfrm>
                  <a:off x="2125742" y="3871408"/>
                  <a:ext cx="1450565" cy="263617"/>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44" name="直線單箭頭接點 43"/>
                <p:cNvCxnSpPr/>
                <p:nvPr/>
              </p:nvCxnSpPr>
              <p:spPr>
                <a:xfrm>
                  <a:off x="1906146" y="4065789"/>
                  <a:ext cx="1647133" cy="90182"/>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45" name="直線單箭頭接點 44"/>
                <p:cNvCxnSpPr/>
                <p:nvPr/>
              </p:nvCxnSpPr>
              <p:spPr>
                <a:xfrm flipV="1">
                  <a:off x="2357745" y="4170805"/>
                  <a:ext cx="1195533" cy="141612"/>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46" name="直線單箭頭接點 45"/>
                <p:cNvCxnSpPr/>
                <p:nvPr/>
              </p:nvCxnSpPr>
              <p:spPr>
                <a:xfrm flipV="1">
                  <a:off x="4816241" y="3802041"/>
                  <a:ext cx="1368394" cy="365138"/>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47" name="直線單箭頭接點 46"/>
                <p:cNvCxnSpPr/>
                <p:nvPr/>
              </p:nvCxnSpPr>
              <p:spPr>
                <a:xfrm flipV="1">
                  <a:off x="4816241" y="3876553"/>
                  <a:ext cx="2106003" cy="283513"/>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cxnSp>
              <p:nvCxnSpPr>
                <p:cNvPr id="48" name="直線單箭頭接點 47"/>
                <p:cNvCxnSpPr/>
                <p:nvPr/>
              </p:nvCxnSpPr>
              <p:spPr>
                <a:xfrm>
                  <a:off x="4829214" y="4175392"/>
                  <a:ext cx="1566639" cy="90100"/>
                </a:xfrm>
                <a:prstGeom prst="straightConnector1">
                  <a:avLst/>
                </a:prstGeom>
                <a:noFill/>
                <a:ln w="38100" cap="flat" cmpd="sng" algn="ctr">
                  <a:solidFill>
                    <a:srgbClr val="4F81BD"/>
                  </a:solidFill>
                  <a:prstDash val="dash"/>
                  <a:tailEnd type="triangle"/>
                </a:ln>
                <a:effectLst>
                  <a:outerShdw blurRad="40000" dist="23000" dir="5400000" rotWithShape="0">
                    <a:srgbClr val="000000">
                      <a:alpha val="35000"/>
                    </a:srgbClr>
                  </a:outerShdw>
                </a:effectLst>
              </p:spPr>
            </p:cxnSp>
          </p:grpSp>
        </p:grpSp>
      </p:grpSp>
      <p:sp>
        <p:nvSpPr>
          <p:cNvPr id="49" name="文字方塊 48"/>
          <p:cNvSpPr txBox="1"/>
          <p:nvPr/>
        </p:nvSpPr>
        <p:spPr>
          <a:xfrm>
            <a:off x="1137461" y="1426548"/>
            <a:ext cx="1421939" cy="526824"/>
          </a:xfrm>
          <a:prstGeom prst="rect">
            <a:avLst/>
          </a:prstGeom>
          <a:no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學校</a:t>
            </a:r>
            <a:r>
              <a:rPr kumimoji="1" lang="en-US" altLang="zh-TW" dirty="0" smtClean="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系所</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50" name="文字方塊 49"/>
          <p:cNvSpPr txBox="1"/>
          <p:nvPr/>
        </p:nvSpPr>
        <p:spPr>
          <a:xfrm>
            <a:off x="4060754" y="1426548"/>
            <a:ext cx="1162848" cy="455271"/>
          </a:xfrm>
          <a:prstGeom prst="rect">
            <a:avLst/>
          </a:prstGeom>
          <a:no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能力</a:t>
            </a:r>
            <a:r>
              <a:rPr kumimoji="1" lang="en-US" altLang="zh-TW" dirty="0" smtClean="0">
                <a:solidFill>
                  <a:prstClr val="black"/>
                </a:solidFill>
                <a:latin typeface="微軟正黑體" panose="020B0604030504040204" pitchFamily="34" charset="-120"/>
                <a:ea typeface="微軟正黑體" panose="020B0604030504040204" pitchFamily="34" charset="-120"/>
              </a:rPr>
              <a:t>/KS</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
        <p:nvSpPr>
          <p:cNvPr id="51" name="文字方塊 50"/>
          <p:cNvSpPr txBox="1"/>
          <p:nvPr/>
        </p:nvSpPr>
        <p:spPr>
          <a:xfrm>
            <a:off x="6731296" y="1440661"/>
            <a:ext cx="1373864" cy="526824"/>
          </a:xfrm>
          <a:prstGeom prst="rect">
            <a:avLst/>
          </a:prstGeom>
          <a:no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職業</a:t>
            </a:r>
            <a:r>
              <a:rPr kumimoji="1" lang="en-US" altLang="zh-TW" dirty="0" smtClean="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職類</a:t>
            </a: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grpSp>
        <p:nvGrpSpPr>
          <p:cNvPr id="52" name="群組 51"/>
          <p:cNvGrpSpPr/>
          <p:nvPr/>
        </p:nvGrpSpPr>
        <p:grpSpPr>
          <a:xfrm>
            <a:off x="371045" y="1935039"/>
            <a:ext cx="672548" cy="4403581"/>
            <a:chOff x="962515" y="1882597"/>
            <a:chExt cx="625671" cy="2996391"/>
          </a:xfrm>
        </p:grpSpPr>
        <p:sp>
          <p:nvSpPr>
            <p:cNvPr id="53" name="左-右雙向箭號 52"/>
            <p:cNvSpPr/>
            <p:nvPr/>
          </p:nvSpPr>
          <p:spPr>
            <a:xfrm rot="5400000" flipV="1">
              <a:off x="-121321" y="2966433"/>
              <a:ext cx="2793343" cy="625671"/>
            </a:xfrm>
            <a:prstGeom prst="leftRightArrow">
              <a:avLst/>
            </a:prstGeom>
            <a:solidFill>
              <a:srgbClr val="92D050"/>
            </a:solidFill>
            <a:ln w="25400" cap="flat" cmpd="sng" algn="ctr">
              <a:gradFill>
                <a:gsLst>
                  <a:gs pos="0">
                    <a:srgbClr val="3891A7">
                      <a:tint val="66000"/>
                      <a:satMod val="160000"/>
                    </a:srgbClr>
                  </a:gs>
                  <a:gs pos="50000">
                    <a:srgbClr val="3891A7">
                      <a:tint val="44500"/>
                      <a:satMod val="160000"/>
                    </a:srgbClr>
                  </a:gs>
                  <a:gs pos="100000">
                    <a:srgbClr val="3891A7">
                      <a:tint val="23500"/>
                      <a:satMod val="160000"/>
                    </a:srgbClr>
                  </a:gs>
                </a:gsLst>
                <a:lin ang="5400000" scaled="0"/>
              </a:gradFill>
              <a:prstDash val="solid"/>
            </a:ln>
            <a:effectLst/>
          </p:spPr>
          <p:txBody>
            <a:bodyPr rtlCol="0" anchor="ctr"/>
            <a:lstStyle/>
            <a:p>
              <a:pPr algn="ctr" eaLnBrk="0" fontAlgn="base" hangingPunct="0">
                <a:spcBef>
                  <a:spcPct val="0"/>
                </a:spcBef>
                <a:spcAft>
                  <a:spcPct val="0"/>
                </a:spcAft>
                <a:defRPr/>
              </a:pPr>
              <a:endParaRPr kumimoji="1" lang="zh-TW" altLang="en-US" kern="0">
                <a:solidFill>
                  <a:prstClr val="white"/>
                </a:solidFill>
                <a:latin typeface="微軟正黑體"/>
                <a:ea typeface="微軟正黑體"/>
              </a:endParaRPr>
            </a:p>
          </p:txBody>
        </p:sp>
        <p:sp>
          <p:nvSpPr>
            <p:cNvPr id="54" name="文字方塊 53"/>
            <p:cNvSpPr txBox="1"/>
            <p:nvPr/>
          </p:nvSpPr>
          <p:spPr>
            <a:xfrm rot="10800000" flipV="1">
              <a:off x="1043327" y="2785716"/>
              <a:ext cx="485553" cy="651650"/>
            </a:xfrm>
            <a:prstGeom prst="rect">
              <a:avLst/>
            </a:prstGeom>
            <a:noFill/>
          </p:spPr>
          <p:txBody>
            <a:bodyPr wrap="square" rtlCol="0">
              <a:spAutoFit/>
            </a:bodyPr>
            <a:lstStyle/>
            <a:p>
              <a:pPr algn="ctr" eaLnBrk="0" fontAlgn="base" hangingPunct="0">
                <a:spcBef>
                  <a:spcPct val="0"/>
                </a:spcBef>
                <a:spcAft>
                  <a:spcPct val="0"/>
                </a:spcAft>
                <a:defRPr/>
              </a:pPr>
              <a:r>
                <a:rPr kumimoji="1" lang="zh-TW" altLang="en-US" sz="2000" b="1" kern="0" dirty="0">
                  <a:solidFill>
                    <a:prstClr val="black"/>
                  </a:solidFill>
                  <a:latin typeface="微軟正黑體"/>
                  <a:ea typeface="微軟正黑體"/>
                </a:rPr>
                <a:t>轉銜性</a:t>
              </a:r>
            </a:p>
          </p:txBody>
        </p:sp>
        <p:sp>
          <p:nvSpPr>
            <p:cNvPr id="55" name="文字方塊 54"/>
            <p:cNvSpPr txBox="1"/>
            <p:nvPr/>
          </p:nvSpPr>
          <p:spPr>
            <a:xfrm rot="10800000" flipV="1">
              <a:off x="1085510" y="1990087"/>
              <a:ext cx="242777" cy="651650"/>
            </a:xfrm>
            <a:prstGeom prst="rect">
              <a:avLst/>
            </a:prstGeom>
            <a:noFill/>
          </p:spPr>
          <p:txBody>
            <a:bodyPr wrap="square" rtlCol="0">
              <a:spAutoFit/>
            </a:bodyPr>
            <a:lstStyle/>
            <a:p>
              <a:pPr eaLnBrk="0" fontAlgn="base" hangingPunct="0">
                <a:spcBef>
                  <a:spcPct val="0"/>
                </a:spcBef>
                <a:spcAft>
                  <a:spcPct val="0"/>
                </a:spcAft>
                <a:defRPr/>
              </a:pPr>
              <a:r>
                <a:rPr kumimoji="1" lang="zh-TW" altLang="en-US" sz="2000" b="1" kern="0" dirty="0">
                  <a:solidFill>
                    <a:prstClr val="black"/>
                  </a:solidFill>
                  <a:latin typeface="微軟正黑體"/>
                  <a:ea typeface="微軟正黑體"/>
                </a:rPr>
                <a:t>高</a:t>
              </a:r>
            </a:p>
          </p:txBody>
        </p:sp>
        <p:sp>
          <p:nvSpPr>
            <p:cNvPr id="56" name="文字方塊 55"/>
            <p:cNvSpPr txBox="1"/>
            <p:nvPr/>
          </p:nvSpPr>
          <p:spPr>
            <a:xfrm rot="10800000" flipV="1">
              <a:off x="1075441" y="4227338"/>
              <a:ext cx="242777" cy="651650"/>
            </a:xfrm>
            <a:prstGeom prst="rect">
              <a:avLst/>
            </a:prstGeom>
            <a:noFill/>
          </p:spPr>
          <p:txBody>
            <a:bodyPr wrap="square" rtlCol="0">
              <a:spAutoFit/>
            </a:bodyPr>
            <a:lstStyle/>
            <a:p>
              <a:pPr eaLnBrk="0" fontAlgn="base" hangingPunct="0">
                <a:spcBef>
                  <a:spcPct val="0"/>
                </a:spcBef>
                <a:spcAft>
                  <a:spcPct val="0"/>
                </a:spcAft>
                <a:defRPr/>
              </a:pPr>
              <a:r>
                <a:rPr kumimoji="1" lang="zh-TW" altLang="en-US" sz="2000" b="1" kern="0" dirty="0">
                  <a:solidFill>
                    <a:prstClr val="black"/>
                  </a:solidFill>
                  <a:latin typeface="微軟正黑體"/>
                  <a:ea typeface="微軟正黑體"/>
                </a:rPr>
                <a:t>低</a:t>
              </a:r>
            </a:p>
          </p:txBody>
        </p:sp>
      </p:grpSp>
      <p:sp>
        <p:nvSpPr>
          <p:cNvPr id="57" name="文字方塊 56"/>
          <p:cNvSpPr txBox="1"/>
          <p:nvPr/>
        </p:nvSpPr>
        <p:spPr>
          <a:xfrm>
            <a:off x="1118900" y="2569889"/>
            <a:ext cx="1555853" cy="276999"/>
          </a:xfrm>
          <a:prstGeom prst="rect">
            <a:avLst/>
          </a:prstGeom>
          <a:noFill/>
        </p:spPr>
        <p:txBody>
          <a:bodyPr wrap="square" rtlCol="0">
            <a:spAutoFit/>
          </a:bodyPr>
          <a:lstStyle/>
          <a:p>
            <a:pPr algn="ct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例如法律系</a:t>
            </a:r>
            <a:endParaRPr lang="zh-TW" altLang="en-US" sz="1200" kern="0" dirty="0" smtClean="0">
              <a:solidFill>
                <a:prstClr val="black"/>
              </a:solidFill>
              <a:latin typeface="Arial" pitchFamily="34" charset="0"/>
              <a:ea typeface="新細明體" pitchFamily="18" charset="-120"/>
            </a:endParaRPr>
          </a:p>
        </p:txBody>
      </p:sp>
      <p:sp>
        <p:nvSpPr>
          <p:cNvPr id="58" name="文字方塊 57"/>
          <p:cNvSpPr txBox="1"/>
          <p:nvPr/>
        </p:nvSpPr>
        <p:spPr>
          <a:xfrm>
            <a:off x="1370429" y="3891751"/>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例如企管系</a:t>
            </a:r>
            <a:endParaRPr lang="zh-TW" altLang="en-US" sz="1200" kern="0" dirty="0" smtClean="0">
              <a:solidFill>
                <a:prstClr val="black"/>
              </a:solidFill>
              <a:latin typeface="Arial" pitchFamily="34" charset="0"/>
              <a:ea typeface="新細明體" pitchFamily="18" charset="-120"/>
            </a:endParaRPr>
          </a:p>
        </p:txBody>
      </p:sp>
      <p:sp>
        <p:nvSpPr>
          <p:cNvPr id="59" name="文字方塊 58"/>
          <p:cNvSpPr txBox="1"/>
          <p:nvPr/>
        </p:nvSpPr>
        <p:spPr>
          <a:xfrm>
            <a:off x="1202664" y="5460444"/>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例如人文藝術科系</a:t>
            </a:r>
            <a:endParaRPr lang="zh-TW" altLang="en-US" sz="1200" kern="0" dirty="0" smtClean="0">
              <a:solidFill>
                <a:prstClr val="black"/>
              </a:solidFill>
              <a:latin typeface="Arial" pitchFamily="34" charset="0"/>
              <a:ea typeface="新細明體" pitchFamily="18" charset="-120"/>
            </a:endParaRPr>
          </a:p>
        </p:txBody>
      </p:sp>
      <p:sp>
        <p:nvSpPr>
          <p:cNvPr id="60" name="文字方塊 59"/>
          <p:cNvSpPr txBox="1"/>
          <p:nvPr/>
        </p:nvSpPr>
        <p:spPr>
          <a:xfrm>
            <a:off x="6797051" y="2573378"/>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畢業生流向集中</a:t>
            </a:r>
            <a:endParaRPr lang="zh-TW" altLang="en-US" sz="1200" kern="0" dirty="0" smtClean="0">
              <a:solidFill>
                <a:prstClr val="black"/>
              </a:solidFill>
              <a:latin typeface="Arial" pitchFamily="34" charset="0"/>
              <a:ea typeface="新細明體" pitchFamily="18" charset="-120"/>
            </a:endParaRPr>
          </a:p>
        </p:txBody>
      </p:sp>
      <p:sp>
        <p:nvSpPr>
          <p:cNvPr id="61" name="文字方塊 60"/>
          <p:cNvSpPr txBox="1"/>
          <p:nvPr/>
        </p:nvSpPr>
        <p:spPr>
          <a:xfrm>
            <a:off x="6442797" y="3845476"/>
            <a:ext cx="2218041" cy="359685"/>
          </a:xfrm>
          <a:prstGeom prst="rect">
            <a:avLst/>
          </a:prstGeom>
          <a:noFill/>
        </p:spPr>
        <p:txBody>
          <a:bodyPr wrap="square" rtlCol="0">
            <a:spAutoFit/>
          </a:bodyPr>
          <a:lstStyle/>
          <a:p>
            <a:pPr eaLnBrk="0" fontAlgn="base" hangingPunct="0">
              <a:spcBef>
                <a:spcPct val="0"/>
              </a:spcBef>
              <a:spcAft>
                <a:spcPct val="0"/>
              </a:spcAft>
            </a:pPr>
            <a:r>
              <a:rPr kumimoji="1" lang="zh-TW" altLang="en-US" sz="1200" dirty="0">
                <a:solidFill>
                  <a:prstClr val="black"/>
                </a:solidFill>
                <a:latin typeface="Times New Roman" pitchFamily="18" charset="0"/>
                <a:ea typeface="微軟正黑體" pitchFamily="34" charset="-120"/>
                <a:cs typeface="Times New Roman" pitchFamily="18" charset="0"/>
              </a:rPr>
              <a:t>專業相近</a:t>
            </a:r>
            <a:r>
              <a:rPr kumimoji="1" lang="zh-TW" altLang="en-US" sz="1200" dirty="0" smtClean="0">
                <a:solidFill>
                  <a:prstClr val="black"/>
                </a:solidFill>
                <a:latin typeface="Times New Roman" pitchFamily="18" charset="0"/>
                <a:ea typeface="微軟正黑體" pitchFamily="34" charset="-120"/>
                <a:cs typeface="Times New Roman" pitchFamily="18" charset="0"/>
              </a:rPr>
              <a:t>但可跨不同產業別</a:t>
            </a:r>
            <a:endParaRPr kumimoji="1" lang="zh-TW" altLang="en-US" sz="1200" dirty="0">
              <a:solidFill>
                <a:prstClr val="black"/>
              </a:solidFill>
              <a:latin typeface="Times New Roman" pitchFamily="18" charset="0"/>
              <a:ea typeface="微軟正黑體" pitchFamily="34" charset="-120"/>
              <a:cs typeface="Times New Roman" pitchFamily="18" charset="0"/>
            </a:endParaRPr>
          </a:p>
        </p:txBody>
      </p:sp>
      <p:sp>
        <p:nvSpPr>
          <p:cNvPr id="62" name="文字方塊 61"/>
          <p:cNvSpPr txBox="1"/>
          <p:nvPr/>
        </p:nvSpPr>
        <p:spPr>
          <a:xfrm>
            <a:off x="7108589" y="5389977"/>
            <a:ext cx="1555853" cy="359685"/>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畢業生流向廣</a:t>
            </a:r>
            <a:endParaRPr lang="zh-TW" altLang="en-US" sz="1200" kern="0" dirty="0" smtClean="0">
              <a:solidFill>
                <a:prstClr val="black"/>
              </a:solidFill>
              <a:latin typeface="Arial" pitchFamily="34" charset="0"/>
              <a:ea typeface="新細明體" pitchFamily="18" charset="-120"/>
            </a:endParaRPr>
          </a:p>
        </p:txBody>
      </p:sp>
      <p:sp>
        <p:nvSpPr>
          <p:cNvPr id="63" name="文字方塊 62"/>
          <p:cNvSpPr txBox="1"/>
          <p:nvPr/>
        </p:nvSpPr>
        <p:spPr>
          <a:xfrm>
            <a:off x="3908304" y="4018836"/>
            <a:ext cx="1467747" cy="276999"/>
          </a:xfrm>
          <a:prstGeom prst="rect">
            <a:avLst/>
          </a:prstGeom>
          <a:noFill/>
        </p:spPr>
        <p:txBody>
          <a:bodyPr wrap="square" rtlCol="0">
            <a:spAutoFit/>
          </a:bodyPr>
          <a:lstStyle/>
          <a:p>
            <a:pPr eaLnBrk="0" fontAlgn="base" hangingPunct="0">
              <a:spcBef>
                <a:spcPct val="0"/>
              </a:spcBef>
              <a:spcAft>
                <a:spcPct val="0"/>
              </a:spcAft>
            </a:pP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專業領域產業知識</a:t>
            </a:r>
            <a:endParaRPr kumimoji="1" lang="zh-TW" altLang="en-US" sz="1200" b="1" dirty="0">
              <a:solidFill>
                <a:srgbClr val="C00000"/>
              </a:solidFill>
              <a:latin typeface="微軟正黑體" panose="020B0604030504040204" pitchFamily="34" charset="-120"/>
              <a:ea typeface="微軟正黑體" panose="020B0604030504040204" pitchFamily="34" charset="-120"/>
            </a:endParaRPr>
          </a:p>
        </p:txBody>
      </p:sp>
      <p:sp>
        <p:nvSpPr>
          <p:cNvPr id="64" name="文字方塊 63"/>
          <p:cNvSpPr txBox="1"/>
          <p:nvPr/>
        </p:nvSpPr>
        <p:spPr>
          <a:xfrm>
            <a:off x="3365535" y="2533282"/>
            <a:ext cx="2722161" cy="646331"/>
          </a:xfrm>
          <a:prstGeom prst="rect">
            <a:avLst/>
          </a:prstGeom>
          <a:noFill/>
        </p:spPr>
        <p:txBody>
          <a:bodyPr wrap="square" rtlCol="0">
            <a:spAutoFit/>
          </a:bodyPr>
          <a:lstStyle/>
          <a:p>
            <a:pPr eaLnBrk="0" fontAlgn="base" hangingPunct="0">
              <a:spcBef>
                <a:spcPct val="0"/>
              </a:spcBef>
              <a:spcAft>
                <a:spcPct val="0"/>
              </a:spcAft>
            </a:pP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建議以</a:t>
            </a:r>
            <a:r>
              <a:rPr kumimoji="1" lang="en-US" altLang="zh-TW"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UCAN</a:t>
            </a: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職能為架構，參考相關學會</a:t>
            </a:r>
            <a:r>
              <a:rPr kumimoji="1" lang="en-US" altLang="zh-TW"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a:t>
            </a: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協會之規範</a:t>
            </a:r>
            <a:r>
              <a:rPr kumimoji="1" lang="en-US" altLang="zh-TW" sz="1200" b="1" dirty="0">
                <a:solidFill>
                  <a:srgbClr val="C00000"/>
                </a:solidFill>
                <a:latin typeface="微軟正黑體" panose="020B0604030504040204" pitchFamily="34" charset="-120"/>
                <a:ea typeface="微軟正黑體" panose="020B0604030504040204" pitchFamily="34" charset="-120"/>
                <a:cs typeface="Times New Roman" pitchFamily="18" charset="0"/>
              </a:rPr>
              <a:t>/</a:t>
            </a: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職能</a:t>
            </a:r>
            <a:endParaRPr kumimoji="1" lang="zh-TW" altLang="en-US" sz="1200" b="1" dirty="0">
              <a:solidFill>
                <a:srgbClr val="C00000"/>
              </a:solidFill>
              <a:latin typeface="微軟正黑體" panose="020B0604030504040204" pitchFamily="34" charset="-120"/>
              <a:ea typeface="微軟正黑體" panose="020B0604030504040204" pitchFamily="34" charset="-120"/>
              <a:cs typeface="Times New Roman" pitchFamily="18" charset="0"/>
            </a:endParaRPr>
          </a:p>
          <a:p>
            <a:pPr eaLnBrk="0" fontAlgn="base" hangingPunct="0">
              <a:spcBef>
                <a:spcPct val="0"/>
              </a:spcBef>
              <a:spcAft>
                <a:spcPct val="0"/>
              </a:spcAft>
            </a:pPr>
            <a:endParaRPr kumimoji="1" lang="zh-TW" altLang="en-US" sz="1200" dirty="0">
              <a:solidFill>
                <a:srgbClr val="C00000"/>
              </a:solidFill>
              <a:latin typeface="微軟正黑體" panose="020B0604030504040204" pitchFamily="34" charset="-120"/>
              <a:ea typeface="微軟正黑體" panose="020B0604030504040204" pitchFamily="34" charset="-120"/>
            </a:endParaRPr>
          </a:p>
        </p:txBody>
      </p:sp>
      <p:sp>
        <p:nvSpPr>
          <p:cNvPr id="65" name="文字方塊 64"/>
          <p:cNvSpPr txBox="1"/>
          <p:nvPr/>
        </p:nvSpPr>
        <p:spPr>
          <a:xfrm>
            <a:off x="3165453" y="5458996"/>
            <a:ext cx="2844526" cy="646331"/>
          </a:xfrm>
          <a:prstGeom prst="rect">
            <a:avLst/>
          </a:prstGeom>
          <a:noFill/>
        </p:spPr>
        <p:txBody>
          <a:bodyPr wrap="square" rtlCol="0">
            <a:spAutoFit/>
          </a:bodyPr>
          <a:lstStyle/>
          <a:p>
            <a:pPr eaLnBrk="0" fontAlgn="base" hangingPunct="0">
              <a:spcBef>
                <a:spcPct val="0"/>
              </a:spcBef>
              <a:spcAft>
                <a:spcPct val="0"/>
              </a:spcAft>
            </a:pPr>
            <a:r>
              <a:rPr kumimoji="1" lang="zh-TW" altLang="en-US" sz="1200" b="1" dirty="0">
                <a:solidFill>
                  <a:srgbClr val="C00000"/>
                </a:solidFill>
                <a:latin typeface="微軟正黑體" panose="020B0604030504040204" pitchFamily="34" charset="-120"/>
                <a:ea typeface="微軟正黑體" panose="020B0604030504040204" pitchFamily="34" charset="-120"/>
                <a:cs typeface="Times New Roman" pitchFamily="18" charset="0"/>
              </a:rPr>
              <a:t>建議先找出可能就業方向，參考</a:t>
            </a:r>
            <a:r>
              <a:rPr kumimoji="1" lang="en-US" altLang="zh-TW" sz="1200" b="1" dirty="0">
                <a:solidFill>
                  <a:srgbClr val="C00000"/>
                </a:solidFill>
                <a:latin typeface="微軟正黑體" panose="020B0604030504040204" pitchFamily="34" charset="-120"/>
                <a:ea typeface="微軟正黑體" panose="020B0604030504040204" pitchFamily="34" charset="-120"/>
                <a:cs typeface="Times New Roman" pitchFamily="18" charset="0"/>
              </a:rPr>
              <a:t>UCAN</a:t>
            </a:r>
            <a:r>
              <a:rPr kumimoji="1" lang="zh-TW" altLang="en-US" sz="1200" b="1" dirty="0">
                <a:solidFill>
                  <a:srgbClr val="C00000"/>
                </a:solidFill>
                <a:latin typeface="微軟正黑體" panose="020B0604030504040204" pitchFamily="34" charset="-120"/>
                <a:ea typeface="微軟正黑體" panose="020B0604030504040204" pitchFamily="34" charset="-120"/>
                <a:cs typeface="Times New Roman" pitchFamily="18" charset="0"/>
              </a:rPr>
              <a:t>與該方向相關之就業途徑職能，補充就業</a:t>
            </a:r>
            <a:r>
              <a:rPr kumimoji="1" lang="zh-TW" altLang="en-US" sz="1200" b="1" dirty="0" smtClean="0">
                <a:solidFill>
                  <a:srgbClr val="C00000"/>
                </a:solidFill>
                <a:latin typeface="微軟正黑體" panose="020B0604030504040204" pitchFamily="34" charset="-120"/>
                <a:ea typeface="微軟正黑體" panose="020B0604030504040204" pitchFamily="34" charset="-120"/>
                <a:cs typeface="Times New Roman" pitchFamily="18" charset="0"/>
              </a:rPr>
              <a:t>能力</a:t>
            </a:r>
            <a:endParaRPr kumimoji="1" lang="zh-TW" altLang="en-US" sz="1200" b="1" dirty="0">
              <a:solidFill>
                <a:srgbClr val="C00000"/>
              </a:solidFill>
              <a:latin typeface="微軟正黑體" panose="020B0604030504040204" pitchFamily="34" charset="-120"/>
              <a:ea typeface="微軟正黑體" panose="020B0604030504040204" pitchFamily="34" charset="-120"/>
            </a:endParaRPr>
          </a:p>
        </p:txBody>
      </p:sp>
      <p:sp>
        <p:nvSpPr>
          <p:cNvPr id="66" name="文字方塊 65"/>
          <p:cNvSpPr txBox="1"/>
          <p:nvPr/>
        </p:nvSpPr>
        <p:spPr>
          <a:xfrm>
            <a:off x="3981332" y="3364231"/>
            <a:ext cx="523505" cy="276999"/>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基礎</a:t>
            </a:r>
            <a:endParaRPr lang="zh-TW" altLang="en-US" sz="1200" kern="0" dirty="0" smtClean="0">
              <a:solidFill>
                <a:prstClr val="black"/>
              </a:solidFill>
              <a:latin typeface="Arial" pitchFamily="34" charset="0"/>
              <a:ea typeface="新細明體" pitchFamily="18" charset="-120"/>
            </a:endParaRPr>
          </a:p>
        </p:txBody>
      </p:sp>
      <p:sp>
        <p:nvSpPr>
          <p:cNvPr id="67" name="文字方塊 66"/>
          <p:cNvSpPr txBox="1"/>
          <p:nvPr/>
        </p:nvSpPr>
        <p:spPr>
          <a:xfrm>
            <a:off x="4125799" y="4851067"/>
            <a:ext cx="523505" cy="276999"/>
          </a:xfrm>
          <a:prstGeom prst="rect">
            <a:avLst/>
          </a:prstGeom>
          <a:noFill/>
        </p:spPr>
        <p:txBody>
          <a:bodyPr wrap="square" rtlCol="0">
            <a:spAutoFit/>
          </a:bodyPr>
          <a:lstStyle/>
          <a:p>
            <a:pPr>
              <a:defRPr/>
            </a:pPr>
            <a:r>
              <a:rPr lang="zh-TW" altLang="en-US" sz="1200" kern="0" dirty="0" smtClean="0">
                <a:solidFill>
                  <a:prstClr val="black"/>
                </a:solidFill>
                <a:latin typeface="Times New Roman" pitchFamily="18" charset="0"/>
                <a:ea typeface="微軟正黑體" pitchFamily="34" charset="-120"/>
                <a:cs typeface="Times New Roman" pitchFamily="18" charset="0"/>
              </a:rPr>
              <a:t>基礎</a:t>
            </a:r>
            <a:endParaRPr lang="zh-TW" altLang="en-US" sz="1200" kern="0" dirty="0" smtClean="0">
              <a:solidFill>
                <a:prstClr val="black"/>
              </a:solidFill>
              <a:latin typeface="Arial" pitchFamily="34" charset="0"/>
              <a:ea typeface="新細明體" pitchFamily="18" charset="-120"/>
            </a:endParaRPr>
          </a:p>
        </p:txBody>
      </p:sp>
      <p:sp>
        <p:nvSpPr>
          <p:cNvPr id="68" name="文字方塊 67"/>
          <p:cNvSpPr txBox="1"/>
          <p:nvPr/>
        </p:nvSpPr>
        <p:spPr>
          <a:xfrm>
            <a:off x="4710143" y="3131287"/>
            <a:ext cx="723003" cy="248615"/>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b="1" kern="0" dirty="0" smtClean="0">
                <a:solidFill>
                  <a:srgbClr val="FFFF00"/>
                </a:solidFill>
                <a:latin typeface="Times New Roman" pitchFamily="18" charset="0"/>
                <a:ea typeface="微軟正黑體" pitchFamily="34" charset="-120"/>
                <a:cs typeface="Times New Roman" pitchFamily="18" charset="0"/>
              </a:rPr>
              <a:t>A</a:t>
            </a:r>
            <a:endParaRPr lang="zh-TW" altLang="en-US" sz="1000" b="1" kern="0" dirty="0" smtClean="0">
              <a:solidFill>
                <a:srgbClr val="FFFF00"/>
              </a:solidFill>
              <a:latin typeface="Arial" pitchFamily="34" charset="0"/>
              <a:ea typeface="新細明體" pitchFamily="18" charset="-120"/>
            </a:endParaRPr>
          </a:p>
        </p:txBody>
      </p:sp>
      <p:sp>
        <p:nvSpPr>
          <p:cNvPr id="69" name="文字方塊 68"/>
          <p:cNvSpPr txBox="1"/>
          <p:nvPr/>
        </p:nvSpPr>
        <p:spPr>
          <a:xfrm>
            <a:off x="4726615" y="3382895"/>
            <a:ext cx="705494" cy="246221"/>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kern="0" dirty="0" smtClean="0">
                <a:solidFill>
                  <a:srgbClr val="FFFF00"/>
                </a:solidFill>
                <a:latin typeface="Times New Roman" pitchFamily="18" charset="0"/>
                <a:ea typeface="微軟正黑體" pitchFamily="34" charset="-120"/>
                <a:cs typeface="Times New Roman" pitchFamily="18" charset="0"/>
              </a:rPr>
              <a:t>B</a:t>
            </a:r>
            <a:endParaRPr lang="zh-TW" altLang="en-US" sz="1000" kern="0" dirty="0" smtClean="0">
              <a:solidFill>
                <a:srgbClr val="FFFF00"/>
              </a:solidFill>
              <a:latin typeface="Arial" pitchFamily="34" charset="0"/>
              <a:ea typeface="新細明體" pitchFamily="18" charset="-120"/>
            </a:endParaRPr>
          </a:p>
        </p:txBody>
      </p:sp>
      <p:sp>
        <p:nvSpPr>
          <p:cNvPr id="70" name="文字方塊 69"/>
          <p:cNvSpPr txBox="1"/>
          <p:nvPr/>
        </p:nvSpPr>
        <p:spPr>
          <a:xfrm>
            <a:off x="4735740" y="3633983"/>
            <a:ext cx="705494" cy="246221"/>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b="1" kern="0" dirty="0" smtClean="0">
                <a:solidFill>
                  <a:srgbClr val="FFFF00"/>
                </a:solidFill>
                <a:latin typeface="Times New Roman" pitchFamily="18" charset="0"/>
                <a:ea typeface="微軟正黑體" pitchFamily="34" charset="-120"/>
                <a:cs typeface="Times New Roman" pitchFamily="18" charset="0"/>
              </a:rPr>
              <a:t>C</a:t>
            </a:r>
            <a:endParaRPr lang="zh-TW" altLang="en-US" sz="1000" b="1" kern="0" dirty="0" smtClean="0">
              <a:solidFill>
                <a:srgbClr val="FFFF00"/>
              </a:solidFill>
              <a:latin typeface="Arial" pitchFamily="34" charset="0"/>
              <a:ea typeface="新細明體" pitchFamily="18" charset="-120"/>
            </a:endParaRPr>
          </a:p>
        </p:txBody>
      </p:sp>
      <p:sp>
        <p:nvSpPr>
          <p:cNvPr id="71" name="文字方塊 70"/>
          <p:cNvSpPr txBox="1"/>
          <p:nvPr/>
        </p:nvSpPr>
        <p:spPr>
          <a:xfrm>
            <a:off x="4928877" y="4592948"/>
            <a:ext cx="705494" cy="246221"/>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b="1" kern="0" dirty="0" smtClean="0">
                <a:solidFill>
                  <a:srgbClr val="FFFF00"/>
                </a:solidFill>
                <a:latin typeface="Times New Roman" pitchFamily="18" charset="0"/>
                <a:ea typeface="微軟正黑體" pitchFamily="34" charset="-120"/>
                <a:cs typeface="Times New Roman" pitchFamily="18" charset="0"/>
              </a:rPr>
              <a:t>A</a:t>
            </a:r>
            <a:endParaRPr lang="zh-TW" altLang="en-US" sz="1000" b="1" kern="0" dirty="0" smtClean="0">
              <a:solidFill>
                <a:srgbClr val="FFFF00"/>
              </a:solidFill>
              <a:latin typeface="Arial" pitchFamily="34" charset="0"/>
              <a:ea typeface="新細明體" pitchFamily="18" charset="-120"/>
            </a:endParaRPr>
          </a:p>
        </p:txBody>
      </p:sp>
      <p:sp>
        <p:nvSpPr>
          <p:cNvPr id="72" name="文字方塊 71"/>
          <p:cNvSpPr txBox="1"/>
          <p:nvPr/>
        </p:nvSpPr>
        <p:spPr>
          <a:xfrm>
            <a:off x="4945348" y="4844556"/>
            <a:ext cx="705494" cy="246221"/>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kern="0" dirty="0" smtClean="0">
                <a:solidFill>
                  <a:srgbClr val="FFFF00"/>
                </a:solidFill>
                <a:latin typeface="Times New Roman" pitchFamily="18" charset="0"/>
                <a:ea typeface="微軟正黑體" pitchFamily="34" charset="-120"/>
                <a:cs typeface="Times New Roman" pitchFamily="18" charset="0"/>
              </a:rPr>
              <a:t>B</a:t>
            </a:r>
            <a:endParaRPr lang="zh-TW" altLang="en-US" sz="1000" kern="0" dirty="0" smtClean="0">
              <a:solidFill>
                <a:srgbClr val="FFFF00"/>
              </a:solidFill>
              <a:latin typeface="Arial" pitchFamily="34" charset="0"/>
              <a:ea typeface="新細明體" pitchFamily="18" charset="-120"/>
            </a:endParaRPr>
          </a:p>
        </p:txBody>
      </p:sp>
      <p:sp>
        <p:nvSpPr>
          <p:cNvPr id="73" name="文字方塊 72"/>
          <p:cNvSpPr txBox="1"/>
          <p:nvPr/>
        </p:nvSpPr>
        <p:spPr>
          <a:xfrm>
            <a:off x="4954473" y="5095644"/>
            <a:ext cx="705494" cy="246221"/>
          </a:xfrm>
          <a:prstGeom prst="rect">
            <a:avLst/>
          </a:prstGeom>
          <a:noFill/>
        </p:spPr>
        <p:txBody>
          <a:bodyPr wrap="square" rtlCol="0">
            <a:spAutoFit/>
          </a:bodyPr>
          <a:lstStyle/>
          <a:p>
            <a:pPr>
              <a:defRPr/>
            </a:pPr>
            <a:r>
              <a:rPr lang="zh-TW" altLang="en-US" sz="1000" b="1" kern="0" dirty="0" smtClean="0">
                <a:solidFill>
                  <a:srgbClr val="FFFF00"/>
                </a:solidFill>
                <a:latin typeface="Times New Roman" pitchFamily="18" charset="0"/>
                <a:ea typeface="微軟正黑體" pitchFamily="34" charset="-120"/>
                <a:cs typeface="Times New Roman" pitchFamily="18" charset="0"/>
              </a:rPr>
              <a:t>專業</a:t>
            </a:r>
            <a:r>
              <a:rPr lang="en-US" altLang="zh-TW" sz="1000" b="1" kern="0" dirty="0" smtClean="0">
                <a:solidFill>
                  <a:srgbClr val="FFFF00"/>
                </a:solidFill>
                <a:latin typeface="Times New Roman" pitchFamily="18" charset="0"/>
                <a:ea typeface="微軟正黑體" pitchFamily="34" charset="-120"/>
                <a:cs typeface="Times New Roman" pitchFamily="18" charset="0"/>
              </a:rPr>
              <a:t>C</a:t>
            </a:r>
            <a:endParaRPr lang="zh-TW" altLang="en-US" sz="1000" b="1" kern="0" dirty="0" smtClean="0">
              <a:solidFill>
                <a:srgbClr val="FFFF00"/>
              </a:solidFill>
              <a:latin typeface="Arial" pitchFamily="34" charset="0"/>
              <a:ea typeface="新細明體" pitchFamily="18" charset="-120"/>
            </a:endParaRPr>
          </a:p>
        </p:txBody>
      </p:sp>
    </p:spTree>
    <p:extLst>
      <p:ext uri="{BB962C8B-B14F-4D97-AF65-F5344CB8AC3E}">
        <p14:creationId xmlns:p14="http://schemas.microsoft.com/office/powerpoint/2010/main" val="3434029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1"/>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3"/>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7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2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5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49" grpId="0"/>
      <p:bldP spid="50" grpId="0"/>
      <p:bldP spid="51" grpId="0"/>
      <p:bldP spid="57" grpId="0"/>
      <p:bldP spid="58" grpId="0"/>
      <p:bldP spid="59" grpId="0"/>
      <p:bldP spid="60" grpId="0"/>
      <p:bldP spid="61" grpId="0"/>
      <p:bldP spid="62" grpId="0"/>
      <p:bldP spid="63" grpId="0"/>
      <p:bldP spid="64" grpId="0"/>
      <p:bldP spid="65" grpId="0"/>
      <p:bldP spid="66" grpId="0"/>
      <p:bldP spid="67" grpId="0"/>
      <p:bldP spid="68" grpId="0"/>
      <p:bldP spid="69" grpId="0"/>
      <p:bldP spid="70" grpId="0"/>
      <p:bldP spid="71" grpId="0"/>
      <p:bldP spid="72" grpId="0"/>
      <p:bldP spid="7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2"/>
          <p:cNvSpPr>
            <a:spLocks noGrp="1"/>
          </p:cNvSpPr>
          <p:nvPr>
            <p:ph type="title" idx="4294967295"/>
          </p:nvPr>
        </p:nvSpPr>
        <p:spPr>
          <a:xfrm>
            <a:off x="458579" y="320933"/>
            <a:ext cx="8229600" cy="720725"/>
          </a:xfrm>
        </p:spPr>
        <p:txBody>
          <a:bodyPr>
            <a:normAutofit/>
          </a:bodyPr>
          <a:lstStyle/>
          <a:p>
            <a:pPr algn="ctr"/>
            <a:r>
              <a:rPr lang="zh-TW" altLang="en-US" sz="4000" b="1" dirty="0" smtClean="0">
                <a:solidFill>
                  <a:schemeClr val="bg1"/>
                </a:solidFill>
                <a:latin typeface="微軟正黑體" panose="020B0604030504040204" pitchFamily="34" charset="-120"/>
                <a:ea typeface="微軟正黑體" panose="020B0604030504040204" pitchFamily="34" charset="-120"/>
              </a:rPr>
              <a:t>系</a:t>
            </a:r>
            <a:r>
              <a:rPr lang="zh-TW" altLang="en-US" sz="4000" b="1" dirty="0">
                <a:solidFill>
                  <a:schemeClr val="bg1"/>
                </a:solidFill>
                <a:latin typeface="微軟正黑體" panose="020B0604030504040204" pitchFamily="34" charset="-120"/>
                <a:ea typeface="微軟正黑體" panose="020B0604030504040204" pitchFamily="34" charset="-120"/>
              </a:rPr>
              <a:t>所</a:t>
            </a:r>
            <a:r>
              <a:rPr lang="zh-TW" altLang="en-US" sz="4000" b="1" dirty="0" smtClean="0">
                <a:solidFill>
                  <a:schemeClr val="bg1"/>
                </a:solidFill>
                <a:latin typeface="微軟正黑體" panose="020B0604030504040204" pitchFamily="34" charset="-120"/>
                <a:ea typeface="微軟正黑體" panose="020B0604030504040204" pitchFamily="34" charset="-120"/>
              </a:rPr>
              <a:t>核心能力範例</a:t>
            </a:r>
            <a:r>
              <a:rPr lang="en-US" altLang="zh-TW" sz="4000" b="1" dirty="0" smtClean="0">
                <a:solidFill>
                  <a:schemeClr val="bg1"/>
                </a:solidFill>
                <a:latin typeface="微軟正黑體" panose="020B0604030504040204" pitchFamily="34" charset="-120"/>
                <a:ea typeface="微軟正黑體" panose="020B0604030504040204" pitchFamily="34" charset="-120"/>
              </a:rPr>
              <a:t>-</a:t>
            </a:r>
            <a:r>
              <a:rPr lang="zh-TW" altLang="en-US" sz="4000" b="1" dirty="0" smtClean="0">
                <a:solidFill>
                  <a:schemeClr val="bg1"/>
                </a:solidFill>
                <a:latin typeface="微軟正黑體" panose="020B0604030504040204" pitchFamily="34" charset="-120"/>
                <a:ea typeface="微軟正黑體" panose="020B0604030504040204" pitchFamily="34" charset="-120"/>
              </a:rPr>
              <a:t>企管系</a:t>
            </a:r>
            <a:endParaRPr lang="zh-TW" altLang="en-US" sz="4000" b="1" dirty="0">
              <a:solidFill>
                <a:schemeClr val="bg1"/>
              </a:solidFill>
              <a:latin typeface="微軟正黑體" panose="020B0604030504040204" pitchFamily="34" charset="-120"/>
              <a:ea typeface="微軟正黑體" panose="020B0604030504040204" pitchFamily="34" charset="-120"/>
            </a:endParaRPr>
          </a:p>
        </p:txBody>
      </p:sp>
      <p:sp>
        <p:nvSpPr>
          <p:cNvPr id="5" name="矩形 4"/>
          <p:cNvSpPr/>
          <p:nvPr/>
        </p:nvSpPr>
        <p:spPr>
          <a:xfrm>
            <a:off x="395536" y="963701"/>
            <a:ext cx="7038528" cy="2739211"/>
          </a:xfrm>
          <a:prstGeom prst="rect">
            <a:avLst/>
          </a:prstGeom>
        </p:spPr>
        <p:txBody>
          <a:bodyPr wrap="square">
            <a:spAutoFit/>
          </a:bodyPr>
          <a:lstStyle/>
          <a:p>
            <a:pPr eaLnBrk="0" fontAlgn="base" hangingPunct="0">
              <a:spcBef>
                <a:spcPct val="0"/>
              </a:spcBef>
              <a:spcAft>
                <a:spcPct val="0"/>
              </a:spcAft>
            </a:pPr>
            <a:r>
              <a:rPr kumimoji="1" lang="zh-TW" altLang="en-US" sz="2800" dirty="0" smtClean="0">
                <a:solidFill>
                  <a:srgbClr val="C00000"/>
                </a:solidFill>
                <a:latin typeface="微軟正黑體" panose="020B0604030504040204" pitchFamily="34" charset="-120"/>
                <a:ea typeface="微軟正黑體" panose="020B0604030504040204" pitchFamily="34" charset="-120"/>
              </a:rPr>
              <a:t>範例</a:t>
            </a:r>
            <a:r>
              <a:rPr kumimoji="1" lang="en-US" altLang="zh-TW" sz="2800" dirty="0" smtClean="0">
                <a:solidFill>
                  <a:srgbClr val="C00000"/>
                </a:solidFill>
                <a:latin typeface="微軟正黑體" panose="020B0604030504040204" pitchFamily="34" charset="-120"/>
                <a:ea typeface="微軟正黑體" panose="020B0604030504040204" pitchFamily="34" charset="-120"/>
              </a:rPr>
              <a:t>1</a:t>
            </a:r>
          </a:p>
          <a:p>
            <a:pPr eaLnBrk="0" fontAlgn="base" hangingPunct="0">
              <a:spcBef>
                <a:spcPct val="0"/>
              </a:spcBef>
              <a:spcAft>
                <a:spcPct val="0"/>
              </a:spcAft>
            </a:pPr>
            <a:r>
              <a:rPr kumimoji="1" lang="zh-TW" altLang="en-US" b="1" u="sng" dirty="0" smtClean="0">
                <a:solidFill>
                  <a:srgbClr val="1F497D">
                    <a:lumMod val="60000"/>
                    <a:lumOff val="40000"/>
                  </a:srgbClr>
                </a:solidFill>
                <a:latin typeface="微軟正黑體" panose="020B0604030504040204" pitchFamily="34" charset="-120"/>
                <a:ea typeface="微軟正黑體" panose="020B0604030504040204" pitchFamily="34" charset="-120"/>
              </a:rPr>
              <a:t>校核心能力</a:t>
            </a:r>
            <a:r>
              <a:rPr kumimoji="1" lang="en-US" altLang="zh-TW" b="1" u="sng" dirty="0" smtClean="0">
                <a:solidFill>
                  <a:srgbClr val="1F497D">
                    <a:lumMod val="60000"/>
                    <a:lumOff val="40000"/>
                  </a:srgbClr>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國際</a:t>
            </a:r>
            <a:r>
              <a:rPr kumimoji="1" lang="zh-TW" altLang="en-US" dirty="0" smtClean="0">
                <a:solidFill>
                  <a:prstClr val="black"/>
                </a:solidFill>
                <a:latin typeface="微軟正黑體" panose="020B0604030504040204" pitchFamily="34" charset="-120"/>
                <a:ea typeface="微軟正黑體" panose="020B0604030504040204" pitchFamily="34" charset="-120"/>
              </a:rPr>
              <a:t>視野</a:t>
            </a:r>
            <a:r>
              <a:rPr kumimoji="1" lang="zh-TW" altLang="en-US" dirty="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專業創新</a:t>
            </a:r>
            <a:r>
              <a:rPr kumimoji="1" lang="zh-TW" altLang="en-US" dirty="0">
                <a:solidFill>
                  <a:prstClr val="black"/>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人文關懷</a:t>
            </a:r>
            <a:r>
              <a:rPr kumimoji="1" lang="zh-TW" altLang="en-US" dirty="0">
                <a:solidFill>
                  <a:prstClr val="black"/>
                </a:solidFill>
                <a:latin typeface="微軟正黑體" panose="020B0604030504040204" pitchFamily="34" charset="-120"/>
                <a:ea typeface="微軟正黑體" panose="020B0604030504040204" pitchFamily="34" charset="-120"/>
              </a:rPr>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教育目標</a:t>
            </a:r>
            <a:r>
              <a:rPr kumimoji="1" lang="zh-TW" altLang="en-US" b="1" u="sng" dirty="0" smtClean="0">
                <a:solidFill>
                  <a:srgbClr val="1F497D">
                    <a:lumMod val="60000"/>
                    <a:lumOff val="40000"/>
                  </a:srgbClr>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培養</a:t>
            </a:r>
            <a:r>
              <a:rPr kumimoji="1" lang="zh-TW" altLang="en-US" dirty="0">
                <a:solidFill>
                  <a:prstClr val="black"/>
                </a:solidFill>
                <a:latin typeface="微軟正黑體" panose="020B0604030504040204" pitchFamily="34" charset="-120"/>
                <a:ea typeface="微軟正黑體" panose="020B0604030504040204" pitchFamily="34" charset="-120"/>
              </a:rPr>
              <a:t>企業最需之實作與管理人才</a:t>
            </a:r>
            <a:endParaRPr kumimoji="1" lang="en-US" altLang="zh-TW"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核心能力：</a:t>
            </a:r>
          </a:p>
          <a:p>
            <a:pPr eaLnBrk="0" fontAlgn="base" hangingPunct="0">
              <a:spcBef>
                <a:spcPct val="0"/>
              </a:spcBef>
              <a:spcAft>
                <a:spcPct val="0"/>
              </a:spcAft>
            </a:pPr>
            <a:r>
              <a:rPr kumimoji="1" lang="en-US" altLang="zh-TW" dirty="0">
                <a:solidFill>
                  <a:prstClr val="black"/>
                </a:solidFill>
                <a:latin typeface="微軟正黑體" panose="020B0604030504040204" pitchFamily="34" charset="-120"/>
                <a:ea typeface="微軟正黑體" panose="020B0604030504040204" pitchFamily="34" charset="-120"/>
              </a:rPr>
              <a:t>1.</a:t>
            </a:r>
            <a:r>
              <a:rPr kumimoji="1" lang="zh-TW" altLang="en-US" dirty="0">
                <a:solidFill>
                  <a:prstClr val="black"/>
                </a:solidFill>
                <a:latin typeface="微軟正黑體" panose="020B0604030504040204" pitchFamily="34" charset="-120"/>
                <a:ea typeface="微軟正黑體" panose="020B0604030504040204" pitchFamily="34" charset="-120"/>
              </a:rPr>
              <a:t>全球化觀點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smtClean="0">
                <a:solidFill>
                  <a:prstClr val="black"/>
                </a:solidFill>
                <a:latin typeface="微軟正黑體" panose="020B0604030504040204" pitchFamily="34" charset="-120"/>
                <a:ea typeface="微軟正黑體" panose="020B0604030504040204" pitchFamily="34" charset="-120"/>
              </a:rPr>
              <a:t>2</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分析與決策能力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smtClean="0">
                <a:solidFill>
                  <a:prstClr val="black"/>
                </a:solidFill>
                <a:latin typeface="微軟正黑體" panose="020B0604030504040204" pitchFamily="34" charset="-120"/>
                <a:ea typeface="微軟正黑體" panose="020B0604030504040204" pitchFamily="34" charset="-120"/>
              </a:rPr>
              <a:t>3</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產業所需</a:t>
            </a:r>
            <a:r>
              <a:rPr kumimoji="1" lang="zh-TW" altLang="en-US" u="sng" dirty="0">
                <a:solidFill>
                  <a:prstClr val="black"/>
                </a:solidFill>
                <a:latin typeface="微軟正黑體" panose="020B0604030504040204" pitchFamily="34" charset="-120"/>
                <a:ea typeface="微軟正黑體" panose="020B0604030504040204" pitchFamily="34" charset="-120"/>
              </a:rPr>
              <a:t>管理與領導</a:t>
            </a:r>
            <a:r>
              <a:rPr kumimoji="1" lang="zh-TW" altLang="en-US" dirty="0">
                <a:solidFill>
                  <a:prstClr val="black"/>
                </a:solidFill>
                <a:latin typeface="微軟正黑體" panose="020B0604030504040204" pitchFamily="34" charset="-120"/>
                <a:ea typeface="微軟正黑體" panose="020B0604030504040204" pitchFamily="34" charset="-120"/>
              </a:rPr>
              <a:t>能力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smtClean="0">
                <a:solidFill>
                  <a:prstClr val="black"/>
                </a:solidFill>
                <a:latin typeface="微軟正黑體" panose="020B0604030504040204" pitchFamily="34" charset="-120"/>
                <a:ea typeface="微軟正黑體" panose="020B0604030504040204" pitchFamily="34" charset="-120"/>
              </a:rPr>
              <a:t>4</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溝通與協調能力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smtClean="0">
                <a:solidFill>
                  <a:prstClr val="black"/>
                </a:solidFill>
                <a:latin typeface="微軟正黑體" panose="020B0604030504040204" pitchFamily="34" charset="-120"/>
                <a:ea typeface="微軟正黑體" panose="020B0604030504040204" pitchFamily="34" charset="-120"/>
              </a:rPr>
              <a:t>5</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倫理道德觀念 </a:t>
            </a:r>
          </a:p>
        </p:txBody>
      </p:sp>
      <p:sp>
        <p:nvSpPr>
          <p:cNvPr id="6" name="文字方塊 5"/>
          <p:cNvSpPr txBox="1"/>
          <p:nvPr/>
        </p:nvSpPr>
        <p:spPr>
          <a:xfrm>
            <a:off x="4596608" y="2708920"/>
            <a:ext cx="4249343" cy="3016210"/>
          </a:xfrm>
          <a:prstGeom prst="rect">
            <a:avLst/>
          </a:prstGeom>
          <a:noFill/>
        </p:spPr>
        <p:txBody>
          <a:bodyPr wrap="square" rtlCol="0">
            <a:spAutoFit/>
          </a:bodyPr>
          <a:lstStyle/>
          <a:p>
            <a:pPr eaLnBrk="0" fontAlgn="base" hangingPunct="0">
              <a:spcBef>
                <a:spcPct val="0"/>
              </a:spcBef>
              <a:spcAft>
                <a:spcPct val="0"/>
              </a:spcAft>
            </a:pPr>
            <a:r>
              <a:rPr kumimoji="1" lang="zh-TW" altLang="en-US" sz="2800" dirty="0" smtClean="0">
                <a:solidFill>
                  <a:srgbClr val="C00000"/>
                </a:solidFill>
                <a:latin typeface="微軟正黑體" panose="020B0604030504040204" pitchFamily="34" charset="-120"/>
                <a:ea typeface="微軟正黑體" panose="020B0604030504040204" pitchFamily="34" charset="-120"/>
              </a:rPr>
              <a:t>範例</a:t>
            </a:r>
            <a:r>
              <a:rPr kumimoji="1" lang="en-US" altLang="zh-TW" sz="2800" dirty="0" smtClean="0">
                <a:solidFill>
                  <a:srgbClr val="C00000"/>
                </a:solidFill>
                <a:latin typeface="微軟正黑體" panose="020B0604030504040204" pitchFamily="34" charset="-120"/>
                <a:ea typeface="微軟正黑體" panose="020B0604030504040204" pitchFamily="34" charset="-120"/>
              </a:rPr>
              <a:t>3</a:t>
            </a:r>
            <a:endParaRPr kumimoji="1" lang="en-US" altLang="zh-TW" dirty="0" smtClean="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教育目標：</a:t>
            </a:r>
            <a:r>
              <a:rPr kumimoji="1" lang="zh-TW" altLang="en-US" dirty="0" smtClean="0">
                <a:solidFill>
                  <a:prstClr val="black"/>
                </a:solidFill>
                <a:latin typeface="微軟正黑體" panose="020B0604030504040204" pitchFamily="34" charset="-120"/>
                <a:ea typeface="微軟正黑體" panose="020B0604030504040204" pitchFamily="34" charset="-120"/>
              </a:rPr>
              <a:t>以</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企業策略與營運管理</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組織與人力資源管理</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、以及</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行銷管理</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三大專長領域分別設計以培育各類企管專業人才。 </a:t>
            </a:r>
            <a:endParaRPr kumimoji="1" lang="en-US" altLang="zh-TW" dirty="0" smtClean="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核心能力：</a:t>
            </a:r>
          </a:p>
          <a:p>
            <a:pPr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1.</a:t>
            </a:r>
            <a:r>
              <a:rPr kumimoji="1" lang="zh-TW" altLang="en-US" dirty="0" smtClean="0">
                <a:solidFill>
                  <a:prstClr val="black"/>
                </a:solidFill>
                <a:latin typeface="微軟正黑體" panose="020B0604030504040204" pitchFamily="34" charset="-120"/>
                <a:ea typeface="微軟正黑體" panose="020B0604030504040204" pitchFamily="34" charset="-120"/>
              </a:rPr>
              <a:t>著重</a:t>
            </a:r>
            <a:r>
              <a:rPr kumimoji="1" lang="zh-TW" altLang="en-US" dirty="0">
                <a:solidFill>
                  <a:prstClr val="black"/>
                </a:solidFill>
                <a:latin typeface="微軟正黑體" panose="020B0604030504040204" pitchFamily="34" charset="-120"/>
                <a:ea typeface="微軟正黑體" panose="020B0604030504040204" pitchFamily="34" charset="-120"/>
              </a:rPr>
              <a:t>理論與實務之互動。</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2.</a:t>
            </a:r>
            <a:r>
              <a:rPr kumimoji="1" lang="zh-TW" altLang="en-US" dirty="0">
                <a:solidFill>
                  <a:prstClr val="black"/>
                </a:solidFill>
                <a:latin typeface="微軟正黑體" panose="020B0604030504040204" pitchFamily="34" charset="-120"/>
                <a:ea typeface="微軟正黑體" panose="020B0604030504040204" pitchFamily="34" charset="-120"/>
              </a:rPr>
              <a:t>提升學生</a:t>
            </a:r>
            <a:r>
              <a:rPr kumimoji="1" lang="zh-TW" altLang="en-US" u="sng" dirty="0">
                <a:solidFill>
                  <a:prstClr val="black"/>
                </a:solidFill>
                <a:latin typeface="微軟正黑體" panose="020B0604030504040204" pitchFamily="34" charset="-120"/>
                <a:ea typeface="微軟正黑體" panose="020B0604030504040204" pitchFamily="34" charset="-120"/>
              </a:rPr>
              <a:t>應用電腦</a:t>
            </a:r>
            <a:r>
              <a:rPr kumimoji="1" lang="zh-TW" altLang="en-US" dirty="0">
                <a:solidFill>
                  <a:prstClr val="black"/>
                </a:solidFill>
                <a:latin typeface="微軟正黑體" panose="020B0604030504040204" pitchFamily="34" charset="-120"/>
                <a:ea typeface="微軟正黑體" panose="020B0604030504040204" pitchFamily="34" charset="-120"/>
              </a:rPr>
              <a:t>之能力。</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3.</a:t>
            </a:r>
            <a:r>
              <a:rPr kumimoji="1" lang="zh-TW" altLang="en-US" dirty="0">
                <a:solidFill>
                  <a:prstClr val="black"/>
                </a:solidFill>
                <a:latin typeface="微軟正黑體" panose="020B0604030504040204" pitchFamily="34" charset="-120"/>
                <a:ea typeface="微軟正黑體" panose="020B0604030504040204" pitchFamily="34" charset="-120"/>
              </a:rPr>
              <a:t>加強學生外國語文能力。</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4.</a:t>
            </a:r>
            <a:r>
              <a:rPr kumimoji="1" lang="zh-TW" altLang="en-US" dirty="0">
                <a:solidFill>
                  <a:prstClr val="black"/>
                </a:solidFill>
                <a:latin typeface="微軟正黑體" panose="020B0604030504040204" pitchFamily="34" charset="-120"/>
                <a:ea typeface="微軟正黑體" panose="020B0604030504040204" pitchFamily="34" charset="-120"/>
              </a:rPr>
              <a:t>培養學生國際觀的思維。 </a:t>
            </a:r>
          </a:p>
        </p:txBody>
      </p:sp>
      <p:sp>
        <p:nvSpPr>
          <p:cNvPr id="8" name="文字方塊 7"/>
          <p:cNvSpPr txBox="1"/>
          <p:nvPr/>
        </p:nvSpPr>
        <p:spPr>
          <a:xfrm>
            <a:off x="395536" y="3701882"/>
            <a:ext cx="4104456" cy="3293209"/>
          </a:xfrm>
          <a:prstGeom prst="rect">
            <a:avLst/>
          </a:prstGeom>
          <a:noFill/>
        </p:spPr>
        <p:txBody>
          <a:bodyPr wrap="square" rtlCol="0">
            <a:spAutoFit/>
          </a:bodyPr>
          <a:lstStyle/>
          <a:p>
            <a:pPr eaLnBrk="0" fontAlgn="base" hangingPunct="0">
              <a:spcBef>
                <a:spcPct val="0"/>
              </a:spcBef>
              <a:spcAft>
                <a:spcPct val="0"/>
              </a:spcAft>
            </a:pPr>
            <a:r>
              <a:rPr kumimoji="1" lang="zh-TW" altLang="en-US" sz="2800" dirty="0" smtClean="0">
                <a:solidFill>
                  <a:srgbClr val="C00000"/>
                </a:solidFill>
                <a:latin typeface="微軟正黑體" panose="020B0604030504040204" pitchFamily="34" charset="-120"/>
                <a:ea typeface="微軟正黑體" panose="020B0604030504040204" pitchFamily="34" charset="-120"/>
              </a:rPr>
              <a:t>範例</a:t>
            </a:r>
            <a:r>
              <a:rPr kumimoji="1" lang="en-US" altLang="zh-TW" sz="2800" dirty="0" smtClean="0">
                <a:solidFill>
                  <a:srgbClr val="C00000"/>
                </a:solidFill>
                <a:latin typeface="微軟正黑體" panose="020B0604030504040204" pitchFamily="34" charset="-120"/>
                <a:ea typeface="微軟正黑體" panose="020B0604030504040204" pitchFamily="34" charset="-120"/>
              </a:rPr>
              <a:t>2</a:t>
            </a:r>
            <a:endParaRPr kumimoji="1" lang="en-US" altLang="zh-TW" dirty="0" smtClean="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教育目標：</a:t>
            </a:r>
            <a:r>
              <a:rPr kumimoji="1" lang="zh-TW" altLang="en-US" dirty="0" smtClean="0">
                <a:solidFill>
                  <a:prstClr val="black"/>
                </a:solidFill>
                <a:latin typeface="微軟正黑體" panose="020B0604030504040204" pitchFamily="34" charset="-120"/>
                <a:ea typeface="微軟正黑體" panose="020B0604030504040204" pitchFamily="34" charset="-120"/>
              </a:rPr>
              <a:t>培育</a:t>
            </a:r>
            <a:r>
              <a:rPr kumimoji="1" lang="zh-TW" altLang="en-US" dirty="0">
                <a:solidFill>
                  <a:prstClr val="black"/>
                </a:solidFill>
                <a:latin typeface="微軟正黑體" panose="020B0604030504040204" pitchFamily="34" charset="-120"/>
                <a:ea typeface="微軟正黑體" panose="020B0604030504040204" pitchFamily="34" charset="-120"/>
              </a:rPr>
              <a:t>具管理智能與</a:t>
            </a:r>
            <a:r>
              <a:rPr kumimoji="1" lang="zh-TW" altLang="en-US" u="sng" dirty="0">
                <a:solidFill>
                  <a:prstClr val="black"/>
                </a:solidFill>
                <a:latin typeface="微軟正黑體" panose="020B0604030504040204" pitchFamily="34" charset="-120"/>
                <a:ea typeface="微軟正黑體" panose="020B0604030504040204" pitchFamily="34" charset="-120"/>
              </a:rPr>
              <a:t>資訊應用</a:t>
            </a:r>
            <a:r>
              <a:rPr kumimoji="1" lang="zh-TW" altLang="en-US" u="sng" dirty="0" smtClean="0">
                <a:solidFill>
                  <a:prstClr val="black"/>
                </a:solidFill>
                <a:latin typeface="微軟正黑體" panose="020B0604030504040204" pitchFamily="34" charset="-120"/>
                <a:ea typeface="微軟正黑體" panose="020B0604030504040204" pitchFamily="34" charset="-120"/>
              </a:rPr>
              <a:t>能力及</a:t>
            </a:r>
            <a:r>
              <a:rPr kumimoji="1" lang="zh-TW" altLang="en-US" u="sng" dirty="0">
                <a:solidFill>
                  <a:prstClr val="black"/>
                </a:solidFill>
                <a:latin typeface="微軟正黑體" panose="020B0604030504040204" pitchFamily="34" charset="-120"/>
                <a:ea typeface="微軟正黑體" panose="020B0604030504040204" pitchFamily="34" charset="-120"/>
              </a:rPr>
              <a:t>職</a:t>
            </a:r>
            <a:r>
              <a:rPr kumimoji="1" lang="zh-TW" altLang="en-US" u="sng" dirty="0" smtClean="0">
                <a:solidFill>
                  <a:prstClr val="black"/>
                </a:solidFill>
                <a:latin typeface="微軟正黑體" panose="020B0604030504040204" pitchFamily="34" charset="-120"/>
                <a:ea typeface="微軟正黑體" panose="020B0604030504040204" pitchFamily="34" charset="-120"/>
              </a:rPr>
              <a:t>場培養</a:t>
            </a:r>
            <a:r>
              <a:rPr kumimoji="1" lang="zh-TW" altLang="en-US" dirty="0">
                <a:solidFill>
                  <a:prstClr val="black"/>
                </a:solidFill>
                <a:latin typeface="微軟正黑體" panose="020B0604030504040204" pitchFamily="34" charset="-120"/>
                <a:ea typeface="微軟正黑體" panose="020B0604030504040204" pitchFamily="34" charset="-120"/>
              </a:rPr>
              <a:t>與訓練，強調學生的實作</a:t>
            </a:r>
            <a:r>
              <a:rPr kumimoji="1" lang="zh-TW" altLang="en-US" dirty="0" smtClean="0">
                <a:solidFill>
                  <a:prstClr val="black"/>
                </a:solidFill>
                <a:latin typeface="微軟正黑體" panose="020B0604030504040204" pitchFamily="34" charset="-120"/>
                <a:ea typeface="微軟正黑體" panose="020B0604030504040204" pitchFamily="34" charset="-120"/>
              </a:rPr>
              <a:t>能力</a:t>
            </a:r>
            <a:r>
              <a:rPr kumimoji="1" lang="zh-TW" altLang="en-US" dirty="0">
                <a:solidFill>
                  <a:prstClr val="black"/>
                </a:solidFill>
                <a:latin typeface="微軟正黑體" panose="020B0604030504040204" pitchFamily="34" charset="-120"/>
                <a:ea typeface="微軟正黑體" panose="020B0604030504040204" pitchFamily="34" charset="-120"/>
              </a:rPr>
              <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核心能力：</a:t>
            </a:r>
          </a:p>
          <a:p>
            <a:pPr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1</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提高</a:t>
            </a:r>
            <a:r>
              <a:rPr kumimoji="1" lang="zh-TW" altLang="en-US" u="sng" dirty="0">
                <a:solidFill>
                  <a:prstClr val="black"/>
                </a:solidFill>
                <a:latin typeface="微軟正黑體" panose="020B0604030504040204" pitchFamily="34" charset="-120"/>
                <a:ea typeface="微軟正黑體" panose="020B0604030504040204" pitchFamily="34" charset="-120"/>
              </a:rPr>
              <a:t>資訊化</a:t>
            </a:r>
            <a:r>
              <a:rPr kumimoji="1" lang="zh-TW" altLang="en-US" dirty="0">
                <a:solidFill>
                  <a:prstClr val="black"/>
                </a:solidFill>
                <a:latin typeface="微軟正黑體" panose="020B0604030504040204" pitchFamily="34" charset="-120"/>
                <a:ea typeface="微軟正黑體" panose="020B0604030504040204" pitchFamily="34" charset="-120"/>
              </a:rPr>
              <a:t>的能力。</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2.</a:t>
            </a:r>
            <a:r>
              <a:rPr kumimoji="1" lang="zh-TW" altLang="en-US" dirty="0">
                <a:solidFill>
                  <a:prstClr val="black"/>
                </a:solidFill>
                <a:latin typeface="微軟正黑體" panose="020B0604030504040204" pitchFamily="34" charset="-120"/>
                <a:ea typeface="微軟正黑體" panose="020B0604030504040204" pitchFamily="34" charset="-120"/>
              </a:rPr>
              <a:t>培養專題</a:t>
            </a:r>
            <a:r>
              <a:rPr kumimoji="1" lang="zh-TW" altLang="en-US" u="sng" dirty="0">
                <a:solidFill>
                  <a:prstClr val="black"/>
                </a:solidFill>
                <a:latin typeface="微軟正黑體" panose="020B0604030504040204" pitchFamily="34" charset="-120"/>
                <a:ea typeface="微軟正黑體" panose="020B0604030504040204" pitchFamily="34" charset="-120"/>
              </a:rPr>
              <a:t>實作</a:t>
            </a:r>
            <a:r>
              <a:rPr kumimoji="1" lang="zh-TW" altLang="en-US" dirty="0">
                <a:solidFill>
                  <a:prstClr val="black"/>
                </a:solidFill>
                <a:latin typeface="微軟正黑體" panose="020B0604030504040204" pitchFamily="34" charset="-120"/>
                <a:ea typeface="微軟正黑體" panose="020B0604030504040204" pitchFamily="34" charset="-120"/>
              </a:rPr>
              <a:t>能力。</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3.</a:t>
            </a:r>
            <a:r>
              <a:rPr kumimoji="1" lang="zh-TW" altLang="en-US" dirty="0">
                <a:solidFill>
                  <a:prstClr val="black"/>
                </a:solidFill>
                <a:latin typeface="微軟正黑體" panose="020B0604030504040204" pitchFamily="34" charset="-120"/>
                <a:ea typeface="微軟正黑體" panose="020B0604030504040204" pitchFamily="34" charset="-120"/>
              </a:rPr>
              <a:t>推廣相關</a:t>
            </a:r>
            <a:r>
              <a:rPr kumimoji="1" lang="zh-TW" altLang="en-US" u="sng" dirty="0">
                <a:solidFill>
                  <a:prstClr val="black"/>
                </a:solidFill>
                <a:latin typeface="微軟正黑體" panose="020B0604030504040204" pitchFamily="34" charset="-120"/>
                <a:ea typeface="微軟正黑體" panose="020B0604030504040204" pitchFamily="34" charset="-120"/>
              </a:rPr>
              <a:t>專業證照</a:t>
            </a:r>
            <a:r>
              <a:rPr kumimoji="1" lang="zh-TW" altLang="en-US" dirty="0">
                <a:solidFill>
                  <a:prstClr val="black"/>
                </a:solidFill>
                <a:latin typeface="微軟正黑體" panose="020B0604030504040204" pitchFamily="34" charset="-120"/>
                <a:ea typeface="微軟正黑體" panose="020B0604030504040204" pitchFamily="34" charset="-120"/>
              </a:rPr>
              <a:t>。</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4.</a:t>
            </a:r>
            <a:r>
              <a:rPr kumimoji="1" lang="zh-TW" altLang="en-US" dirty="0">
                <a:solidFill>
                  <a:prstClr val="black"/>
                </a:solidFill>
                <a:latin typeface="微軟正黑體" panose="020B0604030504040204" pitchFamily="34" charset="-120"/>
                <a:ea typeface="微軟正黑體" panose="020B0604030504040204" pitchFamily="34" charset="-120"/>
              </a:rPr>
              <a:t>提升外語的能力。</a:t>
            </a:r>
            <a:br>
              <a:rPr kumimoji="1" lang="zh-TW" altLang="en-US" dirty="0">
                <a:solidFill>
                  <a:prstClr val="black"/>
                </a:solidFill>
                <a:latin typeface="微軟正黑體" panose="020B0604030504040204" pitchFamily="34" charset="-120"/>
                <a:ea typeface="微軟正黑體" panose="020B0604030504040204" pitchFamily="34" charset="-120"/>
              </a:rPr>
            </a:br>
            <a:r>
              <a:rPr kumimoji="1" lang="en-US" altLang="zh-TW" dirty="0">
                <a:solidFill>
                  <a:prstClr val="black"/>
                </a:solidFill>
                <a:latin typeface="微軟正黑體" panose="020B0604030504040204" pitchFamily="34" charset="-120"/>
                <a:ea typeface="微軟正黑體" panose="020B0604030504040204" pitchFamily="34" charset="-120"/>
              </a:rPr>
              <a:t>5.</a:t>
            </a:r>
            <a:r>
              <a:rPr kumimoji="1" lang="zh-TW" altLang="en-US" dirty="0">
                <a:solidFill>
                  <a:prstClr val="black"/>
                </a:solidFill>
                <a:latin typeface="微軟正黑體" panose="020B0604030504040204" pitchFamily="34" charset="-120"/>
                <a:ea typeface="微軟正黑體" panose="020B0604030504040204" pitchFamily="34" charset="-120"/>
              </a:rPr>
              <a:t>提供</a:t>
            </a:r>
            <a:r>
              <a:rPr kumimoji="1" lang="zh-TW" altLang="en-US" u="sng" dirty="0">
                <a:solidFill>
                  <a:prstClr val="black"/>
                </a:solidFill>
                <a:latin typeface="微軟正黑體" panose="020B0604030504040204" pitchFamily="34" charset="-120"/>
                <a:ea typeface="微軟正黑體" panose="020B0604030504040204" pitchFamily="34" charset="-120"/>
              </a:rPr>
              <a:t>實習</a:t>
            </a:r>
            <a:r>
              <a:rPr kumimoji="1" lang="zh-TW" altLang="en-US" dirty="0">
                <a:solidFill>
                  <a:prstClr val="black"/>
                </a:solidFill>
                <a:latin typeface="微軟正黑體" panose="020B0604030504040204" pitchFamily="34" charset="-120"/>
                <a:ea typeface="微軟正黑體" panose="020B0604030504040204" pitchFamily="34" charset="-120"/>
              </a:rPr>
              <a:t>機會。</a:t>
            </a:r>
            <a:br>
              <a:rPr kumimoji="1" lang="zh-TW" altLang="en-US" dirty="0">
                <a:solidFill>
                  <a:prstClr val="black"/>
                </a:solidFill>
                <a:latin typeface="微軟正黑體" panose="020B0604030504040204" pitchFamily="34" charset="-120"/>
                <a:ea typeface="微軟正黑體" panose="020B0604030504040204" pitchFamily="34" charset="-120"/>
              </a:rPr>
            </a:br>
            <a:endParaRPr kumimoji="1" lang="zh-TW" altLang="en-US"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45785940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81582BD6-FC20-4557-852B-8433F8572D30}" type="slidenum">
              <a:rPr lang="en-US" smtClean="0">
                <a:solidFill>
                  <a:prstClr val="white">
                    <a:tint val="75000"/>
                  </a:prstClr>
                </a:solidFill>
              </a:rPr>
              <a:pPr/>
              <a:t>65</a:t>
            </a:fld>
            <a:endParaRPr lang="en-US" dirty="0">
              <a:solidFill>
                <a:prstClr val="white">
                  <a:tint val="75000"/>
                </a:prstClr>
              </a:solidFill>
            </a:endParaRPr>
          </a:p>
        </p:txBody>
      </p:sp>
      <p:sp>
        <p:nvSpPr>
          <p:cNvPr id="6" name="標題 2"/>
          <p:cNvSpPr>
            <a:spLocks noGrp="1"/>
          </p:cNvSpPr>
          <p:nvPr>
            <p:ph type="title" idx="4294967295"/>
          </p:nvPr>
        </p:nvSpPr>
        <p:spPr>
          <a:xfrm>
            <a:off x="467544" y="333681"/>
            <a:ext cx="8229600" cy="720725"/>
          </a:xfrm>
        </p:spPr>
        <p:txBody>
          <a:bodyPr>
            <a:normAutofit/>
          </a:bodyPr>
          <a:lstStyle/>
          <a:p>
            <a:pPr algn="ctr"/>
            <a:r>
              <a:rPr lang="zh-TW" altLang="en-US" sz="4000" b="1" dirty="0">
                <a:solidFill>
                  <a:schemeClr val="bg1"/>
                </a:solidFill>
                <a:latin typeface="微軟正黑體" panose="020B0604030504040204" pitchFamily="34" charset="-120"/>
                <a:ea typeface="微軟正黑體" panose="020B0604030504040204" pitchFamily="34" charset="-120"/>
              </a:rPr>
              <a:t>核心能力如何轉化為具體可衡量</a:t>
            </a:r>
            <a:r>
              <a:rPr lang="en-US" altLang="zh-TW" sz="4000" b="1" dirty="0">
                <a:solidFill>
                  <a:schemeClr val="bg1"/>
                </a:solidFill>
                <a:latin typeface="微軟正黑體" panose="020B0604030504040204" pitchFamily="34" charset="-120"/>
                <a:ea typeface="微軟正黑體" panose="020B0604030504040204" pitchFamily="34" charset="-120"/>
              </a:rPr>
              <a:t>?</a:t>
            </a:r>
            <a:endParaRPr lang="zh-TW" altLang="en-US" sz="4000" b="1" dirty="0">
              <a:solidFill>
                <a:schemeClr val="bg1"/>
              </a:solidFill>
              <a:latin typeface="微軟正黑體" panose="020B0604030504040204" pitchFamily="34" charset="-120"/>
              <a:ea typeface="微軟正黑體" panose="020B0604030504040204" pitchFamily="34" charset="-120"/>
            </a:endParaRPr>
          </a:p>
        </p:txBody>
      </p:sp>
      <p:sp>
        <p:nvSpPr>
          <p:cNvPr id="5" name="矩形 4"/>
          <p:cNvSpPr/>
          <p:nvPr/>
        </p:nvSpPr>
        <p:spPr>
          <a:xfrm>
            <a:off x="385192" y="1088152"/>
            <a:ext cx="8507288" cy="5509200"/>
          </a:xfrm>
          <a:prstGeom prst="rect">
            <a:avLst/>
          </a:prstGeom>
        </p:spPr>
        <p:txBody>
          <a:bodyPr wrap="square">
            <a:spAutoFit/>
          </a:bodyPr>
          <a:lstStyle/>
          <a:p>
            <a:pPr eaLnBrk="0" fontAlgn="base" hangingPunct="0">
              <a:spcBef>
                <a:spcPct val="0"/>
              </a:spcBef>
              <a:spcAft>
                <a:spcPct val="0"/>
              </a:spcAft>
            </a:pPr>
            <a:r>
              <a:rPr kumimoji="1" lang="zh-TW" altLang="en-US" sz="2800" dirty="0" smtClean="0">
                <a:solidFill>
                  <a:srgbClr val="C00000"/>
                </a:solidFill>
                <a:latin typeface="微軟正黑體" panose="020B0604030504040204" pitchFamily="34" charset="-120"/>
                <a:ea typeface="微軟正黑體" panose="020B0604030504040204" pitchFamily="34" charset="-120"/>
              </a:rPr>
              <a:t>範例</a:t>
            </a:r>
            <a:r>
              <a:rPr kumimoji="1" lang="en-US" altLang="zh-TW" sz="2800" dirty="0" smtClean="0">
                <a:solidFill>
                  <a:srgbClr val="C00000"/>
                </a:solidFill>
                <a:latin typeface="微軟正黑體" panose="020B0604030504040204" pitchFamily="34" charset="-120"/>
                <a:ea typeface="微軟正黑體" panose="020B0604030504040204" pitchFamily="34" charset="-120"/>
              </a:rPr>
              <a:t>1</a:t>
            </a:r>
          </a:p>
          <a:p>
            <a:pPr eaLnBrk="0" fontAlgn="base" hangingPunct="0">
              <a:spcBef>
                <a:spcPct val="0"/>
              </a:spcBef>
              <a:spcAft>
                <a:spcPct val="0"/>
              </a:spcAft>
            </a:pPr>
            <a:r>
              <a:rPr kumimoji="1" lang="zh-TW" altLang="en-US" b="1" u="sng" dirty="0" smtClean="0">
                <a:solidFill>
                  <a:srgbClr val="1F497D">
                    <a:lumMod val="60000"/>
                    <a:lumOff val="40000"/>
                  </a:srgbClr>
                </a:solidFill>
                <a:latin typeface="微軟正黑體" panose="020B0604030504040204" pitchFamily="34" charset="-120"/>
                <a:ea typeface="微軟正黑體" panose="020B0604030504040204" pitchFamily="34" charset="-120"/>
              </a:rPr>
              <a:t>教育</a:t>
            </a: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目標</a:t>
            </a:r>
            <a:r>
              <a:rPr kumimoji="1" lang="zh-TW" altLang="en-US" b="1" u="sng" dirty="0" smtClean="0">
                <a:solidFill>
                  <a:srgbClr val="1F497D">
                    <a:lumMod val="60000"/>
                    <a:lumOff val="40000"/>
                  </a:srgbClr>
                </a:solidFill>
                <a:latin typeface="微軟正黑體" panose="020B0604030504040204" pitchFamily="34" charset="-120"/>
                <a:ea typeface="微軟正黑體" panose="020B0604030504040204" pitchFamily="34" charset="-120"/>
              </a:rPr>
              <a:t>：</a:t>
            </a:r>
            <a:r>
              <a:rPr kumimoji="1" lang="zh-TW" altLang="en-US" dirty="0" smtClean="0">
                <a:solidFill>
                  <a:prstClr val="black"/>
                </a:solidFill>
                <a:latin typeface="微軟正黑體" panose="020B0604030504040204" pitchFamily="34" charset="-120"/>
                <a:ea typeface="微軟正黑體" panose="020B0604030504040204" pitchFamily="34" charset="-120"/>
              </a:rPr>
              <a:t>培養</a:t>
            </a:r>
            <a:r>
              <a:rPr kumimoji="1" lang="zh-TW" altLang="en-US" dirty="0">
                <a:solidFill>
                  <a:prstClr val="black"/>
                </a:solidFill>
                <a:latin typeface="微軟正黑體" panose="020B0604030504040204" pitchFamily="34" charset="-120"/>
                <a:ea typeface="微軟正黑體" panose="020B0604030504040204" pitchFamily="34" charset="-120"/>
              </a:rPr>
              <a:t>企業最需之實作與管理人才</a:t>
            </a:r>
            <a:endParaRPr kumimoji="1" lang="en-US" altLang="zh-TW"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pPr>
            <a:r>
              <a:rPr kumimoji="1" lang="zh-TW" altLang="en-US" b="1" u="sng" dirty="0">
                <a:solidFill>
                  <a:srgbClr val="1F497D">
                    <a:lumMod val="60000"/>
                    <a:lumOff val="40000"/>
                  </a:srgbClr>
                </a:solidFill>
                <a:latin typeface="微軟正黑體" panose="020B0604030504040204" pitchFamily="34" charset="-120"/>
                <a:ea typeface="微軟正黑體" panose="020B0604030504040204" pitchFamily="34" charset="-120"/>
              </a:rPr>
              <a:t>核心能力：</a:t>
            </a:r>
          </a:p>
          <a:p>
            <a:pPr eaLnBrk="0" fontAlgn="base" hangingPunct="0">
              <a:spcBef>
                <a:spcPct val="0"/>
              </a:spcBef>
              <a:spcAft>
                <a:spcPct val="0"/>
              </a:spcAft>
            </a:pPr>
            <a:r>
              <a:rPr kumimoji="1" lang="en-US" altLang="zh-TW" dirty="0">
                <a:solidFill>
                  <a:prstClr val="black"/>
                </a:solidFill>
                <a:latin typeface="微軟正黑體" panose="020B0604030504040204" pitchFamily="34" charset="-120"/>
                <a:ea typeface="微軟正黑體" panose="020B0604030504040204" pitchFamily="34" charset="-120"/>
              </a:rPr>
              <a:t>1.</a:t>
            </a:r>
            <a:r>
              <a:rPr kumimoji="1" lang="zh-TW" altLang="en-US" dirty="0">
                <a:solidFill>
                  <a:prstClr val="black"/>
                </a:solidFill>
                <a:latin typeface="微軟正黑體" panose="020B0604030504040204" pitchFamily="34" charset="-120"/>
                <a:ea typeface="微軟正黑體" panose="020B0604030504040204" pitchFamily="34" charset="-120"/>
              </a:rPr>
              <a:t>全球化觀點 </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加強</a:t>
            </a:r>
            <a:r>
              <a:rPr kumimoji="1" lang="zh-TW" altLang="en-US" dirty="0">
                <a:solidFill>
                  <a:srgbClr val="C00000"/>
                </a:solidFill>
                <a:latin typeface="微軟正黑體" panose="020B0604030504040204" pitchFamily="34" charset="-120"/>
                <a:ea typeface="微軟正黑體" panose="020B0604030504040204" pitchFamily="34" charset="-120"/>
              </a:rPr>
              <a:t>國際觀</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培養</a:t>
            </a:r>
            <a:r>
              <a:rPr kumimoji="1" lang="zh-TW" altLang="en-US" dirty="0">
                <a:solidFill>
                  <a:srgbClr val="C00000"/>
                </a:solidFill>
                <a:latin typeface="微軟正黑體" panose="020B0604030504040204" pitchFamily="34" charset="-120"/>
                <a:ea typeface="微軟正黑體" panose="020B0604030504040204" pitchFamily="34" charset="-120"/>
              </a:rPr>
              <a:t>外語之口語、書寫、閱讀相關能力</a:t>
            </a:r>
          </a:p>
          <a:p>
            <a:pPr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2</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分析與決策能力 </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培養</a:t>
            </a:r>
            <a:r>
              <a:rPr kumimoji="1" lang="zh-TW" altLang="en-US" dirty="0">
                <a:solidFill>
                  <a:srgbClr val="C00000"/>
                </a:solidFill>
                <a:latin typeface="微軟正黑體" panose="020B0604030504040204" pitchFamily="34" charset="-120"/>
                <a:ea typeface="微軟正黑體" panose="020B0604030504040204" pitchFamily="34" charset="-120"/>
              </a:rPr>
              <a:t>個案分析能力</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養成</a:t>
            </a:r>
            <a:r>
              <a:rPr kumimoji="1" lang="zh-TW" altLang="en-US" dirty="0">
                <a:solidFill>
                  <a:srgbClr val="C00000"/>
                </a:solidFill>
                <a:latin typeface="微軟正黑體" panose="020B0604030504040204" pitchFamily="34" charset="-120"/>
                <a:ea typeface="微軟正黑體" panose="020B0604030504040204" pitchFamily="34" charset="-120"/>
              </a:rPr>
              <a:t>獨立思考解決問題</a:t>
            </a:r>
            <a:r>
              <a:rPr kumimoji="1" lang="zh-TW" altLang="en-US" dirty="0" smtClean="0">
                <a:solidFill>
                  <a:srgbClr val="C00000"/>
                </a:solidFill>
                <a:latin typeface="微軟正黑體" panose="020B0604030504040204" pitchFamily="34" charset="-120"/>
                <a:ea typeface="微軟正黑體" panose="020B0604030504040204" pitchFamily="34" charset="-120"/>
              </a:rPr>
              <a:t>能力</a:t>
            </a:r>
            <a:endParaRPr kumimoji="1" lang="zh-TW" altLang="en-US" dirty="0">
              <a:solidFill>
                <a:srgbClr val="C00000"/>
              </a:solidFill>
              <a:latin typeface="微軟正黑體" panose="020B0604030504040204" pitchFamily="34" charset="-120"/>
              <a:ea typeface="微軟正黑體" panose="020B0604030504040204" pitchFamily="34" charset="-120"/>
            </a:endParaRPr>
          </a:p>
          <a:p>
            <a:pPr marL="0" lvl="1" eaLnBrk="0" fontAlgn="base" hangingPunct="0">
              <a:spcBef>
                <a:spcPct val="0"/>
              </a:spcBef>
              <a:spcAft>
                <a:spcPct val="0"/>
              </a:spcAft>
            </a:pPr>
            <a:r>
              <a:rPr kumimoji="1" lang="en-US" altLang="zh-TW" dirty="0">
                <a:solidFill>
                  <a:prstClr val="black"/>
                </a:solidFill>
                <a:latin typeface="微軟正黑體" panose="020B0604030504040204" pitchFamily="34" charset="-120"/>
                <a:ea typeface="微軟正黑體" panose="020B0604030504040204" pitchFamily="34" charset="-120"/>
              </a:rPr>
              <a:t>3.</a:t>
            </a:r>
            <a:r>
              <a:rPr kumimoji="1" lang="zh-TW" altLang="en-US" dirty="0">
                <a:solidFill>
                  <a:prstClr val="black"/>
                </a:solidFill>
                <a:latin typeface="微軟正黑體" panose="020B0604030504040204" pitchFamily="34" charset="-120"/>
                <a:ea typeface="微軟正黑體" panose="020B0604030504040204" pitchFamily="34" charset="-120"/>
              </a:rPr>
              <a:t>產業所需管理與領導</a:t>
            </a:r>
            <a:r>
              <a:rPr kumimoji="1" lang="zh-TW" altLang="en-US" dirty="0" smtClean="0">
                <a:solidFill>
                  <a:prstClr val="black"/>
                </a:solidFill>
                <a:latin typeface="微軟正黑體" panose="020B0604030504040204" pitchFamily="34" charset="-120"/>
                <a:ea typeface="微軟正黑體" panose="020B0604030504040204" pitchFamily="34" charset="-120"/>
              </a:rPr>
              <a:t>能力</a:t>
            </a:r>
            <a:endParaRPr kumimoji="1" lang="zh-TW" altLang="en-US" dirty="0">
              <a:solidFill>
                <a:prstClr val="black"/>
              </a:solidFill>
              <a:latin typeface="微軟正黑體" panose="020B0604030504040204" pitchFamily="34" charset="-120"/>
              <a:ea typeface="微軟正黑體" panose="020B0604030504040204" pitchFamily="34" charset="-120"/>
            </a:endParaRPr>
          </a:p>
          <a:p>
            <a:pPr marL="742950" lvl="1" indent="-285750" eaLnBrk="0" fontAlgn="base" hangingPunct="0">
              <a:spcBef>
                <a:spcPct val="0"/>
              </a:spcBef>
              <a:spcAft>
                <a:spcPct val="0"/>
              </a:spcAft>
              <a:buFont typeface="Arial" panose="020B0604020202020204" pitchFamily="34" charset="0"/>
              <a:buChar char="•"/>
            </a:pPr>
            <a:r>
              <a:rPr kumimoji="1" lang="zh-TW" altLang="en-US" dirty="0">
                <a:solidFill>
                  <a:srgbClr val="C00000"/>
                </a:solidFill>
                <a:latin typeface="微軟正黑體" panose="020B0604030504040204" pitchFamily="34" charset="-120"/>
                <a:ea typeface="微軟正黑體" panose="020B0604030504040204" pitchFamily="34" charset="-120"/>
              </a:rPr>
              <a:t>培養</a:t>
            </a:r>
            <a:r>
              <a:rPr kumimoji="1" lang="zh-TW" altLang="en-US" dirty="0" smtClean="0">
                <a:solidFill>
                  <a:srgbClr val="C00000"/>
                </a:solidFill>
                <a:latin typeface="微軟正黑體" panose="020B0604030504040204" pitchFamily="34" charset="-120"/>
                <a:ea typeface="微軟正黑體" panose="020B0604030504040204" pitchFamily="34" charset="-120"/>
              </a:rPr>
              <a:t>管理</a:t>
            </a:r>
            <a:r>
              <a:rPr kumimoji="1" lang="zh-TW" altLang="en-US" dirty="0">
                <a:solidFill>
                  <a:srgbClr val="C00000"/>
                </a:solidFill>
                <a:latin typeface="微軟正黑體" panose="020B0604030504040204" pitchFamily="34" charset="-120"/>
                <a:ea typeface="微軟正黑體" panose="020B0604030504040204" pitchFamily="34" charset="-120"/>
              </a:rPr>
              <a:t>各領域</a:t>
            </a:r>
            <a:r>
              <a:rPr kumimoji="1" lang="zh-TW" altLang="en-US" dirty="0" smtClean="0">
                <a:solidFill>
                  <a:srgbClr val="C00000"/>
                </a:solidFill>
                <a:latin typeface="微軟正黑體" panose="020B0604030504040204" pitchFamily="34" charset="-120"/>
                <a:ea typeface="微軟正黑體" panose="020B0604030504040204" pitchFamily="34" charset="-120"/>
              </a:rPr>
              <a:t>基礎</a:t>
            </a:r>
            <a:r>
              <a:rPr kumimoji="1" lang="zh-TW" altLang="en-US" dirty="0">
                <a:solidFill>
                  <a:srgbClr val="C00000"/>
                </a:solidFill>
                <a:latin typeface="微軟正黑體" panose="020B0604030504040204" pitchFamily="34" charset="-120"/>
                <a:ea typeface="微軟正黑體" panose="020B0604030504040204" pitchFamily="34" charset="-120"/>
              </a:rPr>
              <a:t>專業</a:t>
            </a:r>
            <a:r>
              <a:rPr kumimoji="1" lang="zh-TW" altLang="en-US" dirty="0" smtClean="0">
                <a:solidFill>
                  <a:srgbClr val="C00000"/>
                </a:solidFill>
                <a:latin typeface="微軟正黑體" panose="020B0604030504040204" pitchFamily="34" charset="-120"/>
                <a:ea typeface="微軟正黑體" panose="020B0604030504040204" pitchFamily="34" charset="-120"/>
              </a:rPr>
              <a:t>知識與應用</a:t>
            </a:r>
            <a:r>
              <a:rPr kumimoji="1" lang="zh-TW" altLang="en-US" dirty="0">
                <a:solidFill>
                  <a:srgbClr val="C00000"/>
                </a:solidFill>
                <a:latin typeface="微軟正黑體" panose="020B0604030504040204" pitchFamily="34" charset="-120"/>
                <a:ea typeface="微軟正黑體" panose="020B0604030504040204" pitchFamily="34" charset="-120"/>
              </a:rPr>
              <a:t>之</a:t>
            </a:r>
            <a:r>
              <a:rPr kumimoji="1" lang="zh-TW" altLang="en-US" dirty="0" smtClean="0">
                <a:solidFill>
                  <a:srgbClr val="C00000"/>
                </a:solidFill>
                <a:latin typeface="微軟正黑體" panose="020B0604030504040204" pitchFamily="34" charset="-120"/>
                <a:ea typeface="微軟正黑體" panose="020B0604030504040204" pitchFamily="34" charset="-120"/>
              </a:rPr>
              <a:t>能力：</a:t>
            </a:r>
            <a:r>
              <a:rPr kumimoji="1" lang="zh-TW" altLang="en-US" dirty="0">
                <a:solidFill>
                  <a:srgbClr val="C00000"/>
                </a:solidFill>
                <a:latin typeface="微軟正黑體" panose="020B0604030504040204" pitchFamily="34" charset="-120"/>
                <a:ea typeface="微軟正黑體" panose="020B0604030504040204" pitchFamily="34" charset="-120"/>
              </a:rPr>
              <a:t>人管、行管、資管、財管、策略國企</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培養</a:t>
            </a:r>
            <a:r>
              <a:rPr kumimoji="1" lang="zh-TW" altLang="en-US" dirty="0">
                <a:solidFill>
                  <a:srgbClr val="C00000"/>
                </a:solidFill>
                <a:latin typeface="微軟正黑體" panose="020B0604030504040204" pitchFamily="34" charset="-120"/>
                <a:ea typeface="微軟正黑體" panose="020B0604030504040204" pitchFamily="34" charset="-120"/>
              </a:rPr>
              <a:t>管理</a:t>
            </a:r>
            <a:r>
              <a:rPr kumimoji="1" lang="zh-TW" altLang="en-US" dirty="0" smtClean="0">
                <a:solidFill>
                  <a:srgbClr val="C00000"/>
                </a:solidFill>
                <a:latin typeface="微軟正黑體" panose="020B0604030504040204" pitchFamily="34" charset="-120"/>
                <a:ea typeface="微軟正黑體" panose="020B0604030504040204" pitchFamily="34" charset="-120"/>
              </a:rPr>
              <a:t>知識企業</a:t>
            </a:r>
            <a:r>
              <a:rPr kumimoji="1" lang="zh-TW" altLang="en-US" dirty="0">
                <a:solidFill>
                  <a:srgbClr val="C00000"/>
                </a:solidFill>
                <a:latin typeface="微軟正黑體" panose="020B0604030504040204" pitchFamily="34" charset="-120"/>
                <a:ea typeface="微軟正黑體" panose="020B0604030504040204" pitchFamily="34" charset="-120"/>
              </a:rPr>
              <a:t>實務經驗</a:t>
            </a:r>
            <a:r>
              <a:rPr kumimoji="1" lang="zh-TW" altLang="en-US" dirty="0" smtClean="0">
                <a:solidFill>
                  <a:srgbClr val="C00000"/>
                </a:solidFill>
                <a:latin typeface="微軟正黑體" panose="020B0604030504040204" pitchFamily="34" charset="-120"/>
                <a:ea typeface="微軟正黑體" panose="020B0604030504040204" pitchFamily="34" charset="-120"/>
              </a:rPr>
              <a:t>參與</a:t>
            </a:r>
            <a:endParaRPr kumimoji="1" lang="en-US" altLang="zh-TW" dirty="0" smtClean="0">
              <a:solidFill>
                <a:srgbClr val="C00000"/>
              </a:solidFill>
              <a:latin typeface="微軟正黑體" panose="020B0604030504040204" pitchFamily="34" charset="-120"/>
              <a:ea typeface="微軟正黑體" panose="020B0604030504040204" pitchFamily="34" charset="-120"/>
            </a:endParaRPr>
          </a:p>
          <a:p>
            <a:pPr lvl="1" indent="-457200"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4</a:t>
            </a:r>
            <a:r>
              <a:rPr kumimoji="1" lang="en-US" altLang="zh-TW" dirty="0">
                <a:solidFill>
                  <a:prstClr val="black"/>
                </a:solidFill>
                <a:latin typeface="微軟正黑體" panose="020B0604030504040204" pitchFamily="34" charset="-120"/>
                <a:ea typeface="微軟正黑體" panose="020B0604030504040204" pitchFamily="34" charset="-120"/>
              </a:rPr>
              <a:t>.</a:t>
            </a:r>
            <a:r>
              <a:rPr kumimoji="1" lang="zh-TW" altLang="en-US" dirty="0">
                <a:solidFill>
                  <a:prstClr val="black"/>
                </a:solidFill>
                <a:latin typeface="微軟正黑體" panose="020B0604030504040204" pitchFamily="34" charset="-120"/>
                <a:ea typeface="微軟正黑體" panose="020B0604030504040204" pitchFamily="34" charset="-120"/>
              </a:rPr>
              <a:t>溝通與協調能力 </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培養</a:t>
            </a:r>
            <a:r>
              <a:rPr kumimoji="1" lang="zh-TW" altLang="en-US" dirty="0">
                <a:solidFill>
                  <a:srgbClr val="C00000"/>
                </a:solidFill>
                <a:latin typeface="微軟正黑體" panose="020B0604030504040204" pitchFamily="34" charset="-120"/>
                <a:ea typeface="微軟正黑體" panose="020B0604030504040204" pitchFamily="34" charset="-120"/>
              </a:rPr>
              <a:t>問題溝通與解決</a:t>
            </a:r>
            <a:r>
              <a:rPr kumimoji="1" lang="zh-TW" altLang="en-US" dirty="0" smtClean="0">
                <a:solidFill>
                  <a:srgbClr val="C00000"/>
                </a:solidFill>
                <a:latin typeface="微軟正黑體" panose="020B0604030504040204" pitchFamily="34" charset="-120"/>
                <a:ea typeface="微軟正黑體" panose="020B0604030504040204" pitchFamily="34" charset="-120"/>
              </a:rPr>
              <a:t>能力</a:t>
            </a:r>
            <a:endParaRPr kumimoji="1" lang="en-US" altLang="zh-TW" dirty="0" smtClean="0">
              <a:solidFill>
                <a:srgbClr val="C00000"/>
              </a:solidFill>
              <a:latin typeface="微軟正黑體" panose="020B0604030504040204" pitchFamily="34" charset="-120"/>
              <a:ea typeface="微軟正黑體" panose="020B0604030504040204" pitchFamily="34" charset="-120"/>
            </a:endParaRPr>
          </a:p>
          <a:p>
            <a:pPr marL="742950" lvl="1" indent="-285750" eaLnBrk="0" fontAlgn="base" hangingPunct="0">
              <a:spcBef>
                <a:spcPct val="0"/>
              </a:spcBef>
              <a:spcAft>
                <a:spcPct val="0"/>
              </a:spcAft>
              <a:buFont typeface="Arial" panose="020B0604020202020204" pitchFamily="34" charset="0"/>
              <a:buChar char="•"/>
            </a:pPr>
            <a:r>
              <a:rPr kumimoji="1" lang="zh-TW" altLang="en-US" dirty="0">
                <a:solidFill>
                  <a:srgbClr val="C00000"/>
                </a:solidFill>
                <a:latin typeface="微軟正黑體" panose="020B0604030504040204" pitchFamily="34" charset="-120"/>
                <a:ea typeface="微軟正黑體" panose="020B0604030504040204" pitchFamily="34" charset="-120"/>
              </a:rPr>
              <a:t>培養管理知識實務應用能力</a:t>
            </a:r>
          </a:p>
          <a:p>
            <a:pPr eaLnBrk="0" fontAlgn="base" hangingPunct="0">
              <a:spcBef>
                <a:spcPct val="0"/>
              </a:spcBef>
              <a:spcAft>
                <a:spcPct val="0"/>
              </a:spcAft>
            </a:pPr>
            <a:r>
              <a:rPr kumimoji="1" lang="en-US" altLang="zh-TW" dirty="0" smtClean="0">
                <a:solidFill>
                  <a:prstClr val="black"/>
                </a:solidFill>
                <a:latin typeface="微軟正黑體" panose="020B0604030504040204" pitchFamily="34" charset="-120"/>
                <a:ea typeface="微軟正黑體" panose="020B0604030504040204" pitchFamily="34" charset="-120"/>
              </a:rPr>
              <a:t>5.</a:t>
            </a:r>
            <a:r>
              <a:rPr kumimoji="1" lang="zh-TW" altLang="en-US" dirty="0" smtClean="0">
                <a:solidFill>
                  <a:prstClr val="black"/>
                </a:solidFill>
                <a:latin typeface="微軟正黑體" panose="020B0604030504040204" pitchFamily="34" charset="-120"/>
                <a:ea typeface="微軟正黑體" panose="020B0604030504040204" pitchFamily="34" charset="-120"/>
              </a:rPr>
              <a:t>倫理道德觀念 </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學生</a:t>
            </a:r>
            <a:r>
              <a:rPr kumimoji="1" lang="zh-TW" altLang="en-US" dirty="0">
                <a:solidFill>
                  <a:srgbClr val="C00000"/>
                </a:solidFill>
                <a:latin typeface="微軟正黑體" panose="020B0604030504040204" pitchFamily="34" charset="-120"/>
                <a:ea typeface="微軟正黑體" panose="020B0604030504040204" pitchFamily="34" charset="-120"/>
              </a:rPr>
              <a:t>優質人格養成</a:t>
            </a:r>
          </a:p>
          <a:p>
            <a:pPr marL="742950" lvl="1" indent="-285750" eaLnBrk="0" fontAlgn="base" hangingPunct="0">
              <a:spcBef>
                <a:spcPct val="0"/>
              </a:spcBef>
              <a:spcAft>
                <a:spcPct val="0"/>
              </a:spcAft>
              <a:buFont typeface="Arial" panose="020B0604020202020204" pitchFamily="34" charset="0"/>
              <a:buChar char="•"/>
            </a:pPr>
            <a:r>
              <a:rPr kumimoji="1" lang="zh-TW" altLang="en-US" dirty="0" smtClean="0">
                <a:solidFill>
                  <a:srgbClr val="C00000"/>
                </a:solidFill>
                <a:latin typeface="微軟正黑體" panose="020B0604030504040204" pitchFamily="34" charset="-120"/>
                <a:ea typeface="微軟正黑體" panose="020B0604030504040204" pitchFamily="34" charset="-120"/>
              </a:rPr>
              <a:t>培養</a:t>
            </a:r>
            <a:r>
              <a:rPr kumimoji="1" lang="zh-TW" altLang="en-US" dirty="0">
                <a:solidFill>
                  <a:srgbClr val="C00000"/>
                </a:solidFill>
                <a:latin typeface="微軟正黑體" panose="020B0604030504040204" pitchFamily="34" charset="-120"/>
                <a:ea typeface="微軟正黑體" panose="020B0604030504040204" pitchFamily="34" charset="-120"/>
              </a:rPr>
              <a:t>瞭解社會倫理道德</a:t>
            </a:r>
            <a:r>
              <a:rPr kumimoji="1" lang="zh-TW" altLang="en-US" dirty="0" smtClean="0">
                <a:solidFill>
                  <a:srgbClr val="C00000"/>
                </a:solidFill>
                <a:latin typeface="微軟正黑體" panose="020B0604030504040204" pitchFamily="34" charset="-120"/>
                <a:ea typeface="微軟正黑體" panose="020B0604030504040204" pitchFamily="34" charset="-120"/>
              </a:rPr>
              <a:t>規範</a:t>
            </a:r>
            <a:endParaRPr kumimoji="1" lang="en-US" altLang="zh-TW" dirty="0" smtClean="0">
              <a:solidFill>
                <a:srgbClr val="C0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28488805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3"/>
          <p:cNvSpPr>
            <a:spLocks noChangeArrowheads="1"/>
          </p:cNvSpPr>
          <p:nvPr/>
        </p:nvSpPr>
        <p:spPr bwMode="gray">
          <a:xfrm rot="16200000">
            <a:off x="1841493" y="3310341"/>
            <a:ext cx="4227686" cy="1461810"/>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endParaRPr lang="zh-TW" altLang="en-US">
              <a:solidFill>
                <a:prstClr val="black"/>
              </a:solidFill>
              <a:latin typeface="Calibri"/>
              <a:ea typeface="新細明體" pitchFamily="18" charset="-120"/>
            </a:endParaRPr>
          </a:p>
        </p:txBody>
      </p:sp>
      <p:graphicFrame>
        <p:nvGraphicFramePr>
          <p:cNvPr id="3" name="資料庫圖表 2"/>
          <p:cNvGraphicFramePr/>
          <p:nvPr>
            <p:extLst/>
          </p:nvPr>
        </p:nvGraphicFramePr>
        <p:xfrm>
          <a:off x="405775" y="2280118"/>
          <a:ext cx="2808312" cy="39604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圖片 0" descr="logo.jpg"/>
          <p:cNvPicPr>
            <a:picLocks noChangeAspect="1" noChangeArrowheads="1"/>
          </p:cNvPicPr>
          <p:nvPr/>
        </p:nvPicPr>
        <p:blipFill>
          <a:blip r:embed="rId7" cstate="print"/>
          <a:srcRect r="41378" b="56847"/>
          <a:stretch>
            <a:fillRect/>
          </a:stretch>
        </p:blipFill>
        <p:spPr bwMode="auto">
          <a:xfrm>
            <a:off x="4699795" y="1340768"/>
            <a:ext cx="1008112" cy="4425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5" name="AutoShape 4"/>
          <p:cNvSpPr>
            <a:spLocks noChangeArrowheads="1"/>
          </p:cNvSpPr>
          <p:nvPr/>
        </p:nvSpPr>
        <p:spPr bwMode="gray">
          <a:xfrm>
            <a:off x="405775" y="1607665"/>
            <a:ext cx="2766901" cy="432048"/>
          </a:xfrm>
          <a:prstGeom prst="roundRect">
            <a:avLst>
              <a:gd name="adj" fmla="val 16667"/>
            </a:avLst>
          </a:prstGeom>
          <a:solidFill>
            <a:srgbClr val="F7964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kern="0" dirty="0" smtClean="0">
                <a:solidFill>
                  <a:prstClr val="black"/>
                </a:solidFill>
                <a:latin typeface="微軟正黑體" pitchFamily="34" charset="-120"/>
                <a:ea typeface="微軟正黑體" pitchFamily="34" charset="-120"/>
              </a:rPr>
              <a:t>某大學企管系核心能力</a:t>
            </a:r>
          </a:p>
        </p:txBody>
      </p:sp>
      <p:sp>
        <p:nvSpPr>
          <p:cNvPr id="6" name="圓角化同側角落矩形 5"/>
          <p:cNvSpPr/>
          <p:nvPr/>
        </p:nvSpPr>
        <p:spPr>
          <a:xfrm>
            <a:off x="323528" y="3144213"/>
            <a:ext cx="2972911" cy="392048"/>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7" name="文字方塊 6"/>
          <p:cNvSpPr txBox="1"/>
          <p:nvPr/>
        </p:nvSpPr>
        <p:spPr>
          <a:xfrm>
            <a:off x="3473531" y="3079584"/>
            <a:ext cx="1049502" cy="2000548"/>
          </a:xfrm>
          <a:prstGeom prst="rect">
            <a:avLst/>
          </a:prstGeom>
          <a:noFill/>
        </p:spPr>
        <p:txBody>
          <a:bodyPr wrap="square" rtlCol="0">
            <a:spAutoFit/>
          </a:bodyPr>
          <a:lstStyle/>
          <a:p>
            <a:r>
              <a:rPr lang="zh-TW" altLang="en-US" sz="2400" dirty="0" smtClean="0">
                <a:solidFill>
                  <a:srgbClr val="C00000"/>
                </a:solidFill>
                <a:latin typeface="Calibri"/>
                <a:ea typeface="微軟正黑體" pitchFamily="34" charset="-120"/>
              </a:rPr>
              <a:t>√</a:t>
            </a:r>
            <a:r>
              <a:rPr lang="zh-TW" altLang="en-US" sz="2400" dirty="0" smtClean="0">
                <a:solidFill>
                  <a:srgbClr val="C00000"/>
                </a:solidFill>
                <a:latin typeface="微軟正黑體" pitchFamily="34" charset="-120"/>
                <a:ea typeface="微軟正黑體" pitchFamily="34" charset="-120"/>
              </a:rPr>
              <a:t>新增</a:t>
            </a:r>
            <a:endParaRPr lang="en-US" altLang="zh-TW" sz="2400" dirty="0" smtClean="0">
              <a:solidFill>
                <a:srgbClr val="C00000"/>
              </a:solidFill>
              <a:latin typeface="微軟正黑體" pitchFamily="34" charset="-120"/>
              <a:ea typeface="微軟正黑體" pitchFamily="34" charset="-120"/>
            </a:endParaRPr>
          </a:p>
          <a:p>
            <a:endParaRPr lang="en-US" altLang="zh-TW" sz="2400" dirty="0" smtClean="0">
              <a:solidFill>
                <a:srgbClr val="C00000"/>
              </a:solidFill>
              <a:latin typeface="微軟正黑體" pitchFamily="34" charset="-120"/>
              <a:ea typeface="微軟正黑體" pitchFamily="34" charset="-120"/>
            </a:endParaRPr>
          </a:p>
          <a:p>
            <a:r>
              <a:rPr lang="zh-TW" altLang="en-US" sz="2400" dirty="0">
                <a:solidFill>
                  <a:srgbClr val="C00000"/>
                </a:solidFill>
                <a:latin typeface="Calibri"/>
                <a:ea typeface="微軟正黑體" pitchFamily="34" charset="-120"/>
              </a:rPr>
              <a:t>√</a:t>
            </a:r>
            <a:r>
              <a:rPr lang="zh-TW" altLang="en-US" sz="2400" dirty="0" smtClean="0">
                <a:solidFill>
                  <a:srgbClr val="C00000"/>
                </a:solidFill>
                <a:latin typeface="微軟正黑體" pitchFamily="34" charset="-120"/>
                <a:ea typeface="微軟正黑體" pitchFamily="34" charset="-120"/>
              </a:rPr>
              <a:t>內涵說明</a:t>
            </a:r>
            <a:endParaRPr lang="en-US" altLang="zh-TW" sz="2400" dirty="0" smtClean="0">
              <a:solidFill>
                <a:srgbClr val="C00000"/>
              </a:solidFill>
              <a:latin typeface="微軟正黑體" pitchFamily="34" charset="-120"/>
              <a:ea typeface="微軟正黑體" pitchFamily="34" charset="-120"/>
            </a:endParaRPr>
          </a:p>
          <a:p>
            <a:endParaRPr lang="en-US" altLang="zh-TW" sz="2800" dirty="0" smtClean="0">
              <a:solidFill>
                <a:srgbClr val="C00000"/>
              </a:solidFill>
              <a:latin typeface="微軟正黑體" pitchFamily="34" charset="-120"/>
              <a:ea typeface="微軟正黑體" pitchFamily="34" charset="-120"/>
            </a:endParaRPr>
          </a:p>
        </p:txBody>
      </p:sp>
      <p:cxnSp>
        <p:nvCxnSpPr>
          <p:cNvPr id="8" name="肘形接點 7"/>
          <p:cNvCxnSpPr>
            <a:endCxn id="5" idx="3"/>
          </p:cNvCxnSpPr>
          <p:nvPr/>
        </p:nvCxnSpPr>
        <p:spPr>
          <a:xfrm rot="10800000" flipV="1">
            <a:off x="3172677" y="1821503"/>
            <a:ext cx="1460915" cy="2185"/>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p:sp>
        <p:nvSpPr>
          <p:cNvPr id="9" name="文字方塊 8"/>
          <p:cNvSpPr txBox="1"/>
          <p:nvPr/>
        </p:nvSpPr>
        <p:spPr>
          <a:xfrm>
            <a:off x="3367279" y="1376832"/>
            <a:ext cx="1836572" cy="461665"/>
          </a:xfrm>
          <a:prstGeom prst="rect">
            <a:avLst/>
          </a:prstGeom>
          <a:noFill/>
        </p:spPr>
        <p:txBody>
          <a:bodyPr wrap="square" rtlCol="0">
            <a:spAutoFit/>
          </a:bodyPr>
          <a:lstStyle/>
          <a:p>
            <a:r>
              <a:rPr lang="zh-TW" altLang="en-US" sz="2400" b="1" dirty="0" smtClean="0">
                <a:solidFill>
                  <a:srgbClr val="C00000"/>
                </a:solidFill>
                <a:latin typeface="Calibri"/>
                <a:ea typeface="微軟正黑體" pitchFamily="34" charset="-120"/>
              </a:rPr>
              <a:t>具體化</a:t>
            </a:r>
            <a:endParaRPr lang="en-US" altLang="zh-TW" sz="2800" b="1" dirty="0" smtClean="0">
              <a:solidFill>
                <a:srgbClr val="C00000"/>
              </a:solidFill>
              <a:latin typeface="微軟正黑體" pitchFamily="34" charset="-120"/>
              <a:ea typeface="微軟正黑體" pitchFamily="34" charset="-120"/>
            </a:endParaRPr>
          </a:p>
        </p:txBody>
      </p:sp>
      <p:pic>
        <p:nvPicPr>
          <p:cNvPr id="10" name="圖片 9"/>
          <p:cNvPicPr>
            <a:picLocks noChangeAspect="1"/>
          </p:cNvPicPr>
          <p:nvPr/>
        </p:nvPicPr>
        <p:blipFill>
          <a:blip r:embed="rId8"/>
          <a:stretch>
            <a:fillRect/>
          </a:stretch>
        </p:blipFill>
        <p:spPr>
          <a:xfrm>
            <a:off x="4601197" y="4891279"/>
            <a:ext cx="4405920" cy="1270574"/>
          </a:xfrm>
          <a:prstGeom prst="rect">
            <a:avLst/>
          </a:prstGeom>
        </p:spPr>
      </p:pic>
      <p:pic>
        <p:nvPicPr>
          <p:cNvPr id="11" name="圖片 10"/>
          <p:cNvPicPr>
            <a:picLocks noChangeAspect="1"/>
          </p:cNvPicPr>
          <p:nvPr/>
        </p:nvPicPr>
        <p:blipFill>
          <a:blip r:embed="rId9"/>
          <a:stretch>
            <a:fillRect/>
          </a:stretch>
        </p:blipFill>
        <p:spPr>
          <a:xfrm>
            <a:off x="4503018" y="2173224"/>
            <a:ext cx="4486729" cy="2030901"/>
          </a:xfrm>
          <a:prstGeom prst="rect">
            <a:avLst/>
          </a:prstGeom>
        </p:spPr>
      </p:pic>
      <p:pic>
        <p:nvPicPr>
          <p:cNvPr id="12" name="圖片 11"/>
          <p:cNvPicPr>
            <a:picLocks noChangeAspect="1"/>
          </p:cNvPicPr>
          <p:nvPr/>
        </p:nvPicPr>
        <p:blipFill>
          <a:blip r:embed="rId10"/>
          <a:stretch>
            <a:fillRect/>
          </a:stretch>
        </p:blipFill>
        <p:spPr>
          <a:xfrm>
            <a:off x="4633592" y="1822049"/>
            <a:ext cx="3014155" cy="427264"/>
          </a:xfrm>
          <a:prstGeom prst="rect">
            <a:avLst/>
          </a:prstGeom>
        </p:spPr>
      </p:pic>
      <p:pic>
        <p:nvPicPr>
          <p:cNvPr id="13" name="圖片 12"/>
          <p:cNvPicPr>
            <a:picLocks noChangeAspect="1"/>
          </p:cNvPicPr>
          <p:nvPr/>
        </p:nvPicPr>
        <p:blipFill>
          <a:blip r:embed="rId11"/>
          <a:stretch>
            <a:fillRect/>
          </a:stretch>
        </p:blipFill>
        <p:spPr>
          <a:xfrm>
            <a:off x="4616085" y="4204125"/>
            <a:ext cx="2443717" cy="406009"/>
          </a:xfrm>
          <a:prstGeom prst="rect">
            <a:avLst/>
          </a:prstGeom>
        </p:spPr>
      </p:pic>
      <p:pic>
        <p:nvPicPr>
          <p:cNvPr id="14" name="圖片 13"/>
          <p:cNvPicPr>
            <a:picLocks noChangeAspect="1"/>
          </p:cNvPicPr>
          <p:nvPr/>
        </p:nvPicPr>
        <p:blipFill>
          <a:blip r:embed="rId12"/>
          <a:stretch>
            <a:fillRect/>
          </a:stretch>
        </p:blipFill>
        <p:spPr>
          <a:xfrm>
            <a:off x="4616085" y="4577609"/>
            <a:ext cx="4319521" cy="317892"/>
          </a:xfrm>
          <a:prstGeom prst="rect">
            <a:avLst/>
          </a:prstGeom>
        </p:spPr>
      </p:pic>
      <p:sp>
        <p:nvSpPr>
          <p:cNvPr id="15" name="圓角化同側角落矩形 14"/>
          <p:cNvSpPr/>
          <p:nvPr/>
        </p:nvSpPr>
        <p:spPr>
          <a:xfrm>
            <a:off x="4616085" y="4891279"/>
            <a:ext cx="4391032" cy="37770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16" name="圓角化同側角落矩形 15"/>
          <p:cNvSpPr/>
          <p:nvPr/>
        </p:nvSpPr>
        <p:spPr>
          <a:xfrm>
            <a:off x="4601197" y="2977361"/>
            <a:ext cx="4391032" cy="37770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17" name="文字方塊 16"/>
          <p:cNvSpPr txBox="1"/>
          <p:nvPr/>
        </p:nvSpPr>
        <p:spPr>
          <a:xfrm>
            <a:off x="2620495" y="3476779"/>
            <a:ext cx="2237435" cy="400110"/>
          </a:xfrm>
          <a:prstGeom prst="rect">
            <a:avLst/>
          </a:prstGeom>
          <a:noFill/>
        </p:spPr>
        <p:txBody>
          <a:bodyPr wrap="square" rtlCol="0">
            <a:spAutoFit/>
          </a:bodyPr>
          <a:lstStyle/>
          <a:p>
            <a:pPr eaLnBrk="0" fontAlgn="base" hangingPunct="0">
              <a:spcBef>
                <a:spcPct val="0"/>
              </a:spcBef>
              <a:spcAft>
                <a:spcPct val="0"/>
              </a:spcAft>
            </a:pPr>
            <a:r>
              <a:rPr kumimoji="1" lang="zh-TW" altLang="en-US" sz="2000" b="1" u="sng" dirty="0" smtClean="0">
                <a:solidFill>
                  <a:srgbClr val="0070C0"/>
                </a:solidFill>
                <a:latin typeface="微軟正黑體" pitchFamily="34" charset="-120"/>
                <a:ea typeface="微軟正黑體" pitchFamily="34" charset="-120"/>
              </a:rPr>
              <a:t>核心能力無法修改</a:t>
            </a:r>
            <a:endParaRPr kumimoji="1" lang="zh-TW" altLang="en-US" sz="2000" b="1" u="sng" dirty="0">
              <a:solidFill>
                <a:srgbClr val="0070C0"/>
              </a:solidFill>
              <a:latin typeface="微軟正黑體" pitchFamily="34" charset="-120"/>
              <a:ea typeface="微軟正黑體" pitchFamily="34" charset="-120"/>
            </a:endParaRPr>
          </a:p>
        </p:txBody>
      </p:sp>
      <p:sp>
        <p:nvSpPr>
          <p:cNvPr id="18" name="標題 17"/>
          <p:cNvSpPr txBox="1">
            <a:spLocks/>
          </p:cNvSpPr>
          <p:nvPr/>
        </p:nvSpPr>
        <p:spPr>
          <a:xfrm>
            <a:off x="346974" y="332656"/>
            <a:ext cx="8488750" cy="720080"/>
          </a:xfrm>
          <a:prstGeom prst="rect">
            <a:avLst/>
          </a:prstGeom>
        </p:spPr>
        <p:txBody>
          <a:bodyPr>
            <a:no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prstClr val="black"/>
                </a:solidFill>
              </a:rPr>
              <a:t>參考</a:t>
            </a:r>
            <a:r>
              <a:rPr lang="en-US" altLang="zh-TW" sz="4000" b="1" dirty="0" smtClean="0">
                <a:solidFill>
                  <a:prstClr val="black"/>
                </a:solidFill>
              </a:rPr>
              <a:t>UCAN</a:t>
            </a:r>
            <a:r>
              <a:rPr lang="zh-TW" altLang="en-US" sz="4000" b="1" dirty="0" smtClean="0">
                <a:solidFill>
                  <a:prstClr val="black"/>
                </a:solidFill>
              </a:rPr>
              <a:t>職能具體化系所核心能力</a:t>
            </a:r>
          </a:p>
        </p:txBody>
      </p:sp>
    </p:spTree>
    <p:extLst>
      <p:ext uri="{BB962C8B-B14F-4D97-AF65-F5344CB8AC3E}">
        <p14:creationId xmlns:p14="http://schemas.microsoft.com/office/powerpoint/2010/main" val="3949677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Graphic spid="3" grpId="0">
        <p:bldAsOne/>
      </p:bldGraphic>
      <p:bldP spid="5" grpId="0" animBg="1"/>
      <p:bldP spid="6" grpId="0" animBg="1"/>
      <p:bldP spid="7" grpId="0"/>
      <p:bldP spid="9" grpId="0"/>
      <p:bldP spid="15" grpId="0" animBg="1"/>
      <p:bldP spid="16" grpId="0" animBg="1"/>
      <p:bldP spid="17"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4"/>
          <p:cNvSpPr txBox="1">
            <a:spLocks/>
          </p:cNvSpPr>
          <p:nvPr/>
        </p:nvSpPr>
        <p:spPr>
          <a:xfrm>
            <a:off x="191294" y="291395"/>
            <a:ext cx="8229600" cy="720725"/>
          </a:xfrm>
          <a:prstGeom prst="rect">
            <a:avLst/>
          </a:prstGeom>
        </p:spPr>
        <p:txBody>
          <a:bodyPr vert="horz" lIns="91440" tIns="45720" rIns="91440" bIns="45720" rtlCol="0" anchor="ctr">
            <a:normAutofit/>
          </a:bodyPr>
          <a:lstStyle>
            <a:lvl1pPr algn="l" defTabSz="457200" rtl="0" eaLnBrk="1" latinLnBrk="0" hangingPunct="1">
              <a:spcBef>
                <a:spcPct val="0"/>
              </a:spcBef>
              <a:buNone/>
              <a:defRPr sz="4000" kern="1200">
                <a:solidFill>
                  <a:schemeClr val="accent6">
                    <a:lumMod val="75000"/>
                  </a:schemeClr>
                </a:solidFill>
                <a:latin typeface="+mj-lt"/>
                <a:ea typeface="+mj-ea"/>
                <a:cs typeface="+mj-cs"/>
              </a:defRPr>
            </a:lvl1pPr>
          </a:lstStyle>
          <a:p>
            <a:pPr fontAlgn="base">
              <a:spcAft>
                <a:spcPct val="0"/>
              </a:spcAft>
            </a:pPr>
            <a:endParaRPr kumimoji="1" lang="zh-TW" altLang="en-US" sz="3600" dirty="0" smtClean="0">
              <a:solidFill>
                <a:srgbClr val="F79646">
                  <a:lumMod val="75000"/>
                </a:srgbClr>
              </a:solidFill>
              <a:latin typeface="Calibri"/>
              <a:ea typeface="新細明體"/>
            </a:endParaRPr>
          </a:p>
        </p:txBody>
      </p:sp>
      <p:sp>
        <p:nvSpPr>
          <p:cNvPr id="3" name="標題 1"/>
          <p:cNvSpPr txBox="1">
            <a:spLocks/>
          </p:cNvSpPr>
          <p:nvPr/>
        </p:nvSpPr>
        <p:spPr bwMode="auto">
          <a:xfrm>
            <a:off x="467544" y="279672"/>
            <a:ext cx="8229600" cy="720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運用</a:t>
            </a:r>
            <a:r>
              <a:rPr lang="en-US" altLang="zh-TW" sz="4000" b="1" dirty="0" smtClean="0">
                <a:solidFill>
                  <a:sysClr val="windowText" lastClr="000000"/>
                </a:solidFill>
              </a:rPr>
              <a:t>UCAN</a:t>
            </a:r>
            <a:r>
              <a:rPr lang="zh-TW" altLang="en-US" sz="4000" b="1" dirty="0" smtClean="0">
                <a:solidFill>
                  <a:sysClr val="windowText" lastClr="000000"/>
                </a:solidFill>
              </a:rPr>
              <a:t>職能具體化核心能力</a:t>
            </a:r>
            <a:endParaRPr lang="zh-TW" altLang="en-US" sz="4000" b="1" dirty="0">
              <a:solidFill>
                <a:sysClr val="windowText" lastClr="000000"/>
              </a:solidFill>
            </a:endParaRPr>
          </a:p>
        </p:txBody>
      </p:sp>
      <p:sp>
        <p:nvSpPr>
          <p:cNvPr id="4" name="文字方塊 3"/>
          <p:cNvSpPr txBox="1"/>
          <p:nvPr/>
        </p:nvSpPr>
        <p:spPr>
          <a:xfrm>
            <a:off x="11723" y="1042645"/>
            <a:ext cx="9144000" cy="1138773"/>
          </a:xfrm>
          <a:prstGeom prst="rect">
            <a:avLst/>
          </a:prstGeom>
          <a:solidFill>
            <a:srgbClr val="8064A2">
              <a:lumMod val="20000"/>
              <a:lumOff val="80000"/>
            </a:srgbClr>
          </a:solidFill>
        </p:spPr>
        <p:txBody>
          <a:bodyPr wrap="square" rtlCol="0">
            <a:spAutoFit/>
          </a:bodyPr>
          <a:lstStyle/>
          <a:p>
            <a:pPr>
              <a:defRPr/>
            </a:pPr>
            <a:r>
              <a:rPr lang="zh-TW" altLang="en-US" sz="2000" kern="0" dirty="0" smtClean="0">
                <a:solidFill>
                  <a:prstClr val="black"/>
                </a:solidFill>
                <a:latin typeface="微軟正黑體" panose="020B0604030504040204" pitchFamily="34" charset="-120"/>
                <a:ea typeface="微軟正黑體" panose="020B0604030504040204" pitchFamily="34" charset="-120"/>
              </a:rPr>
              <a:t>運用職能將系所核心能力具體化成可衡量，以利掌握具體學習成效</a:t>
            </a:r>
            <a:endParaRPr lang="en-US" altLang="zh-TW" sz="2000" kern="0" dirty="0" smtClean="0">
              <a:solidFill>
                <a:prstClr val="black"/>
              </a:solidFill>
              <a:latin typeface="微軟正黑體" panose="020B0604030504040204" pitchFamily="34" charset="-120"/>
              <a:ea typeface="微軟正黑體" panose="020B0604030504040204" pitchFamily="34" charset="-120"/>
            </a:endParaRPr>
          </a:p>
          <a:p>
            <a:pPr marL="742950" lvl="1" indent="-285750">
              <a:buFont typeface="Arial" panose="020B0604020202020204" pitchFamily="34" charset="0"/>
              <a:buChar char="•"/>
              <a:defRPr/>
            </a:pPr>
            <a:r>
              <a:rPr lang="zh-TW" altLang="en-US" sz="1600" kern="0" dirty="0" smtClean="0">
                <a:solidFill>
                  <a:prstClr val="black"/>
                </a:solidFill>
                <a:latin typeface="微軟正黑體" panose="020B0604030504040204" pitchFamily="34" charset="-120"/>
                <a:ea typeface="微軟正黑體" panose="020B0604030504040204" pitchFamily="34" charset="-120"/>
              </a:rPr>
              <a:t>可直接於平台上「職業查詢」單元進行查詢</a:t>
            </a:r>
            <a:endParaRPr lang="en-US" altLang="zh-TW" sz="1600" kern="0" dirty="0" smtClean="0">
              <a:solidFill>
                <a:prstClr val="black"/>
              </a:solidFill>
              <a:latin typeface="微軟正黑體" panose="020B0604030504040204" pitchFamily="34" charset="-120"/>
              <a:ea typeface="微軟正黑體" panose="020B0604030504040204" pitchFamily="34" charset="-120"/>
            </a:endParaRPr>
          </a:p>
          <a:p>
            <a:pPr marL="742950" lvl="1" indent="-285750">
              <a:buFont typeface="Arial" panose="020B0604020202020204" pitchFamily="34" charset="0"/>
              <a:buChar char="•"/>
              <a:defRPr/>
            </a:pPr>
            <a:r>
              <a:rPr lang="zh-TW" altLang="en-US" sz="1600" u="sng" kern="0" dirty="0" smtClean="0">
                <a:solidFill>
                  <a:srgbClr val="FF0000"/>
                </a:solidFill>
                <a:latin typeface="微軟正黑體" panose="020B0604030504040204" pitchFamily="34" charset="-120"/>
                <a:ea typeface="微軟正黑體" panose="020B0604030504040204" pitchFamily="34" charset="-120"/>
              </a:rPr>
              <a:t>亦可於</a:t>
            </a:r>
            <a:r>
              <a:rPr lang="en-US" altLang="zh-TW" sz="1600" u="sng" kern="0" dirty="0" smtClean="0">
                <a:solidFill>
                  <a:srgbClr val="FF0000"/>
                </a:solidFill>
                <a:latin typeface="微軟正黑體" panose="020B0604030504040204" pitchFamily="34" charset="-120"/>
                <a:ea typeface="微軟正黑體" panose="020B0604030504040204" pitchFamily="34" charset="-120"/>
              </a:rPr>
              <a:t>UCAN</a:t>
            </a:r>
            <a:r>
              <a:rPr lang="zh-TW" altLang="en-US" sz="1600" u="sng" kern="0" dirty="0" smtClean="0">
                <a:solidFill>
                  <a:srgbClr val="FF0000"/>
                </a:solidFill>
                <a:latin typeface="微軟正黑體" panose="020B0604030504040204" pitchFamily="34" charset="-120"/>
                <a:ea typeface="微軟正黑體" panose="020B0604030504040204" pitchFamily="34" charset="-120"/>
              </a:rPr>
              <a:t>後台下載職能內容授權申請表</a:t>
            </a:r>
            <a:r>
              <a:rPr lang="zh-TW" altLang="en-US" sz="1600" kern="0" dirty="0" smtClean="0">
                <a:solidFill>
                  <a:prstClr val="black"/>
                </a:solidFill>
                <a:latin typeface="微軟正黑體" panose="020B0604030504040204" pitchFamily="34" charset="-120"/>
                <a:ea typeface="微軟正黑體" panose="020B0604030504040204" pitchFamily="34" charset="-120"/>
              </a:rPr>
              <a:t>，學校可透過總管理者提出，即可取得所有就業途徑之職能內容資料，並提供各系所運用</a:t>
            </a:r>
            <a:endParaRPr lang="en-US" altLang="zh-TW" sz="1600" kern="0" dirty="0" smtClean="0">
              <a:solidFill>
                <a:prstClr val="black"/>
              </a:solidFill>
              <a:latin typeface="微軟正黑體" panose="020B0604030504040204" pitchFamily="34" charset="-120"/>
              <a:ea typeface="微軟正黑體" panose="020B0604030504040204" pitchFamily="34" charset="-120"/>
            </a:endParaRPr>
          </a:p>
        </p:txBody>
      </p:sp>
      <p:graphicFrame>
        <p:nvGraphicFramePr>
          <p:cNvPr id="5" name="內容版面配置區 19"/>
          <p:cNvGraphicFramePr>
            <a:graphicFrameLocks/>
          </p:cNvGraphicFramePr>
          <p:nvPr>
            <p:extLst>
              <p:ext uri="{D42A27DB-BD31-4B8C-83A1-F6EECF244321}">
                <p14:modId xmlns:p14="http://schemas.microsoft.com/office/powerpoint/2010/main" val="1267346279"/>
              </p:ext>
            </p:extLst>
          </p:nvPr>
        </p:nvGraphicFramePr>
        <p:xfrm>
          <a:off x="658452" y="2350550"/>
          <a:ext cx="7848872" cy="40324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8214192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標題 4"/>
          <p:cNvSpPr>
            <a:spLocks noGrp="1"/>
          </p:cNvSpPr>
          <p:nvPr>
            <p:ph type="title" idx="4294967295"/>
          </p:nvPr>
        </p:nvSpPr>
        <p:spPr>
          <a:xfrm>
            <a:off x="467544" y="334475"/>
            <a:ext cx="8229600" cy="720725"/>
          </a:xfrm>
        </p:spPr>
        <p:txBody>
          <a:bodyPr>
            <a:normAutofit/>
          </a:bodyPr>
          <a:lstStyle/>
          <a:p>
            <a:pPr algn="ctr"/>
            <a:r>
              <a:rPr lang="zh-TW" altLang="en-US" sz="4000" b="1" dirty="0" smtClean="0">
                <a:solidFill>
                  <a:schemeClr val="bg1"/>
                </a:solidFill>
                <a:latin typeface="微軟正黑體" panose="020B0604030504040204" pitchFamily="34" charset="-120"/>
                <a:ea typeface="微軟正黑體" panose="020B0604030504040204" pitchFamily="34" charset="-120"/>
              </a:rPr>
              <a:t>如何決定要納入那些具體職能</a:t>
            </a:r>
          </a:p>
        </p:txBody>
      </p:sp>
      <p:graphicFrame>
        <p:nvGraphicFramePr>
          <p:cNvPr id="2" name="資料庫圖表 1"/>
          <p:cNvGraphicFramePr/>
          <p:nvPr>
            <p:extLst/>
          </p:nvPr>
        </p:nvGraphicFramePr>
        <p:xfrm>
          <a:off x="323528" y="1268760"/>
          <a:ext cx="8568952" cy="47525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6108143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群組 2"/>
          <p:cNvGrpSpPr/>
          <p:nvPr/>
        </p:nvGrpSpPr>
        <p:grpSpPr>
          <a:xfrm>
            <a:off x="251520" y="2029072"/>
            <a:ext cx="2575618" cy="3056891"/>
            <a:chOff x="179512" y="1568568"/>
            <a:chExt cx="2575618" cy="3056891"/>
          </a:xfrm>
        </p:grpSpPr>
        <p:sp>
          <p:nvSpPr>
            <p:cNvPr id="4" name="矩形 3"/>
            <p:cNvSpPr/>
            <p:nvPr/>
          </p:nvSpPr>
          <p:spPr bwMode="auto">
            <a:xfrm>
              <a:off x="179512" y="1568568"/>
              <a:ext cx="2575618" cy="3056891"/>
            </a:xfrm>
            <a:prstGeom prst="rect">
              <a:avLst/>
            </a:prstGeom>
            <a:solidFill>
              <a:srgbClr val="E1FFFF">
                <a:alpha val="58000"/>
              </a:srgbClr>
            </a:solidFill>
            <a:ln w="25400" cap="flat" cmpd="sng" algn="ctr">
              <a:solidFill>
                <a:srgbClr val="4BACC6">
                  <a:lumMod val="60000"/>
                  <a:lumOff val="40000"/>
                </a:srgbClr>
              </a:solidFill>
              <a:prstDash val="solid"/>
            </a:ln>
            <a:effectLst/>
          </p:spPr>
          <p:txBody>
            <a:bodyPr anchor="ctr"/>
            <a:lstStyle/>
            <a:p>
              <a:pPr algn="ctr">
                <a:defRPr/>
              </a:pPr>
              <a:endParaRPr lang="zh-TW" altLang="en-US" kern="0">
                <a:solidFill>
                  <a:sysClr val="window" lastClr="FFFFFF"/>
                </a:solidFill>
                <a:latin typeface="Arial"/>
                <a:ea typeface="微軟正黑體"/>
              </a:endParaRPr>
            </a:p>
          </p:txBody>
        </p:sp>
        <p:grpSp>
          <p:nvGrpSpPr>
            <p:cNvPr id="5" name="群組 4"/>
            <p:cNvGrpSpPr/>
            <p:nvPr/>
          </p:nvGrpSpPr>
          <p:grpSpPr>
            <a:xfrm>
              <a:off x="179512" y="1568827"/>
              <a:ext cx="2575618" cy="2800152"/>
              <a:chOff x="18827" y="1380479"/>
              <a:chExt cx="2575618" cy="2800152"/>
            </a:xfrm>
          </p:grpSpPr>
          <p:sp>
            <p:nvSpPr>
              <p:cNvPr id="6" name="矩形 5"/>
              <p:cNvSpPr/>
              <p:nvPr/>
            </p:nvSpPr>
            <p:spPr bwMode="auto">
              <a:xfrm>
                <a:off x="35495" y="1380479"/>
                <a:ext cx="2558949" cy="464344"/>
              </a:xfrm>
              <a:prstGeom prst="rect">
                <a:avLst/>
              </a:prstGeom>
              <a:solidFill>
                <a:srgbClr val="4BACC6">
                  <a:lumMod val="40000"/>
                  <a:lumOff val="60000"/>
                  <a:alpha val="79000"/>
                </a:srgbClr>
              </a:solidFill>
              <a:ln w="25400" cap="flat" cmpd="sng" algn="ctr">
                <a:solidFill>
                  <a:srgbClr val="4BACC6">
                    <a:lumMod val="60000"/>
                    <a:lumOff val="40000"/>
                  </a:srgbClr>
                </a:solidFill>
                <a:prstDash val="solid"/>
              </a:ln>
              <a:effectLst/>
            </p:spPr>
            <p:txBody>
              <a:bodyPr anchor="ctr"/>
              <a:lstStyle/>
              <a:p>
                <a:pPr algn="ctr">
                  <a:defRPr/>
                </a:pPr>
                <a:endParaRPr lang="zh-TW" altLang="en-US" kern="0">
                  <a:solidFill>
                    <a:sysClr val="window" lastClr="FFFFFF"/>
                  </a:solidFill>
                  <a:latin typeface="Arial"/>
                  <a:ea typeface="微軟正黑體"/>
                </a:endParaRPr>
              </a:p>
            </p:txBody>
          </p:sp>
          <p:sp>
            <p:nvSpPr>
              <p:cNvPr id="7" name="矩形 6"/>
              <p:cNvSpPr/>
              <p:nvPr/>
            </p:nvSpPr>
            <p:spPr bwMode="auto">
              <a:xfrm>
                <a:off x="666899" y="1412775"/>
                <a:ext cx="1285875" cy="369887"/>
              </a:xfrm>
              <a:prstGeom prst="rect">
                <a:avLst/>
              </a:prstGeom>
              <a:ln>
                <a:noFill/>
              </a:ln>
            </p:spPr>
            <p:txBody>
              <a:bodyPr>
                <a:spAutoFit/>
              </a:bodyPr>
              <a:lstStyle/>
              <a:p>
                <a:pPr algn="ctr">
                  <a:spcBef>
                    <a:spcPts val="600"/>
                  </a:spcBef>
                  <a:defRPr/>
                </a:pPr>
                <a:r>
                  <a:rPr lang="zh-TW" altLang="en-US" b="1" kern="0" dirty="0">
                    <a:solidFill>
                      <a:sysClr val="window" lastClr="FFFFFF"/>
                    </a:solidFill>
                    <a:effectLst>
                      <a:outerShdw blurRad="38100" dist="38100" dir="2700000" algn="tl">
                        <a:srgbClr val="000000">
                          <a:alpha val="43137"/>
                        </a:srgbClr>
                      </a:outerShdw>
                    </a:effectLst>
                    <a:latin typeface="華康儷中黑(P)" pitchFamily="34" charset="-120"/>
                    <a:ea typeface="華康儷中黑(P)" pitchFamily="34" charset="-120"/>
                    <a:cs typeface="Times New Roman" pitchFamily="18" charset="0"/>
                  </a:rPr>
                  <a:t>核心能力</a:t>
                </a:r>
                <a:endParaRPr lang="zh-TW" altLang="en-US" b="1" kern="0" dirty="0">
                  <a:solidFill>
                    <a:sysClr val="window" lastClr="FFFFFF"/>
                  </a:solidFill>
                  <a:effectLst>
                    <a:outerShdw blurRad="38100" dist="38100" dir="2700000" algn="tl">
                      <a:srgbClr val="000000">
                        <a:alpha val="43137"/>
                      </a:srgbClr>
                    </a:outerShdw>
                  </a:effectLst>
                  <a:latin typeface="華康儷中黑(P)" pitchFamily="34" charset="-120"/>
                  <a:ea typeface="華康儷中黑(P)" pitchFamily="34" charset="-120"/>
                  <a:cs typeface="Arial" charset="0"/>
                </a:endParaRPr>
              </a:p>
            </p:txBody>
          </p:sp>
          <p:sp>
            <p:nvSpPr>
              <p:cNvPr id="8" name="Rectangle 2"/>
              <p:cNvSpPr>
                <a:spLocks noChangeArrowheads="1"/>
              </p:cNvSpPr>
              <p:nvPr/>
            </p:nvSpPr>
            <p:spPr bwMode="auto">
              <a:xfrm>
                <a:off x="18827" y="2036454"/>
                <a:ext cx="2575618" cy="2144177"/>
              </a:xfrm>
              <a:prstGeom prst="rect">
                <a:avLst/>
              </a:prstGeom>
              <a:noFill/>
              <a:ln w="9525">
                <a:noFill/>
                <a:miter lim="800000"/>
                <a:headEnd/>
                <a:tailEnd/>
              </a:ln>
              <a:effectLst/>
            </p:spPr>
            <p:txBody>
              <a:bodyPr wrap="square" anchor="ctr">
                <a:spAutoFit/>
              </a:bodyPr>
              <a:lstStyle/>
              <a:p>
                <a:pPr marL="342900" indent="-342900">
                  <a:lnSpc>
                    <a:spcPts val="2000"/>
                  </a:lnSpc>
                  <a:buFontTx/>
                  <a:buAutoNum type="arabicPeriod"/>
                  <a:defRPr/>
                </a:pPr>
                <a:r>
                  <a:rPr lang="zh-TW" altLang="en-US" sz="1400" kern="0" dirty="0" smtClean="0">
                    <a:solidFill>
                      <a:srgbClr val="0066CC"/>
                    </a:solidFill>
                    <a:latin typeface="華康儷中黑(P)" pitchFamily="34" charset="-120"/>
                    <a:ea typeface="華康儷中黑(P)" pitchFamily="34" charset="-120"/>
                    <a:cs typeface="Times New Roman" pitchFamily="18" charset="0"/>
                  </a:rPr>
                  <a:t>具</a:t>
                </a:r>
                <a:r>
                  <a:rPr lang="zh-TW" altLang="en-US" sz="1400" kern="0" dirty="0">
                    <a:solidFill>
                      <a:srgbClr val="0066CC"/>
                    </a:solidFill>
                    <a:latin typeface="華康儷中黑(P)" pitchFamily="34" charset="-120"/>
                    <a:ea typeface="華康儷中黑(P)" pitchFamily="34" charset="-120"/>
                    <a:cs typeface="Times New Roman" pitchFamily="18" charset="0"/>
                  </a:rPr>
                  <a:t>行銷專業實戰</a:t>
                </a:r>
                <a:r>
                  <a:rPr lang="zh-TW" altLang="en-US" sz="1400" kern="0" dirty="0" smtClean="0">
                    <a:solidFill>
                      <a:srgbClr val="0066CC"/>
                    </a:solidFill>
                    <a:latin typeface="華康儷中黑(P)" pitchFamily="34" charset="-120"/>
                    <a:ea typeface="華康儷中黑(P)" pitchFamily="34" charset="-120"/>
                    <a:cs typeface="Times New Roman" pitchFamily="18" charset="0"/>
                  </a:rPr>
                  <a:t>能力</a:t>
                </a:r>
                <a:endParaRPr lang="en-US" altLang="zh-TW" sz="1400" kern="0" dirty="0" smtClean="0">
                  <a:solidFill>
                    <a:srgbClr val="0066CC"/>
                  </a:solidFill>
                  <a:latin typeface="華康儷中黑(P)" pitchFamily="34" charset="-120"/>
                  <a:ea typeface="華康儷中黑(P)" pitchFamily="34" charset="-120"/>
                  <a:cs typeface="Times New Roman" pitchFamily="18" charset="0"/>
                </a:endParaRPr>
              </a:p>
              <a:p>
                <a:pPr marL="342900" indent="-342900">
                  <a:lnSpc>
                    <a:spcPts val="2000"/>
                  </a:lnSpc>
                  <a:buFontTx/>
                  <a:buAutoNum type="arabicPeriod"/>
                  <a:defRPr/>
                </a:pPr>
                <a:r>
                  <a:rPr lang="zh-TW" altLang="en-US" sz="1400" kern="0" dirty="0" smtClean="0">
                    <a:solidFill>
                      <a:srgbClr val="0066CC"/>
                    </a:solidFill>
                    <a:latin typeface="華康儷中黑(P)" pitchFamily="34" charset="-120"/>
                    <a:ea typeface="華康儷中黑(P)" pitchFamily="34" charset="-120"/>
                    <a:cs typeface="Times New Roman" pitchFamily="18" charset="0"/>
                  </a:rPr>
                  <a:t>具</a:t>
                </a:r>
                <a:r>
                  <a:rPr lang="zh-TW" altLang="en-US" sz="1400" kern="0" dirty="0">
                    <a:solidFill>
                      <a:srgbClr val="0066CC"/>
                    </a:solidFill>
                    <a:latin typeface="華康儷中黑(P)" pitchFamily="34" charset="-120"/>
                    <a:ea typeface="華康儷中黑(P)" pitchFamily="34" charset="-120"/>
                    <a:cs typeface="Times New Roman" pitchFamily="18" charset="0"/>
                  </a:rPr>
                  <a:t>流通連鎖專業實戰</a:t>
                </a:r>
                <a:r>
                  <a:rPr lang="zh-TW" altLang="en-US" sz="1400" kern="0" dirty="0" smtClean="0">
                    <a:solidFill>
                      <a:srgbClr val="0066CC"/>
                    </a:solidFill>
                    <a:latin typeface="華康儷中黑(P)" pitchFamily="34" charset="-120"/>
                    <a:ea typeface="華康儷中黑(P)" pitchFamily="34" charset="-120"/>
                    <a:cs typeface="Times New Roman" pitchFamily="18" charset="0"/>
                  </a:rPr>
                  <a:t>能力</a:t>
                </a:r>
                <a:endParaRPr lang="en-US" altLang="zh-TW" sz="1400" kern="0" dirty="0" smtClean="0">
                  <a:solidFill>
                    <a:srgbClr val="0066CC"/>
                  </a:solidFill>
                  <a:latin typeface="華康儷中黑(P)" pitchFamily="34" charset="-120"/>
                  <a:ea typeface="華康儷中黑(P)" pitchFamily="34" charset="-120"/>
                  <a:cs typeface="Times New Roman" pitchFamily="18" charset="0"/>
                </a:endParaRPr>
              </a:p>
              <a:p>
                <a:pPr marL="342900" indent="-342900">
                  <a:lnSpc>
                    <a:spcPts val="2000"/>
                  </a:lnSpc>
                  <a:buFontTx/>
                  <a:buAutoNum type="arabicPeriod"/>
                  <a:defRPr/>
                </a:pPr>
                <a:r>
                  <a:rPr lang="zh-TW" altLang="en-US" sz="1400" kern="0" dirty="0">
                    <a:solidFill>
                      <a:srgbClr val="0066CC"/>
                    </a:solidFill>
                    <a:latin typeface="華康儷中黑(P)" pitchFamily="34" charset="-120"/>
                    <a:ea typeface="華康儷中黑(P)" pitchFamily="34" charset="-120"/>
                    <a:cs typeface="Times New Roman" pitchFamily="18" charset="0"/>
                  </a:rPr>
                  <a:t>具職場所需之資訊</a:t>
                </a:r>
                <a:r>
                  <a:rPr lang="zh-TW" altLang="en-US" sz="1400" kern="0" dirty="0" smtClean="0">
                    <a:solidFill>
                      <a:srgbClr val="0066CC"/>
                    </a:solidFill>
                    <a:latin typeface="華康儷中黑(P)" pitchFamily="34" charset="-120"/>
                    <a:ea typeface="華康儷中黑(P)" pitchFamily="34" charset="-120"/>
                    <a:cs typeface="Times New Roman" pitchFamily="18" charset="0"/>
                  </a:rPr>
                  <a:t>能力</a:t>
                </a:r>
                <a:endParaRPr lang="en-US" altLang="zh-TW" sz="1400" kern="0" dirty="0" smtClean="0">
                  <a:solidFill>
                    <a:srgbClr val="0066CC"/>
                  </a:solidFill>
                  <a:latin typeface="華康儷中黑(P)" pitchFamily="34" charset="-120"/>
                  <a:ea typeface="華康儷中黑(P)" pitchFamily="34" charset="-120"/>
                  <a:cs typeface="Times New Roman" pitchFamily="18" charset="0"/>
                </a:endParaRPr>
              </a:p>
              <a:p>
                <a:pPr marL="342900" indent="-342900">
                  <a:lnSpc>
                    <a:spcPts val="2000"/>
                  </a:lnSpc>
                  <a:buFontTx/>
                  <a:buAutoNum type="arabicPeriod"/>
                  <a:defRPr/>
                </a:pPr>
                <a:r>
                  <a:rPr lang="zh-TW" altLang="en-US" sz="1400" kern="0" dirty="0">
                    <a:solidFill>
                      <a:srgbClr val="0066CC"/>
                    </a:solidFill>
                    <a:latin typeface="華康儷中黑(P)" pitchFamily="34" charset="-120"/>
                    <a:ea typeface="華康儷中黑(P)" pitchFamily="34" charset="-120"/>
                    <a:cs typeface="Times New Roman" pitchFamily="18" charset="0"/>
                  </a:rPr>
                  <a:t>具有良好企業倫理</a:t>
                </a:r>
                <a:r>
                  <a:rPr lang="zh-TW" altLang="en-US" sz="1400" kern="0" dirty="0" smtClean="0">
                    <a:solidFill>
                      <a:srgbClr val="0066CC"/>
                    </a:solidFill>
                    <a:latin typeface="華康儷中黑(P)" pitchFamily="34" charset="-120"/>
                    <a:ea typeface="華康儷中黑(P)" pitchFamily="34" charset="-120"/>
                    <a:cs typeface="Times New Roman" pitchFamily="18" charset="0"/>
                  </a:rPr>
                  <a:t>、</a:t>
                </a:r>
                <a:r>
                  <a:rPr lang="en-US" altLang="zh-TW" sz="1400" kern="0" dirty="0" smtClean="0">
                    <a:solidFill>
                      <a:srgbClr val="0066CC"/>
                    </a:solidFill>
                    <a:latin typeface="華康儷中黑(P)" pitchFamily="34" charset="-120"/>
                    <a:ea typeface="華康儷中黑(P)" pitchFamily="34" charset="-120"/>
                    <a:cs typeface="Times New Roman" pitchFamily="18" charset="0"/>
                  </a:rPr>
                  <a:t/>
                </a:r>
                <a:br>
                  <a:rPr lang="en-US" altLang="zh-TW" sz="1400" kern="0" dirty="0" smtClean="0">
                    <a:solidFill>
                      <a:srgbClr val="0066CC"/>
                    </a:solidFill>
                    <a:latin typeface="華康儷中黑(P)" pitchFamily="34" charset="-120"/>
                    <a:ea typeface="華康儷中黑(P)" pitchFamily="34" charset="-120"/>
                    <a:cs typeface="Times New Roman" pitchFamily="18" charset="0"/>
                  </a:rPr>
                </a:br>
                <a:r>
                  <a:rPr lang="zh-TW" altLang="en-US" sz="1400" kern="0" dirty="0" smtClean="0">
                    <a:solidFill>
                      <a:srgbClr val="0066CC"/>
                    </a:solidFill>
                    <a:latin typeface="華康儷中黑(P)" pitchFamily="34" charset="-120"/>
                    <a:ea typeface="華康儷中黑(P)" pitchFamily="34" charset="-120"/>
                    <a:cs typeface="Times New Roman" pitchFamily="18" charset="0"/>
                  </a:rPr>
                  <a:t>工作</a:t>
                </a:r>
                <a:r>
                  <a:rPr lang="zh-TW" altLang="en-US" sz="1400" kern="0" dirty="0">
                    <a:solidFill>
                      <a:srgbClr val="0066CC"/>
                    </a:solidFill>
                    <a:latin typeface="華康儷中黑(P)" pitchFamily="34" charset="-120"/>
                    <a:ea typeface="華康儷中黑(P)" pitchFamily="34" charset="-120"/>
                    <a:cs typeface="Times New Roman" pitchFamily="18" charset="0"/>
                  </a:rPr>
                  <a:t>態度與團隊合作能力</a:t>
                </a:r>
                <a:endParaRPr lang="zh-TW" altLang="en-US" sz="1400" kern="0" dirty="0">
                  <a:solidFill>
                    <a:srgbClr val="0066CC"/>
                  </a:solidFill>
                  <a:latin typeface="華康儷中黑(P)" pitchFamily="34" charset="-120"/>
                  <a:ea typeface="華康儷中黑(P)" pitchFamily="34" charset="-120"/>
                  <a:cs typeface="Arial" charset="0"/>
                </a:endParaRPr>
              </a:p>
              <a:p>
                <a:pPr marL="342900" indent="-342900">
                  <a:lnSpc>
                    <a:spcPts val="2000"/>
                  </a:lnSpc>
                  <a:buFontTx/>
                  <a:buAutoNum type="arabicPeriod"/>
                  <a:defRPr/>
                </a:pPr>
                <a:r>
                  <a:rPr lang="zh-TW" altLang="en-US" sz="1400" kern="0" dirty="0">
                    <a:solidFill>
                      <a:srgbClr val="0066CC"/>
                    </a:solidFill>
                    <a:latin typeface="華康儷中黑(P)" pitchFamily="34" charset="-120"/>
                    <a:ea typeface="華康儷中黑(P)" pitchFamily="34" charset="-120"/>
                    <a:cs typeface="Times New Roman" pitchFamily="18" charset="0"/>
                  </a:rPr>
                  <a:t>具有邏輯思考、終身</a:t>
                </a:r>
                <a:r>
                  <a:rPr lang="zh-TW" altLang="en-US" sz="1400" kern="0" dirty="0" smtClean="0">
                    <a:solidFill>
                      <a:srgbClr val="0066CC"/>
                    </a:solidFill>
                    <a:latin typeface="華康儷中黑(P)" pitchFamily="34" charset="-120"/>
                    <a:ea typeface="華康儷中黑(P)" pitchFamily="34" charset="-120"/>
                    <a:cs typeface="Times New Roman" pitchFamily="18" charset="0"/>
                  </a:rPr>
                  <a:t>學</a:t>
                </a:r>
                <a:r>
                  <a:rPr lang="en-US" altLang="zh-TW" sz="1400" kern="0" dirty="0" smtClean="0">
                    <a:solidFill>
                      <a:srgbClr val="0066CC"/>
                    </a:solidFill>
                    <a:latin typeface="華康儷中黑(P)" pitchFamily="34" charset="-120"/>
                    <a:ea typeface="華康儷中黑(P)" pitchFamily="34" charset="-120"/>
                    <a:cs typeface="Times New Roman" pitchFamily="18" charset="0"/>
                  </a:rPr>
                  <a:t/>
                </a:r>
                <a:br>
                  <a:rPr lang="en-US" altLang="zh-TW" sz="1400" kern="0" dirty="0" smtClean="0">
                    <a:solidFill>
                      <a:srgbClr val="0066CC"/>
                    </a:solidFill>
                    <a:latin typeface="華康儷中黑(P)" pitchFamily="34" charset="-120"/>
                    <a:ea typeface="華康儷中黑(P)" pitchFamily="34" charset="-120"/>
                    <a:cs typeface="Times New Roman" pitchFamily="18" charset="0"/>
                  </a:rPr>
                </a:br>
                <a:r>
                  <a:rPr lang="zh-TW" altLang="en-US" sz="1400" kern="0" dirty="0" smtClean="0">
                    <a:solidFill>
                      <a:srgbClr val="0066CC"/>
                    </a:solidFill>
                    <a:latin typeface="華康儷中黑(P)" pitchFamily="34" charset="-120"/>
                    <a:ea typeface="華康儷中黑(P)" pitchFamily="34" charset="-120"/>
                    <a:cs typeface="Times New Roman" pitchFamily="18" charset="0"/>
                  </a:rPr>
                  <a:t>習</a:t>
                </a:r>
                <a:r>
                  <a:rPr lang="zh-TW" altLang="en-US" sz="1400" kern="0" dirty="0">
                    <a:solidFill>
                      <a:srgbClr val="0066CC"/>
                    </a:solidFill>
                    <a:latin typeface="華康儷中黑(P)" pitchFamily="34" charset="-120"/>
                    <a:ea typeface="華康儷中黑(P)" pitchFamily="34" charset="-120"/>
                    <a:cs typeface="Times New Roman" pitchFamily="18" charset="0"/>
                  </a:rPr>
                  <a:t>與創新能力</a:t>
                </a:r>
                <a:endParaRPr lang="zh-TW" altLang="en-US" sz="1400" kern="0" dirty="0">
                  <a:solidFill>
                    <a:srgbClr val="0066CC"/>
                  </a:solidFill>
                  <a:latin typeface="華康儷中黑(P)" pitchFamily="34" charset="-120"/>
                  <a:ea typeface="華康儷中黑(P)" pitchFamily="34" charset="-120"/>
                  <a:cs typeface="Arial" charset="0"/>
                </a:endParaRPr>
              </a:p>
              <a:p>
                <a:pPr marL="342900" indent="-342900">
                  <a:lnSpc>
                    <a:spcPts val="2000"/>
                  </a:lnSpc>
                  <a:buFontTx/>
                  <a:buAutoNum type="arabicPeriod"/>
                  <a:defRPr/>
                </a:pPr>
                <a:r>
                  <a:rPr lang="zh-TW" altLang="en-US" sz="1400" kern="0" dirty="0">
                    <a:solidFill>
                      <a:srgbClr val="0066CC"/>
                    </a:solidFill>
                    <a:latin typeface="華康儷中黑(P)" pitchFamily="34" charset="-120"/>
                    <a:ea typeface="華康儷中黑(P)" pitchFamily="34" charset="-120"/>
                    <a:cs typeface="Times New Roman" pitchFamily="18" charset="0"/>
                  </a:rPr>
                  <a:t>具職場所需之語文</a:t>
                </a:r>
                <a:r>
                  <a:rPr lang="zh-TW" altLang="en-US" sz="1400" kern="0" dirty="0" smtClean="0">
                    <a:solidFill>
                      <a:srgbClr val="0066CC"/>
                    </a:solidFill>
                    <a:latin typeface="華康儷中黑(P)" pitchFamily="34" charset="-120"/>
                    <a:ea typeface="華康儷中黑(P)" pitchFamily="34" charset="-120"/>
                    <a:cs typeface="Times New Roman" pitchFamily="18" charset="0"/>
                  </a:rPr>
                  <a:t>能力</a:t>
                </a:r>
                <a:endParaRPr lang="zh-TW" altLang="en-US" sz="1400" kern="0" dirty="0">
                  <a:solidFill>
                    <a:srgbClr val="0066CC"/>
                  </a:solidFill>
                  <a:latin typeface="華康儷中黑(P)" pitchFamily="34" charset="-120"/>
                  <a:ea typeface="華康儷中黑(P)" pitchFamily="34" charset="-120"/>
                  <a:cs typeface="Arial" charset="0"/>
                </a:endParaRPr>
              </a:p>
            </p:txBody>
          </p:sp>
        </p:grpSp>
      </p:grpSp>
      <p:sp>
        <p:nvSpPr>
          <p:cNvPr id="9" name="標題 1"/>
          <p:cNvSpPr txBox="1">
            <a:spLocks/>
          </p:cNvSpPr>
          <p:nvPr/>
        </p:nvSpPr>
        <p:spPr bwMode="auto">
          <a:xfrm>
            <a:off x="190398" y="812144"/>
            <a:ext cx="8229600" cy="77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marL="285750" indent="-285750" algn="l" eaLnBrk="1" hangingPunct="1">
              <a:buFont typeface="Arial" panose="020B0604020202020204" pitchFamily="34" charset="0"/>
              <a:buChar char="•"/>
              <a:defRPr/>
            </a:pPr>
            <a:r>
              <a:rPr lang="zh-TW" altLang="en-US" sz="1800" b="1" dirty="0" smtClean="0">
                <a:solidFill>
                  <a:prstClr val="black"/>
                </a:solidFill>
              </a:rPr>
              <a:t>核心</a:t>
            </a:r>
            <a:r>
              <a:rPr lang="zh-TW" altLang="en-US" sz="1800" b="1" dirty="0">
                <a:solidFill>
                  <a:prstClr val="black"/>
                </a:solidFill>
              </a:rPr>
              <a:t>能力對應專業</a:t>
            </a:r>
            <a:r>
              <a:rPr lang="zh-TW" altLang="en-US" sz="1800" b="1" dirty="0" smtClean="0">
                <a:solidFill>
                  <a:prstClr val="black"/>
                </a:solidFill>
              </a:rPr>
              <a:t>職能</a:t>
            </a:r>
            <a:endParaRPr lang="zh-TW" altLang="en-US" sz="1800" b="1" dirty="0">
              <a:solidFill>
                <a:prstClr val="black"/>
              </a:solidFill>
            </a:endParaRPr>
          </a:p>
        </p:txBody>
      </p:sp>
      <p:sp>
        <p:nvSpPr>
          <p:cNvPr id="10" name="文字方塊 9"/>
          <p:cNvSpPr txBox="1"/>
          <p:nvPr/>
        </p:nvSpPr>
        <p:spPr>
          <a:xfrm>
            <a:off x="107504" y="6289575"/>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104</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graphicFrame>
        <p:nvGraphicFramePr>
          <p:cNvPr id="12" name="表格 11"/>
          <p:cNvGraphicFramePr>
            <a:graphicFrameLocks noGrp="1"/>
          </p:cNvGraphicFramePr>
          <p:nvPr>
            <p:extLst/>
          </p:nvPr>
        </p:nvGraphicFramePr>
        <p:xfrm>
          <a:off x="2915816" y="1412776"/>
          <a:ext cx="6048672" cy="5108591"/>
        </p:xfrm>
        <a:graphic>
          <a:graphicData uri="http://schemas.openxmlformats.org/drawingml/2006/table">
            <a:tbl>
              <a:tblPr firstRow="1" bandRow="1"/>
              <a:tblGrid>
                <a:gridCol w="936104"/>
                <a:gridCol w="4425656"/>
                <a:gridCol w="686912"/>
              </a:tblGrid>
              <a:tr h="318955">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b="0" kern="100" dirty="0" smtClean="0">
                          <a:solidFill>
                            <a:schemeClr val="bg1"/>
                          </a:solidFill>
                          <a:latin typeface="華康儷中黑(P)" pitchFamily="34" charset="-120"/>
                          <a:ea typeface="華康儷中黑(P)" pitchFamily="34" charset="-120"/>
                        </a:rPr>
                        <a:t>就業途徑</a:t>
                      </a:r>
                      <a:endParaRPr lang="zh-TW" altLang="en-US" sz="1400" b="0" kern="100" dirty="0" smtClean="0">
                        <a:solidFill>
                          <a:schemeClr val="bg1"/>
                        </a:solidFill>
                        <a:latin typeface="華康儷中黑(P)" pitchFamily="34" charset="-120"/>
                        <a:ea typeface="華康儷中黑(P)" pitchFamily="34" charset="-120"/>
                        <a:cs typeface="Times New Roman"/>
                      </a:endParaRPr>
                    </a:p>
                  </a:txBody>
                  <a:tcPr marL="91439" marR="91439" marT="45726" marB="45726"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lnSpc>
                          <a:spcPct val="100000"/>
                        </a:lnSpc>
                      </a:pPr>
                      <a:r>
                        <a:rPr lang="zh-TW" altLang="en-US" sz="1400" b="0" kern="0" dirty="0" smtClean="0">
                          <a:solidFill>
                            <a:schemeClr val="bg1"/>
                          </a:solidFill>
                          <a:latin typeface="華康儷中黑(P)" pitchFamily="34" charset="-120"/>
                          <a:ea typeface="華康儷中黑(P)" pitchFamily="34" charset="-120"/>
                        </a:rPr>
                        <a:t>專業職能</a:t>
                      </a:r>
                      <a:endParaRPr lang="zh-TW" altLang="en-US" sz="1400" b="0" dirty="0">
                        <a:solidFill>
                          <a:schemeClr val="bg1"/>
                        </a:solidFill>
                        <a:latin typeface="華康儷中黑(P)" pitchFamily="34" charset="-120"/>
                        <a:ea typeface="華康儷中黑(P)" pitchFamily="34" charset="-120"/>
                      </a:endParaRPr>
                    </a:p>
                  </a:txBody>
                  <a:tcPr marL="91439" marR="91439" marT="45726" marB="45726"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lnSpc>
                          <a:spcPct val="100000"/>
                        </a:lnSpc>
                        <a:spcAft>
                          <a:spcPts val="0"/>
                        </a:spcAft>
                      </a:pPr>
                      <a:r>
                        <a:rPr lang="zh-TW" sz="1400" b="0" kern="100" dirty="0" smtClean="0">
                          <a:solidFill>
                            <a:schemeClr val="bg1"/>
                          </a:solidFill>
                          <a:latin typeface="華康儷中黑(P)" pitchFamily="34" charset="-120"/>
                          <a:ea typeface="華康儷中黑(P)" pitchFamily="34" charset="-120"/>
                        </a:rPr>
                        <a:t>核心</a:t>
                      </a:r>
                      <a:r>
                        <a:rPr lang="en-US" altLang="zh-TW" sz="1400" b="0" kern="100" dirty="0" smtClean="0">
                          <a:solidFill>
                            <a:schemeClr val="bg1"/>
                          </a:solidFill>
                          <a:latin typeface="華康儷中黑(P)" pitchFamily="34" charset="-120"/>
                          <a:ea typeface="華康儷中黑(P)" pitchFamily="34" charset="-120"/>
                        </a:rPr>
                        <a:t/>
                      </a:r>
                      <a:br>
                        <a:rPr lang="en-US" altLang="zh-TW" sz="1400" b="0" kern="100" dirty="0" smtClean="0">
                          <a:solidFill>
                            <a:schemeClr val="bg1"/>
                          </a:solidFill>
                          <a:latin typeface="華康儷中黑(P)" pitchFamily="34" charset="-120"/>
                          <a:ea typeface="華康儷中黑(P)" pitchFamily="34" charset="-120"/>
                        </a:rPr>
                      </a:br>
                      <a:r>
                        <a:rPr lang="zh-TW" sz="1400" b="0" kern="100" dirty="0" smtClean="0">
                          <a:solidFill>
                            <a:schemeClr val="bg1"/>
                          </a:solidFill>
                          <a:latin typeface="華康儷中黑(P)" pitchFamily="34" charset="-120"/>
                          <a:ea typeface="華康儷中黑(P)" pitchFamily="34" charset="-120"/>
                        </a:rPr>
                        <a:t>能力</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C0504D"/>
                    </a:solidFill>
                  </a:tcPr>
                </a:tc>
              </a:tr>
              <a:tr h="250303">
                <a:tc rowSpan="6">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b="0" kern="100" dirty="0" smtClean="0">
                          <a:solidFill>
                            <a:schemeClr val="bg1"/>
                          </a:solidFill>
                          <a:latin typeface="華康儷中黑(P)" pitchFamily="34" charset="-120"/>
                          <a:ea typeface="華康儷中黑(P)" pitchFamily="34" charset="-120"/>
                        </a:rPr>
                        <a:t>零售與通路管理</a:t>
                      </a:r>
                    </a:p>
                    <a:p>
                      <a:pPr algn="ctr">
                        <a:lnSpc>
                          <a:spcPct val="100000"/>
                        </a:lnSpc>
                        <a:spcAft>
                          <a:spcPts val="0"/>
                        </a:spcAft>
                      </a:pP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依據商品經銷策略，執行通路管理。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協助經銷商及零售通路進行銷售活動。</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針對經銷通路提供銷售訓練。</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規劃及執行商品通路策略。</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pPr algn="ctr">
                        <a:lnSpc>
                          <a:spcPct val="100000"/>
                        </a:lnSpc>
                        <a:spcAft>
                          <a:spcPts val="0"/>
                        </a:spcAft>
                      </a:pPr>
                      <a:endParaRPr lang="zh-TW" sz="1400" b="1" kern="100" dirty="0">
                        <a:latin typeface="Calibri"/>
                        <a:ea typeface="新細明體"/>
                        <a:cs typeface="Times New Roman"/>
                      </a:endParaRPr>
                    </a:p>
                  </a:txBody>
                  <a:tcPr marL="28372" marR="28372"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評估銷售相關資訊以協助銷售決策及管理。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1.2.3</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pPr algn="ctr">
                        <a:lnSpc>
                          <a:spcPct val="100000"/>
                        </a:lnSpc>
                        <a:spcAft>
                          <a:spcPts val="0"/>
                        </a:spcAft>
                      </a:pPr>
                      <a:endParaRPr lang="zh-TW" sz="1400" b="1" kern="100" dirty="0">
                        <a:latin typeface="Calibri"/>
                        <a:ea typeface="新細明體"/>
                        <a:cs typeface="Times New Roman"/>
                      </a:endParaRPr>
                    </a:p>
                  </a:txBody>
                  <a:tcPr marL="28372" marR="28372"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擬定並執行商品進出貨管理流程。</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rowSpan="8">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b="0" kern="100" dirty="0" smtClean="0">
                          <a:solidFill>
                            <a:schemeClr val="bg1"/>
                          </a:solidFill>
                          <a:latin typeface="華康儷中黑(P)" pitchFamily="34" charset="-120"/>
                          <a:ea typeface="華康儷中黑(P)" pitchFamily="34" charset="-120"/>
                        </a:rPr>
                        <a:t>物流規劃及管理</a:t>
                      </a:r>
                    </a:p>
                    <a:p>
                      <a:pPr algn="ctr">
                        <a:lnSpc>
                          <a:spcPct val="100000"/>
                        </a:lnSpc>
                        <a:spcAft>
                          <a:spcPts val="0"/>
                        </a:spcAft>
                      </a:pP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建立完善物料規劃管理及訂單制訂方案</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執行物流運輸規劃管理，建立高效率的物流運輸網絡。</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執行倉儲規劃與管理，掌握倉儲概況，減少成本浪費。</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執行庫存管理，協助管控成本與營運效率。</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執行資訊管理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3</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規劃有效率的生產管理。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發展符合需求的採購方案</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a:solidFill>
                            <a:schemeClr val="bg1"/>
                          </a:solidFill>
                          <a:latin typeface="華康儷中黑(P)" pitchFamily="34" charset="-120"/>
                          <a:ea typeface="華康儷中黑(P)" pitchFamily="34" charset="-120"/>
                        </a:rPr>
                        <a:t>策略性分析公司物流發展及顧科需求，提供有系統的規劃和管理。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rowSpan="4">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b="0" kern="100" dirty="0" smtClean="0">
                          <a:solidFill>
                            <a:schemeClr val="bg1"/>
                          </a:solidFill>
                          <a:latin typeface="華康儷中黑(P)" pitchFamily="34" charset="-120"/>
                          <a:ea typeface="華康儷中黑(P)" pitchFamily="34" charset="-120"/>
                        </a:rPr>
                        <a:t>運籌管理</a:t>
                      </a:r>
                    </a:p>
                    <a:p>
                      <a:pPr algn="ctr">
                        <a:lnSpc>
                          <a:spcPct val="100000"/>
                        </a:lnSpc>
                        <a:spcAft>
                          <a:spcPts val="0"/>
                        </a:spcAft>
                      </a:pP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smtClean="0">
                          <a:solidFill>
                            <a:schemeClr val="bg1"/>
                          </a:solidFill>
                          <a:latin typeface="華康儷中黑(P)" pitchFamily="34" charset="-120"/>
                          <a:ea typeface="華康儷中黑(P)" pitchFamily="34" charset="-120"/>
                        </a:rPr>
                        <a:t>依據銷售或生產計畫，規劃商品或物料的庫存需求。</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smtClean="0">
                          <a:solidFill>
                            <a:schemeClr val="bg1"/>
                          </a:solidFill>
                          <a:latin typeface="華康儷中黑(P)" pitchFamily="34" charset="-120"/>
                          <a:ea typeface="華康儷中黑(P)" pitchFamily="34" charset="-120"/>
                        </a:rPr>
                        <a:t>掌握營運與交易之相關法令與規定，並落實於公司制度。</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1.2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r h="250303">
                <a:tc vMerge="1">
                  <a:txBody>
                    <a:bodyPr/>
                    <a:lstStyle/>
                    <a:p>
                      <a:endParaRPr lang="zh-TW" altLang="en-US"/>
                    </a:p>
                  </a:txBody>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smtClean="0">
                          <a:solidFill>
                            <a:schemeClr val="bg1"/>
                          </a:solidFill>
                          <a:latin typeface="華康儷中黑(P)" pitchFamily="34" charset="-120"/>
                          <a:ea typeface="華康儷中黑(P)" pitchFamily="34" charset="-120"/>
                        </a:rPr>
                        <a:t>進行供應商管理、庫存管理及進貨成本利潤分析</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tr>
              <a:tr h="250303">
                <a:tc vMerge="1">
                  <a:txBody>
                    <a:bodyPr/>
                    <a:lstStyle/>
                    <a:p>
                      <a:pPr algn="ctr">
                        <a:lnSpc>
                          <a:spcPct val="100000"/>
                        </a:lnSpc>
                        <a:spcAft>
                          <a:spcPts val="0"/>
                        </a:spcAft>
                      </a:pPr>
                      <a:endParaRPr lang="zh-TW" sz="1400" b="1" kern="100" dirty="0">
                        <a:latin typeface="Calibri"/>
                        <a:ea typeface="新細明體"/>
                        <a:cs typeface="Times New Roman"/>
                      </a:endParaRPr>
                    </a:p>
                  </a:txBody>
                  <a:tcPr marL="28372" marR="28372"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100000"/>
                        </a:lnSpc>
                        <a:spcAft>
                          <a:spcPts val="0"/>
                        </a:spcAft>
                      </a:pPr>
                      <a:r>
                        <a:rPr lang="zh-TW" sz="1400" b="0" kern="0" dirty="0" smtClean="0">
                          <a:solidFill>
                            <a:schemeClr val="bg1"/>
                          </a:solidFill>
                          <a:latin typeface="華康儷中黑(P)" pitchFamily="34" charset="-120"/>
                          <a:ea typeface="華康儷中黑(P)" pitchFamily="34" charset="-120"/>
                        </a:rPr>
                        <a:t>運籌作業流程的交期及庫存成本的監控管理。</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lnSpc>
                          <a:spcPct val="100000"/>
                        </a:lnSpc>
                        <a:spcAft>
                          <a:spcPts val="0"/>
                        </a:spcAft>
                      </a:pPr>
                      <a:r>
                        <a:rPr lang="en-US" sz="1400" b="0" kern="0" dirty="0">
                          <a:solidFill>
                            <a:schemeClr val="bg1"/>
                          </a:solidFill>
                          <a:latin typeface="華康儷中黑(P)" pitchFamily="34" charset="-120"/>
                          <a:ea typeface="華康儷中黑(P)" pitchFamily="34" charset="-120"/>
                        </a:rPr>
                        <a:t>2</a:t>
                      </a:r>
                      <a:endParaRPr lang="zh-TW" sz="1400" b="0" kern="100" dirty="0">
                        <a:solidFill>
                          <a:schemeClr val="bg1"/>
                        </a:solidFill>
                        <a:latin typeface="華康儷中黑(P)" pitchFamily="34" charset="-120"/>
                        <a:ea typeface="華康儷中黑(P)" pitchFamily="34" charset="-120"/>
                        <a:cs typeface="Times New Roman"/>
                      </a:endParaRPr>
                    </a:p>
                  </a:txBody>
                  <a:tcPr marL="28372" marR="2837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504D">
                        <a:tint val="20000"/>
                      </a:srgbClr>
                    </a:solidFill>
                  </a:tcPr>
                </a:tc>
              </a:tr>
            </a:tbl>
          </a:graphicData>
        </a:graphic>
      </p:graphicFrame>
      <p:sp>
        <p:nvSpPr>
          <p:cNvPr id="13" name="標題 2"/>
          <p:cNvSpPr txBox="1">
            <a:spLocks/>
          </p:cNvSpPr>
          <p:nvPr/>
        </p:nvSpPr>
        <p:spPr bwMode="auto">
          <a:xfrm>
            <a:off x="242193" y="260648"/>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朝陽科技大學</a:t>
            </a:r>
            <a:endParaRPr lang="zh-TW" altLang="en-US" sz="4000" b="1" dirty="0">
              <a:solidFill>
                <a:prstClr val="black"/>
              </a:solidFill>
            </a:endParaRPr>
          </a:p>
        </p:txBody>
      </p:sp>
      <p:sp>
        <p:nvSpPr>
          <p:cNvPr id="14" name="矩形 13"/>
          <p:cNvSpPr/>
          <p:nvPr/>
        </p:nvSpPr>
        <p:spPr>
          <a:xfrm>
            <a:off x="253079" y="1505344"/>
            <a:ext cx="2052000"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smtClean="0">
                <a:solidFill>
                  <a:prstClr val="black"/>
                </a:solidFill>
                <a:latin typeface="微軟正黑體" panose="020B0604030504040204" pitchFamily="34" charset="-120"/>
                <a:ea typeface="微軟正黑體" panose="020B0604030504040204" pitchFamily="34" charset="-120"/>
              </a:rPr>
              <a:t>行銷流通與管理</a:t>
            </a:r>
            <a:r>
              <a:rPr lang="zh-TW" altLang="en-US" sz="1600" b="1" dirty="0">
                <a:solidFill>
                  <a:prstClr val="black"/>
                </a:solidFill>
                <a:latin typeface="微軟正黑體" panose="020B0604030504040204" pitchFamily="34" charset="-120"/>
                <a:ea typeface="微軟正黑體" panose="020B0604030504040204" pitchFamily="34" charset="-120"/>
              </a:rPr>
              <a:t>系</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23568221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fld id="{81582BD6-FC20-4557-852B-8433F8572D30}" type="slidenum">
              <a:rPr lang="en-US" smtClean="0">
                <a:solidFill>
                  <a:prstClr val="white">
                    <a:tint val="75000"/>
                  </a:prstClr>
                </a:solidFill>
              </a:rPr>
              <a:pPr/>
              <a:t>7</a:t>
            </a:fld>
            <a:endParaRPr lang="en-US" dirty="0">
              <a:solidFill>
                <a:prstClr val="white">
                  <a:tint val="75000"/>
                </a:prstClr>
              </a:solidFill>
            </a:endParaRPr>
          </a:p>
        </p:txBody>
      </p:sp>
      <p:sp>
        <p:nvSpPr>
          <p:cNvPr id="3" name="標題 2"/>
          <p:cNvSpPr>
            <a:spLocks noGrp="1"/>
          </p:cNvSpPr>
          <p:nvPr>
            <p:ph type="title" idx="4294967295"/>
          </p:nvPr>
        </p:nvSpPr>
        <p:spPr>
          <a:xfrm>
            <a:off x="446856" y="358797"/>
            <a:ext cx="8229600" cy="720725"/>
          </a:xfrm>
        </p:spPr>
        <p:txBody>
          <a:bodyPr>
            <a:normAutofit/>
          </a:bodyPr>
          <a:lstStyle/>
          <a:p>
            <a:pPr algn="ctr"/>
            <a:r>
              <a:rPr lang="zh-TW" altLang="en-US" sz="4000" b="1" dirty="0" smtClean="0">
                <a:latin typeface="微軟正黑體" panose="020B0604030504040204" pitchFamily="34" charset="-120"/>
                <a:ea typeface="微軟正黑體" panose="020B0604030504040204" pitchFamily="34" charset="-120"/>
              </a:rPr>
              <a:t>美國勞動部</a:t>
            </a:r>
            <a:r>
              <a:rPr lang="en-US" altLang="zh-TW" sz="4000" b="1" dirty="0" smtClean="0">
                <a:latin typeface="微軟正黑體" panose="020B0604030504040204" pitchFamily="34" charset="-120"/>
                <a:ea typeface="微軟正黑體" panose="020B0604030504040204" pitchFamily="34" charset="-120"/>
              </a:rPr>
              <a:t>O</a:t>
            </a:r>
            <a:r>
              <a:rPr lang="zh-TW" altLang="en-US" sz="4000" b="1" dirty="0">
                <a:latin typeface="微軟正黑體" panose="020B0604030504040204" pitchFamily="34" charset="-120"/>
                <a:ea typeface="微軟正黑體" panose="020B0604030504040204" pitchFamily="34" charset="-120"/>
              </a:rPr>
              <a:t>*</a:t>
            </a:r>
            <a:r>
              <a:rPr lang="en-US" altLang="zh-TW" sz="4000" b="1" dirty="0">
                <a:latin typeface="微軟正黑體" panose="020B0604030504040204" pitchFamily="34" charset="-120"/>
                <a:ea typeface="微軟正黑體" panose="020B0604030504040204" pitchFamily="34" charset="-120"/>
              </a:rPr>
              <a:t>NET</a:t>
            </a:r>
            <a:r>
              <a:rPr lang="zh-TW" altLang="en-US" sz="4000" b="1" dirty="0">
                <a:latin typeface="微軟正黑體" panose="020B0604030504040204" pitchFamily="34" charset="-120"/>
                <a:ea typeface="微軟正黑體" panose="020B0604030504040204" pitchFamily="34" charset="-120"/>
              </a:rPr>
              <a:t>職業</a:t>
            </a:r>
            <a:r>
              <a:rPr lang="zh-TW" altLang="en-US" sz="4000" b="1" dirty="0" smtClean="0">
                <a:latin typeface="微軟正黑體" panose="020B0604030504040204" pitchFamily="34" charset="-120"/>
                <a:ea typeface="微軟正黑體" panose="020B0604030504040204" pitchFamily="34" charset="-120"/>
              </a:rPr>
              <a:t>資訊網</a:t>
            </a:r>
            <a:endParaRPr lang="zh-TW" altLang="en-US" sz="4000" b="1" dirty="0">
              <a:latin typeface="微軟正黑體" panose="020B0604030504040204" pitchFamily="34" charset="-120"/>
              <a:ea typeface="微軟正黑體" panose="020B0604030504040204" pitchFamily="34" charset="-120"/>
            </a:endParaRPr>
          </a:p>
        </p:txBody>
      </p:sp>
      <p:sp>
        <p:nvSpPr>
          <p:cNvPr id="7" name="內容版面配置區 2"/>
          <p:cNvSpPr>
            <a:spLocks noGrp="1"/>
          </p:cNvSpPr>
          <p:nvPr>
            <p:ph idx="4294967295"/>
          </p:nvPr>
        </p:nvSpPr>
        <p:spPr>
          <a:xfrm>
            <a:off x="446856" y="1234975"/>
            <a:ext cx="8229600" cy="4786313"/>
          </a:xfrm>
        </p:spPr>
        <p:txBody>
          <a:bodyPr>
            <a:normAutofit/>
          </a:bodyPr>
          <a:lstStyle/>
          <a:p>
            <a:pPr>
              <a:lnSpc>
                <a:spcPct val="120000"/>
              </a:lnSpc>
              <a:defRPr/>
            </a:pPr>
            <a:r>
              <a:rPr lang="zh-TW" altLang="en-US" sz="1800" dirty="0" smtClean="0">
                <a:solidFill>
                  <a:schemeClr val="bg1"/>
                </a:solidFill>
                <a:latin typeface="微軟正黑體" panose="020B0604030504040204" pitchFamily="34" charset="-120"/>
                <a:ea typeface="微軟正黑體" panose="020B0604030504040204" pitchFamily="34" charset="-120"/>
              </a:rPr>
              <a:t>以職類</a:t>
            </a:r>
            <a:r>
              <a:rPr lang="en-US" altLang="zh-TW" sz="1800" dirty="0" smtClean="0">
                <a:solidFill>
                  <a:schemeClr val="bg1"/>
                </a:solidFill>
                <a:latin typeface="微軟正黑體" panose="020B0604030504040204" pitchFamily="34" charset="-120"/>
                <a:ea typeface="微軟正黑體" panose="020B0604030504040204" pitchFamily="34" charset="-120"/>
              </a:rPr>
              <a:t>(career cluster )</a:t>
            </a:r>
            <a:r>
              <a:rPr lang="zh-TW" altLang="en-US" sz="1800" dirty="0" smtClean="0">
                <a:solidFill>
                  <a:schemeClr val="bg1"/>
                </a:solidFill>
                <a:latin typeface="微軟正黑體" panose="020B0604030504040204" pitchFamily="34" charset="-120"/>
                <a:ea typeface="微軟正黑體" panose="020B0604030504040204" pitchFamily="34" charset="-120"/>
              </a:rPr>
              <a:t>提供學校</a:t>
            </a:r>
            <a:r>
              <a:rPr lang="en-US" altLang="zh-TW" sz="1800" dirty="0" smtClean="0">
                <a:solidFill>
                  <a:schemeClr val="bg1"/>
                </a:solidFill>
                <a:latin typeface="微軟正黑體" panose="020B0604030504040204" pitchFamily="34" charset="-120"/>
                <a:ea typeface="微軟正黑體" panose="020B0604030504040204" pitchFamily="34" charset="-120"/>
              </a:rPr>
              <a:t>/</a:t>
            </a:r>
            <a:r>
              <a:rPr lang="zh-TW" altLang="en-US" sz="1800" dirty="0" smtClean="0">
                <a:solidFill>
                  <a:schemeClr val="bg1"/>
                </a:solidFill>
                <a:latin typeface="微軟正黑體" panose="020B0604030504040204" pitchFamily="34" charset="-120"/>
                <a:ea typeface="微軟正黑體" panose="020B0604030504040204" pitchFamily="34" charset="-120"/>
              </a:rPr>
              <a:t>學生同一工作領域所需相近之能力，作為職業教育訓練能力養成之參考依據</a:t>
            </a:r>
            <a:endParaRPr lang="en-US" altLang="zh-TW" sz="1800" dirty="0" smtClean="0">
              <a:solidFill>
                <a:schemeClr val="bg1"/>
              </a:solidFill>
              <a:latin typeface="微軟正黑體" panose="020B0604030504040204" pitchFamily="34" charset="-120"/>
              <a:ea typeface="微軟正黑體" panose="020B0604030504040204" pitchFamily="34" charset="-120"/>
            </a:endParaRPr>
          </a:p>
        </p:txBody>
      </p:sp>
      <p:pic>
        <p:nvPicPr>
          <p:cNvPr id="6" name="圖片 5"/>
          <p:cNvPicPr>
            <a:picLocks noChangeAspect="1"/>
          </p:cNvPicPr>
          <p:nvPr/>
        </p:nvPicPr>
        <p:blipFill>
          <a:blip r:embed="rId3"/>
          <a:stretch>
            <a:fillRect/>
          </a:stretch>
        </p:blipFill>
        <p:spPr>
          <a:xfrm>
            <a:off x="251520" y="2035870"/>
            <a:ext cx="8768785" cy="4320480"/>
          </a:xfrm>
          <a:prstGeom prst="rect">
            <a:avLst/>
          </a:prstGeom>
        </p:spPr>
      </p:pic>
      <p:sp>
        <p:nvSpPr>
          <p:cNvPr id="4" name="矩形 3"/>
          <p:cNvSpPr/>
          <p:nvPr/>
        </p:nvSpPr>
        <p:spPr>
          <a:xfrm>
            <a:off x="323528" y="3356992"/>
            <a:ext cx="8280920" cy="57606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prstClr val="white"/>
              </a:solidFill>
            </a:endParaRPr>
          </a:p>
        </p:txBody>
      </p:sp>
    </p:spTree>
    <p:extLst>
      <p:ext uri="{BB962C8B-B14F-4D97-AF65-F5344CB8AC3E}">
        <p14:creationId xmlns:p14="http://schemas.microsoft.com/office/powerpoint/2010/main" val="427148938"/>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395536" y="1494110"/>
            <a:ext cx="612064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rmAutofit fontScale="90000" lnSpcReduction="100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eaLnBrk="1" fontAlgn="auto" hangingPunct="1">
              <a:spcAft>
                <a:spcPts val="0"/>
              </a:spcAft>
              <a:defRPr/>
            </a:pPr>
            <a:r>
              <a:rPr lang="zh-TW" altLang="en-US" sz="3600" dirty="0" smtClean="0">
                <a:solidFill>
                  <a:srgbClr val="C00000"/>
                </a:solidFill>
                <a:cs typeface="+mj-cs"/>
              </a:rPr>
              <a:t>任務</a:t>
            </a:r>
            <a:r>
              <a:rPr lang="en-US" altLang="zh-TW" sz="3600" dirty="0" smtClean="0">
                <a:solidFill>
                  <a:srgbClr val="C00000"/>
                </a:solidFill>
                <a:cs typeface="+mj-cs"/>
              </a:rPr>
              <a:t>3</a:t>
            </a:r>
            <a:r>
              <a:rPr lang="zh-TW" altLang="en-US" sz="3600" dirty="0" smtClean="0">
                <a:solidFill>
                  <a:srgbClr val="C00000"/>
                </a:solidFill>
                <a:cs typeface="+mj-cs"/>
              </a:rPr>
              <a:t>：確定系所核心能力</a:t>
            </a:r>
            <a:endParaRPr lang="zh-TW" altLang="en-US" sz="3600" dirty="0">
              <a:solidFill>
                <a:srgbClr val="C00000"/>
              </a:solidFill>
              <a:cs typeface="+mj-cs"/>
            </a:endParaRPr>
          </a:p>
        </p:txBody>
      </p:sp>
      <p:sp>
        <p:nvSpPr>
          <p:cNvPr id="3" name="矩形 12"/>
          <p:cNvSpPr>
            <a:spLocks noChangeArrowheads="1"/>
          </p:cNvSpPr>
          <p:nvPr/>
        </p:nvSpPr>
        <p:spPr bwMode="auto">
          <a:xfrm>
            <a:off x="467544" y="2060848"/>
            <a:ext cx="8642350" cy="2739211"/>
          </a:xfrm>
          <a:prstGeom prst="rect">
            <a:avLst/>
          </a:prstGeom>
          <a:noFill/>
          <a:ln>
            <a:noFill/>
          </a:ln>
          <a:extLst/>
        </p:spPr>
        <p:txBody>
          <a:bodyPr>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marL="0" indent="0" eaLnBrk="1" hangingPunct="1">
              <a:spcBef>
                <a:spcPct val="0"/>
              </a:spcBef>
              <a:buFont typeface="Arial" pitchFamily="34" charset="0"/>
              <a:buNone/>
              <a:defRPr/>
            </a:pPr>
            <a:endParaRPr lang="en-US" altLang="zh-TW" sz="2400" kern="0" dirty="0" smtClean="0">
              <a:solidFill>
                <a:prstClr val="black"/>
              </a:solidFill>
            </a:endParaRPr>
          </a:p>
          <a:p>
            <a:pPr marL="514350" indent="-514350" eaLnBrk="1" hangingPunct="1">
              <a:spcBef>
                <a:spcPct val="0"/>
              </a:spcBef>
              <a:buFont typeface="+mj-lt"/>
              <a:buAutoNum type="arabicPeriod"/>
              <a:defRPr/>
            </a:pPr>
            <a:r>
              <a:rPr lang="zh-TW" altLang="en-US" sz="2400" kern="0" dirty="0" smtClean="0">
                <a:solidFill>
                  <a:prstClr val="black"/>
                </a:solidFill>
              </a:rPr>
              <a:t>小組依據檢視確定後的系所定位、教育目標及職涯進路，檢視現行的核心能力是否需要修改，若需要請討論如何修改</a:t>
            </a:r>
            <a:endParaRPr lang="en-US" altLang="zh-TW" sz="2400" kern="0" dirty="0">
              <a:solidFill>
                <a:prstClr val="black"/>
              </a:solidFill>
            </a:endParaRPr>
          </a:p>
          <a:p>
            <a:pPr marL="514350" indent="-514350" eaLnBrk="1" hangingPunct="1">
              <a:spcBef>
                <a:spcPct val="0"/>
              </a:spcBef>
              <a:buFont typeface="+mj-lt"/>
              <a:buAutoNum type="arabicPeriod"/>
              <a:defRPr/>
            </a:pPr>
            <a:endParaRPr lang="en-US" altLang="zh-TW" sz="2400" kern="0" dirty="0" smtClean="0">
              <a:solidFill>
                <a:prstClr val="black"/>
              </a:solidFill>
            </a:endParaRPr>
          </a:p>
          <a:p>
            <a:pPr marL="514350" indent="-514350" eaLnBrk="1" hangingPunct="1">
              <a:spcBef>
                <a:spcPct val="0"/>
              </a:spcBef>
              <a:buFont typeface="+mj-lt"/>
              <a:buAutoNum type="arabicPeriod"/>
              <a:defRPr/>
            </a:pPr>
            <a:r>
              <a:rPr lang="zh-TW" altLang="en-US" sz="2800" b="1" u="sng" kern="0" dirty="0" smtClean="0">
                <a:solidFill>
                  <a:srgbClr val="C00000"/>
                </a:solidFill>
              </a:rPr>
              <a:t>完成表</a:t>
            </a:r>
            <a:r>
              <a:rPr lang="en-US" altLang="zh-TW" sz="2800" b="1" u="sng" kern="0" dirty="0" smtClean="0">
                <a:solidFill>
                  <a:srgbClr val="C00000"/>
                </a:solidFill>
              </a:rPr>
              <a:t>3:</a:t>
            </a:r>
            <a:r>
              <a:rPr lang="zh-TW" altLang="en-US" sz="2800" b="1" u="sng" kern="0" dirty="0" smtClean="0">
                <a:solidFill>
                  <a:srgbClr val="C00000"/>
                </a:solidFill>
              </a:rPr>
              <a:t>「系所核心能力」</a:t>
            </a:r>
            <a:endParaRPr lang="en-US" altLang="zh-TW" sz="2800" b="1" u="sng" kern="0" dirty="0" smtClean="0">
              <a:solidFill>
                <a:srgbClr val="C00000"/>
              </a:solidFill>
            </a:endParaRPr>
          </a:p>
          <a:p>
            <a:pPr marL="514350" indent="-514350" eaLnBrk="1" hangingPunct="1">
              <a:spcBef>
                <a:spcPct val="0"/>
              </a:spcBef>
              <a:buFont typeface="+mj-lt"/>
              <a:buAutoNum type="arabicPeriod"/>
              <a:defRPr/>
            </a:pPr>
            <a:endParaRPr lang="en-US" altLang="zh-TW" sz="2400" kern="0" dirty="0" smtClean="0">
              <a:solidFill>
                <a:prstClr val="black"/>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p:txBody>
      </p:sp>
      <p:grpSp>
        <p:nvGrpSpPr>
          <p:cNvPr id="4" name="群組 3"/>
          <p:cNvGrpSpPr/>
          <p:nvPr/>
        </p:nvGrpSpPr>
        <p:grpSpPr>
          <a:xfrm>
            <a:off x="323528" y="382043"/>
            <a:ext cx="3170839" cy="699308"/>
            <a:chOff x="323528" y="382043"/>
            <a:chExt cx="3170839" cy="699308"/>
          </a:xfrm>
        </p:grpSpPr>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6"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79545945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2523" y="1668525"/>
            <a:ext cx="2926907" cy="21960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48" y="3944103"/>
            <a:ext cx="2926908" cy="26056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5089" y="1657504"/>
            <a:ext cx="5327396" cy="30353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文字方塊 5"/>
          <p:cNvSpPr txBox="1"/>
          <p:nvPr/>
        </p:nvSpPr>
        <p:spPr>
          <a:xfrm>
            <a:off x="392522" y="967716"/>
            <a:ext cx="8369300" cy="646331"/>
          </a:xfrm>
          <a:prstGeom prst="rect">
            <a:avLst/>
          </a:prstGeom>
          <a:solidFill>
            <a:srgbClr val="2683C6">
              <a:lumMod val="75000"/>
            </a:srgbClr>
          </a:solidFill>
        </p:spPr>
        <p:txBody>
          <a:bodyPr wrap="square" rtlCol="0">
            <a:spAutoFit/>
          </a:bodyPr>
          <a:lstStyle/>
          <a:p>
            <a:pPr>
              <a:defRPr/>
            </a:pP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提供簡易操作工具，協助老師運用</a:t>
            </a:r>
            <a:r>
              <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rPr>
              <a:t>UCAN</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職能，從</a:t>
            </a:r>
            <a:r>
              <a:rPr lang="zh-TW" altLang="en-US" b="1" kern="0" dirty="0">
                <a:solidFill>
                  <a:srgbClr val="FFC000"/>
                </a:solidFill>
                <a:latin typeface="微軟正黑體" pitchFamily="34" charset="-120"/>
                <a:ea typeface="微軟正黑體" panose="020B0604030504040204" pitchFamily="34" charset="-120"/>
                <a:cs typeface="Times New Roman" panose="02020603050405020304" pitchFamily="18" charset="0"/>
              </a:rPr>
              <a:t>規劃職涯進路、檢視核心能力到發展課程地圖</a:t>
            </a:r>
            <a:r>
              <a:rPr lang="zh-TW" altLang="en-US" b="1" kern="0" dirty="0">
                <a:solidFill>
                  <a:prstClr val="white"/>
                </a:solidFill>
                <a:latin typeface="微軟正黑體" pitchFamily="34" charset="-120"/>
                <a:ea typeface="微軟正黑體" panose="020B0604030504040204" pitchFamily="34" charset="-120"/>
                <a:cs typeface="Times New Roman" panose="02020603050405020304" pitchFamily="18" charset="0"/>
              </a:rPr>
              <a:t>進行教學規劃發展，後續將持續優化並於平台提供學校老師使用</a:t>
            </a:r>
            <a:endParaRPr lang="en-US" altLang="zh-TW" b="1" kern="0" dirty="0">
              <a:solidFill>
                <a:prstClr val="white"/>
              </a:solidFill>
              <a:latin typeface="微軟正黑體" pitchFamily="34" charset="-120"/>
              <a:ea typeface="微軟正黑體" panose="020B0604030504040204" pitchFamily="34" charset="-120"/>
              <a:cs typeface="Times New Roman" panose="02020603050405020304" pitchFamily="18" charset="0"/>
            </a:endParaRPr>
          </a:p>
        </p:txBody>
      </p:sp>
      <p:sp>
        <p:nvSpPr>
          <p:cNvPr id="7" name="標題 4"/>
          <p:cNvSpPr txBox="1">
            <a:spLocks/>
          </p:cNvSpPr>
          <p:nvPr/>
        </p:nvSpPr>
        <p:spPr>
          <a:xfrm>
            <a:off x="446856" y="228600"/>
            <a:ext cx="8229600" cy="720725"/>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pPr algn="ctr"/>
            <a:r>
              <a:rPr lang="en-US" altLang="zh-TW" sz="4000"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UCAN</a:t>
            </a:r>
            <a:r>
              <a:rPr lang="zh-TW" altLang="en-US" sz="4000"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應用教學規劃發展工具</a:t>
            </a:r>
            <a:endParaRPr lang="zh-TW" altLang="en-US" sz="4400" b="1" dirty="0" smtClean="0">
              <a:solidFill>
                <a:prstClr val="black"/>
              </a:solidFill>
              <a:latin typeface="微軟正黑體" panose="020B0604030504040204" pitchFamily="34" charset="-120"/>
              <a:ea typeface="微軟正黑體" panose="020B0604030504040204" pitchFamily="34" charset="-120"/>
            </a:endParaRPr>
          </a:p>
        </p:txBody>
      </p:sp>
      <p:pic>
        <p:nvPicPr>
          <p:cNvPr id="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5089" y="4799932"/>
            <a:ext cx="4505325" cy="647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5221" y="5246939"/>
            <a:ext cx="4200525" cy="609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 name="圖片 9"/>
          <p:cNvPicPr>
            <a:picLocks noChangeAspect="1"/>
          </p:cNvPicPr>
          <p:nvPr/>
        </p:nvPicPr>
        <p:blipFill>
          <a:blip r:embed="rId8"/>
          <a:stretch>
            <a:fillRect/>
          </a:stretch>
        </p:blipFill>
        <p:spPr>
          <a:xfrm>
            <a:off x="3850178" y="5648325"/>
            <a:ext cx="4911644" cy="904875"/>
          </a:xfrm>
          <a:prstGeom prst="rect">
            <a:avLst/>
          </a:prstGeom>
        </p:spPr>
      </p:pic>
    </p:spTree>
    <p:extLst>
      <p:ext uri="{BB962C8B-B14F-4D97-AF65-F5344CB8AC3E}">
        <p14:creationId xmlns:p14="http://schemas.microsoft.com/office/powerpoint/2010/main" val="256928484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251520" y="1408906"/>
            <a:ext cx="8137739"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rmAutofit fontScale="90000" lnSpcReduction="100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eaLnBrk="1" fontAlgn="auto" hangingPunct="1">
              <a:spcAft>
                <a:spcPts val="0"/>
              </a:spcAft>
              <a:defRPr/>
            </a:pPr>
            <a:r>
              <a:rPr lang="zh-TW" altLang="en-US" sz="3600" dirty="0" smtClean="0">
                <a:solidFill>
                  <a:srgbClr val="C00000"/>
                </a:solidFill>
                <a:cs typeface="+mj-cs"/>
              </a:rPr>
              <a:t>任務</a:t>
            </a:r>
            <a:r>
              <a:rPr lang="en-US" altLang="zh-TW" sz="3600" dirty="0" smtClean="0">
                <a:solidFill>
                  <a:srgbClr val="C00000"/>
                </a:solidFill>
                <a:cs typeface="+mj-cs"/>
              </a:rPr>
              <a:t>4</a:t>
            </a:r>
            <a:r>
              <a:rPr lang="zh-TW" altLang="en-US" sz="3600" dirty="0" smtClean="0">
                <a:solidFill>
                  <a:srgbClr val="C00000"/>
                </a:solidFill>
                <a:cs typeface="+mj-cs"/>
              </a:rPr>
              <a:t>：</a:t>
            </a:r>
            <a:r>
              <a:rPr lang="zh-TW" altLang="en-US" sz="3600" dirty="0" smtClean="0">
                <a:solidFill>
                  <a:srgbClr val="C00000"/>
                </a:solidFill>
              </a:rPr>
              <a:t>確定系所核心能力相關的職能項目</a:t>
            </a:r>
            <a:endParaRPr lang="zh-TW" altLang="en-US" sz="3600" dirty="0">
              <a:solidFill>
                <a:srgbClr val="C00000"/>
              </a:solidFill>
              <a:cs typeface="+mj-cs"/>
            </a:endParaRPr>
          </a:p>
        </p:txBody>
      </p:sp>
      <p:sp>
        <p:nvSpPr>
          <p:cNvPr id="3" name="矩形 12"/>
          <p:cNvSpPr>
            <a:spLocks noChangeArrowheads="1"/>
          </p:cNvSpPr>
          <p:nvPr/>
        </p:nvSpPr>
        <p:spPr bwMode="auto">
          <a:xfrm>
            <a:off x="501650" y="2329126"/>
            <a:ext cx="8185150" cy="4512004"/>
          </a:xfrm>
          <a:prstGeom prst="rect">
            <a:avLst/>
          </a:prstGeom>
          <a:noFill/>
          <a:ln>
            <a:noFill/>
          </a:ln>
          <a:extLst/>
        </p:spPr>
        <p:txBody>
          <a:bodyPr wrap="square">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marL="514350" indent="-514350" eaLnBrk="1" hangingPunct="1">
              <a:spcBef>
                <a:spcPct val="0"/>
              </a:spcBef>
              <a:buFont typeface="+mj-lt"/>
              <a:buAutoNum type="arabicPeriod"/>
              <a:defRPr/>
            </a:pPr>
            <a:r>
              <a:rPr lang="zh-TW" altLang="en-US" sz="2400" kern="0" dirty="0" smtClean="0">
                <a:solidFill>
                  <a:prstClr val="black"/>
                </a:solidFill>
              </a:rPr>
              <a:t>以「</a:t>
            </a:r>
            <a:r>
              <a:rPr lang="en-US" altLang="zh-TW" sz="2400" kern="0" dirty="0" smtClean="0">
                <a:solidFill>
                  <a:prstClr val="black"/>
                </a:solidFill>
              </a:rPr>
              <a:t>UCAN</a:t>
            </a:r>
            <a:r>
              <a:rPr lang="zh-TW" altLang="en-US" sz="2400" kern="0" dirty="0">
                <a:solidFill>
                  <a:prstClr val="black"/>
                </a:solidFill>
              </a:rPr>
              <a:t>應用</a:t>
            </a:r>
            <a:r>
              <a:rPr lang="zh-TW" altLang="en-US" sz="2400" kern="100" dirty="0">
                <a:solidFill>
                  <a:prstClr val="black"/>
                </a:solidFill>
              </a:rPr>
              <a:t>教學規劃發展線上</a:t>
            </a:r>
            <a:r>
              <a:rPr lang="zh-TW" altLang="en-US" sz="2400" kern="100" dirty="0" smtClean="0">
                <a:solidFill>
                  <a:prstClr val="black"/>
                </a:solidFill>
              </a:rPr>
              <a:t>工具」</a:t>
            </a:r>
            <a:r>
              <a:rPr lang="zh-TW" altLang="en-US" sz="2400" kern="0" dirty="0" smtClean="0">
                <a:solidFill>
                  <a:prstClr val="black"/>
                </a:solidFill>
              </a:rPr>
              <a:t>依據</a:t>
            </a:r>
            <a:r>
              <a:rPr lang="zh-TW" altLang="en-US" sz="2400" kern="0" dirty="0">
                <a:solidFill>
                  <a:prstClr val="black"/>
                </a:solidFill>
              </a:rPr>
              <a:t>選出的就業途徑</a:t>
            </a:r>
            <a:r>
              <a:rPr lang="zh-TW" altLang="en-US" sz="2400" kern="0" dirty="0" smtClean="0">
                <a:solidFill>
                  <a:prstClr val="black"/>
                </a:solidFill>
              </a:rPr>
              <a:t>，挑選</a:t>
            </a:r>
            <a:r>
              <a:rPr lang="zh-TW" altLang="en-US" sz="2400" kern="0" dirty="0">
                <a:solidFill>
                  <a:prstClr val="black"/>
                </a:solidFill>
              </a:rPr>
              <a:t>出希望學生在校養成的職能</a:t>
            </a:r>
            <a:r>
              <a:rPr lang="zh-TW" altLang="en-US" sz="2400" kern="0" dirty="0" smtClean="0">
                <a:solidFill>
                  <a:prstClr val="black"/>
                </a:solidFill>
              </a:rPr>
              <a:t>項目</a:t>
            </a:r>
            <a:r>
              <a:rPr lang="en-US" altLang="zh-TW" sz="2400" kern="0" dirty="0" smtClean="0">
                <a:solidFill>
                  <a:prstClr val="black"/>
                </a:solidFill>
              </a:rPr>
              <a:t>(</a:t>
            </a:r>
            <a:r>
              <a:rPr lang="zh-TW" altLang="en-US" sz="2400" kern="0" dirty="0" smtClean="0">
                <a:solidFill>
                  <a:prstClr val="black"/>
                </a:solidFill>
              </a:rPr>
              <a:t>可</a:t>
            </a:r>
            <a:r>
              <a:rPr lang="zh-TW" altLang="en-US" sz="2400" kern="0" dirty="0">
                <a:solidFill>
                  <a:prstClr val="black"/>
                </a:solidFill>
              </a:rPr>
              <a:t>視系所轉銜性需要，擇第一層工作任務或第二層工作活動勾選職能</a:t>
            </a:r>
            <a:r>
              <a:rPr lang="zh-TW" altLang="en-US" sz="2400" kern="0" dirty="0" smtClean="0">
                <a:solidFill>
                  <a:prstClr val="black"/>
                </a:solidFill>
              </a:rPr>
              <a:t>項目</a:t>
            </a:r>
            <a:r>
              <a:rPr lang="en-US" altLang="zh-TW" sz="2400" kern="0" dirty="0" smtClean="0">
                <a:solidFill>
                  <a:prstClr val="black"/>
                </a:solidFill>
              </a:rPr>
              <a:t>)</a:t>
            </a:r>
            <a:endParaRPr lang="en-US" altLang="zh-TW" sz="2400" kern="0" dirty="0">
              <a:solidFill>
                <a:prstClr val="black"/>
              </a:solidFill>
            </a:endParaRPr>
          </a:p>
          <a:p>
            <a:pPr lvl="1">
              <a:defRPr/>
            </a:pPr>
            <a:r>
              <a:rPr lang="zh-TW" altLang="en-US" sz="1800" kern="0" dirty="0" smtClean="0">
                <a:solidFill>
                  <a:prstClr val="black"/>
                </a:solidFill>
              </a:rPr>
              <a:t>篩選</a:t>
            </a:r>
            <a:r>
              <a:rPr lang="zh-TW" altLang="en-US" sz="1800" kern="0" dirty="0">
                <a:solidFill>
                  <a:prstClr val="black"/>
                </a:solidFill>
              </a:rPr>
              <a:t>符合系所的定位及核心能力的項目</a:t>
            </a:r>
            <a:endParaRPr lang="en-US" altLang="zh-TW" sz="1800" kern="0" dirty="0">
              <a:solidFill>
                <a:prstClr val="black"/>
              </a:solidFill>
            </a:endParaRPr>
          </a:p>
          <a:p>
            <a:pPr lvl="1">
              <a:defRPr/>
            </a:pPr>
            <a:r>
              <a:rPr lang="zh-TW" altLang="en-US" sz="1800" kern="0" dirty="0">
                <a:solidFill>
                  <a:prstClr val="black"/>
                </a:solidFill>
              </a:rPr>
              <a:t>刪除不適合在學校教育養成的項目</a:t>
            </a:r>
            <a:endParaRPr lang="en-US" altLang="zh-TW" sz="1800" kern="0" dirty="0">
              <a:solidFill>
                <a:prstClr val="black"/>
              </a:solidFill>
            </a:endParaRPr>
          </a:p>
          <a:p>
            <a:pPr marL="514350" indent="-514350" eaLnBrk="1" hangingPunct="1">
              <a:spcBef>
                <a:spcPct val="0"/>
              </a:spcBef>
              <a:buFont typeface="+mj-lt"/>
              <a:buAutoNum type="arabicPeriod"/>
              <a:defRPr/>
            </a:pPr>
            <a:r>
              <a:rPr lang="zh-TW" altLang="en-US" sz="2400" kern="0" dirty="0" smtClean="0">
                <a:solidFill>
                  <a:prstClr val="black"/>
                </a:solidFill>
              </a:rPr>
              <a:t>將</a:t>
            </a:r>
            <a:r>
              <a:rPr lang="zh-TW" altLang="en-US" sz="2400" kern="0" dirty="0">
                <a:solidFill>
                  <a:prstClr val="black"/>
                </a:solidFill>
              </a:rPr>
              <a:t>「</a:t>
            </a:r>
            <a:r>
              <a:rPr lang="en-US" altLang="zh-TW" sz="2400" kern="0" dirty="0">
                <a:solidFill>
                  <a:prstClr val="black"/>
                </a:solidFill>
              </a:rPr>
              <a:t>UCAN</a:t>
            </a:r>
            <a:r>
              <a:rPr lang="zh-TW" altLang="en-US" sz="2400" kern="0" dirty="0">
                <a:solidFill>
                  <a:prstClr val="black"/>
                </a:solidFill>
              </a:rPr>
              <a:t>應用</a:t>
            </a:r>
            <a:r>
              <a:rPr lang="zh-TW" altLang="en-US" sz="2400" kern="100" dirty="0">
                <a:solidFill>
                  <a:prstClr val="black"/>
                </a:solidFill>
              </a:rPr>
              <a:t>教學規劃發展線上工具</a:t>
            </a:r>
            <a:r>
              <a:rPr lang="zh-TW" altLang="en-US" sz="2400" kern="100" dirty="0" smtClean="0">
                <a:solidFill>
                  <a:prstClr val="black"/>
                </a:solidFill>
              </a:rPr>
              <a:t>」的成果，下載另存後，複製到表</a:t>
            </a:r>
            <a:r>
              <a:rPr lang="en-US" altLang="zh-TW" sz="2400" kern="100" dirty="0" smtClean="0">
                <a:solidFill>
                  <a:prstClr val="black"/>
                </a:solidFill>
              </a:rPr>
              <a:t>4</a:t>
            </a:r>
            <a:r>
              <a:rPr lang="zh-TW" altLang="en-US" sz="2400" kern="100" dirty="0" smtClean="0">
                <a:solidFill>
                  <a:prstClr val="black"/>
                </a:solidFill>
              </a:rPr>
              <a:t>。</a:t>
            </a:r>
            <a:endParaRPr lang="en-US" altLang="zh-TW" sz="2400" kern="100" dirty="0" smtClean="0">
              <a:solidFill>
                <a:prstClr val="black"/>
              </a:solidFill>
            </a:endParaRPr>
          </a:p>
          <a:p>
            <a:pPr marL="514350" indent="-514350" eaLnBrk="1" hangingPunct="1">
              <a:spcBef>
                <a:spcPct val="0"/>
              </a:spcBef>
              <a:buFont typeface="+mj-lt"/>
              <a:buAutoNum type="arabicPeriod"/>
              <a:defRPr/>
            </a:pPr>
            <a:r>
              <a:rPr lang="zh-TW" altLang="en-US" sz="2800" b="1" u="sng" kern="0" dirty="0" smtClean="0">
                <a:solidFill>
                  <a:srgbClr val="C00000"/>
                </a:solidFill>
              </a:rPr>
              <a:t>完成表</a:t>
            </a:r>
            <a:r>
              <a:rPr lang="en-US" altLang="zh-TW" sz="2800" b="1" u="sng" kern="0" dirty="0" smtClean="0">
                <a:solidFill>
                  <a:srgbClr val="C00000"/>
                </a:solidFill>
              </a:rPr>
              <a:t>4:</a:t>
            </a:r>
            <a:r>
              <a:rPr lang="zh-TW" altLang="en-US" sz="2800" b="1" u="sng" kern="0" dirty="0" smtClean="0">
                <a:solidFill>
                  <a:srgbClr val="C00000"/>
                </a:solidFill>
              </a:rPr>
              <a:t>「系</a:t>
            </a:r>
            <a:r>
              <a:rPr lang="zh-TW" altLang="en-US" sz="2800" b="1" u="sng" kern="0" dirty="0">
                <a:solidFill>
                  <a:srgbClr val="C00000"/>
                </a:solidFill>
              </a:rPr>
              <a:t>所</a:t>
            </a:r>
            <a:r>
              <a:rPr lang="zh-TW" altLang="en-US" sz="2800" b="1" u="sng" kern="0" dirty="0" smtClean="0">
                <a:solidFill>
                  <a:srgbClr val="C00000"/>
                </a:solidFill>
              </a:rPr>
              <a:t>與</a:t>
            </a:r>
            <a:r>
              <a:rPr lang="zh-TW" altLang="en-US" sz="2800" b="1" u="sng" kern="0" dirty="0">
                <a:solidFill>
                  <a:srgbClr val="C00000"/>
                </a:solidFill>
              </a:rPr>
              <a:t>具體職能</a:t>
            </a:r>
            <a:r>
              <a:rPr lang="zh-TW" altLang="en-US" sz="2800" b="1" u="sng" kern="0" dirty="0" smtClean="0">
                <a:solidFill>
                  <a:srgbClr val="C00000"/>
                </a:solidFill>
              </a:rPr>
              <a:t>對應」</a:t>
            </a:r>
            <a:endParaRPr lang="en-US" altLang="zh-TW" sz="2800" b="1" u="sng" kern="0" dirty="0">
              <a:solidFill>
                <a:srgbClr val="C00000"/>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a:p>
            <a:pPr eaLnBrk="1" hangingPunct="1">
              <a:spcBef>
                <a:spcPct val="0"/>
              </a:spcBef>
              <a:buFont typeface="Wingdings" pitchFamily="2" charset="2"/>
              <a:buChar char="l"/>
              <a:defRPr/>
            </a:pPr>
            <a:endParaRPr lang="en-US" altLang="zh-TW" sz="2400" kern="0" dirty="0" smtClean="0">
              <a:solidFill>
                <a:prstClr val="black"/>
              </a:solidFill>
            </a:endParaRPr>
          </a:p>
        </p:txBody>
      </p:sp>
      <p:grpSp>
        <p:nvGrpSpPr>
          <p:cNvPr id="4" name="群組 3"/>
          <p:cNvGrpSpPr/>
          <p:nvPr/>
        </p:nvGrpSpPr>
        <p:grpSpPr>
          <a:xfrm>
            <a:off x="323528" y="382043"/>
            <a:ext cx="3170839" cy="699308"/>
            <a:chOff x="323528" y="382043"/>
            <a:chExt cx="3170839" cy="699308"/>
          </a:xfrm>
        </p:grpSpPr>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6"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197050596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34661" y="1408906"/>
            <a:ext cx="8137739"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rmAutofit fontScale="90000" lnSpcReduction="10000"/>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eaLnBrk="1" fontAlgn="auto" hangingPunct="1">
              <a:spcAft>
                <a:spcPts val="0"/>
              </a:spcAft>
              <a:defRPr/>
            </a:pPr>
            <a:r>
              <a:rPr lang="zh-TW" altLang="en-US" sz="3600" smtClean="0">
                <a:solidFill>
                  <a:srgbClr val="C00000"/>
                </a:solidFill>
                <a:cs typeface="+mj-cs"/>
              </a:rPr>
              <a:t>任務</a:t>
            </a:r>
            <a:r>
              <a:rPr lang="en-US" altLang="zh-TW" sz="3600" smtClean="0">
                <a:solidFill>
                  <a:srgbClr val="C00000"/>
                </a:solidFill>
                <a:cs typeface="+mj-cs"/>
              </a:rPr>
              <a:t>5</a:t>
            </a:r>
            <a:r>
              <a:rPr lang="zh-TW" altLang="en-US" sz="3600" smtClean="0">
                <a:solidFill>
                  <a:srgbClr val="C00000"/>
                </a:solidFill>
                <a:cs typeface="+mj-cs"/>
              </a:rPr>
              <a:t>：</a:t>
            </a:r>
            <a:r>
              <a:rPr lang="zh-TW" altLang="en-US" sz="3600" smtClean="0">
                <a:solidFill>
                  <a:srgbClr val="C00000"/>
                </a:solidFill>
              </a:rPr>
              <a:t>系所核心能力對應</a:t>
            </a:r>
            <a:r>
              <a:rPr lang="en-US" altLang="zh-TW" sz="3600" smtClean="0">
                <a:solidFill>
                  <a:srgbClr val="C00000"/>
                </a:solidFill>
              </a:rPr>
              <a:t>UCAN</a:t>
            </a:r>
            <a:r>
              <a:rPr lang="zh-TW" altLang="en-US" sz="3600" smtClean="0">
                <a:solidFill>
                  <a:srgbClr val="C00000"/>
                </a:solidFill>
              </a:rPr>
              <a:t>職能項目</a:t>
            </a:r>
            <a:endParaRPr lang="zh-TW" altLang="en-US" sz="3600" dirty="0">
              <a:solidFill>
                <a:srgbClr val="C00000"/>
              </a:solidFill>
              <a:cs typeface="+mj-cs"/>
            </a:endParaRPr>
          </a:p>
        </p:txBody>
      </p:sp>
      <p:sp>
        <p:nvSpPr>
          <p:cNvPr id="3" name="矩形 12"/>
          <p:cNvSpPr>
            <a:spLocks noChangeArrowheads="1"/>
          </p:cNvSpPr>
          <p:nvPr/>
        </p:nvSpPr>
        <p:spPr bwMode="auto">
          <a:xfrm>
            <a:off x="501650" y="2329126"/>
            <a:ext cx="8185150" cy="4062651"/>
          </a:xfrm>
          <a:prstGeom prst="rect">
            <a:avLst/>
          </a:prstGeom>
          <a:noFill/>
          <a:ln>
            <a:noFill/>
          </a:ln>
          <a:extLst/>
        </p:spPr>
        <p:txBody>
          <a:bodyPr wrap="square">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marL="514350" indent="-514350" eaLnBrk="1" hangingPunct="1">
              <a:lnSpc>
                <a:spcPct val="150000"/>
              </a:lnSpc>
              <a:spcBef>
                <a:spcPct val="0"/>
              </a:spcBef>
              <a:buFont typeface="+mj-lt"/>
              <a:buAutoNum type="arabicPeriod"/>
              <a:defRPr/>
            </a:pPr>
            <a:r>
              <a:rPr lang="zh-TW" altLang="en-US" sz="2400" kern="0" dirty="0" smtClean="0">
                <a:solidFill>
                  <a:prstClr val="black"/>
                </a:solidFill>
              </a:rPr>
              <a:t>以「</a:t>
            </a:r>
            <a:r>
              <a:rPr lang="en-US" altLang="zh-TW" sz="2400" kern="0" dirty="0" smtClean="0">
                <a:solidFill>
                  <a:prstClr val="black"/>
                </a:solidFill>
              </a:rPr>
              <a:t>UCAN</a:t>
            </a:r>
            <a:r>
              <a:rPr lang="zh-TW" altLang="en-US" sz="2400" kern="0" dirty="0">
                <a:solidFill>
                  <a:prstClr val="black"/>
                </a:solidFill>
              </a:rPr>
              <a:t>應用</a:t>
            </a:r>
            <a:r>
              <a:rPr lang="zh-TW" altLang="en-US" sz="2400" kern="100" dirty="0">
                <a:solidFill>
                  <a:prstClr val="black"/>
                </a:solidFill>
              </a:rPr>
              <a:t>教學規劃發展線上</a:t>
            </a:r>
            <a:r>
              <a:rPr lang="zh-TW" altLang="en-US" sz="2400" kern="100" dirty="0" smtClean="0">
                <a:solidFill>
                  <a:prstClr val="black"/>
                </a:solidFill>
              </a:rPr>
              <a:t>工具」匯入系所核心能力並進行與</a:t>
            </a:r>
            <a:r>
              <a:rPr lang="en-US" altLang="zh-TW" sz="2400" kern="100" dirty="0" smtClean="0">
                <a:solidFill>
                  <a:prstClr val="black"/>
                </a:solidFill>
              </a:rPr>
              <a:t>UCAN</a:t>
            </a:r>
            <a:r>
              <a:rPr lang="zh-TW" altLang="en-US" sz="2400" kern="100" dirty="0" smtClean="0">
                <a:solidFill>
                  <a:prstClr val="black"/>
                </a:solidFill>
              </a:rPr>
              <a:t>職能對應。</a:t>
            </a:r>
            <a:endParaRPr lang="en-US" altLang="zh-TW" sz="1800" kern="0" dirty="0">
              <a:solidFill>
                <a:prstClr val="black"/>
              </a:solidFill>
            </a:endParaRPr>
          </a:p>
          <a:p>
            <a:pPr marL="514350" indent="-514350" eaLnBrk="1" hangingPunct="1">
              <a:lnSpc>
                <a:spcPct val="150000"/>
              </a:lnSpc>
              <a:spcBef>
                <a:spcPct val="0"/>
              </a:spcBef>
              <a:buFont typeface="+mj-lt"/>
              <a:buAutoNum type="arabicPeriod"/>
              <a:defRPr/>
            </a:pPr>
            <a:r>
              <a:rPr lang="zh-TW" altLang="en-US" sz="2400" kern="0" dirty="0" smtClean="0">
                <a:solidFill>
                  <a:prstClr val="black"/>
                </a:solidFill>
              </a:rPr>
              <a:t>將</a:t>
            </a:r>
            <a:r>
              <a:rPr lang="zh-TW" altLang="en-US" sz="2400" kern="0" dirty="0">
                <a:solidFill>
                  <a:prstClr val="black"/>
                </a:solidFill>
              </a:rPr>
              <a:t>「</a:t>
            </a:r>
            <a:r>
              <a:rPr lang="en-US" altLang="zh-TW" sz="2400" kern="0" dirty="0">
                <a:solidFill>
                  <a:prstClr val="black"/>
                </a:solidFill>
              </a:rPr>
              <a:t>UCAN</a:t>
            </a:r>
            <a:r>
              <a:rPr lang="zh-TW" altLang="en-US" sz="2400" kern="0" dirty="0">
                <a:solidFill>
                  <a:prstClr val="black"/>
                </a:solidFill>
              </a:rPr>
              <a:t>應用</a:t>
            </a:r>
            <a:r>
              <a:rPr lang="zh-TW" altLang="en-US" sz="2400" kern="100" dirty="0">
                <a:solidFill>
                  <a:prstClr val="black"/>
                </a:solidFill>
              </a:rPr>
              <a:t>教學規劃發展線上工具</a:t>
            </a:r>
            <a:r>
              <a:rPr lang="zh-TW" altLang="en-US" sz="2400" kern="100" dirty="0" smtClean="0">
                <a:solidFill>
                  <a:prstClr val="black"/>
                </a:solidFill>
              </a:rPr>
              <a:t>」的成果，下載另存後，複製到表</a:t>
            </a:r>
            <a:r>
              <a:rPr lang="en-US" altLang="zh-TW" sz="2400" kern="100" dirty="0" smtClean="0">
                <a:solidFill>
                  <a:prstClr val="black"/>
                </a:solidFill>
              </a:rPr>
              <a:t>5</a:t>
            </a:r>
            <a:r>
              <a:rPr lang="zh-TW" altLang="en-US" sz="2400" kern="100" dirty="0" smtClean="0">
                <a:solidFill>
                  <a:prstClr val="black"/>
                </a:solidFill>
              </a:rPr>
              <a:t>。</a:t>
            </a:r>
            <a:endParaRPr lang="en-US" altLang="zh-TW" sz="2400" kern="100" dirty="0" smtClean="0">
              <a:solidFill>
                <a:prstClr val="black"/>
              </a:solidFill>
            </a:endParaRPr>
          </a:p>
          <a:p>
            <a:pPr marL="514350" indent="-514350" eaLnBrk="1" hangingPunct="1">
              <a:lnSpc>
                <a:spcPct val="150000"/>
              </a:lnSpc>
              <a:spcBef>
                <a:spcPct val="0"/>
              </a:spcBef>
              <a:buFont typeface="+mj-lt"/>
              <a:buAutoNum type="arabicPeriod"/>
              <a:defRPr/>
            </a:pPr>
            <a:r>
              <a:rPr lang="zh-TW" altLang="en-US" sz="2800" b="1" u="sng" kern="0" dirty="0" smtClean="0">
                <a:solidFill>
                  <a:srgbClr val="C00000"/>
                </a:solidFill>
              </a:rPr>
              <a:t>完成表</a:t>
            </a:r>
            <a:r>
              <a:rPr lang="en-US" altLang="zh-TW" sz="2800" b="1" u="sng" kern="0" dirty="0" smtClean="0">
                <a:solidFill>
                  <a:srgbClr val="C00000"/>
                </a:solidFill>
              </a:rPr>
              <a:t>5:</a:t>
            </a:r>
            <a:r>
              <a:rPr lang="zh-TW" altLang="en-US" sz="2800" b="1" u="sng" kern="0" dirty="0" smtClean="0">
                <a:solidFill>
                  <a:srgbClr val="C00000"/>
                </a:solidFill>
              </a:rPr>
              <a:t>「系</a:t>
            </a:r>
            <a:r>
              <a:rPr lang="zh-TW" altLang="en-US" sz="2800" b="1" u="sng" kern="0" dirty="0">
                <a:solidFill>
                  <a:srgbClr val="C00000"/>
                </a:solidFill>
              </a:rPr>
              <a:t>核心能力與具體職能</a:t>
            </a:r>
            <a:r>
              <a:rPr lang="zh-TW" altLang="en-US" sz="2800" b="1" u="sng" kern="0" dirty="0" smtClean="0">
                <a:solidFill>
                  <a:srgbClr val="C00000"/>
                </a:solidFill>
              </a:rPr>
              <a:t>對應」</a:t>
            </a:r>
            <a:endParaRPr lang="en-US" altLang="zh-TW" sz="2800" b="1" u="sng" kern="0" dirty="0">
              <a:solidFill>
                <a:srgbClr val="C00000"/>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a:p>
            <a:pPr marL="0" indent="0" eaLnBrk="1" hangingPunct="1">
              <a:spcBef>
                <a:spcPct val="0"/>
              </a:spcBef>
              <a:buFont typeface="Arial" pitchFamily="34" charset="0"/>
              <a:buNone/>
              <a:defRPr/>
            </a:pPr>
            <a:endParaRPr lang="en-US" altLang="zh-TW" sz="2400" kern="0" dirty="0" smtClean="0">
              <a:solidFill>
                <a:prstClr val="black"/>
              </a:solidFill>
            </a:endParaRPr>
          </a:p>
          <a:p>
            <a:pPr eaLnBrk="1" hangingPunct="1">
              <a:spcBef>
                <a:spcPct val="0"/>
              </a:spcBef>
              <a:buFont typeface="Wingdings" pitchFamily="2" charset="2"/>
              <a:buChar char="l"/>
              <a:defRPr/>
            </a:pPr>
            <a:endParaRPr lang="en-US" altLang="zh-TW" sz="2400" kern="0" dirty="0" smtClean="0">
              <a:solidFill>
                <a:prstClr val="black"/>
              </a:solidFill>
            </a:endParaRPr>
          </a:p>
        </p:txBody>
      </p:sp>
      <p:grpSp>
        <p:nvGrpSpPr>
          <p:cNvPr id="4" name="群組 3"/>
          <p:cNvGrpSpPr/>
          <p:nvPr/>
        </p:nvGrpSpPr>
        <p:grpSpPr>
          <a:xfrm>
            <a:off x="323528" y="382043"/>
            <a:ext cx="3170839" cy="699308"/>
            <a:chOff x="323528" y="382043"/>
            <a:chExt cx="3170839" cy="699308"/>
          </a:xfrm>
        </p:grpSpPr>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6"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210631657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302840" y="472514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a:defRPr/>
            </a:pPr>
            <a:r>
              <a:rPr lang="zh-TW" altLang="en-US" sz="4000" kern="100" dirty="0">
                <a:solidFill>
                  <a:sysClr val="windowText" lastClr="000000"/>
                </a:solidFill>
              </a:rPr>
              <a:t>運用</a:t>
            </a:r>
            <a:r>
              <a:rPr lang="en-US" altLang="zh-TW" sz="4000" kern="100" dirty="0">
                <a:solidFill>
                  <a:sysClr val="windowText" lastClr="000000"/>
                </a:solidFill>
              </a:rPr>
              <a:t>UCAN</a:t>
            </a:r>
            <a:r>
              <a:rPr lang="zh-TW" altLang="en-US" sz="4000" kern="100" dirty="0">
                <a:solidFill>
                  <a:sysClr val="windowText" lastClr="000000"/>
                </a:solidFill>
              </a:rPr>
              <a:t>發展課程地圖</a:t>
            </a:r>
            <a:endParaRPr lang="zh-TW" altLang="en-US" sz="4000" dirty="0">
              <a:solidFill>
                <a:sysClr val="windowText" lastClr="000000"/>
              </a:solidFill>
            </a:endParaRPr>
          </a:p>
        </p:txBody>
      </p:sp>
    </p:spTree>
    <p:extLst>
      <p:ext uri="{BB962C8B-B14F-4D97-AF65-F5344CB8AC3E}">
        <p14:creationId xmlns:p14="http://schemas.microsoft.com/office/powerpoint/2010/main" val="52718566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611560" y="260648"/>
            <a:ext cx="793116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eaLnBrk="1" hangingPunct="1">
              <a:defRPr/>
            </a:pPr>
            <a:r>
              <a:rPr lang="zh-TW" altLang="en-US" sz="4000" b="1" dirty="0" smtClean="0">
                <a:solidFill>
                  <a:sysClr val="windowText" lastClr="000000"/>
                </a:solidFill>
              </a:rPr>
              <a:t>何謂地圖</a:t>
            </a:r>
            <a:r>
              <a:rPr lang="en-US" altLang="zh-TW" sz="4000" b="1" dirty="0" smtClean="0">
                <a:solidFill>
                  <a:sysClr val="windowText" lastClr="000000"/>
                </a:solidFill>
              </a:rPr>
              <a:t>?(map)</a:t>
            </a:r>
            <a:endParaRPr lang="zh-TW" altLang="en-US" sz="4000" b="1" dirty="0">
              <a:solidFill>
                <a:sysClr val="windowText" lastClr="000000"/>
              </a:solidFill>
            </a:endParaRPr>
          </a:p>
        </p:txBody>
      </p:sp>
      <p:pic>
        <p:nvPicPr>
          <p:cNvPr id="3" name="圖片 2"/>
          <p:cNvPicPr>
            <a:picLocks noChangeAspect="1"/>
          </p:cNvPicPr>
          <p:nvPr/>
        </p:nvPicPr>
        <p:blipFill>
          <a:blip r:embed="rId2"/>
          <a:stretch>
            <a:fillRect/>
          </a:stretch>
        </p:blipFill>
        <p:spPr>
          <a:xfrm>
            <a:off x="108858" y="1988840"/>
            <a:ext cx="6444342" cy="3816424"/>
          </a:xfrm>
          <a:prstGeom prst="rect">
            <a:avLst/>
          </a:prstGeom>
        </p:spPr>
      </p:pic>
      <p:pic>
        <p:nvPicPr>
          <p:cNvPr id="4"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16216" y="1268760"/>
            <a:ext cx="3013973" cy="4018631"/>
          </a:xfrm>
          <a:prstGeom prst="rect">
            <a:avLst/>
          </a:prstGeom>
        </p:spPr>
      </p:pic>
    </p:spTree>
    <p:extLst>
      <p:ext uri="{BB962C8B-B14F-4D97-AF65-F5344CB8AC3E}">
        <p14:creationId xmlns:p14="http://schemas.microsoft.com/office/powerpoint/2010/main" val="115102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a:prstGeom prst="rect">
            <a:avLst/>
          </a:prstGeom>
        </p:spPr>
        <p:txBody>
          <a:bodyPr/>
          <a:lstStyle/>
          <a:p>
            <a:pPr>
              <a:defRPr/>
            </a:pPr>
            <a:fld id="{B7C57A27-0D52-4D3D-9681-DEB0CA7A9DF0}" type="slidenum">
              <a:rPr lang="en-US" altLang="zh-TW">
                <a:solidFill>
                  <a:prstClr val="white">
                    <a:tint val="75000"/>
                  </a:prstClr>
                </a:solidFill>
              </a:rPr>
              <a:pPr>
                <a:defRPr/>
              </a:pPr>
              <a:t>76</a:t>
            </a:fld>
            <a:endParaRPr lang="en-US" altLang="zh-TW">
              <a:solidFill>
                <a:prstClr val="white">
                  <a:tint val="75000"/>
                </a:prstClr>
              </a:solidFill>
            </a:endParaRPr>
          </a:p>
        </p:txBody>
      </p:sp>
      <p:sp>
        <p:nvSpPr>
          <p:cNvPr id="10242" name="標題 1"/>
          <p:cNvSpPr>
            <a:spLocks noGrp="1"/>
          </p:cNvSpPr>
          <p:nvPr>
            <p:ph type="title" idx="4294967295"/>
          </p:nvPr>
        </p:nvSpPr>
        <p:spPr>
          <a:xfrm>
            <a:off x="0" y="260648"/>
            <a:ext cx="9144000" cy="1143000"/>
          </a:xfrm>
        </p:spPr>
        <p:txBody>
          <a:bodyPr>
            <a:normAutofit/>
          </a:bodyPr>
          <a:lstStyle/>
          <a:p>
            <a:pPr algn="ctr" eaLnBrk="1" hangingPunct="1"/>
            <a:r>
              <a:rPr lang="zh-TW" altLang="en-US" sz="4000" b="1" dirty="0">
                <a:solidFill>
                  <a:schemeClr val="bg1"/>
                </a:solidFill>
                <a:latin typeface="微軟正黑體" panose="020B0604030504040204" pitchFamily="34" charset="-120"/>
                <a:ea typeface="微軟正黑體" panose="020B0604030504040204" pitchFamily="34" charset="-120"/>
              </a:rPr>
              <a:t>課程地圖的層次</a:t>
            </a:r>
          </a:p>
        </p:txBody>
      </p:sp>
      <p:sp>
        <p:nvSpPr>
          <p:cNvPr id="10243" name="內容版面配置區 2"/>
          <p:cNvSpPr>
            <a:spLocks noGrp="1"/>
          </p:cNvSpPr>
          <p:nvPr>
            <p:ph idx="4294967295"/>
          </p:nvPr>
        </p:nvSpPr>
        <p:spPr>
          <a:xfrm>
            <a:off x="728827" y="2760251"/>
            <a:ext cx="7922804" cy="2029464"/>
          </a:xfrm>
        </p:spPr>
        <p:txBody>
          <a:bodyPr>
            <a:normAutofit fontScale="92500" lnSpcReduction="20000"/>
          </a:bodyPr>
          <a:lstStyle/>
          <a:p>
            <a:pPr eaLnBrk="1" hangingPunct="1"/>
            <a:r>
              <a:rPr lang="zh-TW" altLang="en-US" dirty="0" smtClean="0">
                <a:solidFill>
                  <a:srgbClr val="C00000"/>
                </a:solidFill>
                <a:latin typeface="微軟正黑體" panose="020B0604030504040204" pitchFamily="34" charset="-120"/>
                <a:ea typeface="微軟正黑體" panose="020B0604030504040204" pitchFamily="34" charset="-120"/>
              </a:rPr>
              <a:t>需有整體的規劃設計</a:t>
            </a:r>
            <a:r>
              <a:rPr lang="en-US" altLang="zh-TW" dirty="0" smtClean="0">
                <a:solidFill>
                  <a:srgbClr val="C00000"/>
                </a:solidFill>
                <a:latin typeface="微軟正黑體" panose="020B0604030504040204" pitchFamily="34" charset="-120"/>
                <a:ea typeface="微軟正黑體" panose="020B0604030504040204" pitchFamily="34" charset="-120"/>
              </a:rPr>
              <a:t>(</a:t>
            </a:r>
            <a:r>
              <a:rPr lang="zh-TW" altLang="en-US" dirty="0" smtClean="0">
                <a:solidFill>
                  <a:srgbClr val="C00000"/>
                </a:solidFill>
                <a:latin typeface="微軟正黑體" panose="020B0604030504040204" pitchFamily="34" charset="-120"/>
                <a:ea typeface="微軟正黑體" panose="020B0604030504040204" pitchFamily="34" charset="-120"/>
              </a:rPr>
              <a:t>完整課程地圖</a:t>
            </a:r>
            <a:r>
              <a:rPr lang="en-US" altLang="zh-TW" dirty="0" smtClean="0">
                <a:solidFill>
                  <a:srgbClr val="C00000"/>
                </a:solidFill>
                <a:latin typeface="微軟正黑體" panose="020B0604030504040204" pitchFamily="34" charset="-120"/>
                <a:ea typeface="微軟正黑體" panose="020B0604030504040204" pitchFamily="34" charset="-120"/>
              </a:rPr>
              <a:t>)</a:t>
            </a:r>
          </a:p>
          <a:p>
            <a:pPr eaLnBrk="1" hangingPunct="1"/>
            <a:r>
              <a:rPr lang="zh-TW" altLang="en-US" dirty="0" smtClean="0">
                <a:solidFill>
                  <a:srgbClr val="C00000"/>
                </a:solidFill>
                <a:latin typeface="微軟正黑體" panose="020B0604030504040204" pitchFamily="34" charset="-120"/>
                <a:ea typeface="微軟正黑體" panose="020B0604030504040204" pitchFamily="34" charset="-120"/>
              </a:rPr>
              <a:t>需要有課程間之關聯及進路</a:t>
            </a:r>
            <a:r>
              <a:rPr lang="en-US" altLang="zh-TW" dirty="0" smtClean="0">
                <a:solidFill>
                  <a:srgbClr val="C00000"/>
                </a:solidFill>
                <a:latin typeface="微軟正黑體" panose="020B0604030504040204" pitchFamily="34" charset="-120"/>
                <a:ea typeface="微軟正黑體" panose="020B0604030504040204" pitchFamily="34" charset="-120"/>
              </a:rPr>
              <a:t>(</a:t>
            </a:r>
            <a:r>
              <a:rPr lang="zh-TW" altLang="en-US" dirty="0" smtClean="0">
                <a:solidFill>
                  <a:srgbClr val="C00000"/>
                </a:solidFill>
                <a:latin typeface="微軟正黑體" panose="020B0604030504040204" pitchFamily="34" charset="-120"/>
                <a:ea typeface="微軟正黑體" panose="020B0604030504040204" pitchFamily="34" charset="-120"/>
              </a:rPr>
              <a:t>橫向</a:t>
            </a:r>
            <a:r>
              <a:rPr lang="en-US" altLang="zh-TW" dirty="0" smtClean="0">
                <a:solidFill>
                  <a:srgbClr val="C00000"/>
                </a:solidFill>
                <a:latin typeface="微軟正黑體" panose="020B0604030504040204" pitchFamily="34" charset="-120"/>
                <a:ea typeface="微軟正黑體" panose="020B0604030504040204" pitchFamily="34" charset="-120"/>
              </a:rPr>
              <a:t>)</a:t>
            </a:r>
          </a:p>
          <a:p>
            <a:pPr eaLnBrk="1" hangingPunct="1"/>
            <a:r>
              <a:rPr lang="zh-TW" altLang="en-US" dirty="0" smtClean="0">
                <a:solidFill>
                  <a:srgbClr val="C00000"/>
                </a:solidFill>
                <a:latin typeface="微軟正黑體" panose="020B0604030504040204" pitchFamily="34" charset="-120"/>
                <a:ea typeface="微軟正黑體" panose="020B0604030504040204" pitchFamily="34" charset="-120"/>
              </a:rPr>
              <a:t>需要有各課程內涵與核心能力之關係</a:t>
            </a:r>
            <a:r>
              <a:rPr lang="en-US" altLang="zh-TW" dirty="0" smtClean="0">
                <a:solidFill>
                  <a:srgbClr val="C00000"/>
                </a:solidFill>
                <a:latin typeface="微軟正黑體" panose="020B0604030504040204" pitchFamily="34" charset="-120"/>
                <a:ea typeface="微軟正黑體" panose="020B0604030504040204" pitchFamily="34" charset="-120"/>
              </a:rPr>
              <a:t>(</a:t>
            </a:r>
            <a:r>
              <a:rPr lang="zh-TW" altLang="en-US" dirty="0" smtClean="0">
                <a:solidFill>
                  <a:srgbClr val="C00000"/>
                </a:solidFill>
                <a:latin typeface="微軟正黑體" panose="020B0604030504040204" pitchFamily="34" charset="-120"/>
                <a:ea typeface="微軟正黑體" panose="020B0604030504040204" pitchFamily="34" charset="-120"/>
              </a:rPr>
              <a:t>課綱縱深</a:t>
            </a:r>
            <a:r>
              <a:rPr lang="en-US" altLang="zh-TW" dirty="0" smtClean="0">
                <a:solidFill>
                  <a:srgbClr val="C00000"/>
                </a:solidFill>
                <a:latin typeface="微軟正黑體" panose="020B0604030504040204" pitchFamily="34" charset="-120"/>
                <a:ea typeface="微軟正黑體" panose="020B0604030504040204" pitchFamily="34" charset="-120"/>
              </a:rPr>
              <a:t>)</a:t>
            </a:r>
          </a:p>
          <a:p>
            <a:pPr eaLnBrk="1" hangingPunct="1"/>
            <a:r>
              <a:rPr lang="zh-TW" altLang="en-US" dirty="0" smtClean="0">
                <a:latin typeface="微軟正黑體" panose="020B0604030504040204" pitchFamily="34" charset="-120"/>
                <a:ea typeface="微軟正黑體" panose="020B0604030504040204" pitchFamily="34" charset="-120"/>
              </a:rPr>
              <a:t>需要落實到教材設計</a:t>
            </a:r>
            <a:r>
              <a:rPr lang="en-US" altLang="zh-TW" dirty="0" smtClean="0">
                <a:latin typeface="微軟正黑體" panose="020B0604030504040204" pitchFamily="34" charset="-120"/>
                <a:ea typeface="微軟正黑體" panose="020B0604030504040204" pitchFamily="34" charset="-120"/>
              </a:rPr>
              <a:t>(</a:t>
            </a:r>
            <a:r>
              <a:rPr lang="zh-TW" altLang="en-US" dirty="0" smtClean="0">
                <a:latin typeface="微軟正黑體" panose="020B0604030504040204" pitchFamily="34" charset="-120"/>
                <a:ea typeface="微軟正黑體" panose="020B0604030504040204" pitchFamily="34" charset="-120"/>
              </a:rPr>
              <a:t>課程實境</a:t>
            </a:r>
            <a:r>
              <a:rPr lang="en-US" altLang="zh-TW" dirty="0" smtClean="0">
                <a:latin typeface="微軟正黑體" panose="020B0604030504040204" pitchFamily="34" charset="-120"/>
                <a:ea typeface="微軟正黑體" panose="020B0604030504040204" pitchFamily="34" charset="-120"/>
              </a:rPr>
              <a:t>)</a:t>
            </a:r>
          </a:p>
          <a:p>
            <a:pPr eaLnBrk="1" hangingPunct="1"/>
            <a:r>
              <a:rPr lang="zh-TW" altLang="en-US" dirty="0" smtClean="0">
                <a:latin typeface="微軟正黑體" panose="020B0604030504040204" pitchFamily="34" charset="-120"/>
                <a:ea typeface="微軟正黑體" panose="020B0604030504040204" pitchFamily="34" charset="-120"/>
              </a:rPr>
              <a:t>需要有學生學習的評量</a:t>
            </a:r>
            <a:r>
              <a:rPr lang="en-US" altLang="zh-TW" dirty="0" smtClean="0">
                <a:latin typeface="微軟正黑體" panose="020B0604030504040204" pitchFamily="34" charset="-120"/>
                <a:ea typeface="微軟正黑體" panose="020B0604030504040204" pitchFamily="34" charset="-120"/>
              </a:rPr>
              <a:t>(</a:t>
            </a:r>
            <a:r>
              <a:rPr lang="zh-TW" altLang="en-US" dirty="0" smtClean="0">
                <a:latin typeface="微軟正黑體" panose="020B0604030504040204" pitchFamily="34" charset="-120"/>
                <a:ea typeface="微軟正黑體" panose="020B0604030504040204" pitchFamily="34" charset="-120"/>
              </a:rPr>
              <a:t>達到目標的檢核</a:t>
            </a:r>
            <a:r>
              <a:rPr lang="en-US" altLang="zh-TW" dirty="0" smtClean="0">
                <a:latin typeface="微軟正黑體" panose="020B0604030504040204" pitchFamily="34" charset="-120"/>
                <a:ea typeface="微軟正黑體" panose="020B0604030504040204" pitchFamily="34" charset="-120"/>
              </a:rPr>
              <a:t>)</a:t>
            </a:r>
          </a:p>
          <a:p>
            <a:pPr eaLnBrk="1" hangingPunct="1"/>
            <a:endParaRPr lang="zh-TW" altLang="en-US" dirty="0" smtClean="0">
              <a:latin typeface="微軟正黑體" panose="020B0604030504040204" pitchFamily="34" charset="-120"/>
              <a:ea typeface="微軟正黑體" panose="020B0604030504040204" pitchFamily="34" charset="-120"/>
            </a:endParaRPr>
          </a:p>
        </p:txBody>
      </p:sp>
      <p:sp>
        <p:nvSpPr>
          <p:cNvPr id="5" name="文字方塊 4"/>
          <p:cNvSpPr txBox="1"/>
          <p:nvPr/>
        </p:nvSpPr>
        <p:spPr>
          <a:xfrm>
            <a:off x="-252536" y="6361583"/>
            <a:ext cx="6408712" cy="307777"/>
          </a:xfrm>
          <a:prstGeom prst="rect">
            <a:avLst/>
          </a:prstGeom>
          <a:noFill/>
        </p:spPr>
        <p:txBody>
          <a:bodyPr wrap="square" rtlCol="0">
            <a:spAutoFit/>
          </a:bodyPr>
          <a:lstStyle/>
          <a:p>
            <a:pPr algn="ct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資料來源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:104</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應用交流研習會 亞洲大學 許政行副校長簡報</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pic>
        <p:nvPicPr>
          <p:cNvPr id="6" name="Content Placeholder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8404" y="-33119"/>
            <a:ext cx="3124200" cy="3124200"/>
          </a:xfrm>
          <a:prstGeom prst="rect">
            <a:avLst/>
          </a:prstGeom>
        </p:spPr>
      </p:pic>
    </p:spTree>
    <p:extLst>
      <p:ext uri="{BB962C8B-B14F-4D97-AF65-F5344CB8AC3E}">
        <p14:creationId xmlns:p14="http://schemas.microsoft.com/office/powerpoint/2010/main" val="906776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3"/>
          <p:cNvSpPr txBox="1">
            <a:spLocks/>
          </p:cNvSpPr>
          <p:nvPr/>
        </p:nvSpPr>
        <p:spPr bwMode="auto">
          <a:xfrm>
            <a:off x="1799219" y="321770"/>
            <a:ext cx="5545562"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kern="1000" dirty="0" smtClean="0">
                <a:solidFill>
                  <a:sysClr val="windowText" lastClr="000000"/>
                </a:solidFill>
              </a:rPr>
              <a:t>1-3</a:t>
            </a:r>
            <a:r>
              <a:rPr lang="zh-TW" altLang="en-US" sz="4000" kern="1000" dirty="0" smtClean="0">
                <a:solidFill>
                  <a:sysClr val="windowText" lastClr="000000"/>
                </a:solidFill>
              </a:rPr>
              <a:t>：發展課程地圖</a:t>
            </a:r>
            <a:endParaRPr lang="zh-TW" altLang="en-US" sz="4000" kern="1000" dirty="0">
              <a:solidFill>
                <a:sysClr val="windowText" lastClr="000000"/>
              </a:solidFill>
            </a:endParaRPr>
          </a:p>
        </p:txBody>
      </p:sp>
      <p:sp>
        <p:nvSpPr>
          <p:cNvPr id="3" name="內容版面配置區 4"/>
          <p:cNvSpPr txBox="1">
            <a:spLocks/>
          </p:cNvSpPr>
          <p:nvPr/>
        </p:nvSpPr>
        <p:spPr bwMode="auto">
          <a:xfrm>
            <a:off x="827584" y="1205967"/>
            <a:ext cx="8280920" cy="520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800" dirty="0" smtClean="0">
                <a:solidFill>
                  <a:sysClr val="windowText" lastClr="000000"/>
                </a:solidFill>
              </a:rPr>
              <a:t>具體做法：運用</a:t>
            </a:r>
            <a:r>
              <a:rPr lang="en-US" altLang="zh-TW" sz="2800" dirty="0" smtClean="0">
                <a:solidFill>
                  <a:sysClr val="windowText" lastClr="000000"/>
                </a:solidFill>
              </a:rPr>
              <a:t>UCAN</a:t>
            </a:r>
            <a:r>
              <a:rPr lang="zh-TW" altLang="en-US" sz="2800" dirty="0" smtClean="0">
                <a:solidFill>
                  <a:sysClr val="windowText" lastClr="000000"/>
                </a:solidFill>
              </a:rPr>
              <a:t>職能</a:t>
            </a:r>
            <a:r>
              <a:rPr lang="en-US" altLang="zh-TW" sz="2800" dirty="0" smtClean="0">
                <a:solidFill>
                  <a:sysClr val="windowText" lastClr="000000"/>
                </a:solidFill>
              </a:rPr>
              <a:t>/</a:t>
            </a:r>
            <a:r>
              <a:rPr lang="zh-TW" altLang="en-US" sz="2800" dirty="0" smtClean="0">
                <a:solidFill>
                  <a:sysClr val="windowText" lastClr="000000"/>
                </a:solidFill>
              </a:rPr>
              <a:t>知識技能進行課程</a:t>
            </a:r>
            <a:r>
              <a:rPr lang="en-US" altLang="zh-TW" sz="2800" dirty="0" smtClean="0">
                <a:solidFill>
                  <a:sysClr val="windowText" lastClr="000000"/>
                </a:solidFill>
              </a:rPr>
              <a:t/>
            </a:r>
            <a:br>
              <a:rPr lang="en-US" altLang="zh-TW" sz="2800" dirty="0" smtClean="0">
                <a:solidFill>
                  <a:sysClr val="windowText" lastClr="000000"/>
                </a:solidFill>
              </a:rPr>
            </a:br>
            <a:r>
              <a:rPr lang="en-US" altLang="zh-TW" sz="2800" dirty="0" smtClean="0">
                <a:solidFill>
                  <a:sysClr val="windowText" lastClr="000000"/>
                </a:solidFill>
              </a:rPr>
              <a:t>                     </a:t>
            </a:r>
            <a:r>
              <a:rPr lang="zh-TW" altLang="en-US" sz="2800" dirty="0" smtClean="0">
                <a:solidFill>
                  <a:sysClr val="windowText" lastClr="000000"/>
                </a:solidFill>
              </a:rPr>
              <a:t>對應盤點</a:t>
            </a:r>
            <a:endParaRPr lang="zh-TW" altLang="en-US" sz="2800" dirty="0">
              <a:solidFill>
                <a:sysClr val="windowText" lastClr="000000"/>
              </a:solidFill>
            </a:endParaRPr>
          </a:p>
        </p:txBody>
      </p:sp>
      <p:sp>
        <p:nvSpPr>
          <p:cNvPr id="4" name="AutoShape 3"/>
          <p:cNvSpPr>
            <a:spLocks noChangeArrowheads="1"/>
          </p:cNvSpPr>
          <p:nvPr/>
        </p:nvSpPr>
        <p:spPr bwMode="gray">
          <a:xfrm rot="5400000">
            <a:off x="2825930" y="3799462"/>
            <a:ext cx="777813" cy="483213"/>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defRPr/>
            </a:pPr>
            <a:endParaRPr lang="zh-TW" altLang="en-US" kern="0" smtClean="0">
              <a:solidFill>
                <a:prstClr val="black"/>
              </a:solidFill>
              <a:latin typeface="Arial" pitchFamily="34" charset="0"/>
              <a:ea typeface="新細明體" pitchFamily="18" charset="-120"/>
            </a:endParaRPr>
          </a:p>
        </p:txBody>
      </p:sp>
      <p:graphicFrame>
        <p:nvGraphicFramePr>
          <p:cNvPr id="5" name="資料庫圖表 4"/>
          <p:cNvGraphicFramePr/>
          <p:nvPr>
            <p:extLst/>
          </p:nvPr>
        </p:nvGraphicFramePr>
        <p:xfrm>
          <a:off x="-1381228" y="1916832"/>
          <a:ext cx="6529292" cy="46805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表格 5"/>
          <p:cNvGraphicFramePr>
            <a:graphicFrameLocks noGrp="1"/>
          </p:cNvGraphicFramePr>
          <p:nvPr>
            <p:extLst/>
          </p:nvPr>
        </p:nvGraphicFramePr>
        <p:xfrm>
          <a:off x="3452760" y="2348880"/>
          <a:ext cx="5400600" cy="3384373"/>
        </p:xfrm>
        <a:graphic>
          <a:graphicData uri="http://schemas.openxmlformats.org/drawingml/2006/table">
            <a:tbl>
              <a:tblPr firstRow="1" bandRow="1"/>
              <a:tblGrid>
                <a:gridCol w="792088"/>
                <a:gridCol w="576064"/>
                <a:gridCol w="576064"/>
                <a:gridCol w="576064"/>
                <a:gridCol w="576064"/>
                <a:gridCol w="576064"/>
                <a:gridCol w="576064"/>
                <a:gridCol w="576064"/>
                <a:gridCol w="576064"/>
              </a:tblGrid>
              <a:tr h="457517">
                <a:tc row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60000"/>
                        <a:lumOff val="40000"/>
                      </a:srgbClr>
                    </a:solidFill>
                  </a:tcPr>
                </a:tc>
                <a:tc grid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600" dirty="0" smtClean="0">
                          <a:solidFill>
                            <a:schemeClr val="bg1"/>
                          </a:solidFill>
                          <a:latin typeface="微軟正黑體" pitchFamily="34" charset="-120"/>
                          <a:ea typeface="微軟正黑體" pitchFamily="34" charset="-120"/>
                        </a:rPr>
                        <a:t>大一</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60000"/>
                        <a:lumOff val="40000"/>
                      </a:srgbClr>
                    </a:solidFill>
                  </a:tcPr>
                </a:tc>
                <a:tc hMerge="1">
                  <a:txBody>
                    <a:bodyPr/>
                    <a:lstStyle/>
                    <a:p>
                      <a:endParaRPr lang="zh-TW" altLang="en-US" dirty="0"/>
                    </a:p>
                  </a:txBody>
                  <a:tcPr/>
                </a:tc>
                <a:tc grid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600" dirty="0" smtClean="0">
                          <a:solidFill>
                            <a:schemeClr val="bg1"/>
                          </a:solidFill>
                          <a:latin typeface="微軟正黑體" pitchFamily="34" charset="-120"/>
                          <a:ea typeface="微軟正黑體" pitchFamily="34" charset="-120"/>
                        </a:rPr>
                        <a:t>大二</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60000"/>
                        <a:lumOff val="40000"/>
                      </a:srgbClr>
                    </a:solidFill>
                  </a:tcPr>
                </a:tc>
                <a:tc hMerge="1">
                  <a:txBody>
                    <a:bodyPr/>
                    <a:lstStyle/>
                    <a:p>
                      <a:endParaRPr lang="zh-TW" altLang="en-US" dirty="0"/>
                    </a:p>
                  </a:txBody>
                  <a:tcPr/>
                </a:tc>
                <a:tc grid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600" dirty="0" smtClean="0">
                          <a:solidFill>
                            <a:schemeClr val="bg1"/>
                          </a:solidFill>
                          <a:latin typeface="微軟正黑體" pitchFamily="34" charset="-120"/>
                          <a:ea typeface="微軟正黑體" pitchFamily="34" charset="-120"/>
                        </a:rPr>
                        <a:t>大三</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60000"/>
                        <a:lumOff val="40000"/>
                      </a:srgbClr>
                    </a:solidFill>
                  </a:tcPr>
                </a:tc>
                <a:tc hMerge="1">
                  <a:txBody>
                    <a:bodyPr/>
                    <a:lstStyle/>
                    <a:p>
                      <a:endParaRPr lang="zh-TW" altLang="en-US" dirty="0"/>
                    </a:p>
                  </a:txBody>
                  <a:tcPr/>
                </a:tc>
                <a:tc grid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600" dirty="0" smtClean="0">
                          <a:solidFill>
                            <a:schemeClr val="bg1"/>
                          </a:solidFill>
                          <a:latin typeface="微軟正黑體" pitchFamily="34" charset="-120"/>
                          <a:ea typeface="微軟正黑體" pitchFamily="34" charset="-120"/>
                        </a:rPr>
                        <a:t>大四</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60000"/>
                        <a:lumOff val="40000"/>
                      </a:srgbClr>
                    </a:solidFill>
                  </a:tcPr>
                </a:tc>
                <a:tc hMerge="1">
                  <a:txBody>
                    <a:bodyPr/>
                    <a:lstStyle/>
                    <a:p>
                      <a:endParaRPr lang="zh-TW" altLang="en-US" dirty="0"/>
                    </a:p>
                  </a:txBody>
                  <a:tcPr/>
                </a:tc>
              </a:tr>
              <a:tr h="639271">
                <a:tc vMerge="1">
                  <a:txBody>
                    <a:bodyPr/>
                    <a:lstStyle/>
                    <a:p>
                      <a:endParaRPr lang="zh-TW" altLang="en-US" sz="1600" dirty="0">
                        <a:latin typeface="微軟正黑體" pitchFamily="34" charset="-120"/>
                        <a:ea typeface="微軟正黑體" pitchFamily="34" charset="-120"/>
                      </a:endParaRPr>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1</a:t>
                      </a:r>
                      <a:endParaRPr lang="zh-TW" altLang="en-US" sz="1400" dirty="0">
                        <a:solidFill>
                          <a:schemeClr val="bg1"/>
                        </a:solidFill>
                        <a:latin typeface="微軟正黑體" pitchFamily="34" charset="-120"/>
                        <a:ea typeface="微軟正黑體" pitchFamily="34" charset="-120"/>
                      </a:endParaRPr>
                    </a:p>
                  </a:txBody>
                  <a:tcPr>
                    <a:lnL w="254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2</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3</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4</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5</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6</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7</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dirty="0" smtClean="0">
                          <a:solidFill>
                            <a:schemeClr val="bg1"/>
                          </a:solidFill>
                          <a:latin typeface="微軟正黑體" pitchFamily="34" charset="-120"/>
                          <a:ea typeface="微軟正黑體" pitchFamily="34" charset="-120"/>
                        </a:rPr>
                        <a:t>課程</a:t>
                      </a:r>
                      <a:r>
                        <a:rPr lang="en-US" altLang="zh-TW" sz="1400" dirty="0" smtClean="0">
                          <a:solidFill>
                            <a:schemeClr val="bg1"/>
                          </a:solidFill>
                          <a:latin typeface="微軟正黑體" pitchFamily="34" charset="-120"/>
                          <a:ea typeface="微軟正黑體" pitchFamily="34" charset="-120"/>
                        </a:rPr>
                        <a:t>8</a:t>
                      </a:r>
                      <a:endParaRPr lang="zh-TW" altLang="en-US" sz="14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r>
              <a:tr h="45751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zh-TW" altLang="en-US" sz="1600" dirty="0" smtClean="0">
                          <a:solidFill>
                            <a:schemeClr val="bg1"/>
                          </a:solidFill>
                          <a:latin typeface="微軟正黑體" pitchFamily="34" charset="-120"/>
                          <a:ea typeface="微軟正黑體" pitchFamily="34" charset="-120"/>
                        </a:rPr>
                        <a:t>職能</a:t>
                      </a:r>
                      <a:r>
                        <a:rPr lang="en-US" altLang="zh-TW" sz="1600" dirty="0" smtClean="0">
                          <a:solidFill>
                            <a:schemeClr val="bg1"/>
                          </a:solidFill>
                          <a:latin typeface="微軟正黑體" pitchFamily="34" charset="-120"/>
                          <a:ea typeface="微軟正黑體" pitchFamily="34" charset="-120"/>
                        </a:rPr>
                        <a:t>1</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dirty="0" smtClean="0">
                          <a:solidFill>
                            <a:schemeClr val="bg1"/>
                          </a:solidFill>
                          <a:latin typeface="Calibri"/>
                          <a:ea typeface="微軟正黑體" pitchFamily="34" charset="-120"/>
                        </a:rPr>
                        <a:t>▲</a:t>
                      </a:r>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dirty="0" smtClean="0">
                          <a:solidFill>
                            <a:schemeClr val="bg1"/>
                          </a:solidFill>
                          <a:latin typeface="+mn-lt"/>
                          <a:ea typeface="微軟正黑體" pitchFamily="34" charset="-120"/>
                        </a:rPr>
                        <a:t>▲</a:t>
                      </a:r>
                      <a:endParaRPr lang="zh-TW" altLang="en-US" dirty="0" smtClean="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dirty="0" smtClean="0">
                          <a:solidFill>
                            <a:schemeClr val="bg1"/>
                          </a:solidFill>
                          <a:latin typeface="+mn-lt"/>
                          <a:ea typeface="微軟正黑體" pitchFamily="34" charset="-120"/>
                        </a:rPr>
                        <a:t>▲</a:t>
                      </a:r>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r>
              <a:tr h="45751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600" dirty="0" smtClean="0">
                          <a:solidFill>
                            <a:schemeClr val="bg1"/>
                          </a:solidFill>
                          <a:latin typeface="微軟正黑體" pitchFamily="34" charset="-120"/>
                          <a:ea typeface="微軟正黑體" pitchFamily="34" charset="-120"/>
                        </a:rPr>
                        <a:t>職能</a:t>
                      </a:r>
                      <a:r>
                        <a:rPr lang="en-US" altLang="zh-TW" sz="1600" dirty="0" smtClean="0">
                          <a:solidFill>
                            <a:schemeClr val="bg1"/>
                          </a:solidFill>
                          <a:latin typeface="微軟正黑體" pitchFamily="34" charset="-120"/>
                          <a:ea typeface="微軟正黑體" pitchFamily="34" charset="-120"/>
                        </a:rPr>
                        <a:t>2</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r>
              <a:tr h="45751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600" dirty="0" smtClean="0">
                          <a:solidFill>
                            <a:schemeClr val="bg1"/>
                          </a:solidFill>
                          <a:latin typeface="微軟正黑體" pitchFamily="34" charset="-120"/>
                          <a:ea typeface="微軟正黑體" pitchFamily="34" charset="-120"/>
                        </a:rPr>
                        <a:t>職能</a:t>
                      </a:r>
                      <a:r>
                        <a:rPr lang="en-US" altLang="zh-TW" sz="1600" dirty="0" smtClean="0">
                          <a:solidFill>
                            <a:schemeClr val="bg1"/>
                          </a:solidFill>
                          <a:latin typeface="微軟正黑體" pitchFamily="34" charset="-120"/>
                          <a:ea typeface="微軟正黑體" pitchFamily="34" charset="-120"/>
                        </a:rPr>
                        <a:t>3</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dirty="0" smtClean="0">
                          <a:solidFill>
                            <a:schemeClr val="bg1"/>
                          </a:solidFill>
                          <a:latin typeface="+mn-lt"/>
                          <a:ea typeface="微軟正黑體" pitchFamily="34" charset="-120"/>
                        </a:rPr>
                        <a:t>▲</a:t>
                      </a:r>
                      <a:endParaRPr lang="zh-TW" altLang="en-US" dirty="0" smtClean="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r>
              <a:tr h="45751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600" dirty="0" smtClean="0">
                          <a:solidFill>
                            <a:schemeClr val="bg1"/>
                          </a:solidFill>
                          <a:latin typeface="微軟正黑體" pitchFamily="34" charset="-120"/>
                          <a:ea typeface="微軟正黑體" pitchFamily="34" charset="-120"/>
                        </a:rPr>
                        <a:t>職能</a:t>
                      </a:r>
                      <a:r>
                        <a:rPr lang="en-US" altLang="zh-TW" sz="1600" dirty="0" smtClean="0">
                          <a:solidFill>
                            <a:schemeClr val="bg1"/>
                          </a:solidFill>
                          <a:latin typeface="微軟正黑體" pitchFamily="34" charset="-120"/>
                          <a:ea typeface="微軟正黑體" pitchFamily="34" charset="-120"/>
                        </a:rPr>
                        <a:t>4</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dirty="0" smtClean="0">
                          <a:solidFill>
                            <a:schemeClr val="bg1"/>
                          </a:solidFill>
                          <a:latin typeface="+mn-lt"/>
                          <a:ea typeface="微軟正黑體" pitchFamily="34" charset="-120"/>
                        </a:rPr>
                        <a:t>▲</a:t>
                      </a:r>
                      <a:endParaRPr lang="zh-TW" altLang="en-US" dirty="0" smtClean="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r>
              <a:tr h="45751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600" dirty="0" smtClean="0">
                          <a:solidFill>
                            <a:schemeClr val="bg1"/>
                          </a:solidFill>
                          <a:latin typeface="微軟正黑體" pitchFamily="34" charset="-120"/>
                          <a:ea typeface="微軟正黑體" pitchFamily="34" charset="-120"/>
                        </a:rPr>
                        <a:t>職能</a:t>
                      </a:r>
                      <a:r>
                        <a:rPr lang="en-US" altLang="zh-TW" sz="1600" dirty="0" smtClean="0">
                          <a:solidFill>
                            <a:schemeClr val="bg1"/>
                          </a:solidFill>
                          <a:latin typeface="微軟正黑體" pitchFamily="34" charset="-120"/>
                          <a:ea typeface="微軟正黑體" pitchFamily="34" charset="-120"/>
                        </a:rPr>
                        <a:t>5</a:t>
                      </a:r>
                      <a:endParaRPr lang="zh-TW" altLang="en-US" sz="16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zh-TW" altLang="en-US"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r>
            </a:tbl>
          </a:graphicData>
        </a:graphic>
      </p:graphicFrame>
      <p:sp>
        <p:nvSpPr>
          <p:cNvPr id="7" name="向左箭號 6"/>
          <p:cNvSpPr/>
          <p:nvPr/>
        </p:nvSpPr>
        <p:spPr>
          <a:xfrm>
            <a:off x="5973040" y="3149114"/>
            <a:ext cx="2985294" cy="999959"/>
          </a:xfrm>
          <a:prstGeom prst="leftArrow">
            <a:avLst/>
          </a:prstGeom>
          <a:solidFill>
            <a:srgbClr val="F79646">
              <a:lumMod val="50000"/>
            </a:srgbClr>
          </a:solidFill>
          <a:ln w="25400" cap="flat" cmpd="sng" algn="ctr">
            <a:noFill/>
            <a:prstDash val="solid"/>
          </a:ln>
          <a:effectLst/>
        </p:spPr>
        <p:txBody>
          <a:bodyPr anchor="ctr"/>
          <a:lstStyle/>
          <a:p>
            <a:pPr algn="ctr">
              <a:defRPr/>
            </a:pPr>
            <a:r>
              <a:rPr lang="zh-TW" altLang="en-US" sz="1600" kern="0" dirty="0">
                <a:solidFill>
                  <a:prstClr val="white"/>
                </a:solidFill>
                <a:latin typeface="微軟正黑體" panose="020B0604030504040204" pitchFamily="34" charset="-120"/>
                <a:ea typeface="微軟正黑體" panose="020B0604030504040204" pitchFamily="34" charset="-120"/>
              </a:rPr>
              <a:t>養成此能力之課程</a:t>
            </a:r>
            <a:endParaRPr lang="en-US" altLang="zh-TW" sz="1600" kern="0" dirty="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600" kern="0" dirty="0">
                <a:solidFill>
                  <a:prstClr val="white"/>
                </a:solidFill>
                <a:latin typeface="微軟正黑體" panose="020B0604030504040204" pitchFamily="34" charset="-120"/>
                <a:ea typeface="微軟正黑體" panose="020B0604030504040204" pitchFamily="34" charset="-120"/>
              </a:rPr>
              <a:t>(</a:t>
            </a:r>
            <a:r>
              <a:rPr lang="zh-TW" altLang="en-US" sz="1600" kern="0" dirty="0">
                <a:solidFill>
                  <a:prstClr val="white"/>
                </a:solidFill>
                <a:latin typeface="微軟正黑體" panose="020B0604030504040204" pitchFamily="34" charset="-120"/>
                <a:ea typeface="微軟正黑體" panose="020B0604030504040204" pitchFamily="34" charset="-120"/>
              </a:rPr>
              <a:t>加總是否完整 </a:t>
            </a:r>
            <a:r>
              <a:rPr lang="en-US" altLang="zh-TW" sz="1600" kern="0" dirty="0">
                <a:solidFill>
                  <a:prstClr val="white"/>
                </a:solidFill>
                <a:latin typeface="微軟正黑體" panose="020B0604030504040204" pitchFamily="34" charset="-120"/>
                <a:ea typeface="微軟正黑體" panose="020B0604030504040204" pitchFamily="34" charset="-120"/>
              </a:rPr>
              <a:t>or </a:t>
            </a:r>
            <a:r>
              <a:rPr lang="zh-TW" altLang="en-US" sz="1600" kern="0" dirty="0">
                <a:solidFill>
                  <a:prstClr val="white"/>
                </a:solidFill>
                <a:latin typeface="微軟正黑體" panose="020B0604030504040204" pitchFamily="34" charset="-120"/>
                <a:ea typeface="微軟正黑體" panose="020B0604030504040204" pitchFamily="34" charset="-120"/>
              </a:rPr>
              <a:t>內容重複</a:t>
            </a:r>
            <a:r>
              <a:rPr lang="en-US" altLang="zh-TW" sz="1600" kern="0" dirty="0">
                <a:solidFill>
                  <a:prstClr val="white"/>
                </a:solidFill>
                <a:latin typeface="微軟正黑體" panose="020B0604030504040204" pitchFamily="34" charset="-120"/>
                <a:ea typeface="微軟正黑體" panose="020B0604030504040204" pitchFamily="34" charset="-120"/>
              </a:rPr>
              <a:t> )</a:t>
            </a:r>
          </a:p>
        </p:txBody>
      </p:sp>
      <p:sp>
        <p:nvSpPr>
          <p:cNvPr id="8" name="圓角矩形 7"/>
          <p:cNvSpPr/>
          <p:nvPr/>
        </p:nvSpPr>
        <p:spPr>
          <a:xfrm>
            <a:off x="3452760" y="3437774"/>
            <a:ext cx="2545416" cy="423815"/>
          </a:xfrm>
          <a:prstGeom prst="roundRect">
            <a:avLst/>
          </a:prstGeom>
          <a:noFill/>
          <a:ln w="38100" cap="flat" cmpd="sng" algn="ctr">
            <a:solidFill>
              <a:srgbClr val="C0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prstClr val="white"/>
              </a:solidFill>
              <a:latin typeface="Calibri"/>
              <a:ea typeface="新細明體"/>
            </a:endParaRPr>
          </a:p>
        </p:txBody>
      </p:sp>
      <p:sp>
        <p:nvSpPr>
          <p:cNvPr id="9" name="圓角矩形 8"/>
          <p:cNvSpPr/>
          <p:nvPr/>
        </p:nvSpPr>
        <p:spPr>
          <a:xfrm>
            <a:off x="4244850" y="2753692"/>
            <a:ext cx="542925" cy="2016224"/>
          </a:xfrm>
          <a:prstGeom prst="roundRect">
            <a:avLst/>
          </a:prstGeom>
          <a:noFill/>
          <a:ln w="38100" cap="flat" cmpd="sng" algn="ctr">
            <a:solidFill>
              <a:srgbClr val="C0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prstClr val="white"/>
              </a:solidFill>
              <a:latin typeface="Calibri"/>
              <a:ea typeface="新細明體"/>
            </a:endParaRPr>
          </a:p>
        </p:txBody>
      </p:sp>
      <p:sp>
        <p:nvSpPr>
          <p:cNvPr id="10" name="向左箭號 9"/>
          <p:cNvSpPr/>
          <p:nvPr/>
        </p:nvSpPr>
        <p:spPr>
          <a:xfrm>
            <a:off x="4820912" y="3933048"/>
            <a:ext cx="2985294" cy="1080120"/>
          </a:xfrm>
          <a:prstGeom prst="leftArrow">
            <a:avLst/>
          </a:prstGeom>
          <a:solidFill>
            <a:srgbClr val="C00000"/>
          </a:solidFill>
          <a:ln w="25400" cap="flat" cmpd="sng" algn="ctr">
            <a:noFill/>
            <a:prstDash val="solid"/>
          </a:ln>
          <a:effectLst/>
        </p:spPr>
        <p:txBody>
          <a:bodyPr anchor="ctr"/>
          <a:lstStyle/>
          <a:p>
            <a:pPr algn="ctr">
              <a:defRPr/>
            </a:pPr>
            <a:r>
              <a:rPr lang="zh-TW" altLang="en-US" sz="1600" kern="0" dirty="0">
                <a:solidFill>
                  <a:prstClr val="white"/>
                </a:solidFill>
                <a:latin typeface="微軟正黑體" panose="020B0604030504040204" pitchFamily="34" charset="-120"/>
                <a:ea typeface="微軟正黑體" panose="020B0604030504040204" pitchFamily="34" charset="-120"/>
              </a:rPr>
              <a:t>單一課程教授的能力</a:t>
            </a:r>
            <a:endParaRPr lang="en-US" altLang="zh-TW" sz="1600" kern="0" dirty="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600" kern="0" dirty="0">
                <a:solidFill>
                  <a:prstClr val="white"/>
                </a:solidFill>
                <a:latin typeface="微軟正黑體" panose="020B0604030504040204" pitchFamily="34" charset="-120"/>
                <a:ea typeface="微軟正黑體" panose="020B0604030504040204" pitchFamily="34" charset="-120"/>
              </a:rPr>
              <a:t>(</a:t>
            </a:r>
            <a:r>
              <a:rPr lang="zh-TW" altLang="en-US" sz="1600" kern="0" dirty="0">
                <a:solidFill>
                  <a:prstClr val="white"/>
                </a:solidFill>
                <a:latin typeface="微軟正黑體" panose="020B0604030504040204" pitchFamily="34" charset="-120"/>
                <a:ea typeface="微軟正黑體" panose="020B0604030504040204" pitchFamily="34" charset="-120"/>
              </a:rPr>
              <a:t>是否能確實養成多項能力</a:t>
            </a:r>
            <a:r>
              <a:rPr lang="en-US" altLang="zh-TW" sz="1600" kern="0" dirty="0">
                <a:solidFill>
                  <a:prstClr val="white"/>
                </a:solidFill>
                <a:latin typeface="微軟正黑體" panose="020B0604030504040204" pitchFamily="34" charset="-120"/>
                <a:ea typeface="微軟正黑體" panose="020B0604030504040204" pitchFamily="34" charset="-120"/>
              </a:rPr>
              <a:t>?)</a:t>
            </a:r>
            <a:endParaRPr lang="zh-TW" altLang="en-US" sz="1600" kern="0" dirty="0">
              <a:solidFill>
                <a:prstClr val="white"/>
              </a:solidFill>
              <a:latin typeface="微軟正黑體" panose="020B0604030504040204" pitchFamily="34" charset="-120"/>
              <a:ea typeface="微軟正黑體" panose="020B0604030504040204" pitchFamily="34" charset="-120"/>
            </a:endParaRPr>
          </a:p>
        </p:txBody>
      </p:sp>
      <p:sp>
        <p:nvSpPr>
          <p:cNvPr id="11" name="圓角矩形 10"/>
          <p:cNvSpPr/>
          <p:nvPr/>
        </p:nvSpPr>
        <p:spPr>
          <a:xfrm>
            <a:off x="3419872" y="5227026"/>
            <a:ext cx="4324350" cy="468051"/>
          </a:xfrm>
          <a:prstGeom prst="roundRect">
            <a:avLst/>
          </a:prstGeom>
          <a:noFill/>
          <a:ln w="38100" cap="flat" cmpd="sng" algn="ctr">
            <a:solidFill>
              <a:srgbClr val="C0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prstClr val="white"/>
              </a:solidFill>
              <a:latin typeface="Calibri"/>
              <a:ea typeface="新細明體"/>
            </a:endParaRPr>
          </a:p>
        </p:txBody>
      </p:sp>
      <p:sp>
        <p:nvSpPr>
          <p:cNvPr id="12" name="向左箭號 11"/>
          <p:cNvSpPr/>
          <p:nvPr/>
        </p:nvSpPr>
        <p:spPr>
          <a:xfrm>
            <a:off x="6607395" y="4867803"/>
            <a:ext cx="2143125" cy="1126249"/>
          </a:xfrm>
          <a:prstGeom prst="leftArrow">
            <a:avLst/>
          </a:prstGeom>
          <a:solidFill>
            <a:srgbClr val="7030A0"/>
          </a:solidFill>
          <a:ln w="25400" cap="flat" cmpd="sng" algn="ctr">
            <a:noFill/>
            <a:prstDash val="solid"/>
          </a:ln>
          <a:effectLst/>
        </p:spPr>
        <p:txBody>
          <a:bodyPr anchor="ctr"/>
          <a:lstStyle/>
          <a:p>
            <a:pPr>
              <a:defRPr/>
            </a:pPr>
            <a:r>
              <a:rPr lang="zh-TW" altLang="en-US" sz="1600" kern="0" dirty="0">
                <a:solidFill>
                  <a:prstClr val="white"/>
                </a:solidFill>
                <a:latin typeface="微軟正黑體" panose="020B0604030504040204" pitchFamily="34" charset="-120"/>
                <a:ea typeface="微軟正黑體" panose="020B0604030504040204" pitchFamily="34" charset="-120"/>
              </a:rPr>
              <a:t>無課程教授該能力</a:t>
            </a:r>
            <a:endParaRPr lang="en-US" altLang="zh-TW" sz="1600" kern="0" dirty="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600" kern="0" dirty="0">
                <a:solidFill>
                  <a:prstClr val="white"/>
                </a:solidFill>
                <a:latin typeface="微軟正黑體" panose="020B0604030504040204" pitchFamily="34" charset="-120"/>
                <a:ea typeface="微軟正黑體" panose="020B0604030504040204" pitchFamily="34" charset="-120"/>
              </a:rPr>
              <a:t>(</a:t>
            </a:r>
            <a:r>
              <a:rPr lang="zh-TW" altLang="en-US" sz="1600" kern="0" dirty="0">
                <a:solidFill>
                  <a:prstClr val="white"/>
                </a:solidFill>
                <a:latin typeface="微軟正黑體" panose="020B0604030504040204" pitchFamily="34" charset="-120"/>
                <a:ea typeface="微軟正黑體" panose="020B0604030504040204" pitchFamily="34" charset="-120"/>
              </a:rPr>
              <a:t>應新增課程</a:t>
            </a:r>
            <a:r>
              <a:rPr lang="en-US" altLang="zh-TW" sz="1600" kern="0" dirty="0">
                <a:solidFill>
                  <a:prstClr val="white"/>
                </a:solidFill>
                <a:latin typeface="微軟正黑體" panose="020B0604030504040204" pitchFamily="34" charset="-120"/>
                <a:ea typeface="微軟正黑體" panose="020B0604030504040204" pitchFamily="34" charset="-120"/>
              </a:rPr>
              <a:t>)</a:t>
            </a:r>
            <a:endParaRPr lang="zh-TW" altLang="en-US" sz="1600" kern="0" dirty="0">
              <a:solidFill>
                <a:prstClr val="white"/>
              </a:solidFill>
              <a:latin typeface="微軟正黑體" panose="020B0604030504040204" pitchFamily="34" charset="-120"/>
              <a:ea typeface="微軟正黑體" panose="020B0604030504040204" pitchFamily="34" charset="-120"/>
            </a:endParaRPr>
          </a:p>
        </p:txBody>
      </p:sp>
      <p:sp>
        <p:nvSpPr>
          <p:cNvPr id="13" name="文字方塊 12"/>
          <p:cNvSpPr txBox="1"/>
          <p:nvPr/>
        </p:nvSpPr>
        <p:spPr>
          <a:xfrm>
            <a:off x="3455060" y="5942683"/>
            <a:ext cx="5472608" cy="523220"/>
          </a:xfrm>
          <a:prstGeom prst="rect">
            <a:avLst/>
          </a:prstGeom>
          <a:noFill/>
        </p:spPr>
        <p:txBody>
          <a:bodyPr wrap="square" rtlCol="0">
            <a:spAutoFit/>
          </a:bodyPr>
          <a:lstStyle/>
          <a:p>
            <a:pPr eaLnBrk="0" fontAlgn="base" hangingPunct="0">
              <a:spcBef>
                <a:spcPct val="0"/>
              </a:spcBef>
              <a:spcAft>
                <a:spcPct val="0"/>
              </a:spcAft>
            </a:pPr>
            <a:r>
              <a:rPr kumimoji="1" lang="zh-TW" altLang="en-US" sz="1400" b="1" dirty="0" smtClean="0">
                <a:solidFill>
                  <a:prstClr val="black"/>
                </a:solidFill>
                <a:latin typeface="微軟正黑體" panose="020B0604030504040204" pitchFamily="34" charset="-120"/>
                <a:ea typeface="微軟正黑體" panose="020B0604030504040204" pitchFamily="34" charset="-120"/>
              </a:rPr>
              <a:t>註：</a:t>
            </a:r>
            <a:r>
              <a:rPr kumimoji="1" lang="en-US" altLang="zh-TW" sz="1400" b="1"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b="1" dirty="0" smtClean="0">
                <a:solidFill>
                  <a:prstClr val="black"/>
                </a:solidFill>
                <a:latin typeface="微軟正黑體" panose="020B0604030504040204" pitchFamily="34" charset="-120"/>
                <a:ea typeface="微軟正黑體" panose="020B0604030504040204" pitchFamily="34" charset="-120"/>
              </a:rPr>
              <a:t>的知識技能亦可協助校／系進行課程盤點，盤點現有課程是否教授相關知識技能。</a:t>
            </a:r>
            <a:endParaRPr kumimoji="1" lang="zh-TW" altLang="en-US" sz="14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22598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extLst/>
          </p:nvPr>
        </p:nvGraphicFramePr>
        <p:xfrm>
          <a:off x="251520" y="2103194"/>
          <a:ext cx="8558316" cy="4638174"/>
        </p:xfrm>
        <a:graphic>
          <a:graphicData uri="http://schemas.openxmlformats.org/drawingml/2006/table">
            <a:tbl>
              <a:tblPr firstRow="1" firstCol="1" bandRow="1">
                <a:tableStyleId>{93296810-A885-4BE3-A3E7-6D5BEEA58F35}</a:tableStyleId>
              </a:tblPr>
              <a:tblGrid>
                <a:gridCol w="798219"/>
                <a:gridCol w="2175169"/>
                <a:gridCol w="599189"/>
                <a:gridCol w="553971"/>
                <a:gridCol w="553971"/>
                <a:gridCol w="553971"/>
                <a:gridCol w="553971"/>
                <a:gridCol w="553971"/>
                <a:gridCol w="553971"/>
                <a:gridCol w="553971"/>
                <a:gridCol w="553971"/>
                <a:gridCol w="553971"/>
              </a:tblGrid>
              <a:tr h="338243">
                <a:tc gridSpan="3">
                  <a:txBody>
                    <a:bodyPr/>
                    <a:lstStyle/>
                    <a:p>
                      <a:pPr algn="ctr" fontAlgn="ctr">
                        <a:lnSpc>
                          <a:spcPct val="100000"/>
                        </a:lnSpc>
                      </a:pPr>
                      <a:r>
                        <a:rPr lang="en-US" altLang="zh-TW" sz="1300" kern="0" dirty="0" smtClean="0">
                          <a:effectLst/>
                          <a:latin typeface="微軟正黑體" panose="020B0604030504040204" pitchFamily="34" charset="-120"/>
                          <a:ea typeface="微軟正黑體" panose="020B0604030504040204" pitchFamily="34" charset="-120"/>
                        </a:rPr>
                        <a:t>UCAN</a:t>
                      </a:r>
                      <a:r>
                        <a:rPr lang="zh-TW" altLang="en-US" sz="1300" kern="0" dirty="0" smtClean="0">
                          <a:effectLst/>
                          <a:latin typeface="微軟正黑體" panose="020B0604030504040204" pitchFamily="34" charset="-120"/>
                          <a:ea typeface="微軟正黑體" panose="020B0604030504040204" pitchFamily="34" charset="-120"/>
                        </a:rPr>
                        <a:t>職能－人力資源管理</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11734" marR="11734" marT="0" marB="0" anchor="ctr"/>
                </a:tc>
                <a:tc hMerge="1">
                  <a:txBody>
                    <a:bodyPr/>
                    <a:lstStyle/>
                    <a:p>
                      <a:pPr marL="0" indent="0" algn="ctr">
                        <a:lnSpc>
                          <a:spcPct val="150000"/>
                        </a:lnSpc>
                        <a:spcAft>
                          <a:spcPts val="0"/>
                        </a:spcAft>
                      </a:pPr>
                      <a:endParaRPr lang="en-US" altLang="zh-TW" sz="1800" b="1" kern="0" dirty="0" smtClean="0">
                        <a:effectLst/>
                        <a:latin typeface="微軟正黑體" pitchFamily="34" charset="-120"/>
                        <a:ea typeface="微軟正黑體" pitchFamily="34" charset="-120"/>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gridSpan="8">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對應課程</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rowSpan="2">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b="1" kern="100" dirty="0" smtClean="0">
                          <a:solidFill>
                            <a:schemeClr val="tx1"/>
                          </a:solidFill>
                          <a:effectLst/>
                          <a:latin typeface="微軟正黑體" pitchFamily="34" charset="-120"/>
                          <a:ea typeface="微軟正黑體" pitchFamily="34" charset="-120"/>
                          <a:cs typeface="Times New Roman"/>
                        </a:rPr>
                        <a:t>加總</a:t>
                      </a:r>
                      <a:endParaRPr lang="zh-TW" sz="1300" b="1" kern="100" dirty="0">
                        <a:solidFill>
                          <a:schemeClr val="tx1"/>
                        </a:solidFill>
                        <a:effectLst/>
                        <a:latin typeface="微軟正黑體" pitchFamily="34" charset="-120"/>
                        <a:ea typeface="微軟正黑體" pitchFamily="34" charset="-120"/>
                        <a:cs typeface="Times New Roman"/>
                      </a:endParaRPr>
                    </a:p>
                  </a:txBody>
                  <a:tcPr marL="11734" marR="11734" marT="0" marB="0" anchor="ctr"/>
                </a:tc>
              </a:tr>
              <a:tr h="450991">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TW" altLang="en-US" sz="1300" kern="0" dirty="0" smtClean="0">
                          <a:effectLst/>
                          <a:latin typeface="微軟正黑體" panose="020B0604030504040204" pitchFamily="34" charset="-120"/>
                          <a:ea typeface="微軟正黑體" panose="020B0604030504040204" pitchFamily="34" charset="-120"/>
                        </a:rPr>
                        <a:t>第一層</a:t>
                      </a:r>
                      <a:r>
                        <a:rPr lang="en-US" altLang="zh-TW" sz="1300" kern="0" dirty="0" smtClean="0">
                          <a:effectLst/>
                          <a:latin typeface="微軟正黑體" panose="020B0604030504040204" pitchFamily="34" charset="-120"/>
                          <a:ea typeface="微軟正黑體" panose="020B0604030504040204" pitchFamily="34" charset="-120"/>
                        </a:rPr>
                        <a:t/>
                      </a:r>
                      <a:br>
                        <a:rPr lang="en-US" altLang="zh-TW" sz="1300" kern="0" dirty="0" smtClean="0">
                          <a:effectLst/>
                          <a:latin typeface="微軟正黑體" panose="020B0604030504040204" pitchFamily="34" charset="-120"/>
                          <a:ea typeface="微軟正黑體" panose="020B0604030504040204" pitchFamily="34" charset="-120"/>
                        </a:rPr>
                      </a:br>
                      <a:r>
                        <a:rPr lang="zh-TW" altLang="zh-TW" sz="1300" kern="0" dirty="0" smtClean="0">
                          <a:effectLst/>
                          <a:latin typeface="微軟正黑體" panose="020B0604030504040204" pitchFamily="34" charset="-120"/>
                          <a:ea typeface="微軟正黑體" panose="020B0604030504040204" pitchFamily="34" charset="-120"/>
                        </a:rPr>
                        <a:t>工作任務</a:t>
                      </a:r>
                      <a:endParaRPr lang="zh-TW" altLang="zh-TW" sz="1300" b="1" kern="100" dirty="0" smtClean="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indent="0" algn="ctr">
                        <a:lnSpc>
                          <a:spcPct val="100000"/>
                        </a:lnSpc>
                        <a:spcAft>
                          <a:spcPts val="0"/>
                        </a:spcAft>
                      </a:pPr>
                      <a:r>
                        <a:rPr lang="zh-TW" altLang="en-US" sz="1300" kern="0" dirty="0" smtClean="0">
                          <a:effectLst/>
                          <a:latin typeface="微軟正黑體" panose="020B0604030504040204" pitchFamily="34" charset="-120"/>
                          <a:ea typeface="微軟正黑體" panose="020B0604030504040204" pitchFamily="34" charset="-120"/>
                        </a:rPr>
                        <a:t>第二層</a:t>
                      </a:r>
                      <a:r>
                        <a:rPr lang="en-US" altLang="zh-TW" sz="1300" kern="0" dirty="0" smtClean="0">
                          <a:effectLst/>
                          <a:latin typeface="微軟正黑體" panose="020B0604030504040204" pitchFamily="34" charset="-120"/>
                          <a:ea typeface="微軟正黑體" panose="020B0604030504040204" pitchFamily="34" charset="-120"/>
                        </a:rPr>
                        <a:t/>
                      </a:r>
                      <a:br>
                        <a:rPr lang="en-US" altLang="zh-TW" sz="1300" kern="0" dirty="0" smtClean="0">
                          <a:effectLst/>
                          <a:latin typeface="微軟正黑體" panose="020B0604030504040204" pitchFamily="34" charset="-120"/>
                          <a:ea typeface="微軟正黑體" panose="020B0604030504040204" pitchFamily="34" charset="-120"/>
                        </a:rPr>
                      </a:br>
                      <a:r>
                        <a:rPr lang="zh-TW" altLang="en-US" sz="1300" kern="0" dirty="0" smtClean="0">
                          <a:effectLst/>
                          <a:latin typeface="微軟正黑體" panose="020B0604030504040204" pitchFamily="34" charset="-120"/>
                          <a:ea typeface="微軟正黑體" panose="020B0604030504040204" pitchFamily="34" charset="-120"/>
                        </a:rPr>
                        <a:t>工作</a:t>
                      </a:r>
                      <a:r>
                        <a:rPr lang="zh-TW" sz="1300" kern="0" dirty="0" smtClean="0">
                          <a:effectLst/>
                          <a:latin typeface="微軟正黑體" panose="020B0604030504040204" pitchFamily="34" charset="-120"/>
                          <a:ea typeface="微軟正黑體" panose="020B0604030504040204" pitchFamily="34" charset="-120"/>
                        </a:rPr>
                        <a:t>活動</a:t>
                      </a:r>
                      <a:endParaRPr lang="en-US" altLang="zh-TW" sz="1300" b="1" kern="0" dirty="0" smtClean="0">
                        <a:solidFill>
                          <a:schemeClr val="bg1"/>
                        </a:solidFill>
                        <a:effectLst/>
                        <a:latin typeface="微軟正黑體" pitchFamily="34" charset="-120"/>
                        <a:ea typeface="微軟正黑體" pitchFamily="34" charset="-120"/>
                      </a:endParaRPr>
                    </a:p>
                  </a:txBody>
                  <a:tcPr marL="11734" marR="11734" marT="0" marB="0" anchor="ctr"/>
                </a:tc>
                <a:tc>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職能</a:t>
                      </a:r>
                      <a:endParaRPr lang="en-US" altLang="zh-TW" sz="1300" kern="100" dirty="0" smtClean="0">
                        <a:effectLst/>
                        <a:latin typeface="微軟正黑體" panose="020B0604030504040204" pitchFamily="34" charset="-120"/>
                        <a:ea typeface="微軟正黑體" panose="020B0604030504040204" pitchFamily="34" charset="-120"/>
                      </a:endParaRPr>
                    </a:p>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編號</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人力資源管理</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勞動市場分析 </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勞動</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法規</a:t>
                      </a:r>
                      <a:endParaRPr lang="zh-TW" alt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績效</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管理</a:t>
                      </a:r>
                      <a:endParaRPr lang="zh-TW" altLang="zh-TW" sz="1300" b="1" kern="100" dirty="0" smtClean="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勞資</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關係</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006</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007</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008</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v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r>
              <a:tr h="600734">
                <a:tc rowSpan="4">
                  <a:txBody>
                    <a:bodyPr/>
                    <a:lstStyle/>
                    <a:p>
                      <a:pPr marL="0" marR="0" indent="0" algn="just"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u="none" strike="noStrike" kern="1200" dirty="0" smtClean="0">
                          <a:effectLst/>
                          <a:latin typeface="微軟正黑體" panose="020B0604030504040204" pitchFamily="34" charset="-120"/>
                          <a:ea typeface="微軟正黑體" panose="020B0604030504040204" pitchFamily="34" charset="-120"/>
                        </a:rPr>
                        <a:t>因應組織發展，制定人力資源相關政策。</a:t>
                      </a:r>
                      <a:endParaRPr lang="zh-TW" altLang="en-US"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規劃人力資源年度計畫及預算。</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01</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評估人力資源的投入與效益。</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en-US"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協助制定人力資源相關政策。</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使用既定服務話術和流程，提供一致性的顧客服務。</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marR="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u="none" strike="noStrike" dirty="0" smtClean="0">
                          <a:effectLst/>
                          <a:latin typeface="微軟正黑體" panose="020B0604030504040204" pitchFamily="34" charset="-120"/>
                          <a:ea typeface="微軟正黑體" panose="020B0604030504040204" pitchFamily="34" charset="-120"/>
                        </a:rPr>
                        <a:t>04</a:t>
                      </a:r>
                      <a:endParaRPr lang="zh-TW" altLang="en-US" sz="1300" b="0" i="0" u="none" strike="noStrike" dirty="0" smtClean="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0</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403425">
                <a:tc rowSpan="3">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u="none" strike="noStrike" dirty="0" smtClean="0">
                          <a:effectLst/>
                          <a:latin typeface="微軟正黑體" panose="020B0604030504040204" pitchFamily="34" charset="-120"/>
                          <a:ea typeface="微軟正黑體" panose="020B0604030504040204" pitchFamily="34" charset="-120"/>
                        </a:rPr>
                        <a:t>制定與執行績效管理相關活動。</a:t>
                      </a:r>
                      <a:endParaRPr lang="zh-TW" altLang="en-US" sz="1300" b="0" i="0" u="none" strike="noStrike" dirty="0" smtClean="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制定績效管理制度。</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05</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r>
                        <a:rPr lang="en-US" altLang="zh-TW" sz="1300" u="none" strike="noStrike" kern="1200" dirty="0" smtClean="0">
                          <a:effectLst/>
                          <a:latin typeface="微軟正黑體" panose="020B0604030504040204" pitchFamily="34" charset="-120"/>
                          <a:ea typeface="微軟正黑體" panose="020B0604030504040204" pitchFamily="34" charset="-120"/>
                        </a:rPr>
                        <a:t>V</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u="none" strike="noStrike" kern="1200" dirty="0" smtClean="0">
                          <a:effectLst/>
                          <a:latin typeface="微軟正黑體" panose="020B0604030504040204" pitchFamily="34" charset="-120"/>
                          <a:ea typeface="微軟正黑體" panose="020B0604030504040204" pitchFamily="34" charset="-120"/>
                        </a:rPr>
                        <a:t>V</a:t>
                      </a: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r>
                        <a:rPr lang="en-US"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rPr>
                        <a:t>3</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r>
              <a:tr h="403425">
                <a:tc vMerge="1">
                  <a:txBody>
                    <a:bodyPr/>
                    <a:lstStyle/>
                    <a:p>
                      <a:pPr marL="171450" indent="-171450" algn="l" fontAlgn="ctr">
                        <a:buFont typeface="Arial" panose="020B0604020202020204" pitchFamily="34" charset="0"/>
                        <a:buChar cha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lnSpc>
                          <a:spcPct val="100000"/>
                        </a:lnSpc>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執行績效考核作業。</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lnSpc>
                          <a:spcPct val="100000"/>
                        </a:lnSpc>
                        <a:buFont typeface="Arial" panose="020B0604020202020204" pitchFamily="34" charset="0"/>
                        <a:buNone/>
                      </a:pPr>
                      <a:r>
                        <a:rPr lang="en-US" altLang="zh-TW" sz="1300" b="1" u="none" strike="noStrike" dirty="0" smtClean="0">
                          <a:solidFill>
                            <a:srgbClr val="FF0000"/>
                          </a:solidFill>
                          <a:effectLst/>
                          <a:latin typeface="微軟正黑體" panose="020B0604030504040204" pitchFamily="34" charset="-120"/>
                          <a:ea typeface="微軟正黑體" panose="020B0604030504040204" pitchFamily="34" charset="-120"/>
                        </a:rPr>
                        <a:t>X</a:t>
                      </a:r>
                      <a:endParaRPr lang="zh-TW" altLang="en-US" sz="13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lnSpc>
                          <a:spcPct val="100000"/>
                        </a:lnSpc>
                        <a:buFont typeface="Arial" panose="020B0604020202020204" pitchFamily="34" charset="0"/>
                        <a:buNone/>
                      </a:pPr>
                      <a:r>
                        <a:rPr lang="en-US"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rPr>
                        <a:t>0</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r>
              <a:tr h="319577">
                <a:tc v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zh-TW" altLang="zh-TW" sz="14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zh-TW" altLang="en-US" sz="1300" b="1" u="none" strike="noStrike" kern="1200" dirty="0" smtClean="0">
                          <a:solidFill>
                            <a:srgbClr val="FF0000"/>
                          </a:solidFill>
                          <a:effectLst/>
                          <a:latin typeface="微軟正黑體" panose="020B0604030504040204" pitchFamily="34" charset="-120"/>
                          <a:ea typeface="微軟正黑體" panose="020B0604030504040204" pitchFamily="34" charset="-120"/>
                        </a:rPr>
                        <a:t>系所新增</a:t>
                      </a:r>
                      <a:endParaRPr lang="zh-TW" altLang="zh-TW" sz="13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06</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319577">
                <a:tc gridSpan="2">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b="1" i="0" u="none" strike="noStrike" dirty="0" smtClean="0">
                          <a:solidFill>
                            <a:schemeClr val="tx1"/>
                          </a:solidFill>
                          <a:effectLst/>
                          <a:latin typeface="微軟正黑體" panose="020B0604030504040204" pitchFamily="34" charset="-120"/>
                          <a:ea typeface="微軟正黑體" panose="020B0604030504040204" pitchFamily="34" charset="-120"/>
                        </a:rPr>
                        <a:t>加總</a:t>
                      </a:r>
                    </a:p>
                  </a:txBody>
                  <a:tcPr marL="9526" marR="9526" marT="9521" marB="0" anchor="ctr"/>
                </a:tc>
                <a:tc h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zh-TW" altLang="zh-TW" sz="14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lnSpc>
                          <a:spcPct val="100000"/>
                        </a:lnSpc>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bl>
          </a:graphicData>
        </a:graphic>
      </p:graphicFrame>
      <p:sp>
        <p:nvSpPr>
          <p:cNvPr id="3" name="投影片編號版面配置區 2"/>
          <p:cNvSpPr>
            <a:spLocks noGrp="1"/>
          </p:cNvSpPr>
          <p:nvPr>
            <p:ph type="sldNum" sz="quarter" idx="12"/>
          </p:nvPr>
        </p:nvSpPr>
        <p:spPr/>
        <p:txBody>
          <a:bodyPr/>
          <a:lstStyle/>
          <a:p>
            <a:fld id="{47C593DD-A344-4644-978D-6E1FC6780BD6}" type="slidenum">
              <a:rPr lang="zh-TW" altLang="en-US" smtClean="0">
                <a:solidFill>
                  <a:prstClr val="white">
                    <a:tint val="75000"/>
                  </a:prstClr>
                </a:solidFill>
              </a:rPr>
              <a:pPr/>
              <a:t>78</a:t>
            </a:fld>
            <a:endParaRPr lang="zh-TW" altLang="en-US">
              <a:solidFill>
                <a:prstClr val="white">
                  <a:tint val="75000"/>
                </a:prstClr>
              </a:solidFill>
            </a:endParaRPr>
          </a:p>
        </p:txBody>
      </p:sp>
      <p:sp>
        <p:nvSpPr>
          <p:cNvPr id="2" name="標題 1"/>
          <p:cNvSpPr>
            <a:spLocks noGrp="1"/>
          </p:cNvSpPr>
          <p:nvPr>
            <p:ph type="title" idx="4294967295"/>
          </p:nvPr>
        </p:nvSpPr>
        <p:spPr>
          <a:xfrm>
            <a:off x="467544" y="116632"/>
            <a:ext cx="8229600" cy="720725"/>
          </a:xfrm>
        </p:spPr>
        <p:txBody>
          <a:bodyPr>
            <a:normAutofit/>
          </a:bodyPr>
          <a:lstStyle/>
          <a:p>
            <a:pPr algn="ctr"/>
            <a:r>
              <a:rPr lang="zh-TW" altLang="en-US" sz="4000" b="1" dirty="0">
                <a:solidFill>
                  <a:schemeClr val="bg1"/>
                </a:solidFill>
                <a:latin typeface="微軟正黑體" panose="020B0604030504040204" pitchFamily="34" charset="-120"/>
                <a:ea typeface="微軟正黑體" panose="020B0604030504040204" pitchFamily="34" charset="-120"/>
              </a:rPr>
              <a:t>運用</a:t>
            </a:r>
            <a:r>
              <a:rPr lang="en-US" altLang="zh-TW" sz="4000" b="1" dirty="0">
                <a:solidFill>
                  <a:schemeClr val="bg1"/>
                </a:solidFill>
                <a:latin typeface="微軟正黑體" panose="020B0604030504040204" pitchFamily="34" charset="-120"/>
                <a:ea typeface="微軟正黑體" panose="020B0604030504040204" pitchFamily="34" charset="-120"/>
              </a:rPr>
              <a:t>UCAN</a:t>
            </a:r>
            <a:r>
              <a:rPr lang="zh-TW" altLang="en-US" sz="4000" b="1" dirty="0">
                <a:solidFill>
                  <a:schemeClr val="bg1"/>
                </a:solidFill>
                <a:latin typeface="微軟正黑體" panose="020B0604030504040204" pitchFamily="34" charset="-120"/>
                <a:ea typeface="微軟正黑體" panose="020B0604030504040204" pitchFamily="34" charset="-120"/>
              </a:rPr>
              <a:t>職能發展課程地圖</a:t>
            </a:r>
          </a:p>
        </p:txBody>
      </p:sp>
      <p:sp>
        <p:nvSpPr>
          <p:cNvPr id="9" name="文字方塊 8"/>
          <p:cNvSpPr txBox="1"/>
          <p:nvPr/>
        </p:nvSpPr>
        <p:spPr>
          <a:xfrm>
            <a:off x="251520" y="764704"/>
            <a:ext cx="8568952" cy="1292662"/>
          </a:xfrm>
          <a:prstGeom prst="rect">
            <a:avLst/>
          </a:prstGeom>
          <a:solidFill>
            <a:schemeClr val="accent5">
              <a:lumMod val="20000"/>
              <a:lumOff val="80000"/>
            </a:schemeClr>
          </a:solidFill>
        </p:spPr>
        <p:txBody>
          <a:bodyPr wrap="square" rtlCol="0">
            <a:spAutoFit/>
          </a:bodyPr>
          <a:lstStyle/>
          <a:p>
            <a:pPr eaLnBrk="0" fontAlgn="base" hangingPunct="0">
              <a:spcBef>
                <a:spcPct val="0"/>
              </a:spcBef>
              <a:spcAft>
                <a:spcPct val="0"/>
              </a:spcAft>
            </a:pPr>
            <a:r>
              <a:rPr kumimoji="1" lang="zh-TW" altLang="en-US" dirty="0" smtClean="0">
                <a:solidFill>
                  <a:prstClr val="black"/>
                </a:solidFill>
                <a:latin typeface="微軟正黑體" panose="020B0604030504040204" pitchFamily="34" charset="-120"/>
                <a:ea typeface="微軟正黑體" panose="020B0604030504040204" pitchFamily="34" charset="-120"/>
              </a:rPr>
              <a:t>運用與核心能力相關的職能進行課程盤點，調整課程，並展開課程地圖。</a:t>
            </a:r>
            <a:endParaRPr kumimoji="1" lang="en-US" altLang="zh-TW" dirty="0" smtClean="0">
              <a:solidFill>
                <a:prstClr val="black"/>
              </a:solidFill>
              <a:latin typeface="微軟正黑體" panose="020B0604030504040204" pitchFamily="34" charset="-120"/>
              <a:ea typeface="微軟正黑體" panose="020B0604030504040204" pitchFamily="34" charset="-120"/>
            </a:endParaRPr>
          </a:p>
          <a:p>
            <a:pPr marL="542925" eaLnBrk="0" fontAlgn="base" hangingPunct="0">
              <a:spcBef>
                <a:spcPct val="0"/>
              </a:spcBef>
              <a:spcAft>
                <a:spcPct val="0"/>
              </a:spcAft>
            </a:pPr>
            <a:r>
              <a:rPr kumimoji="1" lang="en-US" altLang="zh-TW" sz="1500" dirty="0">
                <a:solidFill>
                  <a:prstClr val="black"/>
                </a:solidFill>
                <a:latin typeface="微軟正黑體" panose="020B0604030504040204" pitchFamily="34" charset="-120"/>
                <a:ea typeface="微軟正黑體" panose="020B0604030504040204" pitchFamily="34" charset="-120"/>
              </a:rPr>
              <a:t>Step1</a:t>
            </a:r>
            <a:r>
              <a:rPr kumimoji="1" lang="zh-TW" altLang="en-US" sz="1500" dirty="0">
                <a:solidFill>
                  <a:prstClr val="black"/>
                </a:solidFill>
                <a:latin typeface="微軟正黑體" panose="020B0604030504040204" pitchFamily="34" charset="-120"/>
                <a:ea typeface="微軟正黑體" panose="020B0604030504040204" pitchFamily="34" charset="-120"/>
              </a:rPr>
              <a:t>：選擇系所相關就業途徑</a:t>
            </a:r>
            <a:endParaRPr kumimoji="1" lang="en-US" altLang="zh-TW" sz="1500" dirty="0">
              <a:solidFill>
                <a:prstClr val="black"/>
              </a:solidFill>
              <a:latin typeface="微軟正黑體" panose="020B0604030504040204" pitchFamily="34" charset="-120"/>
              <a:ea typeface="微軟正黑體" panose="020B0604030504040204" pitchFamily="34" charset="-120"/>
            </a:endParaRPr>
          </a:p>
          <a:p>
            <a:pPr marL="542925" algn="just" eaLnBrk="0" fontAlgn="base" hangingPunct="0">
              <a:spcBef>
                <a:spcPct val="0"/>
              </a:spcBef>
              <a:spcAft>
                <a:spcPct val="0"/>
              </a:spcAft>
            </a:pPr>
            <a:r>
              <a:rPr kumimoji="1" lang="en-US" altLang="zh-TW" sz="1500" dirty="0">
                <a:solidFill>
                  <a:prstClr val="black"/>
                </a:solidFill>
                <a:latin typeface="微軟正黑體" panose="020B0604030504040204" pitchFamily="34" charset="-120"/>
                <a:ea typeface="微軟正黑體" panose="020B0604030504040204" pitchFamily="34" charset="-120"/>
              </a:rPr>
              <a:t>Step2</a:t>
            </a:r>
            <a:r>
              <a:rPr kumimoji="1" lang="zh-TW" altLang="en-US" sz="1500" dirty="0">
                <a:solidFill>
                  <a:prstClr val="black"/>
                </a:solidFill>
                <a:latin typeface="微軟正黑體" panose="020B0604030504040204" pitchFamily="34" charset="-120"/>
                <a:ea typeface="微軟正黑體" panose="020B0604030504040204" pitchFamily="34" charset="-120"/>
              </a:rPr>
              <a:t>：篩選系所預計培養學生的職能</a:t>
            </a:r>
            <a:endParaRPr kumimoji="1" lang="en-US" altLang="zh-TW" sz="1500" dirty="0">
              <a:solidFill>
                <a:prstClr val="black"/>
              </a:solidFill>
              <a:latin typeface="微軟正黑體" panose="020B0604030504040204" pitchFamily="34" charset="-120"/>
              <a:ea typeface="微軟正黑體" panose="020B0604030504040204" pitchFamily="34" charset="-120"/>
            </a:endParaRPr>
          </a:p>
          <a:p>
            <a:pPr marL="542925" eaLnBrk="0" fontAlgn="base" hangingPunct="0">
              <a:spcBef>
                <a:spcPct val="0"/>
              </a:spcBef>
              <a:spcAft>
                <a:spcPct val="0"/>
              </a:spcAft>
            </a:pPr>
            <a:r>
              <a:rPr kumimoji="1" lang="en-US" altLang="zh-TW" sz="1500" dirty="0">
                <a:solidFill>
                  <a:prstClr val="black"/>
                </a:solidFill>
                <a:latin typeface="微軟正黑體" panose="020B0604030504040204" pitchFamily="34" charset="-120"/>
                <a:ea typeface="微軟正黑體" panose="020B0604030504040204" pitchFamily="34" charset="-120"/>
              </a:rPr>
              <a:t>Step3</a:t>
            </a:r>
            <a:r>
              <a:rPr kumimoji="1" lang="zh-TW" altLang="en-US" sz="1500" dirty="0">
                <a:solidFill>
                  <a:prstClr val="black"/>
                </a:solidFill>
                <a:latin typeface="微軟正黑體" panose="020B0604030504040204" pitchFamily="34" charset="-120"/>
                <a:ea typeface="微軟正黑體" panose="020B0604030504040204" pitchFamily="34" charset="-120"/>
              </a:rPr>
              <a:t>：職能與課程盤點對應</a:t>
            </a:r>
            <a:endParaRPr kumimoji="1" lang="en-US" altLang="zh-TW" sz="1500" dirty="0">
              <a:solidFill>
                <a:prstClr val="black"/>
              </a:solidFill>
              <a:latin typeface="微軟正黑體" panose="020B0604030504040204" pitchFamily="34" charset="-120"/>
              <a:ea typeface="微軟正黑體" panose="020B0604030504040204" pitchFamily="34" charset="-120"/>
            </a:endParaRPr>
          </a:p>
          <a:p>
            <a:pPr marL="542925" eaLnBrk="0" fontAlgn="base" hangingPunct="0">
              <a:spcBef>
                <a:spcPct val="0"/>
              </a:spcBef>
              <a:spcAft>
                <a:spcPct val="0"/>
              </a:spcAft>
            </a:pPr>
            <a:r>
              <a:rPr kumimoji="1" lang="en-US" altLang="zh-TW" sz="1500" dirty="0">
                <a:solidFill>
                  <a:prstClr val="black"/>
                </a:solidFill>
                <a:latin typeface="微軟正黑體" panose="020B0604030504040204" pitchFamily="34" charset="-120"/>
                <a:ea typeface="微軟正黑體" panose="020B0604030504040204" pitchFamily="34" charset="-120"/>
              </a:rPr>
              <a:t>Step4</a:t>
            </a:r>
            <a:r>
              <a:rPr kumimoji="1" lang="zh-TW" altLang="en-US" sz="1500" dirty="0" smtClean="0">
                <a:solidFill>
                  <a:prstClr val="black"/>
                </a:solidFill>
                <a:latin typeface="微軟正黑體" panose="020B0604030504040204" pitchFamily="34" charset="-120"/>
                <a:ea typeface="微軟正黑體" panose="020B0604030504040204" pitchFamily="34" charset="-120"/>
              </a:rPr>
              <a:t>：依據盤點結果評估課程調整</a:t>
            </a:r>
            <a:endParaRPr kumimoji="1" lang="zh-TW" altLang="en-US" sz="1500" dirty="0">
              <a:solidFill>
                <a:prstClr val="black"/>
              </a:solidFill>
              <a:latin typeface="微軟正黑體" panose="020B0604030504040204" pitchFamily="34" charset="-120"/>
              <a:ea typeface="微軟正黑體" panose="020B0604030504040204" pitchFamily="34" charset="-120"/>
            </a:endParaRPr>
          </a:p>
        </p:txBody>
      </p:sp>
      <mc:AlternateContent xmlns:mc="http://schemas.openxmlformats.org/markup-compatibility/2006" xmlns:a14="http://schemas.microsoft.com/office/drawing/2010/main">
        <mc:Choice Requires="a14">
          <p:sp>
            <p:nvSpPr>
              <p:cNvPr id="20" name="文字方塊 19"/>
              <p:cNvSpPr txBox="1"/>
              <p:nvPr/>
            </p:nvSpPr>
            <p:spPr>
              <a:xfrm>
                <a:off x="554244" y="2027448"/>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❶</m:t>
                      </m:r>
                    </m:oMath>
                  </m:oMathPara>
                </a14:m>
                <a:endParaRPr lang="zh-TW" altLang="en-US" sz="2400" kern="0" dirty="0" smtClean="0">
                  <a:solidFill>
                    <a:srgbClr val="C00000"/>
                  </a:solidFill>
                  <a:latin typeface="Calibri"/>
                  <a:ea typeface="新細明體" pitchFamily="18" charset="-120"/>
                </a:endParaRPr>
              </a:p>
            </p:txBody>
          </p:sp>
        </mc:Choice>
        <mc:Fallback xmlns="">
          <p:sp>
            <p:nvSpPr>
              <p:cNvPr id="20" name="文字方塊 19"/>
              <p:cNvSpPr txBox="1">
                <a:spLocks noRot="1" noChangeAspect="1" noMove="1" noResize="1" noEditPoints="1" noAdjustHandles="1" noChangeArrowheads="1" noChangeShapeType="1" noTextEdit="1"/>
              </p:cNvSpPr>
              <p:nvPr/>
            </p:nvSpPr>
            <p:spPr>
              <a:xfrm>
                <a:off x="554244" y="2027448"/>
                <a:ext cx="561372" cy="465448"/>
              </a:xfrm>
              <a:prstGeom prst="rect">
                <a:avLst/>
              </a:prstGeom>
              <a:blipFill rotWithShape="1">
                <a:blip r:embed="rId3"/>
                <a:stretch>
                  <a:fillRect l="-5435" r="-4348" b="-15789"/>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1" name="文字方塊 20"/>
              <p:cNvSpPr txBox="1"/>
              <p:nvPr/>
            </p:nvSpPr>
            <p:spPr>
              <a:xfrm>
                <a:off x="3175977" y="2027448"/>
                <a:ext cx="675943" cy="46544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zh-TW" altLang="en-US" sz="2400" i="1">
                          <a:solidFill>
                            <a:srgbClr val="C00000"/>
                          </a:solidFill>
                          <a:latin typeface="Cambria Math"/>
                        </a:rPr>
                        <m:t>❷</m:t>
                      </m:r>
                    </m:oMath>
                  </m:oMathPara>
                </a14:m>
                <a:endParaRPr lang="zh-TW" altLang="en-US" sz="2400" dirty="0">
                  <a:solidFill>
                    <a:srgbClr val="C00000"/>
                  </a:solidFill>
                  <a:latin typeface="Calibri"/>
                  <a:ea typeface="新細明體" pitchFamily="18" charset="-120"/>
                </a:endParaRPr>
              </a:p>
            </p:txBody>
          </p:sp>
        </mc:Choice>
        <mc:Fallback xmlns="">
          <p:sp>
            <p:nvSpPr>
              <p:cNvPr id="21" name="文字方塊 20"/>
              <p:cNvSpPr txBox="1">
                <a:spLocks noRot="1" noChangeAspect="1" noMove="1" noResize="1" noEditPoints="1" noAdjustHandles="1" noChangeArrowheads="1" noChangeShapeType="1" noTextEdit="1"/>
              </p:cNvSpPr>
              <p:nvPr/>
            </p:nvSpPr>
            <p:spPr>
              <a:xfrm>
                <a:off x="3175977" y="2027448"/>
                <a:ext cx="675943" cy="465448"/>
              </a:xfrm>
              <a:prstGeom prst="rect">
                <a:avLst/>
              </a:prstGeom>
              <a:blipFill rotWithShape="1">
                <a:blip r:embed="rId4"/>
                <a:stretch>
                  <a:fillRect b="-15789"/>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2" name="文字方塊 21"/>
              <p:cNvSpPr txBox="1"/>
              <p:nvPr/>
            </p:nvSpPr>
            <p:spPr>
              <a:xfrm>
                <a:off x="5162756" y="2027448"/>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❸</m:t>
                      </m:r>
                    </m:oMath>
                  </m:oMathPara>
                </a14:m>
                <a:endParaRPr lang="zh-TW" altLang="en-US" sz="2400" kern="0" dirty="0" smtClean="0">
                  <a:solidFill>
                    <a:srgbClr val="C00000"/>
                  </a:solidFill>
                  <a:latin typeface="Arial" pitchFamily="34" charset="0"/>
                  <a:ea typeface="新細明體" pitchFamily="18" charset="-120"/>
                </a:endParaRPr>
              </a:p>
            </p:txBody>
          </p:sp>
        </mc:Choice>
        <mc:Fallback xmlns="">
          <p:sp>
            <p:nvSpPr>
              <p:cNvPr id="22" name="文字方塊 21"/>
              <p:cNvSpPr txBox="1">
                <a:spLocks noRot="1" noChangeAspect="1" noMove="1" noResize="1" noEditPoints="1" noAdjustHandles="1" noChangeArrowheads="1" noChangeShapeType="1" noTextEdit="1"/>
              </p:cNvSpPr>
              <p:nvPr/>
            </p:nvSpPr>
            <p:spPr>
              <a:xfrm>
                <a:off x="5162756" y="2027448"/>
                <a:ext cx="561372" cy="465448"/>
              </a:xfrm>
              <a:prstGeom prst="rect">
                <a:avLst/>
              </a:prstGeom>
              <a:blipFill rotWithShape="1">
                <a:blip r:embed="rId5"/>
                <a:stretch>
                  <a:fillRect l="-5435" r="-4348" b="-17105"/>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04550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格 17"/>
          <p:cNvGraphicFramePr>
            <a:graphicFrameLocks noGrp="1"/>
          </p:cNvGraphicFramePr>
          <p:nvPr>
            <p:extLst/>
          </p:nvPr>
        </p:nvGraphicFramePr>
        <p:xfrm>
          <a:off x="251520" y="1815809"/>
          <a:ext cx="8558316" cy="4781543"/>
        </p:xfrm>
        <a:graphic>
          <a:graphicData uri="http://schemas.openxmlformats.org/drawingml/2006/table">
            <a:tbl>
              <a:tblPr firstRow="1" firstCol="1" bandRow="1">
                <a:tableStyleId>{93296810-A885-4BE3-A3E7-6D5BEEA58F35}</a:tableStyleId>
              </a:tblPr>
              <a:tblGrid>
                <a:gridCol w="798219"/>
                <a:gridCol w="2175169"/>
                <a:gridCol w="599189"/>
                <a:gridCol w="553971"/>
                <a:gridCol w="553971"/>
                <a:gridCol w="553971"/>
                <a:gridCol w="553971"/>
                <a:gridCol w="553971"/>
                <a:gridCol w="553971"/>
                <a:gridCol w="553971"/>
                <a:gridCol w="553971"/>
                <a:gridCol w="553971"/>
              </a:tblGrid>
              <a:tr h="338243">
                <a:tc gridSpan="3">
                  <a:txBody>
                    <a:bodyPr/>
                    <a:lstStyle/>
                    <a:p>
                      <a:pPr algn="ctr" fontAlgn="ctr"/>
                      <a:r>
                        <a:rPr lang="en-US" altLang="zh-TW" sz="1300" kern="0" dirty="0" smtClean="0">
                          <a:effectLst/>
                          <a:latin typeface="微軟正黑體" panose="020B0604030504040204" pitchFamily="34" charset="-120"/>
                          <a:ea typeface="微軟正黑體" panose="020B0604030504040204" pitchFamily="34" charset="-120"/>
                        </a:rPr>
                        <a:t>UCAN</a:t>
                      </a:r>
                      <a:r>
                        <a:rPr lang="zh-TW" altLang="en-US" sz="1300" kern="0" dirty="0" smtClean="0">
                          <a:effectLst/>
                          <a:latin typeface="微軟正黑體" panose="020B0604030504040204" pitchFamily="34" charset="-120"/>
                          <a:ea typeface="微軟正黑體" panose="020B0604030504040204" pitchFamily="34" charset="-120"/>
                        </a:rPr>
                        <a:t>職能－人力資源管理</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11734" marR="11734" marT="0" marB="0" anchor="ctr"/>
                </a:tc>
                <a:tc hMerge="1">
                  <a:txBody>
                    <a:bodyPr/>
                    <a:lstStyle/>
                    <a:p>
                      <a:pPr marL="0" indent="0" algn="ctr">
                        <a:lnSpc>
                          <a:spcPct val="150000"/>
                        </a:lnSpc>
                        <a:spcAft>
                          <a:spcPts val="0"/>
                        </a:spcAft>
                      </a:pPr>
                      <a:endParaRPr lang="en-US" altLang="zh-TW" sz="1800" b="1" kern="0" dirty="0" smtClean="0">
                        <a:effectLst/>
                        <a:latin typeface="微軟正黑體" pitchFamily="34" charset="-120"/>
                        <a:ea typeface="微軟正黑體" pitchFamily="34" charset="-120"/>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gridSpan="8">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對應課程</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h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800" b="1" kern="100" dirty="0">
                        <a:effectLst/>
                        <a:latin typeface="微軟正黑體" pitchFamily="34" charset="-120"/>
                        <a:ea typeface="微軟正黑體" pitchFamily="34" charset="-120"/>
                        <a:cs typeface="Times New Roman"/>
                      </a:endParaRPr>
                    </a:p>
                  </a:txBody>
                  <a:tcPr marL="11734" marR="11734" marT="0" marB="0" anchor="ctr">
                    <a:solidFill>
                      <a:srgbClr val="00B0F0"/>
                    </a:solidFill>
                  </a:tcPr>
                </a:tc>
                <a:tc rowSpan="2">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r>
                        <a:rPr lang="zh-TW" altLang="en-US" sz="1300" b="1" kern="100" dirty="0" smtClean="0">
                          <a:solidFill>
                            <a:schemeClr val="tx1"/>
                          </a:solidFill>
                          <a:effectLst/>
                          <a:latin typeface="微軟正黑體" pitchFamily="34" charset="-120"/>
                          <a:ea typeface="微軟正黑體" pitchFamily="34" charset="-120"/>
                          <a:cs typeface="Times New Roman"/>
                        </a:rPr>
                        <a:t>加總</a:t>
                      </a:r>
                      <a:endParaRPr lang="zh-TW" sz="1300" b="1" kern="100" dirty="0">
                        <a:solidFill>
                          <a:schemeClr val="tx1"/>
                        </a:solidFill>
                        <a:effectLst/>
                        <a:latin typeface="微軟正黑體" pitchFamily="34" charset="-120"/>
                        <a:ea typeface="微軟正黑體" pitchFamily="34" charset="-120"/>
                        <a:cs typeface="Times New Roman"/>
                      </a:endParaRPr>
                    </a:p>
                  </a:txBody>
                  <a:tcPr marL="11734" marR="11734" marT="0" marB="0" anchor="ctr"/>
                </a:tc>
              </a:tr>
              <a:tr h="450991">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TW" altLang="en-US" sz="1300" kern="0" dirty="0" smtClean="0">
                          <a:effectLst/>
                          <a:latin typeface="微軟正黑體" panose="020B0604030504040204" pitchFamily="34" charset="-120"/>
                          <a:ea typeface="微軟正黑體" panose="020B0604030504040204" pitchFamily="34" charset="-120"/>
                        </a:rPr>
                        <a:t>第一層</a:t>
                      </a:r>
                      <a:r>
                        <a:rPr lang="en-US" altLang="zh-TW" sz="1300" kern="0" dirty="0" smtClean="0">
                          <a:effectLst/>
                          <a:latin typeface="微軟正黑體" panose="020B0604030504040204" pitchFamily="34" charset="-120"/>
                          <a:ea typeface="微軟正黑體" panose="020B0604030504040204" pitchFamily="34" charset="-120"/>
                        </a:rPr>
                        <a:t/>
                      </a:r>
                      <a:br>
                        <a:rPr lang="en-US" altLang="zh-TW" sz="1300" kern="0" dirty="0" smtClean="0">
                          <a:effectLst/>
                          <a:latin typeface="微軟正黑體" panose="020B0604030504040204" pitchFamily="34" charset="-120"/>
                          <a:ea typeface="微軟正黑體" panose="020B0604030504040204" pitchFamily="34" charset="-120"/>
                        </a:rPr>
                      </a:br>
                      <a:r>
                        <a:rPr lang="zh-TW" altLang="zh-TW" sz="1300" kern="0" dirty="0" smtClean="0">
                          <a:effectLst/>
                          <a:latin typeface="微軟正黑體" panose="020B0604030504040204" pitchFamily="34" charset="-120"/>
                          <a:ea typeface="微軟正黑體" panose="020B0604030504040204" pitchFamily="34" charset="-120"/>
                        </a:rPr>
                        <a:t>工作任務</a:t>
                      </a:r>
                      <a:endParaRPr lang="zh-TW" altLang="zh-TW" sz="1300" b="1" kern="100" dirty="0" smtClean="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indent="0" algn="ctr">
                        <a:lnSpc>
                          <a:spcPct val="100000"/>
                        </a:lnSpc>
                        <a:spcAft>
                          <a:spcPts val="0"/>
                        </a:spcAft>
                      </a:pPr>
                      <a:r>
                        <a:rPr lang="zh-TW" altLang="en-US" sz="1300" kern="0" dirty="0" smtClean="0">
                          <a:effectLst/>
                          <a:latin typeface="微軟正黑體" panose="020B0604030504040204" pitchFamily="34" charset="-120"/>
                          <a:ea typeface="微軟正黑體" panose="020B0604030504040204" pitchFamily="34" charset="-120"/>
                        </a:rPr>
                        <a:t>第二層</a:t>
                      </a:r>
                      <a:r>
                        <a:rPr lang="en-US" altLang="zh-TW" sz="1300" kern="0" dirty="0" smtClean="0">
                          <a:effectLst/>
                          <a:latin typeface="微軟正黑體" panose="020B0604030504040204" pitchFamily="34" charset="-120"/>
                          <a:ea typeface="微軟正黑體" panose="020B0604030504040204" pitchFamily="34" charset="-120"/>
                        </a:rPr>
                        <a:t/>
                      </a:r>
                      <a:br>
                        <a:rPr lang="en-US" altLang="zh-TW" sz="1300" kern="0" dirty="0" smtClean="0">
                          <a:effectLst/>
                          <a:latin typeface="微軟正黑體" panose="020B0604030504040204" pitchFamily="34" charset="-120"/>
                          <a:ea typeface="微軟正黑體" panose="020B0604030504040204" pitchFamily="34" charset="-120"/>
                        </a:rPr>
                      </a:br>
                      <a:r>
                        <a:rPr lang="zh-TW" altLang="en-US" sz="1300" kern="0" dirty="0" smtClean="0">
                          <a:effectLst/>
                          <a:latin typeface="微軟正黑體" panose="020B0604030504040204" pitchFamily="34" charset="-120"/>
                          <a:ea typeface="微軟正黑體" panose="020B0604030504040204" pitchFamily="34" charset="-120"/>
                        </a:rPr>
                        <a:t>工作</a:t>
                      </a:r>
                      <a:r>
                        <a:rPr lang="zh-TW" sz="1300" kern="0" dirty="0" smtClean="0">
                          <a:effectLst/>
                          <a:latin typeface="微軟正黑體" panose="020B0604030504040204" pitchFamily="34" charset="-120"/>
                          <a:ea typeface="微軟正黑體" panose="020B0604030504040204" pitchFamily="34" charset="-120"/>
                        </a:rPr>
                        <a:t>活動</a:t>
                      </a:r>
                      <a:endParaRPr lang="en-US" altLang="zh-TW" sz="1300" b="1" kern="0" dirty="0" smtClean="0">
                        <a:solidFill>
                          <a:schemeClr val="bg1"/>
                        </a:solidFill>
                        <a:effectLst/>
                        <a:latin typeface="微軟正黑體" pitchFamily="34" charset="-120"/>
                        <a:ea typeface="微軟正黑體" pitchFamily="34" charset="-120"/>
                      </a:endParaRPr>
                    </a:p>
                  </a:txBody>
                  <a:tcPr marL="11734" marR="11734" marT="0" marB="0" anchor="ctr"/>
                </a:tc>
                <a:tc>
                  <a:txBody>
                    <a:bodyPr/>
                    <a:lstStyle/>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職能</a:t>
                      </a:r>
                      <a:endParaRPr lang="en-US" altLang="zh-TW" sz="1300" kern="100" dirty="0" smtClean="0">
                        <a:effectLst/>
                        <a:latin typeface="微軟正黑體" panose="020B0604030504040204" pitchFamily="34" charset="-120"/>
                        <a:ea typeface="微軟正黑體" panose="020B0604030504040204" pitchFamily="34" charset="-120"/>
                      </a:endParaRPr>
                    </a:p>
                    <a:p>
                      <a:pPr marL="306070" marR="0" indent="-306070" algn="ctr" defTabSz="914400" rtl="0" eaLnBrk="1" fontAlgn="auto" latinLnBrk="0" hangingPunct="1">
                        <a:lnSpc>
                          <a:spcPct val="10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編號</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人力資源管理</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勞動市場分析 </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勞動</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法規</a:t>
                      </a:r>
                      <a:endParaRPr lang="zh-TW" alt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績效</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管理</a:t>
                      </a:r>
                      <a:endParaRPr lang="zh-TW" altLang="zh-TW" sz="1300" b="1" kern="100" dirty="0" smtClean="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1300" kern="100" dirty="0" smtClean="0">
                          <a:effectLst/>
                          <a:latin typeface="微軟正黑體" panose="020B0604030504040204" pitchFamily="34" charset="-120"/>
                          <a:ea typeface="微軟正黑體" panose="020B0604030504040204" pitchFamily="34" charset="-120"/>
                        </a:rPr>
                        <a:t>勞資</a:t>
                      </a:r>
                      <a:r>
                        <a:rPr lang="en-US" altLang="zh-TW" sz="1300" kern="100" dirty="0" smtClean="0">
                          <a:effectLst/>
                          <a:latin typeface="微軟正黑體" panose="020B0604030504040204" pitchFamily="34" charset="-120"/>
                          <a:ea typeface="微軟正黑體" panose="020B0604030504040204" pitchFamily="34" charset="-120"/>
                        </a:rPr>
                        <a:t/>
                      </a:r>
                      <a:br>
                        <a:rPr lang="en-US" altLang="zh-TW" sz="1300" kern="100" dirty="0" smtClean="0">
                          <a:effectLst/>
                          <a:latin typeface="微軟正黑體" panose="020B0604030504040204" pitchFamily="34" charset="-120"/>
                          <a:ea typeface="微軟正黑體" panose="020B0604030504040204" pitchFamily="34" charset="-120"/>
                        </a:rPr>
                      </a:br>
                      <a:r>
                        <a:rPr lang="zh-TW" altLang="en-US" sz="1300" kern="100" dirty="0" smtClean="0">
                          <a:effectLst/>
                          <a:latin typeface="微軟正黑體" panose="020B0604030504040204" pitchFamily="34" charset="-120"/>
                          <a:ea typeface="微軟正黑體" panose="020B0604030504040204" pitchFamily="34" charset="-120"/>
                        </a:rPr>
                        <a:t>關係</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006</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007</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r>
                        <a:rPr lang="en-US" altLang="zh-TW" sz="1300" kern="100" dirty="0" smtClean="0">
                          <a:effectLst/>
                          <a:latin typeface="微軟正黑體" panose="020B0604030504040204" pitchFamily="34" charset="-120"/>
                          <a:ea typeface="微軟正黑體" panose="020B0604030504040204" pitchFamily="34" charset="-120"/>
                        </a:rPr>
                        <a:t>008</a:t>
                      </a: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c vMerge="1">
                  <a:txBody>
                    <a:bodyPr/>
                    <a:lstStyle/>
                    <a:p>
                      <a:pPr marL="306070" marR="0" indent="-306070" algn="ctr" defTabSz="914400" rtl="0" eaLnBrk="1" fontAlgn="auto" latinLnBrk="0" hangingPunct="1">
                        <a:lnSpc>
                          <a:spcPct val="150000"/>
                        </a:lnSpc>
                        <a:spcBef>
                          <a:spcPts val="0"/>
                        </a:spcBef>
                        <a:spcAft>
                          <a:spcPts val="0"/>
                        </a:spcAft>
                        <a:buClrTx/>
                        <a:buSzTx/>
                        <a:buFontTx/>
                        <a:buNone/>
                        <a:tabLst/>
                        <a:defRPr/>
                      </a:pPr>
                      <a:endParaRPr lang="zh-TW" sz="1300" b="1" kern="100" dirty="0">
                        <a:solidFill>
                          <a:schemeClr val="bg1"/>
                        </a:solidFill>
                        <a:effectLst/>
                        <a:latin typeface="微軟正黑體" pitchFamily="34" charset="-120"/>
                        <a:ea typeface="微軟正黑體" pitchFamily="34" charset="-120"/>
                        <a:cs typeface="Times New Roman"/>
                      </a:endParaRPr>
                    </a:p>
                  </a:txBody>
                  <a:tcPr marL="11734" marR="11734" marT="0" marB="0" anchor="ctr"/>
                </a:tc>
              </a:tr>
              <a:tr h="600734">
                <a:tc rowSpan="4">
                  <a:txBody>
                    <a:bodyPr/>
                    <a:lstStyle/>
                    <a:p>
                      <a:pPr marL="0" marR="0" indent="0" algn="just"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u="none" strike="noStrike" kern="1200" dirty="0" smtClean="0">
                          <a:effectLst/>
                          <a:latin typeface="微軟正黑體" panose="020B0604030504040204" pitchFamily="34" charset="-120"/>
                          <a:ea typeface="微軟正黑體" panose="020B0604030504040204" pitchFamily="34" charset="-120"/>
                        </a:rPr>
                        <a:t>因應組織發展，制定人力資源相關政策。</a:t>
                      </a:r>
                      <a:endParaRPr lang="zh-TW" altLang="en-US"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規劃人力資源年度計畫及預算。</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01</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評估人力資源的投入與效益。</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en-US"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協助制定人力資源相關政策。</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kern="100" dirty="0" smtClean="0">
                          <a:effectLst/>
                          <a:latin typeface="微軟正黑體" panose="020B0604030504040204" pitchFamily="34" charset="-120"/>
                          <a:ea typeface="微軟正黑體" panose="020B0604030504040204" pitchFamily="34" charset="-120"/>
                        </a:rPr>
                        <a:t>V</a:t>
                      </a: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600734">
                <a:tc vMerge="1">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使用既定服務話術和流程，提供一致性的顧客服務。</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marR="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u="none" strike="noStrike" dirty="0" smtClean="0">
                          <a:effectLst/>
                          <a:latin typeface="微軟正黑體" panose="020B0604030504040204" pitchFamily="34" charset="-120"/>
                          <a:ea typeface="微軟正黑體" panose="020B0604030504040204" pitchFamily="34" charset="-120"/>
                        </a:rPr>
                        <a:t>04</a:t>
                      </a:r>
                      <a:endParaRPr lang="zh-TW" altLang="en-US" sz="1300" b="0" i="0" u="none" strike="noStrike" dirty="0" smtClean="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kern="100" dirty="0" smtClean="0">
                        <a:solidFill>
                          <a:schemeClr val="bg1"/>
                        </a:solidFill>
                        <a:effectLst/>
                        <a:latin typeface="微軟正黑體" pitchFamily="34" charset="-120"/>
                        <a:ea typeface="微軟正黑體" pitchFamily="34" charset="-120"/>
                        <a:cs typeface="Times New Roman"/>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0" i="0" u="none" strike="noStrike" dirty="0" smtClean="0">
                          <a:solidFill>
                            <a:schemeClr val="bg1"/>
                          </a:solidFill>
                          <a:effectLst/>
                          <a:latin typeface="微軟正黑體" panose="020B0604030504040204" pitchFamily="34" charset="-120"/>
                          <a:ea typeface="微軟正黑體" panose="020B0604030504040204" pitchFamily="34" charset="-120"/>
                        </a:rPr>
                        <a:t>0</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403425">
                <a:tc rowSpan="3">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u="none" strike="noStrike" dirty="0" smtClean="0">
                          <a:effectLst/>
                          <a:latin typeface="微軟正黑體" panose="020B0604030504040204" pitchFamily="34" charset="-120"/>
                          <a:ea typeface="微軟正黑體" panose="020B0604030504040204" pitchFamily="34" charset="-120"/>
                        </a:rPr>
                        <a:t>制定與執行績效管理相關活動。</a:t>
                      </a:r>
                      <a:endParaRPr lang="zh-TW" altLang="en-US" sz="1300" b="0" i="0" u="none" strike="noStrike" dirty="0" smtClean="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制定績效管理制度。</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05</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r>
                        <a:rPr lang="en-US" altLang="zh-TW" sz="1300" u="none" strike="noStrike" kern="1200" dirty="0" smtClean="0">
                          <a:effectLst/>
                          <a:latin typeface="微軟正黑體" panose="020B0604030504040204" pitchFamily="34" charset="-120"/>
                          <a:ea typeface="微軟正黑體" panose="020B0604030504040204" pitchFamily="34" charset="-120"/>
                        </a:rPr>
                        <a:t>V</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zh-TW" sz="1300" u="none" strike="noStrike" kern="1200" dirty="0" smtClean="0">
                          <a:effectLst/>
                          <a:latin typeface="微軟正黑體" panose="020B0604030504040204" pitchFamily="34" charset="-120"/>
                          <a:ea typeface="微軟正黑體" panose="020B0604030504040204" pitchFamily="34" charset="-120"/>
                        </a:rPr>
                        <a:t>V</a:t>
                      </a: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r>
                        <a:rPr lang="en-US"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rPr>
                        <a:t>3</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r>
              <a:tr h="403425">
                <a:tc vMerge="1">
                  <a:txBody>
                    <a:bodyPr/>
                    <a:lstStyle/>
                    <a:p>
                      <a:pPr marL="171450" indent="-171450" algn="l" fontAlgn="ctr">
                        <a:buFont typeface="Arial" panose="020B0604020202020204" pitchFamily="34" charset="0"/>
                        <a:buChar char="•"/>
                      </a:pPr>
                      <a:endParaRPr lang="zh-TW" altLang="en-US" sz="1400" b="0" i="0" u="none" strike="noStrike" dirty="0">
                        <a:solidFill>
                          <a:srgbClr val="00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171450" indent="-171450" algn="l" defTabSz="914400" rtl="0" eaLnBrk="1" fontAlgn="ctr" latinLnBrk="0" hangingPunct="1">
                        <a:buFont typeface="Arial" panose="020B0604020202020204" pitchFamily="34" charset="0"/>
                        <a:buChar char="•"/>
                      </a:pPr>
                      <a:r>
                        <a:rPr lang="zh-TW" altLang="en-US" sz="1300" u="none" strike="noStrike" kern="1200" dirty="0" smtClean="0">
                          <a:effectLst/>
                          <a:latin typeface="微軟正黑體" panose="020B0604030504040204" pitchFamily="34" charset="-120"/>
                          <a:ea typeface="微軟正黑體" panose="020B0604030504040204" pitchFamily="34" charset="-120"/>
                        </a:rPr>
                        <a:t>執行績效考核作業。</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5" marR="9525" marT="9525" marB="0" anchor="ctr"/>
                </a:tc>
                <a:tc>
                  <a:txBody>
                    <a:bodyPr/>
                    <a:lstStyle/>
                    <a:p>
                      <a:pPr marL="0" indent="0" algn="ctr" fontAlgn="ctr">
                        <a:buFont typeface="Arial" panose="020B0604020202020204" pitchFamily="34" charset="0"/>
                        <a:buNone/>
                      </a:pPr>
                      <a:r>
                        <a:rPr lang="en-US" altLang="zh-TW" sz="1300" b="1" u="none" strike="noStrike" dirty="0" smtClean="0">
                          <a:solidFill>
                            <a:srgbClr val="FF0000"/>
                          </a:solidFill>
                          <a:effectLst/>
                          <a:latin typeface="微軟正黑體" panose="020B0604030504040204" pitchFamily="34" charset="-120"/>
                          <a:ea typeface="微軟正黑體" panose="020B0604030504040204" pitchFamily="34" charset="-120"/>
                        </a:rPr>
                        <a:t>X</a:t>
                      </a:r>
                      <a:endParaRPr lang="zh-TW" altLang="en-US" sz="1300" b="1" i="0" u="none" strike="noStrike" dirty="0">
                        <a:solidFill>
                          <a:srgbClr val="FF0000"/>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0"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zh-TW"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defTabSz="914400" rtl="0" eaLnBrk="1" fontAlgn="ctr" latinLnBrk="0" hangingPunct="1">
                        <a:buFont typeface="Arial" panose="020B0604020202020204" pitchFamily="34" charset="0"/>
                        <a:buNone/>
                      </a:pPr>
                      <a:r>
                        <a:rPr lang="en-US" altLang="zh-TW" sz="1300" b="0" i="0" u="none" strike="noStrike" kern="1200" dirty="0" smtClean="0">
                          <a:solidFill>
                            <a:schemeClr val="bg1"/>
                          </a:solidFill>
                          <a:effectLst/>
                          <a:latin typeface="微軟正黑體" panose="020B0604030504040204" pitchFamily="34" charset="-120"/>
                          <a:ea typeface="微軟正黑體" panose="020B0604030504040204" pitchFamily="34" charset="-120"/>
                          <a:cs typeface="+mn-cs"/>
                        </a:rPr>
                        <a:t>0</a:t>
                      </a:r>
                      <a:endParaRPr lang="zh-TW" altLang="en-US" sz="1300" b="0" i="0" u="none" strike="noStrike" kern="1200" dirty="0">
                        <a:solidFill>
                          <a:schemeClr val="bg1"/>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r>
              <a:tr h="319577">
                <a:tc v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zh-TW" altLang="zh-TW" sz="14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zh-TW" altLang="en-US" sz="1400" b="1" u="none" strike="noStrike" kern="1200" dirty="0" smtClean="0">
                          <a:solidFill>
                            <a:srgbClr val="FF0000"/>
                          </a:solidFill>
                          <a:effectLst/>
                          <a:latin typeface="微軟正黑體" panose="020B0604030504040204" pitchFamily="34" charset="-120"/>
                          <a:ea typeface="微軟正黑體" panose="020B0604030504040204" pitchFamily="34" charset="-120"/>
                        </a:rPr>
                        <a:t>系所新增</a:t>
                      </a:r>
                      <a:endParaRPr lang="zh-TW" altLang="zh-TW" sz="14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06</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u="none" strike="noStrike" dirty="0" smtClean="0">
                          <a:effectLst/>
                          <a:latin typeface="微軟正黑體" panose="020B0604030504040204" pitchFamily="34" charset="-120"/>
                          <a:ea typeface="微軟正黑體" panose="020B0604030504040204" pitchFamily="34" charset="-120"/>
                        </a:rPr>
                        <a:t>V</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r h="319577">
                <a:tc gridSpan="2">
                  <a:txBody>
                    <a:bodyPr/>
                    <a:lstStyle/>
                    <a:p>
                      <a:pPr marL="0" marR="0" indent="0" algn="l" defTabSz="457200" rtl="0" eaLnBrk="1" fontAlgn="ctr" latinLnBrk="0" hangingPunct="1">
                        <a:lnSpc>
                          <a:spcPct val="100000"/>
                        </a:lnSpc>
                        <a:spcBef>
                          <a:spcPts val="0"/>
                        </a:spcBef>
                        <a:spcAft>
                          <a:spcPts val="0"/>
                        </a:spcAft>
                        <a:buClrTx/>
                        <a:buSzTx/>
                        <a:buFont typeface="Arial" panose="020B0604020202020204" pitchFamily="34" charset="0"/>
                        <a:buNone/>
                        <a:tabLst/>
                        <a:defRPr/>
                      </a:pPr>
                      <a:r>
                        <a:rPr lang="zh-TW" altLang="en-US" sz="1300" b="1" i="0" u="none" strike="noStrike" dirty="0" smtClean="0">
                          <a:solidFill>
                            <a:schemeClr val="tx1"/>
                          </a:solidFill>
                          <a:effectLst/>
                          <a:latin typeface="微軟正黑體" panose="020B0604030504040204" pitchFamily="34" charset="-120"/>
                          <a:ea typeface="微軟正黑體" panose="020B0604030504040204" pitchFamily="34" charset="-120"/>
                        </a:rPr>
                        <a:t>加總</a:t>
                      </a:r>
                    </a:p>
                  </a:txBody>
                  <a:tcPr marL="9526" marR="9526" marT="9521" marB="0" anchor="ctr"/>
                </a:tc>
                <a:tc h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zh-TW" altLang="zh-TW" sz="1400" b="1" i="0" u="none" strike="noStrike" kern="1200" dirty="0" smtClean="0">
                        <a:solidFill>
                          <a:srgbClr val="FF0000"/>
                        </a:solidFill>
                        <a:effectLst/>
                        <a:latin typeface="微軟正黑體" panose="020B0604030504040204" pitchFamily="34" charset="-120"/>
                        <a:ea typeface="微軟正黑體" panose="020B0604030504040204" pitchFamily="34" charset="-120"/>
                        <a:cs typeface="+mn-cs"/>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3</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2</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r>
                        <a:rPr lang="en-US" altLang="zh-TW" sz="1300" b="1" i="0" u="none" strike="noStrike" dirty="0" smtClean="0">
                          <a:solidFill>
                            <a:schemeClr val="bg1"/>
                          </a:solidFill>
                          <a:effectLst/>
                          <a:latin typeface="微軟正黑體" panose="020B0604030504040204" pitchFamily="34" charset="-120"/>
                          <a:ea typeface="微軟正黑體" panose="020B0604030504040204" pitchFamily="34" charset="-120"/>
                        </a:rPr>
                        <a:t>1</a:t>
                      </a: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c>
                  <a:txBody>
                    <a:bodyPr/>
                    <a:lstStyle/>
                    <a:p>
                      <a:pPr marL="0" indent="0" algn="ctr" fontAlgn="ctr">
                        <a:buFont typeface="Arial" panose="020B0604020202020204" pitchFamily="34" charset="0"/>
                        <a:buNone/>
                      </a:pPr>
                      <a:endParaRPr lang="zh-TW" altLang="en-US" sz="1300" b="1" i="0" u="none" strike="noStrike" dirty="0">
                        <a:solidFill>
                          <a:schemeClr val="bg1"/>
                        </a:solidFill>
                        <a:effectLst/>
                        <a:latin typeface="微軟正黑體" panose="020B0604030504040204" pitchFamily="34" charset="-120"/>
                        <a:ea typeface="微軟正黑體" panose="020B0604030504040204" pitchFamily="34" charset="-120"/>
                      </a:endParaRPr>
                    </a:p>
                  </a:txBody>
                  <a:tcPr marL="9526" marR="9526" marT="9521" marB="0" anchor="ctr"/>
                </a:tc>
              </a:tr>
            </a:tbl>
          </a:graphicData>
        </a:graphic>
      </p:graphicFrame>
      <p:sp>
        <p:nvSpPr>
          <p:cNvPr id="2" name="標題 1"/>
          <p:cNvSpPr>
            <a:spLocks noGrp="1"/>
          </p:cNvSpPr>
          <p:nvPr>
            <p:ph type="title" idx="4294967295"/>
          </p:nvPr>
        </p:nvSpPr>
        <p:spPr>
          <a:xfrm>
            <a:off x="446856" y="188640"/>
            <a:ext cx="8229600" cy="720725"/>
          </a:xfrm>
        </p:spPr>
        <p:txBody>
          <a:bodyPr>
            <a:normAutofit/>
          </a:bodyPr>
          <a:lstStyle/>
          <a:p>
            <a:pPr algn="ctr"/>
            <a:r>
              <a:rPr lang="zh-TW" altLang="en-US" sz="4000" b="1" dirty="0">
                <a:solidFill>
                  <a:schemeClr val="bg1"/>
                </a:solidFill>
                <a:latin typeface="微軟正黑體" panose="020B0604030504040204" pitchFamily="34" charset="-120"/>
                <a:ea typeface="微軟正黑體" panose="020B0604030504040204" pitchFamily="34" charset="-120"/>
              </a:rPr>
              <a:t>運用</a:t>
            </a:r>
            <a:r>
              <a:rPr lang="en-US" altLang="zh-TW" sz="4000" b="1" dirty="0">
                <a:solidFill>
                  <a:schemeClr val="bg1"/>
                </a:solidFill>
                <a:latin typeface="微軟正黑體" panose="020B0604030504040204" pitchFamily="34" charset="-120"/>
                <a:ea typeface="微軟正黑體" panose="020B0604030504040204" pitchFamily="34" charset="-120"/>
              </a:rPr>
              <a:t>UCAN</a:t>
            </a:r>
            <a:r>
              <a:rPr lang="zh-TW" altLang="en-US" sz="4000" b="1" dirty="0">
                <a:solidFill>
                  <a:schemeClr val="bg1"/>
                </a:solidFill>
                <a:latin typeface="微軟正黑體" panose="020B0604030504040204" pitchFamily="34" charset="-120"/>
                <a:ea typeface="微軟正黑體" panose="020B0604030504040204" pitchFamily="34" charset="-120"/>
              </a:rPr>
              <a:t>職能發展課程地圖</a:t>
            </a:r>
          </a:p>
        </p:txBody>
      </p:sp>
      <p:sp>
        <p:nvSpPr>
          <p:cNvPr id="12" name="圓角矩形 11"/>
          <p:cNvSpPr/>
          <p:nvPr/>
        </p:nvSpPr>
        <p:spPr>
          <a:xfrm>
            <a:off x="4355976" y="2136871"/>
            <a:ext cx="612000" cy="4028434"/>
          </a:xfrm>
          <a:prstGeom prst="roundRect">
            <a:avLst/>
          </a:prstGeom>
          <a:noFill/>
          <a:ln w="381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13" name="圓角矩形 12"/>
          <p:cNvSpPr/>
          <p:nvPr/>
        </p:nvSpPr>
        <p:spPr>
          <a:xfrm>
            <a:off x="1084865" y="3937070"/>
            <a:ext cx="6089747" cy="537431"/>
          </a:xfrm>
          <a:prstGeom prst="roundRect">
            <a:avLst/>
          </a:prstGeom>
          <a:noFill/>
          <a:ln w="381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14" name="圓角矩形 13"/>
          <p:cNvSpPr/>
          <p:nvPr/>
        </p:nvSpPr>
        <p:spPr>
          <a:xfrm>
            <a:off x="1084865" y="4562976"/>
            <a:ext cx="7796982" cy="526222"/>
          </a:xfrm>
          <a:prstGeom prst="roundRect">
            <a:avLst/>
          </a:prstGeom>
          <a:noFill/>
          <a:ln w="381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1" name="矩形 20"/>
          <p:cNvSpPr/>
          <p:nvPr/>
        </p:nvSpPr>
        <p:spPr>
          <a:xfrm>
            <a:off x="251520" y="836712"/>
            <a:ext cx="8568952" cy="900000"/>
          </a:xfrm>
          <a:prstGeom prst="rect">
            <a:avLst/>
          </a:prstGeom>
          <a:solidFill>
            <a:schemeClr val="accent5">
              <a:lumMod val="20000"/>
              <a:lumOff val="80000"/>
            </a:schemeClr>
          </a:solidFill>
          <a:ln w="38100" cap="flat" cmpd="sng" algn="ctr">
            <a:noFill/>
            <a:prstDash val="solid"/>
          </a:ln>
          <a:effectLst/>
        </p:spPr>
        <p:txBody>
          <a:bodyPr anchor="ctr"/>
          <a:lstStyle/>
          <a:p>
            <a:pPr>
              <a:defRPr/>
            </a:pPr>
            <a:r>
              <a:rPr lang="zh-TW" altLang="en-US" sz="1600" kern="0" dirty="0" smtClean="0">
                <a:solidFill>
                  <a:prstClr val="black"/>
                </a:solidFill>
                <a:latin typeface="微軟正黑體" panose="020B0604030504040204" pitchFamily="34" charset="-120"/>
                <a:ea typeface="微軟正黑體" panose="020B0604030504040204" pitchFamily="34" charset="-120"/>
              </a:rPr>
              <a:t>橫向思考：</a:t>
            </a:r>
            <a:r>
              <a:rPr lang="en-US" altLang="zh-TW" sz="1600" kern="0" dirty="0" smtClean="0">
                <a:solidFill>
                  <a:prstClr val="black"/>
                </a:solidFill>
                <a:latin typeface="微軟正黑體" panose="020B0604030504040204" pitchFamily="34" charset="-120"/>
                <a:ea typeface="微軟正黑體" panose="020B0604030504040204" pitchFamily="34" charset="-120"/>
              </a:rPr>
              <a:t/>
            </a:r>
            <a:br>
              <a:rPr lang="en-US" altLang="zh-TW" sz="1600" kern="0" dirty="0" smtClean="0">
                <a:solidFill>
                  <a:prstClr val="black"/>
                </a:solidFill>
                <a:latin typeface="微軟正黑體" panose="020B0604030504040204" pitchFamily="34" charset="-120"/>
                <a:ea typeface="微軟正黑體" panose="020B0604030504040204" pitchFamily="34" charset="-120"/>
              </a:rPr>
            </a:br>
            <a:r>
              <a:rPr lang="zh-TW" altLang="en-US" sz="1600" kern="0" dirty="0" smtClean="0">
                <a:solidFill>
                  <a:prstClr val="black"/>
                </a:solidFill>
                <a:latin typeface="微軟正黑體" panose="020B0604030504040204" pitchFamily="34" charset="-120"/>
                <a:ea typeface="微軟正黑體" panose="020B0604030504040204" pitchFamily="34" charset="-120"/>
              </a:rPr>
              <a:t>當單一能力對應課程過多時，應思考開課資源配置是否恰當。</a:t>
            </a:r>
            <a:endParaRPr lang="en-US" altLang="zh-TW" sz="1600" kern="0" dirty="0" smtClean="0">
              <a:solidFill>
                <a:prstClr val="black"/>
              </a:solidFill>
              <a:latin typeface="微軟正黑體" panose="020B0604030504040204" pitchFamily="34" charset="-120"/>
              <a:ea typeface="微軟正黑體" panose="020B0604030504040204" pitchFamily="34" charset="-120"/>
            </a:endParaRPr>
          </a:p>
          <a:p>
            <a:pPr>
              <a:defRPr/>
            </a:pPr>
            <a:r>
              <a:rPr lang="zh-TW" altLang="en-US" sz="1600" kern="0" dirty="0" smtClean="0">
                <a:solidFill>
                  <a:prstClr val="black"/>
                </a:solidFill>
                <a:latin typeface="微軟正黑體" panose="020B0604030504040204" pitchFamily="34" charset="-120"/>
                <a:ea typeface="微軟正黑體" panose="020B0604030504040204" pitchFamily="34" charset="-120"/>
              </a:rPr>
              <a:t>縱向思考：當單一課程勾選能力過多時，應思考課程是否可以教授多條能力，而僅保留關鍵能力。</a:t>
            </a:r>
            <a:endParaRPr lang="zh-TW" altLang="en-US" sz="1600" kern="0" dirty="0">
              <a:solidFill>
                <a:prstClr val="black"/>
              </a:solidFill>
              <a:latin typeface="微軟正黑體" panose="020B0604030504040204" pitchFamily="34" charset="-120"/>
              <a:ea typeface="微軟正黑體" panose="020B0604030504040204" pitchFamily="34" charset="-120"/>
            </a:endParaRPr>
          </a:p>
        </p:txBody>
      </p:sp>
      <p:sp>
        <p:nvSpPr>
          <p:cNvPr id="22" name="圓角矩形 21"/>
          <p:cNvSpPr/>
          <p:nvPr/>
        </p:nvSpPr>
        <p:spPr>
          <a:xfrm>
            <a:off x="8244408" y="1772816"/>
            <a:ext cx="612000" cy="4824536"/>
          </a:xfrm>
          <a:prstGeom prst="roundRect">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23" name="圓角矩形 22"/>
          <p:cNvSpPr/>
          <p:nvPr/>
        </p:nvSpPr>
        <p:spPr>
          <a:xfrm rot="16200000">
            <a:off x="5400116" y="4041092"/>
            <a:ext cx="432000" cy="4824536"/>
          </a:xfrm>
          <a:prstGeom prst="roundRect">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15" name="向左箭號 14"/>
          <p:cNvSpPr/>
          <p:nvPr/>
        </p:nvSpPr>
        <p:spPr>
          <a:xfrm>
            <a:off x="7200800" y="4369118"/>
            <a:ext cx="1907704" cy="900782"/>
          </a:xfrm>
          <a:prstGeom prst="leftArrow">
            <a:avLst/>
          </a:prstGeom>
          <a:solidFill>
            <a:srgbClr val="7030A0"/>
          </a:solidFill>
          <a:ln w="25400" cap="flat" cmpd="sng" algn="ctr">
            <a:noFill/>
            <a:prstDash val="solid"/>
          </a:ln>
          <a:effectLst/>
        </p:spPr>
        <p:txBody>
          <a:bodyPr anchor="ctr"/>
          <a:lstStyle/>
          <a:p>
            <a:pPr algn="ctr">
              <a:defRPr/>
            </a:pPr>
            <a:r>
              <a:rPr lang="zh-TW" altLang="en-US" sz="1400" kern="0" dirty="0" smtClean="0">
                <a:solidFill>
                  <a:prstClr val="white"/>
                </a:solidFill>
                <a:latin typeface="微軟正黑體" panose="020B0604030504040204" pitchFamily="34" charset="-120"/>
                <a:ea typeface="微軟正黑體" panose="020B0604030504040204" pitchFamily="34" charset="-120"/>
              </a:rPr>
              <a:t>無課程教授該能力</a:t>
            </a:r>
            <a:endParaRPr lang="en-US" altLang="zh-TW" sz="1400" kern="0" dirty="0" smtClean="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400" kern="0" dirty="0" smtClean="0">
                <a:solidFill>
                  <a:prstClr val="white"/>
                </a:solidFill>
                <a:latin typeface="微軟正黑體" panose="020B0604030504040204" pitchFamily="34" charset="-120"/>
                <a:ea typeface="微軟正黑體" panose="020B0604030504040204" pitchFamily="34" charset="-120"/>
              </a:rPr>
              <a:t>(</a:t>
            </a:r>
            <a:r>
              <a:rPr lang="zh-TW" altLang="en-US" sz="1400" kern="0" dirty="0" smtClean="0">
                <a:solidFill>
                  <a:prstClr val="white"/>
                </a:solidFill>
                <a:latin typeface="微軟正黑體" panose="020B0604030504040204" pitchFamily="34" charset="-120"/>
                <a:ea typeface="微軟正黑體" panose="020B0604030504040204" pitchFamily="34" charset="-120"/>
              </a:rPr>
              <a:t>應新增課程</a:t>
            </a:r>
            <a:r>
              <a:rPr lang="en-US" altLang="zh-TW" sz="1400" kern="0" dirty="0" smtClean="0">
                <a:solidFill>
                  <a:prstClr val="white"/>
                </a:solidFill>
                <a:latin typeface="微軟正黑體" panose="020B0604030504040204" pitchFamily="34" charset="-120"/>
                <a:ea typeface="微軟正黑體" panose="020B0604030504040204" pitchFamily="34" charset="-120"/>
              </a:rPr>
              <a:t>)</a:t>
            </a:r>
            <a:endParaRPr lang="zh-TW" altLang="en-US" sz="1400" kern="0" dirty="0">
              <a:solidFill>
                <a:prstClr val="white"/>
              </a:solidFill>
              <a:latin typeface="微軟正黑體" panose="020B0604030504040204" pitchFamily="34" charset="-120"/>
              <a:ea typeface="微軟正黑體" panose="020B0604030504040204" pitchFamily="34" charset="-120"/>
            </a:endParaRPr>
          </a:p>
        </p:txBody>
      </p:sp>
      <p:sp>
        <p:nvSpPr>
          <p:cNvPr id="16" name="向左箭號 15"/>
          <p:cNvSpPr/>
          <p:nvPr/>
        </p:nvSpPr>
        <p:spPr>
          <a:xfrm>
            <a:off x="5076056" y="5348233"/>
            <a:ext cx="2763696" cy="1037109"/>
          </a:xfrm>
          <a:prstGeom prst="leftArrow">
            <a:avLst/>
          </a:prstGeom>
          <a:solidFill>
            <a:srgbClr val="C00000"/>
          </a:solidFill>
          <a:ln w="25400" cap="flat" cmpd="sng" algn="ctr">
            <a:noFill/>
            <a:prstDash val="solid"/>
          </a:ln>
          <a:effectLst/>
        </p:spPr>
        <p:txBody>
          <a:bodyPr anchor="ctr"/>
          <a:lstStyle/>
          <a:p>
            <a:pPr algn="ctr">
              <a:defRPr/>
            </a:pPr>
            <a:r>
              <a:rPr lang="zh-TW" altLang="en-US" sz="1400" kern="0" dirty="0">
                <a:solidFill>
                  <a:prstClr val="white"/>
                </a:solidFill>
                <a:latin typeface="微軟正黑體" panose="020B0604030504040204" pitchFamily="34" charset="-120"/>
                <a:ea typeface="微軟正黑體" panose="020B0604030504040204" pitchFamily="34" charset="-120"/>
              </a:rPr>
              <a:t>單一課程教授的能力</a:t>
            </a:r>
            <a:endParaRPr lang="en-US" altLang="zh-TW" sz="1400" kern="0" dirty="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400" kern="0" dirty="0">
                <a:solidFill>
                  <a:prstClr val="white"/>
                </a:solidFill>
                <a:latin typeface="微軟正黑體" panose="020B0604030504040204" pitchFamily="34" charset="-120"/>
                <a:ea typeface="微軟正黑體" panose="020B0604030504040204" pitchFamily="34" charset="-120"/>
              </a:rPr>
              <a:t>(</a:t>
            </a:r>
            <a:r>
              <a:rPr lang="zh-TW" altLang="en-US" sz="1400" kern="0" dirty="0">
                <a:solidFill>
                  <a:prstClr val="white"/>
                </a:solidFill>
                <a:latin typeface="微軟正黑體" panose="020B0604030504040204" pitchFamily="34" charset="-120"/>
                <a:ea typeface="微軟正黑體" panose="020B0604030504040204" pitchFamily="34" charset="-120"/>
              </a:rPr>
              <a:t>是否能確實養成多項能力</a:t>
            </a:r>
            <a:r>
              <a:rPr lang="en-US" altLang="zh-TW" sz="1400" kern="0" dirty="0">
                <a:solidFill>
                  <a:prstClr val="white"/>
                </a:solidFill>
                <a:latin typeface="微軟正黑體" panose="020B0604030504040204" pitchFamily="34" charset="-120"/>
                <a:ea typeface="微軟正黑體" panose="020B0604030504040204" pitchFamily="34" charset="-120"/>
              </a:rPr>
              <a:t>?)</a:t>
            </a:r>
            <a:endParaRPr lang="zh-TW" altLang="en-US" sz="1400" kern="0" dirty="0">
              <a:solidFill>
                <a:prstClr val="white"/>
              </a:solidFill>
              <a:latin typeface="微軟正黑體" panose="020B0604030504040204" pitchFamily="34" charset="-120"/>
              <a:ea typeface="微軟正黑體" panose="020B0604030504040204" pitchFamily="34" charset="-120"/>
            </a:endParaRPr>
          </a:p>
        </p:txBody>
      </p:sp>
      <p:sp>
        <p:nvSpPr>
          <p:cNvPr id="17" name="向左箭號 16"/>
          <p:cNvSpPr/>
          <p:nvPr/>
        </p:nvSpPr>
        <p:spPr>
          <a:xfrm>
            <a:off x="6588224" y="3361006"/>
            <a:ext cx="2385248" cy="1260212"/>
          </a:xfrm>
          <a:prstGeom prst="leftArrow">
            <a:avLst/>
          </a:prstGeom>
          <a:solidFill>
            <a:srgbClr val="F79646"/>
          </a:solidFill>
          <a:ln w="25400" cap="flat" cmpd="sng" algn="ctr">
            <a:solidFill>
              <a:srgbClr val="F79646">
                <a:shade val="50000"/>
              </a:srgbClr>
            </a:solidFill>
            <a:prstDash val="solid"/>
          </a:ln>
          <a:effectLst/>
        </p:spPr>
        <p:txBody>
          <a:bodyPr anchor="ctr"/>
          <a:lstStyle/>
          <a:p>
            <a:pPr algn="ctr">
              <a:defRPr/>
            </a:pPr>
            <a:r>
              <a:rPr lang="zh-TW" altLang="en-US" sz="1400" kern="0" dirty="0" smtClean="0">
                <a:solidFill>
                  <a:prstClr val="white"/>
                </a:solidFill>
                <a:latin typeface="微軟正黑體" panose="020B0604030504040204" pitchFamily="34" charset="-120"/>
                <a:ea typeface="微軟正黑體" panose="020B0604030504040204" pitchFamily="34" charset="-120"/>
              </a:rPr>
              <a:t>養成此能力之課程</a:t>
            </a:r>
            <a:endParaRPr lang="en-US" altLang="zh-TW" sz="1400" kern="0" dirty="0" smtClean="0">
              <a:solidFill>
                <a:prstClr val="white"/>
              </a:solidFill>
              <a:latin typeface="微軟正黑體" panose="020B0604030504040204" pitchFamily="34" charset="-120"/>
              <a:ea typeface="微軟正黑體" panose="020B0604030504040204" pitchFamily="34" charset="-120"/>
            </a:endParaRPr>
          </a:p>
          <a:p>
            <a:pPr algn="ctr">
              <a:defRPr/>
            </a:pPr>
            <a:r>
              <a:rPr lang="en-US" altLang="zh-TW" sz="1400" kern="0" dirty="0" smtClean="0">
                <a:solidFill>
                  <a:prstClr val="white"/>
                </a:solidFill>
                <a:latin typeface="微軟正黑體" panose="020B0604030504040204" pitchFamily="34" charset="-120"/>
                <a:ea typeface="微軟正黑體" panose="020B0604030504040204" pitchFamily="34" charset="-120"/>
              </a:rPr>
              <a:t>(</a:t>
            </a:r>
            <a:r>
              <a:rPr lang="zh-TW" altLang="en-US" sz="1400" kern="0" dirty="0" smtClean="0">
                <a:solidFill>
                  <a:prstClr val="white"/>
                </a:solidFill>
                <a:latin typeface="微軟正黑體" panose="020B0604030504040204" pitchFamily="34" charset="-120"/>
                <a:ea typeface="微軟正黑體" panose="020B0604030504040204" pitchFamily="34" charset="-120"/>
              </a:rPr>
              <a:t>加總是否完整 </a:t>
            </a:r>
            <a:r>
              <a:rPr lang="en-US" altLang="zh-TW" sz="1400" kern="0" dirty="0" smtClean="0">
                <a:solidFill>
                  <a:prstClr val="white"/>
                </a:solidFill>
                <a:latin typeface="微軟正黑體" panose="020B0604030504040204" pitchFamily="34" charset="-120"/>
                <a:ea typeface="微軟正黑體" panose="020B0604030504040204" pitchFamily="34" charset="-120"/>
              </a:rPr>
              <a:t>or </a:t>
            </a:r>
            <a:br>
              <a:rPr lang="en-US" altLang="zh-TW" sz="1400" kern="0" dirty="0" smtClean="0">
                <a:solidFill>
                  <a:prstClr val="white"/>
                </a:solidFill>
                <a:latin typeface="微軟正黑體" panose="020B0604030504040204" pitchFamily="34" charset="-120"/>
                <a:ea typeface="微軟正黑體" panose="020B0604030504040204" pitchFamily="34" charset="-120"/>
              </a:rPr>
            </a:br>
            <a:r>
              <a:rPr lang="zh-TW" altLang="en-US" sz="1400" kern="0" dirty="0" smtClean="0">
                <a:solidFill>
                  <a:prstClr val="white"/>
                </a:solidFill>
                <a:latin typeface="微軟正黑體" panose="020B0604030504040204" pitchFamily="34" charset="-120"/>
                <a:ea typeface="微軟正黑體" panose="020B0604030504040204" pitchFamily="34" charset="-120"/>
              </a:rPr>
              <a:t>內容重複</a:t>
            </a:r>
            <a:r>
              <a:rPr lang="en-US" altLang="zh-TW" sz="1400" kern="0" dirty="0" smtClean="0">
                <a:solidFill>
                  <a:prstClr val="white"/>
                </a:solidFill>
                <a:latin typeface="微軟正黑體" panose="020B0604030504040204" pitchFamily="34" charset="-120"/>
                <a:ea typeface="微軟正黑體" panose="020B0604030504040204" pitchFamily="34" charset="-120"/>
              </a:rPr>
              <a:t> )</a:t>
            </a:r>
          </a:p>
        </p:txBody>
      </p:sp>
    </p:spTree>
    <p:extLst>
      <p:ext uri="{BB962C8B-B14F-4D97-AF65-F5344CB8AC3E}">
        <p14:creationId xmlns:p14="http://schemas.microsoft.com/office/powerpoint/2010/main" val="354878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14"/>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17"/>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5"/>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3" grpId="0" animBg="1"/>
      <p:bldP spid="13" grpId="1" animBg="1"/>
      <p:bldP spid="14" grpId="0" animBg="1"/>
      <p:bldP spid="14" grpId="1" animBg="1"/>
      <p:bldP spid="21" grpId="0" animBg="1"/>
      <p:bldP spid="22" grpId="0" animBg="1"/>
      <p:bldP spid="23" grpId="0" animBg="1"/>
      <p:bldP spid="15" grpId="0" animBg="1"/>
      <p:bldP spid="15" grpId="1" animBg="1"/>
      <p:bldP spid="16" grpId="0" animBg="1"/>
      <p:bldP spid="16" grpId="1" animBg="1"/>
      <p:bldP spid="17" grpId="0" animBg="1"/>
      <p:bldP spid="17"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投影片編號版面配置區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36CC2FD2-974B-4A33-B676-395EF0C1EA2A}" type="slidenum">
              <a:rPr lang="zh-TW" altLang="en-US" sz="1200" smtClean="0">
                <a:solidFill>
                  <a:srgbClr val="898989"/>
                </a:solidFill>
                <a:latin typeface="Calibri" panose="020F0502020204030204" pitchFamily="34" charset="0"/>
                <a:ea typeface="新細明體" panose="02020500000000000000" pitchFamily="18" charset="-120"/>
              </a:rPr>
              <a:pPr>
                <a:spcBef>
                  <a:spcPct val="0"/>
                </a:spcBef>
                <a:buFontTx/>
                <a:buNone/>
              </a:pPr>
              <a:t>8</a:t>
            </a:fld>
            <a:endParaRPr lang="zh-TW" altLang="en-US" sz="1200" smtClean="0">
              <a:solidFill>
                <a:srgbClr val="898989"/>
              </a:solidFill>
              <a:latin typeface="Calibri" panose="020F0502020204030204" pitchFamily="34" charset="0"/>
              <a:ea typeface="新細明體" panose="02020500000000000000" pitchFamily="18" charset="-120"/>
            </a:endParaRPr>
          </a:p>
        </p:txBody>
      </p:sp>
      <p:sp>
        <p:nvSpPr>
          <p:cNvPr id="24578" name="標題 1"/>
          <p:cNvSpPr>
            <a:spLocks noGrp="1"/>
          </p:cNvSpPr>
          <p:nvPr>
            <p:ph type="title" idx="4294967295"/>
          </p:nvPr>
        </p:nvSpPr>
        <p:spPr>
          <a:xfrm>
            <a:off x="467544" y="346198"/>
            <a:ext cx="8229600" cy="720725"/>
          </a:xfrm>
        </p:spPr>
        <p:txBody>
          <a:bodyPr>
            <a:normAutofit/>
          </a:bodyPr>
          <a:lstStyle/>
          <a:p>
            <a:pPr algn="ctr"/>
            <a:r>
              <a:rPr lang="zh-TW" altLang="zh-TW" sz="4000" b="1" dirty="0" smtClean="0">
                <a:latin typeface="微軟正黑體" panose="020B0604030504040204" pitchFamily="34" charset="-120"/>
                <a:ea typeface="微軟正黑體" panose="020B0604030504040204" pitchFamily="34" charset="-120"/>
              </a:rPr>
              <a:t>澳洲國家</a:t>
            </a:r>
            <a:r>
              <a:rPr lang="zh-TW" altLang="en-US" sz="4000" b="1" dirty="0" smtClean="0">
                <a:latin typeface="微軟正黑體" panose="020B0604030504040204" pitchFamily="34" charset="-120"/>
                <a:ea typeface="微軟正黑體" panose="020B0604030504040204" pitchFamily="34" charset="-120"/>
              </a:rPr>
              <a:t>資歷架構</a:t>
            </a:r>
            <a:r>
              <a:rPr lang="zh-TW" altLang="zh-TW" sz="4000" b="1" dirty="0" smtClean="0">
                <a:latin typeface="微軟正黑體" panose="020B0604030504040204" pitchFamily="34" charset="-120"/>
                <a:ea typeface="微軟正黑體" panose="020B0604030504040204" pitchFamily="34" charset="-120"/>
              </a:rPr>
              <a:t>體系</a:t>
            </a:r>
            <a:endParaRPr lang="zh-TW" altLang="en-US" sz="4000" b="1" dirty="0" smtClean="0">
              <a:latin typeface="微軟正黑體" panose="020B0604030504040204" pitchFamily="34" charset="-120"/>
              <a:ea typeface="微軟正黑體" panose="020B0604030504040204" pitchFamily="34" charset="-120"/>
            </a:endParaRPr>
          </a:p>
        </p:txBody>
      </p:sp>
      <p:sp>
        <p:nvSpPr>
          <p:cNvPr id="14" name="投影片編號版面配置區 3"/>
          <p:cNvSpPr txBox="1">
            <a:spLocks/>
          </p:cNvSpPr>
          <p:nvPr/>
        </p:nvSpPr>
        <p:spPr bwMode="auto">
          <a:xfrm>
            <a:off x="6553200" y="6356350"/>
            <a:ext cx="21336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20000"/>
              </a:spcBef>
              <a:spcAft>
                <a:spcPct val="0"/>
              </a:spcAft>
              <a:buFont typeface="Arial" panose="020B0604020202020204" pitchFamily="34" charset="0"/>
              <a:buChar char="•"/>
              <a:defRPr kumimoji="0" sz="3200" kern="1200">
                <a:solidFill>
                  <a:schemeClr val="tx1"/>
                </a:solidFill>
                <a:latin typeface="微軟正黑體" panose="020B0604030504040204" pitchFamily="34" charset="-120"/>
                <a:ea typeface="微軟正黑體" panose="020B0604030504040204" pitchFamily="34" charset="-120"/>
                <a:cs typeface="+mn-cs"/>
              </a:defRPr>
            </a:lvl1pPr>
            <a:lvl2pPr marL="742950" indent="-285750" algn="l" rtl="0" eaLnBrk="0" fontAlgn="base" hangingPunct="0">
              <a:spcBef>
                <a:spcPct val="20000"/>
              </a:spcBef>
              <a:spcAft>
                <a:spcPct val="0"/>
              </a:spcAft>
              <a:buFont typeface="Arial" panose="020B0604020202020204" pitchFamily="34" charset="0"/>
              <a:buChar char="–"/>
              <a:defRPr kumimoji="1" sz="28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rtl="0" eaLnBrk="0" fontAlgn="base" hangingPunct="0">
              <a:spcBef>
                <a:spcPct val="20000"/>
              </a:spcBef>
              <a:spcAft>
                <a:spcPct val="0"/>
              </a:spcAft>
              <a:buFont typeface="Arial" panose="020B0604020202020204" pitchFamily="34" charset="0"/>
              <a:buChar char="•"/>
              <a:defRPr kumimoji="1" sz="24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0" fontAlgn="base" latinLnBrk="0"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6pPr>
            <a:lvl7pPr marL="2971800" indent="-228600" algn="l" defTabSz="914400" rtl="0" eaLnBrk="0" fontAlgn="base" latinLnBrk="0"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7pPr>
            <a:lvl8pPr marL="3429000" indent="-228600" algn="l" defTabSz="914400" rtl="0" eaLnBrk="0" fontAlgn="base" latinLnBrk="0"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8pPr>
            <a:lvl9pPr marL="3886200" indent="-228600" algn="l" defTabSz="914400" rtl="0" eaLnBrk="0" fontAlgn="base" latinLnBrk="0" hangingPunct="0">
              <a:spcBef>
                <a:spcPct val="20000"/>
              </a:spcBef>
              <a:spcAft>
                <a:spcPct val="0"/>
              </a:spcAft>
              <a:buFont typeface="Arial" panose="020B0604020202020204" pitchFamily="34" charset="0"/>
              <a:buChar char="»"/>
              <a:defRPr kumimoji="1" sz="2000" kern="1200">
                <a:solidFill>
                  <a:schemeClr val="tx1"/>
                </a:solidFill>
                <a:latin typeface="微軟正黑體" panose="020B0604030504040204" pitchFamily="34" charset="-120"/>
                <a:ea typeface="微軟正黑體" panose="020B0604030504040204" pitchFamily="34" charset="-120"/>
                <a:cs typeface="+mn-cs"/>
              </a:defRPr>
            </a:lvl9pPr>
          </a:lstStyle>
          <a:p>
            <a:pPr>
              <a:spcBef>
                <a:spcPct val="0"/>
              </a:spcBef>
              <a:buFontTx/>
              <a:buNone/>
            </a:pPr>
            <a:fld id="{E6844DA4-5192-4D24-89FA-F513F4B0C0E2}" type="slidenum">
              <a:rPr lang="zh-TW" altLang="en-US" sz="1200" smtClean="0">
                <a:solidFill>
                  <a:srgbClr val="898989"/>
                </a:solidFill>
                <a:latin typeface="Calibri" panose="020F0502020204030204" pitchFamily="34" charset="0"/>
                <a:ea typeface="新細明體" panose="02020500000000000000" pitchFamily="18" charset="-120"/>
              </a:rPr>
              <a:pPr>
                <a:spcBef>
                  <a:spcPct val="0"/>
                </a:spcBef>
                <a:buFontTx/>
                <a:buNone/>
              </a:pPr>
              <a:t>8</a:t>
            </a:fld>
            <a:endParaRPr lang="zh-TW" altLang="en-US" sz="1200" smtClean="0">
              <a:solidFill>
                <a:srgbClr val="898989"/>
              </a:solidFill>
              <a:latin typeface="Calibri" panose="020F0502020204030204" pitchFamily="34" charset="0"/>
              <a:ea typeface="新細明體" panose="02020500000000000000" pitchFamily="18" charset="-120"/>
            </a:endParaRPr>
          </a:p>
        </p:txBody>
      </p:sp>
      <p:pic>
        <p:nvPicPr>
          <p:cNvPr id="1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429000"/>
            <a:ext cx="4576763" cy="3302000"/>
          </a:xfrm>
          <a:prstGeom prst="rect">
            <a:avLst/>
          </a:prstGeom>
          <a:noFill/>
          <a:ln w="9525">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2463" y="2673447"/>
            <a:ext cx="3971925" cy="1363662"/>
          </a:xfrm>
          <a:prstGeom prst="rect">
            <a:avLst/>
          </a:prstGeom>
          <a:noFill/>
          <a:ln w="9525">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77854" y="3370651"/>
            <a:ext cx="4105275" cy="3811587"/>
          </a:xfrm>
          <a:prstGeom prst="rect">
            <a:avLst/>
          </a:prstGeom>
          <a:noFill/>
          <a:ln w="9525">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文字方塊 18"/>
          <p:cNvSpPr txBox="1"/>
          <p:nvPr/>
        </p:nvSpPr>
        <p:spPr>
          <a:xfrm>
            <a:off x="90666" y="2950846"/>
            <a:ext cx="3062698" cy="338554"/>
          </a:xfrm>
          <a:prstGeom prst="rect">
            <a:avLst/>
          </a:prstGeom>
          <a:solidFill>
            <a:schemeClr val="accent6">
              <a:lumMod val="75000"/>
            </a:schemeClr>
          </a:solidFill>
        </p:spPr>
        <p:txBody>
          <a:bodyPr wrap="none">
            <a:spAutoFit/>
          </a:bodyPr>
          <a:lstStyle/>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職能單元</a:t>
            </a:r>
            <a:r>
              <a:rPr lang="en-US" altLang="zh-TW" sz="1600" dirty="0">
                <a:solidFill>
                  <a:prstClr val="white"/>
                </a:solidFill>
                <a:latin typeface="微軟正黑體" panose="020B0604030504040204" pitchFamily="34" charset="-120"/>
                <a:ea typeface="微軟正黑體" panose="020B0604030504040204" pitchFamily="34" charset="-120"/>
              </a:rPr>
              <a:t>(Unit of Competency)</a:t>
            </a:r>
            <a:endParaRPr lang="zh-TW" altLang="en-US" sz="1600" dirty="0">
              <a:solidFill>
                <a:prstClr val="white"/>
              </a:solidFill>
              <a:latin typeface="微軟正黑體" panose="020B0604030504040204" pitchFamily="34" charset="-120"/>
              <a:ea typeface="微軟正黑體" panose="020B0604030504040204" pitchFamily="34" charset="-120"/>
            </a:endParaRPr>
          </a:p>
        </p:txBody>
      </p:sp>
      <p:sp>
        <p:nvSpPr>
          <p:cNvPr id="20" name="文字方塊 19"/>
          <p:cNvSpPr txBox="1"/>
          <p:nvPr/>
        </p:nvSpPr>
        <p:spPr>
          <a:xfrm>
            <a:off x="1763713" y="3740150"/>
            <a:ext cx="2779712" cy="831850"/>
          </a:xfrm>
          <a:prstGeom prst="rect">
            <a:avLst/>
          </a:prstGeom>
          <a:solidFill>
            <a:schemeClr val="accent6">
              <a:lumMod val="75000"/>
            </a:schemeClr>
          </a:solidFill>
        </p:spPr>
        <p:txBody>
          <a:bodyPr wrap="none">
            <a:spAutoFit/>
          </a:bodyPr>
          <a:lstStyle/>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先備條件</a:t>
            </a:r>
            <a:r>
              <a:rPr lang="en-US" altLang="zh-TW" sz="1600" dirty="0">
                <a:solidFill>
                  <a:prstClr val="white"/>
                </a:solidFill>
                <a:latin typeface="微軟正黑體" panose="020B0604030504040204" pitchFamily="34" charset="-120"/>
                <a:ea typeface="微軟正黑體" panose="020B0604030504040204" pitchFamily="34" charset="-120"/>
              </a:rPr>
              <a:t>(</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入門水準</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endParaRPr lang="en-US" altLang="zh-TW" sz="1600" dirty="0">
              <a:solidFill>
                <a:prstClr val="white"/>
              </a:solidFill>
              <a:latin typeface="微軟正黑體" panose="020B0604030504040204" pitchFamily="34" charset="-120"/>
              <a:ea typeface="微軟正黑體" panose="020B0604030504040204" pitchFamily="34" charset="-120"/>
            </a:endParaRPr>
          </a:p>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應具之職場共通技能</a:t>
            </a:r>
            <a:r>
              <a:rPr lang="en-US" altLang="zh-TW" sz="1600" dirty="0">
                <a:solidFill>
                  <a:prstClr val="white"/>
                </a:solidFill>
                <a:latin typeface="微軟正黑體" panose="020B0604030504040204" pitchFamily="34" charset="-120"/>
                <a:ea typeface="微軟正黑體" panose="020B0604030504040204" pitchFamily="34" charset="-120"/>
              </a:rPr>
              <a:t>(</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技能</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endParaRPr lang="en-US" altLang="zh-TW" sz="1600" dirty="0">
              <a:solidFill>
                <a:prstClr val="white"/>
              </a:solidFill>
              <a:latin typeface="微軟正黑體" panose="020B0604030504040204" pitchFamily="34" charset="-120"/>
              <a:ea typeface="微軟正黑體" panose="020B0604030504040204" pitchFamily="34" charset="-120"/>
            </a:endParaRPr>
          </a:p>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績效指標</a:t>
            </a:r>
            <a:r>
              <a:rPr lang="en-US" altLang="zh-TW" sz="1600" dirty="0">
                <a:solidFill>
                  <a:prstClr val="white"/>
                </a:solidFill>
                <a:latin typeface="微軟正黑體" panose="020B0604030504040204" pitchFamily="34" charset="-120"/>
                <a:ea typeface="微軟正黑體" panose="020B0604030504040204" pitchFamily="34" charset="-120"/>
              </a:rPr>
              <a:t>(</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行為指標</a:t>
            </a:r>
            <a:r>
              <a:rPr lang="en-US" altLang="zh-TW" sz="1600" dirty="0">
                <a:solidFill>
                  <a:prstClr val="white"/>
                </a:solidFill>
                <a:latin typeface="微軟正黑體" panose="020B0604030504040204" pitchFamily="34" charset="-120"/>
                <a:ea typeface="微軟正黑體" panose="020B0604030504040204" pitchFamily="34" charset="-120"/>
              </a:rPr>
              <a:t>)</a:t>
            </a:r>
          </a:p>
        </p:txBody>
      </p:sp>
      <p:sp>
        <p:nvSpPr>
          <p:cNvPr id="21" name="文字方塊 20"/>
          <p:cNvSpPr txBox="1"/>
          <p:nvPr/>
        </p:nvSpPr>
        <p:spPr>
          <a:xfrm>
            <a:off x="5238050" y="2704625"/>
            <a:ext cx="1500732" cy="584775"/>
          </a:xfrm>
          <a:prstGeom prst="rect">
            <a:avLst/>
          </a:prstGeom>
          <a:solidFill>
            <a:schemeClr val="accent6">
              <a:lumMod val="75000"/>
            </a:schemeClr>
          </a:solidFill>
        </p:spPr>
        <p:txBody>
          <a:bodyPr wrap="none">
            <a:spAutoFit/>
          </a:bodyPr>
          <a:lstStyle/>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所需知識</a:t>
            </a:r>
            <a:r>
              <a:rPr lang="en-US" altLang="zh-TW" sz="1600" dirty="0">
                <a:solidFill>
                  <a:prstClr val="white"/>
                </a:solidFill>
                <a:latin typeface="微軟正黑體" panose="020B0604030504040204" pitchFamily="34" charset="-120"/>
                <a:ea typeface="微軟正黑體" panose="020B0604030504040204" pitchFamily="34" charset="-120"/>
              </a:rPr>
              <a:t>/</a:t>
            </a:r>
            <a:r>
              <a:rPr lang="zh-TW" altLang="en-US" sz="1600" dirty="0">
                <a:solidFill>
                  <a:prstClr val="white"/>
                </a:solidFill>
                <a:latin typeface="微軟正黑體" panose="020B0604030504040204" pitchFamily="34" charset="-120"/>
                <a:ea typeface="微軟正黑體" panose="020B0604030504040204" pitchFamily="34" charset="-120"/>
              </a:rPr>
              <a:t>技能</a:t>
            </a:r>
            <a:endParaRPr lang="en-US" altLang="zh-TW" sz="1600" dirty="0">
              <a:solidFill>
                <a:prstClr val="white"/>
              </a:solidFill>
              <a:latin typeface="微軟正黑體" panose="020B0604030504040204" pitchFamily="34" charset="-120"/>
              <a:ea typeface="微軟正黑體" panose="020B0604030504040204" pitchFamily="34" charset="-120"/>
            </a:endParaRPr>
          </a:p>
          <a:p>
            <a:pPr eaLnBrk="1" hangingPunct="1">
              <a:defRPr/>
            </a:pPr>
            <a:r>
              <a:rPr lang="en-US" altLang="zh-TW" sz="1600" dirty="0">
                <a:solidFill>
                  <a:prstClr val="white"/>
                </a:solidFill>
                <a:latin typeface="微軟正黑體" panose="020B0604030504040204" pitchFamily="34" charset="-120"/>
                <a:ea typeface="微軟正黑體" panose="020B0604030504040204" pitchFamily="34" charset="-120"/>
              </a:rPr>
              <a:t>(</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知識</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技能</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endParaRPr lang="zh-TW" altLang="en-US" sz="1600" dirty="0">
              <a:solidFill>
                <a:prstClr val="white"/>
              </a:solidFill>
              <a:latin typeface="微軟正黑體" panose="020B0604030504040204" pitchFamily="34" charset="-120"/>
              <a:ea typeface="微軟正黑體" panose="020B0604030504040204" pitchFamily="34" charset="-120"/>
            </a:endParaRPr>
          </a:p>
        </p:txBody>
      </p:sp>
      <p:sp>
        <p:nvSpPr>
          <p:cNvPr id="22" name="文字方塊 21"/>
          <p:cNvSpPr txBox="1"/>
          <p:nvPr/>
        </p:nvSpPr>
        <p:spPr>
          <a:xfrm>
            <a:off x="5988416" y="3429000"/>
            <a:ext cx="2633662" cy="338137"/>
          </a:xfrm>
          <a:prstGeom prst="rect">
            <a:avLst/>
          </a:prstGeom>
          <a:solidFill>
            <a:schemeClr val="accent6">
              <a:lumMod val="75000"/>
            </a:schemeClr>
          </a:solidFill>
        </p:spPr>
        <p:txBody>
          <a:bodyPr wrap="none">
            <a:spAutoFit/>
          </a:bodyPr>
          <a:lstStyle/>
          <a:p>
            <a:pPr eaLnBrk="1" hangingPunct="1">
              <a:defRPr/>
            </a:pPr>
            <a:r>
              <a:rPr lang="zh-TW" altLang="en-US" sz="1600" dirty="0">
                <a:solidFill>
                  <a:prstClr val="white"/>
                </a:solidFill>
                <a:latin typeface="微軟正黑體" panose="020B0604030504040204" pitchFamily="34" charset="-120"/>
                <a:ea typeface="微軟正黑體" panose="020B0604030504040204" pitchFamily="34" charset="-120"/>
              </a:rPr>
              <a:t>評量證據</a:t>
            </a:r>
            <a:r>
              <a:rPr lang="en-US" altLang="zh-TW" sz="1600" dirty="0">
                <a:solidFill>
                  <a:prstClr val="white"/>
                </a:solidFill>
                <a:latin typeface="微軟正黑體" panose="020B0604030504040204" pitchFamily="34" charset="-120"/>
                <a:ea typeface="微軟正黑體" panose="020B0604030504040204" pitchFamily="34" charset="-120"/>
              </a:rPr>
              <a:t>(</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行為指標</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r>
              <a:rPr lang="zh-TW" altLang="en-US" sz="1600" dirty="0">
                <a:solidFill>
                  <a:prstClr val="white"/>
                </a:solidFill>
                <a:latin typeface="微軟正黑體" panose="020B0604030504040204" pitchFamily="34" charset="-120"/>
                <a:ea typeface="微軟正黑體" panose="020B0604030504040204" pitchFamily="34" charset="-120"/>
                <a:sym typeface="Wingdings" pitchFamily="2" charset="2"/>
              </a:rPr>
              <a:t>產出</a:t>
            </a:r>
            <a:r>
              <a:rPr lang="en-US" altLang="zh-TW" sz="1600" dirty="0">
                <a:solidFill>
                  <a:prstClr val="white"/>
                </a:solidFill>
                <a:latin typeface="微軟正黑體" panose="020B0604030504040204" pitchFamily="34" charset="-120"/>
                <a:ea typeface="微軟正黑體" panose="020B0604030504040204" pitchFamily="34" charset="-120"/>
                <a:sym typeface="Wingdings" pitchFamily="2" charset="2"/>
              </a:rPr>
              <a:t>)</a:t>
            </a:r>
            <a:endParaRPr lang="zh-TW" altLang="en-US" sz="1600" dirty="0">
              <a:solidFill>
                <a:prstClr val="white"/>
              </a:solidFill>
              <a:latin typeface="微軟正黑體" panose="020B0604030504040204" pitchFamily="34" charset="-120"/>
              <a:ea typeface="微軟正黑體" panose="020B0604030504040204" pitchFamily="34" charset="-120"/>
            </a:endParaRPr>
          </a:p>
        </p:txBody>
      </p:sp>
      <p:sp>
        <p:nvSpPr>
          <p:cNvPr id="13" name="內容版面配置區 2"/>
          <p:cNvSpPr txBox="1">
            <a:spLocks/>
          </p:cNvSpPr>
          <p:nvPr/>
        </p:nvSpPr>
        <p:spPr bwMode="auto">
          <a:xfrm>
            <a:off x="457200" y="1235893"/>
            <a:ext cx="8229600" cy="4785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20000"/>
              </a:lnSpc>
              <a:defRPr/>
            </a:pPr>
            <a:r>
              <a:rPr kumimoji="0" lang="zh-TW" altLang="zh-TW" sz="1800" u="sng" dirty="0" smtClean="0">
                <a:solidFill>
                  <a:srgbClr val="1F497D">
                    <a:lumMod val="60000"/>
                    <a:lumOff val="40000"/>
                  </a:srgbClr>
                </a:solidFill>
              </a:rPr>
              <a:t>澳洲聯邦政府於</a:t>
            </a:r>
            <a:r>
              <a:rPr kumimoji="0" lang="en-US" altLang="zh-TW" sz="1800" u="sng" dirty="0" smtClean="0">
                <a:solidFill>
                  <a:srgbClr val="1F497D">
                    <a:lumMod val="60000"/>
                    <a:lumOff val="40000"/>
                  </a:srgbClr>
                </a:solidFill>
              </a:rPr>
              <a:t>1995 </a:t>
            </a:r>
            <a:r>
              <a:rPr kumimoji="0" lang="zh-TW" altLang="zh-TW" sz="1800" dirty="0" smtClean="0">
                <a:solidFill>
                  <a:sysClr val="windowText" lastClr="000000"/>
                </a:solidFill>
              </a:rPr>
              <a:t>年以</a:t>
            </a:r>
            <a:r>
              <a:rPr kumimoji="0" lang="zh-TW" altLang="zh-TW" sz="1800" u="sng" dirty="0" smtClean="0">
                <a:solidFill>
                  <a:srgbClr val="1F497D">
                    <a:lumMod val="60000"/>
                    <a:lumOff val="40000"/>
                  </a:srgbClr>
                </a:solidFill>
              </a:rPr>
              <a:t>澳洲資歷架構（</a:t>
            </a:r>
            <a:r>
              <a:rPr kumimoji="0" lang="en-US" altLang="zh-TW" sz="1800" u="sng" dirty="0" smtClean="0">
                <a:solidFill>
                  <a:srgbClr val="1F497D">
                    <a:lumMod val="60000"/>
                    <a:lumOff val="40000"/>
                  </a:srgbClr>
                </a:solidFill>
              </a:rPr>
              <a:t>Australian Qualifications Framework, AQF</a:t>
            </a:r>
            <a:r>
              <a:rPr kumimoji="0" lang="zh-TW" altLang="zh-TW" sz="1800" u="sng" dirty="0" smtClean="0">
                <a:solidFill>
                  <a:srgbClr val="1F497D">
                    <a:lumMod val="60000"/>
                    <a:lumOff val="40000"/>
                  </a:srgbClr>
                </a:solidFill>
              </a:rPr>
              <a:t>）</a:t>
            </a:r>
            <a:r>
              <a:rPr kumimoji="0" lang="zh-TW" altLang="zh-TW" sz="1800" dirty="0" smtClean="0">
                <a:solidFill>
                  <a:sysClr val="windowText" lastClr="000000"/>
                </a:solidFill>
              </a:rPr>
              <a:t>為基礎</a:t>
            </a:r>
            <a:r>
              <a:rPr kumimoji="0" lang="zh-TW" altLang="zh-TW" sz="1800" u="sng" dirty="0" smtClean="0">
                <a:solidFill>
                  <a:sysClr val="windowText" lastClr="000000"/>
                </a:solidFill>
              </a:rPr>
              <a:t>，確認以職能為本位的職業教育與訓練方向，</a:t>
            </a:r>
            <a:r>
              <a:rPr kumimoji="0" lang="zh-TW" altLang="zh-TW" sz="1800" u="sng" dirty="0" smtClean="0">
                <a:solidFill>
                  <a:srgbClr val="1F497D">
                    <a:lumMod val="60000"/>
                    <a:lumOff val="40000"/>
                  </a:srgbClr>
                </a:solidFill>
              </a:rPr>
              <a:t>使學校教育、職業訓練及高等教育</a:t>
            </a:r>
            <a:r>
              <a:rPr kumimoji="0" lang="zh-TW" altLang="zh-TW" sz="1800" dirty="0" smtClean="0">
                <a:solidFill>
                  <a:sysClr val="windowText" lastClr="000000"/>
                </a:solidFill>
              </a:rPr>
              <a:t>之間具有銜接通路，讓教育、訓練和就業之間有一致性的無縫接軌</a:t>
            </a:r>
            <a:endParaRPr kumimoji="0" lang="en-US" altLang="zh-TW" sz="1800" dirty="0" smtClean="0">
              <a:solidFill>
                <a:sysClr val="windowText" lastClr="000000"/>
              </a:solidFill>
            </a:endParaRPr>
          </a:p>
        </p:txBody>
      </p:sp>
    </p:spTree>
    <p:extLst>
      <p:ext uri="{BB962C8B-B14F-4D97-AF65-F5344CB8AC3E}">
        <p14:creationId xmlns:p14="http://schemas.microsoft.com/office/powerpoint/2010/main" val="219705634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標題 1"/>
          <p:cNvSpPr txBox="1">
            <a:spLocks/>
          </p:cNvSpPr>
          <p:nvPr/>
        </p:nvSpPr>
        <p:spPr>
          <a:xfrm>
            <a:off x="446856" y="332011"/>
            <a:ext cx="8229600" cy="72072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zh-TW" altLang="en-US" sz="4000" b="1" dirty="0">
                <a:solidFill>
                  <a:prstClr val="black"/>
                </a:solidFill>
                <a:latin typeface="微軟正黑體" panose="020B0604030504040204" pitchFamily="34" charset="-120"/>
                <a:ea typeface="微軟正黑體" panose="020B0604030504040204" pitchFamily="34" charset="-120"/>
              </a:rPr>
              <a:t>如何依據盤點結果調整課程？</a:t>
            </a:r>
          </a:p>
        </p:txBody>
      </p:sp>
      <p:graphicFrame>
        <p:nvGraphicFramePr>
          <p:cNvPr id="4" name="資料庫圖表 3"/>
          <p:cNvGraphicFramePr/>
          <p:nvPr>
            <p:extLst/>
          </p:nvPr>
        </p:nvGraphicFramePr>
        <p:xfrm>
          <a:off x="827584" y="1268760"/>
          <a:ext cx="7416824" cy="4824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078238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5"/>
          <p:cNvPicPr>
            <a:picLocks noChangeAspect="1" noChangeArrowheads="1"/>
          </p:cNvPicPr>
          <p:nvPr/>
        </p:nvPicPr>
        <p:blipFill rotWithShape="1">
          <a:blip r:embed="rId2">
            <a:extLst>
              <a:ext uri="{28A0092B-C50C-407E-A947-70E740481C1C}">
                <a14:useLocalDpi xmlns:a14="http://schemas.microsoft.com/office/drawing/2010/main" val="0"/>
              </a:ext>
            </a:extLst>
          </a:blip>
          <a:srcRect l="3421" b="23027"/>
          <a:stretch/>
        </p:blipFill>
        <p:spPr bwMode="auto">
          <a:xfrm>
            <a:off x="215947" y="1958345"/>
            <a:ext cx="6121342" cy="2550775"/>
          </a:xfrm>
          <a:prstGeom prst="rect">
            <a:avLst/>
          </a:prstGeom>
          <a:noFill/>
          <a:ln w="9525">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 name="矩形 3"/>
          <p:cNvSpPr/>
          <p:nvPr/>
        </p:nvSpPr>
        <p:spPr>
          <a:xfrm>
            <a:off x="6401524" y="1979548"/>
            <a:ext cx="1338828" cy="369332"/>
          </a:xfrm>
          <a:prstGeom prst="rect">
            <a:avLst/>
          </a:prstGeom>
        </p:spPr>
        <p:txBody>
          <a:bodyPr wrap="none">
            <a:spAutoFit/>
          </a:bodyPr>
          <a:lstStyle/>
          <a:p>
            <a:pPr eaLnBrk="0" fontAlgn="base" hangingPunct="0">
              <a:spcBef>
                <a:spcPct val="0"/>
              </a:spcBef>
              <a:spcAft>
                <a:spcPct val="0"/>
              </a:spcAft>
            </a:pPr>
            <a:r>
              <a:rPr kumimoji="1" lang="zh-TW" altLang="en-US" b="1" dirty="0" smtClean="0">
                <a:solidFill>
                  <a:srgbClr val="C00000"/>
                </a:solidFill>
                <a:latin typeface="微軟正黑體" panose="020B0604030504040204" pitchFamily="34" charset="-120"/>
                <a:ea typeface="微軟正黑體" panose="020B0604030504040204" pitchFamily="34" charset="-120"/>
              </a:rPr>
              <a:t>課程→職能</a:t>
            </a:r>
            <a:endParaRPr kumimoji="1" lang="zh-TW" altLang="en-US" dirty="0">
              <a:solidFill>
                <a:srgbClr val="C00000"/>
              </a:solidFill>
              <a:latin typeface="Arial" pitchFamily="34" charset="0"/>
              <a:ea typeface="新細明體" pitchFamily="18" charset="-120"/>
            </a:endParaRPr>
          </a:p>
        </p:txBody>
      </p:sp>
      <p:pic>
        <p:nvPicPr>
          <p:cNvPr id="5" name="圖片 6"/>
          <p:cNvPicPr>
            <a:picLocks noChangeAspect="1" noChangeArrowheads="1"/>
          </p:cNvPicPr>
          <p:nvPr/>
        </p:nvPicPr>
        <p:blipFill rotWithShape="1">
          <a:blip r:embed="rId3">
            <a:extLst>
              <a:ext uri="{28A0092B-C50C-407E-A947-70E740481C1C}">
                <a14:useLocalDpi xmlns:a14="http://schemas.microsoft.com/office/drawing/2010/main" val="0"/>
              </a:ext>
            </a:extLst>
          </a:blip>
          <a:srcRect l="5215"/>
          <a:stretch/>
        </p:blipFill>
        <p:spPr bwMode="auto">
          <a:xfrm>
            <a:off x="3002203" y="3860948"/>
            <a:ext cx="5890277" cy="2736404"/>
          </a:xfrm>
          <a:prstGeom prst="rect">
            <a:avLst/>
          </a:prstGeom>
          <a:noFill/>
          <a:ln w="9525">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6" name="矩形 5"/>
          <p:cNvSpPr/>
          <p:nvPr/>
        </p:nvSpPr>
        <p:spPr>
          <a:xfrm>
            <a:off x="1648996" y="4571836"/>
            <a:ext cx="1338828" cy="369332"/>
          </a:xfrm>
          <a:prstGeom prst="rect">
            <a:avLst/>
          </a:prstGeom>
        </p:spPr>
        <p:txBody>
          <a:bodyPr wrap="none">
            <a:spAutoFit/>
          </a:bodyPr>
          <a:lstStyle/>
          <a:p>
            <a:pPr eaLnBrk="0" fontAlgn="base" hangingPunct="0">
              <a:spcBef>
                <a:spcPct val="0"/>
              </a:spcBef>
              <a:spcAft>
                <a:spcPct val="0"/>
              </a:spcAft>
            </a:pPr>
            <a:r>
              <a:rPr kumimoji="1" lang="zh-TW" altLang="en-US" b="1" dirty="0" smtClean="0">
                <a:solidFill>
                  <a:srgbClr val="C00000"/>
                </a:solidFill>
                <a:latin typeface="微軟正黑體" panose="020B0604030504040204" pitchFamily="34" charset="-120"/>
                <a:ea typeface="微軟正黑體" panose="020B0604030504040204" pitchFamily="34" charset="-120"/>
              </a:rPr>
              <a:t>職能→課程</a:t>
            </a:r>
            <a:endParaRPr kumimoji="1" lang="zh-TW" altLang="en-US" dirty="0">
              <a:solidFill>
                <a:srgbClr val="C00000"/>
              </a:solidFill>
              <a:latin typeface="Arial" pitchFamily="34" charset="0"/>
              <a:ea typeface="新細明體" pitchFamily="18" charset="-120"/>
            </a:endParaRPr>
          </a:p>
        </p:txBody>
      </p:sp>
      <p:sp>
        <p:nvSpPr>
          <p:cNvPr id="12" name="文字方塊 11"/>
          <p:cNvSpPr txBox="1"/>
          <p:nvPr/>
        </p:nvSpPr>
        <p:spPr>
          <a:xfrm>
            <a:off x="107504" y="6361583"/>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104</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
        <p:nvSpPr>
          <p:cNvPr id="9" name="標題 2"/>
          <p:cNvSpPr txBox="1">
            <a:spLocks/>
          </p:cNvSpPr>
          <p:nvPr/>
        </p:nvSpPr>
        <p:spPr bwMode="auto">
          <a:xfrm>
            <a:off x="242193" y="260648"/>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朝陽科技大學</a:t>
            </a:r>
            <a:endParaRPr lang="zh-TW" altLang="en-US" sz="4000" b="1" dirty="0">
              <a:solidFill>
                <a:prstClr val="black"/>
              </a:solidFill>
            </a:endParaRPr>
          </a:p>
        </p:txBody>
      </p:sp>
      <p:sp>
        <p:nvSpPr>
          <p:cNvPr id="13" name="文字方塊 12"/>
          <p:cNvSpPr txBox="1"/>
          <p:nvPr/>
        </p:nvSpPr>
        <p:spPr>
          <a:xfrm>
            <a:off x="315749" y="1052736"/>
            <a:ext cx="8504723" cy="369332"/>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檢視專業職能與課程的雙向對應關係</a:t>
            </a:r>
          </a:p>
        </p:txBody>
      </p:sp>
      <p:sp>
        <p:nvSpPr>
          <p:cNvPr id="14" name="矩形 13"/>
          <p:cNvSpPr/>
          <p:nvPr/>
        </p:nvSpPr>
        <p:spPr>
          <a:xfrm>
            <a:off x="242193" y="1506270"/>
            <a:ext cx="2686158"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smtClean="0">
                <a:solidFill>
                  <a:prstClr val="black"/>
                </a:solidFill>
                <a:latin typeface="微軟正黑體" panose="020B0604030504040204" pitchFamily="34" charset="-120"/>
                <a:ea typeface="微軟正黑體" panose="020B0604030504040204" pitchFamily="34" charset="-120"/>
              </a:rPr>
              <a:t>以行銷與流通管理系為例</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47207824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2"/>
          <p:cNvSpPr txBox="1">
            <a:spLocks/>
          </p:cNvSpPr>
          <p:nvPr/>
        </p:nvSpPr>
        <p:spPr bwMode="auto">
          <a:xfrm>
            <a:off x="242193" y="260648"/>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國立彰化師範大學</a:t>
            </a:r>
            <a:endParaRPr lang="zh-TW" altLang="en-US" sz="4000" b="1" dirty="0">
              <a:solidFill>
                <a:prstClr val="black"/>
              </a:solidFill>
            </a:endParaRPr>
          </a:p>
        </p:txBody>
      </p:sp>
      <p:sp>
        <p:nvSpPr>
          <p:cNvPr id="9" name="文字方塊 8"/>
          <p:cNvSpPr txBox="1"/>
          <p:nvPr/>
        </p:nvSpPr>
        <p:spPr>
          <a:xfrm>
            <a:off x="301207" y="1052736"/>
            <a:ext cx="8504723" cy="646331"/>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提供目標人才在每一個學年度所須修習的課程，並以圖形化介面顯示必須修習的課程，運用顏色呈現相關課程不同的重要性。</a:t>
            </a:r>
          </a:p>
        </p:txBody>
      </p:sp>
      <p:sp>
        <p:nvSpPr>
          <p:cNvPr id="10" name="矩形 9"/>
          <p:cNvSpPr/>
          <p:nvPr/>
        </p:nvSpPr>
        <p:spPr>
          <a:xfrm>
            <a:off x="301666" y="1794302"/>
            <a:ext cx="2686158"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a:solidFill>
                  <a:prstClr val="black"/>
                </a:solidFill>
                <a:latin typeface="微軟正黑體" panose="020B0604030504040204" pitchFamily="34" charset="-120"/>
                <a:ea typeface="微軟正黑體" panose="020B0604030504040204" pitchFamily="34" charset="-120"/>
              </a:rPr>
              <a:t>以輔導諮商學系為</a:t>
            </a:r>
            <a:r>
              <a:rPr lang="zh-TW" altLang="en-US" sz="1600" b="1" dirty="0" smtClean="0">
                <a:solidFill>
                  <a:prstClr val="black"/>
                </a:solidFill>
                <a:latin typeface="微軟正黑體" panose="020B0604030504040204" pitchFamily="34" charset="-120"/>
                <a:ea typeface="微軟正黑體" panose="020B0604030504040204" pitchFamily="34" charset="-120"/>
              </a:rPr>
              <a:t>例</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grpSp>
        <p:nvGrpSpPr>
          <p:cNvPr id="20" name="群組 19"/>
          <p:cNvGrpSpPr/>
          <p:nvPr/>
        </p:nvGrpSpPr>
        <p:grpSpPr>
          <a:xfrm>
            <a:off x="395536" y="2276872"/>
            <a:ext cx="5112568" cy="4106157"/>
            <a:chOff x="395536" y="2423928"/>
            <a:chExt cx="5112568" cy="4106157"/>
          </a:xfrm>
        </p:grpSpPr>
        <p:pic>
          <p:nvPicPr>
            <p:cNvPr id="11"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 t="6337" r="50013" b="22273"/>
            <a:stretch/>
          </p:blipFill>
          <p:spPr bwMode="auto">
            <a:xfrm>
              <a:off x="395536" y="2423928"/>
              <a:ext cx="5112568" cy="410615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矩形 11"/>
            <p:cNvSpPr/>
            <p:nvPr/>
          </p:nvSpPr>
          <p:spPr>
            <a:xfrm>
              <a:off x="467680" y="3321016"/>
              <a:ext cx="1224000" cy="252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13" name="矩形 12"/>
            <p:cNvSpPr/>
            <p:nvPr/>
          </p:nvSpPr>
          <p:spPr>
            <a:xfrm>
              <a:off x="1647649" y="3861048"/>
              <a:ext cx="3788447" cy="10801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cxnSp>
          <p:nvCxnSpPr>
            <p:cNvPr id="14" name="直線單箭頭接點 13"/>
            <p:cNvCxnSpPr/>
            <p:nvPr/>
          </p:nvCxnSpPr>
          <p:spPr>
            <a:xfrm>
              <a:off x="1410273" y="3573016"/>
              <a:ext cx="281407" cy="288032"/>
            </a:xfrm>
            <a:prstGeom prst="straightConnector1">
              <a:avLst/>
            </a:prstGeom>
            <a:ln w="28575">
              <a:solidFill>
                <a:srgbClr val="CC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4270702" y="2780928"/>
            <a:ext cx="4537823" cy="3456384"/>
            <a:chOff x="4270702" y="2780928"/>
            <a:chExt cx="4537823" cy="3456384"/>
          </a:xfrm>
        </p:grpSpPr>
        <p:grpSp>
          <p:nvGrpSpPr>
            <p:cNvPr id="16" name="群組 15"/>
            <p:cNvGrpSpPr/>
            <p:nvPr/>
          </p:nvGrpSpPr>
          <p:grpSpPr>
            <a:xfrm>
              <a:off x="4270702" y="2780928"/>
              <a:ext cx="4537823" cy="3456384"/>
              <a:chOff x="4270702" y="2780928"/>
              <a:chExt cx="4537823" cy="3456384"/>
            </a:xfrm>
          </p:grpSpPr>
          <p:pic>
            <p:nvPicPr>
              <p:cNvPr id="3"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97" t="22222" r="46046" b="3775"/>
              <a:stretch/>
            </p:blipFill>
            <p:spPr bwMode="auto">
              <a:xfrm>
                <a:off x="4270702" y="2780928"/>
                <a:ext cx="4537823" cy="345638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圓角矩形 4"/>
              <p:cNvSpPr/>
              <p:nvPr/>
            </p:nvSpPr>
            <p:spPr>
              <a:xfrm>
                <a:off x="6984344" y="2924983"/>
                <a:ext cx="684000" cy="360000"/>
              </a:xfrm>
              <a:prstGeom prst="roundRect">
                <a:avLst/>
              </a:prstGeom>
              <a:solidFill>
                <a:srgbClr val="0070C0"/>
              </a:solidFill>
              <a:ln w="25400" cap="flat" cmpd="sng" algn="ctr">
                <a:noFill/>
                <a:prstDash val="solid"/>
              </a:ln>
              <a:effectLst/>
            </p:spPr>
            <p:txBody>
              <a:bodyPr rtlCol="0" anchor="ctr"/>
              <a:lstStyle/>
              <a:p>
                <a:pPr algn="ctr">
                  <a:defRPr/>
                </a:pPr>
                <a:r>
                  <a:rPr lang="zh-TW" altLang="en-US" sz="1600" b="1" kern="0" dirty="0" smtClean="0">
                    <a:solidFill>
                      <a:prstClr val="white"/>
                    </a:solidFill>
                    <a:latin typeface="微軟正黑體" panose="020B0604030504040204" pitchFamily="34" charset="-120"/>
                    <a:ea typeface="微軟正黑體" panose="020B0604030504040204" pitchFamily="34" charset="-120"/>
                  </a:rPr>
                  <a:t>必要</a:t>
                </a:r>
              </a:p>
            </p:txBody>
          </p:sp>
          <p:sp>
            <p:nvSpPr>
              <p:cNvPr id="6" name="圓角矩形 5"/>
              <p:cNvSpPr/>
              <p:nvPr/>
            </p:nvSpPr>
            <p:spPr>
              <a:xfrm>
                <a:off x="7794245" y="2924984"/>
                <a:ext cx="684000" cy="360000"/>
              </a:xfrm>
              <a:prstGeom prst="roundRect">
                <a:avLst/>
              </a:prstGeom>
              <a:solidFill>
                <a:srgbClr val="FFC000"/>
              </a:solidFill>
              <a:ln w="25400" cap="flat" cmpd="sng" algn="ctr">
                <a:noFill/>
                <a:prstDash val="solid"/>
              </a:ln>
              <a:effectLst/>
            </p:spPr>
            <p:txBody>
              <a:bodyPr rtlCol="0" anchor="ctr"/>
              <a:lstStyle/>
              <a:p>
                <a:pPr algn="ctr">
                  <a:defRPr/>
                </a:pPr>
                <a:r>
                  <a:rPr lang="zh-TW" altLang="en-US" sz="1600" b="1" kern="0" dirty="0" smtClean="0">
                    <a:solidFill>
                      <a:prstClr val="white"/>
                    </a:solidFill>
                    <a:latin typeface="微軟正黑體" panose="020B0604030504040204" pitchFamily="34" charset="-120"/>
                    <a:ea typeface="微軟正黑體" panose="020B0604030504040204" pitchFamily="34" charset="-120"/>
                  </a:rPr>
                  <a:t>輔助</a:t>
                </a:r>
              </a:p>
            </p:txBody>
          </p:sp>
        </p:grpSp>
        <p:sp>
          <p:nvSpPr>
            <p:cNvPr id="17" name="矩形 16"/>
            <p:cNvSpPr/>
            <p:nvPr/>
          </p:nvSpPr>
          <p:spPr>
            <a:xfrm>
              <a:off x="5436232" y="2816960"/>
              <a:ext cx="1224000" cy="252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grpSp>
      <p:sp>
        <p:nvSpPr>
          <p:cNvPr id="19" name="文字方塊 18"/>
          <p:cNvSpPr txBox="1"/>
          <p:nvPr/>
        </p:nvSpPr>
        <p:spPr>
          <a:xfrm>
            <a:off x="107504" y="6361583"/>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106</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653822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1152" y="1276350"/>
            <a:ext cx="9001125" cy="5581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標題 2"/>
          <p:cNvSpPr txBox="1">
            <a:spLocks/>
          </p:cNvSpPr>
          <p:nvPr/>
        </p:nvSpPr>
        <p:spPr bwMode="auto">
          <a:xfrm>
            <a:off x="242193" y="116632"/>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台南應用科技大學</a:t>
            </a:r>
            <a:endParaRPr lang="zh-TW" altLang="en-US" sz="4000" b="1" dirty="0">
              <a:solidFill>
                <a:prstClr val="black"/>
              </a:solidFill>
            </a:endParaRPr>
          </a:p>
        </p:txBody>
      </p:sp>
      <p:sp>
        <p:nvSpPr>
          <p:cNvPr id="6" name="文字方塊 5"/>
          <p:cNvSpPr txBox="1"/>
          <p:nvPr/>
        </p:nvSpPr>
        <p:spPr>
          <a:xfrm>
            <a:off x="171733" y="836712"/>
            <a:ext cx="8504723" cy="369332"/>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學生能力雷達圖展現學習成效</a:t>
            </a:r>
          </a:p>
        </p:txBody>
      </p:sp>
    </p:spTree>
    <p:extLst>
      <p:ext uri="{BB962C8B-B14F-4D97-AF65-F5344CB8AC3E}">
        <p14:creationId xmlns:p14="http://schemas.microsoft.com/office/powerpoint/2010/main" val="389250497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57200" y="321770"/>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kern="1000" dirty="0" smtClean="0">
                <a:solidFill>
                  <a:sysClr val="windowText" lastClr="000000"/>
                </a:solidFill>
              </a:rPr>
              <a:t>1-3</a:t>
            </a:r>
            <a:r>
              <a:rPr lang="zh-TW" altLang="en-US" sz="4000" kern="1000" dirty="0" smtClean="0">
                <a:solidFill>
                  <a:sysClr val="windowText" lastClr="000000"/>
                </a:solidFill>
              </a:rPr>
              <a:t>：發展課程地圖</a:t>
            </a:r>
            <a:endParaRPr lang="zh-TW" altLang="en-US" sz="4000" dirty="0">
              <a:solidFill>
                <a:sysClr val="windowText" lastClr="000000"/>
              </a:solidFill>
            </a:endParaRPr>
          </a:p>
        </p:txBody>
      </p:sp>
      <p:sp>
        <p:nvSpPr>
          <p:cNvPr id="3" name="內容版面配置區 4"/>
          <p:cNvSpPr txBox="1">
            <a:spLocks/>
          </p:cNvSpPr>
          <p:nvPr/>
        </p:nvSpPr>
        <p:spPr>
          <a:xfrm>
            <a:off x="220607" y="1054838"/>
            <a:ext cx="8795320" cy="792088"/>
          </a:xfrm>
          <a:prstGeom prst="rect">
            <a:avLst/>
          </a:prstGeom>
        </p:spPr>
        <p:txBody>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800" dirty="0">
                <a:solidFill>
                  <a:prstClr val="black"/>
                </a:solidFill>
              </a:rPr>
              <a:t>衍</a:t>
            </a:r>
            <a:r>
              <a:rPr lang="zh-TW" altLang="en-US" sz="2800" dirty="0" smtClean="0">
                <a:solidFill>
                  <a:prstClr val="black"/>
                </a:solidFill>
              </a:rPr>
              <a:t>生應用：依職能發展模組</a:t>
            </a:r>
            <a:r>
              <a:rPr lang="zh-TW" altLang="en-US" sz="2800" dirty="0">
                <a:solidFill>
                  <a:prstClr val="black"/>
                </a:solidFill>
              </a:rPr>
              <a:t>課程及協同</a:t>
            </a:r>
            <a:r>
              <a:rPr lang="zh-TW" altLang="en-US" sz="2800" dirty="0" smtClean="0">
                <a:solidFill>
                  <a:prstClr val="black"/>
                </a:solidFill>
              </a:rPr>
              <a:t>教學</a:t>
            </a:r>
            <a:endParaRPr lang="zh-TW" altLang="en-US" sz="2800" dirty="0">
              <a:solidFill>
                <a:prstClr val="black"/>
              </a:solidFill>
            </a:endParaRPr>
          </a:p>
        </p:txBody>
      </p:sp>
      <p:pic>
        <p:nvPicPr>
          <p:cNvPr id="4" name="圖片 3"/>
          <p:cNvPicPr>
            <a:picLocks noChangeAspect="1"/>
          </p:cNvPicPr>
          <p:nvPr/>
        </p:nvPicPr>
        <p:blipFill>
          <a:blip r:embed="rId2"/>
          <a:stretch>
            <a:fillRect/>
          </a:stretch>
        </p:blipFill>
        <p:spPr>
          <a:xfrm>
            <a:off x="695511" y="1880078"/>
            <a:ext cx="2030908" cy="414471"/>
          </a:xfrm>
          <a:prstGeom prst="rect">
            <a:avLst/>
          </a:prstGeom>
        </p:spPr>
      </p:pic>
      <p:graphicFrame>
        <p:nvGraphicFramePr>
          <p:cNvPr id="5" name="表格 4"/>
          <p:cNvGraphicFramePr>
            <a:graphicFrameLocks noGrp="1"/>
          </p:cNvGraphicFramePr>
          <p:nvPr>
            <p:extLst/>
          </p:nvPr>
        </p:nvGraphicFramePr>
        <p:xfrm>
          <a:off x="4212703" y="2379327"/>
          <a:ext cx="4729694" cy="2296380"/>
        </p:xfrm>
        <a:graphic>
          <a:graphicData uri="http://schemas.openxmlformats.org/drawingml/2006/table">
            <a:tbl>
              <a:tblPr firstRow="1" bandRow="1"/>
              <a:tblGrid>
                <a:gridCol w="1861962"/>
                <a:gridCol w="557135"/>
                <a:gridCol w="744866"/>
                <a:gridCol w="670379"/>
                <a:gridCol w="895352"/>
              </a:tblGrid>
              <a:tr h="284700">
                <a:tc rowSpan="2">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200" dirty="0" smtClean="0">
                          <a:solidFill>
                            <a:schemeClr val="bg1"/>
                          </a:solidFill>
                          <a:latin typeface="微軟正黑體" pitchFamily="34" charset="-120"/>
                          <a:ea typeface="微軟正黑體" pitchFamily="34" charset="-120"/>
                        </a:rPr>
                        <a:t>大一</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200" dirty="0" smtClean="0">
                          <a:solidFill>
                            <a:schemeClr val="bg1"/>
                          </a:solidFill>
                          <a:latin typeface="微軟正黑體" pitchFamily="34" charset="-120"/>
                          <a:ea typeface="微軟正黑體" pitchFamily="34" charset="-120"/>
                        </a:rPr>
                        <a:t>大二</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200" dirty="0" smtClean="0">
                          <a:solidFill>
                            <a:schemeClr val="bg1"/>
                          </a:solidFill>
                          <a:latin typeface="微軟正黑體" pitchFamily="34" charset="-120"/>
                          <a:ea typeface="微軟正黑體" pitchFamily="34" charset="-120"/>
                        </a:rPr>
                        <a:t>大三</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zh-TW" altLang="en-US" sz="1200" dirty="0" smtClean="0">
                          <a:solidFill>
                            <a:schemeClr val="bg1"/>
                          </a:solidFill>
                          <a:latin typeface="微軟正黑體" pitchFamily="34" charset="-120"/>
                          <a:ea typeface="微軟正黑體" pitchFamily="34" charset="-120"/>
                        </a:rPr>
                        <a:t>大四</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25400" cmpd="sng">
                      <a:solidFill>
                        <a:srgbClr val="F79646"/>
                      </a:solidFill>
                    </a:lnB>
                    <a:lnTlToBr w="12700" cmpd="sng">
                      <a:noFill/>
                      <a:prstDash val="solid"/>
                    </a:lnTlToBr>
                    <a:lnBlToTr w="12700" cmpd="sng">
                      <a:noFill/>
                      <a:prstDash val="solid"/>
                    </a:lnBlToTr>
                    <a:solidFill>
                      <a:srgbClr val="F79646">
                        <a:lumMod val="40000"/>
                        <a:lumOff val="60000"/>
                      </a:srgbClr>
                    </a:solidFill>
                  </a:tcPr>
                </a:tc>
              </a:tr>
              <a:tr h="129675">
                <a:tc vMerge="1">
                  <a:txBody>
                    <a:bodyPr/>
                    <a:lstStyle/>
                    <a:p>
                      <a:endParaRPr lang="zh-TW" altLang="en-US" sz="1600" dirty="0">
                        <a:latin typeface="微軟正黑體" pitchFamily="34" charset="-120"/>
                        <a:ea typeface="微軟正黑體" pitchFamily="34" charset="-120"/>
                      </a:endParaRPr>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anose="020B0604030504040204" pitchFamily="34" charset="-120"/>
                          <a:ea typeface="微軟正黑體" panose="020B0604030504040204" pitchFamily="34" charset="-120"/>
                        </a:rPr>
                        <a:t>財務管理</a:t>
                      </a:r>
                      <a:endParaRPr lang="zh-TW" altLang="en-US" sz="1200" dirty="0">
                        <a:solidFill>
                          <a:schemeClr val="bg1"/>
                        </a:solidFill>
                        <a:latin typeface="微軟正黑體" pitchFamily="34" charset="-120"/>
                        <a:ea typeface="微軟正黑體" pitchFamily="34" charset="-120"/>
                      </a:endParaRPr>
                    </a:p>
                  </a:txBody>
                  <a:tcPr>
                    <a:lnL w="254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sz="1200" dirty="0" smtClean="0">
                          <a:solidFill>
                            <a:schemeClr val="bg1"/>
                          </a:solidFill>
                          <a:latin typeface="微軟正黑體" panose="020B0604030504040204" pitchFamily="34" charset="-120"/>
                          <a:ea typeface="微軟正黑體" panose="020B0604030504040204" pitchFamily="34" charset="-120"/>
                        </a:rPr>
                        <a:t>財務報表分析</a:t>
                      </a:r>
                      <a:endParaRPr lang="en-US" altLang="zh-TW" sz="1200" dirty="0" smtClean="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zh-TW" altLang="en-US" sz="1200" kern="1200" dirty="0" smtClean="0">
                          <a:solidFill>
                            <a:schemeClr val="bg1"/>
                          </a:solidFill>
                          <a:latin typeface="微軟正黑體" panose="020B0604030504040204" pitchFamily="34" charset="-120"/>
                          <a:ea typeface="微軟正黑體" panose="020B0604030504040204" pitchFamily="34" charset="-120"/>
                          <a:cs typeface="+mn-cs"/>
                        </a:rPr>
                        <a:t>財務策略建議與分析</a:t>
                      </a:r>
                      <a:endParaRPr lang="zh-TW" altLang="en-US" sz="1200" kern="1200" dirty="0">
                        <a:solidFill>
                          <a:schemeClr val="bg1"/>
                        </a:solidFill>
                        <a:latin typeface="微軟正黑體" panose="020B0604030504040204" pitchFamily="34" charset="-120"/>
                        <a:ea typeface="微軟正黑體" panose="020B0604030504040204" pitchFamily="34" charset="-120"/>
                        <a:cs typeface="+mn-cs"/>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itchFamily="34" charset="-120"/>
                          <a:ea typeface="微軟正黑體" pitchFamily="34" charset="-120"/>
                        </a:rPr>
                        <a:t>財務金融與風險管理</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r>
              <a:tr h="2847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zh-TW" altLang="en-US" sz="1200" dirty="0" smtClean="0">
                          <a:solidFill>
                            <a:schemeClr val="bg1"/>
                          </a:solidFill>
                          <a:latin typeface="微軟正黑體" panose="020B0604030504040204" pitchFamily="34" charset="-120"/>
                          <a:ea typeface="微軟正黑體" panose="020B0604030504040204" pitchFamily="34" charset="-120"/>
                        </a:rPr>
                        <a:t>描述基礎財務概念中所涉及的公司財務管理</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254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sz="1200" dirty="0" smtClean="0">
                          <a:solidFill>
                            <a:schemeClr val="bg1"/>
                          </a:solidFill>
                          <a:latin typeface="微軟正黑體" panose="020B0604030504040204" pitchFamily="34" charset="-120"/>
                          <a:ea typeface="微軟正黑體" panose="020B0604030504040204" pitchFamily="34" charset="-120"/>
                        </a:rPr>
                        <a:t>▲</a:t>
                      </a: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dirty="0" smtClean="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r>
              <a:tr h="2847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anose="020B0604030504040204" pitchFamily="34" charset="-120"/>
                          <a:ea typeface="微軟正黑體" panose="020B0604030504040204" pitchFamily="34" charset="-120"/>
                        </a:rPr>
                        <a:t>運用公司的財務報告進行財務分析</a:t>
                      </a:r>
                      <a:r>
                        <a:rPr lang="en-US" altLang="zh-TW" sz="1200" dirty="0" smtClean="0">
                          <a:solidFill>
                            <a:schemeClr val="bg1"/>
                          </a:solidFill>
                          <a:latin typeface="微軟正黑體" panose="020B0604030504040204" pitchFamily="34" charset="-120"/>
                          <a:ea typeface="微軟正黑體" panose="020B0604030504040204" pitchFamily="34" charset="-120"/>
                        </a:rPr>
                        <a:t>….</a:t>
                      </a:r>
                      <a:r>
                        <a:rPr lang="zh-TW" altLang="en-US" sz="1200" dirty="0" smtClean="0">
                          <a:solidFill>
                            <a:schemeClr val="bg1"/>
                          </a:solidFill>
                          <a:latin typeface="微軟正黑體" panose="020B0604030504040204" pitchFamily="34" charset="-120"/>
                          <a:ea typeface="微軟正黑體" panose="020B0604030504040204" pitchFamily="34" charset="-120"/>
                        </a:rPr>
                        <a:t>評估公司績效</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itchFamily="34" charset="-120"/>
                          <a:ea typeface="微軟正黑體" pitchFamily="34" charset="-120"/>
                        </a:rPr>
                        <a:t>▲</a:t>
                      </a: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anose="020B0604030504040204" pitchFamily="34" charset="-120"/>
                          <a:ea typeface="微軟正黑體" panose="020B0604030504040204" pitchFamily="34" charset="-120"/>
                        </a:rPr>
                        <a:t>▲</a:t>
                      </a: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alpha val="20000"/>
                      </a:srgbClr>
                    </a:solidFill>
                  </a:tcPr>
                </a:tc>
              </a:tr>
              <a:tr h="2847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anose="020B0604030504040204" pitchFamily="34" charset="-120"/>
                          <a:ea typeface="微軟正黑體" panose="020B0604030504040204" pitchFamily="34" charset="-120"/>
                        </a:rPr>
                        <a:t>在資本市場發行證卷以確保公司資金充裕</a:t>
                      </a:r>
                      <a:endParaRPr lang="zh-TW" altLang="en-US" sz="1200" dirty="0">
                        <a:solidFill>
                          <a:schemeClr val="bg1"/>
                        </a:solidFill>
                        <a:latin typeface="微軟正黑體" pitchFamily="34" charset="-120"/>
                        <a:ea typeface="微軟正黑體" pitchFamily="34" charset="-120"/>
                      </a:endParaRPr>
                    </a:p>
                  </a:txBody>
                  <a:tcP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dirty="0" smtClean="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200" dirty="0" smtClean="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TW" altLang="en-US" sz="1200" dirty="0">
                        <a:solidFill>
                          <a:schemeClr val="bg1"/>
                        </a:solidFill>
                        <a:latin typeface="微軟正黑體" pitchFamily="34" charset="-120"/>
                        <a:ea typeface="微軟正黑體" pitchFamily="34" charset="-120"/>
                      </a:endParaRP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smtClean="0">
                          <a:solidFill>
                            <a:schemeClr val="bg1"/>
                          </a:solidFill>
                          <a:latin typeface="微軟正黑體" pitchFamily="34" charset="-120"/>
                          <a:ea typeface="微軟正黑體" pitchFamily="34" charset="-120"/>
                        </a:rPr>
                        <a:t>▲</a:t>
                      </a:r>
                    </a:p>
                  </a:txBody>
                  <a:tcPr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noFill/>
                  </a:tcPr>
                </a:tc>
              </a:tr>
            </a:tbl>
          </a:graphicData>
        </a:graphic>
      </p:graphicFrame>
      <p:sp>
        <p:nvSpPr>
          <p:cNvPr id="6" name="圓角矩形 5"/>
          <p:cNvSpPr/>
          <p:nvPr/>
        </p:nvSpPr>
        <p:spPr>
          <a:xfrm>
            <a:off x="6084055" y="2649686"/>
            <a:ext cx="2820132" cy="621223"/>
          </a:xfrm>
          <a:prstGeom prst="roundRect">
            <a:avLst/>
          </a:prstGeom>
          <a:noFill/>
          <a:ln w="38100" cap="flat" cmpd="sng" algn="ctr">
            <a:solidFill>
              <a:srgbClr val="C0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prstClr val="white"/>
              </a:solidFill>
              <a:latin typeface="Calibri"/>
              <a:ea typeface="新細明體"/>
            </a:endParaRPr>
          </a:p>
        </p:txBody>
      </p:sp>
      <p:sp>
        <p:nvSpPr>
          <p:cNvPr id="7" name="圓角矩形 6"/>
          <p:cNvSpPr/>
          <p:nvPr/>
        </p:nvSpPr>
        <p:spPr>
          <a:xfrm>
            <a:off x="4209534" y="3778031"/>
            <a:ext cx="3949778" cy="455837"/>
          </a:xfrm>
          <a:prstGeom prst="roundRect">
            <a:avLst/>
          </a:prstGeom>
          <a:noFill/>
          <a:ln w="3810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srgbClr val="C00000"/>
              </a:solidFill>
              <a:latin typeface="Calibri"/>
              <a:ea typeface="新細明體"/>
            </a:endParaRPr>
          </a:p>
        </p:txBody>
      </p:sp>
      <p:grpSp>
        <p:nvGrpSpPr>
          <p:cNvPr id="8" name="群組 7"/>
          <p:cNvGrpSpPr/>
          <p:nvPr/>
        </p:nvGrpSpPr>
        <p:grpSpPr>
          <a:xfrm rot="16200000">
            <a:off x="4871169" y="1966922"/>
            <a:ext cx="602126" cy="1823639"/>
            <a:chOff x="2569228" y="1022550"/>
            <a:chExt cx="432900" cy="363301"/>
          </a:xfrm>
        </p:grpSpPr>
        <p:sp>
          <p:nvSpPr>
            <p:cNvPr id="9" name="向右箭號 8"/>
            <p:cNvSpPr/>
            <p:nvPr/>
          </p:nvSpPr>
          <p:spPr>
            <a:xfrm rot="5396893">
              <a:off x="2604027" y="987751"/>
              <a:ext cx="363301" cy="432900"/>
            </a:xfrm>
            <a:prstGeom prst="rightArrow">
              <a:avLst>
                <a:gd name="adj1" fmla="val 60000"/>
                <a:gd name="adj2" fmla="val 50000"/>
              </a:avLst>
            </a:prstGeom>
            <a:solidFill>
              <a:srgbClr val="C00000"/>
            </a:solidFill>
            <a:ln>
              <a:noFill/>
            </a:ln>
            <a:effectLst>
              <a:outerShdw blurRad="40000" dist="23000" dir="5400000" rotWithShape="0">
                <a:srgbClr val="000000">
                  <a:alpha val="35000"/>
                </a:srgbClr>
              </a:outerShdw>
            </a:effectLst>
          </p:spPr>
          <p:txBody>
            <a:bodyPr/>
            <a:lstStyle/>
            <a:p>
              <a:pPr>
                <a:defRPr/>
              </a:pPr>
              <a:r>
                <a:rPr lang="zh-TW" altLang="en-US" kern="0" dirty="0" smtClean="0">
                  <a:solidFill>
                    <a:prstClr val="white"/>
                  </a:solidFill>
                  <a:latin typeface="微軟正黑體" panose="020B0604030504040204" pitchFamily="34" charset="-120"/>
                  <a:ea typeface="微軟正黑體" panose="020B0604030504040204" pitchFamily="34" charset="-120"/>
                </a:rPr>
                <a:t>財務金融模組</a:t>
              </a:r>
            </a:p>
          </p:txBody>
        </p:sp>
        <p:sp>
          <p:nvSpPr>
            <p:cNvPr id="10" name="向右箭號 4"/>
            <p:cNvSpPr/>
            <p:nvPr/>
          </p:nvSpPr>
          <p:spPr>
            <a:xfrm rot="-3107">
              <a:off x="2655759" y="1022550"/>
              <a:ext cx="259740" cy="254311"/>
            </a:xfrm>
            <a:prstGeom prst="rect">
              <a:avLst/>
            </a:prstGeom>
            <a:noFill/>
            <a:ln>
              <a:noFill/>
            </a:ln>
            <a:effectLst/>
          </p:spPr>
          <p:txBody>
            <a:bodyPr spcFirstLastPara="0" vert="horz" wrap="square" lIns="0" tIns="0" rIns="0" bIns="0" numCol="1" spcCol="1270" anchor="ctr" anchorCtr="0">
              <a:noAutofit/>
            </a:bodyPr>
            <a:lstStyle/>
            <a:p>
              <a:pPr algn="ctr" defTabSz="622300">
                <a:lnSpc>
                  <a:spcPct val="90000"/>
                </a:lnSpc>
                <a:spcAft>
                  <a:spcPct val="35000"/>
                </a:spcAft>
                <a:defRPr/>
              </a:pPr>
              <a:endParaRPr lang="zh-TW" altLang="en-US" sz="1400" kern="0" smtClean="0">
                <a:solidFill>
                  <a:srgbClr val="C00000"/>
                </a:solidFill>
                <a:latin typeface="Calibri"/>
                <a:ea typeface="新細明體"/>
              </a:endParaRPr>
            </a:p>
          </p:txBody>
        </p:sp>
      </p:grpSp>
      <p:grpSp>
        <p:nvGrpSpPr>
          <p:cNvPr id="11" name="群組 10"/>
          <p:cNvGrpSpPr/>
          <p:nvPr/>
        </p:nvGrpSpPr>
        <p:grpSpPr>
          <a:xfrm rot="5400000">
            <a:off x="8247953" y="3658839"/>
            <a:ext cx="545385" cy="722666"/>
            <a:chOff x="2569228" y="1022550"/>
            <a:chExt cx="432900" cy="363301"/>
          </a:xfrm>
        </p:grpSpPr>
        <p:sp>
          <p:nvSpPr>
            <p:cNvPr id="12" name="向右箭號 11"/>
            <p:cNvSpPr/>
            <p:nvPr/>
          </p:nvSpPr>
          <p:spPr>
            <a:xfrm rot="5396893">
              <a:off x="2604027" y="987751"/>
              <a:ext cx="363301" cy="432900"/>
            </a:xfrm>
            <a:prstGeom prst="rightArrow">
              <a:avLst>
                <a:gd name="adj1" fmla="val 60000"/>
                <a:gd name="adj2" fmla="val 50000"/>
              </a:avLst>
            </a:prstGeom>
            <a:solidFill>
              <a:srgbClr val="C00000"/>
            </a:solidFill>
            <a:ln>
              <a:noFill/>
            </a:ln>
            <a:effectLst>
              <a:outerShdw blurRad="40000" dist="23000" dir="5400000" rotWithShape="0">
                <a:srgbClr val="000000">
                  <a:alpha val="35000"/>
                </a:srgbClr>
              </a:outerShdw>
            </a:effectLst>
          </p:spPr>
          <p:txBody>
            <a:bodyPr/>
            <a:lstStyle/>
            <a:p>
              <a:pPr>
                <a:defRPr/>
              </a:pPr>
              <a:endParaRPr lang="zh-TW" altLang="en-US" kern="0" dirty="0" smtClean="0">
                <a:solidFill>
                  <a:prstClr val="white"/>
                </a:solidFill>
                <a:latin typeface="Calibri"/>
                <a:ea typeface="新細明體"/>
              </a:endParaRPr>
            </a:p>
          </p:txBody>
        </p:sp>
        <p:sp>
          <p:nvSpPr>
            <p:cNvPr id="13" name="向右箭號 4"/>
            <p:cNvSpPr/>
            <p:nvPr/>
          </p:nvSpPr>
          <p:spPr>
            <a:xfrm rot="-3107">
              <a:off x="2655759" y="1022550"/>
              <a:ext cx="259740" cy="254311"/>
            </a:xfrm>
            <a:prstGeom prst="rect">
              <a:avLst/>
            </a:prstGeom>
            <a:noFill/>
            <a:ln>
              <a:noFill/>
            </a:ln>
            <a:effectLst/>
          </p:spPr>
          <p:txBody>
            <a:bodyPr spcFirstLastPara="0" vert="horz" wrap="square" lIns="0" tIns="0" rIns="0" bIns="0" numCol="1" spcCol="1270" anchor="ctr" anchorCtr="0">
              <a:noAutofit/>
            </a:bodyPr>
            <a:lstStyle/>
            <a:p>
              <a:pPr algn="ctr" defTabSz="622300">
                <a:lnSpc>
                  <a:spcPct val="90000"/>
                </a:lnSpc>
                <a:spcAft>
                  <a:spcPct val="35000"/>
                </a:spcAft>
                <a:defRPr/>
              </a:pPr>
              <a:endParaRPr lang="zh-TW" altLang="en-US" sz="1400" kern="0" smtClean="0">
                <a:solidFill>
                  <a:srgbClr val="C00000"/>
                </a:solidFill>
                <a:latin typeface="Calibri"/>
                <a:ea typeface="新細明體"/>
              </a:endParaRPr>
            </a:p>
          </p:txBody>
        </p:sp>
      </p:grpSp>
      <p:sp>
        <p:nvSpPr>
          <p:cNvPr id="14" name="文字方塊 13"/>
          <p:cNvSpPr txBox="1"/>
          <p:nvPr/>
        </p:nvSpPr>
        <p:spPr>
          <a:xfrm>
            <a:off x="8256387" y="3824516"/>
            <a:ext cx="960048" cy="369332"/>
          </a:xfrm>
          <a:prstGeom prst="rect">
            <a:avLst/>
          </a:prstGeom>
          <a:noFill/>
        </p:spPr>
        <p:txBody>
          <a:bodyPr wrap="square" rtlCol="0">
            <a:spAutoFit/>
          </a:bodyPr>
          <a:lstStyle/>
          <a:p>
            <a:pPr eaLnBrk="0" fontAlgn="base" hangingPunct="0">
              <a:spcBef>
                <a:spcPct val="0"/>
              </a:spcBef>
              <a:spcAft>
                <a:spcPct val="0"/>
              </a:spcAft>
            </a:pPr>
            <a:r>
              <a:rPr kumimoji="1" lang="zh-TW" altLang="en-US" dirty="0">
                <a:solidFill>
                  <a:prstClr val="white"/>
                </a:solidFill>
                <a:latin typeface="微軟正黑體" panose="020B0604030504040204" pitchFamily="34" charset="-120"/>
                <a:ea typeface="微軟正黑體" panose="020B0604030504040204" pitchFamily="34" charset="-120"/>
              </a:rPr>
              <a:t>協同</a:t>
            </a:r>
          </a:p>
        </p:txBody>
      </p:sp>
      <p:pic>
        <p:nvPicPr>
          <p:cNvPr id="15" name="圖片 0" descr="logo.jpg"/>
          <p:cNvPicPr>
            <a:picLocks noChangeAspect="1" noChangeArrowheads="1"/>
          </p:cNvPicPr>
          <p:nvPr/>
        </p:nvPicPr>
        <p:blipFill>
          <a:blip r:embed="rId3" cstate="print"/>
          <a:srcRect r="41378" b="56847"/>
          <a:stretch>
            <a:fillRect/>
          </a:stretch>
        </p:blipFill>
        <p:spPr bwMode="auto">
          <a:xfrm>
            <a:off x="155958" y="1833398"/>
            <a:ext cx="1008112" cy="4425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aphicFrame>
        <p:nvGraphicFramePr>
          <p:cNvPr id="16" name="表格 15"/>
          <p:cNvGraphicFramePr>
            <a:graphicFrameLocks noGrp="1"/>
          </p:cNvGraphicFramePr>
          <p:nvPr>
            <p:extLst/>
          </p:nvPr>
        </p:nvGraphicFramePr>
        <p:xfrm>
          <a:off x="166424" y="2399148"/>
          <a:ext cx="3541537" cy="3250784"/>
        </p:xfrm>
        <a:graphic>
          <a:graphicData uri="http://schemas.openxmlformats.org/drawingml/2006/table">
            <a:tbl>
              <a:tblPr/>
              <a:tblGrid>
                <a:gridCol w="3541537"/>
              </a:tblGrid>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b="1" dirty="0">
                          <a:solidFill>
                            <a:srgbClr val="666666"/>
                          </a:solidFill>
                          <a:effectLst/>
                          <a:latin typeface="微軟正黑體" panose="020B0604030504040204" pitchFamily="34" charset="-120"/>
                          <a:ea typeface="微軟正黑體" panose="020B0604030504040204" pitchFamily="34" charset="-120"/>
                        </a:rPr>
                        <a:t>規劃與控制財務資源使用，以確保企業營運穩定。</a:t>
                      </a:r>
                      <a:endParaRPr lang="zh-TW" altLang="en-US" sz="1200" dirty="0">
                        <a:latin typeface="微軟正黑體" panose="020B0604030504040204" pitchFamily="34" charset="-120"/>
                        <a:ea typeface="微軟正黑體" panose="020B0604030504040204" pitchFamily="34" charset="-120"/>
                      </a:endParaRP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indent="0">
                        <a:lnSpc>
                          <a:spcPct val="100000"/>
                        </a:lnSpc>
                      </a:pPr>
                      <a:r>
                        <a:rPr lang="zh-TW" altLang="en-US" sz="1200" dirty="0">
                          <a:solidFill>
                            <a:srgbClr val="990000"/>
                          </a:solidFill>
                          <a:effectLst/>
                          <a:latin typeface="微軟正黑體" panose="020B0604030504040204" pitchFamily="34" charset="-120"/>
                          <a:ea typeface="微軟正黑體" panose="020B0604030504040204" pitchFamily="34" charset="-120"/>
                        </a:rPr>
                        <a:t>相關知識與技能</a:t>
                      </a:r>
                      <a:r>
                        <a:rPr lang="zh-TW" altLang="en-US" sz="1200" dirty="0">
                          <a:solidFill>
                            <a:srgbClr val="666666"/>
                          </a:solidFill>
                          <a:effectLst/>
                          <a:latin typeface="微軟正黑體" panose="020B0604030504040204" pitchFamily="34" charset="-120"/>
                          <a:ea typeface="微軟正黑體" panose="020B0604030504040204" pitchFamily="34" charset="-120"/>
                        </a:rPr>
                        <a:t> </a:t>
                      </a:r>
                      <a:endParaRPr lang="en-US" altLang="zh-TW" sz="1200" dirty="0" smtClean="0">
                        <a:solidFill>
                          <a:srgbClr val="666666"/>
                        </a:solidFill>
                        <a:effectLst/>
                        <a:latin typeface="微軟正黑體" panose="020B0604030504040204" pitchFamily="34" charset="-120"/>
                        <a:ea typeface="微軟正黑體" panose="020B0604030504040204" pitchFamily="34" charset="-120"/>
                      </a:endParaRPr>
                    </a:p>
                    <a:p>
                      <a:pPr marL="173038" indent="0">
                        <a:lnSpc>
                          <a:spcPct val="100000"/>
                        </a:lnSpc>
                      </a:pPr>
                      <a:r>
                        <a:rPr lang="zh-TW" altLang="en-US" sz="1200" dirty="0" smtClean="0">
                          <a:solidFill>
                            <a:schemeClr val="accent6">
                              <a:lumMod val="75000"/>
                            </a:schemeClr>
                          </a:solidFill>
                          <a:effectLst/>
                          <a:latin typeface="微軟正黑體" panose="020B0604030504040204" pitchFamily="34" charset="-120"/>
                          <a:ea typeface="微軟正黑體" panose="020B0604030504040204" pitchFamily="34" charset="-120"/>
                        </a:rPr>
                        <a:t>財務及營業分析、財務金融與風險管理、財務報告查核、財務管理、財務策略建議與分析</a:t>
                      </a:r>
                      <a:endParaRPr lang="zh-TW" altLang="en-US" sz="1200" dirty="0">
                        <a:solidFill>
                          <a:schemeClr val="accent6">
                            <a:lumMod val="75000"/>
                          </a:schemeClr>
                        </a:solidFill>
                        <a:effectLst/>
                        <a:latin typeface="微軟正黑體" panose="020B0604030504040204" pitchFamily="34" charset="-120"/>
                        <a:ea typeface="微軟正黑體" panose="020B0604030504040204" pitchFamily="34" charset="-120"/>
                      </a:endParaRP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dirty="0">
                          <a:solidFill>
                            <a:srgbClr val="666666"/>
                          </a:solidFill>
                          <a:effectLst/>
                          <a:latin typeface="微軟正黑體" panose="020B0604030504040204" pitchFamily="34" charset="-120"/>
                          <a:ea typeface="微軟正黑體" panose="020B0604030504040204" pitchFamily="34" charset="-120"/>
                        </a:rPr>
                        <a:t> </a:t>
                      </a:r>
                      <a:r>
                        <a:rPr lang="zh-TW" altLang="en-US" sz="1200" dirty="0" smtClean="0">
                          <a:solidFill>
                            <a:srgbClr val="666666"/>
                          </a:solidFill>
                          <a:effectLst/>
                          <a:latin typeface="微軟正黑體" panose="020B0604030504040204" pitchFamily="34" charset="-120"/>
                          <a:ea typeface="微軟正黑體" panose="020B0604030504040204" pitchFamily="34" charset="-120"/>
                        </a:rPr>
                        <a:t>　描述</a:t>
                      </a:r>
                      <a:r>
                        <a:rPr lang="zh-TW" altLang="en-US" sz="1200" dirty="0">
                          <a:solidFill>
                            <a:srgbClr val="666666"/>
                          </a:solidFill>
                          <a:effectLst/>
                          <a:latin typeface="微軟正黑體" panose="020B0604030504040204" pitchFamily="34" charset="-120"/>
                          <a:ea typeface="微軟正黑體" panose="020B0604030504040204" pitchFamily="34" charset="-120"/>
                        </a:rPr>
                        <a:t>基礎財務概念中所涉及的公司財務管理。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dirty="0">
                          <a:solidFill>
                            <a:srgbClr val="666666"/>
                          </a:solidFill>
                          <a:effectLst/>
                          <a:latin typeface="微軟正黑體" panose="020B0604030504040204" pitchFamily="34" charset="-120"/>
                          <a:ea typeface="微軟正黑體" panose="020B0604030504040204" pitchFamily="34" charset="-120"/>
                        </a:rPr>
                        <a:t> </a:t>
                      </a:r>
                      <a:r>
                        <a:rPr lang="zh-TW" altLang="en-US" sz="1200" dirty="0" smtClean="0">
                          <a:solidFill>
                            <a:srgbClr val="666666"/>
                          </a:solidFill>
                          <a:effectLst/>
                          <a:latin typeface="微軟正黑體" panose="020B0604030504040204" pitchFamily="34" charset="-120"/>
                          <a:ea typeface="微軟正黑體" panose="020B0604030504040204" pitchFamily="34" charset="-120"/>
                        </a:rPr>
                        <a:t>　執行</a:t>
                      </a:r>
                      <a:r>
                        <a:rPr lang="zh-TW" altLang="en-US" sz="1200" dirty="0">
                          <a:solidFill>
                            <a:srgbClr val="666666"/>
                          </a:solidFill>
                          <a:effectLst/>
                          <a:latin typeface="微軟正黑體" panose="020B0604030504040204" pitchFamily="34" charset="-120"/>
                          <a:ea typeface="微軟正黑體" panose="020B0604030504040204" pitchFamily="34" charset="-120"/>
                        </a:rPr>
                        <a:t>相關計算以協助制定資本預算。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dirty="0">
                          <a:solidFill>
                            <a:srgbClr val="666666"/>
                          </a:solidFill>
                          <a:effectLst/>
                          <a:latin typeface="微軟正黑體" panose="020B0604030504040204" pitchFamily="34" charset="-120"/>
                          <a:ea typeface="微軟正黑體" panose="020B0604030504040204" pitchFamily="34" charset="-120"/>
                        </a:rPr>
                        <a:t> </a:t>
                      </a:r>
                      <a:r>
                        <a:rPr lang="zh-TW" altLang="en-US" sz="1200" dirty="0" smtClean="0">
                          <a:solidFill>
                            <a:srgbClr val="666666"/>
                          </a:solidFill>
                          <a:effectLst/>
                          <a:latin typeface="微軟正黑體" panose="020B0604030504040204" pitchFamily="34" charset="-120"/>
                          <a:ea typeface="微軟正黑體" panose="020B0604030504040204" pitchFamily="34" charset="-120"/>
                        </a:rPr>
                        <a:t>　執行</a:t>
                      </a:r>
                      <a:r>
                        <a:rPr lang="zh-TW" altLang="en-US" sz="1200" dirty="0">
                          <a:solidFill>
                            <a:srgbClr val="666666"/>
                          </a:solidFill>
                          <a:effectLst/>
                          <a:latin typeface="微軟正黑體" panose="020B0604030504040204" pitchFamily="34" charset="-120"/>
                          <a:ea typeface="微軟正黑體" panose="020B0604030504040204" pitchFamily="34" charset="-120"/>
                        </a:rPr>
                        <a:t>財務規劃相關作業。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73038" indent="0">
                        <a:lnSpc>
                          <a:spcPct val="100000"/>
                        </a:lnSpc>
                      </a:pPr>
                      <a:r>
                        <a:rPr lang="zh-TW" altLang="en-US" sz="1200" dirty="0" smtClean="0">
                          <a:solidFill>
                            <a:srgbClr val="666666"/>
                          </a:solidFill>
                          <a:effectLst/>
                          <a:latin typeface="微軟正黑體" panose="020B0604030504040204" pitchFamily="34" charset="-120"/>
                          <a:ea typeface="微軟正黑體" panose="020B0604030504040204" pitchFamily="34" charset="-120"/>
                        </a:rPr>
                        <a:t>運用</a:t>
                      </a:r>
                      <a:r>
                        <a:rPr lang="zh-TW" altLang="en-US" sz="1200" dirty="0">
                          <a:solidFill>
                            <a:srgbClr val="666666"/>
                          </a:solidFill>
                          <a:effectLst/>
                          <a:latin typeface="微軟正黑體" panose="020B0604030504040204" pitchFamily="34" charset="-120"/>
                          <a:ea typeface="微軟正黑體" panose="020B0604030504040204" pitchFamily="34" charset="-120"/>
                        </a:rPr>
                        <a:t>公司的財務報告進行財務分析，以瞭解財務狀況並評估公司績效。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dirty="0">
                          <a:solidFill>
                            <a:srgbClr val="666666"/>
                          </a:solidFill>
                          <a:effectLst/>
                          <a:latin typeface="微軟正黑體" panose="020B0604030504040204" pitchFamily="34" charset="-120"/>
                          <a:ea typeface="微軟正黑體" panose="020B0604030504040204" pitchFamily="34" charset="-120"/>
                        </a:rPr>
                        <a:t> </a:t>
                      </a:r>
                      <a:r>
                        <a:rPr lang="zh-TW" altLang="en-US" sz="1200" dirty="0" smtClean="0">
                          <a:solidFill>
                            <a:srgbClr val="666666"/>
                          </a:solidFill>
                          <a:effectLst/>
                          <a:latin typeface="微軟正黑體" panose="020B0604030504040204" pitchFamily="34" charset="-120"/>
                          <a:ea typeface="微軟正黑體" panose="020B0604030504040204" pitchFamily="34" charset="-120"/>
                        </a:rPr>
                        <a:t>　在</a:t>
                      </a:r>
                      <a:r>
                        <a:rPr lang="zh-TW" altLang="en-US" sz="1200" dirty="0">
                          <a:solidFill>
                            <a:srgbClr val="666666"/>
                          </a:solidFill>
                          <a:effectLst/>
                          <a:latin typeface="微軟正黑體" panose="020B0604030504040204" pitchFamily="34" charset="-120"/>
                          <a:ea typeface="微軟正黑體" panose="020B0604030504040204" pitchFamily="34" charset="-120"/>
                        </a:rPr>
                        <a:t>資本市場發行證券以確保公司資金充裕。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ct val="100000"/>
                        </a:lnSpc>
                      </a:pPr>
                      <a:r>
                        <a:rPr lang="zh-TW" altLang="en-US" sz="1200" dirty="0">
                          <a:solidFill>
                            <a:srgbClr val="666666"/>
                          </a:solidFill>
                          <a:effectLst/>
                          <a:latin typeface="微軟正黑體" panose="020B0604030504040204" pitchFamily="34" charset="-120"/>
                          <a:ea typeface="微軟正黑體" panose="020B0604030504040204" pitchFamily="34" charset="-120"/>
                        </a:rPr>
                        <a:t> </a:t>
                      </a:r>
                      <a:r>
                        <a:rPr lang="zh-TW" altLang="en-US" sz="1200" dirty="0" smtClean="0">
                          <a:solidFill>
                            <a:srgbClr val="666666"/>
                          </a:solidFill>
                          <a:effectLst/>
                          <a:latin typeface="微軟正黑體" panose="020B0604030504040204" pitchFamily="34" charset="-120"/>
                          <a:ea typeface="微軟正黑體" panose="020B0604030504040204" pitchFamily="34" charset="-120"/>
                        </a:rPr>
                        <a:t>　熟知</a:t>
                      </a:r>
                      <a:r>
                        <a:rPr lang="zh-TW" altLang="en-US" sz="1200" dirty="0">
                          <a:solidFill>
                            <a:srgbClr val="666666"/>
                          </a:solidFill>
                          <a:effectLst/>
                          <a:latin typeface="微軟正黑體" panose="020B0604030504040204" pitchFamily="34" charset="-120"/>
                          <a:ea typeface="微軟正黑體" panose="020B0604030504040204" pitchFamily="34" charset="-120"/>
                        </a:rPr>
                        <a:t>紅利在公司財務中所扮演的角色。 </a:t>
                      </a:r>
                    </a:p>
                  </a:txBody>
                  <a:tcPr marL="44096" marR="44096" marT="44096" marB="4409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 name="圓角化同側角落矩形 16"/>
          <p:cNvSpPr/>
          <p:nvPr/>
        </p:nvSpPr>
        <p:spPr>
          <a:xfrm>
            <a:off x="107504" y="2780928"/>
            <a:ext cx="3576845" cy="564884"/>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mc:AlternateContent xmlns:mc="http://schemas.openxmlformats.org/markup-compatibility/2006" xmlns:a14="http://schemas.microsoft.com/office/drawing/2010/main">
        <mc:Choice Requires="a14">
          <p:sp>
            <p:nvSpPr>
              <p:cNvPr id="18" name="文字方塊 17"/>
              <p:cNvSpPr txBox="1"/>
              <p:nvPr/>
            </p:nvSpPr>
            <p:spPr>
              <a:xfrm>
                <a:off x="3997540" y="1929606"/>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❶</m:t>
                      </m:r>
                    </m:oMath>
                  </m:oMathPara>
                </a14:m>
                <a:endParaRPr lang="zh-TW" altLang="en-US" sz="2400" kern="0" dirty="0" smtClean="0">
                  <a:solidFill>
                    <a:srgbClr val="C00000"/>
                  </a:solidFill>
                  <a:latin typeface="Arial" pitchFamily="34" charset="0"/>
                  <a:ea typeface="新細明體" pitchFamily="18" charset="-120"/>
                </a:endParaRPr>
              </a:p>
            </p:txBody>
          </p:sp>
        </mc:Choice>
        <mc:Fallback xmlns="">
          <p:sp>
            <p:nvSpPr>
              <p:cNvPr id="18" name="文字方塊 17"/>
              <p:cNvSpPr txBox="1">
                <a:spLocks noRot="1" noChangeAspect="1" noMove="1" noResize="1" noEditPoints="1" noAdjustHandles="1" noChangeArrowheads="1" noChangeShapeType="1" noTextEdit="1"/>
              </p:cNvSpPr>
              <p:nvPr/>
            </p:nvSpPr>
            <p:spPr>
              <a:xfrm>
                <a:off x="3997540" y="1929606"/>
                <a:ext cx="561372" cy="465448"/>
              </a:xfrm>
              <a:prstGeom prst="rect">
                <a:avLst/>
              </a:prstGeom>
              <a:blipFill rotWithShape="1">
                <a:blip r:embed="rId4"/>
                <a:stretch>
                  <a:fillRect l="-5435" r="-4348" b="-1710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42324" y="4848534"/>
                <a:ext cx="675943" cy="465448"/>
              </a:xfrm>
              <a:prstGeom prst="rect">
                <a:avLst/>
              </a:prstGeom>
              <a:noFill/>
            </p:spPr>
            <p:txBody>
              <a:bodyPr wrap="squar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❷</m:t>
                      </m:r>
                    </m:oMath>
                  </m:oMathPara>
                </a14:m>
                <a:endParaRPr lang="zh-TW" altLang="en-US" sz="2400" kern="0" dirty="0" smtClean="0">
                  <a:solidFill>
                    <a:srgbClr val="C00000"/>
                  </a:solidFill>
                  <a:latin typeface="Arial" pitchFamily="34" charset="0"/>
                  <a:ea typeface="新細明體" pitchFamily="18" charset="-120"/>
                </a:endParaRPr>
              </a:p>
            </p:txBody>
          </p:sp>
        </mc:Choice>
        <mc:Fallback xmlns="">
          <p:sp>
            <p:nvSpPr>
              <p:cNvPr id="19" name="文字方塊 18"/>
              <p:cNvSpPr txBox="1">
                <a:spLocks noRot="1" noChangeAspect="1" noMove="1" noResize="1" noEditPoints="1" noAdjustHandles="1" noChangeArrowheads="1" noChangeShapeType="1" noTextEdit="1"/>
              </p:cNvSpPr>
              <p:nvPr/>
            </p:nvSpPr>
            <p:spPr>
              <a:xfrm>
                <a:off x="3942324" y="4848534"/>
                <a:ext cx="675943" cy="465448"/>
              </a:xfrm>
              <a:prstGeom prst="rect">
                <a:avLst/>
              </a:prstGeom>
              <a:blipFill rotWithShape="1">
                <a:blip r:embed="rId5"/>
                <a:stretch>
                  <a:fillRect b="-15584"/>
                </a:stretch>
              </a:blipFill>
            </p:spPr>
            <p:txBody>
              <a:bodyPr/>
              <a:lstStyle/>
              <a:p>
                <a:r>
                  <a:rPr lang="zh-TW" altLang="en-US">
                    <a:noFill/>
                  </a:rPr>
                  <a:t> </a:t>
                </a:r>
              </a:p>
            </p:txBody>
          </p:sp>
        </mc:Fallback>
      </mc:AlternateContent>
      <p:cxnSp>
        <p:nvCxnSpPr>
          <p:cNvPr id="20" name="肘形接點 19"/>
          <p:cNvCxnSpPr/>
          <p:nvPr/>
        </p:nvCxnSpPr>
        <p:spPr>
          <a:xfrm flipV="1">
            <a:off x="3684349" y="2878742"/>
            <a:ext cx="528354" cy="165152"/>
          </a:xfrm>
          <a:prstGeom prst="bentConnector3">
            <a:avLst/>
          </a:prstGeom>
          <a:noFill/>
          <a:ln w="38100" cap="flat" cmpd="sng" algn="ctr">
            <a:solidFill>
              <a:srgbClr val="C00000"/>
            </a:solidFill>
            <a:prstDash val="solid"/>
            <a:tailEnd type="arrow"/>
          </a:ln>
          <a:effectLst/>
        </p:spPr>
      </p:cxnSp>
      <p:cxnSp>
        <p:nvCxnSpPr>
          <p:cNvPr id="21" name="肘形接點 20"/>
          <p:cNvCxnSpPr/>
          <p:nvPr/>
        </p:nvCxnSpPr>
        <p:spPr>
          <a:xfrm flipV="1">
            <a:off x="3691558" y="3567275"/>
            <a:ext cx="521145" cy="5741"/>
          </a:xfrm>
          <a:prstGeom prst="bentConnector3">
            <a:avLst>
              <a:gd name="adj1" fmla="val 50000"/>
            </a:avLst>
          </a:prstGeom>
          <a:noFill/>
          <a:ln w="38100" cap="flat" cmpd="sng" algn="ctr">
            <a:solidFill>
              <a:srgbClr val="C00000"/>
            </a:solidFill>
            <a:prstDash val="solid"/>
            <a:tailEnd type="arrow"/>
          </a:ln>
          <a:effectLst/>
        </p:spPr>
      </p:cxnSp>
      <p:sp>
        <p:nvSpPr>
          <p:cNvPr id="22" name="圓角矩形 21"/>
          <p:cNvSpPr/>
          <p:nvPr/>
        </p:nvSpPr>
        <p:spPr>
          <a:xfrm>
            <a:off x="4209534" y="3237610"/>
            <a:ext cx="1956996" cy="1500308"/>
          </a:xfrm>
          <a:prstGeom prst="roundRect">
            <a:avLst/>
          </a:prstGeom>
          <a:noFill/>
          <a:ln w="38100" cap="flat" cmpd="sng" algn="ctr">
            <a:solidFill>
              <a:srgbClr val="C00000"/>
            </a:solidFill>
            <a:prstDash val="solid"/>
          </a:ln>
          <a:effectLst>
            <a:outerShdw blurRad="40000" dist="23000" dir="5400000" rotWithShape="0">
              <a:srgbClr val="000000">
                <a:alpha val="35000"/>
              </a:srgbClr>
            </a:outerShdw>
          </a:effectLst>
        </p:spPr>
        <p:txBody>
          <a:bodyPr rtlCol="0" anchor="ctr"/>
          <a:lstStyle/>
          <a:p>
            <a:pPr algn="ctr">
              <a:defRPr/>
            </a:pPr>
            <a:endParaRPr lang="zh-TW" altLang="en-US" kern="0" smtClean="0">
              <a:solidFill>
                <a:prstClr val="white"/>
              </a:solidFill>
              <a:latin typeface="Calibri"/>
              <a:ea typeface="新細明體"/>
            </a:endParaRPr>
          </a:p>
        </p:txBody>
      </p:sp>
      <p:sp>
        <p:nvSpPr>
          <p:cNvPr id="23" name="文字方塊 22"/>
          <p:cNvSpPr txBox="1"/>
          <p:nvPr/>
        </p:nvSpPr>
        <p:spPr>
          <a:xfrm>
            <a:off x="4378894" y="1992322"/>
            <a:ext cx="3708410" cy="369332"/>
          </a:xfrm>
          <a:prstGeom prst="rect">
            <a:avLst/>
          </a:prstGeom>
          <a:noFill/>
        </p:spPr>
        <p:txBody>
          <a:bodyPr wrap="square" rtlCol="0">
            <a:spAutoFit/>
          </a:bodyPr>
          <a:lstStyle/>
          <a:p>
            <a:pPr eaLnBrk="0" fontAlgn="base" hangingPunct="0">
              <a:spcBef>
                <a:spcPct val="0"/>
              </a:spcBef>
              <a:spcAft>
                <a:spcPct val="0"/>
              </a:spcAft>
            </a:pPr>
            <a:r>
              <a:rPr kumimoji="1" lang="zh-TW" altLang="en-US" b="1" dirty="0">
                <a:solidFill>
                  <a:prstClr val="black"/>
                </a:solidFill>
                <a:latin typeface="微軟正黑體" panose="020B0604030504040204" pitchFamily="34" charset="-120"/>
                <a:ea typeface="微軟正黑體" panose="020B0604030504040204" pitchFamily="34" charset="-120"/>
              </a:rPr>
              <a:t>參考知識技能展開課程</a:t>
            </a:r>
          </a:p>
        </p:txBody>
      </p:sp>
      <p:sp>
        <p:nvSpPr>
          <p:cNvPr id="24" name="文字方塊 23"/>
          <p:cNvSpPr txBox="1"/>
          <p:nvPr/>
        </p:nvSpPr>
        <p:spPr>
          <a:xfrm>
            <a:off x="4378894" y="4881934"/>
            <a:ext cx="4608002" cy="923330"/>
          </a:xfrm>
          <a:prstGeom prst="rect">
            <a:avLst/>
          </a:prstGeom>
          <a:noFill/>
        </p:spPr>
        <p:txBody>
          <a:bodyPr wrap="square" rtlCol="0">
            <a:spAutoFit/>
          </a:bodyPr>
          <a:lstStyle/>
          <a:p>
            <a:pPr eaLnBrk="0" fontAlgn="base" hangingPunct="0">
              <a:spcBef>
                <a:spcPct val="0"/>
              </a:spcBef>
              <a:spcAft>
                <a:spcPct val="0"/>
              </a:spcAft>
            </a:pPr>
            <a:r>
              <a:rPr kumimoji="1" lang="zh-TW" altLang="en-US" b="1" dirty="0">
                <a:solidFill>
                  <a:prstClr val="black"/>
                </a:solidFill>
                <a:latin typeface="微軟正黑體" panose="020B0604030504040204" pitchFamily="34" charset="-120"/>
                <a:ea typeface="微軟正黑體" panose="020B0604030504040204" pitchFamily="34" charset="-120"/>
              </a:rPr>
              <a:t>依職能養成的先後順序，排列課程教授的順序。教授同一條職能的課程，教師可協同合作進行教學活動。</a:t>
            </a:r>
          </a:p>
        </p:txBody>
      </p:sp>
      <p:sp>
        <p:nvSpPr>
          <p:cNvPr id="25" name="圓角化同側角落矩形 24"/>
          <p:cNvSpPr/>
          <p:nvPr/>
        </p:nvSpPr>
        <p:spPr>
          <a:xfrm>
            <a:off x="114783" y="3345812"/>
            <a:ext cx="3576845" cy="2315436"/>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Tree>
    <p:extLst>
      <p:ext uri="{BB962C8B-B14F-4D97-AF65-F5344CB8AC3E}">
        <p14:creationId xmlns:p14="http://schemas.microsoft.com/office/powerpoint/2010/main" val="2618593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4" grpId="0"/>
      <p:bldP spid="17" grpId="0" animBg="1"/>
      <p:bldP spid="18" grpId="0"/>
      <p:bldP spid="19" grpId="0"/>
      <p:bldP spid="22" grpId="0" animBg="1"/>
      <p:bldP spid="23" grpId="0"/>
      <p:bldP spid="24" grpId="0"/>
      <p:bldP spid="2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stretch>
            <a:fillRect/>
          </a:stretch>
        </p:blipFill>
        <p:spPr>
          <a:xfrm>
            <a:off x="220422" y="3406721"/>
            <a:ext cx="3821566" cy="2790718"/>
          </a:xfrm>
          <a:prstGeom prst="rect">
            <a:avLst/>
          </a:prstGeom>
          <a:ln>
            <a:solidFill>
              <a:schemeClr val="bg1">
                <a:lumMod val="85000"/>
              </a:schemeClr>
            </a:solidFill>
          </a:ln>
        </p:spPr>
      </p:pic>
      <p:pic>
        <p:nvPicPr>
          <p:cNvPr id="3" name="圖片 2"/>
          <p:cNvPicPr>
            <a:picLocks noChangeAspect="1"/>
          </p:cNvPicPr>
          <p:nvPr/>
        </p:nvPicPr>
        <p:blipFill>
          <a:blip r:embed="rId3"/>
          <a:stretch>
            <a:fillRect/>
          </a:stretch>
        </p:blipFill>
        <p:spPr>
          <a:xfrm>
            <a:off x="4575186" y="3196806"/>
            <a:ext cx="4109666" cy="3419198"/>
          </a:xfrm>
          <a:prstGeom prst="rect">
            <a:avLst/>
          </a:prstGeom>
          <a:ln>
            <a:solidFill>
              <a:schemeClr val="bg1">
                <a:lumMod val="85000"/>
              </a:schemeClr>
            </a:solidFill>
          </a:ln>
        </p:spPr>
      </p:pic>
      <p:sp>
        <p:nvSpPr>
          <p:cNvPr id="4" name="標題 2"/>
          <p:cNvSpPr txBox="1">
            <a:spLocks/>
          </p:cNvSpPr>
          <p:nvPr/>
        </p:nvSpPr>
        <p:spPr bwMode="auto">
          <a:xfrm>
            <a:off x="253079" y="227990"/>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學校應用案例</a:t>
            </a:r>
            <a:r>
              <a:rPr lang="en-US" altLang="zh-TW" sz="4000" b="1" dirty="0" smtClean="0">
                <a:solidFill>
                  <a:prstClr val="black"/>
                </a:solidFill>
              </a:rPr>
              <a:t>-</a:t>
            </a:r>
            <a:r>
              <a:rPr lang="zh-TW" altLang="en-US" sz="4000" b="1" dirty="0" smtClean="0">
                <a:solidFill>
                  <a:prstClr val="black"/>
                </a:solidFill>
              </a:rPr>
              <a:t>台東大學</a:t>
            </a:r>
            <a:endParaRPr lang="zh-TW" altLang="en-US" sz="4000" b="1" dirty="0">
              <a:solidFill>
                <a:prstClr val="black"/>
              </a:solidFill>
            </a:endParaRPr>
          </a:p>
        </p:txBody>
      </p:sp>
      <p:sp>
        <p:nvSpPr>
          <p:cNvPr id="6" name="矩形 5"/>
          <p:cNvSpPr/>
          <p:nvPr/>
        </p:nvSpPr>
        <p:spPr>
          <a:xfrm>
            <a:off x="566090" y="891739"/>
            <a:ext cx="8011821" cy="387286"/>
          </a:xfrm>
          <a:prstGeom prst="rect">
            <a:avLst/>
          </a:prstGeom>
        </p:spPr>
        <p:txBody>
          <a:bodyPr wrap="square">
            <a:spAutoFit/>
          </a:bodyPr>
          <a:lstStyle/>
          <a:p>
            <a:pPr algn="ctr" eaLnBrk="0" fontAlgn="base" hangingPunct="0">
              <a:lnSpc>
                <a:spcPts val="2300"/>
              </a:lnSpc>
              <a:spcBef>
                <a:spcPct val="0"/>
              </a:spcBef>
              <a:spcAft>
                <a:spcPct val="0"/>
              </a:spcAft>
            </a:pPr>
            <a:r>
              <a:rPr lang="zh-TW" altLang="en-US" b="1" u="sng" dirty="0">
                <a:solidFill>
                  <a:srgbClr val="FF0000"/>
                </a:solidFill>
                <a:latin typeface="微軟正黑體" panose="020B0604030504040204" pitchFamily="34" charset="-120"/>
                <a:ea typeface="微軟正黑體" panose="020B0604030504040204" pitchFamily="34" charset="-120"/>
              </a:rPr>
              <a:t>連結</a:t>
            </a:r>
            <a:r>
              <a:rPr lang="en-US" altLang="zh-TW" b="1" u="sng" dirty="0">
                <a:solidFill>
                  <a:srgbClr val="FF0000"/>
                </a:solidFill>
                <a:latin typeface="微軟正黑體" panose="020B0604030504040204" pitchFamily="34" charset="-120"/>
                <a:ea typeface="微軟正黑體" panose="020B0604030504040204" pitchFamily="34" charset="-120"/>
              </a:rPr>
              <a:t>UCAN</a:t>
            </a:r>
            <a:r>
              <a:rPr lang="zh-TW" altLang="en-US" b="1" u="sng" dirty="0">
                <a:solidFill>
                  <a:srgbClr val="FF0000"/>
                </a:solidFill>
                <a:latin typeface="微軟正黑體" panose="020B0604030504040204" pitchFamily="34" charset="-120"/>
                <a:ea typeface="微軟正黑體" panose="020B0604030504040204" pitchFamily="34" charset="-120"/>
              </a:rPr>
              <a:t>職能</a:t>
            </a:r>
            <a:r>
              <a:rPr lang="en-US" altLang="zh-TW" b="1" u="sng" dirty="0">
                <a:solidFill>
                  <a:srgbClr val="FF0000"/>
                </a:solidFill>
                <a:latin typeface="微軟正黑體" panose="020B0604030504040204" pitchFamily="34" charset="-120"/>
                <a:ea typeface="微軟正黑體" panose="020B0604030504040204" pitchFamily="34" charset="-120"/>
              </a:rPr>
              <a:t>/</a:t>
            </a:r>
            <a:r>
              <a:rPr lang="zh-TW" altLang="en-US" b="1" u="sng" dirty="0">
                <a:solidFill>
                  <a:srgbClr val="FF0000"/>
                </a:solidFill>
                <a:latin typeface="微軟正黑體" panose="020B0604030504040204" pitchFamily="34" charset="-120"/>
                <a:ea typeface="微軟正黑體" panose="020B0604030504040204" pitchFamily="34" charset="-120"/>
              </a:rPr>
              <a:t>職業資訊開設模組化課程，有效引導學生自組專業學習路徑</a:t>
            </a:r>
          </a:p>
        </p:txBody>
      </p:sp>
      <p:grpSp>
        <p:nvGrpSpPr>
          <p:cNvPr id="7" name="群組 6"/>
          <p:cNvGrpSpPr/>
          <p:nvPr/>
        </p:nvGrpSpPr>
        <p:grpSpPr>
          <a:xfrm>
            <a:off x="3744081" y="1661865"/>
            <a:ext cx="942316" cy="1125740"/>
            <a:chOff x="3718681" y="1442337"/>
            <a:chExt cx="942316" cy="1125740"/>
          </a:xfrm>
        </p:grpSpPr>
        <p:sp>
          <p:nvSpPr>
            <p:cNvPr id="8" name="等腰三角形 7"/>
            <p:cNvSpPr/>
            <p:nvPr/>
          </p:nvSpPr>
          <p:spPr>
            <a:xfrm rot="5400000">
              <a:off x="3617455" y="1760758"/>
              <a:ext cx="1007493" cy="370652"/>
            </a:xfrm>
            <a:prstGeom prst="triangle">
              <a:avLst/>
            </a:prstGeom>
            <a:solidFill>
              <a:srgbClr val="F07F09">
                <a:lumMod val="20000"/>
                <a:lumOff val="80000"/>
              </a:srgbClr>
            </a:solidFill>
            <a:ln w="158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TW" altLang="en-US" sz="1800" b="0" i="0" u="none" strike="noStrike" kern="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9" name="文字方塊 8"/>
            <p:cNvSpPr txBox="1"/>
            <p:nvPr/>
          </p:nvSpPr>
          <p:spPr>
            <a:xfrm>
              <a:off x="3718681" y="1744568"/>
              <a:ext cx="942316"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TW" altLang="en-US" sz="18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導入後</a:t>
              </a:r>
              <a:endParaRPr kumimoji="0" lang="zh-TW" altLang="en-US" sz="18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endParaRPr>
            </a:p>
          </p:txBody>
        </p:sp>
        <p:pic>
          <p:nvPicPr>
            <p:cNvPr id="10" name="圖片 0" descr="logo.jpg"/>
            <p:cNvPicPr>
              <a:picLocks noChangeAspect="1" noChangeArrowheads="1"/>
            </p:cNvPicPr>
            <p:nvPr/>
          </p:nvPicPr>
          <p:blipFill>
            <a:blip r:embed="rId4" cstate="print"/>
            <a:srcRect r="41378" b="56847"/>
            <a:stretch>
              <a:fillRect/>
            </a:stretch>
          </p:blipFill>
          <p:spPr bwMode="auto">
            <a:xfrm>
              <a:off x="3893741" y="2289288"/>
              <a:ext cx="540000" cy="2787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grpSp>
        <p:nvGrpSpPr>
          <p:cNvPr id="11" name="群組 10"/>
          <p:cNvGrpSpPr/>
          <p:nvPr/>
        </p:nvGrpSpPr>
        <p:grpSpPr>
          <a:xfrm>
            <a:off x="4530007" y="1339208"/>
            <a:ext cx="5134521" cy="1811625"/>
            <a:chOff x="4530007" y="1132380"/>
            <a:chExt cx="5134521" cy="1811625"/>
          </a:xfrm>
        </p:grpSpPr>
        <p:sp>
          <p:nvSpPr>
            <p:cNvPr id="12" name="圓角矩形 11"/>
            <p:cNvSpPr/>
            <p:nvPr/>
          </p:nvSpPr>
          <p:spPr>
            <a:xfrm>
              <a:off x="4530007" y="1328063"/>
              <a:ext cx="4504829" cy="1561264"/>
            </a:xfrm>
            <a:prstGeom prst="roundRect">
              <a:avLst/>
            </a:prstGeom>
            <a:noFill/>
            <a:ln w="19050" cap="flat" cmpd="sng" algn="ctr">
              <a:solidFill>
                <a:srgbClr val="CC33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TW" altLang="en-US" sz="1800" b="0" i="0" u="none" strike="noStrike" kern="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3" name="矩形 12"/>
            <p:cNvSpPr/>
            <p:nvPr/>
          </p:nvSpPr>
          <p:spPr>
            <a:xfrm>
              <a:off x="6964736" y="1480325"/>
              <a:ext cx="2699792" cy="1246495"/>
            </a:xfrm>
            <a:prstGeom prst="rect">
              <a:avLst/>
            </a:prstGeom>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zh-TW" altLang="en-US"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學生</a:t>
              </a:r>
              <a:endParaRPr kumimoji="0" lang="en-US" altLang="zh-TW"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學習路徑簡易明瞭</a:t>
              </a:r>
              <a:endParaRPr kumimoji="0" lang="en-US" altLang="zh-TW"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有效規劃就業途徑</a:t>
              </a:r>
              <a:endParaRPr kumimoji="0" lang="en-US" altLang="zh-TW"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跨</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領域專業能力探索</a:t>
              </a: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1" i="0" u="sng" strike="noStrike" kern="0" cap="none" spc="0" normalizeH="0" baseline="0" noProof="0" dirty="0" smtClean="0">
                  <a:ln>
                    <a:noFill/>
                  </a:ln>
                  <a:solidFill>
                    <a:srgbClr val="0000FF"/>
                  </a:solidFill>
                  <a:effectLst/>
                  <a:uLnTx/>
                  <a:uFillTx/>
                  <a:latin typeface="微軟正黑體" panose="020B0604030504040204" pitchFamily="34" charset="-120"/>
                  <a:ea typeface="微軟正黑體" panose="020B0604030504040204" pitchFamily="34" charset="-120"/>
                </a:rPr>
                <a:t>自</a:t>
              </a:r>
              <a:r>
                <a:rPr kumimoji="0" lang="zh-TW" altLang="en-US" sz="1500" b="1" i="0" u="sng" strike="noStrike" kern="0" cap="none" spc="0" normalizeH="0" baseline="0" noProof="0" dirty="0">
                  <a:ln>
                    <a:noFill/>
                  </a:ln>
                  <a:solidFill>
                    <a:srgbClr val="0000FF"/>
                  </a:solidFill>
                  <a:effectLst/>
                  <a:uLnTx/>
                  <a:uFillTx/>
                  <a:latin typeface="微軟正黑體" panose="020B0604030504040204" pitchFamily="34" charset="-120"/>
                  <a:ea typeface="微軟正黑體" panose="020B0604030504040204" pitchFamily="34" charset="-120"/>
                </a:rPr>
                <a:t>組專業學習</a:t>
              </a:r>
              <a:r>
                <a:rPr kumimoji="0" lang="zh-TW" altLang="en-US" sz="1500" b="1" i="0" u="sng" strike="noStrike" kern="0" cap="none" spc="0" normalizeH="0" baseline="0" noProof="0" dirty="0" smtClean="0">
                  <a:ln>
                    <a:noFill/>
                  </a:ln>
                  <a:solidFill>
                    <a:srgbClr val="0000FF"/>
                  </a:solidFill>
                  <a:effectLst/>
                  <a:uLnTx/>
                  <a:uFillTx/>
                  <a:latin typeface="微軟正黑體" panose="020B0604030504040204" pitchFamily="34" charset="-120"/>
                  <a:ea typeface="微軟正黑體" panose="020B0604030504040204" pitchFamily="34" charset="-120"/>
                </a:rPr>
                <a:t>路徑</a:t>
              </a:r>
              <a:endParaRPr kumimoji="0" lang="zh-TW" altLang="en-US" sz="1500" b="1" i="0" u="sng" strike="noStrike" kern="0" cap="none" spc="0" normalizeH="0" baseline="0" noProof="0" dirty="0">
                <a:ln>
                  <a:noFill/>
                </a:ln>
                <a:solidFill>
                  <a:srgbClr val="0000FF"/>
                </a:solidFill>
                <a:effectLst/>
                <a:uLnTx/>
                <a:uFillTx/>
                <a:latin typeface="微軟正黑體" panose="020B0604030504040204" pitchFamily="34" charset="-120"/>
                <a:ea typeface="微軟正黑體" panose="020B0604030504040204" pitchFamily="34" charset="-120"/>
              </a:endParaRPr>
            </a:p>
          </p:txBody>
        </p:sp>
        <p:sp>
          <p:nvSpPr>
            <p:cNvPr id="14" name="矩形 13"/>
            <p:cNvSpPr/>
            <p:nvPr/>
          </p:nvSpPr>
          <p:spPr>
            <a:xfrm>
              <a:off x="4556152" y="1466677"/>
              <a:ext cx="2537652" cy="1477328"/>
            </a:xfrm>
            <a:prstGeom prst="rect">
              <a:avLst/>
            </a:prstGeom>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zh-TW" altLang="en-US"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院</a:t>
              </a:r>
              <a:r>
                <a:rPr kumimoji="0" lang="zh-TW" altLang="en-US" sz="1500" b="1"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系</a:t>
              </a:r>
              <a:r>
                <a:rPr kumimoji="0" lang="en-US" altLang="zh-TW"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a:t>
              </a:r>
              <a:r>
                <a:rPr kumimoji="0" lang="zh-TW" altLang="en-US"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教師</a:t>
              </a:r>
              <a:endParaRPr kumimoji="0" lang="en-US" altLang="zh-TW" sz="1500" b="1"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有效</a:t>
              </a:r>
              <a:r>
                <a:rPr kumimoji="0" lang="zh-TW" altLang="en-US" sz="1500" b="0" i="0" u="sng"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連貫課程</a:t>
              </a:r>
              <a:r>
                <a:rPr kumimoji="0" lang="zh-TW" altLang="en-US" sz="1500" b="0" i="0" u="sng"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綱要</a:t>
              </a:r>
              <a:endParaRPr kumimoji="0" lang="en-US" altLang="zh-TW" sz="1500" b="0" i="0" u="sng"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sng"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彈性</a:t>
              </a:r>
              <a:r>
                <a:rPr kumimoji="0" lang="zh-TW" altLang="en-US" sz="1500" b="0" i="0" u="sng"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組合</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模組化課程</a:t>
              </a:r>
              <a:endParaRPr kumimoji="0" lang="en-US" altLang="zh-TW"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endParaRP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教師</a:t>
              </a:r>
              <a:r>
                <a:rPr kumimoji="0" lang="zh-TW" altLang="en-US" sz="1500" b="1" i="0" u="sng" strike="noStrike" kern="0" cap="none" spc="0" normalizeH="0" baseline="0" noProof="0" dirty="0">
                  <a:ln>
                    <a:noFill/>
                  </a:ln>
                  <a:solidFill>
                    <a:srgbClr val="0000FF"/>
                  </a:solidFill>
                  <a:effectLst/>
                  <a:uLnTx/>
                  <a:uFillTx/>
                  <a:latin typeface="微軟正黑體" panose="020B0604030504040204" pitchFamily="34" charset="-120"/>
                  <a:ea typeface="微軟正黑體" panose="020B0604030504040204" pitchFamily="34" charset="-120"/>
                </a:rPr>
                <a:t>跨領域合作</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容易</a:t>
              </a:r>
            </a:p>
            <a:p>
              <a:pPr marL="177800" marR="0" lvl="0" indent="-177800" defTabSz="91440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因應</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環境</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需求，</a:t>
              </a:r>
              <a:r>
                <a:rPr kumimoji="0" lang="zh-TW" altLang="en-US" sz="1500" b="0" i="0" u="sng"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即時調整</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課程規劃</a:t>
              </a:r>
            </a:p>
          </p:txBody>
        </p:sp>
        <p:pic>
          <p:nvPicPr>
            <p:cNvPr id="15" name="Picture 8"/>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73787" y="1227412"/>
              <a:ext cx="576000" cy="590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6"/>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355752" y="1242186"/>
              <a:ext cx="576000" cy="590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文字方塊 16"/>
            <p:cNvSpPr txBox="1"/>
            <p:nvPr/>
          </p:nvSpPr>
          <p:spPr>
            <a:xfrm>
              <a:off x="6049291" y="1132380"/>
              <a:ext cx="1296000" cy="360000"/>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TW" altLang="en-US" sz="1600" b="1" i="0" u="none" strike="noStrike" kern="0" cap="none" spc="0" normalizeH="0" baseline="0" noProof="0" dirty="0" smtClean="0">
                  <a:ln>
                    <a:noFill/>
                  </a:ln>
                  <a:solidFill>
                    <a:srgbClr val="CC3300"/>
                  </a:solidFill>
                  <a:effectLst/>
                  <a:uLnTx/>
                  <a:uFillTx/>
                  <a:latin typeface="微軟正黑體" panose="020B0604030504040204" pitchFamily="34" charset="-120"/>
                  <a:ea typeface="微軟正黑體" panose="020B0604030504040204" pitchFamily="34" charset="-120"/>
                </a:rPr>
                <a:t>應用說明</a:t>
              </a:r>
              <a:endParaRPr kumimoji="0" lang="zh-TW" altLang="en-US" sz="1600" b="1" i="0" u="none" strike="noStrike" kern="0" cap="none" spc="0" normalizeH="0" baseline="0" noProof="0" dirty="0">
                <a:ln>
                  <a:noFill/>
                </a:ln>
                <a:solidFill>
                  <a:srgbClr val="CC3300"/>
                </a:solidFill>
                <a:effectLst/>
                <a:uLnTx/>
                <a:uFillTx/>
                <a:latin typeface="微軟正黑體" panose="020B0604030504040204" pitchFamily="34" charset="-120"/>
                <a:ea typeface="微軟正黑體" panose="020B0604030504040204" pitchFamily="34" charset="-120"/>
              </a:endParaRPr>
            </a:p>
          </p:txBody>
        </p:sp>
      </p:grpSp>
      <p:grpSp>
        <p:nvGrpSpPr>
          <p:cNvPr id="18" name="群組 17"/>
          <p:cNvGrpSpPr/>
          <p:nvPr/>
        </p:nvGrpSpPr>
        <p:grpSpPr>
          <a:xfrm>
            <a:off x="130310" y="1339208"/>
            <a:ext cx="3699183" cy="1538220"/>
            <a:chOff x="130310" y="1132380"/>
            <a:chExt cx="3699183" cy="1538220"/>
          </a:xfrm>
        </p:grpSpPr>
        <p:sp>
          <p:nvSpPr>
            <p:cNvPr id="19" name="圓角矩形 18"/>
            <p:cNvSpPr/>
            <p:nvPr/>
          </p:nvSpPr>
          <p:spPr>
            <a:xfrm>
              <a:off x="130310" y="1490135"/>
              <a:ext cx="3699183" cy="1180465"/>
            </a:xfrm>
            <a:prstGeom prst="roundRect">
              <a:avLst/>
            </a:prstGeom>
            <a:ln>
              <a:solidFill>
                <a:sysClr val="window" lastClr="FFFFFF">
                  <a:lumMod val="50000"/>
                </a:sysClr>
              </a:solidFill>
              <a:prstDash val="sysDot"/>
            </a:ln>
          </p:spPr>
          <p:txBody>
            <a:bodyPr wrap="square">
              <a:spAutoFit/>
            </a:bodyPr>
            <a:lstStyle/>
            <a:p>
              <a:pPr marL="285750" marR="0" lvl="0" indent="-285750" defTabSz="914400" eaLnBrk="0" fontAlgn="base" latinLnBrk="0" hangingPunct="0">
                <a:lnSpc>
                  <a:spcPts val="19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院系需足夠</a:t>
              </a:r>
              <a:r>
                <a:rPr kumimoji="0" lang="zh-TW" altLang="en-US" sz="1500" b="1" i="0" u="sng" strike="noStrike" kern="0" cap="none" spc="0" normalizeH="0" baseline="0" noProof="0" dirty="0">
                  <a:ln>
                    <a:noFill/>
                  </a:ln>
                  <a:solidFill>
                    <a:srgbClr val="0000FF"/>
                  </a:solidFill>
                  <a:effectLst/>
                  <a:uLnTx/>
                  <a:uFillTx/>
                  <a:latin typeface="微軟正黑體" panose="020B0604030504040204" pitchFamily="34" charset="-120"/>
                  <a:ea typeface="微軟正黑體" panose="020B0604030504040204" pitchFamily="34" charset="-120"/>
                </a:rPr>
                <a:t>彈性</a:t>
              </a:r>
              <a:r>
                <a:rPr kumimoji="0" lang="zh-TW" altLang="en-US" sz="1500" b="1" i="0" u="sng" strike="noStrike" kern="0" cap="none" spc="0" normalizeH="0" baseline="0" noProof="0" dirty="0" smtClean="0">
                  <a:ln>
                    <a:noFill/>
                  </a:ln>
                  <a:solidFill>
                    <a:srgbClr val="0000FF"/>
                  </a:solidFill>
                  <a:effectLst/>
                  <a:uLnTx/>
                  <a:uFillTx/>
                  <a:latin typeface="微軟正黑體" panose="020B0604030504040204" pitchFamily="34" charset="-120"/>
                  <a:ea typeface="微軟正黑體" panose="020B0604030504040204" pitchFamily="34" charset="-120"/>
                </a:rPr>
                <a:t>的課程架構</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支持</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專業</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課程發展，並</a:t>
              </a:r>
              <a:r>
                <a:rPr kumimoji="0" lang="zh-TW" altLang="en-US" sz="1500" b="1" i="0" u="sng" strike="noStrike" kern="0" cap="none" spc="0" normalizeH="0" baseline="0" noProof="0" dirty="0" smtClean="0">
                  <a:ln>
                    <a:noFill/>
                  </a:ln>
                  <a:solidFill>
                    <a:srgbClr val="0000FF"/>
                  </a:solidFill>
                  <a:effectLst/>
                  <a:uLnTx/>
                  <a:uFillTx/>
                  <a:latin typeface="微軟正黑體" panose="020B0604030504040204" pitchFamily="34" charset="-120"/>
                  <a:ea typeface="微軟正黑體" panose="020B0604030504040204" pitchFamily="34" charset="-120"/>
                </a:rPr>
                <a:t>連貫專業職能養成</a:t>
              </a:r>
              <a:endParaRPr kumimoji="0" lang="en-US" altLang="zh-TW" sz="1500" b="1" i="0" u="sng" strike="noStrike" kern="0" cap="none" spc="0" normalizeH="0" baseline="0" noProof="0" dirty="0" smtClean="0">
                <a:ln>
                  <a:noFill/>
                </a:ln>
                <a:solidFill>
                  <a:srgbClr val="0000FF"/>
                </a:solidFill>
                <a:effectLst/>
                <a:uLnTx/>
                <a:uFillTx/>
                <a:latin typeface="微軟正黑體" panose="020B0604030504040204" pitchFamily="34" charset="-120"/>
                <a:ea typeface="微軟正黑體" panose="020B0604030504040204" pitchFamily="34" charset="-120"/>
              </a:endParaRPr>
            </a:p>
            <a:p>
              <a:pPr marL="285750" marR="0" lvl="0" indent="-285750" defTabSz="914400" eaLnBrk="0" fontAlgn="base" latinLnBrk="0" hangingPunct="0">
                <a:lnSpc>
                  <a:spcPts val="1900"/>
                </a:lnSpc>
                <a:spcBef>
                  <a:spcPct val="0"/>
                </a:spcBef>
                <a:spcAft>
                  <a:spcPct val="0"/>
                </a:spcAft>
                <a:buClrTx/>
                <a:buSzTx/>
                <a:buFont typeface="Arial" panose="020B0604020202020204" pitchFamily="34" charset="0"/>
                <a:buChar char="•"/>
                <a:tabLst/>
                <a:defRPr/>
              </a:pP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教師須</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能夠容易</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地在系內或跨系進行</a:t>
              </a:r>
              <a:r>
                <a:rPr kumimoji="0" lang="zh-TW" altLang="en-US" sz="1500" b="1" i="0" u="sng" strike="noStrike" kern="0" cap="none" spc="0" normalizeH="0" baseline="0" noProof="0" dirty="0">
                  <a:ln>
                    <a:noFill/>
                  </a:ln>
                  <a:solidFill>
                    <a:srgbClr val="0000FF"/>
                  </a:solidFill>
                  <a:effectLst/>
                  <a:uLnTx/>
                  <a:uFillTx/>
                  <a:latin typeface="微軟正黑體" panose="020B0604030504040204" pitchFamily="34" charset="-120"/>
                  <a:ea typeface="微軟正黑體" panose="020B0604030504040204" pitchFamily="34" charset="-120"/>
                </a:rPr>
                <a:t>跨領域合作</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，以深化</a:t>
              </a:r>
              <a:r>
                <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rPr>
                <a:t>課程及</a:t>
              </a:r>
              <a:r>
                <a:rPr kumimoji="0" lang="zh-TW" altLang="en-US" sz="1500" b="0" i="0" u="none" strike="noStrike" kern="0" cap="none" spc="0" normalizeH="0" baseline="0" noProof="0" dirty="0" smtClean="0">
                  <a:ln>
                    <a:noFill/>
                  </a:ln>
                  <a:solidFill>
                    <a:prstClr val="black"/>
                  </a:solidFill>
                  <a:effectLst/>
                  <a:uLnTx/>
                  <a:uFillTx/>
                  <a:latin typeface="微軟正黑體" panose="020B0604030504040204" pitchFamily="34" charset="-120"/>
                  <a:ea typeface="微軟正黑體" panose="020B0604030504040204" pitchFamily="34" charset="-120"/>
                </a:rPr>
                <a:t>教學</a:t>
              </a:r>
              <a:endParaRPr kumimoji="0" lang="zh-TW" altLang="en-US" sz="1500" b="0" i="0" u="none" strike="noStrike" kern="0" cap="none" spc="0" normalizeH="0" baseline="0" noProof="0" dirty="0">
                <a:ln>
                  <a:noFill/>
                </a:ln>
                <a:solidFill>
                  <a:prstClr val="black"/>
                </a:solidFill>
                <a:effectLst/>
                <a:uLnTx/>
                <a:uFillTx/>
                <a:latin typeface="微軟正黑體" panose="020B0604030504040204" pitchFamily="34" charset="-120"/>
                <a:ea typeface="微軟正黑體" panose="020B0604030504040204" pitchFamily="34" charset="-120"/>
              </a:endParaRPr>
            </a:p>
          </p:txBody>
        </p:sp>
        <p:sp>
          <p:nvSpPr>
            <p:cNvPr id="20" name="文字方塊 19"/>
            <p:cNvSpPr txBox="1"/>
            <p:nvPr/>
          </p:nvSpPr>
          <p:spPr>
            <a:xfrm>
              <a:off x="1331901" y="1132380"/>
              <a:ext cx="1296000" cy="360000"/>
            </a:xfrm>
            <a:prstGeom prst="roundRect">
              <a:avLst/>
            </a:prstGeom>
            <a:solidFill>
              <a:sysClr val="window" lastClr="FFFFFF">
                <a:lumMod val="95000"/>
              </a:sysClr>
            </a:solidFill>
            <a:ln w="12700">
              <a:solidFill>
                <a:srgbClr val="C19859">
                  <a:lumMod val="50000"/>
                </a:srgbClr>
              </a:solidFill>
              <a:prstDash val="solid"/>
            </a:ln>
            <a:effectLst>
              <a:outerShdw blurRad="50800" dist="38100" dir="8100000" algn="tr" rotWithShape="0">
                <a:prstClr val="black">
                  <a:alpha val="40000"/>
                </a:prstClr>
              </a:outerShdw>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TW" altLang="en-US" sz="1600" b="1" i="0" u="none" strike="noStrike" kern="0" cap="none" spc="0" normalizeH="0" baseline="0" noProof="0" dirty="0" smtClean="0">
                  <a:ln>
                    <a:noFill/>
                  </a:ln>
                  <a:solidFill>
                    <a:srgbClr val="CC3300"/>
                  </a:solidFill>
                  <a:effectLst/>
                  <a:uLnTx/>
                  <a:uFillTx/>
                  <a:latin typeface="微軟正黑體" panose="020B0604030504040204" pitchFamily="34" charset="-120"/>
                  <a:ea typeface="微軟正黑體" panose="020B0604030504040204" pitchFamily="34" charset="-120"/>
                </a:rPr>
                <a:t>應用背景</a:t>
              </a:r>
              <a:endParaRPr kumimoji="0" lang="zh-TW" altLang="en-US" sz="1600" b="1" i="0" u="none" strike="noStrike" kern="0" cap="none" spc="0" normalizeH="0" baseline="0" noProof="0" dirty="0">
                <a:ln>
                  <a:noFill/>
                </a:ln>
                <a:solidFill>
                  <a:srgbClr val="CC3300"/>
                </a:solidFill>
                <a:effectLst/>
                <a:uLnTx/>
                <a:uFillTx/>
                <a:latin typeface="微軟正黑體" panose="020B0604030504040204" pitchFamily="34" charset="-120"/>
                <a:ea typeface="微軟正黑體" panose="020B0604030504040204" pitchFamily="34" charset="-120"/>
              </a:endParaRPr>
            </a:p>
          </p:txBody>
        </p:sp>
      </p:grpSp>
      <p:grpSp>
        <p:nvGrpSpPr>
          <p:cNvPr id="34" name="群組 33"/>
          <p:cNvGrpSpPr/>
          <p:nvPr/>
        </p:nvGrpSpPr>
        <p:grpSpPr>
          <a:xfrm>
            <a:off x="7300109" y="3722915"/>
            <a:ext cx="1547614" cy="468000"/>
            <a:chOff x="7441625" y="3788230"/>
            <a:chExt cx="1547614" cy="468000"/>
          </a:xfrm>
        </p:grpSpPr>
        <p:sp>
          <p:nvSpPr>
            <p:cNvPr id="33" name="矩形 32"/>
            <p:cNvSpPr/>
            <p:nvPr/>
          </p:nvSpPr>
          <p:spPr>
            <a:xfrm>
              <a:off x="7454148" y="3788230"/>
              <a:ext cx="1476000" cy="468000"/>
            </a:xfrm>
            <a:prstGeom prst="rect">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3" name="文字方塊 22"/>
            <p:cNvSpPr txBox="1"/>
            <p:nvPr/>
          </p:nvSpPr>
          <p:spPr>
            <a:xfrm>
              <a:off x="7441625" y="3939140"/>
              <a:ext cx="1547614" cy="307777"/>
            </a:xfrm>
            <a:prstGeom prst="rect">
              <a:avLst/>
            </a:prstGeom>
            <a:noFill/>
          </p:spPr>
          <p:txBody>
            <a:bodyPr wrap="square" rtlCol="0">
              <a:spAutoFit/>
            </a:bodyPr>
            <a:lstStyle/>
            <a:p>
              <a:pPr marL="174625" marR="0" lvl="0" indent="-174625" defTabSz="91440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zh-TW" altLang="en-US" sz="1400" b="1" i="0" u="sng" strike="noStrike" kern="0" cap="none" spc="0" normalizeH="0" baseline="0" noProof="0" dirty="0" smtClean="0">
                  <a:ln>
                    <a:noFill/>
                  </a:ln>
                  <a:solidFill>
                    <a:srgbClr val="FF0000"/>
                  </a:solidFill>
                  <a:effectLst/>
                  <a:uLnTx/>
                  <a:uFillTx/>
                  <a:latin typeface="微軟正黑體" panose="020B0604030504040204" pitchFamily="34" charset="-120"/>
                  <a:ea typeface="微軟正黑體" panose="020B0604030504040204" pitchFamily="34" charset="-120"/>
                </a:rPr>
                <a:t>培養學理基礎</a:t>
              </a:r>
              <a:endParaRPr kumimoji="0" lang="zh-TW" altLang="en-US" sz="1400" b="1" i="0" u="sng" strike="noStrike" kern="0" cap="none" spc="0" normalizeH="0" baseline="0" noProof="0" dirty="0">
                <a:ln>
                  <a:noFill/>
                </a:ln>
                <a:solidFill>
                  <a:srgbClr val="FF0000"/>
                </a:solidFill>
                <a:effectLst/>
                <a:uLnTx/>
                <a:uFillTx/>
                <a:latin typeface="微軟正黑體" panose="020B0604030504040204" pitchFamily="34" charset="-120"/>
                <a:ea typeface="微軟正黑體" panose="020B0604030504040204" pitchFamily="34" charset="-120"/>
              </a:endParaRPr>
            </a:p>
          </p:txBody>
        </p:sp>
      </p:grpSp>
      <p:sp>
        <p:nvSpPr>
          <p:cNvPr id="43" name="矩形 42"/>
          <p:cNvSpPr/>
          <p:nvPr/>
        </p:nvSpPr>
        <p:spPr>
          <a:xfrm>
            <a:off x="7289223" y="3657599"/>
            <a:ext cx="828000" cy="234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TW" altLang="en-US" sz="1200" b="1" dirty="0" smtClean="0">
                <a:latin typeface="微軟正黑體" panose="020B0604030504040204" pitchFamily="34" charset="-120"/>
                <a:ea typeface="微軟正黑體" panose="020B0604030504040204" pitchFamily="34" charset="-120"/>
              </a:rPr>
              <a:t>基礎模組</a:t>
            </a:r>
            <a:endParaRPr lang="zh-TW" altLang="en-US" sz="1200" b="1" dirty="0">
              <a:latin typeface="微軟正黑體" panose="020B0604030504040204" pitchFamily="34" charset="-120"/>
              <a:ea typeface="微軟正黑體" panose="020B0604030504040204" pitchFamily="34" charset="-120"/>
            </a:endParaRPr>
          </a:p>
        </p:txBody>
      </p:sp>
      <p:grpSp>
        <p:nvGrpSpPr>
          <p:cNvPr id="5" name="群組 4"/>
          <p:cNvGrpSpPr/>
          <p:nvPr/>
        </p:nvGrpSpPr>
        <p:grpSpPr>
          <a:xfrm>
            <a:off x="7278337" y="4372713"/>
            <a:ext cx="1551606" cy="890326"/>
            <a:chOff x="7278337" y="4372713"/>
            <a:chExt cx="1551606" cy="890326"/>
          </a:xfrm>
        </p:grpSpPr>
        <p:sp>
          <p:nvSpPr>
            <p:cNvPr id="42" name="矩形 41"/>
            <p:cNvSpPr/>
            <p:nvPr/>
          </p:nvSpPr>
          <p:spPr>
            <a:xfrm>
              <a:off x="7317174" y="4469419"/>
              <a:ext cx="1476000" cy="771848"/>
            </a:xfrm>
            <a:prstGeom prst="rect">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7" name="文字方塊 26"/>
            <p:cNvSpPr txBox="1"/>
            <p:nvPr/>
          </p:nvSpPr>
          <p:spPr>
            <a:xfrm>
              <a:off x="7493591" y="4801374"/>
              <a:ext cx="1288021" cy="461665"/>
            </a:xfrm>
            <a:prstGeom prst="rect">
              <a:avLst/>
            </a:prstGeom>
            <a:noFill/>
          </p:spPr>
          <p:txBody>
            <a:bodyPr wrap="square" rtlCol="0">
              <a:spAutoFit/>
            </a:bodyPr>
            <a:lstStyle/>
            <a:p>
              <a:r>
                <a:rPr lang="en-US" altLang="zh-TW" sz="1200" b="1" dirty="0">
                  <a:solidFill>
                    <a:srgbClr val="0000FF"/>
                  </a:solidFill>
                  <a:latin typeface="微軟正黑體" panose="020B0604030504040204" pitchFamily="34" charset="-120"/>
                  <a:ea typeface="微軟正黑體" panose="020B0604030504040204" pitchFamily="34" charset="-120"/>
                  <a:sym typeface="Wingdings"/>
                </a:rPr>
                <a:t></a:t>
              </a:r>
              <a:r>
                <a:rPr lang="zh-TW" altLang="en-US" sz="1200" dirty="0">
                  <a:solidFill>
                    <a:prstClr val="black"/>
                  </a:solidFill>
                  <a:latin typeface="微軟正黑體" panose="020B0604030504040204" pitchFamily="34" charset="-120"/>
                  <a:ea typeface="微軟正黑體" panose="020B0604030504040204" pitchFamily="34" charset="-120"/>
                </a:rPr>
                <a:t>連結</a:t>
              </a:r>
              <a:r>
                <a:rPr lang="en-US" altLang="zh-TW" sz="1200" dirty="0">
                  <a:solidFill>
                    <a:prstClr val="black"/>
                  </a:solidFill>
                  <a:latin typeface="微軟正黑體" panose="020B0604030504040204" pitchFamily="34" charset="-120"/>
                  <a:ea typeface="微軟正黑體" panose="020B0604030504040204" pitchFamily="34" charset="-120"/>
                </a:rPr>
                <a:t>UCAN</a:t>
              </a:r>
              <a:br>
                <a:rPr lang="en-US" altLang="zh-TW" sz="1200" dirty="0">
                  <a:solidFill>
                    <a:prstClr val="black"/>
                  </a:solidFill>
                  <a:latin typeface="微軟正黑體" panose="020B0604030504040204" pitchFamily="34" charset="-120"/>
                  <a:ea typeface="微軟正黑體" panose="020B0604030504040204" pitchFamily="34" charset="-120"/>
                </a:rPr>
              </a:br>
              <a:r>
                <a:rPr lang="zh-TW" altLang="en-US" sz="1200" dirty="0">
                  <a:solidFill>
                    <a:prstClr val="black"/>
                  </a:solidFill>
                  <a:latin typeface="微軟正黑體" panose="020B0604030504040204" pitchFamily="34" charset="-120"/>
                  <a:ea typeface="微軟正黑體" panose="020B0604030504040204" pitchFamily="34" charset="-120"/>
                </a:rPr>
                <a:t>就業途徑和職能</a:t>
              </a:r>
            </a:p>
          </p:txBody>
        </p:sp>
        <p:sp>
          <p:nvSpPr>
            <p:cNvPr id="26" name="文字方塊 25"/>
            <p:cNvSpPr txBox="1"/>
            <p:nvPr/>
          </p:nvSpPr>
          <p:spPr>
            <a:xfrm>
              <a:off x="7318293" y="4583498"/>
              <a:ext cx="1511650" cy="307777"/>
            </a:xfrm>
            <a:prstGeom prst="rect">
              <a:avLst/>
            </a:prstGeom>
            <a:noFill/>
          </p:spPr>
          <p:txBody>
            <a:bodyPr wrap="square" rtlCol="0">
              <a:spAutoFit/>
            </a:bodyPr>
            <a:lstStyle/>
            <a:p>
              <a:pPr marL="174625" marR="0" lvl="0" indent="-174625" defTabSz="91440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zh-TW" altLang="en-US" sz="1400" b="1" i="0" u="sng" strike="noStrike" kern="0" cap="none" spc="0" normalizeH="0" baseline="0" noProof="0" dirty="0" smtClean="0">
                  <a:ln>
                    <a:noFill/>
                  </a:ln>
                  <a:solidFill>
                    <a:srgbClr val="FF0000"/>
                  </a:solidFill>
                  <a:effectLst/>
                  <a:uLnTx/>
                  <a:uFillTx/>
                  <a:latin typeface="微軟正黑體" panose="020B0604030504040204" pitchFamily="34" charset="-120"/>
                  <a:ea typeface="微軟正黑體" panose="020B0604030504040204" pitchFamily="34" charset="-120"/>
                </a:rPr>
                <a:t>建立核心能力</a:t>
              </a:r>
              <a:endParaRPr kumimoji="0" lang="en-US" altLang="zh-TW" sz="1400" b="1" i="0" u="sng" strike="noStrike" kern="0" cap="none" spc="0" normalizeH="0" baseline="0" noProof="0" dirty="0" smtClean="0">
                <a:ln>
                  <a:noFill/>
                </a:ln>
                <a:solidFill>
                  <a:srgbClr val="FF0000"/>
                </a:solidFill>
                <a:effectLst/>
                <a:uLnTx/>
                <a:uFillTx/>
                <a:latin typeface="微軟正黑體" panose="020B0604030504040204" pitchFamily="34" charset="-120"/>
                <a:ea typeface="微軟正黑體" panose="020B0604030504040204" pitchFamily="34" charset="-120"/>
              </a:endParaRPr>
            </a:p>
          </p:txBody>
        </p:sp>
        <p:sp>
          <p:nvSpPr>
            <p:cNvPr id="44" name="矩形 43"/>
            <p:cNvSpPr/>
            <p:nvPr/>
          </p:nvSpPr>
          <p:spPr>
            <a:xfrm>
              <a:off x="7278337" y="4372713"/>
              <a:ext cx="828000" cy="234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TW" altLang="en-US" sz="1200" b="1" dirty="0" smtClean="0">
                  <a:latin typeface="微軟正黑體" panose="020B0604030504040204" pitchFamily="34" charset="-120"/>
                  <a:ea typeface="微軟正黑體" panose="020B0604030504040204" pitchFamily="34" charset="-120"/>
                </a:rPr>
                <a:t>核</a:t>
              </a:r>
              <a:r>
                <a:rPr lang="zh-TW" altLang="en-US" sz="1200" b="1" dirty="0">
                  <a:latin typeface="微軟正黑體" panose="020B0604030504040204" pitchFamily="34" charset="-120"/>
                  <a:ea typeface="微軟正黑體" panose="020B0604030504040204" pitchFamily="34" charset="-120"/>
                </a:rPr>
                <a:t>心</a:t>
              </a:r>
              <a:r>
                <a:rPr lang="zh-TW" altLang="en-US" sz="1200" b="1" dirty="0" smtClean="0">
                  <a:latin typeface="微軟正黑體" panose="020B0604030504040204" pitchFamily="34" charset="-120"/>
                  <a:ea typeface="微軟正黑體" panose="020B0604030504040204" pitchFamily="34" charset="-120"/>
                </a:rPr>
                <a:t>模組</a:t>
              </a:r>
              <a:endParaRPr lang="zh-TW" altLang="en-US" sz="1200" b="1" dirty="0">
                <a:latin typeface="微軟正黑體" panose="020B0604030504040204" pitchFamily="34" charset="-120"/>
                <a:ea typeface="微軟正黑體" panose="020B0604030504040204" pitchFamily="34" charset="-120"/>
              </a:endParaRPr>
            </a:p>
          </p:txBody>
        </p:sp>
      </p:grpSp>
      <p:grpSp>
        <p:nvGrpSpPr>
          <p:cNvPr id="52" name="群組 51"/>
          <p:cNvGrpSpPr/>
          <p:nvPr/>
        </p:nvGrpSpPr>
        <p:grpSpPr>
          <a:xfrm>
            <a:off x="5619275" y="5951242"/>
            <a:ext cx="2654640" cy="787185"/>
            <a:chOff x="5619275" y="5951242"/>
            <a:chExt cx="2654640" cy="787185"/>
          </a:xfrm>
        </p:grpSpPr>
        <p:sp>
          <p:nvSpPr>
            <p:cNvPr id="47" name="矩形 46"/>
            <p:cNvSpPr/>
            <p:nvPr/>
          </p:nvSpPr>
          <p:spPr>
            <a:xfrm>
              <a:off x="5619277" y="5951242"/>
              <a:ext cx="1717697" cy="771848"/>
            </a:xfrm>
            <a:prstGeom prst="rect">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32" name="群組 31"/>
            <p:cNvGrpSpPr/>
            <p:nvPr/>
          </p:nvGrpSpPr>
          <p:grpSpPr>
            <a:xfrm>
              <a:off x="5619275" y="6034079"/>
              <a:ext cx="2654640" cy="704348"/>
              <a:chOff x="4955246" y="6077623"/>
              <a:chExt cx="2654640" cy="704348"/>
            </a:xfrm>
          </p:grpSpPr>
          <p:sp>
            <p:nvSpPr>
              <p:cNvPr id="30" name="文字方塊 29"/>
              <p:cNvSpPr txBox="1"/>
              <p:nvPr/>
            </p:nvSpPr>
            <p:spPr>
              <a:xfrm>
                <a:off x="4955246" y="6077623"/>
                <a:ext cx="2023110" cy="307777"/>
              </a:xfrm>
              <a:prstGeom prst="rect">
                <a:avLst/>
              </a:prstGeom>
              <a:noFill/>
            </p:spPr>
            <p:txBody>
              <a:bodyPr wrap="square" rtlCol="0">
                <a:spAutoFit/>
              </a:bodyPr>
              <a:lstStyle/>
              <a:p>
                <a:pPr marL="174625" marR="0" lvl="0" indent="-174625" defTabSz="91440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zh-TW" altLang="en-US" sz="1400" b="1" i="0" u="sng" strike="noStrike" kern="0" cap="none" spc="0" normalizeH="0" baseline="0" noProof="0" dirty="0" smtClean="0">
                    <a:ln>
                      <a:noFill/>
                    </a:ln>
                    <a:solidFill>
                      <a:srgbClr val="FF0000"/>
                    </a:solidFill>
                    <a:effectLst/>
                    <a:uLnTx/>
                    <a:uFillTx/>
                    <a:latin typeface="微軟正黑體" panose="020B0604030504040204" pitchFamily="34" charset="-120"/>
                    <a:ea typeface="微軟正黑體" panose="020B0604030504040204" pitchFamily="34" charset="-120"/>
                  </a:rPr>
                  <a:t>培育專業素養</a:t>
                </a:r>
                <a:endParaRPr kumimoji="0" lang="zh-TW" altLang="en-US" sz="1400" b="1" i="0" u="sng" strike="noStrike" kern="0" cap="none" spc="0" normalizeH="0" baseline="0" noProof="0" dirty="0">
                  <a:ln>
                    <a:noFill/>
                  </a:ln>
                  <a:solidFill>
                    <a:srgbClr val="FF0000"/>
                  </a:solidFill>
                  <a:effectLst/>
                  <a:uLnTx/>
                  <a:uFillTx/>
                  <a:latin typeface="微軟正黑體" panose="020B0604030504040204" pitchFamily="34" charset="-120"/>
                  <a:ea typeface="微軟正黑體" panose="020B0604030504040204" pitchFamily="34" charset="-120"/>
                </a:endParaRPr>
              </a:p>
            </p:txBody>
          </p:sp>
          <p:sp>
            <p:nvSpPr>
              <p:cNvPr id="31" name="文字方塊 30"/>
              <p:cNvSpPr txBox="1"/>
              <p:nvPr/>
            </p:nvSpPr>
            <p:spPr>
              <a:xfrm>
                <a:off x="5124440" y="6320306"/>
                <a:ext cx="2485446" cy="461665"/>
              </a:xfrm>
              <a:prstGeom prst="rect">
                <a:avLst/>
              </a:prstGeom>
              <a:noFill/>
            </p:spPr>
            <p:txBody>
              <a:bodyPr wrap="square" rtlCol="0">
                <a:spAutoFit/>
              </a:bodyPr>
              <a:lstStyle/>
              <a:p>
                <a:r>
                  <a:rPr lang="en-US" altLang="zh-TW" sz="1200" b="1" dirty="0">
                    <a:solidFill>
                      <a:srgbClr val="0000FF"/>
                    </a:solidFill>
                    <a:latin typeface="微軟正黑體" panose="020B0604030504040204" pitchFamily="34" charset="-120"/>
                    <a:ea typeface="微軟正黑體" panose="020B0604030504040204" pitchFamily="34" charset="-120"/>
                    <a:sym typeface="Wingdings"/>
                  </a:rPr>
                  <a:t></a:t>
                </a:r>
                <a:r>
                  <a:rPr lang="zh-TW" altLang="en-US" sz="1200" dirty="0">
                    <a:solidFill>
                      <a:prstClr val="black"/>
                    </a:solidFill>
                    <a:latin typeface="微軟正黑體" panose="020B0604030504040204" pitchFamily="34" charset="-120"/>
                    <a:ea typeface="微軟正黑體" panose="020B0604030504040204" pitchFamily="34" charset="-120"/>
                  </a:rPr>
                  <a:t>對接</a:t>
                </a:r>
                <a:r>
                  <a:rPr lang="zh-TW" altLang="en-US" sz="1200" u="sng" dirty="0">
                    <a:solidFill>
                      <a:prstClr val="black"/>
                    </a:solidFill>
                    <a:latin typeface="微軟正黑體" panose="020B0604030504040204" pitchFamily="34" charset="-120"/>
                    <a:ea typeface="微軟正黑體" panose="020B0604030504040204" pitchFamily="34" charset="-120"/>
                  </a:rPr>
                  <a:t>新興職業</a:t>
                </a:r>
                <a:r>
                  <a:rPr lang="zh-TW" altLang="en-US" sz="1200" dirty="0">
                    <a:solidFill>
                      <a:prstClr val="black"/>
                    </a:solidFill>
                    <a:latin typeface="微軟正黑體" panose="020B0604030504040204" pitchFamily="34" charset="-120"/>
                    <a:ea typeface="微軟正黑體" panose="020B0604030504040204" pitchFamily="34" charset="-120"/>
                  </a:rPr>
                  <a:t>需求</a:t>
                </a:r>
                <a:endParaRPr lang="en-US" altLang="zh-TW" sz="1200" dirty="0">
                  <a:solidFill>
                    <a:prstClr val="black"/>
                  </a:solidFill>
                  <a:latin typeface="微軟正黑體" panose="020B0604030504040204" pitchFamily="34" charset="-120"/>
                  <a:ea typeface="微軟正黑體" panose="020B0604030504040204" pitchFamily="34" charset="-120"/>
                </a:endParaRPr>
              </a:p>
              <a:p>
                <a:r>
                  <a:rPr lang="en-US" altLang="zh-TW" sz="1200" b="1" dirty="0">
                    <a:solidFill>
                      <a:srgbClr val="0000FF"/>
                    </a:solidFill>
                    <a:latin typeface="微軟正黑體" panose="020B0604030504040204" pitchFamily="34" charset="-120"/>
                    <a:ea typeface="微軟正黑體" panose="020B0604030504040204" pitchFamily="34" charset="-120"/>
                    <a:sym typeface="Wingdings"/>
                  </a:rPr>
                  <a:t></a:t>
                </a:r>
                <a:r>
                  <a:rPr lang="zh-TW" altLang="en-US" sz="1200" dirty="0">
                    <a:solidFill>
                      <a:prstClr val="black"/>
                    </a:solidFill>
                    <a:latin typeface="微軟正黑體" panose="020B0604030504040204" pitchFamily="34" charset="-120"/>
                    <a:ea typeface="微軟正黑體" panose="020B0604030504040204" pitchFamily="34" charset="-120"/>
                  </a:rPr>
                  <a:t>學生自主規劃組合</a:t>
                </a:r>
              </a:p>
            </p:txBody>
          </p:sp>
        </p:grpSp>
      </p:grpSp>
      <p:sp>
        <p:nvSpPr>
          <p:cNvPr id="48" name="矩形 47"/>
          <p:cNvSpPr/>
          <p:nvPr/>
        </p:nvSpPr>
        <p:spPr>
          <a:xfrm>
            <a:off x="5578393" y="5855868"/>
            <a:ext cx="828000" cy="234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TW" altLang="en-US" sz="1200" b="1" dirty="0" smtClean="0">
                <a:latin typeface="微軟正黑體" panose="020B0604030504040204" pitchFamily="34" charset="-120"/>
                <a:ea typeface="微軟正黑體" panose="020B0604030504040204" pitchFamily="34" charset="-120"/>
              </a:rPr>
              <a:t>專</a:t>
            </a:r>
            <a:r>
              <a:rPr lang="zh-TW" altLang="en-US" sz="1200" b="1" dirty="0">
                <a:latin typeface="微軟正黑體" panose="020B0604030504040204" pitchFamily="34" charset="-120"/>
                <a:ea typeface="微軟正黑體" panose="020B0604030504040204" pitchFamily="34" charset="-120"/>
              </a:rPr>
              <a:t>業</a:t>
            </a:r>
            <a:r>
              <a:rPr lang="zh-TW" altLang="en-US" sz="1200" b="1" dirty="0" smtClean="0">
                <a:latin typeface="微軟正黑體" panose="020B0604030504040204" pitchFamily="34" charset="-120"/>
                <a:ea typeface="微軟正黑體" panose="020B0604030504040204" pitchFamily="34" charset="-120"/>
              </a:rPr>
              <a:t>模組</a:t>
            </a:r>
            <a:endParaRPr lang="zh-TW" altLang="en-US" sz="1200" b="1" dirty="0">
              <a:latin typeface="微軟正黑體" panose="020B0604030504040204" pitchFamily="34" charset="-120"/>
              <a:ea typeface="微軟正黑體" panose="020B0604030504040204" pitchFamily="34" charset="-120"/>
            </a:endParaRPr>
          </a:p>
        </p:txBody>
      </p:sp>
      <p:sp>
        <p:nvSpPr>
          <p:cNvPr id="51" name="向右箭號 50"/>
          <p:cNvSpPr/>
          <p:nvPr/>
        </p:nvSpPr>
        <p:spPr>
          <a:xfrm>
            <a:off x="4117268" y="4468716"/>
            <a:ext cx="395660" cy="657769"/>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3" name="文字方塊 52"/>
          <p:cNvSpPr txBox="1"/>
          <p:nvPr/>
        </p:nvSpPr>
        <p:spPr>
          <a:xfrm>
            <a:off x="107504" y="6361583"/>
            <a:ext cx="3600400" cy="307777"/>
          </a:xfrm>
          <a:prstGeom prst="rect">
            <a:avLst/>
          </a:prstGeom>
          <a:noFill/>
        </p:spPr>
        <p:txBody>
          <a:bodyPr wrap="square" rtlCol="0">
            <a:spAutoFit/>
          </a:bodyPr>
          <a:lstStyle/>
          <a:p>
            <a:pPr eaLnBrk="0" fontAlgn="base" hangingPunct="0">
              <a:spcBef>
                <a:spcPct val="0"/>
              </a:spcBef>
              <a:spcAft>
                <a:spcPct val="0"/>
              </a:spcAft>
            </a:pPr>
            <a:r>
              <a:rPr kumimoji="1" lang="zh-TW" altLang="en-US" sz="1400" dirty="0" smtClean="0">
                <a:solidFill>
                  <a:prstClr val="black"/>
                </a:solidFill>
                <a:latin typeface="微軟正黑體" panose="020B0604030504040204" pitchFamily="34" charset="-120"/>
                <a:ea typeface="微軟正黑體" panose="020B0604030504040204" pitchFamily="34" charset="-120"/>
              </a:rPr>
              <a:t>來源：</a:t>
            </a:r>
            <a:r>
              <a:rPr kumimoji="1" lang="en-US" altLang="zh-TW" sz="1400" dirty="0" smtClean="0">
                <a:solidFill>
                  <a:prstClr val="black"/>
                </a:solidFill>
                <a:latin typeface="微軟正黑體" panose="020B0604030504040204" pitchFamily="34" charset="-120"/>
                <a:ea typeface="微軟正黑體" panose="020B0604030504040204" pitchFamily="34" charset="-120"/>
              </a:rPr>
              <a:t>107</a:t>
            </a:r>
            <a:r>
              <a:rPr kumimoji="1" lang="zh-TW" altLang="en-US" sz="1400" dirty="0" smtClean="0">
                <a:solidFill>
                  <a:prstClr val="black"/>
                </a:solidFill>
                <a:latin typeface="微軟正黑體" panose="020B0604030504040204" pitchFamily="34" charset="-120"/>
                <a:ea typeface="微軟正黑體" panose="020B0604030504040204" pitchFamily="34" charset="-120"/>
              </a:rPr>
              <a:t>年</a:t>
            </a:r>
            <a:r>
              <a:rPr kumimoji="1" lang="en-US" altLang="zh-TW" sz="140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dirty="0" smtClean="0">
                <a:solidFill>
                  <a:prstClr val="black"/>
                </a:solidFill>
                <a:latin typeface="微軟正黑體" panose="020B0604030504040204" pitchFamily="34" charset="-120"/>
                <a:ea typeface="微軟正黑體" panose="020B0604030504040204" pitchFamily="34" charset="-120"/>
              </a:rPr>
              <a:t>應用成果案例</a:t>
            </a:r>
            <a:endParaRPr kumimoji="1" lang="zh-TW" altLang="en-US" sz="14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583881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67544" y="192020"/>
            <a:ext cx="8229600" cy="650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kern="1000" dirty="0">
                <a:solidFill>
                  <a:sysClr val="windowText" lastClr="000000"/>
                </a:solidFill>
              </a:rPr>
              <a:t>什麼是職能導向</a:t>
            </a:r>
            <a:r>
              <a:rPr lang="zh-TW" altLang="en-US" sz="4000" b="1" kern="1000" dirty="0" smtClean="0">
                <a:solidFill>
                  <a:sysClr val="windowText" lastClr="000000"/>
                </a:solidFill>
              </a:rPr>
              <a:t>課程？</a:t>
            </a:r>
            <a:endParaRPr lang="zh-TW" altLang="en-US" sz="4000" b="1" kern="1000" dirty="0">
              <a:solidFill>
                <a:sysClr val="windowText" lastClr="000000"/>
              </a:solidFill>
            </a:endParaRPr>
          </a:p>
        </p:txBody>
      </p:sp>
      <p:grpSp>
        <p:nvGrpSpPr>
          <p:cNvPr id="3" name="群組 42"/>
          <p:cNvGrpSpPr>
            <a:grpSpLocks/>
          </p:cNvGrpSpPr>
          <p:nvPr/>
        </p:nvGrpSpPr>
        <p:grpSpPr bwMode="auto">
          <a:xfrm>
            <a:off x="144463" y="1002494"/>
            <a:ext cx="8869362" cy="3984625"/>
            <a:chOff x="107950" y="1916113"/>
            <a:chExt cx="8869363" cy="4392612"/>
          </a:xfrm>
        </p:grpSpPr>
        <p:sp>
          <p:nvSpPr>
            <p:cNvPr id="4" name="AutoShape 4"/>
            <p:cNvSpPr>
              <a:spLocks noChangeArrowheads="1"/>
            </p:cNvSpPr>
            <p:nvPr/>
          </p:nvSpPr>
          <p:spPr bwMode="auto">
            <a:xfrm>
              <a:off x="611187" y="3165645"/>
              <a:ext cx="1600200" cy="3143080"/>
            </a:xfrm>
            <a:prstGeom prst="roundRect">
              <a:avLst>
                <a:gd name="adj" fmla="val 7880"/>
              </a:avLst>
            </a:prstGeom>
            <a:solidFill>
              <a:srgbClr val="4BACC6">
                <a:lumMod val="20000"/>
                <a:lumOff val="80000"/>
              </a:srgbClr>
            </a:solidFill>
            <a:ln w="19050">
              <a:solidFill>
                <a:srgbClr val="4F81BD">
                  <a:lumMod val="75000"/>
                </a:srgbClr>
              </a:solidFill>
              <a:prstDash val="sysDash"/>
              <a:round/>
              <a:headEnd/>
              <a:tailEnd/>
            </a:ln>
            <a:effectLst/>
          </p:spPr>
          <p:txBody>
            <a:bodyPr lIns="36000" rIns="36000"/>
            <a:lstStyle/>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進行課程需求分析</a:t>
              </a:r>
              <a:r>
                <a:rPr lang="zh-TW" altLang="en-US" sz="1400" kern="0" dirty="0">
                  <a:solidFill>
                    <a:srgbClr val="4F81BD">
                      <a:lumMod val="50000"/>
                    </a:srgbClr>
                  </a:solidFill>
                  <a:latin typeface="微軟正黑體" panose="020B0604030504040204" pitchFamily="34" charset="-120"/>
                  <a:ea typeface="微軟正黑體" panose="020B0604030504040204" pitchFamily="34" charset="-120"/>
                </a:rPr>
                <a:t>：</a:t>
              </a: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進行系所課程盤點與職能分析</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界定主要學習對象</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確定教學</a:t>
              </a:r>
              <a:r>
                <a:rPr lang="en-US" altLang="zh-TW" sz="1200" kern="0" dirty="0">
                  <a:solidFill>
                    <a:prstClr val="black"/>
                  </a:solidFill>
                  <a:latin typeface="微軟正黑體" panose="020B0604030504040204" pitchFamily="34" charset="-120"/>
                  <a:ea typeface="微軟正黑體" panose="020B0604030504040204" pitchFamily="34" charset="-120"/>
                </a:rPr>
                <a:t>/</a:t>
              </a:r>
              <a:r>
                <a:rPr lang="zh-TW" altLang="en-US" sz="1200" kern="0" dirty="0">
                  <a:solidFill>
                    <a:prstClr val="black"/>
                  </a:solidFill>
                  <a:latin typeface="微軟正黑體" panose="020B0604030504040204" pitchFamily="34" charset="-120"/>
                  <a:ea typeface="微軟正黑體" panose="020B0604030504040204" pitchFamily="34" charset="-120"/>
                </a:rPr>
                <a:t>訓練目的</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規劃課程地圖</a:t>
              </a:r>
              <a:endParaRPr lang="en-US" altLang="zh-TW" sz="1200" kern="0" dirty="0">
                <a:solidFill>
                  <a:prstClr val="black"/>
                </a:solidFill>
                <a:latin typeface="微軟正黑體" panose="020B0604030504040204" pitchFamily="34" charset="-120"/>
                <a:ea typeface="微軟正黑體" panose="020B0604030504040204" pitchFamily="34" charset="-120"/>
              </a:endParaRPr>
            </a:p>
          </p:txBody>
        </p:sp>
        <p:sp>
          <p:nvSpPr>
            <p:cNvPr id="5" name="AutoShape 5"/>
            <p:cNvSpPr>
              <a:spLocks noChangeArrowheads="1"/>
            </p:cNvSpPr>
            <p:nvPr/>
          </p:nvSpPr>
          <p:spPr bwMode="auto">
            <a:xfrm>
              <a:off x="2311400" y="3165645"/>
              <a:ext cx="1528762" cy="3143080"/>
            </a:xfrm>
            <a:prstGeom prst="roundRect">
              <a:avLst>
                <a:gd name="adj" fmla="val 10064"/>
              </a:avLst>
            </a:prstGeom>
            <a:solidFill>
              <a:srgbClr val="4BACC6">
                <a:lumMod val="20000"/>
                <a:lumOff val="80000"/>
              </a:srgbClr>
            </a:solidFill>
            <a:ln w="19050">
              <a:solidFill>
                <a:srgbClr val="4F81BD">
                  <a:lumMod val="75000"/>
                </a:srgbClr>
              </a:solidFill>
              <a:prstDash val="sysDash"/>
              <a:round/>
              <a:headEnd/>
              <a:tailEnd/>
            </a:ln>
            <a:effectLst/>
          </p:spPr>
          <p:txBody>
            <a:bodyPr lIns="36000" rIns="36000"/>
            <a:lstStyle/>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訂定教學</a:t>
              </a:r>
              <a:r>
                <a:rPr lang="en-US" altLang="zh-TW" sz="1400" u="sng" kern="0" dirty="0">
                  <a:solidFill>
                    <a:srgbClr val="4F81BD">
                      <a:lumMod val="50000"/>
                    </a:srgbClr>
                  </a:solidFill>
                  <a:latin typeface="微軟正黑體" panose="020B0604030504040204" pitchFamily="34" charset="-120"/>
                  <a:ea typeface="微軟正黑體" panose="020B0604030504040204" pitchFamily="34" charset="-120"/>
                </a:rPr>
                <a:t>/</a:t>
              </a: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訓練目標與課程內容</a:t>
              </a:r>
              <a:r>
                <a:rPr lang="zh-TW" altLang="en-US" sz="1400" kern="0" dirty="0">
                  <a:solidFill>
                    <a:srgbClr val="4F81BD">
                      <a:lumMod val="50000"/>
                    </a:srgbClr>
                  </a:solidFill>
                  <a:latin typeface="微軟正黑體" panose="020B0604030504040204" pitchFamily="34" charset="-120"/>
                  <a:ea typeface="微軟正黑體" panose="020B0604030504040204" pitchFamily="34" charset="-120"/>
                </a:rPr>
                <a:t>：</a:t>
              </a: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訂定教學／訓練目標</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規劃課程內容</a:t>
              </a:r>
              <a:endParaRPr lang="en-US" altLang="zh-TW" sz="1200" kern="0" dirty="0">
                <a:solidFill>
                  <a:prstClr val="black"/>
                </a:solidFill>
                <a:latin typeface="微軟正黑體" panose="020B0604030504040204" pitchFamily="34" charset="-120"/>
                <a:ea typeface="微軟正黑體" panose="020B0604030504040204" pitchFamily="34" charset="-120"/>
              </a:endParaRPr>
            </a:p>
          </p:txBody>
        </p:sp>
        <p:sp>
          <p:nvSpPr>
            <p:cNvPr id="6" name="AutoShape 6"/>
            <p:cNvSpPr>
              <a:spLocks noChangeArrowheads="1"/>
            </p:cNvSpPr>
            <p:nvPr/>
          </p:nvSpPr>
          <p:spPr bwMode="auto">
            <a:xfrm>
              <a:off x="3943350" y="3165645"/>
              <a:ext cx="1655762" cy="3143080"/>
            </a:xfrm>
            <a:prstGeom prst="roundRect">
              <a:avLst>
                <a:gd name="adj" fmla="val 6855"/>
              </a:avLst>
            </a:prstGeom>
            <a:solidFill>
              <a:srgbClr val="4BACC6">
                <a:lumMod val="20000"/>
                <a:lumOff val="80000"/>
              </a:srgbClr>
            </a:solidFill>
            <a:ln w="19050">
              <a:solidFill>
                <a:srgbClr val="4F81BD">
                  <a:lumMod val="75000"/>
                </a:srgbClr>
              </a:solidFill>
              <a:prstDash val="sysDash"/>
              <a:round/>
              <a:headEnd/>
              <a:tailEnd/>
            </a:ln>
            <a:effectLst/>
          </p:spPr>
          <p:txBody>
            <a:bodyPr lIns="36000" rIns="36000"/>
            <a:lstStyle/>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選擇教學方法，準備教材與教學資源</a:t>
              </a:r>
              <a:r>
                <a:rPr lang="zh-TW" altLang="en-US" sz="1400" kern="0" dirty="0">
                  <a:solidFill>
                    <a:srgbClr val="4F81BD">
                      <a:lumMod val="50000"/>
                    </a:srgbClr>
                  </a:solidFill>
                  <a:latin typeface="微軟正黑體" panose="020B0604030504040204" pitchFamily="34" charset="-120"/>
                  <a:ea typeface="微軟正黑體" panose="020B0604030504040204" pitchFamily="34" charset="-120"/>
                </a:rPr>
                <a:t>：</a:t>
              </a: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選擇教學方法</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撰寫教材與講義</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準備教學資源</a:t>
              </a: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編寫學生手冊</a:t>
              </a: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編寫教師手冊</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發展評量工具</a:t>
              </a:r>
            </a:p>
            <a:p>
              <a:pPr marL="180975" indent="-180975">
                <a:spcBef>
                  <a:spcPts val="600"/>
                </a:spcBef>
                <a:buFont typeface="Arial" pitchFamily="34" charset="0"/>
                <a:buChar char="•"/>
                <a:defRPr/>
              </a:pPr>
              <a:endParaRPr lang="zh-TW" altLang="en-US" sz="1200" kern="0" dirty="0">
                <a:solidFill>
                  <a:prstClr val="black"/>
                </a:solidFill>
                <a:latin typeface="微軟正黑體" panose="020B0604030504040204" pitchFamily="34" charset="-120"/>
                <a:ea typeface="微軟正黑體" panose="020B0604030504040204" pitchFamily="34" charset="-120"/>
              </a:endParaRPr>
            </a:p>
          </p:txBody>
        </p:sp>
        <p:sp>
          <p:nvSpPr>
            <p:cNvPr id="7" name="AutoShape 7"/>
            <p:cNvSpPr>
              <a:spLocks noChangeArrowheads="1"/>
            </p:cNvSpPr>
            <p:nvPr/>
          </p:nvSpPr>
          <p:spPr bwMode="auto">
            <a:xfrm>
              <a:off x="5692776" y="3165645"/>
              <a:ext cx="1616075" cy="3143080"/>
            </a:xfrm>
            <a:prstGeom prst="roundRect">
              <a:avLst>
                <a:gd name="adj" fmla="val 7496"/>
              </a:avLst>
            </a:prstGeom>
            <a:solidFill>
              <a:srgbClr val="4BACC6">
                <a:lumMod val="20000"/>
                <a:lumOff val="80000"/>
              </a:srgbClr>
            </a:solidFill>
            <a:ln w="19050">
              <a:solidFill>
                <a:srgbClr val="4F81BD">
                  <a:lumMod val="75000"/>
                </a:srgbClr>
              </a:solidFill>
              <a:prstDash val="sysDash"/>
              <a:round/>
              <a:headEnd/>
              <a:tailEnd/>
            </a:ln>
            <a:effectLst/>
          </p:spPr>
          <p:txBody>
            <a:bodyPr lIns="36000" rIns="36000"/>
            <a:lstStyle/>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辦理課程並進行評量</a:t>
              </a:r>
              <a:r>
                <a:rPr lang="zh-TW" altLang="en-US" sz="1400" kern="0" dirty="0">
                  <a:solidFill>
                    <a:srgbClr val="4F81BD">
                      <a:lumMod val="50000"/>
                    </a:srgbClr>
                  </a:solidFill>
                  <a:latin typeface="微軟正黑體" panose="020B0604030504040204" pitchFamily="34" charset="-120"/>
                  <a:ea typeface="微軟正黑體" panose="020B0604030504040204" pitchFamily="34" charset="-120"/>
                </a:rPr>
                <a:t>：</a:t>
              </a: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辦理課程</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實施評量</a:t>
              </a:r>
              <a:endParaRPr lang="en-US" altLang="zh-TW" sz="1200" kern="0" dirty="0">
                <a:solidFill>
                  <a:prstClr val="black"/>
                </a:solidFill>
                <a:latin typeface="微軟正黑體" panose="020B0604030504040204" pitchFamily="34" charset="-120"/>
                <a:ea typeface="微軟正黑體" panose="020B0604030504040204" pitchFamily="34" charset="-120"/>
              </a:endParaRPr>
            </a:p>
          </p:txBody>
        </p:sp>
        <p:sp>
          <p:nvSpPr>
            <p:cNvPr id="8" name="AutoShape 8"/>
            <p:cNvSpPr>
              <a:spLocks noChangeArrowheads="1"/>
            </p:cNvSpPr>
            <p:nvPr/>
          </p:nvSpPr>
          <p:spPr bwMode="auto">
            <a:xfrm>
              <a:off x="7380288" y="3165645"/>
              <a:ext cx="1597025" cy="3143080"/>
            </a:xfrm>
            <a:prstGeom prst="roundRect">
              <a:avLst>
                <a:gd name="adj" fmla="val 9015"/>
              </a:avLst>
            </a:prstGeom>
            <a:solidFill>
              <a:srgbClr val="4BACC6">
                <a:lumMod val="20000"/>
                <a:lumOff val="80000"/>
              </a:srgbClr>
            </a:solidFill>
            <a:ln w="19050">
              <a:solidFill>
                <a:srgbClr val="4F81BD">
                  <a:lumMod val="75000"/>
                </a:srgbClr>
              </a:solidFill>
              <a:prstDash val="sysDash"/>
              <a:round/>
              <a:headEnd/>
              <a:tailEnd/>
            </a:ln>
            <a:effectLst/>
          </p:spPr>
          <p:txBody>
            <a:bodyPr lIns="36000" rIns="36000"/>
            <a:lstStyle/>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180975" indent="-180975">
                <a:spcBef>
                  <a:spcPts val="600"/>
                </a:spcBef>
                <a:buFont typeface="Wingdings" panose="05000000000000000000" pitchFamily="2" charset="2"/>
                <a:buChar char="n"/>
                <a:defRPr/>
              </a:pPr>
              <a:r>
                <a:rPr lang="zh-TW" altLang="en-US" sz="1400" u="sng" kern="0" dirty="0">
                  <a:solidFill>
                    <a:srgbClr val="4F81BD">
                      <a:lumMod val="50000"/>
                    </a:srgbClr>
                  </a:solidFill>
                  <a:latin typeface="微軟正黑體" panose="020B0604030504040204" pitchFamily="34" charset="-120"/>
                  <a:ea typeface="微軟正黑體" panose="020B0604030504040204" pitchFamily="34" charset="-120"/>
                </a:rPr>
                <a:t>評量學習成果，監控評估及回饋修正</a:t>
              </a:r>
              <a:r>
                <a:rPr lang="zh-TW" altLang="en-US" sz="1400" kern="0" dirty="0">
                  <a:solidFill>
                    <a:srgbClr val="4F81BD">
                      <a:lumMod val="50000"/>
                    </a:srgbClr>
                  </a:solidFill>
                  <a:latin typeface="微軟正黑體" panose="020B0604030504040204" pitchFamily="34" charset="-120"/>
                  <a:ea typeface="微軟正黑體" panose="020B0604030504040204" pitchFamily="34" charset="-120"/>
                </a:rPr>
                <a:t>：</a:t>
              </a:r>
              <a:endParaRPr lang="en-US" altLang="zh-TW" sz="1400" kern="0" dirty="0">
                <a:solidFill>
                  <a:srgbClr val="4F81BD">
                    <a:lumMod val="50000"/>
                  </a:srgbClr>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評量學習成果</a:t>
              </a: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收集學習</a:t>
              </a:r>
              <a:r>
                <a:rPr lang="zh-TW" altLang="en-US" sz="1200" kern="0" dirty="0">
                  <a:solidFill>
                    <a:srgbClr val="C00000"/>
                  </a:solidFill>
                  <a:latin typeface="微軟正黑體" panose="020B0604030504040204" pitchFamily="34" charset="-120"/>
                  <a:ea typeface="微軟正黑體" panose="020B0604030504040204" pitchFamily="34" charset="-120"/>
                </a:rPr>
                <a:t>成果證據</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85725" indent="-85725">
                <a:spcBef>
                  <a:spcPts val="600"/>
                </a:spcBef>
                <a:buFont typeface="Arial" pitchFamily="34" charset="0"/>
                <a:buChar char="•"/>
                <a:defRPr/>
              </a:pPr>
              <a:r>
                <a:rPr lang="zh-TW" altLang="en-US" sz="1200" kern="0" dirty="0">
                  <a:solidFill>
                    <a:prstClr val="black"/>
                  </a:solidFill>
                  <a:latin typeface="微軟正黑體" panose="020B0604030504040204" pitchFamily="34" charset="-120"/>
                  <a:ea typeface="微軟正黑體" panose="020B0604030504040204" pitchFamily="34" charset="-120"/>
                </a:rPr>
                <a:t>監控評估與回饋修正</a:t>
              </a:r>
              <a:endParaRPr lang="en-US" altLang="zh-TW" sz="1200" kern="0" dirty="0">
                <a:solidFill>
                  <a:prstClr val="black"/>
                </a:solidFill>
                <a:latin typeface="微軟正黑體" panose="020B0604030504040204" pitchFamily="34" charset="-120"/>
                <a:ea typeface="微軟正黑體" panose="020B0604030504040204" pitchFamily="34" charset="-120"/>
              </a:endParaRPr>
            </a:p>
            <a:p>
              <a:pPr>
                <a:spcBef>
                  <a:spcPts val="600"/>
                </a:spcBef>
                <a:defRPr/>
              </a:pPr>
              <a:endParaRPr lang="en-US" altLang="zh-TW" sz="1200" kern="0" dirty="0">
                <a:solidFill>
                  <a:prstClr val="black"/>
                </a:solidFill>
                <a:latin typeface="微軟正黑體" panose="020B0604030504040204" pitchFamily="34" charset="-120"/>
                <a:ea typeface="微軟正黑體" panose="020B0604030504040204" pitchFamily="34" charset="-120"/>
              </a:endParaRPr>
            </a:p>
          </p:txBody>
        </p:sp>
        <p:sp>
          <p:nvSpPr>
            <p:cNvPr id="9" name="Rectangle 21"/>
            <p:cNvSpPr>
              <a:spLocks noChangeArrowheads="1"/>
            </p:cNvSpPr>
            <p:nvPr/>
          </p:nvSpPr>
          <p:spPr bwMode="auto">
            <a:xfrm>
              <a:off x="107950" y="3165645"/>
              <a:ext cx="431800" cy="3143080"/>
            </a:xfrm>
            <a:prstGeom prst="rect">
              <a:avLst/>
            </a:prstGeom>
            <a:solidFill>
              <a:srgbClr val="4BACC6">
                <a:lumMod val="20000"/>
                <a:lumOff val="80000"/>
              </a:srgbClr>
            </a:solidFill>
            <a:ln w="38100" cap="flat" cmpd="sng" algn="ctr">
              <a:solidFill>
                <a:sysClr val="window" lastClr="FFFFFF"/>
              </a:solidFill>
              <a:prstDash val="solid"/>
              <a:headEnd/>
              <a:tailEnd/>
            </a:ln>
            <a:effectLst>
              <a:outerShdw blurRad="40000" dist="20000" dir="5400000" rotWithShape="0">
                <a:srgbClr val="000000">
                  <a:alpha val="38000"/>
                </a:srgbClr>
              </a:outerShdw>
            </a:effectLst>
            <a:extLst/>
          </p:spPr>
          <p:txBody>
            <a:bodyPr lIns="36000" tIns="0" rIns="36000" bIns="0" anchor="ctr"/>
            <a:lstStyle/>
            <a:p>
              <a:pPr algn="ctr">
                <a:spcBef>
                  <a:spcPts val="600"/>
                </a:spcBef>
                <a:defRPr/>
              </a:pPr>
              <a:r>
                <a:rPr lang="zh-TW" altLang="en-US" sz="1600" kern="0" dirty="0">
                  <a:solidFill>
                    <a:prstClr val="black"/>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工</a:t>
              </a:r>
            </a:p>
            <a:p>
              <a:pPr algn="ctr">
                <a:spcBef>
                  <a:spcPts val="600"/>
                </a:spcBef>
                <a:defRPr/>
              </a:pPr>
              <a:r>
                <a:rPr lang="zh-TW" altLang="en-US" sz="1600" kern="0" dirty="0">
                  <a:solidFill>
                    <a:prstClr val="black"/>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作</a:t>
              </a:r>
            </a:p>
            <a:p>
              <a:pPr algn="ctr">
                <a:spcBef>
                  <a:spcPts val="600"/>
                </a:spcBef>
                <a:defRPr/>
              </a:pPr>
              <a:r>
                <a:rPr lang="zh-TW" altLang="en-US" sz="1600" kern="0" dirty="0">
                  <a:solidFill>
                    <a:prstClr val="black"/>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項</a:t>
              </a:r>
            </a:p>
            <a:p>
              <a:pPr algn="ctr">
                <a:spcBef>
                  <a:spcPts val="600"/>
                </a:spcBef>
                <a:defRPr/>
              </a:pPr>
              <a:r>
                <a:rPr lang="zh-TW" altLang="en-US" sz="1600" kern="0" dirty="0">
                  <a:solidFill>
                    <a:prstClr val="black"/>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目</a:t>
              </a:r>
            </a:p>
          </p:txBody>
        </p:sp>
        <p:sp>
          <p:nvSpPr>
            <p:cNvPr id="10" name="Rectangle 22"/>
            <p:cNvSpPr>
              <a:spLocks noChangeArrowheads="1"/>
            </p:cNvSpPr>
            <p:nvPr/>
          </p:nvSpPr>
          <p:spPr bwMode="auto">
            <a:xfrm>
              <a:off x="130175" y="2232871"/>
              <a:ext cx="431800" cy="750770"/>
            </a:xfrm>
            <a:prstGeom prst="rect">
              <a:avLst/>
            </a:prstGeom>
            <a:solidFill>
              <a:srgbClr val="4BACC6"/>
            </a:solidFill>
            <a:ln w="38100" cap="flat" cmpd="sng" algn="ctr">
              <a:solidFill>
                <a:sysClr val="window" lastClr="FFFFFF"/>
              </a:solidFill>
              <a:prstDash val="solid"/>
              <a:headEnd/>
              <a:tailEnd/>
            </a:ln>
            <a:effectLst>
              <a:outerShdw blurRad="40000" dist="20000" dir="5400000" rotWithShape="0">
                <a:srgbClr val="000000">
                  <a:alpha val="38000"/>
                </a:srgbClr>
              </a:outerShdw>
            </a:effectLst>
            <a:extLst/>
          </p:spPr>
          <p:txBody>
            <a:bodyPr wrap="none" lIns="36000" tIns="0" rIns="36000" bIns="0" anchor="ctr"/>
            <a:lstStyle/>
            <a:p>
              <a:pPr algn="ctr">
                <a:defRPr/>
              </a:pPr>
              <a:r>
                <a:rPr lang="zh-TW" altLang="en-US" sz="1600" kern="0" dirty="0">
                  <a:solidFill>
                    <a:prstClr val="white"/>
                  </a:solidFill>
                  <a:latin typeface="微軟正黑體" panose="020B0604030504040204" pitchFamily="34" charset="-120"/>
                  <a:ea typeface="微軟正黑體" panose="020B0604030504040204" pitchFamily="34" charset="-120"/>
                </a:rPr>
                <a:t>階</a:t>
              </a:r>
            </a:p>
            <a:p>
              <a:pPr algn="ctr">
                <a:defRPr/>
              </a:pPr>
              <a:r>
                <a:rPr lang="zh-TW" altLang="en-US" sz="1600" kern="0" dirty="0">
                  <a:solidFill>
                    <a:prstClr val="white"/>
                  </a:solidFill>
                  <a:latin typeface="微軟正黑體" panose="020B0604030504040204" pitchFamily="34" charset="-120"/>
                  <a:ea typeface="微軟正黑體" panose="020B0604030504040204" pitchFamily="34" charset="-120"/>
                </a:rPr>
                <a:t>段</a:t>
              </a:r>
            </a:p>
          </p:txBody>
        </p:sp>
        <p:sp>
          <p:nvSpPr>
            <p:cNvPr id="11" name="AutoShape 9"/>
            <p:cNvSpPr>
              <a:spLocks noChangeArrowheads="1"/>
            </p:cNvSpPr>
            <p:nvPr/>
          </p:nvSpPr>
          <p:spPr bwMode="auto">
            <a:xfrm>
              <a:off x="777875" y="2238121"/>
              <a:ext cx="1584325" cy="731519"/>
            </a:xfrm>
            <a:prstGeom prst="rightArrowCallout">
              <a:avLst>
                <a:gd name="adj1" fmla="val 25000"/>
                <a:gd name="adj2" fmla="val 28505"/>
                <a:gd name="adj3" fmla="val 29688"/>
                <a:gd name="adj4" fmla="val 7738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anchor="ctr"/>
            <a:lstStyle/>
            <a:p>
              <a:pPr algn="ctr">
                <a:lnSpc>
                  <a:spcPts val="2000"/>
                </a:lnSpc>
                <a:defRPr/>
              </a:pPr>
              <a:r>
                <a:rPr lang="en-US" altLang="zh-TW" sz="1600" u="sng" kern="0" dirty="0">
                  <a:solidFill>
                    <a:srgbClr val="FFFF00"/>
                  </a:solidFill>
                  <a:latin typeface="微軟正黑體" panose="020B0604030504040204" pitchFamily="34" charset="-120"/>
                  <a:ea typeface="微軟正黑體" panose="020B0604030504040204" pitchFamily="34" charset="-120"/>
                </a:rPr>
                <a:t>A</a:t>
              </a:r>
              <a:r>
                <a:rPr lang="en-US" altLang="zh-TW" sz="1600" kern="0" dirty="0">
                  <a:solidFill>
                    <a:prstClr val="white"/>
                  </a:solidFill>
                  <a:latin typeface="微軟正黑體" panose="020B0604030504040204" pitchFamily="34" charset="-120"/>
                  <a:ea typeface="微軟正黑體" panose="020B0604030504040204" pitchFamily="34" charset="-120"/>
                </a:rPr>
                <a:t>nalysis</a:t>
              </a:r>
            </a:p>
            <a:p>
              <a:pPr algn="ctr">
                <a:lnSpc>
                  <a:spcPts val="2000"/>
                </a:lnSpc>
                <a:defRPr/>
              </a:pPr>
              <a:r>
                <a:rPr lang="zh-TW" altLang="en-US" sz="1600" kern="0" dirty="0">
                  <a:solidFill>
                    <a:prstClr val="white"/>
                  </a:solidFill>
                  <a:latin typeface="微軟正黑體" panose="020B0604030504040204" pitchFamily="34" charset="-120"/>
                  <a:ea typeface="微軟正黑體" panose="020B0604030504040204" pitchFamily="34" charset="-120"/>
                </a:rPr>
                <a:t>分析</a:t>
              </a:r>
            </a:p>
          </p:txBody>
        </p:sp>
        <p:sp>
          <p:nvSpPr>
            <p:cNvPr id="12" name="AutoShape 10"/>
            <p:cNvSpPr>
              <a:spLocks noChangeArrowheads="1"/>
            </p:cNvSpPr>
            <p:nvPr/>
          </p:nvSpPr>
          <p:spPr bwMode="auto">
            <a:xfrm>
              <a:off x="2362200" y="2238121"/>
              <a:ext cx="1619250" cy="731519"/>
            </a:xfrm>
            <a:prstGeom prst="rightArrowCallout">
              <a:avLst>
                <a:gd name="adj1" fmla="val 27889"/>
                <a:gd name="adj2" fmla="val 29329"/>
                <a:gd name="adj3" fmla="val 27971"/>
                <a:gd name="adj4" fmla="val 78907"/>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anchor="ctr"/>
            <a:lstStyle/>
            <a:p>
              <a:pPr algn="ctr">
                <a:lnSpc>
                  <a:spcPts val="2000"/>
                </a:lnSpc>
                <a:defRPr/>
              </a:pPr>
              <a:r>
                <a:rPr lang="en-US" altLang="zh-TW" sz="1600" u="sng" kern="0" dirty="0">
                  <a:solidFill>
                    <a:srgbClr val="FFFF00"/>
                  </a:solidFill>
                  <a:latin typeface="微軟正黑體" panose="020B0604030504040204" pitchFamily="34" charset="-120"/>
                  <a:ea typeface="微軟正黑體" panose="020B0604030504040204" pitchFamily="34" charset="-120"/>
                </a:rPr>
                <a:t>D</a:t>
              </a:r>
              <a:r>
                <a:rPr lang="en-US" altLang="zh-TW" sz="1600" kern="0" dirty="0">
                  <a:solidFill>
                    <a:prstClr val="white"/>
                  </a:solidFill>
                  <a:latin typeface="微軟正黑體" panose="020B0604030504040204" pitchFamily="34" charset="-120"/>
                  <a:ea typeface="微軟正黑體" panose="020B0604030504040204" pitchFamily="34" charset="-120"/>
                </a:rPr>
                <a:t>esign</a:t>
              </a:r>
            </a:p>
            <a:p>
              <a:pPr algn="ctr">
                <a:lnSpc>
                  <a:spcPts val="2000"/>
                </a:lnSpc>
                <a:defRPr/>
              </a:pPr>
              <a:r>
                <a:rPr lang="zh-TW" altLang="en-US" sz="1600" kern="0" dirty="0">
                  <a:solidFill>
                    <a:prstClr val="white"/>
                  </a:solidFill>
                  <a:latin typeface="微軟正黑體" panose="020B0604030504040204" pitchFamily="34" charset="-120"/>
                  <a:ea typeface="微軟正黑體" panose="020B0604030504040204" pitchFamily="34" charset="-120"/>
                </a:rPr>
                <a:t>設計</a:t>
              </a:r>
            </a:p>
          </p:txBody>
        </p:sp>
        <p:sp>
          <p:nvSpPr>
            <p:cNvPr id="13" name="AutoShape 11"/>
            <p:cNvSpPr>
              <a:spLocks noChangeArrowheads="1"/>
            </p:cNvSpPr>
            <p:nvPr/>
          </p:nvSpPr>
          <p:spPr bwMode="auto">
            <a:xfrm>
              <a:off x="3981450" y="2238121"/>
              <a:ext cx="1866900" cy="731519"/>
            </a:xfrm>
            <a:prstGeom prst="rightArrowCallout">
              <a:avLst>
                <a:gd name="adj1" fmla="val 29722"/>
                <a:gd name="adj2" fmla="val 28505"/>
                <a:gd name="adj3" fmla="val 35240"/>
                <a:gd name="adj4" fmla="val 7738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anchor="ctr"/>
            <a:lstStyle/>
            <a:p>
              <a:pPr algn="ctr">
                <a:lnSpc>
                  <a:spcPts val="2000"/>
                </a:lnSpc>
                <a:defRPr/>
              </a:pPr>
              <a:r>
                <a:rPr lang="en-US" altLang="zh-TW" sz="1600" u="sng" kern="0" dirty="0">
                  <a:solidFill>
                    <a:srgbClr val="FFFF00"/>
                  </a:solidFill>
                  <a:latin typeface="微軟正黑體" panose="020B0604030504040204" pitchFamily="34" charset="-120"/>
                  <a:ea typeface="微軟正黑體" panose="020B0604030504040204" pitchFamily="34" charset="-120"/>
                </a:rPr>
                <a:t>D</a:t>
              </a:r>
              <a:r>
                <a:rPr lang="en-US" altLang="zh-TW" sz="1600" kern="0" dirty="0">
                  <a:solidFill>
                    <a:prstClr val="white"/>
                  </a:solidFill>
                  <a:latin typeface="微軟正黑體" panose="020B0604030504040204" pitchFamily="34" charset="-120"/>
                  <a:ea typeface="微軟正黑體" panose="020B0604030504040204" pitchFamily="34" charset="-120"/>
                </a:rPr>
                <a:t>evelopment</a:t>
              </a:r>
            </a:p>
            <a:p>
              <a:pPr algn="ctr">
                <a:lnSpc>
                  <a:spcPts val="2000"/>
                </a:lnSpc>
                <a:defRPr/>
              </a:pPr>
              <a:r>
                <a:rPr lang="zh-TW" altLang="en-US" sz="1600" kern="0" dirty="0">
                  <a:solidFill>
                    <a:prstClr val="white"/>
                  </a:solidFill>
                  <a:latin typeface="微軟正黑體" panose="020B0604030504040204" pitchFamily="34" charset="-120"/>
                  <a:ea typeface="微軟正黑體" panose="020B0604030504040204" pitchFamily="34" charset="-120"/>
                </a:rPr>
                <a:t>發展</a:t>
              </a:r>
            </a:p>
          </p:txBody>
        </p:sp>
        <p:sp>
          <p:nvSpPr>
            <p:cNvPr id="14" name="AutoShape 12"/>
            <p:cNvSpPr>
              <a:spLocks noChangeArrowheads="1"/>
            </p:cNvSpPr>
            <p:nvPr/>
          </p:nvSpPr>
          <p:spPr bwMode="auto">
            <a:xfrm>
              <a:off x="5848351" y="2252122"/>
              <a:ext cx="1676400" cy="731519"/>
            </a:xfrm>
            <a:prstGeom prst="rightArrowCallout">
              <a:avLst>
                <a:gd name="adj1" fmla="val 33657"/>
                <a:gd name="adj2" fmla="val 28319"/>
                <a:gd name="adj3" fmla="val 27729"/>
                <a:gd name="adj4" fmla="val 83415"/>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anchor="ctr"/>
            <a:lstStyle/>
            <a:p>
              <a:pPr algn="ctr">
                <a:lnSpc>
                  <a:spcPts val="2000"/>
                </a:lnSpc>
                <a:defRPr/>
              </a:pPr>
              <a:r>
                <a:rPr lang="en-US" altLang="zh-TW" sz="1600" u="sng" kern="0" dirty="0">
                  <a:solidFill>
                    <a:srgbClr val="FFFF00"/>
                  </a:solidFill>
                  <a:latin typeface="微軟正黑體" panose="020B0604030504040204" pitchFamily="34" charset="-120"/>
                  <a:ea typeface="微軟正黑體" panose="020B0604030504040204" pitchFamily="34" charset="-120"/>
                </a:rPr>
                <a:t>I</a:t>
              </a:r>
              <a:r>
                <a:rPr lang="en-US" altLang="zh-TW" sz="1400" kern="0" dirty="0">
                  <a:solidFill>
                    <a:prstClr val="white"/>
                  </a:solidFill>
                  <a:latin typeface="Calibri"/>
                  <a:ea typeface="新細明體"/>
                </a:rPr>
                <a:t>mplementation</a:t>
              </a:r>
            </a:p>
            <a:p>
              <a:pPr algn="ctr">
                <a:lnSpc>
                  <a:spcPts val="2000"/>
                </a:lnSpc>
                <a:defRPr/>
              </a:pPr>
              <a:r>
                <a:rPr lang="zh-TW" altLang="en-US" sz="1600" kern="0" dirty="0">
                  <a:solidFill>
                    <a:prstClr val="white"/>
                  </a:solidFill>
                  <a:latin typeface="微軟正黑體" panose="020B0604030504040204" pitchFamily="34" charset="-120"/>
                  <a:ea typeface="微軟正黑體" panose="020B0604030504040204" pitchFamily="34" charset="-120"/>
                </a:rPr>
                <a:t>實施</a:t>
              </a:r>
            </a:p>
          </p:txBody>
        </p:sp>
        <p:sp>
          <p:nvSpPr>
            <p:cNvPr id="15" name="Rectangle 13"/>
            <p:cNvSpPr>
              <a:spLocks noChangeArrowheads="1"/>
            </p:cNvSpPr>
            <p:nvPr/>
          </p:nvSpPr>
          <p:spPr bwMode="auto">
            <a:xfrm>
              <a:off x="7524751" y="2252122"/>
              <a:ext cx="1312862" cy="743768"/>
            </a:xfrm>
            <a:prstGeom prst="rect">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anchor="ctr"/>
            <a:lstStyle/>
            <a:p>
              <a:pPr algn="ctr">
                <a:lnSpc>
                  <a:spcPts val="2000"/>
                </a:lnSpc>
                <a:defRPr/>
              </a:pPr>
              <a:r>
                <a:rPr lang="en-US" altLang="zh-TW" sz="1600" u="sng" kern="0" dirty="0">
                  <a:solidFill>
                    <a:srgbClr val="FFFF00"/>
                  </a:solidFill>
                  <a:latin typeface="微軟正黑體" panose="020B0604030504040204" pitchFamily="34" charset="-120"/>
                  <a:ea typeface="微軟正黑體" panose="020B0604030504040204" pitchFamily="34" charset="-120"/>
                </a:rPr>
                <a:t>E</a:t>
              </a:r>
              <a:r>
                <a:rPr lang="en-US" altLang="zh-TW" sz="1600" kern="0" dirty="0">
                  <a:solidFill>
                    <a:prstClr val="white"/>
                  </a:solidFill>
                  <a:latin typeface="微軟正黑體" panose="020B0604030504040204" pitchFamily="34" charset="-120"/>
                  <a:ea typeface="微軟正黑體" panose="020B0604030504040204" pitchFamily="34" charset="-120"/>
                </a:rPr>
                <a:t>valuation</a:t>
              </a:r>
            </a:p>
            <a:p>
              <a:pPr algn="ctr">
                <a:lnSpc>
                  <a:spcPts val="2000"/>
                </a:lnSpc>
                <a:defRPr/>
              </a:pPr>
              <a:r>
                <a:rPr lang="zh-TW" altLang="en-US" sz="1600" kern="0" dirty="0">
                  <a:solidFill>
                    <a:prstClr val="white"/>
                  </a:solidFill>
                  <a:latin typeface="微軟正黑體" panose="020B0604030504040204" pitchFamily="34" charset="-120"/>
                  <a:ea typeface="微軟正黑體" panose="020B0604030504040204" pitchFamily="34" charset="-120"/>
                </a:rPr>
                <a:t>評估</a:t>
              </a:r>
            </a:p>
          </p:txBody>
        </p:sp>
        <p:sp>
          <p:nvSpPr>
            <p:cNvPr id="16" name="文字方塊 15"/>
            <p:cNvSpPr txBox="1"/>
            <p:nvPr/>
          </p:nvSpPr>
          <p:spPr>
            <a:xfrm>
              <a:off x="1020762" y="1937114"/>
              <a:ext cx="850900" cy="308008"/>
            </a:xfrm>
            <a:prstGeom prst="rect">
              <a:avLst/>
            </a:prstGeom>
            <a:noFill/>
          </p:spPr>
          <p:txBody>
            <a:bodyPr wrap="none">
              <a:spAutoFit/>
            </a:bodyPr>
            <a:lstStyle/>
            <a:p>
              <a:pPr>
                <a:defRPr/>
              </a:pP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STEP</a:t>
              </a:r>
              <a:r>
                <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  </a:t>
              </a: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1</a:t>
              </a:r>
              <a:endPar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endParaRPr>
            </a:p>
          </p:txBody>
        </p:sp>
        <p:sp>
          <p:nvSpPr>
            <p:cNvPr id="17" name="文字方塊 16"/>
            <p:cNvSpPr txBox="1"/>
            <p:nvPr/>
          </p:nvSpPr>
          <p:spPr>
            <a:xfrm>
              <a:off x="2538412" y="1937114"/>
              <a:ext cx="849313" cy="308008"/>
            </a:xfrm>
            <a:prstGeom prst="rect">
              <a:avLst/>
            </a:prstGeom>
            <a:noFill/>
          </p:spPr>
          <p:txBody>
            <a:bodyPr wrap="none">
              <a:spAutoFit/>
            </a:bodyPr>
            <a:lstStyle/>
            <a:p>
              <a:pPr>
                <a:defRPr/>
              </a:pP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STEP</a:t>
              </a:r>
              <a:r>
                <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  </a:t>
              </a: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2</a:t>
              </a:r>
              <a:endPar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endParaRPr>
            </a:p>
          </p:txBody>
        </p:sp>
        <p:sp>
          <p:nvSpPr>
            <p:cNvPr id="18" name="文字方塊 17"/>
            <p:cNvSpPr txBox="1"/>
            <p:nvPr/>
          </p:nvSpPr>
          <p:spPr>
            <a:xfrm>
              <a:off x="4368800" y="1916113"/>
              <a:ext cx="850900" cy="308008"/>
            </a:xfrm>
            <a:prstGeom prst="rect">
              <a:avLst/>
            </a:prstGeom>
            <a:noFill/>
          </p:spPr>
          <p:txBody>
            <a:bodyPr wrap="none">
              <a:spAutoFit/>
            </a:bodyPr>
            <a:lstStyle/>
            <a:p>
              <a:pPr>
                <a:defRPr/>
              </a:pP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STEP</a:t>
              </a:r>
              <a:r>
                <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  </a:t>
              </a: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3</a:t>
              </a:r>
              <a:endPar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endParaRPr>
            </a:p>
          </p:txBody>
        </p:sp>
        <p:sp>
          <p:nvSpPr>
            <p:cNvPr id="19" name="文字方塊 18"/>
            <p:cNvSpPr txBox="1"/>
            <p:nvPr/>
          </p:nvSpPr>
          <p:spPr>
            <a:xfrm>
              <a:off x="6122988" y="1930113"/>
              <a:ext cx="800100" cy="308008"/>
            </a:xfrm>
            <a:prstGeom prst="rect">
              <a:avLst/>
            </a:prstGeom>
            <a:noFill/>
          </p:spPr>
          <p:txBody>
            <a:bodyPr wrap="none">
              <a:spAutoFit/>
            </a:bodyPr>
            <a:lstStyle/>
            <a:p>
              <a:pPr>
                <a:defRPr/>
              </a:pP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STEP</a:t>
              </a:r>
              <a:r>
                <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 </a:t>
              </a: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4</a:t>
              </a:r>
              <a:endPar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endParaRPr>
            </a:p>
          </p:txBody>
        </p:sp>
        <p:sp>
          <p:nvSpPr>
            <p:cNvPr id="20" name="文字方塊 19"/>
            <p:cNvSpPr txBox="1"/>
            <p:nvPr/>
          </p:nvSpPr>
          <p:spPr>
            <a:xfrm>
              <a:off x="7810501" y="1937114"/>
              <a:ext cx="800100" cy="308008"/>
            </a:xfrm>
            <a:prstGeom prst="rect">
              <a:avLst/>
            </a:prstGeom>
            <a:noFill/>
          </p:spPr>
          <p:txBody>
            <a:bodyPr wrap="none">
              <a:spAutoFit/>
            </a:bodyPr>
            <a:lstStyle/>
            <a:p>
              <a:pPr>
                <a:defRPr/>
              </a:pP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STEP</a:t>
              </a:r>
              <a:r>
                <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 </a:t>
              </a:r>
              <a:r>
                <a:rPr lang="en-US" altLang="zh-TW"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rPr>
                <a:t>5</a:t>
              </a:r>
              <a:endParaRPr lang="zh-TW" altLang="en-US" sz="1400" u="sng" kern="0" dirty="0">
                <a:solidFill>
                  <a:srgbClr val="0000FF"/>
                </a:solidFill>
                <a:effectLst>
                  <a:outerShdw blurRad="38100" dist="38100" dir="2700000" algn="tl">
                    <a:srgbClr val="000000">
                      <a:alpha val="43137"/>
                    </a:srgbClr>
                  </a:outerShdw>
                </a:effectLst>
                <a:latin typeface="Arial" pitchFamily="34" charset="0"/>
                <a:ea typeface="新細明體" pitchFamily="18" charset="-120"/>
              </a:endParaRPr>
            </a:p>
          </p:txBody>
        </p:sp>
      </p:grpSp>
      <p:grpSp>
        <p:nvGrpSpPr>
          <p:cNvPr id="21" name="群組 3"/>
          <p:cNvGrpSpPr>
            <a:grpSpLocks/>
          </p:cNvGrpSpPr>
          <p:nvPr/>
        </p:nvGrpSpPr>
        <p:grpSpPr bwMode="auto">
          <a:xfrm>
            <a:off x="144463" y="4987119"/>
            <a:ext cx="8888412" cy="1755775"/>
            <a:chOff x="107950" y="4508773"/>
            <a:chExt cx="8888413" cy="1755697"/>
          </a:xfrm>
        </p:grpSpPr>
        <p:sp>
          <p:nvSpPr>
            <p:cNvPr id="22" name="Text Box 3"/>
            <p:cNvSpPr txBox="1">
              <a:spLocks noChangeArrowheads="1"/>
            </p:cNvSpPr>
            <p:nvPr/>
          </p:nvSpPr>
          <p:spPr bwMode="auto">
            <a:xfrm>
              <a:off x="3802063" y="5747023"/>
              <a:ext cx="1890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a:spcBef>
                  <a:spcPct val="50000"/>
                </a:spcBef>
                <a:buFontTx/>
                <a:buNone/>
                <a:defRPr/>
              </a:pPr>
              <a:endParaRPr lang="en-US" altLang="zh-TW" sz="2400" b="1" kern="0">
                <a:solidFill>
                  <a:prstClr val="black"/>
                </a:solidFill>
              </a:endParaRPr>
            </a:p>
          </p:txBody>
        </p:sp>
        <p:sp>
          <p:nvSpPr>
            <p:cNvPr id="23" name="AutoShape 29"/>
            <p:cNvSpPr>
              <a:spLocks noChangeArrowheads="1"/>
            </p:cNvSpPr>
            <p:nvPr/>
          </p:nvSpPr>
          <p:spPr bwMode="auto">
            <a:xfrm>
              <a:off x="1116012" y="4508773"/>
              <a:ext cx="425450" cy="312723"/>
            </a:xfrm>
            <a:prstGeom prst="downArrow">
              <a:avLst>
                <a:gd name="adj1" fmla="val 50000"/>
                <a:gd name="adj2" fmla="val 2500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lIns="36000" tIns="0" rIns="36000" bIns="0" anchor="ctr"/>
            <a:lstStyle/>
            <a:p>
              <a:pPr>
                <a:defRPr/>
              </a:pPr>
              <a:endParaRPr lang="zh-TW" altLang="en-US" kern="0">
                <a:solidFill>
                  <a:prstClr val="black"/>
                </a:solidFill>
                <a:latin typeface="微軟正黑體" panose="020B0604030504040204" pitchFamily="34" charset="-120"/>
                <a:ea typeface="微軟正黑體" panose="020B0604030504040204" pitchFamily="34" charset="-120"/>
              </a:endParaRPr>
            </a:p>
          </p:txBody>
        </p:sp>
        <p:sp>
          <p:nvSpPr>
            <p:cNvPr id="24" name="AutoShape 30"/>
            <p:cNvSpPr>
              <a:spLocks noChangeArrowheads="1"/>
            </p:cNvSpPr>
            <p:nvPr/>
          </p:nvSpPr>
          <p:spPr bwMode="auto">
            <a:xfrm>
              <a:off x="2771775" y="4508773"/>
              <a:ext cx="425450" cy="312723"/>
            </a:xfrm>
            <a:prstGeom prst="downArrow">
              <a:avLst>
                <a:gd name="adj1" fmla="val 50000"/>
                <a:gd name="adj2" fmla="val 2500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lIns="36000" tIns="0" rIns="36000" bIns="0" anchor="ctr"/>
            <a:lstStyle/>
            <a:p>
              <a:pPr>
                <a:defRPr/>
              </a:pPr>
              <a:endParaRPr lang="zh-TW" altLang="en-US" kern="0">
                <a:solidFill>
                  <a:prstClr val="black"/>
                </a:solidFill>
                <a:latin typeface="微軟正黑體" panose="020B0604030504040204" pitchFamily="34" charset="-120"/>
                <a:ea typeface="微軟正黑體" panose="020B0604030504040204" pitchFamily="34" charset="-120"/>
              </a:endParaRPr>
            </a:p>
          </p:txBody>
        </p:sp>
        <p:sp>
          <p:nvSpPr>
            <p:cNvPr id="25" name="AutoShape 31"/>
            <p:cNvSpPr>
              <a:spLocks noChangeArrowheads="1"/>
            </p:cNvSpPr>
            <p:nvPr/>
          </p:nvSpPr>
          <p:spPr bwMode="auto">
            <a:xfrm>
              <a:off x="4500562" y="4508773"/>
              <a:ext cx="425450" cy="312723"/>
            </a:xfrm>
            <a:prstGeom prst="downArrow">
              <a:avLst>
                <a:gd name="adj1" fmla="val 50000"/>
                <a:gd name="adj2" fmla="val 2500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lIns="36000" tIns="0" rIns="36000" bIns="0" anchor="ctr"/>
            <a:lstStyle/>
            <a:p>
              <a:pPr>
                <a:defRPr/>
              </a:pPr>
              <a:endParaRPr lang="zh-TW" altLang="en-US" kern="0">
                <a:solidFill>
                  <a:prstClr val="black"/>
                </a:solidFill>
                <a:latin typeface="微軟正黑體" panose="020B0604030504040204" pitchFamily="34" charset="-120"/>
                <a:ea typeface="微軟正黑體" panose="020B0604030504040204" pitchFamily="34" charset="-120"/>
              </a:endParaRPr>
            </a:p>
          </p:txBody>
        </p:sp>
        <p:sp>
          <p:nvSpPr>
            <p:cNvPr id="26" name="AutoShape 32"/>
            <p:cNvSpPr>
              <a:spLocks noChangeArrowheads="1"/>
            </p:cNvSpPr>
            <p:nvPr/>
          </p:nvSpPr>
          <p:spPr bwMode="auto">
            <a:xfrm>
              <a:off x="6300788" y="4508773"/>
              <a:ext cx="425450" cy="312723"/>
            </a:xfrm>
            <a:prstGeom prst="downArrow">
              <a:avLst>
                <a:gd name="adj1" fmla="val 50000"/>
                <a:gd name="adj2" fmla="val 2500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lIns="36000" tIns="0" rIns="36000" bIns="0" anchor="ctr"/>
            <a:lstStyle/>
            <a:p>
              <a:pPr>
                <a:defRPr/>
              </a:pPr>
              <a:endParaRPr lang="zh-TW" altLang="en-US" kern="0">
                <a:solidFill>
                  <a:prstClr val="black"/>
                </a:solidFill>
                <a:latin typeface="微軟正黑體" panose="020B0604030504040204" pitchFamily="34" charset="-120"/>
                <a:ea typeface="微軟正黑體" panose="020B0604030504040204" pitchFamily="34" charset="-120"/>
              </a:endParaRPr>
            </a:p>
          </p:txBody>
        </p:sp>
        <p:sp>
          <p:nvSpPr>
            <p:cNvPr id="27" name="AutoShape 33"/>
            <p:cNvSpPr>
              <a:spLocks noChangeArrowheads="1"/>
            </p:cNvSpPr>
            <p:nvPr/>
          </p:nvSpPr>
          <p:spPr bwMode="auto">
            <a:xfrm>
              <a:off x="7956551" y="4508773"/>
              <a:ext cx="425450" cy="312723"/>
            </a:xfrm>
            <a:prstGeom prst="downArrow">
              <a:avLst>
                <a:gd name="adj1" fmla="val 50000"/>
                <a:gd name="adj2" fmla="val 25000"/>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headEnd/>
              <a:tailEnd/>
            </a:ln>
            <a:effectLst>
              <a:outerShdw blurRad="40000" dist="23000" dir="5400000" rotWithShape="0">
                <a:srgbClr val="000000">
                  <a:alpha val="35000"/>
                </a:srgbClr>
              </a:outerShdw>
            </a:effectLst>
          </p:spPr>
          <p:txBody>
            <a:bodyPr wrap="none" lIns="36000" tIns="0" rIns="36000" bIns="0" anchor="ctr"/>
            <a:lstStyle/>
            <a:p>
              <a:pPr>
                <a:defRPr/>
              </a:pPr>
              <a:endParaRPr lang="zh-TW" altLang="en-US" kern="0">
                <a:solidFill>
                  <a:prstClr val="black"/>
                </a:solidFill>
                <a:latin typeface="微軟正黑體" panose="020B0604030504040204" pitchFamily="34" charset="-120"/>
                <a:ea typeface="微軟正黑體" panose="020B0604030504040204" pitchFamily="34" charset="-120"/>
              </a:endParaRPr>
            </a:p>
          </p:txBody>
        </p:sp>
        <p:sp>
          <p:nvSpPr>
            <p:cNvPr id="28" name="Line 14"/>
            <p:cNvSpPr>
              <a:spLocks noChangeShapeType="1"/>
            </p:cNvSpPr>
            <p:nvPr/>
          </p:nvSpPr>
          <p:spPr bwMode="auto">
            <a:xfrm>
              <a:off x="792534" y="5650983"/>
              <a:ext cx="0" cy="533439"/>
            </a:xfrm>
            <a:prstGeom prst="line">
              <a:avLst/>
            </a:prstGeom>
            <a:noFill/>
            <a:ln w="76200">
              <a:solidFill>
                <a:sysClr val="window" lastClr="FFFFFF"/>
              </a:solidFill>
              <a:round/>
              <a:headEnd/>
              <a:tailEnd type="triangle" w="med" len="med"/>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sp>
          <p:nvSpPr>
            <p:cNvPr id="29" name="Line 15"/>
            <p:cNvSpPr>
              <a:spLocks noChangeShapeType="1"/>
            </p:cNvSpPr>
            <p:nvPr/>
          </p:nvSpPr>
          <p:spPr bwMode="auto">
            <a:xfrm flipV="1">
              <a:off x="8107737" y="5650983"/>
              <a:ext cx="0" cy="457234"/>
            </a:xfrm>
            <a:prstGeom prst="line">
              <a:avLst/>
            </a:prstGeom>
            <a:noFill/>
            <a:ln w="120650">
              <a:solidFill>
                <a:sysClr val="window" lastClr="FFFFFF"/>
              </a:solidFill>
              <a:round/>
              <a:headEnd/>
              <a:tailEnd type="triangle" w="med" len="med"/>
            </a:ln>
            <a:extLst>
              <a:ext uri="{909E8E84-426E-40DD-AFC4-6F175D3DCCD1}">
                <a14:hiddenFill xmlns:a14="http://schemas.microsoft.com/office/drawing/2010/main">
                  <a:noFill/>
                </a14:hiddenFill>
              </a:ext>
            </a:extLst>
          </p:spPr>
          <p:txBody>
            <a:bodyPr wrap="none" anchor="ctr"/>
            <a:lstStyle/>
            <a:p>
              <a:pPr>
                <a:defRPr/>
              </a:pPr>
              <a:endParaRPr lang="zh-TW" altLang="en-US" kern="0" smtClean="0">
                <a:solidFill>
                  <a:prstClr val="black"/>
                </a:solidFill>
                <a:latin typeface="微軟正黑體" panose="020B0604030504040204" pitchFamily="34" charset="-120"/>
                <a:ea typeface="微軟正黑體" panose="020B0604030504040204" pitchFamily="34" charset="-120"/>
              </a:endParaRPr>
            </a:p>
          </p:txBody>
        </p:sp>
        <p:grpSp>
          <p:nvGrpSpPr>
            <p:cNvPr id="30" name="群組 17"/>
            <p:cNvGrpSpPr>
              <a:grpSpLocks/>
            </p:cNvGrpSpPr>
            <p:nvPr/>
          </p:nvGrpSpPr>
          <p:grpSpPr bwMode="auto">
            <a:xfrm>
              <a:off x="108075" y="5710057"/>
              <a:ext cx="8869613" cy="554413"/>
              <a:chOff x="107629" y="6357814"/>
              <a:chExt cx="8869610" cy="554373"/>
            </a:xfrm>
          </p:grpSpPr>
          <p:sp>
            <p:nvSpPr>
              <p:cNvPr id="37" name="Text Box 59"/>
              <p:cNvSpPr txBox="1">
                <a:spLocks noChangeArrowheads="1"/>
              </p:cNvSpPr>
              <p:nvPr/>
            </p:nvSpPr>
            <p:spPr bwMode="auto">
              <a:xfrm>
                <a:off x="107629" y="6573633"/>
                <a:ext cx="88696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lgn="ctr">
                  <a:spcBef>
                    <a:spcPct val="0"/>
                  </a:spcBef>
                  <a:buFontTx/>
                  <a:buNone/>
                  <a:defRPr/>
                </a:pPr>
                <a:r>
                  <a:rPr lang="zh-TW" altLang="zh-TW" sz="1600" b="1" kern="0">
                    <a:solidFill>
                      <a:prstClr val="black"/>
                    </a:solidFill>
                  </a:rPr>
                  <a:t>檢核、回饋與修正</a:t>
                </a:r>
                <a:r>
                  <a:rPr lang="en-US" altLang="zh-TW" sz="1600" b="1" kern="0">
                    <a:solidFill>
                      <a:prstClr val="black"/>
                    </a:solidFill>
                  </a:rPr>
                  <a:t>(</a:t>
                </a:r>
                <a:r>
                  <a:rPr lang="zh-TW" altLang="zh-TW" sz="1600" b="1" kern="0">
                    <a:solidFill>
                      <a:prstClr val="black"/>
                    </a:solidFill>
                  </a:rPr>
                  <a:t>形成性評鑑</a:t>
                </a:r>
                <a:r>
                  <a:rPr lang="en-US" altLang="zh-TW" sz="1600" b="1" kern="0">
                    <a:solidFill>
                      <a:prstClr val="black"/>
                    </a:solidFill>
                  </a:rPr>
                  <a:t>)</a:t>
                </a:r>
              </a:p>
            </p:txBody>
          </p:sp>
          <p:cxnSp>
            <p:nvCxnSpPr>
              <p:cNvPr id="38" name="AutoShape 61"/>
              <p:cNvCxnSpPr>
                <a:cxnSpLocks noChangeShapeType="1"/>
              </p:cNvCxnSpPr>
              <p:nvPr/>
            </p:nvCxnSpPr>
            <p:spPr bwMode="auto">
              <a:xfrm rot="16200000" flipH="1">
                <a:off x="4570811" y="2937991"/>
                <a:ext cx="1588" cy="6911975"/>
              </a:xfrm>
              <a:prstGeom prst="bentConnector3">
                <a:avLst>
                  <a:gd name="adj1" fmla="val 11966667"/>
                </a:avLst>
              </a:prstGeom>
              <a:noFill/>
              <a:ln w="25400">
                <a:solidFill>
                  <a:srgbClr val="A50021"/>
                </a:solidFill>
                <a:miter lim="800000"/>
                <a:headEnd type="triangle" w="med" len="med"/>
                <a:tailEnd type="triangle" w="med" len="med"/>
              </a:ln>
              <a:extLst>
                <a:ext uri="{909E8E84-426E-40DD-AFC4-6F175D3DCCD1}">
                  <a14:hiddenFill xmlns:a14="http://schemas.microsoft.com/office/drawing/2010/main">
                    <a:noFill/>
                  </a14:hiddenFill>
                </a:ext>
              </a:extLst>
            </p:spPr>
          </p:cxnSp>
          <p:cxnSp>
            <p:nvCxnSpPr>
              <p:cNvPr id="39" name="AutoShape 62"/>
              <p:cNvCxnSpPr>
                <a:cxnSpLocks noChangeShapeType="1"/>
              </p:cNvCxnSpPr>
              <p:nvPr/>
            </p:nvCxnSpPr>
            <p:spPr bwMode="auto">
              <a:xfrm flipV="1">
                <a:off x="2914329" y="6357815"/>
                <a:ext cx="1588" cy="180975"/>
              </a:xfrm>
              <a:prstGeom prst="straightConnector1">
                <a:avLst/>
              </a:prstGeom>
              <a:noFill/>
              <a:ln w="19050">
                <a:solidFill>
                  <a:srgbClr val="A50021"/>
                </a:solidFill>
                <a:round/>
                <a:headEnd/>
                <a:tailEnd type="triangle" w="med" len="med"/>
              </a:ln>
              <a:extLst>
                <a:ext uri="{909E8E84-426E-40DD-AFC4-6F175D3DCCD1}">
                  <a14:hiddenFill xmlns:a14="http://schemas.microsoft.com/office/drawing/2010/main">
                    <a:noFill/>
                  </a14:hiddenFill>
                </a:ext>
              </a:extLst>
            </p:spPr>
          </p:cxnSp>
          <p:cxnSp>
            <p:nvCxnSpPr>
              <p:cNvPr id="40" name="AutoShape 63"/>
              <p:cNvCxnSpPr>
                <a:cxnSpLocks noChangeShapeType="1"/>
              </p:cNvCxnSpPr>
              <p:nvPr/>
            </p:nvCxnSpPr>
            <p:spPr bwMode="auto">
              <a:xfrm flipH="1" flipV="1">
                <a:off x="4641529" y="6357814"/>
                <a:ext cx="1588" cy="180975"/>
              </a:xfrm>
              <a:prstGeom prst="straightConnector1">
                <a:avLst/>
              </a:prstGeom>
              <a:noFill/>
              <a:ln w="19050">
                <a:solidFill>
                  <a:srgbClr val="A50021"/>
                </a:solidFill>
                <a:round/>
                <a:headEnd/>
                <a:tailEnd type="triangle" w="med" len="med"/>
              </a:ln>
              <a:extLst>
                <a:ext uri="{909E8E84-426E-40DD-AFC4-6F175D3DCCD1}">
                  <a14:hiddenFill xmlns:a14="http://schemas.microsoft.com/office/drawing/2010/main">
                    <a:noFill/>
                  </a14:hiddenFill>
                </a:ext>
              </a:extLst>
            </p:spPr>
          </p:cxnSp>
          <p:cxnSp>
            <p:nvCxnSpPr>
              <p:cNvPr id="41" name="AutoShape 64"/>
              <p:cNvCxnSpPr>
                <a:cxnSpLocks noChangeShapeType="1"/>
              </p:cNvCxnSpPr>
              <p:nvPr/>
            </p:nvCxnSpPr>
            <p:spPr bwMode="auto">
              <a:xfrm flipH="1" flipV="1">
                <a:off x="6370317" y="6357814"/>
                <a:ext cx="1587" cy="180975"/>
              </a:xfrm>
              <a:prstGeom prst="straightConnector1">
                <a:avLst/>
              </a:prstGeom>
              <a:noFill/>
              <a:ln w="19050">
                <a:solidFill>
                  <a:srgbClr val="A50021"/>
                </a:solidFill>
                <a:round/>
                <a:headEnd/>
                <a:tailEnd type="triangle" w="med" len="med"/>
              </a:ln>
              <a:extLst>
                <a:ext uri="{909E8E84-426E-40DD-AFC4-6F175D3DCCD1}">
                  <a14:hiddenFill xmlns:a14="http://schemas.microsoft.com/office/drawing/2010/main">
                    <a:noFill/>
                  </a14:hiddenFill>
                </a:ext>
              </a:extLst>
            </p:spPr>
          </p:cxnSp>
        </p:grpSp>
        <p:sp>
          <p:nvSpPr>
            <p:cNvPr id="31" name="Rectangle 23"/>
            <p:cNvSpPr>
              <a:spLocks noChangeArrowheads="1"/>
            </p:cNvSpPr>
            <p:nvPr/>
          </p:nvSpPr>
          <p:spPr bwMode="auto">
            <a:xfrm>
              <a:off x="107950" y="4761174"/>
              <a:ext cx="431800" cy="934996"/>
            </a:xfrm>
            <a:prstGeom prst="rect">
              <a:avLst/>
            </a:prstGeom>
            <a:solidFill>
              <a:sysClr val="window" lastClr="FFFFFF">
                <a:lumMod val="85000"/>
              </a:sysClr>
            </a:solidFill>
            <a:ln w="19050" algn="ctr">
              <a:solidFill>
                <a:sysClr val="windowText" lastClr="000000">
                  <a:lumMod val="50000"/>
                  <a:lumOff val="50000"/>
                </a:sysClr>
              </a:solidFill>
              <a:miter lim="800000"/>
              <a:headEnd/>
              <a:tailEnd/>
            </a:ln>
            <a:effectLst/>
            <a:extLst/>
          </p:spPr>
          <p:txBody>
            <a:bodyPr wrap="none" lIns="36000" tIns="0" rIns="36000" bIns="0" anchor="ctr"/>
            <a:lstStyle/>
            <a:p>
              <a:pPr algn="ctr">
                <a:defRPr/>
              </a:pPr>
              <a:r>
                <a:rPr lang="zh-TW" altLang="en-US" sz="1600" kern="0" dirty="0">
                  <a:solidFill>
                    <a:srgbClr val="C00000"/>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產</a:t>
              </a:r>
              <a:endParaRPr lang="en-US" altLang="zh-TW" sz="1600" kern="0" dirty="0">
                <a:solidFill>
                  <a:srgbClr val="C00000"/>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endParaRPr>
            </a:p>
            <a:p>
              <a:pPr algn="ctr">
                <a:defRPr/>
              </a:pPr>
              <a:r>
                <a:rPr lang="zh-TW" altLang="en-US" sz="1600" kern="0" dirty="0">
                  <a:solidFill>
                    <a:srgbClr val="C00000"/>
                  </a:solidFill>
                  <a:effectLst>
                    <a:outerShdw blurRad="38100" dist="38100" dir="2700000" algn="tl">
                      <a:srgbClr val="FFFFFF"/>
                    </a:outerShdw>
                  </a:effectLst>
                  <a:latin typeface="微軟正黑體" panose="020B0604030504040204" pitchFamily="34" charset="-120"/>
                  <a:ea typeface="微軟正黑體" panose="020B0604030504040204" pitchFamily="34" charset="-120"/>
                </a:rPr>
                <a:t>出</a:t>
              </a:r>
            </a:p>
          </p:txBody>
        </p:sp>
        <p:sp>
          <p:nvSpPr>
            <p:cNvPr id="32" name="矩形 31"/>
            <p:cNvSpPr/>
            <p:nvPr/>
          </p:nvSpPr>
          <p:spPr bwMode="auto">
            <a:xfrm>
              <a:off x="627062" y="4821496"/>
              <a:ext cx="1598613" cy="844512"/>
            </a:xfrm>
            <a:prstGeom prst="rect">
              <a:avLst/>
            </a:prstGeom>
            <a:solidFill>
              <a:sysClr val="window" lastClr="FFFFFF">
                <a:lumMod val="85000"/>
              </a:sysClr>
            </a:solidFill>
            <a:ln w="25400" cap="flat" cmpd="sng" algn="ctr">
              <a:noFill/>
              <a:prstDash val="solid"/>
            </a:ln>
            <a:effectLst/>
          </p:spPr>
          <p:txBody>
            <a:bodyPr lIns="36000" rIns="36000"/>
            <a:lstStyle/>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先備條件</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系所職涯進路表</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課程職能盤點表</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課程地圖</a:t>
              </a:r>
            </a:p>
          </p:txBody>
        </p:sp>
        <p:sp>
          <p:nvSpPr>
            <p:cNvPr id="33" name="矩形 32"/>
            <p:cNvSpPr/>
            <p:nvPr/>
          </p:nvSpPr>
          <p:spPr bwMode="auto">
            <a:xfrm>
              <a:off x="2268537" y="4821496"/>
              <a:ext cx="1598613" cy="844512"/>
            </a:xfrm>
            <a:prstGeom prst="rect">
              <a:avLst/>
            </a:prstGeom>
            <a:solidFill>
              <a:sysClr val="window" lastClr="FFFFFF">
                <a:lumMod val="85000"/>
              </a:sysClr>
            </a:solidFill>
            <a:ln w="25400" cap="flat" cmpd="sng" algn="ctr">
              <a:noFill/>
              <a:prstDash val="solid"/>
            </a:ln>
            <a:effectLst/>
          </p:spPr>
          <p:txBody>
            <a:bodyPr lIns="36000" rIns="36000"/>
            <a:lstStyle/>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教學</a:t>
              </a:r>
              <a:r>
                <a:rPr lang="en-US" altLang="zh-TW" sz="1200" kern="0" dirty="0">
                  <a:solidFill>
                    <a:srgbClr val="C00000"/>
                  </a:solidFill>
                  <a:latin typeface="微軟正黑體" panose="020B0604030504040204" pitchFamily="34" charset="-120"/>
                  <a:ea typeface="微軟正黑體" panose="020B0604030504040204" pitchFamily="34" charset="-120"/>
                </a:rPr>
                <a:t>/</a:t>
              </a:r>
              <a:r>
                <a:rPr lang="zh-TW" altLang="en-US" sz="1200" kern="0" dirty="0">
                  <a:solidFill>
                    <a:srgbClr val="C00000"/>
                  </a:solidFill>
                  <a:latin typeface="微軟正黑體" panose="020B0604030504040204" pitchFamily="34" charset="-120"/>
                  <a:ea typeface="微軟正黑體" panose="020B0604030504040204" pitchFamily="34" charset="-120"/>
                </a:rPr>
                <a:t>訓練目標</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課程內容</a:t>
              </a:r>
              <a:r>
                <a:rPr lang="en-US" altLang="zh-TW" sz="1200" kern="0" dirty="0">
                  <a:solidFill>
                    <a:srgbClr val="C00000"/>
                  </a:solidFill>
                  <a:latin typeface="微軟正黑體" panose="020B0604030504040204" pitchFamily="34" charset="-120"/>
                  <a:ea typeface="微軟正黑體" panose="020B0604030504040204" pitchFamily="34" charset="-120"/>
                </a:rPr>
                <a:t>(</a:t>
              </a:r>
              <a:r>
                <a:rPr lang="zh-TW" altLang="en-US" sz="1200" kern="0" dirty="0">
                  <a:solidFill>
                    <a:srgbClr val="C00000"/>
                  </a:solidFill>
                  <a:latin typeface="微軟正黑體" panose="020B0604030504040204" pitchFamily="34" charset="-120"/>
                  <a:ea typeface="微軟正黑體" panose="020B0604030504040204" pitchFamily="34" charset="-120"/>
                </a:rPr>
                <a:t>授課大綱</a:t>
              </a:r>
              <a:r>
                <a:rPr lang="en-US" altLang="zh-TW" sz="1200" kern="0" dirty="0">
                  <a:solidFill>
                    <a:srgbClr val="C00000"/>
                  </a:solidFill>
                  <a:latin typeface="微軟正黑體" panose="020B0604030504040204" pitchFamily="34" charset="-120"/>
                  <a:ea typeface="微軟正黑體" panose="020B0604030504040204" pitchFamily="34" charset="-120"/>
                </a:rPr>
                <a:t>)</a:t>
              </a:r>
              <a:endParaRPr lang="zh-TW" altLang="en-US" sz="1200" kern="0" dirty="0">
                <a:solidFill>
                  <a:srgbClr val="C00000"/>
                </a:solidFill>
                <a:latin typeface="微軟正黑體" panose="020B0604030504040204" pitchFamily="34" charset="-120"/>
                <a:ea typeface="微軟正黑體" panose="020B0604030504040204" pitchFamily="34" charset="-120"/>
              </a:endParaRPr>
            </a:p>
          </p:txBody>
        </p:sp>
        <p:sp>
          <p:nvSpPr>
            <p:cNvPr id="34" name="矩形 33"/>
            <p:cNvSpPr/>
            <p:nvPr/>
          </p:nvSpPr>
          <p:spPr bwMode="auto">
            <a:xfrm>
              <a:off x="3924300" y="4821496"/>
              <a:ext cx="1655762" cy="844512"/>
            </a:xfrm>
            <a:prstGeom prst="rect">
              <a:avLst/>
            </a:prstGeom>
            <a:solidFill>
              <a:sysClr val="window" lastClr="FFFFFF">
                <a:lumMod val="85000"/>
              </a:sysClr>
            </a:solidFill>
            <a:ln w="25400" cap="flat" cmpd="sng" algn="ctr">
              <a:noFill/>
              <a:prstDash val="solid"/>
            </a:ln>
            <a:effectLst/>
          </p:spPr>
          <p:txBody>
            <a:bodyPr lIns="36000" rIns="36000"/>
            <a:lstStyle/>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教學方法</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教學資源</a:t>
              </a:r>
            </a:p>
          </p:txBody>
        </p:sp>
        <p:sp>
          <p:nvSpPr>
            <p:cNvPr id="35" name="矩形 34"/>
            <p:cNvSpPr/>
            <p:nvPr/>
          </p:nvSpPr>
          <p:spPr bwMode="auto">
            <a:xfrm>
              <a:off x="5692776" y="4821496"/>
              <a:ext cx="1400175" cy="844512"/>
            </a:xfrm>
            <a:prstGeom prst="rect">
              <a:avLst/>
            </a:prstGeom>
            <a:solidFill>
              <a:sysClr val="window" lastClr="FFFFFF">
                <a:lumMod val="85000"/>
              </a:sysClr>
            </a:solidFill>
            <a:ln w="25400" cap="flat" cmpd="sng" algn="ctr">
              <a:noFill/>
              <a:prstDash val="solid"/>
            </a:ln>
            <a:effectLst/>
          </p:spPr>
          <p:txBody>
            <a:bodyPr lIns="36000" rIns="36000"/>
            <a:lstStyle/>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課程辦理相關文件記錄</a:t>
              </a:r>
            </a:p>
          </p:txBody>
        </p:sp>
        <p:sp>
          <p:nvSpPr>
            <p:cNvPr id="36" name="矩形 35"/>
            <p:cNvSpPr/>
            <p:nvPr/>
          </p:nvSpPr>
          <p:spPr bwMode="auto">
            <a:xfrm>
              <a:off x="7146926" y="4821496"/>
              <a:ext cx="1849437" cy="844512"/>
            </a:xfrm>
            <a:prstGeom prst="rect">
              <a:avLst/>
            </a:prstGeom>
            <a:solidFill>
              <a:sysClr val="window" lastClr="FFFFFF">
                <a:lumMod val="85000"/>
              </a:sysClr>
            </a:solidFill>
            <a:ln w="25400" cap="flat" cmpd="sng" algn="ctr">
              <a:noFill/>
              <a:prstDash val="solid"/>
            </a:ln>
            <a:effectLst/>
          </p:spPr>
          <p:txBody>
            <a:bodyPr lIns="36000" rIns="36000"/>
            <a:lstStyle/>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學習成果評量說明文件</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en-US" sz="1200" kern="0" dirty="0">
                  <a:solidFill>
                    <a:srgbClr val="C00000"/>
                  </a:solidFill>
                  <a:latin typeface="微軟正黑體" panose="020B0604030504040204" pitchFamily="34" charset="-120"/>
                  <a:ea typeface="微軟正黑體" panose="020B0604030504040204" pitchFamily="34" charset="-120"/>
                </a:rPr>
                <a:t>學習成果證據相關文件</a:t>
              </a:r>
              <a:endParaRPr lang="en-US" altLang="zh-TW" sz="1200" kern="0" dirty="0">
                <a:solidFill>
                  <a:srgbClr val="C00000"/>
                </a:solidFill>
                <a:latin typeface="微軟正黑體" panose="020B0604030504040204" pitchFamily="34" charset="-120"/>
                <a:ea typeface="微軟正黑體" panose="020B0604030504040204" pitchFamily="34" charset="-120"/>
              </a:endParaRPr>
            </a:p>
            <a:p>
              <a:pPr marL="185738" indent="-185738">
                <a:buFont typeface="Arial" pitchFamily="34" charset="0"/>
                <a:buChar char="•"/>
                <a:defRPr/>
              </a:pPr>
              <a:r>
                <a:rPr lang="zh-TW" altLang="zh-TW" sz="1200" kern="0" dirty="0">
                  <a:solidFill>
                    <a:srgbClr val="C00000"/>
                  </a:solidFill>
                  <a:latin typeface="微軟正黑體" panose="020B0604030504040204" pitchFamily="34" charset="-120"/>
                  <a:ea typeface="微軟正黑體" panose="020B0604030504040204" pitchFamily="34" charset="-120"/>
                </a:rPr>
                <a:t>監控評估機制說明與記錄文件</a:t>
              </a:r>
              <a:endParaRPr lang="zh-TW" altLang="en-US" sz="1200" kern="0" dirty="0">
                <a:solidFill>
                  <a:srgbClr val="C00000"/>
                </a:solidFill>
                <a:latin typeface="微軟正黑體" panose="020B0604030504040204" pitchFamily="34" charset="-120"/>
                <a:ea typeface="微軟正黑體" panose="020B0604030504040204" pitchFamily="34" charset="-120"/>
              </a:endParaRPr>
            </a:p>
          </p:txBody>
        </p:sp>
      </p:grpSp>
      <p:sp>
        <p:nvSpPr>
          <p:cNvPr id="42" name="圓角矩形 41"/>
          <p:cNvSpPr/>
          <p:nvPr/>
        </p:nvSpPr>
        <p:spPr>
          <a:xfrm>
            <a:off x="0" y="1002494"/>
            <a:ext cx="9144000" cy="1089025"/>
          </a:xfrm>
          <a:prstGeom prst="roundRect">
            <a:avLst/>
          </a:prstGeom>
          <a:noFill/>
          <a:ln w="38100" cap="flat" cmpd="sng" algn="ctr">
            <a:solidFill>
              <a:srgbClr val="FF0000"/>
            </a:solidFill>
            <a:prstDash val="solid"/>
          </a:ln>
          <a:effectLst/>
        </p:spPr>
        <p:txBody>
          <a:bodyPr anchor="ctr"/>
          <a:lstStyle/>
          <a:p>
            <a:pPr algn="ctr">
              <a:defRPr/>
            </a:pPr>
            <a:endParaRPr lang="zh-TW" altLang="en-US" kern="0">
              <a:solidFill>
                <a:prstClr val="white"/>
              </a:solidFill>
              <a:latin typeface="Calibri"/>
              <a:ea typeface="新細明體"/>
            </a:endParaRPr>
          </a:p>
        </p:txBody>
      </p:sp>
    </p:spTree>
    <p:extLst>
      <p:ext uri="{BB962C8B-B14F-4D97-AF65-F5344CB8AC3E}">
        <p14:creationId xmlns:p14="http://schemas.microsoft.com/office/powerpoint/2010/main" val="4921405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3"/>
          <p:cNvSpPr txBox="1">
            <a:spLocks/>
          </p:cNvSpPr>
          <p:nvPr/>
        </p:nvSpPr>
        <p:spPr bwMode="auto">
          <a:xfrm>
            <a:off x="457200" y="188640"/>
            <a:ext cx="82296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kern="1000" dirty="0" smtClean="0">
                <a:solidFill>
                  <a:sysClr val="windowText" lastClr="000000"/>
                </a:solidFill>
              </a:rPr>
              <a:t>1-4</a:t>
            </a:r>
            <a:r>
              <a:rPr lang="zh-TW" altLang="en-US" sz="4000" kern="1000" dirty="0" smtClean="0">
                <a:solidFill>
                  <a:sysClr val="windowText" lastClr="000000"/>
                </a:solidFill>
              </a:rPr>
              <a:t>：設計實務課程</a:t>
            </a:r>
            <a:endParaRPr lang="zh-TW" altLang="en-US" sz="4000" dirty="0">
              <a:solidFill>
                <a:sysClr val="windowText" lastClr="000000"/>
              </a:solidFill>
            </a:endParaRPr>
          </a:p>
        </p:txBody>
      </p:sp>
      <p:sp>
        <p:nvSpPr>
          <p:cNvPr id="3" name="內容版面配置區 4"/>
          <p:cNvSpPr txBox="1">
            <a:spLocks/>
          </p:cNvSpPr>
          <p:nvPr/>
        </p:nvSpPr>
        <p:spPr bwMode="auto">
          <a:xfrm>
            <a:off x="457200" y="934176"/>
            <a:ext cx="8229600" cy="519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800" smtClean="0">
                <a:solidFill>
                  <a:sysClr val="windowText" lastClr="000000"/>
                </a:solidFill>
              </a:rPr>
              <a:t>具體做法：運用</a:t>
            </a:r>
            <a:r>
              <a:rPr lang="en-US" altLang="zh-TW" sz="2800" smtClean="0">
                <a:solidFill>
                  <a:sysClr val="windowText" lastClr="000000"/>
                </a:solidFill>
              </a:rPr>
              <a:t>UCAN</a:t>
            </a:r>
            <a:r>
              <a:rPr lang="zh-TW" altLang="en-US" sz="2800" smtClean="0">
                <a:solidFill>
                  <a:sysClr val="windowText" lastClr="000000"/>
                </a:solidFill>
              </a:rPr>
              <a:t>職能設定教學目標及評量</a:t>
            </a:r>
            <a:endParaRPr lang="zh-TW" altLang="en-US" sz="2800" dirty="0">
              <a:solidFill>
                <a:sysClr val="windowText" lastClr="000000"/>
              </a:solidFill>
            </a:endParaRPr>
          </a:p>
        </p:txBody>
      </p:sp>
      <p:sp>
        <p:nvSpPr>
          <p:cNvPr id="4" name="AutoShape 3"/>
          <p:cNvSpPr>
            <a:spLocks noChangeArrowheads="1"/>
          </p:cNvSpPr>
          <p:nvPr/>
        </p:nvSpPr>
        <p:spPr bwMode="gray">
          <a:xfrm rot="5400000">
            <a:off x="3270443" y="3279620"/>
            <a:ext cx="1584177" cy="1162953"/>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defRPr/>
            </a:pPr>
            <a:endParaRPr lang="zh-TW" altLang="en-US" kern="0" smtClean="0">
              <a:solidFill>
                <a:prstClr val="black"/>
              </a:solidFill>
              <a:latin typeface="Arial" pitchFamily="34" charset="0"/>
              <a:ea typeface="新細明體" pitchFamily="18" charset="-120"/>
            </a:endParaRPr>
          </a:p>
        </p:txBody>
      </p:sp>
      <p:graphicFrame>
        <p:nvGraphicFramePr>
          <p:cNvPr id="5" name="資料庫圖表 4"/>
          <p:cNvGraphicFramePr/>
          <p:nvPr>
            <p:extLst/>
          </p:nvPr>
        </p:nvGraphicFramePr>
        <p:xfrm>
          <a:off x="168687" y="1916832"/>
          <a:ext cx="4032448" cy="38480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6"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88024" y="1916832"/>
            <a:ext cx="3960440"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矩形 8"/>
          <p:cNvSpPr/>
          <p:nvPr/>
        </p:nvSpPr>
        <p:spPr>
          <a:xfrm>
            <a:off x="5004048" y="1484784"/>
            <a:ext cx="3240360"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a:solidFill>
                  <a:prstClr val="black"/>
                </a:solidFill>
                <a:latin typeface="微軟正黑體" panose="020B0604030504040204" pitchFamily="34" charset="-120"/>
                <a:ea typeface="微軟正黑體" panose="020B0604030504040204" pitchFamily="34" charset="-120"/>
              </a:rPr>
              <a:t>以「成本與訂價」課程為例</a:t>
            </a:r>
          </a:p>
        </p:txBody>
      </p:sp>
    </p:spTree>
    <p:extLst>
      <p:ext uri="{BB962C8B-B14F-4D97-AF65-F5344CB8AC3E}">
        <p14:creationId xmlns:p14="http://schemas.microsoft.com/office/powerpoint/2010/main" val="3406426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P spid="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439" y="4931876"/>
            <a:ext cx="3463923" cy="6916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標題 10"/>
          <p:cNvSpPr txBox="1">
            <a:spLocks/>
          </p:cNvSpPr>
          <p:nvPr/>
        </p:nvSpPr>
        <p:spPr>
          <a:xfrm>
            <a:off x="467544" y="234684"/>
            <a:ext cx="8229600" cy="72008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en-US" altLang="zh-TW" sz="4000" b="1" kern="1000" dirty="0" smtClean="0">
                <a:solidFill>
                  <a:prstClr val="black"/>
                </a:solidFill>
              </a:rPr>
              <a:t>1-4</a:t>
            </a:r>
            <a:r>
              <a:rPr lang="zh-TW" altLang="en-US" sz="4000" b="1" kern="1000" dirty="0" smtClean="0">
                <a:solidFill>
                  <a:prstClr val="black"/>
                </a:solidFill>
              </a:rPr>
              <a:t>：設計實務課程</a:t>
            </a:r>
            <a:endParaRPr lang="zh-TW" altLang="en-US" sz="4000" b="1" dirty="0">
              <a:solidFill>
                <a:prstClr val="black"/>
              </a:solidFill>
            </a:endParaRPr>
          </a:p>
        </p:txBody>
      </p:sp>
      <p:sp>
        <p:nvSpPr>
          <p:cNvPr id="4" name="內容版面配置區 4"/>
          <p:cNvSpPr txBox="1">
            <a:spLocks/>
          </p:cNvSpPr>
          <p:nvPr/>
        </p:nvSpPr>
        <p:spPr bwMode="auto">
          <a:xfrm>
            <a:off x="251520" y="982241"/>
            <a:ext cx="8576360"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zh-TW" altLang="en-US" sz="2600" dirty="0" smtClean="0">
                <a:solidFill>
                  <a:prstClr val="black"/>
                </a:solidFill>
              </a:rPr>
              <a:t>衍生應用：職能融入總整課程</a:t>
            </a:r>
            <a:r>
              <a:rPr lang="en-US" altLang="zh-TW" sz="2600" dirty="0" smtClean="0">
                <a:solidFill>
                  <a:prstClr val="black"/>
                </a:solidFill>
              </a:rPr>
              <a:t>(Capstone)</a:t>
            </a:r>
            <a:r>
              <a:rPr lang="zh-TW" altLang="en-US" sz="2600" dirty="0" smtClean="0">
                <a:solidFill>
                  <a:prstClr val="black"/>
                </a:solidFill>
              </a:rPr>
              <a:t>的應用</a:t>
            </a:r>
            <a:endParaRPr lang="zh-TW" altLang="en-US" sz="2600" dirty="0">
              <a:solidFill>
                <a:prstClr val="black"/>
              </a:solidFill>
            </a:endParaRPr>
          </a:p>
        </p:txBody>
      </p:sp>
      <p:grpSp>
        <p:nvGrpSpPr>
          <p:cNvPr id="5" name="群組 4"/>
          <p:cNvGrpSpPr/>
          <p:nvPr/>
        </p:nvGrpSpPr>
        <p:grpSpPr>
          <a:xfrm>
            <a:off x="63367" y="1892724"/>
            <a:ext cx="4359398" cy="1192477"/>
            <a:chOff x="63367" y="1892724"/>
            <a:chExt cx="4359398" cy="1192477"/>
          </a:xfrm>
        </p:grpSpPr>
        <p:sp>
          <p:nvSpPr>
            <p:cNvPr id="6" name="圓角矩形 5"/>
            <p:cNvSpPr/>
            <p:nvPr/>
          </p:nvSpPr>
          <p:spPr>
            <a:xfrm>
              <a:off x="541341" y="1953398"/>
              <a:ext cx="3881424" cy="321131"/>
            </a:xfrm>
            <a:prstGeom prst="roundRect">
              <a:avLst/>
            </a:prstGeom>
            <a:solidFill>
              <a:srgbClr val="8064A2">
                <a:lumMod val="75000"/>
              </a:srgbClr>
            </a:solidFill>
            <a:ln w="25400" cap="flat" cmpd="sng" algn="ctr">
              <a:noFill/>
              <a:prstDash val="solid"/>
            </a:ln>
            <a:effectLst/>
          </p:spPr>
          <p:txBody>
            <a:bodyPr rtlCol="0" anchor="ctr"/>
            <a:lstStyle/>
            <a:p>
              <a:pP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決定應納入檢核的關鍵核心能力</a:t>
              </a:r>
            </a:p>
          </p:txBody>
        </p:sp>
        <mc:AlternateContent xmlns:mc="http://schemas.openxmlformats.org/markup-compatibility/2006" xmlns:a14="http://schemas.microsoft.com/office/drawing/2010/main">
          <mc:Choice Requires="a14">
            <p:sp>
              <p:nvSpPr>
                <p:cNvPr id="7" name="文字方塊 6"/>
                <p:cNvSpPr txBox="1"/>
                <p:nvPr/>
              </p:nvSpPr>
              <p:spPr>
                <a:xfrm>
                  <a:off x="63367" y="1892724"/>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❶</m:t>
                        </m:r>
                      </m:oMath>
                    </m:oMathPara>
                  </a14:m>
                  <a:endParaRPr lang="zh-TW" altLang="en-US" sz="2400" kern="0" dirty="0" smtClean="0">
                    <a:solidFill>
                      <a:srgbClr val="C00000"/>
                    </a:solidFill>
                    <a:latin typeface="Calibri"/>
                    <a:ea typeface="新細明體" pitchFamily="18" charset="-120"/>
                  </a:endParaRPr>
                </a:p>
              </p:txBody>
            </p:sp>
          </mc:Choice>
          <mc:Fallback xmlns="">
            <p:sp>
              <p:nvSpPr>
                <p:cNvPr id="7" name="文字方塊 6"/>
                <p:cNvSpPr txBox="1">
                  <a:spLocks noRot="1" noChangeAspect="1" noMove="1" noResize="1" noEditPoints="1" noAdjustHandles="1" noChangeArrowheads="1" noChangeShapeType="1" noTextEdit="1"/>
                </p:cNvSpPr>
                <p:nvPr/>
              </p:nvSpPr>
              <p:spPr>
                <a:xfrm>
                  <a:off x="63367" y="1892724"/>
                  <a:ext cx="561372" cy="465448"/>
                </a:xfrm>
                <a:prstGeom prst="rect">
                  <a:avLst/>
                </a:prstGeom>
                <a:blipFill rotWithShape="1">
                  <a:blip r:embed="rId3"/>
                  <a:stretch>
                    <a:fillRect l="-4348" r="-5435" b="-14286"/>
                  </a:stretch>
                </a:blipFill>
              </p:spPr>
              <p:txBody>
                <a:bodyPr/>
                <a:lstStyle/>
                <a:p>
                  <a:r>
                    <a:rPr lang="zh-TW" altLang="en-US">
                      <a:noFill/>
                    </a:rPr>
                    <a:t> </a:t>
                  </a:r>
                </a:p>
              </p:txBody>
            </p:sp>
          </mc:Fallback>
        </mc:AlternateContent>
        <p:sp>
          <p:nvSpPr>
            <p:cNvPr id="8" name="矩形 7"/>
            <p:cNvSpPr/>
            <p:nvPr/>
          </p:nvSpPr>
          <p:spPr>
            <a:xfrm>
              <a:off x="585761" y="2346537"/>
              <a:ext cx="3834878" cy="738664"/>
            </a:xfrm>
            <a:prstGeom prst="rect">
              <a:avLst/>
            </a:prstGeom>
          </p:spPr>
          <p:txBody>
            <a:bodyPr wrap="square">
              <a:spAutoFit/>
            </a:bodyPr>
            <a:lstStyle/>
            <a:p>
              <a:pPr marL="171450" indent="-171450">
                <a:buFont typeface="Wingdings" panose="05000000000000000000" pitchFamily="2" charset="2"/>
                <a:buChar char="l"/>
                <a:defRPr/>
              </a:pPr>
              <a:r>
                <a:rPr lang="zh-TW" altLang="en-US" sz="1400" kern="0" dirty="0" smtClean="0">
                  <a:solidFill>
                    <a:prstClr val="black"/>
                  </a:solidFill>
                  <a:latin typeface="微軟正黑體" panose="020B0604030504040204" pitchFamily="34" charset="-120"/>
                  <a:ea typeface="微軟正黑體" panose="020B0604030504040204" pitchFamily="34" charset="-120"/>
                </a:rPr>
                <a:t>網站設計、建置與維護的能力</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171450" indent="-171450">
                <a:buFont typeface="Wingdings" panose="05000000000000000000" pitchFamily="2" charset="2"/>
                <a:buChar char="l"/>
                <a:defRPr/>
              </a:pPr>
              <a:r>
                <a:rPr lang="zh-TW" altLang="en-US" sz="1400" kern="0" dirty="0" smtClean="0">
                  <a:solidFill>
                    <a:prstClr val="black"/>
                  </a:solidFill>
                  <a:latin typeface="微軟正黑體" panose="020B0604030504040204" pitchFamily="34" charset="-120"/>
                  <a:ea typeface="微軟正黑體" panose="020B0604030504040204" pitchFamily="34" charset="-120"/>
                </a:rPr>
                <a:t>網站經營與管理的能力</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171450" indent="-171450">
                <a:buFont typeface="Wingdings" panose="05000000000000000000" pitchFamily="2" charset="2"/>
                <a:buChar char="l"/>
                <a:defRPr/>
              </a:pPr>
              <a:r>
                <a:rPr lang="zh-TW" altLang="en-US" sz="1400" kern="0" dirty="0" smtClean="0">
                  <a:solidFill>
                    <a:prstClr val="black"/>
                  </a:solidFill>
                  <a:latin typeface="微軟正黑體" panose="020B0604030504040204" pitchFamily="34" charset="-120"/>
                  <a:ea typeface="微軟正黑體" panose="020B0604030504040204" pitchFamily="34" charset="-120"/>
                </a:rPr>
                <a:t>應用資訊系統蒐集並分析消費者資料的能力</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p:txBody>
        </p:sp>
        <p:sp>
          <p:nvSpPr>
            <p:cNvPr id="9" name="AutoShape 4"/>
            <p:cNvSpPr>
              <a:spLocks noChangeArrowheads="1"/>
            </p:cNvSpPr>
            <p:nvPr/>
          </p:nvSpPr>
          <p:spPr bwMode="auto">
            <a:xfrm>
              <a:off x="524359" y="2286164"/>
              <a:ext cx="3896280" cy="799037"/>
            </a:xfrm>
            <a:prstGeom prst="roundRect">
              <a:avLst>
                <a:gd name="adj" fmla="val 8690"/>
              </a:avLst>
            </a:prstGeom>
            <a:noFill/>
            <a:ln w="38100" cap="flat" cmpd="sng" algn="ctr">
              <a:solidFill>
                <a:sysClr val="window" lastClr="FFFFFF">
                  <a:lumMod val="65000"/>
                </a:sysClr>
              </a:solidFill>
              <a:prstDash val="sysDash"/>
            </a:ln>
            <a:effectLst/>
          </p:spPr>
          <p:txBody>
            <a:bodyPr wrap="none" anchor="ctr"/>
            <a:lstStyle/>
            <a:p>
              <a:pPr>
                <a:defRPr/>
              </a:pPr>
              <a:endParaRPr lang="zh-TW" altLang="en-US" kern="0" smtClean="0">
                <a:solidFill>
                  <a:prstClr val="black"/>
                </a:solidFill>
                <a:latin typeface="Calibri"/>
                <a:ea typeface="新細明體"/>
              </a:endParaRPr>
            </a:p>
          </p:txBody>
        </p:sp>
      </p:grpSp>
      <p:pic>
        <p:nvPicPr>
          <p:cNvPr id="13"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t="7565"/>
          <a:stretch/>
        </p:blipFill>
        <p:spPr bwMode="auto">
          <a:xfrm>
            <a:off x="386513" y="3725298"/>
            <a:ext cx="4329503" cy="1234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圓角化同側角落矩形 13"/>
          <p:cNvSpPr/>
          <p:nvPr/>
        </p:nvSpPr>
        <p:spPr>
          <a:xfrm>
            <a:off x="3636812" y="4005822"/>
            <a:ext cx="988509" cy="31407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15" name="圓角化同側角落矩形 14"/>
          <p:cNvSpPr/>
          <p:nvPr/>
        </p:nvSpPr>
        <p:spPr>
          <a:xfrm>
            <a:off x="2583579" y="4272037"/>
            <a:ext cx="988509" cy="31407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16" name="肘形接點 15"/>
          <p:cNvCxnSpPr>
            <a:stCxn id="15" idx="1"/>
            <a:endCxn id="36" idx="3"/>
          </p:cNvCxnSpPr>
          <p:nvPr/>
        </p:nvCxnSpPr>
        <p:spPr>
          <a:xfrm rot="5400000">
            <a:off x="2427877" y="4425934"/>
            <a:ext cx="489785" cy="810130"/>
          </a:xfrm>
          <a:prstGeom prst="bentConnector3">
            <a:avLst>
              <a:gd name="adj1" fmla="val 50000"/>
            </a:avLst>
          </a:prstGeom>
          <a:noFill/>
          <a:ln w="57150" cap="flat" cmpd="sng" algn="ctr">
            <a:solidFill>
              <a:srgbClr val="C00000"/>
            </a:solidFill>
            <a:prstDash val="solid"/>
            <a:headEnd type="none" w="med" len="med"/>
            <a:tailEnd type="triangle" w="med" len="med"/>
          </a:ln>
          <a:effectLst/>
        </p:spPr>
      </p:cxnSp>
      <mc:AlternateContent xmlns:mc="http://schemas.openxmlformats.org/markup-compatibility/2006" xmlns:a14="http://schemas.microsoft.com/office/drawing/2010/main">
        <mc:Choice Requires="a14">
          <p:sp>
            <p:nvSpPr>
              <p:cNvPr id="17" name="文字方塊 16"/>
              <p:cNvSpPr txBox="1"/>
              <p:nvPr/>
            </p:nvSpPr>
            <p:spPr>
              <a:xfrm>
                <a:off x="35496" y="3284984"/>
                <a:ext cx="675943" cy="46544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zh-TW" altLang="en-US" sz="2400" i="1">
                          <a:solidFill>
                            <a:srgbClr val="C00000"/>
                          </a:solidFill>
                          <a:latin typeface="Cambria Math"/>
                        </a:rPr>
                        <m:t>❷</m:t>
                      </m:r>
                    </m:oMath>
                  </m:oMathPara>
                </a14:m>
                <a:endParaRPr lang="zh-TW" altLang="en-US" sz="2400" dirty="0">
                  <a:solidFill>
                    <a:srgbClr val="C00000"/>
                  </a:solidFill>
                  <a:latin typeface="Calibri"/>
                  <a:ea typeface="新細明體" pitchFamily="18" charset="-120"/>
                </a:endParaRPr>
              </a:p>
            </p:txBody>
          </p:sp>
        </mc:Choice>
        <mc:Fallback xmlns="">
          <p:sp>
            <p:nvSpPr>
              <p:cNvPr id="17" name="文字方塊 16"/>
              <p:cNvSpPr txBox="1">
                <a:spLocks noRot="1" noChangeAspect="1" noMove="1" noResize="1" noEditPoints="1" noAdjustHandles="1" noChangeArrowheads="1" noChangeShapeType="1" noTextEdit="1"/>
              </p:cNvSpPr>
              <p:nvPr/>
            </p:nvSpPr>
            <p:spPr>
              <a:xfrm>
                <a:off x="35496" y="3284984"/>
                <a:ext cx="675943" cy="465448"/>
              </a:xfrm>
              <a:prstGeom prst="rect">
                <a:avLst/>
              </a:prstGeom>
              <a:blipFill rotWithShape="1">
                <a:blip r:embed="rId5"/>
                <a:stretch>
                  <a:fillRect b="-15789"/>
                </a:stretch>
              </a:blipFill>
            </p:spPr>
            <p:txBody>
              <a:bodyPr/>
              <a:lstStyle/>
              <a:p>
                <a:r>
                  <a:rPr lang="zh-TW" altLang="en-US">
                    <a:noFill/>
                  </a:rPr>
                  <a:t> </a:t>
                </a:r>
              </a:p>
            </p:txBody>
          </p:sp>
        </mc:Fallback>
      </mc:AlternateContent>
      <p:sp>
        <p:nvSpPr>
          <p:cNvPr id="18" name="圓角矩形 17"/>
          <p:cNvSpPr/>
          <p:nvPr/>
        </p:nvSpPr>
        <p:spPr>
          <a:xfrm>
            <a:off x="567424" y="3323893"/>
            <a:ext cx="4032164" cy="321131"/>
          </a:xfrm>
          <a:prstGeom prst="roundRect">
            <a:avLst/>
          </a:prstGeom>
          <a:solidFill>
            <a:srgbClr val="8064A2">
              <a:lumMod val="75000"/>
            </a:srgbClr>
          </a:solidFill>
          <a:ln w="25400" cap="flat" cmpd="sng" algn="ctr">
            <a:noFill/>
            <a:prstDash val="solid"/>
          </a:ln>
          <a:effectLst/>
        </p:spPr>
        <p:txBody>
          <a:bodyPr rtlCol="0" anchor="ctr"/>
          <a:lstStyle/>
          <a:p>
            <a:pP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對應</a:t>
            </a:r>
            <a:r>
              <a:rPr lang="en-US" altLang="zh-TW" sz="1400" b="1" kern="0" dirty="0" smtClean="0">
                <a:solidFill>
                  <a:prstClr val="white"/>
                </a:solidFill>
                <a:latin typeface="微軟正黑體" panose="020B0604030504040204" pitchFamily="34" charset="-120"/>
                <a:ea typeface="微軟正黑體" panose="020B0604030504040204" pitchFamily="34" charset="-120"/>
              </a:rPr>
              <a:t>UCAN</a:t>
            </a:r>
            <a:r>
              <a:rPr lang="zh-TW" altLang="en-US" sz="1400" b="1" kern="0" dirty="0" smtClean="0">
                <a:solidFill>
                  <a:prstClr val="white"/>
                </a:solidFill>
                <a:latin typeface="微軟正黑體" panose="020B0604030504040204" pitchFamily="34" charset="-120"/>
                <a:ea typeface="微軟正黑體" panose="020B0604030504040204" pitchFamily="34" charset="-120"/>
              </a:rPr>
              <a:t>就業途徑篩選所需之職能、知識技能</a:t>
            </a:r>
          </a:p>
        </p:txBody>
      </p:sp>
      <p:graphicFrame>
        <p:nvGraphicFramePr>
          <p:cNvPr id="19" name="表格 18"/>
          <p:cNvGraphicFramePr>
            <a:graphicFrameLocks noGrp="1"/>
          </p:cNvGraphicFramePr>
          <p:nvPr>
            <p:extLst/>
          </p:nvPr>
        </p:nvGraphicFramePr>
        <p:xfrm>
          <a:off x="2411760" y="5897287"/>
          <a:ext cx="2321931" cy="618765"/>
        </p:xfrm>
        <a:graphic>
          <a:graphicData uri="http://schemas.openxmlformats.org/drawingml/2006/table">
            <a:tbl>
              <a:tblPr/>
              <a:tblGrid>
                <a:gridCol w="2321931"/>
              </a:tblGrid>
              <a:tr h="25751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zh-TW" altLang="en-US" sz="1200" b="1" dirty="0" smtClean="0">
                          <a:solidFill>
                            <a:srgbClr val="666666"/>
                          </a:solidFill>
                          <a:effectLst/>
                          <a:latin typeface="微軟正黑體" panose="020B0604030504040204" pitchFamily="34" charset="-120"/>
                          <a:ea typeface="微軟正黑體" panose="020B0604030504040204" pitchFamily="34" charset="-120"/>
                        </a:rPr>
                        <a:t>依據專案需求進行系統分析</a:t>
                      </a:r>
                      <a:endParaRPr lang="zh-TW" altLang="en-US" sz="1200" dirty="0">
                        <a:latin typeface="微軟正黑體" panose="020B0604030504040204" pitchFamily="34" charset="-120"/>
                        <a:ea typeface="微軟正黑體" panose="020B0604030504040204" pitchFamily="34" charset="-120"/>
                      </a:endParaRPr>
                    </a:p>
                  </a:txBody>
                  <a:tcPr marL="47625" marR="47625" marT="47625" marB="47625"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4063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77800" indent="0"/>
                      <a:r>
                        <a:rPr lang="zh-TW" altLang="en-US" sz="1200" dirty="0" smtClean="0">
                          <a:solidFill>
                            <a:schemeClr val="accent6">
                              <a:lumMod val="75000"/>
                            </a:schemeClr>
                          </a:solidFill>
                          <a:effectLst/>
                          <a:latin typeface="微軟正黑體" panose="020B0604030504040204" pitchFamily="34" charset="-120"/>
                          <a:ea typeface="微軟正黑體" panose="020B0604030504040204" pitchFamily="34" charset="-120"/>
                        </a:rPr>
                        <a:t>系統設計分析、軟體開發設計</a:t>
                      </a:r>
                      <a:endParaRPr lang="zh-TW" altLang="en-US" sz="1200" dirty="0">
                        <a:solidFill>
                          <a:schemeClr val="accent6">
                            <a:lumMod val="75000"/>
                          </a:schemeClr>
                        </a:solidFill>
                        <a:effectLst/>
                        <a:latin typeface="微軟正黑體" panose="020B0604030504040204" pitchFamily="34" charset="-120"/>
                        <a:ea typeface="微軟正黑體" panose="020B0604030504040204" pitchFamily="34" charset="-120"/>
                      </a:endParaRPr>
                    </a:p>
                  </a:txBody>
                  <a:tcPr marL="47625" marR="47625" marT="47625" marB="47625"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aphicFrame>
        <p:nvGraphicFramePr>
          <p:cNvPr id="20" name="表格 19"/>
          <p:cNvGraphicFramePr>
            <a:graphicFrameLocks noGrp="1"/>
          </p:cNvGraphicFramePr>
          <p:nvPr>
            <p:extLst/>
          </p:nvPr>
        </p:nvGraphicFramePr>
        <p:xfrm>
          <a:off x="107504" y="5894287"/>
          <a:ext cx="2119556" cy="621765"/>
        </p:xfrm>
        <a:graphic>
          <a:graphicData uri="http://schemas.openxmlformats.org/drawingml/2006/table">
            <a:tbl>
              <a:tblPr/>
              <a:tblGrid>
                <a:gridCol w="2119556"/>
              </a:tblGrid>
              <a:tr h="26054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zh-TW" altLang="en-US" sz="1200" b="1" dirty="0" smtClean="0">
                          <a:solidFill>
                            <a:srgbClr val="666666"/>
                          </a:solidFill>
                          <a:effectLst/>
                          <a:latin typeface="微軟正黑體" panose="020B0604030504040204" pitchFamily="34" charset="-120"/>
                          <a:ea typeface="微軟正黑體" panose="020B0604030504040204" pitchFamily="34" charset="-120"/>
                        </a:rPr>
                        <a:t>規劃行銷的傳播策略以及活動</a:t>
                      </a:r>
                      <a:endParaRPr lang="zh-TW" altLang="en-US" sz="1200" dirty="0">
                        <a:latin typeface="微軟正黑體" panose="020B0604030504040204" pitchFamily="34" charset="-120"/>
                        <a:ea typeface="微軟正黑體" panose="020B0604030504040204" pitchFamily="34" charset="-120"/>
                      </a:endParaRPr>
                    </a:p>
                  </a:txBody>
                  <a:tcPr marL="47625" marR="47625" marT="47625" marB="47625"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r h="34363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77800" indent="0"/>
                      <a:r>
                        <a:rPr lang="zh-TW" altLang="en-US" sz="1200" dirty="0" smtClean="0">
                          <a:solidFill>
                            <a:schemeClr val="accent6">
                              <a:lumMod val="75000"/>
                            </a:schemeClr>
                          </a:solidFill>
                          <a:effectLst/>
                          <a:latin typeface="微軟正黑體" panose="020B0604030504040204" pitchFamily="34" charset="-120"/>
                          <a:ea typeface="微軟正黑體" panose="020B0604030504040204" pitchFamily="34" charset="-120"/>
                        </a:rPr>
                        <a:t>網路行銷、品牌策略</a:t>
                      </a:r>
                      <a:endParaRPr lang="zh-TW" altLang="en-US" sz="1200" dirty="0">
                        <a:solidFill>
                          <a:schemeClr val="accent6">
                            <a:lumMod val="75000"/>
                          </a:schemeClr>
                        </a:solidFill>
                        <a:effectLst/>
                        <a:latin typeface="微軟正黑體" panose="020B0604030504040204" pitchFamily="34" charset="-120"/>
                        <a:ea typeface="微軟正黑體" panose="020B0604030504040204" pitchFamily="34" charset="-120"/>
                      </a:endParaRPr>
                    </a:p>
                  </a:txBody>
                  <a:tcPr marL="47625" marR="47625" marT="47625" marB="47625"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21" name="群組 20"/>
          <p:cNvGrpSpPr/>
          <p:nvPr/>
        </p:nvGrpSpPr>
        <p:grpSpPr>
          <a:xfrm>
            <a:off x="4586692" y="1811424"/>
            <a:ext cx="4278201" cy="3334001"/>
            <a:chOff x="4586692" y="1811424"/>
            <a:chExt cx="4278201" cy="3334001"/>
          </a:xfrm>
        </p:grpSpPr>
        <p:grpSp>
          <p:nvGrpSpPr>
            <p:cNvPr id="22" name="群組 21"/>
            <p:cNvGrpSpPr/>
            <p:nvPr/>
          </p:nvGrpSpPr>
          <p:grpSpPr>
            <a:xfrm>
              <a:off x="4586692" y="1811424"/>
              <a:ext cx="4278201" cy="465448"/>
              <a:chOff x="4586692" y="1811424"/>
              <a:chExt cx="4278201" cy="465448"/>
            </a:xfrm>
          </p:grpSpPr>
          <p:sp>
            <p:nvSpPr>
              <p:cNvPr id="25" name="圓角矩形 24"/>
              <p:cNvSpPr/>
              <p:nvPr/>
            </p:nvSpPr>
            <p:spPr>
              <a:xfrm>
                <a:off x="5076056" y="1883733"/>
                <a:ext cx="3788837" cy="321131"/>
              </a:xfrm>
              <a:prstGeom prst="roundRect">
                <a:avLst/>
              </a:prstGeom>
              <a:solidFill>
                <a:srgbClr val="8064A2">
                  <a:lumMod val="75000"/>
                </a:srgbClr>
              </a:solidFill>
              <a:ln w="25400" cap="flat" cmpd="sng" algn="ctr">
                <a:noFill/>
                <a:prstDash val="solid"/>
              </a:ln>
              <a:effectLst/>
            </p:spPr>
            <p:txBody>
              <a:bodyPr rtlCol="0" anchor="ctr"/>
              <a:lstStyle/>
              <a:p>
                <a:pP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依據職能及所需之知識技能展開總整課程設計</a:t>
                </a:r>
              </a:p>
            </p:txBody>
          </p:sp>
          <mc:AlternateContent xmlns:mc="http://schemas.openxmlformats.org/markup-compatibility/2006" xmlns:a14="http://schemas.microsoft.com/office/drawing/2010/main">
            <mc:Choice Requires="a14">
              <p:sp>
                <p:nvSpPr>
                  <p:cNvPr id="26" name="文字方塊 25"/>
                  <p:cNvSpPr txBox="1"/>
                  <p:nvPr/>
                </p:nvSpPr>
                <p:spPr>
                  <a:xfrm>
                    <a:off x="4586692" y="1811424"/>
                    <a:ext cx="561372" cy="465448"/>
                  </a:xfrm>
                  <a:prstGeom prst="rect">
                    <a:avLst/>
                  </a:prstGeom>
                  <a:noFill/>
                </p:spPr>
                <p:txBody>
                  <a:bodyPr wrap="none" rtlCol="0">
                    <a:spAutoFit/>
                  </a:bodyPr>
                  <a:lstStyle/>
                  <a:p>
                    <a:pPr>
                      <a:defRPr/>
                    </a:pPr>
                    <a14:m>
                      <m:oMathPara xmlns:m="http://schemas.openxmlformats.org/officeDocument/2006/math">
                        <m:oMathParaPr>
                          <m:jc m:val="centerGroup"/>
                        </m:oMathParaPr>
                        <m:oMath xmlns:m="http://schemas.openxmlformats.org/officeDocument/2006/math">
                          <m:r>
                            <a:rPr lang="zh-TW" altLang="en-US" sz="2400" i="1" kern="0" smtClean="0">
                              <a:solidFill>
                                <a:srgbClr val="C00000"/>
                              </a:solidFill>
                              <a:latin typeface="Cambria Math"/>
                            </a:rPr>
                            <m:t>❸</m:t>
                          </m:r>
                        </m:oMath>
                      </m:oMathPara>
                    </a14:m>
                    <a:endParaRPr lang="zh-TW" altLang="en-US" sz="2400" kern="0" dirty="0" smtClean="0">
                      <a:solidFill>
                        <a:srgbClr val="C00000"/>
                      </a:solidFill>
                      <a:latin typeface="Arial" pitchFamily="34" charset="0"/>
                      <a:ea typeface="新細明體" pitchFamily="18" charset="-120"/>
                    </a:endParaRPr>
                  </a:p>
                </p:txBody>
              </p:sp>
            </mc:Choice>
            <mc:Fallback xmlns="">
              <p:sp>
                <p:nvSpPr>
                  <p:cNvPr id="26" name="文字方塊 25"/>
                  <p:cNvSpPr txBox="1">
                    <a:spLocks noRot="1" noChangeAspect="1" noMove="1" noResize="1" noEditPoints="1" noAdjustHandles="1" noChangeArrowheads="1" noChangeShapeType="1" noTextEdit="1"/>
                  </p:cNvSpPr>
                  <p:nvPr/>
                </p:nvSpPr>
                <p:spPr>
                  <a:xfrm>
                    <a:off x="4586692" y="1811424"/>
                    <a:ext cx="561372" cy="465448"/>
                  </a:xfrm>
                  <a:prstGeom prst="rect">
                    <a:avLst/>
                  </a:prstGeom>
                  <a:blipFill rotWithShape="1">
                    <a:blip r:embed="rId6"/>
                    <a:stretch>
                      <a:fillRect l="-4348" r="-5435" b="-15584"/>
                    </a:stretch>
                  </a:blipFill>
                </p:spPr>
                <p:txBody>
                  <a:bodyPr/>
                  <a:lstStyle/>
                  <a:p>
                    <a:r>
                      <a:rPr lang="zh-TW" altLang="en-US">
                        <a:noFill/>
                      </a:rPr>
                      <a:t> </a:t>
                    </a:r>
                  </a:p>
                </p:txBody>
              </p:sp>
            </mc:Fallback>
          </mc:AlternateContent>
        </p:grpSp>
        <p:sp>
          <p:nvSpPr>
            <p:cNvPr id="23" name="AutoShape 4"/>
            <p:cNvSpPr>
              <a:spLocks noChangeArrowheads="1"/>
            </p:cNvSpPr>
            <p:nvPr/>
          </p:nvSpPr>
          <p:spPr bwMode="auto">
            <a:xfrm>
              <a:off x="5076056" y="2518772"/>
              <a:ext cx="3744608" cy="2626653"/>
            </a:xfrm>
            <a:prstGeom prst="roundRect">
              <a:avLst>
                <a:gd name="adj" fmla="val 9671"/>
              </a:avLst>
            </a:prstGeom>
            <a:solidFill>
              <a:sysClr val="window" lastClr="FFFFFF"/>
            </a:solidFill>
            <a:ln w="57150">
              <a:solidFill>
                <a:srgbClr val="9BBB59">
                  <a:lumMod val="75000"/>
                </a:srgbClr>
              </a:solidFill>
              <a:round/>
              <a:headEnd/>
              <a:tailEnd/>
            </a:ln>
          </p:spPr>
          <p:txBody>
            <a:bodyPr wrap="none" anchor="b"/>
            <a:lstStyle/>
            <a:p>
              <a:pPr marL="185738" indent="-185738">
                <a:lnSpc>
                  <a:spcPts val="1800"/>
                </a:lnSpc>
                <a:buFont typeface="Wingdings" panose="05000000000000000000" pitchFamily="2" charset="2"/>
                <a:buChar char="l"/>
                <a:defRPr/>
              </a:pPr>
              <a:r>
                <a:rPr lang="zh-TW" altLang="en-US" sz="1400" b="1" kern="0" dirty="0" smtClean="0">
                  <a:solidFill>
                    <a:srgbClr val="F79646">
                      <a:lumMod val="75000"/>
                    </a:srgbClr>
                  </a:solidFill>
                  <a:latin typeface="微軟正黑體" panose="020B0604030504040204" pitchFamily="34" charset="-120"/>
                  <a:ea typeface="微軟正黑體" panose="020B0604030504040204" pitchFamily="34" charset="-120"/>
                </a:rPr>
                <a:t>教學目標</a:t>
              </a:r>
              <a:r>
                <a:rPr lang="zh-TW" altLang="en-US" sz="1400" kern="0" dirty="0" smtClean="0">
                  <a:solidFill>
                    <a:srgbClr val="F79646">
                      <a:lumMod val="75000"/>
                    </a:srgbClr>
                  </a:solidFill>
                  <a:latin typeface="微軟正黑體" panose="020B0604030504040204" pitchFamily="34" charset="-120"/>
                  <a:ea typeface="微軟正黑體" panose="020B0604030504040204" pitchFamily="34" charset="-120"/>
                </a:rPr>
                <a:t>：</a:t>
              </a:r>
              <a:endParaRPr lang="en-US" altLang="zh-TW" sz="1400" kern="0" dirty="0" smtClean="0">
                <a:solidFill>
                  <a:srgbClr val="F79646">
                    <a:lumMod val="75000"/>
                  </a:srgbClr>
                </a:solidFill>
                <a:latin typeface="微軟正黑體" panose="020B0604030504040204" pitchFamily="34" charset="-120"/>
                <a:ea typeface="微軟正黑體" panose="020B0604030504040204" pitchFamily="34" charset="-120"/>
              </a:endParaRPr>
            </a:p>
            <a:p>
              <a:pPr marL="185738">
                <a:lnSpc>
                  <a:spcPts val="1800"/>
                </a:lnSpc>
                <a:defRPr/>
              </a:pPr>
              <a:r>
                <a:rPr lang="zh-TW" altLang="en-US" sz="1400" kern="0" dirty="0" smtClean="0">
                  <a:solidFill>
                    <a:prstClr val="black"/>
                  </a:solidFill>
                  <a:latin typeface="微軟正黑體" panose="020B0604030504040204" pitchFamily="34" charset="-120"/>
                  <a:ea typeface="微軟正黑體" panose="020B0604030504040204" pitchFamily="34" charset="-120"/>
                </a:rPr>
                <a:t>使學生熟悉電子商務之基本理論與工具，</a:t>
              </a:r>
              <a:r>
                <a:rPr lang="en-US" altLang="zh-TW" sz="1400" kern="0" dirty="0" smtClean="0">
                  <a:solidFill>
                    <a:prstClr val="black"/>
                  </a:solidFill>
                  <a:latin typeface="微軟正黑體" panose="020B0604030504040204" pitchFamily="34" charset="-120"/>
                  <a:ea typeface="微軟正黑體" panose="020B0604030504040204" pitchFamily="34" charset="-120"/>
                </a:rPr>
                <a:t/>
              </a:r>
              <a:br>
                <a:rPr lang="en-US" altLang="zh-TW" sz="1400" kern="0" dirty="0" smtClean="0">
                  <a:solidFill>
                    <a:prstClr val="black"/>
                  </a:solidFill>
                  <a:latin typeface="微軟正黑體" panose="020B0604030504040204" pitchFamily="34" charset="-120"/>
                  <a:ea typeface="微軟正黑體" panose="020B0604030504040204" pitchFamily="34" charset="-120"/>
                </a:rPr>
              </a:br>
              <a:r>
                <a:rPr lang="zh-TW" altLang="en-US" sz="1400" kern="0" dirty="0" smtClean="0">
                  <a:solidFill>
                    <a:prstClr val="black"/>
                  </a:solidFill>
                  <a:latin typeface="微軟正黑體" panose="020B0604030504040204" pitchFamily="34" charset="-120"/>
                  <a:ea typeface="微軟正黑體" panose="020B0604030504040204" pitchFamily="34" charset="-120"/>
                </a:rPr>
                <a:t>並具備網路</a:t>
              </a:r>
              <a:r>
                <a:rPr lang="zh-TW" altLang="en-US" sz="1400" kern="0" dirty="0">
                  <a:solidFill>
                    <a:prstClr val="black"/>
                  </a:solidFill>
                  <a:latin typeface="微軟正黑體" panose="020B0604030504040204" pitchFamily="34" charset="-120"/>
                  <a:ea typeface="微軟正黑體" panose="020B0604030504040204" pitchFamily="34" charset="-120"/>
                </a:rPr>
                <a:t>行銷與</a:t>
              </a:r>
              <a:r>
                <a:rPr lang="zh-TW" altLang="en-US" sz="1400" kern="0" dirty="0" smtClean="0">
                  <a:solidFill>
                    <a:prstClr val="black"/>
                  </a:solidFill>
                  <a:latin typeface="微軟正黑體" panose="020B0604030504040204" pitchFamily="34" charset="-120"/>
                  <a:ea typeface="微軟正黑體" panose="020B0604030504040204" pitchFamily="34" charset="-120"/>
                </a:rPr>
                <a:t>經營管理、商務</a:t>
              </a:r>
              <a:r>
                <a:rPr lang="zh-TW" altLang="en-US" sz="1400" kern="0" dirty="0">
                  <a:solidFill>
                    <a:prstClr val="black"/>
                  </a:solidFill>
                  <a:latin typeface="微軟正黑體" panose="020B0604030504040204" pitchFamily="34" charset="-120"/>
                  <a:ea typeface="微軟正黑體" panose="020B0604030504040204" pitchFamily="34" charset="-120"/>
                </a:rPr>
                <a:t>網站</a:t>
              </a:r>
              <a:r>
                <a:rPr lang="zh-TW" altLang="en-US" sz="1400" kern="0" dirty="0" smtClean="0">
                  <a:solidFill>
                    <a:prstClr val="black"/>
                  </a:solidFill>
                  <a:latin typeface="微軟正黑體" panose="020B0604030504040204" pitchFamily="34" charset="-120"/>
                  <a:ea typeface="微軟正黑體" panose="020B0604030504040204" pitchFamily="34" charset="-120"/>
                </a:rPr>
                <a:t>規劃</a:t>
              </a:r>
              <a:r>
                <a:rPr lang="en-US" altLang="zh-TW" sz="1400" kern="0" dirty="0" smtClean="0">
                  <a:solidFill>
                    <a:prstClr val="black"/>
                  </a:solidFill>
                  <a:latin typeface="微軟正黑體" panose="020B0604030504040204" pitchFamily="34" charset="-120"/>
                  <a:ea typeface="微軟正黑體" panose="020B0604030504040204" pitchFamily="34" charset="-120"/>
                </a:rPr>
                <a:t/>
              </a:r>
              <a:br>
                <a:rPr lang="en-US" altLang="zh-TW" sz="1400" kern="0" dirty="0" smtClean="0">
                  <a:solidFill>
                    <a:prstClr val="black"/>
                  </a:solidFill>
                  <a:latin typeface="微軟正黑體" panose="020B0604030504040204" pitchFamily="34" charset="-120"/>
                  <a:ea typeface="微軟正黑體" panose="020B0604030504040204" pitchFamily="34" charset="-120"/>
                </a:rPr>
              </a:br>
              <a:r>
                <a:rPr lang="zh-TW" altLang="en-US" sz="1400" kern="0" dirty="0" smtClean="0">
                  <a:solidFill>
                    <a:prstClr val="black"/>
                  </a:solidFill>
                  <a:latin typeface="微軟正黑體" panose="020B0604030504040204" pitchFamily="34" charset="-120"/>
                  <a:ea typeface="微軟正黑體" panose="020B0604030504040204" pitchFamily="34" charset="-120"/>
                </a:rPr>
                <a:t>與建置之能力。</a:t>
              </a:r>
              <a:endParaRPr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185738" indent="-185738">
                <a:lnSpc>
                  <a:spcPts val="1800"/>
                </a:lnSpc>
                <a:buFont typeface="Wingdings" panose="05000000000000000000" pitchFamily="2" charset="2"/>
                <a:buChar char="l"/>
                <a:defRPr/>
              </a:pPr>
              <a:r>
                <a:rPr lang="zh-TW" altLang="en-US" sz="1400" b="1" kern="0" dirty="0" smtClean="0">
                  <a:solidFill>
                    <a:srgbClr val="F79646">
                      <a:lumMod val="75000"/>
                    </a:srgbClr>
                  </a:solidFill>
                  <a:latin typeface="微軟正黑體" panose="020B0604030504040204" pitchFamily="34" charset="-120"/>
                  <a:ea typeface="微軟正黑體" panose="020B0604030504040204" pitchFamily="34" charset="-120"/>
                </a:rPr>
                <a:t>教學內容：</a:t>
              </a:r>
              <a:endParaRPr lang="en-US" altLang="zh-TW" sz="1400" b="1" kern="0" dirty="0" smtClean="0">
                <a:solidFill>
                  <a:srgbClr val="F79646">
                    <a:lumMod val="75000"/>
                  </a:srgbClr>
                </a:solidFill>
                <a:latin typeface="微軟正黑體" panose="020B0604030504040204" pitchFamily="34" charset="-120"/>
                <a:ea typeface="微軟正黑體" panose="020B0604030504040204" pitchFamily="34" charset="-120"/>
              </a:endParaRPr>
            </a:p>
            <a:p>
              <a:pPr marL="180975">
                <a:lnSpc>
                  <a:spcPts val="1800"/>
                </a:lnSpc>
                <a:defRPr/>
              </a:pPr>
              <a:r>
                <a:rPr lang="zh-TW" altLang="en-US" sz="1400" kern="0" dirty="0">
                  <a:solidFill>
                    <a:prstClr val="black"/>
                  </a:solidFill>
                  <a:latin typeface="微軟正黑體" panose="020B0604030504040204" pitchFamily="34" charset="-120"/>
                  <a:ea typeface="微軟正黑體" panose="020B0604030504040204" pitchFamily="34" charset="-120"/>
                </a:rPr>
                <a:t>廣告策略與企劃</a:t>
              </a:r>
              <a:br>
                <a:rPr lang="zh-TW" altLang="en-US" sz="1400" kern="0" dirty="0">
                  <a:solidFill>
                    <a:prstClr val="black"/>
                  </a:solidFill>
                  <a:latin typeface="微軟正黑體" panose="020B0604030504040204" pitchFamily="34" charset="-120"/>
                  <a:ea typeface="微軟正黑體" panose="020B0604030504040204" pitchFamily="34" charset="-120"/>
                </a:rPr>
              </a:br>
              <a:r>
                <a:rPr lang="zh-TW" altLang="en-US" sz="1400" kern="0" dirty="0">
                  <a:solidFill>
                    <a:prstClr val="black"/>
                  </a:solidFill>
                  <a:latin typeface="微軟正黑體" panose="020B0604030504040204" pitchFamily="34" charset="-120"/>
                  <a:ea typeface="微軟正黑體" panose="020B0604030504040204" pitchFamily="34" charset="-120"/>
                </a:rPr>
                <a:t>社群經營與行銷</a:t>
              </a:r>
            </a:p>
            <a:p>
              <a:pPr marL="180975">
                <a:lnSpc>
                  <a:spcPts val="1800"/>
                </a:lnSpc>
                <a:defRPr/>
              </a:pPr>
              <a:r>
                <a:rPr lang="zh-TW" altLang="en-US" sz="1400" kern="0" dirty="0" smtClean="0">
                  <a:solidFill>
                    <a:prstClr val="black"/>
                  </a:solidFill>
                  <a:latin typeface="微軟正黑體" panose="020B0604030504040204" pitchFamily="34" charset="-120"/>
                  <a:ea typeface="微軟正黑體" panose="020B0604030504040204" pitchFamily="34" charset="-120"/>
                </a:rPr>
                <a:t>網頁</a:t>
              </a:r>
              <a:r>
                <a:rPr lang="zh-TW" altLang="en-US" sz="1400" kern="0" dirty="0">
                  <a:solidFill>
                    <a:prstClr val="black"/>
                  </a:solidFill>
                  <a:latin typeface="微軟正黑體" panose="020B0604030504040204" pitchFamily="34" charset="-120"/>
                  <a:ea typeface="微軟正黑體" panose="020B0604030504040204" pitchFamily="34" charset="-120"/>
                </a:rPr>
                <a:t>設計實務</a:t>
              </a:r>
              <a:br>
                <a:rPr lang="zh-TW" altLang="en-US" sz="1400" kern="0" dirty="0">
                  <a:solidFill>
                    <a:prstClr val="black"/>
                  </a:solidFill>
                  <a:latin typeface="微軟正黑體" panose="020B0604030504040204" pitchFamily="34" charset="-120"/>
                  <a:ea typeface="微軟正黑體" panose="020B0604030504040204" pitchFamily="34" charset="-120"/>
                </a:rPr>
              </a:br>
              <a:r>
                <a:rPr lang="zh-TW" altLang="en-US" sz="1400" kern="0" dirty="0">
                  <a:solidFill>
                    <a:prstClr val="black"/>
                  </a:solidFill>
                  <a:latin typeface="微軟正黑體" panose="020B0604030504040204" pitchFamily="34" charset="-120"/>
                  <a:ea typeface="微軟正黑體" panose="020B0604030504040204" pitchFamily="34" charset="-120"/>
                </a:rPr>
                <a:t>數位內容實務</a:t>
              </a:r>
              <a:br>
                <a:rPr lang="zh-TW" altLang="en-US" sz="1400" kern="0" dirty="0">
                  <a:solidFill>
                    <a:prstClr val="black"/>
                  </a:solidFill>
                  <a:latin typeface="微軟正黑體" panose="020B0604030504040204" pitchFamily="34" charset="-120"/>
                  <a:ea typeface="微軟正黑體" panose="020B0604030504040204" pitchFamily="34" charset="-120"/>
                </a:rPr>
              </a:br>
              <a:r>
                <a:rPr lang="zh-TW" altLang="en-US" sz="1400" kern="0" dirty="0">
                  <a:solidFill>
                    <a:prstClr val="black"/>
                  </a:solidFill>
                  <a:latin typeface="微軟正黑體" panose="020B0604030504040204" pitchFamily="34" charset="-120"/>
                  <a:ea typeface="微軟正黑體" panose="020B0604030504040204" pitchFamily="34" charset="-120"/>
                </a:rPr>
                <a:t>商務網站建置</a:t>
              </a:r>
              <a:r>
                <a:rPr lang="en-US" altLang="zh-TW" sz="1400" kern="0" dirty="0" smtClean="0">
                  <a:solidFill>
                    <a:prstClr val="black"/>
                  </a:solidFill>
                  <a:latin typeface="微軟正黑體" panose="020B0604030504040204" pitchFamily="34" charset="-120"/>
                  <a:ea typeface="微軟正黑體" panose="020B0604030504040204" pitchFamily="34" charset="-120"/>
                </a:rPr>
                <a:t>‧‧‧‧‧</a:t>
              </a:r>
              <a:endParaRPr lang="en-US" altLang="zh-TW" sz="1400" kern="0" dirty="0">
                <a:solidFill>
                  <a:prstClr val="black"/>
                </a:solidFill>
                <a:latin typeface="微軟正黑體" panose="020B0604030504040204" pitchFamily="34" charset="-120"/>
                <a:ea typeface="微軟正黑體" panose="020B0604030504040204" pitchFamily="34" charset="-120"/>
              </a:endParaRPr>
            </a:p>
          </p:txBody>
        </p:sp>
        <p:sp>
          <p:nvSpPr>
            <p:cNvPr id="24" name="Oval 8"/>
            <p:cNvSpPr>
              <a:spLocks noChangeArrowheads="1"/>
            </p:cNvSpPr>
            <p:nvPr/>
          </p:nvSpPr>
          <p:spPr bwMode="gray">
            <a:xfrm>
              <a:off x="6013451" y="2306900"/>
              <a:ext cx="2014934" cy="360000"/>
            </a:xfrm>
            <a:prstGeom prst="roundRect">
              <a:avLst/>
            </a:prstGeom>
            <a:solidFill>
              <a:srgbClr val="9BBB59">
                <a:lumMod val="75000"/>
              </a:srgbClr>
            </a:solidFill>
            <a:ln>
              <a:noFill/>
            </a:ln>
            <a:extLst/>
          </p:spPr>
          <p:txBody>
            <a:bodyPr lIns="45720" tIns="44450" rIns="45720" bIns="44450" anchor="ctr" anchorCtr="1"/>
            <a:lstStyle/>
            <a:p>
              <a:pPr algn="ct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教學目標及內容</a:t>
              </a:r>
              <a:endParaRPr lang="zh-TW" altLang="en-US" sz="1400" b="1" kern="0" dirty="0">
                <a:solidFill>
                  <a:prstClr val="white"/>
                </a:solidFill>
                <a:latin typeface="微軟正黑體" panose="020B0604030504040204" pitchFamily="34" charset="-120"/>
                <a:ea typeface="微軟正黑體" panose="020B0604030504040204" pitchFamily="34" charset="-120"/>
              </a:endParaRPr>
            </a:p>
          </p:txBody>
        </p:sp>
      </p:grpSp>
      <p:grpSp>
        <p:nvGrpSpPr>
          <p:cNvPr id="27" name="群組 26"/>
          <p:cNvGrpSpPr/>
          <p:nvPr/>
        </p:nvGrpSpPr>
        <p:grpSpPr>
          <a:xfrm>
            <a:off x="4655621" y="5199583"/>
            <a:ext cx="4304833" cy="1253753"/>
            <a:chOff x="4655621" y="5199583"/>
            <a:chExt cx="4304833" cy="1253753"/>
          </a:xfrm>
        </p:grpSpPr>
        <p:sp>
          <p:nvSpPr>
            <p:cNvPr id="28" name="圓角矩形 27"/>
            <p:cNvSpPr/>
            <p:nvPr/>
          </p:nvSpPr>
          <p:spPr>
            <a:xfrm>
              <a:off x="5103643" y="5268109"/>
              <a:ext cx="3788837" cy="321131"/>
            </a:xfrm>
            <a:prstGeom prst="roundRect">
              <a:avLst/>
            </a:prstGeom>
            <a:solidFill>
              <a:srgbClr val="8064A2">
                <a:lumMod val="75000"/>
              </a:srgbClr>
            </a:solidFill>
            <a:ln w="25400" cap="flat" cmpd="sng" algn="ctr">
              <a:noFill/>
              <a:prstDash val="solid"/>
            </a:ln>
            <a:effectLst/>
          </p:spPr>
          <p:txBody>
            <a:bodyPr rtlCol="0" anchor="ctr"/>
            <a:lstStyle/>
            <a:p>
              <a:pPr>
                <a:defRPr/>
              </a:pPr>
              <a:r>
                <a:rPr lang="zh-TW" altLang="en-US" sz="1400" b="1" kern="0" dirty="0" smtClean="0">
                  <a:solidFill>
                    <a:prstClr val="white"/>
                  </a:solidFill>
                  <a:latin typeface="微軟正黑體" panose="020B0604030504040204" pitchFamily="34" charset="-120"/>
                  <a:ea typeface="微軟正黑體" panose="020B0604030504040204" pitchFamily="34" charset="-120"/>
                </a:rPr>
                <a:t>依據職能設計與教學目標一致的評量方式</a:t>
              </a:r>
            </a:p>
          </p:txBody>
        </p:sp>
        <p:sp>
          <p:nvSpPr>
            <p:cNvPr id="29" name="文字方塊 28"/>
            <p:cNvSpPr txBox="1"/>
            <p:nvPr/>
          </p:nvSpPr>
          <p:spPr>
            <a:xfrm>
              <a:off x="4655621" y="5199583"/>
              <a:ext cx="492443" cy="461665"/>
            </a:xfrm>
            <a:prstGeom prst="rect">
              <a:avLst/>
            </a:prstGeom>
            <a:noFill/>
          </p:spPr>
          <p:txBody>
            <a:bodyPr wrap="none" rtlCol="0">
              <a:spAutoFit/>
            </a:bodyPr>
            <a:lstStyle/>
            <a:p>
              <a:pPr>
                <a:defRPr/>
              </a:pPr>
              <a:r>
                <a:rPr lang="zh-TW" altLang="en-US" sz="2400" kern="0" dirty="0" smtClean="0">
                  <a:solidFill>
                    <a:srgbClr val="C00000"/>
                  </a:solidFill>
                  <a:latin typeface="Arial" pitchFamily="34" charset="0"/>
                  <a:ea typeface="新細明體" pitchFamily="18" charset="-120"/>
                </a:rPr>
                <a:t>❹</a:t>
              </a:r>
            </a:p>
          </p:txBody>
        </p:sp>
        <p:grpSp>
          <p:nvGrpSpPr>
            <p:cNvPr id="30" name="群組 29"/>
            <p:cNvGrpSpPr/>
            <p:nvPr/>
          </p:nvGrpSpPr>
          <p:grpSpPr>
            <a:xfrm>
              <a:off x="5076056" y="5733255"/>
              <a:ext cx="3884398" cy="720081"/>
              <a:chOff x="5076056" y="5661248"/>
              <a:chExt cx="3884398" cy="720081"/>
            </a:xfrm>
          </p:grpSpPr>
          <p:sp>
            <p:nvSpPr>
              <p:cNvPr id="31" name="AutoShape 4"/>
              <p:cNvSpPr>
                <a:spLocks noChangeArrowheads="1"/>
              </p:cNvSpPr>
              <p:nvPr/>
            </p:nvSpPr>
            <p:spPr bwMode="auto">
              <a:xfrm>
                <a:off x="5103642" y="5805265"/>
                <a:ext cx="3788837" cy="576064"/>
              </a:xfrm>
              <a:prstGeom prst="roundRect">
                <a:avLst>
                  <a:gd name="adj" fmla="val 8690"/>
                </a:avLst>
              </a:prstGeom>
              <a:noFill/>
              <a:ln w="38100" cap="flat" cmpd="sng" algn="ctr">
                <a:solidFill>
                  <a:sysClr val="window" lastClr="FFFFFF">
                    <a:lumMod val="65000"/>
                  </a:sysClr>
                </a:solidFill>
                <a:prstDash val="sysDash"/>
              </a:ln>
              <a:effectLst/>
            </p:spPr>
            <p:txBody>
              <a:bodyPr wrap="none" anchor="ctr"/>
              <a:lstStyle/>
              <a:p>
                <a:pPr>
                  <a:defRPr/>
                </a:pPr>
                <a:endParaRPr lang="zh-TW" altLang="en-US" kern="0" smtClean="0">
                  <a:solidFill>
                    <a:prstClr val="black"/>
                  </a:solidFill>
                  <a:latin typeface="Calibri"/>
                  <a:ea typeface="新細明體"/>
                </a:endParaRPr>
              </a:p>
            </p:txBody>
          </p:sp>
          <p:sp>
            <p:nvSpPr>
              <p:cNvPr id="32" name="AutoShape 4"/>
              <p:cNvSpPr>
                <a:spLocks noChangeArrowheads="1"/>
              </p:cNvSpPr>
              <p:nvPr/>
            </p:nvSpPr>
            <p:spPr bwMode="gray">
              <a:xfrm>
                <a:off x="5825004" y="5661248"/>
                <a:ext cx="2347396" cy="269071"/>
              </a:xfrm>
              <a:prstGeom prst="roundRect">
                <a:avLst>
                  <a:gd name="adj" fmla="val 16667"/>
                </a:avLst>
              </a:prstGeom>
              <a:solidFill>
                <a:srgbClr val="4BACC6">
                  <a:lumMod val="20000"/>
                  <a:lumOff val="80000"/>
                </a:srgbClr>
              </a:solidFill>
              <a:ln>
                <a:noFill/>
              </a:ln>
              <a:effectLst>
                <a:outerShdw dist="107763" dir="2700000" algn="ctr" rotWithShape="0">
                  <a:srgbClr val="EEECE1">
                    <a:alpha val="50000"/>
                  </a:srgbClr>
                </a:outerShdw>
              </a:effectLst>
            </p:spPr>
            <p:txBody>
              <a:bodyPr lIns="45720" tIns="44450" rIns="45720" bIns="44450" anchor="ctr" anchorCtr="1"/>
              <a:lstStyle/>
              <a:p>
                <a:pPr algn="ctr">
                  <a:defRPr/>
                </a:pPr>
                <a:r>
                  <a:rPr lang="zh-TW" altLang="en-US" sz="1400" b="1" kern="0" dirty="0" smtClean="0">
                    <a:solidFill>
                      <a:prstClr val="black"/>
                    </a:solidFill>
                    <a:latin typeface="微軟正黑體" pitchFamily="34" charset="-120"/>
                    <a:ea typeface="微軟正黑體" pitchFamily="34" charset="-120"/>
                  </a:rPr>
                  <a:t>專題製作</a:t>
                </a:r>
              </a:p>
            </p:txBody>
          </p:sp>
          <p:sp>
            <p:nvSpPr>
              <p:cNvPr id="33" name="矩形 32"/>
              <p:cNvSpPr/>
              <p:nvPr/>
            </p:nvSpPr>
            <p:spPr>
              <a:xfrm>
                <a:off x="5076056" y="5949280"/>
                <a:ext cx="3884398" cy="307777"/>
              </a:xfrm>
              <a:prstGeom prst="rect">
                <a:avLst/>
              </a:prstGeom>
            </p:spPr>
            <p:txBody>
              <a:bodyPr wrap="none">
                <a:spAutoFit/>
              </a:bodyPr>
              <a:lstStyle/>
              <a:p>
                <a:pPr marL="174625" indent="-174625" algn="ctr">
                  <a:buFont typeface="Wingdings" panose="05000000000000000000" pitchFamily="2" charset="2"/>
                  <a:buChar char="l"/>
                  <a:defRPr/>
                </a:pPr>
                <a:r>
                  <a:rPr lang="zh-TW" altLang="en-US" sz="1400" kern="0" dirty="0" smtClean="0">
                    <a:solidFill>
                      <a:prstClr val="black"/>
                    </a:solidFill>
                    <a:latin typeface="微軟正黑體" pitchFamily="34" charset="-120"/>
                    <a:ea typeface="微軟正黑體" pitchFamily="34" charset="-120"/>
                  </a:rPr>
                  <a:t>挑選一個主題實際架設網站並設計行銷活動</a:t>
                </a:r>
              </a:p>
            </p:txBody>
          </p:sp>
        </p:grpSp>
      </p:grpSp>
      <p:pic>
        <p:nvPicPr>
          <p:cNvPr id="34"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15616" y="5291916"/>
            <a:ext cx="3636338" cy="6532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5" name="圓角化同側角落矩形 34"/>
          <p:cNvSpPr/>
          <p:nvPr/>
        </p:nvSpPr>
        <p:spPr>
          <a:xfrm>
            <a:off x="1475744" y="5399956"/>
            <a:ext cx="792000" cy="25200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sp>
        <p:nvSpPr>
          <p:cNvPr id="36" name="圓角化同側角落矩形 35"/>
          <p:cNvSpPr/>
          <p:nvPr/>
        </p:nvSpPr>
        <p:spPr>
          <a:xfrm>
            <a:off x="1907704" y="5075892"/>
            <a:ext cx="720000" cy="252000"/>
          </a:xfrm>
          <a:prstGeom prst="round2SameRect">
            <a:avLst>
              <a:gd name="adj1" fmla="val 16667"/>
              <a:gd name="adj2" fmla="val 34656"/>
            </a:avLst>
          </a:prstGeom>
          <a:noFill/>
          <a:ln w="38100" cap="flat" cmpd="sng" algn="ctr">
            <a:solidFill>
              <a:srgbClr val="C00000"/>
            </a:solidFill>
            <a:prstDash val="solid"/>
          </a:ln>
          <a:effectLst/>
        </p:spPr>
        <p:txBody>
          <a:bodyPr anchor="ctr"/>
          <a:lstStyle/>
          <a:p>
            <a:pPr algn="ctr">
              <a:defRPr/>
            </a:pPr>
            <a:endParaRPr lang="zh-TW" altLang="en-US" kern="0">
              <a:solidFill>
                <a:prstClr val="white"/>
              </a:solidFill>
              <a:latin typeface="Calibri"/>
              <a:ea typeface="新細明體"/>
            </a:endParaRPr>
          </a:p>
        </p:txBody>
      </p:sp>
      <p:cxnSp>
        <p:nvCxnSpPr>
          <p:cNvPr id="37" name="肘形接點 36"/>
          <p:cNvCxnSpPr>
            <a:stCxn id="14" idx="1"/>
          </p:cNvCxnSpPr>
          <p:nvPr/>
        </p:nvCxnSpPr>
        <p:spPr>
          <a:xfrm rot="5400000">
            <a:off x="2619067" y="3995892"/>
            <a:ext cx="1188000" cy="1836000"/>
          </a:xfrm>
          <a:prstGeom prst="bentConnector2">
            <a:avLst/>
          </a:prstGeom>
          <a:noFill/>
          <a:ln w="57150" cap="flat" cmpd="sng" algn="ctr">
            <a:solidFill>
              <a:srgbClr val="C00000"/>
            </a:solidFill>
            <a:prstDash val="solid"/>
            <a:headEnd type="none" w="med" len="med"/>
            <a:tailEnd type="triangle" w="med" len="med"/>
          </a:ln>
          <a:effectLst/>
        </p:spPr>
      </p:cxnSp>
      <p:sp>
        <p:nvSpPr>
          <p:cNvPr id="38" name="矩形 37"/>
          <p:cNvSpPr/>
          <p:nvPr/>
        </p:nvSpPr>
        <p:spPr>
          <a:xfrm>
            <a:off x="539552" y="1506270"/>
            <a:ext cx="2686158" cy="338554"/>
          </a:xfrm>
          <a:prstGeom prst="rect">
            <a:avLst/>
          </a:prstGeom>
          <a:solidFill>
            <a:schemeClr val="accent1">
              <a:lumMod val="20000"/>
              <a:lumOff val="80000"/>
            </a:schemeClr>
          </a:solidFill>
        </p:spPr>
        <p:txBody>
          <a:bodyPr wrap="square">
            <a:spAutoFit/>
          </a:bodyPr>
          <a:lstStyle/>
          <a:p>
            <a:pPr marL="171450" indent="-171450">
              <a:buFont typeface="Wingdings" pitchFamily="2" charset="2"/>
              <a:buChar char="n"/>
            </a:pPr>
            <a:r>
              <a:rPr lang="zh-TW" altLang="en-US" sz="1600" b="1" dirty="0" smtClean="0">
                <a:solidFill>
                  <a:prstClr val="black"/>
                </a:solidFill>
                <a:latin typeface="微軟正黑體" panose="020B0604030504040204" pitchFamily="34" charset="-120"/>
                <a:ea typeface="微軟正黑體" panose="020B0604030504040204" pitchFamily="34" charset="-120"/>
              </a:rPr>
              <a:t>以</a:t>
            </a:r>
            <a:r>
              <a:rPr lang="zh-TW" altLang="en-US" sz="1600" b="1" kern="0" dirty="0">
                <a:solidFill>
                  <a:prstClr val="black"/>
                </a:solidFill>
                <a:latin typeface="微軟正黑體" panose="020B0604030504040204" pitchFamily="34" charset="-120"/>
                <a:ea typeface="微軟正黑體" panose="020B0604030504040204" pitchFamily="34" charset="-120"/>
              </a:rPr>
              <a:t>電子商務學程</a:t>
            </a:r>
            <a:r>
              <a:rPr lang="zh-TW" altLang="en-US" sz="1600" b="1" dirty="0" smtClean="0">
                <a:solidFill>
                  <a:prstClr val="black"/>
                </a:solidFill>
                <a:latin typeface="微軟正黑體" panose="020B0604030504040204" pitchFamily="34" charset="-120"/>
                <a:ea typeface="微軟正黑體" panose="020B0604030504040204" pitchFamily="34" charset="-120"/>
              </a:rPr>
              <a:t>為例</a:t>
            </a:r>
            <a:endParaRPr lang="zh-TW" altLang="en-US" sz="1600" b="1"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185450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nodeType="afterEffect">
                                  <p:stCondLst>
                                    <p:cond delay="0"/>
                                  </p:stCondLst>
                                  <p:childTnLst>
                                    <p:set>
                                      <p:cBhvr>
                                        <p:cTn id="33" dur="1" fill="hold">
                                          <p:stCondLst>
                                            <p:cond delay="0"/>
                                          </p:stCondLst>
                                        </p:cTn>
                                        <p:tgtEl>
                                          <p:spTgt spid="16"/>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21"/>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7" grpId="0"/>
      <p:bldP spid="18" grpId="0" animBg="1"/>
      <p:bldP spid="35" grpId="0" animBg="1"/>
      <p:bldP spid="36" grpId="0" animBg="1"/>
      <p:bldP spid="38"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446856" y="18864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系統化職能導向課程設計概念</a:t>
            </a:r>
          </a:p>
        </p:txBody>
      </p:sp>
      <p:sp>
        <p:nvSpPr>
          <p:cNvPr id="3" name="矩形 2"/>
          <p:cNvSpPr/>
          <p:nvPr/>
        </p:nvSpPr>
        <p:spPr>
          <a:xfrm>
            <a:off x="417686" y="2233865"/>
            <a:ext cx="2031325" cy="646331"/>
          </a:xfrm>
          <a:prstGeom prst="rect">
            <a:avLst/>
          </a:prstGeom>
          <a:noFill/>
        </p:spPr>
        <p:txBody>
          <a:bodyPr wrap="none">
            <a:spAutoFit/>
          </a:bodyPr>
          <a:lstStyle/>
          <a:p>
            <a:pPr algn="ctr" eaLnBrk="0" fontAlgn="base" hangingPunct="0">
              <a:spcBef>
                <a:spcPct val="0"/>
              </a:spcBef>
              <a:spcAft>
                <a:spcPct val="0"/>
              </a:spcAft>
              <a:defRPr/>
            </a:pPr>
            <a:r>
              <a:rPr kumimoji="1" lang="zh-TW" altLang="en-US" sz="3600" b="1" dirty="0">
                <a:ln w="18000">
                  <a:solidFill>
                    <a:srgbClr val="C0504D">
                      <a:satMod val="140000"/>
                    </a:srgbClr>
                  </a:solidFill>
                  <a:prstDash val="solid"/>
                  <a:miter lim="800000"/>
                </a:ln>
                <a:noFill/>
                <a:effectLst>
                  <a:outerShdw blurRad="25500" dist="23000" dir="7020000" algn="tl">
                    <a:srgbClr val="000000">
                      <a:alpha val="50000"/>
                    </a:srgbClr>
                  </a:outerShdw>
                </a:effectLst>
                <a:latin typeface="微軟正黑體" panose="020B0604030504040204" pitchFamily="34" charset="-120"/>
                <a:ea typeface="微軟正黑體" panose="020B0604030504040204" pitchFamily="34" charset="-120"/>
              </a:rPr>
              <a:t>環環相扣</a:t>
            </a:r>
          </a:p>
        </p:txBody>
      </p:sp>
      <p:sp>
        <p:nvSpPr>
          <p:cNvPr id="4" name="矩形 3"/>
          <p:cNvSpPr/>
          <p:nvPr/>
        </p:nvSpPr>
        <p:spPr>
          <a:xfrm>
            <a:off x="6591279" y="5010819"/>
            <a:ext cx="2031325" cy="646331"/>
          </a:xfrm>
          <a:prstGeom prst="rect">
            <a:avLst/>
          </a:prstGeom>
          <a:noFill/>
        </p:spPr>
        <p:txBody>
          <a:bodyPr wrap="none">
            <a:spAutoFit/>
          </a:bodyPr>
          <a:lstStyle/>
          <a:p>
            <a:pPr algn="ctr" eaLnBrk="0" fontAlgn="base" hangingPunct="0">
              <a:spcBef>
                <a:spcPct val="0"/>
              </a:spcBef>
              <a:spcAft>
                <a:spcPct val="0"/>
              </a:spcAft>
              <a:defRPr/>
            </a:pPr>
            <a:r>
              <a:rPr kumimoji="1" lang="zh-TW" altLang="en-US" sz="3600" b="1" dirty="0">
                <a:ln w="18000">
                  <a:solidFill>
                    <a:srgbClr val="C0504D">
                      <a:satMod val="140000"/>
                    </a:srgbClr>
                  </a:solidFill>
                  <a:prstDash val="solid"/>
                  <a:miter lim="800000"/>
                </a:ln>
                <a:noFill/>
                <a:effectLst>
                  <a:outerShdw blurRad="25500" dist="23000" dir="7020000" algn="tl">
                    <a:srgbClr val="000000">
                      <a:alpha val="50000"/>
                    </a:srgbClr>
                  </a:outerShdw>
                </a:effectLst>
                <a:latin typeface="微軟正黑體" panose="020B0604030504040204" pitchFamily="34" charset="-120"/>
                <a:ea typeface="微軟正黑體" panose="020B0604030504040204" pitchFamily="34" charset="-120"/>
              </a:rPr>
              <a:t>重點一致</a:t>
            </a:r>
          </a:p>
        </p:txBody>
      </p:sp>
      <p:cxnSp>
        <p:nvCxnSpPr>
          <p:cNvPr id="5" name="直線接點 4"/>
          <p:cNvCxnSpPr/>
          <p:nvPr/>
        </p:nvCxnSpPr>
        <p:spPr>
          <a:xfrm>
            <a:off x="4595564" y="4473277"/>
            <a:ext cx="0" cy="358775"/>
          </a:xfrm>
          <a:prstGeom prst="line">
            <a:avLst/>
          </a:prstGeom>
          <a:noFill/>
          <a:ln w="152400" cap="flat" cmpd="sng" algn="ctr">
            <a:solidFill>
              <a:srgbClr val="4F81BD"/>
            </a:solidFill>
            <a:prstDash val="solid"/>
          </a:ln>
          <a:effectLst/>
        </p:spPr>
      </p:cxnSp>
      <p:cxnSp>
        <p:nvCxnSpPr>
          <p:cNvPr id="6" name="直線接點 5"/>
          <p:cNvCxnSpPr/>
          <p:nvPr/>
        </p:nvCxnSpPr>
        <p:spPr>
          <a:xfrm>
            <a:off x="4595564" y="2490490"/>
            <a:ext cx="0" cy="388937"/>
          </a:xfrm>
          <a:prstGeom prst="line">
            <a:avLst/>
          </a:prstGeom>
          <a:noFill/>
          <a:ln w="152400" cap="flat" cmpd="sng" algn="ctr">
            <a:solidFill>
              <a:srgbClr val="4F81BD"/>
            </a:solidFill>
            <a:prstDash val="solid"/>
          </a:ln>
          <a:effectLst/>
        </p:spPr>
      </p:cxnSp>
      <p:cxnSp>
        <p:nvCxnSpPr>
          <p:cNvPr id="7" name="直線接點 6"/>
          <p:cNvCxnSpPr/>
          <p:nvPr/>
        </p:nvCxnSpPr>
        <p:spPr>
          <a:xfrm>
            <a:off x="3417639" y="3671590"/>
            <a:ext cx="438150" cy="0"/>
          </a:xfrm>
          <a:prstGeom prst="line">
            <a:avLst/>
          </a:prstGeom>
          <a:noFill/>
          <a:ln w="152400" cap="flat" cmpd="sng" algn="ctr">
            <a:solidFill>
              <a:srgbClr val="4F81BD"/>
            </a:solidFill>
            <a:prstDash val="solid"/>
          </a:ln>
          <a:effectLst/>
        </p:spPr>
      </p:cxnSp>
      <p:cxnSp>
        <p:nvCxnSpPr>
          <p:cNvPr id="8" name="直線接點 7"/>
          <p:cNvCxnSpPr/>
          <p:nvPr/>
        </p:nvCxnSpPr>
        <p:spPr>
          <a:xfrm>
            <a:off x="5314702" y="3671590"/>
            <a:ext cx="438150" cy="0"/>
          </a:xfrm>
          <a:prstGeom prst="line">
            <a:avLst/>
          </a:prstGeom>
          <a:noFill/>
          <a:ln w="152400" cap="flat" cmpd="sng" algn="ctr">
            <a:solidFill>
              <a:srgbClr val="4F81BD"/>
            </a:solidFill>
            <a:prstDash val="solid"/>
          </a:ln>
          <a:effectLst/>
        </p:spPr>
      </p:cxnSp>
      <p:sp>
        <p:nvSpPr>
          <p:cNvPr id="9" name="圓角矩形 8"/>
          <p:cNvSpPr/>
          <p:nvPr/>
        </p:nvSpPr>
        <p:spPr>
          <a:xfrm>
            <a:off x="336302" y="5976640"/>
            <a:ext cx="8280400" cy="620712"/>
          </a:xfrm>
          <a:prstGeom prst="roundRect">
            <a:avLst/>
          </a:prstGeom>
          <a:solidFill>
            <a:srgbClr val="4F81BD"/>
          </a:solidFill>
          <a:ln w="25400" cap="flat" cmpd="sng" algn="ctr">
            <a:solidFill>
              <a:srgbClr val="4F81BD">
                <a:shade val="50000"/>
              </a:srgbClr>
            </a:solidFill>
            <a:prstDash val="solid"/>
          </a:ln>
          <a:effectLst/>
        </p:spPr>
        <p:txBody>
          <a:bodyPr anchor="ctr"/>
          <a:lstStyle/>
          <a:p>
            <a:pPr algn="ctr">
              <a:defRPr/>
            </a:pPr>
            <a:r>
              <a:rPr lang="zh-TW" altLang="en-US" kern="0" dirty="0">
                <a:solidFill>
                  <a:prstClr val="white"/>
                </a:solidFill>
                <a:latin typeface="微軟正黑體" panose="020B0604030504040204" pitchFamily="34" charset="-120"/>
                <a:ea typeface="微軟正黑體" panose="020B0604030504040204" pitchFamily="34" charset="-120"/>
              </a:rPr>
              <a:t>學習成果評量之規劃，包括方法、工具、評量標準與程序，</a:t>
            </a:r>
            <a:r>
              <a:rPr lang="zh-TW" altLang="en-US" kern="0" dirty="0">
                <a:solidFill>
                  <a:srgbClr val="FF0000"/>
                </a:solidFill>
                <a:latin typeface="微軟正黑體" panose="020B0604030504040204" pitchFamily="34" charset="-120"/>
                <a:ea typeface="微軟正黑體" panose="020B0604030504040204" pitchFamily="34" charset="-120"/>
              </a:rPr>
              <a:t>應在課程執行前完成</a:t>
            </a:r>
          </a:p>
        </p:txBody>
      </p:sp>
      <p:graphicFrame>
        <p:nvGraphicFramePr>
          <p:cNvPr id="10" name="內容版面配置區 4"/>
          <p:cNvGraphicFramePr>
            <a:graphicFrameLocks/>
          </p:cNvGraphicFramePr>
          <p:nvPr>
            <p:extLst/>
          </p:nvPr>
        </p:nvGraphicFramePr>
        <p:xfrm>
          <a:off x="442664" y="1268760"/>
          <a:ext cx="83058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4463351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投影片編號版面配置區 2"/>
          <p:cNvSpPr>
            <a:spLocks noGrp="1"/>
          </p:cNvSpPr>
          <p:nvPr>
            <p:ph type="sldNum" sz="quarter" idx="12"/>
          </p:nvPr>
        </p:nvSpPr>
        <p:spPr/>
        <p:txBody>
          <a:bodyPr/>
          <a:lstStyle>
            <a:lvl1pPr>
              <a:defRPr>
                <a:solidFill>
                  <a:schemeClr val="tx1"/>
                </a:solidFill>
                <a:latin typeface="Perpetua" pitchFamily="18" charset="0"/>
              </a:defRPr>
            </a:lvl1pPr>
            <a:lvl2pPr marL="742950" indent="-285750">
              <a:defRPr>
                <a:solidFill>
                  <a:schemeClr val="tx1"/>
                </a:solidFill>
                <a:latin typeface="Perpetua" pitchFamily="18" charset="0"/>
              </a:defRPr>
            </a:lvl2pPr>
            <a:lvl3pPr marL="1143000" indent="-228600">
              <a:defRPr>
                <a:solidFill>
                  <a:schemeClr val="tx1"/>
                </a:solidFill>
                <a:latin typeface="Perpetua" pitchFamily="18" charset="0"/>
              </a:defRPr>
            </a:lvl3pPr>
            <a:lvl4pPr marL="1600200" indent="-228600">
              <a:defRPr>
                <a:solidFill>
                  <a:schemeClr val="tx1"/>
                </a:solidFill>
                <a:latin typeface="Perpetua" pitchFamily="18" charset="0"/>
              </a:defRPr>
            </a:lvl4pPr>
            <a:lvl5pPr marL="2057400" indent="-228600">
              <a:defRPr>
                <a:solidFill>
                  <a:schemeClr val="tx1"/>
                </a:solidFill>
                <a:latin typeface="Perpetua" pitchFamily="18" charset="0"/>
              </a:defRPr>
            </a:lvl5pPr>
            <a:lvl6pPr marL="2514600" indent="-228600" fontAlgn="base">
              <a:spcBef>
                <a:spcPct val="0"/>
              </a:spcBef>
              <a:spcAft>
                <a:spcPct val="0"/>
              </a:spcAft>
              <a:defRPr>
                <a:solidFill>
                  <a:schemeClr val="tx1"/>
                </a:solidFill>
                <a:latin typeface="Perpetua" pitchFamily="18" charset="0"/>
              </a:defRPr>
            </a:lvl6pPr>
            <a:lvl7pPr marL="2971800" indent="-228600" fontAlgn="base">
              <a:spcBef>
                <a:spcPct val="0"/>
              </a:spcBef>
              <a:spcAft>
                <a:spcPct val="0"/>
              </a:spcAft>
              <a:defRPr>
                <a:solidFill>
                  <a:schemeClr val="tx1"/>
                </a:solidFill>
                <a:latin typeface="Perpetua" pitchFamily="18" charset="0"/>
              </a:defRPr>
            </a:lvl7pPr>
            <a:lvl8pPr marL="3429000" indent="-228600" fontAlgn="base">
              <a:spcBef>
                <a:spcPct val="0"/>
              </a:spcBef>
              <a:spcAft>
                <a:spcPct val="0"/>
              </a:spcAft>
              <a:defRPr>
                <a:solidFill>
                  <a:schemeClr val="tx1"/>
                </a:solidFill>
                <a:latin typeface="Perpetua" pitchFamily="18" charset="0"/>
              </a:defRPr>
            </a:lvl8pPr>
            <a:lvl9pPr marL="3886200" indent="-228600" fontAlgn="base">
              <a:spcBef>
                <a:spcPct val="0"/>
              </a:spcBef>
              <a:spcAft>
                <a:spcPct val="0"/>
              </a:spcAft>
              <a:defRPr>
                <a:solidFill>
                  <a:schemeClr val="tx1"/>
                </a:solidFill>
                <a:latin typeface="Perpetua" pitchFamily="18" charset="0"/>
              </a:defRPr>
            </a:lvl9pPr>
          </a:lstStyle>
          <a:p>
            <a:fld id="{28F370A1-22C2-4C4B-A7CC-0A11BC44AF8C}" type="slidenum">
              <a:rPr lang="en-US" altLang="zh-TW">
                <a:solidFill>
                  <a:srgbClr val="FFFFFF"/>
                </a:solidFill>
                <a:latin typeface="Franklin Gothic Book" pitchFamily="34" charset="0"/>
              </a:rPr>
              <a:pPr/>
              <a:t>9</a:t>
            </a:fld>
            <a:endParaRPr lang="en-US" altLang="zh-TW">
              <a:solidFill>
                <a:srgbClr val="FFFFFF"/>
              </a:solidFill>
              <a:latin typeface="Franklin Gothic Book" pitchFamily="34" charset="0"/>
            </a:endParaRPr>
          </a:p>
        </p:txBody>
      </p:sp>
      <p:sp>
        <p:nvSpPr>
          <p:cNvPr id="37890" name="標題 6"/>
          <p:cNvSpPr>
            <a:spLocks noGrp="1"/>
          </p:cNvSpPr>
          <p:nvPr>
            <p:ph type="title" idx="4294967295"/>
          </p:nvPr>
        </p:nvSpPr>
        <p:spPr>
          <a:xfrm>
            <a:off x="458579" y="357921"/>
            <a:ext cx="8229600" cy="720725"/>
          </a:xfrm>
        </p:spPr>
        <p:txBody>
          <a:bodyPr>
            <a:normAutofit/>
          </a:bodyPr>
          <a:lstStyle/>
          <a:p>
            <a:pPr algn="ctr"/>
            <a:r>
              <a:rPr kumimoji="1" lang="zh-TW" altLang="en-US" sz="4000" b="1" dirty="0" smtClean="0">
                <a:latin typeface="微軟正黑體" panose="020B0604030504040204" pitchFamily="34" charset="-120"/>
                <a:ea typeface="微軟正黑體" panose="020B0604030504040204" pitchFamily="34" charset="-120"/>
              </a:rPr>
              <a:t>國內</a:t>
            </a:r>
            <a:r>
              <a:rPr lang="zh-TW" altLang="en-US" sz="4000" b="1" dirty="0" smtClean="0">
                <a:latin typeface="微軟正黑體" panose="020B0604030504040204" pitchFamily="34" charset="-120"/>
                <a:ea typeface="微軟正黑體" panose="020B0604030504040204" pitchFamily="34" charset="-120"/>
              </a:rPr>
              <a:t>公部門的職能種類</a:t>
            </a:r>
          </a:p>
        </p:txBody>
      </p:sp>
      <p:sp>
        <p:nvSpPr>
          <p:cNvPr id="15362" name="Rectangle 3"/>
          <p:cNvSpPr>
            <a:spLocks noGrp="1" noChangeArrowheads="1"/>
          </p:cNvSpPr>
          <p:nvPr>
            <p:ph idx="4294967295"/>
          </p:nvPr>
        </p:nvSpPr>
        <p:spPr>
          <a:xfrm>
            <a:off x="446856" y="1340768"/>
            <a:ext cx="8229600" cy="4929187"/>
          </a:xfrm>
        </p:spPr>
        <p:txBody>
          <a:bodyPr/>
          <a:lstStyle/>
          <a:p>
            <a:pPr marL="274320" indent="-274320" fontAlgn="auto">
              <a:spcBef>
                <a:spcPts val="580"/>
              </a:spcBef>
              <a:spcAft>
                <a:spcPts val="0"/>
              </a:spcAft>
              <a:buFontTx/>
              <a:buNone/>
              <a:defRPr/>
            </a:pPr>
            <a:r>
              <a:rPr lang="zh-TW" altLang="en-US" sz="2000" dirty="0" smtClean="0">
                <a:solidFill>
                  <a:schemeClr val="bg1"/>
                </a:solidFill>
                <a:latin typeface="微軟正黑體" panose="020B0604030504040204" pitchFamily="34" charset="-120"/>
                <a:ea typeface="微軟正黑體" panose="020B0604030504040204" pitchFamily="34" charset="-120"/>
              </a:rPr>
              <a:t>政府各部會相關參考資源</a:t>
            </a:r>
            <a:r>
              <a:rPr lang="en-US" altLang="zh-TW" sz="2000" dirty="0" smtClean="0">
                <a:solidFill>
                  <a:schemeClr val="bg1"/>
                </a:solidFill>
                <a:latin typeface="微軟正黑體" panose="020B0604030504040204" pitchFamily="34" charset="-120"/>
                <a:ea typeface="微軟正黑體" panose="020B0604030504040204" pitchFamily="34" charset="-120"/>
              </a:rPr>
              <a:t>(</a:t>
            </a:r>
            <a:r>
              <a:rPr lang="zh-TW" altLang="en-US" sz="2000" dirty="0" smtClean="0">
                <a:solidFill>
                  <a:schemeClr val="bg1"/>
                </a:solidFill>
                <a:latin typeface="微軟正黑體" panose="020B0604030504040204" pitchFamily="34" charset="-120"/>
                <a:ea typeface="微軟正黑體" panose="020B0604030504040204" pitchFamily="34" charset="-120"/>
              </a:rPr>
              <a:t>開放</a:t>
            </a:r>
            <a:r>
              <a:rPr lang="en-US" altLang="zh-TW" sz="2000" dirty="0" smtClean="0">
                <a:solidFill>
                  <a:schemeClr val="bg1"/>
                </a:solidFill>
                <a:latin typeface="微軟正黑體" panose="020B0604030504040204" pitchFamily="34" charset="-120"/>
                <a:ea typeface="微軟正黑體" panose="020B0604030504040204" pitchFamily="34" charset="-120"/>
              </a:rPr>
              <a:t>)</a:t>
            </a:r>
            <a:r>
              <a:rPr lang="zh-TW" altLang="en-US" sz="2000" dirty="0" smtClean="0">
                <a:solidFill>
                  <a:schemeClr val="bg1"/>
                </a:solidFill>
                <a:latin typeface="微軟正黑體" panose="020B0604030504040204" pitchFamily="34" charset="-120"/>
                <a:ea typeface="微軟正黑體" panose="020B0604030504040204" pitchFamily="34" charset="-120"/>
              </a:rPr>
              <a:t>：</a:t>
            </a:r>
            <a:endParaRPr lang="en-US" altLang="zh-TW" sz="2000" dirty="0">
              <a:solidFill>
                <a:schemeClr val="bg1"/>
              </a:solidFill>
              <a:latin typeface="微軟正黑體" panose="020B0604030504040204" pitchFamily="34" charset="-120"/>
              <a:ea typeface="微軟正黑體" panose="020B0604030504040204" pitchFamily="34" charset="-120"/>
            </a:endParaRPr>
          </a:p>
          <a:p>
            <a:pPr marL="274320" indent="-274320" fontAlgn="auto">
              <a:spcBef>
                <a:spcPts val="580"/>
              </a:spcBef>
              <a:spcAft>
                <a:spcPts val="0"/>
              </a:spcAft>
              <a:buFontTx/>
              <a:buNone/>
              <a:defRPr/>
            </a:pPr>
            <a:endParaRPr lang="zh-TW" altLang="en-US" sz="2000" dirty="0" smtClean="0">
              <a:solidFill>
                <a:schemeClr val="bg1"/>
              </a:solidFill>
              <a:latin typeface="微軟正黑體" panose="020B0604030504040204" pitchFamily="34" charset="-120"/>
              <a:ea typeface="微軟正黑體" panose="020B0604030504040204" pitchFamily="34" charset="-120"/>
            </a:endParaRPr>
          </a:p>
          <a:p>
            <a:pPr marL="457200" lvl="1" indent="0" fontAlgn="auto">
              <a:spcBef>
                <a:spcPts val="370"/>
              </a:spcBef>
              <a:spcAft>
                <a:spcPts val="0"/>
              </a:spcAft>
              <a:buFont typeface="Arial" panose="020B0604020202020204" pitchFamily="34" charset="0"/>
              <a:buNone/>
              <a:defRPr/>
            </a:pPr>
            <a:endParaRPr lang="zh-TW" altLang="en-US" sz="1800" dirty="0" smtClean="0">
              <a:solidFill>
                <a:schemeClr val="bg1"/>
              </a:solidFill>
              <a:latin typeface="微軟正黑體" panose="020B0604030504040204" pitchFamily="34" charset="-120"/>
              <a:ea typeface="微軟正黑體" panose="020B0604030504040204" pitchFamily="34" charset="-120"/>
            </a:endParaRPr>
          </a:p>
          <a:p>
            <a:pPr marL="274320" indent="-274320" fontAlgn="auto">
              <a:spcBef>
                <a:spcPts val="580"/>
              </a:spcBef>
              <a:spcAft>
                <a:spcPts val="0"/>
              </a:spcAft>
              <a:buFont typeface="Arial" panose="020B0604020202020204" pitchFamily="34" charset="0"/>
              <a:buChar char="•"/>
              <a:defRPr/>
            </a:pPr>
            <a:endParaRPr lang="zh-TW" altLang="en-US" sz="1800" dirty="0" smtClean="0">
              <a:solidFill>
                <a:schemeClr val="bg1"/>
              </a:solidFill>
              <a:latin typeface="微軟正黑體" panose="020B0604030504040204" pitchFamily="34" charset="-120"/>
              <a:ea typeface="微軟正黑體" panose="020B0604030504040204" pitchFamily="34" charset="-120"/>
            </a:endParaRPr>
          </a:p>
        </p:txBody>
      </p:sp>
      <p:grpSp>
        <p:nvGrpSpPr>
          <p:cNvPr id="2" name="Group 52"/>
          <p:cNvGrpSpPr>
            <a:grpSpLocks/>
          </p:cNvGrpSpPr>
          <p:nvPr/>
        </p:nvGrpSpPr>
        <p:grpSpPr bwMode="auto">
          <a:xfrm>
            <a:off x="5724128" y="1500187"/>
            <a:ext cx="3203848" cy="4546601"/>
            <a:chOff x="276" y="864"/>
            <a:chExt cx="1884" cy="2688"/>
          </a:xfrm>
          <a:effectLst>
            <a:outerShdw blurRad="50800" dist="38100" dir="2700000" algn="tl" rotWithShape="0">
              <a:prstClr val="black">
                <a:alpha val="40000"/>
              </a:prstClr>
            </a:outerShdw>
          </a:effectLst>
        </p:grpSpPr>
        <p:sp>
          <p:nvSpPr>
            <p:cNvPr id="13323" name="Freeform 38"/>
            <p:cNvSpPr>
              <a:spLocks/>
            </p:cNvSpPr>
            <p:nvPr/>
          </p:nvSpPr>
          <p:spPr bwMode="gray">
            <a:xfrm>
              <a:off x="1724" y="2688"/>
              <a:ext cx="436" cy="864"/>
            </a:xfrm>
            <a:custGeom>
              <a:avLst/>
              <a:gdLst>
                <a:gd name="T0" fmla="*/ 0 w 655"/>
                <a:gd name="T1" fmla="*/ 303 h 849"/>
                <a:gd name="T2" fmla="*/ 1 w 655"/>
                <a:gd name="T3" fmla="*/ 1122 h 849"/>
                <a:gd name="T4" fmla="*/ 1 w 655"/>
                <a:gd name="T5" fmla="*/ 703 h 849"/>
                <a:gd name="T6" fmla="*/ 1 w 655"/>
                <a:gd name="T7" fmla="*/ 0 h 849"/>
                <a:gd name="T8" fmla="*/ 0 w 655"/>
                <a:gd name="T9" fmla="*/ 303 h 849"/>
                <a:gd name="T10" fmla="*/ 0 60000 65536"/>
                <a:gd name="T11" fmla="*/ 0 60000 65536"/>
                <a:gd name="T12" fmla="*/ 0 60000 65536"/>
                <a:gd name="T13" fmla="*/ 0 60000 65536"/>
                <a:gd name="T14" fmla="*/ 0 60000 65536"/>
                <a:gd name="T15" fmla="*/ 0 w 655"/>
                <a:gd name="T16" fmla="*/ 0 h 849"/>
                <a:gd name="T17" fmla="*/ 655 w 655"/>
                <a:gd name="T18" fmla="*/ 849 h 849"/>
              </a:gdLst>
              <a:ahLst/>
              <a:cxnLst>
                <a:cxn ang="T10">
                  <a:pos x="T0" y="T1"/>
                </a:cxn>
                <a:cxn ang="T11">
                  <a:pos x="T2" y="T3"/>
                </a:cxn>
                <a:cxn ang="T12">
                  <a:pos x="T4" y="T5"/>
                </a:cxn>
                <a:cxn ang="T13">
                  <a:pos x="T6" y="T7"/>
                </a:cxn>
                <a:cxn ang="T14">
                  <a:pos x="T8" y="T9"/>
                </a:cxn>
              </a:cxnLst>
              <a:rect l="T15" t="T16" r="T17" b="T18"/>
              <a:pathLst>
                <a:path w="655" h="849">
                  <a:moveTo>
                    <a:pt x="0" y="230"/>
                  </a:moveTo>
                  <a:lnTo>
                    <a:pt x="387" y="848"/>
                  </a:lnTo>
                  <a:lnTo>
                    <a:pt x="654" y="531"/>
                  </a:lnTo>
                  <a:lnTo>
                    <a:pt x="188" y="0"/>
                  </a:lnTo>
                  <a:lnTo>
                    <a:pt x="0" y="230"/>
                  </a:lnTo>
                </a:path>
              </a:pathLst>
            </a:custGeom>
            <a:gradFill rotWithShape="1">
              <a:gsLst>
                <a:gs pos="0">
                  <a:srgbClr val="B27A09"/>
                </a:gs>
                <a:gs pos="100000">
                  <a:srgbClr val="F4A70C"/>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4" name="Freeform 39"/>
            <p:cNvSpPr>
              <a:spLocks/>
            </p:cNvSpPr>
            <p:nvPr/>
          </p:nvSpPr>
          <p:spPr bwMode="gray">
            <a:xfrm>
              <a:off x="530" y="2676"/>
              <a:ext cx="1318" cy="252"/>
            </a:xfrm>
            <a:custGeom>
              <a:avLst/>
              <a:gdLst>
                <a:gd name="T0" fmla="*/ 0 w 1980"/>
                <a:gd name="T1" fmla="*/ 1058 h 229"/>
                <a:gd name="T2" fmla="*/ 3 w 1980"/>
                <a:gd name="T3" fmla="*/ 1058 h 229"/>
                <a:gd name="T4" fmla="*/ 3 w 1980"/>
                <a:gd name="T5" fmla="*/ 0 h 229"/>
                <a:gd name="T6" fmla="*/ 1 w 1980"/>
                <a:gd name="T7" fmla="*/ 0 h 229"/>
                <a:gd name="T8" fmla="*/ 0 w 1980"/>
                <a:gd name="T9" fmla="*/ 1058 h 229"/>
                <a:gd name="T10" fmla="*/ 0 60000 65536"/>
                <a:gd name="T11" fmla="*/ 0 60000 65536"/>
                <a:gd name="T12" fmla="*/ 0 60000 65536"/>
                <a:gd name="T13" fmla="*/ 0 60000 65536"/>
                <a:gd name="T14" fmla="*/ 0 60000 65536"/>
                <a:gd name="T15" fmla="*/ 0 w 1980"/>
                <a:gd name="T16" fmla="*/ 0 h 229"/>
                <a:gd name="T17" fmla="*/ 1980 w 1980"/>
                <a:gd name="T18" fmla="*/ 229 h 229"/>
              </a:gdLst>
              <a:ahLst/>
              <a:cxnLst>
                <a:cxn ang="T10">
                  <a:pos x="T0" y="T1"/>
                </a:cxn>
                <a:cxn ang="T11">
                  <a:pos x="T2" y="T3"/>
                </a:cxn>
                <a:cxn ang="T12">
                  <a:pos x="T4" y="T5"/>
                </a:cxn>
                <a:cxn ang="T13">
                  <a:pos x="T6" y="T7"/>
                </a:cxn>
                <a:cxn ang="T14">
                  <a:pos x="T8" y="T9"/>
                </a:cxn>
              </a:cxnLst>
              <a:rect l="T15" t="T16" r="T17" b="T18"/>
              <a:pathLst>
                <a:path w="1980" h="229">
                  <a:moveTo>
                    <a:pt x="0" y="228"/>
                  </a:moveTo>
                  <a:lnTo>
                    <a:pt x="1791" y="228"/>
                  </a:lnTo>
                  <a:lnTo>
                    <a:pt x="1979" y="0"/>
                  </a:lnTo>
                  <a:lnTo>
                    <a:pt x="500" y="0"/>
                  </a:lnTo>
                  <a:lnTo>
                    <a:pt x="0" y="228"/>
                  </a:lnTo>
                </a:path>
              </a:pathLst>
            </a:custGeom>
            <a:gradFill rotWithShape="0">
              <a:gsLst>
                <a:gs pos="0">
                  <a:srgbClr val="F4A70C"/>
                </a:gs>
                <a:gs pos="100000">
                  <a:srgbClr val="744F06"/>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5" name="Freeform 40"/>
            <p:cNvSpPr>
              <a:spLocks/>
            </p:cNvSpPr>
            <p:nvPr/>
          </p:nvSpPr>
          <p:spPr bwMode="gray">
            <a:xfrm>
              <a:off x="276" y="2928"/>
              <a:ext cx="1706" cy="624"/>
            </a:xfrm>
            <a:custGeom>
              <a:avLst/>
              <a:gdLst>
                <a:gd name="T0" fmla="*/ 0 w 2561"/>
                <a:gd name="T1" fmla="*/ 668 h 621"/>
                <a:gd name="T2" fmla="*/ 4 w 2561"/>
                <a:gd name="T3" fmla="*/ 668 h 621"/>
                <a:gd name="T4" fmla="*/ 3 w 2561"/>
                <a:gd name="T5" fmla="*/ 0 h 621"/>
                <a:gd name="T6" fmla="*/ 1 w 2561"/>
                <a:gd name="T7" fmla="*/ 0 h 621"/>
                <a:gd name="T8" fmla="*/ 0 w 2561"/>
                <a:gd name="T9" fmla="*/ 668 h 621"/>
                <a:gd name="T10" fmla="*/ 0 60000 65536"/>
                <a:gd name="T11" fmla="*/ 0 60000 65536"/>
                <a:gd name="T12" fmla="*/ 0 60000 65536"/>
                <a:gd name="T13" fmla="*/ 0 60000 65536"/>
                <a:gd name="T14" fmla="*/ 0 60000 65536"/>
                <a:gd name="T15" fmla="*/ 0 w 2561"/>
                <a:gd name="T16" fmla="*/ 0 h 621"/>
                <a:gd name="T17" fmla="*/ 2561 w 2561"/>
                <a:gd name="T18" fmla="*/ 621 h 621"/>
              </a:gdLst>
              <a:ahLst/>
              <a:cxnLst>
                <a:cxn ang="T10">
                  <a:pos x="T0" y="T1"/>
                </a:cxn>
                <a:cxn ang="T11">
                  <a:pos x="T2" y="T3"/>
                </a:cxn>
                <a:cxn ang="T12">
                  <a:pos x="T4" y="T5"/>
                </a:cxn>
                <a:cxn ang="T13">
                  <a:pos x="T6" y="T7"/>
                </a:cxn>
                <a:cxn ang="T14">
                  <a:pos x="T8" y="T9"/>
                </a:cxn>
              </a:cxnLst>
              <a:rect l="T15" t="T16" r="T17" b="T18"/>
              <a:pathLst>
                <a:path w="2561" h="621">
                  <a:moveTo>
                    <a:pt x="0" y="620"/>
                  </a:moveTo>
                  <a:lnTo>
                    <a:pt x="2560" y="620"/>
                  </a:lnTo>
                  <a:lnTo>
                    <a:pt x="2172" y="0"/>
                  </a:lnTo>
                  <a:lnTo>
                    <a:pt x="382" y="0"/>
                  </a:lnTo>
                  <a:lnTo>
                    <a:pt x="0" y="620"/>
                  </a:lnTo>
                </a:path>
              </a:pathLst>
            </a:custGeom>
            <a:gradFill rotWithShape="0">
              <a:gsLst>
                <a:gs pos="0">
                  <a:srgbClr val="FAD58C"/>
                </a:gs>
                <a:gs pos="100000">
                  <a:srgbClr val="F4A70C"/>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6" name="Freeform 41"/>
            <p:cNvSpPr>
              <a:spLocks/>
            </p:cNvSpPr>
            <p:nvPr/>
          </p:nvSpPr>
          <p:spPr bwMode="gray">
            <a:xfrm>
              <a:off x="1368" y="1748"/>
              <a:ext cx="456" cy="1088"/>
            </a:xfrm>
            <a:custGeom>
              <a:avLst/>
              <a:gdLst>
                <a:gd name="T0" fmla="*/ 12 w 564"/>
                <a:gd name="T1" fmla="*/ 367222 h 738"/>
                <a:gd name="T2" fmla="*/ 19 w 564"/>
                <a:gd name="T3" fmla="*/ 262317 h 738"/>
                <a:gd name="T4" fmla="*/ 3 w 564"/>
                <a:gd name="T5" fmla="*/ 0 h 738"/>
                <a:gd name="T6" fmla="*/ 0 w 564"/>
                <a:gd name="T7" fmla="*/ 55433 h 738"/>
                <a:gd name="T8" fmla="*/ 12 w 564"/>
                <a:gd name="T9" fmla="*/ 367222 h 738"/>
                <a:gd name="T10" fmla="*/ 0 60000 65536"/>
                <a:gd name="T11" fmla="*/ 0 60000 65536"/>
                <a:gd name="T12" fmla="*/ 0 60000 65536"/>
                <a:gd name="T13" fmla="*/ 0 60000 65536"/>
                <a:gd name="T14" fmla="*/ 0 60000 65536"/>
                <a:gd name="T15" fmla="*/ 0 w 564"/>
                <a:gd name="T16" fmla="*/ 0 h 738"/>
                <a:gd name="T17" fmla="*/ 564 w 564"/>
                <a:gd name="T18" fmla="*/ 738 h 738"/>
              </a:gdLst>
              <a:ahLst/>
              <a:cxnLst>
                <a:cxn ang="T10">
                  <a:pos x="T0" y="T1"/>
                </a:cxn>
                <a:cxn ang="T11">
                  <a:pos x="T2" y="T3"/>
                </a:cxn>
                <a:cxn ang="T12">
                  <a:pos x="T4" y="T5"/>
                </a:cxn>
                <a:cxn ang="T13">
                  <a:pos x="T6" y="T7"/>
                </a:cxn>
                <a:cxn ang="T14">
                  <a:pos x="T8" y="T9"/>
                </a:cxn>
              </a:cxnLst>
              <a:rect l="T15" t="T16" r="T17" b="T18"/>
              <a:pathLst>
                <a:path w="564" h="738">
                  <a:moveTo>
                    <a:pt x="385" y="737"/>
                  </a:moveTo>
                  <a:lnTo>
                    <a:pt x="563" y="527"/>
                  </a:lnTo>
                  <a:lnTo>
                    <a:pt x="97" y="0"/>
                  </a:lnTo>
                  <a:lnTo>
                    <a:pt x="0" y="111"/>
                  </a:lnTo>
                  <a:lnTo>
                    <a:pt x="385" y="737"/>
                  </a:lnTo>
                </a:path>
              </a:pathLst>
            </a:custGeom>
            <a:gradFill rotWithShape="0">
              <a:gsLst>
                <a:gs pos="0">
                  <a:srgbClr val="9A38CA"/>
                </a:gs>
                <a:gs pos="100000">
                  <a:srgbClr val="C247FF"/>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7" name="Freeform 42"/>
            <p:cNvSpPr>
              <a:spLocks/>
            </p:cNvSpPr>
            <p:nvPr/>
          </p:nvSpPr>
          <p:spPr bwMode="gray">
            <a:xfrm>
              <a:off x="831" y="1728"/>
              <a:ext cx="612" cy="164"/>
            </a:xfrm>
            <a:custGeom>
              <a:avLst/>
              <a:gdLst>
                <a:gd name="T0" fmla="*/ 0 w 987"/>
                <a:gd name="T1" fmla="*/ 65107 h 110"/>
                <a:gd name="T2" fmla="*/ 1 w 987"/>
                <a:gd name="T3" fmla="*/ 65107 h 110"/>
                <a:gd name="T4" fmla="*/ 1 w 987"/>
                <a:gd name="T5" fmla="*/ 0 h 110"/>
                <a:gd name="T6" fmla="*/ 1 w 987"/>
                <a:gd name="T7" fmla="*/ 0 h 110"/>
                <a:gd name="T8" fmla="*/ 0 w 987"/>
                <a:gd name="T9" fmla="*/ 65107 h 110"/>
                <a:gd name="T10" fmla="*/ 0 60000 65536"/>
                <a:gd name="T11" fmla="*/ 0 60000 65536"/>
                <a:gd name="T12" fmla="*/ 0 60000 65536"/>
                <a:gd name="T13" fmla="*/ 0 60000 65536"/>
                <a:gd name="T14" fmla="*/ 0 60000 65536"/>
                <a:gd name="T15" fmla="*/ 0 w 987"/>
                <a:gd name="T16" fmla="*/ 0 h 110"/>
                <a:gd name="T17" fmla="*/ 987 w 987"/>
                <a:gd name="T18" fmla="*/ 110 h 110"/>
              </a:gdLst>
              <a:ahLst/>
              <a:cxnLst>
                <a:cxn ang="T10">
                  <a:pos x="T0" y="T1"/>
                </a:cxn>
                <a:cxn ang="T11">
                  <a:pos x="T2" y="T3"/>
                </a:cxn>
                <a:cxn ang="T12">
                  <a:pos x="T4" y="T5"/>
                </a:cxn>
                <a:cxn ang="T13">
                  <a:pos x="T6" y="T7"/>
                </a:cxn>
                <a:cxn ang="T14">
                  <a:pos x="T8" y="T9"/>
                </a:cxn>
              </a:cxnLst>
              <a:rect l="T15" t="T16" r="T17" b="T18"/>
              <a:pathLst>
                <a:path w="987" h="110">
                  <a:moveTo>
                    <a:pt x="0" y="109"/>
                  </a:moveTo>
                  <a:lnTo>
                    <a:pt x="889" y="109"/>
                  </a:lnTo>
                  <a:lnTo>
                    <a:pt x="986" y="0"/>
                  </a:lnTo>
                  <a:lnTo>
                    <a:pt x="308" y="0"/>
                  </a:lnTo>
                  <a:lnTo>
                    <a:pt x="0" y="109"/>
                  </a:lnTo>
                </a:path>
              </a:pathLst>
            </a:custGeom>
            <a:gradFill rotWithShape="0">
              <a:gsLst>
                <a:gs pos="0">
                  <a:srgbClr val="C247FF"/>
                </a:gs>
                <a:gs pos="100000">
                  <a:srgbClr val="632482"/>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8" name="Freeform 43"/>
            <p:cNvSpPr>
              <a:spLocks/>
            </p:cNvSpPr>
            <p:nvPr/>
          </p:nvSpPr>
          <p:spPr bwMode="gray">
            <a:xfrm>
              <a:off x="569" y="1892"/>
              <a:ext cx="1111" cy="927"/>
            </a:xfrm>
            <a:custGeom>
              <a:avLst/>
              <a:gdLst>
                <a:gd name="T0" fmla="*/ 0 w 1669"/>
                <a:gd name="T1" fmla="*/ 311305 h 629"/>
                <a:gd name="T2" fmla="*/ 3 w 1669"/>
                <a:gd name="T3" fmla="*/ 311305 h 629"/>
                <a:gd name="T4" fmla="*/ 2 w 1669"/>
                <a:gd name="T5" fmla="*/ 0 h 629"/>
                <a:gd name="T6" fmla="*/ 1 w 1669"/>
                <a:gd name="T7" fmla="*/ 0 h 629"/>
                <a:gd name="T8" fmla="*/ 0 w 1669"/>
                <a:gd name="T9" fmla="*/ 311305 h 629"/>
                <a:gd name="T10" fmla="*/ 0 60000 65536"/>
                <a:gd name="T11" fmla="*/ 0 60000 65536"/>
                <a:gd name="T12" fmla="*/ 0 60000 65536"/>
                <a:gd name="T13" fmla="*/ 0 60000 65536"/>
                <a:gd name="T14" fmla="*/ 0 60000 65536"/>
                <a:gd name="T15" fmla="*/ 0 w 1669"/>
                <a:gd name="T16" fmla="*/ 0 h 629"/>
                <a:gd name="T17" fmla="*/ 1669 w 1669"/>
                <a:gd name="T18" fmla="*/ 629 h 629"/>
              </a:gdLst>
              <a:ahLst/>
              <a:cxnLst>
                <a:cxn ang="T10">
                  <a:pos x="T0" y="T1"/>
                </a:cxn>
                <a:cxn ang="T11">
                  <a:pos x="T2" y="T3"/>
                </a:cxn>
                <a:cxn ang="T12">
                  <a:pos x="T4" y="T5"/>
                </a:cxn>
                <a:cxn ang="T13">
                  <a:pos x="T6" y="T7"/>
                </a:cxn>
                <a:cxn ang="T14">
                  <a:pos x="T8" y="T9"/>
                </a:cxn>
              </a:cxnLst>
              <a:rect l="T15" t="T16" r="T17" b="T18"/>
              <a:pathLst>
                <a:path w="1669" h="629">
                  <a:moveTo>
                    <a:pt x="0" y="628"/>
                  </a:moveTo>
                  <a:lnTo>
                    <a:pt x="1668" y="628"/>
                  </a:lnTo>
                  <a:lnTo>
                    <a:pt x="1281" y="0"/>
                  </a:lnTo>
                  <a:lnTo>
                    <a:pt x="388" y="0"/>
                  </a:lnTo>
                  <a:lnTo>
                    <a:pt x="0" y="628"/>
                  </a:lnTo>
                </a:path>
              </a:pathLst>
            </a:custGeom>
            <a:gradFill rotWithShape="0">
              <a:gsLst>
                <a:gs pos="0">
                  <a:srgbClr val="E0A3FF"/>
                </a:gs>
                <a:gs pos="100000">
                  <a:srgbClr val="C247FF"/>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29" name="Freeform 44"/>
            <p:cNvSpPr>
              <a:spLocks/>
            </p:cNvSpPr>
            <p:nvPr/>
          </p:nvSpPr>
          <p:spPr bwMode="gray">
            <a:xfrm>
              <a:off x="1126" y="864"/>
              <a:ext cx="317" cy="922"/>
            </a:xfrm>
            <a:custGeom>
              <a:avLst/>
              <a:gdLst>
                <a:gd name="T0" fmla="*/ 1 w 477"/>
                <a:gd name="T1" fmla="*/ 314231 h 625"/>
                <a:gd name="T2" fmla="*/ 1 w 477"/>
                <a:gd name="T3" fmla="*/ 265017 h 625"/>
                <a:gd name="T4" fmla="*/ 0 w 477"/>
                <a:gd name="T5" fmla="*/ 0 h 625"/>
                <a:gd name="T6" fmla="*/ 1 w 477"/>
                <a:gd name="T7" fmla="*/ 314231 h 625"/>
                <a:gd name="T8" fmla="*/ 0 60000 65536"/>
                <a:gd name="T9" fmla="*/ 0 60000 65536"/>
                <a:gd name="T10" fmla="*/ 0 60000 65536"/>
                <a:gd name="T11" fmla="*/ 0 60000 65536"/>
                <a:gd name="T12" fmla="*/ 0 w 477"/>
                <a:gd name="T13" fmla="*/ 0 h 625"/>
                <a:gd name="T14" fmla="*/ 477 w 477"/>
                <a:gd name="T15" fmla="*/ 625 h 625"/>
              </a:gdLst>
              <a:ahLst/>
              <a:cxnLst>
                <a:cxn ang="T8">
                  <a:pos x="T0" y="T1"/>
                </a:cxn>
                <a:cxn ang="T9">
                  <a:pos x="T2" y="T3"/>
                </a:cxn>
                <a:cxn ang="T10">
                  <a:pos x="T4" y="T5"/>
                </a:cxn>
                <a:cxn ang="T11">
                  <a:pos x="T6" y="T7"/>
                </a:cxn>
              </a:cxnLst>
              <a:rect l="T12" t="T13" r="T14" b="T15"/>
              <a:pathLst>
                <a:path w="477" h="625">
                  <a:moveTo>
                    <a:pt x="387" y="624"/>
                  </a:moveTo>
                  <a:lnTo>
                    <a:pt x="476" y="527"/>
                  </a:lnTo>
                  <a:lnTo>
                    <a:pt x="0" y="0"/>
                  </a:lnTo>
                  <a:lnTo>
                    <a:pt x="387" y="624"/>
                  </a:lnTo>
                </a:path>
              </a:pathLst>
            </a:custGeom>
            <a:gradFill rotWithShape="0">
              <a:gsLst>
                <a:gs pos="0">
                  <a:srgbClr val="0051CA"/>
                </a:gs>
                <a:gs pos="100000">
                  <a:srgbClr val="0066FF"/>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3330" name="Freeform 45"/>
            <p:cNvSpPr>
              <a:spLocks/>
            </p:cNvSpPr>
            <p:nvPr/>
          </p:nvSpPr>
          <p:spPr bwMode="gray">
            <a:xfrm>
              <a:off x="868" y="864"/>
              <a:ext cx="516" cy="922"/>
            </a:xfrm>
            <a:custGeom>
              <a:avLst/>
              <a:gdLst>
                <a:gd name="T0" fmla="*/ 0 w 773"/>
                <a:gd name="T1" fmla="*/ 314231 h 625"/>
                <a:gd name="T2" fmla="*/ 1 w 773"/>
                <a:gd name="T3" fmla="*/ 314231 h 625"/>
                <a:gd name="T4" fmla="*/ 1 w 773"/>
                <a:gd name="T5" fmla="*/ 0 h 625"/>
                <a:gd name="T6" fmla="*/ 0 w 773"/>
                <a:gd name="T7" fmla="*/ 314231 h 625"/>
                <a:gd name="T8" fmla="*/ 0 60000 65536"/>
                <a:gd name="T9" fmla="*/ 0 60000 65536"/>
                <a:gd name="T10" fmla="*/ 0 60000 65536"/>
                <a:gd name="T11" fmla="*/ 0 60000 65536"/>
                <a:gd name="T12" fmla="*/ 0 w 773"/>
                <a:gd name="T13" fmla="*/ 0 h 625"/>
                <a:gd name="T14" fmla="*/ 773 w 773"/>
                <a:gd name="T15" fmla="*/ 625 h 625"/>
              </a:gdLst>
              <a:ahLst/>
              <a:cxnLst>
                <a:cxn ang="T8">
                  <a:pos x="T0" y="T1"/>
                </a:cxn>
                <a:cxn ang="T9">
                  <a:pos x="T2" y="T3"/>
                </a:cxn>
                <a:cxn ang="T10">
                  <a:pos x="T4" y="T5"/>
                </a:cxn>
                <a:cxn ang="T11">
                  <a:pos x="T6" y="T7"/>
                </a:cxn>
              </a:cxnLst>
              <a:rect l="T12" t="T13" r="T14" b="T15"/>
              <a:pathLst>
                <a:path w="773" h="625">
                  <a:moveTo>
                    <a:pt x="0" y="624"/>
                  </a:moveTo>
                  <a:lnTo>
                    <a:pt x="772" y="624"/>
                  </a:lnTo>
                  <a:lnTo>
                    <a:pt x="387" y="0"/>
                  </a:lnTo>
                  <a:lnTo>
                    <a:pt x="0" y="624"/>
                  </a:lnTo>
                </a:path>
              </a:pathLst>
            </a:custGeom>
            <a:gradFill rotWithShape="0">
              <a:gsLst>
                <a:gs pos="0">
                  <a:srgbClr val="9EC5FF"/>
                </a:gs>
                <a:gs pos="100000">
                  <a:srgbClr val="0066FF"/>
                </a:gs>
              </a:gsLst>
              <a:lin ang="2700000" scaled="1"/>
            </a:gradFill>
            <a:ln>
              <a:noFill/>
            </a:ln>
            <a:extLst/>
          </p:spPr>
          <p:txBody>
            <a:bodyPr/>
            <a:lstStyle/>
            <a:p>
              <a:pPr fontAlgn="auto">
                <a:spcBef>
                  <a:spcPts val="0"/>
                </a:spcBef>
                <a:spcAft>
                  <a:spcPts val="0"/>
                </a:spcAft>
                <a:defRPr/>
              </a:pPr>
              <a:endParaRPr kumimoji="0" lang="zh-TW" altLang="en-US">
                <a:solidFill>
                  <a:prstClr val="black"/>
                </a:solidFill>
              </a:endParaRPr>
            </a:p>
          </p:txBody>
        </p:sp>
        <p:sp>
          <p:nvSpPr>
            <p:cNvPr id="18" name="Text Box 46"/>
            <p:cNvSpPr txBox="1">
              <a:spLocks noChangeArrowheads="1"/>
            </p:cNvSpPr>
            <p:nvPr/>
          </p:nvSpPr>
          <p:spPr bwMode="white">
            <a:xfrm>
              <a:off x="814" y="1340"/>
              <a:ext cx="628" cy="366"/>
            </a:xfrm>
            <a:prstGeom prst="rect">
              <a:avLst/>
            </a:prstGeom>
            <a:noFill/>
            <a:ln w="9525" algn="ctr">
              <a:noFill/>
              <a:miter lim="800000"/>
              <a:headEnd/>
              <a:tailEnd/>
            </a:ln>
            <a:effectLst/>
          </p:spPr>
          <p:txBody>
            <a:bodyPr wrap="none">
              <a:spAutoFit/>
            </a:bodyPr>
            <a:lstStyle/>
            <a:p>
              <a:pPr algn="ctr" fontAlgn="auto">
                <a:spcBef>
                  <a:spcPts val="0"/>
                </a:spcBef>
                <a:spcAft>
                  <a:spcPts val="0"/>
                </a:spcAft>
                <a:defRPr/>
              </a:pPr>
              <a:r>
                <a:rPr kumimoji="0" lang="zh-TW" altLang="en-US">
                  <a:solidFill>
                    <a:prstClr val="black"/>
                  </a:solidFill>
                  <a:effectLst>
                    <a:outerShdw blurRad="38100" dist="38100" dir="2700000" algn="tl">
                      <a:srgbClr val="C0C0C0"/>
                    </a:outerShdw>
                  </a:effectLst>
                  <a:ea typeface="標楷體" pitchFamily="65" charset="-120"/>
                </a:rPr>
                <a:t>特定職業</a:t>
              </a:r>
            </a:p>
            <a:p>
              <a:pPr algn="ctr" fontAlgn="auto">
                <a:spcBef>
                  <a:spcPts val="0"/>
                </a:spcBef>
                <a:spcAft>
                  <a:spcPts val="0"/>
                </a:spcAft>
                <a:defRPr/>
              </a:pPr>
              <a:r>
                <a:rPr kumimoji="0" lang="zh-TW" altLang="en-US">
                  <a:solidFill>
                    <a:prstClr val="black"/>
                  </a:solidFill>
                  <a:effectLst>
                    <a:outerShdw blurRad="38100" dist="38100" dir="2700000" algn="tl">
                      <a:srgbClr val="C0C0C0"/>
                    </a:outerShdw>
                  </a:effectLst>
                  <a:ea typeface="標楷體" pitchFamily="65" charset="-120"/>
                </a:rPr>
                <a:t>專業職能</a:t>
              </a:r>
            </a:p>
          </p:txBody>
        </p:sp>
        <p:sp>
          <p:nvSpPr>
            <p:cNvPr id="19" name="Text Box 47"/>
            <p:cNvSpPr txBox="1">
              <a:spLocks noChangeArrowheads="1"/>
            </p:cNvSpPr>
            <p:nvPr/>
          </p:nvSpPr>
          <p:spPr bwMode="white">
            <a:xfrm>
              <a:off x="814" y="2097"/>
              <a:ext cx="628" cy="520"/>
            </a:xfrm>
            <a:prstGeom prst="rect">
              <a:avLst/>
            </a:prstGeom>
            <a:noFill/>
            <a:ln w="9525" algn="ctr">
              <a:noFill/>
              <a:miter lim="800000"/>
              <a:headEnd/>
              <a:tailEnd/>
            </a:ln>
            <a:effectLst/>
          </p:spPr>
          <p:txBody>
            <a:bodyPr wrap="none">
              <a:spAutoFit/>
            </a:bodyPr>
            <a:lstStyle/>
            <a:p>
              <a:pPr algn="ctr" fontAlgn="auto">
                <a:spcBef>
                  <a:spcPts val="0"/>
                </a:spcBef>
                <a:spcAft>
                  <a:spcPts val="0"/>
                </a:spcAft>
                <a:defRPr/>
              </a:pPr>
              <a:r>
                <a:rPr kumimoji="0" lang="zh-TW" altLang="en-US" dirty="0">
                  <a:solidFill>
                    <a:prstClr val="black"/>
                  </a:solidFill>
                  <a:effectLst>
                    <a:outerShdw blurRad="38100" dist="38100" dir="2700000" algn="tl">
                      <a:srgbClr val="C0C0C0"/>
                    </a:outerShdw>
                  </a:effectLst>
                  <a:ea typeface="標楷體" pitchFamily="65" charset="-120"/>
                </a:rPr>
                <a:t>各產業或</a:t>
              </a:r>
            </a:p>
            <a:p>
              <a:pPr algn="ctr" fontAlgn="auto">
                <a:spcBef>
                  <a:spcPts val="0"/>
                </a:spcBef>
                <a:spcAft>
                  <a:spcPts val="0"/>
                </a:spcAft>
                <a:defRPr/>
              </a:pPr>
              <a:r>
                <a:rPr kumimoji="0" lang="zh-TW" altLang="en-US" dirty="0">
                  <a:solidFill>
                    <a:prstClr val="black"/>
                  </a:solidFill>
                  <a:effectLst>
                    <a:outerShdw blurRad="38100" dist="38100" dir="2700000" algn="tl">
                      <a:srgbClr val="C0C0C0"/>
                    </a:outerShdw>
                  </a:effectLst>
                  <a:ea typeface="標楷體" pitchFamily="65" charset="-120"/>
                </a:rPr>
                <a:t>功能職類</a:t>
              </a:r>
            </a:p>
            <a:p>
              <a:pPr algn="ctr" fontAlgn="auto">
                <a:spcBef>
                  <a:spcPts val="0"/>
                </a:spcBef>
                <a:spcAft>
                  <a:spcPts val="0"/>
                </a:spcAft>
                <a:defRPr/>
              </a:pPr>
              <a:r>
                <a:rPr kumimoji="0" lang="zh-TW" altLang="en-US" dirty="0">
                  <a:solidFill>
                    <a:prstClr val="black"/>
                  </a:solidFill>
                  <a:effectLst>
                    <a:outerShdw blurRad="38100" dist="38100" dir="2700000" algn="tl">
                      <a:srgbClr val="C0C0C0"/>
                    </a:outerShdw>
                  </a:effectLst>
                  <a:ea typeface="標楷體" pitchFamily="65" charset="-120"/>
                </a:rPr>
                <a:t>專業職能</a:t>
              </a:r>
            </a:p>
          </p:txBody>
        </p:sp>
        <p:sp>
          <p:nvSpPr>
            <p:cNvPr id="20" name="Text Box 48"/>
            <p:cNvSpPr txBox="1">
              <a:spLocks noChangeArrowheads="1"/>
            </p:cNvSpPr>
            <p:nvPr/>
          </p:nvSpPr>
          <p:spPr bwMode="white">
            <a:xfrm>
              <a:off x="686" y="3100"/>
              <a:ext cx="884" cy="212"/>
            </a:xfrm>
            <a:prstGeom prst="rect">
              <a:avLst/>
            </a:prstGeom>
            <a:noFill/>
            <a:ln w="9525" algn="ctr">
              <a:noFill/>
              <a:miter lim="800000"/>
              <a:headEnd/>
              <a:tailEnd/>
            </a:ln>
            <a:effectLst/>
          </p:spPr>
          <p:txBody>
            <a:bodyPr wrap="none">
              <a:spAutoFit/>
            </a:bodyPr>
            <a:lstStyle/>
            <a:p>
              <a:pPr algn="ctr" fontAlgn="auto">
                <a:spcBef>
                  <a:spcPts val="0"/>
                </a:spcBef>
                <a:spcAft>
                  <a:spcPts val="0"/>
                </a:spcAft>
                <a:defRPr/>
              </a:pPr>
              <a:r>
                <a:rPr kumimoji="0" lang="zh-TW" altLang="en-US">
                  <a:solidFill>
                    <a:prstClr val="black"/>
                  </a:solidFill>
                  <a:effectLst>
                    <a:outerShdw blurRad="38100" dist="38100" dir="2700000" algn="tl">
                      <a:srgbClr val="C0C0C0"/>
                    </a:outerShdw>
                  </a:effectLst>
                  <a:ea typeface="標楷體" pitchFamily="65" charset="-120"/>
                </a:rPr>
                <a:t>職場共通職能</a:t>
              </a:r>
            </a:p>
          </p:txBody>
        </p:sp>
      </p:grpSp>
      <p:cxnSp>
        <p:nvCxnSpPr>
          <p:cNvPr id="13" name="直線單箭頭接點 12"/>
          <p:cNvCxnSpPr/>
          <p:nvPr/>
        </p:nvCxnSpPr>
        <p:spPr>
          <a:xfrm>
            <a:off x="5027613" y="2449513"/>
            <a:ext cx="1609725" cy="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6" name="圓角矩形 5"/>
          <p:cNvSpPr/>
          <p:nvPr/>
        </p:nvSpPr>
        <p:spPr>
          <a:xfrm>
            <a:off x="474663" y="1881188"/>
            <a:ext cx="4464050" cy="1135062"/>
          </a:xfrm>
          <a:prstGeom prst="roundRect">
            <a:avLst/>
          </a:prstGeom>
          <a:solidFill>
            <a:srgbClr val="CCECFF"/>
          </a:solidFill>
          <a:ln w="28575">
            <a:solidFill>
              <a:srgbClr val="0070C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buFont typeface="Arial" panose="020B0604020202020204" pitchFamily="34" charset="0"/>
              <a:buChar char="•"/>
              <a:defRPr/>
            </a:pPr>
            <a:r>
              <a:rPr kumimoji="0" lang="zh-TW" altLang="en-US" dirty="0">
                <a:solidFill>
                  <a:prstClr val="black"/>
                </a:solidFill>
                <a:latin typeface="微軟正黑體" panose="020B0604030504040204" pitchFamily="34" charset="-120"/>
                <a:ea typeface="微軟正黑體" panose="020B0604030504040204" pitchFamily="34" charset="-120"/>
              </a:rPr>
              <a:t>勞動部職能發展應用平台</a:t>
            </a:r>
            <a:r>
              <a:rPr kumimoji="0" lang="en-US" altLang="zh-TW" dirty="0">
                <a:solidFill>
                  <a:prstClr val="black"/>
                </a:solidFill>
                <a:latin typeface="微軟正黑體" panose="020B0604030504040204" pitchFamily="34" charset="-120"/>
                <a:ea typeface="微軟正黑體" panose="020B0604030504040204" pitchFamily="34" charset="-120"/>
              </a:rPr>
              <a:t>-</a:t>
            </a:r>
            <a:r>
              <a:rPr kumimoji="0" lang="zh-TW" altLang="en-US" dirty="0">
                <a:solidFill>
                  <a:prstClr val="black"/>
                </a:solidFill>
                <a:latin typeface="微軟正黑體" panose="020B0604030504040204" pitchFamily="34" charset="-120"/>
                <a:ea typeface="微軟正黑體" panose="020B0604030504040204" pitchFamily="34" charset="-120"/>
              </a:rPr>
              <a:t>職能基準</a:t>
            </a:r>
            <a:endParaRPr kumimoji="0" lang="en-US" altLang="zh-TW" dirty="0">
              <a:solidFill>
                <a:prstClr val="black"/>
              </a:solidFill>
              <a:latin typeface="微軟正黑體" panose="020B0604030504040204" pitchFamily="34" charset="-120"/>
              <a:ea typeface="微軟正黑體" panose="020B0604030504040204" pitchFamily="34" charset="-120"/>
            </a:endParaRPr>
          </a:p>
          <a:p>
            <a:pPr fontAlgn="auto">
              <a:spcBef>
                <a:spcPts val="0"/>
              </a:spcBef>
              <a:spcAft>
                <a:spcPts val="0"/>
              </a:spcAft>
              <a:buFont typeface="Arial" panose="020B0604020202020204" pitchFamily="34" charset="0"/>
              <a:buChar char="•"/>
              <a:defRPr/>
            </a:pPr>
            <a:r>
              <a:rPr kumimoji="0" lang="zh-TW" altLang="en-US" dirty="0">
                <a:solidFill>
                  <a:prstClr val="black"/>
                </a:solidFill>
                <a:latin typeface="微軟正黑體" panose="020B0604030504040204" pitchFamily="34" charset="-120"/>
                <a:ea typeface="微軟正黑體" panose="020B0604030504040204" pitchFamily="34" charset="-120"/>
              </a:rPr>
              <a:t>技能檢定技能規範</a:t>
            </a:r>
            <a:r>
              <a:rPr kumimoji="0" lang="en-US" altLang="zh-TW" dirty="0">
                <a:solidFill>
                  <a:prstClr val="black"/>
                </a:solidFill>
                <a:latin typeface="微軟正黑體" panose="020B0604030504040204" pitchFamily="34" charset="-120"/>
                <a:ea typeface="微軟正黑體" panose="020B0604030504040204" pitchFamily="34" charset="-120"/>
              </a:rPr>
              <a:t>(</a:t>
            </a:r>
            <a:r>
              <a:rPr kumimoji="0" lang="zh-TW" altLang="en-US" dirty="0">
                <a:solidFill>
                  <a:prstClr val="black"/>
                </a:solidFill>
                <a:latin typeface="微軟正黑體" panose="020B0604030504040204" pitchFamily="34" charset="-120"/>
                <a:ea typeface="微軟正黑體" panose="020B0604030504040204" pitchFamily="34" charset="-120"/>
              </a:rPr>
              <a:t>不分級</a:t>
            </a:r>
            <a:r>
              <a:rPr kumimoji="0" lang="en-US" altLang="zh-TW" dirty="0">
                <a:solidFill>
                  <a:prstClr val="black"/>
                </a:solidFill>
                <a:latin typeface="微軟正黑體" panose="020B0604030504040204" pitchFamily="34" charset="-120"/>
                <a:ea typeface="微軟正黑體" panose="020B0604030504040204" pitchFamily="34" charset="-120"/>
              </a:rPr>
              <a:t>)</a:t>
            </a:r>
          </a:p>
        </p:txBody>
      </p:sp>
      <p:sp>
        <p:nvSpPr>
          <p:cNvPr id="29" name="圓角矩形 28"/>
          <p:cNvSpPr/>
          <p:nvPr/>
        </p:nvSpPr>
        <p:spPr>
          <a:xfrm>
            <a:off x="468313" y="3213100"/>
            <a:ext cx="4464050" cy="1468438"/>
          </a:xfrm>
          <a:prstGeom prst="roundRect">
            <a:avLst/>
          </a:prstGeom>
          <a:solidFill>
            <a:srgbClr val="CCCCFF"/>
          </a:solidFill>
          <a:ln w="28575">
            <a:solidFill>
              <a:srgbClr val="7030A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buFont typeface="Arial" panose="020B0604020202020204" pitchFamily="34" charset="0"/>
              <a:buChar char="•"/>
              <a:defRPr/>
            </a:pPr>
            <a:r>
              <a:rPr kumimoji="0" lang="zh-TW" altLang="en-US" dirty="0">
                <a:solidFill>
                  <a:srgbClr val="C00000"/>
                </a:solidFill>
                <a:latin typeface="微軟正黑體" panose="020B0604030504040204" pitchFamily="34" charset="-120"/>
                <a:ea typeface="微軟正黑體" panose="020B0604030504040204" pitchFamily="34" charset="-120"/>
              </a:rPr>
              <a:t>教育部大專校院就業職能平台(</a:t>
            </a:r>
            <a:r>
              <a:rPr kumimoji="0" lang="en-US" altLang="zh-TW" dirty="0">
                <a:solidFill>
                  <a:srgbClr val="C00000"/>
                </a:solidFill>
                <a:latin typeface="微軟正黑體" panose="020B0604030504040204" pitchFamily="34" charset="-120"/>
                <a:ea typeface="微軟正黑體" panose="020B0604030504040204" pitchFamily="34" charset="-120"/>
              </a:rPr>
              <a:t>UCAN)</a:t>
            </a:r>
            <a:r>
              <a:rPr kumimoji="0" lang="zh-TW" altLang="en-US" dirty="0">
                <a:solidFill>
                  <a:srgbClr val="C00000"/>
                </a:solidFill>
                <a:latin typeface="微軟正黑體" panose="020B0604030504040204" pitchFamily="34" charset="-120"/>
                <a:ea typeface="微軟正黑體" panose="020B0604030504040204" pitchFamily="34" charset="-120"/>
              </a:rPr>
              <a:t>－專業職能</a:t>
            </a:r>
            <a:endParaRPr kumimoji="0" lang="en-US" altLang="zh-TW" dirty="0">
              <a:solidFill>
                <a:srgbClr val="C00000"/>
              </a:solidFill>
              <a:latin typeface="微軟正黑體" panose="020B0604030504040204" pitchFamily="34" charset="-120"/>
              <a:ea typeface="微軟正黑體" panose="020B0604030504040204" pitchFamily="34" charset="-120"/>
            </a:endParaRPr>
          </a:p>
          <a:p>
            <a:pPr fontAlgn="auto">
              <a:spcBef>
                <a:spcPts val="0"/>
              </a:spcBef>
              <a:spcAft>
                <a:spcPts val="0"/>
              </a:spcAft>
              <a:buFont typeface="Arial" panose="020B0604020202020204" pitchFamily="34" charset="0"/>
              <a:buChar char="•"/>
              <a:defRPr/>
            </a:pPr>
            <a:r>
              <a:rPr kumimoji="0" lang="zh-TW" altLang="en-US" dirty="0">
                <a:solidFill>
                  <a:prstClr val="black"/>
                </a:solidFill>
                <a:latin typeface="微軟正黑體" panose="020B0604030504040204" pitchFamily="34" charset="-120"/>
                <a:ea typeface="微軟正黑體" panose="020B0604030504040204" pitchFamily="34" charset="-120"/>
              </a:rPr>
              <a:t>技能檢定技能規範</a:t>
            </a:r>
            <a:r>
              <a:rPr kumimoji="0" lang="en-US" altLang="zh-TW" dirty="0">
                <a:solidFill>
                  <a:prstClr val="black"/>
                </a:solidFill>
                <a:latin typeface="微軟正黑體" panose="020B0604030504040204" pitchFamily="34" charset="-120"/>
                <a:ea typeface="微軟正黑體" panose="020B0604030504040204" pitchFamily="34" charset="-120"/>
              </a:rPr>
              <a:t/>
            </a:r>
            <a:br>
              <a:rPr kumimoji="0" lang="en-US" altLang="zh-TW" dirty="0">
                <a:solidFill>
                  <a:prstClr val="black"/>
                </a:solidFill>
                <a:latin typeface="微軟正黑體" panose="020B0604030504040204" pitchFamily="34" charset="-120"/>
                <a:ea typeface="微軟正黑體" panose="020B0604030504040204" pitchFamily="34" charset="-120"/>
              </a:rPr>
            </a:br>
            <a:r>
              <a:rPr kumimoji="0" lang="zh-TW" altLang="en-US" dirty="0">
                <a:solidFill>
                  <a:prstClr val="black"/>
                </a:solidFill>
                <a:latin typeface="微軟正黑體" panose="020B0604030504040204" pitchFamily="34" charset="-120"/>
                <a:ea typeface="微軟正黑體" panose="020B0604030504040204" pitchFamily="34" charset="-120"/>
              </a:rPr>
              <a:t>考選部國家考試職能專區</a:t>
            </a:r>
            <a:endParaRPr kumimoji="0" lang="en-US" altLang="zh-TW" dirty="0">
              <a:solidFill>
                <a:prstClr val="black"/>
              </a:solidFill>
              <a:latin typeface="微軟正黑體" panose="020B0604030504040204" pitchFamily="34" charset="-120"/>
              <a:ea typeface="微軟正黑體" panose="020B0604030504040204" pitchFamily="34" charset="-120"/>
            </a:endParaRPr>
          </a:p>
        </p:txBody>
      </p:sp>
      <p:sp>
        <p:nvSpPr>
          <p:cNvPr id="31" name="圓角矩形 30"/>
          <p:cNvSpPr/>
          <p:nvPr/>
        </p:nvSpPr>
        <p:spPr>
          <a:xfrm>
            <a:off x="468313" y="4810125"/>
            <a:ext cx="4464050" cy="1152525"/>
          </a:xfrm>
          <a:prstGeom prst="roundRect">
            <a:avLst/>
          </a:prstGeom>
          <a:solidFill>
            <a:srgbClr val="FFFFCC"/>
          </a:solidFill>
          <a:ln w="28575">
            <a:solidFill>
              <a:srgbClr val="FFC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buFont typeface="Arial" panose="020B0604020202020204" pitchFamily="34" charset="0"/>
              <a:buChar char="•"/>
              <a:defRPr/>
            </a:pPr>
            <a:r>
              <a:rPr kumimoji="0" lang="zh-TW" altLang="en-US" dirty="0">
                <a:solidFill>
                  <a:prstClr val="black"/>
                </a:solidFill>
                <a:latin typeface="微軟正黑體" panose="020B0604030504040204" pitchFamily="34" charset="-120"/>
                <a:ea typeface="微軟正黑體" panose="020B0604030504040204" pitchFamily="34" charset="-120"/>
              </a:rPr>
              <a:t>勞動部勞動力發展署全民共通核心職能</a:t>
            </a:r>
          </a:p>
          <a:p>
            <a:pPr fontAlgn="auto">
              <a:spcBef>
                <a:spcPts val="0"/>
              </a:spcBef>
              <a:spcAft>
                <a:spcPts val="0"/>
              </a:spcAft>
              <a:buFont typeface="Arial" panose="020B0604020202020204" pitchFamily="34" charset="0"/>
              <a:buChar char="•"/>
              <a:defRPr/>
            </a:pPr>
            <a:r>
              <a:rPr kumimoji="0" lang="zh-TW" altLang="en-US" dirty="0">
                <a:solidFill>
                  <a:srgbClr val="C00000"/>
                </a:solidFill>
                <a:latin typeface="微軟正黑體" panose="020B0604030504040204" pitchFamily="34" charset="-120"/>
                <a:ea typeface="微軟正黑體" panose="020B0604030504040204" pitchFamily="34" charset="-120"/>
              </a:rPr>
              <a:t>教育部大專校院就業職能平台(</a:t>
            </a:r>
            <a:r>
              <a:rPr kumimoji="0" lang="en-US" altLang="zh-TW" dirty="0">
                <a:solidFill>
                  <a:srgbClr val="C00000"/>
                </a:solidFill>
                <a:latin typeface="微軟正黑體" panose="020B0604030504040204" pitchFamily="34" charset="-120"/>
                <a:ea typeface="微軟正黑體" panose="020B0604030504040204" pitchFamily="34" charset="-120"/>
              </a:rPr>
              <a:t>UCAN)</a:t>
            </a:r>
            <a:r>
              <a:rPr kumimoji="0" lang="zh-TW" altLang="en-US" dirty="0">
                <a:solidFill>
                  <a:srgbClr val="C00000"/>
                </a:solidFill>
                <a:latin typeface="微軟正黑體" panose="020B0604030504040204" pitchFamily="34" charset="-120"/>
                <a:ea typeface="微軟正黑體" panose="020B0604030504040204" pitchFamily="34" charset="-120"/>
              </a:rPr>
              <a:t>－職場共通職能</a:t>
            </a:r>
          </a:p>
        </p:txBody>
      </p:sp>
      <p:cxnSp>
        <p:nvCxnSpPr>
          <p:cNvPr id="33" name="直線單箭頭接點 32"/>
          <p:cNvCxnSpPr/>
          <p:nvPr/>
        </p:nvCxnSpPr>
        <p:spPr>
          <a:xfrm>
            <a:off x="5027613" y="3933825"/>
            <a:ext cx="1344612" cy="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單箭頭接點 33"/>
          <p:cNvCxnSpPr/>
          <p:nvPr/>
        </p:nvCxnSpPr>
        <p:spPr>
          <a:xfrm>
            <a:off x="5003800" y="5380038"/>
            <a:ext cx="1008063" cy="0"/>
          </a:xfrm>
          <a:prstGeom prst="straightConnector1">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123333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2"/>
          <p:cNvSpPr txBox="1">
            <a:spLocks/>
          </p:cNvSpPr>
          <p:nvPr/>
        </p:nvSpPr>
        <p:spPr bwMode="auto">
          <a:xfrm>
            <a:off x="0" y="5367338"/>
            <a:ext cx="5486400" cy="8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微軟正黑體" pitchFamily="34" charset="-120"/>
                <a:ea typeface="微軟正黑體" pitchFamily="34" charset="-120"/>
                <a:cs typeface="微軟正黑體"/>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微軟正黑體" pitchFamily="34" charset="-120"/>
                <a:ea typeface="微軟正黑體" pitchFamily="34" charset="-120"/>
                <a:cs typeface="微軟正黑體"/>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微軟正黑體" pitchFamily="34" charset="-120"/>
                <a:ea typeface="微軟正黑體" pitchFamily="34" charset="-120"/>
                <a:cs typeface="微軟正黑體"/>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微軟正黑體" pitchFamily="34" charset="-120"/>
                <a:ea typeface="微軟正黑體" pitchFamily="34" charset="-120"/>
                <a:cs typeface="微軟正黑體"/>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defRPr/>
            </a:pPr>
            <a:endParaRPr lang="en-US" altLang="zh-TW" smtClean="0">
              <a:solidFill>
                <a:sysClr val="windowText" lastClr="000000"/>
              </a:solidFill>
            </a:endParaRPr>
          </a:p>
          <a:p>
            <a:pPr eaLnBrk="1" hangingPunct="1">
              <a:defRPr/>
            </a:pPr>
            <a:endParaRPr lang="en-US" altLang="zh-TW" smtClean="0">
              <a:solidFill>
                <a:sysClr val="windowText" lastClr="000000"/>
              </a:solidFill>
            </a:endParaRPr>
          </a:p>
          <a:p>
            <a:pPr eaLnBrk="1" hangingPunct="1">
              <a:defRPr/>
            </a:pPr>
            <a:endParaRPr lang="zh-TW" altLang="en-US" dirty="0" smtClean="0">
              <a:solidFill>
                <a:sysClr val="windowText" lastClr="000000"/>
              </a:solidFill>
            </a:endParaRPr>
          </a:p>
        </p:txBody>
      </p:sp>
      <p:sp>
        <p:nvSpPr>
          <p:cNvPr id="3" name="標題 1"/>
          <p:cNvSpPr txBox="1">
            <a:spLocks/>
          </p:cNvSpPr>
          <p:nvPr/>
        </p:nvSpPr>
        <p:spPr bwMode="auto">
          <a:xfrm>
            <a:off x="198574" y="1678653"/>
            <a:ext cx="8809449"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eaLnBrk="1" fontAlgn="auto" hangingPunct="1">
              <a:spcAft>
                <a:spcPts val="0"/>
              </a:spcAft>
              <a:defRPr/>
            </a:pPr>
            <a:r>
              <a:rPr lang="zh-TW" altLang="en-US" sz="3200" dirty="0" smtClean="0">
                <a:solidFill>
                  <a:srgbClr val="C00000"/>
                </a:solidFill>
                <a:cs typeface="+mj-cs"/>
              </a:rPr>
              <a:t>任務</a:t>
            </a:r>
            <a:r>
              <a:rPr lang="en-US" altLang="zh-TW" sz="3200" dirty="0" smtClean="0">
                <a:solidFill>
                  <a:srgbClr val="C00000"/>
                </a:solidFill>
                <a:cs typeface="+mj-cs"/>
              </a:rPr>
              <a:t>6</a:t>
            </a:r>
            <a:r>
              <a:rPr lang="zh-TW" altLang="en-US" sz="3200" dirty="0" smtClean="0">
                <a:solidFill>
                  <a:srgbClr val="C00000"/>
                </a:solidFill>
                <a:cs typeface="+mj-cs"/>
              </a:rPr>
              <a:t>：運用</a:t>
            </a:r>
            <a:r>
              <a:rPr lang="en-US" altLang="zh-TW" sz="3200" dirty="0" smtClean="0">
                <a:solidFill>
                  <a:srgbClr val="C00000"/>
                </a:solidFill>
                <a:cs typeface="+mj-cs"/>
              </a:rPr>
              <a:t>UCAN</a:t>
            </a:r>
            <a:r>
              <a:rPr lang="zh-TW" altLang="en-US" sz="3200" dirty="0" smtClean="0">
                <a:solidFill>
                  <a:srgbClr val="C00000"/>
                </a:solidFill>
                <a:cs typeface="+mj-cs"/>
              </a:rPr>
              <a:t>職能與課程進行雙向對應</a:t>
            </a:r>
            <a:br>
              <a:rPr lang="zh-TW" altLang="en-US" sz="3200" dirty="0" smtClean="0">
                <a:solidFill>
                  <a:srgbClr val="C00000"/>
                </a:solidFill>
                <a:cs typeface="+mj-cs"/>
              </a:rPr>
            </a:br>
            <a:endParaRPr lang="zh-TW" altLang="en-US" sz="3200" dirty="0">
              <a:solidFill>
                <a:srgbClr val="C00000"/>
              </a:solidFill>
              <a:cs typeface="+mj-cs"/>
            </a:endParaRPr>
          </a:p>
        </p:txBody>
      </p:sp>
      <p:sp>
        <p:nvSpPr>
          <p:cNvPr id="4" name="矩形 12"/>
          <p:cNvSpPr>
            <a:spLocks noChangeArrowheads="1"/>
          </p:cNvSpPr>
          <p:nvPr/>
        </p:nvSpPr>
        <p:spPr bwMode="auto">
          <a:xfrm>
            <a:off x="250130" y="2348880"/>
            <a:ext cx="8642350" cy="3416320"/>
          </a:xfrm>
          <a:prstGeom prst="rect">
            <a:avLst/>
          </a:prstGeom>
          <a:noFill/>
          <a:ln>
            <a:noFill/>
          </a:ln>
          <a:extLst/>
        </p:spPr>
        <p:txBody>
          <a:bodyPr>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lnSpc>
                <a:spcPct val="150000"/>
              </a:lnSpc>
              <a:spcBef>
                <a:spcPct val="0"/>
              </a:spcBef>
              <a:buFont typeface="+mj-lt"/>
              <a:buAutoNum type="arabicPeriod"/>
              <a:defRPr/>
            </a:pPr>
            <a:r>
              <a:rPr lang="zh-TW" altLang="en-US" sz="2000" kern="0" dirty="0" smtClean="0">
                <a:solidFill>
                  <a:prstClr val="black"/>
                </a:solidFill>
              </a:rPr>
              <a:t>將</a:t>
            </a:r>
            <a:r>
              <a:rPr lang="zh-TW" altLang="en-US" sz="2000" kern="0" dirty="0">
                <a:solidFill>
                  <a:prstClr val="black"/>
                </a:solidFill>
              </a:rPr>
              <a:t>表</a:t>
            </a:r>
            <a:r>
              <a:rPr lang="en-US" altLang="zh-TW" sz="2000" kern="0" dirty="0">
                <a:solidFill>
                  <a:prstClr val="black"/>
                </a:solidFill>
              </a:rPr>
              <a:t>.5</a:t>
            </a:r>
            <a:r>
              <a:rPr lang="zh-TW" altLang="en-US" sz="2000" kern="0" dirty="0">
                <a:solidFill>
                  <a:prstClr val="black"/>
                </a:solidFill>
              </a:rPr>
              <a:t>所勾選出的專業職能項目，整理至「課程職能盤點表」的直欄，系所專業課程項目，整理至「課程職能盤點表」的橫列，或用「</a:t>
            </a:r>
            <a:r>
              <a:rPr lang="en-US" altLang="zh-TW" sz="2000" kern="0" dirty="0">
                <a:solidFill>
                  <a:prstClr val="black"/>
                </a:solidFill>
              </a:rPr>
              <a:t>UCAN</a:t>
            </a:r>
            <a:r>
              <a:rPr lang="zh-TW" altLang="en-US" sz="2000" kern="0" dirty="0">
                <a:solidFill>
                  <a:prstClr val="black"/>
                </a:solidFill>
              </a:rPr>
              <a:t>應用教學規劃發展線上工具</a:t>
            </a:r>
            <a:r>
              <a:rPr lang="en-US" altLang="zh-TW" sz="2000" kern="0" dirty="0">
                <a:solidFill>
                  <a:prstClr val="black"/>
                </a:solidFill>
              </a:rPr>
              <a:t>-</a:t>
            </a:r>
            <a:r>
              <a:rPr lang="zh-TW" altLang="en-US" sz="2000" kern="0" dirty="0">
                <a:solidFill>
                  <a:prstClr val="black"/>
                </a:solidFill>
              </a:rPr>
              <a:t>課程對應</a:t>
            </a:r>
            <a:r>
              <a:rPr lang="en-US" altLang="zh-TW" sz="2000" kern="0" dirty="0">
                <a:solidFill>
                  <a:prstClr val="black"/>
                </a:solidFill>
              </a:rPr>
              <a:t>UCAN</a:t>
            </a:r>
            <a:r>
              <a:rPr lang="zh-TW" altLang="en-US" sz="2000" kern="0" dirty="0">
                <a:solidFill>
                  <a:prstClr val="black"/>
                </a:solidFill>
              </a:rPr>
              <a:t>職能模組」</a:t>
            </a:r>
          </a:p>
          <a:p>
            <a:pPr eaLnBrk="1" hangingPunct="1">
              <a:lnSpc>
                <a:spcPct val="150000"/>
              </a:lnSpc>
              <a:spcBef>
                <a:spcPct val="0"/>
              </a:spcBef>
              <a:buFont typeface="+mj-lt"/>
              <a:buAutoNum type="arabicPeriod"/>
              <a:defRPr/>
            </a:pPr>
            <a:r>
              <a:rPr lang="zh-TW" altLang="en-US" sz="2000" kern="0" dirty="0" smtClean="0">
                <a:solidFill>
                  <a:prstClr val="black"/>
                </a:solidFill>
              </a:rPr>
              <a:t>逐</a:t>
            </a:r>
            <a:r>
              <a:rPr lang="zh-TW" altLang="en-US" sz="2000" kern="0" dirty="0">
                <a:solidFill>
                  <a:prstClr val="black"/>
                </a:solidFill>
              </a:rPr>
              <a:t>項檢視職能項目，並勾選</a:t>
            </a:r>
            <a:r>
              <a:rPr lang="en-US" altLang="zh-TW" sz="2000" kern="0" dirty="0">
                <a:solidFill>
                  <a:prstClr val="black"/>
                </a:solidFill>
              </a:rPr>
              <a:t>(</a:t>
            </a:r>
            <a:r>
              <a:rPr lang="zh-TW" altLang="en-US" sz="2000" kern="0" dirty="0">
                <a:solidFill>
                  <a:prstClr val="black"/>
                </a:solidFill>
              </a:rPr>
              <a:t>請填數字</a:t>
            </a:r>
            <a:r>
              <a:rPr lang="en-US" altLang="zh-TW" sz="2000" kern="0" dirty="0">
                <a:solidFill>
                  <a:prstClr val="black"/>
                </a:solidFill>
              </a:rPr>
              <a:t>1</a:t>
            </a:r>
            <a:r>
              <a:rPr lang="zh-TW" altLang="en-US" sz="2000" kern="0" dirty="0">
                <a:solidFill>
                  <a:prstClr val="black"/>
                </a:solidFill>
              </a:rPr>
              <a:t>或權重比例</a:t>
            </a:r>
            <a:r>
              <a:rPr lang="en-US" altLang="zh-TW" sz="2000" kern="0" dirty="0">
                <a:solidFill>
                  <a:prstClr val="black"/>
                </a:solidFill>
              </a:rPr>
              <a:t>)</a:t>
            </a:r>
            <a:r>
              <a:rPr lang="zh-TW" altLang="en-US" sz="2000" kern="0" dirty="0">
                <a:solidFill>
                  <a:prstClr val="black"/>
                </a:solidFill>
              </a:rPr>
              <a:t>要培養此項能力，最關鍵必要的課程</a:t>
            </a:r>
            <a:r>
              <a:rPr lang="en-US" altLang="zh-TW" sz="2000" kern="0" dirty="0">
                <a:solidFill>
                  <a:prstClr val="black"/>
                </a:solidFill>
              </a:rPr>
              <a:t>(</a:t>
            </a:r>
            <a:r>
              <a:rPr lang="zh-TW" altLang="en-US" sz="2000" kern="0" dirty="0">
                <a:solidFill>
                  <a:prstClr val="black"/>
                </a:solidFill>
              </a:rPr>
              <a:t>不包含間接及少部分相關</a:t>
            </a:r>
            <a:r>
              <a:rPr lang="en-US" altLang="zh-TW" sz="2000" kern="0" dirty="0">
                <a:solidFill>
                  <a:prstClr val="black"/>
                </a:solidFill>
              </a:rPr>
              <a:t>)</a:t>
            </a:r>
          </a:p>
          <a:p>
            <a:pPr eaLnBrk="1" hangingPunct="1">
              <a:lnSpc>
                <a:spcPct val="150000"/>
              </a:lnSpc>
              <a:spcBef>
                <a:spcPct val="0"/>
              </a:spcBef>
              <a:buFont typeface="+mj-lt"/>
              <a:buAutoNum type="arabicPeriod"/>
              <a:defRPr/>
            </a:pPr>
            <a:r>
              <a:rPr lang="zh-TW" altLang="en-US" sz="2000" kern="0" dirty="0" smtClean="0">
                <a:solidFill>
                  <a:prstClr val="black"/>
                </a:solidFill>
              </a:rPr>
              <a:t>完成</a:t>
            </a:r>
            <a:r>
              <a:rPr lang="zh-TW" altLang="en-US" sz="2400" kern="0" dirty="0" smtClean="0">
                <a:solidFill>
                  <a:srgbClr val="C00000"/>
                </a:solidFill>
              </a:rPr>
              <a:t>表</a:t>
            </a:r>
            <a:r>
              <a:rPr lang="en-US" altLang="zh-TW" sz="2400" kern="0" dirty="0" smtClean="0">
                <a:solidFill>
                  <a:srgbClr val="C00000"/>
                </a:solidFill>
              </a:rPr>
              <a:t>6.</a:t>
            </a:r>
            <a:r>
              <a:rPr lang="zh-TW" altLang="en-US" sz="2400" kern="0" dirty="0" smtClean="0">
                <a:solidFill>
                  <a:srgbClr val="C00000"/>
                </a:solidFill>
              </a:rPr>
              <a:t>「</a:t>
            </a:r>
            <a:r>
              <a:rPr lang="zh-TW" altLang="en-US" sz="2400" kern="0" dirty="0">
                <a:solidFill>
                  <a:srgbClr val="C00000"/>
                </a:solidFill>
              </a:rPr>
              <a:t>課程對應職能盤點表」</a:t>
            </a:r>
            <a:r>
              <a:rPr lang="zh-TW" altLang="en-US" sz="2000" kern="0" dirty="0">
                <a:solidFill>
                  <a:prstClr val="black"/>
                </a:solidFill>
              </a:rPr>
              <a:t>，並檢視評估課程分布，決定課程增刪</a:t>
            </a:r>
            <a:r>
              <a:rPr lang="en-US" altLang="zh-TW" sz="2000" kern="0" dirty="0">
                <a:solidFill>
                  <a:prstClr val="black"/>
                </a:solidFill>
              </a:rPr>
              <a:t>(</a:t>
            </a:r>
            <a:r>
              <a:rPr lang="zh-TW" altLang="en-US" sz="2000" kern="0" dirty="0">
                <a:solidFill>
                  <a:prstClr val="black"/>
                </a:solidFill>
              </a:rPr>
              <a:t>可</a:t>
            </a:r>
            <a:r>
              <a:rPr lang="zh-TW" altLang="en-US" sz="2000" kern="0" dirty="0" smtClean="0">
                <a:solidFill>
                  <a:prstClr val="black"/>
                </a:solidFill>
              </a:rPr>
              <a:t>參考參考表</a:t>
            </a:r>
            <a:r>
              <a:rPr lang="en-US" altLang="zh-TW" sz="2000" kern="0" dirty="0" smtClean="0">
                <a:solidFill>
                  <a:prstClr val="black"/>
                </a:solidFill>
              </a:rPr>
              <a:t>3.</a:t>
            </a:r>
            <a:r>
              <a:rPr lang="zh-TW" altLang="en-US" sz="2000" kern="0" dirty="0" smtClean="0">
                <a:solidFill>
                  <a:prstClr val="black"/>
                </a:solidFill>
              </a:rPr>
              <a:t>「</a:t>
            </a:r>
            <a:r>
              <a:rPr lang="zh-TW" altLang="en-US" sz="2000" kern="0" dirty="0">
                <a:solidFill>
                  <a:prstClr val="black"/>
                </a:solidFill>
              </a:rPr>
              <a:t>各就業途徑相關之關鍵知識技能」</a:t>
            </a:r>
            <a:r>
              <a:rPr lang="en-US" altLang="zh-TW" sz="2000" kern="0" dirty="0" smtClean="0">
                <a:solidFill>
                  <a:prstClr val="black"/>
                </a:solidFill>
              </a:rPr>
              <a:t>)</a:t>
            </a:r>
            <a:endParaRPr lang="en-US" altLang="zh-TW" sz="2000" kern="0" dirty="0">
              <a:solidFill>
                <a:prstClr val="black"/>
              </a:solidFill>
            </a:endParaRPr>
          </a:p>
        </p:txBody>
      </p:sp>
      <p:grpSp>
        <p:nvGrpSpPr>
          <p:cNvPr id="5" name="群組 4"/>
          <p:cNvGrpSpPr/>
          <p:nvPr/>
        </p:nvGrpSpPr>
        <p:grpSpPr>
          <a:xfrm>
            <a:off x="323528" y="382043"/>
            <a:ext cx="3170839" cy="699308"/>
            <a:chOff x="323528" y="382043"/>
            <a:chExt cx="3170839" cy="699308"/>
          </a:xfrm>
        </p:grpSpPr>
        <p:pic>
          <p:nvPicPr>
            <p:cNvPr id="6" name="圖片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7"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34431112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227047" y="1678653"/>
            <a:ext cx="8809449"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no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lgn="l" eaLnBrk="1" fontAlgn="auto" hangingPunct="1">
              <a:spcAft>
                <a:spcPts val="0"/>
              </a:spcAft>
              <a:defRPr/>
            </a:pPr>
            <a:r>
              <a:rPr lang="zh-TW" altLang="en-US" sz="3200" dirty="0" smtClean="0">
                <a:solidFill>
                  <a:srgbClr val="C00000"/>
                </a:solidFill>
                <a:cs typeface="+mj-cs"/>
              </a:rPr>
              <a:t>任務</a:t>
            </a:r>
            <a:r>
              <a:rPr lang="en-US" altLang="zh-TW" sz="3200" dirty="0" smtClean="0">
                <a:solidFill>
                  <a:srgbClr val="C00000"/>
                </a:solidFill>
                <a:cs typeface="+mj-cs"/>
              </a:rPr>
              <a:t>7</a:t>
            </a:r>
            <a:r>
              <a:rPr lang="zh-TW" altLang="en-US" sz="3200" dirty="0" smtClean="0">
                <a:solidFill>
                  <a:srgbClr val="C00000"/>
                </a:solidFill>
                <a:cs typeface="+mj-cs"/>
              </a:rPr>
              <a:t>：檢視</a:t>
            </a:r>
            <a:r>
              <a:rPr lang="en-US" altLang="zh-TW" sz="3200" dirty="0" smtClean="0">
                <a:solidFill>
                  <a:srgbClr val="C00000"/>
                </a:solidFill>
                <a:cs typeface="+mj-cs"/>
              </a:rPr>
              <a:t>/</a:t>
            </a:r>
            <a:r>
              <a:rPr lang="zh-TW" altLang="en-US" sz="3200" dirty="0" smtClean="0">
                <a:solidFill>
                  <a:srgbClr val="C00000"/>
                </a:solidFill>
                <a:cs typeface="+mj-cs"/>
              </a:rPr>
              <a:t>展開系所</a:t>
            </a:r>
            <a:r>
              <a:rPr lang="en-US" altLang="zh-TW" sz="3200" dirty="0" smtClean="0">
                <a:solidFill>
                  <a:srgbClr val="C00000"/>
                </a:solidFill>
                <a:cs typeface="+mj-cs"/>
              </a:rPr>
              <a:t>(</a:t>
            </a:r>
            <a:r>
              <a:rPr lang="zh-TW" altLang="en-US" sz="3200" dirty="0" smtClean="0">
                <a:solidFill>
                  <a:srgbClr val="C00000"/>
                </a:solidFill>
                <a:cs typeface="+mj-cs"/>
              </a:rPr>
              <a:t>學程</a:t>
            </a:r>
            <a:r>
              <a:rPr lang="en-US" altLang="zh-TW" sz="3200" dirty="0" smtClean="0">
                <a:solidFill>
                  <a:srgbClr val="C00000"/>
                </a:solidFill>
                <a:cs typeface="+mj-cs"/>
              </a:rPr>
              <a:t>)</a:t>
            </a:r>
            <a:r>
              <a:rPr lang="zh-TW" altLang="en-US" sz="3200" dirty="0" smtClean="0">
                <a:solidFill>
                  <a:srgbClr val="C00000"/>
                </a:solidFill>
                <a:cs typeface="+mj-cs"/>
              </a:rPr>
              <a:t>課程地圖</a:t>
            </a:r>
            <a:br>
              <a:rPr lang="zh-TW" altLang="en-US" sz="3200" dirty="0" smtClean="0">
                <a:solidFill>
                  <a:srgbClr val="C00000"/>
                </a:solidFill>
                <a:cs typeface="+mj-cs"/>
              </a:rPr>
            </a:br>
            <a:endParaRPr lang="zh-TW" altLang="en-US" sz="3200" dirty="0">
              <a:solidFill>
                <a:srgbClr val="C00000"/>
              </a:solidFill>
              <a:cs typeface="+mj-cs"/>
            </a:endParaRPr>
          </a:p>
        </p:txBody>
      </p:sp>
      <p:sp>
        <p:nvSpPr>
          <p:cNvPr id="3" name="矩形 12"/>
          <p:cNvSpPr>
            <a:spLocks noChangeArrowheads="1"/>
          </p:cNvSpPr>
          <p:nvPr/>
        </p:nvSpPr>
        <p:spPr bwMode="auto">
          <a:xfrm>
            <a:off x="250130" y="2451026"/>
            <a:ext cx="8642350" cy="1569660"/>
          </a:xfrm>
          <a:prstGeom prst="rect">
            <a:avLst/>
          </a:prstGeom>
          <a:noFill/>
          <a:ln>
            <a:noFill/>
          </a:ln>
          <a:extLst/>
        </p:spPr>
        <p:txBody>
          <a:bodyPr>
            <a:spAutoFit/>
          </a:bodyPr>
          <a:lstStyle>
            <a:lvl1pPr marL="457200" indent="-457200" eaLnBrk="0" hangingPunct="0">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eaLnBrk="0" hangingPunct="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eaLnBrk="0" hangingPunct="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eaLnBrk="0" hangingPunct="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1" hangingPunct="1">
              <a:lnSpc>
                <a:spcPct val="150000"/>
              </a:lnSpc>
              <a:spcBef>
                <a:spcPct val="0"/>
              </a:spcBef>
              <a:buFont typeface="+mj-lt"/>
              <a:buAutoNum type="arabicPeriod"/>
              <a:defRPr/>
            </a:pPr>
            <a:r>
              <a:rPr lang="zh-TW" altLang="en-US" sz="2000" kern="0" dirty="0">
                <a:solidFill>
                  <a:prstClr val="black"/>
                </a:solidFill>
              </a:rPr>
              <a:t>將任務</a:t>
            </a:r>
            <a:r>
              <a:rPr lang="en-US" altLang="zh-TW" sz="2000" kern="0" dirty="0">
                <a:solidFill>
                  <a:prstClr val="black"/>
                </a:solidFill>
              </a:rPr>
              <a:t>2</a:t>
            </a:r>
            <a:r>
              <a:rPr lang="zh-TW" altLang="en-US" sz="2000" kern="0" dirty="0">
                <a:solidFill>
                  <a:prstClr val="black"/>
                </a:solidFill>
              </a:rPr>
              <a:t>所完成的「表</a:t>
            </a:r>
            <a:r>
              <a:rPr lang="en-US" altLang="zh-TW" sz="2000" kern="0" dirty="0">
                <a:solidFill>
                  <a:prstClr val="black"/>
                </a:solidFill>
              </a:rPr>
              <a:t>.6</a:t>
            </a:r>
            <a:r>
              <a:rPr lang="zh-TW" altLang="en-US" sz="2000" kern="0" dirty="0">
                <a:solidFill>
                  <a:prstClr val="black"/>
                </a:solidFill>
              </a:rPr>
              <a:t>課程職能盤點表」中課程項目，</a:t>
            </a:r>
            <a:r>
              <a:rPr lang="zh-TW" altLang="en-US" sz="2000" kern="0" dirty="0" smtClean="0">
                <a:solidFill>
                  <a:prstClr val="black"/>
                </a:solidFill>
              </a:rPr>
              <a:t>依年級</a:t>
            </a:r>
            <a:r>
              <a:rPr lang="zh-TW" altLang="en-US" sz="2000" kern="0" dirty="0">
                <a:solidFill>
                  <a:prstClr val="black"/>
                </a:solidFill>
              </a:rPr>
              <a:t>（時程）</a:t>
            </a:r>
            <a:r>
              <a:rPr lang="zh-TW" altLang="en-US" sz="2000" kern="0" dirty="0" smtClean="0">
                <a:solidFill>
                  <a:prstClr val="black"/>
                </a:solidFill>
              </a:rPr>
              <a:t>／課程</a:t>
            </a:r>
            <a:r>
              <a:rPr lang="en-US" altLang="zh-TW" sz="2000" kern="0" dirty="0" smtClean="0">
                <a:solidFill>
                  <a:prstClr val="black"/>
                </a:solidFill>
              </a:rPr>
              <a:t>/</a:t>
            </a:r>
            <a:r>
              <a:rPr lang="zh-TW" altLang="en-US" sz="2000" kern="0" dirty="0" smtClean="0">
                <a:solidFill>
                  <a:prstClr val="black"/>
                </a:solidFill>
              </a:rPr>
              <a:t>職涯進路或其他參考依據，檢視</a:t>
            </a:r>
            <a:r>
              <a:rPr lang="en-US" altLang="zh-TW" sz="2000" kern="0" dirty="0" smtClean="0">
                <a:solidFill>
                  <a:prstClr val="black"/>
                </a:solidFill>
              </a:rPr>
              <a:t>/</a:t>
            </a:r>
            <a:r>
              <a:rPr lang="zh-TW" altLang="en-US" sz="2000" kern="0" dirty="0" smtClean="0">
                <a:solidFill>
                  <a:prstClr val="black"/>
                </a:solidFill>
              </a:rPr>
              <a:t>展開為</a:t>
            </a:r>
            <a:r>
              <a:rPr lang="zh-TW" altLang="en-US" sz="2400" kern="0" dirty="0" smtClean="0">
                <a:solidFill>
                  <a:srgbClr val="C00000"/>
                </a:solidFill>
              </a:rPr>
              <a:t>表</a:t>
            </a:r>
            <a:r>
              <a:rPr lang="en-US" altLang="zh-TW" sz="2400" kern="0" dirty="0">
                <a:solidFill>
                  <a:srgbClr val="C00000"/>
                </a:solidFill>
              </a:rPr>
              <a:t>.</a:t>
            </a:r>
            <a:r>
              <a:rPr lang="en-US" altLang="zh-TW" sz="2400" kern="0" dirty="0" smtClean="0">
                <a:solidFill>
                  <a:srgbClr val="C00000"/>
                </a:solidFill>
              </a:rPr>
              <a:t>7</a:t>
            </a:r>
            <a:r>
              <a:rPr lang="zh-TW" altLang="en-US" sz="2400" kern="0" dirty="0">
                <a:solidFill>
                  <a:srgbClr val="C00000"/>
                </a:solidFill>
              </a:rPr>
              <a:t> 「</a:t>
            </a:r>
            <a:r>
              <a:rPr lang="zh-TW" altLang="en-US" sz="2400" kern="0" dirty="0" smtClean="0">
                <a:solidFill>
                  <a:srgbClr val="C00000"/>
                </a:solidFill>
              </a:rPr>
              <a:t>課程</a:t>
            </a:r>
            <a:r>
              <a:rPr lang="zh-TW" altLang="en-US" sz="2400" kern="0" dirty="0">
                <a:solidFill>
                  <a:srgbClr val="C00000"/>
                </a:solidFill>
              </a:rPr>
              <a:t>地圖」</a:t>
            </a:r>
          </a:p>
          <a:p>
            <a:pPr eaLnBrk="1" hangingPunct="1">
              <a:lnSpc>
                <a:spcPct val="150000"/>
              </a:lnSpc>
              <a:spcBef>
                <a:spcPct val="0"/>
              </a:spcBef>
              <a:buFont typeface="+mj-lt"/>
              <a:buAutoNum type="arabicPeriod"/>
              <a:defRPr/>
            </a:pPr>
            <a:r>
              <a:rPr lang="zh-TW" altLang="en-US" sz="2000" kern="0" dirty="0">
                <a:solidFill>
                  <a:prstClr val="black"/>
                </a:solidFill>
              </a:rPr>
              <a:t>可參考相關職能的順序及重要性，檢視評估課程</a:t>
            </a:r>
            <a:r>
              <a:rPr lang="zh-TW" altLang="en-US" sz="2000" kern="0" dirty="0" smtClean="0">
                <a:solidFill>
                  <a:prstClr val="black"/>
                </a:solidFill>
              </a:rPr>
              <a:t>分布</a:t>
            </a:r>
            <a:endParaRPr lang="zh-TW" altLang="en-US" sz="2000" kern="0" dirty="0">
              <a:solidFill>
                <a:prstClr val="black"/>
              </a:solidFill>
            </a:endParaRPr>
          </a:p>
        </p:txBody>
      </p:sp>
      <p:grpSp>
        <p:nvGrpSpPr>
          <p:cNvPr id="4" name="群組 3"/>
          <p:cNvGrpSpPr/>
          <p:nvPr/>
        </p:nvGrpSpPr>
        <p:grpSpPr>
          <a:xfrm>
            <a:off x="323528" y="382043"/>
            <a:ext cx="3170839" cy="699308"/>
            <a:chOff x="323528" y="382043"/>
            <a:chExt cx="3170839" cy="699308"/>
          </a:xfrm>
        </p:grpSpPr>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382043"/>
              <a:ext cx="1280751" cy="564371"/>
            </a:xfrm>
            <a:prstGeom prst="rect">
              <a:avLst/>
            </a:prstGeom>
          </p:spPr>
        </p:pic>
        <p:sp>
          <p:nvSpPr>
            <p:cNvPr id="6" name="矩形 7"/>
            <p:cNvSpPr>
              <a:spLocks noChangeArrowheads="1"/>
            </p:cNvSpPr>
            <p:nvPr/>
          </p:nvSpPr>
          <p:spPr bwMode="auto">
            <a:xfrm>
              <a:off x="1543192" y="435020"/>
              <a:ext cx="19511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defRPr/>
              </a:pPr>
              <a:r>
                <a:rPr lang="en-US" altLang="zh-TW" sz="3600" b="1" kern="0" dirty="0" smtClean="0">
                  <a:solidFill>
                    <a:srgbClr val="1F497D">
                      <a:lumMod val="60000"/>
                      <a:lumOff val="40000"/>
                    </a:srgbClr>
                  </a:solidFill>
                </a:rPr>
                <a:t>Practice</a:t>
              </a:r>
              <a:endParaRPr lang="zh-TW" altLang="en-US" sz="3600" b="1" kern="0" dirty="0">
                <a:solidFill>
                  <a:srgbClr val="1F497D">
                    <a:lumMod val="60000"/>
                    <a:lumOff val="40000"/>
                  </a:srgbClr>
                </a:solidFill>
              </a:endParaRPr>
            </a:p>
          </p:txBody>
        </p:sp>
      </p:grpSp>
    </p:spTree>
    <p:extLst>
      <p:ext uri="{BB962C8B-B14F-4D97-AF65-F5344CB8AC3E}">
        <p14:creationId xmlns:p14="http://schemas.microsoft.com/office/powerpoint/2010/main" val="3982761473"/>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議程</a:t>
            </a:r>
            <a:endParaRPr lang="zh-TW" altLang="en-US" sz="4000" b="1" dirty="0">
              <a:solidFill>
                <a:sysClr val="windowText" lastClr="000000"/>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109600391"/>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線上應用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25675" y="4226768"/>
            <a:ext cx="8712968" cy="345232"/>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165390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txBox="1">
            <a:spLocks/>
          </p:cNvSpPr>
          <p:nvPr/>
        </p:nvSpPr>
        <p:spPr bwMode="auto">
          <a:xfrm>
            <a:off x="1343659" y="180181"/>
            <a:ext cx="6477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a:defRPr/>
            </a:pPr>
            <a:r>
              <a:rPr lang="zh-TW" altLang="en-US" sz="4000" b="1" dirty="0" smtClean="0">
                <a:solidFill>
                  <a:sysClr val="windowText" lastClr="000000"/>
                </a:solidFill>
              </a:rPr>
              <a:t>議程</a:t>
            </a:r>
            <a:endParaRPr lang="zh-TW" altLang="en-US" sz="4000" b="1" dirty="0">
              <a:solidFill>
                <a:sysClr val="windowText" lastClr="000000"/>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2614137022"/>
              </p:ext>
            </p:extLst>
          </p:nvPr>
        </p:nvGraphicFramePr>
        <p:xfrm>
          <a:off x="323528" y="1262759"/>
          <a:ext cx="8496944" cy="4462982"/>
        </p:xfrm>
        <a:graphic>
          <a:graphicData uri="http://schemas.openxmlformats.org/drawingml/2006/table">
            <a:tbl>
              <a:tblPr firstRow="1" firstCol="1" lastRow="1" lastCol="1" bandRow="1" bandCol="1"/>
              <a:tblGrid>
                <a:gridCol w="1522652"/>
                <a:gridCol w="3070877"/>
                <a:gridCol w="3903415"/>
              </a:tblGrid>
              <a:tr h="310810">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時間</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單元名稱</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ctr">
                        <a:lnSpc>
                          <a:spcPts val="2600"/>
                        </a:lnSpc>
                        <a:spcAft>
                          <a:spcPts val="0"/>
                        </a:spcAft>
                      </a:pPr>
                      <a:r>
                        <a:rPr lang="zh-TW" sz="1600" b="1" kern="100" dirty="0">
                          <a:solidFill>
                            <a:schemeClr val="bg1"/>
                          </a:solidFill>
                          <a:effectLst/>
                          <a:latin typeface="微軟正黑體" panose="020B0604030504040204" pitchFamily="34" charset="-120"/>
                          <a:ea typeface="微軟正黑體" panose="020B0604030504040204" pitchFamily="34" charset="-120"/>
                          <a:cs typeface="Arial"/>
                        </a:rPr>
                        <a:t>單元內容</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是什麼？</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265113" algn="just" defTabSz="914400" rtl="0" eaLnBrk="1" latinLnBrk="0" hangingPunct="1">
                        <a:lnSpc>
                          <a:spcPts val="2600"/>
                        </a:lnSpc>
                        <a:spcAft>
                          <a:spcPts val="0"/>
                        </a:spcAft>
                        <a:buFont typeface="Wingdings"/>
                        <a:buChar char=""/>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關於職能</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p>
                      <a:pPr marL="0" lvl="0" indent="-265113" algn="just" defTabSz="914400" rtl="0" eaLnBrk="1" latinLnBrk="0" hangingPunct="1">
                        <a:lnSpc>
                          <a:spcPts val="2600"/>
                        </a:lnSpc>
                        <a:spcAft>
                          <a:spcPts val="0"/>
                        </a:spcAft>
                        <a:buFont typeface="Wingdings"/>
                        <a:buChar char=""/>
                      </a:pPr>
                      <a:r>
                        <a:rPr lang="x-none"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資源與應用</a:t>
                      </a:r>
                      <a:endPar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0-12:00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a:solidFill>
                            <a:srgbClr val="000000"/>
                          </a:solidFill>
                          <a:effectLst/>
                          <a:latin typeface="微軟正黑體" panose="020B0604030504040204" pitchFamily="34" charset="-120"/>
                          <a:ea typeface="微軟正黑體" panose="020B0604030504040204" pitchFamily="34" charset="-120"/>
                          <a:cs typeface="Arial"/>
                        </a:rPr>
                        <a:t>一</a:t>
                      </a:r>
                      <a:r>
                        <a:rPr lang="en-US" sz="1600" kern="10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系所定位</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教育目標檢視</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80340"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規劃系所職涯進路</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12:00-13:00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algn="ct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午餐時間</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639473">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13:00-15:00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gn="just">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教學規劃發展實作演練</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二</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線上應用</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工具介紹</a:t>
                      </a:r>
                      <a:endParaRPr lang="zh-TW" sz="1100" kern="100" dirty="0">
                        <a:effectLst/>
                        <a:latin typeface="微軟正黑體" panose="020B0604030504040204" pitchFamily="34" charset="-120"/>
                        <a:ea typeface="微軟正黑體" panose="020B0604030504040204" pitchFamily="34" charset="-120"/>
                        <a:cs typeface="Times New Roman"/>
                      </a:endParaRPr>
                    </a:p>
                    <a:p>
                      <a:pPr marL="265113" lvl="0" indent="-265113" algn="just">
                        <a:lnSpc>
                          <a:spcPts val="2600"/>
                        </a:lnSpc>
                        <a:spcAft>
                          <a:spcPts val="0"/>
                        </a:spcAft>
                        <a:buFont typeface="Wingdings"/>
                        <a:buChar char=""/>
                        <a:tabLst>
                          <a:tab pos="179705" algn="l"/>
                        </a:tabLs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運用</a:t>
                      </a: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檢視核心</a:t>
                      </a:r>
                      <a:r>
                        <a:rPr 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能力</a:t>
                      </a:r>
                      <a:endParaRPr lang="en-US" altLang="zh-TW" sz="1600" kern="0" dirty="0" smtClean="0">
                        <a:solidFill>
                          <a:schemeClr val="bg1"/>
                        </a:solidFill>
                        <a:effectLst/>
                        <a:latin typeface="微軟正黑體" panose="020B0604030504040204" pitchFamily="34" charset="-120"/>
                        <a:ea typeface="微軟正黑體" panose="020B0604030504040204" pitchFamily="34" charset="-120"/>
                        <a:cs typeface="Arial"/>
                      </a:endParaRPr>
                    </a:p>
                    <a:p>
                      <a:pPr marL="265113" lvl="0" indent="-265113" algn="just">
                        <a:lnSpc>
                          <a:spcPts val="2600"/>
                        </a:lnSpc>
                        <a:spcAft>
                          <a:spcPts val="0"/>
                        </a:spcAft>
                        <a:buFont typeface="Wingdings"/>
                        <a:buChar char=""/>
                        <a:tabLst>
                          <a:tab pos="179705" algn="l"/>
                        </a:tabLs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運用</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UCAN</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進行課程盤點</a:t>
                      </a:r>
                      <a:endParaRPr 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0810">
                <a:tc>
                  <a:txBody>
                    <a:bodyPr/>
                    <a:lstStyle/>
                    <a:p>
                      <a:pPr algn="ctr">
                        <a:lnSpc>
                          <a:spcPts val="2600"/>
                        </a:lnSpc>
                        <a:spcAft>
                          <a:spcPts val="0"/>
                        </a:spcAft>
                      </a:pPr>
                      <a:r>
                        <a:rPr lang="en-US" sz="1600" b="1" kern="100" dirty="0">
                          <a:solidFill>
                            <a:schemeClr val="bg1"/>
                          </a:solidFill>
                          <a:effectLst/>
                          <a:latin typeface="微軟正黑體" panose="020B0604030504040204" pitchFamily="34" charset="-120"/>
                          <a:ea typeface="微軟正黑體" panose="020B0604030504040204" pitchFamily="34" charset="-120"/>
                          <a:cs typeface="Arial"/>
                        </a:rPr>
                        <a:t>15:00-15:15</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gridSpan="2">
                  <a:txBody>
                    <a:bodyPr/>
                    <a:lstStyle/>
                    <a:p>
                      <a:pPr marL="21590" algn="ctr">
                        <a:lnSpc>
                          <a:spcPts val="2600"/>
                        </a:lnSpc>
                        <a:spcAft>
                          <a:spcPts val="0"/>
                        </a:spcAft>
                      </a:pPr>
                      <a:r>
                        <a:rPr lang="zh-TW" altLang="zh-TW" sz="1600" kern="100" dirty="0" smtClean="0">
                          <a:solidFill>
                            <a:srgbClr val="000000"/>
                          </a:solidFill>
                          <a:effectLst/>
                          <a:latin typeface="微軟正黑體" panose="020B0604030504040204" pitchFamily="34" charset="-120"/>
                          <a:ea typeface="微軟正黑體" panose="020B0604030504040204" pitchFamily="34" charset="-120"/>
                          <a:cs typeface="Arial"/>
                        </a:rPr>
                        <a:t>休息</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Arial"/>
                        </a:rPr>
                        <a:t>時間</a:t>
                      </a:r>
                      <a:endParaRPr lang="zh-TW" altLang="zh-TW" sz="1600" kern="100" dirty="0">
                        <a:solidFill>
                          <a:srgbClr val="000000"/>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r>
              <a:tr h="478169">
                <a:tc>
                  <a:txBody>
                    <a:bodyPr/>
                    <a:lstStyle/>
                    <a:p>
                      <a:pPr algn="ctr">
                        <a:lnSpc>
                          <a:spcPts val="2600"/>
                        </a:lnSpc>
                        <a:spcAft>
                          <a:spcPts val="0"/>
                        </a:spcAft>
                      </a:pP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5:15</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-1</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6</a:t>
                      </a:r>
                      <a:r>
                        <a:rPr lang="en-US" sz="1600" b="1" kern="100" dirty="0" smtClean="0">
                          <a:solidFill>
                            <a:schemeClr val="bg1"/>
                          </a:solidFill>
                          <a:effectLst/>
                          <a:latin typeface="微軟正黑體" panose="020B0604030504040204" pitchFamily="34" charset="-120"/>
                          <a:ea typeface="微軟正黑體" panose="020B0604030504040204" pitchFamily="34" charset="-120"/>
                          <a:cs typeface="Arial"/>
                        </a:rPr>
                        <a:t>:</a:t>
                      </a: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00</a:t>
                      </a:r>
                      <a:endParaRPr lang="zh-TW" sz="1100" b="1" kern="100" dirty="0">
                        <a:solidFill>
                          <a:schemeClr val="bg1"/>
                        </a:solidFill>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marL="0" algn="just" defTabSz="914400" rtl="0" eaLnBrk="1" latinLnBrk="0" hangingPunct="1">
                        <a:lnSpc>
                          <a:spcPts val="2600"/>
                        </a:lnSpc>
                        <a:spcAft>
                          <a:spcPts val="0"/>
                        </a:spcAf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在教學回饋的應用</a:t>
                      </a:r>
                    </a:p>
                  </a:txBody>
                  <a:tcPr marL="53975" marR="53975"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65113" lvl="0" indent="-265113" algn="just" defTabSz="914400" rtl="0" eaLnBrk="1" latinLnBrk="0" hangingPunct="1">
                        <a:lnSpc>
                          <a:spcPts val="2600"/>
                        </a:lnSpc>
                        <a:spcAft>
                          <a:spcPts val="0"/>
                        </a:spcAft>
                        <a:buFont typeface="Wingdings"/>
                        <a:buChar char=""/>
                        <a:tabLst>
                          <a:tab pos="179705" algn="l"/>
                        </a:tabLst>
                      </a:pPr>
                      <a:r>
                        <a:rPr lang="en-US" sz="1600" kern="100" dirty="0">
                          <a:solidFill>
                            <a:srgbClr val="000000"/>
                          </a:solidFill>
                          <a:effectLst/>
                          <a:latin typeface="微軟正黑體" panose="020B0604030504040204" pitchFamily="34" charset="-120"/>
                          <a:ea typeface="微軟正黑體" panose="020B0604030504040204" pitchFamily="34" charset="-120"/>
                          <a:cs typeface="Arial"/>
                        </a:rPr>
                        <a:t>UCAN</a:t>
                      </a: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教學回饋功能與校務研究的應用</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169">
                <a:tc>
                  <a:txBody>
                    <a:bodyPr/>
                    <a:lstStyle/>
                    <a:p>
                      <a:pPr algn="ctr">
                        <a:lnSpc>
                          <a:spcPts val="2600"/>
                        </a:lnSpc>
                        <a:spcAft>
                          <a:spcPts val="0"/>
                        </a:spcAft>
                      </a:pPr>
                      <a:r>
                        <a:rPr lang="en-US" altLang="zh-TW" sz="1600" b="1" kern="100" dirty="0" smtClean="0">
                          <a:solidFill>
                            <a:schemeClr val="bg1"/>
                          </a:solidFill>
                          <a:effectLst/>
                          <a:latin typeface="微軟正黑體" panose="020B0604030504040204" pitchFamily="34" charset="-120"/>
                          <a:ea typeface="微軟正黑體" panose="020B0604030504040204" pitchFamily="34" charset="-120"/>
                          <a:cs typeface="Arial"/>
                        </a:rPr>
                        <a:t>16:00-16:30</a:t>
                      </a:r>
                      <a:endParaRPr lang="zh-TW" altLang="zh-TW" sz="1600" b="1" kern="100" dirty="0">
                        <a:solidFill>
                          <a:schemeClr val="bg1"/>
                        </a:solidFill>
                        <a:effectLst/>
                        <a:latin typeface="微軟正黑體" panose="020B0604030504040204" pitchFamily="34" charset="-120"/>
                        <a:ea typeface="微軟正黑體" panose="020B0604030504040204" pitchFamily="34" charset="-120"/>
                        <a:cs typeface="Arial"/>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75000"/>
                      </a:schemeClr>
                    </a:solidFill>
                  </a:tcPr>
                </a:tc>
                <a:tc>
                  <a:txBody>
                    <a:bodyPr/>
                    <a:lstStyle/>
                    <a:p>
                      <a:pPr>
                        <a:lnSpc>
                          <a:spcPts val="2600"/>
                        </a:lnSpc>
                        <a:spcAft>
                          <a:spcPts val="0"/>
                        </a:spcAft>
                      </a:pPr>
                      <a:r>
                        <a:rPr lang="zh-TW" sz="1600" kern="100" dirty="0">
                          <a:solidFill>
                            <a:srgbClr val="000000"/>
                          </a:solidFill>
                          <a:effectLst/>
                          <a:latin typeface="微軟正黑體" panose="020B0604030504040204" pitchFamily="34" charset="-120"/>
                          <a:ea typeface="微軟正黑體" panose="020B0604030504040204" pitchFamily="34" charset="-120"/>
                          <a:cs typeface="Arial"/>
                        </a:rPr>
                        <a:t>實作分享及交流討論</a:t>
                      </a:r>
                      <a:endParaRPr lang="zh-TW" sz="1100" kern="100" dirty="0">
                        <a:effectLst/>
                        <a:latin typeface="微軟正黑體" panose="020B0604030504040204" pitchFamily="34" charset="-120"/>
                        <a:ea typeface="微軟正黑體" panose="020B0604030504040204" pitchFamily="34" charset="-120"/>
                        <a:cs typeface="Times New Roman"/>
                      </a:endParaRPr>
                    </a:p>
                  </a:txBody>
                  <a:tcPr marL="53794" marR="53794" marT="74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實作演練成果分享</a:t>
                      </a:r>
                      <a:endParaRPr lang="zh-TW" sz="1600" kern="100" dirty="0">
                        <a:effectLst/>
                        <a:latin typeface="微軟正黑體" panose="020B0604030504040204" pitchFamily="34" charset="-120"/>
                        <a:ea typeface="微軟正黑體" panose="020B0604030504040204" pitchFamily="34" charset="-120"/>
                        <a:cs typeface="Times New Roman"/>
                      </a:endParaRPr>
                    </a:p>
                    <a:p>
                      <a:pPr marL="342900" lvl="0" indent="-342900">
                        <a:lnSpc>
                          <a:spcPts val="2600"/>
                        </a:lnSpc>
                        <a:spcAft>
                          <a:spcPts val="0"/>
                        </a:spcAft>
                        <a:buFont typeface="Wingdings"/>
                        <a:buChar char=""/>
                      </a:pPr>
                      <a:r>
                        <a:rPr lang="x-none" sz="1600" kern="100" dirty="0">
                          <a:solidFill>
                            <a:srgbClr val="000000"/>
                          </a:solidFill>
                          <a:effectLst/>
                          <a:latin typeface="微軟正黑體" panose="020B0604030504040204" pitchFamily="34" charset="-120"/>
                          <a:ea typeface="微軟正黑體" panose="020B0604030504040204" pitchFamily="34" charset="-120"/>
                          <a:cs typeface="Arial"/>
                        </a:rPr>
                        <a:t>討論與建議</a:t>
                      </a:r>
                      <a:endParaRPr lang="zh-TW" sz="1600" kern="100" dirty="0">
                        <a:effectLst/>
                        <a:latin typeface="微軟正黑體" panose="020B0604030504040204" pitchFamily="34" charset="-120"/>
                        <a:ea typeface="微軟正黑體" panose="020B0604030504040204" pitchFamily="34" charset="-120"/>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8" name="圓角矩形 7"/>
          <p:cNvSpPr/>
          <p:nvPr/>
        </p:nvSpPr>
        <p:spPr>
          <a:xfrm>
            <a:off x="225675" y="4590660"/>
            <a:ext cx="8712968" cy="494523"/>
          </a:xfrm>
          <a:prstGeom prst="round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TW" altLang="en-US">
              <a:solidFill>
                <a:prstClr val="white"/>
              </a:solidFill>
            </a:endParaRPr>
          </a:p>
        </p:txBody>
      </p:sp>
    </p:spTree>
    <p:extLst>
      <p:ext uri="{BB962C8B-B14F-4D97-AF65-F5344CB8AC3E}">
        <p14:creationId xmlns:p14="http://schemas.microsoft.com/office/powerpoint/2010/main" val="163529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12"/>
          <p:cNvSpPr txBox="1"/>
          <p:nvPr/>
        </p:nvSpPr>
        <p:spPr>
          <a:xfrm>
            <a:off x="322979" y="1330265"/>
            <a:ext cx="8504723" cy="646331"/>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smtClean="0">
                <a:solidFill>
                  <a:prstClr val="white"/>
                </a:solidFill>
                <a:latin typeface="微軟正黑體" panose="020B0604030504040204" pitchFamily="34" charset="-120"/>
                <a:ea typeface="微軟正黑體" panose="020B0604030504040204" pitchFamily="34" charset="-120"/>
              </a:rPr>
              <a:t>運用數據資料，協助學校與教師，建立</a:t>
            </a:r>
            <a:r>
              <a:rPr lang="zh-TW" altLang="en-US" b="1" dirty="0">
                <a:solidFill>
                  <a:prstClr val="white"/>
                </a:solidFill>
                <a:latin typeface="微軟正黑體" panose="020B0604030504040204" pitchFamily="34" charset="-120"/>
                <a:ea typeface="微軟正黑體" panose="020B0604030504040204" pitchFamily="34" charset="-120"/>
              </a:rPr>
              <a:t>以能力</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實證為</a:t>
            </a:r>
            <a:r>
              <a:rPr lang="zh-TW" altLang="en-US" b="1" dirty="0" smtClean="0">
                <a:solidFill>
                  <a:prstClr val="white"/>
                </a:solidFill>
                <a:latin typeface="微軟正黑體" panose="020B0604030504040204" pitchFamily="34" charset="-120"/>
                <a:ea typeface="微軟正黑體" panose="020B0604030504040204" pitchFamily="34" charset="-120"/>
              </a:rPr>
              <a:t>基礎，持續</a:t>
            </a:r>
            <a:r>
              <a:rPr lang="zh-TW" altLang="en-US" b="1" dirty="0">
                <a:solidFill>
                  <a:prstClr val="white"/>
                </a:solidFill>
                <a:latin typeface="微軟正黑體" panose="020B0604030504040204" pitchFamily="34" charset="-120"/>
                <a:ea typeface="微軟正黑體" panose="020B0604030504040204" pitchFamily="34" charset="-120"/>
              </a:rPr>
              <a:t>改善之學習</a:t>
            </a:r>
            <a:r>
              <a:rPr lang="zh-TW" altLang="en-US" b="1" dirty="0" smtClean="0">
                <a:solidFill>
                  <a:prstClr val="white"/>
                </a:solidFill>
                <a:latin typeface="微軟正黑體" panose="020B0604030504040204" pitchFamily="34" charset="-120"/>
                <a:ea typeface="微軟正黑體" panose="020B0604030504040204" pitchFamily="34" charset="-120"/>
              </a:rPr>
              <a:t>成效回饋</a:t>
            </a:r>
            <a:endParaRPr lang="zh-TW" altLang="en-US" b="1" dirty="0">
              <a:solidFill>
                <a:prstClr val="white"/>
              </a:solidFill>
              <a:latin typeface="微軟正黑體" panose="020B0604030504040204" pitchFamily="34" charset="-120"/>
              <a:ea typeface="微軟正黑體" panose="020B0604030504040204" pitchFamily="34" charset="-120"/>
            </a:endParaRPr>
          </a:p>
        </p:txBody>
      </p:sp>
      <p:sp>
        <p:nvSpPr>
          <p:cNvPr id="15" name="標題 2"/>
          <p:cNvSpPr txBox="1">
            <a:spLocks/>
          </p:cNvSpPr>
          <p:nvPr/>
        </p:nvSpPr>
        <p:spPr bwMode="auto">
          <a:xfrm>
            <a:off x="253614" y="367631"/>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en-US" sz="4000" b="1" dirty="0" smtClean="0">
                <a:solidFill>
                  <a:prstClr val="black"/>
                </a:solidFill>
              </a:rPr>
              <a:t>協助師長進行教學回饋</a:t>
            </a:r>
            <a:endParaRPr lang="zh-TW" altLang="en-US" sz="4000" b="1" dirty="0">
              <a:solidFill>
                <a:prstClr val="black"/>
              </a:solidFill>
            </a:endParaRPr>
          </a:p>
        </p:txBody>
      </p:sp>
      <p:graphicFrame>
        <p:nvGraphicFramePr>
          <p:cNvPr id="18" name="資料庫圖表 17"/>
          <p:cNvGraphicFramePr/>
          <p:nvPr>
            <p:extLst/>
          </p:nvPr>
        </p:nvGraphicFramePr>
        <p:xfrm>
          <a:off x="595801" y="241973"/>
          <a:ext cx="1715599" cy="2732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6" name="AutoShape 4"/>
          <p:cNvSpPr>
            <a:spLocks noChangeArrowheads="1"/>
          </p:cNvSpPr>
          <p:nvPr/>
        </p:nvSpPr>
        <p:spPr bwMode="gray">
          <a:xfrm>
            <a:off x="478160" y="2078850"/>
            <a:ext cx="8558335" cy="4158462"/>
          </a:xfrm>
          <a:prstGeom prst="rightArrow">
            <a:avLst>
              <a:gd name="adj1" fmla="val 68204"/>
              <a:gd name="adj2" fmla="val 24935"/>
            </a:avLst>
          </a:prstGeom>
          <a:gradFill rotWithShape="1">
            <a:gsLst>
              <a:gs pos="0">
                <a:srgbClr val="FFFFFF"/>
              </a:gs>
              <a:gs pos="100000">
                <a:srgbClr val="969696"/>
              </a:gs>
            </a:gsLst>
            <a:lin ang="0" scaled="1"/>
          </a:gradFill>
          <a:ln>
            <a:noFill/>
          </a:ln>
          <a:extLst>
            <a:ext uri="{91240B29-F687-4F45-9708-019B960494DF}">
              <a14:hiddenLine xmlns:a14="http://schemas.microsoft.com/office/drawing/2010/main" w="3175" algn="ctr">
                <a:solidFill>
                  <a:srgbClr val="000000"/>
                </a:solidFill>
                <a:miter lim="800000"/>
                <a:headEnd/>
                <a:tailEnd/>
              </a14:hiddenLine>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pPr>
            <a:endParaRPr lang="zh-TW" altLang="en-US" sz="1400" b="0">
              <a:solidFill>
                <a:prstClr val="black"/>
              </a:solidFill>
              <a:latin typeface="Arial" panose="020B0604020202020204" pitchFamily="34" charset="0"/>
              <a:ea typeface="新細明體" panose="02020500000000000000" pitchFamily="18" charset="-120"/>
            </a:endParaRPr>
          </a:p>
        </p:txBody>
      </p:sp>
      <p:grpSp>
        <p:nvGrpSpPr>
          <p:cNvPr id="107" name="群組 106"/>
          <p:cNvGrpSpPr/>
          <p:nvPr/>
        </p:nvGrpSpPr>
        <p:grpSpPr>
          <a:xfrm>
            <a:off x="5556655" y="2429351"/>
            <a:ext cx="3052604" cy="3489060"/>
            <a:chOff x="5335820" y="2379354"/>
            <a:chExt cx="3052604" cy="3489060"/>
          </a:xfrm>
        </p:grpSpPr>
        <p:sp>
          <p:nvSpPr>
            <p:cNvPr id="108" name="Text Box 5"/>
            <p:cNvSpPr txBox="1">
              <a:spLocks noChangeArrowheads="1"/>
            </p:cNvSpPr>
            <p:nvPr/>
          </p:nvSpPr>
          <p:spPr bwMode="gray">
            <a:xfrm>
              <a:off x="5335820" y="2749543"/>
              <a:ext cx="3052604" cy="3118871"/>
            </a:xfrm>
            <a:prstGeom prst="rect">
              <a:avLst/>
            </a:prstGeom>
            <a:solidFill>
              <a:srgbClr val="EEECE1">
                <a:lumMod val="75000"/>
              </a:srgbClr>
            </a:solidFill>
            <a:ln w="38100" algn="ctr">
              <a:solidFill>
                <a:sysClr val="window" lastClr="FFFFFF"/>
              </a:solidFill>
              <a:miter lim="800000"/>
              <a:headEnd/>
              <a:tailEnd/>
            </a:ln>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r>
                <a:rPr lang="en-GB" altLang="zh-TW" sz="600" b="0" kern="0">
                  <a:solidFill>
                    <a:srgbClr val="FFFF00"/>
                  </a:solidFill>
                  <a:latin typeface="Courier" pitchFamily="49" charset="0"/>
                  <a:ea typeface="典匠中特圓" pitchFamily="49" charset="-120"/>
                  <a:cs typeface="Tahoma" panose="020B0604030504040204" pitchFamily="34" charset="0"/>
                </a:rPr>
                <a:t> </a:t>
              </a:r>
              <a:endParaRPr lang="en-US" altLang="zh-TW" sz="600" b="0" kern="0">
                <a:solidFill>
                  <a:srgbClr val="FFFF00"/>
                </a:solidFill>
                <a:latin typeface="Courier" pitchFamily="49" charset="0"/>
                <a:ea typeface="典匠中特圓" pitchFamily="49" charset="-120"/>
                <a:cs typeface="Tahoma" panose="020B0604030504040204" pitchFamily="34" charset="0"/>
              </a:endParaRPr>
            </a:p>
          </p:txBody>
        </p:sp>
        <p:sp>
          <p:nvSpPr>
            <p:cNvPr id="109" name="文字方塊 108"/>
            <p:cNvSpPr txBox="1"/>
            <p:nvPr/>
          </p:nvSpPr>
          <p:spPr>
            <a:xfrm>
              <a:off x="5467979" y="3072959"/>
              <a:ext cx="2788289" cy="2246769"/>
            </a:xfrm>
            <a:prstGeom prst="rect">
              <a:avLst/>
            </a:prstGeom>
            <a:noFill/>
          </p:spPr>
          <p:txBody>
            <a:bodyPr wrap="square" rtlCol="0">
              <a:spAutoFit/>
            </a:bodyPr>
            <a:lstStyle/>
            <a:p>
              <a:pPr marL="285750" indent="-285750" eaLnBrk="0" fontAlgn="base" hangingPunct="0">
                <a:lnSpc>
                  <a:spcPct val="150000"/>
                </a:lnSpc>
                <a:spcBef>
                  <a:spcPct val="0"/>
                </a:spcBef>
                <a:spcAft>
                  <a:spcPct val="0"/>
                </a:spcAft>
                <a:buFont typeface="Arial" panose="020B0604020202020204" pitchFamily="34" charset="0"/>
                <a:buChar char="•"/>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持續檢視調整系所定位、職涯進路及核心能力</a:t>
              </a:r>
              <a:endParaRPr kumimoji="1"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eaLnBrk="0" fontAlgn="base" hangingPunct="0">
                <a:lnSpc>
                  <a:spcPct val="150000"/>
                </a:lnSpc>
                <a:spcBef>
                  <a:spcPct val="0"/>
                </a:spcBef>
                <a:spcAft>
                  <a:spcPct val="0"/>
                </a:spcAft>
                <a:buFont typeface="Arial" panose="020B0604020202020204" pitchFamily="34" charset="0"/>
                <a:buChar char="•"/>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調整課程及教學內容</a:t>
              </a:r>
              <a:endParaRPr kumimoji="1"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eaLnBrk="0" fontAlgn="base" hangingPunct="0">
                <a:lnSpc>
                  <a:spcPct val="150000"/>
                </a:lnSpc>
                <a:spcBef>
                  <a:spcPct val="0"/>
                </a:spcBef>
                <a:spcAft>
                  <a:spcPct val="0"/>
                </a:spcAft>
                <a:buFont typeface="Arial" panose="020B0604020202020204" pitchFamily="34" charset="0"/>
                <a:buChar char="•"/>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調整教學資源分配</a:t>
              </a:r>
              <a:endParaRPr kumimoji="1" lang="en-US" altLang="zh-TW" sz="1400" kern="0" dirty="0" smtClean="0">
                <a:solidFill>
                  <a:prstClr val="black"/>
                </a:solidFill>
                <a:latin typeface="微軟正黑體" panose="020B0604030504040204" pitchFamily="34" charset="-120"/>
                <a:ea typeface="微軟正黑體" panose="020B0604030504040204" pitchFamily="34" charset="-120"/>
              </a:endParaRPr>
            </a:p>
            <a:p>
              <a:pPr marL="285750" indent="-285750" eaLnBrk="0" fontAlgn="base" hangingPunct="0">
                <a:lnSpc>
                  <a:spcPct val="150000"/>
                </a:lnSpc>
                <a:spcBef>
                  <a:spcPct val="0"/>
                </a:spcBef>
                <a:spcAft>
                  <a:spcPct val="0"/>
                </a:spcAft>
                <a:buFont typeface="Arial" panose="020B0604020202020204" pitchFamily="34" charset="0"/>
                <a:buChar char="•"/>
                <a:defRPr/>
              </a:pPr>
              <a:r>
                <a:rPr kumimoji="1" lang="zh-TW" altLang="en-US" sz="1400" u="sng" kern="0"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串連</a:t>
              </a:r>
              <a:r>
                <a:rPr kumimoji="1" lang="en-US" altLang="zh-TW" sz="1400" u="sng" kern="0"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UCAN</a:t>
              </a:r>
              <a:r>
                <a:rPr kumimoji="1" lang="zh-TW" altLang="en-US" sz="1400" u="sng" kern="0"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與其他校務資料進行學習成效進階分析</a:t>
              </a:r>
              <a:endParaRPr kumimoji="1" lang="en-US" altLang="zh-TW" sz="1400" u="sng" kern="0"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marL="285750" indent="-285750" eaLnBrk="0" fontAlgn="base" hangingPunct="0">
                <a:spcBef>
                  <a:spcPct val="0"/>
                </a:spcBef>
                <a:spcAft>
                  <a:spcPct val="0"/>
                </a:spcAft>
                <a:buFont typeface="Arial" panose="020B0604020202020204" pitchFamily="34" charset="0"/>
                <a:buChar char="•"/>
                <a:defRPr/>
              </a:pPr>
              <a:endParaRPr kumimoji="1" lang="en-US" altLang="zh-TW" sz="1400" kern="0" dirty="0" smtClean="0">
                <a:solidFill>
                  <a:prstClr val="black"/>
                </a:solidFill>
                <a:latin typeface="微軟正黑體" panose="020B0604030504040204" pitchFamily="34" charset="-120"/>
                <a:ea typeface="微軟正黑體" panose="020B0604030504040204" pitchFamily="34" charset="-120"/>
              </a:endParaRPr>
            </a:p>
          </p:txBody>
        </p:sp>
        <p:sp>
          <p:nvSpPr>
            <p:cNvPr id="110" name="AutoShape 10"/>
            <p:cNvSpPr>
              <a:spLocks noChangeArrowheads="1"/>
            </p:cNvSpPr>
            <p:nvPr/>
          </p:nvSpPr>
          <p:spPr bwMode="gray">
            <a:xfrm>
              <a:off x="5335820" y="2383007"/>
              <a:ext cx="1433470" cy="297098"/>
            </a:xfrm>
            <a:prstGeom prst="roundRect">
              <a:avLst>
                <a:gd name="adj" fmla="val 50000"/>
              </a:avLst>
            </a:prstGeom>
            <a:solidFill>
              <a:sysClr val="window" lastClr="FFFFFF">
                <a:lumMod val="85000"/>
              </a:sys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111" name="文字方塊 110"/>
            <p:cNvSpPr txBox="1"/>
            <p:nvPr/>
          </p:nvSpPr>
          <p:spPr>
            <a:xfrm>
              <a:off x="5473435" y="2379354"/>
              <a:ext cx="1514349" cy="307777"/>
            </a:xfrm>
            <a:prstGeom prst="rect">
              <a:avLst/>
            </a:prstGeom>
            <a:noFill/>
          </p:spPr>
          <p:txBody>
            <a:bodyPr wrap="square" rtlCol="0">
              <a:spAutoFit/>
            </a:bodyPr>
            <a:lstStyle/>
            <a:p>
              <a:pPr eaLnBrk="0" fontAlgn="base" hangingPunct="0">
                <a:spcBef>
                  <a:spcPct val="0"/>
                </a:spcBef>
                <a:spcAft>
                  <a:spcPct val="0"/>
                </a:spcAft>
                <a:defRPr/>
              </a:pPr>
              <a:r>
                <a:rPr kumimoji="1" lang="zh-TW" altLang="en-US" sz="1400" b="1" kern="0" dirty="0" smtClean="0">
                  <a:solidFill>
                    <a:srgbClr val="C00000"/>
                  </a:solidFill>
                  <a:latin typeface="微軟正黑體" panose="020B0604030504040204" pitchFamily="34" charset="-120"/>
                  <a:ea typeface="微軟正黑體" panose="020B0604030504040204" pitchFamily="34" charset="-120"/>
                </a:rPr>
                <a:t>衍生應用</a:t>
              </a:r>
            </a:p>
          </p:txBody>
        </p:sp>
      </p:grpSp>
      <p:grpSp>
        <p:nvGrpSpPr>
          <p:cNvPr id="112" name="群組 111"/>
          <p:cNvGrpSpPr/>
          <p:nvPr/>
        </p:nvGrpSpPr>
        <p:grpSpPr>
          <a:xfrm>
            <a:off x="1734650" y="2435378"/>
            <a:ext cx="3771197" cy="3836653"/>
            <a:chOff x="1392815" y="2372046"/>
            <a:chExt cx="3771197" cy="3836653"/>
          </a:xfrm>
        </p:grpSpPr>
        <p:sp>
          <p:nvSpPr>
            <p:cNvPr id="113" name="AutoShape 6"/>
            <p:cNvSpPr>
              <a:spLocks noChangeArrowheads="1"/>
            </p:cNvSpPr>
            <p:nvPr/>
          </p:nvSpPr>
          <p:spPr bwMode="auto">
            <a:xfrm>
              <a:off x="1392815" y="4833157"/>
              <a:ext cx="3770054" cy="1035257"/>
            </a:xfrm>
            <a:prstGeom prst="roundRect">
              <a:avLst>
                <a:gd name="adj" fmla="val 16667"/>
              </a:avLst>
            </a:prstGeom>
            <a:noFill/>
            <a:ln w="38100">
              <a:solidFill>
                <a:srgbClr val="A1A64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prstClr val="black"/>
                </a:solidFill>
                <a:latin typeface="Arial" panose="020B0604020202020204" pitchFamily="34" charset="0"/>
                <a:ea typeface="新細明體" panose="02020500000000000000" pitchFamily="18" charset="-120"/>
              </a:endParaRPr>
            </a:p>
          </p:txBody>
        </p:sp>
        <p:sp>
          <p:nvSpPr>
            <p:cNvPr id="114" name="AutoShape 5"/>
            <p:cNvSpPr>
              <a:spLocks noChangeArrowheads="1"/>
            </p:cNvSpPr>
            <p:nvPr/>
          </p:nvSpPr>
          <p:spPr bwMode="auto">
            <a:xfrm>
              <a:off x="1403648" y="3645024"/>
              <a:ext cx="3679946" cy="985768"/>
            </a:xfrm>
            <a:prstGeom prst="roundRect">
              <a:avLst>
                <a:gd name="adj" fmla="val 16667"/>
              </a:avLst>
            </a:prstGeom>
            <a:noFill/>
            <a:ln w="38100">
              <a:solidFill>
                <a:srgbClr val="E0AD1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prstClr val="black"/>
                </a:solidFill>
                <a:latin typeface="Arial" panose="020B0604020202020204" pitchFamily="34" charset="0"/>
                <a:ea typeface="新細明體" panose="02020500000000000000" pitchFamily="18" charset="-120"/>
              </a:endParaRPr>
            </a:p>
          </p:txBody>
        </p:sp>
        <p:sp>
          <p:nvSpPr>
            <p:cNvPr id="115" name="AutoShape 9"/>
            <p:cNvSpPr>
              <a:spLocks noChangeArrowheads="1"/>
            </p:cNvSpPr>
            <p:nvPr/>
          </p:nvSpPr>
          <p:spPr bwMode="auto">
            <a:xfrm>
              <a:off x="1484066" y="2749543"/>
              <a:ext cx="3679946" cy="673899"/>
            </a:xfrm>
            <a:prstGeom prst="roundRect">
              <a:avLst>
                <a:gd name="adj" fmla="val 16667"/>
              </a:avLst>
            </a:prstGeom>
            <a:noFill/>
            <a:ln w="38100">
              <a:solidFill>
                <a:srgbClr val="6399AB"/>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prstClr val="black"/>
                </a:solidFill>
                <a:latin typeface="Arial" panose="020B0604020202020204" pitchFamily="34" charset="0"/>
                <a:ea typeface="新細明體" panose="02020500000000000000" pitchFamily="18" charset="-120"/>
              </a:endParaRPr>
            </a:p>
          </p:txBody>
        </p:sp>
        <p:sp>
          <p:nvSpPr>
            <p:cNvPr id="116" name="文字方塊 115"/>
            <p:cNvSpPr txBox="1"/>
            <p:nvPr/>
          </p:nvSpPr>
          <p:spPr>
            <a:xfrm>
              <a:off x="1679344" y="2861866"/>
              <a:ext cx="3466913" cy="523220"/>
            </a:xfrm>
            <a:prstGeom prst="rect">
              <a:avLst/>
            </a:prstGeom>
            <a:noFill/>
          </p:spPr>
          <p:txBody>
            <a:bodyPr wrap="square" rtlCol="0">
              <a:spAutoFit/>
            </a:bodyPr>
            <a:lstStyle/>
            <a:p>
              <a:pPr eaLnBrk="0" fontAlgn="base" hangingPunct="0">
                <a:spcBef>
                  <a:spcPct val="0"/>
                </a:spcBef>
                <a:spcAft>
                  <a:spcPct val="0"/>
                </a:spcAft>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運用</a:t>
              </a:r>
              <a:r>
                <a:rPr kumimoji="1" lang="en-US" altLang="zh-TW" sz="1400" kern="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專業職能，發展設計以能力為導向之教學評量問卷</a:t>
              </a:r>
            </a:p>
          </p:txBody>
        </p:sp>
        <p:sp>
          <p:nvSpPr>
            <p:cNvPr id="117" name="文字方塊 116"/>
            <p:cNvSpPr txBox="1"/>
            <p:nvPr/>
          </p:nvSpPr>
          <p:spPr>
            <a:xfrm>
              <a:off x="1623010" y="3734898"/>
              <a:ext cx="3482725" cy="738664"/>
            </a:xfrm>
            <a:prstGeom prst="rect">
              <a:avLst/>
            </a:prstGeom>
            <a:noFill/>
          </p:spPr>
          <p:txBody>
            <a:bodyPr wrap="square" rtlCol="0">
              <a:spAutoFit/>
            </a:bodyPr>
            <a:lstStyle/>
            <a:p>
              <a:pPr eaLnBrk="0" fontAlgn="base" hangingPunct="0">
                <a:spcBef>
                  <a:spcPct val="0"/>
                </a:spcBef>
                <a:spcAft>
                  <a:spcPct val="0"/>
                </a:spcAft>
                <a:defRPr/>
              </a:pPr>
              <a:r>
                <a:rPr kumimoji="1" lang="zh-TW" altLang="en-US" sz="1400" u="sng" kern="0" dirty="0" smtClean="0">
                  <a:solidFill>
                    <a:srgbClr val="FF0000"/>
                  </a:solidFill>
                  <a:latin typeface="微軟正黑體" panose="020B0604030504040204" pitchFamily="34" charset="-120"/>
                  <a:ea typeface="微軟正黑體" panose="020B0604030504040204" pitchFamily="34" charset="-120"/>
                </a:rPr>
                <a:t>運用</a:t>
              </a:r>
              <a:r>
                <a:rPr kumimoji="1" lang="en-US" altLang="zh-TW" sz="1400" u="sng" kern="0" dirty="0" smtClean="0">
                  <a:solidFill>
                    <a:srgbClr val="FF0000"/>
                  </a:solidFill>
                  <a:latin typeface="微軟正黑體" panose="020B0604030504040204" pitchFamily="34" charset="-120"/>
                  <a:ea typeface="微軟正黑體" panose="020B0604030504040204" pitchFamily="34" charset="-120"/>
                </a:rPr>
                <a:t>UCAN</a:t>
              </a:r>
              <a:r>
                <a:rPr kumimoji="1" lang="zh-TW" altLang="en-US" sz="1400" u="sng" kern="0" dirty="0" smtClean="0">
                  <a:solidFill>
                    <a:srgbClr val="FF0000"/>
                  </a:solidFill>
                  <a:latin typeface="微軟正黑體" panose="020B0604030504040204" pitchFamily="34" charset="-120"/>
                  <a:ea typeface="微軟正黑體" panose="020B0604030504040204" pitchFamily="34" charset="-120"/>
                </a:rPr>
                <a:t>職能診斷、職能養成之教學能量回饋功能及</a:t>
              </a:r>
              <a:r>
                <a:rPr kumimoji="1" lang="en-US" altLang="zh-TW" sz="1400" u="sng" kern="0" dirty="0" smtClean="0">
                  <a:solidFill>
                    <a:srgbClr val="FF0000"/>
                  </a:solidFill>
                  <a:latin typeface="微軟正黑體" panose="020B0604030504040204" pitchFamily="34" charset="-120"/>
                  <a:ea typeface="微軟正黑體" panose="020B0604030504040204" pitchFamily="34" charset="-120"/>
                </a:rPr>
                <a:t>UCAN</a:t>
              </a:r>
              <a:r>
                <a:rPr kumimoji="1" lang="zh-TW" altLang="en-US" sz="1400" u="sng" kern="0" dirty="0" smtClean="0">
                  <a:solidFill>
                    <a:srgbClr val="FF0000"/>
                  </a:solidFill>
                  <a:latin typeface="微軟正黑體" panose="020B0604030504040204" pitchFamily="34" charset="-120"/>
                  <a:ea typeface="微軟正黑體" panose="020B0604030504040204" pitchFamily="34" charset="-120"/>
                </a:rPr>
                <a:t>結合畢業生流向調查進行學生學習成效資料蒐集</a:t>
              </a:r>
            </a:p>
          </p:txBody>
        </p:sp>
        <p:sp>
          <p:nvSpPr>
            <p:cNvPr id="118" name="文字方塊 117"/>
            <p:cNvSpPr txBox="1"/>
            <p:nvPr/>
          </p:nvSpPr>
          <p:spPr>
            <a:xfrm>
              <a:off x="1630915" y="4823704"/>
              <a:ext cx="3466913" cy="1384995"/>
            </a:xfrm>
            <a:prstGeom prst="rect">
              <a:avLst/>
            </a:prstGeom>
            <a:noFill/>
          </p:spPr>
          <p:txBody>
            <a:bodyPr wrap="square" rtlCol="0">
              <a:spAutoFit/>
            </a:bodyPr>
            <a:lstStyle/>
            <a:p>
              <a:pPr marL="285750" indent="-285750" eaLnBrk="0" fontAlgn="base" hangingPunct="0">
                <a:spcBef>
                  <a:spcPct val="0"/>
                </a:spcBef>
                <a:spcAft>
                  <a:spcPct val="0"/>
                </a:spcAft>
                <a:buFont typeface="Arial" panose="020B0604020202020204" pitchFamily="34" charset="0"/>
                <a:buChar char="•"/>
                <a:defRPr/>
              </a:pPr>
              <a:r>
                <a:rPr kumimoji="1" lang="zh-TW" altLang="en-US" sz="1400" u="sng" kern="0" dirty="0" smtClean="0">
                  <a:solidFill>
                    <a:prstClr val="black"/>
                  </a:solidFill>
                  <a:latin typeface="微軟正黑體" panose="020B0604030504040204" pitchFamily="34" charset="-120"/>
                  <a:ea typeface="微軟正黑體" panose="020B0604030504040204" pitchFamily="34" charset="-120"/>
                </a:rPr>
                <a:t>運用</a:t>
              </a:r>
              <a:r>
                <a:rPr kumimoji="1" lang="en-US" altLang="zh-TW" sz="1400" u="sng" kern="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u="sng" kern="0" dirty="0" smtClean="0">
                  <a:solidFill>
                    <a:prstClr val="black"/>
                  </a:solidFill>
                  <a:latin typeface="微軟正黑體" panose="020B0604030504040204" pitchFamily="34" charset="-120"/>
                  <a:ea typeface="微軟正黑體" panose="020B0604030504040204" pitchFamily="34" charset="-120"/>
                </a:rPr>
                <a:t>職能養成之教學能量回饋及結合畢業生流向調查功能</a:t>
              </a:r>
              <a:r>
                <a:rPr kumimoji="1" lang="zh-TW" altLang="en-US" sz="1400" u="sng" kern="0" dirty="0" smtClean="0">
                  <a:solidFill>
                    <a:srgbClr val="FF0000"/>
                  </a:solidFill>
                  <a:latin typeface="微軟正黑體" panose="020B0604030504040204" pitchFamily="34" charset="-120"/>
                  <a:ea typeface="微軟正黑體" panose="020B0604030504040204" pitchFamily="34" charset="-120"/>
                </a:rPr>
                <a:t>進行課程檢討</a:t>
              </a:r>
              <a:endParaRPr kumimoji="1" lang="en-US" altLang="zh-TW" sz="1400" u="sng" kern="0" dirty="0" smtClean="0">
                <a:solidFill>
                  <a:srgbClr val="FF0000"/>
                </a:solidFill>
                <a:latin typeface="微軟正黑體" panose="020B0604030504040204" pitchFamily="34" charset="-120"/>
                <a:ea typeface="微軟正黑體" panose="020B0604030504040204" pitchFamily="34" charset="-120"/>
              </a:endParaRPr>
            </a:p>
            <a:p>
              <a:pPr marL="285750" indent="-285750" eaLnBrk="0" fontAlgn="base" hangingPunct="0">
                <a:spcBef>
                  <a:spcPct val="0"/>
                </a:spcBef>
                <a:spcAft>
                  <a:spcPct val="0"/>
                </a:spcAft>
                <a:buFont typeface="Arial" panose="020B0604020202020204" pitchFamily="34" charset="0"/>
                <a:buChar char="•"/>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運用</a:t>
              </a:r>
              <a:r>
                <a:rPr kumimoji="1" lang="en-US" altLang="zh-TW" sz="1400" kern="0" dirty="0" smtClean="0">
                  <a:solidFill>
                    <a:prstClr val="black"/>
                  </a:solidFill>
                  <a:latin typeface="微軟正黑體" panose="020B0604030504040204" pitchFamily="34" charset="-120"/>
                  <a:ea typeface="微軟正黑體" panose="020B0604030504040204" pitchFamily="34" charset="-120"/>
                </a:rPr>
                <a:t>UCAN</a:t>
              </a: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報表回饋各級課程委員會運作</a:t>
              </a:r>
            </a:p>
            <a:p>
              <a:pPr eaLnBrk="0" fontAlgn="base" hangingPunct="0">
                <a:spcBef>
                  <a:spcPct val="0"/>
                </a:spcBef>
                <a:spcAft>
                  <a:spcPct val="0"/>
                </a:spcAft>
                <a:defRPr/>
              </a:pPr>
              <a:endParaRPr kumimoji="1" lang="zh-TW" altLang="en-US" sz="1400" kern="0" dirty="0" smtClean="0">
                <a:solidFill>
                  <a:srgbClr val="FF0000"/>
                </a:solidFill>
                <a:latin typeface="微軟正黑體" panose="020B0604030504040204" pitchFamily="34" charset="-120"/>
                <a:ea typeface="微軟正黑體" panose="020B0604030504040204" pitchFamily="34" charset="-120"/>
              </a:endParaRPr>
            </a:p>
          </p:txBody>
        </p:sp>
        <p:sp>
          <p:nvSpPr>
            <p:cNvPr id="119" name="AutoShape 10"/>
            <p:cNvSpPr>
              <a:spLocks noChangeArrowheads="1"/>
            </p:cNvSpPr>
            <p:nvPr/>
          </p:nvSpPr>
          <p:spPr bwMode="gray">
            <a:xfrm>
              <a:off x="2607304" y="2372046"/>
              <a:ext cx="1433470" cy="297098"/>
            </a:xfrm>
            <a:prstGeom prst="roundRect">
              <a:avLst>
                <a:gd name="adj" fmla="val 50000"/>
              </a:avLst>
            </a:prstGeom>
            <a:solidFill>
              <a:sysClr val="window" lastClr="FFFFFF">
                <a:lumMod val="85000"/>
              </a:sys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120" name="文字方塊 119"/>
            <p:cNvSpPr txBox="1"/>
            <p:nvPr/>
          </p:nvSpPr>
          <p:spPr>
            <a:xfrm>
              <a:off x="2770706" y="2389412"/>
              <a:ext cx="1514349" cy="307777"/>
            </a:xfrm>
            <a:prstGeom prst="rect">
              <a:avLst/>
            </a:prstGeom>
            <a:noFill/>
          </p:spPr>
          <p:txBody>
            <a:bodyPr wrap="square" rtlCol="0">
              <a:spAutoFit/>
            </a:bodyPr>
            <a:lstStyle/>
            <a:p>
              <a:pPr eaLnBrk="0" fontAlgn="base" hangingPunct="0">
                <a:spcBef>
                  <a:spcPct val="0"/>
                </a:spcBef>
                <a:spcAft>
                  <a:spcPct val="0"/>
                </a:spcAft>
                <a:defRPr/>
              </a:pPr>
              <a:r>
                <a:rPr kumimoji="1" lang="zh-TW" altLang="en-US" sz="1400" b="1" kern="0" dirty="0" smtClean="0">
                  <a:solidFill>
                    <a:srgbClr val="C00000"/>
                  </a:solidFill>
                  <a:latin typeface="微軟正黑體" panose="020B0604030504040204" pitchFamily="34" charset="-120"/>
                  <a:ea typeface="微軟正黑體" panose="020B0604030504040204" pitchFamily="34" charset="-120"/>
                </a:rPr>
                <a:t>具體做法</a:t>
              </a:r>
            </a:p>
          </p:txBody>
        </p:sp>
      </p:grpSp>
      <p:grpSp>
        <p:nvGrpSpPr>
          <p:cNvPr id="121" name="群組 120"/>
          <p:cNvGrpSpPr/>
          <p:nvPr/>
        </p:nvGrpSpPr>
        <p:grpSpPr>
          <a:xfrm>
            <a:off x="479764" y="2417554"/>
            <a:ext cx="1433470" cy="3564703"/>
            <a:chOff x="245872" y="2363439"/>
            <a:chExt cx="1433470" cy="3564703"/>
          </a:xfrm>
        </p:grpSpPr>
        <p:sp>
          <p:nvSpPr>
            <p:cNvPr id="122" name="AutoShape 12"/>
            <p:cNvSpPr>
              <a:spLocks noChangeArrowheads="1"/>
            </p:cNvSpPr>
            <p:nvPr/>
          </p:nvSpPr>
          <p:spPr bwMode="gray">
            <a:xfrm rot="5400000">
              <a:off x="446181" y="4716379"/>
              <a:ext cx="1094987" cy="1328540"/>
            </a:xfrm>
            <a:prstGeom prst="homePlate">
              <a:avLst>
                <a:gd name="adj" fmla="val 25000"/>
              </a:avLst>
            </a:prstGeom>
            <a:solidFill>
              <a:srgbClr val="A1A646"/>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prstClr val="black"/>
                </a:solidFill>
                <a:latin typeface="Arial" panose="020B0604020202020204" pitchFamily="34" charset="0"/>
                <a:ea typeface="新細明體" panose="02020500000000000000" pitchFamily="18" charset="-120"/>
              </a:endParaRPr>
            </a:p>
          </p:txBody>
        </p:sp>
        <p:sp>
          <p:nvSpPr>
            <p:cNvPr id="123" name="AutoShape 8"/>
            <p:cNvSpPr>
              <a:spLocks noChangeArrowheads="1"/>
            </p:cNvSpPr>
            <p:nvPr/>
          </p:nvSpPr>
          <p:spPr bwMode="gray">
            <a:xfrm rot="5400000">
              <a:off x="500230" y="2549324"/>
              <a:ext cx="923612" cy="1296786"/>
            </a:xfrm>
            <a:prstGeom prst="homePlate">
              <a:avLst>
                <a:gd name="adj" fmla="val 25000"/>
              </a:avLst>
            </a:prstGeom>
            <a:solidFill>
              <a:srgbClr val="6399AB"/>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prstClr val="black"/>
                </a:solidFill>
                <a:latin typeface="Arial" panose="020B0604020202020204" pitchFamily="34" charset="0"/>
                <a:ea typeface="新細明體" panose="02020500000000000000" pitchFamily="18" charset="-120"/>
              </a:endParaRPr>
            </a:p>
          </p:txBody>
        </p:sp>
        <p:sp>
          <p:nvSpPr>
            <p:cNvPr id="124" name="AutoShape 11"/>
            <p:cNvSpPr>
              <a:spLocks noChangeArrowheads="1"/>
            </p:cNvSpPr>
            <p:nvPr/>
          </p:nvSpPr>
          <p:spPr bwMode="gray">
            <a:xfrm rot="5400000">
              <a:off x="367727" y="3602377"/>
              <a:ext cx="1211491" cy="1296786"/>
            </a:xfrm>
            <a:prstGeom prst="homePlate">
              <a:avLst>
                <a:gd name="adj" fmla="val 25000"/>
              </a:avLst>
            </a:prstGeom>
            <a:solidFill>
              <a:srgbClr val="E0AD12"/>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r>
                <a:rPr lang="en-US" altLang="zh-TW" sz="1400" b="0" kern="0" dirty="0">
                  <a:solidFill>
                    <a:prstClr val="black"/>
                  </a:solidFill>
                  <a:latin typeface="Arial" panose="020B0604020202020204" pitchFamily="34" charset="0"/>
                  <a:ea typeface="新細明體" panose="02020500000000000000" pitchFamily="18" charset="-120"/>
                </a:rPr>
                <a:t>.</a:t>
              </a:r>
              <a:endParaRPr lang="zh-TW" altLang="en-US" sz="1400" b="0" kern="0" dirty="0">
                <a:solidFill>
                  <a:prstClr val="black"/>
                </a:solidFill>
                <a:latin typeface="Arial" panose="020B0604020202020204" pitchFamily="34" charset="0"/>
                <a:ea typeface="新細明體" panose="02020500000000000000" pitchFamily="18" charset="-120"/>
              </a:endParaRPr>
            </a:p>
          </p:txBody>
        </p:sp>
        <p:sp>
          <p:nvSpPr>
            <p:cNvPr id="125" name="文字方塊 124"/>
            <p:cNvSpPr txBox="1"/>
            <p:nvPr/>
          </p:nvSpPr>
          <p:spPr>
            <a:xfrm>
              <a:off x="411176" y="3973840"/>
              <a:ext cx="1124591" cy="523220"/>
            </a:xfrm>
            <a:prstGeom prst="rect">
              <a:avLst/>
            </a:prstGeom>
            <a:noFill/>
          </p:spPr>
          <p:txBody>
            <a:bodyPr wrap="square" rtlCol="0">
              <a:spAutoFit/>
            </a:bodyPr>
            <a:lstStyle/>
            <a:p>
              <a:pPr algn="ctr" eaLnBrk="0" fontAlgn="base" hangingPunct="0">
                <a:spcBef>
                  <a:spcPct val="0"/>
                </a:spcBef>
                <a:spcAft>
                  <a:spcPct val="0"/>
                </a:spcAft>
                <a:defRPr/>
              </a:pPr>
              <a:r>
                <a:rPr kumimoji="1" lang="en-US" altLang="zh-TW" sz="1400" kern="0" dirty="0" smtClean="0">
                  <a:solidFill>
                    <a:prstClr val="black"/>
                  </a:solidFill>
                  <a:latin typeface="微軟正黑體" panose="020B0604030504040204" pitchFamily="34" charset="-120"/>
                  <a:ea typeface="微軟正黑體" panose="020B0604030504040204" pitchFamily="34" charset="-120"/>
                </a:rPr>
                <a:t>2-2</a:t>
              </a: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蒐集</a:t>
              </a:r>
            </a:p>
            <a:p>
              <a:pPr algn="ctr" eaLnBrk="0" fontAlgn="base" hangingPunct="0">
                <a:spcBef>
                  <a:spcPct val="0"/>
                </a:spcBef>
                <a:spcAft>
                  <a:spcPct val="0"/>
                </a:spcAft>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評估資料</a:t>
              </a:r>
            </a:p>
          </p:txBody>
        </p:sp>
        <p:sp>
          <p:nvSpPr>
            <p:cNvPr id="126" name="文字方塊 125"/>
            <p:cNvSpPr txBox="1"/>
            <p:nvPr/>
          </p:nvSpPr>
          <p:spPr>
            <a:xfrm>
              <a:off x="396884" y="2876335"/>
              <a:ext cx="1124591" cy="523220"/>
            </a:xfrm>
            <a:prstGeom prst="rect">
              <a:avLst/>
            </a:prstGeom>
            <a:noFill/>
          </p:spPr>
          <p:txBody>
            <a:bodyPr wrap="square" rtlCol="0">
              <a:spAutoFit/>
            </a:bodyPr>
            <a:lstStyle/>
            <a:p>
              <a:pPr algn="ctr" eaLnBrk="0" fontAlgn="base" hangingPunct="0">
                <a:spcBef>
                  <a:spcPct val="0"/>
                </a:spcBef>
                <a:spcAft>
                  <a:spcPct val="0"/>
                </a:spcAft>
                <a:defRPr/>
              </a:pPr>
              <a:r>
                <a:rPr kumimoji="1" lang="en-US" altLang="zh-TW" sz="1400" kern="0" dirty="0" smtClean="0">
                  <a:solidFill>
                    <a:prstClr val="black"/>
                  </a:solidFill>
                  <a:latin typeface="微軟正黑體" panose="020B0604030504040204" pitchFamily="34" charset="-120"/>
                  <a:ea typeface="微軟正黑體" panose="020B0604030504040204" pitchFamily="34" charset="-120"/>
                </a:rPr>
                <a:t>2-1</a:t>
              </a: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發展</a:t>
              </a:r>
            </a:p>
            <a:p>
              <a:pPr algn="ctr" eaLnBrk="0" fontAlgn="base" hangingPunct="0">
                <a:spcBef>
                  <a:spcPct val="0"/>
                </a:spcBef>
                <a:spcAft>
                  <a:spcPct val="0"/>
                </a:spcAft>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評估工具</a:t>
              </a:r>
            </a:p>
          </p:txBody>
        </p:sp>
        <p:sp>
          <p:nvSpPr>
            <p:cNvPr id="127" name="文字方塊 126"/>
            <p:cNvSpPr txBox="1"/>
            <p:nvPr/>
          </p:nvSpPr>
          <p:spPr>
            <a:xfrm>
              <a:off x="430412" y="5139765"/>
              <a:ext cx="1124591" cy="523220"/>
            </a:xfrm>
            <a:prstGeom prst="rect">
              <a:avLst/>
            </a:prstGeom>
            <a:noFill/>
          </p:spPr>
          <p:txBody>
            <a:bodyPr wrap="square" rtlCol="0">
              <a:spAutoFit/>
            </a:bodyPr>
            <a:lstStyle/>
            <a:p>
              <a:pPr algn="ctr" eaLnBrk="0" fontAlgn="base" hangingPunct="0">
                <a:spcBef>
                  <a:spcPct val="0"/>
                </a:spcBef>
                <a:spcAft>
                  <a:spcPct val="0"/>
                </a:spcAft>
                <a:defRPr/>
              </a:pPr>
              <a:r>
                <a:rPr kumimoji="1" lang="en-US" altLang="zh-TW" sz="1400" kern="0" dirty="0" smtClean="0">
                  <a:solidFill>
                    <a:prstClr val="black"/>
                  </a:solidFill>
                  <a:latin typeface="微軟正黑體" panose="020B0604030504040204" pitchFamily="34" charset="-120"/>
                  <a:ea typeface="微軟正黑體" panose="020B0604030504040204" pitchFamily="34" charset="-120"/>
                </a:rPr>
                <a:t>2-3</a:t>
              </a: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評估</a:t>
              </a:r>
              <a:endParaRPr kumimoji="1" lang="en-US" altLang="zh-TW" sz="1400" kern="0" dirty="0" smtClean="0">
                <a:solidFill>
                  <a:prstClr val="black"/>
                </a:solidFill>
                <a:latin typeface="微軟正黑體" panose="020B0604030504040204" pitchFamily="34" charset="-120"/>
                <a:ea typeface="微軟正黑體" panose="020B0604030504040204" pitchFamily="34" charset="-120"/>
              </a:endParaRPr>
            </a:p>
            <a:p>
              <a:pPr algn="ctr" eaLnBrk="0" fontAlgn="base" hangingPunct="0">
                <a:spcBef>
                  <a:spcPct val="0"/>
                </a:spcBef>
                <a:spcAft>
                  <a:spcPct val="0"/>
                </a:spcAft>
                <a:defRPr/>
              </a:pPr>
              <a:r>
                <a:rPr kumimoji="1" lang="zh-TW" altLang="en-US" sz="1400" kern="0" dirty="0" smtClean="0">
                  <a:solidFill>
                    <a:prstClr val="black"/>
                  </a:solidFill>
                  <a:latin typeface="微軟正黑體" panose="020B0604030504040204" pitchFamily="34" charset="-120"/>
                  <a:ea typeface="微軟正黑體" panose="020B0604030504040204" pitchFamily="34" charset="-120"/>
                </a:rPr>
                <a:t>回饋教學</a:t>
              </a:r>
            </a:p>
          </p:txBody>
        </p:sp>
        <p:sp>
          <p:nvSpPr>
            <p:cNvPr id="128" name="AutoShape 10"/>
            <p:cNvSpPr>
              <a:spLocks noChangeArrowheads="1"/>
            </p:cNvSpPr>
            <p:nvPr/>
          </p:nvSpPr>
          <p:spPr bwMode="gray">
            <a:xfrm>
              <a:off x="245872" y="2363439"/>
              <a:ext cx="1433470" cy="297098"/>
            </a:xfrm>
            <a:prstGeom prst="roundRect">
              <a:avLst>
                <a:gd name="adj" fmla="val 50000"/>
              </a:avLst>
            </a:prstGeom>
            <a:solidFill>
              <a:sysClr val="window" lastClr="FFFFFF">
                <a:lumMod val="85000"/>
              </a:sysClr>
            </a:solidFill>
            <a:ln>
              <a:noFill/>
            </a:ln>
            <a:effectLst>
              <a:outerShdw dist="107763" dir="2700000" algn="ctr" rotWithShape="0">
                <a:srgbClr val="EEECE1">
                  <a:alpha val="50000"/>
                </a:srgbClr>
              </a:outerShdw>
            </a:effectLst>
          </p:spPr>
          <p:txBody>
            <a:bodyPr lIns="45720" tIns="44450" rIns="45720" bIns="44450" anchor="ctr" anchorCtr="1"/>
            <a:lstStyle>
              <a:lvl1pPr eaLnBrk="0" hangingPunct="0">
                <a:spcBef>
                  <a:spcPct val="20000"/>
                </a:spcBef>
                <a:buChar char="•"/>
                <a:defRPr kumimoji="1" sz="2800" b="1">
                  <a:solidFill>
                    <a:schemeClr val="tx1"/>
                  </a:solidFill>
                  <a:latin typeface="微軟正黑體" panose="020B0604030504040204" pitchFamily="34" charset="-120"/>
                  <a:ea typeface="微軟正黑體" panose="020B0604030504040204" pitchFamily="34" charset="-120"/>
                </a:defRPr>
              </a:lvl1pPr>
              <a:lvl2pPr marL="742950" indent="-285750" eaLnBrk="0" hangingPunct="0">
                <a:spcBef>
                  <a:spcPct val="20000"/>
                </a:spcBef>
                <a:buChar char="–"/>
                <a:defRPr kumimoji="1" sz="2400" b="1">
                  <a:solidFill>
                    <a:schemeClr val="tx1"/>
                  </a:solidFill>
                  <a:latin typeface="微軟正黑體" panose="020B0604030504040204" pitchFamily="34" charset="-120"/>
                  <a:ea typeface="微軟正黑體" panose="020B0604030504040204" pitchFamily="34" charset="-120"/>
                </a:defRPr>
              </a:lvl2pPr>
              <a:lvl3pPr marL="1143000" indent="-228600" eaLnBrk="0" hangingPunct="0">
                <a:spcBef>
                  <a:spcPct val="20000"/>
                </a:spcBef>
                <a:buChar char="•"/>
                <a:defRPr kumimoji="1" sz="2000" b="1">
                  <a:solidFill>
                    <a:schemeClr val="tx1"/>
                  </a:solidFill>
                  <a:latin typeface="微軟正黑體" panose="020B0604030504040204" pitchFamily="34" charset="-120"/>
                  <a:ea typeface="微軟正黑體" panose="020B0604030504040204" pitchFamily="34" charset="-120"/>
                </a:defRPr>
              </a:lvl3pPr>
              <a:lvl4pPr marL="1600200" indent="-228600" eaLnBrk="0" hangingPunct="0">
                <a:spcBef>
                  <a:spcPct val="20000"/>
                </a:spcBef>
                <a:buChar char="–"/>
                <a:defRPr kumimoji="1" b="1">
                  <a:solidFill>
                    <a:schemeClr val="tx1"/>
                  </a:solidFill>
                  <a:latin typeface="微軟正黑體" panose="020B0604030504040204" pitchFamily="34" charset="-120"/>
                  <a:ea typeface="微軟正黑體" panose="020B0604030504040204" pitchFamily="34" charset="-120"/>
                </a:defRPr>
              </a:lvl4pPr>
              <a:lvl5pPr marL="2057400" indent="-228600" eaLnBrk="0" hangingPunct="0">
                <a:spcBef>
                  <a:spcPct val="20000"/>
                </a:spcBef>
                <a:buChar char="»"/>
                <a:defRPr kumimoji="1" sz="2000">
                  <a:solidFill>
                    <a:schemeClr val="bg1"/>
                  </a:solidFill>
                  <a:latin typeface="Arial" panose="020B0604020202020204" pitchFamily="34" charset="0"/>
                  <a:ea typeface="微軟正黑體" panose="020B0604030504040204" pitchFamily="34" charset="-120"/>
                </a:defRPr>
              </a:lvl5pPr>
              <a:lvl6pPr marL="25146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6pPr>
              <a:lvl7pPr marL="29718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7pPr>
              <a:lvl8pPr marL="34290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8pPr>
              <a:lvl9pPr marL="3886200" indent="-228600" eaLnBrk="0" fontAlgn="base" hangingPunct="0">
                <a:spcBef>
                  <a:spcPct val="20000"/>
                </a:spcBef>
                <a:spcAft>
                  <a:spcPct val="0"/>
                </a:spcAft>
                <a:buChar char="»"/>
                <a:defRPr kumimoji="1" sz="2000">
                  <a:solidFill>
                    <a:schemeClr val="bg1"/>
                  </a:solidFill>
                  <a:latin typeface="Arial" panose="020B0604020202020204" pitchFamily="34" charset="0"/>
                  <a:ea typeface="微軟正黑體" panose="020B0604030504040204" pitchFamily="34" charset="-120"/>
                </a:defRPr>
              </a:lvl9pPr>
            </a:lstStyle>
            <a:p>
              <a:pPr eaLnBrk="1" fontAlgn="base" hangingPunct="1">
                <a:spcBef>
                  <a:spcPct val="0"/>
                </a:spcBef>
                <a:spcAft>
                  <a:spcPct val="0"/>
                </a:spcAft>
                <a:buFontTx/>
                <a:buNone/>
                <a:defRPr/>
              </a:pPr>
              <a:endParaRPr lang="zh-TW" altLang="en-US" sz="1400" b="0" kern="0">
                <a:solidFill>
                  <a:srgbClr val="F79646">
                    <a:lumMod val="60000"/>
                    <a:lumOff val="40000"/>
                  </a:srgbClr>
                </a:solidFill>
                <a:latin typeface="Arial" panose="020B0604020202020204" pitchFamily="34" charset="0"/>
                <a:ea typeface="新細明體" panose="02020500000000000000" pitchFamily="18" charset="-120"/>
              </a:endParaRPr>
            </a:p>
          </p:txBody>
        </p:sp>
        <p:sp>
          <p:nvSpPr>
            <p:cNvPr id="129" name="文字方塊 128"/>
            <p:cNvSpPr txBox="1"/>
            <p:nvPr/>
          </p:nvSpPr>
          <p:spPr>
            <a:xfrm>
              <a:off x="614993" y="2375236"/>
              <a:ext cx="959588" cy="307777"/>
            </a:xfrm>
            <a:prstGeom prst="rect">
              <a:avLst/>
            </a:prstGeom>
            <a:noFill/>
          </p:spPr>
          <p:txBody>
            <a:bodyPr wrap="square" rtlCol="0">
              <a:spAutoFit/>
            </a:bodyPr>
            <a:lstStyle/>
            <a:p>
              <a:pPr eaLnBrk="0" fontAlgn="base" hangingPunct="0">
                <a:spcBef>
                  <a:spcPct val="0"/>
                </a:spcBef>
                <a:spcAft>
                  <a:spcPct val="0"/>
                </a:spcAft>
                <a:defRPr/>
              </a:pPr>
              <a:r>
                <a:rPr kumimoji="1" lang="zh-TW" altLang="en-US" sz="1400" b="1" kern="0" dirty="0" smtClean="0">
                  <a:solidFill>
                    <a:srgbClr val="C00000"/>
                  </a:solidFill>
                  <a:latin typeface="微軟正黑體" panose="020B0604030504040204" pitchFamily="34" charset="-120"/>
                  <a:ea typeface="微軟正黑體" panose="020B0604030504040204" pitchFamily="34" charset="-120"/>
                </a:rPr>
                <a:t>運用方式</a:t>
              </a:r>
            </a:p>
          </p:txBody>
        </p:sp>
      </p:grpSp>
      <p:sp>
        <p:nvSpPr>
          <p:cNvPr id="3" name="投影片編號版面配置區 2"/>
          <p:cNvSpPr>
            <a:spLocks noGrp="1"/>
          </p:cNvSpPr>
          <p:nvPr>
            <p:ph type="sldNum" sz="quarter" idx="12"/>
          </p:nvPr>
        </p:nvSpPr>
        <p:spPr/>
        <p:txBody>
          <a:bodyPr/>
          <a:lstStyle/>
          <a:p>
            <a:fld id="{E7535FAD-13AA-4F2B-84A6-73AF313AAC7C}" type="slidenum">
              <a:rPr lang="en-US" smtClean="0">
                <a:solidFill>
                  <a:prstClr val="white">
                    <a:tint val="75000"/>
                  </a:prstClr>
                </a:solidFill>
              </a:rPr>
              <a:pPr/>
              <a:t>94</a:t>
            </a:fld>
            <a:endParaRPr lang="en-US" dirty="0">
              <a:solidFill>
                <a:prstClr val="white">
                  <a:tint val="75000"/>
                </a:prstClr>
              </a:solidFill>
            </a:endParaRPr>
          </a:p>
        </p:txBody>
      </p:sp>
    </p:spTree>
    <p:extLst>
      <p:ext uri="{BB962C8B-B14F-4D97-AF65-F5344CB8AC3E}">
        <p14:creationId xmlns:p14="http://schemas.microsoft.com/office/powerpoint/2010/main" val="256716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274638"/>
            <a:ext cx="8229600" cy="785345"/>
          </a:xfrm>
        </p:spPr>
        <p:txBody>
          <a:bodyPr/>
          <a:lstStyle/>
          <a:p>
            <a:r>
              <a:rPr lang="zh-TW" altLang="en-US" dirty="0" smtClean="0"/>
              <a:t>運用</a:t>
            </a:r>
            <a:r>
              <a:rPr lang="en-US" altLang="zh-TW" dirty="0" smtClean="0"/>
              <a:t>UCAN</a:t>
            </a:r>
            <a:r>
              <a:rPr lang="zh-TW" altLang="en-US" dirty="0" smtClean="0"/>
              <a:t>發展評估工具</a:t>
            </a:r>
            <a:endParaRPr lang="zh-TW" altLang="en-US" dirty="0"/>
          </a:p>
        </p:txBody>
      </p:sp>
      <p:sp>
        <p:nvSpPr>
          <p:cNvPr id="3" name="內容版面配置區 2"/>
          <p:cNvSpPr>
            <a:spLocks noGrp="1"/>
          </p:cNvSpPr>
          <p:nvPr>
            <p:ph idx="4294967295"/>
          </p:nvPr>
        </p:nvSpPr>
        <p:spPr>
          <a:xfrm>
            <a:off x="349080" y="1235477"/>
            <a:ext cx="8229600" cy="425451"/>
          </a:xfrm>
        </p:spPr>
        <p:txBody>
          <a:bodyPr/>
          <a:lstStyle/>
          <a:p>
            <a:r>
              <a:rPr lang="zh-TW" altLang="en-US" sz="2000" dirty="0"/>
              <a:t>運用</a:t>
            </a:r>
            <a:r>
              <a:rPr lang="en-US" altLang="zh-TW" sz="2000" dirty="0"/>
              <a:t>UCAN </a:t>
            </a:r>
            <a:r>
              <a:rPr lang="zh-TW" altLang="en-US" sz="2000" dirty="0"/>
              <a:t>專業職能，發展</a:t>
            </a:r>
            <a:r>
              <a:rPr lang="zh-TW" altLang="en-US" sz="2000" dirty="0" smtClean="0"/>
              <a:t>設計以</a:t>
            </a:r>
            <a:r>
              <a:rPr lang="zh-TW" altLang="en-US" sz="2000" dirty="0"/>
              <a:t>能力為導向之教學評量問卷</a:t>
            </a:r>
          </a:p>
        </p:txBody>
      </p:sp>
      <p:sp>
        <p:nvSpPr>
          <p:cNvPr id="66" name="AutoShape 3"/>
          <p:cNvSpPr>
            <a:spLocks noChangeArrowheads="1"/>
          </p:cNvSpPr>
          <p:nvPr/>
        </p:nvSpPr>
        <p:spPr bwMode="gray">
          <a:xfrm rot="5400000">
            <a:off x="3935962" y="3971002"/>
            <a:ext cx="691388" cy="483213"/>
          </a:xfrm>
          <a:prstGeom prst="triangle">
            <a:avLst>
              <a:gd name="adj" fmla="val 50000"/>
            </a:avLst>
          </a:prstGeom>
          <a:gradFill rotWithShape="1">
            <a:gsLst>
              <a:gs pos="0">
                <a:srgbClr val="E0AD12"/>
              </a:gs>
              <a:gs pos="100000">
                <a:srgbClr val="FFFFFF"/>
              </a:gs>
            </a:gsLst>
            <a:lin ang="5400000" scaled="1"/>
          </a:gra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eaLnBrk="0" fontAlgn="base" hangingPunct="0">
              <a:spcBef>
                <a:spcPct val="0"/>
              </a:spcBef>
              <a:spcAft>
                <a:spcPct val="0"/>
              </a:spcAft>
            </a:pPr>
            <a:endParaRPr kumimoji="1" lang="zh-TW" altLang="en-US">
              <a:solidFill>
                <a:prstClr val="black"/>
              </a:solidFill>
              <a:latin typeface="Arial" pitchFamily="34" charset="0"/>
            </a:endParaRPr>
          </a:p>
        </p:txBody>
      </p:sp>
      <p:grpSp>
        <p:nvGrpSpPr>
          <p:cNvPr id="31" name="群組 30"/>
          <p:cNvGrpSpPr/>
          <p:nvPr/>
        </p:nvGrpSpPr>
        <p:grpSpPr>
          <a:xfrm>
            <a:off x="5114452" y="3985343"/>
            <a:ext cx="3131063" cy="1586206"/>
            <a:chOff x="6142185" y="2492088"/>
            <a:chExt cx="2917326" cy="3673216"/>
          </a:xfrm>
        </p:grpSpPr>
        <p:grpSp>
          <p:nvGrpSpPr>
            <p:cNvPr id="32" name="群組 31"/>
            <p:cNvGrpSpPr/>
            <p:nvPr/>
          </p:nvGrpSpPr>
          <p:grpSpPr>
            <a:xfrm>
              <a:off x="6142185" y="2492088"/>
              <a:ext cx="2894311" cy="3673216"/>
              <a:chOff x="4001575" y="2199009"/>
              <a:chExt cx="2894311" cy="3673216"/>
            </a:xfrm>
            <a:solidFill>
              <a:schemeClr val="bg1"/>
            </a:solidFill>
          </p:grpSpPr>
          <p:sp>
            <p:nvSpPr>
              <p:cNvPr id="35" name="剪去單一角落矩形 34"/>
              <p:cNvSpPr/>
              <p:nvPr/>
            </p:nvSpPr>
            <p:spPr>
              <a:xfrm rot="10808453">
                <a:off x="4001575" y="2199009"/>
                <a:ext cx="2894311" cy="3673216"/>
              </a:xfrm>
              <a:prstGeom prst="snip1Rect">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6" name="等腰三角形 35"/>
              <p:cNvSpPr/>
              <p:nvPr/>
            </p:nvSpPr>
            <p:spPr>
              <a:xfrm rot="2656569">
                <a:off x="4011159" y="5164051"/>
                <a:ext cx="385190" cy="470289"/>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grpSp>
        <p:sp>
          <p:nvSpPr>
            <p:cNvPr id="33" name="文字方塊 32"/>
            <p:cNvSpPr txBox="1"/>
            <p:nvPr/>
          </p:nvSpPr>
          <p:spPr>
            <a:xfrm>
              <a:off x="6156176" y="2677088"/>
              <a:ext cx="2903335" cy="923093"/>
            </a:xfrm>
            <a:prstGeom prst="rect">
              <a:avLst/>
            </a:prstGeom>
            <a:noFill/>
          </p:spPr>
          <p:txBody>
            <a:bodyPr wrap="square" rtlCol="0">
              <a:spAutoFit/>
            </a:bodyPr>
            <a:lstStyle/>
            <a:p>
              <a:pPr algn="ctr" eaLnBrk="0" fontAlgn="base" hangingPunct="0">
                <a:spcBef>
                  <a:spcPct val="0"/>
                </a:spcBef>
                <a:spcAft>
                  <a:spcPct val="0"/>
                </a:spcAft>
              </a:pPr>
              <a:r>
                <a:rPr kumimoji="1" lang="zh-TW" altLang="en-US" sz="1400" b="1" dirty="0">
                  <a:solidFill>
                    <a:prstClr val="black"/>
                  </a:solidFill>
                  <a:latin typeface="微軟正黑體" panose="020B0604030504040204" pitchFamily="34" charset="-120"/>
                  <a:ea typeface="微軟正黑體" panose="020B0604030504040204" pitchFamily="34" charset="-120"/>
                </a:rPr>
                <a:t>學生學習成效</a:t>
              </a:r>
              <a:r>
                <a:rPr kumimoji="1" lang="zh-TW" altLang="en-US" sz="1400" b="1" dirty="0" smtClean="0">
                  <a:solidFill>
                    <a:prstClr val="black"/>
                  </a:solidFill>
                  <a:latin typeface="微軟正黑體" panose="020B0604030504040204" pitchFamily="34" charset="-120"/>
                  <a:ea typeface="微軟正黑體" panose="020B0604030504040204" pitchFamily="34" charset="-120"/>
                </a:rPr>
                <a:t>評估</a:t>
              </a:r>
              <a:endParaRPr kumimoji="1" lang="en-US" altLang="zh-TW" sz="1400" b="1" dirty="0">
                <a:solidFill>
                  <a:prstClr val="black"/>
                </a:solidFill>
                <a:latin typeface="微軟正黑體" panose="020B0604030504040204" pitchFamily="34" charset="-120"/>
                <a:ea typeface="微軟正黑體" panose="020B0604030504040204" pitchFamily="34" charset="-120"/>
              </a:endParaRPr>
            </a:p>
            <a:p>
              <a:pPr algn="ctr" eaLnBrk="0" fontAlgn="base" hangingPunct="0">
                <a:spcBef>
                  <a:spcPct val="0"/>
                </a:spcBef>
                <a:spcAft>
                  <a:spcPct val="0"/>
                </a:spcAft>
              </a:pPr>
              <a:r>
                <a:rPr kumimoji="1" lang="en-US" altLang="zh-TW" sz="1400" b="1" dirty="0">
                  <a:solidFill>
                    <a:prstClr val="black"/>
                  </a:solidFill>
                  <a:latin typeface="微軟正黑體" panose="020B0604030504040204" pitchFamily="34" charset="-120"/>
                  <a:ea typeface="微軟正黑體" panose="020B0604030504040204" pitchFamily="34" charset="-120"/>
                </a:rPr>
                <a:t>(</a:t>
              </a:r>
              <a:r>
                <a:rPr kumimoji="1" lang="zh-TW" altLang="en-US" sz="1400" b="1" dirty="0">
                  <a:solidFill>
                    <a:prstClr val="black"/>
                  </a:solidFill>
                  <a:latin typeface="微軟正黑體" panose="020B0604030504040204" pitchFamily="34" charset="-120"/>
                  <a:ea typeface="微軟正黑體" panose="020B0604030504040204" pitchFamily="34" charset="-120"/>
                </a:rPr>
                <a:t>適用於長期學習成效追蹤</a:t>
              </a:r>
              <a:r>
                <a:rPr kumimoji="1" lang="en-US" altLang="zh-TW" sz="1400" b="1" dirty="0">
                  <a:solidFill>
                    <a:prstClr val="black"/>
                  </a:solidFill>
                  <a:latin typeface="微軟正黑體" panose="020B0604030504040204" pitchFamily="34" charset="-120"/>
                  <a:ea typeface="微軟正黑體" panose="020B0604030504040204" pitchFamily="34" charset="-120"/>
                </a:rPr>
                <a:t>)</a:t>
              </a:r>
              <a:endParaRPr kumimoji="1" lang="zh-TW" altLang="en-US" sz="1400" b="1" dirty="0">
                <a:solidFill>
                  <a:prstClr val="black"/>
                </a:solidFill>
                <a:latin typeface="微軟正黑體" panose="020B0604030504040204" pitchFamily="34" charset="-120"/>
                <a:ea typeface="微軟正黑體" panose="020B0604030504040204" pitchFamily="34" charset="-120"/>
              </a:endParaRPr>
            </a:p>
          </p:txBody>
        </p:sp>
        <p:sp>
          <p:nvSpPr>
            <p:cNvPr id="34" name="文字方塊 33"/>
            <p:cNvSpPr txBox="1"/>
            <p:nvPr/>
          </p:nvSpPr>
          <p:spPr>
            <a:xfrm>
              <a:off x="6213946" y="3673652"/>
              <a:ext cx="2808312" cy="1520478"/>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我</a:t>
              </a:r>
              <a:r>
                <a:rPr kumimoji="1" lang="zh-TW" altLang="en-US" sz="1400" dirty="0" smtClean="0">
                  <a:solidFill>
                    <a:prstClr val="black"/>
                  </a:solidFill>
                  <a:latin typeface="微軟正黑體" panose="020B0604030504040204" pitchFamily="34" charset="-120"/>
                  <a:ea typeface="微軟正黑體" panose="020B0604030504040204" pitchFamily="34" charset="-120"/>
                </a:rPr>
                <a:t>能夠</a:t>
              </a:r>
              <a:r>
                <a:rPr kumimoji="1" lang="zh-TW" altLang="en-US" sz="1400" b="1" dirty="0">
                  <a:solidFill>
                    <a:srgbClr val="C00000"/>
                  </a:solidFill>
                  <a:latin typeface="微軟正黑體" panose="020B0604030504040204" pitchFamily="34" charset="-120"/>
                  <a:ea typeface="微軟正黑體" panose="020B0604030504040204" pitchFamily="34" charset="-120"/>
                </a:rPr>
                <a:t>掌握產業的發展</a:t>
              </a:r>
              <a:r>
                <a:rPr kumimoji="1" lang="zh-TW" altLang="en-US" sz="1400" b="1" dirty="0" smtClean="0">
                  <a:solidFill>
                    <a:srgbClr val="C00000"/>
                  </a:solidFill>
                  <a:latin typeface="微軟正黑體" panose="020B0604030504040204" pitchFamily="34" charset="-120"/>
                  <a:ea typeface="微軟正黑體" panose="020B0604030504040204" pitchFamily="34" charset="-120"/>
                </a:rPr>
                <a:t>趨勢</a:t>
              </a:r>
              <a:r>
                <a:rPr kumimoji="1" lang="zh-TW" altLang="en-US" sz="1400" dirty="0">
                  <a:solidFill>
                    <a:prstClr val="black"/>
                  </a:solidFill>
                  <a:latin typeface="微軟正黑體" panose="020B0604030504040204" pitchFamily="34" charset="-120"/>
                  <a:ea typeface="微軟正黑體" panose="020B0604030504040204" pitchFamily="34" charset="-120"/>
                </a:rPr>
                <a:t>，</a:t>
              </a:r>
              <a:r>
                <a:rPr kumimoji="1" lang="zh-TW" altLang="en-US" sz="1400" dirty="0" smtClean="0">
                  <a:solidFill>
                    <a:prstClr val="black"/>
                  </a:solidFill>
                  <a:latin typeface="微軟正黑體" panose="020B0604030504040204" pitchFamily="34" charset="-120"/>
                  <a:ea typeface="微軟正黑體" panose="020B0604030504040204" pitchFamily="34" charset="-120"/>
                </a:rPr>
                <a:t>蒐集</a:t>
              </a:r>
              <a:r>
                <a:rPr kumimoji="1" lang="zh-TW" altLang="en-US" sz="1400" dirty="0">
                  <a:solidFill>
                    <a:prstClr val="black"/>
                  </a:solidFill>
                  <a:latin typeface="微軟正黑體" panose="020B0604030504040204" pitchFamily="34" charset="-120"/>
                  <a:ea typeface="微軟正黑體" panose="020B0604030504040204" pitchFamily="34" charset="-120"/>
                </a:rPr>
                <a:t>產業商品及競爭者</a:t>
              </a:r>
              <a:r>
                <a:rPr kumimoji="1" lang="zh-TW" altLang="en-US" sz="1400" dirty="0" smtClean="0">
                  <a:solidFill>
                    <a:prstClr val="black"/>
                  </a:solidFill>
                  <a:latin typeface="微軟正黑體" panose="020B0604030504040204" pitchFamily="34" charset="-120"/>
                  <a:ea typeface="微軟正黑體" panose="020B0604030504040204" pitchFamily="34" charset="-120"/>
                </a:rPr>
                <a:t>資訊。</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我能夠</a:t>
              </a:r>
              <a:r>
                <a:rPr kumimoji="1" lang="en-US" altLang="zh-TW" sz="1400" dirty="0">
                  <a:solidFill>
                    <a:prstClr val="black"/>
                  </a:solidFill>
                  <a:latin typeface="微軟正黑體" panose="020B0604030504040204" pitchFamily="34" charset="-120"/>
                  <a:ea typeface="微軟正黑體" panose="020B0604030504040204" pitchFamily="34" charset="-120"/>
                </a:rPr>
                <a:t>‧</a:t>
              </a:r>
              <a:r>
                <a:rPr kumimoji="1" lang="zh-TW" altLang="en-US" sz="1400" dirty="0">
                  <a:solidFill>
                    <a:prstClr val="black"/>
                  </a:solidFill>
                  <a:latin typeface="微軟正黑體" panose="020B0604030504040204" pitchFamily="34" charset="-120"/>
                  <a:ea typeface="微軟正黑體" panose="020B0604030504040204" pitchFamily="34" charset="-120"/>
                </a:rPr>
                <a:t>．．．．．</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p:txBody>
        </p:sp>
      </p:grpSp>
      <p:grpSp>
        <p:nvGrpSpPr>
          <p:cNvPr id="7" name="群組 6"/>
          <p:cNvGrpSpPr/>
          <p:nvPr/>
        </p:nvGrpSpPr>
        <p:grpSpPr>
          <a:xfrm>
            <a:off x="5463933" y="5134476"/>
            <a:ext cx="3131427" cy="1308660"/>
            <a:chOff x="3720835" y="2913805"/>
            <a:chExt cx="3013757" cy="2875393"/>
          </a:xfrm>
        </p:grpSpPr>
        <p:grpSp>
          <p:nvGrpSpPr>
            <p:cNvPr id="28" name="群組 27"/>
            <p:cNvGrpSpPr/>
            <p:nvPr/>
          </p:nvGrpSpPr>
          <p:grpSpPr>
            <a:xfrm>
              <a:off x="3720835" y="2913805"/>
              <a:ext cx="2993672" cy="2875393"/>
              <a:chOff x="3990861" y="2199009"/>
              <a:chExt cx="2905025" cy="3673216"/>
            </a:xfrm>
          </p:grpSpPr>
          <p:sp>
            <p:nvSpPr>
              <p:cNvPr id="29" name="剪去單一角落矩形 28"/>
              <p:cNvSpPr/>
              <p:nvPr/>
            </p:nvSpPr>
            <p:spPr>
              <a:xfrm rot="10808453">
                <a:off x="4001575" y="2199009"/>
                <a:ext cx="2894311" cy="3673216"/>
              </a:xfrm>
              <a:prstGeom prst="snip1Rect">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sp>
            <p:nvSpPr>
              <p:cNvPr id="30" name="等腰三角形 29"/>
              <p:cNvSpPr/>
              <p:nvPr/>
            </p:nvSpPr>
            <p:spPr>
              <a:xfrm rot="2656569">
                <a:off x="3990861" y="5162322"/>
                <a:ext cx="330374" cy="426226"/>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kumimoji="1" lang="zh-TW" altLang="en-US">
                  <a:solidFill>
                    <a:prstClr val="white"/>
                  </a:solidFill>
                </a:endParaRPr>
              </a:p>
            </p:txBody>
          </p:sp>
        </p:grpSp>
        <p:sp>
          <p:nvSpPr>
            <p:cNvPr id="37" name="文字方塊 36"/>
            <p:cNvSpPr txBox="1"/>
            <p:nvPr/>
          </p:nvSpPr>
          <p:spPr>
            <a:xfrm>
              <a:off x="4066362" y="3015422"/>
              <a:ext cx="2286166" cy="966062"/>
            </a:xfrm>
            <a:prstGeom prst="rect">
              <a:avLst/>
            </a:prstGeom>
            <a:noFill/>
          </p:spPr>
          <p:txBody>
            <a:bodyPr wrap="square" rtlCol="0">
              <a:spAutoFit/>
            </a:bodyPr>
            <a:lstStyle/>
            <a:p>
              <a:pPr algn="ctr" eaLnBrk="0" fontAlgn="base" hangingPunct="0">
                <a:spcBef>
                  <a:spcPct val="0"/>
                </a:spcBef>
                <a:spcAft>
                  <a:spcPct val="0"/>
                </a:spcAft>
              </a:pPr>
              <a:r>
                <a:rPr kumimoji="1" lang="zh-TW" altLang="en-US" sz="1400" b="1" dirty="0">
                  <a:solidFill>
                    <a:prstClr val="black"/>
                  </a:solidFill>
                  <a:latin typeface="微軟正黑體" panose="020B0604030504040204" pitchFamily="34" charset="-120"/>
                  <a:ea typeface="微軟正黑體" panose="020B0604030504040204" pitchFamily="34" charset="-120"/>
                </a:rPr>
                <a:t>課堂教學回饋評估</a:t>
              </a:r>
              <a:endParaRPr kumimoji="1" lang="en-US" altLang="zh-TW" sz="1400" b="1" dirty="0">
                <a:solidFill>
                  <a:prstClr val="black"/>
                </a:solidFill>
                <a:latin typeface="微軟正黑體" panose="020B0604030504040204" pitchFamily="34" charset="-120"/>
                <a:ea typeface="微軟正黑體" panose="020B0604030504040204" pitchFamily="34" charset="-120"/>
              </a:endParaRPr>
            </a:p>
            <a:p>
              <a:pPr algn="ctr" eaLnBrk="0" fontAlgn="base" hangingPunct="0">
                <a:spcBef>
                  <a:spcPct val="0"/>
                </a:spcBef>
                <a:spcAft>
                  <a:spcPct val="0"/>
                </a:spcAft>
              </a:pPr>
              <a:r>
                <a:rPr kumimoji="1" lang="en-US" altLang="zh-TW" sz="1400" b="1" dirty="0">
                  <a:solidFill>
                    <a:prstClr val="black"/>
                  </a:solidFill>
                  <a:latin typeface="微軟正黑體" panose="020B0604030504040204" pitchFamily="34" charset="-120"/>
                  <a:ea typeface="微軟正黑體" panose="020B0604030504040204" pitchFamily="34" charset="-120"/>
                </a:rPr>
                <a:t>(</a:t>
              </a:r>
              <a:r>
                <a:rPr kumimoji="1" lang="zh-TW" altLang="en-US" sz="1400" b="1" dirty="0">
                  <a:solidFill>
                    <a:prstClr val="black"/>
                  </a:solidFill>
                  <a:latin typeface="微軟正黑體" panose="020B0604030504040204" pitchFamily="34" charset="-120"/>
                  <a:ea typeface="微軟正黑體" panose="020B0604030504040204" pitchFamily="34" charset="-120"/>
                </a:rPr>
                <a:t>適用於個別課程</a:t>
              </a:r>
              <a:r>
                <a:rPr kumimoji="1" lang="en-US" altLang="zh-TW" sz="1400" b="1" dirty="0">
                  <a:solidFill>
                    <a:prstClr val="black"/>
                  </a:solidFill>
                  <a:latin typeface="微軟正黑體" panose="020B0604030504040204" pitchFamily="34" charset="-120"/>
                  <a:ea typeface="微軟正黑體" panose="020B0604030504040204" pitchFamily="34" charset="-120"/>
                </a:rPr>
                <a:t>)</a:t>
              </a:r>
              <a:endParaRPr kumimoji="1" lang="zh-TW" altLang="en-US" sz="1400" b="1" dirty="0">
                <a:solidFill>
                  <a:prstClr val="black"/>
                </a:solidFill>
                <a:latin typeface="微軟正黑體" panose="020B0604030504040204" pitchFamily="34" charset="-120"/>
                <a:ea typeface="微軟正黑體" panose="020B0604030504040204" pitchFamily="34" charset="-120"/>
              </a:endParaRPr>
            </a:p>
          </p:txBody>
        </p:sp>
        <p:sp>
          <p:nvSpPr>
            <p:cNvPr id="38" name="文字方塊 37"/>
            <p:cNvSpPr txBox="1"/>
            <p:nvPr/>
          </p:nvSpPr>
          <p:spPr>
            <a:xfrm>
              <a:off x="3783357" y="3992048"/>
              <a:ext cx="2951235" cy="1442660"/>
            </a:xfrm>
            <a:prstGeom prst="rect">
              <a:avLst/>
            </a:prstGeom>
            <a:noFill/>
          </p:spPr>
          <p:txBody>
            <a:bodyPr wrap="square" rtlCol="0">
              <a:spAutoFit/>
            </a:bodyPr>
            <a:lstStyle/>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我從本課程中學習到</a:t>
              </a:r>
              <a:r>
                <a:rPr kumimoji="1" lang="zh-TW" altLang="en-US" sz="1400" b="1" dirty="0">
                  <a:solidFill>
                    <a:srgbClr val="C00000"/>
                  </a:solidFill>
                  <a:latin typeface="微軟正黑體" panose="020B0604030504040204" pitchFamily="34" charset="-120"/>
                  <a:ea typeface="微軟正黑體" panose="020B0604030504040204" pitchFamily="34" charset="-120"/>
                </a:rPr>
                <a:t>如何</a:t>
              </a:r>
              <a:r>
                <a:rPr kumimoji="1" lang="zh-TW" altLang="en-US" sz="1400" b="1" dirty="0" smtClean="0">
                  <a:solidFill>
                    <a:srgbClr val="C00000"/>
                  </a:solidFill>
                  <a:latin typeface="微軟正黑體" panose="020B0604030504040204" pitchFamily="34" charset="-120"/>
                  <a:ea typeface="微軟正黑體" panose="020B0604030504040204" pitchFamily="34" charset="-120"/>
                </a:rPr>
                <a:t>分析外在經營環境之機會與威脅所在</a:t>
              </a:r>
              <a:r>
                <a:rPr kumimoji="1" lang="zh-TW" altLang="en-US" sz="1400" b="1" dirty="0" smtClean="0">
                  <a:solidFill>
                    <a:prstClr val="black"/>
                  </a:solidFill>
                  <a:latin typeface="微軟正黑體" panose="020B0604030504040204" pitchFamily="34" charset="-120"/>
                  <a:ea typeface="微軟正黑體" panose="020B0604030504040204" pitchFamily="34" charset="-120"/>
                </a:rPr>
                <a:t>。</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a:p>
              <a:pPr marL="180975" indent="-180975" eaLnBrk="0" fontAlgn="base" hangingPunct="0">
                <a:spcBef>
                  <a:spcPct val="0"/>
                </a:spcBef>
                <a:spcAft>
                  <a:spcPct val="0"/>
                </a:spcAft>
                <a:buFont typeface="Arial" panose="020B0604020202020204" pitchFamily="34" charset="0"/>
                <a:buChar char="•"/>
              </a:pPr>
              <a:r>
                <a:rPr kumimoji="1" lang="zh-TW" altLang="en-US" sz="1400" dirty="0">
                  <a:solidFill>
                    <a:prstClr val="black"/>
                  </a:solidFill>
                  <a:latin typeface="微軟正黑體" panose="020B0604030504040204" pitchFamily="34" charset="-120"/>
                  <a:ea typeface="微軟正黑體" panose="020B0604030504040204" pitchFamily="34" charset="-120"/>
                </a:rPr>
                <a:t>我從本課程中學習到</a:t>
              </a:r>
              <a:r>
                <a:rPr kumimoji="1" lang="en-US" altLang="zh-TW" sz="1400" dirty="0" smtClean="0">
                  <a:solidFill>
                    <a:prstClr val="black"/>
                  </a:solidFill>
                  <a:latin typeface="微軟正黑體" panose="020B0604030504040204" pitchFamily="34" charset="-120"/>
                  <a:ea typeface="微軟正黑體" panose="020B0604030504040204" pitchFamily="34" charset="-120"/>
                </a:rPr>
                <a:t>‧‧‧‧‧‧</a:t>
              </a:r>
              <a:endParaRPr kumimoji="1" lang="en-US" altLang="zh-TW" sz="1400" dirty="0">
                <a:solidFill>
                  <a:prstClr val="black"/>
                </a:solidFill>
                <a:latin typeface="微軟正黑體" panose="020B0604030504040204" pitchFamily="34" charset="-120"/>
                <a:ea typeface="微軟正黑體" panose="020B0604030504040204" pitchFamily="34" charset="-120"/>
              </a:endParaRPr>
            </a:p>
          </p:txBody>
        </p:sp>
      </p:grpSp>
      <p:grpSp>
        <p:nvGrpSpPr>
          <p:cNvPr id="9" name="群組 8"/>
          <p:cNvGrpSpPr/>
          <p:nvPr/>
        </p:nvGrpSpPr>
        <p:grpSpPr>
          <a:xfrm>
            <a:off x="548639" y="2106531"/>
            <a:ext cx="3575187" cy="4252161"/>
            <a:chOff x="683567" y="1052736"/>
            <a:chExt cx="3575187" cy="4855700"/>
          </a:xfrm>
        </p:grpSpPr>
        <p:grpSp>
          <p:nvGrpSpPr>
            <p:cNvPr id="22" name="群組 21"/>
            <p:cNvGrpSpPr/>
            <p:nvPr/>
          </p:nvGrpSpPr>
          <p:grpSpPr>
            <a:xfrm>
              <a:off x="683568" y="1052736"/>
              <a:ext cx="3575186" cy="962001"/>
              <a:chOff x="198062" y="0"/>
              <a:chExt cx="3575186" cy="962001"/>
            </a:xfrm>
          </p:grpSpPr>
          <p:sp>
            <p:nvSpPr>
              <p:cNvPr id="23" name="圓角矩形 22"/>
              <p:cNvSpPr/>
              <p:nvPr/>
            </p:nvSpPr>
            <p:spPr>
              <a:xfrm>
                <a:off x="198062" y="0"/>
                <a:ext cx="3575186" cy="962001"/>
              </a:xfrm>
              <a:prstGeom prst="roundRect">
                <a:avLst>
                  <a:gd name="adj" fmla="val 10000"/>
                </a:avLst>
              </a:prstGeom>
            </p:spPr>
            <p:style>
              <a:lnRef idx="1">
                <a:schemeClr val="accent5"/>
              </a:lnRef>
              <a:fillRef idx="3">
                <a:schemeClr val="accent5"/>
              </a:fillRef>
              <a:effectRef idx="2">
                <a:schemeClr val="accent5"/>
              </a:effectRef>
              <a:fontRef idx="minor">
                <a:schemeClr val="lt1"/>
              </a:fontRef>
            </p:style>
          </p:sp>
          <p:sp>
            <p:nvSpPr>
              <p:cNvPr id="24" name="圓角矩形 4"/>
              <p:cNvSpPr/>
              <p:nvPr/>
            </p:nvSpPr>
            <p:spPr>
              <a:xfrm>
                <a:off x="226238" y="28176"/>
                <a:ext cx="3518834" cy="90564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algn="ctr" defTabSz="711200" eaLnBrk="0" fontAlgn="base" hangingPunct="0">
                  <a:lnSpc>
                    <a:spcPct val="90000"/>
                  </a:lnSpc>
                  <a:spcBef>
                    <a:spcPct val="0"/>
                  </a:spcBef>
                  <a:spcAft>
                    <a:spcPct val="35000"/>
                  </a:spcAft>
                </a:pPr>
                <a:r>
                  <a:rPr kumimoji="1" lang="zh-TW" altLang="en-US" sz="1600" dirty="0">
                    <a:solidFill>
                      <a:prstClr val="white"/>
                    </a:solidFill>
                    <a:latin typeface="微軟正黑體" pitchFamily="34" charset="-120"/>
                    <a:ea typeface="微軟正黑體" pitchFamily="34" charset="-120"/>
                  </a:rPr>
                  <a:t>確認</a:t>
                </a:r>
                <a:r>
                  <a:rPr kumimoji="1" lang="zh-TW" altLang="en-US" sz="1600" dirty="0" smtClean="0">
                    <a:solidFill>
                      <a:prstClr val="white"/>
                    </a:solidFill>
                    <a:latin typeface="微軟正黑體" pitchFamily="34" charset="-120"/>
                    <a:ea typeface="微軟正黑體" pitchFamily="34" charset="-120"/>
                  </a:rPr>
                  <a:t>評估對象</a:t>
                </a:r>
                <a:r>
                  <a:rPr kumimoji="1" lang="zh-TW" altLang="en-US" sz="1600" dirty="0">
                    <a:solidFill>
                      <a:prstClr val="white"/>
                    </a:solidFill>
                    <a:latin typeface="微軟正黑體" pitchFamily="34" charset="-120"/>
                    <a:ea typeface="微軟正黑體" pitchFamily="34" charset="-120"/>
                  </a:rPr>
                  <a:t>及</a:t>
                </a:r>
                <a:r>
                  <a:rPr kumimoji="1" lang="zh-TW" altLang="en-US" sz="1600" dirty="0" smtClean="0">
                    <a:solidFill>
                      <a:prstClr val="white"/>
                    </a:solidFill>
                    <a:latin typeface="微軟正黑體" pitchFamily="34" charset="-120"/>
                    <a:ea typeface="微軟正黑體" pitchFamily="34" charset="-120"/>
                  </a:rPr>
                  <a:t>目標</a:t>
                </a:r>
                <a:endParaRPr kumimoji="1" lang="en-US" altLang="zh-TW" sz="1600" dirty="0" smtClean="0">
                  <a:solidFill>
                    <a:prstClr val="white"/>
                  </a:solidFill>
                  <a:latin typeface="微軟正黑體" pitchFamily="34" charset="-120"/>
                  <a:ea typeface="微軟正黑體" pitchFamily="34" charset="-120"/>
                </a:endParaRPr>
              </a:p>
              <a:p>
                <a:pPr algn="ctr" defTabSz="711200" eaLnBrk="0" fontAlgn="base" hangingPunct="0">
                  <a:lnSpc>
                    <a:spcPct val="90000"/>
                  </a:lnSpc>
                  <a:spcBef>
                    <a:spcPct val="0"/>
                  </a:spcBef>
                  <a:spcAft>
                    <a:spcPct val="35000"/>
                  </a:spcAft>
                </a:pPr>
                <a:r>
                  <a:rPr kumimoji="1" lang="zh-TW" altLang="en-US" sz="1600" dirty="0" smtClean="0">
                    <a:solidFill>
                      <a:prstClr val="white"/>
                    </a:solidFill>
                    <a:latin typeface="微軟正黑體" pitchFamily="34" charset="-120"/>
                    <a:ea typeface="微軟正黑體" pitchFamily="34" charset="-120"/>
                  </a:rPr>
                  <a:t>決定</a:t>
                </a:r>
                <a:r>
                  <a:rPr kumimoji="1" lang="zh-TW" altLang="en-US" sz="1600" dirty="0">
                    <a:solidFill>
                      <a:prstClr val="white"/>
                    </a:solidFill>
                    <a:latin typeface="微軟正黑體" pitchFamily="34" charset="-120"/>
                    <a:ea typeface="微軟正黑體" pitchFamily="34" charset="-120"/>
                  </a:rPr>
                  <a:t>評估</a:t>
                </a:r>
                <a:r>
                  <a:rPr kumimoji="1" lang="zh-TW" altLang="en-US" sz="1600" dirty="0" smtClean="0">
                    <a:solidFill>
                      <a:prstClr val="white"/>
                    </a:solidFill>
                    <a:latin typeface="微軟正黑體" pitchFamily="34" charset="-120"/>
                    <a:ea typeface="微軟正黑體" pitchFamily="34" charset="-120"/>
                  </a:rPr>
                  <a:t>工具</a:t>
                </a:r>
                <a:endParaRPr kumimoji="1" lang="zh-TW" altLang="en-US" sz="1600" strike="sngStrike" dirty="0">
                  <a:solidFill>
                    <a:prstClr val="white"/>
                  </a:solidFill>
                  <a:latin typeface="微軟正黑體" pitchFamily="34" charset="-120"/>
                  <a:ea typeface="微軟正黑體" pitchFamily="34" charset="-120"/>
                </a:endParaRPr>
              </a:p>
            </p:txBody>
          </p:sp>
        </p:grpSp>
        <p:grpSp>
          <p:nvGrpSpPr>
            <p:cNvPr id="25" name="群組 24"/>
            <p:cNvGrpSpPr/>
            <p:nvPr/>
          </p:nvGrpSpPr>
          <p:grpSpPr>
            <a:xfrm>
              <a:off x="2254711" y="2079254"/>
              <a:ext cx="432900" cy="363301"/>
              <a:chOff x="1770064" y="1022550"/>
              <a:chExt cx="432900" cy="363301"/>
            </a:xfrm>
          </p:grpSpPr>
          <p:sp>
            <p:nvSpPr>
              <p:cNvPr id="26" name="向右箭號 25"/>
              <p:cNvSpPr/>
              <p:nvPr/>
            </p:nvSpPr>
            <p:spPr>
              <a:xfrm rot="5395921">
                <a:off x="1804863" y="987751"/>
                <a:ext cx="363301" cy="432900"/>
              </a:xfrm>
              <a:prstGeom prst="rightArrow">
                <a:avLst>
                  <a:gd name="adj1" fmla="val 60000"/>
                  <a:gd name="adj2" fmla="val 50000"/>
                </a:avLst>
              </a:prstGeom>
            </p:spPr>
            <p:style>
              <a:lnRef idx="0">
                <a:schemeClr val="accent5">
                  <a:tint val="60000"/>
                  <a:hueOff val="0"/>
                  <a:satOff val="0"/>
                  <a:lumOff val="0"/>
                  <a:alphaOff val="0"/>
                </a:schemeClr>
              </a:lnRef>
              <a:fillRef idx="3">
                <a:schemeClr val="accent5">
                  <a:tint val="60000"/>
                  <a:hueOff val="0"/>
                  <a:satOff val="0"/>
                  <a:lumOff val="0"/>
                  <a:alphaOff val="0"/>
                </a:schemeClr>
              </a:fillRef>
              <a:effectRef idx="2">
                <a:schemeClr val="accent5">
                  <a:tint val="60000"/>
                  <a:hueOff val="0"/>
                  <a:satOff val="0"/>
                  <a:lumOff val="0"/>
                  <a:alphaOff val="0"/>
                </a:schemeClr>
              </a:effectRef>
              <a:fontRef idx="minor">
                <a:schemeClr val="lt1"/>
              </a:fontRef>
            </p:style>
          </p:sp>
          <p:sp>
            <p:nvSpPr>
              <p:cNvPr id="27" name="向右箭號 4"/>
              <p:cNvSpPr/>
              <p:nvPr/>
            </p:nvSpPr>
            <p:spPr>
              <a:xfrm rot="-4079">
                <a:off x="1856579" y="1022550"/>
                <a:ext cx="259740" cy="25431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711200" eaLnBrk="0" fontAlgn="base" hangingPunct="0">
                  <a:lnSpc>
                    <a:spcPct val="90000"/>
                  </a:lnSpc>
                  <a:spcBef>
                    <a:spcPct val="0"/>
                  </a:spcBef>
                  <a:spcAft>
                    <a:spcPct val="35000"/>
                  </a:spcAft>
                </a:pPr>
                <a:endParaRPr kumimoji="1" lang="zh-TW" altLang="en-US" sz="1600">
                  <a:solidFill>
                    <a:prstClr val="white"/>
                  </a:solidFill>
                </a:endParaRPr>
              </a:p>
            </p:txBody>
          </p:sp>
        </p:grpSp>
        <p:grpSp>
          <p:nvGrpSpPr>
            <p:cNvPr id="39" name="群組 38"/>
            <p:cNvGrpSpPr/>
            <p:nvPr/>
          </p:nvGrpSpPr>
          <p:grpSpPr>
            <a:xfrm>
              <a:off x="746487" y="2424154"/>
              <a:ext cx="1673114" cy="2831072"/>
              <a:chOff x="464490" y="1401556"/>
              <a:chExt cx="3473977" cy="1062533"/>
            </a:xfrm>
          </p:grpSpPr>
          <p:sp>
            <p:nvSpPr>
              <p:cNvPr id="42" name="圓角矩形 41"/>
              <p:cNvSpPr/>
              <p:nvPr/>
            </p:nvSpPr>
            <p:spPr>
              <a:xfrm>
                <a:off x="540408" y="1401556"/>
                <a:ext cx="3398059" cy="786397"/>
              </a:xfrm>
              <a:prstGeom prst="roundRect">
                <a:avLst>
                  <a:gd name="adj" fmla="val 10000"/>
                </a:avLst>
              </a:prstGeom>
            </p:spPr>
            <p:style>
              <a:lnRef idx="1">
                <a:schemeClr val="accent5"/>
              </a:lnRef>
              <a:fillRef idx="3">
                <a:schemeClr val="accent5"/>
              </a:fillRef>
              <a:effectRef idx="2">
                <a:schemeClr val="accent5"/>
              </a:effectRef>
              <a:fontRef idx="minor">
                <a:schemeClr val="lt1"/>
              </a:fontRef>
            </p:style>
          </p:sp>
          <p:sp>
            <p:nvSpPr>
              <p:cNvPr id="43" name="圓角矩形 4"/>
              <p:cNvSpPr/>
              <p:nvPr/>
            </p:nvSpPr>
            <p:spPr>
              <a:xfrm>
                <a:off x="464490" y="1558440"/>
                <a:ext cx="3369883" cy="90564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t" anchorCtr="0">
                <a:noAutofit/>
              </a:bodyPr>
              <a:lstStyle/>
              <a:p>
                <a:pPr marL="82550" algn="ctr" defTabSz="444500" eaLnBrk="0" fontAlgn="base" hangingPunct="0">
                  <a:lnSpc>
                    <a:spcPct val="90000"/>
                  </a:lnSpc>
                  <a:spcBef>
                    <a:spcPct val="0"/>
                  </a:spcBef>
                  <a:spcAft>
                    <a:spcPct val="35000"/>
                  </a:spcAft>
                </a:pPr>
                <a:r>
                  <a:rPr kumimoji="1" lang="zh-TW" altLang="en-US" sz="1400" b="1" dirty="0">
                    <a:solidFill>
                      <a:srgbClr val="FFFF00"/>
                    </a:solidFill>
                    <a:latin typeface="微軟正黑體" panose="020B0604030504040204" pitchFamily="34" charset="-120"/>
                    <a:ea typeface="微軟正黑體" panose="020B0604030504040204" pitchFamily="34" charset="-120"/>
                  </a:rPr>
                  <a:t>個別課程評估</a:t>
                </a:r>
                <a:r>
                  <a:rPr kumimoji="1" lang="en-US" altLang="zh-TW" sz="1400" b="1" dirty="0">
                    <a:solidFill>
                      <a:srgbClr val="FFFF00"/>
                    </a:solidFill>
                    <a:latin typeface="微軟正黑體" panose="020B0604030504040204" pitchFamily="34" charset="-120"/>
                    <a:ea typeface="微軟正黑體" panose="020B0604030504040204" pitchFamily="34" charset="-120"/>
                  </a:rPr>
                  <a:t/>
                </a:r>
                <a:br>
                  <a:rPr kumimoji="1" lang="en-US" altLang="zh-TW" sz="1400" b="1" dirty="0">
                    <a:solidFill>
                      <a:srgbClr val="FFFF00"/>
                    </a:solidFill>
                    <a:latin typeface="微軟正黑體" panose="020B0604030504040204" pitchFamily="34" charset="-120"/>
                    <a:ea typeface="微軟正黑體" panose="020B0604030504040204" pitchFamily="34" charset="-120"/>
                  </a:rPr>
                </a:br>
                <a:endParaRPr kumimoji="1" lang="en-US" altLang="zh-TW" sz="1400" b="1" dirty="0">
                  <a:solidFill>
                    <a:srgbClr val="FFFF00"/>
                  </a:solidFill>
                  <a:latin typeface="微軟正黑體" panose="020B0604030504040204" pitchFamily="34" charset="-120"/>
                  <a:ea typeface="微軟正黑體" panose="020B0604030504040204" pitchFamily="34" charset="-120"/>
                </a:endParaRPr>
              </a:p>
              <a:p>
                <a:pPr marL="82550" algn="ctr" defTabSz="444500" eaLnBrk="0" fontAlgn="base" hangingPunct="0">
                  <a:lnSpc>
                    <a:spcPct val="90000"/>
                  </a:lnSpc>
                  <a:spcBef>
                    <a:spcPct val="0"/>
                  </a:spcBef>
                  <a:spcAft>
                    <a:spcPct val="35000"/>
                  </a:spcAft>
                </a:pPr>
                <a:r>
                  <a:rPr kumimoji="1" lang="zh-TW" altLang="en-US" sz="1400" dirty="0">
                    <a:solidFill>
                      <a:prstClr val="white"/>
                    </a:solidFill>
                    <a:latin typeface="微軟正黑體" panose="020B0604030504040204" pitchFamily="34" charset="-120"/>
                    <a:ea typeface="微軟正黑體" panose="020B0604030504040204" pitchFamily="34" charset="-120"/>
                  </a:rPr>
                  <a:t>參考專業職能訂定課堂教學回饋評量</a:t>
                </a:r>
                <a:r>
                  <a:rPr kumimoji="1" lang="zh-TW" altLang="en-US" sz="1400" dirty="0" smtClean="0">
                    <a:solidFill>
                      <a:prstClr val="white"/>
                    </a:solidFill>
                    <a:latin typeface="微軟正黑體" panose="020B0604030504040204" pitchFamily="34" charset="-120"/>
                    <a:ea typeface="微軟正黑體" panose="020B0604030504040204" pitchFamily="34" charset="-120"/>
                  </a:rPr>
                  <a:t>問卷</a:t>
                </a:r>
                <a:r>
                  <a:rPr kumimoji="1" lang="en-US" altLang="zh-TW" sz="1400" dirty="0" smtClean="0">
                    <a:solidFill>
                      <a:prstClr val="white"/>
                    </a:solidFill>
                    <a:latin typeface="微軟正黑體" panose="020B0604030504040204" pitchFamily="34" charset="-120"/>
                    <a:ea typeface="微軟正黑體" panose="020B0604030504040204" pitchFamily="34" charset="-120"/>
                  </a:rPr>
                  <a:t>(</a:t>
                </a:r>
                <a:r>
                  <a:rPr kumimoji="1" lang="zh-TW" altLang="en-US" sz="1400" dirty="0" smtClean="0">
                    <a:solidFill>
                      <a:prstClr val="white"/>
                    </a:solidFill>
                    <a:latin typeface="微軟正黑體" panose="020B0604030504040204" pitchFamily="34" charset="-120"/>
                    <a:ea typeface="微軟正黑體" panose="020B0604030504040204" pitchFamily="34" charset="-120"/>
                  </a:rPr>
                  <a:t>更細緻的衡量項目</a:t>
                </a:r>
                <a:r>
                  <a:rPr kumimoji="1" lang="en-US" altLang="zh-TW" sz="1400" dirty="0" smtClean="0">
                    <a:solidFill>
                      <a:prstClr val="white"/>
                    </a:solidFill>
                    <a:latin typeface="微軟正黑體" panose="020B0604030504040204" pitchFamily="34" charset="-120"/>
                    <a:ea typeface="微軟正黑體" panose="020B0604030504040204" pitchFamily="34" charset="-120"/>
                  </a:rPr>
                  <a:t>)</a:t>
                </a:r>
                <a:endParaRPr kumimoji="1" lang="zh-TW" altLang="en-US" sz="1400" strike="sngStrike" dirty="0">
                  <a:solidFill>
                    <a:prstClr val="white"/>
                  </a:solidFill>
                  <a:latin typeface="微軟正黑體" panose="020B0604030504040204" pitchFamily="34" charset="-120"/>
                  <a:ea typeface="微軟正黑體" panose="020B0604030504040204" pitchFamily="34" charset="-120"/>
                </a:endParaRPr>
              </a:p>
            </p:txBody>
          </p:sp>
        </p:grpSp>
        <p:grpSp>
          <p:nvGrpSpPr>
            <p:cNvPr id="44" name="群組 43"/>
            <p:cNvGrpSpPr/>
            <p:nvPr/>
          </p:nvGrpSpPr>
          <p:grpSpPr>
            <a:xfrm>
              <a:off x="2528301" y="2293252"/>
              <a:ext cx="1630970" cy="2379318"/>
              <a:chOff x="117830" y="1337451"/>
              <a:chExt cx="3947801" cy="905649"/>
            </a:xfrm>
          </p:grpSpPr>
          <p:sp>
            <p:nvSpPr>
              <p:cNvPr id="45" name="圓角矩形 44"/>
              <p:cNvSpPr/>
              <p:nvPr/>
            </p:nvSpPr>
            <p:spPr>
              <a:xfrm>
                <a:off x="117830" y="1383623"/>
                <a:ext cx="3947801" cy="797550"/>
              </a:xfrm>
              <a:prstGeom prst="roundRect">
                <a:avLst>
                  <a:gd name="adj" fmla="val 10000"/>
                </a:avLst>
              </a:prstGeom>
            </p:spPr>
            <p:style>
              <a:lnRef idx="1">
                <a:schemeClr val="accent5"/>
              </a:lnRef>
              <a:fillRef idx="3">
                <a:schemeClr val="accent5"/>
              </a:fillRef>
              <a:effectRef idx="2">
                <a:schemeClr val="accent5"/>
              </a:effectRef>
              <a:fontRef idx="minor">
                <a:schemeClr val="lt1"/>
              </a:fontRef>
            </p:style>
          </p:sp>
          <p:sp>
            <p:nvSpPr>
              <p:cNvPr id="46" name="圓角矩形 4"/>
              <p:cNvSpPr/>
              <p:nvPr/>
            </p:nvSpPr>
            <p:spPr>
              <a:xfrm>
                <a:off x="142374" y="1337451"/>
                <a:ext cx="3919626" cy="90564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eaLnBrk="0" fontAlgn="base" hangingPunct="0">
                  <a:lnSpc>
                    <a:spcPct val="90000"/>
                  </a:lnSpc>
                  <a:spcBef>
                    <a:spcPct val="0"/>
                  </a:spcBef>
                  <a:spcAft>
                    <a:spcPct val="35000"/>
                  </a:spcAft>
                </a:pPr>
                <a:r>
                  <a:rPr kumimoji="1" lang="zh-TW" altLang="en-US" sz="1400" b="1" dirty="0">
                    <a:solidFill>
                      <a:srgbClr val="FFFF00"/>
                    </a:solidFill>
                    <a:latin typeface="微軟正黑體" panose="020B0604030504040204" pitchFamily="34" charset="-120"/>
                    <a:ea typeface="微軟正黑體" panose="020B0604030504040204" pitchFamily="34" charset="-120"/>
                  </a:rPr>
                  <a:t>整體能力評估</a:t>
                </a:r>
                <a:r>
                  <a:rPr kumimoji="1" lang="en-US" altLang="zh-TW" sz="1400" b="1" dirty="0">
                    <a:solidFill>
                      <a:srgbClr val="FFFF00"/>
                    </a:solidFill>
                    <a:latin typeface="微軟正黑體" panose="020B0604030504040204" pitchFamily="34" charset="-120"/>
                    <a:ea typeface="微軟正黑體" panose="020B0604030504040204" pitchFamily="34" charset="-120"/>
                  </a:rPr>
                  <a:t/>
                </a:r>
                <a:br>
                  <a:rPr kumimoji="1" lang="en-US" altLang="zh-TW" sz="1400" b="1" dirty="0">
                    <a:solidFill>
                      <a:srgbClr val="FFFF00"/>
                    </a:solidFill>
                    <a:latin typeface="微軟正黑體" panose="020B0604030504040204" pitchFamily="34" charset="-120"/>
                    <a:ea typeface="微軟正黑體" panose="020B0604030504040204" pitchFamily="34" charset="-120"/>
                  </a:rPr>
                </a:br>
                <a:endParaRPr kumimoji="1" lang="en-US" altLang="zh-TW" sz="1400" b="1" dirty="0" smtClean="0">
                  <a:solidFill>
                    <a:srgbClr val="FFFF00"/>
                  </a:solidFill>
                  <a:latin typeface="微軟正黑體" panose="020B0604030504040204" pitchFamily="34" charset="-120"/>
                  <a:ea typeface="微軟正黑體" panose="020B0604030504040204" pitchFamily="34" charset="-120"/>
                </a:endParaRPr>
              </a:p>
              <a:p>
                <a:pPr algn="ctr" defTabSz="444500" eaLnBrk="0" fontAlgn="base" hangingPunct="0">
                  <a:lnSpc>
                    <a:spcPct val="90000"/>
                  </a:lnSpc>
                  <a:spcBef>
                    <a:spcPct val="0"/>
                  </a:spcBef>
                  <a:spcAft>
                    <a:spcPct val="35000"/>
                  </a:spcAft>
                </a:pPr>
                <a:r>
                  <a:rPr kumimoji="1" lang="zh-TW" altLang="en-US" sz="1400" dirty="0" smtClean="0">
                    <a:solidFill>
                      <a:prstClr val="white"/>
                    </a:solidFill>
                    <a:latin typeface="微軟正黑體" panose="020B0604030504040204" pitchFamily="34" charset="-120"/>
                    <a:ea typeface="微軟正黑體" panose="020B0604030504040204" pitchFamily="34" charset="-120"/>
                  </a:rPr>
                  <a:t>運用</a:t>
                </a:r>
                <a:r>
                  <a:rPr kumimoji="1" lang="en-US" altLang="en-US" sz="1400" b="1" dirty="0" smtClean="0">
                    <a:solidFill>
                      <a:srgbClr val="F79646">
                        <a:lumMod val="40000"/>
                        <a:lumOff val="60000"/>
                      </a:srgbClr>
                    </a:solidFill>
                    <a:latin typeface="微軟正黑體" panose="020B0604030504040204" pitchFamily="34" charset="-120"/>
                    <a:ea typeface="微軟正黑體" panose="020B0604030504040204" pitchFamily="34" charset="-120"/>
                  </a:rPr>
                  <a:t>UCAN</a:t>
                </a:r>
                <a:r>
                  <a:rPr kumimoji="1" lang="zh-TW" altLang="en-US" sz="1400" b="1" dirty="0" smtClean="0">
                    <a:solidFill>
                      <a:srgbClr val="F79646">
                        <a:lumMod val="40000"/>
                        <a:lumOff val="60000"/>
                      </a:srgbClr>
                    </a:solidFill>
                    <a:latin typeface="微軟正黑體" panose="020B0604030504040204" pitchFamily="34" charset="-120"/>
                    <a:ea typeface="微軟正黑體" panose="020B0604030504040204" pitchFamily="34" charset="-120"/>
                  </a:rPr>
                  <a:t>專業職能診斷</a:t>
                </a:r>
                <a:r>
                  <a:rPr kumimoji="1" lang="zh-TW" altLang="en-US" sz="1400" dirty="0" smtClean="0">
                    <a:solidFill>
                      <a:prstClr val="white"/>
                    </a:solidFill>
                    <a:latin typeface="微軟正黑體" panose="020B0604030504040204" pitchFamily="34" charset="-120"/>
                    <a:ea typeface="微軟正黑體" panose="020B0604030504040204" pitchFamily="34" charset="-120"/>
                  </a:rPr>
                  <a:t>，或由</a:t>
                </a:r>
                <a:r>
                  <a:rPr kumimoji="1" lang="zh-TW" altLang="en-US" sz="1400" b="1" dirty="0" smtClean="0">
                    <a:solidFill>
                      <a:srgbClr val="F79646">
                        <a:lumMod val="40000"/>
                        <a:lumOff val="60000"/>
                      </a:srgbClr>
                    </a:solidFill>
                    <a:latin typeface="微軟正黑體" panose="020B0604030504040204" pitchFamily="34" charset="-120"/>
                    <a:ea typeface="微軟正黑體" panose="020B0604030504040204" pitchFamily="34" charset="-120"/>
                  </a:rPr>
                  <a:t>校</a:t>
                </a:r>
                <a:r>
                  <a:rPr kumimoji="1" lang="en-US" altLang="zh-TW" sz="1400" b="1" dirty="0" smtClean="0">
                    <a:solidFill>
                      <a:srgbClr val="F79646">
                        <a:lumMod val="40000"/>
                        <a:lumOff val="60000"/>
                      </a:srgbClr>
                    </a:solidFill>
                    <a:latin typeface="微軟正黑體" panose="020B0604030504040204" pitchFamily="34" charset="-120"/>
                    <a:ea typeface="微軟正黑體" panose="020B0604030504040204" pitchFamily="34" charset="-120"/>
                  </a:rPr>
                  <a:t>/</a:t>
                </a:r>
                <a:r>
                  <a:rPr kumimoji="1" lang="zh-TW" altLang="en-US" sz="1400" b="1" dirty="0" smtClean="0">
                    <a:solidFill>
                      <a:srgbClr val="F79646">
                        <a:lumMod val="40000"/>
                        <a:lumOff val="60000"/>
                      </a:srgbClr>
                    </a:solidFill>
                    <a:latin typeface="微軟正黑體" panose="020B0604030504040204" pitchFamily="34" charset="-120"/>
                    <a:ea typeface="微軟正黑體" panose="020B0604030504040204" pitchFamily="34" charset="-120"/>
                  </a:rPr>
                  <a:t>系自行發展問卷</a:t>
                </a:r>
                <a:endParaRPr kumimoji="1" lang="zh-TW" altLang="en-US" sz="1400" strike="sngStrike" dirty="0">
                  <a:solidFill>
                    <a:prstClr val="white"/>
                  </a:solidFill>
                  <a:latin typeface="微軟正黑體" panose="020B0604030504040204" pitchFamily="34" charset="-120"/>
                  <a:ea typeface="微軟正黑體" panose="020B0604030504040204" pitchFamily="34" charset="-120"/>
                </a:endParaRPr>
              </a:p>
            </p:txBody>
          </p:sp>
        </p:grpSp>
        <p:grpSp>
          <p:nvGrpSpPr>
            <p:cNvPr id="47" name="群組 46"/>
            <p:cNvGrpSpPr/>
            <p:nvPr/>
          </p:nvGrpSpPr>
          <p:grpSpPr>
            <a:xfrm>
              <a:off x="683567" y="4918790"/>
              <a:ext cx="3575187" cy="989646"/>
              <a:chOff x="228629" y="2075766"/>
              <a:chExt cx="3575187" cy="989646"/>
            </a:xfrm>
          </p:grpSpPr>
          <p:sp>
            <p:nvSpPr>
              <p:cNvPr id="48" name="圓角矩形 47"/>
              <p:cNvSpPr/>
              <p:nvPr/>
            </p:nvSpPr>
            <p:spPr>
              <a:xfrm>
                <a:off x="228630" y="2075766"/>
                <a:ext cx="3575186" cy="962001"/>
              </a:xfrm>
              <a:prstGeom prst="roundRect">
                <a:avLst>
                  <a:gd name="adj" fmla="val 10000"/>
                </a:avLst>
              </a:prstGeom>
            </p:spPr>
            <p:style>
              <a:lnRef idx="1">
                <a:schemeClr val="accent5"/>
              </a:lnRef>
              <a:fillRef idx="3">
                <a:schemeClr val="accent5"/>
              </a:fillRef>
              <a:effectRef idx="2">
                <a:schemeClr val="accent5"/>
              </a:effectRef>
              <a:fontRef idx="minor">
                <a:schemeClr val="lt1"/>
              </a:fontRef>
            </p:style>
          </p:sp>
          <p:sp>
            <p:nvSpPr>
              <p:cNvPr id="49" name="圓角矩形 4"/>
              <p:cNvSpPr/>
              <p:nvPr/>
            </p:nvSpPr>
            <p:spPr>
              <a:xfrm>
                <a:off x="228629" y="2159763"/>
                <a:ext cx="3518834" cy="90564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algn="ctr" defTabSz="711200" eaLnBrk="0" fontAlgn="base" hangingPunct="0">
                  <a:lnSpc>
                    <a:spcPct val="90000"/>
                  </a:lnSpc>
                  <a:spcBef>
                    <a:spcPct val="0"/>
                  </a:spcBef>
                  <a:spcAft>
                    <a:spcPct val="35000"/>
                  </a:spcAft>
                </a:pPr>
                <a:r>
                  <a:rPr kumimoji="1" lang="zh-TW" altLang="en-US" sz="1600" dirty="0">
                    <a:solidFill>
                      <a:prstClr val="white"/>
                    </a:solidFill>
                    <a:latin typeface="微軟正黑體" panose="020B0604030504040204" pitchFamily="34" charset="-120"/>
                    <a:ea typeface="微軟正黑體" panose="020B0604030504040204" pitchFamily="34" charset="-120"/>
                  </a:rPr>
                  <a:t>依據所蒐集</a:t>
                </a:r>
                <a:r>
                  <a:rPr kumimoji="1" lang="zh-TW" altLang="en-US" sz="1600" dirty="0" smtClean="0">
                    <a:solidFill>
                      <a:prstClr val="white"/>
                    </a:solidFill>
                    <a:latin typeface="微軟正黑體" panose="020B0604030504040204" pitchFamily="34" charset="-120"/>
                    <a:ea typeface="微軟正黑體" panose="020B0604030504040204" pitchFamily="34" charset="-120"/>
                  </a:rPr>
                  <a:t>之學生意見，回饋教學</a:t>
                </a:r>
                <a:endParaRPr kumimoji="1" lang="zh-TW" altLang="en-US" sz="1600" strike="sngStrike" dirty="0">
                  <a:solidFill>
                    <a:prstClr val="white"/>
                  </a:solidFill>
                  <a:latin typeface="微軟正黑體" panose="020B0604030504040204" pitchFamily="34" charset="-120"/>
                  <a:ea typeface="微軟正黑體" panose="020B0604030504040204" pitchFamily="34" charset="-120"/>
                </a:endParaRPr>
              </a:p>
            </p:txBody>
          </p:sp>
        </p:grpSp>
        <p:grpSp>
          <p:nvGrpSpPr>
            <p:cNvPr id="50" name="群組 49"/>
            <p:cNvGrpSpPr/>
            <p:nvPr/>
          </p:nvGrpSpPr>
          <p:grpSpPr>
            <a:xfrm>
              <a:off x="2267744" y="4509378"/>
              <a:ext cx="432900" cy="1064547"/>
              <a:chOff x="1770064" y="212314"/>
              <a:chExt cx="432900" cy="1064547"/>
            </a:xfrm>
          </p:grpSpPr>
          <p:sp>
            <p:nvSpPr>
              <p:cNvPr id="51" name="向右箭號 50"/>
              <p:cNvSpPr/>
              <p:nvPr/>
            </p:nvSpPr>
            <p:spPr>
              <a:xfrm rot="5395921">
                <a:off x="1804863" y="177515"/>
                <a:ext cx="363301" cy="432900"/>
              </a:xfrm>
              <a:prstGeom prst="rightArrow">
                <a:avLst>
                  <a:gd name="adj1" fmla="val 60000"/>
                  <a:gd name="adj2" fmla="val 50000"/>
                </a:avLst>
              </a:prstGeom>
            </p:spPr>
            <p:style>
              <a:lnRef idx="0">
                <a:schemeClr val="accent5">
                  <a:tint val="60000"/>
                  <a:hueOff val="0"/>
                  <a:satOff val="0"/>
                  <a:lumOff val="0"/>
                  <a:alphaOff val="0"/>
                </a:schemeClr>
              </a:lnRef>
              <a:fillRef idx="3">
                <a:schemeClr val="accent5">
                  <a:tint val="60000"/>
                  <a:hueOff val="0"/>
                  <a:satOff val="0"/>
                  <a:lumOff val="0"/>
                  <a:alphaOff val="0"/>
                </a:schemeClr>
              </a:fillRef>
              <a:effectRef idx="2">
                <a:schemeClr val="accent5">
                  <a:tint val="60000"/>
                  <a:hueOff val="0"/>
                  <a:satOff val="0"/>
                  <a:lumOff val="0"/>
                  <a:alphaOff val="0"/>
                </a:schemeClr>
              </a:effectRef>
              <a:fontRef idx="minor">
                <a:schemeClr val="lt1"/>
              </a:fontRef>
            </p:style>
          </p:sp>
          <p:sp>
            <p:nvSpPr>
              <p:cNvPr id="52" name="向右箭號 4"/>
              <p:cNvSpPr/>
              <p:nvPr/>
            </p:nvSpPr>
            <p:spPr>
              <a:xfrm rot="-4079">
                <a:off x="1856579" y="1022550"/>
                <a:ext cx="259740" cy="25431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711200" eaLnBrk="0" fontAlgn="base" hangingPunct="0">
                  <a:lnSpc>
                    <a:spcPct val="90000"/>
                  </a:lnSpc>
                  <a:spcBef>
                    <a:spcPct val="0"/>
                  </a:spcBef>
                  <a:spcAft>
                    <a:spcPct val="35000"/>
                  </a:spcAft>
                </a:pPr>
                <a:endParaRPr kumimoji="1" lang="zh-TW" altLang="en-US" sz="1600">
                  <a:solidFill>
                    <a:prstClr val="white"/>
                  </a:solidFill>
                </a:endParaRPr>
              </a:p>
            </p:txBody>
          </p:sp>
        </p:grpSp>
      </p:grpSp>
      <p:cxnSp>
        <p:nvCxnSpPr>
          <p:cNvPr id="16" name="肘形接點 15"/>
          <p:cNvCxnSpPr>
            <a:stCxn id="6146" idx="1"/>
            <a:endCxn id="29" idx="0"/>
          </p:cNvCxnSpPr>
          <p:nvPr/>
        </p:nvCxnSpPr>
        <p:spPr>
          <a:xfrm rot="10800000" flipH="1" flipV="1">
            <a:off x="4788388" y="2788507"/>
            <a:ext cx="687021" cy="2996913"/>
          </a:xfrm>
          <a:prstGeom prst="bentConnector3">
            <a:avLst>
              <a:gd name="adj1" fmla="val -33274"/>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pic>
        <p:nvPicPr>
          <p:cNvPr id="6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88389" y="1735668"/>
            <a:ext cx="3759541" cy="2105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AutoShape 4"/>
          <p:cNvSpPr>
            <a:spLocks noChangeArrowheads="1"/>
          </p:cNvSpPr>
          <p:nvPr/>
        </p:nvSpPr>
        <p:spPr bwMode="gray">
          <a:xfrm>
            <a:off x="4672900" y="4563415"/>
            <a:ext cx="388872" cy="384042"/>
          </a:xfrm>
          <a:prstGeom prst="roundRect">
            <a:avLst>
              <a:gd name="adj" fmla="val 16667"/>
            </a:avLst>
          </a:prstGeom>
          <a:noFill/>
          <a:ln>
            <a:noFill/>
          </a:ln>
          <a:effectLst>
            <a:outerShdw dist="107763" dir="2700000" algn="ctr" rotWithShape="0">
              <a:schemeClr val="bg2">
                <a:alpha val="50000"/>
              </a:schemeClr>
            </a:outerShdw>
          </a:effectLst>
        </p:spPr>
        <p:txBody>
          <a:bodyPr lIns="45720" tIns="44450" rIns="45720" bIns="44450" anchor="ctr" anchorCtr="1"/>
          <a:lstStyle/>
          <a:p>
            <a:pPr algn="ctr" eaLnBrk="0" fontAlgn="base" hangingPunct="0">
              <a:spcBef>
                <a:spcPct val="0"/>
              </a:spcBef>
              <a:spcAft>
                <a:spcPct val="0"/>
              </a:spcAft>
            </a:pPr>
            <a:r>
              <a:rPr kumimoji="1" lang="zh-TW" altLang="en-US" sz="1600" b="1" dirty="0" smtClean="0">
                <a:solidFill>
                  <a:prstClr val="black"/>
                </a:solidFill>
                <a:latin typeface="微軟正黑體" pitchFamily="34" charset="-120"/>
                <a:ea typeface="微軟正黑體" pitchFamily="34" charset="-120"/>
              </a:rPr>
              <a:t>教學回饋調查表</a:t>
            </a:r>
            <a:endParaRPr kumimoji="1" lang="zh-TW" altLang="en-US" sz="1600" b="1" dirty="0">
              <a:solidFill>
                <a:prstClr val="black"/>
              </a:solidFill>
              <a:latin typeface="微軟正黑體" pitchFamily="34" charset="-120"/>
              <a:ea typeface="微軟正黑體" pitchFamily="34" charset="-120"/>
            </a:endParaRPr>
          </a:p>
        </p:txBody>
      </p:sp>
      <p:sp>
        <p:nvSpPr>
          <p:cNvPr id="40" name="投影片編號版面配置區 3"/>
          <p:cNvSpPr txBox="1">
            <a:spLocks/>
          </p:cNvSpPr>
          <p:nvPr/>
        </p:nvSpPr>
        <p:spPr>
          <a:xfrm>
            <a:off x="6787059" y="6375391"/>
            <a:ext cx="2133600" cy="365125"/>
          </a:xfrm>
          <a:prstGeom prst="rect">
            <a:avLst/>
          </a:prstGeom>
        </p:spPr>
        <p:txBody>
          <a:bodyPr vert="horz" wrap="square" lIns="91440" tIns="45720" rIns="91440" bIns="45720" numCol="1" anchor="ctr" anchorCtr="0" compatLnSpc="1">
            <a:prstTxWarp prst="textNoShape">
              <a:avLst/>
            </a:prstTxWarp>
          </a:bodyPr>
          <a:lstStyle>
            <a:defPPr>
              <a:defRPr lang="en-US"/>
            </a:defPPr>
            <a:lvl1pPr marL="0" algn="r" defTabSz="457200" rtl="0" eaLnBrk="1" latinLnBrk="0" hangingPunct="1">
              <a:defRPr kumimoji="0" sz="1200" kern="1200">
                <a:solidFill>
                  <a:srgbClr val="898989"/>
                </a:solidFill>
                <a:latin typeface="Calibri"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A2BB5C36-96D3-4DF7-8FE3-F72E8056EA56}" type="slidenum">
              <a:rPr lang="zh-TW" altLang="en-US" smtClean="0"/>
              <a:pPr/>
              <a:t>95</a:t>
            </a:fld>
            <a:endParaRPr lang="zh-TW" altLang="en-US" dirty="0"/>
          </a:p>
        </p:txBody>
      </p:sp>
    </p:spTree>
    <p:extLst>
      <p:ext uri="{BB962C8B-B14F-4D97-AF65-F5344CB8AC3E}">
        <p14:creationId xmlns:p14="http://schemas.microsoft.com/office/powerpoint/2010/main" val="2062348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14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6" grpId="0" animBg="1"/>
      <p:bldP spid="12"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285524"/>
            <a:ext cx="8229600" cy="755046"/>
          </a:xfrm>
        </p:spPr>
        <p:txBody>
          <a:bodyPr/>
          <a:lstStyle/>
          <a:p>
            <a:r>
              <a:rPr lang="en-US" altLang="zh-TW" dirty="0" smtClean="0"/>
              <a:t>UCAN</a:t>
            </a:r>
            <a:r>
              <a:rPr lang="zh-TW" altLang="en-US" dirty="0" smtClean="0"/>
              <a:t>教學回饋功能</a:t>
            </a:r>
            <a:endParaRPr lang="zh-TW" altLang="en-US" dirty="0"/>
          </a:p>
        </p:txBody>
      </p:sp>
      <p:sp>
        <p:nvSpPr>
          <p:cNvPr id="64534" name="投影片編號版面配置區 3"/>
          <p:cNvSpPr txBox="1">
            <a:spLocks/>
          </p:cNvSpPr>
          <p:nvPr/>
        </p:nvSpPr>
        <p:spPr bwMode="auto">
          <a:xfrm>
            <a:off x="6784761" y="6288357"/>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algn="r" eaLnBrk="0" fontAlgn="base" hangingPunct="0">
              <a:spcBef>
                <a:spcPct val="0"/>
              </a:spcBef>
              <a:spcAft>
                <a:spcPct val="0"/>
              </a:spcAft>
              <a:buFontTx/>
              <a:buNone/>
            </a:pPr>
            <a:fld id="{70B39AE1-F71A-4738-84AE-D8C219CCA69B}" type="slidenum">
              <a:rPr kumimoji="1" lang="zh-TW" altLang="en-US" sz="1200">
                <a:solidFill>
                  <a:srgbClr val="898989"/>
                </a:solidFill>
                <a:latin typeface="Calibri" pitchFamily="34" charset="0"/>
                <a:ea typeface="新細明體" pitchFamily="18" charset="-120"/>
              </a:rPr>
              <a:pPr algn="r" eaLnBrk="0" fontAlgn="base" hangingPunct="0">
                <a:spcBef>
                  <a:spcPct val="0"/>
                </a:spcBef>
                <a:spcAft>
                  <a:spcPct val="0"/>
                </a:spcAft>
                <a:buFontTx/>
                <a:buNone/>
              </a:pPr>
              <a:t>96</a:t>
            </a:fld>
            <a:endParaRPr kumimoji="1" lang="zh-TW" altLang="en-US" sz="1200" dirty="0">
              <a:solidFill>
                <a:srgbClr val="898989"/>
              </a:solidFill>
              <a:latin typeface="Calibri" pitchFamily="34" charset="0"/>
              <a:ea typeface="新細明體" pitchFamily="18" charset="-120"/>
            </a:endParaRPr>
          </a:p>
        </p:txBody>
      </p:sp>
      <p:grpSp>
        <p:nvGrpSpPr>
          <p:cNvPr id="5" name="群組 4"/>
          <p:cNvGrpSpPr/>
          <p:nvPr/>
        </p:nvGrpSpPr>
        <p:grpSpPr>
          <a:xfrm>
            <a:off x="304799" y="1693333"/>
            <a:ext cx="8779405" cy="4274702"/>
            <a:chOff x="333078" y="1412776"/>
            <a:chExt cx="8839363" cy="4320480"/>
          </a:xfrm>
        </p:grpSpPr>
        <p:grpSp>
          <p:nvGrpSpPr>
            <p:cNvPr id="4" name="群組 3"/>
            <p:cNvGrpSpPr/>
            <p:nvPr/>
          </p:nvGrpSpPr>
          <p:grpSpPr>
            <a:xfrm>
              <a:off x="333078" y="1412776"/>
              <a:ext cx="8839363" cy="4320480"/>
              <a:chOff x="333078" y="1412776"/>
              <a:chExt cx="8839363" cy="4320480"/>
            </a:xfrm>
          </p:grpSpPr>
          <p:sp>
            <p:nvSpPr>
              <p:cNvPr id="26" name="右彎箭號 25"/>
              <p:cNvSpPr/>
              <p:nvPr/>
            </p:nvSpPr>
            <p:spPr bwMode="auto">
              <a:xfrm rot="5400000" flipH="1">
                <a:off x="4182990" y="848614"/>
                <a:ext cx="846104" cy="8334749"/>
              </a:xfrm>
              <a:prstGeom prst="bentArrow">
                <a:avLst>
                  <a:gd name="adj1" fmla="val 29010"/>
                  <a:gd name="adj2" fmla="val 26329"/>
                  <a:gd name="adj3" fmla="val 25000"/>
                  <a:gd name="adj4" fmla="val 42271"/>
                </a:avLst>
              </a:prstGeom>
              <a:ln/>
            </p:spPr>
            <p:style>
              <a:lnRef idx="1">
                <a:schemeClr val="accent5"/>
              </a:lnRef>
              <a:fillRef idx="3">
                <a:schemeClr val="accent5"/>
              </a:fillRef>
              <a:effectRef idx="2">
                <a:schemeClr val="accent5"/>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black"/>
                  </a:solidFill>
                </a:endParaRPr>
              </a:p>
            </p:txBody>
          </p:sp>
          <p:sp>
            <p:nvSpPr>
              <p:cNvPr id="86" name="向下箭號 85"/>
              <p:cNvSpPr/>
              <p:nvPr/>
            </p:nvSpPr>
            <p:spPr bwMode="auto">
              <a:xfrm rot="5400000">
                <a:off x="4537403" y="-1689646"/>
                <a:ext cx="417513" cy="7134283"/>
              </a:xfrm>
              <a:prstGeom prst="downArrow">
                <a:avLst/>
              </a:prstGeom>
              <a:ln/>
            </p:spPr>
            <p:style>
              <a:lnRef idx="1">
                <a:schemeClr val="accent5"/>
              </a:lnRef>
              <a:fillRef idx="3">
                <a:schemeClr val="accent5"/>
              </a:fillRef>
              <a:effectRef idx="2">
                <a:schemeClr val="accent5"/>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78" name="向下箭號 77"/>
              <p:cNvSpPr/>
              <p:nvPr/>
            </p:nvSpPr>
            <p:spPr bwMode="auto">
              <a:xfrm>
                <a:off x="411547" y="3154370"/>
                <a:ext cx="417513" cy="2002822"/>
              </a:xfrm>
              <a:prstGeom prst="downArrow">
                <a:avLst/>
              </a:prstGeom>
              <a:ln/>
            </p:spPr>
            <p:style>
              <a:lnRef idx="1">
                <a:schemeClr val="accent5"/>
              </a:lnRef>
              <a:fillRef idx="3">
                <a:schemeClr val="accent5"/>
              </a:fillRef>
              <a:effectRef idx="2">
                <a:schemeClr val="accent5"/>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64518" name="文字方塊 22"/>
              <p:cNvSpPr txBox="1">
                <a:spLocks noChangeArrowheads="1"/>
              </p:cNvSpPr>
              <p:nvPr/>
            </p:nvSpPr>
            <p:spPr bwMode="auto">
              <a:xfrm>
                <a:off x="7781791" y="3209207"/>
                <a:ext cx="13906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0" fontAlgn="base" hangingPunct="0">
                  <a:spcBef>
                    <a:spcPct val="0"/>
                  </a:spcBef>
                  <a:spcAft>
                    <a:spcPct val="0"/>
                  </a:spcAft>
                  <a:buFontTx/>
                  <a:buNone/>
                </a:pPr>
                <a:r>
                  <a:rPr kumimoji="1" lang="zh-TW" altLang="en-US" sz="1800" b="1" dirty="0">
                    <a:solidFill>
                      <a:srgbClr val="FF0000"/>
                    </a:solidFill>
                  </a:rPr>
                  <a:t>結果應用</a:t>
                </a:r>
              </a:p>
            </p:txBody>
          </p:sp>
          <p:grpSp>
            <p:nvGrpSpPr>
              <p:cNvPr id="64519" name="群組 2"/>
              <p:cNvGrpSpPr>
                <a:grpSpLocks/>
              </p:cNvGrpSpPr>
              <p:nvPr/>
            </p:nvGrpSpPr>
            <p:grpSpPr bwMode="auto">
              <a:xfrm>
                <a:off x="2386108" y="1442241"/>
                <a:ext cx="1820862" cy="1735138"/>
                <a:chOff x="2409832" y="1435922"/>
                <a:chExt cx="1821411" cy="1735167"/>
              </a:xfrm>
            </p:grpSpPr>
            <p:sp>
              <p:nvSpPr>
                <p:cNvPr id="14" name="矩形 13"/>
                <p:cNvSpPr/>
                <p:nvPr/>
              </p:nvSpPr>
              <p:spPr bwMode="auto">
                <a:xfrm>
                  <a:off x="2419360" y="1435922"/>
                  <a:ext cx="1805531" cy="346081"/>
                </a:xfrm>
                <a:prstGeom prst="rect">
                  <a:avLst/>
                </a:prstGeom>
                <a:solidFill>
                  <a:schemeClr val="accent6">
                    <a:lumMod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0" fontAlgn="base" hangingPunct="0">
                    <a:spcBef>
                      <a:spcPct val="0"/>
                    </a:spcBef>
                    <a:spcAft>
                      <a:spcPct val="0"/>
                    </a:spcAft>
                    <a:defRPr/>
                  </a:pPr>
                  <a:r>
                    <a:rPr kumimoji="1" lang="zh-TW" altLang="en-US" sz="1900" dirty="0">
                      <a:solidFill>
                        <a:prstClr val="white"/>
                      </a:solidFill>
                      <a:latin typeface="微軟正黑體" panose="020B0604030504040204" pitchFamily="34" charset="-120"/>
                      <a:ea typeface="微軟正黑體" panose="020B0604030504040204" pitchFamily="34" charset="-120"/>
                    </a:rPr>
                    <a:t>職能診斷</a:t>
                  </a:r>
                </a:p>
              </p:txBody>
            </p:sp>
            <p:sp>
              <p:nvSpPr>
                <p:cNvPr id="15" name="矩形 14"/>
                <p:cNvSpPr/>
                <p:nvPr/>
              </p:nvSpPr>
              <p:spPr bwMode="auto">
                <a:xfrm>
                  <a:off x="2409832" y="1782003"/>
                  <a:ext cx="1821411" cy="1389086"/>
                </a:xfrm>
                <a:prstGeom prst="rect">
                  <a:avLst/>
                </a:prstGeom>
                <a:solidFill>
                  <a:schemeClr val="accent6">
                    <a:lumMod val="20000"/>
                    <a:lumOff val="80000"/>
                  </a:schemeClr>
                </a:solidFill>
                <a:ln>
                  <a:noFill/>
                </a:ln>
              </p:spPr>
              <p:style>
                <a:lnRef idx="1">
                  <a:schemeClr val="accent3"/>
                </a:lnRef>
                <a:fillRef idx="2">
                  <a:schemeClr val="accent3"/>
                </a:fillRef>
                <a:effectRef idx="1">
                  <a:schemeClr val="accent3"/>
                </a:effectRef>
                <a:fontRef idx="minor">
                  <a:schemeClr val="dk1"/>
                </a:fontRef>
              </p:style>
              <p:txBody>
                <a:bodyPr anchor="t"/>
                <a:lstStyle/>
                <a:p>
                  <a:pPr marL="173038" indent="-173038" eaLnBrk="0" fontAlgn="base" hangingPunct="0">
                    <a:spcBef>
                      <a:spcPct val="0"/>
                    </a:spcBef>
                    <a:spcAft>
                      <a:spcPct val="0"/>
                    </a:spcAft>
                    <a:buFont typeface="Arial" panose="020B0604020202020204" pitchFamily="34" charset="0"/>
                    <a:buChar char="•"/>
                    <a:defRPr/>
                  </a:pPr>
                  <a:r>
                    <a:rPr kumimoji="1" lang="zh-TW" altLang="en-US" sz="1600" dirty="0">
                      <a:solidFill>
                        <a:prstClr val="black"/>
                      </a:solidFill>
                      <a:latin typeface="微軟正黑體" panose="020B0604030504040204" pitchFamily="34" charset="-120"/>
                      <a:ea typeface="微軟正黑體" panose="020B0604030504040204" pitchFamily="34" charset="-120"/>
                    </a:rPr>
                    <a:t>共通職能</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marL="173038" indent="-173038" eaLnBrk="0" fontAlgn="base" hangingPunct="0">
                    <a:spcBef>
                      <a:spcPct val="0"/>
                    </a:spcBef>
                    <a:spcAft>
                      <a:spcPct val="0"/>
                    </a:spcAft>
                    <a:buFont typeface="Arial" panose="020B0604020202020204" pitchFamily="34" charset="0"/>
                    <a:buChar char="•"/>
                    <a:defRPr/>
                  </a:pPr>
                  <a:r>
                    <a:rPr kumimoji="1" lang="zh-TW" altLang="en-US" sz="1600" dirty="0">
                      <a:solidFill>
                        <a:prstClr val="black"/>
                      </a:solidFill>
                      <a:latin typeface="微軟正黑體" panose="020B0604030504040204" pitchFamily="34" charset="-120"/>
                      <a:ea typeface="微軟正黑體" panose="020B0604030504040204" pitchFamily="34" charset="-120"/>
                    </a:rPr>
                    <a:t>專業職能</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p:txBody>
            </p:sp>
          </p:grpSp>
          <p:grpSp>
            <p:nvGrpSpPr>
              <p:cNvPr id="64520" name="群組 4"/>
              <p:cNvGrpSpPr>
                <a:grpSpLocks/>
              </p:cNvGrpSpPr>
              <p:nvPr/>
            </p:nvGrpSpPr>
            <p:grpSpPr bwMode="auto">
              <a:xfrm>
                <a:off x="7046535" y="1428965"/>
                <a:ext cx="1743666" cy="1778923"/>
                <a:chOff x="1042988" y="2457450"/>
                <a:chExt cx="1603858" cy="1862379"/>
              </a:xfrm>
            </p:grpSpPr>
            <p:grpSp>
              <p:nvGrpSpPr>
                <p:cNvPr id="64547" name="群組 8"/>
                <p:cNvGrpSpPr>
                  <a:grpSpLocks/>
                </p:cNvGrpSpPr>
                <p:nvPr/>
              </p:nvGrpSpPr>
              <p:grpSpPr bwMode="auto">
                <a:xfrm>
                  <a:off x="1042988" y="2457450"/>
                  <a:ext cx="1584120" cy="1796595"/>
                  <a:chOff x="467544" y="3356992"/>
                  <a:chExt cx="1943964" cy="2159693"/>
                </a:xfrm>
              </p:grpSpPr>
              <p:sp>
                <p:nvSpPr>
                  <p:cNvPr id="7" name="矩形 6"/>
                  <p:cNvSpPr/>
                  <p:nvPr/>
                </p:nvSpPr>
                <p:spPr>
                  <a:xfrm>
                    <a:off x="467544" y="3356992"/>
                    <a:ext cx="1944224" cy="4315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r>
                      <a:rPr kumimoji="1" lang="zh-TW" altLang="en-US" sz="2000" dirty="0">
                        <a:solidFill>
                          <a:prstClr val="white"/>
                        </a:solidFill>
                        <a:latin typeface="微軟正黑體" panose="020B0604030504040204" pitchFamily="34" charset="-120"/>
                        <a:ea typeface="微軟正黑體" panose="020B0604030504040204" pitchFamily="34" charset="-120"/>
                      </a:rPr>
                      <a:t>學教務體系</a:t>
                    </a:r>
                  </a:p>
                </p:txBody>
              </p:sp>
              <p:sp>
                <p:nvSpPr>
                  <p:cNvPr id="8" name="矩形 7"/>
                  <p:cNvSpPr/>
                  <p:nvPr/>
                </p:nvSpPr>
                <p:spPr>
                  <a:xfrm>
                    <a:off x="467544" y="3788531"/>
                    <a:ext cx="1944224" cy="1728154"/>
                  </a:xfrm>
                  <a:prstGeom prst="rect">
                    <a:avLst/>
                  </a:prstGeom>
                  <a:ln>
                    <a:noFill/>
                  </a:ln>
                </p:spPr>
                <p:style>
                  <a:lnRef idx="1">
                    <a:schemeClr val="accent1"/>
                  </a:lnRef>
                  <a:fillRef idx="2">
                    <a:schemeClr val="accent1"/>
                  </a:fillRef>
                  <a:effectRef idx="1">
                    <a:schemeClr val="accent1"/>
                  </a:effectRef>
                  <a:fontRef idx="minor">
                    <a:schemeClr val="dk1"/>
                  </a:fontRef>
                </p:style>
                <p:txBody>
                  <a:bodyPr anchor="ctr"/>
                  <a:lstStyle/>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通識中心</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院系所</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實習就輔單位</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職輔單位</a:t>
                    </a:r>
                    <a:r>
                      <a:rPr kumimoji="1" lang="en-US" altLang="zh-TW" sz="1600" dirty="0">
                        <a:solidFill>
                          <a:prstClr val="black"/>
                        </a:solidFill>
                        <a:latin typeface="微軟正黑體" panose="020B0604030504040204" pitchFamily="34" charset="-120"/>
                        <a:ea typeface="微軟正黑體" panose="020B0604030504040204" pitchFamily="34" charset="-120"/>
                      </a:rPr>
                      <a:t>…</a:t>
                    </a:r>
                    <a:endParaRPr kumimoji="1" lang="zh-TW" altLang="en-US" sz="1600" dirty="0">
                      <a:solidFill>
                        <a:prstClr val="black"/>
                      </a:solidFill>
                      <a:latin typeface="微軟正黑體" panose="020B0604030504040204" pitchFamily="34" charset="-120"/>
                      <a:ea typeface="微軟正黑體" panose="020B0604030504040204" pitchFamily="34" charset="-120"/>
                    </a:endParaRPr>
                  </a:p>
                </p:txBody>
              </p:sp>
            </p:grpSp>
            <p:pic>
              <p:nvPicPr>
                <p:cNvPr id="64548" name="Picture 32" descr="MCj0434813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08184" y="3878645"/>
                  <a:ext cx="438662" cy="44118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grpSp>
            <p:nvGrpSpPr>
              <p:cNvPr id="64523" name="群組 2"/>
              <p:cNvGrpSpPr>
                <a:grpSpLocks/>
              </p:cNvGrpSpPr>
              <p:nvPr/>
            </p:nvGrpSpPr>
            <p:grpSpPr bwMode="auto">
              <a:xfrm>
                <a:off x="333078" y="1433520"/>
                <a:ext cx="1804987" cy="1720850"/>
                <a:chOff x="152400" y="1503363"/>
                <a:chExt cx="1804988" cy="1712912"/>
              </a:xfrm>
            </p:grpSpPr>
            <p:sp>
              <p:nvSpPr>
                <p:cNvPr id="38" name="矩形 37"/>
                <p:cNvSpPr/>
                <p:nvPr/>
              </p:nvSpPr>
              <p:spPr bwMode="auto">
                <a:xfrm>
                  <a:off x="152400" y="1828879"/>
                  <a:ext cx="1793876" cy="1387396"/>
                </a:xfrm>
                <a:prstGeom prst="rect">
                  <a:avLst/>
                </a:prstGeom>
                <a:solidFill>
                  <a:schemeClr val="accent5">
                    <a:lumMod val="40000"/>
                    <a:lumOff val="60000"/>
                  </a:schemeClr>
                </a:solidFill>
                <a:ln>
                  <a:noFill/>
                </a:ln>
              </p:spPr>
              <p:style>
                <a:lnRef idx="1">
                  <a:schemeClr val="accent6"/>
                </a:lnRef>
                <a:fillRef idx="2">
                  <a:schemeClr val="accent6"/>
                </a:fillRef>
                <a:effectRef idx="1">
                  <a:schemeClr val="accent6"/>
                </a:effectRef>
                <a:fontRef idx="minor">
                  <a:schemeClr val="dk1"/>
                </a:fontRef>
              </p:style>
              <p:txBody>
                <a:bodyPr anchor="ctr"/>
                <a:lstStyle/>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產業需求</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組織需求</a:t>
                  </a:r>
                </a:p>
              </p:txBody>
            </p:sp>
            <p:sp>
              <p:nvSpPr>
                <p:cNvPr id="39" name="矩形 38"/>
                <p:cNvSpPr/>
                <p:nvPr/>
              </p:nvSpPr>
              <p:spPr bwMode="auto">
                <a:xfrm>
                  <a:off x="152400" y="1503363"/>
                  <a:ext cx="1804988" cy="346058"/>
                </a:xfrm>
                <a:prstGeom prst="rect">
                  <a:avLst/>
                </a:prstGeom>
                <a:solidFill>
                  <a:schemeClr val="accent5">
                    <a:lumMod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0" fontAlgn="base" hangingPunct="0">
                    <a:spcBef>
                      <a:spcPct val="0"/>
                    </a:spcBef>
                    <a:spcAft>
                      <a:spcPct val="0"/>
                    </a:spcAft>
                    <a:defRPr/>
                  </a:pPr>
                  <a:r>
                    <a:rPr kumimoji="1" lang="zh-TW" altLang="en-US" sz="1900" dirty="0">
                      <a:solidFill>
                        <a:prstClr val="white"/>
                      </a:solidFill>
                      <a:latin typeface="微軟正黑體" panose="020B0604030504040204" pitchFamily="34" charset="-120"/>
                      <a:ea typeface="微軟正黑體" panose="020B0604030504040204" pitchFamily="34" charset="-120"/>
                    </a:rPr>
                    <a:t>職能養成</a:t>
                  </a:r>
                  <a:r>
                    <a:rPr kumimoji="1" lang="en-US" altLang="zh-TW" sz="1900" dirty="0">
                      <a:solidFill>
                        <a:prstClr val="white"/>
                      </a:solidFill>
                      <a:latin typeface="微軟正黑體" panose="020B0604030504040204" pitchFamily="34" charset="-120"/>
                      <a:ea typeface="微軟正黑體" panose="020B0604030504040204" pitchFamily="34" charset="-120"/>
                    </a:rPr>
                    <a:t>(</a:t>
                  </a:r>
                  <a:r>
                    <a:rPr kumimoji="1" lang="zh-TW" altLang="en-US" sz="1900" dirty="0">
                      <a:solidFill>
                        <a:prstClr val="white"/>
                      </a:solidFill>
                      <a:latin typeface="微軟正黑體" panose="020B0604030504040204" pitchFamily="34" charset="-120"/>
                      <a:ea typeface="微軟正黑體" panose="020B0604030504040204" pitchFamily="34" charset="-120"/>
                    </a:rPr>
                    <a:t>在職</a:t>
                  </a:r>
                  <a:r>
                    <a:rPr kumimoji="1" lang="en-US" altLang="zh-TW" sz="1900" dirty="0">
                      <a:solidFill>
                        <a:prstClr val="white"/>
                      </a:solidFill>
                      <a:latin typeface="微軟正黑體" panose="020B0604030504040204" pitchFamily="34" charset="-120"/>
                      <a:ea typeface="微軟正黑體" panose="020B0604030504040204" pitchFamily="34" charset="-120"/>
                    </a:rPr>
                    <a:t>)</a:t>
                  </a:r>
                  <a:endParaRPr kumimoji="1" lang="zh-TW" altLang="en-US" sz="1900" dirty="0">
                    <a:solidFill>
                      <a:prstClr val="white"/>
                    </a:solidFill>
                    <a:latin typeface="微軟正黑體" panose="020B0604030504040204" pitchFamily="34" charset="-120"/>
                    <a:ea typeface="微軟正黑體" panose="020B0604030504040204" pitchFamily="34" charset="-120"/>
                  </a:endParaRPr>
                </a:p>
              </p:txBody>
            </p:sp>
          </p:grpSp>
          <p:pic>
            <p:nvPicPr>
              <p:cNvPr id="64525" name="Picture 40" descr="http://www.iconpng.com/png/flaticon_academic/graduates3.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90533" y="2722339"/>
                <a:ext cx="499398" cy="459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31" name="文字方塊 56"/>
              <p:cNvSpPr txBox="1">
                <a:spLocks noChangeArrowheads="1"/>
              </p:cNvSpPr>
              <p:nvPr/>
            </p:nvSpPr>
            <p:spPr bwMode="auto">
              <a:xfrm>
                <a:off x="5671058" y="4859313"/>
                <a:ext cx="1908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0" fontAlgn="base" hangingPunct="0">
                  <a:spcBef>
                    <a:spcPct val="0"/>
                  </a:spcBef>
                  <a:spcAft>
                    <a:spcPct val="0"/>
                  </a:spcAft>
                  <a:buFontTx/>
                  <a:buNone/>
                </a:pPr>
                <a:r>
                  <a:rPr kumimoji="1" lang="zh-TW" altLang="en-US" sz="1800" b="1" dirty="0">
                    <a:solidFill>
                      <a:srgbClr val="FF0000"/>
                    </a:solidFill>
                  </a:rPr>
                  <a:t>數據回饋分析</a:t>
                </a:r>
                <a:endParaRPr kumimoji="1" lang="zh-TW" altLang="en-US" sz="1800" b="1" dirty="0">
                  <a:solidFill>
                    <a:srgbClr val="FF0000"/>
                  </a:solidFill>
                  <a:latin typeface="Calibri" pitchFamily="34" charset="0"/>
                  <a:ea typeface="新細明體" pitchFamily="18" charset="-120"/>
                </a:endParaRPr>
              </a:p>
            </p:txBody>
          </p:sp>
          <p:grpSp>
            <p:nvGrpSpPr>
              <p:cNvPr id="44" name="群組 1"/>
              <p:cNvGrpSpPr>
                <a:grpSpLocks/>
              </p:cNvGrpSpPr>
              <p:nvPr/>
            </p:nvGrpSpPr>
            <p:grpSpPr bwMode="auto">
              <a:xfrm>
                <a:off x="5455088" y="4045193"/>
                <a:ext cx="1742171" cy="696035"/>
                <a:chOff x="6391931" y="5760855"/>
                <a:chExt cx="1899008" cy="853127"/>
              </a:xfrm>
            </p:grpSpPr>
            <p:sp>
              <p:nvSpPr>
                <p:cNvPr id="45" name="圓角矩形 44"/>
                <p:cNvSpPr/>
                <p:nvPr/>
              </p:nvSpPr>
              <p:spPr>
                <a:xfrm>
                  <a:off x="7210026" y="5760855"/>
                  <a:ext cx="1080913" cy="853127"/>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r>
                    <a:rPr kumimoji="1" lang="zh-TW" altLang="en-US" sz="1400" b="1" dirty="0">
                      <a:solidFill>
                        <a:srgbClr val="FFFF00"/>
                      </a:solidFill>
                      <a:latin typeface="微軟正黑體" panose="020B0604030504040204" pitchFamily="34" charset="-120"/>
                      <a:ea typeface="微軟正黑體" panose="020B0604030504040204" pitchFamily="34" charset="-120"/>
                    </a:rPr>
                    <a:t>課程</a:t>
                  </a:r>
                  <a:r>
                    <a:rPr kumimoji="1" lang="en-US" altLang="zh-TW" sz="1400" b="1" dirty="0">
                      <a:solidFill>
                        <a:srgbClr val="FFFF00"/>
                      </a:solidFill>
                      <a:latin typeface="微軟正黑體" panose="020B0604030504040204" pitchFamily="34" charset="-120"/>
                      <a:ea typeface="微軟正黑體" panose="020B0604030504040204" pitchFamily="34" charset="-120"/>
                    </a:rPr>
                    <a:t/>
                  </a:r>
                  <a:br>
                    <a:rPr kumimoji="1" lang="en-US" altLang="zh-TW" sz="1400" b="1" dirty="0">
                      <a:solidFill>
                        <a:srgbClr val="FFFF00"/>
                      </a:solidFill>
                      <a:latin typeface="微軟正黑體" panose="020B0604030504040204" pitchFamily="34" charset="-120"/>
                      <a:ea typeface="微軟正黑體" panose="020B0604030504040204" pitchFamily="34" charset="-120"/>
                    </a:rPr>
                  </a:br>
                  <a:r>
                    <a:rPr kumimoji="1" lang="zh-TW" altLang="en-US" sz="1400" b="1" dirty="0">
                      <a:solidFill>
                        <a:srgbClr val="FFFF00"/>
                      </a:solidFill>
                      <a:latin typeface="微軟正黑體" panose="020B0604030504040204" pitchFamily="34" charset="-120"/>
                      <a:ea typeface="微軟正黑體" panose="020B0604030504040204" pitchFamily="34" charset="-120"/>
                    </a:rPr>
                    <a:t>委員會</a:t>
                  </a:r>
                </a:p>
              </p:txBody>
            </p:sp>
            <p:sp>
              <p:nvSpPr>
                <p:cNvPr id="46" name="圓角矩形 45"/>
                <p:cNvSpPr/>
                <p:nvPr/>
              </p:nvSpPr>
              <p:spPr>
                <a:xfrm>
                  <a:off x="6391931" y="5760855"/>
                  <a:ext cx="826290" cy="279571"/>
                </a:xfrm>
                <a:prstGeom prst="roundRect">
                  <a:avLst/>
                </a:prstGeom>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0" fontAlgn="base" hangingPunct="0">
                    <a:spcBef>
                      <a:spcPct val="0"/>
                    </a:spcBef>
                    <a:spcAft>
                      <a:spcPct val="0"/>
                    </a:spcAft>
                    <a:defRPr/>
                  </a:pPr>
                  <a:r>
                    <a:rPr kumimoji="1" lang="zh-TW" altLang="en-US" sz="1400" b="1" dirty="0">
                      <a:solidFill>
                        <a:prstClr val="white"/>
                      </a:solidFill>
                      <a:latin typeface="微軟正黑體" panose="020B0604030504040204" pitchFamily="34" charset="-120"/>
                      <a:ea typeface="微軟正黑體" panose="020B0604030504040204" pitchFamily="34" charset="-120"/>
                    </a:rPr>
                    <a:t>校</a:t>
                  </a:r>
                </a:p>
              </p:txBody>
            </p:sp>
            <p:sp>
              <p:nvSpPr>
                <p:cNvPr id="47" name="圓角矩形 46"/>
                <p:cNvSpPr/>
                <p:nvPr/>
              </p:nvSpPr>
              <p:spPr>
                <a:xfrm>
                  <a:off x="6399606" y="6034109"/>
                  <a:ext cx="826290" cy="281195"/>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0" fontAlgn="base" hangingPunct="0">
                    <a:spcBef>
                      <a:spcPct val="0"/>
                    </a:spcBef>
                    <a:spcAft>
                      <a:spcPct val="0"/>
                    </a:spcAft>
                    <a:defRPr/>
                  </a:pPr>
                  <a:r>
                    <a:rPr kumimoji="1" lang="zh-TW" altLang="en-US" sz="1400" b="1" dirty="0">
                      <a:solidFill>
                        <a:prstClr val="white"/>
                      </a:solidFill>
                      <a:latin typeface="微軟正黑體" panose="020B0604030504040204" pitchFamily="34" charset="-120"/>
                      <a:ea typeface="微軟正黑體" panose="020B0604030504040204" pitchFamily="34" charset="-120"/>
                    </a:rPr>
                    <a:t>學院</a:t>
                  </a:r>
                </a:p>
              </p:txBody>
            </p:sp>
            <p:sp>
              <p:nvSpPr>
                <p:cNvPr id="49" name="圓角矩形 48"/>
                <p:cNvSpPr/>
                <p:nvPr/>
              </p:nvSpPr>
              <p:spPr>
                <a:xfrm>
                  <a:off x="6399606" y="6315305"/>
                  <a:ext cx="826290" cy="281195"/>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0" fontAlgn="base" hangingPunct="0">
                    <a:spcBef>
                      <a:spcPct val="0"/>
                    </a:spcBef>
                    <a:spcAft>
                      <a:spcPct val="0"/>
                    </a:spcAft>
                    <a:defRPr/>
                  </a:pPr>
                  <a:r>
                    <a:rPr kumimoji="1" lang="zh-TW" altLang="en-US" sz="1400" b="1" dirty="0">
                      <a:solidFill>
                        <a:prstClr val="white"/>
                      </a:solidFill>
                      <a:latin typeface="微軟正黑體" panose="020B0604030504040204" pitchFamily="34" charset="-120"/>
                      <a:ea typeface="微軟正黑體" panose="020B0604030504040204" pitchFamily="34" charset="-120"/>
                    </a:rPr>
                    <a:t>系所</a:t>
                  </a:r>
                </a:p>
              </p:txBody>
            </p:sp>
          </p:grpSp>
          <p:grpSp>
            <p:nvGrpSpPr>
              <p:cNvPr id="59" name="群組 2"/>
              <p:cNvGrpSpPr>
                <a:grpSpLocks/>
              </p:cNvGrpSpPr>
              <p:nvPr/>
            </p:nvGrpSpPr>
            <p:grpSpPr bwMode="auto">
              <a:xfrm>
                <a:off x="3300808" y="3995279"/>
                <a:ext cx="1820862" cy="1735138"/>
                <a:chOff x="2409832" y="1435922"/>
                <a:chExt cx="1821411" cy="1735167"/>
              </a:xfrm>
            </p:grpSpPr>
            <p:sp>
              <p:nvSpPr>
                <p:cNvPr id="60" name="矩形 59"/>
                <p:cNvSpPr/>
                <p:nvPr/>
              </p:nvSpPr>
              <p:spPr bwMode="auto">
                <a:xfrm>
                  <a:off x="2419360" y="1435922"/>
                  <a:ext cx="1805531" cy="346081"/>
                </a:xfrm>
                <a:prstGeom prst="rect">
                  <a:avLst/>
                </a:prstGeom>
                <a:solidFill>
                  <a:schemeClr val="accent6">
                    <a:lumMod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0" fontAlgn="base" hangingPunct="0">
                    <a:spcBef>
                      <a:spcPct val="0"/>
                    </a:spcBef>
                    <a:spcAft>
                      <a:spcPct val="0"/>
                    </a:spcAft>
                    <a:defRPr/>
                  </a:pPr>
                  <a:r>
                    <a:rPr kumimoji="1" lang="zh-TW" altLang="en-US" sz="1900" dirty="0">
                      <a:solidFill>
                        <a:prstClr val="white"/>
                      </a:solidFill>
                      <a:latin typeface="微軟正黑體" panose="020B0604030504040204" pitchFamily="34" charset="-120"/>
                      <a:ea typeface="微軟正黑體" panose="020B0604030504040204" pitchFamily="34" charset="-120"/>
                    </a:rPr>
                    <a:t>教學回饋</a:t>
                  </a:r>
                </a:p>
              </p:txBody>
            </p:sp>
            <p:sp>
              <p:nvSpPr>
                <p:cNvPr id="61" name="矩形 60"/>
                <p:cNvSpPr/>
                <p:nvPr/>
              </p:nvSpPr>
              <p:spPr bwMode="auto">
                <a:xfrm>
                  <a:off x="2409832" y="1782003"/>
                  <a:ext cx="1821411" cy="1389086"/>
                </a:xfrm>
                <a:prstGeom prst="rect">
                  <a:avLst/>
                </a:prstGeom>
                <a:solidFill>
                  <a:schemeClr val="accent6">
                    <a:lumMod val="20000"/>
                    <a:lumOff val="80000"/>
                  </a:schemeClr>
                </a:solidFill>
                <a:ln>
                  <a:noFill/>
                </a:ln>
              </p:spPr>
              <p:style>
                <a:lnRef idx="1">
                  <a:schemeClr val="accent3"/>
                </a:lnRef>
                <a:fillRef idx="2">
                  <a:schemeClr val="accent3"/>
                </a:fillRef>
                <a:effectRef idx="1">
                  <a:schemeClr val="accent3"/>
                </a:effectRef>
                <a:fontRef idx="minor">
                  <a:schemeClr val="dk1"/>
                </a:fontRef>
              </p:style>
              <p:txBody>
                <a:bodyPr anchor="t"/>
                <a:lstStyle/>
                <a:p>
                  <a:pPr marL="173038" indent="-173038" eaLnBrk="0" fontAlgn="base" hangingPunct="0">
                    <a:spcBef>
                      <a:spcPct val="0"/>
                    </a:spcBef>
                    <a:spcAft>
                      <a:spcPct val="0"/>
                    </a:spcAft>
                    <a:buFont typeface="Arial" panose="020B0604020202020204" pitchFamily="34" charset="0"/>
                    <a:buChar char="•"/>
                    <a:defRPr/>
                  </a:pPr>
                  <a:r>
                    <a:rPr kumimoji="1" lang="zh-TW" altLang="en-US" sz="1600" dirty="0">
                      <a:solidFill>
                        <a:prstClr val="black"/>
                      </a:solidFill>
                      <a:latin typeface="微軟正黑體" panose="020B0604030504040204" pitchFamily="34" charset="-120"/>
                      <a:ea typeface="微軟正黑體" panose="020B0604030504040204" pitchFamily="34" charset="-120"/>
                    </a:rPr>
                    <a:t>職能養成之教學能量回饋問卷</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p:txBody>
            </p:sp>
          </p:grpSp>
          <p:grpSp>
            <p:nvGrpSpPr>
              <p:cNvPr id="62" name="群組 2"/>
              <p:cNvGrpSpPr>
                <a:grpSpLocks/>
              </p:cNvGrpSpPr>
              <p:nvPr/>
            </p:nvGrpSpPr>
            <p:grpSpPr bwMode="auto">
              <a:xfrm>
                <a:off x="1282590" y="3998118"/>
                <a:ext cx="1820862" cy="1735138"/>
                <a:chOff x="2409832" y="1435922"/>
                <a:chExt cx="1821411" cy="1735167"/>
              </a:xfrm>
            </p:grpSpPr>
            <p:sp>
              <p:nvSpPr>
                <p:cNvPr id="63" name="矩形 62"/>
                <p:cNvSpPr/>
                <p:nvPr/>
              </p:nvSpPr>
              <p:spPr bwMode="auto">
                <a:xfrm>
                  <a:off x="2419360" y="1435922"/>
                  <a:ext cx="1805531" cy="346081"/>
                </a:xfrm>
                <a:prstGeom prst="rect">
                  <a:avLst/>
                </a:prstGeom>
                <a:solidFill>
                  <a:schemeClr val="accent6">
                    <a:lumMod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0" fontAlgn="base" hangingPunct="0">
                    <a:spcBef>
                      <a:spcPct val="0"/>
                    </a:spcBef>
                    <a:spcAft>
                      <a:spcPct val="0"/>
                    </a:spcAft>
                    <a:defRPr/>
                  </a:pPr>
                  <a:r>
                    <a:rPr kumimoji="1" lang="zh-TW" altLang="en-US" sz="1900" dirty="0">
                      <a:solidFill>
                        <a:prstClr val="white"/>
                      </a:solidFill>
                      <a:latin typeface="微軟正黑體" panose="020B0604030504040204" pitchFamily="34" charset="-120"/>
                      <a:ea typeface="微軟正黑體" panose="020B0604030504040204" pitchFamily="34" charset="-120"/>
                    </a:rPr>
                    <a:t>教學回饋</a:t>
                  </a:r>
                </a:p>
              </p:txBody>
            </p:sp>
            <p:sp>
              <p:nvSpPr>
                <p:cNvPr id="64" name="矩形 63"/>
                <p:cNvSpPr/>
                <p:nvPr/>
              </p:nvSpPr>
              <p:spPr bwMode="auto">
                <a:xfrm>
                  <a:off x="2409832" y="1782003"/>
                  <a:ext cx="1821411" cy="1389086"/>
                </a:xfrm>
                <a:prstGeom prst="rect">
                  <a:avLst/>
                </a:prstGeom>
                <a:solidFill>
                  <a:schemeClr val="accent6">
                    <a:lumMod val="20000"/>
                    <a:lumOff val="80000"/>
                  </a:schemeClr>
                </a:solidFill>
                <a:ln>
                  <a:noFill/>
                </a:ln>
              </p:spPr>
              <p:style>
                <a:lnRef idx="1">
                  <a:schemeClr val="accent3"/>
                </a:lnRef>
                <a:fillRef idx="2">
                  <a:schemeClr val="accent3"/>
                </a:fillRef>
                <a:effectRef idx="1">
                  <a:schemeClr val="accent3"/>
                </a:effectRef>
                <a:fontRef idx="minor">
                  <a:schemeClr val="dk1"/>
                </a:fontRef>
              </p:style>
              <p:txBody>
                <a:bodyPr anchor="t"/>
                <a:lstStyle/>
                <a:p>
                  <a:pPr marL="173038" indent="-173038" eaLnBrk="0" fontAlgn="base" hangingPunct="0">
                    <a:spcBef>
                      <a:spcPct val="0"/>
                    </a:spcBef>
                    <a:spcAft>
                      <a:spcPct val="0"/>
                    </a:spcAft>
                    <a:buFont typeface="Arial" panose="020B0604020202020204" pitchFamily="34" charset="0"/>
                    <a:buChar char="•"/>
                    <a:defRPr/>
                  </a:pPr>
                  <a:r>
                    <a:rPr kumimoji="1" lang="en-US" altLang="zh-TW" sz="1600" dirty="0">
                      <a:solidFill>
                        <a:prstClr val="black"/>
                      </a:solidFill>
                      <a:latin typeface="微軟正黑體" panose="020B0604030504040204" pitchFamily="34" charset="-120"/>
                      <a:ea typeface="微軟正黑體" panose="020B0604030504040204" pitchFamily="34" charset="-120"/>
                    </a:rPr>
                    <a:t>UCAN</a:t>
                  </a:r>
                  <a:r>
                    <a:rPr kumimoji="1" lang="zh-TW" altLang="en-US" sz="1600" dirty="0">
                      <a:solidFill>
                        <a:prstClr val="black"/>
                      </a:solidFill>
                      <a:latin typeface="微軟正黑體" panose="020B0604030504040204" pitchFamily="34" charset="-120"/>
                      <a:ea typeface="微軟正黑體" panose="020B0604030504040204" pitchFamily="34" charset="-120"/>
                    </a:rPr>
                    <a:t>結合畢業生流向調查</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p:txBody>
            </p:sp>
          </p:grpSp>
          <p:grpSp>
            <p:nvGrpSpPr>
              <p:cNvPr id="67" name="群組 8"/>
              <p:cNvGrpSpPr>
                <a:grpSpLocks/>
              </p:cNvGrpSpPr>
              <p:nvPr/>
            </p:nvGrpSpPr>
            <p:grpSpPr bwMode="auto">
              <a:xfrm>
                <a:off x="5076056" y="1412776"/>
                <a:ext cx="1722207" cy="1716087"/>
                <a:chOff x="467544" y="3356992"/>
                <a:chExt cx="1943964" cy="2159693"/>
              </a:xfrm>
            </p:grpSpPr>
            <p:sp>
              <p:nvSpPr>
                <p:cNvPr id="69" name="矩形 68"/>
                <p:cNvSpPr/>
                <p:nvPr/>
              </p:nvSpPr>
              <p:spPr>
                <a:xfrm>
                  <a:off x="467544" y="3356992"/>
                  <a:ext cx="1944224" cy="4315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r>
                    <a:rPr kumimoji="1" lang="zh-TW" altLang="en-US" sz="2000" dirty="0">
                      <a:solidFill>
                        <a:prstClr val="white"/>
                      </a:solidFill>
                      <a:latin typeface="微軟正黑體" panose="020B0604030504040204" pitchFamily="34" charset="-120"/>
                      <a:ea typeface="微軟正黑體" panose="020B0604030504040204" pitchFamily="34" charset="-120"/>
                    </a:rPr>
                    <a:t>課程或活動</a:t>
                  </a:r>
                </a:p>
              </p:txBody>
            </p:sp>
            <p:sp>
              <p:nvSpPr>
                <p:cNvPr id="70" name="矩形 69"/>
                <p:cNvSpPr/>
                <p:nvPr/>
              </p:nvSpPr>
              <p:spPr>
                <a:xfrm>
                  <a:off x="467544" y="3788531"/>
                  <a:ext cx="1944224" cy="1728154"/>
                </a:xfrm>
                <a:prstGeom prst="rect">
                  <a:avLst/>
                </a:prstGeom>
                <a:ln>
                  <a:noFill/>
                </a:ln>
              </p:spPr>
              <p:style>
                <a:lnRef idx="1">
                  <a:schemeClr val="accent1"/>
                </a:lnRef>
                <a:fillRef idx="2">
                  <a:schemeClr val="accent1"/>
                </a:fillRef>
                <a:effectRef idx="1">
                  <a:schemeClr val="accent1"/>
                </a:effectRef>
                <a:fontRef idx="minor">
                  <a:schemeClr val="dk1"/>
                </a:fontRef>
              </p:style>
              <p:txBody>
                <a:bodyPr anchor="ctr"/>
                <a:lstStyle/>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通識課程</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專業知識</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實習</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社團活動</a:t>
                  </a:r>
                  <a:endParaRPr kumimoji="1" lang="en-US" altLang="zh-TW" sz="1600" dirty="0">
                    <a:solidFill>
                      <a:prstClr val="black"/>
                    </a:solidFill>
                    <a:latin typeface="微軟正黑體" panose="020B0604030504040204" pitchFamily="34" charset="-120"/>
                    <a:ea typeface="微軟正黑體" panose="020B0604030504040204" pitchFamily="34" charset="-120"/>
                  </a:endParaRPr>
                </a:p>
                <a:p>
                  <a:pPr eaLnBrk="0" fontAlgn="base" hangingPunct="0">
                    <a:spcBef>
                      <a:spcPct val="0"/>
                    </a:spcBef>
                    <a:spcAft>
                      <a:spcPct val="0"/>
                    </a:spcAft>
                    <a:defRPr/>
                  </a:pPr>
                  <a:r>
                    <a:rPr kumimoji="1" lang="zh-TW" altLang="en-US" sz="1600" dirty="0">
                      <a:solidFill>
                        <a:prstClr val="black"/>
                      </a:solidFill>
                      <a:latin typeface="微軟正黑體" panose="020B0604030504040204" pitchFamily="34" charset="-120"/>
                      <a:ea typeface="微軟正黑體" panose="020B0604030504040204" pitchFamily="34" charset="-120"/>
                    </a:rPr>
                    <a:t>志工服務</a:t>
                  </a:r>
                  <a:r>
                    <a:rPr kumimoji="1" lang="en-US" altLang="zh-TW" sz="1600" dirty="0">
                      <a:solidFill>
                        <a:prstClr val="black"/>
                      </a:solidFill>
                      <a:latin typeface="微軟正黑體" panose="020B0604030504040204" pitchFamily="34" charset="-120"/>
                      <a:ea typeface="微軟正黑體" panose="020B0604030504040204" pitchFamily="34" charset="-120"/>
                    </a:rPr>
                    <a:t>…</a:t>
                  </a:r>
                  <a:endParaRPr kumimoji="1" lang="zh-TW" altLang="en-US" sz="1600" dirty="0">
                    <a:solidFill>
                      <a:prstClr val="black"/>
                    </a:solidFill>
                    <a:latin typeface="微軟正黑體" panose="020B0604030504040204" pitchFamily="34" charset="-120"/>
                    <a:ea typeface="微軟正黑體" panose="020B0604030504040204" pitchFamily="34" charset="-120"/>
                  </a:endParaRPr>
                </a:p>
              </p:txBody>
            </p:sp>
          </p:grpSp>
          <p:pic>
            <p:nvPicPr>
              <p:cNvPr id="71" name="Picture 2" descr="C:\Program Files\Microsoft Office\MEDIA\CAGCAT10\j0301252.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67921" y="2803172"/>
                <a:ext cx="530571" cy="35119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nvGrpSpPr>
              <p:cNvPr id="64529" name="群組 29"/>
              <p:cNvGrpSpPr>
                <a:grpSpLocks/>
              </p:cNvGrpSpPr>
              <p:nvPr/>
            </p:nvGrpSpPr>
            <p:grpSpPr bwMode="auto">
              <a:xfrm>
                <a:off x="7524328" y="3526286"/>
                <a:ext cx="1489075" cy="1066650"/>
                <a:chOff x="3584789" y="4984396"/>
                <a:chExt cx="1337707" cy="1386169"/>
              </a:xfrm>
            </p:grpSpPr>
            <p:sp>
              <p:nvSpPr>
                <p:cNvPr id="52" name="AutoShape 680"/>
                <p:cNvSpPr>
                  <a:spLocks noChangeArrowheads="1"/>
                </p:cNvSpPr>
                <p:nvPr/>
              </p:nvSpPr>
              <p:spPr bwMode="auto">
                <a:xfrm>
                  <a:off x="3584789" y="5326706"/>
                  <a:ext cx="1323446" cy="280244"/>
                </a:xfrm>
                <a:prstGeom prst="roundRect">
                  <a:avLst>
                    <a:gd name="adj" fmla="val 50000"/>
                  </a:avLst>
                </a:prstGeom>
                <a:solidFill>
                  <a:srgbClr val="0099CC">
                    <a:alpha val="25000"/>
                  </a:srgbClr>
                </a:solidFill>
                <a:ln>
                  <a:noFill/>
                </a:ln>
                <a:extLst/>
              </p:spPr>
              <p:txBody>
                <a:bodyPr wrap="none" anchor="ctr"/>
                <a:lstStyle>
                  <a:lvl1pPr eaLnBrk="0" hangingPunct="0">
                    <a:defRPr>
                      <a:solidFill>
                        <a:schemeClr val="tx1"/>
                      </a:solidFill>
                      <a:latin typeface="Gulim" pitchFamily="34" charset="-127"/>
                      <a:ea typeface="Gulim" pitchFamily="34" charset="-127"/>
                    </a:defRPr>
                  </a:lvl1pPr>
                  <a:lvl2pPr marL="742950" indent="-285750" eaLnBrk="0" hangingPunct="0">
                    <a:defRPr>
                      <a:solidFill>
                        <a:schemeClr val="tx1"/>
                      </a:solidFill>
                      <a:latin typeface="Gulim" pitchFamily="34" charset="-127"/>
                      <a:ea typeface="Gulim" pitchFamily="34" charset="-127"/>
                    </a:defRPr>
                  </a:lvl2pPr>
                  <a:lvl3pPr marL="1143000" indent="-228600" eaLnBrk="0" hangingPunct="0">
                    <a:defRPr>
                      <a:solidFill>
                        <a:schemeClr val="tx1"/>
                      </a:solidFill>
                      <a:latin typeface="Gulim" pitchFamily="34" charset="-127"/>
                      <a:ea typeface="Gulim" pitchFamily="34" charset="-127"/>
                    </a:defRPr>
                  </a:lvl3pPr>
                  <a:lvl4pPr marL="1600200" indent="-228600" eaLnBrk="0" hangingPunct="0">
                    <a:defRPr>
                      <a:solidFill>
                        <a:schemeClr val="tx1"/>
                      </a:solidFill>
                      <a:latin typeface="Gulim" pitchFamily="34" charset="-127"/>
                      <a:ea typeface="Gulim" pitchFamily="34" charset="-127"/>
                    </a:defRPr>
                  </a:lvl4pPr>
                  <a:lvl5pPr marL="2057400" indent="-228600" eaLnBrk="0" hangingPunct="0">
                    <a:defRPr>
                      <a:solidFill>
                        <a:schemeClr val="tx1"/>
                      </a:solidFill>
                      <a:latin typeface="Gulim" pitchFamily="34" charset="-127"/>
                      <a:ea typeface="Gulim" pitchFamily="34" charset="-127"/>
                    </a:defRPr>
                  </a:lvl5pPr>
                  <a:lvl6pPr marL="2514600" indent="-228600" eaLnBrk="0" fontAlgn="base" latinLnBrk="1" hangingPunct="0">
                    <a:spcBef>
                      <a:spcPct val="0"/>
                    </a:spcBef>
                    <a:spcAft>
                      <a:spcPct val="0"/>
                    </a:spcAft>
                    <a:defRPr>
                      <a:solidFill>
                        <a:schemeClr val="tx1"/>
                      </a:solidFill>
                      <a:latin typeface="Gulim" pitchFamily="34" charset="-127"/>
                      <a:ea typeface="Gulim" pitchFamily="34" charset="-127"/>
                    </a:defRPr>
                  </a:lvl6pPr>
                  <a:lvl7pPr marL="2971800" indent="-228600" eaLnBrk="0" fontAlgn="base" latinLnBrk="1" hangingPunct="0">
                    <a:spcBef>
                      <a:spcPct val="0"/>
                    </a:spcBef>
                    <a:spcAft>
                      <a:spcPct val="0"/>
                    </a:spcAft>
                    <a:defRPr>
                      <a:solidFill>
                        <a:schemeClr val="tx1"/>
                      </a:solidFill>
                      <a:latin typeface="Gulim" pitchFamily="34" charset="-127"/>
                      <a:ea typeface="Gulim" pitchFamily="34" charset="-127"/>
                    </a:defRPr>
                  </a:lvl7pPr>
                  <a:lvl8pPr marL="3429000" indent="-228600" eaLnBrk="0" fontAlgn="base" latinLnBrk="1" hangingPunct="0">
                    <a:spcBef>
                      <a:spcPct val="0"/>
                    </a:spcBef>
                    <a:spcAft>
                      <a:spcPct val="0"/>
                    </a:spcAft>
                    <a:defRPr>
                      <a:solidFill>
                        <a:schemeClr val="tx1"/>
                      </a:solidFill>
                      <a:latin typeface="Gulim" pitchFamily="34" charset="-127"/>
                      <a:ea typeface="Gulim" pitchFamily="34" charset="-127"/>
                    </a:defRPr>
                  </a:lvl8pPr>
                  <a:lvl9pPr marL="3886200" indent="-228600" eaLnBrk="0" fontAlgn="base" latinLnBrk="1" hangingPunct="0">
                    <a:spcBef>
                      <a:spcPct val="0"/>
                    </a:spcBef>
                    <a:spcAft>
                      <a:spcPct val="0"/>
                    </a:spcAft>
                    <a:defRPr>
                      <a:solidFill>
                        <a:schemeClr val="tx1"/>
                      </a:solidFill>
                      <a:latin typeface="Gulim" pitchFamily="34" charset="-127"/>
                      <a:ea typeface="Gulim" pitchFamily="34" charset="-127"/>
                    </a:defRPr>
                  </a:lvl9pPr>
                </a:lstStyle>
                <a:p>
                  <a:pPr algn="ctr" eaLnBrk="1" fontAlgn="base" latinLnBrk="1" hangingPunct="1">
                    <a:spcBef>
                      <a:spcPct val="0"/>
                    </a:spcBef>
                    <a:spcAft>
                      <a:spcPct val="0"/>
                    </a:spcAft>
                    <a:defRPr/>
                  </a:pPr>
                  <a:r>
                    <a:rPr kumimoji="1" lang="zh-TW" altLang="en-US" sz="1400" kern="0" dirty="0" smtClean="0">
                      <a:solidFill>
                        <a:srgbClr val="000000"/>
                      </a:solidFill>
                      <a:latin typeface="微軟正黑體" panose="020B0604030504040204" pitchFamily="34" charset="-120"/>
                    </a:rPr>
                    <a:t>核心能力檢視</a:t>
                  </a:r>
                  <a:endParaRPr kumimoji="1" lang="ko-KR" altLang="en-US" sz="1400" kern="0" dirty="0" smtClean="0">
                    <a:solidFill>
                      <a:srgbClr val="000000"/>
                    </a:solidFill>
                    <a:latin typeface="微軟正黑體" panose="020B0604030504040204" pitchFamily="34" charset="-120"/>
                  </a:endParaRPr>
                </a:p>
              </p:txBody>
            </p:sp>
            <p:sp>
              <p:nvSpPr>
                <p:cNvPr id="53" name="AutoShape 680"/>
                <p:cNvSpPr>
                  <a:spLocks noChangeArrowheads="1"/>
                </p:cNvSpPr>
                <p:nvPr/>
              </p:nvSpPr>
              <p:spPr bwMode="auto">
                <a:xfrm>
                  <a:off x="3591919" y="5714156"/>
                  <a:ext cx="1323446" cy="280244"/>
                </a:xfrm>
                <a:prstGeom prst="roundRect">
                  <a:avLst>
                    <a:gd name="adj" fmla="val 50000"/>
                  </a:avLst>
                </a:prstGeom>
                <a:solidFill>
                  <a:srgbClr val="0099CC">
                    <a:alpha val="25000"/>
                  </a:srgbClr>
                </a:solidFill>
                <a:ln>
                  <a:noFill/>
                </a:ln>
                <a:extLst/>
              </p:spPr>
              <p:txBody>
                <a:bodyPr wrap="none" anchor="ctr"/>
                <a:lstStyle>
                  <a:lvl1pPr eaLnBrk="0" hangingPunct="0">
                    <a:defRPr>
                      <a:solidFill>
                        <a:schemeClr val="tx1"/>
                      </a:solidFill>
                      <a:latin typeface="Gulim" pitchFamily="34" charset="-127"/>
                      <a:ea typeface="Gulim" pitchFamily="34" charset="-127"/>
                    </a:defRPr>
                  </a:lvl1pPr>
                  <a:lvl2pPr marL="742950" indent="-285750" eaLnBrk="0" hangingPunct="0">
                    <a:defRPr>
                      <a:solidFill>
                        <a:schemeClr val="tx1"/>
                      </a:solidFill>
                      <a:latin typeface="Gulim" pitchFamily="34" charset="-127"/>
                      <a:ea typeface="Gulim" pitchFamily="34" charset="-127"/>
                    </a:defRPr>
                  </a:lvl2pPr>
                  <a:lvl3pPr marL="1143000" indent="-228600" eaLnBrk="0" hangingPunct="0">
                    <a:defRPr>
                      <a:solidFill>
                        <a:schemeClr val="tx1"/>
                      </a:solidFill>
                      <a:latin typeface="Gulim" pitchFamily="34" charset="-127"/>
                      <a:ea typeface="Gulim" pitchFamily="34" charset="-127"/>
                    </a:defRPr>
                  </a:lvl3pPr>
                  <a:lvl4pPr marL="1600200" indent="-228600" eaLnBrk="0" hangingPunct="0">
                    <a:defRPr>
                      <a:solidFill>
                        <a:schemeClr val="tx1"/>
                      </a:solidFill>
                      <a:latin typeface="Gulim" pitchFamily="34" charset="-127"/>
                      <a:ea typeface="Gulim" pitchFamily="34" charset="-127"/>
                    </a:defRPr>
                  </a:lvl4pPr>
                  <a:lvl5pPr marL="2057400" indent="-228600" eaLnBrk="0" hangingPunct="0">
                    <a:defRPr>
                      <a:solidFill>
                        <a:schemeClr val="tx1"/>
                      </a:solidFill>
                      <a:latin typeface="Gulim" pitchFamily="34" charset="-127"/>
                      <a:ea typeface="Gulim" pitchFamily="34" charset="-127"/>
                    </a:defRPr>
                  </a:lvl5pPr>
                  <a:lvl6pPr marL="2514600" indent="-228600" eaLnBrk="0" fontAlgn="base" latinLnBrk="1" hangingPunct="0">
                    <a:spcBef>
                      <a:spcPct val="0"/>
                    </a:spcBef>
                    <a:spcAft>
                      <a:spcPct val="0"/>
                    </a:spcAft>
                    <a:defRPr>
                      <a:solidFill>
                        <a:schemeClr val="tx1"/>
                      </a:solidFill>
                      <a:latin typeface="Gulim" pitchFamily="34" charset="-127"/>
                      <a:ea typeface="Gulim" pitchFamily="34" charset="-127"/>
                    </a:defRPr>
                  </a:lvl6pPr>
                  <a:lvl7pPr marL="2971800" indent="-228600" eaLnBrk="0" fontAlgn="base" latinLnBrk="1" hangingPunct="0">
                    <a:spcBef>
                      <a:spcPct val="0"/>
                    </a:spcBef>
                    <a:spcAft>
                      <a:spcPct val="0"/>
                    </a:spcAft>
                    <a:defRPr>
                      <a:solidFill>
                        <a:schemeClr val="tx1"/>
                      </a:solidFill>
                      <a:latin typeface="Gulim" pitchFamily="34" charset="-127"/>
                      <a:ea typeface="Gulim" pitchFamily="34" charset="-127"/>
                    </a:defRPr>
                  </a:lvl7pPr>
                  <a:lvl8pPr marL="3429000" indent="-228600" eaLnBrk="0" fontAlgn="base" latinLnBrk="1" hangingPunct="0">
                    <a:spcBef>
                      <a:spcPct val="0"/>
                    </a:spcBef>
                    <a:spcAft>
                      <a:spcPct val="0"/>
                    </a:spcAft>
                    <a:defRPr>
                      <a:solidFill>
                        <a:schemeClr val="tx1"/>
                      </a:solidFill>
                      <a:latin typeface="Gulim" pitchFamily="34" charset="-127"/>
                      <a:ea typeface="Gulim" pitchFamily="34" charset="-127"/>
                    </a:defRPr>
                  </a:lvl8pPr>
                  <a:lvl9pPr marL="3886200" indent="-228600" eaLnBrk="0" fontAlgn="base" latinLnBrk="1" hangingPunct="0">
                    <a:spcBef>
                      <a:spcPct val="0"/>
                    </a:spcBef>
                    <a:spcAft>
                      <a:spcPct val="0"/>
                    </a:spcAft>
                    <a:defRPr>
                      <a:solidFill>
                        <a:schemeClr val="tx1"/>
                      </a:solidFill>
                      <a:latin typeface="Gulim" pitchFamily="34" charset="-127"/>
                      <a:ea typeface="Gulim" pitchFamily="34" charset="-127"/>
                    </a:defRPr>
                  </a:lvl9pPr>
                </a:lstStyle>
                <a:p>
                  <a:pPr algn="ctr" eaLnBrk="1" fontAlgn="base" latinLnBrk="1" hangingPunct="1">
                    <a:spcBef>
                      <a:spcPct val="0"/>
                    </a:spcBef>
                    <a:spcAft>
                      <a:spcPct val="0"/>
                    </a:spcAft>
                    <a:defRPr/>
                  </a:pPr>
                  <a:r>
                    <a:rPr kumimoji="1" lang="zh-TW" altLang="en-US" sz="1400" kern="0" dirty="0" smtClean="0">
                      <a:solidFill>
                        <a:srgbClr val="000000"/>
                      </a:solidFill>
                      <a:latin typeface="微軟正黑體" panose="020B0604030504040204" pitchFamily="34" charset="-120"/>
                      <a:ea typeface="微軟正黑體" panose="020B0604030504040204" pitchFamily="34" charset="-120"/>
                    </a:rPr>
                    <a:t>課程調整</a:t>
                  </a:r>
                  <a:endParaRPr kumimoji="1" lang="ko-KR" altLang="en-US" sz="1400" kern="0" dirty="0" smtClean="0">
                    <a:solidFill>
                      <a:srgbClr val="000000"/>
                    </a:solidFill>
                    <a:latin typeface="微軟正黑體" panose="020B0604030504040204" pitchFamily="34" charset="-120"/>
                  </a:endParaRPr>
                </a:p>
              </p:txBody>
            </p:sp>
            <p:sp>
              <p:nvSpPr>
                <p:cNvPr id="54" name="AutoShape 680"/>
                <p:cNvSpPr>
                  <a:spLocks noChangeArrowheads="1"/>
                </p:cNvSpPr>
                <p:nvPr/>
              </p:nvSpPr>
              <p:spPr bwMode="auto">
                <a:xfrm>
                  <a:off x="3596198" y="4984396"/>
                  <a:ext cx="1322019" cy="282124"/>
                </a:xfrm>
                <a:prstGeom prst="roundRect">
                  <a:avLst>
                    <a:gd name="adj" fmla="val 50000"/>
                  </a:avLst>
                </a:prstGeom>
                <a:solidFill>
                  <a:srgbClr val="0099CC">
                    <a:alpha val="25000"/>
                  </a:srgbClr>
                </a:solidFill>
                <a:ln>
                  <a:noFill/>
                </a:ln>
                <a:extLst/>
              </p:spPr>
              <p:txBody>
                <a:bodyPr wrap="none" anchor="ctr"/>
                <a:lstStyle>
                  <a:lvl1pPr eaLnBrk="0" hangingPunct="0">
                    <a:defRPr>
                      <a:solidFill>
                        <a:schemeClr val="tx1"/>
                      </a:solidFill>
                      <a:latin typeface="Gulim" pitchFamily="34" charset="-127"/>
                      <a:ea typeface="Gulim" pitchFamily="34" charset="-127"/>
                    </a:defRPr>
                  </a:lvl1pPr>
                  <a:lvl2pPr marL="742950" indent="-285750" eaLnBrk="0" hangingPunct="0">
                    <a:defRPr>
                      <a:solidFill>
                        <a:schemeClr val="tx1"/>
                      </a:solidFill>
                      <a:latin typeface="Gulim" pitchFamily="34" charset="-127"/>
                      <a:ea typeface="Gulim" pitchFamily="34" charset="-127"/>
                    </a:defRPr>
                  </a:lvl2pPr>
                  <a:lvl3pPr marL="1143000" indent="-228600" eaLnBrk="0" hangingPunct="0">
                    <a:defRPr>
                      <a:solidFill>
                        <a:schemeClr val="tx1"/>
                      </a:solidFill>
                      <a:latin typeface="Gulim" pitchFamily="34" charset="-127"/>
                      <a:ea typeface="Gulim" pitchFamily="34" charset="-127"/>
                    </a:defRPr>
                  </a:lvl3pPr>
                  <a:lvl4pPr marL="1600200" indent="-228600" eaLnBrk="0" hangingPunct="0">
                    <a:defRPr>
                      <a:solidFill>
                        <a:schemeClr val="tx1"/>
                      </a:solidFill>
                      <a:latin typeface="Gulim" pitchFamily="34" charset="-127"/>
                      <a:ea typeface="Gulim" pitchFamily="34" charset="-127"/>
                    </a:defRPr>
                  </a:lvl4pPr>
                  <a:lvl5pPr marL="2057400" indent="-228600" eaLnBrk="0" hangingPunct="0">
                    <a:defRPr>
                      <a:solidFill>
                        <a:schemeClr val="tx1"/>
                      </a:solidFill>
                      <a:latin typeface="Gulim" pitchFamily="34" charset="-127"/>
                      <a:ea typeface="Gulim" pitchFamily="34" charset="-127"/>
                    </a:defRPr>
                  </a:lvl5pPr>
                  <a:lvl6pPr marL="2514600" indent="-228600" eaLnBrk="0" fontAlgn="base" latinLnBrk="1" hangingPunct="0">
                    <a:spcBef>
                      <a:spcPct val="0"/>
                    </a:spcBef>
                    <a:spcAft>
                      <a:spcPct val="0"/>
                    </a:spcAft>
                    <a:defRPr>
                      <a:solidFill>
                        <a:schemeClr val="tx1"/>
                      </a:solidFill>
                      <a:latin typeface="Gulim" pitchFamily="34" charset="-127"/>
                      <a:ea typeface="Gulim" pitchFamily="34" charset="-127"/>
                    </a:defRPr>
                  </a:lvl6pPr>
                  <a:lvl7pPr marL="2971800" indent="-228600" eaLnBrk="0" fontAlgn="base" latinLnBrk="1" hangingPunct="0">
                    <a:spcBef>
                      <a:spcPct val="0"/>
                    </a:spcBef>
                    <a:spcAft>
                      <a:spcPct val="0"/>
                    </a:spcAft>
                    <a:defRPr>
                      <a:solidFill>
                        <a:schemeClr val="tx1"/>
                      </a:solidFill>
                      <a:latin typeface="Gulim" pitchFamily="34" charset="-127"/>
                      <a:ea typeface="Gulim" pitchFamily="34" charset="-127"/>
                    </a:defRPr>
                  </a:lvl7pPr>
                  <a:lvl8pPr marL="3429000" indent="-228600" eaLnBrk="0" fontAlgn="base" latinLnBrk="1" hangingPunct="0">
                    <a:spcBef>
                      <a:spcPct val="0"/>
                    </a:spcBef>
                    <a:spcAft>
                      <a:spcPct val="0"/>
                    </a:spcAft>
                    <a:defRPr>
                      <a:solidFill>
                        <a:schemeClr val="tx1"/>
                      </a:solidFill>
                      <a:latin typeface="Gulim" pitchFamily="34" charset="-127"/>
                      <a:ea typeface="Gulim" pitchFamily="34" charset="-127"/>
                    </a:defRPr>
                  </a:lvl8pPr>
                  <a:lvl9pPr marL="3886200" indent="-228600" eaLnBrk="0" fontAlgn="base" latinLnBrk="1" hangingPunct="0">
                    <a:spcBef>
                      <a:spcPct val="0"/>
                    </a:spcBef>
                    <a:spcAft>
                      <a:spcPct val="0"/>
                    </a:spcAft>
                    <a:defRPr>
                      <a:solidFill>
                        <a:schemeClr val="tx1"/>
                      </a:solidFill>
                      <a:latin typeface="Gulim" pitchFamily="34" charset="-127"/>
                      <a:ea typeface="Gulim" pitchFamily="34" charset="-127"/>
                    </a:defRPr>
                  </a:lvl9pPr>
                </a:lstStyle>
                <a:p>
                  <a:pPr algn="ctr" eaLnBrk="1" fontAlgn="base" latinLnBrk="1" hangingPunct="1">
                    <a:spcBef>
                      <a:spcPct val="0"/>
                    </a:spcBef>
                    <a:spcAft>
                      <a:spcPct val="0"/>
                    </a:spcAft>
                    <a:defRPr/>
                  </a:pPr>
                  <a:r>
                    <a:rPr kumimoji="1" lang="zh-TW" altLang="en-US" sz="1400" kern="0" dirty="0" smtClean="0">
                      <a:solidFill>
                        <a:srgbClr val="000000"/>
                      </a:solidFill>
                      <a:latin typeface="微軟正黑體" panose="020B0604030504040204" pitchFamily="34" charset="-120"/>
                      <a:ea typeface="微軟正黑體" panose="020B0604030504040204" pitchFamily="34" charset="-120"/>
                    </a:rPr>
                    <a:t>職涯進路規劃</a:t>
                  </a:r>
                  <a:endParaRPr kumimoji="1" lang="ko-KR" altLang="en-US" sz="1400" kern="0" dirty="0" smtClean="0">
                    <a:solidFill>
                      <a:srgbClr val="000000"/>
                    </a:solidFill>
                    <a:latin typeface="微軟正黑體" panose="020B0604030504040204" pitchFamily="34" charset="-120"/>
                  </a:endParaRPr>
                </a:p>
              </p:txBody>
            </p:sp>
            <p:sp>
              <p:nvSpPr>
                <p:cNvPr id="55" name="AutoShape 680"/>
                <p:cNvSpPr>
                  <a:spLocks noChangeArrowheads="1"/>
                </p:cNvSpPr>
                <p:nvPr/>
              </p:nvSpPr>
              <p:spPr bwMode="auto">
                <a:xfrm>
                  <a:off x="3599050" y="6111011"/>
                  <a:ext cx="1323446" cy="259554"/>
                </a:xfrm>
                <a:prstGeom prst="roundRect">
                  <a:avLst>
                    <a:gd name="adj" fmla="val 50000"/>
                  </a:avLst>
                </a:prstGeom>
                <a:solidFill>
                  <a:srgbClr val="0099CC">
                    <a:alpha val="25000"/>
                  </a:srgbClr>
                </a:solidFill>
                <a:ln>
                  <a:noFill/>
                </a:ln>
                <a:extLst/>
              </p:spPr>
              <p:txBody>
                <a:bodyPr wrap="none" anchor="ctr"/>
                <a:lstStyle>
                  <a:lvl1pPr eaLnBrk="0" hangingPunct="0">
                    <a:defRPr>
                      <a:solidFill>
                        <a:schemeClr val="tx1"/>
                      </a:solidFill>
                      <a:latin typeface="Gulim" pitchFamily="34" charset="-127"/>
                      <a:ea typeface="Gulim" pitchFamily="34" charset="-127"/>
                    </a:defRPr>
                  </a:lvl1pPr>
                  <a:lvl2pPr marL="742950" indent="-285750" eaLnBrk="0" hangingPunct="0">
                    <a:defRPr>
                      <a:solidFill>
                        <a:schemeClr val="tx1"/>
                      </a:solidFill>
                      <a:latin typeface="Gulim" pitchFamily="34" charset="-127"/>
                      <a:ea typeface="Gulim" pitchFamily="34" charset="-127"/>
                    </a:defRPr>
                  </a:lvl2pPr>
                  <a:lvl3pPr marL="1143000" indent="-228600" eaLnBrk="0" hangingPunct="0">
                    <a:defRPr>
                      <a:solidFill>
                        <a:schemeClr val="tx1"/>
                      </a:solidFill>
                      <a:latin typeface="Gulim" pitchFamily="34" charset="-127"/>
                      <a:ea typeface="Gulim" pitchFamily="34" charset="-127"/>
                    </a:defRPr>
                  </a:lvl3pPr>
                  <a:lvl4pPr marL="1600200" indent="-228600" eaLnBrk="0" hangingPunct="0">
                    <a:defRPr>
                      <a:solidFill>
                        <a:schemeClr val="tx1"/>
                      </a:solidFill>
                      <a:latin typeface="Gulim" pitchFamily="34" charset="-127"/>
                      <a:ea typeface="Gulim" pitchFamily="34" charset="-127"/>
                    </a:defRPr>
                  </a:lvl4pPr>
                  <a:lvl5pPr marL="2057400" indent="-228600" eaLnBrk="0" hangingPunct="0">
                    <a:defRPr>
                      <a:solidFill>
                        <a:schemeClr val="tx1"/>
                      </a:solidFill>
                      <a:latin typeface="Gulim" pitchFamily="34" charset="-127"/>
                      <a:ea typeface="Gulim" pitchFamily="34" charset="-127"/>
                    </a:defRPr>
                  </a:lvl5pPr>
                  <a:lvl6pPr marL="2514600" indent="-228600" eaLnBrk="0" fontAlgn="base" latinLnBrk="1" hangingPunct="0">
                    <a:spcBef>
                      <a:spcPct val="0"/>
                    </a:spcBef>
                    <a:spcAft>
                      <a:spcPct val="0"/>
                    </a:spcAft>
                    <a:defRPr>
                      <a:solidFill>
                        <a:schemeClr val="tx1"/>
                      </a:solidFill>
                      <a:latin typeface="Gulim" pitchFamily="34" charset="-127"/>
                      <a:ea typeface="Gulim" pitchFamily="34" charset="-127"/>
                    </a:defRPr>
                  </a:lvl6pPr>
                  <a:lvl7pPr marL="2971800" indent="-228600" eaLnBrk="0" fontAlgn="base" latinLnBrk="1" hangingPunct="0">
                    <a:spcBef>
                      <a:spcPct val="0"/>
                    </a:spcBef>
                    <a:spcAft>
                      <a:spcPct val="0"/>
                    </a:spcAft>
                    <a:defRPr>
                      <a:solidFill>
                        <a:schemeClr val="tx1"/>
                      </a:solidFill>
                      <a:latin typeface="Gulim" pitchFamily="34" charset="-127"/>
                      <a:ea typeface="Gulim" pitchFamily="34" charset="-127"/>
                    </a:defRPr>
                  </a:lvl7pPr>
                  <a:lvl8pPr marL="3429000" indent="-228600" eaLnBrk="0" fontAlgn="base" latinLnBrk="1" hangingPunct="0">
                    <a:spcBef>
                      <a:spcPct val="0"/>
                    </a:spcBef>
                    <a:spcAft>
                      <a:spcPct val="0"/>
                    </a:spcAft>
                    <a:defRPr>
                      <a:solidFill>
                        <a:schemeClr val="tx1"/>
                      </a:solidFill>
                      <a:latin typeface="Gulim" pitchFamily="34" charset="-127"/>
                      <a:ea typeface="Gulim" pitchFamily="34" charset="-127"/>
                    </a:defRPr>
                  </a:lvl8pPr>
                  <a:lvl9pPr marL="3886200" indent="-228600" eaLnBrk="0" fontAlgn="base" latinLnBrk="1" hangingPunct="0">
                    <a:spcBef>
                      <a:spcPct val="0"/>
                    </a:spcBef>
                    <a:spcAft>
                      <a:spcPct val="0"/>
                    </a:spcAft>
                    <a:defRPr>
                      <a:solidFill>
                        <a:schemeClr val="tx1"/>
                      </a:solidFill>
                      <a:latin typeface="Gulim" pitchFamily="34" charset="-127"/>
                      <a:ea typeface="Gulim" pitchFamily="34" charset="-127"/>
                    </a:defRPr>
                  </a:lvl9pPr>
                </a:lstStyle>
                <a:p>
                  <a:pPr algn="ctr" eaLnBrk="1" fontAlgn="base" latinLnBrk="1" hangingPunct="1">
                    <a:spcBef>
                      <a:spcPct val="0"/>
                    </a:spcBef>
                    <a:spcAft>
                      <a:spcPct val="0"/>
                    </a:spcAft>
                    <a:defRPr/>
                  </a:pPr>
                  <a:r>
                    <a:rPr kumimoji="1" lang="zh-TW" altLang="en-US" sz="1400" kern="0" dirty="0" smtClean="0">
                      <a:solidFill>
                        <a:srgbClr val="000000"/>
                      </a:solidFill>
                      <a:latin typeface="微軟正黑體" panose="020B0604030504040204" pitchFamily="34" charset="-120"/>
                      <a:ea typeface="微軟正黑體" panose="020B0604030504040204" pitchFamily="34" charset="-120"/>
                    </a:rPr>
                    <a:t>成效評估</a:t>
                  </a:r>
                  <a:endParaRPr kumimoji="1" lang="ko-KR" altLang="en-US" sz="1400" kern="0" dirty="0" smtClean="0">
                    <a:solidFill>
                      <a:srgbClr val="000000"/>
                    </a:solidFill>
                    <a:latin typeface="微軟正黑體" panose="020B0604030504040204" pitchFamily="34" charset="-120"/>
                  </a:endParaRPr>
                </a:p>
              </p:txBody>
            </p:sp>
          </p:grpSp>
          <p:sp>
            <p:nvSpPr>
              <p:cNvPr id="64527" name="文字方塊 3"/>
              <p:cNvSpPr txBox="1">
                <a:spLocks noChangeArrowheads="1"/>
              </p:cNvSpPr>
              <p:nvPr/>
            </p:nvSpPr>
            <p:spPr bwMode="auto">
              <a:xfrm>
                <a:off x="672674" y="3240825"/>
                <a:ext cx="19081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0" fontAlgn="base" hangingPunct="0">
                  <a:spcBef>
                    <a:spcPct val="0"/>
                  </a:spcBef>
                  <a:spcAft>
                    <a:spcPct val="0"/>
                  </a:spcAft>
                  <a:buFontTx/>
                  <a:buNone/>
                </a:pPr>
                <a:r>
                  <a:rPr kumimoji="1" lang="zh-TW" altLang="en-US" sz="1800" b="1" dirty="0">
                    <a:solidFill>
                      <a:srgbClr val="C00000"/>
                    </a:solidFill>
                  </a:rPr>
                  <a:t>畢業</a:t>
                </a:r>
                <a:r>
                  <a:rPr kumimoji="1" lang="zh-TW" altLang="en-US" sz="1800" b="1" dirty="0" smtClean="0">
                    <a:solidFill>
                      <a:srgbClr val="C00000"/>
                    </a:solidFill>
                  </a:rPr>
                  <a:t>後一調查</a:t>
                </a:r>
                <a:endParaRPr kumimoji="1" lang="zh-TW" altLang="en-US" sz="1800" dirty="0">
                  <a:solidFill>
                    <a:srgbClr val="C00000"/>
                  </a:solidFill>
                  <a:latin typeface="Calibri" pitchFamily="34" charset="0"/>
                  <a:ea typeface="新細明體" pitchFamily="18" charset="-120"/>
                </a:endParaRPr>
              </a:p>
            </p:txBody>
          </p:sp>
          <p:sp>
            <p:nvSpPr>
              <p:cNvPr id="64530" name="文字方塊 55"/>
              <p:cNvSpPr txBox="1">
                <a:spLocks noChangeArrowheads="1"/>
              </p:cNvSpPr>
              <p:nvPr/>
            </p:nvSpPr>
            <p:spPr bwMode="auto">
              <a:xfrm>
                <a:off x="2573372" y="3240825"/>
                <a:ext cx="139077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itchFamily="34" charset="0"/>
                  <a:buChar char="•"/>
                  <a:defRPr sz="3200">
                    <a:solidFill>
                      <a:schemeClr val="tx1"/>
                    </a:solidFill>
                    <a:latin typeface="微軟正黑體" pitchFamily="34" charset="-120"/>
                    <a:ea typeface="微軟正黑體" pitchFamily="34" charset="-120"/>
                  </a:defRPr>
                </a:lvl1pPr>
                <a:lvl2pPr marL="742950" indent="-285750">
                  <a:spcBef>
                    <a:spcPct val="20000"/>
                  </a:spcBef>
                  <a:buFont typeface="Arial" pitchFamily="34" charset="0"/>
                  <a:buChar char="–"/>
                  <a:defRPr sz="2800">
                    <a:solidFill>
                      <a:schemeClr val="tx1"/>
                    </a:solidFill>
                    <a:latin typeface="微軟正黑體" pitchFamily="34" charset="-120"/>
                    <a:ea typeface="微軟正黑體" pitchFamily="34" charset="-120"/>
                  </a:defRPr>
                </a:lvl2pPr>
                <a:lvl3pPr marL="1143000" indent="-228600">
                  <a:spcBef>
                    <a:spcPct val="20000"/>
                  </a:spcBef>
                  <a:buFont typeface="Arial" pitchFamily="34" charset="0"/>
                  <a:buChar char="•"/>
                  <a:defRPr sz="2400">
                    <a:solidFill>
                      <a:schemeClr val="tx1"/>
                    </a:solidFill>
                    <a:latin typeface="微軟正黑體" pitchFamily="34" charset="-120"/>
                    <a:ea typeface="微軟正黑體" pitchFamily="34" charset="-120"/>
                  </a:defRPr>
                </a:lvl3pPr>
                <a:lvl4pPr marL="16002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4pPr>
                <a:lvl5pPr marL="2057400" indent="-228600">
                  <a:spcBef>
                    <a:spcPct val="20000"/>
                  </a:spcBef>
                  <a:buFont typeface="Arial" pitchFamily="34" charset="0"/>
                  <a:buChar char="»"/>
                  <a:defRPr sz="2000">
                    <a:solidFill>
                      <a:schemeClr val="tx1"/>
                    </a:solidFill>
                    <a:latin typeface="微軟正黑體" pitchFamily="34" charset="-120"/>
                    <a:ea typeface="微軟正黑體" pitchFamily="34"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微軟正黑體" pitchFamily="34" charset="-120"/>
                    <a:ea typeface="微軟正黑體" pitchFamily="34" charset="-120"/>
                  </a:defRPr>
                </a:lvl9pPr>
              </a:lstStyle>
              <a:p>
                <a:pPr eaLnBrk="0" fontAlgn="base" hangingPunct="0">
                  <a:spcBef>
                    <a:spcPct val="0"/>
                  </a:spcBef>
                  <a:spcAft>
                    <a:spcPct val="0"/>
                  </a:spcAft>
                  <a:buFontTx/>
                  <a:buNone/>
                </a:pPr>
                <a:r>
                  <a:rPr kumimoji="1" lang="en-US" altLang="zh-TW" sz="1800" b="1" dirty="0">
                    <a:solidFill>
                      <a:srgbClr val="C00000"/>
                    </a:solidFill>
                  </a:rPr>
                  <a:t>UCAN</a:t>
                </a:r>
                <a:r>
                  <a:rPr kumimoji="1" lang="zh-TW" altLang="en-US" sz="1800" b="1" dirty="0" smtClean="0">
                    <a:solidFill>
                      <a:srgbClr val="C00000"/>
                    </a:solidFill>
                  </a:rPr>
                  <a:t>診斷</a:t>
                </a:r>
                <a:endParaRPr kumimoji="1" lang="zh-TW" altLang="en-US" sz="1800" b="1" dirty="0">
                  <a:solidFill>
                    <a:srgbClr val="C00000"/>
                  </a:solidFill>
                  <a:latin typeface="Calibri" pitchFamily="34" charset="0"/>
                  <a:ea typeface="新細明體" pitchFamily="18" charset="-120"/>
                </a:endParaRPr>
              </a:p>
            </p:txBody>
          </p:sp>
          <p:sp>
            <p:nvSpPr>
              <p:cNvPr id="81" name="向下箭號 80"/>
              <p:cNvSpPr/>
              <p:nvPr/>
            </p:nvSpPr>
            <p:spPr bwMode="auto">
              <a:xfrm>
                <a:off x="1713678" y="3593567"/>
                <a:ext cx="334540" cy="366417"/>
              </a:xfrm>
              <a:prstGeom prst="downArrow">
                <a:avLst/>
              </a:prstGeom>
              <a:ln/>
            </p:spPr>
            <p:style>
              <a:lnRef idx="1">
                <a:schemeClr val="accent2"/>
              </a:lnRef>
              <a:fillRef idx="3">
                <a:schemeClr val="accent2"/>
              </a:fillRef>
              <a:effectRef idx="2">
                <a:schemeClr val="accent2"/>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82" name="向下箭號 81"/>
              <p:cNvSpPr/>
              <p:nvPr/>
            </p:nvSpPr>
            <p:spPr bwMode="auto">
              <a:xfrm>
                <a:off x="2714295" y="3602455"/>
                <a:ext cx="334540" cy="366417"/>
              </a:xfrm>
              <a:prstGeom prst="downArrow">
                <a:avLst/>
              </a:prstGeom>
              <a:ln/>
            </p:spPr>
            <p:style>
              <a:lnRef idx="1">
                <a:schemeClr val="accent2"/>
              </a:lnRef>
              <a:fillRef idx="3">
                <a:schemeClr val="accent2"/>
              </a:fillRef>
              <a:effectRef idx="2">
                <a:schemeClr val="accent2"/>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sp>
            <p:nvSpPr>
              <p:cNvPr id="83" name="向下箭號 82"/>
              <p:cNvSpPr/>
              <p:nvPr/>
            </p:nvSpPr>
            <p:spPr bwMode="auto">
              <a:xfrm>
                <a:off x="3312480" y="3602454"/>
                <a:ext cx="334540" cy="366417"/>
              </a:xfrm>
              <a:prstGeom prst="downArrow">
                <a:avLst/>
              </a:prstGeom>
              <a:ln/>
            </p:spPr>
            <p:style>
              <a:lnRef idx="1">
                <a:schemeClr val="accent2"/>
              </a:lnRef>
              <a:fillRef idx="3">
                <a:schemeClr val="accent2"/>
              </a:fillRef>
              <a:effectRef idx="2">
                <a:schemeClr val="accent2"/>
              </a:effectRef>
              <a:fontRef idx="minor">
                <a:schemeClr val="lt1"/>
              </a:fontRef>
            </p:style>
            <p:txBody>
              <a:bodyPr anchor="ctr"/>
              <a:lstStyle/>
              <a:p>
                <a:pPr algn="ctr" eaLnBrk="0" fontAlgn="base" hangingPunct="0">
                  <a:spcBef>
                    <a:spcPct val="0"/>
                  </a:spcBef>
                  <a:spcAft>
                    <a:spcPct val="0"/>
                  </a:spcAft>
                  <a:defRPr/>
                </a:pPr>
                <a:endParaRPr kumimoji="1" lang="zh-TW" altLang="en-US">
                  <a:solidFill>
                    <a:prstClr val="white"/>
                  </a:solidFill>
                </a:endParaRPr>
              </a:p>
            </p:txBody>
          </p:sp>
        </p:grpSp>
        <p:pic>
          <p:nvPicPr>
            <p:cNvPr id="84" name="Picture 4" descr="G:\工研院\教育部UCAN平台\教育部98年-100年(2009.8~2011.8)\各類設計圖檔\logo\logo_new.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50000"/>
            <a:stretch/>
          </p:blipFill>
          <p:spPr bwMode="auto">
            <a:xfrm>
              <a:off x="3268761" y="2745908"/>
              <a:ext cx="1115101" cy="382729"/>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4" descr="G:\工研院\教育部UCAN平台\教育部98年-100年(2009.8~2011.8)\各類設計圖檔\logo\logo_new.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50000"/>
            <a:stretch/>
          </p:blipFill>
          <p:spPr bwMode="auto">
            <a:xfrm>
              <a:off x="4210275" y="5322033"/>
              <a:ext cx="1115101" cy="382729"/>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文字方塊 49"/>
          <p:cNvSpPr txBox="1"/>
          <p:nvPr/>
        </p:nvSpPr>
        <p:spPr>
          <a:xfrm>
            <a:off x="527145" y="6384348"/>
            <a:ext cx="5400000" cy="276997"/>
          </a:xfrm>
          <a:prstGeom prst="rect">
            <a:avLst/>
          </a:prstGeom>
          <a:noFill/>
        </p:spPr>
        <p:txBody>
          <a:bodyPr wrap="square" lIns="91438" tIns="45719" rIns="91438" bIns="45719" rtlCol="0">
            <a:spAutoFit/>
          </a:bodyPr>
          <a:lstStyle/>
          <a:p>
            <a:r>
              <a:rPr lang="zh-TW" altLang="en-US" sz="1200" b="1" dirty="0" smtClean="0">
                <a:latin typeface="微軟正黑體" panose="020B0604030504040204" pitchFamily="34" charset="-120"/>
                <a:ea typeface="微軟正黑體" panose="020B0604030504040204" pitchFamily="34" charset="-120"/>
              </a:rPr>
              <a:t>詳細介紹，歡迎前往平台首頁觀看「</a:t>
            </a:r>
            <a:r>
              <a:rPr lang="en-US" altLang="zh-TW" sz="1200" b="1" dirty="0" smtClean="0">
                <a:latin typeface="微軟正黑體" panose="020B0604030504040204" pitchFamily="34" charset="-120"/>
                <a:ea typeface="微軟正黑體" panose="020B0604030504040204" pitchFamily="34" charset="-120"/>
              </a:rPr>
              <a:t>UCAN</a:t>
            </a:r>
            <a:r>
              <a:rPr lang="zh-TW" altLang="en-US" sz="1200" b="1" dirty="0" smtClean="0">
                <a:latin typeface="微軟正黑體" panose="020B0604030504040204" pitchFamily="34" charset="-120"/>
                <a:ea typeface="微軟正黑體" panose="020B0604030504040204" pitchFamily="34" charset="-120"/>
              </a:rPr>
              <a:t>線上使用指南」</a:t>
            </a:r>
            <a:endParaRPr lang="en-US" altLang="zh-TW" sz="1200" b="1" dirty="0" smtClean="0">
              <a:latin typeface="微軟正黑體" panose="020B0604030504040204" pitchFamily="34" charset="-120"/>
              <a:ea typeface="微軟正黑體" panose="020B0604030504040204" pitchFamily="34" charset="-120"/>
            </a:endParaRPr>
          </a:p>
        </p:txBody>
      </p:sp>
      <p:sp>
        <p:nvSpPr>
          <p:cNvPr id="51" name="Freeform 5"/>
          <p:cNvSpPr>
            <a:spLocks noEditPoints="1"/>
          </p:cNvSpPr>
          <p:nvPr/>
        </p:nvSpPr>
        <p:spPr bwMode="auto">
          <a:xfrm rot="20250691">
            <a:off x="287784" y="6360522"/>
            <a:ext cx="252000" cy="360000"/>
          </a:xfrm>
          <a:custGeom>
            <a:avLst/>
            <a:gdLst>
              <a:gd name="T0" fmla="*/ 336 w 667"/>
              <a:gd name="T1" fmla="*/ 0 h 884"/>
              <a:gd name="T2" fmla="*/ 313 w 667"/>
              <a:gd name="T3" fmla="*/ 0 h 884"/>
              <a:gd name="T4" fmla="*/ 6 w 667"/>
              <a:gd name="T5" fmla="*/ 308 h 884"/>
              <a:gd name="T6" fmla="*/ 80 w 667"/>
              <a:gd name="T7" fmla="*/ 540 h 884"/>
              <a:gd name="T8" fmla="*/ 100 w 667"/>
              <a:gd name="T9" fmla="*/ 598 h 884"/>
              <a:gd name="T10" fmla="*/ 100 w 667"/>
              <a:gd name="T11" fmla="*/ 643 h 884"/>
              <a:gd name="T12" fmla="*/ 116 w 667"/>
              <a:gd name="T13" fmla="*/ 696 h 884"/>
              <a:gd name="T14" fmla="*/ 116 w 667"/>
              <a:gd name="T15" fmla="*/ 799 h 884"/>
              <a:gd name="T16" fmla="*/ 164 w 667"/>
              <a:gd name="T17" fmla="*/ 846 h 884"/>
              <a:gd name="T18" fmla="*/ 236 w 667"/>
              <a:gd name="T19" fmla="*/ 846 h 884"/>
              <a:gd name="T20" fmla="*/ 282 w 667"/>
              <a:gd name="T21" fmla="*/ 884 h 884"/>
              <a:gd name="T22" fmla="*/ 391 w 667"/>
              <a:gd name="T23" fmla="*/ 884 h 884"/>
              <a:gd name="T24" fmla="*/ 437 w 667"/>
              <a:gd name="T25" fmla="*/ 846 h 884"/>
              <a:gd name="T26" fmla="*/ 509 w 667"/>
              <a:gd name="T27" fmla="*/ 846 h 884"/>
              <a:gd name="T28" fmla="*/ 556 w 667"/>
              <a:gd name="T29" fmla="*/ 799 h 884"/>
              <a:gd name="T30" fmla="*/ 556 w 667"/>
              <a:gd name="T31" fmla="*/ 696 h 884"/>
              <a:gd name="T32" fmla="*/ 573 w 667"/>
              <a:gd name="T33" fmla="*/ 643 h 884"/>
              <a:gd name="T34" fmla="*/ 573 w 667"/>
              <a:gd name="T35" fmla="*/ 598 h 884"/>
              <a:gd name="T36" fmla="*/ 593 w 667"/>
              <a:gd name="T37" fmla="*/ 539 h 884"/>
              <a:gd name="T38" fmla="*/ 667 w 667"/>
              <a:gd name="T39" fmla="*/ 331 h 884"/>
              <a:gd name="T40" fmla="*/ 336 w 667"/>
              <a:gd name="T41" fmla="*/ 0 h 884"/>
              <a:gd name="T42" fmla="*/ 360 w 667"/>
              <a:gd name="T43" fmla="*/ 643 h 884"/>
              <a:gd name="T44" fmla="*/ 312 w 667"/>
              <a:gd name="T45" fmla="*/ 643 h 884"/>
              <a:gd name="T46" fmla="*/ 312 w 667"/>
              <a:gd name="T47" fmla="*/ 498 h 884"/>
              <a:gd name="T48" fmla="*/ 360 w 667"/>
              <a:gd name="T49" fmla="*/ 498 h 884"/>
              <a:gd name="T50" fmla="*/ 360 w 667"/>
              <a:gd name="T51" fmla="*/ 643 h 884"/>
              <a:gd name="T52" fmla="*/ 520 w 667"/>
              <a:gd name="T53" fmla="*/ 480 h 884"/>
              <a:gd name="T54" fmla="*/ 478 w 667"/>
              <a:gd name="T55" fmla="*/ 598 h 884"/>
              <a:gd name="T56" fmla="*/ 478 w 667"/>
              <a:gd name="T57" fmla="*/ 643 h 884"/>
              <a:gd name="T58" fmla="*/ 408 w 667"/>
              <a:gd name="T59" fmla="*/ 643 h 884"/>
              <a:gd name="T60" fmla="*/ 408 w 667"/>
              <a:gd name="T61" fmla="*/ 498 h 884"/>
              <a:gd name="T62" fmla="*/ 472 w 667"/>
              <a:gd name="T63" fmla="*/ 415 h 884"/>
              <a:gd name="T64" fmla="*/ 461 w 667"/>
              <a:gd name="T65" fmla="*/ 351 h 884"/>
              <a:gd name="T66" fmla="*/ 416 w 667"/>
              <a:gd name="T67" fmla="*/ 331 h 884"/>
              <a:gd name="T68" fmla="*/ 382 w 667"/>
              <a:gd name="T69" fmla="*/ 346 h 884"/>
              <a:gd name="T70" fmla="*/ 358 w 667"/>
              <a:gd name="T71" fmla="*/ 451 h 884"/>
              <a:gd name="T72" fmla="*/ 315 w 667"/>
              <a:gd name="T73" fmla="*/ 451 h 884"/>
              <a:gd name="T74" fmla="*/ 291 w 667"/>
              <a:gd name="T75" fmla="*/ 346 h 884"/>
              <a:gd name="T76" fmla="*/ 257 w 667"/>
              <a:gd name="T77" fmla="*/ 331 h 884"/>
              <a:gd name="T78" fmla="*/ 211 w 667"/>
              <a:gd name="T79" fmla="*/ 351 h 884"/>
              <a:gd name="T80" fmla="*/ 201 w 667"/>
              <a:gd name="T81" fmla="*/ 415 h 884"/>
              <a:gd name="T82" fmla="*/ 265 w 667"/>
              <a:gd name="T83" fmla="*/ 498 h 884"/>
              <a:gd name="T84" fmla="*/ 265 w 667"/>
              <a:gd name="T85" fmla="*/ 643 h 884"/>
              <a:gd name="T86" fmla="*/ 194 w 667"/>
              <a:gd name="T87" fmla="*/ 643 h 884"/>
              <a:gd name="T88" fmla="*/ 194 w 667"/>
              <a:gd name="T89" fmla="*/ 598 h 884"/>
              <a:gd name="T90" fmla="*/ 153 w 667"/>
              <a:gd name="T91" fmla="*/ 480 h 884"/>
              <a:gd name="T92" fmla="*/ 100 w 667"/>
              <a:gd name="T93" fmla="*/ 314 h 884"/>
              <a:gd name="T94" fmla="*/ 319 w 667"/>
              <a:gd name="T95" fmla="*/ 95 h 884"/>
              <a:gd name="T96" fmla="*/ 336 w 667"/>
              <a:gd name="T97" fmla="*/ 94 h 884"/>
              <a:gd name="T98" fmla="*/ 573 w 667"/>
              <a:gd name="T99" fmla="*/ 331 h 884"/>
              <a:gd name="T100" fmla="*/ 520 w 667"/>
              <a:gd name="T101" fmla="*/ 480 h 884"/>
              <a:gd name="T102" fmla="*/ 405 w 667"/>
              <a:gd name="T103" fmla="*/ 447 h 884"/>
              <a:gd name="T104" fmla="*/ 417 w 667"/>
              <a:gd name="T105" fmla="*/ 378 h 884"/>
              <a:gd name="T106" fmla="*/ 424 w 667"/>
              <a:gd name="T107" fmla="*/ 380 h 884"/>
              <a:gd name="T108" fmla="*/ 426 w 667"/>
              <a:gd name="T109" fmla="*/ 404 h 884"/>
              <a:gd name="T110" fmla="*/ 405 w 667"/>
              <a:gd name="T111" fmla="*/ 447 h 884"/>
              <a:gd name="T112" fmla="*/ 267 w 667"/>
              <a:gd name="T113" fmla="*/ 447 h 884"/>
              <a:gd name="T114" fmla="*/ 247 w 667"/>
              <a:gd name="T115" fmla="*/ 404 h 884"/>
              <a:gd name="T116" fmla="*/ 249 w 667"/>
              <a:gd name="T117" fmla="*/ 380 h 884"/>
              <a:gd name="T118" fmla="*/ 256 w 667"/>
              <a:gd name="T119" fmla="*/ 378 h 884"/>
              <a:gd name="T120" fmla="*/ 267 w 667"/>
              <a:gd name="T121" fmla="*/ 447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7" h="884">
                <a:moveTo>
                  <a:pt x="336" y="0"/>
                </a:moveTo>
                <a:cubicBezTo>
                  <a:pt x="329" y="0"/>
                  <a:pt x="321" y="0"/>
                  <a:pt x="313" y="0"/>
                </a:cubicBezTo>
                <a:cubicBezTo>
                  <a:pt x="149" y="12"/>
                  <a:pt x="17" y="144"/>
                  <a:pt x="6" y="308"/>
                </a:cubicBezTo>
                <a:cubicBezTo>
                  <a:pt x="0" y="396"/>
                  <a:pt x="29" y="477"/>
                  <a:pt x="80" y="540"/>
                </a:cubicBezTo>
                <a:cubicBezTo>
                  <a:pt x="93" y="556"/>
                  <a:pt x="100" y="577"/>
                  <a:pt x="100" y="598"/>
                </a:cubicBezTo>
                <a:cubicBezTo>
                  <a:pt x="100" y="643"/>
                  <a:pt x="100" y="643"/>
                  <a:pt x="100" y="643"/>
                </a:cubicBezTo>
                <a:cubicBezTo>
                  <a:pt x="100" y="663"/>
                  <a:pt x="106" y="681"/>
                  <a:pt x="116" y="696"/>
                </a:cubicBezTo>
                <a:cubicBezTo>
                  <a:pt x="116" y="799"/>
                  <a:pt x="116" y="799"/>
                  <a:pt x="116" y="799"/>
                </a:cubicBezTo>
                <a:cubicBezTo>
                  <a:pt x="116" y="825"/>
                  <a:pt x="138" y="846"/>
                  <a:pt x="164" y="846"/>
                </a:cubicBezTo>
                <a:cubicBezTo>
                  <a:pt x="236" y="846"/>
                  <a:pt x="236" y="846"/>
                  <a:pt x="236" y="846"/>
                </a:cubicBezTo>
                <a:cubicBezTo>
                  <a:pt x="240" y="868"/>
                  <a:pt x="259" y="884"/>
                  <a:pt x="282" y="884"/>
                </a:cubicBezTo>
                <a:cubicBezTo>
                  <a:pt x="391" y="884"/>
                  <a:pt x="391" y="884"/>
                  <a:pt x="391" y="884"/>
                </a:cubicBezTo>
                <a:cubicBezTo>
                  <a:pt x="414" y="884"/>
                  <a:pt x="433" y="868"/>
                  <a:pt x="437" y="846"/>
                </a:cubicBezTo>
                <a:cubicBezTo>
                  <a:pt x="509" y="846"/>
                  <a:pt x="509" y="846"/>
                  <a:pt x="509" y="846"/>
                </a:cubicBezTo>
                <a:cubicBezTo>
                  <a:pt x="535" y="846"/>
                  <a:pt x="556" y="825"/>
                  <a:pt x="556" y="799"/>
                </a:cubicBezTo>
                <a:cubicBezTo>
                  <a:pt x="556" y="696"/>
                  <a:pt x="556" y="696"/>
                  <a:pt x="556" y="696"/>
                </a:cubicBezTo>
                <a:cubicBezTo>
                  <a:pt x="567" y="681"/>
                  <a:pt x="573" y="663"/>
                  <a:pt x="573" y="643"/>
                </a:cubicBezTo>
                <a:cubicBezTo>
                  <a:pt x="573" y="598"/>
                  <a:pt x="573" y="598"/>
                  <a:pt x="573" y="598"/>
                </a:cubicBezTo>
                <a:cubicBezTo>
                  <a:pt x="573" y="577"/>
                  <a:pt x="580" y="556"/>
                  <a:pt x="593" y="539"/>
                </a:cubicBezTo>
                <a:cubicBezTo>
                  <a:pt x="640" y="482"/>
                  <a:pt x="667" y="410"/>
                  <a:pt x="667" y="331"/>
                </a:cubicBezTo>
                <a:cubicBezTo>
                  <a:pt x="667" y="148"/>
                  <a:pt x="519" y="0"/>
                  <a:pt x="336" y="0"/>
                </a:cubicBezTo>
                <a:close/>
                <a:moveTo>
                  <a:pt x="360" y="643"/>
                </a:moveTo>
                <a:cubicBezTo>
                  <a:pt x="312" y="643"/>
                  <a:pt x="312" y="643"/>
                  <a:pt x="312" y="643"/>
                </a:cubicBezTo>
                <a:cubicBezTo>
                  <a:pt x="312" y="498"/>
                  <a:pt x="312" y="498"/>
                  <a:pt x="312" y="498"/>
                </a:cubicBezTo>
                <a:cubicBezTo>
                  <a:pt x="360" y="498"/>
                  <a:pt x="360" y="498"/>
                  <a:pt x="360" y="498"/>
                </a:cubicBezTo>
                <a:lnTo>
                  <a:pt x="360" y="643"/>
                </a:lnTo>
                <a:close/>
                <a:moveTo>
                  <a:pt x="520" y="480"/>
                </a:moveTo>
                <a:cubicBezTo>
                  <a:pt x="493" y="513"/>
                  <a:pt x="478" y="555"/>
                  <a:pt x="478" y="598"/>
                </a:cubicBezTo>
                <a:cubicBezTo>
                  <a:pt x="478" y="643"/>
                  <a:pt x="478" y="643"/>
                  <a:pt x="478" y="643"/>
                </a:cubicBezTo>
                <a:cubicBezTo>
                  <a:pt x="408" y="643"/>
                  <a:pt x="408" y="643"/>
                  <a:pt x="408" y="643"/>
                </a:cubicBezTo>
                <a:cubicBezTo>
                  <a:pt x="408" y="498"/>
                  <a:pt x="408" y="498"/>
                  <a:pt x="408" y="498"/>
                </a:cubicBezTo>
                <a:cubicBezTo>
                  <a:pt x="452" y="491"/>
                  <a:pt x="469" y="428"/>
                  <a:pt x="472" y="415"/>
                </a:cubicBezTo>
                <a:cubicBezTo>
                  <a:pt x="473" y="411"/>
                  <a:pt x="480" y="375"/>
                  <a:pt x="461" y="351"/>
                </a:cubicBezTo>
                <a:cubicBezTo>
                  <a:pt x="454" y="342"/>
                  <a:pt x="440" y="331"/>
                  <a:pt x="416" y="331"/>
                </a:cubicBezTo>
                <a:cubicBezTo>
                  <a:pt x="403" y="331"/>
                  <a:pt x="391" y="336"/>
                  <a:pt x="382" y="346"/>
                </a:cubicBezTo>
                <a:cubicBezTo>
                  <a:pt x="362" y="369"/>
                  <a:pt x="358" y="415"/>
                  <a:pt x="358" y="451"/>
                </a:cubicBezTo>
                <a:cubicBezTo>
                  <a:pt x="315" y="451"/>
                  <a:pt x="315" y="451"/>
                  <a:pt x="315" y="451"/>
                </a:cubicBezTo>
                <a:cubicBezTo>
                  <a:pt x="315" y="415"/>
                  <a:pt x="311" y="369"/>
                  <a:pt x="291" y="346"/>
                </a:cubicBezTo>
                <a:cubicBezTo>
                  <a:pt x="281" y="336"/>
                  <a:pt x="270" y="331"/>
                  <a:pt x="257" y="331"/>
                </a:cubicBezTo>
                <a:cubicBezTo>
                  <a:pt x="232" y="331"/>
                  <a:pt x="219" y="342"/>
                  <a:pt x="211" y="351"/>
                </a:cubicBezTo>
                <a:cubicBezTo>
                  <a:pt x="192" y="375"/>
                  <a:pt x="200" y="411"/>
                  <a:pt x="201" y="415"/>
                </a:cubicBezTo>
                <a:cubicBezTo>
                  <a:pt x="204" y="428"/>
                  <a:pt x="221" y="491"/>
                  <a:pt x="265" y="498"/>
                </a:cubicBezTo>
                <a:cubicBezTo>
                  <a:pt x="265" y="643"/>
                  <a:pt x="265" y="643"/>
                  <a:pt x="265" y="643"/>
                </a:cubicBezTo>
                <a:cubicBezTo>
                  <a:pt x="194" y="643"/>
                  <a:pt x="194" y="643"/>
                  <a:pt x="194" y="643"/>
                </a:cubicBezTo>
                <a:cubicBezTo>
                  <a:pt x="194" y="598"/>
                  <a:pt x="194" y="598"/>
                  <a:pt x="194" y="598"/>
                </a:cubicBezTo>
                <a:cubicBezTo>
                  <a:pt x="194" y="555"/>
                  <a:pt x="180" y="513"/>
                  <a:pt x="153" y="480"/>
                </a:cubicBezTo>
                <a:cubicBezTo>
                  <a:pt x="115" y="433"/>
                  <a:pt x="96" y="374"/>
                  <a:pt x="100" y="314"/>
                </a:cubicBezTo>
                <a:cubicBezTo>
                  <a:pt x="108" y="197"/>
                  <a:pt x="202" y="103"/>
                  <a:pt x="319" y="95"/>
                </a:cubicBezTo>
                <a:cubicBezTo>
                  <a:pt x="325" y="94"/>
                  <a:pt x="331" y="94"/>
                  <a:pt x="336" y="94"/>
                </a:cubicBezTo>
                <a:cubicBezTo>
                  <a:pt x="467" y="94"/>
                  <a:pt x="573" y="200"/>
                  <a:pt x="573" y="331"/>
                </a:cubicBezTo>
                <a:cubicBezTo>
                  <a:pt x="573" y="386"/>
                  <a:pt x="555" y="437"/>
                  <a:pt x="520" y="480"/>
                </a:cubicBezTo>
                <a:close/>
                <a:moveTo>
                  <a:pt x="405" y="447"/>
                </a:moveTo>
                <a:cubicBezTo>
                  <a:pt x="406" y="414"/>
                  <a:pt x="410" y="385"/>
                  <a:pt x="417" y="378"/>
                </a:cubicBezTo>
                <a:cubicBezTo>
                  <a:pt x="419" y="378"/>
                  <a:pt x="423" y="379"/>
                  <a:pt x="424" y="380"/>
                </a:cubicBezTo>
                <a:cubicBezTo>
                  <a:pt x="427" y="384"/>
                  <a:pt x="427" y="397"/>
                  <a:pt x="426" y="404"/>
                </a:cubicBezTo>
                <a:cubicBezTo>
                  <a:pt x="421" y="423"/>
                  <a:pt x="412" y="440"/>
                  <a:pt x="405" y="447"/>
                </a:cubicBezTo>
                <a:close/>
                <a:moveTo>
                  <a:pt x="267" y="447"/>
                </a:moveTo>
                <a:cubicBezTo>
                  <a:pt x="260" y="440"/>
                  <a:pt x="251" y="423"/>
                  <a:pt x="247" y="404"/>
                </a:cubicBezTo>
                <a:cubicBezTo>
                  <a:pt x="245" y="397"/>
                  <a:pt x="245" y="384"/>
                  <a:pt x="249" y="380"/>
                </a:cubicBezTo>
                <a:cubicBezTo>
                  <a:pt x="250" y="379"/>
                  <a:pt x="253" y="378"/>
                  <a:pt x="256" y="378"/>
                </a:cubicBezTo>
                <a:cubicBezTo>
                  <a:pt x="263" y="385"/>
                  <a:pt x="267" y="414"/>
                  <a:pt x="267" y="447"/>
                </a:cubicBezTo>
                <a:close/>
              </a:path>
            </a:pathLst>
          </a:custGeom>
          <a:solidFill>
            <a:srgbClr val="FDD26A">
              <a:lumMod val="75000"/>
            </a:srgbClr>
          </a:solidFill>
          <a:ln w="15875">
            <a:solidFill>
              <a:srgbClr val="ECE0C4"/>
            </a:solidFill>
          </a:ln>
        </p:spPr>
        <p:txBody>
          <a:bodyPr vert="horz" wrap="square" lIns="68578" tIns="34290" rIns="68578" bIns="34290" numCol="1" anchor="t" anchorCtr="0" compatLnSpc="1">
            <a:prstTxWarp prst="textNoShape">
              <a:avLst/>
            </a:prstTxWarp>
          </a:bodyPr>
          <a:lstStyle/>
          <a:p>
            <a:pPr defTabSz="914377">
              <a:defRPr/>
            </a:pPr>
            <a:endParaRPr lang="en-US" sz="1300" kern="0" dirty="0" smtClean="0">
              <a:solidFill>
                <a:prstClr val="black"/>
              </a:solidFill>
            </a:endParaRPr>
          </a:p>
        </p:txBody>
      </p:sp>
    </p:spTree>
    <p:extLst>
      <p:ext uri="{BB962C8B-B14F-4D97-AF65-F5344CB8AC3E}">
        <p14:creationId xmlns:p14="http://schemas.microsoft.com/office/powerpoint/2010/main" val="195147022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Placeholder 42"/>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4982" r="24982"/>
          <a:stretch>
            <a:fillRect/>
          </a:stretch>
        </p:blipFill>
        <p:spPr>
          <a:xfrm>
            <a:off x="1845057" y="1932412"/>
            <a:ext cx="1619250" cy="1645920"/>
          </a:xfrm>
        </p:spPr>
      </p:pic>
      <p:sp>
        <p:nvSpPr>
          <p:cNvPr id="2" name="Speech Bubble: Rectangle 1" hidden="1"/>
          <p:cNvSpPr/>
          <p:nvPr/>
        </p:nvSpPr>
        <p:spPr>
          <a:xfrm>
            <a:off x="911542" y="690087"/>
            <a:ext cx="1505903" cy="1008955"/>
          </a:xfrm>
          <a:prstGeom prst="wedgeRect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r>
              <a:rPr lang="en-US" sz="1350" dirty="0">
                <a:solidFill>
                  <a:prstClr val="white"/>
                </a:solidFill>
              </a:rPr>
              <a:t>Drag and drop images onto circles to place.</a:t>
            </a:r>
          </a:p>
        </p:txBody>
      </p:sp>
      <p:sp>
        <p:nvSpPr>
          <p:cNvPr id="27" name="投影片編號版面配置區 3"/>
          <p:cNvSpPr txBox="1">
            <a:spLocks/>
          </p:cNvSpPr>
          <p:nvPr/>
        </p:nvSpPr>
        <p:spPr>
          <a:xfrm>
            <a:off x="6698801" y="6281352"/>
            <a:ext cx="2133600" cy="365125"/>
          </a:xfrm>
          <a:prstGeom prst="rect">
            <a:avLst/>
          </a:prstGeom>
        </p:spPr>
        <p:txBody>
          <a:bodyPr vert="horz" wrap="square" lIns="91440" tIns="45720" rIns="91440" bIns="45720" numCol="1" anchor="ctr" anchorCtr="0" compatLnSpc="1">
            <a:prstTxWarp prst="textNoShape">
              <a:avLst/>
            </a:prstTxWarp>
          </a:bodyPr>
          <a:lstStyle>
            <a:defPPr>
              <a:defRPr lang="zh-TW"/>
            </a:defPPr>
            <a:lvl1pPr algn="r" rtl="0" eaLnBrk="1" fontAlgn="base" hangingPunct="1">
              <a:spcBef>
                <a:spcPct val="0"/>
              </a:spcBef>
              <a:spcAft>
                <a:spcPct val="0"/>
              </a:spcAft>
              <a:defRPr kumimoji="0" sz="1200" kern="1200">
                <a:solidFill>
                  <a:srgbClr val="898989"/>
                </a:solidFill>
                <a:latin typeface="Calibri" pitchFamily="34" charset="0"/>
                <a:ea typeface="新細明體" pitchFamily="18" charset="-120"/>
                <a:cs typeface="+mn-cs"/>
              </a:defRPr>
            </a:lvl1pPr>
            <a:lvl2pPr marL="4572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2pPr>
            <a:lvl3pPr marL="9144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3pPr>
            <a:lvl4pPr marL="13716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4pPr>
            <a:lvl5pPr marL="1828800" algn="l" rtl="0" eaLnBrk="0" fontAlgn="base" hangingPunct="0">
              <a:spcBef>
                <a:spcPct val="0"/>
              </a:spcBef>
              <a:spcAft>
                <a:spcPct val="0"/>
              </a:spcAft>
              <a:defRPr kumimoji="1" kern="1200">
                <a:solidFill>
                  <a:schemeClr val="tx1"/>
                </a:solidFill>
                <a:latin typeface="Arial" pitchFamily="34" charset="0"/>
                <a:ea typeface="新細明體" pitchFamily="18" charset="-120"/>
                <a:cs typeface="+mn-cs"/>
              </a:defRPr>
            </a:lvl5pPr>
            <a:lvl6pPr marL="2286000" algn="l" defTabSz="914400" rtl="0" eaLnBrk="1" latinLnBrk="0" hangingPunct="1">
              <a:defRPr kumimoji="1" kern="1200">
                <a:solidFill>
                  <a:schemeClr val="tx1"/>
                </a:solidFill>
                <a:latin typeface="Arial" pitchFamily="34" charset="0"/>
                <a:ea typeface="新細明體" pitchFamily="18" charset="-120"/>
                <a:cs typeface="+mn-cs"/>
              </a:defRPr>
            </a:lvl6pPr>
            <a:lvl7pPr marL="2743200" algn="l" defTabSz="914400" rtl="0" eaLnBrk="1" latinLnBrk="0" hangingPunct="1">
              <a:defRPr kumimoji="1" kern="1200">
                <a:solidFill>
                  <a:schemeClr val="tx1"/>
                </a:solidFill>
                <a:latin typeface="Arial" pitchFamily="34" charset="0"/>
                <a:ea typeface="新細明體" pitchFamily="18" charset="-120"/>
                <a:cs typeface="+mn-cs"/>
              </a:defRPr>
            </a:lvl7pPr>
            <a:lvl8pPr marL="3200400" algn="l" defTabSz="914400" rtl="0" eaLnBrk="1" latinLnBrk="0" hangingPunct="1">
              <a:defRPr kumimoji="1" kern="1200">
                <a:solidFill>
                  <a:schemeClr val="tx1"/>
                </a:solidFill>
                <a:latin typeface="Arial" pitchFamily="34" charset="0"/>
                <a:ea typeface="新細明體" pitchFamily="18" charset="-120"/>
                <a:cs typeface="+mn-cs"/>
              </a:defRPr>
            </a:lvl8pPr>
            <a:lvl9pPr marL="3657600" algn="l" defTabSz="914400" rtl="0" eaLnBrk="1" latinLnBrk="0" hangingPunct="1">
              <a:defRPr kumimoji="1" kern="1200">
                <a:solidFill>
                  <a:schemeClr val="tx1"/>
                </a:solidFill>
                <a:latin typeface="Arial" pitchFamily="34" charset="0"/>
                <a:ea typeface="新細明體" pitchFamily="18" charset="-120"/>
                <a:cs typeface="+mn-cs"/>
              </a:defRPr>
            </a:lvl9pPr>
          </a:lstStyle>
          <a:p>
            <a:pPr>
              <a:defRPr/>
            </a:pPr>
            <a:fld id="{7F07EDD0-26F2-4C54-86C3-8F8125475ACD}" type="slidenum">
              <a:rPr lang="en-US" smtClean="0"/>
              <a:pPr>
                <a:defRPr/>
              </a:pPr>
              <a:t>97</a:t>
            </a:fld>
            <a:endParaRPr lang="en-US" dirty="0"/>
          </a:p>
        </p:txBody>
      </p:sp>
      <p:sp>
        <p:nvSpPr>
          <p:cNvPr id="7" name="標題 2"/>
          <p:cNvSpPr txBox="1">
            <a:spLocks/>
          </p:cNvSpPr>
          <p:nvPr/>
        </p:nvSpPr>
        <p:spPr>
          <a:xfrm>
            <a:off x="2132168" y="2648934"/>
            <a:ext cx="5706533" cy="1143000"/>
          </a:xfrm>
          <a:prstGeom prst="rect">
            <a:avLst/>
          </a:prstGeom>
        </p:spPr>
        <p:txBody>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eaLnBrk="1" hangingPunct="1">
              <a:spcAft>
                <a:spcPts val="0"/>
              </a:spcAft>
              <a:defRPr/>
            </a:pPr>
            <a:r>
              <a:rPr lang="zh-TW" altLang="zh-TW" sz="3600" b="1" kern="100" dirty="0" smtClean="0">
                <a:solidFill>
                  <a:schemeClr val="bg1"/>
                </a:solidFill>
              </a:rPr>
              <a:t>「職能</a:t>
            </a:r>
            <a:r>
              <a:rPr lang="zh-TW" altLang="zh-TW" sz="3600" b="1" kern="100" dirty="0" smtClean="0">
                <a:solidFill>
                  <a:prstClr val="black"/>
                </a:solidFill>
              </a:rPr>
              <a:t>養成之教學能量回饋」功能介紹</a:t>
            </a:r>
            <a:endParaRPr lang="en-US" altLang="zh-TW" sz="3600" b="1" kern="100" dirty="0">
              <a:solidFill>
                <a:prstClr val="black"/>
              </a:solidFill>
            </a:endParaRPr>
          </a:p>
        </p:txBody>
      </p:sp>
    </p:spTree>
    <p:extLst>
      <p:ext uri="{BB962C8B-B14F-4D97-AF65-F5344CB8AC3E}">
        <p14:creationId xmlns:p14="http://schemas.microsoft.com/office/powerpoint/2010/main" val="4188865114"/>
      </p:ext>
    </p:extLst>
  </p:cSld>
  <p:clrMapOvr>
    <a:masterClrMapping/>
  </p:clrMapOvr>
  <p:transition spd="slow">
    <p:wip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字方塊 12"/>
          <p:cNvSpPr txBox="1"/>
          <p:nvPr/>
        </p:nvSpPr>
        <p:spPr>
          <a:xfrm>
            <a:off x="322979" y="1493555"/>
            <a:ext cx="8504723" cy="646331"/>
          </a:xfrm>
          <a:prstGeom prst="rect">
            <a:avLst/>
          </a:prstGeom>
          <a:solidFill>
            <a:srgbClr val="0070C0"/>
          </a:solidFill>
        </p:spPr>
        <p:txBody>
          <a:bodyPr wrap="square" rtlCol="0">
            <a:spAutoFit/>
          </a:bodyPr>
          <a:lstStyle/>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職能診斷後，針對職能</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以能力角度</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非個別課程</a:t>
            </a:r>
            <a:r>
              <a:rPr lang="en-US" altLang="zh-TW" b="1" dirty="0">
                <a:solidFill>
                  <a:prstClr val="white"/>
                </a:solidFill>
                <a:latin typeface="微軟正黑體" panose="020B0604030504040204" pitchFamily="34" charset="-120"/>
                <a:ea typeface="微軟正黑體" panose="020B0604030504040204" pitchFamily="34" charset="-120"/>
              </a:rPr>
              <a:t>)</a:t>
            </a:r>
          </a:p>
          <a:p>
            <a:pPr marL="285750" indent="-285750" defTabSz="457200">
              <a:buFont typeface="Arial" panose="020B0604020202020204" pitchFamily="34" charset="0"/>
              <a:buChar char="•"/>
              <a:defRPr/>
            </a:pPr>
            <a:r>
              <a:rPr lang="zh-TW" altLang="en-US" b="1" dirty="0">
                <a:solidFill>
                  <a:prstClr val="white"/>
                </a:solidFill>
                <a:latin typeface="微軟正黑體" panose="020B0604030504040204" pitchFamily="34" charset="-120"/>
                <a:ea typeface="微軟正黑體" panose="020B0604030504040204" pitchFamily="34" charset="-120"/>
              </a:rPr>
              <a:t>收集學生回饋意見</a:t>
            </a:r>
          </a:p>
        </p:txBody>
      </p:sp>
      <p:sp>
        <p:nvSpPr>
          <p:cNvPr id="15" name="標題 2"/>
          <p:cNvSpPr txBox="1">
            <a:spLocks/>
          </p:cNvSpPr>
          <p:nvPr/>
        </p:nvSpPr>
        <p:spPr bwMode="auto">
          <a:xfrm>
            <a:off x="253617" y="402703"/>
            <a:ext cx="86502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kern="1200">
                <a:solidFill>
                  <a:schemeClr val="tx1"/>
                </a:solidFill>
                <a:latin typeface="微軟正黑體" pitchFamily="34" charset="-120"/>
                <a:ea typeface="微軟正黑體" pitchFamily="34" charset="-120"/>
                <a:cs typeface="微軟正黑體"/>
              </a:defRPr>
            </a:lvl1pPr>
            <a:lvl2pPr algn="ctr" rtl="0" eaLnBrk="0" fontAlgn="base" hangingPunct="0">
              <a:spcBef>
                <a:spcPct val="0"/>
              </a:spcBef>
              <a:spcAft>
                <a:spcPct val="0"/>
              </a:spcAft>
              <a:defRPr sz="4400">
                <a:solidFill>
                  <a:schemeClr val="tx1"/>
                </a:solidFill>
                <a:latin typeface="微軟正黑體"/>
                <a:ea typeface="微軟正黑體"/>
                <a:cs typeface="微軟正黑體"/>
              </a:defRPr>
            </a:lvl2pPr>
            <a:lvl3pPr algn="ctr" rtl="0" eaLnBrk="0" fontAlgn="base" hangingPunct="0">
              <a:spcBef>
                <a:spcPct val="0"/>
              </a:spcBef>
              <a:spcAft>
                <a:spcPct val="0"/>
              </a:spcAft>
              <a:defRPr sz="4400">
                <a:solidFill>
                  <a:schemeClr val="tx1"/>
                </a:solidFill>
                <a:latin typeface="微軟正黑體"/>
                <a:ea typeface="微軟正黑體"/>
                <a:cs typeface="微軟正黑體"/>
              </a:defRPr>
            </a:lvl3pPr>
            <a:lvl4pPr algn="ctr" rtl="0" eaLnBrk="0" fontAlgn="base" hangingPunct="0">
              <a:spcBef>
                <a:spcPct val="0"/>
              </a:spcBef>
              <a:spcAft>
                <a:spcPct val="0"/>
              </a:spcAft>
              <a:defRPr sz="4400">
                <a:solidFill>
                  <a:schemeClr val="tx1"/>
                </a:solidFill>
                <a:latin typeface="微軟正黑體"/>
                <a:ea typeface="微軟正黑體"/>
                <a:cs typeface="微軟正黑體"/>
              </a:defRPr>
            </a:lvl4pPr>
            <a:lvl5pPr algn="ctr" rtl="0" eaLnBrk="0" fontAlgn="base" hangingPunct="0">
              <a:spcBef>
                <a:spcPct val="0"/>
              </a:spcBef>
              <a:spcAft>
                <a:spcPct val="0"/>
              </a:spcAft>
              <a:defRPr sz="4400">
                <a:solidFill>
                  <a:schemeClr val="tx1"/>
                </a:solidFill>
                <a:latin typeface="微軟正黑體"/>
                <a:ea typeface="微軟正黑體"/>
                <a:cs typeface="微軟正黑體"/>
              </a:defRPr>
            </a:lvl5pPr>
            <a:lvl6pPr marL="457200" algn="ctr" rtl="0" fontAlgn="base">
              <a:spcBef>
                <a:spcPct val="0"/>
              </a:spcBef>
              <a:spcAft>
                <a:spcPct val="0"/>
              </a:spcAft>
              <a:defRPr sz="4400">
                <a:solidFill>
                  <a:schemeClr val="tx1"/>
                </a:solidFill>
                <a:latin typeface="微軟正黑體"/>
                <a:ea typeface="微軟正黑體"/>
                <a:cs typeface="微軟正黑體"/>
              </a:defRPr>
            </a:lvl6pPr>
            <a:lvl7pPr marL="914400" algn="ctr" rtl="0" fontAlgn="base">
              <a:spcBef>
                <a:spcPct val="0"/>
              </a:spcBef>
              <a:spcAft>
                <a:spcPct val="0"/>
              </a:spcAft>
              <a:defRPr sz="4400">
                <a:solidFill>
                  <a:schemeClr val="tx1"/>
                </a:solidFill>
                <a:latin typeface="微軟正黑體"/>
                <a:ea typeface="微軟正黑體"/>
                <a:cs typeface="微軟正黑體"/>
              </a:defRPr>
            </a:lvl7pPr>
            <a:lvl8pPr marL="1371600" algn="ctr" rtl="0" fontAlgn="base">
              <a:spcBef>
                <a:spcPct val="0"/>
              </a:spcBef>
              <a:spcAft>
                <a:spcPct val="0"/>
              </a:spcAft>
              <a:defRPr sz="4400">
                <a:solidFill>
                  <a:schemeClr val="tx1"/>
                </a:solidFill>
                <a:latin typeface="微軟正黑體"/>
                <a:ea typeface="微軟正黑體"/>
                <a:cs typeface="微軟正黑體"/>
              </a:defRPr>
            </a:lvl8pPr>
            <a:lvl9pPr marL="1828800" algn="ctr" rtl="0" fontAlgn="base">
              <a:spcBef>
                <a:spcPct val="0"/>
              </a:spcBef>
              <a:spcAft>
                <a:spcPct val="0"/>
              </a:spcAft>
              <a:defRPr sz="4400">
                <a:solidFill>
                  <a:schemeClr val="tx1"/>
                </a:solidFill>
                <a:latin typeface="微軟正黑體"/>
                <a:ea typeface="微軟正黑體"/>
                <a:cs typeface="微軟正黑體"/>
              </a:defRPr>
            </a:lvl9pPr>
          </a:lstStyle>
          <a:p>
            <a:pPr defTabSz="457200">
              <a:defRPr/>
            </a:pPr>
            <a:r>
              <a:rPr lang="zh-TW" altLang="zh-TW" sz="4000" b="1" dirty="0">
                <a:solidFill>
                  <a:prstClr val="black"/>
                </a:solidFill>
              </a:rPr>
              <a:t>職能養成之教學能量回饋</a:t>
            </a:r>
            <a:endParaRPr lang="zh-TW" altLang="en-US" sz="4000" b="1" dirty="0">
              <a:solidFill>
                <a:prstClr val="black"/>
              </a:solidFill>
            </a:endParaRPr>
          </a:p>
        </p:txBody>
      </p:sp>
      <p:grpSp>
        <p:nvGrpSpPr>
          <p:cNvPr id="57" name="群組 56"/>
          <p:cNvGrpSpPr/>
          <p:nvPr/>
        </p:nvGrpSpPr>
        <p:grpSpPr>
          <a:xfrm>
            <a:off x="1137494" y="2664710"/>
            <a:ext cx="6576589" cy="1520897"/>
            <a:chOff x="1137494" y="2664710"/>
            <a:chExt cx="6576589" cy="1520897"/>
          </a:xfrm>
        </p:grpSpPr>
        <p:grpSp>
          <p:nvGrpSpPr>
            <p:cNvPr id="58" name="群組 57"/>
            <p:cNvGrpSpPr/>
            <p:nvPr/>
          </p:nvGrpSpPr>
          <p:grpSpPr>
            <a:xfrm>
              <a:off x="1137494" y="2697112"/>
              <a:ext cx="3297726" cy="1456094"/>
              <a:chOff x="565079" y="1812210"/>
              <a:chExt cx="3551597" cy="1579083"/>
            </a:xfrm>
          </p:grpSpPr>
          <p:sp>
            <p:nvSpPr>
              <p:cNvPr id="64" name="Rectangle 4"/>
              <p:cNvSpPr>
                <a:spLocks noChangeArrowheads="1"/>
              </p:cNvSpPr>
              <p:nvPr/>
            </p:nvSpPr>
            <p:spPr bwMode="gray">
              <a:xfrm>
                <a:off x="565079" y="1812210"/>
                <a:ext cx="3297081" cy="1579083"/>
              </a:xfrm>
              <a:prstGeom prst="rect">
                <a:avLst/>
              </a:prstGeom>
              <a:solidFill>
                <a:srgbClr val="E0AD12"/>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defRPr/>
                </a:pPr>
                <a:endParaRPr lang="zh-TW" altLang="en-US" kern="0" dirty="0" smtClean="0">
                  <a:solidFill>
                    <a:prstClr val="black"/>
                  </a:solidFill>
                  <a:latin typeface="微軟正黑體" panose="020B0604030504040204" pitchFamily="34" charset="-120"/>
                  <a:ea typeface="微軟正黑體" panose="020B0604030504040204" pitchFamily="34" charset="-120"/>
                </a:endParaRPr>
              </a:p>
            </p:txBody>
          </p:sp>
          <p:sp>
            <p:nvSpPr>
              <p:cNvPr id="65" name="Oval 5"/>
              <p:cNvSpPr>
                <a:spLocks noChangeArrowheads="1"/>
              </p:cNvSpPr>
              <p:nvPr/>
            </p:nvSpPr>
            <p:spPr bwMode="gray">
              <a:xfrm>
                <a:off x="2958989" y="2372530"/>
                <a:ext cx="1157687" cy="531667"/>
              </a:xfrm>
              <a:prstGeom prst="ellipse">
                <a:avLst/>
              </a:prstGeom>
              <a:solidFill>
                <a:sysClr val="window" lastClr="FFFFFF"/>
              </a:solidFill>
              <a:ln>
                <a:noFill/>
              </a:ln>
              <a:extLst>
                <a:ext uri="{91240B29-F687-4F45-9708-019B960494DF}">
                  <a14:hiddenLine xmlns:a14="http://schemas.microsoft.com/office/drawing/2010/main" w="25400" algn="ctr">
                    <a:solidFill>
                      <a:srgbClr val="000000"/>
                    </a:solidFill>
                    <a:round/>
                    <a:headEnd/>
                    <a:tailEnd/>
                  </a14:hiddenLine>
                </a:ext>
              </a:extLst>
            </p:spPr>
            <p:txBody>
              <a:bodyPr lIns="45720" tIns="44450" rIns="45720" bIns="44450" anchor="ctr" anchorCtr="1"/>
              <a:lstStyle/>
              <a:p>
                <a:pPr>
                  <a:defRPr/>
                </a:pPr>
                <a:endParaRPr lang="zh-TW" altLang="en-US" kern="0" smtClean="0">
                  <a:solidFill>
                    <a:prstClr val="black"/>
                  </a:solidFill>
                  <a:latin typeface="Arial"/>
                </a:endParaRPr>
              </a:p>
            </p:txBody>
          </p:sp>
          <p:sp>
            <p:nvSpPr>
              <p:cNvPr id="66" name="文字方塊 65"/>
              <p:cNvSpPr txBox="1"/>
              <p:nvPr/>
            </p:nvSpPr>
            <p:spPr>
              <a:xfrm>
                <a:off x="1182390" y="2173094"/>
                <a:ext cx="1496606" cy="1034696"/>
              </a:xfrm>
              <a:prstGeom prst="rect">
                <a:avLst/>
              </a:prstGeom>
              <a:noFill/>
            </p:spPr>
            <p:txBody>
              <a:bodyPr wrap="square" rtlCol="0">
                <a:spAutoFit/>
              </a:bodyPr>
              <a:lstStyle/>
              <a:p>
                <a:pPr>
                  <a:defRPr/>
                </a:pPr>
                <a:r>
                  <a:rPr lang="zh-TW" altLang="en-US" sz="2000" b="1" kern="0" dirty="0" smtClean="0">
                    <a:solidFill>
                      <a:srgbClr val="FF0000"/>
                    </a:solidFill>
                    <a:latin typeface="微軟正黑體" panose="020B0604030504040204" pitchFamily="34" charset="-120"/>
                    <a:ea typeface="微軟正黑體" panose="020B0604030504040204" pitchFamily="34" charset="-120"/>
                  </a:rPr>
                  <a:t>職能養成</a:t>
                </a:r>
                <a:endParaRPr lang="en-US" altLang="zh-TW" sz="2000" b="1" kern="0" dirty="0" smtClean="0">
                  <a:solidFill>
                    <a:srgbClr val="FF0000"/>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共通職能</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專業職能</a:t>
                </a:r>
              </a:p>
            </p:txBody>
          </p:sp>
        </p:grpSp>
        <p:grpSp>
          <p:nvGrpSpPr>
            <p:cNvPr id="59" name="群組 58"/>
            <p:cNvGrpSpPr/>
            <p:nvPr/>
          </p:nvGrpSpPr>
          <p:grpSpPr>
            <a:xfrm>
              <a:off x="4007187" y="2664710"/>
              <a:ext cx="3706896" cy="1520897"/>
              <a:chOff x="4406972" y="2273694"/>
              <a:chExt cx="4505325" cy="3149600"/>
            </a:xfrm>
          </p:grpSpPr>
          <p:grpSp>
            <p:nvGrpSpPr>
              <p:cNvPr id="60" name="Group 6"/>
              <p:cNvGrpSpPr>
                <a:grpSpLocks/>
              </p:cNvGrpSpPr>
              <p:nvPr/>
            </p:nvGrpSpPr>
            <p:grpSpPr bwMode="auto">
              <a:xfrm>
                <a:off x="4406972" y="2273694"/>
                <a:ext cx="4505325" cy="3149600"/>
                <a:chOff x="2556" y="1234"/>
                <a:chExt cx="2838" cy="1984"/>
              </a:xfrm>
            </p:grpSpPr>
            <p:sp>
              <p:nvSpPr>
                <p:cNvPr id="62" name="Rectangle 7"/>
                <p:cNvSpPr>
                  <a:spLocks noChangeArrowheads="1"/>
                </p:cNvSpPr>
                <p:nvPr/>
              </p:nvSpPr>
              <p:spPr bwMode="gray">
                <a:xfrm>
                  <a:off x="3127" y="1234"/>
                  <a:ext cx="2267" cy="1984"/>
                </a:xfrm>
                <a:prstGeom prst="rect">
                  <a:avLst/>
                </a:prstGeom>
                <a:solidFill>
                  <a:srgbClr val="6399AB"/>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lIns="45720" tIns="44450" rIns="45720" bIns="44450" anchor="ctr" anchorCtr="1"/>
                <a:lstStyle/>
                <a:p>
                  <a:pPr>
                    <a:defRPr/>
                  </a:pPr>
                  <a:endParaRPr lang="zh-TW" altLang="en-US" kern="0" smtClean="0">
                    <a:solidFill>
                      <a:prstClr val="black"/>
                    </a:solidFill>
                    <a:latin typeface="Arial"/>
                  </a:endParaRPr>
                </a:p>
              </p:txBody>
            </p:sp>
            <p:sp>
              <p:nvSpPr>
                <p:cNvPr id="63" name="Oval 8"/>
                <p:cNvSpPr>
                  <a:spLocks noChangeArrowheads="1"/>
                </p:cNvSpPr>
                <p:nvPr/>
              </p:nvSpPr>
              <p:spPr bwMode="gray">
                <a:xfrm>
                  <a:off x="2556" y="1938"/>
                  <a:ext cx="796" cy="668"/>
                </a:xfrm>
                <a:prstGeom prst="ellipse">
                  <a:avLst/>
                </a:prstGeom>
                <a:solidFill>
                  <a:srgbClr val="6399AB"/>
                </a:solidFill>
                <a:ln>
                  <a:noFill/>
                </a:ln>
                <a:extLst>
                  <a:ext uri="{91240B29-F687-4F45-9708-019B960494DF}">
                    <a14:hiddenLine xmlns:a14="http://schemas.microsoft.com/office/drawing/2010/main" w="25400" algn="ctr">
                      <a:solidFill>
                        <a:srgbClr val="000000"/>
                      </a:solidFill>
                      <a:round/>
                      <a:headEnd/>
                      <a:tailEnd/>
                    </a14:hiddenLine>
                  </a:ext>
                </a:extLst>
              </p:spPr>
              <p:txBody>
                <a:bodyPr lIns="45720" tIns="44450" rIns="45720" bIns="44450" anchor="ctr" anchorCtr="1"/>
                <a:lstStyle/>
                <a:p>
                  <a:pPr>
                    <a:defRPr/>
                  </a:pPr>
                  <a:endParaRPr lang="zh-TW" altLang="en-US" kern="0" smtClean="0">
                    <a:solidFill>
                      <a:prstClr val="black"/>
                    </a:solidFill>
                    <a:latin typeface="Arial"/>
                  </a:endParaRPr>
                </a:p>
              </p:txBody>
            </p:sp>
          </p:grpSp>
          <p:sp>
            <p:nvSpPr>
              <p:cNvPr id="61" name="文字方塊 60"/>
              <p:cNvSpPr txBox="1"/>
              <p:nvPr/>
            </p:nvSpPr>
            <p:spPr>
              <a:xfrm>
                <a:off x="6249262" y="2968947"/>
                <a:ext cx="1496606" cy="1975844"/>
              </a:xfrm>
              <a:prstGeom prst="rect">
                <a:avLst/>
              </a:prstGeom>
              <a:noFill/>
            </p:spPr>
            <p:txBody>
              <a:bodyPr wrap="square" rtlCol="0">
                <a:spAutoFit/>
              </a:bodyPr>
              <a:lstStyle/>
              <a:p>
                <a:pPr>
                  <a:defRPr/>
                </a:pPr>
                <a:r>
                  <a:rPr lang="zh-TW" altLang="en-US" sz="2000" b="1" kern="0" dirty="0" smtClean="0">
                    <a:solidFill>
                      <a:srgbClr val="FF0000"/>
                    </a:solidFill>
                    <a:latin typeface="微軟正黑體" panose="020B0604030504040204" pitchFamily="34" charset="-120"/>
                    <a:ea typeface="微軟正黑體" panose="020B0604030504040204" pitchFamily="34" charset="-120"/>
                  </a:rPr>
                  <a:t>教學能量</a:t>
                </a:r>
                <a:endParaRPr lang="en-US" altLang="zh-TW" sz="2000" b="1" kern="0" dirty="0" smtClean="0">
                  <a:solidFill>
                    <a:srgbClr val="FF0000"/>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課程</a:t>
                </a:r>
                <a:endParaRPr lang="en-US" altLang="zh-TW" kern="0" dirty="0" smtClean="0">
                  <a:solidFill>
                    <a:prstClr val="black"/>
                  </a:solidFill>
                  <a:latin typeface="微軟正黑體" panose="020B0604030504040204" pitchFamily="34" charset="-120"/>
                  <a:ea typeface="微軟正黑體" panose="020B0604030504040204" pitchFamily="34" charset="-120"/>
                </a:endParaRPr>
              </a:p>
              <a:p>
                <a:pPr marL="285750" indent="-285750">
                  <a:buFont typeface="Arial" pitchFamily="34" charset="0"/>
                  <a:buChar char="•"/>
                  <a:defRPr/>
                </a:pPr>
                <a:r>
                  <a:rPr lang="zh-TW" altLang="en-US" kern="0" dirty="0" smtClean="0">
                    <a:solidFill>
                      <a:prstClr val="black"/>
                    </a:solidFill>
                    <a:latin typeface="微軟正黑體" panose="020B0604030504040204" pitchFamily="34" charset="-120"/>
                    <a:ea typeface="微軟正黑體" panose="020B0604030504040204" pitchFamily="34" charset="-120"/>
                  </a:rPr>
                  <a:t>活動</a:t>
                </a:r>
              </a:p>
            </p:txBody>
          </p:sp>
        </p:grpSp>
      </p:grpSp>
      <p:grpSp>
        <p:nvGrpSpPr>
          <p:cNvPr id="67" name="群組 66"/>
          <p:cNvGrpSpPr/>
          <p:nvPr/>
        </p:nvGrpSpPr>
        <p:grpSpPr>
          <a:xfrm>
            <a:off x="697292" y="3970037"/>
            <a:ext cx="3744873" cy="1491676"/>
            <a:chOff x="697292" y="3970037"/>
            <a:chExt cx="3744873" cy="1491676"/>
          </a:xfrm>
        </p:grpSpPr>
        <p:sp>
          <p:nvSpPr>
            <p:cNvPr id="68" name="Oval 7"/>
            <p:cNvSpPr>
              <a:spLocks noChangeArrowheads="1"/>
            </p:cNvSpPr>
            <p:nvPr/>
          </p:nvSpPr>
          <p:spPr bwMode="gray">
            <a:xfrm rot="5400000">
              <a:off x="2734813" y="4268737"/>
              <a:ext cx="1061295" cy="1129949"/>
            </a:xfrm>
            <a:prstGeom prst="ellipse">
              <a:avLst/>
            </a:prstGeom>
            <a:solidFill>
              <a:srgbClr val="C1272D">
                <a:lumMod val="40000"/>
                <a:lumOff val="60000"/>
              </a:srgbClr>
            </a:solidFill>
            <a:ln>
              <a:noFill/>
            </a:ln>
            <a:effectLst>
              <a:outerShdw dist="107763" dir="2700000" algn="ctr" rotWithShape="0">
                <a:srgbClr val="E7E6E6">
                  <a:alpha val="50000"/>
                </a:srgbClr>
              </a:outerShdw>
            </a:effectLst>
          </p:spPr>
          <p:txBody>
            <a:bodyPr lIns="45720" tIns="44450" rIns="45720" bIns="44450" anchor="ctr" anchorCtr="1"/>
            <a:lstStyle/>
            <a:p>
              <a:pPr>
                <a:defRPr/>
              </a:pPr>
              <a:endParaRPr lang="zh-TW" altLang="en-US" kern="0" smtClean="0">
                <a:solidFill>
                  <a:prstClr val="black"/>
                </a:solidFill>
                <a:latin typeface="Arial"/>
              </a:endParaRPr>
            </a:p>
          </p:txBody>
        </p:sp>
        <p:cxnSp>
          <p:nvCxnSpPr>
            <p:cNvPr id="69" name="AutoShape 9"/>
            <p:cNvCxnSpPr>
              <a:cxnSpLocks noChangeShapeType="1"/>
              <a:stCxn id="68" idx="0"/>
            </p:cNvCxnSpPr>
            <p:nvPr/>
          </p:nvCxnSpPr>
          <p:spPr bwMode="auto">
            <a:xfrm rot="10800000" flipH="1">
              <a:off x="3829654" y="3970037"/>
              <a:ext cx="612511" cy="863675"/>
            </a:xfrm>
            <a:prstGeom prst="curvedConnector2">
              <a:avLst/>
            </a:prstGeom>
            <a:noFill/>
            <a:ln w="38100">
              <a:solidFill>
                <a:srgbClr val="E7E6E6"/>
              </a:solidFill>
              <a:prstDash val="sysDot"/>
              <a:round/>
              <a:headEnd/>
              <a:tailEnd type="triangle" w="med" len="med"/>
            </a:ln>
            <a:extLst>
              <a:ext uri="{909E8E84-426E-40DD-AFC4-6F175D3DCCD1}">
                <a14:hiddenFill xmlns:a14="http://schemas.microsoft.com/office/drawing/2010/main">
                  <a:noFill/>
                </a14:hiddenFill>
              </a:ext>
            </a:extLst>
          </p:spPr>
        </p:cxnSp>
        <p:sp>
          <p:nvSpPr>
            <p:cNvPr id="70" name="文字方塊 69"/>
            <p:cNvSpPr txBox="1"/>
            <p:nvPr/>
          </p:nvSpPr>
          <p:spPr>
            <a:xfrm>
              <a:off x="2333488" y="4438375"/>
              <a:ext cx="2053594" cy="368947"/>
            </a:xfrm>
            <a:prstGeom prst="rect">
              <a:avLst/>
            </a:prstGeom>
            <a:noFill/>
          </p:spPr>
          <p:txBody>
            <a:bodyPr wrap="square" rtlCol="0">
              <a:spAutoFit/>
            </a:bodyPr>
            <a:lstStyle/>
            <a:p>
              <a:pPr>
                <a:defRPr/>
              </a:pPr>
              <a:r>
                <a:rPr lang="en-US" altLang="zh-TW" sz="2000" b="1" kern="0" dirty="0" smtClean="0">
                  <a:solidFill>
                    <a:srgbClr val="FF0000"/>
                  </a:solidFill>
                  <a:latin typeface="Gungsuh" pitchFamily="18" charset="-127"/>
                  <a:ea typeface="Gungsuh" pitchFamily="18" charset="-127"/>
                </a:rPr>
                <a:t>expectation</a:t>
              </a:r>
              <a:endParaRPr lang="zh-TW" altLang="en-US" sz="2000" b="1" kern="0" dirty="0" smtClean="0">
                <a:solidFill>
                  <a:srgbClr val="FF0000"/>
                </a:solidFill>
                <a:latin typeface="Gungsuh" pitchFamily="18" charset="-127"/>
                <a:ea typeface="Gungsuh" pitchFamily="18" charset="-127"/>
              </a:endParaRPr>
            </a:p>
          </p:txBody>
        </p:sp>
        <p:sp>
          <p:nvSpPr>
            <p:cNvPr id="71" name="文字方塊 70"/>
            <p:cNvSpPr txBox="1"/>
            <p:nvPr/>
          </p:nvSpPr>
          <p:spPr>
            <a:xfrm>
              <a:off x="697292" y="4815382"/>
              <a:ext cx="3272393" cy="646331"/>
            </a:xfrm>
            <a:prstGeom prst="rect">
              <a:avLst/>
            </a:prstGeom>
            <a:noFill/>
          </p:spPr>
          <p:txBody>
            <a:bodyPr wrap="square" rtlCol="0">
              <a:spAutoFit/>
            </a:bodyPr>
            <a:lstStyle/>
            <a:p>
              <a:pPr>
                <a:defRPr/>
              </a:pPr>
              <a:r>
                <a:rPr lang="zh-TW" altLang="en-US" kern="0" dirty="0" smtClean="0">
                  <a:solidFill>
                    <a:prstClr val="black"/>
                  </a:solidFill>
                  <a:latin typeface="微軟正黑體" panose="020B0604030504040204" pitchFamily="34" charset="-120"/>
                  <a:ea typeface="微軟正黑體" panose="020B0604030504040204" pitchFamily="34" charset="-120"/>
                </a:rPr>
                <a:t>學校</a:t>
              </a:r>
              <a:r>
                <a:rPr lang="en-US" altLang="zh-TW" kern="0" dirty="0" smtClean="0">
                  <a:solidFill>
                    <a:prstClr val="black"/>
                  </a:solidFill>
                  <a:latin typeface="微軟正黑體" panose="020B0604030504040204" pitchFamily="34" charset="-120"/>
                  <a:ea typeface="微軟正黑體" panose="020B0604030504040204" pitchFamily="34" charset="-120"/>
                </a:rPr>
                <a:t>/</a:t>
              </a:r>
              <a:r>
                <a:rPr lang="zh-TW" altLang="en-US" kern="0" dirty="0" smtClean="0">
                  <a:solidFill>
                    <a:prstClr val="black"/>
                  </a:solidFill>
                  <a:latin typeface="微軟正黑體" panose="020B0604030504040204" pitchFamily="34" charset="-120"/>
                  <a:ea typeface="微軟正黑體" panose="020B0604030504040204" pitchFamily="34" charset="-120"/>
                </a:rPr>
                <a:t>系所提供課程與活動對應共通</a:t>
              </a:r>
              <a:r>
                <a:rPr lang="en-US" altLang="zh-TW" kern="0" dirty="0" smtClean="0">
                  <a:solidFill>
                    <a:prstClr val="black"/>
                  </a:solidFill>
                  <a:latin typeface="微軟正黑體" panose="020B0604030504040204" pitchFamily="34" charset="-120"/>
                  <a:ea typeface="微軟正黑體" panose="020B0604030504040204" pitchFamily="34" charset="-120"/>
                </a:rPr>
                <a:t>/</a:t>
              </a:r>
              <a:r>
                <a:rPr lang="zh-TW" altLang="en-US" kern="0" dirty="0" smtClean="0">
                  <a:solidFill>
                    <a:prstClr val="black"/>
                  </a:solidFill>
                  <a:latin typeface="微軟正黑體" panose="020B0604030504040204" pitchFamily="34" charset="-120"/>
                  <a:ea typeface="微軟正黑體" panose="020B0604030504040204" pitchFamily="34" charset="-120"/>
                </a:rPr>
                <a:t>專業職能養成之</a:t>
              </a:r>
              <a:r>
                <a:rPr lang="zh-TW" altLang="en-US" b="1" u="sng" kern="0" dirty="0" smtClean="0">
                  <a:solidFill>
                    <a:prstClr val="black"/>
                  </a:solidFill>
                  <a:latin typeface="微軟正黑體" panose="020B0604030504040204" pitchFamily="34" charset="-120"/>
                  <a:ea typeface="微軟正黑體" panose="020B0604030504040204" pitchFamily="34" charset="-120"/>
                </a:rPr>
                <a:t>充足度</a:t>
              </a:r>
            </a:p>
          </p:txBody>
        </p:sp>
      </p:grpSp>
      <p:grpSp>
        <p:nvGrpSpPr>
          <p:cNvPr id="72" name="群組 71"/>
          <p:cNvGrpSpPr/>
          <p:nvPr/>
        </p:nvGrpSpPr>
        <p:grpSpPr>
          <a:xfrm>
            <a:off x="2360210" y="3970768"/>
            <a:ext cx="5242669" cy="2667539"/>
            <a:chOff x="2360210" y="3970768"/>
            <a:chExt cx="5242669" cy="2667539"/>
          </a:xfrm>
        </p:grpSpPr>
        <p:sp>
          <p:nvSpPr>
            <p:cNvPr id="73" name="Oval 5"/>
            <p:cNvSpPr>
              <a:spLocks noChangeArrowheads="1"/>
            </p:cNvSpPr>
            <p:nvPr/>
          </p:nvSpPr>
          <p:spPr bwMode="gray">
            <a:xfrm rot="5400000">
              <a:off x="3919310" y="5198285"/>
              <a:ext cx="1061295" cy="1129949"/>
            </a:xfrm>
            <a:prstGeom prst="ellipse">
              <a:avLst/>
            </a:prstGeom>
            <a:solidFill>
              <a:srgbClr val="FFC000">
                <a:lumMod val="40000"/>
                <a:lumOff val="60000"/>
              </a:srgbClr>
            </a:solidFill>
            <a:ln>
              <a:noFill/>
            </a:ln>
            <a:effectLst>
              <a:outerShdw dist="107763" dir="2700000" algn="ctr" rotWithShape="0">
                <a:srgbClr val="E7E6E6">
                  <a:alpha val="50000"/>
                </a:srgbClr>
              </a:outerShdw>
            </a:effectLst>
          </p:spPr>
          <p:txBody>
            <a:bodyPr lIns="45720" tIns="44450" rIns="45720" bIns="44450" anchor="ctr" anchorCtr="1"/>
            <a:lstStyle/>
            <a:p>
              <a:pPr>
                <a:defRPr/>
              </a:pPr>
              <a:endParaRPr lang="zh-TW" altLang="en-US" kern="0" smtClean="0">
                <a:solidFill>
                  <a:prstClr val="black"/>
                </a:solidFill>
                <a:latin typeface="Arial"/>
              </a:endParaRPr>
            </a:p>
          </p:txBody>
        </p:sp>
        <p:cxnSp>
          <p:nvCxnSpPr>
            <p:cNvPr id="74" name="AutoShape 10"/>
            <p:cNvCxnSpPr>
              <a:cxnSpLocks noChangeShapeType="1"/>
              <a:stCxn id="73" idx="2"/>
            </p:cNvCxnSpPr>
            <p:nvPr/>
          </p:nvCxnSpPr>
          <p:spPr bwMode="auto">
            <a:xfrm rot="5400000" flipH="1">
              <a:off x="3815139" y="4598573"/>
              <a:ext cx="1261843" cy="6234"/>
            </a:xfrm>
            <a:prstGeom prst="straightConnector1">
              <a:avLst/>
            </a:prstGeom>
            <a:noFill/>
            <a:ln w="38100">
              <a:solidFill>
                <a:srgbClr val="E7E6E6"/>
              </a:solidFill>
              <a:prstDash val="sysDot"/>
              <a:round/>
              <a:headEnd/>
              <a:tailEnd type="triangle" w="med" len="med"/>
            </a:ln>
            <a:extLst>
              <a:ext uri="{909E8E84-426E-40DD-AFC4-6F175D3DCCD1}">
                <a14:hiddenFill xmlns:a14="http://schemas.microsoft.com/office/drawing/2010/main">
                  <a:noFill/>
                </a14:hiddenFill>
              </a:ext>
            </a:extLst>
          </p:spPr>
        </p:cxnSp>
        <p:sp>
          <p:nvSpPr>
            <p:cNvPr id="75" name="文字方塊 74"/>
            <p:cNvSpPr txBox="1"/>
            <p:nvPr/>
          </p:nvSpPr>
          <p:spPr>
            <a:xfrm>
              <a:off x="3592856" y="5355503"/>
              <a:ext cx="2053594" cy="368947"/>
            </a:xfrm>
            <a:prstGeom prst="rect">
              <a:avLst/>
            </a:prstGeom>
            <a:noFill/>
          </p:spPr>
          <p:txBody>
            <a:bodyPr wrap="square" rtlCol="0">
              <a:spAutoFit/>
            </a:bodyPr>
            <a:lstStyle/>
            <a:p>
              <a:pPr>
                <a:defRPr/>
              </a:pPr>
              <a:r>
                <a:rPr lang="en-US" altLang="zh-TW" sz="2000" b="1" kern="0" dirty="0" smtClean="0">
                  <a:solidFill>
                    <a:srgbClr val="FF0000"/>
                  </a:solidFill>
                  <a:latin typeface="Gungsuh" pitchFamily="18" charset="-127"/>
                  <a:ea typeface="Gungsuh" pitchFamily="18" charset="-127"/>
                </a:rPr>
                <a:t>experience</a:t>
              </a:r>
              <a:endParaRPr lang="zh-TW" altLang="en-US" sz="2000" b="1" kern="0" dirty="0" smtClean="0">
                <a:solidFill>
                  <a:srgbClr val="FF0000"/>
                </a:solidFill>
                <a:latin typeface="Gungsuh" pitchFamily="18" charset="-127"/>
                <a:ea typeface="Gungsuh" pitchFamily="18" charset="-127"/>
              </a:endParaRPr>
            </a:p>
          </p:txBody>
        </p:sp>
        <p:sp>
          <p:nvSpPr>
            <p:cNvPr id="76" name="文字方塊 75"/>
            <p:cNvSpPr txBox="1"/>
            <p:nvPr/>
          </p:nvSpPr>
          <p:spPr>
            <a:xfrm>
              <a:off x="2360210" y="5714977"/>
              <a:ext cx="5242669" cy="923330"/>
            </a:xfrm>
            <a:prstGeom prst="rect">
              <a:avLst/>
            </a:prstGeom>
            <a:noFill/>
          </p:spPr>
          <p:txBody>
            <a:bodyPr wrap="square" rtlCol="0">
              <a:spAutoFit/>
            </a:bodyPr>
            <a:lstStyle/>
            <a:p>
              <a:pPr marL="171450" indent="-171450">
                <a:buFont typeface="Arial" panose="020B0604020202020204" pitchFamily="34" charset="0"/>
                <a:buChar char="•"/>
                <a:defRPr/>
              </a:pPr>
              <a:r>
                <a:rPr lang="zh-TW" altLang="en-US" kern="0" dirty="0">
                  <a:solidFill>
                    <a:sysClr val="windowText" lastClr="000000"/>
                  </a:solidFill>
                  <a:latin typeface="微軟正黑體" panose="020B0604030504040204" pitchFamily="34" charset="-120"/>
                  <a:ea typeface="微軟正黑體" panose="020B0604030504040204" pitchFamily="34" charset="-120"/>
                </a:rPr>
                <a:t>學習</a:t>
              </a:r>
              <a:r>
                <a:rPr lang="zh-TW" altLang="en-US" kern="0" dirty="0" smtClean="0">
                  <a:solidFill>
                    <a:sysClr val="windowText" lastClr="000000"/>
                  </a:solidFill>
                  <a:latin typeface="微軟正黑體" panose="020B0604030504040204" pitchFamily="34" charset="-120"/>
                  <a:ea typeface="微軟正黑體" panose="020B0604030504040204" pitchFamily="34" charset="-120"/>
                </a:rPr>
                <a:t>經驗對共通</a:t>
              </a:r>
              <a:r>
                <a:rPr lang="en-US" altLang="zh-TW" kern="0" dirty="0">
                  <a:solidFill>
                    <a:sysClr val="windowText" lastClr="000000"/>
                  </a:solidFill>
                  <a:latin typeface="微軟正黑體" panose="020B0604030504040204" pitchFamily="34" charset="-120"/>
                  <a:ea typeface="微軟正黑體" panose="020B0604030504040204" pitchFamily="34" charset="-120"/>
                </a:rPr>
                <a:t>/</a:t>
              </a:r>
              <a:r>
                <a:rPr lang="zh-TW" altLang="en-US" kern="0" dirty="0">
                  <a:solidFill>
                    <a:sysClr val="windowText" lastClr="000000"/>
                  </a:solidFill>
                  <a:latin typeface="微軟正黑體" panose="020B0604030504040204" pitchFamily="34" charset="-120"/>
                  <a:ea typeface="微軟正黑體" panose="020B0604030504040204" pitchFamily="34" charset="-120"/>
                </a:rPr>
                <a:t>專業</a:t>
              </a:r>
              <a:r>
                <a:rPr lang="zh-TW" altLang="en-US" kern="0" dirty="0" smtClean="0">
                  <a:solidFill>
                    <a:sysClr val="windowText" lastClr="000000"/>
                  </a:solidFill>
                  <a:latin typeface="微軟正黑體" panose="020B0604030504040204" pitchFamily="34" charset="-120"/>
                  <a:ea typeface="微軟正黑體" panose="020B0604030504040204" pitchFamily="34" charset="-120"/>
                </a:rPr>
                <a:t>職能養成之</a:t>
              </a:r>
              <a:r>
                <a:rPr lang="zh-TW" altLang="en-US" b="1" u="sng" kern="0" dirty="0" smtClean="0">
                  <a:solidFill>
                    <a:sysClr val="windowText" lastClr="000000"/>
                  </a:solidFill>
                  <a:latin typeface="微軟正黑體" panose="020B0604030504040204" pitchFamily="34" charset="-120"/>
                  <a:ea typeface="微軟正黑體" panose="020B0604030504040204" pitchFamily="34" charset="-120"/>
                </a:rPr>
                <a:t>幫助度</a:t>
              </a:r>
              <a:endParaRPr lang="en-US" altLang="zh-TW" b="1" u="sng" kern="0" dirty="0" smtClean="0">
                <a:solidFill>
                  <a:sysClr val="windowText" lastClr="000000"/>
                </a:solidFill>
                <a:latin typeface="微軟正黑體" panose="020B0604030504040204" pitchFamily="34" charset="-120"/>
                <a:ea typeface="微軟正黑體" panose="020B0604030504040204" pitchFamily="34" charset="-120"/>
              </a:endParaRPr>
            </a:p>
            <a:p>
              <a:pPr marL="171450" indent="-171450">
                <a:buFont typeface="Arial" panose="020B0604020202020204" pitchFamily="34" charset="0"/>
                <a:buChar char="•"/>
                <a:defRPr/>
              </a:pPr>
              <a:r>
                <a:rPr lang="zh-TW" altLang="en-US" kern="0" dirty="0" smtClean="0">
                  <a:solidFill>
                    <a:sysClr val="windowText" lastClr="000000"/>
                  </a:solidFill>
                  <a:latin typeface="微軟正黑體" panose="020B0604030504040204" pitchFamily="34" charset="-120"/>
                  <a:ea typeface="微軟正黑體" panose="020B0604030504040204" pitchFamily="34" charset="-120"/>
                </a:rPr>
                <a:t>對共通</a:t>
              </a:r>
              <a:r>
                <a:rPr lang="en-US" altLang="zh-TW" kern="0" dirty="0">
                  <a:solidFill>
                    <a:sysClr val="windowText" lastClr="000000"/>
                  </a:solidFill>
                  <a:latin typeface="微軟正黑體" panose="020B0604030504040204" pitchFamily="34" charset="-120"/>
                  <a:ea typeface="微軟正黑體" panose="020B0604030504040204" pitchFamily="34" charset="-120"/>
                </a:rPr>
                <a:t>/</a:t>
              </a:r>
              <a:r>
                <a:rPr lang="zh-TW" altLang="en-US" kern="0" dirty="0">
                  <a:solidFill>
                    <a:sysClr val="windowText" lastClr="000000"/>
                  </a:solidFill>
                  <a:latin typeface="微軟正黑體" panose="020B0604030504040204" pitchFamily="34" charset="-120"/>
                  <a:ea typeface="微軟正黑體" panose="020B0604030504040204" pitchFamily="34" charset="-120"/>
                </a:rPr>
                <a:t>專業</a:t>
              </a:r>
              <a:r>
                <a:rPr lang="zh-TW" altLang="en-US" kern="0" dirty="0" smtClean="0">
                  <a:solidFill>
                    <a:sysClr val="windowText" lastClr="000000"/>
                  </a:solidFill>
                  <a:latin typeface="微軟正黑體" panose="020B0604030504040204" pitchFamily="34" charset="-120"/>
                  <a:ea typeface="微軟正黑體" panose="020B0604030504040204" pitchFamily="34" charset="-120"/>
                </a:rPr>
                <a:t>職能養成之教學內容</a:t>
              </a:r>
              <a:r>
                <a:rPr lang="zh-TW" altLang="en-US" b="1" u="sng" kern="0" dirty="0" smtClean="0">
                  <a:solidFill>
                    <a:sysClr val="windowText" lastClr="000000"/>
                  </a:solidFill>
                  <a:latin typeface="微軟正黑體" panose="020B0604030504040204" pitchFamily="34" charset="-120"/>
                  <a:ea typeface="微軟正黑體" panose="020B0604030504040204" pitchFamily="34" charset="-120"/>
                </a:rPr>
                <a:t>滿意度</a:t>
              </a:r>
              <a:endParaRPr lang="zh-TW" altLang="en-US" b="1" u="sng" kern="0" dirty="0">
                <a:solidFill>
                  <a:sysClr val="windowText" lastClr="000000"/>
                </a:solidFill>
                <a:latin typeface="微軟正黑體" panose="020B0604030504040204" pitchFamily="34" charset="-120"/>
                <a:ea typeface="微軟正黑體" panose="020B0604030504040204" pitchFamily="34" charset="-120"/>
              </a:endParaRPr>
            </a:p>
            <a:p>
              <a:pPr>
                <a:defRPr/>
              </a:pPr>
              <a:endParaRPr lang="zh-TW" altLang="en-US" kern="0" dirty="0" smtClean="0">
                <a:solidFill>
                  <a:prstClr val="black"/>
                </a:solidFill>
                <a:latin typeface="微軟正黑體" panose="020B0604030504040204" pitchFamily="34" charset="-120"/>
                <a:ea typeface="微軟正黑體" panose="020B0604030504040204" pitchFamily="34" charset="-120"/>
              </a:endParaRPr>
            </a:p>
          </p:txBody>
        </p:sp>
      </p:grpSp>
      <p:grpSp>
        <p:nvGrpSpPr>
          <p:cNvPr id="77" name="群組 76"/>
          <p:cNvGrpSpPr/>
          <p:nvPr/>
        </p:nvGrpSpPr>
        <p:grpSpPr>
          <a:xfrm>
            <a:off x="4458178" y="3961181"/>
            <a:ext cx="4264584" cy="1394322"/>
            <a:chOff x="4458178" y="3961181"/>
            <a:chExt cx="4264584" cy="1394322"/>
          </a:xfrm>
        </p:grpSpPr>
        <p:sp>
          <p:nvSpPr>
            <p:cNvPr id="78" name="Oval 6"/>
            <p:cNvSpPr>
              <a:spLocks noChangeArrowheads="1"/>
            </p:cNvSpPr>
            <p:nvPr/>
          </p:nvSpPr>
          <p:spPr bwMode="gray">
            <a:xfrm rot="5400000">
              <a:off x="5202424" y="4259881"/>
              <a:ext cx="1061295" cy="1129949"/>
            </a:xfrm>
            <a:prstGeom prst="ellipse">
              <a:avLst/>
            </a:prstGeom>
            <a:solidFill>
              <a:srgbClr val="4472C4">
                <a:lumMod val="40000"/>
                <a:lumOff val="60000"/>
              </a:srgbClr>
            </a:solidFill>
            <a:ln>
              <a:noFill/>
            </a:ln>
            <a:effectLst>
              <a:outerShdw dist="107763" dir="2700000" algn="ctr" rotWithShape="0">
                <a:srgbClr val="E7E6E6">
                  <a:alpha val="50000"/>
                </a:srgbClr>
              </a:outerShdw>
            </a:effectLst>
          </p:spPr>
          <p:txBody>
            <a:bodyPr lIns="45720" tIns="44450" rIns="45720" bIns="44450" anchor="ctr" anchorCtr="1"/>
            <a:lstStyle/>
            <a:p>
              <a:pPr>
                <a:defRPr/>
              </a:pPr>
              <a:endParaRPr lang="zh-TW" altLang="en-US" kern="0" smtClean="0">
                <a:solidFill>
                  <a:prstClr val="black"/>
                </a:solidFill>
                <a:latin typeface="Arial"/>
              </a:endParaRPr>
            </a:p>
          </p:txBody>
        </p:sp>
        <p:cxnSp>
          <p:nvCxnSpPr>
            <p:cNvPr id="79" name="AutoShape 8"/>
            <p:cNvCxnSpPr>
              <a:cxnSpLocks noChangeShapeType="1"/>
              <a:stCxn id="78" idx="4"/>
            </p:cNvCxnSpPr>
            <p:nvPr/>
          </p:nvCxnSpPr>
          <p:spPr bwMode="auto">
            <a:xfrm rot="10800000">
              <a:off x="4458178" y="3961181"/>
              <a:ext cx="709141" cy="863675"/>
            </a:xfrm>
            <a:prstGeom prst="curvedConnector2">
              <a:avLst/>
            </a:prstGeom>
            <a:noFill/>
            <a:ln w="38100">
              <a:solidFill>
                <a:srgbClr val="E7E6E6"/>
              </a:solidFill>
              <a:prstDash val="sysDot"/>
              <a:round/>
              <a:headEnd/>
              <a:tailEnd type="triangle" w="med" len="med"/>
            </a:ln>
            <a:extLst>
              <a:ext uri="{909E8E84-426E-40DD-AFC4-6F175D3DCCD1}">
                <a14:hiddenFill xmlns:a14="http://schemas.microsoft.com/office/drawing/2010/main">
                  <a:noFill/>
                </a14:hiddenFill>
              </a:ext>
            </a:extLst>
          </p:spPr>
        </p:cxnSp>
        <p:sp>
          <p:nvSpPr>
            <p:cNvPr id="80" name="文字方塊 79"/>
            <p:cNvSpPr txBox="1"/>
            <p:nvPr/>
          </p:nvSpPr>
          <p:spPr>
            <a:xfrm>
              <a:off x="4986187" y="4419427"/>
              <a:ext cx="2053594" cy="368947"/>
            </a:xfrm>
            <a:prstGeom prst="rect">
              <a:avLst/>
            </a:prstGeom>
            <a:noFill/>
          </p:spPr>
          <p:txBody>
            <a:bodyPr wrap="square" rtlCol="0">
              <a:spAutoFit/>
            </a:bodyPr>
            <a:lstStyle/>
            <a:p>
              <a:pPr>
                <a:defRPr/>
              </a:pPr>
              <a:r>
                <a:rPr lang="en-US" altLang="zh-TW" sz="2000" b="1" kern="0" dirty="0" smtClean="0">
                  <a:solidFill>
                    <a:srgbClr val="FF0000"/>
                  </a:solidFill>
                  <a:latin typeface="Gungsuh" pitchFamily="18" charset="-127"/>
                  <a:ea typeface="Gungsuh" pitchFamily="18" charset="-127"/>
                </a:rPr>
                <a:t>engagement</a:t>
              </a:r>
              <a:endParaRPr lang="zh-TW" altLang="en-US" sz="2000" b="1" kern="0" dirty="0" smtClean="0">
                <a:solidFill>
                  <a:srgbClr val="FF0000"/>
                </a:solidFill>
                <a:latin typeface="Gungsuh" pitchFamily="18" charset="-127"/>
                <a:ea typeface="Gungsuh" pitchFamily="18" charset="-127"/>
              </a:endParaRPr>
            </a:p>
          </p:txBody>
        </p:sp>
        <p:sp>
          <p:nvSpPr>
            <p:cNvPr id="81" name="文字方塊 80"/>
            <p:cNvSpPr txBox="1"/>
            <p:nvPr/>
          </p:nvSpPr>
          <p:spPr>
            <a:xfrm>
              <a:off x="5055323" y="4824857"/>
              <a:ext cx="3667439" cy="369332"/>
            </a:xfrm>
            <a:prstGeom prst="rect">
              <a:avLst/>
            </a:prstGeom>
            <a:noFill/>
          </p:spPr>
          <p:txBody>
            <a:bodyPr wrap="square" rtlCol="0">
              <a:spAutoFit/>
            </a:bodyPr>
            <a:lstStyle/>
            <a:p>
              <a:pPr>
                <a:defRPr/>
              </a:pPr>
              <a:r>
                <a:rPr lang="zh-TW" altLang="en-US" kern="0" dirty="0" smtClean="0">
                  <a:solidFill>
                    <a:prstClr val="black"/>
                  </a:solidFill>
                  <a:latin typeface="微軟正黑體" panose="020B0604030504040204" pitchFamily="34" charset="-120"/>
                  <a:ea typeface="微軟正黑體" panose="020B0604030504040204" pitchFamily="34" charset="-120"/>
                </a:rPr>
                <a:t>共通</a:t>
              </a:r>
              <a:r>
                <a:rPr lang="en-US" altLang="zh-TW" kern="0" dirty="0" smtClean="0">
                  <a:solidFill>
                    <a:prstClr val="black"/>
                  </a:solidFill>
                  <a:latin typeface="微軟正黑體" panose="020B0604030504040204" pitchFamily="34" charset="-120"/>
                  <a:ea typeface="微軟正黑體" panose="020B0604030504040204" pitchFamily="34" charset="-120"/>
                </a:rPr>
                <a:t>/</a:t>
              </a:r>
              <a:r>
                <a:rPr lang="zh-TW" altLang="en-US" kern="0" dirty="0" smtClean="0">
                  <a:solidFill>
                    <a:prstClr val="black"/>
                  </a:solidFill>
                  <a:latin typeface="微軟正黑體" panose="020B0604030504040204" pitchFamily="34" charset="-120"/>
                  <a:ea typeface="微軟正黑體" panose="020B0604030504040204" pitchFamily="34" charset="-120"/>
                </a:rPr>
                <a:t>專業職能與課程連結</a:t>
              </a:r>
              <a:r>
                <a:rPr lang="zh-TW" altLang="en-US" b="1" u="sng" kern="0" dirty="0" smtClean="0">
                  <a:solidFill>
                    <a:prstClr val="black"/>
                  </a:solidFill>
                  <a:latin typeface="微軟正黑體" panose="020B0604030504040204" pitchFamily="34" charset="-120"/>
                  <a:ea typeface="微軟正黑體" panose="020B0604030504040204" pitchFamily="34" charset="-120"/>
                </a:rPr>
                <a:t>理解度</a:t>
              </a:r>
              <a:endParaRPr lang="zh-TW" altLang="en-US" b="1" u="sng" kern="0" dirty="0" smtClean="0">
                <a:solidFill>
                  <a:prstClr val="black"/>
                </a:solidFill>
                <a:latin typeface="Arial"/>
              </a:endParaRPr>
            </a:p>
          </p:txBody>
        </p:sp>
      </p:grpSp>
      <p:sp>
        <p:nvSpPr>
          <p:cNvPr id="3" name="投影片編號版面配置區 2"/>
          <p:cNvSpPr>
            <a:spLocks noGrp="1"/>
          </p:cNvSpPr>
          <p:nvPr>
            <p:ph type="sldNum" sz="quarter" idx="12"/>
          </p:nvPr>
        </p:nvSpPr>
        <p:spPr/>
        <p:txBody>
          <a:bodyPr/>
          <a:lstStyle/>
          <a:p>
            <a:fld id="{E7535FAD-13AA-4F2B-84A6-73AF313AAC7C}" type="slidenum">
              <a:rPr lang="en-US" smtClean="0">
                <a:solidFill>
                  <a:prstClr val="white">
                    <a:tint val="75000"/>
                  </a:prstClr>
                </a:solidFill>
              </a:rPr>
              <a:pPr/>
              <a:t>98</a:t>
            </a:fld>
            <a:endParaRPr lang="en-US" dirty="0">
              <a:solidFill>
                <a:prstClr val="white">
                  <a:tint val="75000"/>
                </a:prstClr>
              </a:solidFill>
            </a:endParaRPr>
          </a:p>
        </p:txBody>
      </p:sp>
    </p:spTree>
    <p:extLst>
      <p:ext uri="{BB962C8B-B14F-4D97-AF65-F5344CB8AC3E}">
        <p14:creationId xmlns:p14="http://schemas.microsoft.com/office/powerpoint/2010/main" val="80282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7200" y="307718"/>
            <a:ext cx="8229600" cy="762676"/>
          </a:xfrm>
        </p:spPr>
        <p:txBody>
          <a:bodyPr/>
          <a:lstStyle/>
          <a:p>
            <a:r>
              <a:rPr lang="zh-TW" altLang="zh-TW" dirty="0"/>
              <a:t>職能養成之教學能量</a:t>
            </a:r>
            <a:r>
              <a:rPr lang="zh-TW" altLang="zh-TW" dirty="0" smtClean="0"/>
              <a:t>回饋</a:t>
            </a:r>
            <a:endParaRPr lang="zh-TW" altLang="en-US" dirty="0"/>
          </a:p>
        </p:txBody>
      </p:sp>
      <p:sp>
        <p:nvSpPr>
          <p:cNvPr id="16389" name="投影片編號版面配置區 2"/>
          <p:cNvSpPr>
            <a:spLocks noGrp="1"/>
          </p:cNvSpPr>
          <p:nvPr>
            <p:ph type="sldNum" sz="quarter" idx="4294967295"/>
          </p:nvPr>
        </p:nvSpPr>
        <p:spPr bwMode="auto">
          <a:xfrm>
            <a:off x="6553200" y="63563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微軟正黑體" panose="020B0604030504040204" pitchFamily="34" charset="-120"/>
                <a:ea typeface="微軟正黑體" panose="020B0604030504040204" pitchFamily="34" charset="-120"/>
              </a:defRPr>
            </a:lvl1pPr>
            <a:lvl2pPr marL="742950" indent="-285750">
              <a:spcBef>
                <a:spcPct val="20000"/>
              </a:spcBef>
              <a:buFont typeface="Arial" panose="020B0604020202020204" pitchFamily="34" charset="0"/>
              <a:buChar char="–"/>
              <a:defRPr sz="2800">
                <a:solidFill>
                  <a:schemeClr val="tx1"/>
                </a:solidFill>
                <a:latin typeface="微軟正黑體" panose="020B0604030504040204" pitchFamily="34" charset="-120"/>
                <a:ea typeface="微軟正黑體" panose="020B0604030504040204" pitchFamily="34" charset="-120"/>
              </a:defRPr>
            </a:lvl2pPr>
            <a:lvl3pPr marL="1143000" indent="-228600">
              <a:spcBef>
                <a:spcPct val="20000"/>
              </a:spcBef>
              <a:buFont typeface="Arial" panose="020B0604020202020204" pitchFamily="34" charset="0"/>
              <a:buChar char="•"/>
              <a:defRPr sz="2400">
                <a:solidFill>
                  <a:schemeClr val="tx1"/>
                </a:solidFill>
                <a:latin typeface="微軟正黑體" panose="020B0604030504040204" pitchFamily="34" charset="-120"/>
                <a:ea typeface="微軟正黑體" panose="020B0604030504040204" pitchFamily="34" charset="-120"/>
              </a:defRPr>
            </a:lvl3pPr>
            <a:lvl4pPr marL="16002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4pPr>
            <a:lvl5pPr marL="2057400" indent="-228600">
              <a:spcBef>
                <a:spcPct val="20000"/>
              </a:spcBef>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軟正黑體" panose="020B0604030504040204" pitchFamily="34" charset="-120"/>
                <a:ea typeface="微軟正黑體" panose="020B0604030504040204" pitchFamily="34" charset="-120"/>
              </a:defRPr>
            </a:lvl9pPr>
          </a:lstStyle>
          <a:p>
            <a:pPr>
              <a:spcBef>
                <a:spcPct val="0"/>
              </a:spcBef>
              <a:buFontTx/>
              <a:buNone/>
            </a:pPr>
            <a:fld id="{574D5D5A-FC0D-4CB4-A8E2-CFAD466441E7}" type="slidenum">
              <a:rPr lang="zh-CN" altLang="en-US" sz="1200">
                <a:solidFill>
                  <a:srgbClr val="898989"/>
                </a:solidFill>
                <a:latin typeface="Calibri" pitchFamily="34" charset="0"/>
                <a:ea typeface="新細明體" pitchFamily="18" charset="-120"/>
              </a:rPr>
              <a:pPr>
                <a:spcBef>
                  <a:spcPct val="0"/>
                </a:spcBef>
                <a:buFontTx/>
                <a:buNone/>
              </a:pPr>
              <a:t>99</a:t>
            </a:fld>
            <a:endParaRPr lang="zh-CN" altLang="en-US" sz="1200" dirty="0">
              <a:solidFill>
                <a:srgbClr val="898989"/>
              </a:solidFill>
              <a:latin typeface="Calibri" pitchFamily="34" charset="0"/>
              <a:ea typeface="新細明體" pitchFamily="18" charset="-120"/>
            </a:endParaRPr>
          </a:p>
        </p:txBody>
      </p:sp>
      <p:sp>
        <p:nvSpPr>
          <p:cNvPr id="15363" name="內容版面配置區 1"/>
          <p:cNvSpPr>
            <a:spLocks noGrp="1"/>
          </p:cNvSpPr>
          <p:nvPr>
            <p:ph idx="4294967295"/>
          </p:nvPr>
        </p:nvSpPr>
        <p:spPr>
          <a:xfrm>
            <a:off x="102394" y="1260366"/>
            <a:ext cx="8229600" cy="1579220"/>
          </a:xfrm>
        </p:spPr>
        <p:txBody>
          <a:bodyPr/>
          <a:lstStyle/>
          <a:p>
            <a:pPr marL="400050" lvl="1" indent="0">
              <a:buFont typeface="Arial" panose="020B0604020202020204" pitchFamily="34" charset="0"/>
              <a:buNone/>
              <a:defRPr/>
            </a:pPr>
            <a:r>
              <a:rPr lang="zh-TW" altLang="zh-TW" sz="2000" dirty="0" smtClean="0"/>
              <a:t>在</a:t>
            </a:r>
            <a:r>
              <a:rPr lang="en-US" altLang="zh-TW" sz="2000" dirty="0" smtClean="0"/>
              <a:t>UCAN</a:t>
            </a:r>
            <a:r>
              <a:rPr lang="zh-TW" altLang="en-US" sz="2000" dirty="0" smtClean="0"/>
              <a:t>平台</a:t>
            </a:r>
            <a:r>
              <a:rPr lang="zh-TW" altLang="zh-TW" sz="2000" dirty="0"/>
              <a:t>職能診斷之後</a:t>
            </a:r>
            <a:r>
              <a:rPr lang="zh-TW" altLang="zh-TW" sz="2000" dirty="0" smtClean="0"/>
              <a:t>，依據職能診斷</a:t>
            </a:r>
            <a:r>
              <a:rPr lang="zh-TW" altLang="en-US" sz="2000" dirty="0" smtClean="0"/>
              <a:t>類別</a:t>
            </a:r>
            <a:r>
              <a:rPr lang="zh-TW" altLang="zh-TW" sz="2000" dirty="0" smtClean="0"/>
              <a:t>及專業職能診斷就業途徑</a:t>
            </a:r>
            <a:r>
              <a:rPr lang="zh-TW" altLang="zh-TW" sz="2000" dirty="0"/>
              <a:t>是否</a:t>
            </a:r>
            <a:r>
              <a:rPr lang="zh-TW" altLang="zh-TW" sz="2000" dirty="0" smtClean="0"/>
              <a:t>與系所相關</a:t>
            </a:r>
            <a:r>
              <a:rPr lang="zh-TW" altLang="en-US" sz="2000" dirty="0" smtClean="0"/>
              <a:t>，分成</a:t>
            </a:r>
            <a:r>
              <a:rPr lang="en-US" altLang="zh-TW" sz="2000" dirty="0" smtClean="0"/>
              <a:t>A</a:t>
            </a:r>
            <a:r>
              <a:rPr lang="zh-TW" altLang="zh-TW" sz="2000" dirty="0" smtClean="0"/>
              <a:t>、</a:t>
            </a:r>
            <a:r>
              <a:rPr lang="en-US" altLang="zh-TW" sz="2000" dirty="0" smtClean="0"/>
              <a:t>B</a:t>
            </a:r>
            <a:r>
              <a:rPr lang="zh-TW" altLang="zh-TW" sz="2000" dirty="0" smtClean="0"/>
              <a:t>、</a:t>
            </a:r>
            <a:r>
              <a:rPr lang="en-US" altLang="zh-TW" sz="2000" dirty="0" smtClean="0"/>
              <a:t>C</a:t>
            </a:r>
            <a:r>
              <a:rPr lang="zh-TW" altLang="zh-TW" sz="2000" dirty="0" smtClean="0"/>
              <a:t>三類問卷</a:t>
            </a:r>
          </a:p>
          <a:p>
            <a:pPr marL="685800" lvl="1">
              <a:buFont typeface="Arial" panose="020B0604020202020204" pitchFamily="34" charset="0"/>
              <a:buChar char="•"/>
              <a:defRPr/>
            </a:pPr>
            <a:r>
              <a:rPr lang="en-US" altLang="zh-TW" sz="1600" dirty="0" smtClean="0"/>
              <a:t>A</a:t>
            </a:r>
            <a:r>
              <a:rPr lang="zh-TW" altLang="zh-TW" sz="1600" dirty="0" smtClean="0"/>
              <a:t>類：針對進行共通職能診斷之學生</a:t>
            </a:r>
          </a:p>
          <a:p>
            <a:pPr marL="685800" lvl="1">
              <a:buFont typeface="Arial" panose="020B0604020202020204" pitchFamily="34" charset="0"/>
              <a:buChar char="•"/>
              <a:defRPr/>
            </a:pPr>
            <a:r>
              <a:rPr lang="en-US" altLang="zh-TW" sz="1600" dirty="0" smtClean="0"/>
              <a:t>B</a:t>
            </a:r>
            <a:r>
              <a:rPr lang="zh-TW" altLang="zh-TW" sz="1600" dirty="0" smtClean="0"/>
              <a:t>類：針對</a:t>
            </a:r>
            <a:r>
              <a:rPr lang="zh-TW" altLang="zh-TW" sz="1600" dirty="0"/>
              <a:t>進行專業職能</a:t>
            </a:r>
            <a:r>
              <a:rPr lang="zh-TW" altLang="zh-TW" sz="1600" dirty="0" smtClean="0"/>
              <a:t>診斷</a:t>
            </a:r>
            <a:r>
              <a:rPr lang="zh-TW" altLang="zh-TW" sz="1600" dirty="0"/>
              <a:t>就業</a:t>
            </a:r>
            <a:r>
              <a:rPr lang="zh-TW" altLang="zh-TW" sz="1600" dirty="0" smtClean="0"/>
              <a:t>途徑與就讀系所相關之學生</a:t>
            </a:r>
          </a:p>
          <a:p>
            <a:pPr marL="685800" lvl="1">
              <a:buFont typeface="Arial" panose="020B0604020202020204" pitchFamily="34" charset="0"/>
              <a:buChar char="•"/>
              <a:defRPr/>
            </a:pPr>
            <a:r>
              <a:rPr lang="en-US" altLang="zh-TW" sz="1600" dirty="0" smtClean="0"/>
              <a:t>C</a:t>
            </a:r>
            <a:r>
              <a:rPr lang="zh-TW" altLang="zh-TW" sz="1600" dirty="0" smtClean="0"/>
              <a:t>類：針對</a:t>
            </a:r>
            <a:r>
              <a:rPr lang="zh-TW" altLang="en-US" sz="1600" dirty="0"/>
              <a:t>進行專業職能診斷就業途徑與就讀系</a:t>
            </a:r>
            <a:r>
              <a:rPr lang="zh-TW" altLang="en-US" sz="1600" dirty="0" smtClean="0"/>
              <a:t>所無關</a:t>
            </a:r>
            <a:r>
              <a:rPr lang="zh-TW" altLang="en-US" sz="1600" dirty="0"/>
              <a:t>之學生</a:t>
            </a:r>
            <a:endParaRPr lang="en-US" altLang="zh-TW" sz="1200" dirty="0" smtClean="0"/>
          </a:p>
          <a:p>
            <a:pPr>
              <a:defRPr/>
            </a:pPr>
            <a:endParaRPr lang="zh-TW" altLang="en-US" sz="1400" dirty="0" smtClean="0"/>
          </a:p>
        </p:txBody>
      </p:sp>
      <p:grpSp>
        <p:nvGrpSpPr>
          <p:cNvPr id="16388" name="群組 3"/>
          <p:cNvGrpSpPr>
            <a:grpSpLocks/>
          </p:cNvGrpSpPr>
          <p:nvPr/>
        </p:nvGrpSpPr>
        <p:grpSpPr bwMode="auto">
          <a:xfrm>
            <a:off x="281517" y="2952640"/>
            <a:ext cx="8713788" cy="2990850"/>
            <a:chOff x="909792" y="1489075"/>
            <a:chExt cx="7902421" cy="2990851"/>
          </a:xfrm>
        </p:grpSpPr>
        <p:sp>
          <p:nvSpPr>
            <p:cNvPr id="8" name="矩形 7"/>
            <p:cNvSpPr/>
            <p:nvPr/>
          </p:nvSpPr>
          <p:spPr bwMode="auto">
            <a:xfrm>
              <a:off x="2471849" y="1520825"/>
              <a:ext cx="2695087" cy="2620964"/>
            </a:xfrm>
            <a:prstGeom prst="rect">
              <a:avLst/>
            </a:prstGeom>
            <a:solidFill>
              <a:schemeClr val="bg2">
                <a:lumMod val="40000"/>
                <a:lumOff val="60000"/>
              </a:schemeClr>
            </a:solidFill>
            <a:ln w="9525" cap="flat" cmpd="sng" algn="ctr">
              <a:solidFill>
                <a:schemeClr val="tx1"/>
              </a:solidFill>
              <a:prstDash val="solid"/>
              <a:round/>
              <a:headEnd type="none" w="med" len="med"/>
              <a:tailEnd type="none" w="med" len="med"/>
            </a:ln>
            <a:effectLst/>
            <a:extLst/>
          </p:spPr>
          <p:txBody>
            <a:bodyPr/>
            <a:lstStyle/>
            <a:p>
              <a:pPr eaLnBrk="0" fontAlgn="base" hangingPunct="0">
                <a:spcBef>
                  <a:spcPct val="0"/>
                </a:spcBef>
                <a:spcAft>
                  <a:spcPct val="0"/>
                </a:spcAft>
                <a:defRPr/>
              </a:pPr>
              <a:endParaRPr lang="zh-TW" altLang="en-US" dirty="0">
                <a:solidFill>
                  <a:prstClr val="black"/>
                </a:solidFill>
                <a:latin typeface="Arial" pitchFamily="34" charset="0"/>
              </a:endParaRPr>
            </a:p>
          </p:txBody>
        </p:sp>
        <p:grpSp>
          <p:nvGrpSpPr>
            <p:cNvPr id="16391" name="群組 4"/>
            <p:cNvGrpSpPr>
              <a:grpSpLocks/>
            </p:cNvGrpSpPr>
            <p:nvPr/>
          </p:nvGrpSpPr>
          <p:grpSpPr bwMode="auto">
            <a:xfrm>
              <a:off x="909792" y="1489075"/>
              <a:ext cx="7902421" cy="2990851"/>
              <a:chOff x="821085" y="590399"/>
              <a:chExt cx="7965854" cy="2907706"/>
            </a:xfrm>
          </p:grpSpPr>
          <p:grpSp>
            <p:nvGrpSpPr>
              <p:cNvPr id="16397" name="群組 7"/>
              <p:cNvGrpSpPr>
                <a:grpSpLocks/>
              </p:cNvGrpSpPr>
              <p:nvPr/>
            </p:nvGrpSpPr>
            <p:grpSpPr bwMode="auto">
              <a:xfrm>
                <a:off x="821085" y="590399"/>
                <a:ext cx="7965854" cy="2907706"/>
                <a:chOff x="-210689" y="2076504"/>
                <a:chExt cx="10120404" cy="3080163"/>
              </a:xfrm>
            </p:grpSpPr>
            <p:grpSp>
              <p:nvGrpSpPr>
                <p:cNvPr id="16402" name="群組 31"/>
                <p:cNvGrpSpPr>
                  <a:grpSpLocks/>
                </p:cNvGrpSpPr>
                <p:nvPr/>
              </p:nvGrpSpPr>
              <p:grpSpPr bwMode="auto">
                <a:xfrm>
                  <a:off x="-210689" y="2076504"/>
                  <a:ext cx="10120404" cy="3080163"/>
                  <a:chOff x="-210689" y="2076504"/>
                  <a:chExt cx="10120404" cy="3080163"/>
                </a:xfrm>
              </p:grpSpPr>
              <p:sp>
                <p:nvSpPr>
                  <p:cNvPr id="17" name="圓角矩形 16"/>
                  <p:cNvSpPr/>
                  <p:nvPr/>
                </p:nvSpPr>
                <p:spPr>
                  <a:xfrm>
                    <a:off x="5504970" y="2076504"/>
                    <a:ext cx="484910" cy="1260513"/>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000" b="1" kern="0" dirty="0">
                        <a:solidFill>
                          <a:sysClr val="windowText" lastClr="000000"/>
                        </a:solidFill>
                        <a:latin typeface="微軟正黑體" panose="020B0604030504040204" pitchFamily="34" charset="-120"/>
                        <a:ea typeface="微軟正黑體" panose="020B0604030504040204" pitchFamily="34" charset="-120"/>
                      </a:rPr>
                      <a:t>共通職能診斷結果</a:t>
                    </a:r>
                  </a:p>
                </p:txBody>
              </p:sp>
              <p:sp>
                <p:nvSpPr>
                  <p:cNvPr id="18" name="流程圖: 磁碟 17"/>
                  <p:cNvSpPr/>
                  <p:nvPr/>
                </p:nvSpPr>
                <p:spPr>
                  <a:xfrm>
                    <a:off x="6227724" y="2673245"/>
                    <a:ext cx="934787" cy="1610382"/>
                  </a:xfrm>
                  <a:prstGeom prst="flowChartMagneticDisk">
                    <a:avLst/>
                  </a:prstGeom>
                  <a:solidFill>
                    <a:srgbClr val="4F81BD"/>
                  </a:solidFill>
                  <a:ln w="25400" cap="flat" cmpd="sng" algn="ctr">
                    <a:solidFill>
                      <a:srgbClr val="4F81BD">
                        <a:shade val="50000"/>
                      </a:srgbClr>
                    </a:solidFill>
                    <a:prstDash val="solid"/>
                  </a:ln>
                  <a:effectLst/>
                </p:spPr>
                <p:txBody>
                  <a:bodyPr anchor="ctr"/>
                  <a:lstStyle/>
                  <a:p>
                    <a:pPr algn="ctr">
                      <a:defRPr/>
                    </a:pPr>
                    <a:r>
                      <a:rPr lang="en-US" altLang="zh-TW" sz="1200" b="1" kern="0" dirty="0">
                        <a:solidFill>
                          <a:sysClr val="window" lastClr="FFFFFF"/>
                        </a:solidFill>
                        <a:latin typeface="微軟正黑體" panose="020B0604030504040204" pitchFamily="34" charset="-120"/>
                        <a:ea typeface="微軟正黑體" panose="020B0604030504040204" pitchFamily="34" charset="-120"/>
                      </a:rPr>
                      <a:t>UCAN</a:t>
                    </a:r>
                    <a:r>
                      <a:rPr lang="zh-TW" altLang="en-US" sz="1200" b="1" kern="0" dirty="0">
                        <a:solidFill>
                          <a:sysClr val="window" lastClr="FFFFFF"/>
                        </a:solidFill>
                        <a:latin typeface="微軟正黑體" panose="020B0604030504040204" pitchFamily="34" charset="-120"/>
                        <a:ea typeface="微軟正黑體" panose="020B0604030504040204" pitchFamily="34" charset="-120"/>
                      </a:rPr>
                      <a:t>資料庫</a:t>
                    </a:r>
                  </a:p>
                </p:txBody>
              </p:sp>
              <p:sp>
                <p:nvSpPr>
                  <p:cNvPr id="19" name="矩形 18"/>
                  <p:cNvSpPr/>
                  <p:nvPr/>
                </p:nvSpPr>
                <p:spPr>
                  <a:xfrm>
                    <a:off x="7452320" y="2661861"/>
                    <a:ext cx="613235" cy="1589176"/>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algn="ctr">
                      <a:defRPr/>
                    </a:pPr>
                    <a:r>
                      <a:rPr lang="zh-TW" altLang="en-US" sz="1200" b="1" kern="0" dirty="0">
                        <a:solidFill>
                          <a:sysClr val="window" lastClr="FFFFFF"/>
                        </a:solidFill>
                        <a:latin typeface="微軟正黑體" panose="020B0604030504040204" pitchFamily="34" charset="-120"/>
                        <a:ea typeface="微軟正黑體" panose="020B0604030504040204" pitchFamily="34" charset="-120"/>
                      </a:rPr>
                      <a:t>後台</a:t>
                    </a:r>
                    <a:endParaRPr lang="en-US" altLang="zh-TW" sz="1200" b="1" kern="0" dirty="0">
                      <a:solidFill>
                        <a:sysClr val="window" lastClr="FFFFFF"/>
                      </a:solidFill>
                      <a:latin typeface="微軟正黑體" panose="020B0604030504040204" pitchFamily="34" charset="-120"/>
                      <a:ea typeface="微軟正黑體" panose="020B0604030504040204" pitchFamily="34" charset="-120"/>
                    </a:endParaRPr>
                  </a:p>
                  <a:p>
                    <a:pPr algn="ctr">
                      <a:defRPr/>
                    </a:pPr>
                    <a:r>
                      <a:rPr lang="zh-TW" altLang="en-US" sz="1200" b="1" kern="0" dirty="0">
                        <a:solidFill>
                          <a:sysClr val="window" lastClr="FFFFFF"/>
                        </a:solidFill>
                        <a:latin typeface="微軟正黑體" panose="020B0604030504040204" pitchFamily="34" charset="-120"/>
                        <a:ea typeface="微軟正黑體" panose="020B0604030504040204" pitchFamily="34" charset="-120"/>
                      </a:rPr>
                      <a:t>統計分析模組</a:t>
                    </a:r>
                  </a:p>
                </p:txBody>
              </p:sp>
              <p:sp>
                <p:nvSpPr>
                  <p:cNvPr id="20" name="圓角矩形 19"/>
                  <p:cNvSpPr/>
                  <p:nvPr/>
                </p:nvSpPr>
                <p:spPr>
                  <a:xfrm>
                    <a:off x="8364643" y="2509755"/>
                    <a:ext cx="451721" cy="1816380"/>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報表輸出</a:t>
                    </a:r>
                  </a:p>
                </p:txBody>
              </p:sp>
              <p:cxnSp>
                <p:nvCxnSpPr>
                  <p:cNvPr id="16410" name="直線單箭頭接點 53"/>
                  <p:cNvCxnSpPr>
                    <a:cxnSpLocks noChangeShapeType="1"/>
                  </p:cNvCxnSpPr>
                  <p:nvPr/>
                </p:nvCxnSpPr>
                <p:spPr bwMode="auto">
                  <a:xfrm flipV="1">
                    <a:off x="5989984" y="3353781"/>
                    <a:ext cx="286897" cy="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11" name="直線單箭頭接點 54"/>
                  <p:cNvCxnSpPr>
                    <a:cxnSpLocks noChangeShapeType="1"/>
                  </p:cNvCxnSpPr>
                  <p:nvPr/>
                </p:nvCxnSpPr>
                <p:spPr bwMode="auto">
                  <a:xfrm flipV="1">
                    <a:off x="7165423" y="3418643"/>
                    <a:ext cx="286897" cy="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12" name="直線單箭頭接點 55"/>
                  <p:cNvCxnSpPr>
                    <a:cxnSpLocks noChangeShapeType="1"/>
                  </p:cNvCxnSpPr>
                  <p:nvPr/>
                </p:nvCxnSpPr>
                <p:spPr bwMode="auto">
                  <a:xfrm flipV="1">
                    <a:off x="8084553" y="3418642"/>
                    <a:ext cx="286897" cy="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sp>
                <p:nvSpPr>
                  <p:cNvPr id="24" name="矩形 23"/>
                  <p:cNvSpPr/>
                  <p:nvPr/>
                </p:nvSpPr>
                <p:spPr>
                  <a:xfrm>
                    <a:off x="-210689" y="4870559"/>
                    <a:ext cx="6279850" cy="286108"/>
                  </a:xfrm>
                  <a:prstGeom prst="rect">
                    <a:avLst/>
                  </a:prstGeom>
                  <a:solidFill>
                    <a:srgbClr val="5BD4FF"/>
                  </a:solidFill>
                  <a:ln w="25400" cap="flat" cmpd="sng" algn="ctr">
                    <a:noFill/>
                    <a:prstDash val="solid"/>
                  </a:ln>
                  <a:effectLst/>
                </p:spPr>
                <p:txBody>
                  <a:bodyPr anchor="ctr"/>
                  <a:lstStyle/>
                  <a:p>
                    <a:pPr algn="ctr">
                      <a:defRPr/>
                    </a:pPr>
                    <a:r>
                      <a:rPr lang="en-US" altLang="zh-TW" sz="1200" b="1" kern="0" dirty="0">
                        <a:solidFill>
                          <a:sysClr val="windowText" lastClr="000000"/>
                        </a:solidFill>
                        <a:latin typeface="微軟正黑體" panose="020B0604030504040204" pitchFamily="34" charset="-120"/>
                        <a:ea typeface="微軟正黑體" panose="020B0604030504040204" pitchFamily="34" charset="-120"/>
                      </a:rPr>
                      <a:t>UCAN</a:t>
                    </a: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前台</a:t>
                    </a:r>
                  </a:p>
                </p:txBody>
              </p:sp>
              <p:sp>
                <p:nvSpPr>
                  <p:cNvPr id="25" name="矩形 24"/>
                  <p:cNvSpPr/>
                  <p:nvPr/>
                </p:nvSpPr>
                <p:spPr>
                  <a:xfrm>
                    <a:off x="5757566" y="4857480"/>
                    <a:ext cx="4152149" cy="299187"/>
                  </a:xfrm>
                  <a:prstGeom prst="rect">
                    <a:avLst/>
                  </a:prstGeom>
                  <a:solidFill>
                    <a:srgbClr val="40656D"/>
                  </a:solidFill>
                  <a:ln w="25400" cap="flat" cmpd="sng" algn="ctr">
                    <a:noFill/>
                    <a:prstDash val="solid"/>
                  </a:ln>
                  <a:effectLst/>
                </p:spPr>
                <p:txBody>
                  <a:bodyPr anchor="ctr"/>
                  <a:lstStyle/>
                  <a:p>
                    <a:pPr algn="ctr">
                      <a:defRPr/>
                    </a:pPr>
                    <a:r>
                      <a:rPr lang="en-US" altLang="zh-TW" sz="1200" b="1" kern="0" dirty="0">
                        <a:solidFill>
                          <a:prstClr val="white"/>
                        </a:solidFill>
                        <a:latin typeface="微軟正黑體" panose="020B0604030504040204" pitchFamily="34" charset="-120"/>
                        <a:ea typeface="微軟正黑體" panose="020B0604030504040204" pitchFamily="34" charset="-120"/>
                      </a:rPr>
                      <a:t>UCAN</a:t>
                    </a:r>
                    <a:r>
                      <a:rPr lang="zh-TW" altLang="en-US" sz="1200" b="1" kern="0" dirty="0">
                        <a:solidFill>
                          <a:prstClr val="white"/>
                        </a:solidFill>
                        <a:latin typeface="微軟正黑體" panose="020B0604030504040204" pitchFamily="34" charset="-120"/>
                        <a:ea typeface="微軟正黑體" panose="020B0604030504040204" pitchFamily="34" charset="-120"/>
                      </a:rPr>
                      <a:t>後台</a:t>
                    </a:r>
                  </a:p>
                </p:txBody>
              </p:sp>
              <p:sp>
                <p:nvSpPr>
                  <p:cNvPr id="26" name="文字方塊 25"/>
                  <p:cNvSpPr txBox="1"/>
                  <p:nvPr/>
                </p:nvSpPr>
                <p:spPr>
                  <a:xfrm>
                    <a:off x="3495270" y="4043296"/>
                    <a:ext cx="366909" cy="284474"/>
                  </a:xfrm>
                  <a:prstGeom prst="rect">
                    <a:avLst/>
                  </a:prstGeom>
                  <a:noFill/>
                </p:spPr>
                <p:txBody>
                  <a:bodyPr wrap="none">
                    <a:spAutoFit/>
                  </a:bodyPr>
                  <a:lstStyle/>
                  <a:p>
                    <a:pPr>
                      <a:defRPr/>
                    </a:pPr>
                    <a:r>
                      <a:rPr lang="en-US" altLang="zh-TW" sz="1200" b="1" kern="0" dirty="0">
                        <a:solidFill>
                          <a:srgbClr val="F79646">
                            <a:lumMod val="50000"/>
                          </a:srgbClr>
                        </a:solidFill>
                        <a:latin typeface="微軟正黑體" panose="020B0604030504040204" pitchFamily="34" charset="-120"/>
                        <a:ea typeface="微軟正黑體" panose="020B0604030504040204" pitchFamily="34" charset="-120"/>
                      </a:rPr>
                      <a:t>C</a:t>
                    </a:r>
                    <a:endParaRPr lang="zh-TW" altLang="en-US" sz="1200" b="1" kern="0" dirty="0">
                      <a:solidFill>
                        <a:srgbClr val="F79646">
                          <a:lumMod val="50000"/>
                        </a:srgbClr>
                      </a:solidFill>
                      <a:latin typeface="微軟正黑體" panose="020B0604030504040204" pitchFamily="34" charset="-120"/>
                      <a:ea typeface="微軟正黑體" panose="020B0604030504040204" pitchFamily="34" charset="-120"/>
                    </a:endParaRPr>
                  </a:p>
                </p:txBody>
              </p:sp>
              <p:sp>
                <p:nvSpPr>
                  <p:cNvPr id="27" name="文字方塊 26"/>
                  <p:cNvSpPr txBox="1"/>
                  <p:nvPr/>
                </p:nvSpPr>
                <p:spPr>
                  <a:xfrm>
                    <a:off x="3515552" y="2264519"/>
                    <a:ext cx="377970" cy="284474"/>
                  </a:xfrm>
                  <a:prstGeom prst="rect">
                    <a:avLst/>
                  </a:prstGeom>
                  <a:noFill/>
                </p:spPr>
                <p:txBody>
                  <a:bodyPr wrap="none">
                    <a:spAutoFit/>
                  </a:bodyPr>
                  <a:lstStyle/>
                  <a:p>
                    <a:pPr>
                      <a:defRPr/>
                    </a:pPr>
                    <a:r>
                      <a:rPr lang="en-US" altLang="zh-TW" sz="1200" b="1" kern="0" dirty="0">
                        <a:solidFill>
                          <a:srgbClr val="4F81BD"/>
                        </a:solidFill>
                        <a:latin typeface="微軟正黑體" panose="020B0604030504040204" pitchFamily="34" charset="-120"/>
                        <a:ea typeface="微軟正黑體" panose="020B0604030504040204" pitchFamily="34" charset="-120"/>
                      </a:rPr>
                      <a:t>A</a:t>
                    </a:r>
                    <a:endParaRPr lang="zh-TW" altLang="en-US" sz="1200" b="1" kern="0" dirty="0">
                      <a:solidFill>
                        <a:srgbClr val="4F81BD"/>
                      </a:solidFill>
                      <a:latin typeface="微軟正黑體" panose="020B0604030504040204" pitchFamily="34" charset="-120"/>
                      <a:ea typeface="微軟正黑體" panose="020B0604030504040204" pitchFamily="34" charset="-120"/>
                    </a:endParaRPr>
                  </a:p>
                </p:txBody>
              </p:sp>
              <p:sp>
                <p:nvSpPr>
                  <p:cNvPr id="28" name="圓角矩形 27"/>
                  <p:cNvSpPr/>
                  <p:nvPr/>
                </p:nvSpPr>
                <p:spPr>
                  <a:xfrm>
                    <a:off x="831036" y="2249804"/>
                    <a:ext cx="938474" cy="521536"/>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共通職能診斷</a:t>
                    </a:r>
                  </a:p>
                </p:txBody>
              </p:sp>
              <p:sp>
                <p:nvSpPr>
                  <p:cNvPr id="29" name="圓角矩形 28"/>
                  <p:cNvSpPr/>
                  <p:nvPr/>
                </p:nvSpPr>
                <p:spPr>
                  <a:xfrm>
                    <a:off x="831036" y="4214961"/>
                    <a:ext cx="905286" cy="550964"/>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專業職能診斷</a:t>
                    </a:r>
                  </a:p>
                </p:txBody>
              </p:sp>
              <p:sp>
                <p:nvSpPr>
                  <p:cNvPr id="30" name="矩形 29"/>
                  <p:cNvSpPr/>
                  <p:nvPr/>
                </p:nvSpPr>
                <p:spPr>
                  <a:xfrm>
                    <a:off x="1769900" y="2996686"/>
                    <a:ext cx="1304152" cy="1345171"/>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p>
                    <a:pPr algn="ctr">
                      <a:defRPr/>
                    </a:pPr>
                    <a:r>
                      <a:rPr lang="zh-TW" altLang="en-US" sz="1200" b="1" kern="0" dirty="0">
                        <a:solidFill>
                          <a:sysClr val="window" lastClr="FFFFFF"/>
                        </a:solidFill>
                        <a:latin typeface="微軟正黑體" panose="020B0604030504040204" pitchFamily="34" charset="-120"/>
                        <a:ea typeface="微軟正黑體" panose="020B0604030504040204" pitchFamily="34" charset="-120"/>
                      </a:rPr>
                      <a:t>系統判斷：</a:t>
                    </a:r>
                    <a:endParaRPr lang="en-US" altLang="zh-TW" sz="1200" b="1" kern="0" dirty="0">
                      <a:solidFill>
                        <a:sysClr val="window" lastClr="FFFFFF"/>
                      </a:solidFill>
                      <a:latin typeface="微軟正黑體" panose="020B0604030504040204" pitchFamily="34" charset="-120"/>
                      <a:ea typeface="微軟正黑體" panose="020B0604030504040204" pitchFamily="34" charset="-120"/>
                    </a:endParaRPr>
                  </a:p>
                  <a:p>
                    <a:pPr algn="ctr">
                      <a:defRPr/>
                    </a:pPr>
                    <a:r>
                      <a:rPr lang="zh-TW" altLang="en-US" sz="1200" b="1" kern="0" dirty="0">
                        <a:solidFill>
                          <a:sysClr val="window" lastClr="FFFFFF"/>
                        </a:solidFill>
                        <a:latin typeface="微軟正黑體" panose="020B0604030504040204" pitchFamily="34" charset="-120"/>
                        <a:ea typeface="微軟正黑體" panose="020B0604030504040204" pitchFamily="34" charset="-120"/>
                      </a:rPr>
                      <a:t>學生選擇診斷的就業途徑是否與系所相關</a:t>
                    </a:r>
                  </a:p>
                </p:txBody>
              </p:sp>
              <p:cxnSp>
                <p:nvCxnSpPr>
                  <p:cNvPr id="16422" name="肘形接點 42"/>
                  <p:cNvCxnSpPr>
                    <a:cxnSpLocks noChangeShapeType="1"/>
                    <a:stCxn id="16" idx="3"/>
                    <a:endCxn id="28" idx="1"/>
                  </p:cNvCxnSpPr>
                  <p:nvPr/>
                </p:nvCxnSpPr>
                <p:spPr bwMode="auto">
                  <a:xfrm flipV="1">
                    <a:off x="492554" y="2510572"/>
                    <a:ext cx="339521" cy="926991"/>
                  </a:xfrm>
                  <a:prstGeom prst="bentConnector3">
                    <a:avLst>
                      <a:gd name="adj1" fmla="val 50000"/>
                    </a:avLst>
                  </a:prstGeom>
                  <a:noFill/>
                  <a:ln w="19050" algn="ctr">
                    <a:solidFill>
                      <a:srgbClr val="000000"/>
                    </a:solidFill>
                    <a:miter lim="800000"/>
                    <a:headEnd/>
                    <a:tailEnd/>
                  </a:ln>
                  <a:extLst>
                    <a:ext uri="{909E8E84-426E-40DD-AFC4-6F175D3DCCD1}">
                      <a14:hiddenFill xmlns:a14="http://schemas.microsoft.com/office/drawing/2010/main">
                        <a:noFill/>
                      </a14:hiddenFill>
                    </a:ext>
                  </a:extLst>
                </p:spPr>
              </p:cxnSp>
              <p:cxnSp>
                <p:nvCxnSpPr>
                  <p:cNvPr id="16423" name="肘形接點 43"/>
                  <p:cNvCxnSpPr>
                    <a:cxnSpLocks noChangeShapeType="1"/>
                    <a:endCxn id="29" idx="1"/>
                  </p:cNvCxnSpPr>
                  <p:nvPr/>
                </p:nvCxnSpPr>
                <p:spPr bwMode="auto">
                  <a:xfrm rot="16200000" flipH="1">
                    <a:off x="165682" y="3825993"/>
                    <a:ext cx="1160587" cy="169395"/>
                  </a:xfrm>
                  <a:prstGeom prst="bentConnector2">
                    <a:avLst/>
                  </a:prstGeom>
                  <a:noFill/>
                  <a:ln w="19050" algn="ctr">
                    <a:solidFill>
                      <a:srgbClr val="000000"/>
                    </a:solidFill>
                    <a:miter lim="800000"/>
                    <a:headEnd/>
                    <a:tailEnd/>
                  </a:ln>
                  <a:extLst>
                    <a:ext uri="{909E8E84-426E-40DD-AFC4-6F175D3DCCD1}">
                      <a14:hiddenFill xmlns:a14="http://schemas.microsoft.com/office/drawing/2010/main">
                        <a:noFill/>
                      </a14:hiddenFill>
                    </a:ext>
                  </a:extLst>
                </p:spPr>
              </p:cxnSp>
              <p:cxnSp>
                <p:nvCxnSpPr>
                  <p:cNvPr id="16424" name="肘形接點 44"/>
                  <p:cNvCxnSpPr>
                    <a:cxnSpLocks noChangeShapeType="1"/>
                    <a:stCxn id="29" idx="3"/>
                  </p:cNvCxnSpPr>
                  <p:nvPr/>
                </p:nvCxnSpPr>
                <p:spPr bwMode="auto">
                  <a:xfrm flipV="1">
                    <a:off x="1735723" y="4329620"/>
                    <a:ext cx="652077" cy="161366"/>
                  </a:xfrm>
                  <a:prstGeom prst="bentConnector2">
                    <a:avLst/>
                  </a:prstGeom>
                  <a:noFill/>
                  <a:ln w="28575" algn="ctr">
                    <a:solidFill>
                      <a:srgbClr val="000000"/>
                    </a:solidFill>
                    <a:miter lim="800000"/>
                    <a:headEnd/>
                    <a:tailEnd type="arrow" w="med" len="med"/>
                  </a:ln>
                  <a:extLst>
                    <a:ext uri="{909E8E84-426E-40DD-AFC4-6F175D3DCCD1}">
                      <a14:hiddenFill xmlns:a14="http://schemas.microsoft.com/office/drawing/2010/main">
                        <a:noFill/>
                      </a14:hiddenFill>
                    </a:ext>
                  </a:extLst>
                </p:spPr>
              </p:cxnSp>
              <p:sp>
                <p:nvSpPr>
                  <p:cNvPr id="34" name="文字方塊 33"/>
                  <p:cNvSpPr txBox="1"/>
                  <p:nvPr/>
                </p:nvSpPr>
                <p:spPr>
                  <a:xfrm>
                    <a:off x="3028799" y="3142463"/>
                    <a:ext cx="433283" cy="284474"/>
                  </a:xfrm>
                  <a:prstGeom prst="rect">
                    <a:avLst/>
                  </a:prstGeom>
                  <a:noFill/>
                </p:spPr>
                <p:txBody>
                  <a:bodyPr wrap="none">
                    <a:spAutoFit/>
                  </a:bodyPr>
                  <a:lstStyle/>
                  <a:p>
                    <a:pP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是</a:t>
                    </a:r>
                  </a:p>
                </p:txBody>
              </p:sp>
              <p:sp>
                <p:nvSpPr>
                  <p:cNvPr id="35" name="文字方塊 34"/>
                  <p:cNvSpPr txBox="1"/>
                  <p:nvPr/>
                </p:nvSpPr>
                <p:spPr>
                  <a:xfrm>
                    <a:off x="3028799" y="4201882"/>
                    <a:ext cx="433283" cy="284474"/>
                  </a:xfrm>
                  <a:prstGeom prst="rect">
                    <a:avLst/>
                  </a:prstGeom>
                  <a:noFill/>
                </p:spPr>
                <p:txBody>
                  <a:bodyPr wrap="none">
                    <a:spAutoFit/>
                  </a:bodyPr>
                  <a:lstStyle/>
                  <a:p>
                    <a:pP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否</a:t>
                    </a:r>
                  </a:p>
                </p:txBody>
              </p:sp>
              <p:cxnSp>
                <p:nvCxnSpPr>
                  <p:cNvPr id="16427" name="直線單箭頭接點 45"/>
                  <p:cNvCxnSpPr>
                    <a:cxnSpLocks noChangeShapeType="1"/>
                    <a:stCxn id="28" idx="3"/>
                    <a:endCxn id="43" idx="2"/>
                  </p:cNvCxnSpPr>
                  <p:nvPr/>
                </p:nvCxnSpPr>
                <p:spPr bwMode="auto">
                  <a:xfrm flipV="1">
                    <a:off x="1769900" y="2509755"/>
                    <a:ext cx="1654334" cy="818"/>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28" name="直線單箭頭接點 46"/>
                  <p:cNvCxnSpPr>
                    <a:cxnSpLocks noChangeShapeType="1"/>
                  </p:cNvCxnSpPr>
                  <p:nvPr/>
                </p:nvCxnSpPr>
                <p:spPr bwMode="auto">
                  <a:xfrm flipV="1">
                    <a:off x="5212649" y="2529260"/>
                    <a:ext cx="286897" cy="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29" name="直線單箭頭接點 47"/>
                  <p:cNvCxnSpPr>
                    <a:cxnSpLocks noChangeShapeType="1"/>
                  </p:cNvCxnSpPr>
                  <p:nvPr/>
                </p:nvCxnSpPr>
                <p:spPr bwMode="auto">
                  <a:xfrm flipV="1">
                    <a:off x="3074052" y="3483214"/>
                    <a:ext cx="406004" cy="949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30" name="直線單箭頭接點 49"/>
                  <p:cNvCxnSpPr>
                    <a:cxnSpLocks noChangeShapeType="1"/>
                    <a:endCxn id="26" idx="1"/>
                  </p:cNvCxnSpPr>
                  <p:nvPr/>
                </p:nvCxnSpPr>
                <p:spPr bwMode="auto">
                  <a:xfrm flipV="1">
                    <a:off x="3065241" y="4185932"/>
                    <a:ext cx="430151" cy="3686"/>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31" name="直線單箭頭接點 51"/>
                  <p:cNvCxnSpPr>
                    <a:cxnSpLocks noChangeShapeType="1"/>
                  </p:cNvCxnSpPr>
                  <p:nvPr/>
                </p:nvCxnSpPr>
                <p:spPr bwMode="auto">
                  <a:xfrm>
                    <a:off x="5212649" y="3603359"/>
                    <a:ext cx="294288"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32" name="直線單箭頭接點 52"/>
                  <p:cNvCxnSpPr>
                    <a:cxnSpLocks noChangeShapeType="1"/>
                  </p:cNvCxnSpPr>
                  <p:nvPr/>
                </p:nvCxnSpPr>
                <p:spPr bwMode="auto">
                  <a:xfrm flipV="1">
                    <a:off x="5259924" y="4221600"/>
                    <a:ext cx="286897" cy="1"/>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sp>
                <p:nvSpPr>
                  <p:cNvPr id="42" name="橢圓 41"/>
                  <p:cNvSpPr/>
                  <p:nvPr/>
                </p:nvSpPr>
                <p:spPr>
                  <a:xfrm>
                    <a:off x="3425207" y="3910869"/>
                    <a:ext cx="1799511" cy="572217"/>
                  </a:xfrm>
                  <a:prstGeom prst="ellipse">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專業職能</a:t>
                    </a:r>
                  </a:p>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與系所</a:t>
                    </a:r>
                    <a:r>
                      <a:rPr lang="zh-TW" altLang="en-US" sz="1200" b="1" u="sng" kern="0" dirty="0">
                        <a:solidFill>
                          <a:srgbClr val="FF0000"/>
                        </a:solidFill>
                        <a:latin typeface="微軟正黑體" panose="020B0604030504040204" pitchFamily="34" charset="-120"/>
                        <a:ea typeface="微軟正黑體" panose="020B0604030504040204" pitchFamily="34" charset="-120"/>
                      </a:rPr>
                      <a:t>無</a:t>
                    </a: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關之問卷</a:t>
                    </a:r>
                  </a:p>
                </p:txBody>
              </p:sp>
              <p:sp>
                <p:nvSpPr>
                  <p:cNvPr id="43" name="橢圓 42"/>
                  <p:cNvSpPr/>
                  <p:nvPr/>
                </p:nvSpPr>
                <p:spPr>
                  <a:xfrm>
                    <a:off x="3423364" y="2223646"/>
                    <a:ext cx="1799511" cy="572217"/>
                  </a:xfrm>
                  <a:prstGeom prst="ellipse">
                    <a:avLst/>
                  </a:prstGeom>
                  <a:ln/>
                </p:spPr>
                <p:style>
                  <a:lnRef idx="1">
                    <a:schemeClr val="accent2"/>
                  </a:lnRef>
                  <a:fillRef idx="2">
                    <a:schemeClr val="accent2"/>
                  </a:fillRef>
                  <a:effectRef idx="1">
                    <a:schemeClr val="accent2"/>
                  </a:effectRef>
                  <a:fontRef idx="minor">
                    <a:schemeClr val="dk1"/>
                  </a:fontRef>
                </p:style>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共通職能</a:t>
                    </a:r>
                    <a:endParaRPr lang="en-US" altLang="zh-TW" sz="1200" b="1" kern="0" dirty="0">
                      <a:solidFill>
                        <a:sysClr val="windowText" lastClr="000000"/>
                      </a:solidFill>
                      <a:latin typeface="微軟正黑體" panose="020B0604030504040204" pitchFamily="34" charset="-120"/>
                      <a:ea typeface="微軟正黑體" panose="020B0604030504040204" pitchFamily="34" charset="-120"/>
                    </a:endParaRPr>
                  </a:p>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之問卷</a:t>
                    </a:r>
                  </a:p>
                </p:txBody>
              </p:sp>
              <p:sp>
                <p:nvSpPr>
                  <p:cNvPr id="44" name="橢圓 43"/>
                  <p:cNvSpPr/>
                  <p:nvPr/>
                </p:nvSpPr>
                <p:spPr>
                  <a:xfrm>
                    <a:off x="3423364" y="3127749"/>
                    <a:ext cx="1801354" cy="707914"/>
                  </a:xfrm>
                  <a:prstGeom prst="ellipse">
                    <a:avLst/>
                  </a:prstGeom>
                  <a:gradFill rotWithShape="1">
                    <a:gsLst>
                      <a:gs pos="0">
                        <a:srgbClr val="8064A2">
                          <a:tint val="50000"/>
                          <a:satMod val="300000"/>
                        </a:srgbClr>
                      </a:gs>
                      <a:gs pos="35000">
                        <a:srgbClr val="8064A2">
                          <a:tint val="37000"/>
                          <a:satMod val="300000"/>
                        </a:srgbClr>
                      </a:gs>
                      <a:gs pos="100000">
                        <a:srgbClr val="8064A2">
                          <a:tint val="15000"/>
                          <a:satMod val="350000"/>
                        </a:srgbClr>
                      </a:gs>
                    </a:gsLst>
                    <a:lin ang="16200000" scaled="1"/>
                  </a:gra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專業職能</a:t>
                    </a:r>
                    <a:endParaRPr lang="en-US" altLang="zh-TW" sz="1200" b="1" kern="0" dirty="0">
                      <a:solidFill>
                        <a:sysClr val="windowText" lastClr="000000"/>
                      </a:solidFill>
                      <a:latin typeface="微軟正黑體" panose="020B0604030504040204" pitchFamily="34" charset="-120"/>
                      <a:ea typeface="微軟正黑體" panose="020B0604030504040204" pitchFamily="34" charset="-120"/>
                    </a:endParaRPr>
                  </a:p>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與系所</a:t>
                    </a:r>
                    <a:r>
                      <a:rPr lang="zh-TW" altLang="en-US" sz="1200" b="1" u="sng" kern="0" dirty="0">
                        <a:solidFill>
                          <a:srgbClr val="FF0000"/>
                        </a:solidFill>
                        <a:latin typeface="微軟正黑體" panose="020B0604030504040204" pitchFamily="34" charset="-120"/>
                        <a:ea typeface="微軟正黑體" panose="020B0604030504040204" pitchFamily="34" charset="-120"/>
                      </a:rPr>
                      <a:t>相</a:t>
                    </a: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關之問卷</a:t>
                    </a:r>
                  </a:p>
                </p:txBody>
              </p:sp>
            </p:grpSp>
            <p:sp>
              <p:nvSpPr>
                <p:cNvPr id="16" name="圓角矩形 15"/>
                <p:cNvSpPr/>
                <p:nvPr/>
              </p:nvSpPr>
              <p:spPr>
                <a:xfrm>
                  <a:off x="108282" y="2109202"/>
                  <a:ext cx="383502" cy="2656723"/>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職能診斷</a:t>
                  </a:r>
                </a:p>
              </p:txBody>
            </p:sp>
          </p:grpSp>
          <p:sp>
            <p:nvSpPr>
              <p:cNvPr id="11" name="矩形 10"/>
              <p:cNvSpPr/>
              <p:nvPr/>
            </p:nvSpPr>
            <p:spPr>
              <a:xfrm>
                <a:off x="7499689" y="2785069"/>
                <a:ext cx="1287250" cy="430600"/>
              </a:xfrm>
              <a:prstGeom prst="rect">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資料分析與應用手冊</a:t>
                </a:r>
              </a:p>
            </p:txBody>
          </p:sp>
          <p:sp>
            <p:nvSpPr>
              <p:cNvPr id="12" name="圓角矩形 11"/>
              <p:cNvSpPr/>
              <p:nvPr/>
            </p:nvSpPr>
            <p:spPr>
              <a:xfrm>
                <a:off x="8357372" y="999392"/>
                <a:ext cx="354102" cy="1714682"/>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200" b="1" kern="0" dirty="0">
                    <a:solidFill>
                      <a:sysClr val="windowText" lastClr="000000"/>
                    </a:solidFill>
                    <a:latin typeface="微軟正黑體" panose="020B0604030504040204" pitchFamily="34" charset="-120"/>
                    <a:ea typeface="微軟正黑體" panose="020B0604030504040204" pitchFamily="34" charset="-120"/>
                  </a:rPr>
                  <a:t>資料解讀與應用</a:t>
                </a:r>
              </a:p>
            </p:txBody>
          </p:sp>
          <p:cxnSp>
            <p:nvCxnSpPr>
              <p:cNvPr id="16400" name="直線單箭頭接點 13"/>
              <p:cNvCxnSpPr>
                <a:cxnSpLocks noChangeShapeType="1"/>
                <a:stCxn id="20" idx="3"/>
              </p:cNvCxnSpPr>
              <p:nvPr/>
            </p:nvCxnSpPr>
            <p:spPr bwMode="auto">
              <a:xfrm>
                <a:off x="7925825" y="1857365"/>
                <a:ext cx="432389" cy="1587"/>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6401" name="直線單箭頭接點 14"/>
              <p:cNvCxnSpPr>
                <a:cxnSpLocks noChangeShapeType="1"/>
                <a:stCxn id="11" idx="0"/>
              </p:cNvCxnSpPr>
              <p:nvPr/>
            </p:nvCxnSpPr>
            <p:spPr bwMode="auto">
              <a:xfrm rot="5400000" flipH="1" flipV="1">
                <a:off x="7680347" y="2321711"/>
                <a:ext cx="927900" cy="794"/>
              </a:xfrm>
              <a:prstGeom prst="straightConnector1">
                <a:avLst/>
              </a:prstGeom>
              <a:noFill/>
              <a:ln w="9525" algn="ctr">
                <a:solidFill>
                  <a:srgbClr val="F69240"/>
                </a:solidFill>
                <a:round/>
                <a:headEnd/>
                <a:tailEnd type="arrow" w="med" len="med"/>
              </a:ln>
              <a:extLst>
                <a:ext uri="{909E8E84-426E-40DD-AFC4-6F175D3DCCD1}">
                  <a14:hiddenFill xmlns:a14="http://schemas.microsoft.com/office/drawing/2010/main">
                    <a:noFill/>
                  </a14:hiddenFill>
                </a:ext>
              </a:extLst>
            </p:spPr>
          </p:cxnSp>
        </p:grpSp>
        <p:sp>
          <p:nvSpPr>
            <p:cNvPr id="45" name="文字方塊 44"/>
            <p:cNvSpPr txBox="1"/>
            <p:nvPr/>
          </p:nvSpPr>
          <p:spPr>
            <a:xfrm>
              <a:off x="2471849" y="3913189"/>
              <a:ext cx="2723880" cy="276225"/>
            </a:xfrm>
            <a:prstGeom prst="rect">
              <a:avLst/>
            </a:prstGeom>
            <a:solidFill>
              <a:schemeClr val="tx1">
                <a:lumMod val="50000"/>
                <a:lumOff val="50000"/>
              </a:schemeClr>
            </a:solidFill>
          </p:spPr>
          <p:txBody>
            <a:bodyPr>
              <a:spAutoFit/>
            </a:bodyPr>
            <a:lstStyle/>
            <a:p>
              <a:pPr algn="ctr" fontAlgn="base">
                <a:spcBef>
                  <a:spcPct val="0"/>
                </a:spcBef>
                <a:spcAft>
                  <a:spcPct val="0"/>
                </a:spcAft>
                <a:defRPr/>
              </a:pPr>
              <a:r>
                <a:rPr kumimoji="1" lang="zh-TW" altLang="en-US" sz="1200" b="1" dirty="0">
                  <a:solidFill>
                    <a:prstClr val="white"/>
                  </a:solidFill>
                  <a:latin typeface="微軟正黑體" panose="020B0604030504040204" pitchFamily="34" charset="-120"/>
                  <a:ea typeface="微軟正黑體" panose="020B0604030504040204" pitchFamily="34" charset="-120"/>
                </a:rPr>
                <a:t>學生意見調查程序</a:t>
              </a:r>
            </a:p>
          </p:txBody>
        </p:sp>
        <p:sp>
          <p:nvSpPr>
            <p:cNvPr id="46" name="圓角矩形 45"/>
            <p:cNvSpPr/>
            <p:nvPr/>
          </p:nvSpPr>
          <p:spPr bwMode="auto">
            <a:xfrm>
              <a:off x="5372810" y="2824163"/>
              <a:ext cx="394473" cy="1377950"/>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anchor="ctr"/>
            <a:lstStyle/>
            <a:p>
              <a:pPr algn="ctr">
                <a:defRPr/>
              </a:pPr>
              <a:r>
                <a:rPr lang="zh-TW" altLang="en-US" sz="1000" b="1" kern="0" dirty="0">
                  <a:solidFill>
                    <a:sysClr val="windowText" lastClr="000000"/>
                  </a:solidFill>
                  <a:latin typeface="微軟正黑體" panose="020B0604030504040204" pitchFamily="34" charset="-120"/>
                  <a:ea typeface="微軟正黑體" panose="020B0604030504040204" pitchFamily="34" charset="-120"/>
                </a:rPr>
                <a:t>專業職能診斷結果</a:t>
              </a:r>
            </a:p>
          </p:txBody>
        </p:sp>
        <p:sp>
          <p:nvSpPr>
            <p:cNvPr id="47" name="文字方塊 46"/>
            <p:cNvSpPr txBox="1"/>
            <p:nvPr/>
          </p:nvSpPr>
          <p:spPr bwMode="auto">
            <a:xfrm>
              <a:off x="3823711" y="1793875"/>
              <a:ext cx="295135" cy="276225"/>
            </a:xfrm>
            <a:prstGeom prst="rect">
              <a:avLst/>
            </a:prstGeom>
            <a:noFill/>
          </p:spPr>
          <p:txBody>
            <a:bodyPr wrap="none">
              <a:spAutoFit/>
            </a:bodyPr>
            <a:lstStyle/>
            <a:p>
              <a:pPr eaLnBrk="0" hangingPunct="0">
                <a:defRPr/>
              </a:pPr>
              <a:r>
                <a:rPr lang="en-US" altLang="zh-TW" sz="1200" b="1" kern="0" dirty="0">
                  <a:solidFill>
                    <a:srgbClr val="4F81BD"/>
                  </a:solidFill>
                  <a:latin typeface="微軟正黑體" panose="020B0604030504040204" pitchFamily="34" charset="-120"/>
                  <a:ea typeface="微軟正黑體" panose="020B0604030504040204" pitchFamily="34" charset="-120"/>
                </a:rPr>
                <a:t>A</a:t>
              </a:r>
              <a:endParaRPr lang="zh-TW" altLang="en-US" sz="1200" b="1" kern="0" dirty="0">
                <a:solidFill>
                  <a:srgbClr val="4F81BD"/>
                </a:solidFill>
                <a:latin typeface="微軟正黑體" panose="020B0604030504040204" pitchFamily="34" charset="-120"/>
                <a:ea typeface="微軟正黑體" panose="020B0604030504040204" pitchFamily="34" charset="-120"/>
              </a:endParaRPr>
            </a:p>
          </p:txBody>
        </p:sp>
        <p:sp>
          <p:nvSpPr>
            <p:cNvPr id="48" name="文字方塊 47"/>
            <p:cNvSpPr txBox="1"/>
            <p:nvPr/>
          </p:nvSpPr>
          <p:spPr bwMode="auto">
            <a:xfrm>
              <a:off x="3810754" y="2667000"/>
              <a:ext cx="285057" cy="276225"/>
            </a:xfrm>
            <a:prstGeom prst="rect">
              <a:avLst/>
            </a:prstGeom>
            <a:noFill/>
          </p:spPr>
          <p:txBody>
            <a:bodyPr wrap="none">
              <a:spAutoFit/>
            </a:bodyPr>
            <a:lstStyle/>
            <a:p>
              <a:pPr eaLnBrk="0" hangingPunct="0">
                <a:defRPr/>
              </a:pPr>
              <a:r>
                <a:rPr lang="en-US" altLang="zh-TW" sz="1200" b="1" kern="0" dirty="0">
                  <a:solidFill>
                    <a:srgbClr val="8064A2">
                      <a:lumMod val="75000"/>
                    </a:srgbClr>
                  </a:solidFill>
                  <a:latin typeface="微軟正黑體" panose="020B0604030504040204" pitchFamily="34" charset="-120"/>
                  <a:ea typeface="微軟正黑體" panose="020B0604030504040204" pitchFamily="34" charset="-120"/>
                </a:rPr>
                <a:t>B</a:t>
              </a:r>
              <a:endParaRPr lang="zh-TW" altLang="en-US" sz="1200" b="1" kern="0" dirty="0">
                <a:solidFill>
                  <a:srgbClr val="8064A2">
                    <a:lumMod val="75000"/>
                  </a:srgbClr>
                </a:solidFill>
                <a:latin typeface="微軟正黑體" panose="020B0604030504040204" pitchFamily="34" charset="-120"/>
                <a:ea typeface="微軟正黑體" panose="020B0604030504040204" pitchFamily="34" charset="-120"/>
              </a:endParaRPr>
            </a:p>
          </p:txBody>
        </p:sp>
        <p:sp>
          <p:nvSpPr>
            <p:cNvPr id="49" name="文字方塊 48"/>
            <p:cNvSpPr txBox="1"/>
            <p:nvPr/>
          </p:nvSpPr>
          <p:spPr bwMode="auto">
            <a:xfrm>
              <a:off x="3823711" y="3484564"/>
              <a:ext cx="287937" cy="276225"/>
            </a:xfrm>
            <a:prstGeom prst="rect">
              <a:avLst/>
            </a:prstGeom>
            <a:noFill/>
          </p:spPr>
          <p:txBody>
            <a:bodyPr wrap="none">
              <a:spAutoFit/>
            </a:bodyPr>
            <a:lstStyle/>
            <a:p>
              <a:pPr eaLnBrk="0" hangingPunct="0">
                <a:defRPr/>
              </a:pPr>
              <a:r>
                <a:rPr lang="en-US" altLang="zh-TW" sz="1200" b="1" kern="0" dirty="0">
                  <a:solidFill>
                    <a:srgbClr val="F79646">
                      <a:lumMod val="50000"/>
                    </a:srgbClr>
                  </a:solidFill>
                  <a:latin typeface="微軟正黑體" panose="020B0604030504040204" pitchFamily="34" charset="-120"/>
                  <a:ea typeface="微軟正黑體" panose="020B0604030504040204" pitchFamily="34" charset="-120"/>
                </a:rPr>
                <a:t>C</a:t>
              </a:r>
              <a:endParaRPr lang="zh-TW" altLang="en-US" sz="1200" b="1" kern="0" dirty="0">
                <a:solidFill>
                  <a:srgbClr val="F79646">
                    <a:lumMod val="50000"/>
                  </a:srgbClr>
                </a:solidFill>
                <a:latin typeface="微軟正黑體" panose="020B0604030504040204" pitchFamily="34" charset="-120"/>
                <a:ea typeface="微軟正黑體" panose="020B0604030504040204" pitchFamily="34" charset="-120"/>
              </a:endParaRPr>
            </a:p>
          </p:txBody>
        </p:sp>
      </p:grpSp>
      <p:sp>
        <p:nvSpPr>
          <p:cNvPr id="3" name="文字方塊 2"/>
          <p:cNvSpPr txBox="1"/>
          <p:nvPr/>
        </p:nvSpPr>
        <p:spPr>
          <a:xfrm>
            <a:off x="270312" y="6162566"/>
            <a:ext cx="8642443" cy="307777"/>
          </a:xfrm>
          <a:prstGeom prst="rect">
            <a:avLst/>
          </a:prstGeom>
          <a:noFill/>
        </p:spPr>
        <p:txBody>
          <a:bodyPr wrap="square" rtlCol="0">
            <a:spAutoFit/>
          </a:bodyPr>
          <a:lstStyle/>
          <a:p>
            <a:pPr defTabSz="457200"/>
            <a:r>
              <a:rPr kumimoji="1" lang="zh-TW" altLang="en-US" sz="1400" dirty="0" smtClean="0">
                <a:solidFill>
                  <a:prstClr val="black"/>
                </a:solidFill>
                <a:latin typeface="微軟正黑體" panose="020B0604030504040204" pitchFamily="34" charset="-120"/>
                <a:ea typeface="微軟正黑體" panose="020B0604030504040204" pitchFamily="34" charset="-120"/>
              </a:rPr>
              <a:t>*判斷</a:t>
            </a:r>
            <a:r>
              <a:rPr kumimoji="1" lang="en-US" altLang="zh-TW" sz="1400" dirty="0">
                <a:solidFill>
                  <a:prstClr val="black"/>
                </a:solidFill>
                <a:latin typeface="微軟正黑體" panose="020B0604030504040204" pitchFamily="34" charset="-120"/>
                <a:ea typeface="微軟正黑體" panose="020B0604030504040204" pitchFamily="34" charset="-120"/>
              </a:rPr>
              <a:t>UCAN</a:t>
            </a:r>
            <a:r>
              <a:rPr kumimoji="1" lang="zh-TW" altLang="en-US" sz="1400" dirty="0">
                <a:solidFill>
                  <a:prstClr val="black"/>
                </a:solidFill>
                <a:latin typeface="微軟正黑體" panose="020B0604030504040204" pitchFamily="34" charset="-120"/>
                <a:ea typeface="微軟正黑體" panose="020B0604030504040204" pitchFamily="34" charset="-120"/>
              </a:rPr>
              <a:t>就業途徑是否與系所</a:t>
            </a:r>
            <a:r>
              <a:rPr kumimoji="1" lang="zh-TW" altLang="en-US" sz="1400" dirty="0" smtClean="0">
                <a:solidFill>
                  <a:prstClr val="black"/>
                </a:solidFill>
                <a:latin typeface="微軟正黑體" panose="020B0604030504040204" pitchFamily="34" charset="-120"/>
                <a:ea typeface="微軟正黑體" panose="020B0604030504040204" pitchFamily="34" charset="-120"/>
              </a:rPr>
              <a:t>相關依據</a:t>
            </a:r>
            <a:r>
              <a:rPr kumimoji="1" lang="en-US" altLang="zh-TW" sz="1400" dirty="0" smtClean="0">
                <a:solidFill>
                  <a:prstClr val="black"/>
                </a:solidFill>
                <a:latin typeface="微軟正黑體" panose="020B0604030504040204" pitchFamily="34" charset="-120"/>
                <a:ea typeface="微軟正黑體" panose="020B0604030504040204" pitchFamily="34" charset="-120"/>
              </a:rPr>
              <a:t>:</a:t>
            </a:r>
            <a:r>
              <a:rPr kumimoji="1" lang="zh-TW" altLang="en-US" sz="1400" dirty="0" smtClean="0">
                <a:solidFill>
                  <a:prstClr val="black"/>
                </a:solidFill>
                <a:latin typeface="微軟正黑體" panose="020B0604030504040204" pitchFamily="34" charset="-120"/>
                <a:ea typeface="微軟正黑體" panose="020B0604030504040204" pitchFamily="34" charset="-120"/>
              </a:rPr>
              <a:t> 系統</a:t>
            </a:r>
            <a:r>
              <a:rPr kumimoji="1" lang="zh-TW" altLang="en-US" sz="1400" dirty="0">
                <a:solidFill>
                  <a:prstClr val="black"/>
                </a:solidFill>
                <a:latin typeface="微軟正黑體" panose="020B0604030504040204" pitchFamily="34" charset="-120"/>
                <a:ea typeface="微軟正黑體" panose="020B0604030504040204" pitchFamily="34" charset="-120"/>
              </a:rPr>
              <a:t>預設就業途徑與系所對應，各校可於後台自行</a:t>
            </a:r>
            <a:r>
              <a:rPr kumimoji="1" lang="zh-TW" altLang="en-US" sz="1400" dirty="0" smtClean="0">
                <a:solidFill>
                  <a:prstClr val="black"/>
                </a:solidFill>
                <a:latin typeface="微軟正黑體" panose="020B0604030504040204" pitchFamily="34" charset="-120"/>
                <a:ea typeface="微軟正黑體" panose="020B0604030504040204" pitchFamily="34" charset="-120"/>
              </a:rPr>
              <a:t>調整</a:t>
            </a:r>
            <a:endParaRPr lang="zh-TW" altLang="en-US" sz="1400" dirty="0">
              <a:solidFill>
                <a:prstClr val="black"/>
              </a:solidFill>
            </a:endParaRPr>
          </a:p>
        </p:txBody>
      </p:sp>
    </p:spTree>
    <p:extLst>
      <p:ext uri="{BB962C8B-B14F-4D97-AF65-F5344CB8AC3E}">
        <p14:creationId xmlns:p14="http://schemas.microsoft.com/office/powerpoint/2010/main" val="3669361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36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36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36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638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3" grpId="0"/>
    </p:bldLst>
  </p:timing>
</p:sld>
</file>

<file path=ppt/theme/theme1.xml><?xml version="1.0" encoding="utf-8"?>
<a:theme xmlns:a="http://schemas.openxmlformats.org/drawingml/2006/main" name="Office 佈景主題">
  <a:themeElements>
    <a:clrScheme name="Office 佈景主題">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佈景主題">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佈景主題">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5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1.xml><?xml version="1.0" encoding="utf-8"?>
<a:theme xmlns:a="http://schemas.openxmlformats.org/drawingml/2006/main" name="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2.xml><?xml version="1.0" encoding="utf-8"?>
<a:theme xmlns:a="http://schemas.openxmlformats.org/drawingml/2006/main" name="4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3.xml><?xml version="1.0" encoding="utf-8"?>
<a:theme xmlns:a="http://schemas.openxmlformats.org/drawingml/2006/main" name="5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4.xml><?xml version="1.0" encoding="utf-8"?>
<a:theme xmlns:a="http://schemas.openxmlformats.org/drawingml/2006/main" name="7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5.xml><?xml version="1.0" encoding="utf-8"?>
<a:theme xmlns:a="http://schemas.openxmlformats.org/drawingml/2006/main" name="6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6.xml><?xml version="1.0" encoding="utf-8"?>
<a:theme xmlns:a="http://schemas.openxmlformats.org/drawingml/2006/main" name="2_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8_Office Theme">
  <a:themeElements>
    <a:clrScheme name="STEM">
      <a:dk1>
        <a:sysClr val="windowText" lastClr="000000"/>
      </a:dk1>
      <a:lt1>
        <a:srgbClr val="FFFFFF"/>
      </a:lt1>
      <a:dk2>
        <a:srgbClr val="44546A"/>
      </a:dk2>
      <a:lt2>
        <a:srgbClr val="E7E6E6"/>
      </a:lt2>
      <a:accent1>
        <a:srgbClr val="0770A2"/>
      </a:accent1>
      <a:accent2>
        <a:srgbClr val="82D9F7"/>
      </a:accent2>
      <a:accent3>
        <a:srgbClr val="FEFEFE"/>
      </a:accent3>
      <a:accent4>
        <a:srgbClr val="AEC844"/>
      </a:accent4>
      <a:accent5>
        <a:srgbClr val="F36622"/>
      </a:accent5>
      <a:accent6>
        <a:srgbClr val="FF3C4F"/>
      </a:accent6>
      <a:hlink>
        <a:srgbClr val="0563C1"/>
      </a:hlink>
      <a:folHlink>
        <a:srgbClr val="954F72"/>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19.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gear connection">
      <a:dk1>
        <a:sysClr val="windowText" lastClr="000000"/>
      </a:dk1>
      <a:lt1>
        <a:sysClr val="window" lastClr="FFFFFF"/>
      </a:lt1>
      <a:dk2>
        <a:srgbClr val="494429"/>
      </a:dk2>
      <a:lt2>
        <a:srgbClr val="EEECE1"/>
      </a:lt2>
      <a:accent1>
        <a:srgbClr val="0070C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5.xml><?xml version="1.0" encoding="utf-8"?>
<a:theme xmlns:a="http://schemas.openxmlformats.org/drawingml/2006/main" name="19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6.xml><?xml version="1.0" encoding="utf-8"?>
<a:theme xmlns:a="http://schemas.openxmlformats.org/drawingml/2006/main" name="14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7.xml><?xml version="1.0" encoding="utf-8"?>
<a:theme xmlns:a="http://schemas.openxmlformats.org/drawingml/2006/main" name="1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8.xml><?xml version="1.0" encoding="utf-8"?>
<a:theme xmlns:a="http://schemas.openxmlformats.org/drawingml/2006/main" name="12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9.xml><?xml version="1.0" encoding="utf-8"?>
<a:theme xmlns:a="http://schemas.openxmlformats.org/drawingml/2006/main" name="13_Office Theme">
  <a:themeElements>
    <a:clrScheme name="Custom 2">
      <a:dk1>
        <a:sysClr val="windowText" lastClr="000000"/>
      </a:dk1>
      <a:lt1>
        <a:sysClr val="window" lastClr="FFFFFF"/>
      </a:lt1>
      <a:dk2>
        <a:srgbClr val="3F3F3F"/>
      </a:dk2>
      <a:lt2>
        <a:srgbClr val="E7E6E6"/>
      </a:lt2>
      <a:accent1>
        <a:srgbClr val="AEABAB"/>
      </a:accent1>
      <a:accent2>
        <a:srgbClr val="2E0927"/>
      </a:accent2>
      <a:accent3>
        <a:srgbClr val="D90000"/>
      </a:accent3>
      <a:accent4>
        <a:srgbClr val="FF2D00"/>
      </a:accent4>
      <a:accent5>
        <a:srgbClr val="FF8C00"/>
      </a:accent5>
      <a:accent6>
        <a:srgbClr val="04756F"/>
      </a:accent6>
      <a:hlink>
        <a:srgbClr val="AEABAB"/>
      </a:hlink>
      <a:folHlink>
        <a:srgbClr val="AEABAB"/>
      </a:folHlink>
    </a:clrScheme>
    <a:fontScheme name="Dosis / Open Sans">
      <a:majorFont>
        <a:latin typeface="Dosis"/>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3E4F19A7-A959-40BB-972C-4880BAF8EB09}"/>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Battery Innovation">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觀點">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回顧">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回顧">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1723</TotalTime>
  <Words>19314</Words>
  <Application>Microsoft Office PowerPoint</Application>
  <PresentationFormat>如螢幕大小 (4:3)</PresentationFormat>
  <Paragraphs>4026</Paragraphs>
  <Slides>142</Slides>
  <Notes>48</Notes>
  <HiddenSlides>0</HiddenSlides>
  <MMClips>0</MMClips>
  <ScaleCrop>false</ScaleCrop>
  <HeadingPairs>
    <vt:vector size="8" baseType="variant">
      <vt:variant>
        <vt:lpstr>使用字型</vt:lpstr>
      </vt:variant>
      <vt:variant>
        <vt:i4>28</vt:i4>
      </vt:variant>
      <vt:variant>
        <vt:lpstr>佈景主題</vt:lpstr>
      </vt:variant>
      <vt:variant>
        <vt:i4>18</vt:i4>
      </vt:variant>
      <vt:variant>
        <vt:lpstr>內嵌 OLE 伺服程式</vt:lpstr>
      </vt:variant>
      <vt:variant>
        <vt:i4>1</vt:i4>
      </vt:variant>
      <vt:variant>
        <vt:lpstr>投影片標題</vt:lpstr>
      </vt:variant>
      <vt:variant>
        <vt:i4>142</vt:i4>
      </vt:variant>
    </vt:vector>
  </HeadingPairs>
  <TitlesOfParts>
    <vt:vector size="189" baseType="lpstr">
      <vt:lpstr>Adobe 繁黑體 Std B</vt:lpstr>
      <vt:lpstr>Arial Unicode MS</vt:lpstr>
      <vt:lpstr>Courier</vt:lpstr>
      <vt:lpstr>Dosis</vt:lpstr>
      <vt:lpstr>Gulim</vt:lpstr>
      <vt:lpstr>Gungsuh</vt:lpstr>
      <vt:lpstr>Microsoft YaHei</vt:lpstr>
      <vt:lpstr>Microsoft YaHei</vt:lpstr>
      <vt:lpstr>Open Sans</vt:lpstr>
      <vt:lpstr>SimSun</vt:lpstr>
      <vt:lpstr>典匠中特圓</vt:lpstr>
      <vt:lpstr>華康儷中黑(P)</vt:lpstr>
      <vt:lpstr>微軟正黑體</vt:lpstr>
      <vt:lpstr>微軟正黑體 Light</vt:lpstr>
      <vt:lpstr>新細明體</vt:lpstr>
      <vt:lpstr>標楷體</vt:lpstr>
      <vt:lpstr>標楷體</vt:lpstr>
      <vt:lpstr>Arial</vt:lpstr>
      <vt:lpstr>Arial Black</vt:lpstr>
      <vt:lpstr>Calibri</vt:lpstr>
      <vt:lpstr>Calibri Light</vt:lpstr>
      <vt:lpstr>Cambria Math</vt:lpstr>
      <vt:lpstr>Franklin Gothic Book</vt:lpstr>
      <vt:lpstr>Tahoma</vt:lpstr>
      <vt:lpstr>Times New Roman</vt:lpstr>
      <vt:lpstr>Wingdings</vt:lpstr>
      <vt:lpstr>Wingdings 2</vt:lpstr>
      <vt:lpstr>Wingdings 3</vt:lpstr>
      <vt:lpstr>Office 佈景主題</vt:lpstr>
      <vt:lpstr>2_Office Theme</vt:lpstr>
      <vt:lpstr>1_Office 佈景主題</vt:lpstr>
      <vt:lpstr>3_Office Theme</vt:lpstr>
      <vt:lpstr>19_Office Theme</vt:lpstr>
      <vt:lpstr>14_Office Theme</vt:lpstr>
      <vt:lpstr>1_Office Theme</vt:lpstr>
      <vt:lpstr>12_Office Theme</vt:lpstr>
      <vt:lpstr>13_Office Theme</vt:lpstr>
      <vt:lpstr>15_Office Theme</vt:lpstr>
      <vt:lpstr>Office Theme</vt:lpstr>
      <vt:lpstr>4_Office Theme</vt:lpstr>
      <vt:lpstr>5_Office Theme</vt:lpstr>
      <vt:lpstr>7_Office Theme</vt:lpstr>
      <vt:lpstr>6_Office Theme</vt:lpstr>
      <vt:lpstr>2_Office 佈景主題</vt:lpstr>
      <vt:lpstr>8_Office Theme</vt:lpstr>
      <vt:lpstr>9_Office Theme</vt:lpstr>
      <vt:lpstr>Microsoft Excel 圖表</vt:lpstr>
      <vt:lpstr>PowerPoint 簡報</vt:lpstr>
      <vt:lpstr>PowerPoint 簡報</vt:lpstr>
      <vt:lpstr>PowerPoint 簡報</vt:lpstr>
      <vt:lpstr>PowerPoint 簡報</vt:lpstr>
      <vt:lpstr>PowerPoint 簡報</vt:lpstr>
      <vt:lpstr>PowerPoint 簡報</vt:lpstr>
      <vt:lpstr>美國勞動部O*NET職業資訊網</vt:lpstr>
      <vt:lpstr>澳洲國家資歷架構體系</vt:lpstr>
      <vt:lpstr>國內公部門的職能種類</vt:lpstr>
      <vt:lpstr>PowerPoint 簡報</vt:lpstr>
      <vt:lpstr>勞動部職能發展應用平台</vt:lpstr>
      <vt:lpstr>產業職能基準範例：職能分析人員職能基準</vt:lpstr>
      <vt:lpstr>PowerPoint 簡報</vt:lpstr>
      <vt:lpstr>PowerPoint 簡報</vt:lpstr>
      <vt:lpstr>UCAN推動進程與現況</vt:lpstr>
      <vt:lpstr>PowerPoint 簡報</vt:lpstr>
      <vt:lpstr>PowerPoint 簡報</vt:lpstr>
      <vt:lpstr>PowerPoint 簡報</vt:lpstr>
      <vt:lpstr>PowerPoint 簡報</vt:lpstr>
      <vt:lpstr>UCAN平台專業職能架構</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任務0：選擇實作標的及準備素材</vt:lpstr>
      <vt:lpstr>任務1：檢視系所定位及教育目標</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系所核心能力範例-企管系</vt:lpstr>
      <vt:lpstr>核心能力如何轉化為具體可衡量?</vt:lpstr>
      <vt:lpstr>PowerPoint 簡報</vt:lpstr>
      <vt:lpstr>PowerPoint 簡報</vt:lpstr>
      <vt:lpstr>如何決定要納入那些具體職能</vt:lpstr>
      <vt:lpstr>PowerPoint 簡報</vt:lpstr>
      <vt:lpstr>PowerPoint 簡報</vt:lpstr>
      <vt:lpstr>PowerPoint 簡報</vt:lpstr>
      <vt:lpstr>PowerPoint 簡報</vt:lpstr>
      <vt:lpstr>PowerPoint 簡報</vt:lpstr>
      <vt:lpstr>PowerPoint 簡報</vt:lpstr>
      <vt:lpstr>PowerPoint 簡報</vt:lpstr>
      <vt:lpstr>課程地圖的層次</vt:lpstr>
      <vt:lpstr>PowerPoint 簡報</vt:lpstr>
      <vt:lpstr>運用UCAN職能發展課程地圖</vt:lpstr>
      <vt:lpstr>運用UCAN職能發展課程地圖</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運用UCAN發展評估工具</vt:lpstr>
      <vt:lpstr>UCAN教學回饋功能</vt:lpstr>
      <vt:lpstr>PowerPoint 簡報</vt:lpstr>
      <vt:lpstr>PowerPoint 簡報</vt:lpstr>
      <vt:lpstr>職能養成之教學能量回饋</vt:lpstr>
      <vt:lpstr>「職能養成之教學能量回饋」分析應用</vt:lpstr>
      <vt:lpstr>PowerPoint 簡報</vt:lpstr>
      <vt:lpstr>「職能養成之教學能量回饋」分析應用</vt:lpstr>
      <vt:lpstr>PowerPoint 簡報</vt:lpstr>
      <vt:lpstr>PowerPoint 簡報</vt:lpstr>
      <vt:lpstr>「職能養成之教學能量回饋」分析應用</vt:lpstr>
      <vt:lpstr>「職能養成之教學能量回饋」分析應用</vt:lpstr>
      <vt:lpstr>報表1:共通職能養成之教學能量回饋整體分析</vt:lpstr>
      <vt:lpstr>PowerPoint 簡報</vt:lpstr>
      <vt:lpstr>PowerPoint 簡報</vt:lpstr>
      <vt:lpstr>PowerPoint 簡報</vt:lpstr>
      <vt:lpstr>PowerPoint 簡報</vt:lpstr>
      <vt:lpstr>報表2:共通職能養成之教學能量回饋分析-個人資料</vt:lpstr>
      <vt:lpstr>PowerPoint 簡報</vt:lpstr>
      <vt:lpstr>PowerPoint 簡報</vt:lpstr>
      <vt:lpstr>UCAN結合畢業生流向調查</vt:lpstr>
      <vt:lpstr>「UCAN結合畢業生流向調查」分析應用</vt:lpstr>
      <vt:lpstr>報表1:畢業生工作狀況與共通職能分數之交叉表</vt:lpstr>
      <vt:lpstr>報表1:模擬分析(全校*)</vt:lpstr>
      <vt:lpstr>報表1:模擬分析(續)</vt:lpstr>
      <vt:lpstr>PowerPoint 簡報</vt:lpstr>
      <vt:lpstr>PowerPoint 簡報</vt:lpstr>
      <vt:lpstr>「UCAN結合畢業生流向調查」分析應用</vt:lpstr>
      <vt:lpstr>報表3:畢業生工作類型與興趣診斷分數之交叉表</vt:lpstr>
      <vt:lpstr>PowerPoint 簡報</vt:lpstr>
      <vt:lpstr>「UCAN結合畢業生流向調查」分析應用</vt:lpstr>
      <vt:lpstr>報表6:畢業生工作所需的專業能力與專業職能分數之交叉表</vt:lpstr>
      <vt:lpstr>PowerPoint 簡報</vt:lpstr>
      <vt:lpstr>「UCAN結合畢業生流向調查」分析應用</vt:lpstr>
      <vt:lpstr>報表7:畢業生工作內容與原就讀系所專業與專業職能分數之交叉表</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新創公司的</dc:title>
  <dc:creator>PCKing</dc:creator>
  <cp:lastModifiedBy>許君禪</cp:lastModifiedBy>
  <cp:revision>117</cp:revision>
  <dcterms:created xsi:type="dcterms:W3CDTF">2018-06-18T10:39:22Z</dcterms:created>
  <dcterms:modified xsi:type="dcterms:W3CDTF">2018-08-19T03:11:22Z</dcterms:modified>
</cp:coreProperties>
</file>