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67" r:id="rId3"/>
    <p:sldId id="295" r:id="rId4"/>
    <p:sldId id="298" r:id="rId5"/>
    <p:sldId id="299" r:id="rId6"/>
    <p:sldId id="268" r:id="rId7"/>
    <p:sldId id="272" r:id="rId8"/>
    <p:sldId id="278" r:id="rId9"/>
    <p:sldId id="279" r:id="rId10"/>
    <p:sldId id="280" r:id="rId11"/>
    <p:sldId id="281" r:id="rId12"/>
    <p:sldId id="283" r:id="rId13"/>
    <p:sldId id="284" r:id="rId14"/>
    <p:sldId id="282" r:id="rId15"/>
    <p:sldId id="285" r:id="rId16"/>
    <p:sldId id="286" r:id="rId17"/>
    <p:sldId id="287" r:id="rId18"/>
    <p:sldId id="288" r:id="rId19"/>
    <p:sldId id="289" r:id="rId20"/>
    <p:sldId id="291" r:id="rId21"/>
    <p:sldId id="292" r:id="rId22"/>
    <p:sldId id="293" r:id="rId23"/>
    <p:sldId id="296" r:id="rId24"/>
    <p:sldId id="294"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2241" autoAdjust="0"/>
  </p:normalViewPr>
  <p:slideViewPr>
    <p:cSldViewPr snapToGrid="0">
      <p:cViewPr varScale="1">
        <p:scale>
          <a:sx n="44" d="100"/>
          <a:sy n="44" d="100"/>
        </p:scale>
        <p:origin x="-994" y="-72"/>
      </p:cViewPr>
      <p:guideLst>
        <p:guide orient="horz" pos="2160"/>
        <p:guide pos="3840"/>
      </p:guideLst>
    </p:cSldViewPr>
  </p:slideViewPr>
  <p:outlineViewPr>
    <p:cViewPr>
      <p:scale>
        <a:sx n="33" d="100"/>
        <a:sy n="33" d="100"/>
      </p:scale>
      <p:origin x="0" y="16920"/>
    </p:cViewPr>
  </p:outlin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8DA0FDE8-3B80-4AAC-92F2-E3D0667D4E72}" type="datetimeFigureOut">
              <a:rPr lang="en-US" altLang="zh-TW" smtClean="0"/>
              <a:pPr/>
              <a:t>2/20/2018</a:t>
            </a:fld>
            <a:endParaRPr lang="zh-TW"/>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07B79F74-2001-4B21-B06E-FA23C7F2DD77}" type="slidenum">
              <a:rPr lang="zh-TW" smtClean="0"/>
              <a:pPr/>
              <a:t>‹#›</a:t>
            </a:fld>
            <a:endParaRPr lang="zh-TW"/>
          </a:p>
        </p:txBody>
      </p:sp>
    </p:spTree>
    <p:extLst>
      <p:ext uri="{BB962C8B-B14F-4D97-AF65-F5344CB8AC3E}">
        <p14:creationId xmlns=""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C5F25FBA-1311-468D-8115-8778B0F7BEEC}" type="datetimeFigureOut">
              <a:rPr/>
              <a:pPr/>
              <a:t>2017/12/29</a:t>
            </a:fld>
            <a:endParaRPr lang="zh-TW"/>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F0E67C00-F679-4C51-9894-9E2214E5C2F1}" type="slidenum">
              <a:rPr/>
              <a:pPr/>
              <a:t>‹#›</a:t>
            </a:fld>
            <a:endParaRPr lang="zh-TW"/>
          </a:p>
        </p:txBody>
      </p:sp>
    </p:spTree>
    <p:extLst>
      <p:ext uri="{BB962C8B-B14F-4D97-AF65-F5344CB8AC3E}">
        <p14:creationId xmlns=""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5</a:t>
            </a:fld>
            <a:endParaRPr lang="zh-TW"/>
          </a:p>
        </p:txBody>
      </p:sp>
    </p:spTree>
    <p:extLst>
      <p:ext uri="{BB962C8B-B14F-4D97-AF65-F5344CB8AC3E}">
        <p14:creationId xmlns="" xmlns:p14="http://schemas.microsoft.com/office/powerpoint/2010/main" val="361530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17</a:t>
            </a:fld>
            <a:endParaRPr lang="zh-TW"/>
          </a:p>
        </p:txBody>
      </p:sp>
    </p:spTree>
    <p:extLst>
      <p:ext uri="{BB962C8B-B14F-4D97-AF65-F5344CB8AC3E}">
        <p14:creationId xmlns="" xmlns:p14="http://schemas.microsoft.com/office/powerpoint/2010/main" val="230219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18</a:t>
            </a:fld>
            <a:endParaRPr lang="zh-TW"/>
          </a:p>
        </p:txBody>
      </p:sp>
    </p:spTree>
    <p:extLst>
      <p:ext uri="{BB962C8B-B14F-4D97-AF65-F5344CB8AC3E}">
        <p14:creationId xmlns="" xmlns:p14="http://schemas.microsoft.com/office/powerpoint/2010/main" val="329929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20</a:t>
            </a:fld>
            <a:endParaRPr lang="zh-TW"/>
          </a:p>
        </p:txBody>
      </p:sp>
    </p:spTree>
    <p:extLst>
      <p:ext uri="{BB962C8B-B14F-4D97-AF65-F5344CB8AC3E}">
        <p14:creationId xmlns="" xmlns:p14="http://schemas.microsoft.com/office/powerpoint/2010/main" val="165801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21</a:t>
            </a:fld>
            <a:endParaRPr lang="zh-TW"/>
          </a:p>
        </p:txBody>
      </p:sp>
    </p:spTree>
    <p:extLst>
      <p:ext uri="{BB962C8B-B14F-4D97-AF65-F5344CB8AC3E}">
        <p14:creationId xmlns="" xmlns:p14="http://schemas.microsoft.com/office/powerpoint/2010/main" val="210145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23</a:t>
            </a:fld>
            <a:endParaRPr lang="zh-TW"/>
          </a:p>
        </p:txBody>
      </p:sp>
    </p:spTree>
    <p:extLst>
      <p:ext uri="{BB962C8B-B14F-4D97-AF65-F5344CB8AC3E}">
        <p14:creationId xmlns="" xmlns:p14="http://schemas.microsoft.com/office/powerpoint/2010/main" val="251315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7</a:t>
            </a:fld>
            <a:endParaRPr lang="zh-TW"/>
          </a:p>
        </p:txBody>
      </p:sp>
    </p:spTree>
    <p:extLst>
      <p:ext uri="{BB962C8B-B14F-4D97-AF65-F5344CB8AC3E}">
        <p14:creationId xmlns="" xmlns:p14="http://schemas.microsoft.com/office/powerpoint/2010/main" val="67964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8</a:t>
            </a:fld>
            <a:endParaRPr lang="zh-TW"/>
          </a:p>
        </p:txBody>
      </p:sp>
    </p:spTree>
    <p:extLst>
      <p:ext uri="{BB962C8B-B14F-4D97-AF65-F5344CB8AC3E}">
        <p14:creationId xmlns="" xmlns:p14="http://schemas.microsoft.com/office/powerpoint/2010/main" val="231890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9</a:t>
            </a:fld>
            <a:endParaRPr lang="zh-TW"/>
          </a:p>
        </p:txBody>
      </p:sp>
    </p:spTree>
    <p:extLst>
      <p:ext uri="{BB962C8B-B14F-4D97-AF65-F5344CB8AC3E}">
        <p14:creationId xmlns="" xmlns:p14="http://schemas.microsoft.com/office/powerpoint/2010/main" val="149611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10</a:t>
            </a:fld>
            <a:endParaRPr lang="zh-TW"/>
          </a:p>
        </p:txBody>
      </p:sp>
    </p:spTree>
    <p:extLst>
      <p:ext uri="{BB962C8B-B14F-4D97-AF65-F5344CB8AC3E}">
        <p14:creationId xmlns="" xmlns:p14="http://schemas.microsoft.com/office/powerpoint/2010/main" val="154924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13</a:t>
            </a:fld>
            <a:endParaRPr lang="zh-TW"/>
          </a:p>
        </p:txBody>
      </p:sp>
    </p:spTree>
    <p:extLst>
      <p:ext uri="{BB962C8B-B14F-4D97-AF65-F5344CB8AC3E}">
        <p14:creationId xmlns="" xmlns:p14="http://schemas.microsoft.com/office/powerpoint/2010/main" val="59858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14</a:t>
            </a:fld>
            <a:endParaRPr lang="zh-TW"/>
          </a:p>
        </p:txBody>
      </p:sp>
    </p:spTree>
    <p:extLst>
      <p:ext uri="{BB962C8B-B14F-4D97-AF65-F5344CB8AC3E}">
        <p14:creationId xmlns="" xmlns:p14="http://schemas.microsoft.com/office/powerpoint/2010/main" val="146644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15</a:t>
            </a:fld>
            <a:endParaRPr lang="zh-TW"/>
          </a:p>
        </p:txBody>
      </p:sp>
    </p:spTree>
    <p:extLst>
      <p:ext uri="{BB962C8B-B14F-4D97-AF65-F5344CB8AC3E}">
        <p14:creationId xmlns="" xmlns:p14="http://schemas.microsoft.com/office/powerpoint/2010/main" val="317195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p>
        </p:txBody>
      </p:sp>
      <p:sp>
        <p:nvSpPr>
          <p:cNvPr id="4" name="投影片編號版面配置區 3"/>
          <p:cNvSpPr>
            <a:spLocks noGrp="1"/>
          </p:cNvSpPr>
          <p:nvPr>
            <p:ph type="sldNum" sz="quarter" idx="10"/>
          </p:nvPr>
        </p:nvSpPr>
        <p:spPr/>
        <p:txBody>
          <a:bodyPr/>
          <a:lstStyle/>
          <a:p>
            <a:fld id="{F0E67C00-F679-4C51-9894-9E2214E5C2F1}" type="slidenum">
              <a:rPr lang="en-US" altLang="zh-TW" smtClean="0"/>
              <a:pPr/>
              <a:t>16</a:t>
            </a:fld>
            <a:endParaRPr lang="zh-TW"/>
          </a:p>
        </p:txBody>
      </p:sp>
    </p:spTree>
    <p:extLst>
      <p:ext uri="{BB962C8B-B14F-4D97-AF65-F5344CB8AC3E}">
        <p14:creationId xmlns="" xmlns:p14="http://schemas.microsoft.com/office/powerpoint/2010/main" val="1903150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ctrTitle"/>
          </p:nvPr>
        </p:nvSpPr>
        <p:spPr>
          <a:xfrm>
            <a:off x="1190244" y="2514600"/>
            <a:ext cx="6629400" cy="2743200"/>
          </a:xfrm>
        </p:spPr>
        <p:txBody>
          <a:bodyPr anchor="b"/>
          <a:lstStyle>
            <a:lvl1pPr algn="l" latinLnBrk="0">
              <a:lnSpc>
                <a:spcPct val="80000"/>
              </a:lnSpc>
              <a:defRPr lang="zh-TW" sz="6600">
                <a:latin typeface="Microsoft JhengHei UI" panose="020B0604030504040204" pitchFamily="34" charset="-120"/>
                <a:ea typeface="Microsoft JhengHei UI" panose="020B0604030504040204" pitchFamily="34" charset="-120"/>
              </a:defRPr>
            </a:lvl1pPr>
          </a:lstStyle>
          <a:p>
            <a:r>
              <a:rPr lang="zh-TW" altLang="en-US" smtClean="0"/>
              <a:t>按一下以編輯母片標題樣式</a:t>
            </a:r>
            <a:endParaRPr lang="zh-TW" dirty="0"/>
          </a:p>
        </p:txBody>
      </p:sp>
      <p:sp>
        <p:nvSpPr>
          <p:cNvPr id="3" name="副標題 2"/>
          <p:cNvSpPr>
            <a:spLocks noGrp="1"/>
          </p:cNvSpPr>
          <p:nvPr>
            <p:ph type="subTitle" idx="1"/>
          </p:nvPr>
        </p:nvSpPr>
        <p:spPr>
          <a:xfrm>
            <a:off x="1190244" y="5303520"/>
            <a:ext cx="6629400" cy="457200"/>
          </a:xfrm>
        </p:spPr>
        <p:txBody>
          <a:bodyPr/>
          <a:lstStyle>
            <a:lvl1pPr marL="0" indent="0" algn="l" latinLnBrk="0">
              <a:spcBef>
                <a:spcPts val="0"/>
              </a:spcBef>
              <a:buNone/>
              <a:defRPr lang="zh-TW" sz="2400">
                <a:latin typeface="Microsoft JhengHei UI" panose="020B0604030504040204" pitchFamily="34" charset="-120"/>
                <a:ea typeface="Microsoft JhengHei UI" panose="020B0604030504040204" pitchFamily="34" charset="-120"/>
              </a:defRPr>
            </a:lvl1pPr>
            <a:lvl2pPr marL="457200" indent="0" algn="ctr" latinLnBrk="0">
              <a:buNone/>
              <a:defRPr lang="zh-TW" sz="2000"/>
            </a:lvl2pPr>
            <a:lvl3pPr marL="914400" indent="0" algn="ctr" latinLnBrk="0">
              <a:buNone/>
              <a:defRPr lang="zh-TW" sz="1800"/>
            </a:lvl3pPr>
            <a:lvl4pPr marL="1371600" indent="0" algn="ctr" latinLnBrk="0">
              <a:buNone/>
              <a:defRPr lang="zh-TW" sz="1600"/>
            </a:lvl4pPr>
            <a:lvl5pPr marL="1828800" indent="0" algn="ctr" latinLnBrk="0">
              <a:buNone/>
              <a:defRPr lang="zh-TW" sz="1600"/>
            </a:lvl5pPr>
            <a:lvl6pPr marL="2286000" indent="0" algn="ctr" latinLnBrk="0">
              <a:buNone/>
              <a:defRPr lang="zh-TW" sz="1600"/>
            </a:lvl6pPr>
            <a:lvl7pPr marL="2743200" indent="0" algn="ctr" latinLnBrk="0">
              <a:buNone/>
              <a:defRPr lang="zh-TW" sz="1600"/>
            </a:lvl7pPr>
            <a:lvl8pPr marL="3200400" indent="0" algn="ctr" latinLnBrk="0">
              <a:buNone/>
              <a:defRPr lang="zh-TW" sz="1600"/>
            </a:lvl8pPr>
            <a:lvl9pPr marL="3657600" indent="0" algn="ctr" latinLnBrk="0">
              <a:buNone/>
              <a:defRPr lang="zh-TW" sz="1600"/>
            </a:lvl9pPr>
          </a:lstStyle>
          <a:p>
            <a:r>
              <a:rPr lang="zh-TW" altLang="en-US" smtClean="0"/>
              <a:t>按一下以編輯母片副標題樣式</a:t>
            </a:r>
            <a:endParaRPr lang="zh-TW" dirty="0"/>
          </a:p>
        </p:txBody>
      </p:sp>
    </p:spTree>
    <p:extLst>
      <p:ext uri="{BB962C8B-B14F-4D97-AF65-F5344CB8AC3E}">
        <p14:creationId xmlns="" xmlns:p14="http://schemas.microsoft.com/office/powerpoint/2010/main" val="7988627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垂直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EDB5389C-FACC-452B-B4C1-3BD186F45CB8}" type="datetime1">
              <a:rPr/>
              <a:pPr/>
              <a:t>2017/12/29</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31375A4-56A4-47D6-9801-1991572033F7}" type="slidenum">
              <a:rPr/>
              <a:pPr/>
              <a:t>‹#›</a:t>
            </a:fld>
            <a:endParaRPr lang="zh-TW"/>
          </a:p>
        </p:txBody>
      </p:sp>
    </p:spTree>
    <p:extLst>
      <p:ext uri="{BB962C8B-B14F-4D97-AF65-F5344CB8AC3E}">
        <p14:creationId xmlns="" xmlns:p14="http://schemas.microsoft.com/office/powerpoint/2010/main" val="2477154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8810512" y="419099"/>
            <a:ext cx="2086087" cy="5753101"/>
          </a:xfrm>
        </p:spPr>
        <p:txBody>
          <a:bodyPr vert="eaVert"/>
          <a:lstStyle/>
          <a:p>
            <a:r>
              <a:rPr lang="zh-TW" altLang="en-US" smtClean="0"/>
              <a:t>按一下以編輯母片標題樣式</a:t>
            </a:r>
            <a:endParaRPr lang="zh-TW"/>
          </a:p>
        </p:txBody>
      </p:sp>
      <p:sp>
        <p:nvSpPr>
          <p:cNvPr id="3" name="垂直文字版面配置區 2"/>
          <p:cNvSpPr>
            <a:spLocks noGrp="1"/>
          </p:cNvSpPr>
          <p:nvPr>
            <p:ph type="body" orient="vert" idx="1"/>
          </p:nvPr>
        </p:nvSpPr>
        <p:spPr>
          <a:xfrm>
            <a:off x="1295400" y="419099"/>
            <a:ext cx="7277100" cy="575310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09FCE844-3C76-42C8-BBA9-088C96A067BA}" type="datetime1">
              <a:rPr/>
              <a:pPr/>
              <a:t>2017/12/29</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31375A4-56A4-47D6-9801-1991572033F7}" type="slidenum">
              <a:rPr/>
              <a:pPr/>
              <a:t>‹#›</a:t>
            </a:fld>
            <a:endParaRPr lang="zh-TW"/>
          </a:p>
        </p:txBody>
      </p:sp>
    </p:spTree>
    <p:extLst>
      <p:ext uri="{BB962C8B-B14F-4D97-AF65-F5344CB8AC3E}">
        <p14:creationId xmlns="" xmlns:p14="http://schemas.microsoft.com/office/powerpoint/2010/main" val="25246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BE24594C-40D9-4922-A63A-E4D7E3C24D49}" type="datetime1">
              <a:rPr/>
              <a:pPr/>
              <a:t>2017/12/29</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E31375A4-56A4-47D6-9801-1991572033F7}" type="slidenum">
              <a:rPr/>
              <a:pPr/>
              <a:t>‹#›</a:t>
            </a:fld>
            <a:endParaRPr lang="zh-TW"/>
          </a:p>
        </p:txBody>
      </p:sp>
    </p:spTree>
    <p:extLst>
      <p:ext uri="{BB962C8B-B14F-4D97-AF65-F5344CB8AC3E}">
        <p14:creationId xmlns="" xmlns:p14="http://schemas.microsoft.com/office/powerpoint/2010/main" val="3112444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章節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矩形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1295400" y="2212848"/>
            <a:ext cx="6217920" cy="2862262"/>
          </a:xfrm>
        </p:spPr>
        <p:txBody>
          <a:bodyPr anchor="b"/>
          <a:lstStyle>
            <a:lvl1pPr latinLnBrk="0">
              <a:lnSpc>
                <a:spcPct val="80000"/>
              </a:lnSpc>
              <a:defRPr lang="zh-TW" sz="5400">
                <a:latin typeface="Microsoft JhengHei UI" panose="020B0604030504040204" pitchFamily="34" charset="-120"/>
                <a:ea typeface="Microsoft JhengHei UI" panose="020B0604030504040204" pitchFamily="34" charset="-120"/>
              </a:defRPr>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1295400" y="5120640"/>
            <a:ext cx="6217920" cy="457200"/>
          </a:xfrm>
        </p:spPr>
        <p:txBody>
          <a:bodyPr/>
          <a:lstStyle>
            <a:lvl1pPr marL="0" indent="0" latinLnBrk="0">
              <a:spcBef>
                <a:spcPts val="0"/>
              </a:spcBef>
              <a:buNone/>
              <a:defRPr lang="zh-TW" sz="2400">
                <a:latin typeface="Microsoft JhengHei UI" panose="020B0604030504040204" pitchFamily="34" charset="-120"/>
                <a:ea typeface="Microsoft JhengHei UI" panose="020B0604030504040204" pitchFamily="34" charset="-120"/>
              </a:defRPr>
            </a:lvl1pPr>
            <a:lvl2pPr marL="457200" indent="0" latinLnBrk="0">
              <a:buNone/>
              <a:defRPr lang="zh-TW" sz="2000"/>
            </a:lvl2pPr>
            <a:lvl3pPr marL="914400" indent="0" latinLnBrk="0">
              <a:buNone/>
              <a:defRPr lang="zh-TW" sz="1800"/>
            </a:lvl3pPr>
            <a:lvl4pPr marL="1371600" indent="0" latinLnBrk="0">
              <a:buNone/>
              <a:defRPr lang="zh-TW" sz="1600"/>
            </a:lvl4pPr>
            <a:lvl5pPr marL="1828800" indent="0" latinLnBrk="0">
              <a:buNone/>
              <a:defRPr lang="zh-TW" sz="1600"/>
            </a:lvl5pPr>
            <a:lvl6pPr marL="2286000" indent="0" latinLnBrk="0">
              <a:buNone/>
              <a:defRPr lang="zh-TW" sz="1600"/>
            </a:lvl6pPr>
            <a:lvl7pPr marL="2743200" indent="0" latinLnBrk="0">
              <a:buNone/>
              <a:defRPr lang="zh-TW" sz="1600"/>
            </a:lvl7pPr>
            <a:lvl8pPr marL="3200400" indent="0" latinLnBrk="0">
              <a:buNone/>
              <a:defRPr lang="zh-TW" sz="1600"/>
            </a:lvl8pPr>
            <a:lvl9pPr marL="3657600" indent="0" latinLnBrk="0">
              <a:buNone/>
              <a:defRPr lang="zh-TW" sz="1600"/>
            </a:lvl9pPr>
          </a:lstStyle>
          <a:p>
            <a:pPr lvl="0"/>
            <a:r>
              <a:rPr lang="zh-TW" altLang="en-US" smtClean="0"/>
              <a:t>編輯母片文字樣式</a:t>
            </a:r>
          </a:p>
        </p:txBody>
      </p:sp>
    </p:spTree>
    <p:extLst>
      <p:ext uri="{BB962C8B-B14F-4D97-AF65-F5344CB8AC3E}">
        <p14:creationId xmlns="" xmlns:p14="http://schemas.microsoft.com/office/powerpoint/2010/main" val="35067780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內容版面配置區 2"/>
          <p:cNvSpPr>
            <a:spLocks noGrp="1"/>
          </p:cNvSpPr>
          <p:nvPr>
            <p:ph sz="half" idx="1"/>
          </p:nvPr>
        </p:nvSpPr>
        <p:spPr>
          <a:xfrm>
            <a:off x="1295400" y="1905000"/>
            <a:ext cx="4572000" cy="4267200"/>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800"/>
            </a:lvl6pPr>
            <a:lvl7pPr latinLnBrk="0">
              <a:defRPr lang="zh-TW" sz="1800"/>
            </a:lvl7pPr>
            <a:lvl8pPr latinLnBrk="0">
              <a:defRPr lang="zh-TW" sz="1800"/>
            </a:lvl8pPr>
            <a:lvl9pPr latinLnBrk="0">
              <a:defRPr lang="zh-TW"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內容版面配置區 3"/>
          <p:cNvSpPr>
            <a:spLocks noGrp="1"/>
          </p:cNvSpPr>
          <p:nvPr>
            <p:ph sz="half" idx="2"/>
          </p:nvPr>
        </p:nvSpPr>
        <p:spPr>
          <a:xfrm>
            <a:off x="6324600" y="1905000"/>
            <a:ext cx="4572000" cy="4267200"/>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800"/>
            </a:lvl6pPr>
            <a:lvl7pPr latinLnBrk="0">
              <a:defRPr lang="zh-TW" sz="1800"/>
            </a:lvl7pPr>
            <a:lvl8pPr latinLnBrk="0">
              <a:defRPr lang="zh-TW" sz="1800"/>
            </a:lvl8pPr>
            <a:lvl9pPr latinLnBrk="0">
              <a:defRPr lang="zh-TW"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日期版面配置區 4"/>
          <p:cNvSpPr>
            <a:spLocks noGrp="1"/>
          </p:cNvSpPr>
          <p:nvPr>
            <p:ph type="dt" sz="half" idx="10"/>
          </p:nvPr>
        </p:nvSpPr>
        <p:spPr/>
        <p:txBody>
          <a:bodyPr/>
          <a:lstStyle/>
          <a:p>
            <a:fld id="{A1D7D855-A872-4272-B880-39A488A710E7}" type="datetime1">
              <a:rPr/>
              <a:pPr/>
              <a:t>2017/12/29</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E31375A4-56A4-47D6-9801-1991572033F7}" type="slidenum">
              <a:rPr/>
              <a:pPr/>
              <a:t>‹#›</a:t>
            </a:fld>
            <a:endParaRPr lang="zh-TW"/>
          </a:p>
        </p:txBody>
      </p:sp>
    </p:spTree>
    <p:extLst>
      <p:ext uri="{BB962C8B-B14F-4D97-AF65-F5344CB8AC3E}">
        <p14:creationId xmlns="" xmlns:p14="http://schemas.microsoft.com/office/powerpoint/2010/main" val="40445679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文字版面配置區 2"/>
          <p:cNvSpPr>
            <a:spLocks noGrp="1"/>
          </p:cNvSpPr>
          <p:nvPr>
            <p:ph type="body" idx="1"/>
          </p:nvPr>
        </p:nvSpPr>
        <p:spPr>
          <a:xfrm>
            <a:off x="1295400" y="1904999"/>
            <a:ext cx="4572000" cy="698351"/>
          </a:xfrm>
        </p:spPr>
        <p:txBody>
          <a:bodyPr anchor="ctr">
            <a:normAutofit/>
          </a:bodyPr>
          <a:lstStyle>
            <a:lvl1pPr marL="0" indent="0" latinLnBrk="0">
              <a:buNone/>
              <a:defRPr lang="zh-TW" sz="2000" b="0"/>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編輯母片文字樣式</a:t>
            </a:r>
          </a:p>
        </p:txBody>
      </p:sp>
      <p:sp>
        <p:nvSpPr>
          <p:cNvPr id="4" name="內容版面配置區 3"/>
          <p:cNvSpPr>
            <a:spLocks noGrp="1"/>
          </p:cNvSpPr>
          <p:nvPr>
            <p:ph sz="half" idx="2"/>
          </p:nvPr>
        </p:nvSpPr>
        <p:spPr>
          <a:xfrm>
            <a:off x="1295400" y="2603351"/>
            <a:ext cx="4572000" cy="3568849"/>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文字版面配置區 4"/>
          <p:cNvSpPr>
            <a:spLocks noGrp="1"/>
          </p:cNvSpPr>
          <p:nvPr>
            <p:ph type="body" sz="quarter" idx="3"/>
          </p:nvPr>
        </p:nvSpPr>
        <p:spPr>
          <a:xfrm>
            <a:off x="6324600" y="1904999"/>
            <a:ext cx="4572000" cy="698351"/>
          </a:xfrm>
        </p:spPr>
        <p:txBody>
          <a:bodyPr anchor="ctr">
            <a:normAutofit/>
          </a:bodyPr>
          <a:lstStyle>
            <a:lvl1pPr marL="0" indent="0" latinLnBrk="0">
              <a:buNone/>
              <a:defRPr lang="zh-TW" sz="2000" b="0"/>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編輯母片文字樣式</a:t>
            </a:r>
          </a:p>
        </p:txBody>
      </p:sp>
      <p:sp>
        <p:nvSpPr>
          <p:cNvPr id="6" name="內容版面配置區 5"/>
          <p:cNvSpPr>
            <a:spLocks noGrp="1"/>
          </p:cNvSpPr>
          <p:nvPr>
            <p:ph sz="quarter" idx="4"/>
          </p:nvPr>
        </p:nvSpPr>
        <p:spPr>
          <a:xfrm>
            <a:off x="6324600" y="2603351"/>
            <a:ext cx="4572000" cy="3568849"/>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7" name="日期版面配置區 6"/>
          <p:cNvSpPr>
            <a:spLocks noGrp="1"/>
          </p:cNvSpPr>
          <p:nvPr>
            <p:ph type="dt" sz="half" idx="10"/>
          </p:nvPr>
        </p:nvSpPr>
        <p:spPr/>
        <p:txBody>
          <a:bodyPr/>
          <a:lstStyle/>
          <a:p>
            <a:fld id="{67AACA8F-D5ED-4B90-A100-0BDC54A645DF}" type="datetime1">
              <a:rPr/>
              <a:pPr/>
              <a:t>2017/12/29</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E31375A4-56A4-47D6-9801-1991572033F7}" type="slidenum">
              <a:rPr/>
              <a:pPr/>
              <a:t>‹#›</a:t>
            </a:fld>
            <a:endParaRPr lang="zh-TW"/>
          </a:p>
        </p:txBody>
      </p:sp>
    </p:spTree>
    <p:extLst>
      <p:ext uri="{BB962C8B-B14F-4D97-AF65-F5344CB8AC3E}">
        <p14:creationId xmlns="" xmlns:p14="http://schemas.microsoft.com/office/powerpoint/2010/main" val="33979065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日期版面配置區 2"/>
          <p:cNvSpPr>
            <a:spLocks noGrp="1"/>
          </p:cNvSpPr>
          <p:nvPr>
            <p:ph type="dt" sz="half" idx="10"/>
          </p:nvPr>
        </p:nvSpPr>
        <p:spPr/>
        <p:txBody>
          <a:bodyPr/>
          <a:lstStyle/>
          <a:p>
            <a:fld id="{0229CD98-8566-471F-B6F9-93E04967ED47}" type="datetime1">
              <a:rPr/>
              <a:pPr/>
              <a:t>2017/12/29</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E31375A4-56A4-47D6-9801-1991572033F7}" type="slidenum">
              <a:rPr/>
              <a:pPr/>
              <a:t>‹#›</a:t>
            </a:fld>
            <a:endParaRPr lang="zh-TW"/>
          </a:p>
        </p:txBody>
      </p:sp>
    </p:spTree>
    <p:extLst>
      <p:ext uri="{BB962C8B-B14F-4D97-AF65-F5344CB8AC3E}">
        <p14:creationId xmlns="" xmlns:p14="http://schemas.microsoft.com/office/powerpoint/2010/main" val="3238976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9635E6A-2086-4CB2-B79F-96593439A0AC}" type="datetime1">
              <a:rPr/>
              <a:pPr/>
              <a:t>2017/12/29</a:t>
            </a:fld>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E31375A4-56A4-47D6-9801-1991572033F7}" type="slidenum">
              <a:rPr/>
              <a:pPr/>
              <a:t>‹#›</a:t>
            </a:fld>
            <a:endParaRPr lang="zh-TW"/>
          </a:p>
        </p:txBody>
      </p:sp>
    </p:spTree>
    <p:extLst>
      <p:ext uri="{BB962C8B-B14F-4D97-AF65-F5344CB8AC3E}">
        <p14:creationId xmlns="" xmlns:p14="http://schemas.microsoft.com/office/powerpoint/2010/main" val="21468172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2" name="標題 1"/>
          <p:cNvSpPr>
            <a:spLocks noGrp="1"/>
          </p:cNvSpPr>
          <p:nvPr>
            <p:ph type="title"/>
          </p:nvPr>
        </p:nvSpPr>
        <p:spPr>
          <a:xfrm>
            <a:off x="609601" y="2651760"/>
            <a:ext cx="3657600" cy="1828800"/>
          </a:xfrm>
        </p:spPr>
        <p:txBody>
          <a:bodyPr anchor="b"/>
          <a:lstStyle>
            <a:lvl1pPr latinLnBrk="0">
              <a:defRPr lang="zh-TW" sz="3600">
                <a:solidFill>
                  <a:schemeClr val="bg1"/>
                </a:solidFill>
              </a:defRPr>
            </a:lvl1pPr>
          </a:lstStyle>
          <a:p>
            <a:r>
              <a:rPr lang="zh-TW" altLang="en-US" smtClean="0"/>
              <a:t>按一下以編輯母片標題樣式</a:t>
            </a:r>
            <a:endParaRPr lang="zh-TW"/>
          </a:p>
        </p:txBody>
      </p:sp>
      <p:sp>
        <p:nvSpPr>
          <p:cNvPr id="3" name="內容版面配置區 2"/>
          <p:cNvSpPr>
            <a:spLocks noGrp="1"/>
          </p:cNvSpPr>
          <p:nvPr>
            <p:ph idx="1"/>
          </p:nvPr>
        </p:nvSpPr>
        <p:spPr>
          <a:xfrm>
            <a:off x="5494020" y="688489"/>
            <a:ext cx="6080760" cy="5483711"/>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2000"/>
            </a:lvl6pPr>
            <a:lvl7pPr latinLnBrk="0">
              <a:defRPr lang="zh-TW" sz="2000"/>
            </a:lvl7pPr>
            <a:lvl8pPr latinLnBrk="0">
              <a:defRPr lang="zh-TW" sz="2000"/>
            </a:lvl8pPr>
            <a:lvl9pPr latinLnBrk="0">
              <a:defRPr lang="zh-TW"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文字版面配置區 3"/>
          <p:cNvSpPr>
            <a:spLocks noGrp="1"/>
          </p:cNvSpPr>
          <p:nvPr>
            <p:ph type="body" sz="half" idx="2"/>
          </p:nvPr>
        </p:nvSpPr>
        <p:spPr>
          <a:xfrm>
            <a:off x="609600" y="4617720"/>
            <a:ext cx="3657600" cy="1554480"/>
          </a:xfrm>
        </p:spPr>
        <p:txBody>
          <a:bodyPr>
            <a:normAutofit/>
          </a:bodyPr>
          <a:lstStyle>
            <a:lvl1pPr marL="0" indent="0" latinLnBrk="0">
              <a:lnSpc>
                <a:spcPct val="90000"/>
              </a:lnSpc>
              <a:spcBef>
                <a:spcPts val="1200"/>
              </a:spcBef>
              <a:buNone/>
              <a:defRPr lang="zh-TW" sz="18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7CE78B26-E0E7-401D-95E5-683ED06BF9AD}" type="datetime1">
              <a:rPr/>
              <a:pPr/>
              <a:t>2017/12/29</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E31375A4-56A4-47D6-9801-1991572033F7}" type="slidenum">
              <a:rPr/>
              <a:pPr/>
              <a:t>‹#›</a:t>
            </a:fld>
            <a:endParaRPr lang="zh-TW"/>
          </a:p>
        </p:txBody>
      </p:sp>
    </p:spTree>
    <p:extLst>
      <p:ext uri="{BB962C8B-B14F-4D97-AF65-F5344CB8AC3E}">
        <p14:creationId xmlns="" xmlns:p14="http://schemas.microsoft.com/office/powerpoint/2010/main" val="1667374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2" name="標題 1"/>
          <p:cNvSpPr>
            <a:spLocks noGrp="1"/>
          </p:cNvSpPr>
          <p:nvPr>
            <p:ph type="title"/>
          </p:nvPr>
        </p:nvSpPr>
        <p:spPr>
          <a:xfrm>
            <a:off x="612648" y="2651760"/>
            <a:ext cx="3657600" cy="1828800"/>
          </a:xfrm>
        </p:spPr>
        <p:txBody>
          <a:bodyPr anchor="b"/>
          <a:lstStyle>
            <a:lvl1pPr latinLnBrk="0">
              <a:defRPr lang="zh-TW" sz="3600">
                <a:solidFill>
                  <a:schemeClr val="bg1"/>
                </a:solidFill>
              </a:defRPr>
            </a:lvl1pPr>
          </a:lstStyle>
          <a:p>
            <a:r>
              <a:rPr lang="zh-TW" altLang="en-US" smtClean="0"/>
              <a:t>按一下以編輯母片標題樣式</a:t>
            </a:r>
            <a:endParaRPr lang="zh-TW"/>
          </a:p>
        </p:txBody>
      </p:sp>
      <p:sp>
        <p:nvSpPr>
          <p:cNvPr id="3" name="圖片版面配置區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latinLnBrk="0">
              <a:buNone/>
              <a:defRPr lang="zh-TW" sz="20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smtClean="0"/>
              <a:t>按一下圖示以新增圖片</a:t>
            </a:r>
            <a:endParaRPr lang="zh-TW"/>
          </a:p>
        </p:txBody>
      </p:sp>
      <p:sp>
        <p:nvSpPr>
          <p:cNvPr id="4" name="文字版面配置區 3"/>
          <p:cNvSpPr>
            <a:spLocks noGrp="1"/>
          </p:cNvSpPr>
          <p:nvPr>
            <p:ph type="body" sz="half" idx="2"/>
          </p:nvPr>
        </p:nvSpPr>
        <p:spPr>
          <a:xfrm>
            <a:off x="612648" y="4617720"/>
            <a:ext cx="3657600" cy="1554480"/>
          </a:xfrm>
        </p:spPr>
        <p:txBody>
          <a:bodyPr>
            <a:normAutofit/>
          </a:bodyPr>
          <a:lstStyle>
            <a:lvl1pPr marL="0" indent="0" latinLnBrk="0">
              <a:spcBef>
                <a:spcPts val="1200"/>
              </a:spcBef>
              <a:buNone/>
              <a:defRPr lang="zh-TW" sz="18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E2C28EC7-2C19-4F74-B285-CE160F4A579A}" type="datetime1">
              <a:rPr/>
              <a:pPr/>
              <a:t>2017/12/29</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E31375A4-56A4-47D6-9801-1991572033F7}" type="slidenum">
              <a:rPr/>
              <a:pPr/>
              <a:t>‹#›</a:t>
            </a:fld>
            <a:endParaRPr lang="zh-TW"/>
          </a:p>
        </p:txBody>
      </p:sp>
    </p:spTree>
    <p:extLst>
      <p:ext uri="{BB962C8B-B14F-4D97-AF65-F5344CB8AC3E}">
        <p14:creationId xmlns="" xmlns:p14="http://schemas.microsoft.com/office/powerpoint/2010/main" val="29772497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atin typeface="Microsoft JhengHei UI" panose="020B0604030504040204" pitchFamily="34" charset="-120"/>
              <a:ea typeface="Microsoft JhengHei UI" panose="020B0604030504040204" pitchFamily="34" charset="-120"/>
            </a:endParaRPr>
          </a:p>
        </p:txBody>
      </p:sp>
      <p:sp>
        <p:nvSpPr>
          <p:cNvPr id="9" name="矩形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atin typeface="Microsoft JhengHei UI" panose="020B0604030504040204" pitchFamily="34" charset="-120"/>
              <a:ea typeface="Microsoft JhengHei UI" panose="020B0604030504040204" pitchFamily="34" charset="-120"/>
            </a:endParaRPr>
          </a:p>
        </p:txBody>
      </p:sp>
      <p:sp>
        <p:nvSpPr>
          <p:cNvPr id="8" name="矩形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atin typeface="Microsoft JhengHei UI" panose="020B0604030504040204" pitchFamily="34" charset="-120"/>
              <a:ea typeface="Microsoft JhengHei UI" panose="020B0604030504040204" pitchFamily="34" charset="-120"/>
            </a:endParaRPr>
          </a:p>
        </p:txBody>
      </p:sp>
      <p:sp>
        <p:nvSpPr>
          <p:cNvPr id="2" name="標題版面配置區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zh-TW" dirty="0"/>
              <a:t>按一下以編輯母片標題樣式</a:t>
            </a:r>
          </a:p>
        </p:txBody>
      </p:sp>
      <p:sp>
        <p:nvSpPr>
          <p:cNvPr id="3" name="文字版面配置區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latinLnBrk="0">
              <a:defRPr lang="zh-TW" sz="1000">
                <a:solidFill>
                  <a:schemeClr val="tx1">
                    <a:tint val="75000"/>
                  </a:schemeClr>
                </a:solidFill>
                <a:latin typeface="Microsoft JhengHei UI" panose="020B0604030504040204" pitchFamily="34" charset="-120"/>
                <a:ea typeface="Microsoft JhengHei UI" panose="020B0604030504040204" pitchFamily="34" charset="-120"/>
              </a:defRPr>
            </a:lvl1pPr>
          </a:lstStyle>
          <a:p>
            <a:fld id="{287D4020-EAAB-4E36-8532-04C08CBCE9E1}" type="datetime1">
              <a:rPr lang="en-US" altLang="zh-TW" smtClean="0"/>
              <a:pPr/>
              <a:t>2/20/2018</a:t>
            </a:fld>
            <a:endParaRPr lang="zh-TW" altLang="en-US"/>
          </a:p>
        </p:txBody>
      </p:sp>
      <p:sp>
        <p:nvSpPr>
          <p:cNvPr id="5" name="頁尾版面配置區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latinLnBrk="0">
              <a:defRPr lang="zh-TW" sz="1000">
                <a:solidFill>
                  <a:schemeClr val="tx1">
                    <a:tint val="75000"/>
                  </a:schemeClr>
                </a:solidFill>
                <a:latin typeface="Microsoft JhengHei UI" panose="020B0604030504040204" pitchFamily="34" charset="-120"/>
                <a:ea typeface="Microsoft JhengHei UI"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latinLnBrk="0">
              <a:defRPr lang="zh-TW" sz="1000">
                <a:solidFill>
                  <a:schemeClr val="tx1">
                    <a:tint val="75000"/>
                  </a:schemeClr>
                </a:solidFill>
                <a:latin typeface="Microsoft JhengHei UI" panose="020B0604030504040204" pitchFamily="34" charset="-120"/>
                <a:ea typeface="Microsoft JhengHei UI" panose="020B0604030504040204" pitchFamily="34" charset="-120"/>
              </a:defRPr>
            </a:lvl1pPr>
          </a:lstStyle>
          <a:p>
            <a:fld id="{E31375A4-56A4-47D6-9801-1991572033F7}" type="slidenum">
              <a:rPr lang="en-US" altLang="zh-TW" smtClean="0"/>
              <a:pPr/>
              <a:t>‹#›</a:t>
            </a:fld>
            <a:endParaRPr lang="en-US" altLang="zh-TW"/>
          </a:p>
        </p:txBody>
      </p:sp>
    </p:spTree>
    <p:extLst>
      <p:ext uri="{BB962C8B-B14F-4D97-AF65-F5344CB8AC3E}">
        <p14:creationId xmlns=""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lang="zh-TW" sz="4000" kern="1200" baseline="0">
          <a:solidFill>
            <a:schemeClr val="accent2"/>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lang="zh-TW" sz="2000" kern="1200">
          <a:solidFill>
            <a:schemeClr val="tx1"/>
          </a:solidFill>
          <a:latin typeface="Microsoft JhengHei UI" panose="020B0604030504040204" pitchFamily="34" charset="-120"/>
          <a:ea typeface="Microsoft JhengHei UI" panose="020B0604030504040204" pitchFamily="34" charset="-120"/>
          <a:cs typeface="+mn-cs"/>
        </a:defRPr>
      </a:lvl1pPr>
      <a:lvl2pPr marL="502920" indent="-228600" algn="l" defTabSz="914400" rtl="0" eaLnBrk="1" latinLnBrk="0" hangingPunct="1">
        <a:lnSpc>
          <a:spcPct val="90000"/>
        </a:lnSpc>
        <a:spcBef>
          <a:spcPts val="1200"/>
        </a:spcBef>
        <a:buSzPct val="90000"/>
        <a:buFont typeface="Arial" pitchFamily="34" charset="0"/>
        <a:buChar char="▪"/>
        <a:defRPr lang="zh-TW" sz="1800" kern="1200">
          <a:solidFill>
            <a:schemeClr val="tx1"/>
          </a:solidFill>
          <a:latin typeface="Microsoft JhengHei UI" panose="020B0604030504040204" pitchFamily="34" charset="-120"/>
          <a:ea typeface="Microsoft JhengHei UI" panose="020B0604030504040204" pitchFamily="34" charset="-120"/>
          <a:cs typeface="+mn-cs"/>
        </a:defRPr>
      </a:lvl2pPr>
      <a:lvl3pPr marL="731520" indent="-182880" algn="l" defTabSz="914400" rtl="0" eaLnBrk="1" latinLnBrk="0" hangingPunct="1">
        <a:lnSpc>
          <a:spcPct val="90000"/>
        </a:lnSpc>
        <a:spcBef>
          <a:spcPts val="800"/>
        </a:spcBef>
        <a:buSzPct val="90000"/>
        <a:buFont typeface="Arial" pitchFamily="34" charset="0"/>
        <a:buChar char="▪"/>
        <a:defRPr lang="zh-TW" sz="1600" kern="1200">
          <a:solidFill>
            <a:schemeClr val="tx1"/>
          </a:solidFill>
          <a:latin typeface="Microsoft JhengHei UI" panose="020B0604030504040204" pitchFamily="34" charset="-120"/>
          <a:ea typeface="Microsoft JhengHei UI" panose="020B0604030504040204" pitchFamily="34" charset="-120"/>
          <a:cs typeface="+mn-cs"/>
        </a:defRPr>
      </a:lvl3pPr>
      <a:lvl4pPr marL="1005840" indent="-182880" algn="l" defTabSz="914400" rtl="0" eaLnBrk="1" latinLnBrk="0" hangingPunct="1">
        <a:lnSpc>
          <a:spcPct val="90000"/>
        </a:lnSpc>
        <a:spcBef>
          <a:spcPts val="800"/>
        </a:spcBef>
        <a:buSzPct val="90000"/>
        <a:buFont typeface="Arial" pitchFamily="34" charset="0"/>
        <a:buChar char="▪"/>
        <a:defRPr lang="zh-TW" sz="1400" kern="1200">
          <a:solidFill>
            <a:schemeClr val="tx1"/>
          </a:solidFill>
          <a:latin typeface="Microsoft JhengHei UI" panose="020B0604030504040204" pitchFamily="34" charset="-120"/>
          <a:ea typeface="Microsoft JhengHei UI" panose="020B0604030504040204" pitchFamily="34" charset="-120"/>
          <a:cs typeface="+mn-cs"/>
        </a:defRPr>
      </a:lvl4pPr>
      <a:lvl5pPr marL="1234440" indent="-182880" algn="l" defTabSz="914400" rtl="0" eaLnBrk="1" latinLnBrk="0" hangingPunct="1">
        <a:lnSpc>
          <a:spcPct val="90000"/>
        </a:lnSpc>
        <a:spcBef>
          <a:spcPts val="600"/>
        </a:spcBef>
        <a:buSzPct val="90000"/>
        <a:buFont typeface="Arial" pitchFamily="34" charset="0"/>
        <a:buChar char="▪"/>
        <a:defRPr lang="zh-TW" sz="1400" kern="1200">
          <a:solidFill>
            <a:schemeClr val="tx1"/>
          </a:solidFill>
          <a:latin typeface="Microsoft JhengHei UI" panose="020B0604030504040204" pitchFamily="34" charset="-120"/>
          <a:ea typeface="Microsoft JhengHei UI" panose="020B0604030504040204" pitchFamily="34" charset="-120"/>
          <a:cs typeface="+mn-cs"/>
        </a:defRPr>
      </a:lvl5pPr>
      <a:lvl6pPr marL="1463040" indent="-182880" algn="l" defTabSz="914400" rtl="0" eaLnBrk="1" latinLnBrk="0" hangingPunct="1">
        <a:lnSpc>
          <a:spcPct val="90000"/>
        </a:lnSpc>
        <a:spcBef>
          <a:spcPts val="600"/>
        </a:spcBef>
        <a:buSzPct val="90000"/>
        <a:buFont typeface="Arial" pitchFamily="34" charset="0"/>
        <a:buChar char="▪"/>
        <a:defRPr lang="zh-TW"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lang="zh-TW"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lang="zh-TW"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lang="zh-TW" sz="14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90244" y="1571105"/>
            <a:ext cx="6629400" cy="1359131"/>
          </a:xfrm>
        </p:spPr>
        <p:txBody>
          <a:bodyPr/>
          <a:lstStyle/>
          <a:p>
            <a:pPr>
              <a:lnSpc>
                <a:spcPct val="100000"/>
              </a:lnSpc>
            </a:pPr>
            <a:r>
              <a:rPr lang="zh-TW" altLang="en-US" sz="3600" b="1" dirty="0"/>
              <a:t>國立嘉義大學教育學系</a:t>
            </a:r>
            <a:br>
              <a:rPr lang="zh-TW" altLang="en-US" sz="3600" b="1" dirty="0"/>
            </a:br>
            <a:r>
              <a:rPr lang="en-US" altLang="zh-TW" sz="3600" b="1" dirty="0"/>
              <a:t>107</a:t>
            </a:r>
            <a:r>
              <a:rPr lang="zh-TW" altLang="en-US" sz="3600" b="1" dirty="0"/>
              <a:t>年師資生赴國外教育見習</a:t>
            </a:r>
          </a:p>
        </p:txBody>
      </p:sp>
      <p:sp>
        <p:nvSpPr>
          <p:cNvPr id="3" name="副標題 2"/>
          <p:cNvSpPr>
            <a:spLocks noGrp="1"/>
          </p:cNvSpPr>
          <p:nvPr>
            <p:ph type="subTitle" idx="1"/>
          </p:nvPr>
        </p:nvSpPr>
        <p:spPr>
          <a:xfrm>
            <a:off x="1190244" y="3225338"/>
            <a:ext cx="6972854" cy="498764"/>
          </a:xfrm>
        </p:spPr>
        <p:txBody>
          <a:bodyPr>
            <a:noAutofit/>
          </a:bodyPr>
          <a:lstStyle/>
          <a:p>
            <a:r>
              <a:rPr lang="zh-TW" altLang="en-US" sz="2800" b="1" dirty="0"/>
              <a:t>壇島見學─夏威夷大學暨實驗學校見習</a:t>
            </a:r>
            <a:r>
              <a:rPr lang="zh-TW" altLang="en-US" sz="2800" b="1" dirty="0" smtClean="0"/>
              <a:t>計畫</a:t>
            </a:r>
            <a:endParaRPr lang="zh-TW" altLang="en-US" sz="2800" b="1" dirty="0"/>
          </a:p>
        </p:txBody>
      </p:sp>
    </p:spTree>
    <p:extLst>
      <p:ext uri="{BB962C8B-B14F-4D97-AF65-F5344CB8AC3E}">
        <p14:creationId xmlns="" xmlns:p14="http://schemas.microsoft.com/office/powerpoint/2010/main" val="26777908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肆、繳交資料</a:t>
            </a:r>
            <a:endParaRPr lang="zh-TW" b="1" dirty="0"/>
          </a:p>
        </p:txBody>
      </p:sp>
      <p:sp>
        <p:nvSpPr>
          <p:cNvPr id="3" name="內容版面配置區 2"/>
          <p:cNvSpPr>
            <a:spLocks noGrp="1"/>
          </p:cNvSpPr>
          <p:nvPr>
            <p:ph idx="1"/>
          </p:nvPr>
        </p:nvSpPr>
        <p:spPr>
          <a:xfrm>
            <a:off x="1295400" y="1979814"/>
            <a:ext cx="9601200" cy="3905596"/>
          </a:xfrm>
        </p:spPr>
        <p:txBody>
          <a:bodyPr>
            <a:normAutofit/>
          </a:bodyPr>
          <a:lstStyle/>
          <a:p>
            <a:pPr>
              <a:lnSpc>
                <a:spcPct val="150000"/>
              </a:lnSpc>
            </a:pPr>
            <a:r>
              <a:rPr lang="zh-TW" altLang="en-US" sz="2800" b="1" dirty="0" smtClean="0"/>
              <a:t>資料繳交期限：</a:t>
            </a:r>
            <a:r>
              <a:rPr lang="en-US" altLang="zh-TW" sz="2800" b="1" dirty="0">
                <a:solidFill>
                  <a:srgbClr val="FFC000"/>
                </a:solidFill>
              </a:rPr>
              <a:t>107</a:t>
            </a:r>
            <a:r>
              <a:rPr lang="zh-TW" altLang="en-US" sz="2800" b="1" dirty="0">
                <a:solidFill>
                  <a:srgbClr val="FFC000"/>
                </a:solidFill>
              </a:rPr>
              <a:t>年</a:t>
            </a:r>
            <a:r>
              <a:rPr lang="en-US" altLang="zh-TW" sz="2800" b="1" dirty="0">
                <a:solidFill>
                  <a:srgbClr val="FFC000"/>
                </a:solidFill>
              </a:rPr>
              <a:t>5</a:t>
            </a:r>
            <a:r>
              <a:rPr lang="zh-TW" altLang="en-US" sz="2800" b="1" dirty="0">
                <a:solidFill>
                  <a:srgbClr val="FFC000"/>
                </a:solidFill>
              </a:rPr>
              <a:t>月</a:t>
            </a:r>
            <a:r>
              <a:rPr lang="en-US" altLang="zh-TW" sz="2800" b="1" dirty="0">
                <a:solidFill>
                  <a:srgbClr val="FFC000"/>
                </a:solidFill>
              </a:rPr>
              <a:t>7</a:t>
            </a:r>
            <a:r>
              <a:rPr lang="zh-TW" altLang="en-US" sz="2800" b="1" dirty="0">
                <a:solidFill>
                  <a:srgbClr val="FFC000"/>
                </a:solidFill>
              </a:rPr>
              <a:t>日</a:t>
            </a:r>
            <a:r>
              <a:rPr lang="zh-TW" altLang="en-US" sz="2800" b="1" dirty="0"/>
              <a:t>（星期一）至</a:t>
            </a:r>
            <a:r>
              <a:rPr lang="en-US" altLang="zh-TW" sz="2800" b="1" dirty="0">
                <a:solidFill>
                  <a:srgbClr val="FFC000"/>
                </a:solidFill>
              </a:rPr>
              <a:t>5</a:t>
            </a:r>
            <a:r>
              <a:rPr lang="zh-TW" altLang="en-US" sz="2800" b="1" dirty="0">
                <a:solidFill>
                  <a:srgbClr val="FFC000"/>
                </a:solidFill>
              </a:rPr>
              <a:t>月</a:t>
            </a:r>
            <a:r>
              <a:rPr lang="en-US" altLang="zh-TW" sz="2800" b="1" dirty="0">
                <a:solidFill>
                  <a:srgbClr val="FFC000"/>
                </a:solidFill>
              </a:rPr>
              <a:t>11</a:t>
            </a:r>
            <a:r>
              <a:rPr lang="zh-TW" altLang="en-US" sz="2800" b="1" dirty="0">
                <a:solidFill>
                  <a:srgbClr val="FFC000"/>
                </a:solidFill>
              </a:rPr>
              <a:t>日</a:t>
            </a:r>
            <a:r>
              <a:rPr lang="zh-TW" altLang="en-US" sz="2800" b="1" dirty="0"/>
              <a:t>（星期五）下午</a:t>
            </a:r>
            <a:r>
              <a:rPr lang="en-US" altLang="zh-TW" sz="2800" b="1" dirty="0"/>
              <a:t>16</a:t>
            </a:r>
            <a:r>
              <a:rPr lang="zh-TW" altLang="en-US" sz="2800" b="1" dirty="0"/>
              <a:t>時止</a:t>
            </a:r>
            <a:endParaRPr lang="en-US" altLang="zh-TW" sz="2800" b="1" dirty="0" smtClean="0"/>
          </a:p>
          <a:p>
            <a:pPr>
              <a:lnSpc>
                <a:spcPct val="150000"/>
              </a:lnSpc>
            </a:pPr>
            <a:r>
              <a:rPr lang="zh-TW" altLang="en-US" sz="2800" b="1" dirty="0" smtClean="0"/>
              <a:t>注意事項：</a:t>
            </a:r>
            <a:r>
              <a:rPr lang="en-US" altLang="zh-TW" sz="2800" b="1" dirty="0">
                <a:solidFill>
                  <a:srgbClr val="FFC000"/>
                </a:solidFill>
              </a:rPr>
              <a:t>1</a:t>
            </a:r>
            <a:r>
              <a:rPr lang="zh-TW" altLang="en-US" sz="2800" b="1" dirty="0">
                <a:solidFill>
                  <a:srgbClr val="FFC000"/>
                </a:solidFill>
              </a:rPr>
              <a:t>式</a:t>
            </a:r>
            <a:r>
              <a:rPr lang="en-US" altLang="zh-TW" sz="2800" b="1" dirty="0">
                <a:solidFill>
                  <a:srgbClr val="FFC000"/>
                </a:solidFill>
              </a:rPr>
              <a:t>3</a:t>
            </a:r>
            <a:r>
              <a:rPr lang="zh-TW" altLang="en-US" sz="2800" b="1" dirty="0">
                <a:solidFill>
                  <a:srgbClr val="FFC000"/>
                </a:solidFill>
              </a:rPr>
              <a:t>份</a:t>
            </a:r>
            <a:r>
              <a:rPr lang="zh-TW" altLang="en-US" sz="2800" b="1" dirty="0"/>
              <a:t>並依序於左上角裝訂成冊，繳交至本校教育學系</a:t>
            </a:r>
            <a:endParaRPr lang="zh-TW" sz="2800" b="1" dirty="0"/>
          </a:p>
        </p:txBody>
      </p:sp>
    </p:spTree>
    <p:extLst>
      <p:ext uri="{BB962C8B-B14F-4D97-AF65-F5344CB8AC3E}">
        <p14:creationId xmlns="" xmlns:p14="http://schemas.microsoft.com/office/powerpoint/2010/main" val="1306731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5400" b="1" dirty="0"/>
              <a:t>申請所需表件</a:t>
            </a:r>
            <a:endParaRPr lang="en-US" sz="5400" b="1" dirty="0"/>
          </a:p>
        </p:txBody>
      </p:sp>
      <p:sp>
        <p:nvSpPr>
          <p:cNvPr id="3" name="內容版面配置區 2"/>
          <p:cNvSpPr>
            <a:spLocks noGrp="1"/>
          </p:cNvSpPr>
          <p:nvPr>
            <p:ph idx="1"/>
          </p:nvPr>
        </p:nvSpPr>
        <p:spPr>
          <a:xfrm>
            <a:off x="655608" y="1518249"/>
            <a:ext cx="11283350" cy="4848045"/>
          </a:xfrm>
        </p:spPr>
        <p:txBody>
          <a:bodyPr>
            <a:noAutofit/>
          </a:bodyPr>
          <a:lstStyle/>
          <a:p>
            <a:pPr marL="0" indent="0">
              <a:lnSpc>
                <a:spcPct val="100000"/>
              </a:lnSpc>
              <a:buNone/>
            </a:pPr>
            <a:r>
              <a:rPr lang="zh-TW" altLang="zh-TW" sz="2800" b="1" dirty="0" smtClean="0"/>
              <a:t>一、申請表（</a:t>
            </a:r>
            <a:r>
              <a:rPr lang="zh-TW" altLang="zh-TW" sz="2800" b="1" u="sng" dirty="0" smtClean="0">
                <a:solidFill>
                  <a:srgbClr val="FFFF00"/>
                </a:solidFill>
              </a:rPr>
              <a:t>附件一</a:t>
            </a:r>
            <a:r>
              <a:rPr lang="zh-TW" altLang="zh-TW" sz="2800" b="1" dirty="0" smtClean="0"/>
              <a:t>）。</a:t>
            </a:r>
          </a:p>
          <a:p>
            <a:pPr marL="0" indent="0">
              <a:lnSpc>
                <a:spcPct val="100000"/>
              </a:lnSpc>
              <a:buNone/>
            </a:pPr>
            <a:r>
              <a:rPr lang="zh-TW" altLang="zh-TW" sz="2800" b="1" dirty="0" smtClean="0"/>
              <a:t>二、申請書</a:t>
            </a:r>
            <a:r>
              <a:rPr lang="en-US" altLang="zh-TW" sz="2800" b="1" dirty="0" smtClean="0">
                <a:solidFill>
                  <a:srgbClr val="FFC000"/>
                </a:solidFill>
              </a:rPr>
              <a:t>3000</a:t>
            </a:r>
            <a:r>
              <a:rPr lang="zh-TW" altLang="zh-TW" sz="2800" b="1" dirty="0" smtClean="0">
                <a:solidFill>
                  <a:srgbClr val="FFC000"/>
                </a:solidFill>
              </a:rPr>
              <a:t>字</a:t>
            </a:r>
            <a:r>
              <a:rPr lang="zh-TW" altLang="zh-TW" sz="2800" b="1" dirty="0" smtClean="0"/>
              <a:t>。包含個人背景說明、申請理由及海外見習或實習之相關經歷、見習目的、過程、預期成果，報告書請參考</a:t>
            </a:r>
            <a:r>
              <a:rPr lang="zh-TW" altLang="zh-TW" sz="2800" b="1" u="sng" dirty="0" smtClean="0">
                <a:solidFill>
                  <a:srgbClr val="FFFF00"/>
                </a:solidFill>
              </a:rPr>
              <a:t>附件二</a:t>
            </a:r>
            <a:r>
              <a:rPr lang="zh-TW" altLang="zh-TW" sz="2800" b="1" dirty="0" smtClean="0"/>
              <a:t>。</a:t>
            </a:r>
          </a:p>
          <a:p>
            <a:pPr marL="0" indent="0">
              <a:lnSpc>
                <a:spcPct val="100000"/>
              </a:lnSpc>
              <a:buNone/>
            </a:pPr>
            <a:r>
              <a:rPr lang="zh-TW" altLang="zh-TW" sz="2800" b="1" dirty="0" smtClean="0"/>
              <a:t>三、本校含排名歷年成績單（</a:t>
            </a:r>
            <a:r>
              <a:rPr lang="zh-TW" altLang="zh-TW" sz="2800" b="1" dirty="0" smtClean="0">
                <a:solidFill>
                  <a:srgbClr val="FFC000"/>
                </a:solidFill>
              </a:rPr>
              <a:t>至少</a:t>
            </a:r>
            <a:r>
              <a:rPr lang="en-US" altLang="zh-TW" sz="2800" b="1" dirty="0" smtClean="0">
                <a:solidFill>
                  <a:srgbClr val="FFC000"/>
                </a:solidFill>
              </a:rPr>
              <a:t>1</a:t>
            </a:r>
            <a:r>
              <a:rPr lang="zh-TW" altLang="zh-TW" sz="2800" b="1" dirty="0" smtClean="0">
                <a:solidFill>
                  <a:srgbClr val="FFC000"/>
                </a:solidFill>
              </a:rPr>
              <a:t>份正本</a:t>
            </a:r>
            <a:r>
              <a:rPr lang="en-US" altLang="zh-TW" sz="2800" b="1" dirty="0" smtClean="0"/>
              <a:t> </a:t>
            </a:r>
            <a:r>
              <a:rPr lang="zh-TW" altLang="zh-TW" sz="2800" b="1" dirty="0" smtClean="0"/>
              <a:t>）。</a:t>
            </a:r>
          </a:p>
          <a:p>
            <a:pPr marL="0" indent="0">
              <a:lnSpc>
                <a:spcPct val="100000"/>
              </a:lnSpc>
              <a:buNone/>
            </a:pPr>
            <a:r>
              <a:rPr lang="zh-TW" altLang="zh-TW" sz="2800" b="1" dirty="0" smtClean="0"/>
              <a:t>四、教育專業課程學分數檢核表</a:t>
            </a:r>
            <a:r>
              <a:rPr lang="en-US" altLang="zh-TW" sz="2800" b="1" dirty="0" smtClean="0"/>
              <a:t> </a:t>
            </a:r>
            <a:r>
              <a:rPr lang="zh-TW" altLang="zh-TW" sz="2800" b="1" dirty="0" smtClean="0"/>
              <a:t>（修滿各師資類科之教育專業課程規定學分數達三分之一以上之證明。申請時尚未修滿各師資類科之教育專業課程規定學分數達三分之一以上者，必須簽</a:t>
            </a:r>
            <a:r>
              <a:rPr lang="zh-TW" altLang="zh-TW" sz="2800" b="1" dirty="0" smtClean="0">
                <a:solidFill>
                  <a:srgbClr val="FFC000"/>
                </a:solidFill>
              </a:rPr>
              <a:t>切結書</a:t>
            </a:r>
            <a:r>
              <a:rPr lang="zh-TW" altLang="zh-TW" sz="2800" b="1" dirty="0" smtClean="0"/>
              <a:t>，保證可在赴國外教育見習與交流時（</a:t>
            </a:r>
            <a:r>
              <a:rPr lang="en-US" altLang="zh-TW" sz="2800" b="1" dirty="0" smtClean="0"/>
              <a:t>107</a:t>
            </a:r>
            <a:r>
              <a:rPr lang="zh-TW" altLang="zh-TW" sz="2800" b="1" dirty="0" smtClean="0"/>
              <a:t>年</a:t>
            </a:r>
            <a:r>
              <a:rPr lang="en-US" altLang="zh-TW" sz="2800" b="1" dirty="0" smtClean="0"/>
              <a:t>8</a:t>
            </a:r>
            <a:r>
              <a:rPr lang="zh-TW" altLang="zh-TW" sz="2800" b="1" dirty="0" smtClean="0"/>
              <a:t>月</a:t>
            </a:r>
            <a:r>
              <a:rPr lang="en-US" altLang="zh-TW" sz="2800" b="1" dirty="0" smtClean="0"/>
              <a:t>1</a:t>
            </a:r>
            <a:r>
              <a:rPr lang="zh-TW" altLang="zh-TW" sz="2800" b="1" dirty="0" smtClean="0"/>
              <a:t>日），已修滿各師資類科之教育專業課程規定學分數達三分之一以上，無法達成則喪失錄取資格。），如</a:t>
            </a:r>
            <a:r>
              <a:rPr lang="zh-TW" altLang="zh-TW" sz="2800" b="1" u="sng" dirty="0" smtClean="0">
                <a:solidFill>
                  <a:srgbClr val="FFFF00"/>
                </a:solidFill>
              </a:rPr>
              <a:t>附件三</a:t>
            </a:r>
            <a:r>
              <a:rPr lang="zh-TW" altLang="zh-TW" sz="2800" b="1" dirty="0" smtClean="0"/>
              <a:t>。</a:t>
            </a:r>
          </a:p>
        </p:txBody>
      </p:sp>
    </p:spTree>
    <p:extLst>
      <p:ext uri="{BB962C8B-B14F-4D97-AF65-F5344CB8AC3E}">
        <p14:creationId xmlns="" xmlns:p14="http://schemas.microsoft.com/office/powerpoint/2010/main" val="24734421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5400" b="1" dirty="0"/>
              <a:t>申請所需表件</a:t>
            </a:r>
            <a:endParaRPr lang="en-US" sz="5400" b="1" dirty="0"/>
          </a:p>
        </p:txBody>
      </p:sp>
      <p:sp>
        <p:nvSpPr>
          <p:cNvPr id="3" name="內容版面配置區 2"/>
          <p:cNvSpPr>
            <a:spLocks noGrp="1"/>
          </p:cNvSpPr>
          <p:nvPr>
            <p:ph idx="1"/>
          </p:nvPr>
        </p:nvSpPr>
        <p:spPr>
          <a:xfrm>
            <a:off x="396815" y="1673525"/>
            <a:ext cx="11197087" cy="4498675"/>
          </a:xfrm>
        </p:spPr>
        <p:txBody>
          <a:bodyPr>
            <a:noAutofit/>
          </a:bodyPr>
          <a:lstStyle/>
          <a:p>
            <a:pPr marL="514350" indent="-514350">
              <a:lnSpc>
                <a:spcPct val="100000"/>
              </a:lnSpc>
              <a:spcBef>
                <a:spcPts val="600"/>
              </a:spcBef>
              <a:buFont typeface="+mj-ea"/>
              <a:buAutoNum type="ea1ChtPeriod" startAt="5"/>
            </a:pPr>
            <a:r>
              <a:rPr lang="zh-TW" altLang="en-US" sz="2800" b="1" dirty="0" smtClean="0"/>
              <a:t>外語</a:t>
            </a:r>
            <a:r>
              <a:rPr lang="zh-TW" altLang="en-US" sz="2800" b="1" dirty="0"/>
              <a:t>成績證明，且該證明應於有效期限內（正本應於甄選通過後繳交驗證）</a:t>
            </a:r>
            <a:r>
              <a:rPr lang="zh-TW" altLang="en-US" sz="2800" b="1" dirty="0" smtClean="0"/>
              <a:t>。</a:t>
            </a:r>
            <a:endParaRPr lang="en-US" altLang="zh-TW" sz="2800" b="1" dirty="0" smtClean="0"/>
          </a:p>
          <a:p>
            <a:pPr marL="514350" indent="-514350">
              <a:lnSpc>
                <a:spcPct val="100000"/>
              </a:lnSpc>
              <a:spcBef>
                <a:spcPts val="600"/>
              </a:spcBef>
              <a:buFont typeface="+mj-ea"/>
              <a:buAutoNum type="ea1ChtPeriod" startAt="5"/>
            </a:pPr>
            <a:r>
              <a:rPr lang="zh-TW" altLang="en-US" sz="2800" b="1" dirty="0" smtClean="0"/>
              <a:t>本</a:t>
            </a:r>
            <a:r>
              <a:rPr lang="zh-TW" altLang="en-US" sz="2800" b="1" dirty="0"/>
              <a:t>學系系列講座考核通過證明。</a:t>
            </a:r>
          </a:p>
          <a:p>
            <a:pPr marL="514350" indent="-514350">
              <a:lnSpc>
                <a:spcPct val="100000"/>
              </a:lnSpc>
              <a:spcBef>
                <a:spcPts val="600"/>
              </a:spcBef>
              <a:buFont typeface="+mj-ea"/>
              <a:buAutoNum type="ea1ChtPeriod" startAt="5"/>
            </a:pPr>
            <a:r>
              <a:rPr lang="zh-TW" altLang="en-US" sz="2800" b="1" dirty="0" smtClean="0"/>
              <a:t>履行</a:t>
            </a:r>
            <a:r>
              <a:rPr lang="zh-TW" altLang="en-US" sz="2800" b="1" dirty="0"/>
              <a:t>義務同意書及家長同意書（至少</a:t>
            </a:r>
            <a:r>
              <a:rPr lang="en-US" altLang="zh-TW" sz="2800" b="1" dirty="0"/>
              <a:t>1</a:t>
            </a:r>
            <a:r>
              <a:rPr lang="zh-TW" altLang="en-US" sz="2800" b="1" dirty="0"/>
              <a:t>份正本），如</a:t>
            </a:r>
            <a:r>
              <a:rPr lang="zh-TW" altLang="en-US" sz="2800" b="1" dirty="0">
                <a:solidFill>
                  <a:srgbClr val="FFFF00"/>
                </a:solidFill>
              </a:rPr>
              <a:t>附件四</a:t>
            </a:r>
            <a:r>
              <a:rPr lang="zh-TW" altLang="en-US" sz="2800" b="1" dirty="0"/>
              <a:t>。</a:t>
            </a:r>
          </a:p>
          <a:p>
            <a:pPr marL="514350" indent="-514350">
              <a:lnSpc>
                <a:spcPct val="100000"/>
              </a:lnSpc>
              <a:spcBef>
                <a:spcPts val="600"/>
              </a:spcBef>
              <a:buFont typeface="+mj-ea"/>
              <a:buAutoNum type="ea1ChtPeriod" startAt="5"/>
            </a:pPr>
            <a:r>
              <a:rPr lang="zh-TW" altLang="en-US" sz="2800" b="1" dirty="0" smtClean="0"/>
              <a:t>切</a:t>
            </a:r>
            <a:r>
              <a:rPr lang="zh-TW" altLang="en-US" sz="2800" b="1" dirty="0"/>
              <a:t>結書（至少</a:t>
            </a:r>
            <a:r>
              <a:rPr lang="en-US" altLang="zh-TW" sz="2800" b="1" dirty="0"/>
              <a:t>1</a:t>
            </a:r>
            <a:r>
              <a:rPr lang="zh-TW" altLang="en-US" sz="2800" b="1" dirty="0"/>
              <a:t>份正本），如</a:t>
            </a:r>
            <a:r>
              <a:rPr lang="zh-TW" altLang="en-US" sz="2800" b="1" dirty="0">
                <a:solidFill>
                  <a:srgbClr val="FFFF00"/>
                </a:solidFill>
              </a:rPr>
              <a:t>附件五</a:t>
            </a:r>
            <a:r>
              <a:rPr lang="zh-TW" altLang="en-US" sz="2800" b="1" dirty="0"/>
              <a:t>。</a:t>
            </a:r>
          </a:p>
          <a:p>
            <a:pPr marL="514350" indent="-514350">
              <a:lnSpc>
                <a:spcPct val="100000"/>
              </a:lnSpc>
              <a:spcBef>
                <a:spcPts val="600"/>
              </a:spcBef>
              <a:buFont typeface="+mj-ea"/>
              <a:buAutoNum type="ea1ChtPeriod" startAt="5"/>
            </a:pPr>
            <a:r>
              <a:rPr lang="zh-TW" altLang="en-US" sz="2800" b="1" dirty="0" smtClean="0"/>
              <a:t>中文</a:t>
            </a:r>
            <a:r>
              <a:rPr lang="zh-TW" altLang="en-US" sz="2800" b="1" dirty="0"/>
              <a:t>自傳至少</a:t>
            </a:r>
            <a:r>
              <a:rPr lang="en-US" altLang="zh-TW" sz="2800" b="1" dirty="0"/>
              <a:t>2000</a:t>
            </a:r>
            <a:r>
              <a:rPr lang="zh-TW" altLang="en-US" sz="2800" b="1" dirty="0"/>
              <a:t>字。英文自傳約</a:t>
            </a:r>
            <a:r>
              <a:rPr lang="en-US" altLang="zh-TW" sz="2800" b="1" dirty="0"/>
              <a:t>1000</a:t>
            </a:r>
            <a:r>
              <a:rPr lang="zh-TW" altLang="en-US" sz="2800" b="1" dirty="0"/>
              <a:t>字。</a:t>
            </a:r>
          </a:p>
          <a:p>
            <a:pPr marL="514350" indent="-514350">
              <a:lnSpc>
                <a:spcPct val="100000"/>
              </a:lnSpc>
              <a:spcBef>
                <a:spcPts val="600"/>
              </a:spcBef>
              <a:buFont typeface="+mj-ea"/>
              <a:buAutoNum type="ea1ChtPeriod" startAt="5"/>
            </a:pPr>
            <a:r>
              <a:rPr lang="zh-TW" altLang="en-US" sz="2800" b="1" dirty="0" smtClean="0"/>
              <a:t>其他</a:t>
            </a:r>
            <a:r>
              <a:rPr lang="zh-TW" altLang="en-US" sz="2800" b="1" dirty="0"/>
              <a:t>有利審查之資料（如參與海外教育參訪、教育服務、教育志工及其他教育相關活動等）。</a:t>
            </a:r>
          </a:p>
        </p:txBody>
      </p:sp>
    </p:spTree>
    <p:extLst>
      <p:ext uri="{BB962C8B-B14F-4D97-AF65-F5344CB8AC3E}">
        <p14:creationId xmlns="" xmlns:p14="http://schemas.microsoft.com/office/powerpoint/2010/main" val="29646485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伍、甄選項目、時間及地點</a:t>
            </a:r>
            <a:endParaRPr lang="zh-TW" b="1" dirty="0"/>
          </a:p>
        </p:txBody>
      </p:sp>
      <p:sp>
        <p:nvSpPr>
          <p:cNvPr id="3" name="內容版面配置區 2"/>
          <p:cNvSpPr>
            <a:spLocks noGrp="1"/>
          </p:cNvSpPr>
          <p:nvPr>
            <p:ph idx="1"/>
          </p:nvPr>
        </p:nvSpPr>
        <p:spPr>
          <a:xfrm>
            <a:off x="828135" y="1863306"/>
            <a:ext cx="10696755" cy="3573218"/>
          </a:xfrm>
        </p:spPr>
        <p:txBody>
          <a:bodyPr>
            <a:normAutofit/>
          </a:bodyPr>
          <a:lstStyle/>
          <a:p>
            <a:pPr marL="0" indent="0">
              <a:lnSpc>
                <a:spcPct val="150000"/>
              </a:lnSpc>
              <a:buNone/>
            </a:pPr>
            <a:r>
              <a:rPr lang="zh-TW" altLang="en-US" sz="3200" b="1" dirty="0"/>
              <a:t>一、初試，書面資料審查（佔總成績之 </a:t>
            </a:r>
            <a:r>
              <a:rPr lang="en-US" altLang="zh-TW" sz="3200" b="1" dirty="0"/>
              <a:t>50%</a:t>
            </a:r>
            <a:r>
              <a:rPr lang="zh-TW" altLang="en-US" sz="3200" b="1" dirty="0" smtClean="0"/>
              <a:t>）</a:t>
            </a:r>
            <a:endParaRPr lang="en-US" altLang="zh-TW" sz="3200" b="1" dirty="0" smtClean="0"/>
          </a:p>
          <a:p>
            <a:pPr marL="502920" lvl="2" indent="0">
              <a:lnSpc>
                <a:spcPct val="150000"/>
              </a:lnSpc>
              <a:buNone/>
            </a:pPr>
            <a:r>
              <a:rPr lang="en-US" altLang="zh-TW" sz="2400" b="1" dirty="0" smtClean="0"/>
              <a:t>(</a:t>
            </a:r>
            <a:r>
              <a:rPr lang="zh-TW" altLang="en-US" sz="2400" b="1" dirty="0"/>
              <a:t>一</a:t>
            </a:r>
            <a:r>
              <a:rPr lang="en-US" altLang="zh-TW" sz="2400" b="1" dirty="0"/>
              <a:t>)</a:t>
            </a:r>
            <a:r>
              <a:rPr lang="zh-TW" altLang="en-US" sz="2400" b="1" dirty="0"/>
              <a:t>初試以申請文件資料之審查為主，審查通過者進入面試，初試書面審查通過為取得複試之資格，通過人數不超過錄取人數兩倍。</a:t>
            </a:r>
          </a:p>
          <a:p>
            <a:pPr marL="502920" lvl="2" indent="0">
              <a:lnSpc>
                <a:spcPct val="150000"/>
              </a:lnSpc>
              <a:buNone/>
            </a:pPr>
            <a:r>
              <a:rPr lang="en-US" altLang="zh-TW" sz="2400" b="1" dirty="0"/>
              <a:t>(</a:t>
            </a:r>
            <a:r>
              <a:rPr lang="zh-TW" altLang="en-US" sz="2400" b="1" dirty="0"/>
              <a:t>二</a:t>
            </a:r>
            <a:r>
              <a:rPr lang="en-US" altLang="zh-TW" sz="2400" b="1" dirty="0"/>
              <a:t>)</a:t>
            </a:r>
            <a:r>
              <a:rPr lang="zh-TW" altLang="en-US" sz="2400" b="1" dirty="0"/>
              <a:t>初試通過名單於</a:t>
            </a:r>
            <a:r>
              <a:rPr lang="en-US" altLang="zh-TW" sz="2400" b="1" dirty="0"/>
              <a:t>107</a:t>
            </a:r>
            <a:r>
              <a:rPr lang="zh-TW" altLang="en-US" sz="2400" b="1" dirty="0"/>
              <a:t>年</a:t>
            </a:r>
            <a:r>
              <a:rPr lang="en-US" altLang="zh-TW" sz="2400" b="1" dirty="0"/>
              <a:t>5</a:t>
            </a:r>
            <a:r>
              <a:rPr lang="zh-TW" altLang="en-US" sz="2400" b="1" dirty="0" smtClean="0"/>
              <a:t>月</a:t>
            </a:r>
            <a:r>
              <a:rPr lang="en-US" altLang="zh-TW" sz="2400" b="1" dirty="0" smtClean="0"/>
              <a:t>11</a:t>
            </a:r>
            <a:r>
              <a:rPr lang="zh-TW" altLang="en-US" sz="2400" b="1" dirty="0" smtClean="0"/>
              <a:t>日</a:t>
            </a:r>
            <a:r>
              <a:rPr lang="zh-TW" altLang="en-US" sz="2400" b="1" dirty="0"/>
              <a:t>（</a:t>
            </a:r>
            <a:r>
              <a:rPr lang="zh-TW" altLang="en-US" sz="2400" b="1" dirty="0" smtClean="0"/>
              <a:t>星期一）</a:t>
            </a:r>
            <a:r>
              <a:rPr lang="zh-TW" altLang="en-US" sz="2400" b="1" dirty="0"/>
              <a:t>公告於本學系網站。</a:t>
            </a:r>
            <a:r>
              <a:rPr lang="en-US" altLang="zh-TW" sz="2400" b="1" dirty="0"/>
              <a:t>(http://www.ncyu.edu.tw/giee</a:t>
            </a:r>
            <a:r>
              <a:rPr lang="en-US" altLang="zh-TW" sz="2400" b="1" dirty="0" smtClean="0"/>
              <a:t>/)</a:t>
            </a:r>
            <a:endParaRPr lang="en-US" altLang="zh-TW" sz="2400" b="1" dirty="0"/>
          </a:p>
        </p:txBody>
      </p:sp>
    </p:spTree>
    <p:extLst>
      <p:ext uri="{BB962C8B-B14F-4D97-AF65-F5344CB8AC3E}">
        <p14:creationId xmlns="" xmlns:p14="http://schemas.microsoft.com/office/powerpoint/2010/main" val="2172213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48641" y="922713"/>
            <a:ext cx="11504814" cy="4937759"/>
          </a:xfrm>
        </p:spPr>
        <p:txBody>
          <a:bodyPr>
            <a:noAutofit/>
          </a:bodyPr>
          <a:lstStyle/>
          <a:p>
            <a:pPr marL="0" indent="0">
              <a:lnSpc>
                <a:spcPct val="150000"/>
              </a:lnSpc>
              <a:buNone/>
            </a:pPr>
            <a:r>
              <a:rPr lang="zh-TW" altLang="en-US" sz="2800" b="1" dirty="0" smtClean="0"/>
              <a:t>二</a:t>
            </a:r>
            <a:r>
              <a:rPr lang="zh-TW" altLang="en-US" sz="2800" b="1" dirty="0"/>
              <a:t>、複試，面試（佔總成績之 </a:t>
            </a:r>
            <a:r>
              <a:rPr lang="en-US" altLang="zh-TW" sz="2800" b="1" dirty="0"/>
              <a:t>50%</a:t>
            </a:r>
            <a:r>
              <a:rPr lang="zh-TW" altLang="en-US" sz="2800" b="1" dirty="0"/>
              <a:t>）</a:t>
            </a:r>
          </a:p>
          <a:p>
            <a:pPr marL="502920" lvl="2" indent="0">
              <a:lnSpc>
                <a:spcPct val="150000"/>
              </a:lnSpc>
              <a:buNone/>
            </a:pPr>
            <a:r>
              <a:rPr lang="en-US" altLang="zh-TW" sz="2400" b="1" dirty="0"/>
              <a:t>(</a:t>
            </a:r>
            <a:r>
              <a:rPr lang="zh-TW" altLang="en-US" sz="2400" b="1" dirty="0"/>
              <a:t>一</a:t>
            </a:r>
            <a:r>
              <a:rPr lang="en-US" altLang="zh-TW" sz="2400" b="1" dirty="0"/>
              <a:t>)</a:t>
            </a:r>
            <a:r>
              <a:rPr lang="zh-TW" altLang="en-US" sz="2400" b="1" dirty="0"/>
              <a:t>複試內容包含見習計畫</a:t>
            </a:r>
            <a:r>
              <a:rPr lang="en-US" altLang="zh-TW" sz="2400" b="1" dirty="0"/>
              <a:t>(</a:t>
            </a:r>
            <a:r>
              <a:rPr lang="zh-TW" altLang="en-US" sz="2400" b="1" dirty="0"/>
              <a:t>含動機與目標</a:t>
            </a:r>
            <a:r>
              <a:rPr lang="en-US" altLang="zh-TW" sz="2400" b="1" dirty="0"/>
              <a:t>)</a:t>
            </a:r>
            <a:r>
              <a:rPr lang="zh-TW" altLang="en-US" sz="2400" b="1" dirty="0"/>
              <a:t>、英文能力表達</a:t>
            </a:r>
            <a:r>
              <a:rPr lang="en-US" altLang="zh-TW" sz="2400" b="1" dirty="0"/>
              <a:t>(</a:t>
            </a:r>
            <a:r>
              <a:rPr lang="zh-TW" altLang="en-US" sz="2400" b="1" dirty="0"/>
              <a:t>含自我介紹與問答</a:t>
            </a:r>
            <a:r>
              <a:rPr lang="en-US" altLang="zh-TW" sz="2400" b="1" dirty="0"/>
              <a:t>)</a:t>
            </a:r>
            <a:r>
              <a:rPr lang="zh-TW" altLang="en-US" sz="2400" b="1" dirty="0"/>
              <a:t>。</a:t>
            </a:r>
          </a:p>
          <a:p>
            <a:pPr marL="502920" lvl="2" indent="0">
              <a:lnSpc>
                <a:spcPct val="150000"/>
              </a:lnSpc>
              <a:buNone/>
            </a:pPr>
            <a:r>
              <a:rPr lang="en-US" altLang="zh-TW" sz="2400" b="1" dirty="0"/>
              <a:t>(</a:t>
            </a:r>
            <a:r>
              <a:rPr lang="zh-TW" altLang="en-US" sz="2400" b="1" dirty="0"/>
              <a:t>二</a:t>
            </a:r>
            <a:r>
              <a:rPr lang="en-US" altLang="zh-TW" sz="2400" b="1" dirty="0"/>
              <a:t>)</a:t>
            </a:r>
            <a:r>
              <a:rPr lang="zh-TW" altLang="en-US" sz="2400" b="1" dirty="0"/>
              <a:t>複試日期、時間及地點：複試日期預訂於</a:t>
            </a:r>
            <a:r>
              <a:rPr lang="en-US" altLang="zh-TW" sz="2400" b="1" dirty="0"/>
              <a:t>107</a:t>
            </a:r>
            <a:r>
              <a:rPr lang="zh-TW" altLang="en-US" sz="2400" b="1" dirty="0"/>
              <a:t>年</a:t>
            </a:r>
            <a:r>
              <a:rPr lang="en-US" altLang="zh-TW" sz="2400" b="1" dirty="0"/>
              <a:t>5</a:t>
            </a:r>
            <a:r>
              <a:rPr lang="zh-TW" altLang="en-US" sz="2400" b="1" dirty="0"/>
              <a:t>月</a:t>
            </a:r>
            <a:r>
              <a:rPr lang="en-US" altLang="zh-TW" sz="2400" b="1" dirty="0"/>
              <a:t>16</a:t>
            </a:r>
            <a:r>
              <a:rPr lang="zh-TW" altLang="en-US" sz="2400" b="1" dirty="0"/>
              <a:t>日（星期三）中午</a:t>
            </a:r>
            <a:r>
              <a:rPr lang="en-US" altLang="zh-TW" sz="2400" b="1" dirty="0"/>
              <a:t>12</a:t>
            </a:r>
            <a:r>
              <a:rPr lang="zh-TW" altLang="en-US" sz="2400" b="1" dirty="0"/>
              <a:t>：</a:t>
            </a:r>
            <a:r>
              <a:rPr lang="en-US" altLang="zh-TW" sz="2400" b="1" dirty="0"/>
              <a:t>10</a:t>
            </a:r>
            <a:r>
              <a:rPr lang="zh-TW" altLang="en-US" sz="2400" b="1" dirty="0"/>
              <a:t>起辦理，實際複試日期、時間及地點，公告於本學系網站</a:t>
            </a:r>
            <a:r>
              <a:rPr lang="en-US" altLang="zh-TW" sz="2400" b="1" dirty="0"/>
              <a:t>(http://www.ncyu.edu.tw/giee/)</a:t>
            </a:r>
            <a:r>
              <a:rPr lang="zh-TW" altLang="en-US" sz="2400" b="1" dirty="0"/>
              <a:t>。</a:t>
            </a:r>
          </a:p>
          <a:p>
            <a:pPr marL="502920" lvl="2" indent="0">
              <a:lnSpc>
                <a:spcPct val="150000"/>
              </a:lnSpc>
              <a:buNone/>
            </a:pPr>
            <a:r>
              <a:rPr lang="en-US" altLang="zh-TW" sz="2400" b="1" dirty="0"/>
              <a:t>(</a:t>
            </a:r>
            <a:r>
              <a:rPr lang="zh-TW" altLang="en-US" sz="2400" b="1" dirty="0"/>
              <a:t>三</a:t>
            </a:r>
            <a:r>
              <a:rPr lang="en-US" altLang="zh-TW" sz="2400" b="1" dirty="0"/>
              <a:t>)</a:t>
            </a:r>
            <a:r>
              <a:rPr lang="zh-TW" altLang="en-US" sz="2400" b="1" dirty="0"/>
              <a:t>注意事項：</a:t>
            </a:r>
          </a:p>
          <a:p>
            <a:pPr marL="502920" lvl="2" indent="0">
              <a:lnSpc>
                <a:spcPct val="150000"/>
              </a:lnSpc>
              <a:buNone/>
            </a:pPr>
            <a:r>
              <a:rPr lang="en-US" altLang="zh-TW" sz="2400" b="1" dirty="0"/>
              <a:t>1.</a:t>
            </a:r>
            <a:r>
              <a:rPr lang="zh-TW" altLang="en-US" sz="2400" b="1" dirty="0"/>
              <a:t>考生應試時</a:t>
            </a:r>
            <a:r>
              <a:rPr lang="zh-TW" altLang="en-US" sz="2400" b="1" dirty="0" smtClean="0"/>
              <a:t>頇攜帶</a:t>
            </a:r>
            <a:r>
              <a:rPr lang="zh-TW" altLang="en-US" sz="2400" b="1" dirty="0"/>
              <a:t>學生證正本，以便查驗。</a:t>
            </a:r>
          </a:p>
          <a:p>
            <a:pPr marL="502920" lvl="2" indent="0">
              <a:lnSpc>
                <a:spcPct val="150000"/>
              </a:lnSpc>
              <a:buNone/>
            </a:pPr>
            <a:r>
              <a:rPr lang="en-US" altLang="zh-TW" sz="2400" b="1" dirty="0"/>
              <a:t>2.</a:t>
            </a:r>
            <a:r>
              <a:rPr lang="zh-TW" altLang="en-US" sz="2400" b="1" dirty="0"/>
              <a:t>考生如未能準時參加複試者或未攜帶學生證驗證者，以棄權論，不得要求補考。</a:t>
            </a:r>
          </a:p>
        </p:txBody>
      </p:sp>
    </p:spTree>
    <p:extLst>
      <p:ext uri="{BB962C8B-B14F-4D97-AF65-F5344CB8AC3E}">
        <p14:creationId xmlns="" xmlns:p14="http://schemas.microsoft.com/office/powerpoint/2010/main" val="18760068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02" y="374071"/>
            <a:ext cx="9601200" cy="1136073"/>
          </a:xfrm>
        </p:spPr>
        <p:txBody>
          <a:bodyPr/>
          <a:lstStyle/>
          <a:p>
            <a:r>
              <a:rPr lang="zh-TW" altLang="en-US" b="1" dirty="0"/>
              <a:t>陸、甄選成績計算方式及錄取規定</a:t>
            </a:r>
            <a:endParaRPr lang="zh-TW" b="1" dirty="0"/>
          </a:p>
        </p:txBody>
      </p:sp>
      <p:sp>
        <p:nvSpPr>
          <p:cNvPr id="3" name="內容版面配置區 2"/>
          <p:cNvSpPr>
            <a:spLocks noGrp="1"/>
          </p:cNvSpPr>
          <p:nvPr>
            <p:ph idx="1"/>
          </p:nvPr>
        </p:nvSpPr>
        <p:spPr>
          <a:xfrm>
            <a:off x="569344" y="1668086"/>
            <a:ext cx="11231960" cy="4691149"/>
          </a:xfrm>
        </p:spPr>
        <p:txBody>
          <a:bodyPr>
            <a:noAutofit/>
          </a:bodyPr>
          <a:lstStyle/>
          <a:p>
            <a:pPr marL="0" indent="0">
              <a:lnSpc>
                <a:spcPct val="100000"/>
              </a:lnSpc>
              <a:buNone/>
            </a:pPr>
            <a:r>
              <a:rPr lang="zh-TW" altLang="en-US" sz="2800" b="1" dirty="0"/>
              <a:t>一、甄選成績計算方式</a:t>
            </a:r>
          </a:p>
          <a:p>
            <a:pPr marL="502920" lvl="2" indent="0">
              <a:lnSpc>
                <a:spcPct val="100000"/>
              </a:lnSpc>
              <a:buNone/>
            </a:pPr>
            <a:r>
              <a:rPr lang="en-US" altLang="zh-TW" sz="2800" b="1" dirty="0"/>
              <a:t>(</a:t>
            </a:r>
            <a:r>
              <a:rPr lang="zh-TW" altLang="en-US" sz="2800" b="1" dirty="0"/>
              <a:t>一</a:t>
            </a:r>
            <a:r>
              <a:rPr lang="en-US" altLang="zh-TW" sz="2800" b="1" dirty="0"/>
              <a:t>)</a:t>
            </a:r>
            <a:r>
              <a:rPr lang="zh-TW" altLang="en-US" sz="2800" b="1" dirty="0"/>
              <a:t>各甄試項目滿分皆為</a:t>
            </a:r>
            <a:r>
              <a:rPr lang="en-US" altLang="zh-TW" sz="2800" b="1" dirty="0"/>
              <a:t>100</a:t>
            </a:r>
            <a:r>
              <a:rPr lang="zh-TW" altLang="en-US" sz="2800" b="1" dirty="0"/>
              <a:t>分；各項目依所佔比率加計後，總成績滿分為 </a:t>
            </a:r>
            <a:r>
              <a:rPr lang="en-US" altLang="zh-TW" sz="2800" b="1" dirty="0"/>
              <a:t>100 </a:t>
            </a:r>
            <a:r>
              <a:rPr lang="zh-TW" altLang="en-US" sz="2800" b="1" dirty="0"/>
              <a:t>分。</a:t>
            </a:r>
          </a:p>
          <a:p>
            <a:pPr marL="502920" lvl="2" indent="0">
              <a:lnSpc>
                <a:spcPct val="100000"/>
              </a:lnSpc>
              <a:buNone/>
            </a:pPr>
            <a:r>
              <a:rPr lang="en-US" altLang="zh-TW" sz="2800" b="1" dirty="0"/>
              <a:t>(</a:t>
            </a:r>
            <a:r>
              <a:rPr lang="zh-TW" altLang="en-US" sz="2800" b="1" dirty="0"/>
              <a:t>二</a:t>
            </a:r>
            <a:r>
              <a:rPr lang="en-US" altLang="zh-TW" sz="2800" b="1" dirty="0"/>
              <a:t>)</a:t>
            </a:r>
            <a:r>
              <a:rPr lang="zh-TW" altLang="en-US" sz="2800" b="1" dirty="0"/>
              <a:t>各甄試項目成績均計算至小數點後第 </a:t>
            </a:r>
            <a:r>
              <a:rPr lang="en-US" altLang="zh-TW" sz="2800" b="1" dirty="0"/>
              <a:t>2 </a:t>
            </a:r>
            <a:r>
              <a:rPr lang="zh-TW" altLang="en-US" sz="2800" b="1" dirty="0"/>
              <a:t>位（小數點後第 </a:t>
            </a:r>
            <a:r>
              <a:rPr lang="en-US" altLang="zh-TW" sz="2800" b="1" dirty="0"/>
              <a:t>3 </a:t>
            </a:r>
            <a:r>
              <a:rPr lang="zh-TW" altLang="en-US" sz="2800" b="1" dirty="0"/>
              <a:t>位四捨五入）。</a:t>
            </a:r>
          </a:p>
          <a:p>
            <a:pPr marL="502920" lvl="2" indent="0">
              <a:lnSpc>
                <a:spcPct val="100000"/>
              </a:lnSpc>
              <a:buNone/>
            </a:pPr>
            <a:r>
              <a:rPr lang="en-US" altLang="zh-TW" sz="2800" b="1" dirty="0"/>
              <a:t>(</a:t>
            </a:r>
            <a:r>
              <a:rPr lang="zh-TW" altLang="en-US" sz="2800" b="1" dirty="0"/>
              <a:t>三</a:t>
            </a:r>
            <a:r>
              <a:rPr lang="en-US" altLang="zh-TW" sz="2800" b="1" dirty="0"/>
              <a:t>)</a:t>
            </a:r>
            <a:r>
              <a:rPr lang="zh-TW" altLang="en-US" sz="2800" b="1" dirty="0"/>
              <a:t>未參加複試者，其複試成績以零分計算。</a:t>
            </a:r>
          </a:p>
          <a:p>
            <a:pPr marL="502920" lvl="2" indent="0">
              <a:lnSpc>
                <a:spcPct val="100000"/>
              </a:lnSpc>
              <a:buNone/>
            </a:pPr>
            <a:r>
              <a:rPr lang="en-US" altLang="zh-TW" sz="2800" b="1" dirty="0"/>
              <a:t>(</a:t>
            </a:r>
            <a:r>
              <a:rPr lang="zh-TW" altLang="en-US" sz="2800" b="1" dirty="0"/>
              <a:t>四</a:t>
            </a:r>
            <a:r>
              <a:rPr lang="en-US" altLang="zh-TW" sz="2800" b="1" dirty="0"/>
              <a:t>)</a:t>
            </a:r>
            <a:r>
              <a:rPr lang="zh-TW" altLang="en-US" sz="2800" b="1" dirty="0"/>
              <a:t>總成績計算方式：</a:t>
            </a:r>
          </a:p>
          <a:p>
            <a:pPr marL="1005840" lvl="4" indent="0">
              <a:lnSpc>
                <a:spcPct val="100000"/>
              </a:lnSpc>
              <a:buNone/>
            </a:pPr>
            <a:r>
              <a:rPr lang="en-US" altLang="zh-TW" sz="2800" b="1" dirty="0"/>
              <a:t>1.</a:t>
            </a:r>
            <a:r>
              <a:rPr lang="zh-TW" altLang="en-US" sz="2800" b="1" dirty="0"/>
              <a:t>單項（科）成績＝該項（科）原始得分 </a:t>
            </a:r>
            <a:r>
              <a:rPr lang="en-US" altLang="zh-TW" sz="2800" b="1" dirty="0"/>
              <a:t>X </a:t>
            </a:r>
            <a:r>
              <a:rPr lang="zh-TW" altLang="en-US" sz="2800" b="1" dirty="0"/>
              <a:t>該項（科）所佔比率。</a:t>
            </a:r>
          </a:p>
          <a:p>
            <a:pPr marL="1005840" lvl="4" indent="0">
              <a:lnSpc>
                <a:spcPct val="100000"/>
              </a:lnSpc>
              <a:buNone/>
            </a:pPr>
            <a:r>
              <a:rPr lang="en-US" altLang="zh-TW" sz="2800" b="1" dirty="0"/>
              <a:t>2.</a:t>
            </a:r>
            <a:r>
              <a:rPr lang="zh-TW" altLang="en-US" sz="2800" b="1" dirty="0"/>
              <a:t>總成績＝各項（科）成績之總和。</a:t>
            </a:r>
          </a:p>
          <a:p>
            <a:pPr marL="0" indent="0">
              <a:lnSpc>
                <a:spcPct val="100000"/>
              </a:lnSpc>
              <a:buNone/>
            </a:pPr>
            <a:endParaRPr lang="zh-TW" sz="2800" b="1" dirty="0"/>
          </a:p>
        </p:txBody>
      </p:sp>
    </p:spTree>
    <p:extLst>
      <p:ext uri="{BB962C8B-B14F-4D97-AF65-F5344CB8AC3E}">
        <p14:creationId xmlns="" xmlns:p14="http://schemas.microsoft.com/office/powerpoint/2010/main" val="17516777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79562" y="810884"/>
            <a:ext cx="11369615" cy="5199220"/>
          </a:xfrm>
        </p:spPr>
        <p:txBody>
          <a:bodyPr>
            <a:noAutofit/>
          </a:bodyPr>
          <a:lstStyle/>
          <a:p>
            <a:pPr marL="0" indent="0">
              <a:lnSpc>
                <a:spcPct val="100000"/>
              </a:lnSpc>
              <a:buNone/>
            </a:pPr>
            <a:r>
              <a:rPr lang="zh-TW" altLang="en-US" sz="2800" b="1" dirty="0"/>
              <a:t>二、錄取規定</a:t>
            </a:r>
          </a:p>
          <a:p>
            <a:pPr marL="502920" lvl="2" indent="0">
              <a:lnSpc>
                <a:spcPct val="100000"/>
              </a:lnSpc>
              <a:buNone/>
            </a:pPr>
            <a:r>
              <a:rPr lang="zh-TW" altLang="en-US" sz="2800" b="1" dirty="0"/>
              <a:t>（一）複試成績為零分者，不予錄取。</a:t>
            </a:r>
          </a:p>
          <a:p>
            <a:pPr marL="502920" lvl="2" indent="0">
              <a:lnSpc>
                <a:spcPct val="100000"/>
              </a:lnSpc>
              <a:buNone/>
            </a:pPr>
            <a:r>
              <a:rPr lang="zh-TW" altLang="en-US" sz="2800" b="1" dirty="0"/>
              <a:t>（二）總成績相同者，錄取優先順序為：</a:t>
            </a:r>
          </a:p>
          <a:p>
            <a:pPr marL="1005840" lvl="4" indent="0">
              <a:lnSpc>
                <a:spcPct val="100000"/>
              </a:lnSpc>
              <a:buNone/>
            </a:pPr>
            <a:r>
              <a:rPr lang="en-US" altLang="zh-TW" sz="2800" b="1" dirty="0"/>
              <a:t>1.</a:t>
            </a:r>
            <a:r>
              <a:rPr lang="zh-TW" altLang="en-US" sz="2800" b="1" dirty="0"/>
              <a:t>複試（面試）成績高者為優先；</a:t>
            </a:r>
          </a:p>
          <a:p>
            <a:pPr marL="1005840" lvl="4" indent="0">
              <a:lnSpc>
                <a:spcPct val="100000"/>
              </a:lnSpc>
              <a:buNone/>
            </a:pPr>
            <a:r>
              <a:rPr lang="en-US" altLang="zh-TW" sz="2800" b="1" dirty="0"/>
              <a:t>2. </a:t>
            </a:r>
            <a:r>
              <a:rPr lang="zh-TW" altLang="en-US" sz="2800" b="1" dirty="0"/>
              <a:t>複試（面試）成績得分相同者，以見習計畫高者為優先；</a:t>
            </a:r>
          </a:p>
          <a:p>
            <a:pPr marL="1005840" lvl="4" indent="0">
              <a:lnSpc>
                <a:spcPct val="100000"/>
              </a:lnSpc>
              <a:buNone/>
            </a:pPr>
            <a:r>
              <a:rPr lang="en-US" altLang="zh-TW" sz="2800" b="1" dirty="0"/>
              <a:t>3.</a:t>
            </a:r>
            <a:r>
              <a:rPr lang="zh-TW" altLang="en-US" sz="2800" b="1" dirty="0"/>
              <a:t>見習計畫得分仍相同者，由英文能力表達成績高者為優先；</a:t>
            </a:r>
          </a:p>
          <a:p>
            <a:pPr marL="1005840" lvl="4" indent="0">
              <a:lnSpc>
                <a:spcPct val="100000"/>
              </a:lnSpc>
              <a:buNone/>
            </a:pPr>
            <a:r>
              <a:rPr lang="en-US" altLang="zh-TW" sz="2800" b="1" dirty="0"/>
              <a:t>4.</a:t>
            </a:r>
            <a:r>
              <a:rPr lang="zh-TW" altLang="en-US" sz="2800" b="1" dirty="0"/>
              <a:t>英文能力表達成績得分再相同者，最後由審查</a:t>
            </a:r>
            <a:r>
              <a:rPr lang="zh-TW" altLang="en-US" sz="2800" b="1" dirty="0" smtClean="0"/>
              <a:t>委員決定</a:t>
            </a:r>
            <a:r>
              <a:rPr lang="zh-TW" altLang="en-US" sz="2800" b="1" dirty="0"/>
              <a:t>。</a:t>
            </a:r>
          </a:p>
          <a:p>
            <a:pPr marL="502920" lvl="2" indent="0">
              <a:lnSpc>
                <a:spcPct val="100000"/>
              </a:lnSpc>
              <a:buNone/>
            </a:pPr>
            <a:endParaRPr lang="zh-TW" altLang="en-US" sz="2800" b="1" dirty="0"/>
          </a:p>
        </p:txBody>
      </p:sp>
    </p:spTree>
    <p:extLst>
      <p:ext uri="{BB962C8B-B14F-4D97-AF65-F5344CB8AC3E}">
        <p14:creationId xmlns="" xmlns:p14="http://schemas.microsoft.com/office/powerpoint/2010/main" val="17558459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22872" y="345055"/>
            <a:ext cx="9601200" cy="831011"/>
          </a:xfrm>
        </p:spPr>
        <p:txBody>
          <a:bodyPr/>
          <a:lstStyle/>
          <a:p>
            <a:r>
              <a:rPr lang="zh-TW" altLang="en-US" b="1" dirty="0"/>
              <a:t>柒、錄取名額及名單公告</a:t>
            </a:r>
            <a:endParaRPr lang="zh-TW" b="1" dirty="0"/>
          </a:p>
        </p:txBody>
      </p:sp>
      <p:sp>
        <p:nvSpPr>
          <p:cNvPr id="3" name="內容版面配置區 2"/>
          <p:cNvSpPr>
            <a:spLocks noGrp="1"/>
          </p:cNvSpPr>
          <p:nvPr>
            <p:ph idx="1"/>
          </p:nvPr>
        </p:nvSpPr>
        <p:spPr>
          <a:xfrm>
            <a:off x="396815" y="1242203"/>
            <a:ext cx="11507638" cy="5092095"/>
          </a:xfrm>
        </p:spPr>
        <p:txBody>
          <a:bodyPr>
            <a:noAutofit/>
          </a:bodyPr>
          <a:lstStyle/>
          <a:p>
            <a:pPr marL="0" indent="0">
              <a:lnSpc>
                <a:spcPct val="100000"/>
              </a:lnSpc>
              <a:spcBef>
                <a:spcPts val="600"/>
              </a:spcBef>
              <a:buNone/>
            </a:pPr>
            <a:r>
              <a:rPr lang="zh-TW" altLang="en-US" sz="2800" b="1" dirty="0"/>
              <a:t>一、錄取名額：正取</a:t>
            </a:r>
            <a:r>
              <a:rPr lang="en-US" altLang="zh-TW" sz="2800" b="1" dirty="0">
                <a:solidFill>
                  <a:srgbClr val="FFC000"/>
                </a:solidFill>
              </a:rPr>
              <a:t>12</a:t>
            </a:r>
            <a:r>
              <a:rPr lang="zh-TW" altLang="en-US" sz="2800" b="1" dirty="0"/>
              <a:t>名。甄選結果得不足額錄取。正取生因故出缺時，由備取生依序遞補之。</a:t>
            </a:r>
          </a:p>
          <a:p>
            <a:pPr marL="0" indent="0">
              <a:lnSpc>
                <a:spcPct val="100000"/>
              </a:lnSpc>
              <a:spcBef>
                <a:spcPts val="600"/>
              </a:spcBef>
              <a:buNone/>
            </a:pPr>
            <a:r>
              <a:rPr lang="zh-TW" altLang="en-US" sz="2800" b="1" dirty="0"/>
              <a:t>二、名單公告：</a:t>
            </a:r>
            <a:r>
              <a:rPr lang="en-US" altLang="zh-TW" sz="2800" b="1" dirty="0">
                <a:solidFill>
                  <a:srgbClr val="FFC000"/>
                </a:solidFill>
              </a:rPr>
              <a:t>107</a:t>
            </a:r>
            <a:r>
              <a:rPr lang="zh-TW" altLang="en-US" sz="2800" b="1" dirty="0">
                <a:solidFill>
                  <a:srgbClr val="FFC000"/>
                </a:solidFill>
              </a:rPr>
              <a:t>年</a:t>
            </a:r>
            <a:r>
              <a:rPr lang="en-US" altLang="zh-TW" sz="2800" b="1" dirty="0">
                <a:solidFill>
                  <a:srgbClr val="FFC000"/>
                </a:solidFill>
              </a:rPr>
              <a:t>5</a:t>
            </a:r>
            <a:r>
              <a:rPr lang="zh-TW" altLang="en-US" sz="2800" b="1" dirty="0">
                <a:solidFill>
                  <a:srgbClr val="FFC000"/>
                </a:solidFill>
              </a:rPr>
              <a:t>月</a:t>
            </a:r>
            <a:r>
              <a:rPr lang="en-US" altLang="zh-TW" sz="2800" b="1" dirty="0">
                <a:solidFill>
                  <a:srgbClr val="FFC000"/>
                </a:solidFill>
              </a:rPr>
              <a:t>21</a:t>
            </a:r>
            <a:r>
              <a:rPr lang="zh-TW" altLang="en-US" sz="2800" b="1" dirty="0">
                <a:solidFill>
                  <a:srgbClr val="FFC000"/>
                </a:solidFill>
              </a:rPr>
              <a:t>日（星期一）</a:t>
            </a:r>
            <a:r>
              <a:rPr lang="zh-TW" altLang="en-US" sz="2800" b="1" dirty="0"/>
              <a:t>，採網路公告方式公告於本學系網站。</a:t>
            </a:r>
            <a:r>
              <a:rPr lang="en-US" altLang="zh-TW" sz="2800" b="1" dirty="0"/>
              <a:t>(http://www.ncyu.edu.tw/giee/)</a:t>
            </a:r>
            <a:r>
              <a:rPr lang="zh-TW" altLang="en-US" sz="2800" b="1" dirty="0"/>
              <a:t>。</a:t>
            </a:r>
          </a:p>
          <a:p>
            <a:pPr marL="0" indent="0">
              <a:lnSpc>
                <a:spcPct val="100000"/>
              </a:lnSpc>
              <a:spcBef>
                <a:spcPts val="600"/>
              </a:spcBef>
              <a:buNone/>
            </a:pPr>
            <a:r>
              <a:rPr lang="zh-TW" altLang="en-US" sz="2800" b="1" dirty="0"/>
              <a:t>三、正取生應於</a:t>
            </a:r>
            <a:r>
              <a:rPr lang="en-US" altLang="zh-TW" sz="2800" b="1" dirty="0">
                <a:solidFill>
                  <a:srgbClr val="FFC000"/>
                </a:solidFill>
              </a:rPr>
              <a:t>106</a:t>
            </a:r>
            <a:r>
              <a:rPr lang="zh-TW" altLang="en-US" sz="2800" b="1" dirty="0" smtClean="0">
                <a:solidFill>
                  <a:srgbClr val="FFC000"/>
                </a:solidFill>
              </a:rPr>
              <a:t>年</a:t>
            </a:r>
            <a:r>
              <a:rPr lang="en-US" altLang="zh-TW" sz="2800" b="1" dirty="0" smtClean="0">
                <a:solidFill>
                  <a:srgbClr val="FFC000"/>
                </a:solidFill>
              </a:rPr>
              <a:t>5</a:t>
            </a:r>
            <a:r>
              <a:rPr lang="zh-TW" altLang="en-US" sz="2800" b="1" dirty="0" smtClean="0">
                <a:solidFill>
                  <a:srgbClr val="FFC000"/>
                </a:solidFill>
              </a:rPr>
              <a:t>月</a:t>
            </a:r>
            <a:r>
              <a:rPr lang="en-US" altLang="zh-TW" sz="2800" b="1" dirty="0" smtClean="0">
                <a:solidFill>
                  <a:srgbClr val="FFC000"/>
                </a:solidFill>
              </a:rPr>
              <a:t>21</a:t>
            </a:r>
            <a:r>
              <a:rPr lang="zh-TW" altLang="en-US" sz="2800" b="1" dirty="0" smtClean="0">
                <a:solidFill>
                  <a:srgbClr val="FFC000"/>
                </a:solidFill>
              </a:rPr>
              <a:t>日</a:t>
            </a:r>
            <a:r>
              <a:rPr lang="en-US" altLang="zh-TW" sz="2800" b="1" dirty="0">
                <a:solidFill>
                  <a:srgbClr val="FFC000"/>
                </a:solidFill>
              </a:rPr>
              <a:t>(</a:t>
            </a:r>
            <a:r>
              <a:rPr lang="zh-TW" altLang="en-US" sz="2800" b="1" dirty="0">
                <a:solidFill>
                  <a:srgbClr val="FFC000"/>
                </a:solidFill>
              </a:rPr>
              <a:t>星期一</a:t>
            </a:r>
            <a:r>
              <a:rPr lang="en-US" altLang="zh-TW" sz="2800" b="1" dirty="0">
                <a:solidFill>
                  <a:srgbClr val="FFC000"/>
                </a:solidFill>
              </a:rPr>
              <a:t>)</a:t>
            </a:r>
            <a:r>
              <a:rPr lang="zh-TW" altLang="en-US" sz="2800" b="1" dirty="0" smtClean="0">
                <a:solidFill>
                  <a:srgbClr val="FFC000"/>
                </a:solidFill>
              </a:rPr>
              <a:t>至</a:t>
            </a:r>
            <a:r>
              <a:rPr lang="en-US" altLang="zh-TW" sz="2800" b="1" dirty="0" smtClean="0">
                <a:solidFill>
                  <a:srgbClr val="FFC000"/>
                </a:solidFill>
              </a:rPr>
              <a:t>5</a:t>
            </a:r>
            <a:r>
              <a:rPr lang="zh-TW" altLang="en-US" sz="2800" b="1" dirty="0" smtClean="0">
                <a:solidFill>
                  <a:srgbClr val="FFC000"/>
                </a:solidFill>
              </a:rPr>
              <a:t>月</a:t>
            </a:r>
            <a:r>
              <a:rPr lang="en-US" altLang="zh-TW" sz="2800" b="1" dirty="0" smtClean="0">
                <a:solidFill>
                  <a:srgbClr val="FFC000"/>
                </a:solidFill>
              </a:rPr>
              <a:t>23</a:t>
            </a:r>
            <a:r>
              <a:rPr lang="zh-TW" altLang="en-US" sz="2800" b="1" dirty="0" smtClean="0">
                <a:solidFill>
                  <a:srgbClr val="FFC000"/>
                </a:solidFill>
              </a:rPr>
              <a:t>日</a:t>
            </a:r>
            <a:r>
              <a:rPr lang="en-US" altLang="zh-TW" sz="2800" b="1" dirty="0">
                <a:solidFill>
                  <a:srgbClr val="FFC000"/>
                </a:solidFill>
              </a:rPr>
              <a:t>(</a:t>
            </a:r>
            <a:r>
              <a:rPr lang="zh-TW" altLang="en-US" sz="2800" b="1" dirty="0">
                <a:solidFill>
                  <a:srgbClr val="FFC000"/>
                </a:solidFill>
              </a:rPr>
              <a:t>星期三</a:t>
            </a:r>
            <a:r>
              <a:rPr lang="en-US" altLang="zh-TW" sz="2800" b="1" dirty="0">
                <a:solidFill>
                  <a:srgbClr val="FFC000"/>
                </a:solidFill>
              </a:rPr>
              <a:t>)</a:t>
            </a:r>
            <a:r>
              <a:rPr lang="zh-TW" altLang="en-US" sz="2800" b="1" dirty="0">
                <a:solidFill>
                  <a:srgbClr val="FFC000"/>
                </a:solidFill>
              </a:rPr>
              <a:t>中午</a:t>
            </a:r>
            <a:r>
              <a:rPr lang="en-US" altLang="zh-TW" sz="2800" b="1" dirty="0">
                <a:solidFill>
                  <a:srgbClr val="FFC000"/>
                </a:solidFill>
              </a:rPr>
              <a:t>12</a:t>
            </a:r>
            <a:r>
              <a:rPr lang="zh-TW" altLang="en-US" sz="2800" b="1" dirty="0">
                <a:solidFill>
                  <a:srgbClr val="FFC000"/>
                </a:solidFill>
              </a:rPr>
              <a:t>時止</a:t>
            </a:r>
            <a:r>
              <a:rPr lang="zh-TW" altLang="en-US" sz="2800" b="1" dirty="0"/>
              <a:t>，攜帶</a:t>
            </a:r>
            <a:r>
              <a:rPr lang="zh-TW" altLang="en-US" sz="2800" b="1" dirty="0">
                <a:solidFill>
                  <a:srgbClr val="FFC000"/>
                </a:solidFill>
              </a:rPr>
              <a:t>學生證</a:t>
            </a:r>
            <a:r>
              <a:rPr lang="zh-TW" altLang="en-US" sz="2800" b="1" dirty="0"/>
              <a:t>至教育學系辦公室辦理確認報到手續，逾期視同放棄，不得異議，並由備取生依序遞補。</a:t>
            </a:r>
          </a:p>
          <a:p>
            <a:pPr marL="0" indent="0">
              <a:lnSpc>
                <a:spcPct val="100000"/>
              </a:lnSpc>
              <a:spcBef>
                <a:spcPts val="600"/>
              </a:spcBef>
              <a:buNone/>
            </a:pPr>
            <a:r>
              <a:rPr lang="zh-TW" altLang="en-US" sz="2800" b="1" dirty="0"/>
              <a:t>四、正式錄取者須於報到時，繳交</a:t>
            </a:r>
            <a:r>
              <a:rPr lang="zh-TW" altLang="en-US" sz="2800" b="1" dirty="0">
                <a:solidFill>
                  <a:srgbClr val="FFC000"/>
                </a:solidFill>
              </a:rPr>
              <a:t>相關文件正本</a:t>
            </a:r>
            <a:r>
              <a:rPr lang="zh-TW" altLang="en-US" sz="2800" b="1" dirty="0"/>
              <a:t>查驗（含語言能力證明等）。若所繳交文件不符合甄選所規定者，則喪失赴國外教育實習資格，並由備取生依序遞補。</a:t>
            </a:r>
          </a:p>
          <a:p>
            <a:pPr marL="0" indent="0">
              <a:lnSpc>
                <a:spcPct val="100000"/>
              </a:lnSpc>
              <a:spcBef>
                <a:spcPts val="600"/>
              </a:spcBef>
              <a:buNone/>
            </a:pPr>
            <a:r>
              <a:rPr lang="zh-TW" altLang="en-US" sz="2800" b="1" dirty="0"/>
              <a:t>五、備取生將視正取生報到結果，依備取順序通知遞補。</a:t>
            </a:r>
          </a:p>
        </p:txBody>
      </p:sp>
    </p:spTree>
    <p:extLst>
      <p:ext uri="{BB962C8B-B14F-4D97-AF65-F5344CB8AC3E}">
        <p14:creationId xmlns="" xmlns:p14="http://schemas.microsoft.com/office/powerpoint/2010/main" val="35868159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0" y="419100"/>
            <a:ext cx="9601200" cy="823104"/>
          </a:xfrm>
        </p:spPr>
        <p:txBody>
          <a:bodyPr/>
          <a:lstStyle/>
          <a:p>
            <a:r>
              <a:rPr lang="zh-TW" altLang="en-US" b="1" dirty="0"/>
              <a:t>捌、經費與補助事項</a:t>
            </a:r>
            <a:endParaRPr lang="zh-TW" b="1" dirty="0"/>
          </a:p>
        </p:txBody>
      </p:sp>
      <p:sp>
        <p:nvSpPr>
          <p:cNvPr id="3" name="內容版面配置區 2"/>
          <p:cNvSpPr>
            <a:spLocks noGrp="1"/>
          </p:cNvSpPr>
          <p:nvPr>
            <p:ph idx="1"/>
          </p:nvPr>
        </p:nvSpPr>
        <p:spPr>
          <a:xfrm>
            <a:off x="483079" y="1535503"/>
            <a:ext cx="11438627" cy="4798796"/>
          </a:xfrm>
        </p:spPr>
        <p:txBody>
          <a:bodyPr>
            <a:normAutofit/>
          </a:bodyPr>
          <a:lstStyle/>
          <a:p>
            <a:pPr marL="514350" indent="-514350">
              <a:lnSpc>
                <a:spcPct val="100000"/>
              </a:lnSpc>
              <a:spcBef>
                <a:spcPts val="600"/>
              </a:spcBef>
              <a:buFont typeface="+mj-ea"/>
              <a:buAutoNum type="ea1ChtPeriod"/>
            </a:pPr>
            <a:r>
              <a:rPr lang="zh-TW" altLang="en-US" sz="2800" b="1" dirty="0" smtClean="0"/>
              <a:t>機票</a:t>
            </a:r>
            <a:r>
              <a:rPr lang="zh-TW" altLang="en-US" sz="2800" b="1" dirty="0"/>
              <a:t>：補助</a:t>
            </a:r>
            <a:r>
              <a:rPr lang="en-US" altLang="zh-TW" sz="2800" b="1" dirty="0">
                <a:solidFill>
                  <a:srgbClr val="FFC000"/>
                </a:solidFill>
              </a:rPr>
              <a:t>9</a:t>
            </a:r>
            <a:r>
              <a:rPr lang="zh-TW" altLang="en-US" sz="2800" b="1" dirty="0">
                <a:solidFill>
                  <a:srgbClr val="FFC000"/>
                </a:solidFill>
              </a:rPr>
              <a:t>成</a:t>
            </a:r>
            <a:r>
              <a:rPr lang="zh-TW" altLang="en-US" sz="2800" b="1" dirty="0"/>
              <a:t>國際航班直接來回經濟艙機票，並以補助</a:t>
            </a:r>
            <a:r>
              <a:rPr lang="en-US" altLang="zh-TW" sz="2800" b="1" dirty="0"/>
              <a:t>1 </a:t>
            </a:r>
            <a:r>
              <a:rPr lang="zh-TW" altLang="en-US" sz="2800" b="1" dirty="0"/>
              <a:t>次為限。經主管機關審核認定之符合</a:t>
            </a:r>
            <a:r>
              <a:rPr lang="zh-TW" altLang="en-US" sz="2800" b="1" dirty="0">
                <a:solidFill>
                  <a:srgbClr val="FFC000"/>
                </a:solidFill>
              </a:rPr>
              <a:t>低收入戶及中低收入戶</a:t>
            </a:r>
            <a:r>
              <a:rPr lang="zh-TW" altLang="en-US" sz="2800" b="1" dirty="0"/>
              <a:t>規定，得</a:t>
            </a:r>
            <a:r>
              <a:rPr lang="zh-TW" altLang="en-US" sz="2800" b="1" dirty="0">
                <a:solidFill>
                  <a:srgbClr val="FFC000"/>
                </a:solidFill>
              </a:rPr>
              <a:t>全額</a:t>
            </a:r>
            <a:r>
              <a:rPr lang="zh-TW" altLang="en-US" sz="2800" b="1" dirty="0"/>
              <a:t>補助。</a:t>
            </a:r>
          </a:p>
          <a:p>
            <a:pPr marL="514350" indent="-514350">
              <a:lnSpc>
                <a:spcPct val="100000"/>
              </a:lnSpc>
              <a:spcBef>
                <a:spcPts val="600"/>
              </a:spcBef>
              <a:buFont typeface="+mj-ea"/>
              <a:buAutoNum type="ea1ChtPeriod"/>
            </a:pPr>
            <a:r>
              <a:rPr lang="zh-TW" altLang="en-US" sz="2800" b="1" dirty="0" smtClean="0"/>
              <a:t>國外</a:t>
            </a:r>
            <a:r>
              <a:rPr lang="zh-TW" altLang="en-US" sz="2800" b="1" dirty="0"/>
              <a:t>生活費：採總額補助，以</a:t>
            </a:r>
            <a:r>
              <a:rPr lang="en-US" altLang="zh-TW" sz="2800" b="1" dirty="0">
                <a:solidFill>
                  <a:srgbClr val="FFC000"/>
                </a:solidFill>
              </a:rPr>
              <a:t>35,000</a:t>
            </a:r>
            <a:r>
              <a:rPr lang="zh-TW" altLang="en-US" sz="2800" b="1" dirty="0">
                <a:solidFill>
                  <a:srgbClr val="FFC000"/>
                </a:solidFill>
              </a:rPr>
              <a:t>元</a:t>
            </a:r>
            <a:r>
              <a:rPr lang="zh-TW" altLang="en-US" sz="2800" b="1" dirty="0"/>
              <a:t>為限。國外見習期間花費</a:t>
            </a:r>
            <a:r>
              <a:rPr lang="zh-TW" altLang="en-US" sz="2800" b="1" dirty="0">
                <a:solidFill>
                  <a:srgbClr val="FFFF00"/>
                </a:solidFill>
              </a:rPr>
              <a:t>超過</a:t>
            </a:r>
            <a:r>
              <a:rPr lang="en-US" altLang="zh-TW" sz="2800" b="1" dirty="0"/>
              <a:t>35,000</a:t>
            </a:r>
            <a:r>
              <a:rPr lang="zh-TW" altLang="en-US" sz="2800" b="1" dirty="0"/>
              <a:t>元者須自行負擔。</a:t>
            </a:r>
          </a:p>
          <a:p>
            <a:pPr marL="514350" indent="-514350">
              <a:lnSpc>
                <a:spcPct val="100000"/>
              </a:lnSpc>
              <a:spcBef>
                <a:spcPts val="600"/>
              </a:spcBef>
              <a:buFont typeface="+mj-ea"/>
              <a:buAutoNum type="ea1ChtPeriod"/>
            </a:pPr>
            <a:r>
              <a:rPr lang="zh-TW" altLang="en-US" sz="2800" b="1" dirty="0" smtClean="0"/>
              <a:t>國外</a:t>
            </a:r>
            <a:r>
              <a:rPr lang="zh-TW" altLang="en-US" sz="2800" b="1" dirty="0"/>
              <a:t>保險費：核實補助。</a:t>
            </a:r>
          </a:p>
          <a:p>
            <a:pPr marL="514350" indent="-514350">
              <a:lnSpc>
                <a:spcPct val="100000"/>
              </a:lnSpc>
              <a:spcBef>
                <a:spcPts val="600"/>
              </a:spcBef>
              <a:buFont typeface="+mj-ea"/>
              <a:buAutoNum type="ea1ChtPeriod"/>
            </a:pPr>
            <a:r>
              <a:rPr lang="zh-TW" altLang="en-US" sz="2800" b="1" dirty="0" smtClean="0"/>
              <a:t>辦理</a:t>
            </a:r>
            <a:r>
              <a:rPr lang="zh-TW" altLang="en-US" sz="2800" b="1" dirty="0">
                <a:solidFill>
                  <a:srgbClr val="FFFF00"/>
                </a:solidFill>
              </a:rPr>
              <a:t>證照簽證</a:t>
            </a:r>
            <a:r>
              <a:rPr lang="zh-TW" altLang="en-US" sz="2800" b="1" dirty="0"/>
              <a:t>等費用</a:t>
            </a:r>
            <a:r>
              <a:rPr lang="zh-TW" altLang="en-US" sz="2800" b="1" dirty="0">
                <a:solidFill>
                  <a:srgbClr val="FFFF00"/>
                </a:solidFill>
              </a:rPr>
              <a:t>自行</a:t>
            </a:r>
            <a:r>
              <a:rPr lang="zh-TW" altLang="en-US" sz="2800" b="1" dirty="0"/>
              <a:t>負擔。</a:t>
            </a:r>
          </a:p>
        </p:txBody>
      </p:sp>
    </p:spTree>
    <p:extLst>
      <p:ext uri="{BB962C8B-B14F-4D97-AF65-F5344CB8AC3E}">
        <p14:creationId xmlns="" xmlns:p14="http://schemas.microsoft.com/office/powerpoint/2010/main" val="29510789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6379" y="1905277"/>
            <a:ext cx="9360130" cy="2862262"/>
          </a:xfrm>
        </p:spPr>
        <p:txBody>
          <a:bodyPr/>
          <a:lstStyle/>
          <a:p>
            <a:r>
              <a:rPr lang="zh-TW" altLang="en-US" b="1" dirty="0">
                <a:solidFill>
                  <a:srgbClr val="FFFF00"/>
                </a:solidFill>
              </a:rPr>
              <a:t>玖、錄取之師資生應配合事項</a:t>
            </a:r>
            <a:endParaRPr lang="en-US" b="1" dirty="0">
              <a:solidFill>
                <a:srgbClr val="FFFF00"/>
              </a:solidFill>
            </a:endParaRPr>
          </a:p>
        </p:txBody>
      </p:sp>
    </p:spTree>
    <p:extLst>
      <p:ext uri="{BB962C8B-B14F-4D97-AF65-F5344CB8AC3E}">
        <p14:creationId xmlns="" xmlns:p14="http://schemas.microsoft.com/office/powerpoint/2010/main" val="32317193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主持人：洪如玉教授</a:t>
            </a:r>
            <a:endParaRPr lang="zh-TW" altLang="en-US" b="1" dirty="0"/>
          </a:p>
        </p:txBody>
      </p:sp>
      <p:sp>
        <p:nvSpPr>
          <p:cNvPr id="3" name="內容版面配置區 2"/>
          <p:cNvSpPr>
            <a:spLocks noGrp="1"/>
          </p:cNvSpPr>
          <p:nvPr>
            <p:ph idx="1"/>
          </p:nvPr>
        </p:nvSpPr>
        <p:spPr/>
        <p:txBody>
          <a:bodyPr>
            <a:normAutofit/>
          </a:bodyPr>
          <a:lstStyle/>
          <a:p>
            <a:r>
              <a:rPr lang="zh-TW" altLang="en-US" sz="2800" b="1" dirty="0" smtClean="0"/>
              <a:t>計畫目的</a:t>
            </a:r>
            <a:endParaRPr lang="en-US" altLang="zh-TW" sz="2800" b="1" dirty="0" smtClean="0"/>
          </a:p>
          <a:p>
            <a:r>
              <a:rPr lang="zh-TW" altLang="en-US" sz="2800" b="1" dirty="0" smtClean="0"/>
              <a:t>增強拓展資師資生國際視野</a:t>
            </a:r>
            <a:endParaRPr lang="en-US" altLang="zh-TW" sz="2800" b="1" dirty="0" smtClean="0"/>
          </a:p>
          <a:p>
            <a:r>
              <a:rPr lang="zh-TW" altLang="en-US" sz="2800" b="1" dirty="0" smtClean="0"/>
              <a:t>增加海外學習與工作經驗能力</a:t>
            </a:r>
            <a:endParaRPr lang="en-US" altLang="zh-TW" sz="2800" b="1" dirty="0" smtClean="0"/>
          </a:p>
          <a:p>
            <a:r>
              <a:rPr lang="zh-TW" altLang="en-US" sz="2800" b="1" dirty="0" smtClean="0"/>
              <a:t>培養師資生國際就業競爭力</a:t>
            </a:r>
            <a:endParaRPr lang="en-US" altLang="zh-TW" sz="2800" b="1" dirty="0" smtClean="0"/>
          </a:p>
          <a:p>
            <a:endParaRPr lang="en-US" altLang="zh-TW" sz="2800" b="1" dirty="0" smtClean="0"/>
          </a:p>
          <a:p>
            <a:r>
              <a:rPr lang="zh-TW" altLang="en-US" sz="2800" b="1" dirty="0" smtClean="0"/>
              <a:t>預定見習日期</a:t>
            </a:r>
            <a:r>
              <a:rPr lang="en-US" altLang="zh-TW" sz="2800" b="1" dirty="0" smtClean="0"/>
              <a:t>2017/9/23-10/8</a:t>
            </a:r>
            <a:endParaRPr lang="zh-TW" altLang="en-US"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332" y="793630"/>
            <a:ext cx="11421374" cy="5540668"/>
          </a:xfrm>
        </p:spPr>
        <p:txBody>
          <a:bodyPr>
            <a:noAutofit/>
          </a:bodyPr>
          <a:lstStyle/>
          <a:p>
            <a:pPr marL="0" indent="0">
              <a:lnSpc>
                <a:spcPct val="100000"/>
              </a:lnSpc>
              <a:spcBef>
                <a:spcPts val="1200"/>
              </a:spcBef>
              <a:buNone/>
            </a:pPr>
            <a:r>
              <a:rPr lang="zh-TW" altLang="en-US" sz="2800" b="1" dirty="0"/>
              <a:t>一、錄取生於出國前三個月，應檢送個人基本資料至本校，以通報我國駐當地國所屬駐外機構，以確實掌握錄取之實習學生於國外之動向及安全，並給予適當協助。</a:t>
            </a:r>
          </a:p>
          <a:p>
            <a:pPr marL="0" indent="0">
              <a:lnSpc>
                <a:spcPct val="100000"/>
              </a:lnSpc>
              <a:spcBef>
                <a:spcPts val="1200"/>
              </a:spcBef>
              <a:buNone/>
            </a:pPr>
            <a:r>
              <a:rPr lang="zh-TW" altLang="en-US" sz="2800" b="1" dirty="0"/>
              <a:t>二、錄取之師資生應於</a:t>
            </a:r>
            <a:r>
              <a:rPr lang="en-US" altLang="zh-TW" sz="2800" b="1" dirty="0"/>
              <a:t>107</a:t>
            </a:r>
            <a:r>
              <a:rPr lang="zh-TW" altLang="en-US" sz="2800" b="1" dirty="0"/>
              <a:t>年</a:t>
            </a:r>
            <a:r>
              <a:rPr lang="en-US" altLang="zh-TW" sz="2800" b="1" dirty="0"/>
              <a:t>6</a:t>
            </a:r>
            <a:r>
              <a:rPr lang="zh-TW" altLang="en-US" sz="2800" b="1" dirty="0"/>
              <a:t>月</a:t>
            </a:r>
            <a:r>
              <a:rPr lang="en-US" altLang="zh-TW" sz="2800" b="1" dirty="0"/>
              <a:t>8</a:t>
            </a:r>
            <a:r>
              <a:rPr lang="zh-TW" altLang="en-US" sz="2800" b="1" dirty="0"/>
              <a:t>日（五）前完成與本校共同簽訂行政契約書，以規範在國外見習之行為。</a:t>
            </a:r>
          </a:p>
          <a:p>
            <a:pPr marL="0" indent="0">
              <a:lnSpc>
                <a:spcPct val="100000"/>
              </a:lnSpc>
              <a:spcBef>
                <a:spcPts val="1200"/>
              </a:spcBef>
              <a:buNone/>
            </a:pPr>
            <a:r>
              <a:rPr lang="zh-TW" altLang="en-US" sz="2800" b="1" dirty="0"/>
              <a:t>三、錄取之師資生應全程參加本學系、師培中心與教育部舉辦之行前文化或語言增能講習會議，不可缺席或遲到早退，若有重大事項無法參加必須事先請假</a:t>
            </a:r>
            <a:r>
              <a:rPr lang="zh-TW" altLang="en-US" sz="2800" b="1" dirty="0" smtClean="0"/>
              <a:t>。</a:t>
            </a:r>
            <a:endParaRPr lang="zh-TW" altLang="en-US" sz="2800" b="1" dirty="0"/>
          </a:p>
        </p:txBody>
      </p:sp>
    </p:spTree>
    <p:extLst>
      <p:ext uri="{BB962C8B-B14F-4D97-AF65-F5344CB8AC3E}">
        <p14:creationId xmlns="" xmlns:p14="http://schemas.microsoft.com/office/powerpoint/2010/main" val="2997379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6815" y="724619"/>
            <a:ext cx="11507638" cy="5609679"/>
          </a:xfrm>
        </p:spPr>
        <p:txBody>
          <a:bodyPr>
            <a:noAutofit/>
          </a:bodyPr>
          <a:lstStyle/>
          <a:p>
            <a:pPr marL="0" indent="0">
              <a:lnSpc>
                <a:spcPct val="100000"/>
              </a:lnSpc>
              <a:spcBef>
                <a:spcPts val="1200"/>
              </a:spcBef>
              <a:buNone/>
            </a:pPr>
            <a:r>
              <a:rPr lang="zh-TW" altLang="en-US" sz="2800" b="1" dirty="0" smtClean="0"/>
              <a:t>四、錄取之師資生非因不可抗拒之重大變故，不得放棄或中輟國外教育見習或教育實習資格。</a:t>
            </a:r>
          </a:p>
          <a:p>
            <a:pPr marL="0" indent="0">
              <a:lnSpc>
                <a:spcPct val="100000"/>
              </a:lnSpc>
              <a:spcBef>
                <a:spcPts val="1200"/>
              </a:spcBef>
              <a:buNone/>
            </a:pPr>
            <a:r>
              <a:rPr lang="zh-TW" altLang="en-US" sz="2800" b="1" dirty="0" smtClean="0"/>
              <a:t>五</a:t>
            </a:r>
            <a:r>
              <a:rPr lang="zh-TW" altLang="en-US" sz="2800" b="1" dirty="0"/>
              <a:t>、錄取之師資生於赴國外期間，應保有學校學籍；國外課程結束後，應返回學校報到，應於完成國外教育見習與交流後一個月內繳交國外教育見習報告書，並進行成果發表，提供個人留學經驗心得報告。成果報告格式及內容規定，依本校或教育部規定辦理。</a:t>
            </a:r>
          </a:p>
          <a:p>
            <a:pPr marL="0" indent="0">
              <a:lnSpc>
                <a:spcPct val="100000"/>
              </a:lnSpc>
              <a:spcBef>
                <a:spcPts val="1200"/>
              </a:spcBef>
              <a:buNone/>
            </a:pPr>
            <a:r>
              <a:rPr lang="zh-TW" altLang="en-US" sz="2800" b="1" dirty="0"/>
              <a:t>違反者，由學校依行政契約書規定負責追償全數補助款，並繳還教育部</a:t>
            </a:r>
            <a:r>
              <a:rPr lang="zh-TW" altLang="en-US" sz="2800" b="1" dirty="0" smtClean="0"/>
              <a:t>。</a:t>
            </a:r>
            <a:endParaRPr lang="zh-TW" altLang="en-US" sz="2800" b="1" dirty="0"/>
          </a:p>
        </p:txBody>
      </p:sp>
    </p:spTree>
    <p:extLst>
      <p:ext uri="{BB962C8B-B14F-4D97-AF65-F5344CB8AC3E}">
        <p14:creationId xmlns="" xmlns:p14="http://schemas.microsoft.com/office/powerpoint/2010/main" val="6026691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76377" y="724619"/>
            <a:ext cx="10765766" cy="5447581"/>
          </a:xfrm>
        </p:spPr>
        <p:txBody>
          <a:bodyPr>
            <a:normAutofit/>
          </a:bodyPr>
          <a:lstStyle/>
          <a:p>
            <a:pPr marL="0" indent="0">
              <a:lnSpc>
                <a:spcPct val="100000"/>
              </a:lnSpc>
              <a:spcBef>
                <a:spcPts val="1200"/>
              </a:spcBef>
              <a:buNone/>
            </a:pPr>
            <a:r>
              <a:rPr lang="zh-TW" altLang="en-US" sz="2800" b="1" dirty="0" smtClean="0"/>
              <a:t>六、錄取之師資生之成果報告經本校或教育部評選為佳作者，須填寫著作財產權授權契約書，其成果報告同意無償、非專屬性授權本部運用圖片與說明文字等相關資料、製作成視聽著作（影片）與數位形式檔案，提供教學、研究與公共服務用途之公開上映、公開播送及網路線上閱覽。如因教學研究之需求，本校或教育部得重製該成果資料，不另支付酬勞或任何費用，並不作為商業活動之教材。</a:t>
            </a:r>
          </a:p>
          <a:p>
            <a:pPr marL="0" indent="0">
              <a:lnSpc>
                <a:spcPct val="100000"/>
              </a:lnSpc>
              <a:spcBef>
                <a:spcPts val="1200"/>
              </a:spcBef>
              <a:buNone/>
            </a:pPr>
            <a:r>
              <a:rPr lang="zh-TW" altLang="en-US" sz="2800" b="1" dirty="0" smtClean="0"/>
              <a:t>七、錄取之師資生應參加本校或教育部舉辦之成果發表及經驗分享座談會，並配合本校或教育部後續推展相關計畫之活動。</a:t>
            </a:r>
          </a:p>
          <a:p>
            <a:pPr marL="0" indent="0">
              <a:lnSpc>
                <a:spcPct val="100000"/>
              </a:lnSpc>
              <a:spcBef>
                <a:spcPts val="1200"/>
              </a:spcBef>
              <a:buNone/>
            </a:pPr>
            <a:r>
              <a:rPr lang="zh-TW" altLang="en-US" sz="2800" b="1" dirty="0" smtClean="0"/>
              <a:t>八、錄取之師資生應參加事前籌備課程及各項事務分工，並於活動中遵守團隊互助精神。</a:t>
            </a:r>
          </a:p>
          <a:p>
            <a:endParaRPr lang="zh-TW" altLang="en-US"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拾、其他注意事項</a:t>
            </a:r>
            <a:endParaRPr lang="zh-TW" b="1" dirty="0"/>
          </a:p>
        </p:txBody>
      </p:sp>
      <p:sp>
        <p:nvSpPr>
          <p:cNvPr id="3" name="內容版面配置區 2"/>
          <p:cNvSpPr>
            <a:spLocks noGrp="1"/>
          </p:cNvSpPr>
          <p:nvPr>
            <p:ph idx="1"/>
          </p:nvPr>
        </p:nvSpPr>
        <p:spPr>
          <a:xfrm>
            <a:off x="931653" y="2139350"/>
            <a:ext cx="10593238" cy="2932981"/>
          </a:xfrm>
        </p:spPr>
        <p:txBody>
          <a:bodyPr>
            <a:normAutofit/>
          </a:bodyPr>
          <a:lstStyle/>
          <a:p>
            <a:pPr marL="0" indent="0">
              <a:lnSpc>
                <a:spcPct val="150000"/>
              </a:lnSpc>
              <a:buNone/>
            </a:pPr>
            <a:r>
              <a:rPr lang="zh-TW" altLang="en-US" sz="2800" b="1" dirty="0"/>
              <a:t>未盡事宜悉依</a:t>
            </a:r>
            <a:r>
              <a:rPr lang="en-US" altLang="zh-TW" sz="2800" b="1" dirty="0"/>
              <a:t>《</a:t>
            </a:r>
            <a:r>
              <a:rPr lang="zh-TW" altLang="en-US" sz="2800" b="1" dirty="0"/>
              <a:t>教育部補助師資培育之大學辦理國外教育見習課程計畫及教育實習課程計畫要點</a:t>
            </a:r>
            <a:r>
              <a:rPr lang="en-US" altLang="zh-TW" sz="2800" b="1" dirty="0"/>
              <a:t>》</a:t>
            </a:r>
            <a:r>
              <a:rPr lang="zh-TW" altLang="en-US" sz="2800" b="1" dirty="0"/>
              <a:t>、本校</a:t>
            </a:r>
            <a:r>
              <a:rPr lang="en-US" altLang="zh-TW" sz="2800" b="1" dirty="0"/>
              <a:t>《</a:t>
            </a:r>
            <a:r>
              <a:rPr lang="zh-TW" altLang="en-US" sz="2800" b="1" dirty="0"/>
              <a:t>師資生或實習學生申請國外見習或國外實習甄選要點</a:t>
            </a:r>
            <a:r>
              <a:rPr lang="en-US" altLang="zh-TW" sz="2800" b="1" dirty="0"/>
              <a:t>》</a:t>
            </a:r>
            <a:r>
              <a:rPr lang="zh-TW" altLang="en-US" sz="2800" b="1" dirty="0"/>
              <a:t>及本學系</a:t>
            </a:r>
            <a:r>
              <a:rPr lang="en-US" altLang="zh-TW" sz="2800" b="1" dirty="0"/>
              <a:t>《</a:t>
            </a:r>
            <a:r>
              <a:rPr lang="zh-TW" altLang="en-US" sz="2800" b="1" dirty="0"/>
              <a:t>壇島見學─夏威夷大學暨實驗學校見習計畫</a:t>
            </a:r>
            <a:r>
              <a:rPr lang="en-US" altLang="zh-TW" sz="2800" b="1" dirty="0"/>
              <a:t>》</a:t>
            </a:r>
            <a:r>
              <a:rPr lang="zh-TW" altLang="en-US" sz="2800" b="1" dirty="0"/>
              <a:t>計畫規定規範之。</a:t>
            </a:r>
          </a:p>
        </p:txBody>
      </p:sp>
    </p:spTree>
    <p:extLst>
      <p:ext uri="{BB962C8B-B14F-4D97-AF65-F5344CB8AC3E}">
        <p14:creationId xmlns="" xmlns:p14="http://schemas.microsoft.com/office/powerpoint/2010/main" val="15606446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5387" y="401847"/>
            <a:ext cx="9826925" cy="667828"/>
          </a:xfrm>
        </p:spPr>
        <p:txBody>
          <a:bodyPr/>
          <a:lstStyle/>
          <a:p>
            <a:r>
              <a:rPr lang="zh-TW" altLang="en-US" b="1" dirty="0" smtClean="0"/>
              <a:t>系列講座</a:t>
            </a:r>
            <a:endParaRPr lang="zh-TW" altLang="en-US" b="1" dirty="0"/>
          </a:p>
        </p:txBody>
      </p:sp>
      <p:sp>
        <p:nvSpPr>
          <p:cNvPr id="3" name="內容版面配置區 2"/>
          <p:cNvSpPr>
            <a:spLocks noGrp="1"/>
          </p:cNvSpPr>
          <p:nvPr>
            <p:ph idx="1"/>
          </p:nvPr>
        </p:nvSpPr>
        <p:spPr>
          <a:xfrm>
            <a:off x="845389" y="1293962"/>
            <a:ext cx="10955547" cy="4878238"/>
          </a:xfrm>
        </p:spPr>
        <p:txBody>
          <a:bodyPr>
            <a:normAutofit/>
          </a:bodyPr>
          <a:lstStyle/>
          <a:p>
            <a:r>
              <a:rPr lang="zh-TW" altLang="en-US" sz="2800" b="1" dirty="0" smtClean="0"/>
              <a:t>辦理時間</a:t>
            </a:r>
            <a:r>
              <a:rPr lang="en-US" altLang="zh-TW" sz="2800" b="1" dirty="0" smtClean="0"/>
              <a:t>:</a:t>
            </a:r>
          </a:p>
          <a:p>
            <a:r>
              <a:rPr lang="zh-TW" altLang="en-US" sz="2800" b="1" dirty="0" smtClean="0">
                <a:solidFill>
                  <a:srgbClr val="FFFF00"/>
                </a:solidFill>
              </a:rPr>
              <a:t>甄選前</a:t>
            </a:r>
            <a:r>
              <a:rPr lang="en-US" altLang="zh-TW" sz="2800" b="1" dirty="0" smtClean="0">
                <a:solidFill>
                  <a:srgbClr val="FFFF00"/>
                </a:solidFill>
              </a:rPr>
              <a:t>:</a:t>
            </a:r>
            <a:r>
              <a:rPr lang="zh-TW" altLang="en-US" sz="2800" b="1" dirty="0" smtClean="0">
                <a:solidFill>
                  <a:srgbClr val="FFFF00"/>
                </a:solidFill>
              </a:rPr>
              <a:t>六節系列講座</a:t>
            </a:r>
            <a:endParaRPr lang="en-US" altLang="zh-TW" sz="2800" b="1" dirty="0" smtClean="0">
              <a:solidFill>
                <a:srgbClr val="FFFF00"/>
              </a:solidFill>
            </a:endParaRPr>
          </a:p>
          <a:p>
            <a:r>
              <a:rPr lang="en-US" altLang="zh-TW" sz="2800" b="1" dirty="0" smtClean="0">
                <a:solidFill>
                  <a:srgbClr val="FF0000"/>
                </a:solidFill>
              </a:rPr>
              <a:t>3/1</a:t>
            </a:r>
            <a:r>
              <a:rPr lang="zh-TW" altLang="en-US" sz="2800" b="1" dirty="0" smtClean="0">
                <a:solidFill>
                  <a:srgbClr val="FF0000"/>
                </a:solidFill>
              </a:rPr>
              <a:t>、</a:t>
            </a:r>
            <a:r>
              <a:rPr lang="en-US" altLang="zh-TW" sz="2800" b="1" dirty="0" smtClean="0">
                <a:solidFill>
                  <a:srgbClr val="FF0000"/>
                </a:solidFill>
              </a:rPr>
              <a:t>3/15</a:t>
            </a:r>
            <a:r>
              <a:rPr lang="zh-TW" altLang="en-US" sz="2800" b="1" dirty="0" smtClean="0">
                <a:solidFill>
                  <a:srgbClr val="FF0000"/>
                </a:solidFill>
              </a:rPr>
              <a:t>、</a:t>
            </a:r>
            <a:r>
              <a:rPr lang="en-US" altLang="zh-TW" sz="2800" b="1" dirty="0" smtClean="0">
                <a:solidFill>
                  <a:srgbClr val="FF0000"/>
                </a:solidFill>
              </a:rPr>
              <a:t>3/29</a:t>
            </a:r>
            <a:r>
              <a:rPr lang="zh-TW" altLang="en-US" sz="2800" b="1" dirty="0" smtClean="0">
                <a:solidFill>
                  <a:srgbClr val="FF0000"/>
                </a:solidFill>
              </a:rPr>
              <a:t>、</a:t>
            </a:r>
            <a:r>
              <a:rPr lang="en-US" altLang="zh-TW" sz="2800" b="1" dirty="0" smtClean="0">
                <a:solidFill>
                  <a:srgbClr val="FF0000"/>
                </a:solidFill>
              </a:rPr>
              <a:t>4/12</a:t>
            </a:r>
            <a:r>
              <a:rPr lang="zh-TW" altLang="en-US" sz="2800" b="1" dirty="0" smtClean="0">
                <a:solidFill>
                  <a:srgbClr val="FF0000"/>
                </a:solidFill>
              </a:rPr>
              <a:t>、</a:t>
            </a:r>
            <a:r>
              <a:rPr lang="en-US" altLang="zh-TW" sz="2800" b="1" dirty="0" smtClean="0">
                <a:solidFill>
                  <a:srgbClr val="FF0000"/>
                </a:solidFill>
              </a:rPr>
              <a:t>4/19</a:t>
            </a:r>
            <a:r>
              <a:rPr lang="zh-TW" altLang="en-US" sz="2800" b="1" dirty="0" smtClean="0">
                <a:solidFill>
                  <a:srgbClr val="FF0000"/>
                </a:solidFill>
              </a:rPr>
              <a:t>、</a:t>
            </a:r>
            <a:r>
              <a:rPr lang="en-US" altLang="zh-TW" sz="2800" b="1" dirty="0" smtClean="0">
                <a:solidFill>
                  <a:srgbClr val="FF0000"/>
                </a:solidFill>
              </a:rPr>
              <a:t>5/3(</a:t>
            </a:r>
            <a:r>
              <a:rPr lang="zh-TW" altLang="en-US" sz="2800" b="1" dirty="0" smtClean="0">
                <a:solidFill>
                  <a:srgbClr val="FF0000"/>
                </a:solidFill>
              </a:rPr>
              <a:t>周</a:t>
            </a:r>
            <a:r>
              <a:rPr lang="en-US" altLang="zh-TW" sz="2800" b="1" dirty="0" smtClean="0">
                <a:solidFill>
                  <a:srgbClr val="FF0000"/>
                </a:solidFill>
              </a:rPr>
              <a:t>4)</a:t>
            </a:r>
            <a:r>
              <a:rPr lang="zh-TW" altLang="en-US" sz="2800" b="1" dirty="0" smtClean="0">
                <a:solidFill>
                  <a:srgbClr val="FF0000"/>
                </a:solidFill>
              </a:rPr>
              <a:t>中午</a:t>
            </a:r>
            <a:r>
              <a:rPr lang="en-US" altLang="zh-TW" sz="2800" b="1" dirty="0" smtClean="0">
                <a:solidFill>
                  <a:srgbClr val="FF0000"/>
                </a:solidFill>
              </a:rPr>
              <a:t>12.10-13.10</a:t>
            </a:r>
          </a:p>
          <a:p>
            <a:r>
              <a:rPr lang="zh-TW" altLang="en-US" sz="2800" b="1" dirty="0" smtClean="0"/>
              <a:t>出席、作業均列入考核，為書面審查資料之一。</a:t>
            </a:r>
            <a:endParaRPr lang="en-US" altLang="zh-TW" sz="2800" b="1" dirty="0" smtClean="0"/>
          </a:p>
          <a:p>
            <a:endParaRPr lang="en-US" altLang="zh-TW" sz="2800" b="1" dirty="0" smtClean="0"/>
          </a:p>
          <a:p>
            <a:pPr>
              <a:buNone/>
            </a:pPr>
            <a:r>
              <a:rPr lang="zh-TW" altLang="en-US" sz="2800" b="1" dirty="0" smtClean="0">
                <a:solidFill>
                  <a:srgbClr val="FFFF00"/>
                </a:solidFill>
                <a:latin typeface="新細明體"/>
                <a:ea typeface="新細明體"/>
              </a:rPr>
              <a:t>✽</a:t>
            </a:r>
            <a:r>
              <a:rPr lang="zh-TW" altLang="en-US" sz="2800" b="1" dirty="0" smtClean="0">
                <a:solidFill>
                  <a:srgbClr val="FFFF00"/>
                </a:solidFill>
              </a:rPr>
              <a:t>欲參加者請於</a:t>
            </a:r>
            <a:r>
              <a:rPr lang="en-US" altLang="zh-TW" sz="2800" b="1" dirty="0" smtClean="0">
                <a:solidFill>
                  <a:srgbClr val="FFFF00"/>
                </a:solidFill>
              </a:rPr>
              <a:t>2/28</a:t>
            </a:r>
            <a:r>
              <a:rPr lang="zh-TW" altLang="en-US" sz="2800" b="1" dirty="0" smtClean="0">
                <a:solidFill>
                  <a:srgbClr val="FFFF00"/>
                </a:solidFill>
              </a:rPr>
              <a:t>前向教育系辦公室報名，以統計人數</a:t>
            </a:r>
            <a:endParaRPr lang="en-US" altLang="zh-TW" sz="2800" b="1" dirty="0" smtClean="0">
              <a:solidFill>
                <a:srgbClr val="FFFF00"/>
              </a:solidFill>
            </a:endParaRPr>
          </a:p>
          <a:p>
            <a:pPr>
              <a:buNone/>
            </a:pPr>
            <a:r>
              <a:rPr lang="zh-TW" altLang="en-US" sz="2800" b="1" dirty="0" smtClean="0">
                <a:solidFill>
                  <a:srgbClr val="FFFF00"/>
                </a:solidFill>
                <a:latin typeface="新細明體"/>
                <a:ea typeface="新細明體"/>
              </a:rPr>
              <a:t>✽</a:t>
            </a:r>
            <a:r>
              <a:rPr lang="zh-TW" altLang="en-US" sz="2800" b="1" dirty="0" smtClean="0">
                <a:solidFill>
                  <a:srgbClr val="FFFF00"/>
                </a:solidFill>
              </a:rPr>
              <a:t>獲甄選者另須參加四節培訓講座，時間另訂</a:t>
            </a:r>
            <a:r>
              <a:rPr lang="zh-TW" altLang="en-US" sz="2800" b="1" dirty="0" smtClean="0">
                <a:solidFill>
                  <a:srgbClr val="FFFF00"/>
                </a:solidFill>
                <a:hlinkClick r:id="rId2" action="ppaction://hlinksldjump"/>
              </a:rPr>
              <a:t>。</a:t>
            </a:r>
            <a:endParaRPr lang="en-US" altLang="zh-TW" sz="2800" b="1" dirty="0" smtClean="0">
              <a:solidFill>
                <a:srgbClr val="FFFF00"/>
              </a:solidFill>
            </a:endParaRPr>
          </a:p>
          <a:p>
            <a:pPr>
              <a:buNone/>
            </a:pPr>
            <a:endParaRPr lang="en-US" altLang="zh-TW" sz="2800" b="1" dirty="0" smtClean="0">
              <a:solidFill>
                <a:srgbClr val="FFFF00"/>
              </a:solidFill>
            </a:endParaRPr>
          </a:p>
          <a:p>
            <a:endParaRPr lang="zh-TW" altLang="en-US"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見習地點</a:t>
            </a:r>
            <a:r>
              <a:rPr lang="en-US" altLang="zh-TW" b="1" dirty="0" smtClean="0"/>
              <a:t>:</a:t>
            </a:r>
            <a:r>
              <a:rPr lang="zh-TW" altLang="en-US" b="1" dirty="0" smtClean="0"/>
              <a:t> 夏威夷大學與實驗學校</a:t>
            </a:r>
            <a:endParaRPr lang="zh-TW" altLang="en-US" b="1" dirty="0"/>
          </a:p>
        </p:txBody>
      </p:sp>
      <p:pic>
        <p:nvPicPr>
          <p:cNvPr id="1026" name="Picture 2" descr="相關圖片"/>
          <p:cNvPicPr>
            <a:picLocks noChangeAspect="1" noChangeArrowheads="1"/>
          </p:cNvPicPr>
          <p:nvPr/>
        </p:nvPicPr>
        <p:blipFill>
          <a:blip r:embed="rId2" cstate="print"/>
          <a:srcRect/>
          <a:stretch>
            <a:fillRect/>
          </a:stretch>
        </p:blipFill>
        <p:spPr bwMode="auto">
          <a:xfrm>
            <a:off x="2381190" y="1901464"/>
            <a:ext cx="7728968" cy="432370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iversity of hawaii manoa」的圖片搜尋結果"/>
          <p:cNvPicPr>
            <a:picLocks noChangeAspect="1" noChangeArrowheads="1"/>
          </p:cNvPicPr>
          <p:nvPr/>
        </p:nvPicPr>
        <p:blipFill>
          <a:blip r:embed="rId2" cstate="print"/>
          <a:srcRect/>
          <a:stretch>
            <a:fillRect/>
          </a:stretch>
        </p:blipFill>
        <p:spPr bwMode="auto">
          <a:xfrm>
            <a:off x="0" y="-1"/>
            <a:ext cx="6018834" cy="3554083"/>
          </a:xfrm>
          <a:prstGeom prst="rect">
            <a:avLst/>
          </a:prstGeom>
          <a:noFill/>
        </p:spPr>
      </p:pic>
      <p:pic>
        <p:nvPicPr>
          <p:cNvPr id="53252" name="Picture 4" descr="「university of hawaii manoa」的圖片搜尋結果"/>
          <p:cNvPicPr>
            <a:picLocks noChangeAspect="1" noChangeArrowheads="1"/>
          </p:cNvPicPr>
          <p:nvPr/>
        </p:nvPicPr>
        <p:blipFill>
          <a:blip r:embed="rId3" cstate="print"/>
          <a:srcRect/>
          <a:stretch>
            <a:fillRect/>
          </a:stretch>
        </p:blipFill>
        <p:spPr bwMode="auto">
          <a:xfrm>
            <a:off x="5969778" y="2164462"/>
            <a:ext cx="6222222" cy="4693538"/>
          </a:xfrm>
          <a:prstGeom prst="rect">
            <a:avLst/>
          </a:prstGeom>
          <a:noFill/>
        </p:spPr>
      </p:pic>
      <p:pic>
        <p:nvPicPr>
          <p:cNvPr id="53254" name="Picture 6" descr="「university of hawaii manoa」的圖片搜尋結果"/>
          <p:cNvPicPr>
            <a:picLocks noChangeAspect="1" noChangeArrowheads="1"/>
          </p:cNvPicPr>
          <p:nvPr/>
        </p:nvPicPr>
        <p:blipFill>
          <a:blip r:embed="rId4" cstate="print"/>
          <a:srcRect/>
          <a:stretch>
            <a:fillRect/>
          </a:stretch>
        </p:blipFill>
        <p:spPr bwMode="auto">
          <a:xfrm>
            <a:off x="0" y="3532547"/>
            <a:ext cx="5917721" cy="3332100"/>
          </a:xfrm>
          <a:prstGeom prst="rect">
            <a:avLst/>
          </a:prstGeom>
          <a:noFill/>
        </p:spPr>
      </p:pic>
      <p:pic>
        <p:nvPicPr>
          <p:cNvPr id="53256" name="Picture 8" descr="「university of hawaii manoa, lab school」的圖片搜尋結果"/>
          <p:cNvPicPr>
            <a:picLocks noChangeAspect="1" noChangeArrowheads="1"/>
          </p:cNvPicPr>
          <p:nvPr/>
        </p:nvPicPr>
        <p:blipFill>
          <a:blip r:embed="rId5" cstate="print"/>
          <a:srcRect/>
          <a:stretch>
            <a:fillRect/>
          </a:stretch>
        </p:blipFill>
        <p:spPr bwMode="auto">
          <a:xfrm>
            <a:off x="7246188" y="0"/>
            <a:ext cx="4089040" cy="206320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6140" y="315883"/>
            <a:ext cx="9601200" cy="1052946"/>
          </a:xfrm>
        </p:spPr>
        <p:txBody>
          <a:bodyPr/>
          <a:lstStyle/>
          <a:p>
            <a:r>
              <a:rPr lang="zh-TW" altLang="en-US" b="1" dirty="0"/>
              <a:t>重要日程</a:t>
            </a:r>
            <a:endParaRPr lang="zh-TW" b="1" dirty="0"/>
          </a:p>
        </p:txBody>
      </p:sp>
      <p:sp>
        <p:nvSpPr>
          <p:cNvPr id="3" name="內容版面配置區 2"/>
          <p:cNvSpPr>
            <a:spLocks noGrp="1"/>
          </p:cNvSpPr>
          <p:nvPr>
            <p:ph idx="1"/>
          </p:nvPr>
        </p:nvSpPr>
        <p:spPr>
          <a:xfrm>
            <a:off x="806335" y="1572489"/>
            <a:ext cx="11186159" cy="4504113"/>
          </a:xfrm>
        </p:spPr>
        <p:txBody>
          <a:bodyPr>
            <a:noAutofit/>
          </a:bodyPr>
          <a:lstStyle/>
          <a:p>
            <a:pPr>
              <a:lnSpc>
                <a:spcPct val="100000"/>
              </a:lnSpc>
            </a:pPr>
            <a:r>
              <a:rPr lang="zh-TW" altLang="en-US" sz="2400" b="1" dirty="0" smtClean="0"/>
              <a:t>簡章</a:t>
            </a:r>
            <a:r>
              <a:rPr lang="zh-TW" altLang="en-US" sz="2400" b="1" dirty="0"/>
              <a:t>公告：</a:t>
            </a:r>
            <a:r>
              <a:rPr lang="en-US" altLang="zh-TW" sz="2400" b="1" dirty="0"/>
              <a:t>107</a:t>
            </a:r>
            <a:r>
              <a:rPr lang="zh-TW" altLang="en-US" sz="2400" b="1" dirty="0"/>
              <a:t>年</a:t>
            </a:r>
            <a:r>
              <a:rPr lang="en-US" altLang="zh-TW" sz="2400" b="1" dirty="0"/>
              <a:t>1</a:t>
            </a:r>
            <a:r>
              <a:rPr lang="zh-TW" altLang="en-US" sz="2400" b="1" dirty="0"/>
              <a:t>月</a:t>
            </a:r>
            <a:r>
              <a:rPr lang="en-US" altLang="zh-TW" sz="2400" b="1" dirty="0"/>
              <a:t>17</a:t>
            </a:r>
            <a:r>
              <a:rPr lang="zh-TW" altLang="en-US" sz="2400" b="1" dirty="0"/>
              <a:t>日（星期三）</a:t>
            </a:r>
            <a:r>
              <a:rPr lang="zh-TW" altLang="en-US" sz="2400" b="1" dirty="0" smtClean="0"/>
              <a:t>起</a:t>
            </a:r>
            <a:endParaRPr lang="en-US" altLang="zh-TW" sz="2400" b="1" dirty="0" smtClean="0"/>
          </a:p>
          <a:p>
            <a:pPr>
              <a:lnSpc>
                <a:spcPct val="100000"/>
              </a:lnSpc>
            </a:pPr>
            <a:r>
              <a:rPr lang="zh-TW" altLang="en-US" sz="2400" b="1" dirty="0" smtClean="0"/>
              <a:t>報名</a:t>
            </a:r>
            <a:r>
              <a:rPr lang="zh-TW" altLang="en-US" sz="2400" b="1" dirty="0"/>
              <a:t>期間：</a:t>
            </a:r>
            <a:r>
              <a:rPr lang="en-US" altLang="zh-TW" sz="2400" b="1" dirty="0"/>
              <a:t>107</a:t>
            </a:r>
            <a:r>
              <a:rPr lang="zh-TW" altLang="en-US" sz="2400" b="1" dirty="0"/>
              <a:t>年</a:t>
            </a:r>
            <a:r>
              <a:rPr lang="en-US" altLang="zh-TW" sz="2400" b="1" dirty="0"/>
              <a:t>5</a:t>
            </a:r>
            <a:r>
              <a:rPr lang="zh-TW" altLang="en-US" sz="2400" b="1" dirty="0"/>
              <a:t>月</a:t>
            </a:r>
            <a:r>
              <a:rPr lang="en-US" altLang="zh-TW" sz="2400" b="1" dirty="0"/>
              <a:t>7</a:t>
            </a:r>
            <a:r>
              <a:rPr lang="zh-TW" altLang="en-US" sz="2400" b="1" dirty="0"/>
              <a:t>日（星期一）至</a:t>
            </a:r>
            <a:r>
              <a:rPr lang="en-US" altLang="zh-TW" sz="2400" b="1" dirty="0"/>
              <a:t>5</a:t>
            </a:r>
            <a:r>
              <a:rPr lang="zh-TW" altLang="en-US" sz="2400" b="1" dirty="0"/>
              <a:t>月</a:t>
            </a:r>
            <a:r>
              <a:rPr lang="en-US" altLang="zh-TW" sz="2400" b="1" dirty="0"/>
              <a:t>11</a:t>
            </a:r>
            <a:r>
              <a:rPr lang="zh-TW" altLang="en-US" sz="2400" b="1" dirty="0"/>
              <a:t>日（星期五）下午</a:t>
            </a:r>
            <a:r>
              <a:rPr lang="en-US" altLang="zh-TW" sz="2400" b="1" dirty="0"/>
              <a:t>16</a:t>
            </a:r>
            <a:r>
              <a:rPr lang="zh-TW" altLang="en-US" sz="2400" b="1" dirty="0"/>
              <a:t>時止</a:t>
            </a:r>
          </a:p>
          <a:p>
            <a:pPr>
              <a:lnSpc>
                <a:spcPct val="100000"/>
              </a:lnSpc>
            </a:pPr>
            <a:r>
              <a:rPr lang="zh-TW" altLang="en-US" sz="2400" b="1" dirty="0" smtClean="0"/>
              <a:t>書面</a:t>
            </a:r>
            <a:r>
              <a:rPr lang="zh-TW" altLang="en-US" sz="2400" b="1" dirty="0"/>
              <a:t>資料繳交期間：</a:t>
            </a:r>
            <a:r>
              <a:rPr lang="en-US" altLang="zh-TW" sz="2400" b="1" dirty="0"/>
              <a:t>107</a:t>
            </a:r>
            <a:r>
              <a:rPr lang="zh-TW" altLang="en-US" sz="2400" b="1" dirty="0"/>
              <a:t>年</a:t>
            </a:r>
            <a:r>
              <a:rPr lang="en-US" altLang="zh-TW" sz="2400" b="1" dirty="0"/>
              <a:t>5</a:t>
            </a:r>
            <a:r>
              <a:rPr lang="zh-TW" altLang="en-US" sz="2400" b="1" dirty="0"/>
              <a:t>月</a:t>
            </a:r>
            <a:r>
              <a:rPr lang="en-US" altLang="zh-TW" sz="2400" b="1" dirty="0"/>
              <a:t>7</a:t>
            </a:r>
            <a:r>
              <a:rPr lang="zh-TW" altLang="en-US" sz="2400" b="1" dirty="0"/>
              <a:t>日（星期一）至</a:t>
            </a:r>
            <a:r>
              <a:rPr lang="en-US" altLang="zh-TW" sz="2400" b="1" dirty="0"/>
              <a:t>5</a:t>
            </a:r>
            <a:r>
              <a:rPr lang="zh-TW" altLang="en-US" sz="2400" b="1" dirty="0"/>
              <a:t>月</a:t>
            </a:r>
            <a:r>
              <a:rPr lang="en-US" altLang="zh-TW" sz="2400" b="1" dirty="0"/>
              <a:t>11</a:t>
            </a:r>
            <a:r>
              <a:rPr lang="zh-TW" altLang="en-US" sz="2400" b="1" dirty="0"/>
              <a:t>日（星期五）下午</a:t>
            </a:r>
            <a:r>
              <a:rPr lang="en-US" altLang="zh-TW" sz="2400" b="1" dirty="0"/>
              <a:t>16</a:t>
            </a:r>
            <a:r>
              <a:rPr lang="zh-TW" altLang="en-US" sz="2400" b="1" dirty="0"/>
              <a:t>時止</a:t>
            </a:r>
          </a:p>
          <a:p>
            <a:pPr>
              <a:lnSpc>
                <a:spcPct val="100000"/>
              </a:lnSpc>
            </a:pPr>
            <a:r>
              <a:rPr lang="zh-TW" altLang="en-US" sz="2400" b="1" dirty="0" smtClean="0"/>
              <a:t>面試</a:t>
            </a:r>
            <a:r>
              <a:rPr lang="zh-TW" altLang="en-US" sz="2400" b="1" dirty="0"/>
              <a:t>時間：</a:t>
            </a:r>
            <a:r>
              <a:rPr lang="en-US" altLang="zh-TW" sz="2400" b="1" dirty="0"/>
              <a:t>107</a:t>
            </a:r>
            <a:r>
              <a:rPr lang="zh-TW" altLang="en-US" sz="2400" b="1" dirty="0"/>
              <a:t>年</a:t>
            </a:r>
            <a:r>
              <a:rPr lang="en-US" altLang="zh-TW" sz="2400" b="1" dirty="0"/>
              <a:t>5</a:t>
            </a:r>
            <a:r>
              <a:rPr lang="zh-TW" altLang="en-US" sz="2400" b="1" dirty="0"/>
              <a:t>月</a:t>
            </a:r>
            <a:r>
              <a:rPr lang="en-US" altLang="zh-TW" sz="2400" b="1" dirty="0"/>
              <a:t>16</a:t>
            </a:r>
            <a:r>
              <a:rPr lang="zh-TW" altLang="en-US" sz="2400" b="1" dirty="0"/>
              <a:t>日</a:t>
            </a:r>
            <a:r>
              <a:rPr lang="en-US" altLang="zh-TW" sz="2400" b="1" dirty="0"/>
              <a:t>(</a:t>
            </a:r>
            <a:r>
              <a:rPr lang="zh-TW" altLang="en-US" sz="2400" b="1" dirty="0"/>
              <a:t>星期三</a:t>
            </a:r>
            <a:r>
              <a:rPr lang="en-US" altLang="zh-TW" sz="2400" b="1" dirty="0"/>
              <a:t>)</a:t>
            </a:r>
            <a:r>
              <a:rPr lang="zh-TW" altLang="en-US" sz="2400" b="1" dirty="0"/>
              <a:t>中午</a:t>
            </a:r>
            <a:r>
              <a:rPr lang="en-US" altLang="zh-TW" sz="2400" b="1" dirty="0"/>
              <a:t>12</a:t>
            </a:r>
            <a:r>
              <a:rPr lang="zh-TW" altLang="en-US" sz="2400" b="1" dirty="0"/>
              <a:t>：</a:t>
            </a:r>
            <a:r>
              <a:rPr lang="en-US" altLang="zh-TW" sz="2400" b="1" dirty="0"/>
              <a:t>10</a:t>
            </a:r>
            <a:r>
              <a:rPr lang="zh-TW" altLang="en-US" sz="2400" b="1" dirty="0"/>
              <a:t>起</a:t>
            </a:r>
          </a:p>
          <a:p>
            <a:pPr>
              <a:lnSpc>
                <a:spcPct val="100000"/>
              </a:lnSpc>
            </a:pPr>
            <a:r>
              <a:rPr lang="zh-TW" altLang="en-US" sz="2400" b="1" dirty="0" smtClean="0"/>
              <a:t>錄</a:t>
            </a:r>
            <a:r>
              <a:rPr lang="zh-TW" altLang="en-US" sz="2400" b="1" dirty="0"/>
              <a:t>取放榜：</a:t>
            </a:r>
            <a:r>
              <a:rPr lang="en-US" altLang="zh-TW" sz="2400" b="1" dirty="0"/>
              <a:t>107</a:t>
            </a:r>
            <a:r>
              <a:rPr lang="zh-TW" altLang="en-US" sz="2400" b="1" dirty="0"/>
              <a:t>年</a:t>
            </a:r>
            <a:r>
              <a:rPr lang="en-US" altLang="zh-TW" sz="2400" b="1" dirty="0"/>
              <a:t>5</a:t>
            </a:r>
            <a:r>
              <a:rPr lang="zh-TW" altLang="en-US" sz="2400" b="1" dirty="0"/>
              <a:t>月</a:t>
            </a:r>
            <a:r>
              <a:rPr lang="en-US" altLang="zh-TW" sz="2400" b="1" dirty="0"/>
              <a:t>21</a:t>
            </a:r>
            <a:r>
              <a:rPr lang="zh-TW" altLang="en-US" sz="2400" b="1" dirty="0"/>
              <a:t>日（星期五）（網路公告錄取名單）</a:t>
            </a:r>
          </a:p>
          <a:p>
            <a:pPr>
              <a:lnSpc>
                <a:spcPct val="100000"/>
              </a:lnSpc>
            </a:pPr>
            <a:r>
              <a:rPr lang="zh-TW" altLang="en-US" sz="2400" b="1" dirty="0" smtClean="0"/>
              <a:t>正</a:t>
            </a:r>
            <a:r>
              <a:rPr lang="zh-TW" altLang="en-US" sz="2400" b="1" dirty="0"/>
              <a:t>取生報到時間：</a:t>
            </a:r>
            <a:r>
              <a:rPr lang="en-US" altLang="zh-TW" sz="2400" b="1" dirty="0"/>
              <a:t>107</a:t>
            </a:r>
            <a:r>
              <a:rPr lang="zh-TW" altLang="en-US" sz="2400" b="1" dirty="0" smtClean="0"/>
              <a:t>年</a:t>
            </a:r>
            <a:r>
              <a:rPr lang="en-US" altLang="zh-TW" sz="2400" b="1" dirty="0" smtClean="0"/>
              <a:t>5</a:t>
            </a:r>
            <a:r>
              <a:rPr lang="zh-TW" altLang="en-US" sz="2400" b="1" dirty="0" smtClean="0"/>
              <a:t>月</a:t>
            </a:r>
            <a:r>
              <a:rPr lang="en-US" altLang="zh-TW" sz="2400" b="1" dirty="0" smtClean="0"/>
              <a:t>21</a:t>
            </a:r>
            <a:r>
              <a:rPr lang="zh-TW" altLang="en-US" sz="2400" b="1" dirty="0" smtClean="0"/>
              <a:t>日</a:t>
            </a:r>
            <a:r>
              <a:rPr lang="zh-TW" altLang="en-US" sz="2400" b="1" dirty="0"/>
              <a:t>（星期一）</a:t>
            </a:r>
            <a:r>
              <a:rPr lang="zh-TW" altLang="en-US" sz="2400" b="1" dirty="0" smtClean="0"/>
              <a:t>至</a:t>
            </a:r>
            <a:r>
              <a:rPr lang="en-US" altLang="zh-TW" sz="2400" b="1" dirty="0" smtClean="0"/>
              <a:t>5</a:t>
            </a:r>
            <a:r>
              <a:rPr lang="zh-TW" altLang="en-US" sz="2400" b="1" dirty="0" smtClean="0"/>
              <a:t>月</a:t>
            </a:r>
            <a:r>
              <a:rPr lang="en-US" altLang="zh-TW" sz="2400" b="1" smtClean="0"/>
              <a:t>23</a:t>
            </a:r>
            <a:r>
              <a:rPr lang="zh-TW" altLang="en-US" sz="2400" b="1" smtClean="0"/>
              <a:t>日</a:t>
            </a:r>
            <a:r>
              <a:rPr lang="zh-TW" altLang="en-US" sz="2400" b="1" dirty="0"/>
              <a:t>（星期三）中午</a:t>
            </a:r>
            <a:r>
              <a:rPr lang="en-US" altLang="zh-TW" sz="2400" b="1" dirty="0"/>
              <a:t>12</a:t>
            </a:r>
            <a:r>
              <a:rPr lang="zh-TW" altLang="en-US" sz="2400" b="1" dirty="0"/>
              <a:t>時止</a:t>
            </a:r>
          </a:p>
          <a:p>
            <a:pPr>
              <a:lnSpc>
                <a:spcPct val="100000"/>
              </a:lnSpc>
            </a:pPr>
            <a:r>
              <a:rPr lang="zh-TW" altLang="en-US" sz="2400" b="1" dirty="0" smtClean="0"/>
              <a:t>備取</a:t>
            </a:r>
            <a:r>
              <a:rPr lang="zh-TW" altLang="en-US" sz="2400" b="1" dirty="0"/>
              <a:t>生遞補時間：依正取生報到結果若有缺額，依序通知遞補，</a:t>
            </a:r>
            <a:r>
              <a:rPr lang="en-US" altLang="zh-TW" sz="2400" b="1" dirty="0"/>
              <a:t>107</a:t>
            </a:r>
            <a:r>
              <a:rPr lang="zh-TW" altLang="en-US" sz="2400" b="1" dirty="0"/>
              <a:t>年月日（星期一）至月日（星期三）中午</a:t>
            </a:r>
            <a:r>
              <a:rPr lang="en-US" altLang="zh-TW" sz="2400" b="1" dirty="0"/>
              <a:t>12</a:t>
            </a:r>
            <a:r>
              <a:rPr lang="zh-TW" altLang="en-US" sz="2400" b="1" dirty="0"/>
              <a:t>時止</a:t>
            </a:r>
            <a:r>
              <a:rPr lang="zh-TW" altLang="en-US" sz="2400" b="1" dirty="0" smtClean="0"/>
              <a:t>。</a:t>
            </a:r>
            <a:endParaRPr lang="zh-TW" altLang="en-US" sz="2400" b="1" dirty="0"/>
          </a:p>
        </p:txBody>
      </p:sp>
    </p:spTree>
    <p:extLst>
      <p:ext uri="{BB962C8B-B14F-4D97-AF65-F5344CB8AC3E}">
        <p14:creationId xmlns="" xmlns:p14="http://schemas.microsoft.com/office/powerpoint/2010/main" val="37833984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890" y="1905277"/>
            <a:ext cx="6217920" cy="2862262"/>
          </a:xfrm>
        </p:spPr>
        <p:txBody>
          <a:bodyPr/>
          <a:lstStyle/>
          <a:p>
            <a:r>
              <a:rPr lang="zh-TW" altLang="en-US" sz="6600" b="1" dirty="0"/>
              <a:t>規定事項</a:t>
            </a:r>
            <a:endParaRPr lang="en-US" sz="6600" b="1" dirty="0"/>
          </a:p>
        </p:txBody>
      </p:sp>
    </p:spTree>
    <p:extLst>
      <p:ext uri="{BB962C8B-B14F-4D97-AF65-F5344CB8AC3E}">
        <p14:creationId xmlns="" xmlns:p14="http://schemas.microsoft.com/office/powerpoint/2010/main" val="36514734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6513" y="282632"/>
            <a:ext cx="9601200" cy="820189"/>
          </a:xfrm>
        </p:spPr>
        <p:txBody>
          <a:bodyPr/>
          <a:lstStyle/>
          <a:p>
            <a:r>
              <a:rPr lang="zh-TW" altLang="en-US" b="1" dirty="0"/>
              <a:t>壹、甄選資格</a:t>
            </a:r>
            <a:endParaRPr lang="zh-TW" b="1" dirty="0"/>
          </a:p>
        </p:txBody>
      </p:sp>
      <p:sp>
        <p:nvSpPr>
          <p:cNvPr id="3" name="內容版面配置區 2"/>
          <p:cNvSpPr>
            <a:spLocks noGrp="1"/>
          </p:cNvSpPr>
          <p:nvPr>
            <p:ph idx="1"/>
          </p:nvPr>
        </p:nvSpPr>
        <p:spPr>
          <a:xfrm>
            <a:off x="362309" y="1083424"/>
            <a:ext cx="11829692" cy="5228706"/>
          </a:xfrm>
        </p:spPr>
        <p:txBody>
          <a:bodyPr>
            <a:noAutofit/>
          </a:bodyPr>
          <a:lstStyle/>
          <a:p>
            <a:pPr marL="514350" indent="-514350">
              <a:lnSpc>
                <a:spcPct val="100000"/>
              </a:lnSpc>
              <a:spcBef>
                <a:spcPts val="600"/>
              </a:spcBef>
              <a:buFont typeface="+mj-ea"/>
              <a:buAutoNum type="ea1ChtPeriod"/>
            </a:pPr>
            <a:r>
              <a:rPr lang="zh-TW" altLang="en-US" sz="2800" b="1" dirty="0" smtClean="0"/>
              <a:t>應</a:t>
            </a:r>
            <a:r>
              <a:rPr lang="zh-TW" altLang="en-US" sz="2800" b="1" dirty="0"/>
              <a:t>具中華民國國籍，且在臺灣地區設有戶籍。</a:t>
            </a:r>
          </a:p>
          <a:p>
            <a:pPr marL="514350" indent="-514350">
              <a:lnSpc>
                <a:spcPct val="100000"/>
              </a:lnSpc>
              <a:spcBef>
                <a:spcPts val="600"/>
              </a:spcBef>
              <a:buFont typeface="+mj-ea"/>
              <a:buAutoNum type="ea1ChtPeriod"/>
            </a:pPr>
            <a:r>
              <a:rPr lang="zh-TW" altLang="en-US" sz="2800" b="1" dirty="0" smtClean="0"/>
              <a:t>須</a:t>
            </a:r>
            <a:r>
              <a:rPr lang="zh-TW" altLang="en-US" sz="2800" b="1" dirty="0"/>
              <a:t>為本校師資生，並修滿各師資類科之教育專業課程規定學分數達</a:t>
            </a:r>
            <a:r>
              <a:rPr lang="zh-TW" altLang="en-US" sz="2800" b="1" dirty="0">
                <a:solidFill>
                  <a:srgbClr val="FFC000"/>
                </a:solidFill>
              </a:rPr>
              <a:t>三分之一</a:t>
            </a:r>
            <a:r>
              <a:rPr lang="zh-TW" altLang="en-US" sz="2800" b="1" dirty="0"/>
              <a:t>以上。或申請時尚未修滿各師資類科之教育專業課程規定學分數達三分之一以上，必須在赴國外教育見習與交流時（</a:t>
            </a:r>
            <a:r>
              <a:rPr lang="en-US" altLang="zh-TW" sz="2800" b="1" dirty="0"/>
              <a:t>107</a:t>
            </a:r>
            <a:r>
              <a:rPr lang="zh-TW" altLang="en-US" sz="2800" b="1" dirty="0"/>
              <a:t>年</a:t>
            </a:r>
            <a:r>
              <a:rPr lang="en-US" altLang="zh-TW" sz="2800" b="1" dirty="0"/>
              <a:t>8</a:t>
            </a:r>
            <a:r>
              <a:rPr lang="zh-TW" altLang="en-US" sz="2800" b="1" dirty="0"/>
              <a:t>月</a:t>
            </a:r>
            <a:r>
              <a:rPr lang="en-US" altLang="zh-TW" sz="2800" b="1" dirty="0"/>
              <a:t>1</a:t>
            </a:r>
            <a:r>
              <a:rPr lang="zh-TW" altLang="en-US" sz="2800" b="1" dirty="0"/>
              <a:t>日），已修滿各師資類科之教育專業課程規定學分數達三分之一以上。</a:t>
            </a:r>
          </a:p>
          <a:p>
            <a:pPr marL="514350" indent="-514350">
              <a:lnSpc>
                <a:spcPct val="100000"/>
              </a:lnSpc>
              <a:spcBef>
                <a:spcPts val="600"/>
              </a:spcBef>
              <a:buFont typeface="+mj-ea"/>
              <a:buAutoNum type="ea1ChtPeriod"/>
            </a:pPr>
            <a:r>
              <a:rPr lang="zh-TW" altLang="en-US" sz="2800" b="1" dirty="0" smtClean="0"/>
              <a:t>申請</a:t>
            </a:r>
            <a:r>
              <a:rPr lang="zh-TW" altLang="en-US" sz="2800" b="1" dirty="0"/>
              <a:t>國外教育見習與交流計畫者，在赴國外教育見習與交流期間，應至少</a:t>
            </a:r>
            <a:r>
              <a:rPr lang="zh-TW" altLang="en-US" sz="2800" b="1" dirty="0">
                <a:solidFill>
                  <a:srgbClr val="FFC000"/>
                </a:solidFill>
              </a:rPr>
              <a:t>大二以上</a:t>
            </a:r>
            <a:r>
              <a:rPr lang="zh-TW" altLang="en-US" sz="2800" b="1" dirty="0"/>
              <a:t>在學學生，並具有學籍（未休學）。</a:t>
            </a:r>
          </a:p>
          <a:p>
            <a:pPr marL="514350" indent="-514350">
              <a:lnSpc>
                <a:spcPct val="100000"/>
              </a:lnSpc>
              <a:spcBef>
                <a:spcPts val="600"/>
              </a:spcBef>
              <a:buFont typeface="+mj-ea"/>
              <a:buAutoNum type="ea1ChtPeriod"/>
            </a:pPr>
            <a:r>
              <a:rPr lang="zh-TW" altLang="en-US" sz="2800" b="1" dirty="0" smtClean="0"/>
              <a:t>申請</a:t>
            </a:r>
            <a:r>
              <a:rPr lang="zh-TW" altLang="en-US" sz="2800" b="1" dirty="0"/>
              <a:t>學生前一學期操行成績須達</a:t>
            </a:r>
            <a:r>
              <a:rPr lang="en-US" altLang="zh-TW" sz="2800" b="1" dirty="0">
                <a:solidFill>
                  <a:srgbClr val="FFC000"/>
                </a:solidFill>
              </a:rPr>
              <a:t>80</a:t>
            </a:r>
            <a:r>
              <a:rPr lang="zh-TW" altLang="en-US" sz="2800" b="1" dirty="0">
                <a:solidFill>
                  <a:srgbClr val="FFC000"/>
                </a:solidFill>
              </a:rPr>
              <a:t>分</a:t>
            </a:r>
            <a:r>
              <a:rPr lang="zh-TW" altLang="en-US" sz="2800" b="1" dirty="0"/>
              <a:t>以上。</a:t>
            </a:r>
          </a:p>
          <a:p>
            <a:pPr marL="514350" indent="-514350">
              <a:lnSpc>
                <a:spcPct val="100000"/>
              </a:lnSpc>
              <a:spcBef>
                <a:spcPts val="600"/>
              </a:spcBef>
              <a:buFont typeface="+mj-ea"/>
              <a:buAutoNum type="ea1ChtPeriod"/>
            </a:pPr>
            <a:r>
              <a:rPr lang="zh-TW" altLang="en-US" sz="2800" b="1" smtClean="0"/>
              <a:t>參加</a:t>
            </a:r>
            <a:r>
              <a:rPr lang="zh-TW" altLang="en-US" sz="2800" b="1" dirty="0"/>
              <a:t>本學系舉辦之</a:t>
            </a:r>
            <a:r>
              <a:rPr lang="zh-TW" altLang="en-US" sz="2800" b="1" dirty="0">
                <a:solidFill>
                  <a:srgbClr val="FFFF00"/>
                </a:solidFill>
                <a:hlinkClick r:id="rId3" action="ppaction://hlinksldjump"/>
              </a:rPr>
              <a:t>系列講座研習會</a:t>
            </a:r>
            <a:r>
              <a:rPr lang="zh-TW" altLang="en-US" sz="2800" b="1" dirty="0"/>
              <a:t>並通過考核。</a:t>
            </a:r>
          </a:p>
        </p:txBody>
      </p:sp>
    </p:spTree>
    <p:extLst>
      <p:ext uri="{BB962C8B-B14F-4D97-AF65-F5344CB8AC3E}">
        <p14:creationId xmlns="" xmlns:p14="http://schemas.microsoft.com/office/powerpoint/2010/main" val="20400809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0" y="518852"/>
            <a:ext cx="9601200" cy="1257300"/>
          </a:xfrm>
        </p:spPr>
        <p:txBody>
          <a:bodyPr/>
          <a:lstStyle/>
          <a:p>
            <a:r>
              <a:rPr lang="zh-TW" altLang="en-US" b="1" dirty="0"/>
              <a:t>貳、語言能力規定</a:t>
            </a:r>
            <a:endParaRPr lang="zh-TW" b="1" dirty="0"/>
          </a:p>
        </p:txBody>
      </p:sp>
      <p:sp>
        <p:nvSpPr>
          <p:cNvPr id="3" name="內容版面配置區 2"/>
          <p:cNvSpPr>
            <a:spLocks noGrp="1"/>
          </p:cNvSpPr>
          <p:nvPr>
            <p:ph idx="1"/>
          </p:nvPr>
        </p:nvSpPr>
        <p:spPr>
          <a:xfrm>
            <a:off x="1295400" y="2079567"/>
            <a:ext cx="9601200" cy="2392680"/>
          </a:xfrm>
        </p:spPr>
        <p:txBody>
          <a:bodyPr>
            <a:normAutofit/>
          </a:bodyPr>
          <a:lstStyle/>
          <a:p>
            <a:pPr marL="514350" indent="-514350">
              <a:lnSpc>
                <a:spcPct val="150000"/>
              </a:lnSpc>
              <a:buFont typeface="+mj-ea"/>
              <a:buAutoNum type="ea1ChtPeriod"/>
            </a:pPr>
            <a:r>
              <a:rPr lang="zh-TW" altLang="en-US" sz="2800" b="1" dirty="0" smtClean="0"/>
              <a:t>應</a:t>
            </a:r>
            <a:r>
              <a:rPr lang="zh-TW" altLang="en-US" sz="2800" b="1" dirty="0"/>
              <a:t>具備或推薦參與國外課程之語言能力，或相當於</a:t>
            </a:r>
            <a:r>
              <a:rPr lang="en-US" altLang="zh-TW" sz="2800" b="1" dirty="0">
                <a:solidFill>
                  <a:srgbClr val="FFC000"/>
                </a:solidFill>
              </a:rPr>
              <a:t>B1</a:t>
            </a:r>
            <a:r>
              <a:rPr lang="zh-TW" altLang="en-US" sz="2800" b="1" dirty="0">
                <a:solidFill>
                  <a:srgbClr val="FFC000"/>
                </a:solidFill>
              </a:rPr>
              <a:t>級以上</a:t>
            </a:r>
            <a:r>
              <a:rPr lang="zh-TW" altLang="en-US" sz="2800" b="1" dirty="0"/>
              <a:t>英語考試檢定及格，並取得相關證明文件。</a:t>
            </a:r>
          </a:p>
          <a:p>
            <a:pPr marL="514350" indent="-514350">
              <a:lnSpc>
                <a:spcPct val="150000"/>
              </a:lnSpc>
              <a:buFont typeface="+mj-ea"/>
              <a:buAutoNum type="ea1ChtPeriod"/>
            </a:pPr>
            <a:r>
              <a:rPr lang="zh-TW" altLang="en-US" sz="2800" b="1" dirty="0" smtClean="0"/>
              <a:t>英語</a:t>
            </a:r>
            <a:r>
              <a:rPr lang="zh-TW" altLang="en-US" sz="2800" b="1" dirty="0"/>
              <a:t>能力檢定考試成績對照表請參考</a:t>
            </a:r>
            <a:r>
              <a:rPr lang="zh-TW" altLang="en-US" sz="2800" b="1" u="sng" dirty="0"/>
              <a:t>附件六</a:t>
            </a:r>
            <a:r>
              <a:rPr lang="zh-TW" altLang="en-US" sz="2800" b="1" dirty="0"/>
              <a:t>。</a:t>
            </a:r>
          </a:p>
        </p:txBody>
      </p:sp>
    </p:spTree>
    <p:extLst>
      <p:ext uri="{BB962C8B-B14F-4D97-AF65-F5344CB8AC3E}">
        <p14:creationId xmlns="" xmlns:p14="http://schemas.microsoft.com/office/powerpoint/2010/main" val="35263229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參、國外教育見習期間注意事項</a:t>
            </a:r>
            <a:endParaRPr lang="zh-TW" b="1" dirty="0"/>
          </a:p>
        </p:txBody>
      </p:sp>
      <p:sp>
        <p:nvSpPr>
          <p:cNvPr id="3" name="內容版面配置區 2"/>
          <p:cNvSpPr>
            <a:spLocks noGrp="1"/>
          </p:cNvSpPr>
          <p:nvPr>
            <p:ph idx="1"/>
          </p:nvPr>
        </p:nvSpPr>
        <p:spPr>
          <a:xfrm>
            <a:off x="552091" y="1621766"/>
            <a:ext cx="11283351" cy="4263644"/>
          </a:xfrm>
        </p:spPr>
        <p:txBody>
          <a:bodyPr>
            <a:normAutofit/>
          </a:bodyPr>
          <a:lstStyle/>
          <a:p>
            <a:pPr marL="514350" indent="-514350">
              <a:lnSpc>
                <a:spcPct val="150000"/>
              </a:lnSpc>
              <a:buFont typeface="+mj-ea"/>
              <a:buAutoNum type="ea1ChtPeriod"/>
            </a:pPr>
            <a:r>
              <a:rPr lang="zh-TW" altLang="en-US" sz="2800" b="1" dirty="0" smtClean="0"/>
              <a:t>夏威夷</a:t>
            </a:r>
            <a:r>
              <a:rPr lang="zh-TW" altLang="en-US" sz="2800" b="1" dirty="0"/>
              <a:t>教育見習期間預計自</a:t>
            </a:r>
            <a:r>
              <a:rPr lang="en-US" altLang="zh-TW" sz="2800" b="1" dirty="0">
                <a:solidFill>
                  <a:srgbClr val="FFC000"/>
                </a:solidFill>
              </a:rPr>
              <a:t>107</a:t>
            </a:r>
            <a:r>
              <a:rPr lang="zh-TW" altLang="en-US" sz="2800" b="1" dirty="0">
                <a:solidFill>
                  <a:srgbClr val="FFC000"/>
                </a:solidFill>
              </a:rPr>
              <a:t>年</a:t>
            </a:r>
            <a:r>
              <a:rPr lang="en-US" altLang="zh-TW" sz="2800" b="1" dirty="0">
                <a:solidFill>
                  <a:srgbClr val="FFC000"/>
                </a:solidFill>
              </a:rPr>
              <a:t>9</a:t>
            </a:r>
            <a:r>
              <a:rPr lang="zh-TW" altLang="en-US" sz="2800" b="1" dirty="0">
                <a:solidFill>
                  <a:srgbClr val="FFC000"/>
                </a:solidFill>
              </a:rPr>
              <a:t>月</a:t>
            </a:r>
            <a:r>
              <a:rPr lang="en-US" altLang="zh-TW" sz="2800" b="1" dirty="0" smtClean="0">
                <a:solidFill>
                  <a:srgbClr val="FFC000"/>
                </a:solidFill>
              </a:rPr>
              <a:t>23</a:t>
            </a:r>
            <a:r>
              <a:rPr lang="zh-TW" altLang="en-US" sz="2800" b="1" dirty="0" smtClean="0">
                <a:solidFill>
                  <a:srgbClr val="FFC000"/>
                </a:solidFill>
              </a:rPr>
              <a:t>日</a:t>
            </a:r>
            <a:r>
              <a:rPr lang="zh-TW" altLang="en-US" sz="2800" b="1" dirty="0"/>
              <a:t>起至</a:t>
            </a:r>
            <a:r>
              <a:rPr lang="en-US" altLang="zh-TW" sz="2800" b="1" dirty="0">
                <a:solidFill>
                  <a:srgbClr val="FFC000"/>
                </a:solidFill>
              </a:rPr>
              <a:t>107</a:t>
            </a:r>
            <a:r>
              <a:rPr lang="zh-TW" altLang="en-US" sz="2800" b="1" dirty="0">
                <a:solidFill>
                  <a:srgbClr val="FFC000"/>
                </a:solidFill>
              </a:rPr>
              <a:t>年</a:t>
            </a:r>
            <a:r>
              <a:rPr lang="en-US" altLang="zh-TW" sz="2800" b="1" dirty="0">
                <a:solidFill>
                  <a:srgbClr val="FFC000"/>
                </a:solidFill>
              </a:rPr>
              <a:t>10</a:t>
            </a:r>
            <a:r>
              <a:rPr lang="zh-TW" altLang="en-US" sz="2800" b="1" dirty="0" smtClean="0">
                <a:solidFill>
                  <a:srgbClr val="FFC000"/>
                </a:solidFill>
              </a:rPr>
              <a:t>月</a:t>
            </a:r>
            <a:r>
              <a:rPr lang="en-US" altLang="zh-TW" sz="2800" b="1" dirty="0" smtClean="0">
                <a:solidFill>
                  <a:srgbClr val="FFC000"/>
                </a:solidFill>
              </a:rPr>
              <a:t>8</a:t>
            </a:r>
            <a:r>
              <a:rPr lang="zh-TW" altLang="en-US" sz="2800" b="1" dirty="0" smtClean="0">
                <a:solidFill>
                  <a:srgbClr val="FFC000"/>
                </a:solidFill>
              </a:rPr>
              <a:t>日</a:t>
            </a:r>
            <a:r>
              <a:rPr lang="zh-TW" altLang="en-US" sz="2800" b="1" dirty="0"/>
              <a:t>止。</a:t>
            </a:r>
            <a:r>
              <a:rPr lang="en-US" altLang="zh-TW" sz="2800" b="1" dirty="0"/>
              <a:t>(</a:t>
            </a:r>
            <a:r>
              <a:rPr lang="zh-TW" altLang="en-US" sz="2800" b="1" dirty="0"/>
              <a:t>實際行程可能依當地配合學校和行程微調</a:t>
            </a:r>
            <a:r>
              <a:rPr lang="en-US" altLang="zh-TW" sz="2800" b="1" dirty="0"/>
              <a:t>)</a:t>
            </a:r>
          </a:p>
          <a:p>
            <a:pPr marL="514350" indent="-514350">
              <a:lnSpc>
                <a:spcPct val="150000"/>
              </a:lnSpc>
              <a:buFont typeface="+mj-ea"/>
              <a:buAutoNum type="ea1ChtPeriod"/>
            </a:pPr>
            <a:r>
              <a:rPr lang="zh-TW" altLang="en-US" sz="2800" b="1" dirty="0" smtClean="0"/>
              <a:t>學生</a:t>
            </a:r>
            <a:r>
              <a:rPr lang="zh-TW" altLang="en-US" sz="2800" b="1" dirty="0"/>
              <a:t>應配合所規劃之日期及時間，完成國外教育見習與交流。若未能配合於計畫所規劃之日期及期間完成國外教育見習與交流者，須繳回全額獎助金。</a:t>
            </a:r>
          </a:p>
          <a:p>
            <a:pPr marL="514350" indent="-514350">
              <a:buFont typeface="+mj-ea"/>
              <a:buAutoNum type="ea1ChtPeriod"/>
            </a:pPr>
            <a:endParaRPr lang="zh-TW" sz="2800" b="1" dirty="0"/>
          </a:p>
        </p:txBody>
      </p:sp>
    </p:spTree>
    <p:extLst>
      <p:ext uri="{BB962C8B-B14F-4D97-AF65-F5344CB8AC3E}">
        <p14:creationId xmlns="" xmlns:p14="http://schemas.microsoft.com/office/powerpoint/2010/main" val="14321749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2061</Words>
  <Application>Microsoft Office PowerPoint</Application>
  <PresentationFormat>自訂</PresentationFormat>
  <Paragraphs>116</Paragraphs>
  <Slides>24</Slides>
  <Notes>14</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Blue Tan Gradient 16x9</vt:lpstr>
      <vt:lpstr>國立嘉義大學教育學系 107年師資生赴國外教育見習</vt:lpstr>
      <vt:lpstr>主持人：洪如玉教授</vt:lpstr>
      <vt:lpstr>見習地點: 夏威夷大學與實驗學校</vt:lpstr>
      <vt:lpstr>投影片 4</vt:lpstr>
      <vt:lpstr>重要日程</vt:lpstr>
      <vt:lpstr>規定事項</vt:lpstr>
      <vt:lpstr>壹、甄選資格</vt:lpstr>
      <vt:lpstr>貳、語言能力規定</vt:lpstr>
      <vt:lpstr>參、國外教育見習期間注意事項</vt:lpstr>
      <vt:lpstr>肆、繳交資料</vt:lpstr>
      <vt:lpstr>申請所需表件</vt:lpstr>
      <vt:lpstr>申請所需表件</vt:lpstr>
      <vt:lpstr>伍、甄選項目、時間及地點</vt:lpstr>
      <vt:lpstr>投影片 14</vt:lpstr>
      <vt:lpstr>陸、甄選成績計算方式及錄取規定</vt:lpstr>
      <vt:lpstr>投影片 16</vt:lpstr>
      <vt:lpstr>柒、錄取名額及名單公告</vt:lpstr>
      <vt:lpstr>捌、經費與補助事項</vt:lpstr>
      <vt:lpstr>玖、錄取之師資生應配合事項</vt:lpstr>
      <vt:lpstr>投影片 20</vt:lpstr>
      <vt:lpstr>投影片 21</vt:lpstr>
      <vt:lpstr>投影片 22</vt:lpstr>
      <vt:lpstr>拾、其他注意事項</vt:lpstr>
      <vt:lpstr>系列講座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2017-12-29T01:39:54Z</dcterms:created>
  <dcterms:modified xsi:type="dcterms:W3CDTF">2018-02-20T05:06:08Z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